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28" r:id="rId5"/>
  </p:sldMasterIdLst>
  <p:notesMasterIdLst>
    <p:notesMasterId r:id="rId29"/>
  </p:notesMasterIdLst>
  <p:sldIdLst>
    <p:sldId id="454" r:id="rId6"/>
    <p:sldId id="1830" r:id="rId7"/>
    <p:sldId id="1828" r:id="rId8"/>
    <p:sldId id="1813" r:id="rId9"/>
    <p:sldId id="1814" r:id="rId10"/>
    <p:sldId id="1822" r:id="rId11"/>
    <p:sldId id="1823" r:id="rId12"/>
    <p:sldId id="1652" r:id="rId13"/>
    <p:sldId id="1816" r:id="rId14"/>
    <p:sldId id="1817" r:id="rId15"/>
    <p:sldId id="1831" r:id="rId16"/>
    <p:sldId id="1818" r:id="rId17"/>
    <p:sldId id="1820" r:id="rId18"/>
    <p:sldId id="1825" r:id="rId19"/>
    <p:sldId id="1821" r:id="rId20"/>
    <p:sldId id="1826" r:id="rId21"/>
    <p:sldId id="1661" r:id="rId22"/>
    <p:sldId id="1662" r:id="rId23"/>
    <p:sldId id="1655" r:id="rId24"/>
    <p:sldId id="1658" r:id="rId25"/>
    <p:sldId id="1827" r:id="rId26"/>
    <p:sldId id="1812" r:id="rId27"/>
    <p:sldId id="1829" r:id="rId28"/>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　真也"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FF9999"/>
    <a:srgbClr val="FF9966"/>
    <a:srgbClr val="FFFFCC"/>
    <a:srgbClr val="CCFFFF"/>
    <a:srgbClr val="FFCCFF"/>
    <a:srgbClr val="FFFF99"/>
    <a:srgbClr val="FFC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0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547AD-6DB0-4109-8608-B9EC33EBBB6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F85617E7-12F8-4CBB-A490-5E905E7075DB}">
      <dgm:prSet phldrT="[テキスト]" custT="1"/>
      <dgm:spPr/>
      <dgm:t>
        <a:bodyPr/>
        <a:lstStyle/>
        <a:p>
          <a:r>
            <a:rPr kumimoji="1" lang="en-US" altLang="ja-JP" sz="700">
              <a:latin typeface="HG丸ｺﾞｼｯｸM-PRO" panose="020F0600000000000000" pitchFamily="50" charset="-128"/>
              <a:ea typeface="HG丸ｺﾞｼｯｸM-PRO" panose="020F0600000000000000" pitchFamily="50" charset="-128"/>
            </a:rPr>
            <a:t>STEP</a:t>
          </a:r>
          <a:r>
            <a:rPr kumimoji="1" lang="ja-JP" altLang="en-US" sz="700">
              <a:latin typeface="HG丸ｺﾞｼｯｸM-PRO" panose="020F0600000000000000" pitchFamily="50" charset="-128"/>
              <a:ea typeface="HG丸ｺﾞｼｯｸM-PRO" panose="020F0600000000000000" pitchFamily="50" charset="-128"/>
            </a:rPr>
            <a:t>１</a:t>
          </a:r>
        </a:p>
      </dgm:t>
    </dgm:pt>
    <dgm:pt modelId="{FA5B4B9E-D698-4987-A870-A4248A76AB31}" type="parTrans" cxnId="{6C32580D-338A-4A13-B12C-B9273CC7CFB9}">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17D526EB-EA79-4130-98CB-0B0C6B9E768E}" type="sibTrans" cxnId="{6C32580D-338A-4A13-B12C-B9273CC7CFB9}">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F672E361-4A50-4090-87F0-A5234235D153}">
      <dgm:prSet phldrT="[テキスト]" custT="1"/>
      <dgm:spPr/>
      <dgm:t>
        <a:bodyPr/>
        <a:lstStyle/>
        <a:p>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劣化度判定のための点検診断の項目を整理する。</a:t>
          </a:r>
        </a:p>
      </dgm:t>
    </dgm:pt>
    <dgm:pt modelId="{92B44D8F-62A8-40A9-AD32-82DCA7EDC57C}" type="parTrans" cxnId="{A41E217B-2912-4522-8703-11E61DDAFC3B}">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23E85A1-B2C0-417B-874F-F3A31E0D6DA2}" type="sibTrans" cxnId="{A41E217B-2912-4522-8703-11E61DDAFC3B}">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EB6FBD17-2F60-4D00-9CDA-1EA459EA41C2}">
      <dgm:prSet phldrT="[テキスト]" custT="1"/>
      <dgm:spPr/>
      <dgm:t>
        <a:bodyPr/>
        <a:lstStyle/>
        <a:p>
          <a:r>
            <a:rPr kumimoji="1" lang="en-US" altLang="ja-JP" sz="700">
              <a:latin typeface="HG丸ｺﾞｼｯｸM-PRO" panose="020F0600000000000000" pitchFamily="50" charset="-128"/>
              <a:ea typeface="HG丸ｺﾞｼｯｸM-PRO" panose="020F0600000000000000" pitchFamily="50" charset="-128"/>
            </a:rPr>
            <a:t>STEP2</a:t>
          </a:r>
          <a:endParaRPr kumimoji="1" lang="ja-JP" altLang="en-US" sz="700">
            <a:latin typeface="HG丸ｺﾞｼｯｸM-PRO" panose="020F0600000000000000" pitchFamily="50" charset="-128"/>
            <a:ea typeface="HG丸ｺﾞｼｯｸM-PRO" panose="020F0600000000000000" pitchFamily="50" charset="-128"/>
          </a:endParaRPr>
        </a:p>
      </dgm:t>
    </dgm:pt>
    <dgm:pt modelId="{5984A6C4-93A6-469B-A23E-F9AE222673F8}" type="parTrans" cxnId="{79B48C6E-2932-4E87-AB33-025FC4F2AE5B}">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C294256A-E1A5-4823-9081-B2D0416E9B07}" type="sibTrans" cxnId="{79B48C6E-2932-4E87-AB33-025FC4F2AE5B}">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EF006FFD-91CE-41A0-87A1-22AD85BBCD67}">
      <dgm:prSet phldrT="[テキスト]" custT="1"/>
      <dgm:spPr/>
      <dgm:t>
        <a:bodyPr/>
        <a:lstStyle/>
        <a:p>
          <a:r>
            <a:rPr kumimoji="1" lang="ja-JP" altLang="en-US" sz="1100" b="0">
              <a:solidFill>
                <a:schemeClr val="tx1"/>
              </a:solidFill>
              <a:latin typeface="HG丸ｺﾞｼｯｸM-PRO" panose="020F0600000000000000" pitchFamily="50" charset="-128"/>
              <a:ea typeface="HG丸ｺﾞｼｯｸM-PRO" panose="020F0600000000000000" pitchFamily="50" charset="-128"/>
            </a:rPr>
            <a:t>点検診断の項</a:t>
          </a:r>
          <a:r>
            <a:rPr kumimoji="1" lang="ja-JP" altLang="en-US" sz="1100">
              <a:solidFill>
                <a:schemeClr val="tx1"/>
              </a:solidFill>
              <a:latin typeface="HG丸ｺﾞｼｯｸM-PRO" panose="020F0600000000000000" pitchFamily="50" charset="-128"/>
              <a:ea typeface="HG丸ｺﾞｼｯｸM-PRO" panose="020F0600000000000000" pitchFamily="50" charset="-128"/>
            </a:rPr>
            <a:t>目ごとに判定を行う部材単位（ブロック）を決定する</a:t>
          </a:r>
          <a:r>
            <a:rPr kumimoji="1" lang="ja-JP" altLang="en-US" sz="1100">
              <a:latin typeface="HG丸ｺﾞｼｯｸM-PRO" panose="020F0600000000000000" pitchFamily="50" charset="-128"/>
              <a:ea typeface="HG丸ｺﾞｼｯｸM-PRO" panose="020F0600000000000000" pitchFamily="50" charset="-128"/>
            </a:rPr>
            <a:t>。</a:t>
          </a:r>
        </a:p>
      </dgm:t>
    </dgm:pt>
    <dgm:pt modelId="{B56106BE-00AE-484F-A182-C08551A50F5D}" type="parTrans" cxnId="{ADAC6D7B-5B8B-4AAE-AED3-875233D177D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C39436DA-F515-48BC-B012-C8C381D6906A}" type="sibTrans" cxnId="{ADAC6D7B-5B8B-4AAE-AED3-875233D177D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71F13E0-D807-4483-8954-A0BB1743D11F}">
      <dgm:prSet phldrT="[テキスト]" custT="1"/>
      <dgm:spPr/>
      <dgm:t>
        <a:bodyPr/>
        <a:lstStyle/>
        <a:p>
          <a:r>
            <a:rPr lang="ja-JP" sz="1100" b="0" dirty="0">
              <a:solidFill>
                <a:schemeClr val="tx1"/>
              </a:solidFill>
              <a:latin typeface="HG丸ｺﾞｼｯｸM-PRO" panose="020F0600000000000000" pitchFamily="50" charset="-128"/>
              <a:ea typeface="HG丸ｺﾞｼｯｸM-PRO" panose="020F0600000000000000" pitchFamily="50" charset="-128"/>
            </a:rPr>
            <a:t>部材単位</a:t>
          </a:r>
          <a:r>
            <a:rPr lang="ja-JP" altLang="en-US" sz="1100" b="0" dirty="0">
              <a:solidFill>
                <a:schemeClr val="tx1"/>
              </a:solidFill>
              <a:latin typeface="HG丸ｺﾞｼｯｸM-PRO" panose="020F0600000000000000" pitchFamily="50" charset="-128"/>
              <a:ea typeface="HG丸ｺﾞｼｯｸM-PRO" panose="020F0600000000000000" pitchFamily="50" charset="-128"/>
            </a:rPr>
            <a:t>ごとに</a:t>
          </a:r>
          <a:r>
            <a:rPr lang="ja-JP" sz="1100" b="0" dirty="0">
              <a:solidFill>
                <a:schemeClr val="tx1"/>
              </a:solidFill>
              <a:latin typeface="HG丸ｺﾞｼｯｸM-PRO" panose="020F0600000000000000" pitchFamily="50" charset="-128"/>
              <a:ea typeface="HG丸ｺﾞｼｯｸM-PRO" panose="020F0600000000000000" pitchFamily="50" charset="-128"/>
            </a:rPr>
            <a:t>劣化度を判定する。</a:t>
          </a:r>
          <a:r>
            <a:rPr lang="ja-JP" sz="1100" dirty="0">
              <a:latin typeface="HG丸ｺﾞｼｯｸM-PRO" panose="020F0600000000000000" pitchFamily="50" charset="-128"/>
              <a:ea typeface="HG丸ｺﾞｼｯｸM-PRO" panose="020F0600000000000000" pitchFamily="50" charset="-128"/>
            </a:rPr>
            <a:t>（</a:t>
          </a:r>
          <a:r>
            <a:rPr lang="en-US" sz="1100" dirty="0" err="1">
              <a:latin typeface="HG丸ｺﾞｼｯｸM-PRO" panose="020F0600000000000000" pitchFamily="50" charset="-128"/>
              <a:ea typeface="HG丸ｺﾞｼｯｸM-PRO" panose="020F0600000000000000" pitchFamily="50" charset="-128"/>
            </a:rPr>
            <a:t>a,b,c,d</a:t>
          </a:r>
          <a:r>
            <a:rPr lang="ja-JP" sz="1100" dirty="0">
              <a:latin typeface="HG丸ｺﾞｼｯｸM-PRO" panose="020F0600000000000000" pitchFamily="50" charset="-128"/>
              <a:ea typeface="HG丸ｺﾞｼｯｸM-PRO" panose="020F0600000000000000" pitchFamily="50" charset="-128"/>
            </a:rPr>
            <a:t>）</a:t>
          </a:r>
          <a:endParaRPr kumimoji="1" lang="ja-JP" altLang="en-US" sz="1100" dirty="0">
            <a:latin typeface="HG丸ｺﾞｼｯｸM-PRO" panose="020F0600000000000000" pitchFamily="50" charset="-128"/>
            <a:ea typeface="HG丸ｺﾞｼｯｸM-PRO" panose="020F0600000000000000" pitchFamily="50" charset="-128"/>
          </a:endParaRPr>
        </a:p>
      </dgm:t>
    </dgm:pt>
    <dgm:pt modelId="{7C6A2824-C793-4E2F-B948-0999A6582872}" type="parTrans" cxnId="{6FF3585B-B5A3-4A13-9E71-1F3AD29279B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2E1481EF-AECD-43AA-858D-3060DADF60CC}" type="sibTrans" cxnId="{6FF3585B-B5A3-4A13-9E71-1F3AD29279B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C193582D-DCC8-46FC-9591-D5B9F6AB9DF2}">
      <dgm:prSet phldrT="[テキスト]" custT="1"/>
      <dgm:spPr/>
      <dgm:t>
        <a:bodyPr/>
        <a:lstStyle/>
        <a:p>
          <a:r>
            <a:rPr kumimoji="1" lang="en-US" altLang="ja-JP" sz="700">
              <a:latin typeface="HG丸ｺﾞｼｯｸM-PRO" panose="020F0600000000000000" pitchFamily="50" charset="-128"/>
              <a:ea typeface="HG丸ｺﾞｼｯｸM-PRO" panose="020F0600000000000000" pitchFamily="50" charset="-128"/>
            </a:rPr>
            <a:t>STEP5</a:t>
          </a:r>
          <a:endParaRPr kumimoji="1" lang="ja-JP" altLang="en-US" sz="700">
            <a:latin typeface="HG丸ｺﾞｼｯｸM-PRO" panose="020F0600000000000000" pitchFamily="50" charset="-128"/>
            <a:ea typeface="HG丸ｺﾞｼｯｸM-PRO" panose="020F0600000000000000" pitchFamily="50" charset="-128"/>
          </a:endParaRPr>
        </a:p>
      </dgm:t>
    </dgm:pt>
    <dgm:pt modelId="{F531F8D1-82A0-4305-A06E-98DDADFCAE17}" type="parTrans" cxnId="{D0C9C758-9D47-4343-8146-91F60F657FA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9112449-0B45-4897-AAAD-701595932F03}" type="sibTrans" cxnId="{D0C9C758-9D47-4343-8146-91F60F657FA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4177EC6D-2C51-4302-861D-519C7695A9A8}">
      <dgm:prSet phldrT="[テキスト]" custT="1"/>
      <dgm:spPr/>
      <dgm:t>
        <a:bodyPr/>
        <a:lstStyle/>
        <a:p>
          <a:r>
            <a:rPr lang="ja-JP" sz="1100" b="0">
              <a:solidFill>
                <a:schemeClr val="tx1"/>
              </a:solidFill>
              <a:latin typeface="HG丸ｺﾞｼｯｸM-PRO" panose="020F0600000000000000" pitchFamily="50" charset="-128"/>
              <a:ea typeface="HG丸ｺﾞｼｯｸM-PRO" panose="020F0600000000000000" pitchFamily="50" charset="-128"/>
            </a:rPr>
            <a:t>部材</a:t>
          </a:r>
          <a:r>
            <a:rPr lang="ja-JP" altLang="en-US" sz="1100" b="0">
              <a:solidFill>
                <a:schemeClr val="tx1"/>
              </a:solidFill>
              <a:latin typeface="HG丸ｺﾞｼｯｸM-PRO" panose="020F0600000000000000" pitchFamily="50" charset="-128"/>
              <a:ea typeface="HG丸ｺﾞｼｯｸM-PRO" panose="020F0600000000000000" pitchFamily="50" charset="-128"/>
            </a:rPr>
            <a:t>ごとの</a:t>
          </a:r>
          <a:r>
            <a:rPr lang="ja-JP" sz="1100" b="0">
              <a:solidFill>
                <a:schemeClr val="tx1"/>
              </a:solidFill>
              <a:latin typeface="HG丸ｺﾞｼｯｸM-PRO" panose="020F0600000000000000" pitchFamily="50" charset="-128"/>
              <a:ea typeface="HG丸ｺﾞｼｯｸM-PRO" panose="020F0600000000000000" pitchFamily="50" charset="-128"/>
            </a:rPr>
            <a:t>性能低下度を</a:t>
          </a:r>
          <a:r>
            <a:rPr lang="ja-JP" altLang="en-US" sz="1100" b="0">
              <a:solidFill>
                <a:schemeClr val="tx1"/>
              </a:solidFill>
              <a:latin typeface="HG丸ｺﾞｼｯｸM-PRO" panose="020F0600000000000000" pitchFamily="50" charset="-128"/>
              <a:ea typeface="HG丸ｺﾞｼｯｸM-PRO" panose="020F0600000000000000" pitchFamily="50" charset="-128"/>
            </a:rPr>
            <a:t>評価</a:t>
          </a:r>
          <a:r>
            <a:rPr lang="ja-JP" sz="1100" b="0">
              <a:solidFill>
                <a:schemeClr val="tx1"/>
              </a:solidFill>
              <a:latin typeface="HG丸ｺﾞｼｯｸM-PRO" panose="020F0600000000000000" pitchFamily="50" charset="-128"/>
              <a:ea typeface="HG丸ｺﾞｼｯｸM-PRO" panose="020F0600000000000000" pitchFamily="50" charset="-128"/>
            </a:rPr>
            <a:t>す</a:t>
          </a:r>
          <a:r>
            <a:rPr lang="ja-JP" sz="1100">
              <a:latin typeface="HG丸ｺﾞｼｯｸM-PRO" panose="020F0600000000000000" pitchFamily="50" charset="-128"/>
              <a:ea typeface="HG丸ｺﾞｼｯｸM-PRO" panose="020F0600000000000000" pitchFamily="50" charset="-128"/>
            </a:rPr>
            <a:t>る。（</a:t>
          </a:r>
          <a:r>
            <a:rPr lang="en-US" sz="1100">
              <a:latin typeface="HG丸ｺﾞｼｯｸM-PRO" panose="020F0600000000000000" pitchFamily="50" charset="-128"/>
              <a:ea typeface="HG丸ｺﾞｼｯｸM-PRO" panose="020F0600000000000000" pitchFamily="50" charset="-128"/>
            </a:rPr>
            <a:t>A,B,C,D</a:t>
          </a:r>
          <a:r>
            <a:rPr lang="ja-JP" altLang="en-US" sz="1100">
              <a:latin typeface="HG丸ｺﾞｼｯｸM-PRO" panose="020F0600000000000000" pitchFamily="50" charset="-128"/>
              <a:ea typeface="HG丸ｺﾞｼｯｸM-PRO" panose="020F0600000000000000" pitchFamily="50" charset="-128"/>
            </a:rPr>
            <a:t>）</a:t>
          </a:r>
          <a:endParaRPr kumimoji="1" lang="ja-JP" altLang="en-US" sz="1100">
            <a:latin typeface="HG丸ｺﾞｼｯｸM-PRO" panose="020F0600000000000000" pitchFamily="50" charset="-128"/>
            <a:ea typeface="HG丸ｺﾞｼｯｸM-PRO" panose="020F0600000000000000" pitchFamily="50" charset="-128"/>
          </a:endParaRPr>
        </a:p>
      </dgm:t>
    </dgm:pt>
    <dgm:pt modelId="{750B9D2A-8E1A-43BD-A454-89076A460238}" type="parTrans" cxnId="{6C25A8C1-9D9C-4E6A-BD64-E21AE412CBB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F85E5E46-2EEE-4F40-953E-B3DDC7B82C9F}" type="sibTrans" cxnId="{6C25A8C1-9D9C-4E6A-BD64-E21AE412CBB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83C2CA3C-3658-4306-BB93-A369E4CF95A9}">
      <dgm:prSet phldrT="[テキスト]" custT="1"/>
      <dgm:spPr/>
      <dgm:t>
        <a:bodyPr/>
        <a:lstStyle/>
        <a:p>
          <a:r>
            <a:rPr kumimoji="1" lang="en-US" altLang="ja-JP" sz="700">
              <a:latin typeface="HG丸ｺﾞｼｯｸM-PRO" panose="020F0600000000000000" pitchFamily="50" charset="-128"/>
              <a:ea typeface="HG丸ｺﾞｼｯｸM-PRO" panose="020F0600000000000000" pitchFamily="50" charset="-128"/>
            </a:rPr>
            <a:t>STEP4</a:t>
          </a:r>
          <a:endParaRPr kumimoji="1" lang="ja-JP" altLang="en-US" sz="700">
            <a:latin typeface="HG丸ｺﾞｼｯｸM-PRO" panose="020F0600000000000000" pitchFamily="50" charset="-128"/>
            <a:ea typeface="HG丸ｺﾞｼｯｸM-PRO" panose="020F0600000000000000" pitchFamily="50" charset="-128"/>
          </a:endParaRPr>
        </a:p>
      </dgm:t>
    </dgm:pt>
    <dgm:pt modelId="{782C6146-8FCE-4702-9FDB-1385413894E9}" type="parTrans" cxnId="{126804DF-FB4A-41F0-A5FA-73E89D281868}">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D9EBE2A5-1FD8-4280-A760-9BF1C533EFD6}" type="sibTrans" cxnId="{126804DF-FB4A-41F0-A5FA-73E89D281868}">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6D0F123-9215-4509-9D00-885EE3CBA66F}">
      <dgm:prSet phldrT="[テキスト]" custT="1"/>
      <dgm:spPr/>
      <dgm:t>
        <a:bodyPr/>
        <a:lstStyle/>
        <a:p>
          <a:r>
            <a:rPr lang="ja-JP" sz="1100" b="0">
              <a:solidFill>
                <a:schemeClr val="tx1"/>
              </a:solidFill>
              <a:latin typeface="HG丸ｺﾞｼｯｸM-PRO" panose="020F0600000000000000" pitchFamily="50" charset="-128"/>
              <a:ea typeface="HG丸ｺﾞｼｯｸM-PRO" panose="020F0600000000000000" pitchFamily="50" charset="-128"/>
            </a:rPr>
            <a:t>施設</a:t>
          </a:r>
          <a:r>
            <a:rPr lang="ja-JP" altLang="en-US" sz="1100" b="0">
              <a:solidFill>
                <a:schemeClr val="tx1"/>
              </a:solidFill>
              <a:latin typeface="HG丸ｺﾞｼｯｸM-PRO" panose="020F0600000000000000" pitchFamily="50" charset="-128"/>
              <a:ea typeface="HG丸ｺﾞｼｯｸM-PRO" panose="020F0600000000000000" pitchFamily="50" charset="-128"/>
            </a:rPr>
            <a:t>ごと</a:t>
          </a:r>
          <a:r>
            <a:rPr lang="ja-JP" sz="1100" b="0">
              <a:solidFill>
                <a:schemeClr val="tx1"/>
              </a:solidFill>
              <a:latin typeface="HG丸ｺﾞｼｯｸM-PRO" panose="020F0600000000000000" pitchFamily="50" charset="-128"/>
              <a:ea typeface="HG丸ｺﾞｼｯｸM-PRO" panose="020F0600000000000000" pitchFamily="50" charset="-128"/>
            </a:rPr>
            <a:t>の性能低下度</a:t>
          </a:r>
          <a:r>
            <a:rPr lang="ja-JP" altLang="en-US" sz="1100" b="0">
              <a:solidFill>
                <a:schemeClr val="tx1"/>
              </a:solidFill>
              <a:latin typeface="HG丸ｺﾞｼｯｸM-PRO" panose="020F0600000000000000" pitchFamily="50" charset="-128"/>
              <a:ea typeface="HG丸ｺﾞｼｯｸM-PRO" panose="020F0600000000000000" pitchFamily="50" charset="-128"/>
            </a:rPr>
            <a:t>を評価する。</a:t>
          </a:r>
          <a:r>
            <a:rPr lang="ja-JP" sz="1100">
              <a:latin typeface="HG丸ｺﾞｼｯｸM-PRO" panose="020F0600000000000000" pitchFamily="50" charset="-128"/>
              <a:ea typeface="HG丸ｺﾞｼｯｸM-PRO" panose="020F0600000000000000" pitchFamily="50" charset="-128"/>
            </a:rPr>
            <a:t>（</a:t>
          </a:r>
          <a:r>
            <a:rPr lang="en-US" sz="1100">
              <a:latin typeface="HG丸ｺﾞｼｯｸM-PRO" panose="020F0600000000000000" pitchFamily="50" charset="-128"/>
              <a:ea typeface="HG丸ｺﾞｼｯｸM-PRO" panose="020F0600000000000000" pitchFamily="50" charset="-128"/>
            </a:rPr>
            <a:t>A,B,C,D</a:t>
          </a:r>
          <a:r>
            <a:rPr lang="ja-JP" altLang="en-US" sz="1100">
              <a:latin typeface="HG丸ｺﾞｼｯｸM-PRO" panose="020F0600000000000000" pitchFamily="50" charset="-128"/>
              <a:ea typeface="HG丸ｺﾞｼｯｸM-PRO" panose="020F0600000000000000" pitchFamily="50" charset="-128"/>
            </a:rPr>
            <a:t>）</a:t>
          </a:r>
          <a:endParaRPr kumimoji="1" lang="ja-JP" altLang="en-US" sz="1100">
            <a:latin typeface="HG丸ｺﾞｼｯｸM-PRO" panose="020F0600000000000000" pitchFamily="50" charset="-128"/>
            <a:ea typeface="HG丸ｺﾞｼｯｸM-PRO" panose="020F0600000000000000" pitchFamily="50" charset="-128"/>
          </a:endParaRPr>
        </a:p>
      </dgm:t>
    </dgm:pt>
    <dgm:pt modelId="{48825AA1-F636-4C77-BAEF-8E42713F6402}" type="parTrans" cxnId="{50ACEC5B-2547-463F-9871-033928A3C49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23145BD-62B3-48E1-8749-01FBDCF405E2}" type="sibTrans" cxnId="{50ACEC5B-2547-463F-9871-033928A3C49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8C0E8402-B113-48CD-BB34-D1ACE62C3E7E}">
      <dgm:prSet phldrT="[テキスト]" custT="1"/>
      <dgm:spPr/>
      <dgm:t>
        <a:bodyPr/>
        <a:lstStyle/>
        <a:p>
          <a:r>
            <a:rPr kumimoji="1" lang="en-US" altLang="ja-JP" sz="700">
              <a:latin typeface="HG丸ｺﾞｼｯｸM-PRO" panose="020F0600000000000000" pitchFamily="50" charset="-128"/>
              <a:ea typeface="HG丸ｺﾞｼｯｸM-PRO" panose="020F0600000000000000" pitchFamily="50" charset="-128"/>
            </a:rPr>
            <a:t>STEP3</a:t>
          </a:r>
          <a:endParaRPr kumimoji="1" lang="ja-JP" altLang="en-US" sz="700">
            <a:latin typeface="HG丸ｺﾞｼｯｸM-PRO" panose="020F0600000000000000" pitchFamily="50" charset="-128"/>
            <a:ea typeface="HG丸ｺﾞｼｯｸM-PRO" panose="020F0600000000000000" pitchFamily="50" charset="-128"/>
          </a:endParaRPr>
        </a:p>
      </dgm:t>
    </dgm:pt>
    <dgm:pt modelId="{857F63BC-E678-45FD-98A2-6F016F859A97}" type="parTrans" cxnId="{C5ABCBE6-C4D5-474A-931A-932C9BFA4689}">
      <dgm:prSet/>
      <dgm:spPr/>
      <dgm:t>
        <a:bodyPr/>
        <a:lstStyle/>
        <a:p>
          <a:endParaRPr kumimoji="1" lang="ja-JP" altLang="en-US"/>
        </a:p>
      </dgm:t>
    </dgm:pt>
    <dgm:pt modelId="{24210883-B942-4085-9C5B-A3FBD4485CD4}" type="sibTrans" cxnId="{C5ABCBE6-C4D5-474A-931A-932C9BFA4689}">
      <dgm:prSet/>
      <dgm:spPr/>
      <dgm:t>
        <a:bodyPr/>
        <a:lstStyle/>
        <a:p>
          <a:endParaRPr kumimoji="1" lang="ja-JP" altLang="en-US"/>
        </a:p>
      </dgm:t>
    </dgm:pt>
    <dgm:pt modelId="{DF830CFC-CA2D-4EAB-BDA3-D7BC551FDE4A}" type="pres">
      <dgm:prSet presAssocID="{C1F547AD-6DB0-4109-8608-B9EC33EBBB63}" presName="linearFlow" presStyleCnt="0">
        <dgm:presLayoutVars>
          <dgm:dir/>
          <dgm:animLvl val="lvl"/>
          <dgm:resizeHandles val="exact"/>
        </dgm:presLayoutVars>
      </dgm:prSet>
      <dgm:spPr/>
    </dgm:pt>
    <dgm:pt modelId="{D64F2420-E113-4E4F-8B42-DA93E6D6DF27}" type="pres">
      <dgm:prSet presAssocID="{F85617E7-12F8-4CBB-A490-5E905E7075DB}" presName="composite" presStyleCnt="0"/>
      <dgm:spPr/>
    </dgm:pt>
    <dgm:pt modelId="{67C35759-0AF4-4642-ACEC-402FD3AAC5FF}" type="pres">
      <dgm:prSet presAssocID="{F85617E7-12F8-4CBB-A490-5E905E7075DB}" presName="parentText" presStyleLbl="alignNode1" presStyleIdx="0" presStyleCnt="5">
        <dgm:presLayoutVars>
          <dgm:chMax val="1"/>
          <dgm:bulletEnabled val="1"/>
        </dgm:presLayoutVars>
      </dgm:prSet>
      <dgm:spPr/>
    </dgm:pt>
    <dgm:pt modelId="{1A1D938D-0137-46EB-8400-E6DC6FD7CAA5}" type="pres">
      <dgm:prSet presAssocID="{F85617E7-12F8-4CBB-A490-5E905E7075DB}" presName="descendantText" presStyleLbl="alignAcc1" presStyleIdx="0" presStyleCnt="5">
        <dgm:presLayoutVars>
          <dgm:bulletEnabled val="1"/>
        </dgm:presLayoutVars>
      </dgm:prSet>
      <dgm:spPr/>
    </dgm:pt>
    <dgm:pt modelId="{FD1DFC7E-BC7C-4225-B579-45AA3B598814}" type="pres">
      <dgm:prSet presAssocID="{17D526EB-EA79-4130-98CB-0B0C6B9E768E}" presName="sp" presStyleCnt="0"/>
      <dgm:spPr/>
    </dgm:pt>
    <dgm:pt modelId="{D0F1110A-4FA0-4BF4-A21F-CD2CB157F7C8}" type="pres">
      <dgm:prSet presAssocID="{EB6FBD17-2F60-4D00-9CDA-1EA459EA41C2}" presName="composite" presStyleCnt="0"/>
      <dgm:spPr/>
    </dgm:pt>
    <dgm:pt modelId="{6C7E22A9-980C-41DB-A454-8BC8AA7B98F6}" type="pres">
      <dgm:prSet presAssocID="{EB6FBD17-2F60-4D00-9CDA-1EA459EA41C2}" presName="parentText" presStyleLbl="alignNode1" presStyleIdx="1" presStyleCnt="5">
        <dgm:presLayoutVars>
          <dgm:chMax val="1"/>
          <dgm:bulletEnabled val="1"/>
        </dgm:presLayoutVars>
      </dgm:prSet>
      <dgm:spPr/>
    </dgm:pt>
    <dgm:pt modelId="{D8032613-B683-4522-992E-6016E367CD9E}" type="pres">
      <dgm:prSet presAssocID="{EB6FBD17-2F60-4D00-9CDA-1EA459EA41C2}" presName="descendantText" presStyleLbl="alignAcc1" presStyleIdx="1" presStyleCnt="5">
        <dgm:presLayoutVars>
          <dgm:bulletEnabled val="1"/>
        </dgm:presLayoutVars>
      </dgm:prSet>
      <dgm:spPr/>
    </dgm:pt>
    <dgm:pt modelId="{7245E0E6-8D0D-45EE-B1C2-4D7D942A3520}" type="pres">
      <dgm:prSet presAssocID="{C294256A-E1A5-4823-9081-B2D0416E9B07}" presName="sp" presStyleCnt="0"/>
      <dgm:spPr/>
    </dgm:pt>
    <dgm:pt modelId="{5795789C-AEE5-46FE-A1E1-29E4E79E45BE}" type="pres">
      <dgm:prSet presAssocID="{8C0E8402-B113-48CD-BB34-D1ACE62C3E7E}" presName="composite" presStyleCnt="0"/>
      <dgm:spPr/>
    </dgm:pt>
    <dgm:pt modelId="{6153C5A0-A12C-4BFD-BD05-5893C9084B77}" type="pres">
      <dgm:prSet presAssocID="{8C0E8402-B113-48CD-BB34-D1ACE62C3E7E}" presName="parentText" presStyleLbl="alignNode1" presStyleIdx="2" presStyleCnt="5">
        <dgm:presLayoutVars>
          <dgm:chMax val="1"/>
          <dgm:bulletEnabled val="1"/>
        </dgm:presLayoutVars>
      </dgm:prSet>
      <dgm:spPr/>
    </dgm:pt>
    <dgm:pt modelId="{8BB14D4C-A671-487B-AB86-35067F351C0F}" type="pres">
      <dgm:prSet presAssocID="{8C0E8402-B113-48CD-BB34-D1ACE62C3E7E}" presName="descendantText" presStyleLbl="alignAcc1" presStyleIdx="2" presStyleCnt="5">
        <dgm:presLayoutVars>
          <dgm:bulletEnabled val="1"/>
        </dgm:presLayoutVars>
      </dgm:prSet>
      <dgm:spPr/>
    </dgm:pt>
    <dgm:pt modelId="{ECA95F5C-7956-4C36-BFAA-0F0CEC813383}" type="pres">
      <dgm:prSet presAssocID="{24210883-B942-4085-9C5B-A3FBD4485CD4}" presName="sp" presStyleCnt="0"/>
      <dgm:spPr/>
    </dgm:pt>
    <dgm:pt modelId="{0609FE15-F06A-4AB2-A064-C8BE445A82BB}" type="pres">
      <dgm:prSet presAssocID="{83C2CA3C-3658-4306-BB93-A369E4CF95A9}" presName="composite" presStyleCnt="0"/>
      <dgm:spPr/>
    </dgm:pt>
    <dgm:pt modelId="{4BB3E86B-3551-429C-A18B-C5EF3F53C72A}" type="pres">
      <dgm:prSet presAssocID="{83C2CA3C-3658-4306-BB93-A369E4CF95A9}" presName="parentText" presStyleLbl="alignNode1" presStyleIdx="3" presStyleCnt="5">
        <dgm:presLayoutVars>
          <dgm:chMax val="1"/>
          <dgm:bulletEnabled val="1"/>
        </dgm:presLayoutVars>
      </dgm:prSet>
      <dgm:spPr/>
    </dgm:pt>
    <dgm:pt modelId="{DFAAAF6D-8884-4DBE-A369-081821BCDC97}" type="pres">
      <dgm:prSet presAssocID="{83C2CA3C-3658-4306-BB93-A369E4CF95A9}" presName="descendantText" presStyleLbl="alignAcc1" presStyleIdx="3" presStyleCnt="5">
        <dgm:presLayoutVars>
          <dgm:bulletEnabled val="1"/>
        </dgm:presLayoutVars>
      </dgm:prSet>
      <dgm:spPr/>
    </dgm:pt>
    <dgm:pt modelId="{B7B5361E-0CA2-4D00-A529-4F7329BA5377}" type="pres">
      <dgm:prSet presAssocID="{D9EBE2A5-1FD8-4280-A760-9BF1C533EFD6}" presName="sp" presStyleCnt="0"/>
      <dgm:spPr/>
    </dgm:pt>
    <dgm:pt modelId="{A0D4D1AC-8AE2-4E88-8E0A-F82B55C1D49C}" type="pres">
      <dgm:prSet presAssocID="{C193582D-DCC8-46FC-9591-D5B9F6AB9DF2}" presName="composite" presStyleCnt="0"/>
      <dgm:spPr/>
    </dgm:pt>
    <dgm:pt modelId="{62006DFA-E95A-49B0-82EF-33692AD5E92F}" type="pres">
      <dgm:prSet presAssocID="{C193582D-DCC8-46FC-9591-D5B9F6AB9DF2}" presName="parentText" presStyleLbl="alignNode1" presStyleIdx="4" presStyleCnt="5">
        <dgm:presLayoutVars>
          <dgm:chMax val="1"/>
          <dgm:bulletEnabled val="1"/>
        </dgm:presLayoutVars>
      </dgm:prSet>
      <dgm:spPr/>
    </dgm:pt>
    <dgm:pt modelId="{1D63F7BD-27B4-4429-BE6D-854115D63F49}" type="pres">
      <dgm:prSet presAssocID="{C193582D-DCC8-46FC-9591-D5B9F6AB9DF2}" presName="descendantText" presStyleLbl="alignAcc1" presStyleIdx="4" presStyleCnt="5">
        <dgm:presLayoutVars>
          <dgm:bulletEnabled val="1"/>
        </dgm:presLayoutVars>
      </dgm:prSet>
      <dgm:spPr/>
    </dgm:pt>
  </dgm:ptLst>
  <dgm:cxnLst>
    <dgm:cxn modelId="{6C32580D-338A-4A13-B12C-B9273CC7CFB9}" srcId="{C1F547AD-6DB0-4109-8608-B9EC33EBBB63}" destId="{F85617E7-12F8-4CBB-A490-5E905E7075DB}" srcOrd="0" destOrd="0" parTransId="{FA5B4B9E-D698-4987-A870-A4248A76AB31}" sibTransId="{17D526EB-EA79-4130-98CB-0B0C6B9E768E}"/>
    <dgm:cxn modelId="{FC15501F-645C-4CCA-9CC9-C6819504E380}" type="presOf" srcId="{F85617E7-12F8-4CBB-A490-5E905E7075DB}" destId="{67C35759-0AF4-4642-ACEC-402FD3AAC5FF}" srcOrd="0" destOrd="0" presId="urn:microsoft.com/office/officeart/2005/8/layout/chevron2"/>
    <dgm:cxn modelId="{2767403F-6E5A-437B-B6D0-81E76C7D39E7}" type="presOf" srcId="{EF006FFD-91CE-41A0-87A1-22AD85BBCD67}" destId="{D8032613-B683-4522-992E-6016E367CD9E}" srcOrd="0" destOrd="0" presId="urn:microsoft.com/office/officeart/2005/8/layout/chevron2"/>
    <dgm:cxn modelId="{6FF3585B-B5A3-4A13-9E71-1F3AD29279B2}" srcId="{8C0E8402-B113-48CD-BB34-D1ACE62C3E7E}" destId="{771F13E0-D807-4483-8954-A0BB1743D11F}" srcOrd="0" destOrd="0" parTransId="{7C6A2824-C793-4E2F-B948-0999A6582872}" sibTransId="{2E1481EF-AECD-43AA-858D-3060DADF60CC}"/>
    <dgm:cxn modelId="{50ACEC5B-2547-463F-9871-033928A3C49A}" srcId="{C193582D-DCC8-46FC-9591-D5B9F6AB9DF2}" destId="{76D0F123-9215-4509-9D00-885EE3CBA66F}" srcOrd="0" destOrd="0" parTransId="{48825AA1-F636-4C77-BAEF-8E42713F6402}" sibTransId="{623145BD-62B3-48E1-8749-01FBDCF405E2}"/>
    <dgm:cxn modelId="{FE8CB260-0006-47D4-A591-53BF7404DA83}" type="presOf" srcId="{771F13E0-D807-4483-8954-A0BB1743D11F}" destId="{8BB14D4C-A671-487B-AB86-35067F351C0F}" srcOrd="0" destOrd="0" presId="urn:microsoft.com/office/officeart/2005/8/layout/chevron2"/>
    <dgm:cxn modelId="{DC8C0C44-9851-4EB4-92AE-932D65AFE339}" type="presOf" srcId="{8C0E8402-B113-48CD-BB34-D1ACE62C3E7E}" destId="{6153C5A0-A12C-4BFD-BD05-5893C9084B77}" srcOrd="0" destOrd="0" presId="urn:microsoft.com/office/officeart/2005/8/layout/chevron2"/>
    <dgm:cxn modelId="{79B48C6E-2932-4E87-AB33-025FC4F2AE5B}" srcId="{C1F547AD-6DB0-4109-8608-B9EC33EBBB63}" destId="{EB6FBD17-2F60-4D00-9CDA-1EA459EA41C2}" srcOrd="1" destOrd="0" parTransId="{5984A6C4-93A6-469B-A23E-F9AE222673F8}" sibTransId="{C294256A-E1A5-4823-9081-B2D0416E9B07}"/>
    <dgm:cxn modelId="{D0C9C758-9D47-4343-8146-91F60F657FA2}" srcId="{C1F547AD-6DB0-4109-8608-B9EC33EBBB63}" destId="{C193582D-DCC8-46FC-9591-D5B9F6AB9DF2}" srcOrd="4" destOrd="0" parTransId="{F531F8D1-82A0-4305-A06E-98DDADFCAE17}" sibTransId="{69112449-0B45-4897-AAAD-701595932F03}"/>
    <dgm:cxn modelId="{A41E217B-2912-4522-8703-11E61DDAFC3B}" srcId="{F85617E7-12F8-4CBB-A490-5E905E7075DB}" destId="{F672E361-4A50-4090-87F0-A5234235D153}" srcOrd="0" destOrd="0" parTransId="{92B44D8F-62A8-40A9-AD32-82DCA7EDC57C}" sibTransId="{723E85A1-B2C0-417B-874F-F3A31E0D6DA2}"/>
    <dgm:cxn modelId="{ADAC6D7B-5B8B-4AAE-AED3-875233D177DD}" srcId="{EB6FBD17-2F60-4D00-9CDA-1EA459EA41C2}" destId="{EF006FFD-91CE-41A0-87A1-22AD85BBCD67}" srcOrd="0" destOrd="0" parTransId="{B56106BE-00AE-484F-A182-C08551A50F5D}" sibTransId="{C39436DA-F515-48BC-B012-C8C381D6906A}"/>
    <dgm:cxn modelId="{FF905585-4929-47A2-AC10-F4864F57ED9E}" type="presOf" srcId="{83C2CA3C-3658-4306-BB93-A369E4CF95A9}" destId="{4BB3E86B-3551-429C-A18B-C5EF3F53C72A}" srcOrd="0" destOrd="0" presId="urn:microsoft.com/office/officeart/2005/8/layout/chevron2"/>
    <dgm:cxn modelId="{E7EFC3B1-EFA8-4199-BB0D-849D049F3D88}" type="presOf" srcId="{F672E361-4A50-4090-87F0-A5234235D153}" destId="{1A1D938D-0137-46EB-8400-E6DC6FD7CAA5}" srcOrd="0" destOrd="0" presId="urn:microsoft.com/office/officeart/2005/8/layout/chevron2"/>
    <dgm:cxn modelId="{6C25A8C1-9D9C-4E6A-BD64-E21AE412CBBE}" srcId="{83C2CA3C-3658-4306-BB93-A369E4CF95A9}" destId="{4177EC6D-2C51-4302-861D-519C7695A9A8}" srcOrd="0" destOrd="0" parTransId="{750B9D2A-8E1A-43BD-A454-89076A460238}" sibTransId="{F85E5E46-2EEE-4F40-953E-B3DDC7B82C9F}"/>
    <dgm:cxn modelId="{55C03DD0-8726-4B89-8786-F804A4B609E3}" type="presOf" srcId="{C193582D-DCC8-46FC-9591-D5B9F6AB9DF2}" destId="{62006DFA-E95A-49B0-82EF-33692AD5E92F}" srcOrd="0" destOrd="0" presId="urn:microsoft.com/office/officeart/2005/8/layout/chevron2"/>
    <dgm:cxn modelId="{126804DF-FB4A-41F0-A5FA-73E89D281868}" srcId="{C1F547AD-6DB0-4109-8608-B9EC33EBBB63}" destId="{83C2CA3C-3658-4306-BB93-A369E4CF95A9}" srcOrd="3" destOrd="0" parTransId="{782C6146-8FCE-4702-9FDB-1385413894E9}" sibTransId="{D9EBE2A5-1FD8-4280-A760-9BF1C533EFD6}"/>
    <dgm:cxn modelId="{E2CF0FDF-7B9B-4F5C-85C4-274D1FB09519}" type="presOf" srcId="{EB6FBD17-2F60-4D00-9CDA-1EA459EA41C2}" destId="{6C7E22A9-980C-41DB-A454-8BC8AA7B98F6}" srcOrd="0" destOrd="0" presId="urn:microsoft.com/office/officeart/2005/8/layout/chevron2"/>
    <dgm:cxn modelId="{B24085E1-A26E-4FEF-A5EF-484C210311B5}" type="presOf" srcId="{76D0F123-9215-4509-9D00-885EE3CBA66F}" destId="{1D63F7BD-27B4-4429-BE6D-854115D63F49}" srcOrd="0" destOrd="0" presId="urn:microsoft.com/office/officeart/2005/8/layout/chevron2"/>
    <dgm:cxn modelId="{C5ABCBE6-C4D5-474A-931A-932C9BFA4689}" srcId="{C1F547AD-6DB0-4109-8608-B9EC33EBBB63}" destId="{8C0E8402-B113-48CD-BB34-D1ACE62C3E7E}" srcOrd="2" destOrd="0" parTransId="{857F63BC-E678-45FD-98A2-6F016F859A97}" sibTransId="{24210883-B942-4085-9C5B-A3FBD4485CD4}"/>
    <dgm:cxn modelId="{6BD6E9E7-49E0-4B24-94C6-D7EB3D896402}" type="presOf" srcId="{C1F547AD-6DB0-4109-8608-B9EC33EBBB63}" destId="{DF830CFC-CA2D-4EAB-BDA3-D7BC551FDE4A}" srcOrd="0" destOrd="0" presId="urn:microsoft.com/office/officeart/2005/8/layout/chevron2"/>
    <dgm:cxn modelId="{724922FF-F149-4257-95A5-E3089EAF7E39}" type="presOf" srcId="{4177EC6D-2C51-4302-861D-519C7695A9A8}" destId="{DFAAAF6D-8884-4DBE-A369-081821BCDC97}" srcOrd="0" destOrd="0" presId="urn:microsoft.com/office/officeart/2005/8/layout/chevron2"/>
    <dgm:cxn modelId="{BB185341-DAEC-4A23-BAF7-280588E091CA}" type="presParOf" srcId="{DF830CFC-CA2D-4EAB-BDA3-D7BC551FDE4A}" destId="{D64F2420-E113-4E4F-8B42-DA93E6D6DF27}" srcOrd="0" destOrd="0" presId="urn:microsoft.com/office/officeart/2005/8/layout/chevron2"/>
    <dgm:cxn modelId="{4EB343DC-F648-4C4D-9AD3-63C83B82CD38}" type="presParOf" srcId="{D64F2420-E113-4E4F-8B42-DA93E6D6DF27}" destId="{67C35759-0AF4-4642-ACEC-402FD3AAC5FF}" srcOrd="0" destOrd="0" presId="urn:microsoft.com/office/officeart/2005/8/layout/chevron2"/>
    <dgm:cxn modelId="{10475F4D-EA3F-4536-B23D-29EDA03A7C5E}" type="presParOf" srcId="{D64F2420-E113-4E4F-8B42-DA93E6D6DF27}" destId="{1A1D938D-0137-46EB-8400-E6DC6FD7CAA5}" srcOrd="1" destOrd="0" presId="urn:microsoft.com/office/officeart/2005/8/layout/chevron2"/>
    <dgm:cxn modelId="{EE7FED8A-7E92-4BD8-AF92-12F95297FC0B}" type="presParOf" srcId="{DF830CFC-CA2D-4EAB-BDA3-D7BC551FDE4A}" destId="{FD1DFC7E-BC7C-4225-B579-45AA3B598814}" srcOrd="1" destOrd="0" presId="urn:microsoft.com/office/officeart/2005/8/layout/chevron2"/>
    <dgm:cxn modelId="{FCED67D0-4542-455A-AB45-08A24D40CCDA}" type="presParOf" srcId="{DF830CFC-CA2D-4EAB-BDA3-D7BC551FDE4A}" destId="{D0F1110A-4FA0-4BF4-A21F-CD2CB157F7C8}" srcOrd="2" destOrd="0" presId="urn:microsoft.com/office/officeart/2005/8/layout/chevron2"/>
    <dgm:cxn modelId="{4A807EAF-1BD5-4ABC-AC45-AA3359836F2E}" type="presParOf" srcId="{D0F1110A-4FA0-4BF4-A21F-CD2CB157F7C8}" destId="{6C7E22A9-980C-41DB-A454-8BC8AA7B98F6}" srcOrd="0" destOrd="0" presId="urn:microsoft.com/office/officeart/2005/8/layout/chevron2"/>
    <dgm:cxn modelId="{4F15E2A4-F041-43CE-A00C-654A4D48FE4D}" type="presParOf" srcId="{D0F1110A-4FA0-4BF4-A21F-CD2CB157F7C8}" destId="{D8032613-B683-4522-992E-6016E367CD9E}" srcOrd="1" destOrd="0" presId="urn:microsoft.com/office/officeart/2005/8/layout/chevron2"/>
    <dgm:cxn modelId="{24829F03-3313-4763-8141-68128081C030}" type="presParOf" srcId="{DF830CFC-CA2D-4EAB-BDA3-D7BC551FDE4A}" destId="{7245E0E6-8D0D-45EE-B1C2-4D7D942A3520}" srcOrd="3" destOrd="0" presId="urn:microsoft.com/office/officeart/2005/8/layout/chevron2"/>
    <dgm:cxn modelId="{B4899890-CCF1-48D8-BFBD-73882AC27AFD}" type="presParOf" srcId="{DF830CFC-CA2D-4EAB-BDA3-D7BC551FDE4A}" destId="{5795789C-AEE5-46FE-A1E1-29E4E79E45BE}" srcOrd="4" destOrd="0" presId="urn:microsoft.com/office/officeart/2005/8/layout/chevron2"/>
    <dgm:cxn modelId="{C4A801BE-511C-4E40-9951-E2900F90B3AE}" type="presParOf" srcId="{5795789C-AEE5-46FE-A1E1-29E4E79E45BE}" destId="{6153C5A0-A12C-4BFD-BD05-5893C9084B77}" srcOrd="0" destOrd="0" presId="urn:microsoft.com/office/officeart/2005/8/layout/chevron2"/>
    <dgm:cxn modelId="{33FCD608-9853-41E7-B76B-C49F50120017}" type="presParOf" srcId="{5795789C-AEE5-46FE-A1E1-29E4E79E45BE}" destId="{8BB14D4C-A671-487B-AB86-35067F351C0F}" srcOrd="1" destOrd="0" presId="urn:microsoft.com/office/officeart/2005/8/layout/chevron2"/>
    <dgm:cxn modelId="{BF93BE2F-81C8-433B-B604-DA7F50D7DCE6}" type="presParOf" srcId="{DF830CFC-CA2D-4EAB-BDA3-D7BC551FDE4A}" destId="{ECA95F5C-7956-4C36-BFAA-0F0CEC813383}" srcOrd="5" destOrd="0" presId="urn:microsoft.com/office/officeart/2005/8/layout/chevron2"/>
    <dgm:cxn modelId="{3FF43A9A-BA8B-48F9-8B9B-F7E477A889DE}" type="presParOf" srcId="{DF830CFC-CA2D-4EAB-BDA3-D7BC551FDE4A}" destId="{0609FE15-F06A-4AB2-A064-C8BE445A82BB}" srcOrd="6" destOrd="0" presId="urn:microsoft.com/office/officeart/2005/8/layout/chevron2"/>
    <dgm:cxn modelId="{516ED351-E1C7-482E-BAFF-C4C4F9D33304}" type="presParOf" srcId="{0609FE15-F06A-4AB2-A064-C8BE445A82BB}" destId="{4BB3E86B-3551-429C-A18B-C5EF3F53C72A}" srcOrd="0" destOrd="0" presId="urn:microsoft.com/office/officeart/2005/8/layout/chevron2"/>
    <dgm:cxn modelId="{63071178-F608-49D2-86CE-208C2DC9B985}" type="presParOf" srcId="{0609FE15-F06A-4AB2-A064-C8BE445A82BB}" destId="{DFAAAF6D-8884-4DBE-A369-081821BCDC97}" srcOrd="1" destOrd="0" presId="urn:microsoft.com/office/officeart/2005/8/layout/chevron2"/>
    <dgm:cxn modelId="{046C80B9-2D77-445A-89B7-4B2A41A82F7C}" type="presParOf" srcId="{DF830CFC-CA2D-4EAB-BDA3-D7BC551FDE4A}" destId="{B7B5361E-0CA2-4D00-A529-4F7329BA5377}" srcOrd="7" destOrd="0" presId="urn:microsoft.com/office/officeart/2005/8/layout/chevron2"/>
    <dgm:cxn modelId="{2EAF4194-7EC1-4B30-9DC4-417FDB0A2117}" type="presParOf" srcId="{DF830CFC-CA2D-4EAB-BDA3-D7BC551FDE4A}" destId="{A0D4D1AC-8AE2-4E88-8E0A-F82B55C1D49C}" srcOrd="8" destOrd="0" presId="urn:microsoft.com/office/officeart/2005/8/layout/chevron2"/>
    <dgm:cxn modelId="{183077D3-A525-41D5-A890-2D5597B97212}" type="presParOf" srcId="{A0D4D1AC-8AE2-4E88-8E0A-F82B55C1D49C}" destId="{62006DFA-E95A-49B0-82EF-33692AD5E92F}" srcOrd="0" destOrd="0" presId="urn:microsoft.com/office/officeart/2005/8/layout/chevron2"/>
    <dgm:cxn modelId="{E8F32084-7F24-401F-97A3-95E590F54408}" type="presParOf" srcId="{A0D4D1AC-8AE2-4E88-8E0A-F82B55C1D49C}" destId="{1D63F7BD-27B4-4429-BE6D-854115D63F4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F547AD-6DB0-4109-8608-B9EC33EBBB6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F85617E7-12F8-4CBB-A490-5E905E7075DB}">
      <dgm:prSet phldrT="[テキスト]"/>
      <dgm:spPr>
        <a:xfrm rot="5400000">
          <a:off x="-92278" y="92757"/>
          <a:ext cx="615193" cy="430635"/>
        </a:xfrm>
      </dgm:spPr>
      <dgm:t>
        <a:bodyPr/>
        <a:lstStyle/>
        <a:p>
          <a:r>
            <a:rPr lang="en-US" altLang="ja-JP">
              <a:latin typeface="HG丸ｺﾞｼｯｸM-PRO" panose="020F0600000000000000" pitchFamily="50" charset="-128"/>
              <a:ea typeface="HG丸ｺﾞｼｯｸM-PRO" panose="020F0600000000000000" pitchFamily="50" charset="-128"/>
            </a:rPr>
            <a:t>STEP1</a:t>
          </a:r>
          <a:endParaRPr lang="ja-JP" altLang="en-US">
            <a:latin typeface="HG丸ｺﾞｼｯｸM-PRO" panose="020F0600000000000000" pitchFamily="50" charset="-128"/>
            <a:ea typeface="HG丸ｺﾞｼｯｸM-PRO" panose="020F0600000000000000" pitchFamily="50" charset="-128"/>
          </a:endParaRPr>
        </a:p>
      </dgm:t>
    </dgm:pt>
    <dgm:pt modelId="{FA5B4B9E-D698-4987-A870-A4248A76AB31}" type="parTrans" cxnId="{6C32580D-338A-4A13-B12C-B9273CC7CFB9}">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17D526EB-EA79-4130-98CB-0B0C6B9E768E}" type="sibTrans" cxnId="{6C32580D-338A-4A13-B12C-B9273CC7CFB9}">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F672E361-4A50-4090-87F0-A5234235D153}">
      <dgm:prSet phldrT="[テキスト]" custT="1"/>
      <dgm:spPr>
        <a:xfrm rot="5400000">
          <a:off x="2370491" y="-1939377"/>
          <a:ext cx="399875" cy="4279587"/>
        </a:xfrm>
      </dgm:spPr>
      <dgm:t>
        <a:bodyPr/>
        <a:lstStyle/>
        <a:p>
          <a:r>
            <a:rPr lang="ja-JP" altLang="en-US" sz="1050" dirty="0">
              <a:latin typeface="HG丸ｺﾞｼｯｸM-PRO" panose="020F0600000000000000" pitchFamily="50" charset="-128"/>
              <a:ea typeface="HG丸ｺﾞｼｯｸM-PRO" panose="020F0600000000000000" pitchFamily="50" charset="-128"/>
            </a:rPr>
            <a:t>変状が起こりやすい箇所等の点検位置を整理する。</a:t>
          </a:r>
        </a:p>
      </dgm:t>
    </dgm:pt>
    <dgm:pt modelId="{92B44D8F-62A8-40A9-AD32-82DCA7EDC57C}" type="parTrans" cxnId="{A41E217B-2912-4522-8703-11E61DDAFC3B}">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723E85A1-B2C0-417B-874F-F3A31E0D6DA2}" type="sibTrans" cxnId="{A41E217B-2912-4522-8703-11E61DDAFC3B}">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EB6FBD17-2F60-4D00-9CDA-1EA459EA41C2}">
      <dgm:prSet phldrT="[テキスト]"/>
      <dgm:spPr>
        <a:xfrm rot="5400000">
          <a:off x="-92278" y="539504"/>
          <a:ext cx="615193" cy="430635"/>
        </a:xfrm>
      </dgm:spPr>
      <dgm:t>
        <a:bodyPr/>
        <a:lstStyle/>
        <a:p>
          <a:r>
            <a:rPr lang="en-US" altLang="ja-JP">
              <a:latin typeface="HG丸ｺﾞｼｯｸM-PRO" panose="020F0600000000000000" pitchFamily="50" charset="-128"/>
              <a:ea typeface="HG丸ｺﾞｼｯｸM-PRO" panose="020F0600000000000000" pitchFamily="50" charset="-128"/>
            </a:rPr>
            <a:t>STEP2</a:t>
          </a:r>
          <a:endParaRPr lang="ja-JP" altLang="en-US">
            <a:latin typeface="HG丸ｺﾞｼｯｸM-PRO" panose="020F0600000000000000" pitchFamily="50" charset="-128"/>
            <a:ea typeface="HG丸ｺﾞｼｯｸM-PRO" panose="020F0600000000000000" pitchFamily="50" charset="-128"/>
          </a:endParaRPr>
        </a:p>
      </dgm:t>
    </dgm:pt>
    <dgm:pt modelId="{5984A6C4-93A6-469B-A23E-F9AE222673F8}" type="parTrans" cxnId="{79B48C6E-2932-4E87-AB33-025FC4F2AE5B}">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C294256A-E1A5-4823-9081-B2D0416E9B07}" type="sibTrans" cxnId="{79B48C6E-2932-4E87-AB33-025FC4F2AE5B}">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EF006FFD-91CE-41A0-87A1-22AD85BBCD67}">
      <dgm:prSet phldrT="[テキスト]" custT="1"/>
      <dgm:spPr>
        <a:xfrm rot="5400000">
          <a:off x="2370491" y="-1492630"/>
          <a:ext cx="399875" cy="4279587"/>
        </a:xfrm>
      </dgm:spPr>
      <dgm:t>
        <a:bodyPr/>
        <a:lstStyle/>
        <a:p>
          <a:r>
            <a:rPr lang="ja-JP" altLang="en-US" sz="1050">
              <a:latin typeface="HG丸ｺﾞｼｯｸM-PRO" panose="020F0600000000000000" pitchFamily="50" charset="-128"/>
              <a:ea typeface="HG丸ｺﾞｼｯｸM-PRO" panose="020F0600000000000000" pitchFamily="50" charset="-128"/>
            </a:rPr>
            <a:t>地区海岸のうち「一定区間」ならびに「スパン」を決定する。</a:t>
          </a:r>
          <a:r>
            <a:rPr lang="en-US" altLang="ja-JP" sz="1050">
              <a:latin typeface="HG丸ｺﾞｼｯｸM-PRO" panose="020F0600000000000000" pitchFamily="50" charset="-128"/>
              <a:ea typeface="HG丸ｺﾞｼｯｸM-PRO" panose="020F0600000000000000" pitchFamily="50" charset="-128"/>
            </a:rPr>
            <a:t>※</a:t>
          </a:r>
          <a:endParaRPr lang="ja-JP" altLang="en-US" sz="1050">
            <a:latin typeface="HG丸ｺﾞｼｯｸM-PRO" panose="020F0600000000000000" pitchFamily="50" charset="-128"/>
            <a:ea typeface="HG丸ｺﾞｼｯｸM-PRO" panose="020F0600000000000000" pitchFamily="50" charset="-128"/>
          </a:endParaRPr>
        </a:p>
      </dgm:t>
    </dgm:pt>
    <dgm:pt modelId="{B56106BE-00AE-484F-A182-C08551A50F5D}" type="parTrans" cxnId="{ADAC6D7B-5B8B-4AAE-AED3-875233D177DD}">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C39436DA-F515-48BC-B012-C8C381D6906A}" type="sibTrans" cxnId="{ADAC6D7B-5B8B-4AAE-AED3-875233D177DD}">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771F13E0-D807-4483-8954-A0BB1743D11F}">
      <dgm:prSet phldrT="[テキスト]" custT="1"/>
      <dgm:spPr>
        <a:xfrm rot="5400000">
          <a:off x="2370491" y="-1045883"/>
          <a:ext cx="399875" cy="4279587"/>
        </a:xfrm>
      </dgm:spPr>
      <dgm:t>
        <a:bodyPr/>
        <a:lstStyle/>
        <a:p>
          <a:r>
            <a:rPr lang="ja-JP" altLang="en-US" sz="1050" dirty="0">
              <a:latin typeface="HG丸ｺﾞｼｯｸM-PRO" panose="020F0600000000000000" pitchFamily="50" charset="-128"/>
              <a:ea typeface="HG丸ｺﾞｼｯｸM-PRO" panose="020F0600000000000000" pitchFamily="50" charset="-128"/>
            </a:rPr>
            <a:t>スパンごとの</a:t>
          </a:r>
          <a:r>
            <a:rPr lang="ja-JP" altLang="en-US" sz="1050" b="0" dirty="0">
              <a:solidFill>
                <a:schemeClr val="tx1"/>
              </a:solidFill>
              <a:latin typeface="HG丸ｺﾞｼｯｸM-PRO" panose="020F0600000000000000" pitchFamily="50" charset="-128"/>
              <a:ea typeface="HG丸ｺﾞｼｯｸM-PRO" panose="020F0600000000000000" pitchFamily="50" charset="-128"/>
            </a:rPr>
            <a:t>変状ランクを評価す</a:t>
          </a:r>
          <a:r>
            <a:rPr lang="ja-JP" altLang="en-US" sz="1050" dirty="0">
              <a:latin typeface="HG丸ｺﾞｼｯｸM-PRO" panose="020F0600000000000000" pitchFamily="50" charset="-128"/>
              <a:ea typeface="HG丸ｺﾞｼｯｸM-PRO" panose="020F0600000000000000" pitchFamily="50" charset="-128"/>
            </a:rPr>
            <a:t>る。（</a:t>
          </a:r>
          <a:r>
            <a:rPr lang="en-US" sz="1050" dirty="0" err="1">
              <a:latin typeface="HG丸ｺﾞｼｯｸM-PRO" panose="020F0600000000000000" pitchFamily="50" charset="-128"/>
              <a:ea typeface="HG丸ｺﾞｼｯｸM-PRO" panose="020F0600000000000000" pitchFamily="50" charset="-128"/>
            </a:rPr>
            <a:t>a,b,c,d</a:t>
          </a:r>
          <a:r>
            <a:rPr lang="ja-JP" altLang="en-US" sz="1050" dirty="0">
              <a:latin typeface="HG丸ｺﾞｼｯｸM-PRO" panose="020F0600000000000000" pitchFamily="50" charset="-128"/>
              <a:ea typeface="HG丸ｺﾞｼｯｸM-PRO" panose="020F0600000000000000" pitchFamily="50" charset="-128"/>
            </a:rPr>
            <a:t>）</a:t>
          </a:r>
        </a:p>
      </dgm:t>
    </dgm:pt>
    <dgm:pt modelId="{7C6A2824-C793-4E2F-B948-0999A6582872}" type="parTrans" cxnId="{6FF3585B-B5A3-4A13-9E71-1F3AD29279B2}">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2E1481EF-AECD-43AA-858D-3060DADF60CC}" type="sibTrans" cxnId="{6FF3585B-B5A3-4A13-9E71-1F3AD29279B2}">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4177EC6D-2C51-4302-861D-519C7695A9A8}">
      <dgm:prSet phldrT="[テキスト]" custT="1"/>
      <dgm:spPr>
        <a:xfrm rot="5400000">
          <a:off x="2370491" y="-599136"/>
          <a:ext cx="399875" cy="4279587"/>
        </a:xfrm>
      </dgm:spPr>
      <dgm:t>
        <a:bodyPr/>
        <a:lstStyle/>
        <a:p>
          <a:r>
            <a:rPr lang="ja-JP" altLang="en-US" sz="1050">
              <a:latin typeface="HG丸ｺﾞｼｯｸM-PRO" panose="020F0600000000000000" pitchFamily="50" charset="-128"/>
              <a:ea typeface="HG丸ｺﾞｼｯｸM-PRO" panose="020F0600000000000000" pitchFamily="50" charset="-128"/>
            </a:rPr>
            <a:t>一定区間ごとの</a:t>
          </a:r>
          <a:r>
            <a:rPr lang="ja-JP" altLang="en-US" sz="1050" b="0">
              <a:solidFill>
                <a:schemeClr val="tx1"/>
              </a:solidFill>
              <a:latin typeface="HG丸ｺﾞｼｯｸM-PRO" panose="020F0600000000000000" pitchFamily="50" charset="-128"/>
              <a:ea typeface="HG丸ｺﾞｼｯｸM-PRO" panose="020F0600000000000000" pitchFamily="50" charset="-128"/>
            </a:rPr>
            <a:t>健全度を評価す</a:t>
          </a:r>
          <a:r>
            <a:rPr lang="ja-JP" altLang="en-US" sz="1050">
              <a:latin typeface="HG丸ｺﾞｼｯｸM-PRO" panose="020F0600000000000000" pitchFamily="50" charset="-128"/>
              <a:ea typeface="HG丸ｺﾞｼｯｸM-PRO" panose="020F0600000000000000" pitchFamily="50" charset="-128"/>
            </a:rPr>
            <a:t>る。（</a:t>
          </a:r>
          <a:r>
            <a:rPr lang="en-US" sz="1050">
              <a:latin typeface="HG丸ｺﾞｼｯｸM-PRO" panose="020F0600000000000000" pitchFamily="50" charset="-128"/>
              <a:ea typeface="HG丸ｺﾞｼｯｸM-PRO" panose="020F0600000000000000" pitchFamily="50" charset="-128"/>
            </a:rPr>
            <a:t>A,B,C,D</a:t>
          </a:r>
          <a:r>
            <a:rPr lang="ja-JP" altLang="en-US" sz="1050">
              <a:latin typeface="HG丸ｺﾞｼｯｸM-PRO" panose="020F0600000000000000" pitchFamily="50" charset="-128"/>
              <a:ea typeface="HG丸ｺﾞｼｯｸM-PRO" panose="020F0600000000000000" pitchFamily="50" charset="-128"/>
            </a:rPr>
            <a:t>）</a:t>
          </a:r>
        </a:p>
      </dgm:t>
    </dgm:pt>
    <dgm:pt modelId="{750B9D2A-8E1A-43BD-A454-89076A460238}" type="parTrans" cxnId="{6C25A8C1-9D9C-4E6A-BD64-E21AE412CBBE}">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F85E5E46-2EEE-4F40-953E-B3DDC7B82C9F}" type="sibTrans" cxnId="{6C25A8C1-9D9C-4E6A-BD64-E21AE412CBBE}">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83C2CA3C-3658-4306-BB93-A369E4CF95A9}">
      <dgm:prSet phldrT="[テキスト]"/>
      <dgm:spPr>
        <a:xfrm rot="5400000">
          <a:off x="-92278" y="1432998"/>
          <a:ext cx="615193" cy="430635"/>
        </a:xfrm>
      </dgm:spPr>
      <dgm:t>
        <a:bodyPr/>
        <a:lstStyle/>
        <a:p>
          <a:r>
            <a:rPr lang="en-US" altLang="ja-JP">
              <a:latin typeface="HG丸ｺﾞｼｯｸM-PRO" panose="020F0600000000000000" pitchFamily="50" charset="-128"/>
              <a:ea typeface="HG丸ｺﾞｼｯｸM-PRO" panose="020F0600000000000000" pitchFamily="50" charset="-128"/>
            </a:rPr>
            <a:t>STEP5</a:t>
          </a:r>
          <a:endParaRPr lang="ja-JP" altLang="en-US">
            <a:latin typeface="HG丸ｺﾞｼｯｸM-PRO" panose="020F0600000000000000" pitchFamily="50" charset="-128"/>
            <a:ea typeface="HG丸ｺﾞｼｯｸM-PRO" panose="020F0600000000000000" pitchFamily="50" charset="-128"/>
          </a:endParaRPr>
        </a:p>
      </dgm:t>
    </dgm:pt>
    <dgm:pt modelId="{782C6146-8FCE-4702-9FDB-1385413894E9}" type="parTrans" cxnId="{126804DF-FB4A-41F0-A5FA-73E89D281868}">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D9EBE2A5-1FD8-4280-A760-9BF1C533EFD6}" type="sibTrans" cxnId="{126804DF-FB4A-41F0-A5FA-73E89D281868}">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8C0E8402-B113-48CD-BB34-D1ACE62C3E7E}">
      <dgm:prSet phldrT="[テキスト]" custT="1"/>
      <dgm:spPr>
        <a:xfrm rot="5400000">
          <a:off x="-92278" y="986251"/>
          <a:ext cx="615193" cy="430635"/>
        </a:xfrm>
      </dgm:spPr>
      <dgm:t>
        <a:bodyPr/>
        <a:lstStyle/>
        <a:p>
          <a:r>
            <a:rPr lang="en-US" altLang="ja-JP" sz="600">
              <a:latin typeface="HG丸ｺﾞｼｯｸM-PRO" panose="020F0600000000000000" pitchFamily="50" charset="-128"/>
              <a:ea typeface="HG丸ｺﾞｼｯｸM-PRO" panose="020F0600000000000000" pitchFamily="50" charset="-128"/>
            </a:rPr>
            <a:t>STEP4</a:t>
          </a:r>
          <a:endParaRPr lang="ja-JP" altLang="en-US" sz="600">
            <a:latin typeface="HG丸ｺﾞｼｯｸM-PRO" panose="020F0600000000000000" pitchFamily="50" charset="-128"/>
            <a:ea typeface="HG丸ｺﾞｼｯｸM-PRO" panose="020F0600000000000000" pitchFamily="50" charset="-128"/>
          </a:endParaRPr>
        </a:p>
      </dgm:t>
    </dgm:pt>
    <dgm:pt modelId="{857F63BC-E678-45FD-98A2-6F016F859A97}" type="parTrans" cxnId="{C5ABCBE6-C4D5-474A-931A-932C9BFA4689}">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24210883-B942-4085-9C5B-A3FBD4485CD4}" type="sibTrans" cxnId="{C5ABCBE6-C4D5-474A-931A-932C9BFA4689}">
      <dgm:prSet/>
      <dgm:spPr/>
      <dgm:t>
        <a:bodyPr/>
        <a:lstStyle/>
        <a:p>
          <a:endParaRPr lang="ja-JP" altLang="en-US">
            <a:latin typeface="HG丸ｺﾞｼｯｸM-PRO" panose="020F0600000000000000" pitchFamily="50" charset="-128"/>
            <a:ea typeface="HG丸ｺﾞｼｯｸM-PRO" panose="020F0600000000000000" pitchFamily="50" charset="-128"/>
          </a:endParaRPr>
        </a:p>
      </dgm:t>
    </dgm:pt>
    <dgm:pt modelId="{EA391C3C-2C18-4D01-AC52-8FB746B4B0AD}">
      <dgm:prSet phldrT="[テキスト]"/>
      <dgm:spPr>
        <a:xfrm rot="5400000">
          <a:off x="2370491" y="-1492630"/>
          <a:ext cx="399875" cy="4279587"/>
        </a:xfrm>
      </dgm:spPr>
      <dgm:t>
        <a:bodyPr/>
        <a:lstStyle/>
        <a:p>
          <a:r>
            <a:rPr lang="en-US" altLang="ja-JP">
              <a:latin typeface="HG丸ｺﾞｼｯｸM-PRO" panose="020F0600000000000000" pitchFamily="50" charset="-128"/>
              <a:ea typeface="HG丸ｺﾞｼｯｸM-PRO" panose="020F0600000000000000" pitchFamily="50" charset="-128"/>
            </a:rPr>
            <a:t>STEP3</a:t>
          </a:r>
          <a:endParaRPr lang="ja-JP" altLang="en-US">
            <a:latin typeface="HG丸ｺﾞｼｯｸM-PRO" panose="020F0600000000000000" pitchFamily="50" charset="-128"/>
            <a:ea typeface="HG丸ｺﾞｼｯｸM-PRO" panose="020F0600000000000000" pitchFamily="50" charset="-128"/>
          </a:endParaRPr>
        </a:p>
      </dgm:t>
    </dgm:pt>
    <dgm:pt modelId="{AA1E8156-1C83-4B27-9693-518CEC70CE3B}" type="parTrans" cxnId="{7B6C5BBF-92B5-4F97-8F4E-0D07E98D5506}">
      <dgm:prSet/>
      <dgm:spPr/>
      <dgm:t>
        <a:bodyPr/>
        <a:lstStyle/>
        <a:p>
          <a:endParaRPr kumimoji="1" lang="ja-JP" altLang="en-US"/>
        </a:p>
      </dgm:t>
    </dgm:pt>
    <dgm:pt modelId="{992913B4-2F34-42EC-B9CC-A0BB1E2851AA}" type="sibTrans" cxnId="{7B6C5BBF-92B5-4F97-8F4E-0D07E98D5506}">
      <dgm:prSet/>
      <dgm:spPr/>
      <dgm:t>
        <a:bodyPr/>
        <a:lstStyle/>
        <a:p>
          <a:endParaRPr kumimoji="1" lang="ja-JP" altLang="en-US"/>
        </a:p>
      </dgm:t>
    </dgm:pt>
    <dgm:pt modelId="{46494460-CA46-40A3-9274-5F0BE66F4FDD}">
      <dgm:prSet phldrT="[テキスト]" custT="1"/>
      <dgm:spPr>
        <a:xfrm rot="5400000">
          <a:off x="2370491" y="-1492630"/>
          <a:ext cx="399875" cy="4279587"/>
        </a:xfrm>
      </dgm:spPr>
      <dgm:t>
        <a:bodyPr/>
        <a:lstStyle/>
        <a:p>
          <a:r>
            <a:rPr lang="ja-JP" altLang="en-US" sz="1050" dirty="0">
              <a:latin typeface="HG丸ｺﾞｼｯｸM-PRO" panose="020F0600000000000000" pitchFamily="50" charset="-128"/>
              <a:ea typeface="HG丸ｺﾞｼｯｸM-PRO" panose="020F0600000000000000" pitchFamily="50" charset="-128"/>
            </a:rPr>
            <a:t>スパン内の部材ごとの</a:t>
          </a:r>
          <a:r>
            <a:rPr lang="ja-JP" altLang="en-US" sz="1050" b="0" dirty="0">
              <a:solidFill>
                <a:schemeClr val="tx1"/>
              </a:solidFill>
              <a:latin typeface="HG丸ｺﾞｼｯｸM-PRO" panose="020F0600000000000000" pitchFamily="50" charset="-128"/>
              <a:ea typeface="HG丸ｺﾞｼｯｸM-PRO" panose="020F0600000000000000" pitchFamily="50" charset="-128"/>
            </a:rPr>
            <a:t>変状ランクを判定す</a:t>
          </a:r>
          <a:r>
            <a:rPr lang="ja-JP" altLang="en-US" sz="1050" dirty="0">
              <a:latin typeface="HG丸ｺﾞｼｯｸM-PRO" panose="020F0600000000000000" pitchFamily="50" charset="-128"/>
              <a:ea typeface="HG丸ｺﾞｼｯｸM-PRO" panose="020F0600000000000000" pitchFamily="50" charset="-128"/>
            </a:rPr>
            <a:t>る。（</a:t>
          </a:r>
          <a:r>
            <a:rPr lang="en-US" altLang="ja-JP" sz="1050" dirty="0" err="1">
              <a:latin typeface="HG丸ｺﾞｼｯｸM-PRO" panose="020F0600000000000000" pitchFamily="50" charset="-128"/>
              <a:ea typeface="HG丸ｺﾞｼｯｸM-PRO" panose="020F0600000000000000" pitchFamily="50" charset="-128"/>
            </a:rPr>
            <a:t>a,b,c,d</a:t>
          </a:r>
          <a:r>
            <a:rPr lang="ja-JP" altLang="en-US" sz="1050" dirty="0">
              <a:latin typeface="HG丸ｺﾞｼｯｸM-PRO" panose="020F0600000000000000" pitchFamily="50" charset="-128"/>
              <a:ea typeface="HG丸ｺﾞｼｯｸM-PRO" panose="020F0600000000000000" pitchFamily="50" charset="-128"/>
            </a:rPr>
            <a:t>）</a:t>
          </a:r>
        </a:p>
      </dgm:t>
    </dgm:pt>
    <dgm:pt modelId="{8D66A3A0-13AD-4609-B3E7-81073C258CF6}" type="parTrans" cxnId="{67E680E1-0428-434B-BE5C-3C102DA4DEB6}">
      <dgm:prSet/>
      <dgm:spPr/>
      <dgm:t>
        <a:bodyPr/>
        <a:lstStyle/>
        <a:p>
          <a:endParaRPr kumimoji="1" lang="ja-JP" altLang="en-US"/>
        </a:p>
      </dgm:t>
    </dgm:pt>
    <dgm:pt modelId="{1C0DE225-F0A8-4C11-A2BC-6471B76AE48B}" type="sibTrans" cxnId="{67E680E1-0428-434B-BE5C-3C102DA4DEB6}">
      <dgm:prSet/>
      <dgm:spPr/>
      <dgm:t>
        <a:bodyPr/>
        <a:lstStyle/>
        <a:p>
          <a:endParaRPr kumimoji="1" lang="ja-JP" altLang="en-US"/>
        </a:p>
      </dgm:t>
    </dgm:pt>
    <dgm:pt modelId="{DF830CFC-CA2D-4EAB-BDA3-D7BC551FDE4A}" type="pres">
      <dgm:prSet presAssocID="{C1F547AD-6DB0-4109-8608-B9EC33EBBB63}" presName="linearFlow" presStyleCnt="0">
        <dgm:presLayoutVars>
          <dgm:dir/>
          <dgm:animLvl val="lvl"/>
          <dgm:resizeHandles val="exact"/>
        </dgm:presLayoutVars>
      </dgm:prSet>
      <dgm:spPr/>
    </dgm:pt>
    <dgm:pt modelId="{D64F2420-E113-4E4F-8B42-DA93E6D6DF27}" type="pres">
      <dgm:prSet presAssocID="{F85617E7-12F8-4CBB-A490-5E905E7075DB}" presName="composite" presStyleCnt="0"/>
      <dgm:spPr/>
    </dgm:pt>
    <dgm:pt modelId="{67C35759-0AF4-4642-ACEC-402FD3AAC5FF}" type="pres">
      <dgm:prSet presAssocID="{F85617E7-12F8-4CBB-A490-5E905E7075DB}" presName="parentText" presStyleLbl="alignNode1" presStyleIdx="0" presStyleCnt="5">
        <dgm:presLayoutVars>
          <dgm:chMax val="1"/>
          <dgm:bulletEnabled val="1"/>
        </dgm:presLayoutVars>
      </dgm:prSet>
      <dgm:spPr/>
    </dgm:pt>
    <dgm:pt modelId="{1A1D938D-0137-46EB-8400-E6DC6FD7CAA5}" type="pres">
      <dgm:prSet presAssocID="{F85617E7-12F8-4CBB-A490-5E905E7075DB}" presName="descendantText" presStyleLbl="alignAcc1" presStyleIdx="0" presStyleCnt="5">
        <dgm:presLayoutVars>
          <dgm:bulletEnabled val="1"/>
        </dgm:presLayoutVars>
      </dgm:prSet>
      <dgm:spPr/>
    </dgm:pt>
    <dgm:pt modelId="{FD1DFC7E-BC7C-4225-B579-45AA3B598814}" type="pres">
      <dgm:prSet presAssocID="{17D526EB-EA79-4130-98CB-0B0C6B9E768E}" presName="sp" presStyleCnt="0"/>
      <dgm:spPr/>
    </dgm:pt>
    <dgm:pt modelId="{D0F1110A-4FA0-4BF4-A21F-CD2CB157F7C8}" type="pres">
      <dgm:prSet presAssocID="{EB6FBD17-2F60-4D00-9CDA-1EA459EA41C2}" presName="composite" presStyleCnt="0"/>
      <dgm:spPr/>
    </dgm:pt>
    <dgm:pt modelId="{6C7E22A9-980C-41DB-A454-8BC8AA7B98F6}" type="pres">
      <dgm:prSet presAssocID="{EB6FBD17-2F60-4D00-9CDA-1EA459EA41C2}" presName="parentText" presStyleLbl="alignNode1" presStyleIdx="1" presStyleCnt="5">
        <dgm:presLayoutVars>
          <dgm:chMax val="1"/>
          <dgm:bulletEnabled val="1"/>
        </dgm:presLayoutVars>
      </dgm:prSet>
      <dgm:spPr/>
    </dgm:pt>
    <dgm:pt modelId="{D8032613-B683-4522-992E-6016E367CD9E}" type="pres">
      <dgm:prSet presAssocID="{EB6FBD17-2F60-4D00-9CDA-1EA459EA41C2}" presName="descendantText" presStyleLbl="alignAcc1" presStyleIdx="1" presStyleCnt="5">
        <dgm:presLayoutVars>
          <dgm:bulletEnabled val="1"/>
        </dgm:presLayoutVars>
      </dgm:prSet>
      <dgm:spPr/>
    </dgm:pt>
    <dgm:pt modelId="{7245E0E6-8D0D-45EE-B1C2-4D7D942A3520}" type="pres">
      <dgm:prSet presAssocID="{C294256A-E1A5-4823-9081-B2D0416E9B07}" presName="sp" presStyleCnt="0"/>
      <dgm:spPr/>
    </dgm:pt>
    <dgm:pt modelId="{3DD2DF33-57F2-4777-8573-45A7524FC476}" type="pres">
      <dgm:prSet presAssocID="{EA391C3C-2C18-4D01-AC52-8FB746B4B0AD}" presName="composite" presStyleCnt="0"/>
      <dgm:spPr/>
    </dgm:pt>
    <dgm:pt modelId="{ADC6EAD0-249A-4EF6-9F3D-8E54BFD3C9DD}" type="pres">
      <dgm:prSet presAssocID="{EA391C3C-2C18-4D01-AC52-8FB746B4B0AD}" presName="parentText" presStyleLbl="alignNode1" presStyleIdx="2" presStyleCnt="5">
        <dgm:presLayoutVars>
          <dgm:chMax val="1"/>
          <dgm:bulletEnabled val="1"/>
        </dgm:presLayoutVars>
      </dgm:prSet>
      <dgm:spPr/>
    </dgm:pt>
    <dgm:pt modelId="{9FFA5E8B-D1CC-4B0C-8CCD-FC26E7D81DA7}" type="pres">
      <dgm:prSet presAssocID="{EA391C3C-2C18-4D01-AC52-8FB746B4B0AD}" presName="descendantText" presStyleLbl="alignAcc1" presStyleIdx="2" presStyleCnt="5">
        <dgm:presLayoutVars>
          <dgm:bulletEnabled val="1"/>
        </dgm:presLayoutVars>
      </dgm:prSet>
      <dgm:spPr/>
    </dgm:pt>
    <dgm:pt modelId="{377A2A50-5BD3-4D3C-9744-54845E3461AD}" type="pres">
      <dgm:prSet presAssocID="{992913B4-2F34-42EC-B9CC-A0BB1E2851AA}" presName="sp" presStyleCnt="0"/>
      <dgm:spPr/>
    </dgm:pt>
    <dgm:pt modelId="{5795789C-AEE5-46FE-A1E1-29E4E79E45BE}" type="pres">
      <dgm:prSet presAssocID="{8C0E8402-B113-48CD-BB34-D1ACE62C3E7E}" presName="composite" presStyleCnt="0"/>
      <dgm:spPr/>
    </dgm:pt>
    <dgm:pt modelId="{6153C5A0-A12C-4BFD-BD05-5893C9084B77}" type="pres">
      <dgm:prSet presAssocID="{8C0E8402-B113-48CD-BB34-D1ACE62C3E7E}" presName="parentText" presStyleLbl="alignNode1" presStyleIdx="3" presStyleCnt="5">
        <dgm:presLayoutVars>
          <dgm:chMax val="1"/>
          <dgm:bulletEnabled val="1"/>
        </dgm:presLayoutVars>
      </dgm:prSet>
      <dgm:spPr/>
    </dgm:pt>
    <dgm:pt modelId="{8BB14D4C-A671-487B-AB86-35067F351C0F}" type="pres">
      <dgm:prSet presAssocID="{8C0E8402-B113-48CD-BB34-D1ACE62C3E7E}" presName="descendantText" presStyleLbl="alignAcc1" presStyleIdx="3" presStyleCnt="5">
        <dgm:presLayoutVars>
          <dgm:bulletEnabled val="1"/>
        </dgm:presLayoutVars>
      </dgm:prSet>
      <dgm:spPr/>
    </dgm:pt>
    <dgm:pt modelId="{ECA95F5C-7956-4C36-BFAA-0F0CEC813383}" type="pres">
      <dgm:prSet presAssocID="{24210883-B942-4085-9C5B-A3FBD4485CD4}" presName="sp" presStyleCnt="0"/>
      <dgm:spPr/>
    </dgm:pt>
    <dgm:pt modelId="{0609FE15-F06A-4AB2-A064-C8BE445A82BB}" type="pres">
      <dgm:prSet presAssocID="{83C2CA3C-3658-4306-BB93-A369E4CF95A9}" presName="composite" presStyleCnt="0"/>
      <dgm:spPr/>
    </dgm:pt>
    <dgm:pt modelId="{4BB3E86B-3551-429C-A18B-C5EF3F53C72A}" type="pres">
      <dgm:prSet presAssocID="{83C2CA3C-3658-4306-BB93-A369E4CF95A9}" presName="parentText" presStyleLbl="alignNode1" presStyleIdx="4" presStyleCnt="5">
        <dgm:presLayoutVars>
          <dgm:chMax val="1"/>
          <dgm:bulletEnabled val="1"/>
        </dgm:presLayoutVars>
      </dgm:prSet>
      <dgm:spPr/>
    </dgm:pt>
    <dgm:pt modelId="{DFAAAF6D-8884-4DBE-A369-081821BCDC97}" type="pres">
      <dgm:prSet presAssocID="{83C2CA3C-3658-4306-BB93-A369E4CF95A9}" presName="descendantText" presStyleLbl="alignAcc1" presStyleIdx="4" presStyleCnt="5">
        <dgm:presLayoutVars>
          <dgm:bulletEnabled val="1"/>
        </dgm:presLayoutVars>
      </dgm:prSet>
      <dgm:spPr/>
    </dgm:pt>
  </dgm:ptLst>
  <dgm:cxnLst>
    <dgm:cxn modelId="{DA7DA001-1E61-468C-938C-40D2AFE2ED72}" type="presOf" srcId="{771F13E0-D807-4483-8954-A0BB1743D11F}" destId="{8BB14D4C-A671-487B-AB86-35067F351C0F}" srcOrd="0" destOrd="0" presId="urn:microsoft.com/office/officeart/2005/8/layout/chevron2"/>
    <dgm:cxn modelId="{6C32580D-338A-4A13-B12C-B9273CC7CFB9}" srcId="{C1F547AD-6DB0-4109-8608-B9EC33EBBB63}" destId="{F85617E7-12F8-4CBB-A490-5E905E7075DB}" srcOrd="0" destOrd="0" parTransId="{FA5B4B9E-D698-4987-A870-A4248A76AB31}" sibTransId="{17D526EB-EA79-4130-98CB-0B0C6B9E768E}"/>
    <dgm:cxn modelId="{699E890F-8E39-4803-B517-9E76741A3A29}" type="presOf" srcId="{4177EC6D-2C51-4302-861D-519C7695A9A8}" destId="{DFAAAF6D-8884-4DBE-A369-081821BCDC97}" srcOrd="0" destOrd="0" presId="urn:microsoft.com/office/officeart/2005/8/layout/chevron2"/>
    <dgm:cxn modelId="{6DD78C14-CF19-4B25-93CA-D1B1DF34D655}" type="presOf" srcId="{46494460-CA46-40A3-9274-5F0BE66F4FDD}" destId="{9FFA5E8B-D1CC-4B0C-8CCD-FC26E7D81DA7}" srcOrd="0" destOrd="0" presId="urn:microsoft.com/office/officeart/2005/8/layout/chevron2"/>
    <dgm:cxn modelId="{544F8122-0155-47F0-9822-562838387647}" type="presOf" srcId="{EF006FFD-91CE-41A0-87A1-22AD85BBCD67}" destId="{D8032613-B683-4522-992E-6016E367CD9E}" srcOrd="0" destOrd="0" presId="urn:microsoft.com/office/officeart/2005/8/layout/chevron2"/>
    <dgm:cxn modelId="{20232827-1397-4CD0-BF26-04F9558C77CD}" type="presOf" srcId="{8C0E8402-B113-48CD-BB34-D1ACE62C3E7E}" destId="{6153C5A0-A12C-4BFD-BD05-5893C9084B77}" srcOrd="0" destOrd="0" presId="urn:microsoft.com/office/officeart/2005/8/layout/chevron2"/>
    <dgm:cxn modelId="{76F3C332-10FD-4A0C-AF8A-B3114D4A9778}" type="presOf" srcId="{F85617E7-12F8-4CBB-A490-5E905E7075DB}" destId="{67C35759-0AF4-4642-ACEC-402FD3AAC5FF}" srcOrd="0" destOrd="0" presId="urn:microsoft.com/office/officeart/2005/8/layout/chevron2"/>
    <dgm:cxn modelId="{6FF3585B-B5A3-4A13-9E71-1F3AD29279B2}" srcId="{8C0E8402-B113-48CD-BB34-D1ACE62C3E7E}" destId="{771F13E0-D807-4483-8954-A0BB1743D11F}" srcOrd="0" destOrd="0" parTransId="{7C6A2824-C793-4E2F-B948-0999A6582872}" sibTransId="{2E1481EF-AECD-43AA-858D-3060DADF60CC}"/>
    <dgm:cxn modelId="{19FF8468-D141-49E8-81E1-72D66491DAD3}" type="presOf" srcId="{EA391C3C-2C18-4D01-AC52-8FB746B4B0AD}" destId="{ADC6EAD0-249A-4EF6-9F3D-8E54BFD3C9DD}" srcOrd="0" destOrd="0" presId="urn:microsoft.com/office/officeart/2005/8/layout/chevron2"/>
    <dgm:cxn modelId="{21C1016A-9BA4-4C01-88ED-087210BE8EEA}" type="presOf" srcId="{83C2CA3C-3658-4306-BB93-A369E4CF95A9}" destId="{4BB3E86B-3551-429C-A18B-C5EF3F53C72A}" srcOrd="0" destOrd="0" presId="urn:microsoft.com/office/officeart/2005/8/layout/chevron2"/>
    <dgm:cxn modelId="{738D066A-263C-4E2C-8D1C-0D092D71C8CE}" type="presOf" srcId="{F672E361-4A50-4090-87F0-A5234235D153}" destId="{1A1D938D-0137-46EB-8400-E6DC6FD7CAA5}" srcOrd="0" destOrd="0" presId="urn:microsoft.com/office/officeart/2005/8/layout/chevron2"/>
    <dgm:cxn modelId="{79B48C6E-2932-4E87-AB33-025FC4F2AE5B}" srcId="{C1F547AD-6DB0-4109-8608-B9EC33EBBB63}" destId="{EB6FBD17-2F60-4D00-9CDA-1EA459EA41C2}" srcOrd="1" destOrd="0" parTransId="{5984A6C4-93A6-469B-A23E-F9AE222673F8}" sibTransId="{C294256A-E1A5-4823-9081-B2D0416E9B07}"/>
    <dgm:cxn modelId="{185CD459-CA71-488A-8D24-942D072B2C5C}" type="presOf" srcId="{EB6FBD17-2F60-4D00-9CDA-1EA459EA41C2}" destId="{6C7E22A9-980C-41DB-A454-8BC8AA7B98F6}" srcOrd="0" destOrd="0" presId="urn:microsoft.com/office/officeart/2005/8/layout/chevron2"/>
    <dgm:cxn modelId="{A41E217B-2912-4522-8703-11E61DDAFC3B}" srcId="{F85617E7-12F8-4CBB-A490-5E905E7075DB}" destId="{F672E361-4A50-4090-87F0-A5234235D153}" srcOrd="0" destOrd="0" parTransId="{92B44D8F-62A8-40A9-AD32-82DCA7EDC57C}" sibTransId="{723E85A1-B2C0-417B-874F-F3A31E0D6DA2}"/>
    <dgm:cxn modelId="{ADAC6D7B-5B8B-4AAE-AED3-875233D177DD}" srcId="{EB6FBD17-2F60-4D00-9CDA-1EA459EA41C2}" destId="{EF006FFD-91CE-41A0-87A1-22AD85BBCD67}" srcOrd="0" destOrd="0" parTransId="{B56106BE-00AE-484F-A182-C08551A50F5D}" sibTransId="{C39436DA-F515-48BC-B012-C8C381D6906A}"/>
    <dgm:cxn modelId="{441E8C85-A013-43B0-957E-FE7D45B332F4}" type="presOf" srcId="{C1F547AD-6DB0-4109-8608-B9EC33EBBB63}" destId="{DF830CFC-CA2D-4EAB-BDA3-D7BC551FDE4A}" srcOrd="0" destOrd="0" presId="urn:microsoft.com/office/officeart/2005/8/layout/chevron2"/>
    <dgm:cxn modelId="{7B6C5BBF-92B5-4F97-8F4E-0D07E98D5506}" srcId="{C1F547AD-6DB0-4109-8608-B9EC33EBBB63}" destId="{EA391C3C-2C18-4D01-AC52-8FB746B4B0AD}" srcOrd="2" destOrd="0" parTransId="{AA1E8156-1C83-4B27-9693-518CEC70CE3B}" sibTransId="{992913B4-2F34-42EC-B9CC-A0BB1E2851AA}"/>
    <dgm:cxn modelId="{6C25A8C1-9D9C-4E6A-BD64-E21AE412CBBE}" srcId="{83C2CA3C-3658-4306-BB93-A369E4CF95A9}" destId="{4177EC6D-2C51-4302-861D-519C7695A9A8}" srcOrd="0" destOrd="0" parTransId="{750B9D2A-8E1A-43BD-A454-89076A460238}" sibTransId="{F85E5E46-2EEE-4F40-953E-B3DDC7B82C9F}"/>
    <dgm:cxn modelId="{126804DF-FB4A-41F0-A5FA-73E89D281868}" srcId="{C1F547AD-6DB0-4109-8608-B9EC33EBBB63}" destId="{83C2CA3C-3658-4306-BB93-A369E4CF95A9}" srcOrd="4" destOrd="0" parTransId="{782C6146-8FCE-4702-9FDB-1385413894E9}" sibTransId="{D9EBE2A5-1FD8-4280-A760-9BF1C533EFD6}"/>
    <dgm:cxn modelId="{67E680E1-0428-434B-BE5C-3C102DA4DEB6}" srcId="{EA391C3C-2C18-4D01-AC52-8FB746B4B0AD}" destId="{46494460-CA46-40A3-9274-5F0BE66F4FDD}" srcOrd="0" destOrd="0" parTransId="{8D66A3A0-13AD-4609-B3E7-81073C258CF6}" sibTransId="{1C0DE225-F0A8-4C11-A2BC-6471B76AE48B}"/>
    <dgm:cxn modelId="{C5ABCBE6-C4D5-474A-931A-932C9BFA4689}" srcId="{C1F547AD-6DB0-4109-8608-B9EC33EBBB63}" destId="{8C0E8402-B113-48CD-BB34-D1ACE62C3E7E}" srcOrd="3" destOrd="0" parTransId="{857F63BC-E678-45FD-98A2-6F016F859A97}" sibTransId="{24210883-B942-4085-9C5B-A3FBD4485CD4}"/>
    <dgm:cxn modelId="{D9112782-99A7-456F-81C4-ECB444A0FA37}" type="presParOf" srcId="{DF830CFC-CA2D-4EAB-BDA3-D7BC551FDE4A}" destId="{D64F2420-E113-4E4F-8B42-DA93E6D6DF27}" srcOrd="0" destOrd="0" presId="urn:microsoft.com/office/officeart/2005/8/layout/chevron2"/>
    <dgm:cxn modelId="{FBF9B887-AF1C-49D9-A8AE-4A0D07C89D17}" type="presParOf" srcId="{D64F2420-E113-4E4F-8B42-DA93E6D6DF27}" destId="{67C35759-0AF4-4642-ACEC-402FD3AAC5FF}" srcOrd="0" destOrd="0" presId="urn:microsoft.com/office/officeart/2005/8/layout/chevron2"/>
    <dgm:cxn modelId="{D3B54AB5-D89E-4011-95EE-E197BB8DEA3E}" type="presParOf" srcId="{D64F2420-E113-4E4F-8B42-DA93E6D6DF27}" destId="{1A1D938D-0137-46EB-8400-E6DC6FD7CAA5}" srcOrd="1" destOrd="0" presId="urn:microsoft.com/office/officeart/2005/8/layout/chevron2"/>
    <dgm:cxn modelId="{06C23C9C-6C6E-4229-954C-3EC373D41EE0}" type="presParOf" srcId="{DF830CFC-CA2D-4EAB-BDA3-D7BC551FDE4A}" destId="{FD1DFC7E-BC7C-4225-B579-45AA3B598814}" srcOrd="1" destOrd="0" presId="urn:microsoft.com/office/officeart/2005/8/layout/chevron2"/>
    <dgm:cxn modelId="{0EBA8F9C-0AA9-4460-B7BE-14785EBCEBDA}" type="presParOf" srcId="{DF830CFC-CA2D-4EAB-BDA3-D7BC551FDE4A}" destId="{D0F1110A-4FA0-4BF4-A21F-CD2CB157F7C8}" srcOrd="2" destOrd="0" presId="urn:microsoft.com/office/officeart/2005/8/layout/chevron2"/>
    <dgm:cxn modelId="{55A62FB7-FD3B-468B-ABF3-F2E37662A30A}" type="presParOf" srcId="{D0F1110A-4FA0-4BF4-A21F-CD2CB157F7C8}" destId="{6C7E22A9-980C-41DB-A454-8BC8AA7B98F6}" srcOrd="0" destOrd="0" presId="urn:microsoft.com/office/officeart/2005/8/layout/chevron2"/>
    <dgm:cxn modelId="{71C62501-C865-4A89-A8B6-DF53A6EBD71B}" type="presParOf" srcId="{D0F1110A-4FA0-4BF4-A21F-CD2CB157F7C8}" destId="{D8032613-B683-4522-992E-6016E367CD9E}" srcOrd="1" destOrd="0" presId="urn:microsoft.com/office/officeart/2005/8/layout/chevron2"/>
    <dgm:cxn modelId="{BA094C07-0AA5-4030-AFA3-F4F5CE27BBD3}" type="presParOf" srcId="{DF830CFC-CA2D-4EAB-BDA3-D7BC551FDE4A}" destId="{7245E0E6-8D0D-45EE-B1C2-4D7D942A3520}" srcOrd="3" destOrd="0" presId="urn:microsoft.com/office/officeart/2005/8/layout/chevron2"/>
    <dgm:cxn modelId="{7CEF26D6-E6A1-4FFA-BFEF-9612549B8771}" type="presParOf" srcId="{DF830CFC-CA2D-4EAB-BDA3-D7BC551FDE4A}" destId="{3DD2DF33-57F2-4777-8573-45A7524FC476}" srcOrd="4" destOrd="0" presId="urn:microsoft.com/office/officeart/2005/8/layout/chevron2"/>
    <dgm:cxn modelId="{8BD1B8D0-A601-483A-901D-34654A62B9DD}" type="presParOf" srcId="{3DD2DF33-57F2-4777-8573-45A7524FC476}" destId="{ADC6EAD0-249A-4EF6-9F3D-8E54BFD3C9DD}" srcOrd="0" destOrd="0" presId="urn:microsoft.com/office/officeart/2005/8/layout/chevron2"/>
    <dgm:cxn modelId="{6BE2C020-B98F-44F0-9C93-1AE27C93BCDB}" type="presParOf" srcId="{3DD2DF33-57F2-4777-8573-45A7524FC476}" destId="{9FFA5E8B-D1CC-4B0C-8CCD-FC26E7D81DA7}" srcOrd="1" destOrd="0" presId="urn:microsoft.com/office/officeart/2005/8/layout/chevron2"/>
    <dgm:cxn modelId="{1D1898D9-A437-4941-8534-C5ED63DB72BC}" type="presParOf" srcId="{DF830CFC-CA2D-4EAB-BDA3-D7BC551FDE4A}" destId="{377A2A50-5BD3-4D3C-9744-54845E3461AD}" srcOrd="5" destOrd="0" presId="urn:microsoft.com/office/officeart/2005/8/layout/chevron2"/>
    <dgm:cxn modelId="{4644631B-61D7-4297-B1F6-CB33C96688F4}" type="presParOf" srcId="{DF830CFC-CA2D-4EAB-BDA3-D7BC551FDE4A}" destId="{5795789C-AEE5-46FE-A1E1-29E4E79E45BE}" srcOrd="6" destOrd="0" presId="urn:microsoft.com/office/officeart/2005/8/layout/chevron2"/>
    <dgm:cxn modelId="{DE431EE5-922C-4BF5-9519-6D5926A35CEC}" type="presParOf" srcId="{5795789C-AEE5-46FE-A1E1-29E4E79E45BE}" destId="{6153C5A0-A12C-4BFD-BD05-5893C9084B77}" srcOrd="0" destOrd="0" presId="urn:microsoft.com/office/officeart/2005/8/layout/chevron2"/>
    <dgm:cxn modelId="{A032216C-DF9E-497F-8699-75529888D18E}" type="presParOf" srcId="{5795789C-AEE5-46FE-A1E1-29E4E79E45BE}" destId="{8BB14D4C-A671-487B-AB86-35067F351C0F}" srcOrd="1" destOrd="0" presId="urn:microsoft.com/office/officeart/2005/8/layout/chevron2"/>
    <dgm:cxn modelId="{2AEE565E-87DC-460B-A5A6-61BB496319F7}" type="presParOf" srcId="{DF830CFC-CA2D-4EAB-BDA3-D7BC551FDE4A}" destId="{ECA95F5C-7956-4C36-BFAA-0F0CEC813383}" srcOrd="7" destOrd="0" presId="urn:microsoft.com/office/officeart/2005/8/layout/chevron2"/>
    <dgm:cxn modelId="{C9F01C9C-F024-473C-9804-373BC9F54C0F}" type="presParOf" srcId="{DF830CFC-CA2D-4EAB-BDA3-D7BC551FDE4A}" destId="{0609FE15-F06A-4AB2-A064-C8BE445A82BB}" srcOrd="8" destOrd="0" presId="urn:microsoft.com/office/officeart/2005/8/layout/chevron2"/>
    <dgm:cxn modelId="{4107762D-71EC-4DAD-86C0-9D040639E4AF}" type="presParOf" srcId="{0609FE15-F06A-4AB2-A064-C8BE445A82BB}" destId="{4BB3E86B-3551-429C-A18B-C5EF3F53C72A}" srcOrd="0" destOrd="0" presId="urn:microsoft.com/office/officeart/2005/8/layout/chevron2"/>
    <dgm:cxn modelId="{7CAC103D-9D44-4663-899C-B8A1A45141E4}" type="presParOf" srcId="{0609FE15-F06A-4AB2-A064-C8BE445A82BB}" destId="{DFAAAF6D-8884-4DBE-A369-081821BCDC9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35759-0AF4-4642-ACEC-402FD3AAC5FF}">
      <dsp:nvSpPr>
        <dsp:cNvPr id="0" name=""/>
        <dsp:cNvSpPr/>
      </dsp:nvSpPr>
      <dsp:spPr>
        <a:xfrm rot="5400000">
          <a:off x="-78035" y="79782"/>
          <a:ext cx="520239" cy="36416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a:latin typeface="HG丸ｺﾞｼｯｸM-PRO" panose="020F0600000000000000" pitchFamily="50" charset="-128"/>
              <a:ea typeface="HG丸ｺﾞｼｯｸM-PRO" panose="020F0600000000000000" pitchFamily="50" charset="-128"/>
            </a:rPr>
            <a:t>STEP</a:t>
          </a:r>
          <a:r>
            <a:rPr kumimoji="1" lang="ja-JP" altLang="en-US" sz="700" kern="1200">
              <a:latin typeface="HG丸ｺﾞｼｯｸM-PRO" panose="020F0600000000000000" pitchFamily="50" charset="-128"/>
              <a:ea typeface="HG丸ｺﾞｼｯｸM-PRO" panose="020F0600000000000000" pitchFamily="50" charset="-128"/>
            </a:rPr>
            <a:t>１</a:t>
          </a:r>
        </a:p>
      </dsp:txBody>
      <dsp:txXfrm rot="-5400000">
        <a:off x="2" y="183830"/>
        <a:ext cx="364167" cy="156072"/>
      </dsp:txXfrm>
    </dsp:sp>
    <dsp:sp modelId="{1A1D938D-0137-46EB-8400-E6DC6FD7CAA5}">
      <dsp:nvSpPr>
        <dsp:cNvPr id="0" name=""/>
        <dsp:cNvSpPr/>
      </dsp:nvSpPr>
      <dsp:spPr>
        <a:xfrm rot="5400000">
          <a:off x="2466717" y="-2100803"/>
          <a:ext cx="338155" cy="454325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b="0" kern="1200" dirty="0">
              <a:solidFill>
                <a:schemeClr val="tx1"/>
              </a:solidFill>
              <a:latin typeface="HG丸ｺﾞｼｯｸM-PRO" panose="020F0600000000000000" pitchFamily="50" charset="-128"/>
              <a:ea typeface="HG丸ｺﾞｼｯｸM-PRO" panose="020F0600000000000000" pitchFamily="50" charset="-128"/>
            </a:rPr>
            <a:t>劣化度判定のための点検診断の項目を整理する。</a:t>
          </a:r>
        </a:p>
      </dsp:txBody>
      <dsp:txXfrm rot="-5400000">
        <a:off x="364167" y="18254"/>
        <a:ext cx="4526749" cy="305141"/>
      </dsp:txXfrm>
    </dsp:sp>
    <dsp:sp modelId="{6C7E22A9-980C-41DB-A454-8BC8AA7B98F6}">
      <dsp:nvSpPr>
        <dsp:cNvPr id="0" name=""/>
        <dsp:cNvSpPr/>
      </dsp:nvSpPr>
      <dsp:spPr>
        <a:xfrm rot="5400000">
          <a:off x="-78035" y="465056"/>
          <a:ext cx="520239" cy="36416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a:latin typeface="HG丸ｺﾞｼｯｸM-PRO" panose="020F0600000000000000" pitchFamily="50" charset="-128"/>
              <a:ea typeface="HG丸ｺﾞｼｯｸM-PRO" panose="020F0600000000000000" pitchFamily="50" charset="-128"/>
            </a:rPr>
            <a:t>STEP2</a:t>
          </a:r>
          <a:endParaRPr kumimoji="1" lang="ja-JP" altLang="en-US" sz="700" kern="1200">
            <a:latin typeface="HG丸ｺﾞｼｯｸM-PRO" panose="020F0600000000000000" pitchFamily="50" charset="-128"/>
            <a:ea typeface="HG丸ｺﾞｼｯｸM-PRO" panose="020F0600000000000000" pitchFamily="50" charset="-128"/>
          </a:endParaRPr>
        </a:p>
      </dsp:txBody>
      <dsp:txXfrm rot="-5400000">
        <a:off x="2" y="569104"/>
        <a:ext cx="364167" cy="156072"/>
      </dsp:txXfrm>
    </dsp:sp>
    <dsp:sp modelId="{D8032613-B683-4522-992E-6016E367CD9E}">
      <dsp:nvSpPr>
        <dsp:cNvPr id="0" name=""/>
        <dsp:cNvSpPr/>
      </dsp:nvSpPr>
      <dsp:spPr>
        <a:xfrm rot="5400000">
          <a:off x="2466717" y="-1715529"/>
          <a:ext cx="338155" cy="454325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b="0" kern="1200">
              <a:solidFill>
                <a:schemeClr val="tx1"/>
              </a:solidFill>
              <a:latin typeface="HG丸ｺﾞｼｯｸM-PRO" panose="020F0600000000000000" pitchFamily="50" charset="-128"/>
              <a:ea typeface="HG丸ｺﾞｼｯｸM-PRO" panose="020F0600000000000000" pitchFamily="50" charset="-128"/>
            </a:rPr>
            <a:t>点検診断の項</a:t>
          </a:r>
          <a:r>
            <a:rPr kumimoji="1" lang="ja-JP" altLang="en-US" sz="1100" kern="1200">
              <a:solidFill>
                <a:schemeClr val="tx1"/>
              </a:solidFill>
              <a:latin typeface="HG丸ｺﾞｼｯｸM-PRO" panose="020F0600000000000000" pitchFamily="50" charset="-128"/>
              <a:ea typeface="HG丸ｺﾞｼｯｸM-PRO" panose="020F0600000000000000" pitchFamily="50" charset="-128"/>
            </a:rPr>
            <a:t>目ごとに判定を行う部材単位（ブロック）を決定する</a:t>
          </a:r>
          <a:r>
            <a:rPr kumimoji="1" lang="ja-JP" altLang="en-US" sz="1100" kern="1200">
              <a:latin typeface="HG丸ｺﾞｼｯｸM-PRO" panose="020F0600000000000000" pitchFamily="50" charset="-128"/>
              <a:ea typeface="HG丸ｺﾞｼｯｸM-PRO" panose="020F0600000000000000" pitchFamily="50" charset="-128"/>
            </a:rPr>
            <a:t>。</a:t>
          </a:r>
        </a:p>
      </dsp:txBody>
      <dsp:txXfrm rot="-5400000">
        <a:off x="364167" y="403528"/>
        <a:ext cx="4526749" cy="305141"/>
      </dsp:txXfrm>
    </dsp:sp>
    <dsp:sp modelId="{6153C5A0-A12C-4BFD-BD05-5893C9084B77}">
      <dsp:nvSpPr>
        <dsp:cNvPr id="0" name=""/>
        <dsp:cNvSpPr/>
      </dsp:nvSpPr>
      <dsp:spPr>
        <a:xfrm rot="5400000">
          <a:off x="-78035" y="850329"/>
          <a:ext cx="520239" cy="36416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a:latin typeface="HG丸ｺﾞｼｯｸM-PRO" panose="020F0600000000000000" pitchFamily="50" charset="-128"/>
              <a:ea typeface="HG丸ｺﾞｼｯｸM-PRO" panose="020F0600000000000000" pitchFamily="50" charset="-128"/>
            </a:rPr>
            <a:t>STEP3</a:t>
          </a:r>
          <a:endParaRPr kumimoji="1" lang="ja-JP" altLang="en-US" sz="700" kern="1200">
            <a:latin typeface="HG丸ｺﾞｼｯｸM-PRO" panose="020F0600000000000000" pitchFamily="50" charset="-128"/>
            <a:ea typeface="HG丸ｺﾞｼｯｸM-PRO" panose="020F0600000000000000" pitchFamily="50" charset="-128"/>
          </a:endParaRPr>
        </a:p>
      </dsp:txBody>
      <dsp:txXfrm rot="-5400000">
        <a:off x="2" y="954377"/>
        <a:ext cx="364167" cy="156072"/>
      </dsp:txXfrm>
    </dsp:sp>
    <dsp:sp modelId="{8BB14D4C-A671-487B-AB86-35067F351C0F}">
      <dsp:nvSpPr>
        <dsp:cNvPr id="0" name=""/>
        <dsp:cNvSpPr/>
      </dsp:nvSpPr>
      <dsp:spPr>
        <a:xfrm rot="5400000">
          <a:off x="2466717" y="-1330256"/>
          <a:ext cx="338155" cy="454325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ja-JP" sz="1100" b="0" kern="1200" dirty="0">
              <a:solidFill>
                <a:schemeClr val="tx1"/>
              </a:solidFill>
              <a:latin typeface="HG丸ｺﾞｼｯｸM-PRO" panose="020F0600000000000000" pitchFamily="50" charset="-128"/>
              <a:ea typeface="HG丸ｺﾞｼｯｸM-PRO" panose="020F0600000000000000" pitchFamily="50" charset="-128"/>
            </a:rPr>
            <a:t>部材単位</a:t>
          </a:r>
          <a:r>
            <a:rPr lang="ja-JP" altLang="en-US" sz="1100" b="0" kern="1200" dirty="0">
              <a:solidFill>
                <a:schemeClr val="tx1"/>
              </a:solidFill>
              <a:latin typeface="HG丸ｺﾞｼｯｸM-PRO" panose="020F0600000000000000" pitchFamily="50" charset="-128"/>
              <a:ea typeface="HG丸ｺﾞｼｯｸM-PRO" panose="020F0600000000000000" pitchFamily="50" charset="-128"/>
            </a:rPr>
            <a:t>ごとに</a:t>
          </a:r>
          <a:r>
            <a:rPr lang="ja-JP" sz="1100" b="0" kern="1200" dirty="0">
              <a:solidFill>
                <a:schemeClr val="tx1"/>
              </a:solidFill>
              <a:latin typeface="HG丸ｺﾞｼｯｸM-PRO" panose="020F0600000000000000" pitchFamily="50" charset="-128"/>
              <a:ea typeface="HG丸ｺﾞｼｯｸM-PRO" panose="020F0600000000000000" pitchFamily="50" charset="-128"/>
            </a:rPr>
            <a:t>劣化度を判定する。</a:t>
          </a:r>
          <a:r>
            <a:rPr lang="ja-JP" sz="1100" kern="1200" dirty="0">
              <a:latin typeface="HG丸ｺﾞｼｯｸM-PRO" panose="020F0600000000000000" pitchFamily="50" charset="-128"/>
              <a:ea typeface="HG丸ｺﾞｼｯｸM-PRO" panose="020F0600000000000000" pitchFamily="50" charset="-128"/>
            </a:rPr>
            <a:t>（</a:t>
          </a:r>
          <a:r>
            <a:rPr lang="en-US" sz="1100" kern="1200" dirty="0" err="1">
              <a:latin typeface="HG丸ｺﾞｼｯｸM-PRO" panose="020F0600000000000000" pitchFamily="50" charset="-128"/>
              <a:ea typeface="HG丸ｺﾞｼｯｸM-PRO" panose="020F0600000000000000" pitchFamily="50" charset="-128"/>
            </a:rPr>
            <a:t>a,b,c,d</a:t>
          </a:r>
          <a:r>
            <a:rPr lang="ja-JP" sz="1100" kern="1200" dirty="0">
              <a:latin typeface="HG丸ｺﾞｼｯｸM-PRO" panose="020F0600000000000000" pitchFamily="50" charset="-128"/>
              <a:ea typeface="HG丸ｺﾞｼｯｸM-PRO" panose="020F0600000000000000" pitchFamily="50" charset="-128"/>
            </a:rPr>
            <a:t>）</a:t>
          </a:r>
          <a:endParaRPr kumimoji="1" lang="ja-JP" altLang="en-US" sz="1100" kern="1200" dirty="0">
            <a:latin typeface="HG丸ｺﾞｼｯｸM-PRO" panose="020F0600000000000000" pitchFamily="50" charset="-128"/>
            <a:ea typeface="HG丸ｺﾞｼｯｸM-PRO" panose="020F0600000000000000" pitchFamily="50" charset="-128"/>
          </a:endParaRPr>
        </a:p>
      </dsp:txBody>
      <dsp:txXfrm rot="-5400000">
        <a:off x="364167" y="788801"/>
        <a:ext cx="4526749" cy="305141"/>
      </dsp:txXfrm>
    </dsp:sp>
    <dsp:sp modelId="{4BB3E86B-3551-429C-A18B-C5EF3F53C72A}">
      <dsp:nvSpPr>
        <dsp:cNvPr id="0" name=""/>
        <dsp:cNvSpPr/>
      </dsp:nvSpPr>
      <dsp:spPr>
        <a:xfrm rot="5400000">
          <a:off x="-78035" y="1235602"/>
          <a:ext cx="520239" cy="36416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a:latin typeface="HG丸ｺﾞｼｯｸM-PRO" panose="020F0600000000000000" pitchFamily="50" charset="-128"/>
              <a:ea typeface="HG丸ｺﾞｼｯｸM-PRO" panose="020F0600000000000000" pitchFamily="50" charset="-128"/>
            </a:rPr>
            <a:t>STEP4</a:t>
          </a:r>
          <a:endParaRPr kumimoji="1" lang="ja-JP" altLang="en-US" sz="700" kern="1200">
            <a:latin typeface="HG丸ｺﾞｼｯｸM-PRO" panose="020F0600000000000000" pitchFamily="50" charset="-128"/>
            <a:ea typeface="HG丸ｺﾞｼｯｸM-PRO" panose="020F0600000000000000" pitchFamily="50" charset="-128"/>
          </a:endParaRPr>
        </a:p>
      </dsp:txBody>
      <dsp:txXfrm rot="-5400000">
        <a:off x="2" y="1339650"/>
        <a:ext cx="364167" cy="156072"/>
      </dsp:txXfrm>
    </dsp:sp>
    <dsp:sp modelId="{DFAAAF6D-8884-4DBE-A369-081821BCDC97}">
      <dsp:nvSpPr>
        <dsp:cNvPr id="0" name=""/>
        <dsp:cNvSpPr/>
      </dsp:nvSpPr>
      <dsp:spPr>
        <a:xfrm rot="5400000">
          <a:off x="2466717" y="-944983"/>
          <a:ext cx="338155" cy="454325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ja-JP" sz="1100" b="0" kern="1200">
              <a:solidFill>
                <a:schemeClr val="tx1"/>
              </a:solidFill>
              <a:latin typeface="HG丸ｺﾞｼｯｸM-PRO" panose="020F0600000000000000" pitchFamily="50" charset="-128"/>
              <a:ea typeface="HG丸ｺﾞｼｯｸM-PRO" panose="020F0600000000000000" pitchFamily="50" charset="-128"/>
            </a:rPr>
            <a:t>部材</a:t>
          </a:r>
          <a:r>
            <a:rPr lang="ja-JP" altLang="en-US" sz="1100" b="0" kern="1200">
              <a:solidFill>
                <a:schemeClr val="tx1"/>
              </a:solidFill>
              <a:latin typeface="HG丸ｺﾞｼｯｸM-PRO" panose="020F0600000000000000" pitchFamily="50" charset="-128"/>
              <a:ea typeface="HG丸ｺﾞｼｯｸM-PRO" panose="020F0600000000000000" pitchFamily="50" charset="-128"/>
            </a:rPr>
            <a:t>ごとの</a:t>
          </a:r>
          <a:r>
            <a:rPr lang="ja-JP" sz="1100" b="0" kern="1200">
              <a:solidFill>
                <a:schemeClr val="tx1"/>
              </a:solidFill>
              <a:latin typeface="HG丸ｺﾞｼｯｸM-PRO" panose="020F0600000000000000" pitchFamily="50" charset="-128"/>
              <a:ea typeface="HG丸ｺﾞｼｯｸM-PRO" panose="020F0600000000000000" pitchFamily="50" charset="-128"/>
            </a:rPr>
            <a:t>性能低下度を</a:t>
          </a:r>
          <a:r>
            <a:rPr lang="ja-JP" altLang="en-US" sz="1100" b="0" kern="1200">
              <a:solidFill>
                <a:schemeClr val="tx1"/>
              </a:solidFill>
              <a:latin typeface="HG丸ｺﾞｼｯｸM-PRO" panose="020F0600000000000000" pitchFamily="50" charset="-128"/>
              <a:ea typeface="HG丸ｺﾞｼｯｸM-PRO" panose="020F0600000000000000" pitchFamily="50" charset="-128"/>
            </a:rPr>
            <a:t>評価</a:t>
          </a:r>
          <a:r>
            <a:rPr lang="ja-JP" sz="1100" b="0" kern="1200">
              <a:solidFill>
                <a:schemeClr val="tx1"/>
              </a:solidFill>
              <a:latin typeface="HG丸ｺﾞｼｯｸM-PRO" panose="020F0600000000000000" pitchFamily="50" charset="-128"/>
              <a:ea typeface="HG丸ｺﾞｼｯｸM-PRO" panose="020F0600000000000000" pitchFamily="50" charset="-128"/>
            </a:rPr>
            <a:t>す</a:t>
          </a:r>
          <a:r>
            <a:rPr lang="ja-JP" sz="1100" kern="1200">
              <a:latin typeface="HG丸ｺﾞｼｯｸM-PRO" panose="020F0600000000000000" pitchFamily="50" charset="-128"/>
              <a:ea typeface="HG丸ｺﾞｼｯｸM-PRO" panose="020F0600000000000000" pitchFamily="50" charset="-128"/>
            </a:rPr>
            <a:t>る。（</a:t>
          </a:r>
          <a:r>
            <a:rPr lang="en-US" sz="1100" kern="1200">
              <a:latin typeface="HG丸ｺﾞｼｯｸM-PRO" panose="020F0600000000000000" pitchFamily="50" charset="-128"/>
              <a:ea typeface="HG丸ｺﾞｼｯｸM-PRO" panose="020F0600000000000000" pitchFamily="50" charset="-128"/>
            </a:rPr>
            <a:t>A,B,C,D</a:t>
          </a:r>
          <a:r>
            <a:rPr lang="ja-JP" altLang="en-US" sz="1100" kern="1200">
              <a:latin typeface="HG丸ｺﾞｼｯｸM-PRO" panose="020F0600000000000000" pitchFamily="50" charset="-128"/>
              <a:ea typeface="HG丸ｺﾞｼｯｸM-PRO" panose="020F0600000000000000" pitchFamily="50" charset="-128"/>
            </a:rPr>
            <a:t>）</a:t>
          </a:r>
          <a:endParaRPr kumimoji="1" lang="ja-JP" altLang="en-US" sz="1100" kern="1200">
            <a:latin typeface="HG丸ｺﾞｼｯｸM-PRO" panose="020F0600000000000000" pitchFamily="50" charset="-128"/>
            <a:ea typeface="HG丸ｺﾞｼｯｸM-PRO" panose="020F0600000000000000" pitchFamily="50" charset="-128"/>
          </a:endParaRPr>
        </a:p>
      </dsp:txBody>
      <dsp:txXfrm rot="-5400000">
        <a:off x="364167" y="1174074"/>
        <a:ext cx="4526749" cy="305141"/>
      </dsp:txXfrm>
    </dsp:sp>
    <dsp:sp modelId="{62006DFA-E95A-49B0-82EF-33692AD5E92F}">
      <dsp:nvSpPr>
        <dsp:cNvPr id="0" name=""/>
        <dsp:cNvSpPr/>
      </dsp:nvSpPr>
      <dsp:spPr>
        <a:xfrm rot="5400000">
          <a:off x="-78035" y="1620876"/>
          <a:ext cx="520239" cy="36416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a:latin typeface="HG丸ｺﾞｼｯｸM-PRO" panose="020F0600000000000000" pitchFamily="50" charset="-128"/>
              <a:ea typeface="HG丸ｺﾞｼｯｸM-PRO" panose="020F0600000000000000" pitchFamily="50" charset="-128"/>
            </a:rPr>
            <a:t>STEP5</a:t>
          </a:r>
          <a:endParaRPr kumimoji="1" lang="ja-JP" altLang="en-US" sz="700" kern="1200">
            <a:latin typeface="HG丸ｺﾞｼｯｸM-PRO" panose="020F0600000000000000" pitchFamily="50" charset="-128"/>
            <a:ea typeface="HG丸ｺﾞｼｯｸM-PRO" panose="020F0600000000000000" pitchFamily="50" charset="-128"/>
          </a:endParaRPr>
        </a:p>
      </dsp:txBody>
      <dsp:txXfrm rot="-5400000">
        <a:off x="2" y="1724924"/>
        <a:ext cx="364167" cy="156072"/>
      </dsp:txXfrm>
    </dsp:sp>
    <dsp:sp modelId="{1D63F7BD-27B4-4429-BE6D-854115D63F49}">
      <dsp:nvSpPr>
        <dsp:cNvPr id="0" name=""/>
        <dsp:cNvSpPr/>
      </dsp:nvSpPr>
      <dsp:spPr>
        <a:xfrm rot="5400000">
          <a:off x="2466717" y="-559709"/>
          <a:ext cx="338155" cy="454325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ja-JP" sz="1100" b="0" kern="1200">
              <a:solidFill>
                <a:schemeClr val="tx1"/>
              </a:solidFill>
              <a:latin typeface="HG丸ｺﾞｼｯｸM-PRO" panose="020F0600000000000000" pitchFamily="50" charset="-128"/>
              <a:ea typeface="HG丸ｺﾞｼｯｸM-PRO" panose="020F0600000000000000" pitchFamily="50" charset="-128"/>
            </a:rPr>
            <a:t>施設</a:t>
          </a:r>
          <a:r>
            <a:rPr lang="ja-JP" altLang="en-US" sz="1100" b="0" kern="1200">
              <a:solidFill>
                <a:schemeClr val="tx1"/>
              </a:solidFill>
              <a:latin typeface="HG丸ｺﾞｼｯｸM-PRO" panose="020F0600000000000000" pitchFamily="50" charset="-128"/>
              <a:ea typeface="HG丸ｺﾞｼｯｸM-PRO" panose="020F0600000000000000" pitchFamily="50" charset="-128"/>
            </a:rPr>
            <a:t>ごと</a:t>
          </a:r>
          <a:r>
            <a:rPr lang="ja-JP" sz="1100" b="0" kern="1200">
              <a:solidFill>
                <a:schemeClr val="tx1"/>
              </a:solidFill>
              <a:latin typeface="HG丸ｺﾞｼｯｸM-PRO" panose="020F0600000000000000" pitchFamily="50" charset="-128"/>
              <a:ea typeface="HG丸ｺﾞｼｯｸM-PRO" panose="020F0600000000000000" pitchFamily="50" charset="-128"/>
            </a:rPr>
            <a:t>の性能低下度</a:t>
          </a:r>
          <a:r>
            <a:rPr lang="ja-JP" altLang="en-US" sz="1100" b="0" kern="1200">
              <a:solidFill>
                <a:schemeClr val="tx1"/>
              </a:solidFill>
              <a:latin typeface="HG丸ｺﾞｼｯｸM-PRO" panose="020F0600000000000000" pitchFamily="50" charset="-128"/>
              <a:ea typeface="HG丸ｺﾞｼｯｸM-PRO" panose="020F0600000000000000" pitchFamily="50" charset="-128"/>
            </a:rPr>
            <a:t>を評価する。</a:t>
          </a:r>
          <a:r>
            <a:rPr lang="ja-JP" sz="1100" kern="1200">
              <a:latin typeface="HG丸ｺﾞｼｯｸM-PRO" panose="020F0600000000000000" pitchFamily="50" charset="-128"/>
              <a:ea typeface="HG丸ｺﾞｼｯｸM-PRO" panose="020F0600000000000000" pitchFamily="50" charset="-128"/>
            </a:rPr>
            <a:t>（</a:t>
          </a:r>
          <a:r>
            <a:rPr lang="en-US" sz="1100" kern="1200">
              <a:latin typeface="HG丸ｺﾞｼｯｸM-PRO" panose="020F0600000000000000" pitchFamily="50" charset="-128"/>
              <a:ea typeface="HG丸ｺﾞｼｯｸM-PRO" panose="020F0600000000000000" pitchFamily="50" charset="-128"/>
            </a:rPr>
            <a:t>A,B,C,D</a:t>
          </a:r>
          <a:r>
            <a:rPr lang="ja-JP" altLang="en-US" sz="1100" kern="1200">
              <a:latin typeface="HG丸ｺﾞｼｯｸM-PRO" panose="020F0600000000000000" pitchFamily="50" charset="-128"/>
              <a:ea typeface="HG丸ｺﾞｼｯｸM-PRO" panose="020F0600000000000000" pitchFamily="50" charset="-128"/>
            </a:rPr>
            <a:t>）</a:t>
          </a:r>
          <a:endParaRPr kumimoji="1" lang="ja-JP" altLang="en-US" sz="1100" kern="1200">
            <a:latin typeface="HG丸ｺﾞｼｯｸM-PRO" panose="020F0600000000000000" pitchFamily="50" charset="-128"/>
            <a:ea typeface="HG丸ｺﾞｼｯｸM-PRO" panose="020F0600000000000000" pitchFamily="50" charset="-128"/>
          </a:endParaRPr>
        </a:p>
      </dsp:txBody>
      <dsp:txXfrm rot="-5400000">
        <a:off x="364167" y="1559348"/>
        <a:ext cx="4526749" cy="305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35759-0AF4-4642-ACEC-402FD3AAC5FF}">
      <dsp:nvSpPr>
        <dsp:cNvPr id="0" name=""/>
        <dsp:cNvSpPr/>
      </dsp:nvSpPr>
      <dsp:spPr>
        <a:xfrm rot="5400000">
          <a:off x="-75076" y="75727"/>
          <a:ext cx="500512" cy="35035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altLang="ja-JP" sz="700" kern="1200">
              <a:latin typeface="HG丸ｺﾞｼｯｸM-PRO" panose="020F0600000000000000" pitchFamily="50" charset="-128"/>
              <a:ea typeface="HG丸ｺﾞｼｯｸM-PRO" panose="020F0600000000000000" pitchFamily="50" charset="-128"/>
            </a:rPr>
            <a:t>STEP1</a:t>
          </a:r>
          <a:endParaRPr lang="ja-JP" altLang="en-US" sz="700" kern="1200">
            <a:latin typeface="HG丸ｺﾞｼｯｸM-PRO" panose="020F0600000000000000" pitchFamily="50" charset="-128"/>
            <a:ea typeface="HG丸ｺﾞｼｯｸM-PRO" panose="020F0600000000000000" pitchFamily="50" charset="-128"/>
          </a:endParaRPr>
        </a:p>
      </dsp:txBody>
      <dsp:txXfrm rot="-5400000">
        <a:off x="1" y="175829"/>
        <a:ext cx="350358" cy="150154"/>
      </dsp:txXfrm>
    </dsp:sp>
    <dsp:sp modelId="{1A1D938D-0137-46EB-8400-E6DC6FD7CAA5}">
      <dsp:nvSpPr>
        <dsp:cNvPr id="0" name=""/>
        <dsp:cNvSpPr/>
      </dsp:nvSpPr>
      <dsp:spPr>
        <a:xfrm rot="5400000">
          <a:off x="2755712" y="-2404702"/>
          <a:ext cx="325333" cy="513604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ja-JP" altLang="en-US" sz="1050" kern="1200" dirty="0">
              <a:latin typeface="HG丸ｺﾞｼｯｸM-PRO" panose="020F0600000000000000" pitchFamily="50" charset="-128"/>
              <a:ea typeface="HG丸ｺﾞｼｯｸM-PRO" panose="020F0600000000000000" pitchFamily="50" charset="-128"/>
            </a:rPr>
            <a:t>変状が起こりやすい箇所等の点検位置を整理する。</a:t>
          </a:r>
        </a:p>
      </dsp:txBody>
      <dsp:txXfrm rot="-5400000">
        <a:off x="350359" y="16532"/>
        <a:ext cx="5120160" cy="293571"/>
      </dsp:txXfrm>
    </dsp:sp>
    <dsp:sp modelId="{6C7E22A9-980C-41DB-A454-8BC8AA7B98F6}">
      <dsp:nvSpPr>
        <dsp:cNvPr id="0" name=""/>
        <dsp:cNvSpPr/>
      </dsp:nvSpPr>
      <dsp:spPr>
        <a:xfrm rot="5400000">
          <a:off x="-75076" y="471133"/>
          <a:ext cx="500512" cy="35035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altLang="ja-JP" sz="700" kern="1200">
              <a:latin typeface="HG丸ｺﾞｼｯｸM-PRO" panose="020F0600000000000000" pitchFamily="50" charset="-128"/>
              <a:ea typeface="HG丸ｺﾞｼｯｸM-PRO" panose="020F0600000000000000" pitchFamily="50" charset="-128"/>
            </a:rPr>
            <a:t>STEP2</a:t>
          </a:r>
          <a:endParaRPr lang="ja-JP" altLang="en-US" sz="700" kern="1200">
            <a:latin typeface="HG丸ｺﾞｼｯｸM-PRO" panose="020F0600000000000000" pitchFamily="50" charset="-128"/>
            <a:ea typeface="HG丸ｺﾞｼｯｸM-PRO" panose="020F0600000000000000" pitchFamily="50" charset="-128"/>
          </a:endParaRPr>
        </a:p>
      </dsp:txBody>
      <dsp:txXfrm rot="-5400000">
        <a:off x="1" y="571235"/>
        <a:ext cx="350358" cy="150154"/>
      </dsp:txXfrm>
    </dsp:sp>
    <dsp:sp modelId="{D8032613-B683-4522-992E-6016E367CD9E}">
      <dsp:nvSpPr>
        <dsp:cNvPr id="0" name=""/>
        <dsp:cNvSpPr/>
      </dsp:nvSpPr>
      <dsp:spPr>
        <a:xfrm rot="5400000">
          <a:off x="2755712" y="-2009297"/>
          <a:ext cx="325333" cy="513604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ja-JP" altLang="en-US" sz="1050" kern="1200">
              <a:latin typeface="HG丸ｺﾞｼｯｸM-PRO" panose="020F0600000000000000" pitchFamily="50" charset="-128"/>
              <a:ea typeface="HG丸ｺﾞｼｯｸM-PRO" panose="020F0600000000000000" pitchFamily="50" charset="-128"/>
            </a:rPr>
            <a:t>地区海岸のうち「一定区間」ならびに「スパン」を決定する。</a:t>
          </a:r>
          <a:r>
            <a:rPr lang="en-US" altLang="ja-JP" sz="1050" kern="1200">
              <a:latin typeface="HG丸ｺﾞｼｯｸM-PRO" panose="020F0600000000000000" pitchFamily="50" charset="-128"/>
              <a:ea typeface="HG丸ｺﾞｼｯｸM-PRO" panose="020F0600000000000000" pitchFamily="50" charset="-128"/>
            </a:rPr>
            <a:t>※</a:t>
          </a:r>
          <a:endParaRPr lang="ja-JP" altLang="en-US" sz="1050" kern="1200">
            <a:latin typeface="HG丸ｺﾞｼｯｸM-PRO" panose="020F0600000000000000" pitchFamily="50" charset="-128"/>
            <a:ea typeface="HG丸ｺﾞｼｯｸM-PRO" panose="020F0600000000000000" pitchFamily="50" charset="-128"/>
          </a:endParaRPr>
        </a:p>
      </dsp:txBody>
      <dsp:txXfrm rot="-5400000">
        <a:off x="350359" y="411937"/>
        <a:ext cx="5120160" cy="293571"/>
      </dsp:txXfrm>
    </dsp:sp>
    <dsp:sp modelId="{ADC6EAD0-249A-4EF6-9F3D-8E54BFD3C9DD}">
      <dsp:nvSpPr>
        <dsp:cNvPr id="0" name=""/>
        <dsp:cNvSpPr/>
      </dsp:nvSpPr>
      <dsp:spPr>
        <a:xfrm rot="5400000">
          <a:off x="-75076" y="866538"/>
          <a:ext cx="500512" cy="35035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altLang="ja-JP" sz="700" kern="1200">
              <a:latin typeface="HG丸ｺﾞｼｯｸM-PRO" panose="020F0600000000000000" pitchFamily="50" charset="-128"/>
              <a:ea typeface="HG丸ｺﾞｼｯｸM-PRO" panose="020F0600000000000000" pitchFamily="50" charset="-128"/>
            </a:rPr>
            <a:t>STEP3</a:t>
          </a:r>
          <a:endParaRPr lang="ja-JP" altLang="en-US" sz="700" kern="1200">
            <a:latin typeface="HG丸ｺﾞｼｯｸM-PRO" panose="020F0600000000000000" pitchFamily="50" charset="-128"/>
            <a:ea typeface="HG丸ｺﾞｼｯｸM-PRO" panose="020F0600000000000000" pitchFamily="50" charset="-128"/>
          </a:endParaRPr>
        </a:p>
      </dsp:txBody>
      <dsp:txXfrm rot="-5400000">
        <a:off x="1" y="966640"/>
        <a:ext cx="350358" cy="150154"/>
      </dsp:txXfrm>
    </dsp:sp>
    <dsp:sp modelId="{9FFA5E8B-D1CC-4B0C-8CCD-FC26E7D81DA7}">
      <dsp:nvSpPr>
        <dsp:cNvPr id="0" name=""/>
        <dsp:cNvSpPr/>
      </dsp:nvSpPr>
      <dsp:spPr>
        <a:xfrm rot="5400000">
          <a:off x="2755712" y="-1613892"/>
          <a:ext cx="325333" cy="513604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ja-JP" altLang="en-US" sz="1050" kern="1200" dirty="0">
              <a:latin typeface="HG丸ｺﾞｼｯｸM-PRO" panose="020F0600000000000000" pitchFamily="50" charset="-128"/>
              <a:ea typeface="HG丸ｺﾞｼｯｸM-PRO" panose="020F0600000000000000" pitchFamily="50" charset="-128"/>
            </a:rPr>
            <a:t>スパン内の部材ごとの</a:t>
          </a:r>
          <a:r>
            <a:rPr lang="ja-JP" altLang="en-US" sz="1050" b="0" kern="1200" dirty="0">
              <a:solidFill>
                <a:schemeClr val="tx1"/>
              </a:solidFill>
              <a:latin typeface="HG丸ｺﾞｼｯｸM-PRO" panose="020F0600000000000000" pitchFamily="50" charset="-128"/>
              <a:ea typeface="HG丸ｺﾞｼｯｸM-PRO" panose="020F0600000000000000" pitchFamily="50" charset="-128"/>
            </a:rPr>
            <a:t>変状ランクを判定す</a:t>
          </a:r>
          <a:r>
            <a:rPr lang="ja-JP" altLang="en-US" sz="1050" kern="1200" dirty="0">
              <a:latin typeface="HG丸ｺﾞｼｯｸM-PRO" panose="020F0600000000000000" pitchFamily="50" charset="-128"/>
              <a:ea typeface="HG丸ｺﾞｼｯｸM-PRO" panose="020F0600000000000000" pitchFamily="50" charset="-128"/>
            </a:rPr>
            <a:t>る。（</a:t>
          </a:r>
          <a:r>
            <a:rPr lang="en-US" altLang="ja-JP" sz="1050" kern="1200" dirty="0" err="1">
              <a:latin typeface="HG丸ｺﾞｼｯｸM-PRO" panose="020F0600000000000000" pitchFamily="50" charset="-128"/>
              <a:ea typeface="HG丸ｺﾞｼｯｸM-PRO" panose="020F0600000000000000" pitchFamily="50" charset="-128"/>
            </a:rPr>
            <a:t>a,b,c,d</a:t>
          </a:r>
          <a:r>
            <a:rPr lang="ja-JP" altLang="en-US" sz="1050" kern="1200" dirty="0">
              <a:latin typeface="HG丸ｺﾞｼｯｸM-PRO" panose="020F0600000000000000" pitchFamily="50" charset="-128"/>
              <a:ea typeface="HG丸ｺﾞｼｯｸM-PRO" panose="020F0600000000000000" pitchFamily="50" charset="-128"/>
            </a:rPr>
            <a:t>）</a:t>
          </a:r>
        </a:p>
      </dsp:txBody>
      <dsp:txXfrm rot="-5400000">
        <a:off x="350359" y="807342"/>
        <a:ext cx="5120160" cy="293571"/>
      </dsp:txXfrm>
    </dsp:sp>
    <dsp:sp modelId="{6153C5A0-A12C-4BFD-BD05-5893C9084B77}">
      <dsp:nvSpPr>
        <dsp:cNvPr id="0" name=""/>
        <dsp:cNvSpPr/>
      </dsp:nvSpPr>
      <dsp:spPr>
        <a:xfrm rot="5400000">
          <a:off x="-75076" y="1261943"/>
          <a:ext cx="500512" cy="35035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altLang="ja-JP" sz="600" kern="1200">
              <a:latin typeface="HG丸ｺﾞｼｯｸM-PRO" panose="020F0600000000000000" pitchFamily="50" charset="-128"/>
              <a:ea typeface="HG丸ｺﾞｼｯｸM-PRO" panose="020F0600000000000000" pitchFamily="50" charset="-128"/>
            </a:rPr>
            <a:t>STEP4</a:t>
          </a:r>
          <a:endParaRPr lang="ja-JP" altLang="en-US" sz="600" kern="1200">
            <a:latin typeface="HG丸ｺﾞｼｯｸM-PRO" panose="020F0600000000000000" pitchFamily="50" charset="-128"/>
            <a:ea typeface="HG丸ｺﾞｼｯｸM-PRO" panose="020F0600000000000000" pitchFamily="50" charset="-128"/>
          </a:endParaRPr>
        </a:p>
      </dsp:txBody>
      <dsp:txXfrm rot="-5400000">
        <a:off x="1" y="1362045"/>
        <a:ext cx="350358" cy="150154"/>
      </dsp:txXfrm>
    </dsp:sp>
    <dsp:sp modelId="{8BB14D4C-A671-487B-AB86-35067F351C0F}">
      <dsp:nvSpPr>
        <dsp:cNvPr id="0" name=""/>
        <dsp:cNvSpPr/>
      </dsp:nvSpPr>
      <dsp:spPr>
        <a:xfrm rot="5400000">
          <a:off x="2755712" y="-1218487"/>
          <a:ext cx="325333" cy="513604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ja-JP" altLang="en-US" sz="1050" kern="1200" dirty="0">
              <a:latin typeface="HG丸ｺﾞｼｯｸM-PRO" panose="020F0600000000000000" pitchFamily="50" charset="-128"/>
              <a:ea typeface="HG丸ｺﾞｼｯｸM-PRO" panose="020F0600000000000000" pitchFamily="50" charset="-128"/>
            </a:rPr>
            <a:t>スパンごとの</a:t>
          </a:r>
          <a:r>
            <a:rPr lang="ja-JP" altLang="en-US" sz="1050" b="0" kern="1200" dirty="0">
              <a:solidFill>
                <a:schemeClr val="tx1"/>
              </a:solidFill>
              <a:latin typeface="HG丸ｺﾞｼｯｸM-PRO" panose="020F0600000000000000" pitchFamily="50" charset="-128"/>
              <a:ea typeface="HG丸ｺﾞｼｯｸM-PRO" panose="020F0600000000000000" pitchFamily="50" charset="-128"/>
            </a:rPr>
            <a:t>変状ランクを評価す</a:t>
          </a:r>
          <a:r>
            <a:rPr lang="ja-JP" altLang="en-US" sz="1050" kern="1200" dirty="0">
              <a:latin typeface="HG丸ｺﾞｼｯｸM-PRO" panose="020F0600000000000000" pitchFamily="50" charset="-128"/>
              <a:ea typeface="HG丸ｺﾞｼｯｸM-PRO" panose="020F0600000000000000" pitchFamily="50" charset="-128"/>
            </a:rPr>
            <a:t>る。（</a:t>
          </a:r>
          <a:r>
            <a:rPr lang="en-US" sz="1050" kern="1200" dirty="0" err="1">
              <a:latin typeface="HG丸ｺﾞｼｯｸM-PRO" panose="020F0600000000000000" pitchFamily="50" charset="-128"/>
              <a:ea typeface="HG丸ｺﾞｼｯｸM-PRO" panose="020F0600000000000000" pitchFamily="50" charset="-128"/>
            </a:rPr>
            <a:t>a,b,c,d</a:t>
          </a:r>
          <a:r>
            <a:rPr lang="ja-JP" altLang="en-US" sz="1050" kern="1200" dirty="0">
              <a:latin typeface="HG丸ｺﾞｼｯｸM-PRO" panose="020F0600000000000000" pitchFamily="50" charset="-128"/>
              <a:ea typeface="HG丸ｺﾞｼｯｸM-PRO" panose="020F0600000000000000" pitchFamily="50" charset="-128"/>
            </a:rPr>
            <a:t>）</a:t>
          </a:r>
        </a:p>
      </dsp:txBody>
      <dsp:txXfrm rot="-5400000">
        <a:off x="350359" y="1202747"/>
        <a:ext cx="5120160" cy="293571"/>
      </dsp:txXfrm>
    </dsp:sp>
    <dsp:sp modelId="{4BB3E86B-3551-429C-A18B-C5EF3F53C72A}">
      <dsp:nvSpPr>
        <dsp:cNvPr id="0" name=""/>
        <dsp:cNvSpPr/>
      </dsp:nvSpPr>
      <dsp:spPr>
        <a:xfrm rot="5400000">
          <a:off x="-75076" y="1657348"/>
          <a:ext cx="500512" cy="35035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altLang="ja-JP" sz="700" kern="1200">
              <a:latin typeface="HG丸ｺﾞｼｯｸM-PRO" panose="020F0600000000000000" pitchFamily="50" charset="-128"/>
              <a:ea typeface="HG丸ｺﾞｼｯｸM-PRO" panose="020F0600000000000000" pitchFamily="50" charset="-128"/>
            </a:rPr>
            <a:t>STEP5</a:t>
          </a:r>
          <a:endParaRPr lang="ja-JP" altLang="en-US" sz="700" kern="1200">
            <a:latin typeface="HG丸ｺﾞｼｯｸM-PRO" panose="020F0600000000000000" pitchFamily="50" charset="-128"/>
            <a:ea typeface="HG丸ｺﾞｼｯｸM-PRO" panose="020F0600000000000000" pitchFamily="50" charset="-128"/>
          </a:endParaRPr>
        </a:p>
      </dsp:txBody>
      <dsp:txXfrm rot="-5400000">
        <a:off x="1" y="1757450"/>
        <a:ext cx="350358" cy="150154"/>
      </dsp:txXfrm>
    </dsp:sp>
    <dsp:sp modelId="{DFAAAF6D-8884-4DBE-A369-081821BCDC97}">
      <dsp:nvSpPr>
        <dsp:cNvPr id="0" name=""/>
        <dsp:cNvSpPr/>
      </dsp:nvSpPr>
      <dsp:spPr>
        <a:xfrm rot="5400000">
          <a:off x="2755712" y="-823082"/>
          <a:ext cx="325333" cy="513604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ja-JP" altLang="en-US" sz="1050" kern="1200">
              <a:latin typeface="HG丸ｺﾞｼｯｸM-PRO" panose="020F0600000000000000" pitchFamily="50" charset="-128"/>
              <a:ea typeface="HG丸ｺﾞｼｯｸM-PRO" panose="020F0600000000000000" pitchFamily="50" charset="-128"/>
            </a:rPr>
            <a:t>一定区間ごとの</a:t>
          </a:r>
          <a:r>
            <a:rPr lang="ja-JP" altLang="en-US" sz="1050" b="0" kern="1200">
              <a:solidFill>
                <a:schemeClr val="tx1"/>
              </a:solidFill>
              <a:latin typeface="HG丸ｺﾞｼｯｸM-PRO" panose="020F0600000000000000" pitchFamily="50" charset="-128"/>
              <a:ea typeface="HG丸ｺﾞｼｯｸM-PRO" panose="020F0600000000000000" pitchFamily="50" charset="-128"/>
            </a:rPr>
            <a:t>健全度を評価す</a:t>
          </a:r>
          <a:r>
            <a:rPr lang="ja-JP" altLang="en-US" sz="1050" kern="1200">
              <a:latin typeface="HG丸ｺﾞｼｯｸM-PRO" panose="020F0600000000000000" pitchFamily="50" charset="-128"/>
              <a:ea typeface="HG丸ｺﾞｼｯｸM-PRO" panose="020F0600000000000000" pitchFamily="50" charset="-128"/>
            </a:rPr>
            <a:t>る。（</a:t>
          </a:r>
          <a:r>
            <a:rPr lang="en-US" sz="1050" kern="1200">
              <a:latin typeface="HG丸ｺﾞｼｯｸM-PRO" panose="020F0600000000000000" pitchFamily="50" charset="-128"/>
              <a:ea typeface="HG丸ｺﾞｼｯｸM-PRO" panose="020F0600000000000000" pitchFamily="50" charset="-128"/>
            </a:rPr>
            <a:t>A,B,C,D</a:t>
          </a:r>
          <a:r>
            <a:rPr lang="ja-JP" altLang="en-US" sz="1050" kern="1200">
              <a:latin typeface="HG丸ｺﾞｼｯｸM-PRO" panose="020F0600000000000000" pitchFamily="50" charset="-128"/>
              <a:ea typeface="HG丸ｺﾞｼｯｸM-PRO" panose="020F0600000000000000" pitchFamily="50" charset="-128"/>
            </a:rPr>
            <a:t>）</a:t>
          </a:r>
        </a:p>
      </dsp:txBody>
      <dsp:txXfrm rot="-5400000">
        <a:off x="350359" y="1598152"/>
        <a:ext cx="5120160" cy="2935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416DECD-700B-490A-BB75-578E302110DB}"/>
              </a:ext>
            </a:extLst>
          </p:cNvPr>
          <p:cNvSpPr>
            <a:spLocks noGrp="1"/>
          </p:cNvSpPr>
          <p:nvPr>
            <p:ph type="hdr" sz="quarter"/>
          </p:nvPr>
        </p:nvSpPr>
        <p:spPr>
          <a:xfrm>
            <a:off x="0" y="0"/>
            <a:ext cx="2880101" cy="488793"/>
          </a:xfrm>
          <a:prstGeom prst="rect">
            <a:avLst/>
          </a:prstGeom>
        </p:spPr>
        <p:txBody>
          <a:bodyPr vert="horz" lIns="89675" tIns="44838" rIns="89675" bIns="44838"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3C396ECD-FE3E-4674-BFB5-0B6CA03BB57C}"/>
              </a:ext>
            </a:extLst>
          </p:cNvPr>
          <p:cNvSpPr>
            <a:spLocks noGrp="1"/>
          </p:cNvSpPr>
          <p:nvPr>
            <p:ph type="dt" idx="1"/>
          </p:nvPr>
        </p:nvSpPr>
        <p:spPr>
          <a:xfrm>
            <a:off x="3765213" y="0"/>
            <a:ext cx="2880101" cy="488793"/>
          </a:xfrm>
          <a:prstGeom prst="rect">
            <a:avLst/>
          </a:prstGeom>
        </p:spPr>
        <p:txBody>
          <a:bodyPr vert="horz" lIns="89675" tIns="44838" rIns="89675" bIns="44838" rtlCol="0"/>
          <a:lstStyle>
            <a:lvl1pPr algn="r" eaLnBrk="1" fontAlgn="auto" hangingPunct="1">
              <a:spcBef>
                <a:spcPts val="0"/>
              </a:spcBef>
              <a:spcAft>
                <a:spcPts val="0"/>
              </a:spcAft>
              <a:defRPr sz="1200">
                <a:latin typeface="+mn-lt"/>
                <a:ea typeface="+mn-ea"/>
              </a:defRPr>
            </a:lvl1pPr>
          </a:lstStyle>
          <a:p>
            <a:pPr>
              <a:defRPr/>
            </a:pPr>
            <a:fld id="{8172AF75-5730-4F11-93B6-A72273E8351C}" type="datetimeFigureOut">
              <a:rPr lang="ja-JP" altLang="en-US"/>
              <a:pPr>
                <a:defRPr/>
              </a:pPr>
              <a:t>2025/1/24</a:t>
            </a:fld>
            <a:endParaRPr lang="ja-JP" altLang="en-US"/>
          </a:p>
        </p:txBody>
      </p:sp>
      <p:sp>
        <p:nvSpPr>
          <p:cNvPr id="4" name="スライド イメージ プレースホルダー 3">
            <a:extLst>
              <a:ext uri="{FF2B5EF4-FFF2-40B4-BE49-F238E27FC236}">
                <a16:creationId xmlns:a16="http://schemas.microsoft.com/office/drawing/2014/main" id="{4CA2018E-7561-4CFB-88BC-5638616809A0}"/>
              </a:ext>
            </a:extLst>
          </p:cNvPr>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EDB6E38-6E73-4940-BA50-196963B67915}"/>
              </a:ext>
            </a:extLst>
          </p:cNvPr>
          <p:cNvSpPr>
            <a:spLocks noGrp="1"/>
          </p:cNvSpPr>
          <p:nvPr>
            <p:ph type="body" sz="quarter" idx="3"/>
          </p:nvPr>
        </p:nvSpPr>
        <p:spPr>
          <a:xfrm>
            <a:off x="664997" y="4644310"/>
            <a:ext cx="5316870" cy="4399133"/>
          </a:xfrm>
          <a:prstGeom prst="rect">
            <a:avLst/>
          </a:prstGeom>
        </p:spPr>
        <p:txBody>
          <a:bodyPr vert="horz" lIns="89675" tIns="44838" rIns="89675" bIns="4483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C6A69DD-BE4D-44BC-856D-6B28CEA581F7}"/>
              </a:ext>
            </a:extLst>
          </p:cNvPr>
          <p:cNvSpPr>
            <a:spLocks noGrp="1"/>
          </p:cNvSpPr>
          <p:nvPr>
            <p:ph type="ftr" sz="quarter" idx="4"/>
          </p:nvPr>
        </p:nvSpPr>
        <p:spPr>
          <a:xfrm>
            <a:off x="0" y="9287059"/>
            <a:ext cx="2880101" cy="488792"/>
          </a:xfrm>
          <a:prstGeom prst="rect">
            <a:avLst/>
          </a:prstGeom>
        </p:spPr>
        <p:txBody>
          <a:bodyPr vert="horz" lIns="89675" tIns="44838" rIns="89675" bIns="44838"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37EBBF9-5F6B-4A5D-A761-8711264D2E74}"/>
              </a:ext>
            </a:extLst>
          </p:cNvPr>
          <p:cNvSpPr>
            <a:spLocks noGrp="1"/>
          </p:cNvSpPr>
          <p:nvPr>
            <p:ph type="sldNum" sz="quarter" idx="5"/>
          </p:nvPr>
        </p:nvSpPr>
        <p:spPr>
          <a:xfrm>
            <a:off x="3765213" y="9287059"/>
            <a:ext cx="2880101" cy="488792"/>
          </a:xfrm>
          <a:prstGeom prst="rect">
            <a:avLst/>
          </a:prstGeom>
        </p:spPr>
        <p:txBody>
          <a:bodyPr vert="horz" wrap="square" lIns="89675" tIns="44838" rIns="89675" bIns="44838" numCol="1" anchor="b" anchorCtr="0" compatLnSpc="1">
            <a:prstTxWarp prst="textNoShape">
              <a:avLst/>
            </a:prstTxWarp>
          </a:bodyPr>
          <a:lstStyle>
            <a:lvl1pPr algn="r" eaLnBrk="1" hangingPunct="1">
              <a:defRPr sz="1200"/>
            </a:lvl1pPr>
          </a:lstStyle>
          <a:p>
            <a:pPr>
              <a:defRPr/>
            </a:pPr>
            <a:fld id="{87490E79-5902-4549-8A67-1B34125DF376}" type="slidenum">
              <a:rPr lang="ja-JP" altLang="en-US"/>
              <a:pPr>
                <a:defRPr/>
              </a:pPr>
              <a:t>‹#›</a:t>
            </a:fld>
            <a:endParaRPr lang="ja-JP" altLang="en-US"/>
          </a:p>
        </p:txBody>
      </p:sp>
    </p:spTree>
    <p:extLst>
      <p:ext uri="{BB962C8B-B14F-4D97-AF65-F5344CB8AC3E}">
        <p14:creationId xmlns:p14="http://schemas.microsoft.com/office/powerpoint/2010/main" val="2432512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11</a:t>
            </a:fld>
            <a:endParaRPr lang="ja-JP" altLang="en-US"/>
          </a:p>
        </p:txBody>
      </p:sp>
    </p:spTree>
    <p:extLst>
      <p:ext uri="{BB962C8B-B14F-4D97-AF65-F5344CB8AC3E}">
        <p14:creationId xmlns:p14="http://schemas.microsoft.com/office/powerpoint/2010/main" val="80552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defTabSz="896752">
              <a:defRPr/>
            </a:pPr>
            <a:fld id="{DFCB510D-55C8-4D3D-A366-9F41B467EC44}" type="slidenum">
              <a:rPr lang="ja-JP" altLang="en-US">
                <a:solidFill>
                  <a:prstClr val="black"/>
                </a:solidFill>
                <a:latin typeface="Calibri"/>
                <a:ea typeface="ＭＳ Ｐゴシック" panose="020B0600070205080204" pitchFamily="50" charset="-128"/>
              </a:rPr>
              <a:pPr defTabSz="896752">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0742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a:t>
            </a:fld>
            <a:endParaRPr kumimoji="1" lang="ja-JP" altLang="en-US"/>
          </a:p>
        </p:txBody>
      </p:sp>
    </p:spTree>
    <p:extLst>
      <p:ext uri="{BB962C8B-B14F-4D97-AF65-F5344CB8AC3E}">
        <p14:creationId xmlns:p14="http://schemas.microsoft.com/office/powerpoint/2010/main" val="51426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a:t>
            </a:fld>
            <a:endParaRPr kumimoji="1" lang="ja-JP" altLang="en-US"/>
          </a:p>
        </p:txBody>
      </p:sp>
    </p:spTree>
    <p:extLst>
      <p:ext uri="{BB962C8B-B14F-4D97-AF65-F5344CB8AC3E}">
        <p14:creationId xmlns:p14="http://schemas.microsoft.com/office/powerpoint/2010/main" val="418532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a:t>
            </a:fld>
            <a:endParaRPr kumimoji="1" lang="ja-JP" altLang="en-US"/>
          </a:p>
        </p:txBody>
      </p:sp>
    </p:spTree>
    <p:extLst>
      <p:ext uri="{BB962C8B-B14F-4D97-AF65-F5344CB8AC3E}">
        <p14:creationId xmlns:p14="http://schemas.microsoft.com/office/powerpoint/2010/main" val="205572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206686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178964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7490E79-5902-4549-8A67-1B34125DF376}" type="slidenum">
              <a:rPr lang="ja-JP" altLang="en-US" smtClean="0"/>
              <a:pPr>
                <a:defRPr/>
              </a:pPr>
              <a:t>8</a:t>
            </a:fld>
            <a:endParaRPr lang="ja-JP" altLang="en-US"/>
          </a:p>
        </p:txBody>
      </p:sp>
    </p:spTree>
    <p:extLst>
      <p:ext uri="{BB962C8B-B14F-4D97-AF65-F5344CB8AC3E}">
        <p14:creationId xmlns:p14="http://schemas.microsoft.com/office/powerpoint/2010/main" val="254475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10</a:t>
            </a:fld>
            <a:endParaRPr lang="ja-JP" altLang="en-US"/>
          </a:p>
        </p:txBody>
      </p:sp>
    </p:spTree>
    <p:extLst>
      <p:ext uri="{BB962C8B-B14F-4D97-AF65-F5344CB8AC3E}">
        <p14:creationId xmlns:p14="http://schemas.microsoft.com/office/powerpoint/2010/main" val="152474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1DC2C6D8-1134-4D40-BB98-6A2407A36C0C}" type="datetime1">
              <a:rPr lang="ja-JP" altLang="en-US" smtClean="0"/>
              <a:pPr>
                <a:defRPr/>
              </a:pPr>
              <a:t>2025/1/24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35C763E9-D8CE-430D-B907-31DE8C11F9F8}" type="slidenum">
              <a:rPr lang="ja-JP" altLang="en-US" smtClean="0"/>
              <a:pPr>
                <a:defRPr/>
              </a:pPr>
              <a:t>‹#›</a:t>
            </a:fld>
            <a:endParaRPr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extLst>
      <p:ext uri="{BB962C8B-B14F-4D97-AF65-F5344CB8AC3E}">
        <p14:creationId xmlns:p14="http://schemas.microsoft.com/office/powerpoint/2010/main" val="225705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4E69AB76-6850-4E19-8E78-C8423DC937DE}" type="datetime1">
              <a:rPr lang="ja-JP" altLang="en-US" smtClean="0"/>
              <a:pPr>
                <a:defRPr/>
              </a:pPr>
              <a:t>2025/1/24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28647841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145FA7AC-CF60-4421-B44E-12C2A028FD47}" type="datetime1">
              <a:rPr lang="ja-JP" altLang="en-US" smtClean="0"/>
              <a:pPr>
                <a:defRPr/>
              </a:pPr>
              <a:t>2025/1/24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E0BE7B01-E4DA-4232-8918-93775EB4D0AD}" type="slidenum">
              <a:rPr lang="ja-JP" altLang="en-US" smtClean="0"/>
              <a:pPr>
                <a:defRPr/>
              </a:pPr>
              <a:t>‹#›</a:t>
            </a:fld>
            <a:endParaRPr lang="ja-JP" altLang="en-US"/>
          </a:p>
        </p:txBody>
      </p:sp>
    </p:spTree>
    <p:extLst>
      <p:ext uri="{BB962C8B-B14F-4D97-AF65-F5344CB8AC3E}">
        <p14:creationId xmlns:p14="http://schemas.microsoft.com/office/powerpoint/2010/main" val="234003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E69AB76-6850-4E19-8E78-C8423DC937DE}" type="datetime1">
              <a:rPr lang="ja-JP" altLang="en-US" smtClean="0"/>
              <a:pPr>
                <a:defRPr/>
              </a:pPr>
              <a:t>2025/1/24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0255392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75D925CD-2218-4CDB-AD0A-94178C8599C1}" type="datetime1">
              <a:rPr lang="ja-JP" altLang="en-US" smtClean="0"/>
              <a:pPr>
                <a:defRPr/>
              </a:pPr>
              <a:t>2025/1/24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36FD103E-7781-4E89-8C26-611FEB87780C}" type="slidenum">
              <a:rPr lang="ja-JP" altLang="en-US" smtClean="0"/>
              <a:pPr>
                <a:defRPr/>
              </a:pPr>
              <a:t>‹#›</a:t>
            </a:fld>
            <a:endParaRPr lang="ja-JP" altLang="en-US"/>
          </a:p>
        </p:txBody>
      </p:sp>
    </p:spTree>
    <p:extLst>
      <p:ext uri="{BB962C8B-B14F-4D97-AF65-F5344CB8AC3E}">
        <p14:creationId xmlns:p14="http://schemas.microsoft.com/office/powerpoint/2010/main" val="212321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E69AB76-6850-4E19-8E78-C8423DC937DE}" type="datetime1">
              <a:rPr lang="ja-JP" altLang="en-US" smtClean="0"/>
              <a:pPr>
                <a:defRPr/>
              </a:pPr>
              <a:t>2025/1/24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8862075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48E89549-71E4-47D6-877F-3CAFB6F5620F}" type="datetime1">
              <a:rPr lang="ja-JP" altLang="en-US" smtClean="0"/>
              <a:pPr>
                <a:defRPr/>
              </a:pPr>
              <a:t>2025/1/24</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B8EA70DD-403F-4993-8A76-A8DE1A2C70F7}" type="slidenum">
              <a:rPr lang="ja-JP" altLang="en-US" smtClean="0"/>
              <a:pPr>
                <a:defRPr/>
              </a:pPr>
              <a:t>‹#›</a:t>
            </a:fld>
            <a:endParaRPr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0150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469A21A4-4F01-44C2-9310-CC46FF886418}" type="datetime1">
              <a:rPr lang="ja-JP" altLang="en-US" smtClean="0"/>
              <a:pPr>
                <a:defRPr/>
              </a:pPr>
              <a:t>2025/1/24</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0697CFBF-62AA-4423-A348-4E9138DCA51B}" type="slidenum">
              <a:rPr lang="ja-JP" altLang="en-US" smtClean="0"/>
              <a:pPr>
                <a:defRPr/>
              </a:pPr>
              <a:t>‹#›</a:t>
            </a:fld>
            <a:endParaRPr lang="ja-JP" altLang="en-US"/>
          </a:p>
        </p:txBody>
      </p:sp>
    </p:spTree>
    <p:extLst>
      <p:ext uri="{BB962C8B-B14F-4D97-AF65-F5344CB8AC3E}">
        <p14:creationId xmlns:p14="http://schemas.microsoft.com/office/powerpoint/2010/main" val="3538584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A8FC3E4-19D5-4B91-B798-0F14E09138DC}" type="datetime1">
              <a:rPr lang="ja-JP" altLang="en-US" smtClean="0"/>
              <a:pPr>
                <a:defRPr/>
              </a:pPr>
              <a:t>2025/1/24</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7EE6E9F5-8DA2-4CA0-9968-091F5A64EF1C}" type="slidenum">
              <a:rPr lang="ja-JP" altLang="en-US" smtClean="0"/>
              <a:pPr>
                <a:defRPr/>
              </a:pPr>
              <a:t>‹#›</a:t>
            </a:fld>
            <a:endParaRPr lang="ja-JP" altLang="en-US"/>
          </a:p>
        </p:txBody>
      </p:sp>
    </p:spTree>
    <p:extLst>
      <p:ext uri="{BB962C8B-B14F-4D97-AF65-F5344CB8AC3E}">
        <p14:creationId xmlns:p14="http://schemas.microsoft.com/office/powerpoint/2010/main" val="271449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4E69AB76-6850-4E19-8E78-C8423DC937DE}" type="datetime1">
              <a:rPr lang="ja-JP" altLang="en-US" smtClean="0"/>
              <a:pPr>
                <a:defRPr/>
              </a:pPr>
              <a:t>2025/1/24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3250269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9151044E-C502-4425-8291-D59572E4FCC5}" type="datetime1">
              <a:rPr lang="ja-JP" altLang="en-US" smtClean="0"/>
              <a:pPr>
                <a:defRPr/>
              </a:pPr>
              <a:t>2025/1/24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DCE67DC6-3522-4E84-A4E4-33E6C965E3F0}" type="slidenum">
              <a:rPr lang="ja-JP" altLang="en-US" smtClean="0"/>
              <a:pPr>
                <a:defRPr/>
              </a:pPr>
              <a:t>‹#›</a:t>
            </a:fld>
            <a:endParaRPr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extLst>
      <p:ext uri="{BB962C8B-B14F-4D97-AF65-F5344CB8AC3E}">
        <p14:creationId xmlns:p14="http://schemas.microsoft.com/office/powerpoint/2010/main" val="73415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4E69AB76-6850-4E19-8E78-C8423DC937DE}" type="datetime1">
              <a:rPr lang="ja-JP" altLang="en-US" smtClean="0"/>
              <a:pPr>
                <a:defRPr/>
              </a:pPr>
              <a:t>2025/1/24</a:t>
            </a:fld>
            <a:endParaRPr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26605046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emf"/><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0.png"/><Relationship Id="rId7"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19.emf"/><Relationship Id="rId4"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5.emf"/><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sz="4000" b="1" dirty="0">
                <a:latin typeface="Meiryo UI" pitchFamily="50" charset="-128"/>
                <a:ea typeface="Meiryo UI" pitchFamily="50" charset="-128"/>
                <a:cs typeface="Meiryo UI" pitchFamily="50" charset="-128"/>
              </a:rPr>
              <a:t>第３回　</a:t>
            </a:r>
            <a:r>
              <a:rPr lang="ja-JP" altLang="en-US" sz="4000" b="1" dirty="0">
                <a:latin typeface="Meiryo UI" pitchFamily="50" charset="-128"/>
                <a:ea typeface="Meiryo UI" pitchFamily="50" charset="-128"/>
                <a:cs typeface="Meiryo UI" pitchFamily="50" charset="-128"/>
              </a:rPr>
              <a:t>河川等</a:t>
            </a:r>
            <a:r>
              <a:rPr kumimoji="1" lang="ja-JP" altLang="en-US" sz="4000" b="1" dirty="0">
                <a:latin typeface="Meiryo UI" pitchFamily="50" charset="-128"/>
                <a:ea typeface="Meiryo UI" pitchFamily="50" charset="-128"/>
                <a:cs typeface="Meiryo UI" pitchFamily="50" charset="-128"/>
              </a:rPr>
              <a:t>部会</a:t>
            </a:r>
            <a:br>
              <a:rPr kumimoji="1"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endParaRPr kumimoji="1" lang="ja-JP" altLang="en-US" sz="2700" b="1" dirty="0">
              <a:latin typeface="Meiryo UI" pitchFamily="50" charset="-128"/>
              <a:ea typeface="Meiryo UI" pitchFamily="50" charset="-128"/>
              <a:cs typeface="Meiryo UI" pitchFamily="50" charset="-128"/>
            </a:endParaRPr>
          </a:p>
        </p:txBody>
      </p:sp>
      <p:sp>
        <p:nvSpPr>
          <p:cNvPr id="8" name="サブタイトル 2"/>
          <p:cNvSpPr txBox="1">
            <a:spLocks/>
          </p:cNvSpPr>
          <p:nvPr/>
        </p:nvSpPr>
        <p:spPr>
          <a:xfrm>
            <a:off x="352228" y="3833167"/>
            <a:ext cx="8373184" cy="139365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2800" b="1" dirty="0">
                <a:latin typeface="Meiryo UI" pitchFamily="50" charset="-128"/>
                <a:ea typeface="Meiryo UI" pitchFamily="50" charset="-128"/>
                <a:cs typeface="Meiryo UI" pitchFamily="50" charset="-128"/>
              </a:rPr>
              <a:t>　　</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各分野の最終とりまとめ</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　について</a:t>
            </a:r>
          </a:p>
        </p:txBody>
      </p:sp>
      <p:sp>
        <p:nvSpPr>
          <p:cNvPr id="5" name="サブタイトル 2">
            <a:extLst>
              <a:ext uri="{FF2B5EF4-FFF2-40B4-BE49-F238E27FC236}">
                <a16:creationId xmlns:a16="http://schemas.microsoft.com/office/drawing/2014/main" id="{87E11EAB-A6CE-437E-8633-27937AE1085C}"/>
              </a:ext>
            </a:extLst>
          </p:cNvPr>
          <p:cNvSpPr txBox="1">
            <a:spLocks/>
          </p:cNvSpPr>
          <p:nvPr/>
        </p:nvSpPr>
        <p:spPr>
          <a:xfrm>
            <a:off x="35496" y="5548031"/>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200" dirty="0">
                <a:latin typeface="Meiryo UI" pitchFamily="50" charset="-128"/>
                <a:ea typeface="Meiryo UI" pitchFamily="50" charset="-128"/>
                <a:cs typeface="Meiryo UI" pitchFamily="50" charset="-128"/>
              </a:rPr>
              <a:t>（港湾・海岸施設編）</a:t>
            </a:r>
          </a:p>
        </p:txBody>
      </p:sp>
      <p:sp>
        <p:nvSpPr>
          <p:cNvPr id="7" name="サブタイトル 2">
            <a:extLst>
              <a:ext uri="{FF2B5EF4-FFF2-40B4-BE49-F238E27FC236}">
                <a16:creationId xmlns:a16="http://schemas.microsoft.com/office/drawing/2014/main" id="{8BE72615-6364-4B6C-945A-D7D07E5BBAC5}"/>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endParaRPr lang="ja-JP" altLang="en-US" sz="2400"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33B05725-851D-4977-91D2-C03C8A692009}"/>
              </a:ext>
            </a:extLst>
          </p:cNvPr>
          <p:cNvSpPr txBox="1"/>
          <p:nvPr/>
        </p:nvSpPr>
        <p:spPr>
          <a:xfrm>
            <a:off x="7020272" y="357664"/>
            <a:ext cx="2123728"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a:t>
            </a:r>
            <a:r>
              <a:rPr lang="en-US" altLang="ja-JP" b="1"/>
              <a:t>1-3</a:t>
            </a:r>
            <a:r>
              <a:rPr kumimoji="1" lang="en-US" altLang="ja-JP" b="1"/>
              <a:t>】</a:t>
            </a:r>
            <a:endParaRPr kumimoji="1" lang="ja-JP" altLang="en-US" b="1" dirty="0"/>
          </a:p>
        </p:txBody>
      </p:sp>
    </p:spTree>
    <p:extLst>
      <p:ext uri="{BB962C8B-B14F-4D97-AF65-F5344CB8AC3E}">
        <p14:creationId xmlns:p14="http://schemas.microsoft.com/office/powerpoint/2010/main" val="21960807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1661632"/>
            <a:ext cx="8947439" cy="513445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3.1.2</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点検（港湾）</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1" name="テキスト ボックス 30">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graphicFrame>
        <p:nvGraphicFramePr>
          <p:cNvPr id="10" name="表 9"/>
          <p:cNvGraphicFramePr>
            <a:graphicFrameLocks noGrp="1"/>
          </p:cNvGraphicFramePr>
          <p:nvPr>
            <p:extLst>
              <p:ext uri="{D42A27DB-BD31-4B8C-83A1-F6EECF244321}">
                <p14:modId xmlns:p14="http://schemas.microsoft.com/office/powerpoint/2010/main" val="1020505936"/>
              </p:ext>
            </p:extLst>
          </p:nvPr>
        </p:nvGraphicFramePr>
        <p:xfrm>
          <a:off x="323776" y="2184635"/>
          <a:ext cx="8551781" cy="4538382"/>
        </p:xfrm>
        <a:graphic>
          <a:graphicData uri="http://schemas.openxmlformats.org/drawingml/2006/table">
            <a:tbl>
              <a:tblPr firstRow="1" bandRow="1">
                <a:tableStyleId>{5C22544A-7EE6-4342-B048-85BDC9FD1C3A}</a:tableStyleId>
              </a:tblPr>
              <a:tblGrid>
                <a:gridCol w="427690">
                  <a:extLst>
                    <a:ext uri="{9D8B030D-6E8A-4147-A177-3AD203B41FA5}">
                      <a16:colId xmlns:a16="http://schemas.microsoft.com/office/drawing/2014/main" val="20000"/>
                    </a:ext>
                  </a:extLst>
                </a:gridCol>
                <a:gridCol w="1246823">
                  <a:extLst>
                    <a:ext uri="{9D8B030D-6E8A-4147-A177-3AD203B41FA5}">
                      <a16:colId xmlns:a16="http://schemas.microsoft.com/office/drawing/2014/main" val="20001"/>
                    </a:ext>
                  </a:extLst>
                </a:gridCol>
                <a:gridCol w="1261279">
                  <a:extLst>
                    <a:ext uri="{9D8B030D-6E8A-4147-A177-3AD203B41FA5}">
                      <a16:colId xmlns:a16="http://schemas.microsoft.com/office/drawing/2014/main" val="20002"/>
                    </a:ext>
                  </a:extLst>
                </a:gridCol>
                <a:gridCol w="1094423">
                  <a:extLst>
                    <a:ext uri="{9D8B030D-6E8A-4147-A177-3AD203B41FA5}">
                      <a16:colId xmlns:a16="http://schemas.microsoft.com/office/drawing/2014/main" val="20003"/>
                    </a:ext>
                  </a:extLst>
                </a:gridCol>
                <a:gridCol w="4521566">
                  <a:extLst>
                    <a:ext uri="{9D8B030D-6E8A-4147-A177-3AD203B41FA5}">
                      <a16:colId xmlns:a16="http://schemas.microsoft.com/office/drawing/2014/main" val="20004"/>
                    </a:ext>
                  </a:extLst>
                </a:gridCol>
              </a:tblGrid>
              <a:tr h="300253">
                <a:tc gridSpan="2">
                  <a:txBody>
                    <a:bodyPr/>
                    <a:lstStyle/>
                    <a:p>
                      <a:pPr algn="ctr">
                        <a:lnSpc>
                          <a:spcPct val="100000"/>
                        </a:lnSpc>
                        <a:spcAft>
                          <a:spcPts val="0"/>
                        </a:spcAft>
                      </a:pPr>
                      <a:r>
                        <a:rPr lang="ja-JP" sz="1400" kern="1200" dirty="0">
                          <a:effectLst/>
                        </a:rPr>
                        <a:t>点検種別</a:t>
                      </a:r>
                      <a:endParaRPr lang="en-US" altLang="ja-JP" sz="1400" kern="1200" dirty="0">
                        <a:effectLst/>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ja-JP" sz="1400" kern="1200" dirty="0">
                          <a:effectLst/>
                        </a:rPr>
                        <a:t>実施頻度</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400" kern="1200" dirty="0">
                          <a:effectLst/>
                        </a:rPr>
                        <a:t>点検者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400" kern="1200" dirty="0">
                          <a:effectLst/>
                        </a:rPr>
                        <a:t>内容等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0801">
                <a:tc gridSpan="2">
                  <a:txBody>
                    <a:bodyPr/>
                    <a:lstStyle/>
                    <a:p>
                      <a:pPr algn="ctr">
                        <a:lnSpc>
                          <a:spcPts val="1200"/>
                        </a:lnSpc>
                        <a:spcAft>
                          <a:spcPts val="0"/>
                        </a:spcAft>
                      </a:pPr>
                      <a:r>
                        <a:rPr lang="ja-JP" sz="1200" kern="1200" dirty="0">
                          <a:effectLst/>
                        </a:rPr>
                        <a:t>簡易点検</a:t>
                      </a:r>
                      <a:endParaRPr lang="ja-JP" sz="1800" kern="100" dirty="0">
                        <a:effectLst/>
                      </a:endParaRPr>
                    </a:p>
                    <a:p>
                      <a:pPr algn="ctr">
                        <a:lnSpc>
                          <a:spcPts val="1200"/>
                        </a:lnSpc>
                        <a:spcAft>
                          <a:spcPts val="0"/>
                        </a:spcAft>
                      </a:pPr>
                      <a:r>
                        <a:rPr lang="ja-JP" sz="1200" kern="1200" dirty="0">
                          <a:effectLst/>
                        </a:rPr>
                        <a:t>（日常パトロール）</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200"/>
                        </a:lnSpc>
                        <a:spcAft>
                          <a:spcPts val="0"/>
                        </a:spcAft>
                      </a:pPr>
                      <a:r>
                        <a:rPr lang="ja-JP" sz="1200" kern="1200" dirty="0">
                          <a:effectLst/>
                        </a:rPr>
                        <a:t>昼：</a:t>
                      </a:r>
                      <a:r>
                        <a:rPr lang="en-US" sz="1200" kern="1200" dirty="0">
                          <a:effectLst/>
                        </a:rPr>
                        <a:t>1</a:t>
                      </a:r>
                      <a:r>
                        <a:rPr lang="ja-JP" sz="1200" kern="1200" dirty="0">
                          <a:effectLst/>
                        </a:rPr>
                        <a:t>～</a:t>
                      </a:r>
                      <a:r>
                        <a:rPr lang="en-US" sz="1200" kern="1200" dirty="0">
                          <a:effectLst/>
                        </a:rPr>
                        <a:t>2</a:t>
                      </a:r>
                      <a:r>
                        <a:rPr lang="ja-JP" sz="1200" kern="1200" dirty="0">
                          <a:effectLst/>
                        </a:rPr>
                        <a:t>回</a:t>
                      </a:r>
                      <a:r>
                        <a:rPr lang="en-US" sz="1200" kern="1200" dirty="0">
                          <a:effectLst/>
                        </a:rPr>
                        <a:t>/</a:t>
                      </a:r>
                      <a:r>
                        <a:rPr lang="ja-JP" sz="1200" kern="1200" dirty="0">
                          <a:effectLst/>
                        </a:rPr>
                        <a:t>日</a:t>
                      </a:r>
                      <a:endParaRPr lang="ja-JP" sz="1800" kern="100" dirty="0">
                        <a:effectLst/>
                      </a:endParaRPr>
                    </a:p>
                    <a:p>
                      <a:pPr algn="ctr">
                        <a:lnSpc>
                          <a:spcPts val="1200"/>
                        </a:lnSpc>
                        <a:spcAft>
                          <a:spcPts val="0"/>
                        </a:spcAft>
                      </a:pPr>
                      <a:r>
                        <a:rPr lang="ja-JP" sz="1200" kern="1200" dirty="0">
                          <a:effectLst/>
                        </a:rPr>
                        <a:t>夜：</a:t>
                      </a:r>
                      <a:r>
                        <a:rPr lang="en-US" sz="1200" kern="1200" dirty="0">
                          <a:effectLst/>
                        </a:rPr>
                        <a:t>1</a:t>
                      </a:r>
                      <a:r>
                        <a:rPr lang="ja-JP" sz="1200" kern="1200" dirty="0">
                          <a:effectLst/>
                        </a:rPr>
                        <a:t>回程度</a:t>
                      </a:r>
                      <a:r>
                        <a:rPr lang="en-US" sz="1200" kern="1200" dirty="0">
                          <a:effectLst/>
                        </a:rPr>
                        <a:t>/</a:t>
                      </a:r>
                      <a:r>
                        <a:rPr lang="ja-JP" sz="1200" kern="1200" dirty="0">
                          <a:effectLst/>
                        </a:rPr>
                        <a:t>月</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府職員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不法行為の発見に加え、港湾施設の損傷の有無、状況を車両および船舶からの目視確認を実施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3237">
                <a:tc gridSpan="2">
                  <a:txBody>
                    <a:bodyPr/>
                    <a:lstStyle/>
                    <a:p>
                      <a:pPr algn="ctr">
                        <a:lnSpc>
                          <a:spcPts val="1200"/>
                        </a:lnSpc>
                        <a:spcAft>
                          <a:spcPts val="0"/>
                        </a:spcAft>
                      </a:pPr>
                      <a:r>
                        <a:rPr lang="ja-JP" sz="1200" kern="1200" dirty="0">
                          <a:effectLst/>
                        </a:rPr>
                        <a:t>一般点検</a:t>
                      </a:r>
                      <a:endParaRPr lang="ja-JP" sz="1800" kern="100" dirty="0">
                        <a:effectLst/>
                      </a:endParaRPr>
                    </a:p>
                    <a:p>
                      <a:pPr algn="ctr">
                        <a:lnSpc>
                          <a:spcPts val="1200"/>
                        </a:lnSpc>
                        <a:spcAft>
                          <a:spcPts val="0"/>
                        </a:spcAft>
                      </a:pPr>
                      <a:r>
                        <a:rPr lang="ja-JP" sz="1200" kern="1200" dirty="0">
                          <a:effectLst/>
                        </a:rPr>
                        <a:t>（通常施設）</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200"/>
                        </a:lnSpc>
                        <a:spcAft>
                          <a:spcPts val="0"/>
                        </a:spcAft>
                      </a:pPr>
                      <a:r>
                        <a:rPr lang="en-US" sz="1200" kern="1200" dirty="0">
                          <a:effectLst/>
                        </a:rPr>
                        <a:t>1</a:t>
                      </a:r>
                      <a:r>
                        <a:rPr lang="ja-JP" sz="1200" kern="1200" dirty="0">
                          <a:effectLst/>
                        </a:rPr>
                        <a:t>回以上</a:t>
                      </a:r>
                      <a:r>
                        <a:rPr lang="en-US" sz="1200" kern="1200" dirty="0">
                          <a:effectLst/>
                        </a:rPr>
                        <a:t>/5</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solidFill>
                            <a:srgbClr val="FF0000"/>
                          </a:solidFill>
                          <a:effectLst/>
                        </a:rPr>
                        <a:t>府職員・委託</a:t>
                      </a:r>
                      <a:endPar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a:effectLst/>
                        </a:rPr>
                        <a:t>徒歩やボート等により、陸上および海上から目視点検を実施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09303">
                <a:tc gridSpan="2">
                  <a:txBody>
                    <a:bodyPr/>
                    <a:lstStyle/>
                    <a:p>
                      <a:pPr algn="ctr">
                        <a:lnSpc>
                          <a:spcPts val="1200"/>
                        </a:lnSpc>
                        <a:spcAft>
                          <a:spcPts val="0"/>
                        </a:spcAft>
                      </a:pPr>
                      <a:r>
                        <a:rPr lang="ja-JP" sz="1200" kern="1200" dirty="0">
                          <a:effectLst/>
                        </a:rPr>
                        <a:t>一般点検</a:t>
                      </a:r>
                      <a:endParaRPr lang="ja-JP" sz="1800" kern="100" dirty="0">
                        <a:effectLst/>
                      </a:endParaRPr>
                    </a:p>
                    <a:p>
                      <a:pPr algn="ctr">
                        <a:lnSpc>
                          <a:spcPts val="1200"/>
                        </a:lnSpc>
                        <a:spcAft>
                          <a:spcPts val="0"/>
                        </a:spcAft>
                      </a:pPr>
                      <a:r>
                        <a:rPr lang="ja-JP" sz="1200" kern="1200" dirty="0">
                          <a:effectLst/>
                        </a:rPr>
                        <a:t>（重点施設）</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200"/>
                        </a:lnSpc>
                        <a:spcAft>
                          <a:spcPts val="0"/>
                        </a:spcAft>
                      </a:pPr>
                      <a:r>
                        <a:rPr lang="en-US" sz="1200" kern="1200" dirty="0">
                          <a:effectLst/>
                        </a:rPr>
                        <a:t>1</a:t>
                      </a:r>
                      <a:r>
                        <a:rPr lang="ja-JP" sz="1200" kern="1200" dirty="0">
                          <a:effectLst/>
                        </a:rPr>
                        <a:t>回以上</a:t>
                      </a:r>
                      <a:r>
                        <a:rPr lang="en-US" sz="1200" kern="1200" dirty="0">
                          <a:effectLst/>
                        </a:rPr>
                        <a:t>/3</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solidFill>
                            <a:srgbClr val="FF0000"/>
                          </a:solidFill>
                          <a:effectLst/>
                        </a:rPr>
                        <a:t>府職員・委託</a:t>
                      </a:r>
                      <a:endPar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徒歩やボート等により、陸上および海上から目視点検を実施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36878">
                <a:tc rowSpan="4">
                  <a:txBody>
                    <a:bodyPr/>
                    <a:lstStyle/>
                    <a:p>
                      <a:pPr algn="ctr">
                        <a:lnSpc>
                          <a:spcPts val="1200"/>
                        </a:lnSpc>
                        <a:spcAft>
                          <a:spcPts val="0"/>
                        </a:spcAft>
                      </a:pPr>
                      <a:r>
                        <a:rPr lang="ja-JP" sz="1200" kern="1200" dirty="0">
                          <a:effectLst/>
                        </a:rPr>
                        <a:t>詳</a:t>
                      </a:r>
                      <a:endParaRPr lang="ja-JP" sz="1800" kern="100" dirty="0">
                        <a:effectLst/>
                      </a:endParaRPr>
                    </a:p>
                    <a:p>
                      <a:pPr algn="ctr">
                        <a:lnSpc>
                          <a:spcPts val="1200"/>
                        </a:lnSpc>
                        <a:spcAft>
                          <a:spcPts val="0"/>
                        </a:spcAft>
                      </a:pPr>
                      <a:r>
                        <a:rPr lang="ja-JP" sz="1200" kern="1200" dirty="0">
                          <a:effectLst/>
                        </a:rPr>
                        <a:t>細</a:t>
                      </a:r>
                      <a:endParaRPr lang="ja-JP" sz="1800" kern="100" dirty="0">
                        <a:effectLst/>
                      </a:endParaRPr>
                    </a:p>
                    <a:p>
                      <a:pPr algn="ctr">
                        <a:lnSpc>
                          <a:spcPts val="1200"/>
                        </a:lnSpc>
                        <a:spcAft>
                          <a:spcPts val="0"/>
                        </a:spcAft>
                      </a:pPr>
                      <a:r>
                        <a:rPr lang="ja-JP" sz="1200" kern="1200" dirty="0">
                          <a:effectLst/>
                        </a:rPr>
                        <a:t>点</a:t>
                      </a:r>
                      <a:endParaRPr lang="ja-JP" sz="1800" kern="100" dirty="0">
                        <a:effectLst/>
                      </a:endParaRPr>
                    </a:p>
                    <a:p>
                      <a:pPr algn="ctr">
                        <a:lnSpc>
                          <a:spcPts val="1200"/>
                        </a:lnSpc>
                        <a:spcAft>
                          <a:spcPts val="0"/>
                        </a:spcAft>
                      </a:pPr>
                      <a:r>
                        <a:rPr lang="ja-JP" sz="1200" kern="1200" dirty="0">
                          <a:effectLst/>
                        </a:rPr>
                        <a:t>検</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a:effectLst/>
                        </a:rPr>
                        <a:t>鋼構造施設</a:t>
                      </a:r>
                      <a:endParaRPr lang="ja-JP" sz="1800" kern="100">
                        <a:effectLst/>
                      </a:endParaRPr>
                    </a:p>
                    <a:p>
                      <a:pPr algn="ctr">
                        <a:lnSpc>
                          <a:spcPts val="1200"/>
                        </a:lnSpc>
                        <a:spcAft>
                          <a:spcPts val="0"/>
                        </a:spcAft>
                      </a:pPr>
                      <a:r>
                        <a:rPr lang="ja-JP" sz="1200" kern="1200">
                          <a:effectLst/>
                        </a:rPr>
                        <a:t>肉厚調査等</a:t>
                      </a:r>
                      <a:endParaRPr lang="ja-JP" sz="1800" kern="100">
                        <a:effectLst/>
                      </a:endParaRPr>
                    </a:p>
                    <a:p>
                      <a:pPr algn="ctr">
                        <a:lnSpc>
                          <a:spcPts val="1200"/>
                        </a:lnSpc>
                        <a:spcAft>
                          <a:spcPts val="0"/>
                        </a:spcAft>
                      </a:pPr>
                      <a:r>
                        <a:rPr lang="ja-JP" sz="1200" kern="1200">
                          <a:effectLst/>
                        </a:rPr>
                        <a:t>（水中）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en-US" sz="1200" kern="1200" dirty="0">
                          <a:effectLst/>
                        </a:rPr>
                        <a:t>1</a:t>
                      </a:r>
                      <a:r>
                        <a:rPr lang="ja-JP" sz="1200" kern="1200" dirty="0">
                          <a:effectLst/>
                        </a:rPr>
                        <a:t>回</a:t>
                      </a:r>
                      <a:r>
                        <a:rPr lang="en-US" sz="1200" kern="1200" dirty="0">
                          <a:effectLst/>
                        </a:rPr>
                        <a:t>/10</a:t>
                      </a:r>
                      <a:r>
                        <a:rPr lang="ja-JP" sz="1200" kern="1200" dirty="0">
                          <a:effectLst/>
                        </a:rPr>
                        <a:t>～</a:t>
                      </a:r>
                      <a:r>
                        <a:rPr lang="en-US" sz="1200" kern="1200" dirty="0">
                          <a:effectLst/>
                        </a:rPr>
                        <a:t>15</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潜水士による鋼構造施設の肉厚調査等を実施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40801">
                <a:tc vMerge="1">
                  <a:txBody>
                    <a:bodyPr/>
                    <a:lstStyle/>
                    <a:p>
                      <a:endParaRPr kumimoji="1" lang="ja-JP" altLang="en-US"/>
                    </a:p>
                  </a:txBody>
                  <a:tcPr/>
                </a:tc>
                <a:tc>
                  <a:txBody>
                    <a:bodyPr/>
                    <a:lstStyle/>
                    <a:p>
                      <a:pPr algn="ctr">
                        <a:lnSpc>
                          <a:spcPts val="1200"/>
                        </a:lnSpc>
                        <a:spcAft>
                          <a:spcPts val="0"/>
                        </a:spcAft>
                      </a:pPr>
                      <a:r>
                        <a:rPr lang="ja-JP" sz="1200" kern="1200" dirty="0">
                          <a:effectLst/>
                        </a:rPr>
                        <a:t>空洞化</a:t>
                      </a:r>
                      <a:endParaRPr lang="ja-JP" sz="1800" kern="100" dirty="0">
                        <a:effectLst/>
                      </a:endParaRPr>
                    </a:p>
                    <a:p>
                      <a:pPr algn="ctr">
                        <a:lnSpc>
                          <a:spcPts val="1200"/>
                        </a:lnSpc>
                        <a:spcAft>
                          <a:spcPts val="0"/>
                        </a:spcAft>
                      </a:pPr>
                      <a:r>
                        <a:rPr lang="ja-JP" sz="1200" kern="1200" dirty="0">
                          <a:effectLst/>
                        </a:rPr>
                        <a:t>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a:effectLst/>
                        </a:rPr>
                        <a:t>必要に応じて</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係留施設において、鋼構造施設の肉厚調査や重力式構造物の目地部の健全性等の点検時に、裏込材の吸出しの可能性がある場合は、エプロン部の空洞化調査を実施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1322">
                <a:tc vMerge="1">
                  <a:txBody>
                    <a:bodyPr/>
                    <a:lstStyle/>
                    <a:p>
                      <a:endParaRPr kumimoji="1" lang="ja-JP" altLang="en-US"/>
                    </a:p>
                  </a:txBody>
                  <a:tcPr/>
                </a:tc>
                <a:tc>
                  <a:txBody>
                    <a:bodyPr/>
                    <a:lstStyle/>
                    <a:p>
                      <a:pPr algn="ctr">
                        <a:lnSpc>
                          <a:spcPts val="1200"/>
                        </a:lnSpc>
                        <a:spcAft>
                          <a:spcPts val="0"/>
                        </a:spcAft>
                      </a:pPr>
                      <a:r>
                        <a:rPr lang="ja-JP" sz="1200" kern="1200" dirty="0">
                          <a:effectLst/>
                        </a:rPr>
                        <a:t>横桟橋式上部工</a:t>
                      </a:r>
                      <a:endParaRPr lang="ja-JP" sz="1800" kern="100" dirty="0">
                        <a:effectLst/>
                      </a:endParaRPr>
                    </a:p>
                    <a:p>
                      <a:pPr algn="ctr">
                        <a:lnSpc>
                          <a:spcPts val="1200"/>
                        </a:lnSpc>
                        <a:spcAft>
                          <a:spcPts val="0"/>
                        </a:spcAft>
                      </a:pPr>
                      <a:r>
                        <a:rPr lang="ja-JP" sz="1200" kern="1200" dirty="0">
                          <a:effectLst/>
                        </a:rPr>
                        <a:t>現況調査</a:t>
                      </a:r>
                      <a:endParaRPr lang="en-US" altLang="ja-JP" sz="1200" kern="1200" dirty="0">
                        <a:effectLst/>
                      </a:endParaRPr>
                    </a:p>
                  </a:txBody>
                  <a:tcPr marL="68580" marR="68580" marT="0" marB="0" anchor="ctr"/>
                </a:tc>
                <a:tc>
                  <a:txBody>
                    <a:bodyPr/>
                    <a:lstStyle/>
                    <a:p>
                      <a:pPr algn="ctr">
                        <a:lnSpc>
                          <a:spcPts val="1200"/>
                        </a:lnSpc>
                        <a:spcAft>
                          <a:spcPts val="0"/>
                        </a:spcAft>
                      </a:pPr>
                      <a:r>
                        <a:rPr lang="ja-JP" sz="1200" kern="1200" dirty="0">
                          <a:effectLst/>
                        </a:rPr>
                        <a:t>必要に応じて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桟橋式上部工については、部材の劣化度が</a:t>
                      </a:r>
                      <a:r>
                        <a:rPr lang="en-US" sz="1200" kern="1200" dirty="0">
                          <a:effectLst/>
                        </a:rPr>
                        <a:t>C</a:t>
                      </a:r>
                      <a:r>
                        <a:rPr lang="ja-JP" sz="1200" kern="1200" dirty="0">
                          <a:effectLst/>
                        </a:rPr>
                        <a:t>程度のうちに、コンクリート中の塩化物イオン濃度測定等の詳細調査を実施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1425787">
                <a:tc vMerge="1">
                  <a:txBody>
                    <a:bodyPr/>
                    <a:lstStyle/>
                    <a:p>
                      <a:pPr algn="ctr">
                        <a:lnSpc>
                          <a:spcPts val="1200"/>
                        </a:lnSpc>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altLang="en-US" sz="1200" kern="1200" dirty="0">
                          <a:solidFill>
                            <a:srgbClr val="FF0000"/>
                          </a:solidFill>
                          <a:effectLst/>
                        </a:rPr>
                        <a:t>外郭施設</a:t>
                      </a:r>
                      <a:endParaRPr lang="en-US" altLang="ja-JP" sz="1200" kern="1200" dirty="0">
                        <a:solidFill>
                          <a:srgbClr val="FF0000"/>
                        </a:solidFill>
                        <a:effectLst/>
                      </a:endParaRPr>
                    </a:p>
                  </a:txBody>
                  <a:tcPr marL="68580" marR="68580" marT="0" marB="0" anchor="ctr"/>
                </a:tc>
                <a:tc>
                  <a:txBody>
                    <a:bodyPr/>
                    <a:lstStyle/>
                    <a:p>
                      <a:pPr algn="l">
                        <a:lnSpc>
                          <a:spcPts val="1200"/>
                        </a:lnSpc>
                        <a:spcAft>
                          <a:spcPts val="0"/>
                        </a:spcAft>
                      </a:pPr>
                      <a:endParaRPr kumimoji="1" lang="en-US" altLang="ja-JP" sz="1100" kern="1200" dirty="0">
                        <a:solidFill>
                          <a:schemeClr val="dk1"/>
                        </a:solidFill>
                        <a:effectLst/>
                        <a:latin typeface="+mn-lt"/>
                        <a:ea typeface="+mn-ea"/>
                        <a:cs typeface="+mn-cs"/>
                      </a:endParaRPr>
                    </a:p>
                    <a:p>
                      <a:pPr algn="l">
                        <a:lnSpc>
                          <a:spcPts val="1200"/>
                        </a:lnSpc>
                        <a:spcAft>
                          <a:spcPts val="0"/>
                        </a:spcAft>
                      </a:pPr>
                      <a:r>
                        <a:rPr kumimoji="1" lang="ja-JP" altLang="en-US" sz="1100" kern="1200" dirty="0">
                          <a:solidFill>
                            <a:srgbClr val="FF0000"/>
                          </a:solidFill>
                          <a:effectLst/>
                          <a:latin typeface="+mn-lt"/>
                          <a:ea typeface="+mn-ea"/>
                          <a:cs typeface="+mn-cs"/>
                        </a:rPr>
                        <a:t>〇重点点検施設</a:t>
                      </a:r>
                      <a:endParaRPr kumimoji="1" lang="en-US" altLang="ja-JP" sz="1100" kern="1200" dirty="0">
                        <a:solidFill>
                          <a:srgbClr val="FF0000"/>
                        </a:solidFill>
                        <a:effectLst/>
                        <a:latin typeface="+mn-lt"/>
                        <a:ea typeface="+mn-ea"/>
                        <a:cs typeface="+mn-cs"/>
                      </a:endParaRPr>
                    </a:p>
                    <a:p>
                      <a:pPr marL="0" marR="0" lvl="0" indent="0" algn="l" defTabSz="685800" rtl="0" eaLnBrk="1" fontAlgn="auto" latinLnBrk="0" hangingPunct="1">
                        <a:lnSpc>
                          <a:spcPts val="1200"/>
                        </a:lnSpc>
                        <a:spcBef>
                          <a:spcPts val="0"/>
                        </a:spcBef>
                        <a:spcAft>
                          <a:spcPts val="0"/>
                        </a:spcAft>
                        <a:buClrTx/>
                        <a:buSzTx/>
                        <a:buFontTx/>
                        <a:buNone/>
                        <a:tabLst/>
                        <a:defRPr/>
                      </a:pPr>
                      <a:r>
                        <a:rPr kumimoji="1" lang="ja-JP" altLang="en-US" sz="1100" kern="1200" dirty="0">
                          <a:solidFill>
                            <a:srgbClr val="FF0000"/>
                          </a:solidFill>
                          <a:effectLst/>
                          <a:latin typeface="+mn-lt"/>
                          <a:ea typeface="+mn-ea"/>
                          <a:cs typeface="+mn-cs"/>
                        </a:rPr>
                        <a:t>・</a:t>
                      </a:r>
                      <a:r>
                        <a:rPr kumimoji="1" lang="en-US" altLang="ja-JP" sz="1100" kern="1200" dirty="0">
                          <a:solidFill>
                            <a:srgbClr val="FF0000"/>
                          </a:solidFill>
                          <a:effectLst/>
                          <a:latin typeface="+mn-lt"/>
                          <a:ea typeface="+mn-ea"/>
                          <a:cs typeface="+mn-cs"/>
                        </a:rPr>
                        <a:t>1</a:t>
                      </a:r>
                      <a:r>
                        <a:rPr kumimoji="1" lang="ja-JP" altLang="ja-JP" sz="1100" kern="1200" dirty="0">
                          <a:solidFill>
                            <a:srgbClr val="FF0000"/>
                          </a:solidFill>
                          <a:effectLst/>
                          <a:latin typeface="+mn-lt"/>
                          <a:ea typeface="+mn-ea"/>
                          <a:cs typeface="+mn-cs"/>
                        </a:rPr>
                        <a:t>回</a:t>
                      </a:r>
                      <a:r>
                        <a:rPr kumimoji="1" lang="en-US" altLang="ja-JP" sz="1100" kern="1200" dirty="0">
                          <a:solidFill>
                            <a:srgbClr val="FF0000"/>
                          </a:solidFill>
                          <a:effectLst/>
                          <a:latin typeface="+mn-lt"/>
                          <a:ea typeface="+mn-ea"/>
                          <a:cs typeface="+mn-cs"/>
                        </a:rPr>
                        <a:t>/10</a:t>
                      </a:r>
                      <a:r>
                        <a:rPr kumimoji="1" lang="ja-JP" altLang="ja-JP" sz="1100" kern="1200" dirty="0">
                          <a:solidFill>
                            <a:srgbClr val="FF0000"/>
                          </a:solidFill>
                          <a:effectLst/>
                          <a:latin typeface="+mn-lt"/>
                          <a:ea typeface="+mn-ea"/>
                          <a:cs typeface="+mn-cs"/>
                        </a:rPr>
                        <a:t>～</a:t>
                      </a:r>
                      <a:r>
                        <a:rPr kumimoji="1" lang="en-US" altLang="ja-JP" sz="1100" kern="1200" dirty="0">
                          <a:solidFill>
                            <a:srgbClr val="FF0000"/>
                          </a:solidFill>
                          <a:effectLst/>
                          <a:latin typeface="+mn-lt"/>
                          <a:ea typeface="+mn-ea"/>
                          <a:cs typeface="+mn-cs"/>
                        </a:rPr>
                        <a:t>15</a:t>
                      </a:r>
                      <a:r>
                        <a:rPr kumimoji="1" lang="ja-JP" altLang="ja-JP" sz="1100" kern="1200" dirty="0">
                          <a:solidFill>
                            <a:srgbClr val="FF0000"/>
                          </a:solidFill>
                          <a:effectLst/>
                          <a:latin typeface="+mn-lt"/>
                          <a:ea typeface="+mn-ea"/>
                          <a:cs typeface="+mn-cs"/>
                        </a:rPr>
                        <a:t>年</a:t>
                      </a:r>
                      <a:endParaRPr kumimoji="1" lang="en-US" altLang="ja-JP" sz="1100" kern="1200" dirty="0">
                        <a:solidFill>
                          <a:srgbClr val="FF0000"/>
                        </a:solidFill>
                        <a:effectLst/>
                        <a:latin typeface="+mn-lt"/>
                        <a:ea typeface="+mn-ea"/>
                        <a:cs typeface="+mn-cs"/>
                      </a:endParaRPr>
                    </a:p>
                    <a:p>
                      <a:pPr marL="0" marR="0" lvl="0" indent="0" algn="l" defTabSz="685800" rtl="0" eaLnBrk="1" fontAlgn="auto" latinLnBrk="0" hangingPunct="1">
                        <a:lnSpc>
                          <a:spcPts val="1200"/>
                        </a:lnSpc>
                        <a:spcBef>
                          <a:spcPts val="0"/>
                        </a:spcBef>
                        <a:spcAft>
                          <a:spcPts val="0"/>
                        </a:spcAft>
                        <a:buClrTx/>
                        <a:buSzTx/>
                        <a:buFontTx/>
                        <a:buNone/>
                        <a:tabLst/>
                        <a:defRPr/>
                      </a:pPr>
                      <a:r>
                        <a:rPr kumimoji="1" lang="ja-JP" altLang="en-US" sz="1100" kern="1200" dirty="0">
                          <a:solidFill>
                            <a:srgbClr val="FF0000"/>
                          </a:solidFill>
                          <a:effectLst/>
                          <a:latin typeface="+mn-lt"/>
                          <a:ea typeface="+mn-ea"/>
                          <a:cs typeface="+mn-cs"/>
                        </a:rPr>
                        <a:t>〇通常点検施設</a:t>
                      </a:r>
                      <a:endParaRPr kumimoji="1" lang="en-US" altLang="ja-JP" sz="1100" kern="1200" dirty="0">
                        <a:solidFill>
                          <a:srgbClr val="FF0000"/>
                        </a:solidFill>
                        <a:effectLst/>
                        <a:latin typeface="+mn-lt"/>
                        <a:ea typeface="+mn-ea"/>
                        <a:cs typeface="+mn-cs"/>
                      </a:endParaRPr>
                    </a:p>
                    <a:p>
                      <a:pPr marL="0" marR="0" lvl="0" indent="0" algn="l" defTabSz="685800" rtl="0" eaLnBrk="1" fontAlgn="auto" latinLnBrk="0" hangingPunct="1">
                        <a:lnSpc>
                          <a:spcPts val="1200"/>
                        </a:lnSpc>
                        <a:spcBef>
                          <a:spcPts val="0"/>
                        </a:spcBef>
                        <a:spcAft>
                          <a:spcPts val="0"/>
                        </a:spcAft>
                        <a:buClrTx/>
                        <a:buSzTx/>
                        <a:buFontTx/>
                        <a:buNone/>
                        <a:tabLst/>
                        <a:defRPr/>
                      </a:pPr>
                      <a:r>
                        <a:rPr kumimoji="1" lang="ja-JP" altLang="en-US" sz="1100" kern="1200" dirty="0">
                          <a:solidFill>
                            <a:srgbClr val="FF0000"/>
                          </a:solidFill>
                          <a:effectLst/>
                          <a:latin typeface="+mn-lt"/>
                          <a:ea typeface="+mn-ea"/>
                          <a:cs typeface="+mn-cs"/>
                        </a:rPr>
                        <a:t>・供用期間中の</a:t>
                      </a:r>
                      <a:endParaRPr kumimoji="1" lang="en-US" altLang="ja-JP" sz="1100" kern="1200" dirty="0">
                        <a:solidFill>
                          <a:srgbClr val="FF0000"/>
                        </a:solidFill>
                        <a:effectLst/>
                        <a:latin typeface="+mn-lt"/>
                        <a:ea typeface="+mn-ea"/>
                        <a:cs typeface="+mn-cs"/>
                      </a:endParaRPr>
                    </a:p>
                    <a:p>
                      <a:pPr marL="0" marR="0" lvl="0" indent="0" algn="l" defTabSz="685800" rtl="0" eaLnBrk="1" fontAlgn="auto" latinLnBrk="0" hangingPunct="1">
                        <a:lnSpc>
                          <a:spcPts val="1200"/>
                        </a:lnSpc>
                        <a:spcBef>
                          <a:spcPts val="0"/>
                        </a:spcBef>
                        <a:spcAft>
                          <a:spcPts val="0"/>
                        </a:spcAft>
                        <a:buClrTx/>
                        <a:buSzTx/>
                        <a:buFontTx/>
                        <a:buNone/>
                        <a:tabLst/>
                        <a:defRPr/>
                      </a:pPr>
                      <a:r>
                        <a:rPr kumimoji="1" lang="ja-JP" altLang="en-US" sz="1100" kern="1200" dirty="0">
                          <a:solidFill>
                            <a:srgbClr val="FF0000"/>
                          </a:solidFill>
                          <a:effectLst/>
                          <a:latin typeface="+mn-lt"/>
                          <a:ea typeface="+mn-ea"/>
                          <a:cs typeface="+mn-cs"/>
                        </a:rPr>
                        <a:t>　適切な次期に少</a:t>
                      </a:r>
                      <a:endParaRPr kumimoji="1" lang="en-US" altLang="ja-JP" sz="1100" kern="1200" dirty="0">
                        <a:solidFill>
                          <a:srgbClr val="FF0000"/>
                        </a:solidFill>
                        <a:effectLst/>
                        <a:latin typeface="+mn-lt"/>
                        <a:ea typeface="+mn-ea"/>
                        <a:cs typeface="+mn-cs"/>
                      </a:endParaRPr>
                    </a:p>
                    <a:p>
                      <a:pPr marL="0" marR="0" lvl="0" indent="0" algn="l" defTabSz="685800" rtl="0" eaLnBrk="1" fontAlgn="auto" latinLnBrk="0" hangingPunct="1">
                        <a:lnSpc>
                          <a:spcPts val="1200"/>
                        </a:lnSpc>
                        <a:spcBef>
                          <a:spcPts val="0"/>
                        </a:spcBef>
                        <a:spcAft>
                          <a:spcPts val="0"/>
                        </a:spcAft>
                        <a:buClrTx/>
                        <a:buSzTx/>
                        <a:buFontTx/>
                        <a:buNone/>
                        <a:tabLst/>
                        <a:defRPr/>
                      </a:pPr>
                      <a:r>
                        <a:rPr kumimoji="1" lang="ja-JP" altLang="en-US" sz="1100" kern="1200" dirty="0">
                          <a:solidFill>
                            <a:srgbClr val="FF0000"/>
                          </a:solidFill>
                          <a:effectLst/>
                          <a:latin typeface="+mn-lt"/>
                          <a:ea typeface="+mn-ea"/>
                          <a:cs typeface="+mn-cs"/>
                        </a:rPr>
                        <a:t>　なくとも</a:t>
                      </a:r>
                      <a:r>
                        <a:rPr kumimoji="1" lang="en-US" altLang="ja-JP" sz="1100" kern="1200" dirty="0">
                          <a:solidFill>
                            <a:srgbClr val="FF0000"/>
                          </a:solidFill>
                          <a:effectLst/>
                          <a:latin typeface="+mn-lt"/>
                          <a:ea typeface="+mn-ea"/>
                          <a:cs typeface="+mn-cs"/>
                        </a:rPr>
                        <a:t>1</a:t>
                      </a:r>
                      <a:r>
                        <a:rPr kumimoji="1" lang="ja-JP" altLang="en-US" sz="1100" kern="1200" dirty="0">
                          <a:solidFill>
                            <a:srgbClr val="FF0000"/>
                          </a:solidFill>
                          <a:effectLst/>
                          <a:latin typeface="+mn-lt"/>
                          <a:ea typeface="+mn-ea"/>
                          <a:cs typeface="+mn-cs"/>
                        </a:rPr>
                        <a:t>回</a:t>
                      </a:r>
                      <a:endParaRPr kumimoji="1" lang="en-US" altLang="ja-JP" sz="1100" kern="1200" dirty="0">
                        <a:solidFill>
                          <a:srgbClr val="FF0000"/>
                        </a:solidFill>
                        <a:effectLst/>
                        <a:latin typeface="+mn-lt"/>
                        <a:ea typeface="+mn-ea"/>
                        <a:cs typeface="+mn-cs"/>
                      </a:endParaRPr>
                    </a:p>
                    <a:p>
                      <a:pPr marL="0" marR="0" lvl="0" indent="0" algn="l" defTabSz="685800" rtl="0" eaLnBrk="1" fontAlgn="auto" latinLnBrk="0" hangingPunct="1">
                        <a:lnSpc>
                          <a:spcPts val="1200"/>
                        </a:lnSpc>
                        <a:spcBef>
                          <a:spcPts val="0"/>
                        </a:spcBef>
                        <a:spcAft>
                          <a:spcPts val="0"/>
                        </a:spcAft>
                        <a:buClrTx/>
                        <a:buSzTx/>
                        <a:buFontTx/>
                        <a:buNone/>
                        <a:tabLst/>
                        <a:defRPr/>
                      </a:pPr>
                      <a:r>
                        <a:rPr kumimoji="1" lang="ja-JP" altLang="en-US" sz="1100" kern="1200" dirty="0">
                          <a:solidFill>
                            <a:srgbClr val="FF0000"/>
                          </a:solidFill>
                          <a:effectLst/>
                          <a:latin typeface="+mn-lt"/>
                          <a:ea typeface="+mn-ea"/>
                          <a:cs typeface="+mn-cs"/>
                        </a:rPr>
                        <a:t>・供用期間延長時</a:t>
                      </a:r>
                      <a:endParaRPr kumimoji="1" lang="ja-JP" altLang="ja-JP" sz="1100" kern="1200" dirty="0">
                        <a:solidFill>
                          <a:srgbClr val="FF0000"/>
                        </a:solidFill>
                        <a:effectLst/>
                        <a:latin typeface="+mn-lt"/>
                        <a:ea typeface="+mn-ea"/>
                        <a:cs typeface="+mn-cs"/>
                      </a:endParaRPr>
                    </a:p>
                    <a:p>
                      <a:pPr algn="ctr">
                        <a:lnSpc>
                          <a:spcPts val="1200"/>
                        </a:lnSpc>
                        <a:spcAft>
                          <a:spcPts val="0"/>
                        </a:spcAft>
                      </a:pPr>
                      <a:endParaRPr kumimoji="1" lang="ja-JP" sz="1200" kern="1200" dirty="0">
                        <a:solidFill>
                          <a:schemeClr val="dk1"/>
                        </a:solidFill>
                        <a:effectLst/>
                        <a:latin typeface="+mn-lt"/>
                        <a:ea typeface="+mn-ea"/>
                        <a:cs typeface="+mn-cs"/>
                      </a:endParaRPr>
                    </a:p>
                  </a:txBody>
                  <a:tcPr marL="68580" marR="68580" marT="0" marB="0" anchor="ctr" anchorCtr="1"/>
                </a:tc>
                <a:tc>
                  <a:txBody>
                    <a:bodyPr/>
                    <a:lstStyle/>
                    <a:p>
                      <a:pPr marL="0" algn="ctr" defTabSz="685800" rtl="0" eaLnBrk="1" latinLnBrk="0" hangingPunct="1">
                        <a:lnSpc>
                          <a:spcPts val="1200"/>
                        </a:lnSpc>
                        <a:spcAft>
                          <a:spcPts val="0"/>
                        </a:spcAft>
                      </a:pPr>
                      <a:r>
                        <a:rPr kumimoji="1" lang="ja-JP" altLang="en-US" sz="1200" kern="1200" dirty="0">
                          <a:solidFill>
                            <a:srgbClr val="FF0000"/>
                          </a:solidFill>
                          <a:effectLst/>
                          <a:latin typeface="+mn-lt"/>
                          <a:ea typeface="+mn-ea"/>
                          <a:cs typeface="+mn-cs"/>
                        </a:rPr>
                        <a:t>委託</a:t>
                      </a:r>
                      <a:endParaRPr kumimoji="1" lang="ja-JP" sz="1200" kern="1200" dirty="0">
                        <a:solidFill>
                          <a:srgbClr val="FF0000"/>
                        </a:solidFill>
                        <a:effectLst/>
                        <a:latin typeface="+mn-lt"/>
                        <a:ea typeface="+mn-ea"/>
                        <a:cs typeface="+mn-cs"/>
                      </a:endParaRPr>
                    </a:p>
                  </a:txBody>
                  <a:tcPr marL="68580" marR="68580" marT="0" marB="0" anchor="ctr"/>
                </a:tc>
                <a:tc>
                  <a:txBody>
                    <a:bodyPr/>
                    <a:lstStyle/>
                    <a:p>
                      <a:pPr algn="just">
                        <a:lnSpc>
                          <a:spcPts val="1200"/>
                        </a:lnSpc>
                        <a:spcAft>
                          <a:spcPts val="0"/>
                        </a:spcAft>
                      </a:pPr>
                      <a:r>
                        <a:rPr kumimoji="1" lang="ja-JP" altLang="en-US" sz="1200" kern="1200" dirty="0">
                          <a:solidFill>
                            <a:srgbClr val="FF0000"/>
                          </a:solidFill>
                          <a:effectLst/>
                          <a:latin typeface="+mn-lt"/>
                          <a:ea typeface="+mn-ea"/>
                          <a:cs typeface="+mn-cs"/>
                        </a:rPr>
                        <a:t>外郭施設の詳細点検では、一般点検で把握できない水中部の本体工、海底地盤等の変状について点検診断を行う</a:t>
                      </a:r>
                      <a:endParaRPr kumimoji="1" lang="ja-JP" sz="1200" kern="1200" dirty="0">
                        <a:solidFill>
                          <a:srgbClr val="FF0000"/>
                        </a:solidFill>
                        <a:effectLst/>
                        <a:latin typeface="+mn-lt"/>
                        <a:ea typeface="+mn-ea"/>
                        <a:cs typeface="+mn-cs"/>
                      </a:endParaRPr>
                    </a:p>
                  </a:txBody>
                  <a:tcPr marL="68580" marR="68580" marT="0" marB="0" anchor="ctr"/>
                </a:tc>
                <a:extLst>
                  <a:ext uri="{0D108BD9-81ED-4DB2-BD59-A6C34878D82A}">
                    <a16:rowId xmlns:a16="http://schemas.microsoft.com/office/drawing/2014/main" val="1612043161"/>
                  </a:ext>
                </a:extLst>
              </a:tr>
            </a:tbl>
          </a:graphicData>
        </a:graphic>
      </p:graphicFrame>
      <p:sp>
        <p:nvSpPr>
          <p:cNvPr id="33" name="角丸四角形 143">
            <a:extLst>
              <a:ext uri="{FF2B5EF4-FFF2-40B4-BE49-F238E27FC236}">
                <a16:creationId xmlns:a16="http://schemas.microsoft.com/office/drawing/2014/main" id="{67C4C828-C336-84FF-2C06-4493F86C0432}"/>
              </a:ext>
            </a:extLst>
          </p:cNvPr>
          <p:cNvSpPr/>
          <p:nvPr/>
        </p:nvSpPr>
        <p:spPr>
          <a:xfrm>
            <a:off x="254104" y="1899172"/>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①点検種別及び実施頻度</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8" name="スライド番号プレースホルダー 17">
            <a:extLst>
              <a:ext uri="{FF2B5EF4-FFF2-40B4-BE49-F238E27FC236}">
                <a16:creationId xmlns:a16="http://schemas.microsoft.com/office/drawing/2014/main" id="{E427FC0E-5D37-411E-AFCF-EB0F68384F6A}"/>
              </a:ext>
            </a:extLst>
          </p:cNvPr>
          <p:cNvSpPr>
            <a:spLocks noGrp="1"/>
          </p:cNvSpPr>
          <p:nvPr>
            <p:ph type="sldNum" sz="quarter" idx="12"/>
          </p:nvPr>
        </p:nvSpPr>
        <p:spPr>
          <a:xfrm>
            <a:off x="8369577" y="6491231"/>
            <a:ext cx="774422" cy="365125"/>
          </a:xfrm>
        </p:spPr>
        <p:txBody>
          <a:bodyPr/>
          <a:lstStyle/>
          <a:p>
            <a:r>
              <a:rPr kumimoji="1" lang="en-US" altLang="ja-JP" dirty="0"/>
              <a:t>8</a:t>
            </a:r>
            <a:endParaRPr kumimoji="1" lang="ja-JP" altLang="en-US" dirty="0"/>
          </a:p>
        </p:txBody>
      </p:sp>
      <p:sp>
        <p:nvSpPr>
          <p:cNvPr id="9" name="テキスト ボックス 8">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1623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89E16AC-489E-20F5-E288-BFE8664AD4FC}"/>
              </a:ext>
            </a:extLst>
          </p:cNvPr>
          <p:cNvPicPr>
            <a:picLocks noChangeAspect="1"/>
          </p:cNvPicPr>
          <p:nvPr/>
        </p:nvPicPr>
        <p:blipFill>
          <a:blip r:embed="rId3"/>
          <a:stretch>
            <a:fillRect/>
          </a:stretch>
        </p:blipFill>
        <p:spPr>
          <a:xfrm>
            <a:off x="335156" y="4500191"/>
            <a:ext cx="5580000" cy="1565560"/>
          </a:xfrm>
          <a:prstGeom prst="rect">
            <a:avLst/>
          </a:prstGeom>
        </p:spPr>
      </p:pic>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1661632"/>
            <a:ext cx="8947439" cy="5110644"/>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3.1.2</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診断・評価</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（港湾）</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1" name="テキスト ボックス 30">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33" name="角丸四角形 143">
            <a:extLst>
              <a:ext uri="{FF2B5EF4-FFF2-40B4-BE49-F238E27FC236}">
                <a16:creationId xmlns:a16="http://schemas.microsoft.com/office/drawing/2014/main" id="{67C4C828-C336-84FF-2C06-4493F86C0432}"/>
              </a:ext>
            </a:extLst>
          </p:cNvPr>
          <p:cNvSpPr/>
          <p:nvPr/>
        </p:nvSpPr>
        <p:spPr>
          <a:xfrm>
            <a:off x="254104" y="1890461"/>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②総合評価フロー</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10" name="スライド番号プレースホルダー 17">
            <a:extLst>
              <a:ext uri="{FF2B5EF4-FFF2-40B4-BE49-F238E27FC236}">
                <a16:creationId xmlns:a16="http://schemas.microsoft.com/office/drawing/2014/main" id="{CBA7DCA5-A6E7-4E2B-BD2B-EFE9FD3A3752}"/>
              </a:ext>
            </a:extLst>
          </p:cNvPr>
          <p:cNvSpPr>
            <a:spLocks noGrp="1"/>
          </p:cNvSpPr>
          <p:nvPr>
            <p:ph type="sldNum" sz="quarter" idx="12"/>
          </p:nvPr>
        </p:nvSpPr>
        <p:spPr>
          <a:xfrm>
            <a:off x="8369578" y="6481884"/>
            <a:ext cx="774422" cy="365125"/>
          </a:xfrm>
        </p:spPr>
        <p:txBody>
          <a:bodyPr/>
          <a:lstStyle/>
          <a:p>
            <a:r>
              <a:rPr kumimoji="1" lang="en-US" altLang="ja-JP" dirty="0"/>
              <a:t>9</a:t>
            </a:r>
            <a:endParaRPr kumimoji="1" lang="ja-JP" altLang="en-US" dirty="0"/>
          </a:p>
        </p:txBody>
      </p:sp>
      <p:graphicFrame>
        <p:nvGraphicFramePr>
          <p:cNvPr id="6" name="図表 5">
            <a:extLst>
              <a:ext uri="{FF2B5EF4-FFF2-40B4-BE49-F238E27FC236}">
                <a16:creationId xmlns:a16="http://schemas.microsoft.com/office/drawing/2014/main" id="{71D604B5-6F75-B789-4A1F-E89FDDF183C2}"/>
              </a:ext>
            </a:extLst>
          </p:cNvPr>
          <p:cNvGraphicFramePr/>
          <p:nvPr/>
        </p:nvGraphicFramePr>
        <p:xfrm>
          <a:off x="680124" y="2148651"/>
          <a:ext cx="4907424" cy="2064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正方形/長方形 11">
            <a:extLst>
              <a:ext uri="{FF2B5EF4-FFF2-40B4-BE49-F238E27FC236}">
                <a16:creationId xmlns:a16="http://schemas.microsoft.com/office/drawing/2014/main" id="{D3A58F22-08D7-07D9-14AD-3653002A7449}"/>
              </a:ext>
            </a:extLst>
          </p:cNvPr>
          <p:cNvSpPr/>
          <p:nvPr/>
        </p:nvSpPr>
        <p:spPr>
          <a:xfrm>
            <a:off x="4386614" y="2957808"/>
            <a:ext cx="1079500" cy="25463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00" kern="100" dirty="0">
                <a:effectLst/>
                <a:ea typeface="HG丸ｺﾞｼｯｸM-PRO" panose="020F0600000000000000" pitchFamily="50" charset="-128"/>
                <a:cs typeface="Times New Roman" panose="02020603050405020304" pitchFamily="18" charset="0"/>
              </a:rPr>
              <a:t>診断・評価①</a:t>
            </a:r>
            <a:endParaRPr lang="ja-JP" sz="1050" kern="100" dirty="0">
              <a:effectLst/>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27FC1435-7698-9F77-62C7-A73DBCCDE6BD}"/>
              </a:ext>
            </a:extLst>
          </p:cNvPr>
          <p:cNvSpPr/>
          <p:nvPr/>
        </p:nvSpPr>
        <p:spPr>
          <a:xfrm>
            <a:off x="4386614" y="3355390"/>
            <a:ext cx="1079500" cy="25463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00" kern="100" dirty="0">
                <a:effectLst/>
                <a:ea typeface="HG丸ｺﾞｼｯｸM-PRO" panose="020F0600000000000000" pitchFamily="50" charset="-128"/>
                <a:cs typeface="Times New Roman" panose="02020603050405020304" pitchFamily="18" charset="0"/>
              </a:rPr>
              <a:t>診断・評価</a:t>
            </a:r>
            <a:r>
              <a:rPr lang="ja-JP" altLang="en-US" sz="1000" kern="100" dirty="0">
                <a:effectLst/>
                <a:ea typeface="HG丸ｺﾞｼｯｸM-PRO" panose="020F0600000000000000" pitchFamily="50" charset="-128"/>
                <a:cs typeface="Times New Roman" panose="02020603050405020304" pitchFamily="18" charset="0"/>
              </a:rPr>
              <a:t>②</a:t>
            </a:r>
            <a:endParaRPr lang="ja-JP" sz="1050" kern="100" dirty="0">
              <a:effectLst/>
              <a:ea typeface="ＭＳ 明朝" panose="02020609040205080304" pitchFamily="17"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5F7165BC-5394-839E-4E4A-84E4DACD53A9}"/>
              </a:ext>
            </a:extLst>
          </p:cNvPr>
          <p:cNvSpPr/>
          <p:nvPr/>
        </p:nvSpPr>
        <p:spPr>
          <a:xfrm>
            <a:off x="4380803" y="3741268"/>
            <a:ext cx="1079500" cy="25463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00" kern="100" dirty="0">
                <a:effectLst/>
                <a:ea typeface="HG丸ｺﾞｼｯｸM-PRO" panose="020F0600000000000000" pitchFamily="50" charset="-128"/>
                <a:cs typeface="Times New Roman" panose="02020603050405020304" pitchFamily="18" charset="0"/>
              </a:rPr>
              <a:t>診断・評価</a:t>
            </a:r>
            <a:r>
              <a:rPr lang="ja-JP" altLang="en-US" sz="1000" kern="100" dirty="0">
                <a:effectLst/>
                <a:ea typeface="HG丸ｺﾞｼｯｸM-PRO" panose="020F0600000000000000" pitchFamily="50" charset="-128"/>
                <a:cs typeface="Times New Roman" panose="02020603050405020304" pitchFamily="18" charset="0"/>
              </a:rPr>
              <a:t>③</a:t>
            </a:r>
            <a:endParaRPr lang="ja-JP" sz="1050" kern="100" dirty="0">
              <a:effectLst/>
              <a:ea typeface="ＭＳ 明朝" panose="02020609040205080304" pitchFamily="17" charset="-128"/>
              <a:cs typeface="Times New Roman" panose="02020603050405020304" pitchFamily="18" charset="0"/>
            </a:endParaRPr>
          </a:p>
        </p:txBody>
      </p:sp>
      <p:sp>
        <p:nvSpPr>
          <p:cNvPr id="15" name="左カーブ矢印 254">
            <a:extLst>
              <a:ext uri="{FF2B5EF4-FFF2-40B4-BE49-F238E27FC236}">
                <a16:creationId xmlns:a16="http://schemas.microsoft.com/office/drawing/2014/main" id="{E586D34B-2D45-2EE7-F3CB-320207991470}"/>
              </a:ext>
            </a:extLst>
          </p:cNvPr>
          <p:cNvSpPr/>
          <p:nvPr/>
        </p:nvSpPr>
        <p:spPr>
          <a:xfrm>
            <a:off x="5498657" y="3021068"/>
            <a:ext cx="254635" cy="4356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左カーブ矢印 254">
            <a:extLst>
              <a:ext uri="{FF2B5EF4-FFF2-40B4-BE49-F238E27FC236}">
                <a16:creationId xmlns:a16="http://schemas.microsoft.com/office/drawing/2014/main" id="{2F36B8FC-2366-28AC-6071-7785EF5C1928}"/>
              </a:ext>
            </a:extLst>
          </p:cNvPr>
          <p:cNvSpPr/>
          <p:nvPr/>
        </p:nvSpPr>
        <p:spPr>
          <a:xfrm>
            <a:off x="5505659" y="3501068"/>
            <a:ext cx="254635" cy="4356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線吹き出し 1 (枠付き) 291">
            <a:extLst>
              <a:ext uri="{FF2B5EF4-FFF2-40B4-BE49-F238E27FC236}">
                <a16:creationId xmlns:a16="http://schemas.microsoft.com/office/drawing/2014/main" id="{AFB3C974-B555-42FE-E7A9-25AB56D3CA2E}"/>
              </a:ext>
            </a:extLst>
          </p:cNvPr>
          <p:cNvSpPr/>
          <p:nvPr/>
        </p:nvSpPr>
        <p:spPr>
          <a:xfrm>
            <a:off x="3028173" y="6194413"/>
            <a:ext cx="669290" cy="265430"/>
          </a:xfrm>
          <a:prstGeom prst="borderCallout1">
            <a:avLst>
              <a:gd name="adj1" fmla="val -164"/>
              <a:gd name="adj2" fmla="val 83048"/>
              <a:gd name="adj3" fmla="val -67759"/>
              <a:gd name="adj4" fmla="val 123708"/>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STEP3</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線吹き出し 1 (枠付き) 294">
            <a:extLst>
              <a:ext uri="{FF2B5EF4-FFF2-40B4-BE49-F238E27FC236}">
                <a16:creationId xmlns:a16="http://schemas.microsoft.com/office/drawing/2014/main" id="{07322E5E-CA1C-41FA-473E-C02E70988140}"/>
              </a:ext>
            </a:extLst>
          </p:cNvPr>
          <p:cNvSpPr/>
          <p:nvPr/>
        </p:nvSpPr>
        <p:spPr>
          <a:xfrm>
            <a:off x="5330096" y="6202668"/>
            <a:ext cx="669290" cy="265430"/>
          </a:xfrm>
          <a:prstGeom prst="borderCallout1">
            <a:avLst>
              <a:gd name="adj1" fmla="val -5181"/>
              <a:gd name="adj2" fmla="val 79042"/>
              <a:gd name="adj3" fmla="val -79777"/>
              <a:gd name="adj4" fmla="val 6810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線吹き出し 1 (枠付き) 307">
            <a:extLst>
              <a:ext uri="{FF2B5EF4-FFF2-40B4-BE49-F238E27FC236}">
                <a16:creationId xmlns:a16="http://schemas.microsoft.com/office/drawing/2014/main" id="{3E4A9D5A-3B25-5718-233B-5E078029584A}"/>
              </a:ext>
            </a:extLst>
          </p:cNvPr>
          <p:cNvSpPr/>
          <p:nvPr/>
        </p:nvSpPr>
        <p:spPr>
          <a:xfrm>
            <a:off x="2017888" y="4310895"/>
            <a:ext cx="669290" cy="265430"/>
          </a:xfrm>
          <a:prstGeom prst="borderCallout1">
            <a:avLst>
              <a:gd name="adj1" fmla="val 96741"/>
              <a:gd name="adj2" fmla="val 17872"/>
              <a:gd name="adj3" fmla="val 168582"/>
              <a:gd name="adj4" fmla="val -335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STEP1</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線吹き出し 1 (枠付き) 319">
            <a:extLst>
              <a:ext uri="{FF2B5EF4-FFF2-40B4-BE49-F238E27FC236}">
                <a16:creationId xmlns:a16="http://schemas.microsoft.com/office/drawing/2014/main" id="{4D426473-BD34-159A-AC4A-5438451994CC}"/>
              </a:ext>
            </a:extLst>
          </p:cNvPr>
          <p:cNvSpPr/>
          <p:nvPr/>
        </p:nvSpPr>
        <p:spPr>
          <a:xfrm>
            <a:off x="4554713" y="6194413"/>
            <a:ext cx="669290" cy="265430"/>
          </a:xfrm>
          <a:prstGeom prst="borderCallout1">
            <a:avLst>
              <a:gd name="adj1" fmla="val -6156"/>
              <a:gd name="adj2" fmla="val 85424"/>
              <a:gd name="adj3" fmla="val -67759"/>
              <a:gd name="adj4" fmla="val 123708"/>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STEP4</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線吹き出し 1 (枠付き) 290">
            <a:extLst>
              <a:ext uri="{FF2B5EF4-FFF2-40B4-BE49-F238E27FC236}">
                <a16:creationId xmlns:a16="http://schemas.microsoft.com/office/drawing/2014/main" id="{EAD3B1E4-4349-7C6C-3F37-9977D479582F}"/>
              </a:ext>
            </a:extLst>
          </p:cNvPr>
          <p:cNvSpPr/>
          <p:nvPr/>
        </p:nvSpPr>
        <p:spPr>
          <a:xfrm>
            <a:off x="2884663" y="4310895"/>
            <a:ext cx="669290" cy="265430"/>
          </a:xfrm>
          <a:prstGeom prst="borderCallout1">
            <a:avLst>
              <a:gd name="adj1" fmla="val 98796"/>
              <a:gd name="adj2" fmla="val 68336"/>
              <a:gd name="adj3" fmla="val 209616"/>
              <a:gd name="adj4" fmla="val 9592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STEP2</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四角形: 角を丸くする 26">
            <a:extLst>
              <a:ext uri="{FF2B5EF4-FFF2-40B4-BE49-F238E27FC236}">
                <a16:creationId xmlns:a16="http://schemas.microsoft.com/office/drawing/2014/main" id="{4C498502-45B7-ACC2-50CE-A858864F532B}"/>
              </a:ext>
            </a:extLst>
          </p:cNvPr>
          <p:cNvSpPr/>
          <p:nvPr/>
        </p:nvSpPr>
        <p:spPr>
          <a:xfrm>
            <a:off x="6116976" y="5299779"/>
            <a:ext cx="2845494" cy="12482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Ⅰ</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類：施設の性能（特に構造上の安全</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性）に直接的に影響を及ぼす部材</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に対する点検診断の項目</a:t>
            </a:r>
          </a:p>
          <a:p>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Ⅱ</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類：施設の性能に影響を及ぼす部材に</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対する点検診断の項目</a:t>
            </a:r>
          </a:p>
          <a:p>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Ⅲ</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類：附帯設備等に対する点検診断項目</a:t>
            </a:r>
            <a:endParaRPr kumimoji="1" lang="ja-JP" altLang="en-US" dirty="0"/>
          </a:p>
        </p:txBody>
      </p:sp>
      <p:sp>
        <p:nvSpPr>
          <p:cNvPr id="28" name="テキスト ボックス 27">
            <a:extLst>
              <a:ext uri="{FF2B5EF4-FFF2-40B4-BE49-F238E27FC236}">
                <a16:creationId xmlns:a16="http://schemas.microsoft.com/office/drawing/2014/main" id="{0D6E947F-4A7D-05A5-CA6D-3E3E8955182B}"/>
              </a:ext>
            </a:extLst>
          </p:cNvPr>
          <p:cNvSpPr txBox="1"/>
          <p:nvPr/>
        </p:nvSpPr>
        <p:spPr>
          <a:xfrm>
            <a:off x="6089265" y="5075584"/>
            <a:ext cx="2234885" cy="253916"/>
          </a:xfrm>
          <a:prstGeom prst="rect">
            <a:avLst/>
          </a:prstGeom>
          <a:noFill/>
        </p:spPr>
        <p:txBody>
          <a:bodyPr wrap="square" rtlCol="0">
            <a:spAutoFit/>
          </a:bodyPr>
          <a:lstStyle/>
          <a:p>
            <a:r>
              <a:rPr lang="ja-JP" altLang="en-US" sz="1050" b="1" dirty="0">
                <a:latin typeface="HG丸ｺﾞｼｯｸM-PRO" panose="020F0600000000000000" pitchFamily="50" charset="-128"/>
                <a:ea typeface="HG丸ｺﾞｼｯｸM-PRO" panose="020F0600000000000000" pitchFamily="50" charset="-128"/>
              </a:rPr>
              <a:t>〇</a:t>
            </a:r>
            <a:r>
              <a:rPr kumimoji="1" lang="ja-JP" altLang="en-US" sz="1050" b="1" dirty="0">
                <a:latin typeface="HG丸ｺﾞｼｯｸM-PRO" panose="020F0600000000000000" pitchFamily="50" charset="-128"/>
                <a:ea typeface="HG丸ｺﾞｼｯｸM-PRO" panose="020F0600000000000000" pitchFamily="50" charset="-128"/>
              </a:rPr>
              <a:t>点検診断項目の分類について</a:t>
            </a:r>
          </a:p>
        </p:txBody>
      </p:sp>
      <p:sp>
        <p:nvSpPr>
          <p:cNvPr id="29" name="矢印: 右 28">
            <a:extLst>
              <a:ext uri="{FF2B5EF4-FFF2-40B4-BE49-F238E27FC236}">
                <a16:creationId xmlns:a16="http://schemas.microsoft.com/office/drawing/2014/main" id="{1AA50FD5-2E97-6122-EFA2-91C09E51C480}"/>
              </a:ext>
            </a:extLst>
          </p:cNvPr>
          <p:cNvSpPr/>
          <p:nvPr/>
        </p:nvSpPr>
        <p:spPr>
          <a:xfrm>
            <a:off x="3299207" y="5336057"/>
            <a:ext cx="95392" cy="373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09D84658-86C5-8B06-BD87-0C211F6A6DCF}"/>
              </a:ext>
            </a:extLst>
          </p:cNvPr>
          <p:cNvSpPr/>
          <p:nvPr/>
        </p:nvSpPr>
        <p:spPr>
          <a:xfrm>
            <a:off x="5133186" y="5344288"/>
            <a:ext cx="95392" cy="373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吹き出し 96">
            <a:extLst>
              <a:ext uri="{FF2B5EF4-FFF2-40B4-BE49-F238E27FC236}">
                <a16:creationId xmlns:a16="http://schemas.microsoft.com/office/drawing/2014/main" id="{758D5FF7-0CAE-FABB-A6AC-285BB0422B5E}"/>
              </a:ext>
            </a:extLst>
          </p:cNvPr>
          <p:cNvSpPr/>
          <p:nvPr/>
        </p:nvSpPr>
        <p:spPr>
          <a:xfrm>
            <a:off x="798713" y="6200148"/>
            <a:ext cx="2010903" cy="405089"/>
          </a:xfrm>
          <a:prstGeom prst="wedgeRoundRectCallout">
            <a:avLst>
              <a:gd name="adj1" fmla="val 63501"/>
              <a:gd name="adj2" fmla="val -34900"/>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100"/>
              </a:lnSpc>
              <a:spcAft>
                <a:spcPts val="0"/>
              </a:spcAft>
            </a:pPr>
            <a:r>
              <a:rPr lang="ja-JP" sz="1050" b="1" kern="100" dirty="0">
                <a:effectLst/>
                <a:latin typeface="Century" panose="02040604050505020304" pitchFamily="18" charset="0"/>
                <a:ea typeface="HG丸ｺﾞｼｯｸM-PRO" panose="020F0600000000000000" pitchFamily="50" charset="-128"/>
                <a:cs typeface="Times New Roman" panose="02020603050405020304" pitchFamily="18" charset="0"/>
              </a:rPr>
              <a:t>判定会議</a:t>
            </a:r>
            <a:r>
              <a:rPr lang="ja-JP" altLang="en-US" sz="1050" b="1" kern="100" dirty="0">
                <a:effectLst/>
                <a:latin typeface="Century" panose="02040604050505020304" pitchFamily="18" charset="0"/>
                <a:ea typeface="HG丸ｺﾞｼｯｸM-PRO" panose="020F0600000000000000" pitchFamily="50" charset="-128"/>
                <a:cs typeface="Times New Roman" panose="02020603050405020304" pitchFamily="18" charset="0"/>
              </a:rPr>
              <a:t>の実施点検様式（チェックリスト）にて判定</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6" name="角丸四角形 87">
            <a:extLst>
              <a:ext uri="{FF2B5EF4-FFF2-40B4-BE49-F238E27FC236}">
                <a16:creationId xmlns:a16="http://schemas.microsoft.com/office/drawing/2014/main" id="{40CBEDFF-63EE-BFD6-BD8E-A61245AA5672}"/>
              </a:ext>
            </a:extLst>
          </p:cNvPr>
          <p:cNvSpPr/>
          <p:nvPr/>
        </p:nvSpPr>
        <p:spPr>
          <a:xfrm>
            <a:off x="243798" y="4251794"/>
            <a:ext cx="5802154" cy="2490495"/>
          </a:xfrm>
          <a:prstGeom prst="roundRect">
            <a:avLst>
              <a:gd name="adj" fmla="val 2227"/>
            </a:avLst>
          </a:prstGeom>
          <a:no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角丸四角形吹き出し 96">
            <a:extLst>
              <a:ext uri="{FF2B5EF4-FFF2-40B4-BE49-F238E27FC236}">
                <a16:creationId xmlns:a16="http://schemas.microsoft.com/office/drawing/2014/main" id="{F5198331-BE7D-11FA-F889-45E7C02BE1FD}"/>
              </a:ext>
            </a:extLst>
          </p:cNvPr>
          <p:cNvSpPr/>
          <p:nvPr/>
        </p:nvSpPr>
        <p:spPr>
          <a:xfrm>
            <a:off x="4240068" y="4080860"/>
            <a:ext cx="1292595" cy="373033"/>
          </a:xfrm>
          <a:prstGeom prst="wedgeRoundRectCallout">
            <a:avLst>
              <a:gd name="adj1" fmla="val -33127"/>
              <a:gd name="adj2" fmla="val 106180"/>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100"/>
              </a:lnSpc>
              <a:spcAft>
                <a:spcPts val="0"/>
              </a:spcAft>
            </a:pPr>
            <a:r>
              <a:rPr lang="ja-JP" sz="1050" b="1" kern="100" dirty="0">
                <a:effectLst/>
                <a:latin typeface="Century" panose="02040604050505020304" pitchFamily="18" charset="0"/>
                <a:ea typeface="HG丸ｺﾞｼｯｸM-PRO" panose="020F0600000000000000" pitchFamily="50" charset="-128"/>
                <a:cs typeface="Times New Roman" panose="02020603050405020304" pitchFamily="18" charset="0"/>
              </a:rPr>
              <a:t>判定会議</a:t>
            </a:r>
            <a:r>
              <a:rPr lang="ja-JP" altLang="en-US" sz="1050" b="1" kern="100" dirty="0">
                <a:effectLst/>
                <a:latin typeface="Century" panose="02040604050505020304" pitchFamily="18" charset="0"/>
                <a:ea typeface="HG丸ｺﾞｼｯｸM-PRO" panose="020F0600000000000000" pitchFamily="50" charset="-128"/>
                <a:cs typeface="Times New Roman" panose="02020603050405020304" pitchFamily="18" charset="0"/>
              </a:rPr>
              <a:t>の実施</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graphicFrame>
        <p:nvGraphicFramePr>
          <p:cNvPr id="2" name="表 1">
            <a:extLst>
              <a:ext uri="{FF2B5EF4-FFF2-40B4-BE49-F238E27FC236}">
                <a16:creationId xmlns:a16="http://schemas.microsoft.com/office/drawing/2014/main" id="{94D9E65F-CA83-323A-9E07-5FB3556946C8}"/>
              </a:ext>
            </a:extLst>
          </p:cNvPr>
          <p:cNvGraphicFramePr>
            <a:graphicFrameLocks noGrp="1"/>
          </p:cNvGraphicFramePr>
          <p:nvPr/>
        </p:nvGraphicFramePr>
        <p:xfrm>
          <a:off x="6165399" y="3776755"/>
          <a:ext cx="2738134" cy="1148715"/>
        </p:xfrm>
        <a:graphic>
          <a:graphicData uri="http://schemas.openxmlformats.org/drawingml/2006/table">
            <a:tbl>
              <a:tblPr firstRow="1" firstCol="1" bandRow="1">
                <a:tableStyleId>{5C22544A-7EE6-4342-B048-85BDC9FD1C3A}</a:tableStyleId>
              </a:tblPr>
              <a:tblGrid>
                <a:gridCol w="520855">
                  <a:extLst>
                    <a:ext uri="{9D8B030D-6E8A-4147-A177-3AD203B41FA5}">
                      <a16:colId xmlns:a16="http://schemas.microsoft.com/office/drawing/2014/main" val="3811159949"/>
                    </a:ext>
                  </a:extLst>
                </a:gridCol>
                <a:gridCol w="2217279">
                  <a:extLst>
                    <a:ext uri="{9D8B030D-6E8A-4147-A177-3AD203B41FA5}">
                      <a16:colId xmlns:a16="http://schemas.microsoft.com/office/drawing/2014/main" val="3785778634"/>
                    </a:ext>
                  </a:extLst>
                </a:gridCol>
              </a:tblGrid>
              <a:tr h="179705">
                <a:tc>
                  <a:txBody>
                    <a:bodyPr/>
                    <a:lstStyle/>
                    <a:p>
                      <a:pPr algn="ctr">
                        <a:lnSpc>
                          <a:spcPts val="1200"/>
                        </a:lnSpc>
                      </a:pPr>
                      <a:r>
                        <a:rPr lang="ja-JP" sz="1000" kern="0">
                          <a:effectLst/>
                        </a:rPr>
                        <a:t>劣化度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pPr>
                      <a:r>
                        <a:rPr lang="ja-JP" sz="1000" kern="0">
                          <a:effectLst/>
                        </a:rPr>
                        <a:t>劣化度の判定基準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711356622"/>
                  </a:ext>
                </a:extLst>
              </a:tr>
              <a:tr h="179705">
                <a:tc>
                  <a:txBody>
                    <a:bodyPr/>
                    <a:lstStyle/>
                    <a:p>
                      <a:pPr algn="ctr">
                        <a:lnSpc>
                          <a:spcPts val="1200"/>
                        </a:lnSpc>
                      </a:pPr>
                      <a:r>
                        <a:rPr lang="en-US" sz="1050" kern="100">
                          <a:effectLst/>
                        </a:rPr>
                        <a:t>a</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pPr>
                      <a:r>
                        <a:rPr lang="ja-JP" sz="1050" kern="100" dirty="0">
                          <a:effectLst/>
                        </a:rPr>
                        <a:t>部材の性能が著しく低下している状態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690306813"/>
                  </a:ext>
                </a:extLst>
              </a:tr>
              <a:tr h="179705">
                <a:tc>
                  <a:txBody>
                    <a:bodyPr/>
                    <a:lstStyle/>
                    <a:p>
                      <a:pPr algn="ctr">
                        <a:lnSpc>
                          <a:spcPts val="1200"/>
                        </a:lnSpc>
                      </a:pPr>
                      <a:r>
                        <a:rPr lang="en-US" sz="1050" kern="100">
                          <a:effectLst/>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pPr>
                      <a:r>
                        <a:rPr lang="ja-JP" sz="1050" kern="100" dirty="0">
                          <a:effectLst/>
                        </a:rPr>
                        <a:t>部材の性能が低下している状態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140407681"/>
                  </a:ext>
                </a:extLst>
              </a:tr>
              <a:tr h="179705">
                <a:tc>
                  <a:txBody>
                    <a:bodyPr/>
                    <a:lstStyle/>
                    <a:p>
                      <a:pPr algn="ctr">
                        <a:lnSpc>
                          <a:spcPts val="1200"/>
                        </a:lnSpc>
                      </a:pPr>
                      <a:r>
                        <a:rPr lang="en-US" sz="1050" kern="100">
                          <a:effectLst/>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pPr>
                      <a:r>
                        <a:rPr lang="ja-JP" sz="1050" kern="100">
                          <a:effectLst/>
                        </a:rPr>
                        <a:t>変状はあるが、部材の性能の低下がほとんど認められない状態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51035788"/>
                  </a:ext>
                </a:extLst>
              </a:tr>
              <a:tr h="179705">
                <a:tc>
                  <a:txBody>
                    <a:bodyPr/>
                    <a:lstStyle/>
                    <a:p>
                      <a:pPr algn="ctr">
                        <a:lnSpc>
                          <a:spcPts val="1200"/>
                        </a:lnSpc>
                      </a:pPr>
                      <a:r>
                        <a:rPr lang="en-US" sz="1050" kern="100">
                          <a:effectLst/>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pPr>
                      <a:r>
                        <a:rPr lang="ja-JP" sz="1050" kern="100" dirty="0">
                          <a:effectLst/>
                        </a:rPr>
                        <a:t>変状が認められない状態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437281977"/>
                  </a:ext>
                </a:extLst>
              </a:tr>
            </a:tbl>
          </a:graphicData>
        </a:graphic>
      </p:graphicFrame>
      <p:sp>
        <p:nvSpPr>
          <p:cNvPr id="3" name="テキスト ボックス 2">
            <a:extLst>
              <a:ext uri="{FF2B5EF4-FFF2-40B4-BE49-F238E27FC236}">
                <a16:creationId xmlns:a16="http://schemas.microsoft.com/office/drawing/2014/main" id="{EDB8FC41-3356-37E0-6790-580B0880AE3C}"/>
              </a:ext>
            </a:extLst>
          </p:cNvPr>
          <p:cNvSpPr txBox="1"/>
          <p:nvPr/>
        </p:nvSpPr>
        <p:spPr>
          <a:xfrm>
            <a:off x="6079286" y="3535053"/>
            <a:ext cx="2016400" cy="253916"/>
          </a:xfrm>
          <a:prstGeom prst="rect">
            <a:avLst/>
          </a:prstGeom>
          <a:noFill/>
        </p:spPr>
        <p:txBody>
          <a:bodyPr wrap="square" rtlCol="0">
            <a:spAutoFit/>
          </a:bodyPr>
          <a:lstStyle/>
          <a:p>
            <a:r>
              <a:rPr kumimoji="1" lang="ja-JP" altLang="en-US" sz="1050" b="1" dirty="0">
                <a:latin typeface="HG丸ｺﾞｼｯｸM-PRO" panose="020F0600000000000000" pitchFamily="50" charset="-128"/>
                <a:ea typeface="HG丸ｺﾞｼｯｸM-PRO" panose="020F0600000000000000" pitchFamily="50" charset="-128"/>
              </a:rPr>
              <a:t>〇劣化度の判定基準について</a:t>
            </a:r>
          </a:p>
        </p:txBody>
      </p:sp>
    </p:spTree>
    <p:extLst>
      <p:ext uri="{BB962C8B-B14F-4D97-AF65-F5344CB8AC3E}">
        <p14:creationId xmlns:p14="http://schemas.microsoft.com/office/powerpoint/2010/main" val="168348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1661632"/>
            <a:ext cx="8947439" cy="511064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3.1.2</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診断・評価（</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港湾）</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1" name="テキスト ボックス 30">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33" name="角丸四角形 143">
            <a:extLst>
              <a:ext uri="{FF2B5EF4-FFF2-40B4-BE49-F238E27FC236}">
                <a16:creationId xmlns:a16="http://schemas.microsoft.com/office/drawing/2014/main" id="{67C4C828-C336-84FF-2C06-4493F86C0432}"/>
              </a:ext>
            </a:extLst>
          </p:cNvPr>
          <p:cNvSpPr/>
          <p:nvPr/>
        </p:nvSpPr>
        <p:spPr>
          <a:xfrm>
            <a:off x="254104" y="1916582"/>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③性能低下度の評価</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graphicFrame>
        <p:nvGraphicFramePr>
          <p:cNvPr id="8" name="表 7"/>
          <p:cNvGraphicFramePr>
            <a:graphicFrameLocks noGrp="1"/>
          </p:cNvGraphicFramePr>
          <p:nvPr>
            <p:extLst>
              <p:ext uri="{D42A27DB-BD31-4B8C-83A1-F6EECF244321}">
                <p14:modId xmlns:p14="http://schemas.microsoft.com/office/powerpoint/2010/main" val="2482115360"/>
              </p:ext>
            </p:extLst>
          </p:nvPr>
        </p:nvGraphicFramePr>
        <p:xfrm>
          <a:off x="442057" y="2205994"/>
          <a:ext cx="8246028" cy="2197418"/>
        </p:xfrm>
        <a:graphic>
          <a:graphicData uri="http://schemas.openxmlformats.org/drawingml/2006/table">
            <a:tbl>
              <a:tblPr firstRow="1" firstCol="1" bandRow="1">
                <a:tableStyleId>{5C22544A-7EE6-4342-B048-85BDC9FD1C3A}</a:tableStyleId>
              </a:tblPr>
              <a:tblGrid>
                <a:gridCol w="1065530">
                  <a:extLst>
                    <a:ext uri="{9D8B030D-6E8A-4147-A177-3AD203B41FA5}">
                      <a16:colId xmlns:a16="http://schemas.microsoft.com/office/drawing/2014/main" val="20000"/>
                    </a:ext>
                  </a:extLst>
                </a:gridCol>
                <a:gridCol w="2969813">
                  <a:extLst>
                    <a:ext uri="{9D8B030D-6E8A-4147-A177-3AD203B41FA5}">
                      <a16:colId xmlns:a16="http://schemas.microsoft.com/office/drawing/2014/main" val="20001"/>
                    </a:ext>
                  </a:extLst>
                </a:gridCol>
                <a:gridCol w="2600325">
                  <a:extLst>
                    <a:ext uri="{9D8B030D-6E8A-4147-A177-3AD203B41FA5}">
                      <a16:colId xmlns:a16="http://schemas.microsoft.com/office/drawing/2014/main" val="20002"/>
                    </a:ext>
                  </a:extLst>
                </a:gridCol>
                <a:gridCol w="900430">
                  <a:extLst>
                    <a:ext uri="{9D8B030D-6E8A-4147-A177-3AD203B41FA5}">
                      <a16:colId xmlns:a16="http://schemas.microsoft.com/office/drawing/2014/main" val="20003"/>
                    </a:ext>
                  </a:extLst>
                </a:gridCol>
                <a:gridCol w="709930">
                  <a:extLst>
                    <a:ext uri="{9D8B030D-6E8A-4147-A177-3AD203B41FA5}">
                      <a16:colId xmlns:a16="http://schemas.microsoft.com/office/drawing/2014/main" val="20004"/>
                    </a:ext>
                  </a:extLst>
                </a:gridCol>
              </a:tblGrid>
              <a:tr h="323476">
                <a:tc rowSpan="2">
                  <a:txBody>
                    <a:bodyPr/>
                    <a:lstStyle/>
                    <a:p>
                      <a:pPr algn="ctr">
                        <a:lnSpc>
                          <a:spcPct val="100000"/>
                        </a:lnSpc>
                        <a:spcAft>
                          <a:spcPts val="0"/>
                        </a:spcAft>
                      </a:pPr>
                      <a:r>
                        <a:rPr lang="ja-JP" sz="1400" kern="0" dirty="0">
                          <a:effectLst/>
                        </a:rPr>
                        <a:t>点検診断の</a:t>
                      </a:r>
                      <a:endParaRPr lang="ja-JP" sz="1600" kern="100" dirty="0">
                        <a:effectLst/>
                      </a:endParaRPr>
                    </a:p>
                    <a:p>
                      <a:pPr algn="ctr">
                        <a:lnSpc>
                          <a:spcPct val="100000"/>
                        </a:lnSpc>
                        <a:spcAft>
                          <a:spcPts val="0"/>
                        </a:spcAft>
                      </a:pPr>
                      <a:r>
                        <a:rPr lang="ja-JP" sz="1400" kern="0" dirty="0">
                          <a:effectLst/>
                        </a:rPr>
                        <a:t>項目の分類</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gridSpan="4">
                  <a:txBody>
                    <a:bodyPr/>
                    <a:lstStyle/>
                    <a:p>
                      <a:pPr algn="ctr">
                        <a:lnSpc>
                          <a:spcPts val="1200"/>
                        </a:lnSpc>
                        <a:spcAft>
                          <a:spcPts val="0"/>
                        </a:spcAft>
                      </a:pPr>
                      <a:r>
                        <a:rPr lang="ja-JP" sz="1400" kern="0" dirty="0">
                          <a:effectLst/>
                        </a:rPr>
                        <a:t>点検診断の項目ごとの性能低下度</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57273">
                <a:tc vMerge="1">
                  <a:txBody>
                    <a:bodyPr/>
                    <a:lstStyle/>
                    <a:p>
                      <a:endParaRPr kumimoji="1" lang="ja-JP" altLang="en-US"/>
                    </a:p>
                  </a:txBody>
                  <a:tcPr/>
                </a:tc>
                <a:tc>
                  <a:txBody>
                    <a:bodyPr/>
                    <a:lstStyle/>
                    <a:p>
                      <a:pPr algn="ctr">
                        <a:lnSpc>
                          <a:spcPts val="1200"/>
                        </a:lnSpc>
                        <a:spcAft>
                          <a:spcPts val="0"/>
                        </a:spcAft>
                      </a:pPr>
                      <a:r>
                        <a:rPr lang="en-US" sz="1400" kern="0" dirty="0">
                          <a:effectLst/>
                        </a:rPr>
                        <a:t>A</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0" dirty="0">
                          <a:effectLst/>
                        </a:rPr>
                        <a:t>B</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0" dirty="0">
                          <a:effectLst/>
                        </a:rPr>
                        <a:t>C</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0" dirty="0">
                          <a:effectLst/>
                        </a:rPr>
                        <a:t>D</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1"/>
                  </a:ext>
                </a:extLst>
              </a:tr>
              <a:tr h="544278">
                <a:tc>
                  <a:txBody>
                    <a:bodyPr/>
                    <a:lstStyle/>
                    <a:p>
                      <a:pPr algn="ctr">
                        <a:lnSpc>
                          <a:spcPct val="100000"/>
                        </a:lnSpc>
                        <a:spcAft>
                          <a:spcPts val="0"/>
                        </a:spcAft>
                      </a:pPr>
                      <a:r>
                        <a:rPr lang="ja-JP" sz="1400" kern="100" dirty="0">
                          <a:effectLst/>
                        </a:rPr>
                        <a:t>Ⅰ類</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1400" kern="100" dirty="0">
                          <a:effectLst/>
                        </a:rPr>
                        <a:t>「</a:t>
                      </a:r>
                      <a:r>
                        <a:rPr lang="en-US" sz="1400" kern="100" dirty="0">
                          <a:effectLst/>
                        </a:rPr>
                        <a:t>a</a:t>
                      </a:r>
                      <a:r>
                        <a:rPr lang="ja-JP" sz="1400" kern="100" dirty="0">
                          <a:effectLst/>
                        </a:rPr>
                        <a:t>が</a:t>
                      </a:r>
                      <a:r>
                        <a:rPr lang="en-US" sz="1400" kern="100" dirty="0">
                          <a:effectLst/>
                        </a:rPr>
                        <a:t>1</a:t>
                      </a:r>
                      <a:r>
                        <a:rPr lang="ja-JP" sz="1400" kern="100" dirty="0">
                          <a:effectLst/>
                        </a:rPr>
                        <a:t>個から数個」の点検診断の項目があり、施設の性能が相当低下している状態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1400" kern="100" dirty="0">
                          <a:effectLst/>
                        </a:rPr>
                        <a:t>「</a:t>
                      </a:r>
                      <a:r>
                        <a:rPr lang="en-US" sz="1400" kern="100" dirty="0">
                          <a:effectLst/>
                        </a:rPr>
                        <a:t>a</a:t>
                      </a:r>
                      <a:r>
                        <a:rPr lang="ja-JP" sz="1400" kern="100" dirty="0">
                          <a:effectLst/>
                        </a:rPr>
                        <a:t>または</a:t>
                      </a:r>
                      <a:r>
                        <a:rPr lang="en-US" sz="1400" kern="100" dirty="0">
                          <a:effectLst/>
                        </a:rPr>
                        <a:t>b</a:t>
                      </a:r>
                      <a:r>
                        <a:rPr lang="ja-JP" sz="1400" kern="100" dirty="0">
                          <a:effectLst/>
                        </a:rPr>
                        <a:t>が</a:t>
                      </a:r>
                      <a:r>
                        <a:rPr lang="en-US" sz="1400" kern="100" dirty="0">
                          <a:effectLst/>
                        </a:rPr>
                        <a:t>1</a:t>
                      </a:r>
                      <a:r>
                        <a:rPr lang="ja-JP" sz="1400" kern="100" dirty="0">
                          <a:effectLst/>
                        </a:rPr>
                        <a:t>個から数個」の点検診断の項目があり、施設の性能が低下している状態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A</a:t>
                      </a:r>
                      <a:r>
                        <a:rPr lang="ja-JP" sz="1400" kern="100" dirty="0" err="1">
                          <a:effectLst/>
                        </a:rPr>
                        <a:t>、</a:t>
                      </a:r>
                      <a:r>
                        <a:rPr lang="en-US" sz="1400" kern="100" dirty="0">
                          <a:effectLst/>
                        </a:rPr>
                        <a:t>B</a:t>
                      </a:r>
                      <a:r>
                        <a:rPr lang="ja-JP" sz="1400" kern="100" dirty="0" err="1">
                          <a:effectLst/>
                        </a:rPr>
                        <a:t>、</a:t>
                      </a:r>
                      <a:r>
                        <a:rPr lang="en-US" sz="1400" kern="100" dirty="0">
                          <a:effectLst/>
                        </a:rPr>
                        <a:t>D</a:t>
                      </a:r>
                      <a:br>
                        <a:rPr lang="en-US" sz="1400" kern="100" dirty="0">
                          <a:effectLst/>
                        </a:rPr>
                      </a:br>
                      <a:r>
                        <a:rPr lang="ja-JP" sz="1400" kern="100" dirty="0">
                          <a:effectLst/>
                        </a:rPr>
                        <a:t>以外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ja-JP" sz="1400" kern="100" dirty="0">
                          <a:effectLst/>
                        </a:rPr>
                        <a:t>すべて</a:t>
                      </a:r>
                    </a:p>
                    <a:p>
                      <a:pPr algn="ctr">
                        <a:lnSpc>
                          <a:spcPts val="1200"/>
                        </a:lnSpc>
                        <a:spcAft>
                          <a:spcPts val="0"/>
                        </a:spcAft>
                      </a:pPr>
                      <a:r>
                        <a:rPr lang="en-US" sz="1400" kern="100" dirty="0">
                          <a:effectLst/>
                        </a:rPr>
                        <a:t>d</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2"/>
                  </a:ext>
                </a:extLst>
              </a:tr>
              <a:tr h="553370">
                <a:tc>
                  <a:txBody>
                    <a:bodyPr/>
                    <a:lstStyle/>
                    <a:p>
                      <a:pPr algn="ctr">
                        <a:lnSpc>
                          <a:spcPts val="1200"/>
                        </a:lnSpc>
                        <a:spcAft>
                          <a:spcPts val="0"/>
                        </a:spcAft>
                      </a:pPr>
                      <a:r>
                        <a:rPr lang="ja-JP" sz="1400" kern="100" dirty="0">
                          <a:effectLst/>
                        </a:rPr>
                        <a:t>Ⅱ類</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1400" kern="100" dirty="0">
                          <a:effectLst/>
                        </a:rPr>
                        <a:t>「</a:t>
                      </a:r>
                      <a:r>
                        <a:rPr lang="en-US" sz="1400" kern="100" dirty="0">
                          <a:effectLst/>
                        </a:rPr>
                        <a:t>a</a:t>
                      </a:r>
                      <a:r>
                        <a:rPr lang="ja-JP" sz="1400" kern="100" dirty="0">
                          <a:effectLst/>
                        </a:rPr>
                        <a:t>が多数または</a:t>
                      </a:r>
                      <a:r>
                        <a:rPr lang="en-US" sz="1400" kern="100" dirty="0" err="1">
                          <a:effectLst/>
                        </a:rPr>
                        <a:t>a+b</a:t>
                      </a:r>
                      <a:r>
                        <a:rPr lang="ja-JP" sz="1400" kern="100" dirty="0">
                          <a:effectLst/>
                        </a:rPr>
                        <a:t>がほとんど」の点検診断の項目があり、施設の性能が相当低下している状態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1400" kern="100" dirty="0">
                          <a:effectLst/>
                        </a:rPr>
                        <a:t>「</a:t>
                      </a:r>
                      <a:r>
                        <a:rPr lang="en-US" sz="1400" kern="100" dirty="0">
                          <a:effectLst/>
                        </a:rPr>
                        <a:t>a</a:t>
                      </a:r>
                      <a:r>
                        <a:rPr lang="ja-JP" sz="1400" kern="100" dirty="0">
                          <a:effectLst/>
                        </a:rPr>
                        <a:t>が数個または</a:t>
                      </a:r>
                      <a:r>
                        <a:rPr lang="en-US" sz="1400" kern="100" dirty="0" err="1">
                          <a:effectLst/>
                        </a:rPr>
                        <a:t>a+b</a:t>
                      </a:r>
                      <a:r>
                        <a:rPr lang="ja-JP" sz="1400" kern="100" dirty="0">
                          <a:effectLst/>
                        </a:rPr>
                        <a:t>が多数」の点検診断の項目があり、施設の性能が低下している状態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A</a:t>
                      </a:r>
                      <a:r>
                        <a:rPr lang="ja-JP" sz="1400" kern="100" dirty="0" err="1">
                          <a:effectLst/>
                        </a:rPr>
                        <a:t>、</a:t>
                      </a:r>
                      <a:r>
                        <a:rPr lang="en-US" sz="1400" kern="100" dirty="0">
                          <a:effectLst/>
                        </a:rPr>
                        <a:t>B</a:t>
                      </a:r>
                      <a:r>
                        <a:rPr lang="ja-JP" sz="1400" kern="100" dirty="0" err="1">
                          <a:effectLst/>
                        </a:rPr>
                        <a:t>、</a:t>
                      </a:r>
                      <a:r>
                        <a:rPr lang="en-US" sz="1400" kern="100" dirty="0">
                          <a:effectLst/>
                        </a:rPr>
                        <a:t>D</a:t>
                      </a:r>
                      <a:br>
                        <a:rPr lang="en-US" sz="1400" kern="100" dirty="0">
                          <a:effectLst/>
                        </a:rPr>
                      </a:br>
                      <a:r>
                        <a:rPr lang="ja-JP" sz="1400" kern="100" dirty="0">
                          <a:effectLst/>
                        </a:rPr>
                        <a:t>以外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ja-JP" sz="1400" kern="100" dirty="0">
                          <a:effectLst/>
                        </a:rPr>
                        <a:t>すべて</a:t>
                      </a:r>
                    </a:p>
                    <a:p>
                      <a:pPr algn="ctr">
                        <a:lnSpc>
                          <a:spcPts val="1200"/>
                        </a:lnSpc>
                        <a:spcAft>
                          <a:spcPts val="0"/>
                        </a:spcAft>
                      </a:pPr>
                      <a:r>
                        <a:rPr lang="en-US" sz="1400" kern="100" dirty="0">
                          <a:effectLst/>
                        </a:rPr>
                        <a:t>d</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3"/>
                  </a:ext>
                </a:extLst>
              </a:tr>
              <a:tr h="336509">
                <a:tc>
                  <a:txBody>
                    <a:bodyPr/>
                    <a:lstStyle/>
                    <a:p>
                      <a:pPr algn="ctr">
                        <a:lnSpc>
                          <a:spcPts val="1200"/>
                        </a:lnSpc>
                        <a:spcAft>
                          <a:spcPts val="0"/>
                        </a:spcAft>
                      </a:pPr>
                      <a:r>
                        <a:rPr lang="ja-JP" sz="1400" kern="100" dirty="0">
                          <a:effectLst/>
                        </a:rPr>
                        <a:t>Ⅲ類</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a:effectLst/>
                        </a:rPr>
                        <a:t>-</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D</a:t>
                      </a:r>
                      <a:r>
                        <a:rPr lang="ja-JP" sz="1400" kern="100" dirty="0">
                          <a:effectLst/>
                        </a:rPr>
                        <a:t>以外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ja-JP" sz="1400" kern="100" dirty="0">
                          <a:effectLst/>
                        </a:rPr>
                        <a:t>すべて</a:t>
                      </a:r>
                    </a:p>
                    <a:p>
                      <a:pPr algn="ctr">
                        <a:lnSpc>
                          <a:spcPts val="1200"/>
                        </a:lnSpc>
                        <a:spcAft>
                          <a:spcPts val="0"/>
                        </a:spcAft>
                      </a:pPr>
                      <a:r>
                        <a:rPr lang="en-US" sz="1400" kern="100" dirty="0">
                          <a:effectLst/>
                        </a:rPr>
                        <a:t>d</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4"/>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687791789"/>
              </p:ext>
            </p:extLst>
          </p:nvPr>
        </p:nvGraphicFramePr>
        <p:xfrm>
          <a:off x="1390437" y="5199016"/>
          <a:ext cx="6349268" cy="1528563"/>
        </p:xfrm>
        <a:graphic>
          <a:graphicData uri="http://schemas.openxmlformats.org/drawingml/2006/table">
            <a:tbl>
              <a:tblPr firstRow="1" firstCol="1" bandRow="1">
                <a:tableStyleId>{5C22544A-7EE6-4342-B048-85BDC9FD1C3A}</a:tableStyleId>
              </a:tblPr>
              <a:tblGrid>
                <a:gridCol w="1057661">
                  <a:extLst>
                    <a:ext uri="{9D8B030D-6E8A-4147-A177-3AD203B41FA5}">
                      <a16:colId xmlns:a16="http://schemas.microsoft.com/office/drawing/2014/main" val="20000"/>
                    </a:ext>
                  </a:extLst>
                </a:gridCol>
                <a:gridCol w="5291607">
                  <a:extLst>
                    <a:ext uri="{9D8B030D-6E8A-4147-A177-3AD203B41FA5}">
                      <a16:colId xmlns:a16="http://schemas.microsoft.com/office/drawing/2014/main" val="20001"/>
                    </a:ext>
                  </a:extLst>
                </a:gridCol>
              </a:tblGrid>
              <a:tr h="318083">
                <a:tc>
                  <a:txBody>
                    <a:bodyPr/>
                    <a:lstStyle/>
                    <a:p>
                      <a:pPr algn="just">
                        <a:lnSpc>
                          <a:spcPct val="100000"/>
                        </a:lnSpc>
                        <a:spcAft>
                          <a:spcPts val="0"/>
                        </a:spcAft>
                      </a:pPr>
                      <a:r>
                        <a:rPr lang="ja-JP" sz="1400" kern="100" dirty="0">
                          <a:effectLst/>
                        </a:rPr>
                        <a:t>性能低下度</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400" kern="100" dirty="0">
                          <a:effectLst/>
                        </a:rPr>
                        <a:t>性能低下度の評価基準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02620">
                <a:tc>
                  <a:txBody>
                    <a:bodyPr/>
                    <a:lstStyle/>
                    <a:p>
                      <a:pPr algn="ctr">
                        <a:lnSpc>
                          <a:spcPct val="100000"/>
                        </a:lnSpc>
                        <a:spcAft>
                          <a:spcPts val="0"/>
                        </a:spcAft>
                      </a:pPr>
                      <a:r>
                        <a:rPr lang="ja-JP" sz="1400" kern="100" dirty="0">
                          <a:effectLst/>
                        </a:rPr>
                        <a:t>Ａ</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dirty="0">
                          <a:effectLst/>
                        </a:rPr>
                        <a:t>施設の性能が相当低下している状態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02620">
                <a:tc>
                  <a:txBody>
                    <a:bodyPr/>
                    <a:lstStyle/>
                    <a:p>
                      <a:pPr algn="ctr">
                        <a:lnSpc>
                          <a:spcPct val="100000"/>
                        </a:lnSpc>
                        <a:spcAft>
                          <a:spcPts val="0"/>
                        </a:spcAft>
                      </a:pPr>
                      <a:r>
                        <a:rPr lang="ja-JP" sz="1400" kern="100" dirty="0">
                          <a:effectLst/>
                        </a:rPr>
                        <a:t>Ｂ</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a:effectLst/>
                        </a:rPr>
                        <a:t>施設の性能が低下している状態</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02620">
                <a:tc>
                  <a:txBody>
                    <a:bodyPr/>
                    <a:lstStyle/>
                    <a:p>
                      <a:pPr algn="ctr">
                        <a:lnSpc>
                          <a:spcPct val="100000"/>
                        </a:lnSpc>
                        <a:spcAft>
                          <a:spcPts val="0"/>
                        </a:spcAft>
                      </a:pPr>
                      <a:r>
                        <a:rPr lang="ja-JP" sz="1400" kern="100" dirty="0">
                          <a:effectLst/>
                        </a:rPr>
                        <a:t>Ｃ</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a:effectLst/>
                        </a:rPr>
                        <a:t>変状はあるが、施設の性能の低下がほとんど認められない状態</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02620">
                <a:tc>
                  <a:txBody>
                    <a:bodyPr/>
                    <a:lstStyle/>
                    <a:p>
                      <a:pPr algn="ctr">
                        <a:lnSpc>
                          <a:spcPct val="100000"/>
                        </a:lnSpc>
                        <a:spcAft>
                          <a:spcPts val="0"/>
                        </a:spcAft>
                      </a:pPr>
                      <a:r>
                        <a:rPr lang="ja-JP" sz="1400" kern="100" dirty="0">
                          <a:effectLst/>
                        </a:rPr>
                        <a:t>Ｄ</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dirty="0">
                          <a:effectLst/>
                        </a:rPr>
                        <a:t>変状は認められず、施設の性能が保持されている状態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10" name="スライド番号プレースホルダー 17">
            <a:extLst>
              <a:ext uri="{FF2B5EF4-FFF2-40B4-BE49-F238E27FC236}">
                <a16:creationId xmlns:a16="http://schemas.microsoft.com/office/drawing/2014/main" id="{CBA7DCA5-A6E7-4E2B-BD2B-EFE9FD3A3752}"/>
              </a:ext>
            </a:extLst>
          </p:cNvPr>
          <p:cNvSpPr>
            <a:spLocks noGrp="1"/>
          </p:cNvSpPr>
          <p:nvPr>
            <p:ph type="sldNum" sz="quarter" idx="12"/>
          </p:nvPr>
        </p:nvSpPr>
        <p:spPr>
          <a:xfrm>
            <a:off x="8369578" y="6481884"/>
            <a:ext cx="774422" cy="365125"/>
          </a:xfrm>
        </p:spPr>
        <p:txBody>
          <a:bodyPr/>
          <a:lstStyle/>
          <a:p>
            <a:r>
              <a:rPr kumimoji="1" lang="en-US" altLang="ja-JP" dirty="0"/>
              <a:t>10</a:t>
            </a:r>
            <a:endParaRPr kumimoji="1" lang="ja-JP" altLang="en-US" dirty="0"/>
          </a:p>
        </p:txBody>
      </p:sp>
      <p:sp>
        <p:nvSpPr>
          <p:cNvPr id="12" name="テキスト ボックス 11">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sp>
        <p:nvSpPr>
          <p:cNvPr id="3" name="正方形/長方形 2"/>
          <p:cNvSpPr/>
          <p:nvPr/>
        </p:nvSpPr>
        <p:spPr>
          <a:xfrm>
            <a:off x="1180887" y="4462020"/>
            <a:ext cx="6768368" cy="651849"/>
          </a:xfrm>
          <a:prstGeom prst="rect">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200"/>
              </a:lnSpc>
            </a:pPr>
            <a:r>
              <a:rPr lang="en-US" altLang="ja-JP" sz="1200" kern="100" dirty="0">
                <a:solidFill>
                  <a:schemeClr val="dk1"/>
                </a:solidFill>
                <a:ea typeface="HG丸ｺﾞｼｯｸM-PRO" panose="020F0600000000000000" pitchFamily="50" charset="-128"/>
                <a:cs typeface="Times New Roman" panose="02020603050405020304" pitchFamily="18" charset="0"/>
              </a:rPr>
              <a:t>Ⅰ</a:t>
            </a:r>
            <a:r>
              <a:rPr lang="ja-JP" altLang="en-US" sz="1200" kern="100" dirty="0">
                <a:solidFill>
                  <a:schemeClr val="dk1"/>
                </a:solidFill>
                <a:ea typeface="HG丸ｺﾞｼｯｸM-PRO" panose="020F0600000000000000" pitchFamily="50" charset="-128"/>
                <a:cs typeface="Times New Roman" panose="02020603050405020304" pitchFamily="18" charset="0"/>
              </a:rPr>
              <a:t>類：施設の性能（特に構造上の安全性）に直接的に影響を及ぼす部材に対する点検診断の項目</a:t>
            </a:r>
          </a:p>
          <a:p>
            <a:pPr algn="just">
              <a:lnSpc>
                <a:spcPts val="1200"/>
              </a:lnSpc>
            </a:pPr>
            <a:r>
              <a:rPr lang="en-US" altLang="ja-JP" sz="1200" kern="100" dirty="0">
                <a:solidFill>
                  <a:schemeClr val="dk1"/>
                </a:solidFill>
                <a:ea typeface="HG丸ｺﾞｼｯｸM-PRO" panose="020F0600000000000000" pitchFamily="50" charset="-128"/>
                <a:cs typeface="Times New Roman" panose="02020603050405020304" pitchFamily="18" charset="0"/>
              </a:rPr>
              <a:t>Ⅱ</a:t>
            </a:r>
            <a:r>
              <a:rPr lang="ja-JP" altLang="en-US" sz="1200" kern="100" dirty="0">
                <a:solidFill>
                  <a:schemeClr val="dk1"/>
                </a:solidFill>
                <a:ea typeface="HG丸ｺﾞｼｯｸM-PRO" panose="020F0600000000000000" pitchFamily="50" charset="-128"/>
                <a:cs typeface="Times New Roman" panose="02020603050405020304" pitchFamily="18" charset="0"/>
              </a:rPr>
              <a:t>類：施設の性能に影響を及ぼす部材に対する点検診断の項目</a:t>
            </a:r>
          </a:p>
          <a:p>
            <a:pPr algn="just">
              <a:lnSpc>
                <a:spcPts val="1200"/>
              </a:lnSpc>
            </a:pPr>
            <a:r>
              <a:rPr lang="en-US" altLang="ja-JP" sz="1200" kern="100" dirty="0">
                <a:solidFill>
                  <a:schemeClr val="dk1"/>
                </a:solidFill>
                <a:ea typeface="HG丸ｺﾞｼｯｸM-PRO" panose="020F0600000000000000" pitchFamily="50" charset="-128"/>
                <a:cs typeface="Times New Roman" panose="02020603050405020304" pitchFamily="18" charset="0"/>
              </a:rPr>
              <a:t>Ⅲ</a:t>
            </a:r>
            <a:r>
              <a:rPr lang="ja-JP" altLang="en-US" sz="1200" kern="100" dirty="0">
                <a:solidFill>
                  <a:schemeClr val="dk1"/>
                </a:solidFill>
                <a:ea typeface="HG丸ｺﾞｼｯｸM-PRO" panose="020F0600000000000000" pitchFamily="50" charset="-128"/>
                <a:cs typeface="Times New Roman" panose="02020603050405020304" pitchFamily="18" charset="0"/>
              </a:rPr>
              <a:t>類：附帯設備等に対する点検診断項目 </a:t>
            </a:r>
          </a:p>
        </p:txBody>
      </p:sp>
    </p:spTree>
    <p:extLst>
      <p:ext uri="{BB962C8B-B14F-4D97-AF65-F5344CB8AC3E}">
        <p14:creationId xmlns:p14="http://schemas.microsoft.com/office/powerpoint/2010/main" val="286366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1661632"/>
            <a:ext cx="8947439" cy="4643374"/>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3.1.2</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点検（海岸）</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1" name="テキスト ボックス 30">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33" name="角丸四角形 143">
            <a:extLst>
              <a:ext uri="{FF2B5EF4-FFF2-40B4-BE49-F238E27FC236}">
                <a16:creationId xmlns:a16="http://schemas.microsoft.com/office/drawing/2014/main" id="{67C4C828-C336-84FF-2C06-4493F86C0432}"/>
              </a:ext>
            </a:extLst>
          </p:cNvPr>
          <p:cNvSpPr/>
          <p:nvPr/>
        </p:nvSpPr>
        <p:spPr>
          <a:xfrm>
            <a:off x="254104" y="1907876"/>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①点検種別及び実施頻度</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graphicFrame>
        <p:nvGraphicFramePr>
          <p:cNvPr id="2" name="表 1"/>
          <p:cNvGraphicFramePr>
            <a:graphicFrameLocks noGrp="1"/>
          </p:cNvGraphicFramePr>
          <p:nvPr>
            <p:extLst>
              <p:ext uri="{D42A27DB-BD31-4B8C-83A1-F6EECF244321}">
                <p14:modId xmlns:p14="http://schemas.microsoft.com/office/powerpoint/2010/main" val="3726840791"/>
              </p:ext>
            </p:extLst>
          </p:nvPr>
        </p:nvGraphicFramePr>
        <p:xfrm>
          <a:off x="344067" y="2232116"/>
          <a:ext cx="8442008" cy="3993426"/>
        </p:xfrm>
        <a:graphic>
          <a:graphicData uri="http://schemas.openxmlformats.org/drawingml/2006/table">
            <a:tbl>
              <a:tblPr firstRow="1" bandRow="1">
                <a:tableStyleId>{5C22544A-7EE6-4342-B048-85BDC9FD1C3A}</a:tableStyleId>
              </a:tblPr>
              <a:tblGrid>
                <a:gridCol w="720578">
                  <a:extLst>
                    <a:ext uri="{9D8B030D-6E8A-4147-A177-3AD203B41FA5}">
                      <a16:colId xmlns:a16="http://schemas.microsoft.com/office/drawing/2014/main" val="20000"/>
                    </a:ext>
                  </a:extLst>
                </a:gridCol>
                <a:gridCol w="1371622">
                  <a:extLst>
                    <a:ext uri="{9D8B030D-6E8A-4147-A177-3AD203B41FA5}">
                      <a16:colId xmlns:a16="http://schemas.microsoft.com/office/drawing/2014/main" val="20001"/>
                    </a:ext>
                  </a:extLst>
                </a:gridCol>
                <a:gridCol w="1687631">
                  <a:extLst>
                    <a:ext uri="{9D8B030D-6E8A-4147-A177-3AD203B41FA5}">
                      <a16:colId xmlns:a16="http://schemas.microsoft.com/office/drawing/2014/main" val="20002"/>
                    </a:ext>
                  </a:extLst>
                </a:gridCol>
                <a:gridCol w="1475715">
                  <a:extLst>
                    <a:ext uri="{9D8B030D-6E8A-4147-A177-3AD203B41FA5}">
                      <a16:colId xmlns:a16="http://schemas.microsoft.com/office/drawing/2014/main" val="20003"/>
                    </a:ext>
                  </a:extLst>
                </a:gridCol>
                <a:gridCol w="3186462">
                  <a:extLst>
                    <a:ext uri="{9D8B030D-6E8A-4147-A177-3AD203B41FA5}">
                      <a16:colId xmlns:a16="http://schemas.microsoft.com/office/drawing/2014/main" val="20004"/>
                    </a:ext>
                  </a:extLst>
                </a:gridCol>
              </a:tblGrid>
              <a:tr h="490392">
                <a:tc gridSpan="2">
                  <a:txBody>
                    <a:bodyPr/>
                    <a:lstStyle/>
                    <a:p>
                      <a:pPr algn="ctr">
                        <a:lnSpc>
                          <a:spcPct val="100000"/>
                        </a:lnSpc>
                        <a:spcAft>
                          <a:spcPts val="0"/>
                        </a:spcAft>
                      </a:pPr>
                      <a:r>
                        <a:rPr lang="ja-JP" sz="1400" kern="1200" dirty="0">
                          <a:effectLst/>
                        </a:rPr>
                        <a:t>点検種別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ja-JP" sz="1400" kern="1200" dirty="0">
                          <a:effectLst/>
                        </a:rPr>
                        <a:t>実施頻度</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400" kern="1200" dirty="0">
                          <a:effectLst/>
                        </a:rPr>
                        <a:t>点検者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400" kern="1200" dirty="0">
                          <a:effectLst/>
                        </a:rPr>
                        <a:t>内容等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83839">
                <a:tc gridSpan="2">
                  <a:txBody>
                    <a:bodyPr/>
                    <a:lstStyle/>
                    <a:p>
                      <a:pPr algn="ctr">
                        <a:lnSpc>
                          <a:spcPct val="100000"/>
                        </a:lnSpc>
                        <a:spcAft>
                          <a:spcPts val="0"/>
                        </a:spcAft>
                      </a:pPr>
                      <a:r>
                        <a:rPr lang="ja-JP" sz="1200" kern="1200" dirty="0">
                          <a:effectLst/>
                        </a:rPr>
                        <a:t>簡易点検</a:t>
                      </a:r>
                      <a:endParaRPr lang="ja-JP" sz="1800" kern="100" dirty="0">
                        <a:effectLst/>
                      </a:endParaRPr>
                    </a:p>
                    <a:p>
                      <a:pPr algn="ctr">
                        <a:lnSpc>
                          <a:spcPct val="100000"/>
                        </a:lnSpc>
                        <a:spcAft>
                          <a:spcPts val="0"/>
                        </a:spcAft>
                      </a:pPr>
                      <a:r>
                        <a:rPr lang="ja-JP" sz="1200" kern="1200" dirty="0">
                          <a:effectLst/>
                        </a:rPr>
                        <a:t>（日常パトロール）</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ja-JP" sz="1200" kern="1200" dirty="0">
                          <a:effectLst/>
                        </a:rPr>
                        <a:t>昼：</a:t>
                      </a:r>
                      <a:r>
                        <a:rPr lang="en-US" sz="1200" kern="1200" dirty="0">
                          <a:effectLst/>
                        </a:rPr>
                        <a:t>1</a:t>
                      </a:r>
                      <a:r>
                        <a:rPr lang="ja-JP" sz="1200" kern="1200" dirty="0">
                          <a:effectLst/>
                        </a:rPr>
                        <a:t>～</a:t>
                      </a:r>
                      <a:r>
                        <a:rPr lang="en-US" sz="1200" kern="1200" dirty="0">
                          <a:effectLst/>
                        </a:rPr>
                        <a:t>2</a:t>
                      </a:r>
                      <a:r>
                        <a:rPr lang="ja-JP" sz="1200" kern="1200" dirty="0">
                          <a:effectLst/>
                        </a:rPr>
                        <a:t>回</a:t>
                      </a:r>
                      <a:r>
                        <a:rPr lang="en-US" sz="1200" kern="1200" dirty="0">
                          <a:effectLst/>
                        </a:rPr>
                        <a:t>/</a:t>
                      </a:r>
                      <a:r>
                        <a:rPr lang="ja-JP" sz="1200" kern="1200" dirty="0">
                          <a:effectLst/>
                        </a:rPr>
                        <a:t>日</a:t>
                      </a:r>
                      <a:endParaRPr lang="ja-JP" sz="1800" kern="100" dirty="0">
                        <a:effectLst/>
                      </a:endParaRPr>
                    </a:p>
                    <a:p>
                      <a:pPr algn="ctr">
                        <a:lnSpc>
                          <a:spcPct val="100000"/>
                        </a:lnSpc>
                        <a:spcAft>
                          <a:spcPts val="0"/>
                        </a:spcAft>
                      </a:pPr>
                      <a:r>
                        <a:rPr lang="ja-JP" sz="1200" kern="1200" dirty="0">
                          <a:effectLst/>
                        </a:rPr>
                        <a:t>夜：</a:t>
                      </a:r>
                      <a:r>
                        <a:rPr lang="en-US" sz="1200" kern="1200" dirty="0">
                          <a:effectLst/>
                        </a:rPr>
                        <a:t>1</a:t>
                      </a:r>
                      <a:r>
                        <a:rPr lang="ja-JP" sz="1200" kern="1200" dirty="0">
                          <a:effectLst/>
                        </a:rPr>
                        <a:t>回程度</a:t>
                      </a:r>
                      <a:r>
                        <a:rPr lang="en-US" sz="1200" kern="1200" dirty="0">
                          <a:effectLst/>
                        </a:rPr>
                        <a:t>/</a:t>
                      </a:r>
                      <a:r>
                        <a:rPr lang="ja-JP" sz="1200" kern="1200" dirty="0">
                          <a:effectLst/>
                        </a:rPr>
                        <a:t>月</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府職員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不法行為の発見に加え、海岸施設の損傷の有無、状況を車両および船舶からの目視確認を実施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9226">
                <a:tc gridSpan="2">
                  <a:txBody>
                    <a:bodyPr/>
                    <a:lstStyle/>
                    <a:p>
                      <a:pPr algn="ctr">
                        <a:lnSpc>
                          <a:spcPct val="100000"/>
                        </a:lnSpc>
                        <a:spcAft>
                          <a:spcPts val="0"/>
                        </a:spcAft>
                      </a:pPr>
                      <a:r>
                        <a:rPr lang="ja-JP" sz="1200" kern="1200" dirty="0">
                          <a:effectLst/>
                        </a:rPr>
                        <a:t>一般点検</a:t>
                      </a:r>
                      <a:endParaRPr lang="ja-JP" sz="1800" kern="100" dirty="0">
                        <a:effectLst/>
                      </a:endParaRPr>
                    </a:p>
                    <a:p>
                      <a:pPr algn="ctr">
                        <a:lnSpc>
                          <a:spcPct val="100000"/>
                        </a:lnSpc>
                        <a:spcAft>
                          <a:spcPts val="0"/>
                        </a:spcAft>
                      </a:pPr>
                      <a:r>
                        <a:rPr lang="ja-JP" sz="1200" kern="1200" dirty="0">
                          <a:effectLst/>
                        </a:rPr>
                        <a:t>（通常箇所）</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sz="1200" kern="1200" dirty="0">
                          <a:effectLst/>
                        </a:rPr>
                        <a:t>1</a:t>
                      </a:r>
                      <a:r>
                        <a:rPr lang="ja-JP" sz="1200" kern="1200" dirty="0">
                          <a:effectLst/>
                        </a:rPr>
                        <a:t>回以上</a:t>
                      </a:r>
                      <a:r>
                        <a:rPr lang="en-US" sz="1200" kern="1200" dirty="0">
                          <a:effectLst/>
                        </a:rPr>
                        <a:t>/5</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solidFill>
                            <a:srgbClr val="FF0000"/>
                          </a:solidFill>
                          <a:effectLst/>
                        </a:rPr>
                        <a:t>府職員・委託</a:t>
                      </a:r>
                      <a:endPar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a:effectLst/>
                        </a:rPr>
                        <a:t>徒歩やボート等により、陸上および海上から目視点検を実施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9226">
                <a:tc gridSpan="2">
                  <a:txBody>
                    <a:bodyPr/>
                    <a:lstStyle/>
                    <a:p>
                      <a:pPr algn="ctr">
                        <a:lnSpc>
                          <a:spcPct val="100000"/>
                        </a:lnSpc>
                        <a:spcAft>
                          <a:spcPts val="0"/>
                        </a:spcAft>
                      </a:pPr>
                      <a:r>
                        <a:rPr lang="ja-JP" sz="1200" kern="1200">
                          <a:effectLst/>
                        </a:rPr>
                        <a:t>一般点検</a:t>
                      </a:r>
                      <a:endParaRPr lang="ja-JP" sz="1800" kern="100">
                        <a:effectLst/>
                      </a:endParaRPr>
                    </a:p>
                    <a:p>
                      <a:pPr algn="ctr">
                        <a:lnSpc>
                          <a:spcPct val="100000"/>
                        </a:lnSpc>
                        <a:spcAft>
                          <a:spcPts val="0"/>
                        </a:spcAft>
                      </a:pPr>
                      <a:r>
                        <a:rPr lang="ja-JP" sz="1200" kern="1200">
                          <a:effectLst/>
                        </a:rPr>
                        <a:t>（重点箇所）</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sz="1200" kern="1200" dirty="0">
                          <a:effectLst/>
                        </a:rPr>
                        <a:t>1</a:t>
                      </a:r>
                      <a:r>
                        <a:rPr lang="ja-JP" sz="1200" kern="1200" dirty="0">
                          <a:effectLst/>
                        </a:rPr>
                        <a:t>回以上</a:t>
                      </a:r>
                      <a:r>
                        <a:rPr lang="en-US" sz="1200" kern="1200" dirty="0">
                          <a:effectLst/>
                        </a:rPr>
                        <a:t>/3</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solidFill>
                            <a:srgbClr val="FF0000"/>
                          </a:solidFill>
                          <a:effectLst/>
                        </a:rPr>
                        <a:t>府職員・委託</a:t>
                      </a:r>
                      <a:endPar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a:effectLst/>
                        </a:rPr>
                        <a:t>徒歩やボート等により、陸上および海上から目視点検を実施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9226">
                <a:tc gridSpan="2">
                  <a:txBody>
                    <a:bodyPr/>
                    <a:lstStyle/>
                    <a:p>
                      <a:pPr algn="ctr">
                        <a:lnSpc>
                          <a:spcPct val="100000"/>
                        </a:lnSpc>
                        <a:spcAft>
                          <a:spcPts val="0"/>
                        </a:spcAft>
                      </a:pPr>
                      <a:r>
                        <a:rPr lang="ja-JP" sz="1200" kern="1200" dirty="0">
                          <a:effectLst/>
                        </a:rPr>
                        <a:t>砂浜陥没調査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sz="1200" kern="1200" dirty="0">
                          <a:effectLst/>
                        </a:rPr>
                        <a:t>1</a:t>
                      </a:r>
                      <a:r>
                        <a:rPr lang="ja-JP" sz="1200" kern="1200" dirty="0">
                          <a:effectLst/>
                        </a:rPr>
                        <a:t>回</a:t>
                      </a:r>
                      <a:r>
                        <a:rPr lang="en-US" sz="1200" kern="1200" dirty="0">
                          <a:effectLst/>
                        </a:rPr>
                        <a:t>/1</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府職員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a:effectLst/>
                        </a:rPr>
                        <a:t>潮干狩りや海開き前に砂浜の陥没の有無について目視点検及び調査器具により点検を実施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89226">
                <a:tc gridSpan="2">
                  <a:txBody>
                    <a:bodyPr/>
                    <a:lstStyle/>
                    <a:p>
                      <a:pPr algn="ctr">
                        <a:lnSpc>
                          <a:spcPct val="100000"/>
                        </a:lnSpc>
                        <a:spcAft>
                          <a:spcPts val="0"/>
                        </a:spcAft>
                      </a:pPr>
                      <a:r>
                        <a:rPr lang="ja-JP" sz="1200" kern="1200">
                          <a:effectLst/>
                        </a:rPr>
                        <a:t>天端高調査</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altLang="ja-JP" sz="1200" kern="1200" dirty="0">
                          <a:effectLst/>
                        </a:rPr>
                        <a:t>1</a:t>
                      </a:r>
                      <a:r>
                        <a:rPr lang="ja-JP" sz="1200" kern="1200" dirty="0">
                          <a:effectLst/>
                        </a:rPr>
                        <a:t>回</a:t>
                      </a:r>
                      <a:r>
                        <a:rPr lang="en-US" sz="1200" kern="1200" dirty="0">
                          <a:effectLst/>
                        </a:rPr>
                        <a:t>/</a:t>
                      </a:r>
                      <a:r>
                        <a:rPr lang="en-US" altLang="ja-JP" sz="1200" kern="1200" dirty="0">
                          <a:effectLst/>
                        </a:rPr>
                        <a:t>3</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海岸防潮堤について、所定の堤防高が確保されているかを確認</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83839">
                <a:tc rowSpan="2">
                  <a:txBody>
                    <a:bodyPr/>
                    <a:lstStyle/>
                    <a:p>
                      <a:pPr algn="ctr">
                        <a:lnSpc>
                          <a:spcPct val="100000"/>
                        </a:lnSpc>
                        <a:spcAft>
                          <a:spcPts val="0"/>
                        </a:spcAft>
                      </a:pPr>
                      <a:r>
                        <a:rPr lang="ja-JP" sz="1200" kern="1200" dirty="0">
                          <a:effectLst/>
                        </a:rPr>
                        <a:t>詳細点検</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vert="eaVert" anchor="ctr"/>
                </a:tc>
                <a:tc>
                  <a:txBody>
                    <a:bodyPr/>
                    <a:lstStyle/>
                    <a:p>
                      <a:pPr algn="ctr">
                        <a:lnSpc>
                          <a:spcPct val="100000"/>
                        </a:lnSpc>
                        <a:spcAft>
                          <a:spcPts val="0"/>
                        </a:spcAft>
                      </a:pPr>
                      <a:r>
                        <a:rPr lang="ja-JP" sz="1200" kern="1200">
                          <a:effectLst/>
                        </a:rPr>
                        <a:t>空洞化</a:t>
                      </a:r>
                      <a:endParaRPr lang="ja-JP" sz="1800" kern="100">
                        <a:effectLst/>
                      </a:endParaRPr>
                    </a:p>
                    <a:p>
                      <a:pPr algn="ctr">
                        <a:lnSpc>
                          <a:spcPct val="100000"/>
                        </a:lnSpc>
                        <a:spcAft>
                          <a:spcPts val="0"/>
                        </a:spcAft>
                      </a:pPr>
                      <a:r>
                        <a:rPr lang="ja-JP" sz="1200" kern="1200">
                          <a:effectLst/>
                        </a:rPr>
                        <a:t>調査</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a:effectLst/>
                        </a:rPr>
                        <a:t>必要に応じて</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定期点検の結果、防潮堤の水叩き部（管理用通路）に損傷が認められ、吸出しの兆候が確認された場合に実施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778452">
                <a:tc vMerge="1">
                  <a:txBody>
                    <a:bodyPr/>
                    <a:lstStyle/>
                    <a:p>
                      <a:endParaRPr kumimoji="1" lang="ja-JP" altLang="en-US"/>
                    </a:p>
                  </a:txBody>
                  <a:tcPr/>
                </a:tc>
                <a:tc>
                  <a:txBody>
                    <a:bodyPr/>
                    <a:lstStyle/>
                    <a:p>
                      <a:pPr algn="ctr">
                        <a:lnSpc>
                          <a:spcPct val="100000"/>
                        </a:lnSpc>
                        <a:spcAft>
                          <a:spcPts val="0"/>
                        </a:spcAft>
                      </a:pPr>
                      <a:r>
                        <a:rPr lang="ja-JP" sz="1200" kern="1200">
                          <a:effectLst/>
                        </a:rPr>
                        <a:t>波返工</a:t>
                      </a:r>
                      <a:endParaRPr lang="ja-JP" sz="1800" kern="100">
                        <a:effectLst/>
                      </a:endParaRPr>
                    </a:p>
                    <a:p>
                      <a:pPr algn="ctr">
                        <a:lnSpc>
                          <a:spcPct val="100000"/>
                        </a:lnSpc>
                        <a:spcAft>
                          <a:spcPts val="0"/>
                        </a:spcAft>
                      </a:pPr>
                      <a:r>
                        <a:rPr lang="ja-JP" sz="1200" kern="1200">
                          <a:effectLst/>
                        </a:rPr>
                        <a:t>調査</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必要に応じて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a:effectLst/>
                        </a:rPr>
                        <a:t>委託</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定期点検の結果、波返工部、特に過去に嵩上げを実施している箇所については、変状が認められた場合に調査を実施（鉄筋の腐食を確認するためのはつり試験等）</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8" name="スライド番号プレースホルダー 17">
            <a:extLst>
              <a:ext uri="{FF2B5EF4-FFF2-40B4-BE49-F238E27FC236}">
                <a16:creationId xmlns:a16="http://schemas.microsoft.com/office/drawing/2014/main" id="{099A06FB-D05A-443A-8F45-8555B760C743}"/>
              </a:ext>
            </a:extLst>
          </p:cNvPr>
          <p:cNvSpPr>
            <a:spLocks noGrp="1"/>
          </p:cNvSpPr>
          <p:nvPr>
            <p:ph type="sldNum" sz="quarter" idx="12"/>
          </p:nvPr>
        </p:nvSpPr>
        <p:spPr>
          <a:xfrm>
            <a:off x="8380804" y="6497402"/>
            <a:ext cx="774422" cy="365125"/>
          </a:xfrm>
        </p:spPr>
        <p:txBody>
          <a:bodyPr/>
          <a:lstStyle/>
          <a:p>
            <a:r>
              <a:rPr kumimoji="1" lang="en-US" altLang="ja-JP" dirty="0"/>
              <a:t>11</a:t>
            </a:r>
            <a:endParaRPr kumimoji="1" lang="ja-JP" altLang="en-US" dirty="0"/>
          </a:p>
        </p:txBody>
      </p:sp>
      <p:sp>
        <p:nvSpPr>
          <p:cNvPr id="9" name="テキスト ボックス 8">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3037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1661632"/>
            <a:ext cx="8947439" cy="507009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3.1.2</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診断・評価</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（海岸）</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1" name="テキスト ボックス 30">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33" name="角丸四角形 143">
            <a:extLst>
              <a:ext uri="{FF2B5EF4-FFF2-40B4-BE49-F238E27FC236}">
                <a16:creationId xmlns:a16="http://schemas.microsoft.com/office/drawing/2014/main" id="{67C4C828-C336-84FF-2C06-4493F86C0432}"/>
              </a:ext>
            </a:extLst>
          </p:cNvPr>
          <p:cNvSpPr/>
          <p:nvPr/>
        </p:nvSpPr>
        <p:spPr>
          <a:xfrm>
            <a:off x="266069" y="1903865"/>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②総合評価フロー</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8" name="スライド番号プレースホルダー 17">
            <a:extLst>
              <a:ext uri="{FF2B5EF4-FFF2-40B4-BE49-F238E27FC236}">
                <a16:creationId xmlns:a16="http://schemas.microsoft.com/office/drawing/2014/main" id="{099A06FB-D05A-443A-8F45-8555B760C743}"/>
              </a:ext>
            </a:extLst>
          </p:cNvPr>
          <p:cNvSpPr>
            <a:spLocks noGrp="1"/>
          </p:cNvSpPr>
          <p:nvPr>
            <p:ph type="sldNum" sz="quarter" idx="12"/>
          </p:nvPr>
        </p:nvSpPr>
        <p:spPr>
          <a:xfrm>
            <a:off x="8380804" y="6497402"/>
            <a:ext cx="774422" cy="365125"/>
          </a:xfrm>
        </p:spPr>
        <p:txBody>
          <a:bodyPr/>
          <a:lstStyle/>
          <a:p>
            <a:r>
              <a:rPr kumimoji="1" lang="en-US" altLang="ja-JP" dirty="0"/>
              <a:t>12</a:t>
            </a:r>
            <a:endParaRPr kumimoji="1" lang="ja-JP" altLang="en-US" dirty="0"/>
          </a:p>
        </p:txBody>
      </p:sp>
      <p:sp>
        <p:nvSpPr>
          <p:cNvPr id="4" name="角丸四角形 79">
            <a:extLst>
              <a:ext uri="{FF2B5EF4-FFF2-40B4-BE49-F238E27FC236}">
                <a16:creationId xmlns:a16="http://schemas.microsoft.com/office/drawing/2014/main" id="{660DF577-0870-96CE-2989-C3E20E96976B}"/>
              </a:ext>
            </a:extLst>
          </p:cNvPr>
          <p:cNvSpPr/>
          <p:nvPr/>
        </p:nvSpPr>
        <p:spPr>
          <a:xfrm>
            <a:off x="885825" y="6149194"/>
            <a:ext cx="7404409" cy="48284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正方形/長方形 4">
            <a:extLst>
              <a:ext uri="{FF2B5EF4-FFF2-40B4-BE49-F238E27FC236}">
                <a16:creationId xmlns:a16="http://schemas.microsoft.com/office/drawing/2014/main" id="{457260EF-ABA3-65C3-C7FF-5DA5EDF0010F}"/>
              </a:ext>
            </a:extLst>
          </p:cNvPr>
          <p:cNvSpPr/>
          <p:nvPr/>
        </p:nvSpPr>
        <p:spPr>
          <a:xfrm>
            <a:off x="3975320" y="4836076"/>
            <a:ext cx="2477135" cy="126479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正方形/長方形 5">
            <a:extLst>
              <a:ext uri="{FF2B5EF4-FFF2-40B4-BE49-F238E27FC236}">
                <a16:creationId xmlns:a16="http://schemas.microsoft.com/office/drawing/2014/main" id="{BE52BB33-BBC7-8AEB-F3F1-C32889877572}"/>
              </a:ext>
            </a:extLst>
          </p:cNvPr>
          <p:cNvSpPr/>
          <p:nvPr/>
        </p:nvSpPr>
        <p:spPr>
          <a:xfrm>
            <a:off x="390278" y="4853435"/>
            <a:ext cx="3478518" cy="116333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正方形/長方形 8">
            <a:extLst>
              <a:ext uri="{FF2B5EF4-FFF2-40B4-BE49-F238E27FC236}">
                <a16:creationId xmlns:a16="http://schemas.microsoft.com/office/drawing/2014/main" id="{1C249EF5-5915-73EB-605E-4F92517F7ADC}"/>
              </a:ext>
            </a:extLst>
          </p:cNvPr>
          <p:cNvSpPr/>
          <p:nvPr/>
        </p:nvSpPr>
        <p:spPr>
          <a:xfrm>
            <a:off x="380872" y="4154778"/>
            <a:ext cx="2370455" cy="605729"/>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0" name="グループ化 9">
            <a:extLst>
              <a:ext uri="{FF2B5EF4-FFF2-40B4-BE49-F238E27FC236}">
                <a16:creationId xmlns:a16="http://schemas.microsoft.com/office/drawing/2014/main" id="{140AC7C4-9F60-F504-8033-77813FBE18C7}"/>
              </a:ext>
            </a:extLst>
          </p:cNvPr>
          <p:cNvGrpSpPr/>
          <p:nvPr/>
        </p:nvGrpSpPr>
        <p:grpSpPr>
          <a:xfrm>
            <a:off x="4113343" y="4861953"/>
            <a:ext cx="2202815" cy="1236222"/>
            <a:chOff x="0" y="1"/>
            <a:chExt cx="2202815" cy="1236346"/>
          </a:xfrm>
        </p:grpSpPr>
        <p:grpSp>
          <p:nvGrpSpPr>
            <p:cNvPr id="11" name="グループ化 10">
              <a:extLst>
                <a:ext uri="{FF2B5EF4-FFF2-40B4-BE49-F238E27FC236}">
                  <a16:creationId xmlns:a16="http://schemas.microsoft.com/office/drawing/2014/main" id="{CEE15BF8-72EB-4C9F-F652-2892AE74F596}"/>
                </a:ext>
              </a:extLst>
            </p:cNvPr>
            <p:cNvGrpSpPr>
              <a:grpSpLocks/>
            </p:cNvGrpSpPr>
            <p:nvPr/>
          </p:nvGrpSpPr>
          <p:grpSpPr>
            <a:xfrm>
              <a:off x="1392865" y="499730"/>
              <a:ext cx="130175" cy="417830"/>
              <a:chOff x="0" y="0"/>
              <a:chExt cx="92433" cy="246854"/>
            </a:xfrm>
          </p:grpSpPr>
          <p:sp>
            <p:nvSpPr>
              <p:cNvPr id="35" name="フリーフォーム 143">
                <a:extLst>
                  <a:ext uri="{FF2B5EF4-FFF2-40B4-BE49-F238E27FC236}">
                    <a16:creationId xmlns:a16="http://schemas.microsoft.com/office/drawing/2014/main" id="{A397E0E9-954C-9699-2DFF-69F9CDB3E072}"/>
                  </a:ext>
                </a:extLst>
              </p:cNvPr>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フリーフォーム 144">
                <a:extLst>
                  <a:ext uri="{FF2B5EF4-FFF2-40B4-BE49-F238E27FC236}">
                    <a16:creationId xmlns:a16="http://schemas.microsoft.com/office/drawing/2014/main" id="{5817388A-CEE1-605D-795A-02BFD8D83E7E}"/>
                  </a:ext>
                </a:extLst>
              </p:cNvPr>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2" name="グループ化 11">
              <a:extLst>
                <a:ext uri="{FF2B5EF4-FFF2-40B4-BE49-F238E27FC236}">
                  <a16:creationId xmlns:a16="http://schemas.microsoft.com/office/drawing/2014/main" id="{D95158C7-68E0-5594-E843-51696DDDF2B6}"/>
                </a:ext>
              </a:extLst>
            </p:cNvPr>
            <p:cNvGrpSpPr/>
            <p:nvPr/>
          </p:nvGrpSpPr>
          <p:grpSpPr>
            <a:xfrm>
              <a:off x="0" y="1"/>
              <a:ext cx="2202815" cy="1236346"/>
              <a:chOff x="0" y="0"/>
              <a:chExt cx="2202815" cy="1236773"/>
            </a:xfrm>
          </p:grpSpPr>
          <p:cxnSp>
            <p:nvCxnSpPr>
              <p:cNvPr id="13" name="直線コネクタ 12">
                <a:extLst>
                  <a:ext uri="{FF2B5EF4-FFF2-40B4-BE49-F238E27FC236}">
                    <a16:creationId xmlns:a16="http://schemas.microsoft.com/office/drawing/2014/main" id="{33BAB332-C7E1-C219-50E4-5828BC09EC31}"/>
                  </a:ext>
                </a:extLst>
              </p:cNvPr>
              <p:cNvCxnSpPr>
                <a:cxnSpLocks/>
              </p:cNvCxnSpPr>
              <p:nvPr/>
            </p:nvCxnSpPr>
            <p:spPr>
              <a:xfrm>
                <a:off x="10632" y="467832"/>
                <a:ext cx="0" cy="447040"/>
              </a:xfrm>
              <a:prstGeom prst="line">
                <a:avLst/>
              </a:prstGeom>
              <a:noFill/>
              <a:ln w="15875" cap="flat" cmpd="sng" algn="ctr">
                <a:solidFill>
                  <a:sysClr val="windowText" lastClr="000000">
                    <a:shade val="95000"/>
                    <a:satMod val="105000"/>
                  </a:sysClr>
                </a:solidFill>
                <a:prstDash val="solid"/>
              </a:ln>
              <a:effectLst/>
            </p:spPr>
          </p:cxnSp>
          <p:sp>
            <p:nvSpPr>
              <p:cNvPr id="14" name="テキスト ボックス 2065">
                <a:extLst>
                  <a:ext uri="{FF2B5EF4-FFF2-40B4-BE49-F238E27FC236}">
                    <a16:creationId xmlns:a16="http://schemas.microsoft.com/office/drawing/2014/main" id="{A05DB2E6-C2F7-96C1-351F-6E7F435F2A39}"/>
                  </a:ext>
                </a:extLst>
              </p:cNvPr>
              <p:cNvSpPr txBox="1">
                <a:spLocks/>
              </p:cNvSpPr>
              <p:nvPr/>
            </p:nvSpPr>
            <p:spPr>
              <a:xfrm>
                <a:off x="63795"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テキスト ボックス 2064">
                <a:extLst>
                  <a:ext uri="{FF2B5EF4-FFF2-40B4-BE49-F238E27FC236}">
                    <a16:creationId xmlns:a16="http://schemas.microsoft.com/office/drawing/2014/main" id="{9411FA0F-2015-C19A-9633-94D9EB98CF82}"/>
                  </a:ext>
                </a:extLst>
              </p:cNvPr>
              <p:cNvSpPr txBox="1">
                <a:spLocks/>
              </p:cNvSpPr>
              <p:nvPr/>
            </p:nvSpPr>
            <p:spPr>
              <a:xfrm>
                <a:off x="425302"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テキスト ボックス 2063">
                <a:extLst>
                  <a:ext uri="{FF2B5EF4-FFF2-40B4-BE49-F238E27FC236}">
                    <a16:creationId xmlns:a16="http://schemas.microsoft.com/office/drawing/2014/main" id="{03F4825E-9A5A-A631-CE9A-FD217643FDB8}"/>
                  </a:ext>
                </a:extLst>
              </p:cNvPr>
              <p:cNvSpPr txBox="1">
                <a:spLocks/>
              </p:cNvSpPr>
              <p:nvPr/>
            </p:nvSpPr>
            <p:spPr>
              <a:xfrm>
                <a:off x="776177" y="329609"/>
                <a:ext cx="256540" cy="279400"/>
              </a:xfrm>
              <a:prstGeom prst="rect">
                <a:avLst/>
              </a:prstGeom>
              <a:solidFill>
                <a:schemeClr val="bg1"/>
              </a:solidFill>
              <a:ln/>
            </p:spPr>
            <p:style>
              <a:lnRef idx="1">
                <a:schemeClr val="dk1"/>
              </a:lnRef>
              <a:fillRef idx="3">
                <a:schemeClr val="dk1"/>
              </a:fillRef>
              <a:effectRef idx="2">
                <a:schemeClr val="dk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ea typeface="ＭＳ 明朝" panose="02020609040205080304" pitchFamily="17" charset="-128"/>
                  <a:cs typeface="Times New Roman" panose="02020603050405020304" pitchFamily="18" charset="0"/>
                </a:endParaRPr>
              </a:p>
            </p:txBody>
          </p:sp>
          <p:sp>
            <p:nvSpPr>
              <p:cNvPr id="17" name="テキスト ボックス 2062">
                <a:extLst>
                  <a:ext uri="{FF2B5EF4-FFF2-40B4-BE49-F238E27FC236}">
                    <a16:creationId xmlns:a16="http://schemas.microsoft.com/office/drawing/2014/main" id="{AF730A3C-4E04-C4E5-2F87-9CC1C8830597}"/>
                  </a:ext>
                </a:extLst>
              </p:cNvPr>
              <p:cNvSpPr txBox="1">
                <a:spLocks/>
              </p:cNvSpPr>
              <p:nvPr/>
            </p:nvSpPr>
            <p:spPr>
              <a:xfrm>
                <a:off x="1127051"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テキスト ボックス 2061">
                <a:extLst>
                  <a:ext uri="{FF2B5EF4-FFF2-40B4-BE49-F238E27FC236}">
                    <a16:creationId xmlns:a16="http://schemas.microsoft.com/office/drawing/2014/main" id="{4CA69DB4-E931-2DFA-F8C4-1CB86BEA1422}"/>
                  </a:ext>
                </a:extLst>
              </p:cNvPr>
              <p:cNvSpPr txBox="1">
                <a:spLocks/>
              </p:cNvSpPr>
              <p:nvPr/>
            </p:nvSpPr>
            <p:spPr>
              <a:xfrm>
                <a:off x="1562986" y="308344"/>
                <a:ext cx="256540" cy="279400"/>
              </a:xfrm>
              <a:prstGeom prst="rect">
                <a:avLst/>
              </a:prstGeom>
              <a:solidFill>
                <a:schemeClr val="tx1"/>
              </a:solidFill>
              <a:ln w="9525">
                <a:solidFill>
                  <a:schemeClr val="tx1"/>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solidFill>
                      <a:srgbClr val="FFFFFF"/>
                    </a:solidFill>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テキスト ボックス 2066">
                <a:extLst>
                  <a:ext uri="{FF2B5EF4-FFF2-40B4-BE49-F238E27FC236}">
                    <a16:creationId xmlns:a16="http://schemas.microsoft.com/office/drawing/2014/main" id="{F605A556-17ED-E8C8-DFAB-0B18CD1E2FEA}"/>
                  </a:ext>
                </a:extLst>
              </p:cNvPr>
              <p:cNvSpPr txBox="1">
                <a:spLocks/>
              </p:cNvSpPr>
              <p:nvPr/>
            </p:nvSpPr>
            <p:spPr>
              <a:xfrm>
                <a:off x="1903228" y="308344"/>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C3897AED-772B-3874-8F66-EABF22301052}"/>
                  </a:ext>
                </a:extLst>
              </p:cNvPr>
              <p:cNvCxnSpPr>
                <a:cxnSpLocks/>
              </p:cNvCxnSpPr>
              <p:nvPr/>
            </p:nvCxnSpPr>
            <p:spPr>
              <a:xfrm>
                <a:off x="2200939" y="457200"/>
                <a:ext cx="0" cy="447040"/>
              </a:xfrm>
              <a:prstGeom prst="line">
                <a:avLst/>
              </a:prstGeom>
              <a:noFill/>
              <a:ln w="15875" cap="flat" cmpd="sng" algn="ctr">
                <a:solidFill>
                  <a:sysClr val="windowText" lastClr="000000">
                    <a:shade val="95000"/>
                    <a:satMod val="105000"/>
                  </a:sysClr>
                </a:solidFill>
                <a:prstDash val="solid"/>
              </a:ln>
              <a:effectLst/>
            </p:spPr>
          </p:cxnSp>
          <p:cxnSp>
            <p:nvCxnSpPr>
              <p:cNvPr id="22" name="直線コネクタ 21">
                <a:extLst>
                  <a:ext uri="{FF2B5EF4-FFF2-40B4-BE49-F238E27FC236}">
                    <a16:creationId xmlns:a16="http://schemas.microsoft.com/office/drawing/2014/main" id="{05E9CEC1-9C01-629D-1067-86267F5BCF3D}"/>
                  </a:ext>
                </a:extLst>
              </p:cNvPr>
              <p:cNvCxnSpPr>
                <a:cxnSpLocks/>
              </p:cNvCxnSpPr>
              <p:nvPr/>
            </p:nvCxnSpPr>
            <p:spPr>
              <a:xfrm>
                <a:off x="10632" y="733646"/>
                <a:ext cx="1400810" cy="0"/>
              </a:xfrm>
              <a:prstGeom prst="line">
                <a:avLst/>
              </a:prstGeom>
              <a:noFill/>
              <a:ln w="34925" cap="flat" cmpd="sng" algn="ctr">
                <a:solidFill>
                  <a:sysClr val="windowText" lastClr="000000">
                    <a:shade val="95000"/>
                    <a:satMod val="105000"/>
                  </a:sysClr>
                </a:solidFill>
                <a:prstDash val="solid"/>
              </a:ln>
              <a:effectLst/>
            </p:spPr>
          </p:cxnSp>
          <p:cxnSp>
            <p:nvCxnSpPr>
              <p:cNvPr id="23" name="直線コネクタ 22">
                <a:extLst>
                  <a:ext uri="{FF2B5EF4-FFF2-40B4-BE49-F238E27FC236}">
                    <a16:creationId xmlns:a16="http://schemas.microsoft.com/office/drawing/2014/main" id="{284EBEC1-9556-4489-444C-939D179DC399}"/>
                  </a:ext>
                </a:extLst>
              </p:cNvPr>
              <p:cNvCxnSpPr>
                <a:cxnSpLocks/>
              </p:cNvCxnSpPr>
              <p:nvPr/>
            </p:nvCxnSpPr>
            <p:spPr>
              <a:xfrm>
                <a:off x="1477925" y="733646"/>
                <a:ext cx="722630" cy="0"/>
              </a:xfrm>
              <a:prstGeom prst="line">
                <a:avLst/>
              </a:prstGeom>
              <a:noFill/>
              <a:ln w="34925" cap="flat" cmpd="sng" algn="ctr">
                <a:solidFill>
                  <a:sysClr val="windowText" lastClr="000000">
                    <a:shade val="95000"/>
                    <a:satMod val="105000"/>
                  </a:sysClr>
                </a:solidFill>
                <a:prstDash val="solid"/>
              </a:ln>
              <a:effectLst/>
            </p:spPr>
          </p:cxnSp>
          <p:cxnSp>
            <p:nvCxnSpPr>
              <p:cNvPr id="24" name="直線コネクタ 23">
                <a:extLst>
                  <a:ext uri="{FF2B5EF4-FFF2-40B4-BE49-F238E27FC236}">
                    <a16:creationId xmlns:a16="http://schemas.microsoft.com/office/drawing/2014/main" id="{87782404-B958-214F-E743-6A1E41C6BCA1}"/>
                  </a:ext>
                </a:extLst>
              </p:cNvPr>
              <p:cNvCxnSpPr>
                <a:cxnSpLocks/>
              </p:cNvCxnSpPr>
              <p:nvPr/>
            </p:nvCxnSpPr>
            <p:spPr>
              <a:xfrm>
                <a:off x="361507" y="595423"/>
                <a:ext cx="0" cy="260985"/>
              </a:xfrm>
              <a:prstGeom prst="line">
                <a:avLst/>
              </a:prstGeom>
              <a:noFill/>
              <a:ln w="15875" cap="flat" cmpd="sng" algn="ctr">
                <a:solidFill>
                  <a:sysClr val="windowText" lastClr="000000">
                    <a:shade val="95000"/>
                    <a:satMod val="105000"/>
                  </a:sysClr>
                </a:solidFill>
                <a:prstDash val="solid"/>
              </a:ln>
              <a:effectLst/>
            </p:spPr>
          </p:cxnSp>
          <p:cxnSp>
            <p:nvCxnSpPr>
              <p:cNvPr id="25" name="直線コネクタ 24">
                <a:extLst>
                  <a:ext uri="{FF2B5EF4-FFF2-40B4-BE49-F238E27FC236}">
                    <a16:creationId xmlns:a16="http://schemas.microsoft.com/office/drawing/2014/main" id="{4A3D0940-32CB-21DA-6BF3-BC5BE55D0391}"/>
                  </a:ext>
                </a:extLst>
              </p:cNvPr>
              <p:cNvCxnSpPr>
                <a:cxnSpLocks/>
              </p:cNvCxnSpPr>
              <p:nvPr/>
            </p:nvCxnSpPr>
            <p:spPr>
              <a:xfrm>
                <a:off x="723014"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26" name="直線コネクタ 25">
                <a:extLst>
                  <a:ext uri="{FF2B5EF4-FFF2-40B4-BE49-F238E27FC236}">
                    <a16:creationId xmlns:a16="http://schemas.microsoft.com/office/drawing/2014/main" id="{79FCB511-8681-F515-63B6-F8DA96D327A4}"/>
                  </a:ext>
                </a:extLst>
              </p:cNvPr>
              <p:cNvCxnSpPr>
                <a:cxnSpLocks/>
              </p:cNvCxnSpPr>
              <p:nvPr/>
            </p:nvCxnSpPr>
            <p:spPr>
              <a:xfrm>
                <a:off x="1084521"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27" name="直線コネクタ 26">
                <a:extLst>
                  <a:ext uri="{FF2B5EF4-FFF2-40B4-BE49-F238E27FC236}">
                    <a16:creationId xmlns:a16="http://schemas.microsoft.com/office/drawing/2014/main" id="{D355CA71-2971-7C41-83D7-CAC9F9CC823B}"/>
                  </a:ext>
                </a:extLst>
              </p:cNvPr>
              <p:cNvCxnSpPr>
                <a:cxnSpLocks/>
              </p:cNvCxnSpPr>
              <p:nvPr/>
            </p:nvCxnSpPr>
            <p:spPr>
              <a:xfrm>
                <a:off x="1850065"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28" name="直線コネクタ 27">
                <a:extLst>
                  <a:ext uri="{FF2B5EF4-FFF2-40B4-BE49-F238E27FC236}">
                    <a16:creationId xmlns:a16="http://schemas.microsoft.com/office/drawing/2014/main" id="{CA7E955F-E94B-F8D2-52A6-8F3ECC162CB8}"/>
                  </a:ext>
                </a:extLst>
              </p:cNvPr>
              <p:cNvCxnSpPr>
                <a:cxnSpLocks/>
              </p:cNvCxnSpPr>
              <p:nvPr/>
            </p:nvCxnSpPr>
            <p:spPr>
              <a:xfrm>
                <a:off x="372139" y="223284"/>
                <a:ext cx="356870" cy="0"/>
              </a:xfrm>
              <a:prstGeom prst="line">
                <a:avLst/>
              </a:prstGeom>
              <a:noFill/>
              <a:ln w="15875" cap="flat" cmpd="sng" algn="ctr">
                <a:solidFill>
                  <a:sysClr val="windowText" lastClr="000000">
                    <a:shade val="95000"/>
                    <a:satMod val="105000"/>
                  </a:sysClr>
                </a:solidFill>
                <a:prstDash val="solid"/>
                <a:headEnd type="arrow"/>
                <a:tailEnd type="arrow"/>
              </a:ln>
              <a:effectLst/>
            </p:spPr>
          </p:cxnSp>
          <p:cxnSp>
            <p:nvCxnSpPr>
              <p:cNvPr id="29" name="直線コネクタ 28">
                <a:extLst>
                  <a:ext uri="{FF2B5EF4-FFF2-40B4-BE49-F238E27FC236}">
                    <a16:creationId xmlns:a16="http://schemas.microsoft.com/office/drawing/2014/main" id="{036FE3DA-016A-30F5-60D4-43B902D05EA7}"/>
                  </a:ext>
                </a:extLst>
              </p:cNvPr>
              <p:cNvCxnSpPr>
                <a:cxnSpLocks/>
              </p:cNvCxnSpPr>
              <p:nvPr/>
            </p:nvCxnSpPr>
            <p:spPr>
              <a:xfrm>
                <a:off x="0" y="999460"/>
                <a:ext cx="2202815" cy="0"/>
              </a:xfrm>
              <a:prstGeom prst="line">
                <a:avLst/>
              </a:prstGeom>
              <a:noFill/>
              <a:ln w="15875" cap="flat" cmpd="sng" algn="ctr">
                <a:solidFill>
                  <a:sysClr val="windowText" lastClr="000000">
                    <a:shade val="95000"/>
                    <a:satMod val="105000"/>
                  </a:sysClr>
                </a:solidFill>
                <a:prstDash val="solid"/>
                <a:headEnd type="arrow"/>
                <a:tailEnd type="arrow"/>
              </a:ln>
              <a:effectLst/>
            </p:spPr>
          </p:cxnSp>
          <p:sp>
            <p:nvSpPr>
              <p:cNvPr id="30" name="テキスト ボックス 2059">
                <a:extLst>
                  <a:ext uri="{FF2B5EF4-FFF2-40B4-BE49-F238E27FC236}">
                    <a16:creationId xmlns:a16="http://schemas.microsoft.com/office/drawing/2014/main" id="{329AA704-7143-88B3-BE47-AA3C7D4D0A20}"/>
                  </a:ext>
                </a:extLst>
              </p:cNvPr>
              <p:cNvSpPr txBox="1">
                <a:spLocks/>
              </p:cNvSpPr>
              <p:nvPr/>
            </p:nvSpPr>
            <p:spPr>
              <a:xfrm>
                <a:off x="467832" y="1052623"/>
                <a:ext cx="1139825" cy="18415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a:effectLst/>
                    <a:latin typeface="Century" panose="02040604050505020304" pitchFamily="18" charset="0"/>
                    <a:ea typeface="ＭＳ Ｐゴシック" panose="020B0600070205080204" pitchFamily="50" charset="-128"/>
                    <a:cs typeface="Times New Roman" panose="02020603050405020304" pitchFamily="18" charset="0"/>
                  </a:rPr>
                  <a:t>地区海岸</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4" name="テキスト ボックス 47111">
                <a:extLst>
                  <a:ext uri="{FF2B5EF4-FFF2-40B4-BE49-F238E27FC236}">
                    <a16:creationId xmlns:a16="http://schemas.microsoft.com/office/drawing/2014/main" id="{2D252680-8421-D25F-2BD0-2EF03389DE14}"/>
                  </a:ext>
                </a:extLst>
              </p:cNvPr>
              <p:cNvSpPr txBox="1">
                <a:spLocks/>
              </p:cNvSpPr>
              <p:nvPr/>
            </p:nvSpPr>
            <p:spPr>
              <a:xfrm>
                <a:off x="180753" y="0"/>
                <a:ext cx="787400" cy="17208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a:effectLst/>
                    <a:latin typeface="Century" panose="02040604050505020304" pitchFamily="18" charset="0"/>
                    <a:ea typeface="ＭＳ Ｐゴシック" panose="020B0600070205080204" pitchFamily="50" charset="-128"/>
                    <a:cs typeface="Times New Roman" panose="02020603050405020304" pitchFamily="18" charset="0"/>
                  </a:rPr>
                  <a:t>一定区間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sp>
        <p:nvSpPr>
          <p:cNvPr id="37" name="テキスト ボックス 47110">
            <a:extLst>
              <a:ext uri="{FF2B5EF4-FFF2-40B4-BE49-F238E27FC236}">
                <a16:creationId xmlns:a16="http://schemas.microsoft.com/office/drawing/2014/main" id="{D70E4560-FBDB-D618-2B2C-0400E699F18F}"/>
              </a:ext>
            </a:extLst>
          </p:cNvPr>
          <p:cNvSpPr txBox="1">
            <a:spLocks noChangeArrowheads="1"/>
          </p:cNvSpPr>
          <p:nvPr/>
        </p:nvSpPr>
        <p:spPr bwMode="auto">
          <a:xfrm>
            <a:off x="390098" y="4828391"/>
            <a:ext cx="3470647" cy="118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2000" tIns="72000" rIns="72000" bIns="72000" anchor="t" anchorCtr="0" upright="1">
            <a:noAutofit/>
          </a:bodyPr>
          <a:lstStyle/>
          <a:p>
            <a:pPr algn="just">
              <a:lnSpc>
                <a:spcPts val="1400"/>
              </a:lnSpc>
              <a:spcAft>
                <a:spcPts val="0"/>
              </a:spcAft>
            </a:pPr>
            <a:r>
              <a:rPr lang="ja-JP" sz="1000" b="1"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＜一定区間＞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400"/>
              </a:lnSpc>
              <a:spcAft>
                <a:spcPts val="0"/>
              </a:spcAft>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法線が変わっている箇所、断面が変わっている箇所等を境として設定された区間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400"/>
              </a:lnSpc>
              <a:spcAft>
                <a:spcPts val="0"/>
              </a:spcAft>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（目安は数</a:t>
            </a:r>
            <a:r>
              <a:rPr lang="en-US"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100</a:t>
            </a:r>
            <a:r>
              <a:rPr lang="ja-JP" sz="1000" kern="100" dirty="0" err="1">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ｍ</a:t>
            </a: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程度）</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spcAft>
                <a:spcPts val="0"/>
              </a:spcAft>
            </a:pPr>
            <a:r>
              <a:rPr lang="ja-JP" sz="1000" b="1"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＜スパン＞</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lnSpc>
                <a:spcPts val="1400"/>
              </a:lnSpc>
              <a:spcAft>
                <a:spcPts val="0"/>
              </a:spcAft>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構造目地により区切られた区間（目安は</a:t>
            </a:r>
            <a:r>
              <a:rPr lang="en-US"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10</a:t>
            </a:r>
            <a:r>
              <a:rPr lang="ja-JP" sz="1000" kern="100" dirty="0" err="1">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ｍ</a:t>
            </a: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程度）</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8" name="四角形吹き出し 85">
            <a:extLst>
              <a:ext uri="{FF2B5EF4-FFF2-40B4-BE49-F238E27FC236}">
                <a16:creationId xmlns:a16="http://schemas.microsoft.com/office/drawing/2014/main" id="{D9E96056-5BA7-7210-7F0F-3C73E1909DDC}"/>
              </a:ext>
            </a:extLst>
          </p:cNvPr>
          <p:cNvSpPr>
            <a:spLocks noChangeArrowheads="1"/>
          </p:cNvSpPr>
          <p:nvPr/>
        </p:nvSpPr>
        <p:spPr bwMode="auto">
          <a:xfrm>
            <a:off x="981076" y="6092338"/>
            <a:ext cx="7317612" cy="575887"/>
          </a:xfrm>
          <a:prstGeom prst="wedgeRectCallout">
            <a:avLst>
              <a:gd name="adj1" fmla="val -43560"/>
              <a:gd name="adj2" fmla="val 3517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pPr algn="just">
              <a:spcAft>
                <a:spcPts val="0"/>
              </a:spcAft>
            </a:pPr>
            <a:r>
              <a:rPr lang="ja-JP" sz="1000" b="1" kern="100" dirty="0">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a:t>
            </a:r>
            <a:r>
              <a:rPr lang="ja-JP" sz="1000" b="1" kern="100" dirty="0">
                <a:effectLst/>
                <a:latin typeface="Century" panose="02040604050505020304" pitchFamily="18" charset="0"/>
                <a:ea typeface="HG丸ｺﾞｼｯｸM-PRO" panose="020F0600000000000000" pitchFamily="50" charset="-128"/>
                <a:cs typeface="Times New Roman" panose="02020603050405020304" pitchFamily="18" charset="0"/>
              </a:rPr>
              <a:t>一定区間ごとの総合評価の方法</a:t>
            </a:r>
            <a:r>
              <a:rPr lang="ja-JP" sz="1000" b="1" kern="100" dirty="0">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spcAft>
                <a:spcPts val="0"/>
              </a:spcAft>
            </a:pPr>
            <a:r>
              <a:rPr lang="ja-JP" sz="1000" kern="100" dirty="0">
                <a:effectLst/>
                <a:latin typeface="Century" panose="02040604050505020304" pitchFamily="18" charset="0"/>
                <a:ea typeface="HG丸ｺﾞｼｯｸM-PRO" panose="020F0600000000000000" pitchFamily="50" charset="-128"/>
                <a:cs typeface="Times New Roman" panose="02020603050405020304" pitchFamily="18" charset="0"/>
              </a:rPr>
              <a:t>施設の一定区間の中で最も変状が進展している箇所（スパン）の部位・部材の変状ランクを代表値とすることを基本とする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39" name="グループ化 38">
            <a:extLst>
              <a:ext uri="{FF2B5EF4-FFF2-40B4-BE49-F238E27FC236}">
                <a16:creationId xmlns:a16="http://schemas.microsoft.com/office/drawing/2014/main" id="{B8B14FA0-30EB-2839-4829-8ACFC52141F1}"/>
              </a:ext>
            </a:extLst>
          </p:cNvPr>
          <p:cNvGrpSpPr/>
          <p:nvPr/>
        </p:nvGrpSpPr>
        <p:grpSpPr>
          <a:xfrm>
            <a:off x="6580498" y="4240912"/>
            <a:ext cx="2185670" cy="926372"/>
            <a:chOff x="0" y="0"/>
            <a:chExt cx="2186112" cy="926933"/>
          </a:xfrm>
        </p:grpSpPr>
        <p:sp>
          <p:nvSpPr>
            <p:cNvPr id="40" name="正方形/長方形 39">
              <a:extLst>
                <a:ext uri="{FF2B5EF4-FFF2-40B4-BE49-F238E27FC236}">
                  <a16:creationId xmlns:a16="http://schemas.microsoft.com/office/drawing/2014/main" id="{9F695B26-C67E-9A9C-D298-2F2162812736}"/>
                </a:ext>
              </a:extLst>
            </p:cNvPr>
            <p:cNvSpPr>
              <a:spLocks/>
            </p:cNvSpPr>
            <p:nvPr/>
          </p:nvSpPr>
          <p:spPr>
            <a:xfrm>
              <a:off x="0" y="0"/>
              <a:ext cx="2186112" cy="921047"/>
            </a:xfrm>
            <a:prstGeom prst="rect">
              <a:avLst/>
            </a:prstGeom>
            <a:solidFill>
              <a:schemeClr val="bg1"/>
            </a:solidFill>
            <a:ln w="25400" cap="flat" cmpd="sng" algn="ctr">
              <a:solidFill>
                <a:schemeClr val="bg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41" name="直線コネクタ 40">
              <a:extLst>
                <a:ext uri="{FF2B5EF4-FFF2-40B4-BE49-F238E27FC236}">
                  <a16:creationId xmlns:a16="http://schemas.microsoft.com/office/drawing/2014/main" id="{214E434D-1EFB-2832-D977-C7593F836A03}"/>
                </a:ext>
              </a:extLst>
            </p:cNvPr>
            <p:cNvCxnSpPr>
              <a:cxnSpLocks/>
            </p:cNvCxnSpPr>
            <p:nvPr/>
          </p:nvCxnSpPr>
          <p:spPr>
            <a:xfrm>
              <a:off x="138223" y="446567"/>
              <a:ext cx="0" cy="263429"/>
            </a:xfrm>
            <a:prstGeom prst="line">
              <a:avLst/>
            </a:prstGeom>
            <a:noFill/>
            <a:ln w="15875" cap="flat" cmpd="sng" algn="ctr">
              <a:solidFill>
                <a:sysClr val="windowText" lastClr="000000">
                  <a:shade val="95000"/>
                  <a:satMod val="105000"/>
                </a:sysClr>
              </a:solidFill>
              <a:prstDash val="solid"/>
            </a:ln>
            <a:effectLst/>
          </p:spPr>
        </p:cxnSp>
        <p:cxnSp>
          <p:nvCxnSpPr>
            <p:cNvPr id="42" name="直線コネクタ 41">
              <a:extLst>
                <a:ext uri="{FF2B5EF4-FFF2-40B4-BE49-F238E27FC236}">
                  <a16:creationId xmlns:a16="http://schemas.microsoft.com/office/drawing/2014/main" id="{B7A62279-F2E1-7BF6-EE47-C3A2A5DBA5A9}"/>
                </a:ext>
              </a:extLst>
            </p:cNvPr>
            <p:cNvCxnSpPr>
              <a:cxnSpLocks/>
            </p:cNvCxnSpPr>
            <p:nvPr/>
          </p:nvCxnSpPr>
          <p:spPr>
            <a:xfrm>
              <a:off x="372140" y="446567"/>
              <a:ext cx="0" cy="263429"/>
            </a:xfrm>
            <a:prstGeom prst="line">
              <a:avLst/>
            </a:prstGeom>
            <a:noFill/>
            <a:ln w="15875" cap="flat" cmpd="sng" algn="ctr">
              <a:solidFill>
                <a:sysClr val="windowText" lastClr="000000">
                  <a:shade val="95000"/>
                  <a:satMod val="105000"/>
                </a:sysClr>
              </a:solidFill>
              <a:prstDash val="solid"/>
            </a:ln>
            <a:effectLst/>
          </p:spPr>
        </p:cxnSp>
        <p:cxnSp>
          <p:nvCxnSpPr>
            <p:cNvPr id="43" name="直線コネクタ 42">
              <a:extLst>
                <a:ext uri="{FF2B5EF4-FFF2-40B4-BE49-F238E27FC236}">
                  <a16:creationId xmlns:a16="http://schemas.microsoft.com/office/drawing/2014/main" id="{2640FD0B-7441-9985-784B-2998BE18284B}"/>
                </a:ext>
              </a:extLst>
            </p:cNvPr>
            <p:cNvCxnSpPr>
              <a:cxnSpLocks/>
            </p:cNvCxnSpPr>
            <p:nvPr/>
          </p:nvCxnSpPr>
          <p:spPr>
            <a:xfrm>
              <a:off x="797442" y="446567"/>
              <a:ext cx="0" cy="263429"/>
            </a:xfrm>
            <a:prstGeom prst="line">
              <a:avLst/>
            </a:prstGeom>
            <a:noFill/>
            <a:ln w="15875" cap="flat" cmpd="sng" algn="ctr">
              <a:solidFill>
                <a:sysClr val="windowText" lastClr="000000">
                  <a:shade val="95000"/>
                  <a:satMod val="105000"/>
                </a:sysClr>
              </a:solidFill>
              <a:prstDash val="solid"/>
            </a:ln>
            <a:effectLst/>
          </p:spPr>
        </p:cxnSp>
        <p:sp>
          <p:nvSpPr>
            <p:cNvPr id="44" name="テキスト ボックス 47109">
              <a:extLst>
                <a:ext uri="{FF2B5EF4-FFF2-40B4-BE49-F238E27FC236}">
                  <a16:creationId xmlns:a16="http://schemas.microsoft.com/office/drawing/2014/main" id="{E26848A5-87A0-15D0-5706-4C536056D6AC}"/>
                </a:ext>
              </a:extLst>
            </p:cNvPr>
            <p:cNvSpPr txBox="1">
              <a:spLocks/>
            </p:cNvSpPr>
            <p:nvPr/>
          </p:nvSpPr>
          <p:spPr>
            <a:xfrm>
              <a:off x="170121"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5" name="テキスト ボックス 3175">
              <a:extLst>
                <a:ext uri="{FF2B5EF4-FFF2-40B4-BE49-F238E27FC236}">
                  <a16:creationId xmlns:a16="http://schemas.microsoft.com/office/drawing/2014/main" id="{929EEFF3-98BA-F887-DA73-2770808A09C8}"/>
                </a:ext>
              </a:extLst>
            </p:cNvPr>
            <p:cNvSpPr txBox="1">
              <a:spLocks/>
            </p:cNvSpPr>
            <p:nvPr/>
          </p:nvSpPr>
          <p:spPr>
            <a:xfrm>
              <a:off x="404037"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dirty="0">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46" name="グループ化 45">
              <a:extLst>
                <a:ext uri="{FF2B5EF4-FFF2-40B4-BE49-F238E27FC236}">
                  <a16:creationId xmlns:a16="http://schemas.microsoft.com/office/drawing/2014/main" id="{90036B4C-73FC-4A1E-95FF-0FCE9FD37015}"/>
                </a:ext>
              </a:extLst>
            </p:cNvPr>
            <p:cNvGrpSpPr>
              <a:grpSpLocks/>
            </p:cNvGrpSpPr>
            <p:nvPr/>
          </p:nvGrpSpPr>
          <p:grpSpPr>
            <a:xfrm>
              <a:off x="606056" y="457200"/>
              <a:ext cx="92067" cy="246290"/>
              <a:chOff x="0" y="0"/>
              <a:chExt cx="92433" cy="246854"/>
            </a:xfrm>
          </p:grpSpPr>
          <p:sp>
            <p:nvSpPr>
              <p:cNvPr id="64" name="フリーフォーム 121">
                <a:extLst>
                  <a:ext uri="{FF2B5EF4-FFF2-40B4-BE49-F238E27FC236}">
                    <a16:creationId xmlns:a16="http://schemas.microsoft.com/office/drawing/2014/main" id="{D702B46A-F7DE-F484-483A-ED9748708835}"/>
                  </a:ext>
                </a:extLst>
              </p:cNvPr>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5" name="フリーフォーム 122">
                <a:extLst>
                  <a:ext uri="{FF2B5EF4-FFF2-40B4-BE49-F238E27FC236}">
                    <a16:creationId xmlns:a16="http://schemas.microsoft.com/office/drawing/2014/main" id="{37C00EFE-1D6C-BCC8-AC03-1FCF1513C32C}"/>
                  </a:ext>
                </a:extLst>
              </p:cNvPr>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47" name="直線コネクタ 46">
              <a:extLst>
                <a:ext uri="{FF2B5EF4-FFF2-40B4-BE49-F238E27FC236}">
                  <a16:creationId xmlns:a16="http://schemas.microsoft.com/office/drawing/2014/main" id="{264CAD7D-3DFF-08A3-7146-8634F55C4924}"/>
                </a:ext>
              </a:extLst>
            </p:cNvPr>
            <p:cNvCxnSpPr>
              <a:cxnSpLocks/>
            </p:cNvCxnSpPr>
            <p:nvPr/>
          </p:nvCxnSpPr>
          <p:spPr>
            <a:xfrm>
              <a:off x="1041991" y="446567"/>
              <a:ext cx="0" cy="263429"/>
            </a:xfrm>
            <a:prstGeom prst="line">
              <a:avLst/>
            </a:prstGeom>
            <a:noFill/>
            <a:ln w="15875" cap="flat" cmpd="sng" algn="ctr">
              <a:solidFill>
                <a:sysClr val="windowText" lastClr="000000">
                  <a:shade val="95000"/>
                  <a:satMod val="105000"/>
                </a:sysClr>
              </a:solidFill>
              <a:prstDash val="solid"/>
            </a:ln>
            <a:effectLst/>
          </p:spPr>
        </p:cxnSp>
        <p:sp>
          <p:nvSpPr>
            <p:cNvPr id="48" name="テキスト ボックス 3180">
              <a:extLst>
                <a:ext uri="{FF2B5EF4-FFF2-40B4-BE49-F238E27FC236}">
                  <a16:creationId xmlns:a16="http://schemas.microsoft.com/office/drawing/2014/main" id="{AAF41E23-01A2-1E85-7102-78EA5D547490}"/>
                </a:ext>
              </a:extLst>
            </p:cNvPr>
            <p:cNvSpPr txBox="1">
              <a:spLocks/>
            </p:cNvSpPr>
            <p:nvPr/>
          </p:nvSpPr>
          <p:spPr>
            <a:xfrm>
              <a:off x="829340"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9" name="テキスト ボックス 3181">
              <a:extLst>
                <a:ext uri="{FF2B5EF4-FFF2-40B4-BE49-F238E27FC236}">
                  <a16:creationId xmlns:a16="http://schemas.microsoft.com/office/drawing/2014/main" id="{820415C5-B480-1411-04C6-AFB365BCA8C5}"/>
                </a:ext>
              </a:extLst>
            </p:cNvPr>
            <p:cNvSpPr txBox="1">
              <a:spLocks/>
            </p:cNvSpPr>
            <p:nvPr/>
          </p:nvSpPr>
          <p:spPr>
            <a:xfrm>
              <a:off x="1073889"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50" name="グループ化 49">
              <a:extLst>
                <a:ext uri="{FF2B5EF4-FFF2-40B4-BE49-F238E27FC236}">
                  <a16:creationId xmlns:a16="http://schemas.microsoft.com/office/drawing/2014/main" id="{5872EBD6-61A6-ABC0-FDA3-FAC292B15227}"/>
                </a:ext>
              </a:extLst>
            </p:cNvPr>
            <p:cNvGrpSpPr>
              <a:grpSpLocks/>
            </p:cNvGrpSpPr>
            <p:nvPr/>
          </p:nvGrpSpPr>
          <p:grpSpPr>
            <a:xfrm>
              <a:off x="1254642" y="446567"/>
              <a:ext cx="92067" cy="246290"/>
              <a:chOff x="0" y="0"/>
              <a:chExt cx="92433" cy="246854"/>
            </a:xfrm>
          </p:grpSpPr>
          <p:sp>
            <p:nvSpPr>
              <p:cNvPr id="62" name="フリーフォーム 119">
                <a:extLst>
                  <a:ext uri="{FF2B5EF4-FFF2-40B4-BE49-F238E27FC236}">
                    <a16:creationId xmlns:a16="http://schemas.microsoft.com/office/drawing/2014/main" id="{D9C878F6-9E1E-210D-C7E3-75E0F7BC0AAE}"/>
                  </a:ext>
                </a:extLst>
              </p:cNvPr>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 name="フリーフォーム 120">
                <a:extLst>
                  <a:ext uri="{FF2B5EF4-FFF2-40B4-BE49-F238E27FC236}">
                    <a16:creationId xmlns:a16="http://schemas.microsoft.com/office/drawing/2014/main" id="{A31EA0C0-8AD5-2627-3F6C-40C56223E71D}"/>
                  </a:ext>
                </a:extLst>
              </p:cNvPr>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51" name="直線コネクタ 50">
              <a:extLst>
                <a:ext uri="{FF2B5EF4-FFF2-40B4-BE49-F238E27FC236}">
                  <a16:creationId xmlns:a16="http://schemas.microsoft.com/office/drawing/2014/main" id="{C507E1A9-3606-1A6A-D880-30C1C9DF764C}"/>
                </a:ext>
              </a:extLst>
            </p:cNvPr>
            <p:cNvCxnSpPr>
              <a:cxnSpLocks/>
            </p:cNvCxnSpPr>
            <p:nvPr/>
          </p:nvCxnSpPr>
          <p:spPr>
            <a:xfrm>
              <a:off x="1594884" y="435935"/>
              <a:ext cx="0" cy="263429"/>
            </a:xfrm>
            <a:prstGeom prst="line">
              <a:avLst/>
            </a:prstGeom>
            <a:noFill/>
            <a:ln w="15875" cap="flat" cmpd="sng" algn="ctr">
              <a:solidFill>
                <a:sysClr val="windowText" lastClr="000000">
                  <a:shade val="95000"/>
                  <a:satMod val="105000"/>
                </a:sysClr>
              </a:solidFill>
              <a:prstDash val="solid"/>
            </a:ln>
            <a:effectLst/>
          </p:spPr>
        </p:cxnSp>
        <p:sp>
          <p:nvSpPr>
            <p:cNvPr id="52" name="テキスト ボックス 346">
              <a:extLst>
                <a:ext uri="{FF2B5EF4-FFF2-40B4-BE49-F238E27FC236}">
                  <a16:creationId xmlns:a16="http://schemas.microsoft.com/office/drawing/2014/main" id="{380D6189-3015-5B9E-73D7-9DE6650DCDF7}"/>
                </a:ext>
              </a:extLst>
            </p:cNvPr>
            <p:cNvSpPr txBox="1">
              <a:spLocks/>
            </p:cNvSpPr>
            <p:nvPr/>
          </p:nvSpPr>
          <p:spPr>
            <a:xfrm>
              <a:off x="1392865" y="329609"/>
              <a:ext cx="180337" cy="199339"/>
            </a:xfrm>
            <a:prstGeom prst="rect">
              <a:avLst/>
            </a:prstGeom>
            <a:ln/>
          </p:spPr>
          <p:style>
            <a:lnRef idx="1">
              <a:schemeClr val="dk1"/>
            </a:lnRef>
            <a:fillRef idx="3">
              <a:schemeClr val="dk1"/>
            </a:fillRef>
            <a:effectRef idx="2">
              <a:schemeClr val="dk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b="1" kern="100">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ea typeface="ＭＳ 明朝" panose="02020609040205080304" pitchFamily="17" charset="-128"/>
                <a:cs typeface="Times New Roman" panose="02020603050405020304" pitchFamily="18" charset="0"/>
              </a:endParaRPr>
            </a:p>
          </p:txBody>
        </p:sp>
        <p:sp>
          <p:nvSpPr>
            <p:cNvPr id="53" name="テキスト ボックス 3184">
              <a:extLst>
                <a:ext uri="{FF2B5EF4-FFF2-40B4-BE49-F238E27FC236}">
                  <a16:creationId xmlns:a16="http://schemas.microsoft.com/office/drawing/2014/main" id="{3A0B7CC0-003C-E485-86BC-AF5FC00BF5C9}"/>
                </a:ext>
              </a:extLst>
            </p:cNvPr>
            <p:cNvSpPr txBox="1">
              <a:spLocks/>
            </p:cNvSpPr>
            <p:nvPr/>
          </p:nvSpPr>
          <p:spPr>
            <a:xfrm>
              <a:off x="1637414" y="329609"/>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dirty="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54" name="直線コネクタ 53">
              <a:extLst>
                <a:ext uri="{FF2B5EF4-FFF2-40B4-BE49-F238E27FC236}">
                  <a16:creationId xmlns:a16="http://schemas.microsoft.com/office/drawing/2014/main" id="{208E540C-D09B-518E-5A1F-8A4F0BE2AA1A}"/>
                </a:ext>
              </a:extLst>
            </p:cNvPr>
            <p:cNvCxnSpPr>
              <a:cxnSpLocks/>
            </p:cNvCxnSpPr>
            <p:nvPr/>
          </p:nvCxnSpPr>
          <p:spPr>
            <a:xfrm>
              <a:off x="1850065" y="435935"/>
              <a:ext cx="0" cy="263429"/>
            </a:xfrm>
            <a:prstGeom prst="line">
              <a:avLst/>
            </a:prstGeom>
            <a:noFill/>
            <a:ln w="15875" cap="flat" cmpd="sng" algn="ctr">
              <a:solidFill>
                <a:sysClr val="windowText" lastClr="000000">
                  <a:shade val="95000"/>
                  <a:satMod val="105000"/>
                </a:sysClr>
              </a:solidFill>
              <a:prstDash val="solid"/>
            </a:ln>
            <a:effectLst/>
          </p:spPr>
        </p:cxnSp>
        <p:cxnSp>
          <p:nvCxnSpPr>
            <p:cNvPr id="55" name="直線コネクタ 54">
              <a:extLst>
                <a:ext uri="{FF2B5EF4-FFF2-40B4-BE49-F238E27FC236}">
                  <a16:creationId xmlns:a16="http://schemas.microsoft.com/office/drawing/2014/main" id="{BC742AF2-D41E-2226-76B7-6E45911A34F9}"/>
                </a:ext>
              </a:extLst>
            </p:cNvPr>
            <p:cNvCxnSpPr>
              <a:cxnSpLocks/>
            </p:cNvCxnSpPr>
            <p:nvPr/>
          </p:nvCxnSpPr>
          <p:spPr>
            <a:xfrm>
              <a:off x="138223" y="595423"/>
              <a:ext cx="485732" cy="0"/>
            </a:xfrm>
            <a:prstGeom prst="line">
              <a:avLst/>
            </a:prstGeom>
            <a:noFill/>
            <a:ln w="15875" cap="flat" cmpd="sng" algn="ctr">
              <a:solidFill>
                <a:sysClr val="windowText" lastClr="000000">
                  <a:shade val="95000"/>
                  <a:satMod val="105000"/>
                </a:sysClr>
              </a:solidFill>
              <a:prstDash val="solid"/>
            </a:ln>
            <a:effectLst/>
          </p:spPr>
        </p:cxnSp>
        <p:cxnSp>
          <p:nvCxnSpPr>
            <p:cNvPr id="56" name="直線コネクタ 55">
              <a:extLst>
                <a:ext uri="{FF2B5EF4-FFF2-40B4-BE49-F238E27FC236}">
                  <a16:creationId xmlns:a16="http://schemas.microsoft.com/office/drawing/2014/main" id="{C0BA276D-C3E6-F5AE-B20F-91C5E7F1AE32}"/>
                </a:ext>
              </a:extLst>
            </p:cNvPr>
            <p:cNvCxnSpPr>
              <a:cxnSpLocks/>
            </p:cNvCxnSpPr>
            <p:nvPr/>
          </p:nvCxnSpPr>
          <p:spPr>
            <a:xfrm>
              <a:off x="1286540" y="606056"/>
              <a:ext cx="560656" cy="0"/>
            </a:xfrm>
            <a:prstGeom prst="line">
              <a:avLst/>
            </a:prstGeom>
            <a:noFill/>
            <a:ln w="15875" cap="flat" cmpd="sng" algn="ctr">
              <a:solidFill>
                <a:sysClr val="windowText" lastClr="000000">
                  <a:shade val="95000"/>
                  <a:satMod val="105000"/>
                </a:sysClr>
              </a:solidFill>
              <a:prstDash val="solid"/>
            </a:ln>
            <a:effectLst/>
          </p:spPr>
        </p:cxnSp>
        <p:cxnSp>
          <p:nvCxnSpPr>
            <p:cNvPr id="57" name="直線コネクタ 56">
              <a:extLst>
                <a:ext uri="{FF2B5EF4-FFF2-40B4-BE49-F238E27FC236}">
                  <a16:creationId xmlns:a16="http://schemas.microsoft.com/office/drawing/2014/main" id="{F54D57BA-93E6-DC77-5300-FB8665F734F6}"/>
                </a:ext>
              </a:extLst>
            </p:cNvPr>
            <p:cNvCxnSpPr>
              <a:cxnSpLocks/>
            </p:cNvCxnSpPr>
            <p:nvPr/>
          </p:nvCxnSpPr>
          <p:spPr>
            <a:xfrm>
              <a:off x="637954" y="606056"/>
              <a:ext cx="622880" cy="0"/>
            </a:xfrm>
            <a:prstGeom prst="line">
              <a:avLst/>
            </a:prstGeom>
            <a:noFill/>
            <a:ln w="15875" cap="flat" cmpd="sng" algn="ctr">
              <a:solidFill>
                <a:sysClr val="windowText" lastClr="000000">
                  <a:shade val="95000"/>
                  <a:satMod val="105000"/>
                </a:sysClr>
              </a:solidFill>
              <a:prstDash val="solid"/>
            </a:ln>
            <a:effectLst/>
          </p:spPr>
        </p:cxnSp>
        <p:cxnSp>
          <p:nvCxnSpPr>
            <p:cNvPr id="58" name="直線コネクタ 57">
              <a:extLst>
                <a:ext uri="{FF2B5EF4-FFF2-40B4-BE49-F238E27FC236}">
                  <a16:creationId xmlns:a16="http://schemas.microsoft.com/office/drawing/2014/main" id="{3CC3F4CF-45B8-6457-71F5-74D199F8DA79}"/>
                </a:ext>
              </a:extLst>
            </p:cNvPr>
            <p:cNvCxnSpPr>
              <a:cxnSpLocks/>
            </p:cNvCxnSpPr>
            <p:nvPr/>
          </p:nvCxnSpPr>
          <p:spPr>
            <a:xfrm>
              <a:off x="1350335" y="701749"/>
              <a:ext cx="274296" cy="0"/>
            </a:xfrm>
            <a:prstGeom prst="line">
              <a:avLst/>
            </a:prstGeom>
            <a:noFill/>
            <a:ln w="15875" cap="flat" cmpd="sng" algn="ctr">
              <a:solidFill>
                <a:sysClr val="windowText" lastClr="000000">
                  <a:shade val="95000"/>
                  <a:satMod val="105000"/>
                </a:sysClr>
              </a:solidFill>
              <a:prstDash val="solid"/>
              <a:headEnd type="arrow"/>
              <a:tailEnd type="arrow"/>
            </a:ln>
            <a:effectLst/>
          </p:spPr>
        </p:cxnSp>
        <p:sp>
          <p:nvSpPr>
            <p:cNvPr id="59" name="テキスト ボックス 3165">
              <a:extLst>
                <a:ext uri="{FF2B5EF4-FFF2-40B4-BE49-F238E27FC236}">
                  <a16:creationId xmlns:a16="http://schemas.microsoft.com/office/drawing/2014/main" id="{ECDB889F-2592-9372-2482-0663256A19CD}"/>
                </a:ext>
              </a:extLst>
            </p:cNvPr>
            <p:cNvSpPr txBox="1">
              <a:spLocks/>
            </p:cNvSpPr>
            <p:nvPr/>
          </p:nvSpPr>
          <p:spPr>
            <a:xfrm>
              <a:off x="1212112" y="754911"/>
              <a:ext cx="634309" cy="17202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Century" panose="02040604050505020304" pitchFamily="18" charset="0"/>
                  <a:ea typeface="ＭＳ Ｐゴシック" panose="020B0600070205080204" pitchFamily="50" charset="-128"/>
                  <a:cs typeface="Times New Roman" panose="02020603050405020304" pitchFamily="18" charset="0"/>
                </a:rPr>
                <a:t>スパン</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60" name="直線コネクタ 59">
              <a:extLst>
                <a:ext uri="{FF2B5EF4-FFF2-40B4-BE49-F238E27FC236}">
                  <a16:creationId xmlns:a16="http://schemas.microsoft.com/office/drawing/2014/main" id="{3B44F514-5B6E-3CAB-C148-CE7C40BC26FC}"/>
                </a:ext>
              </a:extLst>
            </p:cNvPr>
            <p:cNvCxnSpPr>
              <a:cxnSpLocks/>
            </p:cNvCxnSpPr>
            <p:nvPr/>
          </p:nvCxnSpPr>
          <p:spPr>
            <a:xfrm>
              <a:off x="1360968" y="425302"/>
              <a:ext cx="0" cy="263429"/>
            </a:xfrm>
            <a:prstGeom prst="line">
              <a:avLst/>
            </a:prstGeom>
            <a:noFill/>
            <a:ln w="15875" cap="flat" cmpd="sng" algn="ctr">
              <a:solidFill>
                <a:sysClr val="windowText" lastClr="000000">
                  <a:shade val="95000"/>
                  <a:satMod val="105000"/>
                </a:sysClr>
              </a:solidFill>
              <a:prstDash val="solid"/>
            </a:ln>
            <a:effectLst/>
          </p:spPr>
        </p:cxnSp>
        <p:sp>
          <p:nvSpPr>
            <p:cNvPr id="61" name="テキスト ボックス 3192">
              <a:extLst>
                <a:ext uri="{FF2B5EF4-FFF2-40B4-BE49-F238E27FC236}">
                  <a16:creationId xmlns:a16="http://schemas.microsoft.com/office/drawing/2014/main" id="{0067CF48-7F6D-BA17-629F-B12A8443CB17}"/>
                </a:ext>
              </a:extLst>
            </p:cNvPr>
            <p:cNvSpPr txBox="1">
              <a:spLocks/>
            </p:cNvSpPr>
            <p:nvPr/>
          </p:nvSpPr>
          <p:spPr>
            <a:xfrm>
              <a:off x="669851" y="42530"/>
              <a:ext cx="857174" cy="17202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00" kern="100">
                  <a:effectLst/>
                  <a:latin typeface="Century" panose="02040604050505020304" pitchFamily="18" charset="0"/>
                  <a:ea typeface="ＭＳ Ｐゴシック" panose="020B0600070205080204" pitchFamily="50" charset="-128"/>
                  <a:cs typeface="Times New Roman" panose="02020603050405020304" pitchFamily="18" charset="0"/>
                </a:rPr>
                <a:t>一定区間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66" name="角丸四角形 87">
            <a:extLst>
              <a:ext uri="{FF2B5EF4-FFF2-40B4-BE49-F238E27FC236}">
                <a16:creationId xmlns:a16="http://schemas.microsoft.com/office/drawing/2014/main" id="{DEBC0224-7436-B75F-FADC-445E7CAAD5F7}"/>
              </a:ext>
            </a:extLst>
          </p:cNvPr>
          <p:cNvSpPr/>
          <p:nvPr/>
        </p:nvSpPr>
        <p:spPr>
          <a:xfrm>
            <a:off x="305852" y="4074611"/>
            <a:ext cx="8550833" cy="2622826"/>
          </a:xfrm>
          <a:prstGeom prst="roundRect">
            <a:avLst>
              <a:gd name="adj" fmla="val 2227"/>
            </a:avLst>
          </a:prstGeom>
          <a:no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7" name="テキスト ボックス 47122">
            <a:extLst>
              <a:ext uri="{FF2B5EF4-FFF2-40B4-BE49-F238E27FC236}">
                <a16:creationId xmlns:a16="http://schemas.microsoft.com/office/drawing/2014/main" id="{085213BF-6CD7-6A61-2DE4-7CFF40480881}"/>
              </a:ext>
            </a:extLst>
          </p:cNvPr>
          <p:cNvSpPr txBox="1"/>
          <p:nvPr/>
        </p:nvSpPr>
        <p:spPr>
          <a:xfrm>
            <a:off x="346367" y="4197905"/>
            <a:ext cx="2658110" cy="57398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80340" indent="-180340" algn="just">
              <a:lnSpc>
                <a:spcPts val="1200"/>
              </a:lnSpc>
              <a:spcAft>
                <a:spcPts val="0"/>
              </a:spcAft>
            </a:pPr>
            <a:r>
              <a:rPr lang="ja-JP" sz="1000" kern="100" dirty="0">
                <a:effectLst/>
                <a:ea typeface="HG丸ｺﾞｼｯｸM-PRO" panose="020F0600000000000000" pitchFamily="50" charset="-128"/>
                <a:cs typeface="Times New Roman" panose="02020603050405020304" pitchFamily="18" charset="0"/>
              </a:rPr>
              <a:t>波あたりが激しい箇所</a:t>
            </a:r>
            <a:endParaRPr lang="ja-JP" sz="1050" kern="100" dirty="0">
              <a:effectLst/>
              <a:ea typeface="ＭＳ 明朝" panose="02020609040205080304" pitchFamily="17" charset="-128"/>
              <a:cs typeface="Times New Roman" panose="02020603050405020304" pitchFamily="18" charset="0"/>
            </a:endParaRPr>
          </a:p>
          <a:p>
            <a:pPr marL="180340" indent="-180340" algn="just">
              <a:lnSpc>
                <a:spcPts val="1200"/>
              </a:lnSpc>
              <a:spcAft>
                <a:spcPts val="0"/>
              </a:spcAft>
            </a:pPr>
            <a:r>
              <a:rPr lang="ja-JP" sz="1000" kern="100" dirty="0">
                <a:effectLst/>
                <a:ea typeface="HG丸ｺﾞｼｯｸM-PRO" panose="020F0600000000000000" pitchFamily="50" charset="-128"/>
                <a:cs typeface="Times New Roman" panose="02020603050405020304" pitchFamily="18" charset="0"/>
              </a:rPr>
              <a:t>局所的に越波が見られる箇所</a:t>
            </a:r>
            <a:endParaRPr lang="ja-JP" sz="1050" kern="100" dirty="0">
              <a:effectLst/>
              <a:ea typeface="ＭＳ 明朝" panose="02020609040205080304" pitchFamily="17" charset="-128"/>
              <a:cs typeface="Times New Roman" panose="02020603050405020304" pitchFamily="18" charset="0"/>
            </a:endParaRPr>
          </a:p>
          <a:p>
            <a:pPr marL="180340" indent="-180340" algn="just">
              <a:lnSpc>
                <a:spcPts val="1200"/>
              </a:lnSpc>
              <a:spcAft>
                <a:spcPts val="0"/>
              </a:spcAft>
            </a:pPr>
            <a:r>
              <a:rPr lang="ja-JP" sz="1000" kern="100" dirty="0">
                <a:effectLst/>
                <a:ea typeface="HG丸ｺﾞｼｯｸM-PRO" panose="020F0600000000000000" pitchFamily="50" charset="-128"/>
                <a:cs typeface="Times New Roman" panose="02020603050405020304" pitchFamily="18" charset="0"/>
              </a:rPr>
              <a:t>地盤沈下が起こりやすい箇所　など</a:t>
            </a:r>
            <a:endParaRPr lang="ja-JP" sz="1050" kern="100" dirty="0">
              <a:effectLst/>
              <a:ea typeface="ＭＳ 明朝" panose="02020609040205080304" pitchFamily="17" charset="-128"/>
              <a:cs typeface="Times New Roman" panose="02020603050405020304" pitchFamily="18" charset="0"/>
            </a:endParaRPr>
          </a:p>
          <a:p>
            <a:pPr algn="just">
              <a:lnSpc>
                <a:spcPts val="12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68" name="線吹き出し 1 (枠付き) 89">
            <a:extLst>
              <a:ext uri="{FF2B5EF4-FFF2-40B4-BE49-F238E27FC236}">
                <a16:creationId xmlns:a16="http://schemas.microsoft.com/office/drawing/2014/main" id="{ACB5462F-12B1-E3E3-99C2-5E456ABB3A6A}"/>
              </a:ext>
            </a:extLst>
          </p:cNvPr>
          <p:cNvSpPr/>
          <p:nvPr/>
        </p:nvSpPr>
        <p:spPr>
          <a:xfrm>
            <a:off x="2917038" y="4284161"/>
            <a:ext cx="669290" cy="265403"/>
          </a:xfrm>
          <a:prstGeom prst="borderCallout1">
            <a:avLst>
              <a:gd name="adj1" fmla="val 66819"/>
              <a:gd name="adj2" fmla="val 5965"/>
              <a:gd name="adj3" fmla="val 140542"/>
              <a:gd name="adj4" fmla="val -27213"/>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STEP1</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9" name="線吹き出し 1 (枠付き) 90">
            <a:extLst>
              <a:ext uri="{FF2B5EF4-FFF2-40B4-BE49-F238E27FC236}">
                <a16:creationId xmlns:a16="http://schemas.microsoft.com/office/drawing/2014/main" id="{63B32555-83A0-293B-7B95-CDCE7866D70B}"/>
              </a:ext>
            </a:extLst>
          </p:cNvPr>
          <p:cNvSpPr/>
          <p:nvPr/>
        </p:nvSpPr>
        <p:spPr>
          <a:xfrm>
            <a:off x="3752039" y="4282989"/>
            <a:ext cx="669290" cy="265403"/>
          </a:xfrm>
          <a:prstGeom prst="borderCallout1">
            <a:avLst>
              <a:gd name="adj1" fmla="val 102871"/>
              <a:gd name="adj2" fmla="val 39326"/>
              <a:gd name="adj3" fmla="val 252794"/>
              <a:gd name="adj4" fmla="val -1821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STEP2</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0" name="線吹き出し 1 (枠付き) 91">
            <a:extLst>
              <a:ext uri="{FF2B5EF4-FFF2-40B4-BE49-F238E27FC236}">
                <a16:creationId xmlns:a16="http://schemas.microsoft.com/office/drawing/2014/main" id="{C5674C90-EB9D-E3E3-C154-C7299D16B85B}"/>
              </a:ext>
            </a:extLst>
          </p:cNvPr>
          <p:cNvSpPr/>
          <p:nvPr/>
        </p:nvSpPr>
        <p:spPr>
          <a:xfrm>
            <a:off x="6750585" y="5218437"/>
            <a:ext cx="669290" cy="265403"/>
          </a:xfrm>
          <a:prstGeom prst="borderCallout1">
            <a:avLst>
              <a:gd name="adj1" fmla="val 2727"/>
              <a:gd name="adj2" fmla="val 39326"/>
              <a:gd name="adj3" fmla="val -47825"/>
              <a:gd name="adj4" fmla="val 6019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dirty="0">
                <a:solidFill>
                  <a:schemeClr val="bg1"/>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STEP4</a:t>
            </a:r>
            <a:endParaRPr lang="ja-JP" sz="1050" kern="100" dirty="0">
              <a:solidFill>
                <a:schemeClr val="bg1"/>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1" name="線吹き出し 1 (枠付き) 92">
            <a:extLst>
              <a:ext uri="{FF2B5EF4-FFF2-40B4-BE49-F238E27FC236}">
                <a16:creationId xmlns:a16="http://schemas.microsoft.com/office/drawing/2014/main" id="{27DF7BBA-2681-35D8-928F-FEB3D9456785}"/>
              </a:ext>
            </a:extLst>
          </p:cNvPr>
          <p:cNvSpPr/>
          <p:nvPr/>
        </p:nvSpPr>
        <p:spPr>
          <a:xfrm>
            <a:off x="6575302" y="5854579"/>
            <a:ext cx="669290" cy="265403"/>
          </a:xfrm>
          <a:prstGeom prst="borderCallout1">
            <a:avLst>
              <a:gd name="adj1" fmla="val 10738"/>
              <a:gd name="adj2" fmla="val 71098"/>
              <a:gd name="adj3" fmla="val -116083"/>
              <a:gd name="adj4" fmla="val -290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2" name="曲折矢印 93">
            <a:extLst>
              <a:ext uri="{FF2B5EF4-FFF2-40B4-BE49-F238E27FC236}">
                <a16:creationId xmlns:a16="http://schemas.microsoft.com/office/drawing/2014/main" id="{084D0C24-E8E5-F871-6686-3F5E9323E438}"/>
              </a:ext>
            </a:extLst>
          </p:cNvPr>
          <p:cNvSpPr/>
          <p:nvPr/>
        </p:nvSpPr>
        <p:spPr>
          <a:xfrm rot="16200000" flipH="1">
            <a:off x="6015482" y="4607457"/>
            <a:ext cx="301595" cy="822748"/>
          </a:xfrm>
          <a:prstGeom prst="bent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3" name="角丸四角形吹き出し 94">
            <a:extLst>
              <a:ext uri="{FF2B5EF4-FFF2-40B4-BE49-F238E27FC236}">
                <a16:creationId xmlns:a16="http://schemas.microsoft.com/office/drawing/2014/main" id="{538FBE44-59E0-7F1D-E6A2-7820ED5B0AE2}"/>
              </a:ext>
            </a:extLst>
          </p:cNvPr>
          <p:cNvSpPr/>
          <p:nvPr/>
        </p:nvSpPr>
        <p:spPr>
          <a:xfrm>
            <a:off x="7331461" y="5558143"/>
            <a:ext cx="1425515" cy="563189"/>
          </a:xfrm>
          <a:prstGeom prst="wedgeRoundRectCallout">
            <a:avLst>
              <a:gd name="adj1" fmla="val 23663"/>
              <a:gd name="adj2" fmla="val -67656"/>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200"/>
              </a:lnSpc>
              <a:spcAft>
                <a:spcPts val="0"/>
              </a:spcAft>
            </a:pPr>
            <a:r>
              <a:rPr lang="ja-JP" sz="900" b="1" kern="100" dirty="0">
                <a:effectLst/>
                <a:latin typeface="Century" panose="02040604050505020304" pitchFamily="18" charset="0"/>
                <a:ea typeface="HG丸ｺﾞｼｯｸM-PRO" panose="020F0600000000000000" pitchFamily="50" charset="-128"/>
                <a:cs typeface="Times New Roman" panose="02020603050405020304" pitchFamily="18" charset="0"/>
              </a:rPr>
              <a:t>スパン内で各部材ごとに変状ランクを判定</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4" name="線吹き出し 1 (枠付き) 95">
            <a:extLst>
              <a:ext uri="{FF2B5EF4-FFF2-40B4-BE49-F238E27FC236}">
                <a16:creationId xmlns:a16="http://schemas.microsoft.com/office/drawing/2014/main" id="{226EB3B2-9E43-B7A0-C7B6-FBF1988AB861}"/>
              </a:ext>
            </a:extLst>
          </p:cNvPr>
          <p:cNvSpPr/>
          <p:nvPr/>
        </p:nvSpPr>
        <p:spPr>
          <a:xfrm>
            <a:off x="7967878" y="5216145"/>
            <a:ext cx="669290" cy="265403"/>
          </a:xfrm>
          <a:prstGeom prst="borderCallout1">
            <a:avLst>
              <a:gd name="adj1" fmla="val 10738"/>
              <a:gd name="adj2" fmla="val 56800"/>
              <a:gd name="adj3" fmla="val -86002"/>
              <a:gd name="adj4" fmla="val 19382"/>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dirty="0">
                <a:solidFill>
                  <a:schemeClr val="bg1"/>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STEP3</a:t>
            </a:r>
            <a:endParaRPr lang="ja-JP" sz="1050" kern="100" dirty="0">
              <a:solidFill>
                <a:schemeClr val="bg1"/>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5" name="角丸四角形吹き出し 96">
            <a:extLst>
              <a:ext uri="{FF2B5EF4-FFF2-40B4-BE49-F238E27FC236}">
                <a16:creationId xmlns:a16="http://schemas.microsoft.com/office/drawing/2014/main" id="{0588CA32-3308-9554-4BFA-4A6827697363}"/>
              </a:ext>
            </a:extLst>
          </p:cNvPr>
          <p:cNvSpPr/>
          <p:nvPr/>
        </p:nvSpPr>
        <p:spPr>
          <a:xfrm>
            <a:off x="5213887" y="3810200"/>
            <a:ext cx="1635495" cy="405089"/>
          </a:xfrm>
          <a:prstGeom prst="wedgeRoundRectCallout">
            <a:avLst>
              <a:gd name="adj1" fmla="val -33127"/>
              <a:gd name="adj2" fmla="val 106180"/>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100"/>
              </a:lnSpc>
              <a:spcAft>
                <a:spcPts val="0"/>
              </a:spcAft>
            </a:pPr>
            <a:r>
              <a:rPr lang="ja-JP" sz="1050" b="1" kern="100" dirty="0">
                <a:effectLst/>
                <a:latin typeface="Century" panose="02040604050505020304" pitchFamily="18" charset="0"/>
                <a:ea typeface="HG丸ｺﾞｼｯｸM-PRO" panose="020F0600000000000000" pitchFamily="50" charset="-128"/>
                <a:cs typeface="Times New Roman" panose="02020603050405020304" pitchFamily="18" charset="0"/>
              </a:rPr>
              <a:t>判定会議</a:t>
            </a:r>
            <a:r>
              <a:rPr lang="ja-JP" altLang="en-US" sz="1050" b="1" kern="100" dirty="0">
                <a:effectLst/>
                <a:latin typeface="Century" panose="02040604050505020304" pitchFamily="18" charset="0"/>
                <a:ea typeface="HG丸ｺﾞｼｯｸM-PRO" panose="020F0600000000000000" pitchFamily="50" charset="-128"/>
                <a:cs typeface="Times New Roman" panose="02020603050405020304" pitchFamily="18" charset="0"/>
              </a:rPr>
              <a:t>による妥当性のチェック</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43" name="図表 142">
            <a:extLst>
              <a:ext uri="{FF2B5EF4-FFF2-40B4-BE49-F238E27FC236}">
                <a16:creationId xmlns:a16="http://schemas.microsoft.com/office/drawing/2014/main" id="{CB8FCA7D-94E2-0AA6-B8EF-D10844652003}"/>
              </a:ext>
            </a:extLst>
          </p:cNvPr>
          <p:cNvGraphicFramePr/>
          <p:nvPr>
            <p:extLst>
              <p:ext uri="{D42A27DB-BD31-4B8C-83A1-F6EECF244321}">
                <p14:modId xmlns:p14="http://schemas.microsoft.com/office/powerpoint/2010/main" val="1771187265"/>
              </p:ext>
            </p:extLst>
          </p:nvPr>
        </p:nvGraphicFramePr>
        <p:xfrm>
          <a:off x="2276194" y="1871849"/>
          <a:ext cx="5486400" cy="2083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4" name="正方形/長方形 143">
            <a:extLst>
              <a:ext uri="{FF2B5EF4-FFF2-40B4-BE49-F238E27FC236}">
                <a16:creationId xmlns:a16="http://schemas.microsoft.com/office/drawing/2014/main" id="{81D9A9F9-0586-6D85-2E3C-4092ADBF5718}"/>
              </a:ext>
            </a:extLst>
          </p:cNvPr>
          <p:cNvSpPr/>
          <p:nvPr/>
        </p:nvSpPr>
        <p:spPr>
          <a:xfrm>
            <a:off x="6624989" y="2690812"/>
            <a:ext cx="1079500" cy="25463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00" kern="100" dirty="0">
                <a:effectLst/>
                <a:ea typeface="HG丸ｺﾞｼｯｸM-PRO" panose="020F0600000000000000" pitchFamily="50" charset="-128"/>
                <a:cs typeface="Times New Roman" panose="02020603050405020304" pitchFamily="18" charset="0"/>
              </a:rPr>
              <a:t>診断・評価①</a:t>
            </a:r>
            <a:endParaRPr lang="ja-JP" sz="1050" kern="100" dirty="0">
              <a:effectLst/>
              <a:ea typeface="ＭＳ 明朝" panose="02020609040205080304" pitchFamily="17" charset="-128"/>
              <a:cs typeface="Times New Roman" panose="02020603050405020304" pitchFamily="18" charset="0"/>
            </a:endParaRPr>
          </a:p>
        </p:txBody>
      </p:sp>
      <p:sp>
        <p:nvSpPr>
          <p:cNvPr id="145" name="正方形/長方形 144">
            <a:extLst>
              <a:ext uri="{FF2B5EF4-FFF2-40B4-BE49-F238E27FC236}">
                <a16:creationId xmlns:a16="http://schemas.microsoft.com/office/drawing/2014/main" id="{4A17A6BC-89B6-F3C1-0BD1-0873C0DCD02F}"/>
              </a:ext>
            </a:extLst>
          </p:cNvPr>
          <p:cNvSpPr/>
          <p:nvPr/>
        </p:nvSpPr>
        <p:spPr>
          <a:xfrm>
            <a:off x="6624989" y="3096393"/>
            <a:ext cx="1079500" cy="25463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00" kern="100" dirty="0">
                <a:effectLst/>
                <a:ea typeface="HG丸ｺﾞｼｯｸM-PRO" panose="020F0600000000000000" pitchFamily="50" charset="-128"/>
                <a:cs typeface="Times New Roman" panose="02020603050405020304" pitchFamily="18" charset="0"/>
              </a:rPr>
              <a:t>診断・評価</a:t>
            </a:r>
            <a:r>
              <a:rPr lang="ja-JP" altLang="en-US" sz="1000" kern="100" dirty="0">
                <a:effectLst/>
                <a:ea typeface="HG丸ｺﾞｼｯｸM-PRO" panose="020F0600000000000000" pitchFamily="50" charset="-128"/>
                <a:cs typeface="Times New Roman" panose="02020603050405020304" pitchFamily="18" charset="0"/>
              </a:rPr>
              <a:t>②</a:t>
            </a:r>
            <a:endParaRPr lang="ja-JP" sz="1050" kern="100" dirty="0">
              <a:effectLst/>
              <a:ea typeface="ＭＳ 明朝" panose="02020609040205080304" pitchFamily="17" charset="-128"/>
              <a:cs typeface="Times New Roman" panose="02020603050405020304" pitchFamily="18" charset="0"/>
            </a:endParaRPr>
          </a:p>
        </p:txBody>
      </p:sp>
      <p:sp>
        <p:nvSpPr>
          <p:cNvPr id="146" name="正方形/長方形 145">
            <a:extLst>
              <a:ext uri="{FF2B5EF4-FFF2-40B4-BE49-F238E27FC236}">
                <a16:creationId xmlns:a16="http://schemas.microsoft.com/office/drawing/2014/main" id="{00785DC7-C7DF-2A94-719E-FA011B85CA5A}"/>
              </a:ext>
            </a:extLst>
          </p:cNvPr>
          <p:cNvSpPr/>
          <p:nvPr/>
        </p:nvSpPr>
        <p:spPr>
          <a:xfrm>
            <a:off x="6624989" y="3498877"/>
            <a:ext cx="1079500" cy="25463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00" kern="100" dirty="0">
                <a:effectLst/>
                <a:ea typeface="HG丸ｺﾞｼｯｸM-PRO" panose="020F0600000000000000" pitchFamily="50" charset="-128"/>
                <a:cs typeface="Times New Roman" panose="02020603050405020304" pitchFamily="18" charset="0"/>
              </a:rPr>
              <a:t>診断・評価</a:t>
            </a:r>
            <a:r>
              <a:rPr lang="ja-JP" altLang="en-US" sz="1000" kern="100" dirty="0">
                <a:effectLst/>
                <a:ea typeface="HG丸ｺﾞｼｯｸM-PRO" panose="020F0600000000000000" pitchFamily="50" charset="-128"/>
                <a:cs typeface="Times New Roman" panose="02020603050405020304" pitchFamily="18" charset="0"/>
              </a:rPr>
              <a:t>③</a:t>
            </a:r>
            <a:endParaRPr lang="ja-JP" sz="1050" kern="100" dirty="0">
              <a:effectLst/>
              <a:ea typeface="ＭＳ 明朝" panose="02020609040205080304" pitchFamily="17" charset="-128"/>
              <a:cs typeface="Times New Roman" panose="02020603050405020304" pitchFamily="18" charset="0"/>
            </a:endParaRPr>
          </a:p>
        </p:txBody>
      </p:sp>
      <p:sp>
        <p:nvSpPr>
          <p:cNvPr id="147" name="左カーブ矢印 254">
            <a:extLst>
              <a:ext uri="{FF2B5EF4-FFF2-40B4-BE49-F238E27FC236}">
                <a16:creationId xmlns:a16="http://schemas.microsoft.com/office/drawing/2014/main" id="{29EBA53C-4664-51A2-D2EC-C63D5E6DF5D6}"/>
              </a:ext>
            </a:extLst>
          </p:cNvPr>
          <p:cNvSpPr/>
          <p:nvPr/>
        </p:nvSpPr>
        <p:spPr>
          <a:xfrm>
            <a:off x="6295260" y="2818129"/>
            <a:ext cx="254635" cy="4356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8" name="左カーブ矢印 254">
            <a:extLst>
              <a:ext uri="{FF2B5EF4-FFF2-40B4-BE49-F238E27FC236}">
                <a16:creationId xmlns:a16="http://schemas.microsoft.com/office/drawing/2014/main" id="{256D8105-2D41-B46B-8A32-12C82194201C}"/>
              </a:ext>
            </a:extLst>
          </p:cNvPr>
          <p:cNvSpPr/>
          <p:nvPr/>
        </p:nvSpPr>
        <p:spPr>
          <a:xfrm>
            <a:off x="6315051" y="3288240"/>
            <a:ext cx="254635" cy="4356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0" name="テキスト ボックス 79">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8993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1593669"/>
            <a:ext cx="8947439" cy="311776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3.1.2</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診断・評価</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（海岸）</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1" name="テキスト ボックス 30">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33" name="角丸四角形 143">
            <a:extLst>
              <a:ext uri="{FF2B5EF4-FFF2-40B4-BE49-F238E27FC236}">
                <a16:creationId xmlns:a16="http://schemas.microsoft.com/office/drawing/2014/main" id="{67C4C828-C336-84FF-2C06-4493F86C0432}"/>
              </a:ext>
            </a:extLst>
          </p:cNvPr>
          <p:cNvSpPr/>
          <p:nvPr/>
        </p:nvSpPr>
        <p:spPr>
          <a:xfrm>
            <a:off x="296431" y="1810284"/>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③総合評価</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graphicFrame>
        <p:nvGraphicFramePr>
          <p:cNvPr id="2" name="表 1"/>
          <p:cNvGraphicFramePr>
            <a:graphicFrameLocks noGrp="1"/>
          </p:cNvGraphicFramePr>
          <p:nvPr>
            <p:extLst>
              <p:ext uri="{D42A27DB-BD31-4B8C-83A1-F6EECF244321}">
                <p14:modId xmlns:p14="http://schemas.microsoft.com/office/powerpoint/2010/main" val="2488875427"/>
              </p:ext>
            </p:extLst>
          </p:nvPr>
        </p:nvGraphicFramePr>
        <p:xfrm>
          <a:off x="1190191" y="2084038"/>
          <a:ext cx="6749759" cy="2541581"/>
        </p:xfrm>
        <a:graphic>
          <a:graphicData uri="http://schemas.openxmlformats.org/drawingml/2006/table">
            <a:tbl>
              <a:tblPr firstRow="1" firstCol="1" bandRow="1">
                <a:tableStyleId>{5C22544A-7EE6-4342-B048-85BDC9FD1C3A}</a:tableStyleId>
              </a:tblPr>
              <a:tblGrid>
                <a:gridCol w="919927">
                  <a:extLst>
                    <a:ext uri="{9D8B030D-6E8A-4147-A177-3AD203B41FA5}">
                      <a16:colId xmlns:a16="http://schemas.microsoft.com/office/drawing/2014/main" val="20000"/>
                    </a:ext>
                  </a:extLst>
                </a:gridCol>
                <a:gridCol w="5829832">
                  <a:extLst>
                    <a:ext uri="{9D8B030D-6E8A-4147-A177-3AD203B41FA5}">
                      <a16:colId xmlns:a16="http://schemas.microsoft.com/office/drawing/2014/main" val="20001"/>
                    </a:ext>
                  </a:extLst>
                </a:gridCol>
              </a:tblGrid>
              <a:tr h="461253">
                <a:tc>
                  <a:txBody>
                    <a:bodyPr/>
                    <a:lstStyle/>
                    <a:p>
                      <a:pPr algn="ctr">
                        <a:lnSpc>
                          <a:spcPct val="100000"/>
                        </a:lnSpc>
                        <a:spcAft>
                          <a:spcPts val="0"/>
                        </a:spcAft>
                      </a:pPr>
                      <a:r>
                        <a:rPr lang="ja-JP" sz="1400" kern="100" dirty="0">
                          <a:effectLst/>
                        </a:rPr>
                        <a:t>健全度</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400" kern="100" dirty="0">
                          <a:effectLst/>
                        </a:rPr>
                        <a:t>健全度の評価基準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20082">
                <a:tc>
                  <a:txBody>
                    <a:bodyPr/>
                    <a:lstStyle/>
                    <a:p>
                      <a:pPr algn="ctr">
                        <a:lnSpc>
                          <a:spcPct val="100000"/>
                        </a:lnSpc>
                        <a:spcAft>
                          <a:spcPts val="0"/>
                        </a:spcAft>
                      </a:pPr>
                      <a:r>
                        <a:rPr lang="ja-JP" sz="1600" kern="100" dirty="0">
                          <a:effectLst/>
                        </a:rPr>
                        <a:t>Ａ</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dirty="0">
                          <a:effectLst/>
                        </a:rPr>
                        <a:t>施設の防護機能に対して直接的に影響が出るほど、施設に大きな変状が発生している状態（天端高の低下など）</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20082">
                <a:tc>
                  <a:txBody>
                    <a:bodyPr/>
                    <a:lstStyle/>
                    <a:p>
                      <a:pPr algn="ctr">
                        <a:lnSpc>
                          <a:spcPct val="100000"/>
                        </a:lnSpc>
                        <a:spcAft>
                          <a:spcPts val="0"/>
                        </a:spcAft>
                      </a:pPr>
                      <a:r>
                        <a:rPr lang="ja-JP" sz="1600" kern="100" dirty="0">
                          <a:effectLst/>
                        </a:rPr>
                        <a:t>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dirty="0">
                          <a:effectLst/>
                        </a:rPr>
                        <a:t>施設の防護機能に対する影響につながる程度の変状が発生している状態（沈下やひび割れなど）</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20082">
                <a:tc>
                  <a:txBody>
                    <a:bodyPr/>
                    <a:lstStyle/>
                    <a:p>
                      <a:pPr algn="ctr">
                        <a:lnSpc>
                          <a:spcPct val="100000"/>
                        </a:lnSpc>
                        <a:spcAft>
                          <a:spcPts val="0"/>
                        </a:spcAft>
                      </a:pPr>
                      <a:r>
                        <a:rPr lang="ja-JP" sz="1600" kern="100">
                          <a:effectLst/>
                        </a:rPr>
                        <a:t>Ｃ</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dirty="0">
                          <a:effectLst/>
                        </a:rPr>
                        <a:t>施設の防護機能に影響を及ぼすほどの変状は生じていないが、変状が進展する可能性があるため、監視が必要な状態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20082">
                <a:tc>
                  <a:txBody>
                    <a:bodyPr/>
                    <a:lstStyle/>
                    <a:p>
                      <a:pPr algn="ctr">
                        <a:lnSpc>
                          <a:spcPct val="100000"/>
                        </a:lnSpc>
                        <a:spcAft>
                          <a:spcPts val="0"/>
                        </a:spcAft>
                      </a:pPr>
                      <a:r>
                        <a:rPr lang="ja-JP" sz="1600" kern="100">
                          <a:effectLst/>
                        </a:rPr>
                        <a:t>Ｄ</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dirty="0">
                          <a:effectLst/>
                        </a:rPr>
                        <a:t>変状が発生していない状態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76" name="スライド番号プレースホルダー 17">
            <a:extLst>
              <a:ext uri="{FF2B5EF4-FFF2-40B4-BE49-F238E27FC236}">
                <a16:creationId xmlns:a16="http://schemas.microsoft.com/office/drawing/2014/main" id="{60DE6D34-C5FD-4FA8-9D95-E8D63E4CEA6C}"/>
              </a:ext>
            </a:extLst>
          </p:cNvPr>
          <p:cNvSpPr>
            <a:spLocks noGrp="1"/>
          </p:cNvSpPr>
          <p:nvPr>
            <p:ph type="sldNum" sz="quarter" idx="12"/>
          </p:nvPr>
        </p:nvSpPr>
        <p:spPr>
          <a:xfrm>
            <a:off x="8380804" y="6497402"/>
            <a:ext cx="774422" cy="365125"/>
          </a:xfrm>
        </p:spPr>
        <p:txBody>
          <a:bodyPr/>
          <a:lstStyle/>
          <a:p>
            <a:r>
              <a:rPr kumimoji="1" lang="en-US" altLang="ja-JP" dirty="0"/>
              <a:t>13</a:t>
            </a:r>
            <a:endParaRPr kumimoji="1" lang="ja-JP" altLang="en-US" dirty="0"/>
          </a:p>
        </p:txBody>
      </p:sp>
      <p:sp>
        <p:nvSpPr>
          <p:cNvPr id="11" name="テキスト ボックス 10">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764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1607819"/>
            <a:ext cx="8947439" cy="488829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3.1.3</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維持管理手法</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、維持管理水準、更新フロー</a:t>
            </a:r>
            <a:endParaRPr lang="en-US" altLang="ja-JP" sz="1400" b="1"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1" name="テキスト ボックス 30">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76" name="スライド番号プレースホルダー 17">
            <a:extLst>
              <a:ext uri="{FF2B5EF4-FFF2-40B4-BE49-F238E27FC236}">
                <a16:creationId xmlns:a16="http://schemas.microsoft.com/office/drawing/2014/main" id="{60DE6D34-C5FD-4FA8-9D95-E8D63E4CEA6C}"/>
              </a:ext>
            </a:extLst>
          </p:cNvPr>
          <p:cNvSpPr>
            <a:spLocks noGrp="1"/>
          </p:cNvSpPr>
          <p:nvPr>
            <p:ph type="sldNum" sz="quarter" idx="12"/>
          </p:nvPr>
        </p:nvSpPr>
        <p:spPr>
          <a:xfrm>
            <a:off x="8380804" y="6497402"/>
            <a:ext cx="774422" cy="365125"/>
          </a:xfrm>
        </p:spPr>
        <p:txBody>
          <a:bodyPr/>
          <a:lstStyle/>
          <a:p>
            <a:r>
              <a:rPr kumimoji="1" lang="en-US" altLang="ja-JP" dirty="0"/>
              <a:t>14</a:t>
            </a:r>
            <a:endParaRPr kumimoji="1" lang="ja-JP" altLang="en-US" dirty="0"/>
          </a:p>
        </p:txBody>
      </p:sp>
      <p:pic>
        <p:nvPicPr>
          <p:cNvPr id="3" name="図 2">
            <a:extLst>
              <a:ext uri="{FF2B5EF4-FFF2-40B4-BE49-F238E27FC236}">
                <a16:creationId xmlns:a16="http://schemas.microsoft.com/office/drawing/2014/main" id="{6821F350-F700-8ADC-3967-538939E0EB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9542" y="2527973"/>
            <a:ext cx="6024915" cy="3914736"/>
          </a:xfrm>
          <a:prstGeom prst="rect">
            <a:avLst/>
          </a:prstGeom>
          <a:noFill/>
          <a:ln>
            <a:noFill/>
          </a:ln>
        </p:spPr>
      </p:pic>
      <p:sp>
        <p:nvSpPr>
          <p:cNvPr id="4" name="角丸四角形 143">
            <a:extLst>
              <a:ext uri="{FF2B5EF4-FFF2-40B4-BE49-F238E27FC236}">
                <a16:creationId xmlns:a16="http://schemas.microsoft.com/office/drawing/2014/main" id="{60C0ED96-1BA8-DBA8-89F3-08DAD871D303}"/>
              </a:ext>
            </a:extLst>
          </p:cNvPr>
          <p:cNvSpPr/>
          <p:nvPr/>
        </p:nvSpPr>
        <p:spPr>
          <a:xfrm>
            <a:off x="229757" y="1855109"/>
            <a:ext cx="8542768" cy="50546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　本計画の対象期間内においては、鋼構造のみを予測計画型とし、桟橋式上部工については、将来的に予測計画型への移行を見据え、点検データや補修履歴の蓄積などを行い、劣化進行の分析把握の精度を高めていく。</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9" name="テキスト ボックス 8">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3480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0DBFFB03-4442-A29F-709C-79344B0A04C8}"/>
              </a:ext>
            </a:extLst>
          </p:cNvPr>
          <p:cNvPicPr>
            <a:picLocks noChangeAspect="1"/>
          </p:cNvPicPr>
          <p:nvPr/>
        </p:nvPicPr>
        <p:blipFill>
          <a:blip r:embed="rId2"/>
          <a:stretch>
            <a:fillRect/>
          </a:stretch>
        </p:blipFill>
        <p:spPr>
          <a:xfrm>
            <a:off x="809999" y="5481967"/>
            <a:ext cx="3874746" cy="1137019"/>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110835" y="1617045"/>
            <a:ext cx="8847439" cy="514080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3.1.3</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維持管理</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手法、維持管理水準、更新フロー</a:t>
            </a:r>
            <a:endParaRPr lang="en-US" altLang="ja-JP" sz="1400" b="1"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2" name="角丸四角形 143">
            <a:extLst>
              <a:ext uri="{FF2B5EF4-FFF2-40B4-BE49-F238E27FC236}">
                <a16:creationId xmlns:a16="http://schemas.microsoft.com/office/drawing/2014/main" id="{76A577B7-E2BF-6C2D-62FF-77748CFF2EEF}"/>
              </a:ext>
            </a:extLst>
          </p:cNvPr>
          <p:cNvSpPr/>
          <p:nvPr/>
        </p:nvSpPr>
        <p:spPr>
          <a:xfrm>
            <a:off x="5187308" y="2593118"/>
            <a:ext cx="3403225" cy="2796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schemeClr val="tx1"/>
                </a:solidFill>
                <a:latin typeface="Meiryo UI" panose="020B0604030504040204" pitchFamily="50" charset="-128"/>
                <a:ea typeface="Meiryo UI" panose="020B0604030504040204" pitchFamily="50" charset="-128"/>
                <a:cs typeface="Times New Roman"/>
              </a:rPr>
              <a:t>①港湾施設における管理水準</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7" name="図 6">
            <a:extLst>
              <a:ext uri="{FF2B5EF4-FFF2-40B4-BE49-F238E27FC236}">
                <a16:creationId xmlns:a16="http://schemas.microsoft.com/office/drawing/2014/main" id="{909A8795-5FFD-5048-A689-E715B598F7E5}"/>
              </a:ext>
            </a:extLst>
          </p:cNvPr>
          <p:cNvPicPr>
            <a:picLocks noChangeAspect="1"/>
          </p:cNvPicPr>
          <p:nvPr/>
        </p:nvPicPr>
        <p:blipFill>
          <a:blip r:embed="rId3"/>
          <a:stretch>
            <a:fillRect/>
          </a:stretch>
        </p:blipFill>
        <p:spPr>
          <a:xfrm>
            <a:off x="5189958" y="2874475"/>
            <a:ext cx="3734855" cy="1683226"/>
          </a:xfrm>
          <a:prstGeom prst="rect">
            <a:avLst/>
          </a:prstGeom>
        </p:spPr>
      </p:pic>
      <p:sp>
        <p:nvSpPr>
          <p:cNvPr id="10" name="角丸四角形 143">
            <a:extLst>
              <a:ext uri="{FF2B5EF4-FFF2-40B4-BE49-F238E27FC236}">
                <a16:creationId xmlns:a16="http://schemas.microsoft.com/office/drawing/2014/main" id="{35BB8502-CB26-F920-BE5D-B9F4B65969A9}"/>
              </a:ext>
            </a:extLst>
          </p:cNvPr>
          <p:cNvSpPr/>
          <p:nvPr/>
        </p:nvSpPr>
        <p:spPr>
          <a:xfrm>
            <a:off x="5187308" y="4664334"/>
            <a:ext cx="3649213" cy="30643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schemeClr val="tx1"/>
                </a:solidFill>
                <a:latin typeface="Meiryo UI" panose="020B0604030504040204" pitchFamily="50" charset="-128"/>
                <a:ea typeface="Meiryo UI" panose="020B0604030504040204" pitchFamily="50" charset="-128"/>
                <a:cs typeface="Times New Roman"/>
              </a:rPr>
              <a:t>②海岸施設における管理水準</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9" name="図 18">
            <a:extLst>
              <a:ext uri="{FF2B5EF4-FFF2-40B4-BE49-F238E27FC236}">
                <a16:creationId xmlns:a16="http://schemas.microsoft.com/office/drawing/2014/main" id="{CC7451A0-093C-B3FF-C291-6336833ACC74}"/>
              </a:ext>
            </a:extLst>
          </p:cNvPr>
          <p:cNvPicPr>
            <a:picLocks noChangeAspect="1"/>
          </p:cNvPicPr>
          <p:nvPr/>
        </p:nvPicPr>
        <p:blipFill>
          <a:blip r:embed="rId4"/>
          <a:stretch>
            <a:fillRect/>
          </a:stretch>
        </p:blipFill>
        <p:spPr>
          <a:xfrm>
            <a:off x="5187308" y="4972474"/>
            <a:ext cx="3767423" cy="1684800"/>
          </a:xfrm>
          <a:prstGeom prst="rect">
            <a:avLst/>
          </a:prstGeom>
        </p:spPr>
      </p:pic>
      <p:sp>
        <p:nvSpPr>
          <p:cNvPr id="15" name="テキスト ボックス 14">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graphicFrame>
        <p:nvGraphicFramePr>
          <p:cNvPr id="3" name="表 2">
            <a:extLst>
              <a:ext uri="{FF2B5EF4-FFF2-40B4-BE49-F238E27FC236}">
                <a16:creationId xmlns:a16="http://schemas.microsoft.com/office/drawing/2014/main" id="{8060AAA2-E40B-C605-F269-8AE6951295E3}"/>
              </a:ext>
            </a:extLst>
          </p:cNvPr>
          <p:cNvGraphicFramePr>
            <a:graphicFrameLocks noGrp="1"/>
          </p:cNvGraphicFramePr>
          <p:nvPr>
            <p:extLst>
              <p:ext uri="{D42A27DB-BD31-4B8C-83A1-F6EECF244321}">
                <p14:modId xmlns:p14="http://schemas.microsoft.com/office/powerpoint/2010/main" val="4237900250"/>
              </p:ext>
            </p:extLst>
          </p:nvPr>
        </p:nvGraphicFramePr>
        <p:xfrm>
          <a:off x="165441" y="1913702"/>
          <a:ext cx="5024518" cy="2027849"/>
        </p:xfrm>
        <a:graphic>
          <a:graphicData uri="http://schemas.openxmlformats.org/drawingml/2006/table">
            <a:tbl>
              <a:tblPr firstRow="1" firstCol="1" bandRow="1">
                <a:tableStyleId>{5C22544A-7EE6-4342-B048-85BDC9FD1C3A}</a:tableStyleId>
              </a:tblPr>
              <a:tblGrid>
                <a:gridCol w="196125">
                  <a:extLst>
                    <a:ext uri="{9D8B030D-6E8A-4147-A177-3AD203B41FA5}">
                      <a16:colId xmlns:a16="http://schemas.microsoft.com/office/drawing/2014/main" val="1807537467"/>
                    </a:ext>
                  </a:extLst>
                </a:gridCol>
                <a:gridCol w="741998">
                  <a:extLst>
                    <a:ext uri="{9D8B030D-6E8A-4147-A177-3AD203B41FA5}">
                      <a16:colId xmlns:a16="http://schemas.microsoft.com/office/drawing/2014/main" val="3106857479"/>
                    </a:ext>
                  </a:extLst>
                </a:gridCol>
                <a:gridCol w="4086395">
                  <a:extLst>
                    <a:ext uri="{9D8B030D-6E8A-4147-A177-3AD203B41FA5}">
                      <a16:colId xmlns:a16="http://schemas.microsoft.com/office/drawing/2014/main" val="2913249628"/>
                    </a:ext>
                  </a:extLst>
                </a:gridCol>
              </a:tblGrid>
              <a:tr h="342900">
                <a:tc gridSpan="2">
                  <a:txBody>
                    <a:bodyPr/>
                    <a:lstStyle/>
                    <a:p>
                      <a:pPr algn="ctr">
                        <a:lnSpc>
                          <a:spcPts val="1500"/>
                        </a:lnSpc>
                      </a:pPr>
                      <a:r>
                        <a:rPr lang="ja-JP" sz="1050" kern="100" dirty="0">
                          <a:effectLst/>
                        </a:rPr>
                        <a:t>区分</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500"/>
                        </a:lnSpc>
                      </a:pPr>
                      <a:r>
                        <a:rPr lang="ja-JP" sz="1050" kern="100" dirty="0">
                          <a:effectLst/>
                        </a:rPr>
                        <a:t>説明</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59862478"/>
                  </a:ext>
                </a:extLst>
              </a:tr>
              <a:tr h="398057">
                <a:tc gridSpan="2">
                  <a:txBody>
                    <a:bodyPr/>
                    <a:lstStyle/>
                    <a:p>
                      <a:pPr algn="just">
                        <a:lnSpc>
                          <a:spcPts val="1500"/>
                        </a:lnSpc>
                      </a:pPr>
                      <a:r>
                        <a:rPr lang="ja-JP" sz="900" kern="100" dirty="0">
                          <a:effectLst/>
                        </a:rPr>
                        <a:t>限界管理水準</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a:txBody>
                    <a:bodyPr/>
                    <a:lstStyle/>
                    <a:p>
                      <a:pPr marL="133350" indent="-133350" algn="just">
                        <a:lnSpc>
                          <a:spcPts val="1500"/>
                        </a:lnSpc>
                      </a:pPr>
                      <a:r>
                        <a:rPr lang="ja-JP" sz="900" kern="100" dirty="0">
                          <a:effectLst/>
                        </a:rPr>
                        <a:t>・施設の安全性・信頼性を損なう不具合等、管理上、絶対に下回れない水準。</a:t>
                      </a:r>
                    </a:p>
                    <a:p>
                      <a:pPr algn="just">
                        <a:lnSpc>
                          <a:spcPts val="1500"/>
                        </a:lnSpc>
                      </a:pPr>
                      <a:r>
                        <a:rPr lang="ja-JP" sz="900" kern="100" dirty="0">
                          <a:effectLst/>
                        </a:rPr>
                        <a:t>・一般的に、これを超えると大規模修繕や更新等が必要となる。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537485540"/>
                  </a:ext>
                </a:extLst>
              </a:tr>
              <a:tr h="618581">
                <a:tc gridSpan="2">
                  <a:txBody>
                    <a:bodyPr/>
                    <a:lstStyle/>
                    <a:p>
                      <a:pPr algn="just">
                        <a:lnSpc>
                          <a:spcPts val="1500"/>
                        </a:lnSpc>
                      </a:pPr>
                      <a:r>
                        <a:rPr lang="ja-JP" sz="900" kern="100" dirty="0">
                          <a:effectLst/>
                        </a:rPr>
                        <a:t>目標管理水準</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a:txBody>
                    <a:bodyPr/>
                    <a:lstStyle/>
                    <a:p>
                      <a:pPr marL="133350" indent="-133350" algn="just">
                        <a:lnSpc>
                          <a:spcPts val="1500"/>
                        </a:lnSpc>
                      </a:pPr>
                      <a:r>
                        <a:rPr lang="ja-JP" sz="900" kern="100" dirty="0">
                          <a:effectLst/>
                        </a:rPr>
                        <a:t>・管理上、目標とする水準。</a:t>
                      </a:r>
                    </a:p>
                    <a:p>
                      <a:pPr marL="133350" indent="-133350" algn="just">
                        <a:lnSpc>
                          <a:spcPts val="1500"/>
                        </a:lnSpc>
                      </a:pPr>
                      <a:r>
                        <a:rPr lang="ja-JP" sz="900" kern="100" dirty="0">
                          <a:effectLst/>
                        </a:rPr>
                        <a:t>・これを下回ると補修等の対策を実施。</a:t>
                      </a:r>
                    </a:p>
                    <a:p>
                      <a:pPr marL="133350" indent="-133350" algn="just">
                        <a:lnSpc>
                          <a:spcPts val="1500"/>
                        </a:lnSpc>
                      </a:pPr>
                      <a:r>
                        <a:rPr lang="ja-JP" sz="900" kern="100" dirty="0">
                          <a:effectLst/>
                        </a:rPr>
                        <a:t>・目標管理水準は、不測の事態が発生した場合でも対応可能となるよう、限界管理水準との間に適切な余裕を見込んで設定する（</a:t>
                      </a:r>
                      <a:r>
                        <a:rPr lang="ja-JP" altLang="en-US" sz="900" kern="100" dirty="0">
                          <a:solidFill>
                            <a:schemeClr val="tx1"/>
                          </a:solidFill>
                          <a:effectLst/>
                        </a:rPr>
                        <a:t>図</a:t>
                      </a:r>
                      <a:r>
                        <a:rPr lang="en-US" altLang="ja-JP" sz="900" kern="100" dirty="0">
                          <a:solidFill>
                            <a:schemeClr val="tx1"/>
                          </a:solidFill>
                          <a:effectLst/>
                        </a:rPr>
                        <a:t>3.1</a:t>
                      </a:r>
                      <a:r>
                        <a:rPr lang="ja-JP" sz="900" kern="100" dirty="0">
                          <a:solidFill>
                            <a:schemeClr val="tx1"/>
                          </a:solidFill>
                          <a:effectLst/>
                        </a:rPr>
                        <a:t>参照</a:t>
                      </a:r>
                      <a:r>
                        <a:rPr lang="ja-JP" sz="900" kern="100" dirty="0">
                          <a:effectLst/>
                        </a:rPr>
                        <a:t>）。</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904243413"/>
                  </a:ext>
                </a:extLst>
              </a:tr>
              <a:tr h="479407">
                <a:tc>
                  <a:txBody>
                    <a:bodyPr/>
                    <a:lstStyle/>
                    <a:p>
                      <a:pPr algn="just">
                        <a:lnSpc>
                          <a:spcPts val="1500"/>
                        </a:lnSpc>
                      </a:pPr>
                      <a:r>
                        <a:rPr lang="en-US" sz="800" kern="100" dirty="0">
                          <a:effectLst/>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lnSpc>
                          <a:spcPts val="1500"/>
                        </a:lnSpc>
                      </a:pPr>
                      <a:r>
                        <a:rPr lang="ja-JP" sz="900" kern="100" dirty="0">
                          <a:effectLst/>
                        </a:rPr>
                        <a:t>予測計画型</a:t>
                      </a:r>
                    </a:p>
                    <a:p>
                      <a:pPr algn="just">
                        <a:lnSpc>
                          <a:spcPts val="1500"/>
                        </a:lnSpc>
                      </a:pPr>
                      <a:r>
                        <a:rPr lang="ja-JP" sz="900" kern="100" dirty="0">
                          <a:effectLst/>
                        </a:rPr>
                        <a:t>の場合</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133350" indent="-133350" algn="just">
                        <a:lnSpc>
                          <a:spcPts val="1500"/>
                        </a:lnSpc>
                      </a:pPr>
                      <a:r>
                        <a:rPr lang="ja-JP" sz="900" kern="100" dirty="0">
                          <a:effectLst/>
                        </a:rPr>
                        <a:t>・劣化予測が可能な施設</a:t>
                      </a:r>
                      <a:r>
                        <a:rPr lang="ja-JP" sz="900" kern="100" dirty="0">
                          <a:solidFill>
                            <a:srgbClr val="FF0000"/>
                          </a:solidFill>
                          <a:effectLst/>
                        </a:rPr>
                        <a:t>（</a:t>
                      </a:r>
                      <a:r>
                        <a:rPr lang="ja-JP" altLang="en-US" sz="900" kern="100" dirty="0">
                          <a:solidFill>
                            <a:srgbClr val="FF0000"/>
                          </a:solidFill>
                          <a:effectLst/>
                        </a:rPr>
                        <a:t>鋼構造施設</a:t>
                      </a:r>
                      <a:r>
                        <a:rPr lang="ja-JP" sz="900" kern="100" dirty="0">
                          <a:solidFill>
                            <a:srgbClr val="FF0000"/>
                          </a:solidFill>
                          <a:effectLst/>
                        </a:rPr>
                        <a:t>）</a:t>
                      </a:r>
                      <a:r>
                        <a:rPr lang="ja-JP" sz="900" kern="100" dirty="0">
                          <a:effectLst/>
                        </a:rPr>
                        <a:t>で、目標供用年数（寿命）を設定した上で、ライフサイクルコストの最小化など、最適なタイミング（</a:t>
                      </a:r>
                      <a:r>
                        <a:rPr lang="ja-JP" altLang="en-US" sz="900" kern="100" dirty="0">
                          <a:solidFill>
                            <a:schemeClr val="tx1"/>
                          </a:solidFill>
                          <a:effectLst/>
                        </a:rPr>
                        <a:t>図</a:t>
                      </a:r>
                      <a:r>
                        <a:rPr lang="en-US" altLang="ja-JP" sz="900" kern="100" dirty="0">
                          <a:solidFill>
                            <a:schemeClr val="tx1"/>
                          </a:solidFill>
                          <a:effectLst/>
                        </a:rPr>
                        <a:t>3.2</a:t>
                      </a:r>
                      <a:r>
                        <a:rPr lang="ja-JP" sz="900" kern="100" dirty="0">
                          <a:solidFill>
                            <a:schemeClr val="tx1"/>
                          </a:solidFill>
                          <a:effectLst/>
                        </a:rPr>
                        <a:t>参照</a:t>
                      </a:r>
                      <a:r>
                        <a:rPr lang="ja-JP" sz="900" kern="100" dirty="0">
                          <a:effectLst/>
                        </a:rPr>
                        <a:t>）で最適な補修等を行う水準。</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108561409"/>
                  </a:ext>
                </a:extLst>
              </a:tr>
            </a:tbl>
          </a:graphicData>
        </a:graphic>
      </p:graphicFrame>
      <p:pic>
        <p:nvPicPr>
          <p:cNvPr id="4" name="図 3">
            <a:extLst>
              <a:ext uri="{FF2B5EF4-FFF2-40B4-BE49-F238E27FC236}">
                <a16:creationId xmlns:a16="http://schemas.microsoft.com/office/drawing/2014/main" id="{020D0E17-83FB-B70F-E995-CD2029462F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812" y="4065120"/>
            <a:ext cx="2868546" cy="1281443"/>
          </a:xfrm>
          <a:prstGeom prst="rect">
            <a:avLst/>
          </a:prstGeom>
          <a:noFill/>
          <a:ln>
            <a:noFill/>
          </a:ln>
        </p:spPr>
      </p:pic>
      <p:sp>
        <p:nvSpPr>
          <p:cNvPr id="9" name="テキスト ボックス 8">
            <a:extLst>
              <a:ext uri="{FF2B5EF4-FFF2-40B4-BE49-F238E27FC236}">
                <a16:creationId xmlns:a16="http://schemas.microsoft.com/office/drawing/2014/main" id="{AD60C869-2723-057F-FF7F-B396E04CBE9C}"/>
              </a:ext>
            </a:extLst>
          </p:cNvPr>
          <p:cNvSpPr txBox="1"/>
          <p:nvPr/>
        </p:nvSpPr>
        <p:spPr>
          <a:xfrm>
            <a:off x="1512552" y="6497168"/>
            <a:ext cx="3479843" cy="253916"/>
          </a:xfrm>
          <a:prstGeom prst="rect">
            <a:avLst/>
          </a:prstGeom>
          <a:noFill/>
        </p:spPr>
        <p:txBody>
          <a:bodyPr wrap="square" rtlCol="0">
            <a:spAutoFit/>
          </a:bodyPr>
          <a:lstStyle/>
          <a:p>
            <a:r>
              <a:rPr kumimoji="1" lang="en-US" altLang="ja-JP" sz="1050" b="1" dirty="0">
                <a:latin typeface="HG丸ｺﾞｼｯｸM-PRO" panose="020F0600000000000000" pitchFamily="50" charset="-128"/>
                <a:ea typeface="HG丸ｺﾞｼｯｸM-PRO" panose="020F0600000000000000" pitchFamily="50" charset="-128"/>
              </a:rPr>
              <a:t>【</a:t>
            </a:r>
            <a:r>
              <a:rPr lang="ja-JP" altLang="en-US" sz="1050" b="1" dirty="0">
                <a:latin typeface="HG丸ｺﾞｼｯｸM-PRO" panose="020F0600000000000000" pitchFamily="50" charset="-128"/>
                <a:ea typeface="HG丸ｺﾞｼｯｸM-PRO" panose="020F0600000000000000" pitchFamily="50" charset="-128"/>
              </a:rPr>
              <a:t>図</a:t>
            </a:r>
            <a:r>
              <a:rPr lang="en-US" altLang="ja-JP" sz="1050" b="1" dirty="0">
                <a:latin typeface="HG丸ｺﾞｼｯｸM-PRO" panose="020F0600000000000000" pitchFamily="50" charset="-128"/>
                <a:ea typeface="HG丸ｺﾞｼｯｸM-PRO" panose="020F0600000000000000" pitchFamily="50" charset="-128"/>
              </a:rPr>
              <a:t>3.2 LCC</a:t>
            </a:r>
            <a:r>
              <a:rPr lang="ja-JP" altLang="en-US" sz="1050" b="1" dirty="0">
                <a:latin typeface="HG丸ｺﾞｼｯｸM-PRO" panose="020F0600000000000000" pitchFamily="50" charset="-128"/>
                <a:ea typeface="HG丸ｺﾞｼｯｸM-PRO" panose="020F0600000000000000" pitchFamily="50" charset="-128"/>
              </a:rPr>
              <a:t>最小化のイメージ</a:t>
            </a:r>
            <a:r>
              <a:rPr kumimoji="1" lang="en-US" altLang="ja-JP" sz="1050" b="1" dirty="0">
                <a:latin typeface="HG丸ｺﾞｼｯｸM-PRO" panose="020F0600000000000000" pitchFamily="50" charset="-128"/>
                <a:ea typeface="HG丸ｺﾞｼｯｸM-PRO" panose="020F0600000000000000" pitchFamily="50" charset="-128"/>
              </a:rPr>
              <a:t>】</a:t>
            </a:r>
            <a:endParaRPr kumimoji="1" lang="ja-JP" altLang="en-US" sz="1050" b="1" dirty="0">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17">
            <a:extLst>
              <a:ext uri="{FF2B5EF4-FFF2-40B4-BE49-F238E27FC236}">
                <a16:creationId xmlns:a16="http://schemas.microsoft.com/office/drawing/2014/main" id="{6A99B8D1-CDF7-0953-1B18-D6A9E9C4D1D7}"/>
              </a:ext>
            </a:extLst>
          </p:cNvPr>
          <p:cNvSpPr>
            <a:spLocks noGrp="1"/>
          </p:cNvSpPr>
          <p:nvPr>
            <p:ph type="sldNum" sz="quarter" idx="12"/>
          </p:nvPr>
        </p:nvSpPr>
        <p:spPr>
          <a:xfrm>
            <a:off x="8238761" y="6479646"/>
            <a:ext cx="774422" cy="365125"/>
          </a:xfrm>
        </p:spPr>
        <p:txBody>
          <a:bodyPr/>
          <a:lstStyle/>
          <a:p>
            <a:r>
              <a:rPr kumimoji="1" lang="en-US" altLang="ja-JP" dirty="0"/>
              <a:t>15</a:t>
            </a:r>
            <a:endParaRPr kumimoji="1" lang="ja-JP" altLang="en-US" dirty="0"/>
          </a:p>
        </p:txBody>
      </p:sp>
      <p:sp>
        <p:nvSpPr>
          <p:cNvPr id="17" name="テキスト ボックス 16">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sp>
        <p:nvSpPr>
          <p:cNvPr id="20" name="角丸四角形 143">
            <a:extLst>
              <a:ext uri="{FF2B5EF4-FFF2-40B4-BE49-F238E27FC236}">
                <a16:creationId xmlns:a16="http://schemas.microsoft.com/office/drawing/2014/main" id="{4DB17564-3FC5-0EA1-977F-B696F07EDECB}"/>
              </a:ext>
            </a:extLst>
          </p:cNvPr>
          <p:cNvSpPr/>
          <p:nvPr/>
        </p:nvSpPr>
        <p:spPr>
          <a:xfrm>
            <a:off x="1062446" y="5228400"/>
            <a:ext cx="3468842" cy="253916"/>
          </a:xfrm>
          <a:prstGeom prst="rect">
            <a:avLst/>
          </a:prstGeom>
          <a:noFill/>
        </p:spPr>
        <p:txBody>
          <a:bodyPr wrap="square" rtlCol="0">
            <a:spAutoFit/>
          </a:bodyPr>
          <a:lstStyle/>
          <a:p>
            <a:r>
              <a:rPr lang="en-US" altLang="ja-JP" sz="1050" b="1" dirty="0">
                <a:solidFill>
                  <a:schemeClr val="tx1"/>
                </a:solidFill>
                <a:latin typeface="HG丸ｺﾞｼｯｸM-PRO" panose="020F0600000000000000" pitchFamily="50" charset="-128"/>
                <a:ea typeface="HG丸ｺﾞｼｯｸM-PRO" panose="020F0600000000000000" pitchFamily="50" charset="-128"/>
              </a:rPr>
              <a:t>【</a:t>
            </a:r>
            <a:r>
              <a:rPr lang="ja-JP" altLang="en-US" sz="1050" b="1" dirty="0">
                <a:latin typeface="HG丸ｺﾞｼｯｸM-PRO" panose="020F0600000000000000" pitchFamily="50" charset="-128"/>
                <a:ea typeface="HG丸ｺﾞｼｯｸM-PRO" panose="020F0600000000000000" pitchFamily="50" charset="-128"/>
              </a:rPr>
              <a:t>図</a:t>
            </a:r>
            <a:r>
              <a:rPr lang="en-US" altLang="ja-JP" sz="1050" b="1" dirty="0">
                <a:latin typeface="HG丸ｺﾞｼｯｸM-PRO" panose="020F0600000000000000" pitchFamily="50" charset="-128"/>
                <a:ea typeface="HG丸ｺﾞｼｯｸM-PRO" panose="020F0600000000000000" pitchFamily="50" charset="-128"/>
              </a:rPr>
              <a:t>3.1 </a:t>
            </a:r>
            <a:r>
              <a:rPr lang="ja-JP" altLang="en-US" sz="1050" b="1" dirty="0">
                <a:latin typeface="HG丸ｺﾞｼｯｸM-PRO" panose="020F0600000000000000" pitchFamily="50" charset="-128"/>
                <a:ea typeface="HG丸ｺﾞｼｯｸM-PRO" panose="020F0600000000000000" pitchFamily="50" charset="-128"/>
              </a:rPr>
              <a:t>不測の事態に対する管理水準の余裕幅</a:t>
            </a:r>
            <a:r>
              <a:rPr lang="en-US" altLang="ja-JP" sz="1050" b="1" dirty="0">
                <a:solidFill>
                  <a:schemeClr val="tx1"/>
                </a:solidFill>
                <a:latin typeface="HG丸ｺﾞｼｯｸM-PRO" panose="020F0600000000000000" pitchFamily="50" charset="-128"/>
                <a:ea typeface="HG丸ｺﾞｼｯｸM-PRO" panose="020F0600000000000000" pitchFamily="50" charset="-128"/>
              </a:rPr>
              <a:t>】</a:t>
            </a:r>
          </a:p>
        </p:txBody>
      </p:sp>
      <p:sp>
        <p:nvSpPr>
          <p:cNvPr id="21" name="角丸四角形 143">
            <a:extLst>
              <a:ext uri="{FF2B5EF4-FFF2-40B4-BE49-F238E27FC236}">
                <a16:creationId xmlns:a16="http://schemas.microsoft.com/office/drawing/2014/main" id="{234D5FE5-6A27-4D07-9BB2-0EB07F67CE17}"/>
              </a:ext>
            </a:extLst>
          </p:cNvPr>
          <p:cNvSpPr/>
          <p:nvPr/>
        </p:nvSpPr>
        <p:spPr>
          <a:xfrm>
            <a:off x="5187841" y="1797587"/>
            <a:ext cx="3648680" cy="77961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目標管理水準：施設の健全度を一定のレベルより下らない</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ように管理する水準を示す。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限界管理水準：施設の損傷等により機能を失うことがない</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ように管理する水準を示す。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360401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角丸四角形 143">
            <a:extLst>
              <a:ext uri="{FF2B5EF4-FFF2-40B4-BE49-F238E27FC236}">
                <a16:creationId xmlns:a16="http://schemas.microsoft.com/office/drawing/2014/main" id="{66FCEF47-75F5-1A5F-353E-0BB709DC2C9A}"/>
              </a:ext>
            </a:extLst>
          </p:cNvPr>
          <p:cNvSpPr/>
          <p:nvPr/>
        </p:nvSpPr>
        <p:spPr>
          <a:xfrm>
            <a:off x="4423836" y="1639758"/>
            <a:ext cx="4669949" cy="512893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srgbClr val="FF0000"/>
                </a:solidFill>
                <a:latin typeface="Meiryo UI" panose="020B0604030504040204" pitchFamily="50" charset="-128"/>
                <a:ea typeface="Meiryo UI" panose="020B0604030504040204" pitchFamily="50" charset="-128"/>
                <a:cs typeface="Times New Roman"/>
              </a:rPr>
              <a:t>3.1.3</a:t>
            </a:r>
            <a:r>
              <a:rPr lang="ja-JP" altLang="en-US" sz="1400" b="1" kern="100" dirty="0">
                <a:solidFill>
                  <a:srgbClr val="FF0000"/>
                </a:solidFill>
                <a:latin typeface="Meiryo UI" panose="020B0604030504040204" pitchFamily="50" charset="-128"/>
                <a:ea typeface="Meiryo UI" panose="020B0604030504040204" pitchFamily="50" charset="-128"/>
                <a:cs typeface="Times New Roman"/>
              </a:rPr>
              <a:t>　施設の廃止や集約化検討フローの例</a:t>
            </a:r>
          </a:p>
        </p:txBody>
      </p:sp>
      <p:sp>
        <p:nvSpPr>
          <p:cNvPr id="4" name="角丸四角形 143">
            <a:extLst>
              <a:ext uri="{FF2B5EF4-FFF2-40B4-BE49-F238E27FC236}">
                <a16:creationId xmlns:a16="http://schemas.microsoft.com/office/drawing/2014/main" id="{DD3851CC-7962-9ADA-D60C-0C5C8E1FBEDF}"/>
              </a:ext>
            </a:extLst>
          </p:cNvPr>
          <p:cNvSpPr/>
          <p:nvPr/>
        </p:nvSpPr>
        <p:spPr>
          <a:xfrm>
            <a:off x="4472141" y="1887741"/>
            <a:ext cx="4532522" cy="5869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FF0000"/>
                </a:solidFill>
                <a:latin typeface="Meiryo UI" panose="020B0604030504040204" pitchFamily="50" charset="-128"/>
                <a:ea typeface="Meiryo UI" panose="020B0604030504040204" pitchFamily="50" charset="-128"/>
                <a:cs typeface="Times New Roman"/>
              </a:rPr>
              <a:t>　施設の適正な維持管理を大原則としつつ、社会的影響度や利用頻度などが低い係留施設については、適宜、下記に示すようなフローに基づき、施設の廃止や集約化についても考慮する。</a:t>
            </a:r>
            <a:endParaRPr lang="en-US" altLang="ja-JP" sz="1050" kern="100" dirty="0">
              <a:solidFill>
                <a:srgbClr val="FF0000"/>
              </a:solidFill>
              <a:latin typeface="Meiryo UI" panose="020B0604030504040204" pitchFamily="50" charset="-128"/>
              <a:ea typeface="Meiryo UI" panose="020B0604030504040204" pitchFamily="50" charset="-128"/>
              <a:cs typeface="Times New Roman"/>
            </a:endParaRPr>
          </a:p>
        </p:txBody>
      </p:sp>
      <p:sp>
        <p:nvSpPr>
          <p:cNvPr id="5" name="角丸四角形 143">
            <a:extLst>
              <a:ext uri="{FF2B5EF4-FFF2-40B4-BE49-F238E27FC236}">
                <a16:creationId xmlns:a16="http://schemas.microsoft.com/office/drawing/2014/main" id="{DA9E5E5E-3228-431B-1111-9EDE1F020836}"/>
              </a:ext>
            </a:extLst>
          </p:cNvPr>
          <p:cNvSpPr/>
          <p:nvPr/>
        </p:nvSpPr>
        <p:spPr>
          <a:xfrm>
            <a:off x="62618" y="1639759"/>
            <a:ext cx="4319792" cy="512241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3.1.3</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維持管理</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手法、維持管理水準、更新フロー</a:t>
            </a:r>
          </a:p>
        </p:txBody>
      </p:sp>
      <p:sp>
        <p:nvSpPr>
          <p:cNvPr id="7" name="角丸四角形 143">
            <a:extLst>
              <a:ext uri="{FF2B5EF4-FFF2-40B4-BE49-F238E27FC236}">
                <a16:creationId xmlns:a16="http://schemas.microsoft.com/office/drawing/2014/main" id="{40D66518-97C4-DACB-CABF-41A5B41E7105}"/>
              </a:ext>
            </a:extLst>
          </p:cNvPr>
          <p:cNvSpPr/>
          <p:nvPr/>
        </p:nvSpPr>
        <p:spPr>
          <a:xfrm>
            <a:off x="117510" y="1879031"/>
            <a:ext cx="4328061" cy="6088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更新フローに基づき、更新すべき施設を抽出すると共に、具体的な更新方法や時期を整理していく。</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更新の見極めに際しては、施設の廃止や集約化についても考慮する。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 name="四角形: 角を丸くする 7">
            <a:extLst>
              <a:ext uri="{FF2B5EF4-FFF2-40B4-BE49-F238E27FC236}">
                <a16:creationId xmlns:a16="http://schemas.microsoft.com/office/drawing/2014/main" id="{99C2D8D9-25A2-0D97-05D0-5DB80FEC3A08}"/>
              </a:ext>
            </a:extLst>
          </p:cNvPr>
          <p:cNvSpPr/>
          <p:nvPr/>
        </p:nvSpPr>
        <p:spPr>
          <a:xfrm>
            <a:off x="1811655" y="2479129"/>
            <a:ext cx="1310907" cy="273956"/>
          </a:xfrm>
          <a:prstGeom prst="roundRect">
            <a:avLst>
              <a:gd name="adj" fmla="val 50000"/>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START</a:t>
            </a:r>
            <a:endParaRPr kumimoji="1" lang="ja-JP" altLang="en-US" sz="1400" dirty="0"/>
          </a:p>
        </p:txBody>
      </p:sp>
      <p:sp>
        <p:nvSpPr>
          <p:cNvPr id="9" name="正方形/長方形 8">
            <a:extLst>
              <a:ext uri="{FF2B5EF4-FFF2-40B4-BE49-F238E27FC236}">
                <a16:creationId xmlns:a16="http://schemas.microsoft.com/office/drawing/2014/main" id="{C7B46F7E-ED72-5F49-B169-14E47E9D1ED2}"/>
              </a:ext>
            </a:extLst>
          </p:cNvPr>
          <p:cNvSpPr/>
          <p:nvPr/>
        </p:nvSpPr>
        <p:spPr>
          <a:xfrm>
            <a:off x="1647545" y="2968163"/>
            <a:ext cx="1638632" cy="456593"/>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機能的視点・物理的視点</a:t>
            </a:r>
            <a:endParaRPr kumimoji="1" lang="en-US" altLang="ja-JP" sz="1000" dirty="0">
              <a:solidFill>
                <a:schemeClr val="tx1"/>
              </a:solidFill>
            </a:endParaRPr>
          </a:p>
          <a:p>
            <a:pPr algn="ctr"/>
            <a:r>
              <a:rPr lang="en-US" altLang="ja-JP" sz="1000" dirty="0">
                <a:solidFill>
                  <a:schemeClr val="tx1"/>
                </a:solidFill>
              </a:rPr>
              <a:t>※</a:t>
            </a:r>
            <a:r>
              <a:rPr lang="ja-JP" altLang="en-US" sz="1000" dirty="0">
                <a:solidFill>
                  <a:schemeClr val="tx1"/>
                </a:solidFill>
              </a:rPr>
              <a:t>参考イメージ</a:t>
            </a:r>
            <a:endParaRPr kumimoji="1" lang="ja-JP" altLang="en-US" sz="1000" dirty="0">
              <a:solidFill>
                <a:schemeClr val="tx1"/>
              </a:solidFill>
            </a:endParaRPr>
          </a:p>
        </p:txBody>
      </p:sp>
      <p:sp>
        <p:nvSpPr>
          <p:cNvPr id="15" name="正方形/長方形 14">
            <a:extLst>
              <a:ext uri="{FF2B5EF4-FFF2-40B4-BE49-F238E27FC236}">
                <a16:creationId xmlns:a16="http://schemas.microsoft.com/office/drawing/2014/main" id="{DA28CB12-B62D-0CEA-539A-0BF1AFD27885}"/>
              </a:ext>
            </a:extLst>
          </p:cNvPr>
          <p:cNvSpPr/>
          <p:nvPr/>
        </p:nvSpPr>
        <p:spPr>
          <a:xfrm>
            <a:off x="1339334" y="3651667"/>
            <a:ext cx="2246429" cy="1007883"/>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r>
              <a:rPr kumimoji="1" lang="ja-JP" altLang="en-US" sz="1200" b="1" dirty="0">
                <a:solidFill>
                  <a:schemeClr val="tx1"/>
                </a:solidFill>
              </a:rPr>
              <a:t>総合評価</a:t>
            </a:r>
            <a:endParaRPr kumimoji="1" lang="en-US" altLang="ja-JP" sz="1200" b="1" dirty="0">
              <a:solidFill>
                <a:schemeClr val="tx1"/>
              </a:solidFill>
            </a:endParaRPr>
          </a:p>
          <a:p>
            <a:pPr algn="ctr"/>
            <a:endParaRPr lang="en-US" altLang="ja-JP" sz="1400" b="1" dirty="0">
              <a:solidFill>
                <a:schemeClr val="tx1"/>
              </a:solidFill>
            </a:endParaRPr>
          </a:p>
          <a:p>
            <a:pPr algn="ctr"/>
            <a:endParaRPr lang="en-US" altLang="ja-JP" sz="1400" b="1" dirty="0">
              <a:solidFill>
                <a:schemeClr val="tx1"/>
              </a:solidFill>
            </a:endParaRPr>
          </a:p>
          <a:p>
            <a:pPr algn="r"/>
            <a:endParaRPr lang="en-US" altLang="ja-JP" sz="1400" b="1" dirty="0">
              <a:solidFill>
                <a:schemeClr val="tx1"/>
              </a:solidFill>
            </a:endParaRPr>
          </a:p>
          <a:p>
            <a:pPr algn="r"/>
            <a:r>
              <a:rPr lang="en-US" altLang="ja-JP" sz="1400" b="1" dirty="0" err="1">
                <a:solidFill>
                  <a:schemeClr val="tx1"/>
                </a:solidFill>
              </a:rPr>
              <a:t>e</a:t>
            </a:r>
            <a:r>
              <a:rPr kumimoji="1" lang="en-US" altLang="ja-JP" sz="1400" b="1" dirty="0" err="1">
                <a:solidFill>
                  <a:schemeClr val="tx1"/>
                </a:solidFill>
              </a:rPr>
              <a:t>tc</a:t>
            </a:r>
            <a:endParaRPr kumimoji="1" lang="ja-JP" altLang="en-US" sz="1400" b="1" dirty="0">
              <a:solidFill>
                <a:schemeClr val="tx1"/>
              </a:solidFill>
            </a:endParaRPr>
          </a:p>
        </p:txBody>
      </p:sp>
      <p:sp>
        <p:nvSpPr>
          <p:cNvPr id="17" name="正方形/長方形 16">
            <a:extLst>
              <a:ext uri="{FF2B5EF4-FFF2-40B4-BE49-F238E27FC236}">
                <a16:creationId xmlns:a16="http://schemas.microsoft.com/office/drawing/2014/main" id="{8D989523-795E-D215-A348-CB331ED6BC9A}"/>
              </a:ext>
            </a:extLst>
          </p:cNvPr>
          <p:cNvSpPr/>
          <p:nvPr/>
        </p:nvSpPr>
        <p:spPr>
          <a:xfrm>
            <a:off x="1391081" y="3892556"/>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社会的視点</a:t>
            </a:r>
            <a:endParaRPr kumimoji="1" lang="ja-JP" altLang="en-US" sz="1100" dirty="0">
              <a:solidFill>
                <a:schemeClr val="tx1"/>
              </a:solidFill>
            </a:endParaRPr>
          </a:p>
        </p:txBody>
      </p:sp>
      <p:sp>
        <p:nvSpPr>
          <p:cNvPr id="18" name="正方形/長方形 17">
            <a:extLst>
              <a:ext uri="{FF2B5EF4-FFF2-40B4-BE49-F238E27FC236}">
                <a16:creationId xmlns:a16="http://schemas.microsoft.com/office/drawing/2014/main" id="{3E254246-CDFA-0FDE-038E-0A0A2534C9A2}"/>
              </a:ext>
            </a:extLst>
          </p:cNvPr>
          <p:cNvSpPr/>
          <p:nvPr/>
        </p:nvSpPr>
        <p:spPr>
          <a:xfrm>
            <a:off x="2488421" y="4182775"/>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社会的影響</a:t>
            </a:r>
            <a:endParaRPr kumimoji="1" lang="ja-JP" altLang="en-US" sz="1100" dirty="0">
              <a:solidFill>
                <a:schemeClr val="tx1"/>
              </a:solidFill>
            </a:endParaRPr>
          </a:p>
        </p:txBody>
      </p:sp>
      <p:sp>
        <p:nvSpPr>
          <p:cNvPr id="19" name="正方形/長方形 18">
            <a:extLst>
              <a:ext uri="{FF2B5EF4-FFF2-40B4-BE49-F238E27FC236}">
                <a16:creationId xmlns:a16="http://schemas.microsoft.com/office/drawing/2014/main" id="{84986440-C744-BA10-1D18-C353B4E0BA81}"/>
              </a:ext>
            </a:extLst>
          </p:cNvPr>
          <p:cNvSpPr/>
          <p:nvPr/>
        </p:nvSpPr>
        <p:spPr>
          <a:xfrm>
            <a:off x="1391080" y="4179397"/>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技術的実現性</a:t>
            </a:r>
          </a:p>
        </p:txBody>
      </p:sp>
      <p:sp>
        <p:nvSpPr>
          <p:cNvPr id="20" name="正方形/長方形 19">
            <a:extLst>
              <a:ext uri="{FF2B5EF4-FFF2-40B4-BE49-F238E27FC236}">
                <a16:creationId xmlns:a16="http://schemas.microsoft.com/office/drawing/2014/main" id="{5B4A246A-5F13-1EF7-0E2A-8EC650938717}"/>
              </a:ext>
            </a:extLst>
          </p:cNvPr>
          <p:cNvSpPr/>
          <p:nvPr/>
        </p:nvSpPr>
        <p:spPr>
          <a:xfrm>
            <a:off x="2488666" y="3892257"/>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経済的視点</a:t>
            </a:r>
            <a:endParaRPr kumimoji="1" lang="ja-JP" altLang="en-US" sz="1100" dirty="0">
              <a:solidFill>
                <a:schemeClr val="tx1"/>
              </a:solidFill>
            </a:endParaRPr>
          </a:p>
        </p:txBody>
      </p:sp>
      <p:sp>
        <p:nvSpPr>
          <p:cNvPr id="21" name="正方形/長方形 20">
            <a:extLst>
              <a:ext uri="{FF2B5EF4-FFF2-40B4-BE49-F238E27FC236}">
                <a16:creationId xmlns:a16="http://schemas.microsoft.com/office/drawing/2014/main" id="{22C5C2B2-F176-7074-EED8-CF3FEC24CBBF}"/>
              </a:ext>
            </a:extLst>
          </p:cNvPr>
          <p:cNvSpPr/>
          <p:nvPr/>
        </p:nvSpPr>
        <p:spPr>
          <a:xfrm>
            <a:off x="191586" y="2966892"/>
            <a:ext cx="1217184" cy="45659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bg1"/>
                </a:solidFill>
              </a:rPr>
              <a:t>分野・施設の特性や重要度を考慮</a:t>
            </a:r>
          </a:p>
        </p:txBody>
      </p:sp>
      <p:sp>
        <p:nvSpPr>
          <p:cNvPr id="22" name="正方形/長方形 21">
            <a:extLst>
              <a:ext uri="{FF2B5EF4-FFF2-40B4-BE49-F238E27FC236}">
                <a16:creationId xmlns:a16="http://schemas.microsoft.com/office/drawing/2014/main" id="{B2E652E8-5142-D729-1640-6E28B7960A0A}"/>
              </a:ext>
            </a:extLst>
          </p:cNvPr>
          <p:cNvSpPr/>
          <p:nvPr/>
        </p:nvSpPr>
        <p:spPr>
          <a:xfrm>
            <a:off x="198511" y="4770130"/>
            <a:ext cx="1463713" cy="45659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bg1"/>
                </a:solidFill>
              </a:rPr>
              <a:t>将来の地域・社会の構造変化を踏まえた廃止（撤去）や集約化</a:t>
            </a:r>
          </a:p>
        </p:txBody>
      </p:sp>
      <p:sp>
        <p:nvSpPr>
          <p:cNvPr id="23" name="ひし形 22">
            <a:extLst>
              <a:ext uri="{FF2B5EF4-FFF2-40B4-BE49-F238E27FC236}">
                <a16:creationId xmlns:a16="http://schemas.microsoft.com/office/drawing/2014/main" id="{DAD97A99-7244-889E-E6D3-17977565BCAB}"/>
              </a:ext>
            </a:extLst>
          </p:cNvPr>
          <p:cNvSpPr/>
          <p:nvPr/>
        </p:nvSpPr>
        <p:spPr>
          <a:xfrm>
            <a:off x="1735005" y="5484312"/>
            <a:ext cx="1498150" cy="523307"/>
          </a:xfrm>
          <a:prstGeom prst="diamond">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更新詳細検討</a:t>
            </a:r>
          </a:p>
        </p:txBody>
      </p:sp>
      <p:sp>
        <p:nvSpPr>
          <p:cNvPr id="24" name="正方形/長方形 23">
            <a:extLst>
              <a:ext uri="{FF2B5EF4-FFF2-40B4-BE49-F238E27FC236}">
                <a16:creationId xmlns:a16="http://schemas.microsoft.com/office/drawing/2014/main" id="{7E5C9B90-4422-A3EC-9462-27D13336502E}"/>
              </a:ext>
            </a:extLst>
          </p:cNvPr>
          <p:cNvSpPr/>
          <p:nvPr/>
        </p:nvSpPr>
        <p:spPr>
          <a:xfrm>
            <a:off x="843637" y="6213627"/>
            <a:ext cx="955868"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廃止・集約化</a:t>
            </a:r>
          </a:p>
        </p:txBody>
      </p:sp>
      <p:sp>
        <p:nvSpPr>
          <p:cNvPr id="27" name="正方形/長方形 26">
            <a:extLst>
              <a:ext uri="{FF2B5EF4-FFF2-40B4-BE49-F238E27FC236}">
                <a16:creationId xmlns:a16="http://schemas.microsoft.com/office/drawing/2014/main" id="{2FC2392D-592C-6C4B-B939-28D0B21A88EA}"/>
              </a:ext>
            </a:extLst>
          </p:cNvPr>
          <p:cNvSpPr/>
          <p:nvPr/>
        </p:nvSpPr>
        <p:spPr>
          <a:xfrm>
            <a:off x="1988926" y="6214749"/>
            <a:ext cx="955868"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更新</a:t>
            </a:r>
          </a:p>
        </p:txBody>
      </p:sp>
      <p:sp>
        <p:nvSpPr>
          <p:cNvPr id="28" name="正方形/長方形 27">
            <a:extLst>
              <a:ext uri="{FF2B5EF4-FFF2-40B4-BE49-F238E27FC236}">
                <a16:creationId xmlns:a16="http://schemas.microsoft.com/office/drawing/2014/main" id="{397DD5E8-E902-5C40-0886-61E5DCB9E831}"/>
              </a:ext>
            </a:extLst>
          </p:cNvPr>
          <p:cNvSpPr/>
          <p:nvPr/>
        </p:nvSpPr>
        <p:spPr>
          <a:xfrm>
            <a:off x="3006594" y="6219728"/>
            <a:ext cx="1281339"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効率的な維持補修</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F3AAAE-211C-B3E1-8D49-502EBD293AFE}"/>
              </a:ext>
            </a:extLst>
          </p:cNvPr>
          <p:cNvSpPr/>
          <p:nvPr/>
        </p:nvSpPr>
        <p:spPr>
          <a:xfrm>
            <a:off x="1988926" y="6508049"/>
            <a:ext cx="2299007"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長寿命化</a:t>
            </a:r>
          </a:p>
        </p:txBody>
      </p:sp>
      <p:cxnSp>
        <p:nvCxnSpPr>
          <p:cNvPr id="31" name="直線矢印コネクタ 30">
            <a:extLst>
              <a:ext uri="{FF2B5EF4-FFF2-40B4-BE49-F238E27FC236}">
                <a16:creationId xmlns:a16="http://schemas.microsoft.com/office/drawing/2014/main" id="{09C7670C-8CD9-FE61-CA74-2A9C11A39ABC}"/>
              </a:ext>
            </a:extLst>
          </p:cNvPr>
          <p:cNvCxnSpPr>
            <a:cxnSpLocks/>
          </p:cNvCxnSpPr>
          <p:nvPr/>
        </p:nvCxnSpPr>
        <p:spPr>
          <a:xfrm flipH="1">
            <a:off x="2460257" y="2753085"/>
            <a:ext cx="0" cy="2150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F4FF5262-DA58-EA39-3ECA-DDD27AA0D178}"/>
              </a:ext>
            </a:extLst>
          </p:cNvPr>
          <p:cNvCxnSpPr>
            <a:cxnSpLocks/>
          </p:cNvCxnSpPr>
          <p:nvPr/>
        </p:nvCxnSpPr>
        <p:spPr>
          <a:xfrm flipH="1">
            <a:off x="2461691" y="3424024"/>
            <a:ext cx="0" cy="2150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1D4D9E58-E0DB-7125-2A43-E7081858108F}"/>
              </a:ext>
            </a:extLst>
          </p:cNvPr>
          <p:cNvCxnSpPr>
            <a:cxnSpLocks/>
          </p:cNvCxnSpPr>
          <p:nvPr/>
        </p:nvCxnSpPr>
        <p:spPr>
          <a:xfrm flipH="1">
            <a:off x="2462301" y="4650776"/>
            <a:ext cx="0" cy="8331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89CED56-2734-A640-C965-8D8D3C1E6E3C}"/>
              </a:ext>
            </a:extLst>
          </p:cNvPr>
          <p:cNvCxnSpPr>
            <a:cxnSpLocks/>
          </p:cNvCxnSpPr>
          <p:nvPr/>
        </p:nvCxnSpPr>
        <p:spPr>
          <a:xfrm flipH="1">
            <a:off x="2462547" y="6000009"/>
            <a:ext cx="0" cy="2150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506A6D00-9FDE-6BF3-0DCD-53E7B020AB31}"/>
              </a:ext>
            </a:extLst>
          </p:cNvPr>
          <p:cNvCxnSpPr>
            <a:cxnSpLocks/>
          </p:cNvCxnSpPr>
          <p:nvPr/>
        </p:nvCxnSpPr>
        <p:spPr>
          <a:xfrm>
            <a:off x="3804585" y="3188794"/>
            <a:ext cx="0" cy="30233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BFCCF670-E6E3-3DF6-CD18-A2B5D2F8D0EF}"/>
              </a:ext>
            </a:extLst>
          </p:cNvPr>
          <p:cNvCxnSpPr>
            <a:cxnSpLocks/>
          </p:cNvCxnSpPr>
          <p:nvPr/>
        </p:nvCxnSpPr>
        <p:spPr>
          <a:xfrm>
            <a:off x="3282967" y="3188794"/>
            <a:ext cx="524594"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F3EE7628-8555-F677-A7FF-CA44740BBD52}"/>
              </a:ext>
            </a:extLst>
          </p:cNvPr>
          <p:cNvCxnSpPr>
            <a:cxnSpLocks/>
          </p:cNvCxnSpPr>
          <p:nvPr/>
        </p:nvCxnSpPr>
        <p:spPr>
          <a:xfrm>
            <a:off x="1402498" y="3196345"/>
            <a:ext cx="244810" cy="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CB1B25D3-AF09-8516-6DEB-A15F6B8C265E}"/>
              </a:ext>
            </a:extLst>
          </p:cNvPr>
          <p:cNvCxnSpPr>
            <a:cxnSpLocks/>
          </p:cNvCxnSpPr>
          <p:nvPr/>
        </p:nvCxnSpPr>
        <p:spPr>
          <a:xfrm>
            <a:off x="1662223" y="4990816"/>
            <a:ext cx="804377" cy="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D1BF97FE-DF76-C499-3702-5B6EF02FD761}"/>
              </a:ext>
            </a:extLst>
          </p:cNvPr>
          <p:cNvCxnSpPr>
            <a:cxnSpLocks/>
          </p:cNvCxnSpPr>
          <p:nvPr/>
        </p:nvCxnSpPr>
        <p:spPr>
          <a:xfrm>
            <a:off x="3181468" y="5744249"/>
            <a:ext cx="6295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8FF1FAC3-A339-A2C1-4CBB-A56A7B1F115B}"/>
              </a:ext>
            </a:extLst>
          </p:cNvPr>
          <p:cNvCxnSpPr>
            <a:cxnSpLocks/>
          </p:cNvCxnSpPr>
          <p:nvPr/>
        </p:nvCxnSpPr>
        <p:spPr>
          <a:xfrm flipH="1">
            <a:off x="1314608" y="5333264"/>
            <a:ext cx="0" cy="864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FD4ABCB8-8A89-6E59-C8DD-30A46F88CA35}"/>
              </a:ext>
            </a:extLst>
          </p:cNvPr>
          <p:cNvCxnSpPr>
            <a:cxnSpLocks/>
          </p:cNvCxnSpPr>
          <p:nvPr/>
        </p:nvCxnSpPr>
        <p:spPr>
          <a:xfrm>
            <a:off x="1312968" y="5331461"/>
            <a:ext cx="2504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a:extLst>
              <a:ext uri="{FF2B5EF4-FFF2-40B4-BE49-F238E27FC236}">
                <a16:creationId xmlns:a16="http://schemas.microsoft.com/office/drawing/2014/main" id="{0178A183-0C78-CA49-F64F-7197799FD395}"/>
              </a:ext>
            </a:extLst>
          </p:cNvPr>
          <p:cNvSpPr/>
          <p:nvPr/>
        </p:nvSpPr>
        <p:spPr>
          <a:xfrm>
            <a:off x="6754609" y="5638638"/>
            <a:ext cx="1967614" cy="713633"/>
          </a:xfrm>
          <a:prstGeom prst="rect">
            <a:avLst/>
          </a:prstGeom>
          <a:solidFill>
            <a:srgbClr val="FFFF00"/>
          </a:solidFill>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dirty="0"/>
              <a:t>統廃合等を検討</a:t>
            </a:r>
            <a:endParaRPr kumimoji="1" lang="en-US" altLang="ja-JP" sz="1400" dirty="0"/>
          </a:p>
          <a:p>
            <a:r>
              <a:rPr kumimoji="1" lang="en-US" altLang="ja-JP" sz="1050" dirty="0"/>
              <a:t>※</a:t>
            </a:r>
            <a:r>
              <a:rPr kumimoji="1" lang="ja-JP" altLang="en-US" sz="1050" dirty="0"/>
              <a:t>利用者調整が整った施設について護岸化するなど維持管理費を縮減</a:t>
            </a:r>
            <a:endParaRPr kumimoji="1" lang="en-US" altLang="ja-JP" sz="1050" dirty="0"/>
          </a:p>
        </p:txBody>
      </p:sp>
      <p:sp>
        <p:nvSpPr>
          <p:cNvPr id="63" name="正方形/長方形 62">
            <a:extLst>
              <a:ext uri="{FF2B5EF4-FFF2-40B4-BE49-F238E27FC236}">
                <a16:creationId xmlns:a16="http://schemas.microsoft.com/office/drawing/2014/main" id="{B3C1D1A1-9D2D-20E7-F9CC-8D72AAA987DE}"/>
              </a:ext>
            </a:extLst>
          </p:cNvPr>
          <p:cNvSpPr/>
          <p:nvPr/>
        </p:nvSpPr>
        <p:spPr>
          <a:xfrm>
            <a:off x="4886108" y="5659654"/>
            <a:ext cx="1341886" cy="708100"/>
          </a:xfrm>
          <a:prstGeom prst="rect">
            <a:avLst/>
          </a:prstGeom>
          <a:solidFill>
            <a:srgbClr val="FFFF00"/>
          </a:solidFill>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dirty="0"/>
              <a:t>計画に基づき</a:t>
            </a:r>
            <a:endParaRPr kumimoji="1" lang="en-US" altLang="ja-JP" sz="1400" dirty="0"/>
          </a:p>
          <a:p>
            <a:pPr algn="ctr"/>
            <a:r>
              <a:rPr kumimoji="1" lang="ja-JP" altLang="en-US" sz="1400" dirty="0"/>
              <a:t>維持管理</a:t>
            </a:r>
          </a:p>
        </p:txBody>
      </p:sp>
      <p:sp>
        <p:nvSpPr>
          <p:cNvPr id="67" name="テキスト ボックス 66">
            <a:extLst>
              <a:ext uri="{FF2B5EF4-FFF2-40B4-BE49-F238E27FC236}">
                <a16:creationId xmlns:a16="http://schemas.microsoft.com/office/drawing/2014/main" id="{101CA0EC-05E2-30FD-D379-1F3C7FA4A635}"/>
              </a:ext>
            </a:extLst>
          </p:cNvPr>
          <p:cNvSpPr txBox="1"/>
          <p:nvPr/>
        </p:nvSpPr>
        <p:spPr>
          <a:xfrm>
            <a:off x="6214671" y="3188986"/>
            <a:ext cx="438325" cy="307777"/>
          </a:xfrm>
          <a:prstGeom prst="rect">
            <a:avLst/>
          </a:prstGeom>
          <a:noFill/>
        </p:spPr>
        <p:txBody>
          <a:bodyPr wrap="none" rtlCol="0">
            <a:spAutoFit/>
          </a:bodyPr>
          <a:lstStyle/>
          <a:p>
            <a:r>
              <a:rPr kumimoji="1" lang="en-US" altLang="ja-JP" sz="1400" dirty="0"/>
              <a:t>Yes</a:t>
            </a:r>
          </a:p>
        </p:txBody>
      </p:sp>
      <p:sp>
        <p:nvSpPr>
          <p:cNvPr id="68" name="テキスト ボックス 67">
            <a:extLst>
              <a:ext uri="{FF2B5EF4-FFF2-40B4-BE49-F238E27FC236}">
                <a16:creationId xmlns:a16="http://schemas.microsoft.com/office/drawing/2014/main" id="{A4BBB814-7BDC-F209-8288-B9A081A9B5FE}"/>
              </a:ext>
            </a:extLst>
          </p:cNvPr>
          <p:cNvSpPr txBox="1"/>
          <p:nvPr/>
        </p:nvSpPr>
        <p:spPr>
          <a:xfrm>
            <a:off x="7268643" y="3880205"/>
            <a:ext cx="438325" cy="307777"/>
          </a:xfrm>
          <a:prstGeom prst="rect">
            <a:avLst/>
          </a:prstGeom>
          <a:noFill/>
        </p:spPr>
        <p:txBody>
          <a:bodyPr wrap="none" rtlCol="0">
            <a:spAutoFit/>
          </a:bodyPr>
          <a:lstStyle/>
          <a:p>
            <a:r>
              <a:rPr kumimoji="1" lang="en-US" altLang="ja-JP" sz="1400" dirty="0"/>
              <a:t>Yes</a:t>
            </a:r>
          </a:p>
        </p:txBody>
      </p:sp>
      <p:sp>
        <p:nvSpPr>
          <p:cNvPr id="69" name="テキスト ボックス 68">
            <a:extLst>
              <a:ext uri="{FF2B5EF4-FFF2-40B4-BE49-F238E27FC236}">
                <a16:creationId xmlns:a16="http://schemas.microsoft.com/office/drawing/2014/main" id="{BF4B26D3-3262-FE7C-6060-9A497B019234}"/>
              </a:ext>
            </a:extLst>
          </p:cNvPr>
          <p:cNvSpPr txBox="1"/>
          <p:nvPr/>
        </p:nvSpPr>
        <p:spPr>
          <a:xfrm>
            <a:off x="7629042" y="5005809"/>
            <a:ext cx="438325" cy="307777"/>
          </a:xfrm>
          <a:prstGeom prst="rect">
            <a:avLst/>
          </a:prstGeom>
          <a:noFill/>
        </p:spPr>
        <p:txBody>
          <a:bodyPr wrap="none" rtlCol="0">
            <a:spAutoFit/>
          </a:bodyPr>
          <a:lstStyle/>
          <a:p>
            <a:r>
              <a:rPr kumimoji="1" lang="en-US" altLang="ja-JP" sz="1400" dirty="0"/>
              <a:t>Yes</a:t>
            </a:r>
          </a:p>
        </p:txBody>
      </p:sp>
      <p:sp>
        <p:nvSpPr>
          <p:cNvPr id="70" name="テキスト ボックス 69">
            <a:extLst>
              <a:ext uri="{FF2B5EF4-FFF2-40B4-BE49-F238E27FC236}">
                <a16:creationId xmlns:a16="http://schemas.microsoft.com/office/drawing/2014/main" id="{CF52AA2A-882D-CF2F-8C8A-7B43630437A9}"/>
              </a:ext>
            </a:extLst>
          </p:cNvPr>
          <p:cNvSpPr txBox="1"/>
          <p:nvPr/>
        </p:nvSpPr>
        <p:spPr>
          <a:xfrm>
            <a:off x="5195862" y="3666512"/>
            <a:ext cx="450165" cy="307777"/>
          </a:xfrm>
          <a:prstGeom prst="rect">
            <a:avLst/>
          </a:prstGeom>
          <a:noFill/>
        </p:spPr>
        <p:txBody>
          <a:bodyPr wrap="square" rtlCol="0">
            <a:spAutoFit/>
          </a:bodyPr>
          <a:lstStyle/>
          <a:p>
            <a:r>
              <a:rPr kumimoji="1" lang="en-US" altLang="ja-JP" sz="1400" dirty="0"/>
              <a:t>No</a:t>
            </a:r>
          </a:p>
        </p:txBody>
      </p:sp>
      <p:sp>
        <p:nvSpPr>
          <p:cNvPr id="71" name="テキスト ボックス 70">
            <a:extLst>
              <a:ext uri="{FF2B5EF4-FFF2-40B4-BE49-F238E27FC236}">
                <a16:creationId xmlns:a16="http://schemas.microsoft.com/office/drawing/2014/main" id="{947CAEEC-0D4E-A404-DC11-192FA3F9F53B}"/>
              </a:ext>
            </a:extLst>
          </p:cNvPr>
          <p:cNvSpPr txBox="1"/>
          <p:nvPr/>
        </p:nvSpPr>
        <p:spPr>
          <a:xfrm>
            <a:off x="5562228" y="3873536"/>
            <a:ext cx="394660" cy="307777"/>
          </a:xfrm>
          <a:prstGeom prst="rect">
            <a:avLst/>
          </a:prstGeom>
          <a:noFill/>
        </p:spPr>
        <p:txBody>
          <a:bodyPr wrap="none" rtlCol="0">
            <a:spAutoFit/>
          </a:bodyPr>
          <a:lstStyle/>
          <a:p>
            <a:r>
              <a:rPr kumimoji="1" lang="en-US" altLang="ja-JP" sz="1400" dirty="0"/>
              <a:t>No</a:t>
            </a:r>
          </a:p>
        </p:txBody>
      </p:sp>
      <p:cxnSp>
        <p:nvCxnSpPr>
          <p:cNvPr id="72" name="直線コネクタ 71">
            <a:extLst>
              <a:ext uri="{FF2B5EF4-FFF2-40B4-BE49-F238E27FC236}">
                <a16:creationId xmlns:a16="http://schemas.microsoft.com/office/drawing/2014/main" id="{DF732BC0-6D71-875A-8DE1-754A08220718}"/>
              </a:ext>
            </a:extLst>
          </p:cNvPr>
          <p:cNvCxnSpPr>
            <a:cxnSpLocks/>
          </p:cNvCxnSpPr>
          <p:nvPr/>
        </p:nvCxnSpPr>
        <p:spPr>
          <a:xfrm>
            <a:off x="5552903" y="4778581"/>
            <a:ext cx="1116000"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73" name="テキスト ボックス 72">
            <a:extLst>
              <a:ext uri="{FF2B5EF4-FFF2-40B4-BE49-F238E27FC236}">
                <a16:creationId xmlns:a16="http://schemas.microsoft.com/office/drawing/2014/main" id="{89B3764C-0DA1-232D-7AEF-E818DFA9F9FB}"/>
              </a:ext>
            </a:extLst>
          </p:cNvPr>
          <p:cNvSpPr txBox="1"/>
          <p:nvPr/>
        </p:nvSpPr>
        <p:spPr>
          <a:xfrm>
            <a:off x="6227994" y="4532218"/>
            <a:ext cx="511435" cy="307777"/>
          </a:xfrm>
          <a:prstGeom prst="rect">
            <a:avLst/>
          </a:prstGeom>
          <a:noFill/>
        </p:spPr>
        <p:txBody>
          <a:bodyPr wrap="square" rtlCol="0">
            <a:spAutoFit/>
          </a:bodyPr>
          <a:lstStyle/>
          <a:p>
            <a:r>
              <a:rPr kumimoji="1" lang="en-US" altLang="ja-JP" sz="1400" dirty="0"/>
              <a:t>No</a:t>
            </a:r>
          </a:p>
        </p:txBody>
      </p:sp>
      <p:cxnSp>
        <p:nvCxnSpPr>
          <p:cNvPr id="77" name="直線コネクタ 76">
            <a:extLst>
              <a:ext uri="{FF2B5EF4-FFF2-40B4-BE49-F238E27FC236}">
                <a16:creationId xmlns:a16="http://schemas.microsoft.com/office/drawing/2014/main" id="{B948950E-37C4-99E4-DA5D-9DCE60DE6D6E}"/>
              </a:ext>
            </a:extLst>
          </p:cNvPr>
          <p:cNvCxnSpPr>
            <a:cxnSpLocks/>
          </p:cNvCxnSpPr>
          <p:nvPr/>
        </p:nvCxnSpPr>
        <p:spPr>
          <a:xfrm>
            <a:off x="5561815" y="4121349"/>
            <a:ext cx="360000"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79" name="四角形: 角を丸くする 78">
            <a:extLst>
              <a:ext uri="{FF2B5EF4-FFF2-40B4-BE49-F238E27FC236}">
                <a16:creationId xmlns:a16="http://schemas.microsoft.com/office/drawing/2014/main" id="{CB4D2CC4-0ED5-38D3-688C-B00047DB5EC4}"/>
              </a:ext>
            </a:extLst>
          </p:cNvPr>
          <p:cNvSpPr/>
          <p:nvPr/>
        </p:nvSpPr>
        <p:spPr>
          <a:xfrm>
            <a:off x="4946932" y="2548117"/>
            <a:ext cx="1220239" cy="360040"/>
          </a:xfrm>
          <a:prstGeom prst="roundRect">
            <a:avLst/>
          </a:prstGeom>
          <a:solidFill>
            <a:srgbClr val="FFFF00">
              <a:alpha val="30000"/>
            </a:srgbClr>
          </a:solidFill>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400" dirty="0"/>
              <a:t>係留施設</a:t>
            </a:r>
            <a:endParaRPr kumimoji="1" lang="ja-JP" altLang="en-US" sz="1400" dirty="0"/>
          </a:p>
        </p:txBody>
      </p:sp>
      <p:sp>
        <p:nvSpPr>
          <p:cNvPr id="81" name="正方形/長方形 80">
            <a:extLst>
              <a:ext uri="{FF2B5EF4-FFF2-40B4-BE49-F238E27FC236}">
                <a16:creationId xmlns:a16="http://schemas.microsoft.com/office/drawing/2014/main" id="{4FC4CD94-3BC4-D113-5454-746E2333E700}"/>
              </a:ext>
            </a:extLst>
          </p:cNvPr>
          <p:cNvSpPr/>
          <p:nvPr/>
        </p:nvSpPr>
        <p:spPr>
          <a:xfrm>
            <a:off x="4854013" y="3171971"/>
            <a:ext cx="1406722" cy="5326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利用頻度が低い</a:t>
            </a:r>
          </a:p>
          <a:p>
            <a:pPr algn="ctr"/>
            <a:r>
              <a:rPr kumimoji="1" lang="en-US" altLang="ja-JP" sz="1000" dirty="0">
                <a:solidFill>
                  <a:schemeClr val="tx1"/>
                </a:solidFill>
              </a:rPr>
              <a:t>【</a:t>
            </a:r>
            <a:r>
              <a:rPr kumimoji="1" lang="ja-JP" altLang="en-US" sz="1000" dirty="0">
                <a:solidFill>
                  <a:schemeClr val="tx1"/>
                </a:solidFill>
              </a:rPr>
              <a:t>貨物量：小</a:t>
            </a:r>
            <a:r>
              <a:rPr kumimoji="1" lang="en-US" altLang="ja-JP" sz="1000" dirty="0">
                <a:solidFill>
                  <a:schemeClr val="tx1"/>
                </a:solidFill>
              </a:rPr>
              <a:t>】</a:t>
            </a:r>
          </a:p>
          <a:p>
            <a:pPr algn="ctr"/>
            <a:r>
              <a:rPr kumimoji="1" lang="en-US" altLang="ja-JP" sz="1000" dirty="0">
                <a:solidFill>
                  <a:schemeClr val="tx1"/>
                </a:solidFill>
              </a:rPr>
              <a:t>【</a:t>
            </a:r>
            <a:r>
              <a:rPr kumimoji="1" lang="ja-JP" altLang="en-US" sz="1000" dirty="0">
                <a:solidFill>
                  <a:schemeClr val="tx1"/>
                </a:solidFill>
              </a:rPr>
              <a:t>背後地利用：無</a:t>
            </a:r>
            <a:r>
              <a:rPr kumimoji="1" lang="en-US" altLang="ja-JP" sz="1000" dirty="0">
                <a:solidFill>
                  <a:schemeClr val="tx1"/>
                </a:solidFill>
              </a:rPr>
              <a:t>】</a:t>
            </a:r>
          </a:p>
        </p:txBody>
      </p:sp>
      <p:cxnSp>
        <p:nvCxnSpPr>
          <p:cNvPr id="83" name="直線矢印コネクタ 82">
            <a:extLst>
              <a:ext uri="{FF2B5EF4-FFF2-40B4-BE49-F238E27FC236}">
                <a16:creationId xmlns:a16="http://schemas.microsoft.com/office/drawing/2014/main" id="{6AEE2DE5-642C-B398-E88B-4F5252DE5C74}"/>
              </a:ext>
            </a:extLst>
          </p:cNvPr>
          <p:cNvCxnSpPr>
            <a:cxnSpLocks/>
          </p:cNvCxnSpPr>
          <p:nvPr/>
        </p:nvCxnSpPr>
        <p:spPr>
          <a:xfrm flipH="1">
            <a:off x="5548371" y="2902565"/>
            <a:ext cx="0" cy="2509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9C0BB2AB-A52A-6A5A-34D3-21BE56BCE212}"/>
              </a:ext>
            </a:extLst>
          </p:cNvPr>
          <p:cNvCxnSpPr>
            <a:cxnSpLocks/>
          </p:cNvCxnSpPr>
          <p:nvPr/>
        </p:nvCxnSpPr>
        <p:spPr>
          <a:xfrm>
            <a:off x="6257894" y="3437932"/>
            <a:ext cx="36000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5B88888B-04F2-BD8D-AD72-5C9DF22F5825}"/>
              </a:ext>
            </a:extLst>
          </p:cNvPr>
          <p:cNvCxnSpPr>
            <a:cxnSpLocks/>
          </p:cNvCxnSpPr>
          <p:nvPr/>
        </p:nvCxnSpPr>
        <p:spPr>
          <a:xfrm flipH="1">
            <a:off x="6609913" y="3435965"/>
            <a:ext cx="0" cy="396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570C42DC-BA68-A271-7ACD-38CEE1231891}"/>
              </a:ext>
            </a:extLst>
          </p:cNvPr>
          <p:cNvCxnSpPr>
            <a:cxnSpLocks/>
          </p:cNvCxnSpPr>
          <p:nvPr/>
        </p:nvCxnSpPr>
        <p:spPr>
          <a:xfrm flipH="1">
            <a:off x="5548371" y="3702970"/>
            <a:ext cx="0" cy="194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正方形/長方形 88">
            <a:extLst>
              <a:ext uri="{FF2B5EF4-FFF2-40B4-BE49-F238E27FC236}">
                <a16:creationId xmlns:a16="http://schemas.microsoft.com/office/drawing/2014/main" id="{0F3D5F84-569F-DF38-9C76-D18FEB7B59B0}"/>
              </a:ext>
            </a:extLst>
          </p:cNvPr>
          <p:cNvSpPr/>
          <p:nvPr/>
        </p:nvSpPr>
        <p:spPr>
          <a:xfrm>
            <a:off x="5912006" y="3850847"/>
            <a:ext cx="1406722" cy="510557"/>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水深が浅い</a:t>
            </a:r>
            <a:endParaRPr kumimoji="1" lang="en-US" altLang="ja-JP" sz="1100" dirty="0">
              <a:solidFill>
                <a:schemeClr val="tx1"/>
              </a:solidFill>
            </a:endParaRPr>
          </a:p>
          <a:p>
            <a:pPr algn="ctr"/>
            <a:r>
              <a:rPr kumimoji="1" lang="en-US" altLang="ja-JP" sz="1000" dirty="0">
                <a:solidFill>
                  <a:schemeClr val="tx1"/>
                </a:solidFill>
              </a:rPr>
              <a:t>【4.5m</a:t>
            </a:r>
            <a:r>
              <a:rPr kumimoji="1" lang="ja-JP" altLang="en-US" sz="1000" dirty="0">
                <a:solidFill>
                  <a:schemeClr val="tx1"/>
                </a:solidFill>
              </a:rPr>
              <a:t>未満</a:t>
            </a:r>
            <a:r>
              <a:rPr kumimoji="1" lang="en-US" altLang="ja-JP" sz="1000" dirty="0">
                <a:solidFill>
                  <a:schemeClr val="tx1"/>
                </a:solidFill>
              </a:rPr>
              <a:t>】</a:t>
            </a:r>
          </a:p>
        </p:txBody>
      </p:sp>
      <p:sp>
        <p:nvSpPr>
          <p:cNvPr id="90" name="正方形/長方形 89">
            <a:extLst>
              <a:ext uri="{FF2B5EF4-FFF2-40B4-BE49-F238E27FC236}">
                <a16:creationId xmlns:a16="http://schemas.microsoft.com/office/drawing/2014/main" id="{0EB83A67-F0C3-5A86-9324-05C219EB7FA4}"/>
              </a:ext>
            </a:extLst>
          </p:cNvPr>
          <p:cNvSpPr/>
          <p:nvPr/>
        </p:nvSpPr>
        <p:spPr>
          <a:xfrm>
            <a:off x="6664018" y="4515720"/>
            <a:ext cx="2194232" cy="510557"/>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a:t>
            </a:r>
            <a:r>
              <a:rPr kumimoji="1" lang="ja-JP" altLang="en-US" sz="1050" dirty="0">
                <a:solidFill>
                  <a:schemeClr val="tx1"/>
                </a:solidFill>
              </a:rPr>
              <a:t>使用料収入］＜［維持補修費］</a:t>
            </a:r>
            <a:endParaRPr kumimoji="1" lang="en-US" altLang="ja-JP" sz="1050" dirty="0">
              <a:solidFill>
                <a:schemeClr val="tx1"/>
              </a:solidFill>
            </a:endParaRPr>
          </a:p>
          <a:p>
            <a:pPr algn="ctr"/>
            <a:r>
              <a:rPr lang="en-US" altLang="ja-JP" sz="1000" dirty="0">
                <a:solidFill>
                  <a:schemeClr val="tx1"/>
                </a:solidFill>
              </a:rPr>
              <a:t>【</a:t>
            </a:r>
            <a:r>
              <a:rPr lang="ja-JP" altLang="en-US" sz="1000" dirty="0">
                <a:solidFill>
                  <a:schemeClr val="tx1"/>
                </a:solidFill>
              </a:rPr>
              <a:t>劣化度の要素を加味</a:t>
            </a:r>
            <a:r>
              <a:rPr lang="en-US" altLang="ja-JP" sz="1000" dirty="0">
                <a:solidFill>
                  <a:schemeClr val="tx1"/>
                </a:solidFill>
              </a:rPr>
              <a:t>】</a:t>
            </a:r>
            <a:endParaRPr kumimoji="1" lang="en-US" altLang="ja-JP" sz="800" dirty="0">
              <a:solidFill>
                <a:schemeClr val="tx1"/>
              </a:solidFill>
            </a:endParaRPr>
          </a:p>
        </p:txBody>
      </p:sp>
      <p:cxnSp>
        <p:nvCxnSpPr>
          <p:cNvPr id="91" name="直線コネクタ 90">
            <a:extLst>
              <a:ext uri="{FF2B5EF4-FFF2-40B4-BE49-F238E27FC236}">
                <a16:creationId xmlns:a16="http://schemas.microsoft.com/office/drawing/2014/main" id="{2500882A-81CD-AA64-3034-CD6E3701836C}"/>
              </a:ext>
            </a:extLst>
          </p:cNvPr>
          <p:cNvCxnSpPr>
            <a:cxnSpLocks/>
          </p:cNvCxnSpPr>
          <p:nvPr/>
        </p:nvCxnSpPr>
        <p:spPr>
          <a:xfrm>
            <a:off x="7325148" y="4104714"/>
            <a:ext cx="360000"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92" name="直線矢印コネクタ 91">
            <a:extLst>
              <a:ext uri="{FF2B5EF4-FFF2-40B4-BE49-F238E27FC236}">
                <a16:creationId xmlns:a16="http://schemas.microsoft.com/office/drawing/2014/main" id="{7A6068A3-E1F8-DE23-DCA3-013E903AEC66}"/>
              </a:ext>
            </a:extLst>
          </p:cNvPr>
          <p:cNvCxnSpPr>
            <a:cxnSpLocks/>
          </p:cNvCxnSpPr>
          <p:nvPr/>
        </p:nvCxnSpPr>
        <p:spPr>
          <a:xfrm flipH="1">
            <a:off x="7676716" y="4103271"/>
            <a:ext cx="0" cy="396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EC068791-66CE-EF62-AFB2-810417DD46D1}"/>
              </a:ext>
            </a:extLst>
          </p:cNvPr>
          <p:cNvCxnSpPr>
            <a:cxnSpLocks/>
          </p:cNvCxnSpPr>
          <p:nvPr/>
        </p:nvCxnSpPr>
        <p:spPr>
          <a:xfrm flipH="1">
            <a:off x="7676270" y="5020561"/>
            <a:ext cx="0" cy="61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55" name="テキスト ボックス 54">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56" name="スライド番号プレースホルダー 17">
            <a:extLst>
              <a:ext uri="{FF2B5EF4-FFF2-40B4-BE49-F238E27FC236}">
                <a16:creationId xmlns:a16="http://schemas.microsoft.com/office/drawing/2014/main" id="{45CF9B04-3931-4881-B045-A11CD14C47F0}"/>
              </a:ext>
            </a:extLst>
          </p:cNvPr>
          <p:cNvSpPr>
            <a:spLocks noGrp="1"/>
          </p:cNvSpPr>
          <p:nvPr>
            <p:ph type="sldNum" sz="quarter" idx="12"/>
          </p:nvPr>
        </p:nvSpPr>
        <p:spPr>
          <a:xfrm>
            <a:off x="8380804" y="6497402"/>
            <a:ext cx="774422" cy="365125"/>
          </a:xfrm>
        </p:spPr>
        <p:txBody>
          <a:bodyPr/>
          <a:lstStyle/>
          <a:p>
            <a:r>
              <a:rPr kumimoji="1" lang="en-US" altLang="ja-JP" dirty="0"/>
              <a:t>16</a:t>
            </a:r>
            <a:endParaRPr kumimoji="1" lang="ja-JP" altLang="en-US" dirty="0"/>
          </a:p>
        </p:txBody>
      </p:sp>
      <p:sp>
        <p:nvSpPr>
          <p:cNvPr id="57" name="テキスト ボックス 56">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23074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角丸四角形 143">
            <a:extLst>
              <a:ext uri="{FF2B5EF4-FFF2-40B4-BE49-F238E27FC236}">
                <a16:creationId xmlns:a16="http://schemas.microsoft.com/office/drawing/2014/main" id="{66FCEF47-75F5-1A5F-353E-0BB709DC2C9A}"/>
              </a:ext>
            </a:extLst>
          </p:cNvPr>
          <p:cNvSpPr/>
          <p:nvPr/>
        </p:nvSpPr>
        <p:spPr>
          <a:xfrm>
            <a:off x="90248" y="1594517"/>
            <a:ext cx="8945119" cy="518945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3.1.4</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重点化</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指標、優先順位（</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港湾</a:t>
            </a: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_</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係留施設）</a:t>
            </a:r>
          </a:p>
        </p:txBody>
      </p:sp>
      <p:sp>
        <p:nvSpPr>
          <p:cNvPr id="4" name="角丸四角形 143">
            <a:extLst>
              <a:ext uri="{FF2B5EF4-FFF2-40B4-BE49-F238E27FC236}">
                <a16:creationId xmlns:a16="http://schemas.microsoft.com/office/drawing/2014/main" id="{DD3851CC-7962-9ADA-D60C-0C5C8E1FBEDF}"/>
              </a:ext>
            </a:extLst>
          </p:cNvPr>
          <p:cNvSpPr/>
          <p:nvPr/>
        </p:nvSpPr>
        <p:spPr>
          <a:xfrm>
            <a:off x="144144" y="1818073"/>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港湾施設の重点化（優先順位）は、施設毎の性能低下度および社会的影響度（取扱貨物量・被害規模・防災等の観点で評価）に基づき設定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7" name="図 16">
            <a:extLst>
              <a:ext uri="{FF2B5EF4-FFF2-40B4-BE49-F238E27FC236}">
                <a16:creationId xmlns:a16="http://schemas.microsoft.com/office/drawing/2014/main" id="{33C8DB8C-C16B-5655-6F0A-DA9E2423EEFF}"/>
              </a:ext>
            </a:extLst>
          </p:cNvPr>
          <p:cNvPicPr>
            <a:picLocks noChangeAspect="1"/>
          </p:cNvPicPr>
          <p:nvPr/>
        </p:nvPicPr>
        <p:blipFill>
          <a:blip r:embed="rId3"/>
          <a:stretch>
            <a:fillRect/>
          </a:stretch>
        </p:blipFill>
        <p:spPr>
          <a:xfrm>
            <a:off x="398473" y="4441673"/>
            <a:ext cx="3430732" cy="2336835"/>
          </a:xfrm>
          <a:prstGeom prst="rect">
            <a:avLst/>
          </a:prstGeom>
        </p:spPr>
      </p:pic>
      <p:graphicFrame>
        <p:nvGraphicFramePr>
          <p:cNvPr id="5" name="オブジェクト 4">
            <a:extLst>
              <a:ext uri="{FF2B5EF4-FFF2-40B4-BE49-F238E27FC236}">
                <a16:creationId xmlns:a16="http://schemas.microsoft.com/office/drawing/2014/main" id="{414C16BF-04BB-99F0-5142-C852F510B12C}"/>
              </a:ext>
            </a:extLst>
          </p:cNvPr>
          <p:cNvGraphicFramePr>
            <a:graphicFrameLocks noChangeAspect="1"/>
          </p:cNvGraphicFramePr>
          <p:nvPr>
            <p:extLst>
              <p:ext uri="{D42A27DB-BD31-4B8C-83A1-F6EECF244321}">
                <p14:modId xmlns:p14="http://schemas.microsoft.com/office/powerpoint/2010/main" val="1071488296"/>
              </p:ext>
            </p:extLst>
          </p:nvPr>
        </p:nvGraphicFramePr>
        <p:xfrm>
          <a:off x="4736736" y="2380964"/>
          <a:ext cx="3955853" cy="3000115"/>
        </p:xfrm>
        <a:graphic>
          <a:graphicData uri="http://schemas.openxmlformats.org/presentationml/2006/ole">
            <mc:AlternateContent xmlns:mc="http://schemas.openxmlformats.org/markup-compatibility/2006">
              <mc:Choice xmlns:v="urn:schemas-microsoft-com:vml" Requires="v">
                <p:oleObj spid="_x0000_s1027" name="Worksheet" r:id="rId4" imgW="9925063" imgH="7524818" progId="Excel.Sheet.12">
                  <p:embed/>
                </p:oleObj>
              </mc:Choice>
              <mc:Fallback>
                <p:oleObj name="Worksheet" r:id="rId4" imgW="9925063" imgH="7524818" progId="Excel.Sheet.12">
                  <p:embed/>
                  <p:pic>
                    <p:nvPicPr>
                      <p:cNvPr id="5" name="オブジェクト 4">
                        <a:extLst>
                          <a:ext uri="{FF2B5EF4-FFF2-40B4-BE49-F238E27FC236}">
                            <a16:creationId xmlns:a16="http://schemas.microsoft.com/office/drawing/2014/main" id="{414C16BF-04BB-99F0-5142-C852F510B12C}"/>
                          </a:ext>
                        </a:extLst>
                      </p:cNvPr>
                      <p:cNvPicPr/>
                      <p:nvPr/>
                    </p:nvPicPr>
                    <p:blipFill>
                      <a:blip r:embed="rId5"/>
                      <a:stretch>
                        <a:fillRect/>
                      </a:stretch>
                    </p:blipFill>
                    <p:spPr>
                      <a:xfrm>
                        <a:off x="4736736" y="2380964"/>
                        <a:ext cx="3955853" cy="3000115"/>
                      </a:xfrm>
                      <a:prstGeom prst="rect">
                        <a:avLst/>
                      </a:prstGeom>
                      <a:ln>
                        <a:solidFill>
                          <a:schemeClr val="tx1"/>
                        </a:solidFill>
                      </a:ln>
                    </p:spPr>
                  </p:pic>
                </p:oleObj>
              </mc:Fallback>
            </mc:AlternateContent>
          </a:graphicData>
        </a:graphic>
      </p:graphicFrame>
      <p:pic>
        <p:nvPicPr>
          <p:cNvPr id="9" name="図 8">
            <a:extLst>
              <a:ext uri="{FF2B5EF4-FFF2-40B4-BE49-F238E27FC236}">
                <a16:creationId xmlns:a16="http://schemas.microsoft.com/office/drawing/2014/main" id="{EBE7124A-5A8B-BB7A-E76A-B58E580D63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38390" y="5480680"/>
            <a:ext cx="1679639" cy="1259728"/>
          </a:xfrm>
          <a:prstGeom prst="rect">
            <a:avLst/>
          </a:prstGeom>
        </p:spPr>
      </p:pic>
      <p:pic>
        <p:nvPicPr>
          <p:cNvPr id="10" name="図 9">
            <a:extLst>
              <a:ext uri="{FF2B5EF4-FFF2-40B4-BE49-F238E27FC236}">
                <a16:creationId xmlns:a16="http://schemas.microsoft.com/office/drawing/2014/main" id="{15F6886D-5E0E-5528-1872-0C7EAF12903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879578" y="5490399"/>
            <a:ext cx="1813011" cy="1255477"/>
          </a:xfrm>
          <a:prstGeom prst="rect">
            <a:avLst/>
          </a:prstGeom>
        </p:spPr>
      </p:pic>
      <p:sp>
        <p:nvSpPr>
          <p:cNvPr id="15" name="テキスト ボックス 19">
            <a:extLst>
              <a:ext uri="{FF2B5EF4-FFF2-40B4-BE49-F238E27FC236}">
                <a16:creationId xmlns:a16="http://schemas.microsoft.com/office/drawing/2014/main" id="{6848D103-741E-3376-2629-327DF53B99B3}"/>
              </a:ext>
            </a:extLst>
          </p:cNvPr>
          <p:cNvSpPr txBox="1"/>
          <p:nvPr/>
        </p:nvSpPr>
        <p:spPr>
          <a:xfrm>
            <a:off x="4675499" y="6479096"/>
            <a:ext cx="1037272" cy="230832"/>
          </a:xfrm>
          <a:prstGeom prst="rect">
            <a:avLst/>
          </a:prstGeom>
          <a:noFill/>
          <a:ln>
            <a:noFill/>
          </a:ln>
        </p:spPr>
        <p:txBody>
          <a:bodyPr wrap="squar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900" dirty="0">
                <a:solidFill>
                  <a:schemeClr val="bg1"/>
                </a:solidFill>
              </a:rPr>
              <a:t>岸壁上部工劣化</a:t>
            </a:r>
          </a:p>
        </p:txBody>
      </p:sp>
      <p:sp>
        <p:nvSpPr>
          <p:cNvPr id="16" name="テキスト ボックス 19">
            <a:extLst>
              <a:ext uri="{FF2B5EF4-FFF2-40B4-BE49-F238E27FC236}">
                <a16:creationId xmlns:a16="http://schemas.microsoft.com/office/drawing/2014/main" id="{2639774E-8603-BF50-D45C-A9B55F846B37}"/>
              </a:ext>
            </a:extLst>
          </p:cNvPr>
          <p:cNvSpPr txBox="1"/>
          <p:nvPr/>
        </p:nvSpPr>
        <p:spPr>
          <a:xfrm>
            <a:off x="6714662" y="6489273"/>
            <a:ext cx="842591" cy="230832"/>
          </a:xfrm>
          <a:prstGeom prst="rect">
            <a:avLst/>
          </a:prstGeom>
          <a:noFill/>
          <a:ln>
            <a:noFill/>
          </a:ln>
        </p:spPr>
        <p:txBody>
          <a:bodyPr wrap="squar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900" dirty="0">
                <a:solidFill>
                  <a:schemeClr val="bg1"/>
                </a:solidFill>
              </a:rPr>
              <a:t>補修後</a:t>
            </a:r>
          </a:p>
        </p:txBody>
      </p:sp>
      <p:sp>
        <p:nvSpPr>
          <p:cNvPr id="19" name="二等辺三角形 18">
            <a:extLst>
              <a:ext uri="{FF2B5EF4-FFF2-40B4-BE49-F238E27FC236}">
                <a16:creationId xmlns:a16="http://schemas.microsoft.com/office/drawing/2014/main" id="{43368851-6FF3-9D58-AE63-723DD3A3A14A}"/>
              </a:ext>
            </a:extLst>
          </p:cNvPr>
          <p:cNvSpPr/>
          <p:nvPr/>
        </p:nvSpPr>
        <p:spPr>
          <a:xfrm rot="5400000">
            <a:off x="6260615" y="6026410"/>
            <a:ext cx="781819" cy="173196"/>
          </a:xfrm>
          <a:prstGeom prst="triangl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角丸四角形 143">
            <a:extLst>
              <a:ext uri="{FF2B5EF4-FFF2-40B4-BE49-F238E27FC236}">
                <a16:creationId xmlns:a16="http://schemas.microsoft.com/office/drawing/2014/main" id="{4461C82C-A582-CC5A-F5D9-7FADD5B54194}"/>
              </a:ext>
            </a:extLst>
          </p:cNvPr>
          <p:cNvSpPr/>
          <p:nvPr/>
        </p:nvSpPr>
        <p:spPr>
          <a:xfrm>
            <a:off x="4472205" y="1630074"/>
            <a:ext cx="4496915" cy="8885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rgbClr val="FF0000"/>
                </a:solidFill>
                <a:latin typeface="Meiryo UI" panose="020B0604030504040204" pitchFamily="50" charset="-128"/>
                <a:ea typeface="Meiryo UI" panose="020B0604030504040204" pitchFamily="50" charset="-128"/>
                <a:cs typeface="Times New Roman"/>
              </a:rPr>
              <a:t>社会的影響度の定量化</a:t>
            </a:r>
            <a:endParaRPr lang="en-US" altLang="ja-JP" sz="1050" b="1" kern="100" dirty="0">
              <a:solidFill>
                <a:srgbClr val="FF0000"/>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rgbClr val="FF0000"/>
                </a:solidFill>
                <a:latin typeface="Meiryo UI" panose="020B0604030504040204" pitchFamily="50" charset="-128"/>
                <a:ea typeface="Meiryo UI" panose="020B0604030504040204" pitchFamily="50" charset="-128"/>
                <a:cs typeface="Times New Roman"/>
              </a:rPr>
              <a:t>・利用形態や施設性能、防災機能等から社会的影響度を定量化</a:t>
            </a:r>
            <a:endParaRPr lang="en-US" altLang="ja-JP" sz="1050" kern="100" dirty="0">
              <a:solidFill>
                <a:srgbClr val="FF0000"/>
              </a:solidFill>
              <a:latin typeface="Meiryo UI" panose="020B0604030504040204" pitchFamily="50" charset="-128"/>
              <a:ea typeface="Meiryo UI" panose="020B0604030504040204" pitchFamily="50" charset="-128"/>
              <a:cs typeface="Times New Roman"/>
            </a:endParaRPr>
          </a:p>
          <a:p>
            <a:pPr algn="just">
              <a:defRPr/>
            </a:pPr>
            <a:endParaRPr lang="en-US" altLang="ja-JP" sz="1050" kern="100" dirty="0">
              <a:solidFill>
                <a:srgbClr val="FF0000"/>
              </a:solidFill>
              <a:latin typeface="Meiryo UI" panose="020B0604030504040204" pitchFamily="50" charset="-128"/>
              <a:ea typeface="Meiryo UI" panose="020B0604030504040204" pitchFamily="50" charset="-128"/>
              <a:cs typeface="Times New Roman"/>
            </a:endParaRPr>
          </a:p>
          <a:p>
            <a:pPr algn="ctr">
              <a:defRPr/>
            </a:pPr>
            <a:r>
              <a:rPr lang="ja-JP" altLang="en-US" sz="1050" kern="100" dirty="0">
                <a:solidFill>
                  <a:srgbClr val="FF0000"/>
                </a:solidFill>
                <a:latin typeface="Meiryo UI" panose="020B0604030504040204" pitchFamily="50" charset="-128"/>
                <a:ea typeface="Meiryo UI" panose="020B0604030504040204" pitchFamily="50" charset="-128"/>
                <a:cs typeface="Times New Roman"/>
              </a:rPr>
              <a:t>社会的影響度の設定例「堺泉北港 汐見３号岸壁」</a:t>
            </a:r>
            <a:endParaRPr lang="en-US" altLang="ja-JP" sz="1050" kern="100" dirty="0">
              <a:solidFill>
                <a:srgbClr val="FF0000"/>
              </a:solidFill>
              <a:latin typeface="Meiryo UI" panose="020B0604030504040204" pitchFamily="50" charset="-128"/>
              <a:ea typeface="Meiryo UI" panose="020B0604030504040204" pitchFamily="50" charset="-128"/>
              <a:cs typeface="Times New Roman"/>
            </a:endParaRPr>
          </a:p>
        </p:txBody>
      </p:sp>
      <p:sp>
        <p:nvSpPr>
          <p:cNvPr id="21" name="角丸四角形 143">
            <a:extLst>
              <a:ext uri="{FF2B5EF4-FFF2-40B4-BE49-F238E27FC236}">
                <a16:creationId xmlns:a16="http://schemas.microsoft.com/office/drawing/2014/main" id="{9895D040-C438-0E78-8851-B080E419E371}"/>
              </a:ext>
            </a:extLst>
          </p:cNvPr>
          <p:cNvSpPr/>
          <p:nvPr/>
        </p:nvSpPr>
        <p:spPr>
          <a:xfrm>
            <a:off x="2997513" y="2486814"/>
            <a:ext cx="1676331" cy="17565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性能低下度</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総合評価（</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D</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・施設の劣化状況や損傷の程度</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社会的影響度</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≪岸壁等≫</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・災害発生後の緊急物資輸送に重要な役割を果たす耐震強化岸壁</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・入港船舶数、取扱貨物量の多い主力岸壁</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・旅客船フェリー接岸岸壁</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優先対応</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②</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についてはそれぞれの施設のその時点での状況を鑑みて優先順位を決定する</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p:txBody>
      </p:sp>
      <p:sp>
        <p:nvSpPr>
          <p:cNvPr id="18" name="テキスト ボックス 17">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2" name="テキスト ボックス 21">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23" name="スライド番号プレースホルダー 17">
            <a:extLst>
              <a:ext uri="{FF2B5EF4-FFF2-40B4-BE49-F238E27FC236}">
                <a16:creationId xmlns:a16="http://schemas.microsoft.com/office/drawing/2014/main" id="{21373135-9479-443E-A862-6A6A87B9A38E}"/>
              </a:ext>
            </a:extLst>
          </p:cNvPr>
          <p:cNvSpPr>
            <a:spLocks noGrp="1"/>
          </p:cNvSpPr>
          <p:nvPr>
            <p:ph type="sldNum" sz="quarter" idx="12"/>
          </p:nvPr>
        </p:nvSpPr>
        <p:spPr>
          <a:xfrm>
            <a:off x="8323836" y="6501601"/>
            <a:ext cx="774422" cy="365125"/>
          </a:xfrm>
        </p:spPr>
        <p:txBody>
          <a:bodyPr/>
          <a:lstStyle/>
          <a:p>
            <a:r>
              <a:rPr kumimoji="1" lang="en-US" altLang="ja-JP" dirty="0"/>
              <a:t>17</a:t>
            </a:r>
            <a:endParaRPr kumimoji="1" lang="ja-JP" altLang="en-US" dirty="0"/>
          </a:p>
        </p:txBody>
      </p:sp>
      <p:sp>
        <p:nvSpPr>
          <p:cNvPr id="24" name="テキスト ボックス 23">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pic>
        <p:nvPicPr>
          <p:cNvPr id="11" name="図 10"/>
          <p:cNvPicPr>
            <a:picLocks noChangeAspect="1"/>
          </p:cNvPicPr>
          <p:nvPr/>
        </p:nvPicPr>
        <p:blipFill rotWithShape="1">
          <a:blip r:embed="rId8"/>
          <a:srcRect b="3737"/>
          <a:stretch/>
        </p:blipFill>
        <p:spPr>
          <a:xfrm>
            <a:off x="173889" y="2107713"/>
            <a:ext cx="2949129" cy="2336112"/>
          </a:xfrm>
          <a:prstGeom prst="rect">
            <a:avLst/>
          </a:prstGeom>
        </p:spPr>
      </p:pic>
    </p:spTree>
    <p:extLst>
      <p:ext uri="{BB962C8B-B14F-4D97-AF65-F5344CB8AC3E}">
        <p14:creationId xmlns:p14="http://schemas.microsoft.com/office/powerpoint/2010/main" val="184350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D6DD97-905F-4E23-AB94-10E7D5719536}"/>
              </a:ext>
            </a:extLst>
          </p:cNvPr>
          <p:cNvSpPr txBox="1"/>
          <p:nvPr/>
        </p:nvSpPr>
        <p:spPr>
          <a:xfrm>
            <a:off x="179512" y="472598"/>
            <a:ext cx="8784976"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目次</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１．各分野の最終とりまとめ</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１－１　次期計画の構成について　・・・・・・・・・・・・　１</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１－２　計画の更新方針について　・・・・・・・・・・・・　２</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１－３　次期計画の概要　・・・・・・・・・・・・・・・・・・・ ４</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１．長寿命化計画の構成　・・・・・・・・・・・・・・・・・ ４</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２．戦略的維持管理の方針　・・・・・・・・・・・・・・・ 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３．効率的・効果的な維持管理の推進　・・・・・・・６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３．１　土木構造物・・・・・・・・・・・・・・・・・・・・・・６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３．２　設備</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3C565FB9-A7CD-4EBD-9F29-3B026FFE1388}"/>
              </a:ext>
            </a:extLst>
          </p:cNvPr>
          <p:cNvSpPr/>
          <p:nvPr/>
        </p:nvSpPr>
        <p:spPr>
          <a:xfrm>
            <a:off x="2733586" y="4795461"/>
            <a:ext cx="345638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別途、設備部会で審議</a:t>
            </a:r>
          </a:p>
        </p:txBody>
      </p:sp>
      <p:sp>
        <p:nvSpPr>
          <p:cNvPr id="7" name="右中かっこ 6">
            <a:extLst>
              <a:ext uri="{FF2B5EF4-FFF2-40B4-BE49-F238E27FC236}">
                <a16:creationId xmlns:a16="http://schemas.microsoft.com/office/drawing/2014/main" id="{802E060B-BE2C-4B29-B50F-547DB9463FCA}"/>
              </a:ext>
            </a:extLst>
          </p:cNvPr>
          <p:cNvSpPr/>
          <p:nvPr/>
        </p:nvSpPr>
        <p:spPr>
          <a:xfrm>
            <a:off x="2658594" y="4786752"/>
            <a:ext cx="97729" cy="216024"/>
          </a:xfrm>
          <a:prstGeom prst="rightBrace">
            <a:avLst>
              <a:gd name="adj1" fmla="val 4375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6027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角丸四角形 143">
            <a:extLst>
              <a:ext uri="{FF2B5EF4-FFF2-40B4-BE49-F238E27FC236}">
                <a16:creationId xmlns:a16="http://schemas.microsoft.com/office/drawing/2014/main" id="{66FCEF47-75F5-1A5F-353E-0BB709DC2C9A}"/>
              </a:ext>
            </a:extLst>
          </p:cNvPr>
          <p:cNvSpPr/>
          <p:nvPr/>
        </p:nvSpPr>
        <p:spPr>
          <a:xfrm>
            <a:off x="4617871" y="1600356"/>
            <a:ext cx="4475914" cy="516834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3.1.4</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重点化</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指標、優先順位</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（海岸）</a:t>
            </a:r>
          </a:p>
        </p:txBody>
      </p:sp>
      <p:sp>
        <p:nvSpPr>
          <p:cNvPr id="4" name="角丸四角形 143">
            <a:extLst>
              <a:ext uri="{FF2B5EF4-FFF2-40B4-BE49-F238E27FC236}">
                <a16:creationId xmlns:a16="http://schemas.microsoft.com/office/drawing/2014/main" id="{DD3851CC-7962-9ADA-D60C-0C5C8E1FBEDF}"/>
              </a:ext>
            </a:extLst>
          </p:cNvPr>
          <p:cNvSpPr/>
          <p:nvPr/>
        </p:nvSpPr>
        <p:spPr>
          <a:xfrm>
            <a:off x="4645874" y="1806685"/>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海岸保全施設の重点化（優先順位）は、施設毎の健全度および社会的影響度（浸水被害想定・ 背後地の人口等の観点で評価）に基づき設定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6" name="図 15">
            <a:extLst>
              <a:ext uri="{FF2B5EF4-FFF2-40B4-BE49-F238E27FC236}">
                <a16:creationId xmlns:a16="http://schemas.microsoft.com/office/drawing/2014/main" id="{CAFEEF2E-0584-9BA2-88BF-D8476AE8A584}"/>
              </a:ext>
            </a:extLst>
          </p:cNvPr>
          <p:cNvPicPr>
            <a:picLocks noChangeAspect="1"/>
          </p:cNvPicPr>
          <p:nvPr/>
        </p:nvPicPr>
        <p:blipFill>
          <a:blip r:embed="rId2"/>
          <a:stretch>
            <a:fillRect/>
          </a:stretch>
        </p:blipFill>
        <p:spPr>
          <a:xfrm>
            <a:off x="4802418" y="4342954"/>
            <a:ext cx="4096902" cy="2118390"/>
          </a:xfrm>
          <a:prstGeom prst="rect">
            <a:avLst/>
          </a:prstGeom>
        </p:spPr>
      </p:pic>
      <p:sp>
        <p:nvSpPr>
          <p:cNvPr id="5" name="角丸四角形 143">
            <a:extLst>
              <a:ext uri="{FF2B5EF4-FFF2-40B4-BE49-F238E27FC236}">
                <a16:creationId xmlns:a16="http://schemas.microsoft.com/office/drawing/2014/main" id="{DA9E5E5E-3228-431B-1111-9EDE1F020836}"/>
              </a:ext>
            </a:extLst>
          </p:cNvPr>
          <p:cNvSpPr/>
          <p:nvPr/>
        </p:nvSpPr>
        <p:spPr>
          <a:xfrm>
            <a:off x="63615" y="1600356"/>
            <a:ext cx="4481290" cy="516834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3.1.4</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重点化</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指標、優先順位</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（港湾</a:t>
            </a: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_</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その他）</a:t>
            </a:r>
          </a:p>
        </p:txBody>
      </p:sp>
      <p:sp>
        <p:nvSpPr>
          <p:cNvPr id="7" name="角丸四角形 143">
            <a:extLst>
              <a:ext uri="{FF2B5EF4-FFF2-40B4-BE49-F238E27FC236}">
                <a16:creationId xmlns:a16="http://schemas.microsoft.com/office/drawing/2014/main" id="{40D66518-97C4-DACB-CABF-41A5B41E7105}"/>
              </a:ext>
            </a:extLst>
          </p:cNvPr>
          <p:cNvSpPr/>
          <p:nvPr/>
        </p:nvSpPr>
        <p:spPr>
          <a:xfrm>
            <a:off x="105931" y="1806685"/>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港湾施設の重点化（優先順位）は、施設毎の性能低下度および社会的影響度（取扱貨物量・被害規模・防災等の観点で評価）に基づき設定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3" name="図 12">
            <a:extLst>
              <a:ext uri="{FF2B5EF4-FFF2-40B4-BE49-F238E27FC236}">
                <a16:creationId xmlns:a16="http://schemas.microsoft.com/office/drawing/2014/main" id="{3CFB72EB-7C53-FEF9-F50A-97A8A3011B10}"/>
              </a:ext>
            </a:extLst>
          </p:cNvPr>
          <p:cNvPicPr>
            <a:picLocks noChangeAspect="1"/>
          </p:cNvPicPr>
          <p:nvPr/>
        </p:nvPicPr>
        <p:blipFill>
          <a:blip r:embed="rId3"/>
          <a:stretch>
            <a:fillRect/>
          </a:stretch>
        </p:blipFill>
        <p:spPr>
          <a:xfrm>
            <a:off x="525779" y="4368355"/>
            <a:ext cx="3491047" cy="2377918"/>
          </a:xfrm>
          <a:prstGeom prst="rect">
            <a:avLst/>
          </a:prstGeom>
        </p:spPr>
      </p:pic>
      <p:sp>
        <p:nvSpPr>
          <p:cNvPr id="25" name="角丸四角形 143">
            <a:extLst>
              <a:ext uri="{FF2B5EF4-FFF2-40B4-BE49-F238E27FC236}">
                <a16:creationId xmlns:a16="http://schemas.microsoft.com/office/drawing/2014/main" id="{FC28A2FB-CC37-A8F9-D731-73A25AE28121}"/>
              </a:ext>
            </a:extLst>
          </p:cNvPr>
          <p:cNvSpPr/>
          <p:nvPr/>
        </p:nvSpPr>
        <p:spPr>
          <a:xfrm>
            <a:off x="2869133" y="2429256"/>
            <a:ext cx="1675772" cy="175814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性能低下度</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総合評価（</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D</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・施設の劣化状況や損傷の程度</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社会的影響度</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≪護岸等≫</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・災害時に甚大な被害を及ぼす懸念のあるコンビナート地区の護岸および廃棄物護岸</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l"/>
            <a:r>
              <a:rPr lang="ja-JP" altLang="en-US" sz="700" b="0" i="0" u="none" strike="noStrike" baseline="0" dirty="0">
                <a:latin typeface="HG丸ｺﾞｼｯｸM-PRO" panose="020F0600000000000000" pitchFamily="50" charset="-128"/>
                <a:ea typeface="HG丸ｺﾞｼｯｸM-PRO" panose="020F0600000000000000" pitchFamily="50" charset="-128"/>
              </a:rPr>
              <a:t>≪防波堤≫</a:t>
            </a:r>
          </a:p>
          <a:p>
            <a:pPr algn="l"/>
            <a:r>
              <a:rPr lang="ja-JP" altLang="en-US" sz="700" b="0" i="0" u="none" strike="noStrike" baseline="0" dirty="0">
                <a:latin typeface="HG丸ｺﾞｼｯｸM-PRO" panose="020F0600000000000000" pitchFamily="50" charset="-128"/>
                <a:ea typeface="HG丸ｺﾞｼｯｸM-PRO" panose="020F0600000000000000" pitchFamily="50" charset="-128"/>
              </a:rPr>
              <a:t>・ 津波・高潮による減災効果の大きい防波堤</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p:txBody>
      </p:sp>
      <p:sp>
        <p:nvSpPr>
          <p:cNvPr id="15" name="テキスト ボックス 14">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7" name="テキスト ボックス 16">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18" name="スライド番号プレースホルダー 17">
            <a:extLst>
              <a:ext uri="{FF2B5EF4-FFF2-40B4-BE49-F238E27FC236}">
                <a16:creationId xmlns:a16="http://schemas.microsoft.com/office/drawing/2014/main" id="{FDD2F66F-2D91-4F09-84CE-8DD241E6DF06}"/>
              </a:ext>
            </a:extLst>
          </p:cNvPr>
          <p:cNvSpPr>
            <a:spLocks noGrp="1"/>
          </p:cNvSpPr>
          <p:nvPr>
            <p:ph type="sldNum" sz="quarter" idx="12"/>
          </p:nvPr>
        </p:nvSpPr>
        <p:spPr>
          <a:xfrm>
            <a:off x="8380804" y="6497402"/>
            <a:ext cx="774422" cy="365125"/>
          </a:xfrm>
        </p:spPr>
        <p:txBody>
          <a:bodyPr/>
          <a:lstStyle/>
          <a:p>
            <a:r>
              <a:rPr kumimoji="1" lang="en-US" altLang="ja-JP" dirty="0"/>
              <a:t>18</a:t>
            </a:r>
            <a:endParaRPr kumimoji="1" lang="ja-JP" altLang="en-US" dirty="0"/>
          </a:p>
        </p:txBody>
      </p:sp>
      <p:sp>
        <p:nvSpPr>
          <p:cNvPr id="19" name="テキスト ボックス 18">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pic>
        <p:nvPicPr>
          <p:cNvPr id="20" name="図 19"/>
          <p:cNvPicPr>
            <a:picLocks noChangeAspect="1"/>
          </p:cNvPicPr>
          <p:nvPr/>
        </p:nvPicPr>
        <p:blipFill rotWithShape="1">
          <a:blip r:embed="rId4"/>
          <a:srcRect b="3737"/>
          <a:stretch/>
        </p:blipFill>
        <p:spPr>
          <a:xfrm>
            <a:off x="118829" y="2157881"/>
            <a:ext cx="2797726" cy="2216180"/>
          </a:xfrm>
          <a:prstGeom prst="rect">
            <a:avLst/>
          </a:prstGeom>
        </p:spPr>
      </p:pic>
      <p:sp>
        <p:nvSpPr>
          <p:cNvPr id="21" name="角丸四角形 143">
            <a:extLst>
              <a:ext uri="{FF2B5EF4-FFF2-40B4-BE49-F238E27FC236}">
                <a16:creationId xmlns:a16="http://schemas.microsoft.com/office/drawing/2014/main" id="{FC28A2FB-CC37-A8F9-D731-73A25AE28121}"/>
              </a:ext>
            </a:extLst>
          </p:cNvPr>
          <p:cNvSpPr/>
          <p:nvPr/>
        </p:nvSpPr>
        <p:spPr>
          <a:xfrm>
            <a:off x="7418013" y="2416031"/>
            <a:ext cx="1675772" cy="12852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健全度</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総合評価（</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D</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・施設の劣化状況や損傷の程度</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社会的影響度</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≪防潮堤≫</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・背後地盤高が低く、浸水被害が大きい地域</a:t>
            </a:r>
            <a:endParaRPr lang="ja-JP" altLang="en-US" sz="700" b="0" i="0" u="none" strike="noStrike" baseline="0" dirty="0">
              <a:latin typeface="HG丸ｺﾞｼｯｸM-PRO" panose="020F0600000000000000" pitchFamily="50" charset="-128"/>
              <a:ea typeface="HG丸ｺﾞｼｯｸM-PRO" panose="020F0600000000000000" pitchFamily="50" charset="-128"/>
            </a:endParaRPr>
          </a:p>
          <a:p>
            <a:pPr algn="l"/>
            <a:r>
              <a:rPr lang="ja-JP" altLang="en-US" sz="700" b="0" i="0" u="none" strike="noStrike" baseline="0" dirty="0">
                <a:latin typeface="HG丸ｺﾞｼｯｸM-PRO" panose="020F0600000000000000" pitchFamily="50" charset="-128"/>
                <a:ea typeface="HG丸ｺﾞｼｯｸM-PRO" panose="020F0600000000000000" pitchFamily="50" charset="-128"/>
              </a:rPr>
              <a:t>・ 背後地が人家隣接で人口密集地</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・南海トラフ巨大地震の被害想定シミュレーション結果等による被害が大きい地域</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p:txBody>
      </p:sp>
      <p:pic>
        <p:nvPicPr>
          <p:cNvPr id="6" name="図 5"/>
          <p:cNvPicPr>
            <a:picLocks noChangeAspect="1"/>
          </p:cNvPicPr>
          <p:nvPr/>
        </p:nvPicPr>
        <p:blipFill>
          <a:blip r:embed="rId5"/>
          <a:stretch>
            <a:fillRect/>
          </a:stretch>
        </p:blipFill>
        <p:spPr>
          <a:xfrm>
            <a:off x="4630656" y="2025765"/>
            <a:ext cx="2916000" cy="2399560"/>
          </a:xfrm>
          <a:prstGeom prst="rect">
            <a:avLst/>
          </a:prstGeom>
        </p:spPr>
      </p:pic>
    </p:spTree>
    <p:extLst>
      <p:ext uri="{BB962C8B-B14F-4D97-AF65-F5344CB8AC3E}">
        <p14:creationId xmlns:p14="http://schemas.microsoft.com/office/powerpoint/2010/main" val="332330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1635170"/>
            <a:ext cx="8947439" cy="228346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3.1.5</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日常的維持管理</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1" name="テキスト ボックス 30">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76" name="スライド番号プレースホルダー 17">
            <a:extLst>
              <a:ext uri="{FF2B5EF4-FFF2-40B4-BE49-F238E27FC236}">
                <a16:creationId xmlns:a16="http://schemas.microsoft.com/office/drawing/2014/main" id="{60DE6D34-C5FD-4FA8-9D95-E8D63E4CEA6C}"/>
              </a:ext>
            </a:extLst>
          </p:cNvPr>
          <p:cNvSpPr>
            <a:spLocks noGrp="1"/>
          </p:cNvSpPr>
          <p:nvPr>
            <p:ph type="sldNum" sz="quarter" idx="12"/>
          </p:nvPr>
        </p:nvSpPr>
        <p:spPr>
          <a:xfrm>
            <a:off x="8380804" y="6497402"/>
            <a:ext cx="774422" cy="365125"/>
          </a:xfrm>
        </p:spPr>
        <p:txBody>
          <a:bodyPr/>
          <a:lstStyle/>
          <a:p>
            <a:r>
              <a:rPr kumimoji="1" lang="en-US" altLang="ja-JP" dirty="0"/>
              <a:t>19</a:t>
            </a:r>
            <a:endParaRPr kumimoji="1" lang="ja-JP" altLang="en-US" dirty="0"/>
          </a:p>
        </p:txBody>
      </p:sp>
      <p:sp>
        <p:nvSpPr>
          <p:cNvPr id="4" name="角丸四角形 143">
            <a:extLst>
              <a:ext uri="{FF2B5EF4-FFF2-40B4-BE49-F238E27FC236}">
                <a16:creationId xmlns:a16="http://schemas.microsoft.com/office/drawing/2014/main" id="{60C0ED96-1BA8-DBA8-89F3-08DAD871D303}"/>
              </a:ext>
            </a:extLst>
          </p:cNvPr>
          <p:cNvSpPr/>
          <p:nvPr/>
        </p:nvSpPr>
        <p:spPr>
          <a:xfrm>
            <a:off x="229757" y="1885995"/>
            <a:ext cx="8695168" cy="203263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kern="100" dirty="0">
                <a:solidFill>
                  <a:srgbClr val="0000FF"/>
                </a:solidFill>
                <a:latin typeface="Meiryo UI" panose="020B0604030504040204" pitchFamily="50" charset="-128"/>
                <a:ea typeface="Meiryo UI" panose="020B0604030504040204" pitchFamily="50" charset="-128"/>
                <a:cs typeface="Times New Roman"/>
              </a:rPr>
              <a:t>　</a:t>
            </a:r>
            <a:r>
              <a:rPr lang="ja-JP" altLang="en-US" sz="1400" kern="100" dirty="0">
                <a:solidFill>
                  <a:schemeClr val="tx1"/>
                </a:solidFill>
                <a:latin typeface="Meiryo UI" panose="020B0604030504040204" pitchFamily="50" charset="-128"/>
                <a:ea typeface="Meiryo UI" panose="020B0604030504040204" pitchFamily="50" charset="-128"/>
                <a:cs typeface="Times New Roman"/>
              </a:rPr>
              <a:t>日常的な維持管理においては、施設を常に良好な状態に保つよう、施設の状態を的確に把握し、施設不具合の早期発見、早期対応や緊急的・突発的な事案、苦情・要望事項等への迅速な対応、不法・不正行為の防止に努め、府民の安全・安心の確保はもとより、府民サービスの向上など、これらの取組を引き続き着実に実施する。</a:t>
            </a:r>
          </a:p>
          <a:p>
            <a:pPr algn="just">
              <a:defRPr/>
            </a:pPr>
            <a:r>
              <a:rPr lang="ja-JP" altLang="en-US" sz="1400" kern="100" dirty="0">
                <a:solidFill>
                  <a:schemeClr val="tx1"/>
                </a:solidFill>
                <a:latin typeface="Meiryo UI" panose="020B0604030504040204" pitchFamily="50" charset="-128"/>
                <a:ea typeface="Meiryo UI" panose="020B0604030504040204" pitchFamily="50" charset="-128"/>
                <a:cs typeface="Times New Roman"/>
              </a:rPr>
              <a:t>また、「劣化・損傷の原因を排除する」視点で、施設の適正利用や施設清掃などきめ細やかな維持管理作業等、施設の長寿命化に資する取組についても実践する。</a:t>
            </a:r>
          </a:p>
          <a:p>
            <a:pPr algn="just">
              <a:defRPr/>
            </a:pPr>
            <a:r>
              <a:rPr lang="ja-JP" altLang="en-US" sz="1400" kern="100" dirty="0">
                <a:solidFill>
                  <a:schemeClr val="tx1"/>
                </a:solidFill>
                <a:latin typeface="Meiryo UI" panose="020B0604030504040204" pitchFamily="50" charset="-128"/>
                <a:ea typeface="Meiryo UI" panose="020B0604030504040204" pitchFamily="50" charset="-128"/>
                <a:cs typeface="Times New Roman"/>
              </a:rPr>
              <a:t>さらに、多くの府民等に都市基盤施設の維持管理に関して理解と参画を促すため、都市基盤施設の保全や活用する機会を提供し府民や企業等、地域社会と協働、連携した維持管理を推進する。</a:t>
            </a:r>
          </a:p>
          <a:p>
            <a:pPr algn="just">
              <a:defRPr/>
            </a:pPr>
            <a:r>
              <a:rPr lang="ja-JP" altLang="en-US" sz="1400" kern="100" dirty="0">
                <a:solidFill>
                  <a:schemeClr val="tx1"/>
                </a:solidFill>
                <a:latin typeface="Meiryo UI" panose="020B0604030504040204" pitchFamily="50" charset="-128"/>
                <a:ea typeface="Meiryo UI" panose="020B0604030504040204" pitchFamily="50" charset="-128"/>
                <a:cs typeface="Times New Roman"/>
              </a:rPr>
              <a:t>これらの取組を着実に実践していくために地域や施設の特性等を考慮し、創意工夫を凝らしながら適切に対応するとともに</a:t>
            </a:r>
            <a:r>
              <a:rPr lang="en-US" altLang="ja-JP" sz="1400" kern="100" dirty="0">
                <a:solidFill>
                  <a:schemeClr val="tx1"/>
                </a:solidFill>
                <a:latin typeface="Meiryo UI" panose="020B0604030504040204" pitchFamily="50" charset="-128"/>
                <a:ea typeface="Meiryo UI" panose="020B0604030504040204" pitchFamily="50" charset="-128"/>
                <a:cs typeface="Times New Roman"/>
              </a:rPr>
              <a:t>PDCA</a:t>
            </a:r>
            <a:r>
              <a:rPr lang="ja-JP" altLang="en-US" sz="1400" kern="100" dirty="0">
                <a:solidFill>
                  <a:schemeClr val="tx1"/>
                </a:solidFill>
                <a:latin typeface="Meiryo UI" panose="020B0604030504040204" pitchFamily="50" charset="-128"/>
                <a:ea typeface="Meiryo UI" panose="020B0604030504040204" pitchFamily="50" charset="-128"/>
                <a:cs typeface="Times New Roman"/>
              </a:rPr>
              <a:t>サイクルによる継続的なマネジメントを行っていく。</a:t>
            </a:r>
            <a:endParaRPr lang="en-US" altLang="ja-JP" sz="14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 name="角丸四角形 143">
            <a:extLst>
              <a:ext uri="{FF2B5EF4-FFF2-40B4-BE49-F238E27FC236}">
                <a16:creationId xmlns:a16="http://schemas.microsoft.com/office/drawing/2014/main" id="{72C5AFEB-DB9A-E7E6-056F-E712E94E9987}"/>
              </a:ext>
            </a:extLst>
          </p:cNvPr>
          <p:cNvSpPr/>
          <p:nvPr/>
        </p:nvSpPr>
        <p:spPr>
          <a:xfrm>
            <a:off x="116283" y="4237812"/>
            <a:ext cx="8947439" cy="126600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3.1.6</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長寿命化に資する工夫</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 name="角丸四角形 143">
            <a:extLst>
              <a:ext uri="{FF2B5EF4-FFF2-40B4-BE49-F238E27FC236}">
                <a16:creationId xmlns:a16="http://schemas.microsoft.com/office/drawing/2014/main" id="{61CFA9FE-DF30-2DBD-B17A-178206EEAAFD}"/>
              </a:ext>
            </a:extLst>
          </p:cNvPr>
          <p:cNvSpPr/>
          <p:nvPr/>
        </p:nvSpPr>
        <p:spPr>
          <a:xfrm>
            <a:off x="240109" y="4488636"/>
            <a:ext cx="8695168" cy="91880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kern="100" dirty="0">
                <a:solidFill>
                  <a:srgbClr val="0000FF"/>
                </a:solidFill>
                <a:latin typeface="Meiryo UI" panose="020B0604030504040204" pitchFamily="50" charset="-128"/>
                <a:ea typeface="Meiryo UI" panose="020B0604030504040204" pitchFamily="50" charset="-128"/>
                <a:cs typeface="Times New Roman"/>
              </a:rPr>
              <a:t>　</a:t>
            </a:r>
            <a:r>
              <a:rPr lang="ja-JP" altLang="en-US" sz="1400" kern="100" dirty="0">
                <a:solidFill>
                  <a:schemeClr val="tx1"/>
                </a:solidFill>
                <a:latin typeface="Meiryo UI" panose="020B0604030504040204" pitchFamily="50" charset="-128"/>
                <a:ea typeface="Meiryo UI" panose="020B0604030504040204" pitchFamily="50" charset="-128"/>
                <a:cs typeface="Times New Roman"/>
              </a:rPr>
              <a:t>建設および補修・補強の計画、設計等の段階においては、最小限の維持管理でこれまで以上に施設の長寿命化が実現できる新たな技術、材料、工法の活用を検討し、ライフサイクルコストの縮減を図る。</a:t>
            </a:r>
          </a:p>
          <a:p>
            <a:pPr algn="just">
              <a:defRPr/>
            </a:pPr>
            <a:r>
              <a:rPr lang="ja-JP" altLang="en-US" sz="1400" kern="100" dirty="0">
                <a:solidFill>
                  <a:schemeClr val="tx1"/>
                </a:solidFill>
                <a:latin typeface="Meiryo UI" panose="020B0604030504040204" pitchFamily="50" charset="-128"/>
                <a:ea typeface="Meiryo UI" panose="020B0604030504040204" pitchFamily="50" charset="-128"/>
                <a:cs typeface="Times New Roman"/>
              </a:rPr>
              <a:t>　また、長寿命化やコスト縮減のための工夫に関する情報を共有化するとともに、その中で、効率性に優れているものや高い効果が得られるものの中で、汎用性の高いもの等について、積極的に導入の検討を実施していく。</a:t>
            </a:r>
          </a:p>
        </p:txBody>
      </p:sp>
      <p:sp>
        <p:nvSpPr>
          <p:cNvPr id="10" name="テキスト ボックス 9">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76867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5" y="1584961"/>
            <a:ext cx="8888992" cy="519901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3.1.7</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新技術の活用（共通）</a:t>
            </a:r>
          </a:p>
        </p:txBody>
      </p:sp>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7" name="角丸四角形 143">
            <a:extLst>
              <a:ext uri="{FF2B5EF4-FFF2-40B4-BE49-F238E27FC236}">
                <a16:creationId xmlns:a16="http://schemas.microsoft.com/office/drawing/2014/main" id="{CA1C2D78-C6D2-3BB7-B73D-488F0CE4482F}"/>
              </a:ext>
            </a:extLst>
          </p:cNvPr>
          <p:cNvSpPr/>
          <p:nvPr/>
        </p:nvSpPr>
        <p:spPr>
          <a:xfrm>
            <a:off x="144172" y="1828167"/>
            <a:ext cx="7780627" cy="3751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施設点検の効率化・省力化を図るため、大学等とも連携しながら新技術を活用した点検方法について引き続き検討する。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テキスト ボックス 18">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0" name="テキスト ボックス 19">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21" name="スライド番号プレースホルダー 17">
            <a:extLst>
              <a:ext uri="{FF2B5EF4-FFF2-40B4-BE49-F238E27FC236}">
                <a16:creationId xmlns:a16="http://schemas.microsoft.com/office/drawing/2014/main" id="{21CE9B9A-F516-4E25-8E50-B11674416A9F}"/>
              </a:ext>
            </a:extLst>
          </p:cNvPr>
          <p:cNvSpPr>
            <a:spLocks noGrp="1"/>
          </p:cNvSpPr>
          <p:nvPr>
            <p:ph type="sldNum" sz="quarter" idx="12"/>
          </p:nvPr>
        </p:nvSpPr>
        <p:spPr>
          <a:xfrm>
            <a:off x="8380804" y="6497402"/>
            <a:ext cx="774422" cy="365125"/>
          </a:xfrm>
        </p:spPr>
        <p:txBody>
          <a:bodyPr/>
          <a:lstStyle/>
          <a:p>
            <a:r>
              <a:rPr kumimoji="1" lang="en-US" altLang="ja-JP" dirty="0"/>
              <a:t>20</a:t>
            </a:r>
            <a:endParaRPr kumimoji="1" lang="ja-JP" altLang="en-US" dirty="0"/>
          </a:p>
        </p:txBody>
      </p:sp>
      <p:sp>
        <p:nvSpPr>
          <p:cNvPr id="23" name="テキスト ボックス 22">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graphicFrame>
        <p:nvGraphicFramePr>
          <p:cNvPr id="2" name="表 2">
            <a:extLst>
              <a:ext uri="{FF2B5EF4-FFF2-40B4-BE49-F238E27FC236}">
                <a16:creationId xmlns:a16="http://schemas.microsoft.com/office/drawing/2014/main" id="{B32AAC97-00EF-4009-93C9-7DC5A68401B4}"/>
              </a:ext>
            </a:extLst>
          </p:cNvPr>
          <p:cNvGraphicFramePr>
            <a:graphicFrameLocks noGrp="1"/>
          </p:cNvGraphicFramePr>
          <p:nvPr>
            <p:extLst>
              <p:ext uri="{D42A27DB-BD31-4B8C-83A1-F6EECF244321}">
                <p14:modId xmlns:p14="http://schemas.microsoft.com/office/powerpoint/2010/main" val="3277545079"/>
              </p:ext>
            </p:extLst>
          </p:nvPr>
        </p:nvGraphicFramePr>
        <p:xfrm>
          <a:off x="241069" y="2145205"/>
          <a:ext cx="8661862" cy="4559578"/>
        </p:xfrm>
        <a:graphic>
          <a:graphicData uri="http://schemas.openxmlformats.org/drawingml/2006/table">
            <a:tbl>
              <a:tblPr firstRow="1" bandRow="1">
                <a:tableStyleId>{5940675A-B579-460E-94D1-54222C63F5DA}</a:tableStyleId>
              </a:tblPr>
              <a:tblGrid>
                <a:gridCol w="1580350">
                  <a:extLst>
                    <a:ext uri="{9D8B030D-6E8A-4147-A177-3AD203B41FA5}">
                      <a16:colId xmlns:a16="http://schemas.microsoft.com/office/drawing/2014/main" val="2412141073"/>
                    </a:ext>
                  </a:extLst>
                </a:gridCol>
                <a:gridCol w="2579131">
                  <a:extLst>
                    <a:ext uri="{9D8B030D-6E8A-4147-A177-3AD203B41FA5}">
                      <a16:colId xmlns:a16="http://schemas.microsoft.com/office/drawing/2014/main" val="1002824131"/>
                    </a:ext>
                  </a:extLst>
                </a:gridCol>
                <a:gridCol w="4502381">
                  <a:extLst>
                    <a:ext uri="{9D8B030D-6E8A-4147-A177-3AD203B41FA5}">
                      <a16:colId xmlns:a16="http://schemas.microsoft.com/office/drawing/2014/main" val="2380374970"/>
                    </a:ext>
                  </a:extLst>
                </a:gridCol>
              </a:tblGrid>
              <a:tr h="297582">
                <a:tc>
                  <a:txBody>
                    <a:bodyPr/>
                    <a:lstStyle/>
                    <a:p>
                      <a:pPr algn="ctr"/>
                      <a:r>
                        <a:rPr kumimoji="1" lang="ja-JP" altLang="en-US" sz="1200" dirty="0">
                          <a:latin typeface="Meiryo UI" panose="020B0604030504040204" pitchFamily="50" charset="-128"/>
                          <a:ea typeface="Meiryo UI" panose="020B0604030504040204" pitchFamily="50" charset="-128"/>
                        </a:rPr>
                        <a:t>現場におけるニーズ</a:t>
                      </a:r>
                    </a:p>
                  </a:txBody>
                  <a:tcPr anchor="ctr">
                    <a:solidFill>
                      <a:schemeClr val="accent2">
                        <a:lumMod val="40000"/>
                        <a:lumOff val="60000"/>
                      </a:schemeClr>
                    </a:solidFill>
                  </a:tcPr>
                </a:tc>
                <a:tc gridSpan="2">
                  <a:txBody>
                    <a:bodyPr/>
                    <a:lstStyle/>
                    <a:p>
                      <a:pPr algn="ctr"/>
                      <a:r>
                        <a:rPr kumimoji="1" lang="ja-JP" altLang="en-US" sz="1200" dirty="0">
                          <a:latin typeface="Meiryo UI" panose="020B0604030504040204" pitchFamily="50" charset="-128"/>
                          <a:ea typeface="Meiryo UI" panose="020B0604030504040204" pitchFamily="50" charset="-128"/>
                        </a:rPr>
                        <a:t>適用可能な技術例</a:t>
                      </a:r>
                    </a:p>
                  </a:txBody>
                  <a:tcPr anchor="c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4145654419"/>
                  </a:ext>
                </a:extLst>
              </a:tr>
              <a:tr h="1722115">
                <a:tc rowSpan="2">
                  <a:txBody>
                    <a:bodyPr/>
                    <a:lstStyle/>
                    <a:p>
                      <a:pPr algn="ctr"/>
                      <a:r>
                        <a:rPr kumimoji="1" lang="ja-JP" altLang="en-US" sz="1200" dirty="0">
                          <a:latin typeface="Meiryo UI" panose="020B0604030504040204" pitchFamily="50" charset="-128"/>
                          <a:ea typeface="Meiryo UI" panose="020B0604030504040204" pitchFamily="50" charset="-128"/>
                        </a:rPr>
                        <a:t>ドローンの活用による</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点検の効率化</a:t>
                      </a:r>
                    </a:p>
                  </a:txBody>
                  <a:tcPr anchor="ctr"/>
                </a:tc>
                <a:tc>
                  <a:txBody>
                    <a:bodyPr/>
                    <a:lstStyle/>
                    <a:p>
                      <a:pPr algn="l">
                        <a:defRPr/>
                      </a:pPr>
                      <a:r>
                        <a:rPr lang="ja-JP" altLang="en-US" sz="1200" kern="100" dirty="0">
                          <a:solidFill>
                            <a:srgbClr val="0000FF"/>
                          </a:solidFill>
                          <a:latin typeface="Meiryo UI" panose="020B0604030504040204" pitchFamily="50" charset="-128"/>
                          <a:ea typeface="Meiryo UI" panose="020B0604030504040204" pitchFamily="50" charset="-128"/>
                          <a:cs typeface="Times New Roman"/>
                        </a:rPr>
                        <a:t>ひび割れ検知・自動診断装置を実装した空中ドローンを活用し、防波堤等のコンクリート構造物におけるひび割れ箇所を自動で計測</a:t>
                      </a:r>
                      <a:endParaRPr lang="en-US" altLang="ja-JP" sz="1200" kern="100" dirty="0">
                        <a:solidFill>
                          <a:srgbClr val="0000FF"/>
                        </a:solidFill>
                        <a:latin typeface="Meiryo UI" panose="020B0604030504040204" pitchFamily="50" charset="-128"/>
                        <a:ea typeface="Meiryo UI" panose="020B0604030504040204" pitchFamily="50" charset="-128"/>
                        <a:cs typeface="Times New Roman"/>
                      </a:endParaRPr>
                    </a:p>
                  </a:txBody>
                  <a:tcPr anchor="ctr"/>
                </a:tc>
                <a:tc>
                  <a:txBody>
                    <a:bodyPr/>
                    <a:lstStyle/>
                    <a:p>
                      <a:pPr algn="l">
                        <a:defRPr/>
                      </a:pPr>
                      <a:endParaRPr lang="en-US" altLang="ja-JP" sz="1200" kern="100" dirty="0">
                        <a:solidFill>
                          <a:srgbClr val="0000FF"/>
                        </a:solidFill>
                        <a:latin typeface="Meiryo UI" panose="020B0604030504040204" pitchFamily="50" charset="-128"/>
                        <a:ea typeface="Meiryo UI" panose="020B0604030504040204" pitchFamily="50" charset="-128"/>
                        <a:cs typeface="Times New Roman"/>
                      </a:endParaRPr>
                    </a:p>
                  </a:txBody>
                  <a:tcPr/>
                </a:tc>
                <a:extLst>
                  <a:ext uri="{0D108BD9-81ED-4DB2-BD59-A6C34878D82A}">
                    <a16:rowId xmlns:a16="http://schemas.microsoft.com/office/drawing/2014/main" val="532087805"/>
                  </a:ext>
                </a:extLst>
              </a:tr>
              <a:tr h="812893">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国による取組：国土交通省の補助事業「中小企業イノベーション創出推進事業」</a:t>
                      </a:r>
                      <a:r>
                        <a:rPr kumimoji="1" lang="en-US" altLang="ja-JP" sz="1200" dirty="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・企業と大学の連携によるドローンを活用した港湾施設の点検・維持管理の効率化に関する技術開発・実証事</a:t>
                      </a:r>
                      <a:endParaRPr kumimoji="1" lang="en-US" altLang="ja-JP" sz="120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・港湾施設の点検作業を、ドローンで測量を行うなどして省人化・効率化</a:t>
                      </a:r>
                    </a:p>
                    <a:p>
                      <a:r>
                        <a:rPr kumimoji="1" lang="ja-JP" altLang="en-US" sz="1200" dirty="0">
                          <a:latin typeface="Meiryo UI" panose="020B0604030504040204" pitchFamily="50" charset="-128"/>
                          <a:ea typeface="Meiryo UI" panose="020B0604030504040204" pitchFamily="50" charset="-128"/>
                        </a:rPr>
                        <a:t>・画像データによる遠隔点検システムの開発にも取り組むほか、災害時の対応にもつなげる。</a:t>
                      </a:r>
                    </a:p>
                  </a:txBody>
                  <a:tcPr/>
                </a:tc>
                <a:tc hMerge="1">
                  <a:txBody>
                    <a:bodyPr/>
                    <a:lstStyle/>
                    <a:p>
                      <a:endParaRPr kumimoji="1" lang="ja-JP" altLang="en-US"/>
                    </a:p>
                  </a:txBody>
                  <a:tcPr/>
                </a:tc>
                <a:extLst>
                  <a:ext uri="{0D108BD9-81ED-4DB2-BD59-A6C34878D82A}">
                    <a16:rowId xmlns:a16="http://schemas.microsoft.com/office/drawing/2014/main" val="4025493172"/>
                  </a:ext>
                </a:extLst>
              </a:tr>
              <a:tr h="1716921">
                <a:tc>
                  <a:txBody>
                    <a:bodyPr/>
                    <a:lstStyle/>
                    <a:p>
                      <a:pPr algn="ctr"/>
                      <a:r>
                        <a:rPr kumimoji="1" lang="ja-JP" altLang="en-US" sz="1200" dirty="0">
                          <a:latin typeface="Meiryo UI" panose="020B0604030504040204" pitchFamily="50" charset="-128"/>
                          <a:ea typeface="Meiryo UI" panose="020B0604030504040204" pitchFamily="50" charset="-128"/>
                        </a:rPr>
                        <a:t>海中部の</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矢板肉厚測定</a:t>
                      </a:r>
                    </a:p>
                  </a:txBody>
                  <a:tcPr anchor="ctr"/>
                </a:tc>
                <a:tc>
                  <a:txBody>
                    <a:bodyPr/>
                    <a:lstStyle/>
                    <a:p>
                      <a:r>
                        <a:rPr kumimoji="1" lang="ja-JP" altLang="en-US" sz="1200" dirty="0">
                          <a:solidFill>
                            <a:srgbClr val="0000FF"/>
                          </a:solidFill>
                          <a:latin typeface="Meiryo UI" panose="020B0604030504040204" pitchFamily="50" charset="-128"/>
                          <a:ea typeface="Meiryo UI" panose="020B0604030504040204" pitchFamily="50" charset="-128"/>
                        </a:rPr>
                        <a:t>海水中の鋼構造物の表面に付着しているカキや海草等の海生生物を除去することなく、板厚測定ができる機械の活用</a:t>
                      </a:r>
                    </a:p>
                  </a:txBody>
                  <a:tcPr anchor="ctr"/>
                </a:tc>
                <a:tc>
                  <a:txBody>
                    <a:bodyPr/>
                    <a:lstStyle/>
                    <a:p>
                      <a:endParaRPr kumimoji="1" lang="ja-JP" altLang="en-US" sz="1200" dirty="0">
                        <a:solidFill>
                          <a:srgbClr val="0000FF"/>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79579305"/>
                  </a:ext>
                </a:extLst>
              </a:tr>
            </a:tbl>
          </a:graphicData>
        </a:graphic>
      </p:graphicFrame>
      <p:pic>
        <p:nvPicPr>
          <p:cNvPr id="22" name="図 21">
            <a:extLst>
              <a:ext uri="{FF2B5EF4-FFF2-40B4-BE49-F238E27FC236}">
                <a16:creationId xmlns:a16="http://schemas.microsoft.com/office/drawing/2014/main" id="{97D2DDD8-CD55-4F21-A4BB-21D4C89AD3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58940" y="2520314"/>
            <a:ext cx="2131817" cy="1598863"/>
          </a:xfrm>
          <a:prstGeom prst="rect">
            <a:avLst/>
          </a:prstGeom>
        </p:spPr>
      </p:pic>
      <p:grpSp>
        <p:nvGrpSpPr>
          <p:cNvPr id="4" name="グループ化 3">
            <a:extLst>
              <a:ext uri="{FF2B5EF4-FFF2-40B4-BE49-F238E27FC236}">
                <a16:creationId xmlns:a16="http://schemas.microsoft.com/office/drawing/2014/main" id="{52CA5B13-7052-8E90-B79A-63DB964903CD}"/>
              </a:ext>
            </a:extLst>
          </p:cNvPr>
          <p:cNvGrpSpPr/>
          <p:nvPr/>
        </p:nvGrpSpPr>
        <p:grpSpPr>
          <a:xfrm>
            <a:off x="6833066" y="5031788"/>
            <a:ext cx="1980841" cy="1614442"/>
            <a:chOff x="5290716" y="3415471"/>
            <a:chExt cx="4461271" cy="2508019"/>
          </a:xfrm>
        </p:grpSpPr>
        <p:pic>
          <p:nvPicPr>
            <p:cNvPr id="8" name="図 7">
              <a:extLst>
                <a:ext uri="{FF2B5EF4-FFF2-40B4-BE49-F238E27FC236}">
                  <a16:creationId xmlns:a16="http://schemas.microsoft.com/office/drawing/2014/main" id="{49A72110-AF8C-E4A4-7FDB-298C574B7E5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5290716" y="3415471"/>
              <a:ext cx="4461271" cy="2508019"/>
            </a:xfrm>
            <a:prstGeom prst="rect">
              <a:avLst/>
            </a:prstGeom>
            <a:solidFill>
              <a:schemeClr val="bg1"/>
            </a:solidFill>
            <a:ln>
              <a:noFill/>
            </a:ln>
            <a:effectLst/>
          </p:spPr>
        </p:pic>
        <p:sp>
          <p:nvSpPr>
            <p:cNvPr id="9" name="テキスト ボックス 18">
              <a:extLst>
                <a:ext uri="{FF2B5EF4-FFF2-40B4-BE49-F238E27FC236}">
                  <a16:creationId xmlns:a16="http://schemas.microsoft.com/office/drawing/2014/main" id="{1C38F370-A589-B197-8FE5-522E3D7946C9}"/>
                </a:ext>
              </a:extLst>
            </p:cNvPr>
            <p:cNvSpPr txBox="1"/>
            <p:nvPr/>
          </p:nvSpPr>
          <p:spPr>
            <a:xfrm>
              <a:off x="5371284" y="5503641"/>
              <a:ext cx="1674016" cy="382502"/>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矢板測定</a:t>
              </a:r>
            </a:p>
          </p:txBody>
        </p:sp>
      </p:grpSp>
      <p:grpSp>
        <p:nvGrpSpPr>
          <p:cNvPr id="5" name="グループ化 4">
            <a:extLst>
              <a:ext uri="{FF2B5EF4-FFF2-40B4-BE49-F238E27FC236}">
                <a16:creationId xmlns:a16="http://schemas.microsoft.com/office/drawing/2014/main" id="{DD7B9EC7-C92F-4CD2-8FCF-A196C1D1E041}"/>
              </a:ext>
            </a:extLst>
          </p:cNvPr>
          <p:cNvGrpSpPr/>
          <p:nvPr/>
        </p:nvGrpSpPr>
        <p:grpSpPr>
          <a:xfrm>
            <a:off x="4499881" y="5031788"/>
            <a:ext cx="2285577" cy="1630529"/>
            <a:chOff x="5479470" y="5054990"/>
            <a:chExt cx="2285577" cy="1630529"/>
          </a:xfrm>
        </p:grpSpPr>
        <p:pic>
          <p:nvPicPr>
            <p:cNvPr id="29" name="図 28">
              <a:extLst>
                <a:ext uri="{FF2B5EF4-FFF2-40B4-BE49-F238E27FC236}">
                  <a16:creationId xmlns:a16="http://schemas.microsoft.com/office/drawing/2014/main" id="{7D8C04E6-9A56-D3EC-969F-C43C41B9EEF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79470" y="5054990"/>
              <a:ext cx="2285577" cy="1630529"/>
            </a:xfrm>
            <a:prstGeom prst="rect">
              <a:avLst/>
            </a:prstGeom>
            <a:solidFill>
              <a:schemeClr val="bg1"/>
            </a:solidFill>
            <a:ln>
              <a:noFill/>
            </a:ln>
            <a:effectLst/>
          </p:spPr>
        </p:pic>
        <p:sp>
          <p:nvSpPr>
            <p:cNvPr id="31" name="テキスト ボックス 19">
              <a:extLst>
                <a:ext uri="{FF2B5EF4-FFF2-40B4-BE49-F238E27FC236}">
                  <a16:creationId xmlns:a16="http://schemas.microsoft.com/office/drawing/2014/main" id="{DBDA46D6-C1C3-43CB-FE46-6A2542C4E452}"/>
                </a:ext>
              </a:extLst>
            </p:cNvPr>
            <p:cNvSpPr txBox="1"/>
            <p:nvPr/>
          </p:nvSpPr>
          <p:spPr>
            <a:xfrm>
              <a:off x="5523015" y="6418305"/>
              <a:ext cx="700932" cy="246221"/>
            </a:xfrm>
            <a:prstGeom prst="rect">
              <a:avLst/>
            </a:prstGeom>
            <a:solidFill>
              <a:schemeClr val="bg1"/>
            </a:solidFill>
            <a:ln>
              <a:noFill/>
            </a:ln>
            <a:effectLst/>
          </p:spPr>
          <p:txBody>
            <a:bodyPr wrap="square">
              <a:spAutoFit/>
            </a:bodyPr>
            <a:lstStyle>
              <a:defPPr>
                <a:defRPr lang="ja-JP"/>
              </a:defPPr>
              <a:lvl1pPr algn="ctr" eaLnBrk="1" hangingPunct="1">
                <a:spcBef>
                  <a:spcPts val="0"/>
                </a:spcBef>
                <a:buFont typeface="Arial" panose="020B0604020202020204" pitchFamily="34" charset="0"/>
                <a:buNone/>
                <a:defRPr sz="1000">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ja-JP" altLang="en-US" dirty="0"/>
                <a:t>測定機械</a:t>
              </a:r>
            </a:p>
          </p:txBody>
        </p:sp>
      </p:grpSp>
      <p:pic>
        <p:nvPicPr>
          <p:cNvPr id="24" name="図 23">
            <a:extLst>
              <a:ext uri="{FF2B5EF4-FFF2-40B4-BE49-F238E27FC236}">
                <a16:creationId xmlns:a16="http://schemas.microsoft.com/office/drawing/2014/main" id="{DDA23A47-90D2-407D-8993-8231BE8A4F0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868839" y="2545952"/>
            <a:ext cx="800312" cy="395250"/>
          </a:xfrm>
          <a:prstGeom prst="rect">
            <a:avLst/>
          </a:prstGeom>
          <a:ln w="15875">
            <a:solidFill>
              <a:schemeClr val="tx1"/>
            </a:solidFill>
          </a:ln>
        </p:spPr>
      </p:pic>
    </p:spTree>
    <p:extLst>
      <p:ext uri="{BB962C8B-B14F-4D97-AF65-F5344CB8AC3E}">
        <p14:creationId xmlns:p14="http://schemas.microsoft.com/office/powerpoint/2010/main" val="2730869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5" y="1584961"/>
            <a:ext cx="8888992" cy="491115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3.1.8</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維持管理マネジメント</a:t>
            </a:r>
          </a:p>
        </p:txBody>
      </p:sp>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7" name="角丸四角形 143">
            <a:extLst>
              <a:ext uri="{FF2B5EF4-FFF2-40B4-BE49-F238E27FC236}">
                <a16:creationId xmlns:a16="http://schemas.microsoft.com/office/drawing/2014/main" id="{CA1C2D78-C6D2-3BB7-B73D-488F0CE4482F}"/>
              </a:ext>
            </a:extLst>
          </p:cNvPr>
          <p:cNvSpPr/>
          <p:nvPr/>
        </p:nvSpPr>
        <p:spPr>
          <a:xfrm>
            <a:off x="144172" y="1828167"/>
            <a:ext cx="8738571" cy="72344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en-US" altLang="ja-JP" sz="1200" kern="100" dirty="0">
                <a:solidFill>
                  <a:schemeClr val="tx1"/>
                </a:solidFill>
                <a:latin typeface="Meiryo UI" panose="020B0604030504040204" pitchFamily="50" charset="-128"/>
                <a:ea typeface="Meiryo UI" panose="020B0604030504040204" pitchFamily="50" charset="-128"/>
                <a:cs typeface="Times New Roman"/>
              </a:rPr>
              <a:t>PDCA</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サイクルによる継続的なマネジメントを基本とし、都市基盤施設長寿命化計画の基本方針（</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5</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10</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年サイクル）のもと、大阪港湾局が策定する当該分野の長寿命化計画および点検要領等（</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3</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5</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年サイクル）及び維持管理業務を実際に担っている部署それぞれ策定する行動計画（</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年サイクル）に基づき、着実に維持管理業務を実行していく。</a:t>
            </a:r>
          </a:p>
        </p:txBody>
      </p:sp>
      <p:sp>
        <p:nvSpPr>
          <p:cNvPr id="19" name="テキスト ボックス 18">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0" name="テキスト ボックス 19">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21" name="スライド番号プレースホルダー 17">
            <a:extLst>
              <a:ext uri="{FF2B5EF4-FFF2-40B4-BE49-F238E27FC236}">
                <a16:creationId xmlns:a16="http://schemas.microsoft.com/office/drawing/2014/main" id="{21CE9B9A-F516-4E25-8E50-B11674416A9F}"/>
              </a:ext>
            </a:extLst>
          </p:cNvPr>
          <p:cNvSpPr>
            <a:spLocks noGrp="1"/>
          </p:cNvSpPr>
          <p:nvPr>
            <p:ph type="sldNum" sz="quarter" idx="12"/>
          </p:nvPr>
        </p:nvSpPr>
        <p:spPr>
          <a:xfrm>
            <a:off x="8380804" y="6497402"/>
            <a:ext cx="774422" cy="365125"/>
          </a:xfrm>
        </p:spPr>
        <p:txBody>
          <a:bodyPr/>
          <a:lstStyle/>
          <a:p>
            <a:r>
              <a:rPr kumimoji="1" lang="en-US" altLang="ja-JP" dirty="0"/>
              <a:t>21</a:t>
            </a:r>
            <a:endParaRPr kumimoji="1" lang="ja-JP" altLang="en-US" dirty="0"/>
          </a:p>
        </p:txBody>
      </p:sp>
      <p:sp>
        <p:nvSpPr>
          <p:cNvPr id="23" name="テキスト ボックス 22">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pic>
        <p:nvPicPr>
          <p:cNvPr id="2049" name="図 1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756" y="2715992"/>
            <a:ext cx="5086350" cy="3409950"/>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15"/>
          <p:cNvSpPr>
            <a:spLocks noChangeArrowheads="1"/>
          </p:cNvSpPr>
          <p:nvPr/>
        </p:nvSpPr>
        <p:spPr bwMode="auto">
          <a:xfrm>
            <a:off x="2723719" y="3095405"/>
            <a:ext cx="3467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大阪府都市基盤施設長寿命化計画</a:t>
            </a:r>
            <a:endParaRPr kumimoji="0" lang="ja-JP" altLang="ja-JP" sz="1200" b="0" i="0" u="none" strike="noStrike" cap="none" normalizeH="0" baseline="0" dirty="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基本方針</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正方形/長方形 163"/>
          <p:cNvSpPr>
            <a:spLocks noChangeArrowheads="1"/>
          </p:cNvSpPr>
          <p:nvPr/>
        </p:nvSpPr>
        <p:spPr bwMode="auto">
          <a:xfrm>
            <a:off x="2723719" y="4944842"/>
            <a:ext cx="3467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港湾局行動計画</a:t>
            </a:r>
            <a:endParaRPr kumimoji="0" lang="ja-JP" altLang="ja-JP" sz="1200" b="0" i="0" u="none" strike="noStrike" cap="none" normalizeH="0" baseline="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＜港湾局内の各担当部署が実施＞</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 name="テキスト ボックス 2"/>
          <p:cNvSpPr txBox="1">
            <a:spLocks noChangeArrowheads="1"/>
          </p:cNvSpPr>
          <p:nvPr/>
        </p:nvSpPr>
        <p:spPr bwMode="auto">
          <a:xfrm>
            <a:off x="3680981" y="2925542"/>
            <a:ext cx="1511300" cy="215900"/>
          </a:xfrm>
          <a:prstGeom prst="rect">
            <a:avLst/>
          </a:prstGeom>
          <a:solidFill>
            <a:srgbClr val="FFFFFF"/>
          </a:solidFill>
          <a:ln w="25400">
            <a:solidFill>
              <a:srgbClr val="4F81BD"/>
            </a:solidFill>
            <a:miter lim="800000"/>
            <a:headEnd/>
            <a:tailEnd/>
          </a:ln>
        </p:spPr>
        <p:txBody>
          <a:bodyPr vert="horz" wrap="square" lIns="91440" tIns="0" rIns="9144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kumimoji="0" lang="ja-JP" altLang="en-US" sz="10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～１０年サイクル</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5"/>
          <p:cNvSpPr txBox="1">
            <a:spLocks noChangeArrowheads="1"/>
          </p:cNvSpPr>
          <p:nvPr/>
        </p:nvSpPr>
        <p:spPr bwMode="auto">
          <a:xfrm>
            <a:off x="3680981" y="3754217"/>
            <a:ext cx="1511300" cy="215900"/>
          </a:xfrm>
          <a:prstGeom prst="rect">
            <a:avLst/>
          </a:prstGeom>
          <a:solidFill>
            <a:srgbClr val="FFFFFF"/>
          </a:solidFill>
          <a:ln w="25400">
            <a:solidFill>
              <a:srgbClr val="F79646"/>
            </a:solidFill>
            <a:miter lim="800000"/>
            <a:headEnd/>
            <a:tailEnd/>
          </a:ln>
        </p:spPr>
        <p:txBody>
          <a:bodyPr vert="horz" wrap="square" lIns="91440" tIns="0" rIns="9144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kumimoji="0" lang="ja-JP" altLang="en-US" sz="10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～５年サイクル</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4"/>
          <p:cNvSpPr txBox="1">
            <a:spLocks noChangeArrowheads="1"/>
          </p:cNvSpPr>
          <p:nvPr/>
        </p:nvSpPr>
        <p:spPr bwMode="auto">
          <a:xfrm>
            <a:off x="3680981" y="4774980"/>
            <a:ext cx="1511300" cy="215900"/>
          </a:xfrm>
          <a:prstGeom prst="rect">
            <a:avLst/>
          </a:prstGeom>
          <a:solidFill>
            <a:srgbClr val="FFFFFF"/>
          </a:solidFill>
          <a:ln w="25400">
            <a:solidFill>
              <a:srgbClr val="00B050"/>
            </a:solidFill>
            <a:miter lim="800000"/>
            <a:headEnd/>
            <a:tailEnd/>
          </a:ln>
        </p:spPr>
        <p:txBody>
          <a:bodyPr vert="horz" wrap="square" lIns="91440" tIns="0" rIns="9144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0" lang="ja-JP" altLang="en-US" sz="10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年サイクル</a:t>
            </a: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11" name="正方形/長方形 158"/>
          <p:cNvSpPr>
            <a:spLocks noChangeArrowheads="1"/>
          </p:cNvSpPr>
          <p:nvPr/>
        </p:nvSpPr>
        <p:spPr bwMode="auto">
          <a:xfrm>
            <a:off x="2734831" y="3903442"/>
            <a:ext cx="3467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港湾・海岸施設長寿命化計画</a:t>
            </a:r>
            <a:endParaRPr kumimoji="0" lang="ja-JP" altLang="ja-JP" sz="1200" b="0" i="0" u="none" strike="noStrike" cap="none" normalizeH="0" baseline="0" dirty="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kumimoji="0" lang="ja-JP" altLang="en-US" sz="12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大阪</a:t>
            </a:r>
            <a:r>
              <a:rPr kumimoji="0" lang="ja-JP" altLang="ja-JP" sz="12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港湾局が実施＞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3" name="右中かっこ 32"/>
          <p:cNvSpPr/>
          <p:nvPr/>
        </p:nvSpPr>
        <p:spPr>
          <a:xfrm>
            <a:off x="5766480" y="3694527"/>
            <a:ext cx="541655" cy="2306955"/>
          </a:xfrm>
          <a:prstGeom prst="rightBrac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正方形/長方形 176"/>
          <p:cNvSpPr>
            <a:spLocks noChangeArrowheads="1"/>
          </p:cNvSpPr>
          <p:nvPr/>
        </p:nvSpPr>
        <p:spPr bwMode="auto">
          <a:xfrm>
            <a:off x="6616031" y="4517804"/>
            <a:ext cx="1276350" cy="660400"/>
          </a:xfrm>
          <a:prstGeom prst="rect">
            <a:avLst/>
          </a:prstGeom>
          <a:gradFill rotWithShape="1">
            <a:gsLst>
              <a:gs pos="0">
                <a:srgbClr val="BCBCBC"/>
              </a:gs>
              <a:gs pos="35001">
                <a:srgbClr val="D0D0D0"/>
              </a:gs>
              <a:gs pos="100000">
                <a:srgbClr val="EDEDED"/>
              </a:gs>
            </a:gsLst>
            <a:lin ang="16200000" scaled="1"/>
          </a:gradFill>
          <a:ln w="38100">
            <a:solidFill>
              <a:srgbClr val="404040"/>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港湾局</a:t>
            </a:r>
            <a:endParaRPr kumimoji="0" lang="ja-JP" altLang="ja-JP" sz="1200" b="0" i="0" u="none" strike="noStrike" cap="none" normalizeH="0" baseline="0" dirty="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長寿命化</a:t>
            </a:r>
            <a:r>
              <a:rPr kumimoji="0" lang="en-US" altLang="ja-JP" sz="11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WG</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2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1"/>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角丸四角形 143">
            <a:extLst>
              <a:ext uri="{FF2B5EF4-FFF2-40B4-BE49-F238E27FC236}">
                <a16:creationId xmlns:a16="http://schemas.microsoft.com/office/drawing/2014/main" id="{BFB84CD8-BF67-446F-BE5F-FB7844528CE8}"/>
              </a:ext>
            </a:extLst>
          </p:cNvPr>
          <p:cNvSpPr/>
          <p:nvPr/>
        </p:nvSpPr>
        <p:spPr>
          <a:xfrm>
            <a:off x="2844635" y="6191664"/>
            <a:ext cx="3468842" cy="253916"/>
          </a:xfrm>
          <a:prstGeom prst="rect">
            <a:avLst/>
          </a:prstGeom>
          <a:noFill/>
        </p:spPr>
        <p:txBody>
          <a:bodyPr wrap="square" rtlCol="0">
            <a:spAutoFit/>
          </a:bodyPr>
          <a:lstStyle/>
          <a:p>
            <a:pPr algn="ctr"/>
            <a:r>
              <a:rPr lang="en-US" altLang="ja-JP" sz="1050" b="1" dirty="0">
                <a:latin typeface="HG丸ｺﾞｼｯｸM-PRO" panose="020F0600000000000000" pitchFamily="50" charset="-128"/>
                <a:ea typeface="HG丸ｺﾞｼｯｸM-PRO" panose="020F0600000000000000" pitchFamily="50" charset="-128"/>
              </a:rPr>
              <a:t>【</a:t>
            </a:r>
            <a:r>
              <a:rPr lang="ja-JP" altLang="en-US" sz="1050" b="1" dirty="0">
                <a:latin typeface="HG丸ｺﾞｼｯｸM-PRO" panose="020F0600000000000000" pitchFamily="50" charset="-128"/>
                <a:ea typeface="HG丸ｺﾞｼｯｸM-PRO" panose="020F0600000000000000" pitchFamily="50" charset="-128"/>
              </a:rPr>
              <a:t>図</a:t>
            </a:r>
            <a:r>
              <a:rPr lang="en-US" altLang="ja-JP" sz="1050" b="1" dirty="0">
                <a:latin typeface="HG丸ｺﾞｼｯｸM-PRO" panose="020F0600000000000000" pitchFamily="50" charset="-128"/>
                <a:ea typeface="HG丸ｺﾞｼｯｸM-PRO" panose="020F0600000000000000" pitchFamily="50" charset="-128"/>
              </a:rPr>
              <a:t>3.</a:t>
            </a:r>
            <a:r>
              <a:rPr lang="ja-JP" altLang="en-US" sz="1050" b="1" dirty="0">
                <a:latin typeface="HG丸ｺﾞｼｯｸM-PRO" panose="020F0600000000000000" pitchFamily="50" charset="-128"/>
                <a:ea typeface="HG丸ｺﾞｼｯｸM-PRO" panose="020F0600000000000000" pitchFamily="50" charset="-128"/>
              </a:rPr>
              <a:t>３　維持管理マネジメント体制イメージ</a:t>
            </a:r>
            <a:r>
              <a:rPr lang="en-US" altLang="ja-JP" sz="1050" b="1"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406489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次期計画の構成について</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04200" y="6421995"/>
            <a:ext cx="774422" cy="365125"/>
          </a:xfrm>
        </p:spPr>
        <p:txBody>
          <a:bodyPr/>
          <a:lstStyle/>
          <a:p>
            <a:r>
              <a:rPr kumimoji="1" lang="en-US" altLang="ja-JP" dirty="0"/>
              <a:t>1</a:t>
            </a:r>
            <a:endParaRPr kumimoji="1" lang="ja-JP" altLang="en-US" dirty="0"/>
          </a:p>
        </p:txBody>
      </p:sp>
      <p:sp>
        <p:nvSpPr>
          <p:cNvPr id="5" name="AutoShape 39"/>
          <p:cNvSpPr>
            <a:spLocks noChangeAspect="1" noChangeArrowheads="1" noTextEdit="1"/>
          </p:cNvSpPr>
          <p:nvPr/>
        </p:nvSpPr>
        <p:spPr bwMode="auto">
          <a:xfrm>
            <a:off x="85725" y="1087098"/>
            <a:ext cx="8953500" cy="564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 name="正方形/長方形 1">
            <a:extLst>
              <a:ext uri="{FF2B5EF4-FFF2-40B4-BE49-F238E27FC236}">
                <a16:creationId xmlns:a16="http://schemas.microsoft.com/office/drawing/2014/main" id="{ADF41299-257E-E804-4989-51442A2FBBE5}"/>
              </a:ext>
            </a:extLst>
          </p:cNvPr>
          <p:cNvSpPr/>
          <p:nvPr/>
        </p:nvSpPr>
        <p:spPr>
          <a:xfrm>
            <a:off x="89609" y="1087098"/>
            <a:ext cx="8953500" cy="561212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A5C5808E-4EB2-3BC0-17DF-8FFF3FD5B906}"/>
              </a:ext>
            </a:extLst>
          </p:cNvPr>
          <p:cNvCxnSpPr/>
          <p:nvPr/>
        </p:nvCxnSpPr>
        <p:spPr>
          <a:xfrm>
            <a:off x="85725" y="1376039"/>
            <a:ext cx="89535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087E670-A473-31DC-F0BE-D8E9F768D2A1}"/>
              </a:ext>
            </a:extLst>
          </p:cNvPr>
          <p:cNvCxnSpPr>
            <a:cxnSpLocks/>
          </p:cNvCxnSpPr>
          <p:nvPr/>
        </p:nvCxnSpPr>
        <p:spPr>
          <a:xfrm flipV="1">
            <a:off x="4584115" y="1087098"/>
            <a:ext cx="0" cy="561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31">
            <a:extLst>
              <a:ext uri="{FF2B5EF4-FFF2-40B4-BE49-F238E27FC236}">
                <a16:creationId xmlns:a16="http://schemas.microsoft.com/office/drawing/2014/main" id="{8714DB4D-4D86-DD59-5F33-D2CD9DA0F68D}"/>
              </a:ext>
            </a:extLst>
          </p:cNvPr>
          <p:cNvSpPr>
            <a:spLocks noChangeArrowheads="1"/>
          </p:cNvSpPr>
          <p:nvPr/>
        </p:nvSpPr>
        <p:spPr bwMode="auto">
          <a:xfrm>
            <a:off x="5823055" y="1171043"/>
            <a:ext cx="1977231"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新計画（土木構造物・設備編）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133">
            <a:extLst>
              <a:ext uri="{FF2B5EF4-FFF2-40B4-BE49-F238E27FC236}">
                <a16:creationId xmlns:a16="http://schemas.microsoft.com/office/drawing/2014/main" id="{AA8505E4-B51E-635F-8BA3-45B2581A4E97}"/>
              </a:ext>
            </a:extLst>
          </p:cNvPr>
          <p:cNvSpPr>
            <a:spLocks noChangeArrowheads="1"/>
          </p:cNvSpPr>
          <p:nvPr/>
        </p:nvSpPr>
        <p:spPr bwMode="auto">
          <a:xfrm>
            <a:off x="4885554" y="1429595"/>
            <a:ext cx="17720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 name="Rectangle 134">
            <a:extLst>
              <a:ext uri="{FF2B5EF4-FFF2-40B4-BE49-F238E27FC236}">
                <a16:creationId xmlns:a16="http://schemas.microsoft.com/office/drawing/2014/main" id="{FCD32B52-A2A8-71D6-E4E3-776DAD8C2BF5}"/>
              </a:ext>
            </a:extLst>
          </p:cNvPr>
          <p:cNvSpPr>
            <a:spLocks noChangeArrowheads="1"/>
          </p:cNvSpPr>
          <p:nvPr/>
        </p:nvSpPr>
        <p:spPr bwMode="auto">
          <a:xfrm>
            <a:off x="5054986" y="1429595"/>
            <a:ext cx="626434"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長寿命化計画の構成</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37">
            <a:extLst>
              <a:ext uri="{FF2B5EF4-FFF2-40B4-BE49-F238E27FC236}">
                <a16:creationId xmlns:a16="http://schemas.microsoft.com/office/drawing/2014/main" id="{E5596E34-194E-F794-85E9-568274A8380B}"/>
              </a:ext>
            </a:extLst>
          </p:cNvPr>
          <p:cNvSpPr>
            <a:spLocks noChangeArrowheads="1"/>
          </p:cNvSpPr>
          <p:nvPr/>
        </p:nvSpPr>
        <p:spPr bwMode="auto">
          <a:xfrm>
            <a:off x="5054986" y="1578545"/>
            <a:ext cx="666849"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0000"/>
                </a:solidFill>
                <a:effectLst/>
                <a:latin typeface="HG丸ｺﾞｼｯｸM-PRO" panose="020F0600000000000000" pitchFamily="50" charset="-128"/>
                <a:ea typeface="HG丸ｺﾞｼｯｸM-PRO" panose="020F0600000000000000" pitchFamily="50" charset="-128"/>
              </a:rPr>
              <a:t>1.1  本計画の構成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39">
            <a:extLst>
              <a:ext uri="{FF2B5EF4-FFF2-40B4-BE49-F238E27FC236}">
                <a16:creationId xmlns:a16="http://schemas.microsoft.com/office/drawing/2014/main" id="{326D2C9D-28BF-7764-DF99-F8DFEF504292}"/>
              </a:ext>
            </a:extLst>
          </p:cNvPr>
          <p:cNvSpPr>
            <a:spLocks noChangeArrowheads="1"/>
          </p:cNvSpPr>
          <p:nvPr/>
        </p:nvSpPr>
        <p:spPr bwMode="auto">
          <a:xfrm>
            <a:off x="5054986" y="1728941"/>
            <a:ext cx="892241"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0000"/>
                </a:solidFill>
                <a:effectLst/>
                <a:latin typeface="HG丸ｺﾞｼｯｸM-PRO" panose="020F0600000000000000" pitchFamily="50" charset="-128"/>
                <a:ea typeface="HG丸ｺﾞｼｯｸM-PRO" panose="020F0600000000000000" pitchFamily="50" charset="-128"/>
              </a:rPr>
              <a:t>1.2  本計画の主な対象施設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41">
            <a:extLst>
              <a:ext uri="{FF2B5EF4-FFF2-40B4-BE49-F238E27FC236}">
                <a16:creationId xmlns:a16="http://schemas.microsoft.com/office/drawing/2014/main" id="{05122729-9E44-6B17-3947-5B357DEB458F}"/>
              </a:ext>
            </a:extLst>
          </p:cNvPr>
          <p:cNvSpPr>
            <a:spLocks noChangeArrowheads="1"/>
          </p:cNvSpPr>
          <p:nvPr/>
        </p:nvSpPr>
        <p:spPr bwMode="auto">
          <a:xfrm>
            <a:off x="5054986" y="1877891"/>
            <a:ext cx="780322"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1.3  本計画の対象期間</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 name="Rectangle 143">
            <a:extLst>
              <a:ext uri="{FF2B5EF4-FFF2-40B4-BE49-F238E27FC236}">
                <a16:creationId xmlns:a16="http://schemas.microsoft.com/office/drawing/2014/main" id="{FD2938A1-F916-EACE-0A6A-DF666AE2AC7E}"/>
              </a:ext>
            </a:extLst>
          </p:cNvPr>
          <p:cNvSpPr>
            <a:spLocks noChangeArrowheads="1"/>
          </p:cNvSpPr>
          <p:nvPr/>
        </p:nvSpPr>
        <p:spPr bwMode="auto">
          <a:xfrm>
            <a:off x="5054986" y="2026841"/>
            <a:ext cx="780322"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0000"/>
                </a:solidFill>
                <a:effectLst/>
                <a:latin typeface="HG丸ｺﾞｼｯｸM-PRO" panose="020F0600000000000000" pitchFamily="50" charset="-128"/>
                <a:ea typeface="HG丸ｺﾞｼｯｸM-PRO" panose="020F0600000000000000" pitchFamily="50" charset="-128"/>
              </a:rPr>
              <a:t>1.4  参照すべき基準類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45">
            <a:extLst>
              <a:ext uri="{FF2B5EF4-FFF2-40B4-BE49-F238E27FC236}">
                <a16:creationId xmlns:a16="http://schemas.microsoft.com/office/drawing/2014/main" id="{7E1A80E2-3528-5F84-D2A1-9AC4C181EBE3}"/>
              </a:ext>
            </a:extLst>
          </p:cNvPr>
          <p:cNvSpPr>
            <a:spLocks noChangeArrowheads="1"/>
          </p:cNvSpPr>
          <p:nvPr/>
        </p:nvSpPr>
        <p:spPr bwMode="auto">
          <a:xfrm>
            <a:off x="4885554" y="2246020"/>
            <a:ext cx="17720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2.</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 name="Rectangle 146">
            <a:extLst>
              <a:ext uri="{FF2B5EF4-FFF2-40B4-BE49-F238E27FC236}">
                <a16:creationId xmlns:a16="http://schemas.microsoft.com/office/drawing/2014/main" id="{024EDD6D-E973-0634-E339-E49FDD9A3371}"/>
              </a:ext>
            </a:extLst>
          </p:cNvPr>
          <p:cNvSpPr>
            <a:spLocks noChangeArrowheads="1"/>
          </p:cNvSpPr>
          <p:nvPr/>
        </p:nvSpPr>
        <p:spPr bwMode="auto">
          <a:xfrm>
            <a:off x="5054986" y="2246020"/>
            <a:ext cx="626434"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戦略的維持管理の方針</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4" name="Rectangle 153">
            <a:extLst>
              <a:ext uri="{FF2B5EF4-FFF2-40B4-BE49-F238E27FC236}">
                <a16:creationId xmlns:a16="http://schemas.microsoft.com/office/drawing/2014/main" id="{4D613B57-36BA-BAC8-BC9E-9EC8DB6A6683}"/>
              </a:ext>
            </a:extLst>
          </p:cNvPr>
          <p:cNvSpPr>
            <a:spLocks noChangeArrowheads="1"/>
          </p:cNvSpPr>
          <p:nvPr/>
        </p:nvSpPr>
        <p:spPr bwMode="auto">
          <a:xfrm>
            <a:off x="4885554" y="2521464"/>
            <a:ext cx="17720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0000"/>
                </a:solidFill>
                <a:effectLst/>
                <a:latin typeface="HG丸ｺﾞｼｯｸM-PRO" panose="020F0600000000000000" pitchFamily="50" charset="-128"/>
                <a:ea typeface="HG丸ｺﾞｼｯｸM-PRO" panose="020F0600000000000000" pitchFamily="50" charset="-128"/>
              </a:rPr>
              <a:t>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154">
            <a:extLst>
              <a:ext uri="{FF2B5EF4-FFF2-40B4-BE49-F238E27FC236}">
                <a16:creationId xmlns:a16="http://schemas.microsoft.com/office/drawing/2014/main" id="{FA53B7BC-C152-21C6-82B5-19E7E5BCD79A}"/>
              </a:ext>
            </a:extLst>
          </p:cNvPr>
          <p:cNvSpPr>
            <a:spLocks noChangeArrowheads="1"/>
          </p:cNvSpPr>
          <p:nvPr/>
        </p:nvSpPr>
        <p:spPr bwMode="auto">
          <a:xfrm>
            <a:off x="5054986" y="2521464"/>
            <a:ext cx="96374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効率的・効果的な維持管理の推進</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6" name="Rectangle 156">
            <a:extLst>
              <a:ext uri="{FF2B5EF4-FFF2-40B4-BE49-F238E27FC236}">
                <a16:creationId xmlns:a16="http://schemas.microsoft.com/office/drawing/2014/main" id="{B96A899D-B251-37BB-C480-B9E96AC49876}"/>
              </a:ext>
            </a:extLst>
          </p:cNvPr>
          <p:cNvSpPr>
            <a:spLocks noChangeArrowheads="1"/>
          </p:cNvSpPr>
          <p:nvPr/>
        </p:nvSpPr>
        <p:spPr bwMode="auto">
          <a:xfrm>
            <a:off x="5054986" y="2716689"/>
            <a:ext cx="1114524"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3.1【</a:t>
            </a:r>
            <a:r>
              <a:rPr kumimoji="0" lang="ja-JP" altLang="en-US"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土木構造物</a:t>
            </a: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 name="Rectangle 159">
            <a:extLst>
              <a:ext uri="{FF2B5EF4-FFF2-40B4-BE49-F238E27FC236}">
                <a16:creationId xmlns:a16="http://schemas.microsoft.com/office/drawing/2014/main" id="{F5929791-4975-F717-E96B-9A4784472589}"/>
              </a:ext>
            </a:extLst>
          </p:cNvPr>
          <p:cNvSpPr>
            <a:spLocks noChangeArrowheads="1"/>
          </p:cNvSpPr>
          <p:nvPr/>
        </p:nvSpPr>
        <p:spPr bwMode="auto">
          <a:xfrm>
            <a:off x="5054986" y="2910469"/>
            <a:ext cx="770996"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3.1.1  施設の現状</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 name="Rectangle 161">
            <a:extLst>
              <a:ext uri="{FF2B5EF4-FFF2-40B4-BE49-F238E27FC236}">
                <a16:creationId xmlns:a16="http://schemas.microsoft.com/office/drawing/2014/main" id="{5F85BB33-C2C6-FAFC-623A-D7B9A62BCFB0}"/>
              </a:ext>
            </a:extLst>
          </p:cNvPr>
          <p:cNvSpPr>
            <a:spLocks noChangeArrowheads="1"/>
          </p:cNvSpPr>
          <p:nvPr/>
        </p:nvSpPr>
        <p:spPr bwMode="auto">
          <a:xfrm>
            <a:off x="5054986" y="3104248"/>
            <a:ext cx="884469"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0000"/>
                </a:solidFill>
                <a:effectLst/>
                <a:latin typeface="HG丸ｺﾞｼｯｸM-PRO" panose="020F0600000000000000" pitchFamily="50" charset="-128"/>
                <a:ea typeface="HG丸ｺﾞｼｯｸM-PRO" panose="020F0600000000000000" pitchFamily="50" charset="-128"/>
              </a:rPr>
              <a:t>3.1.2  点検、診断・評価</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163">
            <a:extLst>
              <a:ext uri="{FF2B5EF4-FFF2-40B4-BE49-F238E27FC236}">
                <a16:creationId xmlns:a16="http://schemas.microsoft.com/office/drawing/2014/main" id="{A944E0AA-34E1-ABD6-F369-4E108DA1B672}"/>
              </a:ext>
            </a:extLst>
          </p:cNvPr>
          <p:cNvSpPr>
            <a:spLocks noChangeArrowheads="1"/>
          </p:cNvSpPr>
          <p:nvPr/>
        </p:nvSpPr>
        <p:spPr bwMode="auto">
          <a:xfrm>
            <a:off x="5054986" y="3299474"/>
            <a:ext cx="1559090"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3.1.3  維持管理手法、維持管理水準、更新フロー</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0" name="Rectangle 166">
            <a:extLst>
              <a:ext uri="{FF2B5EF4-FFF2-40B4-BE49-F238E27FC236}">
                <a16:creationId xmlns:a16="http://schemas.microsoft.com/office/drawing/2014/main" id="{C82CE501-574D-2604-0332-502928433CA2}"/>
              </a:ext>
            </a:extLst>
          </p:cNvPr>
          <p:cNvSpPr>
            <a:spLocks noChangeArrowheads="1"/>
          </p:cNvSpPr>
          <p:nvPr/>
        </p:nvSpPr>
        <p:spPr bwMode="auto">
          <a:xfrm>
            <a:off x="5054986" y="3493253"/>
            <a:ext cx="996388"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3.1.4  重点化指標、優先順位</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1" name="Rectangle 168">
            <a:extLst>
              <a:ext uri="{FF2B5EF4-FFF2-40B4-BE49-F238E27FC236}">
                <a16:creationId xmlns:a16="http://schemas.microsoft.com/office/drawing/2014/main" id="{4CABDC32-F015-3752-E01A-081E8C9A7A77}"/>
              </a:ext>
            </a:extLst>
          </p:cNvPr>
          <p:cNvSpPr>
            <a:spLocks noChangeArrowheads="1"/>
          </p:cNvSpPr>
          <p:nvPr/>
        </p:nvSpPr>
        <p:spPr bwMode="auto">
          <a:xfrm>
            <a:off x="5054986" y="3687032"/>
            <a:ext cx="884469"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3.1.5  日常的維持管理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2" name="Rectangle 170">
            <a:extLst>
              <a:ext uri="{FF2B5EF4-FFF2-40B4-BE49-F238E27FC236}">
                <a16:creationId xmlns:a16="http://schemas.microsoft.com/office/drawing/2014/main" id="{5E117BF3-F72E-A5B1-B788-CB8159BD17E8}"/>
              </a:ext>
            </a:extLst>
          </p:cNvPr>
          <p:cNvSpPr>
            <a:spLocks noChangeArrowheads="1"/>
          </p:cNvSpPr>
          <p:nvPr/>
        </p:nvSpPr>
        <p:spPr bwMode="auto">
          <a:xfrm>
            <a:off x="5054986" y="3880812"/>
            <a:ext cx="996388"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0000"/>
                </a:solidFill>
                <a:effectLst/>
                <a:latin typeface="HG丸ｺﾞｼｯｸM-PRO" panose="020F0600000000000000" pitchFamily="50" charset="-128"/>
                <a:ea typeface="HG丸ｺﾞｼｯｸM-PRO" panose="020F0600000000000000" pitchFamily="50" charset="-128"/>
              </a:rPr>
              <a:t>3.1.6  長寿命化に資する工夫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172">
            <a:extLst>
              <a:ext uri="{FF2B5EF4-FFF2-40B4-BE49-F238E27FC236}">
                <a16:creationId xmlns:a16="http://schemas.microsoft.com/office/drawing/2014/main" id="{C045B9BD-C301-93CA-9262-E0464BD297D7}"/>
              </a:ext>
            </a:extLst>
          </p:cNvPr>
          <p:cNvSpPr>
            <a:spLocks noChangeArrowheads="1"/>
          </p:cNvSpPr>
          <p:nvPr/>
        </p:nvSpPr>
        <p:spPr bwMode="auto">
          <a:xfrm>
            <a:off x="5054986" y="4076037"/>
            <a:ext cx="996388"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0000"/>
                </a:solidFill>
                <a:effectLst/>
                <a:latin typeface="HG丸ｺﾞｼｯｸM-PRO" panose="020F0600000000000000" pitchFamily="50" charset="-128"/>
                <a:ea typeface="HG丸ｺﾞｼｯｸM-PRO" panose="020F0600000000000000" pitchFamily="50" charset="-128"/>
              </a:rPr>
              <a:t>3.1.7  新技術の活用（新規）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174">
            <a:extLst>
              <a:ext uri="{FF2B5EF4-FFF2-40B4-BE49-F238E27FC236}">
                <a16:creationId xmlns:a16="http://schemas.microsoft.com/office/drawing/2014/main" id="{9A257410-9A21-CC8D-4C81-6ABD2A3C8714}"/>
              </a:ext>
            </a:extLst>
          </p:cNvPr>
          <p:cNvSpPr>
            <a:spLocks noChangeArrowheads="1"/>
          </p:cNvSpPr>
          <p:nvPr/>
        </p:nvSpPr>
        <p:spPr bwMode="auto">
          <a:xfrm>
            <a:off x="5054986" y="4269816"/>
            <a:ext cx="17071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3.1.8  </a:t>
            </a:r>
            <a:r>
              <a:rPr kumimoji="0" lang="ja-JP" altLang="en-US" sz="1000" dirty="0">
                <a:solidFill>
                  <a:srgbClr val="FF0000"/>
                </a:solidFill>
                <a:latin typeface="HG丸ｺﾞｼｯｸM-PRO" panose="020F0600000000000000" pitchFamily="50" charset="-128"/>
                <a:ea typeface="HG丸ｺﾞｼｯｸM-PRO" panose="020F0600000000000000" pitchFamily="50" charset="-128"/>
              </a:rPr>
              <a:t>維持管理マネジメント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 name="Rectangle 176">
            <a:extLst>
              <a:ext uri="{FF2B5EF4-FFF2-40B4-BE49-F238E27FC236}">
                <a16:creationId xmlns:a16="http://schemas.microsoft.com/office/drawing/2014/main" id="{421B5BE9-15B9-95F7-3B9E-7A4075145D19}"/>
              </a:ext>
            </a:extLst>
          </p:cNvPr>
          <p:cNvSpPr>
            <a:spLocks noChangeArrowheads="1"/>
          </p:cNvSpPr>
          <p:nvPr/>
        </p:nvSpPr>
        <p:spPr bwMode="auto">
          <a:xfrm>
            <a:off x="5054986" y="4463596"/>
            <a:ext cx="858044"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3.2</a:t>
            </a:r>
            <a:r>
              <a:rPr kumimoji="0" lang="ja-JP" altLang="ja-JP" sz="1000" b="0" i="0" u="none" strike="noStrike" cap="none" normalizeH="0" baseline="0" dirty="0" err="1">
                <a:ln>
                  <a:noFill/>
                </a:ln>
                <a:solidFill>
                  <a:srgbClr val="FF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【設備】</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 name="Rectangle 178">
            <a:extLst>
              <a:ext uri="{FF2B5EF4-FFF2-40B4-BE49-F238E27FC236}">
                <a16:creationId xmlns:a16="http://schemas.microsoft.com/office/drawing/2014/main" id="{3E89EC33-B4D1-568B-BB98-E0D803505473}"/>
              </a:ext>
            </a:extLst>
          </p:cNvPr>
          <p:cNvSpPr>
            <a:spLocks noChangeArrowheads="1"/>
          </p:cNvSpPr>
          <p:nvPr/>
        </p:nvSpPr>
        <p:spPr bwMode="auto">
          <a:xfrm>
            <a:off x="5054986" y="4613992"/>
            <a:ext cx="1066337"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a:t>
            </a:r>
            <a:r>
              <a:rPr kumimoji="0" lang="en-US"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2</a:t>
            </a:r>
            <a:r>
              <a:rPr kumimoji="0" lang="ja-JP" altLang="ja-JP" sz="1000" b="0" i="0" u="none" strike="noStrike" cap="none" normalizeH="0" baseline="0" dirty="0" err="1">
                <a:ln>
                  <a:noFill/>
                </a:ln>
                <a:solidFill>
                  <a:srgbClr val="FF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1  施設の現状</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 name="Rectangle 180">
            <a:extLst>
              <a:ext uri="{FF2B5EF4-FFF2-40B4-BE49-F238E27FC236}">
                <a16:creationId xmlns:a16="http://schemas.microsoft.com/office/drawing/2014/main" id="{58B25C51-9013-9809-F57D-A213BB8D8310}"/>
              </a:ext>
            </a:extLst>
          </p:cNvPr>
          <p:cNvSpPr>
            <a:spLocks noChangeArrowheads="1"/>
          </p:cNvSpPr>
          <p:nvPr/>
        </p:nvSpPr>
        <p:spPr bwMode="auto">
          <a:xfrm>
            <a:off x="5054986" y="4790418"/>
            <a:ext cx="1450281"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a:t>
            </a:r>
            <a:r>
              <a:rPr kumimoji="0" lang="en-US"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2</a:t>
            </a:r>
            <a:r>
              <a:rPr kumimoji="0" lang="ja-JP" altLang="ja-JP" sz="1000" b="0" i="0" u="none" strike="noStrike" cap="none" normalizeH="0" baseline="0" dirty="0" err="1">
                <a:ln>
                  <a:noFill/>
                </a:ln>
                <a:solidFill>
                  <a:srgbClr val="FF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2  点検、診断・評価</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8" name="Rectangle 183">
            <a:extLst>
              <a:ext uri="{FF2B5EF4-FFF2-40B4-BE49-F238E27FC236}">
                <a16:creationId xmlns:a16="http://schemas.microsoft.com/office/drawing/2014/main" id="{4F40D2D6-E026-AB3A-8E0C-22B747CC70E1}"/>
              </a:ext>
            </a:extLst>
          </p:cNvPr>
          <p:cNvSpPr>
            <a:spLocks noChangeArrowheads="1"/>
          </p:cNvSpPr>
          <p:nvPr/>
        </p:nvSpPr>
        <p:spPr bwMode="auto">
          <a:xfrm>
            <a:off x="5054986" y="4956721"/>
            <a:ext cx="2861700"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a:t>
            </a:r>
            <a:r>
              <a:rPr kumimoji="0" lang="en-US"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2</a:t>
            </a:r>
            <a:r>
              <a:rPr kumimoji="0" lang="ja-JP" altLang="ja-JP" sz="1000" b="0" i="0" u="none" strike="noStrike" cap="none" normalizeH="0" baseline="0" dirty="0" err="1">
                <a:ln>
                  <a:noFill/>
                </a:ln>
                <a:solidFill>
                  <a:srgbClr val="FF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  維持管理手法、維持管理水準、更新フロー</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9" name="Rectangle 185">
            <a:extLst>
              <a:ext uri="{FF2B5EF4-FFF2-40B4-BE49-F238E27FC236}">
                <a16:creationId xmlns:a16="http://schemas.microsoft.com/office/drawing/2014/main" id="{F70407E4-8E66-9DE7-6730-3104270A6164}"/>
              </a:ext>
            </a:extLst>
          </p:cNvPr>
          <p:cNvSpPr>
            <a:spLocks noChangeArrowheads="1"/>
          </p:cNvSpPr>
          <p:nvPr/>
        </p:nvSpPr>
        <p:spPr bwMode="auto">
          <a:xfrm>
            <a:off x="5054986" y="5107117"/>
            <a:ext cx="1706761"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a:t>
            </a:r>
            <a:r>
              <a:rPr kumimoji="0" lang="en-US"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2</a:t>
            </a:r>
            <a:r>
              <a:rPr kumimoji="0" lang="ja-JP" altLang="ja-JP" sz="1000" b="0" i="0" u="none" strike="noStrike" cap="none" normalizeH="0" baseline="0" dirty="0" err="1">
                <a:ln>
                  <a:noFill/>
                </a:ln>
                <a:solidFill>
                  <a:srgbClr val="FF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4  重点化指標、優先順位</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0" name="Rectangle 187">
            <a:extLst>
              <a:ext uri="{FF2B5EF4-FFF2-40B4-BE49-F238E27FC236}">
                <a16:creationId xmlns:a16="http://schemas.microsoft.com/office/drawing/2014/main" id="{B2421188-6C61-9481-9B2C-5E6095806437}"/>
              </a:ext>
            </a:extLst>
          </p:cNvPr>
          <p:cNvSpPr>
            <a:spLocks noChangeArrowheads="1"/>
          </p:cNvSpPr>
          <p:nvPr/>
        </p:nvSpPr>
        <p:spPr bwMode="auto">
          <a:xfrm>
            <a:off x="5054986" y="5300896"/>
            <a:ext cx="1322818"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a:t>
            </a:r>
            <a:r>
              <a:rPr kumimoji="0" lang="en-US"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2</a:t>
            </a:r>
            <a:r>
              <a:rPr kumimoji="0" lang="ja-JP" altLang="ja-JP" sz="1000" b="0" i="0" u="none" strike="noStrike" cap="none" normalizeH="0" baseline="0" dirty="0" err="1">
                <a:ln>
                  <a:noFill/>
                </a:ln>
                <a:solidFill>
                  <a:srgbClr val="FF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5  日常的維持管理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1" name="Rectangle 190">
            <a:extLst>
              <a:ext uri="{FF2B5EF4-FFF2-40B4-BE49-F238E27FC236}">
                <a16:creationId xmlns:a16="http://schemas.microsoft.com/office/drawing/2014/main" id="{BE48434E-AB05-796C-3CEA-93C83864391F}"/>
              </a:ext>
            </a:extLst>
          </p:cNvPr>
          <p:cNvSpPr>
            <a:spLocks noChangeArrowheads="1"/>
          </p:cNvSpPr>
          <p:nvPr/>
        </p:nvSpPr>
        <p:spPr bwMode="auto">
          <a:xfrm>
            <a:off x="5054986" y="5494675"/>
            <a:ext cx="1706761"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a:t>
            </a:r>
            <a:r>
              <a:rPr kumimoji="0" lang="en-US"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2</a:t>
            </a:r>
            <a:r>
              <a:rPr kumimoji="0" lang="ja-JP" altLang="ja-JP" sz="1000" b="0" i="0" u="none" strike="noStrike" cap="none" normalizeH="0" baseline="0" dirty="0" err="1">
                <a:ln>
                  <a:noFill/>
                </a:ln>
                <a:solidFill>
                  <a:srgbClr val="FF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6  長寿命化に資する工夫</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2" name="Rectangle 192">
            <a:extLst>
              <a:ext uri="{FF2B5EF4-FFF2-40B4-BE49-F238E27FC236}">
                <a16:creationId xmlns:a16="http://schemas.microsoft.com/office/drawing/2014/main" id="{1486FF33-5704-DD3E-D3C3-75020B2B57BC}"/>
              </a:ext>
            </a:extLst>
          </p:cNvPr>
          <p:cNvSpPr>
            <a:spLocks noChangeArrowheads="1"/>
          </p:cNvSpPr>
          <p:nvPr/>
        </p:nvSpPr>
        <p:spPr bwMode="auto">
          <a:xfrm>
            <a:off x="5054986" y="5688455"/>
            <a:ext cx="1193800"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a:t>
            </a:r>
            <a:r>
              <a:rPr kumimoji="0" lang="en-US"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2</a:t>
            </a:r>
            <a:r>
              <a:rPr kumimoji="0" lang="ja-JP" altLang="ja-JP" sz="1000" b="0" i="0" u="none" strike="noStrike" cap="none" normalizeH="0" baseline="0" dirty="0" err="1">
                <a:ln>
                  <a:noFill/>
                </a:ln>
                <a:solidFill>
                  <a:srgbClr val="FF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7  新技術の活用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3" name="Rectangle 195">
            <a:extLst>
              <a:ext uri="{FF2B5EF4-FFF2-40B4-BE49-F238E27FC236}">
                <a16:creationId xmlns:a16="http://schemas.microsoft.com/office/drawing/2014/main" id="{DE895AF5-0249-7999-1AC8-0F87A90E9A8E}"/>
              </a:ext>
            </a:extLst>
          </p:cNvPr>
          <p:cNvSpPr>
            <a:spLocks noChangeArrowheads="1"/>
          </p:cNvSpPr>
          <p:nvPr/>
        </p:nvSpPr>
        <p:spPr bwMode="auto">
          <a:xfrm>
            <a:off x="5054986" y="5866327"/>
            <a:ext cx="937320"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3.</a:t>
            </a:r>
            <a:r>
              <a:rPr kumimoji="0" lang="en-US"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2</a:t>
            </a:r>
            <a:r>
              <a:rPr kumimoji="0" lang="ja-JP" altLang="ja-JP" sz="1000" b="0" i="0" u="none" strike="noStrike" cap="none" normalizeH="0" baseline="0" dirty="0" err="1">
                <a:ln>
                  <a:noFill/>
                </a:ln>
                <a:solidFill>
                  <a:srgbClr val="FF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8  効果検証</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196">
            <a:extLst>
              <a:ext uri="{FF2B5EF4-FFF2-40B4-BE49-F238E27FC236}">
                <a16:creationId xmlns:a16="http://schemas.microsoft.com/office/drawing/2014/main" id="{0A858CFD-7601-711F-E1AC-43845843634A}"/>
              </a:ext>
            </a:extLst>
          </p:cNvPr>
          <p:cNvSpPr>
            <a:spLocks noChangeArrowheads="1"/>
          </p:cNvSpPr>
          <p:nvPr/>
        </p:nvSpPr>
        <p:spPr bwMode="auto">
          <a:xfrm>
            <a:off x="5054986" y="6084690"/>
            <a:ext cx="1153385"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【参考】用語の定義</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5" name="Rectangle 198">
            <a:extLst>
              <a:ext uri="{FF2B5EF4-FFF2-40B4-BE49-F238E27FC236}">
                <a16:creationId xmlns:a16="http://schemas.microsoft.com/office/drawing/2014/main" id="{46547603-FBC2-9DED-49D0-C7A7AA01467B}"/>
              </a:ext>
            </a:extLst>
          </p:cNvPr>
          <p:cNvSpPr>
            <a:spLocks noChangeArrowheads="1"/>
          </p:cNvSpPr>
          <p:nvPr/>
        </p:nvSpPr>
        <p:spPr bwMode="auto">
          <a:xfrm>
            <a:off x="5054986" y="6233640"/>
            <a:ext cx="2992272"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別冊 参考資料（</a:t>
            </a:r>
            <a:r>
              <a:rPr kumimoji="0" lang="ja-JP" altLang="en-US"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港湾・海岸保全施設の</a:t>
            </a:r>
            <a:r>
              <a:rPr kumimoji="0" lang="ja-JP" altLang="ja-JP" sz="1000" b="0"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主な取組み）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7" name="Rectangle 132">
            <a:extLst>
              <a:ext uri="{FF2B5EF4-FFF2-40B4-BE49-F238E27FC236}">
                <a16:creationId xmlns:a16="http://schemas.microsoft.com/office/drawing/2014/main" id="{585CBFF4-2C32-4BDB-7897-E7D72A16BCCD}"/>
              </a:ext>
            </a:extLst>
          </p:cNvPr>
          <p:cNvSpPr>
            <a:spLocks noChangeArrowheads="1"/>
          </p:cNvSpPr>
          <p:nvPr/>
        </p:nvSpPr>
        <p:spPr bwMode="auto">
          <a:xfrm>
            <a:off x="1781520" y="1177612"/>
            <a:ext cx="739907"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現計画（土木構造物編）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135">
            <a:extLst>
              <a:ext uri="{FF2B5EF4-FFF2-40B4-BE49-F238E27FC236}">
                <a16:creationId xmlns:a16="http://schemas.microsoft.com/office/drawing/2014/main" id="{2C2D7A08-F5EF-C5C6-5827-0285626883E7}"/>
              </a:ext>
            </a:extLst>
          </p:cNvPr>
          <p:cNvSpPr>
            <a:spLocks noChangeArrowheads="1"/>
          </p:cNvSpPr>
          <p:nvPr/>
        </p:nvSpPr>
        <p:spPr bwMode="auto">
          <a:xfrm>
            <a:off x="455594" y="1438479"/>
            <a:ext cx="17720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136">
            <a:extLst>
              <a:ext uri="{FF2B5EF4-FFF2-40B4-BE49-F238E27FC236}">
                <a16:creationId xmlns:a16="http://schemas.microsoft.com/office/drawing/2014/main" id="{21B89E57-0B60-54A0-5E3E-CE81BD26E3B4}"/>
              </a:ext>
            </a:extLst>
          </p:cNvPr>
          <p:cNvSpPr>
            <a:spLocks noChangeArrowheads="1"/>
          </p:cNvSpPr>
          <p:nvPr/>
        </p:nvSpPr>
        <p:spPr bwMode="auto">
          <a:xfrm>
            <a:off x="625026" y="1438479"/>
            <a:ext cx="2179307"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港湾・海岸</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施設の長寿命化計画の構成</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5" name="Rectangle 138">
            <a:extLst>
              <a:ext uri="{FF2B5EF4-FFF2-40B4-BE49-F238E27FC236}">
                <a16:creationId xmlns:a16="http://schemas.microsoft.com/office/drawing/2014/main" id="{8E1B7897-F725-E55E-A85A-D4442F60A57D}"/>
              </a:ext>
            </a:extLst>
          </p:cNvPr>
          <p:cNvSpPr>
            <a:spLocks noChangeArrowheads="1"/>
          </p:cNvSpPr>
          <p:nvPr/>
        </p:nvSpPr>
        <p:spPr bwMode="auto">
          <a:xfrm>
            <a:off x="625026" y="1587429"/>
            <a:ext cx="666849"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1.1  本計画の構成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140">
            <a:extLst>
              <a:ext uri="{FF2B5EF4-FFF2-40B4-BE49-F238E27FC236}">
                <a16:creationId xmlns:a16="http://schemas.microsoft.com/office/drawing/2014/main" id="{1425601E-401F-83F3-C846-ECE6C99BCDA7}"/>
              </a:ext>
            </a:extLst>
          </p:cNvPr>
          <p:cNvSpPr>
            <a:spLocks noChangeArrowheads="1"/>
          </p:cNvSpPr>
          <p:nvPr/>
        </p:nvSpPr>
        <p:spPr bwMode="auto">
          <a:xfrm>
            <a:off x="625026" y="1737825"/>
            <a:ext cx="1329035"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1.2  本計画の対象施設</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7" name="Rectangle 142">
            <a:extLst>
              <a:ext uri="{FF2B5EF4-FFF2-40B4-BE49-F238E27FC236}">
                <a16:creationId xmlns:a16="http://schemas.microsoft.com/office/drawing/2014/main" id="{B2EFCDCB-E589-DF35-070E-045901311753}"/>
              </a:ext>
            </a:extLst>
          </p:cNvPr>
          <p:cNvSpPr>
            <a:spLocks noChangeArrowheads="1"/>
          </p:cNvSpPr>
          <p:nvPr/>
        </p:nvSpPr>
        <p:spPr bwMode="auto">
          <a:xfrm>
            <a:off x="625026" y="1886775"/>
            <a:ext cx="780322"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1.3  本計画の対象期間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144">
            <a:extLst>
              <a:ext uri="{FF2B5EF4-FFF2-40B4-BE49-F238E27FC236}">
                <a16:creationId xmlns:a16="http://schemas.microsoft.com/office/drawing/2014/main" id="{9694A06D-3401-C973-EF7A-FE647D26940D}"/>
              </a:ext>
            </a:extLst>
          </p:cNvPr>
          <p:cNvSpPr>
            <a:spLocks noChangeArrowheads="1"/>
          </p:cNvSpPr>
          <p:nvPr/>
        </p:nvSpPr>
        <p:spPr bwMode="auto">
          <a:xfrm>
            <a:off x="625026" y="2035725"/>
            <a:ext cx="780322"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1.4  参照すべき基準類</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9" name="Rectangle 147">
            <a:extLst>
              <a:ext uri="{FF2B5EF4-FFF2-40B4-BE49-F238E27FC236}">
                <a16:creationId xmlns:a16="http://schemas.microsoft.com/office/drawing/2014/main" id="{C7DCB637-01E4-491A-85F0-C4557B87CC0A}"/>
              </a:ext>
            </a:extLst>
          </p:cNvPr>
          <p:cNvSpPr>
            <a:spLocks noChangeArrowheads="1"/>
          </p:cNvSpPr>
          <p:nvPr/>
        </p:nvSpPr>
        <p:spPr bwMode="auto">
          <a:xfrm>
            <a:off x="455594" y="2229504"/>
            <a:ext cx="17720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148">
            <a:extLst>
              <a:ext uri="{FF2B5EF4-FFF2-40B4-BE49-F238E27FC236}">
                <a16:creationId xmlns:a16="http://schemas.microsoft.com/office/drawing/2014/main" id="{1B62977A-4DCE-1595-40AA-BE091D19350C}"/>
              </a:ext>
            </a:extLst>
          </p:cNvPr>
          <p:cNvSpPr>
            <a:spLocks noChangeArrowheads="1"/>
          </p:cNvSpPr>
          <p:nvPr/>
        </p:nvSpPr>
        <p:spPr bwMode="auto">
          <a:xfrm>
            <a:off x="625026" y="2229504"/>
            <a:ext cx="851826"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維持管理・更新の現状と課題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150">
            <a:extLst>
              <a:ext uri="{FF2B5EF4-FFF2-40B4-BE49-F238E27FC236}">
                <a16:creationId xmlns:a16="http://schemas.microsoft.com/office/drawing/2014/main" id="{6F97CD38-D9C6-90BB-B668-D047780481F6}"/>
              </a:ext>
            </a:extLst>
          </p:cNvPr>
          <p:cNvSpPr>
            <a:spLocks noChangeArrowheads="1"/>
          </p:cNvSpPr>
          <p:nvPr/>
        </p:nvSpPr>
        <p:spPr bwMode="auto">
          <a:xfrm>
            <a:off x="625026" y="2424729"/>
            <a:ext cx="666849"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2.1  施設の現状</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152">
            <a:extLst>
              <a:ext uri="{FF2B5EF4-FFF2-40B4-BE49-F238E27FC236}">
                <a16:creationId xmlns:a16="http://schemas.microsoft.com/office/drawing/2014/main" id="{A06E54C1-FE46-E2A5-F00F-30A1C8B8780D}"/>
              </a:ext>
            </a:extLst>
          </p:cNvPr>
          <p:cNvSpPr>
            <a:spLocks noChangeArrowheads="1"/>
          </p:cNvSpPr>
          <p:nvPr/>
        </p:nvSpPr>
        <p:spPr bwMode="auto">
          <a:xfrm>
            <a:off x="625026" y="2618509"/>
            <a:ext cx="1200018"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2.2  維持管理の現状</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3" name="Rectangle 155">
            <a:extLst>
              <a:ext uri="{FF2B5EF4-FFF2-40B4-BE49-F238E27FC236}">
                <a16:creationId xmlns:a16="http://schemas.microsoft.com/office/drawing/2014/main" id="{A30D9879-20D0-76AB-8844-5F7A487A8926}"/>
              </a:ext>
            </a:extLst>
          </p:cNvPr>
          <p:cNvSpPr>
            <a:spLocks noChangeArrowheads="1"/>
          </p:cNvSpPr>
          <p:nvPr/>
        </p:nvSpPr>
        <p:spPr bwMode="auto">
          <a:xfrm>
            <a:off x="625026" y="2812288"/>
            <a:ext cx="1329035"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2.3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維持管理上の</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課題</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8" name="Rectangle 157">
            <a:extLst>
              <a:ext uri="{FF2B5EF4-FFF2-40B4-BE49-F238E27FC236}">
                <a16:creationId xmlns:a16="http://schemas.microsoft.com/office/drawing/2014/main" id="{7A8314E4-5C10-C044-46EA-C68920107448}"/>
              </a:ext>
            </a:extLst>
          </p:cNvPr>
          <p:cNvSpPr>
            <a:spLocks noChangeArrowheads="1"/>
          </p:cNvSpPr>
          <p:nvPr/>
        </p:nvSpPr>
        <p:spPr bwMode="auto">
          <a:xfrm>
            <a:off x="455594" y="3007513"/>
            <a:ext cx="17720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9" name="Rectangle 158">
            <a:extLst>
              <a:ext uri="{FF2B5EF4-FFF2-40B4-BE49-F238E27FC236}">
                <a16:creationId xmlns:a16="http://schemas.microsoft.com/office/drawing/2014/main" id="{7E273AED-E708-04CD-0977-F89E73B94D74}"/>
              </a:ext>
            </a:extLst>
          </p:cNvPr>
          <p:cNvSpPr>
            <a:spLocks noChangeArrowheads="1"/>
          </p:cNvSpPr>
          <p:nvPr/>
        </p:nvSpPr>
        <p:spPr bwMode="auto">
          <a:xfrm>
            <a:off x="625026" y="3007513"/>
            <a:ext cx="626434"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戦略的維持管理の方針</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0" name="Rectangle 164">
            <a:extLst>
              <a:ext uri="{FF2B5EF4-FFF2-40B4-BE49-F238E27FC236}">
                <a16:creationId xmlns:a16="http://schemas.microsoft.com/office/drawing/2014/main" id="{7B2574B6-FD8F-5812-7728-F81C527023F6}"/>
              </a:ext>
            </a:extLst>
          </p:cNvPr>
          <p:cNvSpPr>
            <a:spLocks noChangeArrowheads="1"/>
          </p:cNvSpPr>
          <p:nvPr/>
        </p:nvSpPr>
        <p:spPr bwMode="auto">
          <a:xfrm>
            <a:off x="455594" y="3230215"/>
            <a:ext cx="17720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1" name="Rectangle 165">
            <a:extLst>
              <a:ext uri="{FF2B5EF4-FFF2-40B4-BE49-F238E27FC236}">
                <a16:creationId xmlns:a16="http://schemas.microsoft.com/office/drawing/2014/main" id="{4971AB82-AA66-397E-30A9-F0CEA5EE768A}"/>
              </a:ext>
            </a:extLst>
          </p:cNvPr>
          <p:cNvSpPr>
            <a:spLocks noChangeArrowheads="1"/>
          </p:cNvSpPr>
          <p:nvPr/>
        </p:nvSpPr>
        <p:spPr bwMode="auto">
          <a:xfrm>
            <a:off x="625026" y="3230215"/>
            <a:ext cx="96374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効率的・効果的な維持管理の推進</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3" name="Rectangle 167">
            <a:extLst>
              <a:ext uri="{FF2B5EF4-FFF2-40B4-BE49-F238E27FC236}">
                <a16:creationId xmlns:a16="http://schemas.microsoft.com/office/drawing/2014/main" id="{093B2B1C-FA61-3273-5EC6-23D15006535F}"/>
              </a:ext>
            </a:extLst>
          </p:cNvPr>
          <p:cNvSpPr>
            <a:spLocks noChangeArrowheads="1"/>
          </p:cNvSpPr>
          <p:nvPr/>
        </p:nvSpPr>
        <p:spPr bwMode="auto">
          <a:xfrm>
            <a:off x="625026" y="3423994"/>
            <a:ext cx="2611438"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4.1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点検、診断・評価の手法や体制等の充実</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4" name="Rectangle 169">
            <a:extLst>
              <a:ext uri="{FF2B5EF4-FFF2-40B4-BE49-F238E27FC236}">
                <a16:creationId xmlns:a16="http://schemas.microsoft.com/office/drawing/2014/main" id="{D5798DA3-7F4A-5AA6-CA8B-536F4F6CF1F6}"/>
              </a:ext>
            </a:extLst>
          </p:cNvPr>
          <p:cNvSpPr>
            <a:spLocks noChangeArrowheads="1"/>
          </p:cNvSpPr>
          <p:nvPr/>
        </p:nvSpPr>
        <p:spPr bwMode="auto">
          <a:xfrm>
            <a:off x="625026" y="3617774"/>
            <a:ext cx="2611438"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4.2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施設特性に応じた維持管理手法の体系化</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6" name="Rectangle 171">
            <a:extLst>
              <a:ext uri="{FF2B5EF4-FFF2-40B4-BE49-F238E27FC236}">
                <a16:creationId xmlns:a16="http://schemas.microsoft.com/office/drawing/2014/main" id="{9AB54DAD-DDFC-B8DB-C5ED-5FB59F6E9587}"/>
              </a:ext>
            </a:extLst>
          </p:cNvPr>
          <p:cNvSpPr>
            <a:spLocks noChangeArrowheads="1"/>
          </p:cNvSpPr>
          <p:nvPr/>
        </p:nvSpPr>
        <p:spPr bwMode="auto">
          <a:xfrm>
            <a:off x="625026" y="3811553"/>
            <a:ext cx="2098477"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4.3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重点化指標・優先順位の考え方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8" name="Rectangle 173">
            <a:extLst>
              <a:ext uri="{FF2B5EF4-FFF2-40B4-BE49-F238E27FC236}">
                <a16:creationId xmlns:a16="http://schemas.microsoft.com/office/drawing/2014/main" id="{84B47C55-028D-F192-C701-4D011A1FA40B}"/>
              </a:ext>
            </a:extLst>
          </p:cNvPr>
          <p:cNvSpPr>
            <a:spLocks noChangeArrowheads="1"/>
          </p:cNvSpPr>
          <p:nvPr/>
        </p:nvSpPr>
        <p:spPr bwMode="auto">
          <a:xfrm>
            <a:off x="625026" y="4006779"/>
            <a:ext cx="2098477"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4.4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日常的な維持管理の着実な実践</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1" name="Rectangle 175">
            <a:extLst>
              <a:ext uri="{FF2B5EF4-FFF2-40B4-BE49-F238E27FC236}">
                <a16:creationId xmlns:a16="http://schemas.microsoft.com/office/drawing/2014/main" id="{E7A04909-B737-438D-9F11-6713D9464AE9}"/>
              </a:ext>
            </a:extLst>
          </p:cNvPr>
          <p:cNvSpPr>
            <a:spLocks noChangeArrowheads="1"/>
          </p:cNvSpPr>
          <p:nvPr/>
        </p:nvSpPr>
        <p:spPr bwMode="auto">
          <a:xfrm>
            <a:off x="625026" y="4200558"/>
            <a:ext cx="2482420"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4.5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維持管理を見通した新設工事上の工夫</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2" name="Rectangle 177">
            <a:extLst>
              <a:ext uri="{FF2B5EF4-FFF2-40B4-BE49-F238E27FC236}">
                <a16:creationId xmlns:a16="http://schemas.microsoft.com/office/drawing/2014/main" id="{3126DBEA-1B2F-A0AF-B335-0D105CA78B09}"/>
              </a:ext>
            </a:extLst>
          </p:cNvPr>
          <p:cNvSpPr>
            <a:spLocks noChangeArrowheads="1"/>
          </p:cNvSpPr>
          <p:nvPr/>
        </p:nvSpPr>
        <p:spPr bwMode="auto">
          <a:xfrm>
            <a:off x="625026" y="4394337"/>
            <a:ext cx="2611438" cy="1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4.6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新たな技術、材料、工法の活用と促進策</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3" name="Rectangle 181">
            <a:extLst>
              <a:ext uri="{FF2B5EF4-FFF2-40B4-BE49-F238E27FC236}">
                <a16:creationId xmlns:a16="http://schemas.microsoft.com/office/drawing/2014/main" id="{1C01D731-307C-B7A9-9348-7930E903974F}"/>
              </a:ext>
            </a:extLst>
          </p:cNvPr>
          <p:cNvSpPr>
            <a:spLocks noChangeArrowheads="1"/>
          </p:cNvSpPr>
          <p:nvPr/>
        </p:nvSpPr>
        <p:spPr bwMode="auto">
          <a:xfrm>
            <a:off x="455594" y="4577994"/>
            <a:ext cx="17720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5.</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4" name="Rectangle 182">
            <a:extLst>
              <a:ext uri="{FF2B5EF4-FFF2-40B4-BE49-F238E27FC236}">
                <a16:creationId xmlns:a16="http://schemas.microsoft.com/office/drawing/2014/main" id="{155DC92F-3875-A78E-5806-342574E03F2F}"/>
              </a:ext>
            </a:extLst>
          </p:cNvPr>
          <p:cNvSpPr>
            <a:spLocks noChangeArrowheads="1"/>
          </p:cNvSpPr>
          <p:nvPr/>
        </p:nvSpPr>
        <p:spPr bwMode="auto">
          <a:xfrm>
            <a:off x="625026" y="4577994"/>
            <a:ext cx="96374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持続可能な維持管理の仕組みづくり</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5" name="Rectangle 184">
            <a:extLst>
              <a:ext uri="{FF2B5EF4-FFF2-40B4-BE49-F238E27FC236}">
                <a16:creationId xmlns:a16="http://schemas.microsoft.com/office/drawing/2014/main" id="{C521E8D9-F193-CC29-F56A-3141630648D5}"/>
              </a:ext>
            </a:extLst>
          </p:cNvPr>
          <p:cNvSpPr>
            <a:spLocks noChangeArrowheads="1"/>
          </p:cNvSpPr>
          <p:nvPr/>
        </p:nvSpPr>
        <p:spPr bwMode="auto">
          <a:xfrm>
            <a:off x="625026" y="4726944"/>
            <a:ext cx="1341471"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5.1  人材の育成と確保、技術力の向上と継承</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6" name="Rectangle 186">
            <a:extLst>
              <a:ext uri="{FF2B5EF4-FFF2-40B4-BE49-F238E27FC236}">
                <a16:creationId xmlns:a16="http://schemas.microsoft.com/office/drawing/2014/main" id="{1CFBC276-60EE-2C34-FA9B-72943DF68C0B}"/>
              </a:ext>
            </a:extLst>
          </p:cNvPr>
          <p:cNvSpPr>
            <a:spLocks noChangeArrowheads="1"/>
          </p:cNvSpPr>
          <p:nvPr/>
        </p:nvSpPr>
        <p:spPr bwMode="auto">
          <a:xfrm>
            <a:off x="625026" y="4877339"/>
            <a:ext cx="1341471"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5.2  現場や地域を重視した維持管理の実践</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9" name="Rectangle 188">
            <a:extLst>
              <a:ext uri="{FF2B5EF4-FFF2-40B4-BE49-F238E27FC236}">
                <a16:creationId xmlns:a16="http://schemas.microsoft.com/office/drawing/2014/main" id="{B4FCDEC6-3769-2FDD-A9C3-FA7C354CB7EE}"/>
              </a:ext>
            </a:extLst>
          </p:cNvPr>
          <p:cNvSpPr>
            <a:spLocks noChangeArrowheads="1"/>
          </p:cNvSpPr>
          <p:nvPr/>
        </p:nvSpPr>
        <p:spPr bwMode="auto">
          <a:xfrm>
            <a:off x="455594" y="5238868"/>
            <a:ext cx="177205"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6.</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0" name="Rectangle 189">
            <a:extLst>
              <a:ext uri="{FF2B5EF4-FFF2-40B4-BE49-F238E27FC236}">
                <a16:creationId xmlns:a16="http://schemas.microsoft.com/office/drawing/2014/main" id="{DAB36E45-DD66-570F-6143-BBE0092863B4}"/>
              </a:ext>
            </a:extLst>
          </p:cNvPr>
          <p:cNvSpPr>
            <a:spLocks noChangeArrowheads="1"/>
          </p:cNvSpPr>
          <p:nvPr/>
        </p:nvSpPr>
        <p:spPr bwMode="auto">
          <a:xfrm>
            <a:off x="625026" y="5238868"/>
            <a:ext cx="626434"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維持管理マネジメント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1" name="Rectangle 191">
            <a:extLst>
              <a:ext uri="{FF2B5EF4-FFF2-40B4-BE49-F238E27FC236}">
                <a16:creationId xmlns:a16="http://schemas.microsoft.com/office/drawing/2014/main" id="{FA7A0677-2A41-91A8-0ED1-7F2BCDBBF0CD}"/>
              </a:ext>
            </a:extLst>
          </p:cNvPr>
          <p:cNvSpPr>
            <a:spLocks noChangeArrowheads="1"/>
          </p:cNvSpPr>
          <p:nvPr/>
        </p:nvSpPr>
        <p:spPr bwMode="auto">
          <a:xfrm>
            <a:off x="625026" y="5432647"/>
            <a:ext cx="780322" cy="1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6.1  マネジメント体制</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1" name="Rectangle 193">
            <a:extLst>
              <a:ext uri="{FF2B5EF4-FFF2-40B4-BE49-F238E27FC236}">
                <a16:creationId xmlns:a16="http://schemas.microsoft.com/office/drawing/2014/main" id="{0D9924FA-4BD2-3195-1313-6133B47E9910}"/>
              </a:ext>
            </a:extLst>
          </p:cNvPr>
          <p:cNvSpPr>
            <a:spLocks noChangeArrowheads="1"/>
          </p:cNvSpPr>
          <p:nvPr/>
        </p:nvSpPr>
        <p:spPr bwMode="auto">
          <a:xfrm>
            <a:off x="625026" y="5679933"/>
            <a:ext cx="3121290" cy="30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【参考資料】</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用語の定義</a:t>
            </a:r>
            <a:endPar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HG丸ｺﾞｼｯｸM-PRO" panose="020F0600000000000000" pitchFamily="50" charset="-128"/>
                <a:ea typeface="HG丸ｺﾞｼｯｸM-PRO" panose="020F0600000000000000" pitchFamily="50" charset="-128"/>
              </a:rPr>
              <a:t>別冊 参考資料（港湾・海岸保全施設の主な取り組み）</a:t>
            </a:r>
            <a:endParaRPr kumimoji="0" lang="zh-TW" altLang="en-US" sz="1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83" name="Rectangle 186">
            <a:extLst>
              <a:ext uri="{FF2B5EF4-FFF2-40B4-BE49-F238E27FC236}">
                <a16:creationId xmlns:a16="http://schemas.microsoft.com/office/drawing/2014/main" id="{508E1AA1-A068-DD81-629D-59476345E84D}"/>
              </a:ext>
            </a:extLst>
          </p:cNvPr>
          <p:cNvSpPr>
            <a:spLocks noChangeArrowheads="1"/>
          </p:cNvSpPr>
          <p:nvPr/>
        </p:nvSpPr>
        <p:spPr bwMode="auto">
          <a:xfrm>
            <a:off x="625026" y="5033561"/>
            <a:ext cx="2739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5.</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3</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維持管理業務の改善と魅力的向上のあり方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0" name="Rectangle 226">
            <a:extLst>
              <a:ext uri="{FF2B5EF4-FFF2-40B4-BE49-F238E27FC236}">
                <a16:creationId xmlns:a16="http://schemas.microsoft.com/office/drawing/2014/main" id="{88DBA61E-BD56-5B0B-FA1E-5FB196EBAF04}"/>
              </a:ext>
            </a:extLst>
          </p:cNvPr>
          <p:cNvSpPr>
            <a:spLocks noChangeArrowheads="1"/>
          </p:cNvSpPr>
          <p:nvPr/>
        </p:nvSpPr>
        <p:spPr bwMode="auto">
          <a:xfrm>
            <a:off x="368390" y="1595254"/>
            <a:ext cx="3898503" cy="596692"/>
          </a:xfrm>
          <a:prstGeom prst="rect">
            <a:avLst/>
          </a:prstGeom>
          <a:noFill/>
          <a:ln w="15875" cap="flat">
            <a:solidFill>
              <a:srgbClr val="4EA7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5" name="Rectangle 242">
            <a:extLst>
              <a:ext uri="{FF2B5EF4-FFF2-40B4-BE49-F238E27FC236}">
                <a16:creationId xmlns:a16="http://schemas.microsoft.com/office/drawing/2014/main" id="{8C18CFDF-3B34-1D40-543C-3F252EE3180B}"/>
              </a:ext>
            </a:extLst>
          </p:cNvPr>
          <p:cNvSpPr>
            <a:spLocks noChangeArrowheads="1"/>
          </p:cNvSpPr>
          <p:nvPr/>
        </p:nvSpPr>
        <p:spPr bwMode="auto">
          <a:xfrm>
            <a:off x="360618" y="2621505"/>
            <a:ext cx="3906275" cy="342729"/>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242">
            <a:extLst>
              <a:ext uri="{FF2B5EF4-FFF2-40B4-BE49-F238E27FC236}">
                <a16:creationId xmlns:a16="http://schemas.microsoft.com/office/drawing/2014/main" id="{B37C8D62-9627-769E-C355-D4E1FEE8F193}"/>
              </a:ext>
            </a:extLst>
          </p:cNvPr>
          <p:cNvSpPr>
            <a:spLocks noChangeArrowheads="1"/>
          </p:cNvSpPr>
          <p:nvPr/>
        </p:nvSpPr>
        <p:spPr bwMode="auto">
          <a:xfrm>
            <a:off x="364027" y="2422479"/>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Rectangle 229">
            <a:extLst>
              <a:ext uri="{FF2B5EF4-FFF2-40B4-BE49-F238E27FC236}">
                <a16:creationId xmlns:a16="http://schemas.microsoft.com/office/drawing/2014/main" id="{95EC9043-7E1F-F486-3762-4BCB20A560B7}"/>
              </a:ext>
            </a:extLst>
          </p:cNvPr>
          <p:cNvSpPr>
            <a:spLocks noChangeArrowheads="1"/>
          </p:cNvSpPr>
          <p:nvPr/>
        </p:nvSpPr>
        <p:spPr bwMode="auto">
          <a:xfrm>
            <a:off x="360557" y="3006431"/>
            <a:ext cx="3906276" cy="164857"/>
          </a:xfrm>
          <a:prstGeom prst="rect">
            <a:avLst/>
          </a:prstGeom>
          <a:noFill/>
          <a:ln w="15875" cap="flat">
            <a:solidFill>
              <a:srgbClr val="0F9E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Rectangle 242">
            <a:extLst>
              <a:ext uri="{FF2B5EF4-FFF2-40B4-BE49-F238E27FC236}">
                <a16:creationId xmlns:a16="http://schemas.microsoft.com/office/drawing/2014/main" id="{CEC4ADC5-4CB1-2DDE-2B3A-36FE756FF833}"/>
              </a:ext>
            </a:extLst>
          </p:cNvPr>
          <p:cNvSpPr>
            <a:spLocks noChangeArrowheads="1"/>
          </p:cNvSpPr>
          <p:nvPr/>
        </p:nvSpPr>
        <p:spPr bwMode="auto">
          <a:xfrm>
            <a:off x="374383" y="3418257"/>
            <a:ext cx="3906275" cy="351358"/>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Rectangle 242">
            <a:extLst>
              <a:ext uri="{FF2B5EF4-FFF2-40B4-BE49-F238E27FC236}">
                <a16:creationId xmlns:a16="http://schemas.microsoft.com/office/drawing/2014/main" id="{3E43FC07-D2B6-E292-65B1-814FAB225C4B}"/>
              </a:ext>
            </a:extLst>
          </p:cNvPr>
          <p:cNvSpPr>
            <a:spLocks noChangeArrowheads="1"/>
          </p:cNvSpPr>
          <p:nvPr/>
        </p:nvSpPr>
        <p:spPr bwMode="auto">
          <a:xfrm>
            <a:off x="374384" y="3808874"/>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242">
            <a:extLst>
              <a:ext uri="{FF2B5EF4-FFF2-40B4-BE49-F238E27FC236}">
                <a16:creationId xmlns:a16="http://schemas.microsoft.com/office/drawing/2014/main" id="{65050D90-AC57-6024-6D2A-9BC3DC08A1A8}"/>
              </a:ext>
            </a:extLst>
          </p:cNvPr>
          <p:cNvSpPr>
            <a:spLocks noChangeArrowheads="1"/>
          </p:cNvSpPr>
          <p:nvPr/>
        </p:nvSpPr>
        <p:spPr bwMode="auto">
          <a:xfrm>
            <a:off x="375861" y="3996785"/>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242">
            <a:extLst>
              <a:ext uri="{FF2B5EF4-FFF2-40B4-BE49-F238E27FC236}">
                <a16:creationId xmlns:a16="http://schemas.microsoft.com/office/drawing/2014/main" id="{95AB8A70-CB36-170E-3771-85070A8F71C5}"/>
              </a:ext>
            </a:extLst>
          </p:cNvPr>
          <p:cNvSpPr>
            <a:spLocks noChangeArrowheads="1"/>
          </p:cNvSpPr>
          <p:nvPr/>
        </p:nvSpPr>
        <p:spPr bwMode="auto">
          <a:xfrm>
            <a:off x="375864" y="4192096"/>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Rectangle 242">
            <a:extLst>
              <a:ext uri="{FF2B5EF4-FFF2-40B4-BE49-F238E27FC236}">
                <a16:creationId xmlns:a16="http://schemas.microsoft.com/office/drawing/2014/main" id="{2CA39B32-71F2-0879-C4A7-00D77E595B7D}"/>
              </a:ext>
            </a:extLst>
          </p:cNvPr>
          <p:cNvSpPr>
            <a:spLocks noChangeArrowheads="1"/>
          </p:cNvSpPr>
          <p:nvPr/>
        </p:nvSpPr>
        <p:spPr bwMode="auto">
          <a:xfrm>
            <a:off x="375863" y="4387403"/>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Rectangle 242">
            <a:extLst>
              <a:ext uri="{FF2B5EF4-FFF2-40B4-BE49-F238E27FC236}">
                <a16:creationId xmlns:a16="http://schemas.microsoft.com/office/drawing/2014/main" id="{AEFA8A51-BC87-CF53-58F1-2166BA66F430}"/>
              </a:ext>
            </a:extLst>
          </p:cNvPr>
          <p:cNvSpPr>
            <a:spLocks noChangeArrowheads="1"/>
          </p:cNvSpPr>
          <p:nvPr/>
        </p:nvSpPr>
        <p:spPr bwMode="auto">
          <a:xfrm>
            <a:off x="375862" y="4724753"/>
            <a:ext cx="3906275" cy="488751"/>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Rectangle 242">
            <a:extLst>
              <a:ext uri="{FF2B5EF4-FFF2-40B4-BE49-F238E27FC236}">
                <a16:creationId xmlns:a16="http://schemas.microsoft.com/office/drawing/2014/main" id="{0F525FFA-58FC-F788-0E30-CD7C8E606CB4}"/>
              </a:ext>
            </a:extLst>
          </p:cNvPr>
          <p:cNvSpPr>
            <a:spLocks noChangeArrowheads="1"/>
          </p:cNvSpPr>
          <p:nvPr/>
        </p:nvSpPr>
        <p:spPr bwMode="auto">
          <a:xfrm>
            <a:off x="368464" y="5436448"/>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Rectangle 244">
            <a:extLst>
              <a:ext uri="{FF2B5EF4-FFF2-40B4-BE49-F238E27FC236}">
                <a16:creationId xmlns:a16="http://schemas.microsoft.com/office/drawing/2014/main" id="{2E39BE6C-999C-AFBB-2102-5C801EE46CBA}"/>
              </a:ext>
            </a:extLst>
          </p:cNvPr>
          <p:cNvSpPr>
            <a:spLocks noChangeArrowheads="1"/>
          </p:cNvSpPr>
          <p:nvPr/>
        </p:nvSpPr>
        <p:spPr bwMode="auto">
          <a:xfrm>
            <a:off x="368598" y="5685644"/>
            <a:ext cx="3906275" cy="316398"/>
          </a:xfrm>
          <a:prstGeom prst="rect">
            <a:avLst/>
          </a:prstGeom>
          <a:noFill/>
          <a:ln w="15875"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226">
            <a:extLst>
              <a:ext uri="{FF2B5EF4-FFF2-40B4-BE49-F238E27FC236}">
                <a16:creationId xmlns:a16="http://schemas.microsoft.com/office/drawing/2014/main" id="{B247ADC5-0F07-1F9A-CFC5-B4CF28B01C0D}"/>
              </a:ext>
            </a:extLst>
          </p:cNvPr>
          <p:cNvSpPr>
            <a:spLocks noChangeArrowheads="1"/>
          </p:cNvSpPr>
          <p:nvPr/>
        </p:nvSpPr>
        <p:spPr bwMode="auto">
          <a:xfrm>
            <a:off x="4866780" y="1589807"/>
            <a:ext cx="3898503" cy="608919"/>
          </a:xfrm>
          <a:prstGeom prst="rect">
            <a:avLst/>
          </a:prstGeom>
          <a:noFill/>
          <a:ln w="15875" cap="flat">
            <a:solidFill>
              <a:srgbClr val="4EA7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8" name="Rectangle 229">
            <a:extLst>
              <a:ext uri="{FF2B5EF4-FFF2-40B4-BE49-F238E27FC236}">
                <a16:creationId xmlns:a16="http://schemas.microsoft.com/office/drawing/2014/main" id="{7AE35B85-ECD7-7EF6-8851-535DB9644297}"/>
              </a:ext>
            </a:extLst>
          </p:cNvPr>
          <p:cNvSpPr>
            <a:spLocks noChangeArrowheads="1"/>
          </p:cNvSpPr>
          <p:nvPr/>
        </p:nvSpPr>
        <p:spPr bwMode="auto">
          <a:xfrm>
            <a:off x="4858532" y="2249297"/>
            <a:ext cx="3906276" cy="164857"/>
          </a:xfrm>
          <a:prstGeom prst="rect">
            <a:avLst/>
          </a:prstGeom>
          <a:noFill/>
          <a:ln w="15875" cap="flat">
            <a:solidFill>
              <a:srgbClr val="0F9E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Rectangle 242">
            <a:extLst>
              <a:ext uri="{FF2B5EF4-FFF2-40B4-BE49-F238E27FC236}">
                <a16:creationId xmlns:a16="http://schemas.microsoft.com/office/drawing/2014/main" id="{8856B47D-1A39-BEDD-5750-83D51AF6E8D6}"/>
              </a:ext>
            </a:extLst>
          </p:cNvPr>
          <p:cNvSpPr>
            <a:spLocks noChangeArrowheads="1"/>
          </p:cNvSpPr>
          <p:nvPr/>
        </p:nvSpPr>
        <p:spPr bwMode="auto">
          <a:xfrm>
            <a:off x="4910884" y="2914376"/>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242">
            <a:extLst>
              <a:ext uri="{FF2B5EF4-FFF2-40B4-BE49-F238E27FC236}">
                <a16:creationId xmlns:a16="http://schemas.microsoft.com/office/drawing/2014/main" id="{7B1CE52F-CB4E-0CFE-0C63-09878B5F2B14}"/>
              </a:ext>
            </a:extLst>
          </p:cNvPr>
          <p:cNvSpPr>
            <a:spLocks noChangeArrowheads="1"/>
          </p:cNvSpPr>
          <p:nvPr/>
        </p:nvSpPr>
        <p:spPr bwMode="auto">
          <a:xfrm>
            <a:off x="4912361" y="3102288"/>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Rectangle 242">
            <a:extLst>
              <a:ext uri="{FF2B5EF4-FFF2-40B4-BE49-F238E27FC236}">
                <a16:creationId xmlns:a16="http://schemas.microsoft.com/office/drawing/2014/main" id="{20F766F4-2946-1CF4-A40A-9647818AF715}"/>
              </a:ext>
            </a:extLst>
          </p:cNvPr>
          <p:cNvSpPr>
            <a:spLocks noChangeArrowheads="1"/>
          </p:cNvSpPr>
          <p:nvPr/>
        </p:nvSpPr>
        <p:spPr bwMode="auto">
          <a:xfrm>
            <a:off x="4912363" y="3288716"/>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Rectangle 242">
            <a:extLst>
              <a:ext uri="{FF2B5EF4-FFF2-40B4-BE49-F238E27FC236}">
                <a16:creationId xmlns:a16="http://schemas.microsoft.com/office/drawing/2014/main" id="{184034C9-EE88-231A-125D-FC03776A12C9}"/>
              </a:ext>
            </a:extLst>
          </p:cNvPr>
          <p:cNvSpPr>
            <a:spLocks noChangeArrowheads="1"/>
          </p:cNvSpPr>
          <p:nvPr/>
        </p:nvSpPr>
        <p:spPr bwMode="auto">
          <a:xfrm>
            <a:off x="4904965" y="3485506"/>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242">
            <a:extLst>
              <a:ext uri="{FF2B5EF4-FFF2-40B4-BE49-F238E27FC236}">
                <a16:creationId xmlns:a16="http://schemas.microsoft.com/office/drawing/2014/main" id="{72B0E8E9-C4A7-C334-E6ED-A57CD8548CCD}"/>
              </a:ext>
            </a:extLst>
          </p:cNvPr>
          <p:cNvSpPr>
            <a:spLocks noChangeArrowheads="1"/>
          </p:cNvSpPr>
          <p:nvPr/>
        </p:nvSpPr>
        <p:spPr bwMode="auto">
          <a:xfrm>
            <a:off x="4904964" y="3689689"/>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Rectangle 242">
            <a:extLst>
              <a:ext uri="{FF2B5EF4-FFF2-40B4-BE49-F238E27FC236}">
                <a16:creationId xmlns:a16="http://schemas.microsoft.com/office/drawing/2014/main" id="{3FDABDD0-198D-B568-D8AC-9D4A4F61CE63}"/>
              </a:ext>
            </a:extLst>
          </p:cNvPr>
          <p:cNvSpPr>
            <a:spLocks noChangeArrowheads="1"/>
          </p:cNvSpPr>
          <p:nvPr/>
        </p:nvSpPr>
        <p:spPr bwMode="auto">
          <a:xfrm>
            <a:off x="4904963" y="3884998"/>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Rectangle 242">
            <a:extLst>
              <a:ext uri="{FF2B5EF4-FFF2-40B4-BE49-F238E27FC236}">
                <a16:creationId xmlns:a16="http://schemas.microsoft.com/office/drawing/2014/main" id="{77BB40C0-5DE8-F7A2-56EE-34E4A7A32E3F}"/>
              </a:ext>
            </a:extLst>
          </p:cNvPr>
          <p:cNvSpPr>
            <a:spLocks noChangeArrowheads="1"/>
          </p:cNvSpPr>
          <p:nvPr/>
        </p:nvSpPr>
        <p:spPr bwMode="auto">
          <a:xfrm>
            <a:off x="4904963" y="4089185"/>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Rectangle 242">
            <a:extLst>
              <a:ext uri="{FF2B5EF4-FFF2-40B4-BE49-F238E27FC236}">
                <a16:creationId xmlns:a16="http://schemas.microsoft.com/office/drawing/2014/main" id="{B3F82360-8414-F968-7017-B7336D249098}"/>
              </a:ext>
            </a:extLst>
          </p:cNvPr>
          <p:cNvSpPr>
            <a:spLocks noChangeArrowheads="1"/>
          </p:cNvSpPr>
          <p:nvPr/>
        </p:nvSpPr>
        <p:spPr bwMode="auto">
          <a:xfrm>
            <a:off x="4904962" y="4284494"/>
            <a:ext cx="3906275" cy="161074"/>
          </a:xfrm>
          <a:prstGeom prst="rect">
            <a:avLst/>
          </a:prstGeom>
          <a:noFill/>
          <a:ln w="15875" cap="flat">
            <a:solidFill>
              <a:srgbClr val="A02B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244">
            <a:extLst>
              <a:ext uri="{FF2B5EF4-FFF2-40B4-BE49-F238E27FC236}">
                <a16:creationId xmlns:a16="http://schemas.microsoft.com/office/drawing/2014/main" id="{592E0C03-08E2-F7E6-7B59-3076ADFA916B}"/>
              </a:ext>
            </a:extLst>
          </p:cNvPr>
          <p:cNvSpPr>
            <a:spLocks noChangeArrowheads="1"/>
          </p:cNvSpPr>
          <p:nvPr/>
        </p:nvSpPr>
        <p:spPr bwMode="auto">
          <a:xfrm>
            <a:off x="4963209" y="6080025"/>
            <a:ext cx="3906275" cy="316398"/>
          </a:xfrm>
          <a:prstGeom prst="rect">
            <a:avLst/>
          </a:prstGeom>
          <a:noFill/>
          <a:ln w="15875"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73" name="直線矢印コネクタ 272">
            <a:extLst>
              <a:ext uri="{FF2B5EF4-FFF2-40B4-BE49-F238E27FC236}">
                <a16:creationId xmlns:a16="http://schemas.microsoft.com/office/drawing/2014/main" id="{A580B214-C83B-5936-2AD4-6DEF76B5D11C}"/>
              </a:ext>
            </a:extLst>
          </p:cNvPr>
          <p:cNvCxnSpPr>
            <a:cxnSpLocks/>
            <a:stCxn id="200" idx="3"/>
            <a:endCxn id="243" idx="1"/>
          </p:cNvCxnSpPr>
          <p:nvPr/>
        </p:nvCxnSpPr>
        <p:spPr>
          <a:xfrm>
            <a:off x="4266893" y="1893600"/>
            <a:ext cx="599887" cy="667"/>
          </a:xfrm>
          <a:prstGeom prst="straightConnector1">
            <a:avLst/>
          </a:prstGeom>
          <a:ln w="19050">
            <a:solidFill>
              <a:schemeClr val="accent6"/>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74" name="直線矢印コネクタ 273">
            <a:extLst>
              <a:ext uri="{FF2B5EF4-FFF2-40B4-BE49-F238E27FC236}">
                <a16:creationId xmlns:a16="http://schemas.microsoft.com/office/drawing/2014/main" id="{FF514703-6BDD-F117-460A-5CC1643C9A4E}"/>
              </a:ext>
            </a:extLst>
          </p:cNvPr>
          <p:cNvCxnSpPr>
            <a:cxnSpLocks/>
            <a:stCxn id="218" idx="3"/>
            <a:endCxn id="255" idx="1"/>
          </p:cNvCxnSpPr>
          <p:nvPr/>
        </p:nvCxnSpPr>
        <p:spPr>
          <a:xfrm>
            <a:off x="4270302" y="2503016"/>
            <a:ext cx="640582" cy="491897"/>
          </a:xfrm>
          <a:prstGeom prst="straightConnector1">
            <a:avLst/>
          </a:prstGeom>
          <a:noFill/>
          <a:ln w="19050" cap="flat" cmpd="sng" algn="ctr">
            <a:solidFill>
              <a:srgbClr val="A02B93"/>
            </a:solidFill>
            <a:prstDash val="solid"/>
            <a:miter lim="800000"/>
            <a:tailEnd type="arrow" w="lg" len="lg"/>
          </a:ln>
          <a:effectLst/>
        </p:spPr>
      </p:cxnSp>
      <p:cxnSp>
        <p:nvCxnSpPr>
          <p:cNvPr id="275" name="直線矢印コネクタ 274">
            <a:extLst>
              <a:ext uri="{FF2B5EF4-FFF2-40B4-BE49-F238E27FC236}">
                <a16:creationId xmlns:a16="http://schemas.microsoft.com/office/drawing/2014/main" id="{8D3E0A11-9819-81B3-58D3-C0C38ED9F6D7}"/>
              </a:ext>
            </a:extLst>
          </p:cNvPr>
          <p:cNvCxnSpPr>
            <a:cxnSpLocks/>
            <a:stCxn id="215" idx="3"/>
            <a:endCxn id="257" idx="1"/>
          </p:cNvCxnSpPr>
          <p:nvPr/>
        </p:nvCxnSpPr>
        <p:spPr>
          <a:xfrm>
            <a:off x="4266893" y="2792870"/>
            <a:ext cx="645468" cy="389955"/>
          </a:xfrm>
          <a:prstGeom prst="straightConnector1">
            <a:avLst/>
          </a:prstGeom>
          <a:noFill/>
          <a:ln w="19050" cap="flat" cmpd="sng" algn="ctr">
            <a:solidFill>
              <a:srgbClr val="A02B93"/>
            </a:solidFill>
            <a:prstDash val="solid"/>
            <a:miter lim="800000"/>
            <a:tailEnd type="arrow" w="lg" len="lg"/>
          </a:ln>
          <a:effectLst/>
        </p:spPr>
      </p:cxnSp>
      <p:cxnSp>
        <p:nvCxnSpPr>
          <p:cNvPr id="277" name="直線矢印コネクタ 276">
            <a:extLst>
              <a:ext uri="{FF2B5EF4-FFF2-40B4-BE49-F238E27FC236}">
                <a16:creationId xmlns:a16="http://schemas.microsoft.com/office/drawing/2014/main" id="{CFD1C236-A1E0-78C3-06A2-43B9A44CA6DB}"/>
              </a:ext>
            </a:extLst>
          </p:cNvPr>
          <p:cNvCxnSpPr>
            <a:cxnSpLocks/>
            <a:stCxn id="220" idx="3"/>
            <a:endCxn id="248" idx="1"/>
          </p:cNvCxnSpPr>
          <p:nvPr/>
        </p:nvCxnSpPr>
        <p:spPr>
          <a:xfrm flipV="1">
            <a:off x="4266833" y="2331726"/>
            <a:ext cx="591699" cy="757134"/>
          </a:xfrm>
          <a:prstGeom prst="straightConnector1">
            <a:avLst/>
          </a:prstGeom>
          <a:noFill/>
          <a:ln w="19050" cap="flat" cmpd="sng" algn="ctr">
            <a:solidFill>
              <a:srgbClr val="0F9ED5"/>
            </a:solidFill>
            <a:prstDash val="solid"/>
            <a:miter lim="800000"/>
            <a:tailEnd type="arrow" w="lg" len="lg"/>
          </a:ln>
          <a:effectLst/>
        </p:spPr>
      </p:cxnSp>
      <p:cxnSp>
        <p:nvCxnSpPr>
          <p:cNvPr id="278" name="直線矢印コネクタ 277">
            <a:extLst>
              <a:ext uri="{FF2B5EF4-FFF2-40B4-BE49-F238E27FC236}">
                <a16:creationId xmlns:a16="http://schemas.microsoft.com/office/drawing/2014/main" id="{17C090F2-30FC-5759-527F-36C21467669C}"/>
              </a:ext>
            </a:extLst>
          </p:cNvPr>
          <p:cNvCxnSpPr>
            <a:cxnSpLocks/>
            <a:stCxn id="235" idx="3"/>
            <a:endCxn id="266" idx="1"/>
          </p:cNvCxnSpPr>
          <p:nvPr/>
        </p:nvCxnSpPr>
        <p:spPr>
          <a:xfrm flipV="1">
            <a:off x="4280658" y="3369253"/>
            <a:ext cx="631705" cy="224683"/>
          </a:xfrm>
          <a:prstGeom prst="straightConnector1">
            <a:avLst/>
          </a:prstGeom>
          <a:noFill/>
          <a:ln w="19050" cap="flat" cmpd="sng" algn="ctr">
            <a:solidFill>
              <a:srgbClr val="A02B93"/>
            </a:solidFill>
            <a:prstDash val="solid"/>
            <a:miter lim="800000"/>
            <a:tailEnd type="arrow" w="lg" len="lg"/>
          </a:ln>
          <a:effectLst/>
        </p:spPr>
      </p:cxnSp>
      <p:cxnSp>
        <p:nvCxnSpPr>
          <p:cNvPr id="279" name="直線矢印コネクタ 278">
            <a:extLst>
              <a:ext uri="{FF2B5EF4-FFF2-40B4-BE49-F238E27FC236}">
                <a16:creationId xmlns:a16="http://schemas.microsoft.com/office/drawing/2014/main" id="{A06FCCE8-ED30-A5E9-6F33-1E8349417767}"/>
              </a:ext>
            </a:extLst>
          </p:cNvPr>
          <p:cNvCxnSpPr>
            <a:cxnSpLocks/>
            <a:stCxn id="236" idx="3"/>
            <a:endCxn id="267" idx="1"/>
          </p:cNvCxnSpPr>
          <p:nvPr/>
        </p:nvCxnSpPr>
        <p:spPr>
          <a:xfrm flipV="1">
            <a:off x="4280659" y="3566043"/>
            <a:ext cx="624306" cy="323368"/>
          </a:xfrm>
          <a:prstGeom prst="straightConnector1">
            <a:avLst/>
          </a:prstGeom>
          <a:noFill/>
          <a:ln w="19050" cap="flat" cmpd="sng" algn="ctr">
            <a:solidFill>
              <a:srgbClr val="A02B93"/>
            </a:solidFill>
            <a:prstDash val="solid"/>
            <a:miter lim="800000"/>
            <a:tailEnd type="arrow" w="lg" len="lg"/>
          </a:ln>
          <a:effectLst/>
        </p:spPr>
      </p:cxnSp>
      <p:cxnSp>
        <p:nvCxnSpPr>
          <p:cNvPr id="280" name="直線矢印コネクタ 279">
            <a:extLst>
              <a:ext uri="{FF2B5EF4-FFF2-40B4-BE49-F238E27FC236}">
                <a16:creationId xmlns:a16="http://schemas.microsoft.com/office/drawing/2014/main" id="{D912C9D4-30C4-1CFC-1500-CA4C08B504C5}"/>
              </a:ext>
            </a:extLst>
          </p:cNvPr>
          <p:cNvCxnSpPr>
            <a:cxnSpLocks/>
            <a:stCxn id="237" idx="3"/>
            <a:endCxn id="268" idx="1"/>
          </p:cNvCxnSpPr>
          <p:nvPr/>
        </p:nvCxnSpPr>
        <p:spPr>
          <a:xfrm flipV="1">
            <a:off x="4282136" y="3770226"/>
            <a:ext cx="622828" cy="307096"/>
          </a:xfrm>
          <a:prstGeom prst="straightConnector1">
            <a:avLst/>
          </a:prstGeom>
          <a:noFill/>
          <a:ln w="19050" cap="flat" cmpd="sng" algn="ctr">
            <a:solidFill>
              <a:srgbClr val="A02B93"/>
            </a:solidFill>
            <a:prstDash val="solid"/>
            <a:miter lim="800000"/>
            <a:tailEnd type="arrow" w="lg" len="lg"/>
          </a:ln>
          <a:effectLst/>
        </p:spPr>
      </p:cxnSp>
      <p:cxnSp>
        <p:nvCxnSpPr>
          <p:cNvPr id="281" name="直線矢印コネクタ 280">
            <a:extLst>
              <a:ext uri="{FF2B5EF4-FFF2-40B4-BE49-F238E27FC236}">
                <a16:creationId xmlns:a16="http://schemas.microsoft.com/office/drawing/2014/main" id="{4C6257A6-DD92-AF25-5ECD-AA20FA8DE82B}"/>
              </a:ext>
            </a:extLst>
          </p:cNvPr>
          <p:cNvCxnSpPr>
            <a:cxnSpLocks/>
            <a:stCxn id="238" idx="3"/>
            <a:endCxn id="269" idx="1"/>
          </p:cNvCxnSpPr>
          <p:nvPr/>
        </p:nvCxnSpPr>
        <p:spPr>
          <a:xfrm flipV="1">
            <a:off x="4282139" y="3965535"/>
            <a:ext cx="622824" cy="307098"/>
          </a:xfrm>
          <a:prstGeom prst="straightConnector1">
            <a:avLst/>
          </a:prstGeom>
          <a:noFill/>
          <a:ln w="19050" cap="flat" cmpd="sng" algn="ctr">
            <a:solidFill>
              <a:srgbClr val="A02B93"/>
            </a:solidFill>
            <a:prstDash val="solid"/>
            <a:miter lim="800000"/>
            <a:tailEnd type="arrow" w="lg" len="lg"/>
          </a:ln>
          <a:effectLst/>
        </p:spPr>
      </p:cxnSp>
      <p:cxnSp>
        <p:nvCxnSpPr>
          <p:cNvPr id="282" name="直線矢印コネクタ 281">
            <a:extLst>
              <a:ext uri="{FF2B5EF4-FFF2-40B4-BE49-F238E27FC236}">
                <a16:creationId xmlns:a16="http://schemas.microsoft.com/office/drawing/2014/main" id="{7BF55C99-D2B8-9461-4012-6F8FA5661423}"/>
              </a:ext>
            </a:extLst>
          </p:cNvPr>
          <p:cNvCxnSpPr>
            <a:cxnSpLocks/>
            <a:stCxn id="239" idx="3"/>
            <a:endCxn id="270" idx="1"/>
          </p:cNvCxnSpPr>
          <p:nvPr/>
        </p:nvCxnSpPr>
        <p:spPr>
          <a:xfrm flipV="1">
            <a:off x="4282138" y="4169722"/>
            <a:ext cx="622825" cy="298218"/>
          </a:xfrm>
          <a:prstGeom prst="straightConnector1">
            <a:avLst/>
          </a:prstGeom>
          <a:noFill/>
          <a:ln w="19050" cap="flat" cmpd="sng" algn="ctr">
            <a:solidFill>
              <a:srgbClr val="A02B93"/>
            </a:solidFill>
            <a:prstDash val="solid"/>
            <a:miter lim="800000"/>
            <a:tailEnd type="arrow" w="lg" len="lg"/>
          </a:ln>
          <a:effectLst/>
        </p:spPr>
      </p:cxnSp>
      <p:cxnSp>
        <p:nvCxnSpPr>
          <p:cNvPr id="283" name="直線矢印コネクタ 282">
            <a:extLst>
              <a:ext uri="{FF2B5EF4-FFF2-40B4-BE49-F238E27FC236}">
                <a16:creationId xmlns:a16="http://schemas.microsoft.com/office/drawing/2014/main" id="{0A7CCD97-5E68-8952-16FD-ABC4B6D6276B}"/>
              </a:ext>
            </a:extLst>
          </p:cNvPr>
          <p:cNvCxnSpPr>
            <a:cxnSpLocks/>
            <a:stCxn id="241" idx="3"/>
            <a:endCxn id="271" idx="1"/>
          </p:cNvCxnSpPr>
          <p:nvPr/>
        </p:nvCxnSpPr>
        <p:spPr>
          <a:xfrm flipV="1">
            <a:off x="4274739" y="4365031"/>
            <a:ext cx="630223" cy="1151954"/>
          </a:xfrm>
          <a:prstGeom prst="straightConnector1">
            <a:avLst/>
          </a:prstGeom>
          <a:noFill/>
          <a:ln w="19050" cap="flat" cmpd="sng" algn="ctr">
            <a:solidFill>
              <a:srgbClr val="A02B93"/>
            </a:solidFill>
            <a:prstDash val="solid"/>
            <a:miter lim="800000"/>
            <a:tailEnd type="arrow" w="lg" len="lg"/>
          </a:ln>
          <a:effectLst/>
        </p:spPr>
      </p:cxnSp>
      <p:cxnSp>
        <p:nvCxnSpPr>
          <p:cNvPr id="284" name="直線矢印コネクタ 283">
            <a:extLst>
              <a:ext uri="{FF2B5EF4-FFF2-40B4-BE49-F238E27FC236}">
                <a16:creationId xmlns:a16="http://schemas.microsoft.com/office/drawing/2014/main" id="{75DA5599-0368-AB0E-E537-479D4CD307AC}"/>
              </a:ext>
            </a:extLst>
          </p:cNvPr>
          <p:cNvCxnSpPr>
            <a:cxnSpLocks/>
            <a:stCxn id="242" idx="3"/>
            <a:endCxn id="272" idx="1"/>
          </p:cNvCxnSpPr>
          <p:nvPr/>
        </p:nvCxnSpPr>
        <p:spPr>
          <a:xfrm>
            <a:off x="4274873" y="5843843"/>
            <a:ext cx="688336" cy="394381"/>
          </a:xfrm>
          <a:prstGeom prst="straightConnector1">
            <a:avLst/>
          </a:prstGeom>
          <a:ln w="19050">
            <a:solidFill>
              <a:srgbClr val="FFC000"/>
            </a:solidFill>
            <a:tailEnd type="arrow" w="lg" len="lg"/>
          </a:ln>
        </p:spPr>
        <p:style>
          <a:lnRef idx="2">
            <a:schemeClr val="accent1"/>
          </a:lnRef>
          <a:fillRef idx="0">
            <a:schemeClr val="accent1"/>
          </a:fillRef>
          <a:effectRef idx="1">
            <a:schemeClr val="accent1"/>
          </a:effectRef>
          <a:fontRef idx="minor">
            <a:schemeClr val="tx1"/>
          </a:fontRef>
        </p:style>
      </p:cxnSp>
      <p:sp>
        <p:nvSpPr>
          <p:cNvPr id="312" name="矢印: 右 7">
            <a:extLst>
              <a:ext uri="{FF2B5EF4-FFF2-40B4-BE49-F238E27FC236}">
                <a16:creationId xmlns:a16="http://schemas.microsoft.com/office/drawing/2014/main" id="{9761075F-EB97-9ABF-B02D-8264A98A0C14}"/>
              </a:ext>
            </a:extLst>
          </p:cNvPr>
          <p:cNvSpPr/>
          <p:nvPr/>
        </p:nvSpPr>
        <p:spPr>
          <a:xfrm>
            <a:off x="3425658" y="4694620"/>
            <a:ext cx="1154605" cy="507479"/>
          </a:xfrm>
          <a:prstGeom prst="rightArrow">
            <a:avLst/>
          </a:prstGeom>
          <a:solidFill>
            <a:schemeClr val="accent2">
              <a:lumMod val="40000"/>
              <a:lumOff val="6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基本方針編へ</a:t>
            </a:r>
          </a:p>
        </p:txBody>
      </p:sp>
      <p:sp>
        <p:nvSpPr>
          <p:cNvPr id="3" name="正方形/長方形 2">
            <a:extLst>
              <a:ext uri="{FF2B5EF4-FFF2-40B4-BE49-F238E27FC236}">
                <a16:creationId xmlns:a16="http://schemas.microsoft.com/office/drawing/2014/main" id="{A0829E8D-31DF-43A4-A919-46BCDDA0299F}"/>
              </a:ext>
            </a:extLst>
          </p:cNvPr>
          <p:cNvSpPr/>
          <p:nvPr/>
        </p:nvSpPr>
        <p:spPr>
          <a:xfrm>
            <a:off x="4912361" y="4479924"/>
            <a:ext cx="3898873" cy="156348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99911E53-141E-4EAE-A76B-703959F4597D}"/>
              </a:ext>
            </a:extLst>
          </p:cNvPr>
          <p:cNvSpPr txBox="1"/>
          <p:nvPr/>
        </p:nvSpPr>
        <p:spPr>
          <a:xfrm>
            <a:off x="6904372" y="5209640"/>
            <a:ext cx="180049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t>設備部会で審議</a:t>
            </a:r>
            <a:endParaRPr kumimoji="1" lang="ja-JP" altLang="en-US" dirty="0"/>
          </a:p>
        </p:txBody>
      </p:sp>
    </p:spTree>
    <p:extLst>
      <p:ext uri="{BB962C8B-B14F-4D97-AF65-F5344CB8AC3E}">
        <p14:creationId xmlns:p14="http://schemas.microsoft.com/office/powerpoint/2010/main" val="341346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計画の更新方針について</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497402"/>
            <a:ext cx="774422" cy="365125"/>
          </a:xfrm>
        </p:spPr>
        <p:txBody>
          <a:bodyPr/>
          <a:lstStyle/>
          <a:p>
            <a:r>
              <a:rPr kumimoji="1" lang="en-US" altLang="ja-JP" dirty="0"/>
              <a:t>2</a:t>
            </a:r>
            <a:endParaRPr kumimoji="1" lang="ja-JP" altLang="en-US" dirty="0"/>
          </a:p>
        </p:txBody>
      </p:sp>
      <p:graphicFrame>
        <p:nvGraphicFramePr>
          <p:cNvPr id="6" name="表 4">
            <a:extLst>
              <a:ext uri="{FF2B5EF4-FFF2-40B4-BE49-F238E27FC236}">
                <a16:creationId xmlns:a16="http://schemas.microsoft.com/office/drawing/2014/main" id="{95129FBF-C2AB-4B49-AF87-8CB8023462E5}"/>
              </a:ext>
            </a:extLst>
          </p:cNvPr>
          <p:cNvGraphicFramePr>
            <a:graphicFrameLocks noGrp="1"/>
          </p:cNvGraphicFramePr>
          <p:nvPr>
            <p:extLst>
              <p:ext uri="{D42A27DB-BD31-4B8C-83A1-F6EECF244321}">
                <p14:modId xmlns:p14="http://schemas.microsoft.com/office/powerpoint/2010/main" val="1382022890"/>
              </p:ext>
            </p:extLst>
          </p:nvPr>
        </p:nvGraphicFramePr>
        <p:xfrm>
          <a:off x="394415" y="1751091"/>
          <a:ext cx="8341311" cy="3058160"/>
        </p:xfrm>
        <a:graphic>
          <a:graphicData uri="http://schemas.openxmlformats.org/drawingml/2006/table">
            <a:tbl>
              <a:tblPr firstRow="1" bandRow="1">
                <a:tableStyleId>{5C22544A-7EE6-4342-B048-85BDC9FD1C3A}</a:tableStyleId>
              </a:tblPr>
              <a:tblGrid>
                <a:gridCol w="3434080">
                  <a:extLst>
                    <a:ext uri="{9D8B030D-6E8A-4147-A177-3AD203B41FA5}">
                      <a16:colId xmlns:a16="http://schemas.microsoft.com/office/drawing/2014/main" val="3432216877"/>
                    </a:ext>
                  </a:extLst>
                </a:gridCol>
                <a:gridCol w="4907231">
                  <a:extLst>
                    <a:ext uri="{9D8B030D-6E8A-4147-A177-3AD203B41FA5}">
                      <a16:colId xmlns:a16="http://schemas.microsoft.com/office/drawing/2014/main" val="2177164785"/>
                    </a:ext>
                  </a:extLst>
                </a:gridCol>
              </a:tblGrid>
              <a:tr h="288032">
                <a:tc>
                  <a:txBody>
                    <a:bodyPr/>
                    <a:lstStyle/>
                    <a:p>
                      <a:pPr algn="ctr"/>
                      <a:r>
                        <a:rPr kumimoji="1" lang="ja-JP" altLang="en-US" sz="1600" dirty="0"/>
                        <a:t>項目</a:t>
                      </a:r>
                    </a:p>
                  </a:txBody>
                  <a:tcPr/>
                </a:tc>
                <a:tc>
                  <a:txBody>
                    <a:bodyPr/>
                    <a:lstStyle/>
                    <a:p>
                      <a:pPr algn="ctr"/>
                      <a:r>
                        <a:rPr kumimoji="1" lang="ja-JP" altLang="en-US" sz="1600" dirty="0"/>
                        <a:t>対応方針</a:t>
                      </a:r>
                    </a:p>
                  </a:txBody>
                  <a:tcPr/>
                </a:tc>
                <a:extLst>
                  <a:ext uri="{0D108BD9-81ED-4DB2-BD59-A6C34878D82A}">
                    <a16:rowId xmlns:a16="http://schemas.microsoft.com/office/drawing/2014/main" val="1438607910"/>
                  </a:ext>
                </a:extLst>
              </a:tr>
              <a:tr h="370840">
                <a:tc>
                  <a:txBody>
                    <a:bodyPr/>
                    <a:lstStyle/>
                    <a:p>
                      <a:pPr marL="0" indent="0" algn="ctr">
                        <a:buFont typeface="Arial" panose="020B0604020202020204" pitchFamily="34" charset="0"/>
                        <a:buNone/>
                      </a:pPr>
                      <a:r>
                        <a:rPr kumimoji="1" lang="ja-JP" altLang="en-US" sz="1400" kern="1200" dirty="0">
                          <a:solidFill>
                            <a:schemeClr val="tx1"/>
                          </a:solidFill>
                          <a:latin typeface="+mj-ea"/>
                          <a:ea typeface="+mn-ea"/>
                          <a:cs typeface="+mn-cs"/>
                        </a:rPr>
                        <a:t>点検、診断、評価の手法や体制等の充実</a:t>
                      </a:r>
                      <a:endParaRPr kumimoji="1" lang="en-US" altLang="ja-JP" sz="1400" kern="1200" dirty="0">
                        <a:solidFill>
                          <a:schemeClr val="tx1"/>
                        </a:solidFill>
                        <a:latin typeface="+mj-ea"/>
                        <a:ea typeface="+mn-ea"/>
                        <a:cs typeface="+mn-cs"/>
                      </a:endParaRPr>
                    </a:p>
                  </a:txBody>
                  <a:tcPr/>
                </a:tc>
                <a:tc>
                  <a:txBody>
                    <a:bodyPr/>
                    <a:lstStyle/>
                    <a:p>
                      <a:pPr marL="171450" indent="-171450">
                        <a:buFont typeface="Arial" panose="020B0604020202020204" pitchFamily="34" charset="0"/>
                        <a:buChar char="•"/>
                      </a:pPr>
                      <a:r>
                        <a:rPr lang="ja-JP" altLang="en-US" sz="1400" kern="100" dirty="0"/>
                        <a:t>点検の外注化や効率化を検討する</a:t>
                      </a:r>
                      <a:endParaRPr lang="ja-JP" altLang="en-US" sz="1400" b="0" u="none" kern="100" dirty="0">
                        <a:effectLst/>
                      </a:endParaRPr>
                    </a:p>
                  </a:txBody>
                  <a:tcPr/>
                </a:tc>
                <a:extLst>
                  <a:ext uri="{0D108BD9-81ED-4DB2-BD59-A6C34878D82A}">
                    <a16:rowId xmlns:a16="http://schemas.microsoft.com/office/drawing/2014/main" val="3401030241"/>
                  </a:ext>
                </a:extLst>
              </a:tr>
              <a:tr h="370840">
                <a:tc>
                  <a:txBody>
                    <a:bodyPr/>
                    <a:lstStyle/>
                    <a:p>
                      <a:pPr algn="ctr"/>
                      <a:r>
                        <a:rPr kumimoji="1" lang="ja-JP" altLang="en-US" sz="1400" dirty="0">
                          <a:solidFill>
                            <a:schemeClr val="tx1"/>
                          </a:solidFill>
                        </a:rPr>
                        <a:t>点検、診断、評価の手法や体制等の充実</a:t>
                      </a:r>
                      <a:endParaRPr kumimoji="1" lang="en-US" altLang="ja-JP" sz="1400" dirty="0">
                        <a:solidFill>
                          <a:schemeClr val="tx1"/>
                        </a:solidFill>
                      </a:endParaRPr>
                    </a:p>
                  </a:txBody>
                  <a:tcPr/>
                </a:tc>
                <a:tc>
                  <a:txBody>
                    <a:bodyPr/>
                    <a:lstStyle/>
                    <a:p>
                      <a:pPr marL="171450" indent="-171450">
                        <a:buFont typeface="Arial" panose="020B0604020202020204" pitchFamily="34" charset="0"/>
                        <a:buChar char="•"/>
                      </a:pPr>
                      <a:r>
                        <a:rPr lang="ja-JP" altLang="en-US" sz="1400" kern="100" dirty="0">
                          <a:effectLst/>
                        </a:rPr>
                        <a:t>国交省に準じた形で、</a:t>
                      </a:r>
                      <a:r>
                        <a:rPr kumimoji="1" lang="ja-JP" altLang="en-US" sz="1400" kern="100" dirty="0">
                          <a:solidFill>
                            <a:schemeClr val="dk1"/>
                          </a:solidFill>
                          <a:effectLst/>
                          <a:latin typeface="+mn-lt"/>
                          <a:ea typeface="+mn-ea"/>
                          <a:cs typeface="+mn-cs"/>
                        </a:rPr>
                        <a:t>外郭施設の詳細点検に係る基準を整備する</a:t>
                      </a:r>
                      <a:endParaRPr kumimoji="1" lang="en-US" altLang="ja-JP" sz="1400" kern="100" dirty="0">
                        <a:solidFill>
                          <a:schemeClr val="dk1"/>
                        </a:solidFill>
                        <a:effectLst/>
                        <a:latin typeface="+mn-lt"/>
                        <a:ea typeface="+mn-ea"/>
                        <a:cs typeface="+mn-cs"/>
                      </a:endParaRPr>
                    </a:p>
                  </a:txBody>
                  <a:tcPr/>
                </a:tc>
                <a:extLst>
                  <a:ext uri="{0D108BD9-81ED-4DB2-BD59-A6C34878D82A}">
                    <a16:rowId xmlns:a16="http://schemas.microsoft.com/office/drawing/2014/main" val="3407651660"/>
                  </a:ext>
                </a:extLst>
              </a:tr>
              <a:tr h="352112">
                <a:tc>
                  <a:txBody>
                    <a:bodyPr/>
                    <a:lstStyle/>
                    <a:p>
                      <a:pPr algn="ctr"/>
                      <a:r>
                        <a:rPr kumimoji="1" lang="ja-JP" altLang="en-US" sz="1400" dirty="0">
                          <a:solidFill>
                            <a:schemeClr val="tx1"/>
                          </a:solidFill>
                          <a:latin typeface="+mn-ea"/>
                        </a:rPr>
                        <a:t>施設特性に応じた維持管理手法の体系化</a:t>
                      </a:r>
                      <a:endParaRPr kumimoji="1" lang="en-US" altLang="ja-JP" sz="1400" dirty="0">
                        <a:solidFill>
                          <a:schemeClr val="tx1"/>
                        </a:solidFill>
                        <a:latin typeface="+mn-ea"/>
                      </a:endParaRPr>
                    </a:p>
                  </a:txBody>
                  <a:tcPr/>
                </a:tc>
                <a:tc>
                  <a:txBody>
                    <a:bodyPr/>
                    <a:lstStyle/>
                    <a:p>
                      <a:pPr marL="171450" indent="-171450">
                        <a:buFont typeface="Arial" panose="020B0604020202020204" pitchFamily="34" charset="0"/>
                        <a:buChar char="•"/>
                      </a:pPr>
                      <a:r>
                        <a:rPr lang="ja-JP" altLang="en-US" sz="1400" b="0" u="none" kern="100" dirty="0">
                          <a:effectLst/>
                        </a:rPr>
                        <a:t>港湾は社会経済活動を支える重要な社会インフラであることから、施設の適正な維持管理に努めつつ、利用頻度の低い施設などについては、</a:t>
                      </a:r>
                      <a:r>
                        <a:rPr lang="ja-JP" altLang="en-US" sz="1400" kern="100" dirty="0"/>
                        <a:t>施設を統廃合する</a:t>
                      </a:r>
                      <a:r>
                        <a:rPr lang="ja-JP" altLang="en-US" sz="1400" b="0" u="none" kern="100" dirty="0">
                          <a:effectLst/>
                        </a:rPr>
                        <a:t>など維持管理費の縮減を検討する</a:t>
                      </a:r>
                    </a:p>
                  </a:txBody>
                  <a:tcPr/>
                </a:tc>
                <a:extLst>
                  <a:ext uri="{0D108BD9-81ED-4DB2-BD59-A6C34878D82A}">
                    <a16:rowId xmlns:a16="http://schemas.microsoft.com/office/drawing/2014/main" val="328230883"/>
                  </a:ext>
                </a:extLst>
              </a:tr>
              <a:tr h="370840">
                <a:tc>
                  <a:txBody>
                    <a:bodyPr/>
                    <a:lstStyle/>
                    <a:p>
                      <a:pPr algn="ctr"/>
                      <a:r>
                        <a:rPr kumimoji="1" lang="ja-JP" altLang="en-US" sz="1400" dirty="0">
                          <a:solidFill>
                            <a:schemeClr val="tx1"/>
                          </a:solidFill>
                          <a:latin typeface="+mn-ea"/>
                        </a:rPr>
                        <a:t>施設特性に応じた維持管理手法の体系化</a:t>
                      </a:r>
                      <a:endParaRPr kumimoji="1" lang="en-US" altLang="ja-JP" sz="1400" dirty="0">
                        <a:solidFill>
                          <a:schemeClr val="tx1"/>
                        </a:solidFill>
                        <a:latin typeface="+mn-ea"/>
                      </a:endParaRPr>
                    </a:p>
                  </a:txBody>
                  <a:tcPr/>
                </a:tc>
                <a:tc>
                  <a:txBody>
                    <a:bodyPr/>
                    <a:lstStyle/>
                    <a:p>
                      <a:pPr marL="171450" indent="-171450">
                        <a:buFont typeface="Arial" panose="020B0604020202020204" pitchFamily="34" charset="0"/>
                        <a:buChar char="•"/>
                      </a:pPr>
                      <a:r>
                        <a:rPr lang="ja-JP" altLang="en-US" sz="1400" b="0" u="none" kern="100" dirty="0">
                          <a:effectLst/>
                        </a:rPr>
                        <a:t>社会的影響度などに基づいて最適な整備水準を設ける</a:t>
                      </a:r>
                    </a:p>
                  </a:txBody>
                  <a:tcPr/>
                </a:tc>
                <a:extLst>
                  <a:ext uri="{0D108BD9-81ED-4DB2-BD59-A6C34878D82A}">
                    <a16:rowId xmlns:a16="http://schemas.microsoft.com/office/drawing/2014/main" val="2106072217"/>
                  </a:ext>
                </a:extLst>
              </a:tr>
              <a:tr h="370840">
                <a:tc>
                  <a:txBody>
                    <a:bodyPr/>
                    <a:lstStyle/>
                    <a:p>
                      <a:pPr marL="0" indent="0">
                        <a:buFont typeface="Arial" panose="020B0604020202020204" pitchFamily="34" charset="0"/>
                        <a:buNone/>
                      </a:pPr>
                      <a:r>
                        <a:rPr kumimoji="1" lang="ja-JP" altLang="en-US" sz="1400" b="0" u="none" dirty="0">
                          <a:latin typeface="+mn-ea"/>
                        </a:rPr>
                        <a:t>日常的維持管理の着実な実践等</a:t>
                      </a:r>
                      <a:endParaRPr kumimoji="1" lang="en-US" altLang="ja-JP" sz="1400" b="0" u="none" dirty="0">
                        <a:latin typeface="+mn-ea"/>
                      </a:endParaRPr>
                    </a:p>
                  </a:txBody>
                  <a:tcPr/>
                </a:tc>
                <a:tc>
                  <a:txBody>
                    <a:bodyPr/>
                    <a:lstStyle/>
                    <a:p>
                      <a:pPr marL="171450" indent="-171450">
                        <a:buFont typeface="Arial" panose="020B0604020202020204" pitchFamily="34" charset="0"/>
                        <a:buChar char="•"/>
                      </a:pPr>
                      <a:r>
                        <a:rPr lang="ja-JP" altLang="en-US" sz="1400" b="0" u="none" kern="100" dirty="0">
                          <a:effectLst/>
                        </a:rPr>
                        <a:t>今後も要領に基づいた直営作業を実施していく</a:t>
                      </a:r>
                    </a:p>
                    <a:p>
                      <a:pPr marL="171450" indent="-171450">
                        <a:buFont typeface="Arial" panose="020B0604020202020204" pitchFamily="34" charset="0"/>
                        <a:buChar char="•"/>
                      </a:pPr>
                      <a:r>
                        <a:rPr lang="ja-JP" altLang="en-US" sz="1400" b="0" u="none" kern="100" dirty="0">
                          <a:effectLst/>
                        </a:rPr>
                        <a:t>新たな技術の適用に向けて検討を継続して実施する</a:t>
                      </a:r>
                    </a:p>
                  </a:txBody>
                  <a:tcPr/>
                </a:tc>
                <a:extLst>
                  <a:ext uri="{0D108BD9-81ED-4DB2-BD59-A6C34878D82A}">
                    <a16:rowId xmlns:a16="http://schemas.microsoft.com/office/drawing/2014/main" val="185135351"/>
                  </a:ext>
                </a:extLst>
              </a:tr>
            </a:tbl>
          </a:graphicData>
        </a:graphic>
      </p:graphicFrame>
      <p:sp>
        <p:nvSpPr>
          <p:cNvPr id="7" name="角丸四角形 143">
            <a:extLst>
              <a:ext uri="{FF2B5EF4-FFF2-40B4-BE49-F238E27FC236}">
                <a16:creationId xmlns:a16="http://schemas.microsoft.com/office/drawing/2014/main" id="{6D69C426-EC68-7F1A-A9BE-D804B300C928}"/>
              </a:ext>
            </a:extLst>
          </p:cNvPr>
          <p:cNvSpPr/>
          <p:nvPr/>
        </p:nvSpPr>
        <p:spPr>
          <a:xfrm>
            <a:off x="98280" y="1343847"/>
            <a:ext cx="8947439" cy="359391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■現計画の検証に基づく対応方針</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テキスト ボックス 7">
            <a:extLst>
              <a:ext uri="{FF2B5EF4-FFF2-40B4-BE49-F238E27FC236}">
                <a16:creationId xmlns:a16="http://schemas.microsoft.com/office/drawing/2014/main" id="{0D65B1D6-BD32-4E1D-A161-4272049D5932}"/>
              </a:ext>
            </a:extLst>
          </p:cNvPr>
          <p:cNvSpPr txBox="1"/>
          <p:nvPr/>
        </p:nvSpPr>
        <p:spPr>
          <a:xfrm>
            <a:off x="62618" y="963579"/>
            <a:ext cx="5877534" cy="369332"/>
          </a:xfrm>
          <a:prstGeom prst="rect">
            <a:avLst/>
          </a:prstGeom>
          <a:noFill/>
          <a:ln w="19050">
            <a:noFill/>
          </a:ln>
        </p:spPr>
        <p:txBody>
          <a:bodyPr wrap="square" rtlCol="0">
            <a:spAutoFit/>
          </a:bodyPr>
          <a:lstStyle/>
          <a:p>
            <a:r>
              <a:rPr kumimoji="1" lang="en-US" altLang="ja-JP" b="1" dirty="0">
                <a:latin typeface="Meiryo UI" pitchFamily="50" charset="-128"/>
                <a:ea typeface="Meiryo UI" pitchFamily="50" charset="-128"/>
                <a:cs typeface="Meiryo UI" pitchFamily="50" charset="-128"/>
              </a:rPr>
              <a:t>R6.7.2</a:t>
            </a:r>
            <a:r>
              <a:rPr kumimoji="1" lang="ja-JP" altLang="en-US" b="1" dirty="0">
                <a:latin typeface="Meiryo UI" pitchFamily="50" charset="-128"/>
                <a:ea typeface="Meiryo UI" pitchFamily="50" charset="-128"/>
                <a:cs typeface="Meiryo UI" pitchFamily="50" charset="-128"/>
              </a:rPr>
              <a:t>　第２回河川等部会資料より</a:t>
            </a:r>
          </a:p>
        </p:txBody>
      </p:sp>
    </p:spTree>
    <p:extLst>
      <p:ext uri="{BB962C8B-B14F-4D97-AF65-F5344CB8AC3E}">
        <p14:creationId xmlns:p14="http://schemas.microsoft.com/office/powerpoint/2010/main" val="250636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計画の更新方針について</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497402"/>
            <a:ext cx="774422" cy="365125"/>
          </a:xfrm>
        </p:spPr>
        <p:txBody>
          <a:bodyPr/>
          <a:lstStyle/>
          <a:p>
            <a:r>
              <a:rPr kumimoji="1" lang="en-US" altLang="ja-JP" dirty="0"/>
              <a:t>3</a:t>
            </a:r>
          </a:p>
        </p:txBody>
      </p:sp>
      <p:sp>
        <p:nvSpPr>
          <p:cNvPr id="7" name="角丸四角形 143">
            <a:extLst>
              <a:ext uri="{FF2B5EF4-FFF2-40B4-BE49-F238E27FC236}">
                <a16:creationId xmlns:a16="http://schemas.microsoft.com/office/drawing/2014/main" id="{6D69C426-EC68-7F1A-A9BE-D804B300C928}"/>
              </a:ext>
            </a:extLst>
          </p:cNvPr>
          <p:cNvSpPr/>
          <p:nvPr/>
        </p:nvSpPr>
        <p:spPr>
          <a:xfrm>
            <a:off x="98280" y="1361262"/>
            <a:ext cx="8947439" cy="502212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■具体的な取組内容の検討</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8" name="表 4">
            <a:extLst>
              <a:ext uri="{FF2B5EF4-FFF2-40B4-BE49-F238E27FC236}">
                <a16:creationId xmlns:a16="http://schemas.microsoft.com/office/drawing/2014/main" id="{8A2D058E-880B-484E-8075-E65D17BF5633}"/>
              </a:ext>
            </a:extLst>
          </p:cNvPr>
          <p:cNvGraphicFramePr>
            <a:graphicFrameLocks noGrp="1"/>
          </p:cNvGraphicFramePr>
          <p:nvPr>
            <p:extLst>
              <p:ext uri="{D42A27DB-BD31-4B8C-83A1-F6EECF244321}">
                <p14:modId xmlns:p14="http://schemas.microsoft.com/office/powerpoint/2010/main" val="1618541435"/>
              </p:ext>
            </p:extLst>
          </p:nvPr>
        </p:nvGraphicFramePr>
        <p:xfrm>
          <a:off x="228686" y="1730098"/>
          <a:ext cx="8686625" cy="4541520"/>
        </p:xfrm>
        <a:graphic>
          <a:graphicData uri="http://schemas.openxmlformats.org/drawingml/2006/table">
            <a:tbl>
              <a:tblPr firstRow="1" bandRow="1">
                <a:tableStyleId>{5C22544A-7EE6-4342-B048-85BDC9FD1C3A}</a:tableStyleId>
              </a:tblPr>
              <a:tblGrid>
                <a:gridCol w="3506210">
                  <a:extLst>
                    <a:ext uri="{9D8B030D-6E8A-4147-A177-3AD203B41FA5}">
                      <a16:colId xmlns:a16="http://schemas.microsoft.com/office/drawing/2014/main" val="3432216877"/>
                    </a:ext>
                  </a:extLst>
                </a:gridCol>
                <a:gridCol w="5180415">
                  <a:extLst>
                    <a:ext uri="{9D8B030D-6E8A-4147-A177-3AD203B41FA5}">
                      <a16:colId xmlns:a16="http://schemas.microsoft.com/office/drawing/2014/main" val="2412610903"/>
                    </a:ext>
                  </a:extLst>
                </a:gridCol>
              </a:tblGrid>
              <a:tr h="288032">
                <a:tc>
                  <a:txBody>
                    <a:bodyPr/>
                    <a:lstStyle/>
                    <a:p>
                      <a:pPr algn="ctr"/>
                      <a:r>
                        <a:rPr kumimoji="1" lang="ja-JP" altLang="en-US" sz="1600" dirty="0"/>
                        <a:t>項目</a:t>
                      </a:r>
                    </a:p>
                  </a:txBody>
                  <a:tcPr/>
                </a:tc>
                <a:tc>
                  <a:txBody>
                    <a:bodyPr/>
                    <a:lstStyle/>
                    <a:p>
                      <a:pPr algn="ctr"/>
                      <a:r>
                        <a:rPr kumimoji="1" lang="ja-JP" altLang="en-US" sz="1600" dirty="0"/>
                        <a:t>具体的な取組内容の検討</a:t>
                      </a:r>
                    </a:p>
                  </a:txBody>
                  <a:tcPr/>
                </a:tc>
                <a:extLst>
                  <a:ext uri="{0D108BD9-81ED-4DB2-BD59-A6C34878D82A}">
                    <a16:rowId xmlns:a16="http://schemas.microsoft.com/office/drawing/2014/main" val="1438607910"/>
                  </a:ext>
                </a:extLst>
              </a:tr>
              <a:tr h="370840">
                <a:tc>
                  <a:txBody>
                    <a:bodyPr/>
                    <a:lstStyle/>
                    <a:p>
                      <a:pPr marL="0" indent="0" algn="ctr">
                        <a:buFont typeface="Arial" panose="020B0604020202020204" pitchFamily="34" charset="0"/>
                        <a:buNone/>
                      </a:pPr>
                      <a:r>
                        <a:rPr kumimoji="1" lang="ja-JP" altLang="en-US" sz="1400" kern="1200" dirty="0">
                          <a:solidFill>
                            <a:schemeClr val="tx1"/>
                          </a:solidFill>
                          <a:latin typeface="+mj-ea"/>
                          <a:ea typeface="+mn-ea"/>
                          <a:cs typeface="+mn-cs"/>
                        </a:rPr>
                        <a:t>点検、診断、評価の手法や体制等の充実</a:t>
                      </a:r>
                      <a:endParaRPr kumimoji="1" lang="en-US" altLang="ja-JP" sz="1400" kern="1200" dirty="0">
                        <a:solidFill>
                          <a:schemeClr val="tx1"/>
                        </a:solidFill>
                        <a:latin typeface="+mj-ea"/>
                        <a:ea typeface="+mn-ea"/>
                        <a:cs typeface="+mn-cs"/>
                      </a:endParaRPr>
                    </a:p>
                  </a:txBody>
                  <a:tcPr/>
                </a:tc>
                <a:tc>
                  <a:txBody>
                    <a:bodyPr/>
                    <a:lstStyle/>
                    <a:p>
                      <a:pPr marL="171450" indent="-171450">
                        <a:buFont typeface="Wingdings" panose="05000000000000000000" pitchFamily="2" charset="2"/>
                        <a:buChar char="l"/>
                      </a:pPr>
                      <a:r>
                        <a:rPr lang="ja-JP" altLang="en-US" sz="1400" kern="100" dirty="0"/>
                        <a:t>点検の外注化や効率化を検討</a:t>
                      </a:r>
                      <a:endParaRPr lang="ja-JP" altLang="en-US" sz="1400" kern="100" dirty="0">
                        <a:solidFill>
                          <a:schemeClr val="tx1"/>
                        </a:solidFill>
                        <a:effectLst/>
                      </a:endParaRPr>
                    </a:p>
                    <a:p>
                      <a:pPr marL="171450" indent="-171450">
                        <a:buFont typeface="Arial" panose="020B0604020202020204" pitchFamily="34" charset="0"/>
                        <a:buChar char="•"/>
                      </a:pPr>
                      <a:r>
                        <a:rPr lang="ja-JP" altLang="en-US" sz="1400" kern="100" dirty="0">
                          <a:effectLst/>
                        </a:rPr>
                        <a:t>点検及び点検結果のデータベースへの入力作業の外注化を検討（健全度、点検頻度などを考慮し設定）</a:t>
                      </a:r>
                      <a:endParaRPr lang="en-US" altLang="ja-JP" sz="1400" kern="100" dirty="0">
                        <a:effectLst/>
                      </a:endParaRPr>
                    </a:p>
                    <a:p>
                      <a:pPr marL="171450" indent="-171450">
                        <a:buFont typeface="Arial" panose="020B0604020202020204" pitchFamily="34" charset="0"/>
                        <a:buChar char="•"/>
                      </a:pPr>
                      <a:r>
                        <a:rPr lang="ja-JP" altLang="en-US" sz="1400" kern="100" dirty="0"/>
                        <a:t>これにより、データの整理・活用に注力</a:t>
                      </a:r>
                      <a:endParaRPr lang="en-US" altLang="ja-JP" sz="1400" kern="100" dirty="0">
                        <a:effectLst/>
                      </a:endParaRPr>
                    </a:p>
                    <a:p>
                      <a:pPr marL="171450" indent="-171450">
                        <a:buFont typeface="Arial" panose="020B0604020202020204" pitchFamily="34" charset="0"/>
                        <a:buChar char="•"/>
                      </a:pPr>
                      <a:r>
                        <a:rPr lang="ja-JP" altLang="en-US" sz="1400" kern="100" dirty="0"/>
                        <a:t>上記と併せて、新技術導入を検討の上、点検計画の継続的な見直しを実施（新技術導入例：ドローンを用いた施設点検）</a:t>
                      </a:r>
                      <a:endParaRPr lang="en-US" altLang="ja-JP" sz="1400" kern="100" dirty="0"/>
                    </a:p>
                  </a:txBody>
                  <a:tcPr/>
                </a:tc>
                <a:extLst>
                  <a:ext uri="{0D108BD9-81ED-4DB2-BD59-A6C34878D82A}">
                    <a16:rowId xmlns:a16="http://schemas.microsoft.com/office/drawing/2014/main" val="3401030241"/>
                  </a:ext>
                </a:extLst>
              </a:tr>
              <a:tr h="370840">
                <a:tc>
                  <a:txBody>
                    <a:bodyPr/>
                    <a:lstStyle/>
                    <a:p>
                      <a:pPr algn="ctr"/>
                      <a:r>
                        <a:rPr kumimoji="1" lang="ja-JP" altLang="en-US" sz="1400" dirty="0">
                          <a:solidFill>
                            <a:schemeClr val="tx1"/>
                          </a:solidFill>
                        </a:rPr>
                        <a:t>点検、診断、評価の手法や体制等の充実</a:t>
                      </a:r>
                      <a:endParaRPr kumimoji="1" lang="en-US" altLang="ja-JP" sz="1400" dirty="0">
                        <a:solidFill>
                          <a:schemeClr val="tx1"/>
                        </a:solidFill>
                      </a:endParaRPr>
                    </a:p>
                  </a:txBody>
                  <a:tcPr/>
                </a:tc>
                <a:tc>
                  <a:txBody>
                    <a:bodyPr/>
                    <a:lstStyle/>
                    <a:p>
                      <a:pPr marL="171450" indent="-171450">
                        <a:buFont typeface="Wingdings" panose="05000000000000000000" pitchFamily="2" charset="2"/>
                        <a:buChar char="l"/>
                      </a:pPr>
                      <a:r>
                        <a:rPr lang="ja-JP" altLang="en-US" sz="1400" kern="100" dirty="0">
                          <a:effectLst/>
                        </a:rPr>
                        <a:t>外郭施設の詳細点検に係る基準の整備</a:t>
                      </a:r>
                      <a:endParaRPr lang="en-US" altLang="ja-JP" sz="1400" kern="100" dirty="0">
                        <a:effectLst/>
                      </a:endParaRPr>
                    </a:p>
                    <a:p>
                      <a:pPr marL="171450" indent="-171450">
                        <a:buFont typeface="Arial" panose="020B0604020202020204" pitchFamily="34" charset="0"/>
                        <a:buChar char="•"/>
                      </a:pPr>
                      <a:r>
                        <a:rPr lang="ja-JP" altLang="en-US" sz="1400" kern="100" dirty="0">
                          <a:effectLst/>
                        </a:rPr>
                        <a:t>係留施設と同様に設定</a:t>
                      </a:r>
                      <a:endParaRPr lang="en-US" altLang="ja-JP" sz="1400" kern="100" dirty="0">
                        <a:effectLst/>
                      </a:endParaRPr>
                    </a:p>
                    <a:p>
                      <a:pPr marL="171450" indent="-171450" algn="just">
                        <a:buFont typeface="Arial" panose="020B0604020202020204" pitchFamily="34" charset="0"/>
                        <a:buChar char="•"/>
                      </a:pPr>
                      <a:endParaRPr lang="ja-JP" altLang="en-US" sz="1400" b="0" u="none" kern="100" dirty="0">
                        <a:effectLst/>
                      </a:endParaRPr>
                    </a:p>
                  </a:txBody>
                  <a:tcPr/>
                </a:tc>
                <a:extLst>
                  <a:ext uri="{0D108BD9-81ED-4DB2-BD59-A6C34878D82A}">
                    <a16:rowId xmlns:a16="http://schemas.microsoft.com/office/drawing/2014/main" val="3407651660"/>
                  </a:ext>
                </a:extLst>
              </a:tr>
              <a:tr h="352112">
                <a:tc>
                  <a:txBody>
                    <a:bodyPr/>
                    <a:lstStyle/>
                    <a:p>
                      <a:pPr algn="ctr"/>
                      <a:r>
                        <a:rPr kumimoji="1" lang="ja-JP" altLang="en-US" sz="1400" dirty="0">
                          <a:solidFill>
                            <a:schemeClr val="tx1"/>
                          </a:solidFill>
                          <a:latin typeface="+mn-ea"/>
                        </a:rPr>
                        <a:t>施設特性に応じた維持管理手法の体系化</a:t>
                      </a:r>
                      <a:endParaRPr kumimoji="1" lang="en-US" altLang="ja-JP" sz="1400" dirty="0">
                        <a:solidFill>
                          <a:schemeClr val="tx1"/>
                        </a:solidFill>
                        <a:latin typeface="+mn-ea"/>
                      </a:endParaRPr>
                    </a:p>
                  </a:txBody>
                  <a:tcPr/>
                </a:tc>
                <a:tc>
                  <a:txBody>
                    <a:bodyPr/>
                    <a:lstStyle/>
                    <a:p>
                      <a:pPr marL="171450" indent="-171450">
                        <a:buFont typeface="Wingdings" panose="05000000000000000000" pitchFamily="2" charset="2"/>
                        <a:buChar char="l"/>
                      </a:pPr>
                      <a:r>
                        <a:rPr lang="ja-JP" altLang="en-US" sz="1400" kern="100" dirty="0"/>
                        <a:t>維持管理費の縮減策の検討</a:t>
                      </a:r>
                      <a:endParaRPr lang="en-US" altLang="ja-JP" sz="1400" kern="100" dirty="0"/>
                    </a:p>
                    <a:p>
                      <a:pPr marL="171450" indent="-171450">
                        <a:buFont typeface="Arial" panose="020B0604020202020204" pitchFamily="34" charset="0"/>
                        <a:buChar char="•"/>
                      </a:pPr>
                      <a:r>
                        <a:rPr lang="ja-JP" altLang="en-US" sz="1400" kern="100" dirty="0"/>
                        <a:t>鋼矢板等の鋼構造物については、引き続き被覆防食による予防保全を行うことにより維持管理費の縮減に努める</a:t>
                      </a:r>
                      <a:endParaRPr lang="en-US" altLang="ja-JP" sz="1400" kern="100" dirty="0"/>
                    </a:p>
                    <a:p>
                      <a:pPr marL="171450" indent="-171450">
                        <a:buFont typeface="Arial" panose="020B0604020202020204" pitchFamily="34" charset="0"/>
                        <a:buChar char="•"/>
                      </a:pPr>
                      <a:r>
                        <a:rPr lang="ja-JP" altLang="en-US" sz="1400" kern="100" dirty="0"/>
                        <a:t>施設の劣化度と社会的影響度に基づく優先順位の低い施設について、フロー図による検討・調整を行ったうえで、施設を統廃合するなど維持管理費の縮減を図る</a:t>
                      </a:r>
                      <a:endParaRPr lang="en-US" altLang="ja-JP" sz="1400" kern="100" dirty="0"/>
                    </a:p>
                  </a:txBody>
                  <a:tcPr/>
                </a:tc>
                <a:extLst>
                  <a:ext uri="{0D108BD9-81ED-4DB2-BD59-A6C34878D82A}">
                    <a16:rowId xmlns:a16="http://schemas.microsoft.com/office/drawing/2014/main" val="328230883"/>
                  </a:ext>
                </a:extLst>
              </a:tr>
              <a:tr h="352112">
                <a:tc>
                  <a:txBody>
                    <a:bodyPr/>
                    <a:lstStyle/>
                    <a:p>
                      <a:pPr algn="ctr"/>
                      <a:r>
                        <a:rPr kumimoji="1" lang="ja-JP" altLang="en-US" sz="1400" dirty="0">
                          <a:solidFill>
                            <a:schemeClr val="tx1"/>
                          </a:solidFill>
                          <a:latin typeface="+mn-ea"/>
                        </a:rPr>
                        <a:t>施設特性に応じた維持管理手法の体系化</a:t>
                      </a:r>
                      <a:endParaRPr kumimoji="1" lang="en-US" altLang="ja-JP" sz="1400" dirty="0">
                        <a:solidFill>
                          <a:schemeClr val="tx1"/>
                        </a:solidFill>
                        <a:latin typeface="+mn-ea"/>
                      </a:endParaRPr>
                    </a:p>
                  </a:txBody>
                  <a:tcPr/>
                </a:tc>
                <a:tc>
                  <a:txBody>
                    <a:bodyPr/>
                    <a:lstStyle/>
                    <a:p>
                      <a:pPr marL="171450" indent="-171450" algn="l">
                        <a:buFont typeface="Wingdings" panose="05000000000000000000" pitchFamily="2" charset="2"/>
                        <a:buChar char="l"/>
                      </a:pPr>
                      <a:r>
                        <a:rPr lang="ja-JP" altLang="en-US" sz="1400" dirty="0">
                          <a:solidFill>
                            <a:schemeClr val="tx1"/>
                          </a:solidFill>
                          <a:latin typeface="+mn-ea"/>
                          <a:ea typeface="+mn-ea"/>
                        </a:rPr>
                        <a:t>施設全体の劣化状況を確認し、より効率的な補修方法や対策方法を検討したうえで、施設の性能確保のため、性能劣化している部分について効率的な補修を行う</a:t>
                      </a:r>
                    </a:p>
                  </a:txBody>
                  <a:tcPr/>
                </a:tc>
                <a:extLst>
                  <a:ext uri="{0D108BD9-81ED-4DB2-BD59-A6C34878D82A}">
                    <a16:rowId xmlns:a16="http://schemas.microsoft.com/office/drawing/2014/main" val="2374504229"/>
                  </a:ext>
                </a:extLst>
              </a:tr>
            </a:tbl>
          </a:graphicData>
        </a:graphic>
      </p:graphicFrame>
      <p:sp>
        <p:nvSpPr>
          <p:cNvPr id="9" name="テキスト ボックス 8">
            <a:extLst>
              <a:ext uri="{FF2B5EF4-FFF2-40B4-BE49-F238E27FC236}">
                <a16:creationId xmlns:a16="http://schemas.microsoft.com/office/drawing/2014/main" id="{0D65B1D6-BD32-4E1D-A161-4272049D5932}"/>
              </a:ext>
            </a:extLst>
          </p:cNvPr>
          <p:cNvSpPr txBox="1"/>
          <p:nvPr/>
        </p:nvSpPr>
        <p:spPr>
          <a:xfrm>
            <a:off x="62618" y="963579"/>
            <a:ext cx="5877534" cy="369332"/>
          </a:xfrm>
          <a:prstGeom prst="rect">
            <a:avLst/>
          </a:prstGeom>
          <a:noFill/>
          <a:ln w="19050">
            <a:noFill/>
          </a:ln>
        </p:spPr>
        <p:txBody>
          <a:bodyPr wrap="square" rtlCol="0">
            <a:spAutoFit/>
          </a:bodyPr>
          <a:lstStyle/>
          <a:p>
            <a:r>
              <a:rPr kumimoji="1" lang="en-US" altLang="ja-JP" b="1" dirty="0">
                <a:latin typeface="Meiryo UI" pitchFamily="50" charset="-128"/>
                <a:ea typeface="Meiryo UI" pitchFamily="50" charset="-128"/>
                <a:cs typeface="Meiryo UI" pitchFamily="50" charset="-128"/>
              </a:rPr>
              <a:t>R6.7.2</a:t>
            </a:r>
            <a:r>
              <a:rPr kumimoji="1" lang="ja-JP" altLang="en-US" b="1" dirty="0">
                <a:latin typeface="Meiryo UI" pitchFamily="50" charset="-128"/>
                <a:ea typeface="Meiryo UI" pitchFamily="50" charset="-128"/>
                <a:cs typeface="Meiryo UI" pitchFamily="50" charset="-128"/>
              </a:rPr>
              <a:t>　第２回河川等部会資料より</a:t>
            </a:r>
          </a:p>
        </p:txBody>
      </p:sp>
    </p:spTree>
    <p:extLst>
      <p:ext uri="{BB962C8B-B14F-4D97-AF65-F5344CB8AC3E}">
        <p14:creationId xmlns:p14="http://schemas.microsoft.com/office/powerpoint/2010/main" val="395138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497402"/>
            <a:ext cx="774422" cy="365125"/>
          </a:xfrm>
        </p:spPr>
        <p:txBody>
          <a:bodyPr/>
          <a:lstStyle/>
          <a:p>
            <a:r>
              <a:rPr kumimoji="1" lang="en-US" altLang="ja-JP" dirty="0"/>
              <a:t>4</a:t>
            </a:r>
            <a:endParaRPr kumimoji="1" lang="ja-JP" altLang="en-US" dirty="0"/>
          </a:p>
        </p:txBody>
      </p:sp>
      <p:pic>
        <p:nvPicPr>
          <p:cNvPr id="9" name="図 8">
            <a:extLst>
              <a:ext uri="{FF2B5EF4-FFF2-40B4-BE49-F238E27FC236}">
                <a16:creationId xmlns:a16="http://schemas.microsoft.com/office/drawing/2014/main" id="{B2D6B0FE-B22F-4899-8659-B68529BF4F8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2904" y="2248592"/>
            <a:ext cx="4131945" cy="3105785"/>
          </a:xfrm>
          <a:prstGeom prst="rect">
            <a:avLst/>
          </a:prstGeom>
          <a:noFill/>
          <a:ln>
            <a:noFill/>
          </a:ln>
        </p:spPr>
      </p:pic>
      <p:sp>
        <p:nvSpPr>
          <p:cNvPr id="11" name="角丸四角形 143">
            <a:extLst>
              <a:ext uri="{FF2B5EF4-FFF2-40B4-BE49-F238E27FC236}">
                <a16:creationId xmlns:a16="http://schemas.microsoft.com/office/drawing/2014/main" id="{95AD1125-7F03-4611-9161-B6E6141D11A8}"/>
              </a:ext>
            </a:extLst>
          </p:cNvPr>
          <p:cNvSpPr/>
          <p:nvPr/>
        </p:nvSpPr>
        <p:spPr>
          <a:xfrm>
            <a:off x="110836" y="1332911"/>
            <a:ext cx="4154014" cy="542983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1.1</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本計画の構成</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 name="テキスト ボックス 11">
            <a:extLst>
              <a:ext uri="{FF2B5EF4-FFF2-40B4-BE49-F238E27FC236}">
                <a16:creationId xmlns:a16="http://schemas.microsoft.com/office/drawing/2014/main" id="{44744851-3FAB-46A5-B425-55904843BE8C}"/>
              </a:ext>
            </a:extLst>
          </p:cNvPr>
          <p:cNvSpPr txBox="1"/>
          <p:nvPr/>
        </p:nvSpPr>
        <p:spPr>
          <a:xfrm>
            <a:off x="251520" y="1579661"/>
            <a:ext cx="3920985"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本行動計画は「大阪府都市基盤施設長寿命化計画」第</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編基本方針に沿った分野毎行動計画の</a:t>
            </a:r>
            <a:r>
              <a:rPr lang="ja-JP" altLang="en-US" sz="1100" b="1" dirty="0">
                <a:latin typeface="Meiryo UI" panose="020B0604030504040204" pitchFamily="50" charset="-128"/>
                <a:ea typeface="Meiryo UI" panose="020B0604030504040204" pitchFamily="50" charset="-128"/>
              </a:rPr>
              <a:t>港湾・海岸・設備等編</a:t>
            </a:r>
            <a:r>
              <a:rPr lang="ja-JP" altLang="en-US" sz="1100" dirty="0">
                <a:latin typeface="Meiryo UI" panose="020B0604030504040204" pitchFamily="50" charset="-128"/>
                <a:ea typeface="Meiryo UI" panose="020B0604030504040204" pitchFamily="50" charset="-128"/>
              </a:rPr>
              <a:t>である。</a:t>
            </a:r>
          </a:p>
        </p:txBody>
      </p:sp>
      <p:sp>
        <p:nvSpPr>
          <p:cNvPr id="13" name="テキスト ボックス 12">
            <a:extLst>
              <a:ext uri="{FF2B5EF4-FFF2-40B4-BE49-F238E27FC236}">
                <a16:creationId xmlns:a16="http://schemas.microsoft.com/office/drawing/2014/main" id="{A2E4E61A-B201-4A88-A8D3-4F75DA66C0E4}"/>
              </a:ext>
            </a:extLst>
          </p:cNvPr>
          <p:cNvSpPr txBox="1"/>
          <p:nvPr/>
        </p:nvSpPr>
        <p:spPr>
          <a:xfrm>
            <a:off x="1242937" y="5463911"/>
            <a:ext cx="2265638" cy="26161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都市基盤施設長寿命化計画の構成</a:t>
            </a:r>
          </a:p>
        </p:txBody>
      </p:sp>
      <p:sp>
        <p:nvSpPr>
          <p:cNvPr id="14" name="角丸四角形 143">
            <a:extLst>
              <a:ext uri="{FF2B5EF4-FFF2-40B4-BE49-F238E27FC236}">
                <a16:creationId xmlns:a16="http://schemas.microsoft.com/office/drawing/2014/main" id="{76A29B63-DD50-4E15-AC1F-515921578D27}"/>
              </a:ext>
            </a:extLst>
          </p:cNvPr>
          <p:cNvSpPr/>
          <p:nvPr/>
        </p:nvSpPr>
        <p:spPr>
          <a:xfrm>
            <a:off x="4313068" y="1332910"/>
            <a:ext cx="4648089" cy="542983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1.2</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本計画の主な対象施設</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2" name="表 1"/>
          <p:cNvGraphicFramePr>
            <a:graphicFrameLocks noGrp="1"/>
          </p:cNvGraphicFramePr>
          <p:nvPr>
            <p:extLst>
              <p:ext uri="{D42A27DB-BD31-4B8C-83A1-F6EECF244321}">
                <p14:modId xmlns:p14="http://schemas.microsoft.com/office/powerpoint/2010/main" val="1619477978"/>
              </p:ext>
            </p:extLst>
          </p:nvPr>
        </p:nvGraphicFramePr>
        <p:xfrm>
          <a:off x="4405532" y="1586576"/>
          <a:ext cx="4479422" cy="1174936"/>
        </p:xfrm>
        <a:graphic>
          <a:graphicData uri="http://schemas.openxmlformats.org/drawingml/2006/table">
            <a:tbl>
              <a:tblPr firstRow="1" firstCol="1" bandRow="1">
                <a:tableStyleId>{F5AB1C69-6EDB-4FF4-983F-18BD219EF322}</a:tableStyleId>
              </a:tblPr>
              <a:tblGrid>
                <a:gridCol w="683638">
                  <a:extLst>
                    <a:ext uri="{9D8B030D-6E8A-4147-A177-3AD203B41FA5}">
                      <a16:colId xmlns:a16="http://schemas.microsoft.com/office/drawing/2014/main" val="20000"/>
                    </a:ext>
                  </a:extLst>
                </a:gridCol>
                <a:gridCol w="374358">
                  <a:extLst>
                    <a:ext uri="{9D8B030D-6E8A-4147-A177-3AD203B41FA5}">
                      <a16:colId xmlns:a16="http://schemas.microsoft.com/office/drawing/2014/main" val="2826829432"/>
                    </a:ext>
                  </a:extLst>
                </a:gridCol>
                <a:gridCol w="3421426">
                  <a:extLst>
                    <a:ext uri="{9D8B030D-6E8A-4147-A177-3AD203B41FA5}">
                      <a16:colId xmlns:a16="http://schemas.microsoft.com/office/drawing/2014/main" val="20001"/>
                    </a:ext>
                  </a:extLst>
                </a:gridCol>
              </a:tblGrid>
              <a:tr h="245242">
                <a:tc gridSpan="2">
                  <a:txBody>
                    <a:bodyPr/>
                    <a:lstStyle/>
                    <a:p>
                      <a:pPr algn="ctr">
                        <a:spcAft>
                          <a:spcPts val="0"/>
                        </a:spcAft>
                      </a:pPr>
                      <a:r>
                        <a:rPr lang="ja-JP" sz="1000" kern="100" dirty="0">
                          <a:effectLst/>
                        </a:rPr>
                        <a:t>分野</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000" kern="100" dirty="0">
                          <a:effectLst/>
                        </a:rPr>
                        <a:t>対象施設例</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35107">
                <a:tc rowSpan="2">
                  <a:txBody>
                    <a:bodyPr/>
                    <a:lstStyle/>
                    <a:p>
                      <a:pPr algn="ctr">
                        <a:spcAft>
                          <a:spcPts val="0"/>
                        </a:spcAft>
                      </a:pPr>
                      <a:r>
                        <a:rPr lang="ja-JP" altLang="en-US" sz="800" b="0" kern="100" dirty="0">
                          <a:solidFill>
                            <a:schemeClr val="tx1"/>
                          </a:solidFill>
                          <a:effectLst/>
                          <a:latin typeface="+mn-ea"/>
                          <a:ea typeface="+mn-ea"/>
                        </a:rPr>
                        <a:t>土木構造物</a:t>
                      </a:r>
                      <a:endParaRPr lang="ja-JP" sz="800" b="0" kern="100" dirty="0">
                        <a:solidFill>
                          <a:schemeClr val="tx1"/>
                        </a:solidFill>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800" kern="100" dirty="0">
                          <a:solidFill>
                            <a:schemeClr val="tx1"/>
                          </a:solidFill>
                          <a:effectLst/>
                          <a:latin typeface="+mn-ea"/>
                          <a:ea typeface="+mn-ea"/>
                          <a:cs typeface="Times New Roman" panose="02020603050405020304" pitchFamily="18" charset="0"/>
                        </a:rPr>
                        <a:t>港湾</a:t>
                      </a:r>
                      <a:endParaRPr lang="ja-JP" sz="8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65000"/>
                      </a:schemeClr>
                    </a:solidFill>
                  </a:tcPr>
                </a:tc>
                <a:tc>
                  <a:txBody>
                    <a:bodyPr/>
                    <a:lstStyle/>
                    <a:p>
                      <a:pPr algn="just">
                        <a:spcAft>
                          <a:spcPts val="0"/>
                        </a:spcAft>
                      </a:pPr>
                      <a:r>
                        <a:rPr lang="ja-JP" sz="800" kern="100" dirty="0">
                          <a:effectLst/>
                        </a:rPr>
                        <a:t>岸壁等、護岸・防波堤等、緑地、泊地・航路、橋梁、臨港道路、荷捌き地等</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42927">
                <a:tc v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800" kern="100" dirty="0">
                          <a:solidFill>
                            <a:schemeClr val="tx1"/>
                          </a:solidFill>
                          <a:effectLst/>
                          <a:latin typeface="+mn-ea"/>
                          <a:ea typeface="+mn-ea"/>
                          <a:cs typeface="Times New Roman" panose="02020603050405020304" pitchFamily="18" charset="0"/>
                        </a:rPr>
                        <a:t>海岸</a:t>
                      </a:r>
                      <a:endParaRPr lang="en-US" altLang="ja-JP" sz="8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65000"/>
                      </a:schemeClr>
                    </a:solidFill>
                  </a:tcPr>
                </a:tc>
                <a:tc>
                  <a:txBody>
                    <a:bodyPr/>
                    <a:lstStyle/>
                    <a:p>
                      <a:pPr algn="just">
                        <a:spcAft>
                          <a:spcPts val="0"/>
                        </a:spcAft>
                      </a:pPr>
                      <a:r>
                        <a:rPr lang="ja-JP" sz="800" kern="100" dirty="0">
                          <a:effectLst/>
                        </a:rPr>
                        <a:t>防潮堤（堤防・護岸）、突堤、離岸堤、道流堤、養浜・砂浜等、水門・排水機場（土木）</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42927">
                <a:tc gridSpan="2">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設備</a:t>
                      </a:r>
                      <a:endParaRPr lang="ja-JP" sz="800" b="0" kern="100" dirty="0">
                        <a:solidFill>
                          <a:schemeClr val="tx1"/>
                        </a:solidFill>
                        <a:effectLst/>
                        <a:latin typeface="+mn-ea"/>
                        <a:ea typeface="+mn-ea"/>
                        <a:cs typeface="Times New Roman" panose="02020603050405020304" pitchFamily="18" charset="0"/>
                      </a:endParaRPr>
                    </a:p>
                  </a:txBody>
                  <a:tcPr marL="68580" marR="68580" marT="0" marB="0" anchor="ctr"/>
                </a:tc>
                <a:tc hMerge="1">
                  <a:txBody>
                    <a:bodyPr/>
                    <a:lstStyle/>
                    <a:p>
                      <a:pPr algn="ctr">
                        <a:spcAft>
                          <a:spcPts val="0"/>
                        </a:spcAft>
                      </a:pPr>
                      <a:endParaRPr lang="ja-JP" sz="800" kern="100" dirty="0">
                        <a:solidFill>
                          <a:schemeClr val="tx1"/>
                        </a:solidFill>
                        <a:effectLst/>
                        <a:latin typeface="+mn-ea"/>
                        <a:ea typeface="+mn-ea"/>
                        <a:cs typeface="Times New Roman" panose="02020603050405020304" pitchFamily="18" charset="0"/>
                      </a:endParaRP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ja-JP" altLang="ja-JP" sz="800" kern="100" dirty="0">
                          <a:effectLst/>
                        </a:rPr>
                        <a:t>水門、樋門、門扉、排水ポンプ、受変電設備、自家発電設備、監視制御設備、運転操作設備、テレメータ設備、遠隔操作通信設備、昇降設備</a:t>
                      </a:r>
                      <a:endParaRPr lang="ja-JP" alt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44804474"/>
                  </a:ext>
                </a:extLst>
              </a:tr>
            </a:tbl>
          </a:graphicData>
        </a:graphic>
      </p:graphicFrame>
      <p:sp>
        <p:nvSpPr>
          <p:cNvPr id="15" name="テキスト ボックス 14">
            <a:extLst>
              <a:ext uri="{FF2B5EF4-FFF2-40B4-BE49-F238E27FC236}">
                <a16:creationId xmlns:a16="http://schemas.microsoft.com/office/drawing/2014/main" id="{8C258176-F5A3-411B-9A13-944906EAFE04}"/>
              </a:ext>
            </a:extLst>
          </p:cNvPr>
          <p:cNvSpPr txBox="1"/>
          <p:nvPr/>
        </p:nvSpPr>
        <p:spPr>
          <a:xfrm>
            <a:off x="62618" y="963579"/>
            <a:ext cx="5877534"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１．長寿命化計画の構成</a:t>
            </a:r>
            <a:endParaRPr kumimoji="1" lang="ja-JP" altLang="en-US" b="1" dirty="0">
              <a:latin typeface="Meiryo UI" pitchFamily="50" charset="-128"/>
              <a:ea typeface="Meiryo UI" pitchFamily="50" charset="-128"/>
              <a:cs typeface="Meiryo UI" pitchFamily="50" charset="-128"/>
            </a:endParaRPr>
          </a:p>
        </p:txBody>
      </p:sp>
      <p:pic>
        <p:nvPicPr>
          <p:cNvPr id="4" name="図 3">
            <a:extLst>
              <a:ext uri="{FF2B5EF4-FFF2-40B4-BE49-F238E27FC236}">
                <a16:creationId xmlns:a16="http://schemas.microsoft.com/office/drawing/2014/main" id="{B942B28F-7E46-C0E2-ED7C-1B7F0359A4B1}"/>
              </a:ext>
            </a:extLst>
          </p:cNvPr>
          <p:cNvPicPr>
            <a:picLocks noChangeAspect="1"/>
          </p:cNvPicPr>
          <p:nvPr/>
        </p:nvPicPr>
        <p:blipFill>
          <a:blip r:embed="rId4"/>
          <a:stretch>
            <a:fillRect/>
          </a:stretch>
        </p:blipFill>
        <p:spPr>
          <a:xfrm>
            <a:off x="4433007" y="2780562"/>
            <a:ext cx="4424224" cy="3972663"/>
          </a:xfrm>
          <a:prstGeom prst="rect">
            <a:avLst/>
          </a:prstGeom>
        </p:spPr>
      </p:pic>
      <p:sp>
        <p:nvSpPr>
          <p:cNvPr id="20" name="テキスト ボックス 383"/>
          <p:cNvSpPr txBox="1"/>
          <p:nvPr/>
        </p:nvSpPr>
        <p:spPr>
          <a:xfrm>
            <a:off x="7453584" y="5968765"/>
            <a:ext cx="1132441" cy="365125"/>
          </a:xfrm>
          <a:prstGeom prst="rect">
            <a:avLst/>
          </a:prstGeom>
          <a:solidFill>
            <a:schemeClr val="bg1"/>
          </a:solidFill>
          <a:ln w="22225">
            <a:noFill/>
          </a:ln>
        </p:spPr>
        <p:txBody>
          <a:bodyPr wrap="square" rtlCol="0">
            <a:noAutofit/>
          </a:bodyPr>
          <a:lstStyle/>
          <a:p>
            <a:pPr>
              <a:spcAft>
                <a:spcPts val="0"/>
              </a:spcAft>
            </a:pPr>
            <a:r>
              <a:rPr lang="ja-JP" sz="700" dirty="0">
                <a:latin typeface="Meiryo UI" panose="020B0604030504040204" pitchFamily="50" charset="-128"/>
                <a:ea typeface="Meiryo UI" panose="020B0604030504040204" pitchFamily="50" charset="-128"/>
              </a:rPr>
              <a:t>施設の役割における凡例</a:t>
            </a:r>
          </a:p>
          <a:p>
            <a:pPr>
              <a:spcAft>
                <a:spcPts val="0"/>
              </a:spcAft>
            </a:pPr>
            <a:r>
              <a:rPr lang="ja-JP" sz="700" dirty="0">
                <a:latin typeface="Meiryo UI" panose="020B0604030504040204" pitchFamily="50" charset="-128"/>
                <a:ea typeface="Meiryo UI" panose="020B0604030504040204" pitchFamily="50" charset="-128"/>
              </a:rPr>
              <a:t>●：主目的、○：目的</a:t>
            </a:r>
          </a:p>
        </p:txBody>
      </p:sp>
      <p:sp>
        <p:nvSpPr>
          <p:cNvPr id="21" name="テキスト ボックス 382"/>
          <p:cNvSpPr txBox="1"/>
          <p:nvPr/>
        </p:nvSpPr>
        <p:spPr>
          <a:xfrm>
            <a:off x="7482883" y="6326887"/>
            <a:ext cx="1422566" cy="341029"/>
          </a:xfrm>
          <a:prstGeom prst="rect">
            <a:avLst/>
          </a:prstGeom>
          <a:solidFill>
            <a:schemeClr val="bg1"/>
          </a:solidFill>
          <a:ln w="22225">
            <a:noFill/>
          </a:ln>
        </p:spPr>
        <p:txBody>
          <a:bodyPr wrap="square" rtlCol="0">
            <a:noAutofit/>
          </a:bodyPr>
          <a:lstStyle/>
          <a:p>
            <a:pPr>
              <a:spcAft>
                <a:spcPts val="0"/>
              </a:spcAft>
            </a:pPr>
            <a:r>
              <a:rPr lang="ja-JP" sz="600" dirty="0">
                <a:latin typeface="Meiryo UI" panose="020B0604030504040204" pitchFamily="50" charset="-128"/>
                <a:ea typeface="Meiryo UI" panose="020B0604030504040204" pitchFamily="50" charset="-128"/>
              </a:rPr>
              <a:t>主たる材料構成における凡例</a:t>
            </a:r>
          </a:p>
          <a:p>
            <a:pPr>
              <a:spcAft>
                <a:spcPts val="0"/>
              </a:spcAft>
            </a:pPr>
            <a:r>
              <a:rPr lang="ja-JP" sz="600" dirty="0">
                <a:latin typeface="Meiryo UI" panose="020B0604030504040204" pitchFamily="50" charset="-128"/>
                <a:ea typeface="Meiryo UI" panose="020B0604030504040204" pitchFamily="50" charset="-128"/>
              </a:rPr>
              <a:t>○：該当、</a:t>
            </a:r>
            <a:r>
              <a:rPr lang="en-US" sz="600" dirty="0">
                <a:latin typeface="Meiryo UI" panose="020B0604030504040204" pitchFamily="50" charset="-128"/>
                <a:ea typeface="Meiryo UI" panose="020B0604030504040204" pitchFamily="50" charset="-128"/>
              </a:rPr>
              <a:t>Co</a:t>
            </a:r>
            <a:r>
              <a:rPr lang="ja-JP" sz="600" dirty="0">
                <a:latin typeface="Meiryo UI" panose="020B0604030504040204" pitchFamily="50" charset="-128"/>
                <a:ea typeface="Meiryo UI" panose="020B0604030504040204" pitchFamily="50" charset="-128"/>
              </a:rPr>
              <a:t>：コンクリート、</a:t>
            </a:r>
            <a:r>
              <a:rPr lang="en-US" sz="600" dirty="0">
                <a:latin typeface="Meiryo UI" panose="020B0604030504040204" pitchFamily="50" charset="-128"/>
                <a:ea typeface="Meiryo UI" panose="020B0604030504040204" pitchFamily="50" charset="-128"/>
              </a:rPr>
              <a:t>As:</a:t>
            </a:r>
            <a:r>
              <a:rPr lang="ja-JP" sz="600" dirty="0">
                <a:latin typeface="Meiryo UI" panose="020B0604030504040204" pitchFamily="50" charset="-128"/>
                <a:ea typeface="Meiryo UI" panose="020B0604030504040204" pitchFamily="50" charset="-128"/>
              </a:rPr>
              <a:t>アスファルト</a:t>
            </a:r>
          </a:p>
        </p:txBody>
      </p:sp>
    </p:spTree>
    <p:extLst>
      <p:ext uri="{BB962C8B-B14F-4D97-AF65-F5344CB8AC3E}">
        <p14:creationId xmlns:p14="http://schemas.microsoft.com/office/powerpoint/2010/main" val="283502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497402"/>
            <a:ext cx="774422" cy="365125"/>
          </a:xfrm>
        </p:spPr>
        <p:txBody>
          <a:bodyPr/>
          <a:lstStyle/>
          <a:p>
            <a:r>
              <a:rPr kumimoji="1" lang="en-US" altLang="ja-JP" dirty="0"/>
              <a:t>5</a:t>
            </a:r>
            <a:endParaRPr kumimoji="1" lang="ja-JP" altLang="en-US" dirty="0"/>
          </a:p>
        </p:txBody>
      </p:sp>
      <p:sp>
        <p:nvSpPr>
          <p:cNvPr id="7" name="角丸四角形 143">
            <a:extLst>
              <a:ext uri="{FF2B5EF4-FFF2-40B4-BE49-F238E27FC236}">
                <a16:creationId xmlns:a16="http://schemas.microsoft.com/office/drawing/2014/main" id="{6D69C426-EC68-7F1A-A9BE-D804B300C928}"/>
              </a:ext>
            </a:extLst>
          </p:cNvPr>
          <p:cNvSpPr/>
          <p:nvPr/>
        </p:nvSpPr>
        <p:spPr>
          <a:xfrm>
            <a:off x="98816" y="1425243"/>
            <a:ext cx="8932509" cy="2702619"/>
          </a:xfrm>
          <a:prstGeom prst="rect">
            <a:avLst/>
          </a:prstGeom>
          <a:no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dirty="0">
                <a:solidFill>
                  <a:schemeClr val="tx1"/>
                </a:solidFill>
                <a:latin typeface="Meiryo UI" panose="020B0604030504040204" pitchFamily="50" charset="-128"/>
                <a:ea typeface="Meiryo UI" panose="020B0604030504040204" pitchFamily="50" charset="-128"/>
              </a:rPr>
              <a:t>港湾施設は、海上輸送と陸上輸送の結節点として物流や人流を支え、府民の生活水準の向上に大きな役割を果たし、災害発生後の緊急物資輸送にも重要な役割を有している。また、海岸施設は、高潮や津波等に対し、背後の人命や財産を防護する必要不可欠な施設である。</a:t>
            </a:r>
            <a:endParaRPr lang="en-US" altLang="ja-JP" sz="1400" dirty="0">
              <a:solidFill>
                <a:schemeClr val="tx1"/>
              </a:solidFill>
              <a:latin typeface="Meiryo UI" panose="020B0604030504040204" pitchFamily="50" charset="-128"/>
              <a:ea typeface="Meiryo UI" panose="020B0604030504040204" pitchFamily="50" charset="-128"/>
            </a:endParaRPr>
          </a:p>
          <a:p>
            <a:pPr algn="just">
              <a:defRPr/>
            </a:pPr>
            <a:r>
              <a:rPr lang="ja-JP" altLang="en-US" sz="1400" dirty="0">
                <a:solidFill>
                  <a:schemeClr val="tx1"/>
                </a:solidFill>
                <a:latin typeface="Meiryo UI" panose="020B0604030504040204" pitchFamily="50" charset="-128"/>
                <a:ea typeface="Meiryo UI" panose="020B0604030504040204" pitchFamily="50" charset="-128"/>
              </a:rPr>
              <a:t>　これらの施設の老朽化が今後進展していく中で、利用者の安全確保と利便性の向上、府民の生命と財産を守ることを使命とし、限られた予算・人員の中で、効率的かつ効果的な維持管理を実施していく。</a:t>
            </a:r>
            <a:endParaRPr lang="en-US" altLang="ja-JP" sz="1400" dirty="0">
              <a:solidFill>
                <a:schemeClr val="tx1"/>
              </a:solidFill>
              <a:latin typeface="Meiryo UI" panose="020B0604030504040204" pitchFamily="50" charset="-128"/>
              <a:ea typeface="Meiryo UI" panose="020B0604030504040204" pitchFamily="50" charset="-128"/>
            </a:endParaRPr>
          </a:p>
          <a:p>
            <a:pPr algn="just">
              <a:defRPr/>
            </a:pPr>
            <a:r>
              <a:rPr lang="ja-JP" altLang="en-US" sz="1400" dirty="0">
                <a:solidFill>
                  <a:srgbClr val="FF0000"/>
                </a:solidFill>
                <a:latin typeface="Meiryo UI" panose="020B0604030504040204" pitchFamily="50" charset="-128"/>
                <a:ea typeface="Meiryo UI" panose="020B0604030504040204" pitchFamily="50" charset="-128"/>
              </a:rPr>
              <a:t>　このため、点検業務の効率化・充実に向け、新技術の導入等による点検業務の省力化を図るとともに、港湾施設（係留施設）の更新にあたっては、施設の適正な維持管理に努めつつ、利用実態も考慮しながら物理的・社会的・経済的視点から総合的に判断し、</a:t>
            </a:r>
            <a:r>
              <a:rPr lang="en-US" altLang="ja-JP" sz="1400" dirty="0">
                <a:solidFill>
                  <a:srgbClr val="FF0000"/>
                </a:solidFill>
                <a:latin typeface="Meiryo UI" panose="020B0604030504040204" pitchFamily="50" charset="-128"/>
                <a:ea typeface="Meiryo UI" panose="020B0604030504040204" pitchFamily="50" charset="-128"/>
              </a:rPr>
              <a:t>LCC</a:t>
            </a:r>
            <a:r>
              <a:rPr lang="ja-JP" altLang="en-US" sz="1400" dirty="0">
                <a:solidFill>
                  <a:srgbClr val="FF0000"/>
                </a:solidFill>
                <a:latin typeface="Meiryo UI" panose="020B0604030504040204" pitchFamily="50" charset="-128"/>
                <a:ea typeface="Meiryo UI" panose="020B0604030504040204" pitchFamily="50" charset="-128"/>
              </a:rPr>
              <a:t>の最小化を図る。</a:t>
            </a:r>
            <a:endParaRPr lang="en-US" altLang="ja-JP" sz="1400" dirty="0">
              <a:solidFill>
                <a:srgbClr val="FF0000"/>
              </a:solidFill>
              <a:latin typeface="Meiryo UI" panose="020B0604030504040204" pitchFamily="50" charset="-128"/>
              <a:ea typeface="Meiryo UI" panose="020B0604030504040204" pitchFamily="50" charset="-128"/>
            </a:endParaRPr>
          </a:p>
          <a:p>
            <a:pPr algn="just">
              <a:defRPr/>
            </a:pPr>
            <a:r>
              <a:rPr lang="ja-JP" altLang="en-US" sz="1400" dirty="0">
                <a:solidFill>
                  <a:srgbClr val="FF0000"/>
                </a:solidFill>
                <a:latin typeface="Meiryo UI" panose="020B0604030504040204" pitchFamily="50" charset="-128"/>
                <a:ea typeface="Meiryo UI" panose="020B0604030504040204" pitchFamily="50" charset="-128"/>
              </a:rPr>
              <a:t>　また、大学や民間等と連携し、維持管理に関する情報やノウハウを共有、人材育成、技術連携を行うことにより、持続可能な維持管理の仕組みづくりに取り組む。</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D91830D-E600-4C97-9A40-81F14ACE3632}"/>
              </a:ext>
            </a:extLst>
          </p:cNvPr>
          <p:cNvSpPr txBox="1"/>
          <p:nvPr/>
        </p:nvSpPr>
        <p:spPr>
          <a:xfrm>
            <a:off x="62618" y="963579"/>
            <a:ext cx="5877534"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２．戦略的維持管理の方針</a:t>
            </a:r>
            <a:endParaRPr kumimoji="1" lang="ja-JP" altLang="en-US"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5656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EAD9A1E-CBC0-483B-A6AA-6CB32BC51796}"/>
              </a:ext>
            </a:extLst>
          </p:cNvPr>
          <p:cNvPicPr>
            <a:picLocks noChangeAspect="1"/>
          </p:cNvPicPr>
          <p:nvPr/>
        </p:nvPicPr>
        <p:blipFill>
          <a:blip r:embed="rId3"/>
          <a:stretch>
            <a:fillRect/>
          </a:stretch>
        </p:blipFill>
        <p:spPr>
          <a:xfrm>
            <a:off x="500966" y="2500467"/>
            <a:ext cx="3545090" cy="2086967"/>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110835" y="1591644"/>
            <a:ext cx="8947439" cy="520444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3.1.1</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施設の現状（港湾）</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254104" y="1852908"/>
            <a:ext cx="3791952" cy="7237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月時点で、係留施設</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箇所、防波堤</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55</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護岸</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131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箇所を含めた港湾施設を管理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0A955CA2-78F4-C72C-B438-4B31373A2D9F}"/>
              </a:ext>
            </a:extLst>
          </p:cNvPr>
          <p:cNvSpPr/>
          <p:nvPr/>
        </p:nvSpPr>
        <p:spPr>
          <a:xfrm>
            <a:off x="4768301" y="1852908"/>
            <a:ext cx="3167777" cy="63226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②高齢化</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現状</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(R4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時点</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では</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年以上経過した施設が約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割</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年後には約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割まで増加</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274B5CBB-8077-EE0A-2BA1-1117F0E64020}"/>
              </a:ext>
            </a:extLst>
          </p:cNvPr>
          <p:cNvSpPr/>
          <p:nvPr/>
        </p:nvSpPr>
        <p:spPr>
          <a:xfrm>
            <a:off x="254104" y="4595429"/>
            <a:ext cx="4211364" cy="26485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③施設状態</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0" name="左右矢印 9"/>
          <p:cNvSpPr/>
          <p:nvPr/>
        </p:nvSpPr>
        <p:spPr>
          <a:xfrm>
            <a:off x="1524510" y="2582977"/>
            <a:ext cx="295411" cy="75803"/>
          </a:xfrm>
          <a:prstGeom prst="leftRightArrow">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1" name="テキスト ボックス 10"/>
          <p:cNvSpPr txBox="1"/>
          <p:nvPr/>
        </p:nvSpPr>
        <p:spPr>
          <a:xfrm>
            <a:off x="1884938" y="2494237"/>
            <a:ext cx="812025" cy="200055"/>
          </a:xfrm>
          <a:prstGeom prst="rect">
            <a:avLst/>
          </a:prstGeom>
          <a:solidFill>
            <a:schemeClr val="bg1"/>
          </a:solidFill>
          <a:ln>
            <a:solidFill>
              <a:schemeClr val="tx1"/>
            </a:solidFill>
          </a:ln>
        </p:spPr>
        <p:txBody>
          <a:bodyPr wrap="square" rtlCol="0">
            <a:spAutoFit/>
          </a:bodyPr>
          <a:lstStyle/>
          <a:p>
            <a:r>
              <a:rPr kumimoji="1" lang="ja-JP" altLang="en-US" sz="700" dirty="0"/>
              <a:t>高度経済成長期</a:t>
            </a:r>
          </a:p>
        </p:txBody>
      </p:sp>
      <p:sp>
        <p:nvSpPr>
          <p:cNvPr id="15" name="テキスト ボックス 14">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2" name="テキスト ボックス 21">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17" name="スライド番号プレースホルダー 17">
            <a:extLst>
              <a:ext uri="{FF2B5EF4-FFF2-40B4-BE49-F238E27FC236}">
                <a16:creationId xmlns:a16="http://schemas.microsoft.com/office/drawing/2014/main" id="{5A209CA5-0D2F-40AE-B8F2-165C2FB6D35D}"/>
              </a:ext>
            </a:extLst>
          </p:cNvPr>
          <p:cNvSpPr>
            <a:spLocks noGrp="1"/>
          </p:cNvSpPr>
          <p:nvPr>
            <p:ph type="sldNum" sz="quarter" idx="12"/>
          </p:nvPr>
        </p:nvSpPr>
        <p:spPr>
          <a:xfrm>
            <a:off x="8326715" y="6491231"/>
            <a:ext cx="774422" cy="365125"/>
          </a:xfrm>
        </p:spPr>
        <p:txBody>
          <a:bodyPr/>
          <a:lstStyle/>
          <a:p>
            <a:r>
              <a:rPr kumimoji="1" lang="en-US" altLang="ja-JP" dirty="0"/>
              <a:t>6</a:t>
            </a:r>
            <a:endParaRPr kumimoji="1" lang="ja-JP" altLang="en-US" dirty="0"/>
          </a:p>
        </p:txBody>
      </p:sp>
      <p:sp>
        <p:nvSpPr>
          <p:cNvPr id="26" name="テキスト ボックス 25">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4"/>
          <a:stretch>
            <a:fillRect/>
          </a:stretch>
        </p:blipFill>
        <p:spPr>
          <a:xfrm>
            <a:off x="4855599" y="2465665"/>
            <a:ext cx="3080479" cy="2141279"/>
          </a:xfrm>
          <a:prstGeom prst="rect">
            <a:avLst/>
          </a:prstGeom>
        </p:spPr>
      </p:pic>
      <p:pic>
        <p:nvPicPr>
          <p:cNvPr id="3" name="図 2"/>
          <p:cNvPicPr>
            <a:picLocks noChangeAspect="1"/>
          </p:cNvPicPr>
          <p:nvPr/>
        </p:nvPicPr>
        <p:blipFill>
          <a:blip r:embed="rId5"/>
          <a:stretch>
            <a:fillRect/>
          </a:stretch>
        </p:blipFill>
        <p:spPr>
          <a:xfrm>
            <a:off x="152615" y="4860280"/>
            <a:ext cx="2683421" cy="1862056"/>
          </a:xfrm>
          <a:prstGeom prst="rect">
            <a:avLst/>
          </a:prstGeom>
        </p:spPr>
      </p:pic>
      <p:pic>
        <p:nvPicPr>
          <p:cNvPr id="5" name="図 4"/>
          <p:cNvPicPr>
            <a:picLocks noChangeAspect="1"/>
          </p:cNvPicPr>
          <p:nvPr/>
        </p:nvPicPr>
        <p:blipFill>
          <a:blip r:embed="rId6"/>
          <a:stretch>
            <a:fillRect/>
          </a:stretch>
        </p:blipFill>
        <p:spPr>
          <a:xfrm>
            <a:off x="5448367" y="4873153"/>
            <a:ext cx="2682000" cy="1861971"/>
          </a:xfrm>
          <a:prstGeom prst="rect">
            <a:avLst/>
          </a:prstGeom>
        </p:spPr>
      </p:pic>
      <p:pic>
        <p:nvPicPr>
          <p:cNvPr id="7" name="図 6"/>
          <p:cNvPicPr>
            <a:picLocks noChangeAspect="1"/>
          </p:cNvPicPr>
          <p:nvPr/>
        </p:nvPicPr>
        <p:blipFill>
          <a:blip r:embed="rId7"/>
          <a:stretch>
            <a:fillRect/>
          </a:stretch>
        </p:blipFill>
        <p:spPr>
          <a:xfrm>
            <a:off x="2818621" y="4868989"/>
            <a:ext cx="2682000" cy="1861971"/>
          </a:xfrm>
          <a:prstGeom prst="rect">
            <a:avLst/>
          </a:prstGeom>
        </p:spPr>
      </p:pic>
      <p:pic>
        <p:nvPicPr>
          <p:cNvPr id="4" name="図 3"/>
          <p:cNvPicPr>
            <a:picLocks noChangeAspect="1"/>
          </p:cNvPicPr>
          <p:nvPr/>
        </p:nvPicPr>
        <p:blipFill rotWithShape="1">
          <a:blip r:embed="rId8"/>
          <a:srcRect l="72743" t="14864" r="2196" b="14182"/>
          <a:stretch/>
        </p:blipFill>
        <p:spPr>
          <a:xfrm>
            <a:off x="7996210" y="5014980"/>
            <a:ext cx="1044646" cy="1569988"/>
          </a:xfrm>
          <a:prstGeom prst="rect">
            <a:avLst/>
          </a:prstGeom>
        </p:spPr>
      </p:pic>
    </p:spTree>
    <p:extLst>
      <p:ext uri="{BB962C8B-B14F-4D97-AF65-F5344CB8AC3E}">
        <p14:creationId xmlns:p14="http://schemas.microsoft.com/office/powerpoint/2010/main" val="381206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7C9EA3F-9DC3-C41E-6F96-52E14D39BED8}"/>
              </a:ext>
            </a:extLst>
          </p:cNvPr>
          <p:cNvPicPr>
            <a:picLocks noChangeAspect="1"/>
          </p:cNvPicPr>
          <p:nvPr/>
        </p:nvPicPr>
        <p:blipFill>
          <a:blip r:embed="rId2"/>
          <a:stretch>
            <a:fillRect/>
          </a:stretch>
        </p:blipFill>
        <p:spPr>
          <a:xfrm>
            <a:off x="231274" y="2414056"/>
            <a:ext cx="3639958" cy="2125861"/>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105931" y="1593668"/>
            <a:ext cx="8947439" cy="519901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3.1.1</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施設の現状（海岸）</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254104" y="1818066"/>
            <a:ext cx="3486862" cy="7237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月時点で、防潮堤</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74km</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を含めた海岸保全</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施設を管理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0A955CA2-78F4-C72C-B438-4B31373A2D9F}"/>
              </a:ext>
            </a:extLst>
          </p:cNvPr>
          <p:cNvSpPr/>
          <p:nvPr/>
        </p:nvSpPr>
        <p:spPr>
          <a:xfrm>
            <a:off x="4739974" y="1818066"/>
            <a:ext cx="3360418" cy="63226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②高齢化</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現状</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(R4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時点</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では</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年以上経過した施設が約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割</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年後には</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95%</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まで増加</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274B5CBB-8077-EE0A-2BA1-1117F0E64020}"/>
              </a:ext>
            </a:extLst>
          </p:cNvPr>
          <p:cNvSpPr/>
          <p:nvPr/>
        </p:nvSpPr>
        <p:spPr>
          <a:xfrm>
            <a:off x="4815274" y="4530622"/>
            <a:ext cx="1133825" cy="2482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③施設状態</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1" name="テキスト ボックス 30">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次期計画の概要</a:t>
            </a:r>
          </a:p>
        </p:txBody>
      </p:sp>
      <p:sp>
        <p:nvSpPr>
          <p:cNvPr id="12" name="スライド番号プレースホルダー 17">
            <a:extLst>
              <a:ext uri="{FF2B5EF4-FFF2-40B4-BE49-F238E27FC236}">
                <a16:creationId xmlns:a16="http://schemas.microsoft.com/office/drawing/2014/main" id="{FADC53D7-FA0E-42BA-AFC7-2390CDA85FFE}"/>
              </a:ext>
            </a:extLst>
          </p:cNvPr>
          <p:cNvSpPr>
            <a:spLocks noGrp="1"/>
          </p:cNvSpPr>
          <p:nvPr>
            <p:ph type="sldNum" sz="quarter" idx="12"/>
          </p:nvPr>
        </p:nvSpPr>
        <p:spPr>
          <a:xfrm>
            <a:off x="8298135" y="6492875"/>
            <a:ext cx="774422" cy="365125"/>
          </a:xfrm>
        </p:spPr>
        <p:txBody>
          <a:bodyPr/>
          <a:lstStyle/>
          <a:p>
            <a:r>
              <a:rPr kumimoji="1" lang="en-US" altLang="ja-JP" dirty="0"/>
              <a:t>7</a:t>
            </a:r>
            <a:endParaRPr kumimoji="1" lang="ja-JP" altLang="en-US" dirty="0"/>
          </a:p>
        </p:txBody>
      </p:sp>
      <p:sp>
        <p:nvSpPr>
          <p:cNvPr id="13" name="テキスト ボックス 12">
            <a:extLst>
              <a:ext uri="{FF2B5EF4-FFF2-40B4-BE49-F238E27FC236}">
                <a16:creationId xmlns:a16="http://schemas.microsoft.com/office/drawing/2014/main" id="{F2205FA9-0011-435E-9CF3-A6AF1A75DEA0}"/>
              </a:ext>
            </a:extLst>
          </p:cNvPr>
          <p:cNvSpPr txBox="1"/>
          <p:nvPr/>
        </p:nvSpPr>
        <p:spPr>
          <a:xfrm>
            <a:off x="62618" y="1015301"/>
            <a:ext cx="8037774" cy="646331"/>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３．効率的・効果的な維持管理の推進</a:t>
            </a:r>
            <a:endParaRPr lang="en-US" altLang="ja-JP" b="1" dirty="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en-US" altLang="ja-JP" b="1" dirty="0">
                <a:latin typeface="Meiryo UI" pitchFamily="50" charset="-128"/>
                <a:ea typeface="Meiryo UI" pitchFamily="50" charset="-128"/>
                <a:cs typeface="Meiryo UI" pitchFamily="50" charset="-128"/>
              </a:rPr>
              <a:t>3.1</a:t>
            </a:r>
            <a:r>
              <a:rPr lang="ja-JP" altLang="en-US" b="1" dirty="0">
                <a:latin typeface="Meiryo UI" pitchFamily="50" charset="-128"/>
                <a:ea typeface="Meiryo UI" pitchFamily="50" charset="-128"/>
                <a:cs typeface="Meiryo UI" pitchFamily="50" charset="-128"/>
              </a:rPr>
              <a:t>　土木構造物</a:t>
            </a:r>
            <a:endParaRPr kumimoji="1" lang="ja-JP" altLang="en-US" b="1" dirty="0">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4864730" y="2468382"/>
            <a:ext cx="3042414" cy="2113687"/>
          </a:xfrm>
          <a:prstGeom prst="rect">
            <a:avLst/>
          </a:prstGeom>
        </p:spPr>
      </p:pic>
      <p:pic>
        <p:nvPicPr>
          <p:cNvPr id="3" name="図 2"/>
          <p:cNvPicPr>
            <a:picLocks noChangeAspect="1"/>
          </p:cNvPicPr>
          <p:nvPr/>
        </p:nvPicPr>
        <p:blipFill>
          <a:blip r:embed="rId4"/>
          <a:stretch>
            <a:fillRect/>
          </a:stretch>
        </p:blipFill>
        <p:spPr>
          <a:xfrm>
            <a:off x="5225144" y="4756842"/>
            <a:ext cx="2682000" cy="1861070"/>
          </a:xfrm>
          <a:prstGeom prst="rect">
            <a:avLst/>
          </a:prstGeom>
        </p:spPr>
      </p:pic>
      <p:pic>
        <p:nvPicPr>
          <p:cNvPr id="15" name="図 14"/>
          <p:cNvPicPr>
            <a:picLocks noChangeAspect="1"/>
          </p:cNvPicPr>
          <p:nvPr/>
        </p:nvPicPr>
        <p:blipFill rotWithShape="1">
          <a:blip r:embed="rId5"/>
          <a:srcRect l="74626" t="14591" r="2196" b="13909"/>
          <a:stretch/>
        </p:blipFill>
        <p:spPr>
          <a:xfrm>
            <a:off x="7956600" y="4899596"/>
            <a:ext cx="997304" cy="1633082"/>
          </a:xfrm>
          <a:prstGeom prst="rect">
            <a:avLst/>
          </a:prstGeom>
        </p:spPr>
      </p:pic>
    </p:spTree>
    <p:extLst>
      <p:ext uri="{BB962C8B-B14F-4D97-AF65-F5344CB8AC3E}">
        <p14:creationId xmlns:p14="http://schemas.microsoft.com/office/powerpoint/2010/main" val="1393056156"/>
      </p:ext>
    </p:extLst>
  </p:cSld>
  <p:clrMapOvr>
    <a:masterClrMapping/>
  </p:clrMapOvr>
</p:sld>
</file>

<file path=ppt/theme/theme1.xml><?xml version="1.0" encoding="utf-8"?>
<a:theme xmlns:a="http://schemas.openxmlformats.org/drawingml/2006/main" name="テーマ1">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テーマ1" id="{9307BC71-991E-4CC1-8808-6958AB32DAB7}" vid="{1AF5B6FF-2131-45AA-A9B8-830176E2DB3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70d2816-acf1-4867-9480-e239a5331c18">
      <UserInfo>
        <DisplayName>NT Service\spsearch</DisplayName>
        <AccountId>9</AccountId>
        <AccountType/>
      </UserInfo>
      <UserInfo>
        <DisplayName>石井　良典</DisplayName>
        <AccountId>40</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9" ma:contentTypeDescription="新しいドキュメントを作成します。" ma:contentTypeScope="" ma:versionID="55428f9ec545de107ec8e0ea257631d2">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93ad7b6eab436265e484ea67daedb817"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2CC6DC-F14A-4712-8106-7AAC59536574}">
  <ds:schemaRefs>
    <ds:schemaRef ds:uri="http://schemas.microsoft.com/office/2006/metadata/longProperties"/>
  </ds:schemaRefs>
</ds:datastoreItem>
</file>

<file path=customXml/itemProps2.xml><?xml version="1.0" encoding="utf-8"?>
<ds:datastoreItem xmlns:ds="http://schemas.openxmlformats.org/officeDocument/2006/customXml" ds:itemID="{09E567E2-F229-4849-AFBA-E74CB7052048}">
  <ds:schemaRefs>
    <ds:schemaRef ds:uri="http://schemas.microsoft.com/sharepoint/v3/contenttype/forms"/>
  </ds:schemaRefs>
</ds:datastoreItem>
</file>

<file path=customXml/itemProps3.xml><?xml version="1.0" encoding="utf-8"?>
<ds:datastoreItem xmlns:ds="http://schemas.openxmlformats.org/officeDocument/2006/customXml" ds:itemID="{C5B11B18-EFF9-4CB1-BD1A-A4BFA04EF17F}">
  <ds:schemaRefs>
    <ds:schemaRef ds:uri="http://purl.org/dc/dcmitype/"/>
    <ds:schemaRef ds:uri="http://purl.org/dc/terms/"/>
    <ds:schemaRef ds:uri="60b12527-e226-4614-b792-74ec134ea487"/>
    <ds:schemaRef ds:uri="070d2816-acf1-4867-9480-e239a5331c18"/>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A1001127-7D03-4CC3-BA33-658FBADD6C69}"/>
</file>

<file path=docProps/app.xml><?xml version="1.0" encoding="utf-8"?>
<Properties xmlns="http://schemas.openxmlformats.org/officeDocument/2006/extended-properties" xmlns:vt="http://schemas.openxmlformats.org/officeDocument/2006/docPropsVTypes">
  <Template>テーマ1</Template>
  <TotalTime>3797</TotalTime>
  <Words>5319</Words>
  <Application>Microsoft Office PowerPoint</Application>
  <PresentationFormat>画面に合わせる (4:3)</PresentationFormat>
  <Paragraphs>664</Paragraphs>
  <Slides>23</Slides>
  <Notes>10</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5" baseType="lpstr">
      <vt:lpstr>HG丸ｺﾞｼｯｸM-PRO</vt:lpstr>
      <vt:lpstr>Meiryo UI</vt:lpstr>
      <vt:lpstr>ＭＳ Ｐゴシック</vt:lpstr>
      <vt:lpstr>游ゴシック</vt:lpstr>
      <vt:lpstr>Arial</vt:lpstr>
      <vt:lpstr>Calibri</vt:lpstr>
      <vt:lpstr>Century</vt:lpstr>
      <vt:lpstr>Georgia</vt:lpstr>
      <vt:lpstr>Trebuchet MS</vt:lpstr>
      <vt:lpstr>Wingdings</vt:lpstr>
      <vt:lpstr>テーマ1</vt:lpstr>
      <vt:lpstr>Worksheet</vt:lpstr>
      <vt:lpstr>大阪府都市基盤施設維持管理技術審議会  第３回　河川等部会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杉原　卓治</cp:lastModifiedBy>
  <cp:revision>181</cp:revision>
  <cp:lastPrinted>2024-10-22T08:49:26Z</cp:lastPrinted>
  <dcterms:created xsi:type="dcterms:W3CDTF">2013-03-26T10:27:51Z</dcterms:created>
  <dcterms:modified xsi:type="dcterms:W3CDTF">2025-01-24T00:59:34Z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y fmtid="{D5CDD505-2E9C-101B-9397-08002B2CF9AE}" pid="3" name="display_urn:schemas-microsoft-com:office:office#SharedWithUsers">
    <vt:lpwstr>中井　和弘;妻井　繁信;石井　良典;丸橋　尚司</vt:lpwstr>
  </property>
  <property fmtid="{D5CDD505-2E9C-101B-9397-08002B2CF9AE}" pid="4" name="SharedWithUsers">
    <vt:lpwstr>7;#中井　和弘;#8;#妻井　繁信;#40;#石井　良典;#41;#丸橋　尚司</vt:lpwstr>
  </property>
  <property fmtid="{D5CDD505-2E9C-101B-9397-08002B2CF9AE}" pid="5" name="lcf76f155ced4ddcb4097134ff3c332f">
    <vt:lpwstr/>
  </property>
  <property fmtid="{D5CDD505-2E9C-101B-9397-08002B2CF9AE}" pid="6" name="xd_Signature">
    <vt:lpwstr/>
  </property>
  <property fmtid="{D5CDD505-2E9C-101B-9397-08002B2CF9AE}" pid="7" name="display_urn:schemas-microsoft-com:office:office#Editor">
    <vt:lpwstr>山本　真也</vt:lpwstr>
  </property>
  <property fmtid="{D5CDD505-2E9C-101B-9397-08002B2CF9AE}" pid="8" name="Order">
    <vt:r8>41500</vt:r8>
  </property>
  <property fmtid="{D5CDD505-2E9C-101B-9397-08002B2CF9AE}" pid="9" name="xd_ProgID">
    <vt:lpwstr/>
  </property>
  <property fmtid="{D5CDD505-2E9C-101B-9397-08002B2CF9AE}" pid="10" name="_ExtendedDescription">
    <vt:lpwstr/>
  </property>
  <property fmtid="{D5CDD505-2E9C-101B-9397-08002B2CF9AE}" pid="11" name="display_urn:schemas-microsoft-com:office:office#Author">
    <vt:lpwstr>山本　真也</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y fmtid="{D5CDD505-2E9C-101B-9397-08002B2CF9AE}" pid="15" name="MediaServiceImageTags">
    <vt:lpwstr/>
  </property>
</Properties>
</file>