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37"/>
  </p:notesMasterIdLst>
  <p:handoutMasterIdLst>
    <p:handoutMasterId r:id="rId38"/>
  </p:handoutMasterIdLst>
  <p:sldIdLst>
    <p:sldId id="454" r:id="rId5"/>
    <p:sldId id="1821" r:id="rId6"/>
    <p:sldId id="1811" r:id="rId7"/>
    <p:sldId id="1809" r:id="rId8"/>
    <p:sldId id="1810" r:id="rId9"/>
    <p:sldId id="1816" r:id="rId10"/>
    <p:sldId id="1843" r:id="rId11"/>
    <p:sldId id="1833" r:id="rId12"/>
    <p:sldId id="1817" r:id="rId13"/>
    <p:sldId id="1652" r:id="rId14"/>
    <p:sldId id="1159" r:id="rId15"/>
    <p:sldId id="1823" r:id="rId16"/>
    <p:sldId id="1665" r:id="rId17"/>
    <p:sldId id="1812" r:id="rId18"/>
    <p:sldId id="1829" r:id="rId19"/>
    <p:sldId id="1824" r:id="rId20"/>
    <p:sldId id="1828" r:id="rId21"/>
    <p:sldId id="1831" r:id="rId22"/>
    <p:sldId id="1826" r:id="rId23"/>
    <p:sldId id="1666" r:id="rId24"/>
    <p:sldId id="1675" r:id="rId25"/>
    <p:sldId id="1668" r:id="rId26"/>
    <p:sldId id="1670" r:id="rId27"/>
    <p:sldId id="1672" r:id="rId28"/>
    <p:sldId id="1813" r:id="rId29"/>
    <p:sldId id="1834" r:id="rId30"/>
    <p:sldId id="1822" r:id="rId31"/>
    <p:sldId id="1836" r:id="rId32"/>
    <p:sldId id="1840" r:id="rId33"/>
    <p:sldId id="1664" r:id="rId34"/>
    <p:sldId id="1841" r:id="rId35"/>
    <p:sldId id="1842" r:id="rId36"/>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湯川　正朗" initials="湯川　正朗" lastIdx="2" clrIdx="0">
    <p:extLst>
      <p:ext uri="{19B8F6BF-5375-455C-9EA6-DF929625EA0E}">
        <p15:presenceInfo xmlns:p15="http://schemas.microsoft.com/office/powerpoint/2012/main" userId="S::YukawaM@lan.pref.osaka.jp::ac29dad5-4abc-4728-a378-ee2c4fdffd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CC"/>
    <a:srgbClr val="0000FF"/>
    <a:srgbClr val="FFFF00"/>
    <a:srgbClr val="00B0F0"/>
    <a:srgbClr val="CCFFFF"/>
    <a:srgbClr val="CCFF33"/>
    <a:srgbClr val="FFCC66"/>
    <a:srgbClr val="FF99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6229" autoAdjust="0"/>
  </p:normalViewPr>
  <p:slideViewPr>
    <p:cSldViewPr>
      <p:cViewPr varScale="1">
        <p:scale>
          <a:sx n="110" d="100"/>
          <a:sy n="110" d="100"/>
        </p:scale>
        <p:origin x="846" y="102"/>
      </p:cViewPr>
      <p:guideLst>
        <p:guide orient="horz" pos="2160"/>
        <p:guide pos="2880"/>
      </p:guideLst>
    </p:cSldViewPr>
  </p:slideViewPr>
  <p:notesTextViewPr>
    <p:cViewPr>
      <p:scale>
        <a:sx n="75" d="100"/>
        <a:sy n="75" d="100"/>
      </p:scale>
      <p:origin x="0" y="0"/>
    </p:cViewPr>
  </p:notesTextViewPr>
  <p:notesViewPr>
    <p:cSldViewPr>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0905249790351E-2"/>
          <c:y val="0.21603423391020055"/>
          <c:w val="0.61186620807265524"/>
          <c:h val="0.6410557914977798"/>
        </c:manualLayout>
      </c:layout>
      <c:pieChart>
        <c:varyColors val="1"/>
        <c:ser>
          <c:idx val="0"/>
          <c:order val="0"/>
          <c:dPt>
            <c:idx val="0"/>
            <c:bubble3D val="0"/>
            <c:explosion val="5"/>
            <c:spPr>
              <a:solidFill>
                <a:schemeClr val="accent2"/>
              </a:solidFill>
              <a:ln w="19050">
                <a:solidFill>
                  <a:schemeClr val="lt1"/>
                </a:solidFill>
              </a:ln>
              <a:effectLst/>
            </c:spPr>
            <c:extLst>
              <c:ext xmlns:c16="http://schemas.microsoft.com/office/drawing/2014/chart" uri="{C3380CC4-5D6E-409C-BE32-E72D297353CC}">
                <c16:uniqueId val="{00000001-618A-4DD6-8024-458A0ED2742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18A-4DD6-8024-458A0ED27422}"/>
              </c:ext>
            </c:extLst>
          </c:dPt>
          <c:dLbls>
            <c:dLbl>
              <c:idx val="0"/>
              <c:layout>
                <c:manualLayout>
                  <c:x val="0.29559594432741454"/>
                  <c:y val="0.16728375738253365"/>
                </c:manualLayout>
              </c:layout>
              <c:tx>
                <c:rich>
                  <a:bodyPr rot="0" spcFirstLastPara="1" vertOverflow="ellipsis" vert="horz" wrap="square" lIns="38100" tIns="19050" rIns="38100" bIns="19050" anchor="ctr" anchorCtr="1">
                    <a:noAutofit/>
                  </a:bodyPr>
                  <a:lstStyle/>
                  <a:p>
                    <a:pPr>
                      <a:lnSpc>
                        <a:spcPts val="1400"/>
                      </a:lnSpc>
                      <a:defRPr sz="1400" b="0" i="0" u="none" strike="noStrike" kern="1200" baseline="0">
                        <a:solidFill>
                          <a:schemeClr val="tx1">
                            <a:lumMod val="65000"/>
                            <a:lumOff val="35000"/>
                          </a:schemeClr>
                        </a:solidFill>
                        <a:latin typeface="+mn-lt"/>
                        <a:ea typeface="+mn-ea"/>
                        <a:cs typeface="+mn-cs"/>
                      </a:defRPr>
                    </a:pPr>
                    <a:fld id="{E154C3FE-B763-40C1-B1F5-740EB2B7A72F}" type="CATEGORYNAME">
                      <a:rPr lang="zh-TW" altLang="en-US" sz="1100" b="1" u="sng" smtClean="0">
                        <a:solidFill>
                          <a:schemeClr val="tx1">
                            <a:lumMod val="65000"/>
                            <a:lumOff val="35000"/>
                          </a:schemeClr>
                        </a:solidFill>
                      </a:rPr>
                      <a:pPr>
                        <a:lnSpc>
                          <a:spcPts val="1400"/>
                        </a:lnSpc>
                        <a:defRPr sz="1400">
                          <a:solidFill>
                            <a:schemeClr val="tx1">
                              <a:lumMod val="65000"/>
                              <a:lumOff val="35000"/>
                            </a:schemeClr>
                          </a:solidFill>
                        </a:defRPr>
                      </a:pPr>
                      <a:t>[分類名]</a:t>
                    </a:fld>
                    <a:r>
                      <a:rPr lang="zh-TW" altLang="en-US" sz="1100" b="1" u="sng" baseline="0" dirty="0">
                        <a:solidFill>
                          <a:schemeClr val="tx1">
                            <a:lumMod val="65000"/>
                            <a:lumOff val="35000"/>
                          </a:schemeClr>
                        </a:solidFill>
                      </a:rPr>
                      <a:t>
</a:t>
                    </a:r>
                    <a:fld id="{A328EB6C-FFC1-4CB0-BC48-9A3F6091714F}" type="PERCENTAGE">
                      <a:rPr lang="en-US" altLang="zh-TW" sz="1100" b="1" u="sng" baseline="0" smtClean="0">
                        <a:solidFill>
                          <a:schemeClr val="tx1">
                            <a:lumMod val="65000"/>
                            <a:lumOff val="35000"/>
                          </a:schemeClr>
                        </a:solidFill>
                      </a:rPr>
                      <a:pPr>
                        <a:lnSpc>
                          <a:spcPts val="1400"/>
                        </a:lnSpc>
                        <a:defRPr sz="1400">
                          <a:solidFill>
                            <a:schemeClr val="tx1">
                              <a:lumMod val="65000"/>
                              <a:lumOff val="35000"/>
                            </a:schemeClr>
                          </a:solidFill>
                        </a:defRPr>
                      </a:pPr>
                      <a:t>[パーセンテージ]</a:t>
                    </a:fld>
                    <a:endParaRPr lang="zh-TW" altLang="en-US" sz="1100" b="1" u="sng" baseline="0" dirty="0">
                      <a:solidFill>
                        <a:schemeClr val="tx1">
                          <a:lumMod val="65000"/>
                          <a:lumOff val="35000"/>
                        </a:schemeClr>
                      </a:solidFill>
                    </a:endParaRPr>
                  </a:p>
                  <a:p>
                    <a:pPr>
                      <a:lnSpc>
                        <a:spcPts val="1400"/>
                      </a:lnSpc>
                      <a:defRPr sz="1400">
                        <a:solidFill>
                          <a:schemeClr val="tx1">
                            <a:lumMod val="65000"/>
                            <a:lumOff val="35000"/>
                          </a:schemeClr>
                        </a:solidFill>
                      </a:defRPr>
                    </a:pPr>
                    <a:r>
                      <a:rPr lang="en-US" altLang="zh-TW" sz="1100" b="1" baseline="0" dirty="0">
                        <a:solidFill>
                          <a:schemeClr val="tx1">
                            <a:lumMod val="65000"/>
                            <a:lumOff val="35000"/>
                          </a:schemeClr>
                        </a:solidFill>
                      </a:rPr>
                      <a:t>9</a:t>
                    </a:r>
                    <a:r>
                      <a:rPr lang="zh-TW" altLang="en-US" sz="1100" b="1" baseline="0" dirty="0">
                        <a:solidFill>
                          <a:schemeClr val="tx1">
                            <a:lumMod val="65000"/>
                            <a:lumOff val="35000"/>
                          </a:schemeClr>
                        </a:solidFill>
                      </a:rPr>
                      <a:t>施設</a:t>
                    </a:r>
                  </a:p>
                </c:rich>
              </c:tx>
              <c:spPr>
                <a:noFill/>
                <a:ln>
                  <a:noFill/>
                </a:ln>
                <a:effectLst/>
              </c:spPr>
              <c:txPr>
                <a:bodyPr rot="0" spcFirstLastPara="1" vertOverflow="ellipsis" vert="horz" wrap="square" lIns="38100" tIns="19050" rIns="38100" bIns="19050" anchor="ctr" anchorCtr="1">
                  <a:noAutofit/>
                </a:bodyPr>
                <a:lstStyle/>
                <a:p>
                  <a:pPr>
                    <a:lnSpc>
                      <a:spcPts val="1400"/>
                    </a:lnSpc>
                    <a:defRPr sz="1400" b="0" i="0" u="none" strike="noStrike" kern="1200" baseline="0">
                      <a:solidFill>
                        <a:schemeClr val="tx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50685163815005618"/>
                      <c:h val="0.22882892428117116"/>
                    </c:manualLayout>
                  </c15:layout>
                  <c15:dlblFieldTable/>
                  <c15:showDataLabelsRange val="0"/>
                </c:ext>
                <c:ext xmlns:c16="http://schemas.microsoft.com/office/drawing/2014/chart" uri="{C3380CC4-5D6E-409C-BE32-E72D297353CC}">
                  <c16:uniqueId val="{00000001-618A-4DD6-8024-458A0ED27422}"/>
                </c:ext>
              </c:extLst>
            </c:dLbl>
            <c:dLbl>
              <c:idx val="1"/>
              <c:layout>
                <c:manualLayout>
                  <c:x val="6.9873685755644621E-2"/>
                  <c:y val="-0.13439092793170263"/>
                </c:manualLayout>
              </c:layout>
              <c:tx>
                <c:rich>
                  <a:bodyPr rot="0" spcFirstLastPara="1" vertOverflow="ellipsis" vert="horz" wrap="square" lIns="38100" tIns="19050" rIns="38100" bIns="19050" anchor="ctr" anchorCtr="1">
                    <a:spAutoFit/>
                  </a:bodyPr>
                  <a:lstStyle/>
                  <a:p>
                    <a:pPr>
                      <a:lnSpc>
                        <a:spcPts val="1400"/>
                      </a:lnSpc>
                      <a:defRPr sz="1400" b="0" i="0" u="none" strike="noStrike" kern="1200" baseline="0">
                        <a:solidFill>
                          <a:schemeClr val="bg1"/>
                        </a:solidFill>
                        <a:latin typeface="+mn-lt"/>
                        <a:ea typeface="+mn-ea"/>
                        <a:cs typeface="+mn-cs"/>
                      </a:defRPr>
                    </a:pPr>
                    <a:fld id="{00D4ECB5-F01E-4663-8EE9-5F45ED27B1DA}" type="CATEGORYNAME">
                      <a:rPr lang="zh-TW" altLang="en-US" sz="1400">
                        <a:solidFill>
                          <a:schemeClr val="bg1"/>
                        </a:solidFill>
                      </a:rPr>
                      <a:pPr>
                        <a:lnSpc>
                          <a:spcPts val="1400"/>
                        </a:lnSpc>
                        <a:defRPr sz="1400">
                          <a:solidFill>
                            <a:schemeClr val="bg1"/>
                          </a:solidFill>
                        </a:defRPr>
                      </a:pPr>
                      <a:t>[分類名]</a:t>
                    </a:fld>
                    <a:r>
                      <a:rPr lang="zh-TW" altLang="en-US" sz="1400" baseline="0" dirty="0">
                        <a:solidFill>
                          <a:schemeClr val="bg1"/>
                        </a:solidFill>
                      </a:rPr>
                      <a:t>
</a:t>
                    </a:r>
                    <a:fld id="{D1F8DDD1-E975-4AF1-BFAB-7C7E1C8E6893}" type="PERCENTAGE">
                      <a:rPr lang="en-US" altLang="zh-TW" sz="1400" baseline="0" smtClean="0">
                        <a:solidFill>
                          <a:schemeClr val="bg1"/>
                        </a:solidFill>
                      </a:rPr>
                      <a:pPr>
                        <a:lnSpc>
                          <a:spcPts val="1400"/>
                        </a:lnSpc>
                        <a:defRPr sz="1400">
                          <a:solidFill>
                            <a:schemeClr val="bg1"/>
                          </a:solidFill>
                        </a:defRPr>
                      </a:pPr>
                      <a:t>[パーセンテージ]</a:t>
                    </a:fld>
                    <a:endParaRPr lang="zh-TW" altLang="en-US" sz="1400" baseline="0" dirty="0">
                      <a:solidFill>
                        <a:schemeClr val="bg1"/>
                      </a:solidFill>
                    </a:endParaRPr>
                  </a:p>
                  <a:p>
                    <a:pPr>
                      <a:lnSpc>
                        <a:spcPts val="1400"/>
                      </a:lnSpc>
                      <a:defRPr sz="1400">
                        <a:solidFill>
                          <a:schemeClr val="bg1"/>
                        </a:solidFill>
                      </a:defRPr>
                    </a:pPr>
                    <a:r>
                      <a:rPr lang="en-US" altLang="zh-TW" sz="1400" baseline="0" dirty="0">
                        <a:solidFill>
                          <a:schemeClr val="bg1"/>
                        </a:solidFill>
                      </a:rPr>
                      <a:t>957</a:t>
                    </a:r>
                    <a:r>
                      <a:rPr lang="zh-TW" altLang="en-US" sz="1400" baseline="0" dirty="0">
                        <a:solidFill>
                          <a:schemeClr val="bg1"/>
                        </a:solidFill>
                      </a:rPr>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1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6500710953734311"/>
                      <c:h val="0.34294840166435336"/>
                    </c:manualLayout>
                  </c15:layout>
                  <c15:dlblFieldTable/>
                  <c15:showDataLabelsRange val="0"/>
                </c:ext>
                <c:ext xmlns:c16="http://schemas.microsoft.com/office/drawing/2014/chart" uri="{C3380CC4-5D6E-409C-BE32-E72D297353CC}">
                  <c16:uniqueId val="{00000003-618A-4DD6-8024-458A0ED274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Sheet1!$I$69:$I$70</c:f>
              <c:strCache>
                <c:ptCount val="2"/>
                <c:pt idx="0">
                  <c:v>健全度３未満</c:v>
                </c:pt>
                <c:pt idx="1">
                  <c:v>健全度3以上</c:v>
                </c:pt>
              </c:strCache>
            </c:strRef>
          </c:cat>
          <c:val>
            <c:numRef>
              <c:f>Sheet1!$J$69:$J$70</c:f>
              <c:numCache>
                <c:formatCode>#,##0_);[Red]\(#,##0\)</c:formatCode>
                <c:ptCount val="2"/>
                <c:pt idx="0">
                  <c:v>9</c:v>
                </c:pt>
                <c:pt idx="1">
                  <c:v>957</c:v>
                </c:pt>
              </c:numCache>
            </c:numRef>
          </c:val>
          <c:extLst>
            <c:ext xmlns:c16="http://schemas.microsoft.com/office/drawing/2014/chart" uri="{C3380CC4-5D6E-409C-BE32-E72D297353CC}">
              <c16:uniqueId val="{00000004-618A-4DD6-8024-458A0ED2742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r>
              <a:rPr lang="ja-JP" altLang="en-US" sz="1400" u="sng" dirty="0"/>
              <a:t>初期点検</a:t>
            </a:r>
            <a:r>
              <a:rPr lang="ja-JP" altLang="en-US" sz="1400" dirty="0"/>
              <a:t>・計画点検実施状況</a:t>
            </a:r>
            <a:r>
              <a:rPr lang="ja-JP" altLang="en-US" sz="1100" dirty="0"/>
              <a:t>（</a:t>
            </a:r>
            <a:r>
              <a:rPr lang="en-US" altLang="ja-JP" sz="1100" dirty="0"/>
              <a:t>R4</a:t>
            </a:r>
            <a:r>
              <a:rPr lang="ja-JP" altLang="en-US" sz="1100" dirty="0"/>
              <a:t>末時点）</a:t>
            </a:r>
            <a:endParaRPr lang="ja-JP" altLang="en-US" sz="1400" dirty="0"/>
          </a:p>
        </c:rich>
      </c:tx>
      <c:layout>
        <c:manualLayout>
          <c:xMode val="edge"/>
          <c:yMode val="edge"/>
          <c:x val="0.13287667400350875"/>
          <c:y val="3.6251671554911283E-2"/>
        </c:manualLayout>
      </c:layout>
      <c:overlay val="0"/>
      <c:spPr>
        <a:noFill/>
        <a:ln>
          <a:noFill/>
        </a:ln>
        <a:effectLst/>
      </c:spPr>
      <c:txPr>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5677182324564679"/>
          <c:y val="0.15135851752513305"/>
          <c:w val="0.46927626756328489"/>
          <c:h val="0.64264411472373262"/>
        </c:manualLayout>
      </c:layout>
      <c:pieChart>
        <c:varyColors val="1"/>
        <c:ser>
          <c:idx val="0"/>
          <c:order val="0"/>
          <c:explosion val="4"/>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A86-4131-94BA-0EECED0BBD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86-4131-94BA-0EECED0BBD10}"/>
              </c:ext>
            </c:extLst>
          </c:dPt>
          <c:dLbls>
            <c:dLbl>
              <c:idx val="0"/>
              <c:layout>
                <c:manualLayout>
                  <c:x val="-5.2531615010161577E-2"/>
                  <c:y val="-0.14852309439217984"/>
                </c:manualLayout>
              </c:layout>
              <c:tx>
                <c:rich>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fld id="{F785E8FB-C569-4545-A40B-4109760985B2}" type="CATEGORYNAME">
                      <a:rPr lang="ja-JP" altLang="en-US" sz="1400" smtClean="0"/>
                      <a:pPr>
                        <a:lnSpc>
                          <a:spcPts val="1400"/>
                        </a:lnSpc>
                        <a:defRPr sz="2400">
                          <a:solidFill>
                            <a:schemeClr val="bg1"/>
                          </a:solidFill>
                        </a:defRPr>
                      </a:pPr>
                      <a:t>[分類名]</a:t>
                    </a:fld>
                    <a:r>
                      <a:rPr lang="ja-JP" altLang="en-US" sz="1400" baseline="0" dirty="0"/>
                      <a:t>
</a:t>
                    </a:r>
                    <a:fld id="{D9B4E10F-551B-4A6B-91F7-F534C1540ED7}" type="PERCENTAGE">
                      <a:rPr lang="en-US" altLang="ja-JP" sz="1400" baseline="0" smtClean="0"/>
                      <a:pPr>
                        <a:lnSpc>
                          <a:spcPts val="1400"/>
                        </a:lnSpc>
                        <a:defRPr sz="2400">
                          <a:solidFill>
                            <a:schemeClr val="bg1"/>
                          </a:solidFill>
                        </a:defRPr>
                      </a:pPr>
                      <a:t>[パーセンテージ]</a:t>
                    </a:fld>
                    <a:endParaRPr lang="ja-JP" altLang="en-US" sz="1400" baseline="0" dirty="0"/>
                  </a:p>
                  <a:p>
                    <a:pPr>
                      <a:lnSpc>
                        <a:spcPts val="1400"/>
                      </a:lnSpc>
                      <a:defRPr sz="2400">
                        <a:solidFill>
                          <a:schemeClr val="bg1"/>
                        </a:solidFill>
                      </a:defRPr>
                    </a:pPr>
                    <a:r>
                      <a:rPr lang="en-US" altLang="ja-JP" sz="1400" baseline="0" dirty="0"/>
                      <a:t>966</a:t>
                    </a:r>
                    <a:r>
                      <a:rPr lang="ja-JP" altLang="en-US" sz="1400" baseline="0" dirty="0"/>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320781855451338"/>
                      <c:h val="0.42575167716450474"/>
                    </c:manualLayout>
                  </c15:layout>
                  <c15:dlblFieldTable/>
                  <c15:showDataLabelsRange val="0"/>
                </c:ext>
                <c:ext xmlns:c16="http://schemas.microsoft.com/office/drawing/2014/chart" uri="{C3380CC4-5D6E-409C-BE32-E72D297353CC}">
                  <c16:uniqueId val="{00000001-7A86-4131-94BA-0EECED0BBD10}"/>
                </c:ext>
              </c:extLst>
            </c:dLbl>
            <c:dLbl>
              <c:idx val="1"/>
              <c:layout>
                <c:manualLayout>
                  <c:x val="0.34601942770357158"/>
                  <c:y val="6.3075090624439278E-2"/>
                </c:manualLayout>
              </c:layout>
              <c:tx>
                <c:rich>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fld id="{04C8E37B-5B9F-4F65-98C6-C53B44EB9956}" type="CATEGORYNAME">
                      <a:rPr lang="ja-JP" altLang="en-US" sz="1400" b="0" u="sng">
                        <a:solidFill>
                          <a:schemeClr val="tx1"/>
                        </a:solidFill>
                      </a:rPr>
                      <a:pPr>
                        <a:lnSpc>
                          <a:spcPts val="1400"/>
                        </a:lnSpc>
                        <a:defRPr sz="2400">
                          <a:solidFill>
                            <a:schemeClr val="bg1"/>
                          </a:solidFill>
                        </a:defRPr>
                      </a:pPr>
                      <a:t>[分類名]</a:t>
                    </a:fld>
                    <a:r>
                      <a:rPr lang="ja-JP" altLang="en-US" sz="1400" b="0" baseline="0" dirty="0">
                        <a:solidFill>
                          <a:schemeClr val="tx1"/>
                        </a:solidFill>
                      </a:rPr>
                      <a:t>
</a:t>
                    </a:r>
                    <a:fld id="{E69567C4-4363-4538-896F-6912FC2A9973}" type="PERCENTAGE">
                      <a:rPr lang="en-US" altLang="ja-JP" sz="1400" b="0" baseline="0" smtClean="0">
                        <a:solidFill>
                          <a:schemeClr val="tx1"/>
                        </a:solidFill>
                      </a:rPr>
                      <a:pPr>
                        <a:lnSpc>
                          <a:spcPts val="1400"/>
                        </a:lnSpc>
                        <a:defRPr sz="2400">
                          <a:solidFill>
                            <a:schemeClr val="bg1"/>
                          </a:solidFill>
                        </a:defRPr>
                      </a:pPr>
                      <a:t>[パーセンテージ]</a:t>
                    </a:fld>
                    <a:endParaRPr lang="ja-JP" altLang="en-US" sz="1400" b="0" baseline="0" dirty="0">
                      <a:solidFill>
                        <a:schemeClr val="tx1"/>
                      </a:solidFill>
                    </a:endParaRPr>
                  </a:p>
                  <a:p>
                    <a:pPr>
                      <a:lnSpc>
                        <a:spcPts val="1400"/>
                      </a:lnSpc>
                      <a:defRPr sz="2400">
                        <a:solidFill>
                          <a:schemeClr val="bg1"/>
                        </a:solidFill>
                      </a:defRPr>
                    </a:pPr>
                    <a:r>
                      <a:rPr lang="en-US" altLang="ja-JP" sz="1400" b="0" baseline="0" dirty="0">
                        <a:solidFill>
                          <a:schemeClr val="tx1"/>
                        </a:solidFill>
                      </a:rPr>
                      <a:t>37</a:t>
                    </a:r>
                    <a:r>
                      <a:rPr lang="ja-JP" altLang="en-US" sz="1400" b="0" baseline="0" dirty="0">
                        <a:solidFill>
                          <a:schemeClr val="tx1"/>
                        </a:solidFill>
                      </a:rPr>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792484253680498"/>
                      <c:h val="0.33754008258613194"/>
                    </c:manualLayout>
                  </c15:layout>
                  <c15:dlblFieldTable/>
                  <c15:showDataLabelsRange val="0"/>
                </c:ext>
                <c:ext xmlns:c16="http://schemas.microsoft.com/office/drawing/2014/chart" uri="{C3380CC4-5D6E-409C-BE32-E72D297353CC}">
                  <c16:uniqueId val="{00000003-7A86-4131-94BA-0EECED0BBD1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Sheet1!$F$69:$F$70</c:f>
              <c:strCache>
                <c:ptCount val="2"/>
                <c:pt idx="0">
                  <c:v>実施済み</c:v>
                </c:pt>
                <c:pt idx="1">
                  <c:v>未実施</c:v>
                </c:pt>
              </c:strCache>
            </c:strRef>
          </c:cat>
          <c:val>
            <c:numRef>
              <c:f>Sheet1!$G$69:$G$70</c:f>
              <c:numCache>
                <c:formatCode>#,##0_);[Red]\(#,##0\)</c:formatCode>
                <c:ptCount val="2"/>
                <c:pt idx="0" formatCode="General">
                  <c:v>966</c:v>
                </c:pt>
                <c:pt idx="1">
                  <c:v>37</c:v>
                </c:pt>
              </c:numCache>
            </c:numRef>
          </c:val>
          <c:extLst>
            <c:ext xmlns:c16="http://schemas.microsoft.com/office/drawing/2014/chart" uri="{C3380CC4-5D6E-409C-BE32-E72D297353CC}">
              <c16:uniqueId val="{00000004-7A86-4131-94BA-0EECED0BBD1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0.45759</cdr:x>
      <cdr:y>0.22172</cdr:y>
    </cdr:from>
    <cdr:to>
      <cdr:x>0.67227</cdr:x>
      <cdr:y>0.25099</cdr:y>
    </cdr:to>
    <cdr:cxnSp macro="">
      <cdr:nvCxnSpPr>
        <cdr:cNvPr id="2" name="直線コネクタ 1">
          <a:extLst xmlns:a="http://schemas.openxmlformats.org/drawingml/2006/main">
            <a:ext uri="{FF2B5EF4-FFF2-40B4-BE49-F238E27FC236}">
              <a16:creationId xmlns:a16="http://schemas.microsoft.com/office/drawing/2014/main" id="{A5102229-F8DE-4D9D-847B-20707635BC4A}"/>
            </a:ext>
          </a:extLst>
        </cdr:cNvPr>
        <cdr:cNvCxnSpPr/>
      </cdr:nvCxnSpPr>
      <cdr:spPr>
        <a:xfrm xmlns:a="http://schemas.openxmlformats.org/drawingml/2006/main" flipV="1">
          <a:off x="2084953" y="737703"/>
          <a:ext cx="978178" cy="97375"/>
        </a:xfrm>
        <a:prstGeom xmlns:a="http://schemas.openxmlformats.org/drawingml/2006/main" prst="line">
          <a:avLst/>
        </a:prstGeom>
        <a:ln xmlns:a="http://schemas.openxmlformats.org/drawingml/2006/main">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880100" cy="488793"/>
          </a:xfrm>
          <a:prstGeom prst="rect">
            <a:avLst/>
          </a:prstGeom>
        </p:spPr>
        <p:txBody>
          <a:bodyPr vert="horz" lIns="89639" tIns="44819" rIns="89639" bIns="4481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0" y="0"/>
            <a:ext cx="2880100" cy="488793"/>
          </a:xfrm>
          <a:prstGeom prst="rect">
            <a:avLst/>
          </a:prstGeom>
        </p:spPr>
        <p:txBody>
          <a:bodyPr vert="horz" lIns="89639" tIns="44819" rIns="89639" bIns="44819" rtlCol="0"/>
          <a:lstStyle>
            <a:lvl1pPr algn="r">
              <a:defRPr sz="1200"/>
            </a:lvl1pPr>
          </a:lstStyle>
          <a:p>
            <a:fld id="{29472AE3-829E-42FD-BDF5-9930118AE71F}" type="datetimeFigureOut">
              <a:rPr kumimoji="1" lang="ja-JP" altLang="en-US" smtClean="0"/>
              <a:t>2025/1/24</a:t>
            </a:fld>
            <a:endParaRPr kumimoji="1" lang="ja-JP" altLang="en-US"/>
          </a:p>
        </p:txBody>
      </p:sp>
      <p:sp>
        <p:nvSpPr>
          <p:cNvPr id="4" name="フッター プレースホルダー 3"/>
          <p:cNvSpPr>
            <a:spLocks noGrp="1"/>
          </p:cNvSpPr>
          <p:nvPr>
            <p:ph type="ftr" sz="quarter" idx="2"/>
          </p:nvPr>
        </p:nvSpPr>
        <p:spPr>
          <a:xfrm>
            <a:off x="8" y="9287066"/>
            <a:ext cx="2880100" cy="488792"/>
          </a:xfrm>
          <a:prstGeom prst="rect">
            <a:avLst/>
          </a:prstGeom>
        </p:spPr>
        <p:txBody>
          <a:bodyPr vert="horz" lIns="89639" tIns="44819" rIns="89639" bIns="4481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0" y="9287066"/>
            <a:ext cx="2880100" cy="488792"/>
          </a:xfrm>
          <a:prstGeom prst="rect">
            <a:avLst/>
          </a:prstGeom>
        </p:spPr>
        <p:txBody>
          <a:bodyPr vert="horz" lIns="89639" tIns="44819" rIns="89639" bIns="44819"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880100" cy="488793"/>
          </a:xfrm>
          <a:prstGeom prst="rect">
            <a:avLst/>
          </a:prstGeom>
        </p:spPr>
        <p:txBody>
          <a:bodyPr vert="horz" lIns="89639" tIns="44819" rIns="89639" bIns="448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20" y="0"/>
            <a:ext cx="2880100" cy="488793"/>
          </a:xfrm>
          <a:prstGeom prst="rect">
            <a:avLst/>
          </a:prstGeom>
        </p:spPr>
        <p:txBody>
          <a:bodyPr vert="horz" lIns="89639" tIns="44819" rIns="89639" bIns="44819" rtlCol="0"/>
          <a:lstStyle>
            <a:lvl1pPr algn="r">
              <a:defRPr sz="1200"/>
            </a:lvl1pPr>
          </a:lstStyle>
          <a:p>
            <a:fld id="{C66E6DC5-E089-448C-ADA9-C53EA216882B}"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881063" y="735013"/>
            <a:ext cx="4884737" cy="3663950"/>
          </a:xfrm>
          <a:prstGeom prst="rect">
            <a:avLst/>
          </a:prstGeom>
          <a:noFill/>
          <a:ln w="12700">
            <a:solidFill>
              <a:prstClr val="black"/>
            </a:solidFill>
          </a:ln>
        </p:spPr>
        <p:txBody>
          <a:bodyPr vert="horz" lIns="89639" tIns="44819" rIns="89639" bIns="44819" rtlCol="0" anchor="ctr"/>
          <a:lstStyle/>
          <a:p>
            <a:endParaRPr lang="ja-JP" altLang="en-US"/>
          </a:p>
        </p:txBody>
      </p:sp>
      <p:sp>
        <p:nvSpPr>
          <p:cNvPr id="5" name="ノート プレースホルダー 4"/>
          <p:cNvSpPr>
            <a:spLocks noGrp="1"/>
          </p:cNvSpPr>
          <p:nvPr>
            <p:ph type="body" sz="quarter" idx="3"/>
          </p:nvPr>
        </p:nvSpPr>
        <p:spPr>
          <a:xfrm>
            <a:off x="665000" y="4644312"/>
            <a:ext cx="5316870" cy="4399133"/>
          </a:xfrm>
          <a:prstGeom prst="rect">
            <a:avLst/>
          </a:prstGeom>
        </p:spPr>
        <p:txBody>
          <a:bodyPr vert="horz" lIns="89639" tIns="44819" rIns="89639" bIns="448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287066"/>
            <a:ext cx="2880100" cy="488792"/>
          </a:xfrm>
          <a:prstGeom prst="rect">
            <a:avLst/>
          </a:prstGeom>
        </p:spPr>
        <p:txBody>
          <a:bodyPr vert="horz" lIns="89639" tIns="44819" rIns="89639" bIns="448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20" y="9287066"/>
            <a:ext cx="2880100" cy="488792"/>
          </a:xfrm>
          <a:prstGeom prst="rect">
            <a:avLst/>
          </a:prstGeom>
        </p:spPr>
        <p:txBody>
          <a:bodyPr vert="horz" lIns="89639" tIns="44819" rIns="89639" bIns="44819"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6752">
              <a:defRPr/>
            </a:pPr>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92329" indent="-392329"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240881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11</a:t>
            </a:fld>
            <a:endParaRPr kumimoji="1" lang="ja-JP" altLang="en-US"/>
          </a:p>
        </p:txBody>
      </p:sp>
    </p:spTree>
    <p:extLst>
      <p:ext uri="{BB962C8B-B14F-4D97-AF65-F5344CB8AC3E}">
        <p14:creationId xmlns:p14="http://schemas.microsoft.com/office/powerpoint/2010/main" val="335542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12</a:t>
            </a:fld>
            <a:endParaRPr kumimoji="1" lang="ja-JP" altLang="en-US"/>
          </a:p>
        </p:txBody>
      </p:sp>
    </p:spTree>
    <p:extLst>
      <p:ext uri="{BB962C8B-B14F-4D97-AF65-F5344CB8AC3E}">
        <p14:creationId xmlns:p14="http://schemas.microsoft.com/office/powerpoint/2010/main" val="16369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92329" indent="-261553" algn="just"/>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13</a:t>
            </a:fld>
            <a:endParaRPr kumimoji="1" lang="ja-JP" altLang="en-US"/>
          </a:p>
        </p:txBody>
      </p:sp>
    </p:spTree>
    <p:extLst>
      <p:ext uri="{BB962C8B-B14F-4D97-AF65-F5344CB8AC3E}">
        <p14:creationId xmlns:p14="http://schemas.microsoft.com/office/powerpoint/2010/main" val="189459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14</a:t>
            </a:fld>
            <a:endParaRPr kumimoji="1" lang="ja-JP" altLang="en-US"/>
          </a:p>
        </p:txBody>
      </p:sp>
    </p:spTree>
    <p:extLst>
      <p:ext uri="{BB962C8B-B14F-4D97-AF65-F5344CB8AC3E}">
        <p14:creationId xmlns:p14="http://schemas.microsoft.com/office/powerpoint/2010/main" val="140987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1704596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19</a:t>
            </a:fld>
            <a:endParaRPr kumimoji="1" lang="ja-JP" altLang="en-US"/>
          </a:p>
        </p:txBody>
      </p:sp>
    </p:spTree>
    <p:extLst>
      <p:ext uri="{BB962C8B-B14F-4D97-AF65-F5344CB8AC3E}">
        <p14:creationId xmlns:p14="http://schemas.microsoft.com/office/powerpoint/2010/main" val="318472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92329" indent="-261553"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20</a:t>
            </a:fld>
            <a:endParaRPr kumimoji="1" lang="ja-JP" altLang="en-US"/>
          </a:p>
        </p:txBody>
      </p:sp>
    </p:spTree>
    <p:extLst>
      <p:ext uri="{BB962C8B-B14F-4D97-AF65-F5344CB8AC3E}">
        <p14:creationId xmlns:p14="http://schemas.microsoft.com/office/powerpoint/2010/main" val="2480638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92329" indent="-261553"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21</a:t>
            </a:fld>
            <a:endParaRPr kumimoji="1" lang="ja-JP" altLang="en-US"/>
          </a:p>
        </p:txBody>
      </p:sp>
    </p:spTree>
    <p:extLst>
      <p:ext uri="{BB962C8B-B14F-4D97-AF65-F5344CB8AC3E}">
        <p14:creationId xmlns:p14="http://schemas.microsoft.com/office/powerpoint/2010/main" val="3999008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22</a:t>
            </a:fld>
            <a:endParaRPr kumimoji="1" lang="ja-JP" altLang="en-US"/>
          </a:p>
        </p:txBody>
      </p:sp>
    </p:spTree>
    <p:extLst>
      <p:ext uri="{BB962C8B-B14F-4D97-AF65-F5344CB8AC3E}">
        <p14:creationId xmlns:p14="http://schemas.microsoft.com/office/powerpoint/2010/main" val="3508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a:t>
            </a:fld>
            <a:endParaRPr kumimoji="1" lang="ja-JP" altLang="en-US"/>
          </a:p>
        </p:txBody>
      </p:sp>
    </p:spTree>
    <p:extLst>
      <p:ext uri="{BB962C8B-B14F-4D97-AF65-F5344CB8AC3E}">
        <p14:creationId xmlns:p14="http://schemas.microsoft.com/office/powerpoint/2010/main" val="160742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23</a:t>
            </a:fld>
            <a:endParaRPr kumimoji="1" lang="ja-JP" altLang="en-US"/>
          </a:p>
        </p:txBody>
      </p:sp>
    </p:spTree>
    <p:extLst>
      <p:ext uri="{BB962C8B-B14F-4D97-AF65-F5344CB8AC3E}">
        <p14:creationId xmlns:p14="http://schemas.microsoft.com/office/powerpoint/2010/main" val="1368375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24</a:t>
            </a:fld>
            <a:endParaRPr kumimoji="1" lang="ja-JP" altLang="en-US"/>
          </a:p>
        </p:txBody>
      </p:sp>
    </p:spTree>
    <p:extLst>
      <p:ext uri="{BB962C8B-B14F-4D97-AF65-F5344CB8AC3E}">
        <p14:creationId xmlns:p14="http://schemas.microsoft.com/office/powerpoint/2010/main" val="2212432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25</a:t>
            </a:fld>
            <a:endParaRPr kumimoji="1" lang="ja-JP" altLang="en-US"/>
          </a:p>
        </p:txBody>
      </p:sp>
    </p:spTree>
    <p:extLst>
      <p:ext uri="{BB962C8B-B14F-4D97-AF65-F5344CB8AC3E}">
        <p14:creationId xmlns:p14="http://schemas.microsoft.com/office/powerpoint/2010/main" val="867384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6752">
              <a:defRPr/>
            </a:pP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26</a:t>
            </a:fld>
            <a:endParaRPr kumimoji="1" lang="ja-JP" altLang="en-US"/>
          </a:p>
        </p:txBody>
      </p:sp>
    </p:spTree>
    <p:extLst>
      <p:ext uri="{BB962C8B-B14F-4D97-AF65-F5344CB8AC3E}">
        <p14:creationId xmlns:p14="http://schemas.microsoft.com/office/powerpoint/2010/main" val="2167682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27</a:t>
            </a:fld>
            <a:endParaRPr kumimoji="1" lang="ja-JP" altLang="en-US"/>
          </a:p>
        </p:txBody>
      </p:sp>
    </p:spTree>
    <p:extLst>
      <p:ext uri="{BB962C8B-B14F-4D97-AF65-F5344CB8AC3E}">
        <p14:creationId xmlns:p14="http://schemas.microsoft.com/office/powerpoint/2010/main" val="3494170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29</a:t>
            </a:fld>
            <a:endParaRPr kumimoji="1" lang="ja-JP" altLang="en-US"/>
          </a:p>
        </p:txBody>
      </p:sp>
    </p:spTree>
    <p:extLst>
      <p:ext uri="{BB962C8B-B14F-4D97-AF65-F5344CB8AC3E}">
        <p14:creationId xmlns:p14="http://schemas.microsoft.com/office/powerpoint/2010/main" val="802335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30</a:t>
            </a:fld>
            <a:endParaRPr kumimoji="1" lang="ja-JP" altLang="en-US"/>
          </a:p>
        </p:txBody>
      </p:sp>
    </p:spTree>
    <p:extLst>
      <p:ext uri="{BB962C8B-B14F-4D97-AF65-F5344CB8AC3E}">
        <p14:creationId xmlns:p14="http://schemas.microsoft.com/office/powerpoint/2010/main" val="4014803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31</a:t>
            </a:fld>
            <a:endParaRPr kumimoji="1" lang="ja-JP" altLang="en-US"/>
          </a:p>
        </p:txBody>
      </p:sp>
    </p:spTree>
    <p:extLst>
      <p:ext uri="{BB962C8B-B14F-4D97-AF65-F5344CB8AC3E}">
        <p14:creationId xmlns:p14="http://schemas.microsoft.com/office/powerpoint/2010/main" val="333510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32</a:t>
            </a:fld>
            <a:endParaRPr kumimoji="1" lang="ja-JP" altLang="en-US"/>
          </a:p>
        </p:txBody>
      </p:sp>
    </p:spTree>
    <p:extLst>
      <p:ext uri="{BB962C8B-B14F-4D97-AF65-F5344CB8AC3E}">
        <p14:creationId xmlns:p14="http://schemas.microsoft.com/office/powerpoint/2010/main" val="162968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3</a:t>
            </a:fld>
            <a:endParaRPr lang="ja-JP" altLang="en-US"/>
          </a:p>
        </p:txBody>
      </p:sp>
    </p:spTree>
    <p:extLst>
      <p:ext uri="{BB962C8B-B14F-4D97-AF65-F5344CB8AC3E}">
        <p14:creationId xmlns:p14="http://schemas.microsoft.com/office/powerpoint/2010/main" val="110684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384691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339499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301225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258309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92329" indent="-392329"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211023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152955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2025/1/24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2025/1/24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2025/1/24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2025/1/24</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4.xml"/><Relationship Id="rId7"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22.ti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2.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46.png"/><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9.emf"/><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50.t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39.jpeg"/><Relationship Id="rId4" Type="http://schemas.openxmlformats.org/officeDocument/2006/relationships/image" Target="../media/image53.png"/><Relationship Id="rId9" Type="http://schemas.openxmlformats.org/officeDocument/2006/relationships/image" Target="../media/image58.sv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第３回　</a:t>
            </a:r>
            <a:r>
              <a:rPr lang="ja-JP" altLang="en-US" sz="4000"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8" name="サブタイトル 2"/>
          <p:cNvSpPr txBox="1">
            <a:spLocks/>
          </p:cNvSpPr>
          <p:nvPr/>
        </p:nvSpPr>
        <p:spPr>
          <a:xfrm>
            <a:off x="0" y="3753130"/>
            <a:ext cx="9144000" cy="104402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endParaRPr lang="ja-JP" altLang="en-US" sz="3200" b="1" dirty="0">
              <a:latin typeface="Meiryo UI" pitchFamily="50" charset="-128"/>
              <a:ea typeface="Meiryo UI" pitchFamily="50" charset="-128"/>
              <a:cs typeface="Meiryo UI" pitchFamily="50" charset="-128"/>
            </a:endParaRPr>
          </a:p>
        </p:txBody>
      </p:sp>
      <p:sp>
        <p:nvSpPr>
          <p:cNvPr id="6" name="スライド番号プレースホルダー 17">
            <a:extLst>
              <a:ext uri="{FF2B5EF4-FFF2-40B4-BE49-F238E27FC236}">
                <a16:creationId xmlns:a16="http://schemas.microsoft.com/office/drawing/2014/main" id="{568234FF-1C40-4B1D-98C8-DF509959AD12}"/>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
        <p:nvSpPr>
          <p:cNvPr id="5" name="サブタイトル 2">
            <a:extLst>
              <a:ext uri="{FF2B5EF4-FFF2-40B4-BE49-F238E27FC236}">
                <a16:creationId xmlns:a16="http://schemas.microsoft.com/office/drawing/2014/main" id="{87E11EAB-A6CE-437E-8633-27937AE1085C}"/>
              </a:ext>
            </a:extLst>
          </p:cNvPr>
          <p:cNvSpPr txBox="1">
            <a:spLocks/>
          </p:cNvSpPr>
          <p:nvPr/>
        </p:nvSpPr>
        <p:spPr>
          <a:xfrm>
            <a:off x="0" y="5255093"/>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a:latin typeface="Meiryo UI" pitchFamily="50" charset="-128"/>
                <a:ea typeface="Meiryo UI" pitchFamily="50" charset="-128"/>
                <a:cs typeface="Meiryo UI" pitchFamily="50" charset="-128"/>
              </a:rPr>
              <a:t>（下水道施設編）</a:t>
            </a:r>
          </a:p>
        </p:txBody>
      </p:sp>
      <p:sp>
        <p:nvSpPr>
          <p:cNvPr id="7" name="サブタイトル 2">
            <a:extLst>
              <a:ext uri="{FF2B5EF4-FFF2-40B4-BE49-F238E27FC236}">
                <a16:creationId xmlns:a16="http://schemas.microsoft.com/office/drawing/2014/main" id="{8BE72615-6364-4B6C-945A-D7D07E5BBAC5}"/>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endParaRPr lang="ja-JP" altLang="en-US" sz="2400" b="1" dirty="0">
              <a:latin typeface="Meiryo UI" pitchFamily="50" charset="-128"/>
              <a:ea typeface="Meiryo UI" pitchFamily="50" charset="-128"/>
              <a:cs typeface="Meiryo UI" pitchFamily="50" charset="-128"/>
            </a:endParaRPr>
          </a:p>
        </p:txBody>
      </p:sp>
      <p:sp>
        <p:nvSpPr>
          <p:cNvPr id="10" name="サブタイトル 2">
            <a:extLst>
              <a:ext uri="{FF2B5EF4-FFF2-40B4-BE49-F238E27FC236}">
                <a16:creationId xmlns:a16="http://schemas.microsoft.com/office/drawing/2014/main" id="{8D5F13C9-A739-4097-A546-DBE5B0F8A100}"/>
              </a:ext>
            </a:extLst>
          </p:cNvPr>
          <p:cNvSpPr txBox="1">
            <a:spLocks/>
          </p:cNvSpPr>
          <p:nvPr/>
        </p:nvSpPr>
        <p:spPr>
          <a:xfrm>
            <a:off x="-33180" y="3677228"/>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各分野の最終とりまとめ</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　について</a:t>
            </a:r>
            <a:endParaRPr lang="ja-JP" altLang="en-US" sz="2800" dirty="0">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75503334-00F1-475C-81A9-233721F09F5B}"/>
              </a:ext>
            </a:extLst>
          </p:cNvPr>
          <p:cNvSpPr txBox="1"/>
          <p:nvPr/>
        </p:nvSpPr>
        <p:spPr>
          <a:xfrm>
            <a:off x="7172672" y="510064"/>
            <a:ext cx="2123728"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a:t>
            </a:r>
            <a:r>
              <a:rPr lang="en-US" altLang="ja-JP" b="1" dirty="0"/>
              <a:t>1-2</a:t>
            </a:r>
            <a:r>
              <a:rPr kumimoji="1" lang="en-US" altLang="ja-JP" b="1" dirty="0"/>
              <a:t>】</a:t>
            </a:r>
            <a:endParaRPr kumimoji="1" lang="ja-JP" altLang="en-US" b="1" dirty="0"/>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EC84470-976A-3FF2-EBA5-677867116595}"/>
              </a:ext>
            </a:extLst>
          </p:cNvPr>
          <p:cNvPicPr>
            <a:picLocks noChangeAspect="1"/>
          </p:cNvPicPr>
          <p:nvPr/>
        </p:nvPicPr>
        <p:blipFill>
          <a:blip r:embed="rId3"/>
          <a:stretch>
            <a:fillRect/>
          </a:stretch>
        </p:blipFill>
        <p:spPr>
          <a:xfrm>
            <a:off x="391545" y="5021415"/>
            <a:ext cx="2792515" cy="1488007"/>
          </a:xfrm>
          <a:prstGeom prst="rect">
            <a:avLst/>
          </a:prstGeom>
        </p:spPr>
      </p:pic>
      <p:pic>
        <p:nvPicPr>
          <p:cNvPr id="3" name="図 2">
            <a:extLst>
              <a:ext uri="{FF2B5EF4-FFF2-40B4-BE49-F238E27FC236}">
                <a16:creationId xmlns:a16="http://schemas.microsoft.com/office/drawing/2014/main" id="{D76DA229-BD4C-4D17-B4B5-5D478B444A43}"/>
              </a:ext>
            </a:extLst>
          </p:cNvPr>
          <p:cNvPicPr>
            <a:picLocks noChangeAspect="1"/>
          </p:cNvPicPr>
          <p:nvPr/>
        </p:nvPicPr>
        <p:blipFill>
          <a:blip r:embed="rId4"/>
          <a:stretch>
            <a:fillRect/>
          </a:stretch>
        </p:blipFill>
        <p:spPr>
          <a:xfrm>
            <a:off x="3949154" y="1519410"/>
            <a:ext cx="2926095" cy="1734561"/>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10835" y="658732"/>
            <a:ext cx="9033165" cy="299143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10835" y="894953"/>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200" b="1" kern="100" dirty="0">
                <a:solidFill>
                  <a:schemeClr val="tx1"/>
                </a:solidFill>
                <a:latin typeface="Meiryo UI" panose="020B0604030504040204" pitchFamily="50" charset="-128"/>
                <a:ea typeface="Meiryo UI" panose="020B0604030504040204" pitchFamily="50" charset="-128"/>
                <a:cs typeface="Times New Roman"/>
              </a:rPr>
              <a:t>管渠　</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令和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5</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年末時点で、</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570km</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3598172" y="981473"/>
            <a:ext cx="2930815" cy="4342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schemeClr val="tx1"/>
                </a:solidFill>
                <a:latin typeface="Meiryo UI" panose="020B0604030504040204" pitchFamily="50" charset="-128"/>
                <a:ea typeface="Meiryo UI" panose="020B0604030504040204" pitchFamily="50" charset="-128"/>
                <a:cs typeface="Times New Roman"/>
              </a:rPr>
              <a:t>①</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施設状態</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（伏せ越し管、圧送管を除く）</a:t>
            </a: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施設の健全度は向上傾向</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5" name="吹き出し: 四角形 54">
            <a:extLst>
              <a:ext uri="{FF2B5EF4-FFF2-40B4-BE49-F238E27FC236}">
                <a16:creationId xmlns:a16="http://schemas.microsoft.com/office/drawing/2014/main" id="{DBE6FD1E-2B86-4C75-9CBC-F2C90B6C79DC}"/>
              </a:ext>
            </a:extLst>
          </p:cNvPr>
          <p:cNvSpPr/>
          <p:nvPr/>
        </p:nvSpPr>
        <p:spPr>
          <a:xfrm>
            <a:off x="3715085" y="2572675"/>
            <a:ext cx="812687" cy="350169"/>
          </a:xfrm>
          <a:prstGeom prst="wedgeRectCallout">
            <a:avLst>
              <a:gd name="adj1" fmla="val 77163"/>
              <a:gd name="adj2" fmla="val -43685"/>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bg1"/>
                </a:solidFill>
                <a:latin typeface="+mn-ea"/>
              </a:rPr>
              <a:t>緊急度</a:t>
            </a:r>
            <a:r>
              <a:rPr lang="en-US" altLang="ja-JP" sz="1050" dirty="0">
                <a:solidFill>
                  <a:schemeClr val="bg1"/>
                </a:solidFill>
                <a:latin typeface="+mn-ea"/>
              </a:rPr>
              <a:t>Ⅲ</a:t>
            </a:r>
            <a:endParaRPr kumimoji="1" lang="en-US" altLang="ja-JP" sz="1050" dirty="0">
              <a:solidFill>
                <a:schemeClr val="bg1"/>
              </a:solidFill>
              <a:latin typeface="+mn-ea"/>
            </a:endParaRPr>
          </a:p>
          <a:p>
            <a:pPr algn="ctr"/>
            <a:r>
              <a:rPr lang="en-US" altLang="ja-JP" sz="1050" dirty="0">
                <a:solidFill>
                  <a:schemeClr val="bg1"/>
                </a:solidFill>
                <a:latin typeface="+mn-ea"/>
              </a:rPr>
              <a:t>365.3</a:t>
            </a:r>
            <a:r>
              <a:rPr kumimoji="1" lang="ja-JP" altLang="en-US" sz="1050" dirty="0">
                <a:solidFill>
                  <a:schemeClr val="bg1"/>
                </a:solidFill>
                <a:latin typeface="+mn-ea"/>
              </a:rPr>
              <a:t>㎞</a:t>
            </a:r>
          </a:p>
        </p:txBody>
      </p:sp>
      <p:sp>
        <p:nvSpPr>
          <p:cNvPr id="56" name="吹き出し: 四角形 55">
            <a:extLst>
              <a:ext uri="{FF2B5EF4-FFF2-40B4-BE49-F238E27FC236}">
                <a16:creationId xmlns:a16="http://schemas.microsoft.com/office/drawing/2014/main" id="{0A7427E4-A03E-4F58-B519-029FA7CA5095}"/>
              </a:ext>
            </a:extLst>
          </p:cNvPr>
          <p:cNvSpPr/>
          <p:nvPr/>
        </p:nvSpPr>
        <p:spPr>
          <a:xfrm>
            <a:off x="3678570" y="1718913"/>
            <a:ext cx="598867" cy="350169"/>
          </a:xfrm>
          <a:prstGeom prst="wedgeRectCallout">
            <a:avLst>
              <a:gd name="adj1" fmla="val 198021"/>
              <a:gd name="adj2" fmla="val -93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n-ea"/>
              </a:rPr>
              <a:t>健全</a:t>
            </a:r>
            <a:r>
              <a:rPr lang="en-US" altLang="ja-JP" sz="1050" dirty="0">
                <a:solidFill>
                  <a:schemeClr val="tx1"/>
                </a:solidFill>
                <a:latin typeface="+mn-ea"/>
              </a:rPr>
              <a:t>64</a:t>
            </a:r>
            <a:r>
              <a:rPr kumimoji="1" lang="en-US" altLang="ja-JP" sz="1050" dirty="0">
                <a:solidFill>
                  <a:schemeClr val="tx1"/>
                </a:solidFill>
                <a:latin typeface="+mn-ea"/>
              </a:rPr>
              <a:t>.8</a:t>
            </a:r>
            <a:r>
              <a:rPr kumimoji="1" lang="ja-JP" altLang="en-US" sz="1050" dirty="0">
                <a:solidFill>
                  <a:schemeClr val="tx1"/>
                </a:solidFill>
                <a:latin typeface="+mn-ea"/>
              </a:rPr>
              <a:t>㎞</a:t>
            </a:r>
          </a:p>
        </p:txBody>
      </p:sp>
      <p:sp>
        <p:nvSpPr>
          <p:cNvPr id="58" name="テキスト ボックス 57">
            <a:extLst>
              <a:ext uri="{FF2B5EF4-FFF2-40B4-BE49-F238E27FC236}">
                <a16:creationId xmlns:a16="http://schemas.microsoft.com/office/drawing/2014/main" id="{B0A95480-00B9-4624-935E-EC09273ED33F}"/>
              </a:ext>
            </a:extLst>
          </p:cNvPr>
          <p:cNvSpPr txBox="1"/>
          <p:nvPr/>
        </p:nvSpPr>
        <p:spPr>
          <a:xfrm>
            <a:off x="4964228" y="1370558"/>
            <a:ext cx="897671" cy="230832"/>
          </a:xfrm>
          <a:prstGeom prst="rect">
            <a:avLst/>
          </a:prstGeom>
          <a:noFill/>
        </p:spPr>
        <p:txBody>
          <a:bodyPr wrap="square" rtlCol="0">
            <a:spAutoFit/>
          </a:bodyPr>
          <a:lstStyle/>
          <a:p>
            <a:r>
              <a:rPr kumimoji="1" lang="en-US" altLang="ja-JP" sz="900" dirty="0"/>
              <a:t>R5</a:t>
            </a:r>
            <a:r>
              <a:rPr kumimoji="1" lang="ja-JP" altLang="en-US" sz="900" dirty="0"/>
              <a:t>年度末時点</a:t>
            </a:r>
          </a:p>
        </p:txBody>
      </p:sp>
      <p:sp>
        <p:nvSpPr>
          <p:cNvPr id="59" name="テキスト ボックス 58">
            <a:extLst>
              <a:ext uri="{FF2B5EF4-FFF2-40B4-BE49-F238E27FC236}">
                <a16:creationId xmlns:a16="http://schemas.microsoft.com/office/drawing/2014/main" id="{74DD7EA9-5CC1-45DC-BF76-1533C8923C6E}"/>
              </a:ext>
            </a:extLst>
          </p:cNvPr>
          <p:cNvSpPr txBox="1"/>
          <p:nvPr/>
        </p:nvSpPr>
        <p:spPr>
          <a:xfrm>
            <a:off x="5179799" y="2463791"/>
            <a:ext cx="411645" cy="230832"/>
          </a:xfrm>
          <a:prstGeom prst="rect">
            <a:avLst/>
          </a:prstGeom>
          <a:solidFill>
            <a:schemeClr val="bg1"/>
          </a:solidFill>
          <a:ln>
            <a:solidFill>
              <a:schemeClr val="tx1"/>
            </a:solidFill>
          </a:ln>
        </p:spPr>
        <p:txBody>
          <a:bodyPr wrap="square" rtlCol="0">
            <a:spAutoFit/>
          </a:bodyPr>
          <a:lstStyle/>
          <a:p>
            <a:r>
              <a:rPr lang="ja-JP" altLang="en-US" sz="900" dirty="0"/>
              <a:t>管渠</a:t>
            </a:r>
            <a:endParaRPr kumimoji="1" lang="ja-JP" altLang="en-US" sz="900" dirty="0"/>
          </a:p>
        </p:txBody>
      </p:sp>
      <p:graphicFrame>
        <p:nvGraphicFramePr>
          <p:cNvPr id="60" name="表 59">
            <a:extLst>
              <a:ext uri="{FF2B5EF4-FFF2-40B4-BE49-F238E27FC236}">
                <a16:creationId xmlns:a16="http://schemas.microsoft.com/office/drawing/2014/main" id="{8C1F4805-FEBE-496E-A0D3-4633F8FBB19F}"/>
              </a:ext>
            </a:extLst>
          </p:cNvPr>
          <p:cNvGraphicFramePr>
            <a:graphicFrameLocks noGrp="1"/>
          </p:cNvGraphicFramePr>
          <p:nvPr>
            <p:extLst>
              <p:ext uri="{D42A27DB-BD31-4B8C-83A1-F6EECF244321}">
                <p14:modId xmlns:p14="http://schemas.microsoft.com/office/powerpoint/2010/main" val="1504005714"/>
              </p:ext>
            </p:extLst>
          </p:nvPr>
        </p:nvGraphicFramePr>
        <p:xfrm>
          <a:off x="6202585" y="2581301"/>
          <a:ext cx="2821795" cy="965646"/>
        </p:xfrm>
        <a:graphic>
          <a:graphicData uri="http://schemas.openxmlformats.org/drawingml/2006/table">
            <a:tbl>
              <a:tblPr>
                <a:tableStyleId>{5C22544A-7EE6-4342-B048-85BDC9FD1C3A}</a:tableStyleId>
              </a:tblPr>
              <a:tblGrid>
                <a:gridCol w="564334">
                  <a:extLst>
                    <a:ext uri="{9D8B030D-6E8A-4147-A177-3AD203B41FA5}">
                      <a16:colId xmlns:a16="http://schemas.microsoft.com/office/drawing/2014/main" val="239149618"/>
                    </a:ext>
                  </a:extLst>
                </a:gridCol>
                <a:gridCol w="572155">
                  <a:extLst>
                    <a:ext uri="{9D8B030D-6E8A-4147-A177-3AD203B41FA5}">
                      <a16:colId xmlns:a16="http://schemas.microsoft.com/office/drawing/2014/main" val="640931907"/>
                    </a:ext>
                  </a:extLst>
                </a:gridCol>
                <a:gridCol w="1685306">
                  <a:extLst>
                    <a:ext uri="{9D8B030D-6E8A-4147-A177-3AD203B41FA5}">
                      <a16:colId xmlns:a16="http://schemas.microsoft.com/office/drawing/2014/main" val="3869115142"/>
                    </a:ext>
                  </a:extLst>
                </a:gridCol>
              </a:tblGrid>
              <a:tr h="321882">
                <a:tc>
                  <a:txBody>
                    <a:bodyPr/>
                    <a:lstStyle/>
                    <a:p>
                      <a:pPr algn="l" fontAlgn="ctr"/>
                      <a:r>
                        <a:rPr lang="ja-JP" altLang="en-US" sz="1000" b="0" i="0" u="none" strike="noStrike" dirty="0">
                          <a:solidFill>
                            <a:schemeClr val="bg1"/>
                          </a:solidFill>
                          <a:effectLst/>
                          <a:latin typeface="+mj-ea"/>
                          <a:ea typeface="+mj-ea"/>
                        </a:rPr>
                        <a:t>緊急度</a:t>
                      </a:r>
                      <a:r>
                        <a:rPr lang="en-US" altLang="ja-JP" sz="1000" b="0" i="0" u="none" strike="noStrike" dirty="0">
                          <a:solidFill>
                            <a:schemeClr val="bg1"/>
                          </a:solidFill>
                          <a:effectLst/>
                          <a:latin typeface="+mj-ea"/>
                          <a:ea typeface="+mj-ea"/>
                        </a:rPr>
                        <a:t>Ⅰ</a:t>
                      </a:r>
                      <a:endParaRPr lang="ja-JP" altLang="en-US" sz="1000" b="0" i="0" u="none" strike="noStrike" dirty="0">
                        <a:solidFill>
                          <a:schemeClr val="bg1"/>
                        </a:solidFill>
                        <a:effectLst/>
                        <a:latin typeface="+mj-ea"/>
                        <a:ea typeface="+mj-ea"/>
                      </a:endParaRPr>
                    </a:p>
                  </a:txBody>
                  <a:tcPr marL="72000" marR="72000" marT="0" marB="0" anchor="ctr">
                    <a:solidFill>
                      <a:srgbClr val="FF0000"/>
                    </a:solidFill>
                  </a:tcPr>
                </a:tc>
                <a:tc>
                  <a:txBody>
                    <a:bodyPr/>
                    <a:lstStyle/>
                    <a:p>
                      <a:pPr algn="ctr" fontAlgn="ctr"/>
                      <a:r>
                        <a:rPr lang="ja-JP" altLang="en-US" sz="900" u="none" strike="noStrike" dirty="0">
                          <a:solidFill>
                            <a:schemeClr val="bg1"/>
                          </a:solidFill>
                          <a:effectLst/>
                          <a:latin typeface="+mj-ea"/>
                          <a:ea typeface="+mj-ea"/>
                        </a:rPr>
                        <a:t>重度</a:t>
                      </a:r>
                      <a:r>
                        <a:rPr lang="en-US" altLang="ja-JP" sz="1000" u="none" strike="noStrike" dirty="0">
                          <a:solidFill>
                            <a:schemeClr val="bg1"/>
                          </a:solidFill>
                          <a:effectLst/>
                          <a:latin typeface="+mj-ea"/>
                          <a:ea typeface="+mj-ea"/>
                        </a:rPr>
                        <a:t> </a:t>
                      </a:r>
                      <a:endParaRPr lang="en-US" altLang="ja-JP" sz="1000" b="0" i="0" u="none" strike="noStrike" dirty="0">
                        <a:solidFill>
                          <a:schemeClr val="bg1"/>
                        </a:solidFill>
                        <a:effectLst/>
                        <a:latin typeface="+mj-ea"/>
                        <a:ea typeface="+mj-ea"/>
                      </a:endParaRPr>
                    </a:p>
                  </a:txBody>
                  <a:tcPr marL="72000" marR="72000" marT="0" marB="0" anchor="ctr">
                    <a:solidFill>
                      <a:srgbClr val="FF0000"/>
                    </a:solidFill>
                  </a:tcPr>
                </a:tc>
                <a:tc>
                  <a:txBody>
                    <a:bodyPr/>
                    <a:lstStyle/>
                    <a:p>
                      <a:pPr algn="l" fontAlgn="ctr"/>
                      <a:r>
                        <a:rPr lang="ja-JP" altLang="en-US" sz="900" b="0" i="0" u="none" strike="noStrike" dirty="0">
                          <a:solidFill>
                            <a:schemeClr val="bg1"/>
                          </a:solidFill>
                          <a:effectLst/>
                          <a:latin typeface="+mn-lt"/>
                          <a:ea typeface="+mj-ea"/>
                        </a:rPr>
                        <a:t>速やかに措置が必要</a:t>
                      </a:r>
                      <a:endParaRPr lang="en-US" altLang="ja-JP" sz="900" b="0" i="0" u="none" strike="noStrike" dirty="0">
                        <a:solidFill>
                          <a:schemeClr val="bg1"/>
                        </a:solidFill>
                        <a:effectLst/>
                        <a:latin typeface="+mn-lt"/>
                        <a:ea typeface="+mj-ea"/>
                      </a:endParaRPr>
                    </a:p>
                  </a:txBody>
                  <a:tcPr marL="72000" marR="72000" marT="0" marB="0" anchor="ctr">
                    <a:solidFill>
                      <a:srgbClr val="FF0000"/>
                    </a:solidFill>
                  </a:tcPr>
                </a:tc>
                <a:extLst>
                  <a:ext uri="{0D108BD9-81ED-4DB2-BD59-A6C34878D82A}">
                    <a16:rowId xmlns:a16="http://schemas.microsoft.com/office/drawing/2014/main" val="381629413"/>
                  </a:ext>
                </a:extLst>
              </a:tr>
              <a:tr h="321882">
                <a:tc>
                  <a:txBody>
                    <a:bodyPr/>
                    <a:lstStyle/>
                    <a:p>
                      <a:pPr algn="l" fontAlgn="ctr"/>
                      <a:r>
                        <a:rPr lang="ja-JP" altLang="en-US" sz="1000" b="0" i="0" u="none" strike="noStrike" dirty="0">
                          <a:solidFill>
                            <a:schemeClr val="tx1">
                              <a:lumMod val="65000"/>
                              <a:lumOff val="35000"/>
                            </a:schemeClr>
                          </a:solidFill>
                          <a:effectLst/>
                          <a:latin typeface="+mj-ea"/>
                          <a:ea typeface="+mj-ea"/>
                        </a:rPr>
                        <a:t>緊急度</a:t>
                      </a:r>
                      <a:r>
                        <a:rPr lang="en-US" altLang="ja-JP" sz="1000" b="0" i="0" u="none" strike="noStrike" dirty="0">
                          <a:solidFill>
                            <a:schemeClr val="tx1">
                              <a:lumMod val="65000"/>
                              <a:lumOff val="35000"/>
                            </a:schemeClr>
                          </a:solidFill>
                          <a:effectLst/>
                          <a:latin typeface="+mj-ea"/>
                          <a:ea typeface="+mj-ea"/>
                        </a:rPr>
                        <a:t>Ⅱ</a:t>
                      </a:r>
                      <a:endParaRPr lang="ja-JP" altLang="en-US" sz="1000" b="0" i="0" u="none" strike="noStrike" dirty="0">
                        <a:solidFill>
                          <a:schemeClr val="tx1">
                            <a:lumMod val="65000"/>
                            <a:lumOff val="35000"/>
                          </a:schemeClr>
                        </a:solidFill>
                        <a:effectLst/>
                        <a:latin typeface="+mj-ea"/>
                        <a:ea typeface="+mj-ea"/>
                      </a:endParaRPr>
                    </a:p>
                  </a:txBody>
                  <a:tcPr marL="72000" marR="72000" marT="0" marB="0" anchor="ctr">
                    <a:solidFill>
                      <a:srgbClr val="FFFF00"/>
                    </a:solidFill>
                  </a:tcPr>
                </a:tc>
                <a:tc>
                  <a:txBody>
                    <a:bodyPr/>
                    <a:lstStyle/>
                    <a:p>
                      <a:pPr algn="ctr" fontAlgn="ctr"/>
                      <a:r>
                        <a:rPr lang="ja-JP" altLang="en-US" sz="900" u="none" strike="noStrike" dirty="0">
                          <a:solidFill>
                            <a:schemeClr val="tx1">
                              <a:lumMod val="65000"/>
                              <a:lumOff val="35000"/>
                            </a:schemeClr>
                          </a:solidFill>
                          <a:effectLst/>
                          <a:latin typeface="+mj-ea"/>
                          <a:ea typeface="+mj-ea"/>
                        </a:rPr>
                        <a:t>中度</a:t>
                      </a:r>
                      <a:r>
                        <a:rPr lang="en-US" altLang="ja-JP" sz="1000" u="none" strike="noStrike" dirty="0">
                          <a:solidFill>
                            <a:schemeClr val="tx1">
                              <a:lumMod val="65000"/>
                              <a:lumOff val="35000"/>
                            </a:schemeClr>
                          </a:solidFill>
                          <a:effectLst/>
                          <a:latin typeface="+mj-ea"/>
                          <a:ea typeface="+mj-ea"/>
                        </a:rPr>
                        <a:t> </a:t>
                      </a:r>
                      <a:endParaRPr lang="en-US" altLang="ja-JP" sz="1000" b="0" i="0" u="none" strike="noStrike" dirty="0">
                        <a:solidFill>
                          <a:schemeClr val="tx1">
                            <a:lumMod val="65000"/>
                            <a:lumOff val="35000"/>
                          </a:schemeClr>
                        </a:solidFill>
                        <a:effectLst/>
                        <a:latin typeface="+mj-ea"/>
                        <a:ea typeface="+mj-ea"/>
                      </a:endParaRPr>
                    </a:p>
                  </a:txBody>
                  <a:tcPr marL="72000" marR="72000" marT="0" marB="0" anchor="ctr">
                    <a:solidFill>
                      <a:srgbClr val="FFFF00"/>
                    </a:solidFill>
                  </a:tcPr>
                </a:tc>
                <a:tc>
                  <a:txBody>
                    <a:bodyPr/>
                    <a:lstStyle/>
                    <a:p>
                      <a:pPr algn="l" fontAlgn="ctr"/>
                      <a:r>
                        <a:rPr lang="ja-JP" altLang="en-US" sz="900" b="0" i="0" u="none" strike="noStrike" dirty="0">
                          <a:solidFill>
                            <a:schemeClr val="tx1">
                              <a:lumMod val="65000"/>
                              <a:lumOff val="35000"/>
                            </a:schemeClr>
                          </a:solidFill>
                          <a:effectLst/>
                          <a:latin typeface="+mn-lt"/>
                          <a:ea typeface="+mj-ea"/>
                        </a:rPr>
                        <a:t>簡易な対応により措置を</a:t>
                      </a:r>
                      <a:r>
                        <a:rPr lang="en-US" altLang="ja-JP" sz="900" b="0" i="0" u="none" strike="noStrike" dirty="0">
                          <a:solidFill>
                            <a:schemeClr val="tx1">
                              <a:lumMod val="65000"/>
                              <a:lumOff val="35000"/>
                            </a:schemeClr>
                          </a:solidFill>
                          <a:effectLst/>
                          <a:latin typeface="+mn-lt"/>
                          <a:ea typeface="+mj-ea"/>
                        </a:rPr>
                        <a:t>5</a:t>
                      </a:r>
                      <a:r>
                        <a:rPr lang="ja-JP" altLang="en-US" sz="900" b="0" i="0" u="none" strike="noStrike" dirty="0">
                          <a:solidFill>
                            <a:schemeClr val="tx1">
                              <a:lumMod val="65000"/>
                              <a:lumOff val="35000"/>
                            </a:schemeClr>
                          </a:solidFill>
                          <a:effectLst/>
                          <a:latin typeface="+mn-lt"/>
                          <a:ea typeface="+mj-ea"/>
                        </a:rPr>
                        <a:t>年未満まで延長できる</a:t>
                      </a:r>
                      <a:endParaRPr lang="en-US" altLang="ja-JP" sz="900" b="0" i="0" u="none" strike="noStrike" dirty="0">
                        <a:solidFill>
                          <a:schemeClr val="tx1">
                            <a:lumMod val="65000"/>
                            <a:lumOff val="35000"/>
                          </a:schemeClr>
                        </a:solidFill>
                        <a:effectLst/>
                        <a:latin typeface="+mn-lt"/>
                        <a:ea typeface="+mj-ea"/>
                      </a:endParaRPr>
                    </a:p>
                  </a:txBody>
                  <a:tcPr marL="72000" marR="72000" marT="0" marB="0" anchor="ctr">
                    <a:solidFill>
                      <a:srgbClr val="FFFF00"/>
                    </a:solidFill>
                  </a:tcPr>
                </a:tc>
                <a:extLst>
                  <a:ext uri="{0D108BD9-81ED-4DB2-BD59-A6C34878D82A}">
                    <a16:rowId xmlns:a16="http://schemas.microsoft.com/office/drawing/2014/main" val="2771117208"/>
                  </a:ext>
                </a:extLst>
              </a:tr>
              <a:tr h="321882">
                <a:tc>
                  <a:txBody>
                    <a:bodyPr/>
                    <a:lstStyle/>
                    <a:p>
                      <a:pPr algn="l" fontAlgn="ctr"/>
                      <a:r>
                        <a:rPr lang="ja-JP" altLang="en-US" sz="1000" b="0" i="0" u="none" strike="noStrike" dirty="0">
                          <a:solidFill>
                            <a:schemeClr val="bg1"/>
                          </a:solidFill>
                          <a:effectLst/>
                          <a:latin typeface="+mj-ea"/>
                          <a:ea typeface="+mj-ea"/>
                        </a:rPr>
                        <a:t>緊急度</a:t>
                      </a:r>
                      <a:r>
                        <a:rPr lang="en-US" altLang="ja-JP" sz="1000" b="0" i="0" u="none" strike="noStrike" dirty="0">
                          <a:solidFill>
                            <a:schemeClr val="bg1"/>
                          </a:solidFill>
                          <a:effectLst/>
                          <a:latin typeface="+mj-ea"/>
                          <a:ea typeface="+mj-ea"/>
                        </a:rPr>
                        <a:t>Ⅲ</a:t>
                      </a:r>
                      <a:endParaRPr lang="ja-JP" altLang="en-US" sz="1000" b="0" i="0" u="none" strike="noStrike" dirty="0">
                        <a:solidFill>
                          <a:schemeClr val="bg1"/>
                        </a:solidFill>
                        <a:effectLst/>
                        <a:latin typeface="+mj-ea"/>
                        <a:ea typeface="+mj-ea"/>
                      </a:endParaRPr>
                    </a:p>
                  </a:txBody>
                  <a:tcPr marL="72000" marR="72000" marT="0" marB="0" anchor="ctr">
                    <a:solidFill>
                      <a:srgbClr val="0070C0"/>
                    </a:solidFill>
                  </a:tcPr>
                </a:tc>
                <a:tc>
                  <a:txBody>
                    <a:bodyPr/>
                    <a:lstStyle/>
                    <a:p>
                      <a:pPr algn="ctr" fontAlgn="ctr"/>
                      <a:r>
                        <a:rPr lang="ja-JP" altLang="en-US" sz="900" u="none" strike="noStrike" dirty="0">
                          <a:solidFill>
                            <a:schemeClr val="bg1"/>
                          </a:solidFill>
                          <a:effectLst/>
                          <a:latin typeface="+mj-ea"/>
                          <a:ea typeface="+mj-ea"/>
                        </a:rPr>
                        <a:t>軽度</a:t>
                      </a:r>
                      <a:r>
                        <a:rPr lang="en-US" altLang="ja-JP" sz="1000" u="none" strike="noStrike" dirty="0">
                          <a:solidFill>
                            <a:schemeClr val="bg1"/>
                          </a:solidFill>
                          <a:effectLst/>
                          <a:latin typeface="+mj-ea"/>
                          <a:ea typeface="+mj-ea"/>
                        </a:rPr>
                        <a:t> </a:t>
                      </a:r>
                      <a:endParaRPr lang="en-US" altLang="ja-JP" sz="1000" b="0" i="0" u="none" strike="noStrike" dirty="0">
                        <a:solidFill>
                          <a:schemeClr val="bg1"/>
                        </a:solidFill>
                        <a:effectLst/>
                        <a:latin typeface="+mj-ea"/>
                        <a:ea typeface="+mj-ea"/>
                      </a:endParaRPr>
                    </a:p>
                  </a:txBody>
                  <a:tcPr marL="72000" marR="72000" marT="0" marB="0" anchor="ctr">
                    <a:solidFill>
                      <a:srgbClr val="0070C0"/>
                    </a:solidFill>
                  </a:tcPr>
                </a:tc>
                <a:tc>
                  <a:txBody>
                    <a:bodyPr/>
                    <a:lstStyle/>
                    <a:p>
                      <a:pPr algn="l" fontAlgn="ctr"/>
                      <a:r>
                        <a:rPr lang="ja-JP" altLang="en-US" sz="900" b="0" i="0" u="none" strike="noStrike" dirty="0">
                          <a:solidFill>
                            <a:schemeClr val="bg1"/>
                          </a:solidFill>
                          <a:effectLst/>
                          <a:latin typeface="+mn-lt"/>
                          <a:ea typeface="+mj-ea"/>
                        </a:rPr>
                        <a:t>簡易な対応により措置を</a:t>
                      </a:r>
                      <a:r>
                        <a:rPr lang="en-US" altLang="ja-JP" sz="900" b="0" i="0" u="none" strike="noStrike" dirty="0">
                          <a:solidFill>
                            <a:schemeClr val="bg1"/>
                          </a:solidFill>
                          <a:effectLst/>
                          <a:latin typeface="+mn-lt"/>
                          <a:ea typeface="+mj-ea"/>
                        </a:rPr>
                        <a:t>5</a:t>
                      </a:r>
                      <a:r>
                        <a:rPr lang="ja-JP" altLang="en-US" sz="900" b="0" i="0" u="none" strike="noStrike" dirty="0">
                          <a:solidFill>
                            <a:schemeClr val="bg1"/>
                          </a:solidFill>
                          <a:effectLst/>
                          <a:latin typeface="+mn-lt"/>
                          <a:ea typeface="+mj-ea"/>
                        </a:rPr>
                        <a:t>年以上に延長できる</a:t>
                      </a:r>
                      <a:endParaRPr lang="en-US" altLang="ja-JP" sz="900" b="0" i="0" u="none" strike="noStrike" dirty="0">
                        <a:solidFill>
                          <a:schemeClr val="bg1"/>
                        </a:solidFill>
                        <a:effectLst/>
                        <a:latin typeface="+mn-lt"/>
                        <a:ea typeface="+mj-ea"/>
                      </a:endParaRPr>
                    </a:p>
                  </a:txBody>
                  <a:tcPr marL="72000" marR="72000" marT="0" marB="0" anchor="ctr">
                    <a:solidFill>
                      <a:srgbClr val="0070C0"/>
                    </a:solidFill>
                  </a:tcPr>
                </a:tc>
                <a:extLst>
                  <a:ext uri="{0D108BD9-81ED-4DB2-BD59-A6C34878D82A}">
                    <a16:rowId xmlns:a16="http://schemas.microsoft.com/office/drawing/2014/main" val="2261946"/>
                  </a:ext>
                </a:extLst>
              </a:tr>
            </a:tbl>
          </a:graphicData>
        </a:graphic>
      </p:graphicFrame>
      <p:cxnSp>
        <p:nvCxnSpPr>
          <p:cNvPr id="63" name="直線コネクタ 62">
            <a:extLst>
              <a:ext uri="{FF2B5EF4-FFF2-40B4-BE49-F238E27FC236}">
                <a16:creationId xmlns:a16="http://schemas.microsoft.com/office/drawing/2014/main" id="{6B01BE7B-16B2-4AD6-87E2-953B2689C02E}"/>
              </a:ext>
            </a:extLst>
          </p:cNvPr>
          <p:cNvCxnSpPr/>
          <p:nvPr/>
        </p:nvCxnSpPr>
        <p:spPr>
          <a:xfrm>
            <a:off x="5407751" y="1601390"/>
            <a:ext cx="0" cy="756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F203DFD4-8121-4E47-91A4-A07D28CF7793}"/>
              </a:ext>
            </a:extLst>
          </p:cNvPr>
          <p:cNvSpPr/>
          <p:nvPr/>
        </p:nvSpPr>
        <p:spPr>
          <a:xfrm>
            <a:off x="7129738" y="1543717"/>
            <a:ext cx="1854053" cy="746605"/>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ctr"/>
          <a:lstStyle/>
          <a:p>
            <a:r>
              <a:rPr lang="en-US" altLang="ja-JP" sz="11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緊急度</a:t>
            </a:r>
            <a:r>
              <a:rPr lang="en-US" altLang="ja-JP" sz="11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1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sng"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100" u="sng"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対策完了。 今後、緊急度</a:t>
            </a:r>
            <a:r>
              <a:rPr lang="en-US" altLang="ja-JP" sz="1100" u="sng"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100" u="sng"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の対策を実施していく</a:t>
            </a:r>
            <a:endParaRPr lang="en-US" altLang="ja-JP" sz="1100" u="sng"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a:extLst>
              <a:ext uri="{FF2B5EF4-FFF2-40B4-BE49-F238E27FC236}">
                <a16:creationId xmlns:a16="http://schemas.microsoft.com/office/drawing/2014/main" id="{94685EA4-AE26-485A-9780-53208EC79BE4}"/>
              </a:ext>
            </a:extLst>
          </p:cNvPr>
          <p:cNvSpPr txBox="1"/>
          <p:nvPr/>
        </p:nvSpPr>
        <p:spPr>
          <a:xfrm>
            <a:off x="3678570" y="3096396"/>
            <a:ext cx="2524015" cy="276999"/>
          </a:xfrm>
          <a:prstGeom prst="rect">
            <a:avLst/>
          </a:prstGeom>
          <a:noFill/>
        </p:spPr>
        <p:txBody>
          <a:bodyPr wrap="square" rtlCol="0">
            <a:spAutoFit/>
          </a:bodyPr>
          <a:lstStyle/>
          <a:p>
            <a:r>
              <a:rPr kumimoji="1" lang="en-US" altLang="ja-JP" sz="1200" dirty="0"/>
              <a:t>【</a:t>
            </a:r>
            <a:r>
              <a:rPr kumimoji="1" lang="ja-JP" altLang="en-US" sz="800" dirty="0"/>
              <a:t>管渠緊急度判定結果：</a:t>
            </a:r>
            <a:r>
              <a:rPr lang="ja-JP" altLang="en-US" sz="800" dirty="0"/>
              <a:t>調査対象</a:t>
            </a:r>
            <a:r>
              <a:rPr kumimoji="1" lang="ja-JP" altLang="en-US" sz="800" dirty="0"/>
              <a:t>延長</a:t>
            </a:r>
            <a:r>
              <a:rPr lang="en-US" altLang="ja-JP" sz="800" dirty="0"/>
              <a:t>480.5</a:t>
            </a:r>
            <a:r>
              <a:rPr kumimoji="1" lang="ja-JP" altLang="en-US" sz="800" dirty="0"/>
              <a:t>㎞</a:t>
            </a:r>
            <a:r>
              <a:rPr kumimoji="1" lang="en-US" altLang="ja-JP" sz="800" baseline="30000" dirty="0"/>
              <a:t>※</a:t>
            </a:r>
            <a:r>
              <a:rPr kumimoji="1" lang="en-US" altLang="ja-JP" sz="800" dirty="0"/>
              <a:t>】</a:t>
            </a:r>
          </a:p>
        </p:txBody>
      </p:sp>
      <p:sp>
        <p:nvSpPr>
          <p:cNvPr id="66" name="テキスト ボックス 65">
            <a:extLst>
              <a:ext uri="{FF2B5EF4-FFF2-40B4-BE49-F238E27FC236}">
                <a16:creationId xmlns:a16="http://schemas.microsoft.com/office/drawing/2014/main" id="{4F5888A4-5BA8-490C-A668-09004D67EE64}"/>
              </a:ext>
            </a:extLst>
          </p:cNvPr>
          <p:cNvSpPr txBox="1"/>
          <p:nvPr/>
        </p:nvSpPr>
        <p:spPr>
          <a:xfrm>
            <a:off x="3796868" y="3357639"/>
            <a:ext cx="2371824" cy="230832"/>
          </a:xfrm>
          <a:prstGeom prst="rect">
            <a:avLst/>
          </a:prstGeom>
          <a:noFill/>
        </p:spPr>
        <p:txBody>
          <a:bodyPr wrap="square" rtlCol="0">
            <a:spAutoFit/>
          </a:bodyPr>
          <a:lstStyle/>
          <a:p>
            <a:r>
              <a:rPr lang="en-US" altLang="ja-JP" sz="900" dirty="0"/>
              <a:t>※10</a:t>
            </a:r>
            <a:r>
              <a:rPr lang="ja-JP" altLang="en-US" sz="900" dirty="0"/>
              <a:t>年未経過管等を除く延長</a:t>
            </a:r>
            <a:endParaRPr kumimoji="1" lang="en-US" altLang="ja-JP" sz="900" dirty="0"/>
          </a:p>
        </p:txBody>
      </p:sp>
      <p:sp>
        <p:nvSpPr>
          <p:cNvPr id="24" name="吹き出し: 四角形 23">
            <a:extLst>
              <a:ext uri="{FF2B5EF4-FFF2-40B4-BE49-F238E27FC236}">
                <a16:creationId xmlns:a16="http://schemas.microsoft.com/office/drawing/2014/main" id="{C4AE8608-1ABE-4132-9D27-D7A34327C60C}"/>
              </a:ext>
            </a:extLst>
          </p:cNvPr>
          <p:cNvSpPr/>
          <p:nvPr/>
        </p:nvSpPr>
        <p:spPr>
          <a:xfrm>
            <a:off x="6506727" y="1088155"/>
            <a:ext cx="812682" cy="350137"/>
          </a:xfrm>
          <a:prstGeom prst="wedgeRectCallout">
            <a:avLst>
              <a:gd name="adj1" fmla="val -173968"/>
              <a:gd name="adj2" fmla="val 1241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dirty="0">
                <a:solidFill>
                  <a:schemeClr val="tx1"/>
                </a:solidFill>
                <a:latin typeface="+mn-ea"/>
              </a:rPr>
              <a:t>緊急度</a:t>
            </a:r>
            <a:r>
              <a:rPr lang="en-US" altLang="ja-JP" sz="1050" dirty="0">
                <a:solidFill>
                  <a:schemeClr val="tx1"/>
                </a:solidFill>
                <a:latin typeface="+mn-ea"/>
              </a:rPr>
              <a:t>Ⅱ</a:t>
            </a:r>
            <a:endParaRPr kumimoji="1" lang="en-US" altLang="ja-JP" sz="1050" dirty="0">
              <a:solidFill>
                <a:schemeClr val="tx1"/>
              </a:solidFill>
              <a:latin typeface="+mn-ea"/>
            </a:endParaRPr>
          </a:p>
          <a:p>
            <a:pPr algn="ctr"/>
            <a:r>
              <a:rPr lang="en-US" altLang="ja-JP" sz="1050" dirty="0">
                <a:solidFill>
                  <a:schemeClr val="tx1"/>
                </a:solidFill>
                <a:latin typeface="+mn-ea"/>
              </a:rPr>
              <a:t>16.3</a:t>
            </a:r>
            <a:r>
              <a:rPr kumimoji="1" lang="ja-JP" altLang="en-US" sz="1050" dirty="0">
                <a:solidFill>
                  <a:schemeClr val="tx1"/>
                </a:solidFill>
                <a:latin typeface="+mn-ea"/>
              </a:rPr>
              <a:t>㎞</a:t>
            </a:r>
          </a:p>
        </p:txBody>
      </p:sp>
      <p:sp>
        <p:nvSpPr>
          <p:cNvPr id="26" name="角丸四角形 143">
            <a:extLst>
              <a:ext uri="{FF2B5EF4-FFF2-40B4-BE49-F238E27FC236}">
                <a16:creationId xmlns:a16="http://schemas.microsoft.com/office/drawing/2014/main" id="{87395015-5B45-4AEC-ADFA-1A558760D174}"/>
              </a:ext>
            </a:extLst>
          </p:cNvPr>
          <p:cNvSpPr/>
          <p:nvPr/>
        </p:nvSpPr>
        <p:spPr>
          <a:xfrm>
            <a:off x="146347" y="3681671"/>
            <a:ext cx="2930815" cy="3560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schemeClr val="tx1"/>
                </a:solidFill>
                <a:latin typeface="Meiryo UI" panose="020B0604030504040204" pitchFamily="50" charset="-128"/>
                <a:ea typeface="Meiryo UI" panose="020B0604030504040204" pitchFamily="50" charset="-128"/>
                <a:cs typeface="Times New Roman"/>
              </a:rPr>
              <a:t>②</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施設状態</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（伏せ越し管・圧送管）</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7" name="テキスト ボックス 26">
            <a:extLst>
              <a:ext uri="{FF2B5EF4-FFF2-40B4-BE49-F238E27FC236}">
                <a16:creationId xmlns:a16="http://schemas.microsoft.com/office/drawing/2014/main" id="{2795E4DD-FFDD-44DC-AA44-5EB34C9211D3}"/>
              </a:ext>
            </a:extLst>
          </p:cNvPr>
          <p:cNvSpPr txBox="1"/>
          <p:nvPr/>
        </p:nvSpPr>
        <p:spPr>
          <a:xfrm>
            <a:off x="11226" y="3914559"/>
            <a:ext cx="8666729" cy="1200329"/>
          </a:xfrm>
          <a:prstGeom prst="rect">
            <a:avLst/>
          </a:prstGeom>
          <a:noFill/>
          <a:ln>
            <a:noFill/>
          </a:ln>
        </p:spPr>
        <p:txBody>
          <a:bodyPr wrap="square" rtlCol="0">
            <a:spAutoFit/>
          </a:bodyPr>
          <a:lstStyle/>
          <a:p>
            <a:pPr algn="just"/>
            <a:r>
              <a:rPr lang="ja-JP" altLang="en-US" sz="1200" kern="100" dirty="0">
                <a:effectLst/>
              </a:rPr>
              <a:t>　</a:t>
            </a:r>
            <a:r>
              <a:rPr lang="ja-JP" altLang="en-US" sz="1200" kern="100" dirty="0">
                <a:solidFill>
                  <a:schemeClr val="accent6"/>
                </a:solidFill>
                <a:effectLst/>
              </a:rPr>
              <a:t>伏越し管、圧送管は常時満水状態となるため、腐食に対して相対的に有利であることから点検対象から外していた。</a:t>
            </a:r>
            <a:endParaRPr lang="en-US" altLang="ja-JP" sz="1200" kern="100" dirty="0">
              <a:solidFill>
                <a:schemeClr val="accent6"/>
              </a:solidFill>
              <a:effectLst/>
            </a:endParaRPr>
          </a:p>
          <a:p>
            <a:pPr algn="just"/>
            <a:r>
              <a:rPr lang="ja-JP" altLang="en-US" sz="1200" kern="100" dirty="0">
                <a:solidFill>
                  <a:schemeClr val="accent6"/>
                </a:solidFill>
                <a:effectLst/>
              </a:rPr>
              <a:t>　⇒閉塞やエアだまりによる腐食を考慮し</a:t>
            </a:r>
            <a:r>
              <a:rPr lang="en-US" altLang="ja-JP" sz="1200" kern="100" dirty="0">
                <a:solidFill>
                  <a:schemeClr val="accent6"/>
                </a:solidFill>
                <a:effectLst/>
              </a:rPr>
              <a:t>R2</a:t>
            </a:r>
            <a:r>
              <a:rPr lang="ja-JP" altLang="en-US" sz="1200" kern="100" dirty="0">
                <a:solidFill>
                  <a:schemeClr val="accent6"/>
                </a:solidFill>
                <a:effectLst/>
              </a:rPr>
              <a:t>より点検を実施　</a:t>
            </a:r>
            <a:endParaRPr lang="en-US" altLang="ja-JP" sz="1200" kern="100" dirty="0">
              <a:solidFill>
                <a:schemeClr val="accent6"/>
              </a:solidFill>
              <a:effectLst/>
              <a:highlight>
                <a:srgbClr val="FFFF00"/>
              </a:highlight>
            </a:endParaRPr>
          </a:p>
          <a:p>
            <a:pPr algn="just"/>
            <a:endParaRPr lang="en-US" altLang="ja-JP" sz="1200" kern="100" dirty="0">
              <a:solidFill>
                <a:schemeClr val="accent6"/>
              </a:solidFill>
              <a:effectLst/>
            </a:endParaRPr>
          </a:p>
          <a:p>
            <a:pPr algn="just"/>
            <a:r>
              <a:rPr lang="ja-JP" altLang="en-US" sz="1200" kern="100" dirty="0"/>
              <a:t>　</a:t>
            </a:r>
            <a:endParaRPr lang="en-US" altLang="ja-JP" sz="1200" kern="100" dirty="0">
              <a:effectLst/>
            </a:endParaRPr>
          </a:p>
          <a:p>
            <a:pPr algn="just"/>
            <a:endParaRPr lang="en-US" altLang="ja-JP" sz="1200" kern="100" dirty="0"/>
          </a:p>
          <a:p>
            <a:pPr algn="just"/>
            <a:endParaRPr lang="en-US" altLang="ja-JP" sz="1200" kern="100" dirty="0">
              <a:effectLst/>
            </a:endParaRPr>
          </a:p>
        </p:txBody>
      </p:sp>
      <p:sp>
        <p:nvSpPr>
          <p:cNvPr id="29" name="テキスト ボックス 28">
            <a:extLst>
              <a:ext uri="{FF2B5EF4-FFF2-40B4-BE49-F238E27FC236}">
                <a16:creationId xmlns:a16="http://schemas.microsoft.com/office/drawing/2014/main" id="{267DE91B-753F-4281-8449-7B3F3010E015}"/>
              </a:ext>
            </a:extLst>
          </p:cNvPr>
          <p:cNvSpPr txBox="1"/>
          <p:nvPr/>
        </p:nvSpPr>
        <p:spPr>
          <a:xfrm>
            <a:off x="256563" y="4485151"/>
            <a:ext cx="2556194" cy="461665"/>
          </a:xfrm>
          <a:prstGeom prst="rect">
            <a:avLst/>
          </a:prstGeom>
          <a:noFill/>
          <a:ln>
            <a:noFill/>
          </a:ln>
        </p:spPr>
        <p:txBody>
          <a:bodyPr wrap="square" rtlCol="0">
            <a:spAutoFit/>
          </a:bodyPr>
          <a:lstStyle/>
          <a:p>
            <a:pPr algn="just"/>
            <a:r>
              <a:rPr lang="ja-JP" altLang="en-US" sz="1200" kern="100" dirty="0"/>
              <a:t>伏越し管の点検調査状況（</a:t>
            </a:r>
            <a:r>
              <a:rPr lang="en-US" altLang="ja-JP" sz="1200" kern="100" dirty="0"/>
              <a:t>R5</a:t>
            </a:r>
            <a:r>
              <a:rPr lang="ja-JP" altLang="en-US" sz="1200" kern="100" dirty="0"/>
              <a:t>末）</a:t>
            </a:r>
            <a:endParaRPr lang="en-US" altLang="ja-JP" sz="1200" kern="100" dirty="0"/>
          </a:p>
          <a:p>
            <a:pPr algn="just"/>
            <a:endParaRPr lang="en-US" altLang="ja-JP" sz="1200" kern="100" dirty="0">
              <a:effectLst/>
            </a:endParaRPr>
          </a:p>
        </p:txBody>
      </p:sp>
      <p:sp>
        <p:nvSpPr>
          <p:cNvPr id="32" name="テキスト ボックス 31">
            <a:extLst>
              <a:ext uri="{FF2B5EF4-FFF2-40B4-BE49-F238E27FC236}">
                <a16:creationId xmlns:a16="http://schemas.microsoft.com/office/drawing/2014/main" id="{4CA8BE23-510A-44A9-B641-36E5635167D8}"/>
              </a:ext>
            </a:extLst>
          </p:cNvPr>
          <p:cNvSpPr txBox="1"/>
          <p:nvPr/>
        </p:nvSpPr>
        <p:spPr>
          <a:xfrm>
            <a:off x="492604" y="4719946"/>
            <a:ext cx="2556194" cy="276999"/>
          </a:xfrm>
          <a:prstGeom prst="rect">
            <a:avLst/>
          </a:prstGeom>
          <a:noFill/>
          <a:ln>
            <a:noFill/>
          </a:ln>
        </p:spPr>
        <p:txBody>
          <a:bodyPr wrap="square" rtlCol="0">
            <a:spAutoFit/>
          </a:bodyPr>
          <a:lstStyle/>
          <a:p>
            <a:pPr algn="just"/>
            <a:r>
              <a:rPr lang="ja-JP" altLang="en-US" sz="1200" kern="100" dirty="0">
                <a:effectLst/>
              </a:rPr>
              <a:t>点検済</a:t>
            </a:r>
            <a:r>
              <a:rPr lang="en-US" altLang="ja-JP" sz="1200" kern="100" dirty="0">
                <a:effectLst/>
              </a:rPr>
              <a:t>15</a:t>
            </a:r>
            <a:r>
              <a:rPr lang="ja-JP" altLang="en-US" sz="1200" kern="100" dirty="0">
                <a:effectLst/>
              </a:rPr>
              <a:t>箇所、未点検</a:t>
            </a:r>
            <a:r>
              <a:rPr lang="en-US" altLang="ja-JP" sz="1200" kern="100" dirty="0">
                <a:effectLst/>
              </a:rPr>
              <a:t>9</a:t>
            </a:r>
            <a:r>
              <a:rPr lang="ja-JP" altLang="en-US" sz="1200" kern="100" dirty="0">
                <a:effectLst/>
              </a:rPr>
              <a:t>箇所</a:t>
            </a:r>
            <a:endParaRPr lang="en-US" altLang="ja-JP" sz="1200" kern="100" dirty="0">
              <a:effectLst/>
            </a:endParaRPr>
          </a:p>
        </p:txBody>
      </p:sp>
      <p:sp>
        <p:nvSpPr>
          <p:cNvPr id="34" name="吹き出し: 四角形 33">
            <a:extLst>
              <a:ext uri="{FF2B5EF4-FFF2-40B4-BE49-F238E27FC236}">
                <a16:creationId xmlns:a16="http://schemas.microsoft.com/office/drawing/2014/main" id="{AEE4012D-91F1-4D26-9A35-29D202AE8B1C}"/>
              </a:ext>
            </a:extLst>
          </p:cNvPr>
          <p:cNvSpPr/>
          <p:nvPr/>
        </p:nvSpPr>
        <p:spPr>
          <a:xfrm>
            <a:off x="163942" y="6347488"/>
            <a:ext cx="3858321" cy="532997"/>
          </a:xfrm>
          <a:prstGeom prst="wedgeRectCallout">
            <a:avLst>
              <a:gd name="adj1" fmla="val -58804"/>
              <a:gd name="adj2" fmla="val 217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50" dirty="0">
                <a:solidFill>
                  <a:schemeClr val="tx1"/>
                </a:solidFill>
                <a:latin typeface="+mn-ea"/>
              </a:rPr>
              <a:t>※</a:t>
            </a:r>
            <a:r>
              <a:rPr lang="ja-JP" altLang="en-US" sz="1050" dirty="0">
                <a:solidFill>
                  <a:schemeClr val="tx1"/>
                </a:solidFill>
                <a:latin typeface="+mn-ea"/>
              </a:rPr>
              <a:t>緊急度</a:t>
            </a:r>
            <a:r>
              <a:rPr lang="en-US" altLang="ja-JP" sz="1050" dirty="0">
                <a:solidFill>
                  <a:schemeClr val="tx1"/>
                </a:solidFill>
                <a:latin typeface="+mn-ea"/>
              </a:rPr>
              <a:t>Ⅱ</a:t>
            </a:r>
            <a:r>
              <a:rPr lang="ja-JP" altLang="en-US" sz="1050" dirty="0">
                <a:solidFill>
                  <a:schemeClr val="tx1"/>
                </a:solidFill>
                <a:latin typeface="+mn-ea"/>
              </a:rPr>
              <a:t>の４箇所については、いずれも腐食は無く、　　　部分的な浸入水等による判定であった。</a:t>
            </a:r>
          </a:p>
        </p:txBody>
      </p:sp>
      <p:sp>
        <p:nvSpPr>
          <p:cNvPr id="35" name="吹き出し: 四角形 34">
            <a:extLst>
              <a:ext uri="{FF2B5EF4-FFF2-40B4-BE49-F238E27FC236}">
                <a16:creationId xmlns:a16="http://schemas.microsoft.com/office/drawing/2014/main" id="{8167D445-4FEE-4C32-B0EA-9FDD380CFC0E}"/>
              </a:ext>
            </a:extLst>
          </p:cNvPr>
          <p:cNvSpPr/>
          <p:nvPr/>
        </p:nvSpPr>
        <p:spPr>
          <a:xfrm>
            <a:off x="2751657" y="4996945"/>
            <a:ext cx="735159" cy="350169"/>
          </a:xfrm>
          <a:prstGeom prst="wedgeRectCallout">
            <a:avLst>
              <a:gd name="adj1" fmla="val -146704"/>
              <a:gd name="adj2" fmla="val 447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dirty="0">
                <a:solidFill>
                  <a:schemeClr val="tx1"/>
                </a:solidFill>
                <a:latin typeface="+mn-ea"/>
              </a:rPr>
              <a:t>緊急度</a:t>
            </a:r>
            <a:r>
              <a:rPr lang="en-US" altLang="ja-JP" sz="1050" dirty="0">
                <a:solidFill>
                  <a:schemeClr val="tx1"/>
                </a:solidFill>
                <a:latin typeface="+mn-ea"/>
              </a:rPr>
              <a:t>Ⅱ</a:t>
            </a:r>
          </a:p>
          <a:p>
            <a:pPr algn="ctr"/>
            <a:r>
              <a:rPr kumimoji="1" lang="en-US" altLang="ja-JP" sz="1050" dirty="0">
                <a:solidFill>
                  <a:schemeClr val="tx1"/>
                </a:solidFill>
                <a:latin typeface="+mn-ea"/>
              </a:rPr>
              <a:t>4</a:t>
            </a:r>
            <a:r>
              <a:rPr kumimoji="1" lang="ja-JP" altLang="en-US" sz="1050" dirty="0">
                <a:solidFill>
                  <a:schemeClr val="tx1"/>
                </a:solidFill>
                <a:latin typeface="+mn-ea"/>
              </a:rPr>
              <a:t>箇所</a:t>
            </a:r>
          </a:p>
        </p:txBody>
      </p:sp>
      <p:sp>
        <p:nvSpPr>
          <p:cNvPr id="36" name="吹き出し: 四角形 35">
            <a:extLst>
              <a:ext uri="{FF2B5EF4-FFF2-40B4-BE49-F238E27FC236}">
                <a16:creationId xmlns:a16="http://schemas.microsoft.com/office/drawing/2014/main" id="{93B51277-867C-4475-BF59-6D546027930C}"/>
              </a:ext>
            </a:extLst>
          </p:cNvPr>
          <p:cNvSpPr/>
          <p:nvPr/>
        </p:nvSpPr>
        <p:spPr>
          <a:xfrm>
            <a:off x="301524" y="5933603"/>
            <a:ext cx="744357" cy="350169"/>
          </a:xfrm>
          <a:prstGeom prst="wedgeRectCallout">
            <a:avLst>
              <a:gd name="adj1" fmla="val 86171"/>
              <a:gd name="adj2" fmla="val -37317"/>
            </a:avLst>
          </a:prstGeom>
          <a:solidFill>
            <a:srgbClr val="00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dirty="0">
                <a:solidFill>
                  <a:schemeClr val="bg1"/>
                </a:solidFill>
                <a:latin typeface="+mn-ea"/>
              </a:rPr>
              <a:t>緊急度</a:t>
            </a:r>
            <a:r>
              <a:rPr lang="en-US" altLang="ja-JP" sz="1050" dirty="0">
                <a:solidFill>
                  <a:schemeClr val="bg1"/>
                </a:solidFill>
                <a:latin typeface="+mn-ea"/>
              </a:rPr>
              <a:t>Ⅲ</a:t>
            </a:r>
          </a:p>
          <a:p>
            <a:pPr algn="ctr"/>
            <a:r>
              <a:rPr kumimoji="1" lang="en-US" altLang="ja-JP" sz="1050" dirty="0">
                <a:solidFill>
                  <a:schemeClr val="bg1"/>
                </a:solidFill>
                <a:latin typeface="+mn-ea"/>
              </a:rPr>
              <a:t>8</a:t>
            </a:r>
            <a:r>
              <a:rPr kumimoji="1" lang="ja-JP" altLang="en-US" sz="1050" dirty="0">
                <a:solidFill>
                  <a:schemeClr val="bg1"/>
                </a:solidFill>
                <a:latin typeface="+mn-ea"/>
              </a:rPr>
              <a:t>箇所</a:t>
            </a:r>
          </a:p>
        </p:txBody>
      </p:sp>
      <p:sp>
        <p:nvSpPr>
          <p:cNvPr id="37" name="吹き出し: 四角形 36">
            <a:extLst>
              <a:ext uri="{FF2B5EF4-FFF2-40B4-BE49-F238E27FC236}">
                <a16:creationId xmlns:a16="http://schemas.microsoft.com/office/drawing/2014/main" id="{DB96ED23-D9C2-428F-9931-FE90055BA781}"/>
              </a:ext>
            </a:extLst>
          </p:cNvPr>
          <p:cNvSpPr/>
          <p:nvPr/>
        </p:nvSpPr>
        <p:spPr>
          <a:xfrm>
            <a:off x="496263" y="5073401"/>
            <a:ext cx="598867" cy="350169"/>
          </a:xfrm>
          <a:prstGeom prst="wedgeRectCallout">
            <a:avLst>
              <a:gd name="adj1" fmla="val 93545"/>
              <a:gd name="adj2" fmla="val 23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dirty="0">
                <a:solidFill>
                  <a:schemeClr val="tx1"/>
                </a:solidFill>
                <a:latin typeface="+mn-ea"/>
              </a:rPr>
              <a:t>健全</a:t>
            </a:r>
            <a:endParaRPr lang="en-US" altLang="ja-JP" sz="1050" dirty="0">
              <a:solidFill>
                <a:schemeClr val="tx1"/>
              </a:solidFill>
              <a:latin typeface="+mn-ea"/>
            </a:endParaRPr>
          </a:p>
          <a:p>
            <a:pPr algn="ctr"/>
            <a:r>
              <a:rPr lang="en-US" altLang="ja-JP" sz="1050" dirty="0">
                <a:solidFill>
                  <a:schemeClr val="tx1"/>
                </a:solidFill>
                <a:latin typeface="+mn-ea"/>
              </a:rPr>
              <a:t>3</a:t>
            </a:r>
            <a:r>
              <a:rPr kumimoji="1" lang="ja-JP" altLang="en-US" sz="1050" dirty="0">
                <a:solidFill>
                  <a:schemeClr val="tx1"/>
                </a:solidFill>
                <a:latin typeface="+mn-ea"/>
              </a:rPr>
              <a:t>箇所</a:t>
            </a:r>
          </a:p>
        </p:txBody>
      </p:sp>
      <p:pic>
        <p:nvPicPr>
          <p:cNvPr id="9" name="図 8">
            <a:extLst>
              <a:ext uri="{FF2B5EF4-FFF2-40B4-BE49-F238E27FC236}">
                <a16:creationId xmlns:a16="http://schemas.microsoft.com/office/drawing/2014/main" id="{C79672DF-ED9D-B616-C03F-4FEE85A32DC6}"/>
              </a:ext>
            </a:extLst>
          </p:cNvPr>
          <p:cNvPicPr>
            <a:picLocks noChangeAspect="1"/>
          </p:cNvPicPr>
          <p:nvPr/>
        </p:nvPicPr>
        <p:blipFill>
          <a:blip r:embed="rId5"/>
          <a:stretch>
            <a:fillRect/>
          </a:stretch>
        </p:blipFill>
        <p:spPr>
          <a:xfrm>
            <a:off x="3464896" y="4956191"/>
            <a:ext cx="3039512" cy="1619621"/>
          </a:xfrm>
          <a:prstGeom prst="rect">
            <a:avLst/>
          </a:prstGeom>
        </p:spPr>
      </p:pic>
      <p:sp>
        <p:nvSpPr>
          <p:cNvPr id="10" name="テキスト ボックス 9">
            <a:extLst>
              <a:ext uri="{FF2B5EF4-FFF2-40B4-BE49-F238E27FC236}">
                <a16:creationId xmlns:a16="http://schemas.microsoft.com/office/drawing/2014/main" id="{80674021-A130-E895-F901-A32456F29276}"/>
              </a:ext>
            </a:extLst>
          </p:cNvPr>
          <p:cNvSpPr txBox="1"/>
          <p:nvPr/>
        </p:nvSpPr>
        <p:spPr>
          <a:xfrm>
            <a:off x="3392036" y="4510215"/>
            <a:ext cx="2556194" cy="461665"/>
          </a:xfrm>
          <a:prstGeom prst="rect">
            <a:avLst/>
          </a:prstGeom>
          <a:noFill/>
          <a:ln>
            <a:noFill/>
          </a:ln>
        </p:spPr>
        <p:txBody>
          <a:bodyPr wrap="square" rtlCol="0">
            <a:spAutoFit/>
          </a:bodyPr>
          <a:lstStyle/>
          <a:p>
            <a:pPr algn="just"/>
            <a:r>
              <a:rPr lang="ja-JP" altLang="en-US" sz="1200" kern="100" dirty="0"/>
              <a:t>圧送管の点検調査状況（</a:t>
            </a:r>
            <a:r>
              <a:rPr lang="en-US" altLang="ja-JP" sz="1200" kern="100" dirty="0"/>
              <a:t>R5</a:t>
            </a:r>
            <a:r>
              <a:rPr lang="ja-JP" altLang="en-US" sz="1200" kern="100" dirty="0"/>
              <a:t>末）</a:t>
            </a:r>
            <a:endParaRPr lang="en-US" altLang="ja-JP" sz="1200" kern="100" dirty="0"/>
          </a:p>
          <a:p>
            <a:pPr algn="just"/>
            <a:endParaRPr lang="en-US" altLang="ja-JP" sz="1200" kern="100" dirty="0">
              <a:effectLst/>
            </a:endParaRPr>
          </a:p>
        </p:txBody>
      </p:sp>
      <p:sp>
        <p:nvSpPr>
          <p:cNvPr id="11" name="テキスト ボックス 10">
            <a:extLst>
              <a:ext uri="{FF2B5EF4-FFF2-40B4-BE49-F238E27FC236}">
                <a16:creationId xmlns:a16="http://schemas.microsoft.com/office/drawing/2014/main" id="{015DEE2C-13E3-E52E-F14B-CFC996139A2D}"/>
              </a:ext>
            </a:extLst>
          </p:cNvPr>
          <p:cNvSpPr txBox="1"/>
          <p:nvPr/>
        </p:nvSpPr>
        <p:spPr>
          <a:xfrm>
            <a:off x="3564945" y="4766348"/>
            <a:ext cx="2556194" cy="276999"/>
          </a:xfrm>
          <a:prstGeom prst="rect">
            <a:avLst/>
          </a:prstGeom>
          <a:noFill/>
          <a:ln>
            <a:noFill/>
          </a:ln>
        </p:spPr>
        <p:txBody>
          <a:bodyPr wrap="square" rtlCol="0">
            <a:spAutoFit/>
          </a:bodyPr>
          <a:lstStyle/>
          <a:p>
            <a:pPr algn="just"/>
            <a:r>
              <a:rPr lang="ja-JP" altLang="en-US" sz="1200" kern="100" dirty="0">
                <a:effectLst/>
              </a:rPr>
              <a:t>点検済</a:t>
            </a:r>
            <a:r>
              <a:rPr lang="en-US" altLang="ja-JP" sz="1200" kern="100" dirty="0">
                <a:effectLst/>
              </a:rPr>
              <a:t>26.5Km</a:t>
            </a:r>
            <a:r>
              <a:rPr lang="ja-JP" altLang="en-US" sz="1200" kern="100" dirty="0">
                <a:effectLst/>
              </a:rPr>
              <a:t>、未点検</a:t>
            </a:r>
            <a:r>
              <a:rPr lang="en-US" altLang="ja-JP" sz="1200" kern="100" dirty="0">
                <a:effectLst/>
              </a:rPr>
              <a:t>43.1Km</a:t>
            </a:r>
          </a:p>
        </p:txBody>
      </p:sp>
      <p:sp>
        <p:nvSpPr>
          <p:cNvPr id="12" name="吹き出し: 四角形 11">
            <a:extLst>
              <a:ext uri="{FF2B5EF4-FFF2-40B4-BE49-F238E27FC236}">
                <a16:creationId xmlns:a16="http://schemas.microsoft.com/office/drawing/2014/main" id="{E57BDE7A-F795-8103-6247-1682281592F2}"/>
              </a:ext>
            </a:extLst>
          </p:cNvPr>
          <p:cNvSpPr/>
          <p:nvPr/>
        </p:nvSpPr>
        <p:spPr>
          <a:xfrm>
            <a:off x="5358035" y="6186449"/>
            <a:ext cx="735159" cy="350169"/>
          </a:xfrm>
          <a:prstGeom prst="wedgeRectCallout">
            <a:avLst>
              <a:gd name="adj1" fmla="val -70819"/>
              <a:gd name="adj2" fmla="val -2396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050" dirty="0">
                <a:solidFill>
                  <a:schemeClr val="tx1"/>
                </a:solidFill>
                <a:latin typeface="+mn-ea"/>
              </a:rPr>
              <a:t>B</a:t>
            </a:r>
            <a:r>
              <a:rPr lang="ja-JP" altLang="en-US" sz="1050" dirty="0">
                <a:solidFill>
                  <a:schemeClr val="tx1"/>
                </a:solidFill>
                <a:latin typeface="+mn-ea"/>
              </a:rPr>
              <a:t>ランク</a:t>
            </a:r>
            <a:endParaRPr lang="en-US" altLang="ja-JP" sz="1050" dirty="0">
              <a:solidFill>
                <a:schemeClr val="tx1"/>
              </a:solidFill>
              <a:latin typeface="+mn-ea"/>
            </a:endParaRPr>
          </a:p>
          <a:p>
            <a:pPr algn="ctr"/>
            <a:r>
              <a:rPr lang="en-US" altLang="ja-JP" sz="1050" dirty="0">
                <a:solidFill>
                  <a:schemeClr val="tx1"/>
                </a:solidFill>
                <a:latin typeface="+mn-ea"/>
              </a:rPr>
              <a:t>3.1</a:t>
            </a:r>
            <a:r>
              <a:rPr kumimoji="1" lang="ja-JP" altLang="en-US" sz="1050" dirty="0">
                <a:solidFill>
                  <a:schemeClr val="tx1"/>
                </a:solidFill>
                <a:latin typeface="+mn-ea"/>
              </a:rPr>
              <a:t>㎞</a:t>
            </a:r>
          </a:p>
        </p:txBody>
      </p:sp>
      <p:sp>
        <p:nvSpPr>
          <p:cNvPr id="14" name="吹き出し: 四角形 13">
            <a:extLst>
              <a:ext uri="{FF2B5EF4-FFF2-40B4-BE49-F238E27FC236}">
                <a16:creationId xmlns:a16="http://schemas.microsoft.com/office/drawing/2014/main" id="{A9B41311-919C-655C-7BD5-7A46127C4472}"/>
              </a:ext>
            </a:extLst>
          </p:cNvPr>
          <p:cNvSpPr/>
          <p:nvPr/>
        </p:nvSpPr>
        <p:spPr>
          <a:xfrm>
            <a:off x="3613406" y="5175773"/>
            <a:ext cx="659473" cy="350169"/>
          </a:xfrm>
          <a:prstGeom prst="wedgeRectCallout">
            <a:avLst>
              <a:gd name="adj1" fmla="val 157422"/>
              <a:gd name="adj2" fmla="val -52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050" dirty="0">
                <a:solidFill>
                  <a:schemeClr val="tx1"/>
                </a:solidFill>
                <a:latin typeface="+mn-ea"/>
              </a:rPr>
              <a:t>A</a:t>
            </a:r>
            <a:r>
              <a:rPr lang="ja-JP" altLang="en-US" sz="1050" dirty="0">
                <a:solidFill>
                  <a:schemeClr val="tx1"/>
                </a:solidFill>
                <a:latin typeface="+mn-ea"/>
              </a:rPr>
              <a:t>ランク</a:t>
            </a:r>
            <a:endParaRPr lang="en-US" altLang="ja-JP" sz="1050" dirty="0">
              <a:solidFill>
                <a:schemeClr val="tx1"/>
              </a:solidFill>
              <a:latin typeface="+mn-ea"/>
            </a:endParaRPr>
          </a:p>
          <a:p>
            <a:pPr algn="ctr"/>
            <a:r>
              <a:rPr lang="en-US" altLang="ja-JP" sz="1050" dirty="0">
                <a:solidFill>
                  <a:schemeClr val="tx1"/>
                </a:solidFill>
                <a:latin typeface="+mn-ea"/>
              </a:rPr>
              <a:t>1.1</a:t>
            </a:r>
            <a:r>
              <a:rPr kumimoji="1" lang="ja-JP" altLang="en-US" sz="1050" dirty="0">
                <a:solidFill>
                  <a:schemeClr val="tx1"/>
                </a:solidFill>
                <a:latin typeface="+mn-ea"/>
              </a:rPr>
              <a:t>㎞</a:t>
            </a:r>
          </a:p>
        </p:txBody>
      </p:sp>
      <p:pic>
        <p:nvPicPr>
          <p:cNvPr id="16" name="図 15">
            <a:extLst>
              <a:ext uri="{FF2B5EF4-FFF2-40B4-BE49-F238E27FC236}">
                <a16:creationId xmlns:a16="http://schemas.microsoft.com/office/drawing/2014/main" id="{C3A47B5A-273C-5BDC-D3DA-871901B823A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562" t="11975"/>
          <a:stretch/>
        </p:blipFill>
        <p:spPr>
          <a:xfrm>
            <a:off x="5863626" y="4533972"/>
            <a:ext cx="3280374" cy="1016821"/>
          </a:xfrm>
          <a:prstGeom prst="rect">
            <a:avLst/>
          </a:prstGeom>
        </p:spPr>
      </p:pic>
      <p:sp>
        <p:nvSpPr>
          <p:cNvPr id="18" name="吹き出し: 四角形 17">
            <a:extLst>
              <a:ext uri="{FF2B5EF4-FFF2-40B4-BE49-F238E27FC236}">
                <a16:creationId xmlns:a16="http://schemas.microsoft.com/office/drawing/2014/main" id="{68B3BB85-2398-8EB2-716C-4BA98A4EF300}"/>
              </a:ext>
            </a:extLst>
          </p:cNvPr>
          <p:cNvSpPr/>
          <p:nvPr/>
        </p:nvSpPr>
        <p:spPr>
          <a:xfrm>
            <a:off x="3366372" y="5737450"/>
            <a:ext cx="724552" cy="627935"/>
          </a:xfrm>
          <a:prstGeom prst="wedgeRectCallout">
            <a:avLst>
              <a:gd name="adj1" fmla="val 98531"/>
              <a:gd name="adj2" fmla="val -12044"/>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dirty="0">
                <a:solidFill>
                  <a:schemeClr val="bg1"/>
                </a:solidFill>
                <a:latin typeface="+mn-ea"/>
              </a:rPr>
              <a:t>異常なし</a:t>
            </a:r>
            <a:endParaRPr lang="en-US" altLang="ja-JP" sz="1050" dirty="0">
              <a:solidFill>
                <a:schemeClr val="bg1"/>
              </a:solidFill>
              <a:latin typeface="+mn-ea"/>
            </a:endParaRPr>
          </a:p>
          <a:p>
            <a:pPr algn="ctr"/>
            <a:r>
              <a:rPr lang="en-US" altLang="ja-JP" sz="1050" dirty="0">
                <a:solidFill>
                  <a:schemeClr val="bg1"/>
                </a:solidFill>
                <a:latin typeface="+mn-ea"/>
              </a:rPr>
              <a:t>22.3</a:t>
            </a:r>
            <a:r>
              <a:rPr kumimoji="1" lang="ja-JP" altLang="en-US" sz="1050" dirty="0">
                <a:solidFill>
                  <a:schemeClr val="bg1"/>
                </a:solidFill>
                <a:latin typeface="+mn-ea"/>
              </a:rPr>
              <a:t>㎞</a:t>
            </a:r>
          </a:p>
        </p:txBody>
      </p:sp>
      <p:sp>
        <p:nvSpPr>
          <p:cNvPr id="19" name="角丸四角形 143">
            <a:extLst>
              <a:ext uri="{FF2B5EF4-FFF2-40B4-BE49-F238E27FC236}">
                <a16:creationId xmlns:a16="http://schemas.microsoft.com/office/drawing/2014/main" id="{C6A0038D-B404-9D79-C18E-C9907B6593C4}"/>
              </a:ext>
            </a:extLst>
          </p:cNvPr>
          <p:cNvSpPr/>
          <p:nvPr/>
        </p:nvSpPr>
        <p:spPr>
          <a:xfrm>
            <a:off x="108873" y="3727400"/>
            <a:ext cx="9035127" cy="310583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8" name="スライド番号プレースホルダー 2">
            <a:extLst>
              <a:ext uri="{FF2B5EF4-FFF2-40B4-BE49-F238E27FC236}">
                <a16:creationId xmlns:a16="http://schemas.microsoft.com/office/drawing/2014/main" id="{9AC84085-93C6-46C8-AEA0-358560A79077}"/>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mtClean="0"/>
              <a:t>10</a:t>
            </a:fld>
            <a:endParaRPr kumimoji="1" lang="ja-JP" altLang="en-US"/>
          </a:p>
        </p:txBody>
      </p:sp>
      <p:sp>
        <p:nvSpPr>
          <p:cNvPr id="41" name="テキスト ボックス 40">
            <a:extLst>
              <a:ext uri="{FF2B5EF4-FFF2-40B4-BE49-F238E27FC236}">
                <a16:creationId xmlns:a16="http://schemas.microsoft.com/office/drawing/2014/main" id="{0D514093-1417-4051-9741-FCCB83B28B75}"/>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42" name="テキスト ボックス 41">
            <a:extLst>
              <a:ext uri="{FF2B5EF4-FFF2-40B4-BE49-F238E27FC236}">
                <a16:creationId xmlns:a16="http://schemas.microsoft.com/office/drawing/2014/main" id="{010ECAE7-947B-4F09-88C9-6B770C2B76BF}"/>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pic>
        <p:nvPicPr>
          <p:cNvPr id="13" name="図 12">
            <a:extLst>
              <a:ext uri="{FF2B5EF4-FFF2-40B4-BE49-F238E27FC236}">
                <a16:creationId xmlns:a16="http://schemas.microsoft.com/office/drawing/2014/main" id="{767A3A02-CA3E-4B82-AAAB-CCC77210E71B}"/>
              </a:ext>
            </a:extLst>
          </p:cNvPr>
          <p:cNvPicPr>
            <a:picLocks noChangeAspect="1"/>
          </p:cNvPicPr>
          <p:nvPr/>
        </p:nvPicPr>
        <p:blipFill rotWithShape="1">
          <a:blip r:embed="rId7"/>
          <a:srcRect b="35463"/>
          <a:stretch/>
        </p:blipFill>
        <p:spPr>
          <a:xfrm>
            <a:off x="6245627" y="5593238"/>
            <a:ext cx="2847079" cy="637394"/>
          </a:xfrm>
          <a:prstGeom prst="rect">
            <a:avLst/>
          </a:prstGeom>
        </p:spPr>
      </p:pic>
      <p:pic>
        <p:nvPicPr>
          <p:cNvPr id="39" name="図 38">
            <a:extLst>
              <a:ext uri="{FF2B5EF4-FFF2-40B4-BE49-F238E27FC236}">
                <a16:creationId xmlns:a16="http://schemas.microsoft.com/office/drawing/2014/main" id="{6F45B415-1334-4F91-A1CA-628A484E363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173" y="1543717"/>
            <a:ext cx="3344545" cy="1714500"/>
          </a:xfrm>
          <a:prstGeom prst="rect">
            <a:avLst/>
          </a:prstGeom>
          <a:noFill/>
          <a:ln>
            <a:noFill/>
          </a:ln>
        </p:spPr>
      </p:pic>
      <p:sp>
        <p:nvSpPr>
          <p:cNvPr id="43" name="テキスト ボックス 42">
            <a:extLst>
              <a:ext uri="{FF2B5EF4-FFF2-40B4-BE49-F238E27FC236}">
                <a16:creationId xmlns:a16="http://schemas.microsoft.com/office/drawing/2014/main" id="{B3A90F50-E3E0-4B2E-8A98-8FD926E8AE74}"/>
              </a:ext>
            </a:extLst>
          </p:cNvPr>
          <p:cNvSpPr txBox="1"/>
          <p:nvPr/>
        </p:nvSpPr>
        <p:spPr>
          <a:xfrm>
            <a:off x="7544062" y="700397"/>
            <a:ext cx="1632964" cy="523220"/>
          </a:xfrm>
          <a:prstGeom prst="rect">
            <a:avLst/>
          </a:prstGeom>
          <a:noFill/>
        </p:spPr>
        <p:txBody>
          <a:bodyPr wrap="square">
            <a:spAutoFit/>
          </a:bodyPr>
          <a:lstStyle/>
          <a:p>
            <a:r>
              <a:rPr lang="en-US" altLang="ja-JP" sz="1400" dirty="0">
                <a:highlight>
                  <a:srgbClr val="FFFF00"/>
                </a:highlight>
              </a:rPr>
              <a:t>3.1.1 </a:t>
            </a:r>
            <a:r>
              <a:rPr lang="ja-JP" altLang="en-US" sz="1400" dirty="0">
                <a:highlight>
                  <a:srgbClr val="FFFF00"/>
                </a:highlight>
              </a:rPr>
              <a:t>施設の現状</a:t>
            </a:r>
          </a:p>
          <a:p>
            <a:r>
              <a:rPr lang="ja-JP" altLang="en-US" sz="1400" dirty="0">
                <a:highlight>
                  <a:srgbClr val="FFFF00"/>
                </a:highlight>
              </a:rPr>
              <a:t>（概要説明）</a:t>
            </a:r>
          </a:p>
        </p:txBody>
      </p:sp>
    </p:spTree>
    <p:extLst>
      <p:ext uri="{BB962C8B-B14F-4D97-AF65-F5344CB8AC3E}">
        <p14:creationId xmlns:p14="http://schemas.microsoft.com/office/powerpoint/2010/main" val="381206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31A695E1-0F2B-459E-8641-E7A6A144DA5C}"/>
              </a:ext>
            </a:extLst>
          </p:cNvPr>
          <p:cNvGraphicFramePr>
            <a:graphicFrameLocks/>
          </p:cNvGraphicFramePr>
          <p:nvPr>
            <p:extLst>
              <p:ext uri="{D42A27DB-BD31-4B8C-83A1-F6EECF244321}">
                <p14:modId xmlns:p14="http://schemas.microsoft.com/office/powerpoint/2010/main" val="4067855571"/>
              </p:ext>
            </p:extLst>
          </p:nvPr>
        </p:nvGraphicFramePr>
        <p:xfrm>
          <a:off x="2844176" y="3428871"/>
          <a:ext cx="3201935" cy="3114615"/>
        </p:xfrm>
        <a:graphic>
          <a:graphicData uri="http://schemas.openxmlformats.org/drawingml/2006/chart">
            <c:chart xmlns:c="http://schemas.openxmlformats.org/drawingml/2006/chart" xmlns:r="http://schemas.openxmlformats.org/officeDocument/2006/relationships" r:id="rId3"/>
          </a:graphicData>
        </a:graphic>
      </p:graphicFrame>
      <p:sp>
        <p:nvSpPr>
          <p:cNvPr id="21" name="スライド番号プレースホルダー 1">
            <a:extLst>
              <a:ext uri="{FF2B5EF4-FFF2-40B4-BE49-F238E27FC236}">
                <a16:creationId xmlns:a16="http://schemas.microsoft.com/office/drawing/2014/main" id="{383C1C00-9BBA-4BCB-A729-BAA3340069B7}"/>
              </a:ext>
            </a:extLst>
          </p:cNvPr>
          <p:cNvSpPr>
            <a:spLocks noGrp="1"/>
          </p:cNvSpPr>
          <p:nvPr>
            <p:ph type="sldNum" sz="quarter" idx="12"/>
          </p:nvPr>
        </p:nvSpPr>
        <p:spPr>
          <a:xfrm>
            <a:off x="8316416" y="6493599"/>
            <a:ext cx="1323284" cy="365125"/>
          </a:xfrm>
        </p:spPr>
        <p:txBody>
          <a:bodyPr/>
          <a:lstStyle/>
          <a:p>
            <a:fld id="{61E74F64-5FCC-48D8-9B90-33BC672A98E7}" type="slidenum">
              <a:rPr lang="ja-JP" altLang="en-US" smtClean="0"/>
              <a:pPr/>
              <a:t>11</a:t>
            </a:fld>
            <a:endParaRPr lang="ja-JP" altLang="en-US" dirty="0"/>
          </a:p>
        </p:txBody>
      </p:sp>
      <p:graphicFrame>
        <p:nvGraphicFramePr>
          <p:cNvPr id="9" name="グラフ 8">
            <a:extLst>
              <a:ext uri="{FF2B5EF4-FFF2-40B4-BE49-F238E27FC236}">
                <a16:creationId xmlns:a16="http://schemas.microsoft.com/office/drawing/2014/main" id="{D700BE19-005A-4CE7-81E3-8414549486B3}"/>
              </a:ext>
            </a:extLst>
          </p:cNvPr>
          <p:cNvGraphicFramePr>
            <a:graphicFrameLocks/>
          </p:cNvGraphicFramePr>
          <p:nvPr>
            <p:extLst>
              <p:ext uri="{D42A27DB-BD31-4B8C-83A1-F6EECF244321}">
                <p14:modId xmlns:p14="http://schemas.microsoft.com/office/powerpoint/2010/main" val="704709430"/>
              </p:ext>
            </p:extLst>
          </p:nvPr>
        </p:nvGraphicFramePr>
        <p:xfrm>
          <a:off x="-499573" y="3614963"/>
          <a:ext cx="4146198" cy="3114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表 9">
            <a:extLst>
              <a:ext uri="{FF2B5EF4-FFF2-40B4-BE49-F238E27FC236}">
                <a16:creationId xmlns:a16="http://schemas.microsoft.com/office/drawing/2014/main" id="{8840719E-0581-4313-BAF3-80610C2FE34A}"/>
              </a:ext>
            </a:extLst>
          </p:cNvPr>
          <p:cNvGraphicFramePr>
            <a:graphicFrameLocks noGrp="1"/>
          </p:cNvGraphicFramePr>
          <p:nvPr>
            <p:extLst>
              <p:ext uri="{D42A27DB-BD31-4B8C-83A1-F6EECF244321}">
                <p14:modId xmlns:p14="http://schemas.microsoft.com/office/powerpoint/2010/main" val="1952677711"/>
              </p:ext>
            </p:extLst>
          </p:nvPr>
        </p:nvGraphicFramePr>
        <p:xfrm>
          <a:off x="5358758" y="1500706"/>
          <a:ext cx="3534517" cy="1483360"/>
        </p:xfrm>
        <a:graphic>
          <a:graphicData uri="http://schemas.openxmlformats.org/drawingml/2006/table">
            <a:tbl>
              <a:tblPr firstRow="1" bandRow="1">
                <a:tableStyleId>{5C22544A-7EE6-4342-B048-85BDC9FD1C3A}</a:tableStyleId>
              </a:tblPr>
              <a:tblGrid>
                <a:gridCol w="1011539">
                  <a:extLst>
                    <a:ext uri="{9D8B030D-6E8A-4147-A177-3AD203B41FA5}">
                      <a16:colId xmlns:a16="http://schemas.microsoft.com/office/drawing/2014/main" val="314067347"/>
                    </a:ext>
                  </a:extLst>
                </a:gridCol>
                <a:gridCol w="1002177">
                  <a:extLst>
                    <a:ext uri="{9D8B030D-6E8A-4147-A177-3AD203B41FA5}">
                      <a16:colId xmlns:a16="http://schemas.microsoft.com/office/drawing/2014/main" val="1974655073"/>
                    </a:ext>
                  </a:extLst>
                </a:gridCol>
                <a:gridCol w="1520801">
                  <a:extLst>
                    <a:ext uri="{9D8B030D-6E8A-4147-A177-3AD203B41FA5}">
                      <a16:colId xmlns:a16="http://schemas.microsoft.com/office/drawing/2014/main" val="1551750450"/>
                    </a:ext>
                  </a:extLst>
                </a:gridCol>
              </a:tblGrid>
              <a:tr h="370840">
                <a:tc>
                  <a:txBody>
                    <a:bodyPr/>
                    <a:lstStyle/>
                    <a:p>
                      <a:pPr algn="ctr"/>
                      <a:endParaRPr kumimoji="1" lang="ja-JP" altLang="en-US" sz="1600" dirty="0"/>
                    </a:p>
                  </a:txBody>
                  <a:tcPr anchor="ctr">
                    <a:solidFill>
                      <a:schemeClr val="accent1">
                        <a:lumMod val="60000"/>
                        <a:lumOff val="40000"/>
                      </a:schemeClr>
                    </a:solidFill>
                  </a:tcPr>
                </a:tc>
                <a:tc>
                  <a:txBody>
                    <a:bodyPr/>
                    <a:lstStyle/>
                    <a:p>
                      <a:pPr algn="ctr"/>
                      <a:r>
                        <a:rPr kumimoji="1" lang="ja-JP" altLang="en-US" sz="1600" dirty="0"/>
                        <a:t>機場数</a:t>
                      </a:r>
                    </a:p>
                  </a:txBody>
                  <a:tcPr anchor="ctr">
                    <a:solidFill>
                      <a:schemeClr val="accent1">
                        <a:lumMod val="60000"/>
                        <a:lumOff val="40000"/>
                      </a:schemeClr>
                    </a:solidFill>
                  </a:tcPr>
                </a:tc>
                <a:tc>
                  <a:txBody>
                    <a:bodyPr/>
                    <a:lstStyle/>
                    <a:p>
                      <a:pPr algn="ctr"/>
                      <a:r>
                        <a:rPr kumimoji="1" lang="ja-JP" altLang="en-US" sz="1600" dirty="0"/>
                        <a:t>施設数</a:t>
                      </a:r>
                      <a:r>
                        <a:rPr kumimoji="1" lang="en-US" altLang="ja-JP" sz="1600" dirty="0"/>
                        <a:t>※</a:t>
                      </a:r>
                      <a:endParaRPr kumimoji="1" lang="ja-JP" altLang="en-US" sz="1600" baseline="30000" dirty="0"/>
                    </a:p>
                  </a:txBody>
                  <a:tcPr anchor="ctr">
                    <a:solidFill>
                      <a:schemeClr val="accent1">
                        <a:lumMod val="60000"/>
                        <a:lumOff val="40000"/>
                      </a:schemeClr>
                    </a:solidFill>
                  </a:tcPr>
                </a:tc>
                <a:extLst>
                  <a:ext uri="{0D108BD9-81ED-4DB2-BD59-A6C34878D82A}">
                    <a16:rowId xmlns:a16="http://schemas.microsoft.com/office/drawing/2014/main" val="2071556300"/>
                  </a:ext>
                </a:extLst>
              </a:tr>
              <a:tr h="370840">
                <a:tc>
                  <a:txBody>
                    <a:bodyPr/>
                    <a:lstStyle/>
                    <a:p>
                      <a:pPr algn="ctr"/>
                      <a:r>
                        <a:rPr kumimoji="1" lang="ja-JP" altLang="en-US" sz="1600" dirty="0">
                          <a:solidFill>
                            <a:schemeClr val="tx1">
                              <a:lumMod val="65000"/>
                              <a:lumOff val="35000"/>
                            </a:schemeClr>
                          </a:solidFill>
                        </a:rPr>
                        <a:t>処理場</a:t>
                      </a:r>
                    </a:p>
                  </a:txBody>
                  <a:tcPr anchor="ctr">
                    <a:solidFill>
                      <a:srgbClr val="E9EBF5"/>
                    </a:solidFill>
                  </a:tcPr>
                </a:tc>
                <a:tc>
                  <a:txBody>
                    <a:bodyPr/>
                    <a:lstStyle/>
                    <a:p>
                      <a:pPr algn="ctr"/>
                      <a:r>
                        <a:rPr kumimoji="1" lang="en-US" altLang="ja-JP" sz="1600" dirty="0">
                          <a:solidFill>
                            <a:schemeClr val="tx1">
                              <a:lumMod val="65000"/>
                              <a:lumOff val="35000"/>
                            </a:schemeClr>
                          </a:solidFill>
                        </a:rPr>
                        <a:t>14</a:t>
                      </a:r>
                      <a:endParaRPr kumimoji="1" lang="ja-JP" altLang="en-US" sz="1600" dirty="0">
                        <a:solidFill>
                          <a:schemeClr val="tx1">
                            <a:lumMod val="65000"/>
                            <a:lumOff val="35000"/>
                          </a:schemeClr>
                        </a:solidFill>
                      </a:endParaRPr>
                    </a:p>
                  </a:txBody>
                  <a:tcPr anchor="ctr">
                    <a:solidFill>
                      <a:srgbClr val="E9EBF5"/>
                    </a:solidFill>
                  </a:tcPr>
                </a:tc>
                <a:tc>
                  <a:txBody>
                    <a:bodyPr/>
                    <a:lstStyle/>
                    <a:p>
                      <a:pPr algn="ctr"/>
                      <a:r>
                        <a:rPr kumimoji="1" lang="en-US" altLang="ja-JP" sz="1600" dirty="0">
                          <a:solidFill>
                            <a:schemeClr val="tx1">
                              <a:lumMod val="65000"/>
                              <a:lumOff val="35000"/>
                            </a:schemeClr>
                          </a:solidFill>
                        </a:rPr>
                        <a:t>809</a:t>
                      </a:r>
                      <a:r>
                        <a:rPr kumimoji="1" lang="ja-JP" altLang="en-US" sz="1600" dirty="0">
                          <a:solidFill>
                            <a:schemeClr val="tx1">
                              <a:lumMod val="65000"/>
                              <a:lumOff val="35000"/>
                            </a:schemeClr>
                          </a:solidFill>
                        </a:rPr>
                        <a:t>施設</a:t>
                      </a:r>
                    </a:p>
                  </a:txBody>
                  <a:tcPr anchor="ctr">
                    <a:solidFill>
                      <a:srgbClr val="E9EBF5"/>
                    </a:solidFill>
                  </a:tcPr>
                </a:tc>
                <a:extLst>
                  <a:ext uri="{0D108BD9-81ED-4DB2-BD59-A6C34878D82A}">
                    <a16:rowId xmlns:a16="http://schemas.microsoft.com/office/drawing/2014/main" val="1154036906"/>
                  </a:ext>
                </a:extLst>
              </a:tr>
              <a:tr h="370840">
                <a:tc>
                  <a:txBody>
                    <a:bodyPr/>
                    <a:lstStyle/>
                    <a:p>
                      <a:pPr algn="ctr"/>
                      <a:r>
                        <a:rPr kumimoji="1" lang="ja-JP" altLang="en-US" sz="1600" dirty="0">
                          <a:solidFill>
                            <a:schemeClr val="tx1">
                              <a:lumMod val="65000"/>
                              <a:lumOff val="35000"/>
                            </a:schemeClr>
                          </a:solidFill>
                        </a:rPr>
                        <a:t>ポンプ場</a:t>
                      </a:r>
                    </a:p>
                  </a:txBody>
                  <a:tcPr anchor="ctr"/>
                </a:tc>
                <a:tc>
                  <a:txBody>
                    <a:bodyPr/>
                    <a:lstStyle/>
                    <a:p>
                      <a:pPr algn="ctr"/>
                      <a:r>
                        <a:rPr kumimoji="1" lang="en-US" altLang="ja-JP" sz="1600" dirty="0">
                          <a:solidFill>
                            <a:schemeClr val="tx1">
                              <a:lumMod val="65000"/>
                              <a:lumOff val="35000"/>
                            </a:schemeClr>
                          </a:solidFill>
                        </a:rPr>
                        <a:t>40</a:t>
                      </a:r>
                      <a:endParaRPr kumimoji="1" lang="ja-JP" altLang="en-US" sz="1600" dirty="0">
                        <a:solidFill>
                          <a:schemeClr val="tx1">
                            <a:lumMod val="65000"/>
                            <a:lumOff val="35000"/>
                          </a:schemeClr>
                        </a:solidFill>
                      </a:endParaRPr>
                    </a:p>
                  </a:txBody>
                  <a:tcPr anchor="ctr"/>
                </a:tc>
                <a:tc>
                  <a:txBody>
                    <a:bodyPr/>
                    <a:lstStyle/>
                    <a:p>
                      <a:pPr algn="ctr"/>
                      <a:r>
                        <a:rPr kumimoji="1" lang="en-US" altLang="ja-JP" sz="1600" dirty="0">
                          <a:solidFill>
                            <a:schemeClr val="tx1">
                              <a:lumMod val="65000"/>
                              <a:lumOff val="35000"/>
                            </a:schemeClr>
                          </a:solidFill>
                        </a:rPr>
                        <a:t>235</a:t>
                      </a:r>
                      <a:r>
                        <a:rPr kumimoji="1" lang="ja-JP" altLang="en-US" sz="1600" dirty="0">
                          <a:solidFill>
                            <a:schemeClr val="tx1">
                              <a:lumMod val="65000"/>
                              <a:lumOff val="35000"/>
                            </a:schemeClr>
                          </a:solidFill>
                        </a:rPr>
                        <a:t>施設</a:t>
                      </a:r>
                    </a:p>
                  </a:txBody>
                  <a:tcPr anchor="ctr"/>
                </a:tc>
                <a:extLst>
                  <a:ext uri="{0D108BD9-81ED-4DB2-BD59-A6C34878D82A}">
                    <a16:rowId xmlns:a16="http://schemas.microsoft.com/office/drawing/2014/main" val="4041679462"/>
                  </a:ext>
                </a:extLst>
              </a:tr>
              <a:tr h="370840">
                <a:tc>
                  <a:txBody>
                    <a:bodyPr/>
                    <a:lstStyle/>
                    <a:p>
                      <a:pPr algn="ctr"/>
                      <a:r>
                        <a:rPr kumimoji="1" lang="ja-JP" altLang="en-US" sz="1600" dirty="0">
                          <a:solidFill>
                            <a:schemeClr val="tx1">
                              <a:lumMod val="65000"/>
                              <a:lumOff val="35000"/>
                            </a:schemeClr>
                          </a:solidFill>
                        </a:rPr>
                        <a:t>合計</a:t>
                      </a:r>
                    </a:p>
                  </a:txBody>
                  <a:tcPr anchor="ctr"/>
                </a:tc>
                <a:tc>
                  <a:txBody>
                    <a:bodyPr/>
                    <a:lstStyle/>
                    <a:p>
                      <a:pPr algn="ctr"/>
                      <a:r>
                        <a:rPr kumimoji="1" lang="en-US" altLang="ja-JP" sz="1600" dirty="0">
                          <a:solidFill>
                            <a:schemeClr val="tx1">
                              <a:lumMod val="65000"/>
                              <a:lumOff val="35000"/>
                            </a:schemeClr>
                          </a:solidFill>
                        </a:rPr>
                        <a:t>54</a:t>
                      </a:r>
                      <a:endParaRPr kumimoji="1" lang="ja-JP" altLang="en-US" sz="1600" dirty="0">
                        <a:solidFill>
                          <a:schemeClr val="tx1">
                            <a:lumMod val="65000"/>
                            <a:lumOff val="35000"/>
                          </a:schemeClr>
                        </a:solidFill>
                      </a:endParaRPr>
                    </a:p>
                  </a:txBody>
                  <a:tcPr anchor="ctr"/>
                </a:tc>
                <a:tc>
                  <a:txBody>
                    <a:bodyPr/>
                    <a:lstStyle/>
                    <a:p>
                      <a:pPr algn="ctr"/>
                      <a:r>
                        <a:rPr kumimoji="1" lang="en-US" altLang="ja-JP" sz="1600" u="sng" dirty="0">
                          <a:solidFill>
                            <a:schemeClr val="tx1">
                              <a:lumMod val="65000"/>
                              <a:lumOff val="35000"/>
                            </a:schemeClr>
                          </a:solidFill>
                        </a:rPr>
                        <a:t>1044</a:t>
                      </a:r>
                      <a:r>
                        <a:rPr kumimoji="1" lang="ja-JP" altLang="en-US" sz="1600" u="sng" dirty="0">
                          <a:solidFill>
                            <a:schemeClr val="tx1">
                              <a:lumMod val="65000"/>
                              <a:lumOff val="35000"/>
                            </a:schemeClr>
                          </a:solidFill>
                        </a:rPr>
                        <a:t>施設</a:t>
                      </a:r>
                    </a:p>
                  </a:txBody>
                  <a:tcPr anchor="ctr"/>
                </a:tc>
                <a:extLst>
                  <a:ext uri="{0D108BD9-81ED-4DB2-BD59-A6C34878D82A}">
                    <a16:rowId xmlns:a16="http://schemas.microsoft.com/office/drawing/2014/main" val="1624915903"/>
                  </a:ext>
                </a:extLst>
              </a:tr>
            </a:tbl>
          </a:graphicData>
        </a:graphic>
      </p:graphicFrame>
      <p:sp>
        <p:nvSpPr>
          <p:cNvPr id="11" name="正方形/長方形 10">
            <a:extLst>
              <a:ext uri="{FF2B5EF4-FFF2-40B4-BE49-F238E27FC236}">
                <a16:creationId xmlns:a16="http://schemas.microsoft.com/office/drawing/2014/main" id="{CDD0AA7C-2099-46A0-8D04-40B4A65B55F0}"/>
              </a:ext>
            </a:extLst>
          </p:cNvPr>
          <p:cNvSpPr/>
          <p:nvPr/>
        </p:nvSpPr>
        <p:spPr>
          <a:xfrm>
            <a:off x="5365532" y="2998935"/>
            <a:ext cx="3632245" cy="665465"/>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EXP.J</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で囲まれた躯体等の管理点検単位</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施設管理を委託している原田処理場（４１施設）</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を含む。</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F11EAF5B-0769-4E77-85FD-59F12304BF45}"/>
              </a:ext>
            </a:extLst>
          </p:cNvPr>
          <p:cNvSpPr/>
          <p:nvPr/>
        </p:nvSpPr>
        <p:spPr>
          <a:xfrm>
            <a:off x="3093116" y="6147022"/>
            <a:ext cx="2391985" cy="589414"/>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ja-JP" altLang="en-US" sz="1200" dirty="0">
                <a:solidFill>
                  <a:srgbClr val="FF0000"/>
                </a:solidFill>
                <a:ea typeface="Meiryo UI" panose="020B0604030504040204" pitchFamily="50" charset="-128"/>
                <a:cs typeface="Meiryo UI" panose="020B0604030504040204" pitchFamily="50" charset="-128"/>
              </a:rPr>
              <a:t>健全度</a:t>
            </a:r>
            <a:r>
              <a:rPr lang="en-US" altLang="ja-JP" sz="1200" dirty="0">
                <a:solidFill>
                  <a:srgbClr val="FF0000"/>
                </a:solidFill>
                <a:ea typeface="Meiryo UI" panose="020B0604030504040204" pitchFamily="50" charset="-128"/>
                <a:cs typeface="Meiryo UI" panose="020B0604030504040204" pitchFamily="50" charset="-128"/>
              </a:rPr>
              <a:t>3</a:t>
            </a:r>
            <a:r>
              <a:rPr lang="ja-JP" altLang="en-US" sz="1200" dirty="0">
                <a:solidFill>
                  <a:srgbClr val="FF0000"/>
                </a:solidFill>
                <a:ea typeface="Meiryo UI" panose="020B0604030504040204" pitchFamily="50" charset="-128"/>
                <a:cs typeface="Meiryo UI" panose="020B0604030504040204" pitchFamily="50" charset="-128"/>
              </a:rPr>
              <a:t>未満の</a:t>
            </a:r>
            <a:r>
              <a:rPr lang="en-US" altLang="ja-JP" sz="1200" dirty="0">
                <a:solidFill>
                  <a:srgbClr val="FF0000"/>
                </a:solidFill>
                <a:ea typeface="Meiryo UI" panose="020B0604030504040204" pitchFamily="50" charset="-128"/>
                <a:cs typeface="Meiryo UI" panose="020B0604030504040204" pitchFamily="50" charset="-128"/>
              </a:rPr>
              <a:t>9</a:t>
            </a:r>
            <a:r>
              <a:rPr lang="ja-JP" altLang="en-US" sz="1200" dirty="0">
                <a:solidFill>
                  <a:srgbClr val="FF0000"/>
                </a:solidFill>
                <a:ea typeface="Meiryo UI" panose="020B0604030504040204" pitchFamily="50" charset="-128"/>
                <a:cs typeface="Meiryo UI" panose="020B0604030504040204" pitchFamily="50" charset="-128"/>
              </a:rPr>
              <a:t>施設は、腐食環境下の</a:t>
            </a:r>
            <a:r>
              <a:rPr lang="ja-JP" altLang="en-US" sz="1200" u="sng" dirty="0">
                <a:solidFill>
                  <a:srgbClr val="FF0000"/>
                </a:solidFill>
                <a:ea typeface="Meiryo UI" panose="020B0604030504040204" pitchFamily="50" charset="-128"/>
                <a:cs typeface="Meiryo UI" panose="020B0604030504040204" pitchFamily="50" charset="-128"/>
              </a:rPr>
              <a:t>防食塗装、蓋等の土木付帯施設の劣化等によるもの。</a:t>
            </a:r>
            <a:endParaRPr lang="en-US" altLang="ja-JP" sz="1200" u="sng" dirty="0">
              <a:solidFill>
                <a:srgbClr val="FF0000"/>
              </a:solidFill>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62923812-7425-4928-B154-453C01BAC89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41778" y="4167506"/>
            <a:ext cx="3439972" cy="1872874"/>
          </a:xfrm>
          <a:prstGeom prst="rect">
            <a:avLst/>
          </a:prstGeom>
        </p:spPr>
      </p:pic>
      <p:sp>
        <p:nvSpPr>
          <p:cNvPr id="17" name="正方形/長方形 16">
            <a:extLst>
              <a:ext uri="{FF2B5EF4-FFF2-40B4-BE49-F238E27FC236}">
                <a16:creationId xmlns:a16="http://schemas.microsoft.com/office/drawing/2014/main" id="{9A8B596A-5322-43BD-AB4E-9700FF0662A7}"/>
              </a:ext>
            </a:extLst>
          </p:cNvPr>
          <p:cNvSpPr/>
          <p:nvPr/>
        </p:nvSpPr>
        <p:spPr>
          <a:xfrm>
            <a:off x="436990" y="6147984"/>
            <a:ext cx="3106410" cy="558963"/>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ja-JP" altLang="en-US" sz="1200" u="sng"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未実施施設は、不可視個所である。</a:t>
            </a:r>
            <a:endParaRPr lang="en-US" altLang="ja-JP" sz="1200" u="sng"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CB48C251-6860-4D6F-B212-970F2DF93561}"/>
              </a:ext>
            </a:extLst>
          </p:cNvPr>
          <p:cNvSpPr/>
          <p:nvPr/>
        </p:nvSpPr>
        <p:spPr>
          <a:xfrm>
            <a:off x="5326824" y="1173644"/>
            <a:ext cx="3632245" cy="366599"/>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ct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点検対象施設数</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a:extLst>
              <a:ext uri="{FF2B5EF4-FFF2-40B4-BE49-F238E27FC236}">
                <a16:creationId xmlns:a16="http://schemas.microsoft.com/office/drawing/2014/main" id="{1472E0BF-18FD-4DDC-95E2-117F147E857C}"/>
              </a:ext>
            </a:extLst>
          </p:cNvPr>
          <p:cNvCxnSpPr>
            <a:cxnSpLocks/>
          </p:cNvCxnSpPr>
          <p:nvPr/>
        </p:nvCxnSpPr>
        <p:spPr>
          <a:xfrm flipV="1">
            <a:off x="4202758" y="4005064"/>
            <a:ext cx="559998" cy="720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角丸四角形 143">
            <a:extLst>
              <a:ext uri="{FF2B5EF4-FFF2-40B4-BE49-F238E27FC236}">
                <a16:creationId xmlns:a16="http://schemas.microsoft.com/office/drawing/2014/main" id="{3748BC67-DE02-4AC8-B080-CCEDCF5181FE}"/>
              </a:ext>
            </a:extLst>
          </p:cNvPr>
          <p:cNvSpPr/>
          <p:nvPr/>
        </p:nvSpPr>
        <p:spPr>
          <a:xfrm>
            <a:off x="0" y="647653"/>
            <a:ext cx="9033165"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8" name="角丸四角形 143">
            <a:extLst>
              <a:ext uri="{FF2B5EF4-FFF2-40B4-BE49-F238E27FC236}">
                <a16:creationId xmlns:a16="http://schemas.microsoft.com/office/drawing/2014/main" id="{1A99B061-CD10-4AB2-A8A4-15DD08A84AFE}"/>
              </a:ext>
            </a:extLst>
          </p:cNvPr>
          <p:cNvSpPr/>
          <p:nvPr/>
        </p:nvSpPr>
        <p:spPr>
          <a:xfrm>
            <a:off x="0" y="910178"/>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200" b="1" kern="100" dirty="0">
                <a:solidFill>
                  <a:schemeClr val="tx1"/>
                </a:solidFill>
                <a:latin typeface="Meiryo UI" panose="020B0604030504040204" pitchFamily="50" charset="-128"/>
                <a:ea typeface="Meiryo UI" panose="020B0604030504040204" pitchFamily="50" charset="-128"/>
                <a:cs typeface="Times New Roman"/>
              </a:rPr>
              <a:t>水槽</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等土木構造物</a:t>
            </a:r>
            <a:endParaRPr lang="en-US" altLang="ja-JP" sz="105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3" name="図 2">
            <a:extLst>
              <a:ext uri="{FF2B5EF4-FFF2-40B4-BE49-F238E27FC236}">
                <a16:creationId xmlns:a16="http://schemas.microsoft.com/office/drawing/2014/main" id="{56B4BCF4-2370-4891-A3AC-C98056511C57}"/>
              </a:ext>
            </a:extLst>
          </p:cNvPr>
          <p:cNvPicPr>
            <a:picLocks noChangeAspect="1"/>
          </p:cNvPicPr>
          <p:nvPr/>
        </p:nvPicPr>
        <p:blipFill>
          <a:blip r:embed="rId6"/>
          <a:stretch>
            <a:fillRect/>
          </a:stretch>
        </p:blipFill>
        <p:spPr>
          <a:xfrm>
            <a:off x="34910" y="1189866"/>
            <a:ext cx="5134314" cy="2098825"/>
          </a:xfrm>
          <a:prstGeom prst="rect">
            <a:avLst/>
          </a:prstGeom>
        </p:spPr>
      </p:pic>
      <p:sp>
        <p:nvSpPr>
          <p:cNvPr id="29" name="角丸四角形 143">
            <a:extLst>
              <a:ext uri="{FF2B5EF4-FFF2-40B4-BE49-F238E27FC236}">
                <a16:creationId xmlns:a16="http://schemas.microsoft.com/office/drawing/2014/main" id="{F5A0D3DE-9484-4464-B8D2-DE0544695FF6}"/>
              </a:ext>
            </a:extLst>
          </p:cNvPr>
          <p:cNvSpPr/>
          <p:nvPr/>
        </p:nvSpPr>
        <p:spPr>
          <a:xfrm>
            <a:off x="0" y="3365534"/>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施設状態</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2" name="テキスト ボックス 21">
            <a:extLst>
              <a:ext uri="{FF2B5EF4-FFF2-40B4-BE49-F238E27FC236}">
                <a16:creationId xmlns:a16="http://schemas.microsoft.com/office/drawing/2014/main" id="{B2BCA121-7B75-4D86-A490-9F0A53BFA118}"/>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30" name="テキスト ボックス 29">
            <a:extLst>
              <a:ext uri="{FF2B5EF4-FFF2-40B4-BE49-F238E27FC236}">
                <a16:creationId xmlns:a16="http://schemas.microsoft.com/office/drawing/2014/main" id="{EBA1CF16-AA15-4F33-9CF2-70A53B726208}"/>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32" name="テキスト ボックス 31">
            <a:extLst>
              <a:ext uri="{FF2B5EF4-FFF2-40B4-BE49-F238E27FC236}">
                <a16:creationId xmlns:a16="http://schemas.microsoft.com/office/drawing/2014/main" id="{34B17E34-2AAF-4804-98AA-7AE969144012}"/>
              </a:ext>
            </a:extLst>
          </p:cNvPr>
          <p:cNvSpPr txBox="1"/>
          <p:nvPr/>
        </p:nvSpPr>
        <p:spPr>
          <a:xfrm>
            <a:off x="7476126" y="689687"/>
            <a:ext cx="1632964" cy="523220"/>
          </a:xfrm>
          <a:prstGeom prst="rect">
            <a:avLst/>
          </a:prstGeom>
          <a:noFill/>
        </p:spPr>
        <p:txBody>
          <a:bodyPr wrap="square">
            <a:spAutoFit/>
          </a:bodyPr>
          <a:lstStyle/>
          <a:p>
            <a:r>
              <a:rPr lang="en-US" altLang="ja-JP" sz="1400" dirty="0">
                <a:highlight>
                  <a:srgbClr val="FFFF00"/>
                </a:highlight>
              </a:rPr>
              <a:t>3.1.1 </a:t>
            </a:r>
            <a:r>
              <a:rPr lang="ja-JP" altLang="en-US" sz="1400" dirty="0">
                <a:highlight>
                  <a:srgbClr val="FFFF00"/>
                </a:highlight>
              </a:rPr>
              <a:t>施設の現状</a:t>
            </a:r>
          </a:p>
          <a:p>
            <a:r>
              <a:rPr lang="ja-JP" altLang="en-US" sz="1400" dirty="0">
                <a:highlight>
                  <a:srgbClr val="FFFF00"/>
                </a:highlight>
              </a:rPr>
              <a:t>（概要説明）</a:t>
            </a:r>
          </a:p>
        </p:txBody>
      </p:sp>
    </p:spTree>
    <p:extLst>
      <p:ext uri="{BB962C8B-B14F-4D97-AF65-F5344CB8AC3E}">
        <p14:creationId xmlns:p14="http://schemas.microsoft.com/office/powerpoint/2010/main" val="324554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12</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F20E1E0A-B79A-4046-AA98-087C130ED3F6}"/>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２．下水道施設における維持管理・改築の現状と課題</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2.2</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課題認識</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marL="342900" indent="133350" algn="just">
              <a:lnSpc>
                <a:spcPts val="1700"/>
              </a:lnSpc>
            </a:pP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2.1(2)</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で述べたとおり、流域下水道施設は高齢化が進んでいる。</a:t>
            </a:r>
          </a:p>
          <a:p>
            <a:pPr marL="342900" indent="133350" algn="just">
              <a:lnSpc>
                <a:spcPts val="1700"/>
              </a:lnSpc>
            </a:pP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まず、平成</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年度末で約</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560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㎞が整備されている管渠は、標準耐用年数である</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年を経過していないものの、約</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が</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年、約</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が</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年を経過している。</a:t>
            </a:r>
          </a:p>
          <a:p>
            <a:pPr marL="342900" indent="133350" algn="just">
              <a:lnSpc>
                <a:spcPts val="1700"/>
              </a:lnSpc>
            </a:pPr>
            <a:r>
              <a:rPr lang="ja-JP" altLang="ja-JP" sz="8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一方、</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水みらいセンター</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14</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箇所及びポンプ場</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32</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箇所に設置されている機械電気設備については主要機器だけで</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設備を超える。標準耐用年数は機器により異なる（</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年）が、約</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は約</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年を経過している。</a:t>
            </a:r>
          </a:p>
          <a:p>
            <a:pPr marL="285750" algn="just"/>
            <a:r>
              <a:rPr lang="ja-JP"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このような状況下にあっても、下水道の目的である汚水処理機能や雨水排水機能を安定 して確保するためには、より一層、施設の高齢化対策が重要と認識し、きめ細かい予防保全により長寿命化に努めるとともに改築事業費が度により突出しないように平準化を図ってきた。</a:t>
            </a:r>
          </a:p>
          <a:p>
            <a:pPr marL="285750" algn="just"/>
            <a:r>
              <a:rPr lang="en-US" alt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defRPr/>
            </a:pPr>
            <a:endParaRPr lang="ja-JP" altLang="en-US"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 name="テキスト ボックス 8">
            <a:extLst>
              <a:ext uri="{FF2B5EF4-FFF2-40B4-BE49-F238E27FC236}">
                <a16:creationId xmlns:a16="http://schemas.microsoft.com/office/drawing/2014/main" id="{540C0290-BF79-446F-9047-CBBF3B728D18}"/>
              </a:ext>
            </a:extLst>
          </p:cNvPr>
          <p:cNvSpPr txBox="1"/>
          <p:nvPr/>
        </p:nvSpPr>
        <p:spPr>
          <a:xfrm>
            <a:off x="7514094" y="692696"/>
            <a:ext cx="1656184" cy="523220"/>
          </a:xfrm>
          <a:prstGeom prst="rect">
            <a:avLst/>
          </a:prstGeom>
          <a:noFill/>
        </p:spPr>
        <p:txBody>
          <a:bodyPr wrap="square">
            <a:spAutoFit/>
          </a:bodyPr>
          <a:lstStyle/>
          <a:p>
            <a:r>
              <a:rPr lang="en-US" altLang="ja-JP" sz="1400" dirty="0">
                <a:highlight>
                  <a:srgbClr val="FFFF00"/>
                </a:highlight>
              </a:rPr>
              <a:t>3.1.1 </a:t>
            </a:r>
            <a:r>
              <a:rPr lang="ja-JP" altLang="en-US" sz="1400" dirty="0">
                <a:highlight>
                  <a:srgbClr val="FFFF00"/>
                </a:highlight>
              </a:rPr>
              <a:t>施設の現状</a:t>
            </a:r>
            <a:endParaRPr lang="en-US" altLang="ja-JP" sz="1400" dirty="0">
              <a:highlight>
                <a:srgbClr val="FFFF00"/>
              </a:highlight>
            </a:endParaRPr>
          </a:p>
          <a:p>
            <a:r>
              <a:rPr lang="ja-JP" altLang="en-US" sz="1400" dirty="0">
                <a:highlight>
                  <a:srgbClr val="FFFF00"/>
                </a:highlight>
              </a:rPr>
              <a:t>（改定箇所）</a:t>
            </a:r>
          </a:p>
        </p:txBody>
      </p:sp>
      <p:pic>
        <p:nvPicPr>
          <p:cNvPr id="2" name="図 1">
            <a:extLst>
              <a:ext uri="{FF2B5EF4-FFF2-40B4-BE49-F238E27FC236}">
                <a16:creationId xmlns:a16="http://schemas.microsoft.com/office/drawing/2014/main" id="{7E12CA08-B11D-42A0-94F3-F2C4707EDF50}"/>
              </a:ext>
            </a:extLst>
          </p:cNvPr>
          <p:cNvPicPr>
            <a:picLocks noChangeAspect="1"/>
          </p:cNvPicPr>
          <p:nvPr/>
        </p:nvPicPr>
        <p:blipFill>
          <a:blip r:embed="rId3"/>
          <a:stretch>
            <a:fillRect/>
          </a:stretch>
        </p:blipFill>
        <p:spPr>
          <a:xfrm>
            <a:off x="4912419" y="1230607"/>
            <a:ext cx="3931228" cy="5445224"/>
          </a:xfrm>
          <a:prstGeom prst="rect">
            <a:avLst/>
          </a:prstGeom>
        </p:spPr>
      </p:pic>
      <p:pic>
        <p:nvPicPr>
          <p:cNvPr id="13" name="図 12">
            <a:extLst>
              <a:ext uri="{FF2B5EF4-FFF2-40B4-BE49-F238E27FC236}">
                <a16:creationId xmlns:a16="http://schemas.microsoft.com/office/drawing/2014/main" id="{D6D11EE3-38AB-40C9-969F-60F1FA529F8C}"/>
              </a:ext>
            </a:extLst>
          </p:cNvPr>
          <p:cNvPicPr>
            <a:picLocks noChangeAspect="1"/>
          </p:cNvPicPr>
          <p:nvPr/>
        </p:nvPicPr>
        <p:blipFill>
          <a:blip r:embed="rId4"/>
          <a:stretch>
            <a:fillRect/>
          </a:stretch>
        </p:blipFill>
        <p:spPr>
          <a:xfrm>
            <a:off x="179513" y="3645024"/>
            <a:ext cx="4366208" cy="1272005"/>
          </a:xfrm>
          <a:prstGeom prst="rect">
            <a:avLst/>
          </a:prstGeom>
        </p:spPr>
      </p:pic>
    </p:spTree>
    <p:extLst>
      <p:ext uri="{BB962C8B-B14F-4D97-AF65-F5344CB8AC3E}">
        <p14:creationId xmlns:p14="http://schemas.microsoft.com/office/powerpoint/2010/main" val="40129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852FB195-5E12-4397-810C-D8E2F3FA7F4B}"/>
              </a:ext>
            </a:extLst>
          </p:cNvPr>
          <p:cNvSpPr/>
          <p:nvPr/>
        </p:nvSpPr>
        <p:spPr>
          <a:xfrm>
            <a:off x="98280" y="714123"/>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 name="テキスト ボックス 5">
            <a:extLst>
              <a:ext uri="{FF2B5EF4-FFF2-40B4-BE49-F238E27FC236}">
                <a16:creationId xmlns:a16="http://schemas.microsoft.com/office/drawing/2014/main" id="{744F6613-5D4A-413B-ADC2-BD72A2DCF91C}"/>
              </a:ext>
            </a:extLst>
          </p:cNvPr>
          <p:cNvSpPr txBox="1"/>
          <p:nvPr/>
        </p:nvSpPr>
        <p:spPr>
          <a:xfrm>
            <a:off x="4571999" y="2655919"/>
            <a:ext cx="4320480" cy="845089"/>
          </a:xfrm>
          <a:prstGeom prst="rect">
            <a:avLst/>
          </a:prstGeom>
          <a:noFill/>
          <a:ln>
            <a:solidFill>
              <a:schemeClr val="tx1"/>
            </a:solidFill>
          </a:ln>
        </p:spPr>
        <p:txBody>
          <a:bodyPr wrap="square" rtlCol="0">
            <a:noAutofit/>
          </a:bodyPr>
          <a:lstStyle/>
          <a:p>
            <a:pPr algn="just"/>
            <a:r>
              <a:rPr lang="ja-JP" altLang="en-US" sz="1200" kern="100" dirty="0"/>
              <a:t>腐食するおそれの大きい箇所については</a:t>
            </a:r>
            <a:r>
              <a:rPr lang="en-US" altLang="ja-JP" sz="1200" kern="100" dirty="0"/>
              <a:t>5</a:t>
            </a:r>
            <a:r>
              <a:rPr lang="ja-JP" altLang="en-US" sz="1200" kern="100" dirty="0"/>
              <a:t>年に</a:t>
            </a:r>
            <a:r>
              <a:rPr lang="en-US" altLang="ja-JP" sz="1200" kern="100" dirty="0"/>
              <a:t>1</a:t>
            </a:r>
            <a:r>
              <a:rPr lang="ja-JP" altLang="en-US" sz="1200" kern="100" dirty="0"/>
              <a:t>回の頻度で重点的に点検調査を実施している。また、新たに腐食等が発見され、経過観察が必要となった場合には頻度を変更して対応している。</a:t>
            </a:r>
            <a:endParaRPr lang="en-US" altLang="ja-JP" sz="1200" kern="100" dirty="0">
              <a:solidFill>
                <a:srgbClr val="FF0000"/>
              </a:solidFill>
              <a:effectLst/>
              <a:highlight>
                <a:srgbClr val="FFFF00"/>
              </a:highlight>
            </a:endParaRPr>
          </a:p>
        </p:txBody>
      </p:sp>
      <p:pic>
        <p:nvPicPr>
          <p:cNvPr id="90" name="図 89">
            <a:extLst>
              <a:ext uri="{FF2B5EF4-FFF2-40B4-BE49-F238E27FC236}">
                <a16:creationId xmlns:a16="http://schemas.microsoft.com/office/drawing/2014/main" id="{8F90DA6C-C300-4580-8861-17BF21EAA603}"/>
              </a:ext>
            </a:extLst>
          </p:cNvPr>
          <p:cNvPicPr>
            <a:picLocks noChangeAspect="1"/>
          </p:cNvPicPr>
          <p:nvPr/>
        </p:nvPicPr>
        <p:blipFill>
          <a:blip r:embed="rId3"/>
          <a:stretch>
            <a:fillRect/>
          </a:stretch>
        </p:blipFill>
        <p:spPr>
          <a:xfrm>
            <a:off x="158411" y="1196752"/>
            <a:ext cx="4252463" cy="2304256"/>
          </a:xfrm>
          <a:prstGeom prst="rect">
            <a:avLst/>
          </a:prstGeom>
        </p:spPr>
      </p:pic>
      <p:pic>
        <p:nvPicPr>
          <p:cNvPr id="102" name="図 101">
            <a:extLst>
              <a:ext uri="{FF2B5EF4-FFF2-40B4-BE49-F238E27FC236}">
                <a16:creationId xmlns:a16="http://schemas.microsoft.com/office/drawing/2014/main" id="{5A67161D-562F-4290-8A71-7DCC61D07354}"/>
              </a:ext>
            </a:extLst>
          </p:cNvPr>
          <p:cNvPicPr>
            <a:picLocks noChangeAspect="1"/>
          </p:cNvPicPr>
          <p:nvPr/>
        </p:nvPicPr>
        <p:blipFill>
          <a:blip r:embed="rId4"/>
          <a:stretch>
            <a:fillRect/>
          </a:stretch>
        </p:blipFill>
        <p:spPr>
          <a:xfrm>
            <a:off x="4445154" y="1113594"/>
            <a:ext cx="4255852" cy="1379421"/>
          </a:xfrm>
          <a:prstGeom prst="rect">
            <a:avLst/>
          </a:prstGeom>
        </p:spPr>
      </p:pic>
      <p:sp>
        <p:nvSpPr>
          <p:cNvPr id="103" name="テキスト ボックス 102">
            <a:extLst>
              <a:ext uri="{FF2B5EF4-FFF2-40B4-BE49-F238E27FC236}">
                <a16:creationId xmlns:a16="http://schemas.microsoft.com/office/drawing/2014/main" id="{E80B27F6-7609-4A29-95AC-22A66B0AD986}"/>
              </a:ext>
            </a:extLst>
          </p:cNvPr>
          <p:cNvSpPr txBox="1"/>
          <p:nvPr/>
        </p:nvSpPr>
        <p:spPr>
          <a:xfrm>
            <a:off x="4589734" y="881781"/>
            <a:ext cx="4104456" cy="276999"/>
          </a:xfrm>
          <a:prstGeom prst="rect">
            <a:avLst/>
          </a:prstGeom>
          <a:noFill/>
        </p:spPr>
        <p:txBody>
          <a:bodyPr wrap="square" rtlCol="0">
            <a:spAutoFit/>
          </a:bodyPr>
          <a:lstStyle/>
          <a:p>
            <a:r>
              <a:rPr lang="en-US" altLang="ja-JP" sz="1200" dirty="0"/>
              <a:t>【</a:t>
            </a:r>
            <a:r>
              <a:rPr lang="ja-JP" altLang="en-US" sz="1200" dirty="0"/>
              <a:t>大阪府流域下水道の「</a:t>
            </a:r>
            <a:r>
              <a:rPr kumimoji="1" lang="ja-JP" altLang="en-US" sz="1200" dirty="0"/>
              <a:t>腐食のおそれの大きい箇所」</a:t>
            </a:r>
            <a:r>
              <a:rPr kumimoji="1" lang="en-US" altLang="ja-JP" sz="1200" dirty="0"/>
              <a:t>】</a:t>
            </a:r>
          </a:p>
        </p:txBody>
      </p:sp>
      <p:sp>
        <p:nvSpPr>
          <p:cNvPr id="104" name="角丸四角形 143">
            <a:extLst>
              <a:ext uri="{FF2B5EF4-FFF2-40B4-BE49-F238E27FC236}">
                <a16:creationId xmlns:a16="http://schemas.microsoft.com/office/drawing/2014/main" id="{278A74B7-7108-49C1-90F9-8675DB16EBEB}"/>
              </a:ext>
            </a:extLst>
          </p:cNvPr>
          <p:cNvSpPr/>
          <p:nvPr/>
        </p:nvSpPr>
        <p:spPr>
          <a:xfrm>
            <a:off x="98279" y="3798516"/>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06" name="図 105">
            <a:extLst>
              <a:ext uri="{FF2B5EF4-FFF2-40B4-BE49-F238E27FC236}">
                <a16:creationId xmlns:a16="http://schemas.microsoft.com/office/drawing/2014/main" id="{0DED286B-98C9-4244-BA88-4A2C4E7DAD3B}"/>
              </a:ext>
            </a:extLst>
          </p:cNvPr>
          <p:cNvPicPr>
            <a:picLocks noChangeAspect="1"/>
          </p:cNvPicPr>
          <p:nvPr/>
        </p:nvPicPr>
        <p:blipFill rotWithShape="1">
          <a:blip r:embed="rId5"/>
          <a:srcRect l="2750" t="37377" r="8263" b="8421"/>
          <a:stretch/>
        </p:blipFill>
        <p:spPr>
          <a:xfrm>
            <a:off x="111162" y="4463159"/>
            <a:ext cx="5810018" cy="2211839"/>
          </a:xfrm>
          <a:prstGeom prst="rect">
            <a:avLst/>
          </a:prstGeom>
        </p:spPr>
      </p:pic>
      <p:sp>
        <p:nvSpPr>
          <p:cNvPr id="13" name="角丸四角形 143">
            <a:extLst>
              <a:ext uri="{FF2B5EF4-FFF2-40B4-BE49-F238E27FC236}">
                <a16:creationId xmlns:a16="http://schemas.microsoft.com/office/drawing/2014/main" id="{4075C84E-D6F9-4632-BE4C-8CA33FE34214}"/>
              </a:ext>
            </a:extLst>
          </p:cNvPr>
          <p:cNvSpPr/>
          <p:nvPr/>
        </p:nvSpPr>
        <p:spPr>
          <a:xfrm>
            <a:off x="158411" y="95350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角丸四角形 143">
            <a:extLst>
              <a:ext uri="{FF2B5EF4-FFF2-40B4-BE49-F238E27FC236}">
                <a16:creationId xmlns:a16="http://schemas.microsoft.com/office/drawing/2014/main" id="{5E9CA0A7-3D24-44A9-A641-F7619D05FB88}"/>
              </a:ext>
            </a:extLst>
          </p:cNvPr>
          <p:cNvSpPr/>
          <p:nvPr/>
        </p:nvSpPr>
        <p:spPr>
          <a:xfrm>
            <a:off x="43406" y="4096785"/>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管渠（地震後の点検）</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テキスト ボックス 14">
            <a:extLst>
              <a:ext uri="{FF2B5EF4-FFF2-40B4-BE49-F238E27FC236}">
                <a16:creationId xmlns:a16="http://schemas.microsoft.com/office/drawing/2014/main" id="{2CC0E4C9-DA5E-4717-9624-968A60D6AF84}"/>
              </a:ext>
            </a:extLst>
          </p:cNvPr>
          <p:cNvSpPr txBox="1"/>
          <p:nvPr/>
        </p:nvSpPr>
        <p:spPr>
          <a:xfrm>
            <a:off x="-1" y="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D94648D9-76A1-460E-8D96-81D7DA1DE836}"/>
              </a:ext>
            </a:extLst>
          </p:cNvPr>
          <p:cNvSpPr txBox="1"/>
          <p:nvPr/>
        </p:nvSpPr>
        <p:spPr>
          <a:xfrm>
            <a:off x="5168572" y="12372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pic>
        <p:nvPicPr>
          <p:cNvPr id="2" name="図 1">
            <a:extLst>
              <a:ext uri="{FF2B5EF4-FFF2-40B4-BE49-F238E27FC236}">
                <a16:creationId xmlns:a16="http://schemas.microsoft.com/office/drawing/2014/main" id="{F6C3227D-374D-4955-886B-057922C48C4B}"/>
              </a:ext>
            </a:extLst>
          </p:cNvPr>
          <p:cNvPicPr>
            <a:picLocks noChangeAspect="1"/>
          </p:cNvPicPr>
          <p:nvPr/>
        </p:nvPicPr>
        <p:blipFill>
          <a:blip r:embed="rId6"/>
          <a:stretch>
            <a:fillRect/>
          </a:stretch>
        </p:blipFill>
        <p:spPr>
          <a:xfrm>
            <a:off x="5941546" y="4304150"/>
            <a:ext cx="3012790" cy="2390583"/>
          </a:xfrm>
          <a:prstGeom prst="rect">
            <a:avLst/>
          </a:prstGeom>
        </p:spPr>
      </p:pic>
      <p:sp>
        <p:nvSpPr>
          <p:cNvPr id="17" name="テキスト ボックス 16">
            <a:extLst>
              <a:ext uri="{FF2B5EF4-FFF2-40B4-BE49-F238E27FC236}">
                <a16:creationId xmlns:a16="http://schemas.microsoft.com/office/drawing/2014/main" id="{F71E99D2-D1BF-4ED2-A8AF-F35E65CE97DF}"/>
              </a:ext>
            </a:extLst>
          </p:cNvPr>
          <p:cNvSpPr txBox="1"/>
          <p:nvPr/>
        </p:nvSpPr>
        <p:spPr>
          <a:xfrm>
            <a:off x="5850164" y="3839438"/>
            <a:ext cx="2592288" cy="461665"/>
          </a:xfrm>
          <a:prstGeom prst="rect">
            <a:avLst/>
          </a:prstGeom>
          <a:noFill/>
        </p:spPr>
        <p:txBody>
          <a:bodyPr wrap="square" rtlCol="0">
            <a:spAutoFit/>
          </a:bodyPr>
          <a:lstStyle/>
          <a:p>
            <a:r>
              <a:rPr lang="en-US" altLang="ja-JP" sz="1200" dirty="0"/>
              <a:t>【</a:t>
            </a:r>
            <a:r>
              <a:rPr lang="ja-JP" altLang="en-US" sz="1200" dirty="0"/>
              <a:t>参考</a:t>
            </a:r>
            <a:r>
              <a:rPr kumimoji="1" lang="en-US" altLang="ja-JP" sz="1200" dirty="0"/>
              <a:t>】</a:t>
            </a:r>
            <a:r>
              <a:rPr kumimoji="1" lang="ja-JP" altLang="en-US" sz="1200" dirty="0"/>
              <a:t>応急対策業務の実施期間　</a:t>
            </a:r>
            <a:endParaRPr kumimoji="1" lang="en-US" altLang="ja-JP" sz="1200" dirty="0"/>
          </a:p>
          <a:p>
            <a:r>
              <a:rPr lang="ja-JP" altLang="en-US" sz="1200" dirty="0"/>
              <a:t>　　　（</a:t>
            </a:r>
            <a:r>
              <a:rPr kumimoji="1" lang="ja-JP" altLang="en-US" sz="1200" dirty="0"/>
              <a:t>都市整備部</a:t>
            </a:r>
            <a:r>
              <a:rPr kumimoji="1" lang="en-US" altLang="ja-JP" sz="1200" dirty="0"/>
              <a:t>BCP</a:t>
            </a:r>
            <a:r>
              <a:rPr kumimoji="1" lang="ja-JP" altLang="en-US" sz="1200" dirty="0"/>
              <a:t>計画より）</a:t>
            </a:r>
            <a:endParaRPr kumimoji="1" lang="en-US" altLang="ja-JP" sz="1200" dirty="0"/>
          </a:p>
        </p:txBody>
      </p:sp>
      <p:sp>
        <p:nvSpPr>
          <p:cNvPr id="107" name="スライド番号プレースホルダー 2">
            <a:extLst>
              <a:ext uri="{FF2B5EF4-FFF2-40B4-BE49-F238E27FC236}">
                <a16:creationId xmlns:a16="http://schemas.microsoft.com/office/drawing/2014/main" id="{6ADD8768-EF67-4D7E-937F-35EB18C9F73E}"/>
              </a:ext>
            </a:extLst>
          </p:cNvPr>
          <p:cNvSpPr>
            <a:spLocks noGrp="1"/>
          </p:cNvSpPr>
          <p:nvPr>
            <p:ph type="sldNum" sz="quarter" idx="12"/>
          </p:nvPr>
        </p:nvSpPr>
        <p:spPr>
          <a:xfrm>
            <a:off x="8633044" y="6506220"/>
            <a:ext cx="504056" cy="365125"/>
          </a:xfrm>
        </p:spPr>
        <p:txBody>
          <a:bodyPr/>
          <a:lstStyle/>
          <a:p>
            <a:fld id="{682EF9F9-C4E8-46B2-BBF1-33E3162B856A}" type="slidenum">
              <a:rPr kumimoji="1" lang="ja-JP" altLang="en-US" smtClean="0"/>
              <a:t>13</a:t>
            </a:fld>
            <a:endParaRPr kumimoji="1" lang="ja-JP" altLang="en-US" dirty="0"/>
          </a:p>
        </p:txBody>
      </p:sp>
      <p:sp>
        <p:nvSpPr>
          <p:cNvPr id="18" name="テキスト ボックス 17">
            <a:extLst>
              <a:ext uri="{FF2B5EF4-FFF2-40B4-BE49-F238E27FC236}">
                <a16:creationId xmlns:a16="http://schemas.microsoft.com/office/drawing/2014/main" id="{07E5B84C-0D72-4AA3-94B5-F225F91C4FBD}"/>
              </a:ext>
            </a:extLst>
          </p:cNvPr>
          <p:cNvSpPr txBox="1"/>
          <p:nvPr/>
        </p:nvSpPr>
        <p:spPr>
          <a:xfrm>
            <a:off x="6955844" y="442413"/>
            <a:ext cx="2150006" cy="523220"/>
          </a:xfrm>
          <a:prstGeom prst="rect">
            <a:avLst/>
          </a:prstGeom>
          <a:noFill/>
        </p:spPr>
        <p:txBody>
          <a:bodyPr wrap="square">
            <a:spAutoFit/>
          </a:bodyPr>
          <a:lstStyle/>
          <a:p>
            <a:r>
              <a:rPr lang="en-US" altLang="ja-JP" sz="1400" dirty="0">
                <a:highlight>
                  <a:srgbClr val="FFFF00"/>
                </a:highlight>
              </a:rPr>
              <a:t>3.1.2 </a:t>
            </a:r>
            <a:r>
              <a:rPr lang="ja-JP" altLang="en-US" sz="1400" dirty="0">
                <a:solidFill>
                  <a:srgbClr val="FF0000"/>
                </a:solidFill>
                <a:highlight>
                  <a:srgbClr val="FFFF00"/>
                </a:highlight>
              </a:rPr>
              <a:t>点検</a:t>
            </a:r>
            <a:r>
              <a:rPr lang="ja-JP" altLang="en-US" sz="1400" dirty="0">
                <a:highlight>
                  <a:srgbClr val="FFFF00"/>
                </a:highlight>
              </a:rPr>
              <a:t>・診断・評価</a:t>
            </a:r>
            <a:endParaRPr lang="en-US" altLang="ja-JP" sz="1400" dirty="0">
              <a:highlight>
                <a:srgbClr val="FFFF00"/>
              </a:highlight>
            </a:endParaRPr>
          </a:p>
          <a:p>
            <a:r>
              <a:rPr lang="ja-JP" altLang="en-US" sz="1400" dirty="0">
                <a:highlight>
                  <a:srgbClr val="FFFF00"/>
                </a:highlight>
              </a:rPr>
              <a:t>（概要説明）</a:t>
            </a:r>
          </a:p>
        </p:txBody>
      </p:sp>
    </p:spTree>
    <p:extLst>
      <p:ext uri="{BB962C8B-B14F-4D97-AF65-F5344CB8AC3E}">
        <p14:creationId xmlns:p14="http://schemas.microsoft.com/office/powerpoint/2010/main" val="262346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852FB195-5E12-4397-810C-D8E2F3FA7F4B}"/>
              </a:ext>
            </a:extLst>
          </p:cNvPr>
          <p:cNvSpPr/>
          <p:nvPr/>
        </p:nvSpPr>
        <p:spPr>
          <a:xfrm>
            <a:off x="98280" y="714124"/>
            <a:ext cx="8947439" cy="256582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7" name="スライド番号プレースホルダー 2">
            <a:extLst>
              <a:ext uri="{FF2B5EF4-FFF2-40B4-BE49-F238E27FC236}">
                <a16:creationId xmlns:a16="http://schemas.microsoft.com/office/drawing/2014/main" id="{6ADD8768-EF67-4D7E-937F-35EB18C9F73E}"/>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14</a:t>
            </a:fld>
            <a:endParaRPr kumimoji="1" lang="ja-JP" altLang="en-US"/>
          </a:p>
        </p:txBody>
      </p:sp>
      <p:sp>
        <p:nvSpPr>
          <p:cNvPr id="66" name="テキスト ボックス 65">
            <a:extLst>
              <a:ext uri="{FF2B5EF4-FFF2-40B4-BE49-F238E27FC236}">
                <a16:creationId xmlns:a16="http://schemas.microsoft.com/office/drawing/2014/main" id="{A536B7DE-0538-4EDB-9844-25D00BAB6E09}"/>
              </a:ext>
            </a:extLst>
          </p:cNvPr>
          <p:cNvSpPr txBox="1"/>
          <p:nvPr/>
        </p:nvSpPr>
        <p:spPr>
          <a:xfrm>
            <a:off x="1835696" y="2981190"/>
            <a:ext cx="3289637" cy="276999"/>
          </a:xfrm>
          <a:prstGeom prst="rect">
            <a:avLst/>
          </a:prstGeom>
          <a:noFill/>
          <a:ln w="19050">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腐食環境とは防食塗膜が実施されている箇所</a:t>
            </a:r>
          </a:p>
        </p:txBody>
      </p:sp>
      <p:pic>
        <p:nvPicPr>
          <p:cNvPr id="2" name="図 1">
            <a:extLst>
              <a:ext uri="{FF2B5EF4-FFF2-40B4-BE49-F238E27FC236}">
                <a16:creationId xmlns:a16="http://schemas.microsoft.com/office/drawing/2014/main" id="{2CA732A5-B646-49D6-9A61-B6FDFCBF8F71}"/>
              </a:ext>
            </a:extLst>
          </p:cNvPr>
          <p:cNvPicPr>
            <a:picLocks noChangeAspect="1"/>
          </p:cNvPicPr>
          <p:nvPr/>
        </p:nvPicPr>
        <p:blipFill>
          <a:blip r:embed="rId4"/>
          <a:stretch>
            <a:fillRect/>
          </a:stretch>
        </p:blipFill>
        <p:spPr>
          <a:xfrm>
            <a:off x="145126" y="1234392"/>
            <a:ext cx="4910441" cy="1746798"/>
          </a:xfrm>
          <a:prstGeom prst="rect">
            <a:avLst/>
          </a:prstGeom>
        </p:spPr>
      </p:pic>
      <p:pic>
        <p:nvPicPr>
          <p:cNvPr id="68" name="図 67">
            <a:extLst>
              <a:ext uri="{FF2B5EF4-FFF2-40B4-BE49-F238E27FC236}">
                <a16:creationId xmlns:a16="http://schemas.microsoft.com/office/drawing/2014/main" id="{5DBE1D1F-33CD-4869-8B52-3359550E89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46" t="45430" r="5129" b="18399"/>
          <a:stretch/>
        </p:blipFill>
        <p:spPr>
          <a:xfrm>
            <a:off x="5211136" y="1045642"/>
            <a:ext cx="3748779" cy="2234305"/>
          </a:xfrm>
          <a:prstGeom prst="rect">
            <a:avLst/>
          </a:prstGeom>
        </p:spPr>
      </p:pic>
      <p:graphicFrame>
        <p:nvGraphicFramePr>
          <p:cNvPr id="70" name="オブジェクト 69">
            <a:extLst>
              <a:ext uri="{FF2B5EF4-FFF2-40B4-BE49-F238E27FC236}">
                <a16:creationId xmlns:a16="http://schemas.microsoft.com/office/drawing/2014/main" id="{A2423EB6-0600-48CE-87EA-117E6AE5EB61}"/>
              </a:ext>
            </a:extLst>
          </p:cNvPr>
          <p:cNvGraphicFramePr>
            <a:graphicFrameLocks noChangeAspect="1"/>
          </p:cNvGraphicFramePr>
          <p:nvPr>
            <p:extLst>
              <p:ext uri="{D42A27DB-BD31-4B8C-83A1-F6EECF244321}">
                <p14:modId xmlns:p14="http://schemas.microsoft.com/office/powerpoint/2010/main" val="1666419339"/>
              </p:ext>
            </p:extLst>
          </p:nvPr>
        </p:nvGraphicFramePr>
        <p:xfrm>
          <a:off x="5882264" y="3388005"/>
          <a:ext cx="3087904" cy="4708897"/>
        </p:xfrm>
        <a:graphic>
          <a:graphicData uri="http://schemas.openxmlformats.org/presentationml/2006/ole">
            <mc:AlternateContent xmlns:mc="http://schemas.openxmlformats.org/markup-compatibility/2006">
              <mc:Choice xmlns:v="urn:schemas-microsoft-com:vml" Requires="v">
                <p:oleObj spid="_x0000_s1148" name="Document" r:id="rId6" imgW="5394734" imgH="8223848" progId="Word.Document.12">
                  <p:embed/>
                </p:oleObj>
              </mc:Choice>
              <mc:Fallback>
                <p:oleObj name="Document" r:id="rId6" imgW="5394734" imgH="8223848" progId="Word.Document.12">
                  <p:embed/>
                  <p:pic>
                    <p:nvPicPr>
                      <p:cNvPr id="70" name="オブジェクト 69">
                        <a:extLst>
                          <a:ext uri="{FF2B5EF4-FFF2-40B4-BE49-F238E27FC236}">
                            <a16:creationId xmlns:a16="http://schemas.microsoft.com/office/drawing/2014/main" id="{A2423EB6-0600-48CE-87EA-117E6AE5EB61}"/>
                          </a:ext>
                        </a:extLst>
                      </p:cNvPr>
                      <p:cNvPicPr/>
                      <p:nvPr/>
                    </p:nvPicPr>
                    <p:blipFill>
                      <a:blip r:embed="rId7"/>
                      <a:stretch>
                        <a:fillRect/>
                      </a:stretch>
                    </p:blipFill>
                    <p:spPr>
                      <a:xfrm>
                        <a:off x="5882264" y="3388005"/>
                        <a:ext cx="3087904" cy="4708897"/>
                      </a:xfrm>
                      <a:prstGeom prst="rect">
                        <a:avLst/>
                      </a:prstGeom>
                    </p:spPr>
                  </p:pic>
                </p:oleObj>
              </mc:Fallback>
            </mc:AlternateContent>
          </a:graphicData>
        </a:graphic>
      </p:graphicFrame>
      <p:sp>
        <p:nvSpPr>
          <p:cNvPr id="73" name="角丸四角形 143">
            <a:extLst>
              <a:ext uri="{FF2B5EF4-FFF2-40B4-BE49-F238E27FC236}">
                <a16:creationId xmlns:a16="http://schemas.microsoft.com/office/drawing/2014/main" id="{D2B6C114-CD0C-4540-8F16-2F3372F88FDE}"/>
              </a:ext>
            </a:extLst>
          </p:cNvPr>
          <p:cNvSpPr/>
          <p:nvPr/>
        </p:nvSpPr>
        <p:spPr>
          <a:xfrm>
            <a:off x="98280" y="3388005"/>
            <a:ext cx="8947439" cy="341342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5" name="図 4">
            <a:extLst>
              <a:ext uri="{FF2B5EF4-FFF2-40B4-BE49-F238E27FC236}">
                <a16:creationId xmlns:a16="http://schemas.microsoft.com/office/drawing/2014/main" id="{88D862AE-08A7-4DC0-B972-9F30D2637E23}"/>
              </a:ext>
            </a:extLst>
          </p:cNvPr>
          <p:cNvPicPr>
            <a:picLocks noChangeAspect="1"/>
          </p:cNvPicPr>
          <p:nvPr/>
        </p:nvPicPr>
        <p:blipFill>
          <a:blip r:embed="rId8"/>
          <a:stretch>
            <a:fillRect/>
          </a:stretch>
        </p:blipFill>
        <p:spPr>
          <a:xfrm>
            <a:off x="2411760" y="4437112"/>
            <a:ext cx="3649677" cy="2238098"/>
          </a:xfrm>
          <a:prstGeom prst="rect">
            <a:avLst/>
          </a:prstGeom>
        </p:spPr>
      </p:pic>
      <p:sp>
        <p:nvSpPr>
          <p:cNvPr id="75" name="テキスト ボックス 74">
            <a:extLst>
              <a:ext uri="{FF2B5EF4-FFF2-40B4-BE49-F238E27FC236}">
                <a16:creationId xmlns:a16="http://schemas.microsoft.com/office/drawing/2014/main" id="{3B12D569-A5C1-4959-8F14-4628D5AEF52B}"/>
              </a:ext>
            </a:extLst>
          </p:cNvPr>
          <p:cNvSpPr txBox="1"/>
          <p:nvPr/>
        </p:nvSpPr>
        <p:spPr>
          <a:xfrm>
            <a:off x="154935" y="4204884"/>
            <a:ext cx="1906593" cy="1938992"/>
          </a:xfrm>
          <a:prstGeom prst="rect">
            <a:avLst/>
          </a:prstGeom>
          <a:noFill/>
          <a:ln>
            <a:solidFill>
              <a:schemeClr val="tx1"/>
            </a:solidFill>
          </a:ln>
        </p:spPr>
        <p:txBody>
          <a:bodyPr wrap="square" rtlCol="0">
            <a:spAutoFit/>
          </a:bodyPr>
          <a:lstStyle/>
          <a:p>
            <a:pPr algn="just"/>
            <a:r>
              <a:rPr lang="ja-JP" altLang="en-US" sz="1200" kern="100" dirty="0">
                <a:effectLst/>
              </a:rPr>
              <a:t>　</a:t>
            </a:r>
            <a:r>
              <a:rPr lang="ja-JP" altLang="en-US" sz="1200" dirty="0">
                <a:solidFill>
                  <a:srgbClr val="FF0000"/>
                </a:solidFill>
                <a:latin typeface="BIZ UDPゴシック" panose="020B0400000000000000" pitchFamily="50" charset="-128"/>
                <a:ea typeface="BIZ UDPゴシック" panose="020B0400000000000000" pitchFamily="50" charset="-128"/>
              </a:rPr>
              <a:t>不可視個所</a:t>
            </a:r>
            <a:r>
              <a:rPr lang="zh-TW" altLang="en-US" sz="1200" kern="100" dirty="0">
                <a:effectLst/>
              </a:rPr>
              <a:t>（</a:t>
            </a:r>
            <a:r>
              <a:rPr lang="ja-JP" altLang="en-US" sz="1200" kern="100" dirty="0">
                <a:effectLst/>
              </a:rPr>
              <a:t>水没箇所、開口部がない構造物</a:t>
            </a:r>
            <a:r>
              <a:rPr lang="zh-TW" altLang="en-US" sz="1200" kern="100" dirty="0">
                <a:effectLst/>
              </a:rPr>
              <a:t>等）</a:t>
            </a:r>
            <a:r>
              <a:rPr lang="ja-JP" altLang="en-US" sz="1200" kern="100" dirty="0"/>
              <a:t>、点検が出来ていない施設がある。</a:t>
            </a:r>
            <a:endParaRPr lang="en-US" altLang="ja-JP" sz="1200" kern="100" dirty="0"/>
          </a:p>
          <a:p>
            <a:pPr algn="just"/>
            <a:r>
              <a:rPr lang="ja-JP" altLang="en-US" sz="1200" kern="100" dirty="0"/>
              <a:t>　</a:t>
            </a:r>
            <a:r>
              <a:rPr lang="ja-JP" altLang="en-US" sz="1200" kern="100" dirty="0">
                <a:solidFill>
                  <a:srgbClr val="FF0000"/>
                </a:solidFill>
              </a:rPr>
              <a:t>この様な定期点検が困難な個所については、右のフローのとおり対応をする。</a:t>
            </a:r>
            <a:endParaRPr lang="en-US" altLang="ja-JP" sz="1200" kern="100" dirty="0">
              <a:effectLst/>
            </a:endParaRPr>
          </a:p>
          <a:p>
            <a:pPr algn="just"/>
            <a:endParaRPr lang="en-US" altLang="ja-JP" sz="1200" kern="100" dirty="0"/>
          </a:p>
          <a:p>
            <a:pPr algn="just"/>
            <a:endParaRPr lang="en-US" altLang="ja-JP" sz="1200" kern="100" dirty="0">
              <a:effectLst/>
            </a:endParaRPr>
          </a:p>
        </p:txBody>
      </p:sp>
      <p:sp>
        <p:nvSpPr>
          <p:cNvPr id="13" name="角丸四角形 143">
            <a:extLst>
              <a:ext uri="{FF2B5EF4-FFF2-40B4-BE49-F238E27FC236}">
                <a16:creationId xmlns:a16="http://schemas.microsoft.com/office/drawing/2014/main" id="{AD9BBE54-4C44-4022-AEE6-11163F8271A9}"/>
              </a:ext>
            </a:extLst>
          </p:cNvPr>
          <p:cNvSpPr/>
          <p:nvPr/>
        </p:nvSpPr>
        <p:spPr>
          <a:xfrm>
            <a:off x="173833" y="957393"/>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2.</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　</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5C160B7A-C70F-4E52-B78B-A2225FB11FB5}"/>
              </a:ext>
            </a:extLst>
          </p:cNvPr>
          <p:cNvSpPr/>
          <p:nvPr/>
        </p:nvSpPr>
        <p:spPr>
          <a:xfrm>
            <a:off x="173832" y="3656345"/>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水槽等土木構造物（不可視箇所）</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6" name="テキスト ボックス 15">
            <a:extLst>
              <a:ext uri="{FF2B5EF4-FFF2-40B4-BE49-F238E27FC236}">
                <a16:creationId xmlns:a16="http://schemas.microsoft.com/office/drawing/2014/main" id="{4E6347B0-7D1E-4B7A-A67D-5D0FAB97269C}"/>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116F6CBE-9B1F-4092-BCC4-BC4DAE6EFA6A}"/>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19" name="テキスト ボックス 18">
            <a:extLst>
              <a:ext uri="{FF2B5EF4-FFF2-40B4-BE49-F238E27FC236}">
                <a16:creationId xmlns:a16="http://schemas.microsoft.com/office/drawing/2014/main" id="{6FBB25A4-D316-4BC2-BDB9-97F8C4DA018A}"/>
              </a:ext>
            </a:extLst>
          </p:cNvPr>
          <p:cNvSpPr txBox="1"/>
          <p:nvPr/>
        </p:nvSpPr>
        <p:spPr>
          <a:xfrm>
            <a:off x="6984325" y="522421"/>
            <a:ext cx="2150006" cy="523220"/>
          </a:xfrm>
          <a:prstGeom prst="rect">
            <a:avLst/>
          </a:prstGeom>
          <a:noFill/>
        </p:spPr>
        <p:txBody>
          <a:bodyPr wrap="square">
            <a:spAutoFit/>
          </a:bodyPr>
          <a:lstStyle/>
          <a:p>
            <a:r>
              <a:rPr lang="en-US" altLang="ja-JP" sz="1400" dirty="0">
                <a:highlight>
                  <a:srgbClr val="FFFF00"/>
                </a:highlight>
              </a:rPr>
              <a:t>3.1.2 </a:t>
            </a:r>
            <a:r>
              <a:rPr lang="ja-JP" altLang="en-US" sz="1400" dirty="0">
                <a:solidFill>
                  <a:srgbClr val="FF0000"/>
                </a:solidFill>
                <a:highlight>
                  <a:srgbClr val="FFFF00"/>
                </a:highlight>
              </a:rPr>
              <a:t>点検</a:t>
            </a:r>
            <a:r>
              <a:rPr lang="ja-JP" altLang="en-US" sz="1400" dirty="0">
                <a:highlight>
                  <a:srgbClr val="FFFF00"/>
                </a:highlight>
              </a:rPr>
              <a:t>・診断・評価</a:t>
            </a:r>
            <a:endParaRPr lang="en-US" altLang="ja-JP" sz="1400" dirty="0">
              <a:highlight>
                <a:srgbClr val="FFFF00"/>
              </a:highlight>
            </a:endParaRPr>
          </a:p>
          <a:p>
            <a:r>
              <a:rPr lang="ja-JP" altLang="en-US" sz="1400" dirty="0">
                <a:highlight>
                  <a:srgbClr val="FFFF00"/>
                </a:highlight>
              </a:rPr>
              <a:t>（概要説明）</a:t>
            </a:r>
          </a:p>
        </p:txBody>
      </p:sp>
    </p:spTree>
    <p:extLst>
      <p:ext uri="{BB962C8B-B14F-4D97-AF65-F5344CB8AC3E}">
        <p14:creationId xmlns:p14="http://schemas.microsoft.com/office/powerpoint/2010/main" val="321359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15</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F20E1E0A-B79A-4046-AA98-087C130ED3F6}"/>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C028F091-FF07-4452-85D8-C3500686743C}"/>
              </a:ext>
            </a:extLst>
          </p:cNvPr>
          <p:cNvPicPr>
            <a:picLocks noChangeAspect="1"/>
          </p:cNvPicPr>
          <p:nvPr/>
        </p:nvPicPr>
        <p:blipFill>
          <a:blip r:embed="rId3"/>
          <a:stretch>
            <a:fillRect/>
          </a:stretch>
        </p:blipFill>
        <p:spPr>
          <a:xfrm>
            <a:off x="4788024" y="965377"/>
            <a:ext cx="3673701" cy="5583519"/>
          </a:xfrm>
          <a:prstGeom prst="rect">
            <a:avLst/>
          </a:prstGeom>
        </p:spPr>
      </p:pic>
      <p:pic>
        <p:nvPicPr>
          <p:cNvPr id="11" name="図 10">
            <a:extLst>
              <a:ext uri="{FF2B5EF4-FFF2-40B4-BE49-F238E27FC236}">
                <a16:creationId xmlns:a16="http://schemas.microsoft.com/office/drawing/2014/main" id="{98453131-A543-4020-998C-92EA2CA7B00F}"/>
              </a:ext>
            </a:extLst>
          </p:cNvPr>
          <p:cNvPicPr>
            <a:picLocks noChangeAspect="1"/>
          </p:cNvPicPr>
          <p:nvPr/>
        </p:nvPicPr>
        <p:blipFill>
          <a:blip r:embed="rId4"/>
          <a:stretch>
            <a:fillRect/>
          </a:stretch>
        </p:blipFill>
        <p:spPr>
          <a:xfrm>
            <a:off x="432747" y="965377"/>
            <a:ext cx="3692827" cy="5490342"/>
          </a:xfrm>
          <a:prstGeom prst="rect">
            <a:avLst/>
          </a:prstGeom>
        </p:spPr>
      </p:pic>
      <p:sp>
        <p:nvSpPr>
          <p:cNvPr id="9" name="テキスト ボックス 8">
            <a:extLst>
              <a:ext uri="{FF2B5EF4-FFF2-40B4-BE49-F238E27FC236}">
                <a16:creationId xmlns:a16="http://schemas.microsoft.com/office/drawing/2014/main" id="{7F04006E-2E31-46F4-B343-3936BF85401F}"/>
              </a:ext>
            </a:extLst>
          </p:cNvPr>
          <p:cNvSpPr txBox="1"/>
          <p:nvPr/>
        </p:nvSpPr>
        <p:spPr>
          <a:xfrm>
            <a:off x="7005220" y="637449"/>
            <a:ext cx="2150006" cy="523220"/>
          </a:xfrm>
          <a:prstGeom prst="rect">
            <a:avLst/>
          </a:prstGeom>
          <a:noFill/>
        </p:spPr>
        <p:txBody>
          <a:bodyPr wrap="square">
            <a:spAutoFit/>
          </a:bodyPr>
          <a:lstStyle/>
          <a:p>
            <a:r>
              <a:rPr lang="en-US" altLang="ja-JP" sz="1400" dirty="0">
                <a:highlight>
                  <a:srgbClr val="FFFF00"/>
                </a:highlight>
              </a:rPr>
              <a:t>3.1.2 </a:t>
            </a:r>
            <a:r>
              <a:rPr lang="ja-JP" altLang="en-US" sz="1400" dirty="0">
                <a:solidFill>
                  <a:srgbClr val="FF0000"/>
                </a:solidFill>
                <a:highlight>
                  <a:srgbClr val="FFFF00"/>
                </a:highlight>
              </a:rPr>
              <a:t>点検</a:t>
            </a:r>
            <a:r>
              <a:rPr lang="ja-JP" altLang="en-US" sz="1400" dirty="0">
                <a:highlight>
                  <a:srgbClr val="FFFF00"/>
                </a:highlight>
              </a:rPr>
              <a:t>・診断・評価</a:t>
            </a:r>
            <a:endParaRPr lang="en-US" altLang="ja-JP" sz="1400" dirty="0">
              <a:highlight>
                <a:srgbClr val="FFFF00"/>
              </a:highlight>
            </a:endParaRPr>
          </a:p>
          <a:p>
            <a:r>
              <a:rPr lang="ja-JP" altLang="en-US" sz="1400" dirty="0">
                <a:highlight>
                  <a:srgbClr val="FFFF00"/>
                </a:highlight>
              </a:rPr>
              <a:t>（改定箇所）</a:t>
            </a:r>
          </a:p>
        </p:txBody>
      </p:sp>
    </p:spTree>
    <p:extLst>
      <p:ext uri="{BB962C8B-B14F-4D97-AF65-F5344CB8AC3E}">
        <p14:creationId xmlns:p14="http://schemas.microsoft.com/office/powerpoint/2010/main" val="33919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16</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F20E1E0A-B79A-4046-AA98-087C130ED3F6}"/>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7" name="図 16">
            <a:extLst>
              <a:ext uri="{FF2B5EF4-FFF2-40B4-BE49-F238E27FC236}">
                <a16:creationId xmlns:a16="http://schemas.microsoft.com/office/drawing/2014/main" id="{0FBBDD8F-D4FA-4F2B-B97A-7D9E558CFE7B}"/>
              </a:ext>
            </a:extLst>
          </p:cNvPr>
          <p:cNvPicPr>
            <a:picLocks noChangeAspect="1"/>
          </p:cNvPicPr>
          <p:nvPr/>
        </p:nvPicPr>
        <p:blipFill>
          <a:blip r:embed="rId2"/>
          <a:stretch>
            <a:fillRect/>
          </a:stretch>
        </p:blipFill>
        <p:spPr>
          <a:xfrm>
            <a:off x="4740360" y="765952"/>
            <a:ext cx="3936096" cy="5948966"/>
          </a:xfrm>
          <a:prstGeom prst="rect">
            <a:avLst/>
          </a:prstGeom>
        </p:spPr>
      </p:pic>
      <p:pic>
        <p:nvPicPr>
          <p:cNvPr id="19" name="図 18">
            <a:extLst>
              <a:ext uri="{FF2B5EF4-FFF2-40B4-BE49-F238E27FC236}">
                <a16:creationId xmlns:a16="http://schemas.microsoft.com/office/drawing/2014/main" id="{DFFA5EFA-35BE-4FE4-BB66-9E76D098B8A6}"/>
              </a:ext>
            </a:extLst>
          </p:cNvPr>
          <p:cNvPicPr>
            <a:picLocks noChangeAspect="1"/>
          </p:cNvPicPr>
          <p:nvPr/>
        </p:nvPicPr>
        <p:blipFill>
          <a:blip r:embed="rId3"/>
          <a:stretch>
            <a:fillRect/>
          </a:stretch>
        </p:blipFill>
        <p:spPr>
          <a:xfrm>
            <a:off x="47355" y="792013"/>
            <a:ext cx="4057101" cy="4682428"/>
          </a:xfrm>
          <a:prstGeom prst="rect">
            <a:avLst/>
          </a:prstGeom>
        </p:spPr>
      </p:pic>
      <p:sp>
        <p:nvSpPr>
          <p:cNvPr id="9" name="テキスト ボックス 8">
            <a:extLst>
              <a:ext uri="{FF2B5EF4-FFF2-40B4-BE49-F238E27FC236}">
                <a16:creationId xmlns:a16="http://schemas.microsoft.com/office/drawing/2014/main" id="{17D642CF-3C3E-4C31-A577-6AD8A02F08B3}"/>
              </a:ext>
            </a:extLst>
          </p:cNvPr>
          <p:cNvSpPr txBox="1"/>
          <p:nvPr/>
        </p:nvSpPr>
        <p:spPr>
          <a:xfrm>
            <a:off x="7162354" y="397093"/>
            <a:ext cx="2150006" cy="523220"/>
          </a:xfrm>
          <a:prstGeom prst="rect">
            <a:avLst/>
          </a:prstGeom>
          <a:noFill/>
        </p:spPr>
        <p:txBody>
          <a:bodyPr wrap="square">
            <a:spAutoFit/>
          </a:bodyPr>
          <a:lstStyle/>
          <a:p>
            <a:r>
              <a:rPr lang="en-US" altLang="ja-JP" sz="1400" dirty="0">
                <a:highlight>
                  <a:srgbClr val="FFFF00"/>
                </a:highlight>
              </a:rPr>
              <a:t>3.1.2 </a:t>
            </a:r>
            <a:r>
              <a:rPr lang="ja-JP" altLang="en-US" sz="1400" dirty="0">
                <a:solidFill>
                  <a:srgbClr val="FF0000"/>
                </a:solidFill>
                <a:highlight>
                  <a:srgbClr val="FFFF00"/>
                </a:highlight>
              </a:rPr>
              <a:t>点検</a:t>
            </a:r>
            <a:r>
              <a:rPr lang="ja-JP" altLang="en-US" sz="1400" dirty="0">
                <a:highlight>
                  <a:srgbClr val="FFFF00"/>
                </a:highlight>
              </a:rPr>
              <a:t>・診断・評価</a:t>
            </a:r>
            <a:endParaRPr lang="en-US" altLang="ja-JP" sz="1400" dirty="0">
              <a:highlight>
                <a:srgbClr val="FFFF00"/>
              </a:highlight>
            </a:endParaRPr>
          </a:p>
          <a:p>
            <a:r>
              <a:rPr lang="ja-JP" altLang="en-US" sz="1400" dirty="0">
                <a:highlight>
                  <a:srgbClr val="FFFF00"/>
                </a:highlight>
              </a:rPr>
              <a:t>（改定箇所）</a:t>
            </a:r>
          </a:p>
        </p:txBody>
      </p:sp>
    </p:spTree>
    <p:extLst>
      <p:ext uri="{BB962C8B-B14F-4D97-AF65-F5344CB8AC3E}">
        <p14:creationId xmlns:p14="http://schemas.microsoft.com/office/powerpoint/2010/main" val="230533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17</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F20E1E0A-B79A-4046-AA98-087C130ED3F6}"/>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8E83C78A-1623-42C5-AC65-5083929F1DFF}"/>
              </a:ext>
            </a:extLst>
          </p:cNvPr>
          <p:cNvPicPr>
            <a:picLocks noChangeAspect="1"/>
          </p:cNvPicPr>
          <p:nvPr/>
        </p:nvPicPr>
        <p:blipFill>
          <a:blip r:embed="rId2"/>
          <a:stretch>
            <a:fillRect/>
          </a:stretch>
        </p:blipFill>
        <p:spPr>
          <a:xfrm>
            <a:off x="4646351" y="1027139"/>
            <a:ext cx="4390146" cy="2701986"/>
          </a:xfrm>
          <a:prstGeom prst="rect">
            <a:avLst/>
          </a:prstGeom>
        </p:spPr>
      </p:pic>
      <p:sp>
        <p:nvSpPr>
          <p:cNvPr id="8" name="テキスト ボックス 7">
            <a:extLst>
              <a:ext uri="{FF2B5EF4-FFF2-40B4-BE49-F238E27FC236}">
                <a16:creationId xmlns:a16="http://schemas.microsoft.com/office/drawing/2014/main" id="{803E0C88-A7E2-48FF-BE42-8DBB20C8EAF7}"/>
              </a:ext>
            </a:extLst>
          </p:cNvPr>
          <p:cNvSpPr txBox="1"/>
          <p:nvPr/>
        </p:nvSpPr>
        <p:spPr>
          <a:xfrm>
            <a:off x="7079572" y="513725"/>
            <a:ext cx="2150006" cy="523220"/>
          </a:xfrm>
          <a:prstGeom prst="rect">
            <a:avLst/>
          </a:prstGeom>
          <a:noFill/>
        </p:spPr>
        <p:txBody>
          <a:bodyPr wrap="square">
            <a:spAutoFit/>
          </a:bodyPr>
          <a:lstStyle/>
          <a:p>
            <a:r>
              <a:rPr lang="en-US" altLang="ja-JP" sz="1400" dirty="0">
                <a:highlight>
                  <a:srgbClr val="FFFF00"/>
                </a:highlight>
              </a:rPr>
              <a:t>3.1.2 </a:t>
            </a:r>
            <a:r>
              <a:rPr lang="ja-JP" altLang="en-US" sz="1400" dirty="0">
                <a:solidFill>
                  <a:srgbClr val="FF0000"/>
                </a:solidFill>
                <a:highlight>
                  <a:srgbClr val="FFFF00"/>
                </a:highlight>
              </a:rPr>
              <a:t>点検</a:t>
            </a:r>
            <a:r>
              <a:rPr lang="ja-JP" altLang="en-US" sz="1400" dirty="0">
                <a:highlight>
                  <a:srgbClr val="FFFF00"/>
                </a:highlight>
              </a:rPr>
              <a:t>・診断・評価</a:t>
            </a:r>
            <a:endParaRPr lang="en-US" altLang="ja-JP" sz="1400" dirty="0">
              <a:highlight>
                <a:srgbClr val="FFFF00"/>
              </a:highlight>
            </a:endParaRPr>
          </a:p>
          <a:p>
            <a:r>
              <a:rPr lang="ja-JP" altLang="en-US" sz="1400" dirty="0">
                <a:highlight>
                  <a:srgbClr val="FFFF00"/>
                </a:highlight>
              </a:rPr>
              <a:t>（改定箇所）</a:t>
            </a:r>
          </a:p>
        </p:txBody>
      </p:sp>
    </p:spTree>
    <p:extLst>
      <p:ext uri="{BB962C8B-B14F-4D97-AF65-F5344CB8AC3E}">
        <p14:creationId xmlns:p14="http://schemas.microsoft.com/office/powerpoint/2010/main" val="386178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18</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F20E1E0A-B79A-4046-AA98-087C130ED3F6}"/>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AC9ACD7D-01CD-4372-A837-3B6058733F90}"/>
              </a:ext>
            </a:extLst>
          </p:cNvPr>
          <p:cNvPicPr>
            <a:picLocks noChangeAspect="1"/>
          </p:cNvPicPr>
          <p:nvPr/>
        </p:nvPicPr>
        <p:blipFill>
          <a:blip r:embed="rId2"/>
          <a:stretch>
            <a:fillRect/>
          </a:stretch>
        </p:blipFill>
        <p:spPr>
          <a:xfrm>
            <a:off x="4401711" y="1196752"/>
            <a:ext cx="4690705" cy="3166474"/>
          </a:xfrm>
          <a:prstGeom prst="rect">
            <a:avLst/>
          </a:prstGeom>
        </p:spPr>
      </p:pic>
      <p:sp>
        <p:nvSpPr>
          <p:cNvPr id="8" name="テキスト ボックス 7">
            <a:extLst>
              <a:ext uri="{FF2B5EF4-FFF2-40B4-BE49-F238E27FC236}">
                <a16:creationId xmlns:a16="http://schemas.microsoft.com/office/drawing/2014/main" id="{EB91E1A1-6388-4FE3-BFE5-40C3CF5BD8B8}"/>
              </a:ext>
            </a:extLst>
          </p:cNvPr>
          <p:cNvSpPr txBox="1"/>
          <p:nvPr/>
        </p:nvSpPr>
        <p:spPr>
          <a:xfrm>
            <a:off x="7020272" y="692696"/>
            <a:ext cx="2150006" cy="738664"/>
          </a:xfrm>
          <a:prstGeom prst="rect">
            <a:avLst/>
          </a:prstGeom>
          <a:noFill/>
        </p:spPr>
        <p:txBody>
          <a:bodyPr wrap="square">
            <a:spAutoFit/>
          </a:bodyPr>
          <a:lstStyle/>
          <a:p>
            <a:r>
              <a:rPr lang="en-US" altLang="ja-JP" sz="1400" dirty="0">
                <a:highlight>
                  <a:srgbClr val="FFFF00"/>
                </a:highlight>
              </a:rPr>
              <a:t>3.1.2 </a:t>
            </a:r>
            <a:r>
              <a:rPr lang="ja-JP" altLang="en-US" sz="1400" dirty="0">
                <a:solidFill>
                  <a:srgbClr val="FF0000"/>
                </a:solidFill>
                <a:highlight>
                  <a:srgbClr val="FFFF00"/>
                </a:highlight>
              </a:rPr>
              <a:t>点検・診断・評価</a:t>
            </a:r>
            <a:endParaRPr lang="en-US" altLang="ja-JP" sz="1400" dirty="0">
              <a:solidFill>
                <a:srgbClr val="FF0000"/>
              </a:solidFill>
              <a:highlight>
                <a:srgbClr val="FFFF00"/>
              </a:highlight>
            </a:endParaRPr>
          </a:p>
          <a:p>
            <a:r>
              <a:rPr lang="ja-JP" altLang="en-US" sz="1400" dirty="0">
                <a:highlight>
                  <a:srgbClr val="FFFF00"/>
                </a:highlight>
              </a:rPr>
              <a:t>（改定箇所）</a:t>
            </a:r>
          </a:p>
          <a:p>
            <a:endParaRPr lang="ja-JP" altLang="en-US" sz="1400" dirty="0">
              <a:highlight>
                <a:srgbClr val="FFFF00"/>
              </a:highlight>
            </a:endParaRPr>
          </a:p>
        </p:txBody>
      </p:sp>
      <p:sp>
        <p:nvSpPr>
          <p:cNvPr id="10" name="テキスト ボックス 9">
            <a:extLst>
              <a:ext uri="{FF2B5EF4-FFF2-40B4-BE49-F238E27FC236}">
                <a16:creationId xmlns:a16="http://schemas.microsoft.com/office/drawing/2014/main" id="{82193E54-0DB2-4934-8125-64C2C780E6AD}"/>
              </a:ext>
            </a:extLst>
          </p:cNvPr>
          <p:cNvSpPr txBox="1"/>
          <p:nvPr/>
        </p:nvSpPr>
        <p:spPr>
          <a:xfrm>
            <a:off x="4751377" y="4559505"/>
            <a:ext cx="4341039" cy="577081"/>
          </a:xfrm>
          <a:prstGeom prst="rect">
            <a:avLst/>
          </a:prstGeom>
          <a:noFill/>
        </p:spPr>
        <p:txBody>
          <a:bodyPr wrap="square">
            <a:spAutoFit/>
          </a:bodyPr>
          <a:lstStyle/>
          <a:p>
            <a:r>
              <a:rPr lang="en-US" altLang="ja-JP" sz="1050" dirty="0">
                <a:solidFill>
                  <a:srgbClr val="FF0000"/>
                </a:solidFill>
              </a:rPr>
              <a:t>(7)</a:t>
            </a:r>
            <a:r>
              <a:rPr lang="ja-JP" altLang="en-US" sz="1050" dirty="0">
                <a:solidFill>
                  <a:srgbClr val="FF0000"/>
                </a:solidFill>
              </a:rPr>
              <a:t>診断・評価</a:t>
            </a:r>
          </a:p>
          <a:p>
            <a:r>
              <a:rPr lang="ja-JP" altLang="en-US" sz="1050" dirty="0">
                <a:solidFill>
                  <a:srgbClr val="FF0000"/>
                </a:solidFill>
              </a:rPr>
              <a:t>管路は府管路運用マニュアル、水槽等土木構造物については、府土木管理指針を参照のこと。 </a:t>
            </a:r>
          </a:p>
        </p:txBody>
      </p:sp>
    </p:spTree>
    <p:extLst>
      <p:ext uri="{BB962C8B-B14F-4D97-AF65-F5344CB8AC3E}">
        <p14:creationId xmlns:p14="http://schemas.microsoft.com/office/powerpoint/2010/main" val="3853852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19</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F20E1E0A-B79A-4046-AA98-087C130ED3F6}"/>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　案）　</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0" name="図 9">
            <a:extLst>
              <a:ext uri="{FF2B5EF4-FFF2-40B4-BE49-F238E27FC236}">
                <a16:creationId xmlns:a16="http://schemas.microsoft.com/office/drawing/2014/main" id="{C82E5ACC-F6B6-4032-8A91-3971B870DAD7}"/>
              </a:ext>
            </a:extLst>
          </p:cNvPr>
          <p:cNvPicPr>
            <a:picLocks noChangeAspect="1"/>
          </p:cNvPicPr>
          <p:nvPr/>
        </p:nvPicPr>
        <p:blipFill rotWithShape="1">
          <a:blip r:embed="rId3"/>
          <a:srcRect l="-1" t="-1674" r="-1092"/>
          <a:stretch/>
        </p:blipFill>
        <p:spPr>
          <a:xfrm>
            <a:off x="4305878" y="1069145"/>
            <a:ext cx="4788024" cy="3835946"/>
          </a:xfrm>
          <a:prstGeom prst="rect">
            <a:avLst/>
          </a:prstGeom>
        </p:spPr>
      </p:pic>
      <p:pic>
        <p:nvPicPr>
          <p:cNvPr id="13" name="図 12">
            <a:extLst>
              <a:ext uri="{FF2B5EF4-FFF2-40B4-BE49-F238E27FC236}">
                <a16:creationId xmlns:a16="http://schemas.microsoft.com/office/drawing/2014/main" id="{9AC28572-1490-4EAB-94B8-D9BC462B43D8}"/>
              </a:ext>
            </a:extLst>
          </p:cNvPr>
          <p:cNvPicPr>
            <a:picLocks noChangeAspect="1"/>
          </p:cNvPicPr>
          <p:nvPr/>
        </p:nvPicPr>
        <p:blipFill>
          <a:blip r:embed="rId4"/>
          <a:stretch>
            <a:fillRect/>
          </a:stretch>
        </p:blipFill>
        <p:spPr>
          <a:xfrm>
            <a:off x="5300046" y="4783889"/>
            <a:ext cx="3115906" cy="1856045"/>
          </a:xfrm>
          <a:prstGeom prst="rect">
            <a:avLst/>
          </a:prstGeom>
        </p:spPr>
      </p:pic>
      <p:pic>
        <p:nvPicPr>
          <p:cNvPr id="14" name="図 13">
            <a:extLst>
              <a:ext uri="{FF2B5EF4-FFF2-40B4-BE49-F238E27FC236}">
                <a16:creationId xmlns:a16="http://schemas.microsoft.com/office/drawing/2014/main" id="{6F454CD1-661C-44CE-BB53-FCCDA9F94CE0}"/>
              </a:ext>
            </a:extLst>
          </p:cNvPr>
          <p:cNvPicPr>
            <a:picLocks noChangeAspect="1"/>
          </p:cNvPicPr>
          <p:nvPr/>
        </p:nvPicPr>
        <p:blipFill>
          <a:blip r:embed="rId5"/>
          <a:stretch>
            <a:fillRect/>
          </a:stretch>
        </p:blipFill>
        <p:spPr>
          <a:xfrm>
            <a:off x="-181417" y="1146881"/>
            <a:ext cx="4620355" cy="3680473"/>
          </a:xfrm>
          <a:prstGeom prst="rect">
            <a:avLst/>
          </a:prstGeom>
        </p:spPr>
      </p:pic>
      <p:sp>
        <p:nvSpPr>
          <p:cNvPr id="11" name="テキスト ボックス 10">
            <a:extLst>
              <a:ext uri="{FF2B5EF4-FFF2-40B4-BE49-F238E27FC236}">
                <a16:creationId xmlns:a16="http://schemas.microsoft.com/office/drawing/2014/main" id="{579B6BD0-DF5C-4E26-B7E5-C36043427E0F}"/>
              </a:ext>
            </a:extLst>
          </p:cNvPr>
          <p:cNvSpPr txBox="1"/>
          <p:nvPr/>
        </p:nvSpPr>
        <p:spPr>
          <a:xfrm>
            <a:off x="6068845" y="691838"/>
            <a:ext cx="3158118" cy="677108"/>
          </a:xfrm>
          <a:prstGeom prst="rect">
            <a:avLst/>
          </a:prstGeom>
          <a:noFill/>
        </p:spPr>
        <p:txBody>
          <a:bodyPr wrap="square">
            <a:spAutoFit/>
          </a:bodyPr>
          <a:lstStyle/>
          <a:p>
            <a:r>
              <a:rPr lang="en-US" altLang="ja-JP" sz="1400" dirty="0">
                <a:highlight>
                  <a:srgbClr val="FFFF00"/>
                </a:highlight>
              </a:rPr>
              <a:t>3.1.2 </a:t>
            </a:r>
            <a:r>
              <a:rPr lang="ja-JP" altLang="en-US" sz="1400" dirty="0">
                <a:solidFill>
                  <a:srgbClr val="FF0000"/>
                </a:solidFill>
                <a:highlight>
                  <a:srgbClr val="FFFF00"/>
                </a:highlight>
              </a:rPr>
              <a:t>点検</a:t>
            </a:r>
            <a:r>
              <a:rPr lang="ja-JP" altLang="en-US" sz="1400" dirty="0">
                <a:highlight>
                  <a:srgbClr val="FFFF00"/>
                </a:highlight>
              </a:rPr>
              <a:t>・診断・評価（改定箇所）</a:t>
            </a:r>
            <a:endParaRPr lang="en-US" altLang="ja-JP" sz="1400" dirty="0">
              <a:highlight>
                <a:srgbClr val="FFFF00"/>
              </a:highlight>
            </a:endParaRPr>
          </a:p>
          <a:p>
            <a:r>
              <a:rPr lang="ja-JP" altLang="en-US" sz="1000" dirty="0">
                <a:highlight>
                  <a:srgbClr val="FFFF00"/>
                </a:highlight>
              </a:rPr>
              <a:t>（</a:t>
            </a:r>
            <a:r>
              <a:rPr lang="zh-TW" altLang="en-US" sz="1000" dirty="0">
                <a:highlight>
                  <a:srgbClr val="FFFF00"/>
                </a:highlight>
              </a:rPr>
              <a:t>大阪府流域下水道（土木構造物）維持管理指針</a:t>
            </a:r>
            <a:r>
              <a:rPr lang="ja-JP" altLang="en-US" sz="1000" dirty="0">
                <a:highlight>
                  <a:srgbClr val="FFFF00"/>
                </a:highlight>
              </a:rPr>
              <a:t>）</a:t>
            </a:r>
          </a:p>
          <a:p>
            <a:endParaRPr lang="ja-JP" altLang="en-US" sz="1400" dirty="0">
              <a:highlight>
                <a:srgbClr val="FFFF00"/>
              </a:highlight>
            </a:endParaRPr>
          </a:p>
        </p:txBody>
      </p:sp>
    </p:spTree>
    <p:extLst>
      <p:ext uri="{BB962C8B-B14F-4D97-AF65-F5344CB8AC3E}">
        <p14:creationId xmlns:p14="http://schemas.microsoft.com/office/powerpoint/2010/main" val="79549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D6DD97-905F-4E23-AB94-10E7D5719536}"/>
              </a:ext>
            </a:extLst>
          </p:cNvPr>
          <p:cNvSpPr txBox="1"/>
          <p:nvPr/>
        </p:nvSpPr>
        <p:spPr>
          <a:xfrm>
            <a:off x="179512" y="472598"/>
            <a:ext cx="8784976" cy="4585871"/>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目次</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１．各分野の最終とりまとめ</a:t>
            </a:r>
            <a:endParaRPr lang="en-US" altLang="ja-JP" sz="24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１－１　次期計画の構成について</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１－２　計画の更新方針について</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１－３　次期計画の概要</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１．長寿命化計画の構成</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２．戦略的維持管理の方針</a:t>
            </a:r>
            <a:endParaRPr lang="en-US" altLang="ja-JP" sz="2000" dirty="0">
              <a:latin typeface="Meiryo UI" panose="020B0604030504040204" pitchFamily="50" charset="-128"/>
              <a:ea typeface="Meiryo UI" panose="020B0604030504040204" pitchFamily="50" charset="-128"/>
            </a:endParaRPr>
          </a:p>
          <a:p>
            <a:r>
              <a:rPr lang="ja-JP" altLang="en-US" sz="2000" dirty="0">
                <a:solidFill>
                  <a:schemeClr val="bg1">
                    <a:lumMod val="75000"/>
                  </a:schemeClr>
                </a:solidFill>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３．効率的・効果的な維持管理の推進</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３．１　管渠・水槽等土木構造物</a:t>
            </a:r>
          </a:p>
          <a:p>
            <a:r>
              <a:rPr lang="ja-JP" altLang="en-US" sz="2000" dirty="0">
                <a:latin typeface="Meiryo UI" panose="020B0604030504040204" pitchFamily="50" charset="-128"/>
                <a:ea typeface="Meiryo UI" panose="020B0604030504040204" pitchFamily="50" charset="-128"/>
              </a:rPr>
              <a:t>　　　　　</a:t>
            </a:r>
            <a:r>
              <a:rPr lang="ja-JP" altLang="en-US" sz="2000" dirty="0">
                <a:solidFill>
                  <a:schemeClr val="bg1">
                    <a:lumMod val="65000"/>
                  </a:schemeClr>
                </a:solidFill>
                <a:latin typeface="Meiryo UI" panose="020B0604030504040204" pitchFamily="50" charset="-128"/>
                <a:ea typeface="Meiryo UI" panose="020B0604030504040204" pitchFamily="50" charset="-128"/>
              </a:rPr>
              <a:t>３．２　設備　</a:t>
            </a:r>
            <a:endParaRPr lang="en-US" altLang="ja-JP" sz="2000" dirty="0">
              <a:solidFill>
                <a:schemeClr val="bg1">
                  <a:lumMod val="65000"/>
                </a:schemeClr>
              </a:solidFill>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a:t>
            </a:fld>
            <a:endParaRPr kumimoji="1" lang="ja-JP" altLang="en-US" dirty="0"/>
          </a:p>
        </p:txBody>
      </p:sp>
      <p:sp>
        <p:nvSpPr>
          <p:cNvPr id="7" name="正方形/長方形 6">
            <a:extLst>
              <a:ext uri="{FF2B5EF4-FFF2-40B4-BE49-F238E27FC236}">
                <a16:creationId xmlns:a16="http://schemas.microsoft.com/office/drawing/2014/main" id="{3C565FB9-A7CD-4EBD-9F29-3B026FFE1388}"/>
              </a:ext>
            </a:extLst>
          </p:cNvPr>
          <p:cNvSpPr/>
          <p:nvPr/>
        </p:nvSpPr>
        <p:spPr>
          <a:xfrm>
            <a:off x="2685473" y="3819483"/>
            <a:ext cx="345638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別途、設備部会で審議</a:t>
            </a:r>
          </a:p>
        </p:txBody>
      </p:sp>
      <p:sp>
        <p:nvSpPr>
          <p:cNvPr id="8" name="右中かっこ 7">
            <a:extLst>
              <a:ext uri="{FF2B5EF4-FFF2-40B4-BE49-F238E27FC236}">
                <a16:creationId xmlns:a16="http://schemas.microsoft.com/office/drawing/2014/main" id="{802E060B-BE2C-4B29-B50F-547DB9463FCA}"/>
              </a:ext>
            </a:extLst>
          </p:cNvPr>
          <p:cNvSpPr/>
          <p:nvPr/>
        </p:nvSpPr>
        <p:spPr>
          <a:xfrm>
            <a:off x="2627784" y="3819483"/>
            <a:ext cx="97729" cy="216024"/>
          </a:xfrm>
          <a:prstGeom prst="rightBrace">
            <a:avLst>
              <a:gd name="adj1" fmla="val 4375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38306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20</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7" name="図 6">
            <a:extLst>
              <a:ext uri="{FF2B5EF4-FFF2-40B4-BE49-F238E27FC236}">
                <a16:creationId xmlns:a16="http://schemas.microsoft.com/office/drawing/2014/main" id="{DEC34AB9-0117-4E3B-9139-5DD29077AC47}"/>
              </a:ext>
            </a:extLst>
          </p:cNvPr>
          <p:cNvPicPr>
            <a:picLocks noChangeAspect="1"/>
          </p:cNvPicPr>
          <p:nvPr/>
        </p:nvPicPr>
        <p:blipFill>
          <a:blip r:embed="rId3"/>
          <a:stretch>
            <a:fillRect/>
          </a:stretch>
        </p:blipFill>
        <p:spPr>
          <a:xfrm>
            <a:off x="195040" y="1470842"/>
            <a:ext cx="8753917" cy="5091141"/>
          </a:xfrm>
          <a:prstGeom prst="rect">
            <a:avLst/>
          </a:prstGeom>
        </p:spPr>
      </p:pic>
      <p:sp>
        <p:nvSpPr>
          <p:cNvPr id="8" name="テキスト ボックス 7">
            <a:extLst>
              <a:ext uri="{FF2B5EF4-FFF2-40B4-BE49-F238E27FC236}">
                <a16:creationId xmlns:a16="http://schemas.microsoft.com/office/drawing/2014/main" id="{3F4342F3-3DF2-41E5-9F13-E20D9596519F}"/>
              </a:ext>
            </a:extLst>
          </p:cNvPr>
          <p:cNvSpPr txBox="1"/>
          <p:nvPr/>
        </p:nvSpPr>
        <p:spPr>
          <a:xfrm>
            <a:off x="5195602" y="5935248"/>
            <a:ext cx="3801736"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　出展：「下水道維持管理指針　実践編　日本下水道協会</a:t>
            </a:r>
          </a:p>
        </p:txBody>
      </p:sp>
      <p:sp>
        <p:nvSpPr>
          <p:cNvPr id="10" name="角丸四角形 143">
            <a:extLst>
              <a:ext uri="{FF2B5EF4-FFF2-40B4-BE49-F238E27FC236}">
                <a16:creationId xmlns:a16="http://schemas.microsoft.com/office/drawing/2014/main" id="{8906A518-5E86-4FA6-8328-5C53AB42183D}"/>
              </a:ext>
            </a:extLst>
          </p:cNvPr>
          <p:cNvSpPr/>
          <p:nvPr/>
        </p:nvSpPr>
        <p:spPr>
          <a:xfrm>
            <a:off x="158411" y="95350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 name="テキスト ボックス 10">
            <a:extLst>
              <a:ext uri="{FF2B5EF4-FFF2-40B4-BE49-F238E27FC236}">
                <a16:creationId xmlns:a16="http://schemas.microsoft.com/office/drawing/2014/main" id="{129F5D1B-55A6-4CB8-8323-44DF8E687A9D}"/>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5DF71589-0D87-45BE-ADDA-5AC87419689C}"/>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9" name="テキスト ボックス 8">
            <a:extLst>
              <a:ext uri="{FF2B5EF4-FFF2-40B4-BE49-F238E27FC236}">
                <a16:creationId xmlns:a16="http://schemas.microsoft.com/office/drawing/2014/main" id="{AB1F3C6C-240D-4BCB-ADED-C7608B73B7C1}"/>
              </a:ext>
            </a:extLst>
          </p:cNvPr>
          <p:cNvSpPr txBox="1"/>
          <p:nvPr/>
        </p:nvSpPr>
        <p:spPr>
          <a:xfrm>
            <a:off x="5179799" y="692696"/>
            <a:ext cx="3990479" cy="523220"/>
          </a:xfrm>
          <a:prstGeom prst="rect">
            <a:avLst/>
          </a:prstGeom>
          <a:noFill/>
        </p:spPr>
        <p:txBody>
          <a:bodyPr wrap="square">
            <a:spAutoFit/>
          </a:bodyPr>
          <a:lstStyle/>
          <a:p>
            <a:r>
              <a:rPr lang="en-US" altLang="ja-JP" sz="1400" dirty="0">
                <a:highlight>
                  <a:srgbClr val="FFFF00"/>
                </a:highlight>
              </a:rPr>
              <a:t>3.1.2 </a:t>
            </a:r>
            <a:r>
              <a:rPr lang="ja-JP" altLang="en-US" sz="1400" dirty="0">
                <a:highlight>
                  <a:srgbClr val="FFFF00"/>
                </a:highlight>
              </a:rPr>
              <a:t>点検・</a:t>
            </a:r>
            <a:r>
              <a:rPr lang="ja-JP" altLang="en-US" sz="1400" dirty="0">
                <a:solidFill>
                  <a:srgbClr val="FF0000"/>
                </a:solidFill>
                <a:highlight>
                  <a:srgbClr val="FFFF00"/>
                </a:highlight>
              </a:rPr>
              <a:t>診断・評価</a:t>
            </a:r>
            <a:endParaRPr lang="en-US" altLang="ja-JP" sz="1400" dirty="0">
              <a:solidFill>
                <a:srgbClr val="FF0000"/>
              </a:solidFill>
              <a:highlight>
                <a:srgbClr val="FFFF00"/>
              </a:highlight>
            </a:endParaRPr>
          </a:p>
          <a:p>
            <a:r>
              <a:rPr lang="ja-JP" altLang="en-US" sz="1400" dirty="0">
                <a:highlight>
                  <a:srgbClr val="FFFF00"/>
                </a:highlight>
              </a:rPr>
              <a:t>（</a:t>
            </a:r>
            <a:r>
              <a:rPr kumimoji="1" lang="ja-JP" altLang="en-US" sz="1050" dirty="0">
                <a:highlight>
                  <a:srgbClr val="FFFF00"/>
                </a:highlight>
              </a:rPr>
              <a:t>大阪府下水道管路施設調査業務における運用マニュアル</a:t>
            </a:r>
            <a:r>
              <a:rPr lang="ja-JP" altLang="en-US" sz="1400" dirty="0">
                <a:highlight>
                  <a:srgbClr val="FFFF00"/>
                </a:highlight>
              </a:rPr>
              <a:t>）</a:t>
            </a:r>
          </a:p>
        </p:txBody>
      </p:sp>
    </p:spTree>
    <p:extLst>
      <p:ext uri="{BB962C8B-B14F-4D97-AF65-F5344CB8AC3E}">
        <p14:creationId xmlns:p14="http://schemas.microsoft.com/office/powerpoint/2010/main" val="107477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E0E554D-0EF4-406E-AFCC-48EB6CBAA9F9}"/>
              </a:ext>
            </a:extLst>
          </p:cNvPr>
          <p:cNvSpPr>
            <a:spLocks noGrp="1"/>
          </p:cNvSpPr>
          <p:nvPr>
            <p:ph type="sldNum" sz="quarter" idx="12"/>
          </p:nvPr>
        </p:nvSpPr>
        <p:spPr>
          <a:xfrm>
            <a:off x="7812360" y="6431237"/>
            <a:ext cx="1828800" cy="365125"/>
          </a:xfrm>
        </p:spPr>
        <p:txBody>
          <a:bodyPr/>
          <a:lstStyle/>
          <a:p>
            <a:fld id="{682EF9F9-C4E8-46B2-BBF1-33E3162B856A}" type="slidenum">
              <a:rPr kumimoji="1" lang="ja-JP" altLang="en-US" smtClean="0"/>
              <a:t>21</a:t>
            </a:fld>
            <a:endParaRPr kumimoji="1" lang="ja-JP" altLang="en-US" dirty="0"/>
          </a:p>
        </p:txBody>
      </p:sp>
      <p:sp>
        <p:nvSpPr>
          <p:cNvPr id="4" name="角丸四角形 143">
            <a:extLst>
              <a:ext uri="{FF2B5EF4-FFF2-40B4-BE49-F238E27FC236}">
                <a16:creationId xmlns:a16="http://schemas.microsoft.com/office/drawing/2014/main" id="{AA6062E9-3235-465E-B481-E9B58C3868CC}"/>
              </a:ext>
            </a:extLst>
          </p:cNvPr>
          <p:cNvSpPr/>
          <p:nvPr/>
        </p:nvSpPr>
        <p:spPr>
          <a:xfrm>
            <a:off x="86766" y="562722"/>
            <a:ext cx="8947439" cy="629527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6" name="図 5">
            <a:extLst>
              <a:ext uri="{FF2B5EF4-FFF2-40B4-BE49-F238E27FC236}">
                <a16:creationId xmlns:a16="http://schemas.microsoft.com/office/drawing/2014/main" id="{9D7F3E37-AEAB-45DD-9CE1-89A9477B08A6}"/>
              </a:ext>
            </a:extLst>
          </p:cNvPr>
          <p:cNvPicPr>
            <a:picLocks noChangeAspect="1"/>
          </p:cNvPicPr>
          <p:nvPr/>
        </p:nvPicPr>
        <p:blipFill>
          <a:blip r:embed="rId3"/>
          <a:stretch>
            <a:fillRect/>
          </a:stretch>
        </p:blipFill>
        <p:spPr>
          <a:xfrm>
            <a:off x="3892887" y="4126598"/>
            <a:ext cx="3929178" cy="2830032"/>
          </a:xfrm>
          <a:prstGeom prst="rect">
            <a:avLst/>
          </a:prstGeom>
        </p:spPr>
      </p:pic>
      <p:pic>
        <p:nvPicPr>
          <p:cNvPr id="7" name="図 6">
            <a:extLst>
              <a:ext uri="{FF2B5EF4-FFF2-40B4-BE49-F238E27FC236}">
                <a16:creationId xmlns:a16="http://schemas.microsoft.com/office/drawing/2014/main" id="{0E42750A-DB54-4FAF-B627-D69A01AA02DB}"/>
              </a:ext>
            </a:extLst>
          </p:cNvPr>
          <p:cNvPicPr>
            <a:picLocks noChangeAspect="1"/>
          </p:cNvPicPr>
          <p:nvPr/>
        </p:nvPicPr>
        <p:blipFill>
          <a:blip r:embed="rId4"/>
          <a:stretch>
            <a:fillRect/>
          </a:stretch>
        </p:blipFill>
        <p:spPr>
          <a:xfrm>
            <a:off x="4211960" y="1052736"/>
            <a:ext cx="2643221" cy="2944614"/>
          </a:xfrm>
          <a:prstGeom prst="rect">
            <a:avLst/>
          </a:prstGeom>
        </p:spPr>
      </p:pic>
      <p:pic>
        <p:nvPicPr>
          <p:cNvPr id="10" name="図 9">
            <a:extLst>
              <a:ext uri="{FF2B5EF4-FFF2-40B4-BE49-F238E27FC236}">
                <a16:creationId xmlns:a16="http://schemas.microsoft.com/office/drawing/2014/main" id="{AF39977A-3250-4B0B-8D44-DD88D363A15A}"/>
              </a:ext>
            </a:extLst>
          </p:cNvPr>
          <p:cNvPicPr>
            <a:picLocks noChangeAspect="1"/>
          </p:cNvPicPr>
          <p:nvPr/>
        </p:nvPicPr>
        <p:blipFill>
          <a:blip r:embed="rId5"/>
          <a:stretch>
            <a:fillRect/>
          </a:stretch>
        </p:blipFill>
        <p:spPr>
          <a:xfrm>
            <a:off x="109795" y="1052736"/>
            <a:ext cx="3393924" cy="3684832"/>
          </a:xfrm>
          <a:prstGeom prst="rect">
            <a:avLst/>
          </a:prstGeom>
        </p:spPr>
      </p:pic>
      <p:pic>
        <p:nvPicPr>
          <p:cNvPr id="12" name="図 11">
            <a:extLst>
              <a:ext uri="{FF2B5EF4-FFF2-40B4-BE49-F238E27FC236}">
                <a16:creationId xmlns:a16="http://schemas.microsoft.com/office/drawing/2014/main" id="{B662FDA7-37DD-4A9B-975F-06D1DFB80FC4}"/>
              </a:ext>
            </a:extLst>
          </p:cNvPr>
          <p:cNvPicPr>
            <a:picLocks noChangeAspect="1"/>
          </p:cNvPicPr>
          <p:nvPr/>
        </p:nvPicPr>
        <p:blipFill>
          <a:blip r:embed="rId6"/>
          <a:stretch>
            <a:fillRect/>
          </a:stretch>
        </p:blipFill>
        <p:spPr>
          <a:xfrm>
            <a:off x="-105061" y="5175862"/>
            <a:ext cx="3823636" cy="1699972"/>
          </a:xfrm>
          <a:prstGeom prst="rect">
            <a:avLst/>
          </a:prstGeom>
        </p:spPr>
      </p:pic>
      <p:sp>
        <p:nvSpPr>
          <p:cNvPr id="14" name="テキスト ボックス 13">
            <a:extLst>
              <a:ext uri="{FF2B5EF4-FFF2-40B4-BE49-F238E27FC236}">
                <a16:creationId xmlns:a16="http://schemas.microsoft.com/office/drawing/2014/main" id="{9465669E-D860-49A1-80AD-49A24A5D400D}"/>
              </a:ext>
            </a:extLst>
          </p:cNvPr>
          <p:cNvSpPr txBox="1"/>
          <p:nvPr/>
        </p:nvSpPr>
        <p:spPr>
          <a:xfrm>
            <a:off x="91646" y="4932085"/>
            <a:ext cx="3156330" cy="261610"/>
          </a:xfrm>
          <a:prstGeom prst="rect">
            <a:avLst/>
          </a:prstGeom>
          <a:noFill/>
        </p:spPr>
        <p:txBody>
          <a:bodyPr wrap="square">
            <a:spAutoFit/>
          </a:bodyPr>
          <a:lstStyle/>
          <a:p>
            <a:r>
              <a:rPr lang="ja-JP" altLang="en-US" sz="1100" dirty="0">
                <a:solidFill>
                  <a:srgbClr val="000000"/>
                </a:solidFill>
                <a:ea typeface="ＭＳ ゴシック" panose="020B0609070205080204" pitchFamily="49" charset="-128"/>
                <a:cs typeface="Times New Roman" panose="02020603050405020304" pitchFamily="18" charset="0"/>
              </a:rPr>
              <a:t>→</a:t>
            </a:r>
            <a:r>
              <a:rPr lang="en-US" altLang="ja-JP" sz="1100" dirty="0">
                <a:solidFill>
                  <a:srgbClr val="000000"/>
                </a:solidFill>
                <a:effectLst/>
                <a:ea typeface="ＭＳ ゴシック" panose="020B0609070205080204" pitchFamily="49" charset="-128"/>
                <a:cs typeface="Times New Roman" panose="02020603050405020304" pitchFamily="18" charset="0"/>
              </a:rPr>
              <a:t>4-3</a:t>
            </a:r>
            <a:r>
              <a:rPr lang="ja-JP" altLang="ja-JP" sz="1100" dirty="0">
                <a:solidFill>
                  <a:srgbClr val="000000"/>
                </a:solidFill>
                <a:effectLst/>
                <a:ea typeface="ＭＳ ゴシック" panose="020B0609070205080204" pitchFamily="49" charset="-128"/>
                <a:cs typeface="Times New Roman" panose="02020603050405020304" pitchFamily="18" charset="0"/>
              </a:rPr>
              <a:t>詳細</a:t>
            </a:r>
            <a:r>
              <a:rPr lang="ja-JP" altLang="ja-JP" sz="1100" dirty="0">
                <a:effectLst/>
                <a:ea typeface="ＭＳ ゴシック" panose="020B0609070205080204" pitchFamily="49" charset="-128"/>
                <a:cs typeface="Times New Roman" panose="02020603050405020304" pitchFamily="18" charset="0"/>
              </a:rPr>
              <a:t>点検</a:t>
            </a:r>
            <a:r>
              <a:rPr lang="ja-JP" altLang="ja-JP" sz="1100" dirty="0">
                <a:solidFill>
                  <a:srgbClr val="000000"/>
                </a:solidFill>
                <a:effectLst/>
                <a:ea typeface="ＭＳ ゴシック" panose="020B0609070205080204" pitchFamily="49" charset="-128"/>
                <a:cs typeface="Times New Roman" panose="02020603050405020304" pitchFamily="18" charset="0"/>
              </a:rPr>
              <a:t>実施の目安（躯体）</a:t>
            </a:r>
            <a:endParaRPr lang="ja-JP" altLang="en-US" sz="1100" dirty="0"/>
          </a:p>
        </p:txBody>
      </p:sp>
      <p:sp>
        <p:nvSpPr>
          <p:cNvPr id="16" name="テキスト ボックス 15">
            <a:extLst>
              <a:ext uri="{FF2B5EF4-FFF2-40B4-BE49-F238E27FC236}">
                <a16:creationId xmlns:a16="http://schemas.microsoft.com/office/drawing/2014/main" id="{1D8F7901-790C-43CD-9AD6-F89673F2DC86}"/>
              </a:ext>
            </a:extLst>
          </p:cNvPr>
          <p:cNvSpPr txBox="1"/>
          <p:nvPr/>
        </p:nvSpPr>
        <p:spPr>
          <a:xfrm>
            <a:off x="4030461" y="792683"/>
            <a:ext cx="4916978" cy="261610"/>
          </a:xfrm>
          <a:prstGeom prst="rect">
            <a:avLst/>
          </a:prstGeom>
          <a:noFill/>
        </p:spPr>
        <p:txBody>
          <a:bodyPr wrap="square">
            <a:spAutoFit/>
          </a:bodyPr>
          <a:lstStyle/>
          <a:p>
            <a:r>
              <a:rPr lang="ja-JP" altLang="en-US" sz="1100" dirty="0">
                <a:solidFill>
                  <a:srgbClr val="000000"/>
                </a:solidFill>
                <a:ea typeface="ＭＳ ゴシック" panose="020B0609070205080204" pitchFamily="49" charset="-128"/>
                <a:cs typeface="Times New Roman" panose="02020603050405020304" pitchFamily="18" charset="0"/>
              </a:rPr>
              <a:t>→</a:t>
            </a:r>
            <a:r>
              <a:rPr lang="en-US" altLang="ja-JP" sz="1100" dirty="0">
                <a:solidFill>
                  <a:srgbClr val="000000"/>
                </a:solidFill>
                <a:effectLst/>
                <a:ea typeface="ＭＳ ゴシック" panose="020B0609070205080204" pitchFamily="49" charset="-128"/>
                <a:cs typeface="Times New Roman" panose="02020603050405020304" pitchFamily="18" charset="0"/>
              </a:rPr>
              <a:t>5</a:t>
            </a:r>
            <a:r>
              <a:rPr lang="ja-JP" altLang="en-US" sz="1100" dirty="0">
                <a:solidFill>
                  <a:srgbClr val="000000"/>
                </a:solidFill>
                <a:effectLst/>
                <a:ea typeface="ＭＳ ゴシック" panose="020B0609070205080204" pitchFamily="49" charset="-128"/>
                <a:cs typeface="Times New Roman" panose="02020603050405020304" pitchFamily="18" charset="0"/>
              </a:rPr>
              <a:t>詳細点検の実施</a:t>
            </a:r>
            <a:endParaRPr lang="ja-JP" altLang="en-US" sz="1100" dirty="0"/>
          </a:p>
        </p:txBody>
      </p:sp>
      <p:sp>
        <p:nvSpPr>
          <p:cNvPr id="11" name="角丸四角形 143">
            <a:extLst>
              <a:ext uri="{FF2B5EF4-FFF2-40B4-BE49-F238E27FC236}">
                <a16:creationId xmlns:a16="http://schemas.microsoft.com/office/drawing/2014/main" id="{C2F63008-7E65-4CF3-8B70-539F217C94E9}"/>
              </a:ext>
            </a:extLst>
          </p:cNvPr>
          <p:cNvSpPr/>
          <p:nvPr/>
        </p:nvSpPr>
        <p:spPr>
          <a:xfrm>
            <a:off x="6914835" y="1125929"/>
            <a:ext cx="1828800" cy="718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・ひび割れ、鉄筋腐食、漏水、浮き、表面劣化、骨材の露出の各項目で健全度を判定。</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F19E7167-1C5A-4171-902B-EB3F693F74D4}"/>
              </a:ext>
            </a:extLst>
          </p:cNvPr>
          <p:cNvSpPr/>
          <p:nvPr/>
        </p:nvSpPr>
        <p:spPr>
          <a:xfrm>
            <a:off x="153626" y="814824"/>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2.</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 name="正方形/長方形 1">
            <a:extLst>
              <a:ext uri="{FF2B5EF4-FFF2-40B4-BE49-F238E27FC236}">
                <a16:creationId xmlns:a16="http://schemas.microsoft.com/office/drawing/2014/main" id="{575C1C4D-0A52-497F-B08F-6219FE9F0D33}"/>
              </a:ext>
            </a:extLst>
          </p:cNvPr>
          <p:cNvSpPr/>
          <p:nvPr/>
        </p:nvSpPr>
        <p:spPr>
          <a:xfrm>
            <a:off x="395536" y="2895152"/>
            <a:ext cx="792088" cy="320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F615458-39E3-4D7E-8ACE-7E2827EF6A8C}"/>
              </a:ext>
            </a:extLst>
          </p:cNvPr>
          <p:cNvSpPr/>
          <p:nvPr/>
        </p:nvSpPr>
        <p:spPr>
          <a:xfrm>
            <a:off x="2031820" y="2996952"/>
            <a:ext cx="792088" cy="2184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5AABD97-96B3-4EE4-A4FB-81CFB8B12EA9}"/>
              </a:ext>
            </a:extLst>
          </p:cNvPr>
          <p:cNvSpPr/>
          <p:nvPr/>
        </p:nvSpPr>
        <p:spPr>
          <a:xfrm>
            <a:off x="357610" y="1988840"/>
            <a:ext cx="7920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B22C3A4-2201-472A-8140-5EBE05818D36}"/>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20" name="テキスト ボックス 19">
            <a:extLst>
              <a:ext uri="{FF2B5EF4-FFF2-40B4-BE49-F238E27FC236}">
                <a16:creationId xmlns:a16="http://schemas.microsoft.com/office/drawing/2014/main" id="{34EA290E-12CC-413E-94C7-CC520160FCE4}"/>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21" name="テキスト ボックス 20">
            <a:extLst>
              <a:ext uri="{FF2B5EF4-FFF2-40B4-BE49-F238E27FC236}">
                <a16:creationId xmlns:a16="http://schemas.microsoft.com/office/drawing/2014/main" id="{B74641DB-EA92-4C09-BAA1-8E6564D25FC8}"/>
              </a:ext>
            </a:extLst>
          </p:cNvPr>
          <p:cNvSpPr txBox="1"/>
          <p:nvPr/>
        </p:nvSpPr>
        <p:spPr>
          <a:xfrm>
            <a:off x="5940152" y="584875"/>
            <a:ext cx="3170138" cy="461665"/>
          </a:xfrm>
          <a:prstGeom prst="rect">
            <a:avLst/>
          </a:prstGeom>
          <a:noFill/>
        </p:spPr>
        <p:txBody>
          <a:bodyPr wrap="square">
            <a:spAutoFit/>
          </a:bodyPr>
          <a:lstStyle/>
          <a:p>
            <a:r>
              <a:rPr lang="en-US" altLang="ja-JP" sz="1400" dirty="0">
                <a:highlight>
                  <a:srgbClr val="FFFF00"/>
                </a:highlight>
              </a:rPr>
              <a:t>3.1.2 </a:t>
            </a:r>
            <a:r>
              <a:rPr lang="ja-JP" altLang="en-US" sz="1400" dirty="0">
                <a:highlight>
                  <a:srgbClr val="FFFF00"/>
                </a:highlight>
              </a:rPr>
              <a:t>点検・</a:t>
            </a:r>
            <a:r>
              <a:rPr lang="ja-JP" altLang="en-US" sz="1400" dirty="0">
                <a:solidFill>
                  <a:srgbClr val="FF0000"/>
                </a:solidFill>
                <a:highlight>
                  <a:srgbClr val="FFFF00"/>
                </a:highlight>
              </a:rPr>
              <a:t>診断・評価</a:t>
            </a:r>
            <a:endParaRPr lang="en-US" altLang="ja-JP" sz="1400" dirty="0">
              <a:solidFill>
                <a:srgbClr val="FF0000"/>
              </a:solidFill>
              <a:highlight>
                <a:srgbClr val="FFFF00"/>
              </a:highlight>
            </a:endParaRPr>
          </a:p>
          <a:p>
            <a:r>
              <a:rPr lang="ja-JP" altLang="en-US" sz="1000" dirty="0">
                <a:highlight>
                  <a:srgbClr val="FFFF00"/>
                </a:highlight>
              </a:rPr>
              <a:t>（</a:t>
            </a:r>
            <a:r>
              <a:rPr lang="zh-TW" altLang="en-US" sz="1000" dirty="0">
                <a:highlight>
                  <a:srgbClr val="FFFF00"/>
                </a:highlight>
              </a:rPr>
              <a:t>大阪府流域下水道（土木構造物）維持管理指針</a:t>
            </a:r>
            <a:r>
              <a:rPr lang="ja-JP" altLang="en-US" sz="1000" dirty="0">
                <a:highlight>
                  <a:srgbClr val="FFFF00"/>
                </a:highlight>
              </a:rPr>
              <a:t>）</a:t>
            </a:r>
          </a:p>
        </p:txBody>
      </p:sp>
    </p:spTree>
    <p:extLst>
      <p:ext uri="{BB962C8B-B14F-4D97-AF65-F5344CB8AC3E}">
        <p14:creationId xmlns:p14="http://schemas.microsoft.com/office/powerpoint/2010/main" val="331919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22</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 name="角丸四角形 143">
            <a:extLst>
              <a:ext uri="{FF2B5EF4-FFF2-40B4-BE49-F238E27FC236}">
                <a16:creationId xmlns:a16="http://schemas.microsoft.com/office/drawing/2014/main" id="{ADA4D14E-534B-4C56-B3FF-C2A04D0E06CD}"/>
              </a:ext>
            </a:extLst>
          </p:cNvPr>
          <p:cNvSpPr/>
          <p:nvPr/>
        </p:nvSpPr>
        <p:spPr>
          <a:xfrm>
            <a:off x="98279" y="3798516"/>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E6A32AF9-0880-45AC-9453-43B695AE9330}"/>
              </a:ext>
            </a:extLst>
          </p:cNvPr>
          <p:cNvPicPr>
            <a:picLocks noChangeAspect="1"/>
          </p:cNvPicPr>
          <p:nvPr/>
        </p:nvPicPr>
        <p:blipFill>
          <a:blip r:embed="rId3"/>
          <a:stretch>
            <a:fillRect/>
          </a:stretch>
        </p:blipFill>
        <p:spPr>
          <a:xfrm>
            <a:off x="179512" y="1051426"/>
            <a:ext cx="4248472" cy="2727484"/>
          </a:xfrm>
          <a:prstGeom prst="rect">
            <a:avLst/>
          </a:prstGeom>
        </p:spPr>
      </p:pic>
      <p:graphicFrame>
        <p:nvGraphicFramePr>
          <p:cNvPr id="7" name="表 6">
            <a:extLst>
              <a:ext uri="{FF2B5EF4-FFF2-40B4-BE49-F238E27FC236}">
                <a16:creationId xmlns:a16="http://schemas.microsoft.com/office/drawing/2014/main" id="{66B5C487-23BA-496B-A022-1C227AD466B1}"/>
              </a:ext>
            </a:extLst>
          </p:cNvPr>
          <p:cNvGraphicFramePr>
            <a:graphicFrameLocks noGrp="1"/>
          </p:cNvGraphicFramePr>
          <p:nvPr>
            <p:extLst>
              <p:ext uri="{D42A27DB-BD31-4B8C-83A1-F6EECF244321}">
                <p14:modId xmlns:p14="http://schemas.microsoft.com/office/powerpoint/2010/main" val="3267346260"/>
              </p:ext>
            </p:extLst>
          </p:nvPr>
        </p:nvGraphicFramePr>
        <p:xfrm>
          <a:off x="4552741" y="1051426"/>
          <a:ext cx="2324437" cy="1341120"/>
        </p:xfrm>
        <a:graphic>
          <a:graphicData uri="http://schemas.openxmlformats.org/drawingml/2006/table">
            <a:tbl>
              <a:tblPr firstRow="1" bandRow="1">
                <a:tableStyleId>{5C22544A-7EE6-4342-B048-85BDC9FD1C3A}</a:tableStyleId>
              </a:tblPr>
              <a:tblGrid>
                <a:gridCol w="441397">
                  <a:extLst>
                    <a:ext uri="{9D8B030D-6E8A-4147-A177-3AD203B41FA5}">
                      <a16:colId xmlns:a16="http://schemas.microsoft.com/office/drawing/2014/main" val="734789237"/>
                    </a:ext>
                  </a:extLst>
                </a:gridCol>
                <a:gridCol w="435946">
                  <a:extLst>
                    <a:ext uri="{9D8B030D-6E8A-4147-A177-3AD203B41FA5}">
                      <a16:colId xmlns:a16="http://schemas.microsoft.com/office/drawing/2014/main" val="589937340"/>
                    </a:ext>
                  </a:extLst>
                </a:gridCol>
                <a:gridCol w="1447094">
                  <a:extLst>
                    <a:ext uri="{9D8B030D-6E8A-4147-A177-3AD203B41FA5}">
                      <a16:colId xmlns:a16="http://schemas.microsoft.com/office/drawing/2014/main" val="132787856"/>
                    </a:ext>
                  </a:extLst>
                </a:gridCol>
              </a:tblGrid>
              <a:tr h="201687">
                <a:tc gridSpan="2">
                  <a:txBody>
                    <a:bodyPr/>
                    <a:lstStyle/>
                    <a:p>
                      <a:pPr algn="ctr"/>
                      <a:r>
                        <a:rPr kumimoji="1" lang="ja-JP" altLang="en-US" sz="800" b="0" dirty="0">
                          <a:solidFill>
                            <a:schemeClr val="tx1"/>
                          </a:solidFill>
                          <a:latin typeface="+mn-ea"/>
                          <a:ea typeface="+mn-ea"/>
                        </a:rPr>
                        <a:t>項目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a:solidFill>
                            <a:schemeClr val="tx1"/>
                          </a:solidFill>
                          <a:latin typeface="+mn-ea"/>
                          <a:ea typeface="+mn-ea"/>
                        </a:rPr>
                        <a:t>施設</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360090"/>
                  </a:ext>
                </a:extLst>
              </a:tr>
              <a:tr h="316937">
                <a:tc rowSpan="2">
                  <a:txBody>
                    <a:bodyPr/>
                    <a:lstStyle/>
                    <a:p>
                      <a:r>
                        <a:rPr kumimoji="1" lang="ja-JP" altLang="en-US" sz="800" b="0" dirty="0">
                          <a:solidFill>
                            <a:schemeClr val="tx1"/>
                          </a:solidFill>
                          <a:latin typeface="+mn-ea"/>
                          <a:ea typeface="+mn-ea"/>
                        </a:rPr>
                        <a:t>予防保全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b="0" dirty="0">
                          <a:solidFill>
                            <a:schemeClr val="tx1"/>
                          </a:solidFill>
                          <a:latin typeface="+mn-ea"/>
                          <a:ea typeface="+mn-ea"/>
                        </a:rPr>
                        <a:t>状態監視</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b="0" dirty="0">
                          <a:solidFill>
                            <a:schemeClr val="tx1"/>
                          </a:solidFill>
                          <a:latin typeface="+mn-ea"/>
                          <a:ea typeface="+mn-ea"/>
                        </a:rPr>
                        <a:t>管渠（自然流下管）、</a:t>
                      </a:r>
                      <a:endParaRPr kumimoji="1" lang="en-US" altLang="ja-JP" sz="800" b="0" dirty="0">
                        <a:solidFill>
                          <a:schemeClr val="tx1"/>
                        </a:solidFill>
                        <a:latin typeface="+mn-ea"/>
                        <a:ea typeface="+mn-ea"/>
                      </a:endParaRPr>
                    </a:p>
                    <a:p>
                      <a:r>
                        <a:rPr kumimoji="1" lang="ja-JP" altLang="en-US" sz="800" b="0" dirty="0">
                          <a:solidFill>
                            <a:schemeClr val="tx1"/>
                          </a:solidFill>
                          <a:latin typeface="+mn-ea"/>
                          <a:ea typeface="+mn-ea"/>
                        </a:rPr>
                        <a:t>管渠（圧送管）、　</a:t>
                      </a:r>
                      <a:endParaRPr kumimoji="1" lang="en-US" altLang="ja-JP" sz="800" b="0" dirty="0">
                        <a:solidFill>
                          <a:schemeClr val="tx1"/>
                        </a:solidFill>
                        <a:latin typeface="+mn-ea"/>
                        <a:ea typeface="+mn-ea"/>
                      </a:endParaRPr>
                    </a:p>
                    <a:p>
                      <a:r>
                        <a:rPr kumimoji="1" lang="ja-JP" altLang="en-US" sz="800" b="0" dirty="0">
                          <a:solidFill>
                            <a:schemeClr val="tx1"/>
                          </a:solidFill>
                          <a:latin typeface="+mn-ea"/>
                          <a:ea typeface="+mn-ea"/>
                        </a:rPr>
                        <a:t>マンホール（蓋も含む）、</a:t>
                      </a:r>
                      <a:endParaRPr kumimoji="1" lang="en-US" altLang="ja-JP" sz="800" b="0" dirty="0">
                        <a:solidFill>
                          <a:schemeClr val="tx1"/>
                        </a:solidFill>
                        <a:latin typeface="+mn-ea"/>
                        <a:ea typeface="+mn-ea"/>
                      </a:endParaRPr>
                    </a:p>
                    <a:p>
                      <a:r>
                        <a:rPr kumimoji="1" lang="ja-JP" altLang="en-US" sz="800" b="0" dirty="0">
                          <a:solidFill>
                            <a:schemeClr val="tx1"/>
                          </a:solidFill>
                          <a:latin typeface="+mn-ea"/>
                          <a:ea typeface="+mn-ea"/>
                        </a:rPr>
                        <a:t>土木躯体（付帯設備含む）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298704"/>
                  </a:ext>
                </a:extLst>
              </a:tr>
              <a:tr h="201687">
                <a:tc vMerge="1">
                  <a:txBody>
                    <a:bodyPr/>
                    <a:lstStyle/>
                    <a:p>
                      <a:endParaRPr kumimoji="1" lang="ja-JP" altLang="en-US" sz="800" b="0" dirty="0">
                        <a:solidFill>
                          <a:schemeClr val="tx1"/>
                        </a:solidFill>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b="0" dirty="0">
                          <a:solidFill>
                            <a:schemeClr val="tx1"/>
                          </a:solidFill>
                          <a:latin typeface="+mn-ea"/>
                          <a:ea typeface="+mn-ea"/>
                        </a:rPr>
                        <a:t>時間計画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a:solidFill>
                            <a:schemeClr val="tx1"/>
                          </a:solidFill>
                          <a:latin typeface="+mn-ea"/>
                          <a:ea typeface="+mn-ea"/>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902730"/>
                  </a:ext>
                </a:extLst>
              </a:tr>
              <a:tr h="201687">
                <a:tc gridSpan="2">
                  <a:txBody>
                    <a:bodyPr/>
                    <a:lstStyle/>
                    <a:p>
                      <a:r>
                        <a:rPr kumimoji="1" lang="ja-JP" altLang="en-US" sz="800" b="0" dirty="0">
                          <a:solidFill>
                            <a:schemeClr val="tx1"/>
                          </a:solidFill>
                          <a:latin typeface="+mn-ea"/>
                          <a:ea typeface="+mn-ea"/>
                        </a:rPr>
                        <a:t>事後保全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a:solidFill>
                            <a:schemeClr val="tx1"/>
                          </a:solidFill>
                          <a:latin typeface="+mn-ea"/>
                          <a:ea typeface="+mn-ea"/>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300376"/>
                  </a:ext>
                </a:extLst>
              </a:tr>
            </a:tbl>
          </a:graphicData>
        </a:graphic>
      </p:graphicFrame>
      <p:sp>
        <p:nvSpPr>
          <p:cNvPr id="8" name="テキスト ボックス 7">
            <a:extLst>
              <a:ext uri="{FF2B5EF4-FFF2-40B4-BE49-F238E27FC236}">
                <a16:creationId xmlns:a16="http://schemas.microsoft.com/office/drawing/2014/main" id="{68BD4CF3-138D-4214-B078-1C103FCA7A0C}"/>
              </a:ext>
            </a:extLst>
          </p:cNvPr>
          <p:cNvSpPr txBox="1"/>
          <p:nvPr/>
        </p:nvSpPr>
        <p:spPr>
          <a:xfrm>
            <a:off x="7020272" y="1051491"/>
            <a:ext cx="1999053" cy="707886"/>
          </a:xfrm>
          <a:prstGeom prst="rect">
            <a:avLst/>
          </a:prstGeom>
          <a:noFill/>
        </p:spPr>
        <p:txBody>
          <a:bodyPr wrap="square" rtlCol="0">
            <a:spAutoFit/>
          </a:bodyPr>
          <a:lstStyle/>
          <a:p>
            <a:r>
              <a:rPr kumimoji="1" lang="en-US" altLang="ja-JP" sz="1000" dirty="0">
                <a:solidFill>
                  <a:srgbClr val="FF0000"/>
                </a:solidFill>
              </a:rPr>
              <a:t>※</a:t>
            </a:r>
            <a:r>
              <a:rPr kumimoji="1" lang="ja-JP" altLang="en-US" sz="1000" dirty="0">
                <a:solidFill>
                  <a:srgbClr val="FF0000"/>
                </a:solidFill>
              </a:rPr>
              <a:t>圧送管については、新技術による点検手法が確立されてきたため、予防保全（状態監視）として設定する</a:t>
            </a:r>
          </a:p>
        </p:txBody>
      </p:sp>
      <p:sp>
        <p:nvSpPr>
          <p:cNvPr id="9" name="テキスト ボックス 8">
            <a:extLst>
              <a:ext uri="{FF2B5EF4-FFF2-40B4-BE49-F238E27FC236}">
                <a16:creationId xmlns:a16="http://schemas.microsoft.com/office/drawing/2014/main" id="{63EE08B1-5266-40DA-83A8-4BCE94653119}"/>
              </a:ext>
            </a:extLst>
          </p:cNvPr>
          <p:cNvSpPr txBox="1"/>
          <p:nvPr/>
        </p:nvSpPr>
        <p:spPr>
          <a:xfrm>
            <a:off x="4549823" y="2474030"/>
            <a:ext cx="2112206" cy="1015663"/>
          </a:xfrm>
          <a:prstGeom prst="rect">
            <a:avLst/>
          </a:prstGeom>
          <a:noFill/>
        </p:spPr>
        <p:txBody>
          <a:bodyPr wrap="square" rtlCol="0">
            <a:spAutoFit/>
          </a:bodyPr>
          <a:lstStyle/>
          <a:p>
            <a:r>
              <a:rPr kumimoji="1" lang="ja-JP" altLang="en-US" sz="1000" dirty="0"/>
              <a:t>　硫酸腐食の危険推定箇所（圧送管路内に存在する空気だまり）を机上スクリーニングで抽出。</a:t>
            </a:r>
            <a:endParaRPr kumimoji="1" lang="en-US" altLang="ja-JP" sz="1000" dirty="0"/>
          </a:p>
          <a:p>
            <a:r>
              <a:rPr kumimoji="1" lang="ja-JP" altLang="en-US" sz="1000" dirty="0"/>
              <a:t>カメラと照明を搭載したガイド挿入式カメラを使って圧送管路内の硫酸腐食状況を調査</a:t>
            </a:r>
          </a:p>
        </p:txBody>
      </p:sp>
      <p:pic>
        <p:nvPicPr>
          <p:cNvPr id="10" name="Picture 2">
            <a:extLst>
              <a:ext uri="{FF2B5EF4-FFF2-40B4-BE49-F238E27FC236}">
                <a16:creationId xmlns:a16="http://schemas.microsoft.com/office/drawing/2014/main" id="{2ADBAD26-FBF2-4E22-893F-BABEFC5B2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868" y="2451492"/>
            <a:ext cx="2235457" cy="1242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1B69AAEF-773B-4EE0-B8CB-908065772B81}"/>
              </a:ext>
            </a:extLst>
          </p:cNvPr>
          <p:cNvPicPr>
            <a:picLocks noChangeAspect="1"/>
          </p:cNvPicPr>
          <p:nvPr/>
        </p:nvPicPr>
        <p:blipFill rotWithShape="1">
          <a:blip r:embed="rId5"/>
          <a:srcRect r="25430"/>
          <a:stretch/>
        </p:blipFill>
        <p:spPr>
          <a:xfrm>
            <a:off x="-350365" y="5843133"/>
            <a:ext cx="3338189" cy="1096620"/>
          </a:xfrm>
          <a:prstGeom prst="rect">
            <a:avLst/>
          </a:prstGeom>
        </p:spPr>
      </p:pic>
      <p:pic>
        <p:nvPicPr>
          <p:cNvPr id="15" name="図 14">
            <a:extLst>
              <a:ext uri="{FF2B5EF4-FFF2-40B4-BE49-F238E27FC236}">
                <a16:creationId xmlns:a16="http://schemas.microsoft.com/office/drawing/2014/main" id="{3B6AC47F-ABA4-42FB-B4CA-777A343B046E}"/>
              </a:ext>
            </a:extLst>
          </p:cNvPr>
          <p:cNvPicPr>
            <a:picLocks noChangeAspect="1"/>
          </p:cNvPicPr>
          <p:nvPr/>
        </p:nvPicPr>
        <p:blipFill>
          <a:blip r:embed="rId6"/>
          <a:stretch>
            <a:fillRect/>
          </a:stretch>
        </p:blipFill>
        <p:spPr>
          <a:xfrm>
            <a:off x="179511" y="4116214"/>
            <a:ext cx="3954699" cy="1690360"/>
          </a:xfrm>
          <a:prstGeom prst="rect">
            <a:avLst/>
          </a:prstGeom>
          <a:ln>
            <a:noFill/>
          </a:ln>
        </p:spPr>
      </p:pic>
      <p:pic>
        <p:nvPicPr>
          <p:cNvPr id="19" name="図 18">
            <a:extLst>
              <a:ext uri="{FF2B5EF4-FFF2-40B4-BE49-F238E27FC236}">
                <a16:creationId xmlns:a16="http://schemas.microsoft.com/office/drawing/2014/main" id="{C2CB721F-168A-4675-87BB-A45B387ED971}"/>
              </a:ext>
            </a:extLst>
          </p:cNvPr>
          <p:cNvPicPr>
            <a:picLocks noChangeAspect="1"/>
          </p:cNvPicPr>
          <p:nvPr/>
        </p:nvPicPr>
        <p:blipFill>
          <a:blip r:embed="rId7"/>
          <a:stretch>
            <a:fillRect/>
          </a:stretch>
        </p:blipFill>
        <p:spPr>
          <a:xfrm>
            <a:off x="3904605" y="4000344"/>
            <a:ext cx="4843859" cy="2862315"/>
          </a:xfrm>
          <a:prstGeom prst="rect">
            <a:avLst/>
          </a:prstGeom>
        </p:spPr>
      </p:pic>
      <p:sp>
        <p:nvSpPr>
          <p:cNvPr id="17" name="角丸四角形 143">
            <a:extLst>
              <a:ext uri="{FF2B5EF4-FFF2-40B4-BE49-F238E27FC236}">
                <a16:creationId xmlns:a16="http://schemas.microsoft.com/office/drawing/2014/main" id="{E32D9FD3-C5D7-457D-B621-1BC6D63863B0}"/>
              </a:ext>
            </a:extLst>
          </p:cNvPr>
          <p:cNvSpPr/>
          <p:nvPr/>
        </p:nvSpPr>
        <p:spPr>
          <a:xfrm>
            <a:off x="1478832" y="729911"/>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１</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8" name="角丸四角形 143">
            <a:extLst>
              <a:ext uri="{FF2B5EF4-FFF2-40B4-BE49-F238E27FC236}">
                <a16:creationId xmlns:a16="http://schemas.microsoft.com/office/drawing/2014/main" id="{76C72220-5D48-4D37-BCFF-523B00A4571B}"/>
              </a:ext>
            </a:extLst>
          </p:cNvPr>
          <p:cNvSpPr/>
          <p:nvPr/>
        </p:nvSpPr>
        <p:spPr>
          <a:xfrm>
            <a:off x="1403648" y="381715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１</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正方形/長方形 19">
            <a:extLst>
              <a:ext uri="{FF2B5EF4-FFF2-40B4-BE49-F238E27FC236}">
                <a16:creationId xmlns:a16="http://schemas.microsoft.com/office/drawing/2014/main" id="{AE456FA3-EF5A-4ECB-8FC2-DFBC072AD66F}"/>
              </a:ext>
            </a:extLst>
          </p:cNvPr>
          <p:cNvSpPr/>
          <p:nvPr/>
        </p:nvSpPr>
        <p:spPr>
          <a:xfrm>
            <a:off x="4549822" y="1245318"/>
            <a:ext cx="2324437" cy="599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6A31CDD-D4D6-4F24-90BF-CD4EBA9BF059}"/>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54B15B69-A94C-47D7-AF32-6328DFAD14B8}"/>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23" name="テキスト ボックス 22">
            <a:extLst>
              <a:ext uri="{FF2B5EF4-FFF2-40B4-BE49-F238E27FC236}">
                <a16:creationId xmlns:a16="http://schemas.microsoft.com/office/drawing/2014/main" id="{0004B616-69DB-4028-BC47-585AD49E1466}"/>
              </a:ext>
            </a:extLst>
          </p:cNvPr>
          <p:cNvSpPr txBox="1"/>
          <p:nvPr/>
        </p:nvSpPr>
        <p:spPr>
          <a:xfrm>
            <a:off x="5004047" y="572671"/>
            <a:ext cx="4122903" cy="523220"/>
          </a:xfrm>
          <a:prstGeom prst="rect">
            <a:avLst/>
          </a:prstGeom>
          <a:noFill/>
        </p:spPr>
        <p:txBody>
          <a:bodyPr wrap="square">
            <a:spAutoFit/>
          </a:bodyPr>
          <a:lstStyle/>
          <a:p>
            <a:r>
              <a:rPr lang="en-US" altLang="ja-JP" sz="1400" dirty="0">
                <a:highlight>
                  <a:srgbClr val="FFFF00"/>
                </a:highlight>
              </a:rPr>
              <a:t>3.1.3 </a:t>
            </a:r>
            <a:r>
              <a:rPr lang="ja-JP" altLang="en-US" sz="1400" dirty="0">
                <a:solidFill>
                  <a:srgbClr val="FF0000"/>
                </a:solidFill>
                <a:highlight>
                  <a:srgbClr val="FFFF00"/>
                </a:highlight>
              </a:rPr>
              <a:t>維持管理手法、維持管理水準、</a:t>
            </a:r>
            <a:r>
              <a:rPr lang="ja-JP" altLang="en-US" sz="1400" dirty="0">
                <a:highlight>
                  <a:srgbClr val="FFFF00"/>
                </a:highlight>
              </a:rPr>
              <a:t>更新フロー</a:t>
            </a:r>
          </a:p>
          <a:p>
            <a:r>
              <a:rPr lang="ja-JP" altLang="en-US" sz="1400" dirty="0">
                <a:highlight>
                  <a:srgbClr val="FFFF00"/>
                </a:highlight>
              </a:rPr>
              <a:t>（概要説明）</a:t>
            </a:r>
          </a:p>
        </p:txBody>
      </p:sp>
    </p:spTree>
    <p:extLst>
      <p:ext uri="{BB962C8B-B14F-4D97-AF65-F5344CB8AC3E}">
        <p14:creationId xmlns:p14="http://schemas.microsoft.com/office/powerpoint/2010/main" val="245357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23</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テキスト ボックス 7">
            <a:extLst>
              <a:ext uri="{FF2B5EF4-FFF2-40B4-BE49-F238E27FC236}">
                <a16:creationId xmlns:a16="http://schemas.microsoft.com/office/drawing/2014/main" id="{18A2B189-0C0A-408F-ADD1-DE3457056FD3}"/>
              </a:ext>
            </a:extLst>
          </p:cNvPr>
          <p:cNvSpPr txBox="1"/>
          <p:nvPr/>
        </p:nvSpPr>
        <p:spPr>
          <a:xfrm>
            <a:off x="259344" y="1085036"/>
            <a:ext cx="4837133" cy="5386090"/>
          </a:xfrm>
          <a:prstGeom prst="rect">
            <a:avLst/>
          </a:prstGeom>
          <a:noFill/>
          <a:ln>
            <a:solidFill>
              <a:schemeClr val="tx1"/>
            </a:solidFill>
          </a:ln>
        </p:spPr>
        <p:txBody>
          <a:bodyPr wrap="square" rtlCol="0">
            <a:spAutoFit/>
          </a:bodyPr>
          <a:lstStyle/>
          <a:p>
            <a:pPr algn="just"/>
            <a:r>
              <a:rPr lang="en-US" altLang="ja-JP" sz="1400" kern="100" dirty="0">
                <a:effectLst/>
              </a:rPr>
              <a:t>【</a:t>
            </a:r>
            <a:r>
              <a:rPr lang="ja-JP" altLang="en-US" sz="1400" kern="100" dirty="0"/>
              <a:t>考え方</a:t>
            </a:r>
            <a:r>
              <a:rPr lang="en-US" altLang="ja-JP" sz="1400" kern="100" dirty="0">
                <a:effectLst/>
              </a:rPr>
              <a:t>】</a:t>
            </a:r>
            <a:endParaRPr lang="en-US" altLang="ja-JP" sz="1100" kern="100" dirty="0">
              <a:effectLst/>
            </a:endParaRPr>
          </a:p>
          <a:p>
            <a:pPr algn="just"/>
            <a:r>
              <a:rPr kumimoji="1" lang="ja-JP" altLang="en-US" sz="1000" dirty="0"/>
              <a:t>①</a:t>
            </a:r>
            <a:r>
              <a:rPr kumimoji="1" lang="ja-JP" altLang="en-US" sz="1000" dirty="0">
                <a:solidFill>
                  <a:srgbClr val="FF0000"/>
                </a:solidFill>
              </a:rPr>
              <a:t>「上下方向のたるみ」について</a:t>
            </a:r>
          </a:p>
          <a:p>
            <a:pPr algn="just"/>
            <a:r>
              <a:rPr kumimoji="1" lang="ja-JP" altLang="en-US" sz="1000" dirty="0">
                <a:solidFill>
                  <a:srgbClr val="FF0000"/>
                </a:solidFill>
              </a:rPr>
              <a:t>「</a:t>
            </a:r>
            <a:r>
              <a:rPr kumimoji="1" lang="en-US" altLang="ja-JP" sz="1000" dirty="0">
                <a:solidFill>
                  <a:srgbClr val="FF0000"/>
                </a:solidFill>
              </a:rPr>
              <a:t>A</a:t>
            </a:r>
            <a:r>
              <a:rPr kumimoji="1" lang="ja-JP" altLang="en-US" sz="1000" dirty="0">
                <a:solidFill>
                  <a:srgbClr val="FF0000"/>
                </a:solidFill>
              </a:rPr>
              <a:t>判定を改築対象とし、</a:t>
            </a:r>
            <a:r>
              <a:rPr kumimoji="1" lang="en-US" altLang="ja-JP" sz="1000" dirty="0">
                <a:solidFill>
                  <a:srgbClr val="FF0000"/>
                </a:solidFill>
              </a:rPr>
              <a:t>B</a:t>
            </a:r>
            <a:r>
              <a:rPr kumimoji="1" lang="ja-JP" altLang="en-US" sz="1000" dirty="0">
                <a:solidFill>
                  <a:srgbClr val="FF0000"/>
                </a:solidFill>
              </a:rPr>
              <a:t>・</a:t>
            </a:r>
            <a:r>
              <a:rPr kumimoji="1" lang="en-US" altLang="ja-JP" sz="1000" dirty="0">
                <a:solidFill>
                  <a:srgbClr val="FF0000"/>
                </a:solidFill>
              </a:rPr>
              <a:t>C</a:t>
            </a:r>
            <a:r>
              <a:rPr kumimoji="1" lang="ja-JP" altLang="en-US" sz="1000" dirty="0">
                <a:solidFill>
                  <a:srgbClr val="FF0000"/>
                </a:solidFill>
              </a:rPr>
              <a:t>判定は経過観察とする。」</a:t>
            </a:r>
          </a:p>
          <a:p>
            <a:pPr algn="just"/>
            <a:r>
              <a:rPr kumimoji="1" lang="ja-JP" altLang="en-US" sz="1000" dirty="0"/>
              <a:t>⇒</a:t>
            </a:r>
            <a:r>
              <a:rPr kumimoji="1" lang="ja-JP" altLang="en-US" sz="1000" u="sng" dirty="0"/>
              <a:t>たるみの改善策に最も効果的な対策は、布設替え</a:t>
            </a:r>
            <a:r>
              <a:rPr kumimoji="1" lang="ja-JP" altLang="en-US" sz="1000" dirty="0"/>
              <a:t>であるが、</a:t>
            </a:r>
            <a:r>
              <a:rPr kumimoji="1" lang="ja-JP" altLang="en-US" sz="1000" u="sng" dirty="0"/>
              <a:t>流域下水道幹線は</a:t>
            </a:r>
            <a:r>
              <a:rPr kumimoji="1" lang="ja-JP" altLang="en-US" sz="1000" dirty="0"/>
              <a:t>、大口径でかつ土被りも深く、主要道路に埋設されていることなどから、</a:t>
            </a:r>
            <a:r>
              <a:rPr kumimoji="1" lang="ja-JP" altLang="en-US" sz="1000" u="sng" dirty="0"/>
              <a:t>困難である</a:t>
            </a:r>
            <a:r>
              <a:rPr kumimoji="1" lang="ja-JP" altLang="en-US" sz="1000" dirty="0"/>
              <a:t>場合が多い。その他勾配を確保する方法としては、管内にインバートを設置する等が考えられるが、流下断面が阻害され、効果的な対策とは言い難い。</a:t>
            </a:r>
          </a:p>
          <a:p>
            <a:pPr algn="just"/>
            <a:r>
              <a:rPr kumimoji="1" lang="ja-JP" altLang="en-US" sz="1000" dirty="0"/>
              <a:t>以上を踏まえ、</a:t>
            </a:r>
            <a:r>
              <a:rPr kumimoji="1" lang="ja-JP" altLang="en-US" sz="1000" u="sng" dirty="0"/>
              <a:t>たるみの程度が大きい</a:t>
            </a:r>
            <a:r>
              <a:rPr kumimoji="1" lang="en-US" altLang="ja-JP" sz="1000" u="sng" dirty="0"/>
              <a:t>A</a:t>
            </a:r>
            <a:r>
              <a:rPr kumimoji="1" lang="ja-JP" altLang="en-US" sz="1000" u="sng" dirty="0"/>
              <a:t>ランクのみ「改築」の対象とし、それ以外のランクについては、「経過観察」とする。</a:t>
            </a:r>
            <a:r>
              <a:rPr kumimoji="1" lang="en-US" altLang="ja-JP" sz="1000" u="sng" dirty="0"/>
              <a:t>※</a:t>
            </a:r>
            <a:r>
              <a:rPr kumimoji="1" lang="ja-JP" altLang="en-US" sz="1000" u="sng" dirty="0">
                <a:solidFill>
                  <a:srgbClr val="FF0000"/>
                </a:solidFill>
                <a:highlight>
                  <a:srgbClr val="FFFF00"/>
                </a:highlight>
              </a:rPr>
              <a:t>協会にもとずいて</a:t>
            </a:r>
            <a:endParaRPr kumimoji="1" lang="en-US" altLang="ja-JP" sz="1000" u="sng" dirty="0">
              <a:solidFill>
                <a:srgbClr val="FF0000"/>
              </a:solidFill>
              <a:highlight>
                <a:srgbClr val="FFFF00"/>
              </a:highlight>
            </a:endParaRPr>
          </a:p>
          <a:p>
            <a:pPr algn="just"/>
            <a:endParaRPr lang="en-US" altLang="ja-JP" sz="1000" dirty="0">
              <a:solidFill>
                <a:srgbClr val="FF0000"/>
              </a:solidFill>
            </a:endParaRPr>
          </a:p>
          <a:p>
            <a:pPr algn="just"/>
            <a:r>
              <a:rPr kumimoji="1" lang="ja-JP" altLang="en-US" sz="1000" dirty="0"/>
              <a:t>②「管の腐食」について</a:t>
            </a:r>
          </a:p>
          <a:p>
            <a:pPr algn="just"/>
            <a:r>
              <a:rPr kumimoji="1" lang="ja-JP" altLang="en-US" sz="1000" dirty="0"/>
              <a:t>・　</a:t>
            </a:r>
            <a:r>
              <a:rPr kumimoji="1" lang="ja-JP" altLang="en-US" sz="1000" dirty="0">
                <a:solidFill>
                  <a:srgbClr val="FF0000"/>
                </a:solidFill>
              </a:rPr>
              <a:t>腐食</a:t>
            </a:r>
            <a:r>
              <a:rPr kumimoji="1" lang="en-US" altLang="ja-JP" sz="1000" dirty="0">
                <a:solidFill>
                  <a:srgbClr val="FF0000"/>
                </a:solidFill>
              </a:rPr>
              <a:t>A</a:t>
            </a:r>
            <a:r>
              <a:rPr kumimoji="1" lang="ja-JP" altLang="en-US" sz="1000" dirty="0">
                <a:solidFill>
                  <a:srgbClr val="FF0000"/>
                </a:solidFill>
              </a:rPr>
              <a:t>について</a:t>
            </a:r>
          </a:p>
          <a:p>
            <a:pPr algn="just"/>
            <a:r>
              <a:rPr kumimoji="1" lang="ja-JP" altLang="en-US" sz="1000" dirty="0">
                <a:solidFill>
                  <a:srgbClr val="FF0000"/>
                </a:solidFill>
              </a:rPr>
              <a:t>⇒</a:t>
            </a:r>
            <a:r>
              <a:rPr kumimoji="1" lang="ja-JP" altLang="en-US" sz="1000" u="sng" dirty="0">
                <a:solidFill>
                  <a:srgbClr val="FF0000"/>
                </a:solidFill>
              </a:rPr>
              <a:t>影響が鉄筋まで達していることから、対策を行うものとする。</a:t>
            </a:r>
          </a:p>
          <a:p>
            <a:pPr algn="just"/>
            <a:r>
              <a:rPr kumimoji="1" lang="ja-JP" altLang="en-US" sz="1000" dirty="0"/>
              <a:t>ただし対策の内容については、</a:t>
            </a:r>
            <a:r>
              <a:rPr kumimoji="1" lang="en-US" altLang="ja-JP" sz="1000" u="sng" dirty="0">
                <a:solidFill>
                  <a:srgbClr val="FF0000"/>
                </a:solidFill>
              </a:rPr>
              <a:t>LCC</a:t>
            </a:r>
            <a:r>
              <a:rPr kumimoji="1" lang="ja-JP" altLang="en-US" sz="1000" u="sng" dirty="0">
                <a:solidFill>
                  <a:srgbClr val="FF0000"/>
                </a:solidFill>
              </a:rPr>
              <a:t>比較により改築と修繕を使い分ける</a:t>
            </a:r>
            <a:r>
              <a:rPr kumimoji="1" lang="ja-JP" altLang="en-US" sz="1000" dirty="0"/>
              <a:t>ものとする。また、</a:t>
            </a:r>
            <a:r>
              <a:rPr kumimoji="1" lang="en-US" altLang="ja-JP" sz="1000" dirty="0"/>
              <a:t>LCC</a:t>
            </a:r>
            <a:r>
              <a:rPr kumimoji="1" lang="ja-JP" altLang="en-US" sz="1000" dirty="0"/>
              <a:t>比較の結果、修繕と判定されたスパンについてはさらに、腐食環境の有無で「修繕</a:t>
            </a:r>
            <a:r>
              <a:rPr kumimoji="1" lang="en-US" altLang="ja-JP" sz="1000" dirty="0"/>
              <a:t>A</a:t>
            </a:r>
            <a:r>
              <a:rPr kumimoji="1" lang="ja-JP" altLang="en-US" sz="1000" dirty="0"/>
              <a:t>」</a:t>
            </a:r>
            <a:r>
              <a:rPr kumimoji="1" lang="en-US" altLang="ja-JP" sz="1000" dirty="0"/>
              <a:t>※</a:t>
            </a:r>
            <a:r>
              <a:rPr kumimoji="1" lang="ja-JP" altLang="en-US" sz="1000" dirty="0"/>
              <a:t>１と「修繕</a:t>
            </a:r>
            <a:r>
              <a:rPr kumimoji="1" lang="en-US" altLang="ja-JP" sz="1000" dirty="0"/>
              <a:t>B</a:t>
            </a:r>
            <a:r>
              <a:rPr kumimoji="1" lang="ja-JP" altLang="en-US" sz="1000" dirty="0"/>
              <a:t>」に分類するものとする。</a:t>
            </a:r>
          </a:p>
          <a:p>
            <a:pPr algn="just"/>
            <a:r>
              <a:rPr kumimoji="1" lang="ja-JP" altLang="en-US" sz="1000" dirty="0"/>
              <a:t>・　</a:t>
            </a:r>
            <a:r>
              <a:rPr kumimoji="1" lang="ja-JP" altLang="en-US" sz="1000" dirty="0">
                <a:solidFill>
                  <a:srgbClr val="FF0000"/>
                </a:solidFill>
              </a:rPr>
              <a:t>腐食</a:t>
            </a:r>
            <a:r>
              <a:rPr kumimoji="1" lang="en-US" altLang="ja-JP" sz="1000" dirty="0">
                <a:solidFill>
                  <a:srgbClr val="FF0000"/>
                </a:solidFill>
              </a:rPr>
              <a:t>B</a:t>
            </a:r>
            <a:r>
              <a:rPr kumimoji="1" lang="ja-JP" altLang="en-US" sz="1000" dirty="0">
                <a:solidFill>
                  <a:srgbClr val="FF0000"/>
                </a:solidFill>
              </a:rPr>
              <a:t>について</a:t>
            </a:r>
          </a:p>
          <a:p>
            <a:pPr algn="just"/>
            <a:r>
              <a:rPr kumimoji="1" lang="ja-JP" altLang="en-US" sz="1000" dirty="0">
                <a:solidFill>
                  <a:srgbClr val="FF0000"/>
                </a:solidFill>
              </a:rPr>
              <a:t>⇒影響が鉄筋まで達していないことから、</a:t>
            </a:r>
            <a:r>
              <a:rPr kumimoji="1" lang="ja-JP" altLang="en-US" sz="1000" u="sng" dirty="0">
                <a:solidFill>
                  <a:srgbClr val="FF0000"/>
                </a:solidFill>
              </a:rPr>
              <a:t>経過観察を基本とする</a:t>
            </a:r>
            <a:r>
              <a:rPr kumimoji="1" lang="ja-JP" altLang="en-US" sz="1000" dirty="0">
                <a:solidFill>
                  <a:srgbClr val="FF0000"/>
                </a:solidFill>
              </a:rPr>
              <a:t>。</a:t>
            </a:r>
            <a:r>
              <a:rPr kumimoji="1" lang="ja-JP" altLang="en-US" sz="1000" dirty="0"/>
              <a:t>ただし、</a:t>
            </a:r>
            <a:r>
              <a:rPr kumimoji="1" lang="ja-JP" altLang="en-US" sz="1000" u="sng" dirty="0"/>
              <a:t>腐食範囲がスパンの</a:t>
            </a:r>
            <a:r>
              <a:rPr kumimoji="1" lang="en-US" altLang="ja-JP" sz="1000" u="sng" dirty="0"/>
              <a:t>1/2</a:t>
            </a:r>
            <a:r>
              <a:rPr kumimoji="1" lang="ja-JP" altLang="en-US" sz="1000" u="sng" dirty="0"/>
              <a:t>以上または</a:t>
            </a:r>
            <a:r>
              <a:rPr kumimoji="1" lang="en-US" altLang="ja-JP" sz="1000" u="sng" dirty="0"/>
              <a:t>50</a:t>
            </a:r>
            <a:r>
              <a:rPr kumimoji="1" lang="ja-JP" altLang="en-US" sz="1000" u="sng" dirty="0"/>
              <a:t>ｍ以上</a:t>
            </a:r>
            <a:r>
              <a:rPr kumimoji="1" lang="en-US" altLang="ja-JP" sz="1000" u="sng" dirty="0"/>
              <a:t>※</a:t>
            </a:r>
            <a:r>
              <a:rPr kumimoji="1" lang="ja-JP" altLang="en-US" sz="1000" u="sng" dirty="0"/>
              <a:t>２の</a:t>
            </a:r>
            <a:r>
              <a:rPr kumimoji="1" lang="ja-JP" altLang="en-US" sz="1000" u="sng" dirty="0">
                <a:solidFill>
                  <a:srgbClr val="FF0000"/>
                </a:solidFill>
              </a:rPr>
              <a:t>広範囲に及ぶ場合は、腐食による構造体への影響を無視出来ないため「修繕</a:t>
            </a:r>
            <a:r>
              <a:rPr kumimoji="1" lang="en-US" altLang="ja-JP" sz="1000" u="sng" dirty="0">
                <a:solidFill>
                  <a:srgbClr val="FF0000"/>
                </a:solidFill>
              </a:rPr>
              <a:t>A</a:t>
            </a:r>
            <a:r>
              <a:rPr kumimoji="1" lang="ja-JP" altLang="en-US" sz="1000" u="sng" dirty="0">
                <a:solidFill>
                  <a:srgbClr val="FF0000"/>
                </a:solidFill>
              </a:rPr>
              <a:t>」とする</a:t>
            </a:r>
            <a:r>
              <a:rPr kumimoji="1" lang="ja-JP" altLang="en-US" sz="1000" dirty="0"/>
              <a:t>（ただし、腐食の程度により経過観察とすることも可）。また、緊急度判定結果により、経過観察の周期に若干の差を設けるものとする。なお、シールドの二次覆工区間については、対象外とする。</a:t>
            </a:r>
          </a:p>
          <a:p>
            <a:pPr algn="just"/>
            <a:r>
              <a:rPr kumimoji="1" lang="ja-JP" altLang="en-US" sz="1000" dirty="0"/>
              <a:t>・　腐食</a:t>
            </a:r>
            <a:r>
              <a:rPr kumimoji="1" lang="en-US" altLang="ja-JP" sz="1000" dirty="0"/>
              <a:t>C</a:t>
            </a:r>
            <a:r>
              <a:rPr kumimoji="1" lang="ja-JP" altLang="en-US" sz="1000" dirty="0"/>
              <a:t>について</a:t>
            </a:r>
          </a:p>
          <a:p>
            <a:pPr algn="just"/>
            <a:r>
              <a:rPr kumimoji="1" lang="ja-JP" altLang="en-US" sz="1000" dirty="0"/>
              <a:t>⇒</a:t>
            </a:r>
            <a:r>
              <a:rPr kumimoji="1" lang="ja-JP" altLang="en-US" sz="1000" u="sng" dirty="0"/>
              <a:t>経過観察とする。</a:t>
            </a:r>
            <a:endParaRPr kumimoji="1" lang="en-US" altLang="ja-JP" sz="1000" u="sng" dirty="0"/>
          </a:p>
          <a:p>
            <a:pPr algn="just"/>
            <a:endParaRPr lang="en-US" altLang="ja-JP" sz="1000" dirty="0"/>
          </a:p>
          <a:p>
            <a:pPr algn="just"/>
            <a:r>
              <a:rPr kumimoji="1" lang="ja-JP" altLang="en-US" sz="1000" dirty="0"/>
              <a:t>③「不良発生率」について</a:t>
            </a:r>
          </a:p>
          <a:p>
            <a:pPr algn="just"/>
            <a:r>
              <a:rPr kumimoji="1" lang="ja-JP" altLang="en-US" sz="1000" dirty="0"/>
              <a:t>調査判定基準で、管１本ごとに評価するものを「不良発生率」としてまとめる。</a:t>
            </a:r>
          </a:p>
          <a:p>
            <a:pPr algn="just"/>
            <a:r>
              <a:rPr kumimoji="1" lang="ja-JP" altLang="en-US" sz="1000" dirty="0"/>
              <a:t>このうち、判定の対象とする項目を</a:t>
            </a:r>
            <a:r>
              <a:rPr kumimoji="1" lang="ja-JP" altLang="en-US" sz="1000" u="sng" dirty="0">
                <a:solidFill>
                  <a:srgbClr val="FF0000"/>
                </a:solidFill>
              </a:rPr>
              <a:t>破損・クラック・管の継手ずれ・浸入水の</a:t>
            </a:r>
            <a:r>
              <a:rPr kumimoji="1" lang="en-US" altLang="ja-JP" sz="1000" u="sng" dirty="0">
                <a:solidFill>
                  <a:srgbClr val="FF0000"/>
                </a:solidFill>
              </a:rPr>
              <a:t>4</a:t>
            </a:r>
            <a:r>
              <a:rPr kumimoji="1" lang="ja-JP" altLang="en-US" sz="1000" u="sng" dirty="0">
                <a:solidFill>
                  <a:srgbClr val="FF0000"/>
                </a:solidFill>
              </a:rPr>
              <a:t>項目のみとし</a:t>
            </a:r>
            <a:r>
              <a:rPr kumimoji="1" lang="ja-JP" altLang="en-US" sz="1000" dirty="0"/>
              <a:t>、それ以外の項目については、陥没の恐れがない（もしくは該当しない）ため、判定の対象外とする。</a:t>
            </a:r>
          </a:p>
          <a:p>
            <a:pPr algn="just"/>
            <a:r>
              <a:rPr kumimoji="1" lang="ja-JP" altLang="en-US" sz="1000" dirty="0"/>
              <a:t>さらに、不良発生率が</a:t>
            </a:r>
            <a:r>
              <a:rPr kumimoji="1" lang="en-US" altLang="ja-JP" sz="1000" dirty="0"/>
              <a:t>A</a:t>
            </a:r>
            <a:r>
              <a:rPr kumimoji="1" lang="ja-JP" altLang="en-US" sz="1000" dirty="0"/>
              <a:t>判定のスパン（破損</a:t>
            </a:r>
            <a:r>
              <a:rPr kumimoji="1" lang="en-US" altLang="ja-JP" sz="1000" dirty="0"/>
              <a:t>a</a:t>
            </a:r>
            <a:r>
              <a:rPr kumimoji="1" lang="ja-JP" altLang="en-US" sz="1000" dirty="0"/>
              <a:t>、継手ずれ</a:t>
            </a:r>
            <a:r>
              <a:rPr kumimoji="1" lang="en-US" altLang="ja-JP" sz="1000" dirty="0"/>
              <a:t>a</a:t>
            </a:r>
            <a:r>
              <a:rPr kumimoji="1" lang="ja-JP" altLang="en-US" sz="1000" dirty="0"/>
              <a:t>があるスパンは不良発生率が</a:t>
            </a:r>
            <a:r>
              <a:rPr kumimoji="1" lang="en-US" altLang="ja-JP" sz="1000" dirty="0"/>
              <a:t>B</a:t>
            </a:r>
            <a:r>
              <a:rPr kumimoji="1" lang="ja-JP" altLang="en-US" sz="1000" dirty="0"/>
              <a:t>または</a:t>
            </a:r>
            <a:r>
              <a:rPr kumimoji="1" lang="en-US" altLang="ja-JP" sz="1000" dirty="0"/>
              <a:t>C</a:t>
            </a:r>
            <a:r>
              <a:rPr kumimoji="1" lang="ja-JP" altLang="en-US" sz="1000" dirty="0"/>
              <a:t>であっても</a:t>
            </a:r>
            <a:r>
              <a:rPr kumimoji="1" lang="en-US" altLang="ja-JP" sz="1000" dirty="0"/>
              <a:t>A</a:t>
            </a:r>
            <a:r>
              <a:rPr kumimoji="1" lang="ja-JP" altLang="en-US" sz="1000" dirty="0"/>
              <a:t>判定と同等とする。）において、</a:t>
            </a:r>
            <a:r>
              <a:rPr kumimoji="1" lang="ja-JP" altLang="en-US" sz="1000" u="sng" dirty="0">
                <a:solidFill>
                  <a:srgbClr val="FF0000"/>
                </a:solidFill>
              </a:rPr>
              <a:t>上記</a:t>
            </a:r>
            <a:r>
              <a:rPr kumimoji="1" lang="en-US" altLang="ja-JP" sz="1000" u="sng" dirty="0">
                <a:solidFill>
                  <a:srgbClr val="FF0000"/>
                </a:solidFill>
              </a:rPr>
              <a:t>4</a:t>
            </a:r>
            <a:r>
              <a:rPr kumimoji="1" lang="ja-JP" altLang="en-US" sz="1000" u="sng" dirty="0">
                <a:solidFill>
                  <a:srgbClr val="FF0000"/>
                </a:solidFill>
              </a:rPr>
              <a:t>項目の</a:t>
            </a:r>
            <a:r>
              <a:rPr kumimoji="1" lang="en-US" altLang="ja-JP" sz="1000" u="sng" dirty="0">
                <a:solidFill>
                  <a:srgbClr val="FF0000"/>
                </a:solidFill>
              </a:rPr>
              <a:t>a</a:t>
            </a:r>
            <a:r>
              <a:rPr kumimoji="1" lang="ja-JP" altLang="en-US" sz="1000" u="sng" dirty="0">
                <a:solidFill>
                  <a:srgbClr val="FF0000"/>
                </a:solidFill>
              </a:rPr>
              <a:t>ランクについては「修繕」を行い、それ以外のランクについては「経過観察」</a:t>
            </a:r>
            <a:r>
              <a:rPr kumimoji="1" lang="ja-JP" altLang="en-US" sz="1000" dirty="0"/>
              <a:t>とする。</a:t>
            </a:r>
          </a:p>
        </p:txBody>
      </p:sp>
      <p:pic>
        <p:nvPicPr>
          <p:cNvPr id="9" name="図 8">
            <a:extLst>
              <a:ext uri="{FF2B5EF4-FFF2-40B4-BE49-F238E27FC236}">
                <a16:creationId xmlns:a16="http://schemas.microsoft.com/office/drawing/2014/main" id="{33834FE9-C863-4A90-AEF6-E2E137DE8A93}"/>
              </a:ext>
            </a:extLst>
          </p:cNvPr>
          <p:cNvPicPr/>
          <p:nvPr/>
        </p:nvPicPr>
        <p:blipFill rotWithShape="1">
          <a:blip r:embed="rId3">
            <a:extLst>
              <a:ext uri="{28A0092B-C50C-407E-A947-70E740481C1C}">
                <a14:useLocalDpi xmlns:a14="http://schemas.microsoft.com/office/drawing/2010/main" val="0"/>
              </a:ext>
            </a:extLst>
          </a:blip>
          <a:srcRect b="14381"/>
          <a:stretch/>
        </p:blipFill>
        <p:spPr bwMode="auto">
          <a:xfrm>
            <a:off x="4945892" y="1045270"/>
            <a:ext cx="3816424" cy="5756155"/>
          </a:xfrm>
          <a:prstGeom prst="rect">
            <a:avLst/>
          </a:prstGeom>
          <a:noFill/>
          <a:ln>
            <a:noFill/>
          </a:ln>
        </p:spPr>
      </p:pic>
      <p:sp>
        <p:nvSpPr>
          <p:cNvPr id="10" name="テキスト ボックス 9">
            <a:extLst>
              <a:ext uri="{FF2B5EF4-FFF2-40B4-BE49-F238E27FC236}">
                <a16:creationId xmlns:a16="http://schemas.microsoft.com/office/drawing/2014/main" id="{EDC85D31-6613-4067-8B9E-317E9F137E20}"/>
              </a:ext>
            </a:extLst>
          </p:cNvPr>
          <p:cNvSpPr txBox="1"/>
          <p:nvPr/>
        </p:nvSpPr>
        <p:spPr>
          <a:xfrm>
            <a:off x="5940152" y="1412776"/>
            <a:ext cx="820411" cy="276999"/>
          </a:xfrm>
          <a:prstGeom prst="rect">
            <a:avLst/>
          </a:prstGeom>
          <a:noFill/>
          <a:ln>
            <a:solidFill>
              <a:schemeClr val="tx1"/>
            </a:solidFill>
          </a:ln>
        </p:spPr>
        <p:txBody>
          <a:bodyPr wrap="square" rtlCol="0">
            <a:spAutoFit/>
          </a:bodyPr>
          <a:lstStyle/>
          <a:p>
            <a:r>
              <a:rPr kumimoji="1" lang="ja-JP" altLang="en-US" sz="1200" dirty="0"/>
              <a:t>緊急度</a:t>
            </a:r>
            <a:r>
              <a:rPr kumimoji="1" lang="en-US" altLang="ja-JP" sz="1200" dirty="0"/>
              <a:t>Ⅰ</a:t>
            </a:r>
            <a:endParaRPr kumimoji="1" lang="ja-JP" altLang="en-US" sz="1200" dirty="0"/>
          </a:p>
        </p:txBody>
      </p:sp>
      <p:sp>
        <p:nvSpPr>
          <p:cNvPr id="12" name="角丸四角形 143">
            <a:extLst>
              <a:ext uri="{FF2B5EF4-FFF2-40B4-BE49-F238E27FC236}">
                <a16:creationId xmlns:a16="http://schemas.microsoft.com/office/drawing/2014/main" id="{F35AB9D8-8D25-4A49-A148-8A84E9B0A062}"/>
              </a:ext>
            </a:extLst>
          </p:cNvPr>
          <p:cNvSpPr/>
          <p:nvPr/>
        </p:nvSpPr>
        <p:spPr>
          <a:xfrm>
            <a:off x="1116710" y="727691"/>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3" name="テキスト ボックス 12">
            <a:extLst>
              <a:ext uri="{FF2B5EF4-FFF2-40B4-BE49-F238E27FC236}">
                <a16:creationId xmlns:a16="http://schemas.microsoft.com/office/drawing/2014/main" id="{34B58EA1-D734-4284-842C-66B18F76B7FB}"/>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ADFD4750-2C6C-4924-B84C-EBD4252FABA3}"/>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11" name="テキスト ボックス 10">
            <a:extLst>
              <a:ext uri="{FF2B5EF4-FFF2-40B4-BE49-F238E27FC236}">
                <a16:creationId xmlns:a16="http://schemas.microsoft.com/office/drawing/2014/main" id="{5AD9B918-7CBC-40A8-9DE6-6B3031CE2905}"/>
              </a:ext>
            </a:extLst>
          </p:cNvPr>
          <p:cNvSpPr txBox="1"/>
          <p:nvPr/>
        </p:nvSpPr>
        <p:spPr>
          <a:xfrm>
            <a:off x="5065955" y="483561"/>
            <a:ext cx="4097429" cy="523220"/>
          </a:xfrm>
          <a:prstGeom prst="rect">
            <a:avLst/>
          </a:prstGeom>
          <a:noFill/>
        </p:spPr>
        <p:txBody>
          <a:bodyPr wrap="square">
            <a:spAutoFit/>
          </a:bodyPr>
          <a:lstStyle/>
          <a:p>
            <a:r>
              <a:rPr lang="en-US" altLang="ja-JP" sz="1400" dirty="0">
                <a:highlight>
                  <a:srgbClr val="FFFF00"/>
                </a:highlight>
              </a:rPr>
              <a:t>3.1.3 </a:t>
            </a:r>
            <a:r>
              <a:rPr lang="ja-JP" altLang="en-US" sz="1400" dirty="0">
                <a:highlight>
                  <a:srgbClr val="FFFF00"/>
                </a:highlight>
              </a:rPr>
              <a:t>維持管理手法、維持管理水準、</a:t>
            </a:r>
            <a:r>
              <a:rPr lang="ja-JP" altLang="en-US" sz="1400" dirty="0">
                <a:solidFill>
                  <a:srgbClr val="FF0000"/>
                </a:solidFill>
                <a:highlight>
                  <a:srgbClr val="FFFF00"/>
                </a:highlight>
              </a:rPr>
              <a:t>更新フロー</a:t>
            </a:r>
          </a:p>
          <a:p>
            <a:r>
              <a:rPr lang="ja-JP" altLang="en-US" sz="1400" dirty="0">
                <a:highlight>
                  <a:srgbClr val="FFFF00"/>
                </a:highlight>
              </a:rPr>
              <a:t>（</a:t>
            </a:r>
            <a:r>
              <a:rPr kumimoji="1" lang="ja-JP" altLang="en-US" sz="1050" dirty="0">
                <a:highlight>
                  <a:srgbClr val="FFFF00"/>
                </a:highlight>
              </a:rPr>
              <a:t>大阪府下水道管路施設調査業務における運用マニュアル</a:t>
            </a:r>
            <a:r>
              <a:rPr lang="ja-JP" altLang="en-US" sz="1400" dirty="0">
                <a:highlight>
                  <a:srgbClr val="FFFF00"/>
                </a:highlight>
              </a:rPr>
              <a:t>）</a:t>
            </a:r>
          </a:p>
        </p:txBody>
      </p:sp>
    </p:spTree>
    <p:extLst>
      <p:ext uri="{BB962C8B-B14F-4D97-AF65-F5344CB8AC3E}">
        <p14:creationId xmlns:p14="http://schemas.microsoft.com/office/powerpoint/2010/main" val="87362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24</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1" name="図 10">
            <a:extLst>
              <a:ext uri="{FF2B5EF4-FFF2-40B4-BE49-F238E27FC236}">
                <a16:creationId xmlns:a16="http://schemas.microsoft.com/office/drawing/2014/main" id="{EB6179D5-694B-4223-AE05-3504AA1DFD1A}"/>
              </a:ext>
            </a:extLst>
          </p:cNvPr>
          <p:cNvPicPr/>
          <p:nvPr/>
        </p:nvPicPr>
        <p:blipFill rotWithShape="1">
          <a:blip r:embed="rId3">
            <a:extLst>
              <a:ext uri="{28A0092B-C50C-407E-A947-70E740481C1C}">
                <a14:useLocalDpi xmlns:a14="http://schemas.microsoft.com/office/drawing/2010/main" val="0"/>
              </a:ext>
            </a:extLst>
          </a:blip>
          <a:srcRect b="11203"/>
          <a:stretch/>
        </p:blipFill>
        <p:spPr bwMode="auto">
          <a:xfrm>
            <a:off x="4499992" y="999711"/>
            <a:ext cx="4320480" cy="5795130"/>
          </a:xfrm>
          <a:prstGeom prst="rect">
            <a:avLst/>
          </a:prstGeom>
          <a:noFill/>
          <a:ln>
            <a:noFill/>
          </a:ln>
        </p:spPr>
      </p:pic>
      <p:pic>
        <p:nvPicPr>
          <p:cNvPr id="12" name="図 11">
            <a:extLst>
              <a:ext uri="{FF2B5EF4-FFF2-40B4-BE49-F238E27FC236}">
                <a16:creationId xmlns:a16="http://schemas.microsoft.com/office/drawing/2014/main" id="{F5F9D47D-F8CA-47A9-A990-4891BE5B1404}"/>
              </a:ext>
            </a:extLst>
          </p:cNvPr>
          <p:cNvPicPr/>
          <p:nvPr/>
        </p:nvPicPr>
        <p:blipFill rotWithShape="1">
          <a:blip r:embed="rId4">
            <a:extLst>
              <a:ext uri="{28A0092B-C50C-407E-A947-70E740481C1C}">
                <a14:useLocalDpi xmlns:a14="http://schemas.microsoft.com/office/drawing/2010/main" val="0"/>
              </a:ext>
            </a:extLst>
          </a:blip>
          <a:srcRect b="10267"/>
          <a:stretch/>
        </p:blipFill>
        <p:spPr bwMode="auto">
          <a:xfrm>
            <a:off x="179512" y="764704"/>
            <a:ext cx="4788024" cy="6093296"/>
          </a:xfrm>
          <a:prstGeom prst="rect">
            <a:avLst/>
          </a:prstGeom>
          <a:noFill/>
          <a:ln>
            <a:noFill/>
          </a:ln>
        </p:spPr>
      </p:pic>
      <p:sp>
        <p:nvSpPr>
          <p:cNvPr id="13" name="テキスト ボックス 12">
            <a:extLst>
              <a:ext uri="{FF2B5EF4-FFF2-40B4-BE49-F238E27FC236}">
                <a16:creationId xmlns:a16="http://schemas.microsoft.com/office/drawing/2014/main" id="{6974BE5F-D750-496B-AE71-F312F6FFF8B8}"/>
              </a:ext>
            </a:extLst>
          </p:cNvPr>
          <p:cNvSpPr txBox="1"/>
          <p:nvPr/>
        </p:nvSpPr>
        <p:spPr>
          <a:xfrm>
            <a:off x="5436096" y="1239674"/>
            <a:ext cx="820411" cy="276999"/>
          </a:xfrm>
          <a:prstGeom prst="rect">
            <a:avLst/>
          </a:prstGeom>
          <a:noFill/>
          <a:ln>
            <a:solidFill>
              <a:schemeClr val="tx1"/>
            </a:solidFill>
          </a:ln>
        </p:spPr>
        <p:txBody>
          <a:bodyPr wrap="square" rtlCol="0">
            <a:spAutoFit/>
          </a:bodyPr>
          <a:lstStyle/>
          <a:p>
            <a:r>
              <a:rPr kumimoji="1" lang="ja-JP" altLang="en-US" sz="1200" dirty="0"/>
              <a:t>緊急度</a:t>
            </a:r>
            <a:r>
              <a:rPr lang="en-US" altLang="ja-JP" sz="1200" dirty="0"/>
              <a:t>Ⅲ</a:t>
            </a:r>
            <a:endParaRPr kumimoji="1" lang="ja-JP" altLang="en-US" sz="1200" dirty="0"/>
          </a:p>
        </p:txBody>
      </p:sp>
      <p:sp>
        <p:nvSpPr>
          <p:cNvPr id="14" name="テキスト ボックス 13">
            <a:extLst>
              <a:ext uri="{FF2B5EF4-FFF2-40B4-BE49-F238E27FC236}">
                <a16:creationId xmlns:a16="http://schemas.microsoft.com/office/drawing/2014/main" id="{3EFF4311-F6C0-4450-A323-CEBA9A442022}"/>
              </a:ext>
            </a:extLst>
          </p:cNvPr>
          <p:cNvSpPr txBox="1"/>
          <p:nvPr/>
        </p:nvSpPr>
        <p:spPr>
          <a:xfrm>
            <a:off x="419448" y="1340714"/>
            <a:ext cx="820411" cy="276999"/>
          </a:xfrm>
          <a:prstGeom prst="rect">
            <a:avLst/>
          </a:prstGeom>
          <a:noFill/>
          <a:ln>
            <a:solidFill>
              <a:schemeClr val="tx1"/>
            </a:solidFill>
          </a:ln>
        </p:spPr>
        <p:txBody>
          <a:bodyPr wrap="square" rtlCol="0">
            <a:spAutoFit/>
          </a:bodyPr>
          <a:lstStyle/>
          <a:p>
            <a:r>
              <a:rPr kumimoji="1" lang="ja-JP" altLang="en-US" sz="1200" dirty="0"/>
              <a:t>緊急度</a:t>
            </a:r>
            <a:r>
              <a:rPr kumimoji="1" lang="en-US" altLang="ja-JP" sz="1200" dirty="0"/>
              <a:t>Ⅱ</a:t>
            </a:r>
            <a:endParaRPr kumimoji="1" lang="ja-JP" altLang="en-US" sz="1200" dirty="0"/>
          </a:p>
        </p:txBody>
      </p:sp>
      <p:sp>
        <p:nvSpPr>
          <p:cNvPr id="10" name="角丸四角形 143">
            <a:extLst>
              <a:ext uri="{FF2B5EF4-FFF2-40B4-BE49-F238E27FC236}">
                <a16:creationId xmlns:a16="http://schemas.microsoft.com/office/drawing/2014/main" id="{F624BFE3-4387-4542-9C39-1FBF5355356B}"/>
              </a:ext>
            </a:extLst>
          </p:cNvPr>
          <p:cNvSpPr/>
          <p:nvPr/>
        </p:nvSpPr>
        <p:spPr>
          <a:xfrm>
            <a:off x="158411" y="95350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テキスト ボックス 14">
            <a:extLst>
              <a:ext uri="{FF2B5EF4-FFF2-40B4-BE49-F238E27FC236}">
                <a16:creationId xmlns:a16="http://schemas.microsoft.com/office/drawing/2014/main" id="{FA994C53-97EF-4717-8BFD-110C88109C13}"/>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E7DEFB03-BBAA-42E3-8724-0C07694E452C}"/>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17" name="テキスト ボックス 16">
            <a:extLst>
              <a:ext uri="{FF2B5EF4-FFF2-40B4-BE49-F238E27FC236}">
                <a16:creationId xmlns:a16="http://schemas.microsoft.com/office/drawing/2014/main" id="{DFDAB570-4E1A-45EA-BD91-FB49D57E4D4A}"/>
              </a:ext>
            </a:extLst>
          </p:cNvPr>
          <p:cNvSpPr txBox="1"/>
          <p:nvPr/>
        </p:nvSpPr>
        <p:spPr>
          <a:xfrm>
            <a:off x="5065955" y="483561"/>
            <a:ext cx="4097429" cy="523220"/>
          </a:xfrm>
          <a:prstGeom prst="rect">
            <a:avLst/>
          </a:prstGeom>
          <a:noFill/>
        </p:spPr>
        <p:txBody>
          <a:bodyPr wrap="square">
            <a:spAutoFit/>
          </a:bodyPr>
          <a:lstStyle/>
          <a:p>
            <a:r>
              <a:rPr lang="en-US" altLang="ja-JP" sz="1400" dirty="0">
                <a:highlight>
                  <a:srgbClr val="FFFF00"/>
                </a:highlight>
              </a:rPr>
              <a:t>3.1.3 </a:t>
            </a:r>
            <a:r>
              <a:rPr lang="ja-JP" altLang="en-US" sz="1400" dirty="0">
                <a:highlight>
                  <a:srgbClr val="FFFF00"/>
                </a:highlight>
              </a:rPr>
              <a:t>維持管理手法、維持管理水準、</a:t>
            </a:r>
            <a:r>
              <a:rPr lang="ja-JP" altLang="en-US" sz="1400" dirty="0">
                <a:solidFill>
                  <a:srgbClr val="FF0000"/>
                </a:solidFill>
                <a:highlight>
                  <a:srgbClr val="FFFF00"/>
                </a:highlight>
              </a:rPr>
              <a:t>更新フロー</a:t>
            </a:r>
          </a:p>
          <a:p>
            <a:r>
              <a:rPr lang="ja-JP" altLang="en-US" sz="1400" dirty="0">
                <a:highlight>
                  <a:srgbClr val="FFFF00"/>
                </a:highlight>
              </a:rPr>
              <a:t>（</a:t>
            </a:r>
            <a:r>
              <a:rPr kumimoji="1" lang="ja-JP" altLang="en-US" sz="1050" dirty="0">
                <a:highlight>
                  <a:srgbClr val="FFFF00"/>
                </a:highlight>
              </a:rPr>
              <a:t>大阪府下水道管路施設調査業務における運用マニュアル</a:t>
            </a:r>
            <a:r>
              <a:rPr lang="ja-JP" altLang="en-US" sz="1400" dirty="0">
                <a:highlight>
                  <a:srgbClr val="FFFF00"/>
                </a:highlight>
              </a:rPr>
              <a:t>）</a:t>
            </a:r>
          </a:p>
        </p:txBody>
      </p:sp>
    </p:spTree>
    <p:extLst>
      <p:ext uri="{BB962C8B-B14F-4D97-AF65-F5344CB8AC3E}">
        <p14:creationId xmlns:p14="http://schemas.microsoft.com/office/powerpoint/2010/main" val="2148314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25</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 name="角丸四角形 143">
            <a:extLst>
              <a:ext uri="{FF2B5EF4-FFF2-40B4-BE49-F238E27FC236}">
                <a16:creationId xmlns:a16="http://schemas.microsoft.com/office/drawing/2014/main" id="{ADA4D14E-534B-4C56-B3FF-C2A04D0E06CD}"/>
              </a:ext>
            </a:extLst>
          </p:cNvPr>
          <p:cNvSpPr/>
          <p:nvPr/>
        </p:nvSpPr>
        <p:spPr>
          <a:xfrm>
            <a:off x="98279" y="3798516"/>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E6A32AF9-0880-45AC-9453-43B695AE9330}"/>
              </a:ext>
            </a:extLst>
          </p:cNvPr>
          <p:cNvPicPr>
            <a:picLocks noChangeAspect="1"/>
          </p:cNvPicPr>
          <p:nvPr/>
        </p:nvPicPr>
        <p:blipFill>
          <a:blip r:embed="rId3"/>
          <a:stretch>
            <a:fillRect/>
          </a:stretch>
        </p:blipFill>
        <p:spPr>
          <a:xfrm>
            <a:off x="179512" y="1051426"/>
            <a:ext cx="4248472" cy="2727484"/>
          </a:xfrm>
          <a:prstGeom prst="rect">
            <a:avLst/>
          </a:prstGeom>
        </p:spPr>
      </p:pic>
      <p:pic>
        <p:nvPicPr>
          <p:cNvPr id="14" name="図 13">
            <a:extLst>
              <a:ext uri="{FF2B5EF4-FFF2-40B4-BE49-F238E27FC236}">
                <a16:creationId xmlns:a16="http://schemas.microsoft.com/office/drawing/2014/main" id="{1B69AAEF-773B-4EE0-B8CB-908065772B81}"/>
              </a:ext>
            </a:extLst>
          </p:cNvPr>
          <p:cNvPicPr>
            <a:picLocks noChangeAspect="1"/>
          </p:cNvPicPr>
          <p:nvPr/>
        </p:nvPicPr>
        <p:blipFill rotWithShape="1">
          <a:blip r:embed="rId4"/>
          <a:srcRect r="23821"/>
          <a:stretch/>
        </p:blipFill>
        <p:spPr>
          <a:xfrm>
            <a:off x="4113718" y="2668300"/>
            <a:ext cx="3744416" cy="1204095"/>
          </a:xfrm>
          <a:prstGeom prst="rect">
            <a:avLst/>
          </a:prstGeom>
        </p:spPr>
      </p:pic>
      <p:sp>
        <p:nvSpPr>
          <p:cNvPr id="17" name="テキスト ボックス 16">
            <a:extLst>
              <a:ext uri="{FF2B5EF4-FFF2-40B4-BE49-F238E27FC236}">
                <a16:creationId xmlns:a16="http://schemas.microsoft.com/office/drawing/2014/main" id="{1B2D56FC-A021-4F2E-9828-B046E517B918}"/>
              </a:ext>
            </a:extLst>
          </p:cNvPr>
          <p:cNvSpPr txBox="1"/>
          <p:nvPr/>
        </p:nvSpPr>
        <p:spPr>
          <a:xfrm>
            <a:off x="4518994" y="730014"/>
            <a:ext cx="4759036" cy="307777"/>
          </a:xfrm>
          <a:prstGeom prst="rect">
            <a:avLst/>
          </a:prstGeom>
          <a:noFill/>
        </p:spPr>
        <p:txBody>
          <a:bodyPr wrap="square">
            <a:spAutoFit/>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1" name="テキスト ボックス 20">
            <a:extLst>
              <a:ext uri="{FF2B5EF4-FFF2-40B4-BE49-F238E27FC236}">
                <a16:creationId xmlns:a16="http://schemas.microsoft.com/office/drawing/2014/main" id="{5647394D-4D6C-4733-A9FD-0F0ACC4CAE15}"/>
              </a:ext>
            </a:extLst>
          </p:cNvPr>
          <p:cNvSpPr txBox="1"/>
          <p:nvPr/>
        </p:nvSpPr>
        <p:spPr>
          <a:xfrm>
            <a:off x="69946" y="3797325"/>
            <a:ext cx="4734098" cy="523220"/>
          </a:xfrm>
          <a:prstGeom prst="rect">
            <a:avLst/>
          </a:prstGeom>
          <a:noFill/>
        </p:spPr>
        <p:txBody>
          <a:bodyPr wrap="square">
            <a:spAutoFit/>
          </a:bodyPr>
          <a:lstStyle/>
          <a:p>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endParaRPr lang="ja-JP" altLang="en-US" sz="1400" dirty="0"/>
          </a:p>
        </p:txBody>
      </p:sp>
      <p:pic>
        <p:nvPicPr>
          <p:cNvPr id="5" name="図 4">
            <a:extLst>
              <a:ext uri="{FF2B5EF4-FFF2-40B4-BE49-F238E27FC236}">
                <a16:creationId xmlns:a16="http://schemas.microsoft.com/office/drawing/2014/main" id="{FA87FA26-707F-4521-B044-1E3866117BB9}"/>
              </a:ext>
            </a:extLst>
          </p:cNvPr>
          <p:cNvPicPr>
            <a:picLocks noChangeAspect="1"/>
          </p:cNvPicPr>
          <p:nvPr/>
        </p:nvPicPr>
        <p:blipFill rotWithShape="1">
          <a:blip r:embed="rId5"/>
          <a:srcRect l="34460" t="50716" r="4045"/>
          <a:stretch/>
        </p:blipFill>
        <p:spPr>
          <a:xfrm>
            <a:off x="307557" y="4214751"/>
            <a:ext cx="2878573" cy="2501644"/>
          </a:xfrm>
          <a:prstGeom prst="rect">
            <a:avLst/>
          </a:prstGeom>
        </p:spPr>
      </p:pic>
      <p:sp>
        <p:nvSpPr>
          <p:cNvPr id="19" name="テキスト ボックス 18">
            <a:extLst>
              <a:ext uri="{FF2B5EF4-FFF2-40B4-BE49-F238E27FC236}">
                <a16:creationId xmlns:a16="http://schemas.microsoft.com/office/drawing/2014/main" id="{E78B1353-98CF-4AC5-9A14-F6F3993F09AA}"/>
              </a:ext>
            </a:extLst>
          </p:cNvPr>
          <p:cNvSpPr txBox="1"/>
          <p:nvPr/>
        </p:nvSpPr>
        <p:spPr>
          <a:xfrm>
            <a:off x="3073110" y="3844332"/>
            <a:ext cx="5468552" cy="830997"/>
          </a:xfrm>
          <a:prstGeom prst="rect">
            <a:avLst/>
          </a:prstGeom>
          <a:noFill/>
        </p:spPr>
        <p:txBody>
          <a:bodyPr wrap="square">
            <a:spAutoFit/>
          </a:bodyPr>
          <a:lstStyle/>
          <a:p>
            <a:pPr marL="342900" indent="133350"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計画的な点検、詳細点検に基づく診断結果から、躯体及び土木付帯設備の性能が低下し、対策工が必要と判断された場合には、施設の性能に及ぼす影響の評価、部位・部材の損傷・劣化状態の判定及び維持管理レベル等を考慮し、要求される性能を満足するような対策工を検討する。</a:t>
            </a:r>
          </a:p>
        </p:txBody>
      </p:sp>
      <p:pic>
        <p:nvPicPr>
          <p:cNvPr id="20" name="図 19">
            <a:extLst>
              <a:ext uri="{FF2B5EF4-FFF2-40B4-BE49-F238E27FC236}">
                <a16:creationId xmlns:a16="http://schemas.microsoft.com/office/drawing/2014/main" id="{671866A1-EF17-4BFC-9407-CDDF836990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28554" y="963168"/>
            <a:ext cx="3065119" cy="1668788"/>
          </a:xfrm>
          <a:prstGeom prst="rect">
            <a:avLst/>
          </a:prstGeom>
        </p:spPr>
      </p:pic>
      <p:sp>
        <p:nvSpPr>
          <p:cNvPr id="18" name="角丸四角形 143">
            <a:extLst>
              <a:ext uri="{FF2B5EF4-FFF2-40B4-BE49-F238E27FC236}">
                <a16:creationId xmlns:a16="http://schemas.microsoft.com/office/drawing/2014/main" id="{AB5793D1-7955-4BF1-947D-79A8C2F636DB}"/>
              </a:ext>
            </a:extLst>
          </p:cNvPr>
          <p:cNvSpPr/>
          <p:nvPr/>
        </p:nvSpPr>
        <p:spPr>
          <a:xfrm>
            <a:off x="1437894" y="714123"/>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２</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2" name="角丸四角形 143">
            <a:extLst>
              <a:ext uri="{FF2B5EF4-FFF2-40B4-BE49-F238E27FC236}">
                <a16:creationId xmlns:a16="http://schemas.microsoft.com/office/drawing/2014/main" id="{6B75D0B3-FF5D-4B88-A6BA-02E802135495}"/>
              </a:ext>
            </a:extLst>
          </p:cNvPr>
          <p:cNvSpPr/>
          <p:nvPr/>
        </p:nvSpPr>
        <p:spPr>
          <a:xfrm>
            <a:off x="5860664" y="723479"/>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２</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43C68978-A3D5-4A8B-BB96-01C926F9AC96}"/>
              </a:ext>
            </a:extLst>
          </p:cNvPr>
          <p:cNvSpPr/>
          <p:nvPr/>
        </p:nvSpPr>
        <p:spPr>
          <a:xfrm>
            <a:off x="1123100" y="3807635"/>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２</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4" name="テキスト ボックス 23">
            <a:extLst>
              <a:ext uri="{FF2B5EF4-FFF2-40B4-BE49-F238E27FC236}">
                <a16:creationId xmlns:a16="http://schemas.microsoft.com/office/drawing/2014/main" id="{B9260689-D51F-4F5C-9B00-B35705A28502}"/>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E374085D-AB77-434B-BD10-507A16254C1F}"/>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graphicFrame>
        <p:nvGraphicFramePr>
          <p:cNvPr id="8" name="表 7">
            <a:extLst>
              <a:ext uri="{FF2B5EF4-FFF2-40B4-BE49-F238E27FC236}">
                <a16:creationId xmlns:a16="http://schemas.microsoft.com/office/drawing/2014/main" id="{AD162E1F-34C5-4E73-9BB6-682A9E228805}"/>
              </a:ext>
            </a:extLst>
          </p:cNvPr>
          <p:cNvGraphicFramePr>
            <a:graphicFrameLocks noGrp="1"/>
          </p:cNvGraphicFramePr>
          <p:nvPr>
            <p:extLst>
              <p:ext uri="{D42A27DB-BD31-4B8C-83A1-F6EECF244321}">
                <p14:modId xmlns:p14="http://schemas.microsoft.com/office/powerpoint/2010/main" val="3836058256"/>
              </p:ext>
            </p:extLst>
          </p:nvPr>
        </p:nvGraphicFramePr>
        <p:xfrm>
          <a:off x="3439390" y="4623669"/>
          <a:ext cx="5535930" cy="1882775"/>
        </p:xfrm>
        <a:graphic>
          <a:graphicData uri="http://schemas.openxmlformats.org/drawingml/2006/table">
            <a:tbl>
              <a:tblPr firstRow="1" firstCol="1" bandRow="1">
                <a:tableStyleId>{5C22544A-7EE6-4342-B048-85BDC9FD1C3A}</a:tableStyleId>
              </a:tblPr>
              <a:tblGrid>
                <a:gridCol w="988695">
                  <a:extLst>
                    <a:ext uri="{9D8B030D-6E8A-4147-A177-3AD203B41FA5}">
                      <a16:colId xmlns:a16="http://schemas.microsoft.com/office/drawing/2014/main" val="389593826"/>
                    </a:ext>
                  </a:extLst>
                </a:gridCol>
                <a:gridCol w="1028700">
                  <a:extLst>
                    <a:ext uri="{9D8B030D-6E8A-4147-A177-3AD203B41FA5}">
                      <a16:colId xmlns:a16="http://schemas.microsoft.com/office/drawing/2014/main" val="385985690"/>
                    </a:ext>
                  </a:extLst>
                </a:gridCol>
                <a:gridCol w="2353310">
                  <a:extLst>
                    <a:ext uri="{9D8B030D-6E8A-4147-A177-3AD203B41FA5}">
                      <a16:colId xmlns:a16="http://schemas.microsoft.com/office/drawing/2014/main" val="2215587118"/>
                    </a:ext>
                  </a:extLst>
                </a:gridCol>
                <a:gridCol w="582295">
                  <a:extLst>
                    <a:ext uri="{9D8B030D-6E8A-4147-A177-3AD203B41FA5}">
                      <a16:colId xmlns:a16="http://schemas.microsoft.com/office/drawing/2014/main" val="3773372807"/>
                    </a:ext>
                  </a:extLst>
                </a:gridCol>
                <a:gridCol w="582930">
                  <a:extLst>
                    <a:ext uri="{9D8B030D-6E8A-4147-A177-3AD203B41FA5}">
                      <a16:colId xmlns:a16="http://schemas.microsoft.com/office/drawing/2014/main" val="2908964895"/>
                    </a:ext>
                  </a:extLst>
                </a:gridCol>
              </a:tblGrid>
              <a:tr h="347345">
                <a:tc>
                  <a:txBody>
                    <a:bodyPr/>
                    <a:lstStyle/>
                    <a:p>
                      <a:pPr algn="ctr"/>
                      <a:r>
                        <a:rPr lang="ja-JP" sz="1000" kern="100">
                          <a:effectLst/>
                        </a:rPr>
                        <a:t>詳細点検結果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対策工の種類</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対策の内容</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躯体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000" kern="100">
                          <a:effectLst/>
                        </a:rPr>
                        <a:t>付帯設備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84523381"/>
                  </a:ext>
                </a:extLst>
              </a:tr>
              <a:tr h="347345">
                <a:tc>
                  <a:txBody>
                    <a:bodyPr/>
                    <a:lstStyle/>
                    <a:p>
                      <a:pPr algn="l"/>
                      <a:r>
                        <a:rPr lang="ja-JP" sz="1000" kern="100">
                          <a:effectLst/>
                        </a:rPr>
                        <a:t>健全度</a:t>
                      </a:r>
                      <a:r>
                        <a:rPr lang="en-US" sz="1000" kern="100">
                          <a:effectLst/>
                        </a:rPr>
                        <a:t>4or5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9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864200"/>
                  </a:ext>
                </a:extLst>
              </a:tr>
              <a:tr h="447675">
                <a:tc>
                  <a:txBody>
                    <a:bodyPr/>
                    <a:lstStyle/>
                    <a:p>
                      <a:pPr algn="just"/>
                      <a:r>
                        <a:rPr lang="ja-JP" sz="1000" kern="100">
                          <a:effectLst/>
                        </a:rPr>
                        <a:t>健全度</a:t>
                      </a:r>
                      <a:r>
                        <a:rPr lang="en-US" sz="1000" kern="100">
                          <a:effectLst/>
                        </a:rPr>
                        <a:t>3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修繕（補修）</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900" kern="100">
                          <a:effectLst/>
                        </a:rPr>
                        <a:t>劣化の抑制、耐久性能の回復</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dirty="0">
                          <a:effectLst/>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5506669"/>
                  </a:ext>
                </a:extLst>
              </a:tr>
              <a:tr h="328930">
                <a:tc>
                  <a:txBody>
                    <a:bodyPr/>
                    <a:lstStyle/>
                    <a:p>
                      <a:pPr algn="just"/>
                      <a:r>
                        <a:rPr lang="ja-JP" sz="1000" kern="100">
                          <a:effectLst/>
                        </a:rPr>
                        <a:t>健全度</a:t>
                      </a:r>
                      <a:r>
                        <a:rPr lang="en-US" sz="1000" kern="100">
                          <a:effectLst/>
                        </a:rPr>
                        <a:t>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改築</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900" kern="100">
                          <a:effectLst/>
                        </a:rPr>
                        <a:t>施設・設備の更新又は修繕</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rowSpan="2">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rowSpan="2">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1217322"/>
                  </a:ext>
                </a:extLst>
              </a:tr>
              <a:tr h="382270">
                <a:tc>
                  <a:txBody>
                    <a:bodyPr/>
                    <a:lstStyle/>
                    <a:p>
                      <a:pPr algn="just"/>
                      <a:r>
                        <a:rPr lang="ja-JP" sz="1000" kern="100">
                          <a:effectLst/>
                        </a:rPr>
                        <a:t>健全度</a:t>
                      </a:r>
                      <a:r>
                        <a:rPr lang="en-US" sz="1000" kern="100">
                          <a:effectLst/>
                        </a:rPr>
                        <a:t>1</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改築または　　供用制限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900" kern="100" dirty="0">
                          <a:effectLst/>
                        </a:rPr>
                        <a:t>（改築）施設・設備の更新又は修繕</a:t>
                      </a:r>
                      <a:endParaRPr lang="ja-JP" sz="1050" kern="100" dirty="0">
                        <a:effectLst/>
                      </a:endParaRPr>
                    </a:p>
                    <a:p>
                      <a:pPr algn="just"/>
                      <a:r>
                        <a:rPr lang="ja-JP" sz="900" kern="100" dirty="0">
                          <a:effectLst/>
                        </a:rPr>
                        <a:t>（供用制限）供用停止あるいは立入禁止等の緊急措置</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02697616"/>
                  </a:ext>
                </a:extLst>
              </a:tr>
            </a:tbl>
          </a:graphicData>
        </a:graphic>
      </p:graphicFrame>
      <p:sp>
        <p:nvSpPr>
          <p:cNvPr id="26" name="テキスト ボックス 25">
            <a:extLst>
              <a:ext uri="{FF2B5EF4-FFF2-40B4-BE49-F238E27FC236}">
                <a16:creationId xmlns:a16="http://schemas.microsoft.com/office/drawing/2014/main" id="{6BF4AF60-0BD0-481D-9A9B-0590632B6C21}"/>
              </a:ext>
            </a:extLst>
          </p:cNvPr>
          <p:cNvSpPr txBox="1"/>
          <p:nvPr/>
        </p:nvSpPr>
        <p:spPr>
          <a:xfrm>
            <a:off x="3981346" y="448668"/>
            <a:ext cx="5151428" cy="307777"/>
          </a:xfrm>
          <a:prstGeom prst="rect">
            <a:avLst/>
          </a:prstGeom>
          <a:noFill/>
        </p:spPr>
        <p:txBody>
          <a:bodyPr wrap="square">
            <a:spAutoFit/>
          </a:bodyPr>
          <a:lstStyle/>
          <a:p>
            <a:r>
              <a:rPr lang="en-US" altLang="ja-JP" sz="1400" dirty="0">
                <a:highlight>
                  <a:srgbClr val="FFFF00"/>
                </a:highlight>
              </a:rPr>
              <a:t>3.1.3 </a:t>
            </a:r>
            <a:r>
              <a:rPr lang="ja-JP" altLang="en-US" sz="1400" dirty="0">
                <a:solidFill>
                  <a:srgbClr val="FF0000"/>
                </a:solidFill>
                <a:highlight>
                  <a:srgbClr val="FFFF00"/>
                </a:highlight>
              </a:rPr>
              <a:t>維持管理手法、維持管理水準、更新フロー</a:t>
            </a:r>
            <a:r>
              <a:rPr lang="ja-JP" altLang="en-US" sz="1400" dirty="0">
                <a:highlight>
                  <a:srgbClr val="FFFF00"/>
                </a:highlight>
              </a:rPr>
              <a:t>（概要説明）</a:t>
            </a:r>
          </a:p>
        </p:txBody>
      </p:sp>
    </p:spTree>
    <p:extLst>
      <p:ext uri="{BB962C8B-B14F-4D97-AF65-F5344CB8AC3E}">
        <p14:creationId xmlns:p14="http://schemas.microsoft.com/office/powerpoint/2010/main" val="288714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26</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7"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テキスト ボックス 13">
            <a:extLst>
              <a:ext uri="{FF2B5EF4-FFF2-40B4-BE49-F238E27FC236}">
                <a16:creationId xmlns:a16="http://schemas.microsoft.com/office/drawing/2014/main" id="{9161A439-225A-47DE-A314-C9674522E345}"/>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218884A6-7A24-455A-9473-490905243A13}"/>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7" name="テキスト ボックス 6">
            <a:extLst>
              <a:ext uri="{FF2B5EF4-FFF2-40B4-BE49-F238E27FC236}">
                <a16:creationId xmlns:a16="http://schemas.microsoft.com/office/drawing/2014/main" id="{D1C220B1-F21C-4122-9BA6-2B671B50AB78}"/>
              </a:ext>
            </a:extLst>
          </p:cNvPr>
          <p:cNvSpPr txBox="1"/>
          <p:nvPr/>
        </p:nvSpPr>
        <p:spPr>
          <a:xfrm>
            <a:off x="6422673" y="762935"/>
            <a:ext cx="2508727" cy="523220"/>
          </a:xfrm>
          <a:prstGeom prst="rect">
            <a:avLst/>
          </a:prstGeom>
          <a:noFill/>
        </p:spPr>
        <p:txBody>
          <a:bodyPr wrap="square">
            <a:spAutoFit/>
          </a:bodyPr>
          <a:lstStyle/>
          <a:p>
            <a:r>
              <a:rPr lang="zh-TW" altLang="en-US" sz="1400" dirty="0">
                <a:highlight>
                  <a:srgbClr val="FFFF00"/>
                </a:highlight>
              </a:rPr>
              <a:t> </a:t>
            </a:r>
            <a:r>
              <a:rPr lang="en-US" altLang="zh-TW" sz="1400" dirty="0">
                <a:highlight>
                  <a:srgbClr val="FFFF00"/>
                </a:highlight>
              </a:rPr>
              <a:t>3-1-4</a:t>
            </a:r>
            <a:r>
              <a:rPr lang="zh-TW" altLang="en-US" sz="1400" dirty="0">
                <a:highlight>
                  <a:srgbClr val="FFFF00"/>
                </a:highlight>
              </a:rPr>
              <a:t>重点化指標、優先順位</a:t>
            </a:r>
          </a:p>
          <a:p>
            <a:r>
              <a:rPr lang="ja-JP" altLang="en-US" sz="1400" dirty="0">
                <a:highlight>
                  <a:srgbClr val="FFFF00"/>
                </a:highlight>
              </a:rPr>
              <a:t>　　　（改定なし）</a:t>
            </a:r>
          </a:p>
        </p:txBody>
      </p:sp>
      <p:pic>
        <p:nvPicPr>
          <p:cNvPr id="5" name="図 4">
            <a:extLst>
              <a:ext uri="{FF2B5EF4-FFF2-40B4-BE49-F238E27FC236}">
                <a16:creationId xmlns:a16="http://schemas.microsoft.com/office/drawing/2014/main" id="{F47227BF-3516-426D-988E-8CFD0BE51630}"/>
              </a:ext>
            </a:extLst>
          </p:cNvPr>
          <p:cNvPicPr>
            <a:picLocks noChangeAspect="1"/>
          </p:cNvPicPr>
          <p:nvPr/>
        </p:nvPicPr>
        <p:blipFill>
          <a:blip r:embed="rId3"/>
          <a:stretch>
            <a:fillRect/>
          </a:stretch>
        </p:blipFill>
        <p:spPr>
          <a:xfrm>
            <a:off x="-324544" y="3856225"/>
            <a:ext cx="5754624" cy="2951988"/>
          </a:xfrm>
          <a:prstGeom prst="rect">
            <a:avLst/>
          </a:prstGeom>
        </p:spPr>
      </p:pic>
      <p:pic>
        <p:nvPicPr>
          <p:cNvPr id="6" name="図 5">
            <a:extLst>
              <a:ext uri="{FF2B5EF4-FFF2-40B4-BE49-F238E27FC236}">
                <a16:creationId xmlns:a16="http://schemas.microsoft.com/office/drawing/2014/main" id="{BFC9EB07-97E5-4757-983D-4940350CC0CD}"/>
              </a:ext>
            </a:extLst>
          </p:cNvPr>
          <p:cNvPicPr>
            <a:picLocks noChangeAspect="1"/>
          </p:cNvPicPr>
          <p:nvPr/>
        </p:nvPicPr>
        <p:blipFill>
          <a:blip r:embed="rId4"/>
          <a:stretch>
            <a:fillRect/>
          </a:stretch>
        </p:blipFill>
        <p:spPr>
          <a:xfrm>
            <a:off x="3839431" y="3573016"/>
            <a:ext cx="5947407" cy="3632732"/>
          </a:xfrm>
          <a:prstGeom prst="rect">
            <a:avLst/>
          </a:prstGeom>
        </p:spPr>
      </p:pic>
      <p:pic>
        <p:nvPicPr>
          <p:cNvPr id="9" name="図 8">
            <a:extLst>
              <a:ext uri="{FF2B5EF4-FFF2-40B4-BE49-F238E27FC236}">
                <a16:creationId xmlns:a16="http://schemas.microsoft.com/office/drawing/2014/main" id="{BAA60EFC-DCF4-4701-A714-548907185215}"/>
              </a:ext>
            </a:extLst>
          </p:cNvPr>
          <p:cNvPicPr>
            <a:picLocks noChangeAspect="1"/>
          </p:cNvPicPr>
          <p:nvPr/>
        </p:nvPicPr>
        <p:blipFill>
          <a:blip r:embed="rId5"/>
          <a:stretch>
            <a:fillRect/>
          </a:stretch>
        </p:blipFill>
        <p:spPr>
          <a:xfrm>
            <a:off x="-10498" y="1118445"/>
            <a:ext cx="4078442" cy="2805183"/>
          </a:xfrm>
          <a:prstGeom prst="rect">
            <a:avLst/>
          </a:prstGeom>
        </p:spPr>
      </p:pic>
    </p:spTree>
    <p:extLst>
      <p:ext uri="{BB962C8B-B14F-4D97-AF65-F5344CB8AC3E}">
        <p14:creationId xmlns:p14="http://schemas.microsoft.com/office/powerpoint/2010/main" val="1567969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27</a:t>
            </a:fld>
            <a:endParaRPr kumimoji="1" lang="ja-JP" altLang="en-US"/>
          </a:p>
        </p:txBody>
      </p:sp>
      <p:sp>
        <p:nvSpPr>
          <p:cNvPr id="6" name="角丸四角形 143">
            <a:extLst>
              <a:ext uri="{FF2B5EF4-FFF2-40B4-BE49-F238E27FC236}">
                <a16:creationId xmlns:a16="http://schemas.microsoft.com/office/drawing/2014/main" id="{ADA4D14E-534B-4C56-B3FF-C2A04D0E06CD}"/>
              </a:ext>
            </a:extLst>
          </p:cNvPr>
          <p:cNvSpPr/>
          <p:nvPr/>
        </p:nvSpPr>
        <p:spPr>
          <a:xfrm>
            <a:off x="48265" y="1050010"/>
            <a:ext cx="8947439" cy="563220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■日常的な維持管理</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 name="テキスト ボックス 8">
            <a:extLst>
              <a:ext uri="{FF2B5EF4-FFF2-40B4-BE49-F238E27FC236}">
                <a16:creationId xmlns:a16="http://schemas.microsoft.com/office/drawing/2014/main" id="{7238D08B-65E5-4DA5-9746-E84CD6504F72}"/>
              </a:ext>
            </a:extLst>
          </p:cNvPr>
          <p:cNvSpPr txBox="1"/>
          <p:nvPr/>
        </p:nvSpPr>
        <p:spPr>
          <a:xfrm>
            <a:off x="17736" y="1340768"/>
            <a:ext cx="4055358" cy="276999"/>
          </a:xfrm>
          <a:prstGeom prst="rect">
            <a:avLst/>
          </a:prstGeom>
          <a:noFill/>
          <a:ln>
            <a:noFill/>
          </a:ln>
        </p:spPr>
        <p:txBody>
          <a:bodyPr wrap="square" rtlCol="0">
            <a:spAutoFit/>
          </a:bodyPr>
          <a:lstStyle/>
          <a:p>
            <a:pPr algn="just"/>
            <a:r>
              <a:rPr lang="ja-JP" altLang="en-US" sz="1200" kern="100" dirty="0"/>
              <a:t>○　</a:t>
            </a:r>
            <a:r>
              <a:rPr lang="ja-JP" altLang="en-US" sz="1200" kern="100" dirty="0">
                <a:effectLst/>
              </a:rPr>
              <a:t>維持管理データの整理</a:t>
            </a:r>
            <a:endParaRPr lang="en-US" altLang="ja-JP" sz="1200" kern="100" dirty="0">
              <a:effectLst/>
            </a:endParaRPr>
          </a:p>
        </p:txBody>
      </p:sp>
      <p:sp>
        <p:nvSpPr>
          <p:cNvPr id="10" name="テキスト ボックス 9">
            <a:extLst>
              <a:ext uri="{FF2B5EF4-FFF2-40B4-BE49-F238E27FC236}">
                <a16:creationId xmlns:a16="http://schemas.microsoft.com/office/drawing/2014/main" id="{8C019E07-C159-49D3-95CD-125C3F263D39}"/>
              </a:ext>
            </a:extLst>
          </p:cNvPr>
          <p:cNvSpPr txBox="1"/>
          <p:nvPr/>
        </p:nvSpPr>
        <p:spPr>
          <a:xfrm>
            <a:off x="139686" y="1664686"/>
            <a:ext cx="4360517" cy="830997"/>
          </a:xfrm>
          <a:prstGeom prst="rect">
            <a:avLst/>
          </a:prstGeom>
          <a:noFill/>
        </p:spPr>
        <p:txBody>
          <a:bodyPr wrap="square">
            <a:spAutoFit/>
          </a:bodyPr>
          <a:lstStyle/>
          <a:p>
            <a:r>
              <a:rPr kumimoji="1" lang="ja-JP" altLang="en-US" sz="1200" dirty="0">
                <a:solidFill>
                  <a:srgbClr val="FF0000"/>
                </a:solidFill>
              </a:rPr>
              <a:t>令和６年度から新たに下水道共通プラットフォーム（日本下水道協会）が供用開始。</a:t>
            </a:r>
            <a:endParaRPr kumimoji="1" lang="en-US" altLang="ja-JP" sz="1200" dirty="0">
              <a:solidFill>
                <a:srgbClr val="FF0000"/>
              </a:solidFill>
            </a:endParaRPr>
          </a:p>
          <a:p>
            <a:r>
              <a:rPr kumimoji="1" lang="ja-JP" altLang="en-US" sz="1200" dirty="0">
                <a:solidFill>
                  <a:srgbClr val="FF0000"/>
                </a:solidFill>
              </a:rPr>
              <a:t>管渠診断結果の他、施設データや補修履歴などの維持管理データを、位置情報、図面も用いて一括管理していく。</a:t>
            </a:r>
            <a:endParaRPr kumimoji="1" lang="en-US" altLang="ja-JP" sz="1200" dirty="0">
              <a:solidFill>
                <a:srgbClr val="FF0000"/>
              </a:solidFill>
            </a:endParaRPr>
          </a:p>
        </p:txBody>
      </p:sp>
      <p:sp>
        <p:nvSpPr>
          <p:cNvPr id="14" name="テキスト ボックス 13">
            <a:extLst>
              <a:ext uri="{FF2B5EF4-FFF2-40B4-BE49-F238E27FC236}">
                <a16:creationId xmlns:a16="http://schemas.microsoft.com/office/drawing/2014/main" id="{9161A439-225A-47DE-A314-C9674522E345}"/>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218884A6-7A24-455A-9473-490905243A13}"/>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pic>
        <p:nvPicPr>
          <p:cNvPr id="4" name="図 3">
            <a:extLst>
              <a:ext uri="{FF2B5EF4-FFF2-40B4-BE49-F238E27FC236}">
                <a16:creationId xmlns:a16="http://schemas.microsoft.com/office/drawing/2014/main" id="{40DF524C-A070-49CF-BC5A-7B9274A5C9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75" t="8864" r="11173" b="10536"/>
          <a:stretch/>
        </p:blipFill>
        <p:spPr>
          <a:xfrm rot="16200000">
            <a:off x="3901729" y="2210487"/>
            <a:ext cx="5215780" cy="3600970"/>
          </a:xfrm>
          <a:prstGeom prst="rect">
            <a:avLst/>
          </a:prstGeom>
        </p:spPr>
      </p:pic>
      <p:sp>
        <p:nvSpPr>
          <p:cNvPr id="13" name="テキスト ボックス 12">
            <a:extLst>
              <a:ext uri="{FF2B5EF4-FFF2-40B4-BE49-F238E27FC236}">
                <a16:creationId xmlns:a16="http://schemas.microsoft.com/office/drawing/2014/main" id="{56AB795F-43AF-4667-AF7F-7D006A2B2FD0}"/>
              </a:ext>
            </a:extLst>
          </p:cNvPr>
          <p:cNvSpPr txBox="1"/>
          <p:nvPr/>
        </p:nvSpPr>
        <p:spPr>
          <a:xfrm>
            <a:off x="4788024" y="1160783"/>
            <a:ext cx="2241759" cy="276999"/>
          </a:xfrm>
          <a:prstGeom prst="rect">
            <a:avLst/>
          </a:prstGeom>
          <a:noFill/>
        </p:spPr>
        <p:txBody>
          <a:bodyPr wrap="square">
            <a:spAutoFit/>
          </a:bodyPr>
          <a:lstStyle/>
          <a:p>
            <a:r>
              <a:rPr lang="ja-JP" altLang="en-US" sz="1200" dirty="0">
                <a:solidFill>
                  <a:srgbClr val="FF0000"/>
                </a:solidFill>
              </a:rPr>
              <a:t>◎</a:t>
            </a:r>
            <a:r>
              <a:rPr kumimoji="1" lang="ja-JP" altLang="en-US" sz="1200" dirty="0">
                <a:solidFill>
                  <a:srgbClr val="FF0000"/>
                </a:solidFill>
              </a:rPr>
              <a:t>維持管理データの項目例</a:t>
            </a:r>
            <a:endParaRPr kumimoji="1" lang="en-US" altLang="ja-JP" sz="1200" dirty="0">
              <a:solidFill>
                <a:srgbClr val="FF0000"/>
              </a:solidFill>
            </a:endParaRPr>
          </a:p>
        </p:txBody>
      </p:sp>
      <p:sp>
        <p:nvSpPr>
          <p:cNvPr id="11" name="テキスト ボックス 10">
            <a:extLst>
              <a:ext uri="{FF2B5EF4-FFF2-40B4-BE49-F238E27FC236}">
                <a16:creationId xmlns:a16="http://schemas.microsoft.com/office/drawing/2014/main" id="{F4AC1D84-0A88-40B1-8670-C75DF23C6EF3}"/>
              </a:ext>
            </a:extLst>
          </p:cNvPr>
          <p:cNvSpPr txBox="1"/>
          <p:nvPr/>
        </p:nvSpPr>
        <p:spPr>
          <a:xfrm>
            <a:off x="6372200" y="544242"/>
            <a:ext cx="2508727" cy="523220"/>
          </a:xfrm>
          <a:prstGeom prst="rect">
            <a:avLst/>
          </a:prstGeom>
          <a:noFill/>
        </p:spPr>
        <p:txBody>
          <a:bodyPr wrap="square">
            <a:spAutoFit/>
          </a:bodyPr>
          <a:lstStyle/>
          <a:p>
            <a:r>
              <a:rPr lang="zh-TW" altLang="en-US" sz="1400" dirty="0">
                <a:highlight>
                  <a:srgbClr val="FFFF00"/>
                </a:highlight>
              </a:rPr>
              <a:t> </a:t>
            </a:r>
            <a:r>
              <a:rPr lang="en-US" altLang="zh-TW" sz="1400" dirty="0">
                <a:highlight>
                  <a:srgbClr val="FFFF00"/>
                </a:highlight>
              </a:rPr>
              <a:t>3-1-</a:t>
            </a:r>
            <a:r>
              <a:rPr lang="en-US" altLang="ja-JP" sz="1400" dirty="0">
                <a:highlight>
                  <a:srgbClr val="FFFF00"/>
                </a:highlight>
              </a:rPr>
              <a:t>5</a:t>
            </a:r>
            <a:r>
              <a:rPr lang="ja-JP" altLang="en-US" sz="1400" dirty="0">
                <a:highlight>
                  <a:srgbClr val="FFFF00"/>
                </a:highlight>
              </a:rPr>
              <a:t>日常的な維持管理</a:t>
            </a:r>
            <a:endParaRPr lang="zh-TW" altLang="en-US" sz="1400" dirty="0">
              <a:highlight>
                <a:srgbClr val="FFFF00"/>
              </a:highlight>
            </a:endParaRPr>
          </a:p>
          <a:p>
            <a:r>
              <a:rPr lang="ja-JP" altLang="en-US" sz="1400" dirty="0">
                <a:highlight>
                  <a:srgbClr val="FFFF00"/>
                </a:highlight>
              </a:rPr>
              <a:t>　　　（概要説明）</a:t>
            </a:r>
          </a:p>
        </p:txBody>
      </p:sp>
    </p:spTree>
    <p:extLst>
      <p:ext uri="{BB962C8B-B14F-4D97-AF65-F5344CB8AC3E}">
        <p14:creationId xmlns:p14="http://schemas.microsoft.com/office/powerpoint/2010/main" val="4246983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28</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F20E1E0A-B79A-4046-AA98-087C130ED3F6}"/>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　案）</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テキスト ボックス 7">
            <a:extLst>
              <a:ext uri="{FF2B5EF4-FFF2-40B4-BE49-F238E27FC236}">
                <a16:creationId xmlns:a16="http://schemas.microsoft.com/office/drawing/2014/main" id="{EB91E1A1-6388-4FE3-BFE5-40C3CF5BD8B8}"/>
              </a:ext>
            </a:extLst>
          </p:cNvPr>
          <p:cNvSpPr txBox="1"/>
          <p:nvPr/>
        </p:nvSpPr>
        <p:spPr>
          <a:xfrm>
            <a:off x="7020272" y="692696"/>
            <a:ext cx="2150006" cy="738664"/>
          </a:xfrm>
          <a:prstGeom prst="rect">
            <a:avLst/>
          </a:prstGeom>
          <a:noFill/>
        </p:spPr>
        <p:txBody>
          <a:bodyPr wrap="square">
            <a:spAutoFit/>
          </a:bodyPr>
          <a:lstStyle/>
          <a:p>
            <a:r>
              <a:rPr lang="en-US" altLang="zh-TW" sz="1400" dirty="0">
                <a:highlight>
                  <a:srgbClr val="FFFF00"/>
                </a:highlight>
              </a:rPr>
              <a:t>3-1-</a:t>
            </a:r>
            <a:r>
              <a:rPr lang="en-US" altLang="ja-JP" sz="1400" dirty="0">
                <a:highlight>
                  <a:srgbClr val="FFFF00"/>
                </a:highlight>
              </a:rPr>
              <a:t>5</a:t>
            </a:r>
            <a:r>
              <a:rPr lang="ja-JP" altLang="en-US" sz="1400" dirty="0">
                <a:highlight>
                  <a:srgbClr val="FFFF00"/>
                </a:highlight>
              </a:rPr>
              <a:t>日常的な維持管理</a:t>
            </a:r>
            <a:endParaRPr lang="en-US" altLang="ja-JP" sz="1400" dirty="0">
              <a:solidFill>
                <a:srgbClr val="FF0000"/>
              </a:solidFill>
              <a:highlight>
                <a:srgbClr val="FFFF00"/>
              </a:highlight>
            </a:endParaRPr>
          </a:p>
          <a:p>
            <a:r>
              <a:rPr lang="ja-JP" altLang="en-US" sz="1400" dirty="0">
                <a:highlight>
                  <a:srgbClr val="FFFF00"/>
                </a:highlight>
              </a:rPr>
              <a:t>（改定箇所）</a:t>
            </a:r>
          </a:p>
          <a:p>
            <a:endParaRPr lang="ja-JP" altLang="en-US" sz="1400" dirty="0">
              <a:highlight>
                <a:srgbClr val="FFFF00"/>
              </a:highlight>
            </a:endParaRPr>
          </a:p>
        </p:txBody>
      </p:sp>
      <p:sp>
        <p:nvSpPr>
          <p:cNvPr id="19" name="テキスト ボックス 18">
            <a:extLst>
              <a:ext uri="{FF2B5EF4-FFF2-40B4-BE49-F238E27FC236}">
                <a16:creationId xmlns:a16="http://schemas.microsoft.com/office/drawing/2014/main" id="{82CEC388-4883-4E4B-9E8B-F0BC61E44A5A}"/>
              </a:ext>
            </a:extLst>
          </p:cNvPr>
          <p:cNvSpPr txBox="1"/>
          <p:nvPr/>
        </p:nvSpPr>
        <p:spPr>
          <a:xfrm>
            <a:off x="4571999" y="1441510"/>
            <a:ext cx="4248473" cy="4524315"/>
          </a:xfrm>
          <a:prstGeom prst="rect">
            <a:avLst/>
          </a:prstGeom>
          <a:noFill/>
        </p:spPr>
        <p:txBody>
          <a:bodyPr wrap="square">
            <a:spAutoFit/>
          </a:bodyPr>
          <a:lstStyle/>
          <a:p>
            <a:r>
              <a:rPr lang="en-US" altLang="ja-JP" dirty="0"/>
              <a:t>(3)</a:t>
            </a:r>
            <a:r>
              <a:rPr lang="ja-JP" altLang="en-US" dirty="0"/>
              <a:t>　データの蓄積・管理</a:t>
            </a:r>
            <a:endParaRPr lang="en-US" altLang="ja-JP" dirty="0"/>
          </a:p>
          <a:p>
            <a:r>
              <a:rPr lang="ja-JP" altLang="en-US" dirty="0"/>
              <a:t>日常的な維持管理のパトロールや苦情・要望、維持管理作業等のデータの蓄積・管理は、「大阪府建設</a:t>
            </a:r>
            <a:r>
              <a:rPr lang="en-US" altLang="ja-JP" dirty="0"/>
              <a:t>CALS</a:t>
            </a:r>
            <a:r>
              <a:rPr lang="ja-JP" altLang="en-US" dirty="0"/>
              <a:t>システム」に職員が登録し、一元管理する。</a:t>
            </a:r>
          </a:p>
          <a:p>
            <a:r>
              <a:rPr lang="en-US" altLang="ja-JP" dirty="0"/>
              <a:t>1) </a:t>
            </a:r>
            <a:r>
              <a:rPr lang="ja-JP" altLang="en-US" dirty="0"/>
              <a:t>建設</a:t>
            </a:r>
            <a:r>
              <a:rPr lang="en-US" altLang="ja-JP" dirty="0"/>
              <a:t>CALS</a:t>
            </a:r>
            <a:r>
              <a:rPr lang="ja-JP" altLang="en-US" dirty="0"/>
              <a:t>システム以外での管理</a:t>
            </a:r>
          </a:p>
          <a:p>
            <a:r>
              <a:rPr lang="ja-JP" altLang="en-US" dirty="0"/>
              <a:t>維持管理のデータについては、基本的に先に述べた建設</a:t>
            </a:r>
            <a:r>
              <a:rPr lang="en-US" altLang="ja-JP" dirty="0"/>
              <a:t>CALS</a:t>
            </a:r>
            <a:r>
              <a:rPr lang="ja-JP" altLang="en-US" dirty="0"/>
              <a:t>システムで管理・蓄積しているが、</a:t>
            </a:r>
            <a:r>
              <a:rPr lang="ja-JP" altLang="en-US" dirty="0">
                <a:solidFill>
                  <a:srgbClr val="FF0000"/>
                </a:solidFill>
              </a:rPr>
              <a:t>令和６年度から新たに下水道共通プラットフォーム（日本下水道協会）が供用開始するので、</a:t>
            </a:r>
            <a:r>
              <a:rPr lang="ja-JP" altLang="en-US" dirty="0"/>
              <a:t>管渠診断結果の他、施設データや補修履歴などの維持管理データを、位置情報、図面も用いて一括管理していく。建設</a:t>
            </a:r>
            <a:r>
              <a:rPr lang="en-US" altLang="ja-JP" dirty="0"/>
              <a:t>CALS</a:t>
            </a:r>
            <a:r>
              <a:rPr lang="ja-JP" altLang="en-US" dirty="0"/>
              <a:t>と連携しながらデータ管理、活用方法を検討していく。</a:t>
            </a:r>
          </a:p>
        </p:txBody>
      </p:sp>
      <p:sp>
        <p:nvSpPr>
          <p:cNvPr id="20" name="テキスト ボックス 19">
            <a:extLst>
              <a:ext uri="{FF2B5EF4-FFF2-40B4-BE49-F238E27FC236}">
                <a16:creationId xmlns:a16="http://schemas.microsoft.com/office/drawing/2014/main" id="{142E39FF-A49B-4E1B-8B42-A5428D5E33EE}"/>
              </a:ext>
            </a:extLst>
          </p:cNvPr>
          <p:cNvSpPr txBox="1"/>
          <p:nvPr/>
        </p:nvSpPr>
        <p:spPr>
          <a:xfrm>
            <a:off x="285455" y="1496179"/>
            <a:ext cx="4248473" cy="4801314"/>
          </a:xfrm>
          <a:prstGeom prst="rect">
            <a:avLst/>
          </a:prstGeom>
          <a:noFill/>
        </p:spPr>
        <p:txBody>
          <a:bodyPr wrap="square">
            <a:spAutoFit/>
          </a:bodyPr>
          <a:lstStyle/>
          <a:p>
            <a:r>
              <a:rPr lang="en-US" altLang="ja-JP" dirty="0"/>
              <a:t>(3)</a:t>
            </a:r>
            <a:r>
              <a:rPr lang="ja-JP" altLang="en-US" dirty="0"/>
              <a:t>　データの蓄積・管理</a:t>
            </a:r>
            <a:endParaRPr lang="en-US" altLang="ja-JP" dirty="0"/>
          </a:p>
          <a:p>
            <a:r>
              <a:rPr lang="ja-JP" altLang="en-US" dirty="0"/>
              <a:t>日常的な維持管理のパトロールや苦情・要望、維持管理作業等のデータの蓄積・管理は、「大阪府建設</a:t>
            </a:r>
            <a:r>
              <a:rPr lang="en-US" altLang="ja-JP" dirty="0"/>
              <a:t>CALS</a:t>
            </a:r>
            <a:r>
              <a:rPr lang="ja-JP" altLang="en-US" dirty="0"/>
              <a:t>システム」に職員が登録し、一元管理する。</a:t>
            </a:r>
          </a:p>
          <a:p>
            <a:r>
              <a:rPr lang="en-US" altLang="ja-JP" dirty="0"/>
              <a:t>1) </a:t>
            </a:r>
            <a:r>
              <a:rPr lang="ja-JP" altLang="en-US" dirty="0"/>
              <a:t>建設</a:t>
            </a:r>
            <a:r>
              <a:rPr lang="en-US" altLang="ja-JP" dirty="0"/>
              <a:t>CALS</a:t>
            </a:r>
            <a:r>
              <a:rPr lang="ja-JP" altLang="en-US" dirty="0"/>
              <a:t>システム以外での管理</a:t>
            </a:r>
          </a:p>
          <a:p>
            <a:r>
              <a:rPr lang="ja-JP" altLang="en-US" dirty="0"/>
              <a:t>維持管理のデータについては、基本的に先に述べた建設</a:t>
            </a:r>
            <a:r>
              <a:rPr lang="en-US" altLang="ja-JP" dirty="0"/>
              <a:t>CALS</a:t>
            </a:r>
            <a:r>
              <a:rPr lang="ja-JP" altLang="en-US" dirty="0"/>
              <a:t>システムで管理・蓄積しているが、</a:t>
            </a:r>
            <a:r>
              <a:rPr lang="ja-JP" altLang="en-US" dirty="0">
                <a:solidFill>
                  <a:srgbClr val="FF0000"/>
                </a:solidFill>
              </a:rPr>
              <a:t>一部、建設</a:t>
            </a:r>
            <a:r>
              <a:rPr lang="en-US" altLang="ja-JP" dirty="0">
                <a:solidFill>
                  <a:srgbClr val="FF0000"/>
                </a:solidFill>
              </a:rPr>
              <a:t>CALS</a:t>
            </a:r>
            <a:r>
              <a:rPr lang="ja-JP" altLang="en-US" dirty="0">
                <a:solidFill>
                  <a:srgbClr val="FF0000"/>
                </a:solidFill>
              </a:rPr>
              <a:t>システムとは独立した形態で管理する（表３</a:t>
            </a:r>
            <a:r>
              <a:rPr lang="en-US" altLang="ja-JP" dirty="0">
                <a:solidFill>
                  <a:srgbClr val="FF0000"/>
                </a:solidFill>
              </a:rPr>
              <a:t>.</a:t>
            </a:r>
            <a:r>
              <a:rPr lang="ja-JP" altLang="en-US" dirty="0">
                <a:solidFill>
                  <a:srgbClr val="FF0000"/>
                </a:solidFill>
              </a:rPr>
              <a:t>１</a:t>
            </a:r>
            <a:r>
              <a:rPr lang="en-US" altLang="ja-JP" dirty="0">
                <a:solidFill>
                  <a:srgbClr val="FF0000"/>
                </a:solidFill>
              </a:rPr>
              <a:t>-21</a:t>
            </a:r>
            <a:r>
              <a:rPr lang="ja-JP" altLang="en-US" dirty="0">
                <a:solidFill>
                  <a:srgbClr val="FF0000"/>
                </a:solidFill>
              </a:rPr>
              <a:t>参照）。将来的には市販の維持管理ソフト導入等も視野に入れ、</a:t>
            </a:r>
            <a:r>
              <a:rPr lang="ja-JP" altLang="en-US" dirty="0"/>
              <a:t>管渠診断結果の他、施設データや補修履歴などの維持管理データを、位置情報、図面も用いて一括管理していく。建設</a:t>
            </a:r>
            <a:r>
              <a:rPr lang="en-US" altLang="ja-JP" dirty="0"/>
              <a:t>CALS</a:t>
            </a:r>
            <a:r>
              <a:rPr lang="ja-JP" altLang="en-US" dirty="0"/>
              <a:t>と連携しながらデータ管理、活用方法を検討していく。</a:t>
            </a:r>
          </a:p>
        </p:txBody>
      </p:sp>
    </p:spTree>
    <p:extLst>
      <p:ext uri="{BB962C8B-B14F-4D97-AF65-F5344CB8AC3E}">
        <p14:creationId xmlns:p14="http://schemas.microsoft.com/office/powerpoint/2010/main" val="55761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29</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7"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■長寿命化に資する工夫</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テキスト ボックス 13">
            <a:extLst>
              <a:ext uri="{FF2B5EF4-FFF2-40B4-BE49-F238E27FC236}">
                <a16:creationId xmlns:a16="http://schemas.microsoft.com/office/drawing/2014/main" id="{9161A439-225A-47DE-A314-C9674522E345}"/>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218884A6-7A24-455A-9473-490905243A13}"/>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7" name="テキスト ボックス 6">
            <a:extLst>
              <a:ext uri="{FF2B5EF4-FFF2-40B4-BE49-F238E27FC236}">
                <a16:creationId xmlns:a16="http://schemas.microsoft.com/office/drawing/2014/main" id="{D1C220B1-F21C-4122-9BA6-2B671B50AB78}"/>
              </a:ext>
            </a:extLst>
          </p:cNvPr>
          <p:cNvSpPr txBox="1"/>
          <p:nvPr/>
        </p:nvSpPr>
        <p:spPr>
          <a:xfrm>
            <a:off x="6422673" y="762935"/>
            <a:ext cx="2508727" cy="523220"/>
          </a:xfrm>
          <a:prstGeom prst="rect">
            <a:avLst/>
          </a:prstGeom>
          <a:noFill/>
        </p:spPr>
        <p:txBody>
          <a:bodyPr wrap="square">
            <a:spAutoFit/>
          </a:bodyPr>
          <a:lstStyle/>
          <a:p>
            <a:r>
              <a:rPr lang="zh-TW" altLang="en-US" sz="1400" dirty="0">
                <a:highlight>
                  <a:srgbClr val="FFFF00"/>
                </a:highlight>
              </a:rPr>
              <a:t> </a:t>
            </a:r>
            <a:r>
              <a:rPr lang="en-US" altLang="zh-TW" sz="1400" dirty="0">
                <a:highlight>
                  <a:srgbClr val="FFFF00"/>
                </a:highlight>
              </a:rPr>
              <a:t>3-1-</a:t>
            </a:r>
            <a:r>
              <a:rPr lang="en-US" altLang="ja-JP" sz="1400" dirty="0">
                <a:highlight>
                  <a:srgbClr val="FFFF00"/>
                </a:highlight>
              </a:rPr>
              <a:t>6</a:t>
            </a:r>
            <a:r>
              <a:rPr lang="ja-JP" altLang="en-US" sz="1400" dirty="0">
                <a:highlight>
                  <a:srgbClr val="FFFF00"/>
                </a:highlight>
              </a:rPr>
              <a:t>長寿命化に資する工夫　</a:t>
            </a:r>
            <a:endParaRPr lang="zh-TW" altLang="en-US" sz="1400" dirty="0">
              <a:highlight>
                <a:srgbClr val="FFFF00"/>
              </a:highlight>
            </a:endParaRPr>
          </a:p>
          <a:p>
            <a:r>
              <a:rPr lang="ja-JP" altLang="en-US" sz="1400" dirty="0">
                <a:highlight>
                  <a:srgbClr val="FFFF00"/>
                </a:highlight>
              </a:rPr>
              <a:t>　　　（追記）</a:t>
            </a:r>
          </a:p>
        </p:txBody>
      </p:sp>
      <p:pic>
        <p:nvPicPr>
          <p:cNvPr id="2" name="図 1">
            <a:extLst>
              <a:ext uri="{FF2B5EF4-FFF2-40B4-BE49-F238E27FC236}">
                <a16:creationId xmlns:a16="http://schemas.microsoft.com/office/drawing/2014/main" id="{8F204182-9437-4BA1-B1AD-65B22F0C5953}"/>
              </a:ext>
            </a:extLst>
          </p:cNvPr>
          <p:cNvPicPr>
            <a:picLocks noChangeAspect="1"/>
          </p:cNvPicPr>
          <p:nvPr/>
        </p:nvPicPr>
        <p:blipFill rotWithShape="1">
          <a:blip r:embed="rId3"/>
          <a:srcRect b="70600"/>
          <a:stretch/>
        </p:blipFill>
        <p:spPr>
          <a:xfrm>
            <a:off x="98279" y="1412776"/>
            <a:ext cx="8597704" cy="3816424"/>
          </a:xfrm>
          <a:prstGeom prst="rect">
            <a:avLst/>
          </a:prstGeom>
        </p:spPr>
      </p:pic>
    </p:spTree>
    <p:extLst>
      <p:ext uri="{BB962C8B-B14F-4D97-AF65-F5344CB8AC3E}">
        <p14:creationId xmlns:p14="http://schemas.microsoft.com/office/powerpoint/2010/main" val="380640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cxnSp>
        <p:nvCxnSpPr>
          <p:cNvPr id="180" name="直線コネクタ 179">
            <a:extLst>
              <a:ext uri="{FF2B5EF4-FFF2-40B4-BE49-F238E27FC236}">
                <a16:creationId xmlns:a16="http://schemas.microsoft.com/office/drawing/2014/main" id="{FECCFC8A-491D-2EB5-AA05-901F9884E2E0}"/>
              </a:ext>
            </a:extLst>
          </p:cNvPr>
          <p:cNvCxnSpPr>
            <a:cxnSpLocks/>
          </p:cNvCxnSpPr>
          <p:nvPr/>
        </p:nvCxnSpPr>
        <p:spPr>
          <a:xfrm>
            <a:off x="1240920" y="2235425"/>
            <a:ext cx="6764" cy="42820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四角形: 角を丸くする 48">
            <a:extLst>
              <a:ext uri="{FF2B5EF4-FFF2-40B4-BE49-F238E27FC236}">
                <a16:creationId xmlns:a16="http://schemas.microsoft.com/office/drawing/2014/main" id="{C053C284-85C7-4159-B125-FEFBFBB6DC6E}"/>
              </a:ext>
            </a:extLst>
          </p:cNvPr>
          <p:cNvSpPr/>
          <p:nvPr/>
        </p:nvSpPr>
        <p:spPr>
          <a:xfrm>
            <a:off x="269669" y="5264245"/>
            <a:ext cx="2146142"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F11D1458-5221-45AA-950B-7667E24681CD}"/>
              </a:ext>
            </a:extLst>
          </p:cNvPr>
          <p:cNvSpPr/>
          <p:nvPr/>
        </p:nvSpPr>
        <p:spPr>
          <a:xfrm>
            <a:off x="1281726" y="4310064"/>
            <a:ext cx="1578666" cy="269698"/>
          </a:xfrm>
          <a:prstGeom prst="roundRect">
            <a:avLst>
              <a:gd name="adj" fmla="val 6784"/>
            </a:avLst>
          </a:prstGeom>
          <a:solidFill>
            <a:srgbClr val="CCECFF"/>
          </a:solidFill>
          <a:ln w="127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8" name="直線コネクタ 267">
            <a:extLst>
              <a:ext uri="{FF2B5EF4-FFF2-40B4-BE49-F238E27FC236}">
                <a16:creationId xmlns:a16="http://schemas.microsoft.com/office/drawing/2014/main" id="{9FF5E00D-48C0-D9CA-CD26-AE1F400CE4B9}"/>
              </a:ext>
            </a:extLst>
          </p:cNvPr>
          <p:cNvCxnSpPr>
            <a:cxnSpLocks/>
            <a:stCxn id="99" idx="2"/>
            <a:endCxn id="15" idx="2"/>
          </p:cNvCxnSpPr>
          <p:nvPr/>
        </p:nvCxnSpPr>
        <p:spPr>
          <a:xfrm flipH="1">
            <a:off x="5994804" y="2484047"/>
            <a:ext cx="6923" cy="64643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6A8F9F98-2B42-B917-EF0E-DCE640AB0C46}"/>
              </a:ext>
            </a:extLst>
          </p:cNvPr>
          <p:cNvSpPr/>
          <p:nvPr/>
        </p:nvSpPr>
        <p:spPr>
          <a:xfrm>
            <a:off x="4925550" y="2896033"/>
            <a:ext cx="2091058"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角を丸くする 68">
            <a:extLst>
              <a:ext uri="{FF2B5EF4-FFF2-40B4-BE49-F238E27FC236}">
                <a16:creationId xmlns:a16="http://schemas.microsoft.com/office/drawing/2014/main" id="{E7BC26D3-2591-29B7-6986-99D7B8CD237B}"/>
              </a:ext>
            </a:extLst>
          </p:cNvPr>
          <p:cNvSpPr/>
          <p:nvPr/>
        </p:nvSpPr>
        <p:spPr>
          <a:xfrm>
            <a:off x="4925550" y="2573163"/>
            <a:ext cx="2091058"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四角形: 角を丸くする 99">
            <a:extLst>
              <a:ext uri="{FF2B5EF4-FFF2-40B4-BE49-F238E27FC236}">
                <a16:creationId xmlns:a16="http://schemas.microsoft.com/office/drawing/2014/main" id="{27A53C82-DACA-BA61-272F-3E7F9E2CCFCD}"/>
              </a:ext>
            </a:extLst>
          </p:cNvPr>
          <p:cNvSpPr/>
          <p:nvPr/>
        </p:nvSpPr>
        <p:spPr>
          <a:xfrm>
            <a:off x="4925550" y="2243194"/>
            <a:ext cx="2091058"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Oval 14">
            <a:extLst>
              <a:ext uri="{FF2B5EF4-FFF2-40B4-BE49-F238E27FC236}">
                <a16:creationId xmlns:a16="http://schemas.microsoft.com/office/drawing/2014/main" id="{5F461217-A076-5893-834D-1F9773E152F5}"/>
              </a:ext>
            </a:extLst>
          </p:cNvPr>
          <p:cNvSpPr>
            <a:spLocks noChangeArrowheads="1"/>
          </p:cNvSpPr>
          <p:nvPr/>
        </p:nvSpPr>
        <p:spPr bwMode="auto">
          <a:xfrm>
            <a:off x="4884899" y="2242596"/>
            <a:ext cx="2233655"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１章 </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長寿命化計画の構成</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68" name="Oval 14">
            <a:extLst>
              <a:ext uri="{FF2B5EF4-FFF2-40B4-BE49-F238E27FC236}">
                <a16:creationId xmlns:a16="http://schemas.microsoft.com/office/drawing/2014/main" id="{FA50271A-784C-6C53-DFF1-5FA23261E075}"/>
              </a:ext>
            </a:extLst>
          </p:cNvPr>
          <p:cNvSpPr>
            <a:spLocks noChangeArrowheads="1"/>
          </p:cNvSpPr>
          <p:nvPr/>
        </p:nvSpPr>
        <p:spPr bwMode="auto">
          <a:xfrm>
            <a:off x="4884899" y="2572565"/>
            <a:ext cx="2247501"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戦略的維持管理の方針</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15" name="Oval 14">
            <a:extLst>
              <a:ext uri="{FF2B5EF4-FFF2-40B4-BE49-F238E27FC236}">
                <a16:creationId xmlns:a16="http://schemas.microsoft.com/office/drawing/2014/main" id="{54019236-60AC-9F26-AC77-468F6B0D9D1F}"/>
              </a:ext>
            </a:extLst>
          </p:cNvPr>
          <p:cNvSpPr>
            <a:spLocks noChangeArrowheads="1"/>
          </p:cNvSpPr>
          <p:nvPr/>
        </p:nvSpPr>
        <p:spPr bwMode="auto">
          <a:xfrm>
            <a:off x="4871053" y="2889026"/>
            <a:ext cx="2247501"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効率的・効果的な維持管理の推進</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236" name="四角形: 角を丸くする 235">
            <a:extLst>
              <a:ext uri="{FF2B5EF4-FFF2-40B4-BE49-F238E27FC236}">
                <a16:creationId xmlns:a16="http://schemas.microsoft.com/office/drawing/2014/main" id="{50F8163E-EB10-47E6-C12D-2F8C272FB465}"/>
              </a:ext>
            </a:extLst>
          </p:cNvPr>
          <p:cNvSpPr/>
          <p:nvPr/>
        </p:nvSpPr>
        <p:spPr>
          <a:xfrm>
            <a:off x="5356971" y="3198064"/>
            <a:ext cx="2815429" cy="3353885"/>
          </a:xfrm>
          <a:prstGeom prst="roundRect">
            <a:avLst>
              <a:gd name="adj" fmla="val 6784"/>
            </a:avLst>
          </a:prstGeom>
          <a:solidFill>
            <a:srgbClr val="CCECFF"/>
          </a:solidFill>
          <a:ln w="63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四角形: 角を丸くする 114">
            <a:extLst>
              <a:ext uri="{FF2B5EF4-FFF2-40B4-BE49-F238E27FC236}">
                <a16:creationId xmlns:a16="http://schemas.microsoft.com/office/drawing/2014/main" id="{9B72FBE6-25F6-2793-8BF1-A3B8F13AC7E5}"/>
              </a:ext>
            </a:extLst>
          </p:cNvPr>
          <p:cNvSpPr/>
          <p:nvPr/>
        </p:nvSpPr>
        <p:spPr>
          <a:xfrm>
            <a:off x="1285432" y="2843337"/>
            <a:ext cx="1574960" cy="648802"/>
          </a:xfrm>
          <a:prstGeom prst="roundRect">
            <a:avLst>
              <a:gd name="adj" fmla="val 6784"/>
            </a:avLst>
          </a:prstGeom>
          <a:solidFill>
            <a:srgbClr val="CCECFF"/>
          </a:solidFill>
          <a:ln w="127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CECF2B1-05BF-1824-3F6E-3447B2B192BF}"/>
              </a:ext>
            </a:extLst>
          </p:cNvPr>
          <p:cNvSpPr/>
          <p:nvPr/>
        </p:nvSpPr>
        <p:spPr>
          <a:xfrm>
            <a:off x="4788553" y="1892342"/>
            <a:ext cx="4118186" cy="4705010"/>
          </a:xfrm>
          <a:prstGeom prst="roundRect">
            <a:avLst>
              <a:gd name="adj" fmla="val 1459"/>
            </a:avLst>
          </a:prstGeom>
          <a:noFill/>
          <a:ln w="15875" cmpd="thickThi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四角形: 角を丸くする 6">
            <a:extLst>
              <a:ext uri="{FF2B5EF4-FFF2-40B4-BE49-F238E27FC236}">
                <a16:creationId xmlns:a16="http://schemas.microsoft.com/office/drawing/2014/main" id="{B67FB7E2-6E4D-E44F-BB75-7A186DCF5647}"/>
              </a:ext>
            </a:extLst>
          </p:cNvPr>
          <p:cNvSpPr/>
          <p:nvPr/>
        </p:nvSpPr>
        <p:spPr>
          <a:xfrm>
            <a:off x="190363" y="1898258"/>
            <a:ext cx="4182355" cy="4699094"/>
          </a:xfrm>
          <a:prstGeom prst="roundRect">
            <a:avLst>
              <a:gd name="adj" fmla="val 1459"/>
            </a:avLst>
          </a:prstGeom>
          <a:noFill/>
          <a:ln w="15875" cmpd="thickThi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四角形: 角を丸くする 35">
            <a:extLst>
              <a:ext uri="{FF2B5EF4-FFF2-40B4-BE49-F238E27FC236}">
                <a16:creationId xmlns:a16="http://schemas.microsoft.com/office/drawing/2014/main" id="{E2BA5ACF-6664-70F8-82B9-597103586954}"/>
              </a:ext>
            </a:extLst>
          </p:cNvPr>
          <p:cNvSpPr/>
          <p:nvPr/>
        </p:nvSpPr>
        <p:spPr>
          <a:xfrm>
            <a:off x="255249" y="4656163"/>
            <a:ext cx="2146143" cy="241452"/>
          </a:xfrm>
          <a:prstGeom prst="round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3E25C55-A8C7-ECEA-909F-1DD75E5DC68B}"/>
              </a:ext>
            </a:extLst>
          </p:cNvPr>
          <p:cNvSpPr/>
          <p:nvPr/>
        </p:nvSpPr>
        <p:spPr>
          <a:xfrm>
            <a:off x="252794" y="3952945"/>
            <a:ext cx="2148598" cy="264818"/>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C94CE298-1F87-1C56-18BE-D35E0A24E0E1}"/>
              </a:ext>
            </a:extLst>
          </p:cNvPr>
          <p:cNvSpPr/>
          <p:nvPr/>
        </p:nvSpPr>
        <p:spPr>
          <a:xfrm>
            <a:off x="296534" y="2532925"/>
            <a:ext cx="2143608" cy="241452"/>
          </a:xfrm>
          <a:prstGeom prst="round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8651422E-B944-7240-3EEE-9B4C776E8261}"/>
              </a:ext>
            </a:extLst>
          </p:cNvPr>
          <p:cNvSpPr/>
          <p:nvPr/>
        </p:nvSpPr>
        <p:spPr>
          <a:xfrm>
            <a:off x="296534" y="2236023"/>
            <a:ext cx="2143608"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Oval 14">
            <a:extLst>
              <a:ext uri="{FF2B5EF4-FFF2-40B4-BE49-F238E27FC236}">
                <a16:creationId xmlns:a16="http://schemas.microsoft.com/office/drawing/2014/main" id="{EE07A9CC-6D46-E599-222C-46CF04324EBC}"/>
              </a:ext>
            </a:extLst>
          </p:cNvPr>
          <p:cNvSpPr>
            <a:spLocks noChangeArrowheads="1"/>
          </p:cNvSpPr>
          <p:nvPr/>
        </p:nvSpPr>
        <p:spPr bwMode="auto">
          <a:xfrm>
            <a:off x="3173733" y="3406254"/>
            <a:ext cx="967983"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２章</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、４～６章</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40" name="Oval 14">
            <a:extLst>
              <a:ext uri="{FF2B5EF4-FFF2-40B4-BE49-F238E27FC236}">
                <a16:creationId xmlns:a16="http://schemas.microsoft.com/office/drawing/2014/main" id="{EF9E1C83-B3D1-82A1-F322-CE8246BDED5E}"/>
              </a:ext>
            </a:extLst>
          </p:cNvPr>
          <p:cNvSpPr>
            <a:spLocks noChangeArrowheads="1"/>
          </p:cNvSpPr>
          <p:nvPr/>
        </p:nvSpPr>
        <p:spPr bwMode="auto">
          <a:xfrm>
            <a:off x="255249" y="3962903"/>
            <a:ext cx="2179892" cy="241451"/>
          </a:xfrm>
          <a:prstGeom prst="roundRect">
            <a:avLst>
              <a:gd name="adj" fmla="val 28051"/>
            </a:avLst>
          </a:prstGeom>
          <a:noFill/>
          <a:ln w="38100">
            <a:solidFill>
              <a:srgbClr val="FF0000"/>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効率的・効果的な維持管理の推進</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38" name="Oval 14">
            <a:extLst>
              <a:ext uri="{FF2B5EF4-FFF2-40B4-BE49-F238E27FC236}">
                <a16:creationId xmlns:a16="http://schemas.microsoft.com/office/drawing/2014/main" id="{2077EE1C-8885-8E2C-0B61-43274B3A8C19}"/>
              </a:ext>
            </a:extLst>
          </p:cNvPr>
          <p:cNvSpPr>
            <a:spLocks noChangeArrowheads="1"/>
          </p:cNvSpPr>
          <p:nvPr/>
        </p:nvSpPr>
        <p:spPr bwMode="auto">
          <a:xfrm>
            <a:off x="299724" y="2532326"/>
            <a:ext cx="2140417" cy="241451"/>
          </a:xfrm>
          <a:prstGeom prst="roundRect">
            <a:avLst>
              <a:gd name="adj" fmla="val 28051"/>
            </a:avLst>
          </a:prstGeom>
          <a:noFill/>
          <a:ln w="6350">
            <a:solidFill>
              <a:schemeClr val="accent5"/>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維持管理・更新の現状と課題</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31" name="Oval 14">
            <a:extLst>
              <a:ext uri="{FF2B5EF4-FFF2-40B4-BE49-F238E27FC236}">
                <a16:creationId xmlns:a16="http://schemas.microsoft.com/office/drawing/2014/main" id="{04022F47-72EC-0A19-081C-825B6562A3EE}"/>
              </a:ext>
            </a:extLst>
          </p:cNvPr>
          <p:cNvSpPr>
            <a:spLocks noChangeArrowheads="1"/>
          </p:cNvSpPr>
          <p:nvPr/>
        </p:nvSpPr>
        <p:spPr bwMode="auto">
          <a:xfrm>
            <a:off x="296534" y="2235425"/>
            <a:ext cx="2119990"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１章 </a:t>
            </a:r>
            <a:r>
              <a:rPr lang="ja-JP" altLang="ja-JP"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計画の構成</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674018" y="6521864"/>
            <a:ext cx="2133600" cy="365125"/>
          </a:xfrm>
        </p:spPr>
        <p:txBody>
          <a:bodyPr/>
          <a:lstStyle/>
          <a:p>
            <a:r>
              <a:rPr lang="en-US" altLang="ja-JP" dirty="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t>3</a:t>
            </a:r>
            <a:endParaRPr lang="ja-JP" altLang="en-US" dirty="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id="{C412370E-2B63-F349-9F10-28F3642C0CD6}"/>
              </a:ext>
            </a:extLst>
          </p:cNvPr>
          <p:cNvSpPr txBox="1">
            <a:spLocks/>
          </p:cNvSpPr>
          <p:nvPr/>
        </p:nvSpPr>
        <p:spPr>
          <a:xfrm>
            <a:off x="-108520" y="1050022"/>
            <a:ext cx="9571536" cy="734551"/>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32000" indent="-285750">
              <a:spcBef>
                <a:spcPts val="3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各施設の計画を</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管渠・水槽等土木構造物編</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機械電気設備編</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として個別に記載（第３章）</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spcBef>
                <a:spcPts val="600"/>
              </a:spcBef>
              <a:buNone/>
            </a:pPr>
            <a:endParaRPr lang="en-US" altLang="ja-JP" sz="1800" u="sng"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Oval 14">
            <a:extLst>
              <a:ext uri="{FF2B5EF4-FFF2-40B4-BE49-F238E27FC236}">
                <a16:creationId xmlns:a16="http://schemas.microsoft.com/office/drawing/2014/main" id="{D112171A-1BE6-9016-9177-8F47DE1794B8}"/>
              </a:ext>
            </a:extLst>
          </p:cNvPr>
          <p:cNvSpPr>
            <a:spLocks noChangeArrowheads="1"/>
          </p:cNvSpPr>
          <p:nvPr/>
        </p:nvSpPr>
        <p:spPr bwMode="auto">
          <a:xfrm>
            <a:off x="793267" y="1726257"/>
            <a:ext cx="2976546" cy="343365"/>
          </a:xfrm>
          <a:prstGeom prst="roundRect">
            <a:avLst>
              <a:gd name="adj" fmla="val 28051"/>
            </a:avLst>
          </a:prstGeom>
          <a:solidFill>
            <a:schemeClr val="bg2"/>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400" b="1" dirty="0">
                <a:latin typeface="BIZ UDゴシック" panose="020B0400000000000000" pitchFamily="49" charset="-128"/>
                <a:ea typeface="BIZ UDゴシック" panose="020B0400000000000000" pitchFamily="49" charset="-128"/>
              </a:rPr>
              <a:t>現計画の構成</a:t>
            </a:r>
            <a:r>
              <a:rPr kumimoji="0" lang="en-US" altLang="ja-JP" sz="1400" b="1" dirty="0">
                <a:latin typeface="BIZ UDゴシック" panose="020B0400000000000000" pitchFamily="49" charset="-128"/>
                <a:ea typeface="BIZ UDゴシック" panose="020B0400000000000000" pitchFamily="49" charset="-128"/>
              </a:rPr>
              <a:t>(</a:t>
            </a:r>
            <a:r>
              <a:rPr kumimoji="0" lang="ja-JP" altLang="en-US" sz="1400" b="1" dirty="0">
                <a:latin typeface="BIZ UDゴシック" panose="020B0400000000000000" pitchFamily="49" charset="-128"/>
                <a:ea typeface="BIZ UDゴシック" panose="020B0400000000000000" pitchFamily="49" charset="-128"/>
              </a:rPr>
              <a:t>項目ごとに作成）</a:t>
            </a:r>
            <a:endParaRPr kumimoji="0" lang="ja-JP" altLang="ja-JP" sz="1200" dirty="0">
              <a:latin typeface="BIZ UDゴシック" panose="020B0400000000000000" pitchFamily="49" charset="-128"/>
              <a:ea typeface="BIZ UDゴシック" panose="020B0400000000000000" pitchFamily="49" charset="-128"/>
            </a:endParaRPr>
          </a:p>
        </p:txBody>
      </p:sp>
      <p:sp>
        <p:nvSpPr>
          <p:cNvPr id="10" name="Oval 14">
            <a:extLst>
              <a:ext uri="{FF2B5EF4-FFF2-40B4-BE49-F238E27FC236}">
                <a16:creationId xmlns:a16="http://schemas.microsoft.com/office/drawing/2014/main" id="{DAD1F10F-C527-04BF-4835-E963F50EFD0F}"/>
              </a:ext>
            </a:extLst>
          </p:cNvPr>
          <p:cNvSpPr>
            <a:spLocks noChangeArrowheads="1"/>
          </p:cNvSpPr>
          <p:nvPr/>
        </p:nvSpPr>
        <p:spPr bwMode="auto">
          <a:xfrm>
            <a:off x="5367670" y="1738637"/>
            <a:ext cx="2976546" cy="343365"/>
          </a:xfrm>
          <a:prstGeom prst="roundRect">
            <a:avLst>
              <a:gd name="adj" fmla="val 28051"/>
            </a:avLst>
          </a:prstGeom>
          <a:solidFill>
            <a:schemeClr val="bg2"/>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400" b="1" dirty="0">
                <a:latin typeface="BIZ UDゴシック" panose="020B0400000000000000" pitchFamily="49" charset="-128"/>
                <a:ea typeface="BIZ UDゴシック" panose="020B0400000000000000" pitchFamily="49" charset="-128"/>
              </a:rPr>
              <a:t>新計画の構成</a:t>
            </a:r>
            <a:r>
              <a:rPr kumimoji="0" lang="en-US" altLang="ja-JP" sz="1400" b="1" dirty="0">
                <a:latin typeface="BIZ UDゴシック" panose="020B0400000000000000" pitchFamily="49" charset="-128"/>
                <a:ea typeface="BIZ UDゴシック" panose="020B0400000000000000" pitchFamily="49" charset="-128"/>
              </a:rPr>
              <a:t>(</a:t>
            </a:r>
            <a:r>
              <a:rPr kumimoji="0" lang="ja-JP" altLang="en-US" sz="1400" b="1" dirty="0">
                <a:latin typeface="BIZ UDゴシック" panose="020B0400000000000000" pitchFamily="49" charset="-128"/>
                <a:ea typeface="BIZ UDゴシック" panose="020B0400000000000000" pitchFamily="49" charset="-128"/>
              </a:rPr>
              <a:t>施設編ごとに作成</a:t>
            </a:r>
            <a:r>
              <a:rPr kumimoji="0" lang="en-US" altLang="ja-JP" sz="1400" b="1" dirty="0">
                <a:latin typeface="BIZ UDゴシック" panose="020B0400000000000000" pitchFamily="49" charset="-128"/>
                <a:ea typeface="BIZ UDゴシック" panose="020B0400000000000000" pitchFamily="49" charset="-128"/>
              </a:rPr>
              <a:t>)</a:t>
            </a:r>
            <a:endParaRPr kumimoji="0" lang="ja-JP" altLang="ja-JP" sz="1400" b="1" dirty="0">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8CCC94E7-3AAC-FF11-5C23-483312017079}"/>
              </a:ext>
            </a:extLst>
          </p:cNvPr>
          <p:cNvSpPr/>
          <p:nvPr/>
        </p:nvSpPr>
        <p:spPr>
          <a:xfrm>
            <a:off x="255249" y="3607693"/>
            <a:ext cx="2152330"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0CA9FFA9-6ACB-3D69-9F40-00F3A9D9AB11}"/>
              </a:ext>
            </a:extLst>
          </p:cNvPr>
          <p:cNvSpPr/>
          <p:nvPr/>
        </p:nvSpPr>
        <p:spPr>
          <a:xfrm>
            <a:off x="242644" y="6182111"/>
            <a:ext cx="2146142"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Oval 14">
            <a:extLst>
              <a:ext uri="{FF2B5EF4-FFF2-40B4-BE49-F238E27FC236}">
                <a16:creationId xmlns:a16="http://schemas.microsoft.com/office/drawing/2014/main" id="{2845F4E3-0EBE-BA4D-BC28-2C819424AB5F}"/>
              </a:ext>
            </a:extLst>
          </p:cNvPr>
          <p:cNvSpPr>
            <a:spLocks noChangeArrowheads="1"/>
          </p:cNvSpPr>
          <p:nvPr/>
        </p:nvSpPr>
        <p:spPr bwMode="auto">
          <a:xfrm>
            <a:off x="302052" y="3581396"/>
            <a:ext cx="2138089"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３章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戦略的維持管理の方針</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42" name="Oval 14">
            <a:extLst>
              <a:ext uri="{FF2B5EF4-FFF2-40B4-BE49-F238E27FC236}">
                <a16:creationId xmlns:a16="http://schemas.microsoft.com/office/drawing/2014/main" id="{724F3AA2-C939-8784-2275-E7EBB6CED86D}"/>
              </a:ext>
            </a:extLst>
          </p:cNvPr>
          <p:cNvSpPr>
            <a:spLocks noChangeArrowheads="1"/>
          </p:cNvSpPr>
          <p:nvPr/>
        </p:nvSpPr>
        <p:spPr bwMode="auto">
          <a:xfrm>
            <a:off x="381715" y="5927169"/>
            <a:ext cx="2118651"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６</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維持管理マネジメント</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381" name="右中かっこ 380">
            <a:extLst>
              <a:ext uri="{FF2B5EF4-FFF2-40B4-BE49-F238E27FC236}">
                <a16:creationId xmlns:a16="http://schemas.microsoft.com/office/drawing/2014/main" id="{E97B5A75-DC71-0D6A-7F87-2D56D81FC272}"/>
              </a:ext>
            </a:extLst>
          </p:cNvPr>
          <p:cNvSpPr/>
          <p:nvPr/>
        </p:nvSpPr>
        <p:spPr>
          <a:xfrm>
            <a:off x="2518089" y="6008291"/>
            <a:ext cx="98348" cy="44921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4" name="Oval 14">
            <a:extLst>
              <a:ext uri="{FF2B5EF4-FFF2-40B4-BE49-F238E27FC236}">
                <a16:creationId xmlns:a16="http://schemas.microsoft.com/office/drawing/2014/main" id="{BD15C527-A61B-9182-11CE-89402B8D867A}"/>
              </a:ext>
            </a:extLst>
          </p:cNvPr>
          <p:cNvSpPr>
            <a:spLocks noChangeArrowheads="1"/>
          </p:cNvSpPr>
          <p:nvPr/>
        </p:nvSpPr>
        <p:spPr bwMode="auto">
          <a:xfrm>
            <a:off x="5491965" y="3950134"/>
            <a:ext cx="2727956" cy="1931733"/>
          </a:xfrm>
          <a:prstGeom prst="roundRect">
            <a:avLst>
              <a:gd name="adj" fmla="val 1739"/>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3-1 </a:t>
            </a:r>
            <a:r>
              <a:rPr kumimoji="0" lang="ja-JP" altLang="en-US" sz="900" dirty="0">
                <a:latin typeface="BIZ UDゴシック" panose="020B0400000000000000" pitchFamily="49" charset="-128"/>
                <a:ea typeface="BIZ UDゴシック" panose="020B0400000000000000" pitchFamily="49" charset="-128"/>
              </a:rPr>
              <a:t>管渠・水槽等土木構造物</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 3-1-1</a:t>
            </a:r>
            <a:r>
              <a:rPr kumimoji="0" lang="ja-JP" altLang="en-US" sz="900" dirty="0">
                <a:latin typeface="BIZ UDゴシック" panose="020B0400000000000000" pitchFamily="49" charset="-128"/>
                <a:ea typeface="BIZ UDゴシック" panose="020B0400000000000000" pitchFamily="49" charset="-128"/>
              </a:rPr>
              <a:t>施設の現状</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ja-JP" altLang="en-US" sz="900" dirty="0">
                <a:latin typeface="BIZ UDゴシック" panose="020B0400000000000000" pitchFamily="49" charset="-128"/>
                <a:ea typeface="BIZ UDゴシック" panose="020B0400000000000000" pitchFamily="49" charset="-128"/>
              </a:rPr>
              <a:t> </a:t>
            </a:r>
            <a:r>
              <a:rPr kumimoji="0" lang="en-US" altLang="ja-JP" sz="900" dirty="0">
                <a:latin typeface="BIZ UDゴシック" panose="020B0400000000000000" pitchFamily="49" charset="-128"/>
                <a:ea typeface="BIZ UDゴシック" panose="020B0400000000000000" pitchFamily="49" charset="-128"/>
              </a:rPr>
              <a:t>3-1-2</a:t>
            </a:r>
            <a:r>
              <a:rPr kumimoji="0" lang="ja-JP" altLang="en-US" sz="900" dirty="0">
                <a:latin typeface="BIZ UDゴシック" panose="020B0400000000000000" pitchFamily="49" charset="-128"/>
                <a:ea typeface="BIZ UDゴシック" panose="020B0400000000000000" pitchFamily="49" charset="-128"/>
              </a:rPr>
              <a:t>点検・診断・評価</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 3-1-3</a:t>
            </a:r>
            <a:r>
              <a:rPr kumimoji="0" lang="ja-JP" altLang="en-US" sz="900" dirty="0">
                <a:latin typeface="BIZ UDゴシック" panose="020B0400000000000000" pitchFamily="49" charset="-128"/>
                <a:ea typeface="BIZ UDゴシック" panose="020B0400000000000000" pitchFamily="49" charset="-128"/>
              </a:rPr>
              <a:t>維持管理手法、維持管理水準、更新フロー</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 3-1-4</a:t>
            </a:r>
            <a:r>
              <a:rPr kumimoji="0" lang="ja-JP" altLang="en-US" sz="900" dirty="0">
                <a:latin typeface="BIZ UDゴシック" panose="020B0400000000000000" pitchFamily="49" charset="-128"/>
                <a:ea typeface="BIZ UDゴシック" panose="020B0400000000000000" pitchFamily="49" charset="-128"/>
              </a:rPr>
              <a:t>重点化指標、優先順位</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 3-1-5</a:t>
            </a:r>
            <a:r>
              <a:rPr kumimoji="0" lang="ja-JP" altLang="en-US" sz="900" dirty="0">
                <a:latin typeface="BIZ UDゴシック" panose="020B0400000000000000" pitchFamily="49" charset="-128"/>
                <a:ea typeface="BIZ UDゴシック" panose="020B0400000000000000" pitchFamily="49" charset="-128"/>
              </a:rPr>
              <a:t>日常的な維持管理</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 3-1-6</a:t>
            </a:r>
            <a:r>
              <a:rPr kumimoji="0" lang="ja-JP" altLang="en-US" sz="900" dirty="0">
                <a:latin typeface="BIZ UDゴシック" panose="020B0400000000000000" pitchFamily="49" charset="-128"/>
                <a:ea typeface="BIZ UDゴシック" panose="020B0400000000000000" pitchFamily="49" charset="-128"/>
              </a:rPr>
              <a:t>長寿命化に資する工夫</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 3-1-7</a:t>
            </a:r>
            <a:r>
              <a:rPr kumimoji="0" lang="ja-JP" altLang="en-US" sz="900" dirty="0">
                <a:latin typeface="BIZ UDゴシック" panose="020B0400000000000000" pitchFamily="49" charset="-128"/>
                <a:ea typeface="BIZ UDゴシック" panose="020B0400000000000000" pitchFamily="49" charset="-128"/>
              </a:rPr>
              <a:t>新技術の活用</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 3-1-8</a:t>
            </a:r>
            <a:r>
              <a:rPr kumimoji="0" lang="ja-JP" altLang="en-US" sz="900" dirty="0">
                <a:latin typeface="BIZ UDゴシック" panose="020B0400000000000000" pitchFamily="49" charset="-128"/>
                <a:ea typeface="BIZ UDゴシック" panose="020B0400000000000000" pitchFamily="49" charset="-128"/>
              </a:rPr>
              <a:t>効果検証</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3-2</a:t>
            </a:r>
            <a:r>
              <a:rPr kumimoji="0" lang="ja-JP" altLang="en-US" sz="900" dirty="0">
                <a:latin typeface="BIZ UDゴシック" panose="020B0400000000000000" pitchFamily="49" charset="-128"/>
                <a:ea typeface="BIZ UDゴシック" panose="020B0400000000000000" pitchFamily="49" charset="-128"/>
              </a:rPr>
              <a:t> 機械電気設備</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en-US" altLang="ja-JP" sz="900" dirty="0">
                <a:latin typeface="BIZ UDゴシック" panose="020B0400000000000000" pitchFamily="49" charset="-128"/>
                <a:ea typeface="BIZ UDゴシック" panose="020B0400000000000000" pitchFamily="49" charset="-128"/>
              </a:rPr>
              <a:t> 3-2-1 </a:t>
            </a:r>
            <a:r>
              <a:rPr kumimoji="0" lang="ja-JP" altLang="en-US" sz="900" dirty="0">
                <a:latin typeface="BIZ UDゴシック" panose="020B0400000000000000" pitchFamily="49" charset="-128"/>
                <a:ea typeface="BIZ UDゴシック" panose="020B0400000000000000" pitchFamily="49" charset="-128"/>
              </a:rPr>
              <a:t>施設の現状</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ja-JP" altLang="en-US" sz="900" dirty="0">
                <a:latin typeface="BIZ UDゴシック" panose="020B0400000000000000" pitchFamily="49" charset="-128"/>
                <a:ea typeface="BIZ UDゴシック" panose="020B0400000000000000" pitchFamily="49" charset="-128"/>
              </a:rPr>
              <a:t> 　 ・</a:t>
            </a:r>
            <a:endParaRPr kumimoji="0" lang="ja-JP"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ja-JP" altLang="en-US" sz="900" dirty="0">
                <a:latin typeface="BIZ UDゴシック" panose="020B0400000000000000" pitchFamily="49" charset="-128"/>
                <a:ea typeface="BIZ UDゴシック" panose="020B0400000000000000" pitchFamily="49" charset="-128"/>
              </a:rPr>
              <a:t>　　・　</a:t>
            </a:r>
            <a:endParaRPr kumimoji="0" lang="ja-JP"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endParaRPr kumimoji="0" lang="ja-JP" altLang="ja-JP" sz="900" dirty="0">
              <a:latin typeface="BIZ UDゴシック" panose="020B0400000000000000" pitchFamily="49" charset="-128"/>
              <a:ea typeface="BIZ UDゴシック" panose="020B0400000000000000" pitchFamily="49" charset="-128"/>
            </a:endParaRPr>
          </a:p>
        </p:txBody>
      </p:sp>
      <p:cxnSp>
        <p:nvCxnSpPr>
          <p:cNvPr id="18" name="コネクタ: カギ線 17">
            <a:extLst>
              <a:ext uri="{FF2B5EF4-FFF2-40B4-BE49-F238E27FC236}">
                <a16:creationId xmlns:a16="http://schemas.microsoft.com/office/drawing/2014/main" id="{B95E0A06-C4B3-CD8C-220E-4623F75933B5}"/>
              </a:ext>
            </a:extLst>
          </p:cNvPr>
          <p:cNvCxnSpPr>
            <a:cxnSpLocks/>
          </p:cNvCxnSpPr>
          <p:nvPr/>
        </p:nvCxnSpPr>
        <p:spPr>
          <a:xfrm>
            <a:off x="3068927" y="3179644"/>
            <a:ext cx="2242659" cy="226610"/>
          </a:xfrm>
          <a:prstGeom prst="bentConnector3">
            <a:avLst>
              <a:gd name="adj1" fmla="val 50000"/>
            </a:avLst>
          </a:prstGeom>
          <a:ln w="19050">
            <a:solidFill>
              <a:srgbClr val="0C3CB4"/>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48" name="Oval 14">
            <a:extLst>
              <a:ext uri="{FF2B5EF4-FFF2-40B4-BE49-F238E27FC236}">
                <a16:creationId xmlns:a16="http://schemas.microsoft.com/office/drawing/2014/main" id="{BC2D0BC7-8424-465C-B37A-EBF86BFE7282}"/>
              </a:ext>
            </a:extLst>
          </p:cNvPr>
          <p:cNvSpPr>
            <a:spLocks noChangeArrowheads="1"/>
          </p:cNvSpPr>
          <p:nvPr/>
        </p:nvSpPr>
        <p:spPr bwMode="auto">
          <a:xfrm>
            <a:off x="1247684" y="2853979"/>
            <a:ext cx="1655268" cy="543920"/>
          </a:xfrm>
          <a:prstGeom prst="roundRect">
            <a:avLst>
              <a:gd name="adj" fmla="val 1739"/>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lnSpc>
                <a:spcPts val="2000"/>
              </a:lnSpc>
              <a:spcBef>
                <a:spcPct val="0"/>
              </a:spcBef>
              <a:spcAft>
                <a:spcPct val="0"/>
              </a:spcAft>
            </a:pPr>
            <a:r>
              <a:rPr kumimoji="0" lang="ja-JP" altLang="en-US" sz="900" dirty="0">
                <a:latin typeface="BIZ UDゴシック" panose="020B0400000000000000" pitchFamily="49" charset="-128"/>
                <a:ea typeface="BIZ UDゴシック" panose="020B0400000000000000" pitchFamily="49" charset="-128"/>
              </a:rPr>
              <a:t>・管渠・水槽等土木構造物</a:t>
            </a:r>
            <a:endParaRPr kumimoji="0" lang="en-US" altLang="ja-JP" sz="900" dirty="0">
              <a:latin typeface="BIZ UDゴシック" panose="020B0400000000000000" pitchFamily="49" charset="-128"/>
              <a:ea typeface="BIZ UDゴシック" panose="020B0400000000000000" pitchFamily="49" charset="-128"/>
            </a:endParaRPr>
          </a:p>
          <a:p>
            <a:pPr defTabSz="685800" eaLnBrk="0" fontAlgn="base" hangingPunct="0">
              <a:lnSpc>
                <a:spcPts val="2000"/>
              </a:lnSpc>
              <a:spcBef>
                <a:spcPct val="0"/>
              </a:spcBef>
              <a:spcAft>
                <a:spcPct val="0"/>
              </a:spcAft>
            </a:pPr>
            <a:r>
              <a:rPr kumimoji="0" lang="ja-JP" altLang="en-US" sz="900" dirty="0">
                <a:latin typeface="BIZ UDゴシック" panose="020B0400000000000000" pitchFamily="49" charset="-128"/>
                <a:ea typeface="BIZ UDゴシック" panose="020B0400000000000000" pitchFamily="49" charset="-128"/>
              </a:rPr>
              <a:t>・機械電気設備</a:t>
            </a:r>
            <a:endParaRPr kumimoji="0" lang="ja-JP" altLang="ja-JP" sz="900" dirty="0">
              <a:latin typeface="BIZ UDゴシック" panose="020B0400000000000000" pitchFamily="49" charset="-128"/>
              <a:ea typeface="BIZ UDゴシック" panose="020B0400000000000000" pitchFamily="49" charset="-128"/>
            </a:endParaRPr>
          </a:p>
        </p:txBody>
      </p:sp>
      <p:sp>
        <p:nvSpPr>
          <p:cNvPr id="55" name="Oval 14">
            <a:extLst>
              <a:ext uri="{FF2B5EF4-FFF2-40B4-BE49-F238E27FC236}">
                <a16:creationId xmlns:a16="http://schemas.microsoft.com/office/drawing/2014/main" id="{095952E9-876F-44C4-A674-65569CA9306D}"/>
              </a:ext>
            </a:extLst>
          </p:cNvPr>
          <p:cNvSpPr>
            <a:spLocks noChangeArrowheads="1"/>
          </p:cNvSpPr>
          <p:nvPr/>
        </p:nvSpPr>
        <p:spPr bwMode="auto">
          <a:xfrm>
            <a:off x="1220417" y="4292482"/>
            <a:ext cx="1655268" cy="182699"/>
          </a:xfrm>
          <a:prstGeom prst="roundRect">
            <a:avLst>
              <a:gd name="adj" fmla="val 1739"/>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lnSpc>
                <a:spcPts val="2000"/>
              </a:lnSpc>
              <a:spcBef>
                <a:spcPct val="0"/>
              </a:spcBef>
              <a:spcAft>
                <a:spcPct val="0"/>
              </a:spcAft>
            </a:pPr>
            <a:r>
              <a:rPr kumimoji="0" lang="ja-JP" altLang="en-US" sz="900" dirty="0">
                <a:latin typeface="BIZ UDゴシック" panose="020B0400000000000000" pitchFamily="49" charset="-128"/>
                <a:ea typeface="BIZ UDゴシック" panose="020B0400000000000000" pitchFamily="49" charset="-128"/>
              </a:rPr>
              <a:t>・管渠・水槽等土木構造物編</a:t>
            </a:r>
            <a:endParaRPr kumimoji="0" lang="en-US" altLang="ja-JP" sz="900" dirty="0">
              <a:latin typeface="BIZ UDゴシック" panose="020B0400000000000000" pitchFamily="49" charset="-128"/>
              <a:ea typeface="BIZ UDゴシック" panose="020B0400000000000000" pitchFamily="49" charset="-128"/>
            </a:endParaRPr>
          </a:p>
        </p:txBody>
      </p:sp>
      <p:cxnSp>
        <p:nvCxnSpPr>
          <p:cNvPr id="58" name="コネクタ: カギ線 57">
            <a:extLst>
              <a:ext uri="{FF2B5EF4-FFF2-40B4-BE49-F238E27FC236}">
                <a16:creationId xmlns:a16="http://schemas.microsoft.com/office/drawing/2014/main" id="{4B6EB473-4172-4AA4-8741-F74D473064BA}"/>
              </a:ext>
            </a:extLst>
          </p:cNvPr>
          <p:cNvCxnSpPr>
            <a:cxnSpLocks/>
          </p:cNvCxnSpPr>
          <p:nvPr/>
        </p:nvCxnSpPr>
        <p:spPr>
          <a:xfrm rot="5400000" flipH="1" flipV="1">
            <a:off x="2422759" y="3909913"/>
            <a:ext cx="2287175" cy="1263146"/>
          </a:xfrm>
          <a:prstGeom prst="bentConnector3">
            <a:avLst>
              <a:gd name="adj1" fmla="val -183"/>
            </a:avLst>
          </a:prstGeom>
          <a:ln w="19050">
            <a:solidFill>
              <a:srgbClr val="0C3CB4"/>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71" name="Oval 14">
            <a:extLst>
              <a:ext uri="{FF2B5EF4-FFF2-40B4-BE49-F238E27FC236}">
                <a16:creationId xmlns:a16="http://schemas.microsoft.com/office/drawing/2014/main" id="{157D53BB-A517-4A2C-BC2E-C6680EBAD497}"/>
              </a:ext>
            </a:extLst>
          </p:cNvPr>
          <p:cNvSpPr>
            <a:spLocks noChangeArrowheads="1"/>
          </p:cNvSpPr>
          <p:nvPr/>
        </p:nvSpPr>
        <p:spPr bwMode="auto">
          <a:xfrm>
            <a:off x="236632" y="4632668"/>
            <a:ext cx="2179892"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５章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効率的・効果的な維持管理の推進</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72" name="四角形: 角を丸くする 71">
            <a:extLst>
              <a:ext uri="{FF2B5EF4-FFF2-40B4-BE49-F238E27FC236}">
                <a16:creationId xmlns:a16="http://schemas.microsoft.com/office/drawing/2014/main" id="{67C65416-D779-416C-9E97-A9E9F0DBAA9F}"/>
              </a:ext>
            </a:extLst>
          </p:cNvPr>
          <p:cNvSpPr/>
          <p:nvPr/>
        </p:nvSpPr>
        <p:spPr>
          <a:xfrm>
            <a:off x="1281726" y="4964623"/>
            <a:ext cx="1585430" cy="246663"/>
          </a:xfrm>
          <a:prstGeom prst="roundRect">
            <a:avLst>
              <a:gd name="adj" fmla="val 6784"/>
            </a:avLst>
          </a:prstGeom>
          <a:solidFill>
            <a:srgbClr val="CCECFF"/>
          </a:solidFill>
          <a:ln w="127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Oval 14">
            <a:extLst>
              <a:ext uri="{FF2B5EF4-FFF2-40B4-BE49-F238E27FC236}">
                <a16:creationId xmlns:a16="http://schemas.microsoft.com/office/drawing/2014/main" id="{3D443A46-09BE-410E-8857-6975E4D16FA5}"/>
              </a:ext>
            </a:extLst>
          </p:cNvPr>
          <p:cNvSpPr>
            <a:spLocks noChangeArrowheads="1"/>
          </p:cNvSpPr>
          <p:nvPr/>
        </p:nvSpPr>
        <p:spPr bwMode="auto">
          <a:xfrm>
            <a:off x="1240920" y="4918889"/>
            <a:ext cx="1655268" cy="241451"/>
          </a:xfrm>
          <a:prstGeom prst="roundRect">
            <a:avLst>
              <a:gd name="adj" fmla="val 1739"/>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lnSpc>
                <a:spcPts val="2000"/>
              </a:lnSpc>
              <a:spcBef>
                <a:spcPct val="0"/>
              </a:spcBef>
              <a:spcAft>
                <a:spcPct val="0"/>
              </a:spcAft>
            </a:pPr>
            <a:r>
              <a:rPr kumimoji="0" lang="ja-JP" altLang="en-US" sz="900" dirty="0">
                <a:latin typeface="BIZ UDゴシック" panose="020B0400000000000000" pitchFamily="49" charset="-128"/>
                <a:ea typeface="BIZ UDゴシック" panose="020B0400000000000000" pitchFamily="49" charset="-128"/>
              </a:rPr>
              <a:t>・機械電気設備編</a:t>
            </a:r>
            <a:endParaRPr kumimoji="0" lang="ja-JP" altLang="ja-JP" sz="900" dirty="0">
              <a:latin typeface="BIZ UDゴシック" panose="020B0400000000000000" pitchFamily="49" charset="-128"/>
              <a:ea typeface="BIZ UDゴシック" panose="020B0400000000000000" pitchFamily="49" charset="-128"/>
            </a:endParaRPr>
          </a:p>
        </p:txBody>
      </p:sp>
      <p:sp>
        <p:nvSpPr>
          <p:cNvPr id="47" name="Oval 14">
            <a:extLst>
              <a:ext uri="{FF2B5EF4-FFF2-40B4-BE49-F238E27FC236}">
                <a16:creationId xmlns:a16="http://schemas.microsoft.com/office/drawing/2014/main" id="{A36F5836-7218-4BDA-B8A3-391166EC7C9C}"/>
              </a:ext>
            </a:extLst>
          </p:cNvPr>
          <p:cNvSpPr>
            <a:spLocks noChangeArrowheads="1"/>
          </p:cNvSpPr>
          <p:nvPr/>
        </p:nvSpPr>
        <p:spPr bwMode="auto">
          <a:xfrm>
            <a:off x="252794" y="5264246"/>
            <a:ext cx="2179892" cy="241451"/>
          </a:xfrm>
          <a:prstGeom prst="roundRect">
            <a:avLst>
              <a:gd name="adj" fmla="val 28051"/>
            </a:avLst>
          </a:prstGeom>
          <a:noFill/>
          <a:ln w="38100">
            <a:solidFill>
              <a:srgbClr val="FF0000"/>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６章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効率的・効果的な維持管理の推進</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50" name="四角形: 角を丸くする 49">
            <a:extLst>
              <a:ext uri="{FF2B5EF4-FFF2-40B4-BE49-F238E27FC236}">
                <a16:creationId xmlns:a16="http://schemas.microsoft.com/office/drawing/2014/main" id="{A2920DB7-1AB5-4333-A3BB-675395B648FA}"/>
              </a:ext>
            </a:extLst>
          </p:cNvPr>
          <p:cNvSpPr/>
          <p:nvPr/>
        </p:nvSpPr>
        <p:spPr>
          <a:xfrm>
            <a:off x="1279960" y="5558580"/>
            <a:ext cx="1580431" cy="269698"/>
          </a:xfrm>
          <a:prstGeom prst="roundRect">
            <a:avLst>
              <a:gd name="adj" fmla="val 6784"/>
            </a:avLst>
          </a:prstGeom>
          <a:solidFill>
            <a:srgbClr val="CCECFF"/>
          </a:solidFill>
          <a:ln w="127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Oval 14">
            <a:extLst>
              <a:ext uri="{FF2B5EF4-FFF2-40B4-BE49-F238E27FC236}">
                <a16:creationId xmlns:a16="http://schemas.microsoft.com/office/drawing/2014/main" id="{D3D19B67-D866-4E30-9D41-915150D8BDCA}"/>
              </a:ext>
            </a:extLst>
          </p:cNvPr>
          <p:cNvSpPr>
            <a:spLocks noChangeArrowheads="1"/>
          </p:cNvSpPr>
          <p:nvPr/>
        </p:nvSpPr>
        <p:spPr bwMode="auto">
          <a:xfrm>
            <a:off x="1218652" y="5540998"/>
            <a:ext cx="1655268" cy="182699"/>
          </a:xfrm>
          <a:prstGeom prst="roundRect">
            <a:avLst>
              <a:gd name="adj" fmla="val 1739"/>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lnSpc>
                <a:spcPts val="2000"/>
              </a:lnSpc>
              <a:spcBef>
                <a:spcPct val="0"/>
              </a:spcBef>
              <a:spcAft>
                <a:spcPct val="0"/>
              </a:spcAft>
            </a:pPr>
            <a:r>
              <a:rPr kumimoji="0" lang="ja-JP" altLang="en-US" sz="900" dirty="0">
                <a:latin typeface="BIZ UDゴシック" panose="020B0400000000000000" pitchFamily="49" charset="-128"/>
                <a:ea typeface="BIZ UDゴシック" panose="020B0400000000000000" pitchFamily="49" charset="-128"/>
              </a:rPr>
              <a:t>・共通編</a:t>
            </a:r>
            <a:endParaRPr kumimoji="0" lang="en-US" altLang="ja-JP" sz="900" dirty="0">
              <a:latin typeface="BIZ UDゴシック" panose="020B0400000000000000" pitchFamily="49" charset="-128"/>
              <a:ea typeface="BIZ UDゴシック" panose="020B0400000000000000" pitchFamily="49" charset="-128"/>
            </a:endParaRPr>
          </a:p>
        </p:txBody>
      </p:sp>
      <p:sp>
        <p:nvSpPr>
          <p:cNvPr id="52" name="四角形: 角を丸くする 51">
            <a:extLst>
              <a:ext uri="{FF2B5EF4-FFF2-40B4-BE49-F238E27FC236}">
                <a16:creationId xmlns:a16="http://schemas.microsoft.com/office/drawing/2014/main" id="{D4BE8998-D87D-48DA-928A-9515A0C5B836}"/>
              </a:ext>
            </a:extLst>
          </p:cNvPr>
          <p:cNvSpPr/>
          <p:nvPr/>
        </p:nvSpPr>
        <p:spPr>
          <a:xfrm>
            <a:off x="236632" y="5887565"/>
            <a:ext cx="2146143" cy="241452"/>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Oval 14">
            <a:extLst>
              <a:ext uri="{FF2B5EF4-FFF2-40B4-BE49-F238E27FC236}">
                <a16:creationId xmlns:a16="http://schemas.microsoft.com/office/drawing/2014/main" id="{733D2AA6-3F11-4089-9BFD-3B7BEC46F498}"/>
              </a:ext>
            </a:extLst>
          </p:cNvPr>
          <p:cNvSpPr>
            <a:spLocks noChangeArrowheads="1"/>
          </p:cNvSpPr>
          <p:nvPr/>
        </p:nvSpPr>
        <p:spPr bwMode="auto">
          <a:xfrm>
            <a:off x="244475" y="5861406"/>
            <a:ext cx="2179892"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７章 持続可能な維持管理の仕組づくり</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54" name="Oval 14">
            <a:extLst>
              <a:ext uri="{FF2B5EF4-FFF2-40B4-BE49-F238E27FC236}">
                <a16:creationId xmlns:a16="http://schemas.microsoft.com/office/drawing/2014/main" id="{6882354E-5B16-477A-9571-E0B3FB6F26EF}"/>
              </a:ext>
            </a:extLst>
          </p:cNvPr>
          <p:cNvSpPr>
            <a:spLocks noChangeArrowheads="1"/>
          </p:cNvSpPr>
          <p:nvPr/>
        </p:nvSpPr>
        <p:spPr bwMode="auto">
          <a:xfrm>
            <a:off x="227979" y="6166291"/>
            <a:ext cx="2118651" cy="241451"/>
          </a:xfrm>
          <a:prstGeom prst="roundRect">
            <a:avLst>
              <a:gd name="adj" fmla="val 28051"/>
            </a:avLst>
          </a:prstGeom>
          <a:noFill/>
          <a:ln w="6350">
            <a:no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defTabSz="685800" eaLnBrk="0" fontAlgn="base" hangingPunct="0">
              <a:spcBef>
                <a:spcPct val="0"/>
              </a:spcBef>
              <a:spcAft>
                <a:spcPct val="0"/>
              </a:spcAft>
            </a:pP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８</a:t>
            </a:r>
            <a:r>
              <a:rPr lang="ja-JP" altLang="en-US" sz="900" b="1" kern="100" dirty="0">
                <a:latin typeface="BIZ UDゴシック" panose="020B0400000000000000" pitchFamily="49" charset="-128"/>
                <a:ea typeface="BIZ UDゴシック" panose="020B0400000000000000" pitchFamily="49" charset="-128"/>
                <a:cs typeface="Times New Roman" panose="02020603050405020304" pitchFamily="18" charset="0"/>
              </a:rPr>
              <a:t>章 </a:t>
            </a:r>
            <a:r>
              <a:rPr lang="ja-JP" altLang="en-US" sz="9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維持管理マネジメント</a:t>
            </a:r>
            <a:endParaRPr kumimoji="0" lang="ja-JP" altLang="ja-JP" sz="900" b="1" dirty="0">
              <a:latin typeface="BIZ UDゴシック" panose="020B0400000000000000" pitchFamily="49" charset="-128"/>
              <a:ea typeface="BIZ UDゴシック" panose="020B0400000000000000" pitchFamily="49" charset="-128"/>
            </a:endParaRPr>
          </a:p>
        </p:txBody>
      </p:sp>
      <p:sp>
        <p:nvSpPr>
          <p:cNvPr id="70" name="テキスト ボックス 69">
            <a:extLst>
              <a:ext uri="{FF2B5EF4-FFF2-40B4-BE49-F238E27FC236}">
                <a16:creationId xmlns:a16="http://schemas.microsoft.com/office/drawing/2014/main" id="{D340B104-D91D-4137-917E-AE0D91B8ADD9}"/>
              </a:ext>
            </a:extLst>
          </p:cNvPr>
          <p:cNvSpPr txBox="1"/>
          <p:nvPr/>
        </p:nvSpPr>
        <p:spPr>
          <a:xfrm>
            <a:off x="0" y="-11086"/>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各分野の最終とりまとめ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74" name="テキスト ボックス 73">
            <a:extLst>
              <a:ext uri="{FF2B5EF4-FFF2-40B4-BE49-F238E27FC236}">
                <a16:creationId xmlns:a16="http://schemas.microsoft.com/office/drawing/2014/main" id="{A0CD982E-4AEE-4EC0-95D6-1DC4172E4FE0}"/>
              </a:ext>
            </a:extLst>
          </p:cNvPr>
          <p:cNvSpPr txBox="1"/>
          <p:nvPr/>
        </p:nvSpPr>
        <p:spPr>
          <a:xfrm>
            <a:off x="13856" y="51239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次期計画の構成について</a:t>
            </a:r>
            <a:endParaRPr kumimoji="1" lang="ja-JP" altLang="en-US" sz="2400" dirty="0">
              <a:latin typeface="Meiryo UI" pitchFamily="50" charset="-128"/>
              <a:ea typeface="Meiryo UI" pitchFamily="50" charset="-128"/>
              <a:cs typeface="Meiryo UI" pitchFamily="50" charset="-128"/>
            </a:endParaRPr>
          </a:p>
        </p:txBody>
      </p:sp>
      <p:sp>
        <p:nvSpPr>
          <p:cNvPr id="57" name="矢印: 右 56">
            <a:extLst>
              <a:ext uri="{FF2B5EF4-FFF2-40B4-BE49-F238E27FC236}">
                <a16:creationId xmlns:a16="http://schemas.microsoft.com/office/drawing/2014/main" id="{7F8D22AC-2159-4D22-92D8-B9A2D4710372}"/>
              </a:ext>
            </a:extLst>
          </p:cNvPr>
          <p:cNvSpPr/>
          <p:nvPr/>
        </p:nvSpPr>
        <p:spPr>
          <a:xfrm>
            <a:off x="2808467" y="5941963"/>
            <a:ext cx="1186095" cy="500512"/>
          </a:xfrm>
          <a:prstGeom prst="rightArrow">
            <a:avLst/>
          </a:prstGeom>
          <a:solidFill>
            <a:schemeClr val="accent2">
              <a:lumMod val="40000"/>
              <a:lumOff val="6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a:solidFill>
                  <a:schemeClr val="tx1"/>
                </a:solidFill>
                <a:latin typeface="HG丸ｺﾞｼｯｸM-PRO" panose="020F0600000000000000" pitchFamily="50" charset="-128"/>
                <a:ea typeface="HG丸ｺﾞｼｯｸM-PRO" panose="020F0600000000000000" pitchFamily="50" charset="-128"/>
              </a:rPr>
              <a:t>基本方針編へ</a:t>
            </a:r>
          </a:p>
        </p:txBody>
      </p:sp>
    </p:spTree>
    <p:extLst>
      <p:ext uri="{BB962C8B-B14F-4D97-AF65-F5344CB8AC3E}">
        <p14:creationId xmlns:p14="http://schemas.microsoft.com/office/powerpoint/2010/main" val="323758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836712"/>
            <a:ext cx="8888992" cy="592657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■新技術の活用</a:t>
            </a:r>
          </a:p>
        </p:txBody>
      </p:sp>
      <p:sp>
        <p:nvSpPr>
          <p:cNvPr id="13" name="角丸四角形 143">
            <a:extLst>
              <a:ext uri="{FF2B5EF4-FFF2-40B4-BE49-F238E27FC236}">
                <a16:creationId xmlns:a16="http://schemas.microsoft.com/office/drawing/2014/main" id="{6C1C42CC-4412-32AE-8020-3AAB0457AFA5}"/>
              </a:ext>
            </a:extLst>
          </p:cNvPr>
          <p:cNvSpPr/>
          <p:nvPr/>
        </p:nvSpPr>
        <p:spPr>
          <a:xfrm>
            <a:off x="110835" y="1110718"/>
            <a:ext cx="5491025" cy="2524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200" dirty="0">
                <a:solidFill>
                  <a:schemeClr val="dk1"/>
                </a:solidFill>
                <a:latin typeface="Meiryo UI"/>
                <a:ea typeface="Meiryo UI"/>
                <a:cs typeface="+mn-cs"/>
              </a:rPr>
              <a:t>・</a:t>
            </a:r>
            <a:r>
              <a:rPr lang="ja-JP" altLang="en-US" sz="1200" dirty="0">
                <a:latin typeface="Meiryo UI"/>
                <a:ea typeface="Meiryo UI"/>
              </a:rPr>
              <a:t>不可視部分の点検に</a:t>
            </a:r>
            <a:r>
              <a:rPr lang="ja-JP" altLang="en-US" sz="1200" kern="1200" dirty="0">
                <a:solidFill>
                  <a:schemeClr val="dk1"/>
                </a:solidFill>
                <a:latin typeface="Meiryo UI"/>
                <a:ea typeface="Meiryo UI"/>
                <a:cs typeface="+mn-cs"/>
              </a:rPr>
              <a:t>新技術を採用。</a:t>
            </a:r>
            <a:endParaRPr lang="ja-JP" altLang="en-US" sz="1200" kern="100" dirty="0">
              <a:solidFill>
                <a:srgbClr val="0000FF"/>
              </a:solidFill>
              <a:latin typeface="Meiryo UI" panose="020B0604030504040204" pitchFamily="50" charset="-128"/>
              <a:ea typeface="Meiryo UI" panose="020B0604030504040204" pitchFamily="50" charset="-128"/>
              <a:cs typeface="Times New Roman"/>
            </a:endParaRPr>
          </a:p>
          <a:p>
            <a:pPr algn="just">
              <a:defRPr/>
            </a:pPr>
            <a:endParaRPr lang="en-US" altLang="ja-JP" sz="120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18" name="Picture 4">
            <a:extLst>
              <a:ext uri="{FF2B5EF4-FFF2-40B4-BE49-F238E27FC236}">
                <a16:creationId xmlns:a16="http://schemas.microsoft.com/office/drawing/2014/main" id="{A524546D-9180-4B38-B4E0-B8AF337F3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150" y="1569460"/>
            <a:ext cx="2132469" cy="1485466"/>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E0260D5E-A77C-4EEA-81DD-2FE88B704920}"/>
              </a:ext>
            </a:extLst>
          </p:cNvPr>
          <p:cNvPicPr>
            <a:picLocks noChangeAspect="1"/>
          </p:cNvPicPr>
          <p:nvPr/>
        </p:nvPicPr>
        <p:blipFill rotWithShape="1">
          <a:blip r:embed="rId4"/>
          <a:srcRect l="46063" t="44961" r="12988" b="9827"/>
          <a:stretch/>
        </p:blipFill>
        <p:spPr>
          <a:xfrm>
            <a:off x="331948" y="1538485"/>
            <a:ext cx="2142740" cy="1478638"/>
          </a:xfrm>
          <a:prstGeom prst="rect">
            <a:avLst/>
          </a:prstGeom>
        </p:spPr>
      </p:pic>
      <p:sp>
        <p:nvSpPr>
          <p:cNvPr id="20" name="テキスト ボックス 19">
            <a:extLst>
              <a:ext uri="{FF2B5EF4-FFF2-40B4-BE49-F238E27FC236}">
                <a16:creationId xmlns:a16="http://schemas.microsoft.com/office/drawing/2014/main" id="{A5CB0712-3A8E-41BC-B713-970F814EFA64}"/>
              </a:ext>
            </a:extLst>
          </p:cNvPr>
          <p:cNvSpPr txBox="1"/>
          <p:nvPr/>
        </p:nvSpPr>
        <p:spPr>
          <a:xfrm>
            <a:off x="21958" y="3351418"/>
            <a:ext cx="5425848" cy="233397"/>
          </a:xfrm>
          <a:prstGeom prst="rect">
            <a:avLst/>
          </a:prstGeom>
          <a:noFill/>
        </p:spPr>
        <p:txBody>
          <a:bodyPr wrap="square" rtlCol="0">
            <a:spAutoFit/>
          </a:bodyPr>
          <a:lstStyle/>
          <a:p>
            <a:pPr marL="0" algn="just" defTabSz="914377" rtl="0" eaLnBrk="1" latinLnBrk="0" hangingPunct="1">
              <a:lnSpc>
                <a:spcPts val="1100"/>
              </a:lnSpc>
            </a:pPr>
            <a:r>
              <a:rPr kumimoji="1" lang="ja-JP" altLang="en-US" sz="1300" dirty="0"/>
              <a:t>・</a:t>
            </a:r>
            <a:r>
              <a:rPr kumimoji="1" lang="en-US" altLang="ja-JP" sz="1200" b="0" kern="1200" dirty="0">
                <a:solidFill>
                  <a:schemeClr val="tx1"/>
                </a:solidFill>
                <a:latin typeface="Meiryo UI" panose="020B0604030504040204" pitchFamily="50" charset="-128"/>
                <a:ea typeface="Meiryo UI" panose="020B0604030504040204" pitchFamily="50" charset="-128"/>
                <a:cs typeface="+mn-cs"/>
              </a:rPr>
              <a:t>UAV</a:t>
            </a: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を用いた水管橋の点検</a:t>
            </a:r>
          </a:p>
        </p:txBody>
      </p:sp>
      <p:sp>
        <p:nvSpPr>
          <p:cNvPr id="21" name="テキスト ボックス 20">
            <a:extLst>
              <a:ext uri="{FF2B5EF4-FFF2-40B4-BE49-F238E27FC236}">
                <a16:creationId xmlns:a16="http://schemas.microsoft.com/office/drawing/2014/main" id="{3E515613-31DB-40BF-8D6B-DF9E0B763BF9}"/>
              </a:ext>
            </a:extLst>
          </p:cNvPr>
          <p:cNvSpPr txBox="1"/>
          <p:nvPr/>
        </p:nvSpPr>
        <p:spPr>
          <a:xfrm>
            <a:off x="1754079" y="3069867"/>
            <a:ext cx="3949533" cy="246221"/>
          </a:xfrm>
          <a:prstGeom prst="rect">
            <a:avLst/>
          </a:prstGeom>
          <a:noFill/>
          <a:ln>
            <a:noFill/>
            <a:prstDash val="sysDot"/>
          </a:ln>
        </p:spPr>
        <p:txBody>
          <a:bodyPr wrap="square" rtlCol="0">
            <a:spAutoFit/>
          </a:bodyPr>
          <a:lstStyle/>
          <a:p>
            <a:r>
              <a:rPr kumimoji="1" lang="en-US" altLang="ja-JP" sz="1000" dirty="0"/>
              <a:t>※</a:t>
            </a:r>
            <a:r>
              <a:rPr kumimoji="1" lang="ja-JP" altLang="en-US" sz="1000" dirty="0"/>
              <a:t>国土技術政策総合研究所プレス資料、</a:t>
            </a:r>
            <a:r>
              <a:rPr lang="ja-JP" altLang="en-US" sz="1000" dirty="0"/>
              <a:t>株式会社クボタ</a:t>
            </a:r>
            <a:r>
              <a:rPr lang="en-US" altLang="ja-JP" sz="1000" dirty="0"/>
              <a:t>HP</a:t>
            </a:r>
            <a:r>
              <a:rPr lang="ja-JP" altLang="en-US" sz="1000" dirty="0"/>
              <a:t>　より</a:t>
            </a:r>
            <a:endParaRPr kumimoji="1" lang="en-US" altLang="ja-JP" sz="1000" dirty="0"/>
          </a:p>
        </p:txBody>
      </p:sp>
      <p:pic>
        <p:nvPicPr>
          <p:cNvPr id="9" name="図 8">
            <a:extLst>
              <a:ext uri="{FF2B5EF4-FFF2-40B4-BE49-F238E27FC236}">
                <a16:creationId xmlns:a16="http://schemas.microsoft.com/office/drawing/2014/main" id="{3B1A4E86-D646-436B-8E69-7D0D1A5AC9D4}"/>
              </a:ext>
            </a:extLst>
          </p:cNvPr>
          <p:cNvPicPr>
            <a:picLocks noChangeAspect="1"/>
          </p:cNvPicPr>
          <p:nvPr/>
        </p:nvPicPr>
        <p:blipFill>
          <a:blip r:embed="rId5"/>
          <a:stretch>
            <a:fillRect/>
          </a:stretch>
        </p:blipFill>
        <p:spPr>
          <a:xfrm>
            <a:off x="346038" y="3667263"/>
            <a:ext cx="2885185" cy="2163888"/>
          </a:xfrm>
          <a:prstGeom prst="rect">
            <a:avLst/>
          </a:prstGeom>
        </p:spPr>
      </p:pic>
      <p:grpSp>
        <p:nvGrpSpPr>
          <p:cNvPr id="10" name="グループ化 9">
            <a:extLst>
              <a:ext uri="{FF2B5EF4-FFF2-40B4-BE49-F238E27FC236}">
                <a16:creationId xmlns:a16="http://schemas.microsoft.com/office/drawing/2014/main" id="{157EC0BA-577B-445E-9EDF-861F0EE1DA0A}"/>
              </a:ext>
            </a:extLst>
          </p:cNvPr>
          <p:cNvGrpSpPr/>
          <p:nvPr/>
        </p:nvGrpSpPr>
        <p:grpSpPr>
          <a:xfrm>
            <a:off x="3412899" y="3636401"/>
            <a:ext cx="5332808" cy="2194750"/>
            <a:chOff x="3327996" y="3636401"/>
            <a:chExt cx="5332808" cy="2194750"/>
          </a:xfrm>
        </p:grpSpPr>
        <p:sp>
          <p:nvSpPr>
            <p:cNvPr id="11" name="正方形/長方形 10">
              <a:extLst>
                <a:ext uri="{FF2B5EF4-FFF2-40B4-BE49-F238E27FC236}">
                  <a16:creationId xmlns:a16="http://schemas.microsoft.com/office/drawing/2014/main" id="{88AB31A9-F224-4453-A019-A174A2352191}"/>
                </a:ext>
              </a:extLst>
            </p:cNvPr>
            <p:cNvSpPr/>
            <p:nvPr/>
          </p:nvSpPr>
          <p:spPr>
            <a:xfrm>
              <a:off x="6305679" y="4209848"/>
              <a:ext cx="2355125" cy="523220"/>
            </a:xfrm>
            <a:prstGeom prst="rect">
              <a:avLst/>
            </a:prstGeom>
          </p:spPr>
          <p:txBody>
            <a:bodyPr wrap="square">
              <a:spAutoFit/>
            </a:bodyPr>
            <a:lstStyle/>
            <a:p>
              <a:r>
                <a:rPr lang="ja-JP" altLang="en-US" sz="1400" dirty="0">
                  <a:solidFill>
                    <a:schemeClr val="tx1">
                      <a:lumMod val="65000"/>
                      <a:lumOff val="35000"/>
                    </a:schemeClr>
                  </a:solidFill>
                </a:rPr>
                <a:t>地上からの目視が困難な部分にはドローンを活用</a:t>
              </a:r>
              <a:endParaRPr lang="en-US" altLang="ja-JP" sz="1400" dirty="0">
                <a:solidFill>
                  <a:schemeClr val="tx1">
                    <a:lumMod val="65000"/>
                    <a:lumOff val="35000"/>
                  </a:schemeClr>
                </a:solidFill>
              </a:endParaRPr>
            </a:p>
          </p:txBody>
        </p:sp>
        <p:pic>
          <p:nvPicPr>
            <p:cNvPr id="12" name="図 11">
              <a:extLst>
                <a:ext uri="{FF2B5EF4-FFF2-40B4-BE49-F238E27FC236}">
                  <a16:creationId xmlns:a16="http://schemas.microsoft.com/office/drawing/2014/main" id="{79627C96-2DEA-494A-BEB6-5ACE38F80A4F}"/>
                </a:ext>
              </a:extLst>
            </p:cNvPr>
            <p:cNvPicPr>
              <a:picLocks noChangeAspect="1"/>
            </p:cNvPicPr>
            <p:nvPr/>
          </p:nvPicPr>
          <p:blipFill>
            <a:blip r:embed="rId6"/>
            <a:stretch>
              <a:fillRect/>
            </a:stretch>
          </p:blipFill>
          <p:spPr>
            <a:xfrm>
              <a:off x="3327996" y="3636401"/>
              <a:ext cx="2920237" cy="2194750"/>
            </a:xfrm>
            <a:prstGeom prst="rect">
              <a:avLst/>
            </a:prstGeom>
          </p:spPr>
        </p:pic>
        <p:sp>
          <p:nvSpPr>
            <p:cNvPr id="14" name="楕円 13">
              <a:extLst>
                <a:ext uri="{FF2B5EF4-FFF2-40B4-BE49-F238E27FC236}">
                  <a16:creationId xmlns:a16="http://schemas.microsoft.com/office/drawing/2014/main" id="{C8995E8F-E654-483D-A2B8-340D2C2CD21F}"/>
                </a:ext>
              </a:extLst>
            </p:cNvPr>
            <p:cNvSpPr/>
            <p:nvPr/>
          </p:nvSpPr>
          <p:spPr>
            <a:xfrm>
              <a:off x="5009833" y="4842893"/>
              <a:ext cx="594133" cy="360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6439FFA1-AB77-4B2C-9935-828CD8901ACA}"/>
                </a:ext>
              </a:extLst>
            </p:cNvPr>
            <p:cNvCxnSpPr>
              <a:cxnSpLocks/>
              <a:stCxn id="14" idx="7"/>
              <a:endCxn id="11" idx="1"/>
            </p:cNvCxnSpPr>
            <p:nvPr/>
          </p:nvCxnSpPr>
          <p:spPr>
            <a:xfrm flipV="1">
              <a:off x="5516957" y="4471458"/>
              <a:ext cx="788722" cy="4241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7" name="図 16">
            <a:extLst>
              <a:ext uri="{FF2B5EF4-FFF2-40B4-BE49-F238E27FC236}">
                <a16:creationId xmlns:a16="http://schemas.microsoft.com/office/drawing/2014/main" id="{A51E3718-83DB-4EB5-B4BA-1A57E8E931F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7606" t="1897" r="1322" b="37521"/>
          <a:stretch/>
        </p:blipFill>
        <p:spPr bwMode="auto">
          <a:xfrm>
            <a:off x="6150466" y="4843266"/>
            <a:ext cx="2550182" cy="1627321"/>
          </a:xfrm>
          <a:prstGeom prst="rect">
            <a:avLst/>
          </a:prstGeom>
          <a:ln>
            <a:solidFill>
              <a:schemeClr val="bg1"/>
            </a:solidFill>
          </a:ln>
          <a:extLst>
            <a:ext uri="{53640926-AAD7-44D8-BBD7-CCE9431645EC}">
              <a14:shadowObscured xmlns:a14="http://schemas.microsoft.com/office/drawing/2010/main"/>
            </a:ext>
          </a:extLst>
        </p:spPr>
      </p:pic>
      <p:pic>
        <p:nvPicPr>
          <p:cNvPr id="22" name="グラフィックス 21" descr="戻る (RTL)">
            <a:extLst>
              <a:ext uri="{FF2B5EF4-FFF2-40B4-BE49-F238E27FC236}">
                <a16:creationId xmlns:a16="http://schemas.microsoft.com/office/drawing/2014/main" id="{A6A43BA7-14B5-4BAF-8D4C-0F40AA8791E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5722965" y="5063663"/>
            <a:ext cx="899900" cy="734833"/>
          </a:xfrm>
          <a:prstGeom prst="rect">
            <a:avLst/>
          </a:prstGeom>
        </p:spPr>
      </p:pic>
      <p:sp>
        <p:nvSpPr>
          <p:cNvPr id="23" name="正方形/長方形 22">
            <a:extLst>
              <a:ext uri="{FF2B5EF4-FFF2-40B4-BE49-F238E27FC236}">
                <a16:creationId xmlns:a16="http://schemas.microsoft.com/office/drawing/2014/main" id="{6F1600EC-0C9A-49CA-9B8E-4F47BD5759B4}"/>
              </a:ext>
            </a:extLst>
          </p:cNvPr>
          <p:cNvSpPr/>
          <p:nvPr/>
        </p:nvSpPr>
        <p:spPr>
          <a:xfrm>
            <a:off x="6175118" y="6455508"/>
            <a:ext cx="2525530" cy="307777"/>
          </a:xfrm>
          <a:prstGeom prst="rect">
            <a:avLst/>
          </a:prstGeom>
        </p:spPr>
        <p:txBody>
          <a:bodyPr wrap="square">
            <a:spAutoFit/>
          </a:bodyPr>
          <a:lstStyle/>
          <a:p>
            <a:pPr algn="ctr"/>
            <a:r>
              <a:rPr lang="ja-JP" altLang="en-US" sz="1400" dirty="0">
                <a:solidFill>
                  <a:schemeClr val="tx1">
                    <a:lumMod val="65000"/>
                    <a:lumOff val="35000"/>
                  </a:schemeClr>
                </a:solidFill>
              </a:rPr>
              <a:t>ドローンの映像</a:t>
            </a:r>
            <a:endParaRPr lang="en-US" altLang="ja-JP" sz="1400" dirty="0">
              <a:solidFill>
                <a:schemeClr val="tx1">
                  <a:lumMod val="65000"/>
                  <a:lumOff val="35000"/>
                </a:schemeClr>
              </a:solidFill>
            </a:endParaRPr>
          </a:p>
        </p:txBody>
      </p:sp>
      <p:cxnSp>
        <p:nvCxnSpPr>
          <p:cNvPr id="24" name="直線コネクタ 23">
            <a:extLst>
              <a:ext uri="{FF2B5EF4-FFF2-40B4-BE49-F238E27FC236}">
                <a16:creationId xmlns:a16="http://schemas.microsoft.com/office/drawing/2014/main" id="{31A4F725-E48A-4425-9888-DD5E8A6825B5}"/>
              </a:ext>
            </a:extLst>
          </p:cNvPr>
          <p:cNvCxnSpPr>
            <a:cxnSpLocks/>
            <a:endCxn id="25" idx="1"/>
          </p:cNvCxnSpPr>
          <p:nvPr/>
        </p:nvCxnSpPr>
        <p:spPr>
          <a:xfrm flipV="1">
            <a:off x="5564853" y="3865731"/>
            <a:ext cx="825734" cy="67283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41F964B3-0F8B-492B-800A-34B0B5F6466F}"/>
              </a:ext>
            </a:extLst>
          </p:cNvPr>
          <p:cNvSpPr/>
          <p:nvPr/>
        </p:nvSpPr>
        <p:spPr>
          <a:xfrm>
            <a:off x="6390587" y="3711842"/>
            <a:ext cx="2355125" cy="307777"/>
          </a:xfrm>
          <a:prstGeom prst="rect">
            <a:avLst/>
          </a:prstGeom>
        </p:spPr>
        <p:txBody>
          <a:bodyPr wrap="square">
            <a:spAutoFit/>
          </a:bodyPr>
          <a:lstStyle/>
          <a:p>
            <a:r>
              <a:rPr lang="ja-JP" altLang="en-US" sz="1400" dirty="0">
                <a:solidFill>
                  <a:schemeClr val="tx1">
                    <a:lumMod val="65000"/>
                    <a:lumOff val="35000"/>
                  </a:schemeClr>
                </a:solidFill>
              </a:rPr>
              <a:t>化粧カバー</a:t>
            </a:r>
            <a:endParaRPr lang="en-US" altLang="ja-JP" sz="1400" dirty="0">
              <a:solidFill>
                <a:schemeClr val="tx1">
                  <a:lumMod val="65000"/>
                  <a:lumOff val="35000"/>
                </a:schemeClr>
              </a:solidFill>
            </a:endParaRPr>
          </a:p>
        </p:txBody>
      </p:sp>
      <p:sp>
        <p:nvSpPr>
          <p:cNvPr id="29" name="テキスト ボックス 28">
            <a:extLst>
              <a:ext uri="{FF2B5EF4-FFF2-40B4-BE49-F238E27FC236}">
                <a16:creationId xmlns:a16="http://schemas.microsoft.com/office/drawing/2014/main" id="{2489F633-DF76-4F49-9C65-D0D6366C2BF0}"/>
              </a:ext>
            </a:extLst>
          </p:cNvPr>
          <p:cNvSpPr txBox="1"/>
          <p:nvPr/>
        </p:nvSpPr>
        <p:spPr>
          <a:xfrm>
            <a:off x="110835" y="1361649"/>
            <a:ext cx="6835818" cy="374461"/>
          </a:xfrm>
          <a:prstGeom prst="rect">
            <a:avLst/>
          </a:prstGeom>
          <a:noFill/>
        </p:spPr>
        <p:txBody>
          <a:bodyPr wrap="square" rtlCol="0">
            <a:spAutoFit/>
          </a:bodyPr>
          <a:lstStyle/>
          <a:p>
            <a:pPr marL="0" algn="just" defTabSz="914377" rtl="0" eaLnBrk="1" latinLnBrk="0" hangingPunct="1">
              <a:lnSpc>
                <a:spcPts val="1100"/>
              </a:lnSpc>
            </a:pP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・カメラと照明を搭載したガイド挿入式カメラを使って圧送管路内の硫酸腐食状況を調査</a:t>
            </a:r>
          </a:p>
          <a:p>
            <a:pPr marL="0" algn="just" defTabSz="914377" rtl="0" eaLnBrk="1" latinLnBrk="0" hangingPunct="1">
              <a:lnSpc>
                <a:spcPts val="1100"/>
              </a:lnSpc>
            </a:pPr>
            <a:endParaRPr kumimoji="1" lang="ja-JP" altLang="en-US" sz="1200" b="0" kern="1200" dirty="0">
              <a:solidFill>
                <a:schemeClr val="tx1"/>
              </a:solidFill>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09EDE51E-EC5A-4D5B-BC4C-C7B30F0173B9}"/>
              </a:ext>
            </a:extLst>
          </p:cNvPr>
          <p:cNvSpPr txBox="1"/>
          <p:nvPr/>
        </p:nvSpPr>
        <p:spPr>
          <a:xfrm>
            <a:off x="7144760" y="1531658"/>
            <a:ext cx="1667292" cy="1938992"/>
          </a:xfrm>
          <a:prstGeom prst="rect">
            <a:avLst/>
          </a:prstGeom>
          <a:noFill/>
        </p:spPr>
        <p:txBody>
          <a:bodyPr wrap="square" rtlCol="0">
            <a:spAutoFit/>
          </a:bodyPr>
          <a:lstStyle/>
          <a:p>
            <a:r>
              <a:rPr kumimoji="1" lang="ja-JP" altLang="en-US" sz="1000" dirty="0"/>
              <a:t>　</a:t>
            </a:r>
            <a:r>
              <a:rPr kumimoji="1" lang="ja-JP" altLang="en-US" sz="1200" dirty="0">
                <a:solidFill>
                  <a:srgbClr val="FF0000"/>
                </a:solidFill>
              </a:rPr>
              <a:t>硫酸腐食の危険推定箇所（圧送管路内に存在する空気だまり）を机上スクリーニングで抽出。</a:t>
            </a:r>
            <a:endParaRPr kumimoji="1" lang="en-US" altLang="ja-JP" sz="1200" dirty="0">
              <a:solidFill>
                <a:srgbClr val="FF0000"/>
              </a:solidFill>
            </a:endParaRPr>
          </a:p>
          <a:p>
            <a:r>
              <a:rPr kumimoji="1" lang="ja-JP" altLang="en-US" sz="1200" dirty="0">
                <a:solidFill>
                  <a:srgbClr val="FF0000"/>
                </a:solidFill>
              </a:rPr>
              <a:t>カメラと照明を搭載したガイド挿入式カメラを使って圧送管路内の腐食状況を調査</a:t>
            </a:r>
          </a:p>
        </p:txBody>
      </p:sp>
      <p:pic>
        <p:nvPicPr>
          <p:cNvPr id="28" name="Picture 2">
            <a:extLst>
              <a:ext uri="{FF2B5EF4-FFF2-40B4-BE49-F238E27FC236}">
                <a16:creationId xmlns:a16="http://schemas.microsoft.com/office/drawing/2014/main" id="{C7E49DE4-13CB-4E32-8C1E-A035A79472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0426" y="1577633"/>
            <a:ext cx="2235457" cy="13977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1" name="スライド番号プレースホルダー 2">
            <a:extLst>
              <a:ext uri="{FF2B5EF4-FFF2-40B4-BE49-F238E27FC236}">
                <a16:creationId xmlns:a16="http://schemas.microsoft.com/office/drawing/2014/main" id="{CD2FD858-7F09-4868-8B5F-DE385D173A4E}"/>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30</a:t>
            </a:fld>
            <a:endParaRPr kumimoji="1" lang="ja-JP" altLang="en-US" dirty="0"/>
          </a:p>
        </p:txBody>
      </p:sp>
      <p:sp>
        <p:nvSpPr>
          <p:cNvPr id="26" name="テキスト ボックス 25">
            <a:extLst>
              <a:ext uri="{FF2B5EF4-FFF2-40B4-BE49-F238E27FC236}">
                <a16:creationId xmlns:a16="http://schemas.microsoft.com/office/drawing/2014/main" id="{18B965A2-CB32-4FDC-AFA8-6410AB3751A3}"/>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2F78B089-9DA7-42F1-BF72-432DE8E8645D}"/>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30" name="テキスト ボックス 29">
            <a:extLst>
              <a:ext uri="{FF2B5EF4-FFF2-40B4-BE49-F238E27FC236}">
                <a16:creationId xmlns:a16="http://schemas.microsoft.com/office/drawing/2014/main" id="{A080F89D-B1F5-4E16-96D5-80F1BB26A5C7}"/>
              </a:ext>
            </a:extLst>
          </p:cNvPr>
          <p:cNvSpPr txBox="1"/>
          <p:nvPr/>
        </p:nvSpPr>
        <p:spPr>
          <a:xfrm>
            <a:off x="6948264" y="753545"/>
            <a:ext cx="1965751" cy="523220"/>
          </a:xfrm>
          <a:prstGeom prst="rect">
            <a:avLst/>
          </a:prstGeom>
          <a:noFill/>
        </p:spPr>
        <p:txBody>
          <a:bodyPr wrap="square">
            <a:spAutoFit/>
          </a:bodyPr>
          <a:lstStyle/>
          <a:p>
            <a:r>
              <a:rPr lang="zh-TW" altLang="en-US" sz="1400" dirty="0">
                <a:highlight>
                  <a:srgbClr val="FFFF00"/>
                </a:highlight>
              </a:rPr>
              <a:t> </a:t>
            </a:r>
            <a:r>
              <a:rPr lang="en-US" altLang="zh-TW" sz="1400" dirty="0">
                <a:highlight>
                  <a:srgbClr val="FFFF00"/>
                </a:highlight>
              </a:rPr>
              <a:t>3-1-</a:t>
            </a:r>
            <a:r>
              <a:rPr lang="en-US" altLang="ja-JP" sz="1400" dirty="0">
                <a:highlight>
                  <a:srgbClr val="FFFF00"/>
                </a:highlight>
              </a:rPr>
              <a:t>7</a:t>
            </a:r>
            <a:r>
              <a:rPr lang="ja-JP" altLang="en-US" sz="1400" dirty="0">
                <a:highlight>
                  <a:srgbClr val="FFFF00"/>
                </a:highlight>
              </a:rPr>
              <a:t>新技術の活用　</a:t>
            </a:r>
            <a:endParaRPr lang="zh-TW" altLang="en-US" sz="1400" dirty="0">
              <a:highlight>
                <a:srgbClr val="FFFF00"/>
              </a:highlight>
            </a:endParaRPr>
          </a:p>
          <a:p>
            <a:r>
              <a:rPr lang="ja-JP" altLang="en-US" sz="1400" dirty="0">
                <a:highlight>
                  <a:srgbClr val="FFFF00"/>
                </a:highlight>
              </a:rPr>
              <a:t>　　　（概要説明）</a:t>
            </a:r>
          </a:p>
        </p:txBody>
      </p:sp>
    </p:spTree>
    <p:extLst>
      <p:ext uri="{BB962C8B-B14F-4D97-AF65-F5344CB8AC3E}">
        <p14:creationId xmlns:p14="http://schemas.microsoft.com/office/powerpoint/2010/main" val="3481949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31</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7"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■新技術の活用</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テキスト ボックス 13">
            <a:extLst>
              <a:ext uri="{FF2B5EF4-FFF2-40B4-BE49-F238E27FC236}">
                <a16:creationId xmlns:a16="http://schemas.microsoft.com/office/drawing/2014/main" id="{9161A439-225A-47DE-A314-C9674522E345}"/>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218884A6-7A24-455A-9473-490905243A13}"/>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7" name="テキスト ボックス 6">
            <a:extLst>
              <a:ext uri="{FF2B5EF4-FFF2-40B4-BE49-F238E27FC236}">
                <a16:creationId xmlns:a16="http://schemas.microsoft.com/office/drawing/2014/main" id="{D1C220B1-F21C-4122-9BA6-2B671B50AB78}"/>
              </a:ext>
            </a:extLst>
          </p:cNvPr>
          <p:cNvSpPr txBox="1"/>
          <p:nvPr/>
        </p:nvSpPr>
        <p:spPr>
          <a:xfrm>
            <a:off x="6948264" y="753545"/>
            <a:ext cx="1965751" cy="523220"/>
          </a:xfrm>
          <a:prstGeom prst="rect">
            <a:avLst/>
          </a:prstGeom>
          <a:noFill/>
        </p:spPr>
        <p:txBody>
          <a:bodyPr wrap="square">
            <a:spAutoFit/>
          </a:bodyPr>
          <a:lstStyle/>
          <a:p>
            <a:r>
              <a:rPr lang="zh-TW" altLang="en-US" sz="1400" dirty="0">
                <a:highlight>
                  <a:srgbClr val="FFFF00"/>
                </a:highlight>
              </a:rPr>
              <a:t> </a:t>
            </a:r>
            <a:r>
              <a:rPr lang="en-US" altLang="zh-TW" sz="1400" dirty="0">
                <a:highlight>
                  <a:srgbClr val="FFFF00"/>
                </a:highlight>
              </a:rPr>
              <a:t>3-1-</a:t>
            </a:r>
            <a:r>
              <a:rPr lang="en-US" altLang="ja-JP" sz="1400" dirty="0">
                <a:highlight>
                  <a:srgbClr val="FFFF00"/>
                </a:highlight>
              </a:rPr>
              <a:t>7</a:t>
            </a:r>
            <a:r>
              <a:rPr lang="ja-JP" altLang="en-US" sz="1400" dirty="0">
                <a:highlight>
                  <a:srgbClr val="FFFF00"/>
                </a:highlight>
              </a:rPr>
              <a:t>新技術の活用　</a:t>
            </a:r>
            <a:endParaRPr lang="zh-TW" altLang="en-US" sz="1400" dirty="0">
              <a:highlight>
                <a:srgbClr val="FFFF00"/>
              </a:highlight>
            </a:endParaRPr>
          </a:p>
          <a:p>
            <a:r>
              <a:rPr lang="ja-JP" altLang="en-US" sz="1400" dirty="0">
                <a:highlight>
                  <a:srgbClr val="FFFF00"/>
                </a:highlight>
              </a:rPr>
              <a:t>　　　（追記）</a:t>
            </a:r>
          </a:p>
        </p:txBody>
      </p:sp>
      <p:pic>
        <p:nvPicPr>
          <p:cNvPr id="2" name="図 1">
            <a:extLst>
              <a:ext uri="{FF2B5EF4-FFF2-40B4-BE49-F238E27FC236}">
                <a16:creationId xmlns:a16="http://schemas.microsoft.com/office/drawing/2014/main" id="{588D7F9C-A0D8-4057-A883-61D2729451C8}"/>
              </a:ext>
            </a:extLst>
          </p:cNvPr>
          <p:cNvPicPr>
            <a:picLocks noChangeAspect="1"/>
          </p:cNvPicPr>
          <p:nvPr/>
        </p:nvPicPr>
        <p:blipFill rotWithShape="1">
          <a:blip r:embed="rId3"/>
          <a:srcRect t="31100" b="38450"/>
          <a:stretch/>
        </p:blipFill>
        <p:spPr>
          <a:xfrm>
            <a:off x="113619" y="1276764"/>
            <a:ext cx="8607356" cy="3952435"/>
          </a:xfrm>
          <a:prstGeom prst="rect">
            <a:avLst/>
          </a:prstGeom>
        </p:spPr>
      </p:pic>
    </p:spTree>
    <p:extLst>
      <p:ext uri="{BB962C8B-B14F-4D97-AF65-F5344CB8AC3E}">
        <p14:creationId xmlns:p14="http://schemas.microsoft.com/office/powerpoint/2010/main" val="1790118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52E8A8-E45A-45DC-80CF-D581B590841A}"/>
              </a:ext>
            </a:extLst>
          </p:cNvPr>
          <p:cNvSpPr>
            <a:spLocks noGrp="1"/>
          </p:cNvSpPr>
          <p:nvPr>
            <p:ph type="sldNum" sz="quarter" idx="12"/>
          </p:nvPr>
        </p:nvSpPr>
        <p:spPr>
          <a:xfrm>
            <a:off x="8541662" y="6436300"/>
            <a:ext cx="504056" cy="365125"/>
          </a:xfrm>
        </p:spPr>
        <p:txBody>
          <a:bodyPr/>
          <a:lstStyle/>
          <a:p>
            <a:fld id="{682EF9F9-C4E8-46B2-BBF1-33E3162B856A}" type="slidenum">
              <a:rPr kumimoji="1" lang="ja-JP" altLang="en-US" smtClean="0"/>
              <a:t>32</a:t>
            </a:fld>
            <a:endParaRPr kumimoji="1" lang="ja-JP" altLang="en-US"/>
          </a:p>
        </p:txBody>
      </p:sp>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7"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■効果検証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テキスト ボックス 13">
            <a:extLst>
              <a:ext uri="{FF2B5EF4-FFF2-40B4-BE49-F238E27FC236}">
                <a16:creationId xmlns:a16="http://schemas.microsoft.com/office/drawing/2014/main" id="{9161A439-225A-47DE-A314-C9674522E345}"/>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218884A6-7A24-455A-9473-490905243A13}"/>
              </a:ext>
            </a:extLst>
          </p:cNvPr>
          <p:cNvSpPr txBox="1"/>
          <p:nvPr/>
        </p:nvSpPr>
        <p:spPr>
          <a:xfrm>
            <a:off x="5179799" y="175784"/>
            <a:ext cx="466859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３．効率的・効果的な維持管理の推進（第３章）</a:t>
            </a:r>
            <a:endParaRPr lang="ja-JP" altLang="en-US" sz="1400" dirty="0"/>
          </a:p>
        </p:txBody>
      </p:sp>
      <p:sp>
        <p:nvSpPr>
          <p:cNvPr id="7" name="テキスト ボックス 6">
            <a:extLst>
              <a:ext uri="{FF2B5EF4-FFF2-40B4-BE49-F238E27FC236}">
                <a16:creationId xmlns:a16="http://schemas.microsoft.com/office/drawing/2014/main" id="{D1C220B1-F21C-4122-9BA6-2B671B50AB78}"/>
              </a:ext>
            </a:extLst>
          </p:cNvPr>
          <p:cNvSpPr txBox="1"/>
          <p:nvPr/>
        </p:nvSpPr>
        <p:spPr>
          <a:xfrm>
            <a:off x="6948264" y="753545"/>
            <a:ext cx="1965751" cy="523220"/>
          </a:xfrm>
          <a:prstGeom prst="rect">
            <a:avLst/>
          </a:prstGeom>
          <a:noFill/>
        </p:spPr>
        <p:txBody>
          <a:bodyPr wrap="square">
            <a:spAutoFit/>
          </a:bodyPr>
          <a:lstStyle/>
          <a:p>
            <a:r>
              <a:rPr lang="zh-TW" altLang="en-US" sz="1400" dirty="0">
                <a:highlight>
                  <a:srgbClr val="FFFF00"/>
                </a:highlight>
              </a:rPr>
              <a:t> </a:t>
            </a:r>
            <a:r>
              <a:rPr lang="en-US" altLang="zh-TW" sz="1400" dirty="0">
                <a:highlight>
                  <a:srgbClr val="FFFF00"/>
                </a:highlight>
              </a:rPr>
              <a:t>3-1-</a:t>
            </a:r>
            <a:r>
              <a:rPr lang="en-US" altLang="ja-JP" sz="1400" dirty="0">
                <a:highlight>
                  <a:srgbClr val="FFFF00"/>
                </a:highlight>
              </a:rPr>
              <a:t>8</a:t>
            </a:r>
            <a:r>
              <a:rPr lang="ja-JP" altLang="en-US" sz="1400" dirty="0">
                <a:highlight>
                  <a:srgbClr val="FFFF00"/>
                </a:highlight>
              </a:rPr>
              <a:t>効果検証　</a:t>
            </a:r>
            <a:endParaRPr lang="zh-TW" altLang="en-US" sz="1400" dirty="0">
              <a:highlight>
                <a:srgbClr val="FFFF00"/>
              </a:highlight>
            </a:endParaRPr>
          </a:p>
          <a:p>
            <a:r>
              <a:rPr lang="ja-JP" altLang="en-US" sz="1400" dirty="0">
                <a:highlight>
                  <a:srgbClr val="FFFF00"/>
                </a:highlight>
              </a:rPr>
              <a:t>　　　（追記）</a:t>
            </a:r>
          </a:p>
        </p:txBody>
      </p:sp>
      <p:pic>
        <p:nvPicPr>
          <p:cNvPr id="5" name="図 4">
            <a:extLst>
              <a:ext uri="{FF2B5EF4-FFF2-40B4-BE49-F238E27FC236}">
                <a16:creationId xmlns:a16="http://schemas.microsoft.com/office/drawing/2014/main" id="{13C82D3A-CE04-4419-BC6A-DD8789922698}"/>
              </a:ext>
            </a:extLst>
          </p:cNvPr>
          <p:cNvPicPr>
            <a:picLocks noChangeAspect="1"/>
          </p:cNvPicPr>
          <p:nvPr/>
        </p:nvPicPr>
        <p:blipFill rotWithShape="1">
          <a:blip r:embed="rId3"/>
          <a:srcRect t="12345"/>
          <a:stretch/>
        </p:blipFill>
        <p:spPr>
          <a:xfrm>
            <a:off x="4578941" y="975453"/>
            <a:ext cx="4366167" cy="5725535"/>
          </a:xfrm>
          <a:prstGeom prst="rect">
            <a:avLst/>
          </a:prstGeom>
        </p:spPr>
      </p:pic>
      <p:pic>
        <p:nvPicPr>
          <p:cNvPr id="9" name="図 8">
            <a:extLst>
              <a:ext uri="{FF2B5EF4-FFF2-40B4-BE49-F238E27FC236}">
                <a16:creationId xmlns:a16="http://schemas.microsoft.com/office/drawing/2014/main" id="{1AFE55F0-DEC2-4280-8881-317B0B4E03CB}"/>
              </a:ext>
            </a:extLst>
          </p:cNvPr>
          <p:cNvPicPr>
            <a:picLocks noChangeAspect="1"/>
          </p:cNvPicPr>
          <p:nvPr/>
        </p:nvPicPr>
        <p:blipFill rotWithShape="1">
          <a:blip r:embed="rId4"/>
          <a:srcRect t="63006"/>
          <a:stretch/>
        </p:blipFill>
        <p:spPr>
          <a:xfrm>
            <a:off x="235738" y="1186049"/>
            <a:ext cx="4048230" cy="4957828"/>
          </a:xfrm>
          <a:prstGeom prst="rect">
            <a:avLst/>
          </a:prstGeom>
        </p:spPr>
      </p:pic>
    </p:spTree>
    <p:extLst>
      <p:ext uri="{BB962C8B-B14F-4D97-AF65-F5344CB8AC3E}">
        <p14:creationId xmlns:p14="http://schemas.microsoft.com/office/powerpoint/2010/main" val="62740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計画の更新方針について　</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4</a:t>
            </a:fld>
            <a:endParaRPr kumimoji="1" lang="ja-JP" altLang="en-US" dirty="0"/>
          </a:p>
        </p:txBody>
      </p:sp>
      <p:sp>
        <p:nvSpPr>
          <p:cNvPr id="9" name="テキスト ボックス 8">
            <a:extLst>
              <a:ext uri="{FF2B5EF4-FFF2-40B4-BE49-F238E27FC236}">
                <a16:creationId xmlns:a16="http://schemas.microsoft.com/office/drawing/2014/main" id="{15399009-0E4B-409B-8CC5-6B7C98740AD9}"/>
              </a:ext>
            </a:extLst>
          </p:cNvPr>
          <p:cNvSpPr txBox="1"/>
          <p:nvPr/>
        </p:nvSpPr>
        <p:spPr>
          <a:xfrm>
            <a:off x="53892" y="524403"/>
            <a:ext cx="8469822" cy="1323439"/>
          </a:xfrm>
          <a:prstGeom prst="rect">
            <a:avLst/>
          </a:prstGeom>
          <a:noFill/>
          <a:ln w="19050">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r>
              <a:rPr kumimoji="1" lang="ja-JP" altLang="en-US" sz="1600" dirty="0">
                <a:latin typeface="Meiryo UI" pitchFamily="50" charset="-128"/>
                <a:ea typeface="Meiryo UI" pitchFamily="50" charset="-128"/>
                <a:cs typeface="Meiryo UI" pitchFamily="50" charset="-128"/>
              </a:rPr>
              <a:t>基本方針　</a:t>
            </a:r>
            <a:endParaRPr kumimoji="1" lang="en-US" altLang="ja-JP" sz="1600" dirty="0">
              <a:latin typeface="Meiryo UI" pitchFamily="50" charset="-128"/>
              <a:ea typeface="Meiryo UI" pitchFamily="50" charset="-128"/>
              <a:cs typeface="Meiryo UI" pitchFamily="50" charset="-128"/>
            </a:endParaRPr>
          </a:p>
          <a:p>
            <a:r>
              <a:rPr kumimoji="1" lang="ja-JP" altLang="en-US" sz="1600" dirty="0">
                <a:latin typeface="Meiryo UI" pitchFamily="50" charset="-128"/>
                <a:ea typeface="Meiryo UI" pitchFamily="50" charset="-128"/>
                <a:cs typeface="Meiryo UI" pitchFamily="50" charset="-128"/>
              </a:rPr>
              <a:t>　下水道は、府民生活、企業活動上重要なライフラインであり、機能停止することの許されない施設である。そのため下水道の持つ汚水処理機能、雨水排水機能ともに十分な機能が発揮できるようにメンテナンスを行うことを基本理念とし、次期計画でも現計画に引き継いで、点検や調査を適宜実施し、異常を発見した際には必要な措置を講じていくための、戦略的な維持管理を実施していく。</a:t>
            </a:r>
          </a:p>
        </p:txBody>
      </p:sp>
      <p:sp>
        <p:nvSpPr>
          <p:cNvPr id="8" name="Text Box 5">
            <a:extLst>
              <a:ext uri="{FF2B5EF4-FFF2-40B4-BE49-F238E27FC236}">
                <a16:creationId xmlns:a16="http://schemas.microsoft.com/office/drawing/2014/main" id="{B92B30D0-7D73-4559-AB57-989F40ADD8FF}"/>
              </a:ext>
            </a:extLst>
          </p:cNvPr>
          <p:cNvSpPr txBox="1">
            <a:spLocks noChangeArrowheads="1"/>
          </p:cNvSpPr>
          <p:nvPr/>
        </p:nvSpPr>
        <p:spPr bwMode="auto">
          <a:xfrm>
            <a:off x="52475" y="1910580"/>
            <a:ext cx="6516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◇現計画の課題</a:t>
            </a:r>
          </a:p>
        </p:txBody>
      </p:sp>
      <p:graphicFrame>
        <p:nvGraphicFramePr>
          <p:cNvPr id="12" name="表 11">
            <a:extLst>
              <a:ext uri="{FF2B5EF4-FFF2-40B4-BE49-F238E27FC236}">
                <a16:creationId xmlns:a16="http://schemas.microsoft.com/office/drawing/2014/main" id="{5F22E15F-BA73-4250-996D-8E4078CD442E}"/>
              </a:ext>
            </a:extLst>
          </p:cNvPr>
          <p:cNvGraphicFramePr>
            <a:graphicFrameLocks noGrp="1"/>
          </p:cNvGraphicFramePr>
          <p:nvPr>
            <p:extLst>
              <p:ext uri="{D42A27DB-BD31-4B8C-83A1-F6EECF244321}">
                <p14:modId xmlns:p14="http://schemas.microsoft.com/office/powerpoint/2010/main" val="829951165"/>
              </p:ext>
            </p:extLst>
          </p:nvPr>
        </p:nvGraphicFramePr>
        <p:xfrm>
          <a:off x="80873" y="2209876"/>
          <a:ext cx="8901869" cy="2383577"/>
        </p:xfrm>
        <a:graphic>
          <a:graphicData uri="http://schemas.openxmlformats.org/drawingml/2006/table">
            <a:tbl>
              <a:tblPr firstRow="1" bandRow="1">
                <a:tableStyleId>{5C22544A-7EE6-4342-B048-85BDC9FD1C3A}</a:tableStyleId>
              </a:tblPr>
              <a:tblGrid>
                <a:gridCol w="1190442">
                  <a:extLst>
                    <a:ext uri="{9D8B030D-6E8A-4147-A177-3AD203B41FA5}">
                      <a16:colId xmlns:a16="http://schemas.microsoft.com/office/drawing/2014/main" val="20000"/>
                    </a:ext>
                  </a:extLst>
                </a:gridCol>
                <a:gridCol w="3496924">
                  <a:extLst>
                    <a:ext uri="{9D8B030D-6E8A-4147-A177-3AD203B41FA5}">
                      <a16:colId xmlns:a16="http://schemas.microsoft.com/office/drawing/2014/main" val="20001"/>
                    </a:ext>
                  </a:extLst>
                </a:gridCol>
                <a:gridCol w="4214503">
                  <a:extLst>
                    <a:ext uri="{9D8B030D-6E8A-4147-A177-3AD203B41FA5}">
                      <a16:colId xmlns:a16="http://schemas.microsoft.com/office/drawing/2014/main" val="20002"/>
                    </a:ext>
                  </a:extLst>
                </a:gridCol>
              </a:tblGrid>
              <a:tr h="392363">
                <a:tc>
                  <a:txBody>
                    <a:bodyPr/>
                    <a:lstStyle/>
                    <a:p>
                      <a:pPr algn="ctr"/>
                      <a:r>
                        <a:rPr kumimoji="1" lang="ja-JP" altLang="en-US" sz="1200" dirty="0">
                          <a:latin typeface="Meiryo UI" panose="020B0604030504040204" pitchFamily="50" charset="-128"/>
                          <a:ea typeface="Meiryo UI" panose="020B0604030504040204" pitchFamily="50" charset="-128"/>
                        </a:rPr>
                        <a:t>施設区分</a:t>
                      </a:r>
                    </a:p>
                  </a:txBody>
                  <a:tcPr marL="91437" marR="91437" marT="45688" marB="45688" anchor="ctr"/>
                </a:tc>
                <a:tc>
                  <a:txBody>
                    <a:bodyPr/>
                    <a:lstStyle/>
                    <a:p>
                      <a:pPr algn="ctr"/>
                      <a:r>
                        <a:rPr kumimoji="1" lang="ja-JP" altLang="en-US" sz="1200" dirty="0">
                          <a:latin typeface="Meiryo UI" panose="020B0604030504040204" pitchFamily="50" charset="-128"/>
                          <a:ea typeface="Meiryo UI" panose="020B0604030504040204" pitchFamily="50" charset="-128"/>
                        </a:rPr>
                        <a:t>評価事項</a:t>
                      </a:r>
                    </a:p>
                  </a:txBody>
                  <a:tcPr marL="91437" marR="91437" marT="45688" marB="45688" anchor="ctr"/>
                </a:tc>
                <a:tc>
                  <a:txBody>
                    <a:bodyPr/>
                    <a:lstStyle/>
                    <a:p>
                      <a:pPr algn="ctr"/>
                      <a:r>
                        <a:rPr kumimoji="1" lang="ja-JP" altLang="en-US" sz="1200" dirty="0">
                          <a:latin typeface="Meiryo UI" panose="020B0604030504040204" pitchFamily="50" charset="-128"/>
                          <a:ea typeface="Meiryo UI" panose="020B0604030504040204" pitchFamily="50" charset="-128"/>
                        </a:rPr>
                        <a:t>課題事項</a:t>
                      </a:r>
                    </a:p>
                  </a:txBody>
                  <a:tcPr marL="91437" marR="91437" marT="45688" marB="45688" anchor="ctr"/>
                </a:tc>
                <a:extLst>
                  <a:ext uri="{0D108BD9-81ED-4DB2-BD59-A6C34878D82A}">
                    <a16:rowId xmlns:a16="http://schemas.microsoft.com/office/drawing/2014/main" val="10000"/>
                  </a:ext>
                </a:extLst>
              </a:tr>
              <a:tr h="1168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管渠</a:t>
                      </a:r>
                      <a:endParaRPr kumimoji="1" lang="ja-JP" altLang="en-US" sz="900" dirty="0">
                        <a:latin typeface="Meiryo UI" panose="020B0604030504040204" pitchFamily="50" charset="-128"/>
                        <a:ea typeface="Meiryo UI" panose="020B0604030504040204" pitchFamily="50" charset="-128"/>
                      </a:endParaRPr>
                    </a:p>
                  </a:txBody>
                  <a:tcPr marL="91437" marR="91437" marT="45688" marB="45688" anchor="ctr"/>
                </a:tc>
                <a:tc>
                  <a:txBody>
                    <a:bodyPr/>
                    <a:lstStyle/>
                    <a:p>
                      <a:r>
                        <a:rPr kumimoji="1" lang="ja-JP" altLang="en-US" sz="1200" dirty="0">
                          <a:latin typeface="Meiryo UI" panose="020B0604030504040204" pitchFamily="50" charset="-128"/>
                          <a:ea typeface="Meiryo UI" panose="020B0604030504040204" pitchFamily="50" charset="-128"/>
                        </a:rPr>
                        <a:t>・腐食の恐れの大きい箇所は、１回</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５年の頻度で点検・調査を実施（その他の箇所は</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１０年）</a:t>
                      </a:r>
                    </a:p>
                    <a:p>
                      <a:r>
                        <a:rPr kumimoji="1" lang="ja-JP" altLang="en-US" sz="1200" dirty="0">
                          <a:latin typeface="Meiryo UI" panose="020B0604030504040204" pitchFamily="50" charset="-128"/>
                          <a:ea typeface="Meiryo UI" panose="020B0604030504040204" pitchFamily="50" charset="-128"/>
                        </a:rPr>
                        <a:t>・和歌山市水管橋事故（</a:t>
                      </a:r>
                      <a:r>
                        <a:rPr kumimoji="1" lang="en-US" altLang="ja-JP" sz="1200" dirty="0">
                          <a:latin typeface="Meiryo UI" panose="020B0604030504040204" pitchFamily="50" charset="-128"/>
                          <a:ea typeface="Meiryo UI" panose="020B0604030504040204" pitchFamily="50" charset="-128"/>
                        </a:rPr>
                        <a:t>R3</a:t>
                      </a:r>
                      <a:r>
                        <a:rPr kumimoji="1" lang="ja-JP" altLang="en-US" sz="1200" dirty="0">
                          <a:latin typeface="Meiryo UI" panose="020B0604030504040204" pitchFamily="50" charset="-128"/>
                          <a:ea typeface="Meiryo UI" panose="020B0604030504040204" pitchFamily="50" charset="-128"/>
                        </a:rPr>
                        <a:t>）を契機に、水管橋の点検を１回</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年の頻度で実施し、目視できない箇所はドローンを活用</a:t>
                      </a:r>
                    </a:p>
                  </a:txBody>
                  <a:tcPr marL="91437" marR="91437" marT="45688" marB="45688"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・常時水没している</a:t>
                      </a:r>
                      <a:r>
                        <a:rPr kumimoji="1" lang="ja-JP" altLang="en-US" sz="1200" dirty="0">
                          <a:solidFill>
                            <a:srgbClr val="FF0000"/>
                          </a:solidFill>
                          <a:latin typeface="Meiryo UI" panose="020B0604030504040204" pitchFamily="50" charset="-128"/>
                          <a:ea typeface="Meiryo UI" panose="020B0604030504040204" pitchFamily="50" charset="-128"/>
                        </a:rPr>
                        <a:t>伏せ越し箇所について、点検出来ておらず、詰まりによる溢水が発生</a:t>
                      </a:r>
                    </a:p>
                    <a:p>
                      <a:r>
                        <a:rPr kumimoji="1" lang="ja-JP" altLang="en-US" sz="1200" dirty="0">
                          <a:solidFill>
                            <a:srgbClr val="FF0000"/>
                          </a:solidFill>
                          <a:latin typeface="Meiryo UI" panose="020B0604030504040204" pitchFamily="50" charset="-128"/>
                          <a:ea typeface="Meiryo UI" panose="020B0604030504040204" pitchFamily="50" charset="-128"/>
                        </a:rPr>
                        <a:t>・圧送管の点検手法が確立されていなかった。　　　　　　　　　　　　</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R3</a:t>
                      </a:r>
                      <a:r>
                        <a:rPr kumimoji="1" lang="ja-JP" altLang="en-US" sz="1200" dirty="0">
                          <a:solidFill>
                            <a:schemeClr val="tx1"/>
                          </a:solidFill>
                          <a:latin typeface="Meiryo UI" panose="020B0604030504040204" pitchFamily="50" charset="-128"/>
                          <a:ea typeface="Meiryo UI" panose="020B0604030504040204" pitchFamily="50" charset="-128"/>
                        </a:rPr>
                        <a:t>より新技術を用いた点検を実施）</a:t>
                      </a:r>
                    </a:p>
                    <a:p>
                      <a:r>
                        <a:rPr kumimoji="1" lang="ja-JP" altLang="en-US" sz="1200" dirty="0">
                          <a:solidFill>
                            <a:srgbClr val="FF0000"/>
                          </a:solidFill>
                          <a:latin typeface="Meiryo UI" panose="020B0604030504040204" pitchFamily="50" charset="-128"/>
                          <a:ea typeface="Meiryo UI" panose="020B0604030504040204" pitchFamily="50" charset="-128"/>
                        </a:rPr>
                        <a:t>・緊急度</a:t>
                      </a:r>
                      <a:r>
                        <a:rPr kumimoji="1" lang="en-US" altLang="ja-JP" sz="1200" dirty="0">
                          <a:solidFill>
                            <a:srgbClr val="FF0000"/>
                          </a:solidFill>
                          <a:latin typeface="Meiryo UI" panose="020B0604030504040204" pitchFamily="50" charset="-128"/>
                          <a:ea typeface="Meiryo UI" panose="020B0604030504040204" pitchFamily="50" charset="-128"/>
                        </a:rPr>
                        <a:t>Ⅰ</a:t>
                      </a:r>
                      <a:r>
                        <a:rPr kumimoji="1" lang="ja-JP" altLang="en-US" sz="1200" dirty="0">
                          <a:solidFill>
                            <a:srgbClr val="FF0000"/>
                          </a:solidFill>
                          <a:latin typeface="Meiryo UI" panose="020B0604030504040204" pitchFamily="50" charset="-128"/>
                          <a:ea typeface="Meiryo UI" panose="020B0604030504040204" pitchFamily="50" charset="-128"/>
                        </a:rPr>
                        <a:t>は必要な措置が出来ているが、</a:t>
                      </a:r>
                      <a:r>
                        <a:rPr kumimoji="1" lang="en-US" altLang="ja-JP" sz="1200" dirty="0">
                          <a:solidFill>
                            <a:srgbClr val="FF0000"/>
                          </a:solidFill>
                          <a:latin typeface="Meiryo UI" panose="020B0604030504040204" pitchFamily="50" charset="-128"/>
                          <a:ea typeface="Meiryo UI" panose="020B0604030504040204" pitchFamily="50" charset="-128"/>
                        </a:rPr>
                        <a:t>Ⅱ</a:t>
                      </a:r>
                      <a:r>
                        <a:rPr kumimoji="1" lang="ja-JP" altLang="en-US" sz="1200" dirty="0">
                          <a:solidFill>
                            <a:srgbClr val="FF0000"/>
                          </a:solidFill>
                          <a:latin typeface="Meiryo UI" panose="020B0604030504040204" pitchFamily="50" charset="-128"/>
                          <a:ea typeface="Meiryo UI" panose="020B0604030504040204" pitchFamily="50" charset="-128"/>
                        </a:rPr>
                        <a:t>への措置が不十分</a:t>
                      </a:r>
                    </a:p>
                  </a:txBody>
                  <a:tcPr marL="91437" marR="91437" marT="45688" marB="45688" anchor="ctr"/>
                </a:tc>
                <a:extLst>
                  <a:ext uri="{0D108BD9-81ED-4DB2-BD59-A6C34878D82A}">
                    <a16:rowId xmlns:a16="http://schemas.microsoft.com/office/drawing/2014/main" val="10001"/>
                  </a:ext>
                </a:extLst>
              </a:tr>
              <a:tr h="808816">
                <a:tc>
                  <a:txBody>
                    <a:bodyPr/>
                    <a:lstStyle/>
                    <a:p>
                      <a:r>
                        <a:rPr kumimoji="1" lang="ja-JP" altLang="en-US" sz="1200" dirty="0">
                          <a:latin typeface="Meiryo UI" panose="020B0604030504040204" pitchFamily="50" charset="-128"/>
                          <a:ea typeface="Meiryo UI" panose="020B0604030504040204" pitchFamily="50" charset="-128"/>
                        </a:rPr>
                        <a:t>水槽等土木構造物</a:t>
                      </a:r>
                    </a:p>
                  </a:txBody>
                  <a:tcPr marL="91437" marR="91437" marT="45688" marB="45688" anchor="ctr"/>
                </a:tc>
                <a:tc>
                  <a:txBody>
                    <a:bodyPr/>
                    <a:lstStyle/>
                    <a:p>
                      <a:r>
                        <a:rPr kumimoji="1" lang="ja-JP" altLang="en-US" sz="1200" dirty="0">
                          <a:latin typeface="Meiryo UI" panose="020B0604030504040204" pitchFamily="50" charset="-128"/>
                          <a:ea typeface="Meiryo UI" panose="020B0604030504040204" pitchFamily="50" charset="-128"/>
                        </a:rPr>
                        <a:t>・「大阪府流域下水道（土木構造物）維持管理指針」に基づき、初期点検を実施</a:t>
                      </a:r>
                    </a:p>
                  </a:txBody>
                  <a:tcPr marL="91437" marR="91437" marT="45688" marB="45688" anchor="ctr"/>
                </a:tc>
                <a:tc>
                  <a: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・１回</a:t>
                      </a: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年の定期点検を行うこととしているが、施設数が膨大なため、進捗が遅延</a:t>
                      </a:r>
                    </a:p>
                    <a:p>
                      <a:r>
                        <a:rPr kumimoji="1" lang="ja-JP" altLang="en-US" sz="1200" dirty="0">
                          <a:solidFill>
                            <a:srgbClr val="FF0000"/>
                          </a:solidFill>
                          <a:latin typeface="Meiryo UI" panose="020B0604030504040204" pitchFamily="50" charset="-128"/>
                          <a:ea typeface="Meiryo UI" panose="020B0604030504040204" pitchFamily="50" charset="-128"/>
                        </a:rPr>
                        <a:t>・常時水没している水槽構造物などは、初期点検すら出来ておらず、施設の健全度が不明</a:t>
                      </a:r>
                    </a:p>
                  </a:txBody>
                  <a:tcPr marL="91437" marR="91437" marT="45688" marB="45688" anchor="ctr"/>
                </a:tc>
                <a:extLst>
                  <a:ext uri="{0D108BD9-81ED-4DB2-BD59-A6C34878D82A}">
                    <a16:rowId xmlns:a16="http://schemas.microsoft.com/office/drawing/2014/main" val="10002"/>
                  </a:ext>
                </a:extLst>
              </a:tr>
            </a:tbl>
          </a:graphicData>
        </a:graphic>
      </p:graphicFrame>
      <p:sp>
        <p:nvSpPr>
          <p:cNvPr id="13" name="Text Box 5">
            <a:extLst>
              <a:ext uri="{FF2B5EF4-FFF2-40B4-BE49-F238E27FC236}">
                <a16:creationId xmlns:a16="http://schemas.microsoft.com/office/drawing/2014/main" id="{F2451080-324A-47A4-981B-62F3D1FB3831}"/>
              </a:ext>
            </a:extLst>
          </p:cNvPr>
          <p:cNvSpPr txBox="1">
            <a:spLocks noChangeArrowheads="1"/>
          </p:cNvSpPr>
          <p:nvPr/>
        </p:nvSpPr>
        <p:spPr bwMode="auto">
          <a:xfrm>
            <a:off x="63045" y="4746866"/>
            <a:ext cx="6516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◇課題解消のための検証および方針</a:t>
            </a:r>
          </a:p>
        </p:txBody>
      </p:sp>
      <p:graphicFrame>
        <p:nvGraphicFramePr>
          <p:cNvPr id="15" name="表 14">
            <a:extLst>
              <a:ext uri="{FF2B5EF4-FFF2-40B4-BE49-F238E27FC236}">
                <a16:creationId xmlns:a16="http://schemas.microsoft.com/office/drawing/2014/main" id="{CB62C4E5-CED1-4BB1-9C89-BE63B20EF396}"/>
              </a:ext>
            </a:extLst>
          </p:cNvPr>
          <p:cNvGraphicFramePr>
            <a:graphicFrameLocks noGrp="1"/>
          </p:cNvGraphicFramePr>
          <p:nvPr>
            <p:extLst>
              <p:ext uri="{D42A27DB-BD31-4B8C-83A1-F6EECF244321}">
                <p14:modId xmlns:p14="http://schemas.microsoft.com/office/powerpoint/2010/main" val="3871978554"/>
              </p:ext>
            </p:extLst>
          </p:nvPr>
        </p:nvGraphicFramePr>
        <p:xfrm>
          <a:off x="63045" y="5074523"/>
          <a:ext cx="8901868" cy="1565276"/>
        </p:xfrm>
        <a:graphic>
          <a:graphicData uri="http://schemas.openxmlformats.org/drawingml/2006/table">
            <a:tbl>
              <a:tblPr firstRow="1" bandRow="1">
                <a:tableStyleId>{5C22544A-7EE6-4342-B048-85BDC9FD1C3A}</a:tableStyleId>
              </a:tblPr>
              <a:tblGrid>
                <a:gridCol w="2357589">
                  <a:extLst>
                    <a:ext uri="{9D8B030D-6E8A-4147-A177-3AD203B41FA5}">
                      <a16:colId xmlns:a16="http://schemas.microsoft.com/office/drawing/2014/main" val="20000"/>
                    </a:ext>
                  </a:extLst>
                </a:gridCol>
                <a:gridCol w="6544279">
                  <a:extLst>
                    <a:ext uri="{9D8B030D-6E8A-4147-A177-3AD203B41FA5}">
                      <a16:colId xmlns:a16="http://schemas.microsoft.com/office/drawing/2014/main" val="20001"/>
                    </a:ext>
                  </a:extLst>
                </a:gridCol>
              </a:tblGrid>
              <a:tr h="468096">
                <a:tc>
                  <a:txBody>
                    <a:bodyPr/>
                    <a:lstStyle/>
                    <a:p>
                      <a:pPr algn="ctr"/>
                      <a:r>
                        <a:rPr kumimoji="1" lang="ja-JP" altLang="en-US" sz="1200" dirty="0">
                          <a:latin typeface="Meiryo UI" panose="020B0604030504040204" pitchFamily="50" charset="-128"/>
                          <a:ea typeface="Meiryo UI" panose="020B0604030504040204" pitchFamily="50" charset="-128"/>
                        </a:rPr>
                        <a:t>検証内容</a:t>
                      </a:r>
                    </a:p>
                  </a:txBody>
                  <a:tcPr marL="91437" marR="91437" marT="45688" marB="45688" anchor="ctr"/>
                </a:tc>
                <a:tc>
                  <a:txBody>
                    <a:bodyPr/>
                    <a:lstStyle/>
                    <a:p>
                      <a:pPr algn="ctr"/>
                      <a:r>
                        <a:rPr kumimoji="1" lang="ja-JP" altLang="en-US" sz="1200" dirty="0">
                          <a:latin typeface="Meiryo UI" panose="020B0604030504040204" pitchFamily="50" charset="-128"/>
                          <a:ea typeface="Meiryo UI" panose="020B0604030504040204" pitchFamily="50" charset="-128"/>
                        </a:rPr>
                        <a:t>次期計画に向けた方針</a:t>
                      </a:r>
                    </a:p>
                  </a:txBody>
                  <a:tcPr marL="91437" marR="91437" marT="45688" marB="45688" anchor="ctr"/>
                </a:tc>
                <a:extLst>
                  <a:ext uri="{0D108BD9-81ED-4DB2-BD59-A6C34878D82A}">
                    <a16:rowId xmlns:a16="http://schemas.microsoft.com/office/drawing/2014/main" val="10000"/>
                  </a:ext>
                </a:extLst>
              </a:tr>
              <a:tr h="274295">
                <a:tc>
                  <a: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点検業務の効率化</a:t>
                      </a:r>
                    </a:p>
                  </a:txBody>
                  <a:tcPr marL="91437" marR="91437" marT="45688" marB="45688" anchor="ctr"/>
                </a:tc>
                <a:tc>
                  <a: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点検頻度の見直し</a:t>
                      </a:r>
                      <a:r>
                        <a:rPr kumimoji="1" lang="ja-JP" altLang="en-US" sz="1200" dirty="0">
                          <a:latin typeface="Meiryo UI" panose="020B0604030504040204" pitchFamily="50" charset="-128"/>
                          <a:ea typeface="Meiryo UI" panose="020B0604030504040204" pitchFamily="50" charset="-128"/>
                        </a:rPr>
                        <a:t>（水槽構造物：一律実施⇒重みづけ）や新たな契約手法、新技術の導入</a:t>
                      </a:r>
                    </a:p>
                  </a:txBody>
                  <a:tcPr marL="91437" marR="91437" marT="45688" marB="45688" anchor="ctr"/>
                </a:tc>
                <a:extLst>
                  <a:ext uri="{0D108BD9-81ED-4DB2-BD59-A6C34878D82A}">
                    <a16:rowId xmlns:a16="http://schemas.microsoft.com/office/drawing/2014/main" val="10001"/>
                  </a:ext>
                </a:extLst>
              </a:tr>
              <a:tr h="274295">
                <a:tc>
                  <a: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未点検箇所の構造的問題</a:t>
                      </a:r>
                    </a:p>
                  </a:txBody>
                  <a:tcPr marL="91437" marR="91437" marT="45688" marB="45688" anchor="ctr"/>
                </a:tc>
                <a:tc>
                  <a: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点検方法が無い場合の対策検討</a:t>
                      </a:r>
                    </a:p>
                  </a:txBody>
                  <a:tcPr marL="91437" marR="91437" marT="45688" marB="45688" anchor="ctr"/>
                </a:tc>
                <a:extLst>
                  <a:ext uri="{0D108BD9-81ED-4DB2-BD59-A6C34878D82A}">
                    <a16:rowId xmlns:a16="http://schemas.microsoft.com/office/drawing/2014/main" val="10002"/>
                  </a:ext>
                </a:extLst>
              </a:tr>
              <a:tr h="274295">
                <a:tc>
                  <a: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点検結果を受けた対策方法</a:t>
                      </a:r>
                    </a:p>
                  </a:txBody>
                  <a:tcPr marL="91437" marR="91437" marT="45688" marB="45688" anchor="ctr"/>
                </a:tc>
                <a:tc>
                  <a: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健全度（緊急度）ごとの対策検討</a:t>
                      </a:r>
                    </a:p>
                  </a:txBody>
                  <a:tcPr marL="91437" marR="91437" marT="45688" marB="45688" anchor="ctr"/>
                </a:tc>
                <a:extLst>
                  <a:ext uri="{0D108BD9-81ED-4DB2-BD59-A6C34878D82A}">
                    <a16:rowId xmlns:a16="http://schemas.microsoft.com/office/drawing/2014/main" val="10003"/>
                  </a:ext>
                </a:extLst>
              </a:tr>
              <a:tr h="274295">
                <a:tc>
                  <a:txBody>
                    <a:bodyPr/>
                    <a:lstStyle/>
                    <a:p>
                      <a:r>
                        <a:rPr kumimoji="1" lang="ja-JP" altLang="en-US" sz="1200" dirty="0">
                          <a:latin typeface="Meiryo UI" panose="020B0604030504040204" pitchFamily="50" charset="-128"/>
                          <a:ea typeface="Meiryo UI" panose="020B0604030504040204" pitchFamily="50" charset="-128"/>
                        </a:rPr>
                        <a:t>維持管理情報の蓄積</a:t>
                      </a:r>
                    </a:p>
                  </a:txBody>
                  <a:tcPr marL="91437" marR="91437" marT="45688" marB="45688" anchor="ctr"/>
                </a:tc>
                <a:tc>
                  <a:txBody>
                    <a:bodyPr/>
                    <a:lstStyle/>
                    <a:p>
                      <a:r>
                        <a:rPr kumimoji="1" lang="ja-JP" altLang="en-US" sz="1200" dirty="0">
                          <a:latin typeface="Meiryo UI" panose="020B0604030504040204" pitchFamily="50" charset="-128"/>
                          <a:ea typeface="Meiryo UI" panose="020B0604030504040204" pitchFamily="50" charset="-128"/>
                        </a:rPr>
                        <a:t>電子台帳の導入</a:t>
                      </a:r>
                    </a:p>
                  </a:txBody>
                  <a:tcPr marL="91437" marR="91437" marT="45688" marB="4568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703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計画の更新方針について</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5</a:t>
            </a:fld>
            <a:endParaRPr kumimoji="1" lang="ja-JP" altLang="en-US" dirty="0"/>
          </a:p>
        </p:txBody>
      </p:sp>
      <p:sp>
        <p:nvSpPr>
          <p:cNvPr id="7" name="角丸四角形 111">
            <a:extLst>
              <a:ext uri="{FF2B5EF4-FFF2-40B4-BE49-F238E27FC236}">
                <a16:creationId xmlns:a16="http://schemas.microsoft.com/office/drawing/2014/main" id="{3C73E428-C419-41E0-994F-DBA6A13331E4}"/>
              </a:ext>
            </a:extLst>
          </p:cNvPr>
          <p:cNvSpPr/>
          <p:nvPr/>
        </p:nvSpPr>
        <p:spPr>
          <a:xfrm>
            <a:off x="186744" y="963677"/>
            <a:ext cx="8756654" cy="4101688"/>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点検・診断・評価に関する事項（管渠）</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・伏越し管、圧送管は、複条化や新技術導入により確認方法が確立されてきたため、点検対象として位置付ける。</a:t>
            </a: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・管渠の更新フローについて、緊急度に応じたフローを確立したため、「修繕、改築、経過観察」の振り分けについて明記する。</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・管渠パトロール時に、水管橋の点検実施を追記する。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・経過年数による調査頻度の設定については、それに応じた腐食傾向はみられなかったため、経過年数による頻度短縮は削除し、引き続き点検結果の蓄　積をし判断していくことを明記する。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・地震後の管渠の点検の方法、優先順位について、大阪北部地震での被災事例を契機に整理したため、明記する。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点検・診断・評価に関する事項（水槽等土木構造物）</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・点検頻度については、実績を考慮し、腐食環境レベル等を考慮した点検頻度に見直しをする。</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・不可視箇所の点検方法について、検討フローを作成したため明記する。</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3.1.5</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日常的な維持管理に関する事項（管渠）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・過去の維持管理データの活用について、令和５年度から新たに下水道共通プラットフォーム（日本下水道協会）が供用開始されたので、</a:t>
            </a: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管渠診断結果の他、施設データ、補修や浚渫などの維持管理データなどを一括管理していくことを明記する。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0D65B1D6-BD32-4E1D-A161-4272049D5932}"/>
              </a:ext>
            </a:extLst>
          </p:cNvPr>
          <p:cNvSpPr txBox="1"/>
          <p:nvPr/>
        </p:nvSpPr>
        <p:spPr>
          <a:xfrm>
            <a:off x="107504" y="620688"/>
            <a:ext cx="7776864" cy="369332"/>
          </a:xfrm>
          <a:prstGeom prst="rect">
            <a:avLst/>
          </a:prstGeom>
          <a:noFill/>
          <a:ln w="19050">
            <a:noFill/>
          </a:ln>
        </p:spPr>
        <p:txBody>
          <a:bodyPr wrap="square" rtlCol="0">
            <a:spAutoFit/>
          </a:bodyPr>
          <a:lstStyle/>
          <a:p>
            <a:r>
              <a:rPr kumimoji="1" lang="ja-JP" altLang="en-US" b="1" dirty="0">
                <a:latin typeface="Meiryo UI" pitchFamily="50" charset="-128"/>
                <a:ea typeface="Meiryo UI" pitchFamily="50" charset="-128"/>
                <a:cs typeface="Meiryo UI" pitchFamily="50" charset="-128"/>
              </a:rPr>
              <a:t>① </a:t>
            </a:r>
            <a:r>
              <a:rPr kumimoji="1" lang="en-US" altLang="ja-JP" b="1" dirty="0">
                <a:latin typeface="Meiryo UI" pitchFamily="50" charset="-128"/>
                <a:ea typeface="Meiryo UI" pitchFamily="50" charset="-128"/>
                <a:cs typeface="Meiryo UI" pitchFamily="50" charset="-128"/>
              </a:rPr>
              <a:t>R6.3.26</a:t>
            </a:r>
            <a:r>
              <a:rPr kumimoji="1" lang="ja-JP" altLang="en-US" b="1" dirty="0">
                <a:latin typeface="Meiryo UI" pitchFamily="50" charset="-128"/>
                <a:ea typeface="Meiryo UI" pitchFamily="50" charset="-128"/>
                <a:cs typeface="Meiryo UI" pitchFamily="50" charset="-128"/>
              </a:rPr>
              <a:t>　第１回河川等部会　</a:t>
            </a:r>
            <a:r>
              <a:rPr lang="ja-JP" altLang="en-US" b="1" dirty="0">
                <a:latin typeface="Meiryo UI" pitchFamily="50" charset="-128"/>
                <a:ea typeface="Meiryo UI" pitchFamily="50" charset="-128"/>
                <a:cs typeface="Meiryo UI" pitchFamily="50" charset="-128"/>
              </a:rPr>
              <a:t>②</a:t>
            </a:r>
            <a:r>
              <a:rPr kumimoji="1" lang="en-US" altLang="ja-JP" b="1" dirty="0">
                <a:latin typeface="Meiryo UI" pitchFamily="50" charset="-128"/>
                <a:ea typeface="Meiryo UI" pitchFamily="50" charset="-128"/>
                <a:cs typeface="Meiryo UI" pitchFamily="50" charset="-128"/>
              </a:rPr>
              <a:t> R6.7.2  </a:t>
            </a:r>
            <a:r>
              <a:rPr kumimoji="1" lang="ja-JP" altLang="en-US" b="1" dirty="0">
                <a:latin typeface="Meiryo UI" pitchFamily="50" charset="-128"/>
                <a:ea typeface="Meiryo UI" pitchFamily="50" charset="-128"/>
                <a:cs typeface="Meiryo UI" pitchFamily="50" charset="-128"/>
              </a:rPr>
              <a:t>第</a:t>
            </a:r>
            <a:r>
              <a:rPr lang="ja-JP" altLang="en-US" b="1" dirty="0">
                <a:latin typeface="Meiryo UI" pitchFamily="50" charset="-128"/>
                <a:ea typeface="Meiryo UI" pitchFamily="50" charset="-128"/>
                <a:cs typeface="Meiryo UI" pitchFamily="50" charset="-128"/>
              </a:rPr>
              <a:t>２</a:t>
            </a:r>
            <a:r>
              <a:rPr kumimoji="1" lang="ja-JP" altLang="en-US" b="1" dirty="0">
                <a:latin typeface="Meiryo UI" pitchFamily="50" charset="-128"/>
                <a:ea typeface="Meiryo UI" pitchFamily="50" charset="-128"/>
                <a:cs typeface="Meiryo UI" pitchFamily="50" charset="-128"/>
              </a:rPr>
              <a:t>回河川等部会</a:t>
            </a:r>
          </a:p>
        </p:txBody>
      </p:sp>
    </p:spTree>
    <p:extLst>
      <p:ext uri="{BB962C8B-B14F-4D97-AF65-F5344CB8AC3E}">
        <p14:creationId xmlns:p14="http://schemas.microsoft.com/office/powerpoint/2010/main" val="409170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864192E-FAAF-4A15-835A-3E8447777D24}"/>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6</a:t>
            </a:fld>
            <a:endParaRPr kumimoji="1" lang="ja-JP" altLang="en-US" dirty="0"/>
          </a:p>
        </p:txBody>
      </p:sp>
      <p:sp>
        <p:nvSpPr>
          <p:cNvPr id="31" name="角丸四角形 143">
            <a:extLst>
              <a:ext uri="{FF2B5EF4-FFF2-40B4-BE49-F238E27FC236}">
                <a16:creationId xmlns:a16="http://schemas.microsoft.com/office/drawing/2014/main" id="{95AD1125-7F03-4611-9161-B6E6141D11A8}"/>
              </a:ext>
            </a:extLst>
          </p:cNvPr>
          <p:cNvSpPr/>
          <p:nvPr/>
        </p:nvSpPr>
        <p:spPr>
          <a:xfrm>
            <a:off x="50020" y="1056527"/>
            <a:ext cx="9021939" cy="571432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■本計画の構成</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2" name="テキスト ボックス 31">
            <a:extLst>
              <a:ext uri="{FF2B5EF4-FFF2-40B4-BE49-F238E27FC236}">
                <a16:creationId xmlns:a16="http://schemas.microsoft.com/office/drawing/2014/main" id="{44744851-3FAB-46A5-B425-55904843BE8C}"/>
              </a:ext>
            </a:extLst>
          </p:cNvPr>
          <p:cNvSpPr txBox="1"/>
          <p:nvPr/>
        </p:nvSpPr>
        <p:spPr>
          <a:xfrm>
            <a:off x="61030" y="1361953"/>
            <a:ext cx="4654986"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本行動計画は「大阪府都市基盤施設長寿命化計画」第</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編基本方針に沿った分野毎行動計画の下水道施設編である。</a:t>
            </a:r>
          </a:p>
        </p:txBody>
      </p:sp>
      <p:pic>
        <p:nvPicPr>
          <p:cNvPr id="2" name="図 1">
            <a:extLst>
              <a:ext uri="{FF2B5EF4-FFF2-40B4-BE49-F238E27FC236}">
                <a16:creationId xmlns:a16="http://schemas.microsoft.com/office/drawing/2014/main" id="{FE9559B4-020D-437C-BEDF-65A22B607F67}"/>
              </a:ext>
            </a:extLst>
          </p:cNvPr>
          <p:cNvPicPr>
            <a:picLocks noChangeAspect="1"/>
          </p:cNvPicPr>
          <p:nvPr/>
        </p:nvPicPr>
        <p:blipFill>
          <a:blip r:embed="rId3"/>
          <a:stretch>
            <a:fillRect/>
          </a:stretch>
        </p:blipFill>
        <p:spPr>
          <a:xfrm>
            <a:off x="91485" y="1542841"/>
            <a:ext cx="5124043" cy="4130981"/>
          </a:xfrm>
          <a:prstGeom prst="rect">
            <a:avLst/>
          </a:prstGeom>
        </p:spPr>
      </p:pic>
      <p:sp>
        <p:nvSpPr>
          <p:cNvPr id="18" name="テキスト ボックス 17">
            <a:extLst>
              <a:ext uri="{FF2B5EF4-FFF2-40B4-BE49-F238E27FC236}">
                <a16:creationId xmlns:a16="http://schemas.microsoft.com/office/drawing/2014/main" id="{C041188F-8C14-469D-9351-3B7562F6D6CD}"/>
              </a:ext>
            </a:extLst>
          </p:cNvPr>
          <p:cNvSpPr txBox="1"/>
          <p:nvPr/>
        </p:nvSpPr>
        <p:spPr>
          <a:xfrm>
            <a:off x="5058569" y="1128188"/>
            <a:ext cx="3545879" cy="307777"/>
          </a:xfrm>
          <a:prstGeom prst="rect">
            <a:avLst/>
          </a:prstGeom>
          <a:noFill/>
        </p:spPr>
        <p:txBody>
          <a:bodyPr wrap="square">
            <a:spAutoFit/>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■本計画の主な対象施設</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8" name="表 7">
            <a:extLst>
              <a:ext uri="{FF2B5EF4-FFF2-40B4-BE49-F238E27FC236}">
                <a16:creationId xmlns:a16="http://schemas.microsoft.com/office/drawing/2014/main" id="{110DD361-01AE-4310-9738-8E26CEF66993}"/>
              </a:ext>
            </a:extLst>
          </p:cNvPr>
          <p:cNvGraphicFramePr>
            <a:graphicFrameLocks noGrp="1"/>
          </p:cNvGraphicFramePr>
          <p:nvPr>
            <p:extLst>
              <p:ext uri="{D42A27DB-BD31-4B8C-83A1-F6EECF244321}">
                <p14:modId xmlns:p14="http://schemas.microsoft.com/office/powerpoint/2010/main" val="3227575013"/>
              </p:ext>
            </p:extLst>
          </p:nvPr>
        </p:nvGraphicFramePr>
        <p:xfrm>
          <a:off x="5317765" y="1637687"/>
          <a:ext cx="3646723" cy="1575289"/>
        </p:xfrm>
        <a:graphic>
          <a:graphicData uri="http://schemas.openxmlformats.org/drawingml/2006/table">
            <a:tbl>
              <a:tblPr firstRow="1" firstCol="1" bandRow="1"/>
              <a:tblGrid>
                <a:gridCol w="982427">
                  <a:extLst>
                    <a:ext uri="{9D8B030D-6E8A-4147-A177-3AD203B41FA5}">
                      <a16:colId xmlns:a16="http://schemas.microsoft.com/office/drawing/2014/main" val="2895086597"/>
                    </a:ext>
                  </a:extLst>
                </a:gridCol>
                <a:gridCol w="2664296">
                  <a:extLst>
                    <a:ext uri="{9D8B030D-6E8A-4147-A177-3AD203B41FA5}">
                      <a16:colId xmlns:a16="http://schemas.microsoft.com/office/drawing/2014/main" val="2523926777"/>
                    </a:ext>
                  </a:extLst>
                </a:gridCol>
              </a:tblGrid>
              <a:tr h="196583">
                <a:tc>
                  <a:txBody>
                    <a:bodyPr/>
                    <a:lstStyle/>
                    <a:p>
                      <a:pPr algn="ctr"/>
                      <a:r>
                        <a:rPr lang="ja-JP" sz="1050" kern="100">
                          <a:effectLst/>
                          <a:latin typeface="Century" panose="02040604050505020304" pitchFamily="18" charset="0"/>
                          <a:ea typeface="HG丸ｺﾞｼｯｸM-PRO" panose="020F0600000000000000" pitchFamily="50" charset="-128"/>
                          <a:cs typeface="Times New Roman" panose="02020603050405020304" pitchFamily="18" charset="0"/>
                        </a:rPr>
                        <a:t>分野</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r>
                        <a:rPr lang="ja-JP" sz="105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対象施設例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52443989"/>
                  </a:ext>
                </a:extLst>
              </a:tr>
              <a:tr h="497237">
                <a:tc>
                  <a:txBody>
                    <a:bodyPr/>
                    <a:lstStyle/>
                    <a:p>
                      <a:pPr algn="just">
                        <a:lnSpc>
                          <a:spcPts val="1500"/>
                        </a:lnSpc>
                      </a:pPr>
                      <a:r>
                        <a:rPr lang="ja-JP" sz="900" kern="100" dirty="0">
                          <a:effectLst/>
                          <a:latin typeface="Century" panose="02040604050505020304" pitchFamily="18" charset="0"/>
                          <a:ea typeface="HG丸ｺﾞｼｯｸM-PRO" panose="020F0600000000000000" pitchFamily="50" charset="-128"/>
                          <a:cs typeface="Times New Roman" panose="02020603050405020304" pitchFamily="18" charset="0"/>
                        </a:rPr>
                        <a:t>管渠、水槽</a:t>
                      </a:r>
                      <a:r>
                        <a:rPr lang="ja-JP" altLang="en-US" sz="900" kern="100" dirty="0">
                          <a:effectLst/>
                          <a:latin typeface="Century" panose="02040604050505020304" pitchFamily="18" charset="0"/>
                          <a:ea typeface="HG丸ｺﾞｼｯｸM-PRO" panose="020F0600000000000000" pitchFamily="50" charset="-128"/>
                          <a:cs typeface="Times New Roman" panose="02020603050405020304" pitchFamily="18" charset="0"/>
                        </a:rPr>
                        <a:t>等土木構造物</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ja-JP" sz="900" kern="100" dirty="0">
                          <a:effectLst/>
                          <a:latin typeface="Century" panose="02040604050505020304" pitchFamily="18" charset="0"/>
                          <a:ea typeface="HG丸ｺﾞｼｯｸM-PRO" panose="020F0600000000000000" pitchFamily="50" charset="-128"/>
                          <a:cs typeface="Times New Roman" panose="02020603050405020304" pitchFamily="18" charset="0"/>
                        </a:rPr>
                        <a:t>汚水幹線、雨水幹線、増補幹線、水処理躯体（水槽）、ポンプ場躯体 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785659"/>
                  </a:ext>
                </a:extLst>
              </a:tr>
              <a:tr h="881469">
                <a:tc>
                  <a:txBody>
                    <a:bodyPr/>
                    <a:lstStyle/>
                    <a:p>
                      <a:pPr algn="just">
                        <a:lnSpc>
                          <a:spcPts val="1500"/>
                        </a:lnSpc>
                      </a:pPr>
                      <a:r>
                        <a:rPr lang="ja-JP" sz="900" kern="100">
                          <a:effectLst/>
                          <a:latin typeface="Century" panose="02040604050505020304" pitchFamily="18" charset="0"/>
                          <a:ea typeface="HG丸ｺﾞｼｯｸM-PRO" panose="020F0600000000000000" pitchFamily="50" charset="-128"/>
                          <a:cs typeface="Times New Roman" panose="02020603050405020304" pitchFamily="18" charset="0"/>
                        </a:rPr>
                        <a:t>機械電気設備</a:t>
                      </a:r>
                      <a:r>
                        <a:rPr lang="en-US" sz="900" kern="100">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pPr>
                      <a:r>
                        <a:rPr lang="ja-JP" sz="900" kern="100">
                          <a:effectLst/>
                          <a:latin typeface="Century" panose="02040604050505020304" pitchFamily="18" charset="0"/>
                          <a:ea typeface="HG丸ｺﾞｼｯｸM-PRO" panose="020F0600000000000000" pitchFamily="50" charset="-128"/>
                          <a:cs typeface="Times New Roman" panose="02020603050405020304" pitchFamily="18" charset="0"/>
                        </a:rPr>
                        <a:t>（常用設備）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pPr>
                      <a:r>
                        <a:rPr lang="ja-JP" sz="900" kern="100">
                          <a:effectLst/>
                          <a:latin typeface="Century" panose="02040604050505020304" pitchFamily="18" charset="0"/>
                          <a:ea typeface="HG丸ｺﾞｼｯｸM-PRO" panose="020F0600000000000000" pitchFamily="50" charset="-128"/>
                          <a:cs typeface="Times New Roman" panose="02020603050405020304" pitchFamily="18" charset="0"/>
                        </a:rPr>
                        <a:t>（非常設備）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ja-JP" sz="900" kern="100" dirty="0">
                          <a:effectLst/>
                          <a:latin typeface="Century" panose="02040604050505020304" pitchFamily="18" charset="0"/>
                          <a:ea typeface="HG丸ｺﾞｼｯｸM-PRO" panose="020F0600000000000000" pitchFamily="50" charset="-128"/>
                          <a:cs typeface="Times New Roman" panose="02020603050405020304" pitchFamily="18" charset="0"/>
                        </a:rPr>
                        <a:t>沈砂池設備、ポンプ設備、雨水滞水池・調整池、汚水調整池、水処理設備、汚泥処理設備、付帯設備、電気計装設備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569765"/>
                  </a:ext>
                </a:extLst>
              </a:tr>
            </a:tbl>
          </a:graphicData>
        </a:graphic>
      </p:graphicFrame>
      <p:sp>
        <p:nvSpPr>
          <p:cNvPr id="17" name="テキスト ボックス 16">
            <a:extLst>
              <a:ext uri="{FF2B5EF4-FFF2-40B4-BE49-F238E27FC236}">
                <a16:creationId xmlns:a16="http://schemas.microsoft.com/office/drawing/2014/main" id="{CF42071B-C9B6-4A44-9031-3CF3C8B720B8}"/>
              </a:ext>
            </a:extLst>
          </p:cNvPr>
          <p:cNvSpPr txBox="1"/>
          <p:nvPr/>
        </p:nvSpPr>
        <p:spPr>
          <a:xfrm>
            <a:off x="6133192" y="152921"/>
            <a:ext cx="5877534" cy="307777"/>
          </a:xfrm>
          <a:prstGeom prst="rect">
            <a:avLst/>
          </a:prstGeom>
          <a:noFill/>
          <a:ln w="19050">
            <a:noFill/>
          </a:ln>
        </p:spPr>
        <p:txBody>
          <a:bodyPr wrap="square" rtlCol="0">
            <a:spAutoFit/>
          </a:bodyPr>
          <a:lstStyle/>
          <a:p>
            <a:r>
              <a:rPr lang="ja-JP" altLang="en-US" sz="1400" dirty="0">
                <a:latin typeface="Meiryo UI" pitchFamily="50" charset="-128"/>
                <a:ea typeface="Meiryo UI" pitchFamily="50" charset="-128"/>
                <a:cs typeface="Meiryo UI" pitchFamily="50" charset="-128"/>
              </a:rPr>
              <a:t>１．長寿命化計画の構成（第１章）</a:t>
            </a:r>
            <a:endParaRPr kumimoji="1" lang="ja-JP" altLang="en-US" sz="1400" dirty="0">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72A7E4EB-1A82-4968-B41C-318395E67E8D}"/>
              </a:ext>
            </a:extLst>
          </p:cNvPr>
          <p:cNvSpPr txBox="1"/>
          <p:nvPr/>
        </p:nvSpPr>
        <p:spPr>
          <a:xfrm>
            <a:off x="7164288" y="700397"/>
            <a:ext cx="2012738" cy="523220"/>
          </a:xfrm>
          <a:prstGeom prst="rect">
            <a:avLst/>
          </a:prstGeom>
          <a:noFill/>
        </p:spPr>
        <p:txBody>
          <a:bodyPr wrap="square">
            <a:spAutoFit/>
          </a:bodyPr>
          <a:lstStyle/>
          <a:p>
            <a:r>
              <a:rPr lang="en-US" altLang="ja-JP" sz="1400" dirty="0">
                <a:highlight>
                  <a:srgbClr val="FFFF00"/>
                </a:highlight>
              </a:rPr>
              <a:t>1 </a:t>
            </a:r>
            <a:r>
              <a:rPr lang="ja-JP" altLang="en-US" sz="1400" dirty="0">
                <a:highlight>
                  <a:srgbClr val="FFFF00"/>
                </a:highlight>
              </a:rPr>
              <a:t>長寿命化計画の構成</a:t>
            </a:r>
          </a:p>
          <a:p>
            <a:r>
              <a:rPr lang="ja-JP" altLang="en-US" sz="1400" dirty="0">
                <a:highlight>
                  <a:srgbClr val="FFFF00"/>
                </a:highlight>
              </a:rPr>
              <a:t>（概要説明）</a:t>
            </a:r>
          </a:p>
        </p:txBody>
      </p:sp>
    </p:spTree>
    <p:extLst>
      <p:ext uri="{BB962C8B-B14F-4D97-AF65-F5344CB8AC3E}">
        <p14:creationId xmlns:p14="http://schemas.microsoft.com/office/powerpoint/2010/main" val="322624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7</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1.2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本計画の主な対象施設</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1.2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本計画の主な対象施設</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 name="テキスト ボックス 8">
            <a:extLst>
              <a:ext uri="{FF2B5EF4-FFF2-40B4-BE49-F238E27FC236}">
                <a16:creationId xmlns:a16="http://schemas.microsoft.com/office/drawing/2014/main" id="{540C0290-BF79-446F-9047-CBBF3B728D18}"/>
              </a:ext>
            </a:extLst>
          </p:cNvPr>
          <p:cNvSpPr txBox="1"/>
          <p:nvPr/>
        </p:nvSpPr>
        <p:spPr>
          <a:xfrm>
            <a:off x="6194007" y="692696"/>
            <a:ext cx="2976271" cy="523220"/>
          </a:xfrm>
          <a:prstGeom prst="rect">
            <a:avLst/>
          </a:prstGeom>
          <a:noFill/>
        </p:spPr>
        <p:txBody>
          <a:bodyPr wrap="square">
            <a:spAutoFit/>
          </a:bodyPr>
          <a:lstStyle/>
          <a:p>
            <a:r>
              <a:rPr lang="en-US" altLang="ja-JP" sz="1400" dirty="0">
                <a:highlight>
                  <a:srgbClr val="FFFF00"/>
                </a:highlight>
              </a:rPr>
              <a:t>1.</a:t>
            </a:r>
            <a:r>
              <a:rPr lang="ja-JP" altLang="en-US" sz="1400" dirty="0">
                <a:highlight>
                  <a:srgbClr val="FFFF00"/>
                </a:highlight>
              </a:rPr>
              <a:t>下水道施設長寿命化計画の構成（改定箇所）</a:t>
            </a:r>
          </a:p>
        </p:txBody>
      </p:sp>
      <p:sp>
        <p:nvSpPr>
          <p:cNvPr id="8" name="テキスト ボックス 7">
            <a:extLst>
              <a:ext uri="{FF2B5EF4-FFF2-40B4-BE49-F238E27FC236}">
                <a16:creationId xmlns:a16="http://schemas.microsoft.com/office/drawing/2014/main" id="{941F02F4-4ECF-4C11-BB79-E11F0C88A5AD}"/>
              </a:ext>
            </a:extLst>
          </p:cNvPr>
          <p:cNvSpPr txBox="1"/>
          <p:nvPr/>
        </p:nvSpPr>
        <p:spPr>
          <a:xfrm>
            <a:off x="6194007" y="116995"/>
            <a:ext cx="5877534" cy="307777"/>
          </a:xfrm>
          <a:prstGeom prst="rect">
            <a:avLst/>
          </a:prstGeom>
          <a:noFill/>
          <a:ln w="19050">
            <a:noFill/>
          </a:ln>
        </p:spPr>
        <p:txBody>
          <a:bodyPr wrap="square" rtlCol="0">
            <a:spAutoFit/>
          </a:bodyPr>
          <a:lstStyle/>
          <a:p>
            <a:r>
              <a:rPr lang="ja-JP" altLang="en-US" sz="1400" dirty="0">
                <a:latin typeface="Meiryo UI" pitchFamily="50" charset="-128"/>
                <a:ea typeface="Meiryo UI" pitchFamily="50" charset="-128"/>
                <a:cs typeface="Meiryo UI" pitchFamily="50" charset="-128"/>
              </a:rPr>
              <a:t>１．長寿命化計画の構成（第１章）</a:t>
            </a:r>
            <a:endParaRPr kumimoji="1" lang="ja-JP" altLang="en-US" sz="1400" dirty="0">
              <a:latin typeface="Meiryo UI" pitchFamily="50" charset="-128"/>
              <a:ea typeface="Meiryo UI" pitchFamily="50" charset="-128"/>
              <a:cs typeface="Meiryo UI" pitchFamily="50" charset="-128"/>
            </a:endParaRPr>
          </a:p>
        </p:txBody>
      </p:sp>
      <p:pic>
        <p:nvPicPr>
          <p:cNvPr id="2" name="図 1">
            <a:extLst>
              <a:ext uri="{FF2B5EF4-FFF2-40B4-BE49-F238E27FC236}">
                <a16:creationId xmlns:a16="http://schemas.microsoft.com/office/drawing/2014/main" id="{8B33FED2-774B-4606-9093-850DCF47981A}"/>
              </a:ext>
            </a:extLst>
          </p:cNvPr>
          <p:cNvPicPr>
            <a:picLocks noChangeAspect="1"/>
          </p:cNvPicPr>
          <p:nvPr/>
        </p:nvPicPr>
        <p:blipFill rotWithShape="1">
          <a:blip r:embed="rId3"/>
          <a:srcRect t="18873"/>
          <a:stretch/>
        </p:blipFill>
        <p:spPr>
          <a:xfrm>
            <a:off x="4622155" y="1844824"/>
            <a:ext cx="4248472" cy="1551729"/>
          </a:xfrm>
          <a:prstGeom prst="rect">
            <a:avLst/>
          </a:prstGeom>
        </p:spPr>
      </p:pic>
      <p:pic>
        <p:nvPicPr>
          <p:cNvPr id="5" name="図 4">
            <a:extLst>
              <a:ext uri="{FF2B5EF4-FFF2-40B4-BE49-F238E27FC236}">
                <a16:creationId xmlns:a16="http://schemas.microsoft.com/office/drawing/2014/main" id="{B6C3DC31-077B-45DE-9B2F-7FC8B5D75A27}"/>
              </a:ext>
            </a:extLst>
          </p:cNvPr>
          <p:cNvPicPr>
            <a:picLocks noChangeAspect="1"/>
          </p:cNvPicPr>
          <p:nvPr/>
        </p:nvPicPr>
        <p:blipFill>
          <a:blip r:embed="rId4"/>
          <a:stretch>
            <a:fillRect/>
          </a:stretch>
        </p:blipFill>
        <p:spPr>
          <a:xfrm>
            <a:off x="-8058" y="1844824"/>
            <a:ext cx="4461340" cy="1801786"/>
          </a:xfrm>
          <a:prstGeom prst="rect">
            <a:avLst/>
          </a:prstGeom>
        </p:spPr>
      </p:pic>
    </p:spTree>
    <p:extLst>
      <p:ext uri="{BB962C8B-B14F-4D97-AF65-F5344CB8AC3E}">
        <p14:creationId xmlns:p14="http://schemas.microsoft.com/office/powerpoint/2010/main" val="302989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58CB97-5479-43A6-8663-76909F02572E}"/>
              </a:ext>
            </a:extLst>
          </p:cNvPr>
          <p:cNvSpPr>
            <a:spLocks noGrp="1"/>
          </p:cNvSpPr>
          <p:nvPr>
            <p:ph type="sldNum" sz="quarter" idx="12"/>
          </p:nvPr>
        </p:nvSpPr>
        <p:spPr>
          <a:xfrm>
            <a:off x="8019589" y="6518732"/>
            <a:ext cx="1828800" cy="365125"/>
          </a:xfrm>
        </p:spPr>
        <p:txBody>
          <a:bodyPr/>
          <a:lstStyle/>
          <a:p>
            <a:fld id="{682EF9F9-C4E8-46B2-BBF1-33E3162B856A}" type="slidenum">
              <a:rPr kumimoji="1" lang="ja-JP" altLang="en-US" smtClean="0"/>
              <a:t>8</a:t>
            </a:fld>
            <a:endParaRPr kumimoji="1" lang="ja-JP" altLang="en-US" dirty="0"/>
          </a:p>
        </p:txBody>
      </p:sp>
      <p:sp>
        <p:nvSpPr>
          <p:cNvPr id="4" name="テキスト ボックス 3">
            <a:extLst>
              <a:ext uri="{FF2B5EF4-FFF2-40B4-BE49-F238E27FC236}">
                <a16:creationId xmlns:a16="http://schemas.microsoft.com/office/drawing/2014/main" id="{CA8515E2-1471-46FC-BB01-370642065D51}"/>
              </a:ext>
            </a:extLst>
          </p:cNvPr>
          <p:cNvSpPr txBox="1"/>
          <p:nvPr/>
        </p:nvSpPr>
        <p:spPr>
          <a:xfrm>
            <a:off x="11226" y="5206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6" name="角丸四角形 143">
            <a:extLst>
              <a:ext uri="{FF2B5EF4-FFF2-40B4-BE49-F238E27FC236}">
                <a16:creationId xmlns:a16="http://schemas.microsoft.com/office/drawing/2014/main" id="{B01E6177-794C-41E8-BA5F-32F8EDA6C302}"/>
              </a:ext>
            </a:extLst>
          </p:cNvPr>
          <p:cNvSpPr/>
          <p:nvPr/>
        </p:nvSpPr>
        <p:spPr>
          <a:xfrm>
            <a:off x="-1" y="658703"/>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1.4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参照すべき基準類</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角丸四角形 143">
            <a:extLst>
              <a:ext uri="{FF2B5EF4-FFF2-40B4-BE49-F238E27FC236}">
                <a16:creationId xmlns:a16="http://schemas.microsoft.com/office/drawing/2014/main" id="{F408134E-BDA1-47B5-AE25-F803682D5681}"/>
              </a:ext>
            </a:extLst>
          </p:cNvPr>
          <p:cNvSpPr/>
          <p:nvPr/>
        </p:nvSpPr>
        <p:spPr>
          <a:xfrm>
            <a:off x="4571999" y="658732"/>
            <a:ext cx="4572000" cy="619926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■（改定後）</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1.4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参照すべき基準類</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 name="テキスト ボックス 8">
            <a:extLst>
              <a:ext uri="{FF2B5EF4-FFF2-40B4-BE49-F238E27FC236}">
                <a16:creationId xmlns:a16="http://schemas.microsoft.com/office/drawing/2014/main" id="{540C0290-BF79-446F-9047-CBBF3B728D18}"/>
              </a:ext>
            </a:extLst>
          </p:cNvPr>
          <p:cNvSpPr txBox="1"/>
          <p:nvPr/>
        </p:nvSpPr>
        <p:spPr>
          <a:xfrm>
            <a:off x="6194007" y="692696"/>
            <a:ext cx="2976271" cy="523220"/>
          </a:xfrm>
          <a:prstGeom prst="rect">
            <a:avLst/>
          </a:prstGeom>
          <a:noFill/>
        </p:spPr>
        <p:txBody>
          <a:bodyPr wrap="square">
            <a:spAutoFit/>
          </a:bodyPr>
          <a:lstStyle/>
          <a:p>
            <a:r>
              <a:rPr lang="en-US" altLang="ja-JP" sz="1400" dirty="0">
                <a:highlight>
                  <a:srgbClr val="FFFF00"/>
                </a:highlight>
              </a:rPr>
              <a:t>1.</a:t>
            </a:r>
            <a:r>
              <a:rPr lang="ja-JP" altLang="en-US" sz="1400" dirty="0">
                <a:highlight>
                  <a:srgbClr val="FFFF00"/>
                </a:highlight>
              </a:rPr>
              <a:t>下水道施設長寿命化計画の構成（改定箇所）</a:t>
            </a:r>
          </a:p>
        </p:txBody>
      </p:sp>
      <p:sp>
        <p:nvSpPr>
          <p:cNvPr id="8" name="テキスト ボックス 7">
            <a:extLst>
              <a:ext uri="{FF2B5EF4-FFF2-40B4-BE49-F238E27FC236}">
                <a16:creationId xmlns:a16="http://schemas.microsoft.com/office/drawing/2014/main" id="{941F02F4-4ECF-4C11-BB79-E11F0C88A5AD}"/>
              </a:ext>
            </a:extLst>
          </p:cNvPr>
          <p:cNvSpPr txBox="1"/>
          <p:nvPr/>
        </p:nvSpPr>
        <p:spPr>
          <a:xfrm>
            <a:off x="6194007" y="116995"/>
            <a:ext cx="5877534" cy="307777"/>
          </a:xfrm>
          <a:prstGeom prst="rect">
            <a:avLst/>
          </a:prstGeom>
          <a:noFill/>
          <a:ln w="19050">
            <a:noFill/>
          </a:ln>
        </p:spPr>
        <p:txBody>
          <a:bodyPr wrap="square" rtlCol="0">
            <a:spAutoFit/>
          </a:bodyPr>
          <a:lstStyle/>
          <a:p>
            <a:r>
              <a:rPr lang="ja-JP" altLang="en-US" sz="1400" dirty="0">
                <a:latin typeface="Meiryo UI" pitchFamily="50" charset="-128"/>
                <a:ea typeface="Meiryo UI" pitchFamily="50" charset="-128"/>
                <a:cs typeface="Meiryo UI" pitchFamily="50" charset="-128"/>
              </a:rPr>
              <a:t>１．長寿命化計画の構成（第１章）</a:t>
            </a:r>
            <a:endParaRPr kumimoji="1" lang="ja-JP" altLang="en-US" sz="1400" dirty="0">
              <a:latin typeface="Meiryo UI" pitchFamily="50" charset="-128"/>
              <a:ea typeface="Meiryo UI" pitchFamily="50" charset="-128"/>
              <a:cs typeface="Meiryo UI" pitchFamily="50" charset="-128"/>
            </a:endParaRPr>
          </a:p>
        </p:txBody>
      </p:sp>
      <p:pic>
        <p:nvPicPr>
          <p:cNvPr id="13" name="図 12">
            <a:extLst>
              <a:ext uri="{FF2B5EF4-FFF2-40B4-BE49-F238E27FC236}">
                <a16:creationId xmlns:a16="http://schemas.microsoft.com/office/drawing/2014/main" id="{6133D082-8C92-42CC-B582-EF568D56285A}"/>
              </a:ext>
            </a:extLst>
          </p:cNvPr>
          <p:cNvPicPr>
            <a:picLocks noChangeAspect="1"/>
          </p:cNvPicPr>
          <p:nvPr/>
        </p:nvPicPr>
        <p:blipFill rotWithShape="1">
          <a:blip r:embed="rId3"/>
          <a:srcRect t="8262"/>
          <a:stretch/>
        </p:blipFill>
        <p:spPr>
          <a:xfrm>
            <a:off x="53126" y="1484784"/>
            <a:ext cx="4128553" cy="3816423"/>
          </a:xfrm>
          <a:prstGeom prst="rect">
            <a:avLst/>
          </a:prstGeom>
        </p:spPr>
      </p:pic>
      <p:pic>
        <p:nvPicPr>
          <p:cNvPr id="2" name="図 1">
            <a:extLst>
              <a:ext uri="{FF2B5EF4-FFF2-40B4-BE49-F238E27FC236}">
                <a16:creationId xmlns:a16="http://schemas.microsoft.com/office/drawing/2014/main" id="{92AE26EA-A679-4BCD-BD78-E6612CA61A76}"/>
              </a:ext>
            </a:extLst>
          </p:cNvPr>
          <p:cNvPicPr>
            <a:picLocks noChangeAspect="1"/>
          </p:cNvPicPr>
          <p:nvPr/>
        </p:nvPicPr>
        <p:blipFill>
          <a:blip r:embed="rId4"/>
          <a:stretch>
            <a:fillRect/>
          </a:stretch>
        </p:blipFill>
        <p:spPr>
          <a:xfrm>
            <a:off x="4546124" y="1556319"/>
            <a:ext cx="4544750" cy="3673352"/>
          </a:xfrm>
          <a:prstGeom prst="rect">
            <a:avLst/>
          </a:prstGeom>
        </p:spPr>
      </p:pic>
    </p:spTree>
    <p:extLst>
      <p:ext uri="{BB962C8B-B14F-4D97-AF65-F5344CB8AC3E}">
        <p14:creationId xmlns:p14="http://schemas.microsoft.com/office/powerpoint/2010/main" val="280938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9</a:t>
            </a:fld>
            <a:endParaRPr kumimoji="1" lang="ja-JP" altLang="en-US" dirty="0"/>
          </a:p>
        </p:txBody>
      </p:sp>
      <p:sp>
        <p:nvSpPr>
          <p:cNvPr id="7" name="角丸四角形 143">
            <a:extLst>
              <a:ext uri="{FF2B5EF4-FFF2-40B4-BE49-F238E27FC236}">
                <a16:creationId xmlns:a16="http://schemas.microsoft.com/office/drawing/2014/main" id="{FA847702-29F3-4C79-BF3F-749A31916ED9}"/>
              </a:ext>
            </a:extLst>
          </p:cNvPr>
          <p:cNvSpPr/>
          <p:nvPr/>
        </p:nvSpPr>
        <p:spPr>
          <a:xfrm>
            <a:off x="55398" y="1098585"/>
            <a:ext cx="9021976" cy="570735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テキスト ボックス 7">
            <a:extLst>
              <a:ext uri="{FF2B5EF4-FFF2-40B4-BE49-F238E27FC236}">
                <a16:creationId xmlns:a16="http://schemas.microsoft.com/office/drawing/2014/main" id="{BEF7CF79-859C-4B74-8985-60A5481B9F98}"/>
              </a:ext>
            </a:extLst>
          </p:cNvPr>
          <p:cNvSpPr txBox="1"/>
          <p:nvPr/>
        </p:nvSpPr>
        <p:spPr>
          <a:xfrm>
            <a:off x="55398" y="1305341"/>
            <a:ext cx="8909089" cy="4247317"/>
          </a:xfrm>
          <a:prstGeom prst="rect">
            <a:avLst/>
          </a:prstGeom>
          <a:noFill/>
        </p:spPr>
        <p:txBody>
          <a:bodyPr wrap="square">
            <a:spAutoFit/>
          </a:bodyPr>
          <a:lstStyle/>
          <a:p>
            <a:r>
              <a:rPr lang="ja-JP" altLang="en-US" dirty="0"/>
              <a:t>戦略的維持管理の基本方針は以下のとおりとする。</a:t>
            </a:r>
            <a:endParaRPr lang="en-US" altLang="ja-JP" dirty="0"/>
          </a:p>
          <a:p>
            <a:endParaRPr lang="ja-JP" altLang="en-US" dirty="0"/>
          </a:p>
          <a:p>
            <a:r>
              <a:rPr lang="en-US" altLang="ja-JP" dirty="0">
                <a:solidFill>
                  <a:srgbClr val="FF0000"/>
                </a:solidFill>
              </a:rPr>
              <a:t>1) </a:t>
            </a:r>
            <a:r>
              <a:rPr lang="ja-JP" altLang="en-US" dirty="0">
                <a:solidFill>
                  <a:srgbClr val="FF0000"/>
                </a:solidFill>
              </a:rPr>
              <a:t>健全度による目標管理水準を設定し、劣化の著しい施設を管理</a:t>
            </a:r>
          </a:p>
          <a:p>
            <a:r>
              <a:rPr lang="ja-JP" altLang="en-US" dirty="0"/>
              <a:t>流域下水道を構成する施設は、主として「処理場」、「ポンプ場」、「幹線管渠等」に区分される。これらの各施設に対し、一定の判断指標を基に、計画的な健全度診断を実施し、劣化度の著しい施設を優先的、計画的に維持管理する。</a:t>
            </a:r>
            <a:endParaRPr lang="en-US" altLang="ja-JP" dirty="0"/>
          </a:p>
          <a:p>
            <a:endParaRPr lang="ja-JP" altLang="en-US" dirty="0"/>
          </a:p>
          <a:p>
            <a:r>
              <a:rPr lang="en-US" altLang="ja-JP" dirty="0">
                <a:solidFill>
                  <a:srgbClr val="FF0000"/>
                </a:solidFill>
              </a:rPr>
              <a:t>2) </a:t>
            </a:r>
            <a:r>
              <a:rPr lang="ja-JP" altLang="en-US" dirty="0">
                <a:solidFill>
                  <a:srgbClr val="FF0000"/>
                </a:solidFill>
              </a:rPr>
              <a:t>日常管理の困難な幹線管渠等の計画的な点検の実施</a:t>
            </a:r>
          </a:p>
          <a:p>
            <a:r>
              <a:rPr lang="ja-JP" altLang="en-US" dirty="0"/>
              <a:t>日常のメンテナンスにおいて把握することが困難な「幹線管渠等」の劣化状況診断を計画的、重点的に実施して、適切な点検、管理を行う。</a:t>
            </a:r>
            <a:endParaRPr lang="en-US" altLang="ja-JP" dirty="0"/>
          </a:p>
          <a:p>
            <a:endParaRPr lang="ja-JP" altLang="en-US" dirty="0"/>
          </a:p>
          <a:p>
            <a:r>
              <a:rPr lang="en-US" altLang="ja-JP" dirty="0">
                <a:solidFill>
                  <a:srgbClr val="FF0000"/>
                </a:solidFill>
              </a:rPr>
              <a:t>3) </a:t>
            </a:r>
            <a:r>
              <a:rPr lang="ja-JP" altLang="en-US" dirty="0">
                <a:solidFill>
                  <a:srgbClr val="FF0000"/>
                </a:solidFill>
              </a:rPr>
              <a:t>ライフサイクルコストを考慮した、維持補修計画、改築計画の策定</a:t>
            </a:r>
          </a:p>
          <a:p>
            <a:r>
              <a:rPr lang="ja-JP" altLang="en-US" dirty="0"/>
              <a:t>施設の劣化状況に応じて増加する維持補修コストと、改築費用を勘案したライフサイクルコストの観点から、維持補修計画と改築計画を策定し、最も効率的なメンテナンス及び改築を行う。</a:t>
            </a:r>
          </a:p>
        </p:txBody>
      </p:sp>
      <p:sp>
        <p:nvSpPr>
          <p:cNvPr id="11" name="テキスト ボックス 10">
            <a:extLst>
              <a:ext uri="{FF2B5EF4-FFF2-40B4-BE49-F238E27FC236}">
                <a16:creationId xmlns:a16="http://schemas.microsoft.com/office/drawing/2014/main" id="{D41F1040-1281-44E7-9715-24975A549AAA}"/>
              </a:ext>
            </a:extLst>
          </p:cNvPr>
          <p:cNvSpPr txBox="1"/>
          <p:nvPr/>
        </p:nvSpPr>
        <p:spPr>
          <a:xfrm>
            <a:off x="-5614" y="0"/>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a:t>
            </a:r>
            <a:r>
              <a:rPr lang="ja-JP" altLang="en-US" sz="2400" dirty="0">
                <a:latin typeface="Meiryo UI" panose="020B0604030504040204" pitchFamily="50" charset="-128"/>
                <a:ea typeface="Meiryo UI" panose="020B0604030504040204" pitchFamily="50" charset="-128"/>
              </a:rPr>
              <a:t>次期計画の概要</a:t>
            </a:r>
            <a:endParaRPr kumimoji="1" lang="ja-JP" altLang="en-US" sz="2400" dirty="0">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E1534C83-0F3F-4E48-9CB8-99753D4F28C8}"/>
              </a:ext>
            </a:extLst>
          </p:cNvPr>
          <p:cNvSpPr txBox="1"/>
          <p:nvPr/>
        </p:nvSpPr>
        <p:spPr>
          <a:xfrm>
            <a:off x="5940152" y="153841"/>
            <a:ext cx="4623514" cy="307777"/>
          </a:xfrm>
          <a:prstGeom prst="rect">
            <a:avLst/>
          </a:prstGeom>
          <a:noFill/>
        </p:spPr>
        <p:txBody>
          <a:bodyPr wrap="square">
            <a:spAutoFit/>
          </a:bodyPr>
          <a:lstStyle/>
          <a:p>
            <a:pPr defTabSz="685800" eaLnBrk="0" fontAlgn="base" hangingPunct="0">
              <a:spcBef>
                <a:spcPct val="0"/>
              </a:spcBef>
              <a:spcAft>
                <a:spcPct val="0"/>
              </a:spcAft>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戦略的維持管理の方針（第２</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章）</a:t>
            </a:r>
            <a:endParaRPr kumimoji="0" lang="ja-JP"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DC5E92C-419F-4540-9DB5-1F35B2D64AA4}"/>
              </a:ext>
            </a:extLst>
          </p:cNvPr>
          <p:cNvSpPr txBox="1"/>
          <p:nvPr/>
        </p:nvSpPr>
        <p:spPr>
          <a:xfrm>
            <a:off x="6178955" y="1144752"/>
            <a:ext cx="2976271" cy="523220"/>
          </a:xfrm>
          <a:prstGeom prst="rect">
            <a:avLst/>
          </a:prstGeom>
          <a:noFill/>
        </p:spPr>
        <p:txBody>
          <a:bodyPr wrap="square">
            <a:spAutoFit/>
          </a:bodyPr>
          <a:lstStyle/>
          <a:p>
            <a:r>
              <a:rPr lang="ja-JP" altLang="en-US" sz="1400" dirty="0">
                <a:highlight>
                  <a:srgbClr val="FFFF00"/>
                </a:highlight>
              </a:rPr>
              <a:t>２</a:t>
            </a:r>
            <a:r>
              <a:rPr lang="en-US" altLang="ja-JP" sz="1400" dirty="0">
                <a:highlight>
                  <a:srgbClr val="FFFF00"/>
                </a:highlight>
              </a:rPr>
              <a:t>.</a:t>
            </a:r>
            <a:r>
              <a:rPr lang="ja-JP" altLang="en-US" sz="1400" dirty="0">
                <a:highlight>
                  <a:srgbClr val="FFFF00"/>
                </a:highlight>
              </a:rPr>
              <a:t>戦略的維持管理の方針　　　（改定なし）</a:t>
            </a:r>
          </a:p>
        </p:txBody>
      </p:sp>
    </p:spTree>
    <p:extLst>
      <p:ext uri="{BB962C8B-B14F-4D97-AF65-F5344CB8AC3E}">
        <p14:creationId xmlns:p14="http://schemas.microsoft.com/office/powerpoint/2010/main" val="3379960047"/>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9" ma:contentTypeDescription="新しいドキュメントを作成します。" ma:contentTypeScope="" ma:versionID="55428f9ec545de107ec8e0ea257631d2">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93ad7b6eab436265e484ea67daedb817"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84C18B-57AD-4ADE-808E-8A3249C40435}">
  <ds:schemaRefs>
    <ds:schemaRef ds:uri="http://schemas.microsoft.com/office/2006/metadata/properties"/>
    <ds:schemaRef ds:uri="http://schemas.microsoft.com/office/2006/documentManagement/types"/>
    <ds:schemaRef ds:uri="http://purl.org/dc/terms/"/>
    <ds:schemaRef ds:uri="http://purl.org/dc/elements/1.1/"/>
    <ds:schemaRef ds:uri="60b12527-e226-4614-b792-74ec134ea487"/>
    <ds:schemaRef ds:uri="http://schemas.microsoft.com/office/infopath/2007/PartnerControls"/>
    <ds:schemaRef ds:uri="http://purl.org/dc/dcmitype/"/>
    <ds:schemaRef ds:uri="http://www.w3.org/XML/1998/namespace"/>
    <ds:schemaRef ds:uri="http://schemas.openxmlformats.org/package/2006/metadata/core-properties"/>
    <ds:schemaRef ds:uri="070d2816-acf1-4867-9480-e239a5331c18"/>
  </ds:schemaRefs>
</ds:datastoreItem>
</file>

<file path=customXml/itemProps2.xml><?xml version="1.0" encoding="utf-8"?>
<ds:datastoreItem xmlns:ds="http://schemas.openxmlformats.org/officeDocument/2006/customXml" ds:itemID="{BF8D1D22-3A55-4CA8-9A0C-98ED07BD566B}"/>
</file>

<file path=customXml/itemProps3.xml><?xml version="1.0" encoding="utf-8"?>
<ds:datastoreItem xmlns:ds="http://schemas.openxmlformats.org/officeDocument/2006/customXml" ds:itemID="{1824B8D6-791C-413A-A636-DC40FB5D74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23808</TotalTime>
  <Words>4626</Words>
  <Application>Microsoft Office PowerPoint</Application>
  <PresentationFormat>画面に合わせる (4:3)</PresentationFormat>
  <Paragraphs>539</Paragraphs>
  <Slides>32</Slides>
  <Notes>28</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6" baseType="lpstr">
      <vt:lpstr>BIZ UDPゴシック</vt:lpstr>
      <vt:lpstr>BIZ UDゴシック</vt:lpstr>
      <vt:lpstr>HGｺﾞｼｯｸM</vt:lpstr>
      <vt:lpstr>HG丸ｺﾞｼｯｸM-PRO</vt:lpstr>
      <vt:lpstr>Meiryo UI</vt:lpstr>
      <vt:lpstr>游明朝</vt:lpstr>
      <vt:lpstr>Arial</vt:lpstr>
      <vt:lpstr>Calibri</vt:lpstr>
      <vt:lpstr>Century</vt:lpstr>
      <vt:lpstr>Georgia</vt:lpstr>
      <vt:lpstr>Trebuchet MS</vt:lpstr>
      <vt:lpstr>Wingdings</vt:lpstr>
      <vt:lpstr>スリップストリーム</vt:lpstr>
      <vt:lpstr>Document</vt:lpstr>
      <vt:lpstr>大阪府都市基盤施設維持管理技術審議会  第３回　河川等部会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杉原　卓治</cp:lastModifiedBy>
  <cp:revision>1204</cp:revision>
  <cp:lastPrinted>2024-10-25T02:25:49Z</cp:lastPrinted>
  <dcterms:created xsi:type="dcterms:W3CDTF">2013-06-19T04:48:16Z</dcterms:created>
  <dcterms:modified xsi:type="dcterms:W3CDTF">2025-01-24T00:58:32Z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