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4"/>
  </p:notesMasterIdLst>
  <p:handoutMasterIdLst>
    <p:handoutMasterId r:id="rId45"/>
  </p:handoutMasterIdLst>
  <p:sldIdLst>
    <p:sldId id="1877" r:id="rId5"/>
    <p:sldId id="1878" r:id="rId6"/>
    <p:sldId id="1890" r:id="rId7"/>
    <p:sldId id="1891" r:id="rId8"/>
    <p:sldId id="1892" r:id="rId9"/>
    <p:sldId id="1882" r:id="rId10"/>
    <p:sldId id="1893" r:id="rId11"/>
    <p:sldId id="1776" r:id="rId12"/>
    <p:sldId id="1852" r:id="rId13"/>
    <p:sldId id="1811" r:id="rId14"/>
    <p:sldId id="1802" r:id="rId15"/>
    <p:sldId id="1853" r:id="rId16"/>
    <p:sldId id="1894" r:id="rId17"/>
    <p:sldId id="1895" r:id="rId18"/>
    <p:sldId id="1896" r:id="rId19"/>
    <p:sldId id="1897" r:id="rId20"/>
    <p:sldId id="1898" r:id="rId21"/>
    <p:sldId id="1899" r:id="rId22"/>
    <p:sldId id="1900" r:id="rId23"/>
    <p:sldId id="1824" r:id="rId24"/>
    <p:sldId id="1845" r:id="rId25"/>
    <p:sldId id="1825" r:id="rId26"/>
    <p:sldId id="1826" r:id="rId27"/>
    <p:sldId id="1827" r:id="rId28"/>
    <p:sldId id="1903" r:id="rId29"/>
    <p:sldId id="1846" r:id="rId30"/>
    <p:sldId id="1831" r:id="rId31"/>
    <p:sldId id="1832" r:id="rId32"/>
    <p:sldId id="1833" r:id="rId33"/>
    <p:sldId id="1834" r:id="rId34"/>
    <p:sldId id="1901" r:id="rId35"/>
    <p:sldId id="1902" r:id="rId36"/>
    <p:sldId id="1848" r:id="rId37"/>
    <p:sldId id="1849" r:id="rId38"/>
    <p:sldId id="1847" r:id="rId39"/>
    <p:sldId id="1839" r:id="rId40"/>
    <p:sldId id="1840" r:id="rId41"/>
    <p:sldId id="1841" r:id="rId42"/>
    <p:sldId id="1842" r:id="rId43"/>
  </p:sldIdLst>
  <p:sldSz cx="9144000" cy="6858000" type="screen4x3"/>
  <p:notesSz cx="6646863" cy="97774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杉原　卓治" initials="杉原　卓治" lastIdx="3" clrIdx="0">
    <p:extLst>
      <p:ext uri="{19B8F6BF-5375-455C-9EA6-DF929625EA0E}">
        <p15:presenceInfo xmlns:p15="http://schemas.microsoft.com/office/powerpoint/2012/main" userId="S::SugiharaTa@lan.pref.osaka.jp::7a71dd47-e401-41cb-9c14-7c9898c6cc6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99CCFF"/>
    <a:srgbClr val="D0D3EB"/>
    <a:srgbClr val="0000FF"/>
    <a:srgbClr val="FF0000"/>
    <a:srgbClr val="FF99FF"/>
    <a:srgbClr val="66CCFF"/>
    <a:srgbClr val="3399FF"/>
    <a:srgbClr val="FFD653"/>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スタイル (中間)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463" autoAdjust="0"/>
    <p:restoredTop sz="96229" autoAdjust="0"/>
  </p:normalViewPr>
  <p:slideViewPr>
    <p:cSldViewPr>
      <p:cViewPr varScale="1">
        <p:scale>
          <a:sx n="110" d="100"/>
          <a:sy n="110" d="100"/>
        </p:scale>
        <p:origin x="858" y="102"/>
      </p:cViewPr>
      <p:guideLst>
        <p:guide orient="horz" pos="2160"/>
        <p:guide pos="2880"/>
      </p:guideLst>
    </p:cSldViewPr>
  </p:slideViewPr>
  <p:outlineViewPr>
    <p:cViewPr>
      <p:scale>
        <a:sx n="33" d="100"/>
        <a:sy n="33" d="100"/>
      </p:scale>
      <p:origin x="0" y="-618"/>
    </p:cViewPr>
  </p:outlineViewPr>
  <p:notesTextViewPr>
    <p:cViewPr>
      <p:scale>
        <a:sx n="3" d="2"/>
        <a:sy n="3" d="2"/>
      </p:scale>
      <p:origin x="0" y="0"/>
    </p:cViewPr>
  </p:notesTextViewPr>
  <p:sorterViewPr>
    <p:cViewPr>
      <p:scale>
        <a:sx n="102" d="100"/>
        <a:sy n="102"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9" y="0"/>
            <a:ext cx="2880101" cy="488793"/>
          </a:xfrm>
          <a:prstGeom prst="rect">
            <a:avLst/>
          </a:prstGeom>
        </p:spPr>
        <p:txBody>
          <a:bodyPr vert="horz" lIns="89632" tIns="44820" rIns="89632" bIns="448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765222" y="0"/>
            <a:ext cx="2880101" cy="488793"/>
          </a:xfrm>
          <a:prstGeom prst="rect">
            <a:avLst/>
          </a:prstGeom>
        </p:spPr>
        <p:txBody>
          <a:bodyPr vert="horz" lIns="89632" tIns="44820" rIns="89632" bIns="44820" rtlCol="0"/>
          <a:lstStyle>
            <a:lvl1pPr algn="r">
              <a:defRPr sz="1200"/>
            </a:lvl1pPr>
          </a:lstStyle>
          <a:p>
            <a:fld id="{29472AE3-829E-42FD-BDF5-9930118AE71F}" type="datetimeFigureOut">
              <a:rPr kumimoji="1" lang="ja-JP" altLang="en-US" smtClean="0"/>
              <a:t>2025/1/24</a:t>
            </a:fld>
            <a:endParaRPr kumimoji="1" lang="ja-JP" altLang="en-US"/>
          </a:p>
        </p:txBody>
      </p:sp>
      <p:sp>
        <p:nvSpPr>
          <p:cNvPr id="4" name="フッター プレースホルダー 3"/>
          <p:cNvSpPr>
            <a:spLocks noGrp="1"/>
          </p:cNvSpPr>
          <p:nvPr>
            <p:ph type="ftr" sz="quarter" idx="2"/>
          </p:nvPr>
        </p:nvSpPr>
        <p:spPr>
          <a:xfrm>
            <a:off x="9" y="9287064"/>
            <a:ext cx="2880101" cy="488792"/>
          </a:xfrm>
          <a:prstGeom prst="rect">
            <a:avLst/>
          </a:prstGeom>
        </p:spPr>
        <p:txBody>
          <a:bodyPr vert="horz" lIns="89632" tIns="44820" rIns="89632" bIns="448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765222" y="9287064"/>
            <a:ext cx="2880101" cy="488792"/>
          </a:xfrm>
          <a:prstGeom prst="rect">
            <a:avLst/>
          </a:prstGeom>
        </p:spPr>
        <p:txBody>
          <a:bodyPr vert="horz" lIns="89632" tIns="44820" rIns="89632" bIns="44820" rtlCol="0" anchor="b"/>
          <a:lstStyle>
            <a:lvl1pPr algn="r">
              <a:defRPr sz="1200"/>
            </a:lvl1pPr>
          </a:lstStyle>
          <a:p>
            <a:fld id="{F590CCD0-FE35-423A-B9FD-933267B7A8DB}" type="slidenum">
              <a:rPr kumimoji="1" lang="ja-JP" altLang="en-US" smtClean="0"/>
              <a:t>‹#›</a:t>
            </a:fld>
            <a:endParaRPr kumimoji="1" lang="ja-JP" altLang="en-US"/>
          </a:p>
        </p:txBody>
      </p:sp>
    </p:spTree>
    <p:extLst>
      <p:ext uri="{BB962C8B-B14F-4D97-AF65-F5344CB8AC3E}">
        <p14:creationId xmlns:p14="http://schemas.microsoft.com/office/powerpoint/2010/main" val="179013392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9" y="0"/>
            <a:ext cx="2880101" cy="488793"/>
          </a:xfrm>
          <a:prstGeom prst="rect">
            <a:avLst/>
          </a:prstGeom>
        </p:spPr>
        <p:txBody>
          <a:bodyPr vert="horz" lIns="89632" tIns="44820" rIns="89632" bIns="448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765222" y="0"/>
            <a:ext cx="2880101" cy="488793"/>
          </a:xfrm>
          <a:prstGeom prst="rect">
            <a:avLst/>
          </a:prstGeom>
        </p:spPr>
        <p:txBody>
          <a:bodyPr vert="horz" lIns="89632" tIns="44820" rIns="89632" bIns="44820" rtlCol="0"/>
          <a:lstStyle>
            <a:lvl1pPr algn="r">
              <a:defRPr sz="1200"/>
            </a:lvl1pPr>
          </a:lstStyle>
          <a:p>
            <a:fld id="{C66E6DC5-E089-448C-ADA9-C53EA216882B}" type="datetimeFigureOut">
              <a:rPr kumimoji="1" lang="ja-JP" altLang="en-US" smtClean="0"/>
              <a:t>2025/1/24</a:t>
            </a:fld>
            <a:endParaRPr kumimoji="1" lang="ja-JP" altLang="en-US"/>
          </a:p>
        </p:txBody>
      </p:sp>
      <p:sp>
        <p:nvSpPr>
          <p:cNvPr id="4" name="スライド イメージ プレースホルダー 3"/>
          <p:cNvSpPr>
            <a:spLocks noGrp="1" noRot="1" noChangeAspect="1"/>
          </p:cNvSpPr>
          <p:nvPr>
            <p:ph type="sldImg" idx="2"/>
          </p:nvPr>
        </p:nvSpPr>
        <p:spPr>
          <a:xfrm>
            <a:off x="881063" y="733425"/>
            <a:ext cx="4884737" cy="3665538"/>
          </a:xfrm>
          <a:prstGeom prst="rect">
            <a:avLst/>
          </a:prstGeom>
          <a:noFill/>
          <a:ln w="12700">
            <a:solidFill>
              <a:prstClr val="black"/>
            </a:solidFill>
          </a:ln>
        </p:spPr>
        <p:txBody>
          <a:bodyPr vert="horz" lIns="89632" tIns="44820" rIns="89632" bIns="44820" rtlCol="0" anchor="ctr"/>
          <a:lstStyle/>
          <a:p>
            <a:endParaRPr lang="ja-JP" altLang="en-US"/>
          </a:p>
        </p:txBody>
      </p:sp>
      <p:sp>
        <p:nvSpPr>
          <p:cNvPr id="5" name="ノート プレースホルダー 4"/>
          <p:cNvSpPr>
            <a:spLocks noGrp="1"/>
          </p:cNvSpPr>
          <p:nvPr>
            <p:ph type="body" sz="quarter" idx="3"/>
          </p:nvPr>
        </p:nvSpPr>
        <p:spPr>
          <a:xfrm>
            <a:off x="665000" y="4644312"/>
            <a:ext cx="5316870" cy="4399133"/>
          </a:xfrm>
          <a:prstGeom prst="rect">
            <a:avLst/>
          </a:prstGeom>
        </p:spPr>
        <p:txBody>
          <a:bodyPr vert="horz" lIns="89632" tIns="44820" rIns="89632" bIns="448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9" y="9287064"/>
            <a:ext cx="2880101" cy="488792"/>
          </a:xfrm>
          <a:prstGeom prst="rect">
            <a:avLst/>
          </a:prstGeom>
        </p:spPr>
        <p:txBody>
          <a:bodyPr vert="horz" lIns="89632" tIns="44820" rIns="89632" bIns="448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765222" y="9287064"/>
            <a:ext cx="2880101" cy="488792"/>
          </a:xfrm>
          <a:prstGeom prst="rect">
            <a:avLst/>
          </a:prstGeom>
        </p:spPr>
        <p:txBody>
          <a:bodyPr vert="horz" lIns="89632" tIns="44820" rIns="89632" bIns="44820" rtlCol="0" anchor="b"/>
          <a:lstStyle>
            <a:lvl1pPr algn="r">
              <a:defRPr sz="1200"/>
            </a:lvl1pPr>
          </a:lstStyle>
          <a:p>
            <a:fld id="{DFCB510D-55C8-4D3D-A366-9F41B467EC44}" type="slidenum">
              <a:rPr kumimoji="1" lang="ja-JP" altLang="en-US" smtClean="0"/>
              <a:t>‹#›</a:t>
            </a:fld>
            <a:endParaRPr kumimoji="1" lang="ja-JP" altLang="en-US"/>
          </a:p>
        </p:txBody>
      </p:sp>
    </p:spTree>
    <p:extLst>
      <p:ext uri="{BB962C8B-B14F-4D97-AF65-F5344CB8AC3E}">
        <p14:creationId xmlns:p14="http://schemas.microsoft.com/office/powerpoint/2010/main" val="238943806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C9D8128-0D49-4FB7-BD1C-395F2D4B64DE}" type="slidenum">
              <a:rPr kumimoji="1" lang="ja-JP" altLang="en-US" smtClean="0"/>
              <a:t>1</a:t>
            </a:fld>
            <a:endParaRPr kumimoji="1" lang="ja-JP" altLang="en-US"/>
          </a:p>
        </p:txBody>
      </p:sp>
    </p:spTree>
    <p:extLst>
      <p:ext uri="{BB962C8B-B14F-4D97-AF65-F5344CB8AC3E}">
        <p14:creationId xmlns:p14="http://schemas.microsoft.com/office/powerpoint/2010/main" val="351314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FCB510D-55C8-4D3D-A366-9F41B467EC44}" type="slidenum">
              <a:rPr kumimoji="1" lang="ja-JP" altLang="en-US" smtClean="0"/>
              <a:t>10</a:t>
            </a:fld>
            <a:endParaRPr kumimoji="1" lang="ja-JP" altLang="en-US"/>
          </a:p>
        </p:txBody>
      </p:sp>
    </p:spTree>
    <p:extLst>
      <p:ext uri="{BB962C8B-B14F-4D97-AF65-F5344CB8AC3E}">
        <p14:creationId xmlns:p14="http://schemas.microsoft.com/office/powerpoint/2010/main" val="13181944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FCB510D-55C8-4D3D-A366-9F41B467EC44}" type="slidenum">
              <a:rPr kumimoji="1" lang="ja-JP" altLang="en-US" smtClean="0"/>
              <a:t>11</a:t>
            </a:fld>
            <a:endParaRPr kumimoji="1" lang="ja-JP" altLang="en-US"/>
          </a:p>
        </p:txBody>
      </p:sp>
    </p:spTree>
    <p:extLst>
      <p:ext uri="{BB962C8B-B14F-4D97-AF65-F5344CB8AC3E}">
        <p14:creationId xmlns:p14="http://schemas.microsoft.com/office/powerpoint/2010/main" val="39756882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FCB510D-55C8-4D3D-A366-9F41B467EC44}" type="slidenum">
              <a:rPr kumimoji="1" lang="ja-JP" altLang="en-US" smtClean="0"/>
              <a:t>12</a:t>
            </a:fld>
            <a:endParaRPr kumimoji="1" lang="ja-JP" altLang="en-US"/>
          </a:p>
        </p:txBody>
      </p:sp>
    </p:spTree>
    <p:extLst>
      <p:ext uri="{BB962C8B-B14F-4D97-AF65-F5344CB8AC3E}">
        <p14:creationId xmlns:p14="http://schemas.microsoft.com/office/powerpoint/2010/main" val="12479889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FCB510D-55C8-4D3D-A366-9F41B467EC44}" type="slidenum">
              <a:rPr kumimoji="1" lang="ja-JP" altLang="en-US" smtClean="0"/>
              <a:t>13</a:t>
            </a:fld>
            <a:endParaRPr kumimoji="1" lang="ja-JP" altLang="en-US"/>
          </a:p>
        </p:txBody>
      </p:sp>
    </p:spTree>
    <p:extLst>
      <p:ext uri="{BB962C8B-B14F-4D97-AF65-F5344CB8AC3E}">
        <p14:creationId xmlns:p14="http://schemas.microsoft.com/office/powerpoint/2010/main" val="37225468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FCB510D-55C8-4D3D-A366-9F41B467EC44}" type="slidenum">
              <a:rPr kumimoji="1" lang="ja-JP" altLang="en-US" smtClean="0"/>
              <a:t>14</a:t>
            </a:fld>
            <a:endParaRPr kumimoji="1" lang="ja-JP" altLang="en-US"/>
          </a:p>
        </p:txBody>
      </p:sp>
    </p:spTree>
    <p:extLst>
      <p:ext uri="{BB962C8B-B14F-4D97-AF65-F5344CB8AC3E}">
        <p14:creationId xmlns:p14="http://schemas.microsoft.com/office/powerpoint/2010/main" val="27039051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FCB510D-55C8-4D3D-A366-9F41B467EC44}" type="slidenum">
              <a:rPr kumimoji="1" lang="ja-JP" altLang="en-US" smtClean="0"/>
              <a:t>15</a:t>
            </a:fld>
            <a:endParaRPr kumimoji="1" lang="ja-JP" altLang="en-US"/>
          </a:p>
        </p:txBody>
      </p:sp>
    </p:spTree>
    <p:extLst>
      <p:ext uri="{BB962C8B-B14F-4D97-AF65-F5344CB8AC3E}">
        <p14:creationId xmlns:p14="http://schemas.microsoft.com/office/powerpoint/2010/main" val="22796545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FCB510D-55C8-4D3D-A366-9F41B467EC44}" type="slidenum">
              <a:rPr kumimoji="1" lang="ja-JP" altLang="en-US" smtClean="0"/>
              <a:t>16</a:t>
            </a:fld>
            <a:endParaRPr kumimoji="1" lang="ja-JP" altLang="en-US"/>
          </a:p>
        </p:txBody>
      </p:sp>
    </p:spTree>
    <p:extLst>
      <p:ext uri="{BB962C8B-B14F-4D97-AF65-F5344CB8AC3E}">
        <p14:creationId xmlns:p14="http://schemas.microsoft.com/office/powerpoint/2010/main" val="5376834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FCB510D-55C8-4D3D-A366-9F41B467EC44}" type="slidenum">
              <a:rPr kumimoji="1" lang="ja-JP" altLang="en-US" smtClean="0"/>
              <a:t>17</a:t>
            </a:fld>
            <a:endParaRPr kumimoji="1" lang="ja-JP" altLang="en-US"/>
          </a:p>
        </p:txBody>
      </p:sp>
    </p:spTree>
    <p:extLst>
      <p:ext uri="{BB962C8B-B14F-4D97-AF65-F5344CB8AC3E}">
        <p14:creationId xmlns:p14="http://schemas.microsoft.com/office/powerpoint/2010/main" val="36541547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DFCB510D-55C8-4D3D-A366-9F41B467EC44}" type="slidenum">
              <a:rPr kumimoji="1" lang="ja-JP" altLang="en-US" smtClean="0"/>
              <a:t>18</a:t>
            </a:fld>
            <a:endParaRPr kumimoji="1" lang="ja-JP" altLang="en-US"/>
          </a:p>
        </p:txBody>
      </p:sp>
    </p:spTree>
    <p:extLst>
      <p:ext uri="{BB962C8B-B14F-4D97-AF65-F5344CB8AC3E}">
        <p14:creationId xmlns:p14="http://schemas.microsoft.com/office/powerpoint/2010/main" val="6599000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FCB510D-55C8-4D3D-A366-9F41B467EC44}" type="slidenum">
              <a:rPr kumimoji="1" lang="ja-JP" altLang="en-US" smtClean="0"/>
              <a:t>19</a:t>
            </a:fld>
            <a:endParaRPr kumimoji="1" lang="ja-JP" altLang="en-US"/>
          </a:p>
        </p:txBody>
      </p:sp>
    </p:spTree>
    <p:extLst>
      <p:ext uri="{BB962C8B-B14F-4D97-AF65-F5344CB8AC3E}">
        <p14:creationId xmlns:p14="http://schemas.microsoft.com/office/powerpoint/2010/main" val="2547051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DFCB510D-55C8-4D3D-A366-9F41B467EC44}" type="slidenum">
              <a:rPr kumimoji="1" lang="ja-JP" altLang="en-US" smtClean="0"/>
              <a:t>2</a:t>
            </a:fld>
            <a:endParaRPr kumimoji="1" lang="ja-JP" altLang="en-US"/>
          </a:p>
        </p:txBody>
      </p:sp>
    </p:spTree>
    <p:extLst>
      <p:ext uri="{BB962C8B-B14F-4D97-AF65-F5344CB8AC3E}">
        <p14:creationId xmlns:p14="http://schemas.microsoft.com/office/powerpoint/2010/main" val="16074259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FCB510D-55C8-4D3D-A366-9F41B467EC44}" type="slidenum">
              <a:rPr kumimoji="1" lang="ja-JP" altLang="en-US" smtClean="0"/>
              <a:t>20</a:t>
            </a:fld>
            <a:endParaRPr kumimoji="1" lang="ja-JP" altLang="en-US"/>
          </a:p>
        </p:txBody>
      </p:sp>
    </p:spTree>
    <p:extLst>
      <p:ext uri="{BB962C8B-B14F-4D97-AF65-F5344CB8AC3E}">
        <p14:creationId xmlns:p14="http://schemas.microsoft.com/office/powerpoint/2010/main" val="21270142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FCB510D-55C8-4D3D-A366-9F41B467EC44}" type="slidenum">
              <a:rPr kumimoji="1" lang="ja-JP" altLang="en-US" smtClean="0"/>
              <a:t>21</a:t>
            </a:fld>
            <a:endParaRPr kumimoji="1" lang="ja-JP" altLang="en-US"/>
          </a:p>
        </p:txBody>
      </p:sp>
    </p:spTree>
    <p:extLst>
      <p:ext uri="{BB962C8B-B14F-4D97-AF65-F5344CB8AC3E}">
        <p14:creationId xmlns:p14="http://schemas.microsoft.com/office/powerpoint/2010/main" val="9741925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FCB510D-55C8-4D3D-A366-9F41B467EC44}" type="slidenum">
              <a:rPr kumimoji="1" lang="ja-JP" altLang="en-US" smtClean="0"/>
              <a:t>22</a:t>
            </a:fld>
            <a:endParaRPr kumimoji="1" lang="ja-JP" altLang="en-US"/>
          </a:p>
        </p:txBody>
      </p:sp>
    </p:spTree>
    <p:extLst>
      <p:ext uri="{BB962C8B-B14F-4D97-AF65-F5344CB8AC3E}">
        <p14:creationId xmlns:p14="http://schemas.microsoft.com/office/powerpoint/2010/main" val="41913370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FCB510D-55C8-4D3D-A366-9F41B467EC44}" type="slidenum">
              <a:rPr kumimoji="1" lang="ja-JP" altLang="en-US" smtClean="0"/>
              <a:t>23</a:t>
            </a:fld>
            <a:endParaRPr kumimoji="1" lang="ja-JP" altLang="en-US"/>
          </a:p>
        </p:txBody>
      </p:sp>
    </p:spTree>
    <p:extLst>
      <p:ext uri="{BB962C8B-B14F-4D97-AF65-F5344CB8AC3E}">
        <p14:creationId xmlns:p14="http://schemas.microsoft.com/office/powerpoint/2010/main" val="41291520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FCB510D-55C8-4D3D-A366-9F41B467EC44}" type="slidenum">
              <a:rPr kumimoji="1" lang="ja-JP" altLang="en-US" smtClean="0"/>
              <a:t>24</a:t>
            </a:fld>
            <a:endParaRPr kumimoji="1" lang="ja-JP" altLang="en-US"/>
          </a:p>
        </p:txBody>
      </p:sp>
    </p:spTree>
    <p:extLst>
      <p:ext uri="{BB962C8B-B14F-4D97-AF65-F5344CB8AC3E}">
        <p14:creationId xmlns:p14="http://schemas.microsoft.com/office/powerpoint/2010/main" val="38640567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FCB510D-55C8-4D3D-A366-9F41B467EC44}" type="slidenum">
              <a:rPr kumimoji="1" lang="ja-JP" altLang="en-US" smtClean="0"/>
              <a:t>25</a:t>
            </a:fld>
            <a:endParaRPr kumimoji="1" lang="ja-JP" altLang="en-US"/>
          </a:p>
        </p:txBody>
      </p:sp>
    </p:spTree>
    <p:extLst>
      <p:ext uri="{BB962C8B-B14F-4D97-AF65-F5344CB8AC3E}">
        <p14:creationId xmlns:p14="http://schemas.microsoft.com/office/powerpoint/2010/main" val="4684192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FCB510D-55C8-4D3D-A366-9F41B467EC44}" type="slidenum">
              <a:rPr kumimoji="1" lang="ja-JP" altLang="en-US" smtClean="0"/>
              <a:t>26</a:t>
            </a:fld>
            <a:endParaRPr kumimoji="1" lang="ja-JP" altLang="en-US"/>
          </a:p>
        </p:txBody>
      </p:sp>
    </p:spTree>
    <p:extLst>
      <p:ext uri="{BB962C8B-B14F-4D97-AF65-F5344CB8AC3E}">
        <p14:creationId xmlns:p14="http://schemas.microsoft.com/office/powerpoint/2010/main" val="6615336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FCB510D-55C8-4D3D-A366-9F41B467EC44}" type="slidenum">
              <a:rPr kumimoji="1" lang="ja-JP" altLang="en-US" smtClean="0"/>
              <a:t>27</a:t>
            </a:fld>
            <a:endParaRPr kumimoji="1" lang="ja-JP" altLang="en-US"/>
          </a:p>
        </p:txBody>
      </p:sp>
    </p:spTree>
    <p:extLst>
      <p:ext uri="{BB962C8B-B14F-4D97-AF65-F5344CB8AC3E}">
        <p14:creationId xmlns:p14="http://schemas.microsoft.com/office/powerpoint/2010/main" val="17061937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FCB510D-55C8-4D3D-A366-9F41B467EC44}" type="slidenum">
              <a:rPr kumimoji="1" lang="ja-JP" altLang="en-US" smtClean="0"/>
              <a:t>28</a:t>
            </a:fld>
            <a:endParaRPr kumimoji="1" lang="ja-JP" altLang="en-US"/>
          </a:p>
        </p:txBody>
      </p:sp>
    </p:spTree>
    <p:extLst>
      <p:ext uri="{BB962C8B-B14F-4D97-AF65-F5344CB8AC3E}">
        <p14:creationId xmlns:p14="http://schemas.microsoft.com/office/powerpoint/2010/main" val="38385632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DFCB510D-55C8-4D3D-A366-9F41B467EC44}" type="slidenum">
              <a:rPr kumimoji="1" lang="ja-JP" altLang="en-US" smtClean="0"/>
              <a:t>29</a:t>
            </a:fld>
            <a:endParaRPr kumimoji="1" lang="ja-JP" altLang="en-US"/>
          </a:p>
        </p:txBody>
      </p:sp>
    </p:spTree>
    <p:extLst>
      <p:ext uri="{BB962C8B-B14F-4D97-AF65-F5344CB8AC3E}">
        <p14:creationId xmlns:p14="http://schemas.microsoft.com/office/powerpoint/2010/main" val="2623632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DFCB510D-55C8-4D3D-A366-9F41B467EC44}" type="slidenum">
              <a:rPr kumimoji="1" lang="ja-JP" altLang="en-US" smtClean="0"/>
              <a:t>3</a:t>
            </a:fld>
            <a:endParaRPr kumimoji="1" lang="ja-JP" altLang="en-US"/>
          </a:p>
        </p:txBody>
      </p:sp>
    </p:spTree>
    <p:extLst>
      <p:ext uri="{BB962C8B-B14F-4D97-AF65-F5344CB8AC3E}">
        <p14:creationId xmlns:p14="http://schemas.microsoft.com/office/powerpoint/2010/main" val="26415465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FCB510D-55C8-4D3D-A366-9F41B467EC44}" type="slidenum">
              <a:rPr kumimoji="1" lang="ja-JP" altLang="en-US" smtClean="0"/>
              <a:t>30</a:t>
            </a:fld>
            <a:endParaRPr kumimoji="1" lang="ja-JP" altLang="en-US"/>
          </a:p>
        </p:txBody>
      </p:sp>
    </p:spTree>
    <p:extLst>
      <p:ext uri="{BB962C8B-B14F-4D97-AF65-F5344CB8AC3E}">
        <p14:creationId xmlns:p14="http://schemas.microsoft.com/office/powerpoint/2010/main" val="2644620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FCB510D-55C8-4D3D-A366-9F41B467EC44}" type="slidenum">
              <a:rPr kumimoji="1" lang="ja-JP" altLang="en-US" smtClean="0"/>
              <a:t>31</a:t>
            </a:fld>
            <a:endParaRPr kumimoji="1" lang="ja-JP" altLang="en-US"/>
          </a:p>
        </p:txBody>
      </p:sp>
    </p:spTree>
    <p:extLst>
      <p:ext uri="{BB962C8B-B14F-4D97-AF65-F5344CB8AC3E}">
        <p14:creationId xmlns:p14="http://schemas.microsoft.com/office/powerpoint/2010/main" val="24066322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FCB510D-55C8-4D3D-A366-9F41B467EC44}" type="slidenum">
              <a:rPr kumimoji="1" lang="ja-JP" altLang="en-US" smtClean="0"/>
              <a:t>32</a:t>
            </a:fld>
            <a:endParaRPr kumimoji="1" lang="ja-JP" altLang="en-US"/>
          </a:p>
        </p:txBody>
      </p:sp>
    </p:spTree>
    <p:extLst>
      <p:ext uri="{BB962C8B-B14F-4D97-AF65-F5344CB8AC3E}">
        <p14:creationId xmlns:p14="http://schemas.microsoft.com/office/powerpoint/2010/main" val="1403874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FCB510D-55C8-4D3D-A366-9F41B467EC44}" type="slidenum">
              <a:rPr kumimoji="1" lang="ja-JP" altLang="en-US" smtClean="0"/>
              <a:t>33</a:t>
            </a:fld>
            <a:endParaRPr kumimoji="1" lang="ja-JP" altLang="en-US"/>
          </a:p>
        </p:txBody>
      </p:sp>
    </p:spTree>
    <p:extLst>
      <p:ext uri="{BB962C8B-B14F-4D97-AF65-F5344CB8AC3E}">
        <p14:creationId xmlns:p14="http://schemas.microsoft.com/office/powerpoint/2010/main" val="35681984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FCB510D-55C8-4D3D-A366-9F41B467EC44}" type="slidenum">
              <a:rPr kumimoji="1" lang="ja-JP" altLang="en-US" smtClean="0"/>
              <a:t>34</a:t>
            </a:fld>
            <a:endParaRPr kumimoji="1" lang="ja-JP" altLang="en-US"/>
          </a:p>
        </p:txBody>
      </p:sp>
    </p:spTree>
    <p:extLst>
      <p:ext uri="{BB962C8B-B14F-4D97-AF65-F5344CB8AC3E}">
        <p14:creationId xmlns:p14="http://schemas.microsoft.com/office/powerpoint/2010/main" val="22166509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FCB510D-55C8-4D3D-A366-9F41B467EC44}" type="slidenum">
              <a:rPr kumimoji="1" lang="ja-JP" altLang="en-US" smtClean="0"/>
              <a:t>35</a:t>
            </a:fld>
            <a:endParaRPr kumimoji="1" lang="ja-JP" altLang="en-US"/>
          </a:p>
        </p:txBody>
      </p:sp>
    </p:spTree>
    <p:extLst>
      <p:ext uri="{BB962C8B-B14F-4D97-AF65-F5344CB8AC3E}">
        <p14:creationId xmlns:p14="http://schemas.microsoft.com/office/powerpoint/2010/main" val="3444148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FCB510D-55C8-4D3D-A366-9F41B467EC44}" type="slidenum">
              <a:rPr kumimoji="1" lang="ja-JP" altLang="en-US" smtClean="0"/>
              <a:t>36</a:t>
            </a:fld>
            <a:endParaRPr kumimoji="1" lang="ja-JP" altLang="en-US"/>
          </a:p>
        </p:txBody>
      </p:sp>
    </p:spTree>
    <p:extLst>
      <p:ext uri="{BB962C8B-B14F-4D97-AF65-F5344CB8AC3E}">
        <p14:creationId xmlns:p14="http://schemas.microsoft.com/office/powerpoint/2010/main" val="26607147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FCB510D-55C8-4D3D-A366-9F41B467EC44}" type="slidenum">
              <a:rPr kumimoji="1" lang="ja-JP" altLang="en-US" smtClean="0"/>
              <a:t>37</a:t>
            </a:fld>
            <a:endParaRPr kumimoji="1" lang="ja-JP" altLang="en-US"/>
          </a:p>
        </p:txBody>
      </p:sp>
    </p:spTree>
    <p:extLst>
      <p:ext uri="{BB962C8B-B14F-4D97-AF65-F5344CB8AC3E}">
        <p14:creationId xmlns:p14="http://schemas.microsoft.com/office/powerpoint/2010/main" val="32010663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FCB510D-55C8-4D3D-A366-9F41B467EC44}" type="slidenum">
              <a:rPr kumimoji="1" lang="ja-JP" altLang="en-US" smtClean="0"/>
              <a:t>38</a:t>
            </a:fld>
            <a:endParaRPr kumimoji="1" lang="ja-JP" altLang="en-US"/>
          </a:p>
        </p:txBody>
      </p:sp>
    </p:spTree>
    <p:extLst>
      <p:ext uri="{BB962C8B-B14F-4D97-AF65-F5344CB8AC3E}">
        <p14:creationId xmlns:p14="http://schemas.microsoft.com/office/powerpoint/2010/main" val="12750008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FCB510D-55C8-4D3D-A366-9F41B467EC44}" type="slidenum">
              <a:rPr kumimoji="1" lang="ja-JP" altLang="en-US" smtClean="0"/>
              <a:t>39</a:t>
            </a:fld>
            <a:endParaRPr kumimoji="1" lang="ja-JP" altLang="en-US"/>
          </a:p>
        </p:txBody>
      </p:sp>
    </p:spTree>
    <p:extLst>
      <p:ext uri="{BB962C8B-B14F-4D97-AF65-F5344CB8AC3E}">
        <p14:creationId xmlns:p14="http://schemas.microsoft.com/office/powerpoint/2010/main" val="1738496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FCB510D-55C8-4D3D-A366-9F41B467EC44}" type="slidenum">
              <a:rPr kumimoji="1" lang="ja-JP" altLang="en-US" smtClean="0"/>
              <a:t>4</a:t>
            </a:fld>
            <a:endParaRPr kumimoji="1" lang="ja-JP" altLang="en-US"/>
          </a:p>
        </p:txBody>
      </p:sp>
    </p:spTree>
    <p:extLst>
      <p:ext uri="{BB962C8B-B14F-4D97-AF65-F5344CB8AC3E}">
        <p14:creationId xmlns:p14="http://schemas.microsoft.com/office/powerpoint/2010/main" val="31150590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FCB510D-55C8-4D3D-A366-9F41B467EC44}" type="slidenum">
              <a:rPr kumimoji="1" lang="ja-JP" altLang="en-US" smtClean="0"/>
              <a:t>5</a:t>
            </a:fld>
            <a:endParaRPr kumimoji="1" lang="ja-JP" altLang="en-US"/>
          </a:p>
        </p:txBody>
      </p:sp>
    </p:spTree>
    <p:extLst>
      <p:ext uri="{BB962C8B-B14F-4D97-AF65-F5344CB8AC3E}">
        <p14:creationId xmlns:p14="http://schemas.microsoft.com/office/powerpoint/2010/main" val="13072980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DFCB510D-55C8-4D3D-A366-9F41B467EC44}" type="slidenum">
              <a:rPr kumimoji="1" lang="ja-JP" altLang="en-US" smtClean="0"/>
              <a:t>6</a:t>
            </a:fld>
            <a:endParaRPr kumimoji="1" lang="ja-JP" altLang="en-US"/>
          </a:p>
        </p:txBody>
      </p:sp>
    </p:spTree>
    <p:extLst>
      <p:ext uri="{BB962C8B-B14F-4D97-AF65-F5344CB8AC3E}">
        <p14:creationId xmlns:p14="http://schemas.microsoft.com/office/powerpoint/2010/main" val="30122524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FCB510D-55C8-4D3D-A366-9F41B467EC44}" type="slidenum">
              <a:rPr kumimoji="1" lang="ja-JP" altLang="en-US" smtClean="0"/>
              <a:t>7</a:t>
            </a:fld>
            <a:endParaRPr kumimoji="1" lang="ja-JP" altLang="en-US"/>
          </a:p>
        </p:txBody>
      </p:sp>
    </p:spTree>
    <p:extLst>
      <p:ext uri="{BB962C8B-B14F-4D97-AF65-F5344CB8AC3E}">
        <p14:creationId xmlns:p14="http://schemas.microsoft.com/office/powerpoint/2010/main" val="15295544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FCB510D-55C8-4D3D-A366-9F41B467EC44}" type="slidenum">
              <a:rPr kumimoji="1" lang="ja-JP" altLang="en-US" smtClean="0"/>
              <a:t>8</a:t>
            </a:fld>
            <a:endParaRPr kumimoji="1" lang="ja-JP" altLang="en-US"/>
          </a:p>
        </p:txBody>
      </p:sp>
    </p:spTree>
    <p:extLst>
      <p:ext uri="{BB962C8B-B14F-4D97-AF65-F5344CB8AC3E}">
        <p14:creationId xmlns:p14="http://schemas.microsoft.com/office/powerpoint/2010/main" val="42283516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FCB510D-55C8-4D3D-A366-9F41B467EC44}" type="slidenum">
              <a:rPr kumimoji="1" lang="ja-JP" altLang="en-US" smtClean="0"/>
              <a:t>9</a:t>
            </a:fld>
            <a:endParaRPr kumimoji="1" lang="ja-JP" altLang="en-US"/>
          </a:p>
        </p:txBody>
      </p:sp>
    </p:spTree>
    <p:extLst>
      <p:ext uri="{BB962C8B-B14F-4D97-AF65-F5344CB8AC3E}">
        <p14:creationId xmlns:p14="http://schemas.microsoft.com/office/powerpoint/2010/main" val="1921567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CEA6B581-B150-40F4-BA47-48048E71208F}" type="datetime1">
              <a:rPr kumimoji="1" lang="ja-JP" altLang="en-US" smtClean="0"/>
              <a:t>2025/1/24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ja-JP" altLang="en-US"/>
              <a:t>マスター タイトルの書式設定</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E22FEE38-4C33-4397-BAEE-10BF3C17FA67}" type="datetime1">
              <a:rPr kumimoji="1" lang="ja-JP" altLang="en-US" smtClean="0"/>
              <a:t>2025/1/24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3005652-32B7-456E-B65E-855487C53113}" type="datetime1">
              <a:rPr kumimoji="1" lang="ja-JP" altLang="en-US" smtClean="0"/>
              <a:t>2025/1/24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5BC3A28-C689-4B18-AB5A-F701635D7284}" type="datetime1">
              <a:rPr kumimoji="1" lang="ja-JP" altLang="en-US" smtClean="0"/>
              <a:t>2025/1/24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
        <p:nvSpPr>
          <p:cNvPr id="8" name="Title 7"/>
          <p:cNvSpPr>
            <a:spLocks noGrp="1"/>
          </p:cNvSpPr>
          <p:nvPr>
            <p:ph type="title"/>
          </p:nvPr>
        </p:nvSpPr>
        <p:spPr/>
        <p:txBody>
          <a:bodyPr/>
          <a:lstStyle/>
          <a:p>
            <a:r>
              <a:rPr lang="ja-JP" altLang="en-US"/>
              <a:t>マスター タイトルの書式設定</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192A3EB-7F58-4A73-BFE5-7619E76EFBCE}" type="datetime1">
              <a:rPr kumimoji="1" lang="ja-JP" altLang="en-US" smtClean="0"/>
              <a:t>2025/1/24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430353A5-2B76-44DD-9DFB-620981918A81}" type="datetime1">
              <a:rPr kumimoji="1" lang="ja-JP" altLang="en-US" smtClean="0"/>
              <a:t>2025/1/24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
        <p:nvSpPr>
          <p:cNvPr id="8" name="Title 7"/>
          <p:cNvSpPr>
            <a:spLocks noGrp="1"/>
          </p:cNvSpPr>
          <p:nvPr>
            <p:ph type="title"/>
          </p:nvPr>
        </p:nvSpPr>
        <p:spPr/>
        <p:txBody>
          <a:bodyPr/>
          <a:lstStyle/>
          <a:p>
            <a:r>
              <a:rPr lang="ja-JP" altLang="en-US"/>
              <a:t>マスター タイトルの書式設定</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ja-JP" altLang="en-US"/>
              <a:t>マスター テキストの書式設定</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9FB95BA1-25E5-48CA-9E21-5F3E6CD23790}" type="datetime1">
              <a:rPr kumimoji="1" lang="ja-JP" altLang="en-US" smtClean="0"/>
              <a:t>2025/1/24</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
        <p:nvSpPr>
          <p:cNvPr id="10" name="Title 9"/>
          <p:cNvSpPr>
            <a:spLocks noGrp="1"/>
          </p:cNvSpPr>
          <p:nvPr>
            <p:ph type="title"/>
          </p:nvPr>
        </p:nvSpPr>
        <p:spPr/>
        <p:txBody>
          <a:bodyPr/>
          <a:lstStyle/>
          <a:p>
            <a:r>
              <a:rPr lang="ja-JP" altLang="en-US"/>
              <a:t>マスター タイトルの書式設定</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6D92AB65-290E-49E1-8FE0-3F1B450DB574}" type="datetime1">
              <a:rPr kumimoji="1" lang="ja-JP" altLang="en-US" smtClean="0"/>
              <a:t>2025/1/24</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EE9928-D382-4C6E-9216-0BD2B9F15356}" type="datetime1">
              <a:rPr kumimoji="1" lang="ja-JP" altLang="en-US" smtClean="0"/>
              <a:t>2025/1/24</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C44C219-4D0F-4EB0-B441-E2C1D0112C39}" type="datetime1">
              <a:rPr kumimoji="1" lang="ja-JP" altLang="en-US" smtClean="0"/>
              <a:t>2025/1/24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AD03E594-1F8D-44AF-92F5-DC04F7026758}" type="datetime1">
              <a:rPr kumimoji="1" lang="ja-JP" altLang="en-US" smtClean="0"/>
              <a:t>2025/1/24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ja-JP" altLang="en-US"/>
              <a:t>マスター タイトルの書式設定</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F14A905C-C05D-424E-9327-E33DD63885FE}" type="datetime1">
              <a:rPr kumimoji="1" lang="ja-JP" altLang="en-US" smtClean="0"/>
              <a:t>2025/1/24</a:t>
            </a:fld>
            <a:endParaRPr kumimoji="1" lang="ja-JP" altLang="en-US"/>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kumimoji="1" lang="ja-JP" altLang="en-US"/>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682EF9F9-C4E8-46B2-BBF1-33E3162B856A}" type="slidenum">
              <a:rPr kumimoji="1" lang="ja-JP" altLang="en-US" smtClean="0"/>
              <a:t>‹#›</a:t>
            </a:fld>
            <a:endParaRPr kumimoji="1" lang="ja-JP"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kumimoji="1"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6.emf"/></Relationships>
</file>

<file path=ppt/slides/_rels/slide1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image" Target="../media/image19.png"/><Relationship Id="rId7" Type="http://schemas.openxmlformats.org/officeDocument/2006/relationships/image" Target="../media/image23.emf"/><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2.emf"/><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7.em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7.emf"/><Relationship Id="rId5" Type="http://schemas.openxmlformats.org/officeDocument/2006/relationships/image" Target="../media/image36.emf"/><Relationship Id="rId4" Type="http://schemas.openxmlformats.org/officeDocument/2006/relationships/image" Target="../media/image35.emf"/></Relationships>
</file>

<file path=ppt/slides/_rels/slide24.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46.emf"/></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49.emf"/><Relationship Id="rId4" Type="http://schemas.openxmlformats.org/officeDocument/2006/relationships/image" Target="../media/image48.jpeg"/></Relationships>
</file>

<file path=ppt/slides/_rels/slide34.xml.rels><?xml version="1.0" encoding="UTF-8" standalone="yes"?>
<Relationships xmlns="http://schemas.openxmlformats.org/package/2006/relationships"><Relationship Id="rId3" Type="http://schemas.openxmlformats.org/officeDocument/2006/relationships/image" Target="../media/image50.emf"/><Relationship Id="rId7" Type="http://schemas.openxmlformats.org/officeDocument/2006/relationships/image" Target="../media/image54.emf"/><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53.emf"/><Relationship Id="rId5" Type="http://schemas.openxmlformats.org/officeDocument/2006/relationships/image" Target="../media/image52.emf"/><Relationship Id="rId4" Type="http://schemas.openxmlformats.org/officeDocument/2006/relationships/image" Target="../media/image51.emf"/></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57.emf"/></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s>
</file>

<file path=ppt/slides/_rels/slide9.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image" Target="../media/image9.png"/><Relationship Id="rId7" Type="http://schemas.openxmlformats.org/officeDocument/2006/relationships/image" Target="../media/image13.emf"/><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3180" y="1268760"/>
            <a:ext cx="9144000" cy="2304256"/>
          </a:xfrm>
        </p:spPr>
        <p:txBody>
          <a:bodyPr>
            <a:normAutofit fontScale="90000"/>
          </a:bodyPr>
          <a:lstStyle/>
          <a:p>
            <a:pPr marL="182880" indent="0" algn="ctr">
              <a:buNone/>
            </a:pPr>
            <a:r>
              <a:rPr kumimoji="1" lang="ja-JP" altLang="en-US" sz="4000" b="1" dirty="0">
                <a:latin typeface="Meiryo UI" pitchFamily="50" charset="-128"/>
                <a:ea typeface="Meiryo UI" pitchFamily="50" charset="-128"/>
                <a:cs typeface="Meiryo UI" pitchFamily="50" charset="-128"/>
              </a:rPr>
              <a:t>大阪府都市基盤施設</a:t>
            </a:r>
            <a:r>
              <a:rPr lang="ja-JP" altLang="en-US" sz="4000" b="1" dirty="0">
                <a:latin typeface="Meiryo UI" pitchFamily="50" charset="-128"/>
                <a:ea typeface="Meiryo UI" pitchFamily="50" charset="-128"/>
                <a:cs typeface="Meiryo UI" pitchFamily="50" charset="-128"/>
              </a:rPr>
              <a:t>維持管理技術審議会</a:t>
            </a:r>
            <a:br>
              <a:rPr lang="en-US" altLang="ja-JP" sz="1300" b="1" dirty="0">
                <a:latin typeface="Meiryo UI" pitchFamily="50" charset="-128"/>
                <a:ea typeface="Meiryo UI" pitchFamily="50" charset="-128"/>
                <a:cs typeface="Meiryo UI" pitchFamily="50" charset="-128"/>
              </a:rPr>
            </a:br>
            <a:br>
              <a:rPr kumimoji="1" lang="en-US" altLang="ja-JP" sz="1300" b="1" dirty="0">
                <a:latin typeface="Meiryo UI" pitchFamily="50" charset="-128"/>
                <a:ea typeface="Meiryo UI" pitchFamily="50" charset="-128"/>
                <a:cs typeface="Meiryo UI" pitchFamily="50" charset="-128"/>
              </a:rPr>
            </a:br>
            <a:r>
              <a:rPr kumimoji="1" lang="ja-JP" altLang="en-US" sz="4000" b="1" dirty="0">
                <a:latin typeface="Meiryo UI" pitchFamily="50" charset="-128"/>
                <a:ea typeface="Meiryo UI" pitchFamily="50" charset="-128"/>
                <a:cs typeface="Meiryo UI" pitchFamily="50" charset="-128"/>
              </a:rPr>
              <a:t>第３回　</a:t>
            </a:r>
            <a:r>
              <a:rPr lang="ja-JP" altLang="en-US" sz="4000" dirty="0">
                <a:latin typeface="Meiryo UI" pitchFamily="50" charset="-128"/>
                <a:ea typeface="Meiryo UI" pitchFamily="50" charset="-128"/>
                <a:cs typeface="Meiryo UI" pitchFamily="50" charset="-128"/>
              </a:rPr>
              <a:t>河川等</a:t>
            </a:r>
            <a:r>
              <a:rPr kumimoji="1" lang="ja-JP" altLang="en-US" sz="4000" b="1" dirty="0">
                <a:latin typeface="Meiryo UI" pitchFamily="50" charset="-128"/>
                <a:ea typeface="Meiryo UI" pitchFamily="50" charset="-128"/>
                <a:cs typeface="Meiryo UI" pitchFamily="50" charset="-128"/>
              </a:rPr>
              <a:t>部会</a:t>
            </a:r>
            <a:br>
              <a:rPr kumimoji="1" lang="en-US" altLang="ja-JP" sz="1300" b="1" dirty="0">
                <a:latin typeface="Meiryo UI" pitchFamily="50" charset="-128"/>
                <a:ea typeface="Meiryo UI" pitchFamily="50" charset="-128"/>
                <a:cs typeface="Meiryo UI" pitchFamily="50" charset="-128"/>
              </a:rPr>
            </a:br>
            <a:br>
              <a:rPr kumimoji="1" lang="en-US" altLang="ja-JP" sz="1300" b="1" dirty="0">
                <a:latin typeface="Meiryo UI" pitchFamily="50" charset="-128"/>
                <a:ea typeface="Meiryo UI" pitchFamily="50" charset="-128"/>
                <a:cs typeface="Meiryo UI" pitchFamily="50" charset="-128"/>
              </a:rPr>
            </a:br>
            <a:endParaRPr kumimoji="1" lang="ja-JP" altLang="en-US" sz="2700" b="1" dirty="0">
              <a:latin typeface="Meiryo UI" pitchFamily="50" charset="-128"/>
              <a:ea typeface="Meiryo UI" pitchFamily="50" charset="-128"/>
              <a:cs typeface="Meiryo UI" pitchFamily="50" charset="-128"/>
            </a:endParaRPr>
          </a:p>
        </p:txBody>
      </p:sp>
      <p:sp>
        <p:nvSpPr>
          <p:cNvPr id="8" name="サブタイトル 2"/>
          <p:cNvSpPr txBox="1">
            <a:spLocks/>
          </p:cNvSpPr>
          <p:nvPr/>
        </p:nvSpPr>
        <p:spPr>
          <a:xfrm>
            <a:off x="352228" y="3833167"/>
            <a:ext cx="8373184" cy="1393652"/>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kumimoji="1" sz="2200" kern="1200">
                <a:solidFill>
                  <a:schemeClr val="tx2"/>
                </a:solidFill>
                <a:latin typeface="+mn-lt"/>
                <a:ea typeface="+mn-ea"/>
                <a:cs typeface="+mn-cs"/>
              </a:defRPr>
            </a:lvl1pPr>
            <a:lvl2pPr marL="4572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2000" kern="1200">
                <a:solidFill>
                  <a:schemeClr val="tx1">
                    <a:tint val="75000"/>
                  </a:schemeClr>
                </a:solidFill>
                <a:latin typeface="+mn-lt"/>
                <a:ea typeface="+mn-ea"/>
                <a:cs typeface="+mn-cs"/>
              </a:defRPr>
            </a:lvl2pPr>
            <a:lvl3pPr marL="9144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400" kern="1200">
                <a:solidFill>
                  <a:schemeClr val="tx1">
                    <a:tint val="75000"/>
                  </a:schemeClr>
                </a:solidFill>
                <a:latin typeface="+mn-lt"/>
                <a:ea typeface="+mn-ea"/>
                <a:cs typeface="+mn-cs"/>
              </a:defRPr>
            </a:lvl5pPr>
            <a:lvl6pPr marL="22860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400" kern="1200">
                <a:solidFill>
                  <a:schemeClr val="tx1">
                    <a:tint val="75000"/>
                  </a:schemeClr>
                </a:solidFill>
                <a:latin typeface="+mn-lt"/>
                <a:ea typeface="+mn-ea"/>
                <a:cs typeface="+mn-cs"/>
              </a:defRPr>
            </a:lvl9pPr>
          </a:lstStyle>
          <a:p>
            <a:pPr algn="ctr"/>
            <a:r>
              <a:rPr lang="ja-JP" altLang="en-US" sz="2800" b="1" dirty="0">
                <a:latin typeface="Meiryo UI" pitchFamily="50" charset="-128"/>
                <a:ea typeface="Meiryo UI" pitchFamily="50" charset="-128"/>
                <a:cs typeface="Meiryo UI" pitchFamily="50" charset="-128"/>
              </a:rPr>
              <a:t>　　</a:t>
            </a:r>
            <a:r>
              <a:rPr lang="en-US" altLang="ja-JP" sz="2800" b="1" dirty="0">
                <a:latin typeface="Meiryo UI" pitchFamily="50" charset="-128"/>
                <a:ea typeface="Meiryo UI" pitchFamily="50" charset="-128"/>
                <a:cs typeface="Meiryo UI" pitchFamily="50" charset="-128"/>
              </a:rPr>
              <a:t>《</a:t>
            </a:r>
            <a:r>
              <a:rPr lang="ja-JP" altLang="en-US" sz="2800" b="1" dirty="0">
                <a:latin typeface="Meiryo UI" pitchFamily="50" charset="-128"/>
                <a:ea typeface="Meiryo UI" pitchFamily="50" charset="-128"/>
                <a:cs typeface="Meiryo UI" pitchFamily="50" charset="-128"/>
              </a:rPr>
              <a:t>各分野の最終とりまとめ</a:t>
            </a:r>
            <a:r>
              <a:rPr lang="en-US" altLang="ja-JP" sz="2800" b="1" dirty="0">
                <a:latin typeface="Meiryo UI" pitchFamily="50" charset="-128"/>
                <a:ea typeface="Meiryo UI" pitchFamily="50" charset="-128"/>
                <a:cs typeface="Meiryo UI" pitchFamily="50" charset="-128"/>
              </a:rPr>
              <a:t>》</a:t>
            </a:r>
            <a:r>
              <a:rPr lang="ja-JP" altLang="en-US" sz="2800" b="1" dirty="0">
                <a:latin typeface="Meiryo UI" pitchFamily="50" charset="-128"/>
                <a:ea typeface="Meiryo UI" pitchFamily="50" charset="-128"/>
                <a:cs typeface="Meiryo UI" pitchFamily="50" charset="-128"/>
              </a:rPr>
              <a:t>　について</a:t>
            </a:r>
          </a:p>
        </p:txBody>
      </p:sp>
      <p:sp>
        <p:nvSpPr>
          <p:cNvPr id="6" name="スライド番号プレースホルダー 17">
            <a:extLst>
              <a:ext uri="{FF2B5EF4-FFF2-40B4-BE49-F238E27FC236}">
                <a16:creationId xmlns:a16="http://schemas.microsoft.com/office/drawing/2014/main" id="{568234FF-1C40-4B1D-98C8-DF509959AD12}"/>
              </a:ext>
            </a:extLst>
          </p:cNvPr>
          <p:cNvSpPr txBox="1">
            <a:spLocks/>
          </p:cNvSpPr>
          <p:nvPr/>
        </p:nvSpPr>
        <p:spPr>
          <a:xfrm>
            <a:off x="8373184" y="6489782"/>
            <a:ext cx="774422"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1</a:t>
            </a:fld>
            <a:endParaRPr lang="ja-JP" altLang="en-US" dirty="0"/>
          </a:p>
        </p:txBody>
      </p:sp>
      <p:sp>
        <p:nvSpPr>
          <p:cNvPr id="5" name="サブタイトル 2">
            <a:extLst>
              <a:ext uri="{FF2B5EF4-FFF2-40B4-BE49-F238E27FC236}">
                <a16:creationId xmlns:a16="http://schemas.microsoft.com/office/drawing/2014/main" id="{87E11EAB-A6CE-437E-8633-27937AE1085C}"/>
              </a:ext>
            </a:extLst>
          </p:cNvPr>
          <p:cNvSpPr txBox="1">
            <a:spLocks/>
          </p:cNvSpPr>
          <p:nvPr/>
        </p:nvSpPr>
        <p:spPr>
          <a:xfrm>
            <a:off x="35496" y="5548031"/>
            <a:ext cx="9144000" cy="792088"/>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kumimoji="1" sz="2200" kern="1200">
                <a:solidFill>
                  <a:schemeClr val="tx2"/>
                </a:solidFill>
                <a:latin typeface="+mn-lt"/>
                <a:ea typeface="+mn-ea"/>
                <a:cs typeface="+mn-cs"/>
              </a:defRPr>
            </a:lvl1pPr>
            <a:lvl2pPr marL="4572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2000" kern="1200">
                <a:solidFill>
                  <a:schemeClr val="tx1">
                    <a:tint val="75000"/>
                  </a:schemeClr>
                </a:solidFill>
                <a:latin typeface="+mn-lt"/>
                <a:ea typeface="+mn-ea"/>
                <a:cs typeface="+mn-cs"/>
              </a:defRPr>
            </a:lvl2pPr>
            <a:lvl3pPr marL="9144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400" kern="1200">
                <a:solidFill>
                  <a:schemeClr val="tx1">
                    <a:tint val="75000"/>
                  </a:schemeClr>
                </a:solidFill>
                <a:latin typeface="+mn-lt"/>
                <a:ea typeface="+mn-ea"/>
                <a:cs typeface="+mn-cs"/>
              </a:defRPr>
            </a:lvl5pPr>
            <a:lvl6pPr marL="22860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400" kern="1200">
                <a:solidFill>
                  <a:schemeClr val="tx1">
                    <a:tint val="75000"/>
                  </a:schemeClr>
                </a:solidFill>
                <a:latin typeface="+mn-lt"/>
                <a:ea typeface="+mn-ea"/>
                <a:cs typeface="+mn-cs"/>
              </a:defRPr>
            </a:lvl9pPr>
          </a:lstStyle>
          <a:p>
            <a:pPr algn="ctr"/>
            <a:r>
              <a:rPr lang="ja-JP" altLang="en-US" sz="3200" dirty="0">
                <a:latin typeface="Meiryo UI" pitchFamily="50" charset="-128"/>
                <a:ea typeface="Meiryo UI" pitchFamily="50" charset="-128"/>
                <a:cs typeface="Meiryo UI" pitchFamily="50" charset="-128"/>
              </a:rPr>
              <a:t>（河川管理施設編）</a:t>
            </a:r>
          </a:p>
        </p:txBody>
      </p:sp>
      <p:sp>
        <p:nvSpPr>
          <p:cNvPr id="7" name="サブタイトル 2">
            <a:extLst>
              <a:ext uri="{FF2B5EF4-FFF2-40B4-BE49-F238E27FC236}">
                <a16:creationId xmlns:a16="http://schemas.microsoft.com/office/drawing/2014/main" id="{8BE72615-6364-4B6C-945A-D7D07E5BBAC5}"/>
              </a:ext>
            </a:extLst>
          </p:cNvPr>
          <p:cNvSpPr txBox="1">
            <a:spLocks/>
          </p:cNvSpPr>
          <p:nvPr/>
        </p:nvSpPr>
        <p:spPr>
          <a:xfrm>
            <a:off x="0" y="6190456"/>
            <a:ext cx="9144000" cy="550912"/>
          </a:xfrm>
          <a:prstGeom prst="rect">
            <a:avLst/>
          </a:prstGeom>
        </p:spPr>
        <p:txBody>
          <a:bodyPr>
            <a:norm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9pPr>
          </a:lstStyle>
          <a:p>
            <a:pPr marL="45720" indent="0" algn="ctr">
              <a:buNone/>
            </a:pPr>
            <a:endParaRPr lang="ja-JP" altLang="en-US" sz="2400" b="1" dirty="0">
              <a:latin typeface="Meiryo UI" pitchFamily="50" charset="-128"/>
              <a:ea typeface="Meiryo UI" pitchFamily="50" charset="-128"/>
              <a:cs typeface="Meiryo UI" pitchFamily="50" charset="-128"/>
            </a:endParaRPr>
          </a:p>
        </p:txBody>
      </p:sp>
      <p:sp>
        <p:nvSpPr>
          <p:cNvPr id="9" name="テキスト ボックス 8">
            <a:extLst>
              <a:ext uri="{FF2B5EF4-FFF2-40B4-BE49-F238E27FC236}">
                <a16:creationId xmlns:a16="http://schemas.microsoft.com/office/drawing/2014/main" id="{1F713424-2CB0-4B21-B863-140D4FCC0CFE}"/>
              </a:ext>
            </a:extLst>
          </p:cNvPr>
          <p:cNvSpPr txBox="1"/>
          <p:nvPr/>
        </p:nvSpPr>
        <p:spPr>
          <a:xfrm>
            <a:off x="7020272" y="357664"/>
            <a:ext cx="2123728" cy="369332"/>
          </a:xfrm>
          <a:prstGeom prst="rect">
            <a:avLst/>
          </a:prstGeom>
          <a:noFill/>
        </p:spPr>
        <p:txBody>
          <a:bodyPr wrap="square" rtlCol="0">
            <a:spAutoFit/>
          </a:bodyPr>
          <a:lstStyle/>
          <a:p>
            <a:r>
              <a:rPr kumimoji="1" lang="ja-JP" altLang="en-US" b="1" dirty="0"/>
              <a:t>　</a:t>
            </a:r>
            <a:r>
              <a:rPr kumimoji="1" lang="en-US" altLang="ja-JP" b="1" dirty="0"/>
              <a:t>【</a:t>
            </a:r>
            <a:r>
              <a:rPr kumimoji="1" lang="ja-JP" altLang="en-US" b="1" dirty="0"/>
              <a:t>資料</a:t>
            </a:r>
            <a:r>
              <a:rPr lang="en-US" altLang="ja-JP" b="1" dirty="0"/>
              <a:t>1-1</a:t>
            </a:r>
            <a:r>
              <a:rPr kumimoji="1" lang="en-US" altLang="ja-JP" b="1" dirty="0"/>
              <a:t>】</a:t>
            </a:r>
            <a:endParaRPr kumimoji="1" lang="ja-JP" altLang="en-US" b="1" dirty="0"/>
          </a:p>
        </p:txBody>
      </p:sp>
    </p:spTree>
    <p:extLst>
      <p:ext uri="{BB962C8B-B14F-4D97-AF65-F5344CB8AC3E}">
        <p14:creationId xmlns:p14="http://schemas.microsoft.com/office/powerpoint/2010/main" val="18546964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テキスト ボックス 28">
            <a:extLst>
              <a:ext uri="{FF2B5EF4-FFF2-40B4-BE49-F238E27FC236}">
                <a16:creationId xmlns:a16="http://schemas.microsoft.com/office/drawing/2014/main" id="{F9502540-FD0F-45FE-85BE-DD314625B6ED}"/>
              </a:ext>
            </a:extLst>
          </p:cNvPr>
          <p:cNvSpPr txBox="1"/>
          <p:nvPr/>
        </p:nvSpPr>
        <p:spPr>
          <a:xfrm>
            <a:off x="62618" y="1015301"/>
            <a:ext cx="8037774" cy="923330"/>
          </a:xfrm>
          <a:prstGeom prst="rect">
            <a:avLst/>
          </a:prstGeom>
          <a:noFill/>
          <a:ln w="19050">
            <a:noFill/>
          </a:ln>
        </p:spPr>
        <p:txBody>
          <a:bodyPr wrap="square" rtlCol="0">
            <a:spAutoFit/>
          </a:bodyPr>
          <a:lstStyle/>
          <a:p>
            <a:r>
              <a:rPr lang="ja-JP" altLang="en-US" b="1" dirty="0">
                <a:latin typeface="Meiryo UI" pitchFamily="50" charset="-128"/>
                <a:ea typeface="Meiryo UI" pitchFamily="50" charset="-128"/>
                <a:cs typeface="Meiryo UI" pitchFamily="50" charset="-128"/>
              </a:rPr>
              <a:t>３．効率的・効果的な維持管理の推進</a:t>
            </a:r>
            <a:endParaRPr lang="en-US" altLang="ja-JP" b="1" dirty="0">
              <a:latin typeface="Meiryo UI" pitchFamily="50" charset="-128"/>
              <a:ea typeface="Meiryo UI" pitchFamily="50" charset="-128"/>
              <a:cs typeface="Meiryo UI" pitchFamily="50" charset="-128"/>
            </a:endParaRPr>
          </a:p>
          <a:p>
            <a:r>
              <a:rPr lang="ja-JP" altLang="en-US" b="1" dirty="0">
                <a:latin typeface="Meiryo UI" pitchFamily="50" charset="-128"/>
                <a:ea typeface="Meiryo UI" pitchFamily="50" charset="-128"/>
                <a:cs typeface="Meiryo UI" pitchFamily="50" charset="-128"/>
              </a:rPr>
              <a:t>　</a:t>
            </a:r>
            <a:r>
              <a:rPr lang="en-US" altLang="ja-JP" b="1" dirty="0">
                <a:latin typeface="Meiryo UI" pitchFamily="50" charset="-128"/>
                <a:ea typeface="Meiryo UI" pitchFamily="50" charset="-128"/>
                <a:cs typeface="Meiryo UI" pitchFamily="50" charset="-128"/>
              </a:rPr>
              <a:t>3.1</a:t>
            </a:r>
            <a:r>
              <a:rPr lang="ja-JP" altLang="en-US" b="1" dirty="0">
                <a:latin typeface="Meiryo UI" pitchFamily="50" charset="-128"/>
                <a:ea typeface="Meiryo UI" pitchFamily="50" charset="-128"/>
                <a:cs typeface="Meiryo UI" pitchFamily="50" charset="-128"/>
              </a:rPr>
              <a:t>　</a:t>
            </a:r>
            <a:r>
              <a:rPr lang="ja-JP" altLang="en-US" sz="1800" b="1" dirty="0">
                <a:latin typeface="Meiryo UI" panose="020B0604030504040204" pitchFamily="50" charset="-128"/>
                <a:ea typeface="Meiryo UI" panose="020B0604030504040204" pitchFamily="50" charset="-128"/>
              </a:rPr>
              <a:t>堤防・護岸・河道等</a:t>
            </a:r>
            <a:endParaRPr lang="en-US" altLang="ja-JP" sz="1800" b="1" dirty="0">
              <a:latin typeface="Meiryo UI" panose="020B0604030504040204" pitchFamily="50" charset="-128"/>
              <a:ea typeface="Meiryo UI" panose="020B0604030504040204" pitchFamily="50" charset="-128"/>
            </a:endParaRPr>
          </a:p>
          <a:p>
            <a:endParaRPr kumimoji="1" lang="ja-JP" altLang="en-US" b="1" dirty="0">
              <a:latin typeface="Meiryo UI" pitchFamily="50" charset="-128"/>
              <a:ea typeface="Meiryo UI" pitchFamily="50" charset="-128"/>
              <a:cs typeface="Meiryo UI" pitchFamily="50" charset="-128"/>
            </a:endParaRPr>
          </a:p>
        </p:txBody>
      </p:sp>
      <p:pic>
        <p:nvPicPr>
          <p:cNvPr id="2" name="図 1">
            <a:extLst>
              <a:ext uri="{FF2B5EF4-FFF2-40B4-BE49-F238E27FC236}">
                <a16:creationId xmlns:a16="http://schemas.microsoft.com/office/drawing/2014/main" id="{CFE5C362-3518-4657-946B-7EB56A1F4C14}"/>
              </a:ext>
            </a:extLst>
          </p:cNvPr>
          <p:cNvPicPr>
            <a:picLocks noChangeAspect="1"/>
          </p:cNvPicPr>
          <p:nvPr/>
        </p:nvPicPr>
        <p:blipFill>
          <a:blip r:embed="rId3"/>
          <a:stretch>
            <a:fillRect/>
          </a:stretch>
        </p:blipFill>
        <p:spPr>
          <a:xfrm>
            <a:off x="5570374" y="4221293"/>
            <a:ext cx="3053471" cy="2505032"/>
          </a:xfrm>
          <a:prstGeom prst="rect">
            <a:avLst/>
          </a:prstGeom>
        </p:spPr>
      </p:pic>
      <p:sp>
        <p:nvSpPr>
          <p:cNvPr id="17" name="テキスト ボックス 16">
            <a:extLst>
              <a:ext uri="{FF2B5EF4-FFF2-40B4-BE49-F238E27FC236}">
                <a16:creationId xmlns:a16="http://schemas.microsoft.com/office/drawing/2014/main" id="{5CA63333-58CC-4345-8E5A-C9F799BB19BB}"/>
              </a:ext>
            </a:extLst>
          </p:cNvPr>
          <p:cNvSpPr txBox="1"/>
          <p:nvPr/>
        </p:nvSpPr>
        <p:spPr>
          <a:xfrm>
            <a:off x="-13856" y="1644"/>
            <a:ext cx="9157855"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１．</a:t>
            </a:r>
            <a:r>
              <a:rPr kumimoji="1" lang="ja-JP" altLang="en-US" sz="2800" dirty="0">
                <a:solidFill>
                  <a:schemeClr val="bg1"/>
                </a:solidFill>
                <a:latin typeface="Meiryo UI" panose="020B0604030504040204" pitchFamily="50" charset="-128"/>
                <a:ea typeface="Meiryo UI" panose="020B0604030504040204" pitchFamily="50" charset="-128"/>
              </a:rPr>
              <a:t>各分野の最終とりまとめ</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10" name="スライド番号プレースホルダー 17">
            <a:extLst>
              <a:ext uri="{FF2B5EF4-FFF2-40B4-BE49-F238E27FC236}">
                <a16:creationId xmlns:a16="http://schemas.microsoft.com/office/drawing/2014/main" id="{428703D8-3AFE-4E03-A287-112B17022CD6}"/>
              </a:ext>
            </a:extLst>
          </p:cNvPr>
          <p:cNvSpPr>
            <a:spLocks noGrp="1"/>
          </p:cNvSpPr>
          <p:nvPr>
            <p:ph type="sldNum" sz="quarter" idx="12"/>
          </p:nvPr>
        </p:nvSpPr>
        <p:spPr>
          <a:xfrm>
            <a:off x="8236634" y="6180898"/>
            <a:ext cx="774422" cy="365125"/>
          </a:xfrm>
        </p:spPr>
        <p:txBody>
          <a:bodyPr/>
          <a:lstStyle/>
          <a:p>
            <a:fld id="{682EF9F9-C4E8-46B2-BBF1-33E3162B856A}" type="slidenum">
              <a:rPr kumimoji="1" lang="ja-JP" altLang="en-US" smtClean="0"/>
              <a:t>10</a:t>
            </a:fld>
            <a:endParaRPr kumimoji="1" lang="ja-JP" altLang="en-US" dirty="0"/>
          </a:p>
        </p:txBody>
      </p:sp>
      <p:sp>
        <p:nvSpPr>
          <p:cNvPr id="6" name="角丸四角形 143">
            <a:extLst>
              <a:ext uri="{FF2B5EF4-FFF2-40B4-BE49-F238E27FC236}">
                <a16:creationId xmlns:a16="http://schemas.microsoft.com/office/drawing/2014/main" id="{1D6FB616-197E-4693-8A20-48F2363C0653}"/>
              </a:ext>
            </a:extLst>
          </p:cNvPr>
          <p:cNvSpPr/>
          <p:nvPr/>
        </p:nvSpPr>
        <p:spPr>
          <a:xfrm>
            <a:off x="110836" y="1661632"/>
            <a:ext cx="8954787" cy="2188715"/>
          </a:xfrm>
          <a:prstGeom prst="rect">
            <a:avLst/>
          </a:prstGeom>
          <a:noFill/>
          <a:ln>
            <a:solidFill>
              <a:schemeClr val="tx1"/>
            </a:solid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en-US" altLang="ja-JP" sz="1400" b="1" kern="100" dirty="0">
                <a:solidFill>
                  <a:prstClr val="black"/>
                </a:solidFill>
                <a:latin typeface="Meiryo UI" panose="020B0604030504040204" pitchFamily="50" charset="-128"/>
                <a:ea typeface="Meiryo UI" panose="020B0604030504040204" pitchFamily="50" charset="-128"/>
                <a:cs typeface="Times New Roman"/>
              </a:rPr>
              <a:t>3.1.3</a:t>
            </a:r>
            <a:r>
              <a:rPr lang="ja-JP" altLang="en-US" sz="1400" b="1" kern="100" dirty="0">
                <a:solidFill>
                  <a:prstClr val="black"/>
                </a:solidFill>
                <a:latin typeface="Meiryo UI" panose="020B0604030504040204" pitchFamily="50" charset="-128"/>
                <a:ea typeface="Meiryo UI" panose="020B0604030504040204" pitchFamily="50" charset="-128"/>
                <a:cs typeface="Times New Roman"/>
              </a:rPr>
              <a:t>　維持管理手法</a:t>
            </a:r>
            <a:endParaRPr lang="en-US" altLang="ja-JP" sz="1400" kern="100" dirty="0">
              <a:solidFill>
                <a:prstClr val="black"/>
              </a:solidFill>
              <a:latin typeface="Meiryo UI" panose="020B0604030504040204" pitchFamily="50" charset="-128"/>
              <a:ea typeface="Meiryo UI" panose="020B0604030504040204" pitchFamily="50" charset="-128"/>
              <a:cs typeface="Times New Roman"/>
            </a:endParaRPr>
          </a:p>
        </p:txBody>
      </p:sp>
      <p:sp>
        <p:nvSpPr>
          <p:cNvPr id="15" name="テキスト ボックス 14">
            <a:extLst>
              <a:ext uri="{FF2B5EF4-FFF2-40B4-BE49-F238E27FC236}">
                <a16:creationId xmlns:a16="http://schemas.microsoft.com/office/drawing/2014/main" id="{B601AB40-CC58-486C-8423-71E9200BAFA0}"/>
              </a:ext>
            </a:extLst>
          </p:cNvPr>
          <p:cNvSpPr txBox="1"/>
          <p:nvPr/>
        </p:nvSpPr>
        <p:spPr>
          <a:xfrm>
            <a:off x="170276" y="1872483"/>
            <a:ext cx="5444232" cy="1938992"/>
          </a:xfrm>
          <a:prstGeom prst="rect">
            <a:avLst/>
          </a:prstGeom>
          <a:noFill/>
        </p:spPr>
        <p:txBody>
          <a:bodyPr wrap="square">
            <a:spAutoFit/>
          </a:bodyPr>
          <a:lstStyle/>
          <a:p>
            <a:pPr algn="just"/>
            <a:r>
              <a:rPr lang="ja-JP" altLang="en-US" sz="100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　</a:t>
            </a:r>
            <a:r>
              <a:rPr lang="ja-JP" altLang="ja-JP" sz="100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河川断面を構成するコンクリートブロック、鋼矢板、河床（洗掘）などに着目し、損傷要因と考えられるコンクリートのひび割れ、塗装の剥離・鋼材の腐食、ブロック積のはらみ出し、河床の異常洗掘などの不具合事象を抽出し、それぞれについて損傷程度を分かりやすく分類し、各種管理水準を設定の上、河川断面全体で洪水等自然外力への耐力を総合的に評価することとする。</a:t>
            </a:r>
            <a:endParaRPr lang="en-US" altLang="ja-JP" sz="1000" u="sng" kern="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endParaRPr>
          </a:p>
          <a:p>
            <a:pPr algn="just"/>
            <a:r>
              <a:rPr lang="ja-JP" altLang="en-US" sz="100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　</a:t>
            </a:r>
            <a:r>
              <a:rPr lang="ja-JP" altLang="ja-JP" sz="100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河川管理施設におけるコンクリートを部材とする構造物は、洪水等自然外力にさらされおり、その作用や部材の劣化予測が困難なことから、状態監視型による維持管理手法を採用することとし、部材の劣化の状態から管理水準を設定する。</a:t>
            </a:r>
            <a:endParaRPr lang="en-US" altLang="ja-JP" sz="100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endParaRPr>
          </a:p>
          <a:p>
            <a:pPr algn="just"/>
            <a:r>
              <a:rPr lang="ja-JP" altLang="en-US" sz="1000" u="sng" kern="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　</a:t>
            </a:r>
            <a:r>
              <a:rPr lang="ja-JP" altLang="ja-JP" sz="100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鋼構造物を部材とする構造物は、その劣化原因が金属腐食であることから、これまでの計測データを活用し、経過年数からその劣化を予測し、事前に補修時期を設定するなど予測計画型の維持管理手法を目指すこととし、構造計算上の部材性能の観点で管理水準を設定する。但し、その適用にあたっては、計測データが十分に蓄積され、適正に劣化予測することが可能な場合に限るものとし、それまでの間は、コンクリート構造物と同様に状態監視型を採用するものとする。</a:t>
            </a:r>
            <a:endParaRPr lang="en-US" altLang="ja-JP" sz="10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18" name="角丸四角形 143">
            <a:extLst>
              <a:ext uri="{FF2B5EF4-FFF2-40B4-BE49-F238E27FC236}">
                <a16:creationId xmlns:a16="http://schemas.microsoft.com/office/drawing/2014/main" id="{7A98697D-307F-4614-A317-A42B0E3B269C}"/>
              </a:ext>
            </a:extLst>
          </p:cNvPr>
          <p:cNvSpPr/>
          <p:nvPr/>
        </p:nvSpPr>
        <p:spPr>
          <a:xfrm>
            <a:off x="110836" y="3913824"/>
            <a:ext cx="8954787" cy="2840323"/>
          </a:xfrm>
          <a:prstGeom prst="rect">
            <a:avLst/>
          </a:prstGeom>
          <a:noFill/>
          <a:ln>
            <a:solidFill>
              <a:schemeClr val="tx1"/>
            </a:solid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en-US" altLang="ja-JP" sz="1400" b="1" kern="100" dirty="0">
                <a:solidFill>
                  <a:prstClr val="black"/>
                </a:solidFill>
                <a:latin typeface="Meiryo UI" panose="020B0604030504040204" pitchFamily="50" charset="-128"/>
                <a:ea typeface="Meiryo UI" panose="020B0604030504040204" pitchFamily="50" charset="-128"/>
                <a:cs typeface="Times New Roman"/>
              </a:rPr>
              <a:t>3.1.3</a:t>
            </a:r>
            <a:r>
              <a:rPr lang="ja-JP" altLang="en-US" sz="1400" b="1" kern="100" dirty="0">
                <a:solidFill>
                  <a:prstClr val="black"/>
                </a:solidFill>
                <a:latin typeface="Meiryo UI" panose="020B0604030504040204" pitchFamily="50" charset="-128"/>
                <a:ea typeface="Meiryo UI" panose="020B0604030504040204" pitchFamily="50" charset="-128"/>
                <a:cs typeface="Times New Roman"/>
              </a:rPr>
              <a:t>　維持管理水準</a:t>
            </a:r>
          </a:p>
        </p:txBody>
      </p:sp>
      <p:sp>
        <p:nvSpPr>
          <p:cNvPr id="19" name="角丸四角形 143">
            <a:extLst>
              <a:ext uri="{FF2B5EF4-FFF2-40B4-BE49-F238E27FC236}">
                <a16:creationId xmlns:a16="http://schemas.microsoft.com/office/drawing/2014/main" id="{CC700CFE-5B90-46BA-922C-D5DD9C7DB7BA}"/>
              </a:ext>
            </a:extLst>
          </p:cNvPr>
          <p:cNvSpPr/>
          <p:nvPr/>
        </p:nvSpPr>
        <p:spPr>
          <a:xfrm>
            <a:off x="105131" y="4217335"/>
            <a:ext cx="4538877" cy="435801"/>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050" kern="100" dirty="0">
                <a:solidFill>
                  <a:schemeClr val="tx1"/>
                </a:solidFill>
                <a:latin typeface="Meiryo UI" panose="020B0604030504040204" pitchFamily="50" charset="-128"/>
                <a:ea typeface="Meiryo UI" panose="020B0604030504040204" pitchFamily="50" charset="-128"/>
                <a:cs typeface="Times New Roman"/>
              </a:rPr>
              <a:t>　河川管理施設が有する治水機能を確実に維持するために、目標管理水準と限界管理水準を設定し、それぞれの管理水準に応じて適切に補修・部分更新を行う。</a:t>
            </a:r>
            <a:endParaRPr lang="en-US" altLang="ja-JP" sz="105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20" name="角丸四角形 143">
            <a:extLst>
              <a:ext uri="{FF2B5EF4-FFF2-40B4-BE49-F238E27FC236}">
                <a16:creationId xmlns:a16="http://schemas.microsoft.com/office/drawing/2014/main" id="{59D27E0A-AF23-4688-9564-AFA260C21AAF}"/>
              </a:ext>
            </a:extLst>
          </p:cNvPr>
          <p:cNvSpPr/>
          <p:nvPr/>
        </p:nvSpPr>
        <p:spPr>
          <a:xfrm>
            <a:off x="5614508" y="3917267"/>
            <a:ext cx="2413876" cy="231813"/>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050" u="sng" kern="100" dirty="0">
                <a:solidFill>
                  <a:srgbClr val="FF0000"/>
                </a:solidFill>
                <a:latin typeface="Meiryo UI" panose="020B0604030504040204" pitchFamily="50" charset="-128"/>
                <a:ea typeface="Meiryo UI" panose="020B0604030504040204" pitchFamily="50" charset="-128"/>
                <a:cs typeface="Times New Roman"/>
              </a:rPr>
              <a:t>目標管理水準及び限界管理水準の設定</a:t>
            </a:r>
            <a:endParaRPr lang="en-US" altLang="ja-JP" sz="1050" u="sng" kern="100" dirty="0">
              <a:solidFill>
                <a:srgbClr val="FF0000"/>
              </a:solidFill>
              <a:latin typeface="Meiryo UI" panose="020B0604030504040204" pitchFamily="50" charset="-128"/>
              <a:ea typeface="Meiryo UI" panose="020B0604030504040204" pitchFamily="50" charset="-128"/>
              <a:cs typeface="Times New Roman"/>
            </a:endParaRPr>
          </a:p>
        </p:txBody>
      </p:sp>
      <p:graphicFrame>
        <p:nvGraphicFramePr>
          <p:cNvPr id="4" name="表 3">
            <a:extLst>
              <a:ext uri="{FF2B5EF4-FFF2-40B4-BE49-F238E27FC236}">
                <a16:creationId xmlns:a16="http://schemas.microsoft.com/office/drawing/2014/main" id="{0D342302-AD90-76F8-42B0-DEBCF81EE613}"/>
              </a:ext>
            </a:extLst>
          </p:cNvPr>
          <p:cNvGraphicFramePr>
            <a:graphicFrameLocks noGrp="1"/>
          </p:cNvGraphicFramePr>
          <p:nvPr>
            <p:extLst>
              <p:ext uri="{D42A27DB-BD31-4B8C-83A1-F6EECF244321}">
                <p14:modId xmlns:p14="http://schemas.microsoft.com/office/powerpoint/2010/main" val="2314137009"/>
              </p:ext>
            </p:extLst>
          </p:nvPr>
        </p:nvGraphicFramePr>
        <p:xfrm>
          <a:off x="497210" y="4613553"/>
          <a:ext cx="4074790" cy="2087687"/>
        </p:xfrm>
        <a:graphic>
          <a:graphicData uri="http://schemas.openxmlformats.org/drawingml/2006/table">
            <a:tbl>
              <a:tblPr>
                <a:tableStyleId>{5C22544A-7EE6-4342-B048-85BDC9FD1C3A}</a:tableStyleId>
              </a:tblPr>
              <a:tblGrid>
                <a:gridCol w="209104">
                  <a:extLst>
                    <a:ext uri="{9D8B030D-6E8A-4147-A177-3AD203B41FA5}">
                      <a16:colId xmlns:a16="http://schemas.microsoft.com/office/drawing/2014/main" val="1208213569"/>
                    </a:ext>
                  </a:extLst>
                </a:gridCol>
                <a:gridCol w="768845">
                  <a:extLst>
                    <a:ext uri="{9D8B030D-6E8A-4147-A177-3AD203B41FA5}">
                      <a16:colId xmlns:a16="http://schemas.microsoft.com/office/drawing/2014/main" val="344086699"/>
                    </a:ext>
                  </a:extLst>
                </a:gridCol>
                <a:gridCol w="162992">
                  <a:extLst>
                    <a:ext uri="{9D8B030D-6E8A-4147-A177-3AD203B41FA5}">
                      <a16:colId xmlns:a16="http://schemas.microsoft.com/office/drawing/2014/main" val="3009566959"/>
                    </a:ext>
                  </a:extLst>
                </a:gridCol>
                <a:gridCol w="2933849">
                  <a:extLst>
                    <a:ext uri="{9D8B030D-6E8A-4147-A177-3AD203B41FA5}">
                      <a16:colId xmlns:a16="http://schemas.microsoft.com/office/drawing/2014/main" val="2966130058"/>
                    </a:ext>
                  </a:extLst>
                </a:gridCol>
              </a:tblGrid>
              <a:tr h="179862">
                <a:tc gridSpan="2">
                  <a:txBody>
                    <a:bodyPr/>
                    <a:lstStyle/>
                    <a:p>
                      <a:pPr algn="ctr" fontAlgn="ctr"/>
                      <a:r>
                        <a:rPr lang="ja-JP" altLang="en-US" sz="900" u="none" strike="noStrike" dirty="0">
                          <a:solidFill>
                            <a:sysClr val="windowText" lastClr="000000"/>
                          </a:solidFill>
                          <a:effectLst/>
                          <a:latin typeface="Meiryo UI" panose="020B0604030504040204" pitchFamily="50" charset="-128"/>
                          <a:ea typeface="Meiryo UI" panose="020B0604030504040204" pitchFamily="50" charset="-128"/>
                        </a:rPr>
                        <a:t>区分</a:t>
                      </a:r>
                      <a:endParaRPr lang="ja-JP" altLang="en-US" sz="900" b="0" i="0" u="none" strike="noStrike" dirty="0">
                        <a:solidFill>
                          <a:sysClr val="windowText" lastClr="000000"/>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gridSpan="2">
                  <a:txBody>
                    <a:bodyPr/>
                    <a:lstStyle/>
                    <a:p>
                      <a:pPr algn="ctr" fontAlgn="ctr"/>
                      <a:r>
                        <a:rPr lang="ja-JP" altLang="en-US" sz="900" u="none" strike="noStrike" dirty="0">
                          <a:solidFill>
                            <a:sysClr val="windowText" lastClr="000000"/>
                          </a:solidFill>
                          <a:effectLst/>
                          <a:latin typeface="Meiryo UI" panose="020B0604030504040204" pitchFamily="50" charset="-128"/>
                          <a:ea typeface="Meiryo UI" panose="020B0604030504040204" pitchFamily="50" charset="-128"/>
                        </a:rPr>
                        <a:t>内　容</a:t>
                      </a:r>
                      <a:endParaRPr lang="ja-JP" altLang="en-US" sz="900" b="0" i="0" u="none" strike="noStrike" dirty="0">
                        <a:solidFill>
                          <a:sysClr val="windowText" lastClr="000000"/>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extLst>
                  <a:ext uri="{0D108BD9-81ED-4DB2-BD59-A6C34878D82A}">
                    <a16:rowId xmlns:a16="http://schemas.microsoft.com/office/drawing/2014/main" val="3454394844"/>
                  </a:ext>
                </a:extLst>
              </a:tr>
              <a:tr h="597400">
                <a:tc gridSpan="2">
                  <a:txBody>
                    <a:bodyPr/>
                    <a:lstStyle/>
                    <a:p>
                      <a:pPr algn="ctr" fontAlgn="ctr"/>
                      <a:r>
                        <a:rPr lang="zh-TW" altLang="en-US" sz="900" u="none" strike="noStrike" dirty="0">
                          <a:solidFill>
                            <a:sysClr val="windowText" lastClr="000000"/>
                          </a:solidFill>
                          <a:effectLst/>
                          <a:latin typeface="Meiryo UI" panose="020B0604030504040204" pitchFamily="50" charset="-128"/>
                          <a:ea typeface="Meiryo UI" panose="020B0604030504040204" pitchFamily="50" charset="-128"/>
                        </a:rPr>
                        <a:t>限界管理水準</a:t>
                      </a:r>
                      <a:endParaRPr lang="zh-TW" altLang="en-US" sz="900" b="0" i="0" u="none" strike="noStrike" dirty="0">
                        <a:solidFill>
                          <a:sysClr val="windowText" lastClr="000000"/>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a:txBody>
                    <a:bodyPr/>
                    <a:lstStyle/>
                    <a:p>
                      <a:pPr algn="ctr" fontAlgn="ctr"/>
                      <a:r>
                        <a:rPr lang="ja-JP" altLang="en-US" sz="900" b="1" u="none" strike="noStrike" dirty="0">
                          <a:solidFill>
                            <a:sysClr val="windowText" lastClr="000000"/>
                          </a:solidFill>
                          <a:effectLst/>
                          <a:latin typeface="Meiryo UI" panose="020B0604030504040204" pitchFamily="50" charset="-128"/>
                          <a:ea typeface="Meiryo UI" panose="020B0604030504040204" pitchFamily="50" charset="-128"/>
                        </a:rPr>
                        <a:t>・</a:t>
                      </a:r>
                      <a:br>
                        <a:rPr lang="ja-JP" altLang="en-US" sz="900" b="1" u="none" strike="noStrike" dirty="0">
                          <a:solidFill>
                            <a:sysClr val="windowText" lastClr="000000"/>
                          </a:solidFill>
                          <a:effectLst/>
                          <a:latin typeface="Meiryo UI" panose="020B0604030504040204" pitchFamily="50" charset="-128"/>
                          <a:ea typeface="Meiryo UI" panose="020B0604030504040204" pitchFamily="50" charset="-128"/>
                        </a:rPr>
                      </a:br>
                      <a:br>
                        <a:rPr lang="ja-JP" altLang="en-US" sz="900" b="1" u="none" strike="noStrike" dirty="0">
                          <a:solidFill>
                            <a:sysClr val="windowText" lastClr="000000"/>
                          </a:solidFill>
                          <a:effectLst/>
                          <a:latin typeface="Meiryo UI" panose="020B0604030504040204" pitchFamily="50" charset="-128"/>
                          <a:ea typeface="Meiryo UI" panose="020B0604030504040204" pitchFamily="50" charset="-128"/>
                        </a:rPr>
                      </a:br>
                      <a:r>
                        <a:rPr lang="ja-JP" altLang="en-US" sz="900" b="1" u="none" strike="noStrike" dirty="0">
                          <a:solidFill>
                            <a:sysClr val="windowText" lastClr="000000"/>
                          </a:solidFill>
                          <a:effectLst/>
                          <a:latin typeface="Meiryo UI" panose="020B0604030504040204" pitchFamily="50" charset="-128"/>
                          <a:ea typeface="Meiryo UI" panose="020B0604030504040204" pitchFamily="50" charset="-128"/>
                        </a:rPr>
                        <a:t>・</a:t>
                      </a:r>
                      <a:br>
                        <a:rPr lang="ja-JP" altLang="en-US" sz="900" b="1" u="none" strike="noStrike" dirty="0">
                          <a:solidFill>
                            <a:sysClr val="windowText" lastClr="000000"/>
                          </a:solidFill>
                          <a:effectLst/>
                          <a:latin typeface="Meiryo UI" panose="020B0604030504040204" pitchFamily="50" charset="-128"/>
                          <a:ea typeface="Meiryo UI" panose="020B0604030504040204" pitchFamily="50" charset="-128"/>
                        </a:rPr>
                      </a:br>
                      <a:endParaRPr lang="ja-JP" altLang="en-US" sz="900" b="1" i="0" u="none" strike="noStrike" dirty="0">
                        <a:solidFill>
                          <a:sysClr val="windowText" lastClr="000000"/>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900" u="none" strike="noStrike" dirty="0">
                          <a:solidFill>
                            <a:sysClr val="windowText" lastClr="000000"/>
                          </a:solidFill>
                          <a:effectLst/>
                          <a:latin typeface="Meiryo UI" panose="020B0604030504040204" pitchFamily="50" charset="-128"/>
                          <a:ea typeface="Meiryo UI" panose="020B0604030504040204" pitchFamily="50" charset="-128"/>
                        </a:rPr>
                        <a:t>施設の安全性、信頼性を損なう不具合等、管理上、</a:t>
                      </a:r>
                      <a:br>
                        <a:rPr lang="ja-JP" altLang="en-US" sz="900" u="none" strike="noStrike" dirty="0">
                          <a:solidFill>
                            <a:sysClr val="windowText" lastClr="000000"/>
                          </a:solidFill>
                          <a:effectLst/>
                          <a:latin typeface="Meiryo UI" panose="020B0604030504040204" pitchFamily="50" charset="-128"/>
                          <a:ea typeface="Meiryo UI" panose="020B0604030504040204" pitchFamily="50" charset="-128"/>
                        </a:rPr>
                      </a:br>
                      <a:r>
                        <a:rPr lang="ja-JP" altLang="en-US" sz="900" u="none" strike="noStrike" dirty="0">
                          <a:solidFill>
                            <a:sysClr val="windowText" lastClr="000000"/>
                          </a:solidFill>
                          <a:effectLst/>
                          <a:latin typeface="Meiryo UI" panose="020B0604030504040204" pitchFamily="50" charset="-128"/>
                          <a:ea typeface="Meiryo UI" panose="020B0604030504040204" pitchFamily="50" charset="-128"/>
                        </a:rPr>
                        <a:t>絶対に下回ってはならない水準</a:t>
                      </a:r>
                      <a:br>
                        <a:rPr lang="ja-JP" altLang="en-US" sz="900" u="none" strike="noStrike" dirty="0">
                          <a:solidFill>
                            <a:sysClr val="windowText" lastClr="000000"/>
                          </a:solidFill>
                          <a:effectLst/>
                          <a:latin typeface="Meiryo UI" panose="020B0604030504040204" pitchFamily="50" charset="-128"/>
                          <a:ea typeface="Meiryo UI" panose="020B0604030504040204" pitchFamily="50" charset="-128"/>
                        </a:rPr>
                      </a:br>
                      <a:r>
                        <a:rPr lang="ja-JP" altLang="en-US" sz="900" u="none" strike="noStrike" dirty="0">
                          <a:solidFill>
                            <a:sysClr val="windowText" lastClr="000000"/>
                          </a:solidFill>
                          <a:effectLst/>
                          <a:latin typeface="Meiryo UI" panose="020B0604030504040204" pitchFamily="50" charset="-128"/>
                          <a:ea typeface="Meiryo UI" panose="020B0604030504040204" pitchFamily="50" charset="-128"/>
                        </a:rPr>
                        <a:t>一般的に、これを超えると大規模修繕や更新等が</a:t>
                      </a:r>
                      <a:br>
                        <a:rPr lang="ja-JP" altLang="en-US" sz="900" u="none" strike="noStrike" dirty="0">
                          <a:solidFill>
                            <a:sysClr val="windowText" lastClr="000000"/>
                          </a:solidFill>
                          <a:effectLst/>
                          <a:latin typeface="Meiryo UI" panose="020B0604030504040204" pitchFamily="50" charset="-128"/>
                          <a:ea typeface="Meiryo UI" panose="020B0604030504040204" pitchFamily="50" charset="-128"/>
                        </a:rPr>
                      </a:br>
                      <a:r>
                        <a:rPr lang="ja-JP" altLang="en-US" sz="900" u="none" strike="noStrike" dirty="0">
                          <a:solidFill>
                            <a:sysClr val="windowText" lastClr="000000"/>
                          </a:solidFill>
                          <a:effectLst/>
                          <a:latin typeface="Meiryo UI" panose="020B0604030504040204" pitchFamily="50" charset="-128"/>
                          <a:ea typeface="Meiryo UI" panose="020B0604030504040204" pitchFamily="50" charset="-128"/>
                        </a:rPr>
                        <a:t>必要となる</a:t>
                      </a:r>
                      <a:endParaRPr lang="ja-JP" altLang="en-US" sz="900" b="0" i="0" u="none" strike="noStrike" dirty="0">
                        <a:solidFill>
                          <a:sysClr val="windowText" lastClr="000000"/>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08166659"/>
                  </a:ext>
                </a:extLst>
              </a:tr>
              <a:tr h="713025">
                <a:tc gridSpan="2">
                  <a:txBody>
                    <a:bodyPr/>
                    <a:lstStyle/>
                    <a:p>
                      <a:pPr algn="ctr" fontAlgn="ctr"/>
                      <a:r>
                        <a:rPr lang="zh-TW" altLang="en-US" sz="900" u="none" strike="noStrike" dirty="0">
                          <a:solidFill>
                            <a:sysClr val="windowText" lastClr="000000"/>
                          </a:solidFill>
                          <a:effectLst/>
                          <a:latin typeface="Meiryo UI" panose="020B0604030504040204" pitchFamily="50" charset="-128"/>
                          <a:ea typeface="Meiryo UI" panose="020B0604030504040204" pitchFamily="50" charset="-128"/>
                        </a:rPr>
                        <a:t>目標管理水準</a:t>
                      </a:r>
                      <a:endParaRPr lang="zh-TW" altLang="en-US" sz="900" b="0" i="0" u="none" strike="noStrike" dirty="0">
                        <a:solidFill>
                          <a:sysClr val="windowText" lastClr="000000"/>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a:txBody>
                    <a:bodyPr/>
                    <a:lstStyle/>
                    <a:p>
                      <a:pPr algn="ctr" fontAlgn="ctr"/>
                      <a:r>
                        <a:rPr lang="ja-JP" altLang="en-US" sz="900" b="1" u="none" strike="noStrike" dirty="0">
                          <a:solidFill>
                            <a:sysClr val="windowText" lastClr="000000"/>
                          </a:solidFill>
                          <a:effectLst/>
                          <a:latin typeface="Meiryo UI" panose="020B0604030504040204" pitchFamily="50" charset="-128"/>
                          <a:ea typeface="Meiryo UI" panose="020B0604030504040204" pitchFamily="50" charset="-128"/>
                        </a:rPr>
                        <a:t>・</a:t>
                      </a:r>
                      <a:br>
                        <a:rPr lang="ja-JP" altLang="en-US" sz="900" b="1" u="none" strike="noStrike" dirty="0">
                          <a:solidFill>
                            <a:sysClr val="windowText" lastClr="000000"/>
                          </a:solidFill>
                          <a:effectLst/>
                          <a:latin typeface="Meiryo UI" panose="020B0604030504040204" pitchFamily="50" charset="-128"/>
                          <a:ea typeface="Meiryo UI" panose="020B0604030504040204" pitchFamily="50" charset="-128"/>
                        </a:rPr>
                      </a:br>
                      <a:r>
                        <a:rPr lang="ja-JP" altLang="en-US" sz="900" b="1" u="none" strike="noStrike" dirty="0">
                          <a:solidFill>
                            <a:sysClr val="windowText" lastClr="000000"/>
                          </a:solidFill>
                          <a:effectLst/>
                          <a:latin typeface="Meiryo UI" panose="020B0604030504040204" pitchFamily="50" charset="-128"/>
                          <a:ea typeface="Meiryo UI" panose="020B0604030504040204" pitchFamily="50" charset="-128"/>
                        </a:rPr>
                        <a:t>・</a:t>
                      </a:r>
                      <a:br>
                        <a:rPr lang="ja-JP" altLang="en-US" sz="900" b="1" u="none" strike="noStrike" dirty="0">
                          <a:solidFill>
                            <a:sysClr val="windowText" lastClr="000000"/>
                          </a:solidFill>
                          <a:effectLst/>
                          <a:latin typeface="Meiryo UI" panose="020B0604030504040204" pitchFamily="50" charset="-128"/>
                          <a:ea typeface="Meiryo UI" panose="020B0604030504040204" pitchFamily="50" charset="-128"/>
                        </a:rPr>
                      </a:br>
                      <a:r>
                        <a:rPr lang="ja-JP" altLang="en-US" sz="900" b="1" u="none" strike="noStrike" dirty="0">
                          <a:solidFill>
                            <a:sysClr val="windowText" lastClr="000000"/>
                          </a:solidFill>
                          <a:effectLst/>
                          <a:latin typeface="Meiryo UI" panose="020B0604030504040204" pitchFamily="50" charset="-128"/>
                          <a:ea typeface="Meiryo UI" panose="020B0604030504040204" pitchFamily="50" charset="-128"/>
                        </a:rPr>
                        <a:t>・</a:t>
                      </a:r>
                      <a:br>
                        <a:rPr lang="ja-JP" altLang="en-US" sz="900" b="1" u="none" strike="noStrike" dirty="0">
                          <a:solidFill>
                            <a:sysClr val="windowText" lastClr="000000"/>
                          </a:solidFill>
                          <a:effectLst/>
                          <a:latin typeface="Meiryo UI" panose="020B0604030504040204" pitchFamily="50" charset="-128"/>
                          <a:ea typeface="Meiryo UI" panose="020B0604030504040204" pitchFamily="50" charset="-128"/>
                        </a:rPr>
                      </a:br>
                      <a:br>
                        <a:rPr lang="ja-JP" altLang="en-US" sz="900" b="1" u="none" strike="noStrike" dirty="0">
                          <a:solidFill>
                            <a:sysClr val="windowText" lastClr="000000"/>
                          </a:solidFill>
                          <a:effectLst/>
                          <a:latin typeface="Meiryo UI" panose="020B0604030504040204" pitchFamily="50" charset="-128"/>
                          <a:ea typeface="Meiryo UI" panose="020B0604030504040204" pitchFamily="50" charset="-128"/>
                        </a:rPr>
                      </a:br>
                      <a:endParaRPr lang="ja-JP" altLang="en-US" sz="900" b="1" i="0" u="none" strike="noStrike" dirty="0">
                        <a:solidFill>
                          <a:sysClr val="windowText" lastClr="000000"/>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900" u="none" strike="noStrike" dirty="0">
                          <a:solidFill>
                            <a:sysClr val="windowText" lastClr="000000"/>
                          </a:solidFill>
                          <a:effectLst/>
                          <a:latin typeface="Meiryo UI" panose="020B0604030504040204" pitchFamily="50" charset="-128"/>
                          <a:ea typeface="Meiryo UI" panose="020B0604030504040204" pitchFamily="50" charset="-128"/>
                        </a:rPr>
                        <a:t>管理上、目標とする水準</a:t>
                      </a:r>
                      <a:br>
                        <a:rPr lang="ja-JP" altLang="en-US" sz="900" u="none" strike="noStrike" dirty="0">
                          <a:solidFill>
                            <a:sysClr val="windowText" lastClr="000000"/>
                          </a:solidFill>
                          <a:effectLst/>
                          <a:latin typeface="Meiryo UI" panose="020B0604030504040204" pitchFamily="50" charset="-128"/>
                          <a:ea typeface="Meiryo UI" panose="020B0604030504040204" pitchFamily="50" charset="-128"/>
                        </a:rPr>
                      </a:br>
                      <a:r>
                        <a:rPr lang="ja-JP" altLang="en-US" sz="900" u="none" strike="noStrike" dirty="0">
                          <a:solidFill>
                            <a:sysClr val="windowText" lastClr="000000"/>
                          </a:solidFill>
                          <a:effectLst/>
                          <a:latin typeface="Meiryo UI" panose="020B0604030504040204" pitchFamily="50" charset="-128"/>
                          <a:ea typeface="Meiryo UI" panose="020B0604030504040204" pitchFamily="50" charset="-128"/>
                        </a:rPr>
                        <a:t>これを下回ると修繕等の対策を実施</a:t>
                      </a:r>
                      <a:br>
                        <a:rPr lang="ja-JP" altLang="en-US" sz="900" u="none" strike="noStrike" dirty="0">
                          <a:solidFill>
                            <a:sysClr val="windowText" lastClr="000000"/>
                          </a:solidFill>
                          <a:effectLst/>
                          <a:latin typeface="Meiryo UI" panose="020B0604030504040204" pitchFamily="50" charset="-128"/>
                          <a:ea typeface="Meiryo UI" panose="020B0604030504040204" pitchFamily="50" charset="-128"/>
                        </a:rPr>
                      </a:br>
                      <a:r>
                        <a:rPr lang="ja-JP" altLang="en-US" sz="900" u="none" strike="noStrike" dirty="0">
                          <a:solidFill>
                            <a:sysClr val="windowText" lastClr="000000"/>
                          </a:solidFill>
                          <a:effectLst/>
                          <a:latin typeface="Meiryo UI" panose="020B0604030504040204" pitchFamily="50" charset="-128"/>
                          <a:ea typeface="Meiryo UI" panose="020B0604030504040204" pitchFamily="50" charset="-128"/>
                        </a:rPr>
                        <a:t>目標管理水準は、不測の事態が発生した場合でも</a:t>
                      </a:r>
                      <a:br>
                        <a:rPr lang="ja-JP" altLang="en-US" sz="900" u="none" strike="noStrike" dirty="0">
                          <a:solidFill>
                            <a:sysClr val="windowText" lastClr="000000"/>
                          </a:solidFill>
                          <a:effectLst/>
                          <a:latin typeface="Meiryo UI" panose="020B0604030504040204" pitchFamily="50" charset="-128"/>
                          <a:ea typeface="Meiryo UI" panose="020B0604030504040204" pitchFamily="50" charset="-128"/>
                        </a:rPr>
                      </a:br>
                      <a:r>
                        <a:rPr lang="ja-JP" altLang="en-US" sz="900" u="none" strike="noStrike" dirty="0">
                          <a:solidFill>
                            <a:sysClr val="windowText" lastClr="000000"/>
                          </a:solidFill>
                          <a:effectLst/>
                          <a:latin typeface="Meiryo UI" panose="020B0604030504040204" pitchFamily="50" charset="-128"/>
                          <a:ea typeface="Meiryo UI" panose="020B0604030504040204" pitchFamily="50" charset="-128"/>
                        </a:rPr>
                        <a:t>対応可能となるよう、限界管理水準との間に適切</a:t>
                      </a:r>
                      <a:br>
                        <a:rPr lang="ja-JP" altLang="en-US" sz="900" u="none" strike="noStrike" dirty="0">
                          <a:solidFill>
                            <a:sysClr val="windowText" lastClr="000000"/>
                          </a:solidFill>
                          <a:effectLst/>
                          <a:latin typeface="Meiryo UI" panose="020B0604030504040204" pitchFamily="50" charset="-128"/>
                          <a:ea typeface="Meiryo UI" panose="020B0604030504040204" pitchFamily="50" charset="-128"/>
                        </a:rPr>
                      </a:br>
                      <a:r>
                        <a:rPr lang="ja-JP" altLang="en-US" sz="900" u="none" strike="noStrike" dirty="0">
                          <a:solidFill>
                            <a:sysClr val="windowText" lastClr="000000"/>
                          </a:solidFill>
                          <a:effectLst/>
                          <a:latin typeface="Meiryo UI" panose="020B0604030504040204" pitchFamily="50" charset="-128"/>
                          <a:ea typeface="Meiryo UI" panose="020B0604030504040204" pitchFamily="50" charset="-128"/>
                        </a:rPr>
                        <a:t>な余裕を見込んで設定する</a:t>
                      </a:r>
                      <a:endParaRPr lang="ja-JP" altLang="en-US" sz="900" b="0" i="0" u="none" strike="noStrike" dirty="0">
                        <a:solidFill>
                          <a:sysClr val="windowText" lastClr="000000"/>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72478842"/>
                  </a:ext>
                </a:extLst>
              </a:tr>
              <a:tr h="597400">
                <a:tc>
                  <a:txBody>
                    <a:bodyPr/>
                    <a:lstStyle/>
                    <a:p>
                      <a:pPr algn="l" fontAlgn="ctr"/>
                      <a:r>
                        <a:rPr lang="ja-JP" altLang="en-US" sz="900" u="none" strike="noStrike" dirty="0">
                          <a:solidFill>
                            <a:sysClr val="windowText" lastClr="000000"/>
                          </a:solidFill>
                          <a:effectLst/>
                          <a:latin typeface="Meiryo UI" panose="020B0604030504040204" pitchFamily="50" charset="-128"/>
                          <a:ea typeface="Meiryo UI" panose="020B0604030504040204" pitchFamily="50" charset="-128"/>
                        </a:rPr>
                        <a:t>　</a:t>
                      </a:r>
                      <a:endParaRPr lang="ja-JP" altLang="en-US" sz="900" b="0" i="0" u="none" strike="noStrike" dirty="0">
                        <a:solidFill>
                          <a:sysClr val="windowText" lastClr="000000"/>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900" u="none" strike="noStrike" dirty="0">
                          <a:solidFill>
                            <a:sysClr val="windowText" lastClr="000000"/>
                          </a:solidFill>
                          <a:effectLst/>
                          <a:latin typeface="Meiryo UI" panose="020B0604030504040204" pitchFamily="50" charset="-128"/>
                          <a:ea typeface="Meiryo UI" panose="020B0604030504040204" pitchFamily="50" charset="-128"/>
                        </a:rPr>
                        <a:t>予測計画型</a:t>
                      </a:r>
                      <a:br>
                        <a:rPr lang="ja-JP" altLang="en-US" sz="900" u="none" strike="noStrike" dirty="0">
                          <a:solidFill>
                            <a:sysClr val="windowText" lastClr="000000"/>
                          </a:solidFill>
                          <a:effectLst/>
                          <a:latin typeface="Meiryo UI" panose="020B0604030504040204" pitchFamily="50" charset="-128"/>
                          <a:ea typeface="Meiryo UI" panose="020B0604030504040204" pitchFamily="50" charset="-128"/>
                        </a:rPr>
                      </a:br>
                      <a:r>
                        <a:rPr lang="ja-JP" altLang="en-US" sz="900" u="none" strike="noStrike" dirty="0">
                          <a:solidFill>
                            <a:sysClr val="windowText" lastClr="000000"/>
                          </a:solidFill>
                          <a:effectLst/>
                          <a:latin typeface="Meiryo UI" panose="020B0604030504040204" pitchFamily="50" charset="-128"/>
                          <a:ea typeface="Meiryo UI" panose="020B0604030504040204" pitchFamily="50" charset="-128"/>
                        </a:rPr>
                        <a:t>の場合</a:t>
                      </a:r>
                      <a:endParaRPr lang="ja-JP" altLang="en-US" sz="900" b="0" i="0" u="none" strike="noStrike" dirty="0">
                        <a:solidFill>
                          <a:sysClr val="windowText" lastClr="000000"/>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ja-JP" altLang="en-US" sz="900" b="1" u="none" strike="noStrike" dirty="0">
                          <a:solidFill>
                            <a:sysClr val="windowText" lastClr="000000"/>
                          </a:solidFill>
                          <a:effectLst/>
                          <a:latin typeface="Meiryo UI" panose="020B0604030504040204" pitchFamily="50" charset="-128"/>
                          <a:ea typeface="Meiryo UI" panose="020B0604030504040204" pitchFamily="50" charset="-128"/>
                        </a:rPr>
                        <a:t>・</a:t>
                      </a:r>
                      <a:br>
                        <a:rPr lang="ja-JP" altLang="en-US" sz="900" b="1" u="none" strike="noStrike" dirty="0">
                          <a:solidFill>
                            <a:sysClr val="windowText" lastClr="000000"/>
                          </a:solidFill>
                          <a:effectLst/>
                          <a:latin typeface="Meiryo UI" panose="020B0604030504040204" pitchFamily="50" charset="-128"/>
                          <a:ea typeface="Meiryo UI" panose="020B0604030504040204" pitchFamily="50" charset="-128"/>
                        </a:rPr>
                      </a:br>
                      <a:br>
                        <a:rPr lang="ja-JP" altLang="en-US" sz="900" b="1" u="none" strike="noStrike" dirty="0">
                          <a:solidFill>
                            <a:sysClr val="windowText" lastClr="000000"/>
                          </a:solidFill>
                          <a:effectLst/>
                          <a:latin typeface="Meiryo UI" panose="020B0604030504040204" pitchFamily="50" charset="-128"/>
                          <a:ea typeface="Meiryo UI" panose="020B0604030504040204" pitchFamily="50" charset="-128"/>
                        </a:rPr>
                      </a:br>
                      <a:br>
                        <a:rPr lang="ja-JP" altLang="en-US" sz="900" b="1" u="none" strike="noStrike" dirty="0">
                          <a:solidFill>
                            <a:sysClr val="windowText" lastClr="000000"/>
                          </a:solidFill>
                          <a:effectLst/>
                          <a:latin typeface="Meiryo UI" panose="020B0604030504040204" pitchFamily="50" charset="-128"/>
                          <a:ea typeface="Meiryo UI" panose="020B0604030504040204" pitchFamily="50" charset="-128"/>
                        </a:rPr>
                      </a:br>
                      <a:endParaRPr lang="ja-JP" altLang="en-US" sz="900" b="1" i="0" u="none" strike="noStrike" dirty="0">
                        <a:solidFill>
                          <a:sysClr val="windowText" lastClr="000000"/>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900" u="none" strike="noStrike" dirty="0">
                          <a:solidFill>
                            <a:sysClr val="windowText" lastClr="000000"/>
                          </a:solidFill>
                          <a:effectLst/>
                          <a:latin typeface="Meiryo UI" panose="020B0604030504040204" pitchFamily="50" charset="-128"/>
                          <a:ea typeface="Meiryo UI" panose="020B0604030504040204" pitchFamily="50" charset="-128"/>
                        </a:rPr>
                        <a:t>劣化予測が可能な施設（部位・部材等）において、</a:t>
                      </a:r>
                      <a:br>
                        <a:rPr lang="ja-JP" altLang="en-US" sz="900" u="none" strike="noStrike" dirty="0">
                          <a:solidFill>
                            <a:sysClr val="windowText" lastClr="000000"/>
                          </a:solidFill>
                          <a:effectLst/>
                          <a:latin typeface="Meiryo UI" panose="020B0604030504040204" pitchFamily="50" charset="-128"/>
                          <a:ea typeface="Meiryo UI" panose="020B0604030504040204" pitchFamily="50" charset="-128"/>
                        </a:rPr>
                      </a:br>
                      <a:r>
                        <a:rPr lang="ja-JP" altLang="en-US" sz="900" u="none" strike="noStrike" dirty="0">
                          <a:solidFill>
                            <a:sysClr val="windowText" lastClr="000000"/>
                          </a:solidFill>
                          <a:effectLst/>
                          <a:latin typeface="Meiryo UI" panose="020B0604030504040204" pitchFamily="50" charset="-128"/>
                          <a:ea typeface="Meiryo UI" panose="020B0604030504040204" pitchFamily="50" charset="-128"/>
                        </a:rPr>
                        <a:t>目標供用年数（寿命）を設定した上で、ライフサ</a:t>
                      </a:r>
                      <a:br>
                        <a:rPr lang="ja-JP" altLang="en-US" sz="900" u="none" strike="noStrike" dirty="0">
                          <a:solidFill>
                            <a:sysClr val="windowText" lastClr="000000"/>
                          </a:solidFill>
                          <a:effectLst/>
                          <a:latin typeface="Meiryo UI" panose="020B0604030504040204" pitchFamily="50" charset="-128"/>
                          <a:ea typeface="Meiryo UI" panose="020B0604030504040204" pitchFamily="50" charset="-128"/>
                        </a:rPr>
                      </a:br>
                      <a:r>
                        <a:rPr lang="ja-JP" altLang="en-US" sz="900" u="none" strike="noStrike" dirty="0">
                          <a:solidFill>
                            <a:sysClr val="windowText" lastClr="000000"/>
                          </a:solidFill>
                          <a:effectLst/>
                          <a:latin typeface="Meiryo UI" panose="020B0604030504040204" pitchFamily="50" charset="-128"/>
                          <a:ea typeface="Meiryo UI" panose="020B0604030504040204" pitchFamily="50" charset="-128"/>
                        </a:rPr>
                        <a:t>イクルコストの最小化など、最適なタイミングで</a:t>
                      </a:r>
                      <a:br>
                        <a:rPr lang="ja-JP" altLang="en-US" sz="900" u="none" strike="noStrike" dirty="0">
                          <a:solidFill>
                            <a:sysClr val="windowText" lastClr="000000"/>
                          </a:solidFill>
                          <a:effectLst/>
                          <a:latin typeface="Meiryo UI" panose="020B0604030504040204" pitchFamily="50" charset="-128"/>
                          <a:ea typeface="Meiryo UI" panose="020B0604030504040204" pitchFamily="50" charset="-128"/>
                        </a:rPr>
                      </a:br>
                      <a:r>
                        <a:rPr lang="ja-JP" altLang="en-US" sz="900" u="none" strike="noStrike" dirty="0">
                          <a:solidFill>
                            <a:sysClr val="windowText" lastClr="000000"/>
                          </a:solidFill>
                          <a:effectLst/>
                          <a:latin typeface="Meiryo UI" panose="020B0604030504040204" pitchFamily="50" charset="-128"/>
                          <a:ea typeface="Meiryo UI" panose="020B0604030504040204" pitchFamily="50" charset="-128"/>
                        </a:rPr>
                        <a:t>最適な修繕等を行う水準</a:t>
                      </a:r>
                      <a:endParaRPr lang="ja-JP" altLang="en-US" sz="900" b="0" i="0" u="none" strike="noStrike" dirty="0">
                        <a:solidFill>
                          <a:sysClr val="windowText" lastClr="000000"/>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78656274"/>
                  </a:ext>
                </a:extLst>
              </a:tr>
            </a:tbl>
          </a:graphicData>
        </a:graphic>
      </p:graphicFrame>
      <p:pic>
        <p:nvPicPr>
          <p:cNvPr id="3" name="図 2">
            <a:extLst>
              <a:ext uri="{FF2B5EF4-FFF2-40B4-BE49-F238E27FC236}">
                <a16:creationId xmlns:a16="http://schemas.microsoft.com/office/drawing/2014/main" id="{14BA1928-055D-5E68-932B-9300878BDD95}"/>
              </a:ext>
            </a:extLst>
          </p:cNvPr>
          <p:cNvPicPr>
            <a:picLocks noChangeAspect="1"/>
          </p:cNvPicPr>
          <p:nvPr/>
        </p:nvPicPr>
        <p:blipFill>
          <a:blip r:embed="rId4"/>
          <a:stretch>
            <a:fillRect/>
          </a:stretch>
        </p:blipFill>
        <p:spPr>
          <a:xfrm>
            <a:off x="5606867" y="2054303"/>
            <a:ext cx="3457733" cy="1518713"/>
          </a:xfrm>
          <a:prstGeom prst="rect">
            <a:avLst/>
          </a:prstGeom>
        </p:spPr>
      </p:pic>
      <p:sp>
        <p:nvSpPr>
          <p:cNvPr id="22" name="テキスト ボックス 21">
            <a:extLst>
              <a:ext uri="{FF2B5EF4-FFF2-40B4-BE49-F238E27FC236}">
                <a16:creationId xmlns:a16="http://schemas.microsoft.com/office/drawing/2014/main" id="{F75C010C-9513-4A85-9969-49AC1C529989}"/>
              </a:ext>
            </a:extLst>
          </p:cNvPr>
          <p:cNvSpPr txBox="1"/>
          <p:nvPr/>
        </p:nvSpPr>
        <p:spPr>
          <a:xfrm>
            <a:off x="0" y="525123"/>
            <a:ext cx="9144000" cy="461665"/>
          </a:xfrm>
          <a:prstGeom prst="rect">
            <a:avLst/>
          </a:prstGeom>
          <a:solidFill>
            <a:srgbClr val="FFD653"/>
          </a:solidFill>
          <a:ln w="19050">
            <a:noFill/>
          </a:ln>
        </p:spPr>
        <p:txBody>
          <a:bodyPr wrap="square" rtlCol="0">
            <a:spAutoFit/>
          </a:bodyPr>
          <a:lstStyle/>
          <a:p>
            <a:r>
              <a:rPr lang="ja-JP" altLang="en-US" sz="2400" dirty="0">
                <a:latin typeface="Meiryo UI" pitchFamily="50" charset="-128"/>
                <a:ea typeface="Meiryo UI" pitchFamily="50" charset="-128"/>
                <a:cs typeface="Meiryo UI" pitchFamily="50" charset="-128"/>
              </a:rPr>
              <a:t>１－</a:t>
            </a:r>
            <a:r>
              <a:rPr lang="en-US" altLang="ja-JP" sz="2400" dirty="0">
                <a:latin typeface="Meiryo UI" pitchFamily="50" charset="-128"/>
                <a:ea typeface="Meiryo UI" pitchFamily="50" charset="-128"/>
                <a:cs typeface="Meiryo UI" pitchFamily="50" charset="-128"/>
              </a:rPr>
              <a:t>4</a:t>
            </a:r>
            <a:r>
              <a:rPr lang="ja-JP" altLang="en-US" sz="2400" dirty="0">
                <a:latin typeface="Meiryo UI" pitchFamily="50" charset="-128"/>
                <a:ea typeface="Meiryo UI" pitchFamily="50" charset="-128"/>
                <a:cs typeface="Meiryo UI" pitchFamily="50" charset="-128"/>
              </a:rPr>
              <a:t>　次期計画の概要</a:t>
            </a:r>
            <a:endParaRPr kumimoji="1" lang="ja-JP" altLang="en-US" sz="2400" dirty="0">
              <a:latin typeface="Meiryo UI" pitchFamily="50" charset="-128"/>
              <a:ea typeface="Meiryo UI" pitchFamily="50" charset="-128"/>
              <a:cs typeface="Meiryo UI" pitchFamily="50" charset="-128"/>
            </a:endParaRPr>
          </a:p>
        </p:txBody>
      </p:sp>
      <p:sp>
        <p:nvSpPr>
          <p:cNvPr id="21" name="角丸四角形 143">
            <a:extLst>
              <a:ext uri="{FF2B5EF4-FFF2-40B4-BE49-F238E27FC236}">
                <a16:creationId xmlns:a16="http://schemas.microsoft.com/office/drawing/2014/main" id="{4B17308A-14F9-4A0C-BDC0-16BAE1EBB9EB}"/>
              </a:ext>
            </a:extLst>
          </p:cNvPr>
          <p:cNvSpPr/>
          <p:nvPr/>
        </p:nvSpPr>
        <p:spPr>
          <a:xfrm>
            <a:off x="4139455" y="3966947"/>
            <a:ext cx="504553" cy="250388"/>
          </a:xfrm>
          <a:prstGeom prst="rect">
            <a:avLst/>
          </a:prstGeom>
          <a:ln/>
        </p:spPr>
        <p:style>
          <a:lnRef idx="1">
            <a:schemeClr val="accent3"/>
          </a:lnRef>
          <a:fillRef idx="2">
            <a:schemeClr val="accent3"/>
          </a:fillRef>
          <a:effectRef idx="1">
            <a:schemeClr val="accent3"/>
          </a:effectRef>
          <a:fontRef idx="minor">
            <a:schemeClr val="dk1"/>
          </a:fontRef>
        </p:style>
        <p:txBody>
          <a:bodyPr/>
          <a:lstStyle/>
          <a:p>
            <a:pPr algn="ctr"/>
            <a:r>
              <a:rPr lang="en-US" altLang="ja-JP" sz="10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①</a:t>
            </a:r>
            <a:r>
              <a:rPr lang="en-US" altLang="ja-JP" sz="10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26" name="角丸四角形 143">
            <a:extLst>
              <a:ext uri="{FF2B5EF4-FFF2-40B4-BE49-F238E27FC236}">
                <a16:creationId xmlns:a16="http://schemas.microsoft.com/office/drawing/2014/main" id="{9314A9AA-7218-479C-AD15-5E94D7539AC5}"/>
              </a:ext>
            </a:extLst>
          </p:cNvPr>
          <p:cNvSpPr/>
          <p:nvPr/>
        </p:nvSpPr>
        <p:spPr>
          <a:xfrm>
            <a:off x="5102314" y="1661632"/>
            <a:ext cx="504553" cy="250388"/>
          </a:xfrm>
          <a:prstGeom prst="rect">
            <a:avLst/>
          </a:prstGeom>
          <a:ln/>
        </p:spPr>
        <p:style>
          <a:lnRef idx="1">
            <a:schemeClr val="accent3"/>
          </a:lnRef>
          <a:fillRef idx="2">
            <a:schemeClr val="accent3"/>
          </a:fillRef>
          <a:effectRef idx="1">
            <a:schemeClr val="accent3"/>
          </a:effectRef>
          <a:fontRef idx="minor">
            <a:schemeClr val="dk1"/>
          </a:fontRef>
        </p:style>
        <p:txBody>
          <a:bodyPr/>
          <a:lstStyle/>
          <a:p>
            <a:pPr algn="ctr"/>
            <a:r>
              <a:rPr lang="en-US" altLang="ja-JP" sz="10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⑨</a:t>
            </a:r>
            <a:r>
              <a:rPr lang="en-US" altLang="ja-JP" sz="10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27" name="角丸四角形 143">
            <a:extLst>
              <a:ext uri="{FF2B5EF4-FFF2-40B4-BE49-F238E27FC236}">
                <a16:creationId xmlns:a16="http://schemas.microsoft.com/office/drawing/2014/main" id="{2E263822-5FC7-494D-B38F-451AC6641F6B}"/>
              </a:ext>
            </a:extLst>
          </p:cNvPr>
          <p:cNvSpPr/>
          <p:nvPr/>
        </p:nvSpPr>
        <p:spPr>
          <a:xfrm>
            <a:off x="8506503" y="1700808"/>
            <a:ext cx="504553" cy="250388"/>
          </a:xfrm>
          <a:prstGeom prst="rect">
            <a:avLst/>
          </a:prstGeom>
          <a:ln/>
        </p:spPr>
        <p:style>
          <a:lnRef idx="1">
            <a:schemeClr val="accent3"/>
          </a:lnRef>
          <a:fillRef idx="2">
            <a:schemeClr val="accent3"/>
          </a:fillRef>
          <a:effectRef idx="1">
            <a:schemeClr val="accent3"/>
          </a:effectRef>
          <a:fontRef idx="minor">
            <a:schemeClr val="dk1"/>
          </a:fontRef>
        </p:style>
        <p:txBody>
          <a:bodyPr/>
          <a:lstStyle/>
          <a:p>
            <a:pPr algn="ctr"/>
            <a:r>
              <a:rPr lang="en-US" altLang="ja-JP" sz="10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②</a:t>
            </a:r>
            <a:r>
              <a:rPr lang="en-US" altLang="ja-JP" sz="10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p>
        </p:txBody>
      </p:sp>
    </p:spTree>
    <p:extLst>
      <p:ext uri="{BB962C8B-B14F-4D97-AF65-F5344CB8AC3E}">
        <p14:creationId xmlns:p14="http://schemas.microsoft.com/office/powerpoint/2010/main" val="10840877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a:extLst>
              <a:ext uri="{FF2B5EF4-FFF2-40B4-BE49-F238E27FC236}">
                <a16:creationId xmlns:a16="http://schemas.microsoft.com/office/drawing/2014/main" id="{5CA63333-58CC-4345-8E5A-C9F799BB19BB}"/>
              </a:ext>
            </a:extLst>
          </p:cNvPr>
          <p:cNvSpPr txBox="1"/>
          <p:nvPr/>
        </p:nvSpPr>
        <p:spPr>
          <a:xfrm>
            <a:off x="-13856" y="1644"/>
            <a:ext cx="9157855"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１．</a:t>
            </a:r>
            <a:r>
              <a:rPr kumimoji="1" lang="ja-JP" altLang="en-US" sz="2800" dirty="0">
                <a:solidFill>
                  <a:schemeClr val="bg1"/>
                </a:solidFill>
                <a:latin typeface="Meiryo UI" panose="020B0604030504040204" pitchFamily="50" charset="-128"/>
                <a:ea typeface="Meiryo UI" panose="020B0604030504040204" pitchFamily="50" charset="-128"/>
              </a:rPr>
              <a:t>各分野の最終とりまとめ</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10" name="スライド番号プレースホルダー 17">
            <a:extLst>
              <a:ext uri="{FF2B5EF4-FFF2-40B4-BE49-F238E27FC236}">
                <a16:creationId xmlns:a16="http://schemas.microsoft.com/office/drawing/2014/main" id="{428703D8-3AFE-4E03-A287-112B17022CD6}"/>
              </a:ext>
            </a:extLst>
          </p:cNvPr>
          <p:cNvSpPr>
            <a:spLocks noGrp="1"/>
          </p:cNvSpPr>
          <p:nvPr>
            <p:ph type="sldNum" sz="quarter" idx="12"/>
          </p:nvPr>
        </p:nvSpPr>
        <p:spPr>
          <a:xfrm>
            <a:off x="8380804" y="6497402"/>
            <a:ext cx="774422" cy="365125"/>
          </a:xfrm>
        </p:spPr>
        <p:txBody>
          <a:bodyPr/>
          <a:lstStyle/>
          <a:p>
            <a:fld id="{682EF9F9-C4E8-46B2-BBF1-33E3162B856A}" type="slidenum">
              <a:rPr kumimoji="1" lang="ja-JP" altLang="en-US" smtClean="0"/>
              <a:t>11</a:t>
            </a:fld>
            <a:endParaRPr kumimoji="1" lang="ja-JP" altLang="en-US" dirty="0"/>
          </a:p>
        </p:txBody>
      </p:sp>
      <p:sp>
        <p:nvSpPr>
          <p:cNvPr id="6" name="角丸四角形 143">
            <a:extLst>
              <a:ext uri="{FF2B5EF4-FFF2-40B4-BE49-F238E27FC236}">
                <a16:creationId xmlns:a16="http://schemas.microsoft.com/office/drawing/2014/main" id="{7BFF29EF-F546-4039-9C82-0CE079D2875D}"/>
              </a:ext>
            </a:extLst>
          </p:cNvPr>
          <p:cNvSpPr/>
          <p:nvPr/>
        </p:nvSpPr>
        <p:spPr>
          <a:xfrm>
            <a:off x="110837" y="1646086"/>
            <a:ext cx="5522735" cy="5150001"/>
          </a:xfrm>
          <a:prstGeom prst="rect">
            <a:avLst/>
          </a:prstGeom>
          <a:noFill/>
          <a:ln>
            <a:solidFill>
              <a:schemeClr val="tx1"/>
            </a:solid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en-US" altLang="ja-JP" sz="1400" b="1" kern="100" dirty="0">
                <a:solidFill>
                  <a:prstClr val="black"/>
                </a:solidFill>
                <a:latin typeface="Meiryo UI" panose="020B0604030504040204" pitchFamily="50" charset="-128"/>
                <a:ea typeface="Meiryo UI" panose="020B0604030504040204" pitchFamily="50" charset="-128"/>
                <a:cs typeface="Times New Roman"/>
              </a:rPr>
              <a:t>3.1.3</a:t>
            </a:r>
            <a:r>
              <a:rPr lang="ja-JP" altLang="en-US" sz="1400" b="1" kern="100" dirty="0">
                <a:solidFill>
                  <a:prstClr val="black"/>
                </a:solidFill>
                <a:latin typeface="Meiryo UI" panose="020B0604030504040204" pitchFamily="50" charset="-128"/>
                <a:ea typeface="Meiryo UI" panose="020B0604030504040204" pitchFamily="50" charset="-128"/>
                <a:cs typeface="Times New Roman"/>
              </a:rPr>
              <a:t>　更新フロー</a:t>
            </a:r>
            <a:endParaRPr lang="en-US" altLang="ja-JP" sz="1400" b="1" kern="100" dirty="0">
              <a:solidFill>
                <a:prstClr val="black"/>
              </a:solidFill>
              <a:latin typeface="Meiryo UI" panose="020B0604030504040204" pitchFamily="50" charset="-128"/>
              <a:ea typeface="Meiryo UI" panose="020B0604030504040204" pitchFamily="50" charset="-128"/>
              <a:cs typeface="Times New Roman"/>
            </a:endParaRPr>
          </a:p>
          <a:p>
            <a:pPr algn="just">
              <a:defRPr/>
            </a:pPr>
            <a:endParaRPr lang="en-US" altLang="ja-JP" sz="1400" kern="100" dirty="0">
              <a:solidFill>
                <a:prstClr val="black"/>
              </a:solidFill>
              <a:latin typeface="Meiryo UI" panose="020B0604030504040204" pitchFamily="50" charset="-128"/>
              <a:ea typeface="Meiryo UI" panose="020B0604030504040204" pitchFamily="50" charset="-128"/>
              <a:cs typeface="Times New Roman"/>
            </a:endParaRPr>
          </a:p>
        </p:txBody>
      </p:sp>
      <p:grpSp>
        <p:nvGrpSpPr>
          <p:cNvPr id="8" name="グループ化 7">
            <a:extLst>
              <a:ext uri="{FF2B5EF4-FFF2-40B4-BE49-F238E27FC236}">
                <a16:creationId xmlns:a16="http://schemas.microsoft.com/office/drawing/2014/main" id="{169DECFF-D43F-411D-B3AB-20C0CF064D10}"/>
              </a:ext>
            </a:extLst>
          </p:cNvPr>
          <p:cNvGrpSpPr>
            <a:grpSpLocks noChangeAspect="1"/>
          </p:cNvGrpSpPr>
          <p:nvPr/>
        </p:nvGrpSpPr>
        <p:grpSpPr>
          <a:xfrm>
            <a:off x="200976" y="2383826"/>
            <a:ext cx="5318168" cy="3578744"/>
            <a:chOff x="1173438" y="1247775"/>
            <a:chExt cx="7275670" cy="4869637"/>
          </a:xfrm>
        </p:grpSpPr>
        <p:sp>
          <p:nvSpPr>
            <p:cNvPr id="9" name="テキスト ボックス 8">
              <a:extLst>
                <a:ext uri="{FF2B5EF4-FFF2-40B4-BE49-F238E27FC236}">
                  <a16:creationId xmlns:a16="http://schemas.microsoft.com/office/drawing/2014/main" id="{F0A8A6E9-B8E6-4E02-97C9-E1F8924C86E9}"/>
                </a:ext>
              </a:extLst>
            </p:cNvPr>
            <p:cNvSpPr txBox="1"/>
            <p:nvPr/>
          </p:nvSpPr>
          <p:spPr>
            <a:xfrm>
              <a:off x="3658695" y="5413913"/>
              <a:ext cx="878130" cy="460674"/>
            </a:xfrm>
            <a:prstGeom prst="rect">
              <a:avLst/>
            </a:prstGeom>
            <a:noFill/>
          </p:spPr>
          <p:txBody>
            <a:bodyPr wrap="square" rtlCol="0">
              <a:spAutoFit/>
            </a:bodyPr>
            <a:lstStyle/>
            <a:p>
              <a:pPr algn="ctr"/>
              <a:r>
                <a:rPr kumimoji="1" lang="ja-JP" altLang="en-US" sz="800" dirty="0">
                  <a:latin typeface="Meiryo UI" panose="020B0604030504040204" pitchFamily="50" charset="-128"/>
                  <a:ea typeface="Meiryo UI" panose="020B0604030504040204" pitchFamily="50" charset="-128"/>
                </a:rPr>
                <a:t>小規模の損傷</a:t>
              </a:r>
              <a:endParaRPr kumimoji="1" lang="en-US" altLang="ja-JP" sz="800" dirty="0">
                <a:latin typeface="Meiryo UI" panose="020B0604030504040204" pitchFamily="50" charset="-128"/>
                <a:ea typeface="Meiryo UI" panose="020B0604030504040204" pitchFamily="50" charset="-128"/>
              </a:endParaRPr>
            </a:p>
          </p:txBody>
        </p:sp>
        <p:sp>
          <p:nvSpPr>
            <p:cNvPr id="11" name="フローチャート: 端子 10">
              <a:extLst>
                <a:ext uri="{FF2B5EF4-FFF2-40B4-BE49-F238E27FC236}">
                  <a16:creationId xmlns:a16="http://schemas.microsoft.com/office/drawing/2014/main" id="{FE464AA8-B871-48D2-AA71-C8A69BE000BF}"/>
                </a:ext>
              </a:extLst>
            </p:cNvPr>
            <p:cNvSpPr/>
            <p:nvPr/>
          </p:nvSpPr>
          <p:spPr>
            <a:xfrm>
              <a:off x="3761206" y="1247775"/>
              <a:ext cx="1512000" cy="288000"/>
            </a:xfrm>
            <a:prstGeom prst="flowChartTerminator">
              <a:avLst/>
            </a:prstGeom>
            <a:noFill/>
            <a:ln w="12700"/>
            <a:effectLst>
              <a:outerShdw dir="5400000" rotWithShape="0">
                <a:srgbClr val="000000">
                  <a:alpha val="38000"/>
                </a:srgb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kumimoji="1" lang="ja-JP" altLang="en-US" sz="800" dirty="0">
                  <a:latin typeface="Meiryo UI" panose="020B0604030504040204" pitchFamily="50" charset="-128"/>
                  <a:ea typeface="Meiryo UI" panose="020B0604030504040204" pitchFamily="50" charset="-128"/>
                </a:rPr>
                <a:t>スタート</a:t>
              </a:r>
            </a:p>
          </p:txBody>
        </p:sp>
        <p:sp>
          <p:nvSpPr>
            <p:cNvPr id="12" name="フローチャート: 判断 11">
              <a:extLst>
                <a:ext uri="{FF2B5EF4-FFF2-40B4-BE49-F238E27FC236}">
                  <a16:creationId xmlns:a16="http://schemas.microsoft.com/office/drawing/2014/main" id="{07829690-AFC8-4CC0-B916-9BD1F556F77F}"/>
                </a:ext>
              </a:extLst>
            </p:cNvPr>
            <p:cNvSpPr/>
            <p:nvPr/>
          </p:nvSpPr>
          <p:spPr>
            <a:xfrm>
              <a:off x="3329206" y="1800966"/>
              <a:ext cx="2376000" cy="720000"/>
            </a:xfrm>
            <a:prstGeom prst="flowChartDecision">
              <a:avLst/>
            </a:prstGeom>
            <a:ln w="12700"/>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latin typeface="Meiryo UI" panose="020B0604030504040204" pitchFamily="50" charset="-128"/>
                  <a:ea typeface="Meiryo UI" panose="020B0604030504040204" pitchFamily="50" charset="-128"/>
                </a:rPr>
                <a:t>機能的</a:t>
              </a:r>
              <a:r>
                <a:rPr lang="ja-JP" altLang="en-US" sz="800" dirty="0">
                  <a:latin typeface="HG丸ｺﾞｼｯｸM-PRO" panose="020F0600000000000000" pitchFamily="50" charset="-128"/>
                  <a:ea typeface="HG丸ｺﾞｼｯｸM-PRO" panose="020F0600000000000000" pitchFamily="50" charset="-128"/>
                </a:rPr>
                <a:t>視点</a:t>
              </a:r>
              <a:endParaRPr lang="en-US" altLang="ja-JP" sz="800" dirty="0">
                <a:latin typeface="HG丸ｺﾞｼｯｸM-PRO" panose="020F0600000000000000" pitchFamily="50" charset="-128"/>
                <a:ea typeface="HG丸ｺﾞｼｯｸM-PRO" panose="020F0600000000000000" pitchFamily="50" charset="-128"/>
              </a:endParaRPr>
            </a:p>
            <a:p>
              <a:pPr algn="ctr"/>
              <a:r>
                <a:rPr kumimoji="1" lang="ja-JP" altLang="en-US" sz="800" dirty="0">
                  <a:latin typeface="HG丸ｺﾞｼｯｸM-PRO" panose="020F0600000000000000" pitchFamily="50" charset="-128"/>
                  <a:ea typeface="HG丸ｺﾞｼｯｸM-PRO" panose="020F0600000000000000" pitchFamily="50" charset="-128"/>
                </a:rPr>
                <a:t>の有無</a:t>
              </a:r>
            </a:p>
          </p:txBody>
        </p:sp>
        <p:sp>
          <p:nvSpPr>
            <p:cNvPr id="13" name="フローチャート: 判断 12">
              <a:extLst>
                <a:ext uri="{FF2B5EF4-FFF2-40B4-BE49-F238E27FC236}">
                  <a16:creationId xmlns:a16="http://schemas.microsoft.com/office/drawing/2014/main" id="{7DB5657E-7699-40B0-B1BE-46D154C805E5}"/>
                </a:ext>
              </a:extLst>
            </p:cNvPr>
            <p:cNvSpPr/>
            <p:nvPr/>
          </p:nvSpPr>
          <p:spPr>
            <a:xfrm>
              <a:off x="3329206" y="2841827"/>
              <a:ext cx="2376000" cy="720000"/>
            </a:xfrm>
            <a:prstGeom prst="flowChartDecision">
              <a:avLst/>
            </a:prstGeom>
            <a:ln w="12700"/>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latin typeface="Meiryo UI" panose="020B0604030504040204" pitchFamily="50" charset="-128"/>
                  <a:ea typeface="Meiryo UI" panose="020B0604030504040204" pitchFamily="50" charset="-128"/>
                </a:rPr>
                <a:t>社会的視点</a:t>
              </a:r>
            </a:p>
            <a:p>
              <a:pPr algn="ctr"/>
              <a:r>
                <a:rPr kumimoji="1" lang="ja-JP" altLang="en-US" sz="800" dirty="0">
                  <a:latin typeface="Meiryo UI" panose="020B0604030504040204" pitchFamily="50" charset="-128"/>
                  <a:ea typeface="Meiryo UI" panose="020B0604030504040204" pitchFamily="50" charset="-128"/>
                </a:rPr>
                <a:t>の有無</a:t>
              </a:r>
            </a:p>
          </p:txBody>
        </p:sp>
        <p:sp>
          <p:nvSpPr>
            <p:cNvPr id="14" name="フローチャート: 判断 13">
              <a:extLst>
                <a:ext uri="{FF2B5EF4-FFF2-40B4-BE49-F238E27FC236}">
                  <a16:creationId xmlns:a16="http://schemas.microsoft.com/office/drawing/2014/main" id="{DBCF4D20-7C56-4326-87ED-8D449B386273}"/>
                </a:ext>
              </a:extLst>
            </p:cNvPr>
            <p:cNvSpPr/>
            <p:nvPr/>
          </p:nvSpPr>
          <p:spPr>
            <a:xfrm>
              <a:off x="3329206" y="3882688"/>
              <a:ext cx="2376000" cy="720000"/>
            </a:xfrm>
            <a:prstGeom prst="flowChartDecision">
              <a:avLst/>
            </a:prstGeom>
            <a:ln w="12700"/>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latin typeface="Meiryo UI" panose="020B0604030504040204" pitchFamily="50" charset="-128"/>
                  <a:ea typeface="Meiryo UI" panose="020B0604030504040204" pitchFamily="50" charset="-128"/>
                </a:rPr>
                <a:t>物理的視点</a:t>
              </a:r>
              <a:endParaRPr lang="en-US" altLang="ja-JP" sz="800" dirty="0">
                <a:latin typeface="Meiryo UI" panose="020B0604030504040204" pitchFamily="50" charset="-128"/>
                <a:ea typeface="Meiryo UI" panose="020B0604030504040204" pitchFamily="50" charset="-128"/>
              </a:endParaRPr>
            </a:p>
            <a:p>
              <a:pPr algn="ctr"/>
              <a:endParaRPr lang="en-US" altLang="ja-JP" sz="800" dirty="0">
                <a:latin typeface="Meiryo UI" panose="020B0604030504040204" pitchFamily="50" charset="-128"/>
                <a:ea typeface="Meiryo UI" panose="020B0604030504040204" pitchFamily="50" charset="-128"/>
              </a:endParaRPr>
            </a:p>
            <a:p>
              <a:pPr algn="ctr"/>
              <a:endParaRPr lang="en-US" altLang="ja-JP" sz="800" dirty="0">
                <a:latin typeface="Meiryo UI" panose="020B0604030504040204" pitchFamily="50" charset="-128"/>
                <a:ea typeface="Meiryo UI" panose="020B0604030504040204" pitchFamily="50" charset="-128"/>
              </a:endParaRPr>
            </a:p>
          </p:txBody>
        </p:sp>
        <p:sp>
          <p:nvSpPr>
            <p:cNvPr id="15" name="フローチャート: 判断 14">
              <a:extLst>
                <a:ext uri="{FF2B5EF4-FFF2-40B4-BE49-F238E27FC236}">
                  <a16:creationId xmlns:a16="http://schemas.microsoft.com/office/drawing/2014/main" id="{593B1A94-C830-499C-AEC8-9C6D06D131A3}"/>
                </a:ext>
              </a:extLst>
            </p:cNvPr>
            <p:cNvSpPr/>
            <p:nvPr/>
          </p:nvSpPr>
          <p:spPr>
            <a:xfrm>
              <a:off x="3486868" y="4917956"/>
              <a:ext cx="2056133" cy="576000"/>
            </a:xfrm>
            <a:prstGeom prst="flowChartDecision">
              <a:avLst/>
            </a:prstGeom>
            <a:ln w="12700"/>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latin typeface="Meiryo UI" panose="020B0604030504040204" pitchFamily="50" charset="-128"/>
                  <a:ea typeface="Meiryo UI" panose="020B0604030504040204" pitchFamily="50" charset="-128"/>
                </a:rPr>
                <a:t>損傷の程度</a:t>
              </a:r>
              <a:r>
                <a:rPr lang="en-US" altLang="ja-JP" sz="500" dirty="0">
                  <a:latin typeface="Meiryo UI" panose="020B0604030504040204" pitchFamily="50" charset="-128"/>
                  <a:ea typeface="Meiryo UI" panose="020B0604030504040204" pitchFamily="50" charset="-128"/>
                </a:rPr>
                <a:t>※1</a:t>
              </a:r>
            </a:p>
          </p:txBody>
        </p:sp>
        <p:sp>
          <p:nvSpPr>
            <p:cNvPr id="18" name="テキスト ボックス 17">
              <a:extLst>
                <a:ext uri="{FF2B5EF4-FFF2-40B4-BE49-F238E27FC236}">
                  <a16:creationId xmlns:a16="http://schemas.microsoft.com/office/drawing/2014/main" id="{3E03AD8D-7FFC-4753-A279-55ADF40BB6CE}"/>
                </a:ext>
              </a:extLst>
            </p:cNvPr>
            <p:cNvSpPr txBox="1"/>
            <p:nvPr/>
          </p:nvSpPr>
          <p:spPr>
            <a:xfrm>
              <a:off x="3565061" y="4134131"/>
              <a:ext cx="1977940" cy="376916"/>
            </a:xfrm>
            <a:prstGeom prst="rect">
              <a:avLst/>
            </a:prstGeom>
            <a:noFill/>
          </p:spPr>
          <p:txBody>
            <a:bodyPr wrap="square" rtlCol="0" anchor="ctr">
              <a:spAutoFit/>
            </a:bodyPr>
            <a:lstStyle/>
            <a:p>
              <a:pPr algn="ctr"/>
              <a:r>
                <a:rPr kumimoji="1" lang="ja-JP" altLang="en-US" sz="600" dirty="0">
                  <a:latin typeface="HG丸ｺﾞｼｯｸM-PRO" panose="020F0600000000000000" pitchFamily="50" charset="-128"/>
                  <a:ea typeface="HG丸ｺﾞｼｯｸM-PRO" panose="020F0600000000000000" pitchFamily="50" charset="-128"/>
                </a:rPr>
                <a:t>（大規模な損傷の有無）</a:t>
              </a:r>
              <a:endParaRPr kumimoji="1" lang="en-US" altLang="ja-JP" sz="600" dirty="0">
                <a:latin typeface="HG丸ｺﾞｼｯｸM-PRO" panose="020F0600000000000000" pitchFamily="50" charset="-128"/>
                <a:ea typeface="HG丸ｺﾞｼｯｸM-PRO" panose="020F0600000000000000" pitchFamily="50" charset="-128"/>
              </a:endParaRPr>
            </a:p>
            <a:p>
              <a:pPr algn="ctr"/>
              <a:r>
                <a:rPr lang="ja-JP" altLang="en-US" sz="600" u="sng" dirty="0">
                  <a:solidFill>
                    <a:srgbClr val="FF0000"/>
                  </a:solidFill>
                  <a:latin typeface="HG丸ｺﾞｼｯｸM-PRO" panose="020F0600000000000000" pitchFamily="50" charset="-128"/>
                  <a:ea typeface="HG丸ｺﾞｼｯｸM-PRO" panose="020F0600000000000000" pitchFamily="50" charset="-128"/>
                </a:rPr>
                <a:t>（一連の河床低下の有無）</a:t>
              </a:r>
              <a:endParaRPr kumimoji="1" lang="ja-JP" altLang="en-US" sz="600" u="sng" dirty="0">
                <a:solidFill>
                  <a:srgbClr val="FF0000"/>
                </a:solidFill>
                <a:latin typeface="HG丸ｺﾞｼｯｸM-PRO" panose="020F0600000000000000" pitchFamily="50" charset="-128"/>
                <a:ea typeface="HG丸ｺﾞｼｯｸM-PRO" panose="020F0600000000000000" pitchFamily="50" charset="-128"/>
              </a:endParaRPr>
            </a:p>
          </p:txBody>
        </p:sp>
        <p:cxnSp>
          <p:nvCxnSpPr>
            <p:cNvPr id="19" name="直線矢印コネクタ 18">
              <a:extLst>
                <a:ext uri="{FF2B5EF4-FFF2-40B4-BE49-F238E27FC236}">
                  <a16:creationId xmlns:a16="http://schemas.microsoft.com/office/drawing/2014/main" id="{A57FFE25-EF3C-414F-9EAB-6141F51CF2F8}"/>
                </a:ext>
              </a:extLst>
            </p:cNvPr>
            <p:cNvCxnSpPr>
              <a:cxnSpLocks/>
              <a:stCxn id="11" idx="2"/>
              <a:endCxn id="12" idx="0"/>
            </p:cNvCxnSpPr>
            <p:nvPr/>
          </p:nvCxnSpPr>
          <p:spPr>
            <a:xfrm>
              <a:off x="4517206" y="1535775"/>
              <a:ext cx="0" cy="265191"/>
            </a:xfrm>
            <a:prstGeom prst="straightConnector1">
              <a:avLst/>
            </a:prstGeom>
            <a:ln w="12700">
              <a:headEnd type="none" w="med" len="lg"/>
              <a:tailEnd type="arrow" w="lg" len="lg"/>
            </a:ln>
            <a:effectLst>
              <a:outerShdw dir="5400000" rotWithShape="0">
                <a:srgbClr val="000000">
                  <a:alpha val="38000"/>
                </a:srgbClr>
              </a:outerShdw>
            </a:effectLst>
          </p:spPr>
          <p:style>
            <a:lnRef idx="2">
              <a:schemeClr val="dk1"/>
            </a:lnRef>
            <a:fillRef idx="0">
              <a:schemeClr val="dk1"/>
            </a:fillRef>
            <a:effectRef idx="1">
              <a:schemeClr val="dk1"/>
            </a:effectRef>
            <a:fontRef idx="minor">
              <a:schemeClr val="tx1"/>
            </a:fontRef>
          </p:style>
        </p:cxnSp>
        <p:cxnSp>
          <p:nvCxnSpPr>
            <p:cNvPr id="20" name="直線矢印コネクタ 19">
              <a:extLst>
                <a:ext uri="{FF2B5EF4-FFF2-40B4-BE49-F238E27FC236}">
                  <a16:creationId xmlns:a16="http://schemas.microsoft.com/office/drawing/2014/main" id="{8C4E20C6-DAAC-4C6F-B8CE-47BE72D98116}"/>
                </a:ext>
              </a:extLst>
            </p:cNvPr>
            <p:cNvCxnSpPr>
              <a:cxnSpLocks/>
              <a:stCxn id="12" idx="2"/>
              <a:endCxn id="13" idx="0"/>
            </p:cNvCxnSpPr>
            <p:nvPr/>
          </p:nvCxnSpPr>
          <p:spPr>
            <a:xfrm>
              <a:off x="4517206" y="2520966"/>
              <a:ext cx="0" cy="320861"/>
            </a:xfrm>
            <a:prstGeom prst="straightConnector1">
              <a:avLst/>
            </a:prstGeom>
            <a:ln w="12700">
              <a:headEnd type="none" w="med" len="lg"/>
              <a:tailEnd type="arrow" w="lg" len="lg"/>
            </a:ln>
            <a:effectLst>
              <a:outerShdw dir="5400000" rotWithShape="0">
                <a:srgbClr val="000000">
                  <a:alpha val="38000"/>
                </a:srgbClr>
              </a:outerShdw>
            </a:effectLst>
          </p:spPr>
          <p:style>
            <a:lnRef idx="2">
              <a:schemeClr val="dk1"/>
            </a:lnRef>
            <a:fillRef idx="0">
              <a:schemeClr val="dk1"/>
            </a:fillRef>
            <a:effectRef idx="1">
              <a:schemeClr val="dk1"/>
            </a:effectRef>
            <a:fontRef idx="minor">
              <a:schemeClr val="tx1"/>
            </a:fontRef>
          </p:style>
        </p:cxnSp>
        <p:cxnSp>
          <p:nvCxnSpPr>
            <p:cNvPr id="21" name="直線矢印コネクタ 20">
              <a:extLst>
                <a:ext uri="{FF2B5EF4-FFF2-40B4-BE49-F238E27FC236}">
                  <a16:creationId xmlns:a16="http://schemas.microsoft.com/office/drawing/2014/main" id="{E8AD4E24-C156-46AC-801F-6CB0455EBE92}"/>
                </a:ext>
              </a:extLst>
            </p:cNvPr>
            <p:cNvCxnSpPr>
              <a:cxnSpLocks/>
              <a:stCxn id="14" idx="2"/>
              <a:endCxn id="15" idx="0"/>
            </p:cNvCxnSpPr>
            <p:nvPr/>
          </p:nvCxnSpPr>
          <p:spPr>
            <a:xfrm flipH="1">
              <a:off x="4514935" y="4602687"/>
              <a:ext cx="2272" cy="315269"/>
            </a:xfrm>
            <a:prstGeom prst="straightConnector1">
              <a:avLst/>
            </a:prstGeom>
            <a:ln w="12700">
              <a:headEnd type="none" w="med" len="lg"/>
              <a:tailEnd type="arrow" w="lg" len="lg"/>
            </a:ln>
            <a:effectLst>
              <a:outerShdw dir="5400000" rotWithShape="0">
                <a:srgbClr val="000000">
                  <a:alpha val="38000"/>
                </a:srgbClr>
              </a:outerShdw>
            </a:effectLst>
          </p:spPr>
          <p:style>
            <a:lnRef idx="2">
              <a:schemeClr val="dk1"/>
            </a:lnRef>
            <a:fillRef idx="0">
              <a:schemeClr val="dk1"/>
            </a:fillRef>
            <a:effectRef idx="1">
              <a:schemeClr val="dk1"/>
            </a:effectRef>
            <a:fontRef idx="minor">
              <a:schemeClr val="tx1"/>
            </a:fontRef>
          </p:style>
        </p:cxnSp>
        <p:cxnSp>
          <p:nvCxnSpPr>
            <p:cNvPr id="22" name="直線矢印コネクタ 21">
              <a:extLst>
                <a:ext uri="{FF2B5EF4-FFF2-40B4-BE49-F238E27FC236}">
                  <a16:creationId xmlns:a16="http://schemas.microsoft.com/office/drawing/2014/main" id="{34733BF1-CABF-4FC6-A249-53D2C783E775}"/>
                </a:ext>
              </a:extLst>
            </p:cNvPr>
            <p:cNvCxnSpPr>
              <a:cxnSpLocks/>
            </p:cNvCxnSpPr>
            <p:nvPr/>
          </p:nvCxnSpPr>
          <p:spPr>
            <a:xfrm>
              <a:off x="5705206" y="2160966"/>
              <a:ext cx="807126" cy="0"/>
            </a:xfrm>
            <a:prstGeom prst="straightConnector1">
              <a:avLst/>
            </a:prstGeom>
            <a:ln w="12700">
              <a:headEnd type="none" w="med" len="lg"/>
              <a:tailEnd type="arrow" w="lg" len="lg"/>
            </a:ln>
            <a:effectLst>
              <a:outerShdw dir="5400000" rotWithShape="0">
                <a:srgbClr val="000000">
                  <a:alpha val="38000"/>
                </a:srgbClr>
              </a:outerShdw>
            </a:effectLst>
          </p:spPr>
          <p:style>
            <a:lnRef idx="2">
              <a:schemeClr val="dk1"/>
            </a:lnRef>
            <a:fillRef idx="0">
              <a:schemeClr val="dk1"/>
            </a:fillRef>
            <a:effectRef idx="1">
              <a:schemeClr val="dk1"/>
            </a:effectRef>
            <a:fontRef idx="minor">
              <a:schemeClr val="tx1"/>
            </a:fontRef>
          </p:style>
        </p:cxnSp>
        <p:cxnSp>
          <p:nvCxnSpPr>
            <p:cNvPr id="23" name="直線矢印コネクタ 22">
              <a:extLst>
                <a:ext uri="{FF2B5EF4-FFF2-40B4-BE49-F238E27FC236}">
                  <a16:creationId xmlns:a16="http://schemas.microsoft.com/office/drawing/2014/main" id="{841AD66F-7FCB-47EB-892A-49033D2475BD}"/>
                </a:ext>
              </a:extLst>
            </p:cNvPr>
            <p:cNvCxnSpPr>
              <a:cxnSpLocks/>
              <a:stCxn id="13" idx="2"/>
              <a:endCxn id="14" idx="0"/>
            </p:cNvCxnSpPr>
            <p:nvPr/>
          </p:nvCxnSpPr>
          <p:spPr>
            <a:xfrm>
              <a:off x="4517206" y="3561827"/>
              <a:ext cx="0" cy="320861"/>
            </a:xfrm>
            <a:prstGeom prst="straightConnector1">
              <a:avLst/>
            </a:prstGeom>
            <a:ln w="12700">
              <a:headEnd type="none" w="med" len="lg"/>
              <a:tailEnd type="arrow" w="lg" len="lg"/>
            </a:ln>
            <a:effectLst>
              <a:outerShdw dir="5400000" rotWithShape="0">
                <a:srgbClr val="000000">
                  <a:alpha val="38000"/>
                </a:srgbClr>
              </a:outerShdw>
            </a:effectLst>
          </p:spPr>
          <p:style>
            <a:lnRef idx="2">
              <a:schemeClr val="dk1"/>
            </a:lnRef>
            <a:fillRef idx="0">
              <a:schemeClr val="dk1"/>
            </a:fillRef>
            <a:effectRef idx="1">
              <a:schemeClr val="dk1"/>
            </a:effectRef>
            <a:fontRef idx="minor">
              <a:schemeClr val="tx1"/>
            </a:fontRef>
          </p:style>
        </p:cxnSp>
        <p:sp>
          <p:nvSpPr>
            <p:cNvPr id="24" name="テキスト ボックス 23">
              <a:extLst>
                <a:ext uri="{FF2B5EF4-FFF2-40B4-BE49-F238E27FC236}">
                  <a16:creationId xmlns:a16="http://schemas.microsoft.com/office/drawing/2014/main" id="{DC7B3987-6ECF-4B40-BA88-F260BFD4D9AB}"/>
                </a:ext>
              </a:extLst>
            </p:cNvPr>
            <p:cNvSpPr txBox="1"/>
            <p:nvPr/>
          </p:nvSpPr>
          <p:spPr>
            <a:xfrm>
              <a:off x="1173438" y="2034008"/>
              <a:ext cx="2160000" cy="293157"/>
            </a:xfrm>
            <a:prstGeom prst="rect">
              <a:avLst/>
            </a:prstGeom>
            <a:noFill/>
          </p:spPr>
          <p:txBody>
            <a:bodyPr wrap="square" rtlCol="0">
              <a:spAutoFit/>
            </a:bodyPr>
            <a:lstStyle/>
            <a:p>
              <a:r>
                <a:rPr kumimoji="1" lang="ja-JP" altLang="en-US" sz="800" dirty="0">
                  <a:latin typeface="Meiryo UI" panose="020B0604030504040204" pitchFamily="50" charset="-128"/>
                  <a:ea typeface="Meiryo UI" panose="020B0604030504040204" pitchFamily="50" charset="-128"/>
                </a:rPr>
                <a:t>河川改修計画の有無</a:t>
              </a:r>
            </a:p>
          </p:txBody>
        </p:sp>
        <p:sp>
          <p:nvSpPr>
            <p:cNvPr id="25" name="テキスト ボックス 24">
              <a:extLst>
                <a:ext uri="{FF2B5EF4-FFF2-40B4-BE49-F238E27FC236}">
                  <a16:creationId xmlns:a16="http://schemas.microsoft.com/office/drawing/2014/main" id="{2B9091EF-1F5E-435B-A52A-1F5EED6CF969}"/>
                </a:ext>
              </a:extLst>
            </p:cNvPr>
            <p:cNvSpPr txBox="1"/>
            <p:nvPr/>
          </p:nvSpPr>
          <p:spPr>
            <a:xfrm>
              <a:off x="1173438" y="3074869"/>
              <a:ext cx="2160000" cy="293157"/>
            </a:xfrm>
            <a:prstGeom prst="rect">
              <a:avLst/>
            </a:prstGeom>
            <a:noFill/>
          </p:spPr>
          <p:txBody>
            <a:bodyPr wrap="square" rtlCol="0">
              <a:spAutoFit/>
            </a:bodyPr>
            <a:lstStyle/>
            <a:p>
              <a:r>
                <a:rPr kumimoji="1" lang="ja-JP" altLang="en-US" sz="800" dirty="0">
                  <a:latin typeface="Meiryo UI" panose="020B0604030504040204" pitchFamily="50" charset="-128"/>
                  <a:ea typeface="Meiryo UI" panose="020B0604030504040204" pitchFamily="50" charset="-128"/>
                </a:rPr>
                <a:t>親水護岸の設置要望の有無</a:t>
              </a:r>
            </a:p>
          </p:txBody>
        </p:sp>
        <p:sp>
          <p:nvSpPr>
            <p:cNvPr id="26" name="テキスト ボックス 25">
              <a:extLst>
                <a:ext uri="{FF2B5EF4-FFF2-40B4-BE49-F238E27FC236}">
                  <a16:creationId xmlns:a16="http://schemas.microsoft.com/office/drawing/2014/main" id="{729C1AA0-60C7-4AD0-B436-A231AA9AE12C}"/>
                </a:ext>
              </a:extLst>
            </p:cNvPr>
            <p:cNvSpPr txBox="1"/>
            <p:nvPr/>
          </p:nvSpPr>
          <p:spPr>
            <a:xfrm>
              <a:off x="1173439" y="4115730"/>
              <a:ext cx="1856511" cy="460674"/>
            </a:xfrm>
            <a:prstGeom prst="rect">
              <a:avLst/>
            </a:prstGeom>
            <a:noFill/>
          </p:spPr>
          <p:txBody>
            <a:bodyPr wrap="square" rtlCol="0">
              <a:spAutoFit/>
            </a:bodyPr>
            <a:lstStyle/>
            <a:p>
              <a:r>
                <a:rPr lang="ja-JP" altLang="en-US" sz="800" dirty="0">
                  <a:latin typeface="Meiryo UI" panose="020B0604030504040204" pitchFamily="50" charset="-128"/>
                  <a:ea typeface="Meiryo UI" panose="020B0604030504040204" pitchFamily="50" charset="-128"/>
                </a:rPr>
                <a:t>護岸の大規模な損傷</a:t>
              </a:r>
              <a:r>
                <a:rPr lang="ja-JP" altLang="en-US" sz="800" u="sng" dirty="0">
                  <a:solidFill>
                    <a:srgbClr val="FF0000"/>
                  </a:solidFill>
                  <a:latin typeface="Meiryo UI" panose="020B0604030504040204" pitchFamily="50" charset="-128"/>
                  <a:ea typeface="Meiryo UI" panose="020B0604030504040204" pitchFamily="50" charset="-128"/>
                </a:rPr>
                <a:t>等</a:t>
              </a:r>
              <a:r>
                <a:rPr lang="ja-JP" altLang="en-US" sz="800" dirty="0">
                  <a:latin typeface="Meiryo UI" panose="020B0604030504040204" pitchFamily="50" charset="-128"/>
                  <a:ea typeface="Meiryo UI" panose="020B0604030504040204" pitchFamily="50" charset="-128"/>
                </a:rPr>
                <a:t>の</a:t>
              </a:r>
              <a:endParaRPr lang="en-US" altLang="ja-JP" sz="800" dirty="0">
                <a:latin typeface="Meiryo UI" panose="020B0604030504040204" pitchFamily="50" charset="-128"/>
                <a:ea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rPr>
                <a:t>有無</a:t>
              </a:r>
              <a:endParaRPr kumimoji="1" lang="ja-JP" altLang="en-US" sz="800" dirty="0">
                <a:latin typeface="Meiryo UI" panose="020B0604030504040204" pitchFamily="50" charset="-128"/>
                <a:ea typeface="Meiryo UI" panose="020B0604030504040204" pitchFamily="50" charset="-128"/>
              </a:endParaRPr>
            </a:p>
          </p:txBody>
        </p:sp>
        <p:sp>
          <p:nvSpPr>
            <p:cNvPr id="27" name="テキスト ボックス 26">
              <a:extLst>
                <a:ext uri="{FF2B5EF4-FFF2-40B4-BE49-F238E27FC236}">
                  <a16:creationId xmlns:a16="http://schemas.microsoft.com/office/drawing/2014/main" id="{CC968A37-AFBD-45DE-97C4-5B805DAFCAC7}"/>
                </a:ext>
              </a:extLst>
            </p:cNvPr>
            <p:cNvSpPr txBox="1"/>
            <p:nvPr/>
          </p:nvSpPr>
          <p:spPr>
            <a:xfrm>
              <a:off x="1173439" y="5084591"/>
              <a:ext cx="1856511" cy="460674"/>
            </a:xfrm>
            <a:prstGeom prst="rect">
              <a:avLst/>
            </a:prstGeom>
            <a:noFill/>
          </p:spPr>
          <p:txBody>
            <a:bodyPr wrap="square" rtlCol="0">
              <a:spAutoFit/>
            </a:bodyPr>
            <a:lstStyle/>
            <a:p>
              <a:r>
                <a:rPr kumimoji="1" lang="ja-JP" altLang="en-US" sz="800" dirty="0">
                  <a:latin typeface="HG丸ｺﾞｼｯｸM-PRO" panose="020F0600000000000000" pitchFamily="50" charset="-128"/>
                  <a:ea typeface="HG丸ｺﾞｼｯｸM-PRO" panose="020F0600000000000000" pitchFamily="50" charset="-128"/>
                </a:rPr>
                <a:t>軽微なブロックの損傷の有無</a:t>
              </a:r>
            </a:p>
          </p:txBody>
        </p:sp>
        <p:sp>
          <p:nvSpPr>
            <p:cNvPr id="28" name="フローチャート: 処理 27">
              <a:extLst>
                <a:ext uri="{FF2B5EF4-FFF2-40B4-BE49-F238E27FC236}">
                  <a16:creationId xmlns:a16="http://schemas.microsoft.com/office/drawing/2014/main" id="{3EC07807-CF0E-4007-978C-835ED4B157B5}"/>
                </a:ext>
              </a:extLst>
            </p:cNvPr>
            <p:cNvSpPr/>
            <p:nvPr/>
          </p:nvSpPr>
          <p:spPr>
            <a:xfrm>
              <a:off x="6512332" y="2016966"/>
              <a:ext cx="648000" cy="288000"/>
            </a:xfrm>
            <a:prstGeom prst="flowChartProcess">
              <a:avLst/>
            </a:prstGeom>
            <a:ln w="12700"/>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latin typeface="Meiryo UI" panose="020B0604030504040204" pitchFamily="50" charset="-128"/>
                  <a:ea typeface="Meiryo UI" panose="020B0604030504040204" pitchFamily="50" charset="-128"/>
                </a:rPr>
                <a:t>更新</a:t>
              </a:r>
            </a:p>
          </p:txBody>
        </p:sp>
        <p:sp>
          <p:nvSpPr>
            <p:cNvPr id="29" name="フローチャート: 処理 28">
              <a:extLst>
                <a:ext uri="{FF2B5EF4-FFF2-40B4-BE49-F238E27FC236}">
                  <a16:creationId xmlns:a16="http://schemas.microsoft.com/office/drawing/2014/main" id="{33823214-795C-42E9-BA40-EB7055A2436E}"/>
                </a:ext>
              </a:extLst>
            </p:cNvPr>
            <p:cNvSpPr/>
            <p:nvPr/>
          </p:nvSpPr>
          <p:spPr>
            <a:xfrm>
              <a:off x="6512332" y="3057827"/>
              <a:ext cx="900000" cy="288000"/>
            </a:xfrm>
            <a:prstGeom prst="flowChartProcess">
              <a:avLst/>
            </a:prstGeom>
            <a:ln w="12700"/>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latin typeface="Meiryo UI" panose="020B0604030504040204" pitchFamily="50" charset="-128"/>
                  <a:ea typeface="Meiryo UI" panose="020B0604030504040204" pitchFamily="50" charset="-128"/>
                </a:rPr>
                <a:t>部分更新</a:t>
              </a:r>
            </a:p>
          </p:txBody>
        </p:sp>
        <p:sp>
          <p:nvSpPr>
            <p:cNvPr id="30" name="フローチャート: 処理 29">
              <a:extLst>
                <a:ext uri="{FF2B5EF4-FFF2-40B4-BE49-F238E27FC236}">
                  <a16:creationId xmlns:a16="http://schemas.microsoft.com/office/drawing/2014/main" id="{FAFD4634-4672-43E3-8778-FB17ADA126DE}"/>
                </a:ext>
              </a:extLst>
            </p:cNvPr>
            <p:cNvSpPr/>
            <p:nvPr/>
          </p:nvSpPr>
          <p:spPr>
            <a:xfrm>
              <a:off x="6512332" y="4098687"/>
              <a:ext cx="1936776" cy="288000"/>
            </a:xfrm>
            <a:prstGeom prst="flowChartProcess">
              <a:avLst/>
            </a:prstGeom>
            <a:ln w="12700"/>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u="sng" dirty="0">
                  <a:solidFill>
                    <a:srgbClr val="FF0000"/>
                  </a:solidFill>
                  <a:latin typeface="Meiryo UI" panose="020B0604030504040204" pitchFamily="50" charset="-128"/>
                  <a:ea typeface="Meiryo UI" panose="020B0604030504040204" pitchFamily="50" charset="-128"/>
                </a:rPr>
                <a:t>更新・</a:t>
              </a:r>
              <a:r>
                <a:rPr kumimoji="1" lang="ja-JP" altLang="en-US" sz="800" dirty="0">
                  <a:latin typeface="Meiryo UI" panose="020B0604030504040204" pitchFamily="50" charset="-128"/>
                  <a:ea typeface="Meiryo UI" panose="020B0604030504040204" pitchFamily="50" charset="-128"/>
                </a:rPr>
                <a:t>部分更新・補修</a:t>
              </a:r>
            </a:p>
          </p:txBody>
        </p:sp>
        <p:sp>
          <p:nvSpPr>
            <p:cNvPr id="31" name="フローチャート: 処理 30">
              <a:extLst>
                <a:ext uri="{FF2B5EF4-FFF2-40B4-BE49-F238E27FC236}">
                  <a16:creationId xmlns:a16="http://schemas.microsoft.com/office/drawing/2014/main" id="{E5F2BCA5-D33D-48A7-930A-312F299EC789}"/>
                </a:ext>
              </a:extLst>
            </p:cNvPr>
            <p:cNvSpPr/>
            <p:nvPr/>
          </p:nvSpPr>
          <p:spPr>
            <a:xfrm>
              <a:off x="6512332" y="5067549"/>
              <a:ext cx="1080000" cy="288000"/>
            </a:xfrm>
            <a:prstGeom prst="flowChartProcess">
              <a:avLst/>
            </a:prstGeom>
            <a:ln w="12700"/>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latin typeface="Meiryo UI" panose="020B0604030504040204" pitchFamily="50" charset="-128"/>
                  <a:ea typeface="Meiryo UI" panose="020B0604030504040204" pitchFamily="50" charset="-128"/>
                </a:rPr>
                <a:t>補修・修繕</a:t>
              </a:r>
              <a:endParaRPr kumimoji="1" lang="ja-JP" altLang="en-US" sz="800" dirty="0">
                <a:latin typeface="Meiryo UI" panose="020B0604030504040204" pitchFamily="50" charset="-128"/>
                <a:ea typeface="Meiryo UI" panose="020B0604030504040204" pitchFamily="50" charset="-128"/>
              </a:endParaRPr>
            </a:p>
          </p:txBody>
        </p:sp>
        <p:sp>
          <p:nvSpPr>
            <p:cNvPr id="32" name="フローチャート: 処理 31">
              <a:extLst>
                <a:ext uri="{FF2B5EF4-FFF2-40B4-BE49-F238E27FC236}">
                  <a16:creationId xmlns:a16="http://schemas.microsoft.com/office/drawing/2014/main" id="{A10AB254-63AB-40C8-8ABB-345D61F9B408}"/>
                </a:ext>
              </a:extLst>
            </p:cNvPr>
            <p:cNvSpPr/>
            <p:nvPr/>
          </p:nvSpPr>
          <p:spPr>
            <a:xfrm>
              <a:off x="2568643" y="5829412"/>
              <a:ext cx="900000" cy="288000"/>
            </a:xfrm>
            <a:prstGeom prst="flowChartProcess">
              <a:avLst/>
            </a:prstGeom>
            <a:ln w="12700"/>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latin typeface="Meiryo UI" panose="020B0604030504040204" pitchFamily="50" charset="-128"/>
                  <a:ea typeface="Meiryo UI" panose="020B0604030504040204" pitchFamily="50" charset="-128"/>
                </a:rPr>
                <a:t>経過観察</a:t>
              </a:r>
              <a:endParaRPr kumimoji="1" lang="ja-JP" altLang="en-US" sz="800" dirty="0">
                <a:latin typeface="Meiryo UI" panose="020B0604030504040204" pitchFamily="50" charset="-128"/>
                <a:ea typeface="Meiryo UI" panose="020B0604030504040204" pitchFamily="50" charset="-128"/>
              </a:endParaRPr>
            </a:p>
          </p:txBody>
        </p:sp>
        <p:sp>
          <p:nvSpPr>
            <p:cNvPr id="33" name="フローチャート: 処理 32">
              <a:extLst>
                <a:ext uri="{FF2B5EF4-FFF2-40B4-BE49-F238E27FC236}">
                  <a16:creationId xmlns:a16="http://schemas.microsoft.com/office/drawing/2014/main" id="{1D510695-A4A5-4FEA-9054-F0E29FBBBD64}"/>
                </a:ext>
              </a:extLst>
            </p:cNvPr>
            <p:cNvSpPr/>
            <p:nvPr/>
          </p:nvSpPr>
          <p:spPr>
            <a:xfrm>
              <a:off x="3987066" y="5829412"/>
              <a:ext cx="1080000" cy="288000"/>
            </a:xfrm>
            <a:prstGeom prst="flowChartProcess">
              <a:avLst/>
            </a:prstGeom>
            <a:ln w="12700"/>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latin typeface="Meiryo UI" panose="020B0604030504040204" pitchFamily="50" charset="-128"/>
                  <a:ea typeface="Meiryo UI" panose="020B0604030504040204" pitchFamily="50" charset="-128"/>
                </a:rPr>
                <a:t>日常的補修</a:t>
              </a:r>
              <a:endParaRPr kumimoji="1" lang="ja-JP" altLang="en-US" sz="800" dirty="0">
                <a:latin typeface="Meiryo UI" panose="020B0604030504040204" pitchFamily="50" charset="-128"/>
                <a:ea typeface="Meiryo UI" panose="020B0604030504040204" pitchFamily="50" charset="-128"/>
              </a:endParaRPr>
            </a:p>
          </p:txBody>
        </p:sp>
        <p:sp>
          <p:nvSpPr>
            <p:cNvPr id="34" name="フローチャート: 処理 33">
              <a:extLst>
                <a:ext uri="{FF2B5EF4-FFF2-40B4-BE49-F238E27FC236}">
                  <a16:creationId xmlns:a16="http://schemas.microsoft.com/office/drawing/2014/main" id="{7345D4EE-03DD-41CF-BD08-81C051175667}"/>
                </a:ext>
              </a:extLst>
            </p:cNvPr>
            <p:cNvSpPr/>
            <p:nvPr/>
          </p:nvSpPr>
          <p:spPr>
            <a:xfrm>
              <a:off x="5529761" y="5829412"/>
              <a:ext cx="1224000" cy="288000"/>
            </a:xfrm>
            <a:prstGeom prst="flowChartProcess">
              <a:avLst/>
            </a:prstGeom>
            <a:ln w="12700"/>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latin typeface="Meiryo UI" panose="020B0604030504040204" pitchFamily="50" charset="-128"/>
                  <a:ea typeface="Meiryo UI" panose="020B0604030504040204" pitchFamily="50" charset="-128"/>
                </a:rPr>
                <a:t>事前対策等</a:t>
              </a:r>
              <a:r>
                <a:rPr lang="en-US" altLang="ja-JP" sz="500" dirty="0">
                  <a:latin typeface="Meiryo UI" panose="020B0604030504040204" pitchFamily="50" charset="-128"/>
                  <a:ea typeface="Meiryo UI" panose="020B0604030504040204" pitchFamily="50" charset="-128"/>
                </a:rPr>
                <a:t>※2</a:t>
              </a:r>
              <a:endParaRPr kumimoji="1" lang="ja-JP" altLang="en-US" sz="500" dirty="0">
                <a:latin typeface="Meiryo UI" panose="020B0604030504040204" pitchFamily="50" charset="-128"/>
                <a:ea typeface="Meiryo UI" panose="020B0604030504040204" pitchFamily="50" charset="-128"/>
              </a:endParaRPr>
            </a:p>
          </p:txBody>
        </p:sp>
        <p:cxnSp>
          <p:nvCxnSpPr>
            <p:cNvPr id="35" name="直線矢印コネクタ 34">
              <a:extLst>
                <a:ext uri="{FF2B5EF4-FFF2-40B4-BE49-F238E27FC236}">
                  <a16:creationId xmlns:a16="http://schemas.microsoft.com/office/drawing/2014/main" id="{ED4C18B2-2F66-404B-9413-E3DEC4BDB88D}"/>
                </a:ext>
              </a:extLst>
            </p:cNvPr>
            <p:cNvCxnSpPr>
              <a:cxnSpLocks/>
            </p:cNvCxnSpPr>
            <p:nvPr/>
          </p:nvCxnSpPr>
          <p:spPr>
            <a:xfrm>
              <a:off x="5705206" y="3199971"/>
              <a:ext cx="807126" cy="0"/>
            </a:xfrm>
            <a:prstGeom prst="straightConnector1">
              <a:avLst/>
            </a:prstGeom>
            <a:ln w="12700">
              <a:headEnd type="none" w="med" len="lg"/>
              <a:tailEnd type="arrow" w="lg" len="lg"/>
            </a:ln>
            <a:effectLst>
              <a:outerShdw dir="5400000" rotWithShape="0">
                <a:srgbClr val="000000">
                  <a:alpha val="38000"/>
                </a:srgbClr>
              </a:outerShdw>
            </a:effectLst>
          </p:spPr>
          <p:style>
            <a:lnRef idx="2">
              <a:schemeClr val="dk1"/>
            </a:lnRef>
            <a:fillRef idx="0">
              <a:schemeClr val="dk1"/>
            </a:fillRef>
            <a:effectRef idx="1">
              <a:schemeClr val="dk1"/>
            </a:effectRef>
            <a:fontRef idx="minor">
              <a:schemeClr val="tx1"/>
            </a:fontRef>
          </p:style>
        </p:cxnSp>
        <p:cxnSp>
          <p:nvCxnSpPr>
            <p:cNvPr id="36" name="直線矢印コネクタ 35">
              <a:extLst>
                <a:ext uri="{FF2B5EF4-FFF2-40B4-BE49-F238E27FC236}">
                  <a16:creationId xmlns:a16="http://schemas.microsoft.com/office/drawing/2014/main" id="{C66C7974-7E46-45A6-A59F-4E70CB451848}"/>
                </a:ext>
              </a:extLst>
            </p:cNvPr>
            <p:cNvCxnSpPr>
              <a:cxnSpLocks/>
            </p:cNvCxnSpPr>
            <p:nvPr/>
          </p:nvCxnSpPr>
          <p:spPr>
            <a:xfrm flipV="1">
              <a:off x="5705206" y="4242268"/>
              <a:ext cx="807126" cy="840"/>
            </a:xfrm>
            <a:prstGeom prst="straightConnector1">
              <a:avLst/>
            </a:prstGeom>
            <a:ln w="12700">
              <a:headEnd type="none" w="med" len="lg"/>
              <a:tailEnd type="arrow" w="lg" len="lg"/>
            </a:ln>
            <a:effectLst>
              <a:outerShdw dir="5400000" rotWithShape="0">
                <a:srgbClr val="000000">
                  <a:alpha val="38000"/>
                </a:srgbClr>
              </a:outerShdw>
            </a:effectLst>
          </p:spPr>
          <p:style>
            <a:lnRef idx="2">
              <a:schemeClr val="dk1"/>
            </a:lnRef>
            <a:fillRef idx="0">
              <a:schemeClr val="dk1"/>
            </a:fillRef>
            <a:effectRef idx="1">
              <a:schemeClr val="dk1"/>
            </a:effectRef>
            <a:fontRef idx="minor">
              <a:schemeClr val="tx1"/>
            </a:fontRef>
          </p:style>
        </p:cxnSp>
        <p:cxnSp>
          <p:nvCxnSpPr>
            <p:cNvPr id="37" name="直線矢印コネクタ 36">
              <a:extLst>
                <a:ext uri="{FF2B5EF4-FFF2-40B4-BE49-F238E27FC236}">
                  <a16:creationId xmlns:a16="http://schemas.microsoft.com/office/drawing/2014/main" id="{8551CB05-8680-4C77-93F5-1C394489BEAE}"/>
                </a:ext>
              </a:extLst>
            </p:cNvPr>
            <p:cNvCxnSpPr>
              <a:cxnSpLocks/>
            </p:cNvCxnSpPr>
            <p:nvPr/>
          </p:nvCxnSpPr>
          <p:spPr>
            <a:xfrm>
              <a:off x="5507206" y="5211549"/>
              <a:ext cx="1005126" cy="0"/>
            </a:xfrm>
            <a:prstGeom prst="straightConnector1">
              <a:avLst/>
            </a:prstGeom>
            <a:ln w="12700">
              <a:headEnd type="none" w="med" len="lg"/>
              <a:tailEnd type="arrow" w="lg" len="lg"/>
            </a:ln>
            <a:effectLst>
              <a:outerShdw dir="5400000" rotWithShape="0">
                <a:srgbClr val="000000">
                  <a:alpha val="38000"/>
                </a:srgbClr>
              </a:outerShdw>
            </a:effectLst>
          </p:spPr>
          <p:style>
            <a:lnRef idx="2">
              <a:schemeClr val="dk1"/>
            </a:lnRef>
            <a:fillRef idx="0">
              <a:schemeClr val="dk1"/>
            </a:fillRef>
            <a:effectRef idx="1">
              <a:schemeClr val="dk1"/>
            </a:effectRef>
            <a:fontRef idx="minor">
              <a:schemeClr val="tx1"/>
            </a:fontRef>
          </p:style>
        </p:cxnSp>
        <p:cxnSp>
          <p:nvCxnSpPr>
            <p:cNvPr id="38" name="直線矢印コネクタ 37">
              <a:extLst>
                <a:ext uri="{FF2B5EF4-FFF2-40B4-BE49-F238E27FC236}">
                  <a16:creationId xmlns:a16="http://schemas.microsoft.com/office/drawing/2014/main" id="{0C634F80-2DCA-468A-A3F9-8671F2F1BE0B}"/>
                </a:ext>
              </a:extLst>
            </p:cNvPr>
            <p:cNvCxnSpPr>
              <a:cxnSpLocks/>
              <a:stCxn id="15" idx="2"/>
              <a:endCxn id="33" idx="0"/>
            </p:cNvCxnSpPr>
            <p:nvPr/>
          </p:nvCxnSpPr>
          <p:spPr>
            <a:xfrm>
              <a:off x="4514935" y="5493956"/>
              <a:ext cx="12132" cy="335456"/>
            </a:xfrm>
            <a:prstGeom prst="straightConnector1">
              <a:avLst/>
            </a:prstGeom>
            <a:ln w="12700">
              <a:headEnd type="none" w="med" len="lg"/>
              <a:tailEnd type="arrow" w="lg" len="lg"/>
            </a:ln>
            <a:effectLst>
              <a:outerShdw dir="5400000" rotWithShape="0">
                <a:srgbClr val="000000">
                  <a:alpha val="38000"/>
                </a:srgbClr>
              </a:outerShdw>
            </a:effectLst>
          </p:spPr>
          <p:style>
            <a:lnRef idx="2">
              <a:schemeClr val="dk1"/>
            </a:lnRef>
            <a:fillRef idx="0">
              <a:schemeClr val="dk1"/>
            </a:fillRef>
            <a:effectRef idx="1">
              <a:schemeClr val="dk1"/>
            </a:effectRef>
            <a:fontRef idx="minor">
              <a:schemeClr val="tx1"/>
            </a:fontRef>
          </p:style>
        </p:cxnSp>
        <p:cxnSp>
          <p:nvCxnSpPr>
            <p:cNvPr id="39" name="コネクタ: カギ線 38">
              <a:extLst>
                <a:ext uri="{FF2B5EF4-FFF2-40B4-BE49-F238E27FC236}">
                  <a16:creationId xmlns:a16="http://schemas.microsoft.com/office/drawing/2014/main" id="{2FD359FC-5127-4C73-A520-A912469E21B0}"/>
                </a:ext>
              </a:extLst>
            </p:cNvPr>
            <p:cNvCxnSpPr>
              <a:cxnSpLocks/>
              <a:stCxn id="15" idx="1"/>
              <a:endCxn id="32" idx="0"/>
            </p:cNvCxnSpPr>
            <p:nvPr/>
          </p:nvCxnSpPr>
          <p:spPr>
            <a:xfrm rot="10800000" flipV="1">
              <a:off x="3018643" y="5205956"/>
              <a:ext cx="468225" cy="623456"/>
            </a:xfrm>
            <a:prstGeom prst="bentConnector2">
              <a:avLst/>
            </a:prstGeom>
            <a:ln w="12700">
              <a:tailEnd type="arrow" w="lg" len="lg"/>
            </a:ln>
            <a:effectLst>
              <a:outerShdw dir="5400000" rotWithShape="0">
                <a:srgbClr val="000000">
                  <a:alpha val="38000"/>
                </a:srgbClr>
              </a:outerShdw>
            </a:effectLst>
          </p:spPr>
          <p:style>
            <a:lnRef idx="2">
              <a:schemeClr val="dk1"/>
            </a:lnRef>
            <a:fillRef idx="0">
              <a:schemeClr val="dk1"/>
            </a:fillRef>
            <a:effectRef idx="1">
              <a:schemeClr val="dk1"/>
            </a:effectRef>
            <a:fontRef idx="minor">
              <a:schemeClr val="tx1"/>
            </a:fontRef>
          </p:style>
        </p:cxnSp>
        <p:cxnSp>
          <p:nvCxnSpPr>
            <p:cNvPr id="40" name="コネクタ: カギ線 39">
              <a:extLst>
                <a:ext uri="{FF2B5EF4-FFF2-40B4-BE49-F238E27FC236}">
                  <a16:creationId xmlns:a16="http://schemas.microsoft.com/office/drawing/2014/main" id="{3065E0ED-8657-468F-AF03-7A7DC850DAB5}"/>
                </a:ext>
              </a:extLst>
            </p:cNvPr>
            <p:cNvCxnSpPr>
              <a:cxnSpLocks/>
              <a:stCxn id="9" idx="3"/>
              <a:endCxn id="34" idx="0"/>
            </p:cNvCxnSpPr>
            <p:nvPr/>
          </p:nvCxnSpPr>
          <p:spPr>
            <a:xfrm>
              <a:off x="4536825" y="5644251"/>
              <a:ext cx="1604936" cy="185161"/>
            </a:xfrm>
            <a:prstGeom prst="bentConnector2">
              <a:avLst/>
            </a:prstGeom>
            <a:ln w="12700">
              <a:tailEnd type="arrow" w="lg" len="lg"/>
            </a:ln>
            <a:effectLst>
              <a:outerShdw dir="5400000" rotWithShape="0">
                <a:srgbClr val="000000">
                  <a:alpha val="38000"/>
                </a:srgbClr>
              </a:outerShdw>
            </a:effectLst>
          </p:spPr>
          <p:style>
            <a:lnRef idx="2">
              <a:schemeClr val="dk1"/>
            </a:lnRef>
            <a:fillRef idx="0">
              <a:schemeClr val="dk1"/>
            </a:fillRef>
            <a:effectRef idx="1">
              <a:schemeClr val="dk1"/>
            </a:effectRef>
            <a:fontRef idx="minor">
              <a:schemeClr val="tx1"/>
            </a:fontRef>
          </p:style>
        </p:cxnSp>
        <p:sp>
          <p:nvSpPr>
            <p:cNvPr id="41" name="テキスト ボックス 40">
              <a:extLst>
                <a:ext uri="{FF2B5EF4-FFF2-40B4-BE49-F238E27FC236}">
                  <a16:creationId xmlns:a16="http://schemas.microsoft.com/office/drawing/2014/main" id="{CF53B196-F61F-424E-A20D-BBD99BDCBF4E}"/>
                </a:ext>
              </a:extLst>
            </p:cNvPr>
            <p:cNvSpPr txBox="1"/>
            <p:nvPr/>
          </p:nvSpPr>
          <p:spPr>
            <a:xfrm>
              <a:off x="5838770" y="1899462"/>
              <a:ext cx="540000" cy="293157"/>
            </a:xfrm>
            <a:prstGeom prst="rect">
              <a:avLst/>
            </a:prstGeom>
            <a:noFill/>
          </p:spPr>
          <p:txBody>
            <a:bodyPr wrap="square" rtlCol="0">
              <a:spAutoFit/>
            </a:bodyPr>
            <a:lstStyle/>
            <a:p>
              <a:pPr algn="ctr"/>
              <a:r>
                <a:rPr kumimoji="1" lang="ja-JP" altLang="en-US" sz="800" dirty="0">
                  <a:latin typeface="Meiryo UI" panose="020B0604030504040204" pitchFamily="50" charset="-128"/>
                  <a:ea typeface="Meiryo UI" panose="020B0604030504040204" pitchFamily="50" charset="-128"/>
                </a:rPr>
                <a:t>有り</a:t>
              </a:r>
            </a:p>
          </p:txBody>
        </p:sp>
        <p:sp>
          <p:nvSpPr>
            <p:cNvPr id="42" name="テキスト ボックス 41">
              <a:extLst>
                <a:ext uri="{FF2B5EF4-FFF2-40B4-BE49-F238E27FC236}">
                  <a16:creationId xmlns:a16="http://schemas.microsoft.com/office/drawing/2014/main" id="{02235C89-B761-48A0-A7C1-CFC10D229B5F}"/>
                </a:ext>
              </a:extLst>
            </p:cNvPr>
            <p:cNvSpPr txBox="1"/>
            <p:nvPr/>
          </p:nvSpPr>
          <p:spPr>
            <a:xfrm>
              <a:off x="5782531" y="2966990"/>
              <a:ext cx="656780" cy="293157"/>
            </a:xfrm>
            <a:prstGeom prst="rect">
              <a:avLst/>
            </a:prstGeom>
            <a:noFill/>
          </p:spPr>
          <p:txBody>
            <a:bodyPr wrap="square" rtlCol="0">
              <a:spAutoFit/>
            </a:bodyPr>
            <a:lstStyle/>
            <a:p>
              <a:pPr algn="ctr"/>
              <a:r>
                <a:rPr kumimoji="1" lang="ja-JP" altLang="en-US" sz="800" dirty="0">
                  <a:latin typeface="Meiryo UI" panose="020B0604030504040204" pitchFamily="50" charset="-128"/>
                  <a:ea typeface="Meiryo UI" panose="020B0604030504040204" pitchFamily="50" charset="-128"/>
                </a:rPr>
                <a:t>有り</a:t>
              </a:r>
            </a:p>
          </p:txBody>
        </p:sp>
        <p:sp>
          <p:nvSpPr>
            <p:cNvPr id="43" name="テキスト ボックス 42">
              <a:extLst>
                <a:ext uri="{FF2B5EF4-FFF2-40B4-BE49-F238E27FC236}">
                  <a16:creationId xmlns:a16="http://schemas.microsoft.com/office/drawing/2014/main" id="{CB1DCCE8-220B-4F9C-A5FD-676F441E1274}"/>
                </a:ext>
              </a:extLst>
            </p:cNvPr>
            <p:cNvSpPr txBox="1"/>
            <p:nvPr/>
          </p:nvSpPr>
          <p:spPr>
            <a:xfrm>
              <a:off x="5539435" y="3803070"/>
              <a:ext cx="1008000" cy="460674"/>
            </a:xfrm>
            <a:prstGeom prst="rect">
              <a:avLst/>
            </a:prstGeom>
            <a:noFill/>
          </p:spPr>
          <p:txBody>
            <a:bodyPr wrap="square" rtlCol="0">
              <a:spAutoFit/>
            </a:bodyPr>
            <a:lstStyle/>
            <a:p>
              <a:pPr algn="ctr"/>
              <a:r>
                <a:rPr kumimoji="1" lang="ja-JP" altLang="en-US" sz="800" dirty="0">
                  <a:latin typeface="Meiryo UI" panose="020B0604030504040204" pitchFamily="50" charset="-128"/>
                  <a:ea typeface="Meiryo UI" panose="020B0604030504040204" pitchFamily="50" charset="-128"/>
                </a:rPr>
                <a:t>大規模な</a:t>
              </a:r>
              <a:endParaRPr kumimoji="1" lang="en-US" altLang="ja-JP" sz="800" dirty="0">
                <a:latin typeface="Meiryo UI" panose="020B0604030504040204" pitchFamily="50" charset="-128"/>
                <a:ea typeface="Meiryo UI" panose="020B0604030504040204" pitchFamily="50" charset="-128"/>
              </a:endParaRPr>
            </a:p>
            <a:p>
              <a:pPr algn="ctr"/>
              <a:r>
                <a:rPr kumimoji="1" lang="ja-JP" altLang="en-US" sz="800" dirty="0">
                  <a:latin typeface="Meiryo UI" panose="020B0604030504040204" pitchFamily="50" charset="-128"/>
                  <a:ea typeface="Meiryo UI" panose="020B0604030504040204" pitchFamily="50" charset="-128"/>
                </a:rPr>
                <a:t>損傷</a:t>
              </a:r>
              <a:r>
                <a:rPr kumimoji="1" lang="ja-JP" altLang="en-US" sz="800" u="sng" dirty="0">
                  <a:solidFill>
                    <a:srgbClr val="FF0000"/>
                  </a:solidFill>
                  <a:latin typeface="Meiryo UI" panose="020B0604030504040204" pitchFamily="50" charset="-128"/>
                  <a:ea typeface="Meiryo UI" panose="020B0604030504040204" pitchFamily="50" charset="-128"/>
                </a:rPr>
                <a:t>等</a:t>
              </a:r>
              <a:r>
                <a:rPr kumimoji="1" lang="ja-JP" altLang="en-US" sz="800" dirty="0">
                  <a:latin typeface="Meiryo UI" panose="020B0604030504040204" pitchFamily="50" charset="-128"/>
                  <a:ea typeface="Meiryo UI" panose="020B0604030504040204" pitchFamily="50" charset="-128"/>
                </a:rPr>
                <a:t>有り</a:t>
              </a:r>
            </a:p>
          </p:txBody>
        </p:sp>
        <p:sp>
          <p:nvSpPr>
            <p:cNvPr id="44" name="テキスト ボックス 43">
              <a:extLst>
                <a:ext uri="{FF2B5EF4-FFF2-40B4-BE49-F238E27FC236}">
                  <a16:creationId xmlns:a16="http://schemas.microsoft.com/office/drawing/2014/main" id="{CB210D58-802E-4910-8E8C-F0E4C43FF3AA}"/>
                </a:ext>
              </a:extLst>
            </p:cNvPr>
            <p:cNvSpPr txBox="1"/>
            <p:nvPr/>
          </p:nvSpPr>
          <p:spPr>
            <a:xfrm>
              <a:off x="5613138" y="4785039"/>
              <a:ext cx="1005126" cy="460674"/>
            </a:xfrm>
            <a:prstGeom prst="rect">
              <a:avLst/>
            </a:prstGeom>
            <a:noFill/>
          </p:spPr>
          <p:txBody>
            <a:bodyPr wrap="square" rtlCol="0">
              <a:spAutoFit/>
            </a:bodyPr>
            <a:lstStyle/>
            <a:p>
              <a:pPr algn="ctr"/>
              <a:r>
                <a:rPr lang="ja-JP" altLang="en-US" sz="800" dirty="0">
                  <a:latin typeface="Meiryo UI" panose="020B0604030504040204" pitchFamily="50" charset="-128"/>
                  <a:ea typeface="Meiryo UI" panose="020B0604030504040204" pitchFamily="50" charset="-128"/>
                </a:rPr>
                <a:t>中規模の</a:t>
              </a:r>
              <a:endParaRPr kumimoji="1" lang="en-US" altLang="ja-JP" sz="800" dirty="0">
                <a:latin typeface="Meiryo UI" panose="020B0604030504040204" pitchFamily="50" charset="-128"/>
                <a:ea typeface="Meiryo UI" panose="020B0604030504040204" pitchFamily="50" charset="-128"/>
              </a:endParaRPr>
            </a:p>
            <a:p>
              <a:pPr algn="ctr"/>
              <a:r>
                <a:rPr kumimoji="1" lang="ja-JP" altLang="en-US" sz="800" dirty="0">
                  <a:latin typeface="Meiryo UI" panose="020B0604030504040204" pitchFamily="50" charset="-128"/>
                  <a:ea typeface="Meiryo UI" panose="020B0604030504040204" pitchFamily="50" charset="-128"/>
                </a:rPr>
                <a:t>損傷</a:t>
              </a:r>
            </a:p>
          </p:txBody>
        </p:sp>
        <p:sp>
          <p:nvSpPr>
            <p:cNvPr id="45" name="テキスト ボックス 44">
              <a:extLst>
                <a:ext uri="{FF2B5EF4-FFF2-40B4-BE49-F238E27FC236}">
                  <a16:creationId xmlns:a16="http://schemas.microsoft.com/office/drawing/2014/main" id="{DD270A2D-E6B2-42C6-AD59-340F071DF039}"/>
                </a:ext>
              </a:extLst>
            </p:cNvPr>
            <p:cNvSpPr txBox="1"/>
            <p:nvPr/>
          </p:nvSpPr>
          <p:spPr>
            <a:xfrm>
              <a:off x="2931438" y="5338507"/>
              <a:ext cx="640053" cy="460674"/>
            </a:xfrm>
            <a:prstGeom prst="rect">
              <a:avLst/>
            </a:prstGeom>
            <a:noFill/>
          </p:spPr>
          <p:txBody>
            <a:bodyPr wrap="square" rtlCol="0">
              <a:spAutoFit/>
            </a:bodyPr>
            <a:lstStyle/>
            <a:p>
              <a:pPr algn="ctr"/>
              <a:r>
                <a:rPr kumimoji="1" lang="ja-JP" altLang="en-US" sz="800" dirty="0">
                  <a:latin typeface="Meiryo UI" panose="020B0604030504040204" pitchFamily="50" charset="-128"/>
                  <a:ea typeface="Meiryo UI" panose="020B0604030504040204" pitchFamily="50" charset="-128"/>
                </a:rPr>
                <a:t>損傷</a:t>
              </a:r>
              <a:endParaRPr kumimoji="1" lang="en-US" altLang="ja-JP" sz="800" dirty="0">
                <a:latin typeface="Meiryo UI" panose="020B0604030504040204" pitchFamily="50" charset="-128"/>
                <a:ea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rPr>
                <a:t>なし</a:t>
              </a:r>
              <a:endParaRPr kumimoji="1" lang="ja-JP" altLang="en-US" sz="800" dirty="0">
                <a:latin typeface="Meiryo UI" panose="020B0604030504040204" pitchFamily="50" charset="-128"/>
                <a:ea typeface="Meiryo UI" panose="020B0604030504040204" pitchFamily="50" charset="-128"/>
              </a:endParaRPr>
            </a:p>
          </p:txBody>
        </p:sp>
        <p:sp>
          <p:nvSpPr>
            <p:cNvPr id="46" name="テキスト ボックス 45">
              <a:extLst>
                <a:ext uri="{FF2B5EF4-FFF2-40B4-BE49-F238E27FC236}">
                  <a16:creationId xmlns:a16="http://schemas.microsoft.com/office/drawing/2014/main" id="{F27F41BE-BFB1-458B-8E7A-70F2493672CD}"/>
                </a:ext>
              </a:extLst>
            </p:cNvPr>
            <p:cNvSpPr txBox="1"/>
            <p:nvPr/>
          </p:nvSpPr>
          <p:spPr>
            <a:xfrm>
              <a:off x="3234928" y="4587721"/>
              <a:ext cx="1272605" cy="460674"/>
            </a:xfrm>
            <a:prstGeom prst="rect">
              <a:avLst/>
            </a:prstGeom>
            <a:noFill/>
          </p:spPr>
          <p:txBody>
            <a:bodyPr wrap="square" rtlCol="0">
              <a:spAutoFit/>
            </a:bodyPr>
            <a:lstStyle/>
            <a:p>
              <a:pPr algn="ctr"/>
              <a:r>
                <a:rPr kumimoji="1" lang="ja-JP" altLang="en-US" sz="800" dirty="0">
                  <a:latin typeface="Meiryo UI" panose="020B0604030504040204" pitchFamily="50" charset="-128"/>
                  <a:ea typeface="Meiryo UI" panose="020B0604030504040204" pitchFamily="50" charset="-128"/>
                </a:rPr>
                <a:t>大規模な</a:t>
              </a:r>
              <a:endParaRPr kumimoji="1" lang="en-US" altLang="ja-JP" sz="800" dirty="0">
                <a:latin typeface="Meiryo UI" panose="020B0604030504040204" pitchFamily="50" charset="-128"/>
                <a:ea typeface="Meiryo UI" panose="020B0604030504040204" pitchFamily="50" charset="-128"/>
              </a:endParaRPr>
            </a:p>
            <a:p>
              <a:pPr algn="ctr"/>
              <a:r>
                <a:rPr kumimoji="1" lang="ja-JP" altLang="en-US" sz="800" dirty="0">
                  <a:latin typeface="Meiryo UI" panose="020B0604030504040204" pitchFamily="50" charset="-128"/>
                  <a:ea typeface="Meiryo UI" panose="020B0604030504040204" pitchFamily="50" charset="-128"/>
                </a:rPr>
                <a:t>損傷</a:t>
              </a:r>
              <a:r>
                <a:rPr kumimoji="1" lang="ja-JP" altLang="en-US" sz="800" u="sng" dirty="0">
                  <a:solidFill>
                    <a:srgbClr val="FF0000"/>
                  </a:solidFill>
                  <a:latin typeface="Meiryo UI" panose="020B0604030504040204" pitchFamily="50" charset="-128"/>
                  <a:ea typeface="Meiryo UI" panose="020B0604030504040204" pitchFamily="50" charset="-128"/>
                </a:rPr>
                <a:t>等</a:t>
              </a:r>
              <a:r>
                <a:rPr lang="ja-JP" altLang="en-US" sz="800" dirty="0">
                  <a:latin typeface="Meiryo UI" panose="020B0604030504040204" pitchFamily="50" charset="-128"/>
                  <a:ea typeface="Meiryo UI" panose="020B0604030504040204" pitchFamily="50" charset="-128"/>
                </a:rPr>
                <a:t>無し</a:t>
              </a:r>
              <a:endParaRPr kumimoji="1" lang="ja-JP" altLang="en-US" sz="800" dirty="0">
                <a:latin typeface="Meiryo UI" panose="020B0604030504040204" pitchFamily="50" charset="-128"/>
                <a:ea typeface="Meiryo UI" panose="020B0604030504040204" pitchFamily="50" charset="-128"/>
              </a:endParaRPr>
            </a:p>
          </p:txBody>
        </p:sp>
        <p:sp>
          <p:nvSpPr>
            <p:cNvPr id="47" name="テキスト ボックス 46">
              <a:extLst>
                <a:ext uri="{FF2B5EF4-FFF2-40B4-BE49-F238E27FC236}">
                  <a16:creationId xmlns:a16="http://schemas.microsoft.com/office/drawing/2014/main" id="{0C1081E7-3318-44F9-802C-D285DF00B391}"/>
                </a:ext>
              </a:extLst>
            </p:cNvPr>
            <p:cNvSpPr txBox="1"/>
            <p:nvPr/>
          </p:nvSpPr>
          <p:spPr>
            <a:xfrm>
              <a:off x="3969223" y="2521618"/>
              <a:ext cx="540000" cy="293157"/>
            </a:xfrm>
            <a:prstGeom prst="rect">
              <a:avLst/>
            </a:prstGeom>
            <a:noFill/>
          </p:spPr>
          <p:txBody>
            <a:bodyPr wrap="square" rtlCol="0">
              <a:spAutoFit/>
            </a:bodyPr>
            <a:lstStyle/>
            <a:p>
              <a:pPr algn="ctr"/>
              <a:r>
                <a:rPr lang="ja-JP" altLang="en-US" sz="800" dirty="0">
                  <a:latin typeface="Meiryo UI" panose="020B0604030504040204" pitchFamily="50" charset="-128"/>
                  <a:ea typeface="Meiryo UI" panose="020B0604030504040204" pitchFamily="50" charset="-128"/>
                </a:rPr>
                <a:t>無し</a:t>
              </a:r>
              <a:endParaRPr kumimoji="1" lang="ja-JP" altLang="en-US" sz="800" dirty="0">
                <a:latin typeface="Meiryo UI" panose="020B0604030504040204" pitchFamily="50" charset="-128"/>
                <a:ea typeface="Meiryo UI" panose="020B0604030504040204" pitchFamily="50" charset="-128"/>
              </a:endParaRPr>
            </a:p>
          </p:txBody>
        </p:sp>
        <p:sp>
          <p:nvSpPr>
            <p:cNvPr id="48" name="テキスト ボックス 47">
              <a:extLst>
                <a:ext uri="{FF2B5EF4-FFF2-40B4-BE49-F238E27FC236}">
                  <a16:creationId xmlns:a16="http://schemas.microsoft.com/office/drawing/2014/main" id="{0F523EE0-7043-4815-AB4A-EB51D7CE84B2}"/>
                </a:ext>
              </a:extLst>
            </p:cNvPr>
            <p:cNvSpPr txBox="1"/>
            <p:nvPr/>
          </p:nvSpPr>
          <p:spPr>
            <a:xfrm>
              <a:off x="3974087" y="3607316"/>
              <a:ext cx="540000" cy="293157"/>
            </a:xfrm>
            <a:prstGeom prst="rect">
              <a:avLst/>
            </a:prstGeom>
            <a:noFill/>
          </p:spPr>
          <p:txBody>
            <a:bodyPr wrap="square" rtlCol="0">
              <a:spAutoFit/>
            </a:bodyPr>
            <a:lstStyle/>
            <a:p>
              <a:pPr algn="ctr"/>
              <a:r>
                <a:rPr lang="ja-JP" altLang="en-US" sz="800" dirty="0">
                  <a:latin typeface="Meiryo UI" panose="020B0604030504040204" pitchFamily="50" charset="-128"/>
                  <a:ea typeface="Meiryo UI" panose="020B0604030504040204" pitchFamily="50" charset="-128"/>
                </a:rPr>
                <a:t>無し</a:t>
              </a:r>
              <a:endParaRPr kumimoji="1" lang="ja-JP" altLang="en-US" sz="800" dirty="0">
                <a:latin typeface="Meiryo UI" panose="020B0604030504040204" pitchFamily="50" charset="-128"/>
                <a:ea typeface="Meiryo UI" panose="020B0604030504040204" pitchFamily="50" charset="-128"/>
              </a:endParaRPr>
            </a:p>
          </p:txBody>
        </p:sp>
      </p:grpSp>
      <p:sp>
        <p:nvSpPr>
          <p:cNvPr id="49" name="テキスト ボックス 48">
            <a:extLst>
              <a:ext uri="{FF2B5EF4-FFF2-40B4-BE49-F238E27FC236}">
                <a16:creationId xmlns:a16="http://schemas.microsoft.com/office/drawing/2014/main" id="{9E38EC7D-D8B9-4126-BFC1-C7DB31FC0B21}"/>
              </a:ext>
            </a:extLst>
          </p:cNvPr>
          <p:cNvSpPr txBox="1"/>
          <p:nvPr/>
        </p:nvSpPr>
        <p:spPr>
          <a:xfrm>
            <a:off x="202412" y="6086941"/>
            <a:ext cx="5315296" cy="584775"/>
          </a:xfrm>
          <a:prstGeom prst="rect">
            <a:avLst/>
          </a:prstGeom>
          <a:noFill/>
        </p:spPr>
        <p:txBody>
          <a:bodyPr wrap="square" rtlCol="0">
            <a:spAutoFit/>
          </a:bodyPr>
          <a:lstStyle/>
          <a:p>
            <a:pPr marL="342900" indent="-342900" eaLnBrk="1" fontAlgn="auto" hangingPunct="1">
              <a:spcBef>
                <a:spcPts val="0"/>
              </a:spcBef>
              <a:spcAft>
                <a:spcPts val="0"/>
              </a:spcAft>
            </a:pPr>
            <a:r>
              <a:rPr lang="ja-JP" altLang="ja-JP" sz="8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※１：本フローでは、損傷の大きいものは限界管理水準を下回るものとして、物理的視点から部分更新として表現している。</a:t>
            </a:r>
            <a:endParaRPr lang="en-US" altLang="ja-JP" sz="8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endParaRPr>
          </a:p>
          <a:p>
            <a:pPr marL="342900" indent="-342900" eaLnBrk="1" fontAlgn="auto" hangingPunct="1">
              <a:spcBef>
                <a:spcPts val="0"/>
              </a:spcBef>
              <a:spcAft>
                <a:spcPts val="0"/>
              </a:spcAft>
            </a:pPr>
            <a:r>
              <a:rPr lang="ja-JP" altLang="en-US" sz="8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　　　　 </a:t>
            </a:r>
            <a:r>
              <a:rPr lang="ja-JP" altLang="ja-JP" sz="8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また、損傷の程度が小さいものは、直営作業等により対応する。</a:t>
            </a:r>
          </a:p>
          <a:p>
            <a:pPr eaLnBrk="1" fontAlgn="auto" hangingPunct="1">
              <a:spcBef>
                <a:spcPts val="0"/>
              </a:spcBef>
              <a:spcAft>
                <a:spcPts val="0"/>
              </a:spcAft>
            </a:pPr>
            <a:r>
              <a:rPr lang="ja-JP" altLang="ja-JP" sz="8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※２：同様の事象の発生が懸念される場合など、予防的に対策を施す措置</a:t>
            </a:r>
            <a:endParaRPr lang="en-US" altLang="ja-JP" sz="8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endParaRPr>
          </a:p>
          <a:p>
            <a:pPr eaLnBrk="1" fontAlgn="auto" hangingPunct="1">
              <a:spcBef>
                <a:spcPts val="0"/>
              </a:spcBef>
              <a:spcAft>
                <a:spcPts val="0"/>
              </a:spcAft>
            </a:pPr>
            <a:r>
              <a:rPr lang="en-US" altLang="ja-JP" sz="800" u="sng" kern="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800" u="sng" kern="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３：本フローは“堤防・護岸”のほか、“河道（河床洗堀・河床低下）”、“特殊堤（コンクリート）”、堰・床止等”に適用する</a:t>
            </a:r>
          </a:p>
        </p:txBody>
      </p:sp>
      <p:sp>
        <p:nvSpPr>
          <p:cNvPr id="50" name="角丸四角形 143">
            <a:extLst>
              <a:ext uri="{FF2B5EF4-FFF2-40B4-BE49-F238E27FC236}">
                <a16:creationId xmlns:a16="http://schemas.microsoft.com/office/drawing/2014/main" id="{AB632B03-8BF9-46B0-9228-B24C0E8064DD}"/>
              </a:ext>
            </a:extLst>
          </p:cNvPr>
          <p:cNvSpPr/>
          <p:nvPr/>
        </p:nvSpPr>
        <p:spPr>
          <a:xfrm>
            <a:off x="5676527" y="1646086"/>
            <a:ext cx="3356636" cy="5150001"/>
          </a:xfrm>
          <a:prstGeom prst="rect">
            <a:avLst/>
          </a:prstGeom>
          <a:noFill/>
          <a:ln>
            <a:solidFill>
              <a:schemeClr val="tx1"/>
            </a:solid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en-US" altLang="ja-JP" sz="1400" b="1" kern="100" dirty="0">
                <a:solidFill>
                  <a:prstClr val="black"/>
                </a:solidFill>
                <a:latin typeface="Meiryo UI" panose="020B0604030504040204" pitchFamily="50" charset="-128"/>
                <a:ea typeface="Meiryo UI" panose="020B0604030504040204" pitchFamily="50" charset="-128"/>
                <a:cs typeface="Times New Roman"/>
              </a:rPr>
              <a:t>3.1.4</a:t>
            </a:r>
            <a:r>
              <a:rPr lang="ja-JP" altLang="en-US" sz="1400" b="1" kern="100" dirty="0">
                <a:solidFill>
                  <a:prstClr val="black"/>
                </a:solidFill>
                <a:latin typeface="Meiryo UI" panose="020B0604030504040204" pitchFamily="50" charset="-128"/>
                <a:ea typeface="Meiryo UI" panose="020B0604030504040204" pitchFamily="50" charset="-128"/>
                <a:cs typeface="Times New Roman"/>
              </a:rPr>
              <a:t>　重点化指標、優先順位</a:t>
            </a:r>
          </a:p>
        </p:txBody>
      </p:sp>
      <p:sp>
        <p:nvSpPr>
          <p:cNvPr id="51" name="角丸四角形 143">
            <a:extLst>
              <a:ext uri="{FF2B5EF4-FFF2-40B4-BE49-F238E27FC236}">
                <a16:creationId xmlns:a16="http://schemas.microsoft.com/office/drawing/2014/main" id="{9305FF15-9838-4FBC-9DEC-D7D6B613F389}"/>
              </a:ext>
            </a:extLst>
          </p:cNvPr>
          <p:cNvSpPr/>
          <p:nvPr/>
        </p:nvSpPr>
        <p:spPr>
          <a:xfrm>
            <a:off x="5776500" y="1983976"/>
            <a:ext cx="3204363" cy="1094225"/>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100" kern="100" dirty="0">
                <a:solidFill>
                  <a:schemeClr val="tx1"/>
                </a:solidFill>
                <a:latin typeface="Meiryo UI" panose="020B0604030504040204" pitchFamily="50" charset="-128"/>
                <a:ea typeface="Meiryo UI" panose="020B0604030504040204" pitchFamily="50" charset="-128"/>
                <a:cs typeface="Times New Roman"/>
              </a:rPr>
              <a:t>　施設の維持管理のリスクは、劣化や損傷等の状況と社会的影響度を勘案するものとし、発生した場合の社会的な影響が大きいほど重大なリスクとして評価する。具体的には、</a:t>
            </a:r>
            <a:r>
              <a:rPr lang="ja-JP" altLang="en-US" sz="1100" u="sng" kern="100" dirty="0">
                <a:solidFill>
                  <a:srgbClr val="FF0000"/>
                </a:solidFill>
                <a:latin typeface="Meiryo UI" panose="020B0604030504040204" pitchFamily="50" charset="-128"/>
                <a:ea typeface="Meiryo UI" panose="020B0604030504040204" pitchFamily="50" charset="-128"/>
                <a:cs typeface="Times New Roman"/>
              </a:rPr>
              <a:t>健全</a:t>
            </a:r>
            <a:r>
              <a:rPr lang="ja-JP" altLang="en-US" sz="1100" kern="100" dirty="0">
                <a:solidFill>
                  <a:schemeClr val="tx1"/>
                </a:solidFill>
                <a:latin typeface="Meiryo UI" panose="020B0604030504040204" pitchFamily="50" charset="-128"/>
                <a:ea typeface="Meiryo UI" panose="020B0604030504040204" pitchFamily="50" charset="-128"/>
                <a:cs typeface="Times New Roman"/>
              </a:rPr>
              <a:t>度のランクと、不具合が起こった場合の人命や社会的被害の大きさとの組み合わせによるリスクを２軸で評価し、重点化を図っていく。</a:t>
            </a:r>
            <a:endParaRPr lang="en-US" altLang="ja-JP" sz="1100" kern="100" dirty="0">
              <a:solidFill>
                <a:schemeClr val="tx1"/>
              </a:solidFill>
              <a:latin typeface="Meiryo UI" panose="020B0604030504040204" pitchFamily="50" charset="-128"/>
              <a:ea typeface="Meiryo UI" panose="020B0604030504040204" pitchFamily="50" charset="-128"/>
              <a:cs typeface="Times New Roman"/>
            </a:endParaRPr>
          </a:p>
        </p:txBody>
      </p:sp>
      <p:pic>
        <p:nvPicPr>
          <p:cNvPr id="52" name="図 51">
            <a:extLst>
              <a:ext uri="{FF2B5EF4-FFF2-40B4-BE49-F238E27FC236}">
                <a16:creationId xmlns:a16="http://schemas.microsoft.com/office/drawing/2014/main" id="{4165822C-02DF-4BFA-A6B5-666A5B676863}"/>
              </a:ext>
            </a:extLst>
          </p:cNvPr>
          <p:cNvPicPr>
            <a:picLocks noChangeAspect="1"/>
          </p:cNvPicPr>
          <p:nvPr/>
        </p:nvPicPr>
        <p:blipFill rotWithShape="1">
          <a:blip r:embed="rId3"/>
          <a:srcRect b="5792"/>
          <a:stretch/>
        </p:blipFill>
        <p:spPr>
          <a:xfrm>
            <a:off x="5607198" y="3427708"/>
            <a:ext cx="3422600" cy="1824379"/>
          </a:xfrm>
          <a:prstGeom prst="rect">
            <a:avLst/>
          </a:prstGeom>
        </p:spPr>
      </p:pic>
      <p:sp>
        <p:nvSpPr>
          <p:cNvPr id="53" name="角丸四角形 143">
            <a:extLst>
              <a:ext uri="{FF2B5EF4-FFF2-40B4-BE49-F238E27FC236}">
                <a16:creationId xmlns:a16="http://schemas.microsoft.com/office/drawing/2014/main" id="{4C73DBA4-E8D8-43A4-B325-6A27A9BBE7C2}"/>
              </a:ext>
            </a:extLst>
          </p:cNvPr>
          <p:cNvSpPr/>
          <p:nvPr/>
        </p:nvSpPr>
        <p:spPr>
          <a:xfrm>
            <a:off x="7001243" y="3131754"/>
            <a:ext cx="1532108" cy="242400"/>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050" kern="100" dirty="0">
                <a:solidFill>
                  <a:schemeClr val="tx1"/>
                </a:solidFill>
                <a:latin typeface="Meiryo UI" panose="020B0604030504040204" pitchFamily="50" charset="-128"/>
                <a:ea typeface="Meiryo UI" panose="020B0604030504040204" pitchFamily="50" charset="-128"/>
                <a:cs typeface="Times New Roman"/>
              </a:rPr>
              <a:t>優先度評価・対応方針</a:t>
            </a:r>
            <a:endParaRPr lang="en-US" altLang="ja-JP" sz="105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58" name="テキスト ボックス 57">
            <a:extLst>
              <a:ext uri="{FF2B5EF4-FFF2-40B4-BE49-F238E27FC236}">
                <a16:creationId xmlns:a16="http://schemas.microsoft.com/office/drawing/2014/main" id="{25C90092-7D5F-497E-A22F-272C00E8A737}"/>
              </a:ext>
            </a:extLst>
          </p:cNvPr>
          <p:cNvSpPr txBox="1"/>
          <p:nvPr/>
        </p:nvSpPr>
        <p:spPr>
          <a:xfrm>
            <a:off x="62618" y="1015301"/>
            <a:ext cx="8037774" cy="646331"/>
          </a:xfrm>
          <a:prstGeom prst="rect">
            <a:avLst/>
          </a:prstGeom>
          <a:noFill/>
          <a:ln w="19050">
            <a:noFill/>
          </a:ln>
        </p:spPr>
        <p:txBody>
          <a:bodyPr wrap="square" rtlCol="0">
            <a:spAutoFit/>
          </a:bodyPr>
          <a:lstStyle/>
          <a:p>
            <a:r>
              <a:rPr lang="ja-JP" altLang="en-US" b="1" dirty="0">
                <a:latin typeface="Meiryo UI" pitchFamily="50" charset="-128"/>
                <a:ea typeface="Meiryo UI" pitchFamily="50" charset="-128"/>
                <a:cs typeface="Meiryo UI" pitchFamily="50" charset="-128"/>
              </a:rPr>
              <a:t>３．効率的・効果的な維持管理の推進</a:t>
            </a:r>
            <a:endParaRPr lang="en-US" altLang="ja-JP" b="1" dirty="0">
              <a:latin typeface="Meiryo UI" pitchFamily="50" charset="-128"/>
              <a:ea typeface="Meiryo UI" pitchFamily="50" charset="-128"/>
              <a:cs typeface="Meiryo UI" pitchFamily="50" charset="-128"/>
            </a:endParaRPr>
          </a:p>
          <a:p>
            <a:r>
              <a:rPr lang="ja-JP" altLang="en-US" b="1" dirty="0">
                <a:latin typeface="Meiryo UI" pitchFamily="50" charset="-128"/>
                <a:ea typeface="Meiryo UI" pitchFamily="50" charset="-128"/>
                <a:cs typeface="Meiryo UI" pitchFamily="50" charset="-128"/>
              </a:rPr>
              <a:t>　</a:t>
            </a:r>
            <a:r>
              <a:rPr lang="en-US" altLang="ja-JP" b="1" dirty="0">
                <a:latin typeface="Meiryo UI" pitchFamily="50" charset="-128"/>
                <a:ea typeface="Meiryo UI" pitchFamily="50" charset="-128"/>
                <a:cs typeface="Meiryo UI" pitchFamily="50" charset="-128"/>
              </a:rPr>
              <a:t>3.1</a:t>
            </a:r>
            <a:r>
              <a:rPr lang="ja-JP" altLang="en-US" b="1" dirty="0">
                <a:latin typeface="Meiryo UI" pitchFamily="50" charset="-128"/>
                <a:ea typeface="Meiryo UI" pitchFamily="50" charset="-128"/>
                <a:cs typeface="Meiryo UI" pitchFamily="50" charset="-128"/>
              </a:rPr>
              <a:t>　</a:t>
            </a:r>
            <a:r>
              <a:rPr lang="ja-JP" altLang="en-US" sz="1800" b="1" dirty="0">
                <a:latin typeface="Meiryo UI" panose="020B0604030504040204" pitchFamily="50" charset="-128"/>
                <a:ea typeface="Meiryo UI" panose="020B0604030504040204" pitchFamily="50" charset="-128"/>
              </a:rPr>
              <a:t>堤防・護岸・河道等</a:t>
            </a:r>
            <a:endParaRPr kumimoji="1" lang="ja-JP" altLang="en-US" b="1" dirty="0">
              <a:latin typeface="Meiryo UI" pitchFamily="50" charset="-128"/>
              <a:ea typeface="Meiryo UI" pitchFamily="50" charset="-128"/>
              <a:cs typeface="Meiryo UI" pitchFamily="50" charset="-128"/>
            </a:endParaRPr>
          </a:p>
        </p:txBody>
      </p:sp>
      <p:sp>
        <p:nvSpPr>
          <p:cNvPr id="56" name="テキスト ボックス 55">
            <a:extLst>
              <a:ext uri="{FF2B5EF4-FFF2-40B4-BE49-F238E27FC236}">
                <a16:creationId xmlns:a16="http://schemas.microsoft.com/office/drawing/2014/main" id="{EA7D86FC-D1F0-4077-9566-3713117A2563}"/>
              </a:ext>
            </a:extLst>
          </p:cNvPr>
          <p:cNvSpPr txBox="1"/>
          <p:nvPr/>
        </p:nvSpPr>
        <p:spPr>
          <a:xfrm>
            <a:off x="0" y="525123"/>
            <a:ext cx="9144000" cy="461665"/>
          </a:xfrm>
          <a:prstGeom prst="rect">
            <a:avLst/>
          </a:prstGeom>
          <a:solidFill>
            <a:srgbClr val="FFD653"/>
          </a:solidFill>
          <a:ln w="19050">
            <a:noFill/>
          </a:ln>
        </p:spPr>
        <p:txBody>
          <a:bodyPr wrap="square" rtlCol="0">
            <a:spAutoFit/>
          </a:bodyPr>
          <a:lstStyle/>
          <a:p>
            <a:r>
              <a:rPr lang="ja-JP" altLang="en-US" sz="2400" dirty="0">
                <a:latin typeface="Meiryo UI" pitchFamily="50" charset="-128"/>
                <a:ea typeface="Meiryo UI" pitchFamily="50" charset="-128"/>
                <a:cs typeface="Meiryo UI" pitchFamily="50" charset="-128"/>
              </a:rPr>
              <a:t>１－</a:t>
            </a:r>
            <a:r>
              <a:rPr lang="en-US" altLang="ja-JP" sz="2400" dirty="0">
                <a:latin typeface="Meiryo UI" pitchFamily="50" charset="-128"/>
                <a:ea typeface="Meiryo UI" pitchFamily="50" charset="-128"/>
                <a:cs typeface="Meiryo UI" pitchFamily="50" charset="-128"/>
              </a:rPr>
              <a:t>4</a:t>
            </a:r>
            <a:r>
              <a:rPr lang="ja-JP" altLang="en-US" sz="2400" dirty="0">
                <a:latin typeface="Meiryo UI" pitchFamily="50" charset="-128"/>
                <a:ea typeface="Meiryo UI" pitchFamily="50" charset="-128"/>
                <a:cs typeface="Meiryo UI" pitchFamily="50" charset="-128"/>
              </a:rPr>
              <a:t>　次期計画の概要</a:t>
            </a:r>
            <a:endParaRPr kumimoji="1" lang="ja-JP" altLang="en-US" sz="2400" dirty="0">
              <a:latin typeface="Meiryo UI" pitchFamily="50" charset="-128"/>
              <a:ea typeface="Meiryo UI" pitchFamily="50" charset="-128"/>
              <a:cs typeface="Meiryo UI" pitchFamily="50" charset="-128"/>
            </a:endParaRPr>
          </a:p>
        </p:txBody>
      </p:sp>
      <p:sp>
        <p:nvSpPr>
          <p:cNvPr id="55" name="角丸四角形 143">
            <a:extLst>
              <a:ext uri="{FF2B5EF4-FFF2-40B4-BE49-F238E27FC236}">
                <a16:creationId xmlns:a16="http://schemas.microsoft.com/office/drawing/2014/main" id="{B556C60D-6568-4A6A-9D18-94AB5C933B95}"/>
              </a:ext>
            </a:extLst>
          </p:cNvPr>
          <p:cNvSpPr/>
          <p:nvPr/>
        </p:nvSpPr>
        <p:spPr>
          <a:xfrm>
            <a:off x="211491" y="1967336"/>
            <a:ext cx="5342973" cy="425965"/>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050" kern="100" dirty="0">
                <a:solidFill>
                  <a:schemeClr val="tx1"/>
                </a:solidFill>
                <a:latin typeface="Meiryo UI" panose="020B0604030504040204" pitchFamily="50" charset="-128"/>
                <a:ea typeface="Meiryo UI" panose="020B0604030504040204" pitchFamily="50" charset="-128"/>
                <a:cs typeface="Times New Roman"/>
              </a:rPr>
              <a:t>　</a:t>
            </a:r>
            <a:endParaRPr lang="en-US" altLang="ja-JP" sz="105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57" name="角丸四角形 143">
            <a:extLst>
              <a:ext uri="{FF2B5EF4-FFF2-40B4-BE49-F238E27FC236}">
                <a16:creationId xmlns:a16="http://schemas.microsoft.com/office/drawing/2014/main" id="{CE21EA1A-FEC3-4BC9-805C-EE816CFD795B}"/>
              </a:ext>
            </a:extLst>
          </p:cNvPr>
          <p:cNvSpPr/>
          <p:nvPr/>
        </p:nvSpPr>
        <p:spPr>
          <a:xfrm>
            <a:off x="91303" y="2001489"/>
            <a:ext cx="5728661" cy="308328"/>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050" kern="100" dirty="0">
                <a:solidFill>
                  <a:schemeClr val="tx1"/>
                </a:solidFill>
                <a:latin typeface="Meiryo UI" panose="020B0604030504040204" pitchFamily="50" charset="-128"/>
                <a:ea typeface="Meiryo UI" panose="020B0604030504040204" pitchFamily="50" charset="-128"/>
                <a:cs typeface="Times New Roman"/>
              </a:rPr>
              <a:t>　河床低下や河床洗堀などの河道特性も、物理的視点としての評価項目に加え、計画的に実施する。</a:t>
            </a:r>
            <a:endParaRPr lang="en-US" altLang="ja-JP" sz="105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60" name="角丸四角形 143">
            <a:extLst>
              <a:ext uri="{FF2B5EF4-FFF2-40B4-BE49-F238E27FC236}">
                <a16:creationId xmlns:a16="http://schemas.microsoft.com/office/drawing/2014/main" id="{5C3CC1FD-7619-43AF-B570-1DF482DF6A44}"/>
              </a:ext>
            </a:extLst>
          </p:cNvPr>
          <p:cNvSpPr/>
          <p:nvPr/>
        </p:nvSpPr>
        <p:spPr>
          <a:xfrm>
            <a:off x="5099412" y="1700213"/>
            <a:ext cx="504553" cy="250388"/>
          </a:xfrm>
          <a:prstGeom prst="rect">
            <a:avLst/>
          </a:prstGeom>
          <a:ln/>
        </p:spPr>
        <p:style>
          <a:lnRef idx="1">
            <a:schemeClr val="accent3"/>
          </a:lnRef>
          <a:fillRef idx="2">
            <a:schemeClr val="accent3"/>
          </a:fillRef>
          <a:effectRef idx="1">
            <a:schemeClr val="accent3"/>
          </a:effectRef>
          <a:fontRef idx="minor">
            <a:schemeClr val="dk1"/>
          </a:fontRef>
        </p:style>
        <p:txBody>
          <a:bodyPr/>
          <a:lstStyle/>
          <a:p>
            <a:pPr algn="ctr"/>
            <a:r>
              <a:rPr lang="en-US" altLang="ja-JP" sz="10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④</a:t>
            </a:r>
            <a:r>
              <a:rPr lang="en-US" altLang="ja-JP" sz="10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p>
        </p:txBody>
      </p:sp>
    </p:spTree>
    <p:extLst>
      <p:ext uri="{BB962C8B-B14F-4D97-AF65-F5344CB8AC3E}">
        <p14:creationId xmlns:p14="http://schemas.microsoft.com/office/powerpoint/2010/main" val="3628823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a:extLst>
              <a:ext uri="{FF2B5EF4-FFF2-40B4-BE49-F238E27FC236}">
                <a16:creationId xmlns:a16="http://schemas.microsoft.com/office/drawing/2014/main" id="{5CA63333-58CC-4345-8E5A-C9F799BB19BB}"/>
              </a:ext>
            </a:extLst>
          </p:cNvPr>
          <p:cNvSpPr txBox="1"/>
          <p:nvPr/>
        </p:nvSpPr>
        <p:spPr>
          <a:xfrm>
            <a:off x="-13856" y="1644"/>
            <a:ext cx="9157855"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１．</a:t>
            </a:r>
            <a:r>
              <a:rPr kumimoji="1" lang="ja-JP" altLang="en-US" sz="2800" dirty="0">
                <a:solidFill>
                  <a:schemeClr val="bg1"/>
                </a:solidFill>
                <a:latin typeface="Meiryo UI" panose="020B0604030504040204" pitchFamily="50" charset="-128"/>
                <a:ea typeface="Meiryo UI" panose="020B0604030504040204" pitchFamily="50" charset="-128"/>
              </a:rPr>
              <a:t>各分野の最終とりまとめ</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10" name="スライド番号プレースホルダー 17">
            <a:extLst>
              <a:ext uri="{FF2B5EF4-FFF2-40B4-BE49-F238E27FC236}">
                <a16:creationId xmlns:a16="http://schemas.microsoft.com/office/drawing/2014/main" id="{428703D8-3AFE-4E03-A287-112B17022CD6}"/>
              </a:ext>
            </a:extLst>
          </p:cNvPr>
          <p:cNvSpPr>
            <a:spLocks noGrp="1"/>
          </p:cNvSpPr>
          <p:nvPr>
            <p:ph type="sldNum" sz="quarter" idx="12"/>
          </p:nvPr>
        </p:nvSpPr>
        <p:spPr>
          <a:xfrm>
            <a:off x="8380804" y="6497402"/>
            <a:ext cx="774422" cy="365125"/>
          </a:xfrm>
        </p:spPr>
        <p:txBody>
          <a:bodyPr/>
          <a:lstStyle/>
          <a:p>
            <a:fld id="{682EF9F9-C4E8-46B2-BBF1-33E3162B856A}" type="slidenum">
              <a:rPr kumimoji="1" lang="ja-JP" altLang="en-US" smtClean="0"/>
              <a:t>12</a:t>
            </a:fld>
            <a:endParaRPr kumimoji="1" lang="ja-JP" altLang="en-US" dirty="0"/>
          </a:p>
        </p:txBody>
      </p:sp>
      <p:sp>
        <p:nvSpPr>
          <p:cNvPr id="6" name="角丸四角形 143">
            <a:extLst>
              <a:ext uri="{FF2B5EF4-FFF2-40B4-BE49-F238E27FC236}">
                <a16:creationId xmlns:a16="http://schemas.microsoft.com/office/drawing/2014/main" id="{63F17495-CFDD-4609-8A0E-C8292318D965}"/>
              </a:ext>
            </a:extLst>
          </p:cNvPr>
          <p:cNvSpPr/>
          <p:nvPr/>
        </p:nvSpPr>
        <p:spPr>
          <a:xfrm>
            <a:off x="110835" y="1706875"/>
            <a:ext cx="8888992" cy="2870973"/>
          </a:xfrm>
          <a:prstGeom prst="rect">
            <a:avLst/>
          </a:prstGeom>
          <a:noFill/>
          <a:ln>
            <a:solidFill>
              <a:schemeClr val="tx1"/>
            </a:solid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en-US" altLang="ja-JP" sz="1400" b="1" kern="100" dirty="0">
                <a:solidFill>
                  <a:prstClr val="black"/>
                </a:solidFill>
                <a:latin typeface="Meiryo UI" panose="020B0604030504040204" pitchFamily="50" charset="-128"/>
                <a:ea typeface="Meiryo UI" panose="020B0604030504040204" pitchFamily="50" charset="-128"/>
                <a:cs typeface="Times New Roman"/>
              </a:rPr>
              <a:t>3.1.5</a:t>
            </a:r>
            <a:r>
              <a:rPr lang="ja-JP" altLang="en-US" sz="1400" b="1" kern="100" dirty="0">
                <a:solidFill>
                  <a:prstClr val="black"/>
                </a:solidFill>
                <a:latin typeface="Meiryo UI" panose="020B0604030504040204" pitchFamily="50" charset="-128"/>
                <a:ea typeface="Meiryo UI" panose="020B0604030504040204" pitchFamily="50" charset="-128"/>
                <a:cs typeface="Times New Roman"/>
              </a:rPr>
              <a:t>　日常的維持管理</a:t>
            </a:r>
            <a:endParaRPr lang="ja-JP" altLang="en-US" sz="1400" b="1" kern="100" dirty="0">
              <a:solidFill>
                <a:srgbClr val="0000FF"/>
              </a:solidFill>
              <a:latin typeface="Meiryo UI" panose="020B0604030504040204" pitchFamily="50" charset="-128"/>
              <a:ea typeface="Meiryo UI" panose="020B0604030504040204" pitchFamily="50" charset="-128"/>
              <a:cs typeface="Times New Roman"/>
            </a:endParaRPr>
          </a:p>
        </p:txBody>
      </p:sp>
      <p:sp>
        <p:nvSpPr>
          <p:cNvPr id="7" name="角丸四角形 143">
            <a:extLst>
              <a:ext uri="{FF2B5EF4-FFF2-40B4-BE49-F238E27FC236}">
                <a16:creationId xmlns:a16="http://schemas.microsoft.com/office/drawing/2014/main" id="{94BDCFB9-2D9A-4293-A10F-FFF16EEAF568}"/>
              </a:ext>
            </a:extLst>
          </p:cNvPr>
          <p:cNvSpPr/>
          <p:nvPr/>
        </p:nvSpPr>
        <p:spPr>
          <a:xfrm>
            <a:off x="198460" y="2013476"/>
            <a:ext cx="8748424" cy="2493485"/>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200" u="sng" kern="100" dirty="0">
                <a:solidFill>
                  <a:schemeClr val="tx1"/>
                </a:solidFill>
                <a:latin typeface="Meiryo UI" panose="020B0604030504040204" pitchFamily="50" charset="-128"/>
                <a:ea typeface="Meiryo UI" panose="020B0604030504040204" pitchFamily="50" charset="-128"/>
                <a:cs typeface="Times New Roman"/>
              </a:rPr>
              <a:t>（１）日常的な維持管理の着実な実践</a:t>
            </a:r>
            <a:endParaRPr lang="en-US" altLang="ja-JP" sz="1200" u="sng" kern="100" dirty="0">
              <a:solidFill>
                <a:schemeClr val="tx1"/>
              </a:solidFill>
              <a:latin typeface="Meiryo UI" panose="020B0604030504040204" pitchFamily="50" charset="-128"/>
              <a:ea typeface="Meiryo UI" panose="020B0604030504040204" pitchFamily="50" charset="-128"/>
              <a:cs typeface="Times New Roman"/>
            </a:endParaRPr>
          </a:p>
          <a:p>
            <a:pPr algn="just">
              <a:defRPr/>
            </a:pPr>
            <a:r>
              <a:rPr lang="ja-JP" altLang="en-US" sz="1200" kern="100" dirty="0">
                <a:solidFill>
                  <a:srgbClr val="FF0000"/>
                </a:solidFill>
                <a:effectLst/>
                <a:latin typeface="Meiryo UI" panose="020B0604030504040204" pitchFamily="50" charset="-128"/>
                <a:ea typeface="Meiryo UI" panose="020B0604030504040204" pitchFamily="50" charset="-128"/>
                <a:cs typeface="Times New Roman"/>
              </a:rPr>
              <a:t>　　　</a:t>
            </a:r>
            <a:r>
              <a:rPr lang="ja-JP" altLang="ja-JP" sz="1200"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日常的な維持管理においては、施設を常に良好な状態に保つよう、施設の状態を的確に把握し、施設不具合の早</a:t>
            </a:r>
            <a:r>
              <a:rPr lang="ja-JP" altLang="ja-JP" sz="1200" kern="100" dirty="0">
                <a:effectLst/>
                <a:latin typeface="Meiryo UI" panose="020B0604030504040204" pitchFamily="50" charset="-128"/>
                <a:ea typeface="Meiryo UI" panose="020B0604030504040204" pitchFamily="50" charset="-128"/>
                <a:cs typeface="Times New Roman" panose="02020603050405020304" pitchFamily="18" charset="0"/>
              </a:rPr>
              <a:t>期発見、早期対応</a:t>
            </a:r>
            <a:endParaRPr lang="en-US" alt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algn="just">
              <a:defRPr/>
            </a:pPr>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ja-JP" sz="1200" kern="100" dirty="0">
                <a:effectLst/>
                <a:latin typeface="Meiryo UI" panose="020B0604030504040204" pitchFamily="50" charset="-128"/>
                <a:ea typeface="Meiryo UI" panose="020B0604030504040204" pitchFamily="50" charset="-128"/>
                <a:cs typeface="Times New Roman" panose="02020603050405020304" pitchFamily="18" charset="0"/>
              </a:rPr>
              <a:t>や緊急的・突発的な事案、苦情・要望事項等への迅速な対応、不法・不正行為の防止に努め、府民の安全・安心の確保はもとより、府</a:t>
            </a:r>
            <a:endParaRPr lang="en-US" alt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algn="just">
              <a:defRPr/>
            </a:pPr>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ja-JP" sz="1200" kern="100" dirty="0">
                <a:effectLst/>
                <a:latin typeface="Meiryo UI" panose="020B0604030504040204" pitchFamily="50" charset="-128"/>
                <a:ea typeface="Meiryo UI" panose="020B0604030504040204" pitchFamily="50" charset="-128"/>
                <a:cs typeface="Times New Roman" panose="02020603050405020304" pitchFamily="18" charset="0"/>
              </a:rPr>
              <a:t>民サービスの向上など、これらの取組みを引き続き着実に実施する。</a:t>
            </a:r>
            <a:endParaRPr lang="en-US" alt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algn="just"/>
            <a:r>
              <a:rPr lang="ja-JP" altLang="en-US" sz="1200" kern="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　　　</a:t>
            </a:r>
            <a:r>
              <a:rPr lang="ja-JP" altLang="ja-JP" sz="120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そのため、施設の点検、診断・評価の結果に基づき、適切な時期に着実かつ効率的、効果的に必要な対策を実施するとともに、施設の</a:t>
            </a:r>
            <a:endParaRPr lang="en-US" altLang="ja-JP" sz="120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endParaRPr>
          </a:p>
          <a:p>
            <a:pPr algn="just"/>
            <a:r>
              <a:rPr lang="ja-JP" altLang="en-US" sz="1200" kern="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　　</a:t>
            </a:r>
            <a:r>
              <a:rPr lang="ja-JP" altLang="ja-JP" sz="120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状態や対策履歴等の情報を記録し、次期点検、診断等に活用するメンテナンスサイクルを構築する。</a:t>
            </a:r>
            <a:endParaRPr lang="en-US" altLang="ja-JP" sz="1200" u="sng" kern="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endParaRPr>
          </a:p>
          <a:p>
            <a:r>
              <a:rPr lang="ja-JP" altLang="en-US" sz="1200" kern="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　　　</a:t>
            </a:r>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ま</a:t>
            </a:r>
            <a:r>
              <a:rPr lang="ja-JP" altLang="ja-JP" sz="1200" kern="100" dirty="0">
                <a:effectLst/>
                <a:latin typeface="Meiryo UI" panose="020B0604030504040204" pitchFamily="50" charset="-128"/>
                <a:ea typeface="Meiryo UI" panose="020B0604030504040204" pitchFamily="50" charset="-128"/>
                <a:cs typeface="Times New Roman" panose="02020603050405020304" pitchFamily="18" charset="0"/>
              </a:rPr>
              <a:t>た、施設の適正利用を図る、日常的にきめ細やかな維持管理作業を実施する等</a:t>
            </a:r>
            <a:r>
              <a:rPr lang="ja-JP" altLang="en-US" sz="1200" kern="100" dirty="0">
                <a:effectLst/>
                <a:latin typeface="Meiryo UI" panose="020B0604030504040204" pitchFamily="50" charset="-128"/>
                <a:ea typeface="Meiryo UI" panose="020B0604030504040204" pitchFamily="50" charset="-128"/>
                <a:cs typeface="Times New Roman" panose="02020603050405020304" pitchFamily="18" charset="0"/>
              </a:rPr>
              <a:t>の取組みを実践するほか、</a:t>
            </a:r>
            <a:r>
              <a:rPr kumimoji="1" lang="ja-JP" altLang="en-US" sz="1200" u="sng" dirty="0">
                <a:solidFill>
                  <a:srgbClr val="FF0000"/>
                </a:solidFill>
                <a:latin typeface="Meiryo UI" panose="020B0604030504040204" pitchFamily="50" charset="-128"/>
                <a:ea typeface="Meiryo UI" panose="020B0604030504040204" pitchFamily="50" charset="-128"/>
              </a:rPr>
              <a:t>河床へ容易に進入可能と</a:t>
            </a:r>
            <a:endParaRPr kumimoji="1" lang="en-US" altLang="ja-JP" sz="1200" u="sng" dirty="0">
              <a:solidFill>
                <a:srgbClr val="FF0000"/>
              </a:solidFill>
              <a:latin typeface="Meiryo UI" panose="020B0604030504040204" pitchFamily="50" charset="-128"/>
              <a:ea typeface="Meiryo UI" panose="020B0604030504040204" pitchFamily="50" charset="-128"/>
            </a:endParaRPr>
          </a:p>
          <a:p>
            <a:r>
              <a:rPr lang="ja-JP" altLang="en-US" sz="1200" dirty="0">
                <a:solidFill>
                  <a:srgbClr val="FF0000"/>
                </a:solidFill>
                <a:latin typeface="Meiryo UI" panose="020B0604030504040204" pitchFamily="50" charset="-128"/>
                <a:ea typeface="Meiryo UI" panose="020B0604030504040204" pitchFamily="50" charset="-128"/>
              </a:rPr>
              <a:t>　　</a:t>
            </a:r>
            <a:r>
              <a:rPr kumimoji="1" lang="ja-JP" altLang="en-US" sz="1200" u="sng" dirty="0">
                <a:solidFill>
                  <a:srgbClr val="FF0000"/>
                </a:solidFill>
                <a:latin typeface="Meiryo UI" panose="020B0604030504040204" pitchFamily="50" charset="-128"/>
                <a:ea typeface="Meiryo UI" panose="020B0604030504040204" pitchFamily="50" charset="-128"/>
              </a:rPr>
              <a:t>なる坂路形状の護岸構造とする、</a:t>
            </a:r>
            <a:r>
              <a:rPr kumimoji="1" lang="ja-JP" altLang="en-US" sz="1200" dirty="0">
                <a:latin typeface="Meiryo UI" panose="020B0604030504040204" pitchFamily="50" charset="-128"/>
                <a:ea typeface="Meiryo UI" panose="020B0604030504040204" pitchFamily="50" charset="-128"/>
              </a:rPr>
              <a:t>住宅地が隣接する箇所などでは</a:t>
            </a:r>
            <a:r>
              <a:rPr kumimoji="1" lang="ja-JP" altLang="en-US" sz="1200" u="sng" dirty="0">
                <a:solidFill>
                  <a:srgbClr val="FF0000"/>
                </a:solidFill>
                <a:latin typeface="Meiryo UI" panose="020B0604030504040204" pitchFamily="50" charset="-128"/>
                <a:ea typeface="Meiryo UI" panose="020B0604030504040204" pitchFamily="50" charset="-128"/>
              </a:rPr>
              <a:t>草木が繁茂しないよう</a:t>
            </a:r>
            <a:r>
              <a:rPr kumimoji="1" lang="ja-JP" altLang="en-US" sz="1200" dirty="0">
                <a:latin typeface="Meiryo UI" panose="020B0604030504040204" pitchFamily="50" charset="-128"/>
                <a:ea typeface="Meiryo UI" panose="020B0604030504040204" pitchFamily="50" charset="-128"/>
              </a:rPr>
              <a:t>堤防法面の土羽をなくすなど</a:t>
            </a:r>
            <a:r>
              <a:rPr kumimoji="1" lang="ja-JP" altLang="en-US" sz="1200" u="sng" dirty="0">
                <a:solidFill>
                  <a:srgbClr val="FF0000"/>
                </a:solidFill>
                <a:latin typeface="Meiryo UI" panose="020B0604030504040204" pitchFamily="50" charset="-128"/>
                <a:ea typeface="Meiryo UI" panose="020B0604030504040204" pitchFamily="50" charset="-128"/>
              </a:rPr>
              <a:t>施設設計上の工夫を</a:t>
            </a:r>
            <a:endParaRPr kumimoji="1" lang="en-US" altLang="ja-JP" sz="1200" u="sng" dirty="0">
              <a:solidFill>
                <a:srgbClr val="FF0000"/>
              </a:solidFill>
              <a:latin typeface="Meiryo UI" panose="020B0604030504040204" pitchFamily="50" charset="-128"/>
              <a:ea typeface="Meiryo UI" panose="020B0604030504040204" pitchFamily="50" charset="-128"/>
            </a:endParaRPr>
          </a:p>
          <a:p>
            <a:r>
              <a:rPr lang="ja-JP" altLang="en-US" sz="1200" dirty="0">
                <a:solidFill>
                  <a:srgbClr val="FF0000"/>
                </a:solidFill>
                <a:latin typeface="Meiryo UI" panose="020B0604030504040204" pitchFamily="50" charset="-128"/>
                <a:ea typeface="Meiryo UI" panose="020B0604030504040204" pitchFamily="50" charset="-128"/>
              </a:rPr>
              <a:t>　　</a:t>
            </a:r>
            <a:r>
              <a:rPr kumimoji="1" lang="ja-JP" altLang="en-US" sz="1200" u="sng" dirty="0">
                <a:solidFill>
                  <a:srgbClr val="FF0000"/>
                </a:solidFill>
                <a:latin typeface="Meiryo UI" panose="020B0604030504040204" pitchFamily="50" charset="-128"/>
                <a:ea typeface="Meiryo UI" panose="020B0604030504040204" pitchFamily="50" charset="-128"/>
              </a:rPr>
              <a:t>検討する</a:t>
            </a:r>
            <a:r>
              <a:rPr lang="ja-JP" altLang="en-US" sz="1200" kern="100" dirty="0">
                <a:effectLst/>
                <a:latin typeface="Meiryo UI" panose="020B0604030504040204" pitchFamily="50" charset="-128"/>
                <a:ea typeface="Meiryo UI" panose="020B0604030504040204" pitchFamily="50" charset="-128"/>
                <a:cs typeface="Times New Roman" panose="02020603050405020304" pitchFamily="18" charset="0"/>
              </a:rPr>
              <a:t>。</a:t>
            </a:r>
            <a:endParaRPr lang="en-US"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pPr algn="just"/>
            <a:r>
              <a:rPr lang="ja-JP" altLang="en-US" sz="1200"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　　　</a:t>
            </a:r>
            <a:r>
              <a:rPr lang="ja-JP" altLang="ja-JP" sz="1200"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さらに、多くの府民等に河川管理施設の維持管理に関して理解と参画を促すため、都市基盤施設の保全や活用する機会を提供し、府民</a:t>
            </a:r>
            <a:endParaRPr lang="en-US" altLang="ja-JP" sz="1200"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endParaRPr>
          </a:p>
          <a:p>
            <a:pPr algn="just"/>
            <a:r>
              <a:rPr lang="ja-JP" altLang="en-US" sz="12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　　</a:t>
            </a:r>
            <a:r>
              <a:rPr lang="ja-JP" altLang="ja-JP" sz="1200"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や企業等、地域社会と協働、連携した維持管理を推進する。（アドプトリバープログラムなど）</a:t>
            </a:r>
            <a:endParaRPr lang="ja-JP" alt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marL="171450" indent="127000" algn="just"/>
            <a:r>
              <a:rPr lang="ja-JP" altLang="ja-JP" sz="1200"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これらの取組みを着実に実践していくために地域や施設の特性等を考慮し、</a:t>
            </a:r>
            <a:r>
              <a:rPr lang="ja-JP" altLang="ja-JP" sz="120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新技術の活用も含め</a:t>
            </a:r>
            <a:r>
              <a:rPr lang="ja-JP" altLang="ja-JP" sz="1200"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創意工夫を凝らしながら適切に対応するとともに</a:t>
            </a:r>
            <a:r>
              <a:rPr lang="en-US" altLang="ja-JP" sz="1200"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PDCA</a:t>
            </a:r>
            <a:r>
              <a:rPr lang="ja-JP" altLang="ja-JP" sz="1200"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サイクルによる継続的なマネジメントを行っていく。</a:t>
            </a:r>
            <a:endParaRPr lang="ja-JP" alt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19" name="角丸四角形 143">
            <a:extLst>
              <a:ext uri="{FF2B5EF4-FFF2-40B4-BE49-F238E27FC236}">
                <a16:creationId xmlns:a16="http://schemas.microsoft.com/office/drawing/2014/main" id="{2160A2CF-8FE1-42D0-85D0-F4C4E5A01C2E}"/>
              </a:ext>
            </a:extLst>
          </p:cNvPr>
          <p:cNvSpPr/>
          <p:nvPr/>
        </p:nvSpPr>
        <p:spPr>
          <a:xfrm>
            <a:off x="110835" y="4843025"/>
            <a:ext cx="8888992" cy="1754326"/>
          </a:xfrm>
          <a:prstGeom prst="rect">
            <a:avLst/>
          </a:prstGeom>
          <a:noFill/>
          <a:ln>
            <a:solidFill>
              <a:schemeClr val="tx1"/>
            </a:solid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en-US" altLang="ja-JP" sz="1400" b="1" kern="100" dirty="0">
                <a:solidFill>
                  <a:prstClr val="black"/>
                </a:solidFill>
                <a:latin typeface="Meiryo UI" panose="020B0604030504040204" pitchFamily="50" charset="-128"/>
                <a:ea typeface="Meiryo UI" panose="020B0604030504040204" pitchFamily="50" charset="-128"/>
                <a:cs typeface="Times New Roman"/>
              </a:rPr>
              <a:t>3.1.6</a:t>
            </a:r>
            <a:r>
              <a:rPr lang="ja-JP" altLang="en-US" sz="1400" b="1" kern="100" dirty="0">
                <a:solidFill>
                  <a:prstClr val="black"/>
                </a:solidFill>
                <a:latin typeface="Meiryo UI" panose="020B0604030504040204" pitchFamily="50" charset="-128"/>
                <a:ea typeface="Meiryo UI" panose="020B0604030504040204" pitchFamily="50" charset="-128"/>
                <a:cs typeface="Times New Roman"/>
              </a:rPr>
              <a:t>　長寿命化に資する工夫</a:t>
            </a:r>
          </a:p>
        </p:txBody>
      </p:sp>
      <p:sp>
        <p:nvSpPr>
          <p:cNvPr id="14" name="テキスト ボックス 13">
            <a:extLst>
              <a:ext uri="{FF2B5EF4-FFF2-40B4-BE49-F238E27FC236}">
                <a16:creationId xmlns:a16="http://schemas.microsoft.com/office/drawing/2014/main" id="{034555F7-CF4F-4F4D-B083-D4E1B32BA92A}"/>
              </a:ext>
            </a:extLst>
          </p:cNvPr>
          <p:cNvSpPr txBox="1"/>
          <p:nvPr/>
        </p:nvSpPr>
        <p:spPr>
          <a:xfrm>
            <a:off x="62618" y="1015301"/>
            <a:ext cx="8037774" cy="646331"/>
          </a:xfrm>
          <a:prstGeom prst="rect">
            <a:avLst/>
          </a:prstGeom>
          <a:noFill/>
          <a:ln w="19050">
            <a:noFill/>
          </a:ln>
        </p:spPr>
        <p:txBody>
          <a:bodyPr wrap="square" rtlCol="0">
            <a:spAutoFit/>
          </a:bodyPr>
          <a:lstStyle/>
          <a:p>
            <a:r>
              <a:rPr lang="ja-JP" altLang="en-US" b="1" dirty="0">
                <a:latin typeface="Meiryo UI" pitchFamily="50" charset="-128"/>
                <a:ea typeface="Meiryo UI" pitchFamily="50" charset="-128"/>
                <a:cs typeface="Meiryo UI" pitchFamily="50" charset="-128"/>
              </a:rPr>
              <a:t>３．効率的・効果的な維持管理の推進</a:t>
            </a:r>
            <a:endParaRPr lang="en-US" altLang="ja-JP" b="1" dirty="0">
              <a:latin typeface="Meiryo UI" pitchFamily="50" charset="-128"/>
              <a:ea typeface="Meiryo UI" pitchFamily="50" charset="-128"/>
              <a:cs typeface="Meiryo UI" pitchFamily="50" charset="-128"/>
            </a:endParaRPr>
          </a:p>
          <a:p>
            <a:r>
              <a:rPr lang="ja-JP" altLang="en-US" b="1" dirty="0">
                <a:latin typeface="Meiryo UI" pitchFamily="50" charset="-128"/>
                <a:ea typeface="Meiryo UI" pitchFamily="50" charset="-128"/>
                <a:cs typeface="Meiryo UI" pitchFamily="50" charset="-128"/>
              </a:rPr>
              <a:t>　</a:t>
            </a:r>
            <a:r>
              <a:rPr lang="en-US" altLang="ja-JP" b="1" dirty="0">
                <a:latin typeface="Meiryo UI" pitchFamily="50" charset="-128"/>
                <a:ea typeface="Meiryo UI" pitchFamily="50" charset="-128"/>
                <a:cs typeface="Meiryo UI" pitchFamily="50" charset="-128"/>
              </a:rPr>
              <a:t>3.1</a:t>
            </a:r>
            <a:r>
              <a:rPr lang="ja-JP" altLang="en-US" b="1" dirty="0">
                <a:latin typeface="Meiryo UI" pitchFamily="50" charset="-128"/>
                <a:ea typeface="Meiryo UI" pitchFamily="50" charset="-128"/>
                <a:cs typeface="Meiryo UI" pitchFamily="50" charset="-128"/>
              </a:rPr>
              <a:t>　</a:t>
            </a:r>
            <a:r>
              <a:rPr lang="ja-JP" altLang="en-US" sz="1800" b="1" dirty="0">
                <a:latin typeface="Meiryo UI" panose="020B0604030504040204" pitchFamily="50" charset="-128"/>
                <a:ea typeface="Meiryo UI" panose="020B0604030504040204" pitchFamily="50" charset="-128"/>
              </a:rPr>
              <a:t>堤防・護岸・河道等</a:t>
            </a:r>
            <a:endParaRPr lang="en-US" altLang="ja-JP" sz="1800" b="1" dirty="0">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A2175FA5-E9F7-4F83-836A-B1D4C769B5DF}"/>
              </a:ext>
            </a:extLst>
          </p:cNvPr>
          <p:cNvSpPr txBox="1"/>
          <p:nvPr/>
        </p:nvSpPr>
        <p:spPr>
          <a:xfrm>
            <a:off x="0" y="525123"/>
            <a:ext cx="9144000" cy="461665"/>
          </a:xfrm>
          <a:prstGeom prst="rect">
            <a:avLst/>
          </a:prstGeom>
          <a:solidFill>
            <a:srgbClr val="FFD653"/>
          </a:solidFill>
          <a:ln w="19050">
            <a:noFill/>
          </a:ln>
        </p:spPr>
        <p:txBody>
          <a:bodyPr wrap="square" rtlCol="0">
            <a:spAutoFit/>
          </a:bodyPr>
          <a:lstStyle/>
          <a:p>
            <a:r>
              <a:rPr lang="ja-JP" altLang="en-US" sz="2400" dirty="0">
                <a:latin typeface="Meiryo UI" pitchFamily="50" charset="-128"/>
                <a:ea typeface="Meiryo UI" pitchFamily="50" charset="-128"/>
                <a:cs typeface="Meiryo UI" pitchFamily="50" charset="-128"/>
              </a:rPr>
              <a:t>１－</a:t>
            </a:r>
            <a:r>
              <a:rPr lang="en-US" altLang="ja-JP" sz="2400" dirty="0">
                <a:latin typeface="Meiryo UI" pitchFamily="50" charset="-128"/>
                <a:ea typeface="Meiryo UI" pitchFamily="50" charset="-128"/>
                <a:cs typeface="Meiryo UI" pitchFamily="50" charset="-128"/>
              </a:rPr>
              <a:t>4</a:t>
            </a:r>
            <a:r>
              <a:rPr lang="ja-JP" altLang="en-US" sz="2400" dirty="0">
                <a:latin typeface="Meiryo UI" pitchFamily="50" charset="-128"/>
                <a:ea typeface="Meiryo UI" pitchFamily="50" charset="-128"/>
                <a:cs typeface="Meiryo UI" pitchFamily="50" charset="-128"/>
              </a:rPr>
              <a:t>　次期計画の概要</a:t>
            </a:r>
            <a:endParaRPr kumimoji="1" lang="ja-JP" altLang="en-US" sz="2400" dirty="0">
              <a:latin typeface="Meiryo UI" pitchFamily="50" charset="-128"/>
              <a:ea typeface="Meiryo UI" pitchFamily="50" charset="-128"/>
              <a:cs typeface="Meiryo UI" pitchFamily="50" charset="-128"/>
            </a:endParaRPr>
          </a:p>
        </p:txBody>
      </p:sp>
      <p:sp>
        <p:nvSpPr>
          <p:cNvPr id="2" name="テキスト ボックス 1">
            <a:extLst>
              <a:ext uri="{FF2B5EF4-FFF2-40B4-BE49-F238E27FC236}">
                <a16:creationId xmlns:a16="http://schemas.microsoft.com/office/drawing/2014/main" id="{A3A8E8AF-D7D4-425D-8D31-FA8940F86CDB}"/>
              </a:ext>
            </a:extLst>
          </p:cNvPr>
          <p:cNvSpPr txBox="1"/>
          <p:nvPr/>
        </p:nvSpPr>
        <p:spPr>
          <a:xfrm>
            <a:off x="198460" y="5128174"/>
            <a:ext cx="8748424" cy="1384995"/>
          </a:xfrm>
          <a:prstGeom prst="rect">
            <a:avLst/>
          </a:prstGeom>
          <a:noFill/>
        </p:spPr>
        <p:txBody>
          <a:bodyPr wrap="square" rtlCol="0">
            <a:spAutoFit/>
          </a:bodyPr>
          <a:lstStyle/>
          <a:p>
            <a:r>
              <a:rPr kumimoji="1" lang="ja-JP" altLang="en-US" sz="1200" dirty="0">
                <a:latin typeface="Meiryo UI" panose="020B0604030504040204" pitchFamily="50" charset="-128"/>
                <a:ea typeface="Meiryo UI" panose="020B0604030504040204" pitchFamily="50" charset="-128"/>
              </a:rPr>
              <a:t>（４）維持管理を見通した新設工事上の工夫</a:t>
            </a:r>
            <a:endParaRPr kumimoji="1"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rPr>
              <a:t>建設及び補修・補強の計画、設計等の段階においては、最小限の維持管理でこれまで以上に施設の長寿命化が実現できる新たな技術、　　</a:t>
            </a:r>
            <a:endParaRPr kumimoji="1"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rPr>
              <a:t>材料、工法の活用を検討し、ライフサイクルコストの縮減を図る必要がある。</a:t>
            </a:r>
            <a:endParaRPr kumimoji="1"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rPr>
              <a:t>河川においては、河川の線形</a:t>
            </a:r>
            <a:r>
              <a:rPr lang="ja-JP" altLang="en-US" sz="1200" u="sng" dirty="0">
                <a:solidFill>
                  <a:srgbClr val="FF0000"/>
                </a:solidFill>
                <a:latin typeface="Meiryo UI" panose="020B0604030504040204" pitchFamily="50" charset="-128"/>
                <a:ea typeface="Meiryo UI" panose="020B0604030504040204" pitchFamily="50" charset="-128"/>
              </a:rPr>
              <a:t>に起因する</a:t>
            </a:r>
            <a:r>
              <a:rPr kumimoji="1" lang="ja-JP" altLang="en-US" sz="1200" u="sng" dirty="0">
                <a:solidFill>
                  <a:srgbClr val="FF0000"/>
                </a:solidFill>
                <a:latin typeface="Meiryo UI" panose="020B0604030504040204" pitchFamily="50" charset="-128"/>
                <a:ea typeface="Meiryo UI" panose="020B0604030504040204" pitchFamily="50" charset="-128"/>
              </a:rPr>
              <a:t>固定化したみお筋や</a:t>
            </a:r>
            <a:r>
              <a:rPr kumimoji="1" lang="ja-JP" altLang="en-US" sz="1200" dirty="0">
                <a:latin typeface="Meiryo UI" panose="020B0604030504040204" pitchFamily="50" charset="-128"/>
                <a:ea typeface="Meiryo UI" panose="020B0604030504040204" pitchFamily="50" charset="-128"/>
              </a:rPr>
              <a:t>横断工作物</a:t>
            </a:r>
            <a:r>
              <a:rPr kumimoji="1" lang="ja-JP" altLang="en-US" sz="1200" u="sng" dirty="0">
                <a:solidFill>
                  <a:srgbClr val="FF0000"/>
                </a:solidFill>
                <a:latin typeface="Meiryo UI" panose="020B0604030504040204" pitchFamily="50" charset="-128"/>
                <a:ea typeface="Meiryo UI" panose="020B0604030504040204" pitchFamily="50" charset="-128"/>
              </a:rPr>
              <a:t>による流況の変化が堤防、護岸等の機能低下に与える</a:t>
            </a:r>
            <a:r>
              <a:rPr kumimoji="1" lang="ja-JP" altLang="en-US" sz="1200" dirty="0">
                <a:latin typeface="Meiryo UI" panose="020B0604030504040204" pitchFamily="50" charset="-128"/>
                <a:ea typeface="Meiryo UI" panose="020B0604030504040204" pitchFamily="50" charset="-128"/>
              </a:rPr>
              <a:t>影響が</a:t>
            </a:r>
            <a:endParaRPr kumimoji="1" lang="en-US" altLang="ja-JP" sz="1200" dirty="0">
              <a:latin typeface="Meiryo UI" panose="020B0604030504040204" pitchFamily="50" charset="-128"/>
              <a:ea typeface="Meiryo UI" panose="020B0604030504040204" pitchFamily="50" charset="-128"/>
            </a:endParaRPr>
          </a:p>
          <a:p>
            <a:r>
              <a:rPr lang="ja-JP" altLang="en-US" sz="1200" dirty="0">
                <a:solidFill>
                  <a:srgbClr val="FF0000"/>
                </a:solidFill>
                <a:latin typeface="Meiryo UI" panose="020B0604030504040204" pitchFamily="50" charset="-128"/>
                <a:ea typeface="Meiryo UI" panose="020B0604030504040204" pitchFamily="50" charset="-128"/>
              </a:rPr>
              <a:t>　　</a:t>
            </a:r>
            <a:r>
              <a:rPr kumimoji="1" lang="ja-JP" altLang="en-US" sz="1200" u="sng" dirty="0">
                <a:solidFill>
                  <a:srgbClr val="FF0000"/>
                </a:solidFill>
                <a:latin typeface="Meiryo UI" panose="020B0604030504040204" pitchFamily="50" charset="-128"/>
                <a:ea typeface="Meiryo UI" panose="020B0604030504040204" pitchFamily="50" charset="-128"/>
              </a:rPr>
              <a:t>特に</a:t>
            </a:r>
            <a:r>
              <a:rPr kumimoji="1" lang="ja-JP" altLang="en-US" sz="1200" dirty="0">
                <a:latin typeface="Meiryo UI" panose="020B0604030504040204" pitchFamily="50" charset="-128"/>
                <a:ea typeface="Meiryo UI" panose="020B0604030504040204" pitchFamily="50" charset="-128"/>
              </a:rPr>
              <a:t>大きいことから、</a:t>
            </a:r>
            <a:r>
              <a:rPr kumimoji="1" lang="ja-JP" altLang="en-US" sz="1200" u="sng" dirty="0">
                <a:solidFill>
                  <a:srgbClr val="FF0000"/>
                </a:solidFill>
                <a:latin typeface="Meiryo UI" panose="020B0604030504040204" pitchFamily="50" charset="-128"/>
                <a:ea typeface="Meiryo UI" panose="020B0604030504040204" pitchFamily="50" charset="-128"/>
              </a:rPr>
              <a:t>定期的な点検の際に河道の状態を確実に把握し、早期の対策につなげるものとする。</a:t>
            </a:r>
            <a:endParaRPr kumimoji="1" lang="en-US" altLang="ja-JP" sz="1200" u="sng" dirty="0">
              <a:solidFill>
                <a:srgbClr val="FF0000"/>
              </a:solidFill>
              <a:latin typeface="Meiryo UI" panose="020B0604030504040204" pitchFamily="50" charset="-128"/>
              <a:ea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rPr>
              <a:t>　　　また、天端道路において一般車両の通行規制ができない場合など、いずれ護岸に輪荷重がかかることが想定される箇所では予め輪荷重を</a:t>
            </a:r>
            <a:endParaRPr kumimoji="1"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rPr>
              <a:t>考慮した護岸構造とすること</a:t>
            </a:r>
            <a:r>
              <a:rPr kumimoji="1" lang="ja-JP" altLang="en-US" sz="1200" u="sng" dirty="0">
                <a:solidFill>
                  <a:srgbClr val="FF0000"/>
                </a:solidFill>
                <a:latin typeface="Meiryo UI" panose="020B0604030504040204" pitchFamily="50" charset="-128"/>
                <a:ea typeface="Meiryo UI" panose="020B0604030504040204" pitchFamily="50" charset="-128"/>
              </a:rPr>
              <a:t>などに留意する</a:t>
            </a:r>
            <a:r>
              <a:rPr kumimoji="1" lang="ja-JP" altLang="en-US" sz="1200" dirty="0">
                <a:latin typeface="Meiryo UI" panose="020B0604030504040204" pitchFamily="50" charset="-128"/>
                <a:ea typeface="Meiryo UI" panose="020B0604030504040204" pitchFamily="50" charset="-128"/>
              </a:rPr>
              <a:t>。</a:t>
            </a:r>
          </a:p>
        </p:txBody>
      </p:sp>
      <p:sp>
        <p:nvSpPr>
          <p:cNvPr id="12" name="角丸四角形 143">
            <a:extLst>
              <a:ext uri="{FF2B5EF4-FFF2-40B4-BE49-F238E27FC236}">
                <a16:creationId xmlns:a16="http://schemas.microsoft.com/office/drawing/2014/main" id="{4B56E111-0C0D-4D63-B4ED-A6E9B5E57F54}"/>
              </a:ext>
            </a:extLst>
          </p:cNvPr>
          <p:cNvSpPr/>
          <p:nvPr/>
        </p:nvSpPr>
        <p:spPr>
          <a:xfrm>
            <a:off x="8367526" y="1757652"/>
            <a:ext cx="504553" cy="250388"/>
          </a:xfrm>
          <a:prstGeom prst="rect">
            <a:avLst/>
          </a:prstGeom>
          <a:ln/>
        </p:spPr>
        <p:style>
          <a:lnRef idx="1">
            <a:schemeClr val="accent3"/>
          </a:lnRef>
          <a:fillRef idx="2">
            <a:schemeClr val="accent3"/>
          </a:fillRef>
          <a:effectRef idx="1">
            <a:schemeClr val="accent3"/>
          </a:effectRef>
          <a:fontRef idx="minor">
            <a:schemeClr val="dk1"/>
          </a:fontRef>
        </p:style>
        <p:txBody>
          <a:bodyPr/>
          <a:lstStyle/>
          <a:p>
            <a:pPr algn="ctr"/>
            <a:r>
              <a:rPr lang="en-US" altLang="ja-JP" sz="10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⑦</a:t>
            </a:r>
            <a:r>
              <a:rPr lang="en-US" altLang="ja-JP" sz="10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p>
        </p:txBody>
      </p:sp>
    </p:spTree>
    <p:extLst>
      <p:ext uri="{BB962C8B-B14F-4D97-AF65-F5344CB8AC3E}">
        <p14:creationId xmlns:p14="http://schemas.microsoft.com/office/powerpoint/2010/main" val="24622227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a:extLst>
              <a:ext uri="{FF2B5EF4-FFF2-40B4-BE49-F238E27FC236}">
                <a16:creationId xmlns:a16="http://schemas.microsoft.com/office/drawing/2014/main" id="{5CA63333-58CC-4345-8E5A-C9F799BB19BB}"/>
              </a:ext>
            </a:extLst>
          </p:cNvPr>
          <p:cNvSpPr txBox="1"/>
          <p:nvPr/>
        </p:nvSpPr>
        <p:spPr>
          <a:xfrm>
            <a:off x="-13856" y="1644"/>
            <a:ext cx="9157855"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１．</a:t>
            </a:r>
            <a:r>
              <a:rPr kumimoji="1" lang="ja-JP" altLang="en-US" sz="2800" dirty="0">
                <a:solidFill>
                  <a:schemeClr val="bg1"/>
                </a:solidFill>
                <a:latin typeface="Meiryo UI" panose="020B0604030504040204" pitchFamily="50" charset="-128"/>
                <a:ea typeface="Meiryo UI" panose="020B0604030504040204" pitchFamily="50" charset="-128"/>
              </a:rPr>
              <a:t>各分野の最終とりまとめ</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10" name="スライド番号プレースホルダー 17">
            <a:extLst>
              <a:ext uri="{FF2B5EF4-FFF2-40B4-BE49-F238E27FC236}">
                <a16:creationId xmlns:a16="http://schemas.microsoft.com/office/drawing/2014/main" id="{428703D8-3AFE-4E03-A287-112B17022CD6}"/>
              </a:ext>
            </a:extLst>
          </p:cNvPr>
          <p:cNvSpPr>
            <a:spLocks noGrp="1"/>
          </p:cNvSpPr>
          <p:nvPr>
            <p:ph type="sldNum" sz="quarter" idx="12"/>
          </p:nvPr>
        </p:nvSpPr>
        <p:spPr>
          <a:xfrm>
            <a:off x="8380804" y="6497402"/>
            <a:ext cx="774422" cy="365125"/>
          </a:xfrm>
        </p:spPr>
        <p:txBody>
          <a:bodyPr/>
          <a:lstStyle/>
          <a:p>
            <a:fld id="{682EF9F9-C4E8-46B2-BBF1-33E3162B856A}" type="slidenum">
              <a:rPr kumimoji="1" lang="ja-JP" altLang="en-US" smtClean="0"/>
              <a:t>13</a:t>
            </a:fld>
            <a:endParaRPr kumimoji="1" lang="ja-JP" altLang="en-US" dirty="0"/>
          </a:p>
        </p:txBody>
      </p:sp>
      <p:sp>
        <p:nvSpPr>
          <p:cNvPr id="6" name="角丸四角形 143">
            <a:extLst>
              <a:ext uri="{FF2B5EF4-FFF2-40B4-BE49-F238E27FC236}">
                <a16:creationId xmlns:a16="http://schemas.microsoft.com/office/drawing/2014/main" id="{63F17495-CFDD-4609-8A0E-C8292318D965}"/>
              </a:ext>
            </a:extLst>
          </p:cNvPr>
          <p:cNvSpPr/>
          <p:nvPr/>
        </p:nvSpPr>
        <p:spPr>
          <a:xfrm>
            <a:off x="104499" y="4005064"/>
            <a:ext cx="8888992" cy="2736304"/>
          </a:xfrm>
          <a:prstGeom prst="rect">
            <a:avLst/>
          </a:prstGeom>
          <a:noFill/>
          <a:ln>
            <a:solidFill>
              <a:schemeClr val="tx1"/>
            </a:solid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en-US" altLang="ja-JP" sz="1400" b="1" kern="100" dirty="0">
                <a:solidFill>
                  <a:prstClr val="black"/>
                </a:solidFill>
                <a:latin typeface="Meiryo UI" panose="020B0604030504040204" pitchFamily="50" charset="-128"/>
                <a:ea typeface="Meiryo UI" panose="020B0604030504040204" pitchFamily="50" charset="-128"/>
                <a:cs typeface="Times New Roman"/>
              </a:rPr>
              <a:t>3.1.8</a:t>
            </a:r>
            <a:r>
              <a:rPr lang="ja-JP" altLang="en-US" sz="1400" b="1" kern="100" dirty="0">
                <a:solidFill>
                  <a:prstClr val="black"/>
                </a:solidFill>
                <a:latin typeface="Meiryo UI" panose="020B0604030504040204" pitchFamily="50" charset="-128"/>
                <a:ea typeface="Meiryo UI" panose="020B0604030504040204" pitchFamily="50" charset="-128"/>
                <a:cs typeface="Times New Roman"/>
              </a:rPr>
              <a:t>　効果検証</a:t>
            </a:r>
          </a:p>
        </p:txBody>
      </p:sp>
      <p:sp>
        <p:nvSpPr>
          <p:cNvPr id="15" name="テキスト ボックス 14">
            <a:extLst>
              <a:ext uri="{FF2B5EF4-FFF2-40B4-BE49-F238E27FC236}">
                <a16:creationId xmlns:a16="http://schemas.microsoft.com/office/drawing/2014/main" id="{E5BAF05E-12D9-40C4-91D3-0A54C255B139}"/>
              </a:ext>
            </a:extLst>
          </p:cNvPr>
          <p:cNvSpPr txBox="1"/>
          <p:nvPr/>
        </p:nvSpPr>
        <p:spPr>
          <a:xfrm>
            <a:off x="174001" y="1916832"/>
            <a:ext cx="8568952" cy="1938992"/>
          </a:xfrm>
          <a:prstGeom prst="rect">
            <a:avLst/>
          </a:prstGeom>
          <a:noFill/>
        </p:spPr>
        <p:txBody>
          <a:bodyPr wrap="square">
            <a:spAutoFit/>
          </a:bodyPr>
          <a:lstStyle/>
          <a:p>
            <a:pPr indent="127000" algn="just"/>
            <a:r>
              <a:rPr lang="ja-JP" altLang="en-US" sz="1200" kern="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　</a:t>
            </a:r>
            <a:r>
              <a:rPr lang="ja-JP" altLang="ja-JP" sz="1200" u="sng" kern="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維持管理業務の高度化及び省力化、また、業務を通じて抽出された課題解決等を目的として、試行実施を含めて積極的に新技術を活用することとする。</a:t>
            </a:r>
          </a:p>
          <a:p>
            <a:pPr indent="127000" algn="just"/>
            <a:r>
              <a:rPr lang="ja-JP" altLang="ja-JP" sz="1200" u="sng" kern="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a:t>
            </a:r>
            <a:r>
              <a:rPr lang="en-US" altLang="ja-JP" sz="1200" u="sng" kern="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1</a:t>
            </a:r>
            <a:r>
              <a:rPr lang="ja-JP" altLang="ja-JP" sz="1200" u="sng" kern="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）ドローンの活用</a:t>
            </a:r>
          </a:p>
          <a:p>
            <a:pPr indent="127000" algn="just"/>
            <a:r>
              <a:rPr lang="ja-JP" altLang="en-US" sz="1200" kern="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　　</a:t>
            </a:r>
            <a:r>
              <a:rPr lang="ja-JP" altLang="ja-JP" sz="1200" u="sng" kern="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・職員による⽬視外⾶⾏を含めドローン操縦の有資格者の育成を行うとともに、⾃動操縦機体の導⼊などさらなる活⽤拡⼤に取組む。</a:t>
            </a:r>
          </a:p>
          <a:p>
            <a:pPr indent="127000" algn="just"/>
            <a:r>
              <a:rPr lang="ja-JP" altLang="en-US" sz="1200" kern="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　　</a:t>
            </a:r>
            <a:r>
              <a:rPr lang="ja-JP" altLang="ja-JP" sz="1200" u="sng" kern="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・ドローンが撮影した映像・画像から損傷度を⾃動判別する</a:t>
            </a:r>
            <a:r>
              <a:rPr lang="en-US" altLang="ja-JP" sz="1200" u="sng" kern="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AI</a:t>
            </a:r>
            <a:r>
              <a:rPr lang="ja-JP" altLang="ja-JP" sz="1200" u="sng" kern="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解析等の技術の導⼊可能性を検討する。</a:t>
            </a:r>
            <a:endParaRPr lang="en-US" altLang="ja-JP" sz="1200" u="sng" kern="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endParaRPr>
          </a:p>
          <a:p>
            <a:pPr indent="127000" algn="just"/>
            <a:r>
              <a:rPr lang="ja-JP" altLang="ja-JP" sz="1200" u="sng" kern="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a:t>
            </a:r>
            <a:r>
              <a:rPr lang="en-US" altLang="ja-JP" sz="1200" u="sng" kern="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2</a:t>
            </a:r>
            <a:r>
              <a:rPr lang="ja-JP" altLang="ja-JP" sz="1200" u="sng" kern="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）非破壊探査の活用</a:t>
            </a:r>
          </a:p>
          <a:p>
            <a:pPr marL="360000" algn="just"/>
            <a:r>
              <a:rPr lang="ja-JP" altLang="ja-JP" sz="1200" u="sng" kern="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・定期的詳細点検時に打音調査やコアボーリングによる調査に加え、非破壊探査を導入し、護岸背面や堤防内部の空洞化の把握に</a:t>
            </a:r>
            <a:r>
              <a:rPr lang="ja-JP" altLang="en-US" sz="1200" u="sng" kern="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　</a:t>
            </a:r>
            <a:endParaRPr lang="en-US" altLang="ja-JP" sz="1200" u="sng" kern="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endParaRPr>
          </a:p>
          <a:p>
            <a:pPr marL="360000" algn="just"/>
            <a:r>
              <a:rPr lang="ja-JP" altLang="en-US" sz="1200" kern="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　</a:t>
            </a:r>
            <a:r>
              <a:rPr lang="ja-JP" altLang="ja-JP" sz="1200" u="sng" kern="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努める。</a:t>
            </a:r>
            <a:endParaRPr lang="en-US" altLang="ja-JP" sz="1200" u="sng" kern="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endParaRPr>
          </a:p>
          <a:p>
            <a:pPr indent="127000" algn="just"/>
            <a:r>
              <a:rPr lang="ja-JP" altLang="ja-JP" sz="1200" u="sng" kern="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a:t>
            </a:r>
            <a:r>
              <a:rPr lang="en-US" altLang="ja-JP" sz="1200" u="sng" kern="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3</a:t>
            </a:r>
            <a:r>
              <a:rPr lang="ja-JP" altLang="ja-JP" sz="1200" u="sng" kern="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）日常維持管理における新技術の活用</a:t>
            </a:r>
          </a:p>
          <a:p>
            <a:pPr indent="127000" algn="just"/>
            <a:r>
              <a:rPr lang="ja-JP" altLang="en-US" sz="1200" kern="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　　</a:t>
            </a:r>
            <a:r>
              <a:rPr lang="ja-JP" altLang="ja-JP" sz="1200" u="sng" kern="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・草刈り業務のおけるラジコン草刈り機の導入、引続き、日常的維持管理の省力化、効率化に資する新技術を模索する。</a:t>
            </a:r>
          </a:p>
        </p:txBody>
      </p:sp>
      <p:sp>
        <p:nvSpPr>
          <p:cNvPr id="19" name="角丸四角形 143">
            <a:extLst>
              <a:ext uri="{FF2B5EF4-FFF2-40B4-BE49-F238E27FC236}">
                <a16:creationId xmlns:a16="http://schemas.microsoft.com/office/drawing/2014/main" id="{2160A2CF-8FE1-42D0-85D0-F4C4E5A01C2E}"/>
              </a:ext>
            </a:extLst>
          </p:cNvPr>
          <p:cNvSpPr/>
          <p:nvPr/>
        </p:nvSpPr>
        <p:spPr>
          <a:xfrm>
            <a:off x="110835" y="1661633"/>
            <a:ext cx="8888992" cy="2254354"/>
          </a:xfrm>
          <a:prstGeom prst="rect">
            <a:avLst/>
          </a:prstGeom>
          <a:noFill/>
          <a:ln>
            <a:solidFill>
              <a:schemeClr val="tx1"/>
            </a:solid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en-US" altLang="ja-JP" sz="1400" b="1" kern="100" dirty="0">
                <a:solidFill>
                  <a:prstClr val="black"/>
                </a:solidFill>
                <a:latin typeface="Meiryo UI" panose="020B0604030504040204" pitchFamily="50" charset="-128"/>
                <a:ea typeface="Meiryo UI" panose="020B0604030504040204" pitchFamily="50" charset="-128"/>
                <a:cs typeface="Times New Roman"/>
              </a:rPr>
              <a:t>3.1.7</a:t>
            </a:r>
            <a:r>
              <a:rPr lang="ja-JP" altLang="en-US" sz="1400" b="1" kern="100" dirty="0">
                <a:solidFill>
                  <a:prstClr val="black"/>
                </a:solidFill>
                <a:latin typeface="Meiryo UI" panose="020B0604030504040204" pitchFamily="50" charset="-128"/>
                <a:ea typeface="Meiryo UI" panose="020B0604030504040204" pitchFamily="50" charset="-128"/>
                <a:cs typeface="Times New Roman"/>
              </a:rPr>
              <a:t>　新技術の活用</a:t>
            </a:r>
          </a:p>
        </p:txBody>
      </p:sp>
      <p:sp>
        <p:nvSpPr>
          <p:cNvPr id="21" name="テキスト ボックス 20">
            <a:extLst>
              <a:ext uri="{FF2B5EF4-FFF2-40B4-BE49-F238E27FC236}">
                <a16:creationId xmlns:a16="http://schemas.microsoft.com/office/drawing/2014/main" id="{9C8A9E4D-E95F-4364-B722-BDA6AF5C5AA4}"/>
              </a:ext>
            </a:extLst>
          </p:cNvPr>
          <p:cNvSpPr txBox="1"/>
          <p:nvPr/>
        </p:nvSpPr>
        <p:spPr>
          <a:xfrm>
            <a:off x="62618" y="1015301"/>
            <a:ext cx="8037774" cy="646331"/>
          </a:xfrm>
          <a:prstGeom prst="rect">
            <a:avLst/>
          </a:prstGeom>
          <a:noFill/>
          <a:ln w="19050">
            <a:noFill/>
          </a:ln>
        </p:spPr>
        <p:txBody>
          <a:bodyPr wrap="square" rtlCol="0">
            <a:spAutoFit/>
          </a:bodyPr>
          <a:lstStyle/>
          <a:p>
            <a:r>
              <a:rPr lang="ja-JP" altLang="en-US" b="1" dirty="0">
                <a:latin typeface="Meiryo UI" pitchFamily="50" charset="-128"/>
                <a:ea typeface="Meiryo UI" pitchFamily="50" charset="-128"/>
                <a:cs typeface="Meiryo UI" pitchFamily="50" charset="-128"/>
              </a:rPr>
              <a:t>３．効率的・効果的な維持管理の推進</a:t>
            </a:r>
            <a:endParaRPr lang="en-US" altLang="ja-JP" b="1" dirty="0">
              <a:latin typeface="Meiryo UI" pitchFamily="50" charset="-128"/>
              <a:ea typeface="Meiryo UI" pitchFamily="50" charset="-128"/>
              <a:cs typeface="Meiryo UI" pitchFamily="50" charset="-128"/>
            </a:endParaRPr>
          </a:p>
          <a:p>
            <a:r>
              <a:rPr lang="ja-JP" altLang="en-US" b="1" dirty="0">
                <a:latin typeface="Meiryo UI" pitchFamily="50" charset="-128"/>
                <a:ea typeface="Meiryo UI" pitchFamily="50" charset="-128"/>
                <a:cs typeface="Meiryo UI" pitchFamily="50" charset="-128"/>
              </a:rPr>
              <a:t>　</a:t>
            </a:r>
            <a:r>
              <a:rPr lang="en-US" altLang="ja-JP" b="1" dirty="0">
                <a:latin typeface="Meiryo UI" pitchFamily="50" charset="-128"/>
                <a:ea typeface="Meiryo UI" pitchFamily="50" charset="-128"/>
                <a:cs typeface="Meiryo UI" pitchFamily="50" charset="-128"/>
              </a:rPr>
              <a:t>3.1</a:t>
            </a:r>
            <a:r>
              <a:rPr lang="ja-JP" altLang="en-US" b="1" dirty="0">
                <a:latin typeface="Meiryo UI" pitchFamily="50" charset="-128"/>
                <a:ea typeface="Meiryo UI" pitchFamily="50" charset="-128"/>
                <a:cs typeface="Meiryo UI" pitchFamily="50" charset="-128"/>
              </a:rPr>
              <a:t>　堤防・護岸等</a:t>
            </a:r>
            <a:endParaRPr kumimoji="1" lang="ja-JP" altLang="en-US" b="1" dirty="0">
              <a:latin typeface="Meiryo UI" pitchFamily="50" charset="-128"/>
              <a:ea typeface="Meiryo UI" pitchFamily="50" charset="-128"/>
              <a:cs typeface="Meiryo UI" pitchFamily="50" charset="-128"/>
            </a:endParaRPr>
          </a:p>
        </p:txBody>
      </p:sp>
      <p:sp>
        <p:nvSpPr>
          <p:cNvPr id="3" name="テキスト ボックス 2">
            <a:extLst>
              <a:ext uri="{FF2B5EF4-FFF2-40B4-BE49-F238E27FC236}">
                <a16:creationId xmlns:a16="http://schemas.microsoft.com/office/drawing/2014/main" id="{FF476658-BBEB-48E7-8C8F-C9CD2953D3E1}"/>
              </a:ext>
            </a:extLst>
          </p:cNvPr>
          <p:cNvSpPr txBox="1"/>
          <p:nvPr/>
        </p:nvSpPr>
        <p:spPr>
          <a:xfrm>
            <a:off x="2885580" y="4101979"/>
            <a:ext cx="6201421" cy="2677656"/>
          </a:xfrm>
          <a:prstGeom prst="rect">
            <a:avLst/>
          </a:prstGeom>
          <a:noFill/>
        </p:spPr>
        <p:txBody>
          <a:bodyPr wrap="square" rtlCol="0">
            <a:spAutoFit/>
          </a:bodyPr>
          <a:lstStyle/>
          <a:p>
            <a:r>
              <a:rPr kumimoji="1" lang="ja-JP" altLang="en-US" sz="1050" u="sng" dirty="0">
                <a:solidFill>
                  <a:srgbClr val="FF0000"/>
                </a:solidFill>
                <a:latin typeface="Meiryo UI" panose="020B0604030504040204" pitchFamily="50" charset="-128"/>
                <a:ea typeface="Meiryo UI" panose="020B0604030504040204" pitchFamily="50" charset="-128"/>
              </a:rPr>
              <a:t>維持管理マネジメントは以下に示す項目ごとの視点で行うことを基本とする。</a:t>
            </a:r>
            <a:endParaRPr kumimoji="1" lang="en-US" altLang="ja-JP" sz="1050" u="sng" dirty="0">
              <a:solidFill>
                <a:srgbClr val="FF0000"/>
              </a:solidFill>
              <a:latin typeface="Meiryo UI" panose="020B0604030504040204" pitchFamily="50" charset="-128"/>
              <a:ea typeface="Meiryo UI" panose="020B0604030504040204" pitchFamily="50" charset="-128"/>
            </a:endParaRPr>
          </a:p>
          <a:p>
            <a:r>
              <a:rPr lang="ja-JP" altLang="en-US" sz="1050" dirty="0">
                <a:solidFill>
                  <a:srgbClr val="FF0000"/>
                </a:solidFill>
                <a:latin typeface="Meiryo UI" panose="020B0604030504040204" pitchFamily="50" charset="-128"/>
                <a:ea typeface="Meiryo UI" panose="020B0604030504040204" pitchFamily="50" charset="-128"/>
              </a:rPr>
              <a:t>　</a:t>
            </a:r>
            <a:r>
              <a:rPr lang="ja-JP" altLang="en-US" sz="1050" u="sng" dirty="0">
                <a:solidFill>
                  <a:srgbClr val="FF0000"/>
                </a:solidFill>
                <a:latin typeface="Meiryo UI" panose="020B0604030504040204" pitchFamily="50" charset="-128"/>
                <a:ea typeface="Meiryo UI" panose="020B0604030504040204" pitchFamily="50" charset="-128"/>
              </a:rPr>
              <a:t>・点　　検　　　　　　</a:t>
            </a:r>
            <a:r>
              <a:rPr lang="ja-JP" altLang="en-US" sz="700" u="sng" dirty="0">
                <a:solidFill>
                  <a:srgbClr val="FF0000"/>
                </a:solidFill>
                <a:latin typeface="Meiryo UI" panose="020B0604030504040204" pitchFamily="50" charset="-128"/>
                <a:ea typeface="Meiryo UI" panose="020B0604030504040204" pitchFamily="50" charset="-128"/>
              </a:rPr>
              <a:t>　</a:t>
            </a:r>
            <a:r>
              <a:rPr lang="ja-JP" altLang="en-US" sz="1050" u="sng" dirty="0">
                <a:solidFill>
                  <a:srgbClr val="FF0000"/>
                </a:solidFill>
                <a:latin typeface="Meiryo UI" panose="020B0604030504040204" pitchFamily="50" charset="-128"/>
                <a:ea typeface="Meiryo UI" panose="020B0604030504040204" pitchFamily="50" charset="-128"/>
              </a:rPr>
              <a:t>：重大な損傷等の見落としがないか</a:t>
            </a:r>
            <a:endParaRPr lang="en-US" altLang="ja-JP" sz="1050" u="sng" dirty="0">
              <a:solidFill>
                <a:srgbClr val="FF0000"/>
              </a:solidFill>
              <a:latin typeface="Meiryo UI" panose="020B0604030504040204" pitchFamily="50" charset="-128"/>
              <a:ea typeface="Meiryo UI" panose="020B0604030504040204" pitchFamily="50" charset="-128"/>
            </a:endParaRPr>
          </a:p>
          <a:p>
            <a:r>
              <a:rPr lang="ja-JP" altLang="en-US" sz="1050" dirty="0">
                <a:solidFill>
                  <a:srgbClr val="FF0000"/>
                </a:solidFill>
                <a:latin typeface="Meiryo UI" panose="020B0604030504040204" pitchFamily="50" charset="-128"/>
                <a:ea typeface="Meiryo UI" panose="020B0604030504040204" pitchFamily="50" charset="-128"/>
              </a:rPr>
              <a:t>　　　　　　　　　　　　　　　</a:t>
            </a:r>
            <a:r>
              <a:rPr lang="ja-JP" altLang="en-US" sz="1050" u="sng" dirty="0">
                <a:solidFill>
                  <a:srgbClr val="FF0000"/>
                </a:solidFill>
                <a:latin typeface="Meiryo UI" panose="020B0604030504040204" pitchFamily="50" charset="-128"/>
                <a:ea typeface="Meiryo UI" panose="020B0604030504040204" pitchFamily="50" charset="-128"/>
              </a:rPr>
              <a:t>目視による状態把握が困難な場合、補完する手法は確立しているか</a:t>
            </a:r>
            <a:endParaRPr lang="en-US" altLang="ja-JP" sz="1050" u="sng" dirty="0">
              <a:solidFill>
                <a:srgbClr val="FF0000"/>
              </a:solidFill>
              <a:latin typeface="Meiryo UI" panose="020B0604030504040204" pitchFamily="50" charset="-128"/>
              <a:ea typeface="Meiryo UI" panose="020B0604030504040204" pitchFamily="50" charset="-128"/>
            </a:endParaRPr>
          </a:p>
          <a:p>
            <a:r>
              <a:rPr kumimoji="1" lang="ja-JP" altLang="en-US" sz="1050" dirty="0">
                <a:solidFill>
                  <a:srgbClr val="FF0000"/>
                </a:solidFill>
                <a:latin typeface="Meiryo UI" panose="020B0604030504040204" pitchFamily="50" charset="-128"/>
                <a:ea typeface="Meiryo UI" panose="020B0604030504040204" pitchFamily="50" charset="-128"/>
              </a:rPr>
              <a:t>　</a:t>
            </a:r>
            <a:r>
              <a:rPr kumimoji="1" lang="ja-JP" altLang="en-US" sz="1050" u="sng" dirty="0">
                <a:solidFill>
                  <a:srgbClr val="FF0000"/>
                </a:solidFill>
                <a:latin typeface="Meiryo UI" panose="020B0604030504040204" pitchFamily="50" charset="-128"/>
                <a:ea typeface="Meiryo UI" panose="020B0604030504040204" pitchFamily="50" charset="-128"/>
              </a:rPr>
              <a:t>・診断・評価　　　　</a:t>
            </a:r>
            <a:r>
              <a:rPr kumimoji="1" lang="ja-JP" altLang="en-US" sz="500" u="sng" dirty="0">
                <a:solidFill>
                  <a:srgbClr val="FF0000"/>
                </a:solidFill>
                <a:latin typeface="Meiryo UI" panose="020B0604030504040204" pitchFamily="50" charset="-128"/>
                <a:ea typeface="Meiryo UI" panose="020B0604030504040204" pitchFamily="50" charset="-128"/>
              </a:rPr>
              <a:t> 　</a:t>
            </a:r>
            <a:r>
              <a:rPr kumimoji="1" lang="ja-JP" altLang="en-US" sz="1050" u="sng" dirty="0">
                <a:solidFill>
                  <a:srgbClr val="FF0000"/>
                </a:solidFill>
                <a:latin typeface="Meiryo UI" panose="020B0604030504040204" pitchFamily="50" charset="-128"/>
                <a:ea typeface="Meiryo UI" panose="020B0604030504040204" pitchFamily="50" charset="-128"/>
              </a:rPr>
              <a:t>：施設等の状態、損傷等の原因を適切に評価し補修等対応につなげることで、目標</a:t>
            </a:r>
            <a:endParaRPr kumimoji="1" lang="en-US" altLang="ja-JP" sz="1050" u="sng" dirty="0">
              <a:solidFill>
                <a:srgbClr val="FF0000"/>
              </a:solidFill>
              <a:latin typeface="Meiryo UI" panose="020B0604030504040204" pitchFamily="50" charset="-128"/>
              <a:ea typeface="Meiryo UI" panose="020B0604030504040204" pitchFamily="50" charset="-128"/>
            </a:endParaRPr>
          </a:p>
          <a:p>
            <a:r>
              <a:rPr lang="ja-JP" altLang="en-US" sz="1050" dirty="0">
                <a:solidFill>
                  <a:srgbClr val="FF0000"/>
                </a:solidFill>
                <a:latin typeface="Meiryo UI" panose="020B0604030504040204" pitchFamily="50" charset="-128"/>
                <a:ea typeface="Meiryo UI" panose="020B0604030504040204" pitchFamily="50" charset="-128"/>
              </a:rPr>
              <a:t>　　　　　　　　　　　　　　　</a:t>
            </a:r>
            <a:r>
              <a:rPr kumimoji="1" lang="ja-JP" altLang="en-US" sz="1050" u="sng" dirty="0">
                <a:solidFill>
                  <a:srgbClr val="FF0000"/>
                </a:solidFill>
                <a:latin typeface="Meiryo UI" panose="020B0604030504040204" pitchFamily="50" charset="-128"/>
                <a:ea typeface="Meiryo UI" panose="020B0604030504040204" pitchFamily="50" charset="-128"/>
              </a:rPr>
              <a:t>管理水準を保持できているか</a:t>
            </a:r>
            <a:endParaRPr lang="en-US" altLang="ja-JP" sz="1050" u="sng" dirty="0">
              <a:solidFill>
                <a:srgbClr val="FF0000"/>
              </a:solidFill>
              <a:latin typeface="Meiryo UI" panose="020B0604030504040204" pitchFamily="50" charset="-128"/>
              <a:ea typeface="Meiryo UI" panose="020B0604030504040204" pitchFamily="50" charset="-128"/>
            </a:endParaRPr>
          </a:p>
          <a:p>
            <a:r>
              <a:rPr lang="ja-JP" altLang="en-US" sz="1050" dirty="0">
                <a:solidFill>
                  <a:srgbClr val="FF0000"/>
                </a:solidFill>
                <a:latin typeface="Meiryo UI" panose="020B0604030504040204" pitchFamily="50" charset="-128"/>
                <a:ea typeface="Meiryo UI" panose="020B0604030504040204" pitchFamily="50" charset="-128"/>
              </a:rPr>
              <a:t>　</a:t>
            </a:r>
            <a:r>
              <a:rPr lang="ja-JP" altLang="en-US" sz="1050" u="sng" dirty="0">
                <a:solidFill>
                  <a:srgbClr val="FF0000"/>
                </a:solidFill>
                <a:latin typeface="Meiryo UI" panose="020B0604030504040204" pitchFamily="50" charset="-128"/>
                <a:ea typeface="Meiryo UI" panose="020B0604030504040204" pitchFamily="50" charset="-128"/>
              </a:rPr>
              <a:t>・維持管理方法　　</a:t>
            </a:r>
            <a:r>
              <a:rPr lang="ja-JP" altLang="en-US" sz="500" u="sng" dirty="0">
                <a:solidFill>
                  <a:srgbClr val="FF0000"/>
                </a:solidFill>
                <a:latin typeface="Meiryo UI" panose="020B0604030504040204" pitchFamily="50" charset="-128"/>
                <a:ea typeface="Meiryo UI" panose="020B0604030504040204" pitchFamily="50" charset="-128"/>
              </a:rPr>
              <a:t>　</a:t>
            </a:r>
            <a:r>
              <a:rPr lang="ja-JP" altLang="en-US" sz="1050" u="sng" dirty="0">
                <a:solidFill>
                  <a:srgbClr val="FF0000"/>
                </a:solidFill>
                <a:latin typeface="Meiryo UI" panose="020B0604030504040204" pitchFamily="50" charset="-128"/>
                <a:ea typeface="Meiryo UI" panose="020B0604030504040204" pitchFamily="50" charset="-128"/>
              </a:rPr>
              <a:t>：データの蓄積・分析を踏まえ、予測計画型に移行することで</a:t>
            </a:r>
            <a:r>
              <a:rPr lang="en-US" altLang="ja-JP" sz="1050" u="sng" dirty="0">
                <a:solidFill>
                  <a:srgbClr val="FF0000"/>
                </a:solidFill>
                <a:latin typeface="Meiryo UI" panose="020B0604030504040204" pitchFamily="50" charset="-128"/>
                <a:ea typeface="Meiryo UI" panose="020B0604030504040204" pitchFamily="50" charset="-128"/>
              </a:rPr>
              <a:t>LCC</a:t>
            </a:r>
            <a:r>
              <a:rPr lang="ja-JP" altLang="en-US" sz="1050" u="sng" dirty="0">
                <a:solidFill>
                  <a:srgbClr val="FF0000"/>
                </a:solidFill>
                <a:latin typeface="Meiryo UI" panose="020B0604030504040204" pitchFamily="50" charset="-128"/>
                <a:ea typeface="Meiryo UI" panose="020B0604030504040204" pitchFamily="50" charset="-128"/>
              </a:rPr>
              <a:t>最適化が図れないか</a:t>
            </a:r>
            <a:endParaRPr lang="en-US" altLang="ja-JP" sz="1050" u="sng" dirty="0">
              <a:solidFill>
                <a:srgbClr val="FF0000"/>
              </a:solidFill>
              <a:latin typeface="Meiryo UI" panose="020B0604030504040204" pitchFamily="50" charset="-128"/>
              <a:ea typeface="Meiryo UI" panose="020B0604030504040204" pitchFamily="50" charset="-128"/>
            </a:endParaRPr>
          </a:p>
          <a:p>
            <a:r>
              <a:rPr lang="ja-JP" altLang="en-US" sz="1050" dirty="0">
                <a:solidFill>
                  <a:srgbClr val="FF0000"/>
                </a:solidFill>
                <a:latin typeface="Meiryo UI" panose="020B0604030504040204" pitchFamily="50" charset="-128"/>
                <a:ea typeface="Meiryo UI" panose="020B0604030504040204" pitchFamily="50" charset="-128"/>
              </a:rPr>
              <a:t>　</a:t>
            </a:r>
            <a:r>
              <a:rPr lang="ja-JP" altLang="en-US" sz="1050" u="sng" dirty="0">
                <a:solidFill>
                  <a:srgbClr val="FF0000"/>
                </a:solidFill>
                <a:latin typeface="Meiryo UI" panose="020B0604030504040204" pitchFamily="50" charset="-128"/>
                <a:ea typeface="Meiryo UI" panose="020B0604030504040204" pitchFamily="50" charset="-128"/>
              </a:rPr>
              <a:t>・維持管理水準　　</a:t>
            </a:r>
            <a:r>
              <a:rPr lang="ja-JP" altLang="en-US" sz="600" u="sng" dirty="0">
                <a:solidFill>
                  <a:srgbClr val="FF0000"/>
                </a:solidFill>
                <a:latin typeface="Meiryo UI" panose="020B0604030504040204" pitchFamily="50" charset="-128"/>
                <a:ea typeface="Meiryo UI" panose="020B0604030504040204" pitchFamily="50" charset="-128"/>
              </a:rPr>
              <a:t>　</a:t>
            </a:r>
            <a:r>
              <a:rPr lang="ja-JP" altLang="en-US" sz="1050" u="sng" dirty="0">
                <a:solidFill>
                  <a:srgbClr val="FF0000"/>
                </a:solidFill>
                <a:latin typeface="Meiryo UI" panose="020B0604030504040204" pitchFamily="50" charset="-128"/>
                <a:ea typeface="Meiryo UI" panose="020B0604030504040204" pitchFamily="50" charset="-128"/>
              </a:rPr>
              <a:t>：設定した水準で施設等が適切に機能を発揮できているか</a:t>
            </a:r>
            <a:endParaRPr lang="en-US" altLang="ja-JP" sz="1050" u="sng" dirty="0">
              <a:solidFill>
                <a:srgbClr val="FF0000"/>
              </a:solidFill>
              <a:latin typeface="Meiryo UI" panose="020B0604030504040204" pitchFamily="50" charset="-128"/>
              <a:ea typeface="Meiryo UI" panose="020B0604030504040204" pitchFamily="50" charset="-128"/>
            </a:endParaRPr>
          </a:p>
          <a:p>
            <a:r>
              <a:rPr lang="ja-JP" altLang="en-US" sz="1050" dirty="0">
                <a:solidFill>
                  <a:srgbClr val="FF0000"/>
                </a:solidFill>
                <a:latin typeface="Meiryo UI" panose="020B0604030504040204" pitchFamily="50" charset="-128"/>
                <a:ea typeface="Meiryo UI" panose="020B0604030504040204" pitchFamily="50" charset="-128"/>
              </a:rPr>
              <a:t>　</a:t>
            </a:r>
            <a:r>
              <a:rPr lang="ja-JP" altLang="en-US" sz="1050" u="sng" dirty="0">
                <a:solidFill>
                  <a:srgbClr val="FF0000"/>
                </a:solidFill>
                <a:latin typeface="Meiryo UI" panose="020B0604030504040204" pitchFamily="50" charset="-128"/>
                <a:ea typeface="Meiryo UI" panose="020B0604030504040204" pitchFamily="50" charset="-128"/>
              </a:rPr>
              <a:t>・更新フロー　　　　</a:t>
            </a:r>
            <a:r>
              <a:rPr lang="ja-JP" altLang="en-US" sz="600" u="sng" dirty="0">
                <a:solidFill>
                  <a:srgbClr val="FF0000"/>
                </a:solidFill>
                <a:latin typeface="Meiryo UI" panose="020B0604030504040204" pitchFamily="50" charset="-128"/>
                <a:ea typeface="Meiryo UI" panose="020B0604030504040204" pitchFamily="50" charset="-128"/>
              </a:rPr>
              <a:t>　　</a:t>
            </a:r>
            <a:r>
              <a:rPr lang="ja-JP" altLang="en-US" sz="1050" u="sng" dirty="0">
                <a:solidFill>
                  <a:srgbClr val="FF0000"/>
                </a:solidFill>
                <a:latin typeface="Meiryo UI" panose="020B0604030504040204" pitchFamily="50" charset="-128"/>
                <a:ea typeface="Meiryo UI" panose="020B0604030504040204" pitchFamily="50" charset="-128"/>
              </a:rPr>
              <a:t>：施設の損傷要因等に対し、適切な対応となっているか</a:t>
            </a:r>
            <a:endParaRPr lang="en-US" altLang="ja-JP" sz="1050" u="sng" dirty="0">
              <a:solidFill>
                <a:srgbClr val="FF0000"/>
              </a:solidFill>
              <a:latin typeface="Meiryo UI" panose="020B0604030504040204" pitchFamily="50" charset="-128"/>
              <a:ea typeface="Meiryo UI" panose="020B0604030504040204" pitchFamily="50" charset="-128"/>
            </a:endParaRPr>
          </a:p>
          <a:p>
            <a:r>
              <a:rPr lang="ja-JP" altLang="en-US" sz="1050" dirty="0">
                <a:solidFill>
                  <a:srgbClr val="FF0000"/>
                </a:solidFill>
                <a:latin typeface="Meiryo UI" panose="020B0604030504040204" pitchFamily="50" charset="-128"/>
                <a:ea typeface="Meiryo UI" panose="020B0604030504040204" pitchFamily="50" charset="-128"/>
              </a:rPr>
              <a:t>　</a:t>
            </a:r>
            <a:r>
              <a:rPr lang="ja-JP" altLang="en-US" sz="1050" u="sng" dirty="0">
                <a:solidFill>
                  <a:srgbClr val="FF0000"/>
                </a:solidFill>
                <a:latin typeface="Meiryo UI" panose="020B0604030504040204" pitchFamily="50" charset="-128"/>
                <a:ea typeface="Meiryo UI" panose="020B0604030504040204" pitchFamily="50" charset="-128"/>
              </a:rPr>
              <a:t>・重点化・優先順位</a:t>
            </a:r>
            <a:r>
              <a:rPr lang="ja-JP" altLang="en-US" sz="100" u="sng" dirty="0">
                <a:solidFill>
                  <a:srgbClr val="FF0000"/>
                </a:solidFill>
                <a:latin typeface="Meiryo UI" panose="020B0604030504040204" pitchFamily="50" charset="-128"/>
                <a:ea typeface="Meiryo UI" panose="020B0604030504040204" pitchFamily="50" charset="-128"/>
              </a:rPr>
              <a:t>　</a:t>
            </a:r>
            <a:r>
              <a:rPr lang="ja-JP" altLang="en-US" sz="1050" u="sng" dirty="0">
                <a:solidFill>
                  <a:srgbClr val="FF0000"/>
                </a:solidFill>
                <a:latin typeface="Meiryo UI" panose="020B0604030504040204" pitchFamily="50" charset="-128"/>
                <a:ea typeface="Meiryo UI" panose="020B0604030504040204" pitchFamily="50" charset="-128"/>
              </a:rPr>
              <a:t>：施設の機能が十分に発揮されないことに起因する、社会的影響度が大きな災害等が</a:t>
            </a:r>
            <a:endParaRPr lang="en-US" altLang="ja-JP" sz="1050" u="sng" dirty="0">
              <a:solidFill>
                <a:srgbClr val="FF0000"/>
              </a:solidFill>
              <a:latin typeface="Meiryo UI" panose="020B0604030504040204" pitchFamily="50" charset="-128"/>
              <a:ea typeface="Meiryo UI" panose="020B0604030504040204" pitchFamily="50" charset="-128"/>
            </a:endParaRPr>
          </a:p>
          <a:p>
            <a:r>
              <a:rPr lang="ja-JP" altLang="en-US" sz="1050" dirty="0">
                <a:solidFill>
                  <a:srgbClr val="FF0000"/>
                </a:solidFill>
                <a:latin typeface="Meiryo UI" panose="020B0604030504040204" pitchFamily="50" charset="-128"/>
                <a:ea typeface="Meiryo UI" panose="020B0604030504040204" pitchFamily="50" charset="-128"/>
              </a:rPr>
              <a:t>　　　　　　　　　　　　　　　</a:t>
            </a:r>
            <a:r>
              <a:rPr lang="ja-JP" altLang="en-US" sz="1050" u="sng" dirty="0">
                <a:solidFill>
                  <a:srgbClr val="FF0000"/>
                </a:solidFill>
                <a:latin typeface="Meiryo UI" panose="020B0604030504040204" pitchFamily="50" charset="-128"/>
                <a:ea typeface="Meiryo UI" panose="020B0604030504040204" pitchFamily="50" charset="-128"/>
              </a:rPr>
              <a:t>発生していないか</a:t>
            </a:r>
            <a:endParaRPr lang="en-US" altLang="ja-JP" sz="1050" u="sng" dirty="0">
              <a:solidFill>
                <a:srgbClr val="FF0000"/>
              </a:solidFill>
              <a:latin typeface="Meiryo UI" panose="020B0604030504040204" pitchFamily="50" charset="-128"/>
              <a:ea typeface="Meiryo UI" panose="020B0604030504040204" pitchFamily="50" charset="-128"/>
            </a:endParaRPr>
          </a:p>
          <a:p>
            <a:r>
              <a:rPr lang="ja-JP" altLang="en-US" sz="1050" dirty="0">
                <a:solidFill>
                  <a:srgbClr val="FF0000"/>
                </a:solidFill>
                <a:latin typeface="Meiryo UI" panose="020B0604030504040204" pitchFamily="50" charset="-128"/>
                <a:ea typeface="Meiryo UI" panose="020B0604030504040204" pitchFamily="50" charset="-128"/>
              </a:rPr>
              <a:t>　</a:t>
            </a:r>
            <a:r>
              <a:rPr lang="ja-JP" altLang="en-US" sz="1050" u="sng" dirty="0">
                <a:solidFill>
                  <a:srgbClr val="FF0000"/>
                </a:solidFill>
                <a:latin typeface="Meiryo UI" panose="020B0604030504040204" pitchFamily="50" charset="-128"/>
                <a:ea typeface="Meiryo UI" panose="020B0604030504040204" pitchFamily="50" charset="-128"/>
              </a:rPr>
              <a:t>・日常的維持管理　：施設等の状態を適切に把握できているか</a:t>
            </a:r>
            <a:endParaRPr lang="en-US" altLang="ja-JP" sz="1050" u="sng" dirty="0">
              <a:solidFill>
                <a:srgbClr val="FF0000"/>
              </a:solidFill>
              <a:latin typeface="Meiryo UI" panose="020B0604030504040204" pitchFamily="50" charset="-128"/>
              <a:ea typeface="Meiryo UI" panose="020B0604030504040204" pitchFamily="50" charset="-128"/>
            </a:endParaRPr>
          </a:p>
          <a:p>
            <a:r>
              <a:rPr lang="ja-JP" altLang="en-US" sz="1050" dirty="0">
                <a:solidFill>
                  <a:srgbClr val="FF0000"/>
                </a:solidFill>
                <a:latin typeface="Meiryo UI" panose="020B0604030504040204" pitchFamily="50" charset="-128"/>
                <a:ea typeface="Meiryo UI" panose="020B0604030504040204" pitchFamily="50" charset="-128"/>
              </a:rPr>
              <a:t>　　　　　　　　　　　　　　　</a:t>
            </a:r>
            <a:r>
              <a:rPr lang="ja-JP" altLang="en-US" sz="1050" u="sng" dirty="0">
                <a:solidFill>
                  <a:srgbClr val="FF0000"/>
                </a:solidFill>
                <a:latin typeface="Meiryo UI" panose="020B0604030504040204" pitchFamily="50" charset="-128"/>
                <a:ea typeface="Meiryo UI" panose="020B0604030504040204" pitchFamily="50" charset="-128"/>
              </a:rPr>
              <a:t>軽微な損傷等についてはこまめに対応ができているか</a:t>
            </a:r>
            <a:endParaRPr lang="en-US" altLang="ja-JP" sz="1050" u="sng" dirty="0">
              <a:solidFill>
                <a:srgbClr val="FF0000"/>
              </a:solidFill>
              <a:latin typeface="Meiryo UI" panose="020B0604030504040204" pitchFamily="50" charset="-128"/>
              <a:ea typeface="Meiryo UI" panose="020B0604030504040204" pitchFamily="50" charset="-128"/>
            </a:endParaRPr>
          </a:p>
          <a:p>
            <a:r>
              <a:rPr lang="ja-JP" altLang="en-US" sz="1050" dirty="0">
                <a:solidFill>
                  <a:srgbClr val="FF0000"/>
                </a:solidFill>
                <a:latin typeface="Meiryo UI" panose="020B0604030504040204" pitchFamily="50" charset="-128"/>
                <a:ea typeface="Meiryo UI" panose="020B0604030504040204" pitchFamily="50" charset="-128"/>
              </a:rPr>
              <a:t>　</a:t>
            </a:r>
            <a:r>
              <a:rPr lang="ja-JP" altLang="en-US" sz="1050" u="sng" dirty="0">
                <a:solidFill>
                  <a:srgbClr val="FF0000"/>
                </a:solidFill>
                <a:latin typeface="Meiryo UI" panose="020B0604030504040204" pitchFamily="50" charset="-128"/>
                <a:ea typeface="Meiryo UI" panose="020B0604030504040204" pitchFamily="50" charset="-128"/>
              </a:rPr>
              <a:t>・ＤＸ化　　　　　　　：より効率的、効果的な維持管理に向け分析を行う視点で、情報の蓄積・管理方法</a:t>
            </a:r>
            <a:endParaRPr lang="en-US" altLang="ja-JP" sz="1050" u="sng" dirty="0">
              <a:solidFill>
                <a:srgbClr val="FF0000"/>
              </a:solidFill>
              <a:latin typeface="Meiryo UI" panose="020B0604030504040204" pitchFamily="50" charset="-128"/>
              <a:ea typeface="Meiryo UI" panose="020B0604030504040204" pitchFamily="50" charset="-128"/>
            </a:endParaRPr>
          </a:p>
          <a:p>
            <a:r>
              <a:rPr lang="ja-JP" altLang="en-US" sz="1050" dirty="0">
                <a:solidFill>
                  <a:srgbClr val="FF0000"/>
                </a:solidFill>
                <a:latin typeface="Meiryo UI" panose="020B0604030504040204" pitchFamily="50" charset="-128"/>
                <a:ea typeface="Meiryo UI" panose="020B0604030504040204" pitchFamily="50" charset="-128"/>
              </a:rPr>
              <a:t>　　　　　　　　　　　　　　　</a:t>
            </a:r>
            <a:r>
              <a:rPr lang="ja-JP" altLang="en-US" sz="1050" u="sng" dirty="0">
                <a:solidFill>
                  <a:srgbClr val="FF0000"/>
                </a:solidFill>
                <a:latin typeface="Meiryo UI" panose="020B0604030504040204" pitchFamily="50" charset="-128"/>
                <a:ea typeface="Meiryo UI" panose="020B0604030504040204" pitchFamily="50" charset="-128"/>
              </a:rPr>
              <a:t>は適切か</a:t>
            </a:r>
            <a:endParaRPr lang="en-US" altLang="ja-JP" sz="1050" u="sng" dirty="0">
              <a:solidFill>
                <a:srgbClr val="FF0000"/>
              </a:solidFill>
              <a:latin typeface="Meiryo UI" panose="020B0604030504040204" pitchFamily="50" charset="-128"/>
              <a:ea typeface="Meiryo UI" panose="020B0604030504040204" pitchFamily="50" charset="-128"/>
            </a:endParaRPr>
          </a:p>
          <a:p>
            <a:r>
              <a:rPr lang="ja-JP" altLang="en-US" sz="1050" dirty="0">
                <a:solidFill>
                  <a:srgbClr val="FF0000"/>
                </a:solidFill>
                <a:latin typeface="Meiryo UI" panose="020B0604030504040204" pitchFamily="50" charset="-128"/>
                <a:ea typeface="Meiryo UI" panose="020B0604030504040204" pitchFamily="50" charset="-128"/>
              </a:rPr>
              <a:t>　</a:t>
            </a:r>
            <a:r>
              <a:rPr lang="ja-JP" altLang="en-US" sz="1050" u="sng" dirty="0">
                <a:solidFill>
                  <a:srgbClr val="FF0000"/>
                </a:solidFill>
                <a:latin typeface="Meiryo UI" panose="020B0604030504040204" pitchFamily="50" charset="-128"/>
                <a:ea typeface="Meiryo UI" panose="020B0604030504040204" pitchFamily="50" charset="-128"/>
              </a:rPr>
              <a:t>・新技術の活用　　</a:t>
            </a:r>
            <a:r>
              <a:rPr lang="ja-JP" altLang="en-US" sz="700" u="sng" dirty="0">
                <a:solidFill>
                  <a:srgbClr val="FF0000"/>
                </a:solidFill>
                <a:latin typeface="Meiryo UI" panose="020B0604030504040204" pitchFamily="50" charset="-128"/>
                <a:ea typeface="Meiryo UI" panose="020B0604030504040204" pitchFamily="50" charset="-128"/>
              </a:rPr>
              <a:t>　</a:t>
            </a:r>
            <a:r>
              <a:rPr lang="ja-JP" altLang="en-US" sz="1050" u="sng" dirty="0">
                <a:solidFill>
                  <a:srgbClr val="FF0000"/>
                </a:solidFill>
                <a:latin typeface="Meiryo UI" panose="020B0604030504040204" pitchFamily="50" charset="-128"/>
                <a:ea typeface="Meiryo UI" panose="020B0604030504040204" pitchFamily="50" charset="-128"/>
              </a:rPr>
              <a:t>：一連の業務に際し、十分な対応ができているか</a:t>
            </a:r>
            <a:endParaRPr lang="en-US" altLang="ja-JP" sz="1050" u="sng" dirty="0">
              <a:solidFill>
                <a:srgbClr val="FF0000"/>
              </a:solidFill>
              <a:latin typeface="Meiryo UI" panose="020B0604030504040204" pitchFamily="50" charset="-128"/>
              <a:ea typeface="Meiryo UI" panose="020B0604030504040204" pitchFamily="50" charset="-128"/>
            </a:endParaRPr>
          </a:p>
          <a:p>
            <a:r>
              <a:rPr lang="ja-JP" altLang="en-US" sz="1050" dirty="0">
                <a:solidFill>
                  <a:srgbClr val="FF0000"/>
                </a:solidFill>
                <a:latin typeface="Meiryo UI" panose="020B0604030504040204" pitchFamily="50" charset="-128"/>
                <a:ea typeface="Meiryo UI" panose="020B0604030504040204" pitchFamily="50" charset="-128"/>
              </a:rPr>
              <a:t>　　　　　　　　　　　　　　　</a:t>
            </a:r>
            <a:r>
              <a:rPr lang="ja-JP" altLang="en-US" sz="1050" u="sng" dirty="0">
                <a:solidFill>
                  <a:srgbClr val="FF0000"/>
                </a:solidFill>
                <a:latin typeface="Meiryo UI" panose="020B0604030504040204" pitchFamily="50" charset="-128"/>
                <a:ea typeface="Meiryo UI" panose="020B0604030504040204" pitchFamily="50" charset="-128"/>
              </a:rPr>
              <a:t>より効率的、効果的な手段がないか</a:t>
            </a:r>
            <a:endParaRPr lang="en-US" altLang="ja-JP" sz="1050" u="sng" dirty="0">
              <a:solidFill>
                <a:srgbClr val="FF0000"/>
              </a:solidFill>
              <a:latin typeface="Meiryo UI" panose="020B0604030504040204" pitchFamily="50" charset="-128"/>
              <a:ea typeface="Meiryo UI" panose="020B0604030504040204" pitchFamily="50" charset="-128"/>
            </a:endParaRPr>
          </a:p>
        </p:txBody>
      </p:sp>
      <p:sp>
        <p:nvSpPr>
          <p:cNvPr id="23" name="テキスト ボックス 22">
            <a:extLst>
              <a:ext uri="{FF2B5EF4-FFF2-40B4-BE49-F238E27FC236}">
                <a16:creationId xmlns:a16="http://schemas.microsoft.com/office/drawing/2014/main" id="{F423A5EA-61B0-4DE5-97E7-BFA560EFF2DF}"/>
              </a:ext>
            </a:extLst>
          </p:cNvPr>
          <p:cNvSpPr txBox="1"/>
          <p:nvPr/>
        </p:nvSpPr>
        <p:spPr>
          <a:xfrm>
            <a:off x="0" y="525123"/>
            <a:ext cx="9144000" cy="461665"/>
          </a:xfrm>
          <a:prstGeom prst="rect">
            <a:avLst/>
          </a:prstGeom>
          <a:solidFill>
            <a:srgbClr val="FFD653"/>
          </a:solidFill>
          <a:ln w="19050">
            <a:noFill/>
          </a:ln>
        </p:spPr>
        <p:txBody>
          <a:bodyPr wrap="square" rtlCol="0">
            <a:spAutoFit/>
          </a:bodyPr>
          <a:lstStyle/>
          <a:p>
            <a:r>
              <a:rPr lang="ja-JP" altLang="en-US" sz="2400" dirty="0">
                <a:latin typeface="Meiryo UI" pitchFamily="50" charset="-128"/>
                <a:ea typeface="Meiryo UI" pitchFamily="50" charset="-128"/>
                <a:cs typeface="Meiryo UI" pitchFamily="50" charset="-128"/>
              </a:rPr>
              <a:t>１－</a:t>
            </a:r>
            <a:r>
              <a:rPr lang="en-US" altLang="ja-JP" sz="2400" dirty="0">
                <a:latin typeface="Meiryo UI" pitchFamily="50" charset="-128"/>
                <a:ea typeface="Meiryo UI" pitchFamily="50" charset="-128"/>
                <a:cs typeface="Meiryo UI" pitchFamily="50" charset="-128"/>
              </a:rPr>
              <a:t>4</a:t>
            </a:r>
            <a:r>
              <a:rPr lang="ja-JP" altLang="en-US" sz="2400" dirty="0">
                <a:latin typeface="Meiryo UI" pitchFamily="50" charset="-128"/>
                <a:ea typeface="Meiryo UI" pitchFamily="50" charset="-128"/>
                <a:cs typeface="Meiryo UI" pitchFamily="50" charset="-128"/>
              </a:rPr>
              <a:t>　次期計画の概要</a:t>
            </a:r>
            <a:endParaRPr kumimoji="1" lang="ja-JP" altLang="en-US" sz="2400" dirty="0">
              <a:latin typeface="Meiryo UI" pitchFamily="50" charset="-128"/>
              <a:ea typeface="Meiryo UI" pitchFamily="50" charset="-128"/>
              <a:cs typeface="Meiryo UI" pitchFamily="50" charset="-128"/>
            </a:endParaRPr>
          </a:p>
        </p:txBody>
      </p:sp>
      <p:pic>
        <p:nvPicPr>
          <p:cNvPr id="13" name="図 12" descr="ダイアグラム&#10;&#10;自動的に生成された説明">
            <a:extLst>
              <a:ext uri="{FF2B5EF4-FFF2-40B4-BE49-F238E27FC236}">
                <a16:creationId xmlns:a16="http://schemas.microsoft.com/office/drawing/2014/main" id="{68E880BA-6B41-485E-B1AD-9F10EC37365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7137" y="4409349"/>
            <a:ext cx="2528443" cy="1940049"/>
          </a:xfrm>
          <a:prstGeom prst="rect">
            <a:avLst/>
          </a:prstGeom>
          <a:noFill/>
          <a:ln>
            <a:noFill/>
          </a:ln>
        </p:spPr>
      </p:pic>
      <p:sp>
        <p:nvSpPr>
          <p:cNvPr id="14" name="テキスト ボックス 13">
            <a:extLst>
              <a:ext uri="{FF2B5EF4-FFF2-40B4-BE49-F238E27FC236}">
                <a16:creationId xmlns:a16="http://schemas.microsoft.com/office/drawing/2014/main" id="{9A6CFDAF-D499-459F-8B22-359EC235BEF9}"/>
              </a:ext>
            </a:extLst>
          </p:cNvPr>
          <p:cNvSpPr txBox="1"/>
          <p:nvPr/>
        </p:nvSpPr>
        <p:spPr>
          <a:xfrm>
            <a:off x="365366" y="6334172"/>
            <a:ext cx="2679342" cy="215444"/>
          </a:xfrm>
          <a:prstGeom prst="rect">
            <a:avLst/>
          </a:prstGeom>
          <a:noFill/>
        </p:spPr>
        <p:txBody>
          <a:bodyPr wrap="square">
            <a:spAutoFit/>
          </a:bodyPr>
          <a:lstStyle/>
          <a:p>
            <a:r>
              <a:rPr lang="en-US" altLang="ja-JP" sz="800" dirty="0">
                <a:latin typeface="Meiryo UI" panose="020B0604030504040204" pitchFamily="50" charset="-128"/>
                <a:ea typeface="Meiryo UI" panose="020B0604030504040204" pitchFamily="50" charset="-128"/>
              </a:rPr>
              <a:t>PDCA</a:t>
            </a:r>
            <a:r>
              <a:rPr lang="ja-JP" altLang="en-US" sz="800" dirty="0">
                <a:latin typeface="Meiryo UI" panose="020B0604030504040204" pitchFamily="50" charset="-128"/>
                <a:ea typeface="Meiryo UI" panose="020B0604030504040204" pitchFamily="50" charset="-128"/>
              </a:rPr>
              <a:t>サイクルによる継続的なマネジメントイメージ</a:t>
            </a:r>
          </a:p>
        </p:txBody>
      </p:sp>
    </p:spTree>
    <p:extLst>
      <p:ext uri="{BB962C8B-B14F-4D97-AF65-F5344CB8AC3E}">
        <p14:creationId xmlns:p14="http://schemas.microsoft.com/office/powerpoint/2010/main" val="40940716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a:extLst>
              <a:ext uri="{FF2B5EF4-FFF2-40B4-BE49-F238E27FC236}">
                <a16:creationId xmlns:a16="http://schemas.microsoft.com/office/drawing/2014/main" id="{5CA63333-58CC-4345-8E5A-C9F799BB19BB}"/>
              </a:ext>
            </a:extLst>
          </p:cNvPr>
          <p:cNvSpPr txBox="1"/>
          <p:nvPr/>
        </p:nvSpPr>
        <p:spPr>
          <a:xfrm>
            <a:off x="-13856" y="1644"/>
            <a:ext cx="9157855"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１．</a:t>
            </a:r>
            <a:r>
              <a:rPr kumimoji="1" lang="ja-JP" altLang="en-US" sz="2800" dirty="0">
                <a:solidFill>
                  <a:schemeClr val="bg1"/>
                </a:solidFill>
                <a:latin typeface="Meiryo UI" panose="020B0604030504040204" pitchFamily="50" charset="-128"/>
                <a:ea typeface="Meiryo UI" panose="020B0604030504040204" pitchFamily="50" charset="-128"/>
              </a:rPr>
              <a:t>各分野の最終とりまとめ</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10" name="スライド番号プレースホルダー 17">
            <a:extLst>
              <a:ext uri="{FF2B5EF4-FFF2-40B4-BE49-F238E27FC236}">
                <a16:creationId xmlns:a16="http://schemas.microsoft.com/office/drawing/2014/main" id="{428703D8-3AFE-4E03-A287-112B17022CD6}"/>
              </a:ext>
            </a:extLst>
          </p:cNvPr>
          <p:cNvSpPr>
            <a:spLocks noGrp="1"/>
          </p:cNvSpPr>
          <p:nvPr>
            <p:ph type="sldNum" sz="quarter" idx="12"/>
          </p:nvPr>
        </p:nvSpPr>
        <p:spPr>
          <a:xfrm>
            <a:off x="8380804" y="6497402"/>
            <a:ext cx="774422" cy="365125"/>
          </a:xfrm>
        </p:spPr>
        <p:txBody>
          <a:bodyPr/>
          <a:lstStyle/>
          <a:p>
            <a:fld id="{682EF9F9-C4E8-46B2-BBF1-33E3162B856A}" type="slidenum">
              <a:rPr kumimoji="1" lang="ja-JP" altLang="en-US" smtClean="0"/>
              <a:t>14</a:t>
            </a:fld>
            <a:endParaRPr kumimoji="1" lang="ja-JP" altLang="en-US" dirty="0"/>
          </a:p>
        </p:txBody>
      </p:sp>
      <p:sp>
        <p:nvSpPr>
          <p:cNvPr id="5" name="テキスト ボックス 4">
            <a:extLst>
              <a:ext uri="{FF2B5EF4-FFF2-40B4-BE49-F238E27FC236}">
                <a16:creationId xmlns:a16="http://schemas.microsoft.com/office/drawing/2014/main" id="{F2205FA9-0011-435E-9CF3-A6AF1A75DEA0}"/>
              </a:ext>
            </a:extLst>
          </p:cNvPr>
          <p:cNvSpPr txBox="1"/>
          <p:nvPr/>
        </p:nvSpPr>
        <p:spPr>
          <a:xfrm>
            <a:off x="62618" y="1015301"/>
            <a:ext cx="8037774" cy="646331"/>
          </a:xfrm>
          <a:prstGeom prst="rect">
            <a:avLst/>
          </a:prstGeom>
          <a:noFill/>
          <a:ln w="19050">
            <a:noFill/>
          </a:ln>
        </p:spPr>
        <p:txBody>
          <a:bodyPr wrap="square" rtlCol="0">
            <a:spAutoFit/>
          </a:bodyPr>
          <a:lstStyle/>
          <a:p>
            <a:r>
              <a:rPr lang="ja-JP" altLang="en-US" b="1" dirty="0">
                <a:latin typeface="Meiryo UI" pitchFamily="50" charset="-128"/>
                <a:ea typeface="Meiryo UI" pitchFamily="50" charset="-128"/>
                <a:cs typeface="Meiryo UI" pitchFamily="50" charset="-128"/>
              </a:rPr>
              <a:t>３．効率的・効果的な維持管理の推進</a:t>
            </a:r>
            <a:endParaRPr lang="en-US" altLang="ja-JP" b="1" dirty="0">
              <a:latin typeface="Meiryo UI" pitchFamily="50" charset="-128"/>
              <a:ea typeface="Meiryo UI" pitchFamily="50" charset="-128"/>
              <a:cs typeface="Meiryo UI" pitchFamily="50" charset="-128"/>
            </a:endParaRPr>
          </a:p>
          <a:p>
            <a:r>
              <a:rPr lang="ja-JP" altLang="en-US" b="1" dirty="0">
                <a:latin typeface="Meiryo UI" pitchFamily="50" charset="-128"/>
                <a:ea typeface="Meiryo UI" pitchFamily="50" charset="-128"/>
                <a:cs typeface="Meiryo UI" pitchFamily="50" charset="-128"/>
              </a:rPr>
              <a:t>　</a:t>
            </a:r>
            <a:r>
              <a:rPr lang="en-US" altLang="ja-JP" b="1" dirty="0">
                <a:latin typeface="Meiryo UI" pitchFamily="50" charset="-128"/>
                <a:ea typeface="Meiryo UI" pitchFamily="50" charset="-128"/>
                <a:cs typeface="Meiryo UI" pitchFamily="50" charset="-128"/>
              </a:rPr>
              <a:t>3.2</a:t>
            </a:r>
            <a:r>
              <a:rPr lang="ja-JP" altLang="en-US" b="1" dirty="0">
                <a:latin typeface="Meiryo UI" pitchFamily="50" charset="-128"/>
                <a:ea typeface="Meiryo UI" pitchFamily="50" charset="-128"/>
                <a:cs typeface="Meiryo UI" pitchFamily="50" charset="-128"/>
              </a:rPr>
              <a:t>　地下河川・地下調節池</a:t>
            </a:r>
            <a:endParaRPr kumimoji="1" lang="ja-JP" altLang="en-US" b="1" dirty="0">
              <a:latin typeface="Meiryo UI" pitchFamily="50" charset="-128"/>
              <a:ea typeface="Meiryo UI" pitchFamily="50" charset="-128"/>
              <a:cs typeface="Meiryo UI" pitchFamily="50" charset="-128"/>
            </a:endParaRPr>
          </a:p>
        </p:txBody>
      </p:sp>
      <p:sp>
        <p:nvSpPr>
          <p:cNvPr id="2" name="角丸四角形 143">
            <a:extLst>
              <a:ext uri="{FF2B5EF4-FFF2-40B4-BE49-F238E27FC236}">
                <a16:creationId xmlns:a16="http://schemas.microsoft.com/office/drawing/2014/main" id="{411D9056-3D08-F251-2605-0C75A6303A63}"/>
              </a:ext>
            </a:extLst>
          </p:cNvPr>
          <p:cNvSpPr/>
          <p:nvPr/>
        </p:nvSpPr>
        <p:spPr>
          <a:xfrm>
            <a:off x="111102" y="1641070"/>
            <a:ext cx="8947439" cy="1911133"/>
          </a:xfrm>
          <a:prstGeom prst="rect">
            <a:avLst/>
          </a:prstGeom>
          <a:noFill/>
          <a:ln>
            <a:solidFill>
              <a:schemeClr val="tx1"/>
            </a:solid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en-US" altLang="ja-JP" sz="1400" b="1" kern="100" dirty="0">
                <a:solidFill>
                  <a:prstClr val="black"/>
                </a:solidFill>
                <a:latin typeface="Meiryo UI" panose="020B0604030504040204" pitchFamily="50" charset="-128"/>
                <a:ea typeface="Meiryo UI" panose="020B0604030504040204" pitchFamily="50" charset="-128"/>
                <a:cs typeface="Times New Roman"/>
              </a:rPr>
              <a:t>3.2.1</a:t>
            </a:r>
            <a:r>
              <a:rPr lang="ja-JP" altLang="en-US" sz="1400" b="1" kern="100" dirty="0">
                <a:solidFill>
                  <a:prstClr val="black"/>
                </a:solidFill>
                <a:latin typeface="Meiryo UI" panose="020B0604030504040204" pitchFamily="50" charset="-128"/>
                <a:ea typeface="Meiryo UI" panose="020B0604030504040204" pitchFamily="50" charset="-128"/>
                <a:cs typeface="Times New Roman"/>
              </a:rPr>
              <a:t>　施設の現状</a:t>
            </a:r>
            <a:endParaRPr lang="en-US" altLang="ja-JP" sz="1400" b="1" kern="100" dirty="0">
              <a:solidFill>
                <a:prstClr val="black"/>
              </a:solidFill>
              <a:latin typeface="Meiryo UI" panose="020B0604030504040204" pitchFamily="50" charset="-128"/>
              <a:ea typeface="Meiryo UI" panose="020B0604030504040204" pitchFamily="50" charset="-128"/>
              <a:cs typeface="Times New Roman"/>
            </a:endParaRPr>
          </a:p>
        </p:txBody>
      </p:sp>
      <p:sp>
        <p:nvSpPr>
          <p:cNvPr id="3" name="角丸四角形 143">
            <a:extLst>
              <a:ext uri="{FF2B5EF4-FFF2-40B4-BE49-F238E27FC236}">
                <a16:creationId xmlns:a16="http://schemas.microsoft.com/office/drawing/2014/main" id="{A9D77198-E397-78C4-D300-1483D0873DBF}"/>
              </a:ext>
            </a:extLst>
          </p:cNvPr>
          <p:cNvSpPr/>
          <p:nvPr/>
        </p:nvSpPr>
        <p:spPr>
          <a:xfrm>
            <a:off x="1797736" y="1638292"/>
            <a:ext cx="3040803" cy="296273"/>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200" u="sng" kern="100" dirty="0">
                <a:solidFill>
                  <a:srgbClr val="FF0000"/>
                </a:solidFill>
                <a:latin typeface="Meiryo UI" panose="020B0604030504040204" pitchFamily="50" charset="-128"/>
                <a:ea typeface="Meiryo UI" panose="020B0604030504040204" pitchFamily="50" charset="-128"/>
                <a:cs typeface="Times New Roman"/>
              </a:rPr>
              <a:t>①現時点の管理延長  地下河川 </a:t>
            </a:r>
            <a:r>
              <a:rPr lang="en-US" altLang="ja-JP" sz="1200" u="sng" kern="100" dirty="0">
                <a:solidFill>
                  <a:srgbClr val="FF0000"/>
                </a:solidFill>
                <a:latin typeface="Meiryo UI" panose="020B0604030504040204" pitchFamily="50" charset="-128"/>
                <a:ea typeface="Meiryo UI" panose="020B0604030504040204" pitchFamily="50" charset="-128"/>
                <a:cs typeface="Times New Roman"/>
              </a:rPr>
              <a:t>20.9㎞</a:t>
            </a:r>
          </a:p>
        </p:txBody>
      </p:sp>
      <p:pic>
        <p:nvPicPr>
          <p:cNvPr id="4" name="図 3">
            <a:extLst>
              <a:ext uri="{FF2B5EF4-FFF2-40B4-BE49-F238E27FC236}">
                <a16:creationId xmlns:a16="http://schemas.microsoft.com/office/drawing/2014/main" id="{DC42D9F8-1BCA-3825-D62B-8AD7D6B65A3E}"/>
              </a:ext>
            </a:extLst>
          </p:cNvPr>
          <p:cNvPicPr>
            <a:picLocks noChangeAspect="1"/>
          </p:cNvPicPr>
          <p:nvPr/>
        </p:nvPicPr>
        <p:blipFill>
          <a:blip r:embed="rId3"/>
          <a:stretch>
            <a:fillRect/>
          </a:stretch>
        </p:blipFill>
        <p:spPr>
          <a:xfrm>
            <a:off x="307061" y="2079709"/>
            <a:ext cx="4322240" cy="1440000"/>
          </a:xfrm>
          <a:prstGeom prst="rect">
            <a:avLst/>
          </a:prstGeom>
          <a:solidFill>
            <a:schemeClr val="bg1"/>
          </a:solidFill>
        </p:spPr>
      </p:pic>
      <p:pic>
        <p:nvPicPr>
          <p:cNvPr id="6" name="図 5">
            <a:extLst>
              <a:ext uri="{FF2B5EF4-FFF2-40B4-BE49-F238E27FC236}">
                <a16:creationId xmlns:a16="http://schemas.microsoft.com/office/drawing/2014/main" id="{251307E4-8F08-6F6D-0339-EB8D7C5E51B6}"/>
              </a:ext>
            </a:extLst>
          </p:cNvPr>
          <p:cNvPicPr>
            <a:picLocks noChangeAspect="1"/>
          </p:cNvPicPr>
          <p:nvPr/>
        </p:nvPicPr>
        <p:blipFill>
          <a:blip r:embed="rId4"/>
          <a:stretch>
            <a:fillRect/>
          </a:stretch>
        </p:blipFill>
        <p:spPr>
          <a:xfrm>
            <a:off x="4858394" y="2079709"/>
            <a:ext cx="4152600" cy="1440000"/>
          </a:xfrm>
          <a:prstGeom prst="rect">
            <a:avLst/>
          </a:prstGeom>
          <a:solidFill>
            <a:schemeClr val="bg1"/>
          </a:solidFill>
        </p:spPr>
      </p:pic>
      <p:sp>
        <p:nvSpPr>
          <p:cNvPr id="7" name="角丸四角形 143">
            <a:extLst>
              <a:ext uri="{FF2B5EF4-FFF2-40B4-BE49-F238E27FC236}">
                <a16:creationId xmlns:a16="http://schemas.microsoft.com/office/drawing/2014/main" id="{AC77F4F0-6985-24B8-7452-0F53FA9F8077}"/>
              </a:ext>
            </a:extLst>
          </p:cNvPr>
          <p:cNvSpPr/>
          <p:nvPr/>
        </p:nvSpPr>
        <p:spPr>
          <a:xfrm>
            <a:off x="110835" y="3572352"/>
            <a:ext cx="8947439" cy="3223734"/>
          </a:xfrm>
          <a:prstGeom prst="rect">
            <a:avLst/>
          </a:prstGeom>
          <a:noFill/>
          <a:ln>
            <a:solidFill>
              <a:schemeClr val="tx1"/>
            </a:solidFill>
          </a:ln>
          <a:effectLst/>
        </p:spPr>
        <p:style>
          <a:lnRef idx="1">
            <a:schemeClr val="accent6"/>
          </a:lnRef>
          <a:fillRef idx="2">
            <a:schemeClr val="accent6"/>
          </a:fillRef>
          <a:effectRef idx="1">
            <a:schemeClr val="accent6"/>
          </a:effectRef>
          <a:fontRef idx="minor">
            <a:schemeClr val="dk1"/>
          </a:fontRef>
        </p:style>
        <p:txBody>
          <a:bodyPr/>
          <a:lstStyle/>
          <a:p>
            <a:pPr algn="just">
              <a:defRPr/>
            </a:pPr>
            <a:endParaRPr lang="en-US" altLang="ja-JP" sz="1400" b="1" kern="100" dirty="0">
              <a:solidFill>
                <a:prstClr val="black"/>
              </a:solidFill>
              <a:latin typeface="Meiryo UI" panose="020B0604030504040204" pitchFamily="50" charset="-128"/>
              <a:ea typeface="Meiryo UI" panose="020B0604030504040204" pitchFamily="50" charset="-128"/>
              <a:cs typeface="Times New Roman"/>
            </a:endParaRPr>
          </a:p>
        </p:txBody>
      </p:sp>
      <p:sp>
        <p:nvSpPr>
          <p:cNvPr id="8" name="角丸四角形 143">
            <a:extLst>
              <a:ext uri="{FF2B5EF4-FFF2-40B4-BE49-F238E27FC236}">
                <a16:creationId xmlns:a16="http://schemas.microsoft.com/office/drawing/2014/main" id="{02353FB9-A2C3-8A08-82CF-BA325C42B9BA}"/>
              </a:ext>
            </a:extLst>
          </p:cNvPr>
          <p:cNvSpPr/>
          <p:nvPr/>
        </p:nvSpPr>
        <p:spPr>
          <a:xfrm>
            <a:off x="3804062" y="3579810"/>
            <a:ext cx="2930815" cy="303806"/>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200" u="sng" kern="100" dirty="0">
                <a:solidFill>
                  <a:srgbClr val="FF0000"/>
                </a:solidFill>
                <a:latin typeface="Meiryo UI" panose="020B0604030504040204" pitchFamily="50" charset="-128"/>
                <a:ea typeface="Meiryo UI" panose="020B0604030504040204" pitchFamily="50" charset="-128"/>
                <a:cs typeface="Times New Roman"/>
              </a:rPr>
              <a:t>④施設の現状（地下調節池）</a:t>
            </a:r>
            <a:endParaRPr lang="en-US" altLang="ja-JP" sz="1200" u="sng" kern="100" dirty="0">
              <a:solidFill>
                <a:srgbClr val="FF0000"/>
              </a:solidFill>
              <a:latin typeface="Meiryo UI" panose="020B0604030504040204" pitchFamily="50" charset="-128"/>
              <a:ea typeface="Meiryo UI" panose="020B0604030504040204" pitchFamily="50" charset="-128"/>
              <a:cs typeface="Times New Roman"/>
            </a:endParaRPr>
          </a:p>
        </p:txBody>
      </p:sp>
      <p:pic>
        <p:nvPicPr>
          <p:cNvPr id="12" name="図 11">
            <a:extLst>
              <a:ext uri="{FF2B5EF4-FFF2-40B4-BE49-F238E27FC236}">
                <a16:creationId xmlns:a16="http://schemas.microsoft.com/office/drawing/2014/main" id="{E15F8A8D-B1FF-4C4E-2E6C-624064A9FF48}"/>
              </a:ext>
            </a:extLst>
          </p:cNvPr>
          <p:cNvPicPr>
            <a:picLocks noChangeAspect="1"/>
          </p:cNvPicPr>
          <p:nvPr/>
        </p:nvPicPr>
        <p:blipFill>
          <a:blip r:embed="rId5"/>
          <a:stretch>
            <a:fillRect/>
          </a:stretch>
        </p:blipFill>
        <p:spPr>
          <a:xfrm>
            <a:off x="6002914" y="3916225"/>
            <a:ext cx="1731200" cy="1152000"/>
          </a:xfrm>
          <a:prstGeom prst="rect">
            <a:avLst/>
          </a:prstGeom>
        </p:spPr>
      </p:pic>
      <p:sp>
        <p:nvSpPr>
          <p:cNvPr id="13" name="角丸四角形 143">
            <a:extLst>
              <a:ext uri="{FF2B5EF4-FFF2-40B4-BE49-F238E27FC236}">
                <a16:creationId xmlns:a16="http://schemas.microsoft.com/office/drawing/2014/main" id="{A8F7E0C1-5288-102C-343B-396B1D52F11A}"/>
              </a:ext>
            </a:extLst>
          </p:cNvPr>
          <p:cNvSpPr/>
          <p:nvPr/>
        </p:nvSpPr>
        <p:spPr>
          <a:xfrm>
            <a:off x="5790784" y="5055864"/>
            <a:ext cx="2155460" cy="303806"/>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lgn="ctr"/>
            <a:r>
              <a:rPr kumimoji="1" lang="ja-JP" altLang="en-US" sz="1200" dirty="0">
                <a:latin typeface="Meiryo UI" pitchFamily="50" charset="-128"/>
                <a:ea typeface="Meiryo UI" pitchFamily="50" charset="-128"/>
                <a:cs typeface="Meiryo UI" pitchFamily="50" charset="-128"/>
              </a:rPr>
              <a:t>松原南調節池</a:t>
            </a:r>
          </a:p>
        </p:txBody>
      </p:sp>
      <p:sp>
        <p:nvSpPr>
          <p:cNvPr id="14" name="角丸四角形 143">
            <a:extLst>
              <a:ext uri="{FF2B5EF4-FFF2-40B4-BE49-F238E27FC236}">
                <a16:creationId xmlns:a16="http://schemas.microsoft.com/office/drawing/2014/main" id="{63E3AE8B-67D4-C2C1-3FF7-777E4DA966B2}"/>
              </a:ext>
            </a:extLst>
          </p:cNvPr>
          <p:cNvSpPr/>
          <p:nvPr/>
        </p:nvSpPr>
        <p:spPr>
          <a:xfrm>
            <a:off x="5790785" y="6496024"/>
            <a:ext cx="2155459" cy="303806"/>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lgn="ctr"/>
            <a:r>
              <a:rPr kumimoji="1" lang="ja-JP" altLang="en-US" sz="1200" dirty="0">
                <a:latin typeface="Meiryo UI" pitchFamily="50" charset="-128"/>
                <a:ea typeface="Meiryo UI" pitchFamily="50" charset="-128"/>
                <a:cs typeface="Meiryo UI" pitchFamily="50" charset="-128"/>
              </a:rPr>
              <a:t>地上の状況（⼤正川調節池）</a:t>
            </a:r>
          </a:p>
        </p:txBody>
      </p:sp>
      <p:pic>
        <p:nvPicPr>
          <p:cNvPr id="15" name="図 14">
            <a:extLst>
              <a:ext uri="{FF2B5EF4-FFF2-40B4-BE49-F238E27FC236}">
                <a16:creationId xmlns:a16="http://schemas.microsoft.com/office/drawing/2014/main" id="{68597EAD-814C-B9F4-E480-69B75B7E68CD}"/>
              </a:ext>
            </a:extLst>
          </p:cNvPr>
          <p:cNvPicPr>
            <a:picLocks noChangeAspect="1"/>
          </p:cNvPicPr>
          <p:nvPr/>
        </p:nvPicPr>
        <p:blipFill>
          <a:blip r:embed="rId6"/>
          <a:stretch>
            <a:fillRect/>
          </a:stretch>
        </p:blipFill>
        <p:spPr>
          <a:xfrm>
            <a:off x="6011300" y="5379818"/>
            <a:ext cx="1719648" cy="1152000"/>
          </a:xfrm>
          <a:prstGeom prst="rect">
            <a:avLst/>
          </a:prstGeom>
        </p:spPr>
      </p:pic>
      <p:sp>
        <p:nvSpPr>
          <p:cNvPr id="16" name="角丸四角形 143">
            <a:extLst>
              <a:ext uri="{FF2B5EF4-FFF2-40B4-BE49-F238E27FC236}">
                <a16:creationId xmlns:a16="http://schemas.microsoft.com/office/drawing/2014/main" id="{2C816A5F-45A8-D008-ACDD-E5EBC94D4D3C}"/>
              </a:ext>
            </a:extLst>
          </p:cNvPr>
          <p:cNvSpPr/>
          <p:nvPr/>
        </p:nvSpPr>
        <p:spPr>
          <a:xfrm>
            <a:off x="1797736" y="1804697"/>
            <a:ext cx="2930815" cy="303806"/>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200" u="sng" kern="100" dirty="0">
                <a:solidFill>
                  <a:srgbClr val="FF0000"/>
                </a:solidFill>
                <a:latin typeface="Meiryo UI" panose="020B0604030504040204" pitchFamily="50" charset="-128"/>
                <a:ea typeface="Meiryo UI" panose="020B0604030504040204" pitchFamily="50" charset="-128"/>
                <a:cs typeface="Times New Roman"/>
              </a:rPr>
              <a:t>②施設の現状（地下河川）</a:t>
            </a:r>
            <a:endParaRPr lang="en-US" altLang="ja-JP" sz="1200" u="sng" kern="100" dirty="0">
              <a:solidFill>
                <a:srgbClr val="FF0000"/>
              </a:solidFill>
              <a:latin typeface="Meiryo UI" panose="020B0604030504040204" pitchFamily="50" charset="-128"/>
              <a:ea typeface="Meiryo UI" panose="020B0604030504040204" pitchFamily="50" charset="-128"/>
              <a:cs typeface="Times New Roman"/>
            </a:endParaRPr>
          </a:p>
        </p:txBody>
      </p:sp>
      <p:sp>
        <p:nvSpPr>
          <p:cNvPr id="18" name="角丸四角形 143">
            <a:extLst>
              <a:ext uri="{FF2B5EF4-FFF2-40B4-BE49-F238E27FC236}">
                <a16:creationId xmlns:a16="http://schemas.microsoft.com/office/drawing/2014/main" id="{B1F8BD3D-9B24-0B26-5723-92ED6AA7D3C8}"/>
              </a:ext>
            </a:extLst>
          </p:cNvPr>
          <p:cNvSpPr/>
          <p:nvPr/>
        </p:nvSpPr>
        <p:spPr>
          <a:xfrm>
            <a:off x="676539" y="3574889"/>
            <a:ext cx="3197993" cy="223573"/>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200" u="sng" kern="100" dirty="0">
                <a:solidFill>
                  <a:srgbClr val="FF0000"/>
                </a:solidFill>
                <a:latin typeface="Meiryo UI" panose="020B0604030504040204" pitchFamily="50" charset="-128"/>
                <a:ea typeface="Meiryo UI" panose="020B0604030504040204" pitchFamily="50" charset="-128"/>
                <a:cs typeface="Times New Roman"/>
              </a:rPr>
              <a:t>③現時点の管理施設数  地下調節池 </a:t>
            </a:r>
            <a:r>
              <a:rPr lang="en-US" altLang="ja-JP" sz="1200" u="sng" kern="100" dirty="0">
                <a:solidFill>
                  <a:srgbClr val="FF0000"/>
                </a:solidFill>
                <a:latin typeface="Meiryo UI" panose="020B0604030504040204" pitchFamily="50" charset="-128"/>
                <a:ea typeface="Meiryo UI" panose="020B0604030504040204" pitchFamily="50" charset="-128"/>
                <a:cs typeface="Times New Roman"/>
              </a:rPr>
              <a:t>2</a:t>
            </a:r>
            <a:r>
              <a:rPr lang="ja-JP" altLang="en-US" sz="1200" u="sng" kern="100" dirty="0">
                <a:solidFill>
                  <a:srgbClr val="FF0000"/>
                </a:solidFill>
                <a:latin typeface="Meiryo UI" panose="020B0604030504040204" pitchFamily="50" charset="-128"/>
                <a:ea typeface="Meiryo UI" panose="020B0604030504040204" pitchFamily="50" charset="-128"/>
                <a:cs typeface="Times New Roman"/>
              </a:rPr>
              <a:t>５箇所</a:t>
            </a:r>
          </a:p>
        </p:txBody>
      </p:sp>
      <p:sp>
        <p:nvSpPr>
          <p:cNvPr id="25" name="テキスト ボックス 24">
            <a:extLst>
              <a:ext uri="{FF2B5EF4-FFF2-40B4-BE49-F238E27FC236}">
                <a16:creationId xmlns:a16="http://schemas.microsoft.com/office/drawing/2014/main" id="{256E6FD2-A3F6-49E0-9E8E-060E11392C5C}"/>
              </a:ext>
            </a:extLst>
          </p:cNvPr>
          <p:cNvSpPr txBox="1"/>
          <p:nvPr/>
        </p:nvSpPr>
        <p:spPr>
          <a:xfrm>
            <a:off x="0" y="525123"/>
            <a:ext cx="9144000" cy="461665"/>
          </a:xfrm>
          <a:prstGeom prst="rect">
            <a:avLst/>
          </a:prstGeom>
          <a:solidFill>
            <a:srgbClr val="FFD653"/>
          </a:solidFill>
          <a:ln w="19050">
            <a:noFill/>
          </a:ln>
        </p:spPr>
        <p:txBody>
          <a:bodyPr wrap="square" rtlCol="0">
            <a:spAutoFit/>
          </a:bodyPr>
          <a:lstStyle/>
          <a:p>
            <a:r>
              <a:rPr lang="ja-JP" altLang="en-US" sz="2400" dirty="0">
                <a:latin typeface="Meiryo UI" pitchFamily="50" charset="-128"/>
                <a:ea typeface="Meiryo UI" pitchFamily="50" charset="-128"/>
                <a:cs typeface="Meiryo UI" pitchFamily="50" charset="-128"/>
              </a:rPr>
              <a:t>１－</a:t>
            </a:r>
            <a:r>
              <a:rPr lang="en-US" altLang="ja-JP" sz="2400" dirty="0">
                <a:latin typeface="Meiryo UI" pitchFamily="50" charset="-128"/>
                <a:ea typeface="Meiryo UI" pitchFamily="50" charset="-128"/>
                <a:cs typeface="Meiryo UI" pitchFamily="50" charset="-128"/>
              </a:rPr>
              <a:t>4</a:t>
            </a:r>
            <a:r>
              <a:rPr lang="ja-JP" altLang="en-US" sz="2400" dirty="0">
                <a:latin typeface="Meiryo UI" pitchFamily="50" charset="-128"/>
                <a:ea typeface="Meiryo UI" pitchFamily="50" charset="-128"/>
                <a:cs typeface="Meiryo UI" pitchFamily="50" charset="-128"/>
              </a:rPr>
              <a:t>　次期計画の概要</a:t>
            </a:r>
            <a:endParaRPr kumimoji="1" lang="ja-JP" altLang="en-US" sz="2400" dirty="0">
              <a:latin typeface="Meiryo UI" pitchFamily="50" charset="-128"/>
              <a:ea typeface="Meiryo UI" pitchFamily="50" charset="-128"/>
              <a:cs typeface="Meiryo UI" pitchFamily="50" charset="-128"/>
            </a:endParaRPr>
          </a:p>
        </p:txBody>
      </p:sp>
      <p:pic>
        <p:nvPicPr>
          <p:cNvPr id="9" name="図 8">
            <a:extLst>
              <a:ext uri="{FF2B5EF4-FFF2-40B4-BE49-F238E27FC236}">
                <a16:creationId xmlns:a16="http://schemas.microsoft.com/office/drawing/2014/main" id="{2D7615CE-E02E-FE1E-B212-27B58A904546}"/>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3462" y="3826069"/>
            <a:ext cx="4428000" cy="1699061"/>
          </a:xfrm>
          <a:prstGeom prst="rect">
            <a:avLst/>
          </a:prstGeom>
          <a:noFill/>
          <a:ln>
            <a:noFill/>
          </a:ln>
        </p:spPr>
      </p:pic>
      <p:pic>
        <p:nvPicPr>
          <p:cNvPr id="11" name="図 10">
            <a:extLst>
              <a:ext uri="{FF2B5EF4-FFF2-40B4-BE49-F238E27FC236}">
                <a16:creationId xmlns:a16="http://schemas.microsoft.com/office/drawing/2014/main" id="{AF4E06DB-BCC1-AA6B-18DF-A40114B329E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3462" y="5545279"/>
            <a:ext cx="4428000" cy="1182044"/>
          </a:xfrm>
          <a:prstGeom prst="rect">
            <a:avLst/>
          </a:prstGeom>
          <a:noFill/>
          <a:ln>
            <a:noFill/>
          </a:ln>
        </p:spPr>
      </p:pic>
      <p:sp>
        <p:nvSpPr>
          <p:cNvPr id="20" name="テキスト ボックス 19">
            <a:extLst>
              <a:ext uri="{FF2B5EF4-FFF2-40B4-BE49-F238E27FC236}">
                <a16:creationId xmlns:a16="http://schemas.microsoft.com/office/drawing/2014/main" id="{A3E96D3F-8435-B715-1C65-A4261243666A}"/>
              </a:ext>
            </a:extLst>
          </p:cNvPr>
          <p:cNvSpPr txBox="1"/>
          <p:nvPr/>
        </p:nvSpPr>
        <p:spPr>
          <a:xfrm>
            <a:off x="2220983" y="3916225"/>
            <a:ext cx="1577938" cy="276999"/>
          </a:xfrm>
          <a:prstGeom prst="rect">
            <a:avLst/>
          </a:prstGeom>
          <a:noFill/>
        </p:spPr>
        <p:txBody>
          <a:bodyPr wrap="square" rtlCol="0">
            <a:spAutoFit/>
          </a:bodyPr>
          <a:lstStyle/>
          <a:p>
            <a:pPr algn="ct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築造年次</a:t>
            </a:r>
            <a:r>
              <a:rPr kumimoji="1" lang="en-US" altLang="ja-JP" sz="1200" dirty="0">
                <a:latin typeface="Meiryo UI" panose="020B0604030504040204" pitchFamily="50" charset="-128"/>
                <a:ea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966243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a:extLst>
              <a:ext uri="{FF2B5EF4-FFF2-40B4-BE49-F238E27FC236}">
                <a16:creationId xmlns:a16="http://schemas.microsoft.com/office/drawing/2014/main" id="{5CA63333-58CC-4345-8E5A-C9F799BB19BB}"/>
              </a:ext>
            </a:extLst>
          </p:cNvPr>
          <p:cNvSpPr txBox="1"/>
          <p:nvPr/>
        </p:nvSpPr>
        <p:spPr>
          <a:xfrm>
            <a:off x="-13856" y="1644"/>
            <a:ext cx="9157855"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１．</a:t>
            </a:r>
            <a:r>
              <a:rPr kumimoji="1" lang="ja-JP" altLang="en-US" sz="2800" dirty="0">
                <a:solidFill>
                  <a:schemeClr val="bg1"/>
                </a:solidFill>
                <a:latin typeface="Meiryo UI" panose="020B0604030504040204" pitchFamily="50" charset="-128"/>
                <a:ea typeface="Meiryo UI" panose="020B0604030504040204" pitchFamily="50" charset="-128"/>
              </a:rPr>
              <a:t>各分野の最終とりまとめ</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10" name="スライド番号プレースホルダー 17">
            <a:extLst>
              <a:ext uri="{FF2B5EF4-FFF2-40B4-BE49-F238E27FC236}">
                <a16:creationId xmlns:a16="http://schemas.microsoft.com/office/drawing/2014/main" id="{428703D8-3AFE-4E03-A287-112B17022CD6}"/>
              </a:ext>
            </a:extLst>
          </p:cNvPr>
          <p:cNvSpPr>
            <a:spLocks noGrp="1"/>
          </p:cNvSpPr>
          <p:nvPr>
            <p:ph type="sldNum" sz="quarter" idx="12"/>
          </p:nvPr>
        </p:nvSpPr>
        <p:spPr>
          <a:xfrm>
            <a:off x="8380804" y="6497402"/>
            <a:ext cx="774422" cy="365125"/>
          </a:xfrm>
        </p:spPr>
        <p:txBody>
          <a:bodyPr/>
          <a:lstStyle/>
          <a:p>
            <a:fld id="{682EF9F9-C4E8-46B2-BBF1-33E3162B856A}" type="slidenum">
              <a:rPr kumimoji="1" lang="ja-JP" altLang="en-US" smtClean="0"/>
              <a:t>15</a:t>
            </a:fld>
            <a:endParaRPr kumimoji="1" lang="ja-JP" altLang="en-US" dirty="0"/>
          </a:p>
        </p:txBody>
      </p:sp>
      <p:sp>
        <p:nvSpPr>
          <p:cNvPr id="7" name="角丸四角形 143">
            <a:extLst>
              <a:ext uri="{FF2B5EF4-FFF2-40B4-BE49-F238E27FC236}">
                <a16:creationId xmlns:a16="http://schemas.microsoft.com/office/drawing/2014/main" id="{C96DC575-9C3B-40BD-A9C3-E6B49FD3C208}"/>
              </a:ext>
            </a:extLst>
          </p:cNvPr>
          <p:cNvSpPr/>
          <p:nvPr/>
        </p:nvSpPr>
        <p:spPr>
          <a:xfrm>
            <a:off x="110835" y="1757398"/>
            <a:ext cx="8947438" cy="4767945"/>
          </a:xfrm>
          <a:prstGeom prst="rect">
            <a:avLst/>
          </a:prstGeom>
          <a:noFill/>
          <a:ln>
            <a:solidFill>
              <a:schemeClr val="tx1"/>
            </a:solid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en-US" altLang="ja-JP" sz="1400" b="1" kern="100" dirty="0">
                <a:solidFill>
                  <a:prstClr val="black"/>
                </a:solidFill>
                <a:latin typeface="Meiryo UI" panose="020B0604030504040204" pitchFamily="50" charset="-128"/>
                <a:ea typeface="Meiryo UI" panose="020B0604030504040204" pitchFamily="50" charset="-128"/>
                <a:cs typeface="Times New Roman"/>
              </a:rPr>
              <a:t>3.2.2</a:t>
            </a:r>
            <a:r>
              <a:rPr lang="ja-JP" altLang="en-US" sz="1400" b="1" kern="100" dirty="0">
                <a:solidFill>
                  <a:prstClr val="black"/>
                </a:solidFill>
                <a:latin typeface="Meiryo UI" panose="020B0604030504040204" pitchFamily="50" charset="-128"/>
                <a:ea typeface="Meiryo UI" panose="020B0604030504040204" pitchFamily="50" charset="-128"/>
                <a:cs typeface="Times New Roman"/>
              </a:rPr>
              <a:t>　点検</a:t>
            </a:r>
            <a:endParaRPr lang="en-US" altLang="ja-JP" sz="1400" b="1" kern="100" dirty="0">
              <a:solidFill>
                <a:prstClr val="black"/>
              </a:solidFill>
              <a:latin typeface="Meiryo UI" panose="020B0604030504040204" pitchFamily="50" charset="-128"/>
              <a:ea typeface="Meiryo UI" panose="020B0604030504040204" pitchFamily="50" charset="-128"/>
              <a:cs typeface="Times New Roman"/>
            </a:endParaRPr>
          </a:p>
          <a:p>
            <a:pPr algn="just">
              <a:defRPr/>
            </a:pPr>
            <a:endParaRPr lang="en-US" altLang="ja-JP" sz="1400" b="1" kern="100" dirty="0">
              <a:solidFill>
                <a:prstClr val="black"/>
              </a:solidFill>
              <a:latin typeface="Meiryo UI" panose="020B0604030504040204" pitchFamily="50" charset="-128"/>
              <a:ea typeface="Meiryo UI" panose="020B0604030504040204" pitchFamily="50" charset="-128"/>
              <a:cs typeface="Times New Roman"/>
            </a:endParaRPr>
          </a:p>
          <a:p>
            <a:pPr algn="just">
              <a:defRPr/>
            </a:pPr>
            <a:endParaRPr lang="en-US" altLang="ja-JP" sz="1400" b="1" kern="100" dirty="0">
              <a:solidFill>
                <a:prstClr val="black"/>
              </a:solidFill>
              <a:latin typeface="Meiryo UI" panose="020B0604030504040204" pitchFamily="50" charset="-128"/>
              <a:ea typeface="Meiryo UI" panose="020B0604030504040204" pitchFamily="50" charset="-128"/>
              <a:cs typeface="Times New Roman"/>
            </a:endParaRPr>
          </a:p>
        </p:txBody>
      </p:sp>
      <p:sp>
        <p:nvSpPr>
          <p:cNvPr id="14" name="角丸四角形 143">
            <a:extLst>
              <a:ext uri="{FF2B5EF4-FFF2-40B4-BE49-F238E27FC236}">
                <a16:creationId xmlns:a16="http://schemas.microsoft.com/office/drawing/2014/main" id="{910EFF60-4AC8-4046-9388-04FD580977F0}"/>
              </a:ext>
            </a:extLst>
          </p:cNvPr>
          <p:cNvSpPr/>
          <p:nvPr/>
        </p:nvSpPr>
        <p:spPr>
          <a:xfrm>
            <a:off x="153084" y="4455317"/>
            <a:ext cx="4749188" cy="1441181"/>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050" u="sng" kern="100" dirty="0">
                <a:solidFill>
                  <a:srgbClr val="FF0000"/>
                </a:solidFill>
                <a:latin typeface="Meiryo UI" panose="020B0604030504040204" pitchFamily="50" charset="-128"/>
                <a:ea typeface="Meiryo UI" panose="020B0604030504040204" pitchFamily="50" charset="-128"/>
                <a:cs typeface="Times New Roman"/>
              </a:rPr>
              <a:t>②点検業務の実施</a:t>
            </a:r>
          </a:p>
          <a:p>
            <a:pPr indent="85725" algn="just">
              <a:defRPr/>
            </a:pPr>
            <a:r>
              <a:rPr lang="ja-JP" altLang="en-US" sz="1050" kern="100" dirty="0">
                <a:solidFill>
                  <a:schemeClr val="tx1"/>
                </a:solidFill>
                <a:latin typeface="Meiryo UI" panose="020B0604030504040204" pitchFamily="50" charset="-128"/>
                <a:ea typeface="Meiryo UI" panose="020B0604030504040204" pitchFamily="50" charset="-128"/>
                <a:cs typeface="Times New Roman"/>
              </a:rPr>
              <a:t>点検業務については、法令や基準等に則り、施設管理者として、施設の供用に支障となる不具合を速やかに察知し、常に良好な状態に保つよう維持・修繕を促進する観点から、施設の状態を継続的に把握し、施設不具合に対して的確に判断することが求められる。</a:t>
            </a:r>
          </a:p>
          <a:p>
            <a:pPr indent="85725" algn="just">
              <a:defRPr/>
            </a:pPr>
            <a:r>
              <a:rPr lang="ja-JP" altLang="en-US" sz="1050" kern="100" dirty="0">
                <a:solidFill>
                  <a:schemeClr val="tx1"/>
                </a:solidFill>
                <a:latin typeface="Meiryo UI" panose="020B0604030504040204" pitchFamily="50" charset="-128"/>
                <a:ea typeface="Meiryo UI" panose="020B0604030504040204" pitchFamily="50" charset="-128"/>
                <a:cs typeface="Times New Roman"/>
              </a:rPr>
              <a:t>そのため、直営（府職員）で実施することを基本とするが、より詳細な点検が必要な場合や調査の専門性、実施難易度等を考慮し、効率性、</a:t>
            </a:r>
            <a:r>
              <a:rPr lang="ja-JP" altLang="en-US" sz="1050" u="sng" kern="100" dirty="0">
                <a:solidFill>
                  <a:srgbClr val="FF0000"/>
                </a:solidFill>
                <a:latin typeface="Meiryo UI" panose="020B0604030504040204" pitchFamily="50" charset="-128"/>
                <a:ea typeface="Meiryo UI" panose="020B0604030504040204" pitchFamily="50" charset="-128"/>
                <a:cs typeface="Times New Roman"/>
              </a:rPr>
              <a:t>点検体制の維持</a:t>
            </a:r>
            <a:r>
              <a:rPr lang="ja-JP" altLang="en-US" sz="1050" kern="100" dirty="0">
                <a:solidFill>
                  <a:schemeClr val="tx1"/>
                </a:solidFill>
                <a:latin typeface="Meiryo UI" panose="020B0604030504040204" pitchFamily="50" charset="-128"/>
                <a:ea typeface="Meiryo UI" panose="020B0604030504040204" pitchFamily="50" charset="-128"/>
                <a:cs typeface="Times New Roman"/>
              </a:rPr>
              <a:t>などの観点から、</a:t>
            </a:r>
            <a:r>
              <a:rPr lang="ja-JP" altLang="en-US" sz="1050" u="sng" kern="100" dirty="0">
                <a:solidFill>
                  <a:srgbClr val="FF0000"/>
                </a:solidFill>
                <a:latin typeface="Meiryo UI" panose="020B0604030504040204" pitchFamily="50" charset="-128"/>
                <a:ea typeface="Meiryo UI" panose="020B0604030504040204" pitchFamily="50" charset="-128"/>
                <a:cs typeface="Times New Roman"/>
              </a:rPr>
              <a:t>新技術の導入</a:t>
            </a:r>
            <a:r>
              <a:rPr lang="ja-JP" altLang="en-US" sz="1050" kern="100" dirty="0">
                <a:solidFill>
                  <a:schemeClr val="tx1"/>
                </a:solidFill>
                <a:latin typeface="Meiryo UI" panose="020B0604030504040204" pitchFamily="50" charset="-128"/>
                <a:ea typeface="Meiryo UI" panose="020B0604030504040204" pitchFamily="50" charset="-128"/>
                <a:cs typeface="Times New Roman"/>
              </a:rPr>
              <a:t>やコンサルタント等の調査業者による点検</a:t>
            </a:r>
            <a:r>
              <a:rPr lang="ja-JP" altLang="en-US" sz="1050" u="sng" kern="100" dirty="0">
                <a:solidFill>
                  <a:srgbClr val="FF0000"/>
                </a:solidFill>
                <a:latin typeface="Meiryo UI" panose="020B0604030504040204" pitchFamily="50" charset="-128"/>
                <a:ea typeface="Meiryo UI" panose="020B0604030504040204" pitchFamily="50" charset="-128"/>
                <a:cs typeface="Times New Roman"/>
              </a:rPr>
              <a:t>も活用</a:t>
            </a:r>
            <a:r>
              <a:rPr lang="ja-JP" altLang="en-US" sz="1050" kern="100" dirty="0">
                <a:solidFill>
                  <a:schemeClr val="tx1"/>
                </a:solidFill>
                <a:latin typeface="Meiryo UI" panose="020B0604030504040204" pitchFamily="50" charset="-128"/>
                <a:ea typeface="Meiryo UI" panose="020B0604030504040204" pitchFamily="50" charset="-128"/>
                <a:cs typeface="Times New Roman"/>
              </a:rPr>
              <a:t>する。</a:t>
            </a:r>
          </a:p>
        </p:txBody>
      </p:sp>
      <p:sp>
        <p:nvSpPr>
          <p:cNvPr id="15" name="角丸四角形 143">
            <a:extLst>
              <a:ext uri="{FF2B5EF4-FFF2-40B4-BE49-F238E27FC236}">
                <a16:creationId xmlns:a16="http://schemas.microsoft.com/office/drawing/2014/main" id="{C736D9AE-412A-45CE-9106-AFEC82179619}"/>
              </a:ext>
            </a:extLst>
          </p:cNvPr>
          <p:cNvSpPr/>
          <p:nvPr/>
        </p:nvSpPr>
        <p:spPr>
          <a:xfrm>
            <a:off x="4902272" y="4392865"/>
            <a:ext cx="2180271" cy="252742"/>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050" u="sng" kern="100" dirty="0">
                <a:solidFill>
                  <a:srgbClr val="FF0000"/>
                </a:solidFill>
                <a:latin typeface="Meiryo UI" panose="020B0604030504040204" pitchFamily="50" charset="-128"/>
                <a:ea typeface="Meiryo UI" panose="020B0604030504040204" pitchFamily="50" charset="-128"/>
                <a:cs typeface="Times New Roman"/>
              </a:rPr>
              <a:t>③点検の実施主体と頻度</a:t>
            </a:r>
            <a:endParaRPr lang="en-US" altLang="ja-JP" sz="1050" u="sng" kern="100" dirty="0">
              <a:solidFill>
                <a:srgbClr val="FF0000"/>
              </a:solidFill>
              <a:latin typeface="Meiryo UI" panose="020B0604030504040204" pitchFamily="50" charset="-128"/>
              <a:ea typeface="Meiryo UI" panose="020B0604030504040204" pitchFamily="50" charset="-128"/>
              <a:cs typeface="Times New Roman"/>
            </a:endParaRPr>
          </a:p>
        </p:txBody>
      </p:sp>
      <p:sp>
        <p:nvSpPr>
          <p:cNvPr id="44" name="テキスト ボックス 43">
            <a:extLst>
              <a:ext uri="{FF2B5EF4-FFF2-40B4-BE49-F238E27FC236}">
                <a16:creationId xmlns:a16="http://schemas.microsoft.com/office/drawing/2014/main" id="{BFAD3973-57ED-4E30-AECB-C919DAAB7B06}"/>
              </a:ext>
            </a:extLst>
          </p:cNvPr>
          <p:cNvSpPr txBox="1"/>
          <p:nvPr/>
        </p:nvSpPr>
        <p:spPr>
          <a:xfrm>
            <a:off x="62618" y="1015301"/>
            <a:ext cx="8037774" cy="646331"/>
          </a:xfrm>
          <a:prstGeom prst="rect">
            <a:avLst/>
          </a:prstGeom>
          <a:noFill/>
          <a:ln w="19050">
            <a:noFill/>
          </a:ln>
        </p:spPr>
        <p:txBody>
          <a:bodyPr wrap="square" rtlCol="0">
            <a:spAutoFit/>
          </a:bodyPr>
          <a:lstStyle/>
          <a:p>
            <a:r>
              <a:rPr lang="ja-JP" altLang="en-US" b="1" dirty="0">
                <a:latin typeface="Meiryo UI" pitchFamily="50" charset="-128"/>
                <a:ea typeface="Meiryo UI" pitchFamily="50" charset="-128"/>
                <a:cs typeface="Meiryo UI" pitchFamily="50" charset="-128"/>
              </a:rPr>
              <a:t>３．効率的・効果的な維持管理の推進</a:t>
            </a:r>
            <a:endParaRPr lang="en-US" altLang="ja-JP" b="1" dirty="0">
              <a:latin typeface="Meiryo UI" pitchFamily="50" charset="-128"/>
              <a:ea typeface="Meiryo UI" pitchFamily="50" charset="-128"/>
              <a:cs typeface="Meiryo UI" pitchFamily="50" charset="-128"/>
            </a:endParaRPr>
          </a:p>
          <a:p>
            <a:r>
              <a:rPr lang="ja-JP" altLang="en-US" b="1" dirty="0">
                <a:latin typeface="Meiryo UI" pitchFamily="50" charset="-128"/>
                <a:ea typeface="Meiryo UI" pitchFamily="50" charset="-128"/>
                <a:cs typeface="Meiryo UI" pitchFamily="50" charset="-128"/>
              </a:rPr>
              <a:t>　</a:t>
            </a:r>
            <a:r>
              <a:rPr lang="en-US" altLang="ja-JP" b="1" dirty="0">
                <a:latin typeface="Meiryo UI" pitchFamily="50" charset="-128"/>
                <a:ea typeface="Meiryo UI" pitchFamily="50" charset="-128"/>
                <a:cs typeface="Meiryo UI" pitchFamily="50" charset="-128"/>
              </a:rPr>
              <a:t>3.2</a:t>
            </a:r>
            <a:r>
              <a:rPr lang="ja-JP" altLang="en-US" b="1" dirty="0">
                <a:latin typeface="Meiryo UI" pitchFamily="50" charset="-128"/>
                <a:ea typeface="Meiryo UI" pitchFamily="50" charset="-128"/>
                <a:cs typeface="Meiryo UI" pitchFamily="50" charset="-128"/>
              </a:rPr>
              <a:t>　地下河川・地下調節池</a:t>
            </a:r>
            <a:endParaRPr kumimoji="1" lang="ja-JP" altLang="en-US" b="1" dirty="0">
              <a:latin typeface="Meiryo UI" pitchFamily="50" charset="-128"/>
              <a:ea typeface="Meiryo UI" pitchFamily="50" charset="-128"/>
              <a:cs typeface="Meiryo UI" pitchFamily="50" charset="-128"/>
            </a:endParaRPr>
          </a:p>
        </p:txBody>
      </p:sp>
      <p:sp>
        <p:nvSpPr>
          <p:cNvPr id="48" name="角丸四角形 143">
            <a:extLst>
              <a:ext uri="{FF2B5EF4-FFF2-40B4-BE49-F238E27FC236}">
                <a16:creationId xmlns:a16="http://schemas.microsoft.com/office/drawing/2014/main" id="{22719274-0280-BF44-12E9-BB437228085A}"/>
              </a:ext>
            </a:extLst>
          </p:cNvPr>
          <p:cNvSpPr/>
          <p:nvPr/>
        </p:nvSpPr>
        <p:spPr>
          <a:xfrm>
            <a:off x="110835" y="2008703"/>
            <a:ext cx="971264" cy="256603"/>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050" u="sng" kern="100" dirty="0">
                <a:solidFill>
                  <a:srgbClr val="FF0000"/>
                </a:solidFill>
                <a:latin typeface="Meiryo UI" panose="020B0604030504040204" pitchFamily="50" charset="-128"/>
                <a:ea typeface="Meiryo UI" panose="020B0604030504040204" pitchFamily="50" charset="-128"/>
                <a:cs typeface="Times New Roman"/>
              </a:rPr>
              <a:t>①点検種別</a:t>
            </a:r>
            <a:endParaRPr lang="en-US" altLang="ja-JP" sz="900" u="sng" kern="100" dirty="0">
              <a:solidFill>
                <a:srgbClr val="FF0000"/>
              </a:solidFill>
              <a:latin typeface="Meiryo UI" panose="020B0604030504040204" pitchFamily="50" charset="-128"/>
              <a:ea typeface="Meiryo UI" panose="020B0604030504040204" pitchFamily="50" charset="-128"/>
              <a:cs typeface="Times New Roman"/>
            </a:endParaRPr>
          </a:p>
        </p:txBody>
      </p:sp>
      <p:graphicFrame>
        <p:nvGraphicFramePr>
          <p:cNvPr id="3" name="表 2">
            <a:extLst>
              <a:ext uri="{FF2B5EF4-FFF2-40B4-BE49-F238E27FC236}">
                <a16:creationId xmlns:a16="http://schemas.microsoft.com/office/drawing/2014/main" id="{36DF86C7-03B9-6895-51CA-439F14154467}"/>
              </a:ext>
            </a:extLst>
          </p:cNvPr>
          <p:cNvGraphicFramePr>
            <a:graphicFrameLocks noGrp="1"/>
          </p:cNvGraphicFramePr>
          <p:nvPr/>
        </p:nvGraphicFramePr>
        <p:xfrm>
          <a:off x="467545" y="2309814"/>
          <a:ext cx="8352928" cy="1724494"/>
        </p:xfrm>
        <a:graphic>
          <a:graphicData uri="http://schemas.openxmlformats.org/drawingml/2006/table">
            <a:tbl>
              <a:tblPr>
                <a:tableStyleId>{5C22544A-7EE6-4342-B048-85BDC9FD1C3A}</a:tableStyleId>
              </a:tblPr>
              <a:tblGrid>
                <a:gridCol w="1078101">
                  <a:extLst>
                    <a:ext uri="{9D8B030D-6E8A-4147-A177-3AD203B41FA5}">
                      <a16:colId xmlns:a16="http://schemas.microsoft.com/office/drawing/2014/main" val="2607890329"/>
                    </a:ext>
                  </a:extLst>
                </a:gridCol>
                <a:gridCol w="1323104">
                  <a:extLst>
                    <a:ext uri="{9D8B030D-6E8A-4147-A177-3AD203B41FA5}">
                      <a16:colId xmlns:a16="http://schemas.microsoft.com/office/drawing/2014/main" val="2813187922"/>
                    </a:ext>
                  </a:extLst>
                </a:gridCol>
                <a:gridCol w="5951723">
                  <a:extLst>
                    <a:ext uri="{9D8B030D-6E8A-4147-A177-3AD203B41FA5}">
                      <a16:colId xmlns:a16="http://schemas.microsoft.com/office/drawing/2014/main" val="2347574017"/>
                    </a:ext>
                  </a:extLst>
                </a:gridCol>
              </a:tblGrid>
              <a:tr h="158952">
                <a:tc>
                  <a:txBody>
                    <a:bodyPr/>
                    <a:lstStyle/>
                    <a:p>
                      <a:pPr algn="ctr" fontAlgn="ctr"/>
                      <a:r>
                        <a:rPr lang="ja-JP" altLang="en-US" sz="900" u="sng" strike="noStrike">
                          <a:solidFill>
                            <a:srgbClr val="FF0000"/>
                          </a:solidFill>
                          <a:effectLst/>
                          <a:latin typeface="Meiryo UI" panose="020B0604030504040204" pitchFamily="50" charset="-128"/>
                          <a:ea typeface="Meiryo UI" panose="020B0604030504040204" pitchFamily="50" charset="-128"/>
                        </a:rPr>
                        <a:t>　</a:t>
                      </a:r>
                      <a:endParaRPr lang="ja-JP" altLang="en-US" sz="900" b="0" i="0" u="sng" strike="noStrike">
                        <a:solidFill>
                          <a:srgbClr val="FF0000"/>
                        </a:solidFill>
                        <a:effectLst/>
                        <a:latin typeface="Meiryo UI" panose="020B0604030504040204" pitchFamily="50" charset="-128"/>
                        <a:ea typeface="Meiryo UI" panose="020B0604030504040204" pitchFamily="50" charset="-128"/>
                      </a:endParaRPr>
                    </a:p>
                  </a:txBody>
                  <a:tcPr marL="6998" marR="6998" marT="6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900" u="sng" strike="noStrike">
                          <a:solidFill>
                            <a:srgbClr val="FF0000"/>
                          </a:solidFill>
                          <a:effectLst/>
                          <a:latin typeface="Meiryo UI" panose="020B0604030504040204" pitchFamily="50" charset="-128"/>
                          <a:ea typeface="Meiryo UI" panose="020B0604030504040204" pitchFamily="50" charset="-128"/>
                        </a:rPr>
                        <a:t>点検種別</a:t>
                      </a:r>
                      <a:endParaRPr lang="ja-JP" altLang="en-US" sz="900" b="0" i="0" u="sng" strike="noStrike">
                        <a:solidFill>
                          <a:srgbClr val="FF0000"/>
                        </a:solidFill>
                        <a:effectLst/>
                        <a:latin typeface="Meiryo UI" panose="020B0604030504040204" pitchFamily="50" charset="-128"/>
                        <a:ea typeface="Meiryo UI" panose="020B0604030504040204" pitchFamily="50" charset="-128"/>
                      </a:endParaRPr>
                    </a:p>
                  </a:txBody>
                  <a:tcPr marL="6998" marR="6998" marT="6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900" u="sng" strike="noStrike">
                          <a:solidFill>
                            <a:srgbClr val="FF0000"/>
                          </a:solidFill>
                          <a:effectLst/>
                          <a:latin typeface="Meiryo UI" panose="020B0604030504040204" pitchFamily="50" charset="-128"/>
                          <a:ea typeface="Meiryo UI" panose="020B0604030504040204" pitchFamily="50" charset="-128"/>
                        </a:rPr>
                        <a:t>内容等</a:t>
                      </a:r>
                      <a:endParaRPr lang="ja-JP" altLang="en-US" sz="900" b="0" i="0" u="sng" strike="noStrike">
                        <a:solidFill>
                          <a:srgbClr val="FF0000"/>
                        </a:solidFill>
                        <a:effectLst/>
                        <a:latin typeface="Meiryo UI" panose="020B0604030504040204" pitchFamily="50" charset="-128"/>
                        <a:ea typeface="Meiryo UI" panose="020B0604030504040204" pitchFamily="50" charset="-128"/>
                      </a:endParaRPr>
                    </a:p>
                  </a:txBody>
                  <a:tcPr marL="6998" marR="6998" marT="6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38174254"/>
                  </a:ext>
                </a:extLst>
              </a:tr>
              <a:tr h="164893">
                <a:tc rowSpan="6">
                  <a:txBody>
                    <a:bodyPr/>
                    <a:lstStyle/>
                    <a:p>
                      <a:pPr algn="ctr" fontAlgn="ctr"/>
                      <a:r>
                        <a:rPr lang="ja-JP" altLang="en-US" sz="900" u="sng" strike="noStrike" dirty="0">
                          <a:solidFill>
                            <a:srgbClr val="FF0000"/>
                          </a:solidFill>
                          <a:effectLst/>
                          <a:latin typeface="Meiryo UI" panose="020B0604030504040204" pitchFamily="50" charset="-128"/>
                          <a:ea typeface="Meiryo UI" panose="020B0604030504040204" pitchFamily="50" charset="-128"/>
                        </a:rPr>
                        <a:t>地下河川・</a:t>
                      </a:r>
                      <a:br>
                        <a:rPr lang="ja-JP" altLang="en-US" sz="900" u="sng" strike="noStrike" dirty="0">
                          <a:solidFill>
                            <a:srgbClr val="FF0000"/>
                          </a:solidFill>
                          <a:effectLst/>
                          <a:latin typeface="Meiryo UI" panose="020B0604030504040204" pitchFamily="50" charset="-128"/>
                          <a:ea typeface="Meiryo UI" panose="020B0604030504040204" pitchFamily="50" charset="-128"/>
                        </a:rPr>
                      </a:br>
                      <a:r>
                        <a:rPr lang="ja-JP" altLang="en-US" sz="900" u="sng" strike="noStrike" dirty="0">
                          <a:solidFill>
                            <a:srgbClr val="FF0000"/>
                          </a:solidFill>
                          <a:effectLst/>
                          <a:latin typeface="Meiryo UI" panose="020B0604030504040204" pitchFamily="50" charset="-128"/>
                          <a:ea typeface="Meiryo UI" panose="020B0604030504040204" pitchFamily="50" charset="-128"/>
                        </a:rPr>
                        <a:t>地下調節池</a:t>
                      </a:r>
                      <a:endParaRPr lang="ja-JP" altLang="en-US" sz="900" b="0" i="0" u="sng" strike="noStrike" dirty="0">
                        <a:solidFill>
                          <a:srgbClr val="FF0000"/>
                        </a:solidFill>
                        <a:effectLst/>
                        <a:latin typeface="Meiryo UI" panose="020B0604030504040204" pitchFamily="50" charset="-128"/>
                        <a:ea typeface="Meiryo UI" panose="020B0604030504040204" pitchFamily="50" charset="-128"/>
                      </a:endParaRPr>
                    </a:p>
                  </a:txBody>
                  <a:tcPr marL="6998" marR="6998" marT="6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zh-CN" altLang="en-US" sz="900" u="sng" strike="noStrike" dirty="0">
                          <a:solidFill>
                            <a:srgbClr val="FF0000"/>
                          </a:solidFill>
                          <a:effectLst/>
                          <a:latin typeface="Meiryo UI" panose="020B0604030504040204" pitchFamily="50" charset="-128"/>
                          <a:ea typeface="Meiryo UI" panose="020B0604030504040204" pitchFamily="50" charset="-128"/>
                        </a:rPr>
                        <a:t> 初期（更新）点検</a:t>
                      </a:r>
                      <a:endParaRPr lang="zh-CN" altLang="en-US" sz="900" b="0" i="0" u="sng" strike="noStrike" dirty="0">
                        <a:solidFill>
                          <a:srgbClr val="FF0000"/>
                        </a:solidFill>
                        <a:effectLst/>
                        <a:latin typeface="Meiryo UI" panose="020B0604030504040204" pitchFamily="50" charset="-128"/>
                        <a:ea typeface="Meiryo UI" panose="020B0604030504040204" pitchFamily="50" charset="-128"/>
                      </a:endParaRPr>
                    </a:p>
                  </a:txBody>
                  <a:tcPr marL="6998" marR="6998" marT="6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indent="-85725" algn="l" fontAlgn="ctr">
                        <a:buFont typeface="Arial" panose="020B0604020202020204" pitchFamily="34" charset="0"/>
                        <a:buChar char="•"/>
                      </a:pPr>
                      <a:r>
                        <a:rPr lang="ja-JP" altLang="en-US" sz="900" u="sng" strike="noStrike" dirty="0">
                          <a:solidFill>
                            <a:srgbClr val="FF0000"/>
                          </a:solidFill>
                          <a:effectLst/>
                          <a:latin typeface="Meiryo UI" panose="020B0604030504040204" pitchFamily="50" charset="-128"/>
                          <a:ea typeface="Meiryo UI" panose="020B0604030504040204" pitchFamily="50" charset="-128"/>
                        </a:rPr>
                        <a:t>施設の供用後（概ね５年後）にコンサルタントによる初期（更新）点検を行ない損傷図等の作成（更新）を行う</a:t>
                      </a:r>
                    </a:p>
                    <a:p>
                      <a:pPr marL="171450" indent="-85725" algn="l" fontAlgn="ctr">
                        <a:buFont typeface="Arial" panose="020B0604020202020204" pitchFamily="34" charset="0"/>
                        <a:buChar char="•"/>
                      </a:pPr>
                      <a:r>
                        <a:rPr lang="ja-JP" altLang="en-US" sz="900" u="sng" strike="noStrike" dirty="0">
                          <a:solidFill>
                            <a:srgbClr val="FF0000"/>
                          </a:solidFill>
                          <a:effectLst/>
                          <a:latin typeface="Meiryo UI" panose="020B0604030504040204" pitchFamily="50" charset="-128"/>
                          <a:ea typeface="Meiryo UI" panose="020B0604030504040204" pitchFamily="50" charset="-128"/>
                        </a:rPr>
                        <a:t>近接目視が容易でない箇所についてはドローン、走行型画像計測等により取得した画像を活用</a:t>
                      </a:r>
                    </a:p>
                  </a:txBody>
                  <a:tcPr marL="6998" marR="6998" marT="6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16551195"/>
                  </a:ext>
                </a:extLst>
              </a:tr>
              <a:tr h="164893">
                <a:tc vMerge="1">
                  <a:txBody>
                    <a:bodyPr/>
                    <a:lstStyle/>
                    <a:p>
                      <a:endParaRPr kumimoji="1" lang="ja-JP" altLang="en-US"/>
                    </a:p>
                  </a:txBody>
                  <a:tcPr/>
                </a:tc>
                <a:tc>
                  <a:txBody>
                    <a:bodyPr/>
                    <a:lstStyle/>
                    <a:p>
                      <a:pPr algn="l" fontAlgn="ctr"/>
                      <a:r>
                        <a:rPr lang="ja-JP" altLang="en-US" sz="900" u="sng" strike="noStrike" dirty="0">
                          <a:solidFill>
                            <a:srgbClr val="FF0000"/>
                          </a:solidFill>
                          <a:effectLst/>
                          <a:latin typeface="Meiryo UI" panose="020B0604030504040204" pitchFamily="50" charset="-128"/>
                          <a:ea typeface="Meiryo UI" panose="020B0604030504040204" pitchFamily="50" charset="-128"/>
                        </a:rPr>
                        <a:t> 施設点検</a:t>
                      </a:r>
                    </a:p>
                  </a:txBody>
                  <a:tcPr marL="6998" marR="6998" marT="6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indent="-85725" algn="l" fontAlgn="ctr">
                        <a:buFont typeface="Arial" panose="020B0604020202020204" pitchFamily="34" charset="0"/>
                        <a:buChar char="•"/>
                      </a:pPr>
                      <a:r>
                        <a:rPr lang="ja-JP" altLang="en-US" sz="900" u="sng" strike="noStrike" dirty="0">
                          <a:solidFill>
                            <a:srgbClr val="FF0000"/>
                          </a:solidFill>
                          <a:effectLst/>
                          <a:latin typeface="Meiryo UI" panose="020B0604030504040204" pitchFamily="50" charset="-128"/>
                          <a:ea typeface="Meiryo UI" panose="020B0604030504040204" pitchFamily="50" charset="-128"/>
                        </a:rPr>
                        <a:t>地上施設の状態の変化を把握するための点検</a:t>
                      </a:r>
                    </a:p>
                    <a:p>
                      <a:pPr marL="171450" indent="-85725" algn="l" fontAlgn="ctr">
                        <a:buFont typeface="Arial" panose="020B0604020202020204" pitchFamily="34" charset="0"/>
                        <a:buChar char="•"/>
                      </a:pPr>
                      <a:r>
                        <a:rPr lang="ja-JP" altLang="en-US" sz="900" u="sng" strike="noStrike" dirty="0">
                          <a:solidFill>
                            <a:srgbClr val="FF0000"/>
                          </a:solidFill>
                          <a:effectLst/>
                          <a:latin typeface="Meiryo UI" panose="020B0604030504040204" pitchFamily="50" charset="-128"/>
                          <a:ea typeface="Meiryo UI" panose="020B0604030504040204" pitchFamily="50" charset="-128"/>
                        </a:rPr>
                        <a:t>近接目視が容易でない箇所についてはドローン等により取得した画像を活用</a:t>
                      </a:r>
                    </a:p>
                  </a:txBody>
                  <a:tcPr marL="6998" marR="6998" marT="6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28500247"/>
                  </a:ext>
                </a:extLst>
              </a:tr>
              <a:tr h="164893">
                <a:tc vMerge="1">
                  <a:txBody>
                    <a:bodyPr/>
                    <a:lstStyle/>
                    <a:p>
                      <a:endParaRPr kumimoji="1" lang="ja-JP" altLang="en-US"/>
                    </a:p>
                  </a:txBody>
                  <a:tcPr/>
                </a:tc>
                <a:tc>
                  <a:txBody>
                    <a:bodyPr/>
                    <a:lstStyle/>
                    <a:p>
                      <a:pPr algn="l" fontAlgn="ctr"/>
                      <a:r>
                        <a:rPr lang="ja-JP" altLang="en-US" sz="900" u="sng" strike="noStrike" dirty="0">
                          <a:solidFill>
                            <a:srgbClr val="FF0000"/>
                          </a:solidFill>
                          <a:effectLst/>
                          <a:latin typeface="Meiryo UI" panose="020B0604030504040204" pitchFamily="50" charset="-128"/>
                          <a:ea typeface="Meiryo UI" panose="020B0604030504040204" pitchFamily="50" charset="-128"/>
                        </a:rPr>
                        <a:t> 定期点検</a:t>
                      </a:r>
                      <a:endParaRPr lang="ja-JP" altLang="en-US" sz="900" b="0" i="0" u="sng" strike="noStrike" dirty="0">
                        <a:solidFill>
                          <a:srgbClr val="FF0000"/>
                        </a:solidFill>
                        <a:effectLst/>
                        <a:latin typeface="Meiryo UI" panose="020B0604030504040204" pitchFamily="50" charset="-128"/>
                        <a:ea typeface="Meiryo UI" panose="020B0604030504040204" pitchFamily="50" charset="-128"/>
                      </a:endParaRPr>
                    </a:p>
                  </a:txBody>
                  <a:tcPr marL="6998" marR="6998" marT="6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indent="-85725" algn="l" fontAlgn="ctr">
                        <a:buFont typeface="Arial" panose="020B0604020202020204" pitchFamily="34" charset="0"/>
                        <a:buChar char="•"/>
                      </a:pPr>
                      <a:r>
                        <a:rPr lang="ja-JP" altLang="en-US" sz="900" u="sng" strike="noStrike" dirty="0">
                          <a:solidFill>
                            <a:srgbClr val="FF0000"/>
                          </a:solidFill>
                          <a:effectLst/>
                          <a:latin typeface="Meiryo UI" panose="020B0604030504040204" pitchFamily="50" charset="-128"/>
                          <a:ea typeface="Meiryo UI" panose="020B0604030504040204" pitchFamily="50" charset="-128"/>
                        </a:rPr>
                        <a:t>施設全体を対象に、損傷状況の調査や損傷進行状況の確認を行う点検</a:t>
                      </a:r>
                    </a:p>
                    <a:p>
                      <a:pPr marL="171450" indent="-85725" algn="l" fontAlgn="ctr">
                        <a:buFont typeface="Arial" panose="020B0604020202020204" pitchFamily="34" charset="0"/>
                        <a:buChar char="•"/>
                      </a:pPr>
                      <a:r>
                        <a:rPr lang="ja-JP" altLang="en-US" sz="900" u="sng" strike="noStrike" dirty="0">
                          <a:solidFill>
                            <a:srgbClr val="FF0000"/>
                          </a:solidFill>
                          <a:effectLst/>
                          <a:latin typeface="Meiryo UI" panose="020B0604030504040204" pitchFamily="50" charset="-128"/>
                          <a:ea typeface="Meiryo UI" panose="020B0604030504040204" pitchFamily="50" charset="-128"/>
                        </a:rPr>
                        <a:t>近接目視が容易でない箇所についてはドローン等により取得した画像を活用</a:t>
                      </a:r>
                    </a:p>
                  </a:txBody>
                  <a:tcPr marL="6998" marR="6998" marT="6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78565634"/>
                  </a:ext>
                </a:extLst>
              </a:tr>
              <a:tr h="158952">
                <a:tc vMerge="1">
                  <a:txBody>
                    <a:bodyPr/>
                    <a:lstStyle/>
                    <a:p>
                      <a:endParaRPr kumimoji="1" lang="ja-JP" altLang="en-US"/>
                    </a:p>
                  </a:txBody>
                  <a:tcPr/>
                </a:tc>
                <a:tc>
                  <a:txBody>
                    <a:bodyPr/>
                    <a:lstStyle/>
                    <a:p>
                      <a:pPr algn="l" fontAlgn="ctr"/>
                      <a:r>
                        <a:rPr lang="zh-CN" altLang="en-US" sz="900" u="sng" strike="noStrike" dirty="0">
                          <a:solidFill>
                            <a:srgbClr val="FF0000"/>
                          </a:solidFill>
                          <a:effectLst/>
                          <a:latin typeface="Meiryo UI" panose="020B0604030504040204" pitchFamily="50" charset="-128"/>
                          <a:ea typeface="Meiryo UI" panose="020B0604030504040204" pitchFamily="50" charset="-128"/>
                        </a:rPr>
                        <a:t> 出水期前点検</a:t>
                      </a:r>
                      <a:endParaRPr lang="zh-CN" altLang="en-US" sz="900" b="0" i="0" u="sng" strike="noStrike" dirty="0">
                        <a:solidFill>
                          <a:srgbClr val="FF0000"/>
                        </a:solidFill>
                        <a:effectLst/>
                        <a:latin typeface="Meiryo UI" panose="020B0604030504040204" pitchFamily="50" charset="-128"/>
                        <a:ea typeface="Meiryo UI" panose="020B0604030504040204" pitchFamily="50" charset="-128"/>
                      </a:endParaRPr>
                    </a:p>
                  </a:txBody>
                  <a:tcPr marL="6998" marR="6998" marT="6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indent="-85725" algn="l" fontAlgn="ctr">
                        <a:buFont typeface="Arial" panose="020B0604020202020204" pitchFamily="34" charset="0"/>
                        <a:buChar char="•"/>
                      </a:pPr>
                      <a:r>
                        <a:rPr lang="ja-JP" altLang="en-US" sz="900" u="sng" strike="noStrike" dirty="0">
                          <a:solidFill>
                            <a:srgbClr val="FF0000"/>
                          </a:solidFill>
                          <a:effectLst/>
                          <a:latin typeface="Meiryo UI" panose="020B0604030504040204" pitchFamily="50" charset="-128"/>
                          <a:ea typeface="Meiryo UI" panose="020B0604030504040204" pitchFamily="50" charset="-128"/>
                        </a:rPr>
                        <a:t>漏水による施設への影響、鋼製階段の損傷が無いか等を把握する点検</a:t>
                      </a:r>
                    </a:p>
                  </a:txBody>
                  <a:tcPr marL="6998" marR="6998" marT="6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12021135"/>
                  </a:ext>
                </a:extLst>
              </a:tr>
              <a:tr h="164893">
                <a:tc vMerge="1">
                  <a:txBody>
                    <a:bodyPr/>
                    <a:lstStyle/>
                    <a:p>
                      <a:endParaRPr kumimoji="1" lang="ja-JP" altLang="en-US"/>
                    </a:p>
                  </a:txBody>
                  <a:tcPr/>
                </a:tc>
                <a:tc>
                  <a:txBody>
                    <a:bodyPr/>
                    <a:lstStyle/>
                    <a:p>
                      <a:pPr algn="l" fontAlgn="ctr"/>
                      <a:r>
                        <a:rPr lang="ja-JP" altLang="en-US" sz="900" u="sng" strike="noStrike" dirty="0">
                          <a:solidFill>
                            <a:srgbClr val="FF0000"/>
                          </a:solidFill>
                          <a:effectLst/>
                          <a:latin typeface="Meiryo UI" panose="020B0604030504040204" pitchFamily="50" charset="-128"/>
                          <a:ea typeface="Meiryo UI" panose="020B0604030504040204" pitchFamily="50" charset="-128"/>
                        </a:rPr>
                        <a:t> 緊急点検</a:t>
                      </a:r>
                      <a:endParaRPr lang="ja-JP" altLang="en-US" sz="900" b="0" i="0" u="sng" strike="noStrike" dirty="0">
                        <a:solidFill>
                          <a:srgbClr val="FF0000"/>
                        </a:solidFill>
                        <a:effectLst/>
                        <a:latin typeface="Meiryo UI" panose="020B0604030504040204" pitchFamily="50" charset="-128"/>
                        <a:ea typeface="Meiryo UI" panose="020B0604030504040204" pitchFamily="50" charset="-128"/>
                      </a:endParaRPr>
                    </a:p>
                  </a:txBody>
                  <a:tcPr marL="6998" marR="6998" marT="6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indent="-85725" algn="l" fontAlgn="ctr">
                        <a:buFont typeface="Arial" panose="020B0604020202020204" pitchFamily="34" charset="0"/>
                        <a:buChar char="•"/>
                      </a:pPr>
                      <a:r>
                        <a:rPr lang="ja-JP" altLang="en-US" sz="900" u="sng" strike="noStrike" dirty="0">
                          <a:solidFill>
                            <a:srgbClr val="FF0000"/>
                          </a:solidFill>
                          <a:effectLst/>
                          <a:latin typeface="Meiryo UI" panose="020B0604030504040204" pitchFamily="50" charset="-128"/>
                          <a:ea typeface="Meiryo UI" panose="020B0604030504040204" pitchFamily="50" charset="-128"/>
                        </a:rPr>
                        <a:t>漏水の設備への影響、鋼製階段の損傷などを把握するための点検</a:t>
                      </a:r>
                    </a:p>
                    <a:p>
                      <a:pPr marL="171450" indent="-85725" algn="l" fontAlgn="ctr">
                        <a:buFont typeface="Arial" panose="020B0604020202020204" pitchFamily="34" charset="0"/>
                        <a:buChar char="•"/>
                      </a:pPr>
                      <a:r>
                        <a:rPr lang="ja-JP" altLang="en-US" sz="900" u="sng" strike="noStrike" dirty="0">
                          <a:solidFill>
                            <a:srgbClr val="FF0000"/>
                          </a:solidFill>
                          <a:effectLst/>
                          <a:latin typeface="Meiryo UI" panose="020B0604030504040204" pitchFamily="50" charset="-128"/>
                          <a:ea typeface="Meiryo UI" panose="020B0604030504040204" pitchFamily="50" charset="-128"/>
                        </a:rPr>
                        <a:t>地震等が発生した場合、施設に異常が無いかを点検</a:t>
                      </a:r>
                    </a:p>
                  </a:txBody>
                  <a:tcPr marL="6998" marR="6998" marT="6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31664850"/>
                  </a:ext>
                </a:extLst>
              </a:tr>
              <a:tr h="36050">
                <a:tc vMerge="1">
                  <a:txBody>
                    <a:bodyPr/>
                    <a:lstStyle/>
                    <a:p>
                      <a:endParaRPr kumimoji="1" lang="ja-JP" altLang="en-US"/>
                    </a:p>
                  </a:txBody>
                  <a:tcPr/>
                </a:tc>
                <a:tc>
                  <a:txBody>
                    <a:bodyPr/>
                    <a:lstStyle/>
                    <a:p>
                      <a:pPr algn="l" fontAlgn="ctr"/>
                      <a:r>
                        <a:rPr lang="ja-JP" altLang="en-US" sz="900" u="sng" strike="noStrike" dirty="0">
                          <a:solidFill>
                            <a:srgbClr val="FF0000"/>
                          </a:solidFill>
                          <a:effectLst/>
                          <a:latin typeface="Meiryo UI" panose="020B0604030504040204" pitchFamily="50" charset="-128"/>
                          <a:ea typeface="Meiryo UI" panose="020B0604030504040204" pitchFamily="50" charset="-128"/>
                        </a:rPr>
                        <a:t> 臨時点検</a:t>
                      </a:r>
                      <a:endParaRPr lang="ja-JP" altLang="en-US" sz="900" b="0" i="0" u="sng" strike="noStrike" dirty="0">
                        <a:solidFill>
                          <a:srgbClr val="FF0000"/>
                        </a:solidFill>
                        <a:effectLst/>
                        <a:latin typeface="Meiryo UI" panose="020B0604030504040204" pitchFamily="50" charset="-128"/>
                        <a:ea typeface="Meiryo UI" panose="020B0604030504040204" pitchFamily="50" charset="-128"/>
                      </a:endParaRPr>
                    </a:p>
                  </a:txBody>
                  <a:tcPr marL="6998" marR="6998" marT="6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indent="-85725" algn="l" fontAlgn="ctr">
                        <a:buFont typeface="Arial" panose="020B0604020202020204" pitchFamily="34" charset="0"/>
                        <a:buChar char="•"/>
                      </a:pPr>
                      <a:r>
                        <a:rPr lang="ja-JP" altLang="en-US" sz="900" u="sng" strike="noStrike" dirty="0">
                          <a:solidFill>
                            <a:srgbClr val="FF0000"/>
                          </a:solidFill>
                          <a:effectLst/>
                          <a:latin typeface="Meiryo UI" panose="020B0604030504040204" pitchFamily="50" charset="-128"/>
                          <a:ea typeface="Meiryo UI" panose="020B0604030504040204" pitchFamily="50" charset="-128"/>
                        </a:rPr>
                        <a:t>各種点検で損傷構造物が発見された場合、その他なんらかの異常が発見された場合、同様の異常が発生していないかを点検</a:t>
                      </a:r>
                      <a:endParaRPr lang="en-US" altLang="ja-JP" sz="900" u="sng" strike="noStrike" dirty="0">
                        <a:solidFill>
                          <a:srgbClr val="FF0000"/>
                        </a:solidFill>
                        <a:effectLst/>
                        <a:latin typeface="Meiryo UI" panose="020B0604030504040204" pitchFamily="50" charset="-128"/>
                        <a:ea typeface="Meiryo UI" panose="020B0604030504040204" pitchFamily="50" charset="-128"/>
                      </a:endParaRPr>
                    </a:p>
                    <a:p>
                      <a:pPr marL="171450" indent="-85725" algn="l" fontAlgn="ctr">
                        <a:buFont typeface="Arial" panose="020B0604020202020204" pitchFamily="34" charset="0"/>
                        <a:buChar char="•"/>
                      </a:pPr>
                      <a:r>
                        <a:rPr lang="ja-JP" altLang="en-US" sz="900" u="sng" strike="noStrike" dirty="0">
                          <a:solidFill>
                            <a:srgbClr val="FF0000"/>
                          </a:solidFill>
                          <a:effectLst/>
                          <a:latin typeface="Meiryo UI" panose="020B0604030504040204" pitchFamily="50" charset="-128"/>
                          <a:ea typeface="Meiryo UI" panose="020B0604030504040204" pitchFamily="50" charset="-128"/>
                        </a:rPr>
                        <a:t>他施設等で不具合が発生した場合、同種の構造物点検を随時実施</a:t>
                      </a:r>
                      <a:endParaRPr lang="ja-JP" altLang="en-US" sz="900" b="0" i="0" u="sng" strike="noStrike" dirty="0">
                        <a:solidFill>
                          <a:srgbClr val="FF0000"/>
                        </a:solidFill>
                        <a:effectLst/>
                        <a:latin typeface="Meiryo UI" panose="020B0604030504040204" pitchFamily="50" charset="-128"/>
                        <a:ea typeface="Meiryo UI" panose="020B0604030504040204" pitchFamily="50" charset="-128"/>
                      </a:endParaRPr>
                    </a:p>
                  </a:txBody>
                  <a:tcPr marL="6998" marR="6998" marT="69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78740263"/>
                  </a:ext>
                </a:extLst>
              </a:tr>
            </a:tbl>
          </a:graphicData>
        </a:graphic>
      </p:graphicFrame>
      <p:graphicFrame>
        <p:nvGraphicFramePr>
          <p:cNvPr id="6" name="表 5">
            <a:extLst>
              <a:ext uri="{FF2B5EF4-FFF2-40B4-BE49-F238E27FC236}">
                <a16:creationId xmlns:a16="http://schemas.microsoft.com/office/drawing/2014/main" id="{15FDC01D-1057-1C12-0CD9-9DD7F6597BEF}"/>
              </a:ext>
            </a:extLst>
          </p:cNvPr>
          <p:cNvGraphicFramePr>
            <a:graphicFrameLocks noGrp="1"/>
          </p:cNvGraphicFramePr>
          <p:nvPr/>
        </p:nvGraphicFramePr>
        <p:xfrm>
          <a:off x="5076055" y="4666181"/>
          <a:ext cx="3750146" cy="1506855"/>
        </p:xfrm>
        <a:graphic>
          <a:graphicData uri="http://schemas.openxmlformats.org/drawingml/2006/table">
            <a:tbl>
              <a:tblPr>
                <a:tableStyleId>{5C22544A-7EE6-4342-B048-85BDC9FD1C3A}</a:tableStyleId>
              </a:tblPr>
              <a:tblGrid>
                <a:gridCol w="217750">
                  <a:extLst>
                    <a:ext uri="{9D8B030D-6E8A-4147-A177-3AD203B41FA5}">
                      <a16:colId xmlns:a16="http://schemas.microsoft.com/office/drawing/2014/main" val="1199061543"/>
                    </a:ext>
                  </a:extLst>
                </a:gridCol>
                <a:gridCol w="934379">
                  <a:extLst>
                    <a:ext uri="{9D8B030D-6E8A-4147-A177-3AD203B41FA5}">
                      <a16:colId xmlns:a16="http://schemas.microsoft.com/office/drawing/2014/main" val="609025808"/>
                    </a:ext>
                  </a:extLst>
                </a:gridCol>
                <a:gridCol w="1368152">
                  <a:extLst>
                    <a:ext uri="{9D8B030D-6E8A-4147-A177-3AD203B41FA5}">
                      <a16:colId xmlns:a16="http://schemas.microsoft.com/office/drawing/2014/main" val="2935823575"/>
                    </a:ext>
                  </a:extLst>
                </a:gridCol>
                <a:gridCol w="1229865">
                  <a:extLst>
                    <a:ext uri="{9D8B030D-6E8A-4147-A177-3AD203B41FA5}">
                      <a16:colId xmlns:a16="http://schemas.microsoft.com/office/drawing/2014/main" val="3770055955"/>
                    </a:ext>
                  </a:extLst>
                </a:gridCol>
              </a:tblGrid>
              <a:tr h="171450">
                <a:tc rowSpan="2" gridSpan="2">
                  <a:txBody>
                    <a:bodyPr/>
                    <a:lstStyle/>
                    <a:p>
                      <a:pPr algn="ctr" fontAlgn="ctr"/>
                      <a:r>
                        <a:rPr lang="ja-JP" altLang="en-US" sz="1050" u="sng" strike="noStrike">
                          <a:solidFill>
                            <a:srgbClr val="FF0000"/>
                          </a:solidFill>
                          <a:effectLst/>
                          <a:latin typeface="Meiryo UI" panose="020B0604030504040204" pitchFamily="50" charset="-128"/>
                          <a:ea typeface="Meiryo UI" panose="020B0604030504040204" pitchFamily="50" charset="-128"/>
                        </a:rPr>
                        <a:t>　</a:t>
                      </a:r>
                      <a:endParaRPr lang="ja-JP" altLang="en-US" sz="1050" b="0" i="0" u="sng" strike="noStrike">
                        <a:solidFill>
                          <a:srgbClr val="FF0000"/>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hMerge="1">
                  <a:txBody>
                    <a:bodyPr/>
                    <a:lstStyle/>
                    <a:p>
                      <a:endParaRPr kumimoji="1" lang="ja-JP" altLang="en-US"/>
                    </a:p>
                  </a:txBody>
                  <a:tcPr/>
                </a:tc>
                <a:tc gridSpan="2">
                  <a:txBody>
                    <a:bodyPr/>
                    <a:lstStyle/>
                    <a:p>
                      <a:pPr algn="ctr" fontAlgn="ctr"/>
                      <a:r>
                        <a:rPr lang="ja-JP" altLang="en-US" sz="1050" u="sng" strike="noStrike">
                          <a:solidFill>
                            <a:srgbClr val="FF0000"/>
                          </a:solidFill>
                          <a:effectLst/>
                          <a:latin typeface="Meiryo UI" panose="020B0604030504040204" pitchFamily="50" charset="-128"/>
                          <a:ea typeface="Meiryo UI" panose="020B0604030504040204" pitchFamily="50" charset="-128"/>
                        </a:rPr>
                        <a:t>実施者</a:t>
                      </a:r>
                      <a:endParaRPr lang="ja-JP" altLang="en-US" sz="1050" b="0" i="0" u="sng" strike="noStrike">
                        <a:solidFill>
                          <a:srgbClr val="FF0000"/>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a:p>
                  </a:txBody>
                  <a:tcPr/>
                </a:tc>
                <a:extLst>
                  <a:ext uri="{0D108BD9-81ED-4DB2-BD59-A6C34878D82A}">
                    <a16:rowId xmlns:a16="http://schemas.microsoft.com/office/drawing/2014/main" val="1985866666"/>
                  </a:ext>
                </a:extLst>
              </a:tr>
              <a:tr h="171450">
                <a:tc gridSpan="2" vMerge="1">
                  <a:txBody>
                    <a:bodyPr/>
                    <a:lstStyle/>
                    <a:p>
                      <a:endParaRPr kumimoji="1" lang="ja-JP" altLang="en-US"/>
                    </a:p>
                  </a:txBody>
                  <a:tcPr/>
                </a:tc>
                <a:tc hMerge="1" vMerge="1">
                  <a:txBody>
                    <a:bodyPr/>
                    <a:lstStyle/>
                    <a:p>
                      <a:endParaRPr kumimoji="1" lang="ja-JP" altLang="en-US"/>
                    </a:p>
                  </a:txBody>
                  <a:tcPr/>
                </a:tc>
                <a:tc>
                  <a:txBody>
                    <a:bodyPr/>
                    <a:lstStyle/>
                    <a:p>
                      <a:pPr algn="ctr" fontAlgn="ctr"/>
                      <a:r>
                        <a:rPr lang="zh-TW" altLang="en-US" sz="1050" u="sng" strike="noStrike">
                          <a:solidFill>
                            <a:srgbClr val="FF0000"/>
                          </a:solidFill>
                          <a:effectLst/>
                          <a:latin typeface="Meiryo UI" panose="020B0604030504040204" pitchFamily="50" charset="-128"/>
                          <a:ea typeface="Meiryo UI" panose="020B0604030504040204" pitchFamily="50" charset="-128"/>
                        </a:rPr>
                        <a:t>直営（府職員）</a:t>
                      </a:r>
                      <a:endParaRPr lang="zh-TW" altLang="en-US" sz="1050" b="0" i="0" u="sng" strike="noStrike">
                        <a:solidFill>
                          <a:srgbClr val="FF0000"/>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050" u="sng" strike="noStrike">
                          <a:solidFill>
                            <a:srgbClr val="FF0000"/>
                          </a:solidFill>
                          <a:effectLst/>
                          <a:latin typeface="Meiryo UI" panose="020B0604030504040204" pitchFamily="50" charset="-128"/>
                          <a:ea typeface="Meiryo UI" panose="020B0604030504040204" pitchFamily="50" charset="-128"/>
                        </a:rPr>
                        <a:t>委託</a:t>
                      </a:r>
                      <a:endParaRPr lang="ja-JP" altLang="en-US" sz="1050" b="0" i="0" u="sng" strike="noStrike">
                        <a:solidFill>
                          <a:srgbClr val="FF0000"/>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84370147"/>
                  </a:ext>
                </a:extLst>
              </a:tr>
              <a:tr h="171450">
                <a:tc rowSpan="4">
                  <a:txBody>
                    <a:bodyPr/>
                    <a:lstStyle/>
                    <a:p>
                      <a:pPr algn="ctr" fontAlgn="ctr"/>
                      <a:r>
                        <a:rPr lang="ja-JP" altLang="en-US" sz="1050" u="sng" strike="noStrike">
                          <a:solidFill>
                            <a:srgbClr val="FF0000"/>
                          </a:solidFill>
                          <a:effectLst/>
                          <a:latin typeface="Meiryo UI" panose="020B0604030504040204" pitchFamily="50" charset="-128"/>
                          <a:ea typeface="Meiryo UI" panose="020B0604030504040204" pitchFamily="50" charset="-128"/>
                        </a:rPr>
                        <a:t>頻度</a:t>
                      </a:r>
                      <a:endParaRPr lang="ja-JP" altLang="en-US" sz="1050" b="0" i="0" u="sng" strike="noStrike">
                        <a:solidFill>
                          <a:srgbClr val="FF0000"/>
                        </a:solidFill>
                        <a:effectLst/>
                        <a:latin typeface="Meiryo UI" panose="020B0604030504040204" pitchFamily="50" charset="-128"/>
                        <a:ea typeface="Meiryo UI" panose="020B0604030504040204" pitchFamily="50" charset="-128"/>
                      </a:endParaRPr>
                    </a:p>
                  </a:txBody>
                  <a:tcPr marL="9525" marR="9525" marT="9525"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050" u="sng" strike="noStrike" dirty="0">
                          <a:solidFill>
                            <a:srgbClr val="FF0000"/>
                          </a:solidFill>
                          <a:effectLst/>
                          <a:latin typeface="Meiryo UI" panose="020B0604030504040204" pitchFamily="50" charset="-128"/>
                          <a:ea typeface="Meiryo UI" panose="020B0604030504040204" pitchFamily="50" charset="-128"/>
                        </a:rPr>
                        <a:t> 日常</a:t>
                      </a:r>
                      <a:endParaRPr lang="ja-JP" altLang="en-US" sz="1050" b="0" i="0" u="sng" strike="noStrike" dirty="0">
                        <a:solidFill>
                          <a:srgbClr val="FF0000"/>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050" u="sng" strike="noStrike">
                          <a:solidFill>
                            <a:srgbClr val="FF0000"/>
                          </a:solidFill>
                          <a:effectLst/>
                          <a:latin typeface="Meiryo UI" panose="020B0604030504040204" pitchFamily="50" charset="-128"/>
                          <a:ea typeface="Meiryo UI" panose="020B0604030504040204" pitchFamily="50" charset="-128"/>
                        </a:rPr>
                        <a:t>－</a:t>
                      </a:r>
                      <a:endParaRPr lang="ja-JP" altLang="en-US" sz="1050" b="0" i="0" u="sng" strike="noStrike">
                        <a:solidFill>
                          <a:srgbClr val="FF0000"/>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050" u="sng" strike="noStrike">
                          <a:solidFill>
                            <a:srgbClr val="FF0000"/>
                          </a:solidFill>
                          <a:effectLst/>
                          <a:latin typeface="Meiryo UI" panose="020B0604030504040204" pitchFamily="50" charset="-128"/>
                          <a:ea typeface="Meiryo UI" panose="020B0604030504040204" pitchFamily="50" charset="-128"/>
                        </a:rPr>
                        <a:t>－</a:t>
                      </a:r>
                      <a:endParaRPr lang="ja-JP" altLang="en-US" sz="1050" b="0" i="0" u="sng" strike="noStrike">
                        <a:solidFill>
                          <a:srgbClr val="FF0000"/>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09284324"/>
                  </a:ext>
                </a:extLst>
              </a:tr>
              <a:tr h="514350">
                <a:tc vMerge="1">
                  <a:txBody>
                    <a:bodyPr/>
                    <a:lstStyle/>
                    <a:p>
                      <a:endParaRPr kumimoji="1" lang="ja-JP" altLang="en-US"/>
                    </a:p>
                  </a:txBody>
                  <a:tcPr/>
                </a:tc>
                <a:tc>
                  <a:txBody>
                    <a:bodyPr/>
                    <a:lstStyle/>
                    <a:p>
                      <a:pPr algn="l" fontAlgn="ctr"/>
                      <a:r>
                        <a:rPr lang="ja-JP" altLang="en-US" sz="1050" u="sng" strike="noStrike" dirty="0">
                          <a:solidFill>
                            <a:srgbClr val="FF0000"/>
                          </a:solidFill>
                          <a:effectLst/>
                          <a:latin typeface="Meiryo UI" panose="020B0604030504040204" pitchFamily="50" charset="-128"/>
                          <a:ea typeface="Meiryo UI" panose="020B0604030504040204" pitchFamily="50" charset="-128"/>
                        </a:rPr>
                        <a:t> 年に数回</a:t>
                      </a:r>
                      <a:endParaRPr lang="ja-JP" altLang="en-US" sz="1050" b="0" i="0" u="sng" strike="noStrike" dirty="0">
                        <a:solidFill>
                          <a:srgbClr val="FF0000"/>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zh-CN" altLang="en-US" sz="1050" u="sng" strike="noStrike" dirty="0">
                          <a:solidFill>
                            <a:srgbClr val="FF0000"/>
                          </a:solidFill>
                          <a:effectLst/>
                          <a:latin typeface="Meiryo UI" panose="020B0604030504040204" pitchFamily="50" charset="-128"/>
                          <a:ea typeface="Meiryo UI" panose="020B0604030504040204" pitchFamily="50" charset="-128"/>
                        </a:rPr>
                        <a:t> </a:t>
                      </a:r>
                      <a:r>
                        <a:rPr lang="ja-JP" altLang="en-US" sz="1050" u="sng" strike="noStrike" dirty="0">
                          <a:solidFill>
                            <a:srgbClr val="FF0000"/>
                          </a:solidFill>
                          <a:effectLst/>
                          <a:latin typeface="Meiryo UI" panose="020B0604030504040204" pitchFamily="50" charset="-128"/>
                          <a:ea typeface="Meiryo UI" panose="020B0604030504040204" pitchFamily="50" charset="-128"/>
                        </a:rPr>
                        <a:t>施設</a:t>
                      </a:r>
                      <a:r>
                        <a:rPr lang="zh-CN" altLang="en-US" sz="1050" u="sng" strike="noStrike" dirty="0">
                          <a:solidFill>
                            <a:srgbClr val="FF0000"/>
                          </a:solidFill>
                          <a:effectLst/>
                          <a:latin typeface="Meiryo UI" panose="020B0604030504040204" pitchFamily="50" charset="-128"/>
                          <a:ea typeface="Meiryo UI" panose="020B0604030504040204" pitchFamily="50" charset="-128"/>
                        </a:rPr>
                        <a:t>点検</a:t>
                      </a:r>
                      <a:r>
                        <a:rPr lang="en-US" altLang="ja-JP" sz="1050" u="sng" strike="noStrike" dirty="0">
                          <a:solidFill>
                            <a:srgbClr val="FF0000"/>
                          </a:solidFill>
                          <a:effectLst/>
                          <a:latin typeface="Meiryo UI" panose="020B0604030504040204" pitchFamily="50" charset="-128"/>
                          <a:ea typeface="Meiryo UI" panose="020B0604030504040204" pitchFamily="50" charset="-128"/>
                        </a:rPr>
                        <a:t>【4</a:t>
                      </a:r>
                      <a:r>
                        <a:rPr lang="ja-JP" altLang="en-US" sz="1050" u="sng" strike="noStrike" dirty="0">
                          <a:solidFill>
                            <a:srgbClr val="FF0000"/>
                          </a:solidFill>
                          <a:effectLst/>
                          <a:latin typeface="Meiryo UI" panose="020B0604030504040204" pitchFamily="50" charset="-128"/>
                          <a:ea typeface="Meiryo UI" panose="020B0604030504040204" pitchFamily="50" charset="-128"/>
                        </a:rPr>
                        <a:t>回</a:t>
                      </a:r>
                      <a:r>
                        <a:rPr lang="en-US" altLang="ja-JP" sz="1050" u="sng" strike="noStrike" dirty="0">
                          <a:solidFill>
                            <a:srgbClr val="FF0000"/>
                          </a:solidFill>
                          <a:effectLst/>
                          <a:latin typeface="Meiryo UI" panose="020B0604030504040204" pitchFamily="50" charset="-128"/>
                          <a:ea typeface="Meiryo UI" panose="020B0604030504040204" pitchFamily="50" charset="-128"/>
                        </a:rPr>
                        <a:t>/</a:t>
                      </a:r>
                      <a:r>
                        <a:rPr lang="ja-JP" altLang="en-US" sz="1050" u="sng" strike="noStrike" dirty="0">
                          <a:solidFill>
                            <a:srgbClr val="FF0000"/>
                          </a:solidFill>
                          <a:effectLst/>
                          <a:latin typeface="Meiryo UI" panose="020B0604030504040204" pitchFamily="50" charset="-128"/>
                          <a:ea typeface="Meiryo UI" panose="020B0604030504040204" pitchFamily="50" charset="-128"/>
                        </a:rPr>
                        <a:t>年</a:t>
                      </a:r>
                      <a:r>
                        <a:rPr lang="en-US" altLang="ja-JP" sz="1050" u="sng" strike="noStrike" dirty="0">
                          <a:solidFill>
                            <a:srgbClr val="FF0000"/>
                          </a:solidFill>
                          <a:effectLst/>
                          <a:latin typeface="Meiryo UI" panose="020B0604030504040204" pitchFamily="50" charset="-128"/>
                          <a:ea typeface="Meiryo UI" panose="020B0604030504040204" pitchFamily="50" charset="-128"/>
                        </a:rPr>
                        <a:t>】</a:t>
                      </a:r>
                      <a:br>
                        <a:rPr lang="zh-CN" altLang="en-US" sz="1050" u="sng" strike="noStrike" dirty="0">
                          <a:solidFill>
                            <a:srgbClr val="FF0000"/>
                          </a:solidFill>
                          <a:effectLst/>
                          <a:latin typeface="Meiryo UI" panose="020B0604030504040204" pitchFamily="50" charset="-128"/>
                          <a:ea typeface="Meiryo UI" panose="020B0604030504040204" pitchFamily="50" charset="-128"/>
                        </a:rPr>
                      </a:br>
                      <a:r>
                        <a:rPr lang="zh-CN" altLang="en-US" sz="1050" u="sng" strike="noStrike" dirty="0">
                          <a:solidFill>
                            <a:srgbClr val="FF0000"/>
                          </a:solidFill>
                          <a:effectLst/>
                          <a:latin typeface="Meiryo UI" panose="020B0604030504040204" pitchFamily="50" charset="-128"/>
                          <a:ea typeface="Meiryo UI" panose="020B0604030504040204" pitchFamily="50" charset="-128"/>
                        </a:rPr>
                        <a:t> 定期点検</a:t>
                      </a:r>
                      <a:r>
                        <a:rPr lang="en-US" altLang="ja-JP" sz="1050" u="sng" strike="noStrike" dirty="0">
                          <a:solidFill>
                            <a:srgbClr val="FF0000"/>
                          </a:solidFill>
                          <a:effectLst/>
                          <a:latin typeface="Meiryo UI" panose="020B0604030504040204" pitchFamily="50" charset="-128"/>
                          <a:ea typeface="Meiryo UI" panose="020B0604030504040204" pitchFamily="50" charset="-128"/>
                        </a:rPr>
                        <a:t>【1</a:t>
                      </a:r>
                      <a:r>
                        <a:rPr lang="ja-JP" altLang="en-US" sz="1050" u="sng" strike="noStrike" dirty="0">
                          <a:solidFill>
                            <a:srgbClr val="FF0000"/>
                          </a:solidFill>
                          <a:effectLst/>
                          <a:latin typeface="Meiryo UI" panose="020B0604030504040204" pitchFamily="50" charset="-128"/>
                          <a:ea typeface="Meiryo UI" panose="020B0604030504040204" pitchFamily="50" charset="-128"/>
                        </a:rPr>
                        <a:t>回</a:t>
                      </a:r>
                      <a:r>
                        <a:rPr lang="en-US" altLang="ja-JP" sz="1050" u="sng" strike="noStrike" dirty="0">
                          <a:solidFill>
                            <a:srgbClr val="FF0000"/>
                          </a:solidFill>
                          <a:effectLst/>
                          <a:latin typeface="Meiryo UI" panose="020B0604030504040204" pitchFamily="50" charset="-128"/>
                          <a:ea typeface="Meiryo UI" panose="020B0604030504040204" pitchFamily="50" charset="-128"/>
                        </a:rPr>
                        <a:t>/</a:t>
                      </a:r>
                      <a:r>
                        <a:rPr lang="ja-JP" altLang="en-US" sz="1050" u="sng" strike="noStrike" dirty="0">
                          <a:solidFill>
                            <a:srgbClr val="FF0000"/>
                          </a:solidFill>
                          <a:effectLst/>
                          <a:latin typeface="Meiryo UI" panose="020B0604030504040204" pitchFamily="50" charset="-128"/>
                          <a:ea typeface="Meiryo UI" panose="020B0604030504040204" pitchFamily="50" charset="-128"/>
                        </a:rPr>
                        <a:t>年</a:t>
                      </a:r>
                      <a:r>
                        <a:rPr lang="en-US" altLang="ja-JP" sz="1050" u="sng" strike="noStrike" dirty="0">
                          <a:solidFill>
                            <a:srgbClr val="FF0000"/>
                          </a:solidFill>
                          <a:effectLst/>
                          <a:latin typeface="Meiryo UI" panose="020B0604030504040204" pitchFamily="50" charset="-128"/>
                          <a:ea typeface="Meiryo UI" panose="020B0604030504040204" pitchFamily="50" charset="-128"/>
                        </a:rPr>
                        <a:t>】</a:t>
                      </a:r>
                      <a:br>
                        <a:rPr lang="zh-CN" altLang="en-US" sz="1050" u="sng" strike="noStrike" dirty="0">
                          <a:solidFill>
                            <a:srgbClr val="FF0000"/>
                          </a:solidFill>
                          <a:effectLst/>
                          <a:latin typeface="Meiryo UI" panose="020B0604030504040204" pitchFamily="50" charset="-128"/>
                          <a:ea typeface="Meiryo UI" panose="020B0604030504040204" pitchFamily="50" charset="-128"/>
                        </a:rPr>
                      </a:br>
                      <a:r>
                        <a:rPr lang="zh-CN" altLang="en-US" sz="1050" u="sng" strike="noStrike" dirty="0">
                          <a:solidFill>
                            <a:srgbClr val="FF0000"/>
                          </a:solidFill>
                          <a:effectLst/>
                          <a:latin typeface="Meiryo UI" panose="020B0604030504040204" pitchFamily="50" charset="-128"/>
                          <a:ea typeface="Meiryo UI" panose="020B0604030504040204" pitchFamily="50" charset="-128"/>
                        </a:rPr>
                        <a:t> 出水期前点検</a:t>
                      </a:r>
                      <a:endParaRPr lang="en-US" altLang="zh-CN" sz="1050" u="sng" strike="noStrike" dirty="0">
                        <a:solidFill>
                          <a:srgbClr val="FF0000"/>
                        </a:solidFill>
                        <a:effectLst/>
                        <a:latin typeface="Meiryo UI" panose="020B0604030504040204" pitchFamily="50" charset="-128"/>
                        <a:ea typeface="Meiryo UI" panose="020B0604030504040204" pitchFamily="50" charset="-128"/>
                      </a:endParaRPr>
                    </a:p>
                    <a:p>
                      <a:pPr algn="l" fontAlgn="ctr"/>
                      <a:r>
                        <a:rPr lang="en-US" altLang="ja-JP" sz="1050" u="sng" strike="noStrike" dirty="0">
                          <a:solidFill>
                            <a:srgbClr val="FF0000"/>
                          </a:solidFill>
                          <a:effectLst/>
                          <a:latin typeface="Meiryo UI" panose="020B0604030504040204" pitchFamily="50" charset="-128"/>
                          <a:ea typeface="Meiryo UI" panose="020B0604030504040204" pitchFamily="50" charset="-128"/>
                        </a:rPr>
                        <a:t>【1</a:t>
                      </a:r>
                      <a:r>
                        <a:rPr lang="ja-JP" altLang="en-US" sz="1050" u="sng" strike="noStrike" dirty="0">
                          <a:solidFill>
                            <a:srgbClr val="FF0000"/>
                          </a:solidFill>
                          <a:effectLst/>
                          <a:latin typeface="Meiryo UI" panose="020B0604030504040204" pitchFamily="50" charset="-128"/>
                          <a:ea typeface="Meiryo UI" panose="020B0604030504040204" pitchFamily="50" charset="-128"/>
                        </a:rPr>
                        <a:t>回</a:t>
                      </a:r>
                      <a:r>
                        <a:rPr lang="en-US" altLang="ja-JP" sz="1050" u="sng" strike="noStrike" dirty="0">
                          <a:solidFill>
                            <a:srgbClr val="FF0000"/>
                          </a:solidFill>
                          <a:effectLst/>
                          <a:latin typeface="Meiryo UI" panose="020B0604030504040204" pitchFamily="50" charset="-128"/>
                          <a:ea typeface="Meiryo UI" panose="020B0604030504040204" pitchFamily="50" charset="-128"/>
                        </a:rPr>
                        <a:t>/</a:t>
                      </a:r>
                      <a:r>
                        <a:rPr lang="ja-JP" altLang="en-US" sz="1050" u="sng" strike="noStrike" dirty="0">
                          <a:solidFill>
                            <a:srgbClr val="FF0000"/>
                          </a:solidFill>
                          <a:effectLst/>
                          <a:latin typeface="Meiryo UI" panose="020B0604030504040204" pitchFamily="50" charset="-128"/>
                          <a:ea typeface="Meiryo UI" panose="020B0604030504040204" pitchFamily="50" charset="-128"/>
                        </a:rPr>
                        <a:t>年</a:t>
                      </a:r>
                      <a:r>
                        <a:rPr lang="en-US" altLang="ja-JP" sz="1050" u="sng" strike="noStrike" dirty="0">
                          <a:solidFill>
                            <a:srgbClr val="FF0000"/>
                          </a:solidFill>
                          <a:effectLst/>
                          <a:latin typeface="Meiryo UI" panose="020B0604030504040204" pitchFamily="50" charset="-128"/>
                          <a:ea typeface="Meiryo UI" panose="020B0604030504040204" pitchFamily="50" charset="-128"/>
                        </a:rPr>
                        <a:t>】</a:t>
                      </a:r>
                      <a:endParaRPr lang="zh-CN" altLang="en-US" sz="1050" b="0" i="0" u="sng" strike="noStrike" dirty="0">
                        <a:solidFill>
                          <a:srgbClr val="FF0000"/>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050" u="sng" strike="noStrike">
                          <a:solidFill>
                            <a:srgbClr val="FF0000"/>
                          </a:solidFill>
                          <a:effectLst/>
                          <a:latin typeface="Meiryo UI" panose="020B0604030504040204" pitchFamily="50" charset="-128"/>
                          <a:ea typeface="Meiryo UI" panose="020B0604030504040204" pitchFamily="50" charset="-128"/>
                        </a:rPr>
                        <a:t>－</a:t>
                      </a:r>
                      <a:endParaRPr lang="ja-JP" altLang="en-US" sz="1050" b="0" i="0" u="sng" strike="noStrike">
                        <a:solidFill>
                          <a:srgbClr val="FF0000"/>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80250439"/>
                  </a:ext>
                </a:extLst>
              </a:tr>
              <a:tr h="171450">
                <a:tc vMerge="1">
                  <a:txBody>
                    <a:bodyPr/>
                    <a:lstStyle/>
                    <a:p>
                      <a:endParaRPr kumimoji="1" lang="ja-JP" altLang="en-US"/>
                    </a:p>
                  </a:txBody>
                  <a:tcPr/>
                </a:tc>
                <a:tc>
                  <a:txBody>
                    <a:bodyPr/>
                    <a:lstStyle/>
                    <a:p>
                      <a:pPr algn="l" fontAlgn="ctr"/>
                      <a:r>
                        <a:rPr lang="ja-JP" altLang="en-US" sz="1050" u="sng" strike="noStrike" dirty="0">
                          <a:solidFill>
                            <a:srgbClr val="FF0000"/>
                          </a:solidFill>
                          <a:effectLst/>
                          <a:latin typeface="Meiryo UI" panose="020B0604030504040204" pitchFamily="50" charset="-128"/>
                          <a:ea typeface="Meiryo UI" panose="020B0604030504040204" pitchFamily="50" charset="-128"/>
                        </a:rPr>
                        <a:t> 緊急時</a:t>
                      </a:r>
                      <a:endParaRPr lang="ja-JP" altLang="en-US" sz="1050" b="0" i="0" u="sng" strike="noStrike" dirty="0">
                        <a:solidFill>
                          <a:srgbClr val="FF0000"/>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050" u="sng" strike="noStrike" dirty="0">
                          <a:solidFill>
                            <a:srgbClr val="FF0000"/>
                          </a:solidFill>
                          <a:effectLst/>
                          <a:latin typeface="Meiryo UI" panose="020B0604030504040204" pitchFamily="50" charset="-128"/>
                          <a:ea typeface="Meiryo UI" panose="020B0604030504040204" pitchFamily="50" charset="-128"/>
                        </a:rPr>
                        <a:t> 緊急点検・臨時点検</a:t>
                      </a:r>
                      <a:endParaRPr lang="ja-JP" altLang="en-US" sz="1050" b="0" i="0" u="sng" strike="noStrike" dirty="0">
                        <a:solidFill>
                          <a:srgbClr val="FF0000"/>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050" u="sng" strike="noStrike">
                          <a:solidFill>
                            <a:srgbClr val="FF0000"/>
                          </a:solidFill>
                          <a:effectLst/>
                          <a:latin typeface="Meiryo UI" panose="020B0604030504040204" pitchFamily="50" charset="-128"/>
                          <a:ea typeface="Meiryo UI" panose="020B0604030504040204" pitchFamily="50" charset="-128"/>
                        </a:rPr>
                        <a:t>－</a:t>
                      </a:r>
                      <a:endParaRPr lang="ja-JP" altLang="en-US" sz="1050" b="0" i="0" u="sng" strike="noStrike">
                        <a:solidFill>
                          <a:srgbClr val="FF0000"/>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88077060"/>
                  </a:ext>
                </a:extLst>
              </a:tr>
              <a:tr h="171450">
                <a:tc vMerge="1">
                  <a:txBody>
                    <a:bodyPr/>
                    <a:lstStyle/>
                    <a:p>
                      <a:endParaRPr kumimoji="1" lang="ja-JP" altLang="en-US"/>
                    </a:p>
                  </a:txBody>
                  <a:tcPr/>
                </a:tc>
                <a:tc>
                  <a:txBody>
                    <a:bodyPr/>
                    <a:lstStyle/>
                    <a:p>
                      <a:pPr algn="l" fontAlgn="ctr"/>
                      <a:r>
                        <a:rPr lang="ja-JP" altLang="en-US" sz="1050" u="sng" strike="noStrike" dirty="0">
                          <a:solidFill>
                            <a:srgbClr val="FF0000"/>
                          </a:solidFill>
                          <a:effectLst/>
                          <a:latin typeface="Meiryo UI" panose="020B0604030504040204" pitchFamily="50" charset="-128"/>
                          <a:ea typeface="Meiryo UI" panose="020B0604030504040204" pitchFamily="50" charset="-128"/>
                        </a:rPr>
                        <a:t> 数年に</a:t>
                      </a:r>
                      <a:r>
                        <a:rPr lang="en-US" altLang="ja-JP" sz="1050" u="sng" strike="noStrike" dirty="0">
                          <a:solidFill>
                            <a:srgbClr val="FF0000"/>
                          </a:solidFill>
                          <a:effectLst/>
                          <a:latin typeface="Meiryo UI" panose="020B0604030504040204" pitchFamily="50" charset="-128"/>
                          <a:ea typeface="Meiryo UI" panose="020B0604030504040204" pitchFamily="50" charset="-128"/>
                        </a:rPr>
                        <a:t>1</a:t>
                      </a:r>
                      <a:r>
                        <a:rPr lang="ja-JP" altLang="en-US" sz="1050" u="sng" strike="noStrike" dirty="0">
                          <a:solidFill>
                            <a:srgbClr val="FF0000"/>
                          </a:solidFill>
                          <a:effectLst/>
                          <a:latin typeface="Meiryo UI" panose="020B0604030504040204" pitchFamily="50" charset="-128"/>
                          <a:ea typeface="Meiryo UI" panose="020B0604030504040204" pitchFamily="50" charset="-128"/>
                        </a:rPr>
                        <a:t>回</a:t>
                      </a:r>
                      <a:endParaRPr lang="ja-JP" altLang="en-US" sz="1050" b="0" i="0" u="sng" strike="noStrike" dirty="0">
                        <a:solidFill>
                          <a:srgbClr val="FF0000"/>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050" u="sng" strike="noStrike" dirty="0">
                          <a:solidFill>
                            <a:srgbClr val="FF0000"/>
                          </a:solidFill>
                          <a:effectLst/>
                          <a:latin typeface="Meiryo UI" panose="020B0604030504040204" pitchFamily="50" charset="-128"/>
                          <a:ea typeface="Meiryo UI" panose="020B0604030504040204" pitchFamily="50" charset="-128"/>
                        </a:rPr>
                        <a:t>－</a:t>
                      </a:r>
                      <a:endParaRPr lang="ja-JP" altLang="en-US" sz="1050" b="0" i="0" u="sng" strike="noStrike" dirty="0">
                        <a:solidFill>
                          <a:srgbClr val="FF0000"/>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zh-CN" altLang="en-US" sz="1050" u="sng" strike="noStrike" dirty="0">
                          <a:solidFill>
                            <a:srgbClr val="FF0000"/>
                          </a:solidFill>
                          <a:effectLst/>
                          <a:latin typeface="Meiryo UI" panose="020B0604030504040204" pitchFamily="50" charset="-128"/>
                          <a:ea typeface="Meiryo UI" panose="020B0604030504040204" pitchFamily="50" charset="-128"/>
                        </a:rPr>
                        <a:t> 初期（更新）点検</a:t>
                      </a:r>
                      <a:endParaRPr lang="zh-CN" altLang="en-US" sz="1050" b="0" i="0" u="sng" strike="noStrike" dirty="0">
                        <a:solidFill>
                          <a:srgbClr val="FF0000"/>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03934415"/>
                  </a:ext>
                </a:extLst>
              </a:tr>
            </a:tbl>
          </a:graphicData>
        </a:graphic>
      </p:graphicFrame>
      <p:sp>
        <p:nvSpPr>
          <p:cNvPr id="18" name="テキスト ボックス 17">
            <a:extLst>
              <a:ext uri="{FF2B5EF4-FFF2-40B4-BE49-F238E27FC236}">
                <a16:creationId xmlns:a16="http://schemas.microsoft.com/office/drawing/2014/main" id="{5F597C43-A74E-444E-9FCD-5F86584E9AD6}"/>
              </a:ext>
            </a:extLst>
          </p:cNvPr>
          <p:cNvSpPr txBox="1"/>
          <p:nvPr/>
        </p:nvSpPr>
        <p:spPr>
          <a:xfrm>
            <a:off x="0" y="525123"/>
            <a:ext cx="9144000" cy="461665"/>
          </a:xfrm>
          <a:prstGeom prst="rect">
            <a:avLst/>
          </a:prstGeom>
          <a:solidFill>
            <a:srgbClr val="FFD653"/>
          </a:solidFill>
          <a:ln w="19050">
            <a:noFill/>
          </a:ln>
        </p:spPr>
        <p:txBody>
          <a:bodyPr wrap="square" rtlCol="0">
            <a:spAutoFit/>
          </a:bodyPr>
          <a:lstStyle/>
          <a:p>
            <a:r>
              <a:rPr lang="ja-JP" altLang="en-US" sz="2400" dirty="0">
                <a:latin typeface="Meiryo UI" pitchFamily="50" charset="-128"/>
                <a:ea typeface="Meiryo UI" pitchFamily="50" charset="-128"/>
                <a:cs typeface="Meiryo UI" pitchFamily="50" charset="-128"/>
              </a:rPr>
              <a:t>１－</a:t>
            </a:r>
            <a:r>
              <a:rPr lang="en-US" altLang="ja-JP" sz="2400" dirty="0">
                <a:latin typeface="Meiryo UI" pitchFamily="50" charset="-128"/>
                <a:ea typeface="Meiryo UI" pitchFamily="50" charset="-128"/>
                <a:cs typeface="Meiryo UI" pitchFamily="50" charset="-128"/>
              </a:rPr>
              <a:t>4</a:t>
            </a:r>
            <a:r>
              <a:rPr lang="ja-JP" altLang="en-US" sz="2400" dirty="0">
                <a:latin typeface="Meiryo UI" pitchFamily="50" charset="-128"/>
                <a:ea typeface="Meiryo UI" pitchFamily="50" charset="-128"/>
                <a:cs typeface="Meiryo UI" pitchFamily="50" charset="-128"/>
              </a:rPr>
              <a:t>　次期計画の概要</a:t>
            </a:r>
            <a:endParaRPr kumimoji="1" lang="ja-JP" altLang="en-US" sz="2400" dirty="0">
              <a:latin typeface="Meiryo UI" pitchFamily="50" charset="-128"/>
              <a:ea typeface="Meiryo UI" pitchFamily="50" charset="-128"/>
              <a:cs typeface="Meiryo UI" pitchFamily="50" charset="-128"/>
            </a:endParaRPr>
          </a:p>
        </p:txBody>
      </p:sp>
      <p:sp>
        <p:nvSpPr>
          <p:cNvPr id="16" name="角丸四角形 143">
            <a:extLst>
              <a:ext uri="{FF2B5EF4-FFF2-40B4-BE49-F238E27FC236}">
                <a16:creationId xmlns:a16="http://schemas.microsoft.com/office/drawing/2014/main" id="{474EB630-32A0-4352-BE27-1CC3EC9DBA68}"/>
              </a:ext>
            </a:extLst>
          </p:cNvPr>
          <p:cNvSpPr/>
          <p:nvPr/>
        </p:nvSpPr>
        <p:spPr>
          <a:xfrm>
            <a:off x="8257005" y="1972630"/>
            <a:ext cx="504553" cy="250388"/>
          </a:xfrm>
          <a:prstGeom prst="rect">
            <a:avLst/>
          </a:prstGeom>
          <a:ln/>
        </p:spPr>
        <p:style>
          <a:lnRef idx="1">
            <a:schemeClr val="accent3"/>
          </a:lnRef>
          <a:fillRef idx="2">
            <a:schemeClr val="accent3"/>
          </a:fillRef>
          <a:effectRef idx="1">
            <a:schemeClr val="accent3"/>
          </a:effectRef>
          <a:fontRef idx="minor">
            <a:schemeClr val="dk1"/>
          </a:fontRef>
        </p:style>
        <p:txBody>
          <a:bodyPr/>
          <a:lstStyle/>
          <a:p>
            <a:pPr algn="ctr"/>
            <a:r>
              <a:rPr lang="en-US" altLang="ja-JP" sz="10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⑤</a:t>
            </a:r>
            <a:r>
              <a:rPr lang="en-US" altLang="ja-JP" sz="10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19" name="角丸四角形 143">
            <a:extLst>
              <a:ext uri="{FF2B5EF4-FFF2-40B4-BE49-F238E27FC236}">
                <a16:creationId xmlns:a16="http://schemas.microsoft.com/office/drawing/2014/main" id="{E8B4F664-967D-4A03-9D49-F7D140A8319A}"/>
              </a:ext>
            </a:extLst>
          </p:cNvPr>
          <p:cNvSpPr/>
          <p:nvPr/>
        </p:nvSpPr>
        <p:spPr>
          <a:xfrm>
            <a:off x="4312794" y="4296945"/>
            <a:ext cx="504553" cy="250388"/>
          </a:xfrm>
          <a:prstGeom prst="rect">
            <a:avLst/>
          </a:prstGeom>
          <a:ln/>
        </p:spPr>
        <p:style>
          <a:lnRef idx="1">
            <a:schemeClr val="accent3"/>
          </a:lnRef>
          <a:fillRef idx="2">
            <a:schemeClr val="accent3"/>
          </a:fillRef>
          <a:effectRef idx="1">
            <a:schemeClr val="accent3"/>
          </a:effectRef>
          <a:fontRef idx="minor">
            <a:schemeClr val="dk1"/>
          </a:fontRef>
        </p:style>
        <p:txBody>
          <a:bodyPr/>
          <a:lstStyle/>
          <a:p>
            <a:pPr algn="ctr"/>
            <a:r>
              <a:rPr lang="en-US" altLang="ja-JP" sz="10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⑥</a:t>
            </a:r>
            <a:r>
              <a:rPr lang="en-US" altLang="ja-JP" sz="10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20" name="角丸四角形 143">
            <a:extLst>
              <a:ext uri="{FF2B5EF4-FFF2-40B4-BE49-F238E27FC236}">
                <a16:creationId xmlns:a16="http://schemas.microsoft.com/office/drawing/2014/main" id="{49176EE5-B2BB-43E0-9DB9-24576F73852F}"/>
              </a:ext>
            </a:extLst>
          </p:cNvPr>
          <p:cNvSpPr/>
          <p:nvPr/>
        </p:nvSpPr>
        <p:spPr>
          <a:xfrm>
            <a:off x="8298803" y="4290792"/>
            <a:ext cx="504553" cy="250388"/>
          </a:xfrm>
          <a:prstGeom prst="rect">
            <a:avLst/>
          </a:prstGeom>
          <a:ln/>
        </p:spPr>
        <p:style>
          <a:lnRef idx="1">
            <a:schemeClr val="accent3"/>
          </a:lnRef>
          <a:fillRef idx="2">
            <a:schemeClr val="accent3"/>
          </a:fillRef>
          <a:effectRef idx="1">
            <a:schemeClr val="accent3"/>
          </a:effectRef>
          <a:fontRef idx="minor">
            <a:schemeClr val="dk1"/>
          </a:fontRef>
        </p:style>
        <p:txBody>
          <a:bodyPr/>
          <a:lstStyle/>
          <a:p>
            <a:pPr algn="ctr"/>
            <a:r>
              <a:rPr lang="en-US" altLang="ja-JP" sz="10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③</a:t>
            </a:r>
            <a:r>
              <a:rPr lang="en-US" altLang="ja-JP" sz="10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p>
        </p:txBody>
      </p:sp>
    </p:spTree>
    <p:extLst>
      <p:ext uri="{BB962C8B-B14F-4D97-AF65-F5344CB8AC3E}">
        <p14:creationId xmlns:p14="http://schemas.microsoft.com/office/powerpoint/2010/main" val="33026429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a:extLst>
              <a:ext uri="{FF2B5EF4-FFF2-40B4-BE49-F238E27FC236}">
                <a16:creationId xmlns:a16="http://schemas.microsoft.com/office/drawing/2014/main" id="{5CA63333-58CC-4345-8E5A-C9F799BB19BB}"/>
              </a:ext>
            </a:extLst>
          </p:cNvPr>
          <p:cNvSpPr txBox="1"/>
          <p:nvPr/>
        </p:nvSpPr>
        <p:spPr>
          <a:xfrm>
            <a:off x="-13856" y="1644"/>
            <a:ext cx="9157855"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１．</a:t>
            </a:r>
            <a:r>
              <a:rPr kumimoji="1" lang="ja-JP" altLang="en-US" sz="2800" dirty="0">
                <a:solidFill>
                  <a:schemeClr val="bg1"/>
                </a:solidFill>
                <a:latin typeface="Meiryo UI" panose="020B0604030504040204" pitchFamily="50" charset="-128"/>
                <a:ea typeface="Meiryo UI" panose="020B0604030504040204" pitchFamily="50" charset="-128"/>
              </a:rPr>
              <a:t>各分野の最終とりまとめ</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10" name="スライド番号プレースホルダー 17">
            <a:extLst>
              <a:ext uri="{FF2B5EF4-FFF2-40B4-BE49-F238E27FC236}">
                <a16:creationId xmlns:a16="http://schemas.microsoft.com/office/drawing/2014/main" id="{428703D8-3AFE-4E03-A287-112B17022CD6}"/>
              </a:ext>
            </a:extLst>
          </p:cNvPr>
          <p:cNvSpPr>
            <a:spLocks noGrp="1"/>
          </p:cNvSpPr>
          <p:nvPr>
            <p:ph type="sldNum" sz="quarter" idx="12"/>
          </p:nvPr>
        </p:nvSpPr>
        <p:spPr>
          <a:xfrm>
            <a:off x="8380804" y="6497402"/>
            <a:ext cx="774422" cy="365125"/>
          </a:xfrm>
        </p:spPr>
        <p:txBody>
          <a:bodyPr/>
          <a:lstStyle/>
          <a:p>
            <a:fld id="{682EF9F9-C4E8-46B2-BBF1-33E3162B856A}" type="slidenum">
              <a:rPr kumimoji="1" lang="ja-JP" altLang="en-US" smtClean="0"/>
              <a:t>16</a:t>
            </a:fld>
            <a:endParaRPr kumimoji="1" lang="ja-JP" altLang="en-US" dirty="0"/>
          </a:p>
        </p:txBody>
      </p:sp>
      <p:sp>
        <p:nvSpPr>
          <p:cNvPr id="6" name="角丸四角形 143">
            <a:extLst>
              <a:ext uri="{FF2B5EF4-FFF2-40B4-BE49-F238E27FC236}">
                <a16:creationId xmlns:a16="http://schemas.microsoft.com/office/drawing/2014/main" id="{B6E8E313-58FC-42EE-8AE7-ACA8C9F3723C}"/>
              </a:ext>
            </a:extLst>
          </p:cNvPr>
          <p:cNvSpPr/>
          <p:nvPr/>
        </p:nvSpPr>
        <p:spPr>
          <a:xfrm>
            <a:off x="106989" y="1690144"/>
            <a:ext cx="8947438" cy="5123232"/>
          </a:xfrm>
          <a:prstGeom prst="rect">
            <a:avLst/>
          </a:prstGeom>
          <a:noFill/>
          <a:ln>
            <a:solidFill>
              <a:schemeClr val="tx1"/>
            </a:solid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en-US" altLang="ja-JP" sz="1400" b="1" kern="100" dirty="0">
                <a:solidFill>
                  <a:prstClr val="black"/>
                </a:solidFill>
                <a:latin typeface="Meiryo UI" panose="020B0604030504040204" pitchFamily="50" charset="-128"/>
                <a:ea typeface="Meiryo UI" panose="020B0604030504040204" pitchFamily="50" charset="-128"/>
                <a:cs typeface="Times New Roman"/>
              </a:rPr>
              <a:t>3.2.2</a:t>
            </a:r>
            <a:r>
              <a:rPr lang="ja-JP" altLang="en-US" sz="1400" b="1" kern="100" dirty="0">
                <a:solidFill>
                  <a:prstClr val="black"/>
                </a:solidFill>
                <a:latin typeface="Meiryo UI" panose="020B0604030504040204" pitchFamily="50" charset="-128"/>
                <a:ea typeface="Meiryo UI" panose="020B0604030504040204" pitchFamily="50" charset="-128"/>
                <a:cs typeface="Times New Roman"/>
              </a:rPr>
              <a:t>　診断・評価</a:t>
            </a:r>
          </a:p>
        </p:txBody>
      </p:sp>
      <p:sp>
        <p:nvSpPr>
          <p:cNvPr id="8" name="角丸四角形 143">
            <a:extLst>
              <a:ext uri="{FF2B5EF4-FFF2-40B4-BE49-F238E27FC236}">
                <a16:creationId xmlns:a16="http://schemas.microsoft.com/office/drawing/2014/main" id="{7F63D9A8-13E4-4507-85EE-90094BB67686}"/>
              </a:ext>
            </a:extLst>
          </p:cNvPr>
          <p:cNvSpPr/>
          <p:nvPr/>
        </p:nvSpPr>
        <p:spPr>
          <a:xfrm>
            <a:off x="126128" y="1970221"/>
            <a:ext cx="8766352" cy="394767"/>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050" kern="100" dirty="0">
                <a:solidFill>
                  <a:srgbClr val="0000FF"/>
                </a:solidFill>
                <a:latin typeface="Meiryo UI" panose="020B0604030504040204" pitchFamily="50" charset="-128"/>
                <a:ea typeface="Meiryo UI" panose="020B0604030504040204" pitchFamily="50" charset="-128"/>
                <a:cs typeface="Times New Roman"/>
              </a:rPr>
              <a:t>　</a:t>
            </a:r>
            <a:r>
              <a:rPr lang="ja-JP" altLang="en-US" sz="1050" u="sng" kern="100" dirty="0">
                <a:solidFill>
                  <a:srgbClr val="FF0000"/>
                </a:solidFill>
                <a:latin typeface="Meiryo UI" panose="020B0604030504040204" pitchFamily="50" charset="-128"/>
                <a:ea typeface="Meiryo UI" panose="020B0604030504040204" pitchFamily="50" charset="-128"/>
                <a:cs typeface="Times New Roman"/>
              </a:rPr>
              <a:t>「河川構造物（地下構造物）の維持管理マニュアル（案）平成</a:t>
            </a:r>
            <a:r>
              <a:rPr lang="en-US" altLang="ja-JP" sz="1050" u="sng" kern="100" dirty="0">
                <a:solidFill>
                  <a:srgbClr val="FF0000"/>
                </a:solidFill>
                <a:latin typeface="Meiryo UI" panose="020B0604030504040204" pitchFamily="50" charset="-128"/>
                <a:ea typeface="Meiryo UI" panose="020B0604030504040204" pitchFamily="50" charset="-128"/>
                <a:cs typeface="Times New Roman"/>
              </a:rPr>
              <a:t>30</a:t>
            </a:r>
            <a:r>
              <a:rPr lang="ja-JP" altLang="en-US" sz="1050" u="sng" kern="100" dirty="0">
                <a:solidFill>
                  <a:srgbClr val="FF0000"/>
                </a:solidFill>
                <a:latin typeface="Meiryo UI" panose="020B0604030504040204" pitchFamily="50" charset="-128"/>
                <a:ea typeface="Meiryo UI" panose="020B0604030504040204" pitchFamily="50" charset="-128"/>
                <a:cs typeface="Times New Roman"/>
              </a:rPr>
              <a:t>年</a:t>
            </a:r>
            <a:r>
              <a:rPr lang="en-US" altLang="ja-JP" sz="1050" u="sng" kern="100" dirty="0">
                <a:solidFill>
                  <a:srgbClr val="FF0000"/>
                </a:solidFill>
                <a:latin typeface="Meiryo UI" panose="020B0604030504040204" pitchFamily="50" charset="-128"/>
                <a:ea typeface="Meiryo UI" panose="020B0604030504040204" pitchFamily="50" charset="-128"/>
                <a:cs typeface="Times New Roman"/>
              </a:rPr>
              <a:t>6</a:t>
            </a:r>
            <a:r>
              <a:rPr lang="ja-JP" altLang="en-US" sz="1050" u="sng" kern="100" dirty="0">
                <a:solidFill>
                  <a:srgbClr val="FF0000"/>
                </a:solidFill>
                <a:latin typeface="Meiryo UI" panose="020B0604030504040204" pitchFamily="50" charset="-128"/>
                <a:ea typeface="Meiryo UI" panose="020B0604030504040204" pitchFamily="50" charset="-128"/>
                <a:cs typeface="Times New Roman"/>
              </a:rPr>
              <a:t>月（令和</a:t>
            </a:r>
            <a:r>
              <a:rPr lang="en-US" altLang="ja-JP" sz="1050" u="sng" kern="100" dirty="0">
                <a:solidFill>
                  <a:srgbClr val="FF0000"/>
                </a:solidFill>
                <a:latin typeface="Meiryo UI" panose="020B0604030504040204" pitchFamily="50" charset="-128"/>
                <a:ea typeface="Meiryo UI" panose="020B0604030504040204" pitchFamily="50" charset="-128"/>
                <a:cs typeface="Times New Roman"/>
              </a:rPr>
              <a:t>4</a:t>
            </a:r>
            <a:r>
              <a:rPr lang="ja-JP" altLang="en-US" sz="1050" u="sng" kern="100" dirty="0">
                <a:solidFill>
                  <a:srgbClr val="FF0000"/>
                </a:solidFill>
                <a:latin typeface="Meiryo UI" panose="020B0604030504040204" pitchFamily="50" charset="-128"/>
                <a:ea typeface="Meiryo UI" panose="020B0604030504040204" pitchFamily="50" charset="-128"/>
                <a:cs typeface="Times New Roman"/>
              </a:rPr>
              <a:t>年</a:t>
            </a:r>
            <a:r>
              <a:rPr lang="en-US" altLang="ja-JP" sz="1050" u="sng" kern="100" dirty="0">
                <a:solidFill>
                  <a:srgbClr val="FF0000"/>
                </a:solidFill>
                <a:latin typeface="Meiryo UI" panose="020B0604030504040204" pitchFamily="50" charset="-128"/>
                <a:ea typeface="Meiryo UI" panose="020B0604030504040204" pitchFamily="50" charset="-128"/>
                <a:cs typeface="Times New Roman"/>
              </a:rPr>
              <a:t>10</a:t>
            </a:r>
            <a:r>
              <a:rPr lang="ja-JP" altLang="en-US" sz="1050" u="sng" kern="100" dirty="0">
                <a:solidFill>
                  <a:srgbClr val="FF0000"/>
                </a:solidFill>
                <a:latin typeface="Meiryo UI" panose="020B0604030504040204" pitchFamily="50" charset="-128"/>
                <a:ea typeface="Meiryo UI" panose="020B0604030504040204" pitchFamily="50" charset="-128"/>
                <a:cs typeface="Times New Roman"/>
              </a:rPr>
              <a:t>月修正）河川室 寝屋川水系改修工営所」により評価する。</a:t>
            </a:r>
            <a:endParaRPr lang="en-US" altLang="ja-JP" sz="1050" u="sng" kern="100" dirty="0">
              <a:solidFill>
                <a:srgbClr val="FF0000"/>
              </a:solidFill>
              <a:latin typeface="Meiryo UI" panose="020B0604030504040204" pitchFamily="50" charset="-128"/>
              <a:ea typeface="Meiryo UI" panose="020B0604030504040204" pitchFamily="50" charset="-128"/>
              <a:cs typeface="Times New Roman"/>
            </a:endParaRPr>
          </a:p>
        </p:txBody>
      </p:sp>
      <p:sp>
        <p:nvSpPr>
          <p:cNvPr id="44" name="テキスト ボックス 43">
            <a:extLst>
              <a:ext uri="{FF2B5EF4-FFF2-40B4-BE49-F238E27FC236}">
                <a16:creationId xmlns:a16="http://schemas.microsoft.com/office/drawing/2014/main" id="{BFAD3973-57ED-4E30-AECB-C919DAAB7B06}"/>
              </a:ext>
            </a:extLst>
          </p:cNvPr>
          <p:cNvSpPr txBox="1"/>
          <p:nvPr/>
        </p:nvSpPr>
        <p:spPr>
          <a:xfrm>
            <a:off x="62618" y="1015301"/>
            <a:ext cx="8037774" cy="646331"/>
          </a:xfrm>
          <a:prstGeom prst="rect">
            <a:avLst/>
          </a:prstGeom>
          <a:noFill/>
          <a:ln w="19050">
            <a:noFill/>
          </a:ln>
        </p:spPr>
        <p:txBody>
          <a:bodyPr wrap="square" rtlCol="0">
            <a:spAutoFit/>
          </a:bodyPr>
          <a:lstStyle/>
          <a:p>
            <a:r>
              <a:rPr lang="ja-JP" altLang="en-US" b="1" dirty="0">
                <a:latin typeface="Meiryo UI" pitchFamily="50" charset="-128"/>
                <a:ea typeface="Meiryo UI" pitchFamily="50" charset="-128"/>
                <a:cs typeface="Meiryo UI" pitchFamily="50" charset="-128"/>
              </a:rPr>
              <a:t>３．効率的・効果的な維持管理の推進</a:t>
            </a:r>
            <a:endParaRPr lang="en-US" altLang="ja-JP" b="1" dirty="0">
              <a:latin typeface="Meiryo UI" pitchFamily="50" charset="-128"/>
              <a:ea typeface="Meiryo UI" pitchFamily="50" charset="-128"/>
              <a:cs typeface="Meiryo UI" pitchFamily="50" charset="-128"/>
            </a:endParaRPr>
          </a:p>
          <a:p>
            <a:r>
              <a:rPr lang="ja-JP" altLang="en-US" b="1" dirty="0">
                <a:latin typeface="Meiryo UI" pitchFamily="50" charset="-128"/>
                <a:ea typeface="Meiryo UI" pitchFamily="50" charset="-128"/>
                <a:cs typeface="Meiryo UI" pitchFamily="50" charset="-128"/>
              </a:rPr>
              <a:t>　</a:t>
            </a:r>
            <a:r>
              <a:rPr lang="en-US" altLang="ja-JP" b="1" dirty="0">
                <a:latin typeface="Meiryo UI" pitchFamily="50" charset="-128"/>
                <a:ea typeface="Meiryo UI" pitchFamily="50" charset="-128"/>
                <a:cs typeface="Meiryo UI" pitchFamily="50" charset="-128"/>
              </a:rPr>
              <a:t>3.2</a:t>
            </a:r>
            <a:r>
              <a:rPr lang="ja-JP" altLang="en-US" b="1" dirty="0">
                <a:latin typeface="Meiryo UI" pitchFamily="50" charset="-128"/>
                <a:ea typeface="Meiryo UI" pitchFamily="50" charset="-128"/>
                <a:cs typeface="Meiryo UI" pitchFamily="50" charset="-128"/>
              </a:rPr>
              <a:t>　地下河川・地下調節池</a:t>
            </a:r>
            <a:endParaRPr kumimoji="1" lang="ja-JP" altLang="en-US" b="1" dirty="0">
              <a:latin typeface="Meiryo UI" pitchFamily="50" charset="-128"/>
              <a:ea typeface="Meiryo UI" pitchFamily="50" charset="-128"/>
              <a:cs typeface="Meiryo UI" pitchFamily="50" charset="-128"/>
            </a:endParaRPr>
          </a:p>
        </p:txBody>
      </p:sp>
      <p:sp>
        <p:nvSpPr>
          <p:cNvPr id="40" name="角丸四角形 143">
            <a:extLst>
              <a:ext uri="{FF2B5EF4-FFF2-40B4-BE49-F238E27FC236}">
                <a16:creationId xmlns:a16="http://schemas.microsoft.com/office/drawing/2014/main" id="{54B00DFB-8082-4C11-4408-658007296497}"/>
              </a:ext>
            </a:extLst>
          </p:cNvPr>
          <p:cNvSpPr/>
          <p:nvPr/>
        </p:nvSpPr>
        <p:spPr>
          <a:xfrm>
            <a:off x="1066990" y="2362976"/>
            <a:ext cx="2596596" cy="252729"/>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050" u="sng" kern="100" dirty="0">
                <a:solidFill>
                  <a:srgbClr val="FF0000"/>
                </a:solidFill>
                <a:latin typeface="Meiryo UI" panose="020B0604030504040204" pitchFamily="50" charset="-128"/>
                <a:ea typeface="Meiryo UI" panose="020B0604030504040204" pitchFamily="50" charset="-128"/>
                <a:cs typeface="Times New Roman"/>
              </a:rPr>
              <a:t>①損傷度判定フロー</a:t>
            </a:r>
            <a:endParaRPr lang="en-US" altLang="ja-JP" sz="1050" u="sng" kern="100" dirty="0">
              <a:solidFill>
                <a:srgbClr val="FF0000"/>
              </a:solidFill>
              <a:latin typeface="Meiryo UI" panose="020B0604030504040204" pitchFamily="50" charset="-128"/>
              <a:ea typeface="Meiryo UI" panose="020B0604030504040204" pitchFamily="50" charset="-128"/>
              <a:cs typeface="Times New Roman"/>
            </a:endParaRPr>
          </a:p>
        </p:txBody>
      </p:sp>
      <p:sp>
        <p:nvSpPr>
          <p:cNvPr id="3" name="テキスト ボックス 2">
            <a:extLst>
              <a:ext uri="{FF2B5EF4-FFF2-40B4-BE49-F238E27FC236}">
                <a16:creationId xmlns:a16="http://schemas.microsoft.com/office/drawing/2014/main" id="{86A93145-8CE8-77CB-6302-92C50AAC7822}"/>
              </a:ext>
            </a:extLst>
          </p:cNvPr>
          <p:cNvSpPr txBox="1"/>
          <p:nvPr/>
        </p:nvSpPr>
        <p:spPr>
          <a:xfrm>
            <a:off x="7408002" y="5794046"/>
            <a:ext cx="1629009" cy="784830"/>
          </a:xfrm>
          <a:prstGeom prst="rect">
            <a:avLst/>
          </a:prstGeom>
          <a:noFill/>
        </p:spPr>
        <p:txBody>
          <a:bodyPr wrap="square">
            <a:spAutoFit/>
          </a:bodyPr>
          <a:lstStyle/>
          <a:p>
            <a:r>
              <a:rPr lang="ja-JP" altLang="en-US" sz="900" u="sng" dirty="0">
                <a:solidFill>
                  <a:srgbClr val="FF0000"/>
                </a:solidFill>
                <a:latin typeface="Meiryo UI" panose="020B0604030504040204" pitchFamily="50" charset="-128"/>
                <a:ea typeface="Meiryo UI" panose="020B0604030504040204" pitchFamily="50" charset="-128"/>
              </a:rPr>
              <a:t>「河川構造物（地下構造物）の維持管理マニュアル（案）平成</a:t>
            </a:r>
            <a:r>
              <a:rPr lang="en-US" altLang="ja-JP" sz="900" u="sng" dirty="0">
                <a:solidFill>
                  <a:srgbClr val="FF0000"/>
                </a:solidFill>
                <a:latin typeface="Meiryo UI" panose="020B0604030504040204" pitchFamily="50" charset="-128"/>
                <a:ea typeface="Meiryo UI" panose="020B0604030504040204" pitchFamily="50" charset="-128"/>
              </a:rPr>
              <a:t>30</a:t>
            </a:r>
            <a:r>
              <a:rPr lang="ja-JP" altLang="en-US" sz="900" u="sng" dirty="0">
                <a:solidFill>
                  <a:srgbClr val="FF0000"/>
                </a:solidFill>
                <a:latin typeface="Meiryo UI" panose="020B0604030504040204" pitchFamily="50" charset="-128"/>
                <a:ea typeface="Meiryo UI" panose="020B0604030504040204" pitchFamily="50" charset="-128"/>
              </a:rPr>
              <a:t>年</a:t>
            </a:r>
            <a:r>
              <a:rPr lang="en-US" altLang="ja-JP" sz="900" u="sng" dirty="0">
                <a:solidFill>
                  <a:srgbClr val="FF0000"/>
                </a:solidFill>
                <a:latin typeface="Meiryo UI" panose="020B0604030504040204" pitchFamily="50" charset="-128"/>
                <a:ea typeface="Meiryo UI" panose="020B0604030504040204" pitchFamily="50" charset="-128"/>
              </a:rPr>
              <a:t>6</a:t>
            </a:r>
            <a:r>
              <a:rPr lang="ja-JP" altLang="en-US" sz="900" u="sng" dirty="0">
                <a:solidFill>
                  <a:srgbClr val="FF0000"/>
                </a:solidFill>
                <a:latin typeface="Meiryo UI" panose="020B0604030504040204" pitchFamily="50" charset="-128"/>
                <a:ea typeface="Meiryo UI" panose="020B0604030504040204" pitchFamily="50" charset="-128"/>
              </a:rPr>
              <a:t>月（令和</a:t>
            </a:r>
            <a:r>
              <a:rPr lang="en-US" altLang="ja-JP" sz="900" u="sng" dirty="0">
                <a:solidFill>
                  <a:srgbClr val="FF0000"/>
                </a:solidFill>
                <a:latin typeface="Meiryo UI" panose="020B0604030504040204" pitchFamily="50" charset="-128"/>
                <a:ea typeface="Meiryo UI" panose="020B0604030504040204" pitchFamily="50" charset="-128"/>
              </a:rPr>
              <a:t>4</a:t>
            </a:r>
            <a:r>
              <a:rPr lang="ja-JP" altLang="en-US" sz="900" u="sng" dirty="0">
                <a:solidFill>
                  <a:srgbClr val="FF0000"/>
                </a:solidFill>
                <a:latin typeface="Meiryo UI" panose="020B0604030504040204" pitchFamily="50" charset="-128"/>
                <a:ea typeface="Meiryo UI" panose="020B0604030504040204" pitchFamily="50" charset="-128"/>
              </a:rPr>
              <a:t>年</a:t>
            </a:r>
            <a:r>
              <a:rPr lang="en-US" altLang="ja-JP" sz="900" u="sng" dirty="0">
                <a:solidFill>
                  <a:srgbClr val="FF0000"/>
                </a:solidFill>
                <a:latin typeface="Meiryo UI" panose="020B0604030504040204" pitchFamily="50" charset="-128"/>
                <a:ea typeface="Meiryo UI" panose="020B0604030504040204" pitchFamily="50" charset="-128"/>
              </a:rPr>
              <a:t>10</a:t>
            </a:r>
            <a:r>
              <a:rPr lang="ja-JP" altLang="en-US" sz="900" u="sng" dirty="0">
                <a:solidFill>
                  <a:srgbClr val="FF0000"/>
                </a:solidFill>
                <a:latin typeface="Meiryo UI" panose="020B0604030504040204" pitchFamily="50" charset="-128"/>
                <a:ea typeface="Meiryo UI" panose="020B0604030504040204" pitchFamily="50" charset="-128"/>
              </a:rPr>
              <a:t>月修正）河川室 寝屋川水系改修工営所」より抜粋</a:t>
            </a:r>
          </a:p>
        </p:txBody>
      </p:sp>
      <p:pic>
        <p:nvPicPr>
          <p:cNvPr id="2" name="図 1">
            <a:extLst>
              <a:ext uri="{FF2B5EF4-FFF2-40B4-BE49-F238E27FC236}">
                <a16:creationId xmlns:a16="http://schemas.microsoft.com/office/drawing/2014/main" id="{CD474D9C-88C9-4D87-A986-E3A845110D43}"/>
              </a:ext>
            </a:extLst>
          </p:cNvPr>
          <p:cNvPicPr>
            <a:picLocks noChangeAspect="1"/>
          </p:cNvPicPr>
          <p:nvPr/>
        </p:nvPicPr>
        <p:blipFill rotWithShape="1">
          <a:blip r:embed="rId3"/>
          <a:srcRect l="7442" t="3635" r="4001"/>
          <a:stretch/>
        </p:blipFill>
        <p:spPr>
          <a:xfrm>
            <a:off x="1222467" y="2603129"/>
            <a:ext cx="6185535" cy="4103370"/>
          </a:xfrm>
          <a:prstGeom prst="rect">
            <a:avLst/>
          </a:prstGeom>
          <a:solidFill>
            <a:schemeClr val="bg1"/>
          </a:solidFill>
        </p:spPr>
      </p:pic>
      <p:sp>
        <p:nvSpPr>
          <p:cNvPr id="13" name="テキスト ボックス 12">
            <a:extLst>
              <a:ext uri="{FF2B5EF4-FFF2-40B4-BE49-F238E27FC236}">
                <a16:creationId xmlns:a16="http://schemas.microsoft.com/office/drawing/2014/main" id="{E9AF9952-5E0E-4CB6-8A59-FBA56FC5070D}"/>
              </a:ext>
            </a:extLst>
          </p:cNvPr>
          <p:cNvSpPr txBox="1"/>
          <p:nvPr/>
        </p:nvSpPr>
        <p:spPr>
          <a:xfrm>
            <a:off x="0" y="525123"/>
            <a:ext cx="9144000" cy="461665"/>
          </a:xfrm>
          <a:prstGeom prst="rect">
            <a:avLst/>
          </a:prstGeom>
          <a:solidFill>
            <a:srgbClr val="FFD653"/>
          </a:solidFill>
          <a:ln w="19050">
            <a:noFill/>
          </a:ln>
        </p:spPr>
        <p:txBody>
          <a:bodyPr wrap="square" rtlCol="0">
            <a:spAutoFit/>
          </a:bodyPr>
          <a:lstStyle/>
          <a:p>
            <a:r>
              <a:rPr lang="ja-JP" altLang="en-US" sz="2400" dirty="0">
                <a:latin typeface="Meiryo UI" pitchFamily="50" charset="-128"/>
                <a:ea typeface="Meiryo UI" pitchFamily="50" charset="-128"/>
                <a:cs typeface="Meiryo UI" pitchFamily="50" charset="-128"/>
              </a:rPr>
              <a:t>１－</a:t>
            </a:r>
            <a:r>
              <a:rPr lang="en-US" altLang="ja-JP" sz="2400" dirty="0">
                <a:latin typeface="Meiryo UI" pitchFamily="50" charset="-128"/>
                <a:ea typeface="Meiryo UI" pitchFamily="50" charset="-128"/>
                <a:cs typeface="Meiryo UI" pitchFamily="50" charset="-128"/>
              </a:rPr>
              <a:t>4</a:t>
            </a:r>
            <a:r>
              <a:rPr lang="ja-JP" altLang="en-US" sz="2400" dirty="0">
                <a:latin typeface="Meiryo UI" pitchFamily="50" charset="-128"/>
                <a:ea typeface="Meiryo UI" pitchFamily="50" charset="-128"/>
                <a:cs typeface="Meiryo UI" pitchFamily="50" charset="-128"/>
              </a:rPr>
              <a:t>　次期計画の概要</a:t>
            </a:r>
            <a:endParaRPr kumimoji="1" lang="ja-JP" altLang="en-US" sz="240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41622455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a:extLst>
              <a:ext uri="{FF2B5EF4-FFF2-40B4-BE49-F238E27FC236}">
                <a16:creationId xmlns:a16="http://schemas.microsoft.com/office/drawing/2014/main" id="{5CA63333-58CC-4345-8E5A-C9F799BB19BB}"/>
              </a:ext>
            </a:extLst>
          </p:cNvPr>
          <p:cNvSpPr txBox="1"/>
          <p:nvPr/>
        </p:nvSpPr>
        <p:spPr>
          <a:xfrm>
            <a:off x="-13856" y="1644"/>
            <a:ext cx="9157855"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１．</a:t>
            </a:r>
            <a:r>
              <a:rPr kumimoji="1" lang="ja-JP" altLang="en-US" sz="2800" dirty="0">
                <a:solidFill>
                  <a:schemeClr val="bg1"/>
                </a:solidFill>
                <a:latin typeface="Meiryo UI" panose="020B0604030504040204" pitchFamily="50" charset="-128"/>
                <a:ea typeface="Meiryo UI" panose="020B0604030504040204" pitchFamily="50" charset="-128"/>
              </a:rPr>
              <a:t>各分野の最終とりまとめ</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10" name="スライド番号プレースホルダー 17">
            <a:extLst>
              <a:ext uri="{FF2B5EF4-FFF2-40B4-BE49-F238E27FC236}">
                <a16:creationId xmlns:a16="http://schemas.microsoft.com/office/drawing/2014/main" id="{428703D8-3AFE-4E03-A287-112B17022CD6}"/>
              </a:ext>
            </a:extLst>
          </p:cNvPr>
          <p:cNvSpPr>
            <a:spLocks noGrp="1"/>
          </p:cNvSpPr>
          <p:nvPr>
            <p:ph type="sldNum" sz="quarter" idx="12"/>
          </p:nvPr>
        </p:nvSpPr>
        <p:spPr>
          <a:xfrm>
            <a:off x="8236634" y="6180898"/>
            <a:ext cx="774422" cy="365125"/>
          </a:xfrm>
        </p:spPr>
        <p:txBody>
          <a:bodyPr/>
          <a:lstStyle/>
          <a:p>
            <a:fld id="{682EF9F9-C4E8-46B2-BBF1-33E3162B856A}" type="slidenum">
              <a:rPr kumimoji="1" lang="ja-JP" altLang="en-US" smtClean="0"/>
              <a:t>17</a:t>
            </a:fld>
            <a:endParaRPr kumimoji="1" lang="ja-JP" altLang="en-US" dirty="0"/>
          </a:p>
        </p:txBody>
      </p:sp>
      <p:sp>
        <p:nvSpPr>
          <p:cNvPr id="6" name="角丸四角形 143">
            <a:extLst>
              <a:ext uri="{FF2B5EF4-FFF2-40B4-BE49-F238E27FC236}">
                <a16:creationId xmlns:a16="http://schemas.microsoft.com/office/drawing/2014/main" id="{1D6FB616-197E-4693-8A20-48F2363C0653}"/>
              </a:ext>
            </a:extLst>
          </p:cNvPr>
          <p:cNvSpPr/>
          <p:nvPr/>
        </p:nvSpPr>
        <p:spPr>
          <a:xfrm>
            <a:off x="110836" y="1661633"/>
            <a:ext cx="8954787" cy="1691877"/>
          </a:xfrm>
          <a:prstGeom prst="rect">
            <a:avLst/>
          </a:prstGeom>
          <a:noFill/>
          <a:ln>
            <a:solidFill>
              <a:schemeClr val="tx1"/>
            </a:solid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en-US" altLang="ja-JP" sz="1400" b="1" kern="100" dirty="0">
                <a:solidFill>
                  <a:prstClr val="black"/>
                </a:solidFill>
                <a:latin typeface="Meiryo UI" panose="020B0604030504040204" pitchFamily="50" charset="-128"/>
                <a:ea typeface="Meiryo UI" panose="020B0604030504040204" pitchFamily="50" charset="-128"/>
                <a:cs typeface="Times New Roman"/>
              </a:rPr>
              <a:t>3.2.3</a:t>
            </a:r>
            <a:r>
              <a:rPr lang="ja-JP" altLang="en-US" sz="1400" b="1" kern="100" dirty="0">
                <a:solidFill>
                  <a:prstClr val="black"/>
                </a:solidFill>
                <a:latin typeface="Meiryo UI" panose="020B0604030504040204" pitchFamily="50" charset="-128"/>
                <a:ea typeface="Meiryo UI" panose="020B0604030504040204" pitchFamily="50" charset="-128"/>
                <a:cs typeface="Times New Roman"/>
              </a:rPr>
              <a:t>　維持管理手法</a:t>
            </a:r>
            <a:endParaRPr lang="en-US" altLang="ja-JP" sz="1400" kern="100" dirty="0">
              <a:solidFill>
                <a:prstClr val="black"/>
              </a:solidFill>
              <a:latin typeface="Meiryo UI" panose="020B0604030504040204" pitchFamily="50" charset="-128"/>
              <a:ea typeface="Meiryo UI" panose="020B0604030504040204" pitchFamily="50" charset="-128"/>
              <a:cs typeface="Times New Roman"/>
            </a:endParaRPr>
          </a:p>
        </p:txBody>
      </p:sp>
      <p:sp>
        <p:nvSpPr>
          <p:cNvPr id="15" name="テキスト ボックス 14">
            <a:extLst>
              <a:ext uri="{FF2B5EF4-FFF2-40B4-BE49-F238E27FC236}">
                <a16:creationId xmlns:a16="http://schemas.microsoft.com/office/drawing/2014/main" id="{B601AB40-CC58-486C-8423-71E9200BAFA0}"/>
              </a:ext>
            </a:extLst>
          </p:cNvPr>
          <p:cNvSpPr txBox="1"/>
          <p:nvPr/>
        </p:nvSpPr>
        <p:spPr>
          <a:xfrm>
            <a:off x="179512" y="2000245"/>
            <a:ext cx="4986352" cy="861774"/>
          </a:xfrm>
          <a:prstGeom prst="rect">
            <a:avLst/>
          </a:prstGeom>
          <a:noFill/>
        </p:spPr>
        <p:txBody>
          <a:bodyPr wrap="square">
            <a:spAutoFit/>
          </a:bodyPr>
          <a:lstStyle/>
          <a:p>
            <a:pPr indent="127000" algn="just"/>
            <a:r>
              <a:rPr lang="ja-JP" altLang="ja-JP" sz="100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地下河川・地下調節池は、コンクリートを主たる部材と</a:t>
            </a:r>
            <a:r>
              <a:rPr lang="ja-JP" altLang="en-US" sz="100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し、</a:t>
            </a:r>
            <a:r>
              <a:rPr lang="ja-JP" altLang="ja-JP" sz="100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構造物の配置上、再構築不可能な構造物であることから、損傷・劣化への早期対応を基本とした、状態監視型による維持管理を行う。</a:t>
            </a:r>
            <a:endParaRPr lang="ja-JP" alt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indent="127000" algn="just"/>
            <a:r>
              <a:rPr lang="ja-JP" altLang="ja-JP" sz="100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地下河川・地下調節池が有する治水機能を確実に維持するために、目標管理水準と限界管理水準を設定し、それぞれの管理水準に応じて適切に補修を行う。</a:t>
            </a:r>
            <a:endParaRPr lang="ja-JP" alt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18" name="角丸四角形 143">
            <a:extLst>
              <a:ext uri="{FF2B5EF4-FFF2-40B4-BE49-F238E27FC236}">
                <a16:creationId xmlns:a16="http://schemas.microsoft.com/office/drawing/2014/main" id="{7A98697D-307F-4614-A317-A42B0E3B269C}"/>
              </a:ext>
            </a:extLst>
          </p:cNvPr>
          <p:cNvSpPr/>
          <p:nvPr/>
        </p:nvSpPr>
        <p:spPr>
          <a:xfrm>
            <a:off x="110836" y="3396988"/>
            <a:ext cx="8954787" cy="3272372"/>
          </a:xfrm>
          <a:prstGeom prst="rect">
            <a:avLst/>
          </a:prstGeom>
          <a:noFill/>
          <a:ln>
            <a:solidFill>
              <a:schemeClr val="tx1"/>
            </a:solid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en-US" altLang="ja-JP" sz="1400" b="1" kern="100" dirty="0">
                <a:solidFill>
                  <a:prstClr val="black"/>
                </a:solidFill>
                <a:latin typeface="Meiryo UI" panose="020B0604030504040204" pitchFamily="50" charset="-128"/>
                <a:ea typeface="Meiryo UI" panose="020B0604030504040204" pitchFamily="50" charset="-128"/>
                <a:cs typeface="Times New Roman"/>
              </a:rPr>
              <a:t>3.2.3</a:t>
            </a:r>
            <a:r>
              <a:rPr lang="ja-JP" altLang="en-US" sz="1400" b="1" kern="100" dirty="0">
                <a:solidFill>
                  <a:prstClr val="black"/>
                </a:solidFill>
                <a:latin typeface="Meiryo UI" panose="020B0604030504040204" pitchFamily="50" charset="-128"/>
                <a:ea typeface="Meiryo UI" panose="020B0604030504040204" pitchFamily="50" charset="-128"/>
                <a:cs typeface="Times New Roman"/>
              </a:rPr>
              <a:t>　維持管理水準</a:t>
            </a:r>
            <a:endParaRPr lang="en-US" altLang="ja-JP" sz="1400" b="1" kern="100" dirty="0">
              <a:solidFill>
                <a:prstClr val="black"/>
              </a:solidFill>
              <a:latin typeface="Meiryo UI" panose="020B0604030504040204" pitchFamily="50" charset="-128"/>
              <a:ea typeface="Meiryo UI" panose="020B0604030504040204" pitchFamily="50" charset="-128"/>
              <a:cs typeface="Times New Roman"/>
            </a:endParaRPr>
          </a:p>
          <a:p>
            <a:pPr marL="87313" algn="just">
              <a:defRPr/>
            </a:pPr>
            <a:r>
              <a:rPr lang="ja-JP" altLang="en-US" sz="1100" u="sng" kern="100" dirty="0">
                <a:solidFill>
                  <a:srgbClr val="FF0000"/>
                </a:solidFill>
                <a:latin typeface="Meiryo UI" panose="020B0604030504040204" pitchFamily="50" charset="-128"/>
                <a:ea typeface="Meiryo UI" panose="020B0604030504040204" pitchFamily="50" charset="-128"/>
                <a:cs typeface="Times New Roman"/>
              </a:rPr>
              <a:t>維持管理水準については</a:t>
            </a:r>
            <a:r>
              <a:rPr lang="en-US" altLang="ja-JP" sz="1100" u="sng" kern="100" dirty="0">
                <a:solidFill>
                  <a:srgbClr val="FF0000"/>
                </a:solidFill>
                <a:latin typeface="Meiryo UI" panose="020B0604030504040204" pitchFamily="50" charset="-128"/>
                <a:ea typeface="Meiryo UI" panose="020B0604030504040204" pitchFamily="50" charset="-128"/>
                <a:cs typeface="Times New Roman"/>
              </a:rPr>
              <a:t>3.1.3</a:t>
            </a:r>
            <a:r>
              <a:rPr lang="ja-JP" altLang="en-US" sz="1100" u="sng" kern="100" dirty="0">
                <a:solidFill>
                  <a:srgbClr val="FF0000"/>
                </a:solidFill>
                <a:latin typeface="Meiryo UI" panose="020B0604030504040204" pitchFamily="50" charset="-128"/>
                <a:ea typeface="Meiryo UI" panose="020B0604030504040204" pitchFamily="50" charset="-128"/>
                <a:cs typeface="Times New Roman"/>
              </a:rPr>
              <a:t>を参照。</a:t>
            </a:r>
          </a:p>
        </p:txBody>
      </p:sp>
      <p:sp>
        <p:nvSpPr>
          <p:cNvPr id="20" name="角丸四角形 143">
            <a:extLst>
              <a:ext uri="{FF2B5EF4-FFF2-40B4-BE49-F238E27FC236}">
                <a16:creationId xmlns:a16="http://schemas.microsoft.com/office/drawing/2014/main" id="{59D27E0A-AF23-4688-9564-AFA260C21AAF}"/>
              </a:ext>
            </a:extLst>
          </p:cNvPr>
          <p:cNvSpPr/>
          <p:nvPr/>
        </p:nvSpPr>
        <p:spPr>
          <a:xfrm>
            <a:off x="3696510" y="3457113"/>
            <a:ext cx="2413876" cy="231813"/>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050" u="sng" kern="100" dirty="0">
                <a:solidFill>
                  <a:srgbClr val="FF0000"/>
                </a:solidFill>
                <a:latin typeface="Meiryo UI" panose="020B0604030504040204" pitchFamily="50" charset="-128"/>
                <a:ea typeface="Meiryo UI" panose="020B0604030504040204" pitchFamily="50" charset="-128"/>
                <a:cs typeface="Times New Roman"/>
              </a:rPr>
              <a:t>目標管理水準及び限界管理水準の設定</a:t>
            </a:r>
            <a:endParaRPr lang="en-US" altLang="ja-JP" sz="1050" u="sng" kern="100" dirty="0">
              <a:solidFill>
                <a:srgbClr val="FF0000"/>
              </a:solidFill>
              <a:latin typeface="Meiryo UI" panose="020B0604030504040204" pitchFamily="50" charset="-128"/>
              <a:ea typeface="Meiryo UI" panose="020B0604030504040204" pitchFamily="50" charset="-128"/>
              <a:cs typeface="Times New Roman"/>
            </a:endParaRPr>
          </a:p>
        </p:txBody>
      </p:sp>
      <p:sp>
        <p:nvSpPr>
          <p:cNvPr id="29" name="テキスト ボックス 28">
            <a:extLst>
              <a:ext uri="{FF2B5EF4-FFF2-40B4-BE49-F238E27FC236}">
                <a16:creationId xmlns:a16="http://schemas.microsoft.com/office/drawing/2014/main" id="{F9502540-FD0F-45FE-85BE-DD314625B6ED}"/>
              </a:ext>
            </a:extLst>
          </p:cNvPr>
          <p:cNvSpPr txBox="1"/>
          <p:nvPr/>
        </p:nvSpPr>
        <p:spPr>
          <a:xfrm>
            <a:off x="62618" y="1015301"/>
            <a:ext cx="8037774" cy="646331"/>
          </a:xfrm>
          <a:prstGeom prst="rect">
            <a:avLst/>
          </a:prstGeom>
          <a:noFill/>
          <a:ln w="19050">
            <a:noFill/>
          </a:ln>
        </p:spPr>
        <p:txBody>
          <a:bodyPr wrap="square" rtlCol="0">
            <a:spAutoFit/>
          </a:bodyPr>
          <a:lstStyle/>
          <a:p>
            <a:r>
              <a:rPr lang="ja-JP" altLang="en-US" b="1" dirty="0">
                <a:latin typeface="Meiryo UI" pitchFamily="50" charset="-128"/>
                <a:ea typeface="Meiryo UI" pitchFamily="50" charset="-128"/>
                <a:cs typeface="Meiryo UI" pitchFamily="50" charset="-128"/>
              </a:rPr>
              <a:t>３．効率的・効果的な維持管理の推進</a:t>
            </a:r>
            <a:endParaRPr lang="en-US" altLang="ja-JP" b="1" dirty="0">
              <a:latin typeface="Meiryo UI" pitchFamily="50" charset="-128"/>
              <a:ea typeface="Meiryo UI" pitchFamily="50" charset="-128"/>
              <a:cs typeface="Meiryo UI" pitchFamily="50" charset="-128"/>
            </a:endParaRPr>
          </a:p>
          <a:p>
            <a:r>
              <a:rPr lang="ja-JP" altLang="en-US" b="1" dirty="0">
                <a:latin typeface="Meiryo UI" pitchFamily="50" charset="-128"/>
                <a:ea typeface="Meiryo UI" pitchFamily="50" charset="-128"/>
                <a:cs typeface="Meiryo UI" pitchFamily="50" charset="-128"/>
              </a:rPr>
              <a:t>　</a:t>
            </a:r>
            <a:r>
              <a:rPr lang="en-US" altLang="ja-JP" b="1" dirty="0">
                <a:latin typeface="Meiryo UI" pitchFamily="50" charset="-128"/>
                <a:ea typeface="Meiryo UI" pitchFamily="50" charset="-128"/>
                <a:cs typeface="Meiryo UI" pitchFamily="50" charset="-128"/>
              </a:rPr>
              <a:t>3.2</a:t>
            </a:r>
            <a:r>
              <a:rPr lang="ja-JP" altLang="en-US" b="1" dirty="0">
                <a:latin typeface="Meiryo UI" pitchFamily="50" charset="-128"/>
                <a:ea typeface="Meiryo UI" pitchFamily="50" charset="-128"/>
                <a:cs typeface="Meiryo UI" pitchFamily="50" charset="-128"/>
              </a:rPr>
              <a:t>　地下河川・地下調節池</a:t>
            </a:r>
            <a:endParaRPr kumimoji="1" lang="ja-JP" altLang="en-US" b="1" dirty="0">
              <a:latin typeface="Meiryo UI" pitchFamily="50" charset="-128"/>
              <a:ea typeface="Meiryo UI" pitchFamily="50" charset="-128"/>
              <a:cs typeface="Meiryo UI" pitchFamily="50" charset="-128"/>
            </a:endParaRPr>
          </a:p>
        </p:txBody>
      </p:sp>
      <p:pic>
        <p:nvPicPr>
          <p:cNvPr id="2" name="図 1">
            <a:extLst>
              <a:ext uri="{FF2B5EF4-FFF2-40B4-BE49-F238E27FC236}">
                <a16:creationId xmlns:a16="http://schemas.microsoft.com/office/drawing/2014/main" id="{50B3D2A5-BDBD-946F-9325-8490D4D052D4}"/>
              </a:ext>
            </a:extLst>
          </p:cNvPr>
          <p:cNvPicPr>
            <a:picLocks noChangeAspect="1"/>
          </p:cNvPicPr>
          <p:nvPr/>
        </p:nvPicPr>
        <p:blipFill>
          <a:blip r:embed="rId3"/>
          <a:stretch>
            <a:fillRect/>
          </a:stretch>
        </p:blipFill>
        <p:spPr>
          <a:xfrm>
            <a:off x="5165864" y="2068090"/>
            <a:ext cx="3867300" cy="1216894"/>
          </a:xfrm>
          <a:prstGeom prst="rect">
            <a:avLst/>
          </a:prstGeom>
        </p:spPr>
      </p:pic>
      <p:pic>
        <p:nvPicPr>
          <p:cNvPr id="3" name="図 2">
            <a:extLst>
              <a:ext uri="{FF2B5EF4-FFF2-40B4-BE49-F238E27FC236}">
                <a16:creationId xmlns:a16="http://schemas.microsoft.com/office/drawing/2014/main" id="{5639937F-9FF8-4957-87D9-83C44F490799}"/>
              </a:ext>
            </a:extLst>
          </p:cNvPr>
          <p:cNvPicPr>
            <a:picLocks noChangeAspect="1"/>
          </p:cNvPicPr>
          <p:nvPr/>
        </p:nvPicPr>
        <p:blipFill>
          <a:blip r:embed="rId4"/>
          <a:stretch>
            <a:fillRect/>
          </a:stretch>
        </p:blipFill>
        <p:spPr>
          <a:xfrm>
            <a:off x="3131840" y="3767475"/>
            <a:ext cx="3853061" cy="2857962"/>
          </a:xfrm>
          <a:prstGeom prst="rect">
            <a:avLst/>
          </a:prstGeom>
        </p:spPr>
      </p:pic>
      <p:sp>
        <p:nvSpPr>
          <p:cNvPr id="13" name="テキスト ボックス 12">
            <a:extLst>
              <a:ext uri="{FF2B5EF4-FFF2-40B4-BE49-F238E27FC236}">
                <a16:creationId xmlns:a16="http://schemas.microsoft.com/office/drawing/2014/main" id="{40841069-189F-4FC6-8CF6-0881206AD336}"/>
              </a:ext>
            </a:extLst>
          </p:cNvPr>
          <p:cNvSpPr txBox="1"/>
          <p:nvPr/>
        </p:nvSpPr>
        <p:spPr>
          <a:xfrm>
            <a:off x="0" y="525123"/>
            <a:ext cx="9144000" cy="461665"/>
          </a:xfrm>
          <a:prstGeom prst="rect">
            <a:avLst/>
          </a:prstGeom>
          <a:solidFill>
            <a:srgbClr val="FFD653"/>
          </a:solidFill>
          <a:ln w="19050">
            <a:noFill/>
          </a:ln>
        </p:spPr>
        <p:txBody>
          <a:bodyPr wrap="square" rtlCol="0">
            <a:spAutoFit/>
          </a:bodyPr>
          <a:lstStyle/>
          <a:p>
            <a:r>
              <a:rPr lang="ja-JP" altLang="en-US" sz="2400" dirty="0">
                <a:latin typeface="Meiryo UI" pitchFamily="50" charset="-128"/>
                <a:ea typeface="Meiryo UI" pitchFamily="50" charset="-128"/>
                <a:cs typeface="Meiryo UI" pitchFamily="50" charset="-128"/>
              </a:rPr>
              <a:t>１－</a:t>
            </a:r>
            <a:r>
              <a:rPr lang="en-US" altLang="ja-JP" sz="2400" dirty="0">
                <a:latin typeface="Meiryo UI" pitchFamily="50" charset="-128"/>
                <a:ea typeface="Meiryo UI" pitchFamily="50" charset="-128"/>
                <a:cs typeface="Meiryo UI" pitchFamily="50" charset="-128"/>
              </a:rPr>
              <a:t>4</a:t>
            </a:r>
            <a:r>
              <a:rPr lang="ja-JP" altLang="en-US" sz="2400" dirty="0">
                <a:latin typeface="Meiryo UI" pitchFamily="50" charset="-128"/>
                <a:ea typeface="Meiryo UI" pitchFamily="50" charset="-128"/>
                <a:cs typeface="Meiryo UI" pitchFamily="50" charset="-128"/>
              </a:rPr>
              <a:t>　次期計画の概要</a:t>
            </a:r>
            <a:endParaRPr kumimoji="1" lang="ja-JP" altLang="en-US" sz="2400" dirty="0">
              <a:latin typeface="Meiryo UI" pitchFamily="50" charset="-128"/>
              <a:ea typeface="Meiryo UI" pitchFamily="50" charset="-128"/>
              <a:cs typeface="Meiryo UI" pitchFamily="50" charset="-128"/>
            </a:endParaRPr>
          </a:p>
        </p:txBody>
      </p:sp>
      <p:sp>
        <p:nvSpPr>
          <p:cNvPr id="14" name="角丸四角形 143">
            <a:extLst>
              <a:ext uri="{FF2B5EF4-FFF2-40B4-BE49-F238E27FC236}">
                <a16:creationId xmlns:a16="http://schemas.microsoft.com/office/drawing/2014/main" id="{BC2667F4-B1A3-4363-89D9-299E8B0FCC27}"/>
              </a:ext>
            </a:extLst>
          </p:cNvPr>
          <p:cNvSpPr/>
          <p:nvPr/>
        </p:nvSpPr>
        <p:spPr>
          <a:xfrm>
            <a:off x="8506503" y="3429000"/>
            <a:ext cx="504553" cy="250388"/>
          </a:xfrm>
          <a:prstGeom prst="rect">
            <a:avLst/>
          </a:prstGeom>
          <a:ln/>
        </p:spPr>
        <p:style>
          <a:lnRef idx="1">
            <a:schemeClr val="accent3"/>
          </a:lnRef>
          <a:fillRef idx="2">
            <a:schemeClr val="accent3"/>
          </a:fillRef>
          <a:effectRef idx="1">
            <a:schemeClr val="accent3"/>
          </a:effectRef>
          <a:fontRef idx="minor">
            <a:schemeClr val="dk1"/>
          </a:fontRef>
        </p:style>
        <p:txBody>
          <a:bodyPr/>
          <a:lstStyle/>
          <a:p>
            <a:pPr algn="ctr"/>
            <a:r>
              <a:rPr lang="en-US" altLang="ja-JP" sz="10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①</a:t>
            </a:r>
            <a:r>
              <a:rPr lang="en-US" altLang="ja-JP" sz="10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16" name="角丸四角形 143">
            <a:extLst>
              <a:ext uri="{FF2B5EF4-FFF2-40B4-BE49-F238E27FC236}">
                <a16:creationId xmlns:a16="http://schemas.microsoft.com/office/drawing/2014/main" id="{9844FD58-1FE1-4E1E-98B5-65AD9FFCD402}"/>
              </a:ext>
            </a:extLst>
          </p:cNvPr>
          <p:cNvSpPr/>
          <p:nvPr/>
        </p:nvSpPr>
        <p:spPr>
          <a:xfrm>
            <a:off x="8500358" y="1736169"/>
            <a:ext cx="504553" cy="250388"/>
          </a:xfrm>
          <a:prstGeom prst="rect">
            <a:avLst/>
          </a:prstGeom>
          <a:ln/>
        </p:spPr>
        <p:style>
          <a:lnRef idx="1">
            <a:schemeClr val="accent3"/>
          </a:lnRef>
          <a:fillRef idx="2">
            <a:schemeClr val="accent3"/>
          </a:fillRef>
          <a:effectRef idx="1">
            <a:schemeClr val="accent3"/>
          </a:effectRef>
          <a:fontRef idx="minor">
            <a:schemeClr val="dk1"/>
          </a:fontRef>
        </p:style>
        <p:txBody>
          <a:bodyPr/>
          <a:lstStyle/>
          <a:p>
            <a:pPr algn="ctr"/>
            <a:r>
              <a:rPr lang="en-US" altLang="ja-JP" sz="10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②</a:t>
            </a:r>
            <a:r>
              <a:rPr lang="en-US" altLang="ja-JP" sz="10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p>
        </p:txBody>
      </p:sp>
    </p:spTree>
    <p:extLst>
      <p:ext uri="{BB962C8B-B14F-4D97-AF65-F5344CB8AC3E}">
        <p14:creationId xmlns:p14="http://schemas.microsoft.com/office/powerpoint/2010/main" val="14636543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a:extLst>
              <a:ext uri="{FF2B5EF4-FFF2-40B4-BE49-F238E27FC236}">
                <a16:creationId xmlns:a16="http://schemas.microsoft.com/office/drawing/2014/main" id="{5CA63333-58CC-4345-8E5A-C9F799BB19BB}"/>
              </a:ext>
            </a:extLst>
          </p:cNvPr>
          <p:cNvSpPr txBox="1"/>
          <p:nvPr/>
        </p:nvSpPr>
        <p:spPr>
          <a:xfrm>
            <a:off x="-13856" y="1644"/>
            <a:ext cx="9157855"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１．</a:t>
            </a:r>
            <a:r>
              <a:rPr kumimoji="1" lang="ja-JP" altLang="en-US" sz="2800" dirty="0">
                <a:solidFill>
                  <a:schemeClr val="bg1"/>
                </a:solidFill>
                <a:latin typeface="Meiryo UI" panose="020B0604030504040204" pitchFamily="50" charset="-128"/>
                <a:ea typeface="Meiryo UI" panose="020B0604030504040204" pitchFamily="50" charset="-128"/>
              </a:rPr>
              <a:t>各分野の最終とりまとめ</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10" name="スライド番号プレースホルダー 17">
            <a:extLst>
              <a:ext uri="{FF2B5EF4-FFF2-40B4-BE49-F238E27FC236}">
                <a16:creationId xmlns:a16="http://schemas.microsoft.com/office/drawing/2014/main" id="{428703D8-3AFE-4E03-A287-112B17022CD6}"/>
              </a:ext>
            </a:extLst>
          </p:cNvPr>
          <p:cNvSpPr>
            <a:spLocks noGrp="1"/>
          </p:cNvSpPr>
          <p:nvPr>
            <p:ph type="sldNum" sz="quarter" idx="12"/>
          </p:nvPr>
        </p:nvSpPr>
        <p:spPr>
          <a:xfrm>
            <a:off x="8380804" y="6497402"/>
            <a:ext cx="774422" cy="365125"/>
          </a:xfrm>
        </p:spPr>
        <p:txBody>
          <a:bodyPr/>
          <a:lstStyle/>
          <a:p>
            <a:fld id="{682EF9F9-C4E8-46B2-BBF1-33E3162B856A}" type="slidenum">
              <a:rPr kumimoji="1" lang="ja-JP" altLang="en-US" smtClean="0"/>
              <a:t>18</a:t>
            </a:fld>
            <a:endParaRPr kumimoji="1" lang="ja-JP" altLang="en-US" dirty="0"/>
          </a:p>
        </p:txBody>
      </p:sp>
      <p:sp>
        <p:nvSpPr>
          <p:cNvPr id="50" name="角丸四角形 143">
            <a:extLst>
              <a:ext uri="{FF2B5EF4-FFF2-40B4-BE49-F238E27FC236}">
                <a16:creationId xmlns:a16="http://schemas.microsoft.com/office/drawing/2014/main" id="{AB632B03-8BF9-46B0-9228-B24C0E8064DD}"/>
              </a:ext>
            </a:extLst>
          </p:cNvPr>
          <p:cNvSpPr/>
          <p:nvPr/>
        </p:nvSpPr>
        <p:spPr>
          <a:xfrm>
            <a:off x="163137" y="1616027"/>
            <a:ext cx="8870026" cy="1216804"/>
          </a:xfrm>
          <a:prstGeom prst="rect">
            <a:avLst/>
          </a:prstGeom>
          <a:noFill/>
          <a:ln>
            <a:solidFill>
              <a:schemeClr val="tx1"/>
            </a:solid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en-US" altLang="ja-JP" sz="1400" b="1" kern="100" dirty="0">
                <a:solidFill>
                  <a:prstClr val="black"/>
                </a:solidFill>
                <a:latin typeface="Meiryo UI" panose="020B0604030504040204" pitchFamily="50" charset="-128"/>
                <a:ea typeface="Meiryo UI" panose="020B0604030504040204" pitchFamily="50" charset="-128"/>
                <a:cs typeface="Times New Roman"/>
              </a:rPr>
              <a:t>3.2.4</a:t>
            </a:r>
            <a:r>
              <a:rPr lang="ja-JP" altLang="en-US" sz="1400" b="1" kern="100" dirty="0">
                <a:solidFill>
                  <a:prstClr val="black"/>
                </a:solidFill>
                <a:latin typeface="Meiryo UI" panose="020B0604030504040204" pitchFamily="50" charset="-128"/>
                <a:ea typeface="Meiryo UI" panose="020B0604030504040204" pitchFamily="50" charset="-128"/>
                <a:cs typeface="Times New Roman"/>
              </a:rPr>
              <a:t>　重点化指標、優先順位</a:t>
            </a:r>
          </a:p>
        </p:txBody>
      </p:sp>
      <p:sp>
        <p:nvSpPr>
          <p:cNvPr id="51" name="角丸四角形 143">
            <a:extLst>
              <a:ext uri="{FF2B5EF4-FFF2-40B4-BE49-F238E27FC236}">
                <a16:creationId xmlns:a16="http://schemas.microsoft.com/office/drawing/2014/main" id="{9305FF15-9838-4FBC-9DEC-D7D6B613F389}"/>
              </a:ext>
            </a:extLst>
          </p:cNvPr>
          <p:cNvSpPr/>
          <p:nvPr/>
        </p:nvSpPr>
        <p:spPr>
          <a:xfrm>
            <a:off x="163138" y="1839960"/>
            <a:ext cx="8817726" cy="796952"/>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indent="127000" algn="just"/>
            <a:r>
              <a:rPr lang="ja-JP" altLang="ja-JP" sz="1200" kern="100" dirty="0">
                <a:effectLst/>
                <a:latin typeface="Meiryo UI" panose="020B0604030504040204" pitchFamily="50" charset="-128"/>
                <a:ea typeface="Meiryo UI" panose="020B0604030504040204" pitchFamily="50" charset="-128"/>
                <a:cs typeface="Times New Roman" panose="02020603050405020304" pitchFamily="18" charset="0"/>
              </a:rPr>
              <a:t>日常的な維持管理として、軽微であるが、施設の健全度に影響を及ぼす損傷</a:t>
            </a:r>
            <a:r>
              <a:rPr lang="ja-JP" altLang="ja-JP" sz="120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は、こ</a:t>
            </a:r>
            <a:r>
              <a:rPr lang="ja-JP" altLang="ja-JP" sz="1200" kern="100" dirty="0">
                <a:effectLst/>
                <a:latin typeface="Meiryo UI" panose="020B0604030504040204" pitchFamily="50" charset="-128"/>
                <a:ea typeface="Meiryo UI" panose="020B0604030504040204" pitchFamily="50" charset="-128"/>
                <a:cs typeface="Times New Roman" panose="02020603050405020304" pitchFamily="18" charset="0"/>
              </a:rPr>
              <a:t>まめに補修・修繕したり、事後保全として緊急・応急措置を</a:t>
            </a:r>
            <a:r>
              <a:rPr lang="ja-JP" altLang="ja-JP" sz="1200" u="sng" kern="100" dirty="0">
                <a:effectLst/>
                <a:latin typeface="Meiryo UI" panose="020B0604030504040204" pitchFamily="50" charset="-128"/>
                <a:ea typeface="Meiryo UI" panose="020B0604030504040204" pitchFamily="50" charset="-128"/>
                <a:cs typeface="Times New Roman" panose="02020603050405020304" pitchFamily="18" charset="0"/>
              </a:rPr>
              <a:t>行</a:t>
            </a:r>
            <a:r>
              <a:rPr lang="ja-JP" altLang="ja-JP" sz="120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い、予防保全に努める。</a:t>
            </a:r>
            <a:endParaRPr lang="en-US" altLang="ja-JP" sz="120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endParaRPr>
          </a:p>
          <a:p>
            <a:pPr indent="127000" algn="just"/>
            <a:r>
              <a:rPr lang="ja-JP" altLang="ja-JP" sz="1200" kern="100" dirty="0">
                <a:effectLst/>
                <a:latin typeface="Meiryo UI" panose="020B0604030504040204" pitchFamily="50" charset="-128"/>
                <a:ea typeface="Meiryo UI" panose="020B0604030504040204" pitchFamily="50" charset="-128"/>
                <a:cs typeface="Times New Roman" panose="02020603050405020304" pitchFamily="18" charset="0"/>
              </a:rPr>
              <a:t>計画的な維持管理として、</a:t>
            </a:r>
            <a:r>
              <a:rPr lang="ja-JP" altLang="ja-JP" sz="120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初期（更新）点検</a:t>
            </a:r>
            <a:r>
              <a:rPr lang="ja-JP" altLang="ja-JP" sz="1200" kern="100" dirty="0">
                <a:effectLst/>
                <a:latin typeface="Meiryo UI" panose="020B0604030504040204" pitchFamily="50" charset="-128"/>
                <a:ea typeface="Meiryo UI" panose="020B0604030504040204" pitchFamily="50" charset="-128"/>
                <a:cs typeface="Times New Roman" panose="02020603050405020304" pitchFamily="18" charset="0"/>
              </a:rPr>
              <a:t>に基づき、計画的に補修を行う。</a:t>
            </a:r>
            <a:endParaRPr lang="en-US" alt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indent="127000" algn="just"/>
            <a:r>
              <a:rPr lang="ja-JP" altLang="ja-JP" sz="1200" kern="100" dirty="0">
                <a:effectLst/>
                <a:latin typeface="Meiryo UI" panose="020B0604030504040204" pitchFamily="50" charset="-128"/>
                <a:ea typeface="Meiryo UI" panose="020B0604030504040204" pitchFamily="50" charset="-128"/>
                <a:cs typeface="Times New Roman" panose="02020603050405020304" pitchFamily="18" charset="0"/>
              </a:rPr>
              <a:t>また、補修に当たっては、</a:t>
            </a:r>
            <a:r>
              <a:rPr lang="ja-JP" altLang="ja-JP" sz="120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地下</a:t>
            </a:r>
            <a:r>
              <a:rPr lang="ja-JP" altLang="en-US" sz="120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構造</a:t>
            </a:r>
            <a:r>
              <a:rPr lang="ja-JP" altLang="ja-JP" sz="120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物については再構築不可な構造であることから、施設全体の健全度は評価せず、個別の損傷度から補修を計画する。</a:t>
            </a:r>
            <a:endParaRPr lang="ja-JP" altLang="ja-JP" sz="1200" u="sng"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58" name="テキスト ボックス 57">
            <a:extLst>
              <a:ext uri="{FF2B5EF4-FFF2-40B4-BE49-F238E27FC236}">
                <a16:creationId xmlns:a16="http://schemas.microsoft.com/office/drawing/2014/main" id="{25C90092-7D5F-497E-A22F-272C00E8A737}"/>
              </a:ext>
            </a:extLst>
          </p:cNvPr>
          <p:cNvSpPr txBox="1"/>
          <p:nvPr/>
        </p:nvSpPr>
        <p:spPr>
          <a:xfrm>
            <a:off x="62618" y="1015301"/>
            <a:ext cx="8037774" cy="646331"/>
          </a:xfrm>
          <a:prstGeom prst="rect">
            <a:avLst/>
          </a:prstGeom>
          <a:noFill/>
          <a:ln w="19050">
            <a:noFill/>
          </a:ln>
        </p:spPr>
        <p:txBody>
          <a:bodyPr wrap="square" rtlCol="0">
            <a:spAutoFit/>
          </a:bodyPr>
          <a:lstStyle/>
          <a:p>
            <a:r>
              <a:rPr lang="ja-JP" altLang="en-US" b="1" dirty="0">
                <a:latin typeface="Meiryo UI" pitchFamily="50" charset="-128"/>
                <a:ea typeface="Meiryo UI" pitchFamily="50" charset="-128"/>
                <a:cs typeface="Meiryo UI" pitchFamily="50" charset="-128"/>
              </a:rPr>
              <a:t>３．効率的・効果的な維持管理の推進</a:t>
            </a:r>
            <a:endParaRPr lang="en-US" altLang="ja-JP" b="1" dirty="0">
              <a:latin typeface="Meiryo UI" pitchFamily="50" charset="-128"/>
              <a:ea typeface="Meiryo UI" pitchFamily="50" charset="-128"/>
              <a:cs typeface="Meiryo UI" pitchFamily="50" charset="-128"/>
            </a:endParaRPr>
          </a:p>
          <a:p>
            <a:r>
              <a:rPr lang="ja-JP" altLang="en-US" b="1" dirty="0">
                <a:latin typeface="Meiryo UI" pitchFamily="50" charset="-128"/>
                <a:ea typeface="Meiryo UI" pitchFamily="50" charset="-128"/>
                <a:cs typeface="Meiryo UI" pitchFamily="50" charset="-128"/>
              </a:rPr>
              <a:t>　</a:t>
            </a:r>
            <a:r>
              <a:rPr lang="en-US" altLang="ja-JP" b="1" dirty="0">
                <a:latin typeface="Meiryo UI" pitchFamily="50" charset="-128"/>
                <a:ea typeface="Meiryo UI" pitchFamily="50" charset="-128"/>
                <a:cs typeface="Meiryo UI" pitchFamily="50" charset="-128"/>
              </a:rPr>
              <a:t>3.2</a:t>
            </a:r>
            <a:r>
              <a:rPr lang="ja-JP" altLang="en-US" b="1" dirty="0">
                <a:latin typeface="Meiryo UI" pitchFamily="50" charset="-128"/>
                <a:ea typeface="Meiryo UI" pitchFamily="50" charset="-128"/>
                <a:cs typeface="Meiryo UI" pitchFamily="50" charset="-128"/>
              </a:rPr>
              <a:t>　地下河川・地下調節池</a:t>
            </a:r>
            <a:endParaRPr kumimoji="1" lang="ja-JP" altLang="en-US" b="1" dirty="0">
              <a:latin typeface="Meiryo UI" pitchFamily="50" charset="-128"/>
              <a:ea typeface="Meiryo UI" pitchFamily="50" charset="-128"/>
              <a:cs typeface="Meiryo UI" pitchFamily="50" charset="-128"/>
            </a:endParaRPr>
          </a:p>
        </p:txBody>
      </p:sp>
      <p:sp>
        <p:nvSpPr>
          <p:cNvPr id="3" name="角丸四角形 143">
            <a:extLst>
              <a:ext uri="{FF2B5EF4-FFF2-40B4-BE49-F238E27FC236}">
                <a16:creationId xmlns:a16="http://schemas.microsoft.com/office/drawing/2014/main" id="{36671964-665B-DFAC-3F12-200DED700332}"/>
              </a:ext>
            </a:extLst>
          </p:cNvPr>
          <p:cNvSpPr/>
          <p:nvPr/>
        </p:nvSpPr>
        <p:spPr>
          <a:xfrm>
            <a:off x="159867" y="2924944"/>
            <a:ext cx="8870027" cy="1329704"/>
          </a:xfrm>
          <a:prstGeom prst="rect">
            <a:avLst/>
          </a:prstGeom>
          <a:noFill/>
          <a:ln>
            <a:solidFill>
              <a:schemeClr val="tx1"/>
            </a:solid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en-US" altLang="ja-JP" sz="1400" b="1" kern="100" dirty="0">
                <a:solidFill>
                  <a:prstClr val="black"/>
                </a:solidFill>
                <a:latin typeface="Meiryo UI" panose="020B0604030504040204" pitchFamily="50" charset="-128"/>
                <a:ea typeface="Meiryo UI" panose="020B0604030504040204" pitchFamily="50" charset="-128"/>
                <a:cs typeface="Times New Roman"/>
              </a:rPr>
              <a:t>3.2.5</a:t>
            </a:r>
            <a:r>
              <a:rPr lang="ja-JP" altLang="en-US" sz="1400" b="1" kern="100" dirty="0">
                <a:solidFill>
                  <a:prstClr val="black"/>
                </a:solidFill>
                <a:latin typeface="Meiryo UI" panose="020B0604030504040204" pitchFamily="50" charset="-128"/>
                <a:ea typeface="Meiryo UI" panose="020B0604030504040204" pitchFamily="50" charset="-128"/>
                <a:cs typeface="Times New Roman"/>
              </a:rPr>
              <a:t>　日常的維持管理</a:t>
            </a:r>
            <a:endParaRPr lang="en-US" altLang="ja-JP" sz="1400" b="1" kern="100" dirty="0">
              <a:solidFill>
                <a:prstClr val="black"/>
              </a:solidFill>
              <a:latin typeface="Meiryo UI" panose="020B0604030504040204" pitchFamily="50" charset="-128"/>
              <a:ea typeface="Meiryo UI" panose="020B0604030504040204" pitchFamily="50" charset="-128"/>
              <a:cs typeface="Times New Roman"/>
            </a:endParaRPr>
          </a:p>
          <a:p>
            <a:pPr algn="just">
              <a:defRPr/>
            </a:pPr>
            <a:r>
              <a:rPr lang="ja-JP" altLang="en-US" sz="1200" kern="100" dirty="0">
                <a:solidFill>
                  <a:schemeClr val="tx1"/>
                </a:solidFill>
                <a:latin typeface="Meiryo UI" panose="020B0604030504040204" pitchFamily="50" charset="-128"/>
                <a:ea typeface="Meiryo UI" panose="020B0604030504040204" pitchFamily="50" charset="-128"/>
                <a:cs typeface="Times New Roman"/>
              </a:rPr>
              <a:t>（１）日常的な維持管理の着実な実践</a:t>
            </a:r>
            <a:endParaRPr lang="en-US" altLang="ja-JP" sz="1200" kern="100" dirty="0">
              <a:solidFill>
                <a:schemeClr val="tx1"/>
              </a:solidFill>
              <a:latin typeface="Meiryo UI" panose="020B0604030504040204" pitchFamily="50" charset="-128"/>
              <a:ea typeface="Meiryo UI" panose="020B0604030504040204" pitchFamily="50" charset="-128"/>
              <a:cs typeface="Times New Roman"/>
            </a:endParaRPr>
          </a:p>
          <a:p>
            <a:pPr algn="just">
              <a:defRPr/>
            </a:pPr>
            <a:r>
              <a:rPr lang="ja-JP" altLang="en-US" sz="120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ja-JP" altLang="ja-JP" sz="1200" kern="100" dirty="0">
                <a:effectLst/>
                <a:latin typeface="Meiryo UI" panose="020B0604030504040204" pitchFamily="50" charset="-128"/>
                <a:ea typeface="Meiryo UI" panose="020B0604030504040204" pitchFamily="50" charset="-128"/>
                <a:cs typeface="Times New Roman" panose="02020603050405020304" pitchFamily="18" charset="0"/>
              </a:rPr>
              <a:t>日常的な維持管理においては、施設を常に良好な状態に保つよう、</a:t>
            </a:r>
            <a:r>
              <a:rPr lang="ja-JP" altLang="ja-JP" sz="1200"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施設の状態を的確に把握し、施設不具合の早</a:t>
            </a:r>
            <a:r>
              <a:rPr lang="ja-JP" altLang="ja-JP" sz="1200" kern="100" dirty="0">
                <a:effectLst/>
                <a:latin typeface="Meiryo UI" panose="020B0604030504040204" pitchFamily="50" charset="-128"/>
                <a:ea typeface="Meiryo UI" panose="020B0604030504040204" pitchFamily="50" charset="-128"/>
                <a:cs typeface="Times New Roman" panose="02020603050405020304" pitchFamily="18" charset="0"/>
              </a:rPr>
              <a:t>期発見、早期対応や緊急</a:t>
            </a:r>
            <a:endParaRPr lang="en-US" alt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algn="just">
              <a:defRPr/>
            </a:pPr>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ja-JP" sz="1200" kern="100" dirty="0">
                <a:effectLst/>
                <a:latin typeface="Meiryo UI" panose="020B0604030504040204" pitchFamily="50" charset="-128"/>
                <a:ea typeface="Meiryo UI" panose="020B0604030504040204" pitchFamily="50" charset="-128"/>
                <a:cs typeface="Times New Roman" panose="02020603050405020304" pitchFamily="18" charset="0"/>
              </a:rPr>
              <a:t>的・突発的な事案、苦情・要望事項等への迅速な対応、不法・不正行為の防止に努め</a:t>
            </a:r>
            <a:r>
              <a:rPr lang="ja-JP" altLang="ja-JP" sz="120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る</a:t>
            </a:r>
            <a:r>
              <a:rPr lang="ja-JP" altLang="ja-JP" sz="1200" kern="100" dirty="0">
                <a:effectLst/>
                <a:latin typeface="Meiryo UI" panose="020B0604030504040204" pitchFamily="50" charset="-128"/>
                <a:ea typeface="Meiryo UI" panose="020B0604030504040204" pitchFamily="50" charset="-128"/>
                <a:cs typeface="Times New Roman" panose="02020603050405020304" pitchFamily="18" charset="0"/>
              </a:rPr>
              <a:t>。</a:t>
            </a:r>
          </a:p>
          <a:p>
            <a:pPr indent="127000" algn="just"/>
            <a:r>
              <a:rPr lang="ja-JP" altLang="en-US" sz="120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ja-JP" altLang="ja-JP" sz="1200" kern="100" dirty="0">
                <a:effectLst/>
                <a:latin typeface="Meiryo UI" panose="020B0604030504040204" pitchFamily="50" charset="-128"/>
                <a:ea typeface="Meiryo UI" panose="020B0604030504040204" pitchFamily="50" charset="-128"/>
                <a:cs typeface="Times New Roman" panose="02020603050405020304" pitchFamily="18" charset="0"/>
              </a:rPr>
              <a:t>これらの取組みを着実に実践していくために地域や施設の特性等を考慮し、</a:t>
            </a:r>
            <a:r>
              <a:rPr lang="ja-JP" altLang="ja-JP" sz="120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新技術の活用を含め</a:t>
            </a:r>
            <a:r>
              <a:rPr lang="ja-JP" altLang="ja-JP" sz="1200" kern="100" dirty="0">
                <a:effectLst/>
                <a:latin typeface="Meiryo UI" panose="020B0604030504040204" pitchFamily="50" charset="-128"/>
                <a:ea typeface="Meiryo UI" panose="020B0604030504040204" pitchFamily="50" charset="-128"/>
                <a:cs typeface="Times New Roman" panose="02020603050405020304" pitchFamily="18" charset="0"/>
              </a:rPr>
              <a:t>創意工夫を凝らしながら適切に対応するとと</a:t>
            </a:r>
            <a:endParaRPr lang="en-US" alt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algn="just"/>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ja-JP" sz="1200" kern="100" dirty="0">
                <a:effectLst/>
                <a:latin typeface="Meiryo UI" panose="020B0604030504040204" pitchFamily="50" charset="-128"/>
                <a:ea typeface="Meiryo UI" panose="020B0604030504040204" pitchFamily="50" charset="-128"/>
                <a:cs typeface="Times New Roman" panose="02020603050405020304" pitchFamily="18" charset="0"/>
              </a:rPr>
              <a:t>もに</a:t>
            </a:r>
            <a:r>
              <a:rPr lang="en-US" altLang="ja-JP" sz="1200" kern="100" dirty="0">
                <a:effectLst/>
                <a:latin typeface="Meiryo UI" panose="020B0604030504040204" pitchFamily="50" charset="-128"/>
                <a:ea typeface="Meiryo UI" panose="020B0604030504040204" pitchFamily="50" charset="-128"/>
                <a:cs typeface="Times New Roman" panose="02020603050405020304" pitchFamily="18" charset="0"/>
              </a:rPr>
              <a:t>PDCA</a:t>
            </a:r>
            <a:r>
              <a:rPr lang="ja-JP" altLang="ja-JP" sz="1200" kern="100" dirty="0">
                <a:effectLst/>
                <a:latin typeface="Meiryo UI" panose="020B0604030504040204" pitchFamily="50" charset="-128"/>
                <a:ea typeface="Meiryo UI" panose="020B0604030504040204" pitchFamily="50" charset="-128"/>
                <a:cs typeface="Times New Roman" panose="02020603050405020304" pitchFamily="18" charset="0"/>
              </a:rPr>
              <a:t>サイクルによる継続的なマネジメントを行っていく。</a:t>
            </a:r>
          </a:p>
        </p:txBody>
      </p:sp>
      <p:sp>
        <p:nvSpPr>
          <p:cNvPr id="4" name="角丸四角形 143">
            <a:extLst>
              <a:ext uri="{FF2B5EF4-FFF2-40B4-BE49-F238E27FC236}">
                <a16:creationId xmlns:a16="http://schemas.microsoft.com/office/drawing/2014/main" id="{7AA1800F-3206-049A-1B2E-A7D06ABC440E}"/>
              </a:ext>
            </a:extLst>
          </p:cNvPr>
          <p:cNvSpPr/>
          <p:nvPr/>
        </p:nvSpPr>
        <p:spPr>
          <a:xfrm>
            <a:off x="159867" y="4365104"/>
            <a:ext cx="8888992" cy="2292409"/>
          </a:xfrm>
          <a:prstGeom prst="rect">
            <a:avLst/>
          </a:prstGeom>
          <a:noFill/>
          <a:ln>
            <a:solidFill>
              <a:schemeClr val="tx1"/>
            </a:solid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en-US" altLang="ja-JP" sz="1400" b="1" kern="100" dirty="0">
                <a:solidFill>
                  <a:prstClr val="black"/>
                </a:solidFill>
                <a:latin typeface="Meiryo UI" panose="020B0604030504040204" pitchFamily="50" charset="-128"/>
                <a:ea typeface="Meiryo UI" panose="020B0604030504040204" pitchFamily="50" charset="-128"/>
                <a:cs typeface="Times New Roman"/>
              </a:rPr>
              <a:t>3.2.6</a:t>
            </a:r>
            <a:r>
              <a:rPr lang="ja-JP" altLang="en-US" sz="1400" b="1" kern="100" dirty="0">
                <a:solidFill>
                  <a:prstClr val="black"/>
                </a:solidFill>
                <a:latin typeface="Meiryo UI" panose="020B0604030504040204" pitchFamily="50" charset="-128"/>
                <a:ea typeface="Meiryo UI" panose="020B0604030504040204" pitchFamily="50" charset="-128"/>
                <a:cs typeface="Times New Roman"/>
              </a:rPr>
              <a:t>　長寿命化に資する工夫</a:t>
            </a:r>
          </a:p>
        </p:txBody>
      </p:sp>
      <p:sp>
        <p:nvSpPr>
          <p:cNvPr id="5" name="テキスト ボックス 4">
            <a:extLst>
              <a:ext uri="{FF2B5EF4-FFF2-40B4-BE49-F238E27FC236}">
                <a16:creationId xmlns:a16="http://schemas.microsoft.com/office/drawing/2014/main" id="{C9381376-4A3C-0503-BA7E-6F036A896531}"/>
              </a:ext>
            </a:extLst>
          </p:cNvPr>
          <p:cNvSpPr txBox="1"/>
          <p:nvPr/>
        </p:nvSpPr>
        <p:spPr>
          <a:xfrm>
            <a:off x="178833" y="4625531"/>
            <a:ext cx="8870026" cy="1938992"/>
          </a:xfrm>
          <a:prstGeom prst="rect">
            <a:avLst/>
          </a:prstGeom>
          <a:noFill/>
        </p:spPr>
        <p:txBody>
          <a:bodyPr wrap="square">
            <a:spAutoFit/>
          </a:bodyPr>
          <a:lstStyle/>
          <a:p>
            <a:pPr algn="just"/>
            <a:r>
              <a:rPr lang="ja-JP" altLang="ja-JP" sz="1200"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a:t>
            </a:r>
            <a:r>
              <a:rPr lang="en-US" altLang="ja-JP" sz="1200"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1</a:t>
            </a:r>
            <a:r>
              <a:rPr lang="ja-JP" altLang="ja-JP" sz="1200"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）長寿命化に資する（劣化抑制）</a:t>
            </a:r>
            <a:r>
              <a:rPr lang="ja-JP" altLang="en-US" sz="120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補修等</a:t>
            </a:r>
            <a:r>
              <a:rPr lang="ja-JP" altLang="ja-JP" sz="1200"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の実施</a:t>
            </a:r>
            <a:endParaRPr lang="en-US" altLang="ja-JP" sz="1200"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endParaRPr>
          </a:p>
          <a:p>
            <a:pPr algn="just"/>
            <a:r>
              <a:rPr lang="ja-JP" altLang="en-US" sz="12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　　</a:t>
            </a:r>
            <a:r>
              <a:rPr lang="ja-JP" altLang="ja-JP" sz="1200"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維持管理作業の実施にあたって、緊急性を要する応急措置</a:t>
            </a:r>
            <a:r>
              <a:rPr lang="ja-JP" altLang="en-US" sz="1200"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や</a:t>
            </a:r>
            <a:r>
              <a:rPr lang="ja-JP" altLang="ja-JP" sz="1200"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簡易な補修</a:t>
            </a:r>
            <a:r>
              <a:rPr lang="ja-JP" altLang="ja-JP" sz="120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等</a:t>
            </a:r>
            <a:r>
              <a:rPr lang="ja-JP" altLang="ja-JP" sz="1200"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は、その規模や状況を見極めた上で</a:t>
            </a:r>
            <a:r>
              <a:rPr lang="ja-JP" altLang="en-US" sz="1200"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a:t>
            </a:r>
            <a:r>
              <a:rPr lang="ja-JP" altLang="ja-JP" sz="1200"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損傷の程度が拡大する前に実施</a:t>
            </a:r>
            <a:r>
              <a:rPr lang="ja-JP" altLang="en-US" sz="1200"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する</a:t>
            </a:r>
            <a:r>
              <a:rPr lang="ja-JP" altLang="ja-JP" sz="1200"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altLang="ja-JP" sz="1200" u="sng" kern="100" dirty="0">
              <a:effectLst/>
              <a:latin typeface="Meiryo UI" panose="020B0604030504040204" pitchFamily="50" charset="-128"/>
              <a:ea typeface="Meiryo UI" panose="020B0604030504040204" pitchFamily="50" charset="-128"/>
              <a:cs typeface="Times New Roman" panose="02020603050405020304" pitchFamily="18" charset="0"/>
            </a:endParaRPr>
          </a:p>
          <a:p>
            <a:pPr algn="just"/>
            <a:r>
              <a:rPr lang="ja-JP" altLang="ja-JP" sz="120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a:t>
            </a:r>
            <a:r>
              <a:rPr lang="en-US" altLang="ja-JP" sz="1200" u="sng" kern="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2</a:t>
            </a:r>
            <a:r>
              <a:rPr lang="ja-JP" altLang="ja-JP" sz="120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）維持管理段階における長寿命化に資する工夫</a:t>
            </a:r>
            <a:endParaRPr lang="ja-JP" altLang="ja-JP" sz="1200" u="sng" kern="100" dirty="0">
              <a:effectLst/>
              <a:latin typeface="Meiryo UI" panose="020B0604030504040204" pitchFamily="50" charset="-128"/>
              <a:ea typeface="Meiryo UI" panose="020B0604030504040204" pitchFamily="50" charset="-128"/>
              <a:cs typeface="Times New Roman" panose="02020603050405020304" pitchFamily="18" charset="0"/>
            </a:endParaRPr>
          </a:p>
          <a:p>
            <a:pPr marL="114300" indent="127000" algn="just"/>
            <a:r>
              <a:rPr lang="ja-JP" altLang="ja-JP" sz="120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維持管理段階においても、</a:t>
            </a:r>
            <a:r>
              <a:rPr lang="ja-JP" altLang="en-US" sz="120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こまめ</a:t>
            </a:r>
            <a:r>
              <a:rPr lang="ja-JP" altLang="ja-JP" sz="120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な補修や創意工夫により施設の劣化を防ぎ、または現場状況に応じた材料グレードの選定、</a:t>
            </a:r>
            <a:r>
              <a:rPr lang="en-US" altLang="ja-JP" sz="120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NETIS</a:t>
            </a:r>
            <a:r>
              <a:rPr lang="ja-JP" altLang="ja-JP" sz="120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に登録されているコンクリートのひび割れを自己修復させる自己治癒コンクリートの活用など、構造物の耐久性が向上し、メンテナンス作業を低減させた長寿命化が期待できる技術の採用を検討する。</a:t>
            </a:r>
            <a:r>
              <a:rPr lang="en-US" altLang="ja-JP" sz="1200" u="sng" kern="100" dirty="0">
                <a:effectLst/>
                <a:latin typeface="Meiryo UI" panose="020B0604030504040204" pitchFamily="50" charset="-128"/>
                <a:ea typeface="Meiryo UI" panose="020B0604030504040204" pitchFamily="50" charset="-128"/>
                <a:cs typeface="Times New Roman" panose="02020603050405020304" pitchFamily="18" charset="0"/>
              </a:rPr>
              <a:t> </a:t>
            </a:r>
          </a:p>
          <a:p>
            <a:pPr algn="just"/>
            <a:r>
              <a:rPr lang="ja-JP" altLang="ja-JP" sz="120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a:t>
            </a:r>
            <a:r>
              <a:rPr lang="en-US" altLang="ja-JP" sz="1200" u="sng" kern="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3</a:t>
            </a:r>
            <a:r>
              <a:rPr lang="ja-JP" altLang="ja-JP" sz="120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）ライフサイクルコスト縮減</a:t>
            </a:r>
            <a:endParaRPr lang="ja-JP" altLang="ja-JP" sz="1200" u="sng" kern="100" dirty="0">
              <a:effectLst/>
              <a:latin typeface="Meiryo UI" panose="020B0604030504040204" pitchFamily="50" charset="-128"/>
              <a:ea typeface="Meiryo UI" panose="020B0604030504040204" pitchFamily="50" charset="-128"/>
              <a:cs typeface="Times New Roman" panose="02020603050405020304" pitchFamily="18" charset="0"/>
            </a:endParaRPr>
          </a:p>
          <a:p>
            <a:pPr marL="114300" indent="127000" algn="just"/>
            <a:r>
              <a:rPr lang="ja-JP" altLang="ja-JP" sz="120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建設および更新・大規模補修の計画、設計等の段階において、設計・建設費用が通常より高くなるとしても、基本構造部分の耐久性を向上させることや、維持管理が容易に行える構造とすることによるライフサイクルコストの縮減を検討する。</a:t>
            </a:r>
            <a:endParaRPr lang="ja-JP" altLang="ja-JP" sz="1200" u="sng"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11" name="テキスト ボックス 10">
            <a:extLst>
              <a:ext uri="{FF2B5EF4-FFF2-40B4-BE49-F238E27FC236}">
                <a16:creationId xmlns:a16="http://schemas.microsoft.com/office/drawing/2014/main" id="{8EF8E017-1EB3-4D22-A491-41A723050A21}"/>
              </a:ext>
            </a:extLst>
          </p:cNvPr>
          <p:cNvSpPr txBox="1"/>
          <p:nvPr/>
        </p:nvSpPr>
        <p:spPr>
          <a:xfrm>
            <a:off x="0" y="525123"/>
            <a:ext cx="9144000" cy="461665"/>
          </a:xfrm>
          <a:prstGeom prst="rect">
            <a:avLst/>
          </a:prstGeom>
          <a:solidFill>
            <a:srgbClr val="FFD653"/>
          </a:solidFill>
          <a:ln w="19050">
            <a:noFill/>
          </a:ln>
        </p:spPr>
        <p:txBody>
          <a:bodyPr wrap="square" rtlCol="0">
            <a:spAutoFit/>
          </a:bodyPr>
          <a:lstStyle/>
          <a:p>
            <a:r>
              <a:rPr lang="ja-JP" altLang="en-US" sz="2400" dirty="0">
                <a:latin typeface="Meiryo UI" pitchFamily="50" charset="-128"/>
                <a:ea typeface="Meiryo UI" pitchFamily="50" charset="-128"/>
                <a:cs typeface="Meiryo UI" pitchFamily="50" charset="-128"/>
              </a:rPr>
              <a:t>１－</a:t>
            </a:r>
            <a:r>
              <a:rPr lang="en-US" altLang="ja-JP" sz="2400" dirty="0">
                <a:latin typeface="Meiryo UI" pitchFamily="50" charset="-128"/>
                <a:ea typeface="Meiryo UI" pitchFamily="50" charset="-128"/>
                <a:cs typeface="Meiryo UI" pitchFamily="50" charset="-128"/>
              </a:rPr>
              <a:t>4</a:t>
            </a:r>
            <a:r>
              <a:rPr lang="ja-JP" altLang="en-US" sz="2400" dirty="0">
                <a:latin typeface="Meiryo UI" pitchFamily="50" charset="-128"/>
                <a:ea typeface="Meiryo UI" pitchFamily="50" charset="-128"/>
                <a:cs typeface="Meiryo UI" pitchFamily="50" charset="-128"/>
              </a:rPr>
              <a:t>　次期計画の概要</a:t>
            </a:r>
            <a:endParaRPr kumimoji="1" lang="ja-JP" altLang="en-US" sz="240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25658100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a:extLst>
              <a:ext uri="{FF2B5EF4-FFF2-40B4-BE49-F238E27FC236}">
                <a16:creationId xmlns:a16="http://schemas.microsoft.com/office/drawing/2014/main" id="{5CA63333-58CC-4345-8E5A-C9F799BB19BB}"/>
              </a:ext>
            </a:extLst>
          </p:cNvPr>
          <p:cNvSpPr txBox="1"/>
          <p:nvPr/>
        </p:nvSpPr>
        <p:spPr>
          <a:xfrm>
            <a:off x="-13856" y="1644"/>
            <a:ext cx="9157855"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１．</a:t>
            </a:r>
            <a:r>
              <a:rPr kumimoji="1" lang="ja-JP" altLang="en-US" sz="2800" dirty="0">
                <a:solidFill>
                  <a:schemeClr val="bg1"/>
                </a:solidFill>
                <a:latin typeface="Meiryo UI" panose="020B0604030504040204" pitchFamily="50" charset="-128"/>
                <a:ea typeface="Meiryo UI" panose="020B0604030504040204" pitchFamily="50" charset="-128"/>
              </a:rPr>
              <a:t>各分野の最終とりまとめ</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10" name="スライド番号プレースホルダー 17">
            <a:extLst>
              <a:ext uri="{FF2B5EF4-FFF2-40B4-BE49-F238E27FC236}">
                <a16:creationId xmlns:a16="http://schemas.microsoft.com/office/drawing/2014/main" id="{428703D8-3AFE-4E03-A287-112B17022CD6}"/>
              </a:ext>
            </a:extLst>
          </p:cNvPr>
          <p:cNvSpPr>
            <a:spLocks noGrp="1"/>
          </p:cNvSpPr>
          <p:nvPr>
            <p:ph type="sldNum" sz="quarter" idx="12"/>
          </p:nvPr>
        </p:nvSpPr>
        <p:spPr>
          <a:xfrm>
            <a:off x="8380804" y="6497402"/>
            <a:ext cx="774422" cy="365125"/>
          </a:xfrm>
        </p:spPr>
        <p:txBody>
          <a:bodyPr/>
          <a:lstStyle/>
          <a:p>
            <a:fld id="{682EF9F9-C4E8-46B2-BBF1-33E3162B856A}" type="slidenum">
              <a:rPr kumimoji="1" lang="ja-JP" altLang="en-US" smtClean="0"/>
              <a:t>19</a:t>
            </a:fld>
            <a:endParaRPr kumimoji="1" lang="ja-JP" altLang="en-US" dirty="0"/>
          </a:p>
        </p:txBody>
      </p:sp>
      <p:sp>
        <p:nvSpPr>
          <p:cNvPr id="6" name="角丸四角形 143">
            <a:extLst>
              <a:ext uri="{FF2B5EF4-FFF2-40B4-BE49-F238E27FC236}">
                <a16:creationId xmlns:a16="http://schemas.microsoft.com/office/drawing/2014/main" id="{63F17495-CFDD-4609-8A0E-C8292318D965}"/>
              </a:ext>
            </a:extLst>
          </p:cNvPr>
          <p:cNvSpPr/>
          <p:nvPr/>
        </p:nvSpPr>
        <p:spPr>
          <a:xfrm>
            <a:off x="110835" y="3815211"/>
            <a:ext cx="8888992" cy="577265"/>
          </a:xfrm>
          <a:prstGeom prst="rect">
            <a:avLst/>
          </a:prstGeom>
          <a:noFill/>
          <a:ln>
            <a:solidFill>
              <a:schemeClr val="tx1"/>
            </a:solid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en-US" altLang="ja-JP" sz="1400" b="1" kern="100" dirty="0">
                <a:solidFill>
                  <a:prstClr val="black"/>
                </a:solidFill>
                <a:latin typeface="Meiryo UI" panose="020B0604030504040204" pitchFamily="50" charset="-128"/>
                <a:ea typeface="Meiryo UI" panose="020B0604030504040204" pitchFamily="50" charset="-128"/>
                <a:cs typeface="Times New Roman"/>
              </a:rPr>
              <a:t>3.2.8</a:t>
            </a:r>
            <a:r>
              <a:rPr lang="ja-JP" altLang="en-US" sz="1400" b="1" kern="100" dirty="0">
                <a:solidFill>
                  <a:prstClr val="black"/>
                </a:solidFill>
                <a:latin typeface="Meiryo UI" panose="020B0604030504040204" pitchFamily="50" charset="-128"/>
                <a:ea typeface="Meiryo UI" panose="020B0604030504040204" pitchFamily="50" charset="-128"/>
                <a:cs typeface="Times New Roman"/>
              </a:rPr>
              <a:t>　効果検証</a:t>
            </a:r>
            <a:endParaRPr lang="en-US" altLang="ja-JP" sz="1400" b="1" kern="100" dirty="0">
              <a:solidFill>
                <a:prstClr val="black"/>
              </a:solidFill>
              <a:latin typeface="Meiryo UI" panose="020B0604030504040204" pitchFamily="50" charset="-128"/>
              <a:ea typeface="Meiryo UI" panose="020B0604030504040204" pitchFamily="50" charset="-128"/>
              <a:cs typeface="Times New Roman"/>
            </a:endParaRPr>
          </a:p>
          <a:p>
            <a:pPr algn="just">
              <a:defRPr/>
            </a:pPr>
            <a:r>
              <a:rPr lang="ja-JP" altLang="en-US" sz="1200" kern="100" dirty="0">
                <a:solidFill>
                  <a:prstClr val="black"/>
                </a:solidFill>
                <a:latin typeface="Meiryo UI" panose="020B0604030504040204" pitchFamily="50" charset="-128"/>
                <a:ea typeface="Meiryo UI" panose="020B0604030504040204" pitchFamily="50" charset="-128"/>
                <a:cs typeface="Times New Roman"/>
              </a:rPr>
              <a:t>　</a:t>
            </a:r>
            <a:r>
              <a:rPr lang="ja-JP" altLang="en-US" sz="1200" u="sng" kern="100" dirty="0">
                <a:solidFill>
                  <a:srgbClr val="FF0000"/>
                </a:solidFill>
                <a:latin typeface="Meiryo UI" panose="020B0604030504040204" pitchFamily="50" charset="-128"/>
                <a:ea typeface="Meiryo UI" panose="020B0604030504040204" pitchFamily="50" charset="-128"/>
                <a:cs typeface="Times New Roman"/>
              </a:rPr>
              <a:t>効果検証については</a:t>
            </a:r>
            <a:r>
              <a:rPr lang="en-US" altLang="ja-JP" sz="1200" u="sng" kern="100" dirty="0">
                <a:solidFill>
                  <a:srgbClr val="FF0000"/>
                </a:solidFill>
                <a:latin typeface="Meiryo UI" panose="020B0604030504040204" pitchFamily="50" charset="-128"/>
                <a:ea typeface="Meiryo UI" panose="020B0604030504040204" pitchFamily="50" charset="-128"/>
                <a:cs typeface="Times New Roman"/>
              </a:rPr>
              <a:t>3.1.8</a:t>
            </a:r>
            <a:r>
              <a:rPr lang="ja-JP" altLang="en-US" sz="1200" u="sng" kern="100" dirty="0">
                <a:solidFill>
                  <a:srgbClr val="FF0000"/>
                </a:solidFill>
                <a:latin typeface="Meiryo UI" panose="020B0604030504040204" pitchFamily="50" charset="-128"/>
                <a:ea typeface="Meiryo UI" panose="020B0604030504040204" pitchFamily="50" charset="-128"/>
                <a:cs typeface="Times New Roman"/>
              </a:rPr>
              <a:t>を参照。</a:t>
            </a:r>
          </a:p>
        </p:txBody>
      </p:sp>
      <p:sp>
        <p:nvSpPr>
          <p:cNvPr id="15" name="テキスト ボックス 14">
            <a:extLst>
              <a:ext uri="{FF2B5EF4-FFF2-40B4-BE49-F238E27FC236}">
                <a16:creationId xmlns:a16="http://schemas.microsoft.com/office/drawing/2014/main" id="{E5BAF05E-12D9-40C4-91D3-0A54C255B139}"/>
              </a:ext>
            </a:extLst>
          </p:cNvPr>
          <p:cNvSpPr txBox="1"/>
          <p:nvPr/>
        </p:nvSpPr>
        <p:spPr>
          <a:xfrm>
            <a:off x="174001" y="1916832"/>
            <a:ext cx="8825826" cy="1754326"/>
          </a:xfrm>
          <a:prstGeom prst="rect">
            <a:avLst/>
          </a:prstGeom>
          <a:noFill/>
        </p:spPr>
        <p:txBody>
          <a:bodyPr wrap="square">
            <a:spAutoFit/>
          </a:bodyPr>
          <a:lstStyle/>
          <a:p>
            <a:r>
              <a:rPr lang="ja-JP" altLang="en-US" sz="1200" u="sng" dirty="0">
                <a:solidFill>
                  <a:srgbClr val="FF0000"/>
                </a:solidFill>
                <a:latin typeface="Meiryo UI" panose="020B0604030504040204" pitchFamily="50" charset="-128"/>
                <a:ea typeface="Meiryo UI" panose="020B0604030504040204" pitchFamily="50" charset="-128"/>
              </a:rPr>
              <a:t>（１）　基本的な考え方</a:t>
            </a:r>
          </a:p>
          <a:p>
            <a:r>
              <a:rPr lang="ja-JP" altLang="en-US" sz="1200" dirty="0">
                <a:solidFill>
                  <a:srgbClr val="FF0000"/>
                </a:solidFill>
                <a:latin typeface="Meiryo UI" panose="020B0604030504040204" pitchFamily="50" charset="-128"/>
                <a:ea typeface="Meiryo UI" panose="020B0604030504040204" pitchFamily="50" charset="-128"/>
              </a:rPr>
              <a:t>　　</a:t>
            </a:r>
            <a:r>
              <a:rPr lang="ja-JP" altLang="en-US" sz="1200" u="sng" dirty="0">
                <a:solidFill>
                  <a:srgbClr val="FF0000"/>
                </a:solidFill>
                <a:latin typeface="Meiryo UI" panose="020B0604030504040204" pitchFamily="50" charset="-128"/>
                <a:ea typeface="Meiryo UI" panose="020B0604030504040204" pitchFamily="50" charset="-128"/>
              </a:rPr>
              <a:t>維持管理業務の高度化及び省力化、また、業務を通じて抽出された課題解決等を目的として、試行実施を含めて積極的に新技術を活用す</a:t>
            </a:r>
            <a:endParaRPr lang="en-US" altLang="ja-JP" sz="1200" u="sng" dirty="0">
              <a:solidFill>
                <a:srgbClr val="FF0000"/>
              </a:solidFill>
              <a:latin typeface="Meiryo UI" panose="020B0604030504040204" pitchFamily="50" charset="-128"/>
              <a:ea typeface="Meiryo UI" panose="020B0604030504040204" pitchFamily="50" charset="-128"/>
            </a:endParaRPr>
          </a:p>
          <a:p>
            <a:r>
              <a:rPr lang="ja-JP" altLang="en-US" sz="1200" dirty="0">
                <a:solidFill>
                  <a:srgbClr val="FF0000"/>
                </a:solidFill>
                <a:latin typeface="Meiryo UI" panose="020B0604030504040204" pitchFamily="50" charset="-128"/>
                <a:ea typeface="Meiryo UI" panose="020B0604030504040204" pitchFamily="50" charset="-128"/>
              </a:rPr>
              <a:t>　</a:t>
            </a:r>
            <a:r>
              <a:rPr lang="ja-JP" altLang="en-US" sz="1200" u="sng" dirty="0">
                <a:solidFill>
                  <a:srgbClr val="FF0000"/>
                </a:solidFill>
                <a:latin typeface="Meiryo UI" panose="020B0604030504040204" pitchFamily="50" charset="-128"/>
                <a:ea typeface="Meiryo UI" panose="020B0604030504040204" pitchFamily="50" charset="-128"/>
              </a:rPr>
              <a:t>ることとする。</a:t>
            </a:r>
            <a:endParaRPr lang="en-US" altLang="ja-JP" sz="1200" u="sng" dirty="0">
              <a:solidFill>
                <a:srgbClr val="FF0000"/>
              </a:solidFill>
              <a:latin typeface="Meiryo UI" panose="020B0604030504040204" pitchFamily="50" charset="-128"/>
              <a:ea typeface="Meiryo UI" panose="020B0604030504040204" pitchFamily="50" charset="-128"/>
            </a:endParaRPr>
          </a:p>
          <a:p>
            <a:endParaRPr lang="en-US" altLang="ja-JP" sz="1200" u="sng" dirty="0">
              <a:solidFill>
                <a:srgbClr val="FF0000"/>
              </a:solidFill>
              <a:latin typeface="Meiryo UI" panose="020B0604030504040204" pitchFamily="50" charset="-128"/>
              <a:ea typeface="Meiryo UI" panose="020B0604030504040204" pitchFamily="50" charset="-128"/>
            </a:endParaRPr>
          </a:p>
          <a:p>
            <a:r>
              <a:rPr lang="ja-JP" altLang="en-US" sz="1200" dirty="0">
                <a:solidFill>
                  <a:srgbClr val="FF0000"/>
                </a:solidFill>
                <a:latin typeface="Meiryo UI" panose="020B0604030504040204" pitchFamily="50" charset="-128"/>
                <a:ea typeface="Meiryo UI" panose="020B0604030504040204" pitchFamily="50" charset="-128"/>
              </a:rPr>
              <a:t>　</a:t>
            </a:r>
            <a:r>
              <a:rPr lang="en-US" altLang="ja-JP" sz="1200" u="sng" dirty="0">
                <a:solidFill>
                  <a:srgbClr val="FF0000"/>
                </a:solidFill>
                <a:latin typeface="Meiryo UI" panose="020B0604030504040204" pitchFamily="50" charset="-128"/>
                <a:ea typeface="Meiryo UI" panose="020B0604030504040204" pitchFamily="50" charset="-128"/>
              </a:rPr>
              <a:t>1</a:t>
            </a:r>
            <a:r>
              <a:rPr lang="ja-JP" altLang="en-US" sz="1200" u="sng" dirty="0">
                <a:solidFill>
                  <a:srgbClr val="FF0000"/>
                </a:solidFill>
                <a:latin typeface="Meiryo UI" panose="020B0604030504040204" pitchFamily="50" charset="-128"/>
                <a:ea typeface="Meiryo UI" panose="020B0604030504040204" pitchFamily="50" charset="-128"/>
              </a:rPr>
              <a:t>）ドローンを用いた点検</a:t>
            </a:r>
          </a:p>
          <a:p>
            <a:pPr marL="447675" indent="-87313"/>
            <a:r>
              <a:rPr lang="ja-JP" altLang="en-US" sz="1200" u="sng" dirty="0">
                <a:solidFill>
                  <a:srgbClr val="FF0000"/>
                </a:solidFill>
                <a:latin typeface="Meiryo UI" panose="020B0604030504040204" pitchFamily="50" charset="-128"/>
                <a:ea typeface="Meiryo UI" panose="020B0604030504040204" pitchFamily="50" charset="-128"/>
              </a:rPr>
              <a:t>・職員による⽬視外⾶⾏を含めドローン操縦の有資格者の育成を⾏うとともに、⾃動操縦機体の導⼊などさらなる活⽤拡⼤に取組む。</a:t>
            </a:r>
          </a:p>
          <a:p>
            <a:pPr marL="447675" indent="-87313"/>
            <a:r>
              <a:rPr lang="ja-JP" altLang="en-US" sz="1200" u="sng" dirty="0">
                <a:solidFill>
                  <a:srgbClr val="FF0000"/>
                </a:solidFill>
                <a:latin typeface="Meiryo UI" panose="020B0604030504040204" pitchFamily="50" charset="-128"/>
                <a:ea typeface="Meiryo UI" panose="020B0604030504040204" pitchFamily="50" charset="-128"/>
              </a:rPr>
              <a:t>・ドローンが撮影した映像・画像から損傷度を⾃動判別する</a:t>
            </a:r>
            <a:r>
              <a:rPr lang="en-US" altLang="ja-JP" sz="1200" u="sng" dirty="0">
                <a:solidFill>
                  <a:srgbClr val="FF0000"/>
                </a:solidFill>
                <a:latin typeface="Meiryo UI" panose="020B0604030504040204" pitchFamily="50" charset="-128"/>
                <a:ea typeface="Meiryo UI" panose="020B0604030504040204" pitchFamily="50" charset="-128"/>
              </a:rPr>
              <a:t>AI</a:t>
            </a:r>
            <a:r>
              <a:rPr lang="ja-JP" altLang="en-US" sz="1200" u="sng" dirty="0">
                <a:solidFill>
                  <a:srgbClr val="FF0000"/>
                </a:solidFill>
                <a:latin typeface="Meiryo UI" panose="020B0604030504040204" pitchFamily="50" charset="-128"/>
                <a:ea typeface="Meiryo UI" panose="020B0604030504040204" pitchFamily="50" charset="-128"/>
              </a:rPr>
              <a:t>解析等の技術の導⼊可能性を検討する。</a:t>
            </a:r>
          </a:p>
          <a:p>
            <a:r>
              <a:rPr lang="ja-JP" altLang="en-US" sz="1200" dirty="0">
                <a:solidFill>
                  <a:srgbClr val="FF0000"/>
                </a:solidFill>
                <a:latin typeface="Meiryo UI" panose="020B0604030504040204" pitchFamily="50" charset="-128"/>
                <a:ea typeface="Meiryo UI" panose="020B0604030504040204" pitchFamily="50" charset="-128"/>
              </a:rPr>
              <a:t>　</a:t>
            </a:r>
            <a:r>
              <a:rPr lang="en-US" altLang="ja-JP" sz="1200" u="sng" dirty="0">
                <a:solidFill>
                  <a:srgbClr val="FF0000"/>
                </a:solidFill>
                <a:latin typeface="Meiryo UI" panose="020B0604030504040204" pitchFamily="50" charset="-128"/>
                <a:ea typeface="Meiryo UI" panose="020B0604030504040204" pitchFamily="50" charset="-128"/>
              </a:rPr>
              <a:t>2</a:t>
            </a:r>
            <a:r>
              <a:rPr lang="ja-JP" altLang="en-US" sz="1200" u="sng" dirty="0">
                <a:solidFill>
                  <a:srgbClr val="FF0000"/>
                </a:solidFill>
                <a:latin typeface="Meiryo UI" panose="020B0604030504040204" pitchFamily="50" charset="-128"/>
                <a:ea typeface="Meiryo UI" panose="020B0604030504040204" pitchFamily="50" charset="-128"/>
              </a:rPr>
              <a:t>）走行型画像計測を用いた点検</a:t>
            </a:r>
            <a:endParaRPr lang="en-US" altLang="ja-JP" sz="1200" u="sng" dirty="0">
              <a:solidFill>
                <a:srgbClr val="FF0000"/>
              </a:solidFill>
              <a:latin typeface="Meiryo UI" panose="020B0604030504040204" pitchFamily="50" charset="-128"/>
              <a:ea typeface="Meiryo UI" panose="020B0604030504040204" pitchFamily="50" charset="-128"/>
            </a:endParaRPr>
          </a:p>
          <a:p>
            <a:r>
              <a:rPr lang="ja-JP" altLang="en-US" sz="1200" dirty="0">
                <a:solidFill>
                  <a:srgbClr val="FF0000"/>
                </a:solidFill>
                <a:latin typeface="Meiryo UI" panose="020B0604030504040204" pitchFamily="50" charset="-128"/>
                <a:ea typeface="Meiryo UI" panose="020B0604030504040204" pitchFamily="50" charset="-128"/>
              </a:rPr>
              <a:t>　　　　</a:t>
            </a:r>
            <a:r>
              <a:rPr lang="ja-JP" altLang="en-US" sz="1200" u="sng" dirty="0">
                <a:solidFill>
                  <a:srgbClr val="FF0000"/>
                </a:solidFill>
                <a:latin typeface="Meiryo UI" panose="020B0604030504040204" pitchFamily="50" charset="-128"/>
                <a:ea typeface="Meiryo UI" panose="020B0604030504040204" pitchFamily="50" charset="-128"/>
              </a:rPr>
              <a:t>・初期（更新）点検において走行型画像計測を導入するなど、活用拡大に取組む。</a:t>
            </a:r>
          </a:p>
        </p:txBody>
      </p:sp>
      <p:sp>
        <p:nvSpPr>
          <p:cNvPr id="19" name="角丸四角形 143">
            <a:extLst>
              <a:ext uri="{FF2B5EF4-FFF2-40B4-BE49-F238E27FC236}">
                <a16:creationId xmlns:a16="http://schemas.microsoft.com/office/drawing/2014/main" id="{2160A2CF-8FE1-42D0-85D0-F4C4E5A01C2E}"/>
              </a:ext>
            </a:extLst>
          </p:cNvPr>
          <p:cNvSpPr/>
          <p:nvPr/>
        </p:nvSpPr>
        <p:spPr>
          <a:xfrm>
            <a:off x="110835" y="1661632"/>
            <a:ext cx="8888992" cy="2009526"/>
          </a:xfrm>
          <a:prstGeom prst="rect">
            <a:avLst/>
          </a:prstGeom>
          <a:noFill/>
          <a:ln>
            <a:solidFill>
              <a:schemeClr val="tx1"/>
            </a:solid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en-US" altLang="ja-JP" sz="1400" b="1" kern="100" dirty="0">
                <a:solidFill>
                  <a:prstClr val="black"/>
                </a:solidFill>
                <a:latin typeface="Meiryo UI" panose="020B0604030504040204" pitchFamily="50" charset="-128"/>
                <a:ea typeface="Meiryo UI" panose="020B0604030504040204" pitchFamily="50" charset="-128"/>
                <a:cs typeface="Times New Roman"/>
              </a:rPr>
              <a:t>3.2.7</a:t>
            </a:r>
            <a:r>
              <a:rPr lang="ja-JP" altLang="en-US" sz="1400" b="1" kern="100" dirty="0">
                <a:solidFill>
                  <a:prstClr val="black"/>
                </a:solidFill>
                <a:latin typeface="Meiryo UI" panose="020B0604030504040204" pitchFamily="50" charset="-128"/>
                <a:ea typeface="Meiryo UI" panose="020B0604030504040204" pitchFamily="50" charset="-128"/>
                <a:cs typeface="Times New Roman"/>
              </a:rPr>
              <a:t>　新技術の活用</a:t>
            </a:r>
          </a:p>
        </p:txBody>
      </p:sp>
      <p:sp>
        <p:nvSpPr>
          <p:cNvPr id="21" name="テキスト ボックス 20">
            <a:extLst>
              <a:ext uri="{FF2B5EF4-FFF2-40B4-BE49-F238E27FC236}">
                <a16:creationId xmlns:a16="http://schemas.microsoft.com/office/drawing/2014/main" id="{9C8A9E4D-E95F-4364-B722-BDA6AF5C5AA4}"/>
              </a:ext>
            </a:extLst>
          </p:cNvPr>
          <p:cNvSpPr txBox="1"/>
          <p:nvPr/>
        </p:nvSpPr>
        <p:spPr>
          <a:xfrm>
            <a:off x="62618" y="1015301"/>
            <a:ext cx="8037774" cy="646331"/>
          </a:xfrm>
          <a:prstGeom prst="rect">
            <a:avLst/>
          </a:prstGeom>
          <a:noFill/>
          <a:ln w="19050">
            <a:noFill/>
          </a:ln>
        </p:spPr>
        <p:txBody>
          <a:bodyPr wrap="square" rtlCol="0">
            <a:spAutoFit/>
          </a:bodyPr>
          <a:lstStyle/>
          <a:p>
            <a:r>
              <a:rPr lang="ja-JP" altLang="en-US" b="1" dirty="0">
                <a:latin typeface="Meiryo UI" pitchFamily="50" charset="-128"/>
                <a:ea typeface="Meiryo UI" pitchFamily="50" charset="-128"/>
                <a:cs typeface="Meiryo UI" pitchFamily="50" charset="-128"/>
              </a:rPr>
              <a:t>３．効率的・効果的な維持管理の推進</a:t>
            </a:r>
            <a:endParaRPr lang="en-US" altLang="ja-JP" b="1" dirty="0">
              <a:latin typeface="Meiryo UI" pitchFamily="50" charset="-128"/>
              <a:ea typeface="Meiryo UI" pitchFamily="50" charset="-128"/>
              <a:cs typeface="Meiryo UI" pitchFamily="50" charset="-128"/>
            </a:endParaRPr>
          </a:p>
          <a:p>
            <a:r>
              <a:rPr lang="ja-JP" altLang="en-US" b="1" dirty="0">
                <a:latin typeface="Meiryo UI" pitchFamily="50" charset="-128"/>
                <a:ea typeface="Meiryo UI" pitchFamily="50" charset="-128"/>
                <a:cs typeface="Meiryo UI" pitchFamily="50" charset="-128"/>
              </a:rPr>
              <a:t>　</a:t>
            </a:r>
            <a:r>
              <a:rPr lang="en-US" altLang="ja-JP" b="1" dirty="0">
                <a:latin typeface="Meiryo UI" pitchFamily="50" charset="-128"/>
                <a:ea typeface="Meiryo UI" pitchFamily="50" charset="-128"/>
                <a:cs typeface="Meiryo UI" pitchFamily="50" charset="-128"/>
              </a:rPr>
              <a:t>3.2</a:t>
            </a:r>
            <a:r>
              <a:rPr lang="ja-JP" altLang="en-US" b="1" dirty="0">
                <a:latin typeface="Meiryo UI" pitchFamily="50" charset="-128"/>
                <a:ea typeface="Meiryo UI" pitchFamily="50" charset="-128"/>
                <a:cs typeface="Meiryo UI" pitchFamily="50" charset="-128"/>
              </a:rPr>
              <a:t>　地下河川・地下調節池</a:t>
            </a:r>
            <a:endParaRPr kumimoji="1" lang="ja-JP" altLang="en-US" b="1" dirty="0">
              <a:latin typeface="Meiryo UI" pitchFamily="50" charset="-128"/>
              <a:ea typeface="Meiryo UI" pitchFamily="50" charset="-128"/>
              <a:cs typeface="Meiryo UI" pitchFamily="50" charset="-128"/>
            </a:endParaRPr>
          </a:p>
        </p:txBody>
      </p:sp>
      <p:sp>
        <p:nvSpPr>
          <p:cNvPr id="9" name="テキスト ボックス 8">
            <a:extLst>
              <a:ext uri="{FF2B5EF4-FFF2-40B4-BE49-F238E27FC236}">
                <a16:creationId xmlns:a16="http://schemas.microsoft.com/office/drawing/2014/main" id="{D8A04890-EC9B-401F-846F-CB7F36722B7F}"/>
              </a:ext>
            </a:extLst>
          </p:cNvPr>
          <p:cNvSpPr txBox="1"/>
          <p:nvPr/>
        </p:nvSpPr>
        <p:spPr>
          <a:xfrm>
            <a:off x="0" y="525123"/>
            <a:ext cx="9144000" cy="461665"/>
          </a:xfrm>
          <a:prstGeom prst="rect">
            <a:avLst/>
          </a:prstGeom>
          <a:solidFill>
            <a:srgbClr val="FFD653"/>
          </a:solidFill>
          <a:ln w="19050">
            <a:noFill/>
          </a:ln>
        </p:spPr>
        <p:txBody>
          <a:bodyPr wrap="square" rtlCol="0">
            <a:spAutoFit/>
          </a:bodyPr>
          <a:lstStyle/>
          <a:p>
            <a:r>
              <a:rPr lang="ja-JP" altLang="en-US" sz="2400" dirty="0">
                <a:latin typeface="Meiryo UI" pitchFamily="50" charset="-128"/>
                <a:ea typeface="Meiryo UI" pitchFamily="50" charset="-128"/>
                <a:cs typeface="Meiryo UI" pitchFamily="50" charset="-128"/>
              </a:rPr>
              <a:t>１－</a:t>
            </a:r>
            <a:r>
              <a:rPr lang="en-US" altLang="ja-JP" sz="2400" dirty="0">
                <a:latin typeface="Meiryo UI" pitchFamily="50" charset="-128"/>
                <a:ea typeface="Meiryo UI" pitchFamily="50" charset="-128"/>
                <a:cs typeface="Meiryo UI" pitchFamily="50" charset="-128"/>
              </a:rPr>
              <a:t>4</a:t>
            </a:r>
            <a:r>
              <a:rPr lang="ja-JP" altLang="en-US" sz="2400" dirty="0">
                <a:latin typeface="Meiryo UI" pitchFamily="50" charset="-128"/>
                <a:ea typeface="Meiryo UI" pitchFamily="50" charset="-128"/>
                <a:cs typeface="Meiryo UI" pitchFamily="50" charset="-128"/>
              </a:rPr>
              <a:t>　次期計画の概要</a:t>
            </a:r>
            <a:endParaRPr kumimoji="1" lang="ja-JP" altLang="en-US" sz="240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16671074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7BD6DD97-905F-4E23-AB94-10E7D5719536}"/>
              </a:ext>
            </a:extLst>
          </p:cNvPr>
          <p:cNvSpPr txBox="1"/>
          <p:nvPr/>
        </p:nvSpPr>
        <p:spPr>
          <a:xfrm>
            <a:off x="179512" y="472598"/>
            <a:ext cx="8784976" cy="5201424"/>
          </a:xfrm>
          <a:prstGeom prst="rect">
            <a:avLst/>
          </a:prstGeom>
          <a:noFill/>
        </p:spPr>
        <p:txBody>
          <a:bodyPr wrap="square" rtlCol="0">
            <a:spAutoFit/>
          </a:bodyPr>
          <a:lstStyle/>
          <a:p>
            <a:pPr algn="ctr"/>
            <a:r>
              <a:rPr kumimoji="1" lang="ja-JP" altLang="en-US" sz="2400" dirty="0">
                <a:latin typeface="Meiryo UI" panose="020B0604030504040204" pitchFamily="50" charset="-128"/>
                <a:ea typeface="Meiryo UI" panose="020B0604030504040204" pitchFamily="50" charset="-128"/>
              </a:rPr>
              <a:t>目次</a:t>
            </a:r>
            <a:endParaRPr kumimoji="1" lang="en-US" altLang="ja-JP" sz="2400" dirty="0">
              <a:latin typeface="Meiryo UI" panose="020B0604030504040204" pitchFamily="50" charset="-128"/>
              <a:ea typeface="Meiryo UI" panose="020B0604030504040204" pitchFamily="50" charset="-128"/>
            </a:endParaRPr>
          </a:p>
          <a:p>
            <a:endParaRPr kumimoji="1" lang="en-US" altLang="ja-JP" sz="2400" dirty="0">
              <a:latin typeface="Meiryo UI" panose="020B0604030504040204" pitchFamily="50" charset="-128"/>
              <a:ea typeface="Meiryo UI" panose="020B0604030504040204" pitchFamily="50" charset="-128"/>
            </a:endParaRPr>
          </a:p>
          <a:p>
            <a:r>
              <a:rPr kumimoji="1" lang="ja-JP" altLang="en-US" sz="2400" b="1" dirty="0">
                <a:latin typeface="Meiryo UI" panose="020B0604030504040204" pitchFamily="50" charset="-128"/>
                <a:ea typeface="Meiryo UI" panose="020B0604030504040204" pitchFamily="50" charset="-128"/>
              </a:rPr>
              <a:t>１．各分野の最終とりまとめ</a:t>
            </a:r>
            <a:endParaRPr lang="en-US" altLang="ja-JP" sz="2400" b="1" dirty="0">
              <a:latin typeface="Meiryo UI" panose="020B0604030504040204" pitchFamily="50" charset="-128"/>
              <a:ea typeface="Meiryo UI" panose="020B0604030504040204" pitchFamily="50" charset="-128"/>
            </a:endParaRPr>
          </a:p>
          <a:p>
            <a:r>
              <a:rPr lang="ja-JP" altLang="en-US" sz="2000" dirty="0">
                <a:latin typeface="Meiryo UI" panose="020B0604030504040204" pitchFamily="50" charset="-128"/>
                <a:ea typeface="Meiryo UI" panose="020B0604030504040204" pitchFamily="50" charset="-128"/>
              </a:rPr>
              <a:t>　　　１－１　次期計画の基本方針等</a:t>
            </a:r>
            <a:endParaRPr lang="en-US" altLang="ja-JP" sz="2000" dirty="0">
              <a:latin typeface="Meiryo UI" panose="020B0604030504040204" pitchFamily="50" charset="-128"/>
              <a:ea typeface="Meiryo UI" panose="020B0604030504040204" pitchFamily="50" charset="-128"/>
            </a:endParaRPr>
          </a:p>
          <a:p>
            <a:r>
              <a:rPr lang="ja-JP" altLang="en-US" sz="2000" dirty="0">
                <a:latin typeface="Meiryo UI" panose="020B0604030504040204" pitchFamily="50" charset="-128"/>
                <a:ea typeface="Meiryo UI" panose="020B0604030504040204" pitchFamily="50" charset="-128"/>
              </a:rPr>
              <a:t>　　　１－２　次期計画で目指すメンテナンスサイクルと主な取組</a:t>
            </a:r>
            <a:endParaRPr lang="en-US" altLang="ja-JP" sz="2000" dirty="0">
              <a:latin typeface="Meiryo UI" panose="020B0604030504040204" pitchFamily="50" charset="-128"/>
              <a:ea typeface="Meiryo UI" panose="020B0604030504040204" pitchFamily="50" charset="-128"/>
            </a:endParaRPr>
          </a:p>
          <a:p>
            <a:r>
              <a:rPr lang="ja-JP" altLang="en-US" sz="2000" dirty="0">
                <a:latin typeface="Meiryo UI" panose="020B0604030504040204" pitchFamily="50" charset="-128"/>
                <a:ea typeface="Meiryo UI" panose="020B0604030504040204" pitchFamily="50" charset="-128"/>
              </a:rPr>
              <a:t>　　　１－３　次期計画の構成</a:t>
            </a:r>
            <a:endParaRPr lang="en-US" altLang="ja-JP" sz="2000" dirty="0">
              <a:latin typeface="Meiryo UI" panose="020B0604030504040204" pitchFamily="50" charset="-128"/>
              <a:ea typeface="Meiryo UI" panose="020B0604030504040204" pitchFamily="50" charset="-128"/>
            </a:endParaRPr>
          </a:p>
          <a:p>
            <a:r>
              <a:rPr lang="ja-JP" altLang="en-US" sz="2000" dirty="0">
                <a:latin typeface="Meiryo UI" panose="020B0604030504040204" pitchFamily="50" charset="-128"/>
                <a:ea typeface="Meiryo UI" panose="020B0604030504040204" pitchFamily="50" charset="-128"/>
              </a:rPr>
              <a:t>　　　１－４　次期計画の概要</a:t>
            </a:r>
            <a:endParaRPr lang="en-US" altLang="ja-JP" sz="2000" dirty="0">
              <a:latin typeface="Meiryo UI" panose="020B0604030504040204" pitchFamily="50" charset="-128"/>
              <a:ea typeface="Meiryo UI" panose="020B0604030504040204" pitchFamily="50" charset="-128"/>
            </a:endParaRPr>
          </a:p>
          <a:p>
            <a:r>
              <a:rPr lang="ja-JP" altLang="en-US" sz="2000" dirty="0">
                <a:latin typeface="Meiryo UI" panose="020B0604030504040204" pitchFamily="50" charset="-128"/>
                <a:ea typeface="Meiryo UI" panose="020B0604030504040204" pitchFamily="50" charset="-128"/>
              </a:rPr>
              <a:t>　　　　１．長寿命化計画の概要</a:t>
            </a:r>
            <a:endParaRPr lang="en-US" altLang="ja-JP" sz="2000" dirty="0">
              <a:latin typeface="Meiryo UI" panose="020B0604030504040204" pitchFamily="50" charset="-128"/>
              <a:ea typeface="Meiryo UI" panose="020B0604030504040204" pitchFamily="50" charset="-128"/>
            </a:endParaRPr>
          </a:p>
          <a:p>
            <a:r>
              <a:rPr lang="ja-JP" altLang="en-US" sz="2000" dirty="0">
                <a:latin typeface="Meiryo UI" panose="020B0604030504040204" pitchFamily="50" charset="-128"/>
                <a:ea typeface="Meiryo UI" panose="020B0604030504040204" pitchFamily="50" charset="-128"/>
              </a:rPr>
              <a:t>　　　　２．戦略的維持管理の方針</a:t>
            </a:r>
            <a:endParaRPr lang="en-US" altLang="ja-JP" sz="2000" dirty="0">
              <a:latin typeface="Meiryo UI" panose="020B0604030504040204" pitchFamily="50" charset="-128"/>
              <a:ea typeface="Meiryo UI" panose="020B0604030504040204" pitchFamily="50" charset="-128"/>
            </a:endParaRPr>
          </a:p>
          <a:p>
            <a:r>
              <a:rPr lang="ja-JP" altLang="en-US" sz="2000" dirty="0">
                <a:solidFill>
                  <a:schemeClr val="bg1">
                    <a:lumMod val="75000"/>
                  </a:schemeClr>
                </a:solidFill>
                <a:latin typeface="Meiryo UI" panose="020B0604030504040204" pitchFamily="50" charset="-128"/>
                <a:ea typeface="Meiryo UI" panose="020B0604030504040204" pitchFamily="50" charset="-128"/>
              </a:rPr>
              <a:t>　　　</a:t>
            </a:r>
            <a:r>
              <a:rPr lang="ja-JP" altLang="en-US" sz="2000" dirty="0">
                <a:latin typeface="Meiryo UI" panose="020B0604030504040204" pitchFamily="50" charset="-128"/>
                <a:ea typeface="Meiryo UI" panose="020B0604030504040204" pitchFamily="50" charset="-128"/>
              </a:rPr>
              <a:t>　３．効率的・効果的な維持管理の推進</a:t>
            </a:r>
            <a:endParaRPr lang="en-US" altLang="ja-JP" sz="2000" dirty="0">
              <a:latin typeface="Meiryo UI" panose="020B0604030504040204" pitchFamily="50" charset="-128"/>
              <a:ea typeface="Meiryo UI" panose="020B0604030504040204" pitchFamily="50" charset="-128"/>
            </a:endParaRPr>
          </a:p>
          <a:p>
            <a:r>
              <a:rPr lang="ja-JP" altLang="en-US" sz="2000" dirty="0">
                <a:latin typeface="Meiryo UI" panose="020B0604030504040204" pitchFamily="50" charset="-128"/>
                <a:ea typeface="Meiryo UI" panose="020B0604030504040204" pitchFamily="50" charset="-128"/>
              </a:rPr>
              <a:t>　　　　　３．１　堤防・護岸・河道等</a:t>
            </a:r>
            <a:endParaRPr lang="en-US" altLang="ja-JP" sz="2000" dirty="0">
              <a:latin typeface="Meiryo UI" panose="020B0604030504040204" pitchFamily="50" charset="-128"/>
              <a:ea typeface="Meiryo UI" panose="020B0604030504040204" pitchFamily="50" charset="-128"/>
            </a:endParaRPr>
          </a:p>
          <a:p>
            <a:r>
              <a:rPr lang="ja-JP" altLang="en-US" sz="2000" dirty="0">
                <a:latin typeface="Meiryo UI" panose="020B0604030504040204" pitchFamily="50" charset="-128"/>
                <a:ea typeface="Meiryo UI" panose="020B0604030504040204" pitchFamily="50" charset="-128"/>
              </a:rPr>
              <a:t>　　　　　３．２　地下河川・地下調節池</a:t>
            </a:r>
            <a:endParaRPr lang="en-US" altLang="ja-JP" sz="2000" dirty="0">
              <a:latin typeface="Meiryo UI" panose="020B0604030504040204" pitchFamily="50" charset="-128"/>
              <a:ea typeface="Meiryo UI" panose="020B0604030504040204" pitchFamily="50" charset="-128"/>
            </a:endParaRPr>
          </a:p>
          <a:p>
            <a:r>
              <a:rPr lang="ja-JP" altLang="en-US" sz="2000" dirty="0">
                <a:latin typeface="Meiryo UI" panose="020B0604030504040204" pitchFamily="50" charset="-128"/>
                <a:ea typeface="Meiryo UI" panose="020B0604030504040204" pitchFamily="50" charset="-128"/>
              </a:rPr>
              <a:t>　　　　　３．３　砂防関係施設</a:t>
            </a:r>
            <a:endParaRPr lang="en-US" altLang="ja-JP" sz="2000" dirty="0">
              <a:latin typeface="Meiryo UI" panose="020B0604030504040204" pitchFamily="50" charset="-128"/>
              <a:ea typeface="Meiryo UI" panose="020B0604030504040204" pitchFamily="50" charset="-128"/>
            </a:endParaRPr>
          </a:p>
          <a:p>
            <a:r>
              <a:rPr lang="ja-JP" altLang="en-US" sz="2000" dirty="0">
                <a:latin typeface="Meiryo UI" panose="020B0604030504040204" pitchFamily="50" charset="-128"/>
                <a:ea typeface="Meiryo UI" panose="020B0604030504040204" pitchFamily="50" charset="-128"/>
              </a:rPr>
              <a:t>　　　　　３．４　ダム</a:t>
            </a:r>
            <a:endParaRPr lang="en-US" altLang="ja-JP" sz="2000" dirty="0">
              <a:latin typeface="Meiryo UI" panose="020B0604030504040204" pitchFamily="50" charset="-128"/>
              <a:ea typeface="Meiryo UI" panose="020B0604030504040204" pitchFamily="50" charset="-128"/>
            </a:endParaRPr>
          </a:p>
          <a:p>
            <a:r>
              <a:rPr lang="ja-JP" altLang="en-US" sz="2000" dirty="0">
                <a:latin typeface="Meiryo UI" panose="020B0604030504040204" pitchFamily="50" charset="-128"/>
                <a:ea typeface="Meiryo UI" panose="020B0604030504040204" pitchFamily="50" charset="-128"/>
              </a:rPr>
              <a:t>　　　　　３．５　その他施設</a:t>
            </a:r>
            <a:endParaRPr lang="en-US" altLang="ja-JP" sz="2000" dirty="0">
              <a:latin typeface="Meiryo UI" panose="020B0604030504040204" pitchFamily="50" charset="-128"/>
              <a:ea typeface="Meiryo UI" panose="020B0604030504040204" pitchFamily="50" charset="-128"/>
            </a:endParaRPr>
          </a:p>
          <a:p>
            <a:r>
              <a:rPr lang="ja-JP" altLang="en-US" sz="2000" dirty="0">
                <a:solidFill>
                  <a:schemeClr val="bg1">
                    <a:lumMod val="65000"/>
                  </a:schemeClr>
                </a:solidFill>
                <a:latin typeface="Meiryo UI" panose="020B0604030504040204" pitchFamily="50" charset="-128"/>
                <a:ea typeface="Meiryo UI" panose="020B0604030504040204" pitchFamily="50" charset="-128"/>
              </a:rPr>
              <a:t>　　　　　３．６　設備　</a:t>
            </a:r>
            <a:endParaRPr lang="en-US" altLang="ja-JP" sz="2000" dirty="0">
              <a:solidFill>
                <a:schemeClr val="bg1">
                  <a:lumMod val="65000"/>
                </a:schemeClr>
              </a:solidFill>
              <a:latin typeface="Meiryo UI" panose="020B0604030504040204" pitchFamily="50" charset="-128"/>
              <a:ea typeface="Meiryo UI" panose="020B0604030504040204" pitchFamily="50" charset="-128"/>
            </a:endParaRPr>
          </a:p>
        </p:txBody>
      </p:sp>
      <p:sp>
        <p:nvSpPr>
          <p:cNvPr id="4" name="スライド番号プレースホルダー 17">
            <a:extLst>
              <a:ext uri="{FF2B5EF4-FFF2-40B4-BE49-F238E27FC236}">
                <a16:creationId xmlns:a16="http://schemas.microsoft.com/office/drawing/2014/main" id="{3F7A9975-BBF1-41A6-B9ED-0A7D71CD6526}"/>
              </a:ext>
            </a:extLst>
          </p:cNvPr>
          <p:cNvSpPr>
            <a:spLocks noGrp="1"/>
          </p:cNvSpPr>
          <p:nvPr>
            <p:ph type="sldNum" sz="quarter" idx="12"/>
          </p:nvPr>
        </p:nvSpPr>
        <p:spPr>
          <a:xfrm>
            <a:off x="8380804" y="6497402"/>
            <a:ext cx="774422" cy="365125"/>
          </a:xfrm>
        </p:spPr>
        <p:txBody>
          <a:bodyPr/>
          <a:lstStyle/>
          <a:p>
            <a:fld id="{682EF9F9-C4E8-46B2-BBF1-33E3162B856A}" type="slidenum">
              <a:rPr kumimoji="1" lang="ja-JP" altLang="en-US" smtClean="0"/>
              <a:t>2</a:t>
            </a:fld>
            <a:endParaRPr kumimoji="1" lang="ja-JP" altLang="en-US" dirty="0"/>
          </a:p>
        </p:txBody>
      </p:sp>
      <p:sp>
        <p:nvSpPr>
          <p:cNvPr id="7" name="正方形/長方形 6">
            <a:extLst>
              <a:ext uri="{FF2B5EF4-FFF2-40B4-BE49-F238E27FC236}">
                <a16:creationId xmlns:a16="http://schemas.microsoft.com/office/drawing/2014/main" id="{3C565FB9-A7CD-4EBD-9F29-3B026FFE1388}"/>
              </a:ext>
            </a:extLst>
          </p:cNvPr>
          <p:cNvSpPr/>
          <p:nvPr/>
        </p:nvSpPr>
        <p:spPr>
          <a:xfrm>
            <a:off x="3203848" y="5320458"/>
            <a:ext cx="3456384"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rPr>
              <a:t>別途、設備部会で審議</a:t>
            </a:r>
          </a:p>
        </p:txBody>
      </p:sp>
      <p:sp>
        <p:nvSpPr>
          <p:cNvPr id="8" name="右中かっこ 7">
            <a:extLst>
              <a:ext uri="{FF2B5EF4-FFF2-40B4-BE49-F238E27FC236}">
                <a16:creationId xmlns:a16="http://schemas.microsoft.com/office/drawing/2014/main" id="{802E060B-BE2C-4B29-B50F-547DB9463FCA}"/>
              </a:ext>
            </a:extLst>
          </p:cNvPr>
          <p:cNvSpPr/>
          <p:nvPr/>
        </p:nvSpPr>
        <p:spPr>
          <a:xfrm>
            <a:off x="2915816" y="5320458"/>
            <a:ext cx="97729" cy="216024"/>
          </a:xfrm>
          <a:prstGeom prst="rightBrace">
            <a:avLst>
              <a:gd name="adj1" fmla="val 43750"/>
              <a:gd name="adj2" fmla="val 50000"/>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34935036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a:extLst>
              <a:ext uri="{FF2B5EF4-FFF2-40B4-BE49-F238E27FC236}">
                <a16:creationId xmlns:a16="http://schemas.microsoft.com/office/drawing/2014/main" id="{5CA63333-58CC-4345-8E5A-C9F799BB19BB}"/>
              </a:ext>
            </a:extLst>
          </p:cNvPr>
          <p:cNvSpPr txBox="1"/>
          <p:nvPr/>
        </p:nvSpPr>
        <p:spPr>
          <a:xfrm>
            <a:off x="-13856" y="1644"/>
            <a:ext cx="9157855"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１．</a:t>
            </a:r>
            <a:r>
              <a:rPr kumimoji="1" lang="ja-JP" altLang="en-US" sz="2800" dirty="0">
                <a:solidFill>
                  <a:schemeClr val="bg1"/>
                </a:solidFill>
                <a:latin typeface="Meiryo UI" panose="020B0604030504040204" pitchFamily="50" charset="-128"/>
                <a:ea typeface="Meiryo UI" panose="020B0604030504040204" pitchFamily="50" charset="-128"/>
              </a:rPr>
              <a:t>各分野の最終とりまとめ</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10" name="スライド番号プレースホルダー 17">
            <a:extLst>
              <a:ext uri="{FF2B5EF4-FFF2-40B4-BE49-F238E27FC236}">
                <a16:creationId xmlns:a16="http://schemas.microsoft.com/office/drawing/2014/main" id="{428703D8-3AFE-4E03-A287-112B17022CD6}"/>
              </a:ext>
            </a:extLst>
          </p:cNvPr>
          <p:cNvSpPr>
            <a:spLocks noGrp="1"/>
          </p:cNvSpPr>
          <p:nvPr>
            <p:ph type="sldNum" sz="quarter" idx="12"/>
          </p:nvPr>
        </p:nvSpPr>
        <p:spPr>
          <a:xfrm>
            <a:off x="8380804" y="6497402"/>
            <a:ext cx="774422" cy="365125"/>
          </a:xfrm>
        </p:spPr>
        <p:txBody>
          <a:bodyPr/>
          <a:lstStyle/>
          <a:p>
            <a:fld id="{682EF9F9-C4E8-46B2-BBF1-33E3162B856A}" type="slidenum">
              <a:rPr kumimoji="1" lang="ja-JP" altLang="en-US" smtClean="0"/>
              <a:t>20</a:t>
            </a:fld>
            <a:endParaRPr kumimoji="1" lang="ja-JP" altLang="en-US" dirty="0"/>
          </a:p>
        </p:txBody>
      </p:sp>
      <p:sp>
        <p:nvSpPr>
          <p:cNvPr id="5" name="テキスト ボックス 4">
            <a:extLst>
              <a:ext uri="{FF2B5EF4-FFF2-40B4-BE49-F238E27FC236}">
                <a16:creationId xmlns:a16="http://schemas.microsoft.com/office/drawing/2014/main" id="{F2205FA9-0011-435E-9CF3-A6AF1A75DEA0}"/>
              </a:ext>
            </a:extLst>
          </p:cNvPr>
          <p:cNvSpPr txBox="1"/>
          <p:nvPr/>
        </p:nvSpPr>
        <p:spPr>
          <a:xfrm>
            <a:off x="62618" y="1015301"/>
            <a:ext cx="8037774" cy="646331"/>
          </a:xfrm>
          <a:prstGeom prst="rect">
            <a:avLst/>
          </a:prstGeom>
          <a:noFill/>
          <a:ln w="19050">
            <a:noFill/>
          </a:ln>
        </p:spPr>
        <p:txBody>
          <a:bodyPr wrap="square" rtlCol="0">
            <a:spAutoFit/>
          </a:bodyPr>
          <a:lstStyle/>
          <a:p>
            <a:r>
              <a:rPr lang="ja-JP" altLang="en-US" b="1" dirty="0">
                <a:latin typeface="Meiryo UI" pitchFamily="50" charset="-128"/>
                <a:ea typeface="Meiryo UI" pitchFamily="50" charset="-128"/>
                <a:cs typeface="Meiryo UI" pitchFamily="50" charset="-128"/>
              </a:rPr>
              <a:t>３．効率的・効果的な維持管理の推進</a:t>
            </a:r>
            <a:endParaRPr lang="en-US" altLang="ja-JP" b="1" dirty="0">
              <a:latin typeface="Meiryo UI" pitchFamily="50" charset="-128"/>
              <a:ea typeface="Meiryo UI" pitchFamily="50" charset="-128"/>
              <a:cs typeface="Meiryo UI" pitchFamily="50" charset="-128"/>
            </a:endParaRPr>
          </a:p>
          <a:p>
            <a:r>
              <a:rPr lang="ja-JP" altLang="en-US" b="1" dirty="0">
                <a:latin typeface="Meiryo UI" pitchFamily="50" charset="-128"/>
                <a:ea typeface="Meiryo UI" pitchFamily="50" charset="-128"/>
                <a:cs typeface="Meiryo UI" pitchFamily="50" charset="-128"/>
              </a:rPr>
              <a:t>　</a:t>
            </a:r>
            <a:r>
              <a:rPr lang="en-US" altLang="ja-JP" b="1" dirty="0">
                <a:latin typeface="Meiryo UI" pitchFamily="50" charset="-128"/>
                <a:ea typeface="Meiryo UI" pitchFamily="50" charset="-128"/>
                <a:cs typeface="Meiryo UI" pitchFamily="50" charset="-128"/>
              </a:rPr>
              <a:t>3.3</a:t>
            </a:r>
            <a:r>
              <a:rPr lang="ja-JP" altLang="en-US" b="1" dirty="0">
                <a:latin typeface="Meiryo UI" pitchFamily="50" charset="-128"/>
                <a:ea typeface="Meiryo UI" pitchFamily="50" charset="-128"/>
                <a:cs typeface="Meiryo UI" pitchFamily="50" charset="-128"/>
              </a:rPr>
              <a:t>　砂防関係施設</a:t>
            </a:r>
            <a:endParaRPr kumimoji="1" lang="ja-JP" altLang="en-US" b="1" dirty="0">
              <a:latin typeface="Meiryo UI" pitchFamily="50" charset="-128"/>
              <a:ea typeface="Meiryo UI" pitchFamily="50" charset="-128"/>
              <a:cs typeface="Meiryo UI" pitchFamily="50" charset="-128"/>
            </a:endParaRPr>
          </a:p>
        </p:txBody>
      </p:sp>
      <p:sp>
        <p:nvSpPr>
          <p:cNvPr id="38" name="角丸四角形 143">
            <a:extLst>
              <a:ext uri="{FF2B5EF4-FFF2-40B4-BE49-F238E27FC236}">
                <a16:creationId xmlns:a16="http://schemas.microsoft.com/office/drawing/2014/main" id="{8FAD90E4-B8DB-45B4-8448-FD6331EF52F1}"/>
              </a:ext>
            </a:extLst>
          </p:cNvPr>
          <p:cNvSpPr/>
          <p:nvPr/>
        </p:nvSpPr>
        <p:spPr>
          <a:xfrm>
            <a:off x="110835" y="1628800"/>
            <a:ext cx="8947439" cy="5182486"/>
          </a:xfrm>
          <a:prstGeom prst="rect">
            <a:avLst/>
          </a:prstGeom>
          <a:noFill/>
          <a:ln>
            <a:solidFill>
              <a:schemeClr val="tx1"/>
            </a:solid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en-US" altLang="ja-JP" sz="1400" b="1" kern="100" dirty="0">
                <a:solidFill>
                  <a:prstClr val="black"/>
                </a:solidFill>
                <a:latin typeface="Meiryo UI" panose="020B0604030504040204" pitchFamily="50" charset="-128"/>
                <a:ea typeface="Meiryo UI" panose="020B0604030504040204" pitchFamily="50" charset="-128"/>
                <a:cs typeface="Times New Roman"/>
              </a:rPr>
              <a:t>3.3.1</a:t>
            </a:r>
            <a:r>
              <a:rPr lang="ja-JP" altLang="en-US" sz="1400" b="1" kern="100" dirty="0">
                <a:solidFill>
                  <a:prstClr val="black"/>
                </a:solidFill>
                <a:latin typeface="Meiryo UI" panose="020B0604030504040204" pitchFamily="50" charset="-128"/>
                <a:ea typeface="Meiryo UI" panose="020B0604030504040204" pitchFamily="50" charset="-128"/>
                <a:cs typeface="Times New Roman"/>
              </a:rPr>
              <a:t>　施設の現状</a:t>
            </a:r>
            <a:endParaRPr lang="en-US" altLang="ja-JP" sz="1400" b="1" kern="100" dirty="0">
              <a:solidFill>
                <a:prstClr val="black"/>
              </a:solidFill>
              <a:latin typeface="Meiryo UI" panose="020B0604030504040204" pitchFamily="50" charset="-128"/>
              <a:ea typeface="Meiryo UI" panose="020B0604030504040204" pitchFamily="50" charset="-128"/>
              <a:cs typeface="Times New Roman"/>
            </a:endParaRPr>
          </a:p>
        </p:txBody>
      </p:sp>
      <p:sp>
        <p:nvSpPr>
          <p:cNvPr id="2" name="角丸四角形 143">
            <a:extLst>
              <a:ext uri="{FF2B5EF4-FFF2-40B4-BE49-F238E27FC236}">
                <a16:creationId xmlns:a16="http://schemas.microsoft.com/office/drawing/2014/main" id="{185CED8E-C377-846E-6C5D-004600BB5574}"/>
              </a:ext>
            </a:extLst>
          </p:cNvPr>
          <p:cNvSpPr/>
          <p:nvPr/>
        </p:nvSpPr>
        <p:spPr>
          <a:xfrm>
            <a:off x="150919" y="2415958"/>
            <a:ext cx="2930815" cy="303806"/>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200" u="sng" kern="100" dirty="0">
                <a:solidFill>
                  <a:srgbClr val="FF0000"/>
                </a:solidFill>
                <a:latin typeface="Meiryo UI" panose="020B0604030504040204" pitchFamily="50" charset="-128"/>
                <a:ea typeface="Meiryo UI" panose="020B0604030504040204" pitchFamily="50" charset="-128"/>
                <a:cs typeface="Times New Roman"/>
              </a:rPr>
              <a:t>②施設の現状</a:t>
            </a:r>
            <a:endParaRPr lang="en-US" altLang="ja-JP" sz="1200" u="sng" kern="100" dirty="0">
              <a:solidFill>
                <a:srgbClr val="FF0000"/>
              </a:solidFill>
              <a:latin typeface="Meiryo UI" panose="020B0604030504040204" pitchFamily="50" charset="-128"/>
              <a:ea typeface="Meiryo UI" panose="020B0604030504040204" pitchFamily="50" charset="-128"/>
              <a:cs typeface="Times New Roman"/>
            </a:endParaRPr>
          </a:p>
        </p:txBody>
      </p:sp>
      <p:sp>
        <p:nvSpPr>
          <p:cNvPr id="3" name="テキスト ボックス 2">
            <a:extLst>
              <a:ext uri="{FF2B5EF4-FFF2-40B4-BE49-F238E27FC236}">
                <a16:creationId xmlns:a16="http://schemas.microsoft.com/office/drawing/2014/main" id="{60F61D80-6C2B-E51D-0C4B-D10982D080CB}"/>
              </a:ext>
            </a:extLst>
          </p:cNvPr>
          <p:cNvSpPr txBox="1"/>
          <p:nvPr/>
        </p:nvSpPr>
        <p:spPr>
          <a:xfrm rot="10800000" flipV="1">
            <a:off x="6397651" y="4022719"/>
            <a:ext cx="2177694" cy="461665"/>
          </a:xfrm>
          <a:prstGeom prst="rect">
            <a:avLst/>
          </a:prstGeom>
          <a:noFill/>
          <a:ln w="19050">
            <a:noFill/>
          </a:ln>
        </p:spPr>
        <p:txBody>
          <a:bodyPr wrap="square" rtlCol="0">
            <a:spAutoFit/>
          </a:bodyPr>
          <a:lstStyle/>
          <a:p>
            <a:pPr algn="ctr"/>
            <a:r>
              <a:rPr lang="ja-JP" altLang="en-US" sz="1200" dirty="0">
                <a:latin typeface="Meiryo UI" pitchFamily="50" charset="-128"/>
                <a:ea typeface="Meiryo UI" pitchFamily="50" charset="-128"/>
                <a:cs typeface="Meiryo UI" pitchFamily="50" charset="-128"/>
              </a:rPr>
              <a:t>急傾斜地崩壊防止施設</a:t>
            </a:r>
            <a:endParaRPr lang="en-US" altLang="ja-JP" sz="1200" dirty="0">
              <a:latin typeface="Meiryo UI" pitchFamily="50" charset="-128"/>
              <a:ea typeface="Meiryo UI" pitchFamily="50" charset="-128"/>
              <a:cs typeface="Meiryo UI" pitchFamily="50" charset="-128"/>
            </a:endParaRPr>
          </a:p>
          <a:p>
            <a:pPr algn="ctr"/>
            <a:r>
              <a:rPr lang="ja-JP" altLang="en-US" sz="1200" dirty="0">
                <a:latin typeface="Meiryo UI" pitchFamily="50" charset="-128"/>
                <a:ea typeface="Meiryo UI" pitchFamily="50" charset="-128"/>
                <a:cs typeface="Meiryo UI" pitchFamily="50" charset="-128"/>
              </a:rPr>
              <a:t>（擁壁工）</a:t>
            </a:r>
            <a:endParaRPr kumimoji="1" lang="ja-JP" altLang="en-US" sz="1200" dirty="0">
              <a:latin typeface="Meiryo UI" pitchFamily="50" charset="-128"/>
              <a:ea typeface="Meiryo UI" pitchFamily="50" charset="-128"/>
              <a:cs typeface="Meiryo UI" pitchFamily="50" charset="-128"/>
            </a:endParaRPr>
          </a:p>
        </p:txBody>
      </p:sp>
      <p:sp>
        <p:nvSpPr>
          <p:cNvPr id="4" name="テキスト ボックス 3">
            <a:extLst>
              <a:ext uri="{FF2B5EF4-FFF2-40B4-BE49-F238E27FC236}">
                <a16:creationId xmlns:a16="http://schemas.microsoft.com/office/drawing/2014/main" id="{3D22EF48-577A-B0A5-0E43-B37405700E63}"/>
              </a:ext>
            </a:extLst>
          </p:cNvPr>
          <p:cNvSpPr txBox="1"/>
          <p:nvPr/>
        </p:nvSpPr>
        <p:spPr>
          <a:xfrm rot="10800000" flipV="1">
            <a:off x="577260" y="4371878"/>
            <a:ext cx="1814526" cy="276999"/>
          </a:xfrm>
          <a:prstGeom prst="rect">
            <a:avLst/>
          </a:prstGeom>
          <a:noFill/>
          <a:ln w="19050">
            <a:noFill/>
          </a:ln>
        </p:spPr>
        <p:txBody>
          <a:bodyPr wrap="square" rtlCol="0">
            <a:spAutoFit/>
          </a:bodyPr>
          <a:lstStyle/>
          <a:p>
            <a:pPr algn="ctr"/>
            <a:r>
              <a:rPr lang="ja-JP" altLang="en-US" sz="1200" dirty="0">
                <a:latin typeface="Meiryo UI" pitchFamily="50" charset="-128"/>
                <a:ea typeface="Meiryo UI" pitchFamily="50" charset="-128"/>
                <a:cs typeface="Meiryo UI" pitchFamily="50" charset="-128"/>
              </a:rPr>
              <a:t>不透過型砂防堰堤</a:t>
            </a:r>
            <a:endParaRPr kumimoji="1" lang="ja-JP" altLang="en-US" sz="1200" dirty="0">
              <a:latin typeface="Meiryo UI" pitchFamily="50" charset="-128"/>
              <a:ea typeface="Meiryo UI" pitchFamily="50" charset="-128"/>
              <a:cs typeface="Meiryo UI" pitchFamily="50" charset="-128"/>
            </a:endParaRPr>
          </a:p>
        </p:txBody>
      </p:sp>
      <p:sp>
        <p:nvSpPr>
          <p:cNvPr id="6" name="テキスト ボックス 5">
            <a:extLst>
              <a:ext uri="{FF2B5EF4-FFF2-40B4-BE49-F238E27FC236}">
                <a16:creationId xmlns:a16="http://schemas.microsoft.com/office/drawing/2014/main" id="{2D182642-0AFD-834E-7E0E-E66CD1703D96}"/>
              </a:ext>
            </a:extLst>
          </p:cNvPr>
          <p:cNvSpPr txBox="1"/>
          <p:nvPr/>
        </p:nvSpPr>
        <p:spPr>
          <a:xfrm rot="10800000" flipV="1">
            <a:off x="299815" y="6340478"/>
            <a:ext cx="2647709" cy="461665"/>
          </a:xfrm>
          <a:prstGeom prst="rect">
            <a:avLst/>
          </a:prstGeom>
          <a:noFill/>
          <a:ln w="19050">
            <a:noFill/>
          </a:ln>
        </p:spPr>
        <p:txBody>
          <a:bodyPr wrap="square" rtlCol="0">
            <a:spAutoFit/>
          </a:bodyPr>
          <a:lstStyle/>
          <a:p>
            <a:pPr algn="ctr"/>
            <a:r>
              <a:rPr lang="ja-JP" altLang="en-US" sz="1200" dirty="0">
                <a:latin typeface="Meiryo UI" pitchFamily="50" charset="-128"/>
                <a:ea typeface="Meiryo UI" pitchFamily="50" charset="-128"/>
                <a:cs typeface="Meiryo UI" pitchFamily="50" charset="-128"/>
              </a:rPr>
              <a:t>急傾斜地崩壊防止施設</a:t>
            </a:r>
            <a:endParaRPr lang="en-US" altLang="ja-JP" sz="1200" dirty="0">
              <a:latin typeface="Meiryo UI" pitchFamily="50" charset="-128"/>
              <a:ea typeface="Meiryo UI" pitchFamily="50" charset="-128"/>
              <a:cs typeface="Meiryo UI" pitchFamily="50" charset="-128"/>
            </a:endParaRPr>
          </a:p>
          <a:p>
            <a:pPr algn="ctr"/>
            <a:r>
              <a:rPr lang="ja-JP" altLang="en-US" sz="1200" dirty="0">
                <a:latin typeface="Meiryo UI" pitchFamily="50" charset="-128"/>
                <a:ea typeface="Meiryo UI" pitchFamily="50" charset="-128"/>
                <a:cs typeface="Meiryo UI" pitchFamily="50" charset="-128"/>
              </a:rPr>
              <a:t>（法枠工）</a:t>
            </a:r>
            <a:endParaRPr kumimoji="1" lang="ja-JP" altLang="en-US" sz="1200" dirty="0">
              <a:latin typeface="Meiryo UI" pitchFamily="50" charset="-128"/>
              <a:ea typeface="Meiryo UI" pitchFamily="50" charset="-128"/>
              <a:cs typeface="Meiryo UI" pitchFamily="50" charset="-128"/>
            </a:endParaRPr>
          </a:p>
        </p:txBody>
      </p:sp>
      <p:sp>
        <p:nvSpPr>
          <p:cNvPr id="7" name="テキスト ボックス 6">
            <a:extLst>
              <a:ext uri="{FF2B5EF4-FFF2-40B4-BE49-F238E27FC236}">
                <a16:creationId xmlns:a16="http://schemas.microsoft.com/office/drawing/2014/main" id="{D3C21D5F-F293-CD7F-49AF-7C148D5DA121}"/>
              </a:ext>
            </a:extLst>
          </p:cNvPr>
          <p:cNvSpPr txBox="1"/>
          <p:nvPr/>
        </p:nvSpPr>
        <p:spPr>
          <a:xfrm rot="10800000" flipV="1">
            <a:off x="3011637" y="4296984"/>
            <a:ext cx="3030142" cy="438582"/>
          </a:xfrm>
          <a:prstGeom prst="rect">
            <a:avLst/>
          </a:prstGeom>
          <a:noFill/>
          <a:ln w="19050">
            <a:noFill/>
          </a:ln>
        </p:spPr>
        <p:txBody>
          <a:bodyPr wrap="square" rtlCol="0">
            <a:spAutoFit/>
          </a:bodyPr>
          <a:lstStyle/>
          <a:p>
            <a:pPr algn="ctr"/>
            <a:r>
              <a:rPr lang="ja-JP" altLang="en-US" sz="1200" dirty="0">
                <a:latin typeface="Meiryo UI" pitchFamily="50" charset="-128"/>
                <a:ea typeface="Meiryo UI" pitchFamily="50" charset="-128"/>
                <a:cs typeface="Meiryo UI" pitchFamily="50" charset="-128"/>
              </a:rPr>
              <a:t>地すべり対策施設</a:t>
            </a:r>
            <a:endParaRPr lang="en-US" altLang="ja-JP" sz="1200" dirty="0">
              <a:latin typeface="Meiryo UI" pitchFamily="50" charset="-128"/>
              <a:ea typeface="Meiryo UI" pitchFamily="50" charset="-128"/>
              <a:cs typeface="Meiryo UI" pitchFamily="50" charset="-128"/>
            </a:endParaRPr>
          </a:p>
          <a:p>
            <a:pPr algn="ctr"/>
            <a:r>
              <a:rPr lang="ja-JP" altLang="en-US" sz="1050" dirty="0">
                <a:latin typeface="Meiryo UI" pitchFamily="50" charset="-128"/>
                <a:ea typeface="Meiryo UI" pitchFamily="50" charset="-128"/>
                <a:cs typeface="Meiryo UI" pitchFamily="50" charset="-128"/>
              </a:rPr>
              <a:t>（杭工・地山補強工・地下水排除工）</a:t>
            </a:r>
            <a:endParaRPr kumimoji="1" lang="ja-JP" altLang="en-US" sz="1400" dirty="0">
              <a:latin typeface="Meiryo UI" pitchFamily="50" charset="-128"/>
              <a:ea typeface="Meiryo UI" pitchFamily="50" charset="-128"/>
              <a:cs typeface="Meiryo UI" pitchFamily="50" charset="-128"/>
            </a:endParaRPr>
          </a:p>
        </p:txBody>
      </p:sp>
      <p:pic>
        <p:nvPicPr>
          <p:cNvPr id="8" name="図 7">
            <a:extLst>
              <a:ext uri="{FF2B5EF4-FFF2-40B4-BE49-F238E27FC236}">
                <a16:creationId xmlns:a16="http://schemas.microsoft.com/office/drawing/2014/main" id="{5ED2D76B-D1BF-D95F-7678-85B76701B3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654" y="4660809"/>
            <a:ext cx="2256000" cy="1692000"/>
          </a:xfrm>
          <a:prstGeom prst="rect">
            <a:avLst/>
          </a:prstGeom>
        </p:spPr>
      </p:pic>
      <p:pic>
        <p:nvPicPr>
          <p:cNvPr id="9" name="図 8">
            <a:extLst>
              <a:ext uri="{FF2B5EF4-FFF2-40B4-BE49-F238E27FC236}">
                <a16:creationId xmlns:a16="http://schemas.microsoft.com/office/drawing/2014/main" id="{033F32FB-6500-E687-EFB1-03D4836F3FD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7766"/>
          <a:stretch/>
        </p:blipFill>
        <p:spPr>
          <a:xfrm>
            <a:off x="6448542" y="2354171"/>
            <a:ext cx="1855184" cy="1692000"/>
          </a:xfrm>
          <a:prstGeom prst="rect">
            <a:avLst/>
          </a:prstGeom>
          <a:ln>
            <a:noFill/>
          </a:ln>
        </p:spPr>
      </p:pic>
      <p:pic>
        <p:nvPicPr>
          <p:cNvPr id="11" name="図 10">
            <a:extLst>
              <a:ext uri="{FF2B5EF4-FFF2-40B4-BE49-F238E27FC236}">
                <a16:creationId xmlns:a16="http://schemas.microsoft.com/office/drawing/2014/main" id="{BE702BAA-AE93-29A4-D59C-11D60F3692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0421" y="2687911"/>
            <a:ext cx="2256000" cy="1692000"/>
          </a:xfrm>
          <a:prstGeom prst="rect">
            <a:avLst/>
          </a:prstGeom>
          <a:ln>
            <a:noFill/>
          </a:ln>
        </p:spPr>
      </p:pic>
      <p:grpSp>
        <p:nvGrpSpPr>
          <p:cNvPr id="12" name="グループ化 11">
            <a:extLst>
              <a:ext uri="{FF2B5EF4-FFF2-40B4-BE49-F238E27FC236}">
                <a16:creationId xmlns:a16="http://schemas.microsoft.com/office/drawing/2014/main" id="{7651AFF1-98DE-B6A8-8F2C-49F4096ACBBD}"/>
              </a:ext>
            </a:extLst>
          </p:cNvPr>
          <p:cNvGrpSpPr>
            <a:grpSpLocks noChangeAspect="1"/>
          </p:cNvGrpSpPr>
          <p:nvPr/>
        </p:nvGrpSpPr>
        <p:grpSpPr>
          <a:xfrm>
            <a:off x="3369198" y="2614292"/>
            <a:ext cx="2209940" cy="1692000"/>
            <a:chOff x="10782831" y="523221"/>
            <a:chExt cx="3073787" cy="2373721"/>
          </a:xfrm>
        </p:grpSpPr>
        <p:pic>
          <p:nvPicPr>
            <p:cNvPr id="13" name="図 12">
              <a:extLst>
                <a:ext uri="{FF2B5EF4-FFF2-40B4-BE49-F238E27FC236}">
                  <a16:creationId xmlns:a16="http://schemas.microsoft.com/office/drawing/2014/main" id="{E5881D5E-3B2C-5D30-0C04-8C014E3D0C2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174" t="25505" r="31505" b="38908"/>
            <a:stretch/>
          </p:blipFill>
          <p:spPr>
            <a:xfrm rot="5400000">
              <a:off x="11132864" y="173188"/>
              <a:ext cx="2373721" cy="3073787"/>
            </a:xfrm>
            <a:prstGeom prst="rect">
              <a:avLst/>
            </a:prstGeom>
          </p:spPr>
        </p:pic>
        <p:sp>
          <p:nvSpPr>
            <p:cNvPr id="14" name="楕円 13">
              <a:extLst>
                <a:ext uri="{FF2B5EF4-FFF2-40B4-BE49-F238E27FC236}">
                  <a16:creationId xmlns:a16="http://schemas.microsoft.com/office/drawing/2014/main" id="{2B0ABC9A-022B-FA85-DECF-81618E0D0943}"/>
                </a:ext>
              </a:extLst>
            </p:cNvPr>
            <p:cNvSpPr/>
            <p:nvPr/>
          </p:nvSpPr>
          <p:spPr>
            <a:xfrm>
              <a:off x="11858133" y="1668227"/>
              <a:ext cx="977751" cy="3466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571C8B77-CB04-8092-D1E8-B20B7A298B6B}"/>
                </a:ext>
              </a:extLst>
            </p:cNvPr>
            <p:cNvSpPr txBox="1"/>
            <p:nvPr/>
          </p:nvSpPr>
          <p:spPr>
            <a:xfrm>
              <a:off x="12835884" y="1524200"/>
              <a:ext cx="944452" cy="280659"/>
            </a:xfrm>
            <a:prstGeom prst="rect">
              <a:avLst/>
            </a:prstGeom>
            <a:solidFill>
              <a:schemeClr val="bg1"/>
            </a:solidFill>
            <a:ln>
              <a:solidFill>
                <a:srgbClr val="FF0000"/>
              </a:solidFill>
            </a:ln>
          </p:spPr>
          <p:txBody>
            <a:bodyPr wrap="square" rtlCol="0" anchor="ctr">
              <a:spAutoFit/>
            </a:bodyPr>
            <a:lstStyle/>
            <a:p>
              <a:pPr algn="ctr"/>
              <a:r>
                <a:rPr kumimoji="1" lang="ja-JP" altLang="en-US" sz="700" b="1" dirty="0">
                  <a:latin typeface="Meiryo UI" panose="020B0604030504040204" pitchFamily="50" charset="-128"/>
                  <a:ea typeface="Meiryo UI" panose="020B0604030504040204" pitchFamily="50" charset="-128"/>
                </a:rPr>
                <a:t>地山補強工</a:t>
              </a:r>
            </a:p>
          </p:txBody>
        </p:sp>
        <p:grpSp>
          <p:nvGrpSpPr>
            <p:cNvPr id="16" name="グループ化 15">
              <a:extLst>
                <a:ext uri="{FF2B5EF4-FFF2-40B4-BE49-F238E27FC236}">
                  <a16:creationId xmlns:a16="http://schemas.microsoft.com/office/drawing/2014/main" id="{8C659735-565B-B139-CBF0-2C442A7180C3}"/>
                </a:ext>
              </a:extLst>
            </p:cNvPr>
            <p:cNvGrpSpPr/>
            <p:nvPr/>
          </p:nvGrpSpPr>
          <p:grpSpPr>
            <a:xfrm rot="336148">
              <a:off x="11945545" y="1329579"/>
              <a:ext cx="271780" cy="274284"/>
              <a:chOff x="2956560" y="4132412"/>
              <a:chExt cx="411480" cy="401488"/>
            </a:xfrm>
          </p:grpSpPr>
          <p:cxnSp>
            <p:nvCxnSpPr>
              <p:cNvPr id="33" name="直線コネクタ 32">
                <a:extLst>
                  <a:ext uri="{FF2B5EF4-FFF2-40B4-BE49-F238E27FC236}">
                    <a16:creationId xmlns:a16="http://schemas.microsoft.com/office/drawing/2014/main" id="{4FE1A7F0-82EC-0214-48A7-B7E4F0C02B14}"/>
                  </a:ext>
                </a:extLst>
              </p:cNvPr>
              <p:cNvCxnSpPr>
                <a:cxnSpLocks/>
              </p:cNvCxnSpPr>
              <p:nvPr/>
            </p:nvCxnSpPr>
            <p:spPr>
              <a:xfrm>
                <a:off x="2956560" y="4144862"/>
                <a:ext cx="251769" cy="389038"/>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AEDAA2EE-E616-9860-765B-4AA9CA7A043A}"/>
                  </a:ext>
                </a:extLst>
              </p:cNvPr>
              <p:cNvCxnSpPr>
                <a:cxnSpLocks/>
              </p:cNvCxnSpPr>
              <p:nvPr/>
            </p:nvCxnSpPr>
            <p:spPr>
              <a:xfrm flipH="1" flipV="1">
                <a:off x="3086100" y="4132412"/>
                <a:ext cx="122229" cy="401488"/>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E8E8440C-3DBF-674B-89B6-D231A2950E2B}"/>
                  </a:ext>
                </a:extLst>
              </p:cNvPr>
              <p:cNvCxnSpPr>
                <a:cxnSpLocks/>
              </p:cNvCxnSpPr>
              <p:nvPr/>
            </p:nvCxnSpPr>
            <p:spPr>
              <a:xfrm flipH="1">
                <a:off x="3208329" y="4132412"/>
                <a:ext cx="25409" cy="401488"/>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194C8CAF-BD49-9B01-C31E-A0AFBA95BDA3}"/>
                  </a:ext>
                </a:extLst>
              </p:cNvPr>
              <p:cNvCxnSpPr>
                <a:cxnSpLocks/>
              </p:cNvCxnSpPr>
              <p:nvPr/>
            </p:nvCxnSpPr>
            <p:spPr>
              <a:xfrm flipH="1">
                <a:off x="3208329" y="4144862"/>
                <a:ext cx="159711" cy="389038"/>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grpSp>
        <p:grpSp>
          <p:nvGrpSpPr>
            <p:cNvPr id="18" name="グループ化 17">
              <a:extLst>
                <a:ext uri="{FF2B5EF4-FFF2-40B4-BE49-F238E27FC236}">
                  <a16:creationId xmlns:a16="http://schemas.microsoft.com/office/drawing/2014/main" id="{B26EF316-05F9-BB78-6853-0DD4534C74CA}"/>
                </a:ext>
              </a:extLst>
            </p:cNvPr>
            <p:cNvGrpSpPr/>
            <p:nvPr/>
          </p:nvGrpSpPr>
          <p:grpSpPr>
            <a:xfrm rot="336148">
              <a:off x="11612990" y="1350307"/>
              <a:ext cx="271780" cy="274284"/>
              <a:chOff x="2956560" y="4132412"/>
              <a:chExt cx="411480" cy="401488"/>
            </a:xfrm>
          </p:grpSpPr>
          <p:cxnSp>
            <p:nvCxnSpPr>
              <p:cNvPr id="29" name="直線コネクタ 28">
                <a:extLst>
                  <a:ext uri="{FF2B5EF4-FFF2-40B4-BE49-F238E27FC236}">
                    <a16:creationId xmlns:a16="http://schemas.microsoft.com/office/drawing/2014/main" id="{339F9AD2-5CCB-AE6E-A42C-0F77E65D4E47}"/>
                  </a:ext>
                </a:extLst>
              </p:cNvPr>
              <p:cNvCxnSpPr>
                <a:cxnSpLocks/>
              </p:cNvCxnSpPr>
              <p:nvPr/>
            </p:nvCxnSpPr>
            <p:spPr>
              <a:xfrm>
                <a:off x="2956560" y="4144862"/>
                <a:ext cx="251769" cy="389038"/>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5AC06D23-65F6-C1C9-B4BE-2D027863ADAE}"/>
                  </a:ext>
                </a:extLst>
              </p:cNvPr>
              <p:cNvCxnSpPr>
                <a:cxnSpLocks/>
              </p:cNvCxnSpPr>
              <p:nvPr/>
            </p:nvCxnSpPr>
            <p:spPr>
              <a:xfrm flipH="1" flipV="1">
                <a:off x="3086100" y="4132412"/>
                <a:ext cx="122229" cy="401488"/>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E2F09C2D-E53E-8C4C-44E1-143F4F6F418C}"/>
                  </a:ext>
                </a:extLst>
              </p:cNvPr>
              <p:cNvCxnSpPr>
                <a:cxnSpLocks/>
              </p:cNvCxnSpPr>
              <p:nvPr/>
            </p:nvCxnSpPr>
            <p:spPr>
              <a:xfrm flipH="1">
                <a:off x="3208329" y="4132412"/>
                <a:ext cx="25409" cy="401488"/>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E95EE7E7-D975-F03A-F12C-01808493BED8}"/>
                  </a:ext>
                </a:extLst>
              </p:cNvPr>
              <p:cNvCxnSpPr>
                <a:cxnSpLocks/>
              </p:cNvCxnSpPr>
              <p:nvPr/>
            </p:nvCxnSpPr>
            <p:spPr>
              <a:xfrm flipH="1">
                <a:off x="3208329" y="4144862"/>
                <a:ext cx="159711" cy="389038"/>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grpSp>
        <p:sp>
          <p:nvSpPr>
            <p:cNvPr id="19" name="テキスト ボックス 18">
              <a:extLst>
                <a:ext uri="{FF2B5EF4-FFF2-40B4-BE49-F238E27FC236}">
                  <a16:creationId xmlns:a16="http://schemas.microsoft.com/office/drawing/2014/main" id="{4C089B40-9B49-7258-7D72-F8E942E3F269}"/>
                </a:ext>
              </a:extLst>
            </p:cNvPr>
            <p:cNvSpPr txBox="1"/>
            <p:nvPr/>
          </p:nvSpPr>
          <p:spPr>
            <a:xfrm>
              <a:off x="12710498" y="1111952"/>
              <a:ext cx="1069838" cy="280659"/>
            </a:xfrm>
            <a:prstGeom prst="rect">
              <a:avLst/>
            </a:prstGeom>
            <a:solidFill>
              <a:schemeClr val="bg1"/>
            </a:solidFill>
            <a:ln>
              <a:solidFill>
                <a:srgbClr val="0000FF"/>
              </a:solidFill>
            </a:ln>
          </p:spPr>
          <p:txBody>
            <a:bodyPr wrap="square" rtlCol="0" anchor="ctr">
              <a:spAutoFit/>
            </a:bodyPr>
            <a:lstStyle/>
            <a:p>
              <a:pPr algn="ctr"/>
              <a:r>
                <a:rPr kumimoji="1" lang="ja-JP" altLang="en-US" sz="700" b="1" dirty="0">
                  <a:latin typeface="Meiryo UI" panose="020B0604030504040204" pitchFamily="50" charset="-128"/>
                  <a:ea typeface="Meiryo UI" panose="020B0604030504040204" pitchFamily="50" charset="-128"/>
                </a:rPr>
                <a:t>地下水排除工</a:t>
              </a:r>
            </a:p>
          </p:txBody>
        </p:sp>
        <p:cxnSp>
          <p:nvCxnSpPr>
            <p:cNvPr id="20" name="直線矢印コネクタ 19">
              <a:extLst>
                <a:ext uri="{FF2B5EF4-FFF2-40B4-BE49-F238E27FC236}">
                  <a16:creationId xmlns:a16="http://schemas.microsoft.com/office/drawing/2014/main" id="{7095FCDB-9C50-4F5F-83CF-E81FF6BB0440}"/>
                </a:ext>
              </a:extLst>
            </p:cNvPr>
            <p:cNvCxnSpPr>
              <a:cxnSpLocks/>
              <a:stCxn id="19" idx="1"/>
            </p:cNvCxnSpPr>
            <p:nvPr/>
          </p:nvCxnSpPr>
          <p:spPr>
            <a:xfrm flipH="1">
              <a:off x="12229230" y="1226823"/>
              <a:ext cx="481268" cy="149283"/>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25" name="フリーフォーム: 図形 24">
              <a:extLst>
                <a:ext uri="{FF2B5EF4-FFF2-40B4-BE49-F238E27FC236}">
                  <a16:creationId xmlns:a16="http://schemas.microsoft.com/office/drawing/2014/main" id="{FCA4F425-ACD1-43DC-A0A3-36A7C24B955B}"/>
                </a:ext>
              </a:extLst>
            </p:cNvPr>
            <p:cNvSpPr/>
            <p:nvPr/>
          </p:nvSpPr>
          <p:spPr>
            <a:xfrm>
              <a:off x="11399514" y="1081597"/>
              <a:ext cx="494224" cy="82547"/>
            </a:xfrm>
            <a:custGeom>
              <a:avLst/>
              <a:gdLst>
                <a:gd name="connsiteX0" fmla="*/ 1135380 w 1135380"/>
                <a:gd name="connsiteY0" fmla="*/ 106680 h 106680"/>
                <a:gd name="connsiteX1" fmla="*/ 0 w 1135380"/>
                <a:gd name="connsiteY1" fmla="*/ 0 h 106680"/>
              </a:gdLst>
              <a:ahLst/>
              <a:cxnLst>
                <a:cxn ang="0">
                  <a:pos x="connsiteX0" y="connsiteY0"/>
                </a:cxn>
                <a:cxn ang="0">
                  <a:pos x="connsiteX1" y="connsiteY1"/>
                </a:cxn>
              </a:cxnLst>
              <a:rect l="l" t="t" r="r" b="b"/>
              <a:pathLst>
                <a:path w="1135380" h="106680">
                  <a:moveTo>
                    <a:pt x="1135380" y="106680"/>
                  </a:moveTo>
                  <a:lnTo>
                    <a:pt x="0" y="0"/>
                  </a:lnTo>
                </a:path>
              </a:pathLst>
            </a:cu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74851640-3F18-1F83-128D-C599F26D1833}"/>
                </a:ext>
              </a:extLst>
            </p:cNvPr>
            <p:cNvSpPr txBox="1"/>
            <p:nvPr/>
          </p:nvSpPr>
          <p:spPr>
            <a:xfrm>
              <a:off x="12452913" y="776836"/>
              <a:ext cx="798037" cy="242523"/>
            </a:xfrm>
            <a:prstGeom prst="rect">
              <a:avLst/>
            </a:prstGeom>
            <a:solidFill>
              <a:schemeClr val="bg1"/>
            </a:solidFill>
            <a:ln>
              <a:solidFill>
                <a:srgbClr val="FFFF00"/>
              </a:solidFill>
            </a:ln>
          </p:spPr>
          <p:txBody>
            <a:bodyPr wrap="square" rtlCol="0" anchor="ctr">
              <a:spAutoFit/>
            </a:bodyPr>
            <a:lstStyle/>
            <a:p>
              <a:pPr algn="ctr"/>
              <a:r>
                <a:rPr kumimoji="1" lang="ja-JP" altLang="en-US" sz="700" b="1" dirty="0">
                  <a:latin typeface="Meiryo UI" panose="020B0604030504040204" pitchFamily="50" charset="-128"/>
                  <a:ea typeface="Meiryo UI" panose="020B0604030504040204" pitchFamily="50" charset="-128"/>
                </a:rPr>
                <a:t>抑止杭工</a:t>
              </a:r>
            </a:p>
          </p:txBody>
        </p:sp>
        <p:cxnSp>
          <p:nvCxnSpPr>
            <p:cNvPr id="27" name="直線矢印コネクタ 26">
              <a:extLst>
                <a:ext uri="{FF2B5EF4-FFF2-40B4-BE49-F238E27FC236}">
                  <a16:creationId xmlns:a16="http://schemas.microsoft.com/office/drawing/2014/main" id="{9E9FA8D1-06EF-FB80-1913-09D5B226B15F}"/>
                </a:ext>
              </a:extLst>
            </p:cNvPr>
            <p:cNvCxnSpPr>
              <a:cxnSpLocks/>
              <a:stCxn id="26" idx="1"/>
            </p:cNvCxnSpPr>
            <p:nvPr/>
          </p:nvCxnSpPr>
          <p:spPr>
            <a:xfrm flipH="1">
              <a:off x="11932805" y="898098"/>
              <a:ext cx="520108" cy="242890"/>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8" name="フリーフォーム: 図形 27">
              <a:extLst>
                <a:ext uri="{FF2B5EF4-FFF2-40B4-BE49-F238E27FC236}">
                  <a16:creationId xmlns:a16="http://schemas.microsoft.com/office/drawing/2014/main" id="{709D5EEA-91A0-1BF0-792C-C475E29D1C7D}"/>
                </a:ext>
              </a:extLst>
            </p:cNvPr>
            <p:cNvSpPr/>
            <p:nvPr/>
          </p:nvSpPr>
          <p:spPr>
            <a:xfrm>
              <a:off x="11374749" y="656086"/>
              <a:ext cx="1724025" cy="1876425"/>
            </a:xfrm>
            <a:custGeom>
              <a:avLst/>
              <a:gdLst>
                <a:gd name="connsiteX0" fmla="*/ 600075 w 1724025"/>
                <a:gd name="connsiteY0" fmla="*/ 1876425 h 1876425"/>
                <a:gd name="connsiteX1" fmla="*/ 400050 w 1724025"/>
                <a:gd name="connsiteY1" fmla="*/ 1400175 h 1876425"/>
                <a:gd name="connsiteX2" fmla="*/ 333375 w 1724025"/>
                <a:gd name="connsiteY2" fmla="*/ 1266825 h 1876425"/>
                <a:gd name="connsiteX3" fmla="*/ 257175 w 1724025"/>
                <a:gd name="connsiteY3" fmla="*/ 1019175 h 1876425"/>
                <a:gd name="connsiteX4" fmla="*/ 238125 w 1724025"/>
                <a:gd name="connsiteY4" fmla="*/ 923925 h 1876425"/>
                <a:gd name="connsiteX5" fmla="*/ 104775 w 1724025"/>
                <a:gd name="connsiteY5" fmla="*/ 600075 h 1876425"/>
                <a:gd name="connsiteX6" fmla="*/ 0 w 1724025"/>
                <a:gd name="connsiteY6" fmla="*/ 428625 h 1876425"/>
                <a:gd name="connsiteX7" fmla="*/ 9525 w 1724025"/>
                <a:gd name="connsiteY7" fmla="*/ 133350 h 1876425"/>
                <a:gd name="connsiteX8" fmla="*/ 142875 w 1724025"/>
                <a:gd name="connsiteY8" fmla="*/ 47625 h 1876425"/>
                <a:gd name="connsiteX9" fmla="*/ 542925 w 1724025"/>
                <a:gd name="connsiteY9" fmla="*/ 0 h 1876425"/>
                <a:gd name="connsiteX10" fmla="*/ 1009650 w 1724025"/>
                <a:gd name="connsiteY10" fmla="*/ 304800 h 1876425"/>
                <a:gd name="connsiteX11" fmla="*/ 1047750 w 1724025"/>
                <a:gd name="connsiteY11" fmla="*/ 676275 h 1876425"/>
                <a:gd name="connsiteX12" fmla="*/ 1162050 w 1724025"/>
                <a:gd name="connsiteY12" fmla="*/ 942975 h 1876425"/>
                <a:gd name="connsiteX13" fmla="*/ 1362075 w 1724025"/>
                <a:gd name="connsiteY13" fmla="*/ 1104900 h 1876425"/>
                <a:gd name="connsiteX14" fmla="*/ 1628775 w 1724025"/>
                <a:gd name="connsiteY14" fmla="*/ 1428750 h 1876425"/>
                <a:gd name="connsiteX15" fmla="*/ 1724025 w 1724025"/>
                <a:gd name="connsiteY15" fmla="*/ 1790700 h 1876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24025" h="1876425">
                  <a:moveTo>
                    <a:pt x="600075" y="1876425"/>
                  </a:moveTo>
                  <a:lnTo>
                    <a:pt x="400050" y="1400175"/>
                  </a:lnTo>
                  <a:cubicBezTo>
                    <a:pt x="338092" y="1286586"/>
                    <a:pt x="355480" y="1333141"/>
                    <a:pt x="333375" y="1266825"/>
                  </a:cubicBezTo>
                  <a:lnTo>
                    <a:pt x="257175" y="1019175"/>
                  </a:lnTo>
                  <a:lnTo>
                    <a:pt x="238125" y="923925"/>
                  </a:lnTo>
                  <a:lnTo>
                    <a:pt x="104775" y="600075"/>
                  </a:lnTo>
                  <a:lnTo>
                    <a:pt x="0" y="428625"/>
                  </a:lnTo>
                  <a:lnTo>
                    <a:pt x="9525" y="133350"/>
                  </a:lnTo>
                  <a:lnTo>
                    <a:pt x="142875" y="47625"/>
                  </a:lnTo>
                  <a:lnTo>
                    <a:pt x="542925" y="0"/>
                  </a:lnTo>
                  <a:lnTo>
                    <a:pt x="1009650" y="304800"/>
                  </a:lnTo>
                  <a:lnTo>
                    <a:pt x="1047750" y="676275"/>
                  </a:lnTo>
                  <a:lnTo>
                    <a:pt x="1162050" y="942975"/>
                  </a:lnTo>
                  <a:lnTo>
                    <a:pt x="1362075" y="1104900"/>
                  </a:lnTo>
                  <a:lnTo>
                    <a:pt x="1628775" y="1428750"/>
                  </a:lnTo>
                  <a:lnTo>
                    <a:pt x="1724025" y="1790700"/>
                  </a:lnTo>
                </a:path>
              </a:pathLst>
            </a:custGeom>
            <a:ln w="12700">
              <a:solidFill>
                <a:schemeClr val="bg1"/>
              </a:solidFill>
              <a:prstDash val="dash"/>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grpSp>
      <p:cxnSp>
        <p:nvCxnSpPr>
          <p:cNvPr id="52" name="直線矢印コネクタ 51">
            <a:extLst>
              <a:ext uri="{FF2B5EF4-FFF2-40B4-BE49-F238E27FC236}">
                <a16:creationId xmlns:a16="http://schemas.microsoft.com/office/drawing/2014/main" id="{DB9D1765-97FA-B821-37BE-1D9D91633EB5}"/>
              </a:ext>
            </a:extLst>
          </p:cNvPr>
          <p:cNvCxnSpPr>
            <a:cxnSpLocks/>
          </p:cNvCxnSpPr>
          <p:nvPr/>
        </p:nvCxnSpPr>
        <p:spPr>
          <a:xfrm>
            <a:off x="1699548" y="3814573"/>
            <a:ext cx="434002" cy="62794"/>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53" name="角丸四角形 143">
            <a:extLst>
              <a:ext uri="{FF2B5EF4-FFF2-40B4-BE49-F238E27FC236}">
                <a16:creationId xmlns:a16="http://schemas.microsoft.com/office/drawing/2014/main" id="{71352F9E-C8B5-65F8-A3EE-4A6DEEF351A8}"/>
              </a:ext>
            </a:extLst>
          </p:cNvPr>
          <p:cNvSpPr/>
          <p:nvPr/>
        </p:nvSpPr>
        <p:spPr>
          <a:xfrm>
            <a:off x="2904871" y="4782173"/>
            <a:ext cx="3231870" cy="2025838"/>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050" u="sng" kern="100" dirty="0">
                <a:solidFill>
                  <a:srgbClr val="FF0000"/>
                </a:solidFill>
                <a:latin typeface="Meiryo UI" panose="020B0604030504040204" pitchFamily="50" charset="-128"/>
                <a:ea typeface="Meiryo UI" panose="020B0604030504040204" pitchFamily="50" charset="-128"/>
                <a:cs typeface="Times New Roman"/>
              </a:rPr>
              <a:t>○砂防堰堤</a:t>
            </a:r>
          </a:p>
          <a:p>
            <a:pPr marL="93663" indent="84138" algn="just">
              <a:defRPr/>
            </a:pPr>
            <a:r>
              <a:rPr lang="ja-JP" altLang="en-US" sz="1050" u="sng" kern="100" dirty="0">
                <a:solidFill>
                  <a:srgbClr val="FF0000"/>
                </a:solidFill>
                <a:latin typeface="Meiryo UI" panose="020B0604030504040204" pitchFamily="50" charset="-128"/>
                <a:ea typeface="Meiryo UI" panose="020B0604030504040204" pitchFamily="50" charset="-128"/>
                <a:cs typeface="Times New Roman"/>
              </a:rPr>
              <a:t>戦前に作られた砂防えん堤など施⼯後</a:t>
            </a:r>
            <a:r>
              <a:rPr lang="en-US" altLang="ja-JP" sz="1050" u="sng" kern="100" dirty="0">
                <a:solidFill>
                  <a:srgbClr val="FF0000"/>
                </a:solidFill>
                <a:latin typeface="Meiryo UI" panose="020B0604030504040204" pitchFamily="50" charset="-128"/>
                <a:ea typeface="Meiryo UI" panose="020B0604030504040204" pitchFamily="50" charset="-128"/>
                <a:cs typeface="Times New Roman"/>
              </a:rPr>
              <a:t>70</a:t>
            </a:r>
            <a:r>
              <a:rPr lang="ja-JP" altLang="en-US" sz="1050" u="sng" kern="100" dirty="0">
                <a:solidFill>
                  <a:srgbClr val="FF0000"/>
                </a:solidFill>
                <a:latin typeface="Meiryo UI" panose="020B0604030504040204" pitchFamily="50" charset="-128"/>
                <a:ea typeface="Meiryo UI" panose="020B0604030504040204" pitchFamily="50" charset="-128"/>
                <a:cs typeface="Times New Roman"/>
              </a:rPr>
              <a:t>年を超えるものもある（コンクリート構造が主体であるが鋼製部材を⽤いている箇所もある）</a:t>
            </a:r>
          </a:p>
          <a:p>
            <a:pPr algn="just">
              <a:defRPr/>
            </a:pPr>
            <a:r>
              <a:rPr lang="ja-JP" altLang="en-US" sz="1050" u="sng" kern="100" dirty="0">
                <a:solidFill>
                  <a:srgbClr val="FF0000"/>
                </a:solidFill>
                <a:latin typeface="Meiryo UI" panose="020B0604030504040204" pitchFamily="50" charset="-128"/>
                <a:ea typeface="Meiryo UI" panose="020B0604030504040204" pitchFamily="50" charset="-128"/>
                <a:cs typeface="Times New Roman"/>
              </a:rPr>
              <a:t>○地すべり防⽌施設</a:t>
            </a:r>
          </a:p>
          <a:p>
            <a:pPr marL="93663" indent="84138" algn="just">
              <a:defRPr/>
            </a:pPr>
            <a:r>
              <a:rPr lang="ja-JP" altLang="en-US" sz="1050" u="sng" kern="100" dirty="0">
                <a:solidFill>
                  <a:srgbClr val="FF0000"/>
                </a:solidFill>
                <a:latin typeface="Meiryo UI" panose="020B0604030504040204" pitchFamily="50" charset="-128"/>
                <a:ea typeface="Meiryo UI" panose="020B0604030504040204" pitchFamily="50" charset="-128"/>
                <a:cs typeface="Times New Roman"/>
              </a:rPr>
              <a:t>概成後</a:t>
            </a:r>
            <a:r>
              <a:rPr lang="en-US" altLang="ja-JP" sz="1050" u="sng" kern="100" dirty="0">
                <a:solidFill>
                  <a:srgbClr val="FF0000"/>
                </a:solidFill>
                <a:latin typeface="Meiryo UI" panose="020B0604030504040204" pitchFamily="50" charset="-128"/>
                <a:ea typeface="Meiryo UI" panose="020B0604030504040204" pitchFamily="50" charset="-128"/>
                <a:cs typeface="Times New Roman"/>
              </a:rPr>
              <a:t>30</a:t>
            </a:r>
            <a:r>
              <a:rPr lang="ja-JP" altLang="en-US" sz="1050" u="sng" kern="100" dirty="0">
                <a:solidFill>
                  <a:srgbClr val="FF0000"/>
                </a:solidFill>
                <a:latin typeface="Meiryo UI" panose="020B0604030504040204" pitchFamily="50" charset="-128"/>
                <a:ea typeface="Meiryo UI" panose="020B0604030504040204" pitchFamily="50" charset="-128"/>
                <a:cs typeface="Times New Roman"/>
              </a:rPr>
              <a:t>年を超える地区もあり、施設としては施⼯後</a:t>
            </a:r>
            <a:r>
              <a:rPr lang="en-US" altLang="ja-JP" sz="1050" u="sng" kern="100" dirty="0">
                <a:solidFill>
                  <a:srgbClr val="FF0000"/>
                </a:solidFill>
                <a:latin typeface="Meiryo UI" panose="020B0604030504040204" pitchFamily="50" charset="-128"/>
                <a:ea typeface="Meiryo UI" panose="020B0604030504040204" pitchFamily="50" charset="-128"/>
                <a:cs typeface="Times New Roman"/>
              </a:rPr>
              <a:t>40</a:t>
            </a:r>
            <a:r>
              <a:rPr lang="ja-JP" altLang="en-US" sz="1050" u="sng" kern="100" dirty="0">
                <a:solidFill>
                  <a:srgbClr val="FF0000"/>
                </a:solidFill>
                <a:latin typeface="Meiryo UI" panose="020B0604030504040204" pitchFamily="50" charset="-128"/>
                <a:ea typeface="Meiryo UI" panose="020B0604030504040204" pitchFamily="50" charset="-128"/>
                <a:cs typeface="Times New Roman"/>
              </a:rPr>
              <a:t>年を超える施設もある（杭⼯、アンカー⼯、法⾯⼯、排⽔⼯などがある）</a:t>
            </a:r>
          </a:p>
          <a:p>
            <a:pPr algn="just">
              <a:defRPr/>
            </a:pPr>
            <a:r>
              <a:rPr lang="ja-JP" altLang="en-US" sz="1050" u="sng" kern="100" dirty="0">
                <a:solidFill>
                  <a:srgbClr val="FF0000"/>
                </a:solidFill>
                <a:latin typeface="Meiryo UI" panose="020B0604030504040204" pitchFamily="50" charset="-128"/>
                <a:ea typeface="Meiryo UI" panose="020B0604030504040204" pitchFamily="50" charset="-128"/>
                <a:cs typeface="Times New Roman"/>
              </a:rPr>
              <a:t>○急傾斜地崩壊防⽌施設</a:t>
            </a:r>
          </a:p>
          <a:p>
            <a:pPr marL="93663" indent="84138" algn="just">
              <a:defRPr/>
            </a:pPr>
            <a:r>
              <a:rPr lang="ja-JP" altLang="en-US" sz="1050" u="sng" kern="100" dirty="0">
                <a:solidFill>
                  <a:srgbClr val="FF0000"/>
                </a:solidFill>
                <a:latin typeface="Meiryo UI" panose="020B0604030504040204" pitchFamily="50" charset="-128"/>
                <a:ea typeface="Meiryo UI" panose="020B0604030504040204" pitchFamily="50" charset="-128"/>
                <a:cs typeface="Times New Roman"/>
              </a:rPr>
              <a:t>急傾斜地法が昭和</a:t>
            </a:r>
            <a:r>
              <a:rPr lang="en-US" altLang="ja-JP" sz="1050" u="sng" kern="100" dirty="0">
                <a:solidFill>
                  <a:srgbClr val="FF0000"/>
                </a:solidFill>
                <a:latin typeface="Meiryo UI" panose="020B0604030504040204" pitchFamily="50" charset="-128"/>
                <a:ea typeface="Meiryo UI" panose="020B0604030504040204" pitchFamily="50" charset="-128"/>
                <a:cs typeface="Times New Roman"/>
              </a:rPr>
              <a:t>44</a:t>
            </a:r>
            <a:r>
              <a:rPr lang="ja-JP" altLang="en-US" sz="1050" u="sng" kern="100" dirty="0">
                <a:solidFill>
                  <a:srgbClr val="FF0000"/>
                </a:solidFill>
                <a:latin typeface="Meiryo UI" panose="020B0604030504040204" pitchFamily="50" charset="-128"/>
                <a:ea typeface="Meiryo UI" panose="020B0604030504040204" pitchFamily="50" charset="-128"/>
                <a:cs typeface="Times New Roman"/>
              </a:rPr>
              <a:t>年に公布され、古い施設では施⼯後</a:t>
            </a:r>
            <a:r>
              <a:rPr lang="en-US" altLang="ja-JP" sz="1050" u="sng" kern="100" dirty="0">
                <a:solidFill>
                  <a:srgbClr val="FF0000"/>
                </a:solidFill>
                <a:latin typeface="Meiryo UI" panose="020B0604030504040204" pitchFamily="50" charset="-128"/>
                <a:ea typeface="Meiryo UI" panose="020B0604030504040204" pitchFamily="50" charset="-128"/>
                <a:cs typeface="Times New Roman"/>
              </a:rPr>
              <a:t>40</a:t>
            </a:r>
            <a:r>
              <a:rPr lang="ja-JP" altLang="en-US" sz="1050" u="sng" kern="100" dirty="0">
                <a:solidFill>
                  <a:srgbClr val="FF0000"/>
                </a:solidFill>
                <a:latin typeface="Meiryo UI" panose="020B0604030504040204" pitchFamily="50" charset="-128"/>
                <a:ea typeface="Meiryo UI" panose="020B0604030504040204" pitchFamily="50" charset="-128"/>
                <a:cs typeface="Times New Roman"/>
              </a:rPr>
              <a:t>年を超えている（擁壁⼯や法枠⼯、アンカー⼯が多い）</a:t>
            </a:r>
            <a:endParaRPr lang="en-US" altLang="ja-JP" sz="1050" u="sng" kern="100" dirty="0">
              <a:solidFill>
                <a:srgbClr val="FF0000"/>
              </a:solidFill>
              <a:latin typeface="Meiryo UI" panose="020B0604030504040204" pitchFamily="50" charset="-128"/>
              <a:ea typeface="Meiryo UI" panose="020B0604030504040204" pitchFamily="50" charset="-128"/>
              <a:cs typeface="Times New Roman"/>
            </a:endParaRPr>
          </a:p>
        </p:txBody>
      </p:sp>
      <p:sp>
        <p:nvSpPr>
          <p:cNvPr id="54" name="角丸四角形 143">
            <a:extLst>
              <a:ext uri="{FF2B5EF4-FFF2-40B4-BE49-F238E27FC236}">
                <a16:creationId xmlns:a16="http://schemas.microsoft.com/office/drawing/2014/main" id="{A7702570-692B-A2A3-C7A2-E49A59BF4C64}"/>
              </a:ext>
            </a:extLst>
          </p:cNvPr>
          <p:cNvSpPr/>
          <p:nvPr/>
        </p:nvSpPr>
        <p:spPr>
          <a:xfrm>
            <a:off x="6342536" y="4437152"/>
            <a:ext cx="2605973" cy="870372"/>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200" u="sng" kern="100" dirty="0">
                <a:solidFill>
                  <a:srgbClr val="FF0000"/>
                </a:solidFill>
                <a:latin typeface="Meiryo UI" panose="020B0604030504040204" pitchFamily="50" charset="-128"/>
                <a:ea typeface="Meiryo UI" panose="020B0604030504040204" pitchFamily="50" charset="-128"/>
                <a:cs typeface="Times New Roman"/>
              </a:rPr>
              <a:t>③施設状態</a:t>
            </a:r>
            <a:endParaRPr lang="en-US" altLang="ja-JP" sz="1200" u="sng" kern="100" dirty="0">
              <a:solidFill>
                <a:srgbClr val="FF0000"/>
              </a:solidFill>
              <a:latin typeface="Meiryo UI" panose="020B0604030504040204" pitchFamily="50" charset="-128"/>
              <a:ea typeface="Meiryo UI" panose="020B0604030504040204" pitchFamily="50" charset="-128"/>
              <a:cs typeface="Times New Roman"/>
            </a:endParaRPr>
          </a:p>
          <a:p>
            <a:pPr algn="just">
              <a:defRPr/>
            </a:pPr>
            <a:r>
              <a:rPr lang="ja-JP" altLang="en-US" sz="1050" u="sng" kern="100" dirty="0">
                <a:solidFill>
                  <a:srgbClr val="FF0000"/>
                </a:solidFill>
                <a:latin typeface="Meiryo UI" panose="020B0604030504040204" pitchFamily="50" charset="-128"/>
                <a:ea typeface="Meiryo UI" panose="020B0604030504040204" pitchFamily="50" charset="-128"/>
                <a:cs typeface="Times New Roman"/>
              </a:rPr>
              <a:t>　健全度</a:t>
            </a:r>
            <a:r>
              <a:rPr lang="en-US" altLang="ja-JP" sz="1050" u="sng" kern="100" dirty="0">
                <a:solidFill>
                  <a:srgbClr val="FF0000"/>
                </a:solidFill>
                <a:latin typeface="Meiryo UI" panose="020B0604030504040204" pitchFamily="50" charset="-128"/>
                <a:ea typeface="Meiryo UI" panose="020B0604030504040204" pitchFamily="50" charset="-128"/>
                <a:cs typeface="Times New Roman"/>
              </a:rPr>
              <a:t>B</a:t>
            </a:r>
            <a:r>
              <a:rPr lang="ja-JP" altLang="en-US" sz="1050" u="sng" kern="100" dirty="0">
                <a:solidFill>
                  <a:srgbClr val="FF0000"/>
                </a:solidFill>
                <a:latin typeface="Meiryo UI" panose="020B0604030504040204" pitchFamily="50" charset="-128"/>
                <a:ea typeface="Meiryo UI" panose="020B0604030504040204" pitchFamily="50" charset="-128"/>
                <a:cs typeface="Times New Roman"/>
              </a:rPr>
              <a:t>、</a:t>
            </a:r>
            <a:r>
              <a:rPr lang="en-US" altLang="ja-JP" sz="1050" u="sng" kern="100" dirty="0">
                <a:solidFill>
                  <a:srgbClr val="FF0000"/>
                </a:solidFill>
                <a:latin typeface="Meiryo UI" panose="020B0604030504040204" pitchFamily="50" charset="-128"/>
                <a:ea typeface="Meiryo UI" panose="020B0604030504040204" pitchFamily="50" charset="-128"/>
                <a:cs typeface="Times New Roman"/>
              </a:rPr>
              <a:t>C</a:t>
            </a:r>
            <a:r>
              <a:rPr lang="ja-JP" altLang="en-US" sz="1050" u="sng" kern="100" dirty="0">
                <a:solidFill>
                  <a:srgbClr val="FF0000"/>
                </a:solidFill>
                <a:latin typeface="Meiryo UI" panose="020B0604030504040204" pitchFamily="50" charset="-128"/>
                <a:ea typeface="Meiryo UI" panose="020B0604030504040204" pitchFamily="50" charset="-128"/>
                <a:cs typeface="Times New Roman"/>
              </a:rPr>
              <a:t>は増加傾向であるが、各損傷箇所の状態変化を把握し、適切に維持管理することで施設の損傷による災害はない。</a:t>
            </a:r>
            <a:endParaRPr lang="en-US" altLang="ja-JP" sz="1050" u="sng" kern="100" dirty="0">
              <a:solidFill>
                <a:srgbClr val="FF0000"/>
              </a:solidFill>
              <a:latin typeface="Meiryo UI" panose="020B0604030504040204" pitchFamily="50" charset="-128"/>
              <a:ea typeface="Meiryo UI" panose="020B0604030504040204" pitchFamily="50" charset="-128"/>
              <a:cs typeface="Times New Roman"/>
            </a:endParaRPr>
          </a:p>
        </p:txBody>
      </p:sp>
      <p:pic>
        <p:nvPicPr>
          <p:cNvPr id="55" name="図 54">
            <a:extLst>
              <a:ext uri="{FF2B5EF4-FFF2-40B4-BE49-F238E27FC236}">
                <a16:creationId xmlns:a16="http://schemas.microsoft.com/office/drawing/2014/main" id="{E5271861-F199-0A93-FBFB-3580D342DB6C}"/>
              </a:ext>
            </a:extLst>
          </p:cNvPr>
          <p:cNvPicPr>
            <a:picLocks noChangeAspect="1"/>
          </p:cNvPicPr>
          <p:nvPr/>
        </p:nvPicPr>
        <p:blipFill>
          <a:blip r:embed="rId7"/>
          <a:stretch>
            <a:fillRect/>
          </a:stretch>
        </p:blipFill>
        <p:spPr>
          <a:xfrm>
            <a:off x="6366338" y="5168205"/>
            <a:ext cx="2240320" cy="1440000"/>
          </a:xfrm>
          <a:prstGeom prst="rect">
            <a:avLst/>
          </a:prstGeom>
        </p:spPr>
      </p:pic>
      <p:sp>
        <p:nvSpPr>
          <p:cNvPr id="56" name="角丸四角形 143">
            <a:extLst>
              <a:ext uri="{FF2B5EF4-FFF2-40B4-BE49-F238E27FC236}">
                <a16:creationId xmlns:a16="http://schemas.microsoft.com/office/drawing/2014/main" id="{288FE5C0-161B-20F1-FEC3-C7B11C3845C7}"/>
              </a:ext>
            </a:extLst>
          </p:cNvPr>
          <p:cNvSpPr/>
          <p:nvPr/>
        </p:nvSpPr>
        <p:spPr>
          <a:xfrm>
            <a:off x="5542228" y="6611480"/>
            <a:ext cx="3541412" cy="272330"/>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lgn="ctr">
              <a:defRPr/>
            </a:pPr>
            <a:r>
              <a:rPr lang="zh-TW" altLang="en-US" sz="1050" kern="100" dirty="0">
                <a:solidFill>
                  <a:schemeClr val="tx1"/>
                </a:solidFill>
                <a:latin typeface="Meiryo UI" panose="020B0604030504040204" pitchFamily="50" charset="-128"/>
                <a:ea typeface="Meiryo UI" panose="020B0604030504040204" pitchFamily="50" charset="-128"/>
                <a:cs typeface="Times New Roman"/>
              </a:rPr>
              <a:t>健全度</a:t>
            </a:r>
            <a:r>
              <a:rPr lang="en-US" altLang="zh-TW" sz="1050" kern="100" dirty="0">
                <a:solidFill>
                  <a:schemeClr val="tx1"/>
                </a:solidFill>
                <a:latin typeface="Meiryo UI" panose="020B0604030504040204" pitchFamily="50" charset="-128"/>
                <a:ea typeface="Meiryo UI" panose="020B0604030504040204" pitchFamily="50" charset="-128"/>
                <a:cs typeface="Times New Roman"/>
              </a:rPr>
              <a:t>A:</a:t>
            </a:r>
            <a:r>
              <a:rPr lang="zh-TW" altLang="en-US" sz="1050" kern="100" dirty="0">
                <a:solidFill>
                  <a:schemeClr val="tx1"/>
                </a:solidFill>
                <a:latin typeface="Meiryo UI" panose="020B0604030504040204" pitchFamily="50" charset="-128"/>
                <a:ea typeface="Meiryo UI" panose="020B0604030504040204" pitchFamily="50" charset="-128"/>
                <a:cs typeface="Times New Roman"/>
              </a:rPr>
              <a:t>対策不要</a:t>
            </a:r>
            <a:r>
              <a:rPr lang="ja-JP" altLang="en-US" sz="1050" kern="100" dirty="0">
                <a:solidFill>
                  <a:schemeClr val="tx1"/>
                </a:solidFill>
                <a:latin typeface="Meiryo UI" panose="020B0604030504040204" pitchFamily="50" charset="-128"/>
                <a:ea typeface="Meiryo UI" panose="020B0604030504040204" pitchFamily="50" charset="-128"/>
                <a:cs typeface="Times New Roman"/>
              </a:rPr>
              <a:t>、</a:t>
            </a:r>
            <a:r>
              <a:rPr lang="zh-TW" altLang="en-US" sz="1050" kern="100" dirty="0">
                <a:solidFill>
                  <a:schemeClr val="tx1"/>
                </a:solidFill>
                <a:latin typeface="Meiryo UI" panose="020B0604030504040204" pitchFamily="50" charset="-128"/>
                <a:ea typeface="Meiryo UI" panose="020B0604030504040204" pitchFamily="50" charset="-128"/>
                <a:cs typeface="Times New Roman"/>
              </a:rPr>
              <a:t>健全度</a:t>
            </a:r>
            <a:r>
              <a:rPr lang="en-US" altLang="zh-TW" sz="1050" kern="100" dirty="0">
                <a:solidFill>
                  <a:schemeClr val="tx1"/>
                </a:solidFill>
                <a:latin typeface="Meiryo UI" panose="020B0604030504040204" pitchFamily="50" charset="-128"/>
                <a:ea typeface="Meiryo UI" panose="020B0604030504040204" pitchFamily="50" charset="-128"/>
                <a:cs typeface="Times New Roman"/>
              </a:rPr>
              <a:t>B:</a:t>
            </a:r>
            <a:r>
              <a:rPr lang="zh-TW" altLang="en-US" sz="1050" kern="100" dirty="0">
                <a:solidFill>
                  <a:schemeClr val="tx1"/>
                </a:solidFill>
                <a:latin typeface="Meiryo UI" panose="020B0604030504040204" pitchFamily="50" charset="-128"/>
                <a:ea typeface="Meiryo UI" panose="020B0604030504040204" pitchFamily="50" charset="-128"/>
                <a:cs typeface="Times New Roman"/>
              </a:rPr>
              <a:t>経過観察</a:t>
            </a:r>
            <a:r>
              <a:rPr lang="ja-JP" altLang="en-US" sz="1050" kern="100" dirty="0">
                <a:solidFill>
                  <a:schemeClr val="tx1"/>
                </a:solidFill>
                <a:latin typeface="Meiryo UI" panose="020B0604030504040204" pitchFamily="50" charset="-128"/>
                <a:ea typeface="Meiryo UI" panose="020B0604030504040204" pitchFamily="50" charset="-128"/>
                <a:cs typeface="Times New Roman"/>
              </a:rPr>
              <a:t>、</a:t>
            </a:r>
            <a:r>
              <a:rPr lang="zh-TW" altLang="en-US" sz="1050" kern="100" dirty="0">
                <a:solidFill>
                  <a:schemeClr val="tx1"/>
                </a:solidFill>
                <a:latin typeface="Meiryo UI" panose="020B0604030504040204" pitchFamily="50" charset="-128"/>
                <a:ea typeface="Meiryo UI" panose="020B0604030504040204" pitchFamily="50" charset="-128"/>
                <a:cs typeface="Times New Roman"/>
              </a:rPr>
              <a:t>健全度</a:t>
            </a:r>
            <a:r>
              <a:rPr lang="en-US" altLang="zh-TW" sz="1050" kern="100" dirty="0">
                <a:solidFill>
                  <a:schemeClr val="tx1"/>
                </a:solidFill>
                <a:latin typeface="Meiryo UI" panose="020B0604030504040204" pitchFamily="50" charset="-128"/>
                <a:ea typeface="Meiryo UI" panose="020B0604030504040204" pitchFamily="50" charset="-128"/>
                <a:cs typeface="Times New Roman"/>
              </a:rPr>
              <a:t>C:</a:t>
            </a:r>
            <a:r>
              <a:rPr lang="zh-TW" altLang="en-US" sz="1050" kern="100" dirty="0">
                <a:solidFill>
                  <a:schemeClr val="tx1"/>
                </a:solidFill>
                <a:latin typeface="Meiryo UI" panose="020B0604030504040204" pitchFamily="50" charset="-128"/>
                <a:ea typeface="Meiryo UI" panose="020B0604030504040204" pitchFamily="50" charset="-128"/>
                <a:cs typeface="Times New Roman"/>
              </a:rPr>
              <a:t>要対策</a:t>
            </a:r>
            <a:endParaRPr lang="en-US" altLang="ja-JP" sz="105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57" name="角丸四角形 143">
            <a:extLst>
              <a:ext uri="{FF2B5EF4-FFF2-40B4-BE49-F238E27FC236}">
                <a16:creationId xmlns:a16="http://schemas.microsoft.com/office/drawing/2014/main" id="{DC52EA80-00BA-1B61-EFD7-E6DD3004F935}"/>
              </a:ext>
            </a:extLst>
          </p:cNvPr>
          <p:cNvSpPr/>
          <p:nvPr/>
        </p:nvSpPr>
        <p:spPr>
          <a:xfrm>
            <a:off x="150919" y="1844824"/>
            <a:ext cx="8508379" cy="617430"/>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100" u="sng" kern="100" dirty="0">
                <a:solidFill>
                  <a:srgbClr val="FF0000"/>
                </a:solidFill>
                <a:latin typeface="Meiryo UI" panose="020B0604030504040204" pitchFamily="50" charset="-128"/>
                <a:ea typeface="Meiryo UI" panose="020B0604030504040204" pitchFamily="50" charset="-128"/>
                <a:cs typeface="Times New Roman"/>
              </a:rPr>
              <a:t>①現時点の管理施設数</a:t>
            </a:r>
            <a:endParaRPr lang="en-US" altLang="ja-JP" sz="1100" u="sng" kern="100" dirty="0">
              <a:solidFill>
                <a:srgbClr val="FF0000"/>
              </a:solidFill>
              <a:latin typeface="Meiryo UI" panose="020B0604030504040204" pitchFamily="50" charset="-128"/>
              <a:ea typeface="Meiryo UI" panose="020B0604030504040204" pitchFamily="50" charset="-128"/>
              <a:cs typeface="Times New Roman"/>
            </a:endParaRPr>
          </a:p>
          <a:p>
            <a:pPr marL="179388" algn="just">
              <a:defRPr/>
            </a:pPr>
            <a:r>
              <a:rPr lang="ja-JP" altLang="en-US" sz="1100" u="sng" kern="100" dirty="0">
                <a:solidFill>
                  <a:srgbClr val="FF0000"/>
                </a:solidFill>
                <a:latin typeface="Meiryo UI" panose="020B0604030504040204" pitchFamily="50" charset="-128"/>
                <a:ea typeface="Meiryo UI" panose="020B0604030504040204" pitchFamily="50" charset="-128"/>
                <a:cs typeface="Times New Roman"/>
              </a:rPr>
              <a:t>砂防堰堤（土堰堤含む）</a:t>
            </a:r>
            <a:r>
              <a:rPr lang="en-US" altLang="ja-JP" sz="1100" u="sng" kern="100" dirty="0">
                <a:solidFill>
                  <a:srgbClr val="FF0000"/>
                </a:solidFill>
                <a:latin typeface="Meiryo UI" panose="020B0604030504040204" pitchFamily="50" charset="-128"/>
                <a:ea typeface="Meiryo UI" panose="020B0604030504040204" pitchFamily="50" charset="-128"/>
                <a:cs typeface="Times New Roman"/>
              </a:rPr>
              <a:t>1,041</a:t>
            </a:r>
            <a:r>
              <a:rPr lang="ja-JP" altLang="en-US" sz="1100" u="sng" kern="100" dirty="0">
                <a:solidFill>
                  <a:srgbClr val="FF0000"/>
                </a:solidFill>
                <a:latin typeface="Meiryo UI" panose="020B0604030504040204" pitchFamily="50" charset="-128"/>
                <a:ea typeface="Meiryo UI" panose="020B0604030504040204" pitchFamily="50" charset="-128"/>
                <a:cs typeface="Times New Roman"/>
              </a:rPr>
              <a:t>箇所、渓流保全工 </a:t>
            </a:r>
            <a:r>
              <a:rPr lang="en-US" altLang="ja-JP" sz="1100" u="sng" kern="100" dirty="0">
                <a:solidFill>
                  <a:srgbClr val="FF0000"/>
                </a:solidFill>
                <a:latin typeface="Meiryo UI" panose="020B0604030504040204" pitchFamily="50" charset="-128"/>
                <a:ea typeface="Meiryo UI" panose="020B0604030504040204" pitchFamily="50" charset="-128"/>
                <a:cs typeface="Times New Roman"/>
              </a:rPr>
              <a:t>92.1km</a:t>
            </a:r>
            <a:r>
              <a:rPr lang="ja-JP" altLang="en-US" sz="1100" u="sng" kern="100" dirty="0">
                <a:solidFill>
                  <a:srgbClr val="FF0000"/>
                </a:solidFill>
                <a:latin typeface="Meiryo UI" panose="020B0604030504040204" pitchFamily="50" charset="-128"/>
                <a:ea typeface="Meiryo UI" panose="020B0604030504040204" pitchFamily="50" charset="-128"/>
                <a:cs typeface="Times New Roman"/>
              </a:rPr>
              <a:t>、急傾斜地崩壊防止施設（擁壁、法枠、アンカー等）</a:t>
            </a:r>
            <a:r>
              <a:rPr lang="en-US" altLang="ja-JP" sz="1100" u="sng" kern="100" dirty="0">
                <a:solidFill>
                  <a:srgbClr val="FF0000"/>
                </a:solidFill>
                <a:latin typeface="Meiryo UI" panose="020B0604030504040204" pitchFamily="50" charset="-128"/>
                <a:ea typeface="Meiryo UI" panose="020B0604030504040204" pitchFamily="50" charset="-128"/>
                <a:cs typeface="Times New Roman"/>
              </a:rPr>
              <a:t>202</a:t>
            </a:r>
            <a:r>
              <a:rPr lang="ja-JP" altLang="en-US" sz="1100" u="sng" kern="100" dirty="0">
                <a:solidFill>
                  <a:srgbClr val="FF0000"/>
                </a:solidFill>
                <a:latin typeface="Meiryo UI" panose="020B0604030504040204" pitchFamily="50" charset="-128"/>
                <a:ea typeface="Meiryo UI" panose="020B0604030504040204" pitchFamily="50" charset="-128"/>
                <a:cs typeface="Times New Roman"/>
              </a:rPr>
              <a:t>箇所</a:t>
            </a:r>
            <a:r>
              <a:rPr lang="en-US" altLang="ja-JP" sz="1100" u="sng" kern="100" dirty="0">
                <a:solidFill>
                  <a:srgbClr val="FF0000"/>
                </a:solidFill>
                <a:latin typeface="Meiryo UI" panose="020B0604030504040204" pitchFamily="50" charset="-128"/>
                <a:ea typeface="Meiryo UI" panose="020B0604030504040204" pitchFamily="50" charset="-128"/>
                <a:cs typeface="Times New Roman"/>
              </a:rPr>
              <a:t>,191</a:t>
            </a:r>
            <a:r>
              <a:rPr lang="ja-JP" altLang="en-US" sz="1100" u="sng" kern="100" dirty="0">
                <a:solidFill>
                  <a:srgbClr val="FF0000"/>
                </a:solidFill>
                <a:latin typeface="Meiryo UI" panose="020B0604030504040204" pitchFamily="50" charset="-128"/>
                <a:ea typeface="Meiryo UI" panose="020B0604030504040204" pitchFamily="50" charset="-128"/>
                <a:cs typeface="Times New Roman"/>
              </a:rPr>
              <a:t>地区、地すべり防止施設（集水井、横ボーリング、杭等）</a:t>
            </a:r>
            <a:r>
              <a:rPr lang="en-US" altLang="ja-JP" sz="1100" u="sng" kern="100" dirty="0">
                <a:solidFill>
                  <a:srgbClr val="FF0000"/>
                </a:solidFill>
                <a:latin typeface="Meiryo UI" panose="020B0604030504040204" pitchFamily="50" charset="-128"/>
                <a:ea typeface="Meiryo UI" panose="020B0604030504040204" pitchFamily="50" charset="-128"/>
                <a:cs typeface="Times New Roman"/>
              </a:rPr>
              <a:t>15</a:t>
            </a:r>
            <a:r>
              <a:rPr lang="ja-JP" altLang="en-US" sz="1100" u="sng" kern="100" dirty="0">
                <a:solidFill>
                  <a:srgbClr val="FF0000"/>
                </a:solidFill>
                <a:latin typeface="Meiryo UI" panose="020B0604030504040204" pitchFamily="50" charset="-128"/>
                <a:ea typeface="Meiryo UI" panose="020B0604030504040204" pitchFamily="50" charset="-128"/>
                <a:cs typeface="Times New Roman"/>
              </a:rPr>
              <a:t>箇所</a:t>
            </a:r>
          </a:p>
          <a:p>
            <a:pPr marL="179388" algn="just">
              <a:defRPr/>
            </a:pPr>
            <a:endParaRPr lang="ja-JP" altLang="en-US" sz="1100" u="sng" kern="100" dirty="0">
              <a:solidFill>
                <a:srgbClr val="FF0000"/>
              </a:solidFill>
              <a:latin typeface="Meiryo UI" panose="020B0604030504040204" pitchFamily="50" charset="-128"/>
              <a:ea typeface="Meiryo UI" panose="020B0604030504040204" pitchFamily="50" charset="-128"/>
              <a:cs typeface="Times New Roman"/>
            </a:endParaRPr>
          </a:p>
          <a:p>
            <a:pPr marL="179388" algn="just">
              <a:defRPr/>
            </a:pPr>
            <a:endParaRPr lang="en-US" altLang="ja-JP" sz="1100" u="sng" kern="100" dirty="0">
              <a:solidFill>
                <a:srgbClr val="FF0000"/>
              </a:solidFill>
              <a:latin typeface="Meiryo UI" panose="020B0604030504040204" pitchFamily="50" charset="-128"/>
              <a:ea typeface="Meiryo UI" panose="020B0604030504040204" pitchFamily="50" charset="-128"/>
              <a:cs typeface="Times New Roman"/>
            </a:endParaRPr>
          </a:p>
        </p:txBody>
      </p:sp>
      <p:sp>
        <p:nvSpPr>
          <p:cNvPr id="42" name="テキスト ボックス 41">
            <a:extLst>
              <a:ext uri="{FF2B5EF4-FFF2-40B4-BE49-F238E27FC236}">
                <a16:creationId xmlns:a16="http://schemas.microsoft.com/office/drawing/2014/main" id="{6919F12A-D2BE-42D5-ABD7-B4720AE4AAE3}"/>
              </a:ext>
            </a:extLst>
          </p:cNvPr>
          <p:cNvSpPr txBox="1"/>
          <p:nvPr/>
        </p:nvSpPr>
        <p:spPr>
          <a:xfrm>
            <a:off x="0" y="525123"/>
            <a:ext cx="9144000" cy="461665"/>
          </a:xfrm>
          <a:prstGeom prst="rect">
            <a:avLst/>
          </a:prstGeom>
          <a:solidFill>
            <a:srgbClr val="FFD653"/>
          </a:solidFill>
          <a:ln w="19050">
            <a:noFill/>
          </a:ln>
        </p:spPr>
        <p:txBody>
          <a:bodyPr wrap="square" rtlCol="0">
            <a:spAutoFit/>
          </a:bodyPr>
          <a:lstStyle/>
          <a:p>
            <a:r>
              <a:rPr lang="ja-JP" altLang="en-US" sz="2400" dirty="0">
                <a:latin typeface="Meiryo UI" pitchFamily="50" charset="-128"/>
                <a:ea typeface="Meiryo UI" pitchFamily="50" charset="-128"/>
                <a:cs typeface="Meiryo UI" pitchFamily="50" charset="-128"/>
              </a:rPr>
              <a:t>１－</a:t>
            </a:r>
            <a:r>
              <a:rPr lang="en-US" altLang="ja-JP" sz="2400" dirty="0">
                <a:latin typeface="Meiryo UI" pitchFamily="50" charset="-128"/>
                <a:ea typeface="Meiryo UI" pitchFamily="50" charset="-128"/>
                <a:cs typeface="Meiryo UI" pitchFamily="50" charset="-128"/>
              </a:rPr>
              <a:t>4</a:t>
            </a:r>
            <a:r>
              <a:rPr lang="ja-JP" altLang="en-US" sz="2400" dirty="0">
                <a:latin typeface="Meiryo UI" pitchFamily="50" charset="-128"/>
                <a:ea typeface="Meiryo UI" pitchFamily="50" charset="-128"/>
                <a:cs typeface="Meiryo UI" pitchFamily="50" charset="-128"/>
              </a:rPr>
              <a:t>　次期計画の概要</a:t>
            </a:r>
            <a:endParaRPr kumimoji="1" lang="ja-JP" altLang="en-US" sz="240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9708614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a:extLst>
              <a:ext uri="{FF2B5EF4-FFF2-40B4-BE49-F238E27FC236}">
                <a16:creationId xmlns:a16="http://schemas.microsoft.com/office/drawing/2014/main" id="{5CA63333-58CC-4345-8E5A-C9F799BB19BB}"/>
              </a:ext>
            </a:extLst>
          </p:cNvPr>
          <p:cNvSpPr txBox="1"/>
          <p:nvPr/>
        </p:nvSpPr>
        <p:spPr>
          <a:xfrm>
            <a:off x="-13856" y="1644"/>
            <a:ext cx="9157855"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１．</a:t>
            </a:r>
            <a:r>
              <a:rPr kumimoji="1" lang="ja-JP" altLang="en-US" sz="2800" dirty="0">
                <a:solidFill>
                  <a:schemeClr val="bg1"/>
                </a:solidFill>
                <a:latin typeface="Meiryo UI" panose="020B0604030504040204" pitchFamily="50" charset="-128"/>
                <a:ea typeface="Meiryo UI" panose="020B0604030504040204" pitchFamily="50" charset="-128"/>
              </a:rPr>
              <a:t>各分野の最終とりまとめ</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10" name="スライド番号プレースホルダー 17">
            <a:extLst>
              <a:ext uri="{FF2B5EF4-FFF2-40B4-BE49-F238E27FC236}">
                <a16:creationId xmlns:a16="http://schemas.microsoft.com/office/drawing/2014/main" id="{428703D8-3AFE-4E03-A287-112B17022CD6}"/>
              </a:ext>
            </a:extLst>
          </p:cNvPr>
          <p:cNvSpPr>
            <a:spLocks noGrp="1"/>
          </p:cNvSpPr>
          <p:nvPr>
            <p:ph type="sldNum" sz="quarter" idx="12"/>
          </p:nvPr>
        </p:nvSpPr>
        <p:spPr>
          <a:xfrm>
            <a:off x="8380804" y="6497402"/>
            <a:ext cx="774422" cy="365125"/>
          </a:xfrm>
        </p:spPr>
        <p:txBody>
          <a:bodyPr/>
          <a:lstStyle/>
          <a:p>
            <a:fld id="{682EF9F9-C4E8-46B2-BBF1-33E3162B856A}" type="slidenum">
              <a:rPr kumimoji="1" lang="ja-JP" altLang="en-US" smtClean="0"/>
              <a:t>21</a:t>
            </a:fld>
            <a:endParaRPr kumimoji="1" lang="ja-JP" altLang="en-US" dirty="0"/>
          </a:p>
        </p:txBody>
      </p:sp>
      <p:sp>
        <p:nvSpPr>
          <p:cNvPr id="5" name="テキスト ボックス 4">
            <a:extLst>
              <a:ext uri="{FF2B5EF4-FFF2-40B4-BE49-F238E27FC236}">
                <a16:creationId xmlns:a16="http://schemas.microsoft.com/office/drawing/2014/main" id="{F2205FA9-0011-435E-9CF3-A6AF1A75DEA0}"/>
              </a:ext>
            </a:extLst>
          </p:cNvPr>
          <p:cNvSpPr txBox="1"/>
          <p:nvPr/>
        </p:nvSpPr>
        <p:spPr>
          <a:xfrm>
            <a:off x="62618" y="1015301"/>
            <a:ext cx="8037774" cy="646331"/>
          </a:xfrm>
          <a:prstGeom prst="rect">
            <a:avLst/>
          </a:prstGeom>
          <a:noFill/>
          <a:ln w="19050">
            <a:noFill/>
          </a:ln>
        </p:spPr>
        <p:txBody>
          <a:bodyPr wrap="square" rtlCol="0">
            <a:spAutoFit/>
          </a:bodyPr>
          <a:lstStyle/>
          <a:p>
            <a:r>
              <a:rPr lang="ja-JP" altLang="en-US" b="1" dirty="0">
                <a:latin typeface="Meiryo UI" pitchFamily="50" charset="-128"/>
                <a:ea typeface="Meiryo UI" pitchFamily="50" charset="-128"/>
                <a:cs typeface="Meiryo UI" pitchFamily="50" charset="-128"/>
              </a:rPr>
              <a:t>３．効率的・効果的な維持管理の推進</a:t>
            </a:r>
            <a:endParaRPr lang="en-US" altLang="ja-JP" b="1" dirty="0">
              <a:latin typeface="Meiryo UI" pitchFamily="50" charset="-128"/>
              <a:ea typeface="Meiryo UI" pitchFamily="50" charset="-128"/>
              <a:cs typeface="Meiryo UI" pitchFamily="50" charset="-128"/>
            </a:endParaRPr>
          </a:p>
          <a:p>
            <a:r>
              <a:rPr lang="ja-JP" altLang="en-US" b="1" dirty="0">
                <a:latin typeface="Meiryo UI" pitchFamily="50" charset="-128"/>
                <a:ea typeface="Meiryo UI" pitchFamily="50" charset="-128"/>
                <a:cs typeface="Meiryo UI" pitchFamily="50" charset="-128"/>
              </a:rPr>
              <a:t>　</a:t>
            </a:r>
            <a:r>
              <a:rPr lang="en-US" altLang="ja-JP" b="1" dirty="0">
                <a:latin typeface="Meiryo UI" pitchFamily="50" charset="-128"/>
                <a:ea typeface="Meiryo UI" pitchFamily="50" charset="-128"/>
                <a:cs typeface="Meiryo UI" pitchFamily="50" charset="-128"/>
              </a:rPr>
              <a:t>3.3</a:t>
            </a:r>
            <a:r>
              <a:rPr lang="ja-JP" altLang="en-US" b="1" dirty="0">
                <a:latin typeface="Meiryo UI" pitchFamily="50" charset="-128"/>
                <a:ea typeface="Meiryo UI" pitchFamily="50" charset="-128"/>
                <a:cs typeface="Meiryo UI" pitchFamily="50" charset="-128"/>
              </a:rPr>
              <a:t>　砂防関係施設</a:t>
            </a:r>
            <a:endParaRPr kumimoji="1" lang="ja-JP" altLang="en-US" b="1" dirty="0">
              <a:latin typeface="Meiryo UI" pitchFamily="50" charset="-128"/>
              <a:ea typeface="Meiryo UI" pitchFamily="50" charset="-128"/>
              <a:cs typeface="Meiryo UI" pitchFamily="50" charset="-128"/>
            </a:endParaRPr>
          </a:p>
        </p:txBody>
      </p:sp>
      <p:sp>
        <p:nvSpPr>
          <p:cNvPr id="42" name="角丸四角形 143">
            <a:extLst>
              <a:ext uri="{FF2B5EF4-FFF2-40B4-BE49-F238E27FC236}">
                <a16:creationId xmlns:a16="http://schemas.microsoft.com/office/drawing/2014/main" id="{D8A6AB55-167D-4532-AA4F-60F74B25BDC2}"/>
              </a:ext>
            </a:extLst>
          </p:cNvPr>
          <p:cNvSpPr/>
          <p:nvPr/>
        </p:nvSpPr>
        <p:spPr>
          <a:xfrm>
            <a:off x="110835" y="1690144"/>
            <a:ext cx="8947439" cy="5123231"/>
          </a:xfrm>
          <a:prstGeom prst="rect">
            <a:avLst/>
          </a:prstGeom>
          <a:noFill/>
          <a:ln>
            <a:solidFill>
              <a:schemeClr val="tx1"/>
            </a:solid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en-US" altLang="ja-JP" sz="1400" b="1" kern="100" dirty="0">
                <a:solidFill>
                  <a:prstClr val="black"/>
                </a:solidFill>
                <a:latin typeface="Meiryo UI" panose="020B0604030504040204" pitchFamily="50" charset="-128"/>
                <a:ea typeface="Meiryo UI" panose="020B0604030504040204" pitchFamily="50" charset="-128"/>
                <a:cs typeface="Times New Roman"/>
              </a:rPr>
              <a:t>3.3.2</a:t>
            </a:r>
            <a:r>
              <a:rPr lang="ja-JP" altLang="en-US" sz="1400" b="1" kern="100" dirty="0">
                <a:solidFill>
                  <a:prstClr val="black"/>
                </a:solidFill>
                <a:latin typeface="Meiryo UI" panose="020B0604030504040204" pitchFamily="50" charset="-128"/>
                <a:ea typeface="Meiryo UI" panose="020B0604030504040204" pitchFamily="50" charset="-128"/>
                <a:cs typeface="Times New Roman"/>
              </a:rPr>
              <a:t>　点検</a:t>
            </a:r>
            <a:endParaRPr lang="en-US" altLang="ja-JP" sz="1400" b="1" kern="100" dirty="0">
              <a:solidFill>
                <a:prstClr val="black"/>
              </a:solidFill>
              <a:latin typeface="Meiryo UI" panose="020B0604030504040204" pitchFamily="50" charset="-128"/>
              <a:ea typeface="Meiryo UI" panose="020B0604030504040204" pitchFamily="50" charset="-128"/>
              <a:cs typeface="Times New Roman"/>
            </a:endParaRPr>
          </a:p>
        </p:txBody>
      </p:sp>
      <p:sp>
        <p:nvSpPr>
          <p:cNvPr id="22" name="角丸四角形 143">
            <a:extLst>
              <a:ext uri="{FF2B5EF4-FFF2-40B4-BE49-F238E27FC236}">
                <a16:creationId xmlns:a16="http://schemas.microsoft.com/office/drawing/2014/main" id="{97DCA3E7-E330-4290-8C61-370B74092F8E}"/>
              </a:ext>
            </a:extLst>
          </p:cNvPr>
          <p:cNvSpPr/>
          <p:nvPr/>
        </p:nvSpPr>
        <p:spPr>
          <a:xfrm>
            <a:off x="110835" y="1922079"/>
            <a:ext cx="971264" cy="256603"/>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050" u="sng" kern="100" dirty="0">
                <a:solidFill>
                  <a:srgbClr val="FF0000"/>
                </a:solidFill>
                <a:latin typeface="Meiryo UI" panose="020B0604030504040204" pitchFamily="50" charset="-128"/>
                <a:ea typeface="Meiryo UI" panose="020B0604030504040204" pitchFamily="50" charset="-128"/>
                <a:cs typeface="Times New Roman"/>
              </a:rPr>
              <a:t>①点検種別</a:t>
            </a:r>
            <a:endParaRPr lang="en-US" altLang="ja-JP" sz="900" u="sng" kern="100" dirty="0">
              <a:solidFill>
                <a:srgbClr val="FF0000"/>
              </a:solidFill>
              <a:latin typeface="Meiryo UI" panose="020B0604030504040204" pitchFamily="50" charset="-128"/>
              <a:ea typeface="Meiryo UI" panose="020B0604030504040204" pitchFamily="50" charset="-128"/>
              <a:cs typeface="Times New Roman"/>
            </a:endParaRPr>
          </a:p>
        </p:txBody>
      </p:sp>
      <p:sp>
        <p:nvSpPr>
          <p:cNvPr id="2" name="角丸四角形 143">
            <a:extLst>
              <a:ext uri="{FF2B5EF4-FFF2-40B4-BE49-F238E27FC236}">
                <a16:creationId xmlns:a16="http://schemas.microsoft.com/office/drawing/2014/main" id="{B067253D-64DD-8C10-DB80-4B131E96DBB6}"/>
              </a:ext>
            </a:extLst>
          </p:cNvPr>
          <p:cNvSpPr/>
          <p:nvPr/>
        </p:nvSpPr>
        <p:spPr>
          <a:xfrm>
            <a:off x="124345" y="3753261"/>
            <a:ext cx="3466969" cy="2217225"/>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050" u="sng" kern="100" dirty="0">
                <a:solidFill>
                  <a:srgbClr val="FF0000"/>
                </a:solidFill>
                <a:latin typeface="Meiryo UI" panose="020B0604030504040204" pitchFamily="50" charset="-128"/>
                <a:ea typeface="Meiryo UI" panose="020B0604030504040204" pitchFamily="50" charset="-128"/>
                <a:cs typeface="Times New Roman"/>
              </a:rPr>
              <a:t>②点検業務の実施</a:t>
            </a:r>
          </a:p>
          <a:p>
            <a:pPr indent="85725" algn="just">
              <a:defRPr/>
            </a:pPr>
            <a:r>
              <a:rPr lang="ja-JP" altLang="en-US" sz="1050" kern="100" dirty="0">
                <a:solidFill>
                  <a:schemeClr val="tx1"/>
                </a:solidFill>
                <a:latin typeface="Meiryo UI" panose="020B0604030504040204" pitchFamily="50" charset="-128"/>
                <a:ea typeface="Meiryo UI" panose="020B0604030504040204" pitchFamily="50" charset="-128"/>
                <a:cs typeface="Times New Roman"/>
              </a:rPr>
              <a:t>点検業務については、法令や基準等に則り、施設管理者として、施設の供用に支障となる不具合を速やかに察知し、常に良好な状態に保つよう維持・修繕を促進する観点から、施設の状態を継続的に把握し、施設不具合に対して的確に判断することが求められる。</a:t>
            </a:r>
            <a:endParaRPr lang="en-US" altLang="ja-JP" sz="1050" kern="100" dirty="0">
              <a:solidFill>
                <a:schemeClr val="tx1"/>
              </a:solidFill>
              <a:latin typeface="Meiryo UI" panose="020B0604030504040204" pitchFamily="50" charset="-128"/>
              <a:ea typeface="Meiryo UI" panose="020B0604030504040204" pitchFamily="50" charset="-128"/>
              <a:cs typeface="Times New Roman"/>
            </a:endParaRPr>
          </a:p>
          <a:p>
            <a:pPr indent="85725" algn="just">
              <a:defRPr/>
            </a:pPr>
            <a:r>
              <a:rPr lang="ja-JP" altLang="en-US" sz="1050" kern="100" dirty="0">
                <a:solidFill>
                  <a:schemeClr val="tx1"/>
                </a:solidFill>
                <a:latin typeface="Meiryo UI" panose="020B0604030504040204" pitchFamily="50" charset="-128"/>
                <a:ea typeface="Meiryo UI" panose="020B0604030504040204" pitchFamily="50" charset="-128"/>
                <a:cs typeface="Times New Roman"/>
              </a:rPr>
              <a:t>そのため、直営（府職員）で実施することを基本とするが、より詳細な点検が必要な場合や調査の専門性、実施難易度等を考慮し、効率性、</a:t>
            </a:r>
            <a:r>
              <a:rPr lang="ja-JP" altLang="en-US" sz="1050" u="sng" kern="100" dirty="0">
                <a:solidFill>
                  <a:srgbClr val="FF0000"/>
                </a:solidFill>
                <a:latin typeface="Meiryo UI" panose="020B0604030504040204" pitchFamily="50" charset="-128"/>
                <a:ea typeface="Meiryo UI" panose="020B0604030504040204" pitchFamily="50" charset="-128"/>
                <a:cs typeface="Times New Roman"/>
              </a:rPr>
              <a:t>点検体制の維持</a:t>
            </a:r>
            <a:r>
              <a:rPr lang="ja-JP" altLang="en-US" sz="1050" kern="100" dirty="0">
                <a:solidFill>
                  <a:schemeClr val="tx1"/>
                </a:solidFill>
                <a:latin typeface="Meiryo UI" panose="020B0604030504040204" pitchFamily="50" charset="-128"/>
                <a:ea typeface="Meiryo UI" panose="020B0604030504040204" pitchFamily="50" charset="-128"/>
                <a:cs typeface="Times New Roman"/>
              </a:rPr>
              <a:t>などの観点から、</a:t>
            </a:r>
            <a:r>
              <a:rPr lang="ja-JP" altLang="en-US" sz="1050" u="sng" kern="100" dirty="0">
                <a:solidFill>
                  <a:srgbClr val="FF0000"/>
                </a:solidFill>
                <a:latin typeface="Meiryo UI" panose="020B0604030504040204" pitchFamily="50" charset="-128"/>
                <a:ea typeface="Meiryo UI" panose="020B0604030504040204" pitchFamily="50" charset="-128"/>
                <a:cs typeface="Times New Roman"/>
              </a:rPr>
              <a:t>新技術の導入や</a:t>
            </a:r>
            <a:r>
              <a:rPr lang="ja-JP" altLang="en-US" sz="1050" kern="100" dirty="0">
                <a:solidFill>
                  <a:schemeClr val="tx1"/>
                </a:solidFill>
                <a:latin typeface="Meiryo UI" panose="020B0604030504040204" pitchFamily="50" charset="-128"/>
                <a:ea typeface="Meiryo UI" panose="020B0604030504040204" pitchFamily="50" charset="-128"/>
                <a:cs typeface="Times New Roman"/>
              </a:rPr>
              <a:t>コンサルタント等の調査業者による点検</a:t>
            </a:r>
            <a:r>
              <a:rPr lang="ja-JP" altLang="en-US" sz="1050" u="sng" kern="100" dirty="0">
                <a:solidFill>
                  <a:srgbClr val="FF0000"/>
                </a:solidFill>
                <a:latin typeface="Meiryo UI" panose="020B0604030504040204" pitchFamily="50" charset="-128"/>
                <a:ea typeface="Meiryo UI" panose="020B0604030504040204" pitchFamily="50" charset="-128"/>
                <a:cs typeface="Times New Roman"/>
              </a:rPr>
              <a:t>も活用</a:t>
            </a:r>
            <a:r>
              <a:rPr lang="ja-JP" altLang="en-US" sz="1050" kern="100" dirty="0">
                <a:solidFill>
                  <a:schemeClr val="tx1"/>
                </a:solidFill>
                <a:latin typeface="Meiryo UI" panose="020B0604030504040204" pitchFamily="50" charset="-128"/>
                <a:ea typeface="Meiryo UI" panose="020B0604030504040204" pitchFamily="50" charset="-128"/>
                <a:cs typeface="Times New Roman"/>
              </a:rPr>
              <a:t>する。</a:t>
            </a:r>
            <a:endParaRPr lang="en-US" altLang="ja-JP" sz="105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3" name="角丸四角形 143">
            <a:extLst>
              <a:ext uri="{FF2B5EF4-FFF2-40B4-BE49-F238E27FC236}">
                <a16:creationId xmlns:a16="http://schemas.microsoft.com/office/drawing/2014/main" id="{8F93B911-2AE3-037F-BCE8-4B55A535C833}"/>
              </a:ext>
            </a:extLst>
          </p:cNvPr>
          <p:cNvSpPr/>
          <p:nvPr/>
        </p:nvSpPr>
        <p:spPr>
          <a:xfrm>
            <a:off x="3632079" y="3727193"/>
            <a:ext cx="1804017" cy="252742"/>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050" u="sng" kern="100" dirty="0">
                <a:solidFill>
                  <a:srgbClr val="FF0000"/>
                </a:solidFill>
                <a:latin typeface="Meiryo UI" panose="020B0604030504040204" pitchFamily="50" charset="-128"/>
                <a:ea typeface="Meiryo UI" panose="020B0604030504040204" pitchFamily="50" charset="-128"/>
                <a:cs typeface="Times New Roman"/>
              </a:rPr>
              <a:t>③点検の実施主体と頻度</a:t>
            </a:r>
            <a:endParaRPr lang="en-US" altLang="ja-JP" sz="1050" u="sng" kern="100" dirty="0">
              <a:solidFill>
                <a:srgbClr val="FF0000"/>
              </a:solidFill>
              <a:latin typeface="Meiryo UI" panose="020B0604030504040204" pitchFamily="50" charset="-128"/>
              <a:ea typeface="Meiryo UI" panose="020B0604030504040204" pitchFamily="50" charset="-128"/>
              <a:cs typeface="Times New Roman"/>
            </a:endParaRPr>
          </a:p>
        </p:txBody>
      </p:sp>
      <p:graphicFrame>
        <p:nvGraphicFramePr>
          <p:cNvPr id="8" name="表 7">
            <a:extLst>
              <a:ext uri="{FF2B5EF4-FFF2-40B4-BE49-F238E27FC236}">
                <a16:creationId xmlns:a16="http://schemas.microsoft.com/office/drawing/2014/main" id="{E60A9F7A-AB42-1DED-5C55-94ED73C29DE2}"/>
              </a:ext>
            </a:extLst>
          </p:cNvPr>
          <p:cNvGraphicFramePr>
            <a:graphicFrameLocks noGrp="1"/>
          </p:cNvGraphicFramePr>
          <p:nvPr>
            <p:extLst>
              <p:ext uri="{D42A27DB-BD31-4B8C-83A1-F6EECF244321}">
                <p14:modId xmlns:p14="http://schemas.microsoft.com/office/powerpoint/2010/main" val="1696092438"/>
              </p:ext>
            </p:extLst>
          </p:nvPr>
        </p:nvGraphicFramePr>
        <p:xfrm>
          <a:off x="467545" y="2264955"/>
          <a:ext cx="6840759" cy="1102523"/>
        </p:xfrm>
        <a:graphic>
          <a:graphicData uri="http://schemas.openxmlformats.org/drawingml/2006/table">
            <a:tbl>
              <a:tblPr>
                <a:tableStyleId>{5C22544A-7EE6-4342-B048-85BDC9FD1C3A}</a:tableStyleId>
              </a:tblPr>
              <a:tblGrid>
                <a:gridCol w="488747">
                  <a:extLst>
                    <a:ext uri="{9D8B030D-6E8A-4147-A177-3AD203B41FA5}">
                      <a16:colId xmlns:a16="http://schemas.microsoft.com/office/drawing/2014/main" val="3006821033"/>
                    </a:ext>
                  </a:extLst>
                </a:gridCol>
                <a:gridCol w="1392483">
                  <a:extLst>
                    <a:ext uri="{9D8B030D-6E8A-4147-A177-3AD203B41FA5}">
                      <a16:colId xmlns:a16="http://schemas.microsoft.com/office/drawing/2014/main" val="2401723728"/>
                    </a:ext>
                  </a:extLst>
                </a:gridCol>
                <a:gridCol w="4959529">
                  <a:extLst>
                    <a:ext uri="{9D8B030D-6E8A-4147-A177-3AD203B41FA5}">
                      <a16:colId xmlns:a16="http://schemas.microsoft.com/office/drawing/2014/main" val="2333286834"/>
                    </a:ext>
                  </a:extLst>
                </a:gridCol>
              </a:tblGrid>
              <a:tr h="183509">
                <a:tc>
                  <a:txBody>
                    <a:bodyPr/>
                    <a:lstStyle/>
                    <a:p>
                      <a:pPr algn="ctr" fontAlgn="ctr"/>
                      <a:r>
                        <a:rPr lang="ja-JP" altLang="en-US" sz="1050" u="none" strike="noStrike">
                          <a:effectLst/>
                          <a:latin typeface="Meiryo UI" panose="020B0604030504040204" pitchFamily="50" charset="-128"/>
                          <a:ea typeface="Meiryo UI" panose="020B0604030504040204" pitchFamily="50" charset="-128"/>
                        </a:rPr>
                        <a:t>　</a:t>
                      </a: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7340" marR="7340" marT="7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050" u="none" strike="noStrike">
                          <a:effectLst/>
                          <a:latin typeface="Meiryo UI" panose="020B0604030504040204" pitchFamily="50" charset="-128"/>
                          <a:ea typeface="Meiryo UI" panose="020B0604030504040204" pitchFamily="50" charset="-128"/>
                        </a:rPr>
                        <a:t>点検種別</a:t>
                      </a: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7340" marR="7340" marT="7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050" u="none" strike="noStrike">
                          <a:effectLst/>
                          <a:latin typeface="Meiryo UI" panose="020B0604030504040204" pitchFamily="50" charset="-128"/>
                          <a:ea typeface="Meiryo UI" panose="020B0604030504040204" pitchFamily="50" charset="-128"/>
                        </a:rPr>
                        <a:t>内容等</a:t>
                      </a: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7340" marR="7340" marT="7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23579248"/>
                  </a:ext>
                </a:extLst>
              </a:tr>
              <a:tr h="524102">
                <a:tc rowSpan="2">
                  <a:txBody>
                    <a:bodyPr/>
                    <a:lstStyle/>
                    <a:p>
                      <a:pPr algn="ctr" fontAlgn="ctr"/>
                      <a:r>
                        <a:rPr lang="ja-JP" altLang="en-US" sz="1050" u="none" strike="noStrike">
                          <a:effectLst/>
                          <a:latin typeface="Meiryo UI" panose="020B0604030504040204" pitchFamily="50" charset="-128"/>
                          <a:ea typeface="Meiryo UI" panose="020B0604030504040204" pitchFamily="50" charset="-128"/>
                        </a:rPr>
                        <a:t>砂防</a:t>
                      </a:r>
                      <a:endParaRPr lang="ja-JP" altLang="en-US" sz="1050" b="0" i="0" u="none" strike="noStrike">
                        <a:solidFill>
                          <a:srgbClr val="000000"/>
                        </a:solidFill>
                        <a:effectLst/>
                        <a:latin typeface="Meiryo UI" panose="020B0604030504040204" pitchFamily="50" charset="-128"/>
                        <a:ea typeface="Meiryo UI" panose="020B0604030504040204" pitchFamily="50" charset="-128"/>
                      </a:endParaRPr>
                    </a:p>
                  </a:txBody>
                  <a:tcPr marL="7340" marR="7340" marT="7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7313" indent="0" algn="l" fontAlgn="ctr"/>
                      <a:r>
                        <a:rPr lang="ja-JP" altLang="en-US" sz="1050" u="none" strike="noStrike" dirty="0">
                          <a:effectLst/>
                          <a:latin typeface="Meiryo UI" panose="020B0604030504040204" pitchFamily="50" charset="-128"/>
                          <a:ea typeface="Meiryo UI" panose="020B0604030504040204" pitchFamily="50" charset="-128"/>
                        </a:rPr>
                        <a:t>定期点検</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endParaRPr>
                    </a:p>
                  </a:txBody>
                  <a:tcPr marL="7340" marR="7340" marT="7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58763" indent="-171450" algn="l" fontAlgn="ctr">
                        <a:buFont typeface="Arial" panose="020B0604020202020204" pitchFamily="34" charset="0"/>
                        <a:buChar char="•"/>
                      </a:pPr>
                      <a:r>
                        <a:rPr lang="ja-JP" altLang="en-US" sz="1050" u="none" strike="noStrike" dirty="0">
                          <a:effectLst/>
                          <a:latin typeface="Meiryo UI" panose="020B0604030504040204" pitchFamily="50" charset="-128"/>
                          <a:ea typeface="Meiryo UI" panose="020B0604030504040204" pitchFamily="50" charset="-128"/>
                        </a:rPr>
                        <a:t>砂防</a:t>
                      </a:r>
                      <a:r>
                        <a:rPr lang="ja-JP" altLang="en-US" sz="1050" u="sng" strike="noStrike" dirty="0">
                          <a:solidFill>
                            <a:srgbClr val="FF0000"/>
                          </a:solidFill>
                          <a:effectLst/>
                          <a:latin typeface="Meiryo UI" panose="020B0604030504040204" pitchFamily="50" charset="-128"/>
                          <a:ea typeface="Meiryo UI" panose="020B0604030504040204" pitchFamily="50" charset="-128"/>
                        </a:rPr>
                        <a:t>堰堤</a:t>
                      </a:r>
                      <a:r>
                        <a:rPr lang="ja-JP" altLang="en-US" sz="1050" u="none" strike="noStrike" dirty="0">
                          <a:effectLst/>
                          <a:latin typeface="Meiryo UI" panose="020B0604030504040204" pitchFamily="50" charset="-128"/>
                          <a:ea typeface="Meiryo UI" panose="020B0604030504040204" pitchFamily="50" charset="-128"/>
                        </a:rPr>
                        <a:t>、</a:t>
                      </a:r>
                      <a:r>
                        <a:rPr lang="ja-JP" altLang="en-US" sz="1050" u="sng" strike="noStrike" dirty="0">
                          <a:effectLst/>
                          <a:latin typeface="Meiryo UI" panose="020B0604030504040204" pitchFamily="50" charset="-128"/>
                          <a:ea typeface="Meiryo UI" panose="020B0604030504040204" pitchFamily="50" charset="-128"/>
                        </a:rPr>
                        <a:t>急傾斜</a:t>
                      </a:r>
                      <a:r>
                        <a:rPr lang="ja-JP" altLang="en-US" sz="1050" u="sng" strike="noStrike" dirty="0">
                          <a:solidFill>
                            <a:srgbClr val="FF0000"/>
                          </a:solidFill>
                          <a:effectLst/>
                          <a:latin typeface="Meiryo UI" panose="020B0604030504040204" pitchFamily="50" charset="-128"/>
                          <a:ea typeface="Meiryo UI" panose="020B0604030504040204" pitchFamily="50" charset="-128"/>
                        </a:rPr>
                        <a:t>地崩壊防止</a:t>
                      </a:r>
                      <a:r>
                        <a:rPr lang="ja-JP" altLang="en-US" sz="1050" u="none" strike="noStrike" dirty="0">
                          <a:effectLst/>
                          <a:latin typeface="Meiryo UI" panose="020B0604030504040204" pitchFamily="50" charset="-128"/>
                          <a:ea typeface="Meiryo UI" panose="020B0604030504040204" pitchFamily="50" charset="-128"/>
                        </a:rPr>
                        <a:t>施設、地すべり</a:t>
                      </a:r>
                      <a:r>
                        <a:rPr lang="ja-JP" altLang="en-US" sz="1050" u="sng" strike="noStrike" dirty="0">
                          <a:solidFill>
                            <a:srgbClr val="FF0000"/>
                          </a:solidFill>
                          <a:effectLst/>
                          <a:latin typeface="Meiryo UI" panose="020B0604030504040204" pitchFamily="50" charset="-128"/>
                          <a:ea typeface="Meiryo UI" panose="020B0604030504040204" pitchFamily="50" charset="-128"/>
                        </a:rPr>
                        <a:t>防止</a:t>
                      </a:r>
                      <a:r>
                        <a:rPr lang="ja-JP" altLang="en-US" sz="1050" u="none" strike="noStrike" dirty="0">
                          <a:effectLst/>
                          <a:latin typeface="Meiryo UI" panose="020B0604030504040204" pitchFamily="50" charset="-128"/>
                          <a:ea typeface="Meiryo UI" panose="020B0604030504040204" pitchFamily="50" charset="-128"/>
                        </a:rPr>
                        <a:t>施設について、目視により施設の損傷等を点検</a:t>
                      </a:r>
                      <a:endParaRPr lang="en-US" altLang="ja-JP" sz="1050" u="none" strike="noStrike" dirty="0">
                        <a:effectLst/>
                        <a:latin typeface="Meiryo UI" panose="020B0604030504040204" pitchFamily="50" charset="-128"/>
                        <a:ea typeface="Meiryo UI" panose="020B0604030504040204" pitchFamily="50" charset="-128"/>
                      </a:endParaRPr>
                    </a:p>
                    <a:p>
                      <a:pPr marL="258763" indent="-171450" algn="l" fontAlgn="ctr">
                        <a:buFont typeface="Arial" panose="020B0604020202020204" pitchFamily="34" charset="0"/>
                        <a:buChar char="•"/>
                      </a:pPr>
                      <a:r>
                        <a:rPr lang="ja-JP" altLang="en-US" sz="1050" u="sng" strike="noStrike" dirty="0">
                          <a:solidFill>
                            <a:srgbClr val="FF0000"/>
                          </a:solidFill>
                          <a:effectLst/>
                          <a:latin typeface="Meiryo UI" panose="020B0604030504040204" pitchFamily="50" charset="-128"/>
                          <a:ea typeface="Meiryo UI" panose="020B0604030504040204" pitchFamily="50" charset="-128"/>
                        </a:rPr>
                        <a:t>近接目視が容易でない箇所についてはドローン等により取得した画像を活用</a:t>
                      </a:r>
                      <a:endParaRPr lang="ja-JP" altLang="en-US" sz="1050" b="0" i="0" u="sng" strike="noStrike" dirty="0">
                        <a:solidFill>
                          <a:srgbClr val="FF0000"/>
                        </a:solidFill>
                        <a:effectLst/>
                        <a:latin typeface="Meiryo UI" panose="020B0604030504040204" pitchFamily="50" charset="-128"/>
                        <a:ea typeface="Meiryo UI" panose="020B0604030504040204" pitchFamily="50" charset="-128"/>
                      </a:endParaRPr>
                    </a:p>
                  </a:txBody>
                  <a:tcPr marL="7340" marR="7340" marT="7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59041029"/>
                  </a:ext>
                </a:extLst>
              </a:tr>
              <a:tr h="394912">
                <a:tc vMerge="1">
                  <a:txBody>
                    <a:bodyPr/>
                    <a:lstStyle/>
                    <a:p>
                      <a:endParaRPr kumimoji="1" lang="ja-JP" altLang="en-US"/>
                    </a:p>
                  </a:txBody>
                  <a:tcPr/>
                </a:tc>
                <a:tc>
                  <a:txBody>
                    <a:bodyPr/>
                    <a:lstStyle/>
                    <a:p>
                      <a:pPr marL="87313" indent="0" algn="l" fontAlgn="ctr"/>
                      <a:r>
                        <a:rPr lang="ja-JP" altLang="en-US" sz="1050" u="none" strike="noStrike" dirty="0">
                          <a:effectLst/>
                          <a:latin typeface="Meiryo UI" panose="020B0604030504040204" pitchFamily="50" charset="-128"/>
                          <a:ea typeface="Meiryo UI" panose="020B0604030504040204" pitchFamily="50" charset="-128"/>
                        </a:rPr>
                        <a:t>緊急点検</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endParaRPr>
                    </a:p>
                  </a:txBody>
                  <a:tcPr marL="7340" marR="7340" marT="7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58763" indent="-171450" algn="l" fontAlgn="ctr">
                        <a:buFont typeface="Arial" panose="020B0604020202020204" pitchFamily="34" charset="0"/>
                        <a:buChar char="•"/>
                      </a:pPr>
                      <a:r>
                        <a:rPr lang="ja-JP" altLang="en-US" sz="1050" u="sng" strike="noStrike" dirty="0">
                          <a:solidFill>
                            <a:srgbClr val="FF0000"/>
                          </a:solidFill>
                          <a:effectLst/>
                          <a:latin typeface="Meiryo UI" panose="020B0604030504040204" pitchFamily="50" charset="-128"/>
                          <a:ea typeface="Meiryo UI" panose="020B0604030504040204" pitchFamily="50" charset="-128"/>
                        </a:rPr>
                        <a:t>豪雨発生時や</a:t>
                      </a:r>
                      <a:r>
                        <a:rPr lang="ja-JP" altLang="en-US" sz="1050" u="none" strike="noStrike" dirty="0">
                          <a:solidFill>
                            <a:srgbClr val="FF0000"/>
                          </a:solidFill>
                          <a:effectLst/>
                          <a:latin typeface="Meiryo UI" panose="020B0604030504040204" pitchFamily="50" charset="-128"/>
                          <a:ea typeface="Meiryo UI" panose="020B0604030504040204" pitchFamily="50" charset="-128"/>
                        </a:rPr>
                        <a:t>、</a:t>
                      </a:r>
                      <a:r>
                        <a:rPr lang="ja-JP" altLang="en-US" sz="1050" u="none" strike="noStrike" dirty="0">
                          <a:effectLst/>
                          <a:latin typeface="Meiryo UI" panose="020B0604030504040204" pitchFamily="50" charset="-128"/>
                          <a:ea typeface="Meiryo UI" panose="020B0604030504040204" pitchFamily="50" charset="-128"/>
                        </a:rPr>
                        <a:t>地震等の発生後、</a:t>
                      </a:r>
                      <a:r>
                        <a:rPr lang="ja-JP" altLang="en-US" sz="1050" u="sng" strike="noStrike" dirty="0">
                          <a:solidFill>
                            <a:srgbClr val="FF0000"/>
                          </a:solidFill>
                          <a:effectLst/>
                          <a:latin typeface="Meiryo UI" panose="020B0604030504040204" pitchFamily="50" charset="-128"/>
                          <a:ea typeface="Meiryo UI" panose="020B0604030504040204" pitchFamily="50" charset="-128"/>
                        </a:rPr>
                        <a:t>ドローンを活用し</a:t>
                      </a:r>
                      <a:r>
                        <a:rPr lang="ja-JP" altLang="en-US" sz="1050" u="none" strike="noStrike" dirty="0">
                          <a:effectLst/>
                          <a:latin typeface="Meiryo UI" panose="020B0604030504040204" pitchFamily="50" charset="-128"/>
                          <a:ea typeface="Meiryo UI" panose="020B0604030504040204" pitchFamily="50" charset="-128"/>
                        </a:rPr>
                        <a:t>砂防施設の不具合の有無を調査</a:t>
                      </a:r>
                      <a:endParaRPr lang="en-US" altLang="ja-JP" sz="1050" u="none" strike="noStrike" dirty="0">
                        <a:effectLst/>
                        <a:latin typeface="Meiryo UI" panose="020B0604030504040204" pitchFamily="50" charset="-128"/>
                        <a:ea typeface="Meiryo UI" panose="020B0604030504040204" pitchFamily="50" charset="-128"/>
                      </a:endParaRPr>
                    </a:p>
                    <a:p>
                      <a:pPr marL="258763" indent="-171450" algn="l" fontAlgn="ctr">
                        <a:buFont typeface="Arial" panose="020B0604020202020204" pitchFamily="34" charset="0"/>
                        <a:buChar char="•"/>
                      </a:pPr>
                      <a:r>
                        <a:rPr lang="ja-JP" altLang="en-US" sz="1050" u="none" strike="noStrike" dirty="0">
                          <a:effectLst/>
                          <a:latin typeface="Meiryo UI" panose="020B0604030504040204" pitchFamily="50" charset="-128"/>
                          <a:ea typeface="Meiryo UI" panose="020B0604030504040204" pitchFamily="50" charset="-128"/>
                        </a:rPr>
                        <a:t>他施設等で不具合が発生した場合に、同種の構造物点検を随時実施</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endParaRPr>
                    </a:p>
                  </a:txBody>
                  <a:tcPr marL="7340" marR="7340" marT="7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47004326"/>
                  </a:ext>
                </a:extLst>
              </a:tr>
            </a:tbl>
          </a:graphicData>
        </a:graphic>
      </p:graphicFrame>
      <p:graphicFrame>
        <p:nvGraphicFramePr>
          <p:cNvPr id="11" name="表 10">
            <a:extLst>
              <a:ext uri="{FF2B5EF4-FFF2-40B4-BE49-F238E27FC236}">
                <a16:creationId xmlns:a16="http://schemas.microsoft.com/office/drawing/2014/main" id="{30083C10-158B-DE7E-764E-4A0D22458FE2}"/>
              </a:ext>
            </a:extLst>
          </p:cNvPr>
          <p:cNvGraphicFramePr>
            <a:graphicFrameLocks noGrp="1"/>
          </p:cNvGraphicFramePr>
          <p:nvPr>
            <p:extLst>
              <p:ext uri="{D42A27DB-BD31-4B8C-83A1-F6EECF244321}">
                <p14:modId xmlns:p14="http://schemas.microsoft.com/office/powerpoint/2010/main" val="502321878"/>
              </p:ext>
            </p:extLst>
          </p:nvPr>
        </p:nvGraphicFramePr>
        <p:xfrm>
          <a:off x="3726921" y="5696172"/>
          <a:ext cx="4886874" cy="668523"/>
        </p:xfrm>
        <a:graphic>
          <a:graphicData uri="http://schemas.openxmlformats.org/drawingml/2006/table">
            <a:tbl>
              <a:tblPr>
                <a:tableStyleId>{5C22544A-7EE6-4342-B048-85BDC9FD1C3A}</a:tableStyleId>
              </a:tblPr>
              <a:tblGrid>
                <a:gridCol w="4886874">
                  <a:extLst>
                    <a:ext uri="{9D8B030D-6E8A-4147-A177-3AD203B41FA5}">
                      <a16:colId xmlns:a16="http://schemas.microsoft.com/office/drawing/2014/main" val="1924054026"/>
                    </a:ext>
                  </a:extLst>
                </a:gridCol>
              </a:tblGrid>
              <a:tr h="181100">
                <a:tc>
                  <a:txBody>
                    <a:bodyPr/>
                    <a:lstStyle/>
                    <a:p>
                      <a:pPr marL="273050" indent="-273050" algn="l" fontAlgn="t"/>
                      <a:r>
                        <a:rPr lang="en-US" altLang="ja-JP" sz="1050" u="none" strike="noStrike" dirty="0">
                          <a:solidFill>
                            <a:schemeClr val="tx1"/>
                          </a:solidFill>
                          <a:effectLst/>
                          <a:latin typeface="Meiryo UI" panose="020B0604030504040204" pitchFamily="50" charset="-128"/>
                          <a:ea typeface="Meiryo UI" panose="020B0604030504040204" pitchFamily="50" charset="-128"/>
                        </a:rPr>
                        <a:t>※</a:t>
                      </a:r>
                      <a:r>
                        <a:rPr lang="ja-JP" altLang="en-US" sz="1050" u="none" strike="noStrike" dirty="0">
                          <a:solidFill>
                            <a:schemeClr val="tx1"/>
                          </a:solidFill>
                          <a:effectLst/>
                          <a:latin typeface="Meiryo UI" panose="020B0604030504040204" pitchFamily="50" charset="-128"/>
                          <a:ea typeface="Meiryo UI" panose="020B0604030504040204" pitchFamily="50" charset="-128"/>
                        </a:rPr>
                        <a:t>１豪雨発生時や大規模な地震発生後などに施設に損傷がないかを確認する。</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endParaRPr>
                    </a:p>
                  </a:txBody>
                  <a:tcPr marL="7363" marR="7363" marT="7363"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50421979"/>
                  </a:ext>
                </a:extLst>
              </a:tr>
              <a:tr h="386359">
                <a:tc>
                  <a:txBody>
                    <a:bodyPr/>
                    <a:lstStyle/>
                    <a:p>
                      <a:pPr marL="273050" indent="-273050" algn="l" fontAlgn="t"/>
                      <a:r>
                        <a:rPr lang="en-US" altLang="ja-JP" sz="1050" u="sng" strike="noStrike" dirty="0">
                          <a:solidFill>
                            <a:srgbClr val="FF0000"/>
                          </a:solidFill>
                          <a:effectLst/>
                          <a:latin typeface="Meiryo UI" panose="020B0604030504040204" pitchFamily="50" charset="-128"/>
                          <a:ea typeface="Meiryo UI" panose="020B0604030504040204" pitchFamily="50" charset="-128"/>
                        </a:rPr>
                        <a:t>※</a:t>
                      </a:r>
                      <a:r>
                        <a:rPr lang="ja-JP" altLang="en-US" sz="1050" u="sng" strike="noStrike" dirty="0">
                          <a:solidFill>
                            <a:srgbClr val="FF0000"/>
                          </a:solidFill>
                          <a:effectLst/>
                          <a:latin typeface="Meiryo UI" panose="020B0604030504040204" pitchFamily="50" charset="-128"/>
                          <a:ea typeface="Meiryo UI" panose="020B0604030504040204" pitchFamily="50" charset="-128"/>
                        </a:rPr>
                        <a:t>２ 前回の点検による健全度評価が</a:t>
                      </a:r>
                      <a:r>
                        <a:rPr lang="en-US" altLang="ja-JP" sz="1050" u="sng" strike="noStrike" dirty="0">
                          <a:solidFill>
                            <a:srgbClr val="FF0000"/>
                          </a:solidFill>
                          <a:effectLst/>
                          <a:latin typeface="Meiryo UI" panose="020B0604030504040204" pitchFamily="50" charset="-128"/>
                          <a:ea typeface="Meiryo UI" panose="020B0604030504040204" pitchFamily="50" charset="-128"/>
                        </a:rPr>
                        <a:t>A</a:t>
                      </a:r>
                      <a:r>
                        <a:rPr lang="ja-JP" altLang="en-US" sz="1050" u="sng" strike="noStrike" dirty="0">
                          <a:solidFill>
                            <a:srgbClr val="FF0000"/>
                          </a:solidFill>
                          <a:effectLst/>
                          <a:latin typeface="Meiryo UI" panose="020B0604030504040204" pitchFamily="50" charset="-128"/>
                          <a:ea typeface="Meiryo UI" panose="020B0604030504040204" pitchFamily="50" charset="-128"/>
                        </a:rPr>
                        <a:t>の箇所は１回／６年とする。ただし、前回の点検実施以降に降雨等で損傷が生じた場合は、この限りではない。</a:t>
                      </a:r>
                      <a:endParaRPr lang="en-US" altLang="ja-JP" sz="1050" u="sng" strike="noStrike" dirty="0">
                        <a:solidFill>
                          <a:srgbClr val="FF0000"/>
                        </a:solidFill>
                        <a:effectLst/>
                        <a:latin typeface="Meiryo UI" panose="020B0604030504040204" pitchFamily="50" charset="-128"/>
                        <a:ea typeface="Meiryo UI" panose="020B0604030504040204" pitchFamily="50" charset="-128"/>
                      </a:endParaRPr>
                    </a:p>
                    <a:p>
                      <a:pPr marL="273050" indent="-273050" algn="l" fontAlgn="t"/>
                      <a:r>
                        <a:rPr lang="en-US" altLang="ja-JP" sz="1050" b="0" i="0" u="sng" strike="noStrike" dirty="0">
                          <a:solidFill>
                            <a:srgbClr val="FF0000"/>
                          </a:solidFill>
                          <a:effectLst/>
                          <a:latin typeface="Meiryo UI" panose="020B0604030504040204" pitchFamily="50" charset="-128"/>
                          <a:ea typeface="Meiryo UI" panose="020B0604030504040204" pitchFamily="50" charset="-128"/>
                        </a:rPr>
                        <a:t>※</a:t>
                      </a:r>
                      <a:r>
                        <a:rPr lang="ja-JP" altLang="en-US" sz="1050" b="0" i="0" u="sng" strike="noStrike" dirty="0">
                          <a:solidFill>
                            <a:srgbClr val="FF0000"/>
                          </a:solidFill>
                          <a:effectLst/>
                          <a:latin typeface="Meiryo UI" panose="020B0604030504040204" pitchFamily="50" charset="-128"/>
                          <a:ea typeface="Meiryo UI" panose="020B0604030504040204" pitchFamily="50" charset="-128"/>
                        </a:rPr>
                        <a:t>３ 定期点検や緊急点検にて要対策と評価された場合。</a:t>
                      </a:r>
                    </a:p>
                  </a:txBody>
                  <a:tcPr marL="7363" marR="7363" marT="7363"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25391228"/>
                  </a:ext>
                </a:extLst>
              </a:tr>
            </a:tbl>
          </a:graphicData>
        </a:graphic>
      </p:graphicFrame>
      <p:graphicFrame>
        <p:nvGraphicFramePr>
          <p:cNvPr id="4" name="表 3">
            <a:extLst>
              <a:ext uri="{FF2B5EF4-FFF2-40B4-BE49-F238E27FC236}">
                <a16:creationId xmlns:a16="http://schemas.microsoft.com/office/drawing/2014/main" id="{9DA9B025-F975-D624-D9E0-093642628DC4}"/>
              </a:ext>
            </a:extLst>
          </p:cNvPr>
          <p:cNvGraphicFramePr>
            <a:graphicFrameLocks noGrp="1"/>
          </p:cNvGraphicFramePr>
          <p:nvPr>
            <p:extLst>
              <p:ext uri="{D42A27DB-BD31-4B8C-83A1-F6EECF244321}">
                <p14:modId xmlns:p14="http://schemas.microsoft.com/office/powerpoint/2010/main" val="1739675623"/>
              </p:ext>
            </p:extLst>
          </p:nvPr>
        </p:nvGraphicFramePr>
        <p:xfrm>
          <a:off x="3726921" y="4008447"/>
          <a:ext cx="5041094" cy="1638574"/>
        </p:xfrm>
        <a:graphic>
          <a:graphicData uri="http://schemas.openxmlformats.org/drawingml/2006/table">
            <a:tbl>
              <a:tblPr>
                <a:tableStyleId>{5C22544A-7EE6-4342-B048-85BDC9FD1C3A}</a:tableStyleId>
              </a:tblPr>
              <a:tblGrid>
                <a:gridCol w="266568">
                  <a:extLst>
                    <a:ext uri="{9D8B030D-6E8A-4147-A177-3AD203B41FA5}">
                      <a16:colId xmlns:a16="http://schemas.microsoft.com/office/drawing/2014/main" val="3738301039"/>
                    </a:ext>
                  </a:extLst>
                </a:gridCol>
                <a:gridCol w="1706034">
                  <a:extLst>
                    <a:ext uri="{9D8B030D-6E8A-4147-A177-3AD203B41FA5}">
                      <a16:colId xmlns:a16="http://schemas.microsoft.com/office/drawing/2014/main" val="1708200924"/>
                    </a:ext>
                  </a:extLst>
                </a:gridCol>
                <a:gridCol w="1706034">
                  <a:extLst>
                    <a:ext uri="{9D8B030D-6E8A-4147-A177-3AD203B41FA5}">
                      <a16:colId xmlns:a16="http://schemas.microsoft.com/office/drawing/2014/main" val="2427993473"/>
                    </a:ext>
                  </a:extLst>
                </a:gridCol>
                <a:gridCol w="1362458">
                  <a:extLst>
                    <a:ext uri="{9D8B030D-6E8A-4147-A177-3AD203B41FA5}">
                      <a16:colId xmlns:a16="http://schemas.microsoft.com/office/drawing/2014/main" val="3626529444"/>
                    </a:ext>
                  </a:extLst>
                </a:gridCol>
              </a:tblGrid>
              <a:tr h="233365">
                <a:tc rowSpan="2" gridSpan="2">
                  <a:txBody>
                    <a:bodyPr/>
                    <a:lstStyle/>
                    <a:p>
                      <a:pPr algn="ctr" fontAlgn="ctr"/>
                      <a:r>
                        <a:rPr lang="ja-JP" altLang="en-US" sz="1100" u="sng" strike="noStrike" dirty="0">
                          <a:solidFill>
                            <a:srgbClr val="FF0000"/>
                          </a:solidFill>
                          <a:effectLst/>
                          <a:latin typeface="Meiryo UI" panose="020B0604030504040204" pitchFamily="50" charset="-128"/>
                          <a:ea typeface="Meiryo UI" panose="020B0604030504040204" pitchFamily="50" charset="-128"/>
                        </a:rPr>
                        <a:t>　</a:t>
                      </a:r>
                      <a:endParaRPr lang="ja-JP" altLang="en-US" sz="1100" b="0" i="0" u="sng" strike="noStrike" dirty="0">
                        <a:solidFill>
                          <a:srgbClr val="FF0000"/>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hMerge="1">
                  <a:txBody>
                    <a:bodyPr/>
                    <a:lstStyle/>
                    <a:p>
                      <a:endParaRPr kumimoji="1" lang="ja-JP" altLang="en-US"/>
                    </a:p>
                  </a:txBody>
                  <a:tcPr/>
                </a:tc>
                <a:tc gridSpan="2">
                  <a:txBody>
                    <a:bodyPr/>
                    <a:lstStyle/>
                    <a:p>
                      <a:pPr algn="ctr" fontAlgn="ctr"/>
                      <a:r>
                        <a:rPr lang="ja-JP" altLang="en-US" sz="1100" u="none" strike="noStrike" dirty="0">
                          <a:solidFill>
                            <a:schemeClr val="tx1"/>
                          </a:solidFill>
                          <a:effectLst/>
                          <a:latin typeface="Meiryo UI" panose="020B0604030504040204" pitchFamily="50" charset="-128"/>
                          <a:ea typeface="Meiryo UI" panose="020B0604030504040204" pitchFamily="50" charset="-128"/>
                        </a:rPr>
                        <a:t>実施者</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a:p>
                  </a:txBody>
                  <a:tcPr/>
                </a:tc>
                <a:extLst>
                  <a:ext uri="{0D108BD9-81ED-4DB2-BD59-A6C34878D82A}">
                    <a16:rowId xmlns:a16="http://schemas.microsoft.com/office/drawing/2014/main" val="1913541142"/>
                  </a:ext>
                </a:extLst>
              </a:tr>
              <a:tr h="233365">
                <a:tc gridSpan="2" vMerge="1">
                  <a:txBody>
                    <a:bodyPr/>
                    <a:lstStyle/>
                    <a:p>
                      <a:endParaRPr kumimoji="1" lang="ja-JP" altLang="en-US"/>
                    </a:p>
                  </a:txBody>
                  <a:tcPr/>
                </a:tc>
                <a:tc hMerge="1" vMerge="1">
                  <a:txBody>
                    <a:bodyPr/>
                    <a:lstStyle/>
                    <a:p>
                      <a:endParaRPr kumimoji="1" lang="ja-JP" altLang="en-US"/>
                    </a:p>
                  </a:txBody>
                  <a:tcPr/>
                </a:tc>
                <a:tc>
                  <a:txBody>
                    <a:bodyPr/>
                    <a:lstStyle/>
                    <a:p>
                      <a:pPr algn="ctr" fontAlgn="ctr"/>
                      <a:r>
                        <a:rPr lang="zh-TW" altLang="en-US" sz="1100" u="none" strike="noStrike">
                          <a:solidFill>
                            <a:schemeClr val="tx1"/>
                          </a:solidFill>
                          <a:effectLst/>
                          <a:latin typeface="Meiryo UI" panose="020B0604030504040204" pitchFamily="50" charset="-128"/>
                          <a:ea typeface="Meiryo UI" panose="020B0604030504040204" pitchFamily="50" charset="-128"/>
                        </a:rPr>
                        <a:t>直営（府職員）</a:t>
                      </a:r>
                      <a:endParaRPr lang="zh-TW" altLang="en-US" sz="1100" b="0" i="0" u="none" strike="noStrike">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100" u="none" strike="noStrike" dirty="0">
                          <a:solidFill>
                            <a:schemeClr val="tx1"/>
                          </a:solidFill>
                          <a:effectLst/>
                          <a:latin typeface="Meiryo UI" panose="020B0604030504040204" pitchFamily="50" charset="-128"/>
                          <a:ea typeface="Meiryo UI" panose="020B0604030504040204" pitchFamily="50" charset="-128"/>
                        </a:rPr>
                        <a:t>委託</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07972502"/>
                  </a:ext>
                </a:extLst>
              </a:tr>
              <a:tr h="233365">
                <a:tc rowSpan="3">
                  <a:txBody>
                    <a:bodyPr/>
                    <a:lstStyle/>
                    <a:p>
                      <a:pPr algn="ctr" fontAlgn="ctr"/>
                      <a:r>
                        <a:rPr lang="ja-JP" altLang="en-US" sz="1100" u="none" strike="noStrike">
                          <a:solidFill>
                            <a:schemeClr val="tx1"/>
                          </a:solidFill>
                          <a:effectLst/>
                          <a:latin typeface="Meiryo UI" panose="020B0604030504040204" pitchFamily="50" charset="-128"/>
                          <a:ea typeface="Meiryo UI" panose="020B0604030504040204" pitchFamily="50" charset="-128"/>
                        </a:rPr>
                        <a:t>頻度</a:t>
                      </a:r>
                      <a:endParaRPr lang="ja-JP" altLang="en-US" sz="1100" b="0" i="0" u="none" strike="noStrike">
                        <a:solidFill>
                          <a:schemeClr val="tx1"/>
                        </a:solidFill>
                        <a:effectLst/>
                        <a:latin typeface="Meiryo UI" panose="020B0604030504040204" pitchFamily="50" charset="-128"/>
                        <a:ea typeface="Meiryo UI" panose="020B0604030504040204" pitchFamily="50" charset="-128"/>
                      </a:endParaRPr>
                    </a:p>
                  </a:txBody>
                  <a:tcPr marL="9525" marR="9525" marT="9525"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100" u="none" strike="noStrike" dirty="0">
                          <a:solidFill>
                            <a:schemeClr val="tx1"/>
                          </a:solidFill>
                          <a:effectLst/>
                          <a:latin typeface="Meiryo UI" panose="020B0604030504040204" pitchFamily="50" charset="-128"/>
                          <a:ea typeface="Meiryo UI" panose="020B0604030504040204" pitchFamily="50" charset="-128"/>
                        </a:rPr>
                        <a:t> 日常</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100" u="none" strike="noStrike" dirty="0">
                          <a:solidFill>
                            <a:schemeClr val="tx1"/>
                          </a:solidFill>
                          <a:effectLst/>
                          <a:latin typeface="Meiryo UI" panose="020B0604030504040204" pitchFamily="50" charset="-128"/>
                          <a:ea typeface="Meiryo UI" panose="020B0604030504040204" pitchFamily="50" charset="-128"/>
                        </a:rPr>
                        <a:t>－</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100" u="none" strike="noStrike" dirty="0">
                          <a:solidFill>
                            <a:schemeClr val="tx1"/>
                          </a:solidFill>
                          <a:effectLst/>
                          <a:latin typeface="Meiryo UI" panose="020B0604030504040204" pitchFamily="50" charset="-128"/>
                          <a:ea typeface="Meiryo UI" panose="020B0604030504040204" pitchFamily="50" charset="-128"/>
                        </a:rPr>
                        <a:t>－</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0104535"/>
                  </a:ext>
                </a:extLst>
              </a:tr>
              <a:tr h="263477">
                <a:tc vMerge="1">
                  <a:txBody>
                    <a:bodyPr/>
                    <a:lstStyle/>
                    <a:p>
                      <a:endParaRPr kumimoji="1" lang="ja-JP" altLang="en-US"/>
                    </a:p>
                  </a:txBody>
                  <a:tcPr/>
                </a:tc>
                <a:tc>
                  <a:txBody>
                    <a:bodyPr/>
                    <a:lstStyle/>
                    <a:p>
                      <a:pPr algn="l" fontAlgn="ctr"/>
                      <a:r>
                        <a:rPr lang="ja-JP" altLang="en-US" sz="1100" u="sng" strike="noStrike" dirty="0">
                          <a:solidFill>
                            <a:srgbClr val="FF0000"/>
                          </a:solidFill>
                          <a:effectLst/>
                          <a:latin typeface="Meiryo UI" panose="020B0604030504040204" pitchFamily="50" charset="-128"/>
                          <a:ea typeface="Meiryo UI" panose="020B0604030504040204" pitchFamily="50" charset="-128"/>
                        </a:rPr>
                        <a:t> 緊急時</a:t>
                      </a:r>
                      <a:endParaRPr lang="ja-JP" altLang="en-US" sz="1100" b="0" i="0" u="sng" strike="noStrike" dirty="0">
                        <a:solidFill>
                          <a:srgbClr val="FF0000"/>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100" u="none" strike="noStrike" dirty="0">
                          <a:solidFill>
                            <a:schemeClr val="tx1"/>
                          </a:solidFill>
                          <a:effectLst/>
                          <a:latin typeface="Meiryo UI" panose="020B0604030504040204" pitchFamily="50" charset="-128"/>
                          <a:ea typeface="Meiryo UI" panose="020B0604030504040204" pitchFamily="50" charset="-128"/>
                        </a:rPr>
                        <a:t> 緊急点検</a:t>
                      </a:r>
                      <a:r>
                        <a:rPr lang="en-US" altLang="ja-JP" sz="1100" u="none" strike="noStrike" baseline="30000" dirty="0">
                          <a:solidFill>
                            <a:schemeClr val="tx1"/>
                          </a:solidFill>
                          <a:effectLst/>
                          <a:latin typeface="Meiryo UI" panose="020B0604030504040204" pitchFamily="50" charset="-128"/>
                          <a:ea typeface="Meiryo UI" panose="020B0604030504040204" pitchFamily="50" charset="-128"/>
                        </a:rPr>
                        <a:t>※1</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100" u="none" strike="noStrike" dirty="0">
                          <a:solidFill>
                            <a:schemeClr val="tx1"/>
                          </a:solidFill>
                          <a:effectLst/>
                          <a:latin typeface="Meiryo UI" panose="020B0604030504040204" pitchFamily="50" charset="-128"/>
                          <a:ea typeface="Meiryo UI" panose="020B0604030504040204" pitchFamily="50" charset="-128"/>
                        </a:rPr>
                        <a:t>－</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56328027"/>
                  </a:ext>
                </a:extLst>
              </a:tr>
              <a:tr h="675002">
                <a:tc vMerge="1">
                  <a:txBody>
                    <a:bodyPr/>
                    <a:lstStyle/>
                    <a:p>
                      <a:endParaRPr kumimoji="1" lang="ja-JP" altLang="en-US"/>
                    </a:p>
                  </a:txBody>
                  <a:tcPr/>
                </a:tc>
                <a:tc>
                  <a:txBody>
                    <a:bodyPr/>
                    <a:lstStyle/>
                    <a:p>
                      <a:pPr algn="l" fontAlgn="ctr"/>
                      <a:r>
                        <a:rPr lang="ja-JP" altLang="en-US" sz="1100" u="none" strike="noStrike" dirty="0">
                          <a:solidFill>
                            <a:schemeClr val="tx1"/>
                          </a:solidFill>
                          <a:effectLst/>
                          <a:latin typeface="Meiryo UI" panose="020B0604030504040204" pitchFamily="50" charset="-128"/>
                          <a:ea typeface="Meiryo UI" panose="020B0604030504040204" pitchFamily="50" charset="-128"/>
                        </a:rPr>
                        <a:t> 数年に</a:t>
                      </a:r>
                      <a:r>
                        <a:rPr lang="en-US" altLang="ja-JP" sz="1100" u="none" strike="noStrike" dirty="0">
                          <a:solidFill>
                            <a:schemeClr val="tx1"/>
                          </a:solidFill>
                          <a:effectLst/>
                          <a:latin typeface="Meiryo UI" panose="020B0604030504040204" pitchFamily="50" charset="-128"/>
                          <a:ea typeface="Meiryo UI" panose="020B0604030504040204" pitchFamily="50" charset="-128"/>
                        </a:rPr>
                        <a:t>1</a:t>
                      </a:r>
                      <a:r>
                        <a:rPr lang="ja-JP" altLang="en-US" sz="1100" u="none" strike="noStrike" dirty="0">
                          <a:solidFill>
                            <a:schemeClr val="tx1"/>
                          </a:solidFill>
                          <a:effectLst/>
                          <a:latin typeface="Meiryo UI" panose="020B0604030504040204" pitchFamily="50" charset="-128"/>
                          <a:ea typeface="Meiryo UI" panose="020B0604030504040204" pitchFamily="50" charset="-128"/>
                        </a:rPr>
                        <a:t>回</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100" u="sng" strike="noStrike" dirty="0">
                          <a:solidFill>
                            <a:srgbClr val="FF0000"/>
                          </a:solidFill>
                          <a:effectLst/>
                          <a:latin typeface="Meiryo UI" panose="020B0604030504040204" pitchFamily="50" charset="-128"/>
                          <a:ea typeface="Meiryo UI" panose="020B0604030504040204" pitchFamily="50" charset="-128"/>
                        </a:rPr>
                        <a:t> </a:t>
                      </a:r>
                      <a:r>
                        <a:rPr lang="ja-JP" altLang="en-US" sz="1100" u="none" strike="noStrike" dirty="0">
                          <a:solidFill>
                            <a:schemeClr val="tx1"/>
                          </a:solidFill>
                          <a:effectLst/>
                          <a:latin typeface="Meiryo UI" panose="020B0604030504040204" pitchFamily="50" charset="-128"/>
                          <a:ea typeface="Meiryo UI" panose="020B0604030504040204" pitchFamily="50" charset="-128"/>
                        </a:rPr>
                        <a:t>定期点検</a:t>
                      </a:r>
                      <a:r>
                        <a:rPr lang="en-US" altLang="ja-JP" sz="1100" u="none" strike="noStrike" dirty="0">
                          <a:solidFill>
                            <a:schemeClr val="tx1"/>
                          </a:solidFill>
                          <a:effectLst/>
                          <a:latin typeface="Meiryo UI" panose="020B0604030504040204" pitchFamily="50" charset="-128"/>
                          <a:ea typeface="Meiryo UI" panose="020B0604030504040204" pitchFamily="50" charset="-128"/>
                        </a:rPr>
                        <a:t>【1</a:t>
                      </a:r>
                      <a:r>
                        <a:rPr lang="ja-JP" altLang="en-US" sz="1100" u="none" strike="noStrike" dirty="0">
                          <a:solidFill>
                            <a:schemeClr val="tx1"/>
                          </a:solidFill>
                          <a:effectLst/>
                          <a:latin typeface="Meiryo UI" panose="020B0604030504040204" pitchFamily="50" charset="-128"/>
                          <a:ea typeface="Meiryo UI" panose="020B0604030504040204" pitchFamily="50" charset="-128"/>
                        </a:rPr>
                        <a:t>回</a:t>
                      </a:r>
                      <a:r>
                        <a:rPr lang="en-US" altLang="ja-JP" sz="1100" u="none" strike="noStrike" dirty="0">
                          <a:solidFill>
                            <a:schemeClr val="tx1"/>
                          </a:solidFill>
                          <a:effectLst/>
                          <a:latin typeface="Meiryo UI" panose="020B0604030504040204" pitchFamily="50" charset="-128"/>
                          <a:ea typeface="Meiryo UI" panose="020B0604030504040204" pitchFamily="50" charset="-128"/>
                        </a:rPr>
                        <a:t>/3</a:t>
                      </a:r>
                      <a:r>
                        <a:rPr lang="ja-JP" altLang="en-US" sz="1100" u="none" strike="noStrike" dirty="0">
                          <a:solidFill>
                            <a:schemeClr val="tx1"/>
                          </a:solidFill>
                          <a:effectLst/>
                          <a:latin typeface="Meiryo UI" panose="020B0604030504040204" pitchFamily="50" charset="-128"/>
                          <a:ea typeface="Meiryo UI" panose="020B0604030504040204" pitchFamily="50" charset="-128"/>
                        </a:rPr>
                        <a:t>年</a:t>
                      </a:r>
                      <a:r>
                        <a:rPr lang="en-US" altLang="ja-JP" sz="1100" u="none" strike="noStrike" dirty="0">
                          <a:solidFill>
                            <a:schemeClr val="tx1"/>
                          </a:solidFill>
                          <a:effectLst/>
                          <a:latin typeface="Meiryo UI" panose="020B0604030504040204" pitchFamily="50" charset="-128"/>
                          <a:ea typeface="Meiryo UI" panose="020B0604030504040204" pitchFamily="50" charset="-128"/>
                        </a:rPr>
                        <a:t>】</a:t>
                      </a:r>
                      <a:r>
                        <a:rPr lang="en-US" altLang="ja-JP" sz="1100" u="sng" strike="noStrike" baseline="30000" dirty="0">
                          <a:solidFill>
                            <a:srgbClr val="FF0000"/>
                          </a:solidFill>
                          <a:effectLst/>
                          <a:latin typeface="Meiryo UI" panose="020B0604030504040204" pitchFamily="50" charset="-128"/>
                          <a:ea typeface="Meiryo UI" panose="020B0604030504040204" pitchFamily="50" charset="-128"/>
                        </a:rPr>
                        <a:t>※2</a:t>
                      </a:r>
                      <a:br>
                        <a:rPr lang="ja-JP" altLang="en-US" sz="1100" u="sng" strike="noStrike" dirty="0">
                          <a:solidFill>
                            <a:srgbClr val="FF0000"/>
                          </a:solidFill>
                          <a:effectLst/>
                          <a:latin typeface="Meiryo UI" panose="020B0604030504040204" pitchFamily="50" charset="-128"/>
                          <a:ea typeface="Meiryo UI" panose="020B0604030504040204" pitchFamily="50" charset="-128"/>
                        </a:rPr>
                      </a:br>
                      <a:r>
                        <a:rPr lang="ja-JP" altLang="en-US" sz="1100" u="sng" strike="noStrike" dirty="0">
                          <a:solidFill>
                            <a:srgbClr val="FF0000"/>
                          </a:solidFill>
                          <a:effectLst/>
                          <a:latin typeface="Meiryo UI" panose="020B0604030504040204" pitchFamily="50" charset="-128"/>
                          <a:ea typeface="Meiryo UI" panose="020B0604030504040204" pitchFamily="50" charset="-128"/>
                        </a:rPr>
                        <a:t> 詳細点検</a:t>
                      </a:r>
                      <a:r>
                        <a:rPr lang="en-US" altLang="ja-JP" sz="1100" u="sng" strike="noStrike" baseline="30000" dirty="0">
                          <a:solidFill>
                            <a:srgbClr val="FF0000"/>
                          </a:solidFill>
                          <a:effectLst/>
                          <a:latin typeface="Meiryo UI" panose="020B0604030504040204" pitchFamily="50" charset="-128"/>
                          <a:ea typeface="Meiryo UI" panose="020B0604030504040204" pitchFamily="50" charset="-128"/>
                        </a:rPr>
                        <a:t>※3</a:t>
                      </a:r>
                      <a:endParaRPr lang="ja-JP" altLang="en-US" sz="1100" b="0" i="0" u="sng" strike="noStrike" dirty="0">
                        <a:solidFill>
                          <a:srgbClr val="FF0000"/>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100" u="sng" strike="noStrike" dirty="0">
                          <a:solidFill>
                            <a:srgbClr val="FF0000"/>
                          </a:solidFill>
                          <a:effectLst/>
                          <a:latin typeface="Meiryo UI" panose="020B0604030504040204" pitchFamily="50" charset="-128"/>
                          <a:ea typeface="Meiryo UI" panose="020B0604030504040204" pitchFamily="50" charset="-128"/>
                        </a:rPr>
                        <a:t>詳細点検</a:t>
                      </a:r>
                      <a:r>
                        <a:rPr lang="en-US" altLang="ja-JP" sz="1100" u="sng" strike="noStrike" baseline="30000" dirty="0">
                          <a:solidFill>
                            <a:srgbClr val="FF0000"/>
                          </a:solidFill>
                          <a:effectLst/>
                          <a:latin typeface="Meiryo UI" panose="020B0604030504040204" pitchFamily="50" charset="-128"/>
                          <a:ea typeface="Meiryo UI" panose="020B0604030504040204" pitchFamily="50" charset="-128"/>
                        </a:rPr>
                        <a:t>※3</a:t>
                      </a:r>
                      <a:endParaRPr lang="ja-JP" altLang="en-US" sz="1100" b="0" i="0" u="sng" strike="noStrike" dirty="0">
                        <a:solidFill>
                          <a:srgbClr val="FF0000"/>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45877022"/>
                  </a:ext>
                </a:extLst>
              </a:tr>
            </a:tbl>
          </a:graphicData>
        </a:graphic>
      </p:graphicFrame>
      <p:sp>
        <p:nvSpPr>
          <p:cNvPr id="16" name="テキスト ボックス 15">
            <a:extLst>
              <a:ext uri="{FF2B5EF4-FFF2-40B4-BE49-F238E27FC236}">
                <a16:creationId xmlns:a16="http://schemas.microsoft.com/office/drawing/2014/main" id="{39F34056-BA16-48D6-8EF0-8E89BDD5DE5D}"/>
              </a:ext>
            </a:extLst>
          </p:cNvPr>
          <p:cNvSpPr txBox="1"/>
          <p:nvPr/>
        </p:nvSpPr>
        <p:spPr>
          <a:xfrm>
            <a:off x="0" y="525123"/>
            <a:ext cx="9144000" cy="461665"/>
          </a:xfrm>
          <a:prstGeom prst="rect">
            <a:avLst/>
          </a:prstGeom>
          <a:solidFill>
            <a:srgbClr val="FFD653"/>
          </a:solidFill>
          <a:ln w="19050">
            <a:noFill/>
          </a:ln>
        </p:spPr>
        <p:txBody>
          <a:bodyPr wrap="square" rtlCol="0">
            <a:spAutoFit/>
          </a:bodyPr>
          <a:lstStyle/>
          <a:p>
            <a:r>
              <a:rPr lang="ja-JP" altLang="en-US" sz="2400" dirty="0">
                <a:latin typeface="Meiryo UI" pitchFamily="50" charset="-128"/>
                <a:ea typeface="Meiryo UI" pitchFamily="50" charset="-128"/>
                <a:cs typeface="Meiryo UI" pitchFamily="50" charset="-128"/>
              </a:rPr>
              <a:t>１－</a:t>
            </a:r>
            <a:r>
              <a:rPr lang="en-US" altLang="ja-JP" sz="2400" dirty="0">
                <a:latin typeface="Meiryo UI" pitchFamily="50" charset="-128"/>
                <a:ea typeface="Meiryo UI" pitchFamily="50" charset="-128"/>
                <a:cs typeface="Meiryo UI" pitchFamily="50" charset="-128"/>
              </a:rPr>
              <a:t>4</a:t>
            </a:r>
            <a:r>
              <a:rPr lang="ja-JP" altLang="en-US" sz="2400" dirty="0">
                <a:latin typeface="Meiryo UI" pitchFamily="50" charset="-128"/>
                <a:ea typeface="Meiryo UI" pitchFamily="50" charset="-128"/>
                <a:cs typeface="Meiryo UI" pitchFamily="50" charset="-128"/>
              </a:rPr>
              <a:t>　次期計画の概要</a:t>
            </a:r>
            <a:endParaRPr kumimoji="1" lang="ja-JP" altLang="en-US" sz="2400" dirty="0">
              <a:latin typeface="Meiryo UI" pitchFamily="50" charset="-128"/>
              <a:ea typeface="Meiryo UI" pitchFamily="50" charset="-128"/>
              <a:cs typeface="Meiryo UI" pitchFamily="50" charset="-128"/>
            </a:endParaRPr>
          </a:p>
        </p:txBody>
      </p:sp>
      <p:sp>
        <p:nvSpPr>
          <p:cNvPr id="18" name="角丸四角形 143">
            <a:extLst>
              <a:ext uri="{FF2B5EF4-FFF2-40B4-BE49-F238E27FC236}">
                <a16:creationId xmlns:a16="http://schemas.microsoft.com/office/drawing/2014/main" id="{E2EFE175-6D55-4629-8223-533F5407BC26}"/>
              </a:ext>
            </a:extLst>
          </p:cNvPr>
          <p:cNvSpPr/>
          <p:nvPr/>
        </p:nvSpPr>
        <p:spPr>
          <a:xfrm>
            <a:off x="6664587" y="1938375"/>
            <a:ext cx="504553" cy="250388"/>
          </a:xfrm>
          <a:prstGeom prst="rect">
            <a:avLst/>
          </a:prstGeom>
          <a:ln/>
        </p:spPr>
        <p:style>
          <a:lnRef idx="1">
            <a:schemeClr val="accent3"/>
          </a:lnRef>
          <a:fillRef idx="2">
            <a:schemeClr val="accent3"/>
          </a:fillRef>
          <a:effectRef idx="1">
            <a:schemeClr val="accent3"/>
          </a:effectRef>
          <a:fontRef idx="minor">
            <a:schemeClr val="dk1"/>
          </a:fontRef>
        </p:style>
        <p:txBody>
          <a:bodyPr/>
          <a:lstStyle/>
          <a:p>
            <a:pPr algn="ctr"/>
            <a:r>
              <a:rPr lang="en-US" altLang="ja-JP" sz="10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⑤</a:t>
            </a:r>
            <a:r>
              <a:rPr lang="en-US" altLang="ja-JP" sz="10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19" name="角丸四角形 143">
            <a:extLst>
              <a:ext uri="{FF2B5EF4-FFF2-40B4-BE49-F238E27FC236}">
                <a16:creationId xmlns:a16="http://schemas.microsoft.com/office/drawing/2014/main" id="{1D82DAAD-B605-4229-937E-BB97B56DE24F}"/>
              </a:ext>
            </a:extLst>
          </p:cNvPr>
          <p:cNvSpPr/>
          <p:nvPr/>
        </p:nvSpPr>
        <p:spPr>
          <a:xfrm>
            <a:off x="3070518" y="3665335"/>
            <a:ext cx="504553" cy="250388"/>
          </a:xfrm>
          <a:prstGeom prst="rect">
            <a:avLst/>
          </a:prstGeom>
          <a:ln/>
        </p:spPr>
        <p:style>
          <a:lnRef idx="1">
            <a:schemeClr val="accent3"/>
          </a:lnRef>
          <a:fillRef idx="2">
            <a:schemeClr val="accent3"/>
          </a:fillRef>
          <a:effectRef idx="1">
            <a:schemeClr val="accent3"/>
          </a:effectRef>
          <a:fontRef idx="minor">
            <a:schemeClr val="dk1"/>
          </a:fontRef>
        </p:style>
        <p:txBody>
          <a:bodyPr/>
          <a:lstStyle/>
          <a:p>
            <a:pPr algn="ctr"/>
            <a:r>
              <a:rPr lang="en-US" altLang="ja-JP" sz="10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⑥</a:t>
            </a:r>
            <a:r>
              <a:rPr lang="en-US" altLang="ja-JP" sz="10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20" name="角丸四角形 143">
            <a:extLst>
              <a:ext uri="{FF2B5EF4-FFF2-40B4-BE49-F238E27FC236}">
                <a16:creationId xmlns:a16="http://schemas.microsoft.com/office/drawing/2014/main" id="{97E69327-6E80-4DA7-9C74-366B639DEFEB}"/>
              </a:ext>
            </a:extLst>
          </p:cNvPr>
          <p:cNvSpPr/>
          <p:nvPr/>
        </p:nvSpPr>
        <p:spPr>
          <a:xfrm>
            <a:off x="8258952" y="3665335"/>
            <a:ext cx="504553" cy="250388"/>
          </a:xfrm>
          <a:prstGeom prst="rect">
            <a:avLst/>
          </a:prstGeom>
          <a:ln/>
        </p:spPr>
        <p:style>
          <a:lnRef idx="1">
            <a:schemeClr val="accent3"/>
          </a:lnRef>
          <a:fillRef idx="2">
            <a:schemeClr val="accent3"/>
          </a:fillRef>
          <a:effectRef idx="1">
            <a:schemeClr val="accent3"/>
          </a:effectRef>
          <a:fontRef idx="minor">
            <a:schemeClr val="dk1"/>
          </a:fontRef>
        </p:style>
        <p:txBody>
          <a:bodyPr/>
          <a:lstStyle/>
          <a:p>
            <a:pPr algn="ctr"/>
            <a:r>
              <a:rPr lang="en-US" altLang="ja-JP" sz="10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③</a:t>
            </a:r>
            <a:r>
              <a:rPr lang="en-US" altLang="ja-JP" sz="10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p>
        </p:txBody>
      </p:sp>
    </p:spTree>
    <p:extLst>
      <p:ext uri="{BB962C8B-B14F-4D97-AF65-F5344CB8AC3E}">
        <p14:creationId xmlns:p14="http://schemas.microsoft.com/office/powerpoint/2010/main" val="40798139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a:extLst>
              <a:ext uri="{FF2B5EF4-FFF2-40B4-BE49-F238E27FC236}">
                <a16:creationId xmlns:a16="http://schemas.microsoft.com/office/drawing/2014/main" id="{5CA63333-58CC-4345-8E5A-C9F799BB19BB}"/>
              </a:ext>
            </a:extLst>
          </p:cNvPr>
          <p:cNvSpPr txBox="1"/>
          <p:nvPr/>
        </p:nvSpPr>
        <p:spPr>
          <a:xfrm>
            <a:off x="-13856" y="1644"/>
            <a:ext cx="9157855"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１．</a:t>
            </a:r>
            <a:r>
              <a:rPr kumimoji="1" lang="ja-JP" altLang="en-US" sz="2800" dirty="0">
                <a:solidFill>
                  <a:schemeClr val="bg1"/>
                </a:solidFill>
                <a:latin typeface="Meiryo UI" panose="020B0604030504040204" pitchFamily="50" charset="-128"/>
                <a:ea typeface="Meiryo UI" panose="020B0604030504040204" pitchFamily="50" charset="-128"/>
              </a:rPr>
              <a:t>各分野の最終とりまとめ</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10" name="スライド番号プレースホルダー 17">
            <a:extLst>
              <a:ext uri="{FF2B5EF4-FFF2-40B4-BE49-F238E27FC236}">
                <a16:creationId xmlns:a16="http://schemas.microsoft.com/office/drawing/2014/main" id="{428703D8-3AFE-4E03-A287-112B17022CD6}"/>
              </a:ext>
            </a:extLst>
          </p:cNvPr>
          <p:cNvSpPr>
            <a:spLocks noGrp="1"/>
          </p:cNvSpPr>
          <p:nvPr>
            <p:ph type="sldNum" sz="quarter" idx="12"/>
          </p:nvPr>
        </p:nvSpPr>
        <p:spPr>
          <a:xfrm>
            <a:off x="8380804" y="6497402"/>
            <a:ext cx="774422" cy="365125"/>
          </a:xfrm>
        </p:spPr>
        <p:txBody>
          <a:bodyPr/>
          <a:lstStyle/>
          <a:p>
            <a:fld id="{682EF9F9-C4E8-46B2-BBF1-33E3162B856A}" type="slidenum">
              <a:rPr kumimoji="1" lang="ja-JP" altLang="en-US" smtClean="0"/>
              <a:t>22</a:t>
            </a:fld>
            <a:endParaRPr kumimoji="1" lang="ja-JP" altLang="en-US" dirty="0"/>
          </a:p>
        </p:txBody>
      </p:sp>
      <p:sp>
        <p:nvSpPr>
          <p:cNvPr id="6" name="角丸四角形 143">
            <a:extLst>
              <a:ext uri="{FF2B5EF4-FFF2-40B4-BE49-F238E27FC236}">
                <a16:creationId xmlns:a16="http://schemas.microsoft.com/office/drawing/2014/main" id="{B6E8E313-58FC-42EE-8AE7-ACA8C9F3723C}"/>
              </a:ext>
            </a:extLst>
          </p:cNvPr>
          <p:cNvSpPr/>
          <p:nvPr/>
        </p:nvSpPr>
        <p:spPr>
          <a:xfrm>
            <a:off x="106989" y="1690145"/>
            <a:ext cx="8947438" cy="5068735"/>
          </a:xfrm>
          <a:prstGeom prst="rect">
            <a:avLst/>
          </a:prstGeom>
          <a:noFill/>
          <a:ln>
            <a:solidFill>
              <a:schemeClr val="tx1"/>
            </a:solid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en-US" altLang="ja-JP" sz="1400" b="1" kern="100" dirty="0">
                <a:solidFill>
                  <a:prstClr val="black"/>
                </a:solidFill>
                <a:latin typeface="Meiryo UI" panose="020B0604030504040204" pitchFamily="50" charset="-128"/>
                <a:ea typeface="Meiryo UI" panose="020B0604030504040204" pitchFamily="50" charset="-128"/>
                <a:cs typeface="Times New Roman"/>
              </a:rPr>
              <a:t>3.3.2</a:t>
            </a:r>
            <a:r>
              <a:rPr lang="ja-JP" altLang="en-US" sz="1400" b="1" kern="100" dirty="0">
                <a:solidFill>
                  <a:prstClr val="black"/>
                </a:solidFill>
                <a:latin typeface="Meiryo UI" panose="020B0604030504040204" pitchFamily="50" charset="-128"/>
                <a:ea typeface="Meiryo UI" panose="020B0604030504040204" pitchFamily="50" charset="-128"/>
                <a:cs typeface="Times New Roman"/>
              </a:rPr>
              <a:t>　診断・評価</a:t>
            </a:r>
          </a:p>
        </p:txBody>
      </p:sp>
      <p:sp>
        <p:nvSpPr>
          <p:cNvPr id="8" name="角丸四角形 143">
            <a:extLst>
              <a:ext uri="{FF2B5EF4-FFF2-40B4-BE49-F238E27FC236}">
                <a16:creationId xmlns:a16="http://schemas.microsoft.com/office/drawing/2014/main" id="{7F63D9A8-13E4-4507-85EE-90094BB67686}"/>
              </a:ext>
            </a:extLst>
          </p:cNvPr>
          <p:cNvSpPr/>
          <p:nvPr/>
        </p:nvSpPr>
        <p:spPr>
          <a:xfrm>
            <a:off x="155416" y="2015689"/>
            <a:ext cx="8225388" cy="274974"/>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050" kern="100" dirty="0">
                <a:solidFill>
                  <a:srgbClr val="0000FF"/>
                </a:solidFill>
                <a:latin typeface="Meiryo UI" panose="020B0604030504040204" pitchFamily="50" charset="-128"/>
                <a:ea typeface="Meiryo UI" panose="020B0604030504040204" pitchFamily="50" charset="-128"/>
                <a:cs typeface="Times New Roman"/>
              </a:rPr>
              <a:t>　</a:t>
            </a:r>
            <a:r>
              <a:rPr lang="ja-JP" altLang="en-US" sz="1050" u="sng" kern="100" dirty="0">
                <a:solidFill>
                  <a:srgbClr val="FF0000"/>
                </a:solidFill>
                <a:latin typeface="Meiryo UI" panose="020B0604030504040204" pitchFamily="50" charset="-128"/>
                <a:ea typeface="Meiryo UI" panose="020B0604030504040204" pitchFamily="50" charset="-128"/>
                <a:cs typeface="Times New Roman"/>
              </a:rPr>
              <a:t>「大阪府砂防施設 点検マニュアル 平成</a:t>
            </a:r>
            <a:r>
              <a:rPr lang="en-US" altLang="ja-JP" sz="1050" u="sng" kern="100" dirty="0">
                <a:solidFill>
                  <a:srgbClr val="FF0000"/>
                </a:solidFill>
                <a:latin typeface="Meiryo UI" panose="020B0604030504040204" pitchFamily="50" charset="-128"/>
                <a:ea typeface="Meiryo UI" panose="020B0604030504040204" pitchFamily="50" charset="-128"/>
                <a:cs typeface="Times New Roman"/>
              </a:rPr>
              <a:t>30</a:t>
            </a:r>
            <a:r>
              <a:rPr lang="ja-JP" altLang="en-US" sz="1050" u="sng" kern="100" dirty="0">
                <a:solidFill>
                  <a:srgbClr val="FF0000"/>
                </a:solidFill>
                <a:latin typeface="Meiryo UI" panose="020B0604030504040204" pitchFamily="50" charset="-128"/>
                <a:ea typeface="Meiryo UI" panose="020B0604030504040204" pitchFamily="50" charset="-128"/>
                <a:cs typeface="Times New Roman"/>
              </a:rPr>
              <a:t>年</a:t>
            </a:r>
            <a:r>
              <a:rPr lang="en-US" altLang="ja-JP" sz="1050" u="sng" kern="100" dirty="0">
                <a:solidFill>
                  <a:srgbClr val="FF0000"/>
                </a:solidFill>
                <a:latin typeface="Meiryo UI" panose="020B0604030504040204" pitchFamily="50" charset="-128"/>
                <a:ea typeface="Meiryo UI" panose="020B0604030504040204" pitchFamily="50" charset="-128"/>
                <a:cs typeface="Times New Roman"/>
              </a:rPr>
              <a:t>3</a:t>
            </a:r>
            <a:r>
              <a:rPr lang="ja-JP" altLang="en-US" sz="1050" u="sng" kern="100" dirty="0">
                <a:solidFill>
                  <a:srgbClr val="FF0000"/>
                </a:solidFill>
                <a:latin typeface="Meiryo UI" panose="020B0604030504040204" pitchFamily="50" charset="-128"/>
                <a:ea typeface="Meiryo UI" panose="020B0604030504040204" pitchFamily="50" charset="-128"/>
                <a:cs typeface="Times New Roman"/>
              </a:rPr>
              <a:t>月 大阪府」、「</a:t>
            </a:r>
            <a:r>
              <a:rPr lang="zh-TW" altLang="en-US" sz="1050" u="sng" kern="100" dirty="0">
                <a:solidFill>
                  <a:srgbClr val="FF0000"/>
                </a:solidFill>
                <a:latin typeface="Meiryo UI" panose="020B0604030504040204" pitchFamily="50" charset="-128"/>
                <a:ea typeface="Meiryo UI" panose="020B0604030504040204" pitchFamily="50" charset="-128"/>
                <a:cs typeface="Times New Roman"/>
              </a:rPr>
              <a:t>大阪府砂防施設長寿命化計画</a:t>
            </a:r>
            <a:r>
              <a:rPr lang="ja-JP" altLang="en-US" sz="1050" u="sng" kern="100" dirty="0">
                <a:solidFill>
                  <a:srgbClr val="FF0000"/>
                </a:solidFill>
                <a:latin typeface="Meiryo UI" panose="020B0604030504040204" pitchFamily="50" charset="-128"/>
                <a:ea typeface="Meiryo UI" panose="020B0604030504040204" pitchFamily="50" charset="-128"/>
                <a:cs typeface="Times New Roman"/>
              </a:rPr>
              <a:t> </a:t>
            </a:r>
            <a:r>
              <a:rPr lang="zh-TW" altLang="en-US" sz="1050" u="sng" kern="100" dirty="0">
                <a:solidFill>
                  <a:srgbClr val="FF0000"/>
                </a:solidFill>
                <a:latin typeface="Meiryo UI" panose="020B0604030504040204" pitchFamily="50" charset="-128"/>
                <a:ea typeface="Meiryo UI" panose="020B0604030504040204" pitchFamily="50" charset="-128"/>
                <a:cs typeface="Times New Roman"/>
              </a:rPr>
              <a:t>平成</a:t>
            </a:r>
            <a:r>
              <a:rPr lang="en-US" altLang="zh-TW" sz="1050" u="sng" kern="100" dirty="0">
                <a:solidFill>
                  <a:srgbClr val="FF0000"/>
                </a:solidFill>
                <a:latin typeface="Meiryo UI" panose="020B0604030504040204" pitchFamily="50" charset="-128"/>
                <a:ea typeface="Meiryo UI" panose="020B0604030504040204" pitchFamily="50" charset="-128"/>
                <a:cs typeface="Times New Roman"/>
              </a:rPr>
              <a:t>30</a:t>
            </a:r>
            <a:r>
              <a:rPr lang="zh-TW" altLang="en-US" sz="1050" u="sng" kern="100" dirty="0">
                <a:solidFill>
                  <a:srgbClr val="FF0000"/>
                </a:solidFill>
                <a:latin typeface="Meiryo UI" panose="020B0604030504040204" pitchFamily="50" charset="-128"/>
                <a:ea typeface="Meiryo UI" panose="020B0604030504040204" pitchFamily="50" charset="-128"/>
                <a:cs typeface="Times New Roman"/>
              </a:rPr>
              <a:t>年</a:t>
            </a:r>
            <a:r>
              <a:rPr lang="en-US" altLang="zh-TW" sz="1050" u="sng" kern="100" dirty="0">
                <a:solidFill>
                  <a:srgbClr val="FF0000"/>
                </a:solidFill>
                <a:latin typeface="Meiryo UI" panose="020B0604030504040204" pitchFamily="50" charset="-128"/>
                <a:ea typeface="Meiryo UI" panose="020B0604030504040204" pitchFamily="50" charset="-128"/>
                <a:cs typeface="Times New Roman"/>
              </a:rPr>
              <a:t>3</a:t>
            </a:r>
            <a:r>
              <a:rPr lang="zh-TW" altLang="en-US" sz="1050" u="sng" kern="100" dirty="0">
                <a:solidFill>
                  <a:srgbClr val="FF0000"/>
                </a:solidFill>
                <a:latin typeface="Meiryo UI" panose="020B0604030504040204" pitchFamily="50" charset="-128"/>
                <a:ea typeface="Meiryo UI" panose="020B0604030504040204" pitchFamily="50" charset="-128"/>
                <a:cs typeface="Times New Roman"/>
              </a:rPr>
              <a:t>月</a:t>
            </a:r>
            <a:r>
              <a:rPr lang="ja-JP" altLang="en-US" sz="1050" u="sng" kern="100" dirty="0">
                <a:solidFill>
                  <a:srgbClr val="FF0000"/>
                </a:solidFill>
                <a:latin typeface="Meiryo UI" panose="020B0604030504040204" pitchFamily="50" charset="-128"/>
                <a:ea typeface="Meiryo UI" panose="020B0604030504040204" pitchFamily="50" charset="-128"/>
                <a:cs typeface="Times New Roman"/>
              </a:rPr>
              <a:t> 大阪府」により評価している。</a:t>
            </a:r>
            <a:endParaRPr lang="en-US" altLang="ja-JP" sz="1050" u="sng" kern="100" dirty="0">
              <a:solidFill>
                <a:srgbClr val="FF0000"/>
              </a:solidFill>
              <a:latin typeface="Meiryo UI" panose="020B0604030504040204" pitchFamily="50" charset="-128"/>
              <a:ea typeface="Meiryo UI" panose="020B0604030504040204" pitchFamily="50" charset="-128"/>
              <a:cs typeface="Times New Roman"/>
            </a:endParaRPr>
          </a:p>
        </p:txBody>
      </p:sp>
      <p:sp>
        <p:nvSpPr>
          <p:cNvPr id="44" name="テキスト ボックス 43">
            <a:extLst>
              <a:ext uri="{FF2B5EF4-FFF2-40B4-BE49-F238E27FC236}">
                <a16:creationId xmlns:a16="http://schemas.microsoft.com/office/drawing/2014/main" id="{BFAD3973-57ED-4E30-AECB-C919DAAB7B06}"/>
              </a:ext>
            </a:extLst>
          </p:cNvPr>
          <p:cNvSpPr txBox="1"/>
          <p:nvPr/>
        </p:nvSpPr>
        <p:spPr>
          <a:xfrm>
            <a:off x="62618" y="1015301"/>
            <a:ext cx="8037774" cy="646331"/>
          </a:xfrm>
          <a:prstGeom prst="rect">
            <a:avLst/>
          </a:prstGeom>
          <a:noFill/>
          <a:ln w="19050">
            <a:noFill/>
          </a:ln>
        </p:spPr>
        <p:txBody>
          <a:bodyPr wrap="square" rtlCol="0">
            <a:spAutoFit/>
          </a:bodyPr>
          <a:lstStyle/>
          <a:p>
            <a:r>
              <a:rPr lang="ja-JP" altLang="en-US" b="1" dirty="0">
                <a:latin typeface="Meiryo UI" pitchFamily="50" charset="-128"/>
                <a:ea typeface="Meiryo UI" pitchFamily="50" charset="-128"/>
                <a:cs typeface="Meiryo UI" pitchFamily="50" charset="-128"/>
              </a:rPr>
              <a:t>３．効率的・効果的な維持管理の推進</a:t>
            </a:r>
            <a:endParaRPr lang="en-US" altLang="ja-JP" b="1" dirty="0">
              <a:latin typeface="Meiryo UI" pitchFamily="50" charset="-128"/>
              <a:ea typeface="Meiryo UI" pitchFamily="50" charset="-128"/>
              <a:cs typeface="Meiryo UI" pitchFamily="50" charset="-128"/>
            </a:endParaRPr>
          </a:p>
          <a:p>
            <a:r>
              <a:rPr lang="ja-JP" altLang="en-US" b="1" dirty="0">
                <a:latin typeface="Meiryo UI" pitchFamily="50" charset="-128"/>
                <a:ea typeface="Meiryo UI" pitchFamily="50" charset="-128"/>
                <a:cs typeface="Meiryo UI" pitchFamily="50" charset="-128"/>
              </a:rPr>
              <a:t>　</a:t>
            </a:r>
            <a:r>
              <a:rPr lang="en-US" altLang="ja-JP" b="1" dirty="0">
                <a:latin typeface="Meiryo UI" pitchFamily="50" charset="-128"/>
                <a:ea typeface="Meiryo UI" pitchFamily="50" charset="-128"/>
                <a:cs typeface="Meiryo UI" pitchFamily="50" charset="-128"/>
              </a:rPr>
              <a:t>3.3</a:t>
            </a:r>
            <a:r>
              <a:rPr lang="ja-JP" altLang="en-US" b="1" dirty="0">
                <a:latin typeface="Meiryo UI" pitchFamily="50" charset="-128"/>
                <a:ea typeface="Meiryo UI" pitchFamily="50" charset="-128"/>
                <a:cs typeface="Meiryo UI" pitchFamily="50" charset="-128"/>
              </a:rPr>
              <a:t>　砂防関係施設</a:t>
            </a:r>
            <a:endParaRPr kumimoji="1" lang="ja-JP" altLang="en-US" b="1" dirty="0">
              <a:latin typeface="Meiryo UI" pitchFamily="50" charset="-128"/>
              <a:ea typeface="Meiryo UI" pitchFamily="50" charset="-128"/>
              <a:cs typeface="Meiryo UI" pitchFamily="50" charset="-128"/>
            </a:endParaRPr>
          </a:p>
        </p:txBody>
      </p:sp>
      <p:sp>
        <p:nvSpPr>
          <p:cNvPr id="2" name="角丸四角形 143">
            <a:extLst>
              <a:ext uri="{FF2B5EF4-FFF2-40B4-BE49-F238E27FC236}">
                <a16:creationId xmlns:a16="http://schemas.microsoft.com/office/drawing/2014/main" id="{E7D282CF-B42F-02F6-C9E5-17F6ABB2674B}"/>
              </a:ext>
            </a:extLst>
          </p:cNvPr>
          <p:cNvSpPr/>
          <p:nvPr/>
        </p:nvSpPr>
        <p:spPr>
          <a:xfrm>
            <a:off x="244779" y="2319176"/>
            <a:ext cx="1455578" cy="252729"/>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050" u="sng" kern="100" dirty="0">
                <a:solidFill>
                  <a:srgbClr val="FF0000"/>
                </a:solidFill>
                <a:latin typeface="Meiryo UI" panose="020B0604030504040204" pitchFamily="50" charset="-128"/>
                <a:ea typeface="Meiryo UI" panose="020B0604030504040204" pitchFamily="50" charset="-128"/>
                <a:cs typeface="Times New Roman"/>
              </a:rPr>
              <a:t>①損傷度評価基準</a:t>
            </a:r>
            <a:endParaRPr lang="en-US" altLang="ja-JP" sz="1050" u="sng" kern="100" dirty="0">
              <a:solidFill>
                <a:srgbClr val="FF0000"/>
              </a:solidFill>
              <a:latin typeface="Meiryo UI" panose="020B0604030504040204" pitchFamily="50" charset="-128"/>
              <a:ea typeface="Meiryo UI" panose="020B0604030504040204" pitchFamily="50" charset="-128"/>
              <a:cs typeface="Times New Roman"/>
            </a:endParaRPr>
          </a:p>
        </p:txBody>
      </p:sp>
      <p:sp>
        <p:nvSpPr>
          <p:cNvPr id="3" name="角丸四角形 143">
            <a:extLst>
              <a:ext uri="{FF2B5EF4-FFF2-40B4-BE49-F238E27FC236}">
                <a16:creationId xmlns:a16="http://schemas.microsoft.com/office/drawing/2014/main" id="{2B59709B-037D-3AB0-02FB-C992360D4DDB}"/>
              </a:ext>
            </a:extLst>
          </p:cNvPr>
          <p:cNvSpPr/>
          <p:nvPr/>
        </p:nvSpPr>
        <p:spPr>
          <a:xfrm>
            <a:off x="6420818" y="2507547"/>
            <a:ext cx="1455578" cy="252729"/>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050" u="sng" kern="100" dirty="0">
                <a:solidFill>
                  <a:srgbClr val="FF0000"/>
                </a:solidFill>
                <a:latin typeface="Meiryo UI" panose="020B0604030504040204" pitchFamily="50" charset="-128"/>
                <a:ea typeface="Meiryo UI" panose="020B0604030504040204" pitchFamily="50" charset="-128"/>
                <a:cs typeface="Times New Roman"/>
              </a:rPr>
              <a:t>②損傷度判定基準</a:t>
            </a:r>
            <a:endParaRPr lang="en-US" altLang="ja-JP" sz="1050" u="sng" kern="100" dirty="0">
              <a:solidFill>
                <a:srgbClr val="FF0000"/>
              </a:solidFill>
              <a:latin typeface="Meiryo UI" panose="020B0604030504040204" pitchFamily="50" charset="-128"/>
              <a:ea typeface="Meiryo UI" panose="020B0604030504040204" pitchFamily="50" charset="-128"/>
              <a:cs typeface="Times New Roman"/>
            </a:endParaRPr>
          </a:p>
        </p:txBody>
      </p:sp>
      <p:graphicFrame>
        <p:nvGraphicFramePr>
          <p:cNvPr id="4" name="表 3">
            <a:extLst>
              <a:ext uri="{FF2B5EF4-FFF2-40B4-BE49-F238E27FC236}">
                <a16:creationId xmlns:a16="http://schemas.microsoft.com/office/drawing/2014/main" id="{15F8DDAA-674D-7710-6568-95400157FB65}"/>
              </a:ext>
            </a:extLst>
          </p:cNvPr>
          <p:cNvGraphicFramePr>
            <a:graphicFrameLocks noGrp="1"/>
          </p:cNvGraphicFramePr>
          <p:nvPr>
            <p:extLst>
              <p:ext uri="{D42A27DB-BD31-4B8C-83A1-F6EECF244321}">
                <p14:modId xmlns:p14="http://schemas.microsoft.com/office/powerpoint/2010/main" val="3645794717"/>
              </p:ext>
            </p:extLst>
          </p:nvPr>
        </p:nvGraphicFramePr>
        <p:xfrm>
          <a:off x="6564695" y="2814982"/>
          <a:ext cx="2404081" cy="3229898"/>
        </p:xfrm>
        <a:graphic>
          <a:graphicData uri="http://schemas.openxmlformats.org/drawingml/2006/table">
            <a:tbl>
              <a:tblPr firstRow="1" firstCol="1" bandRow="1">
                <a:tableStyleId>{5C22544A-7EE6-4342-B048-85BDC9FD1C3A}</a:tableStyleId>
              </a:tblPr>
              <a:tblGrid>
                <a:gridCol w="656338">
                  <a:extLst>
                    <a:ext uri="{9D8B030D-6E8A-4147-A177-3AD203B41FA5}">
                      <a16:colId xmlns:a16="http://schemas.microsoft.com/office/drawing/2014/main" val="558647808"/>
                    </a:ext>
                  </a:extLst>
                </a:gridCol>
                <a:gridCol w="1747743">
                  <a:extLst>
                    <a:ext uri="{9D8B030D-6E8A-4147-A177-3AD203B41FA5}">
                      <a16:colId xmlns:a16="http://schemas.microsoft.com/office/drawing/2014/main" val="2920639116"/>
                    </a:ext>
                  </a:extLst>
                </a:gridCol>
              </a:tblGrid>
              <a:tr h="189518">
                <a:tc>
                  <a:txBody>
                    <a:bodyPr/>
                    <a:lstStyle/>
                    <a:p>
                      <a:pPr algn="ctr"/>
                      <a:r>
                        <a:rPr lang="ja-JP" sz="1050" b="0" u="sng" kern="100" dirty="0">
                          <a:solidFill>
                            <a:srgbClr val="FF0000"/>
                          </a:solidFill>
                          <a:effectLst/>
                          <a:latin typeface="Meiryo UI" panose="020B0604030504040204" pitchFamily="50" charset="-128"/>
                          <a:ea typeface="Meiryo UI" panose="020B0604030504040204" pitchFamily="50" charset="-128"/>
                        </a:rPr>
                        <a:t>分類</a:t>
                      </a:r>
                      <a:endParaRPr lang="ja-JP" sz="1050" b="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ja-JP" sz="1050" b="0" u="sng" kern="100" dirty="0">
                          <a:solidFill>
                            <a:srgbClr val="FF0000"/>
                          </a:solidFill>
                          <a:effectLst/>
                          <a:latin typeface="Meiryo UI" panose="020B0604030504040204" pitchFamily="50" charset="-128"/>
                          <a:ea typeface="Meiryo UI" panose="020B0604030504040204" pitchFamily="50" charset="-128"/>
                        </a:rPr>
                        <a:t>損傷等の程度</a:t>
                      </a:r>
                      <a:endParaRPr lang="ja-JP" sz="1050" b="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03615191"/>
                  </a:ext>
                </a:extLst>
              </a:tr>
              <a:tr h="379035">
                <a:tc>
                  <a:txBody>
                    <a:bodyPr/>
                    <a:lstStyle/>
                    <a:p>
                      <a:pPr algn="ctr"/>
                      <a:r>
                        <a:rPr lang="en-US" sz="1050" b="0" u="sng" kern="100" dirty="0">
                          <a:solidFill>
                            <a:srgbClr val="FF0000"/>
                          </a:solidFill>
                          <a:effectLst/>
                          <a:latin typeface="Meiryo UI" panose="020B0604030504040204" pitchFamily="50" charset="-128"/>
                          <a:ea typeface="Meiryo UI" panose="020B0604030504040204" pitchFamily="50" charset="-128"/>
                        </a:rPr>
                        <a:t>a</a:t>
                      </a:r>
                      <a:r>
                        <a:rPr lang="ja-JP" sz="1050" b="0" u="sng" kern="100" dirty="0">
                          <a:solidFill>
                            <a:srgbClr val="FF0000"/>
                          </a:solidFill>
                          <a:effectLst/>
                          <a:latin typeface="Meiryo UI" panose="020B0604030504040204" pitchFamily="50" charset="-128"/>
                          <a:ea typeface="Meiryo UI" panose="020B0604030504040204" pitchFamily="50" charset="-128"/>
                        </a:rPr>
                        <a:t>ランク</a:t>
                      </a:r>
                      <a:endParaRPr lang="ja-JP" sz="1050" b="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ja-JP" sz="1050" b="0" u="sng" kern="100" dirty="0">
                          <a:solidFill>
                            <a:srgbClr val="FF0000"/>
                          </a:solidFill>
                          <a:effectLst/>
                          <a:latin typeface="Meiryo UI" panose="020B0604030504040204" pitchFamily="50" charset="-128"/>
                          <a:ea typeface="Meiryo UI" panose="020B0604030504040204" pitchFamily="50" charset="-128"/>
                        </a:rPr>
                        <a:t>当該部位に損傷等が発生しており、損傷等に伴い、当該部位の性能上の安定性や強度の低下が懸念される状態</a:t>
                      </a:r>
                      <a:endParaRPr lang="ja-JP" sz="1050" b="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26939913"/>
                  </a:ext>
                </a:extLst>
              </a:tr>
              <a:tr h="568553">
                <a:tc>
                  <a:txBody>
                    <a:bodyPr/>
                    <a:lstStyle/>
                    <a:p>
                      <a:pPr algn="ctr"/>
                      <a:r>
                        <a:rPr lang="en-US" sz="1050" b="0" u="sng" kern="100">
                          <a:solidFill>
                            <a:srgbClr val="FF0000"/>
                          </a:solidFill>
                          <a:effectLst/>
                          <a:latin typeface="Meiryo UI" panose="020B0604030504040204" pitchFamily="50" charset="-128"/>
                          <a:ea typeface="Meiryo UI" panose="020B0604030504040204" pitchFamily="50" charset="-128"/>
                        </a:rPr>
                        <a:t>b</a:t>
                      </a:r>
                      <a:r>
                        <a:rPr lang="ja-JP" sz="1050" b="0" u="sng" kern="100">
                          <a:solidFill>
                            <a:srgbClr val="FF0000"/>
                          </a:solidFill>
                          <a:effectLst/>
                          <a:latin typeface="Meiryo UI" panose="020B0604030504040204" pitchFamily="50" charset="-128"/>
                          <a:ea typeface="Meiryo UI" panose="020B0604030504040204" pitchFamily="50" charset="-128"/>
                        </a:rPr>
                        <a:t>ランク</a:t>
                      </a:r>
                      <a:endParaRPr lang="ja-JP" sz="1050" b="0" u="sng" kern="10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ja-JP" sz="1050" b="0" u="sng" kern="100" dirty="0">
                          <a:solidFill>
                            <a:srgbClr val="FF0000"/>
                          </a:solidFill>
                          <a:effectLst/>
                          <a:latin typeface="Meiryo UI" panose="020B0604030504040204" pitchFamily="50" charset="-128"/>
                          <a:ea typeface="Meiryo UI" panose="020B0604030504040204" pitchFamily="50" charset="-128"/>
                        </a:rPr>
                        <a:t>当該部位に損傷等が発生しているが、問題となる性能の劣化が生じていない。</a:t>
                      </a:r>
                    </a:p>
                    <a:p>
                      <a:pPr algn="just"/>
                      <a:r>
                        <a:rPr lang="en-US" sz="1050" b="0" u="sng" kern="100" dirty="0">
                          <a:solidFill>
                            <a:srgbClr val="FF0000"/>
                          </a:solidFill>
                          <a:effectLst/>
                          <a:latin typeface="Meiryo UI" panose="020B0604030504040204" pitchFamily="50" charset="-128"/>
                          <a:ea typeface="Meiryo UI" panose="020B0604030504040204" pitchFamily="50" charset="-128"/>
                        </a:rPr>
                        <a:t> </a:t>
                      </a:r>
                      <a:r>
                        <a:rPr lang="ja-JP" sz="1050" b="0" u="sng" kern="100" dirty="0">
                          <a:solidFill>
                            <a:srgbClr val="FF0000"/>
                          </a:solidFill>
                          <a:effectLst/>
                          <a:latin typeface="Meiryo UI" panose="020B0604030504040204" pitchFamily="50" charset="-128"/>
                          <a:ea typeface="Meiryo UI" panose="020B0604030504040204" pitchFamily="50" charset="-128"/>
                        </a:rPr>
                        <a:t>現状では対策を講じる必要はないが、今後の損傷等の進行を確認するため、</a:t>
                      </a:r>
                    </a:p>
                    <a:p>
                      <a:pPr algn="just"/>
                      <a:r>
                        <a:rPr lang="ja-JP" sz="1050" b="0" u="sng" kern="100" dirty="0">
                          <a:solidFill>
                            <a:srgbClr val="FF0000"/>
                          </a:solidFill>
                          <a:effectLst/>
                          <a:latin typeface="Meiryo UI" panose="020B0604030504040204" pitchFamily="50" charset="-128"/>
                          <a:ea typeface="Meiryo UI" panose="020B0604030504040204" pitchFamily="50" charset="-128"/>
                        </a:rPr>
                        <a:t>定期点検や臨時点検等により、経過を観察する必要がある状態</a:t>
                      </a:r>
                      <a:endParaRPr lang="ja-JP" sz="1050" b="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03660516"/>
                  </a:ext>
                </a:extLst>
              </a:tr>
              <a:tr h="379035">
                <a:tc>
                  <a:txBody>
                    <a:bodyPr/>
                    <a:lstStyle/>
                    <a:p>
                      <a:pPr algn="ctr"/>
                      <a:r>
                        <a:rPr lang="en-US" sz="1050" b="0" u="sng" kern="100">
                          <a:solidFill>
                            <a:srgbClr val="FF0000"/>
                          </a:solidFill>
                          <a:effectLst/>
                          <a:latin typeface="Meiryo UI" panose="020B0604030504040204" pitchFamily="50" charset="-128"/>
                          <a:ea typeface="Meiryo UI" panose="020B0604030504040204" pitchFamily="50" charset="-128"/>
                        </a:rPr>
                        <a:t>c</a:t>
                      </a:r>
                      <a:r>
                        <a:rPr lang="ja-JP" sz="1050" b="0" u="sng" kern="100">
                          <a:solidFill>
                            <a:srgbClr val="FF0000"/>
                          </a:solidFill>
                          <a:effectLst/>
                          <a:latin typeface="Meiryo UI" panose="020B0604030504040204" pitchFamily="50" charset="-128"/>
                          <a:ea typeface="Meiryo UI" panose="020B0604030504040204" pitchFamily="50" charset="-128"/>
                        </a:rPr>
                        <a:t>ランク</a:t>
                      </a:r>
                      <a:endParaRPr lang="ja-JP" sz="1050" b="0" u="sng" kern="10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ja-JP" sz="1050" b="0" u="sng" kern="100" dirty="0">
                          <a:solidFill>
                            <a:srgbClr val="FF0000"/>
                          </a:solidFill>
                          <a:effectLst/>
                          <a:latin typeface="Meiryo UI" panose="020B0604030504040204" pitchFamily="50" charset="-128"/>
                          <a:ea typeface="Meiryo UI" panose="020B0604030504040204" pitchFamily="50" charset="-128"/>
                        </a:rPr>
                        <a:t>当該部位に損傷等は発生していないもしくは軽微な損傷が発生しているものの、</a:t>
                      </a:r>
                    </a:p>
                    <a:p>
                      <a:pPr algn="just"/>
                      <a:r>
                        <a:rPr lang="ja-JP" sz="1050" b="0" u="sng" kern="100" dirty="0">
                          <a:solidFill>
                            <a:srgbClr val="FF0000"/>
                          </a:solidFill>
                          <a:effectLst/>
                          <a:latin typeface="Meiryo UI" panose="020B0604030504040204" pitchFamily="50" charset="-128"/>
                          <a:ea typeface="Meiryo UI" panose="020B0604030504040204" pitchFamily="50" charset="-128"/>
                        </a:rPr>
                        <a:t>損傷等に伴う当該部位の性能の劣化が認められず、対策の必要がない状態</a:t>
                      </a:r>
                      <a:endParaRPr lang="ja-JP" sz="1050" b="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41130924"/>
                  </a:ext>
                </a:extLst>
              </a:tr>
            </a:tbl>
          </a:graphicData>
        </a:graphic>
      </p:graphicFrame>
      <p:pic>
        <p:nvPicPr>
          <p:cNvPr id="5" name="図 4">
            <a:extLst>
              <a:ext uri="{FF2B5EF4-FFF2-40B4-BE49-F238E27FC236}">
                <a16:creationId xmlns:a16="http://schemas.microsoft.com/office/drawing/2014/main" id="{BA4B795A-1A44-48F1-F532-7182249A0F0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224" y="2571905"/>
            <a:ext cx="6188710" cy="4069715"/>
          </a:xfrm>
          <a:prstGeom prst="rect">
            <a:avLst/>
          </a:prstGeom>
          <a:noFill/>
          <a:ln>
            <a:noFill/>
          </a:ln>
        </p:spPr>
      </p:pic>
      <p:sp>
        <p:nvSpPr>
          <p:cNvPr id="11" name="テキスト ボックス 10">
            <a:extLst>
              <a:ext uri="{FF2B5EF4-FFF2-40B4-BE49-F238E27FC236}">
                <a16:creationId xmlns:a16="http://schemas.microsoft.com/office/drawing/2014/main" id="{CCE1CF87-FE7D-5F66-9E28-7618E7FFF35B}"/>
              </a:ext>
            </a:extLst>
          </p:cNvPr>
          <p:cNvSpPr txBox="1"/>
          <p:nvPr/>
        </p:nvSpPr>
        <p:spPr>
          <a:xfrm>
            <a:off x="6420817" y="6217461"/>
            <a:ext cx="2547959" cy="369332"/>
          </a:xfrm>
          <a:prstGeom prst="rect">
            <a:avLst/>
          </a:prstGeom>
          <a:noFill/>
        </p:spPr>
        <p:txBody>
          <a:bodyPr wrap="square">
            <a:spAutoFit/>
          </a:bodyPr>
          <a:lstStyle/>
          <a:p>
            <a:r>
              <a:rPr lang="ja-JP" altLang="ja-JP" sz="90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「大阪府砂防施設 点検マニュアル 平成３０年</a:t>
            </a:r>
            <a:r>
              <a:rPr lang="en-US" altLang="ja-JP" sz="90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3</a:t>
            </a:r>
            <a:r>
              <a:rPr lang="ja-JP" altLang="ja-JP" sz="90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月 大阪府」より抜粋</a:t>
            </a:r>
            <a:endParaRPr lang="ja-JP" altLang="ja-JP" sz="900" u="sng"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13" name="テキスト ボックス 12">
            <a:extLst>
              <a:ext uri="{FF2B5EF4-FFF2-40B4-BE49-F238E27FC236}">
                <a16:creationId xmlns:a16="http://schemas.microsoft.com/office/drawing/2014/main" id="{023A0C1C-58BA-4E0D-9BA1-72C9AA12C083}"/>
              </a:ext>
            </a:extLst>
          </p:cNvPr>
          <p:cNvSpPr txBox="1"/>
          <p:nvPr/>
        </p:nvSpPr>
        <p:spPr>
          <a:xfrm>
            <a:off x="0" y="525123"/>
            <a:ext cx="9144000" cy="461665"/>
          </a:xfrm>
          <a:prstGeom prst="rect">
            <a:avLst/>
          </a:prstGeom>
          <a:solidFill>
            <a:srgbClr val="FFD653"/>
          </a:solidFill>
          <a:ln w="19050">
            <a:noFill/>
          </a:ln>
        </p:spPr>
        <p:txBody>
          <a:bodyPr wrap="square" rtlCol="0">
            <a:spAutoFit/>
          </a:bodyPr>
          <a:lstStyle/>
          <a:p>
            <a:r>
              <a:rPr lang="ja-JP" altLang="en-US" sz="2400" dirty="0">
                <a:latin typeface="Meiryo UI" pitchFamily="50" charset="-128"/>
                <a:ea typeface="Meiryo UI" pitchFamily="50" charset="-128"/>
                <a:cs typeface="Meiryo UI" pitchFamily="50" charset="-128"/>
              </a:rPr>
              <a:t>１－</a:t>
            </a:r>
            <a:r>
              <a:rPr lang="en-US" altLang="ja-JP" sz="2400" dirty="0">
                <a:latin typeface="Meiryo UI" pitchFamily="50" charset="-128"/>
                <a:ea typeface="Meiryo UI" pitchFamily="50" charset="-128"/>
                <a:cs typeface="Meiryo UI" pitchFamily="50" charset="-128"/>
              </a:rPr>
              <a:t>4</a:t>
            </a:r>
            <a:r>
              <a:rPr lang="ja-JP" altLang="en-US" sz="2400" dirty="0">
                <a:latin typeface="Meiryo UI" pitchFamily="50" charset="-128"/>
                <a:ea typeface="Meiryo UI" pitchFamily="50" charset="-128"/>
                <a:cs typeface="Meiryo UI" pitchFamily="50" charset="-128"/>
              </a:rPr>
              <a:t>　次期計画の概要</a:t>
            </a:r>
            <a:endParaRPr kumimoji="1" lang="ja-JP" altLang="en-US" sz="240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17929927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a:extLst>
              <a:ext uri="{FF2B5EF4-FFF2-40B4-BE49-F238E27FC236}">
                <a16:creationId xmlns:a16="http://schemas.microsoft.com/office/drawing/2014/main" id="{5CA63333-58CC-4345-8E5A-C9F799BB19BB}"/>
              </a:ext>
            </a:extLst>
          </p:cNvPr>
          <p:cNvSpPr txBox="1"/>
          <p:nvPr/>
        </p:nvSpPr>
        <p:spPr>
          <a:xfrm>
            <a:off x="-13856" y="1644"/>
            <a:ext cx="9157855"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１．</a:t>
            </a:r>
            <a:r>
              <a:rPr kumimoji="1" lang="ja-JP" altLang="en-US" sz="2800" dirty="0">
                <a:solidFill>
                  <a:schemeClr val="bg1"/>
                </a:solidFill>
                <a:latin typeface="Meiryo UI" panose="020B0604030504040204" pitchFamily="50" charset="-128"/>
                <a:ea typeface="Meiryo UI" panose="020B0604030504040204" pitchFamily="50" charset="-128"/>
              </a:rPr>
              <a:t>各分野の最終とりまとめ</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10" name="スライド番号プレースホルダー 17">
            <a:extLst>
              <a:ext uri="{FF2B5EF4-FFF2-40B4-BE49-F238E27FC236}">
                <a16:creationId xmlns:a16="http://schemas.microsoft.com/office/drawing/2014/main" id="{428703D8-3AFE-4E03-A287-112B17022CD6}"/>
              </a:ext>
            </a:extLst>
          </p:cNvPr>
          <p:cNvSpPr>
            <a:spLocks noGrp="1"/>
          </p:cNvSpPr>
          <p:nvPr>
            <p:ph type="sldNum" sz="quarter" idx="12"/>
          </p:nvPr>
        </p:nvSpPr>
        <p:spPr>
          <a:xfrm>
            <a:off x="8476217" y="6452499"/>
            <a:ext cx="774422" cy="365125"/>
          </a:xfrm>
        </p:spPr>
        <p:txBody>
          <a:bodyPr/>
          <a:lstStyle/>
          <a:p>
            <a:fld id="{682EF9F9-C4E8-46B2-BBF1-33E3162B856A}" type="slidenum">
              <a:rPr kumimoji="1" lang="ja-JP" altLang="en-US" smtClean="0"/>
              <a:t>23</a:t>
            </a:fld>
            <a:endParaRPr kumimoji="1" lang="ja-JP" altLang="en-US" dirty="0"/>
          </a:p>
        </p:txBody>
      </p:sp>
      <p:sp>
        <p:nvSpPr>
          <p:cNvPr id="6" name="角丸四角形 143">
            <a:extLst>
              <a:ext uri="{FF2B5EF4-FFF2-40B4-BE49-F238E27FC236}">
                <a16:creationId xmlns:a16="http://schemas.microsoft.com/office/drawing/2014/main" id="{1D6FB616-197E-4693-8A20-48F2363C0653}"/>
              </a:ext>
            </a:extLst>
          </p:cNvPr>
          <p:cNvSpPr/>
          <p:nvPr/>
        </p:nvSpPr>
        <p:spPr>
          <a:xfrm>
            <a:off x="110836" y="1661632"/>
            <a:ext cx="8954787" cy="2188715"/>
          </a:xfrm>
          <a:prstGeom prst="rect">
            <a:avLst/>
          </a:prstGeom>
          <a:noFill/>
          <a:ln>
            <a:solidFill>
              <a:schemeClr val="tx1"/>
            </a:solid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en-US" altLang="ja-JP" sz="1400" b="1" kern="100" dirty="0">
                <a:solidFill>
                  <a:prstClr val="black"/>
                </a:solidFill>
                <a:latin typeface="Meiryo UI" panose="020B0604030504040204" pitchFamily="50" charset="-128"/>
                <a:ea typeface="Meiryo UI" panose="020B0604030504040204" pitchFamily="50" charset="-128"/>
                <a:cs typeface="Times New Roman"/>
              </a:rPr>
              <a:t>3.3.3</a:t>
            </a:r>
            <a:r>
              <a:rPr lang="ja-JP" altLang="en-US" sz="1400" b="1" kern="100" dirty="0">
                <a:solidFill>
                  <a:prstClr val="black"/>
                </a:solidFill>
                <a:latin typeface="Meiryo UI" panose="020B0604030504040204" pitchFamily="50" charset="-128"/>
                <a:ea typeface="Meiryo UI" panose="020B0604030504040204" pitchFamily="50" charset="-128"/>
                <a:cs typeface="Times New Roman"/>
              </a:rPr>
              <a:t>　維持管理手法</a:t>
            </a:r>
            <a:endParaRPr lang="en-US" altLang="ja-JP" sz="1400" kern="100" dirty="0">
              <a:solidFill>
                <a:prstClr val="black"/>
              </a:solidFill>
              <a:latin typeface="Meiryo UI" panose="020B0604030504040204" pitchFamily="50" charset="-128"/>
              <a:ea typeface="Meiryo UI" panose="020B0604030504040204" pitchFamily="50" charset="-128"/>
              <a:cs typeface="Times New Roman"/>
            </a:endParaRPr>
          </a:p>
        </p:txBody>
      </p:sp>
      <p:sp>
        <p:nvSpPr>
          <p:cNvPr id="15" name="テキスト ボックス 14">
            <a:extLst>
              <a:ext uri="{FF2B5EF4-FFF2-40B4-BE49-F238E27FC236}">
                <a16:creationId xmlns:a16="http://schemas.microsoft.com/office/drawing/2014/main" id="{B601AB40-CC58-486C-8423-71E9200BAFA0}"/>
              </a:ext>
            </a:extLst>
          </p:cNvPr>
          <p:cNvSpPr txBox="1"/>
          <p:nvPr/>
        </p:nvSpPr>
        <p:spPr>
          <a:xfrm>
            <a:off x="159140" y="1962194"/>
            <a:ext cx="3894090" cy="1569660"/>
          </a:xfrm>
          <a:prstGeom prst="rect">
            <a:avLst/>
          </a:prstGeom>
          <a:noFill/>
        </p:spPr>
        <p:txBody>
          <a:bodyPr wrap="square">
            <a:spAutoFit/>
          </a:bodyPr>
          <a:lstStyle/>
          <a:p>
            <a:pPr indent="127000" algn="just"/>
            <a:r>
              <a:rPr lang="ja-JP" altLang="ja-JP" sz="1200" dirty="0">
                <a:effectLst/>
                <a:ea typeface="HG丸ｺﾞｼｯｸM-PRO" panose="020F0600000000000000" pitchFamily="50" charset="-128"/>
                <a:cs typeface="Times New Roman" panose="02020603050405020304" pitchFamily="18" charset="0"/>
              </a:rPr>
              <a:t>砂防堰堤や急傾斜地崩壊防止施設、地すべり</a:t>
            </a:r>
            <a:r>
              <a:rPr lang="ja-JP" altLang="ja-JP" sz="1200" u="sng" dirty="0">
                <a:solidFill>
                  <a:srgbClr val="FF0000"/>
                </a:solidFill>
                <a:effectLst/>
                <a:ea typeface="HG丸ｺﾞｼｯｸM-PRO" panose="020F0600000000000000" pitchFamily="50" charset="-128"/>
                <a:cs typeface="Times New Roman" panose="02020603050405020304" pitchFamily="18" charset="0"/>
              </a:rPr>
              <a:t>防止</a:t>
            </a:r>
            <a:r>
              <a:rPr lang="ja-JP" altLang="ja-JP" sz="1200" dirty="0">
                <a:effectLst/>
                <a:ea typeface="HG丸ｺﾞｼｯｸM-PRO" panose="020F0600000000000000" pitchFamily="50" charset="-128"/>
                <a:cs typeface="Times New Roman" panose="02020603050405020304" pitchFamily="18" charset="0"/>
              </a:rPr>
              <a:t>施設などの砂防関係施設は、コンクリートを主たる部材とする構造物が多いことから、状態監視型による維持管理を行う。また、砂防</a:t>
            </a:r>
            <a:r>
              <a:rPr lang="ja-JP" altLang="ja-JP" sz="1200" u="sng" dirty="0">
                <a:solidFill>
                  <a:srgbClr val="FF0000"/>
                </a:solidFill>
                <a:effectLst/>
                <a:ea typeface="HG丸ｺﾞｼｯｸM-PRO" panose="020F0600000000000000" pitchFamily="50" charset="-128"/>
                <a:cs typeface="Times New Roman" panose="02020603050405020304" pitchFamily="18" charset="0"/>
              </a:rPr>
              <a:t>堰堤</a:t>
            </a:r>
            <a:r>
              <a:rPr lang="ja-JP" altLang="ja-JP" sz="1200" dirty="0">
                <a:effectLst/>
                <a:ea typeface="HG丸ｺﾞｼｯｸM-PRO" panose="020F0600000000000000" pitchFamily="50" charset="-128"/>
                <a:cs typeface="Times New Roman" panose="02020603050405020304" pitchFamily="18" charset="0"/>
              </a:rPr>
              <a:t>における鋼製型のスリットや急傾斜</a:t>
            </a:r>
            <a:r>
              <a:rPr lang="ja-JP" altLang="ja-JP" sz="1200" u="sng" dirty="0">
                <a:solidFill>
                  <a:srgbClr val="FF0000"/>
                </a:solidFill>
                <a:effectLst/>
                <a:ea typeface="HG丸ｺﾞｼｯｸM-PRO" panose="020F0600000000000000" pitchFamily="50" charset="-128"/>
                <a:cs typeface="Times New Roman" panose="02020603050405020304" pitchFamily="18" charset="0"/>
              </a:rPr>
              <a:t>地崩壊防止</a:t>
            </a:r>
            <a:r>
              <a:rPr lang="ja-JP" altLang="ja-JP" sz="1200" dirty="0">
                <a:effectLst/>
                <a:ea typeface="HG丸ｺﾞｼｯｸM-PRO" panose="020F0600000000000000" pitchFamily="50" charset="-128"/>
                <a:cs typeface="Times New Roman" panose="02020603050405020304" pitchFamily="18" charset="0"/>
              </a:rPr>
              <a:t>施設等におけるアンカー（鋼材）についても、現時点ではその劣化予測は困難であることから、これらの施設についても、状態監視型による維持管理を行う。</a:t>
            </a:r>
            <a:endParaRPr lang="ja-JP" altLang="ja-JP" sz="8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18" name="角丸四角形 143">
            <a:extLst>
              <a:ext uri="{FF2B5EF4-FFF2-40B4-BE49-F238E27FC236}">
                <a16:creationId xmlns:a16="http://schemas.microsoft.com/office/drawing/2014/main" id="{7A98697D-307F-4614-A317-A42B0E3B269C}"/>
              </a:ext>
            </a:extLst>
          </p:cNvPr>
          <p:cNvSpPr/>
          <p:nvPr/>
        </p:nvSpPr>
        <p:spPr>
          <a:xfrm>
            <a:off x="110836" y="3913824"/>
            <a:ext cx="8954787" cy="2840323"/>
          </a:xfrm>
          <a:prstGeom prst="rect">
            <a:avLst/>
          </a:prstGeom>
          <a:noFill/>
          <a:ln>
            <a:solidFill>
              <a:schemeClr val="tx1"/>
            </a:solid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en-US" altLang="ja-JP" sz="1400" b="1" kern="100" dirty="0">
                <a:solidFill>
                  <a:prstClr val="black"/>
                </a:solidFill>
                <a:latin typeface="Meiryo UI" panose="020B0604030504040204" pitchFamily="50" charset="-128"/>
                <a:ea typeface="Meiryo UI" panose="020B0604030504040204" pitchFamily="50" charset="-128"/>
                <a:cs typeface="Times New Roman"/>
              </a:rPr>
              <a:t>3.3.3</a:t>
            </a:r>
            <a:r>
              <a:rPr lang="ja-JP" altLang="en-US" sz="1400" b="1" kern="100" dirty="0">
                <a:solidFill>
                  <a:prstClr val="black"/>
                </a:solidFill>
                <a:latin typeface="Meiryo UI" panose="020B0604030504040204" pitchFamily="50" charset="-128"/>
                <a:ea typeface="Meiryo UI" panose="020B0604030504040204" pitchFamily="50" charset="-128"/>
                <a:cs typeface="Times New Roman"/>
              </a:rPr>
              <a:t>　維持管理水準</a:t>
            </a:r>
            <a:endParaRPr lang="en-US" altLang="ja-JP" sz="1400" b="1" kern="100" dirty="0">
              <a:solidFill>
                <a:prstClr val="black"/>
              </a:solidFill>
              <a:latin typeface="Meiryo UI" panose="020B0604030504040204" pitchFamily="50" charset="-128"/>
              <a:ea typeface="Meiryo UI" panose="020B0604030504040204" pitchFamily="50" charset="-128"/>
              <a:cs typeface="Times New Roman"/>
            </a:endParaRPr>
          </a:p>
          <a:p>
            <a:pPr algn="just">
              <a:defRPr/>
            </a:pPr>
            <a:r>
              <a:rPr lang="ja-JP" altLang="en-US" sz="1100" u="sng" kern="100" dirty="0">
                <a:solidFill>
                  <a:prstClr val="black"/>
                </a:solidFill>
                <a:latin typeface="Meiryo UI" panose="020B0604030504040204" pitchFamily="50" charset="-128"/>
                <a:ea typeface="Meiryo UI" panose="020B0604030504040204" pitchFamily="50" charset="-128"/>
                <a:cs typeface="Times New Roman"/>
              </a:rPr>
              <a:t>　</a:t>
            </a:r>
            <a:r>
              <a:rPr lang="ja-JP" altLang="en-US" sz="1100" u="sng" kern="100" dirty="0">
                <a:solidFill>
                  <a:srgbClr val="FF0000"/>
                </a:solidFill>
                <a:latin typeface="Meiryo UI" panose="020B0604030504040204" pitchFamily="50" charset="-128"/>
                <a:ea typeface="Meiryo UI" panose="020B0604030504040204" pitchFamily="50" charset="-128"/>
                <a:cs typeface="Times New Roman"/>
              </a:rPr>
              <a:t>維持管理水準については</a:t>
            </a:r>
            <a:r>
              <a:rPr lang="en-US" altLang="ja-JP" sz="1100" u="sng" kern="100" dirty="0">
                <a:solidFill>
                  <a:srgbClr val="FF0000"/>
                </a:solidFill>
                <a:latin typeface="Meiryo UI" panose="020B0604030504040204" pitchFamily="50" charset="-128"/>
                <a:ea typeface="Meiryo UI" panose="020B0604030504040204" pitchFamily="50" charset="-128"/>
                <a:cs typeface="Times New Roman"/>
              </a:rPr>
              <a:t>3.1.3</a:t>
            </a:r>
            <a:r>
              <a:rPr lang="ja-JP" altLang="en-US" sz="1100" u="sng" kern="100" dirty="0">
                <a:solidFill>
                  <a:srgbClr val="FF0000"/>
                </a:solidFill>
                <a:latin typeface="Meiryo UI" panose="020B0604030504040204" pitchFamily="50" charset="-128"/>
                <a:ea typeface="Meiryo UI" panose="020B0604030504040204" pitchFamily="50" charset="-128"/>
                <a:cs typeface="Times New Roman"/>
              </a:rPr>
              <a:t>を参照。</a:t>
            </a:r>
          </a:p>
          <a:p>
            <a:pPr algn="just">
              <a:defRPr/>
            </a:pPr>
            <a:endParaRPr lang="ja-JP" altLang="en-US" sz="1400" b="1" kern="100" dirty="0">
              <a:solidFill>
                <a:prstClr val="black"/>
              </a:solidFill>
              <a:latin typeface="Meiryo UI" panose="020B0604030504040204" pitchFamily="50" charset="-128"/>
              <a:ea typeface="Meiryo UI" panose="020B0604030504040204" pitchFamily="50" charset="-128"/>
              <a:cs typeface="Times New Roman"/>
            </a:endParaRPr>
          </a:p>
        </p:txBody>
      </p:sp>
      <p:sp>
        <p:nvSpPr>
          <p:cNvPr id="20" name="角丸四角形 143">
            <a:extLst>
              <a:ext uri="{FF2B5EF4-FFF2-40B4-BE49-F238E27FC236}">
                <a16:creationId xmlns:a16="http://schemas.microsoft.com/office/drawing/2014/main" id="{59D27E0A-AF23-4688-9564-AFA260C21AAF}"/>
              </a:ext>
            </a:extLst>
          </p:cNvPr>
          <p:cNvSpPr/>
          <p:nvPr/>
        </p:nvSpPr>
        <p:spPr>
          <a:xfrm>
            <a:off x="1018059" y="4415387"/>
            <a:ext cx="2413876" cy="231813"/>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050" u="sng" kern="100" dirty="0">
                <a:solidFill>
                  <a:srgbClr val="FF0000"/>
                </a:solidFill>
                <a:latin typeface="Meiryo UI" panose="020B0604030504040204" pitchFamily="50" charset="-128"/>
                <a:ea typeface="Meiryo UI" panose="020B0604030504040204" pitchFamily="50" charset="-128"/>
                <a:cs typeface="Times New Roman"/>
              </a:rPr>
              <a:t>目標管理水準及び限界管理水準の設定</a:t>
            </a:r>
            <a:endParaRPr lang="en-US" altLang="ja-JP" sz="1050" u="sng" kern="100" dirty="0">
              <a:solidFill>
                <a:srgbClr val="FF0000"/>
              </a:solidFill>
              <a:latin typeface="Meiryo UI" panose="020B0604030504040204" pitchFamily="50" charset="-128"/>
              <a:ea typeface="Meiryo UI" panose="020B0604030504040204" pitchFamily="50" charset="-128"/>
              <a:cs typeface="Times New Roman"/>
            </a:endParaRPr>
          </a:p>
        </p:txBody>
      </p:sp>
      <p:sp>
        <p:nvSpPr>
          <p:cNvPr id="29" name="テキスト ボックス 28">
            <a:extLst>
              <a:ext uri="{FF2B5EF4-FFF2-40B4-BE49-F238E27FC236}">
                <a16:creationId xmlns:a16="http://schemas.microsoft.com/office/drawing/2014/main" id="{F9502540-FD0F-45FE-85BE-DD314625B6ED}"/>
              </a:ext>
            </a:extLst>
          </p:cNvPr>
          <p:cNvSpPr txBox="1"/>
          <p:nvPr/>
        </p:nvSpPr>
        <p:spPr>
          <a:xfrm>
            <a:off x="62618" y="1015301"/>
            <a:ext cx="8037774" cy="646331"/>
          </a:xfrm>
          <a:prstGeom prst="rect">
            <a:avLst/>
          </a:prstGeom>
          <a:noFill/>
          <a:ln w="19050">
            <a:noFill/>
          </a:ln>
        </p:spPr>
        <p:txBody>
          <a:bodyPr wrap="square" rtlCol="0">
            <a:spAutoFit/>
          </a:bodyPr>
          <a:lstStyle/>
          <a:p>
            <a:r>
              <a:rPr lang="ja-JP" altLang="en-US" b="1" dirty="0">
                <a:latin typeface="Meiryo UI" pitchFamily="50" charset="-128"/>
                <a:ea typeface="Meiryo UI" pitchFamily="50" charset="-128"/>
                <a:cs typeface="Meiryo UI" pitchFamily="50" charset="-128"/>
              </a:rPr>
              <a:t>３．効率的・効果的な維持管理の推進</a:t>
            </a:r>
            <a:endParaRPr lang="en-US" altLang="ja-JP" b="1" dirty="0">
              <a:latin typeface="Meiryo UI" pitchFamily="50" charset="-128"/>
              <a:ea typeface="Meiryo UI" pitchFamily="50" charset="-128"/>
              <a:cs typeface="Meiryo UI" pitchFamily="50" charset="-128"/>
            </a:endParaRPr>
          </a:p>
          <a:p>
            <a:r>
              <a:rPr lang="ja-JP" altLang="en-US" b="1" dirty="0">
                <a:latin typeface="Meiryo UI" pitchFamily="50" charset="-128"/>
                <a:ea typeface="Meiryo UI" pitchFamily="50" charset="-128"/>
                <a:cs typeface="Meiryo UI" pitchFamily="50" charset="-128"/>
              </a:rPr>
              <a:t>　</a:t>
            </a:r>
            <a:r>
              <a:rPr lang="en-US" altLang="ja-JP" b="1" dirty="0">
                <a:latin typeface="Meiryo UI" pitchFamily="50" charset="-128"/>
                <a:ea typeface="Meiryo UI" pitchFamily="50" charset="-128"/>
                <a:cs typeface="Meiryo UI" pitchFamily="50" charset="-128"/>
              </a:rPr>
              <a:t>3.3</a:t>
            </a:r>
            <a:r>
              <a:rPr lang="ja-JP" altLang="en-US" b="1" dirty="0">
                <a:latin typeface="Meiryo UI" pitchFamily="50" charset="-128"/>
                <a:ea typeface="Meiryo UI" pitchFamily="50" charset="-128"/>
                <a:cs typeface="Meiryo UI" pitchFamily="50" charset="-128"/>
              </a:rPr>
              <a:t>　砂防関係施設</a:t>
            </a:r>
            <a:endParaRPr kumimoji="1" lang="ja-JP" altLang="en-US" b="1" dirty="0">
              <a:latin typeface="Meiryo UI" pitchFamily="50" charset="-128"/>
              <a:ea typeface="Meiryo UI" pitchFamily="50" charset="-128"/>
              <a:cs typeface="Meiryo UI" pitchFamily="50" charset="-128"/>
            </a:endParaRPr>
          </a:p>
        </p:txBody>
      </p:sp>
      <p:pic>
        <p:nvPicPr>
          <p:cNvPr id="2" name="図 1">
            <a:extLst>
              <a:ext uri="{FF2B5EF4-FFF2-40B4-BE49-F238E27FC236}">
                <a16:creationId xmlns:a16="http://schemas.microsoft.com/office/drawing/2014/main" id="{7E0727C0-8179-9A23-A788-5C814307FBB2}"/>
              </a:ext>
            </a:extLst>
          </p:cNvPr>
          <p:cNvPicPr>
            <a:picLocks noChangeAspect="1"/>
          </p:cNvPicPr>
          <p:nvPr/>
        </p:nvPicPr>
        <p:blipFill>
          <a:blip r:embed="rId3"/>
          <a:stretch>
            <a:fillRect/>
          </a:stretch>
        </p:blipFill>
        <p:spPr>
          <a:xfrm>
            <a:off x="4101534" y="1979581"/>
            <a:ext cx="4925205" cy="1881467"/>
          </a:xfrm>
          <a:prstGeom prst="rect">
            <a:avLst/>
          </a:prstGeom>
        </p:spPr>
      </p:pic>
      <p:pic>
        <p:nvPicPr>
          <p:cNvPr id="3" name="図 2">
            <a:extLst>
              <a:ext uri="{FF2B5EF4-FFF2-40B4-BE49-F238E27FC236}">
                <a16:creationId xmlns:a16="http://schemas.microsoft.com/office/drawing/2014/main" id="{E1E7C6B5-B7FA-4D08-9CB3-CB860932B49C}"/>
              </a:ext>
            </a:extLst>
          </p:cNvPr>
          <p:cNvPicPr>
            <a:picLocks noChangeAspect="1"/>
          </p:cNvPicPr>
          <p:nvPr/>
        </p:nvPicPr>
        <p:blipFill>
          <a:blip r:embed="rId4"/>
          <a:stretch>
            <a:fillRect/>
          </a:stretch>
        </p:blipFill>
        <p:spPr>
          <a:xfrm>
            <a:off x="657407" y="4677765"/>
            <a:ext cx="3276182" cy="2115004"/>
          </a:xfrm>
          <a:prstGeom prst="rect">
            <a:avLst/>
          </a:prstGeom>
        </p:spPr>
      </p:pic>
      <p:sp>
        <p:nvSpPr>
          <p:cNvPr id="21" name="テキスト ボックス 20">
            <a:extLst>
              <a:ext uri="{FF2B5EF4-FFF2-40B4-BE49-F238E27FC236}">
                <a16:creationId xmlns:a16="http://schemas.microsoft.com/office/drawing/2014/main" id="{BAE406B3-795C-48DC-A04F-FBA8BE1C2A01}"/>
              </a:ext>
            </a:extLst>
          </p:cNvPr>
          <p:cNvSpPr txBox="1"/>
          <p:nvPr/>
        </p:nvSpPr>
        <p:spPr>
          <a:xfrm>
            <a:off x="0" y="525123"/>
            <a:ext cx="9144000" cy="461665"/>
          </a:xfrm>
          <a:prstGeom prst="rect">
            <a:avLst/>
          </a:prstGeom>
          <a:solidFill>
            <a:srgbClr val="FFD653"/>
          </a:solidFill>
          <a:ln w="19050">
            <a:noFill/>
          </a:ln>
        </p:spPr>
        <p:txBody>
          <a:bodyPr wrap="square" rtlCol="0">
            <a:spAutoFit/>
          </a:bodyPr>
          <a:lstStyle/>
          <a:p>
            <a:r>
              <a:rPr lang="ja-JP" altLang="en-US" sz="2400" dirty="0">
                <a:latin typeface="Meiryo UI" pitchFamily="50" charset="-128"/>
                <a:ea typeface="Meiryo UI" pitchFamily="50" charset="-128"/>
                <a:cs typeface="Meiryo UI" pitchFamily="50" charset="-128"/>
              </a:rPr>
              <a:t>１－</a:t>
            </a:r>
            <a:r>
              <a:rPr lang="en-US" altLang="ja-JP" sz="2400" dirty="0">
                <a:latin typeface="Meiryo UI" pitchFamily="50" charset="-128"/>
                <a:ea typeface="Meiryo UI" pitchFamily="50" charset="-128"/>
                <a:cs typeface="Meiryo UI" pitchFamily="50" charset="-128"/>
              </a:rPr>
              <a:t>4</a:t>
            </a:r>
            <a:r>
              <a:rPr lang="ja-JP" altLang="en-US" sz="2400" dirty="0">
                <a:latin typeface="Meiryo UI" pitchFamily="50" charset="-128"/>
                <a:ea typeface="Meiryo UI" pitchFamily="50" charset="-128"/>
                <a:cs typeface="Meiryo UI" pitchFamily="50" charset="-128"/>
              </a:rPr>
              <a:t>　次期計画の概要</a:t>
            </a:r>
            <a:endParaRPr kumimoji="1" lang="ja-JP" altLang="en-US" sz="2400" dirty="0">
              <a:latin typeface="Meiryo UI" pitchFamily="50" charset="-128"/>
              <a:ea typeface="Meiryo UI" pitchFamily="50" charset="-128"/>
              <a:cs typeface="Meiryo UI" pitchFamily="50" charset="-128"/>
            </a:endParaRPr>
          </a:p>
        </p:txBody>
      </p:sp>
      <p:pic>
        <p:nvPicPr>
          <p:cNvPr id="4" name="図 3">
            <a:extLst>
              <a:ext uri="{FF2B5EF4-FFF2-40B4-BE49-F238E27FC236}">
                <a16:creationId xmlns:a16="http://schemas.microsoft.com/office/drawing/2014/main" id="{5904F1F1-B53A-50A1-FF57-6EE0BF6DA4F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20524" y="3934557"/>
            <a:ext cx="2340709" cy="2812861"/>
          </a:xfrm>
          <a:prstGeom prst="rect">
            <a:avLst/>
          </a:prstGeom>
          <a:noFill/>
          <a:ln>
            <a:noFill/>
          </a:ln>
        </p:spPr>
      </p:pic>
      <p:pic>
        <p:nvPicPr>
          <p:cNvPr id="5" name="図 4">
            <a:extLst>
              <a:ext uri="{FF2B5EF4-FFF2-40B4-BE49-F238E27FC236}">
                <a16:creationId xmlns:a16="http://schemas.microsoft.com/office/drawing/2014/main" id="{3E41A447-C4CD-7287-A0CC-33B115F4FFF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69780" y="3952446"/>
            <a:ext cx="2060472" cy="2840323"/>
          </a:xfrm>
          <a:prstGeom prst="rect">
            <a:avLst/>
          </a:prstGeom>
          <a:noFill/>
          <a:ln>
            <a:noFill/>
          </a:ln>
        </p:spPr>
      </p:pic>
      <p:sp>
        <p:nvSpPr>
          <p:cNvPr id="16" name="角丸四角形 143">
            <a:extLst>
              <a:ext uri="{FF2B5EF4-FFF2-40B4-BE49-F238E27FC236}">
                <a16:creationId xmlns:a16="http://schemas.microsoft.com/office/drawing/2014/main" id="{6D67B19E-E519-4FBC-89C4-4720AB5F02B9}"/>
              </a:ext>
            </a:extLst>
          </p:cNvPr>
          <p:cNvSpPr/>
          <p:nvPr/>
        </p:nvSpPr>
        <p:spPr>
          <a:xfrm>
            <a:off x="3260837" y="4008067"/>
            <a:ext cx="504553" cy="250388"/>
          </a:xfrm>
          <a:prstGeom prst="rect">
            <a:avLst/>
          </a:prstGeom>
          <a:ln/>
        </p:spPr>
        <p:style>
          <a:lnRef idx="1">
            <a:schemeClr val="accent3"/>
          </a:lnRef>
          <a:fillRef idx="2">
            <a:schemeClr val="accent3"/>
          </a:fillRef>
          <a:effectRef idx="1">
            <a:schemeClr val="accent3"/>
          </a:effectRef>
          <a:fontRef idx="minor">
            <a:schemeClr val="dk1"/>
          </a:fontRef>
        </p:style>
        <p:txBody>
          <a:bodyPr/>
          <a:lstStyle/>
          <a:p>
            <a:pPr algn="ctr"/>
            <a:r>
              <a:rPr lang="en-US" altLang="ja-JP" sz="10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①</a:t>
            </a:r>
            <a:r>
              <a:rPr lang="en-US" altLang="ja-JP" sz="10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19" name="角丸四角形 143">
            <a:extLst>
              <a:ext uri="{FF2B5EF4-FFF2-40B4-BE49-F238E27FC236}">
                <a16:creationId xmlns:a16="http://schemas.microsoft.com/office/drawing/2014/main" id="{30B8CE5F-3388-4595-BF37-5F4DEB26465D}"/>
              </a:ext>
            </a:extLst>
          </p:cNvPr>
          <p:cNvSpPr/>
          <p:nvPr/>
        </p:nvSpPr>
        <p:spPr>
          <a:xfrm>
            <a:off x="8510447" y="1690571"/>
            <a:ext cx="504553" cy="250388"/>
          </a:xfrm>
          <a:prstGeom prst="rect">
            <a:avLst/>
          </a:prstGeom>
          <a:ln/>
        </p:spPr>
        <p:style>
          <a:lnRef idx="1">
            <a:schemeClr val="accent3"/>
          </a:lnRef>
          <a:fillRef idx="2">
            <a:schemeClr val="accent3"/>
          </a:fillRef>
          <a:effectRef idx="1">
            <a:schemeClr val="accent3"/>
          </a:effectRef>
          <a:fontRef idx="minor">
            <a:schemeClr val="dk1"/>
          </a:fontRef>
        </p:style>
        <p:txBody>
          <a:bodyPr/>
          <a:lstStyle/>
          <a:p>
            <a:pPr algn="ctr"/>
            <a:r>
              <a:rPr lang="en-US" altLang="ja-JP" sz="10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②</a:t>
            </a:r>
            <a:r>
              <a:rPr lang="en-US" altLang="ja-JP" sz="10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p>
        </p:txBody>
      </p:sp>
    </p:spTree>
    <p:extLst>
      <p:ext uri="{BB962C8B-B14F-4D97-AF65-F5344CB8AC3E}">
        <p14:creationId xmlns:p14="http://schemas.microsoft.com/office/powerpoint/2010/main" val="25312493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a:extLst>
              <a:ext uri="{FF2B5EF4-FFF2-40B4-BE49-F238E27FC236}">
                <a16:creationId xmlns:a16="http://schemas.microsoft.com/office/drawing/2014/main" id="{5CA63333-58CC-4345-8E5A-C9F799BB19BB}"/>
              </a:ext>
            </a:extLst>
          </p:cNvPr>
          <p:cNvSpPr txBox="1"/>
          <p:nvPr/>
        </p:nvSpPr>
        <p:spPr>
          <a:xfrm>
            <a:off x="-13856" y="1644"/>
            <a:ext cx="9157855"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１．</a:t>
            </a:r>
            <a:r>
              <a:rPr kumimoji="1" lang="ja-JP" altLang="en-US" sz="2800" dirty="0">
                <a:solidFill>
                  <a:schemeClr val="bg1"/>
                </a:solidFill>
                <a:latin typeface="Meiryo UI" panose="020B0604030504040204" pitchFamily="50" charset="-128"/>
                <a:ea typeface="Meiryo UI" panose="020B0604030504040204" pitchFamily="50" charset="-128"/>
              </a:rPr>
              <a:t>各分野の最終とりまとめ</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10" name="スライド番号プレースホルダー 17">
            <a:extLst>
              <a:ext uri="{FF2B5EF4-FFF2-40B4-BE49-F238E27FC236}">
                <a16:creationId xmlns:a16="http://schemas.microsoft.com/office/drawing/2014/main" id="{428703D8-3AFE-4E03-A287-112B17022CD6}"/>
              </a:ext>
            </a:extLst>
          </p:cNvPr>
          <p:cNvSpPr>
            <a:spLocks noGrp="1"/>
          </p:cNvSpPr>
          <p:nvPr>
            <p:ph type="sldNum" sz="quarter" idx="12"/>
          </p:nvPr>
        </p:nvSpPr>
        <p:spPr>
          <a:xfrm>
            <a:off x="8380804" y="6497402"/>
            <a:ext cx="774422" cy="365125"/>
          </a:xfrm>
        </p:spPr>
        <p:txBody>
          <a:bodyPr/>
          <a:lstStyle/>
          <a:p>
            <a:fld id="{682EF9F9-C4E8-46B2-BBF1-33E3162B856A}" type="slidenum">
              <a:rPr kumimoji="1" lang="ja-JP" altLang="en-US" smtClean="0"/>
              <a:t>24</a:t>
            </a:fld>
            <a:endParaRPr kumimoji="1" lang="ja-JP" altLang="en-US" dirty="0"/>
          </a:p>
        </p:txBody>
      </p:sp>
      <p:sp>
        <p:nvSpPr>
          <p:cNvPr id="6" name="角丸四角形 143">
            <a:extLst>
              <a:ext uri="{FF2B5EF4-FFF2-40B4-BE49-F238E27FC236}">
                <a16:creationId xmlns:a16="http://schemas.microsoft.com/office/drawing/2014/main" id="{7BFF29EF-F546-4039-9C82-0CE079D2875D}"/>
              </a:ext>
            </a:extLst>
          </p:cNvPr>
          <p:cNvSpPr/>
          <p:nvPr/>
        </p:nvSpPr>
        <p:spPr>
          <a:xfrm>
            <a:off x="110837" y="1646086"/>
            <a:ext cx="4084253" cy="5167290"/>
          </a:xfrm>
          <a:prstGeom prst="rect">
            <a:avLst/>
          </a:prstGeom>
          <a:noFill/>
          <a:ln>
            <a:solidFill>
              <a:schemeClr val="tx1"/>
            </a:solid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en-US" altLang="ja-JP" sz="1400" b="1" kern="100" dirty="0">
                <a:solidFill>
                  <a:prstClr val="black"/>
                </a:solidFill>
                <a:latin typeface="Meiryo UI" panose="020B0604030504040204" pitchFamily="50" charset="-128"/>
                <a:ea typeface="Meiryo UI" panose="020B0604030504040204" pitchFamily="50" charset="-128"/>
                <a:cs typeface="Times New Roman"/>
              </a:rPr>
              <a:t>3.3.3</a:t>
            </a:r>
            <a:r>
              <a:rPr lang="ja-JP" altLang="en-US" sz="1400" b="1" kern="100" dirty="0">
                <a:solidFill>
                  <a:prstClr val="black"/>
                </a:solidFill>
                <a:latin typeface="Meiryo UI" panose="020B0604030504040204" pitchFamily="50" charset="-128"/>
                <a:ea typeface="Meiryo UI" panose="020B0604030504040204" pitchFamily="50" charset="-128"/>
                <a:cs typeface="Times New Roman"/>
              </a:rPr>
              <a:t>　更新フロー</a:t>
            </a:r>
            <a:endParaRPr lang="en-US" altLang="ja-JP" sz="1400" b="1" kern="100" dirty="0">
              <a:solidFill>
                <a:prstClr val="black"/>
              </a:solidFill>
              <a:latin typeface="Meiryo UI" panose="020B0604030504040204" pitchFamily="50" charset="-128"/>
              <a:ea typeface="Meiryo UI" panose="020B0604030504040204" pitchFamily="50" charset="-128"/>
              <a:cs typeface="Times New Roman"/>
            </a:endParaRPr>
          </a:p>
          <a:p>
            <a:pPr algn="just">
              <a:defRPr/>
            </a:pPr>
            <a:endParaRPr lang="en-US" altLang="ja-JP" sz="1400" kern="100" dirty="0">
              <a:solidFill>
                <a:prstClr val="black"/>
              </a:solidFill>
              <a:latin typeface="Meiryo UI" panose="020B0604030504040204" pitchFamily="50" charset="-128"/>
              <a:ea typeface="Meiryo UI" panose="020B0604030504040204" pitchFamily="50" charset="-128"/>
              <a:cs typeface="Times New Roman"/>
            </a:endParaRPr>
          </a:p>
        </p:txBody>
      </p:sp>
      <p:sp>
        <p:nvSpPr>
          <p:cNvPr id="50" name="角丸四角形 143">
            <a:extLst>
              <a:ext uri="{FF2B5EF4-FFF2-40B4-BE49-F238E27FC236}">
                <a16:creationId xmlns:a16="http://schemas.microsoft.com/office/drawing/2014/main" id="{AB632B03-8BF9-46B0-9228-B24C0E8064DD}"/>
              </a:ext>
            </a:extLst>
          </p:cNvPr>
          <p:cNvSpPr/>
          <p:nvPr/>
        </p:nvSpPr>
        <p:spPr>
          <a:xfrm>
            <a:off x="4262259" y="1646085"/>
            <a:ext cx="4718917" cy="5167289"/>
          </a:xfrm>
          <a:prstGeom prst="rect">
            <a:avLst/>
          </a:prstGeom>
          <a:noFill/>
          <a:ln>
            <a:solidFill>
              <a:schemeClr val="tx1"/>
            </a:solid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en-US" altLang="ja-JP" sz="1400" b="1" kern="100" dirty="0">
                <a:solidFill>
                  <a:prstClr val="black"/>
                </a:solidFill>
                <a:latin typeface="Meiryo UI" panose="020B0604030504040204" pitchFamily="50" charset="-128"/>
                <a:ea typeface="Meiryo UI" panose="020B0604030504040204" pitchFamily="50" charset="-128"/>
                <a:cs typeface="Times New Roman"/>
              </a:rPr>
              <a:t>3.3.4</a:t>
            </a:r>
            <a:r>
              <a:rPr lang="ja-JP" altLang="en-US" sz="1400" b="1" kern="100" dirty="0">
                <a:solidFill>
                  <a:prstClr val="black"/>
                </a:solidFill>
                <a:latin typeface="Meiryo UI" panose="020B0604030504040204" pitchFamily="50" charset="-128"/>
                <a:ea typeface="Meiryo UI" panose="020B0604030504040204" pitchFamily="50" charset="-128"/>
                <a:cs typeface="Times New Roman"/>
              </a:rPr>
              <a:t>　重点化指標、優先順位</a:t>
            </a:r>
          </a:p>
        </p:txBody>
      </p:sp>
      <p:sp>
        <p:nvSpPr>
          <p:cNvPr id="51" name="角丸四角形 143">
            <a:extLst>
              <a:ext uri="{FF2B5EF4-FFF2-40B4-BE49-F238E27FC236}">
                <a16:creationId xmlns:a16="http://schemas.microsoft.com/office/drawing/2014/main" id="{9305FF15-9838-4FBC-9DEC-D7D6B613F389}"/>
              </a:ext>
            </a:extLst>
          </p:cNvPr>
          <p:cNvSpPr/>
          <p:nvPr/>
        </p:nvSpPr>
        <p:spPr>
          <a:xfrm>
            <a:off x="4362233" y="1983975"/>
            <a:ext cx="4618943" cy="369209"/>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050" kern="100" dirty="0">
                <a:solidFill>
                  <a:schemeClr val="tx1"/>
                </a:solidFill>
                <a:latin typeface="Meiryo UI" panose="020B0604030504040204" pitchFamily="50" charset="-128"/>
                <a:ea typeface="Meiryo UI" panose="020B0604030504040204" pitchFamily="50" charset="-128"/>
                <a:cs typeface="Times New Roman"/>
              </a:rPr>
              <a:t>　施設の維持管理のリスクは、劣化や損傷等の状況と</a:t>
            </a:r>
            <a:r>
              <a:rPr lang="ja-JP" altLang="en-US" sz="1050" kern="100" dirty="0">
                <a:solidFill>
                  <a:srgbClr val="FF0000"/>
                </a:solidFill>
                <a:latin typeface="Meiryo UI" panose="020B0604030504040204" pitchFamily="50" charset="-128"/>
                <a:ea typeface="Meiryo UI" panose="020B0604030504040204" pitchFamily="50" charset="-128"/>
                <a:cs typeface="Times New Roman"/>
              </a:rPr>
              <a:t>施設重要</a:t>
            </a:r>
            <a:r>
              <a:rPr lang="ja-JP" altLang="en-US" sz="1050" kern="100" dirty="0">
                <a:solidFill>
                  <a:schemeClr val="tx1"/>
                </a:solidFill>
                <a:latin typeface="Meiryo UI" panose="020B0604030504040204" pitchFamily="50" charset="-128"/>
                <a:ea typeface="Meiryo UI" panose="020B0604030504040204" pitchFamily="50" charset="-128"/>
                <a:cs typeface="Times New Roman"/>
              </a:rPr>
              <a:t>度を勘案するものとし、発生した場合の社会的な影響が大きいほど重大なリスクとして評価する。</a:t>
            </a:r>
            <a:endParaRPr lang="en-US" altLang="ja-JP" sz="105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58" name="テキスト ボックス 57">
            <a:extLst>
              <a:ext uri="{FF2B5EF4-FFF2-40B4-BE49-F238E27FC236}">
                <a16:creationId xmlns:a16="http://schemas.microsoft.com/office/drawing/2014/main" id="{25C90092-7D5F-497E-A22F-272C00E8A737}"/>
              </a:ext>
            </a:extLst>
          </p:cNvPr>
          <p:cNvSpPr txBox="1"/>
          <p:nvPr/>
        </p:nvSpPr>
        <p:spPr>
          <a:xfrm>
            <a:off x="62618" y="1015301"/>
            <a:ext cx="8037774" cy="646331"/>
          </a:xfrm>
          <a:prstGeom prst="rect">
            <a:avLst/>
          </a:prstGeom>
          <a:noFill/>
          <a:ln w="19050">
            <a:noFill/>
          </a:ln>
        </p:spPr>
        <p:txBody>
          <a:bodyPr wrap="square" rtlCol="0">
            <a:spAutoFit/>
          </a:bodyPr>
          <a:lstStyle/>
          <a:p>
            <a:r>
              <a:rPr lang="ja-JP" altLang="en-US" b="1" dirty="0">
                <a:latin typeface="Meiryo UI" pitchFamily="50" charset="-128"/>
                <a:ea typeface="Meiryo UI" pitchFamily="50" charset="-128"/>
                <a:cs typeface="Meiryo UI" pitchFamily="50" charset="-128"/>
              </a:rPr>
              <a:t>３．効率的・効果的な維持管理の推進</a:t>
            </a:r>
            <a:endParaRPr lang="en-US" altLang="ja-JP" b="1" dirty="0">
              <a:latin typeface="Meiryo UI" pitchFamily="50" charset="-128"/>
              <a:ea typeface="Meiryo UI" pitchFamily="50" charset="-128"/>
              <a:cs typeface="Meiryo UI" pitchFamily="50" charset="-128"/>
            </a:endParaRPr>
          </a:p>
          <a:p>
            <a:r>
              <a:rPr lang="ja-JP" altLang="en-US" b="1" dirty="0">
                <a:latin typeface="Meiryo UI" pitchFamily="50" charset="-128"/>
                <a:ea typeface="Meiryo UI" pitchFamily="50" charset="-128"/>
                <a:cs typeface="Meiryo UI" pitchFamily="50" charset="-128"/>
              </a:rPr>
              <a:t>　</a:t>
            </a:r>
            <a:r>
              <a:rPr lang="en-US" altLang="ja-JP" b="1" dirty="0">
                <a:latin typeface="Meiryo UI" pitchFamily="50" charset="-128"/>
                <a:ea typeface="Meiryo UI" pitchFamily="50" charset="-128"/>
                <a:cs typeface="Meiryo UI" pitchFamily="50" charset="-128"/>
              </a:rPr>
              <a:t>3.3</a:t>
            </a:r>
            <a:r>
              <a:rPr lang="ja-JP" altLang="en-US" b="1" dirty="0">
                <a:latin typeface="Meiryo UI" pitchFamily="50" charset="-128"/>
                <a:ea typeface="Meiryo UI" pitchFamily="50" charset="-128"/>
                <a:cs typeface="Meiryo UI" pitchFamily="50" charset="-128"/>
              </a:rPr>
              <a:t>　砂防関係施設</a:t>
            </a:r>
            <a:endParaRPr kumimoji="1" lang="ja-JP" altLang="en-US" b="1" dirty="0">
              <a:latin typeface="Meiryo UI" pitchFamily="50" charset="-128"/>
              <a:ea typeface="Meiryo UI" pitchFamily="50" charset="-128"/>
              <a:cs typeface="Meiryo UI" pitchFamily="50" charset="-128"/>
            </a:endParaRPr>
          </a:p>
        </p:txBody>
      </p:sp>
      <p:sp>
        <p:nvSpPr>
          <p:cNvPr id="7" name="テキスト ボックス 6">
            <a:extLst>
              <a:ext uri="{FF2B5EF4-FFF2-40B4-BE49-F238E27FC236}">
                <a16:creationId xmlns:a16="http://schemas.microsoft.com/office/drawing/2014/main" id="{D12ED05D-86CC-EE29-971A-FC7C4443606A}"/>
              </a:ext>
            </a:extLst>
          </p:cNvPr>
          <p:cNvSpPr txBox="1"/>
          <p:nvPr/>
        </p:nvSpPr>
        <p:spPr>
          <a:xfrm>
            <a:off x="233147" y="1937676"/>
            <a:ext cx="3906806" cy="738664"/>
          </a:xfrm>
          <a:prstGeom prst="rect">
            <a:avLst/>
          </a:prstGeom>
          <a:noFill/>
        </p:spPr>
        <p:txBody>
          <a:bodyPr wrap="square">
            <a:spAutoFit/>
          </a:bodyPr>
          <a:lstStyle/>
          <a:p>
            <a:pPr algn="l"/>
            <a:r>
              <a:rPr lang="ja-JP" altLang="en-US" sz="1050" b="0" i="0" u="sng" strike="noStrike" baseline="0" dirty="0">
                <a:solidFill>
                  <a:srgbClr val="FF0000"/>
                </a:solidFill>
                <a:latin typeface="Meiryo UI" panose="020B0604030504040204" pitchFamily="50" charset="-128"/>
                <a:ea typeface="Meiryo UI" panose="020B0604030504040204" pitchFamily="50" charset="-128"/>
              </a:rPr>
              <a:t> 「</a:t>
            </a:r>
            <a:r>
              <a:rPr lang="zh-TW" altLang="en-US" sz="1050" b="0" i="0" u="sng" strike="noStrike" baseline="0" dirty="0">
                <a:solidFill>
                  <a:srgbClr val="FF0000"/>
                </a:solidFill>
                <a:latin typeface="Meiryo UI" panose="020B0604030504040204" pitchFamily="50" charset="-128"/>
                <a:ea typeface="Meiryo UI" panose="020B0604030504040204" pitchFamily="50" charset="-128"/>
              </a:rPr>
              <a:t>砂防関係施設点検要領</a:t>
            </a:r>
            <a:r>
              <a:rPr lang="ja-JP" altLang="en-US" sz="1050" b="0" i="0" u="sng" strike="noStrike" baseline="0" dirty="0">
                <a:solidFill>
                  <a:srgbClr val="FF0000"/>
                </a:solidFill>
                <a:latin typeface="Meiryo UI" panose="020B0604030504040204" pitchFamily="50" charset="-128"/>
                <a:ea typeface="Meiryo UI" panose="020B0604030504040204" pitchFamily="50" charset="-128"/>
              </a:rPr>
              <a:t>（案）令和</a:t>
            </a:r>
            <a:r>
              <a:rPr lang="en-US" altLang="ja-JP" sz="1050" b="0" i="0" u="sng" strike="noStrike" baseline="0" dirty="0">
                <a:solidFill>
                  <a:srgbClr val="FF0000"/>
                </a:solidFill>
                <a:latin typeface="Meiryo UI" panose="020B0604030504040204" pitchFamily="50" charset="-128"/>
                <a:ea typeface="Meiryo UI" panose="020B0604030504040204" pitchFamily="50" charset="-128"/>
              </a:rPr>
              <a:t>4</a:t>
            </a:r>
            <a:r>
              <a:rPr lang="ja-JP" altLang="en-US" sz="1050" b="0" i="0" u="sng" strike="noStrike" baseline="0" dirty="0">
                <a:solidFill>
                  <a:srgbClr val="FF0000"/>
                </a:solidFill>
                <a:latin typeface="Meiryo UI" panose="020B0604030504040204" pitchFamily="50" charset="-128"/>
                <a:ea typeface="Meiryo UI" panose="020B0604030504040204" pitchFamily="50" charset="-128"/>
              </a:rPr>
              <a:t>年</a:t>
            </a:r>
            <a:r>
              <a:rPr lang="en-US" altLang="ja-JP" sz="1050" b="0" i="0" u="sng" strike="noStrike" baseline="0" dirty="0">
                <a:solidFill>
                  <a:srgbClr val="FF0000"/>
                </a:solidFill>
                <a:latin typeface="Meiryo UI" panose="020B0604030504040204" pitchFamily="50" charset="-128"/>
                <a:ea typeface="Meiryo UI" panose="020B0604030504040204" pitchFamily="50" charset="-128"/>
              </a:rPr>
              <a:t>3</a:t>
            </a:r>
            <a:r>
              <a:rPr lang="ja-JP" altLang="en-US" sz="1050" b="0" i="0" u="sng" strike="noStrike" baseline="0" dirty="0">
                <a:solidFill>
                  <a:srgbClr val="FF0000"/>
                </a:solidFill>
                <a:latin typeface="Meiryo UI" panose="020B0604030504040204" pitchFamily="50" charset="-128"/>
                <a:ea typeface="Meiryo UI" panose="020B0604030504040204" pitchFamily="50" charset="-128"/>
              </a:rPr>
              <a:t>月 国土交通省砂防部保全課」、「砂防関係施設の長寿命化計画策定ガイドライン（案）令和</a:t>
            </a:r>
            <a:r>
              <a:rPr lang="en-US" altLang="ja-JP" sz="1050" b="0" i="0" u="sng" strike="noStrike" baseline="0" dirty="0">
                <a:solidFill>
                  <a:srgbClr val="FF0000"/>
                </a:solidFill>
                <a:latin typeface="Meiryo UI" panose="020B0604030504040204" pitchFamily="50" charset="-128"/>
                <a:ea typeface="Meiryo UI" panose="020B0604030504040204" pitchFamily="50" charset="-128"/>
              </a:rPr>
              <a:t>4</a:t>
            </a:r>
            <a:r>
              <a:rPr lang="ja-JP" altLang="en-US" sz="1050" b="0" i="0" u="sng" strike="noStrike" baseline="0" dirty="0">
                <a:solidFill>
                  <a:srgbClr val="FF0000"/>
                </a:solidFill>
                <a:latin typeface="Meiryo UI" panose="020B0604030504040204" pitchFamily="50" charset="-128"/>
                <a:ea typeface="Meiryo UI" panose="020B0604030504040204" pitchFamily="50" charset="-128"/>
              </a:rPr>
              <a:t>年</a:t>
            </a:r>
            <a:r>
              <a:rPr lang="en-US" altLang="ja-JP" sz="1050" b="0" i="0" u="sng" strike="noStrike" baseline="0" dirty="0">
                <a:solidFill>
                  <a:srgbClr val="FF0000"/>
                </a:solidFill>
                <a:latin typeface="Meiryo UI" panose="020B0604030504040204" pitchFamily="50" charset="-128"/>
                <a:ea typeface="Meiryo UI" panose="020B0604030504040204" pitchFamily="50" charset="-128"/>
              </a:rPr>
              <a:t>3</a:t>
            </a:r>
            <a:r>
              <a:rPr lang="ja-JP" altLang="en-US" sz="1050" b="0" i="0" u="sng" strike="noStrike" baseline="0" dirty="0">
                <a:solidFill>
                  <a:srgbClr val="FF0000"/>
                </a:solidFill>
                <a:latin typeface="Meiryo UI" panose="020B0604030504040204" pitchFamily="50" charset="-128"/>
                <a:ea typeface="Meiryo UI" panose="020B0604030504040204" pitchFamily="50" charset="-128"/>
              </a:rPr>
              <a:t>月 水管理・国土保全局砂防部保全課」に準じて更新等判断している。</a:t>
            </a:r>
            <a:endParaRPr lang="ja-JP" altLang="en-US" sz="1050" u="sng" dirty="0">
              <a:solidFill>
                <a:srgbClr val="FF0000"/>
              </a:solidFill>
              <a:latin typeface="Meiryo UI" panose="020B0604030504040204" pitchFamily="50" charset="-128"/>
              <a:ea typeface="Meiryo UI" panose="020B0604030504040204" pitchFamily="50" charset="-128"/>
            </a:endParaRPr>
          </a:p>
        </p:txBody>
      </p:sp>
      <p:sp>
        <p:nvSpPr>
          <p:cNvPr id="12" name="テキスト ボックス 11">
            <a:extLst>
              <a:ext uri="{FF2B5EF4-FFF2-40B4-BE49-F238E27FC236}">
                <a16:creationId xmlns:a16="http://schemas.microsoft.com/office/drawing/2014/main" id="{EE9E3993-34C2-2D86-2F72-A15B9E26C6B3}"/>
              </a:ext>
            </a:extLst>
          </p:cNvPr>
          <p:cNvSpPr txBox="1"/>
          <p:nvPr/>
        </p:nvSpPr>
        <p:spPr>
          <a:xfrm>
            <a:off x="62618" y="4513858"/>
            <a:ext cx="4132471" cy="230832"/>
          </a:xfrm>
          <a:prstGeom prst="rect">
            <a:avLst/>
          </a:prstGeom>
          <a:noFill/>
        </p:spPr>
        <p:txBody>
          <a:bodyPr wrap="square">
            <a:spAutoFit/>
          </a:bodyPr>
          <a:lstStyle/>
          <a:p>
            <a:r>
              <a:rPr lang="ja-JP" altLang="en-US" sz="900" b="0" i="0" u="none" strike="noStrike" baseline="0" dirty="0">
                <a:solidFill>
                  <a:srgbClr val="FF0000"/>
                </a:solidFill>
                <a:latin typeface="Meiryo UI" panose="020B0604030504040204" pitchFamily="50" charset="-128"/>
                <a:ea typeface="Meiryo UI" panose="020B0604030504040204" pitchFamily="50" charset="-128"/>
              </a:rPr>
              <a:t> </a:t>
            </a:r>
            <a:r>
              <a:rPr lang="ja-JP" altLang="en-US" sz="900" b="0" i="0" u="sng" strike="noStrike" baseline="0" dirty="0">
                <a:solidFill>
                  <a:srgbClr val="FF0000"/>
                </a:solidFill>
                <a:latin typeface="Meiryo UI" panose="020B0604030504040204" pitchFamily="50" charset="-128"/>
                <a:ea typeface="Meiryo UI" panose="020B0604030504040204" pitchFamily="50" charset="-128"/>
              </a:rPr>
              <a:t>「</a:t>
            </a:r>
            <a:r>
              <a:rPr lang="zh-TW" altLang="en-US" sz="900" b="0" i="0" u="sng" strike="noStrike" baseline="0" dirty="0">
                <a:solidFill>
                  <a:srgbClr val="FF0000"/>
                </a:solidFill>
                <a:latin typeface="Meiryo UI" panose="020B0604030504040204" pitchFamily="50" charset="-128"/>
                <a:ea typeface="Meiryo UI" panose="020B0604030504040204" pitchFamily="50" charset="-128"/>
              </a:rPr>
              <a:t>砂防関係施設点検要領</a:t>
            </a:r>
            <a:r>
              <a:rPr lang="ja-JP" altLang="en-US" sz="900" b="0" i="0" u="sng" strike="noStrike" baseline="0" dirty="0">
                <a:solidFill>
                  <a:srgbClr val="FF0000"/>
                </a:solidFill>
                <a:latin typeface="Meiryo UI" panose="020B0604030504040204" pitchFamily="50" charset="-128"/>
                <a:ea typeface="Meiryo UI" panose="020B0604030504040204" pitchFamily="50" charset="-128"/>
              </a:rPr>
              <a:t>（案）令和</a:t>
            </a:r>
            <a:r>
              <a:rPr lang="en-US" altLang="ja-JP" sz="900" b="0" i="0" u="sng" strike="noStrike" baseline="0" dirty="0">
                <a:solidFill>
                  <a:srgbClr val="FF0000"/>
                </a:solidFill>
                <a:latin typeface="Meiryo UI" panose="020B0604030504040204" pitchFamily="50" charset="-128"/>
                <a:ea typeface="Meiryo UI" panose="020B0604030504040204" pitchFamily="50" charset="-128"/>
              </a:rPr>
              <a:t>4</a:t>
            </a:r>
            <a:r>
              <a:rPr lang="ja-JP" altLang="en-US" sz="900" b="0" i="0" u="sng" strike="noStrike" baseline="0" dirty="0">
                <a:solidFill>
                  <a:srgbClr val="FF0000"/>
                </a:solidFill>
                <a:latin typeface="Meiryo UI" panose="020B0604030504040204" pitchFamily="50" charset="-128"/>
                <a:ea typeface="Meiryo UI" panose="020B0604030504040204" pitchFamily="50" charset="-128"/>
              </a:rPr>
              <a:t>年</a:t>
            </a:r>
            <a:r>
              <a:rPr lang="en-US" altLang="ja-JP" sz="900" b="0" i="0" u="sng" strike="noStrike" baseline="0" dirty="0">
                <a:solidFill>
                  <a:srgbClr val="FF0000"/>
                </a:solidFill>
                <a:latin typeface="Meiryo UI" panose="020B0604030504040204" pitchFamily="50" charset="-128"/>
                <a:ea typeface="Meiryo UI" panose="020B0604030504040204" pitchFamily="50" charset="-128"/>
              </a:rPr>
              <a:t>3</a:t>
            </a:r>
            <a:r>
              <a:rPr lang="ja-JP" altLang="en-US" sz="900" b="0" i="0" u="sng" strike="noStrike" baseline="0" dirty="0">
                <a:solidFill>
                  <a:srgbClr val="FF0000"/>
                </a:solidFill>
                <a:latin typeface="Meiryo UI" panose="020B0604030504040204" pitchFamily="50" charset="-128"/>
                <a:ea typeface="Meiryo UI" panose="020B0604030504040204" pitchFamily="50" charset="-128"/>
              </a:rPr>
              <a:t>月 国土交通省砂防部保全課」より抜粋</a:t>
            </a:r>
            <a:endParaRPr lang="ja-JP" altLang="en-US" sz="900" u="sng" dirty="0"/>
          </a:p>
        </p:txBody>
      </p:sp>
      <p:graphicFrame>
        <p:nvGraphicFramePr>
          <p:cNvPr id="16" name="表 15">
            <a:extLst>
              <a:ext uri="{FF2B5EF4-FFF2-40B4-BE49-F238E27FC236}">
                <a16:creationId xmlns:a16="http://schemas.microsoft.com/office/drawing/2014/main" id="{7253FE28-948F-7241-B7E7-573CA0281458}"/>
              </a:ext>
            </a:extLst>
          </p:cNvPr>
          <p:cNvGraphicFramePr>
            <a:graphicFrameLocks noGrp="1"/>
          </p:cNvGraphicFramePr>
          <p:nvPr>
            <p:extLst>
              <p:ext uri="{D42A27DB-BD31-4B8C-83A1-F6EECF244321}">
                <p14:modId xmlns:p14="http://schemas.microsoft.com/office/powerpoint/2010/main" val="2361317967"/>
              </p:ext>
            </p:extLst>
          </p:nvPr>
        </p:nvGraphicFramePr>
        <p:xfrm>
          <a:off x="272369" y="4751350"/>
          <a:ext cx="3867583" cy="1706880"/>
        </p:xfrm>
        <a:graphic>
          <a:graphicData uri="http://schemas.openxmlformats.org/drawingml/2006/table">
            <a:tbl>
              <a:tblPr firstRow="1" bandRow="1">
                <a:tableStyleId>{5C22544A-7EE6-4342-B048-85BDC9FD1C3A}</a:tableStyleId>
              </a:tblPr>
              <a:tblGrid>
                <a:gridCol w="627223">
                  <a:extLst>
                    <a:ext uri="{9D8B030D-6E8A-4147-A177-3AD203B41FA5}">
                      <a16:colId xmlns:a16="http://schemas.microsoft.com/office/drawing/2014/main" val="3946344176"/>
                    </a:ext>
                  </a:extLst>
                </a:gridCol>
                <a:gridCol w="3240360">
                  <a:extLst>
                    <a:ext uri="{9D8B030D-6E8A-4147-A177-3AD203B41FA5}">
                      <a16:colId xmlns:a16="http://schemas.microsoft.com/office/drawing/2014/main" val="1409909650"/>
                    </a:ext>
                  </a:extLst>
                </a:gridCol>
              </a:tblGrid>
              <a:tr h="135929">
                <a:tc>
                  <a:txBody>
                    <a:bodyPr/>
                    <a:lstStyle/>
                    <a:p>
                      <a:pPr algn="ctr"/>
                      <a:r>
                        <a:rPr kumimoji="1" lang="ja-JP" altLang="en-US" sz="800" b="0" dirty="0">
                          <a:solidFill>
                            <a:schemeClr val="tx1"/>
                          </a:solidFill>
                          <a:latin typeface="Meiryo UI" panose="020B0604030504040204" pitchFamily="50" charset="-128"/>
                          <a:ea typeface="Meiryo UI" panose="020B0604030504040204" pitchFamily="50" charset="-128"/>
                        </a:rPr>
                        <a:t>健全度</a:t>
                      </a:r>
                      <a:endParaRPr kumimoji="1" lang="en-US" altLang="ja-JP" sz="800" b="0" dirty="0">
                        <a:solidFill>
                          <a:schemeClr val="tx1"/>
                        </a:solidFill>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800" b="0" dirty="0">
                          <a:solidFill>
                            <a:schemeClr val="tx1"/>
                          </a:solidFill>
                          <a:latin typeface="Meiryo UI" panose="020B0604030504040204" pitchFamily="50" charset="-128"/>
                          <a:ea typeface="Meiryo UI" panose="020B0604030504040204" pitchFamily="50" charset="-128"/>
                        </a:rPr>
                        <a:t>損傷等の程度</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39781276"/>
                  </a:ext>
                </a:extLst>
              </a:tr>
              <a:tr h="291276">
                <a:tc>
                  <a:txBody>
                    <a:bodyPr/>
                    <a:lstStyle/>
                    <a:p>
                      <a:pPr algn="ctr"/>
                      <a:r>
                        <a:rPr kumimoji="1" lang="ja-JP" altLang="en-US" sz="800" b="0" dirty="0">
                          <a:solidFill>
                            <a:schemeClr val="tx1"/>
                          </a:solidFill>
                          <a:latin typeface="Meiryo UI" panose="020B0604030504040204" pitchFamily="50" charset="-128"/>
                          <a:ea typeface="Meiryo UI" panose="020B0604030504040204" pitchFamily="50" charset="-128"/>
                        </a:rPr>
                        <a:t>対策不要</a:t>
                      </a:r>
                      <a:endParaRPr kumimoji="1" lang="en-US" altLang="ja-JP" sz="800" b="0" dirty="0">
                        <a:solidFill>
                          <a:schemeClr val="tx1"/>
                        </a:solidFill>
                        <a:latin typeface="Meiryo UI" panose="020B0604030504040204" pitchFamily="50" charset="-128"/>
                        <a:ea typeface="Meiryo UI" panose="020B0604030504040204" pitchFamily="50" charset="-128"/>
                      </a:endParaRPr>
                    </a:p>
                    <a:p>
                      <a:pPr algn="ctr"/>
                      <a:r>
                        <a:rPr kumimoji="1" lang="ja-JP" altLang="en-US" sz="800" b="0" dirty="0">
                          <a:solidFill>
                            <a:schemeClr val="tx1"/>
                          </a:solidFill>
                          <a:latin typeface="Meiryo UI" panose="020B0604030504040204" pitchFamily="50" charset="-128"/>
                          <a:ea typeface="Meiryo UI" panose="020B0604030504040204" pitchFamily="50" charset="-128"/>
                        </a:rPr>
                        <a:t>（</a:t>
                      </a:r>
                      <a:r>
                        <a:rPr kumimoji="1" lang="en-US" altLang="ja-JP" sz="800" b="0" dirty="0">
                          <a:solidFill>
                            <a:schemeClr val="tx1"/>
                          </a:solidFill>
                          <a:latin typeface="Meiryo UI" panose="020B0604030504040204" pitchFamily="50" charset="-128"/>
                          <a:ea typeface="Meiryo UI" panose="020B0604030504040204" pitchFamily="50" charset="-128"/>
                        </a:rPr>
                        <a:t>A</a:t>
                      </a:r>
                      <a:r>
                        <a:rPr kumimoji="1" lang="ja-JP" altLang="en-US" sz="800" b="0" dirty="0">
                          <a:solidFill>
                            <a:schemeClr val="tx1"/>
                          </a:solidFill>
                          <a:latin typeface="Meiryo UI" panose="020B0604030504040204" pitchFamily="50" charset="-128"/>
                          <a:ea typeface="Meiryo UI" panose="020B0604030504040204"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90488"/>
                      <a:r>
                        <a:rPr kumimoji="1" lang="ja-JP" altLang="en-US" sz="800" b="0" dirty="0">
                          <a:solidFill>
                            <a:schemeClr val="tx1"/>
                          </a:solidFill>
                          <a:latin typeface="Meiryo UI" panose="020B0604030504040204" pitchFamily="50" charset="-128"/>
                          <a:ea typeface="Meiryo UI" panose="020B0604030504040204" pitchFamily="50" charset="-128"/>
                        </a:rPr>
                        <a:t>当該施設に損傷等は発生していないか、軽微な損傷が発生しているものの、損傷等に伴う当該施設の機能及び性能の低下が認められず、対策の必要がない状態。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14662546"/>
                  </a:ext>
                </a:extLst>
              </a:tr>
              <a:tr h="368949">
                <a:tc>
                  <a:txBody>
                    <a:bodyPr/>
                    <a:lstStyle/>
                    <a:p>
                      <a:pPr algn="ctr"/>
                      <a:r>
                        <a:rPr kumimoji="1" lang="ja-JP" altLang="en-US" sz="800" b="0" dirty="0">
                          <a:solidFill>
                            <a:schemeClr val="tx1"/>
                          </a:solidFill>
                          <a:latin typeface="Meiryo UI" panose="020B0604030504040204" pitchFamily="50" charset="-128"/>
                          <a:ea typeface="Meiryo UI" panose="020B0604030504040204" pitchFamily="50" charset="-128"/>
                        </a:rPr>
                        <a:t>経過観察</a:t>
                      </a:r>
                      <a:endParaRPr kumimoji="1" lang="en-US" altLang="ja-JP" sz="800" b="0" dirty="0">
                        <a:solidFill>
                          <a:schemeClr val="tx1"/>
                        </a:solidFill>
                        <a:latin typeface="Meiryo UI" panose="020B0604030504040204" pitchFamily="50" charset="-128"/>
                        <a:ea typeface="Meiryo UI" panose="020B0604030504040204" pitchFamily="50" charset="-128"/>
                      </a:endParaRPr>
                    </a:p>
                    <a:p>
                      <a:pPr algn="ctr"/>
                      <a:r>
                        <a:rPr kumimoji="1" lang="ja-JP" altLang="en-US" sz="800" b="0" dirty="0">
                          <a:solidFill>
                            <a:schemeClr val="tx1"/>
                          </a:solidFill>
                          <a:latin typeface="Meiryo UI" panose="020B0604030504040204" pitchFamily="50" charset="-128"/>
                          <a:ea typeface="Meiryo UI" panose="020B0604030504040204" pitchFamily="50" charset="-128"/>
                        </a:rPr>
                        <a:t>（</a:t>
                      </a:r>
                      <a:r>
                        <a:rPr kumimoji="1" lang="en-US" altLang="ja-JP" sz="800" b="0" dirty="0">
                          <a:solidFill>
                            <a:schemeClr val="tx1"/>
                          </a:solidFill>
                          <a:latin typeface="Meiryo UI" panose="020B0604030504040204" pitchFamily="50" charset="-128"/>
                          <a:ea typeface="Meiryo UI" panose="020B0604030504040204" pitchFamily="50" charset="-128"/>
                        </a:rPr>
                        <a:t>B</a:t>
                      </a:r>
                      <a:r>
                        <a:rPr kumimoji="1" lang="ja-JP" altLang="en-US" sz="800" b="0" dirty="0">
                          <a:solidFill>
                            <a:schemeClr val="tx1"/>
                          </a:solidFill>
                          <a:latin typeface="Meiryo UI" panose="020B0604030504040204" pitchFamily="50" charset="-128"/>
                          <a:ea typeface="Meiryo UI" panose="020B0604030504040204"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90488"/>
                      <a:r>
                        <a:rPr kumimoji="1" lang="ja-JP" altLang="en-US" sz="800" b="0" dirty="0">
                          <a:solidFill>
                            <a:schemeClr val="tx1"/>
                          </a:solidFill>
                          <a:latin typeface="Meiryo UI" panose="020B0604030504040204" pitchFamily="50" charset="-128"/>
                          <a:ea typeface="Meiryo UI" panose="020B0604030504040204" pitchFamily="50" charset="-128"/>
                        </a:rPr>
                        <a:t>当該施設に損傷等が発生しているが、問題となる機能及び性能の低下が生じていない。現状では早急に対策を講じる必要はないが、将来対策を必要とするおそれがあるので、定期巡視点検や臨時点検等により、経過を観察する、または、予防保全の観点より対策が必要である状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34618656"/>
                  </a:ext>
                </a:extLst>
              </a:tr>
              <a:tr h="291276">
                <a:tc>
                  <a:txBody>
                    <a:bodyPr/>
                    <a:lstStyle/>
                    <a:p>
                      <a:pPr algn="ctr"/>
                      <a:r>
                        <a:rPr kumimoji="1" lang="ja-JP" altLang="en-US" sz="800" b="0" dirty="0">
                          <a:solidFill>
                            <a:schemeClr val="tx1"/>
                          </a:solidFill>
                          <a:latin typeface="Meiryo UI" panose="020B0604030504040204" pitchFamily="50" charset="-128"/>
                          <a:ea typeface="Meiryo UI" panose="020B0604030504040204" pitchFamily="50" charset="-128"/>
                        </a:rPr>
                        <a:t>要対策</a:t>
                      </a:r>
                      <a:endParaRPr kumimoji="1" lang="en-US" altLang="ja-JP" sz="800" b="0" dirty="0">
                        <a:solidFill>
                          <a:schemeClr val="tx1"/>
                        </a:solidFill>
                        <a:latin typeface="Meiryo UI" panose="020B0604030504040204" pitchFamily="50" charset="-128"/>
                        <a:ea typeface="Meiryo UI" panose="020B0604030504040204" pitchFamily="50" charset="-128"/>
                      </a:endParaRPr>
                    </a:p>
                    <a:p>
                      <a:pPr algn="ctr"/>
                      <a:r>
                        <a:rPr kumimoji="1" lang="ja-JP" altLang="en-US" sz="800" b="0" dirty="0">
                          <a:solidFill>
                            <a:schemeClr val="tx1"/>
                          </a:solidFill>
                          <a:latin typeface="Meiryo UI" panose="020B0604030504040204" pitchFamily="50" charset="-128"/>
                          <a:ea typeface="Meiryo UI" panose="020B0604030504040204" pitchFamily="50" charset="-128"/>
                        </a:rPr>
                        <a:t>（</a:t>
                      </a:r>
                      <a:r>
                        <a:rPr kumimoji="1" lang="en-US" altLang="ja-JP" sz="800" b="0" dirty="0">
                          <a:solidFill>
                            <a:schemeClr val="tx1"/>
                          </a:solidFill>
                          <a:latin typeface="Meiryo UI" panose="020B0604030504040204" pitchFamily="50" charset="-128"/>
                          <a:ea typeface="Meiryo UI" panose="020B0604030504040204" pitchFamily="50" charset="-128"/>
                        </a:rPr>
                        <a:t>C</a:t>
                      </a:r>
                      <a:r>
                        <a:rPr kumimoji="1" lang="ja-JP" altLang="en-US" sz="800" b="0" dirty="0">
                          <a:solidFill>
                            <a:schemeClr val="tx1"/>
                          </a:solidFill>
                          <a:latin typeface="Meiryo UI" panose="020B0604030504040204" pitchFamily="50" charset="-128"/>
                          <a:ea typeface="Meiryo UI" panose="020B0604030504040204"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90488"/>
                      <a:r>
                        <a:rPr kumimoji="1" lang="ja-JP" altLang="en-US" sz="800" b="0" dirty="0">
                          <a:solidFill>
                            <a:schemeClr val="tx1"/>
                          </a:solidFill>
                          <a:latin typeface="Meiryo UI" panose="020B0604030504040204" pitchFamily="50" charset="-128"/>
                          <a:ea typeface="Meiryo UI" panose="020B0604030504040204" pitchFamily="50" charset="-128"/>
                        </a:rPr>
                        <a:t>当該施設に損傷等が発生しており、損傷等に伴い、当該施設の機能低下が生じている、あるいは当該施設の性能上の安定性や強度の低下が懸念される状態。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88308111"/>
                  </a:ext>
                </a:extLst>
              </a:tr>
            </a:tbl>
          </a:graphicData>
        </a:graphic>
      </p:graphicFrame>
      <p:sp>
        <p:nvSpPr>
          <p:cNvPr id="19" name="テキスト ボックス 18">
            <a:extLst>
              <a:ext uri="{FF2B5EF4-FFF2-40B4-BE49-F238E27FC236}">
                <a16:creationId xmlns:a16="http://schemas.microsoft.com/office/drawing/2014/main" id="{5DA36749-F4F8-48E9-9A81-5B9C37C64C9E}"/>
              </a:ext>
            </a:extLst>
          </p:cNvPr>
          <p:cNvSpPr txBox="1"/>
          <p:nvPr/>
        </p:nvSpPr>
        <p:spPr>
          <a:xfrm>
            <a:off x="233146" y="6416729"/>
            <a:ext cx="3906805" cy="369332"/>
          </a:xfrm>
          <a:prstGeom prst="rect">
            <a:avLst/>
          </a:prstGeom>
          <a:noFill/>
        </p:spPr>
        <p:txBody>
          <a:bodyPr wrap="square">
            <a:spAutoFit/>
          </a:bodyPr>
          <a:lstStyle/>
          <a:p>
            <a:pPr algn="l"/>
            <a:r>
              <a:rPr lang="ja-JP" altLang="en-US" sz="900" b="0" i="0" u="sng" strike="noStrike" baseline="0" dirty="0">
                <a:solidFill>
                  <a:srgbClr val="FF0000"/>
                </a:solidFill>
                <a:latin typeface="Meiryo UI" panose="020B0604030504040204" pitchFamily="50" charset="-128"/>
                <a:ea typeface="Meiryo UI" panose="020B0604030504040204" pitchFamily="50" charset="-128"/>
              </a:rPr>
              <a:t>「砂防関係施設の長寿命化計画策定ガイドライン（案）令和</a:t>
            </a:r>
            <a:r>
              <a:rPr lang="en-US" altLang="ja-JP" sz="900" b="0" i="0" u="sng" strike="noStrike" baseline="0" dirty="0">
                <a:solidFill>
                  <a:srgbClr val="FF0000"/>
                </a:solidFill>
                <a:latin typeface="Meiryo UI" panose="020B0604030504040204" pitchFamily="50" charset="-128"/>
                <a:ea typeface="Meiryo UI" panose="020B0604030504040204" pitchFamily="50" charset="-128"/>
              </a:rPr>
              <a:t>4</a:t>
            </a:r>
            <a:r>
              <a:rPr lang="ja-JP" altLang="en-US" sz="900" b="0" i="0" u="sng" strike="noStrike" baseline="0" dirty="0">
                <a:solidFill>
                  <a:srgbClr val="FF0000"/>
                </a:solidFill>
                <a:latin typeface="Meiryo UI" panose="020B0604030504040204" pitchFamily="50" charset="-128"/>
                <a:ea typeface="Meiryo UI" panose="020B0604030504040204" pitchFamily="50" charset="-128"/>
              </a:rPr>
              <a:t>年</a:t>
            </a:r>
            <a:r>
              <a:rPr lang="en-US" altLang="ja-JP" sz="900" b="0" i="0" u="sng" strike="noStrike" baseline="0" dirty="0">
                <a:solidFill>
                  <a:srgbClr val="FF0000"/>
                </a:solidFill>
                <a:latin typeface="Meiryo UI" panose="020B0604030504040204" pitchFamily="50" charset="-128"/>
                <a:ea typeface="Meiryo UI" panose="020B0604030504040204" pitchFamily="50" charset="-128"/>
              </a:rPr>
              <a:t>3</a:t>
            </a:r>
            <a:r>
              <a:rPr lang="ja-JP" altLang="en-US" sz="900" b="0" i="0" u="sng" strike="noStrike" baseline="0" dirty="0">
                <a:solidFill>
                  <a:srgbClr val="FF0000"/>
                </a:solidFill>
                <a:latin typeface="Meiryo UI" panose="020B0604030504040204" pitchFamily="50" charset="-128"/>
                <a:ea typeface="Meiryo UI" panose="020B0604030504040204" pitchFamily="50" charset="-128"/>
              </a:rPr>
              <a:t>月 水管理・国土保全局砂防部保全課」より抜粋</a:t>
            </a:r>
            <a:endParaRPr lang="ja-JP" altLang="en-US" sz="900" u="sng" dirty="0">
              <a:solidFill>
                <a:srgbClr val="FF0000"/>
              </a:solidFill>
              <a:latin typeface="Meiryo UI" panose="020B0604030504040204" pitchFamily="50" charset="-128"/>
              <a:ea typeface="Meiryo UI" panose="020B0604030504040204" pitchFamily="50" charset="-128"/>
            </a:endParaRPr>
          </a:p>
        </p:txBody>
      </p:sp>
      <p:sp>
        <p:nvSpPr>
          <p:cNvPr id="3" name="テキスト ボックス 2">
            <a:extLst>
              <a:ext uri="{FF2B5EF4-FFF2-40B4-BE49-F238E27FC236}">
                <a16:creationId xmlns:a16="http://schemas.microsoft.com/office/drawing/2014/main" id="{40D15C0D-62C4-29DA-9E4D-5322165254E1}"/>
              </a:ext>
            </a:extLst>
          </p:cNvPr>
          <p:cNvSpPr txBox="1"/>
          <p:nvPr/>
        </p:nvSpPr>
        <p:spPr>
          <a:xfrm>
            <a:off x="4262257" y="2359370"/>
            <a:ext cx="4718919" cy="4131900"/>
          </a:xfrm>
          <a:prstGeom prst="rect">
            <a:avLst/>
          </a:prstGeom>
          <a:noFill/>
        </p:spPr>
        <p:txBody>
          <a:bodyPr wrap="square">
            <a:spAutoFit/>
          </a:bodyPr>
          <a:lstStyle/>
          <a:p>
            <a:pPr algn="just"/>
            <a:r>
              <a:rPr lang="ja-JP" altLang="ja-JP" sz="105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① 健全度による優先度評価</a:t>
            </a:r>
            <a:endParaRPr lang="ja-JP" altLang="ja-JP" sz="1050" u="sng" kern="100" dirty="0">
              <a:effectLst/>
              <a:latin typeface="Meiryo UI" panose="020B0604030504040204" pitchFamily="50" charset="-128"/>
              <a:ea typeface="Meiryo UI" panose="020B0604030504040204" pitchFamily="50" charset="-128"/>
              <a:cs typeface="Times New Roman" panose="02020603050405020304" pitchFamily="18" charset="0"/>
            </a:endParaRPr>
          </a:p>
          <a:p>
            <a:pPr marL="92075" indent="133350" algn="just"/>
            <a:r>
              <a:rPr lang="ja-JP" altLang="ja-JP" sz="105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健全度評価から各砂防関係施設の優先度は以下のように評価する。</a:t>
            </a:r>
            <a:endParaRPr lang="ja-JP" altLang="ja-JP" sz="1050" u="sng" kern="100" dirty="0">
              <a:effectLst/>
              <a:latin typeface="Meiryo UI" panose="020B0604030504040204" pitchFamily="50" charset="-128"/>
              <a:ea typeface="Meiryo UI" panose="020B0604030504040204" pitchFamily="50" charset="-128"/>
              <a:cs typeface="Times New Roman" panose="02020603050405020304" pitchFamily="18" charset="0"/>
            </a:endParaRPr>
          </a:p>
          <a:p>
            <a:pPr marL="92075" algn="just"/>
            <a:r>
              <a:rPr lang="ja-JP" altLang="ja-JP" sz="105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【砂防堰堤・渓流保全工】</a:t>
            </a:r>
            <a:endParaRPr lang="ja-JP" altLang="ja-JP" sz="1050" u="sng" kern="100" dirty="0">
              <a:effectLst/>
              <a:latin typeface="Meiryo UI" panose="020B0604030504040204" pitchFamily="50" charset="-128"/>
              <a:ea typeface="Meiryo UI" panose="020B0604030504040204" pitchFamily="50" charset="-128"/>
              <a:cs typeface="Times New Roman" panose="02020603050405020304" pitchFamily="18" charset="0"/>
            </a:endParaRPr>
          </a:p>
          <a:p>
            <a:pPr marL="176213" indent="133350"/>
            <a:r>
              <a:rPr lang="ja-JP" altLang="ja-JP" sz="105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砂防堰堤、渓流保全工は部位別の変状レベル評価により、健全度を</a:t>
            </a:r>
            <a:r>
              <a:rPr lang="en-US" altLang="ja-JP" sz="105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A,B1,B2,C1,C2</a:t>
            </a:r>
            <a:r>
              <a:rPr lang="ja-JP" altLang="ja-JP" sz="105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の</a:t>
            </a:r>
            <a:r>
              <a:rPr lang="en-US" altLang="ja-JP" sz="105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5</a:t>
            </a:r>
            <a:r>
              <a:rPr lang="ja-JP" altLang="ja-JP" sz="105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段階に評価している。要対策は健全度が</a:t>
            </a:r>
            <a:r>
              <a:rPr lang="en-US" altLang="ja-JP" sz="105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C2</a:t>
            </a:r>
            <a:r>
              <a:rPr lang="ja-JP" altLang="ja-JP" sz="105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a:t>
            </a:r>
            <a:r>
              <a:rPr lang="en-US" altLang="ja-JP" sz="105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C1</a:t>
            </a:r>
            <a:r>
              <a:rPr lang="ja-JP" altLang="ja-JP" sz="105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の施設である対策は健全度が</a:t>
            </a:r>
            <a:r>
              <a:rPr lang="en-US" altLang="ja-JP" sz="105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C2</a:t>
            </a:r>
            <a:r>
              <a:rPr lang="ja-JP" altLang="ja-JP" sz="105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の施設を優先して実施して、</a:t>
            </a:r>
            <a:r>
              <a:rPr lang="en-US" altLang="ja-JP" sz="105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C2</a:t>
            </a:r>
            <a:r>
              <a:rPr lang="ja-JP" altLang="ja-JP" sz="105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施設の対策が完了してから</a:t>
            </a:r>
            <a:r>
              <a:rPr lang="en-US" altLang="ja-JP" sz="105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C1</a:t>
            </a:r>
            <a:r>
              <a:rPr lang="ja-JP" altLang="ja-JP" sz="105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の施設を実施する。</a:t>
            </a:r>
            <a:endParaRPr lang="ja-JP" altLang="ja-JP" sz="1050" u="sng" kern="100" dirty="0">
              <a:effectLst/>
              <a:latin typeface="Meiryo UI" panose="020B0604030504040204" pitchFamily="50" charset="-128"/>
              <a:ea typeface="Meiryo UI" panose="020B0604030504040204" pitchFamily="50" charset="-128"/>
              <a:cs typeface="Times New Roman" panose="02020603050405020304" pitchFamily="18" charset="0"/>
            </a:endParaRPr>
          </a:p>
          <a:p>
            <a:pPr marL="92075" algn="just"/>
            <a:r>
              <a:rPr lang="ja-JP" altLang="ja-JP" sz="105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【地すべり防止施設、急傾斜地崩壊防止施設】</a:t>
            </a:r>
            <a:endParaRPr lang="ja-JP" altLang="ja-JP" sz="1050" u="sng" kern="100" dirty="0">
              <a:effectLst/>
              <a:latin typeface="Meiryo UI" panose="020B0604030504040204" pitchFamily="50" charset="-128"/>
              <a:ea typeface="Meiryo UI" panose="020B0604030504040204" pitchFamily="50" charset="-128"/>
              <a:cs typeface="Times New Roman" panose="02020603050405020304" pitchFamily="18" charset="0"/>
            </a:endParaRPr>
          </a:p>
          <a:p>
            <a:pPr marL="176213" indent="133350"/>
            <a:r>
              <a:rPr lang="ja-JP" altLang="ja-JP" sz="105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地すべり防止施設、急傾斜地崩壊防止施設は変状レベルの評価により、健全度を</a:t>
            </a:r>
            <a:r>
              <a:rPr lang="en-US" altLang="ja-JP" sz="105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A,B,C</a:t>
            </a:r>
            <a:r>
              <a:rPr lang="ja-JP" altLang="ja-JP" sz="105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の</a:t>
            </a:r>
            <a:r>
              <a:rPr lang="en-US" altLang="ja-JP" sz="105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3</a:t>
            </a:r>
            <a:r>
              <a:rPr lang="ja-JP" altLang="ja-JP" sz="105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段階に評価している。要対策は健全度が</a:t>
            </a:r>
            <a:r>
              <a:rPr lang="en-US" altLang="ja-JP" sz="105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C</a:t>
            </a:r>
            <a:r>
              <a:rPr lang="ja-JP" altLang="ja-JP" sz="105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の施設である。健全度</a:t>
            </a:r>
            <a:r>
              <a:rPr lang="en-US" altLang="ja-JP" sz="105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C</a:t>
            </a:r>
            <a:r>
              <a:rPr lang="ja-JP" altLang="ja-JP" sz="105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の施設の中で施設の重要度を評価して、重要性が高い施設より対策を実施する。</a:t>
            </a:r>
            <a:endParaRPr lang="ja-JP" altLang="ja-JP" sz="1050" u="sng" kern="100" dirty="0">
              <a:effectLst/>
              <a:latin typeface="Meiryo UI" panose="020B0604030504040204" pitchFamily="50" charset="-128"/>
              <a:ea typeface="Meiryo UI" panose="020B0604030504040204" pitchFamily="50" charset="-128"/>
              <a:cs typeface="Times New Roman" panose="02020603050405020304" pitchFamily="18" charset="0"/>
            </a:endParaRPr>
          </a:p>
          <a:p>
            <a:pPr algn="just"/>
            <a:r>
              <a:rPr lang="ja-JP" altLang="ja-JP" sz="105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② 施設重要度による優先度評価</a:t>
            </a:r>
            <a:endParaRPr lang="ja-JP" altLang="ja-JP" sz="1050" u="sng" kern="100" dirty="0">
              <a:effectLst/>
              <a:latin typeface="Meiryo UI" panose="020B0604030504040204" pitchFamily="50" charset="-128"/>
              <a:ea typeface="Meiryo UI" panose="020B0604030504040204" pitchFamily="50" charset="-128"/>
              <a:cs typeface="Times New Roman" panose="02020603050405020304" pitchFamily="18" charset="0"/>
            </a:endParaRPr>
          </a:p>
          <a:p>
            <a:pPr marL="176213" indent="133350"/>
            <a:r>
              <a:rPr lang="ja-JP" altLang="ja-JP" sz="105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土砂災害警戒区域内に位置する施設を重要度上位として位置付け、優先度上位とする。その上で土砂災害警戒区域内・外それぞれの施設群を下記の指標により順位付けする。</a:t>
            </a:r>
            <a:endParaRPr lang="ja-JP" altLang="ja-JP" sz="1050" u="sng" kern="100" dirty="0">
              <a:effectLst/>
              <a:latin typeface="Meiryo UI" panose="020B0604030504040204" pitchFamily="50" charset="-128"/>
              <a:ea typeface="Meiryo UI" panose="020B0604030504040204" pitchFamily="50" charset="-128"/>
              <a:cs typeface="Times New Roman" panose="02020603050405020304" pitchFamily="18" charset="0"/>
            </a:endParaRPr>
          </a:p>
          <a:p>
            <a:pPr marL="92075" algn="just"/>
            <a:r>
              <a:rPr lang="ja-JP" altLang="ja-JP" sz="105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【土砂災害警戒区域内の施設】</a:t>
            </a:r>
            <a:endParaRPr lang="ja-JP" altLang="ja-JP" sz="1050" u="sng" kern="100" dirty="0">
              <a:effectLst/>
              <a:latin typeface="Meiryo UI" panose="020B0604030504040204" pitchFamily="50" charset="-128"/>
              <a:ea typeface="Meiryo UI" panose="020B0604030504040204" pitchFamily="50" charset="-128"/>
              <a:cs typeface="Times New Roman" panose="02020603050405020304" pitchFamily="18" charset="0"/>
            </a:endParaRPr>
          </a:p>
          <a:p>
            <a:pPr marL="176213" indent="133350"/>
            <a:r>
              <a:rPr lang="ja-JP" altLang="ja-JP" sz="105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土砂災害警戒区域は保全対象や災害発生危険度等を点数によって評価して、災害発生時の影響が高い区域から</a:t>
            </a:r>
            <a:r>
              <a:rPr lang="en-US" altLang="ja-JP" sz="105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A</a:t>
            </a:r>
            <a:r>
              <a:rPr lang="ja-JP" altLang="ja-JP" sz="105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a:t>
            </a:r>
            <a:r>
              <a:rPr lang="en-US" altLang="ja-JP" sz="105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E</a:t>
            </a:r>
            <a:r>
              <a:rPr lang="ja-JP" altLang="ja-JP" sz="105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の</a:t>
            </a:r>
            <a:r>
              <a:rPr lang="en-US" altLang="ja-JP" sz="105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5</a:t>
            </a:r>
            <a:r>
              <a:rPr lang="ja-JP" altLang="ja-JP" sz="105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段階の総合評価が行われている。</a:t>
            </a:r>
            <a:endParaRPr lang="ja-JP" altLang="ja-JP" sz="1050" u="sng" kern="100" dirty="0">
              <a:effectLst/>
              <a:latin typeface="Meiryo UI" panose="020B0604030504040204" pitchFamily="50" charset="-128"/>
              <a:ea typeface="Meiryo UI" panose="020B0604030504040204" pitchFamily="50" charset="-128"/>
              <a:cs typeface="Times New Roman" panose="02020603050405020304" pitchFamily="18" charset="0"/>
            </a:endParaRPr>
          </a:p>
          <a:p>
            <a:pPr marL="176213" indent="133350" algn="just"/>
            <a:r>
              <a:rPr lang="ja-JP" altLang="ja-JP" sz="105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土砂災害警戒区域内の施設は、土砂災害警戒区域の総合評価が高い施設を優先度上位とする。同じランクの施設は総合評価に用いられている「災害時の影響点数」と「災害時の危険度点数」の合計点が高い方を優先度上位とする。</a:t>
            </a:r>
            <a:endParaRPr lang="ja-JP" altLang="ja-JP" sz="1050" u="sng" kern="100" dirty="0">
              <a:effectLst/>
              <a:latin typeface="Meiryo UI" panose="020B0604030504040204" pitchFamily="50" charset="-128"/>
              <a:ea typeface="Meiryo UI" panose="020B0604030504040204" pitchFamily="50" charset="-128"/>
              <a:cs typeface="Times New Roman" panose="02020603050405020304" pitchFamily="18" charset="0"/>
            </a:endParaRPr>
          </a:p>
          <a:p>
            <a:pPr marL="92075" algn="just"/>
            <a:r>
              <a:rPr lang="ja-JP" altLang="ja-JP" sz="105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【土砂災害警戒区域外の施設】</a:t>
            </a:r>
            <a:endParaRPr lang="ja-JP" altLang="ja-JP" sz="1050" u="sng" kern="100" dirty="0">
              <a:effectLst/>
              <a:latin typeface="Meiryo UI" panose="020B0604030504040204" pitchFamily="50" charset="-128"/>
              <a:ea typeface="Meiryo UI" panose="020B0604030504040204" pitchFamily="50" charset="-128"/>
              <a:cs typeface="Times New Roman" panose="02020603050405020304" pitchFamily="18" charset="0"/>
            </a:endParaRPr>
          </a:p>
          <a:p>
            <a:pPr marL="176213" indent="133350" algn="just"/>
            <a:r>
              <a:rPr lang="ja-JP" altLang="ja-JP" sz="105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施設の重要度は土石流危険渓流や地すべり・急傾斜地崩壊危険箇所内に位置する施設であるかと、保全対象の戸数によって配点を決定した。各評価指標の合計点が大きい施設より優先的に対策を実施する。</a:t>
            </a:r>
            <a:endParaRPr lang="ja-JP" altLang="ja-JP" sz="1050" u="sng"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18" name="テキスト ボックス 17">
            <a:extLst>
              <a:ext uri="{FF2B5EF4-FFF2-40B4-BE49-F238E27FC236}">
                <a16:creationId xmlns:a16="http://schemas.microsoft.com/office/drawing/2014/main" id="{6FBC5658-3105-4443-AF3D-3947026559CC}"/>
              </a:ext>
            </a:extLst>
          </p:cNvPr>
          <p:cNvSpPr txBox="1"/>
          <p:nvPr/>
        </p:nvSpPr>
        <p:spPr>
          <a:xfrm>
            <a:off x="0" y="525123"/>
            <a:ext cx="9144000" cy="461665"/>
          </a:xfrm>
          <a:prstGeom prst="rect">
            <a:avLst/>
          </a:prstGeom>
          <a:solidFill>
            <a:srgbClr val="FFD653"/>
          </a:solidFill>
          <a:ln w="19050">
            <a:noFill/>
          </a:ln>
        </p:spPr>
        <p:txBody>
          <a:bodyPr wrap="square" rtlCol="0">
            <a:spAutoFit/>
          </a:bodyPr>
          <a:lstStyle/>
          <a:p>
            <a:r>
              <a:rPr lang="ja-JP" altLang="en-US" sz="2400" dirty="0">
                <a:latin typeface="Meiryo UI" pitchFamily="50" charset="-128"/>
                <a:ea typeface="Meiryo UI" pitchFamily="50" charset="-128"/>
                <a:cs typeface="Meiryo UI" pitchFamily="50" charset="-128"/>
              </a:rPr>
              <a:t>１－</a:t>
            </a:r>
            <a:r>
              <a:rPr lang="en-US" altLang="ja-JP" sz="2400" dirty="0">
                <a:latin typeface="Meiryo UI" pitchFamily="50" charset="-128"/>
                <a:ea typeface="Meiryo UI" pitchFamily="50" charset="-128"/>
                <a:cs typeface="Meiryo UI" pitchFamily="50" charset="-128"/>
              </a:rPr>
              <a:t>4</a:t>
            </a:r>
            <a:r>
              <a:rPr lang="ja-JP" altLang="en-US" sz="2400" dirty="0">
                <a:latin typeface="Meiryo UI" pitchFamily="50" charset="-128"/>
                <a:ea typeface="Meiryo UI" pitchFamily="50" charset="-128"/>
                <a:cs typeface="Meiryo UI" pitchFamily="50" charset="-128"/>
              </a:rPr>
              <a:t>　次期計画の概要</a:t>
            </a:r>
            <a:endParaRPr kumimoji="1" lang="ja-JP" altLang="en-US" sz="2400" dirty="0">
              <a:latin typeface="Meiryo UI" pitchFamily="50" charset="-128"/>
              <a:ea typeface="Meiryo UI" pitchFamily="50" charset="-128"/>
              <a:cs typeface="Meiryo UI" pitchFamily="50" charset="-128"/>
            </a:endParaRPr>
          </a:p>
        </p:txBody>
      </p:sp>
      <p:pic>
        <p:nvPicPr>
          <p:cNvPr id="4" name="図 3">
            <a:extLst>
              <a:ext uri="{FF2B5EF4-FFF2-40B4-BE49-F238E27FC236}">
                <a16:creationId xmlns:a16="http://schemas.microsoft.com/office/drawing/2014/main" id="{42A96F61-A955-B4FD-6BC5-023E6A20CC5B}"/>
              </a:ext>
            </a:extLst>
          </p:cNvPr>
          <p:cNvPicPr>
            <a:picLocks noChangeAspect="1"/>
          </p:cNvPicPr>
          <p:nvPr/>
        </p:nvPicPr>
        <p:blipFill>
          <a:blip r:embed="rId3"/>
          <a:stretch>
            <a:fillRect/>
          </a:stretch>
        </p:blipFill>
        <p:spPr>
          <a:xfrm>
            <a:off x="380071" y="2636912"/>
            <a:ext cx="3497564" cy="1873776"/>
          </a:xfrm>
          <a:prstGeom prst="rect">
            <a:avLst/>
          </a:prstGeom>
        </p:spPr>
      </p:pic>
      <p:sp>
        <p:nvSpPr>
          <p:cNvPr id="20" name="角丸四角形 143">
            <a:extLst>
              <a:ext uri="{FF2B5EF4-FFF2-40B4-BE49-F238E27FC236}">
                <a16:creationId xmlns:a16="http://schemas.microsoft.com/office/drawing/2014/main" id="{4462FA4C-CFCB-4089-B9A3-68181418F399}"/>
              </a:ext>
            </a:extLst>
          </p:cNvPr>
          <p:cNvSpPr/>
          <p:nvPr/>
        </p:nvSpPr>
        <p:spPr>
          <a:xfrm>
            <a:off x="3581930" y="1689976"/>
            <a:ext cx="504553" cy="250388"/>
          </a:xfrm>
          <a:prstGeom prst="rect">
            <a:avLst/>
          </a:prstGeom>
          <a:ln/>
        </p:spPr>
        <p:style>
          <a:lnRef idx="1">
            <a:schemeClr val="accent3"/>
          </a:lnRef>
          <a:fillRef idx="2">
            <a:schemeClr val="accent3"/>
          </a:fillRef>
          <a:effectRef idx="1">
            <a:schemeClr val="accent3"/>
          </a:effectRef>
          <a:fontRef idx="minor">
            <a:schemeClr val="dk1"/>
          </a:fontRef>
        </p:style>
        <p:txBody>
          <a:bodyPr/>
          <a:lstStyle/>
          <a:p>
            <a:pPr algn="ctr"/>
            <a:r>
              <a:rPr lang="en-US" altLang="ja-JP" sz="10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④</a:t>
            </a:r>
            <a:r>
              <a:rPr lang="en-US" altLang="ja-JP" sz="10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p>
        </p:txBody>
      </p:sp>
    </p:spTree>
    <p:extLst>
      <p:ext uri="{BB962C8B-B14F-4D97-AF65-F5344CB8AC3E}">
        <p14:creationId xmlns:p14="http://schemas.microsoft.com/office/powerpoint/2010/main" val="38973016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a:extLst>
              <a:ext uri="{FF2B5EF4-FFF2-40B4-BE49-F238E27FC236}">
                <a16:creationId xmlns:a16="http://schemas.microsoft.com/office/drawing/2014/main" id="{5CA63333-58CC-4345-8E5A-C9F799BB19BB}"/>
              </a:ext>
            </a:extLst>
          </p:cNvPr>
          <p:cNvSpPr txBox="1"/>
          <p:nvPr/>
        </p:nvSpPr>
        <p:spPr>
          <a:xfrm>
            <a:off x="-13856" y="1644"/>
            <a:ext cx="9157855"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１．</a:t>
            </a:r>
            <a:r>
              <a:rPr kumimoji="1" lang="ja-JP" altLang="en-US" sz="2800" dirty="0">
                <a:solidFill>
                  <a:schemeClr val="bg1"/>
                </a:solidFill>
                <a:latin typeface="Meiryo UI" panose="020B0604030504040204" pitchFamily="50" charset="-128"/>
                <a:ea typeface="Meiryo UI" panose="020B0604030504040204" pitchFamily="50" charset="-128"/>
              </a:rPr>
              <a:t>各分野の最終とりまとめ</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10" name="スライド番号プレースホルダー 17">
            <a:extLst>
              <a:ext uri="{FF2B5EF4-FFF2-40B4-BE49-F238E27FC236}">
                <a16:creationId xmlns:a16="http://schemas.microsoft.com/office/drawing/2014/main" id="{428703D8-3AFE-4E03-A287-112B17022CD6}"/>
              </a:ext>
            </a:extLst>
          </p:cNvPr>
          <p:cNvSpPr>
            <a:spLocks noGrp="1"/>
          </p:cNvSpPr>
          <p:nvPr>
            <p:ph type="sldNum" sz="quarter" idx="12"/>
          </p:nvPr>
        </p:nvSpPr>
        <p:spPr>
          <a:xfrm>
            <a:off x="8380804" y="6497402"/>
            <a:ext cx="774422" cy="365125"/>
          </a:xfrm>
        </p:spPr>
        <p:txBody>
          <a:bodyPr/>
          <a:lstStyle/>
          <a:p>
            <a:fld id="{682EF9F9-C4E8-46B2-BBF1-33E3162B856A}" type="slidenum">
              <a:rPr kumimoji="1" lang="ja-JP" altLang="en-US" smtClean="0"/>
              <a:t>25</a:t>
            </a:fld>
            <a:endParaRPr kumimoji="1" lang="ja-JP" altLang="en-US" dirty="0"/>
          </a:p>
        </p:txBody>
      </p:sp>
      <p:sp>
        <p:nvSpPr>
          <p:cNvPr id="19" name="角丸四角形 143">
            <a:extLst>
              <a:ext uri="{FF2B5EF4-FFF2-40B4-BE49-F238E27FC236}">
                <a16:creationId xmlns:a16="http://schemas.microsoft.com/office/drawing/2014/main" id="{2160A2CF-8FE1-42D0-85D0-F4C4E5A01C2E}"/>
              </a:ext>
            </a:extLst>
          </p:cNvPr>
          <p:cNvSpPr/>
          <p:nvPr/>
        </p:nvSpPr>
        <p:spPr>
          <a:xfrm>
            <a:off x="89131" y="3429000"/>
            <a:ext cx="8888992" cy="725571"/>
          </a:xfrm>
          <a:prstGeom prst="rect">
            <a:avLst/>
          </a:prstGeom>
          <a:noFill/>
          <a:ln>
            <a:solidFill>
              <a:schemeClr val="tx1"/>
            </a:solid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en-US" altLang="ja-JP" sz="1400" b="1" kern="100" dirty="0">
                <a:solidFill>
                  <a:prstClr val="black"/>
                </a:solidFill>
                <a:latin typeface="Meiryo UI" panose="020B0604030504040204" pitchFamily="50" charset="-128"/>
                <a:ea typeface="Meiryo UI" panose="020B0604030504040204" pitchFamily="50" charset="-128"/>
                <a:cs typeface="Times New Roman"/>
              </a:rPr>
              <a:t>3.3.6</a:t>
            </a:r>
            <a:r>
              <a:rPr lang="ja-JP" altLang="en-US" sz="1400" b="1" kern="100" dirty="0">
                <a:solidFill>
                  <a:prstClr val="black"/>
                </a:solidFill>
                <a:latin typeface="Meiryo UI" panose="020B0604030504040204" pitchFamily="50" charset="-128"/>
                <a:ea typeface="Meiryo UI" panose="020B0604030504040204" pitchFamily="50" charset="-128"/>
                <a:cs typeface="Times New Roman"/>
              </a:rPr>
              <a:t>　長寿命化に資する工夫</a:t>
            </a:r>
          </a:p>
        </p:txBody>
      </p:sp>
      <p:sp>
        <p:nvSpPr>
          <p:cNvPr id="14" name="テキスト ボックス 13">
            <a:extLst>
              <a:ext uri="{FF2B5EF4-FFF2-40B4-BE49-F238E27FC236}">
                <a16:creationId xmlns:a16="http://schemas.microsoft.com/office/drawing/2014/main" id="{034555F7-CF4F-4F4D-B083-D4E1B32BA92A}"/>
              </a:ext>
            </a:extLst>
          </p:cNvPr>
          <p:cNvSpPr txBox="1"/>
          <p:nvPr/>
        </p:nvSpPr>
        <p:spPr>
          <a:xfrm>
            <a:off x="62618" y="1015301"/>
            <a:ext cx="8037774" cy="646331"/>
          </a:xfrm>
          <a:prstGeom prst="rect">
            <a:avLst/>
          </a:prstGeom>
          <a:noFill/>
          <a:ln w="19050">
            <a:noFill/>
          </a:ln>
        </p:spPr>
        <p:txBody>
          <a:bodyPr wrap="square" rtlCol="0">
            <a:spAutoFit/>
          </a:bodyPr>
          <a:lstStyle/>
          <a:p>
            <a:r>
              <a:rPr lang="ja-JP" altLang="en-US" b="1" dirty="0">
                <a:latin typeface="Meiryo UI" pitchFamily="50" charset="-128"/>
                <a:ea typeface="Meiryo UI" pitchFamily="50" charset="-128"/>
                <a:cs typeface="Meiryo UI" pitchFamily="50" charset="-128"/>
              </a:rPr>
              <a:t>３．効率的・効果的な維持管理の推進</a:t>
            </a:r>
            <a:endParaRPr lang="en-US" altLang="ja-JP" b="1" dirty="0">
              <a:latin typeface="Meiryo UI" pitchFamily="50" charset="-128"/>
              <a:ea typeface="Meiryo UI" pitchFamily="50" charset="-128"/>
              <a:cs typeface="Meiryo UI" pitchFamily="50" charset="-128"/>
            </a:endParaRPr>
          </a:p>
          <a:p>
            <a:r>
              <a:rPr lang="ja-JP" altLang="en-US" b="1" dirty="0">
                <a:latin typeface="Meiryo UI" pitchFamily="50" charset="-128"/>
                <a:ea typeface="Meiryo UI" pitchFamily="50" charset="-128"/>
                <a:cs typeface="Meiryo UI" pitchFamily="50" charset="-128"/>
              </a:rPr>
              <a:t>　</a:t>
            </a:r>
            <a:r>
              <a:rPr lang="en-US" altLang="ja-JP" b="1" dirty="0">
                <a:latin typeface="Meiryo UI" pitchFamily="50" charset="-128"/>
                <a:ea typeface="Meiryo UI" pitchFamily="50" charset="-128"/>
                <a:cs typeface="Meiryo UI" pitchFamily="50" charset="-128"/>
              </a:rPr>
              <a:t>3.3</a:t>
            </a:r>
            <a:r>
              <a:rPr lang="ja-JP" altLang="en-US" b="1" dirty="0">
                <a:latin typeface="Meiryo UI" pitchFamily="50" charset="-128"/>
                <a:ea typeface="Meiryo UI" pitchFamily="50" charset="-128"/>
                <a:cs typeface="Meiryo UI" pitchFamily="50" charset="-128"/>
              </a:rPr>
              <a:t>　砂防関係施設</a:t>
            </a:r>
            <a:endParaRPr kumimoji="1" lang="ja-JP" altLang="en-US" b="1" dirty="0">
              <a:latin typeface="Meiryo UI" pitchFamily="50" charset="-128"/>
              <a:ea typeface="Meiryo UI" pitchFamily="50" charset="-128"/>
              <a:cs typeface="Meiryo UI" pitchFamily="50" charset="-128"/>
            </a:endParaRPr>
          </a:p>
        </p:txBody>
      </p:sp>
      <p:sp>
        <p:nvSpPr>
          <p:cNvPr id="2" name="テキスト ボックス 1">
            <a:extLst>
              <a:ext uri="{FF2B5EF4-FFF2-40B4-BE49-F238E27FC236}">
                <a16:creationId xmlns:a16="http://schemas.microsoft.com/office/drawing/2014/main" id="{D2E2525B-9EBC-F5BF-AE06-2C16803C1C20}"/>
              </a:ext>
            </a:extLst>
          </p:cNvPr>
          <p:cNvSpPr txBox="1"/>
          <p:nvPr/>
        </p:nvSpPr>
        <p:spPr>
          <a:xfrm>
            <a:off x="76077" y="3665648"/>
            <a:ext cx="8857410" cy="430887"/>
          </a:xfrm>
          <a:prstGeom prst="rect">
            <a:avLst/>
          </a:prstGeom>
          <a:noFill/>
        </p:spPr>
        <p:txBody>
          <a:bodyPr wrap="square">
            <a:spAutoFit/>
          </a:bodyPr>
          <a:lstStyle/>
          <a:p>
            <a:r>
              <a:rPr kumimoji="1" lang="ja-JP" altLang="en-US" sz="1100" dirty="0">
                <a:latin typeface="Meiryo UI" panose="020B0604030504040204" pitchFamily="50" charset="-128"/>
                <a:ea typeface="Meiryo UI" panose="020B0604030504040204" pitchFamily="50" charset="-128"/>
              </a:rPr>
              <a:t>　　　建設及び補修・補強の計画、設計等の段階においては、最小限の維持管理でこれまで以上に施設の長寿命化が実現できる新たな技術、材料、工法</a:t>
            </a:r>
            <a:endParaRPr kumimoji="1" lang="en-US" altLang="ja-JP" sz="1100"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　　</a:t>
            </a:r>
            <a:r>
              <a:rPr kumimoji="1" lang="ja-JP" altLang="en-US" sz="1100" dirty="0">
                <a:latin typeface="Meiryo UI" panose="020B0604030504040204" pitchFamily="50" charset="-128"/>
                <a:ea typeface="Meiryo UI" panose="020B0604030504040204" pitchFamily="50" charset="-128"/>
              </a:rPr>
              <a:t>の活用を検討し、ライフサイクルコストの縮減を図る必要がある。</a:t>
            </a:r>
            <a:endParaRPr kumimoji="1" lang="en-US" altLang="ja-JP" sz="1100" dirty="0">
              <a:latin typeface="Meiryo UI" panose="020B0604030504040204" pitchFamily="50" charset="-128"/>
              <a:ea typeface="Meiryo UI" panose="020B0604030504040204" pitchFamily="50" charset="-128"/>
            </a:endParaRPr>
          </a:p>
        </p:txBody>
      </p:sp>
      <p:sp>
        <p:nvSpPr>
          <p:cNvPr id="3" name="角丸四角形 143">
            <a:extLst>
              <a:ext uri="{FF2B5EF4-FFF2-40B4-BE49-F238E27FC236}">
                <a16:creationId xmlns:a16="http://schemas.microsoft.com/office/drawing/2014/main" id="{EC5710B8-0D37-D8A4-065A-8D58C44FC7C2}"/>
              </a:ext>
            </a:extLst>
          </p:cNvPr>
          <p:cNvSpPr/>
          <p:nvPr/>
        </p:nvSpPr>
        <p:spPr>
          <a:xfrm>
            <a:off x="89131" y="1682737"/>
            <a:ext cx="8888992" cy="1625104"/>
          </a:xfrm>
          <a:prstGeom prst="rect">
            <a:avLst/>
          </a:prstGeom>
          <a:noFill/>
          <a:ln>
            <a:solidFill>
              <a:schemeClr val="tx1"/>
            </a:solid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en-US" altLang="ja-JP" sz="1400" b="1" kern="100" dirty="0">
                <a:solidFill>
                  <a:prstClr val="black"/>
                </a:solidFill>
                <a:latin typeface="Meiryo UI" panose="020B0604030504040204" pitchFamily="50" charset="-128"/>
                <a:ea typeface="Meiryo UI" panose="020B0604030504040204" pitchFamily="50" charset="-128"/>
                <a:cs typeface="Times New Roman"/>
              </a:rPr>
              <a:t>3.2.5</a:t>
            </a:r>
            <a:r>
              <a:rPr lang="ja-JP" altLang="en-US" sz="1400" b="1" kern="100" dirty="0">
                <a:solidFill>
                  <a:prstClr val="black"/>
                </a:solidFill>
                <a:latin typeface="Meiryo UI" panose="020B0604030504040204" pitchFamily="50" charset="-128"/>
                <a:ea typeface="Meiryo UI" panose="020B0604030504040204" pitchFamily="50" charset="-128"/>
                <a:cs typeface="Times New Roman"/>
              </a:rPr>
              <a:t>　日常的維持管理</a:t>
            </a:r>
            <a:endParaRPr lang="en-US" altLang="ja-JP" sz="1400" b="1" kern="100" dirty="0">
              <a:solidFill>
                <a:prstClr val="black"/>
              </a:solidFill>
              <a:latin typeface="Meiryo UI" panose="020B0604030504040204" pitchFamily="50" charset="-128"/>
              <a:ea typeface="Meiryo UI" panose="020B0604030504040204" pitchFamily="50" charset="-128"/>
              <a:cs typeface="Times New Roman"/>
            </a:endParaRPr>
          </a:p>
          <a:p>
            <a:pPr algn="just">
              <a:defRPr/>
            </a:pPr>
            <a:r>
              <a:rPr lang="ja-JP" altLang="en-US" sz="1100" kern="100" dirty="0">
                <a:solidFill>
                  <a:schemeClr val="tx1"/>
                </a:solidFill>
                <a:latin typeface="Meiryo UI" panose="020B0604030504040204" pitchFamily="50" charset="-128"/>
                <a:ea typeface="Meiryo UI" panose="020B0604030504040204" pitchFamily="50" charset="-128"/>
                <a:cs typeface="Times New Roman"/>
              </a:rPr>
              <a:t>（１）日常的な維持管理の着実な実践</a:t>
            </a:r>
            <a:endParaRPr lang="en-US" altLang="ja-JP" sz="1100" b="1" kern="100" dirty="0">
              <a:solidFill>
                <a:schemeClr val="tx1"/>
              </a:solidFill>
              <a:latin typeface="Meiryo UI" panose="020B0604030504040204" pitchFamily="50" charset="-128"/>
              <a:ea typeface="Meiryo UI" panose="020B0604030504040204" pitchFamily="50" charset="-128"/>
              <a:cs typeface="Times New Roman"/>
            </a:endParaRPr>
          </a:p>
          <a:p>
            <a:pPr marL="171450" indent="127000" algn="just"/>
            <a:r>
              <a:rPr lang="ja-JP" altLang="ja-JP" sz="1100"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日常的な維持管理においては、施設を常に良好な状態に保つよう、施設の状態を的確に把握し、施設不具合の早</a:t>
            </a:r>
            <a:r>
              <a:rPr lang="ja-JP" altLang="ja-JP" sz="1100" kern="100" dirty="0">
                <a:effectLst/>
                <a:latin typeface="Meiryo UI" panose="020B0604030504040204" pitchFamily="50" charset="-128"/>
                <a:ea typeface="Meiryo UI" panose="020B0604030504040204" pitchFamily="50" charset="-128"/>
                <a:cs typeface="Times New Roman" panose="02020603050405020304" pitchFamily="18" charset="0"/>
              </a:rPr>
              <a:t>期発見、早期対応や緊急的・突発的な事案、苦情・要望事項等への迅速な対応、不法・不正行為の防止に努め、府民の安全・安心の確保などの取組みを引き続き着実に実施する。</a:t>
            </a:r>
            <a:endParaRPr lang="en-US" altLang="ja-JP" sz="110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marL="171450" indent="127000" algn="just"/>
            <a:r>
              <a:rPr lang="ja-JP" altLang="en-US" sz="1100" kern="100" dirty="0">
                <a:latin typeface="Meiryo UI" panose="020B0604030504040204" pitchFamily="50" charset="-128"/>
                <a:ea typeface="Meiryo UI" panose="020B0604030504040204" pitchFamily="50" charset="-128"/>
                <a:cs typeface="Times New Roman" panose="02020603050405020304" pitchFamily="18" charset="0"/>
              </a:rPr>
              <a:t>また、</a:t>
            </a:r>
            <a:r>
              <a:rPr lang="ja-JP" altLang="en-US" sz="110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砂防関係施設が捕捉した土砂や流木等を撤去するための進入路を設定するなど、</a:t>
            </a:r>
            <a:r>
              <a:rPr lang="ja-JP" altLang="en-US" sz="11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施設の</a:t>
            </a:r>
            <a:r>
              <a:rPr lang="ja-JP" altLang="en-US" sz="1100" kern="100" dirty="0">
                <a:latin typeface="Meiryo UI" panose="020B0604030504040204" pitchFamily="50" charset="-128"/>
                <a:ea typeface="Meiryo UI" panose="020B0604030504040204" pitchFamily="50" charset="-128"/>
                <a:cs typeface="Times New Roman" panose="02020603050405020304" pitchFamily="18" charset="0"/>
              </a:rPr>
              <a:t>長寿命化に資する取組みを日常的な維持管理の中においても実践していく。</a:t>
            </a:r>
            <a:endParaRPr lang="ja-JP" altLang="ja-JP" sz="110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marL="171450" indent="127000" algn="just"/>
            <a:r>
              <a:rPr lang="ja-JP" altLang="ja-JP" sz="1100"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これらの取組みを着実に実践していくために地域や施設の特性等を考慮し、</a:t>
            </a:r>
            <a:r>
              <a:rPr lang="ja-JP" altLang="ja-JP" sz="110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新技術の活用も含め</a:t>
            </a:r>
            <a:r>
              <a:rPr lang="ja-JP" altLang="ja-JP" sz="1100"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創意工夫を凝らしながら適切に対応するとともに</a:t>
            </a:r>
            <a:r>
              <a:rPr lang="en-US" altLang="ja-JP" sz="1100"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PDCA</a:t>
            </a:r>
            <a:r>
              <a:rPr lang="ja-JP" altLang="ja-JP" sz="1100"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サイクルによる継続的なマネジメントを行っていく。</a:t>
            </a:r>
            <a:endParaRPr lang="ja-JP" altLang="ja-JP" sz="11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9" name="テキスト ボックス 8">
            <a:extLst>
              <a:ext uri="{FF2B5EF4-FFF2-40B4-BE49-F238E27FC236}">
                <a16:creationId xmlns:a16="http://schemas.microsoft.com/office/drawing/2014/main" id="{C43AB9E9-6263-4069-BABE-CF6013941698}"/>
              </a:ext>
            </a:extLst>
          </p:cNvPr>
          <p:cNvSpPr txBox="1"/>
          <p:nvPr/>
        </p:nvSpPr>
        <p:spPr>
          <a:xfrm>
            <a:off x="0" y="525123"/>
            <a:ext cx="9144000" cy="461665"/>
          </a:xfrm>
          <a:prstGeom prst="rect">
            <a:avLst/>
          </a:prstGeom>
          <a:solidFill>
            <a:srgbClr val="FFD653"/>
          </a:solidFill>
          <a:ln w="19050">
            <a:noFill/>
          </a:ln>
        </p:spPr>
        <p:txBody>
          <a:bodyPr wrap="square" rtlCol="0">
            <a:spAutoFit/>
          </a:bodyPr>
          <a:lstStyle/>
          <a:p>
            <a:r>
              <a:rPr lang="ja-JP" altLang="en-US" sz="2400" dirty="0">
                <a:latin typeface="Meiryo UI" pitchFamily="50" charset="-128"/>
                <a:ea typeface="Meiryo UI" pitchFamily="50" charset="-128"/>
                <a:cs typeface="Meiryo UI" pitchFamily="50" charset="-128"/>
              </a:rPr>
              <a:t>１－</a:t>
            </a:r>
            <a:r>
              <a:rPr lang="en-US" altLang="ja-JP" sz="2400" dirty="0">
                <a:latin typeface="Meiryo UI" pitchFamily="50" charset="-128"/>
                <a:ea typeface="Meiryo UI" pitchFamily="50" charset="-128"/>
                <a:cs typeface="Meiryo UI" pitchFamily="50" charset="-128"/>
              </a:rPr>
              <a:t>4</a:t>
            </a:r>
            <a:r>
              <a:rPr lang="ja-JP" altLang="en-US" sz="2400" dirty="0">
                <a:latin typeface="Meiryo UI" pitchFamily="50" charset="-128"/>
                <a:ea typeface="Meiryo UI" pitchFamily="50" charset="-128"/>
                <a:cs typeface="Meiryo UI" pitchFamily="50" charset="-128"/>
              </a:rPr>
              <a:t>　次期計画の概要</a:t>
            </a:r>
            <a:endParaRPr kumimoji="1" lang="ja-JP" altLang="en-US" sz="2400" dirty="0">
              <a:latin typeface="Meiryo UI" pitchFamily="50" charset="-128"/>
              <a:ea typeface="Meiryo UI" pitchFamily="50" charset="-128"/>
              <a:cs typeface="Meiryo UI" pitchFamily="50" charset="-128"/>
            </a:endParaRPr>
          </a:p>
        </p:txBody>
      </p:sp>
      <p:sp>
        <p:nvSpPr>
          <p:cNvPr id="11" name="角丸四角形 143">
            <a:extLst>
              <a:ext uri="{FF2B5EF4-FFF2-40B4-BE49-F238E27FC236}">
                <a16:creationId xmlns:a16="http://schemas.microsoft.com/office/drawing/2014/main" id="{19BA3CC2-BC62-4D19-ACED-73298509EFFC}"/>
              </a:ext>
            </a:extLst>
          </p:cNvPr>
          <p:cNvSpPr/>
          <p:nvPr/>
        </p:nvSpPr>
        <p:spPr>
          <a:xfrm>
            <a:off x="89129" y="5949280"/>
            <a:ext cx="8888994" cy="504056"/>
          </a:xfrm>
          <a:prstGeom prst="rect">
            <a:avLst/>
          </a:prstGeom>
          <a:noFill/>
          <a:ln>
            <a:solidFill>
              <a:schemeClr val="tx1"/>
            </a:solid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en-US" altLang="ja-JP" sz="1400" b="1" kern="100" dirty="0">
                <a:solidFill>
                  <a:prstClr val="black"/>
                </a:solidFill>
                <a:latin typeface="Meiryo UI" panose="020B0604030504040204" pitchFamily="50" charset="-128"/>
                <a:ea typeface="Meiryo UI" panose="020B0604030504040204" pitchFamily="50" charset="-128"/>
                <a:cs typeface="Times New Roman"/>
              </a:rPr>
              <a:t>3.3.8</a:t>
            </a:r>
            <a:r>
              <a:rPr lang="ja-JP" altLang="en-US" sz="1400" b="1" kern="100" dirty="0">
                <a:solidFill>
                  <a:prstClr val="black"/>
                </a:solidFill>
                <a:latin typeface="Meiryo UI" panose="020B0604030504040204" pitchFamily="50" charset="-128"/>
                <a:ea typeface="Meiryo UI" panose="020B0604030504040204" pitchFamily="50" charset="-128"/>
                <a:cs typeface="Times New Roman"/>
              </a:rPr>
              <a:t>　効果検証</a:t>
            </a:r>
            <a:endParaRPr lang="en-US" altLang="ja-JP" sz="1400" b="1" kern="100" dirty="0">
              <a:solidFill>
                <a:prstClr val="black"/>
              </a:solidFill>
              <a:latin typeface="Meiryo UI" panose="020B0604030504040204" pitchFamily="50" charset="-128"/>
              <a:ea typeface="Meiryo UI" panose="020B0604030504040204" pitchFamily="50" charset="-128"/>
              <a:cs typeface="Times New Roman"/>
            </a:endParaRPr>
          </a:p>
          <a:p>
            <a:pPr algn="just">
              <a:defRPr/>
            </a:pPr>
            <a:r>
              <a:rPr lang="ja-JP" altLang="en-US" sz="1100" kern="100" dirty="0">
                <a:solidFill>
                  <a:prstClr val="black"/>
                </a:solidFill>
                <a:latin typeface="Meiryo UI" panose="020B0604030504040204" pitchFamily="50" charset="-128"/>
                <a:ea typeface="Meiryo UI" panose="020B0604030504040204" pitchFamily="50" charset="-128"/>
                <a:cs typeface="Times New Roman"/>
              </a:rPr>
              <a:t>　　</a:t>
            </a:r>
            <a:r>
              <a:rPr lang="ja-JP" altLang="en-US" sz="1100" u="sng" kern="100" dirty="0">
                <a:solidFill>
                  <a:srgbClr val="FF0000"/>
                </a:solidFill>
                <a:latin typeface="Meiryo UI" panose="020B0604030504040204" pitchFamily="50" charset="-128"/>
                <a:ea typeface="Meiryo UI" panose="020B0604030504040204" pitchFamily="50" charset="-128"/>
                <a:cs typeface="Times New Roman"/>
              </a:rPr>
              <a:t>効果検証については</a:t>
            </a:r>
            <a:r>
              <a:rPr lang="en-US" altLang="ja-JP" sz="1100" u="sng" kern="100" dirty="0">
                <a:solidFill>
                  <a:srgbClr val="FF0000"/>
                </a:solidFill>
                <a:latin typeface="Meiryo UI" panose="020B0604030504040204" pitchFamily="50" charset="-128"/>
                <a:ea typeface="Meiryo UI" panose="020B0604030504040204" pitchFamily="50" charset="-128"/>
                <a:cs typeface="Times New Roman"/>
              </a:rPr>
              <a:t>3.1.8</a:t>
            </a:r>
            <a:r>
              <a:rPr lang="ja-JP" altLang="en-US" sz="1100" u="sng" kern="100" dirty="0">
                <a:solidFill>
                  <a:srgbClr val="FF0000"/>
                </a:solidFill>
                <a:latin typeface="Meiryo UI" panose="020B0604030504040204" pitchFamily="50" charset="-128"/>
                <a:ea typeface="Meiryo UI" panose="020B0604030504040204" pitchFamily="50" charset="-128"/>
                <a:cs typeface="Times New Roman"/>
              </a:rPr>
              <a:t>を参照。</a:t>
            </a:r>
          </a:p>
        </p:txBody>
      </p:sp>
      <p:sp>
        <p:nvSpPr>
          <p:cNvPr id="12" name="テキスト ボックス 11">
            <a:extLst>
              <a:ext uri="{FF2B5EF4-FFF2-40B4-BE49-F238E27FC236}">
                <a16:creationId xmlns:a16="http://schemas.microsoft.com/office/drawing/2014/main" id="{BAAED7BE-668E-49BA-9401-F31404411C8E}"/>
              </a:ext>
            </a:extLst>
          </p:cNvPr>
          <p:cNvSpPr txBox="1"/>
          <p:nvPr/>
        </p:nvSpPr>
        <p:spPr>
          <a:xfrm>
            <a:off x="120713" y="4527991"/>
            <a:ext cx="8825826" cy="1277273"/>
          </a:xfrm>
          <a:prstGeom prst="rect">
            <a:avLst/>
          </a:prstGeom>
          <a:noFill/>
        </p:spPr>
        <p:txBody>
          <a:bodyPr wrap="square">
            <a:spAutoFit/>
          </a:bodyPr>
          <a:lstStyle/>
          <a:p>
            <a:r>
              <a:rPr lang="ja-JP" altLang="en-US" sz="1100" u="sng" dirty="0">
                <a:solidFill>
                  <a:srgbClr val="FF0000"/>
                </a:solidFill>
                <a:latin typeface="Meiryo UI" panose="020B0604030504040204" pitchFamily="50" charset="-128"/>
                <a:ea typeface="Meiryo UI" panose="020B0604030504040204" pitchFamily="50" charset="-128"/>
              </a:rPr>
              <a:t>（１）　基本的な考え方</a:t>
            </a:r>
          </a:p>
          <a:p>
            <a:pPr marL="268288" indent="92075"/>
            <a:r>
              <a:rPr lang="ja-JP" altLang="en-US" sz="1100" u="sng" dirty="0">
                <a:solidFill>
                  <a:srgbClr val="FF0000"/>
                </a:solidFill>
                <a:latin typeface="Meiryo UI" panose="020B0604030504040204" pitchFamily="50" charset="-128"/>
                <a:ea typeface="Meiryo UI" panose="020B0604030504040204" pitchFamily="50" charset="-128"/>
              </a:rPr>
              <a:t>維持管理業務の高度化及び省力化、また、業務を通じて抽出された課題解決等を目的として、試行実施を含めて国や他府県の事例等を参考に新技術の導入を検討する。</a:t>
            </a:r>
            <a:endParaRPr lang="en-US" altLang="ja-JP" sz="1100" u="sng" dirty="0">
              <a:solidFill>
                <a:srgbClr val="FF0000"/>
              </a:solidFill>
              <a:latin typeface="Meiryo UI" panose="020B0604030504040204" pitchFamily="50" charset="-128"/>
              <a:ea typeface="Meiryo UI" panose="020B0604030504040204" pitchFamily="50" charset="-128"/>
            </a:endParaRPr>
          </a:p>
          <a:p>
            <a:endParaRPr lang="en-US" altLang="ja-JP" sz="1100" u="sng" dirty="0">
              <a:solidFill>
                <a:srgbClr val="FF0000"/>
              </a:solidFill>
              <a:latin typeface="Meiryo UI" panose="020B0604030504040204" pitchFamily="50" charset="-128"/>
              <a:ea typeface="Meiryo UI" panose="020B0604030504040204" pitchFamily="50" charset="-128"/>
            </a:endParaRPr>
          </a:p>
          <a:p>
            <a:r>
              <a:rPr lang="ja-JP" altLang="en-US" sz="1100" dirty="0">
                <a:solidFill>
                  <a:srgbClr val="FF0000"/>
                </a:solidFill>
                <a:latin typeface="Meiryo UI" panose="020B0604030504040204" pitchFamily="50" charset="-128"/>
                <a:ea typeface="Meiryo UI" panose="020B0604030504040204" pitchFamily="50" charset="-128"/>
              </a:rPr>
              <a:t>　</a:t>
            </a:r>
            <a:r>
              <a:rPr lang="en-US" altLang="ja-JP" sz="1100" u="sng" dirty="0">
                <a:solidFill>
                  <a:srgbClr val="FF0000"/>
                </a:solidFill>
                <a:latin typeface="Meiryo UI" panose="020B0604030504040204" pitchFamily="50" charset="-128"/>
                <a:ea typeface="Meiryo UI" panose="020B0604030504040204" pitchFamily="50" charset="-128"/>
              </a:rPr>
              <a:t>1</a:t>
            </a:r>
            <a:r>
              <a:rPr lang="ja-JP" altLang="en-US" sz="1100" u="sng" dirty="0">
                <a:solidFill>
                  <a:srgbClr val="FF0000"/>
                </a:solidFill>
                <a:latin typeface="Meiryo UI" panose="020B0604030504040204" pitchFamily="50" charset="-128"/>
                <a:ea typeface="Meiryo UI" panose="020B0604030504040204" pitchFamily="50" charset="-128"/>
              </a:rPr>
              <a:t>）ドローンの活用</a:t>
            </a:r>
          </a:p>
          <a:p>
            <a:pPr marL="176213"/>
            <a:r>
              <a:rPr lang="ja-JP" altLang="en-US" sz="1100" u="sng" dirty="0">
                <a:solidFill>
                  <a:srgbClr val="FF0000"/>
                </a:solidFill>
                <a:latin typeface="Meiryo UI" panose="020B0604030504040204" pitchFamily="50" charset="-128"/>
                <a:ea typeface="Meiryo UI" panose="020B0604030504040204" pitchFamily="50" charset="-128"/>
              </a:rPr>
              <a:t>・職員による⽬視外⾶⾏を含めドローン操縦の有資格者の育成を行うとともに、⾃動操縦機体の導⼊などさらなる活⽤拡⼤に取組む。</a:t>
            </a:r>
          </a:p>
          <a:p>
            <a:pPr marL="176213">
              <a:tabLst>
                <a:tab pos="176213" algn="l"/>
              </a:tabLst>
            </a:pPr>
            <a:r>
              <a:rPr lang="ja-JP" altLang="en-US" sz="1100" u="sng" dirty="0">
                <a:solidFill>
                  <a:srgbClr val="FF0000"/>
                </a:solidFill>
                <a:latin typeface="Meiryo UI" panose="020B0604030504040204" pitchFamily="50" charset="-128"/>
                <a:ea typeface="Meiryo UI" panose="020B0604030504040204" pitchFamily="50" charset="-128"/>
              </a:rPr>
              <a:t>・ドローンが撮影した映像・画像から損傷度を⾃動判別する</a:t>
            </a:r>
            <a:r>
              <a:rPr lang="en-US" altLang="ja-JP" sz="1100" u="sng" dirty="0">
                <a:solidFill>
                  <a:srgbClr val="FF0000"/>
                </a:solidFill>
                <a:latin typeface="Meiryo UI" panose="020B0604030504040204" pitchFamily="50" charset="-128"/>
                <a:ea typeface="Meiryo UI" panose="020B0604030504040204" pitchFamily="50" charset="-128"/>
              </a:rPr>
              <a:t>AI</a:t>
            </a:r>
            <a:r>
              <a:rPr lang="ja-JP" altLang="en-US" sz="1100" u="sng" dirty="0">
                <a:solidFill>
                  <a:srgbClr val="FF0000"/>
                </a:solidFill>
                <a:latin typeface="Meiryo UI" panose="020B0604030504040204" pitchFamily="50" charset="-128"/>
                <a:ea typeface="Meiryo UI" panose="020B0604030504040204" pitchFamily="50" charset="-128"/>
              </a:rPr>
              <a:t>解析等の技術の導⼊可能性を検討する。</a:t>
            </a:r>
            <a:endParaRPr lang="en-US" altLang="ja-JP" sz="1100" u="sng" dirty="0">
              <a:solidFill>
                <a:srgbClr val="FF0000"/>
              </a:solidFill>
              <a:latin typeface="Meiryo UI" panose="020B0604030504040204" pitchFamily="50" charset="-128"/>
              <a:ea typeface="Meiryo UI" panose="020B0604030504040204" pitchFamily="50" charset="-128"/>
            </a:endParaRPr>
          </a:p>
        </p:txBody>
      </p:sp>
      <p:sp>
        <p:nvSpPr>
          <p:cNvPr id="13" name="角丸四角形 143">
            <a:extLst>
              <a:ext uri="{FF2B5EF4-FFF2-40B4-BE49-F238E27FC236}">
                <a16:creationId xmlns:a16="http://schemas.microsoft.com/office/drawing/2014/main" id="{A45B9485-869C-41F8-AA59-FA7542D75C72}"/>
              </a:ext>
            </a:extLst>
          </p:cNvPr>
          <p:cNvSpPr/>
          <p:nvPr/>
        </p:nvSpPr>
        <p:spPr>
          <a:xfrm>
            <a:off x="89130" y="4298588"/>
            <a:ext cx="8888993" cy="1506676"/>
          </a:xfrm>
          <a:prstGeom prst="rect">
            <a:avLst/>
          </a:prstGeom>
          <a:noFill/>
          <a:ln>
            <a:solidFill>
              <a:schemeClr val="tx1"/>
            </a:solid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en-US" altLang="ja-JP" sz="1400" b="1" kern="100" dirty="0">
                <a:solidFill>
                  <a:prstClr val="black"/>
                </a:solidFill>
                <a:latin typeface="Meiryo UI" panose="020B0604030504040204" pitchFamily="50" charset="-128"/>
                <a:ea typeface="Meiryo UI" panose="020B0604030504040204" pitchFamily="50" charset="-128"/>
                <a:cs typeface="Times New Roman"/>
              </a:rPr>
              <a:t>3.3.7</a:t>
            </a:r>
            <a:r>
              <a:rPr lang="ja-JP" altLang="en-US" sz="1400" b="1" kern="100" dirty="0">
                <a:solidFill>
                  <a:prstClr val="black"/>
                </a:solidFill>
                <a:latin typeface="Meiryo UI" panose="020B0604030504040204" pitchFamily="50" charset="-128"/>
                <a:ea typeface="Meiryo UI" panose="020B0604030504040204" pitchFamily="50" charset="-128"/>
                <a:cs typeface="Times New Roman"/>
              </a:rPr>
              <a:t>　新技術の活用</a:t>
            </a:r>
          </a:p>
        </p:txBody>
      </p:sp>
    </p:spTree>
    <p:extLst>
      <p:ext uri="{BB962C8B-B14F-4D97-AF65-F5344CB8AC3E}">
        <p14:creationId xmlns:p14="http://schemas.microsoft.com/office/powerpoint/2010/main" val="16757575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a:extLst>
              <a:ext uri="{FF2B5EF4-FFF2-40B4-BE49-F238E27FC236}">
                <a16:creationId xmlns:a16="http://schemas.microsoft.com/office/drawing/2014/main" id="{5CA63333-58CC-4345-8E5A-C9F799BB19BB}"/>
              </a:ext>
            </a:extLst>
          </p:cNvPr>
          <p:cNvSpPr txBox="1"/>
          <p:nvPr/>
        </p:nvSpPr>
        <p:spPr>
          <a:xfrm>
            <a:off x="-13856" y="1644"/>
            <a:ext cx="9157855"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１．</a:t>
            </a:r>
            <a:r>
              <a:rPr kumimoji="1" lang="ja-JP" altLang="en-US" sz="2800" dirty="0">
                <a:solidFill>
                  <a:schemeClr val="bg1"/>
                </a:solidFill>
                <a:latin typeface="Meiryo UI" panose="020B0604030504040204" pitchFamily="50" charset="-128"/>
                <a:ea typeface="Meiryo UI" panose="020B0604030504040204" pitchFamily="50" charset="-128"/>
              </a:rPr>
              <a:t>各分野の最終とりまとめ</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10" name="スライド番号プレースホルダー 17">
            <a:extLst>
              <a:ext uri="{FF2B5EF4-FFF2-40B4-BE49-F238E27FC236}">
                <a16:creationId xmlns:a16="http://schemas.microsoft.com/office/drawing/2014/main" id="{428703D8-3AFE-4E03-A287-112B17022CD6}"/>
              </a:ext>
            </a:extLst>
          </p:cNvPr>
          <p:cNvSpPr>
            <a:spLocks noGrp="1"/>
          </p:cNvSpPr>
          <p:nvPr>
            <p:ph type="sldNum" sz="quarter" idx="12"/>
          </p:nvPr>
        </p:nvSpPr>
        <p:spPr>
          <a:xfrm>
            <a:off x="8380804" y="6497402"/>
            <a:ext cx="774422" cy="365125"/>
          </a:xfrm>
        </p:spPr>
        <p:txBody>
          <a:bodyPr/>
          <a:lstStyle/>
          <a:p>
            <a:fld id="{682EF9F9-C4E8-46B2-BBF1-33E3162B856A}" type="slidenum">
              <a:rPr kumimoji="1" lang="ja-JP" altLang="en-US" smtClean="0"/>
              <a:t>26</a:t>
            </a:fld>
            <a:endParaRPr kumimoji="1" lang="ja-JP" altLang="en-US" dirty="0"/>
          </a:p>
        </p:txBody>
      </p:sp>
      <p:sp>
        <p:nvSpPr>
          <p:cNvPr id="5" name="テキスト ボックス 4">
            <a:extLst>
              <a:ext uri="{FF2B5EF4-FFF2-40B4-BE49-F238E27FC236}">
                <a16:creationId xmlns:a16="http://schemas.microsoft.com/office/drawing/2014/main" id="{F2205FA9-0011-435E-9CF3-A6AF1A75DEA0}"/>
              </a:ext>
            </a:extLst>
          </p:cNvPr>
          <p:cNvSpPr txBox="1"/>
          <p:nvPr/>
        </p:nvSpPr>
        <p:spPr>
          <a:xfrm>
            <a:off x="62618" y="1015301"/>
            <a:ext cx="8037774" cy="646331"/>
          </a:xfrm>
          <a:prstGeom prst="rect">
            <a:avLst/>
          </a:prstGeom>
          <a:noFill/>
          <a:ln w="19050">
            <a:noFill/>
          </a:ln>
        </p:spPr>
        <p:txBody>
          <a:bodyPr wrap="square" rtlCol="0">
            <a:spAutoFit/>
          </a:bodyPr>
          <a:lstStyle/>
          <a:p>
            <a:r>
              <a:rPr lang="ja-JP" altLang="en-US" b="1" dirty="0">
                <a:latin typeface="Meiryo UI" pitchFamily="50" charset="-128"/>
                <a:ea typeface="Meiryo UI" pitchFamily="50" charset="-128"/>
                <a:cs typeface="Meiryo UI" pitchFamily="50" charset="-128"/>
              </a:rPr>
              <a:t>３．効率的・効果的な維持管理の推進</a:t>
            </a:r>
            <a:endParaRPr lang="en-US" altLang="ja-JP" b="1" dirty="0">
              <a:latin typeface="Meiryo UI" pitchFamily="50" charset="-128"/>
              <a:ea typeface="Meiryo UI" pitchFamily="50" charset="-128"/>
              <a:cs typeface="Meiryo UI" pitchFamily="50" charset="-128"/>
            </a:endParaRPr>
          </a:p>
          <a:p>
            <a:r>
              <a:rPr lang="ja-JP" altLang="en-US" b="1" dirty="0">
                <a:latin typeface="Meiryo UI" pitchFamily="50" charset="-128"/>
                <a:ea typeface="Meiryo UI" pitchFamily="50" charset="-128"/>
                <a:cs typeface="Meiryo UI" pitchFamily="50" charset="-128"/>
              </a:rPr>
              <a:t>　</a:t>
            </a:r>
            <a:r>
              <a:rPr lang="en-US" altLang="ja-JP" b="1" dirty="0">
                <a:latin typeface="Meiryo UI" pitchFamily="50" charset="-128"/>
                <a:ea typeface="Meiryo UI" pitchFamily="50" charset="-128"/>
                <a:cs typeface="Meiryo UI" pitchFamily="50" charset="-128"/>
              </a:rPr>
              <a:t>3.4</a:t>
            </a:r>
            <a:r>
              <a:rPr lang="ja-JP" altLang="en-US" b="1" dirty="0">
                <a:latin typeface="Meiryo UI" pitchFamily="50" charset="-128"/>
                <a:ea typeface="Meiryo UI" pitchFamily="50" charset="-128"/>
                <a:cs typeface="Meiryo UI" pitchFamily="50" charset="-128"/>
              </a:rPr>
              <a:t>　ダム</a:t>
            </a:r>
            <a:endParaRPr kumimoji="1" lang="ja-JP" altLang="en-US" b="1" dirty="0">
              <a:latin typeface="Meiryo UI" pitchFamily="50" charset="-128"/>
              <a:ea typeface="Meiryo UI" pitchFamily="50" charset="-128"/>
              <a:cs typeface="Meiryo UI" pitchFamily="50" charset="-128"/>
            </a:endParaRPr>
          </a:p>
        </p:txBody>
      </p:sp>
      <p:sp>
        <p:nvSpPr>
          <p:cNvPr id="38" name="角丸四角形 143">
            <a:extLst>
              <a:ext uri="{FF2B5EF4-FFF2-40B4-BE49-F238E27FC236}">
                <a16:creationId xmlns:a16="http://schemas.microsoft.com/office/drawing/2014/main" id="{8FAD90E4-B8DB-45B4-8448-FD6331EF52F1}"/>
              </a:ext>
            </a:extLst>
          </p:cNvPr>
          <p:cNvSpPr/>
          <p:nvPr/>
        </p:nvSpPr>
        <p:spPr>
          <a:xfrm>
            <a:off x="110835" y="1628800"/>
            <a:ext cx="8947439" cy="5112568"/>
          </a:xfrm>
          <a:prstGeom prst="rect">
            <a:avLst/>
          </a:prstGeom>
          <a:noFill/>
          <a:ln>
            <a:solidFill>
              <a:schemeClr val="tx1"/>
            </a:solid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en-US" altLang="ja-JP" sz="1400" b="1" kern="100" dirty="0">
                <a:solidFill>
                  <a:prstClr val="black"/>
                </a:solidFill>
                <a:latin typeface="Meiryo UI" panose="020B0604030504040204" pitchFamily="50" charset="-128"/>
                <a:ea typeface="Meiryo UI" panose="020B0604030504040204" pitchFamily="50" charset="-128"/>
                <a:cs typeface="Times New Roman"/>
              </a:rPr>
              <a:t>3.4.1</a:t>
            </a:r>
            <a:r>
              <a:rPr lang="ja-JP" altLang="en-US" sz="1400" b="1" kern="100" dirty="0">
                <a:solidFill>
                  <a:prstClr val="black"/>
                </a:solidFill>
                <a:latin typeface="Meiryo UI" panose="020B0604030504040204" pitchFamily="50" charset="-128"/>
                <a:ea typeface="Meiryo UI" panose="020B0604030504040204" pitchFamily="50" charset="-128"/>
                <a:cs typeface="Times New Roman"/>
              </a:rPr>
              <a:t>　施設の現状</a:t>
            </a:r>
            <a:endParaRPr lang="en-US" altLang="ja-JP" sz="1400" b="1" kern="100" dirty="0">
              <a:solidFill>
                <a:prstClr val="black"/>
              </a:solidFill>
              <a:latin typeface="Meiryo UI" panose="020B0604030504040204" pitchFamily="50" charset="-128"/>
              <a:ea typeface="Meiryo UI" panose="020B0604030504040204" pitchFamily="50" charset="-128"/>
              <a:cs typeface="Times New Roman"/>
            </a:endParaRPr>
          </a:p>
        </p:txBody>
      </p:sp>
      <p:sp>
        <p:nvSpPr>
          <p:cNvPr id="8" name="テキスト ボックス 7">
            <a:extLst>
              <a:ext uri="{FF2B5EF4-FFF2-40B4-BE49-F238E27FC236}">
                <a16:creationId xmlns:a16="http://schemas.microsoft.com/office/drawing/2014/main" id="{5B06B2BE-E3B4-4DCF-8A94-F1932A28D75F}"/>
              </a:ext>
            </a:extLst>
          </p:cNvPr>
          <p:cNvSpPr txBox="1"/>
          <p:nvPr/>
        </p:nvSpPr>
        <p:spPr>
          <a:xfrm>
            <a:off x="280865" y="2324646"/>
            <a:ext cx="5783235" cy="276999"/>
          </a:xfrm>
          <a:prstGeom prst="rect">
            <a:avLst/>
          </a:prstGeom>
          <a:noFill/>
          <a:ln w="19050">
            <a:noFill/>
          </a:ln>
        </p:spPr>
        <p:txBody>
          <a:bodyPr wrap="square" rtlCol="0">
            <a:spAutoFit/>
          </a:bodyPr>
          <a:lstStyle/>
          <a:p>
            <a:r>
              <a:rPr lang="ja-JP" altLang="en-US" sz="1200" u="sng" dirty="0">
                <a:solidFill>
                  <a:srgbClr val="FF0000"/>
                </a:solidFill>
                <a:latin typeface="Meiryo UI" pitchFamily="50" charset="-128"/>
                <a:ea typeface="Meiryo UI" pitchFamily="50" charset="-128"/>
                <a:cs typeface="Meiryo UI" pitchFamily="50" charset="-128"/>
              </a:rPr>
              <a:t>●箕面川ダムの施工年次</a:t>
            </a:r>
            <a:endParaRPr kumimoji="1" lang="ja-JP" altLang="en-US" sz="1200" u="sng" dirty="0">
              <a:solidFill>
                <a:srgbClr val="FF0000"/>
              </a:solidFill>
              <a:latin typeface="Meiryo UI" pitchFamily="50" charset="-128"/>
              <a:ea typeface="Meiryo UI" pitchFamily="50" charset="-128"/>
              <a:cs typeface="Meiryo UI" pitchFamily="50" charset="-128"/>
            </a:endParaRPr>
          </a:p>
        </p:txBody>
      </p:sp>
      <p:sp>
        <p:nvSpPr>
          <p:cNvPr id="9" name="テキスト ボックス 8">
            <a:extLst>
              <a:ext uri="{FF2B5EF4-FFF2-40B4-BE49-F238E27FC236}">
                <a16:creationId xmlns:a16="http://schemas.microsoft.com/office/drawing/2014/main" id="{02D70133-9947-418C-B82D-C05EF54E702E}"/>
              </a:ext>
            </a:extLst>
          </p:cNvPr>
          <p:cNvSpPr txBox="1"/>
          <p:nvPr/>
        </p:nvSpPr>
        <p:spPr>
          <a:xfrm>
            <a:off x="475287" y="3306263"/>
            <a:ext cx="3385864" cy="276999"/>
          </a:xfrm>
          <a:prstGeom prst="rect">
            <a:avLst/>
          </a:prstGeom>
          <a:noFill/>
          <a:ln w="19050">
            <a:noFill/>
          </a:ln>
        </p:spPr>
        <p:txBody>
          <a:bodyPr wrap="square" rtlCol="0">
            <a:spAutoFit/>
          </a:bodyPr>
          <a:lstStyle/>
          <a:p>
            <a:r>
              <a:rPr lang="ja-JP" altLang="en-US" sz="1200" b="1" u="sng" dirty="0">
                <a:solidFill>
                  <a:srgbClr val="FF0000"/>
                </a:solidFill>
                <a:latin typeface="Meiryo UI" pitchFamily="50" charset="-128"/>
                <a:ea typeface="Meiryo UI" pitchFamily="50" charset="-128"/>
                <a:cs typeface="Meiryo UI" pitchFamily="50" charset="-128"/>
              </a:rPr>
              <a:t>⇒ダム供用開始後、４１年経過</a:t>
            </a:r>
            <a:endParaRPr kumimoji="1" lang="ja-JP" altLang="en-US" sz="1200" b="1" u="sng" dirty="0">
              <a:solidFill>
                <a:srgbClr val="FF0000"/>
              </a:solidFill>
              <a:latin typeface="Meiryo UI" pitchFamily="50" charset="-128"/>
              <a:ea typeface="Meiryo UI" pitchFamily="50" charset="-128"/>
              <a:cs typeface="Meiryo UI" pitchFamily="50" charset="-128"/>
            </a:endParaRPr>
          </a:p>
        </p:txBody>
      </p:sp>
      <p:sp>
        <p:nvSpPr>
          <p:cNvPr id="11" name="正方形/長方形 10">
            <a:extLst>
              <a:ext uri="{FF2B5EF4-FFF2-40B4-BE49-F238E27FC236}">
                <a16:creationId xmlns:a16="http://schemas.microsoft.com/office/drawing/2014/main" id="{2D6CAD87-27ED-42F2-9F13-98051F133F31}"/>
              </a:ext>
            </a:extLst>
          </p:cNvPr>
          <p:cNvSpPr/>
          <p:nvPr/>
        </p:nvSpPr>
        <p:spPr>
          <a:xfrm>
            <a:off x="475287" y="2622229"/>
            <a:ext cx="3788613" cy="646331"/>
          </a:xfrm>
          <a:prstGeom prst="rect">
            <a:avLst/>
          </a:prstGeom>
        </p:spPr>
        <p:txBody>
          <a:bodyPr wrap="square">
            <a:spAutoFit/>
          </a:bodyPr>
          <a:lstStyle/>
          <a:p>
            <a:r>
              <a:rPr lang="ja-JP" altLang="en-US" sz="1200" u="sng" dirty="0">
                <a:solidFill>
                  <a:srgbClr val="FF0000"/>
                </a:solidFill>
                <a:latin typeface="Meiryo UI" pitchFamily="50" charset="-128"/>
                <a:ea typeface="Meiryo UI" pitchFamily="50" charset="-128"/>
                <a:cs typeface="Meiryo UI" pitchFamily="50" charset="-128"/>
              </a:rPr>
              <a:t>　箕面川の治水対策については、</a:t>
            </a:r>
            <a:r>
              <a:rPr lang="ja-JP" altLang="ja-JP" sz="1200" u="sng" dirty="0">
                <a:solidFill>
                  <a:srgbClr val="FF0000"/>
                </a:solidFill>
                <a:latin typeface="Meiryo UI" pitchFamily="50" charset="-128"/>
                <a:ea typeface="Meiryo UI" pitchFamily="50" charset="-128"/>
                <a:cs typeface="Meiryo UI" pitchFamily="50" charset="-128"/>
              </a:rPr>
              <a:t>昭和</a:t>
            </a:r>
            <a:r>
              <a:rPr lang="en-US" altLang="ja-JP" sz="1200" u="sng" dirty="0">
                <a:solidFill>
                  <a:srgbClr val="FF0000"/>
                </a:solidFill>
                <a:latin typeface="Meiryo UI" pitchFamily="50" charset="-128"/>
                <a:ea typeface="Meiryo UI" pitchFamily="50" charset="-128"/>
                <a:cs typeface="Meiryo UI" pitchFamily="50" charset="-128"/>
              </a:rPr>
              <a:t>42</a:t>
            </a:r>
            <a:r>
              <a:rPr lang="ja-JP" altLang="ja-JP" sz="1200" u="sng" dirty="0">
                <a:solidFill>
                  <a:srgbClr val="FF0000"/>
                </a:solidFill>
                <a:latin typeface="Meiryo UI" pitchFamily="50" charset="-128"/>
                <a:ea typeface="Meiryo UI" pitchFamily="50" charset="-128"/>
                <a:cs typeface="Meiryo UI" pitchFamily="50" charset="-128"/>
              </a:rPr>
              <a:t>年</a:t>
            </a:r>
            <a:r>
              <a:rPr lang="en-US" altLang="ja-JP" sz="1200" u="sng" dirty="0">
                <a:solidFill>
                  <a:srgbClr val="FF0000"/>
                </a:solidFill>
                <a:latin typeface="Meiryo UI" pitchFamily="50" charset="-128"/>
                <a:ea typeface="Meiryo UI" pitchFamily="50" charset="-128"/>
                <a:cs typeface="Meiryo UI" pitchFamily="50" charset="-128"/>
              </a:rPr>
              <a:t>7</a:t>
            </a:r>
            <a:r>
              <a:rPr lang="ja-JP" altLang="en-US" sz="1200" u="sng" dirty="0">
                <a:solidFill>
                  <a:srgbClr val="FF0000"/>
                </a:solidFill>
                <a:latin typeface="Meiryo UI" pitchFamily="50" charset="-128"/>
                <a:ea typeface="Meiryo UI" pitchFamily="50" charset="-128"/>
                <a:cs typeface="Meiryo UI" pitchFamily="50" charset="-128"/>
              </a:rPr>
              <a:t>月の北摂</a:t>
            </a:r>
            <a:r>
              <a:rPr lang="ja-JP" altLang="ja-JP" sz="1200" u="sng" dirty="0">
                <a:solidFill>
                  <a:srgbClr val="FF0000"/>
                </a:solidFill>
                <a:latin typeface="Meiryo UI" pitchFamily="50" charset="-128"/>
                <a:ea typeface="Meiryo UI" pitchFamily="50" charset="-128"/>
                <a:cs typeface="Meiryo UI" pitchFamily="50" charset="-128"/>
              </a:rPr>
              <a:t>豪雨</a:t>
            </a:r>
            <a:r>
              <a:rPr lang="ja-JP" altLang="en-US" sz="1200" u="sng" dirty="0">
                <a:solidFill>
                  <a:srgbClr val="FF0000"/>
                </a:solidFill>
                <a:latin typeface="Meiryo UI" pitchFamily="50" charset="-128"/>
                <a:ea typeface="Meiryo UI" pitchFamily="50" charset="-128"/>
                <a:cs typeface="Meiryo UI" pitchFamily="50" charset="-128"/>
              </a:rPr>
              <a:t>による多大な流域被害を契機に、ダム建設及び河川改修を推進。昭和５８年（１９８３年）完成。</a:t>
            </a:r>
            <a:endParaRPr lang="ja-JP" altLang="ja-JP" sz="1200" u="sng" dirty="0">
              <a:solidFill>
                <a:srgbClr val="FF0000"/>
              </a:solidFill>
              <a:latin typeface="Meiryo UI" pitchFamily="50" charset="-128"/>
              <a:ea typeface="Meiryo UI" pitchFamily="50" charset="-128"/>
              <a:cs typeface="Meiryo UI" pitchFamily="50" charset="-128"/>
            </a:endParaRPr>
          </a:p>
        </p:txBody>
      </p:sp>
      <p:sp>
        <p:nvSpPr>
          <p:cNvPr id="12" name="テキスト ボックス 11">
            <a:extLst>
              <a:ext uri="{FF2B5EF4-FFF2-40B4-BE49-F238E27FC236}">
                <a16:creationId xmlns:a16="http://schemas.microsoft.com/office/drawing/2014/main" id="{7391F700-FC4D-4E37-967C-29A9C7E43420}"/>
              </a:ext>
            </a:extLst>
          </p:cNvPr>
          <p:cNvSpPr txBox="1"/>
          <p:nvPr/>
        </p:nvSpPr>
        <p:spPr>
          <a:xfrm>
            <a:off x="257977" y="3719883"/>
            <a:ext cx="5783235" cy="276999"/>
          </a:xfrm>
          <a:prstGeom prst="rect">
            <a:avLst/>
          </a:prstGeom>
          <a:noFill/>
          <a:ln w="19050">
            <a:noFill/>
          </a:ln>
        </p:spPr>
        <p:txBody>
          <a:bodyPr wrap="square" rtlCol="0">
            <a:spAutoFit/>
          </a:bodyPr>
          <a:lstStyle/>
          <a:p>
            <a:r>
              <a:rPr lang="ja-JP" altLang="en-US" sz="1200" u="sng" dirty="0">
                <a:solidFill>
                  <a:srgbClr val="FF0000"/>
                </a:solidFill>
                <a:latin typeface="Meiryo UI" pitchFamily="50" charset="-128"/>
                <a:ea typeface="Meiryo UI" pitchFamily="50" charset="-128"/>
                <a:cs typeface="Meiryo UI" pitchFamily="50" charset="-128"/>
              </a:rPr>
              <a:t>●狭山池ダムの施工年次</a:t>
            </a:r>
            <a:endParaRPr kumimoji="1" lang="ja-JP" altLang="en-US" sz="1200" u="sng" dirty="0">
              <a:solidFill>
                <a:srgbClr val="FF0000"/>
              </a:solidFill>
              <a:latin typeface="Meiryo UI" pitchFamily="50" charset="-128"/>
              <a:ea typeface="Meiryo UI" pitchFamily="50" charset="-128"/>
              <a:cs typeface="Meiryo UI" pitchFamily="50" charset="-128"/>
            </a:endParaRPr>
          </a:p>
        </p:txBody>
      </p:sp>
      <p:sp>
        <p:nvSpPr>
          <p:cNvPr id="13" name="正方形/長方形 12">
            <a:extLst>
              <a:ext uri="{FF2B5EF4-FFF2-40B4-BE49-F238E27FC236}">
                <a16:creationId xmlns:a16="http://schemas.microsoft.com/office/drawing/2014/main" id="{7C7ED3FF-5F03-4C0F-A9EC-01CCE45F381E}"/>
              </a:ext>
            </a:extLst>
          </p:cNvPr>
          <p:cNvSpPr/>
          <p:nvPr/>
        </p:nvSpPr>
        <p:spPr>
          <a:xfrm>
            <a:off x="505284" y="4047011"/>
            <a:ext cx="3758616" cy="1015663"/>
          </a:xfrm>
          <a:prstGeom prst="rect">
            <a:avLst/>
          </a:prstGeom>
        </p:spPr>
        <p:txBody>
          <a:bodyPr wrap="square">
            <a:spAutoFit/>
          </a:bodyPr>
          <a:lstStyle/>
          <a:p>
            <a:r>
              <a:rPr lang="ja-JP" altLang="en-US" sz="1200" dirty="0">
                <a:solidFill>
                  <a:srgbClr val="FF0000"/>
                </a:solidFill>
                <a:latin typeface="Meiryo UI" pitchFamily="50" charset="-128"/>
                <a:ea typeface="Meiryo UI" pitchFamily="50" charset="-128"/>
                <a:cs typeface="Meiryo UI" pitchFamily="50" charset="-128"/>
              </a:rPr>
              <a:t>　</a:t>
            </a:r>
            <a:r>
              <a:rPr lang="ja-JP" altLang="ja-JP"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西除川の治水対策</a:t>
            </a: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について</a:t>
            </a:r>
            <a:r>
              <a:rPr lang="ja-JP" altLang="ja-JP"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は、昭和</a:t>
            </a:r>
            <a:r>
              <a:rPr lang="en-US" altLang="ja-JP"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57</a:t>
            </a:r>
            <a:r>
              <a:rPr lang="ja-JP" altLang="ja-JP"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8</a:t>
            </a:r>
            <a:r>
              <a:rPr lang="ja-JP" altLang="ja-JP"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月の豪雨によ</a:t>
            </a: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る</a:t>
            </a:r>
            <a:r>
              <a:rPr lang="ja-JP" altLang="ja-JP"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西除川・東除川流域</a:t>
            </a: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の</a:t>
            </a:r>
            <a:r>
              <a:rPr lang="ja-JP" altLang="ja-JP"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多大な洪水被害を</a:t>
            </a: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契機に</a:t>
            </a:r>
            <a:r>
              <a:rPr lang="ja-JP" altLang="ja-JP"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、農業用ため池で</a:t>
            </a: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あった</a:t>
            </a:r>
            <a:r>
              <a:rPr lang="ja-JP" altLang="ja-JP"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狭山池を</a:t>
            </a: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ja-JP"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洪水調節機能を有するダムに改築</a:t>
            </a: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するためのダム建設及び河川改修を推進。平成１３年（２００１年）完成。</a:t>
            </a:r>
            <a:endParaRPr lang="ja-JP" altLang="ja-JP" sz="1200" u="sng" dirty="0">
              <a:solidFill>
                <a:srgbClr val="FF0000"/>
              </a:solidFill>
              <a:latin typeface="Meiryo UI" pitchFamily="50" charset="-128"/>
              <a:ea typeface="Meiryo UI" pitchFamily="50" charset="-128"/>
              <a:cs typeface="Meiryo UI" pitchFamily="50" charset="-128"/>
            </a:endParaRPr>
          </a:p>
        </p:txBody>
      </p:sp>
      <p:sp>
        <p:nvSpPr>
          <p:cNvPr id="14" name="テキスト ボックス 13">
            <a:extLst>
              <a:ext uri="{FF2B5EF4-FFF2-40B4-BE49-F238E27FC236}">
                <a16:creationId xmlns:a16="http://schemas.microsoft.com/office/drawing/2014/main" id="{E5B51837-5666-4B3E-BE38-D966B3FE9DEE}"/>
              </a:ext>
            </a:extLst>
          </p:cNvPr>
          <p:cNvSpPr txBox="1"/>
          <p:nvPr/>
        </p:nvSpPr>
        <p:spPr>
          <a:xfrm>
            <a:off x="475287" y="4994819"/>
            <a:ext cx="3385864" cy="276999"/>
          </a:xfrm>
          <a:prstGeom prst="rect">
            <a:avLst/>
          </a:prstGeom>
          <a:noFill/>
          <a:ln w="19050">
            <a:noFill/>
          </a:ln>
        </p:spPr>
        <p:txBody>
          <a:bodyPr wrap="square" rtlCol="0">
            <a:spAutoFit/>
          </a:bodyPr>
          <a:lstStyle/>
          <a:p>
            <a:r>
              <a:rPr lang="ja-JP" altLang="en-US" sz="1200" b="1" u="sng" dirty="0">
                <a:solidFill>
                  <a:srgbClr val="FF0000"/>
                </a:solidFill>
                <a:latin typeface="Meiryo UI" pitchFamily="50" charset="-128"/>
                <a:ea typeface="Meiryo UI" pitchFamily="50" charset="-128"/>
                <a:cs typeface="Meiryo UI" pitchFamily="50" charset="-128"/>
              </a:rPr>
              <a:t>⇒ダム供用開始後、２３年経過</a:t>
            </a:r>
            <a:endParaRPr kumimoji="1" lang="ja-JP" altLang="en-US" sz="1200" b="1" u="sng" dirty="0">
              <a:solidFill>
                <a:srgbClr val="FF0000"/>
              </a:solidFill>
              <a:latin typeface="Meiryo UI" pitchFamily="50" charset="-128"/>
              <a:ea typeface="Meiryo UI" pitchFamily="50" charset="-128"/>
              <a:cs typeface="Meiryo UI" pitchFamily="50" charset="-128"/>
            </a:endParaRPr>
          </a:p>
        </p:txBody>
      </p:sp>
      <p:sp>
        <p:nvSpPr>
          <p:cNvPr id="15" name="テキスト ボックス 14">
            <a:extLst>
              <a:ext uri="{FF2B5EF4-FFF2-40B4-BE49-F238E27FC236}">
                <a16:creationId xmlns:a16="http://schemas.microsoft.com/office/drawing/2014/main" id="{E2A80C3F-EEEF-4444-9E7C-F3AC5F406678}"/>
              </a:ext>
            </a:extLst>
          </p:cNvPr>
          <p:cNvSpPr txBox="1"/>
          <p:nvPr/>
        </p:nvSpPr>
        <p:spPr>
          <a:xfrm>
            <a:off x="301185" y="5377285"/>
            <a:ext cx="5783235" cy="276999"/>
          </a:xfrm>
          <a:prstGeom prst="rect">
            <a:avLst/>
          </a:prstGeom>
          <a:noFill/>
          <a:ln w="19050">
            <a:noFill/>
          </a:ln>
        </p:spPr>
        <p:txBody>
          <a:bodyPr wrap="square" rtlCol="0">
            <a:spAutoFit/>
          </a:bodyPr>
          <a:lstStyle/>
          <a:p>
            <a:r>
              <a:rPr lang="ja-JP" altLang="en-US" sz="1200" dirty="0">
                <a:solidFill>
                  <a:srgbClr val="FF0000"/>
                </a:solidFill>
                <a:latin typeface="Meiryo UI" pitchFamily="50" charset="-128"/>
                <a:ea typeface="Meiryo UI" pitchFamily="50" charset="-128"/>
                <a:cs typeface="Meiryo UI" pitchFamily="50" charset="-128"/>
              </a:rPr>
              <a:t>●安威川ダムの施工年次</a:t>
            </a:r>
            <a:endParaRPr kumimoji="1" lang="ja-JP" altLang="en-US" sz="1200" dirty="0">
              <a:solidFill>
                <a:srgbClr val="FF0000"/>
              </a:solidFill>
              <a:latin typeface="Meiryo UI" pitchFamily="50" charset="-128"/>
              <a:ea typeface="Meiryo UI" pitchFamily="50" charset="-128"/>
              <a:cs typeface="Meiryo UI" pitchFamily="50" charset="-128"/>
            </a:endParaRPr>
          </a:p>
        </p:txBody>
      </p:sp>
      <p:sp>
        <p:nvSpPr>
          <p:cNvPr id="18" name="テキスト ボックス 17">
            <a:extLst>
              <a:ext uri="{FF2B5EF4-FFF2-40B4-BE49-F238E27FC236}">
                <a16:creationId xmlns:a16="http://schemas.microsoft.com/office/drawing/2014/main" id="{E2966CDD-9581-4C65-9381-96B687C5AE43}"/>
              </a:ext>
            </a:extLst>
          </p:cNvPr>
          <p:cNvSpPr txBox="1"/>
          <p:nvPr/>
        </p:nvSpPr>
        <p:spPr>
          <a:xfrm>
            <a:off x="495607" y="6358902"/>
            <a:ext cx="3385864" cy="276999"/>
          </a:xfrm>
          <a:prstGeom prst="rect">
            <a:avLst/>
          </a:prstGeom>
          <a:noFill/>
          <a:ln w="19050">
            <a:noFill/>
          </a:ln>
        </p:spPr>
        <p:txBody>
          <a:bodyPr wrap="square" rtlCol="0">
            <a:spAutoFit/>
          </a:bodyPr>
          <a:lstStyle/>
          <a:p>
            <a:r>
              <a:rPr lang="ja-JP" altLang="en-US" sz="1200" b="1" u="sng" dirty="0">
                <a:solidFill>
                  <a:srgbClr val="FF0000"/>
                </a:solidFill>
                <a:latin typeface="Meiryo UI" pitchFamily="50" charset="-128"/>
                <a:ea typeface="Meiryo UI" pitchFamily="50" charset="-128"/>
                <a:cs typeface="Meiryo UI" pitchFamily="50" charset="-128"/>
              </a:rPr>
              <a:t>⇒ダム供用開始後、１年目</a:t>
            </a:r>
            <a:endParaRPr kumimoji="1" lang="ja-JP" altLang="en-US" sz="1200" b="1" u="sng" dirty="0">
              <a:solidFill>
                <a:srgbClr val="FF0000"/>
              </a:solidFill>
              <a:latin typeface="Meiryo UI" pitchFamily="50" charset="-128"/>
              <a:ea typeface="Meiryo UI" pitchFamily="50" charset="-128"/>
              <a:cs typeface="Meiryo UI" pitchFamily="50" charset="-128"/>
            </a:endParaRPr>
          </a:p>
        </p:txBody>
      </p:sp>
      <p:sp>
        <p:nvSpPr>
          <p:cNvPr id="19" name="正方形/長方形 18">
            <a:extLst>
              <a:ext uri="{FF2B5EF4-FFF2-40B4-BE49-F238E27FC236}">
                <a16:creationId xmlns:a16="http://schemas.microsoft.com/office/drawing/2014/main" id="{8BBBE313-130B-4927-A690-800781223419}"/>
              </a:ext>
            </a:extLst>
          </p:cNvPr>
          <p:cNvSpPr/>
          <p:nvPr/>
        </p:nvSpPr>
        <p:spPr>
          <a:xfrm>
            <a:off x="495607" y="5674868"/>
            <a:ext cx="3788613" cy="646331"/>
          </a:xfrm>
          <a:prstGeom prst="rect">
            <a:avLst/>
          </a:prstGeom>
        </p:spPr>
        <p:txBody>
          <a:bodyPr wrap="square">
            <a:spAutoFit/>
          </a:bodyPr>
          <a:lstStyle/>
          <a:p>
            <a:r>
              <a:rPr lang="ja-JP" altLang="en-US" sz="1200" u="sng" dirty="0">
                <a:solidFill>
                  <a:srgbClr val="FF0000"/>
                </a:solidFill>
                <a:latin typeface="Meiryo UI" pitchFamily="50" charset="-128"/>
                <a:ea typeface="Meiryo UI" pitchFamily="50" charset="-128"/>
                <a:cs typeface="Meiryo UI" pitchFamily="50" charset="-128"/>
              </a:rPr>
              <a:t>　安威川の治水対策については、昭和</a:t>
            </a:r>
            <a:r>
              <a:rPr lang="en-US" altLang="ja-JP" sz="1200" u="sng" dirty="0">
                <a:solidFill>
                  <a:srgbClr val="FF0000"/>
                </a:solidFill>
                <a:latin typeface="Meiryo UI" pitchFamily="50" charset="-128"/>
                <a:ea typeface="Meiryo UI" pitchFamily="50" charset="-128"/>
                <a:cs typeface="Meiryo UI" pitchFamily="50" charset="-128"/>
              </a:rPr>
              <a:t>42</a:t>
            </a:r>
            <a:r>
              <a:rPr lang="ja-JP" altLang="en-US" sz="1200" u="sng" dirty="0">
                <a:solidFill>
                  <a:srgbClr val="FF0000"/>
                </a:solidFill>
                <a:latin typeface="Meiryo UI" pitchFamily="50" charset="-128"/>
                <a:ea typeface="Meiryo UI" pitchFamily="50" charset="-128"/>
                <a:cs typeface="Meiryo UI" pitchFamily="50" charset="-128"/>
              </a:rPr>
              <a:t>年の</a:t>
            </a:r>
            <a:r>
              <a:rPr lang="en-US" altLang="ja-JP" sz="1200" u="sng" dirty="0">
                <a:solidFill>
                  <a:srgbClr val="FF0000"/>
                </a:solidFill>
                <a:latin typeface="Meiryo UI" pitchFamily="50" charset="-128"/>
                <a:ea typeface="Meiryo UI" pitchFamily="50" charset="-128"/>
                <a:cs typeface="Meiryo UI" pitchFamily="50" charset="-128"/>
              </a:rPr>
              <a:t>7</a:t>
            </a:r>
            <a:r>
              <a:rPr lang="ja-JP" altLang="en-US" sz="1200" u="sng" dirty="0">
                <a:solidFill>
                  <a:srgbClr val="FF0000"/>
                </a:solidFill>
                <a:latin typeface="Meiryo UI" pitchFamily="50" charset="-128"/>
                <a:ea typeface="Meiryo UI" pitchFamily="50" charset="-128"/>
                <a:cs typeface="Meiryo UI" pitchFamily="50" charset="-128"/>
              </a:rPr>
              <a:t>月豪雨による多大な流域被害を契機に、ダム建設及び河川改修を推進。令和５年（２０２３年）完成。</a:t>
            </a:r>
            <a:endParaRPr lang="ja-JP" altLang="ja-JP" sz="1200" u="sng" dirty="0">
              <a:solidFill>
                <a:srgbClr val="FF0000"/>
              </a:solidFill>
              <a:latin typeface="Meiryo UI" pitchFamily="50" charset="-128"/>
              <a:ea typeface="Meiryo UI" pitchFamily="50" charset="-128"/>
              <a:cs typeface="Meiryo UI" pitchFamily="50" charset="-128"/>
            </a:endParaRPr>
          </a:p>
        </p:txBody>
      </p:sp>
      <p:pic>
        <p:nvPicPr>
          <p:cNvPr id="20" name="Picture 2" descr="78_表紙">
            <a:extLst>
              <a:ext uri="{FF2B5EF4-FFF2-40B4-BE49-F238E27FC236}">
                <a16:creationId xmlns:a16="http://schemas.microsoft.com/office/drawing/2014/main" id="{2A8C9E5C-990B-49C4-866F-B09FDC334F3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324164" y="1963201"/>
            <a:ext cx="2057452" cy="151530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 name="図 1">
            <a:extLst>
              <a:ext uri="{FF2B5EF4-FFF2-40B4-BE49-F238E27FC236}">
                <a16:creationId xmlns:a16="http://schemas.microsoft.com/office/drawing/2014/main" id="{47E4E2E8-69C7-4745-AE67-A2CF1F04AD3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161" t="5373" r="20434" b="31598"/>
          <a:stretch/>
        </p:blipFill>
        <p:spPr>
          <a:xfrm>
            <a:off x="4310716" y="5265780"/>
            <a:ext cx="2072031" cy="1404000"/>
          </a:xfrm>
          <a:prstGeom prst="rect">
            <a:avLst/>
          </a:prstGeom>
        </p:spPr>
      </p:pic>
      <p:graphicFrame>
        <p:nvGraphicFramePr>
          <p:cNvPr id="3" name="表 2">
            <a:extLst>
              <a:ext uri="{FF2B5EF4-FFF2-40B4-BE49-F238E27FC236}">
                <a16:creationId xmlns:a16="http://schemas.microsoft.com/office/drawing/2014/main" id="{456F5C59-5272-4578-85FB-87E80D5AEEE9}"/>
              </a:ext>
            </a:extLst>
          </p:cNvPr>
          <p:cNvGraphicFramePr>
            <a:graphicFrameLocks noGrp="1"/>
          </p:cNvGraphicFramePr>
          <p:nvPr>
            <p:extLst>
              <p:ext uri="{D42A27DB-BD31-4B8C-83A1-F6EECF244321}">
                <p14:modId xmlns:p14="http://schemas.microsoft.com/office/powerpoint/2010/main" val="3358662787"/>
              </p:ext>
            </p:extLst>
          </p:nvPr>
        </p:nvGraphicFramePr>
        <p:xfrm>
          <a:off x="6651920" y="2058117"/>
          <a:ext cx="2211215" cy="1080000"/>
        </p:xfrm>
        <a:graphic>
          <a:graphicData uri="http://schemas.openxmlformats.org/drawingml/2006/table">
            <a:tbl>
              <a:tblPr firstRow="1" firstCol="1" lastRow="1" lastCol="1" bandRow="1" bandCol="1">
                <a:tableStyleId>{5940675A-B579-460E-94D1-54222C63F5DA}</a:tableStyleId>
              </a:tblPr>
              <a:tblGrid>
                <a:gridCol w="483215">
                  <a:extLst>
                    <a:ext uri="{9D8B030D-6E8A-4147-A177-3AD203B41FA5}">
                      <a16:colId xmlns:a16="http://schemas.microsoft.com/office/drawing/2014/main" val="20000"/>
                    </a:ext>
                  </a:extLst>
                </a:gridCol>
                <a:gridCol w="1728000">
                  <a:extLst>
                    <a:ext uri="{9D8B030D-6E8A-4147-A177-3AD203B41FA5}">
                      <a16:colId xmlns:a16="http://schemas.microsoft.com/office/drawing/2014/main" val="20001"/>
                    </a:ext>
                  </a:extLst>
                </a:gridCol>
              </a:tblGrid>
              <a:tr h="216000">
                <a:tc gridSpan="2">
                  <a:txBody>
                    <a:bodyPr/>
                    <a:lstStyle/>
                    <a:p>
                      <a:pPr algn="ctr">
                        <a:lnSpc>
                          <a:spcPts val="1200"/>
                        </a:lnSpc>
                        <a:spcAft>
                          <a:spcPts val="0"/>
                        </a:spcAft>
                      </a:pPr>
                      <a:r>
                        <a:rPr lang="ja-JP" altLang="en-US" sz="1100" b="0" kern="100" dirty="0">
                          <a:effectLst/>
                          <a:latin typeface="Meiryo UI" panose="020B0604030504040204" pitchFamily="50" charset="-128"/>
                          <a:ea typeface="Meiryo UI" panose="020B0604030504040204" pitchFamily="50" charset="-128"/>
                          <a:cs typeface="Times New Roman"/>
                        </a:rPr>
                        <a:t>ダム諸元</a:t>
                      </a:r>
                      <a:endParaRPr lang="ja-JP" sz="1100" b="0" kern="100" dirty="0">
                        <a:effectLst/>
                        <a:latin typeface="Meiryo UI" panose="020B0604030504040204" pitchFamily="50" charset="-128"/>
                        <a:ea typeface="Meiryo UI" panose="020B0604030504040204" pitchFamily="50" charset="-128"/>
                        <a:cs typeface="Times New Roman"/>
                      </a:endParaRPr>
                    </a:p>
                  </a:txBody>
                  <a:tcPr marL="68574" marR="68574" marT="0" marB="0" anchor="ctr">
                    <a:solidFill>
                      <a:schemeClr val="bg1"/>
                    </a:solidFill>
                  </a:tcPr>
                </a:tc>
                <a:tc hMerge="1">
                  <a:txBody>
                    <a:bodyPr/>
                    <a:lstStyle/>
                    <a:p>
                      <a:pPr algn="ctr">
                        <a:lnSpc>
                          <a:spcPts val="1200"/>
                        </a:lnSpc>
                        <a:spcAft>
                          <a:spcPts val="0"/>
                        </a:spcAft>
                      </a:pPr>
                      <a:endParaRPr lang="ja-JP" sz="1100" b="0" kern="100" dirty="0">
                        <a:effectLst/>
                        <a:latin typeface="+mj-ea"/>
                        <a:ea typeface="+mj-ea"/>
                        <a:cs typeface="Times New Roman"/>
                      </a:endParaRPr>
                    </a:p>
                  </a:txBody>
                  <a:tcPr marL="68590" marR="68590" marT="0" marB="0" anchor="ctr"/>
                </a:tc>
                <a:extLst>
                  <a:ext uri="{0D108BD9-81ED-4DB2-BD59-A6C34878D82A}">
                    <a16:rowId xmlns:a16="http://schemas.microsoft.com/office/drawing/2014/main" val="10000"/>
                  </a:ext>
                </a:extLst>
              </a:tr>
              <a:tr h="216000">
                <a:tc>
                  <a:txBody>
                    <a:bodyPr/>
                    <a:lstStyle/>
                    <a:p>
                      <a:pPr algn="ctr">
                        <a:lnSpc>
                          <a:spcPts val="1200"/>
                        </a:lnSpc>
                        <a:spcAft>
                          <a:spcPts val="0"/>
                        </a:spcAft>
                      </a:pPr>
                      <a:r>
                        <a:rPr lang="ja-JP" altLang="en-US" sz="1000" b="0" kern="100" dirty="0">
                          <a:effectLst/>
                          <a:latin typeface="Meiryo UI" panose="020B0604030504040204" pitchFamily="50" charset="-128"/>
                          <a:ea typeface="Meiryo UI" panose="020B0604030504040204" pitchFamily="50" charset="-128"/>
                          <a:cs typeface="Times New Roman"/>
                        </a:rPr>
                        <a:t>型式</a:t>
                      </a:r>
                      <a:endParaRPr lang="ja-JP" sz="1000" b="0" kern="100" dirty="0">
                        <a:effectLst/>
                        <a:latin typeface="Meiryo UI" panose="020B0604030504040204" pitchFamily="50" charset="-128"/>
                        <a:ea typeface="Meiryo UI" panose="020B0604030504040204" pitchFamily="50" charset="-128"/>
                        <a:cs typeface="Times New Roman"/>
                      </a:endParaRPr>
                    </a:p>
                  </a:txBody>
                  <a:tcPr marL="68574" marR="68574" marT="0" marB="0" anchor="ctr">
                    <a:solidFill>
                      <a:schemeClr val="bg1"/>
                    </a:solidFill>
                  </a:tcPr>
                </a:tc>
                <a:tc>
                  <a:txBody>
                    <a:bodyPr/>
                    <a:lstStyle/>
                    <a:p>
                      <a:pPr algn="ctr">
                        <a:lnSpc>
                          <a:spcPts val="1200"/>
                        </a:lnSpc>
                        <a:spcAft>
                          <a:spcPts val="0"/>
                        </a:spcAft>
                      </a:pPr>
                      <a:r>
                        <a:rPr lang="ja-JP" altLang="en-US" sz="1000" b="0" kern="100" dirty="0">
                          <a:effectLst/>
                          <a:latin typeface="Meiryo UI" panose="020B0604030504040204" pitchFamily="50" charset="-128"/>
                          <a:ea typeface="Meiryo UI" panose="020B0604030504040204" pitchFamily="50" charset="-128"/>
                          <a:cs typeface="Times New Roman"/>
                        </a:rPr>
                        <a:t>中央</a:t>
                      </a:r>
                      <a:r>
                        <a:rPr lang="ja-JP" altLang="en-US" sz="1000" b="0" kern="100" dirty="0">
                          <a:solidFill>
                            <a:schemeClr val="tx1"/>
                          </a:solidFill>
                          <a:effectLst/>
                          <a:latin typeface="Meiryo UI" panose="020B0604030504040204" pitchFamily="50" charset="-128"/>
                          <a:ea typeface="Meiryo UI" panose="020B0604030504040204" pitchFamily="50" charset="-128"/>
                          <a:cs typeface="Times New Roman"/>
                        </a:rPr>
                        <a:t>コア型</a:t>
                      </a:r>
                      <a:r>
                        <a:rPr lang="ja-JP" altLang="en-US" sz="1000" b="0" kern="100" dirty="0">
                          <a:effectLst/>
                          <a:latin typeface="Meiryo UI" panose="020B0604030504040204" pitchFamily="50" charset="-128"/>
                          <a:ea typeface="Meiryo UI" panose="020B0604030504040204" pitchFamily="50" charset="-128"/>
                          <a:cs typeface="Times New Roman"/>
                        </a:rPr>
                        <a:t>ロックフィルダム</a:t>
                      </a:r>
                      <a:endParaRPr lang="ja-JP" sz="1000" b="0" kern="100" dirty="0">
                        <a:effectLst/>
                        <a:latin typeface="Meiryo UI" panose="020B0604030504040204" pitchFamily="50" charset="-128"/>
                        <a:ea typeface="Meiryo UI" panose="020B0604030504040204" pitchFamily="50" charset="-128"/>
                        <a:cs typeface="Times New Roman"/>
                      </a:endParaRPr>
                    </a:p>
                  </a:txBody>
                  <a:tcPr marL="68574" marR="68574" marT="0" marB="0" anchor="ctr">
                    <a:solidFill>
                      <a:schemeClr val="bg1"/>
                    </a:solidFill>
                  </a:tcPr>
                </a:tc>
                <a:extLst>
                  <a:ext uri="{0D108BD9-81ED-4DB2-BD59-A6C34878D82A}">
                    <a16:rowId xmlns:a16="http://schemas.microsoft.com/office/drawing/2014/main" val="10001"/>
                  </a:ext>
                </a:extLst>
              </a:tr>
              <a:tr h="216000">
                <a:tc>
                  <a:txBody>
                    <a:bodyPr/>
                    <a:lstStyle/>
                    <a:p>
                      <a:pPr algn="ctr">
                        <a:lnSpc>
                          <a:spcPts val="1200"/>
                        </a:lnSpc>
                        <a:spcAft>
                          <a:spcPts val="0"/>
                        </a:spcAft>
                      </a:pPr>
                      <a:r>
                        <a:rPr lang="ja-JP" altLang="en-US" sz="1000" b="0" kern="100" dirty="0">
                          <a:effectLst/>
                          <a:latin typeface="Meiryo UI" panose="020B0604030504040204" pitchFamily="50" charset="-128"/>
                          <a:ea typeface="Meiryo UI" panose="020B0604030504040204" pitchFamily="50" charset="-128"/>
                          <a:cs typeface="Times New Roman"/>
                        </a:rPr>
                        <a:t>堤高</a:t>
                      </a:r>
                      <a:endParaRPr lang="ja-JP" sz="1000" b="0" kern="100" dirty="0">
                        <a:effectLst/>
                        <a:latin typeface="Meiryo UI" panose="020B0604030504040204" pitchFamily="50" charset="-128"/>
                        <a:ea typeface="Meiryo UI" panose="020B0604030504040204" pitchFamily="50" charset="-128"/>
                        <a:cs typeface="Times New Roman"/>
                      </a:endParaRPr>
                    </a:p>
                  </a:txBody>
                  <a:tcPr marL="68574" marR="68574" marT="0" marB="0" anchor="ctr">
                    <a:solidFill>
                      <a:schemeClr val="bg1"/>
                    </a:solidFill>
                  </a:tcPr>
                </a:tc>
                <a:tc>
                  <a:txBody>
                    <a:bodyPr/>
                    <a:lstStyle/>
                    <a:p>
                      <a:pPr algn="ctr">
                        <a:lnSpc>
                          <a:spcPts val="1200"/>
                        </a:lnSpc>
                        <a:spcAft>
                          <a:spcPts val="0"/>
                        </a:spcAft>
                      </a:pPr>
                      <a:r>
                        <a:rPr lang="en-US" sz="1000" kern="0" dirty="0">
                          <a:effectLst/>
                          <a:latin typeface="Meiryo UI" panose="020B0604030504040204" pitchFamily="50" charset="-128"/>
                          <a:ea typeface="Meiryo UI" panose="020B0604030504040204" pitchFamily="50" charset="-128"/>
                        </a:rPr>
                        <a:t>47.0m</a:t>
                      </a:r>
                      <a:endParaRPr lang="ja-JP" sz="1100" kern="100" dirty="0">
                        <a:effectLst/>
                        <a:latin typeface="Meiryo UI" panose="020B0604030504040204" pitchFamily="50" charset="-128"/>
                        <a:ea typeface="Meiryo UI" panose="020B0604030504040204" pitchFamily="50" charset="-128"/>
                      </a:endParaRPr>
                    </a:p>
                  </a:txBody>
                  <a:tcPr marL="68574" marR="68574" marT="0" marB="0" anchor="ctr">
                    <a:solidFill>
                      <a:schemeClr val="bg1"/>
                    </a:solidFill>
                  </a:tcPr>
                </a:tc>
                <a:extLst>
                  <a:ext uri="{0D108BD9-81ED-4DB2-BD59-A6C34878D82A}">
                    <a16:rowId xmlns:a16="http://schemas.microsoft.com/office/drawing/2014/main" val="10002"/>
                  </a:ext>
                </a:extLst>
              </a:tr>
              <a:tr h="216000">
                <a:tc>
                  <a:txBody>
                    <a:bodyPr/>
                    <a:lstStyle/>
                    <a:p>
                      <a:pPr algn="ctr">
                        <a:lnSpc>
                          <a:spcPts val="1200"/>
                        </a:lnSpc>
                        <a:spcAft>
                          <a:spcPts val="0"/>
                        </a:spcAft>
                      </a:pPr>
                      <a:r>
                        <a:rPr lang="ja-JP" altLang="en-US" sz="800" b="0" kern="0" dirty="0">
                          <a:effectLst/>
                          <a:latin typeface="Meiryo UI" panose="020B0604030504040204" pitchFamily="50" charset="-128"/>
                          <a:ea typeface="Meiryo UI" panose="020B0604030504040204" pitchFamily="50" charset="-128"/>
                          <a:cs typeface="+mn-cs"/>
                        </a:rPr>
                        <a:t>堤頂長</a:t>
                      </a:r>
                      <a:endParaRPr lang="ja-JP" sz="1000" b="0" kern="100" dirty="0">
                        <a:effectLst/>
                        <a:latin typeface="Meiryo UI" panose="020B0604030504040204" pitchFamily="50" charset="-128"/>
                        <a:ea typeface="Meiryo UI" panose="020B0604030504040204" pitchFamily="50" charset="-128"/>
                        <a:cs typeface="Times New Roman"/>
                      </a:endParaRPr>
                    </a:p>
                  </a:txBody>
                  <a:tcPr marL="68574" marR="68574" marT="0" marB="0" anchor="ctr">
                    <a:solidFill>
                      <a:schemeClr val="bg1"/>
                    </a:solidFill>
                  </a:tcPr>
                </a:tc>
                <a:tc>
                  <a:txBody>
                    <a:bodyPr/>
                    <a:lstStyle/>
                    <a:p>
                      <a:pPr algn="ctr">
                        <a:lnSpc>
                          <a:spcPts val="1200"/>
                        </a:lnSpc>
                        <a:spcAft>
                          <a:spcPts val="0"/>
                        </a:spcAft>
                      </a:pPr>
                      <a:r>
                        <a:rPr lang="en-US" sz="1000" kern="0" dirty="0">
                          <a:effectLst/>
                          <a:latin typeface="Meiryo UI" panose="020B0604030504040204" pitchFamily="50" charset="-128"/>
                          <a:ea typeface="Meiryo UI" panose="020B0604030504040204" pitchFamily="50" charset="-128"/>
                        </a:rPr>
                        <a:t>222.5m</a:t>
                      </a:r>
                      <a:endParaRPr lang="ja-JP" sz="1100" b="0" kern="100" dirty="0">
                        <a:effectLst/>
                        <a:latin typeface="Meiryo UI" panose="020B0604030504040204" pitchFamily="50" charset="-128"/>
                        <a:ea typeface="Meiryo UI" panose="020B0604030504040204" pitchFamily="50" charset="-128"/>
                        <a:cs typeface="Times New Roman"/>
                      </a:endParaRPr>
                    </a:p>
                  </a:txBody>
                  <a:tcPr marL="68574" marR="68574" marT="0" marB="0" anchor="ctr">
                    <a:solidFill>
                      <a:schemeClr val="bg1"/>
                    </a:solidFill>
                  </a:tcPr>
                </a:tc>
                <a:extLst>
                  <a:ext uri="{0D108BD9-81ED-4DB2-BD59-A6C34878D82A}">
                    <a16:rowId xmlns:a16="http://schemas.microsoft.com/office/drawing/2014/main" val="10003"/>
                  </a:ext>
                </a:extLst>
              </a:tr>
              <a:tr h="216000">
                <a:tc>
                  <a:txBody>
                    <a:bodyPr/>
                    <a:lstStyle/>
                    <a:p>
                      <a:pPr algn="ctr">
                        <a:lnSpc>
                          <a:spcPts val="1200"/>
                        </a:lnSpc>
                        <a:spcAft>
                          <a:spcPts val="0"/>
                        </a:spcAft>
                      </a:pPr>
                      <a:r>
                        <a:rPr lang="ja-JP" altLang="en-US" sz="800" b="0" kern="0" dirty="0">
                          <a:effectLst/>
                          <a:latin typeface="Meiryo UI" panose="020B0604030504040204" pitchFamily="50" charset="-128"/>
                          <a:ea typeface="Meiryo UI" panose="020B0604030504040204" pitchFamily="50" charset="-128"/>
                          <a:cs typeface="+mn-cs"/>
                        </a:rPr>
                        <a:t>天端高</a:t>
                      </a:r>
                      <a:endParaRPr lang="ja-JP" sz="1000" b="0" kern="100" dirty="0">
                        <a:effectLst/>
                        <a:latin typeface="Meiryo UI" panose="020B0604030504040204" pitchFamily="50" charset="-128"/>
                        <a:ea typeface="Meiryo UI" panose="020B0604030504040204" pitchFamily="50" charset="-128"/>
                        <a:cs typeface="Times New Roman"/>
                      </a:endParaRPr>
                    </a:p>
                  </a:txBody>
                  <a:tcPr marL="68574" marR="68574" marT="0" marB="0" anchor="ctr">
                    <a:solidFill>
                      <a:schemeClr val="bg1"/>
                    </a:solidFill>
                  </a:tcPr>
                </a:tc>
                <a:tc>
                  <a:txBody>
                    <a:bodyPr/>
                    <a:lstStyle/>
                    <a:p>
                      <a:pPr algn="ctr">
                        <a:lnSpc>
                          <a:spcPts val="1200"/>
                        </a:lnSpc>
                        <a:spcAft>
                          <a:spcPts val="0"/>
                        </a:spcAft>
                      </a:pPr>
                      <a:r>
                        <a:rPr lang="en-US" sz="1000" kern="0" dirty="0">
                          <a:effectLst/>
                          <a:latin typeface="Meiryo UI" panose="020B0604030504040204" pitchFamily="50" charset="-128"/>
                          <a:ea typeface="Meiryo UI" panose="020B0604030504040204" pitchFamily="50" charset="-128"/>
                        </a:rPr>
                        <a:t>EL337.0m</a:t>
                      </a:r>
                      <a:endParaRPr lang="ja-JP" sz="1100" b="0" kern="100" dirty="0">
                        <a:effectLst/>
                        <a:latin typeface="Meiryo UI" panose="020B0604030504040204" pitchFamily="50" charset="-128"/>
                        <a:ea typeface="Meiryo UI" panose="020B0604030504040204" pitchFamily="50" charset="-128"/>
                        <a:cs typeface="Times New Roman"/>
                      </a:endParaRPr>
                    </a:p>
                  </a:txBody>
                  <a:tcPr marL="68574" marR="68574" marT="0" marB="0" anchor="ctr">
                    <a:solidFill>
                      <a:schemeClr val="bg1"/>
                    </a:solidFill>
                  </a:tcPr>
                </a:tc>
                <a:extLst>
                  <a:ext uri="{0D108BD9-81ED-4DB2-BD59-A6C34878D82A}">
                    <a16:rowId xmlns:a16="http://schemas.microsoft.com/office/drawing/2014/main" val="10004"/>
                  </a:ext>
                </a:extLst>
              </a:tr>
            </a:tbl>
          </a:graphicData>
        </a:graphic>
      </p:graphicFrame>
      <p:graphicFrame>
        <p:nvGraphicFramePr>
          <p:cNvPr id="4" name="表 3">
            <a:extLst>
              <a:ext uri="{FF2B5EF4-FFF2-40B4-BE49-F238E27FC236}">
                <a16:creationId xmlns:a16="http://schemas.microsoft.com/office/drawing/2014/main" id="{FE46EE74-2B1A-4546-ACA5-A45F1ABF4992}"/>
              </a:ext>
            </a:extLst>
          </p:cNvPr>
          <p:cNvGraphicFramePr>
            <a:graphicFrameLocks noGrp="1"/>
          </p:cNvGraphicFramePr>
          <p:nvPr>
            <p:extLst>
              <p:ext uri="{D42A27DB-BD31-4B8C-83A1-F6EECF244321}">
                <p14:modId xmlns:p14="http://schemas.microsoft.com/office/powerpoint/2010/main" val="2635919291"/>
              </p:ext>
            </p:extLst>
          </p:nvPr>
        </p:nvGraphicFramePr>
        <p:xfrm>
          <a:off x="6662557" y="5262254"/>
          <a:ext cx="2223466" cy="1080000"/>
        </p:xfrm>
        <a:graphic>
          <a:graphicData uri="http://schemas.openxmlformats.org/drawingml/2006/table">
            <a:tbl>
              <a:tblPr firstRow="1" firstCol="1" lastRow="1" lastCol="1" bandRow="1" bandCol="1">
                <a:tableStyleId>{5940675A-B579-460E-94D1-54222C63F5DA}</a:tableStyleId>
              </a:tblPr>
              <a:tblGrid>
                <a:gridCol w="499319">
                  <a:extLst>
                    <a:ext uri="{9D8B030D-6E8A-4147-A177-3AD203B41FA5}">
                      <a16:colId xmlns:a16="http://schemas.microsoft.com/office/drawing/2014/main" val="20000"/>
                    </a:ext>
                  </a:extLst>
                </a:gridCol>
                <a:gridCol w="1724147">
                  <a:extLst>
                    <a:ext uri="{9D8B030D-6E8A-4147-A177-3AD203B41FA5}">
                      <a16:colId xmlns:a16="http://schemas.microsoft.com/office/drawing/2014/main" val="20001"/>
                    </a:ext>
                  </a:extLst>
                </a:gridCol>
              </a:tblGrid>
              <a:tr h="216000">
                <a:tc gridSpan="2">
                  <a:txBody>
                    <a:bodyPr/>
                    <a:lstStyle/>
                    <a:p>
                      <a:pPr algn="ctr">
                        <a:lnSpc>
                          <a:spcPts val="1200"/>
                        </a:lnSpc>
                        <a:spcAft>
                          <a:spcPts val="0"/>
                        </a:spcAft>
                      </a:pPr>
                      <a:r>
                        <a:rPr lang="ja-JP" altLang="en-US" sz="1100" b="0" u="sng" kern="100" dirty="0">
                          <a:solidFill>
                            <a:srgbClr val="FF0000"/>
                          </a:solidFill>
                          <a:effectLst/>
                          <a:latin typeface="Meiryo UI" panose="020B0604030504040204" pitchFamily="50" charset="-128"/>
                          <a:ea typeface="Meiryo UI" panose="020B0604030504040204" pitchFamily="50" charset="-128"/>
                          <a:cs typeface="Times New Roman"/>
                        </a:rPr>
                        <a:t>ダム諸元</a:t>
                      </a:r>
                      <a:endParaRPr lang="ja-JP" sz="1100" b="0" u="sng" kern="100" dirty="0">
                        <a:solidFill>
                          <a:srgbClr val="FF0000"/>
                        </a:solidFill>
                        <a:effectLst/>
                        <a:latin typeface="Meiryo UI" panose="020B0604030504040204" pitchFamily="50" charset="-128"/>
                        <a:ea typeface="Meiryo UI" panose="020B0604030504040204" pitchFamily="50" charset="-128"/>
                        <a:cs typeface="Times New Roman"/>
                      </a:endParaRPr>
                    </a:p>
                  </a:txBody>
                  <a:tcPr marL="61282" marR="61282" marT="0" marB="0" anchor="ctr">
                    <a:solidFill>
                      <a:schemeClr val="bg1"/>
                    </a:solidFill>
                  </a:tcPr>
                </a:tc>
                <a:tc hMerge="1">
                  <a:txBody>
                    <a:bodyPr/>
                    <a:lstStyle/>
                    <a:p>
                      <a:pPr algn="ctr">
                        <a:lnSpc>
                          <a:spcPts val="1200"/>
                        </a:lnSpc>
                        <a:spcAft>
                          <a:spcPts val="0"/>
                        </a:spcAft>
                      </a:pPr>
                      <a:endParaRPr lang="ja-JP" sz="1100" b="0" kern="100" dirty="0">
                        <a:effectLst/>
                        <a:latin typeface="+mj-ea"/>
                        <a:ea typeface="+mj-ea"/>
                        <a:cs typeface="Times New Roman"/>
                      </a:endParaRPr>
                    </a:p>
                  </a:txBody>
                  <a:tcPr marL="68590" marR="68590" marT="0" marB="0" anchor="ctr"/>
                </a:tc>
                <a:extLst>
                  <a:ext uri="{0D108BD9-81ED-4DB2-BD59-A6C34878D82A}">
                    <a16:rowId xmlns:a16="http://schemas.microsoft.com/office/drawing/2014/main" val="10000"/>
                  </a:ext>
                </a:extLst>
              </a:tr>
              <a:tr h="216000">
                <a:tc>
                  <a:txBody>
                    <a:bodyPr/>
                    <a:lstStyle/>
                    <a:p>
                      <a:pPr algn="ctr">
                        <a:lnSpc>
                          <a:spcPts val="1200"/>
                        </a:lnSpc>
                        <a:spcAft>
                          <a:spcPts val="0"/>
                        </a:spcAft>
                      </a:pPr>
                      <a:r>
                        <a:rPr lang="ja-JP" altLang="en-US" sz="1000" b="0" u="sng" kern="100" dirty="0">
                          <a:solidFill>
                            <a:srgbClr val="FF0000"/>
                          </a:solidFill>
                          <a:effectLst/>
                          <a:latin typeface="Meiryo UI" panose="020B0604030504040204" pitchFamily="50" charset="-128"/>
                          <a:ea typeface="Meiryo UI" panose="020B0604030504040204" pitchFamily="50" charset="-128"/>
                          <a:cs typeface="Times New Roman"/>
                        </a:rPr>
                        <a:t>型式</a:t>
                      </a:r>
                      <a:endParaRPr lang="ja-JP" sz="1000" b="0" u="sng" kern="100" dirty="0">
                        <a:solidFill>
                          <a:srgbClr val="FF0000"/>
                        </a:solidFill>
                        <a:effectLst/>
                        <a:latin typeface="Meiryo UI" panose="020B0604030504040204" pitchFamily="50" charset="-128"/>
                        <a:ea typeface="Meiryo UI" panose="020B0604030504040204" pitchFamily="50" charset="-128"/>
                        <a:cs typeface="Times New Roman"/>
                      </a:endParaRPr>
                    </a:p>
                  </a:txBody>
                  <a:tcPr marL="61267" marR="61267" marT="0" marB="0" anchor="ctr">
                    <a:solidFill>
                      <a:schemeClr val="bg1"/>
                    </a:solidFill>
                  </a:tcPr>
                </a:tc>
                <a:tc>
                  <a:txBody>
                    <a:bodyPr/>
                    <a:lstStyle/>
                    <a:p>
                      <a:pPr algn="ctr">
                        <a:lnSpc>
                          <a:spcPts val="1200"/>
                        </a:lnSpc>
                        <a:spcAft>
                          <a:spcPts val="0"/>
                        </a:spcAft>
                      </a:pPr>
                      <a:r>
                        <a:rPr lang="ja-JP" altLang="en-US" sz="1000" b="0" u="sng" kern="100" dirty="0">
                          <a:solidFill>
                            <a:srgbClr val="FF0000"/>
                          </a:solidFill>
                          <a:effectLst/>
                          <a:latin typeface="Meiryo UI" panose="020B0604030504040204" pitchFamily="50" charset="-128"/>
                          <a:ea typeface="Meiryo UI" panose="020B0604030504040204" pitchFamily="50" charset="-128"/>
                          <a:cs typeface="Times New Roman"/>
                        </a:rPr>
                        <a:t>中央コア型ロックフィルダム</a:t>
                      </a:r>
                      <a:endParaRPr lang="ja-JP" sz="1000" b="0" u="sng" kern="100" dirty="0">
                        <a:solidFill>
                          <a:srgbClr val="FF0000"/>
                        </a:solidFill>
                        <a:effectLst/>
                        <a:latin typeface="Meiryo UI" panose="020B0604030504040204" pitchFamily="50" charset="-128"/>
                        <a:ea typeface="Meiryo UI" panose="020B0604030504040204" pitchFamily="50" charset="-128"/>
                        <a:cs typeface="Times New Roman"/>
                      </a:endParaRPr>
                    </a:p>
                  </a:txBody>
                  <a:tcPr marL="61267" marR="61267" marT="0" marB="0" anchor="ctr">
                    <a:solidFill>
                      <a:schemeClr val="bg1"/>
                    </a:solidFill>
                  </a:tcPr>
                </a:tc>
                <a:extLst>
                  <a:ext uri="{0D108BD9-81ED-4DB2-BD59-A6C34878D82A}">
                    <a16:rowId xmlns:a16="http://schemas.microsoft.com/office/drawing/2014/main" val="10001"/>
                  </a:ext>
                </a:extLst>
              </a:tr>
              <a:tr h="216000">
                <a:tc>
                  <a:txBody>
                    <a:bodyPr/>
                    <a:lstStyle/>
                    <a:p>
                      <a:pPr algn="ctr">
                        <a:lnSpc>
                          <a:spcPts val="1200"/>
                        </a:lnSpc>
                        <a:spcAft>
                          <a:spcPts val="0"/>
                        </a:spcAft>
                      </a:pPr>
                      <a:r>
                        <a:rPr lang="ja-JP" altLang="en-US" sz="1000" b="0" u="sng" kern="100" dirty="0">
                          <a:solidFill>
                            <a:srgbClr val="FF0000"/>
                          </a:solidFill>
                          <a:effectLst/>
                          <a:latin typeface="Meiryo UI" panose="020B0604030504040204" pitchFamily="50" charset="-128"/>
                          <a:ea typeface="Meiryo UI" panose="020B0604030504040204" pitchFamily="50" charset="-128"/>
                          <a:cs typeface="Times New Roman"/>
                        </a:rPr>
                        <a:t>堤高</a:t>
                      </a:r>
                      <a:endParaRPr lang="ja-JP" sz="1000" b="0" u="sng" kern="100" dirty="0">
                        <a:solidFill>
                          <a:srgbClr val="FF0000"/>
                        </a:solidFill>
                        <a:effectLst/>
                        <a:latin typeface="Meiryo UI" panose="020B0604030504040204" pitchFamily="50" charset="-128"/>
                        <a:ea typeface="Meiryo UI" panose="020B0604030504040204" pitchFamily="50" charset="-128"/>
                        <a:cs typeface="Times New Roman"/>
                      </a:endParaRPr>
                    </a:p>
                  </a:txBody>
                  <a:tcPr marL="61267" marR="61267" marT="0" marB="0" anchor="ctr">
                    <a:solidFill>
                      <a:schemeClr val="bg1"/>
                    </a:solidFill>
                  </a:tcPr>
                </a:tc>
                <a:tc>
                  <a:txBody>
                    <a:bodyPr/>
                    <a:lstStyle/>
                    <a:p>
                      <a:pPr algn="ctr">
                        <a:lnSpc>
                          <a:spcPts val="1200"/>
                        </a:lnSpc>
                        <a:spcAft>
                          <a:spcPts val="0"/>
                        </a:spcAft>
                      </a:pPr>
                      <a:r>
                        <a:rPr lang="en-US" altLang="ja-JP" sz="1000" u="sng" kern="0" dirty="0">
                          <a:solidFill>
                            <a:srgbClr val="FF0000"/>
                          </a:solidFill>
                          <a:effectLst/>
                          <a:latin typeface="Meiryo UI" panose="020B0604030504040204" pitchFamily="50" charset="-128"/>
                          <a:ea typeface="Meiryo UI" panose="020B0604030504040204" pitchFamily="50" charset="-128"/>
                        </a:rPr>
                        <a:t>76.5</a:t>
                      </a:r>
                      <a:r>
                        <a:rPr lang="en-US" sz="1000" u="sng" kern="0" dirty="0">
                          <a:solidFill>
                            <a:srgbClr val="FF0000"/>
                          </a:solidFill>
                          <a:effectLst/>
                          <a:latin typeface="Meiryo UI" panose="020B0604030504040204" pitchFamily="50" charset="-128"/>
                          <a:ea typeface="Meiryo UI" panose="020B0604030504040204" pitchFamily="50" charset="-128"/>
                        </a:rPr>
                        <a:t>m</a:t>
                      </a:r>
                      <a:endParaRPr lang="ja-JP" sz="1000" u="sng" kern="100" dirty="0">
                        <a:solidFill>
                          <a:srgbClr val="FF0000"/>
                        </a:solidFill>
                        <a:effectLst/>
                        <a:latin typeface="Meiryo UI" panose="020B0604030504040204" pitchFamily="50" charset="-128"/>
                        <a:ea typeface="Meiryo UI" panose="020B0604030504040204" pitchFamily="50" charset="-128"/>
                      </a:endParaRPr>
                    </a:p>
                  </a:txBody>
                  <a:tcPr marL="61267" marR="61267" marT="0" marB="0" anchor="ctr">
                    <a:solidFill>
                      <a:schemeClr val="bg1"/>
                    </a:solidFill>
                  </a:tcPr>
                </a:tc>
                <a:extLst>
                  <a:ext uri="{0D108BD9-81ED-4DB2-BD59-A6C34878D82A}">
                    <a16:rowId xmlns:a16="http://schemas.microsoft.com/office/drawing/2014/main" val="10002"/>
                  </a:ext>
                </a:extLst>
              </a:tr>
              <a:tr h="216000">
                <a:tc>
                  <a:txBody>
                    <a:bodyPr/>
                    <a:lstStyle/>
                    <a:p>
                      <a:pPr algn="ctr">
                        <a:lnSpc>
                          <a:spcPts val="1200"/>
                        </a:lnSpc>
                        <a:spcAft>
                          <a:spcPts val="0"/>
                        </a:spcAft>
                      </a:pPr>
                      <a:r>
                        <a:rPr lang="ja-JP" altLang="en-US" sz="800" b="0" u="sng" kern="0" dirty="0">
                          <a:solidFill>
                            <a:srgbClr val="FF0000"/>
                          </a:solidFill>
                          <a:effectLst/>
                          <a:latin typeface="Meiryo UI" panose="020B0604030504040204" pitchFamily="50" charset="-128"/>
                          <a:ea typeface="Meiryo UI" panose="020B0604030504040204" pitchFamily="50" charset="-128"/>
                          <a:cs typeface="+mn-cs"/>
                        </a:rPr>
                        <a:t>堤頂長</a:t>
                      </a:r>
                      <a:endParaRPr lang="ja-JP" sz="900" b="0" u="sng" kern="100" dirty="0">
                        <a:solidFill>
                          <a:srgbClr val="FF0000"/>
                        </a:solidFill>
                        <a:effectLst/>
                        <a:latin typeface="Meiryo UI" panose="020B0604030504040204" pitchFamily="50" charset="-128"/>
                        <a:ea typeface="Meiryo UI" panose="020B0604030504040204" pitchFamily="50" charset="-128"/>
                        <a:cs typeface="Times New Roman"/>
                      </a:endParaRPr>
                    </a:p>
                  </a:txBody>
                  <a:tcPr marL="61267" marR="61267" marT="0" marB="0" anchor="ctr">
                    <a:solidFill>
                      <a:schemeClr val="bg1"/>
                    </a:solidFill>
                  </a:tcPr>
                </a:tc>
                <a:tc>
                  <a:txBody>
                    <a:bodyPr/>
                    <a:lstStyle/>
                    <a:p>
                      <a:pPr algn="ctr">
                        <a:lnSpc>
                          <a:spcPts val="1200"/>
                        </a:lnSpc>
                        <a:spcAft>
                          <a:spcPts val="0"/>
                        </a:spcAft>
                      </a:pPr>
                      <a:r>
                        <a:rPr lang="en-US" altLang="ja-JP" sz="1000" u="sng" kern="0" dirty="0">
                          <a:solidFill>
                            <a:srgbClr val="FF0000"/>
                          </a:solidFill>
                          <a:effectLst/>
                          <a:latin typeface="Meiryo UI" panose="020B0604030504040204" pitchFamily="50" charset="-128"/>
                          <a:ea typeface="Meiryo UI" panose="020B0604030504040204" pitchFamily="50" charset="-128"/>
                        </a:rPr>
                        <a:t>337.5</a:t>
                      </a:r>
                      <a:r>
                        <a:rPr lang="en-US" sz="1000" u="sng" kern="0" dirty="0">
                          <a:solidFill>
                            <a:srgbClr val="FF0000"/>
                          </a:solidFill>
                          <a:effectLst/>
                          <a:latin typeface="Meiryo UI" panose="020B0604030504040204" pitchFamily="50" charset="-128"/>
                          <a:ea typeface="Meiryo UI" panose="020B0604030504040204" pitchFamily="50" charset="-128"/>
                        </a:rPr>
                        <a:t>m</a:t>
                      </a:r>
                      <a:endParaRPr lang="ja-JP" sz="1050" b="0" u="sng" kern="100" dirty="0">
                        <a:solidFill>
                          <a:srgbClr val="FF0000"/>
                        </a:solidFill>
                        <a:effectLst/>
                        <a:latin typeface="Meiryo UI" panose="020B0604030504040204" pitchFamily="50" charset="-128"/>
                        <a:ea typeface="Meiryo UI" panose="020B0604030504040204" pitchFamily="50" charset="-128"/>
                        <a:cs typeface="Times New Roman"/>
                      </a:endParaRPr>
                    </a:p>
                  </a:txBody>
                  <a:tcPr marL="61267" marR="61267" marT="0" marB="0" anchor="ctr">
                    <a:solidFill>
                      <a:schemeClr val="bg1"/>
                    </a:solidFill>
                  </a:tcPr>
                </a:tc>
                <a:extLst>
                  <a:ext uri="{0D108BD9-81ED-4DB2-BD59-A6C34878D82A}">
                    <a16:rowId xmlns:a16="http://schemas.microsoft.com/office/drawing/2014/main" val="10003"/>
                  </a:ext>
                </a:extLst>
              </a:tr>
              <a:tr h="216000">
                <a:tc>
                  <a:txBody>
                    <a:bodyPr/>
                    <a:lstStyle/>
                    <a:p>
                      <a:pPr algn="ctr">
                        <a:lnSpc>
                          <a:spcPts val="1200"/>
                        </a:lnSpc>
                        <a:spcAft>
                          <a:spcPts val="0"/>
                        </a:spcAft>
                      </a:pPr>
                      <a:r>
                        <a:rPr lang="ja-JP" altLang="en-US" sz="800" b="0" u="sng" kern="0" dirty="0">
                          <a:solidFill>
                            <a:srgbClr val="FF0000"/>
                          </a:solidFill>
                          <a:effectLst/>
                          <a:latin typeface="Meiryo UI" panose="020B0604030504040204" pitchFamily="50" charset="-128"/>
                          <a:ea typeface="Meiryo UI" panose="020B0604030504040204" pitchFamily="50" charset="-128"/>
                          <a:cs typeface="+mn-cs"/>
                        </a:rPr>
                        <a:t>天端高</a:t>
                      </a:r>
                      <a:endParaRPr lang="ja-JP" sz="900" b="0" u="sng" kern="100" dirty="0">
                        <a:solidFill>
                          <a:srgbClr val="FF0000"/>
                        </a:solidFill>
                        <a:effectLst/>
                        <a:latin typeface="Meiryo UI" panose="020B0604030504040204" pitchFamily="50" charset="-128"/>
                        <a:ea typeface="Meiryo UI" panose="020B0604030504040204" pitchFamily="50" charset="-128"/>
                        <a:cs typeface="Times New Roman"/>
                      </a:endParaRPr>
                    </a:p>
                  </a:txBody>
                  <a:tcPr marL="61267" marR="61267" marT="0" marB="0" anchor="ctr">
                    <a:solidFill>
                      <a:schemeClr val="bg1"/>
                    </a:solidFill>
                  </a:tcPr>
                </a:tc>
                <a:tc>
                  <a:txBody>
                    <a:bodyPr/>
                    <a:lstStyle/>
                    <a:p>
                      <a:pPr algn="ctr">
                        <a:lnSpc>
                          <a:spcPts val="1200"/>
                        </a:lnSpc>
                        <a:spcAft>
                          <a:spcPts val="0"/>
                        </a:spcAft>
                      </a:pPr>
                      <a:r>
                        <a:rPr lang="en-US" altLang="ja-JP" sz="1000" u="sng" kern="0" dirty="0">
                          <a:solidFill>
                            <a:srgbClr val="FF0000"/>
                          </a:solidFill>
                          <a:effectLst/>
                          <a:latin typeface="Meiryo UI" panose="020B0604030504040204" pitchFamily="50" charset="-128"/>
                          <a:ea typeface="Meiryo UI" panose="020B0604030504040204" pitchFamily="50" charset="-128"/>
                        </a:rPr>
                        <a:t>EL131.5</a:t>
                      </a:r>
                      <a:r>
                        <a:rPr lang="en-US" sz="1000" u="sng" kern="0" dirty="0">
                          <a:solidFill>
                            <a:srgbClr val="FF0000"/>
                          </a:solidFill>
                          <a:effectLst/>
                          <a:latin typeface="Meiryo UI" panose="020B0604030504040204" pitchFamily="50" charset="-128"/>
                          <a:ea typeface="Meiryo UI" panose="020B0604030504040204" pitchFamily="50" charset="-128"/>
                        </a:rPr>
                        <a:t>m</a:t>
                      </a:r>
                      <a:endParaRPr lang="ja-JP" sz="1050" b="0" u="sng" kern="100" dirty="0">
                        <a:solidFill>
                          <a:srgbClr val="FF0000"/>
                        </a:solidFill>
                        <a:effectLst/>
                        <a:latin typeface="Meiryo UI" panose="020B0604030504040204" pitchFamily="50" charset="-128"/>
                        <a:ea typeface="Meiryo UI" panose="020B0604030504040204" pitchFamily="50" charset="-128"/>
                        <a:cs typeface="Times New Roman"/>
                      </a:endParaRPr>
                    </a:p>
                  </a:txBody>
                  <a:tcPr marL="61267" marR="61267" marT="0" marB="0" anchor="ctr">
                    <a:solidFill>
                      <a:schemeClr val="bg1"/>
                    </a:solidFill>
                  </a:tcPr>
                </a:tc>
                <a:extLst>
                  <a:ext uri="{0D108BD9-81ED-4DB2-BD59-A6C34878D82A}">
                    <a16:rowId xmlns:a16="http://schemas.microsoft.com/office/drawing/2014/main" val="10004"/>
                  </a:ext>
                </a:extLst>
              </a:tr>
            </a:tbl>
          </a:graphicData>
        </a:graphic>
      </p:graphicFrame>
      <p:graphicFrame>
        <p:nvGraphicFramePr>
          <p:cNvPr id="6" name="表 5">
            <a:extLst>
              <a:ext uri="{FF2B5EF4-FFF2-40B4-BE49-F238E27FC236}">
                <a16:creationId xmlns:a16="http://schemas.microsoft.com/office/drawing/2014/main" id="{385B5400-8BD1-448D-B17E-CBF5D0AF81E1}"/>
              </a:ext>
            </a:extLst>
          </p:cNvPr>
          <p:cNvGraphicFramePr>
            <a:graphicFrameLocks noGrp="1"/>
          </p:cNvGraphicFramePr>
          <p:nvPr>
            <p:extLst>
              <p:ext uri="{D42A27DB-BD31-4B8C-83A1-F6EECF244321}">
                <p14:modId xmlns:p14="http://schemas.microsoft.com/office/powerpoint/2010/main" val="3952622262"/>
              </p:ext>
            </p:extLst>
          </p:nvPr>
        </p:nvGraphicFramePr>
        <p:xfrm>
          <a:off x="6662557" y="3728646"/>
          <a:ext cx="2223466" cy="1087437"/>
        </p:xfrm>
        <a:graphic>
          <a:graphicData uri="http://schemas.openxmlformats.org/drawingml/2006/table">
            <a:tbl>
              <a:tblPr firstRow="1" firstCol="1" lastRow="1" lastCol="1" bandRow="1" bandCol="1">
                <a:tableStyleId>{5940675A-B579-460E-94D1-54222C63F5DA}</a:tableStyleId>
              </a:tblPr>
              <a:tblGrid>
                <a:gridCol w="483010">
                  <a:extLst>
                    <a:ext uri="{9D8B030D-6E8A-4147-A177-3AD203B41FA5}">
                      <a16:colId xmlns:a16="http://schemas.microsoft.com/office/drawing/2014/main" val="20000"/>
                    </a:ext>
                  </a:extLst>
                </a:gridCol>
                <a:gridCol w="1740456">
                  <a:extLst>
                    <a:ext uri="{9D8B030D-6E8A-4147-A177-3AD203B41FA5}">
                      <a16:colId xmlns:a16="http://schemas.microsoft.com/office/drawing/2014/main" val="20001"/>
                    </a:ext>
                  </a:extLst>
                </a:gridCol>
              </a:tblGrid>
              <a:tr h="216000">
                <a:tc gridSpan="2">
                  <a:txBody>
                    <a:bodyPr/>
                    <a:lstStyle/>
                    <a:p>
                      <a:pPr algn="ctr">
                        <a:lnSpc>
                          <a:spcPts val="1200"/>
                        </a:lnSpc>
                        <a:spcAft>
                          <a:spcPts val="0"/>
                        </a:spcAft>
                      </a:pPr>
                      <a:r>
                        <a:rPr lang="ja-JP" altLang="en-US" sz="1100" b="0" kern="100" dirty="0">
                          <a:effectLst/>
                          <a:latin typeface="Meiryo UI" panose="020B0604030504040204" pitchFamily="50" charset="-128"/>
                          <a:ea typeface="Meiryo UI" panose="020B0604030504040204" pitchFamily="50" charset="-128"/>
                          <a:cs typeface="Times New Roman"/>
                        </a:rPr>
                        <a:t>ダム諸元</a:t>
                      </a:r>
                      <a:endParaRPr lang="ja-JP" sz="1100" b="0" kern="100" dirty="0">
                        <a:effectLst/>
                        <a:latin typeface="Meiryo UI" panose="020B0604030504040204" pitchFamily="50" charset="-128"/>
                        <a:ea typeface="Meiryo UI" panose="020B0604030504040204" pitchFamily="50" charset="-128"/>
                        <a:cs typeface="Times New Roman"/>
                      </a:endParaRPr>
                    </a:p>
                  </a:txBody>
                  <a:tcPr marL="68574" marR="68574" marT="0" marB="0" anchor="ctr">
                    <a:solidFill>
                      <a:schemeClr val="bg1"/>
                    </a:solidFill>
                  </a:tcPr>
                </a:tc>
                <a:tc hMerge="1">
                  <a:txBody>
                    <a:bodyPr/>
                    <a:lstStyle/>
                    <a:p>
                      <a:pPr algn="ctr">
                        <a:lnSpc>
                          <a:spcPts val="1200"/>
                        </a:lnSpc>
                        <a:spcAft>
                          <a:spcPts val="0"/>
                        </a:spcAft>
                      </a:pPr>
                      <a:endParaRPr lang="ja-JP" sz="1100" b="0" kern="100" dirty="0">
                        <a:effectLst/>
                        <a:latin typeface="+mj-ea"/>
                        <a:ea typeface="+mj-ea"/>
                        <a:cs typeface="Times New Roman"/>
                      </a:endParaRPr>
                    </a:p>
                  </a:txBody>
                  <a:tcPr marL="68590" marR="68590" marT="0" marB="0" anchor="ctr"/>
                </a:tc>
                <a:extLst>
                  <a:ext uri="{0D108BD9-81ED-4DB2-BD59-A6C34878D82A}">
                    <a16:rowId xmlns:a16="http://schemas.microsoft.com/office/drawing/2014/main" val="10000"/>
                  </a:ext>
                </a:extLst>
              </a:tr>
              <a:tr h="216000">
                <a:tc>
                  <a:txBody>
                    <a:bodyPr/>
                    <a:lstStyle/>
                    <a:p>
                      <a:pPr algn="ctr">
                        <a:lnSpc>
                          <a:spcPts val="1200"/>
                        </a:lnSpc>
                        <a:spcAft>
                          <a:spcPts val="0"/>
                        </a:spcAft>
                      </a:pPr>
                      <a:r>
                        <a:rPr lang="ja-JP" altLang="en-US" sz="1000" b="0" kern="100" dirty="0">
                          <a:effectLst/>
                          <a:latin typeface="Meiryo UI" panose="020B0604030504040204" pitchFamily="50" charset="-128"/>
                          <a:ea typeface="Meiryo UI" panose="020B0604030504040204" pitchFamily="50" charset="-128"/>
                          <a:cs typeface="Times New Roman"/>
                        </a:rPr>
                        <a:t>型式</a:t>
                      </a:r>
                      <a:endParaRPr lang="ja-JP" sz="1000" b="0" kern="100" dirty="0">
                        <a:effectLst/>
                        <a:latin typeface="Meiryo UI" panose="020B0604030504040204" pitchFamily="50" charset="-128"/>
                        <a:ea typeface="Meiryo UI" panose="020B0604030504040204" pitchFamily="50" charset="-128"/>
                        <a:cs typeface="Times New Roman"/>
                      </a:endParaRPr>
                    </a:p>
                  </a:txBody>
                  <a:tcPr marL="68574" marR="68574" marT="0" marB="0" anchor="ctr">
                    <a:solidFill>
                      <a:schemeClr val="bg1"/>
                    </a:solidFill>
                  </a:tcPr>
                </a:tc>
                <a:tc>
                  <a:txBody>
                    <a:bodyPr/>
                    <a:lstStyle/>
                    <a:p>
                      <a:pPr algn="ctr">
                        <a:lnSpc>
                          <a:spcPts val="1200"/>
                        </a:lnSpc>
                        <a:spcAft>
                          <a:spcPts val="0"/>
                        </a:spcAft>
                      </a:pPr>
                      <a:r>
                        <a:rPr lang="ja-JP" altLang="en-US" sz="1000" b="0" kern="100" dirty="0">
                          <a:effectLst/>
                          <a:latin typeface="Meiryo UI" panose="020B0604030504040204" pitchFamily="50" charset="-128"/>
                          <a:ea typeface="Meiryo UI" panose="020B0604030504040204" pitchFamily="50" charset="-128"/>
                          <a:cs typeface="Times New Roman"/>
                        </a:rPr>
                        <a:t>均一型アースフィルダム</a:t>
                      </a:r>
                      <a:endParaRPr lang="ja-JP" sz="1000" b="0" kern="100" dirty="0">
                        <a:effectLst/>
                        <a:latin typeface="Meiryo UI" panose="020B0604030504040204" pitchFamily="50" charset="-128"/>
                        <a:ea typeface="Meiryo UI" panose="020B0604030504040204" pitchFamily="50" charset="-128"/>
                        <a:cs typeface="Times New Roman"/>
                      </a:endParaRPr>
                    </a:p>
                  </a:txBody>
                  <a:tcPr marL="68574" marR="68574" marT="0" marB="0" anchor="ctr">
                    <a:solidFill>
                      <a:schemeClr val="bg1"/>
                    </a:solidFill>
                  </a:tcPr>
                </a:tc>
                <a:extLst>
                  <a:ext uri="{0D108BD9-81ED-4DB2-BD59-A6C34878D82A}">
                    <a16:rowId xmlns:a16="http://schemas.microsoft.com/office/drawing/2014/main" val="10001"/>
                  </a:ext>
                </a:extLst>
              </a:tr>
              <a:tr h="216000">
                <a:tc>
                  <a:txBody>
                    <a:bodyPr/>
                    <a:lstStyle/>
                    <a:p>
                      <a:pPr algn="ctr">
                        <a:lnSpc>
                          <a:spcPts val="1200"/>
                        </a:lnSpc>
                        <a:spcAft>
                          <a:spcPts val="0"/>
                        </a:spcAft>
                      </a:pPr>
                      <a:r>
                        <a:rPr lang="ja-JP" altLang="en-US" sz="1000" b="0" kern="100" dirty="0">
                          <a:effectLst/>
                          <a:latin typeface="Meiryo UI" panose="020B0604030504040204" pitchFamily="50" charset="-128"/>
                          <a:ea typeface="Meiryo UI" panose="020B0604030504040204" pitchFamily="50" charset="-128"/>
                          <a:cs typeface="Times New Roman"/>
                        </a:rPr>
                        <a:t>堤高</a:t>
                      </a:r>
                      <a:endParaRPr lang="ja-JP" sz="1000" b="0" kern="100" dirty="0">
                        <a:effectLst/>
                        <a:latin typeface="Meiryo UI" panose="020B0604030504040204" pitchFamily="50" charset="-128"/>
                        <a:ea typeface="Meiryo UI" panose="020B0604030504040204" pitchFamily="50" charset="-128"/>
                        <a:cs typeface="Times New Roman"/>
                      </a:endParaRPr>
                    </a:p>
                  </a:txBody>
                  <a:tcPr marL="68574" marR="68574" marT="0" marB="0" anchor="ctr">
                    <a:solidFill>
                      <a:schemeClr val="bg1"/>
                    </a:solidFill>
                  </a:tcPr>
                </a:tc>
                <a:tc>
                  <a:txBody>
                    <a:bodyPr/>
                    <a:lstStyle/>
                    <a:p>
                      <a:pPr algn="ctr">
                        <a:lnSpc>
                          <a:spcPts val="1200"/>
                        </a:lnSpc>
                        <a:spcAft>
                          <a:spcPts val="0"/>
                        </a:spcAft>
                      </a:pPr>
                      <a:r>
                        <a:rPr lang="en-US" sz="1000" kern="0" dirty="0">
                          <a:effectLst/>
                          <a:latin typeface="Meiryo UI" panose="020B0604030504040204" pitchFamily="50" charset="-128"/>
                          <a:ea typeface="Meiryo UI" panose="020B0604030504040204" pitchFamily="50" charset="-128"/>
                        </a:rPr>
                        <a:t>18.5m</a:t>
                      </a:r>
                      <a:endParaRPr lang="ja-JP" sz="1000" kern="100" dirty="0">
                        <a:effectLst/>
                        <a:latin typeface="Meiryo UI" panose="020B0604030504040204" pitchFamily="50" charset="-128"/>
                        <a:ea typeface="Meiryo UI" panose="020B0604030504040204" pitchFamily="50" charset="-128"/>
                      </a:endParaRPr>
                    </a:p>
                  </a:txBody>
                  <a:tcPr marL="68574" marR="68574" marT="0" marB="0" anchor="ctr">
                    <a:solidFill>
                      <a:schemeClr val="bg1"/>
                    </a:solidFill>
                  </a:tcPr>
                </a:tc>
                <a:extLst>
                  <a:ext uri="{0D108BD9-81ED-4DB2-BD59-A6C34878D82A}">
                    <a16:rowId xmlns:a16="http://schemas.microsoft.com/office/drawing/2014/main" val="10002"/>
                  </a:ext>
                </a:extLst>
              </a:tr>
              <a:tr h="223437">
                <a:tc>
                  <a:txBody>
                    <a:bodyPr/>
                    <a:lstStyle/>
                    <a:p>
                      <a:pPr algn="ctr">
                        <a:lnSpc>
                          <a:spcPts val="1200"/>
                        </a:lnSpc>
                        <a:spcAft>
                          <a:spcPts val="0"/>
                        </a:spcAft>
                      </a:pPr>
                      <a:r>
                        <a:rPr lang="ja-JP" altLang="en-US" sz="800" b="0" kern="0" dirty="0">
                          <a:effectLst/>
                          <a:latin typeface="Meiryo UI" panose="020B0604030504040204" pitchFamily="50" charset="-128"/>
                          <a:ea typeface="Meiryo UI" panose="020B0604030504040204" pitchFamily="50" charset="-128"/>
                          <a:cs typeface="+mn-cs"/>
                        </a:rPr>
                        <a:t>堤頂長</a:t>
                      </a:r>
                      <a:endParaRPr lang="ja-JP" sz="800" b="0" kern="100" dirty="0">
                        <a:effectLst/>
                        <a:latin typeface="Meiryo UI" panose="020B0604030504040204" pitchFamily="50" charset="-128"/>
                        <a:ea typeface="Meiryo UI" panose="020B0604030504040204" pitchFamily="50" charset="-128"/>
                        <a:cs typeface="Times New Roman"/>
                      </a:endParaRPr>
                    </a:p>
                  </a:txBody>
                  <a:tcPr marL="68574" marR="68574" marT="0" marB="0" anchor="ctr">
                    <a:solidFill>
                      <a:schemeClr val="bg1"/>
                    </a:solidFill>
                  </a:tcPr>
                </a:tc>
                <a:tc>
                  <a:txBody>
                    <a:bodyPr/>
                    <a:lstStyle/>
                    <a:p>
                      <a:pPr algn="ctr">
                        <a:lnSpc>
                          <a:spcPts val="1200"/>
                        </a:lnSpc>
                        <a:spcAft>
                          <a:spcPts val="0"/>
                        </a:spcAft>
                      </a:pPr>
                      <a:r>
                        <a:rPr lang="en-US" altLang="ja-JP" sz="1000" kern="0" dirty="0">
                          <a:effectLst/>
                          <a:latin typeface="Meiryo UI" panose="020B0604030504040204" pitchFamily="50" charset="-128"/>
                          <a:ea typeface="Meiryo UI" panose="020B0604030504040204" pitchFamily="50" charset="-128"/>
                        </a:rPr>
                        <a:t>997</a:t>
                      </a:r>
                      <a:r>
                        <a:rPr lang="en-US" sz="1000" kern="0" dirty="0">
                          <a:effectLst/>
                          <a:latin typeface="Meiryo UI" panose="020B0604030504040204" pitchFamily="50" charset="-128"/>
                          <a:ea typeface="Meiryo UI" panose="020B0604030504040204" pitchFamily="50" charset="-128"/>
                        </a:rPr>
                        <a:t>m</a:t>
                      </a:r>
                      <a:endParaRPr lang="ja-JP" sz="1000" b="0" kern="100" dirty="0">
                        <a:effectLst/>
                        <a:latin typeface="Meiryo UI" panose="020B0604030504040204" pitchFamily="50" charset="-128"/>
                        <a:ea typeface="Meiryo UI" panose="020B0604030504040204" pitchFamily="50" charset="-128"/>
                        <a:cs typeface="Times New Roman"/>
                      </a:endParaRPr>
                    </a:p>
                  </a:txBody>
                  <a:tcPr marL="68574" marR="68574" marT="0" marB="0" anchor="ctr">
                    <a:solidFill>
                      <a:schemeClr val="bg1"/>
                    </a:solidFill>
                  </a:tcPr>
                </a:tc>
                <a:extLst>
                  <a:ext uri="{0D108BD9-81ED-4DB2-BD59-A6C34878D82A}">
                    <a16:rowId xmlns:a16="http://schemas.microsoft.com/office/drawing/2014/main" val="10003"/>
                  </a:ext>
                </a:extLst>
              </a:tr>
              <a:tr h="216000">
                <a:tc>
                  <a:txBody>
                    <a:bodyPr/>
                    <a:lstStyle/>
                    <a:p>
                      <a:pPr algn="ctr">
                        <a:lnSpc>
                          <a:spcPts val="1200"/>
                        </a:lnSpc>
                        <a:spcAft>
                          <a:spcPts val="0"/>
                        </a:spcAft>
                      </a:pPr>
                      <a:r>
                        <a:rPr lang="ja-JP" altLang="en-US" sz="800" b="0" kern="0" dirty="0">
                          <a:effectLst/>
                          <a:latin typeface="Meiryo UI" panose="020B0604030504040204" pitchFamily="50" charset="-128"/>
                          <a:ea typeface="Meiryo UI" panose="020B0604030504040204" pitchFamily="50" charset="-128"/>
                          <a:cs typeface="+mn-cs"/>
                        </a:rPr>
                        <a:t>天端高</a:t>
                      </a:r>
                      <a:endParaRPr lang="ja-JP" sz="800" b="0" kern="100" dirty="0">
                        <a:effectLst/>
                        <a:latin typeface="Meiryo UI" panose="020B0604030504040204" pitchFamily="50" charset="-128"/>
                        <a:ea typeface="Meiryo UI" panose="020B0604030504040204" pitchFamily="50" charset="-128"/>
                        <a:cs typeface="Times New Roman"/>
                      </a:endParaRPr>
                    </a:p>
                  </a:txBody>
                  <a:tcPr marL="68574" marR="68574" marT="0" marB="0" anchor="ctr">
                    <a:solidFill>
                      <a:schemeClr val="bg1"/>
                    </a:solidFill>
                  </a:tcPr>
                </a:tc>
                <a:tc>
                  <a:txBody>
                    <a:bodyPr/>
                    <a:lstStyle/>
                    <a:p>
                      <a:pPr algn="ctr">
                        <a:lnSpc>
                          <a:spcPts val="1200"/>
                        </a:lnSpc>
                        <a:spcAft>
                          <a:spcPts val="0"/>
                        </a:spcAft>
                      </a:pPr>
                      <a:r>
                        <a:rPr lang="en-US" altLang="ja-JP" sz="1000" kern="0" dirty="0">
                          <a:effectLst/>
                          <a:latin typeface="Meiryo UI" panose="020B0604030504040204" pitchFamily="50" charset="-128"/>
                          <a:ea typeface="Meiryo UI" panose="020B0604030504040204" pitchFamily="50" charset="-128"/>
                        </a:rPr>
                        <a:t>EL</a:t>
                      </a:r>
                      <a:r>
                        <a:rPr lang="en-US" sz="1000" kern="0" dirty="0">
                          <a:effectLst/>
                          <a:latin typeface="Meiryo UI" panose="020B0604030504040204" pitchFamily="50" charset="-128"/>
                          <a:ea typeface="Meiryo UI" panose="020B0604030504040204" pitchFamily="50" charset="-128"/>
                        </a:rPr>
                        <a:t>85.4m</a:t>
                      </a:r>
                      <a:endParaRPr lang="ja-JP" sz="1000" b="0" kern="100" dirty="0">
                        <a:effectLst/>
                        <a:latin typeface="Meiryo UI" panose="020B0604030504040204" pitchFamily="50" charset="-128"/>
                        <a:ea typeface="Meiryo UI" panose="020B0604030504040204" pitchFamily="50" charset="-128"/>
                        <a:cs typeface="Times New Roman"/>
                      </a:endParaRPr>
                    </a:p>
                  </a:txBody>
                  <a:tcPr marL="68574" marR="68574" marT="0" marB="0" anchor="ctr">
                    <a:solidFill>
                      <a:schemeClr val="bg1"/>
                    </a:solidFill>
                  </a:tcPr>
                </a:tc>
                <a:extLst>
                  <a:ext uri="{0D108BD9-81ED-4DB2-BD59-A6C34878D82A}">
                    <a16:rowId xmlns:a16="http://schemas.microsoft.com/office/drawing/2014/main" val="10004"/>
                  </a:ext>
                </a:extLst>
              </a:tr>
            </a:tbl>
          </a:graphicData>
        </a:graphic>
      </p:graphicFrame>
      <p:pic>
        <p:nvPicPr>
          <p:cNvPr id="25" name="図 24">
            <a:extLst>
              <a:ext uri="{FF2B5EF4-FFF2-40B4-BE49-F238E27FC236}">
                <a16:creationId xmlns:a16="http://schemas.microsoft.com/office/drawing/2014/main" id="{DF015884-3C5F-47F8-BA54-8996F3E42C3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282" t="11294" r="6410" b="4355"/>
          <a:stretch/>
        </p:blipFill>
        <p:spPr>
          <a:xfrm>
            <a:off x="4325295" y="3616438"/>
            <a:ext cx="2057452" cy="1516208"/>
          </a:xfrm>
          <a:prstGeom prst="rect">
            <a:avLst/>
          </a:prstGeom>
        </p:spPr>
      </p:pic>
      <p:sp>
        <p:nvSpPr>
          <p:cNvPr id="26" name="角丸四角形 143">
            <a:extLst>
              <a:ext uri="{FF2B5EF4-FFF2-40B4-BE49-F238E27FC236}">
                <a16:creationId xmlns:a16="http://schemas.microsoft.com/office/drawing/2014/main" id="{8FCB7812-6492-4F39-91A0-6FC68D947237}"/>
              </a:ext>
            </a:extLst>
          </p:cNvPr>
          <p:cNvSpPr/>
          <p:nvPr/>
        </p:nvSpPr>
        <p:spPr>
          <a:xfrm>
            <a:off x="110835" y="1832514"/>
            <a:ext cx="3904574" cy="455309"/>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200" u="sng" kern="100" dirty="0">
                <a:solidFill>
                  <a:srgbClr val="FF0000"/>
                </a:solidFill>
                <a:latin typeface="Meiryo UI" panose="020B0604030504040204" pitchFamily="50" charset="-128"/>
                <a:ea typeface="Meiryo UI" panose="020B0604030504040204" pitchFamily="50" charset="-128"/>
                <a:cs typeface="Times New Roman"/>
              </a:rPr>
              <a:t>①現時点の管理施設数</a:t>
            </a:r>
            <a:endParaRPr lang="en-US" altLang="ja-JP" sz="1200" u="sng" kern="100" dirty="0">
              <a:solidFill>
                <a:srgbClr val="FF0000"/>
              </a:solidFill>
              <a:latin typeface="Meiryo UI" panose="020B0604030504040204" pitchFamily="50" charset="-128"/>
              <a:ea typeface="Meiryo UI" panose="020B0604030504040204" pitchFamily="50" charset="-128"/>
              <a:cs typeface="Times New Roman"/>
            </a:endParaRPr>
          </a:p>
          <a:p>
            <a:pPr marL="179388" algn="just">
              <a:defRPr/>
            </a:pPr>
            <a:r>
              <a:rPr lang="ja-JP" altLang="en-US" sz="1200" u="sng" kern="100" dirty="0">
                <a:solidFill>
                  <a:srgbClr val="FF0000"/>
                </a:solidFill>
                <a:latin typeface="Meiryo UI" panose="020B0604030504040204" pitchFamily="50" charset="-128"/>
                <a:ea typeface="Meiryo UI" panose="020B0604030504040204" pitchFamily="50" charset="-128"/>
                <a:cs typeface="Times New Roman"/>
              </a:rPr>
              <a:t>均一型フィルダム </a:t>
            </a:r>
            <a:r>
              <a:rPr lang="en-US" altLang="ja-JP" sz="1200" u="sng" kern="100" dirty="0">
                <a:solidFill>
                  <a:srgbClr val="FF0000"/>
                </a:solidFill>
                <a:latin typeface="Meiryo UI" panose="020B0604030504040204" pitchFamily="50" charset="-128"/>
                <a:ea typeface="Meiryo UI" panose="020B0604030504040204" pitchFamily="50" charset="-128"/>
                <a:cs typeface="Times New Roman"/>
              </a:rPr>
              <a:t>1</a:t>
            </a:r>
            <a:r>
              <a:rPr lang="ja-JP" altLang="en-US" sz="1200" u="sng" kern="100" dirty="0">
                <a:solidFill>
                  <a:srgbClr val="FF0000"/>
                </a:solidFill>
                <a:latin typeface="Meiryo UI" panose="020B0604030504040204" pitchFamily="50" charset="-128"/>
                <a:ea typeface="Meiryo UI" panose="020B0604030504040204" pitchFamily="50" charset="-128"/>
                <a:cs typeface="Times New Roman"/>
              </a:rPr>
              <a:t>基、中央コア型ロックフィルダム </a:t>
            </a:r>
            <a:r>
              <a:rPr lang="en-US" altLang="ja-JP" sz="1200" u="sng" kern="100" dirty="0">
                <a:solidFill>
                  <a:srgbClr val="FF0000"/>
                </a:solidFill>
                <a:latin typeface="Meiryo UI" panose="020B0604030504040204" pitchFamily="50" charset="-128"/>
                <a:ea typeface="Meiryo UI" panose="020B0604030504040204" pitchFamily="50" charset="-128"/>
                <a:cs typeface="Times New Roman"/>
              </a:rPr>
              <a:t>2</a:t>
            </a:r>
            <a:r>
              <a:rPr lang="ja-JP" altLang="en-US" sz="1200" u="sng" kern="100" dirty="0">
                <a:solidFill>
                  <a:srgbClr val="FF0000"/>
                </a:solidFill>
                <a:latin typeface="Meiryo UI" panose="020B0604030504040204" pitchFamily="50" charset="-128"/>
                <a:ea typeface="Meiryo UI" panose="020B0604030504040204" pitchFamily="50" charset="-128"/>
                <a:cs typeface="Times New Roman"/>
              </a:rPr>
              <a:t>基</a:t>
            </a:r>
          </a:p>
        </p:txBody>
      </p:sp>
      <p:sp>
        <p:nvSpPr>
          <p:cNvPr id="27" name="テキスト ボックス 26">
            <a:extLst>
              <a:ext uri="{FF2B5EF4-FFF2-40B4-BE49-F238E27FC236}">
                <a16:creationId xmlns:a16="http://schemas.microsoft.com/office/drawing/2014/main" id="{503C8D87-75F9-4F46-B484-577C100D407E}"/>
              </a:ext>
            </a:extLst>
          </p:cNvPr>
          <p:cNvSpPr txBox="1"/>
          <p:nvPr/>
        </p:nvSpPr>
        <p:spPr>
          <a:xfrm>
            <a:off x="0" y="525123"/>
            <a:ext cx="9144000" cy="461665"/>
          </a:xfrm>
          <a:prstGeom prst="rect">
            <a:avLst/>
          </a:prstGeom>
          <a:solidFill>
            <a:srgbClr val="FFD653"/>
          </a:solidFill>
          <a:ln w="19050">
            <a:noFill/>
          </a:ln>
        </p:spPr>
        <p:txBody>
          <a:bodyPr wrap="square" rtlCol="0">
            <a:spAutoFit/>
          </a:bodyPr>
          <a:lstStyle/>
          <a:p>
            <a:r>
              <a:rPr lang="ja-JP" altLang="en-US" sz="2400" dirty="0">
                <a:latin typeface="Meiryo UI" pitchFamily="50" charset="-128"/>
                <a:ea typeface="Meiryo UI" pitchFamily="50" charset="-128"/>
                <a:cs typeface="Meiryo UI" pitchFamily="50" charset="-128"/>
              </a:rPr>
              <a:t>１－</a:t>
            </a:r>
            <a:r>
              <a:rPr lang="en-US" altLang="ja-JP" sz="2400" dirty="0">
                <a:latin typeface="Meiryo UI" pitchFamily="50" charset="-128"/>
                <a:ea typeface="Meiryo UI" pitchFamily="50" charset="-128"/>
                <a:cs typeface="Meiryo UI" pitchFamily="50" charset="-128"/>
              </a:rPr>
              <a:t>4</a:t>
            </a:r>
            <a:r>
              <a:rPr lang="ja-JP" altLang="en-US" sz="2400" dirty="0">
                <a:latin typeface="Meiryo UI" pitchFamily="50" charset="-128"/>
                <a:ea typeface="Meiryo UI" pitchFamily="50" charset="-128"/>
                <a:cs typeface="Meiryo UI" pitchFamily="50" charset="-128"/>
              </a:rPr>
              <a:t>　次期計画の概要</a:t>
            </a:r>
            <a:endParaRPr kumimoji="1" lang="ja-JP" altLang="en-US" sz="240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16220465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6F711AAB-72F4-3C4E-A7EA-054E7F0ED73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07969" y="4102116"/>
            <a:ext cx="5759450" cy="2688590"/>
          </a:xfrm>
          <a:prstGeom prst="rect">
            <a:avLst/>
          </a:prstGeom>
          <a:noFill/>
          <a:ln>
            <a:noFill/>
          </a:ln>
        </p:spPr>
      </p:pic>
      <p:sp>
        <p:nvSpPr>
          <p:cNvPr id="17" name="テキスト ボックス 16">
            <a:extLst>
              <a:ext uri="{FF2B5EF4-FFF2-40B4-BE49-F238E27FC236}">
                <a16:creationId xmlns:a16="http://schemas.microsoft.com/office/drawing/2014/main" id="{5CA63333-58CC-4345-8E5A-C9F799BB19BB}"/>
              </a:ext>
            </a:extLst>
          </p:cNvPr>
          <p:cNvSpPr txBox="1"/>
          <p:nvPr/>
        </p:nvSpPr>
        <p:spPr>
          <a:xfrm>
            <a:off x="-13856" y="1644"/>
            <a:ext cx="9157855"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１．</a:t>
            </a:r>
            <a:r>
              <a:rPr kumimoji="1" lang="ja-JP" altLang="en-US" sz="2800" dirty="0">
                <a:solidFill>
                  <a:schemeClr val="bg1"/>
                </a:solidFill>
                <a:latin typeface="Meiryo UI" panose="020B0604030504040204" pitchFamily="50" charset="-128"/>
                <a:ea typeface="Meiryo UI" panose="020B0604030504040204" pitchFamily="50" charset="-128"/>
              </a:rPr>
              <a:t>各分野の最終とりまとめ</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10" name="スライド番号プレースホルダー 17">
            <a:extLst>
              <a:ext uri="{FF2B5EF4-FFF2-40B4-BE49-F238E27FC236}">
                <a16:creationId xmlns:a16="http://schemas.microsoft.com/office/drawing/2014/main" id="{428703D8-3AFE-4E03-A287-112B17022CD6}"/>
              </a:ext>
            </a:extLst>
          </p:cNvPr>
          <p:cNvSpPr>
            <a:spLocks noGrp="1"/>
          </p:cNvSpPr>
          <p:nvPr>
            <p:ph type="sldNum" sz="quarter" idx="12"/>
          </p:nvPr>
        </p:nvSpPr>
        <p:spPr>
          <a:xfrm>
            <a:off x="8380804" y="6497402"/>
            <a:ext cx="774422" cy="365125"/>
          </a:xfrm>
        </p:spPr>
        <p:txBody>
          <a:bodyPr/>
          <a:lstStyle/>
          <a:p>
            <a:fld id="{682EF9F9-C4E8-46B2-BBF1-33E3162B856A}" type="slidenum">
              <a:rPr kumimoji="1" lang="ja-JP" altLang="en-US" smtClean="0"/>
              <a:t>27</a:t>
            </a:fld>
            <a:endParaRPr kumimoji="1" lang="ja-JP" altLang="en-US" dirty="0"/>
          </a:p>
        </p:txBody>
      </p:sp>
      <p:sp>
        <p:nvSpPr>
          <p:cNvPr id="5" name="テキスト ボックス 4">
            <a:extLst>
              <a:ext uri="{FF2B5EF4-FFF2-40B4-BE49-F238E27FC236}">
                <a16:creationId xmlns:a16="http://schemas.microsoft.com/office/drawing/2014/main" id="{F2205FA9-0011-435E-9CF3-A6AF1A75DEA0}"/>
              </a:ext>
            </a:extLst>
          </p:cNvPr>
          <p:cNvSpPr txBox="1"/>
          <p:nvPr/>
        </p:nvSpPr>
        <p:spPr>
          <a:xfrm>
            <a:off x="62618" y="1015301"/>
            <a:ext cx="8037774" cy="646331"/>
          </a:xfrm>
          <a:prstGeom prst="rect">
            <a:avLst/>
          </a:prstGeom>
          <a:noFill/>
          <a:ln w="19050">
            <a:noFill/>
          </a:ln>
        </p:spPr>
        <p:txBody>
          <a:bodyPr wrap="square" rtlCol="0">
            <a:spAutoFit/>
          </a:bodyPr>
          <a:lstStyle/>
          <a:p>
            <a:r>
              <a:rPr lang="ja-JP" altLang="en-US" b="1" dirty="0">
                <a:latin typeface="Meiryo UI" pitchFamily="50" charset="-128"/>
                <a:ea typeface="Meiryo UI" pitchFamily="50" charset="-128"/>
                <a:cs typeface="Meiryo UI" pitchFamily="50" charset="-128"/>
              </a:rPr>
              <a:t>３．効率的・効果的な維持管理の推進</a:t>
            </a:r>
            <a:endParaRPr lang="en-US" altLang="ja-JP" b="1" dirty="0">
              <a:latin typeface="Meiryo UI" pitchFamily="50" charset="-128"/>
              <a:ea typeface="Meiryo UI" pitchFamily="50" charset="-128"/>
              <a:cs typeface="Meiryo UI" pitchFamily="50" charset="-128"/>
            </a:endParaRPr>
          </a:p>
          <a:p>
            <a:r>
              <a:rPr lang="ja-JP" altLang="en-US" b="1" dirty="0">
                <a:latin typeface="Meiryo UI" pitchFamily="50" charset="-128"/>
                <a:ea typeface="Meiryo UI" pitchFamily="50" charset="-128"/>
                <a:cs typeface="Meiryo UI" pitchFamily="50" charset="-128"/>
              </a:rPr>
              <a:t>　</a:t>
            </a:r>
            <a:r>
              <a:rPr lang="en-US" altLang="ja-JP" b="1" dirty="0">
                <a:latin typeface="Meiryo UI" pitchFamily="50" charset="-128"/>
                <a:ea typeface="Meiryo UI" pitchFamily="50" charset="-128"/>
                <a:cs typeface="Meiryo UI" pitchFamily="50" charset="-128"/>
              </a:rPr>
              <a:t>3.4</a:t>
            </a:r>
            <a:r>
              <a:rPr lang="ja-JP" altLang="en-US" b="1" dirty="0">
                <a:latin typeface="Meiryo UI" pitchFamily="50" charset="-128"/>
                <a:ea typeface="Meiryo UI" pitchFamily="50" charset="-128"/>
                <a:cs typeface="Meiryo UI" pitchFamily="50" charset="-128"/>
              </a:rPr>
              <a:t>　ダム</a:t>
            </a:r>
            <a:endParaRPr kumimoji="1" lang="ja-JP" altLang="en-US" b="1" dirty="0">
              <a:latin typeface="Meiryo UI" pitchFamily="50" charset="-128"/>
              <a:ea typeface="Meiryo UI" pitchFamily="50" charset="-128"/>
              <a:cs typeface="Meiryo UI" pitchFamily="50" charset="-128"/>
            </a:endParaRPr>
          </a:p>
        </p:txBody>
      </p:sp>
      <p:sp>
        <p:nvSpPr>
          <p:cNvPr id="42" name="角丸四角形 143">
            <a:extLst>
              <a:ext uri="{FF2B5EF4-FFF2-40B4-BE49-F238E27FC236}">
                <a16:creationId xmlns:a16="http://schemas.microsoft.com/office/drawing/2014/main" id="{D8A6AB55-167D-4532-AA4F-60F74B25BDC2}"/>
              </a:ext>
            </a:extLst>
          </p:cNvPr>
          <p:cNvSpPr/>
          <p:nvPr/>
        </p:nvSpPr>
        <p:spPr>
          <a:xfrm>
            <a:off x="110835" y="1639374"/>
            <a:ext cx="8947439" cy="5174002"/>
          </a:xfrm>
          <a:prstGeom prst="rect">
            <a:avLst/>
          </a:prstGeom>
          <a:noFill/>
          <a:ln>
            <a:solidFill>
              <a:schemeClr val="tx1"/>
            </a:solid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en-US" altLang="ja-JP" sz="1400" b="1" kern="100" dirty="0">
                <a:solidFill>
                  <a:prstClr val="black"/>
                </a:solidFill>
                <a:latin typeface="Meiryo UI" panose="020B0604030504040204" pitchFamily="50" charset="-128"/>
                <a:ea typeface="Meiryo UI" panose="020B0604030504040204" pitchFamily="50" charset="-128"/>
                <a:cs typeface="Times New Roman"/>
              </a:rPr>
              <a:t>3.4.2</a:t>
            </a:r>
            <a:r>
              <a:rPr lang="ja-JP" altLang="en-US" sz="1400" b="1" kern="100" dirty="0">
                <a:solidFill>
                  <a:prstClr val="black"/>
                </a:solidFill>
                <a:latin typeface="Meiryo UI" panose="020B0604030504040204" pitchFamily="50" charset="-128"/>
                <a:ea typeface="Meiryo UI" panose="020B0604030504040204" pitchFamily="50" charset="-128"/>
                <a:cs typeface="Times New Roman"/>
              </a:rPr>
              <a:t>　点検</a:t>
            </a:r>
            <a:endParaRPr lang="en-US" altLang="ja-JP" sz="1400" b="1" kern="100" dirty="0">
              <a:solidFill>
                <a:prstClr val="black"/>
              </a:solidFill>
              <a:latin typeface="Meiryo UI" panose="020B0604030504040204" pitchFamily="50" charset="-128"/>
              <a:ea typeface="Meiryo UI" panose="020B0604030504040204" pitchFamily="50" charset="-128"/>
              <a:cs typeface="Times New Roman"/>
            </a:endParaRPr>
          </a:p>
        </p:txBody>
      </p:sp>
      <p:sp>
        <p:nvSpPr>
          <p:cNvPr id="22" name="角丸四角形 143">
            <a:extLst>
              <a:ext uri="{FF2B5EF4-FFF2-40B4-BE49-F238E27FC236}">
                <a16:creationId xmlns:a16="http://schemas.microsoft.com/office/drawing/2014/main" id="{97DCA3E7-E330-4290-8C61-370B74092F8E}"/>
              </a:ext>
            </a:extLst>
          </p:cNvPr>
          <p:cNvSpPr/>
          <p:nvPr/>
        </p:nvSpPr>
        <p:spPr>
          <a:xfrm>
            <a:off x="110835" y="1871308"/>
            <a:ext cx="971264" cy="256603"/>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050" kern="100" dirty="0">
                <a:solidFill>
                  <a:srgbClr val="FF0000"/>
                </a:solidFill>
                <a:latin typeface="Meiryo UI" panose="020B0604030504040204" pitchFamily="50" charset="-128"/>
                <a:ea typeface="Meiryo UI" panose="020B0604030504040204" pitchFamily="50" charset="-128"/>
                <a:cs typeface="Times New Roman"/>
              </a:rPr>
              <a:t>①点検種別</a:t>
            </a:r>
            <a:endParaRPr lang="en-US" altLang="ja-JP" sz="900" kern="100" dirty="0">
              <a:solidFill>
                <a:srgbClr val="FF0000"/>
              </a:solidFill>
              <a:latin typeface="Meiryo UI" panose="020B0604030504040204" pitchFamily="50" charset="-128"/>
              <a:ea typeface="Meiryo UI" panose="020B0604030504040204" pitchFamily="50" charset="-128"/>
              <a:cs typeface="Times New Roman"/>
            </a:endParaRPr>
          </a:p>
        </p:txBody>
      </p:sp>
      <p:graphicFrame>
        <p:nvGraphicFramePr>
          <p:cNvPr id="4" name="表 3">
            <a:extLst>
              <a:ext uri="{FF2B5EF4-FFF2-40B4-BE49-F238E27FC236}">
                <a16:creationId xmlns:a16="http://schemas.microsoft.com/office/drawing/2014/main" id="{BF5ADAC3-8DBC-49AA-0575-F4FF07463429}"/>
              </a:ext>
            </a:extLst>
          </p:cNvPr>
          <p:cNvGraphicFramePr>
            <a:graphicFrameLocks noGrp="1"/>
          </p:cNvGraphicFramePr>
          <p:nvPr>
            <p:extLst>
              <p:ext uri="{D42A27DB-BD31-4B8C-83A1-F6EECF244321}">
                <p14:modId xmlns:p14="http://schemas.microsoft.com/office/powerpoint/2010/main" val="477371539"/>
              </p:ext>
            </p:extLst>
          </p:nvPr>
        </p:nvGraphicFramePr>
        <p:xfrm>
          <a:off x="420734" y="2120192"/>
          <a:ext cx="8351174" cy="1705061"/>
        </p:xfrm>
        <a:graphic>
          <a:graphicData uri="http://schemas.openxmlformats.org/drawingml/2006/table">
            <a:tbl>
              <a:tblPr>
                <a:tableStyleId>{5C22544A-7EE6-4342-B048-85BDC9FD1C3A}</a:tableStyleId>
              </a:tblPr>
              <a:tblGrid>
                <a:gridCol w="596661">
                  <a:extLst>
                    <a:ext uri="{9D8B030D-6E8A-4147-A177-3AD203B41FA5}">
                      <a16:colId xmlns:a16="http://schemas.microsoft.com/office/drawing/2014/main" val="3103908567"/>
                    </a:ext>
                  </a:extLst>
                </a:gridCol>
                <a:gridCol w="1655836">
                  <a:extLst>
                    <a:ext uri="{9D8B030D-6E8A-4147-A177-3AD203B41FA5}">
                      <a16:colId xmlns:a16="http://schemas.microsoft.com/office/drawing/2014/main" val="3674415562"/>
                    </a:ext>
                  </a:extLst>
                </a:gridCol>
                <a:gridCol w="6098677">
                  <a:extLst>
                    <a:ext uri="{9D8B030D-6E8A-4147-A177-3AD203B41FA5}">
                      <a16:colId xmlns:a16="http://schemas.microsoft.com/office/drawing/2014/main" val="4189104833"/>
                    </a:ext>
                  </a:extLst>
                </a:gridCol>
              </a:tblGrid>
              <a:tr h="183509">
                <a:tc>
                  <a:txBody>
                    <a:bodyPr/>
                    <a:lstStyle/>
                    <a:p>
                      <a:pPr algn="ctr" fontAlgn="ctr"/>
                      <a:r>
                        <a:rPr lang="ja-JP" altLang="en-US" sz="900" u="none" strike="noStrike">
                          <a:effectLst/>
                          <a:latin typeface="Meiryo UI" panose="020B0604030504040204" pitchFamily="50" charset="-128"/>
                          <a:ea typeface="Meiryo UI" panose="020B0604030504040204" pitchFamily="50" charset="-128"/>
                        </a:rPr>
                        <a:t>　</a:t>
                      </a:r>
                      <a:endParaRPr lang="ja-JP" altLang="en-US" sz="900" b="0" i="0" u="none" strike="noStrike">
                        <a:solidFill>
                          <a:srgbClr val="000000"/>
                        </a:solidFill>
                        <a:effectLst/>
                        <a:latin typeface="Meiryo UI" panose="020B0604030504040204" pitchFamily="50" charset="-128"/>
                        <a:ea typeface="Meiryo UI" panose="020B0604030504040204" pitchFamily="50" charset="-128"/>
                      </a:endParaRPr>
                    </a:p>
                  </a:txBody>
                  <a:tcPr marL="7340" marR="7340" marT="7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900" u="none" strike="noStrike">
                          <a:effectLst/>
                          <a:latin typeface="Meiryo UI" panose="020B0604030504040204" pitchFamily="50" charset="-128"/>
                          <a:ea typeface="Meiryo UI" panose="020B0604030504040204" pitchFamily="50" charset="-128"/>
                        </a:rPr>
                        <a:t>点検種別</a:t>
                      </a:r>
                      <a:endParaRPr lang="ja-JP" altLang="en-US" sz="900" b="0" i="0" u="none" strike="noStrike">
                        <a:solidFill>
                          <a:srgbClr val="000000"/>
                        </a:solidFill>
                        <a:effectLst/>
                        <a:latin typeface="Meiryo UI" panose="020B0604030504040204" pitchFamily="50" charset="-128"/>
                        <a:ea typeface="Meiryo UI" panose="020B0604030504040204" pitchFamily="50" charset="-128"/>
                      </a:endParaRPr>
                    </a:p>
                  </a:txBody>
                  <a:tcPr marL="7340" marR="7340" marT="7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900" u="none" strike="noStrike">
                          <a:effectLst/>
                          <a:latin typeface="Meiryo UI" panose="020B0604030504040204" pitchFamily="50" charset="-128"/>
                          <a:ea typeface="Meiryo UI" panose="020B0604030504040204" pitchFamily="50" charset="-128"/>
                        </a:rPr>
                        <a:t>内容等</a:t>
                      </a:r>
                      <a:endParaRPr lang="ja-JP" altLang="en-US" sz="900" b="0" i="0" u="none" strike="noStrike">
                        <a:solidFill>
                          <a:srgbClr val="000000"/>
                        </a:solidFill>
                        <a:effectLst/>
                        <a:latin typeface="Meiryo UI" panose="020B0604030504040204" pitchFamily="50" charset="-128"/>
                        <a:ea typeface="Meiryo UI" panose="020B0604030504040204" pitchFamily="50" charset="-128"/>
                      </a:endParaRPr>
                    </a:p>
                  </a:txBody>
                  <a:tcPr marL="7340" marR="7340" marT="7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59163024"/>
                  </a:ext>
                </a:extLst>
              </a:tr>
              <a:tr h="45179">
                <a:tc rowSpan="5">
                  <a:txBody>
                    <a:bodyPr/>
                    <a:lstStyle/>
                    <a:p>
                      <a:pPr algn="ctr" fontAlgn="ctr"/>
                      <a:r>
                        <a:rPr lang="ja-JP" altLang="en-US" sz="900" u="none" strike="noStrike">
                          <a:effectLst/>
                          <a:latin typeface="Meiryo UI" panose="020B0604030504040204" pitchFamily="50" charset="-128"/>
                          <a:ea typeface="Meiryo UI" panose="020B0604030504040204" pitchFamily="50" charset="-128"/>
                        </a:rPr>
                        <a:t>ダム</a:t>
                      </a:r>
                      <a:endParaRPr lang="ja-JP" altLang="en-US" sz="900" b="0" i="0" u="none" strike="noStrike">
                        <a:solidFill>
                          <a:srgbClr val="000000"/>
                        </a:solidFill>
                        <a:effectLst/>
                        <a:latin typeface="Meiryo UI" panose="020B0604030504040204" pitchFamily="50" charset="-128"/>
                        <a:ea typeface="Meiryo UI" panose="020B0604030504040204" pitchFamily="50" charset="-128"/>
                      </a:endParaRPr>
                    </a:p>
                  </a:txBody>
                  <a:tcPr marL="7340" marR="7340" marT="7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7313" indent="0" algn="l" fontAlgn="ctr"/>
                      <a:r>
                        <a:rPr lang="ja-JP" altLang="en-US" sz="900" u="none" strike="noStrike" dirty="0">
                          <a:effectLst/>
                          <a:latin typeface="Meiryo UI" panose="020B0604030504040204" pitchFamily="50" charset="-128"/>
                          <a:ea typeface="Meiryo UI" panose="020B0604030504040204" pitchFamily="50" charset="-128"/>
                        </a:rPr>
                        <a:t>定期点検</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7340" marR="7340" marT="7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58763" indent="-171450" algn="l" fontAlgn="ctr">
                        <a:buFont typeface="Arial" panose="020B0604020202020204" pitchFamily="34" charset="0"/>
                        <a:buChar char="•"/>
                      </a:pPr>
                      <a:r>
                        <a:rPr lang="ja-JP" altLang="en-US" sz="900" u="none" strike="noStrike" dirty="0">
                          <a:effectLst/>
                          <a:latin typeface="Meiryo UI" panose="020B0604030504040204" pitchFamily="50" charset="-128"/>
                          <a:ea typeface="Meiryo UI" panose="020B0604030504040204" pitchFamily="50" charset="-128"/>
                        </a:rPr>
                        <a:t>堤体等について、目視により施設の損傷等を点検</a:t>
                      </a:r>
                      <a:endParaRPr lang="en-US" altLang="ja-JP" sz="900" u="none" strike="noStrike" dirty="0">
                        <a:effectLst/>
                        <a:latin typeface="Meiryo UI" panose="020B0604030504040204" pitchFamily="50" charset="-128"/>
                        <a:ea typeface="Meiryo UI" panose="020B0604030504040204" pitchFamily="50" charset="-128"/>
                      </a:endParaRPr>
                    </a:p>
                    <a:p>
                      <a:pPr marL="258763" indent="-171450" algn="l" fontAlgn="ctr">
                        <a:buFont typeface="Arial" panose="020B0604020202020204" pitchFamily="34" charset="0"/>
                        <a:buChar char="•"/>
                      </a:pPr>
                      <a:r>
                        <a:rPr lang="ja-JP" altLang="en-US" sz="900" u="sng" strike="noStrike" dirty="0">
                          <a:solidFill>
                            <a:srgbClr val="FF0000"/>
                          </a:solidFill>
                          <a:effectLst/>
                          <a:latin typeface="Meiryo UI" panose="020B0604030504040204" pitchFamily="50" charset="-128"/>
                          <a:ea typeface="Meiryo UI" panose="020B0604030504040204" pitchFamily="50" charset="-128"/>
                        </a:rPr>
                        <a:t>近接目視が容易でない箇所についてはドローン等により取得した画像を活用</a:t>
                      </a:r>
                      <a:endParaRPr lang="ja-JP" altLang="en-US" sz="900" b="0" i="0" u="sng" strike="noStrike" dirty="0">
                        <a:solidFill>
                          <a:srgbClr val="FF0000"/>
                        </a:solidFill>
                        <a:effectLst/>
                        <a:latin typeface="Meiryo UI" panose="020B0604030504040204" pitchFamily="50" charset="-128"/>
                        <a:ea typeface="Meiryo UI" panose="020B0604030504040204" pitchFamily="50" charset="-128"/>
                      </a:endParaRPr>
                    </a:p>
                  </a:txBody>
                  <a:tcPr marL="7340" marR="7340" marT="7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43258670"/>
                  </a:ext>
                </a:extLst>
              </a:tr>
              <a:tr h="0">
                <a:tc vMerge="1">
                  <a:txBody>
                    <a:bodyPr/>
                    <a:lstStyle/>
                    <a:p>
                      <a:endParaRPr kumimoji="1" lang="ja-JP" altLang="en-US"/>
                    </a:p>
                  </a:txBody>
                  <a:tcPr/>
                </a:tc>
                <a:tc>
                  <a:txBody>
                    <a:bodyPr/>
                    <a:lstStyle/>
                    <a:p>
                      <a:pPr marL="87313" indent="0" algn="l" fontAlgn="ctr"/>
                      <a:r>
                        <a:rPr lang="ja-JP" altLang="en-US" sz="900" u="none" strike="noStrike" dirty="0">
                          <a:effectLst/>
                          <a:latin typeface="Meiryo UI" panose="020B0604030504040204" pitchFamily="50" charset="-128"/>
                          <a:ea typeface="Meiryo UI" panose="020B0604030504040204" pitchFamily="50" charset="-128"/>
                        </a:rPr>
                        <a:t>詳細調査</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7340" marR="7340" marT="7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58763" indent="-171450" algn="l" fontAlgn="ctr">
                        <a:buFont typeface="Arial" panose="020B0604020202020204" pitchFamily="34" charset="0"/>
                        <a:buChar char="•"/>
                      </a:pPr>
                      <a:r>
                        <a:rPr lang="ja-JP" altLang="en-US" sz="900" u="none" strike="noStrike" dirty="0">
                          <a:effectLst/>
                          <a:latin typeface="Meiryo UI" panose="020B0604030504040204" pitchFamily="50" charset="-128"/>
                          <a:ea typeface="Meiryo UI" panose="020B0604030504040204" pitchFamily="50" charset="-128"/>
                        </a:rPr>
                        <a:t>ダム操作規則及び細則に規定するダム諸量（漏水量、変位、浸潤線）の観測を指定の頻度で実施し、異常値の有無を確認。合わせて本体の点検も実施</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7340" marR="7340" marT="7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18906256"/>
                  </a:ext>
                </a:extLst>
              </a:tr>
              <a:tr h="38491">
                <a:tc vMerge="1">
                  <a:txBody>
                    <a:bodyPr/>
                    <a:lstStyle/>
                    <a:p>
                      <a:endParaRPr kumimoji="1" lang="ja-JP" altLang="en-US"/>
                    </a:p>
                  </a:txBody>
                  <a:tcPr/>
                </a:tc>
                <a:tc>
                  <a:txBody>
                    <a:bodyPr/>
                    <a:lstStyle/>
                    <a:p>
                      <a:pPr marL="87313" indent="0" algn="l" fontAlgn="ctr"/>
                      <a:r>
                        <a:rPr lang="ja-JP" altLang="en-US" sz="900" u="none" strike="noStrike" dirty="0">
                          <a:effectLst/>
                          <a:latin typeface="Meiryo UI" panose="020B0604030504040204" pitchFamily="50" charset="-128"/>
                          <a:ea typeface="Meiryo UI" panose="020B0604030504040204" pitchFamily="50" charset="-128"/>
                        </a:rPr>
                        <a:t>緊急点検</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7340" marR="7340" marT="7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58763" indent="-171450" algn="l" fontAlgn="ctr">
                        <a:buFont typeface="Arial" panose="020B0604020202020204" pitchFamily="34" charset="0"/>
                        <a:buChar char="•"/>
                      </a:pPr>
                      <a:r>
                        <a:rPr lang="ja-JP" altLang="en-US" sz="900" u="none" strike="noStrike" dirty="0">
                          <a:effectLst/>
                          <a:latin typeface="Meiryo UI" panose="020B0604030504040204" pitchFamily="50" charset="-128"/>
                          <a:ea typeface="Meiryo UI" panose="020B0604030504040204" pitchFamily="50" charset="-128"/>
                        </a:rPr>
                        <a:t>地震等の発生後、</a:t>
                      </a:r>
                      <a:r>
                        <a:rPr lang="ja-JP" altLang="en-US" sz="900" u="sng" strike="noStrike" dirty="0">
                          <a:solidFill>
                            <a:srgbClr val="FF0000"/>
                          </a:solidFill>
                          <a:effectLst/>
                          <a:latin typeface="Meiryo UI" panose="020B0604030504040204" pitchFamily="50" charset="-128"/>
                          <a:ea typeface="Meiryo UI" panose="020B0604030504040204" pitchFamily="50" charset="-128"/>
                        </a:rPr>
                        <a:t>ドローンを活用し</a:t>
                      </a:r>
                      <a:r>
                        <a:rPr lang="ja-JP" altLang="en-US" sz="900" u="none" strike="noStrike" dirty="0">
                          <a:effectLst/>
                          <a:latin typeface="Meiryo UI" panose="020B0604030504040204" pitchFamily="50" charset="-128"/>
                          <a:ea typeface="Meiryo UI" panose="020B0604030504040204" pitchFamily="50" charset="-128"/>
                        </a:rPr>
                        <a:t>ダム施設の点検を実施。また、他施設等で不具合が発生した場合に、同種の構造物点検を随時実施</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7340" marR="7340" marT="7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40636600"/>
                  </a:ext>
                </a:extLst>
              </a:tr>
              <a:tr h="0">
                <a:tc vMerge="1">
                  <a:txBody>
                    <a:bodyPr/>
                    <a:lstStyle/>
                    <a:p>
                      <a:endParaRPr kumimoji="1" lang="ja-JP" altLang="en-US"/>
                    </a:p>
                  </a:txBody>
                  <a:tcPr/>
                </a:tc>
                <a:tc>
                  <a:txBody>
                    <a:bodyPr/>
                    <a:lstStyle/>
                    <a:p>
                      <a:pPr marL="87313" indent="0" algn="l" fontAlgn="ctr"/>
                      <a:r>
                        <a:rPr lang="ja-JP" altLang="en-US" sz="900" u="sng" strike="noStrike" dirty="0">
                          <a:solidFill>
                            <a:srgbClr val="FF0000"/>
                          </a:solidFill>
                          <a:effectLst/>
                          <a:latin typeface="Meiryo UI" panose="020B0604030504040204" pitchFamily="50" charset="-128"/>
                          <a:ea typeface="Meiryo UI" panose="020B0604030504040204" pitchFamily="50" charset="-128"/>
                        </a:rPr>
                        <a:t>定期検査</a:t>
                      </a:r>
                      <a:endParaRPr lang="ja-JP" altLang="en-US" sz="900" b="0" i="0" u="sng" strike="noStrike" dirty="0">
                        <a:solidFill>
                          <a:srgbClr val="FF0000"/>
                        </a:solidFill>
                        <a:effectLst/>
                        <a:latin typeface="Meiryo UI" panose="020B0604030504040204" pitchFamily="50" charset="-128"/>
                        <a:ea typeface="Meiryo UI" panose="020B0604030504040204" pitchFamily="50" charset="-128"/>
                      </a:endParaRPr>
                    </a:p>
                  </a:txBody>
                  <a:tcPr marL="7340" marR="7340" marT="7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58763" indent="-171450" algn="l" fontAlgn="ctr">
                        <a:buFont typeface="Arial" panose="020B0604020202020204" pitchFamily="34" charset="0"/>
                        <a:buChar char="•"/>
                      </a:pPr>
                      <a:r>
                        <a:rPr lang="ja-JP" altLang="en-US" sz="900" u="sng" strike="noStrike" dirty="0">
                          <a:solidFill>
                            <a:srgbClr val="FF0000"/>
                          </a:solidFill>
                          <a:effectLst/>
                          <a:latin typeface="Meiryo UI" panose="020B0604030504040204" pitchFamily="50" charset="-128"/>
                          <a:ea typeface="Meiryo UI" panose="020B0604030504040204" pitchFamily="50" charset="-128"/>
                        </a:rPr>
                        <a:t>ダム施設及び貯水池が適切に維持管理され、良好な状態に保持されているか、また、流水管理が適切に行われているか確認するため、維持管理状況、ダム施設・貯水池の状態について、ダム管理者以外の視点から定期的に実施</a:t>
                      </a:r>
                      <a:endParaRPr lang="ja-JP" altLang="en-US" sz="900" b="0" i="0" u="sng" strike="noStrike" dirty="0">
                        <a:solidFill>
                          <a:srgbClr val="FF0000"/>
                        </a:solidFill>
                        <a:effectLst/>
                        <a:latin typeface="Meiryo UI" panose="020B0604030504040204" pitchFamily="50" charset="-128"/>
                        <a:ea typeface="Meiryo UI" panose="020B0604030504040204" pitchFamily="50" charset="-128"/>
                      </a:endParaRPr>
                    </a:p>
                  </a:txBody>
                  <a:tcPr marL="7340" marR="7340" marT="7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0801590"/>
                  </a:ext>
                </a:extLst>
              </a:tr>
              <a:tr h="394912">
                <a:tc vMerge="1">
                  <a:txBody>
                    <a:bodyPr/>
                    <a:lstStyle/>
                    <a:p>
                      <a:endParaRPr kumimoji="1" lang="ja-JP" altLang="en-US"/>
                    </a:p>
                  </a:txBody>
                  <a:tcPr/>
                </a:tc>
                <a:tc>
                  <a:txBody>
                    <a:bodyPr/>
                    <a:lstStyle/>
                    <a:p>
                      <a:pPr marL="87313" indent="0" algn="l" fontAlgn="ctr"/>
                      <a:r>
                        <a:rPr lang="ja-JP" altLang="en-US" sz="900" u="sng" strike="noStrike" dirty="0">
                          <a:solidFill>
                            <a:srgbClr val="FF0000"/>
                          </a:solidFill>
                          <a:effectLst/>
                          <a:latin typeface="Meiryo UI" panose="020B0604030504040204" pitchFamily="50" charset="-128"/>
                          <a:ea typeface="Meiryo UI" panose="020B0604030504040204" pitchFamily="50" charset="-128"/>
                        </a:rPr>
                        <a:t>総合点検</a:t>
                      </a:r>
                      <a:endParaRPr lang="ja-JP" altLang="en-US" sz="900" b="0" i="0" u="sng" strike="noStrike" dirty="0">
                        <a:solidFill>
                          <a:srgbClr val="FF0000"/>
                        </a:solidFill>
                        <a:effectLst/>
                        <a:latin typeface="Meiryo UI" panose="020B0604030504040204" pitchFamily="50" charset="-128"/>
                        <a:ea typeface="Meiryo UI" panose="020B0604030504040204" pitchFamily="50" charset="-128"/>
                      </a:endParaRPr>
                    </a:p>
                  </a:txBody>
                  <a:tcPr marL="7340" marR="7340" marT="7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58763" indent="-171450" algn="l" fontAlgn="ctr">
                        <a:buFont typeface="Arial" panose="020B0604020202020204" pitchFamily="34" charset="0"/>
                        <a:buChar char="•"/>
                      </a:pPr>
                      <a:r>
                        <a:rPr lang="ja-JP" altLang="en-US" sz="900" u="sng" strike="noStrike" dirty="0">
                          <a:solidFill>
                            <a:srgbClr val="FF0000"/>
                          </a:solidFill>
                          <a:effectLst/>
                          <a:latin typeface="Meiryo UI" panose="020B0604030504040204" pitchFamily="50" charset="-128"/>
                          <a:ea typeface="Meiryo UI" panose="020B0604030504040204" pitchFamily="50" charset="-128"/>
                        </a:rPr>
                        <a:t>ダムの長寿命化、長期的なダムの安全性及び機能の保持を目的に実施</a:t>
                      </a:r>
                      <a:endParaRPr lang="en-US" altLang="ja-JP" sz="900" u="sng" strike="noStrike" dirty="0">
                        <a:solidFill>
                          <a:srgbClr val="FF0000"/>
                        </a:solidFill>
                        <a:effectLst/>
                        <a:latin typeface="Meiryo UI" panose="020B0604030504040204" pitchFamily="50" charset="-128"/>
                        <a:ea typeface="Meiryo UI" panose="020B0604030504040204" pitchFamily="50" charset="-128"/>
                      </a:endParaRPr>
                    </a:p>
                    <a:p>
                      <a:pPr marL="258763" indent="-171450" algn="l" fontAlgn="ctr">
                        <a:buFont typeface="Arial" panose="020B0604020202020204" pitchFamily="34" charset="0"/>
                        <a:buChar char="•"/>
                      </a:pPr>
                      <a:r>
                        <a:rPr lang="ja-JP" altLang="en-US" sz="900" u="sng" strike="noStrike" dirty="0">
                          <a:solidFill>
                            <a:srgbClr val="FF0000"/>
                          </a:solidFill>
                          <a:effectLst/>
                          <a:latin typeface="Meiryo UI" panose="020B0604030504040204" pitchFamily="50" charset="-128"/>
                          <a:ea typeface="Meiryo UI" panose="020B0604030504040204" pitchFamily="50" charset="-128"/>
                        </a:rPr>
                        <a:t>日常点検や定期検査では通常実施しない規模の調査・試験を必要に応じて実施</a:t>
                      </a:r>
                      <a:endParaRPr lang="ja-JP" altLang="en-US" sz="900" b="0" i="0" u="sng" strike="noStrike" dirty="0">
                        <a:solidFill>
                          <a:srgbClr val="FF0000"/>
                        </a:solidFill>
                        <a:effectLst/>
                        <a:latin typeface="Meiryo UI" panose="020B0604030504040204" pitchFamily="50" charset="-128"/>
                        <a:ea typeface="Meiryo UI" panose="020B0604030504040204" pitchFamily="50" charset="-128"/>
                      </a:endParaRPr>
                    </a:p>
                  </a:txBody>
                  <a:tcPr marL="7340" marR="7340" marT="73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17338470"/>
                  </a:ext>
                </a:extLst>
              </a:tr>
            </a:tbl>
          </a:graphicData>
        </a:graphic>
      </p:graphicFrame>
      <p:sp>
        <p:nvSpPr>
          <p:cNvPr id="6" name="角丸四角形 143">
            <a:extLst>
              <a:ext uri="{FF2B5EF4-FFF2-40B4-BE49-F238E27FC236}">
                <a16:creationId xmlns:a16="http://schemas.microsoft.com/office/drawing/2014/main" id="{733A0E5F-8C7E-9FCF-DD68-2E612B7D958D}"/>
              </a:ext>
            </a:extLst>
          </p:cNvPr>
          <p:cNvSpPr/>
          <p:nvPr/>
        </p:nvSpPr>
        <p:spPr>
          <a:xfrm>
            <a:off x="124345" y="4030462"/>
            <a:ext cx="3113083" cy="2217225"/>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050" u="sng" kern="100" dirty="0">
                <a:solidFill>
                  <a:srgbClr val="FF0000"/>
                </a:solidFill>
                <a:latin typeface="Meiryo UI" panose="020B0604030504040204" pitchFamily="50" charset="-128"/>
                <a:ea typeface="Meiryo UI" panose="020B0604030504040204" pitchFamily="50" charset="-128"/>
                <a:cs typeface="Times New Roman"/>
              </a:rPr>
              <a:t>②点検業務の実施</a:t>
            </a:r>
          </a:p>
          <a:p>
            <a:pPr indent="85725" algn="just">
              <a:defRPr/>
            </a:pPr>
            <a:r>
              <a:rPr lang="ja-JP" altLang="en-US" sz="1050" kern="100" dirty="0">
                <a:solidFill>
                  <a:schemeClr val="tx1"/>
                </a:solidFill>
                <a:latin typeface="Meiryo UI" panose="020B0604030504040204" pitchFamily="50" charset="-128"/>
                <a:ea typeface="Meiryo UI" panose="020B0604030504040204" pitchFamily="50" charset="-128"/>
                <a:cs typeface="Times New Roman"/>
              </a:rPr>
              <a:t>点検業務については、法令や基準等に則り、施設管理者として、施設の供用に支障となる不具合を速やかに察知し、常に良好な状態に保つよう維持・修繕を促進する観点から、施設の状態を継続的に把握し、施設不具合に対して的確に判断することが求められる。</a:t>
            </a:r>
            <a:endParaRPr lang="en-US" altLang="ja-JP" sz="1050" kern="100" dirty="0">
              <a:solidFill>
                <a:schemeClr val="tx1"/>
              </a:solidFill>
              <a:latin typeface="Meiryo UI" panose="020B0604030504040204" pitchFamily="50" charset="-128"/>
              <a:ea typeface="Meiryo UI" panose="020B0604030504040204" pitchFamily="50" charset="-128"/>
              <a:cs typeface="Times New Roman"/>
            </a:endParaRPr>
          </a:p>
          <a:p>
            <a:pPr indent="85725" algn="just">
              <a:defRPr/>
            </a:pPr>
            <a:r>
              <a:rPr lang="ja-JP" altLang="en-US" sz="1050" kern="100" dirty="0">
                <a:solidFill>
                  <a:schemeClr val="tx1"/>
                </a:solidFill>
                <a:latin typeface="Meiryo UI" panose="020B0604030504040204" pitchFamily="50" charset="-128"/>
                <a:ea typeface="Meiryo UI" panose="020B0604030504040204" pitchFamily="50" charset="-128"/>
                <a:cs typeface="Times New Roman"/>
              </a:rPr>
              <a:t>そのため、直営（府職員）で実施することを基本とするが、より詳細な点検が必要な場合や調査の専門性、実施難易度等を考慮し、効率性、</a:t>
            </a:r>
            <a:r>
              <a:rPr lang="ja-JP" altLang="en-US" sz="1050" u="sng" kern="100" dirty="0">
                <a:solidFill>
                  <a:srgbClr val="FF0000"/>
                </a:solidFill>
                <a:latin typeface="Meiryo UI" panose="020B0604030504040204" pitchFamily="50" charset="-128"/>
                <a:ea typeface="Meiryo UI" panose="020B0604030504040204" pitchFamily="50" charset="-128"/>
                <a:cs typeface="Times New Roman"/>
              </a:rPr>
              <a:t>点検体制の維持</a:t>
            </a:r>
            <a:r>
              <a:rPr lang="ja-JP" altLang="en-US" sz="1050" kern="100" dirty="0">
                <a:solidFill>
                  <a:schemeClr val="tx1"/>
                </a:solidFill>
                <a:latin typeface="Meiryo UI" panose="020B0604030504040204" pitchFamily="50" charset="-128"/>
                <a:ea typeface="Meiryo UI" panose="020B0604030504040204" pitchFamily="50" charset="-128"/>
                <a:cs typeface="Times New Roman"/>
              </a:rPr>
              <a:t>などの観点から</a:t>
            </a:r>
            <a:r>
              <a:rPr lang="ja-JP" altLang="en-US" sz="1050" u="sng" kern="100" dirty="0">
                <a:solidFill>
                  <a:schemeClr val="tx1"/>
                </a:solidFill>
                <a:latin typeface="Meiryo UI" panose="020B0604030504040204" pitchFamily="50" charset="-128"/>
                <a:ea typeface="Meiryo UI" panose="020B0604030504040204" pitchFamily="50" charset="-128"/>
                <a:cs typeface="Times New Roman"/>
              </a:rPr>
              <a:t>、</a:t>
            </a:r>
            <a:r>
              <a:rPr lang="ja-JP" altLang="en-US" sz="1050" u="sng" kern="100" dirty="0">
                <a:solidFill>
                  <a:srgbClr val="FF0000"/>
                </a:solidFill>
                <a:latin typeface="Meiryo UI" panose="020B0604030504040204" pitchFamily="50" charset="-128"/>
                <a:ea typeface="Meiryo UI" panose="020B0604030504040204" pitchFamily="50" charset="-128"/>
                <a:cs typeface="Times New Roman"/>
              </a:rPr>
              <a:t>新技術の導入や</a:t>
            </a:r>
            <a:r>
              <a:rPr lang="ja-JP" altLang="en-US" sz="1050" kern="100" dirty="0">
                <a:solidFill>
                  <a:schemeClr val="tx1"/>
                </a:solidFill>
                <a:latin typeface="Meiryo UI" panose="020B0604030504040204" pitchFamily="50" charset="-128"/>
                <a:ea typeface="Meiryo UI" panose="020B0604030504040204" pitchFamily="50" charset="-128"/>
                <a:cs typeface="Times New Roman"/>
              </a:rPr>
              <a:t>コンサルタント等の調査業者による点検</a:t>
            </a:r>
            <a:r>
              <a:rPr lang="ja-JP" altLang="en-US" sz="1050" u="sng" kern="100" dirty="0">
                <a:solidFill>
                  <a:srgbClr val="FF0000"/>
                </a:solidFill>
                <a:latin typeface="Meiryo UI" panose="020B0604030504040204" pitchFamily="50" charset="-128"/>
                <a:ea typeface="Meiryo UI" panose="020B0604030504040204" pitchFamily="50" charset="-128"/>
                <a:cs typeface="Times New Roman"/>
              </a:rPr>
              <a:t>も活用</a:t>
            </a:r>
            <a:r>
              <a:rPr lang="ja-JP" altLang="en-US" sz="1050" kern="100" dirty="0">
                <a:solidFill>
                  <a:schemeClr val="tx1"/>
                </a:solidFill>
                <a:latin typeface="Meiryo UI" panose="020B0604030504040204" pitchFamily="50" charset="-128"/>
                <a:ea typeface="Meiryo UI" panose="020B0604030504040204" pitchFamily="50" charset="-128"/>
                <a:cs typeface="Times New Roman"/>
              </a:rPr>
              <a:t>する。</a:t>
            </a:r>
            <a:endParaRPr lang="en-US" altLang="ja-JP" sz="105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8" name="角丸四角形 143">
            <a:extLst>
              <a:ext uri="{FF2B5EF4-FFF2-40B4-BE49-F238E27FC236}">
                <a16:creationId xmlns:a16="http://schemas.microsoft.com/office/drawing/2014/main" id="{9AC344AB-ABD4-0D4A-17F9-C34067D012AE}"/>
              </a:ext>
            </a:extLst>
          </p:cNvPr>
          <p:cNvSpPr/>
          <p:nvPr/>
        </p:nvSpPr>
        <p:spPr>
          <a:xfrm>
            <a:off x="3446351" y="3895296"/>
            <a:ext cx="1804017" cy="252742"/>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050" kern="100" dirty="0">
                <a:solidFill>
                  <a:srgbClr val="FF0000"/>
                </a:solidFill>
                <a:latin typeface="Meiryo UI" panose="020B0604030504040204" pitchFamily="50" charset="-128"/>
                <a:ea typeface="Meiryo UI" panose="020B0604030504040204" pitchFamily="50" charset="-128"/>
                <a:cs typeface="Times New Roman"/>
              </a:rPr>
              <a:t>③点検の実施主体と頻度</a:t>
            </a:r>
            <a:endParaRPr lang="en-US" altLang="ja-JP" sz="1050" kern="100" dirty="0">
              <a:solidFill>
                <a:srgbClr val="FF0000"/>
              </a:solidFill>
              <a:latin typeface="Meiryo UI" panose="020B0604030504040204" pitchFamily="50" charset="-128"/>
              <a:ea typeface="Meiryo UI" panose="020B0604030504040204" pitchFamily="50" charset="-128"/>
              <a:cs typeface="Times New Roman"/>
            </a:endParaRPr>
          </a:p>
        </p:txBody>
      </p:sp>
      <p:sp>
        <p:nvSpPr>
          <p:cNvPr id="15" name="テキスト ボックス 14">
            <a:extLst>
              <a:ext uri="{FF2B5EF4-FFF2-40B4-BE49-F238E27FC236}">
                <a16:creationId xmlns:a16="http://schemas.microsoft.com/office/drawing/2014/main" id="{4D78A111-609E-4F01-B00C-BD1B3169E73B}"/>
              </a:ext>
            </a:extLst>
          </p:cNvPr>
          <p:cNvSpPr txBox="1"/>
          <p:nvPr/>
        </p:nvSpPr>
        <p:spPr>
          <a:xfrm>
            <a:off x="0" y="525123"/>
            <a:ext cx="9144000" cy="461665"/>
          </a:xfrm>
          <a:prstGeom prst="rect">
            <a:avLst/>
          </a:prstGeom>
          <a:solidFill>
            <a:srgbClr val="FFD653"/>
          </a:solidFill>
          <a:ln w="19050">
            <a:noFill/>
          </a:ln>
        </p:spPr>
        <p:txBody>
          <a:bodyPr wrap="square" rtlCol="0">
            <a:spAutoFit/>
          </a:bodyPr>
          <a:lstStyle/>
          <a:p>
            <a:r>
              <a:rPr lang="ja-JP" altLang="en-US" sz="2400" dirty="0">
                <a:latin typeface="Meiryo UI" pitchFamily="50" charset="-128"/>
                <a:ea typeface="Meiryo UI" pitchFamily="50" charset="-128"/>
                <a:cs typeface="Meiryo UI" pitchFamily="50" charset="-128"/>
              </a:rPr>
              <a:t>１－</a:t>
            </a:r>
            <a:r>
              <a:rPr lang="en-US" altLang="ja-JP" sz="2400" dirty="0">
                <a:latin typeface="Meiryo UI" pitchFamily="50" charset="-128"/>
                <a:ea typeface="Meiryo UI" pitchFamily="50" charset="-128"/>
                <a:cs typeface="Meiryo UI" pitchFamily="50" charset="-128"/>
              </a:rPr>
              <a:t>4</a:t>
            </a:r>
            <a:r>
              <a:rPr lang="ja-JP" altLang="en-US" sz="2400" dirty="0">
                <a:latin typeface="Meiryo UI" pitchFamily="50" charset="-128"/>
                <a:ea typeface="Meiryo UI" pitchFamily="50" charset="-128"/>
                <a:cs typeface="Meiryo UI" pitchFamily="50" charset="-128"/>
              </a:rPr>
              <a:t>　次期計画の概要</a:t>
            </a:r>
            <a:endParaRPr kumimoji="1" lang="ja-JP" altLang="en-US" sz="2400" dirty="0">
              <a:latin typeface="Meiryo UI" pitchFamily="50" charset="-128"/>
              <a:ea typeface="Meiryo UI" pitchFamily="50" charset="-128"/>
              <a:cs typeface="Meiryo UI" pitchFamily="50" charset="-128"/>
            </a:endParaRPr>
          </a:p>
        </p:txBody>
      </p:sp>
      <p:sp>
        <p:nvSpPr>
          <p:cNvPr id="16" name="角丸四角形 143">
            <a:extLst>
              <a:ext uri="{FF2B5EF4-FFF2-40B4-BE49-F238E27FC236}">
                <a16:creationId xmlns:a16="http://schemas.microsoft.com/office/drawing/2014/main" id="{3B65BCDB-D79F-4C00-9903-CFD5D7016F25}"/>
              </a:ext>
            </a:extLst>
          </p:cNvPr>
          <p:cNvSpPr/>
          <p:nvPr/>
        </p:nvSpPr>
        <p:spPr>
          <a:xfrm>
            <a:off x="8236693" y="1789011"/>
            <a:ext cx="504553" cy="250388"/>
          </a:xfrm>
          <a:prstGeom prst="rect">
            <a:avLst/>
          </a:prstGeom>
          <a:ln/>
        </p:spPr>
        <p:style>
          <a:lnRef idx="1">
            <a:schemeClr val="accent3"/>
          </a:lnRef>
          <a:fillRef idx="2">
            <a:schemeClr val="accent3"/>
          </a:fillRef>
          <a:effectRef idx="1">
            <a:schemeClr val="accent3"/>
          </a:effectRef>
          <a:fontRef idx="minor">
            <a:schemeClr val="dk1"/>
          </a:fontRef>
        </p:style>
        <p:txBody>
          <a:bodyPr/>
          <a:lstStyle/>
          <a:p>
            <a:pPr algn="ctr"/>
            <a:r>
              <a:rPr lang="en-US" altLang="ja-JP" sz="10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⑤</a:t>
            </a:r>
            <a:r>
              <a:rPr lang="en-US" altLang="ja-JP" sz="10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18" name="角丸四角形 143">
            <a:extLst>
              <a:ext uri="{FF2B5EF4-FFF2-40B4-BE49-F238E27FC236}">
                <a16:creationId xmlns:a16="http://schemas.microsoft.com/office/drawing/2014/main" id="{74BF1C0F-4385-4652-A205-3BCC31D78D7A}"/>
              </a:ext>
            </a:extLst>
          </p:cNvPr>
          <p:cNvSpPr/>
          <p:nvPr/>
        </p:nvSpPr>
        <p:spPr>
          <a:xfrm>
            <a:off x="2619081" y="3909292"/>
            <a:ext cx="504553" cy="250388"/>
          </a:xfrm>
          <a:prstGeom prst="rect">
            <a:avLst/>
          </a:prstGeom>
          <a:ln/>
        </p:spPr>
        <p:style>
          <a:lnRef idx="1">
            <a:schemeClr val="accent3"/>
          </a:lnRef>
          <a:fillRef idx="2">
            <a:schemeClr val="accent3"/>
          </a:fillRef>
          <a:effectRef idx="1">
            <a:schemeClr val="accent3"/>
          </a:effectRef>
          <a:fontRef idx="minor">
            <a:schemeClr val="dk1"/>
          </a:fontRef>
        </p:style>
        <p:txBody>
          <a:bodyPr/>
          <a:lstStyle/>
          <a:p>
            <a:pPr algn="ctr"/>
            <a:r>
              <a:rPr lang="en-US" altLang="ja-JP" sz="10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⑥</a:t>
            </a:r>
            <a:r>
              <a:rPr lang="en-US" altLang="ja-JP" sz="10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19" name="角丸四角形 143">
            <a:extLst>
              <a:ext uri="{FF2B5EF4-FFF2-40B4-BE49-F238E27FC236}">
                <a16:creationId xmlns:a16="http://schemas.microsoft.com/office/drawing/2014/main" id="{6FC0AF02-50AD-4BD9-BD9C-944537FF880B}"/>
              </a:ext>
            </a:extLst>
          </p:cNvPr>
          <p:cNvSpPr/>
          <p:nvPr/>
        </p:nvSpPr>
        <p:spPr>
          <a:xfrm>
            <a:off x="8256017" y="3927771"/>
            <a:ext cx="504553" cy="250388"/>
          </a:xfrm>
          <a:prstGeom prst="rect">
            <a:avLst/>
          </a:prstGeom>
          <a:ln/>
        </p:spPr>
        <p:style>
          <a:lnRef idx="1">
            <a:schemeClr val="accent3"/>
          </a:lnRef>
          <a:fillRef idx="2">
            <a:schemeClr val="accent3"/>
          </a:fillRef>
          <a:effectRef idx="1">
            <a:schemeClr val="accent3"/>
          </a:effectRef>
          <a:fontRef idx="minor">
            <a:schemeClr val="dk1"/>
          </a:fontRef>
        </p:style>
        <p:txBody>
          <a:bodyPr/>
          <a:lstStyle/>
          <a:p>
            <a:pPr algn="ctr"/>
            <a:r>
              <a:rPr lang="en-US" altLang="ja-JP" sz="10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③</a:t>
            </a:r>
            <a:r>
              <a:rPr lang="en-US" altLang="ja-JP" sz="10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p>
        </p:txBody>
      </p:sp>
    </p:spTree>
    <p:extLst>
      <p:ext uri="{BB962C8B-B14F-4D97-AF65-F5344CB8AC3E}">
        <p14:creationId xmlns:p14="http://schemas.microsoft.com/office/powerpoint/2010/main" val="29927921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a:extLst>
              <a:ext uri="{FF2B5EF4-FFF2-40B4-BE49-F238E27FC236}">
                <a16:creationId xmlns:a16="http://schemas.microsoft.com/office/drawing/2014/main" id="{5CA63333-58CC-4345-8E5A-C9F799BB19BB}"/>
              </a:ext>
            </a:extLst>
          </p:cNvPr>
          <p:cNvSpPr txBox="1"/>
          <p:nvPr/>
        </p:nvSpPr>
        <p:spPr>
          <a:xfrm>
            <a:off x="-13856" y="1644"/>
            <a:ext cx="9157855"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１．</a:t>
            </a:r>
            <a:r>
              <a:rPr kumimoji="1" lang="ja-JP" altLang="en-US" sz="2800" dirty="0">
                <a:solidFill>
                  <a:schemeClr val="bg1"/>
                </a:solidFill>
                <a:latin typeface="Meiryo UI" panose="020B0604030504040204" pitchFamily="50" charset="-128"/>
                <a:ea typeface="Meiryo UI" panose="020B0604030504040204" pitchFamily="50" charset="-128"/>
              </a:rPr>
              <a:t>各分野の最終とりまとめ</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10" name="スライド番号プレースホルダー 17">
            <a:extLst>
              <a:ext uri="{FF2B5EF4-FFF2-40B4-BE49-F238E27FC236}">
                <a16:creationId xmlns:a16="http://schemas.microsoft.com/office/drawing/2014/main" id="{428703D8-3AFE-4E03-A287-112B17022CD6}"/>
              </a:ext>
            </a:extLst>
          </p:cNvPr>
          <p:cNvSpPr>
            <a:spLocks noGrp="1"/>
          </p:cNvSpPr>
          <p:nvPr>
            <p:ph type="sldNum" sz="quarter" idx="12"/>
          </p:nvPr>
        </p:nvSpPr>
        <p:spPr>
          <a:xfrm>
            <a:off x="8380804" y="6497402"/>
            <a:ext cx="774422" cy="365125"/>
          </a:xfrm>
        </p:spPr>
        <p:txBody>
          <a:bodyPr/>
          <a:lstStyle/>
          <a:p>
            <a:fld id="{682EF9F9-C4E8-46B2-BBF1-33E3162B856A}" type="slidenum">
              <a:rPr kumimoji="1" lang="ja-JP" altLang="en-US" smtClean="0"/>
              <a:t>28</a:t>
            </a:fld>
            <a:endParaRPr kumimoji="1" lang="ja-JP" altLang="en-US" dirty="0"/>
          </a:p>
        </p:txBody>
      </p:sp>
      <p:sp>
        <p:nvSpPr>
          <p:cNvPr id="6" name="角丸四角形 143">
            <a:extLst>
              <a:ext uri="{FF2B5EF4-FFF2-40B4-BE49-F238E27FC236}">
                <a16:creationId xmlns:a16="http://schemas.microsoft.com/office/drawing/2014/main" id="{B6E8E313-58FC-42EE-8AE7-ACA8C9F3723C}"/>
              </a:ext>
            </a:extLst>
          </p:cNvPr>
          <p:cNvSpPr/>
          <p:nvPr/>
        </p:nvSpPr>
        <p:spPr>
          <a:xfrm>
            <a:off x="106989" y="1661633"/>
            <a:ext cx="8947438" cy="5097248"/>
          </a:xfrm>
          <a:prstGeom prst="rect">
            <a:avLst/>
          </a:prstGeom>
          <a:noFill/>
          <a:ln>
            <a:solidFill>
              <a:schemeClr val="tx1"/>
            </a:solid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en-US" altLang="ja-JP" sz="1400" b="1" kern="100" dirty="0">
                <a:solidFill>
                  <a:prstClr val="black"/>
                </a:solidFill>
                <a:latin typeface="Meiryo UI" panose="020B0604030504040204" pitchFamily="50" charset="-128"/>
                <a:ea typeface="Meiryo UI" panose="020B0604030504040204" pitchFamily="50" charset="-128"/>
                <a:cs typeface="Times New Roman"/>
              </a:rPr>
              <a:t>3.4.2</a:t>
            </a:r>
            <a:r>
              <a:rPr lang="ja-JP" altLang="en-US" sz="1400" b="1" kern="100" dirty="0">
                <a:solidFill>
                  <a:prstClr val="black"/>
                </a:solidFill>
                <a:latin typeface="Meiryo UI" panose="020B0604030504040204" pitchFamily="50" charset="-128"/>
                <a:ea typeface="Meiryo UI" panose="020B0604030504040204" pitchFamily="50" charset="-128"/>
                <a:cs typeface="Times New Roman"/>
              </a:rPr>
              <a:t>　診断・評価</a:t>
            </a:r>
          </a:p>
        </p:txBody>
      </p:sp>
      <p:sp>
        <p:nvSpPr>
          <p:cNvPr id="8" name="角丸四角形 143">
            <a:extLst>
              <a:ext uri="{FF2B5EF4-FFF2-40B4-BE49-F238E27FC236}">
                <a16:creationId xmlns:a16="http://schemas.microsoft.com/office/drawing/2014/main" id="{7F63D9A8-13E4-4507-85EE-90094BB67686}"/>
              </a:ext>
            </a:extLst>
          </p:cNvPr>
          <p:cNvSpPr/>
          <p:nvPr/>
        </p:nvSpPr>
        <p:spPr>
          <a:xfrm>
            <a:off x="126127" y="1894747"/>
            <a:ext cx="8254677" cy="432048"/>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indent="87313" algn="just">
              <a:defRPr/>
            </a:pPr>
            <a:r>
              <a:rPr lang="ja-JP" altLang="en-US" sz="1050" u="sng" kern="100" dirty="0">
                <a:solidFill>
                  <a:srgbClr val="FF0000"/>
                </a:solidFill>
                <a:latin typeface="Meiryo UI" panose="020B0604030504040204" pitchFamily="50" charset="-128"/>
                <a:ea typeface="Meiryo UI" panose="020B0604030504040204" pitchFamily="50" charset="-128"/>
                <a:cs typeface="Times New Roman"/>
              </a:rPr>
              <a:t>　「ダム定期検査の手引き［河川管理施設のダム版］平成</a:t>
            </a:r>
            <a:r>
              <a:rPr lang="en-US" altLang="ja-JP" sz="1050" u="sng" kern="100" dirty="0">
                <a:solidFill>
                  <a:srgbClr val="FF0000"/>
                </a:solidFill>
                <a:latin typeface="Meiryo UI" panose="020B0604030504040204" pitchFamily="50" charset="-128"/>
                <a:ea typeface="Meiryo UI" panose="020B0604030504040204" pitchFamily="50" charset="-128"/>
                <a:cs typeface="Times New Roman"/>
              </a:rPr>
              <a:t>28</a:t>
            </a:r>
            <a:r>
              <a:rPr lang="ja-JP" altLang="en-US" sz="1050" u="sng" kern="100" dirty="0">
                <a:solidFill>
                  <a:srgbClr val="FF0000"/>
                </a:solidFill>
                <a:latin typeface="Meiryo UI" panose="020B0604030504040204" pitchFamily="50" charset="-128"/>
                <a:ea typeface="Meiryo UI" panose="020B0604030504040204" pitchFamily="50" charset="-128"/>
                <a:cs typeface="Times New Roman"/>
              </a:rPr>
              <a:t>年</a:t>
            </a:r>
            <a:r>
              <a:rPr lang="en-US" altLang="ja-JP" sz="1050" u="sng" kern="100" dirty="0">
                <a:solidFill>
                  <a:srgbClr val="FF0000"/>
                </a:solidFill>
                <a:latin typeface="Meiryo UI" panose="020B0604030504040204" pitchFamily="50" charset="-128"/>
                <a:ea typeface="Meiryo UI" panose="020B0604030504040204" pitchFamily="50" charset="-128"/>
                <a:cs typeface="Times New Roman"/>
              </a:rPr>
              <a:t>3</a:t>
            </a:r>
            <a:r>
              <a:rPr lang="ja-JP" altLang="en-US" sz="1050" u="sng" kern="100" dirty="0">
                <a:solidFill>
                  <a:srgbClr val="FF0000"/>
                </a:solidFill>
                <a:latin typeface="Meiryo UI" panose="020B0604030504040204" pitchFamily="50" charset="-128"/>
                <a:ea typeface="Meiryo UI" panose="020B0604030504040204" pitchFamily="50" charset="-128"/>
                <a:cs typeface="Times New Roman"/>
              </a:rPr>
              <a:t>月 国土交通省 水管理・国土保全局河川環境課」、</a:t>
            </a:r>
            <a:endParaRPr lang="en-US" altLang="ja-JP" sz="1050" u="sng" kern="100" dirty="0">
              <a:solidFill>
                <a:srgbClr val="FF0000"/>
              </a:solidFill>
              <a:latin typeface="Meiryo UI" panose="020B0604030504040204" pitchFamily="50" charset="-128"/>
              <a:ea typeface="Meiryo UI" panose="020B0604030504040204" pitchFamily="50" charset="-128"/>
              <a:cs typeface="Times New Roman"/>
            </a:endParaRPr>
          </a:p>
          <a:p>
            <a:pPr indent="87313" algn="just">
              <a:defRPr/>
            </a:pPr>
            <a:r>
              <a:rPr lang="ja-JP" altLang="en-US" sz="1050" u="sng" kern="100" dirty="0">
                <a:solidFill>
                  <a:srgbClr val="FF0000"/>
                </a:solidFill>
                <a:latin typeface="Meiryo UI" panose="020B0604030504040204" pitchFamily="50" charset="-128"/>
                <a:ea typeface="Meiryo UI" panose="020B0604030504040204" pitchFamily="50" charset="-128"/>
                <a:cs typeface="Times New Roman"/>
              </a:rPr>
              <a:t>　「ダム総合点検実施要領・同解説 平成</a:t>
            </a:r>
            <a:r>
              <a:rPr lang="en-US" altLang="ja-JP" sz="1050" u="sng" kern="100" dirty="0">
                <a:solidFill>
                  <a:srgbClr val="FF0000"/>
                </a:solidFill>
                <a:latin typeface="Meiryo UI" panose="020B0604030504040204" pitchFamily="50" charset="-128"/>
                <a:ea typeface="Meiryo UI" panose="020B0604030504040204" pitchFamily="50" charset="-128"/>
                <a:cs typeface="Times New Roman"/>
              </a:rPr>
              <a:t>25</a:t>
            </a:r>
            <a:r>
              <a:rPr lang="ja-JP" altLang="en-US" sz="1050" u="sng" kern="100" dirty="0">
                <a:solidFill>
                  <a:srgbClr val="FF0000"/>
                </a:solidFill>
                <a:latin typeface="Meiryo UI" panose="020B0604030504040204" pitchFamily="50" charset="-128"/>
                <a:ea typeface="Meiryo UI" panose="020B0604030504040204" pitchFamily="50" charset="-128"/>
                <a:cs typeface="Times New Roman"/>
              </a:rPr>
              <a:t>年</a:t>
            </a:r>
            <a:r>
              <a:rPr lang="en-US" altLang="ja-JP" sz="1050" u="sng" kern="100" dirty="0">
                <a:solidFill>
                  <a:srgbClr val="FF0000"/>
                </a:solidFill>
                <a:latin typeface="Meiryo UI" panose="020B0604030504040204" pitchFamily="50" charset="-128"/>
                <a:ea typeface="Meiryo UI" panose="020B0604030504040204" pitchFamily="50" charset="-128"/>
                <a:cs typeface="Times New Roman"/>
              </a:rPr>
              <a:t>10</a:t>
            </a:r>
            <a:r>
              <a:rPr lang="ja-JP" altLang="en-US" sz="1050" u="sng" kern="100" dirty="0">
                <a:solidFill>
                  <a:srgbClr val="FF0000"/>
                </a:solidFill>
                <a:latin typeface="Meiryo UI" panose="020B0604030504040204" pitchFamily="50" charset="-128"/>
                <a:ea typeface="Meiryo UI" panose="020B0604030504040204" pitchFamily="50" charset="-128"/>
                <a:cs typeface="Times New Roman"/>
              </a:rPr>
              <a:t>月 国土交通省水管理・国土保全局 河川環境課」により評価する。</a:t>
            </a:r>
            <a:endParaRPr lang="en-US" altLang="ja-JP" sz="1050" u="sng" kern="100" dirty="0">
              <a:solidFill>
                <a:srgbClr val="FF0000"/>
              </a:solidFill>
              <a:latin typeface="Meiryo UI" panose="020B0604030504040204" pitchFamily="50" charset="-128"/>
              <a:ea typeface="Meiryo UI" panose="020B0604030504040204" pitchFamily="50" charset="-128"/>
              <a:cs typeface="Times New Roman"/>
            </a:endParaRPr>
          </a:p>
        </p:txBody>
      </p:sp>
      <p:sp>
        <p:nvSpPr>
          <p:cNvPr id="44" name="テキスト ボックス 43">
            <a:extLst>
              <a:ext uri="{FF2B5EF4-FFF2-40B4-BE49-F238E27FC236}">
                <a16:creationId xmlns:a16="http://schemas.microsoft.com/office/drawing/2014/main" id="{BFAD3973-57ED-4E30-AECB-C919DAAB7B06}"/>
              </a:ext>
            </a:extLst>
          </p:cNvPr>
          <p:cNvSpPr txBox="1"/>
          <p:nvPr/>
        </p:nvSpPr>
        <p:spPr>
          <a:xfrm>
            <a:off x="62618" y="1015301"/>
            <a:ext cx="8037774" cy="646331"/>
          </a:xfrm>
          <a:prstGeom prst="rect">
            <a:avLst/>
          </a:prstGeom>
          <a:noFill/>
          <a:ln w="19050">
            <a:noFill/>
          </a:ln>
        </p:spPr>
        <p:txBody>
          <a:bodyPr wrap="square" rtlCol="0">
            <a:spAutoFit/>
          </a:bodyPr>
          <a:lstStyle/>
          <a:p>
            <a:r>
              <a:rPr lang="ja-JP" altLang="en-US" b="1" dirty="0">
                <a:latin typeface="Meiryo UI" pitchFamily="50" charset="-128"/>
                <a:ea typeface="Meiryo UI" pitchFamily="50" charset="-128"/>
                <a:cs typeface="Meiryo UI" pitchFamily="50" charset="-128"/>
              </a:rPr>
              <a:t>３．効率的・効果的な維持管理の推進</a:t>
            </a:r>
            <a:endParaRPr lang="en-US" altLang="ja-JP" b="1" dirty="0">
              <a:latin typeface="Meiryo UI" pitchFamily="50" charset="-128"/>
              <a:ea typeface="Meiryo UI" pitchFamily="50" charset="-128"/>
              <a:cs typeface="Meiryo UI" pitchFamily="50" charset="-128"/>
            </a:endParaRPr>
          </a:p>
          <a:p>
            <a:r>
              <a:rPr lang="ja-JP" altLang="en-US" b="1" dirty="0">
                <a:latin typeface="Meiryo UI" pitchFamily="50" charset="-128"/>
                <a:ea typeface="Meiryo UI" pitchFamily="50" charset="-128"/>
                <a:cs typeface="Meiryo UI" pitchFamily="50" charset="-128"/>
              </a:rPr>
              <a:t>　</a:t>
            </a:r>
            <a:r>
              <a:rPr lang="en-US" altLang="ja-JP" b="1" dirty="0">
                <a:latin typeface="Meiryo UI" pitchFamily="50" charset="-128"/>
                <a:ea typeface="Meiryo UI" pitchFamily="50" charset="-128"/>
                <a:cs typeface="Meiryo UI" pitchFamily="50" charset="-128"/>
              </a:rPr>
              <a:t>3.4</a:t>
            </a:r>
            <a:r>
              <a:rPr lang="ja-JP" altLang="en-US" b="1" dirty="0">
                <a:latin typeface="Meiryo UI" pitchFamily="50" charset="-128"/>
                <a:ea typeface="Meiryo UI" pitchFamily="50" charset="-128"/>
                <a:cs typeface="Meiryo UI" pitchFamily="50" charset="-128"/>
              </a:rPr>
              <a:t>　ダム</a:t>
            </a:r>
            <a:endParaRPr kumimoji="1" lang="ja-JP" altLang="en-US" b="1" dirty="0">
              <a:latin typeface="Meiryo UI" pitchFamily="50" charset="-128"/>
              <a:ea typeface="Meiryo UI" pitchFamily="50" charset="-128"/>
              <a:cs typeface="Meiryo UI" pitchFamily="50" charset="-128"/>
            </a:endParaRPr>
          </a:p>
        </p:txBody>
      </p:sp>
      <p:sp>
        <p:nvSpPr>
          <p:cNvPr id="2" name="角丸四角形 143">
            <a:extLst>
              <a:ext uri="{FF2B5EF4-FFF2-40B4-BE49-F238E27FC236}">
                <a16:creationId xmlns:a16="http://schemas.microsoft.com/office/drawing/2014/main" id="{F345269B-0846-47DA-B579-E507AF234341}"/>
              </a:ext>
            </a:extLst>
          </p:cNvPr>
          <p:cNvSpPr/>
          <p:nvPr/>
        </p:nvSpPr>
        <p:spPr>
          <a:xfrm>
            <a:off x="159400" y="2580840"/>
            <a:ext cx="2900432" cy="382626"/>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defRPr/>
            </a:pPr>
            <a:r>
              <a:rPr lang="ja-JP" altLang="en-US" sz="1050" u="sng" kern="100" dirty="0">
                <a:solidFill>
                  <a:srgbClr val="FF0000"/>
                </a:solidFill>
                <a:latin typeface="Meiryo UI" panose="020B0604030504040204" pitchFamily="50" charset="-128"/>
                <a:ea typeface="Meiryo UI" panose="020B0604030504040204" pitchFamily="50" charset="-128"/>
                <a:cs typeface="Times New Roman"/>
              </a:rPr>
              <a:t>①定期検査</a:t>
            </a:r>
            <a:endParaRPr lang="en-US" altLang="ja-JP" sz="1050" u="sng" kern="100" dirty="0">
              <a:solidFill>
                <a:srgbClr val="FF0000"/>
              </a:solidFill>
              <a:latin typeface="Meiryo UI" panose="020B0604030504040204" pitchFamily="50" charset="-128"/>
              <a:ea typeface="Meiryo UI" panose="020B0604030504040204" pitchFamily="50" charset="-128"/>
              <a:cs typeface="Times New Roman"/>
            </a:endParaRPr>
          </a:p>
          <a:p>
            <a:pPr marL="93663">
              <a:defRPr/>
            </a:pPr>
            <a:r>
              <a:rPr lang="ja-JP" altLang="en-US" sz="1050" u="sng" kern="100" dirty="0">
                <a:solidFill>
                  <a:srgbClr val="FF0000"/>
                </a:solidFill>
                <a:latin typeface="Meiryo UI" panose="020B0604030504040204" pitchFamily="50" charset="-128"/>
                <a:ea typeface="Meiryo UI" panose="020B0604030504040204" pitchFamily="50" charset="-128"/>
                <a:cs typeface="Times New Roman"/>
              </a:rPr>
              <a:t>ダム施設・貯水池の状態検査における検査箇所の個別判定区分</a:t>
            </a:r>
            <a:endParaRPr lang="en-US" altLang="ja-JP" sz="1050" u="sng" kern="100" dirty="0">
              <a:solidFill>
                <a:srgbClr val="FF0000"/>
              </a:solidFill>
              <a:latin typeface="Meiryo UI" panose="020B0604030504040204" pitchFamily="50" charset="-128"/>
              <a:ea typeface="Meiryo UI" panose="020B0604030504040204" pitchFamily="50" charset="-128"/>
              <a:cs typeface="Times New Roman"/>
            </a:endParaRPr>
          </a:p>
        </p:txBody>
      </p:sp>
      <p:sp>
        <p:nvSpPr>
          <p:cNvPr id="3" name="角丸四角形 143">
            <a:extLst>
              <a:ext uri="{FF2B5EF4-FFF2-40B4-BE49-F238E27FC236}">
                <a16:creationId xmlns:a16="http://schemas.microsoft.com/office/drawing/2014/main" id="{067ECD75-DFE6-4F86-A41F-09623DB0E4C9}"/>
              </a:ext>
            </a:extLst>
          </p:cNvPr>
          <p:cNvSpPr/>
          <p:nvPr/>
        </p:nvSpPr>
        <p:spPr>
          <a:xfrm>
            <a:off x="3353960" y="5456743"/>
            <a:ext cx="2865609" cy="429145"/>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defRPr/>
            </a:pPr>
            <a:r>
              <a:rPr lang="ja-JP" altLang="en-US" sz="900" kern="100" dirty="0">
                <a:solidFill>
                  <a:srgbClr val="FF0000"/>
                </a:solidFill>
                <a:latin typeface="Meiryo UI" panose="020B0604030504040204" pitchFamily="50" charset="-128"/>
                <a:ea typeface="Meiryo UI" panose="020B0604030504040204" pitchFamily="50" charset="-128"/>
                <a:cs typeface="Times New Roman"/>
              </a:rPr>
              <a:t>「ダム総合点検実施要領・同解説 平成</a:t>
            </a:r>
            <a:r>
              <a:rPr lang="en-US" altLang="ja-JP" sz="900" kern="100" dirty="0">
                <a:solidFill>
                  <a:srgbClr val="FF0000"/>
                </a:solidFill>
                <a:latin typeface="Meiryo UI" panose="020B0604030504040204" pitchFamily="50" charset="-128"/>
                <a:ea typeface="Meiryo UI" panose="020B0604030504040204" pitchFamily="50" charset="-128"/>
                <a:cs typeface="Times New Roman"/>
              </a:rPr>
              <a:t>25</a:t>
            </a:r>
            <a:r>
              <a:rPr lang="ja-JP" altLang="en-US" sz="900" kern="100" dirty="0">
                <a:solidFill>
                  <a:srgbClr val="FF0000"/>
                </a:solidFill>
                <a:latin typeface="Meiryo UI" panose="020B0604030504040204" pitchFamily="50" charset="-128"/>
                <a:ea typeface="Meiryo UI" panose="020B0604030504040204" pitchFamily="50" charset="-128"/>
                <a:cs typeface="Times New Roman"/>
              </a:rPr>
              <a:t>年</a:t>
            </a:r>
            <a:r>
              <a:rPr lang="en-US" altLang="ja-JP" sz="900" kern="100" dirty="0">
                <a:solidFill>
                  <a:srgbClr val="FF0000"/>
                </a:solidFill>
                <a:latin typeface="Meiryo UI" panose="020B0604030504040204" pitchFamily="50" charset="-128"/>
                <a:ea typeface="Meiryo UI" panose="020B0604030504040204" pitchFamily="50" charset="-128"/>
                <a:cs typeface="Times New Roman"/>
              </a:rPr>
              <a:t>10</a:t>
            </a:r>
            <a:r>
              <a:rPr lang="ja-JP" altLang="en-US" sz="900" kern="100" dirty="0">
                <a:solidFill>
                  <a:srgbClr val="FF0000"/>
                </a:solidFill>
                <a:latin typeface="Meiryo UI" panose="020B0604030504040204" pitchFamily="50" charset="-128"/>
                <a:ea typeface="Meiryo UI" panose="020B0604030504040204" pitchFamily="50" charset="-128"/>
                <a:cs typeface="Times New Roman"/>
              </a:rPr>
              <a:t>月 国土交通省水管理・国土保全局 河川環境課」より抜粋</a:t>
            </a:r>
            <a:endParaRPr lang="en-US" altLang="ja-JP" sz="900" kern="100" dirty="0">
              <a:solidFill>
                <a:srgbClr val="FF0000"/>
              </a:solidFill>
              <a:latin typeface="Meiryo UI" panose="020B0604030504040204" pitchFamily="50" charset="-128"/>
              <a:ea typeface="Meiryo UI" panose="020B0604030504040204" pitchFamily="50" charset="-128"/>
              <a:cs typeface="Times New Roman"/>
            </a:endParaRPr>
          </a:p>
        </p:txBody>
      </p:sp>
      <p:sp>
        <p:nvSpPr>
          <p:cNvPr id="4" name="角丸四角形 143">
            <a:extLst>
              <a:ext uri="{FF2B5EF4-FFF2-40B4-BE49-F238E27FC236}">
                <a16:creationId xmlns:a16="http://schemas.microsoft.com/office/drawing/2014/main" id="{FE61D825-3801-4F27-B93F-E469B1C3CEFF}"/>
              </a:ext>
            </a:extLst>
          </p:cNvPr>
          <p:cNvSpPr/>
          <p:nvPr/>
        </p:nvSpPr>
        <p:spPr>
          <a:xfrm>
            <a:off x="3234636" y="2580840"/>
            <a:ext cx="5351050" cy="552838"/>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defRPr/>
            </a:pPr>
            <a:r>
              <a:rPr lang="ja-JP" altLang="en-US" sz="1050" u="sng" kern="100" dirty="0">
                <a:solidFill>
                  <a:srgbClr val="FF0000"/>
                </a:solidFill>
                <a:latin typeface="Meiryo UI" panose="020B0604030504040204" pitchFamily="50" charset="-128"/>
                <a:ea typeface="Meiryo UI" panose="020B0604030504040204" pitchFamily="50" charset="-128"/>
                <a:cs typeface="Times New Roman"/>
              </a:rPr>
              <a:t>②総合点検</a:t>
            </a:r>
            <a:endParaRPr lang="en-US" altLang="ja-JP" sz="1050" u="sng" kern="100" dirty="0">
              <a:solidFill>
                <a:srgbClr val="FF0000"/>
              </a:solidFill>
              <a:latin typeface="Meiryo UI" panose="020B0604030504040204" pitchFamily="50" charset="-128"/>
              <a:ea typeface="Meiryo UI" panose="020B0604030504040204" pitchFamily="50" charset="-128"/>
              <a:cs typeface="Times New Roman"/>
            </a:endParaRPr>
          </a:p>
          <a:p>
            <a:pPr marL="93663">
              <a:defRPr/>
            </a:pPr>
            <a:r>
              <a:rPr lang="ja-JP" altLang="en-US" sz="1050" u="sng" kern="100" dirty="0">
                <a:solidFill>
                  <a:srgbClr val="FF0000"/>
                </a:solidFill>
                <a:latin typeface="Meiryo UI" panose="020B0604030504040204" pitchFamily="50" charset="-128"/>
                <a:ea typeface="Meiryo UI" panose="020B0604030504040204" pitchFamily="50" charset="-128"/>
                <a:cs typeface="Times New Roman"/>
              </a:rPr>
              <a:t>構成要素</a:t>
            </a:r>
            <a:r>
              <a:rPr lang="en-US" altLang="ja-JP" sz="1050" u="sng" kern="100" dirty="0">
                <a:solidFill>
                  <a:srgbClr val="FF0000"/>
                </a:solidFill>
                <a:latin typeface="Meiryo UI" panose="020B0604030504040204" pitchFamily="50" charset="-128"/>
                <a:ea typeface="Meiryo UI" panose="020B0604030504040204" pitchFamily="50" charset="-128"/>
                <a:cs typeface="Times New Roman"/>
              </a:rPr>
              <a:t>(</a:t>
            </a:r>
            <a:r>
              <a:rPr lang="ja-JP" altLang="en-US" sz="1050" u="sng" kern="100" dirty="0">
                <a:solidFill>
                  <a:srgbClr val="FF0000"/>
                </a:solidFill>
                <a:latin typeface="Meiryo UI" panose="020B0604030504040204" pitchFamily="50" charset="-128"/>
                <a:ea typeface="Meiryo UI" panose="020B0604030504040204" pitchFamily="50" charset="-128"/>
                <a:cs typeface="Times New Roman"/>
              </a:rPr>
              <a:t>細別</a:t>
            </a:r>
            <a:r>
              <a:rPr lang="en-US" altLang="ja-JP" sz="1050" u="sng" kern="100" dirty="0">
                <a:solidFill>
                  <a:srgbClr val="FF0000"/>
                </a:solidFill>
                <a:latin typeface="Meiryo UI" panose="020B0604030504040204" pitchFamily="50" charset="-128"/>
                <a:ea typeface="Meiryo UI" panose="020B0604030504040204" pitchFamily="50" charset="-128"/>
                <a:cs typeface="Times New Roman"/>
              </a:rPr>
              <a:t>)</a:t>
            </a:r>
            <a:r>
              <a:rPr lang="ja-JP" altLang="en-US" sz="1050" u="sng" kern="100" dirty="0">
                <a:solidFill>
                  <a:srgbClr val="FF0000"/>
                </a:solidFill>
                <a:latin typeface="Meiryo UI" panose="020B0604030504040204" pitchFamily="50" charset="-128"/>
                <a:ea typeface="Meiryo UI" panose="020B0604030504040204" pitchFamily="50" charset="-128"/>
                <a:cs typeface="Times New Roman"/>
              </a:rPr>
              <a:t>の管理レベルと健全度区分の組合せに基づく保全対策の基本的考え方</a:t>
            </a:r>
            <a:endParaRPr lang="en-US" altLang="ja-JP" sz="1050" u="sng" kern="100" dirty="0">
              <a:solidFill>
                <a:srgbClr val="FF0000"/>
              </a:solidFill>
              <a:latin typeface="Meiryo UI" panose="020B0604030504040204" pitchFamily="50" charset="-128"/>
              <a:ea typeface="Meiryo UI" panose="020B0604030504040204" pitchFamily="50" charset="-128"/>
              <a:cs typeface="Times New Roman"/>
            </a:endParaRPr>
          </a:p>
        </p:txBody>
      </p:sp>
      <p:sp>
        <p:nvSpPr>
          <p:cNvPr id="5" name="角丸四角形 143">
            <a:extLst>
              <a:ext uri="{FF2B5EF4-FFF2-40B4-BE49-F238E27FC236}">
                <a16:creationId xmlns:a16="http://schemas.microsoft.com/office/drawing/2014/main" id="{979F44A7-7BE9-4CFE-A686-00539F083908}"/>
              </a:ext>
            </a:extLst>
          </p:cNvPr>
          <p:cNvSpPr/>
          <p:nvPr/>
        </p:nvSpPr>
        <p:spPr>
          <a:xfrm>
            <a:off x="302750" y="6121906"/>
            <a:ext cx="3778755" cy="382626"/>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defRPr/>
            </a:pPr>
            <a:r>
              <a:rPr lang="ja-JP" altLang="en-US" sz="900" u="sng" kern="100" dirty="0">
                <a:solidFill>
                  <a:srgbClr val="FF0000"/>
                </a:solidFill>
                <a:latin typeface="Meiryo UI" panose="020B0604030504040204" pitchFamily="50" charset="-128"/>
                <a:ea typeface="Meiryo UI" panose="020B0604030504040204" pitchFamily="50" charset="-128"/>
                <a:cs typeface="Times New Roman"/>
              </a:rPr>
              <a:t>「ダム定期検査の手引き［河川管理施設のダム版］</a:t>
            </a:r>
            <a:endParaRPr lang="en-US" altLang="ja-JP" sz="900" u="sng" kern="100" dirty="0">
              <a:solidFill>
                <a:srgbClr val="FF0000"/>
              </a:solidFill>
              <a:latin typeface="Meiryo UI" panose="020B0604030504040204" pitchFamily="50" charset="-128"/>
              <a:ea typeface="Meiryo UI" panose="020B0604030504040204" pitchFamily="50" charset="-128"/>
              <a:cs typeface="Times New Roman"/>
            </a:endParaRPr>
          </a:p>
          <a:p>
            <a:pPr>
              <a:defRPr/>
            </a:pPr>
            <a:r>
              <a:rPr lang="ja-JP" altLang="en-US" sz="900" u="sng" kern="100" dirty="0">
                <a:solidFill>
                  <a:srgbClr val="FF0000"/>
                </a:solidFill>
                <a:latin typeface="Meiryo UI" panose="020B0604030504040204" pitchFamily="50" charset="-128"/>
                <a:ea typeface="Meiryo UI" panose="020B0604030504040204" pitchFamily="50" charset="-128"/>
                <a:cs typeface="Times New Roman"/>
              </a:rPr>
              <a:t>平成</a:t>
            </a:r>
            <a:r>
              <a:rPr lang="en-US" altLang="ja-JP" sz="900" u="sng" kern="100" dirty="0">
                <a:solidFill>
                  <a:srgbClr val="FF0000"/>
                </a:solidFill>
                <a:latin typeface="Meiryo UI" panose="020B0604030504040204" pitchFamily="50" charset="-128"/>
                <a:ea typeface="Meiryo UI" panose="020B0604030504040204" pitchFamily="50" charset="-128"/>
                <a:cs typeface="Times New Roman"/>
              </a:rPr>
              <a:t>28</a:t>
            </a:r>
            <a:r>
              <a:rPr lang="ja-JP" altLang="en-US" sz="900" u="sng" kern="100" dirty="0">
                <a:solidFill>
                  <a:srgbClr val="FF0000"/>
                </a:solidFill>
                <a:latin typeface="Meiryo UI" panose="020B0604030504040204" pitchFamily="50" charset="-128"/>
                <a:ea typeface="Meiryo UI" panose="020B0604030504040204" pitchFamily="50" charset="-128"/>
                <a:cs typeface="Times New Roman"/>
              </a:rPr>
              <a:t>年</a:t>
            </a:r>
            <a:r>
              <a:rPr lang="en-US" altLang="ja-JP" sz="900" u="sng" kern="100" dirty="0">
                <a:solidFill>
                  <a:srgbClr val="FF0000"/>
                </a:solidFill>
                <a:latin typeface="Meiryo UI" panose="020B0604030504040204" pitchFamily="50" charset="-128"/>
                <a:ea typeface="Meiryo UI" panose="020B0604030504040204" pitchFamily="50" charset="-128"/>
                <a:cs typeface="Times New Roman"/>
              </a:rPr>
              <a:t>3</a:t>
            </a:r>
            <a:r>
              <a:rPr lang="ja-JP" altLang="en-US" sz="900" u="sng" kern="100" dirty="0">
                <a:solidFill>
                  <a:srgbClr val="FF0000"/>
                </a:solidFill>
                <a:latin typeface="Meiryo UI" panose="020B0604030504040204" pitchFamily="50" charset="-128"/>
                <a:ea typeface="Meiryo UI" panose="020B0604030504040204" pitchFamily="50" charset="-128"/>
                <a:cs typeface="Times New Roman"/>
              </a:rPr>
              <a:t>月 国土交通省 水管理・国土保全局河川環境課」より抜粋加工</a:t>
            </a:r>
            <a:endParaRPr lang="en-US" altLang="ja-JP" sz="900" u="sng" kern="100" dirty="0">
              <a:solidFill>
                <a:srgbClr val="FF0000"/>
              </a:solidFill>
              <a:latin typeface="Meiryo UI" panose="020B0604030504040204" pitchFamily="50" charset="-128"/>
              <a:ea typeface="Meiryo UI" panose="020B0604030504040204" pitchFamily="50" charset="-128"/>
              <a:cs typeface="Times New Roman"/>
            </a:endParaRPr>
          </a:p>
        </p:txBody>
      </p:sp>
      <p:graphicFrame>
        <p:nvGraphicFramePr>
          <p:cNvPr id="39" name="表 38">
            <a:extLst>
              <a:ext uri="{FF2B5EF4-FFF2-40B4-BE49-F238E27FC236}">
                <a16:creationId xmlns:a16="http://schemas.microsoft.com/office/drawing/2014/main" id="{F41CB410-5DA6-4255-ABD1-B2C2347BF544}"/>
              </a:ext>
            </a:extLst>
          </p:cNvPr>
          <p:cNvGraphicFramePr>
            <a:graphicFrameLocks noGrp="1"/>
          </p:cNvGraphicFramePr>
          <p:nvPr>
            <p:extLst>
              <p:ext uri="{D42A27DB-BD31-4B8C-83A1-F6EECF244321}">
                <p14:modId xmlns:p14="http://schemas.microsoft.com/office/powerpoint/2010/main" val="2888550357"/>
              </p:ext>
            </p:extLst>
          </p:nvPr>
        </p:nvGraphicFramePr>
        <p:xfrm>
          <a:off x="302750" y="3157365"/>
          <a:ext cx="2900432" cy="2964540"/>
        </p:xfrm>
        <a:graphic>
          <a:graphicData uri="http://schemas.openxmlformats.org/drawingml/2006/table">
            <a:tbl>
              <a:tblPr firstRow="1" bandRow="1">
                <a:tableStyleId>{5C22544A-7EE6-4342-B048-85BDC9FD1C3A}</a:tableStyleId>
              </a:tblPr>
              <a:tblGrid>
                <a:gridCol w="668850">
                  <a:extLst>
                    <a:ext uri="{9D8B030D-6E8A-4147-A177-3AD203B41FA5}">
                      <a16:colId xmlns:a16="http://schemas.microsoft.com/office/drawing/2014/main" val="2524603428"/>
                    </a:ext>
                  </a:extLst>
                </a:gridCol>
                <a:gridCol w="2231582">
                  <a:extLst>
                    <a:ext uri="{9D8B030D-6E8A-4147-A177-3AD203B41FA5}">
                      <a16:colId xmlns:a16="http://schemas.microsoft.com/office/drawing/2014/main" val="3322211733"/>
                    </a:ext>
                  </a:extLst>
                </a:gridCol>
              </a:tblGrid>
              <a:tr h="0">
                <a:tc>
                  <a:txBody>
                    <a:bodyPr/>
                    <a:lstStyle/>
                    <a:p>
                      <a:pPr algn="ctr"/>
                      <a:r>
                        <a:rPr kumimoji="1" lang="ja-JP" altLang="en-US" sz="900" b="0" dirty="0">
                          <a:solidFill>
                            <a:schemeClr val="tx1"/>
                          </a:solidFill>
                          <a:latin typeface="Meiryo UI" panose="020B0604030504040204" pitchFamily="50" charset="-128"/>
                          <a:ea typeface="Meiryo UI" panose="020B0604030504040204" pitchFamily="50" charset="-128"/>
                        </a:rPr>
                        <a:t>個別判定</a:t>
                      </a:r>
                      <a:endParaRPr kumimoji="1" lang="en-US" altLang="ja-JP" sz="900" b="0" dirty="0">
                        <a:solidFill>
                          <a:schemeClr val="tx1"/>
                        </a:solidFill>
                        <a:latin typeface="Meiryo UI" panose="020B0604030504040204" pitchFamily="50" charset="-128"/>
                        <a:ea typeface="Meiryo UI" panose="020B0604030504040204" pitchFamily="50" charset="-128"/>
                      </a:endParaRPr>
                    </a:p>
                    <a:p>
                      <a:pPr algn="ctr"/>
                      <a:r>
                        <a:rPr kumimoji="1" lang="ja-JP" altLang="en-US" sz="900" b="0" dirty="0">
                          <a:solidFill>
                            <a:schemeClr val="tx1"/>
                          </a:solidFill>
                          <a:latin typeface="Meiryo UI" panose="020B0604030504040204" pitchFamily="50" charset="-128"/>
                          <a:ea typeface="Meiryo UI" panose="020B0604030504040204" pitchFamily="50" charset="-128"/>
                        </a:rPr>
                        <a:t>区分</a:t>
                      </a:r>
                    </a:p>
                  </a:txBody>
                  <a:tcPr marL="71700" marR="71700" marT="35850" marB="358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900" b="0" dirty="0">
                          <a:solidFill>
                            <a:schemeClr val="tx1"/>
                          </a:solidFill>
                          <a:latin typeface="Meiryo UI" panose="020B0604030504040204" pitchFamily="50" charset="-128"/>
                          <a:ea typeface="Meiryo UI" panose="020B0604030504040204" pitchFamily="50" charset="-128"/>
                        </a:rPr>
                        <a:t>土木構造物の状態</a:t>
                      </a:r>
                    </a:p>
                  </a:txBody>
                  <a:tcPr marL="71700" marR="71700" marT="35850" marB="358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84655280"/>
                  </a:ext>
                </a:extLst>
              </a:tr>
              <a:tr h="314208">
                <a:tc>
                  <a:txBody>
                    <a:bodyPr/>
                    <a:lstStyle/>
                    <a:p>
                      <a:pPr algn="ctr"/>
                      <a:r>
                        <a:rPr kumimoji="1" lang="en-US" altLang="ja-JP" sz="900" b="0" dirty="0">
                          <a:solidFill>
                            <a:schemeClr val="tx1"/>
                          </a:solidFill>
                          <a:latin typeface="Meiryo UI" panose="020B0604030504040204" pitchFamily="50" charset="-128"/>
                          <a:ea typeface="Meiryo UI" panose="020B0604030504040204" pitchFamily="50" charset="-128"/>
                        </a:rPr>
                        <a:t>a</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71700" marR="71700" marT="35850" marB="358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ja-JP" altLang="en-US" sz="900" b="0" dirty="0">
                          <a:solidFill>
                            <a:schemeClr val="tx1"/>
                          </a:solidFill>
                          <a:latin typeface="Meiryo UI" panose="020B0604030504040204" pitchFamily="50" charset="-128"/>
                          <a:ea typeface="Meiryo UI" panose="020B0604030504040204" pitchFamily="50" charset="-128"/>
                        </a:rPr>
                        <a:t>堤体・基礎地盤等の異状な挙動や劣化・損傷等により、ダムの安全性及び機能への影響が認められ、直ちに措置を講じる必要がある状態</a:t>
                      </a:r>
                    </a:p>
                  </a:txBody>
                  <a:tcPr marL="71700" marR="71700" marT="35850" marB="358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69560171"/>
                  </a:ext>
                </a:extLst>
              </a:tr>
              <a:tr h="403403">
                <a:tc>
                  <a:txBody>
                    <a:bodyPr/>
                    <a:lstStyle/>
                    <a:p>
                      <a:pPr algn="ctr"/>
                      <a:r>
                        <a:rPr kumimoji="1" lang="ja-JP" altLang="en-US" sz="900" b="0" dirty="0">
                          <a:solidFill>
                            <a:schemeClr val="tx1"/>
                          </a:solidFill>
                          <a:latin typeface="Meiryo UI" panose="020B0604030504040204" pitchFamily="50" charset="-128"/>
                          <a:ea typeface="Meiryo UI" panose="020B0604030504040204" pitchFamily="50" charset="-128"/>
                        </a:rPr>
                        <a:t>ｂ</a:t>
                      </a:r>
                      <a:r>
                        <a:rPr kumimoji="1" lang="en-US" altLang="ja-JP" sz="900" b="0" dirty="0">
                          <a:solidFill>
                            <a:schemeClr val="tx1"/>
                          </a:solidFill>
                          <a:latin typeface="Meiryo UI" panose="020B0604030504040204" pitchFamily="50" charset="-128"/>
                          <a:ea typeface="Meiryo UI" panose="020B0604030504040204" pitchFamily="50" charset="-128"/>
                        </a:rPr>
                        <a:t>1</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71700" marR="71700" marT="35850" marB="358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ダムの安全性及び機能は保持されていると判断されるものの、堤体・基礎地盤等の挙動に異状の兆候が認められることから、速やかに措置を講じる必要がある状態</a:t>
                      </a:r>
                    </a:p>
                  </a:txBody>
                  <a:tcPr marL="71700" marR="71700" marT="35850" marB="358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84119815"/>
                  </a:ext>
                </a:extLst>
              </a:tr>
              <a:tr h="403403">
                <a:tc>
                  <a:txBody>
                    <a:bodyPr/>
                    <a:lstStyle/>
                    <a:p>
                      <a:pPr algn="ctr"/>
                      <a:r>
                        <a:rPr kumimoji="1" lang="ja-JP" altLang="en-US" sz="900" b="0" dirty="0">
                          <a:solidFill>
                            <a:schemeClr val="tx1"/>
                          </a:solidFill>
                          <a:latin typeface="Meiryo UI" panose="020B0604030504040204" pitchFamily="50" charset="-128"/>
                          <a:ea typeface="Meiryo UI" panose="020B0604030504040204" pitchFamily="50" charset="-128"/>
                        </a:rPr>
                        <a:t>ｂ</a:t>
                      </a:r>
                      <a:r>
                        <a:rPr kumimoji="1" lang="en-US" altLang="ja-JP" sz="900" b="0" dirty="0">
                          <a:solidFill>
                            <a:schemeClr val="tx1"/>
                          </a:solidFill>
                          <a:latin typeface="Meiryo UI" panose="020B0604030504040204" pitchFamily="50" charset="-128"/>
                          <a:ea typeface="Meiryo UI" panose="020B0604030504040204" pitchFamily="50" charset="-128"/>
                        </a:rPr>
                        <a:t>2</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marL="71700" marR="71700" marT="35850" marB="358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ダムの安全性及び機能は保持されていると判断されるものの、堤体・基礎地盤等の挙動や劣化・損傷等の状態から、必要に応じて措置を講じる必要がある状態</a:t>
                      </a:r>
                    </a:p>
                  </a:txBody>
                  <a:tcPr marL="71700" marR="71700" marT="35850" marB="358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71088493"/>
                  </a:ext>
                </a:extLst>
              </a:tr>
              <a:tr h="492597">
                <a:tc>
                  <a:txBody>
                    <a:bodyPr/>
                    <a:lstStyle/>
                    <a:p>
                      <a:pPr algn="ctr"/>
                      <a:r>
                        <a:rPr kumimoji="1" lang="ja-JP" altLang="en-US" sz="900" b="0" dirty="0">
                          <a:solidFill>
                            <a:schemeClr val="tx1"/>
                          </a:solidFill>
                          <a:latin typeface="Meiryo UI" panose="020B0604030504040204" pitchFamily="50" charset="-128"/>
                          <a:ea typeface="Meiryo UI" panose="020B0604030504040204" pitchFamily="50" charset="-128"/>
                        </a:rPr>
                        <a:t>ｃ</a:t>
                      </a:r>
                    </a:p>
                  </a:txBody>
                  <a:tcPr marL="71700" marR="71700" marT="35850" marB="358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挙動が安定しており、劣化・損傷等がみとめられない、又は軽微な劣化・損傷等は生じているが、ダムの安全性及び機能に影響を及ぼすおそれがないと判断され、状態監視を継続することで良い状態</a:t>
                      </a:r>
                    </a:p>
                  </a:txBody>
                  <a:tcPr marL="71700" marR="71700" marT="35850" marB="358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02917412"/>
                  </a:ext>
                </a:extLst>
              </a:tr>
            </a:tbl>
          </a:graphicData>
        </a:graphic>
      </p:graphicFrame>
      <p:graphicFrame>
        <p:nvGraphicFramePr>
          <p:cNvPr id="7" name="表 6">
            <a:extLst>
              <a:ext uri="{FF2B5EF4-FFF2-40B4-BE49-F238E27FC236}">
                <a16:creationId xmlns:a16="http://schemas.microsoft.com/office/drawing/2014/main" id="{95070E61-900D-B564-E432-C6ADD61BA7CF}"/>
              </a:ext>
            </a:extLst>
          </p:cNvPr>
          <p:cNvGraphicFramePr>
            <a:graphicFrameLocks noGrp="1"/>
          </p:cNvGraphicFramePr>
          <p:nvPr>
            <p:extLst>
              <p:ext uri="{D42A27DB-BD31-4B8C-83A1-F6EECF244321}">
                <p14:modId xmlns:p14="http://schemas.microsoft.com/office/powerpoint/2010/main" val="2394903823"/>
              </p:ext>
            </p:extLst>
          </p:nvPr>
        </p:nvGraphicFramePr>
        <p:xfrm>
          <a:off x="3398942" y="3001640"/>
          <a:ext cx="4197392" cy="2390424"/>
        </p:xfrm>
        <a:graphic>
          <a:graphicData uri="http://schemas.openxmlformats.org/drawingml/2006/table">
            <a:tbl>
              <a:tblPr>
                <a:tableStyleId>{5C22544A-7EE6-4342-B048-85BDC9FD1C3A}</a:tableStyleId>
              </a:tblPr>
              <a:tblGrid>
                <a:gridCol w="225407">
                  <a:extLst>
                    <a:ext uri="{9D8B030D-6E8A-4147-A177-3AD203B41FA5}">
                      <a16:colId xmlns:a16="http://schemas.microsoft.com/office/drawing/2014/main" val="1087974534"/>
                    </a:ext>
                  </a:extLst>
                </a:gridCol>
                <a:gridCol w="226971">
                  <a:extLst>
                    <a:ext uri="{9D8B030D-6E8A-4147-A177-3AD203B41FA5}">
                      <a16:colId xmlns:a16="http://schemas.microsoft.com/office/drawing/2014/main" val="2235638026"/>
                    </a:ext>
                  </a:extLst>
                </a:gridCol>
                <a:gridCol w="1073172">
                  <a:extLst>
                    <a:ext uri="{9D8B030D-6E8A-4147-A177-3AD203B41FA5}">
                      <a16:colId xmlns:a16="http://schemas.microsoft.com/office/drawing/2014/main" val="1276508501"/>
                    </a:ext>
                  </a:extLst>
                </a:gridCol>
                <a:gridCol w="878842">
                  <a:extLst>
                    <a:ext uri="{9D8B030D-6E8A-4147-A177-3AD203B41FA5}">
                      <a16:colId xmlns:a16="http://schemas.microsoft.com/office/drawing/2014/main" val="1782653968"/>
                    </a:ext>
                  </a:extLst>
                </a:gridCol>
                <a:gridCol w="878842">
                  <a:extLst>
                    <a:ext uri="{9D8B030D-6E8A-4147-A177-3AD203B41FA5}">
                      <a16:colId xmlns:a16="http://schemas.microsoft.com/office/drawing/2014/main" val="3191719055"/>
                    </a:ext>
                  </a:extLst>
                </a:gridCol>
                <a:gridCol w="914158">
                  <a:extLst>
                    <a:ext uri="{9D8B030D-6E8A-4147-A177-3AD203B41FA5}">
                      <a16:colId xmlns:a16="http://schemas.microsoft.com/office/drawing/2014/main" val="1067340252"/>
                    </a:ext>
                  </a:extLst>
                </a:gridCol>
              </a:tblGrid>
              <a:tr h="150124">
                <a:tc rowSpan="2" gridSpan="3">
                  <a:txBody>
                    <a:bodyPr/>
                    <a:lstStyle/>
                    <a:p>
                      <a:pPr algn="ctr" fontAlgn="ctr"/>
                      <a:r>
                        <a:rPr lang="ja-JP" altLang="en-US" sz="600" u="none" strike="noStrike">
                          <a:effectLst/>
                          <a:latin typeface="Meiryo UI" panose="020B0604030504040204" pitchFamily="50" charset="-128"/>
                          <a:ea typeface="Meiryo UI" panose="020B0604030504040204" pitchFamily="50" charset="-128"/>
                        </a:rPr>
                        <a:t>施設の管理レベル及び健全度に</a:t>
                      </a:r>
                      <a:br>
                        <a:rPr lang="ja-JP" altLang="en-US" sz="600" u="none" strike="noStrike">
                          <a:effectLst/>
                          <a:latin typeface="Meiryo UI" panose="020B0604030504040204" pitchFamily="50" charset="-128"/>
                          <a:ea typeface="Meiryo UI" panose="020B0604030504040204" pitchFamily="50" charset="-128"/>
                        </a:rPr>
                      </a:br>
                      <a:r>
                        <a:rPr lang="ja-JP" altLang="en-US" sz="600" u="none" strike="noStrike">
                          <a:effectLst/>
                          <a:latin typeface="Meiryo UI" panose="020B0604030504040204" pitchFamily="50" charset="-128"/>
                          <a:ea typeface="Meiryo UI" panose="020B0604030504040204" pitchFamily="50" charset="-128"/>
                        </a:rPr>
                        <a:t>対応する保全対策一覧表</a:t>
                      </a:r>
                      <a:endParaRPr lang="ja-JP" altLang="en-US" sz="600" b="0" i="0" u="none" strike="noStrike">
                        <a:solidFill>
                          <a:srgbClr val="000000"/>
                        </a:solidFill>
                        <a:effectLst/>
                        <a:latin typeface="Meiryo UI" panose="020B0604030504040204" pitchFamily="50" charset="-128"/>
                        <a:ea typeface="Meiryo UI" panose="020B0604030504040204" pitchFamily="50" charset="-128"/>
                      </a:endParaRPr>
                    </a:p>
                  </a:txBody>
                  <a:tcPr marL="7930" marR="7930" marT="79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hMerge="1">
                  <a:txBody>
                    <a:bodyPr/>
                    <a:lstStyle/>
                    <a:p>
                      <a:endParaRPr kumimoji="1" lang="ja-JP" altLang="en-US"/>
                    </a:p>
                  </a:txBody>
                  <a:tcPr/>
                </a:tc>
                <a:tc rowSpan="2" hMerge="1">
                  <a:txBody>
                    <a:bodyPr/>
                    <a:lstStyle/>
                    <a:p>
                      <a:endParaRPr kumimoji="1" lang="ja-JP" altLang="en-US"/>
                    </a:p>
                  </a:txBody>
                  <a:tcPr/>
                </a:tc>
                <a:tc gridSpan="3">
                  <a:txBody>
                    <a:bodyPr/>
                    <a:lstStyle/>
                    <a:p>
                      <a:pPr algn="ctr" fontAlgn="ctr"/>
                      <a:r>
                        <a:rPr lang="ja-JP" altLang="en-US" sz="600" u="none" strike="noStrike">
                          <a:effectLst/>
                          <a:latin typeface="Meiryo UI" panose="020B0604030504040204" pitchFamily="50" charset="-128"/>
                          <a:ea typeface="Meiryo UI" panose="020B0604030504040204" pitchFamily="50" charset="-128"/>
                        </a:rPr>
                        <a:t>構成要素（細別）の管理レベル</a:t>
                      </a:r>
                      <a:endParaRPr lang="ja-JP" altLang="en-US" sz="600" b="0" i="0" u="none" strike="noStrike">
                        <a:solidFill>
                          <a:srgbClr val="000000"/>
                        </a:solidFill>
                        <a:effectLst/>
                        <a:latin typeface="Meiryo UI" panose="020B0604030504040204" pitchFamily="50" charset="-128"/>
                        <a:ea typeface="Meiryo UI" panose="020B0604030504040204" pitchFamily="50" charset="-128"/>
                      </a:endParaRPr>
                    </a:p>
                  </a:txBody>
                  <a:tcPr marL="7930" marR="7930" marT="79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758622690"/>
                  </a:ext>
                </a:extLst>
              </a:tr>
              <a:tr h="138116">
                <a:tc gridSpan="3"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a:txBody>
                    <a:bodyPr/>
                    <a:lstStyle/>
                    <a:p>
                      <a:pPr algn="ctr" fontAlgn="ctr"/>
                      <a:r>
                        <a:rPr lang="en-US" sz="600" u="none" strike="noStrike">
                          <a:effectLst/>
                          <a:latin typeface="Meiryo UI" panose="020B0604030504040204" pitchFamily="50" charset="-128"/>
                          <a:ea typeface="Meiryo UI" panose="020B0604030504040204" pitchFamily="50" charset="-128"/>
                        </a:rPr>
                        <a:t>H</a:t>
                      </a:r>
                      <a:endParaRPr lang="en-US" sz="600" b="0" i="0" u="none" strike="noStrike">
                        <a:solidFill>
                          <a:srgbClr val="000000"/>
                        </a:solidFill>
                        <a:effectLst/>
                        <a:latin typeface="Meiryo UI" panose="020B0604030504040204" pitchFamily="50" charset="-128"/>
                        <a:ea typeface="Meiryo UI" panose="020B0604030504040204" pitchFamily="50" charset="-128"/>
                      </a:endParaRPr>
                    </a:p>
                  </a:txBody>
                  <a:tcPr marL="7930" marR="7930" marT="79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600" u="none" strike="noStrike">
                          <a:effectLst/>
                          <a:latin typeface="Meiryo UI" panose="020B0604030504040204" pitchFamily="50" charset="-128"/>
                          <a:ea typeface="Meiryo UI" panose="020B0604030504040204" pitchFamily="50" charset="-128"/>
                        </a:rPr>
                        <a:t>M</a:t>
                      </a:r>
                      <a:endParaRPr lang="en-US" sz="600" b="0" i="0" u="none" strike="noStrike">
                        <a:solidFill>
                          <a:srgbClr val="000000"/>
                        </a:solidFill>
                        <a:effectLst/>
                        <a:latin typeface="Meiryo UI" panose="020B0604030504040204" pitchFamily="50" charset="-128"/>
                        <a:ea typeface="Meiryo UI" panose="020B0604030504040204" pitchFamily="50" charset="-128"/>
                      </a:endParaRPr>
                    </a:p>
                  </a:txBody>
                  <a:tcPr marL="7930" marR="7930" marT="79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600" u="none" strike="noStrike">
                          <a:effectLst/>
                          <a:latin typeface="Meiryo UI" panose="020B0604030504040204" pitchFamily="50" charset="-128"/>
                          <a:ea typeface="Meiryo UI" panose="020B0604030504040204" pitchFamily="50" charset="-128"/>
                        </a:rPr>
                        <a:t>L</a:t>
                      </a:r>
                      <a:endParaRPr lang="en-US" sz="600" b="0" i="0" u="none" strike="noStrike">
                        <a:solidFill>
                          <a:srgbClr val="000000"/>
                        </a:solidFill>
                        <a:effectLst/>
                        <a:latin typeface="Meiryo UI" panose="020B0604030504040204" pitchFamily="50" charset="-128"/>
                        <a:ea typeface="Meiryo UI" panose="020B0604030504040204" pitchFamily="50" charset="-128"/>
                      </a:endParaRPr>
                    </a:p>
                  </a:txBody>
                  <a:tcPr marL="7930" marR="7930" marT="79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85816785"/>
                  </a:ext>
                </a:extLst>
              </a:tr>
              <a:tr h="289067">
                <a:tc rowSpan="5">
                  <a:txBody>
                    <a:bodyPr/>
                    <a:lstStyle/>
                    <a:p>
                      <a:pPr algn="ctr" fontAlgn="ctr"/>
                      <a:r>
                        <a:rPr lang="ja-JP" altLang="en-US" sz="600" u="none" strike="noStrike" dirty="0">
                          <a:effectLst/>
                          <a:latin typeface="Meiryo UI" panose="020B0604030504040204" pitchFamily="50" charset="-128"/>
                          <a:ea typeface="Meiryo UI" panose="020B0604030504040204" pitchFamily="50" charset="-128"/>
                        </a:rPr>
                        <a:t>健全度の区分</a:t>
                      </a:r>
                      <a:endParaRPr lang="ja-JP" altLang="en-US" sz="600" b="0" i="0" u="none" strike="noStrike" dirty="0">
                        <a:solidFill>
                          <a:srgbClr val="000000"/>
                        </a:solidFill>
                        <a:effectLst/>
                        <a:latin typeface="Meiryo UI" panose="020B0604030504040204" pitchFamily="50" charset="-128"/>
                        <a:ea typeface="Meiryo UI" panose="020B0604030504040204" pitchFamily="50" charset="-128"/>
                      </a:endParaRPr>
                    </a:p>
                  </a:txBody>
                  <a:tcPr marL="7930" marR="7930" marT="793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600" u="none" strike="noStrike">
                          <a:effectLst/>
                          <a:latin typeface="Meiryo UI" panose="020B0604030504040204" pitchFamily="50" charset="-128"/>
                          <a:ea typeface="Meiryo UI" panose="020B0604030504040204" pitchFamily="50" charset="-128"/>
                        </a:rPr>
                        <a:t>a1</a:t>
                      </a:r>
                      <a:endParaRPr lang="en-US" sz="600" b="0" i="0" u="none" strike="noStrike">
                        <a:solidFill>
                          <a:srgbClr val="000000"/>
                        </a:solidFill>
                        <a:effectLst/>
                        <a:latin typeface="Meiryo UI" panose="020B0604030504040204" pitchFamily="50" charset="-128"/>
                        <a:ea typeface="Meiryo UI" panose="020B0604030504040204" pitchFamily="50" charset="-128"/>
                      </a:endParaRPr>
                    </a:p>
                  </a:txBody>
                  <a:tcPr marL="7930" marR="7930" marT="79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600" u="none" strike="noStrike" dirty="0">
                          <a:effectLst/>
                          <a:latin typeface="Meiryo UI" panose="020B0604030504040204" pitchFamily="50" charset="-128"/>
                          <a:ea typeface="Meiryo UI" panose="020B0604030504040204" pitchFamily="50" charset="-128"/>
                        </a:rPr>
                        <a:t>○機能低下により、緊急の措置が必要な状態</a:t>
                      </a:r>
                      <a:endParaRPr lang="ja-JP" altLang="en-US" sz="600" b="0" i="0" u="none" strike="noStrike" dirty="0">
                        <a:solidFill>
                          <a:srgbClr val="000000"/>
                        </a:solidFill>
                        <a:effectLst/>
                        <a:latin typeface="Meiryo UI" panose="020B0604030504040204" pitchFamily="50" charset="-128"/>
                        <a:ea typeface="Meiryo UI" panose="020B0604030504040204" pitchFamily="50" charset="-128"/>
                      </a:endParaRPr>
                    </a:p>
                  </a:txBody>
                  <a:tcPr marL="7930" marR="7930" marT="79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600" u="none" strike="noStrike" dirty="0">
                          <a:effectLst/>
                          <a:latin typeface="Meiryo UI" panose="020B0604030504040204" pitchFamily="50" charset="-128"/>
                          <a:ea typeface="Meiryo UI" panose="020B0604030504040204" pitchFamily="50" charset="-128"/>
                        </a:rPr>
                        <a:t>予防保全</a:t>
                      </a:r>
                      <a:br>
                        <a:rPr lang="ja-JP" altLang="en-US" sz="600" u="none" strike="noStrike" dirty="0">
                          <a:effectLst/>
                          <a:latin typeface="Meiryo UI" panose="020B0604030504040204" pitchFamily="50" charset="-128"/>
                          <a:ea typeface="Meiryo UI" panose="020B0604030504040204" pitchFamily="50" charset="-128"/>
                        </a:rPr>
                      </a:br>
                      <a:r>
                        <a:rPr lang="ja-JP" altLang="en-US" sz="600" u="none" strike="noStrike" dirty="0">
                          <a:effectLst/>
                          <a:latin typeface="Meiryo UI" panose="020B0604030504040204" pitchFamily="50" charset="-128"/>
                          <a:ea typeface="Meiryo UI" panose="020B0604030504040204" pitchFamily="50" charset="-128"/>
                        </a:rPr>
                        <a:t>（直ちに対策を実施）</a:t>
                      </a:r>
                      <a:endParaRPr lang="ja-JP" altLang="en-US" sz="600" b="0" i="0" u="none" strike="noStrike" dirty="0">
                        <a:solidFill>
                          <a:srgbClr val="000000"/>
                        </a:solidFill>
                        <a:effectLst/>
                        <a:latin typeface="Meiryo UI" panose="020B0604030504040204" pitchFamily="50" charset="-128"/>
                        <a:ea typeface="Meiryo UI" panose="020B0604030504040204" pitchFamily="50" charset="-128"/>
                      </a:endParaRPr>
                    </a:p>
                  </a:txBody>
                  <a:tcPr marL="7930" marR="7930" marT="79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FF"/>
                    </a:solidFill>
                  </a:tcPr>
                </a:tc>
                <a:tc>
                  <a:txBody>
                    <a:bodyPr/>
                    <a:lstStyle/>
                    <a:p>
                      <a:pPr algn="ctr" fontAlgn="ctr"/>
                      <a:r>
                        <a:rPr lang="ja-JP" altLang="en-US" sz="600" u="none" strike="noStrike" dirty="0">
                          <a:effectLst/>
                          <a:latin typeface="Meiryo UI" panose="020B0604030504040204" pitchFamily="50" charset="-128"/>
                          <a:ea typeface="Meiryo UI" panose="020B0604030504040204" pitchFamily="50" charset="-128"/>
                        </a:rPr>
                        <a:t>予防保全</a:t>
                      </a:r>
                      <a:br>
                        <a:rPr lang="ja-JP" altLang="en-US" sz="600" u="none" strike="noStrike" dirty="0">
                          <a:effectLst/>
                          <a:latin typeface="Meiryo UI" panose="020B0604030504040204" pitchFamily="50" charset="-128"/>
                          <a:ea typeface="Meiryo UI" panose="020B0604030504040204" pitchFamily="50" charset="-128"/>
                        </a:rPr>
                      </a:br>
                      <a:r>
                        <a:rPr lang="ja-JP" altLang="en-US" sz="600" u="none" strike="noStrike" dirty="0">
                          <a:effectLst/>
                          <a:latin typeface="Meiryo UI" panose="020B0604030504040204" pitchFamily="50" charset="-128"/>
                          <a:ea typeface="Meiryo UI" panose="020B0604030504040204" pitchFamily="50" charset="-128"/>
                        </a:rPr>
                        <a:t>（直ちに対策を実施）</a:t>
                      </a:r>
                      <a:endParaRPr lang="ja-JP" altLang="en-US" sz="600" b="0" i="0" u="none" strike="noStrike" dirty="0">
                        <a:solidFill>
                          <a:srgbClr val="000000"/>
                        </a:solidFill>
                        <a:effectLst/>
                        <a:latin typeface="Meiryo UI" panose="020B0604030504040204" pitchFamily="50" charset="-128"/>
                        <a:ea typeface="Meiryo UI" panose="020B0604030504040204" pitchFamily="50" charset="-128"/>
                      </a:endParaRPr>
                    </a:p>
                  </a:txBody>
                  <a:tcPr marL="7930" marR="7930" marT="79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FF"/>
                    </a:solidFill>
                  </a:tcPr>
                </a:tc>
                <a:tc>
                  <a:txBody>
                    <a:bodyPr/>
                    <a:lstStyle/>
                    <a:p>
                      <a:pPr algn="ctr" fontAlgn="ctr"/>
                      <a:r>
                        <a:rPr lang="ja-JP" altLang="en-US" sz="600" u="none" strike="noStrike" dirty="0">
                          <a:effectLst/>
                          <a:latin typeface="Meiryo UI" panose="020B0604030504040204" pitchFamily="50" charset="-128"/>
                          <a:ea typeface="Meiryo UI" panose="020B0604030504040204" pitchFamily="50" charset="-128"/>
                        </a:rPr>
                        <a:t>事後保全</a:t>
                      </a:r>
                      <a:br>
                        <a:rPr lang="ja-JP" altLang="en-US" sz="600" u="none" strike="noStrike" dirty="0">
                          <a:effectLst/>
                          <a:latin typeface="Meiryo UI" panose="020B0604030504040204" pitchFamily="50" charset="-128"/>
                          <a:ea typeface="Meiryo UI" panose="020B0604030504040204" pitchFamily="50" charset="-128"/>
                        </a:rPr>
                      </a:br>
                      <a:r>
                        <a:rPr lang="ja-JP" altLang="en-US" sz="600" u="none" strike="noStrike" dirty="0">
                          <a:effectLst/>
                          <a:latin typeface="Meiryo UI" panose="020B0604030504040204" pitchFamily="50" charset="-128"/>
                          <a:ea typeface="Meiryo UI" panose="020B0604030504040204" pitchFamily="50" charset="-128"/>
                        </a:rPr>
                        <a:t>（速やかに対策を実施）</a:t>
                      </a:r>
                      <a:endParaRPr lang="ja-JP" altLang="en-US" sz="600" b="0" i="0" u="none" strike="noStrike" dirty="0">
                        <a:solidFill>
                          <a:srgbClr val="000000"/>
                        </a:solidFill>
                        <a:effectLst/>
                        <a:latin typeface="Meiryo UI" panose="020B0604030504040204" pitchFamily="50" charset="-128"/>
                        <a:ea typeface="Meiryo UI" panose="020B0604030504040204" pitchFamily="50" charset="-128"/>
                      </a:endParaRPr>
                    </a:p>
                  </a:txBody>
                  <a:tcPr marL="7930" marR="7930" marT="79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64369291"/>
                  </a:ext>
                </a:extLst>
              </a:tr>
              <a:tr h="399731">
                <a:tc vMerge="1">
                  <a:txBody>
                    <a:bodyPr/>
                    <a:lstStyle/>
                    <a:p>
                      <a:endParaRPr kumimoji="1" lang="ja-JP" altLang="en-US"/>
                    </a:p>
                  </a:txBody>
                  <a:tcPr/>
                </a:tc>
                <a:tc>
                  <a:txBody>
                    <a:bodyPr/>
                    <a:lstStyle/>
                    <a:p>
                      <a:pPr algn="ctr" fontAlgn="ctr"/>
                      <a:r>
                        <a:rPr lang="en-US" sz="600" u="none" strike="noStrike" dirty="0">
                          <a:effectLst/>
                          <a:latin typeface="Meiryo UI" panose="020B0604030504040204" pitchFamily="50" charset="-128"/>
                          <a:ea typeface="Meiryo UI" panose="020B0604030504040204" pitchFamily="50" charset="-128"/>
                        </a:rPr>
                        <a:t>a2</a:t>
                      </a:r>
                      <a:endParaRPr lang="en-US" sz="600" b="0" i="0" u="none" strike="noStrike" dirty="0">
                        <a:solidFill>
                          <a:srgbClr val="000000"/>
                        </a:solidFill>
                        <a:effectLst/>
                        <a:latin typeface="Meiryo UI" panose="020B0604030504040204" pitchFamily="50" charset="-128"/>
                        <a:ea typeface="Meiryo UI" panose="020B0604030504040204" pitchFamily="50" charset="-128"/>
                      </a:endParaRPr>
                    </a:p>
                  </a:txBody>
                  <a:tcPr marL="7930" marR="7930" marT="79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600" u="none" strike="noStrike" dirty="0">
                          <a:effectLst/>
                          <a:latin typeface="Meiryo UI" panose="020B0604030504040204" pitchFamily="50" charset="-128"/>
                          <a:ea typeface="Meiryo UI" panose="020B0604030504040204" pitchFamily="50" charset="-128"/>
                        </a:rPr>
                        <a:t>○劣化・損傷により機能への影響が認められ、何らかの措置が必要な状態</a:t>
                      </a:r>
                      <a:endParaRPr lang="ja-JP" altLang="en-US" sz="600" b="0" i="0" u="none" strike="noStrike" dirty="0">
                        <a:solidFill>
                          <a:srgbClr val="000000"/>
                        </a:solidFill>
                        <a:effectLst/>
                        <a:latin typeface="Meiryo UI" panose="020B0604030504040204" pitchFamily="50" charset="-128"/>
                        <a:ea typeface="Meiryo UI" panose="020B0604030504040204" pitchFamily="50" charset="-128"/>
                      </a:endParaRPr>
                    </a:p>
                  </a:txBody>
                  <a:tcPr marL="7930" marR="7930" marT="79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600" u="none" strike="noStrike" dirty="0">
                          <a:effectLst/>
                          <a:latin typeface="Meiryo UI" panose="020B0604030504040204" pitchFamily="50" charset="-128"/>
                          <a:ea typeface="Meiryo UI" panose="020B0604030504040204" pitchFamily="50" charset="-128"/>
                        </a:rPr>
                        <a:t>予防保全</a:t>
                      </a:r>
                      <a:br>
                        <a:rPr lang="ja-JP" altLang="en-US" sz="600" u="none" strike="noStrike" dirty="0">
                          <a:effectLst/>
                          <a:latin typeface="Meiryo UI" panose="020B0604030504040204" pitchFamily="50" charset="-128"/>
                          <a:ea typeface="Meiryo UI" panose="020B0604030504040204" pitchFamily="50" charset="-128"/>
                        </a:rPr>
                      </a:br>
                      <a:r>
                        <a:rPr lang="ja-JP" altLang="en-US" sz="600" u="none" strike="noStrike" dirty="0">
                          <a:effectLst/>
                          <a:latin typeface="Meiryo UI" panose="020B0604030504040204" pitchFamily="50" charset="-128"/>
                          <a:ea typeface="Meiryo UI" panose="020B0604030504040204" pitchFamily="50" charset="-128"/>
                        </a:rPr>
                        <a:t>（直ちに対策を実施）</a:t>
                      </a:r>
                      <a:endParaRPr lang="ja-JP" altLang="en-US" sz="600" b="0" i="0" u="none" strike="noStrike" dirty="0">
                        <a:solidFill>
                          <a:srgbClr val="000000"/>
                        </a:solidFill>
                        <a:effectLst/>
                        <a:latin typeface="Meiryo UI" panose="020B0604030504040204" pitchFamily="50" charset="-128"/>
                        <a:ea typeface="Meiryo UI" panose="020B0604030504040204" pitchFamily="50" charset="-128"/>
                      </a:endParaRPr>
                    </a:p>
                  </a:txBody>
                  <a:tcPr marL="7930" marR="7930" marT="79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FF"/>
                    </a:solidFill>
                  </a:tcPr>
                </a:tc>
                <a:tc>
                  <a:txBody>
                    <a:bodyPr/>
                    <a:lstStyle/>
                    <a:p>
                      <a:pPr algn="ctr" fontAlgn="ctr"/>
                      <a:r>
                        <a:rPr lang="ja-JP" altLang="en-US" sz="600" u="none" strike="noStrike" dirty="0">
                          <a:effectLst/>
                          <a:latin typeface="Meiryo UI" panose="020B0604030504040204" pitchFamily="50" charset="-128"/>
                          <a:ea typeface="Meiryo UI" panose="020B0604030504040204" pitchFamily="50" charset="-128"/>
                        </a:rPr>
                        <a:t>予防保全</a:t>
                      </a:r>
                      <a:br>
                        <a:rPr lang="ja-JP" altLang="en-US" sz="600" u="none" strike="noStrike" dirty="0">
                          <a:effectLst/>
                          <a:latin typeface="Meiryo UI" panose="020B0604030504040204" pitchFamily="50" charset="-128"/>
                          <a:ea typeface="Meiryo UI" panose="020B0604030504040204" pitchFamily="50" charset="-128"/>
                        </a:rPr>
                      </a:br>
                      <a:r>
                        <a:rPr lang="ja-JP" altLang="en-US" sz="600" u="none" strike="noStrike" dirty="0">
                          <a:effectLst/>
                          <a:latin typeface="Meiryo UI" panose="020B0604030504040204" pitchFamily="50" charset="-128"/>
                          <a:ea typeface="Meiryo UI" panose="020B0604030504040204" pitchFamily="50" charset="-128"/>
                        </a:rPr>
                        <a:t>（速やかに対策を実施）</a:t>
                      </a:r>
                      <a:endParaRPr lang="ja-JP" altLang="en-US" sz="600" b="0" i="0" u="none" strike="noStrike" dirty="0">
                        <a:solidFill>
                          <a:srgbClr val="000000"/>
                        </a:solidFill>
                        <a:effectLst/>
                        <a:latin typeface="Meiryo UI" panose="020B0604030504040204" pitchFamily="50" charset="-128"/>
                        <a:ea typeface="Meiryo UI" panose="020B0604030504040204" pitchFamily="50" charset="-128"/>
                      </a:endParaRPr>
                    </a:p>
                  </a:txBody>
                  <a:tcPr marL="7930" marR="7930" marT="79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ja-JP" altLang="en-US" sz="600" u="none" strike="noStrike" dirty="0">
                          <a:effectLst/>
                          <a:latin typeface="Meiryo UI" panose="020B0604030504040204" pitchFamily="50" charset="-128"/>
                          <a:ea typeface="Meiryo UI" panose="020B0604030504040204" pitchFamily="50" charset="-128"/>
                        </a:rPr>
                        <a:t>事後保全</a:t>
                      </a:r>
                      <a:br>
                        <a:rPr lang="ja-JP" altLang="en-US" sz="600" u="none" strike="noStrike" dirty="0">
                          <a:effectLst/>
                          <a:latin typeface="Meiryo UI" panose="020B0604030504040204" pitchFamily="50" charset="-128"/>
                          <a:ea typeface="Meiryo UI" panose="020B0604030504040204" pitchFamily="50" charset="-128"/>
                        </a:rPr>
                      </a:br>
                      <a:r>
                        <a:rPr lang="ja-JP" altLang="en-US" sz="600" u="none" strike="noStrike" dirty="0">
                          <a:effectLst/>
                          <a:latin typeface="Meiryo UI" panose="020B0604030504040204" pitchFamily="50" charset="-128"/>
                          <a:ea typeface="Meiryo UI" panose="020B0604030504040204" pitchFamily="50" charset="-128"/>
                        </a:rPr>
                        <a:t>（重点状態監視）</a:t>
                      </a:r>
                      <a:br>
                        <a:rPr lang="ja-JP" altLang="en-US" sz="600" u="none" strike="noStrike" dirty="0">
                          <a:effectLst/>
                          <a:latin typeface="Meiryo UI" panose="020B0604030504040204" pitchFamily="50" charset="-128"/>
                          <a:ea typeface="Meiryo UI" panose="020B0604030504040204" pitchFamily="50" charset="-128"/>
                        </a:rPr>
                      </a:br>
                      <a:r>
                        <a:rPr lang="ja-JP" altLang="en-US" sz="600" u="none" strike="noStrike" dirty="0">
                          <a:effectLst/>
                          <a:latin typeface="Meiryo UI" panose="020B0604030504040204" pitchFamily="50" charset="-128"/>
                          <a:ea typeface="Meiryo UI" panose="020B0604030504040204" pitchFamily="50" charset="-128"/>
                        </a:rPr>
                        <a:t>（必要に応じて対策を実施）</a:t>
                      </a:r>
                      <a:endParaRPr lang="ja-JP" altLang="en-US" sz="600" b="0" i="0" u="none" strike="noStrike" dirty="0">
                        <a:solidFill>
                          <a:srgbClr val="000000"/>
                        </a:solidFill>
                        <a:effectLst/>
                        <a:latin typeface="Meiryo UI" panose="020B0604030504040204" pitchFamily="50" charset="-128"/>
                        <a:ea typeface="Meiryo UI" panose="020B0604030504040204" pitchFamily="50" charset="-128"/>
                      </a:endParaRPr>
                    </a:p>
                  </a:txBody>
                  <a:tcPr marL="7930" marR="7930" marT="79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2448195830"/>
                  </a:ext>
                </a:extLst>
              </a:tr>
              <a:tr h="449007">
                <a:tc vMerge="1">
                  <a:txBody>
                    <a:bodyPr/>
                    <a:lstStyle/>
                    <a:p>
                      <a:endParaRPr kumimoji="1" lang="ja-JP" altLang="en-US"/>
                    </a:p>
                  </a:txBody>
                  <a:tcPr/>
                </a:tc>
                <a:tc>
                  <a:txBody>
                    <a:bodyPr/>
                    <a:lstStyle/>
                    <a:p>
                      <a:pPr algn="ctr" fontAlgn="ctr"/>
                      <a:r>
                        <a:rPr lang="en-US" sz="600" u="none" strike="noStrike">
                          <a:effectLst/>
                          <a:latin typeface="Meiryo UI" panose="020B0604030504040204" pitchFamily="50" charset="-128"/>
                          <a:ea typeface="Meiryo UI" panose="020B0604030504040204" pitchFamily="50" charset="-128"/>
                        </a:rPr>
                        <a:t>b1</a:t>
                      </a:r>
                      <a:endParaRPr lang="en-US" sz="600" b="0" i="0" u="none" strike="noStrike">
                        <a:solidFill>
                          <a:srgbClr val="000000"/>
                        </a:solidFill>
                        <a:effectLst/>
                        <a:latin typeface="Meiryo UI" panose="020B0604030504040204" pitchFamily="50" charset="-128"/>
                        <a:ea typeface="Meiryo UI" panose="020B0604030504040204" pitchFamily="50" charset="-128"/>
                      </a:endParaRPr>
                    </a:p>
                  </a:txBody>
                  <a:tcPr marL="7930" marR="7930" marT="79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600" u="none" strike="noStrike" dirty="0">
                          <a:effectLst/>
                          <a:latin typeface="Meiryo UI" panose="020B0604030504040204" pitchFamily="50" charset="-128"/>
                          <a:ea typeface="Meiryo UI" panose="020B0604030504040204" pitchFamily="50" charset="-128"/>
                        </a:rPr>
                        <a:t>○現状では機能が維持されているが、劣化・損傷が認められ、近い将来、機能に影響を及ぼすと予見される状態</a:t>
                      </a:r>
                      <a:endParaRPr lang="ja-JP" altLang="en-US" sz="600" b="0" i="0" u="none" strike="noStrike" dirty="0">
                        <a:solidFill>
                          <a:srgbClr val="000000"/>
                        </a:solidFill>
                        <a:effectLst/>
                        <a:latin typeface="Meiryo UI" panose="020B0604030504040204" pitchFamily="50" charset="-128"/>
                        <a:ea typeface="Meiryo UI" panose="020B0604030504040204" pitchFamily="50" charset="-128"/>
                      </a:endParaRPr>
                    </a:p>
                  </a:txBody>
                  <a:tcPr marL="7930" marR="7930" marT="79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600" u="none" strike="noStrike" dirty="0">
                          <a:effectLst/>
                          <a:latin typeface="Meiryo UI" panose="020B0604030504040204" pitchFamily="50" charset="-128"/>
                          <a:ea typeface="Meiryo UI" panose="020B0604030504040204" pitchFamily="50" charset="-128"/>
                        </a:rPr>
                        <a:t>予防保全</a:t>
                      </a:r>
                      <a:br>
                        <a:rPr lang="ja-JP" altLang="en-US" sz="600" u="none" strike="noStrike" dirty="0">
                          <a:effectLst/>
                          <a:latin typeface="Meiryo UI" panose="020B0604030504040204" pitchFamily="50" charset="-128"/>
                          <a:ea typeface="Meiryo UI" panose="020B0604030504040204" pitchFamily="50" charset="-128"/>
                        </a:rPr>
                      </a:br>
                      <a:r>
                        <a:rPr lang="ja-JP" altLang="en-US" sz="600" u="none" strike="noStrike" dirty="0">
                          <a:effectLst/>
                          <a:latin typeface="Meiryo UI" panose="020B0604030504040204" pitchFamily="50" charset="-128"/>
                          <a:ea typeface="Meiryo UI" panose="020B0604030504040204" pitchFamily="50" charset="-128"/>
                        </a:rPr>
                        <a:t>（速やかに対策を実施）</a:t>
                      </a:r>
                      <a:endParaRPr lang="ja-JP" altLang="en-US" sz="600" b="0" i="0" u="none" strike="noStrike" dirty="0">
                        <a:solidFill>
                          <a:srgbClr val="000000"/>
                        </a:solidFill>
                        <a:effectLst/>
                        <a:latin typeface="Meiryo UI" panose="020B0604030504040204" pitchFamily="50" charset="-128"/>
                        <a:ea typeface="Meiryo UI" panose="020B0604030504040204" pitchFamily="50" charset="-128"/>
                      </a:endParaRPr>
                    </a:p>
                  </a:txBody>
                  <a:tcPr marL="7930" marR="7930" marT="79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ja-JP" altLang="en-US" sz="600" u="none" strike="noStrike" dirty="0">
                          <a:effectLst/>
                          <a:latin typeface="Meiryo UI" panose="020B0604030504040204" pitchFamily="50" charset="-128"/>
                          <a:ea typeface="Meiryo UI" panose="020B0604030504040204" pitchFamily="50" charset="-128"/>
                        </a:rPr>
                        <a:t>予防保全</a:t>
                      </a:r>
                      <a:br>
                        <a:rPr lang="ja-JP" altLang="en-US" sz="600" u="none" strike="noStrike" dirty="0">
                          <a:effectLst/>
                          <a:latin typeface="Meiryo UI" panose="020B0604030504040204" pitchFamily="50" charset="-128"/>
                          <a:ea typeface="Meiryo UI" panose="020B0604030504040204" pitchFamily="50" charset="-128"/>
                        </a:rPr>
                      </a:br>
                      <a:r>
                        <a:rPr lang="ja-JP" altLang="en-US" sz="600" u="none" strike="noStrike" dirty="0">
                          <a:effectLst/>
                          <a:latin typeface="Meiryo UI" panose="020B0604030504040204" pitchFamily="50" charset="-128"/>
                          <a:ea typeface="Meiryo UI" panose="020B0604030504040204" pitchFamily="50" charset="-128"/>
                        </a:rPr>
                        <a:t>（重点状態監視）</a:t>
                      </a:r>
                      <a:br>
                        <a:rPr lang="ja-JP" altLang="en-US" sz="600" u="none" strike="noStrike" dirty="0">
                          <a:effectLst/>
                          <a:latin typeface="Meiryo UI" panose="020B0604030504040204" pitchFamily="50" charset="-128"/>
                          <a:ea typeface="Meiryo UI" panose="020B0604030504040204" pitchFamily="50" charset="-128"/>
                        </a:rPr>
                      </a:br>
                      <a:r>
                        <a:rPr lang="ja-JP" altLang="en-US" sz="600" u="none" strike="noStrike" dirty="0">
                          <a:effectLst/>
                          <a:latin typeface="Meiryo UI" panose="020B0604030504040204" pitchFamily="50" charset="-128"/>
                          <a:ea typeface="Meiryo UI" panose="020B0604030504040204" pitchFamily="50" charset="-128"/>
                        </a:rPr>
                        <a:t>（必要に応じて対策を実施）</a:t>
                      </a:r>
                      <a:endParaRPr lang="ja-JP" altLang="en-US" sz="600" b="0" i="0" u="none" strike="noStrike" dirty="0">
                        <a:solidFill>
                          <a:srgbClr val="000000"/>
                        </a:solidFill>
                        <a:effectLst/>
                        <a:latin typeface="Meiryo UI" panose="020B0604030504040204" pitchFamily="50" charset="-128"/>
                        <a:ea typeface="Meiryo UI" panose="020B0604030504040204" pitchFamily="50" charset="-128"/>
                      </a:endParaRPr>
                    </a:p>
                  </a:txBody>
                  <a:tcPr marL="7930" marR="7930" marT="79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fontAlgn="ctr"/>
                      <a:r>
                        <a:rPr lang="ja-JP" altLang="en-US" sz="600" u="none" strike="noStrike" dirty="0">
                          <a:effectLst/>
                          <a:latin typeface="Meiryo UI" panose="020B0604030504040204" pitchFamily="50" charset="-128"/>
                          <a:ea typeface="Meiryo UI" panose="020B0604030504040204" pitchFamily="50" charset="-128"/>
                        </a:rPr>
                        <a:t>事後保全</a:t>
                      </a:r>
                      <a:br>
                        <a:rPr lang="ja-JP" altLang="en-US" sz="600" u="none" strike="noStrike" dirty="0">
                          <a:effectLst/>
                          <a:latin typeface="Meiryo UI" panose="020B0604030504040204" pitchFamily="50" charset="-128"/>
                          <a:ea typeface="Meiryo UI" panose="020B0604030504040204" pitchFamily="50" charset="-128"/>
                        </a:rPr>
                      </a:br>
                      <a:r>
                        <a:rPr lang="ja-JP" altLang="en-US" sz="600" u="none" strike="noStrike" dirty="0">
                          <a:effectLst/>
                          <a:latin typeface="Meiryo UI" panose="020B0604030504040204" pitchFamily="50" charset="-128"/>
                          <a:ea typeface="Meiryo UI" panose="020B0604030504040204" pitchFamily="50" charset="-128"/>
                        </a:rPr>
                        <a:t>（保全対象に至っていない）</a:t>
                      </a:r>
                      <a:endParaRPr lang="ja-JP" altLang="en-US" sz="600" b="0" i="0" u="none" strike="noStrike" dirty="0">
                        <a:solidFill>
                          <a:srgbClr val="000000"/>
                        </a:solidFill>
                        <a:effectLst/>
                        <a:latin typeface="Meiryo UI" panose="020B0604030504040204" pitchFamily="50" charset="-128"/>
                        <a:ea typeface="Meiryo UI" panose="020B0604030504040204" pitchFamily="50" charset="-128"/>
                      </a:endParaRPr>
                    </a:p>
                  </a:txBody>
                  <a:tcPr marL="7930" marR="7930" marT="79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46972290"/>
                  </a:ext>
                </a:extLst>
              </a:tr>
              <a:tr h="460113">
                <a:tc vMerge="1">
                  <a:txBody>
                    <a:bodyPr/>
                    <a:lstStyle/>
                    <a:p>
                      <a:endParaRPr kumimoji="1" lang="ja-JP" altLang="en-US"/>
                    </a:p>
                  </a:txBody>
                  <a:tcPr/>
                </a:tc>
                <a:tc>
                  <a:txBody>
                    <a:bodyPr/>
                    <a:lstStyle/>
                    <a:p>
                      <a:pPr algn="ctr" fontAlgn="ctr"/>
                      <a:r>
                        <a:rPr lang="en-US" sz="600" u="none" strike="noStrike">
                          <a:effectLst/>
                          <a:latin typeface="Meiryo UI" panose="020B0604030504040204" pitchFamily="50" charset="-128"/>
                          <a:ea typeface="Meiryo UI" panose="020B0604030504040204" pitchFamily="50" charset="-128"/>
                        </a:rPr>
                        <a:t>b2</a:t>
                      </a:r>
                      <a:endParaRPr lang="en-US" sz="600" b="0" i="0" u="none" strike="noStrike">
                        <a:solidFill>
                          <a:srgbClr val="000000"/>
                        </a:solidFill>
                        <a:effectLst/>
                        <a:latin typeface="Meiryo UI" panose="020B0604030504040204" pitchFamily="50" charset="-128"/>
                        <a:ea typeface="Meiryo UI" panose="020B0604030504040204" pitchFamily="50" charset="-128"/>
                      </a:endParaRPr>
                    </a:p>
                  </a:txBody>
                  <a:tcPr marL="7930" marR="7930" marT="79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600" u="none" strike="noStrike" dirty="0">
                          <a:effectLst/>
                          <a:latin typeface="Meiryo UI" panose="020B0604030504040204" pitchFamily="50" charset="-128"/>
                          <a:ea typeface="Meiryo UI" panose="020B0604030504040204" pitchFamily="50" charset="-128"/>
                        </a:rPr>
                        <a:t>○現状では機能が維持されているが、劣化・損傷が認められ、中長期的には機能に影響を及ぼす可能性がある状態</a:t>
                      </a:r>
                      <a:endParaRPr lang="ja-JP" altLang="en-US" sz="600" b="0" i="0" u="none" strike="noStrike" dirty="0">
                        <a:solidFill>
                          <a:srgbClr val="000000"/>
                        </a:solidFill>
                        <a:effectLst/>
                        <a:latin typeface="Meiryo UI" panose="020B0604030504040204" pitchFamily="50" charset="-128"/>
                        <a:ea typeface="Meiryo UI" panose="020B0604030504040204" pitchFamily="50" charset="-128"/>
                      </a:endParaRPr>
                    </a:p>
                  </a:txBody>
                  <a:tcPr marL="7930" marR="7930" marT="79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600" u="none" strike="noStrike" dirty="0">
                          <a:effectLst/>
                          <a:latin typeface="Meiryo UI" panose="020B0604030504040204" pitchFamily="50" charset="-128"/>
                          <a:ea typeface="Meiryo UI" panose="020B0604030504040204" pitchFamily="50" charset="-128"/>
                        </a:rPr>
                        <a:t>予防保全</a:t>
                      </a:r>
                      <a:br>
                        <a:rPr lang="ja-JP" altLang="en-US" sz="600" u="none" strike="noStrike" dirty="0">
                          <a:effectLst/>
                          <a:latin typeface="Meiryo UI" panose="020B0604030504040204" pitchFamily="50" charset="-128"/>
                          <a:ea typeface="Meiryo UI" panose="020B0604030504040204" pitchFamily="50" charset="-128"/>
                        </a:rPr>
                      </a:br>
                      <a:r>
                        <a:rPr lang="ja-JP" altLang="en-US" sz="600" u="none" strike="noStrike" dirty="0">
                          <a:effectLst/>
                          <a:latin typeface="Meiryo UI" panose="020B0604030504040204" pitchFamily="50" charset="-128"/>
                          <a:ea typeface="Meiryo UI" panose="020B0604030504040204" pitchFamily="50" charset="-128"/>
                        </a:rPr>
                        <a:t>（重点状態監視）</a:t>
                      </a:r>
                      <a:br>
                        <a:rPr lang="ja-JP" altLang="en-US" sz="600" u="none" strike="noStrike" dirty="0">
                          <a:effectLst/>
                          <a:latin typeface="Meiryo UI" panose="020B0604030504040204" pitchFamily="50" charset="-128"/>
                          <a:ea typeface="Meiryo UI" panose="020B0604030504040204" pitchFamily="50" charset="-128"/>
                        </a:rPr>
                      </a:br>
                      <a:r>
                        <a:rPr lang="ja-JP" altLang="en-US" sz="600" u="none" strike="noStrike" dirty="0">
                          <a:effectLst/>
                          <a:latin typeface="Meiryo UI" panose="020B0604030504040204" pitchFamily="50" charset="-128"/>
                          <a:ea typeface="Meiryo UI" panose="020B0604030504040204" pitchFamily="50" charset="-128"/>
                        </a:rPr>
                        <a:t>（必要に応じて対策を実施）</a:t>
                      </a:r>
                      <a:endParaRPr lang="ja-JP" altLang="en-US" sz="600" b="0" i="0" u="none" strike="noStrike" dirty="0">
                        <a:solidFill>
                          <a:srgbClr val="000000"/>
                        </a:solidFill>
                        <a:effectLst/>
                        <a:latin typeface="Meiryo UI" panose="020B0604030504040204" pitchFamily="50" charset="-128"/>
                        <a:ea typeface="Meiryo UI" panose="020B0604030504040204" pitchFamily="50" charset="-128"/>
                      </a:endParaRPr>
                    </a:p>
                  </a:txBody>
                  <a:tcPr marL="7930" marR="7930" marT="79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fontAlgn="ctr"/>
                      <a:r>
                        <a:rPr lang="zh-TW" altLang="en-US" sz="600" u="none" strike="noStrike">
                          <a:effectLst/>
                          <a:latin typeface="Meiryo UI" panose="020B0604030504040204" pitchFamily="50" charset="-128"/>
                          <a:ea typeface="Meiryo UI" panose="020B0604030504040204" pitchFamily="50" charset="-128"/>
                        </a:rPr>
                        <a:t>予防保全</a:t>
                      </a:r>
                      <a:br>
                        <a:rPr lang="zh-TW" altLang="en-US" sz="600" u="none" strike="noStrike">
                          <a:effectLst/>
                          <a:latin typeface="Meiryo UI" panose="020B0604030504040204" pitchFamily="50" charset="-128"/>
                          <a:ea typeface="Meiryo UI" panose="020B0604030504040204" pitchFamily="50" charset="-128"/>
                        </a:rPr>
                      </a:br>
                      <a:r>
                        <a:rPr lang="zh-TW" altLang="en-US" sz="600" u="none" strike="noStrike">
                          <a:effectLst/>
                          <a:latin typeface="Meiryo UI" panose="020B0604030504040204" pitchFamily="50" charset="-128"/>
                          <a:ea typeface="Meiryo UI" panose="020B0604030504040204" pitchFamily="50" charset="-128"/>
                        </a:rPr>
                        <a:t>（状態監視）</a:t>
                      </a:r>
                      <a:endParaRPr lang="zh-TW" altLang="en-US" sz="600" b="0" i="0" u="none" strike="noStrike">
                        <a:solidFill>
                          <a:srgbClr val="000000"/>
                        </a:solidFill>
                        <a:effectLst/>
                        <a:latin typeface="Meiryo UI" panose="020B0604030504040204" pitchFamily="50" charset="-128"/>
                        <a:ea typeface="Meiryo UI" panose="020B0604030504040204" pitchFamily="50" charset="-128"/>
                      </a:endParaRPr>
                    </a:p>
                  </a:txBody>
                  <a:tcPr marL="7930" marR="7930" marT="79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600" u="none" strike="noStrike">
                          <a:effectLst/>
                          <a:latin typeface="Meiryo UI" panose="020B0604030504040204" pitchFamily="50" charset="-128"/>
                          <a:ea typeface="Meiryo UI" panose="020B0604030504040204" pitchFamily="50" charset="-128"/>
                        </a:rPr>
                        <a:t>事後保全</a:t>
                      </a:r>
                      <a:br>
                        <a:rPr lang="ja-JP" altLang="en-US" sz="600" u="none" strike="noStrike">
                          <a:effectLst/>
                          <a:latin typeface="Meiryo UI" panose="020B0604030504040204" pitchFamily="50" charset="-128"/>
                          <a:ea typeface="Meiryo UI" panose="020B0604030504040204" pitchFamily="50" charset="-128"/>
                        </a:rPr>
                      </a:br>
                      <a:r>
                        <a:rPr lang="ja-JP" altLang="en-US" sz="600" u="none" strike="noStrike">
                          <a:effectLst/>
                          <a:latin typeface="Meiryo UI" panose="020B0604030504040204" pitchFamily="50" charset="-128"/>
                          <a:ea typeface="Meiryo UI" panose="020B0604030504040204" pitchFamily="50" charset="-128"/>
                        </a:rPr>
                        <a:t>（保全対象に至っていない）</a:t>
                      </a:r>
                      <a:endParaRPr lang="ja-JP" altLang="en-US" sz="600" b="0" i="0" u="none" strike="noStrike">
                        <a:solidFill>
                          <a:srgbClr val="000000"/>
                        </a:solidFill>
                        <a:effectLst/>
                        <a:latin typeface="Meiryo UI" panose="020B0604030504040204" pitchFamily="50" charset="-128"/>
                        <a:ea typeface="Meiryo UI" panose="020B0604030504040204" pitchFamily="50" charset="-128"/>
                      </a:endParaRPr>
                    </a:p>
                  </a:txBody>
                  <a:tcPr marL="7930" marR="7930" marT="79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21371970"/>
                  </a:ext>
                </a:extLst>
              </a:tr>
              <a:tr h="504266">
                <a:tc vMerge="1">
                  <a:txBody>
                    <a:bodyPr/>
                    <a:lstStyle/>
                    <a:p>
                      <a:endParaRPr kumimoji="1" lang="ja-JP" altLang="en-US"/>
                    </a:p>
                  </a:txBody>
                  <a:tcPr/>
                </a:tc>
                <a:tc>
                  <a:txBody>
                    <a:bodyPr/>
                    <a:lstStyle/>
                    <a:p>
                      <a:pPr algn="ctr" fontAlgn="ctr"/>
                      <a:r>
                        <a:rPr lang="en-US" sz="600" u="none" strike="noStrike">
                          <a:effectLst/>
                          <a:latin typeface="Meiryo UI" panose="020B0604030504040204" pitchFamily="50" charset="-128"/>
                          <a:ea typeface="Meiryo UI" panose="020B0604030504040204" pitchFamily="50" charset="-128"/>
                        </a:rPr>
                        <a:t>C</a:t>
                      </a:r>
                      <a:endParaRPr lang="en-US" sz="600" b="0" i="0" u="none" strike="noStrike">
                        <a:solidFill>
                          <a:srgbClr val="000000"/>
                        </a:solidFill>
                        <a:effectLst/>
                        <a:latin typeface="Meiryo UI" panose="020B0604030504040204" pitchFamily="50" charset="-128"/>
                        <a:ea typeface="Meiryo UI" panose="020B0604030504040204" pitchFamily="50" charset="-128"/>
                      </a:endParaRPr>
                    </a:p>
                  </a:txBody>
                  <a:tcPr marL="7930" marR="7930" marT="79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600" u="none" strike="noStrike" dirty="0">
                          <a:effectLst/>
                          <a:latin typeface="Meiryo UI" panose="020B0604030504040204" pitchFamily="50" charset="-128"/>
                          <a:ea typeface="Meiryo UI" panose="020B0604030504040204" pitchFamily="50" charset="-128"/>
                        </a:rPr>
                        <a:t>○軽微な劣化・損傷が認められるが機能には支障がなく、将来的にも機能に影響を及ぼす恐れがない状態</a:t>
                      </a:r>
                      <a:br>
                        <a:rPr lang="ja-JP" altLang="en-US" sz="600" u="none" strike="noStrike" dirty="0">
                          <a:effectLst/>
                          <a:latin typeface="Meiryo UI" panose="020B0604030504040204" pitchFamily="50" charset="-128"/>
                          <a:ea typeface="Meiryo UI" panose="020B0604030504040204" pitchFamily="50" charset="-128"/>
                        </a:rPr>
                      </a:br>
                      <a:r>
                        <a:rPr lang="ja-JP" altLang="en-US" sz="600" u="none" strike="noStrike" dirty="0">
                          <a:effectLst/>
                          <a:latin typeface="Meiryo UI" panose="020B0604030504040204" pitchFamily="50" charset="-128"/>
                          <a:ea typeface="Meiryo UI" panose="020B0604030504040204" pitchFamily="50" charset="-128"/>
                        </a:rPr>
                        <a:t>○劣化・損傷が認められない状態</a:t>
                      </a:r>
                      <a:endParaRPr lang="ja-JP" altLang="en-US" sz="600" b="0" i="0" u="none" strike="noStrike" dirty="0">
                        <a:solidFill>
                          <a:srgbClr val="000000"/>
                        </a:solidFill>
                        <a:effectLst/>
                        <a:latin typeface="Meiryo UI" panose="020B0604030504040204" pitchFamily="50" charset="-128"/>
                        <a:ea typeface="Meiryo UI" panose="020B0604030504040204" pitchFamily="50" charset="-128"/>
                      </a:endParaRPr>
                    </a:p>
                  </a:txBody>
                  <a:tcPr marL="7930" marR="7930" marT="79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zh-TW" altLang="en-US" sz="600" u="none" strike="noStrike">
                          <a:effectLst/>
                          <a:latin typeface="Meiryo UI" panose="020B0604030504040204" pitchFamily="50" charset="-128"/>
                          <a:ea typeface="Meiryo UI" panose="020B0604030504040204" pitchFamily="50" charset="-128"/>
                        </a:rPr>
                        <a:t>予防保全</a:t>
                      </a:r>
                      <a:br>
                        <a:rPr lang="zh-TW" altLang="en-US" sz="600" u="none" strike="noStrike">
                          <a:effectLst/>
                          <a:latin typeface="Meiryo UI" panose="020B0604030504040204" pitchFamily="50" charset="-128"/>
                          <a:ea typeface="Meiryo UI" panose="020B0604030504040204" pitchFamily="50" charset="-128"/>
                        </a:rPr>
                      </a:br>
                      <a:r>
                        <a:rPr lang="zh-TW" altLang="en-US" sz="600" u="none" strike="noStrike">
                          <a:effectLst/>
                          <a:latin typeface="Meiryo UI" panose="020B0604030504040204" pitchFamily="50" charset="-128"/>
                          <a:ea typeface="Meiryo UI" panose="020B0604030504040204" pitchFamily="50" charset="-128"/>
                        </a:rPr>
                        <a:t>（状態監視）</a:t>
                      </a:r>
                      <a:endParaRPr lang="zh-TW" altLang="en-US" sz="600" b="0" i="0" u="none" strike="noStrike">
                        <a:solidFill>
                          <a:srgbClr val="000000"/>
                        </a:solidFill>
                        <a:effectLst/>
                        <a:latin typeface="Meiryo UI" panose="020B0604030504040204" pitchFamily="50" charset="-128"/>
                        <a:ea typeface="Meiryo UI" panose="020B0604030504040204" pitchFamily="50" charset="-128"/>
                      </a:endParaRPr>
                    </a:p>
                  </a:txBody>
                  <a:tcPr marL="7930" marR="7930" marT="79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zh-TW" altLang="en-US" sz="600" u="none" strike="noStrike">
                          <a:effectLst/>
                          <a:latin typeface="Meiryo UI" panose="020B0604030504040204" pitchFamily="50" charset="-128"/>
                          <a:ea typeface="Meiryo UI" panose="020B0604030504040204" pitchFamily="50" charset="-128"/>
                        </a:rPr>
                        <a:t>予防保全</a:t>
                      </a:r>
                      <a:br>
                        <a:rPr lang="zh-TW" altLang="en-US" sz="600" u="none" strike="noStrike">
                          <a:effectLst/>
                          <a:latin typeface="Meiryo UI" panose="020B0604030504040204" pitchFamily="50" charset="-128"/>
                          <a:ea typeface="Meiryo UI" panose="020B0604030504040204" pitchFamily="50" charset="-128"/>
                        </a:rPr>
                      </a:br>
                      <a:r>
                        <a:rPr lang="zh-TW" altLang="en-US" sz="600" u="none" strike="noStrike">
                          <a:effectLst/>
                          <a:latin typeface="Meiryo UI" panose="020B0604030504040204" pitchFamily="50" charset="-128"/>
                          <a:ea typeface="Meiryo UI" panose="020B0604030504040204" pitchFamily="50" charset="-128"/>
                        </a:rPr>
                        <a:t>（状態監視）</a:t>
                      </a:r>
                      <a:endParaRPr lang="zh-TW" altLang="en-US" sz="600" b="0" i="0" u="none" strike="noStrike">
                        <a:solidFill>
                          <a:srgbClr val="000000"/>
                        </a:solidFill>
                        <a:effectLst/>
                        <a:latin typeface="Meiryo UI" panose="020B0604030504040204" pitchFamily="50" charset="-128"/>
                        <a:ea typeface="Meiryo UI" panose="020B0604030504040204" pitchFamily="50" charset="-128"/>
                      </a:endParaRPr>
                    </a:p>
                  </a:txBody>
                  <a:tcPr marL="7930" marR="7930" marT="79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600" u="none" strike="noStrike" dirty="0">
                          <a:effectLst/>
                          <a:latin typeface="Meiryo UI" panose="020B0604030504040204" pitchFamily="50" charset="-128"/>
                          <a:ea typeface="Meiryo UI" panose="020B0604030504040204" pitchFamily="50" charset="-128"/>
                        </a:rPr>
                        <a:t>事後保全</a:t>
                      </a:r>
                      <a:br>
                        <a:rPr lang="ja-JP" altLang="en-US" sz="600" u="none" strike="noStrike" dirty="0">
                          <a:effectLst/>
                          <a:latin typeface="Meiryo UI" panose="020B0604030504040204" pitchFamily="50" charset="-128"/>
                          <a:ea typeface="Meiryo UI" panose="020B0604030504040204" pitchFamily="50" charset="-128"/>
                        </a:rPr>
                      </a:br>
                      <a:r>
                        <a:rPr lang="ja-JP" altLang="en-US" sz="600" u="none" strike="noStrike" dirty="0">
                          <a:effectLst/>
                          <a:latin typeface="Meiryo UI" panose="020B0604030504040204" pitchFamily="50" charset="-128"/>
                          <a:ea typeface="Meiryo UI" panose="020B0604030504040204" pitchFamily="50" charset="-128"/>
                        </a:rPr>
                        <a:t>（保全対象に至っていない）</a:t>
                      </a:r>
                      <a:endParaRPr lang="ja-JP" altLang="en-US" sz="600" b="0" i="0" u="none" strike="noStrike" dirty="0">
                        <a:solidFill>
                          <a:srgbClr val="000000"/>
                        </a:solidFill>
                        <a:effectLst/>
                        <a:latin typeface="Meiryo UI" panose="020B0604030504040204" pitchFamily="50" charset="-128"/>
                        <a:ea typeface="Meiryo UI" panose="020B0604030504040204" pitchFamily="50" charset="-128"/>
                      </a:endParaRPr>
                    </a:p>
                  </a:txBody>
                  <a:tcPr marL="7930" marR="7930" marT="79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5773883"/>
                  </a:ext>
                </a:extLst>
              </a:tr>
            </a:tbl>
          </a:graphicData>
        </a:graphic>
      </p:graphicFrame>
      <p:sp>
        <p:nvSpPr>
          <p:cNvPr id="14" name="角丸四角形 143">
            <a:extLst>
              <a:ext uri="{FF2B5EF4-FFF2-40B4-BE49-F238E27FC236}">
                <a16:creationId xmlns:a16="http://schemas.microsoft.com/office/drawing/2014/main" id="{E8896D14-F864-472B-9003-6FAE0B3EE0B7}"/>
              </a:ext>
            </a:extLst>
          </p:cNvPr>
          <p:cNvSpPr/>
          <p:nvPr/>
        </p:nvSpPr>
        <p:spPr>
          <a:xfrm>
            <a:off x="159400" y="2353404"/>
            <a:ext cx="1028224" cy="273565"/>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defRPr/>
            </a:pPr>
            <a:r>
              <a:rPr lang="en-US" altLang="ja-JP" sz="1050" kern="100" dirty="0">
                <a:solidFill>
                  <a:srgbClr val="FF0000"/>
                </a:solidFill>
                <a:latin typeface="Meiryo UI" panose="020B0604030504040204" pitchFamily="50" charset="-128"/>
                <a:ea typeface="Meiryo UI" panose="020B0604030504040204" pitchFamily="50" charset="-128"/>
                <a:cs typeface="Times New Roman"/>
              </a:rPr>
              <a:t>【</a:t>
            </a:r>
            <a:r>
              <a:rPr lang="ja-JP" altLang="en-US" sz="1050" kern="100" dirty="0">
                <a:solidFill>
                  <a:srgbClr val="FF0000"/>
                </a:solidFill>
                <a:latin typeface="Meiryo UI" panose="020B0604030504040204" pitchFamily="50" charset="-128"/>
                <a:ea typeface="Meiryo UI" panose="020B0604030504040204" pitchFamily="50" charset="-128"/>
                <a:cs typeface="Times New Roman"/>
              </a:rPr>
              <a:t>参考</a:t>
            </a:r>
            <a:r>
              <a:rPr lang="en-US" altLang="ja-JP" sz="1050" kern="100" dirty="0">
                <a:solidFill>
                  <a:srgbClr val="FF0000"/>
                </a:solidFill>
                <a:latin typeface="Meiryo UI" panose="020B0604030504040204" pitchFamily="50" charset="-128"/>
                <a:ea typeface="Meiryo UI" panose="020B0604030504040204" pitchFamily="50" charset="-128"/>
                <a:cs typeface="Times New Roman"/>
              </a:rPr>
              <a:t>】</a:t>
            </a:r>
          </a:p>
        </p:txBody>
      </p:sp>
      <p:pic>
        <p:nvPicPr>
          <p:cNvPr id="9" name="図 8">
            <a:extLst>
              <a:ext uri="{FF2B5EF4-FFF2-40B4-BE49-F238E27FC236}">
                <a16:creationId xmlns:a16="http://schemas.microsoft.com/office/drawing/2014/main" id="{197EF8FA-B4AB-B4C8-26CB-73719CE87E89}"/>
              </a:ext>
            </a:extLst>
          </p:cNvPr>
          <p:cNvPicPr>
            <a:picLocks noChangeAspect="1"/>
          </p:cNvPicPr>
          <p:nvPr/>
        </p:nvPicPr>
        <p:blipFill>
          <a:blip r:embed="rId3" cstate="print"/>
          <a:srcRect/>
          <a:stretch>
            <a:fillRect/>
          </a:stretch>
        </p:blipFill>
        <p:spPr bwMode="auto">
          <a:xfrm>
            <a:off x="6426973" y="5415840"/>
            <a:ext cx="2151016" cy="1302138"/>
          </a:xfrm>
          <a:prstGeom prst="rect">
            <a:avLst/>
          </a:prstGeom>
          <a:noFill/>
          <a:ln w="9525">
            <a:noFill/>
            <a:miter lim="800000"/>
            <a:headEnd/>
            <a:tailEnd/>
          </a:ln>
        </p:spPr>
      </p:pic>
      <p:sp>
        <p:nvSpPr>
          <p:cNvPr id="16" name="テキスト ボックス 15">
            <a:extLst>
              <a:ext uri="{FF2B5EF4-FFF2-40B4-BE49-F238E27FC236}">
                <a16:creationId xmlns:a16="http://schemas.microsoft.com/office/drawing/2014/main" id="{438C4979-36FD-4A0E-8E71-FDB7040B0F4D}"/>
              </a:ext>
            </a:extLst>
          </p:cNvPr>
          <p:cNvSpPr txBox="1"/>
          <p:nvPr/>
        </p:nvSpPr>
        <p:spPr>
          <a:xfrm>
            <a:off x="0" y="525123"/>
            <a:ext cx="9144000" cy="461665"/>
          </a:xfrm>
          <a:prstGeom prst="rect">
            <a:avLst/>
          </a:prstGeom>
          <a:solidFill>
            <a:srgbClr val="FFD653"/>
          </a:solidFill>
          <a:ln w="19050">
            <a:noFill/>
          </a:ln>
        </p:spPr>
        <p:txBody>
          <a:bodyPr wrap="square" rtlCol="0">
            <a:spAutoFit/>
          </a:bodyPr>
          <a:lstStyle/>
          <a:p>
            <a:r>
              <a:rPr lang="ja-JP" altLang="en-US" sz="2400" dirty="0">
                <a:latin typeface="Meiryo UI" pitchFamily="50" charset="-128"/>
                <a:ea typeface="Meiryo UI" pitchFamily="50" charset="-128"/>
                <a:cs typeface="Meiryo UI" pitchFamily="50" charset="-128"/>
              </a:rPr>
              <a:t>１－</a:t>
            </a:r>
            <a:r>
              <a:rPr lang="en-US" altLang="ja-JP" sz="2400" dirty="0">
                <a:latin typeface="Meiryo UI" pitchFamily="50" charset="-128"/>
                <a:ea typeface="Meiryo UI" pitchFamily="50" charset="-128"/>
                <a:cs typeface="Meiryo UI" pitchFamily="50" charset="-128"/>
              </a:rPr>
              <a:t>4</a:t>
            </a:r>
            <a:r>
              <a:rPr lang="ja-JP" altLang="en-US" sz="2400" dirty="0">
                <a:latin typeface="Meiryo UI" pitchFamily="50" charset="-128"/>
                <a:ea typeface="Meiryo UI" pitchFamily="50" charset="-128"/>
                <a:cs typeface="Meiryo UI" pitchFamily="50" charset="-128"/>
              </a:rPr>
              <a:t>　次期計画の概要</a:t>
            </a:r>
            <a:endParaRPr kumimoji="1" lang="ja-JP" altLang="en-US" sz="240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41248125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a:extLst>
              <a:ext uri="{FF2B5EF4-FFF2-40B4-BE49-F238E27FC236}">
                <a16:creationId xmlns:a16="http://schemas.microsoft.com/office/drawing/2014/main" id="{13F72278-5A59-4FEE-898E-0D24AF7CD1FF}"/>
              </a:ext>
            </a:extLst>
          </p:cNvPr>
          <p:cNvPicPr/>
          <p:nvPr/>
        </p:nvPicPr>
        <p:blipFill rotWithShape="1">
          <a:blip r:embed="rId3">
            <a:extLst>
              <a:ext uri="{28A0092B-C50C-407E-A947-70E740481C1C}">
                <a14:useLocalDpi xmlns:a14="http://schemas.microsoft.com/office/drawing/2010/main" val="0"/>
              </a:ext>
            </a:extLst>
          </a:blip>
          <a:srcRect b="17112"/>
          <a:stretch/>
        </p:blipFill>
        <p:spPr bwMode="auto">
          <a:xfrm>
            <a:off x="2935769" y="1988840"/>
            <a:ext cx="6010797" cy="1650629"/>
          </a:xfrm>
          <a:prstGeom prst="rect">
            <a:avLst/>
          </a:prstGeom>
          <a:noFill/>
          <a:ln>
            <a:noFill/>
          </a:ln>
          <a:extLst>
            <a:ext uri="{53640926-AAD7-44D8-BBD7-CCE9431645EC}">
              <a14:shadowObscured xmlns:a14="http://schemas.microsoft.com/office/drawing/2010/main"/>
            </a:ext>
          </a:extLst>
        </p:spPr>
      </p:pic>
      <p:sp>
        <p:nvSpPr>
          <p:cNvPr id="17" name="テキスト ボックス 16">
            <a:extLst>
              <a:ext uri="{FF2B5EF4-FFF2-40B4-BE49-F238E27FC236}">
                <a16:creationId xmlns:a16="http://schemas.microsoft.com/office/drawing/2014/main" id="{5CA63333-58CC-4345-8E5A-C9F799BB19BB}"/>
              </a:ext>
            </a:extLst>
          </p:cNvPr>
          <p:cNvSpPr txBox="1"/>
          <p:nvPr/>
        </p:nvSpPr>
        <p:spPr>
          <a:xfrm>
            <a:off x="-13856" y="1644"/>
            <a:ext cx="9157855"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１．</a:t>
            </a:r>
            <a:r>
              <a:rPr kumimoji="1" lang="ja-JP" altLang="en-US" sz="2800" dirty="0">
                <a:solidFill>
                  <a:schemeClr val="bg1"/>
                </a:solidFill>
                <a:latin typeface="Meiryo UI" panose="020B0604030504040204" pitchFamily="50" charset="-128"/>
                <a:ea typeface="Meiryo UI" panose="020B0604030504040204" pitchFamily="50" charset="-128"/>
              </a:rPr>
              <a:t>各分野の最終とりまとめ</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10" name="スライド番号プレースホルダー 17">
            <a:extLst>
              <a:ext uri="{FF2B5EF4-FFF2-40B4-BE49-F238E27FC236}">
                <a16:creationId xmlns:a16="http://schemas.microsoft.com/office/drawing/2014/main" id="{428703D8-3AFE-4E03-A287-112B17022CD6}"/>
              </a:ext>
            </a:extLst>
          </p:cNvPr>
          <p:cNvSpPr>
            <a:spLocks noGrp="1"/>
          </p:cNvSpPr>
          <p:nvPr>
            <p:ph type="sldNum" sz="quarter" idx="12"/>
          </p:nvPr>
        </p:nvSpPr>
        <p:spPr>
          <a:xfrm>
            <a:off x="8236634" y="6180898"/>
            <a:ext cx="774422" cy="365125"/>
          </a:xfrm>
        </p:spPr>
        <p:txBody>
          <a:bodyPr/>
          <a:lstStyle/>
          <a:p>
            <a:fld id="{682EF9F9-C4E8-46B2-BBF1-33E3162B856A}" type="slidenum">
              <a:rPr kumimoji="1" lang="ja-JP" altLang="en-US" smtClean="0"/>
              <a:t>29</a:t>
            </a:fld>
            <a:endParaRPr kumimoji="1" lang="ja-JP" altLang="en-US" dirty="0"/>
          </a:p>
        </p:txBody>
      </p:sp>
      <p:sp>
        <p:nvSpPr>
          <p:cNvPr id="6" name="角丸四角形 143">
            <a:extLst>
              <a:ext uri="{FF2B5EF4-FFF2-40B4-BE49-F238E27FC236}">
                <a16:creationId xmlns:a16="http://schemas.microsoft.com/office/drawing/2014/main" id="{1D6FB616-197E-4693-8A20-48F2363C0653}"/>
              </a:ext>
            </a:extLst>
          </p:cNvPr>
          <p:cNvSpPr/>
          <p:nvPr/>
        </p:nvSpPr>
        <p:spPr>
          <a:xfrm>
            <a:off x="110836" y="1661632"/>
            <a:ext cx="8954787" cy="2188715"/>
          </a:xfrm>
          <a:prstGeom prst="rect">
            <a:avLst/>
          </a:prstGeom>
          <a:noFill/>
          <a:ln>
            <a:solidFill>
              <a:schemeClr val="tx1"/>
            </a:solid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en-US" altLang="ja-JP" sz="1400" b="1" kern="100" dirty="0">
                <a:solidFill>
                  <a:prstClr val="black"/>
                </a:solidFill>
                <a:latin typeface="Meiryo UI" panose="020B0604030504040204" pitchFamily="50" charset="-128"/>
                <a:ea typeface="Meiryo UI" panose="020B0604030504040204" pitchFamily="50" charset="-128"/>
                <a:cs typeface="Times New Roman"/>
              </a:rPr>
              <a:t>3.4.3</a:t>
            </a:r>
            <a:r>
              <a:rPr lang="ja-JP" altLang="en-US" sz="1400" b="1" kern="100" dirty="0">
                <a:solidFill>
                  <a:prstClr val="black"/>
                </a:solidFill>
                <a:latin typeface="Meiryo UI" panose="020B0604030504040204" pitchFamily="50" charset="-128"/>
                <a:ea typeface="Meiryo UI" panose="020B0604030504040204" pitchFamily="50" charset="-128"/>
                <a:cs typeface="Times New Roman"/>
              </a:rPr>
              <a:t>　維持管理手法</a:t>
            </a:r>
            <a:endParaRPr lang="en-US" altLang="ja-JP" sz="1400" kern="100" dirty="0">
              <a:solidFill>
                <a:prstClr val="black"/>
              </a:solidFill>
              <a:latin typeface="Meiryo UI" panose="020B0604030504040204" pitchFamily="50" charset="-128"/>
              <a:ea typeface="Meiryo UI" panose="020B0604030504040204" pitchFamily="50" charset="-128"/>
              <a:cs typeface="Times New Roman"/>
            </a:endParaRPr>
          </a:p>
        </p:txBody>
      </p:sp>
      <p:sp>
        <p:nvSpPr>
          <p:cNvPr id="15" name="テキスト ボックス 14">
            <a:extLst>
              <a:ext uri="{FF2B5EF4-FFF2-40B4-BE49-F238E27FC236}">
                <a16:creationId xmlns:a16="http://schemas.microsoft.com/office/drawing/2014/main" id="{B601AB40-CC58-486C-8423-71E9200BAFA0}"/>
              </a:ext>
            </a:extLst>
          </p:cNvPr>
          <p:cNvSpPr txBox="1"/>
          <p:nvPr/>
        </p:nvSpPr>
        <p:spPr>
          <a:xfrm>
            <a:off x="179512" y="2000244"/>
            <a:ext cx="2672919" cy="1384995"/>
          </a:xfrm>
          <a:prstGeom prst="rect">
            <a:avLst/>
          </a:prstGeom>
          <a:noFill/>
        </p:spPr>
        <p:txBody>
          <a:bodyPr wrap="square">
            <a:spAutoFit/>
          </a:bodyPr>
          <a:lstStyle/>
          <a:p>
            <a:pPr indent="87313"/>
            <a:r>
              <a:rPr lang="ja-JP" altLang="en-US" sz="1200" kern="100" dirty="0">
                <a:effectLst/>
                <a:latin typeface="Meiryo UI" panose="020B0604030504040204" pitchFamily="50" charset="-128"/>
                <a:ea typeface="Meiryo UI" panose="020B0604030504040204" pitchFamily="50" charset="-128"/>
                <a:cs typeface="Times New Roman" panose="02020603050405020304" pitchFamily="18" charset="0"/>
              </a:rPr>
              <a:t>ダム施設（フィルダム及びロックフィルダム）については、これまでも操作規則及び細則に規定するダム諸量の観測（漏水、変位、浸潤線の計測）を指定の頻度（</a:t>
            </a:r>
            <a:r>
              <a:rPr lang="en-US" altLang="ja-JP" sz="1200" kern="100" dirty="0">
                <a:effectLst/>
                <a:latin typeface="Meiryo UI" panose="020B0604030504040204" pitchFamily="50" charset="-128"/>
                <a:ea typeface="Meiryo UI" panose="020B0604030504040204" pitchFamily="50" charset="-128"/>
                <a:cs typeface="Times New Roman" panose="02020603050405020304" pitchFamily="18" charset="0"/>
              </a:rPr>
              <a:t>1</a:t>
            </a:r>
            <a:r>
              <a:rPr lang="ja-JP" altLang="en-US" sz="1200" kern="100" dirty="0">
                <a:effectLst/>
                <a:latin typeface="Meiryo UI" panose="020B0604030504040204" pitchFamily="50" charset="-128"/>
                <a:ea typeface="Meiryo UI" panose="020B0604030504040204" pitchFamily="50" charset="-128"/>
                <a:cs typeface="Times New Roman" panose="02020603050405020304" pitchFamily="18" charset="0"/>
              </a:rPr>
              <a:t>回</a:t>
            </a:r>
            <a:r>
              <a:rPr lang="en-US" altLang="ja-JP" sz="1200" kern="100" dirty="0">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sz="1200" kern="100" dirty="0">
                <a:effectLst/>
                <a:latin typeface="Meiryo UI" panose="020B0604030504040204" pitchFamily="50" charset="-128"/>
                <a:ea typeface="Meiryo UI" panose="020B0604030504040204" pitchFamily="50" charset="-128"/>
                <a:cs typeface="Times New Roman" panose="02020603050405020304" pitchFamily="18" charset="0"/>
              </a:rPr>
              <a:t>月又は</a:t>
            </a:r>
            <a:r>
              <a:rPr lang="en-US" altLang="ja-JP" sz="1200" kern="100" dirty="0">
                <a:effectLst/>
                <a:latin typeface="Meiryo UI" panose="020B0604030504040204" pitchFamily="50" charset="-128"/>
                <a:ea typeface="Meiryo UI" panose="020B0604030504040204" pitchFamily="50" charset="-128"/>
                <a:cs typeface="Times New Roman" panose="02020603050405020304" pitchFamily="18" charset="0"/>
              </a:rPr>
              <a:t>1</a:t>
            </a:r>
            <a:r>
              <a:rPr lang="ja-JP" altLang="en-US" sz="1200" kern="100" dirty="0">
                <a:effectLst/>
                <a:latin typeface="Meiryo UI" panose="020B0604030504040204" pitchFamily="50" charset="-128"/>
                <a:ea typeface="Meiryo UI" panose="020B0604030504040204" pitchFamily="50" charset="-128"/>
                <a:cs typeface="Times New Roman" panose="02020603050405020304" pitchFamily="18" charset="0"/>
              </a:rPr>
              <a:t>回</a:t>
            </a:r>
            <a:r>
              <a:rPr lang="en-US" altLang="ja-JP" sz="1200" kern="100" dirty="0">
                <a:effectLst/>
                <a:latin typeface="Meiryo UI" panose="020B0604030504040204" pitchFamily="50" charset="-128"/>
                <a:ea typeface="Meiryo UI" panose="020B0604030504040204" pitchFamily="50" charset="-128"/>
                <a:cs typeface="Times New Roman" panose="02020603050405020304" pitchFamily="18" charset="0"/>
              </a:rPr>
              <a:t>/3</a:t>
            </a:r>
            <a:r>
              <a:rPr lang="ja-JP" altLang="en-US" sz="1200" kern="100" dirty="0">
                <a:effectLst/>
                <a:latin typeface="Meiryo UI" panose="020B0604030504040204" pitchFamily="50" charset="-128"/>
                <a:ea typeface="Meiryo UI" panose="020B0604030504040204" pitchFamily="50" charset="-128"/>
                <a:cs typeface="Times New Roman" panose="02020603050405020304" pitchFamily="18" charset="0"/>
              </a:rPr>
              <a:t>か月）で実施しており、今後とも状態監視型による維持管理を行う。</a:t>
            </a:r>
          </a:p>
        </p:txBody>
      </p:sp>
      <p:sp>
        <p:nvSpPr>
          <p:cNvPr id="18" name="角丸四角形 143">
            <a:extLst>
              <a:ext uri="{FF2B5EF4-FFF2-40B4-BE49-F238E27FC236}">
                <a16:creationId xmlns:a16="http://schemas.microsoft.com/office/drawing/2014/main" id="{7A98697D-307F-4614-A317-A42B0E3B269C}"/>
              </a:ext>
            </a:extLst>
          </p:cNvPr>
          <p:cNvSpPr/>
          <p:nvPr/>
        </p:nvSpPr>
        <p:spPr>
          <a:xfrm>
            <a:off x="110836" y="3913824"/>
            <a:ext cx="8954787" cy="2840323"/>
          </a:xfrm>
          <a:prstGeom prst="rect">
            <a:avLst/>
          </a:prstGeom>
          <a:noFill/>
          <a:ln>
            <a:solidFill>
              <a:schemeClr val="tx1"/>
            </a:solid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en-US" altLang="ja-JP" sz="1400" b="1" kern="100" dirty="0">
                <a:solidFill>
                  <a:prstClr val="black"/>
                </a:solidFill>
                <a:latin typeface="Meiryo UI" panose="020B0604030504040204" pitchFamily="50" charset="-128"/>
                <a:ea typeface="Meiryo UI" panose="020B0604030504040204" pitchFamily="50" charset="-128"/>
                <a:cs typeface="Times New Roman"/>
              </a:rPr>
              <a:t>3.4.3</a:t>
            </a:r>
            <a:r>
              <a:rPr lang="ja-JP" altLang="en-US" sz="1400" b="1" kern="100" dirty="0">
                <a:solidFill>
                  <a:prstClr val="black"/>
                </a:solidFill>
                <a:latin typeface="Meiryo UI" panose="020B0604030504040204" pitchFamily="50" charset="-128"/>
                <a:ea typeface="Meiryo UI" panose="020B0604030504040204" pitchFamily="50" charset="-128"/>
                <a:cs typeface="Times New Roman"/>
              </a:rPr>
              <a:t>　維持管理水準</a:t>
            </a:r>
            <a:endParaRPr lang="en-US" altLang="ja-JP" sz="1400" b="1" kern="100" dirty="0">
              <a:solidFill>
                <a:prstClr val="black"/>
              </a:solidFill>
              <a:latin typeface="Meiryo UI" panose="020B0604030504040204" pitchFamily="50" charset="-128"/>
              <a:ea typeface="Meiryo UI" panose="020B0604030504040204" pitchFamily="50" charset="-128"/>
              <a:cs typeface="Times New Roman"/>
            </a:endParaRPr>
          </a:p>
          <a:p>
            <a:pPr algn="just">
              <a:defRPr/>
            </a:pPr>
            <a:r>
              <a:rPr lang="ja-JP" altLang="en-US" sz="1100" kern="100" dirty="0">
                <a:solidFill>
                  <a:prstClr val="black"/>
                </a:solidFill>
                <a:latin typeface="Meiryo UI" panose="020B0604030504040204" pitchFamily="50" charset="-128"/>
                <a:ea typeface="Meiryo UI" panose="020B0604030504040204" pitchFamily="50" charset="-128"/>
                <a:cs typeface="Times New Roman"/>
              </a:rPr>
              <a:t>　</a:t>
            </a:r>
            <a:endParaRPr lang="ja-JP" altLang="en-US" sz="1100" kern="100" dirty="0">
              <a:solidFill>
                <a:srgbClr val="FF0000"/>
              </a:solidFill>
              <a:latin typeface="Meiryo UI" panose="020B0604030504040204" pitchFamily="50" charset="-128"/>
              <a:ea typeface="Meiryo UI" panose="020B0604030504040204" pitchFamily="50" charset="-128"/>
              <a:cs typeface="Times New Roman"/>
            </a:endParaRPr>
          </a:p>
          <a:p>
            <a:pPr algn="just">
              <a:defRPr/>
            </a:pPr>
            <a:endParaRPr lang="ja-JP" altLang="en-US" sz="1400" b="1" kern="100" dirty="0">
              <a:solidFill>
                <a:prstClr val="black"/>
              </a:solidFill>
              <a:latin typeface="Meiryo UI" panose="020B0604030504040204" pitchFamily="50" charset="-128"/>
              <a:ea typeface="Meiryo UI" panose="020B0604030504040204" pitchFamily="50" charset="-128"/>
              <a:cs typeface="Times New Roman"/>
            </a:endParaRPr>
          </a:p>
        </p:txBody>
      </p:sp>
      <p:sp>
        <p:nvSpPr>
          <p:cNvPr id="29" name="テキスト ボックス 28">
            <a:extLst>
              <a:ext uri="{FF2B5EF4-FFF2-40B4-BE49-F238E27FC236}">
                <a16:creationId xmlns:a16="http://schemas.microsoft.com/office/drawing/2014/main" id="{F9502540-FD0F-45FE-85BE-DD314625B6ED}"/>
              </a:ext>
            </a:extLst>
          </p:cNvPr>
          <p:cNvSpPr txBox="1"/>
          <p:nvPr/>
        </p:nvSpPr>
        <p:spPr>
          <a:xfrm>
            <a:off x="62618" y="1015301"/>
            <a:ext cx="8037774" cy="646331"/>
          </a:xfrm>
          <a:prstGeom prst="rect">
            <a:avLst/>
          </a:prstGeom>
          <a:noFill/>
          <a:ln w="19050">
            <a:noFill/>
          </a:ln>
        </p:spPr>
        <p:txBody>
          <a:bodyPr wrap="square" rtlCol="0">
            <a:spAutoFit/>
          </a:bodyPr>
          <a:lstStyle/>
          <a:p>
            <a:r>
              <a:rPr lang="ja-JP" altLang="en-US" b="1" dirty="0">
                <a:latin typeface="Meiryo UI" pitchFamily="50" charset="-128"/>
                <a:ea typeface="Meiryo UI" pitchFamily="50" charset="-128"/>
                <a:cs typeface="Meiryo UI" pitchFamily="50" charset="-128"/>
              </a:rPr>
              <a:t>３．効率的・効果的な維持管理の推進</a:t>
            </a:r>
            <a:endParaRPr lang="en-US" altLang="ja-JP" b="1" dirty="0">
              <a:latin typeface="Meiryo UI" pitchFamily="50" charset="-128"/>
              <a:ea typeface="Meiryo UI" pitchFamily="50" charset="-128"/>
              <a:cs typeface="Meiryo UI" pitchFamily="50" charset="-128"/>
            </a:endParaRPr>
          </a:p>
          <a:p>
            <a:r>
              <a:rPr lang="ja-JP" altLang="en-US" b="1" dirty="0">
                <a:latin typeface="Meiryo UI" pitchFamily="50" charset="-128"/>
                <a:ea typeface="Meiryo UI" pitchFamily="50" charset="-128"/>
                <a:cs typeface="Meiryo UI" pitchFamily="50" charset="-128"/>
              </a:rPr>
              <a:t>　</a:t>
            </a:r>
            <a:r>
              <a:rPr lang="en-US" altLang="ja-JP" b="1" dirty="0">
                <a:latin typeface="Meiryo UI" pitchFamily="50" charset="-128"/>
                <a:ea typeface="Meiryo UI" pitchFamily="50" charset="-128"/>
                <a:cs typeface="Meiryo UI" pitchFamily="50" charset="-128"/>
              </a:rPr>
              <a:t>3.4</a:t>
            </a:r>
            <a:r>
              <a:rPr lang="ja-JP" altLang="en-US" b="1" dirty="0">
                <a:latin typeface="Meiryo UI" pitchFamily="50" charset="-128"/>
                <a:ea typeface="Meiryo UI" pitchFamily="50" charset="-128"/>
                <a:cs typeface="Meiryo UI" pitchFamily="50" charset="-128"/>
              </a:rPr>
              <a:t>　ダム</a:t>
            </a:r>
            <a:endParaRPr kumimoji="1" lang="ja-JP" altLang="en-US" b="1" dirty="0">
              <a:latin typeface="Meiryo UI" pitchFamily="50" charset="-128"/>
              <a:ea typeface="Meiryo UI" pitchFamily="50" charset="-128"/>
              <a:cs typeface="Meiryo UI" pitchFamily="50" charset="-128"/>
            </a:endParaRPr>
          </a:p>
        </p:txBody>
      </p:sp>
      <p:sp>
        <p:nvSpPr>
          <p:cNvPr id="7" name="テキスト ボックス 6">
            <a:extLst>
              <a:ext uri="{FF2B5EF4-FFF2-40B4-BE49-F238E27FC236}">
                <a16:creationId xmlns:a16="http://schemas.microsoft.com/office/drawing/2014/main" id="{8F355BF9-7AFD-B6BC-CEB4-C2D3717C502D}"/>
              </a:ext>
            </a:extLst>
          </p:cNvPr>
          <p:cNvSpPr txBox="1"/>
          <p:nvPr/>
        </p:nvSpPr>
        <p:spPr>
          <a:xfrm>
            <a:off x="184524" y="4188959"/>
            <a:ext cx="3019323" cy="1200329"/>
          </a:xfrm>
          <a:prstGeom prst="rect">
            <a:avLst/>
          </a:prstGeom>
          <a:noFill/>
        </p:spPr>
        <p:txBody>
          <a:bodyPr wrap="square">
            <a:spAutoFit/>
          </a:bodyPr>
          <a:lstStyle/>
          <a:p>
            <a:pPr indent="127000" algn="just"/>
            <a:r>
              <a:rPr lang="ja-JP" altLang="ja-JP" sz="120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補修等の実施にあたっては、構成要素（細別）別に設定された管理レベルと点検等の結果に基づき評価された健全度の組合せを踏まえ、</a:t>
            </a:r>
            <a:r>
              <a:rPr lang="ja-JP" altLang="en-US" sz="120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右図</a:t>
            </a:r>
            <a:r>
              <a:rPr lang="ja-JP" altLang="ja-JP" sz="120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に示した保全対策の基本的な考え方により判断する。また、必要に応じて施設の設置条件等を考慮し総合的に判断する。</a:t>
            </a:r>
            <a:endParaRPr lang="ja-JP" altLang="ja-JP" sz="1200" u="sng"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graphicFrame>
        <p:nvGraphicFramePr>
          <p:cNvPr id="8" name="表 7">
            <a:extLst>
              <a:ext uri="{FF2B5EF4-FFF2-40B4-BE49-F238E27FC236}">
                <a16:creationId xmlns:a16="http://schemas.microsoft.com/office/drawing/2014/main" id="{72D57423-DF78-54FA-598B-53592ED1E5F1}"/>
              </a:ext>
            </a:extLst>
          </p:cNvPr>
          <p:cNvGraphicFramePr>
            <a:graphicFrameLocks noGrp="1"/>
          </p:cNvGraphicFramePr>
          <p:nvPr>
            <p:extLst>
              <p:ext uri="{D42A27DB-BD31-4B8C-83A1-F6EECF244321}">
                <p14:modId xmlns:p14="http://schemas.microsoft.com/office/powerpoint/2010/main" val="2007649094"/>
              </p:ext>
            </p:extLst>
          </p:nvPr>
        </p:nvGraphicFramePr>
        <p:xfrm>
          <a:off x="3316761" y="4118028"/>
          <a:ext cx="4493991" cy="2544786"/>
        </p:xfrm>
        <a:graphic>
          <a:graphicData uri="http://schemas.openxmlformats.org/drawingml/2006/table">
            <a:tbl>
              <a:tblPr>
                <a:tableStyleId>{5C22544A-7EE6-4342-B048-85BDC9FD1C3A}</a:tableStyleId>
              </a:tblPr>
              <a:tblGrid>
                <a:gridCol w="241335">
                  <a:extLst>
                    <a:ext uri="{9D8B030D-6E8A-4147-A177-3AD203B41FA5}">
                      <a16:colId xmlns:a16="http://schemas.microsoft.com/office/drawing/2014/main" val="1087974534"/>
                    </a:ext>
                  </a:extLst>
                </a:gridCol>
                <a:gridCol w="243009">
                  <a:extLst>
                    <a:ext uri="{9D8B030D-6E8A-4147-A177-3AD203B41FA5}">
                      <a16:colId xmlns:a16="http://schemas.microsoft.com/office/drawing/2014/main" val="2235638026"/>
                    </a:ext>
                  </a:extLst>
                </a:gridCol>
                <a:gridCol w="1149005">
                  <a:extLst>
                    <a:ext uri="{9D8B030D-6E8A-4147-A177-3AD203B41FA5}">
                      <a16:colId xmlns:a16="http://schemas.microsoft.com/office/drawing/2014/main" val="1276508501"/>
                    </a:ext>
                  </a:extLst>
                </a:gridCol>
                <a:gridCol w="940944">
                  <a:extLst>
                    <a:ext uri="{9D8B030D-6E8A-4147-A177-3AD203B41FA5}">
                      <a16:colId xmlns:a16="http://schemas.microsoft.com/office/drawing/2014/main" val="1782653968"/>
                    </a:ext>
                  </a:extLst>
                </a:gridCol>
                <a:gridCol w="940944">
                  <a:extLst>
                    <a:ext uri="{9D8B030D-6E8A-4147-A177-3AD203B41FA5}">
                      <a16:colId xmlns:a16="http://schemas.microsoft.com/office/drawing/2014/main" val="3191719055"/>
                    </a:ext>
                  </a:extLst>
                </a:gridCol>
                <a:gridCol w="978754">
                  <a:extLst>
                    <a:ext uri="{9D8B030D-6E8A-4147-A177-3AD203B41FA5}">
                      <a16:colId xmlns:a16="http://schemas.microsoft.com/office/drawing/2014/main" val="1067340252"/>
                    </a:ext>
                  </a:extLst>
                </a:gridCol>
              </a:tblGrid>
              <a:tr h="160616">
                <a:tc rowSpan="2" gridSpan="3">
                  <a:txBody>
                    <a:bodyPr/>
                    <a:lstStyle/>
                    <a:p>
                      <a:pPr algn="ctr" fontAlgn="ctr"/>
                      <a:r>
                        <a:rPr lang="ja-JP" altLang="en-US" sz="600" u="none" strike="noStrike">
                          <a:effectLst/>
                          <a:latin typeface="Meiryo UI" panose="020B0604030504040204" pitchFamily="50" charset="-128"/>
                          <a:ea typeface="Meiryo UI" panose="020B0604030504040204" pitchFamily="50" charset="-128"/>
                        </a:rPr>
                        <a:t>施設の管理レベル及び健全度に</a:t>
                      </a:r>
                      <a:br>
                        <a:rPr lang="ja-JP" altLang="en-US" sz="600" u="none" strike="noStrike">
                          <a:effectLst/>
                          <a:latin typeface="Meiryo UI" panose="020B0604030504040204" pitchFamily="50" charset="-128"/>
                          <a:ea typeface="Meiryo UI" panose="020B0604030504040204" pitchFamily="50" charset="-128"/>
                        </a:rPr>
                      </a:br>
                      <a:r>
                        <a:rPr lang="ja-JP" altLang="en-US" sz="600" u="none" strike="noStrike">
                          <a:effectLst/>
                          <a:latin typeface="Meiryo UI" panose="020B0604030504040204" pitchFamily="50" charset="-128"/>
                          <a:ea typeface="Meiryo UI" panose="020B0604030504040204" pitchFamily="50" charset="-128"/>
                        </a:rPr>
                        <a:t>対応する保全対策一覧表</a:t>
                      </a:r>
                      <a:endParaRPr lang="ja-JP" altLang="en-US" sz="600" b="0" i="0" u="none" strike="noStrike">
                        <a:solidFill>
                          <a:srgbClr val="000000"/>
                        </a:solidFill>
                        <a:effectLst/>
                        <a:latin typeface="Meiryo UI" panose="020B0604030504040204" pitchFamily="50" charset="-128"/>
                        <a:ea typeface="Meiryo UI" panose="020B0604030504040204" pitchFamily="50" charset="-128"/>
                      </a:endParaRPr>
                    </a:p>
                  </a:txBody>
                  <a:tcPr marL="7930" marR="7930" marT="79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hMerge="1">
                  <a:txBody>
                    <a:bodyPr/>
                    <a:lstStyle/>
                    <a:p>
                      <a:endParaRPr kumimoji="1" lang="ja-JP" altLang="en-US"/>
                    </a:p>
                  </a:txBody>
                  <a:tcPr/>
                </a:tc>
                <a:tc rowSpan="2" hMerge="1">
                  <a:txBody>
                    <a:bodyPr/>
                    <a:lstStyle/>
                    <a:p>
                      <a:endParaRPr kumimoji="1" lang="ja-JP" altLang="en-US"/>
                    </a:p>
                  </a:txBody>
                  <a:tcPr/>
                </a:tc>
                <a:tc gridSpan="3">
                  <a:txBody>
                    <a:bodyPr/>
                    <a:lstStyle/>
                    <a:p>
                      <a:pPr algn="ctr" fontAlgn="ctr"/>
                      <a:r>
                        <a:rPr lang="ja-JP" altLang="en-US" sz="600" u="none" strike="noStrike">
                          <a:effectLst/>
                          <a:latin typeface="Meiryo UI" panose="020B0604030504040204" pitchFamily="50" charset="-128"/>
                          <a:ea typeface="Meiryo UI" panose="020B0604030504040204" pitchFamily="50" charset="-128"/>
                        </a:rPr>
                        <a:t>構成要素（細別）の管理レベル</a:t>
                      </a:r>
                      <a:endParaRPr lang="ja-JP" altLang="en-US" sz="600" b="0" i="0" u="none" strike="noStrike">
                        <a:solidFill>
                          <a:srgbClr val="000000"/>
                        </a:solidFill>
                        <a:effectLst/>
                        <a:latin typeface="Meiryo UI" panose="020B0604030504040204" pitchFamily="50" charset="-128"/>
                        <a:ea typeface="Meiryo UI" panose="020B0604030504040204" pitchFamily="50" charset="-128"/>
                      </a:endParaRPr>
                    </a:p>
                  </a:txBody>
                  <a:tcPr marL="7930" marR="7930" marT="79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758622690"/>
                  </a:ext>
                </a:extLst>
              </a:tr>
              <a:tr h="147768">
                <a:tc gridSpan="3"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a:txBody>
                    <a:bodyPr/>
                    <a:lstStyle/>
                    <a:p>
                      <a:pPr algn="ctr" fontAlgn="ctr"/>
                      <a:r>
                        <a:rPr lang="en-US" sz="600" u="none" strike="noStrike">
                          <a:effectLst/>
                          <a:latin typeface="Meiryo UI" panose="020B0604030504040204" pitchFamily="50" charset="-128"/>
                          <a:ea typeface="Meiryo UI" panose="020B0604030504040204" pitchFamily="50" charset="-128"/>
                        </a:rPr>
                        <a:t>H</a:t>
                      </a:r>
                      <a:endParaRPr lang="en-US" sz="600" b="0" i="0" u="none" strike="noStrike">
                        <a:solidFill>
                          <a:srgbClr val="000000"/>
                        </a:solidFill>
                        <a:effectLst/>
                        <a:latin typeface="Meiryo UI" panose="020B0604030504040204" pitchFamily="50" charset="-128"/>
                        <a:ea typeface="Meiryo UI" panose="020B0604030504040204" pitchFamily="50" charset="-128"/>
                      </a:endParaRPr>
                    </a:p>
                  </a:txBody>
                  <a:tcPr marL="7930" marR="7930" marT="79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600" u="none" strike="noStrike">
                          <a:effectLst/>
                          <a:latin typeface="Meiryo UI" panose="020B0604030504040204" pitchFamily="50" charset="-128"/>
                          <a:ea typeface="Meiryo UI" panose="020B0604030504040204" pitchFamily="50" charset="-128"/>
                        </a:rPr>
                        <a:t>M</a:t>
                      </a:r>
                      <a:endParaRPr lang="en-US" sz="600" b="0" i="0" u="none" strike="noStrike">
                        <a:solidFill>
                          <a:srgbClr val="000000"/>
                        </a:solidFill>
                        <a:effectLst/>
                        <a:latin typeface="Meiryo UI" panose="020B0604030504040204" pitchFamily="50" charset="-128"/>
                        <a:ea typeface="Meiryo UI" panose="020B0604030504040204" pitchFamily="50" charset="-128"/>
                      </a:endParaRPr>
                    </a:p>
                  </a:txBody>
                  <a:tcPr marL="7930" marR="7930" marT="79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600" u="none" strike="noStrike">
                          <a:effectLst/>
                          <a:latin typeface="Meiryo UI" panose="020B0604030504040204" pitchFamily="50" charset="-128"/>
                          <a:ea typeface="Meiryo UI" panose="020B0604030504040204" pitchFamily="50" charset="-128"/>
                        </a:rPr>
                        <a:t>L</a:t>
                      </a:r>
                      <a:endParaRPr lang="en-US" sz="600" b="0" i="0" u="none" strike="noStrike">
                        <a:solidFill>
                          <a:srgbClr val="000000"/>
                        </a:solidFill>
                        <a:effectLst/>
                        <a:latin typeface="Meiryo UI" panose="020B0604030504040204" pitchFamily="50" charset="-128"/>
                        <a:ea typeface="Meiryo UI" panose="020B0604030504040204" pitchFamily="50" charset="-128"/>
                      </a:endParaRPr>
                    </a:p>
                  </a:txBody>
                  <a:tcPr marL="7930" marR="7930" marT="79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85816785"/>
                  </a:ext>
                </a:extLst>
              </a:tr>
              <a:tr h="309270">
                <a:tc rowSpan="5">
                  <a:txBody>
                    <a:bodyPr/>
                    <a:lstStyle/>
                    <a:p>
                      <a:pPr algn="ctr" fontAlgn="ctr"/>
                      <a:r>
                        <a:rPr lang="ja-JP" altLang="en-US" sz="600" u="none" strike="noStrike" dirty="0">
                          <a:effectLst/>
                          <a:latin typeface="Meiryo UI" panose="020B0604030504040204" pitchFamily="50" charset="-128"/>
                          <a:ea typeface="Meiryo UI" panose="020B0604030504040204" pitchFamily="50" charset="-128"/>
                        </a:rPr>
                        <a:t>健全度の区分</a:t>
                      </a:r>
                      <a:endParaRPr lang="ja-JP" altLang="en-US" sz="600" b="0" i="0" u="none" strike="noStrike" dirty="0">
                        <a:solidFill>
                          <a:srgbClr val="000000"/>
                        </a:solidFill>
                        <a:effectLst/>
                        <a:latin typeface="Meiryo UI" panose="020B0604030504040204" pitchFamily="50" charset="-128"/>
                        <a:ea typeface="Meiryo UI" panose="020B0604030504040204" pitchFamily="50" charset="-128"/>
                      </a:endParaRPr>
                    </a:p>
                  </a:txBody>
                  <a:tcPr marL="7930" marR="7930" marT="793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600" u="none" strike="noStrike">
                          <a:effectLst/>
                          <a:latin typeface="Meiryo UI" panose="020B0604030504040204" pitchFamily="50" charset="-128"/>
                          <a:ea typeface="Meiryo UI" panose="020B0604030504040204" pitchFamily="50" charset="-128"/>
                        </a:rPr>
                        <a:t>a1</a:t>
                      </a:r>
                      <a:endParaRPr lang="en-US" sz="600" b="0" i="0" u="none" strike="noStrike">
                        <a:solidFill>
                          <a:srgbClr val="000000"/>
                        </a:solidFill>
                        <a:effectLst/>
                        <a:latin typeface="Meiryo UI" panose="020B0604030504040204" pitchFamily="50" charset="-128"/>
                        <a:ea typeface="Meiryo UI" panose="020B0604030504040204" pitchFamily="50" charset="-128"/>
                      </a:endParaRPr>
                    </a:p>
                  </a:txBody>
                  <a:tcPr marL="7930" marR="7930" marT="79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600" u="none" strike="noStrike" dirty="0">
                          <a:effectLst/>
                          <a:latin typeface="Meiryo UI" panose="020B0604030504040204" pitchFamily="50" charset="-128"/>
                          <a:ea typeface="Meiryo UI" panose="020B0604030504040204" pitchFamily="50" charset="-128"/>
                        </a:rPr>
                        <a:t>○機能低下により、緊急の措置が必要な状態</a:t>
                      </a:r>
                      <a:endParaRPr lang="ja-JP" altLang="en-US" sz="600" b="0" i="0" u="none" strike="noStrike" dirty="0">
                        <a:solidFill>
                          <a:srgbClr val="000000"/>
                        </a:solidFill>
                        <a:effectLst/>
                        <a:latin typeface="Meiryo UI" panose="020B0604030504040204" pitchFamily="50" charset="-128"/>
                        <a:ea typeface="Meiryo UI" panose="020B0604030504040204" pitchFamily="50" charset="-128"/>
                      </a:endParaRPr>
                    </a:p>
                  </a:txBody>
                  <a:tcPr marL="7930" marR="7930" marT="79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600" u="none" strike="noStrike" dirty="0">
                          <a:effectLst/>
                          <a:latin typeface="Meiryo UI" panose="020B0604030504040204" pitchFamily="50" charset="-128"/>
                          <a:ea typeface="Meiryo UI" panose="020B0604030504040204" pitchFamily="50" charset="-128"/>
                        </a:rPr>
                        <a:t>予防保全</a:t>
                      </a:r>
                      <a:br>
                        <a:rPr lang="ja-JP" altLang="en-US" sz="600" u="none" strike="noStrike" dirty="0">
                          <a:effectLst/>
                          <a:latin typeface="Meiryo UI" panose="020B0604030504040204" pitchFamily="50" charset="-128"/>
                          <a:ea typeface="Meiryo UI" panose="020B0604030504040204" pitchFamily="50" charset="-128"/>
                        </a:rPr>
                      </a:br>
                      <a:r>
                        <a:rPr lang="ja-JP" altLang="en-US" sz="600" u="none" strike="noStrike" dirty="0">
                          <a:effectLst/>
                          <a:latin typeface="Meiryo UI" panose="020B0604030504040204" pitchFamily="50" charset="-128"/>
                          <a:ea typeface="Meiryo UI" panose="020B0604030504040204" pitchFamily="50" charset="-128"/>
                        </a:rPr>
                        <a:t>（直ちに対策を実施）</a:t>
                      </a:r>
                      <a:endParaRPr lang="ja-JP" altLang="en-US" sz="600" b="0" i="0" u="none" strike="noStrike" dirty="0">
                        <a:solidFill>
                          <a:srgbClr val="000000"/>
                        </a:solidFill>
                        <a:effectLst/>
                        <a:latin typeface="Meiryo UI" panose="020B0604030504040204" pitchFamily="50" charset="-128"/>
                        <a:ea typeface="Meiryo UI" panose="020B0604030504040204" pitchFamily="50" charset="-128"/>
                      </a:endParaRPr>
                    </a:p>
                  </a:txBody>
                  <a:tcPr marL="7930" marR="7930" marT="79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FF"/>
                    </a:solidFill>
                  </a:tcPr>
                </a:tc>
                <a:tc>
                  <a:txBody>
                    <a:bodyPr/>
                    <a:lstStyle/>
                    <a:p>
                      <a:pPr algn="ctr" fontAlgn="ctr"/>
                      <a:r>
                        <a:rPr lang="ja-JP" altLang="en-US" sz="600" u="none" strike="noStrike" dirty="0">
                          <a:effectLst/>
                          <a:latin typeface="Meiryo UI" panose="020B0604030504040204" pitchFamily="50" charset="-128"/>
                          <a:ea typeface="Meiryo UI" panose="020B0604030504040204" pitchFamily="50" charset="-128"/>
                        </a:rPr>
                        <a:t>予防保全</a:t>
                      </a:r>
                      <a:br>
                        <a:rPr lang="ja-JP" altLang="en-US" sz="600" u="none" strike="noStrike" dirty="0">
                          <a:effectLst/>
                          <a:latin typeface="Meiryo UI" panose="020B0604030504040204" pitchFamily="50" charset="-128"/>
                          <a:ea typeface="Meiryo UI" panose="020B0604030504040204" pitchFamily="50" charset="-128"/>
                        </a:rPr>
                      </a:br>
                      <a:r>
                        <a:rPr lang="ja-JP" altLang="en-US" sz="600" u="none" strike="noStrike" dirty="0">
                          <a:effectLst/>
                          <a:latin typeface="Meiryo UI" panose="020B0604030504040204" pitchFamily="50" charset="-128"/>
                          <a:ea typeface="Meiryo UI" panose="020B0604030504040204" pitchFamily="50" charset="-128"/>
                        </a:rPr>
                        <a:t>（直ちに対策を実施）</a:t>
                      </a:r>
                      <a:endParaRPr lang="ja-JP" altLang="en-US" sz="600" b="0" i="0" u="none" strike="noStrike" dirty="0">
                        <a:solidFill>
                          <a:srgbClr val="000000"/>
                        </a:solidFill>
                        <a:effectLst/>
                        <a:latin typeface="Meiryo UI" panose="020B0604030504040204" pitchFamily="50" charset="-128"/>
                        <a:ea typeface="Meiryo UI" panose="020B0604030504040204" pitchFamily="50" charset="-128"/>
                      </a:endParaRPr>
                    </a:p>
                  </a:txBody>
                  <a:tcPr marL="7930" marR="7930" marT="79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FF"/>
                    </a:solidFill>
                  </a:tcPr>
                </a:tc>
                <a:tc>
                  <a:txBody>
                    <a:bodyPr/>
                    <a:lstStyle/>
                    <a:p>
                      <a:pPr algn="ctr" fontAlgn="ctr"/>
                      <a:r>
                        <a:rPr lang="ja-JP" altLang="en-US" sz="600" u="none" strike="noStrike" dirty="0">
                          <a:effectLst/>
                          <a:latin typeface="Meiryo UI" panose="020B0604030504040204" pitchFamily="50" charset="-128"/>
                          <a:ea typeface="Meiryo UI" panose="020B0604030504040204" pitchFamily="50" charset="-128"/>
                        </a:rPr>
                        <a:t>事後保全</a:t>
                      </a:r>
                      <a:br>
                        <a:rPr lang="ja-JP" altLang="en-US" sz="600" u="none" strike="noStrike" dirty="0">
                          <a:effectLst/>
                          <a:latin typeface="Meiryo UI" panose="020B0604030504040204" pitchFamily="50" charset="-128"/>
                          <a:ea typeface="Meiryo UI" panose="020B0604030504040204" pitchFamily="50" charset="-128"/>
                        </a:rPr>
                      </a:br>
                      <a:r>
                        <a:rPr lang="ja-JP" altLang="en-US" sz="600" u="none" strike="noStrike" dirty="0">
                          <a:effectLst/>
                          <a:latin typeface="Meiryo UI" panose="020B0604030504040204" pitchFamily="50" charset="-128"/>
                          <a:ea typeface="Meiryo UI" panose="020B0604030504040204" pitchFamily="50" charset="-128"/>
                        </a:rPr>
                        <a:t>（速やかに対策を実施）</a:t>
                      </a:r>
                      <a:endParaRPr lang="ja-JP" altLang="en-US" sz="600" b="0" i="0" u="none" strike="noStrike" dirty="0">
                        <a:solidFill>
                          <a:srgbClr val="000000"/>
                        </a:solidFill>
                        <a:effectLst/>
                        <a:latin typeface="Meiryo UI" panose="020B0604030504040204" pitchFamily="50" charset="-128"/>
                        <a:ea typeface="Meiryo UI" panose="020B0604030504040204" pitchFamily="50" charset="-128"/>
                      </a:endParaRPr>
                    </a:p>
                  </a:txBody>
                  <a:tcPr marL="7930" marR="7930" marT="79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64369291"/>
                  </a:ext>
                </a:extLst>
              </a:tr>
              <a:tr h="414964">
                <a:tc vMerge="1">
                  <a:txBody>
                    <a:bodyPr/>
                    <a:lstStyle/>
                    <a:p>
                      <a:endParaRPr kumimoji="1" lang="ja-JP" altLang="en-US"/>
                    </a:p>
                  </a:txBody>
                  <a:tcPr/>
                </a:tc>
                <a:tc>
                  <a:txBody>
                    <a:bodyPr/>
                    <a:lstStyle/>
                    <a:p>
                      <a:pPr algn="ctr" fontAlgn="ctr"/>
                      <a:r>
                        <a:rPr lang="en-US" sz="600" u="none" strike="noStrike" dirty="0">
                          <a:effectLst/>
                          <a:latin typeface="Meiryo UI" panose="020B0604030504040204" pitchFamily="50" charset="-128"/>
                          <a:ea typeface="Meiryo UI" panose="020B0604030504040204" pitchFamily="50" charset="-128"/>
                        </a:rPr>
                        <a:t>a2</a:t>
                      </a:r>
                      <a:endParaRPr lang="en-US" sz="600" b="0" i="0" u="none" strike="noStrike" dirty="0">
                        <a:solidFill>
                          <a:srgbClr val="000000"/>
                        </a:solidFill>
                        <a:effectLst/>
                        <a:latin typeface="Meiryo UI" panose="020B0604030504040204" pitchFamily="50" charset="-128"/>
                        <a:ea typeface="Meiryo UI" panose="020B0604030504040204" pitchFamily="50" charset="-128"/>
                      </a:endParaRPr>
                    </a:p>
                  </a:txBody>
                  <a:tcPr marL="7930" marR="7930" marT="79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600" u="none" strike="noStrike" dirty="0">
                          <a:effectLst/>
                          <a:latin typeface="Meiryo UI" panose="020B0604030504040204" pitchFamily="50" charset="-128"/>
                          <a:ea typeface="Meiryo UI" panose="020B0604030504040204" pitchFamily="50" charset="-128"/>
                        </a:rPr>
                        <a:t>○劣化・損傷により機能への影響が認められ、何らかの措置が必要な状態</a:t>
                      </a:r>
                      <a:endParaRPr lang="ja-JP" altLang="en-US" sz="600" b="0" i="0" u="none" strike="noStrike" dirty="0">
                        <a:solidFill>
                          <a:srgbClr val="000000"/>
                        </a:solidFill>
                        <a:effectLst/>
                        <a:latin typeface="Meiryo UI" panose="020B0604030504040204" pitchFamily="50" charset="-128"/>
                        <a:ea typeface="Meiryo UI" panose="020B0604030504040204" pitchFamily="50" charset="-128"/>
                      </a:endParaRPr>
                    </a:p>
                  </a:txBody>
                  <a:tcPr marL="7930" marR="7930" marT="79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600" u="none" strike="noStrike" dirty="0">
                          <a:effectLst/>
                          <a:latin typeface="Meiryo UI" panose="020B0604030504040204" pitchFamily="50" charset="-128"/>
                          <a:ea typeface="Meiryo UI" panose="020B0604030504040204" pitchFamily="50" charset="-128"/>
                        </a:rPr>
                        <a:t>予防保全</a:t>
                      </a:r>
                      <a:br>
                        <a:rPr lang="ja-JP" altLang="en-US" sz="600" u="none" strike="noStrike" dirty="0">
                          <a:effectLst/>
                          <a:latin typeface="Meiryo UI" panose="020B0604030504040204" pitchFamily="50" charset="-128"/>
                          <a:ea typeface="Meiryo UI" panose="020B0604030504040204" pitchFamily="50" charset="-128"/>
                        </a:rPr>
                      </a:br>
                      <a:r>
                        <a:rPr lang="ja-JP" altLang="en-US" sz="600" u="none" strike="noStrike" dirty="0">
                          <a:effectLst/>
                          <a:latin typeface="Meiryo UI" panose="020B0604030504040204" pitchFamily="50" charset="-128"/>
                          <a:ea typeface="Meiryo UI" panose="020B0604030504040204" pitchFamily="50" charset="-128"/>
                        </a:rPr>
                        <a:t>（直ちに対策を実施）</a:t>
                      </a:r>
                      <a:endParaRPr lang="ja-JP" altLang="en-US" sz="600" b="0" i="0" u="none" strike="noStrike" dirty="0">
                        <a:solidFill>
                          <a:srgbClr val="000000"/>
                        </a:solidFill>
                        <a:effectLst/>
                        <a:latin typeface="Meiryo UI" panose="020B0604030504040204" pitchFamily="50" charset="-128"/>
                        <a:ea typeface="Meiryo UI" panose="020B0604030504040204" pitchFamily="50" charset="-128"/>
                      </a:endParaRPr>
                    </a:p>
                  </a:txBody>
                  <a:tcPr marL="7930" marR="7930" marT="79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FF"/>
                    </a:solidFill>
                  </a:tcPr>
                </a:tc>
                <a:tc>
                  <a:txBody>
                    <a:bodyPr/>
                    <a:lstStyle/>
                    <a:p>
                      <a:pPr algn="ctr" fontAlgn="ctr"/>
                      <a:r>
                        <a:rPr lang="ja-JP" altLang="en-US" sz="600" u="none" strike="noStrike" dirty="0">
                          <a:effectLst/>
                          <a:latin typeface="Meiryo UI" panose="020B0604030504040204" pitchFamily="50" charset="-128"/>
                          <a:ea typeface="Meiryo UI" panose="020B0604030504040204" pitchFamily="50" charset="-128"/>
                        </a:rPr>
                        <a:t>予防保全</a:t>
                      </a:r>
                      <a:br>
                        <a:rPr lang="ja-JP" altLang="en-US" sz="600" u="none" strike="noStrike" dirty="0">
                          <a:effectLst/>
                          <a:latin typeface="Meiryo UI" panose="020B0604030504040204" pitchFamily="50" charset="-128"/>
                          <a:ea typeface="Meiryo UI" panose="020B0604030504040204" pitchFamily="50" charset="-128"/>
                        </a:rPr>
                      </a:br>
                      <a:r>
                        <a:rPr lang="ja-JP" altLang="en-US" sz="600" u="none" strike="noStrike" dirty="0">
                          <a:effectLst/>
                          <a:latin typeface="Meiryo UI" panose="020B0604030504040204" pitchFamily="50" charset="-128"/>
                          <a:ea typeface="Meiryo UI" panose="020B0604030504040204" pitchFamily="50" charset="-128"/>
                        </a:rPr>
                        <a:t>（速やかに対策を実施）</a:t>
                      </a:r>
                      <a:endParaRPr lang="ja-JP" altLang="en-US" sz="600" b="0" i="0" u="none" strike="noStrike" dirty="0">
                        <a:solidFill>
                          <a:srgbClr val="000000"/>
                        </a:solidFill>
                        <a:effectLst/>
                        <a:latin typeface="Meiryo UI" panose="020B0604030504040204" pitchFamily="50" charset="-128"/>
                        <a:ea typeface="Meiryo UI" panose="020B0604030504040204" pitchFamily="50" charset="-128"/>
                      </a:endParaRPr>
                    </a:p>
                  </a:txBody>
                  <a:tcPr marL="7930" marR="7930" marT="79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ja-JP" altLang="en-US" sz="600" u="none" strike="noStrike" dirty="0">
                          <a:effectLst/>
                          <a:latin typeface="Meiryo UI" panose="020B0604030504040204" pitchFamily="50" charset="-128"/>
                          <a:ea typeface="Meiryo UI" panose="020B0604030504040204" pitchFamily="50" charset="-128"/>
                        </a:rPr>
                        <a:t>事後保全</a:t>
                      </a:r>
                      <a:br>
                        <a:rPr lang="ja-JP" altLang="en-US" sz="600" u="none" strike="noStrike" dirty="0">
                          <a:effectLst/>
                          <a:latin typeface="Meiryo UI" panose="020B0604030504040204" pitchFamily="50" charset="-128"/>
                          <a:ea typeface="Meiryo UI" panose="020B0604030504040204" pitchFamily="50" charset="-128"/>
                        </a:rPr>
                      </a:br>
                      <a:r>
                        <a:rPr lang="ja-JP" altLang="en-US" sz="600" u="none" strike="noStrike" dirty="0">
                          <a:effectLst/>
                          <a:latin typeface="Meiryo UI" panose="020B0604030504040204" pitchFamily="50" charset="-128"/>
                          <a:ea typeface="Meiryo UI" panose="020B0604030504040204" pitchFamily="50" charset="-128"/>
                        </a:rPr>
                        <a:t>（重点状態監視）</a:t>
                      </a:r>
                      <a:br>
                        <a:rPr lang="ja-JP" altLang="en-US" sz="600" u="none" strike="noStrike" dirty="0">
                          <a:effectLst/>
                          <a:latin typeface="Meiryo UI" panose="020B0604030504040204" pitchFamily="50" charset="-128"/>
                          <a:ea typeface="Meiryo UI" panose="020B0604030504040204" pitchFamily="50" charset="-128"/>
                        </a:rPr>
                      </a:br>
                      <a:r>
                        <a:rPr lang="ja-JP" altLang="en-US" sz="600" u="none" strike="noStrike" dirty="0">
                          <a:effectLst/>
                          <a:latin typeface="Meiryo UI" panose="020B0604030504040204" pitchFamily="50" charset="-128"/>
                          <a:ea typeface="Meiryo UI" panose="020B0604030504040204" pitchFamily="50" charset="-128"/>
                        </a:rPr>
                        <a:t>（必要に応じて対策を実施）</a:t>
                      </a:r>
                      <a:endParaRPr lang="ja-JP" altLang="en-US" sz="600" b="0" i="0" u="none" strike="noStrike" dirty="0">
                        <a:solidFill>
                          <a:srgbClr val="000000"/>
                        </a:solidFill>
                        <a:effectLst/>
                        <a:latin typeface="Meiryo UI" panose="020B0604030504040204" pitchFamily="50" charset="-128"/>
                        <a:ea typeface="Meiryo UI" panose="020B0604030504040204" pitchFamily="50" charset="-128"/>
                      </a:endParaRPr>
                    </a:p>
                  </a:txBody>
                  <a:tcPr marL="7930" marR="7930" marT="79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2448195830"/>
                  </a:ext>
                </a:extLst>
              </a:tr>
              <a:tr h="480388">
                <a:tc vMerge="1">
                  <a:txBody>
                    <a:bodyPr/>
                    <a:lstStyle/>
                    <a:p>
                      <a:endParaRPr kumimoji="1" lang="ja-JP" altLang="en-US"/>
                    </a:p>
                  </a:txBody>
                  <a:tcPr/>
                </a:tc>
                <a:tc>
                  <a:txBody>
                    <a:bodyPr/>
                    <a:lstStyle/>
                    <a:p>
                      <a:pPr algn="ctr" fontAlgn="ctr"/>
                      <a:r>
                        <a:rPr lang="en-US" sz="600" u="none" strike="noStrike">
                          <a:effectLst/>
                          <a:latin typeface="Meiryo UI" panose="020B0604030504040204" pitchFamily="50" charset="-128"/>
                          <a:ea typeface="Meiryo UI" panose="020B0604030504040204" pitchFamily="50" charset="-128"/>
                        </a:rPr>
                        <a:t>b1</a:t>
                      </a:r>
                      <a:endParaRPr lang="en-US" sz="600" b="0" i="0" u="none" strike="noStrike">
                        <a:solidFill>
                          <a:srgbClr val="000000"/>
                        </a:solidFill>
                        <a:effectLst/>
                        <a:latin typeface="Meiryo UI" panose="020B0604030504040204" pitchFamily="50" charset="-128"/>
                        <a:ea typeface="Meiryo UI" panose="020B0604030504040204" pitchFamily="50" charset="-128"/>
                      </a:endParaRPr>
                    </a:p>
                  </a:txBody>
                  <a:tcPr marL="7930" marR="7930" marT="79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600" u="none" strike="noStrike" dirty="0">
                          <a:effectLst/>
                          <a:latin typeface="Meiryo UI" panose="020B0604030504040204" pitchFamily="50" charset="-128"/>
                          <a:ea typeface="Meiryo UI" panose="020B0604030504040204" pitchFamily="50" charset="-128"/>
                        </a:rPr>
                        <a:t>○現状では機能が維持されているが、劣化・損傷が認められ、近い将来、機能に影響を及ぼすと予見される状態</a:t>
                      </a:r>
                      <a:endParaRPr lang="ja-JP" altLang="en-US" sz="600" b="0" i="0" u="none" strike="noStrike" dirty="0">
                        <a:solidFill>
                          <a:srgbClr val="000000"/>
                        </a:solidFill>
                        <a:effectLst/>
                        <a:latin typeface="Meiryo UI" panose="020B0604030504040204" pitchFamily="50" charset="-128"/>
                        <a:ea typeface="Meiryo UI" panose="020B0604030504040204" pitchFamily="50" charset="-128"/>
                      </a:endParaRPr>
                    </a:p>
                  </a:txBody>
                  <a:tcPr marL="7930" marR="7930" marT="79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600" u="none" strike="noStrike" dirty="0">
                          <a:effectLst/>
                          <a:latin typeface="Meiryo UI" panose="020B0604030504040204" pitchFamily="50" charset="-128"/>
                          <a:ea typeface="Meiryo UI" panose="020B0604030504040204" pitchFamily="50" charset="-128"/>
                        </a:rPr>
                        <a:t>予防保全</a:t>
                      </a:r>
                      <a:br>
                        <a:rPr lang="ja-JP" altLang="en-US" sz="600" u="none" strike="noStrike" dirty="0">
                          <a:effectLst/>
                          <a:latin typeface="Meiryo UI" panose="020B0604030504040204" pitchFamily="50" charset="-128"/>
                          <a:ea typeface="Meiryo UI" panose="020B0604030504040204" pitchFamily="50" charset="-128"/>
                        </a:rPr>
                      </a:br>
                      <a:r>
                        <a:rPr lang="ja-JP" altLang="en-US" sz="600" u="none" strike="noStrike" dirty="0">
                          <a:effectLst/>
                          <a:latin typeface="Meiryo UI" panose="020B0604030504040204" pitchFamily="50" charset="-128"/>
                          <a:ea typeface="Meiryo UI" panose="020B0604030504040204" pitchFamily="50" charset="-128"/>
                        </a:rPr>
                        <a:t>（速やかに対策を実施）</a:t>
                      </a:r>
                      <a:endParaRPr lang="ja-JP" altLang="en-US" sz="600" b="0" i="0" u="none" strike="noStrike" dirty="0">
                        <a:solidFill>
                          <a:srgbClr val="000000"/>
                        </a:solidFill>
                        <a:effectLst/>
                        <a:latin typeface="Meiryo UI" panose="020B0604030504040204" pitchFamily="50" charset="-128"/>
                        <a:ea typeface="Meiryo UI" panose="020B0604030504040204" pitchFamily="50" charset="-128"/>
                      </a:endParaRPr>
                    </a:p>
                  </a:txBody>
                  <a:tcPr marL="7930" marR="7930" marT="79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ja-JP" altLang="en-US" sz="600" u="none" strike="noStrike" dirty="0">
                          <a:effectLst/>
                          <a:latin typeface="Meiryo UI" panose="020B0604030504040204" pitchFamily="50" charset="-128"/>
                          <a:ea typeface="Meiryo UI" panose="020B0604030504040204" pitchFamily="50" charset="-128"/>
                        </a:rPr>
                        <a:t>予防保全</a:t>
                      </a:r>
                      <a:br>
                        <a:rPr lang="ja-JP" altLang="en-US" sz="600" u="none" strike="noStrike" dirty="0">
                          <a:effectLst/>
                          <a:latin typeface="Meiryo UI" panose="020B0604030504040204" pitchFamily="50" charset="-128"/>
                          <a:ea typeface="Meiryo UI" panose="020B0604030504040204" pitchFamily="50" charset="-128"/>
                        </a:rPr>
                      </a:br>
                      <a:r>
                        <a:rPr lang="ja-JP" altLang="en-US" sz="600" u="none" strike="noStrike" dirty="0">
                          <a:effectLst/>
                          <a:latin typeface="Meiryo UI" panose="020B0604030504040204" pitchFamily="50" charset="-128"/>
                          <a:ea typeface="Meiryo UI" panose="020B0604030504040204" pitchFamily="50" charset="-128"/>
                        </a:rPr>
                        <a:t>（重点状態監視）</a:t>
                      </a:r>
                      <a:br>
                        <a:rPr lang="ja-JP" altLang="en-US" sz="600" u="none" strike="noStrike" dirty="0">
                          <a:effectLst/>
                          <a:latin typeface="Meiryo UI" panose="020B0604030504040204" pitchFamily="50" charset="-128"/>
                          <a:ea typeface="Meiryo UI" panose="020B0604030504040204" pitchFamily="50" charset="-128"/>
                        </a:rPr>
                      </a:br>
                      <a:r>
                        <a:rPr lang="ja-JP" altLang="en-US" sz="600" u="none" strike="noStrike" dirty="0">
                          <a:effectLst/>
                          <a:latin typeface="Meiryo UI" panose="020B0604030504040204" pitchFamily="50" charset="-128"/>
                          <a:ea typeface="Meiryo UI" panose="020B0604030504040204" pitchFamily="50" charset="-128"/>
                        </a:rPr>
                        <a:t>（必要に応じて対策を実施）</a:t>
                      </a:r>
                      <a:endParaRPr lang="ja-JP" altLang="en-US" sz="600" b="0" i="0" u="none" strike="noStrike" dirty="0">
                        <a:solidFill>
                          <a:srgbClr val="000000"/>
                        </a:solidFill>
                        <a:effectLst/>
                        <a:latin typeface="Meiryo UI" panose="020B0604030504040204" pitchFamily="50" charset="-128"/>
                        <a:ea typeface="Meiryo UI" panose="020B0604030504040204" pitchFamily="50" charset="-128"/>
                      </a:endParaRPr>
                    </a:p>
                  </a:txBody>
                  <a:tcPr marL="7930" marR="7930" marT="79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fontAlgn="ctr"/>
                      <a:r>
                        <a:rPr lang="ja-JP" altLang="en-US" sz="600" u="none" strike="noStrike">
                          <a:effectLst/>
                          <a:latin typeface="Meiryo UI" panose="020B0604030504040204" pitchFamily="50" charset="-128"/>
                          <a:ea typeface="Meiryo UI" panose="020B0604030504040204" pitchFamily="50" charset="-128"/>
                        </a:rPr>
                        <a:t>事後保全</a:t>
                      </a:r>
                      <a:br>
                        <a:rPr lang="ja-JP" altLang="en-US" sz="600" u="none" strike="noStrike">
                          <a:effectLst/>
                          <a:latin typeface="Meiryo UI" panose="020B0604030504040204" pitchFamily="50" charset="-128"/>
                          <a:ea typeface="Meiryo UI" panose="020B0604030504040204" pitchFamily="50" charset="-128"/>
                        </a:rPr>
                      </a:br>
                      <a:r>
                        <a:rPr lang="ja-JP" altLang="en-US" sz="600" u="none" strike="noStrike">
                          <a:effectLst/>
                          <a:latin typeface="Meiryo UI" panose="020B0604030504040204" pitchFamily="50" charset="-128"/>
                          <a:ea typeface="Meiryo UI" panose="020B0604030504040204" pitchFamily="50" charset="-128"/>
                        </a:rPr>
                        <a:t>（保全対象に至っていない）</a:t>
                      </a:r>
                      <a:endParaRPr lang="ja-JP" altLang="en-US" sz="600" b="0" i="0" u="none" strike="noStrike">
                        <a:solidFill>
                          <a:srgbClr val="000000"/>
                        </a:solidFill>
                        <a:effectLst/>
                        <a:latin typeface="Meiryo UI" panose="020B0604030504040204" pitchFamily="50" charset="-128"/>
                        <a:ea typeface="Meiryo UI" panose="020B0604030504040204" pitchFamily="50" charset="-128"/>
                      </a:endParaRPr>
                    </a:p>
                  </a:txBody>
                  <a:tcPr marL="7930" marR="7930" marT="79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46972290"/>
                  </a:ext>
                </a:extLst>
              </a:tr>
              <a:tr h="492271">
                <a:tc vMerge="1">
                  <a:txBody>
                    <a:bodyPr/>
                    <a:lstStyle/>
                    <a:p>
                      <a:endParaRPr kumimoji="1" lang="ja-JP" altLang="en-US"/>
                    </a:p>
                  </a:txBody>
                  <a:tcPr/>
                </a:tc>
                <a:tc>
                  <a:txBody>
                    <a:bodyPr/>
                    <a:lstStyle/>
                    <a:p>
                      <a:pPr algn="ctr" fontAlgn="ctr"/>
                      <a:r>
                        <a:rPr lang="en-US" sz="600" u="none" strike="noStrike">
                          <a:effectLst/>
                          <a:latin typeface="Meiryo UI" panose="020B0604030504040204" pitchFamily="50" charset="-128"/>
                          <a:ea typeface="Meiryo UI" panose="020B0604030504040204" pitchFamily="50" charset="-128"/>
                        </a:rPr>
                        <a:t>b2</a:t>
                      </a:r>
                      <a:endParaRPr lang="en-US" sz="600" b="0" i="0" u="none" strike="noStrike">
                        <a:solidFill>
                          <a:srgbClr val="000000"/>
                        </a:solidFill>
                        <a:effectLst/>
                        <a:latin typeface="Meiryo UI" panose="020B0604030504040204" pitchFamily="50" charset="-128"/>
                        <a:ea typeface="Meiryo UI" panose="020B0604030504040204" pitchFamily="50" charset="-128"/>
                      </a:endParaRPr>
                    </a:p>
                  </a:txBody>
                  <a:tcPr marL="7930" marR="7930" marT="79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600" u="none" strike="noStrike" dirty="0">
                          <a:effectLst/>
                          <a:latin typeface="Meiryo UI" panose="020B0604030504040204" pitchFamily="50" charset="-128"/>
                          <a:ea typeface="Meiryo UI" panose="020B0604030504040204" pitchFamily="50" charset="-128"/>
                        </a:rPr>
                        <a:t>○現状では機能が維持されているが、劣化・損傷が認められ、中長期的には機能に影響を及ぼす可能性がある状態</a:t>
                      </a:r>
                      <a:endParaRPr lang="ja-JP" altLang="en-US" sz="600" b="0" i="0" u="none" strike="noStrike" dirty="0">
                        <a:solidFill>
                          <a:srgbClr val="000000"/>
                        </a:solidFill>
                        <a:effectLst/>
                        <a:latin typeface="Meiryo UI" panose="020B0604030504040204" pitchFamily="50" charset="-128"/>
                        <a:ea typeface="Meiryo UI" panose="020B0604030504040204" pitchFamily="50" charset="-128"/>
                      </a:endParaRPr>
                    </a:p>
                  </a:txBody>
                  <a:tcPr marL="7930" marR="7930" marT="79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600" u="none" strike="noStrike" dirty="0">
                          <a:effectLst/>
                          <a:latin typeface="Meiryo UI" panose="020B0604030504040204" pitchFamily="50" charset="-128"/>
                          <a:ea typeface="Meiryo UI" panose="020B0604030504040204" pitchFamily="50" charset="-128"/>
                        </a:rPr>
                        <a:t>予防保全</a:t>
                      </a:r>
                      <a:br>
                        <a:rPr lang="ja-JP" altLang="en-US" sz="600" u="none" strike="noStrike" dirty="0">
                          <a:effectLst/>
                          <a:latin typeface="Meiryo UI" panose="020B0604030504040204" pitchFamily="50" charset="-128"/>
                          <a:ea typeface="Meiryo UI" panose="020B0604030504040204" pitchFamily="50" charset="-128"/>
                        </a:rPr>
                      </a:br>
                      <a:r>
                        <a:rPr lang="ja-JP" altLang="en-US" sz="600" u="none" strike="noStrike" dirty="0">
                          <a:effectLst/>
                          <a:latin typeface="Meiryo UI" panose="020B0604030504040204" pitchFamily="50" charset="-128"/>
                          <a:ea typeface="Meiryo UI" panose="020B0604030504040204" pitchFamily="50" charset="-128"/>
                        </a:rPr>
                        <a:t>（重点状態監視）</a:t>
                      </a:r>
                      <a:br>
                        <a:rPr lang="ja-JP" altLang="en-US" sz="600" u="none" strike="noStrike" dirty="0">
                          <a:effectLst/>
                          <a:latin typeface="Meiryo UI" panose="020B0604030504040204" pitchFamily="50" charset="-128"/>
                          <a:ea typeface="Meiryo UI" panose="020B0604030504040204" pitchFamily="50" charset="-128"/>
                        </a:rPr>
                      </a:br>
                      <a:r>
                        <a:rPr lang="ja-JP" altLang="en-US" sz="600" u="none" strike="noStrike" dirty="0">
                          <a:effectLst/>
                          <a:latin typeface="Meiryo UI" panose="020B0604030504040204" pitchFamily="50" charset="-128"/>
                          <a:ea typeface="Meiryo UI" panose="020B0604030504040204" pitchFamily="50" charset="-128"/>
                        </a:rPr>
                        <a:t>（必要に応じて対策を実施）</a:t>
                      </a:r>
                      <a:endParaRPr lang="ja-JP" altLang="en-US" sz="600" b="0" i="0" u="none" strike="noStrike" dirty="0">
                        <a:solidFill>
                          <a:srgbClr val="000000"/>
                        </a:solidFill>
                        <a:effectLst/>
                        <a:latin typeface="Meiryo UI" panose="020B0604030504040204" pitchFamily="50" charset="-128"/>
                        <a:ea typeface="Meiryo UI" panose="020B0604030504040204" pitchFamily="50" charset="-128"/>
                      </a:endParaRPr>
                    </a:p>
                  </a:txBody>
                  <a:tcPr marL="7930" marR="7930" marT="79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fontAlgn="ctr"/>
                      <a:r>
                        <a:rPr lang="zh-TW" altLang="en-US" sz="600" u="none" strike="noStrike">
                          <a:effectLst/>
                          <a:latin typeface="Meiryo UI" panose="020B0604030504040204" pitchFamily="50" charset="-128"/>
                          <a:ea typeface="Meiryo UI" panose="020B0604030504040204" pitchFamily="50" charset="-128"/>
                        </a:rPr>
                        <a:t>予防保全</a:t>
                      </a:r>
                      <a:br>
                        <a:rPr lang="zh-TW" altLang="en-US" sz="600" u="none" strike="noStrike">
                          <a:effectLst/>
                          <a:latin typeface="Meiryo UI" panose="020B0604030504040204" pitchFamily="50" charset="-128"/>
                          <a:ea typeface="Meiryo UI" panose="020B0604030504040204" pitchFamily="50" charset="-128"/>
                        </a:rPr>
                      </a:br>
                      <a:r>
                        <a:rPr lang="zh-TW" altLang="en-US" sz="600" u="none" strike="noStrike">
                          <a:effectLst/>
                          <a:latin typeface="Meiryo UI" panose="020B0604030504040204" pitchFamily="50" charset="-128"/>
                          <a:ea typeface="Meiryo UI" panose="020B0604030504040204" pitchFamily="50" charset="-128"/>
                        </a:rPr>
                        <a:t>（状態監視）</a:t>
                      </a:r>
                      <a:endParaRPr lang="zh-TW" altLang="en-US" sz="600" b="0" i="0" u="none" strike="noStrike">
                        <a:solidFill>
                          <a:srgbClr val="000000"/>
                        </a:solidFill>
                        <a:effectLst/>
                        <a:latin typeface="Meiryo UI" panose="020B0604030504040204" pitchFamily="50" charset="-128"/>
                        <a:ea typeface="Meiryo UI" panose="020B0604030504040204" pitchFamily="50" charset="-128"/>
                      </a:endParaRPr>
                    </a:p>
                  </a:txBody>
                  <a:tcPr marL="7930" marR="7930" marT="79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600" u="none" strike="noStrike">
                          <a:effectLst/>
                          <a:latin typeface="Meiryo UI" panose="020B0604030504040204" pitchFamily="50" charset="-128"/>
                          <a:ea typeface="Meiryo UI" panose="020B0604030504040204" pitchFamily="50" charset="-128"/>
                        </a:rPr>
                        <a:t>事後保全</a:t>
                      </a:r>
                      <a:br>
                        <a:rPr lang="ja-JP" altLang="en-US" sz="600" u="none" strike="noStrike">
                          <a:effectLst/>
                          <a:latin typeface="Meiryo UI" panose="020B0604030504040204" pitchFamily="50" charset="-128"/>
                          <a:ea typeface="Meiryo UI" panose="020B0604030504040204" pitchFamily="50" charset="-128"/>
                        </a:rPr>
                      </a:br>
                      <a:r>
                        <a:rPr lang="ja-JP" altLang="en-US" sz="600" u="none" strike="noStrike">
                          <a:effectLst/>
                          <a:latin typeface="Meiryo UI" panose="020B0604030504040204" pitchFamily="50" charset="-128"/>
                          <a:ea typeface="Meiryo UI" panose="020B0604030504040204" pitchFamily="50" charset="-128"/>
                        </a:rPr>
                        <a:t>（保全対象に至っていない）</a:t>
                      </a:r>
                      <a:endParaRPr lang="ja-JP" altLang="en-US" sz="600" b="0" i="0" u="none" strike="noStrike">
                        <a:solidFill>
                          <a:srgbClr val="000000"/>
                        </a:solidFill>
                        <a:effectLst/>
                        <a:latin typeface="Meiryo UI" panose="020B0604030504040204" pitchFamily="50" charset="-128"/>
                        <a:ea typeface="Meiryo UI" panose="020B0604030504040204" pitchFamily="50" charset="-128"/>
                      </a:endParaRPr>
                    </a:p>
                  </a:txBody>
                  <a:tcPr marL="7930" marR="7930" marT="79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21371970"/>
                  </a:ext>
                </a:extLst>
              </a:tr>
              <a:tr h="539509">
                <a:tc vMerge="1">
                  <a:txBody>
                    <a:bodyPr/>
                    <a:lstStyle/>
                    <a:p>
                      <a:endParaRPr kumimoji="1" lang="ja-JP" altLang="en-US"/>
                    </a:p>
                  </a:txBody>
                  <a:tcPr/>
                </a:tc>
                <a:tc>
                  <a:txBody>
                    <a:bodyPr/>
                    <a:lstStyle/>
                    <a:p>
                      <a:pPr algn="ctr" fontAlgn="ctr"/>
                      <a:r>
                        <a:rPr lang="en-US" sz="600" u="none" strike="noStrike">
                          <a:effectLst/>
                          <a:latin typeface="Meiryo UI" panose="020B0604030504040204" pitchFamily="50" charset="-128"/>
                          <a:ea typeface="Meiryo UI" panose="020B0604030504040204" pitchFamily="50" charset="-128"/>
                        </a:rPr>
                        <a:t>C</a:t>
                      </a:r>
                      <a:endParaRPr lang="en-US" sz="600" b="0" i="0" u="none" strike="noStrike">
                        <a:solidFill>
                          <a:srgbClr val="000000"/>
                        </a:solidFill>
                        <a:effectLst/>
                        <a:latin typeface="Meiryo UI" panose="020B0604030504040204" pitchFamily="50" charset="-128"/>
                        <a:ea typeface="Meiryo UI" panose="020B0604030504040204" pitchFamily="50" charset="-128"/>
                      </a:endParaRPr>
                    </a:p>
                  </a:txBody>
                  <a:tcPr marL="7930" marR="7930" marT="79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600" u="none" strike="noStrike" dirty="0">
                          <a:effectLst/>
                          <a:latin typeface="Meiryo UI" panose="020B0604030504040204" pitchFamily="50" charset="-128"/>
                          <a:ea typeface="Meiryo UI" panose="020B0604030504040204" pitchFamily="50" charset="-128"/>
                        </a:rPr>
                        <a:t>○軽微な劣化・損傷が認められるが機能には支障がなく、将来的にも機能に影響を及ぼす恐れがない状態</a:t>
                      </a:r>
                      <a:br>
                        <a:rPr lang="ja-JP" altLang="en-US" sz="600" u="none" strike="noStrike" dirty="0">
                          <a:effectLst/>
                          <a:latin typeface="Meiryo UI" panose="020B0604030504040204" pitchFamily="50" charset="-128"/>
                          <a:ea typeface="Meiryo UI" panose="020B0604030504040204" pitchFamily="50" charset="-128"/>
                        </a:rPr>
                      </a:br>
                      <a:r>
                        <a:rPr lang="ja-JP" altLang="en-US" sz="600" u="none" strike="noStrike" dirty="0">
                          <a:effectLst/>
                          <a:latin typeface="Meiryo UI" panose="020B0604030504040204" pitchFamily="50" charset="-128"/>
                          <a:ea typeface="Meiryo UI" panose="020B0604030504040204" pitchFamily="50" charset="-128"/>
                        </a:rPr>
                        <a:t>○劣化・損傷が認められない状態</a:t>
                      </a:r>
                      <a:endParaRPr lang="ja-JP" altLang="en-US" sz="600" b="0" i="0" u="none" strike="noStrike" dirty="0">
                        <a:solidFill>
                          <a:srgbClr val="000000"/>
                        </a:solidFill>
                        <a:effectLst/>
                        <a:latin typeface="Meiryo UI" panose="020B0604030504040204" pitchFamily="50" charset="-128"/>
                        <a:ea typeface="Meiryo UI" panose="020B0604030504040204" pitchFamily="50" charset="-128"/>
                      </a:endParaRPr>
                    </a:p>
                  </a:txBody>
                  <a:tcPr marL="7930" marR="7930" marT="79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zh-TW" altLang="en-US" sz="600" u="none" strike="noStrike">
                          <a:effectLst/>
                          <a:latin typeface="Meiryo UI" panose="020B0604030504040204" pitchFamily="50" charset="-128"/>
                          <a:ea typeface="Meiryo UI" panose="020B0604030504040204" pitchFamily="50" charset="-128"/>
                        </a:rPr>
                        <a:t>予防保全</a:t>
                      </a:r>
                      <a:br>
                        <a:rPr lang="zh-TW" altLang="en-US" sz="600" u="none" strike="noStrike">
                          <a:effectLst/>
                          <a:latin typeface="Meiryo UI" panose="020B0604030504040204" pitchFamily="50" charset="-128"/>
                          <a:ea typeface="Meiryo UI" panose="020B0604030504040204" pitchFamily="50" charset="-128"/>
                        </a:rPr>
                      </a:br>
                      <a:r>
                        <a:rPr lang="zh-TW" altLang="en-US" sz="600" u="none" strike="noStrike">
                          <a:effectLst/>
                          <a:latin typeface="Meiryo UI" panose="020B0604030504040204" pitchFamily="50" charset="-128"/>
                          <a:ea typeface="Meiryo UI" panose="020B0604030504040204" pitchFamily="50" charset="-128"/>
                        </a:rPr>
                        <a:t>（状態監視）</a:t>
                      </a:r>
                      <a:endParaRPr lang="zh-TW" altLang="en-US" sz="600" b="0" i="0" u="none" strike="noStrike">
                        <a:solidFill>
                          <a:srgbClr val="000000"/>
                        </a:solidFill>
                        <a:effectLst/>
                        <a:latin typeface="Meiryo UI" panose="020B0604030504040204" pitchFamily="50" charset="-128"/>
                        <a:ea typeface="Meiryo UI" panose="020B0604030504040204" pitchFamily="50" charset="-128"/>
                      </a:endParaRPr>
                    </a:p>
                  </a:txBody>
                  <a:tcPr marL="7930" marR="7930" marT="79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zh-TW" altLang="en-US" sz="600" u="none" strike="noStrike">
                          <a:effectLst/>
                          <a:latin typeface="Meiryo UI" panose="020B0604030504040204" pitchFamily="50" charset="-128"/>
                          <a:ea typeface="Meiryo UI" panose="020B0604030504040204" pitchFamily="50" charset="-128"/>
                        </a:rPr>
                        <a:t>予防保全</a:t>
                      </a:r>
                      <a:br>
                        <a:rPr lang="zh-TW" altLang="en-US" sz="600" u="none" strike="noStrike">
                          <a:effectLst/>
                          <a:latin typeface="Meiryo UI" panose="020B0604030504040204" pitchFamily="50" charset="-128"/>
                          <a:ea typeface="Meiryo UI" panose="020B0604030504040204" pitchFamily="50" charset="-128"/>
                        </a:rPr>
                      </a:br>
                      <a:r>
                        <a:rPr lang="zh-TW" altLang="en-US" sz="600" u="none" strike="noStrike">
                          <a:effectLst/>
                          <a:latin typeface="Meiryo UI" panose="020B0604030504040204" pitchFamily="50" charset="-128"/>
                          <a:ea typeface="Meiryo UI" panose="020B0604030504040204" pitchFamily="50" charset="-128"/>
                        </a:rPr>
                        <a:t>（状態監視）</a:t>
                      </a:r>
                      <a:endParaRPr lang="zh-TW" altLang="en-US" sz="600" b="0" i="0" u="none" strike="noStrike">
                        <a:solidFill>
                          <a:srgbClr val="000000"/>
                        </a:solidFill>
                        <a:effectLst/>
                        <a:latin typeface="Meiryo UI" panose="020B0604030504040204" pitchFamily="50" charset="-128"/>
                        <a:ea typeface="Meiryo UI" panose="020B0604030504040204" pitchFamily="50" charset="-128"/>
                      </a:endParaRPr>
                    </a:p>
                  </a:txBody>
                  <a:tcPr marL="7930" marR="7930" marT="79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600" u="none" strike="noStrike" dirty="0">
                          <a:effectLst/>
                          <a:latin typeface="Meiryo UI" panose="020B0604030504040204" pitchFamily="50" charset="-128"/>
                          <a:ea typeface="Meiryo UI" panose="020B0604030504040204" pitchFamily="50" charset="-128"/>
                        </a:rPr>
                        <a:t>事後保全</a:t>
                      </a:r>
                      <a:br>
                        <a:rPr lang="ja-JP" altLang="en-US" sz="600" u="none" strike="noStrike" dirty="0">
                          <a:effectLst/>
                          <a:latin typeface="Meiryo UI" panose="020B0604030504040204" pitchFamily="50" charset="-128"/>
                          <a:ea typeface="Meiryo UI" panose="020B0604030504040204" pitchFamily="50" charset="-128"/>
                        </a:rPr>
                      </a:br>
                      <a:r>
                        <a:rPr lang="ja-JP" altLang="en-US" sz="600" u="none" strike="noStrike" dirty="0">
                          <a:effectLst/>
                          <a:latin typeface="Meiryo UI" panose="020B0604030504040204" pitchFamily="50" charset="-128"/>
                          <a:ea typeface="Meiryo UI" panose="020B0604030504040204" pitchFamily="50" charset="-128"/>
                        </a:rPr>
                        <a:t>（保全対象に至っていない）</a:t>
                      </a:r>
                      <a:endParaRPr lang="ja-JP" altLang="en-US" sz="600" b="0" i="0" u="none" strike="noStrike" dirty="0">
                        <a:solidFill>
                          <a:srgbClr val="000000"/>
                        </a:solidFill>
                        <a:effectLst/>
                        <a:latin typeface="Meiryo UI" panose="020B0604030504040204" pitchFamily="50" charset="-128"/>
                        <a:ea typeface="Meiryo UI" panose="020B0604030504040204" pitchFamily="50" charset="-128"/>
                      </a:endParaRPr>
                    </a:p>
                  </a:txBody>
                  <a:tcPr marL="7930" marR="7930" marT="79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5773883"/>
                  </a:ext>
                </a:extLst>
              </a:tr>
            </a:tbl>
          </a:graphicData>
        </a:graphic>
      </p:graphicFrame>
      <p:sp>
        <p:nvSpPr>
          <p:cNvPr id="14" name="テキスト ボックス 13">
            <a:extLst>
              <a:ext uri="{FF2B5EF4-FFF2-40B4-BE49-F238E27FC236}">
                <a16:creationId xmlns:a16="http://schemas.microsoft.com/office/drawing/2014/main" id="{9EE6087D-DD76-4356-A595-91FEAFA4F84B}"/>
              </a:ext>
            </a:extLst>
          </p:cNvPr>
          <p:cNvSpPr txBox="1"/>
          <p:nvPr/>
        </p:nvSpPr>
        <p:spPr>
          <a:xfrm>
            <a:off x="0" y="525123"/>
            <a:ext cx="9144000" cy="461665"/>
          </a:xfrm>
          <a:prstGeom prst="rect">
            <a:avLst/>
          </a:prstGeom>
          <a:solidFill>
            <a:srgbClr val="FFD653"/>
          </a:solidFill>
          <a:ln w="19050">
            <a:noFill/>
          </a:ln>
        </p:spPr>
        <p:txBody>
          <a:bodyPr wrap="square" rtlCol="0">
            <a:spAutoFit/>
          </a:bodyPr>
          <a:lstStyle/>
          <a:p>
            <a:r>
              <a:rPr lang="ja-JP" altLang="en-US" sz="2400" dirty="0">
                <a:latin typeface="Meiryo UI" pitchFamily="50" charset="-128"/>
                <a:ea typeface="Meiryo UI" pitchFamily="50" charset="-128"/>
                <a:cs typeface="Meiryo UI" pitchFamily="50" charset="-128"/>
              </a:rPr>
              <a:t>１－</a:t>
            </a:r>
            <a:r>
              <a:rPr lang="en-US" altLang="ja-JP" sz="2400" dirty="0">
                <a:latin typeface="Meiryo UI" pitchFamily="50" charset="-128"/>
                <a:ea typeface="Meiryo UI" pitchFamily="50" charset="-128"/>
                <a:cs typeface="Meiryo UI" pitchFamily="50" charset="-128"/>
              </a:rPr>
              <a:t>4</a:t>
            </a:r>
            <a:r>
              <a:rPr lang="ja-JP" altLang="en-US" sz="2400" dirty="0">
                <a:latin typeface="Meiryo UI" pitchFamily="50" charset="-128"/>
                <a:ea typeface="Meiryo UI" pitchFamily="50" charset="-128"/>
                <a:cs typeface="Meiryo UI" pitchFamily="50" charset="-128"/>
              </a:rPr>
              <a:t>　次期計画の概要</a:t>
            </a:r>
            <a:endParaRPr kumimoji="1" lang="ja-JP" altLang="en-US" sz="2400" dirty="0">
              <a:latin typeface="Meiryo UI" pitchFamily="50" charset="-128"/>
              <a:ea typeface="Meiryo UI" pitchFamily="50" charset="-128"/>
              <a:cs typeface="Meiryo UI" pitchFamily="50" charset="-128"/>
            </a:endParaRPr>
          </a:p>
        </p:txBody>
      </p:sp>
      <p:sp>
        <p:nvSpPr>
          <p:cNvPr id="16" name="角丸四角形 143">
            <a:extLst>
              <a:ext uri="{FF2B5EF4-FFF2-40B4-BE49-F238E27FC236}">
                <a16:creationId xmlns:a16="http://schemas.microsoft.com/office/drawing/2014/main" id="{29F7A712-33A0-4E9C-9344-A878781B2826}"/>
              </a:ext>
            </a:extLst>
          </p:cNvPr>
          <p:cNvSpPr/>
          <p:nvPr/>
        </p:nvSpPr>
        <p:spPr>
          <a:xfrm>
            <a:off x="8454923" y="3984861"/>
            <a:ext cx="504553" cy="250388"/>
          </a:xfrm>
          <a:prstGeom prst="rect">
            <a:avLst/>
          </a:prstGeom>
          <a:ln/>
        </p:spPr>
        <p:style>
          <a:lnRef idx="1">
            <a:schemeClr val="accent3"/>
          </a:lnRef>
          <a:fillRef idx="2">
            <a:schemeClr val="accent3"/>
          </a:fillRef>
          <a:effectRef idx="1">
            <a:schemeClr val="accent3"/>
          </a:effectRef>
          <a:fontRef idx="minor">
            <a:schemeClr val="dk1"/>
          </a:fontRef>
        </p:style>
        <p:txBody>
          <a:bodyPr/>
          <a:lstStyle/>
          <a:p>
            <a:pPr algn="ctr"/>
            <a:r>
              <a:rPr lang="en-US" altLang="ja-JP" sz="10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①</a:t>
            </a:r>
            <a:r>
              <a:rPr lang="en-US" altLang="ja-JP" sz="10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19" name="角丸四角形 143">
            <a:extLst>
              <a:ext uri="{FF2B5EF4-FFF2-40B4-BE49-F238E27FC236}">
                <a16:creationId xmlns:a16="http://schemas.microsoft.com/office/drawing/2014/main" id="{F370BAE5-078E-417E-9916-38FACDF72802}"/>
              </a:ext>
            </a:extLst>
          </p:cNvPr>
          <p:cNvSpPr/>
          <p:nvPr/>
        </p:nvSpPr>
        <p:spPr>
          <a:xfrm>
            <a:off x="8506503" y="1688243"/>
            <a:ext cx="504553" cy="250388"/>
          </a:xfrm>
          <a:prstGeom prst="rect">
            <a:avLst/>
          </a:prstGeom>
          <a:ln/>
        </p:spPr>
        <p:style>
          <a:lnRef idx="1">
            <a:schemeClr val="accent3"/>
          </a:lnRef>
          <a:fillRef idx="2">
            <a:schemeClr val="accent3"/>
          </a:fillRef>
          <a:effectRef idx="1">
            <a:schemeClr val="accent3"/>
          </a:effectRef>
          <a:fontRef idx="minor">
            <a:schemeClr val="dk1"/>
          </a:fontRef>
        </p:style>
        <p:txBody>
          <a:bodyPr/>
          <a:lstStyle/>
          <a:p>
            <a:pPr algn="ctr"/>
            <a:r>
              <a:rPr lang="en-US" altLang="ja-JP" sz="10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②</a:t>
            </a:r>
            <a:r>
              <a:rPr lang="en-US" altLang="ja-JP" sz="10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p>
        </p:txBody>
      </p:sp>
    </p:spTree>
    <p:extLst>
      <p:ext uri="{BB962C8B-B14F-4D97-AF65-F5344CB8AC3E}">
        <p14:creationId xmlns:p14="http://schemas.microsoft.com/office/powerpoint/2010/main" val="33191727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a:extLst>
              <a:ext uri="{FF2B5EF4-FFF2-40B4-BE49-F238E27FC236}">
                <a16:creationId xmlns:a16="http://schemas.microsoft.com/office/drawing/2014/main" id="{5CA63333-58CC-4345-8E5A-C9F799BB19BB}"/>
              </a:ext>
            </a:extLst>
          </p:cNvPr>
          <p:cNvSpPr txBox="1"/>
          <p:nvPr/>
        </p:nvSpPr>
        <p:spPr>
          <a:xfrm>
            <a:off x="-13856" y="1644"/>
            <a:ext cx="9157855"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１．</a:t>
            </a:r>
            <a:r>
              <a:rPr kumimoji="1" lang="ja-JP" altLang="en-US" sz="2800" dirty="0">
                <a:solidFill>
                  <a:schemeClr val="bg1"/>
                </a:solidFill>
                <a:latin typeface="Meiryo UI" panose="020B0604030504040204" pitchFamily="50" charset="-128"/>
                <a:ea typeface="Meiryo UI" panose="020B0604030504040204" pitchFamily="50" charset="-128"/>
              </a:rPr>
              <a:t>各分野の最終とりまとめ</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10" name="スライド番号プレースホルダー 17">
            <a:extLst>
              <a:ext uri="{FF2B5EF4-FFF2-40B4-BE49-F238E27FC236}">
                <a16:creationId xmlns:a16="http://schemas.microsoft.com/office/drawing/2014/main" id="{428703D8-3AFE-4E03-A287-112B17022CD6}"/>
              </a:ext>
            </a:extLst>
          </p:cNvPr>
          <p:cNvSpPr>
            <a:spLocks noGrp="1"/>
          </p:cNvSpPr>
          <p:nvPr>
            <p:ph type="sldNum" sz="quarter" idx="12"/>
          </p:nvPr>
        </p:nvSpPr>
        <p:spPr>
          <a:xfrm>
            <a:off x="8380804" y="6497402"/>
            <a:ext cx="774422" cy="365125"/>
          </a:xfrm>
        </p:spPr>
        <p:txBody>
          <a:bodyPr/>
          <a:lstStyle/>
          <a:p>
            <a:fld id="{682EF9F9-C4E8-46B2-BBF1-33E3162B856A}" type="slidenum">
              <a:rPr kumimoji="1" lang="ja-JP" altLang="en-US" smtClean="0"/>
              <a:t>3</a:t>
            </a:fld>
            <a:endParaRPr kumimoji="1" lang="ja-JP" altLang="en-US" dirty="0"/>
          </a:p>
        </p:txBody>
      </p:sp>
      <p:sp>
        <p:nvSpPr>
          <p:cNvPr id="7" name="角丸四角形 143">
            <a:extLst>
              <a:ext uri="{FF2B5EF4-FFF2-40B4-BE49-F238E27FC236}">
                <a16:creationId xmlns:a16="http://schemas.microsoft.com/office/drawing/2014/main" id="{FA847702-29F3-4C79-BF3F-749A31916ED9}"/>
              </a:ext>
            </a:extLst>
          </p:cNvPr>
          <p:cNvSpPr/>
          <p:nvPr/>
        </p:nvSpPr>
        <p:spPr>
          <a:xfrm>
            <a:off x="123843" y="2779063"/>
            <a:ext cx="8901841" cy="1179253"/>
          </a:xfrm>
          <a:prstGeom prst="rect">
            <a:avLst/>
          </a:prstGeom>
          <a:noFill/>
          <a:ln w="15875">
            <a:solidFill>
              <a:schemeClr val="tx1"/>
            </a:solidFill>
          </a:ln>
          <a:effectLst/>
        </p:spPr>
        <p:style>
          <a:lnRef idx="1">
            <a:schemeClr val="accent6"/>
          </a:lnRef>
          <a:fillRef idx="2">
            <a:schemeClr val="accent6"/>
          </a:fillRef>
          <a:effectRef idx="1">
            <a:schemeClr val="accent6"/>
          </a:effectRef>
          <a:fontRef idx="minor">
            <a:schemeClr val="dk1"/>
          </a:fontRef>
        </p:style>
        <p:txBody>
          <a:bodyPr/>
          <a:lstStyle/>
          <a:p>
            <a:pPr algn="just">
              <a:defRPr/>
            </a:pPr>
            <a:endParaRPr lang="en-US" altLang="ja-JP" sz="1100" b="1" kern="100" dirty="0">
              <a:solidFill>
                <a:prstClr val="black"/>
              </a:solidFill>
              <a:latin typeface="Meiryo UI" panose="020B0604030504040204" pitchFamily="50" charset="-128"/>
              <a:ea typeface="Meiryo UI" panose="020B0604030504040204" pitchFamily="50" charset="-128"/>
              <a:cs typeface="Times New Roman"/>
            </a:endParaRPr>
          </a:p>
        </p:txBody>
      </p:sp>
      <p:sp>
        <p:nvSpPr>
          <p:cNvPr id="11" name="テキスト ボックス 10">
            <a:extLst>
              <a:ext uri="{FF2B5EF4-FFF2-40B4-BE49-F238E27FC236}">
                <a16:creationId xmlns:a16="http://schemas.microsoft.com/office/drawing/2014/main" id="{D88C6D2A-7F21-4EEC-9F79-7FB73A38F2D9}"/>
              </a:ext>
            </a:extLst>
          </p:cNvPr>
          <p:cNvSpPr txBox="1"/>
          <p:nvPr/>
        </p:nvSpPr>
        <p:spPr>
          <a:xfrm>
            <a:off x="0" y="525123"/>
            <a:ext cx="9144000" cy="461665"/>
          </a:xfrm>
          <a:prstGeom prst="rect">
            <a:avLst/>
          </a:prstGeom>
          <a:solidFill>
            <a:srgbClr val="FFD653"/>
          </a:solidFill>
          <a:ln w="19050">
            <a:noFill/>
          </a:ln>
        </p:spPr>
        <p:txBody>
          <a:bodyPr wrap="square" rtlCol="0">
            <a:spAutoFit/>
          </a:bodyPr>
          <a:lstStyle/>
          <a:p>
            <a:r>
              <a:rPr lang="ja-JP" altLang="en-US" sz="2400" dirty="0">
                <a:latin typeface="Meiryo UI" pitchFamily="50" charset="-128"/>
                <a:ea typeface="Meiryo UI" pitchFamily="50" charset="-128"/>
                <a:cs typeface="Meiryo UI" pitchFamily="50" charset="-128"/>
              </a:rPr>
              <a:t>１－１　次期計画の基本方針等</a:t>
            </a:r>
            <a:endParaRPr kumimoji="1" lang="ja-JP" altLang="en-US" sz="2400" dirty="0">
              <a:latin typeface="Meiryo UI" pitchFamily="50" charset="-128"/>
              <a:ea typeface="Meiryo UI" pitchFamily="50" charset="-128"/>
              <a:cs typeface="Meiryo UI" pitchFamily="50" charset="-128"/>
            </a:endParaRPr>
          </a:p>
        </p:txBody>
      </p:sp>
      <p:sp>
        <p:nvSpPr>
          <p:cNvPr id="12" name="角丸四角形 143">
            <a:extLst>
              <a:ext uri="{FF2B5EF4-FFF2-40B4-BE49-F238E27FC236}">
                <a16:creationId xmlns:a16="http://schemas.microsoft.com/office/drawing/2014/main" id="{3C4566B7-3F5E-4827-A3CA-384585A6540E}"/>
              </a:ext>
            </a:extLst>
          </p:cNvPr>
          <p:cNvSpPr/>
          <p:nvPr/>
        </p:nvSpPr>
        <p:spPr>
          <a:xfrm>
            <a:off x="123843" y="1095892"/>
            <a:ext cx="8888833" cy="861304"/>
          </a:xfrm>
          <a:prstGeom prst="rect">
            <a:avLst/>
          </a:prstGeom>
          <a:noFill/>
          <a:ln w="15875">
            <a:solidFill>
              <a:schemeClr val="tx1"/>
            </a:solidFill>
          </a:ln>
          <a:effectLst/>
        </p:spPr>
        <p:style>
          <a:lnRef idx="1">
            <a:schemeClr val="accent6"/>
          </a:lnRef>
          <a:fillRef idx="2">
            <a:schemeClr val="accent6"/>
          </a:fillRef>
          <a:effectRef idx="1">
            <a:schemeClr val="accent6"/>
          </a:effectRef>
          <a:fontRef idx="minor">
            <a:schemeClr val="dk1"/>
          </a:fontRef>
        </p:style>
        <p:txBody>
          <a:bodyPr/>
          <a:lstStyle/>
          <a:p>
            <a:pPr algn="just">
              <a:defRPr/>
            </a:pPr>
            <a:endParaRPr lang="en-US" altLang="ja-JP" sz="1100" b="1" kern="100" dirty="0">
              <a:solidFill>
                <a:prstClr val="black"/>
              </a:solidFill>
              <a:latin typeface="Meiryo UI" panose="020B0604030504040204" pitchFamily="50" charset="-128"/>
              <a:ea typeface="Meiryo UI" panose="020B0604030504040204" pitchFamily="50" charset="-128"/>
              <a:cs typeface="Times New Roman"/>
            </a:endParaRPr>
          </a:p>
        </p:txBody>
      </p:sp>
      <p:sp>
        <p:nvSpPr>
          <p:cNvPr id="13" name="テキスト ボックス 12">
            <a:extLst>
              <a:ext uri="{FF2B5EF4-FFF2-40B4-BE49-F238E27FC236}">
                <a16:creationId xmlns:a16="http://schemas.microsoft.com/office/drawing/2014/main" id="{752349F6-4B89-4193-B07C-FD042A4768A6}"/>
              </a:ext>
            </a:extLst>
          </p:cNvPr>
          <p:cNvSpPr txBox="1"/>
          <p:nvPr/>
        </p:nvSpPr>
        <p:spPr>
          <a:xfrm>
            <a:off x="233779" y="1172366"/>
            <a:ext cx="8640960" cy="784830"/>
          </a:xfrm>
          <a:prstGeom prst="rect">
            <a:avLst/>
          </a:prstGeom>
          <a:noFill/>
        </p:spPr>
        <p:txBody>
          <a:bodyPr wrap="square">
            <a:spAutoFit/>
          </a:bodyPr>
          <a:lstStyle/>
          <a:p>
            <a:r>
              <a:rPr lang="ja-JP" altLang="en-US" sz="900" dirty="0">
                <a:latin typeface="Meiryo UI" panose="020B0604030504040204" pitchFamily="50" charset="-128"/>
                <a:ea typeface="Meiryo UI" panose="020B0604030504040204" pitchFamily="50" charset="-128"/>
              </a:rPr>
              <a:t>　河川は、洪水、高潮等による災害を防止し、地域住民の生命・財産を守るための重要な防災施設であり、</a:t>
            </a:r>
            <a:r>
              <a:rPr lang="ja-JP" altLang="en-US" sz="900" u="sng" dirty="0">
                <a:solidFill>
                  <a:srgbClr val="FF0000"/>
                </a:solidFill>
                <a:latin typeface="Meiryo UI" panose="020B0604030504040204" pitchFamily="50" charset="-128"/>
                <a:ea typeface="Meiryo UI" panose="020B0604030504040204" pitchFamily="50" charset="-128"/>
              </a:rPr>
              <a:t>砂防関係施設は、土砂災害から住民の生命・財産、社会生活や経済活動に大きく影響する公共インフラ等を保全するための重要な施設である。また、河川は</a:t>
            </a:r>
            <a:r>
              <a:rPr lang="ja-JP" altLang="en-US" sz="900" dirty="0">
                <a:latin typeface="Meiryo UI" panose="020B0604030504040204" pitchFamily="50" charset="-128"/>
                <a:ea typeface="Meiryo UI" panose="020B0604030504040204" pitchFamily="50" charset="-128"/>
              </a:rPr>
              <a:t>地域の貴重な水辺空間として利用される憩いの空間でもあることから、</a:t>
            </a:r>
            <a:r>
              <a:rPr lang="ja-JP" altLang="en-US" sz="900" u="sng" dirty="0">
                <a:solidFill>
                  <a:srgbClr val="FF0000"/>
                </a:solidFill>
                <a:latin typeface="Meiryo UI" panose="020B0604030504040204" pitchFamily="50" charset="-128"/>
                <a:ea typeface="Meiryo UI" panose="020B0604030504040204" pitchFamily="50" charset="-128"/>
              </a:rPr>
              <a:t>堤防や護岸等の河川管理施設については、</a:t>
            </a:r>
            <a:r>
              <a:rPr lang="ja-JP" altLang="en-US" sz="900" dirty="0">
                <a:latin typeface="Meiryo UI" panose="020B0604030504040204" pitchFamily="50" charset="-128"/>
                <a:ea typeface="Meiryo UI" panose="020B0604030504040204" pitchFamily="50" charset="-128"/>
              </a:rPr>
              <a:t>常にその治水機能を</a:t>
            </a:r>
            <a:r>
              <a:rPr lang="ja-JP" altLang="en-US" sz="900" u="sng" dirty="0">
                <a:solidFill>
                  <a:srgbClr val="FF0000"/>
                </a:solidFill>
                <a:latin typeface="Meiryo UI" panose="020B0604030504040204" pitchFamily="50" charset="-128"/>
                <a:ea typeface="Meiryo UI" panose="020B0604030504040204" pitchFamily="50" charset="-128"/>
              </a:rPr>
              <a:t>維持し</a:t>
            </a:r>
            <a:r>
              <a:rPr lang="ja-JP" altLang="en-US" sz="900" dirty="0">
                <a:latin typeface="Meiryo UI" panose="020B0604030504040204" pitchFamily="50" charset="-128"/>
                <a:ea typeface="Meiryo UI" panose="020B0604030504040204" pitchFamily="50" charset="-128"/>
              </a:rPr>
              <a:t>、流水の正常な機能維持など適切な河川環境の保全</a:t>
            </a:r>
            <a:r>
              <a:rPr lang="ja-JP" altLang="en-US" sz="900" u="sng" dirty="0">
                <a:solidFill>
                  <a:srgbClr val="FF0000"/>
                </a:solidFill>
                <a:latin typeface="Meiryo UI" panose="020B0604030504040204" pitchFamily="50" charset="-128"/>
                <a:ea typeface="Meiryo UI" panose="020B0604030504040204" pitchFamily="50" charset="-128"/>
              </a:rPr>
              <a:t>を図る</a:t>
            </a:r>
            <a:r>
              <a:rPr lang="ja-JP" altLang="en-US" sz="900" dirty="0">
                <a:latin typeface="Meiryo UI" panose="020B0604030504040204" pitchFamily="50" charset="-128"/>
                <a:ea typeface="Meiryo UI" panose="020B0604030504040204" pitchFamily="50" charset="-128"/>
              </a:rPr>
              <a:t>ことが重要である。</a:t>
            </a:r>
            <a:endParaRPr lang="en-US" altLang="ja-JP" sz="900" dirty="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　このため、点検や調査を</a:t>
            </a:r>
            <a:r>
              <a:rPr lang="ja-JP" altLang="en-US" sz="900" u="sng" dirty="0">
                <a:solidFill>
                  <a:srgbClr val="FF0000"/>
                </a:solidFill>
                <a:latin typeface="Meiryo UI" panose="020B0604030504040204" pitchFamily="50" charset="-128"/>
                <a:ea typeface="Meiryo UI" panose="020B0604030504040204" pitchFamily="50" charset="-128"/>
              </a:rPr>
              <a:t>適切に</a:t>
            </a:r>
            <a:r>
              <a:rPr lang="ja-JP" altLang="en-US" sz="900" dirty="0">
                <a:latin typeface="Meiryo UI" panose="020B0604030504040204" pitchFamily="50" charset="-128"/>
                <a:ea typeface="Meiryo UI" panose="020B0604030504040204" pitchFamily="50" charset="-128"/>
              </a:rPr>
              <a:t>実施し、常に施設の状況把握に努め、異常を発見した際には、補修等の必要な措置を講じて災害を未然に防ぐとともに、府民が河川空間を利活用できるよう</a:t>
            </a:r>
            <a:r>
              <a:rPr lang="ja-JP" altLang="en-US" sz="900" u="sng" dirty="0">
                <a:solidFill>
                  <a:srgbClr val="FF0000"/>
                </a:solidFill>
                <a:latin typeface="Meiryo UI" panose="020B0604030504040204" pitchFamily="50" charset="-128"/>
                <a:ea typeface="Meiryo UI" panose="020B0604030504040204" pitchFamily="50" charset="-128"/>
              </a:rPr>
              <a:t>、関係機関と協力のうえ、</a:t>
            </a:r>
            <a:r>
              <a:rPr lang="ja-JP" altLang="en-US" sz="900" dirty="0">
                <a:latin typeface="Meiryo UI" panose="020B0604030504040204" pitchFamily="50" charset="-128"/>
                <a:ea typeface="Meiryo UI" panose="020B0604030504040204" pitchFamily="50" charset="-128"/>
              </a:rPr>
              <a:t>適切な維持管理に努めなければならない。</a:t>
            </a:r>
          </a:p>
        </p:txBody>
      </p:sp>
      <p:sp>
        <p:nvSpPr>
          <p:cNvPr id="14" name="テキスト ボックス 13">
            <a:extLst>
              <a:ext uri="{FF2B5EF4-FFF2-40B4-BE49-F238E27FC236}">
                <a16:creationId xmlns:a16="http://schemas.microsoft.com/office/drawing/2014/main" id="{E8DCEC54-A46B-45A0-80C2-373C6DA605D3}"/>
              </a:ext>
            </a:extLst>
          </p:cNvPr>
          <p:cNvSpPr txBox="1"/>
          <p:nvPr/>
        </p:nvSpPr>
        <p:spPr>
          <a:xfrm>
            <a:off x="230585" y="2123684"/>
            <a:ext cx="8518495" cy="553998"/>
          </a:xfrm>
          <a:prstGeom prst="rect">
            <a:avLst/>
          </a:prstGeom>
          <a:noFill/>
        </p:spPr>
        <p:txBody>
          <a:bodyPr wrap="square" rtlCol="0">
            <a:spAutoFit/>
          </a:bodyPr>
          <a:lstStyle/>
          <a:p>
            <a:r>
              <a:rPr lang="ja-JP" altLang="en-US" sz="1000" u="sng" dirty="0">
                <a:solidFill>
                  <a:srgbClr val="FF0000"/>
                </a:solidFill>
                <a:latin typeface="BIZ UDPゴシック" panose="020B0400000000000000" pitchFamily="50" charset="-128"/>
                <a:ea typeface="BIZ UDPゴシック" panose="020B0400000000000000" pitchFamily="50" charset="-128"/>
              </a:rPr>
              <a:t>➢</a:t>
            </a:r>
            <a:r>
              <a:rPr kumimoji="1" lang="ja-JP" altLang="en-US" sz="1000" u="sng" dirty="0">
                <a:solidFill>
                  <a:srgbClr val="FF0000"/>
                </a:solidFill>
                <a:latin typeface="BIZ UDPゴシック" panose="020B0400000000000000" pitchFamily="50" charset="-128"/>
                <a:ea typeface="BIZ UDPゴシック" panose="020B0400000000000000" pitchFamily="50" charset="-128"/>
              </a:rPr>
              <a:t>予防保全による長寿命化への本格転換</a:t>
            </a:r>
            <a:endParaRPr kumimoji="1" lang="en-US" altLang="ja-JP" sz="1000" u="sng" dirty="0">
              <a:solidFill>
                <a:srgbClr val="FF0000"/>
              </a:solidFill>
              <a:latin typeface="BIZ UDPゴシック" panose="020B0400000000000000" pitchFamily="50" charset="-128"/>
              <a:ea typeface="BIZ UDPゴシック" panose="020B0400000000000000" pitchFamily="50" charset="-128"/>
            </a:endParaRPr>
          </a:p>
          <a:p>
            <a:r>
              <a:rPr lang="ja-JP" altLang="en-US" sz="1000" u="sng" kern="100" dirty="0">
                <a:solidFill>
                  <a:srgbClr val="FF0000"/>
                </a:solidFill>
                <a:latin typeface="BIZ UDPゴシック" panose="020B0400000000000000" pitchFamily="50" charset="-128"/>
                <a:ea typeface="BIZ UDPゴシック" panose="020B0400000000000000" pitchFamily="50" charset="-128"/>
                <a:cs typeface="Courier New" panose="02070309020205020404" pitchFamily="49" charset="0"/>
              </a:rPr>
              <a:t>➢</a:t>
            </a:r>
            <a:r>
              <a:rPr lang="ja-JP" altLang="en-US" sz="1000" u="sng" kern="100" dirty="0">
                <a:solidFill>
                  <a:srgbClr val="FF0000"/>
                </a:solidFill>
                <a:effectLst/>
                <a:latin typeface="BIZ UDPゴシック" panose="020B0400000000000000" pitchFamily="50" charset="-128"/>
                <a:ea typeface="BIZ UDPゴシック" panose="020B0400000000000000" pitchFamily="50" charset="-128"/>
                <a:cs typeface="Courier New" panose="02070309020205020404" pitchFamily="49" charset="0"/>
              </a:rPr>
              <a:t>新技術の活用や民間との連携による維持管理業務の高度化及び省力化</a:t>
            </a:r>
            <a:endParaRPr lang="en-US" altLang="ja-JP" sz="1000" u="sng" kern="100" dirty="0">
              <a:solidFill>
                <a:srgbClr val="FF0000"/>
              </a:solidFill>
              <a:effectLst/>
              <a:latin typeface="BIZ UDPゴシック" panose="020B0400000000000000" pitchFamily="50" charset="-128"/>
              <a:ea typeface="BIZ UDPゴシック" panose="020B0400000000000000" pitchFamily="50" charset="-128"/>
              <a:cs typeface="Courier New" panose="02070309020205020404" pitchFamily="49" charset="0"/>
            </a:endParaRPr>
          </a:p>
          <a:p>
            <a:r>
              <a:rPr lang="ja-JP" altLang="en-US" sz="1000" u="sng" kern="100" dirty="0">
                <a:solidFill>
                  <a:srgbClr val="FF0000"/>
                </a:solidFill>
                <a:latin typeface="BIZ UDPゴシック" panose="020B0400000000000000" pitchFamily="50" charset="-128"/>
                <a:ea typeface="BIZ UDPゴシック" panose="020B0400000000000000" pitchFamily="50" charset="-128"/>
                <a:cs typeface="Courier New" panose="02070309020205020404" pitchFamily="49" charset="0"/>
              </a:rPr>
              <a:t>➢維持管理業務の</a:t>
            </a:r>
            <a:r>
              <a:rPr lang="en-US" altLang="ja-JP" sz="1000" u="sng" kern="100" dirty="0">
                <a:solidFill>
                  <a:srgbClr val="FF0000"/>
                </a:solidFill>
                <a:latin typeface="BIZ UDPゴシック" panose="020B0400000000000000" pitchFamily="50" charset="-128"/>
                <a:ea typeface="BIZ UDPゴシック" panose="020B0400000000000000" pitchFamily="50" charset="-128"/>
                <a:cs typeface="Courier New" panose="02070309020205020404" pitchFamily="49" charset="0"/>
              </a:rPr>
              <a:t>DX</a:t>
            </a:r>
            <a:r>
              <a:rPr lang="ja-JP" altLang="en-US" sz="1000" u="sng" kern="100" dirty="0">
                <a:solidFill>
                  <a:srgbClr val="FF0000"/>
                </a:solidFill>
                <a:latin typeface="BIZ UDPゴシック" panose="020B0400000000000000" pitchFamily="50" charset="-128"/>
                <a:ea typeface="BIZ UDPゴシック" panose="020B0400000000000000" pitchFamily="50" charset="-128"/>
                <a:cs typeface="Courier New" panose="02070309020205020404" pitchFamily="49" charset="0"/>
              </a:rPr>
              <a:t>化（データ蓄積・分析・活用）の推進</a:t>
            </a:r>
            <a:endParaRPr lang="en-US" altLang="ja-JP" sz="1000" u="sng" kern="100" dirty="0">
              <a:solidFill>
                <a:srgbClr val="FF0000"/>
              </a:solidFill>
              <a:effectLst/>
              <a:latin typeface="BIZ UDPゴシック" panose="020B0400000000000000" pitchFamily="50" charset="-128"/>
              <a:ea typeface="BIZ UDPゴシック" panose="020B0400000000000000" pitchFamily="50" charset="-128"/>
              <a:cs typeface="Courier New" panose="02070309020205020404" pitchFamily="49" charset="0"/>
            </a:endParaRPr>
          </a:p>
        </p:txBody>
      </p:sp>
      <p:sp>
        <p:nvSpPr>
          <p:cNvPr id="15" name="正方形/長方形 14">
            <a:extLst>
              <a:ext uri="{FF2B5EF4-FFF2-40B4-BE49-F238E27FC236}">
                <a16:creationId xmlns:a16="http://schemas.microsoft.com/office/drawing/2014/main" id="{4457712D-FDE0-4347-90E2-7FEAD049C6C5}"/>
              </a:ext>
            </a:extLst>
          </p:cNvPr>
          <p:cNvSpPr/>
          <p:nvPr/>
        </p:nvSpPr>
        <p:spPr>
          <a:xfrm>
            <a:off x="123843" y="2075480"/>
            <a:ext cx="8901841" cy="6167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200" dirty="0">
              <a:solidFill>
                <a:schemeClr val="tx1"/>
              </a:solidFill>
            </a:endParaRPr>
          </a:p>
        </p:txBody>
      </p:sp>
      <p:sp>
        <p:nvSpPr>
          <p:cNvPr id="16" name="テキスト ボックス 15">
            <a:extLst>
              <a:ext uri="{FF2B5EF4-FFF2-40B4-BE49-F238E27FC236}">
                <a16:creationId xmlns:a16="http://schemas.microsoft.com/office/drawing/2014/main" id="{265DC522-04D2-441A-8BA6-D0C2B7042CAB}"/>
              </a:ext>
            </a:extLst>
          </p:cNvPr>
          <p:cNvSpPr txBox="1"/>
          <p:nvPr/>
        </p:nvSpPr>
        <p:spPr>
          <a:xfrm>
            <a:off x="253312" y="1988840"/>
            <a:ext cx="2160000" cy="169277"/>
          </a:xfrm>
          <a:prstGeom prst="rect">
            <a:avLst/>
          </a:prstGeom>
          <a:solidFill>
            <a:schemeClr val="tx1"/>
          </a:solidFill>
          <a:ln/>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lgn="ctr"/>
            <a:r>
              <a:rPr kumimoji="1" lang="ja-JP" altLang="en-US" sz="1100" dirty="0">
                <a:solidFill>
                  <a:schemeClr val="bg1"/>
                </a:solidFill>
                <a:latin typeface="Meiryo UI" pitchFamily="50" charset="-128"/>
                <a:ea typeface="Meiryo UI" pitchFamily="50" charset="-128"/>
                <a:cs typeface="Meiryo UI" pitchFamily="50" charset="-128"/>
              </a:rPr>
              <a:t>次期計画における基本方針</a:t>
            </a:r>
          </a:p>
        </p:txBody>
      </p:sp>
      <p:sp>
        <p:nvSpPr>
          <p:cNvPr id="18" name="正方形/長方形 17">
            <a:extLst>
              <a:ext uri="{FF2B5EF4-FFF2-40B4-BE49-F238E27FC236}">
                <a16:creationId xmlns:a16="http://schemas.microsoft.com/office/drawing/2014/main" id="{A748B226-8ED3-40E8-986D-752B7B010083}"/>
              </a:ext>
            </a:extLst>
          </p:cNvPr>
          <p:cNvSpPr/>
          <p:nvPr/>
        </p:nvSpPr>
        <p:spPr>
          <a:xfrm>
            <a:off x="123843" y="4071386"/>
            <a:ext cx="8901841" cy="2736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100" b="1" dirty="0">
              <a:solidFill>
                <a:schemeClr val="tx1"/>
              </a:solidFill>
            </a:endParaRPr>
          </a:p>
        </p:txBody>
      </p:sp>
      <p:sp>
        <p:nvSpPr>
          <p:cNvPr id="19" name="角丸四角形 111">
            <a:extLst>
              <a:ext uri="{FF2B5EF4-FFF2-40B4-BE49-F238E27FC236}">
                <a16:creationId xmlns:a16="http://schemas.microsoft.com/office/drawing/2014/main" id="{0FC0A5D8-EF5D-4492-A6C2-B95DB7DF3848}"/>
              </a:ext>
            </a:extLst>
          </p:cNvPr>
          <p:cNvSpPr/>
          <p:nvPr/>
        </p:nvSpPr>
        <p:spPr>
          <a:xfrm>
            <a:off x="178331" y="5181452"/>
            <a:ext cx="8784000" cy="732840"/>
          </a:xfrm>
          <a:prstGeom prst="roundRect">
            <a:avLst>
              <a:gd name="adj" fmla="val 0"/>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t"/>
          <a:lstStyle/>
          <a:p>
            <a:endParaRPr lang="en-US" altLang="ja-JP"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⑤直線区間等での点検の省力化や、近接目視が容易でない箇所の補完のため、ドローンや地下河川での走行型画像計測等により取得した画像の活用を位置付け</a:t>
            </a:r>
            <a:endPar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また、非破壊探査による面的なスクリーニングを位置付け</a:t>
            </a:r>
            <a:endPar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⑥適切な点検・評価の継続のため、新技術の導入や、専門コンサルタントによる点検を位置付け</a:t>
            </a:r>
            <a:endPar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900" kern="100" dirty="0">
                <a:solidFill>
                  <a:schemeClr val="tx1"/>
                </a:solidFill>
                <a:latin typeface="Meiryo UI" panose="020B0604030504040204" pitchFamily="50" charset="-128"/>
                <a:ea typeface="Meiryo UI" panose="020B0604030504040204" pitchFamily="50" charset="-128"/>
              </a:rPr>
              <a:t>⑦日常的な維持管理における新技術の活用を計画に位置付け</a:t>
            </a:r>
            <a:endPar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20" name="角丸四角形 111">
            <a:extLst>
              <a:ext uri="{FF2B5EF4-FFF2-40B4-BE49-F238E27FC236}">
                <a16:creationId xmlns:a16="http://schemas.microsoft.com/office/drawing/2014/main" id="{1742BFC6-CBE5-41BE-AC0E-C49BE61C1FB2}"/>
              </a:ext>
            </a:extLst>
          </p:cNvPr>
          <p:cNvSpPr/>
          <p:nvPr/>
        </p:nvSpPr>
        <p:spPr>
          <a:xfrm>
            <a:off x="178330" y="4293096"/>
            <a:ext cx="8784000" cy="744339"/>
          </a:xfrm>
          <a:prstGeom prst="roundRect">
            <a:avLst>
              <a:gd name="adj" fmla="val 0"/>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t"/>
          <a:lstStyle/>
          <a:p>
            <a:endParaRPr lang="en-US" altLang="ja-JP" sz="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①各施設の点検・評価の考え方、及び管理水準の設定に対する考え方を位置付け</a:t>
            </a:r>
            <a:endPar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a:solidFill>
                  <a:schemeClr val="tx1"/>
                </a:solidFill>
                <a:latin typeface="Meiryo UI" panose="020B0604030504040204" pitchFamily="50" charset="-128"/>
                <a:ea typeface="Meiryo UI" panose="020B0604030504040204" pitchFamily="50" charset="-128"/>
              </a:rPr>
              <a:t>②各々の施設について、維持管理手法の考え方を次期計画に</a:t>
            </a:r>
            <a:r>
              <a:rPr lang="ja-JP" altLang="en-US" sz="900" dirty="0">
                <a:solidFill>
                  <a:schemeClr val="tx1"/>
                </a:solidFill>
                <a:latin typeface="Meiryo UI" panose="020B0604030504040204" pitchFamily="50" charset="-128"/>
                <a:ea typeface="Meiryo UI" panose="020B0604030504040204" pitchFamily="50" charset="-128"/>
              </a:rPr>
              <a:t>位置付け</a:t>
            </a:r>
            <a:endParaRPr kumimoji="1" lang="en-US" altLang="ja-JP" sz="900" dirty="0">
              <a:solidFill>
                <a:schemeClr val="tx1"/>
              </a:solidFill>
              <a:latin typeface="Meiryo UI" panose="020B0604030504040204" pitchFamily="50" charset="-128"/>
              <a:ea typeface="Meiryo UI" panose="020B0604030504040204" pitchFamily="50" charset="-128"/>
            </a:endParaRPr>
          </a:p>
          <a:p>
            <a:r>
              <a:rPr kumimoji="1" lang="ja-JP" altLang="en-US" sz="900" dirty="0">
                <a:solidFill>
                  <a:schemeClr val="tx1"/>
                </a:solidFill>
                <a:latin typeface="Meiryo UI" panose="020B0604030504040204" pitchFamily="50" charset="-128"/>
                <a:ea typeface="Meiryo UI" panose="020B0604030504040204" pitchFamily="50" charset="-128"/>
              </a:rPr>
              <a:t>③施設の健全度に応じた点検頻度を設定</a:t>
            </a: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④河川護岸の更新等判定フローにおいて、河床低下や河床洗掘などの河道特性も、物理的視点としての評価項目に追加　</a:t>
            </a:r>
          </a:p>
        </p:txBody>
      </p:sp>
      <p:sp>
        <p:nvSpPr>
          <p:cNvPr id="21" name="角丸四角形 143">
            <a:extLst>
              <a:ext uri="{FF2B5EF4-FFF2-40B4-BE49-F238E27FC236}">
                <a16:creationId xmlns:a16="http://schemas.microsoft.com/office/drawing/2014/main" id="{6CC923D5-35E2-4352-91E3-2E77F53AE3EA}"/>
              </a:ext>
            </a:extLst>
          </p:cNvPr>
          <p:cNvSpPr/>
          <p:nvPr/>
        </p:nvSpPr>
        <p:spPr>
          <a:xfrm>
            <a:off x="268864" y="4221088"/>
            <a:ext cx="3600000" cy="180000"/>
          </a:xfrm>
          <a:prstGeom prst="rect">
            <a:avLst/>
          </a:prstGeom>
          <a:ln/>
        </p:spPr>
        <p:style>
          <a:lnRef idx="2">
            <a:schemeClr val="dk1"/>
          </a:lnRef>
          <a:fillRef idx="1">
            <a:schemeClr val="lt1"/>
          </a:fillRef>
          <a:effectRef idx="0">
            <a:schemeClr val="dk1"/>
          </a:effectRef>
          <a:fontRef idx="minor">
            <a:schemeClr val="dk1"/>
          </a:fontRef>
        </p:style>
        <p:txBody>
          <a:bodyPr lIns="0" tIns="0" rIns="0" bIns="0" anchor="ctr" anchorCtr="0"/>
          <a:lstStyle/>
          <a:p>
            <a:pPr algn="ct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予防保全による長寿命化への本格転換</a:t>
            </a:r>
          </a:p>
        </p:txBody>
      </p:sp>
      <p:sp>
        <p:nvSpPr>
          <p:cNvPr id="22" name="角丸四角形 143">
            <a:extLst>
              <a:ext uri="{FF2B5EF4-FFF2-40B4-BE49-F238E27FC236}">
                <a16:creationId xmlns:a16="http://schemas.microsoft.com/office/drawing/2014/main" id="{7B92CF95-6D8E-42A8-9891-91861B7E0DD5}"/>
              </a:ext>
            </a:extLst>
          </p:cNvPr>
          <p:cNvSpPr/>
          <p:nvPr/>
        </p:nvSpPr>
        <p:spPr>
          <a:xfrm>
            <a:off x="270594" y="5085184"/>
            <a:ext cx="3600000" cy="180000"/>
          </a:xfrm>
          <a:prstGeom prst="rect">
            <a:avLst/>
          </a:prstGeom>
          <a:ln/>
        </p:spPr>
        <p:style>
          <a:lnRef idx="2">
            <a:schemeClr val="dk1"/>
          </a:lnRef>
          <a:fillRef idx="1">
            <a:schemeClr val="lt1"/>
          </a:fillRef>
          <a:effectRef idx="0">
            <a:schemeClr val="dk1"/>
          </a:effectRef>
          <a:fontRef idx="minor">
            <a:schemeClr val="dk1"/>
          </a:fontRef>
        </p:style>
        <p:txBody>
          <a:bodyPr lIns="0" tIns="0" rIns="0" bIns="0" anchor="ctr"/>
          <a:lstStyle/>
          <a:p>
            <a:pPr algn="ct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新技術の活用や民間との連携による維持管理業務の高度化及び省力化</a:t>
            </a:r>
            <a:endPar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角丸四角形 111">
            <a:extLst>
              <a:ext uri="{FF2B5EF4-FFF2-40B4-BE49-F238E27FC236}">
                <a16:creationId xmlns:a16="http://schemas.microsoft.com/office/drawing/2014/main" id="{BFA30511-BBFE-4D13-B0C7-081CA12FE034}"/>
              </a:ext>
            </a:extLst>
          </p:cNvPr>
          <p:cNvSpPr/>
          <p:nvPr/>
        </p:nvSpPr>
        <p:spPr>
          <a:xfrm>
            <a:off x="171906" y="6038523"/>
            <a:ext cx="8784000" cy="658477"/>
          </a:xfrm>
          <a:prstGeom prst="roundRect">
            <a:avLst>
              <a:gd name="adj" fmla="val 0"/>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t"/>
          <a:lstStyle/>
          <a:p>
            <a:endParaRPr lang="en-US" altLang="ja-JP"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⑧ 「施設の安全性」の適切な評価のため、熟練技術職員の視点でまとめた診断ハンドブックの作成及び、点検、評価への活用を位置づけ</a:t>
            </a:r>
            <a:endPar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⑨</a:t>
            </a:r>
            <a:r>
              <a:rPr lang="ja-JP" altLang="en-US" sz="900" kern="100" dirty="0">
                <a:solidFill>
                  <a:schemeClr val="tx1"/>
                </a:solidFill>
                <a:latin typeface="Meiryo UI" panose="020B0604030504040204" pitchFamily="50" charset="-128"/>
                <a:ea typeface="Meiryo UI" panose="020B0604030504040204" pitchFamily="50" charset="-128"/>
              </a:rPr>
              <a:t>予測計画型の維持管理に向けた、</a:t>
            </a: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特殊堤</a:t>
            </a:r>
            <a:r>
              <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鋼構造</a:t>
            </a:r>
            <a:r>
              <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の劣化予測を前提としたデータ蓄積の計画的な実施、予測手法の継続検討及び、</a:t>
            </a:r>
            <a:endPar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河床低下が著しい河川を中心とした</a:t>
            </a:r>
            <a:r>
              <a:rPr lang="ja-JP" altLang="en-US" sz="900" kern="100" dirty="0">
                <a:solidFill>
                  <a:schemeClr val="tx1"/>
                </a:solidFill>
                <a:latin typeface="Meiryo UI" panose="020B0604030504040204" pitchFamily="50" charset="-128"/>
                <a:ea typeface="Meiryo UI" panose="020B0604030504040204" pitchFamily="50" charset="-128"/>
              </a:rPr>
              <a:t>河床変動解析の実施及び、河川カルテや河川特性マップなどの活用。</a:t>
            </a:r>
            <a:endParaRPr lang="en-US" altLang="ja-JP" sz="900" kern="100" dirty="0">
              <a:solidFill>
                <a:schemeClr val="tx1"/>
              </a:solidFill>
              <a:latin typeface="Meiryo UI" panose="020B0604030504040204" pitchFamily="50" charset="-128"/>
              <a:ea typeface="Meiryo UI" panose="020B0604030504040204" pitchFamily="50" charset="-128"/>
            </a:endParaRPr>
          </a:p>
          <a:p>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角丸四角形 143">
            <a:extLst>
              <a:ext uri="{FF2B5EF4-FFF2-40B4-BE49-F238E27FC236}">
                <a16:creationId xmlns:a16="http://schemas.microsoft.com/office/drawing/2014/main" id="{A71DD9A9-CEBD-4309-AC42-84B595F71E1F}"/>
              </a:ext>
            </a:extLst>
          </p:cNvPr>
          <p:cNvSpPr/>
          <p:nvPr/>
        </p:nvSpPr>
        <p:spPr>
          <a:xfrm>
            <a:off x="251520" y="5949280"/>
            <a:ext cx="3600000" cy="180000"/>
          </a:xfrm>
          <a:prstGeom prst="rect">
            <a:avLst/>
          </a:prstGeom>
          <a:ln/>
        </p:spPr>
        <p:style>
          <a:lnRef idx="2">
            <a:schemeClr val="dk1"/>
          </a:lnRef>
          <a:fillRef idx="1">
            <a:schemeClr val="lt1"/>
          </a:fillRef>
          <a:effectRef idx="0">
            <a:schemeClr val="dk1"/>
          </a:effectRef>
          <a:fontRef idx="minor">
            <a:schemeClr val="dk1"/>
          </a:fontRef>
        </p:style>
        <p:txBody>
          <a:bodyPr lIns="0" tIns="0" rIns="0" bIns="0" anchor="ctr"/>
          <a:lstStyle/>
          <a:p>
            <a:pPr algn="ct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維持管理業務の</a:t>
            </a:r>
            <a:r>
              <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DX</a:t>
            </a: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化（データ蓄積・分析・活用）の推進</a:t>
            </a:r>
            <a:endPar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24">
            <a:extLst>
              <a:ext uri="{FF2B5EF4-FFF2-40B4-BE49-F238E27FC236}">
                <a16:creationId xmlns:a16="http://schemas.microsoft.com/office/drawing/2014/main" id="{ED739861-5EAD-4E35-9A0B-D70325E73A26}"/>
              </a:ext>
            </a:extLst>
          </p:cNvPr>
          <p:cNvSpPr txBox="1"/>
          <p:nvPr/>
        </p:nvSpPr>
        <p:spPr>
          <a:xfrm>
            <a:off x="251520" y="4005064"/>
            <a:ext cx="2160000" cy="169277"/>
          </a:xfrm>
          <a:prstGeom prst="rect">
            <a:avLst/>
          </a:prstGeom>
          <a:solidFill>
            <a:schemeClr val="tx1"/>
          </a:solidFill>
          <a:ln w="19050">
            <a:noFill/>
          </a:ln>
        </p:spPr>
        <p:txBody>
          <a:bodyPr wrap="square" lIns="0" tIns="0" rIns="0" bIns="0" rtlCol="0">
            <a:spAutoFit/>
          </a:bodyPr>
          <a:lstStyle/>
          <a:p>
            <a:pPr algn="ctr"/>
            <a:r>
              <a:rPr lang="ja-JP" altLang="en-US" sz="1100" dirty="0">
                <a:solidFill>
                  <a:schemeClr val="bg1"/>
                </a:solidFill>
                <a:latin typeface="Meiryo UI" pitchFamily="50" charset="-128"/>
                <a:ea typeface="Meiryo UI" pitchFamily="50" charset="-128"/>
                <a:cs typeface="Meiryo UI" pitchFamily="50" charset="-128"/>
              </a:rPr>
              <a:t>次期計画の具体的な取組内容</a:t>
            </a:r>
            <a:endParaRPr kumimoji="1" lang="ja-JP" altLang="en-US" sz="1100" dirty="0">
              <a:solidFill>
                <a:schemeClr val="bg1"/>
              </a:solidFill>
              <a:latin typeface="Meiryo UI" pitchFamily="50" charset="-128"/>
              <a:ea typeface="Meiryo UI" pitchFamily="50" charset="-128"/>
              <a:cs typeface="Meiryo UI" pitchFamily="50" charset="-128"/>
            </a:endParaRPr>
          </a:p>
        </p:txBody>
      </p:sp>
      <p:sp>
        <p:nvSpPr>
          <p:cNvPr id="26" name="テキスト ボックス 25">
            <a:extLst>
              <a:ext uri="{FF2B5EF4-FFF2-40B4-BE49-F238E27FC236}">
                <a16:creationId xmlns:a16="http://schemas.microsoft.com/office/drawing/2014/main" id="{34FAA097-FB2F-44E5-A548-CD7ABC31F08A}"/>
              </a:ext>
            </a:extLst>
          </p:cNvPr>
          <p:cNvSpPr txBox="1"/>
          <p:nvPr/>
        </p:nvSpPr>
        <p:spPr>
          <a:xfrm>
            <a:off x="253312" y="1017109"/>
            <a:ext cx="2160000" cy="169277"/>
          </a:xfrm>
          <a:prstGeom prst="rect">
            <a:avLst/>
          </a:prstGeom>
          <a:solidFill>
            <a:schemeClr val="tx1"/>
          </a:solidFill>
          <a:ln/>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lgn="ctr"/>
            <a:r>
              <a:rPr lang="ja-JP" altLang="en-US" sz="1100" kern="100" dirty="0">
                <a:solidFill>
                  <a:schemeClr val="bg1"/>
                </a:solidFill>
                <a:latin typeface="Meiryo UI" panose="020B0604030504040204" pitchFamily="50" charset="-128"/>
                <a:ea typeface="Meiryo UI" panose="020B0604030504040204" pitchFamily="50" charset="-128"/>
                <a:cs typeface="Times New Roman"/>
              </a:rPr>
              <a:t>維持管理にあたっての基本理念</a:t>
            </a:r>
            <a:endParaRPr kumimoji="1" lang="ja-JP" altLang="en-US" sz="1100" dirty="0">
              <a:solidFill>
                <a:schemeClr val="bg1"/>
              </a:solidFill>
              <a:latin typeface="Meiryo UI" pitchFamily="50" charset="-128"/>
              <a:ea typeface="Meiryo UI" pitchFamily="50" charset="-128"/>
              <a:cs typeface="Meiryo UI" pitchFamily="50" charset="-128"/>
            </a:endParaRPr>
          </a:p>
        </p:txBody>
      </p:sp>
      <p:sp>
        <p:nvSpPr>
          <p:cNvPr id="27" name="テキスト ボックス 26">
            <a:extLst>
              <a:ext uri="{FF2B5EF4-FFF2-40B4-BE49-F238E27FC236}">
                <a16:creationId xmlns:a16="http://schemas.microsoft.com/office/drawing/2014/main" id="{869EE08E-14AC-433C-9E77-503D648CB3C6}"/>
              </a:ext>
            </a:extLst>
          </p:cNvPr>
          <p:cNvSpPr txBox="1"/>
          <p:nvPr/>
        </p:nvSpPr>
        <p:spPr>
          <a:xfrm>
            <a:off x="251520" y="2721919"/>
            <a:ext cx="2160000" cy="169277"/>
          </a:xfrm>
          <a:prstGeom prst="rect">
            <a:avLst/>
          </a:prstGeom>
          <a:solidFill>
            <a:schemeClr val="tx1"/>
          </a:solidFill>
          <a:ln/>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lgn="ctr"/>
            <a:r>
              <a:rPr lang="ja-JP" altLang="en-US" sz="1100" kern="100" dirty="0">
                <a:solidFill>
                  <a:schemeClr val="bg1"/>
                </a:solidFill>
                <a:latin typeface="Meiryo UI" panose="020B0604030504040204" pitchFamily="50" charset="-128"/>
                <a:ea typeface="Meiryo UI" panose="020B0604030504040204" pitchFamily="50" charset="-128"/>
                <a:cs typeface="Times New Roman"/>
              </a:rPr>
              <a:t>維持管理戦略の概要</a:t>
            </a:r>
            <a:endParaRPr kumimoji="1" lang="ja-JP" altLang="en-US" sz="1100" dirty="0">
              <a:solidFill>
                <a:schemeClr val="bg1"/>
              </a:solidFill>
              <a:latin typeface="Meiryo UI" pitchFamily="50" charset="-128"/>
              <a:ea typeface="Meiryo UI" pitchFamily="50" charset="-128"/>
              <a:cs typeface="Meiryo UI" pitchFamily="50" charset="-128"/>
            </a:endParaRPr>
          </a:p>
        </p:txBody>
      </p:sp>
      <p:sp>
        <p:nvSpPr>
          <p:cNvPr id="34" name="テキスト ボックス 33">
            <a:extLst>
              <a:ext uri="{FF2B5EF4-FFF2-40B4-BE49-F238E27FC236}">
                <a16:creationId xmlns:a16="http://schemas.microsoft.com/office/drawing/2014/main" id="{282A8BFB-BA36-4D7B-9AB5-E33952E1753A}"/>
              </a:ext>
            </a:extLst>
          </p:cNvPr>
          <p:cNvSpPr txBox="1"/>
          <p:nvPr/>
        </p:nvSpPr>
        <p:spPr>
          <a:xfrm>
            <a:off x="216079" y="2888945"/>
            <a:ext cx="8640960" cy="1061829"/>
          </a:xfrm>
          <a:prstGeom prst="rect">
            <a:avLst/>
          </a:prstGeom>
          <a:noFill/>
        </p:spPr>
        <p:txBody>
          <a:bodyPr wrap="square">
            <a:spAutoFit/>
          </a:bodyPr>
          <a:lstStyle/>
          <a:p>
            <a:r>
              <a:rPr lang="ja-JP" altLang="en-US" sz="900" dirty="0">
                <a:solidFill>
                  <a:srgbClr val="FF0000"/>
                </a:solidFill>
                <a:latin typeface="BIZ UDPゴシック" panose="020B0400000000000000" pitchFamily="50" charset="-128"/>
                <a:ea typeface="BIZ UDPゴシック" panose="020B0400000000000000" pitchFamily="50" charset="-128"/>
              </a:rPr>
              <a:t>➢ </a:t>
            </a:r>
            <a:r>
              <a:rPr lang="ja-JP" altLang="ja-JP" sz="900" kern="100" dirty="0">
                <a:effectLst/>
                <a:latin typeface="Meiryo UI" panose="020B0604030504040204" pitchFamily="50" charset="-128"/>
                <a:ea typeface="Meiryo UI" panose="020B0604030504040204" pitchFamily="50" charset="-128"/>
                <a:cs typeface="Courier New" panose="02070309020205020404" pitchFamily="49" charset="0"/>
              </a:rPr>
              <a:t>河川管理施設の老朽化が急激に進行</a:t>
            </a:r>
            <a:r>
              <a:rPr lang="ja-JP" altLang="en-US" sz="900" u="sng" kern="100" dirty="0">
                <a:solidFill>
                  <a:srgbClr val="FF0000"/>
                </a:solidFill>
                <a:effectLst/>
                <a:latin typeface="Meiryo UI" panose="020B0604030504040204" pitchFamily="50" charset="-128"/>
                <a:ea typeface="Meiryo UI" panose="020B0604030504040204" pitchFamily="50" charset="-128"/>
                <a:cs typeface="Courier New" panose="02070309020205020404" pitchFamily="49" charset="0"/>
              </a:rPr>
              <a:t>し</a:t>
            </a:r>
            <a:r>
              <a:rPr lang="ja-JP" altLang="ja-JP" sz="900" u="sng" kern="100" dirty="0">
                <a:solidFill>
                  <a:srgbClr val="FF0000"/>
                </a:solidFill>
                <a:effectLst/>
                <a:latin typeface="Meiryo UI" panose="020B0604030504040204" pitchFamily="50" charset="-128"/>
                <a:ea typeface="Meiryo UI" panose="020B0604030504040204" pitchFamily="50" charset="-128"/>
                <a:cs typeface="Courier New" panose="02070309020205020404" pitchFamily="49" charset="0"/>
              </a:rPr>
              <a:t>、河床低下や河床洗堀に起因する護岸の被災が多数発生している状況</a:t>
            </a:r>
            <a:r>
              <a:rPr lang="ja-JP" altLang="en-US" sz="900" u="sng" kern="100" dirty="0">
                <a:solidFill>
                  <a:srgbClr val="FF0000"/>
                </a:solidFill>
                <a:effectLst/>
                <a:latin typeface="Meiryo UI" panose="020B0604030504040204" pitchFamily="50" charset="-128"/>
                <a:ea typeface="Meiryo UI" panose="020B0604030504040204" pitchFamily="50" charset="-128"/>
                <a:cs typeface="Courier New" panose="02070309020205020404" pitchFamily="49" charset="0"/>
              </a:rPr>
              <a:t>に</a:t>
            </a:r>
            <a:r>
              <a:rPr lang="ja-JP" altLang="ja-JP" sz="900" u="sng" kern="100" dirty="0">
                <a:solidFill>
                  <a:srgbClr val="FF0000"/>
                </a:solidFill>
                <a:effectLst/>
                <a:latin typeface="Meiryo UI" panose="020B0604030504040204" pitchFamily="50" charset="-128"/>
                <a:ea typeface="Meiryo UI" panose="020B0604030504040204" pitchFamily="50" charset="-128"/>
                <a:cs typeface="Courier New" panose="02070309020205020404" pitchFamily="49" charset="0"/>
              </a:rPr>
              <a:t>鑑み、河道特性を</a:t>
            </a:r>
            <a:r>
              <a:rPr lang="ja-JP" altLang="en-US" sz="900" u="sng" kern="100" dirty="0">
                <a:solidFill>
                  <a:srgbClr val="FF0000"/>
                </a:solidFill>
                <a:effectLst/>
                <a:latin typeface="Meiryo UI" panose="020B0604030504040204" pitchFamily="50" charset="-128"/>
                <a:ea typeface="Meiryo UI" panose="020B0604030504040204" pitchFamily="50" charset="-128"/>
                <a:cs typeface="Courier New" panose="02070309020205020404" pitchFamily="49" charset="0"/>
              </a:rPr>
              <a:t>踏まえた</a:t>
            </a:r>
            <a:r>
              <a:rPr lang="ja-JP" altLang="ja-JP" sz="900" u="sng" kern="100" dirty="0">
                <a:solidFill>
                  <a:srgbClr val="FF0000"/>
                </a:solidFill>
                <a:effectLst/>
                <a:latin typeface="Meiryo UI" panose="020B0604030504040204" pitchFamily="50" charset="-128"/>
                <a:ea typeface="Meiryo UI" panose="020B0604030504040204" pitchFamily="50" charset="-128"/>
                <a:cs typeface="Courier New" panose="02070309020205020404" pitchFamily="49" charset="0"/>
              </a:rPr>
              <a:t>河道と堤防・護岸</a:t>
            </a:r>
            <a:r>
              <a:rPr lang="ja-JP" altLang="en-US" sz="900" u="sng" kern="100" dirty="0">
                <a:solidFill>
                  <a:srgbClr val="FF0000"/>
                </a:solidFill>
                <a:effectLst/>
                <a:latin typeface="Meiryo UI" panose="020B0604030504040204" pitchFamily="50" charset="-128"/>
                <a:ea typeface="Meiryo UI" panose="020B0604030504040204" pitchFamily="50" charset="-128"/>
                <a:cs typeface="Courier New" panose="02070309020205020404" pitchFamily="49" charset="0"/>
              </a:rPr>
              <a:t>の</a:t>
            </a:r>
            <a:r>
              <a:rPr lang="ja-JP" altLang="ja-JP" sz="900" u="sng" kern="100" dirty="0">
                <a:solidFill>
                  <a:srgbClr val="FF0000"/>
                </a:solidFill>
                <a:effectLst/>
                <a:latin typeface="Meiryo UI" panose="020B0604030504040204" pitchFamily="50" charset="-128"/>
                <a:ea typeface="Meiryo UI" panose="020B0604030504040204" pitchFamily="50" charset="-128"/>
                <a:cs typeface="Courier New" panose="02070309020205020404" pitchFamily="49" charset="0"/>
              </a:rPr>
              <a:t>一体的</a:t>
            </a:r>
            <a:r>
              <a:rPr lang="ja-JP" altLang="en-US" sz="900" u="sng" kern="100" dirty="0">
                <a:solidFill>
                  <a:srgbClr val="FF0000"/>
                </a:solidFill>
                <a:latin typeface="Meiryo UI" panose="020B0604030504040204" pitchFamily="50" charset="-128"/>
                <a:ea typeface="Meiryo UI" panose="020B0604030504040204" pitchFamily="50" charset="-128"/>
                <a:cs typeface="Courier New" panose="02070309020205020404" pitchFamily="49" charset="0"/>
              </a:rPr>
              <a:t>な</a:t>
            </a:r>
            <a:r>
              <a:rPr lang="ja-JP" altLang="ja-JP" sz="900" u="sng" kern="100" dirty="0">
                <a:solidFill>
                  <a:srgbClr val="FF0000"/>
                </a:solidFill>
                <a:effectLst/>
                <a:latin typeface="Meiryo UI" panose="020B0604030504040204" pitchFamily="50" charset="-128"/>
                <a:ea typeface="Meiryo UI" panose="020B0604030504040204" pitchFamily="50" charset="-128"/>
                <a:cs typeface="Courier New" panose="02070309020205020404" pitchFamily="49" charset="0"/>
              </a:rPr>
              <a:t>維持管理</a:t>
            </a:r>
            <a:endParaRPr lang="en-US" altLang="ja-JP" sz="900" u="sng" kern="100" dirty="0">
              <a:solidFill>
                <a:srgbClr val="FF0000"/>
              </a:solidFill>
              <a:effectLst/>
              <a:latin typeface="Meiryo UI" panose="020B0604030504040204" pitchFamily="50" charset="-128"/>
              <a:ea typeface="Meiryo UI" panose="020B0604030504040204" pitchFamily="50" charset="-128"/>
              <a:cs typeface="Courier New" panose="02070309020205020404" pitchFamily="49" charset="0"/>
            </a:endParaRPr>
          </a:p>
          <a:p>
            <a:r>
              <a:rPr lang="ja-JP" altLang="en-US" sz="900" kern="100" dirty="0">
                <a:solidFill>
                  <a:srgbClr val="FF0000"/>
                </a:solidFill>
                <a:latin typeface="Meiryo UI" panose="020B0604030504040204" pitchFamily="50" charset="-128"/>
                <a:ea typeface="Meiryo UI" panose="020B0604030504040204" pitchFamily="50" charset="-128"/>
                <a:cs typeface="Courier New" panose="02070309020205020404" pitchFamily="49" charset="0"/>
              </a:rPr>
              <a:t>　　</a:t>
            </a:r>
            <a:r>
              <a:rPr lang="ja-JP" altLang="en-US" sz="900" u="sng" kern="100" dirty="0">
                <a:solidFill>
                  <a:srgbClr val="FF0000"/>
                </a:solidFill>
                <a:effectLst/>
                <a:latin typeface="Meiryo UI" panose="020B0604030504040204" pitchFamily="50" charset="-128"/>
                <a:ea typeface="Meiryo UI" panose="020B0604030504040204" pitchFamily="50" charset="-128"/>
                <a:cs typeface="Courier New" panose="02070309020205020404" pitchFamily="49" charset="0"/>
              </a:rPr>
              <a:t>を行う。加えて、</a:t>
            </a:r>
            <a:r>
              <a:rPr lang="ja-JP" altLang="ja-JP" sz="900" u="sng" kern="100" dirty="0">
                <a:solidFill>
                  <a:srgbClr val="FF0000"/>
                </a:solidFill>
                <a:effectLst/>
                <a:latin typeface="Meiryo UI" panose="020B0604030504040204" pitchFamily="50" charset="-128"/>
                <a:ea typeface="Meiryo UI" panose="020B0604030504040204" pitchFamily="50" charset="-128"/>
                <a:cs typeface="Courier New" panose="02070309020205020404" pitchFamily="49" charset="0"/>
              </a:rPr>
              <a:t>全ての施設がその機能を確実に発揮</a:t>
            </a:r>
            <a:r>
              <a:rPr lang="ja-JP" altLang="en-US" sz="900" u="sng" kern="100" dirty="0">
                <a:solidFill>
                  <a:srgbClr val="FF0000"/>
                </a:solidFill>
                <a:effectLst/>
                <a:latin typeface="Meiryo UI" panose="020B0604030504040204" pitchFamily="50" charset="-128"/>
                <a:ea typeface="Meiryo UI" panose="020B0604030504040204" pitchFamily="50" charset="-128"/>
                <a:cs typeface="Courier New" panose="02070309020205020404" pitchFamily="49" charset="0"/>
              </a:rPr>
              <a:t>するよう、</a:t>
            </a:r>
            <a:r>
              <a:rPr lang="ja-JP" altLang="ja-JP" sz="900" u="sng" kern="100" dirty="0">
                <a:solidFill>
                  <a:srgbClr val="FF0000"/>
                </a:solidFill>
                <a:effectLst/>
                <a:latin typeface="Meiryo UI" panose="020B0604030504040204" pitchFamily="50" charset="-128"/>
                <a:ea typeface="Meiryo UI" panose="020B0604030504040204" pitchFamily="50" charset="-128"/>
                <a:cs typeface="Courier New" panose="02070309020205020404" pitchFamily="49" charset="0"/>
              </a:rPr>
              <a:t>きめ細かく点検・調査を実施し、適切に補修を行う</a:t>
            </a:r>
            <a:r>
              <a:rPr lang="ja-JP" altLang="en-US" sz="900" u="sng" kern="100" dirty="0">
                <a:solidFill>
                  <a:srgbClr val="FF0000"/>
                </a:solidFill>
                <a:effectLst/>
                <a:latin typeface="Meiryo UI" panose="020B0604030504040204" pitchFamily="50" charset="-128"/>
                <a:ea typeface="Meiryo UI" panose="020B0604030504040204" pitchFamily="50" charset="-128"/>
                <a:cs typeface="Courier New" panose="02070309020205020404" pitchFamily="49" charset="0"/>
              </a:rPr>
              <a:t>など、</a:t>
            </a:r>
            <a:r>
              <a:rPr lang="ja-JP" altLang="ja-JP" sz="900" u="sng" kern="100" dirty="0">
                <a:solidFill>
                  <a:srgbClr val="FF0000"/>
                </a:solidFill>
                <a:effectLst/>
                <a:latin typeface="Meiryo UI" panose="020B0604030504040204" pitchFamily="50" charset="-128"/>
                <a:ea typeface="Meiryo UI" panose="020B0604030504040204" pitchFamily="50" charset="-128"/>
                <a:cs typeface="Courier New" panose="02070309020205020404" pitchFamily="49" charset="0"/>
              </a:rPr>
              <a:t>日常的維持管理を充実させることにより、予防保全による長寿命</a:t>
            </a:r>
            <a:endParaRPr lang="en-US" altLang="ja-JP" sz="900" u="sng" kern="100" dirty="0">
              <a:solidFill>
                <a:srgbClr val="FF0000"/>
              </a:solidFill>
              <a:effectLst/>
              <a:latin typeface="Meiryo UI" panose="020B0604030504040204" pitchFamily="50" charset="-128"/>
              <a:ea typeface="Meiryo UI" panose="020B0604030504040204" pitchFamily="50" charset="-128"/>
              <a:cs typeface="Courier New" panose="02070309020205020404" pitchFamily="49" charset="0"/>
            </a:endParaRPr>
          </a:p>
          <a:p>
            <a:r>
              <a:rPr lang="ja-JP" altLang="en-US" sz="900" kern="100" dirty="0">
                <a:solidFill>
                  <a:srgbClr val="FF0000"/>
                </a:solidFill>
                <a:latin typeface="Meiryo UI" panose="020B0604030504040204" pitchFamily="50" charset="-128"/>
                <a:ea typeface="Meiryo UI" panose="020B0604030504040204" pitchFamily="50" charset="-128"/>
                <a:cs typeface="Courier New" panose="02070309020205020404" pitchFamily="49" charset="0"/>
              </a:rPr>
              <a:t>　　</a:t>
            </a:r>
            <a:r>
              <a:rPr lang="ja-JP" altLang="ja-JP" sz="900" u="sng" kern="100" dirty="0">
                <a:solidFill>
                  <a:srgbClr val="FF0000"/>
                </a:solidFill>
                <a:effectLst/>
                <a:latin typeface="Meiryo UI" panose="020B0604030504040204" pitchFamily="50" charset="-128"/>
                <a:ea typeface="Meiryo UI" panose="020B0604030504040204" pitchFamily="50" charset="-128"/>
                <a:cs typeface="Courier New" panose="02070309020205020404" pitchFamily="49" charset="0"/>
              </a:rPr>
              <a:t>化への本格転換を目指す。</a:t>
            </a:r>
          </a:p>
          <a:p>
            <a:r>
              <a:rPr lang="ja-JP" altLang="en-US" sz="900" dirty="0">
                <a:solidFill>
                  <a:srgbClr val="FF0000"/>
                </a:solidFill>
                <a:latin typeface="BIZ UDPゴシック" panose="020B0400000000000000" pitchFamily="50" charset="-128"/>
                <a:ea typeface="BIZ UDPゴシック" panose="020B0400000000000000" pitchFamily="50" charset="-128"/>
              </a:rPr>
              <a:t>➢ </a:t>
            </a:r>
            <a:r>
              <a:rPr lang="ja-JP" altLang="en-US" sz="900" u="sng" dirty="0">
                <a:solidFill>
                  <a:srgbClr val="FF0000"/>
                </a:solidFill>
                <a:latin typeface="Meiryo UI" panose="020B0604030504040204" pitchFamily="50" charset="-128"/>
                <a:ea typeface="Meiryo UI" panose="020B0604030504040204" pitchFamily="50" charset="-128"/>
              </a:rPr>
              <a:t>ドローンや走行型画像計測機器を活用した点検の導入に併せて、</a:t>
            </a:r>
            <a:r>
              <a:rPr lang="en-US" altLang="ja-JP" sz="900" u="sng" dirty="0">
                <a:solidFill>
                  <a:srgbClr val="FF0000"/>
                </a:solidFill>
                <a:latin typeface="Meiryo UI" panose="020B0604030504040204" pitchFamily="50" charset="-128"/>
                <a:ea typeface="Meiryo UI" panose="020B0604030504040204" pitchFamily="50" charset="-128"/>
              </a:rPr>
              <a:t> AI</a:t>
            </a:r>
            <a:r>
              <a:rPr lang="ja-JP" altLang="en-US" sz="900" u="sng" dirty="0">
                <a:solidFill>
                  <a:srgbClr val="FF0000"/>
                </a:solidFill>
                <a:latin typeface="Meiryo UI" panose="020B0604030504040204" pitchFamily="50" charset="-128"/>
                <a:ea typeface="Meiryo UI" panose="020B0604030504040204" pitchFamily="50" charset="-128"/>
              </a:rPr>
              <a:t>技術の損傷評価への適用を目指す。この他、</a:t>
            </a:r>
            <a:r>
              <a:rPr lang="en-US" altLang="ja-JP" sz="900" u="sng" dirty="0">
                <a:solidFill>
                  <a:srgbClr val="FF0000"/>
                </a:solidFill>
                <a:latin typeface="Meiryo UI" panose="020B0604030504040204" pitchFamily="50" charset="-128"/>
                <a:ea typeface="Meiryo UI" panose="020B0604030504040204" pitchFamily="50" charset="-128"/>
              </a:rPr>
              <a:t>VR</a:t>
            </a:r>
            <a:r>
              <a:rPr lang="ja-JP" altLang="en-US" sz="900" u="sng" dirty="0">
                <a:solidFill>
                  <a:srgbClr val="FF0000"/>
                </a:solidFill>
                <a:latin typeface="Meiryo UI" panose="020B0604030504040204" pitchFamily="50" charset="-128"/>
                <a:ea typeface="Meiryo UI" panose="020B0604030504040204" pitchFamily="50" charset="-128"/>
              </a:rPr>
              <a:t>等を活用した技術職員研修を実施するなど、これら新技術の活用</a:t>
            </a:r>
            <a:endParaRPr lang="en-US" altLang="ja-JP" sz="900" u="sng" dirty="0">
              <a:solidFill>
                <a:srgbClr val="FF0000"/>
              </a:solidFill>
              <a:latin typeface="Meiryo UI" panose="020B0604030504040204" pitchFamily="50" charset="-128"/>
              <a:ea typeface="Meiryo UI" panose="020B0604030504040204" pitchFamily="50" charset="-128"/>
            </a:endParaRPr>
          </a:p>
          <a:p>
            <a:r>
              <a:rPr lang="ja-JP" altLang="en-US" sz="900" dirty="0">
                <a:solidFill>
                  <a:srgbClr val="FF0000"/>
                </a:solidFill>
                <a:latin typeface="Meiryo UI" panose="020B0604030504040204" pitchFamily="50" charset="-128"/>
                <a:ea typeface="Meiryo UI" panose="020B0604030504040204" pitchFamily="50" charset="-128"/>
              </a:rPr>
              <a:t>　　</a:t>
            </a:r>
            <a:r>
              <a:rPr lang="ja-JP" altLang="en-US" sz="900" u="sng" dirty="0">
                <a:solidFill>
                  <a:srgbClr val="FF0000"/>
                </a:solidFill>
                <a:latin typeface="Meiryo UI" panose="020B0604030504040204" pitchFamily="50" charset="-128"/>
                <a:ea typeface="Meiryo UI" panose="020B0604030504040204" pitchFamily="50" charset="-128"/>
              </a:rPr>
              <a:t>を進めつつ、民間とも連携し、維持管理業務の高度化及び省力化を図る。</a:t>
            </a:r>
          </a:p>
          <a:p>
            <a:r>
              <a:rPr lang="ja-JP" altLang="en-US" sz="900" dirty="0">
                <a:solidFill>
                  <a:srgbClr val="FF0000"/>
                </a:solidFill>
                <a:latin typeface="BIZ UDPゴシック" panose="020B0400000000000000" pitchFamily="50" charset="-128"/>
                <a:ea typeface="BIZ UDPゴシック" panose="020B0400000000000000" pitchFamily="50" charset="-128"/>
              </a:rPr>
              <a:t>➢ </a:t>
            </a:r>
            <a:r>
              <a:rPr lang="en-US" altLang="ja-JP" sz="900" u="sng" dirty="0">
                <a:solidFill>
                  <a:srgbClr val="FF0000"/>
                </a:solidFill>
                <a:latin typeface="Meiryo UI" panose="020B0604030504040204" pitchFamily="50" charset="-128"/>
                <a:ea typeface="Meiryo UI" panose="020B0604030504040204" pitchFamily="50" charset="-128"/>
              </a:rPr>
              <a:t>PDCA</a:t>
            </a:r>
            <a:r>
              <a:rPr lang="ja-JP" altLang="en-US" sz="900" u="sng" dirty="0">
                <a:solidFill>
                  <a:srgbClr val="FF0000"/>
                </a:solidFill>
                <a:latin typeface="Meiryo UI" panose="020B0604030504040204" pitchFamily="50" charset="-128"/>
                <a:ea typeface="Meiryo UI" panose="020B0604030504040204" pitchFamily="50" charset="-128"/>
              </a:rPr>
              <a:t>サイクルにより維持管理業務の継続的な見直しを図るため、点検、診断・評価、補修履歴等の</a:t>
            </a:r>
            <a:r>
              <a:rPr lang="ja-JP" altLang="en-US" sz="900" dirty="0">
                <a:latin typeface="Meiryo UI" panose="020B0604030504040204" pitchFamily="50" charset="-128"/>
                <a:ea typeface="Meiryo UI" panose="020B0604030504040204" pitchFamily="50" charset="-128"/>
              </a:rPr>
              <a:t>データを</a:t>
            </a:r>
            <a:r>
              <a:rPr lang="ja-JP" altLang="en-US" sz="900" u="sng" dirty="0">
                <a:solidFill>
                  <a:srgbClr val="FF0000"/>
                </a:solidFill>
                <a:latin typeface="Meiryo UI" panose="020B0604030504040204" pitchFamily="50" charset="-128"/>
                <a:ea typeface="Meiryo UI" panose="020B0604030504040204" pitchFamily="50" charset="-128"/>
              </a:rPr>
              <a:t>維持管理</a:t>
            </a:r>
            <a:r>
              <a:rPr lang="en-US" altLang="ja-JP" sz="900" u="sng" dirty="0">
                <a:solidFill>
                  <a:srgbClr val="FF0000"/>
                </a:solidFill>
                <a:latin typeface="Meiryo UI" panose="020B0604030504040204" pitchFamily="50" charset="-128"/>
                <a:ea typeface="Meiryo UI" panose="020B0604030504040204" pitchFamily="50" charset="-128"/>
              </a:rPr>
              <a:t>DB</a:t>
            </a:r>
            <a:r>
              <a:rPr lang="ja-JP" altLang="en-US" sz="900" u="sng" dirty="0">
                <a:solidFill>
                  <a:srgbClr val="FF0000"/>
                </a:solidFill>
                <a:latin typeface="Meiryo UI" panose="020B0604030504040204" pitchFamily="50" charset="-128"/>
                <a:ea typeface="Meiryo UI" panose="020B0604030504040204" pitchFamily="50" charset="-128"/>
              </a:rPr>
              <a:t>に</a:t>
            </a:r>
            <a:r>
              <a:rPr lang="ja-JP" altLang="en-US" sz="900" dirty="0">
                <a:latin typeface="Meiryo UI" panose="020B0604030504040204" pitchFamily="50" charset="-128"/>
                <a:ea typeface="Meiryo UI" panose="020B0604030504040204" pitchFamily="50" charset="-128"/>
              </a:rPr>
              <a:t>確実に蓄積し、</a:t>
            </a:r>
            <a:r>
              <a:rPr lang="ja-JP" altLang="en-US" sz="900" u="sng" dirty="0">
                <a:solidFill>
                  <a:srgbClr val="FF0000"/>
                </a:solidFill>
                <a:latin typeface="Meiryo UI" panose="020B0604030504040204" pitchFamily="50" charset="-128"/>
                <a:ea typeface="Meiryo UI" panose="020B0604030504040204" pitchFamily="50" charset="-128"/>
              </a:rPr>
              <a:t>データの分析、検証を踏まえて維持管理計</a:t>
            </a:r>
            <a:endParaRPr lang="en-US" altLang="ja-JP" sz="900" u="sng" dirty="0">
              <a:solidFill>
                <a:srgbClr val="FF0000"/>
              </a:solidFill>
              <a:latin typeface="Meiryo UI" panose="020B0604030504040204" pitchFamily="50" charset="-128"/>
              <a:ea typeface="Meiryo UI" panose="020B0604030504040204" pitchFamily="50" charset="-128"/>
            </a:endParaRPr>
          </a:p>
          <a:p>
            <a:r>
              <a:rPr lang="ja-JP" altLang="en-US" sz="900" dirty="0">
                <a:solidFill>
                  <a:srgbClr val="FF0000"/>
                </a:solidFill>
                <a:latin typeface="Meiryo UI" panose="020B0604030504040204" pitchFamily="50" charset="-128"/>
                <a:ea typeface="Meiryo UI" panose="020B0604030504040204" pitchFamily="50" charset="-128"/>
              </a:rPr>
              <a:t>　　</a:t>
            </a:r>
            <a:r>
              <a:rPr lang="ja-JP" altLang="en-US" sz="900" u="sng" dirty="0">
                <a:solidFill>
                  <a:srgbClr val="FF0000"/>
                </a:solidFill>
                <a:latin typeface="Meiryo UI" panose="020B0604030504040204" pitchFamily="50" charset="-128"/>
                <a:ea typeface="Meiryo UI" panose="020B0604030504040204" pitchFamily="50" charset="-128"/>
              </a:rPr>
              <a:t>画の更新を行</a:t>
            </a:r>
            <a:r>
              <a:rPr lang="ja-JP" altLang="en-US" sz="900" dirty="0">
                <a:latin typeface="Meiryo UI" panose="020B0604030504040204" pitchFamily="50" charset="-128"/>
                <a:ea typeface="Meiryo UI" panose="020B0604030504040204" pitchFamily="50" charset="-128"/>
              </a:rPr>
              <a:t>うとともに、</a:t>
            </a:r>
            <a:r>
              <a:rPr lang="ja-JP" altLang="en-US" sz="900" u="sng" dirty="0">
                <a:solidFill>
                  <a:srgbClr val="FF0000"/>
                </a:solidFill>
                <a:latin typeface="Meiryo UI" panose="020B0604030504040204" pitchFamily="50" charset="-128"/>
                <a:ea typeface="Meiryo UI" panose="020B0604030504040204" pitchFamily="50" charset="-128"/>
              </a:rPr>
              <a:t>維持管理に係る一連の業務の</a:t>
            </a:r>
            <a:r>
              <a:rPr lang="en-US" altLang="ja-JP" sz="900" u="sng" dirty="0">
                <a:solidFill>
                  <a:srgbClr val="FF0000"/>
                </a:solidFill>
                <a:latin typeface="Meiryo UI" panose="020B0604030504040204" pitchFamily="50" charset="-128"/>
                <a:ea typeface="Meiryo UI" panose="020B0604030504040204" pitchFamily="50" charset="-128"/>
              </a:rPr>
              <a:t>DX</a:t>
            </a:r>
            <a:r>
              <a:rPr lang="ja-JP" altLang="en-US" sz="900" u="sng" dirty="0">
                <a:solidFill>
                  <a:srgbClr val="FF0000"/>
                </a:solidFill>
                <a:latin typeface="Meiryo UI" panose="020B0604030504040204" pitchFamily="50" charset="-128"/>
                <a:ea typeface="Meiryo UI" panose="020B0604030504040204" pitchFamily="50" charset="-128"/>
              </a:rPr>
              <a:t>化を推進する。</a:t>
            </a:r>
          </a:p>
        </p:txBody>
      </p:sp>
    </p:spTree>
    <p:extLst>
      <p:ext uri="{BB962C8B-B14F-4D97-AF65-F5344CB8AC3E}">
        <p14:creationId xmlns:p14="http://schemas.microsoft.com/office/powerpoint/2010/main" val="35390657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a:extLst>
              <a:ext uri="{FF2B5EF4-FFF2-40B4-BE49-F238E27FC236}">
                <a16:creationId xmlns:a16="http://schemas.microsoft.com/office/drawing/2014/main" id="{5CA63333-58CC-4345-8E5A-C9F799BB19BB}"/>
              </a:ext>
            </a:extLst>
          </p:cNvPr>
          <p:cNvSpPr txBox="1"/>
          <p:nvPr/>
        </p:nvSpPr>
        <p:spPr>
          <a:xfrm>
            <a:off x="-13856" y="1644"/>
            <a:ext cx="9157855"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１．</a:t>
            </a:r>
            <a:r>
              <a:rPr kumimoji="1" lang="ja-JP" altLang="en-US" sz="2800" dirty="0">
                <a:solidFill>
                  <a:schemeClr val="bg1"/>
                </a:solidFill>
                <a:latin typeface="Meiryo UI" panose="020B0604030504040204" pitchFamily="50" charset="-128"/>
                <a:ea typeface="Meiryo UI" panose="020B0604030504040204" pitchFamily="50" charset="-128"/>
              </a:rPr>
              <a:t>各分野の最終とりまとめ</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10" name="スライド番号プレースホルダー 17">
            <a:extLst>
              <a:ext uri="{FF2B5EF4-FFF2-40B4-BE49-F238E27FC236}">
                <a16:creationId xmlns:a16="http://schemas.microsoft.com/office/drawing/2014/main" id="{428703D8-3AFE-4E03-A287-112B17022CD6}"/>
              </a:ext>
            </a:extLst>
          </p:cNvPr>
          <p:cNvSpPr>
            <a:spLocks noGrp="1"/>
          </p:cNvSpPr>
          <p:nvPr>
            <p:ph type="sldNum" sz="quarter" idx="12"/>
          </p:nvPr>
        </p:nvSpPr>
        <p:spPr>
          <a:xfrm>
            <a:off x="8380804" y="6497402"/>
            <a:ext cx="774422" cy="365125"/>
          </a:xfrm>
        </p:spPr>
        <p:txBody>
          <a:bodyPr/>
          <a:lstStyle/>
          <a:p>
            <a:fld id="{682EF9F9-C4E8-46B2-BBF1-33E3162B856A}" type="slidenum">
              <a:rPr kumimoji="1" lang="ja-JP" altLang="en-US" smtClean="0"/>
              <a:t>30</a:t>
            </a:fld>
            <a:endParaRPr kumimoji="1" lang="ja-JP" altLang="en-US" dirty="0"/>
          </a:p>
        </p:txBody>
      </p:sp>
      <p:sp>
        <p:nvSpPr>
          <p:cNvPr id="6" name="角丸四角形 143">
            <a:extLst>
              <a:ext uri="{FF2B5EF4-FFF2-40B4-BE49-F238E27FC236}">
                <a16:creationId xmlns:a16="http://schemas.microsoft.com/office/drawing/2014/main" id="{7BFF29EF-F546-4039-9C82-0CE079D2875D}"/>
              </a:ext>
            </a:extLst>
          </p:cNvPr>
          <p:cNvSpPr/>
          <p:nvPr/>
        </p:nvSpPr>
        <p:spPr>
          <a:xfrm>
            <a:off x="110837" y="1646086"/>
            <a:ext cx="4912919" cy="5150001"/>
          </a:xfrm>
          <a:prstGeom prst="rect">
            <a:avLst/>
          </a:prstGeom>
          <a:noFill/>
          <a:ln>
            <a:solidFill>
              <a:schemeClr val="tx1"/>
            </a:solid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en-US" altLang="ja-JP" sz="1400" b="1" kern="100" dirty="0">
                <a:solidFill>
                  <a:prstClr val="black"/>
                </a:solidFill>
                <a:latin typeface="Meiryo UI" panose="020B0604030504040204" pitchFamily="50" charset="-128"/>
                <a:ea typeface="Meiryo UI" panose="020B0604030504040204" pitchFamily="50" charset="-128"/>
                <a:cs typeface="Times New Roman"/>
              </a:rPr>
              <a:t>3.4.3</a:t>
            </a:r>
            <a:r>
              <a:rPr lang="ja-JP" altLang="en-US" sz="1400" b="1" kern="100" dirty="0">
                <a:solidFill>
                  <a:prstClr val="black"/>
                </a:solidFill>
                <a:latin typeface="Meiryo UI" panose="020B0604030504040204" pitchFamily="50" charset="-128"/>
                <a:ea typeface="Meiryo UI" panose="020B0604030504040204" pitchFamily="50" charset="-128"/>
                <a:cs typeface="Times New Roman"/>
              </a:rPr>
              <a:t>　更新フロー</a:t>
            </a:r>
            <a:endParaRPr lang="en-US" altLang="ja-JP" sz="1400" b="1" kern="100" dirty="0">
              <a:solidFill>
                <a:prstClr val="black"/>
              </a:solidFill>
              <a:latin typeface="Meiryo UI" panose="020B0604030504040204" pitchFamily="50" charset="-128"/>
              <a:ea typeface="Meiryo UI" panose="020B0604030504040204" pitchFamily="50" charset="-128"/>
              <a:cs typeface="Times New Roman"/>
            </a:endParaRPr>
          </a:p>
          <a:p>
            <a:pPr algn="just">
              <a:defRPr/>
            </a:pPr>
            <a:endParaRPr lang="en-US" altLang="ja-JP" sz="1400" kern="100" dirty="0">
              <a:solidFill>
                <a:prstClr val="black"/>
              </a:solidFill>
              <a:latin typeface="Meiryo UI" panose="020B0604030504040204" pitchFamily="50" charset="-128"/>
              <a:ea typeface="Meiryo UI" panose="020B0604030504040204" pitchFamily="50" charset="-128"/>
              <a:cs typeface="Times New Roman"/>
            </a:endParaRPr>
          </a:p>
        </p:txBody>
      </p:sp>
      <p:sp>
        <p:nvSpPr>
          <p:cNvPr id="50" name="角丸四角形 143">
            <a:extLst>
              <a:ext uri="{FF2B5EF4-FFF2-40B4-BE49-F238E27FC236}">
                <a16:creationId xmlns:a16="http://schemas.microsoft.com/office/drawing/2014/main" id="{AB632B03-8BF9-46B0-9228-B24C0E8064DD}"/>
              </a:ext>
            </a:extLst>
          </p:cNvPr>
          <p:cNvSpPr/>
          <p:nvPr/>
        </p:nvSpPr>
        <p:spPr>
          <a:xfrm>
            <a:off x="5071975" y="1620890"/>
            <a:ext cx="3961188" cy="5194160"/>
          </a:xfrm>
          <a:prstGeom prst="rect">
            <a:avLst/>
          </a:prstGeom>
          <a:noFill/>
          <a:ln>
            <a:solidFill>
              <a:schemeClr val="tx1"/>
            </a:solid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en-US" altLang="ja-JP" sz="1400" b="1" kern="100" dirty="0">
                <a:solidFill>
                  <a:prstClr val="black"/>
                </a:solidFill>
                <a:latin typeface="Meiryo UI" panose="020B0604030504040204" pitchFamily="50" charset="-128"/>
                <a:ea typeface="Meiryo UI" panose="020B0604030504040204" pitchFamily="50" charset="-128"/>
                <a:cs typeface="Times New Roman"/>
              </a:rPr>
              <a:t>3.4.4</a:t>
            </a:r>
            <a:r>
              <a:rPr lang="ja-JP" altLang="en-US" sz="1400" b="1" kern="100" dirty="0">
                <a:solidFill>
                  <a:prstClr val="black"/>
                </a:solidFill>
                <a:latin typeface="Meiryo UI" panose="020B0604030504040204" pitchFamily="50" charset="-128"/>
                <a:ea typeface="Meiryo UI" panose="020B0604030504040204" pitchFamily="50" charset="-128"/>
                <a:cs typeface="Times New Roman"/>
              </a:rPr>
              <a:t>　重点化指標、優先順位</a:t>
            </a:r>
          </a:p>
        </p:txBody>
      </p:sp>
      <p:sp>
        <p:nvSpPr>
          <p:cNvPr id="51" name="角丸四角形 143">
            <a:extLst>
              <a:ext uri="{FF2B5EF4-FFF2-40B4-BE49-F238E27FC236}">
                <a16:creationId xmlns:a16="http://schemas.microsoft.com/office/drawing/2014/main" id="{9305FF15-9838-4FBC-9DEC-D7D6B613F389}"/>
              </a:ext>
            </a:extLst>
          </p:cNvPr>
          <p:cNvSpPr/>
          <p:nvPr/>
        </p:nvSpPr>
        <p:spPr>
          <a:xfrm>
            <a:off x="5220072" y="1983976"/>
            <a:ext cx="3760791" cy="692364"/>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050" kern="100" dirty="0">
                <a:solidFill>
                  <a:schemeClr val="tx1"/>
                </a:solidFill>
                <a:latin typeface="Meiryo UI" panose="020B0604030504040204" pitchFamily="50" charset="-128"/>
                <a:ea typeface="Meiryo UI" panose="020B0604030504040204" pitchFamily="50" charset="-128"/>
                <a:cs typeface="Times New Roman"/>
              </a:rPr>
              <a:t>　施設の維持管理のリスクは、劣化や損傷等の状況と施設の</a:t>
            </a:r>
            <a:r>
              <a:rPr lang="ja-JP" altLang="en-US" sz="1050" u="sng" kern="100" dirty="0">
                <a:solidFill>
                  <a:srgbClr val="FF0000"/>
                </a:solidFill>
                <a:latin typeface="Meiryo UI" panose="020B0604030504040204" pitchFamily="50" charset="-128"/>
                <a:ea typeface="Meiryo UI" panose="020B0604030504040204" pitchFamily="50" charset="-128"/>
                <a:cs typeface="Times New Roman"/>
              </a:rPr>
              <a:t>管理レベル</a:t>
            </a:r>
            <a:r>
              <a:rPr lang="ja-JP" altLang="en-US" sz="1050" kern="100" dirty="0">
                <a:solidFill>
                  <a:schemeClr val="tx1"/>
                </a:solidFill>
                <a:latin typeface="Meiryo UI" panose="020B0604030504040204" pitchFamily="50" charset="-128"/>
                <a:ea typeface="Meiryo UI" panose="020B0604030504040204" pitchFamily="50" charset="-128"/>
                <a:cs typeface="Times New Roman"/>
              </a:rPr>
              <a:t>を勘案するものとし、発生した場合の社会的な影響が大きいほど重大なリスクとして評価する。</a:t>
            </a:r>
            <a:endParaRPr lang="en-US" altLang="ja-JP" sz="105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53" name="角丸四角形 143">
            <a:extLst>
              <a:ext uri="{FF2B5EF4-FFF2-40B4-BE49-F238E27FC236}">
                <a16:creationId xmlns:a16="http://schemas.microsoft.com/office/drawing/2014/main" id="{4C73DBA4-E8D8-43A4-B325-6A27A9BBE7C2}"/>
              </a:ext>
            </a:extLst>
          </p:cNvPr>
          <p:cNvSpPr/>
          <p:nvPr/>
        </p:nvSpPr>
        <p:spPr>
          <a:xfrm>
            <a:off x="6681031" y="2686940"/>
            <a:ext cx="1532108" cy="242400"/>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050" u="sng" kern="100" dirty="0">
                <a:solidFill>
                  <a:srgbClr val="FF0000"/>
                </a:solidFill>
                <a:latin typeface="Meiryo UI" panose="020B0604030504040204" pitchFamily="50" charset="-128"/>
                <a:ea typeface="Meiryo UI" panose="020B0604030504040204" pitchFamily="50" charset="-128"/>
                <a:cs typeface="Times New Roman"/>
              </a:rPr>
              <a:t>優先度評価・対応方針</a:t>
            </a:r>
            <a:endParaRPr lang="en-US" altLang="ja-JP" sz="1050" u="sng" kern="100" dirty="0">
              <a:solidFill>
                <a:srgbClr val="FF0000"/>
              </a:solidFill>
              <a:latin typeface="Meiryo UI" panose="020B0604030504040204" pitchFamily="50" charset="-128"/>
              <a:ea typeface="Meiryo UI" panose="020B0604030504040204" pitchFamily="50" charset="-128"/>
              <a:cs typeface="Times New Roman"/>
            </a:endParaRPr>
          </a:p>
        </p:txBody>
      </p:sp>
      <p:sp>
        <p:nvSpPr>
          <p:cNvPr id="58" name="テキスト ボックス 57">
            <a:extLst>
              <a:ext uri="{FF2B5EF4-FFF2-40B4-BE49-F238E27FC236}">
                <a16:creationId xmlns:a16="http://schemas.microsoft.com/office/drawing/2014/main" id="{25C90092-7D5F-497E-A22F-272C00E8A737}"/>
              </a:ext>
            </a:extLst>
          </p:cNvPr>
          <p:cNvSpPr txBox="1"/>
          <p:nvPr/>
        </p:nvSpPr>
        <p:spPr>
          <a:xfrm>
            <a:off x="62618" y="1015301"/>
            <a:ext cx="8037774" cy="646331"/>
          </a:xfrm>
          <a:prstGeom prst="rect">
            <a:avLst/>
          </a:prstGeom>
          <a:noFill/>
          <a:ln w="19050">
            <a:noFill/>
          </a:ln>
        </p:spPr>
        <p:txBody>
          <a:bodyPr wrap="square" rtlCol="0">
            <a:spAutoFit/>
          </a:bodyPr>
          <a:lstStyle/>
          <a:p>
            <a:r>
              <a:rPr lang="ja-JP" altLang="en-US" b="1" dirty="0">
                <a:latin typeface="Meiryo UI" pitchFamily="50" charset="-128"/>
                <a:ea typeface="Meiryo UI" pitchFamily="50" charset="-128"/>
                <a:cs typeface="Meiryo UI" pitchFamily="50" charset="-128"/>
              </a:rPr>
              <a:t>３．効率的・効果的な維持管理の推進</a:t>
            </a:r>
            <a:endParaRPr lang="en-US" altLang="ja-JP" b="1" dirty="0">
              <a:latin typeface="Meiryo UI" pitchFamily="50" charset="-128"/>
              <a:ea typeface="Meiryo UI" pitchFamily="50" charset="-128"/>
              <a:cs typeface="Meiryo UI" pitchFamily="50" charset="-128"/>
            </a:endParaRPr>
          </a:p>
          <a:p>
            <a:r>
              <a:rPr lang="ja-JP" altLang="en-US" b="1" dirty="0">
                <a:latin typeface="Meiryo UI" pitchFamily="50" charset="-128"/>
                <a:ea typeface="Meiryo UI" pitchFamily="50" charset="-128"/>
                <a:cs typeface="Meiryo UI" pitchFamily="50" charset="-128"/>
              </a:rPr>
              <a:t>　</a:t>
            </a:r>
            <a:r>
              <a:rPr lang="en-US" altLang="ja-JP" b="1" dirty="0">
                <a:latin typeface="Meiryo UI" pitchFamily="50" charset="-128"/>
                <a:ea typeface="Meiryo UI" pitchFamily="50" charset="-128"/>
                <a:cs typeface="Meiryo UI" pitchFamily="50" charset="-128"/>
              </a:rPr>
              <a:t>3.4</a:t>
            </a:r>
            <a:r>
              <a:rPr lang="ja-JP" altLang="en-US" b="1" dirty="0">
                <a:latin typeface="Meiryo UI" pitchFamily="50" charset="-128"/>
                <a:ea typeface="Meiryo UI" pitchFamily="50" charset="-128"/>
                <a:cs typeface="Meiryo UI" pitchFamily="50" charset="-128"/>
              </a:rPr>
              <a:t>　ダム</a:t>
            </a:r>
            <a:endParaRPr kumimoji="1" lang="ja-JP" altLang="en-US" b="1" dirty="0">
              <a:latin typeface="Meiryo UI" pitchFamily="50" charset="-128"/>
              <a:ea typeface="Meiryo UI" pitchFamily="50" charset="-128"/>
              <a:cs typeface="Meiryo UI" pitchFamily="50" charset="-128"/>
            </a:endParaRPr>
          </a:p>
        </p:txBody>
      </p:sp>
      <p:sp>
        <p:nvSpPr>
          <p:cNvPr id="3" name="テキスト ボックス 2">
            <a:extLst>
              <a:ext uri="{FF2B5EF4-FFF2-40B4-BE49-F238E27FC236}">
                <a16:creationId xmlns:a16="http://schemas.microsoft.com/office/drawing/2014/main" id="{DE96081C-07D1-A430-CF18-E006AE34CE98}"/>
              </a:ext>
            </a:extLst>
          </p:cNvPr>
          <p:cNvSpPr txBox="1"/>
          <p:nvPr/>
        </p:nvSpPr>
        <p:spPr>
          <a:xfrm>
            <a:off x="233147" y="1937676"/>
            <a:ext cx="4716766" cy="738664"/>
          </a:xfrm>
          <a:prstGeom prst="rect">
            <a:avLst/>
          </a:prstGeom>
          <a:noFill/>
        </p:spPr>
        <p:txBody>
          <a:bodyPr wrap="square">
            <a:spAutoFit/>
          </a:bodyPr>
          <a:lstStyle/>
          <a:p>
            <a:pPr indent="85725" algn="l"/>
            <a:r>
              <a:rPr lang="ja-JP" altLang="en-US" sz="1050" b="0" i="0" u="sng" strike="noStrike" baseline="0" dirty="0">
                <a:solidFill>
                  <a:srgbClr val="FF0000"/>
                </a:solidFill>
                <a:latin typeface="Meiryo UI" panose="020B0604030504040204" pitchFamily="50" charset="-128"/>
                <a:ea typeface="Meiryo UI" panose="020B0604030504040204" pitchFamily="50" charset="-128"/>
              </a:rPr>
              <a:t> 堤体、堤体周辺斜面、減勢工等の更新等については、「ダム総合点検実施要領・同解説 平成</a:t>
            </a:r>
            <a:r>
              <a:rPr lang="en-US" altLang="ja-JP" sz="1050" b="0" i="0" u="sng" strike="noStrike" baseline="0" dirty="0">
                <a:solidFill>
                  <a:srgbClr val="FF0000"/>
                </a:solidFill>
                <a:latin typeface="Meiryo UI" panose="020B0604030504040204" pitchFamily="50" charset="-128"/>
                <a:ea typeface="Meiryo UI" panose="020B0604030504040204" pitchFamily="50" charset="-128"/>
              </a:rPr>
              <a:t>25</a:t>
            </a:r>
            <a:r>
              <a:rPr lang="ja-JP" altLang="en-US" sz="1050" b="0" i="0" u="sng" strike="noStrike" baseline="0" dirty="0">
                <a:solidFill>
                  <a:srgbClr val="FF0000"/>
                </a:solidFill>
                <a:latin typeface="Meiryo UI" panose="020B0604030504040204" pitchFamily="50" charset="-128"/>
                <a:ea typeface="Meiryo UI" panose="020B0604030504040204" pitchFamily="50" charset="-128"/>
              </a:rPr>
              <a:t>年</a:t>
            </a:r>
            <a:r>
              <a:rPr lang="en-US" altLang="ja-JP" sz="1050" b="0" i="0" u="sng" strike="noStrike" baseline="0" dirty="0">
                <a:solidFill>
                  <a:srgbClr val="FF0000"/>
                </a:solidFill>
                <a:latin typeface="Meiryo UI" panose="020B0604030504040204" pitchFamily="50" charset="-128"/>
                <a:ea typeface="Meiryo UI" panose="020B0604030504040204" pitchFamily="50" charset="-128"/>
              </a:rPr>
              <a:t>10</a:t>
            </a:r>
            <a:r>
              <a:rPr lang="ja-JP" altLang="en-US" sz="1050" b="0" i="0" u="sng" strike="noStrike" baseline="0" dirty="0">
                <a:solidFill>
                  <a:srgbClr val="FF0000"/>
                </a:solidFill>
                <a:latin typeface="Meiryo UI" panose="020B0604030504040204" pitchFamily="50" charset="-128"/>
                <a:ea typeface="Meiryo UI" panose="020B0604030504040204" pitchFamily="50" charset="-128"/>
              </a:rPr>
              <a:t>月 国土交通省 水管理・国土保全局 河川環境課」、「ダム定期検査の手引き［河川管理施設のダム版］平成</a:t>
            </a:r>
            <a:r>
              <a:rPr lang="en-US" altLang="ja-JP" sz="1050" b="0" i="0" u="sng" strike="noStrike" baseline="0" dirty="0">
                <a:solidFill>
                  <a:srgbClr val="FF0000"/>
                </a:solidFill>
                <a:latin typeface="Meiryo UI" panose="020B0604030504040204" pitchFamily="50" charset="-128"/>
                <a:ea typeface="Meiryo UI" panose="020B0604030504040204" pitchFamily="50" charset="-128"/>
              </a:rPr>
              <a:t>28</a:t>
            </a:r>
            <a:r>
              <a:rPr lang="ja-JP" altLang="en-US" sz="1050" b="0" i="0" u="sng" strike="noStrike" baseline="0" dirty="0">
                <a:solidFill>
                  <a:srgbClr val="FF0000"/>
                </a:solidFill>
                <a:latin typeface="Meiryo UI" panose="020B0604030504040204" pitchFamily="50" charset="-128"/>
                <a:ea typeface="Meiryo UI" panose="020B0604030504040204" pitchFamily="50" charset="-128"/>
              </a:rPr>
              <a:t>年</a:t>
            </a:r>
            <a:r>
              <a:rPr lang="en-US" altLang="ja-JP" sz="1050" b="0" i="0" u="sng" strike="noStrike" baseline="0" dirty="0">
                <a:solidFill>
                  <a:srgbClr val="FF0000"/>
                </a:solidFill>
                <a:latin typeface="Meiryo UI" panose="020B0604030504040204" pitchFamily="50" charset="-128"/>
                <a:ea typeface="Meiryo UI" panose="020B0604030504040204" pitchFamily="50" charset="-128"/>
              </a:rPr>
              <a:t>3</a:t>
            </a:r>
            <a:r>
              <a:rPr lang="ja-JP" altLang="en-US" sz="1050" b="0" i="0" u="sng" strike="noStrike" baseline="0" dirty="0">
                <a:solidFill>
                  <a:srgbClr val="FF0000"/>
                </a:solidFill>
                <a:latin typeface="Meiryo UI" panose="020B0604030504040204" pitchFamily="50" charset="-128"/>
                <a:ea typeface="Meiryo UI" panose="020B0604030504040204" pitchFamily="50" charset="-128"/>
              </a:rPr>
              <a:t>月 国土交通省 水管理・国土保全局 河川環境課」に準じて判断している。</a:t>
            </a:r>
            <a:endParaRPr lang="ja-JP" altLang="en-US" sz="1050" u="sng" dirty="0">
              <a:solidFill>
                <a:srgbClr val="FF0000"/>
              </a:solidFill>
              <a:latin typeface="Meiryo UI" panose="020B0604030504040204" pitchFamily="50" charset="-128"/>
              <a:ea typeface="Meiryo UI" panose="020B0604030504040204" pitchFamily="50" charset="-128"/>
            </a:endParaRPr>
          </a:p>
        </p:txBody>
      </p:sp>
      <p:pic>
        <p:nvPicPr>
          <p:cNvPr id="5" name="図 4">
            <a:extLst>
              <a:ext uri="{FF2B5EF4-FFF2-40B4-BE49-F238E27FC236}">
                <a16:creationId xmlns:a16="http://schemas.microsoft.com/office/drawing/2014/main" id="{C0510097-5E34-AAFF-5469-DC42C13EC8B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137" y="2787580"/>
            <a:ext cx="4786584" cy="2632517"/>
          </a:xfrm>
          <a:prstGeom prst="rect">
            <a:avLst/>
          </a:prstGeom>
          <a:noFill/>
          <a:ln>
            <a:noFill/>
          </a:ln>
        </p:spPr>
      </p:pic>
      <p:pic>
        <p:nvPicPr>
          <p:cNvPr id="2" name="図 1">
            <a:extLst>
              <a:ext uri="{FF2B5EF4-FFF2-40B4-BE49-F238E27FC236}">
                <a16:creationId xmlns:a16="http://schemas.microsoft.com/office/drawing/2014/main" id="{A2F506F8-44E5-D25F-8CE6-ACC4FA9E4287}"/>
              </a:ext>
            </a:extLst>
          </p:cNvPr>
          <p:cNvPicPr>
            <a:picLocks noChangeAspect="1"/>
          </p:cNvPicPr>
          <p:nvPr/>
        </p:nvPicPr>
        <p:blipFill>
          <a:blip r:embed="rId4"/>
          <a:stretch>
            <a:fillRect/>
          </a:stretch>
        </p:blipFill>
        <p:spPr>
          <a:xfrm>
            <a:off x="5071975" y="2952384"/>
            <a:ext cx="3908888" cy="2070285"/>
          </a:xfrm>
          <a:prstGeom prst="rect">
            <a:avLst/>
          </a:prstGeom>
        </p:spPr>
      </p:pic>
      <p:sp>
        <p:nvSpPr>
          <p:cNvPr id="13" name="テキスト ボックス 12">
            <a:extLst>
              <a:ext uri="{FF2B5EF4-FFF2-40B4-BE49-F238E27FC236}">
                <a16:creationId xmlns:a16="http://schemas.microsoft.com/office/drawing/2014/main" id="{E66D5FA5-99D6-4AF7-8C7B-77B9F0EFF082}"/>
              </a:ext>
            </a:extLst>
          </p:cNvPr>
          <p:cNvSpPr txBox="1"/>
          <p:nvPr/>
        </p:nvSpPr>
        <p:spPr>
          <a:xfrm>
            <a:off x="0" y="525123"/>
            <a:ext cx="9144000" cy="461665"/>
          </a:xfrm>
          <a:prstGeom prst="rect">
            <a:avLst/>
          </a:prstGeom>
          <a:solidFill>
            <a:srgbClr val="FFD653"/>
          </a:solidFill>
          <a:ln w="19050">
            <a:noFill/>
          </a:ln>
        </p:spPr>
        <p:txBody>
          <a:bodyPr wrap="square" rtlCol="0">
            <a:spAutoFit/>
          </a:bodyPr>
          <a:lstStyle/>
          <a:p>
            <a:r>
              <a:rPr lang="ja-JP" altLang="en-US" sz="2400" dirty="0">
                <a:latin typeface="Meiryo UI" pitchFamily="50" charset="-128"/>
                <a:ea typeface="Meiryo UI" pitchFamily="50" charset="-128"/>
                <a:cs typeface="Meiryo UI" pitchFamily="50" charset="-128"/>
              </a:rPr>
              <a:t>１－</a:t>
            </a:r>
            <a:r>
              <a:rPr lang="en-US" altLang="ja-JP" sz="2400" dirty="0">
                <a:latin typeface="Meiryo UI" pitchFamily="50" charset="-128"/>
                <a:ea typeface="Meiryo UI" pitchFamily="50" charset="-128"/>
                <a:cs typeface="Meiryo UI" pitchFamily="50" charset="-128"/>
              </a:rPr>
              <a:t>4</a:t>
            </a:r>
            <a:r>
              <a:rPr lang="ja-JP" altLang="en-US" sz="2400" dirty="0">
                <a:latin typeface="Meiryo UI" pitchFamily="50" charset="-128"/>
                <a:ea typeface="Meiryo UI" pitchFamily="50" charset="-128"/>
                <a:cs typeface="Meiryo UI" pitchFamily="50" charset="-128"/>
              </a:rPr>
              <a:t>　次期計画の概要</a:t>
            </a:r>
            <a:endParaRPr kumimoji="1" lang="ja-JP" altLang="en-US" sz="240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15043917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a:extLst>
              <a:ext uri="{FF2B5EF4-FFF2-40B4-BE49-F238E27FC236}">
                <a16:creationId xmlns:a16="http://schemas.microsoft.com/office/drawing/2014/main" id="{5CA63333-58CC-4345-8E5A-C9F799BB19BB}"/>
              </a:ext>
            </a:extLst>
          </p:cNvPr>
          <p:cNvSpPr txBox="1"/>
          <p:nvPr/>
        </p:nvSpPr>
        <p:spPr>
          <a:xfrm>
            <a:off x="-13856" y="1644"/>
            <a:ext cx="9157855"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１．</a:t>
            </a:r>
            <a:r>
              <a:rPr kumimoji="1" lang="ja-JP" altLang="en-US" sz="2800" dirty="0">
                <a:solidFill>
                  <a:schemeClr val="bg1"/>
                </a:solidFill>
                <a:latin typeface="Meiryo UI" panose="020B0604030504040204" pitchFamily="50" charset="-128"/>
                <a:ea typeface="Meiryo UI" panose="020B0604030504040204" pitchFamily="50" charset="-128"/>
              </a:rPr>
              <a:t>各分野の最終とりまとめ</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10" name="スライド番号プレースホルダー 17">
            <a:extLst>
              <a:ext uri="{FF2B5EF4-FFF2-40B4-BE49-F238E27FC236}">
                <a16:creationId xmlns:a16="http://schemas.microsoft.com/office/drawing/2014/main" id="{428703D8-3AFE-4E03-A287-112B17022CD6}"/>
              </a:ext>
            </a:extLst>
          </p:cNvPr>
          <p:cNvSpPr>
            <a:spLocks noGrp="1"/>
          </p:cNvSpPr>
          <p:nvPr>
            <p:ph type="sldNum" sz="quarter" idx="12"/>
          </p:nvPr>
        </p:nvSpPr>
        <p:spPr>
          <a:xfrm>
            <a:off x="8380804" y="6497402"/>
            <a:ext cx="774422" cy="365125"/>
          </a:xfrm>
        </p:spPr>
        <p:txBody>
          <a:bodyPr/>
          <a:lstStyle/>
          <a:p>
            <a:fld id="{682EF9F9-C4E8-46B2-BBF1-33E3162B856A}" type="slidenum">
              <a:rPr kumimoji="1" lang="ja-JP" altLang="en-US" smtClean="0"/>
              <a:t>31</a:t>
            </a:fld>
            <a:endParaRPr kumimoji="1" lang="ja-JP" altLang="en-US" dirty="0"/>
          </a:p>
        </p:txBody>
      </p:sp>
      <p:sp>
        <p:nvSpPr>
          <p:cNvPr id="6" name="角丸四角形 143">
            <a:extLst>
              <a:ext uri="{FF2B5EF4-FFF2-40B4-BE49-F238E27FC236}">
                <a16:creationId xmlns:a16="http://schemas.microsoft.com/office/drawing/2014/main" id="{63F17495-CFDD-4609-8A0E-C8292318D965}"/>
              </a:ext>
            </a:extLst>
          </p:cNvPr>
          <p:cNvSpPr/>
          <p:nvPr/>
        </p:nvSpPr>
        <p:spPr>
          <a:xfrm>
            <a:off x="110835" y="1706876"/>
            <a:ext cx="8888992" cy="1866140"/>
          </a:xfrm>
          <a:prstGeom prst="rect">
            <a:avLst/>
          </a:prstGeom>
          <a:noFill/>
          <a:ln>
            <a:solidFill>
              <a:schemeClr val="tx1"/>
            </a:solid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en-US" altLang="ja-JP" sz="1400" b="1" kern="100" dirty="0">
                <a:solidFill>
                  <a:prstClr val="black"/>
                </a:solidFill>
                <a:latin typeface="Meiryo UI" panose="020B0604030504040204" pitchFamily="50" charset="-128"/>
                <a:ea typeface="Meiryo UI" panose="020B0604030504040204" pitchFamily="50" charset="-128"/>
                <a:cs typeface="Times New Roman"/>
              </a:rPr>
              <a:t>3.4.5</a:t>
            </a:r>
            <a:r>
              <a:rPr lang="ja-JP" altLang="en-US" sz="1400" b="1" kern="100" dirty="0">
                <a:solidFill>
                  <a:prstClr val="black"/>
                </a:solidFill>
                <a:latin typeface="Meiryo UI" panose="020B0604030504040204" pitchFamily="50" charset="-128"/>
                <a:ea typeface="Meiryo UI" panose="020B0604030504040204" pitchFamily="50" charset="-128"/>
                <a:cs typeface="Times New Roman"/>
              </a:rPr>
              <a:t>　日常的維持管理</a:t>
            </a:r>
            <a:endParaRPr lang="en-US" altLang="ja-JP" sz="1400" b="1" kern="100" dirty="0">
              <a:solidFill>
                <a:prstClr val="black"/>
              </a:solidFill>
              <a:latin typeface="Meiryo UI" panose="020B0604030504040204" pitchFamily="50" charset="-128"/>
              <a:ea typeface="Meiryo UI" panose="020B0604030504040204" pitchFamily="50" charset="-128"/>
              <a:cs typeface="Times New Roman"/>
            </a:endParaRPr>
          </a:p>
          <a:p>
            <a:pPr algn="just">
              <a:defRPr/>
            </a:pPr>
            <a:r>
              <a:rPr lang="ja-JP" altLang="en-US" sz="1200" kern="100" dirty="0">
                <a:solidFill>
                  <a:schemeClr val="tx1"/>
                </a:solidFill>
                <a:latin typeface="Meiryo UI" panose="020B0604030504040204" pitchFamily="50" charset="-128"/>
                <a:ea typeface="Meiryo UI" panose="020B0604030504040204" pitchFamily="50" charset="-128"/>
                <a:cs typeface="Times New Roman"/>
              </a:rPr>
              <a:t>（１）日常的な維持管理の着実な実践</a:t>
            </a:r>
            <a:endParaRPr lang="en-US" altLang="ja-JP" sz="1200" kern="100" dirty="0">
              <a:solidFill>
                <a:schemeClr val="tx1"/>
              </a:solidFill>
              <a:latin typeface="Meiryo UI" panose="020B0604030504040204" pitchFamily="50" charset="-128"/>
              <a:ea typeface="Meiryo UI" panose="020B0604030504040204" pitchFamily="50" charset="-128"/>
              <a:cs typeface="Times New Roman"/>
            </a:endParaRPr>
          </a:p>
          <a:p>
            <a:pPr marL="171450" indent="127000" algn="just"/>
            <a:r>
              <a:rPr lang="ja-JP" altLang="ja-JP" sz="1200"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日常的な維持管理においては、施設を常に良好な状態に保つよう、施設の状態を的確に把握し、施設不具合の早</a:t>
            </a:r>
            <a:r>
              <a:rPr lang="ja-JP" altLang="ja-JP" sz="1200" kern="100" dirty="0">
                <a:effectLst/>
                <a:latin typeface="Meiryo UI" panose="020B0604030504040204" pitchFamily="50" charset="-128"/>
                <a:ea typeface="Meiryo UI" panose="020B0604030504040204" pitchFamily="50" charset="-128"/>
                <a:cs typeface="Times New Roman" panose="02020603050405020304" pitchFamily="18" charset="0"/>
              </a:rPr>
              <a:t>期発見、早期対応や緊急的・突発的な事案、苦情・要望事項等への迅速な対応、不法・不正行為の防止に努め、府民の安全・安心の確保はもとより、府民サービスの向上など、これらの取組みを引き続き着実に実施する。</a:t>
            </a:r>
          </a:p>
          <a:p>
            <a:pPr marL="171450" indent="127000" algn="just"/>
            <a:r>
              <a:rPr lang="ja-JP" altLang="ja-JP" sz="1200" kern="100" dirty="0">
                <a:effectLst/>
                <a:latin typeface="Meiryo UI" panose="020B0604030504040204" pitchFamily="50" charset="-128"/>
                <a:ea typeface="Meiryo UI" panose="020B0604030504040204" pitchFamily="50" charset="-128"/>
                <a:cs typeface="Times New Roman" panose="02020603050405020304" pitchFamily="18" charset="0"/>
              </a:rPr>
              <a:t>また、</a:t>
            </a:r>
            <a:r>
              <a:rPr lang="ja-JP" altLang="en-US" sz="120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ダム管理施設が有する治水機能等を確実に維持するため、ロックフィルダムの外部変形（沈下量及び水平変位）計測に関して、</a:t>
            </a:r>
            <a:r>
              <a:rPr lang="en-US" altLang="ja-JP" sz="120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GPS</a:t>
            </a:r>
            <a:r>
              <a:rPr lang="ja-JP" altLang="en-US" sz="120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による自動計測システムを導入</a:t>
            </a:r>
            <a:r>
              <a:rPr lang="ja-JP" altLang="en-US" sz="1200" u="sng" kern="100" dirty="0">
                <a:solidFill>
                  <a:srgbClr val="FF0000"/>
                </a:solidFill>
                <a:latin typeface="Meiryo UI" panose="020B0604030504040204" pitchFamily="50" charset="-128"/>
                <a:ea typeface="Meiryo UI" panose="020B0604030504040204" pitchFamily="50" charset="-128"/>
                <a:cs typeface="Times New Roman"/>
              </a:rPr>
              <a:t>する</a:t>
            </a:r>
            <a:r>
              <a:rPr lang="ja-JP" altLang="en-US" sz="120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等</a:t>
            </a:r>
            <a:r>
              <a:rPr lang="ja-JP" altLang="ja-JP" sz="120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sz="120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より効率的・効果的な</a:t>
            </a:r>
            <a:r>
              <a:rPr lang="ja-JP" altLang="ja-JP" sz="120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施設の日常的</a:t>
            </a:r>
            <a:r>
              <a:rPr lang="ja-JP" altLang="en-US" sz="120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維持管理に取り組んでいく</a:t>
            </a:r>
            <a:r>
              <a:rPr lang="ja-JP" altLang="ja-JP" sz="120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a:t>
            </a:r>
          </a:p>
          <a:p>
            <a:pPr marL="171450" indent="127000" algn="just"/>
            <a:r>
              <a:rPr lang="ja-JP" altLang="ja-JP" sz="1200"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これらの取組みを着実に実践していくために地域や施設の特性等を考慮し、</a:t>
            </a:r>
            <a:r>
              <a:rPr lang="ja-JP" altLang="ja-JP" sz="12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新技術の活用も含め</a:t>
            </a:r>
            <a:r>
              <a:rPr lang="ja-JP" altLang="ja-JP" sz="1200"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創意工夫を凝らしながら適切に対応するとともに</a:t>
            </a:r>
            <a:r>
              <a:rPr lang="ja-JP" altLang="en-US" sz="120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、各種点検の実施など</a:t>
            </a:r>
            <a:r>
              <a:rPr lang="en-US" altLang="ja-JP" sz="1200"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PDCA</a:t>
            </a:r>
            <a:r>
              <a:rPr lang="ja-JP" altLang="ja-JP" sz="1200"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サイクルによる継続的なマネジメントを行っていく。</a:t>
            </a:r>
            <a:endParaRPr lang="en-US" altLang="ja-JP" sz="12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a:p>
            <a:pPr marL="171450" indent="127000" algn="just"/>
            <a:endParaRPr lang="en-US" altLang="ja-JP" sz="1200"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19" name="角丸四角形 143">
            <a:extLst>
              <a:ext uri="{FF2B5EF4-FFF2-40B4-BE49-F238E27FC236}">
                <a16:creationId xmlns:a16="http://schemas.microsoft.com/office/drawing/2014/main" id="{2160A2CF-8FE1-42D0-85D0-F4C4E5A01C2E}"/>
              </a:ext>
            </a:extLst>
          </p:cNvPr>
          <p:cNvSpPr/>
          <p:nvPr/>
        </p:nvSpPr>
        <p:spPr>
          <a:xfrm>
            <a:off x="110835" y="3717032"/>
            <a:ext cx="8888992" cy="2354758"/>
          </a:xfrm>
          <a:prstGeom prst="rect">
            <a:avLst/>
          </a:prstGeom>
          <a:noFill/>
          <a:ln>
            <a:solidFill>
              <a:schemeClr val="tx1"/>
            </a:solid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en-US" altLang="ja-JP" sz="1400" b="1" kern="100" dirty="0">
                <a:solidFill>
                  <a:prstClr val="black"/>
                </a:solidFill>
                <a:latin typeface="Meiryo UI" panose="020B0604030504040204" pitchFamily="50" charset="-128"/>
                <a:ea typeface="Meiryo UI" panose="020B0604030504040204" pitchFamily="50" charset="-128"/>
                <a:cs typeface="Times New Roman"/>
              </a:rPr>
              <a:t>3.4.6</a:t>
            </a:r>
            <a:r>
              <a:rPr lang="ja-JP" altLang="en-US" sz="1400" b="1" kern="100" dirty="0">
                <a:solidFill>
                  <a:prstClr val="black"/>
                </a:solidFill>
                <a:latin typeface="Meiryo UI" panose="020B0604030504040204" pitchFamily="50" charset="-128"/>
                <a:ea typeface="Meiryo UI" panose="020B0604030504040204" pitchFamily="50" charset="-128"/>
                <a:cs typeface="Times New Roman"/>
              </a:rPr>
              <a:t>　長寿命化に資する工夫</a:t>
            </a:r>
            <a:endParaRPr lang="en-US" altLang="ja-JP" sz="1400" b="1" kern="100" dirty="0">
              <a:solidFill>
                <a:prstClr val="black"/>
              </a:solidFill>
              <a:latin typeface="Meiryo UI" panose="020B0604030504040204" pitchFamily="50" charset="-128"/>
              <a:ea typeface="Meiryo UI" panose="020B0604030504040204" pitchFamily="50" charset="-128"/>
              <a:cs typeface="Times New Roman"/>
            </a:endParaRPr>
          </a:p>
        </p:txBody>
      </p:sp>
      <p:sp>
        <p:nvSpPr>
          <p:cNvPr id="14" name="テキスト ボックス 13">
            <a:extLst>
              <a:ext uri="{FF2B5EF4-FFF2-40B4-BE49-F238E27FC236}">
                <a16:creationId xmlns:a16="http://schemas.microsoft.com/office/drawing/2014/main" id="{034555F7-CF4F-4F4D-B083-D4E1B32BA92A}"/>
              </a:ext>
            </a:extLst>
          </p:cNvPr>
          <p:cNvSpPr txBox="1"/>
          <p:nvPr/>
        </p:nvSpPr>
        <p:spPr>
          <a:xfrm>
            <a:off x="62618" y="1015301"/>
            <a:ext cx="8037774" cy="646331"/>
          </a:xfrm>
          <a:prstGeom prst="rect">
            <a:avLst/>
          </a:prstGeom>
          <a:noFill/>
          <a:ln w="19050">
            <a:noFill/>
          </a:ln>
        </p:spPr>
        <p:txBody>
          <a:bodyPr wrap="square" rtlCol="0">
            <a:spAutoFit/>
          </a:bodyPr>
          <a:lstStyle/>
          <a:p>
            <a:r>
              <a:rPr lang="ja-JP" altLang="en-US" b="1" dirty="0">
                <a:latin typeface="Meiryo UI" pitchFamily="50" charset="-128"/>
                <a:ea typeface="Meiryo UI" pitchFamily="50" charset="-128"/>
                <a:cs typeface="Meiryo UI" pitchFamily="50" charset="-128"/>
              </a:rPr>
              <a:t>３．効率的・効果的な維持管理の推進</a:t>
            </a:r>
            <a:endParaRPr lang="en-US" altLang="ja-JP" b="1" dirty="0">
              <a:latin typeface="Meiryo UI" pitchFamily="50" charset="-128"/>
              <a:ea typeface="Meiryo UI" pitchFamily="50" charset="-128"/>
              <a:cs typeface="Meiryo UI" pitchFamily="50" charset="-128"/>
            </a:endParaRPr>
          </a:p>
          <a:p>
            <a:r>
              <a:rPr lang="ja-JP" altLang="en-US" b="1" dirty="0">
                <a:latin typeface="Meiryo UI" pitchFamily="50" charset="-128"/>
                <a:ea typeface="Meiryo UI" pitchFamily="50" charset="-128"/>
                <a:cs typeface="Meiryo UI" pitchFamily="50" charset="-128"/>
              </a:rPr>
              <a:t>　</a:t>
            </a:r>
            <a:r>
              <a:rPr lang="en-US" altLang="ja-JP" b="1" dirty="0">
                <a:latin typeface="Meiryo UI" pitchFamily="50" charset="-128"/>
                <a:ea typeface="Meiryo UI" pitchFamily="50" charset="-128"/>
                <a:cs typeface="Meiryo UI" pitchFamily="50" charset="-128"/>
              </a:rPr>
              <a:t>3.4</a:t>
            </a:r>
            <a:r>
              <a:rPr lang="ja-JP" altLang="en-US" b="1" dirty="0">
                <a:latin typeface="Meiryo UI" pitchFamily="50" charset="-128"/>
                <a:ea typeface="Meiryo UI" pitchFamily="50" charset="-128"/>
                <a:cs typeface="Meiryo UI" pitchFamily="50" charset="-128"/>
              </a:rPr>
              <a:t>　ダム</a:t>
            </a:r>
            <a:endParaRPr kumimoji="1" lang="ja-JP" altLang="en-US" b="1" dirty="0">
              <a:latin typeface="Meiryo UI" pitchFamily="50" charset="-128"/>
              <a:ea typeface="Meiryo UI" pitchFamily="50" charset="-128"/>
              <a:cs typeface="Meiryo UI" pitchFamily="50" charset="-128"/>
            </a:endParaRPr>
          </a:p>
        </p:txBody>
      </p:sp>
      <p:sp>
        <p:nvSpPr>
          <p:cNvPr id="11" name="テキスト ボックス 10">
            <a:extLst>
              <a:ext uri="{FF2B5EF4-FFF2-40B4-BE49-F238E27FC236}">
                <a16:creationId xmlns:a16="http://schemas.microsoft.com/office/drawing/2014/main" id="{C8E3AD2D-31F0-4E50-AEBF-DC6F6C20CA6E}"/>
              </a:ext>
            </a:extLst>
          </p:cNvPr>
          <p:cNvSpPr txBox="1"/>
          <p:nvPr/>
        </p:nvSpPr>
        <p:spPr>
          <a:xfrm>
            <a:off x="0" y="525123"/>
            <a:ext cx="9144000" cy="461665"/>
          </a:xfrm>
          <a:prstGeom prst="rect">
            <a:avLst/>
          </a:prstGeom>
          <a:solidFill>
            <a:srgbClr val="FFD653"/>
          </a:solidFill>
          <a:ln w="19050">
            <a:noFill/>
          </a:ln>
        </p:spPr>
        <p:txBody>
          <a:bodyPr wrap="square" rtlCol="0">
            <a:spAutoFit/>
          </a:bodyPr>
          <a:lstStyle/>
          <a:p>
            <a:r>
              <a:rPr lang="ja-JP" altLang="en-US" sz="2400" dirty="0">
                <a:latin typeface="Meiryo UI" pitchFamily="50" charset="-128"/>
                <a:ea typeface="Meiryo UI" pitchFamily="50" charset="-128"/>
                <a:cs typeface="Meiryo UI" pitchFamily="50" charset="-128"/>
              </a:rPr>
              <a:t>１－</a:t>
            </a:r>
            <a:r>
              <a:rPr lang="en-US" altLang="ja-JP" sz="2400" dirty="0">
                <a:latin typeface="Meiryo UI" pitchFamily="50" charset="-128"/>
                <a:ea typeface="Meiryo UI" pitchFamily="50" charset="-128"/>
                <a:cs typeface="Meiryo UI" pitchFamily="50" charset="-128"/>
              </a:rPr>
              <a:t>4</a:t>
            </a:r>
            <a:r>
              <a:rPr lang="ja-JP" altLang="en-US" sz="2400" dirty="0">
                <a:latin typeface="Meiryo UI" pitchFamily="50" charset="-128"/>
                <a:ea typeface="Meiryo UI" pitchFamily="50" charset="-128"/>
                <a:cs typeface="Meiryo UI" pitchFamily="50" charset="-128"/>
              </a:rPr>
              <a:t>　次期計画の概要</a:t>
            </a:r>
            <a:endParaRPr kumimoji="1" lang="ja-JP" altLang="en-US" sz="2400" dirty="0">
              <a:latin typeface="Meiryo UI" pitchFamily="50" charset="-128"/>
              <a:ea typeface="Meiryo UI" pitchFamily="50" charset="-128"/>
              <a:cs typeface="Meiryo UI" pitchFamily="50" charset="-128"/>
            </a:endParaRPr>
          </a:p>
        </p:txBody>
      </p:sp>
      <p:sp>
        <p:nvSpPr>
          <p:cNvPr id="13" name="テキスト ボックス 12">
            <a:extLst>
              <a:ext uri="{FF2B5EF4-FFF2-40B4-BE49-F238E27FC236}">
                <a16:creationId xmlns:a16="http://schemas.microsoft.com/office/drawing/2014/main" id="{D0B05754-79C2-40EA-A44A-AE20353A4548}"/>
              </a:ext>
            </a:extLst>
          </p:cNvPr>
          <p:cNvSpPr txBox="1"/>
          <p:nvPr/>
        </p:nvSpPr>
        <p:spPr>
          <a:xfrm>
            <a:off x="112735" y="4016383"/>
            <a:ext cx="8870026" cy="1938992"/>
          </a:xfrm>
          <a:prstGeom prst="rect">
            <a:avLst/>
          </a:prstGeom>
          <a:noFill/>
        </p:spPr>
        <p:txBody>
          <a:bodyPr wrap="square">
            <a:spAutoFit/>
          </a:bodyPr>
          <a:lstStyle/>
          <a:p>
            <a:pPr algn="just"/>
            <a:r>
              <a:rPr lang="ja-JP" altLang="ja-JP" sz="120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a:t>
            </a:r>
            <a:r>
              <a:rPr lang="en-US" altLang="ja-JP" sz="1200" u="sng" kern="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1</a:t>
            </a:r>
            <a:r>
              <a:rPr lang="ja-JP" altLang="ja-JP" sz="120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sz="120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建設段階での工夫（品質確保の維持）</a:t>
            </a:r>
          </a:p>
          <a:p>
            <a:pPr marL="358775" indent="-92075" algn="just"/>
            <a:r>
              <a:rPr lang="ja-JP" altLang="en-US" sz="1200" kern="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　　</a:t>
            </a:r>
            <a:r>
              <a:rPr lang="ja-JP" altLang="en-US" sz="1200" u="sng" kern="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安威川ダムでは、建設段階において、堤体材料採取時の迅速な画像解析による粒度確認や、材料全量の層状仮置きによる均質化などの工夫により、長寿命化に資する品質確保を図っている。</a:t>
            </a:r>
            <a:endParaRPr lang="en-US" altLang="ja-JP" sz="1200" u="sng" kern="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endParaRPr>
          </a:p>
          <a:p>
            <a:pPr algn="just"/>
            <a:r>
              <a:rPr lang="ja-JP" altLang="ja-JP" sz="120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a:t>
            </a:r>
            <a:r>
              <a:rPr lang="en-US" altLang="ja-JP" sz="120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2</a:t>
            </a:r>
            <a:r>
              <a:rPr lang="ja-JP" altLang="ja-JP" sz="120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）維持管理段階における長寿命化に資する工夫</a:t>
            </a:r>
            <a:endParaRPr lang="ja-JP" altLang="ja-JP" sz="1200" u="sng" kern="100" dirty="0">
              <a:effectLst/>
              <a:latin typeface="Meiryo UI" panose="020B0604030504040204" pitchFamily="50" charset="-128"/>
              <a:ea typeface="Meiryo UI" panose="020B0604030504040204" pitchFamily="50" charset="-128"/>
              <a:cs typeface="Times New Roman" panose="02020603050405020304" pitchFamily="18" charset="0"/>
            </a:endParaRPr>
          </a:p>
          <a:p>
            <a:pPr marL="358775" indent="127000" algn="just"/>
            <a:r>
              <a:rPr lang="ja-JP" altLang="ja-JP" sz="120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維持管理段階においても、きめ細やかな補修や創意工夫により施設の劣化を防ぎ、または現場状況に応じた材料グレードの選定、</a:t>
            </a:r>
            <a:r>
              <a:rPr lang="en-US" altLang="ja-JP" sz="120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NETIS</a:t>
            </a:r>
            <a:r>
              <a:rPr lang="ja-JP" altLang="ja-JP" sz="120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に登録されているコンクリートのひび割れを自己修復させる自己治癒コンクリートの活用など、構造物の耐久性が向上し、メンテナンス作業を低減させた長寿命化が期待できる技術の採用を検討する。</a:t>
            </a:r>
            <a:r>
              <a:rPr lang="en-US" altLang="ja-JP" sz="1200" u="sng" kern="100" dirty="0">
                <a:effectLst/>
                <a:latin typeface="Meiryo UI" panose="020B0604030504040204" pitchFamily="50" charset="-128"/>
                <a:ea typeface="Meiryo UI" panose="020B0604030504040204" pitchFamily="50" charset="-128"/>
                <a:cs typeface="Times New Roman" panose="02020603050405020304" pitchFamily="18" charset="0"/>
              </a:rPr>
              <a:t> </a:t>
            </a:r>
            <a:endParaRPr lang="ja-JP" altLang="ja-JP" sz="1200" u="sng" kern="100" dirty="0">
              <a:effectLst/>
              <a:latin typeface="Meiryo UI" panose="020B0604030504040204" pitchFamily="50" charset="-128"/>
              <a:ea typeface="Meiryo UI" panose="020B0604030504040204" pitchFamily="50" charset="-128"/>
              <a:cs typeface="Times New Roman" panose="02020603050405020304" pitchFamily="18" charset="0"/>
            </a:endParaRPr>
          </a:p>
          <a:p>
            <a:pPr algn="just"/>
            <a:r>
              <a:rPr lang="ja-JP" altLang="ja-JP" sz="120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a:t>
            </a:r>
            <a:r>
              <a:rPr lang="en-US" altLang="ja-JP" sz="1200" u="sng" kern="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3</a:t>
            </a:r>
            <a:r>
              <a:rPr lang="ja-JP" altLang="ja-JP" sz="120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）ライフサイクルコスト縮減</a:t>
            </a:r>
            <a:endParaRPr lang="en-US" altLang="ja-JP" sz="120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endParaRPr>
          </a:p>
          <a:p>
            <a:pPr marL="358775" indent="127000" algn="just"/>
            <a:r>
              <a:rPr lang="ja-JP" altLang="ja-JP" sz="120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更新・大規模補修の計画、設計等の段階において、設計・建設費用が通常より高くなるとしても、基本構造部分の耐久性を向上させることや、維持管理が容易に行える構造とすることによるライフサイクルコストの縮減を検討する。</a:t>
            </a:r>
            <a:endParaRPr lang="ja-JP" altLang="ja-JP" sz="1200" u="sng"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19596814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a:extLst>
              <a:ext uri="{FF2B5EF4-FFF2-40B4-BE49-F238E27FC236}">
                <a16:creationId xmlns:a16="http://schemas.microsoft.com/office/drawing/2014/main" id="{5CA63333-58CC-4345-8E5A-C9F799BB19BB}"/>
              </a:ext>
            </a:extLst>
          </p:cNvPr>
          <p:cNvSpPr txBox="1"/>
          <p:nvPr/>
        </p:nvSpPr>
        <p:spPr>
          <a:xfrm>
            <a:off x="-13856" y="1644"/>
            <a:ext cx="9157855"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１．</a:t>
            </a:r>
            <a:r>
              <a:rPr kumimoji="1" lang="ja-JP" altLang="en-US" sz="2800" dirty="0">
                <a:solidFill>
                  <a:schemeClr val="bg1"/>
                </a:solidFill>
                <a:latin typeface="Meiryo UI" panose="020B0604030504040204" pitchFamily="50" charset="-128"/>
                <a:ea typeface="Meiryo UI" panose="020B0604030504040204" pitchFamily="50" charset="-128"/>
              </a:rPr>
              <a:t>各分野の最終とりまとめ</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10" name="スライド番号プレースホルダー 17">
            <a:extLst>
              <a:ext uri="{FF2B5EF4-FFF2-40B4-BE49-F238E27FC236}">
                <a16:creationId xmlns:a16="http://schemas.microsoft.com/office/drawing/2014/main" id="{428703D8-3AFE-4E03-A287-112B17022CD6}"/>
              </a:ext>
            </a:extLst>
          </p:cNvPr>
          <p:cNvSpPr>
            <a:spLocks noGrp="1"/>
          </p:cNvSpPr>
          <p:nvPr>
            <p:ph type="sldNum" sz="quarter" idx="12"/>
          </p:nvPr>
        </p:nvSpPr>
        <p:spPr>
          <a:xfrm>
            <a:off x="8380804" y="6497402"/>
            <a:ext cx="774422" cy="365125"/>
          </a:xfrm>
        </p:spPr>
        <p:txBody>
          <a:bodyPr/>
          <a:lstStyle/>
          <a:p>
            <a:fld id="{682EF9F9-C4E8-46B2-BBF1-33E3162B856A}" type="slidenum">
              <a:rPr kumimoji="1" lang="ja-JP" altLang="en-US" smtClean="0"/>
              <a:t>32</a:t>
            </a:fld>
            <a:endParaRPr kumimoji="1" lang="ja-JP" altLang="en-US" dirty="0"/>
          </a:p>
        </p:txBody>
      </p:sp>
      <p:sp>
        <p:nvSpPr>
          <p:cNvPr id="14" name="テキスト ボックス 13">
            <a:extLst>
              <a:ext uri="{FF2B5EF4-FFF2-40B4-BE49-F238E27FC236}">
                <a16:creationId xmlns:a16="http://schemas.microsoft.com/office/drawing/2014/main" id="{034555F7-CF4F-4F4D-B083-D4E1B32BA92A}"/>
              </a:ext>
            </a:extLst>
          </p:cNvPr>
          <p:cNvSpPr txBox="1"/>
          <p:nvPr/>
        </p:nvSpPr>
        <p:spPr>
          <a:xfrm>
            <a:off x="62618" y="1015301"/>
            <a:ext cx="8037774" cy="646331"/>
          </a:xfrm>
          <a:prstGeom prst="rect">
            <a:avLst/>
          </a:prstGeom>
          <a:noFill/>
          <a:ln w="19050">
            <a:noFill/>
          </a:ln>
        </p:spPr>
        <p:txBody>
          <a:bodyPr wrap="square" rtlCol="0">
            <a:spAutoFit/>
          </a:bodyPr>
          <a:lstStyle/>
          <a:p>
            <a:r>
              <a:rPr lang="ja-JP" altLang="en-US" b="1" dirty="0">
                <a:latin typeface="Meiryo UI" pitchFamily="50" charset="-128"/>
                <a:ea typeface="Meiryo UI" pitchFamily="50" charset="-128"/>
                <a:cs typeface="Meiryo UI" pitchFamily="50" charset="-128"/>
              </a:rPr>
              <a:t>３．効率的・効果的な維持管理の推進</a:t>
            </a:r>
            <a:endParaRPr lang="en-US" altLang="ja-JP" b="1" dirty="0">
              <a:latin typeface="Meiryo UI" pitchFamily="50" charset="-128"/>
              <a:ea typeface="Meiryo UI" pitchFamily="50" charset="-128"/>
              <a:cs typeface="Meiryo UI" pitchFamily="50" charset="-128"/>
            </a:endParaRPr>
          </a:p>
          <a:p>
            <a:r>
              <a:rPr lang="ja-JP" altLang="en-US" b="1" dirty="0">
                <a:latin typeface="Meiryo UI" pitchFamily="50" charset="-128"/>
                <a:ea typeface="Meiryo UI" pitchFamily="50" charset="-128"/>
                <a:cs typeface="Meiryo UI" pitchFamily="50" charset="-128"/>
              </a:rPr>
              <a:t>　</a:t>
            </a:r>
            <a:r>
              <a:rPr lang="en-US" altLang="ja-JP" b="1" dirty="0">
                <a:latin typeface="Meiryo UI" pitchFamily="50" charset="-128"/>
                <a:ea typeface="Meiryo UI" pitchFamily="50" charset="-128"/>
                <a:cs typeface="Meiryo UI" pitchFamily="50" charset="-128"/>
              </a:rPr>
              <a:t>3.4</a:t>
            </a:r>
            <a:r>
              <a:rPr lang="ja-JP" altLang="en-US" b="1" dirty="0">
                <a:latin typeface="Meiryo UI" pitchFamily="50" charset="-128"/>
                <a:ea typeface="Meiryo UI" pitchFamily="50" charset="-128"/>
                <a:cs typeface="Meiryo UI" pitchFamily="50" charset="-128"/>
              </a:rPr>
              <a:t>　ダム</a:t>
            </a:r>
            <a:endParaRPr kumimoji="1" lang="ja-JP" altLang="en-US" b="1" dirty="0">
              <a:latin typeface="Meiryo UI" pitchFamily="50" charset="-128"/>
              <a:ea typeface="Meiryo UI" pitchFamily="50" charset="-128"/>
              <a:cs typeface="Meiryo UI" pitchFamily="50" charset="-128"/>
            </a:endParaRPr>
          </a:p>
        </p:txBody>
      </p:sp>
      <p:sp>
        <p:nvSpPr>
          <p:cNvPr id="5" name="角丸四角形 143">
            <a:extLst>
              <a:ext uri="{FF2B5EF4-FFF2-40B4-BE49-F238E27FC236}">
                <a16:creationId xmlns:a16="http://schemas.microsoft.com/office/drawing/2014/main" id="{7701EFF1-45C8-112C-5437-8B5F4EA59686}"/>
              </a:ext>
            </a:extLst>
          </p:cNvPr>
          <p:cNvSpPr/>
          <p:nvPr/>
        </p:nvSpPr>
        <p:spPr>
          <a:xfrm>
            <a:off x="127504" y="4941168"/>
            <a:ext cx="8888992" cy="636869"/>
          </a:xfrm>
          <a:prstGeom prst="rect">
            <a:avLst/>
          </a:prstGeom>
          <a:noFill/>
          <a:ln>
            <a:solidFill>
              <a:schemeClr val="tx1"/>
            </a:solid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en-US" altLang="ja-JP" sz="1400" b="1" kern="100" dirty="0">
                <a:solidFill>
                  <a:prstClr val="black"/>
                </a:solidFill>
                <a:latin typeface="Meiryo UI" panose="020B0604030504040204" pitchFamily="50" charset="-128"/>
                <a:ea typeface="Meiryo UI" panose="020B0604030504040204" pitchFamily="50" charset="-128"/>
                <a:cs typeface="Times New Roman"/>
              </a:rPr>
              <a:t>3.4.8</a:t>
            </a:r>
            <a:r>
              <a:rPr lang="ja-JP" altLang="en-US" sz="1400" b="1" kern="100" dirty="0">
                <a:solidFill>
                  <a:prstClr val="black"/>
                </a:solidFill>
                <a:latin typeface="Meiryo UI" panose="020B0604030504040204" pitchFamily="50" charset="-128"/>
                <a:ea typeface="Meiryo UI" panose="020B0604030504040204" pitchFamily="50" charset="-128"/>
                <a:cs typeface="Times New Roman"/>
              </a:rPr>
              <a:t>　効果検証</a:t>
            </a:r>
            <a:endParaRPr lang="en-US" altLang="ja-JP" sz="1400" b="1" kern="100" dirty="0">
              <a:solidFill>
                <a:prstClr val="black"/>
              </a:solidFill>
              <a:latin typeface="Meiryo UI" panose="020B0604030504040204" pitchFamily="50" charset="-128"/>
              <a:ea typeface="Meiryo UI" panose="020B0604030504040204" pitchFamily="50" charset="-128"/>
              <a:cs typeface="Times New Roman"/>
            </a:endParaRPr>
          </a:p>
          <a:p>
            <a:pPr marL="92075" algn="just">
              <a:defRPr/>
            </a:pPr>
            <a:r>
              <a:rPr lang="ja-JP" altLang="en-US" sz="1100" u="sng" kern="100" dirty="0">
                <a:solidFill>
                  <a:srgbClr val="FF0000"/>
                </a:solidFill>
                <a:latin typeface="Meiryo UI" panose="020B0604030504040204" pitchFamily="50" charset="-128"/>
                <a:ea typeface="Meiryo UI" panose="020B0604030504040204" pitchFamily="50" charset="-128"/>
                <a:cs typeface="Times New Roman"/>
              </a:rPr>
              <a:t>効果検証については</a:t>
            </a:r>
            <a:r>
              <a:rPr lang="en-US" altLang="ja-JP" sz="1100" u="sng" kern="100" dirty="0">
                <a:solidFill>
                  <a:srgbClr val="FF0000"/>
                </a:solidFill>
                <a:latin typeface="Meiryo UI" panose="020B0604030504040204" pitchFamily="50" charset="-128"/>
                <a:ea typeface="Meiryo UI" panose="020B0604030504040204" pitchFamily="50" charset="-128"/>
                <a:cs typeface="Times New Roman"/>
              </a:rPr>
              <a:t>3.1.8</a:t>
            </a:r>
            <a:r>
              <a:rPr lang="ja-JP" altLang="en-US" sz="1100" u="sng" kern="100" dirty="0">
                <a:solidFill>
                  <a:srgbClr val="FF0000"/>
                </a:solidFill>
                <a:latin typeface="Meiryo UI" panose="020B0604030504040204" pitchFamily="50" charset="-128"/>
                <a:ea typeface="Meiryo UI" panose="020B0604030504040204" pitchFamily="50" charset="-128"/>
                <a:cs typeface="Times New Roman"/>
              </a:rPr>
              <a:t>を参照。</a:t>
            </a:r>
          </a:p>
          <a:p>
            <a:pPr algn="just">
              <a:defRPr/>
            </a:pPr>
            <a:endParaRPr lang="ja-JP" altLang="en-US" sz="1400" b="1" kern="100" dirty="0">
              <a:solidFill>
                <a:prstClr val="black"/>
              </a:solidFill>
              <a:latin typeface="Meiryo UI" panose="020B0604030504040204" pitchFamily="50" charset="-128"/>
              <a:ea typeface="Meiryo UI" panose="020B0604030504040204" pitchFamily="50" charset="-128"/>
              <a:cs typeface="Times New Roman"/>
            </a:endParaRPr>
          </a:p>
        </p:txBody>
      </p:sp>
      <p:sp>
        <p:nvSpPr>
          <p:cNvPr id="7" name="角丸四角形 143">
            <a:extLst>
              <a:ext uri="{FF2B5EF4-FFF2-40B4-BE49-F238E27FC236}">
                <a16:creationId xmlns:a16="http://schemas.microsoft.com/office/drawing/2014/main" id="{E85478FA-1380-08BD-05DF-7027970C266F}"/>
              </a:ext>
            </a:extLst>
          </p:cNvPr>
          <p:cNvSpPr/>
          <p:nvPr/>
        </p:nvSpPr>
        <p:spPr>
          <a:xfrm>
            <a:off x="62618" y="1735380"/>
            <a:ext cx="8888992" cy="2845748"/>
          </a:xfrm>
          <a:prstGeom prst="rect">
            <a:avLst/>
          </a:prstGeom>
          <a:noFill/>
          <a:ln>
            <a:solidFill>
              <a:schemeClr val="tx1"/>
            </a:solid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en-US" altLang="ja-JP" sz="1400" b="1" kern="100" dirty="0">
                <a:solidFill>
                  <a:prstClr val="black"/>
                </a:solidFill>
                <a:latin typeface="Meiryo UI" panose="020B0604030504040204" pitchFamily="50" charset="-128"/>
                <a:ea typeface="Meiryo UI" panose="020B0604030504040204" pitchFamily="50" charset="-128"/>
                <a:cs typeface="Times New Roman"/>
              </a:rPr>
              <a:t>3.4.7</a:t>
            </a:r>
            <a:r>
              <a:rPr lang="ja-JP" altLang="en-US" sz="1400" b="1" kern="100" dirty="0">
                <a:solidFill>
                  <a:prstClr val="black"/>
                </a:solidFill>
                <a:latin typeface="Meiryo UI" panose="020B0604030504040204" pitchFamily="50" charset="-128"/>
                <a:ea typeface="Meiryo UI" panose="020B0604030504040204" pitchFamily="50" charset="-128"/>
                <a:cs typeface="Times New Roman"/>
              </a:rPr>
              <a:t>　新技術の活用</a:t>
            </a:r>
            <a:endParaRPr lang="en-US" altLang="ja-JP" sz="1400" b="1" kern="100" dirty="0">
              <a:solidFill>
                <a:prstClr val="black"/>
              </a:solidFill>
              <a:latin typeface="Meiryo UI" panose="020B0604030504040204" pitchFamily="50" charset="-128"/>
              <a:ea typeface="Meiryo UI" panose="020B0604030504040204" pitchFamily="50" charset="-128"/>
              <a:cs typeface="Times New Roman"/>
            </a:endParaRPr>
          </a:p>
          <a:p>
            <a:endParaRPr lang="en-US" altLang="ja-JP" sz="1100" u="sng" dirty="0">
              <a:solidFill>
                <a:srgbClr val="FF0000"/>
              </a:solidFill>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C8E3AD2D-31F0-4E50-AEBF-DC6F6C20CA6E}"/>
              </a:ext>
            </a:extLst>
          </p:cNvPr>
          <p:cNvSpPr txBox="1"/>
          <p:nvPr/>
        </p:nvSpPr>
        <p:spPr>
          <a:xfrm>
            <a:off x="0" y="525123"/>
            <a:ext cx="9144000" cy="461665"/>
          </a:xfrm>
          <a:prstGeom prst="rect">
            <a:avLst/>
          </a:prstGeom>
          <a:solidFill>
            <a:srgbClr val="FFD653"/>
          </a:solidFill>
          <a:ln w="19050">
            <a:noFill/>
          </a:ln>
        </p:spPr>
        <p:txBody>
          <a:bodyPr wrap="square" rtlCol="0">
            <a:spAutoFit/>
          </a:bodyPr>
          <a:lstStyle/>
          <a:p>
            <a:r>
              <a:rPr lang="ja-JP" altLang="en-US" sz="2400" dirty="0">
                <a:latin typeface="Meiryo UI" pitchFamily="50" charset="-128"/>
                <a:ea typeface="Meiryo UI" pitchFamily="50" charset="-128"/>
                <a:cs typeface="Meiryo UI" pitchFamily="50" charset="-128"/>
              </a:rPr>
              <a:t>１－</a:t>
            </a:r>
            <a:r>
              <a:rPr lang="en-US" altLang="ja-JP" sz="2400" dirty="0">
                <a:latin typeface="Meiryo UI" pitchFamily="50" charset="-128"/>
                <a:ea typeface="Meiryo UI" pitchFamily="50" charset="-128"/>
                <a:cs typeface="Meiryo UI" pitchFamily="50" charset="-128"/>
              </a:rPr>
              <a:t>4</a:t>
            </a:r>
            <a:r>
              <a:rPr lang="ja-JP" altLang="en-US" sz="2400" dirty="0">
                <a:latin typeface="Meiryo UI" pitchFamily="50" charset="-128"/>
                <a:ea typeface="Meiryo UI" pitchFamily="50" charset="-128"/>
                <a:cs typeface="Meiryo UI" pitchFamily="50" charset="-128"/>
              </a:rPr>
              <a:t>　次期計画の概要</a:t>
            </a:r>
            <a:endParaRPr kumimoji="1" lang="ja-JP" altLang="en-US" sz="2400" dirty="0">
              <a:latin typeface="Meiryo UI" pitchFamily="50" charset="-128"/>
              <a:ea typeface="Meiryo UI" pitchFamily="50" charset="-128"/>
              <a:cs typeface="Meiryo UI" pitchFamily="50" charset="-128"/>
            </a:endParaRPr>
          </a:p>
        </p:txBody>
      </p:sp>
      <p:sp>
        <p:nvSpPr>
          <p:cNvPr id="12" name="テキスト ボックス 11">
            <a:extLst>
              <a:ext uri="{FF2B5EF4-FFF2-40B4-BE49-F238E27FC236}">
                <a16:creationId xmlns:a16="http://schemas.microsoft.com/office/drawing/2014/main" id="{439410BA-A6EF-437C-B1D3-8E6B639599FA}"/>
              </a:ext>
            </a:extLst>
          </p:cNvPr>
          <p:cNvSpPr txBox="1"/>
          <p:nvPr/>
        </p:nvSpPr>
        <p:spPr>
          <a:xfrm>
            <a:off x="199063" y="1994900"/>
            <a:ext cx="8568952" cy="2492990"/>
          </a:xfrm>
          <a:prstGeom prst="rect">
            <a:avLst/>
          </a:prstGeom>
          <a:noFill/>
        </p:spPr>
        <p:txBody>
          <a:bodyPr wrap="square">
            <a:spAutoFit/>
          </a:bodyPr>
          <a:lstStyle/>
          <a:p>
            <a:r>
              <a:rPr lang="ja-JP" altLang="en-US" sz="1200" u="sng" dirty="0">
                <a:solidFill>
                  <a:srgbClr val="FF0000"/>
                </a:solidFill>
                <a:latin typeface="Meiryo UI" panose="020B0604030504040204" pitchFamily="50" charset="-128"/>
                <a:ea typeface="Meiryo UI" panose="020B0604030504040204" pitchFamily="50" charset="-128"/>
              </a:rPr>
              <a:t>（１）　基本的な考え方</a:t>
            </a:r>
          </a:p>
          <a:p>
            <a:pPr marL="268288" indent="92075"/>
            <a:r>
              <a:rPr lang="ja-JP" altLang="en-US" sz="1200" u="sng" dirty="0">
                <a:solidFill>
                  <a:srgbClr val="FF0000"/>
                </a:solidFill>
                <a:latin typeface="Meiryo UI" panose="020B0604030504040204" pitchFamily="50" charset="-128"/>
                <a:ea typeface="Meiryo UI" panose="020B0604030504040204" pitchFamily="50" charset="-128"/>
              </a:rPr>
              <a:t>維持管理業務の高度化及び省力化、また、業務を通じて抽出された課題解決等を目的として、試行実施を含めて国や他府県の事例等を参考に新技術の導入を検討する。</a:t>
            </a:r>
            <a:endParaRPr lang="en-US" altLang="ja-JP" sz="1200" u="sng" dirty="0">
              <a:solidFill>
                <a:srgbClr val="FF0000"/>
              </a:solidFill>
              <a:latin typeface="Meiryo UI" panose="020B0604030504040204" pitchFamily="50" charset="-128"/>
              <a:ea typeface="Meiryo UI" panose="020B0604030504040204" pitchFamily="50" charset="-128"/>
            </a:endParaRPr>
          </a:p>
          <a:p>
            <a:pPr indent="127000" algn="just"/>
            <a:r>
              <a:rPr lang="ja-JP" altLang="ja-JP" sz="1200" u="sng" kern="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a:t>
            </a:r>
            <a:r>
              <a:rPr lang="en-US" altLang="ja-JP" sz="1200" u="sng" kern="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1</a:t>
            </a:r>
            <a:r>
              <a:rPr lang="ja-JP" altLang="ja-JP" sz="1200" u="sng" kern="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）ドローンの活用</a:t>
            </a:r>
          </a:p>
          <a:p>
            <a:pPr indent="127000" algn="just"/>
            <a:r>
              <a:rPr lang="ja-JP" altLang="en-US" sz="1200" kern="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　　</a:t>
            </a:r>
            <a:r>
              <a:rPr lang="ja-JP" altLang="ja-JP" sz="1200" u="sng" kern="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・職員による⽬視外⾶⾏を含めドローン操縦の有資格者の育成を行うとともに、⾃動操縦機体の導⼊などさらなる活⽤拡⼤に取組む。</a:t>
            </a:r>
            <a:endParaRPr lang="en-US" altLang="ja-JP" sz="1200" u="sng" kern="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endParaRPr>
          </a:p>
          <a:p>
            <a:pPr marL="182563" indent="127000" algn="just"/>
            <a:r>
              <a:rPr lang="ja-JP" altLang="en-US" sz="1200" u="sng" kern="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・船舶による定期巡視や大規模出水後の貯水池周辺の点検時において、近接目視が容易でない箇所の点検にドローンを活用する。</a:t>
            </a:r>
            <a:endParaRPr lang="ja-JP" altLang="ja-JP" sz="1200" u="sng" kern="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endParaRPr>
          </a:p>
          <a:p>
            <a:pPr indent="127000" algn="just"/>
            <a:r>
              <a:rPr lang="ja-JP" altLang="en-US" sz="1200" kern="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　　</a:t>
            </a:r>
            <a:r>
              <a:rPr lang="ja-JP" altLang="ja-JP" sz="1200" u="sng" kern="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・ドローンが撮影した映像・画像から損傷度を⾃動判別する</a:t>
            </a:r>
            <a:r>
              <a:rPr lang="en-US" altLang="ja-JP" sz="1200" u="sng" kern="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AI</a:t>
            </a:r>
            <a:r>
              <a:rPr lang="ja-JP" altLang="ja-JP" sz="1200" u="sng" kern="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解析等の技術の導⼊可能性を検討する。</a:t>
            </a:r>
            <a:r>
              <a:rPr lang="ja-JP" altLang="en-US" sz="1200" u="sng" kern="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　</a:t>
            </a:r>
            <a:endParaRPr lang="en-US" altLang="ja-JP" sz="1200" u="sng" kern="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endParaRPr>
          </a:p>
          <a:p>
            <a:pPr indent="127000" algn="just"/>
            <a:r>
              <a:rPr lang="ja-JP" altLang="ja-JP" sz="1200" u="sng" kern="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a:t>
            </a:r>
            <a:r>
              <a:rPr lang="en-US" altLang="ja-JP" sz="1200" u="sng" kern="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2</a:t>
            </a:r>
            <a:r>
              <a:rPr lang="ja-JP" altLang="ja-JP" sz="1200" u="sng" kern="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）非破壊</a:t>
            </a:r>
            <a:r>
              <a:rPr lang="ja-JP" altLang="en-US" sz="1200" u="sng" kern="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検査技術</a:t>
            </a:r>
            <a:r>
              <a:rPr lang="ja-JP" altLang="ja-JP" sz="1200" u="sng" kern="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の活用</a:t>
            </a:r>
          </a:p>
          <a:p>
            <a:pPr marL="449263" indent="-90488" algn="just"/>
            <a:r>
              <a:rPr lang="ja-JP" altLang="ja-JP" sz="1200" u="sng" kern="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1200" u="sng" kern="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洪水吐き等大規模コンクリート構造物について、</a:t>
            </a:r>
            <a:r>
              <a:rPr lang="ja-JP" altLang="ja-JP" sz="1200" u="sng" kern="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定期</a:t>
            </a:r>
            <a:r>
              <a:rPr lang="ja-JP" altLang="en-US" sz="1200" u="sng" kern="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検査や総合点検時</a:t>
            </a:r>
            <a:r>
              <a:rPr lang="ja-JP" altLang="ja-JP" sz="1200" u="sng" kern="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に非破壊</a:t>
            </a:r>
            <a:r>
              <a:rPr lang="ja-JP" altLang="en-US" sz="1200" u="sng" kern="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検査技術の</a:t>
            </a:r>
            <a:r>
              <a:rPr lang="ja-JP" altLang="ja-JP" sz="1200" u="sng" kern="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導入</a:t>
            </a:r>
            <a:r>
              <a:rPr lang="ja-JP" altLang="en-US" sz="1200" u="sng" kern="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等を検討し、維持管理業務の</a:t>
            </a:r>
            <a:endParaRPr lang="en-US" altLang="ja-JP" sz="1200" u="sng" kern="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endParaRPr>
          </a:p>
          <a:p>
            <a:pPr marL="449263" indent="-90488" algn="just"/>
            <a:r>
              <a:rPr lang="ja-JP" altLang="en-US" sz="1200" u="sng" kern="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　効率化を図る。</a:t>
            </a:r>
            <a:endParaRPr lang="en-US" altLang="ja-JP" sz="1200" u="sng" kern="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endParaRPr>
          </a:p>
          <a:p>
            <a:pPr indent="127000" algn="just"/>
            <a:r>
              <a:rPr lang="ja-JP" altLang="ja-JP" sz="1200" u="sng" kern="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a:t>
            </a:r>
            <a:r>
              <a:rPr lang="en-US" altLang="ja-JP" sz="1200" u="sng" kern="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3</a:t>
            </a:r>
            <a:r>
              <a:rPr lang="ja-JP" altLang="ja-JP" sz="1200" u="sng" kern="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）日常維持管理における新技術の活用</a:t>
            </a:r>
          </a:p>
          <a:p>
            <a:pPr marL="449263" indent="-322263" algn="just"/>
            <a:r>
              <a:rPr lang="ja-JP" altLang="en-US" sz="1200" kern="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　　</a:t>
            </a:r>
            <a:r>
              <a:rPr lang="ja-JP" altLang="ja-JP" sz="1200" u="sng" kern="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a:t>
            </a:r>
            <a:r>
              <a:rPr lang="en-US" altLang="ja-JP" sz="1200" u="sng" kern="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GNSS</a:t>
            </a:r>
            <a:r>
              <a:rPr lang="ja-JP" altLang="en-US" sz="1200" u="sng" kern="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によるダム堤体等の変形計測や、マルチビーム測探機搭載の無人ボートによる貯水池の深浅測量など、</a:t>
            </a:r>
            <a:r>
              <a:rPr lang="ja-JP" altLang="ja-JP" sz="1200" u="sng" kern="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引続き、日常的維持</a:t>
            </a:r>
            <a:endParaRPr lang="en-US" altLang="ja-JP" sz="1200" u="sng" kern="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endParaRPr>
          </a:p>
          <a:p>
            <a:pPr marL="449263" indent="-322263" algn="just"/>
            <a:r>
              <a:rPr lang="ja-JP" altLang="en-US" sz="1200" kern="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　　　</a:t>
            </a:r>
            <a:r>
              <a:rPr lang="ja-JP" altLang="ja-JP" sz="1200" u="sng" kern="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管理の省力化、効率化に資する新技術を模索する。</a:t>
            </a:r>
          </a:p>
        </p:txBody>
      </p:sp>
    </p:spTree>
    <p:extLst>
      <p:ext uri="{BB962C8B-B14F-4D97-AF65-F5344CB8AC3E}">
        <p14:creationId xmlns:p14="http://schemas.microsoft.com/office/powerpoint/2010/main" val="2777026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a:extLst>
              <a:ext uri="{FF2B5EF4-FFF2-40B4-BE49-F238E27FC236}">
                <a16:creationId xmlns:a16="http://schemas.microsoft.com/office/drawing/2014/main" id="{5CA63333-58CC-4345-8E5A-C9F799BB19BB}"/>
              </a:ext>
            </a:extLst>
          </p:cNvPr>
          <p:cNvSpPr txBox="1"/>
          <p:nvPr/>
        </p:nvSpPr>
        <p:spPr>
          <a:xfrm>
            <a:off x="-13856" y="1644"/>
            <a:ext cx="9157855"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１．</a:t>
            </a:r>
            <a:r>
              <a:rPr kumimoji="1" lang="ja-JP" altLang="en-US" sz="2800" dirty="0">
                <a:solidFill>
                  <a:schemeClr val="bg1"/>
                </a:solidFill>
                <a:latin typeface="Meiryo UI" panose="020B0604030504040204" pitchFamily="50" charset="-128"/>
                <a:ea typeface="Meiryo UI" panose="020B0604030504040204" pitchFamily="50" charset="-128"/>
              </a:rPr>
              <a:t>各分野の最終とりまとめ</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10" name="スライド番号プレースホルダー 17">
            <a:extLst>
              <a:ext uri="{FF2B5EF4-FFF2-40B4-BE49-F238E27FC236}">
                <a16:creationId xmlns:a16="http://schemas.microsoft.com/office/drawing/2014/main" id="{428703D8-3AFE-4E03-A287-112B17022CD6}"/>
              </a:ext>
            </a:extLst>
          </p:cNvPr>
          <p:cNvSpPr>
            <a:spLocks noGrp="1"/>
          </p:cNvSpPr>
          <p:nvPr>
            <p:ph type="sldNum" sz="quarter" idx="12"/>
          </p:nvPr>
        </p:nvSpPr>
        <p:spPr>
          <a:xfrm>
            <a:off x="8380804" y="6497402"/>
            <a:ext cx="774422" cy="365125"/>
          </a:xfrm>
        </p:spPr>
        <p:txBody>
          <a:bodyPr/>
          <a:lstStyle/>
          <a:p>
            <a:fld id="{682EF9F9-C4E8-46B2-BBF1-33E3162B856A}" type="slidenum">
              <a:rPr kumimoji="1" lang="ja-JP" altLang="en-US" smtClean="0"/>
              <a:t>33</a:t>
            </a:fld>
            <a:endParaRPr kumimoji="1" lang="ja-JP" altLang="en-US" dirty="0"/>
          </a:p>
        </p:txBody>
      </p:sp>
      <p:sp>
        <p:nvSpPr>
          <p:cNvPr id="5" name="テキスト ボックス 4">
            <a:extLst>
              <a:ext uri="{FF2B5EF4-FFF2-40B4-BE49-F238E27FC236}">
                <a16:creationId xmlns:a16="http://schemas.microsoft.com/office/drawing/2014/main" id="{F2205FA9-0011-435E-9CF3-A6AF1A75DEA0}"/>
              </a:ext>
            </a:extLst>
          </p:cNvPr>
          <p:cNvSpPr txBox="1"/>
          <p:nvPr/>
        </p:nvSpPr>
        <p:spPr>
          <a:xfrm>
            <a:off x="62618" y="1015301"/>
            <a:ext cx="8037774" cy="646331"/>
          </a:xfrm>
          <a:prstGeom prst="rect">
            <a:avLst/>
          </a:prstGeom>
          <a:noFill/>
          <a:ln w="19050">
            <a:noFill/>
          </a:ln>
        </p:spPr>
        <p:txBody>
          <a:bodyPr wrap="square" rtlCol="0">
            <a:spAutoFit/>
          </a:bodyPr>
          <a:lstStyle/>
          <a:p>
            <a:r>
              <a:rPr lang="ja-JP" altLang="en-US" b="1" dirty="0">
                <a:latin typeface="Meiryo UI" pitchFamily="50" charset="-128"/>
                <a:ea typeface="Meiryo UI" pitchFamily="50" charset="-128"/>
                <a:cs typeface="Meiryo UI" pitchFamily="50" charset="-128"/>
              </a:rPr>
              <a:t>３．効率的・効果的な維持管理の推進</a:t>
            </a:r>
            <a:endParaRPr lang="en-US" altLang="ja-JP" b="1" dirty="0">
              <a:latin typeface="Meiryo UI" pitchFamily="50" charset="-128"/>
              <a:ea typeface="Meiryo UI" pitchFamily="50" charset="-128"/>
              <a:cs typeface="Meiryo UI" pitchFamily="50" charset="-128"/>
            </a:endParaRPr>
          </a:p>
          <a:p>
            <a:r>
              <a:rPr lang="ja-JP" altLang="en-US" b="1" dirty="0">
                <a:latin typeface="Meiryo UI" pitchFamily="50" charset="-128"/>
                <a:ea typeface="Meiryo UI" pitchFamily="50" charset="-128"/>
                <a:cs typeface="Meiryo UI" pitchFamily="50" charset="-128"/>
              </a:rPr>
              <a:t>　</a:t>
            </a:r>
            <a:r>
              <a:rPr lang="en-US" altLang="ja-JP" b="1" dirty="0">
                <a:latin typeface="Meiryo UI" pitchFamily="50" charset="-128"/>
                <a:ea typeface="Meiryo UI" pitchFamily="50" charset="-128"/>
                <a:cs typeface="Meiryo UI" pitchFamily="50" charset="-128"/>
              </a:rPr>
              <a:t>3.5</a:t>
            </a:r>
            <a:r>
              <a:rPr lang="ja-JP" altLang="en-US" b="1" dirty="0">
                <a:latin typeface="Meiryo UI" pitchFamily="50" charset="-128"/>
                <a:ea typeface="Meiryo UI" pitchFamily="50" charset="-128"/>
                <a:cs typeface="Meiryo UI" pitchFamily="50" charset="-128"/>
              </a:rPr>
              <a:t>　その他施設</a:t>
            </a:r>
            <a:endParaRPr kumimoji="1" lang="ja-JP" altLang="en-US" b="1" dirty="0">
              <a:latin typeface="Meiryo UI" pitchFamily="50" charset="-128"/>
              <a:ea typeface="Meiryo UI" pitchFamily="50" charset="-128"/>
              <a:cs typeface="Meiryo UI" pitchFamily="50" charset="-128"/>
            </a:endParaRPr>
          </a:p>
        </p:txBody>
      </p:sp>
      <p:sp>
        <p:nvSpPr>
          <p:cNvPr id="38" name="角丸四角形 143">
            <a:extLst>
              <a:ext uri="{FF2B5EF4-FFF2-40B4-BE49-F238E27FC236}">
                <a16:creationId xmlns:a16="http://schemas.microsoft.com/office/drawing/2014/main" id="{8FAD90E4-B8DB-45B4-8448-FD6331EF52F1}"/>
              </a:ext>
            </a:extLst>
          </p:cNvPr>
          <p:cNvSpPr/>
          <p:nvPr/>
        </p:nvSpPr>
        <p:spPr>
          <a:xfrm>
            <a:off x="110835" y="1628800"/>
            <a:ext cx="8947439" cy="4868602"/>
          </a:xfrm>
          <a:prstGeom prst="rect">
            <a:avLst/>
          </a:prstGeom>
          <a:noFill/>
          <a:ln>
            <a:solidFill>
              <a:schemeClr val="tx1"/>
            </a:solid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en-US" altLang="ja-JP" sz="1400" b="1" kern="100" dirty="0">
                <a:solidFill>
                  <a:prstClr val="black"/>
                </a:solidFill>
                <a:latin typeface="Meiryo UI" panose="020B0604030504040204" pitchFamily="50" charset="-128"/>
                <a:ea typeface="Meiryo UI" panose="020B0604030504040204" pitchFamily="50" charset="-128"/>
                <a:cs typeface="Times New Roman"/>
              </a:rPr>
              <a:t>3.5.1</a:t>
            </a:r>
            <a:r>
              <a:rPr lang="ja-JP" altLang="en-US" sz="1400" b="1" kern="100" dirty="0">
                <a:solidFill>
                  <a:prstClr val="black"/>
                </a:solidFill>
                <a:latin typeface="Meiryo UI" panose="020B0604030504040204" pitchFamily="50" charset="-128"/>
                <a:ea typeface="Meiryo UI" panose="020B0604030504040204" pitchFamily="50" charset="-128"/>
                <a:cs typeface="Times New Roman"/>
              </a:rPr>
              <a:t>　施設の現状</a:t>
            </a:r>
            <a:endParaRPr lang="en-US" altLang="ja-JP" sz="1400" b="1" kern="100" dirty="0">
              <a:solidFill>
                <a:prstClr val="black"/>
              </a:solidFill>
              <a:latin typeface="Meiryo UI" panose="020B0604030504040204" pitchFamily="50" charset="-128"/>
              <a:ea typeface="Meiryo UI" panose="020B0604030504040204" pitchFamily="50" charset="-128"/>
              <a:cs typeface="Times New Roman"/>
            </a:endParaRPr>
          </a:p>
        </p:txBody>
      </p:sp>
      <p:sp>
        <p:nvSpPr>
          <p:cNvPr id="26" name="角丸四角形 143">
            <a:extLst>
              <a:ext uri="{FF2B5EF4-FFF2-40B4-BE49-F238E27FC236}">
                <a16:creationId xmlns:a16="http://schemas.microsoft.com/office/drawing/2014/main" id="{8FCB7812-6492-4F39-91A0-6FC68D947237}"/>
              </a:ext>
            </a:extLst>
          </p:cNvPr>
          <p:cNvSpPr/>
          <p:nvPr/>
        </p:nvSpPr>
        <p:spPr>
          <a:xfrm>
            <a:off x="110835" y="1857269"/>
            <a:ext cx="3904574" cy="228334"/>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200" u="sng" kern="100" dirty="0">
                <a:solidFill>
                  <a:srgbClr val="FF0000"/>
                </a:solidFill>
                <a:latin typeface="Meiryo UI" panose="020B0604030504040204" pitchFamily="50" charset="-128"/>
                <a:ea typeface="Meiryo UI" panose="020B0604030504040204" pitchFamily="50" charset="-128"/>
                <a:cs typeface="Times New Roman"/>
              </a:rPr>
              <a:t>①現時点の管理施設数</a:t>
            </a:r>
            <a:endParaRPr lang="en-US" altLang="ja-JP" sz="1200" u="sng" kern="100" dirty="0">
              <a:solidFill>
                <a:srgbClr val="FF0000"/>
              </a:solidFill>
              <a:latin typeface="Meiryo UI" panose="020B0604030504040204" pitchFamily="50" charset="-128"/>
              <a:ea typeface="Meiryo UI" panose="020B0604030504040204" pitchFamily="50" charset="-128"/>
              <a:cs typeface="Times New Roman"/>
            </a:endParaRPr>
          </a:p>
        </p:txBody>
      </p:sp>
      <p:graphicFrame>
        <p:nvGraphicFramePr>
          <p:cNvPr id="7" name="表 6">
            <a:extLst>
              <a:ext uri="{FF2B5EF4-FFF2-40B4-BE49-F238E27FC236}">
                <a16:creationId xmlns:a16="http://schemas.microsoft.com/office/drawing/2014/main" id="{A07FC081-65D5-8150-6E0B-CD9704547F99}"/>
              </a:ext>
            </a:extLst>
          </p:cNvPr>
          <p:cNvGraphicFramePr>
            <a:graphicFrameLocks noGrp="1"/>
          </p:cNvGraphicFramePr>
          <p:nvPr>
            <p:extLst>
              <p:ext uri="{D42A27DB-BD31-4B8C-83A1-F6EECF244321}">
                <p14:modId xmlns:p14="http://schemas.microsoft.com/office/powerpoint/2010/main" val="1813624427"/>
              </p:ext>
            </p:extLst>
          </p:nvPr>
        </p:nvGraphicFramePr>
        <p:xfrm>
          <a:off x="336082" y="2106405"/>
          <a:ext cx="8496944" cy="1264920"/>
        </p:xfrm>
        <a:graphic>
          <a:graphicData uri="http://schemas.openxmlformats.org/drawingml/2006/table">
            <a:tbl>
              <a:tblPr firstRow="1" firstCol="1" bandRow="1">
                <a:tableStyleId>{5C22544A-7EE6-4342-B048-85BDC9FD1C3A}</a:tableStyleId>
              </a:tblPr>
              <a:tblGrid>
                <a:gridCol w="1728192">
                  <a:extLst>
                    <a:ext uri="{9D8B030D-6E8A-4147-A177-3AD203B41FA5}">
                      <a16:colId xmlns:a16="http://schemas.microsoft.com/office/drawing/2014/main" val="1319300858"/>
                    </a:ext>
                  </a:extLst>
                </a:gridCol>
                <a:gridCol w="2232248">
                  <a:extLst>
                    <a:ext uri="{9D8B030D-6E8A-4147-A177-3AD203B41FA5}">
                      <a16:colId xmlns:a16="http://schemas.microsoft.com/office/drawing/2014/main" val="2418775344"/>
                    </a:ext>
                  </a:extLst>
                </a:gridCol>
                <a:gridCol w="648072">
                  <a:extLst>
                    <a:ext uri="{9D8B030D-6E8A-4147-A177-3AD203B41FA5}">
                      <a16:colId xmlns:a16="http://schemas.microsoft.com/office/drawing/2014/main" val="3312809568"/>
                    </a:ext>
                  </a:extLst>
                </a:gridCol>
                <a:gridCol w="3888432">
                  <a:extLst>
                    <a:ext uri="{9D8B030D-6E8A-4147-A177-3AD203B41FA5}">
                      <a16:colId xmlns:a16="http://schemas.microsoft.com/office/drawing/2014/main" val="3334975561"/>
                    </a:ext>
                  </a:extLst>
                </a:gridCol>
              </a:tblGrid>
              <a:tr h="105932">
                <a:tc gridSpan="2">
                  <a:txBody>
                    <a:bodyPr/>
                    <a:lstStyle/>
                    <a:p>
                      <a:pPr algn="ctr"/>
                      <a:r>
                        <a:rPr lang="ja-JP" sz="1050" b="0" u="sng" kern="100" dirty="0">
                          <a:solidFill>
                            <a:srgbClr val="FF0000"/>
                          </a:solidFill>
                          <a:effectLst/>
                          <a:latin typeface="Meiryo UI" panose="020B0604030504040204" pitchFamily="50" charset="-128"/>
                          <a:ea typeface="Meiryo UI" panose="020B0604030504040204" pitchFamily="50" charset="-128"/>
                        </a:rPr>
                        <a:t>河川管理施設</a:t>
                      </a:r>
                      <a:endParaRPr lang="ja-JP" sz="1050" b="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a:p>
                  </a:txBody>
                  <a:tcPr/>
                </a:tc>
                <a:tc>
                  <a:txBody>
                    <a:bodyPr/>
                    <a:lstStyle/>
                    <a:p>
                      <a:pPr algn="ctr"/>
                      <a:r>
                        <a:rPr lang="ja-JP" sz="1050" b="0" u="sng" kern="100">
                          <a:solidFill>
                            <a:srgbClr val="FF0000"/>
                          </a:solidFill>
                          <a:effectLst/>
                          <a:latin typeface="Meiryo UI" panose="020B0604030504040204" pitchFamily="50" charset="-128"/>
                          <a:ea typeface="Meiryo UI" panose="020B0604030504040204" pitchFamily="50" charset="-128"/>
                        </a:rPr>
                        <a:t>数量</a:t>
                      </a:r>
                      <a:endParaRPr lang="ja-JP" sz="1050" b="0" u="sng" kern="10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ja-JP" sz="1050" b="0" u="sng" kern="100">
                          <a:solidFill>
                            <a:srgbClr val="FF0000"/>
                          </a:solidFill>
                          <a:effectLst/>
                          <a:latin typeface="Meiryo UI" panose="020B0604030504040204" pitchFamily="50" charset="-128"/>
                          <a:ea typeface="Meiryo UI" panose="020B0604030504040204" pitchFamily="50" charset="-128"/>
                        </a:rPr>
                        <a:t>備考</a:t>
                      </a:r>
                      <a:endParaRPr lang="ja-JP" sz="1050" b="0" u="sng" kern="10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5176913"/>
                  </a:ext>
                </a:extLst>
              </a:tr>
              <a:tr h="105932">
                <a:tc rowSpan="4">
                  <a:txBody>
                    <a:bodyPr/>
                    <a:lstStyle/>
                    <a:p>
                      <a:pPr algn="just"/>
                      <a:r>
                        <a:rPr lang="ja-JP" sz="1050" b="0" u="sng" kern="100" dirty="0">
                          <a:solidFill>
                            <a:srgbClr val="FF0000"/>
                          </a:solidFill>
                          <a:effectLst/>
                          <a:latin typeface="Meiryo UI" panose="020B0604030504040204" pitchFamily="50" charset="-128"/>
                          <a:ea typeface="Meiryo UI" panose="020B0604030504040204" pitchFamily="50" charset="-128"/>
                        </a:rPr>
                        <a:t>機械設備を有する排水機場等の土木構造物</a:t>
                      </a:r>
                      <a:endParaRPr lang="ja-JP" sz="1050" b="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ja-JP" sz="1050" b="0" u="sng" kern="100" dirty="0">
                          <a:solidFill>
                            <a:srgbClr val="FF0000"/>
                          </a:solidFill>
                          <a:effectLst/>
                          <a:latin typeface="Meiryo UI" panose="020B0604030504040204" pitchFamily="50" charset="-128"/>
                          <a:ea typeface="Meiryo UI" panose="020B0604030504040204" pitchFamily="50" charset="-128"/>
                        </a:rPr>
                        <a:t>水門、樋門、排水機場、防潮扉等</a:t>
                      </a:r>
                      <a:endParaRPr lang="ja-JP" sz="1050" b="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50" b="0" u="sng" kern="100" dirty="0">
                          <a:solidFill>
                            <a:srgbClr val="FF0000"/>
                          </a:solidFill>
                          <a:effectLst/>
                          <a:latin typeface="Meiryo UI" panose="020B0604030504040204" pitchFamily="50" charset="-128"/>
                          <a:ea typeface="Meiryo UI" panose="020B0604030504040204" pitchFamily="50" charset="-128"/>
                        </a:rPr>
                        <a:t>130</a:t>
                      </a:r>
                      <a:r>
                        <a:rPr lang="ja-JP" sz="1050" b="0" u="sng" kern="100" dirty="0">
                          <a:solidFill>
                            <a:srgbClr val="FF0000"/>
                          </a:solidFill>
                          <a:effectLst/>
                          <a:latin typeface="Meiryo UI" panose="020B0604030504040204" pitchFamily="50" charset="-128"/>
                          <a:ea typeface="Meiryo UI" panose="020B0604030504040204" pitchFamily="50" charset="-128"/>
                        </a:rPr>
                        <a:t>基</a:t>
                      </a:r>
                      <a:endParaRPr lang="ja-JP" sz="1050" b="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ts val="1200"/>
                        </a:lnSpc>
                      </a:pPr>
                      <a:endParaRPr lang="ja-JP" sz="1050" b="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34077027"/>
                  </a:ext>
                </a:extLst>
              </a:tr>
              <a:tr h="105932">
                <a:tc vMerge="1">
                  <a:txBody>
                    <a:bodyPr/>
                    <a:lstStyle/>
                    <a:p>
                      <a:endParaRPr kumimoji="1" lang="ja-JP" altLang="en-US"/>
                    </a:p>
                  </a:txBody>
                  <a:tcPr/>
                </a:tc>
                <a:tc>
                  <a:txBody>
                    <a:bodyPr/>
                    <a:lstStyle/>
                    <a:p>
                      <a:pPr algn="just"/>
                      <a:r>
                        <a:rPr lang="ja-JP" sz="1050" b="0" u="sng" kern="100">
                          <a:solidFill>
                            <a:srgbClr val="FF0000"/>
                          </a:solidFill>
                          <a:effectLst/>
                          <a:latin typeface="Meiryo UI" panose="020B0604030504040204" pitchFamily="50" charset="-128"/>
                          <a:ea typeface="Meiryo UI" panose="020B0604030504040204" pitchFamily="50" charset="-128"/>
                        </a:rPr>
                        <a:t>遊水地</a:t>
                      </a:r>
                      <a:endParaRPr lang="ja-JP" sz="1050" b="0" u="sng" kern="10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50" b="0" u="sng" kern="100">
                          <a:solidFill>
                            <a:srgbClr val="FF0000"/>
                          </a:solidFill>
                          <a:effectLst/>
                          <a:latin typeface="Meiryo UI" panose="020B0604030504040204" pitchFamily="50" charset="-128"/>
                          <a:ea typeface="Meiryo UI" panose="020B0604030504040204" pitchFamily="50" charset="-128"/>
                        </a:rPr>
                        <a:t>5</a:t>
                      </a:r>
                      <a:r>
                        <a:rPr lang="ja-JP" sz="1050" b="0" u="sng" kern="100">
                          <a:solidFill>
                            <a:srgbClr val="FF0000"/>
                          </a:solidFill>
                          <a:effectLst/>
                          <a:latin typeface="Meiryo UI" panose="020B0604030504040204" pitchFamily="50" charset="-128"/>
                          <a:ea typeface="Meiryo UI" panose="020B0604030504040204" pitchFamily="50" charset="-128"/>
                        </a:rPr>
                        <a:t>箇所</a:t>
                      </a:r>
                      <a:endParaRPr lang="ja-JP" sz="1050" b="0" u="sng" kern="10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ts val="1200"/>
                        </a:lnSpc>
                      </a:pPr>
                      <a:r>
                        <a:rPr lang="ja-JP" sz="1050" b="0" u="sng" kern="100">
                          <a:solidFill>
                            <a:srgbClr val="FF0000"/>
                          </a:solidFill>
                          <a:effectLst/>
                          <a:latin typeface="Meiryo UI" panose="020B0604030504040204" pitchFamily="50" charset="-128"/>
                          <a:ea typeface="Meiryo UI" panose="020B0604030504040204" pitchFamily="50" charset="-128"/>
                        </a:rPr>
                        <a:t>寝屋川流域のみ</a:t>
                      </a:r>
                      <a:endParaRPr lang="ja-JP" sz="1050" b="0" u="sng" kern="10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70733745"/>
                  </a:ext>
                </a:extLst>
              </a:tr>
              <a:tr h="105932">
                <a:tc vMerge="1">
                  <a:txBody>
                    <a:bodyPr/>
                    <a:lstStyle/>
                    <a:p>
                      <a:endParaRPr kumimoji="1" lang="ja-JP" altLang="en-US"/>
                    </a:p>
                  </a:txBody>
                  <a:tcPr/>
                </a:tc>
                <a:tc>
                  <a:txBody>
                    <a:bodyPr/>
                    <a:lstStyle/>
                    <a:p>
                      <a:pPr algn="just"/>
                      <a:r>
                        <a:rPr lang="ja-JP" sz="1050" b="0" u="sng" kern="100">
                          <a:solidFill>
                            <a:srgbClr val="FF0000"/>
                          </a:solidFill>
                          <a:effectLst/>
                          <a:latin typeface="Meiryo UI" panose="020B0604030504040204" pitchFamily="50" charset="-128"/>
                          <a:ea typeface="Meiryo UI" panose="020B0604030504040204" pitchFamily="50" charset="-128"/>
                        </a:rPr>
                        <a:t>浄化施設</a:t>
                      </a:r>
                      <a:endParaRPr lang="ja-JP" sz="1050" b="0" u="sng" kern="10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50" b="0" u="sng" kern="100">
                          <a:solidFill>
                            <a:srgbClr val="FF0000"/>
                          </a:solidFill>
                          <a:effectLst/>
                          <a:latin typeface="Meiryo UI" panose="020B0604030504040204" pitchFamily="50" charset="-128"/>
                          <a:ea typeface="Meiryo UI" panose="020B0604030504040204" pitchFamily="50" charset="-128"/>
                        </a:rPr>
                        <a:t>7</a:t>
                      </a:r>
                      <a:r>
                        <a:rPr lang="ja-JP" sz="1050" b="0" u="sng" kern="100">
                          <a:solidFill>
                            <a:srgbClr val="FF0000"/>
                          </a:solidFill>
                          <a:effectLst/>
                          <a:latin typeface="Meiryo UI" panose="020B0604030504040204" pitchFamily="50" charset="-128"/>
                          <a:ea typeface="Meiryo UI" panose="020B0604030504040204" pitchFamily="50" charset="-128"/>
                        </a:rPr>
                        <a:t>箇所</a:t>
                      </a:r>
                      <a:endParaRPr lang="ja-JP" sz="1050" b="0" u="sng" kern="10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ts val="1200"/>
                        </a:lnSpc>
                      </a:pPr>
                      <a:endParaRPr lang="ja-JP" sz="1050" b="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28139237"/>
                  </a:ext>
                </a:extLst>
              </a:tr>
              <a:tr h="105932">
                <a:tc vMerge="1">
                  <a:txBody>
                    <a:bodyPr/>
                    <a:lstStyle/>
                    <a:p>
                      <a:endParaRPr kumimoji="1" lang="ja-JP" altLang="en-US"/>
                    </a:p>
                  </a:txBody>
                  <a:tcPr/>
                </a:tc>
                <a:tc>
                  <a:txBody>
                    <a:bodyPr/>
                    <a:lstStyle/>
                    <a:p>
                      <a:pPr algn="just"/>
                      <a:r>
                        <a:rPr lang="ja-JP" sz="1050" b="0" u="sng" kern="100" dirty="0">
                          <a:solidFill>
                            <a:srgbClr val="FF0000"/>
                          </a:solidFill>
                          <a:effectLst/>
                          <a:latin typeface="Meiryo UI" panose="020B0604030504040204" pitchFamily="50" charset="-128"/>
                          <a:ea typeface="Meiryo UI" panose="020B0604030504040204" pitchFamily="50" charset="-128"/>
                        </a:rPr>
                        <a:t>調節池</a:t>
                      </a:r>
                      <a:endParaRPr lang="ja-JP" sz="1050" b="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50" b="0" u="sng" kern="100">
                          <a:solidFill>
                            <a:srgbClr val="FF0000"/>
                          </a:solidFill>
                          <a:effectLst/>
                          <a:latin typeface="Meiryo UI" panose="020B0604030504040204" pitchFamily="50" charset="-128"/>
                          <a:ea typeface="Meiryo UI" panose="020B0604030504040204" pitchFamily="50" charset="-128"/>
                        </a:rPr>
                        <a:t>2</a:t>
                      </a:r>
                      <a:r>
                        <a:rPr lang="ja-JP" sz="1050" b="0" u="sng" kern="100">
                          <a:solidFill>
                            <a:srgbClr val="FF0000"/>
                          </a:solidFill>
                          <a:effectLst/>
                          <a:latin typeface="Meiryo UI" panose="020B0604030504040204" pitchFamily="50" charset="-128"/>
                          <a:ea typeface="Meiryo UI" panose="020B0604030504040204" pitchFamily="50" charset="-128"/>
                        </a:rPr>
                        <a:t>箇所</a:t>
                      </a:r>
                      <a:endParaRPr lang="ja-JP" sz="1050" b="0" u="sng" kern="10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ts val="1200"/>
                        </a:lnSpc>
                      </a:pPr>
                      <a:r>
                        <a:rPr lang="ja-JP" sz="1050" b="0" u="sng" kern="100" dirty="0">
                          <a:solidFill>
                            <a:srgbClr val="FF0000"/>
                          </a:solidFill>
                          <a:effectLst/>
                          <a:latin typeface="Meiryo UI" panose="020B0604030504040204" pitchFamily="50" charset="-128"/>
                          <a:ea typeface="Meiryo UI" panose="020B0604030504040204" pitchFamily="50" charset="-128"/>
                        </a:rPr>
                        <a:t>光明台調節池、住吉川防災調節池</a:t>
                      </a:r>
                      <a:endParaRPr lang="ja-JP" sz="1050" b="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64303949"/>
                  </a:ext>
                </a:extLst>
              </a:tr>
              <a:tr h="121200">
                <a:tc rowSpan="2">
                  <a:txBody>
                    <a:bodyPr/>
                    <a:lstStyle/>
                    <a:p>
                      <a:pPr algn="just"/>
                      <a:r>
                        <a:rPr lang="ja-JP" altLang="en-US" sz="1050" b="0" u="sng" kern="100" dirty="0">
                          <a:solidFill>
                            <a:srgbClr val="FF0000"/>
                          </a:solidFill>
                          <a:effectLst/>
                          <a:latin typeface="Meiryo UI" panose="020B0604030504040204" pitchFamily="50" charset="-128"/>
                          <a:ea typeface="Meiryo UI" panose="020B0604030504040204" pitchFamily="50" charset="-128"/>
                        </a:rPr>
                        <a:t>その他維持管理を有する施設</a:t>
                      </a:r>
                      <a:endParaRPr lang="ja-JP" altLang="en-US" sz="1050" b="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ja-JP" altLang="en-US" sz="1050" b="0" u="sng" kern="100" dirty="0">
                          <a:solidFill>
                            <a:srgbClr val="FF0000"/>
                          </a:solidFill>
                          <a:effectLst/>
                          <a:latin typeface="Meiryo UI" panose="020B0604030504040204" pitchFamily="50" charset="-128"/>
                          <a:ea typeface="Meiryo UI" panose="020B0604030504040204" pitchFamily="50" charset="-128"/>
                        </a:rPr>
                        <a:t>防災</a:t>
                      </a:r>
                      <a:r>
                        <a:rPr lang="ja-JP" sz="1050" b="0" u="sng" kern="100" dirty="0">
                          <a:solidFill>
                            <a:srgbClr val="FF0000"/>
                          </a:solidFill>
                          <a:effectLst/>
                          <a:latin typeface="Meiryo UI" panose="020B0604030504040204" pitchFamily="50" charset="-128"/>
                          <a:ea typeface="Meiryo UI" panose="020B0604030504040204" pitchFamily="50" charset="-128"/>
                        </a:rPr>
                        <a:t>船着場</a:t>
                      </a:r>
                      <a:endParaRPr lang="ja-JP" sz="1050" b="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50" b="0" u="sng" kern="100">
                          <a:solidFill>
                            <a:srgbClr val="FF0000"/>
                          </a:solidFill>
                          <a:effectLst/>
                          <a:latin typeface="Meiryo UI" panose="020B0604030504040204" pitchFamily="50" charset="-128"/>
                          <a:ea typeface="Meiryo UI" panose="020B0604030504040204" pitchFamily="50" charset="-128"/>
                        </a:rPr>
                        <a:t>9</a:t>
                      </a:r>
                      <a:r>
                        <a:rPr lang="ja-JP" sz="1050" b="0" u="sng" kern="100">
                          <a:solidFill>
                            <a:srgbClr val="FF0000"/>
                          </a:solidFill>
                          <a:effectLst/>
                          <a:latin typeface="Meiryo UI" panose="020B0604030504040204" pitchFamily="50" charset="-128"/>
                          <a:ea typeface="Meiryo UI" panose="020B0604030504040204" pitchFamily="50" charset="-128"/>
                        </a:rPr>
                        <a:t>基</a:t>
                      </a:r>
                      <a:endParaRPr lang="ja-JP" sz="1050" b="0" u="sng" kern="10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ts val="1200"/>
                        </a:lnSpc>
                      </a:pPr>
                      <a:endParaRPr lang="ja-JP" sz="1050" b="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82892430"/>
                  </a:ext>
                </a:extLst>
              </a:tr>
              <a:tr h="157378">
                <a:tc vMerge="1">
                  <a:txBody>
                    <a:bodyPr/>
                    <a:lstStyle/>
                    <a:p>
                      <a:endParaRPr kumimoji="1" lang="ja-JP" altLang="en-US"/>
                    </a:p>
                  </a:txBody>
                  <a:tcPr/>
                </a:tc>
                <a:tc>
                  <a:txBody>
                    <a:bodyPr/>
                    <a:lstStyle/>
                    <a:p>
                      <a:pPr algn="just"/>
                      <a:r>
                        <a:rPr lang="ja-JP" altLang="en-US" sz="1050" b="0" u="sng" kern="100" dirty="0">
                          <a:solidFill>
                            <a:srgbClr val="FF0000"/>
                          </a:solidFill>
                          <a:effectLst/>
                          <a:latin typeface="Meiryo UI" panose="020B0604030504040204" pitchFamily="50" charset="-128"/>
                          <a:ea typeface="Meiryo UI" panose="020B0604030504040204" pitchFamily="50" charset="-128"/>
                        </a:rPr>
                        <a:t>その他</a:t>
                      </a:r>
                      <a:endParaRPr lang="ja-JP" altLang="en-US" sz="1050" b="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ja-JP" altLang="en-US" sz="1050" b="0" u="sng" kern="100" dirty="0">
                          <a:solidFill>
                            <a:srgbClr val="FF0000"/>
                          </a:solidFill>
                          <a:effectLst/>
                          <a:latin typeface="Meiryo UI" panose="020B0604030504040204" pitchFamily="50" charset="-128"/>
                          <a:ea typeface="Meiryo UI" panose="020B0604030504040204" pitchFamily="50" charset="-128"/>
                        </a:rPr>
                        <a:t>一式</a:t>
                      </a:r>
                      <a:endParaRPr lang="ja-JP" altLang="en-US" sz="1050" b="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ts val="1200"/>
                        </a:lnSpc>
                      </a:pPr>
                      <a:r>
                        <a:rPr lang="ja-JP" altLang="en-US" sz="1050" b="0" u="sng" kern="100" dirty="0">
                          <a:solidFill>
                            <a:srgbClr val="FF0000"/>
                          </a:solidFill>
                          <a:effectLst/>
                          <a:latin typeface="Meiryo UI" panose="020B0604030504040204" pitchFamily="50" charset="-128"/>
                          <a:ea typeface="Meiryo UI" panose="020B0604030504040204" pitchFamily="50" charset="-128"/>
                        </a:rPr>
                        <a:t>河川管理用船舶・船着場、灯浮標、網場、護岸照明施設、啓発拠点施設等</a:t>
                      </a:r>
                      <a:endParaRPr lang="ja-JP" altLang="en-US" sz="1050" b="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70427605"/>
                  </a:ext>
                </a:extLst>
              </a:tr>
            </a:tbl>
          </a:graphicData>
        </a:graphic>
      </p:graphicFrame>
      <p:sp>
        <p:nvSpPr>
          <p:cNvPr id="8" name="テキスト ボックス 45">
            <a:extLst>
              <a:ext uri="{FF2B5EF4-FFF2-40B4-BE49-F238E27FC236}">
                <a16:creationId xmlns:a16="http://schemas.microsoft.com/office/drawing/2014/main" id="{28D40B6F-64B4-4077-84FB-3FB4CB2E7EE9}"/>
              </a:ext>
            </a:extLst>
          </p:cNvPr>
          <p:cNvSpPr txBox="1"/>
          <p:nvPr/>
        </p:nvSpPr>
        <p:spPr>
          <a:xfrm rot="10800000" flipV="1">
            <a:off x="314378" y="5661248"/>
            <a:ext cx="2483485" cy="407804"/>
          </a:xfrm>
          <a:prstGeom prst="rect">
            <a:avLst/>
          </a:prstGeom>
          <a:noFill/>
          <a:ln w="19050">
            <a:noFill/>
          </a:ln>
        </p:spPr>
        <p:txBody>
          <a:bodyPr wrap="square" rtlCol="0">
            <a:spAutoFit/>
          </a:bodyPr>
          <a:lstStyle/>
          <a:p>
            <a:pPr algn="ctr"/>
            <a:r>
              <a:rPr lang="ja-JP" sz="1050" u="sng" kern="12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木津川水門</a:t>
            </a:r>
            <a:endParaRPr lang="ja-JP" sz="1050" u="sng" kern="100" dirty="0">
              <a:effectLst/>
              <a:latin typeface="Meiryo UI" panose="020B0604030504040204" pitchFamily="50" charset="-128"/>
              <a:ea typeface="Meiryo UI" panose="020B0604030504040204" pitchFamily="50" charset="-128"/>
              <a:cs typeface="Times New Roman" panose="02020603050405020304" pitchFamily="18" charset="0"/>
            </a:endParaRPr>
          </a:p>
          <a:p>
            <a:pPr algn="ctr"/>
            <a:r>
              <a:rPr lang="ja-JP" sz="1000" u="sng" kern="12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（堰柱、門柱等のコンクリート部等）</a:t>
            </a:r>
            <a:endParaRPr lang="ja-JP" sz="1050" u="sng"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grpSp>
        <p:nvGrpSpPr>
          <p:cNvPr id="9" name="グループ化 8">
            <a:extLst>
              <a:ext uri="{FF2B5EF4-FFF2-40B4-BE49-F238E27FC236}">
                <a16:creationId xmlns:a16="http://schemas.microsoft.com/office/drawing/2014/main" id="{40773F94-4459-4C9E-89F4-029927E51374}"/>
              </a:ext>
            </a:extLst>
          </p:cNvPr>
          <p:cNvGrpSpPr/>
          <p:nvPr/>
        </p:nvGrpSpPr>
        <p:grpSpPr>
          <a:xfrm>
            <a:off x="404548" y="3864170"/>
            <a:ext cx="2391410" cy="1793240"/>
            <a:chOff x="0" y="0"/>
            <a:chExt cx="2830617" cy="2122962"/>
          </a:xfrm>
        </p:grpSpPr>
        <p:pic>
          <p:nvPicPr>
            <p:cNvPr id="11" name="図 10">
              <a:extLst>
                <a:ext uri="{FF2B5EF4-FFF2-40B4-BE49-F238E27FC236}">
                  <a16:creationId xmlns:a16="http://schemas.microsoft.com/office/drawing/2014/main" id="{69DD4194-DBE9-43AF-849C-C69CB04A50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2830617" cy="2122962"/>
            </a:xfrm>
            <a:prstGeom prst="rect">
              <a:avLst/>
            </a:prstGeom>
          </p:spPr>
        </p:pic>
        <p:sp>
          <p:nvSpPr>
            <p:cNvPr id="12" name="楕円 11">
              <a:extLst>
                <a:ext uri="{FF2B5EF4-FFF2-40B4-BE49-F238E27FC236}">
                  <a16:creationId xmlns:a16="http://schemas.microsoft.com/office/drawing/2014/main" id="{BE3FFCFD-5928-4751-8100-AE01EA46C1F3}"/>
                </a:ext>
              </a:extLst>
            </p:cNvPr>
            <p:cNvSpPr/>
            <p:nvPr/>
          </p:nvSpPr>
          <p:spPr>
            <a:xfrm>
              <a:off x="0" y="1209585"/>
              <a:ext cx="897775" cy="52241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sp>
          <p:nvSpPr>
            <p:cNvPr id="13" name="楕円 12">
              <a:extLst>
                <a:ext uri="{FF2B5EF4-FFF2-40B4-BE49-F238E27FC236}">
                  <a16:creationId xmlns:a16="http://schemas.microsoft.com/office/drawing/2014/main" id="{FA5840C9-A11D-4383-A410-597E1C81C911}"/>
                </a:ext>
              </a:extLst>
            </p:cNvPr>
            <p:cNvSpPr/>
            <p:nvPr/>
          </p:nvSpPr>
          <p:spPr>
            <a:xfrm>
              <a:off x="1880862" y="1289773"/>
              <a:ext cx="720081" cy="3747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grpSp>
      <p:sp>
        <p:nvSpPr>
          <p:cNvPr id="14" name="テキスト ボックス 37">
            <a:extLst>
              <a:ext uri="{FF2B5EF4-FFF2-40B4-BE49-F238E27FC236}">
                <a16:creationId xmlns:a16="http://schemas.microsoft.com/office/drawing/2014/main" id="{154BEA7C-9968-4A47-AC74-6902985B6276}"/>
              </a:ext>
            </a:extLst>
          </p:cNvPr>
          <p:cNvSpPr txBox="1"/>
          <p:nvPr/>
        </p:nvSpPr>
        <p:spPr>
          <a:xfrm rot="10800000" flipV="1">
            <a:off x="3104806" y="5661248"/>
            <a:ext cx="2375535" cy="392415"/>
          </a:xfrm>
          <a:prstGeom prst="rect">
            <a:avLst/>
          </a:prstGeom>
          <a:noFill/>
          <a:ln w="19050">
            <a:noFill/>
          </a:ln>
        </p:spPr>
        <p:txBody>
          <a:bodyPr wrap="square" rtlCol="0">
            <a:spAutoFit/>
          </a:bodyPr>
          <a:lstStyle/>
          <a:p>
            <a:pPr algn="ctr"/>
            <a:r>
              <a:rPr lang="ja-JP" sz="1050" u="sng" kern="12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平野川浄化ポンプ場</a:t>
            </a:r>
            <a:endParaRPr lang="ja-JP" sz="1050" u="sng" kern="100" dirty="0">
              <a:effectLst/>
              <a:latin typeface="Meiryo UI" panose="020B0604030504040204" pitchFamily="50" charset="-128"/>
              <a:ea typeface="Meiryo UI" panose="020B0604030504040204" pitchFamily="50" charset="-128"/>
              <a:cs typeface="Times New Roman" panose="02020603050405020304" pitchFamily="18" charset="0"/>
            </a:endParaRPr>
          </a:p>
          <a:p>
            <a:pPr algn="ctr"/>
            <a:r>
              <a:rPr lang="ja-JP" sz="900" u="sng" kern="12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（処理水放流渠等のコンクリート部等）</a:t>
            </a:r>
            <a:endParaRPr lang="ja-JP" sz="1050" u="sng"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15" name="図 14" descr="レンガ造りの建物&#10;&#10;自動的に生成された説明">
            <a:extLst>
              <a:ext uri="{FF2B5EF4-FFF2-40B4-BE49-F238E27FC236}">
                <a16:creationId xmlns:a16="http://schemas.microsoft.com/office/drawing/2014/main" id="{BF4C5417-8B24-43C0-A662-F9CBA29BF9B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439" t="-950" b="12760"/>
          <a:stretch/>
        </p:blipFill>
        <p:spPr>
          <a:xfrm>
            <a:off x="3070970" y="3850777"/>
            <a:ext cx="2307828" cy="1810954"/>
          </a:xfrm>
          <a:prstGeom prst="rect">
            <a:avLst/>
          </a:prstGeom>
        </p:spPr>
      </p:pic>
      <p:sp>
        <p:nvSpPr>
          <p:cNvPr id="16" name="テキスト ボックス 41">
            <a:extLst>
              <a:ext uri="{FF2B5EF4-FFF2-40B4-BE49-F238E27FC236}">
                <a16:creationId xmlns:a16="http://schemas.microsoft.com/office/drawing/2014/main" id="{31D03C3A-8124-47D5-9EFF-AC7E5069E74A}"/>
              </a:ext>
            </a:extLst>
          </p:cNvPr>
          <p:cNvSpPr txBox="1"/>
          <p:nvPr/>
        </p:nvSpPr>
        <p:spPr>
          <a:xfrm rot="10800000" flipV="1">
            <a:off x="6339921" y="5805264"/>
            <a:ext cx="1604010" cy="392415"/>
          </a:xfrm>
          <a:prstGeom prst="rect">
            <a:avLst/>
          </a:prstGeom>
          <a:noFill/>
          <a:ln w="19050">
            <a:noFill/>
          </a:ln>
        </p:spPr>
        <p:txBody>
          <a:bodyPr wrap="square" rtlCol="0">
            <a:spAutoFit/>
          </a:bodyPr>
          <a:lstStyle/>
          <a:p>
            <a:pPr algn="ctr"/>
            <a:r>
              <a:rPr lang="ja-JP" sz="1050" u="sng" kern="12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テレメータ観測局</a:t>
            </a:r>
            <a:endParaRPr lang="ja-JP" sz="1050" u="sng" kern="100" dirty="0">
              <a:effectLst/>
              <a:latin typeface="Meiryo UI" panose="020B0604030504040204" pitchFamily="50" charset="-128"/>
              <a:ea typeface="Meiryo UI" panose="020B0604030504040204" pitchFamily="50" charset="-128"/>
              <a:cs typeface="Times New Roman" panose="02020603050405020304" pitchFamily="18" charset="0"/>
            </a:endParaRPr>
          </a:p>
          <a:p>
            <a:pPr algn="ctr"/>
            <a:r>
              <a:rPr lang="ja-JP" sz="900" u="sng" kern="12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（パンザマスト等）</a:t>
            </a:r>
            <a:endParaRPr lang="ja-JP" sz="1050" u="sng"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18" name="図 17">
            <a:extLst>
              <a:ext uri="{FF2B5EF4-FFF2-40B4-BE49-F238E27FC236}">
                <a16:creationId xmlns:a16="http://schemas.microsoft.com/office/drawing/2014/main" id="{95A0D747-E26C-3D26-3FDD-96F250C0AF99}"/>
              </a:ext>
            </a:extLst>
          </p:cNvPr>
          <p:cNvPicPr>
            <a:picLocks noChangeAspect="1"/>
          </p:cNvPicPr>
          <p:nvPr/>
        </p:nvPicPr>
        <p:blipFill>
          <a:blip r:embed="rId5" cstate="print">
            <a:extLst>
              <a:ext uri="{28A0092B-C50C-407E-A947-70E740481C1C}">
                <a14:useLocalDpi xmlns:a14="http://schemas.microsoft.com/office/drawing/2010/main" val="0"/>
              </a:ext>
            </a:extLst>
          </a:blip>
          <a:srcRect l="45963"/>
          <a:stretch/>
        </p:blipFill>
        <p:spPr bwMode="auto">
          <a:xfrm>
            <a:off x="5854497" y="3556657"/>
            <a:ext cx="2508308" cy="2275840"/>
          </a:xfrm>
          <a:prstGeom prst="rect">
            <a:avLst/>
          </a:prstGeom>
          <a:noFill/>
          <a:ln>
            <a:noFill/>
          </a:ln>
        </p:spPr>
      </p:pic>
      <p:sp>
        <p:nvSpPr>
          <p:cNvPr id="19" name="角丸四角形 143">
            <a:extLst>
              <a:ext uri="{FF2B5EF4-FFF2-40B4-BE49-F238E27FC236}">
                <a16:creationId xmlns:a16="http://schemas.microsoft.com/office/drawing/2014/main" id="{06A8B375-C673-C225-62BF-ADC9FB9D923B}"/>
              </a:ext>
            </a:extLst>
          </p:cNvPr>
          <p:cNvSpPr/>
          <p:nvPr/>
        </p:nvSpPr>
        <p:spPr>
          <a:xfrm>
            <a:off x="110835" y="3517135"/>
            <a:ext cx="3904574" cy="228334"/>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en-US" altLang="ja-JP" sz="1200" u="sng" kern="100" dirty="0">
                <a:solidFill>
                  <a:srgbClr val="FF0000"/>
                </a:solidFill>
                <a:latin typeface="Meiryo UI" panose="020B0604030504040204" pitchFamily="50" charset="-128"/>
                <a:ea typeface="Meiryo UI" panose="020B0604030504040204" pitchFamily="50" charset="-128"/>
                <a:cs typeface="Times New Roman"/>
              </a:rPr>
              <a:t>1</a:t>
            </a:r>
            <a:r>
              <a:rPr lang="ja-JP" altLang="en-US" sz="1200" u="sng" kern="100" dirty="0">
                <a:solidFill>
                  <a:srgbClr val="FF0000"/>
                </a:solidFill>
                <a:latin typeface="Meiryo UI" panose="020B0604030504040204" pitchFamily="50" charset="-128"/>
                <a:ea typeface="Meiryo UI" panose="020B0604030504040204" pitchFamily="50" charset="-128"/>
                <a:cs typeface="Times New Roman"/>
              </a:rPr>
              <a:t>）機械設備を有する排水機場等の土木構造物</a:t>
            </a:r>
            <a:endParaRPr lang="en-US" altLang="ja-JP" sz="1200" u="sng" kern="100" dirty="0">
              <a:solidFill>
                <a:srgbClr val="FF0000"/>
              </a:solidFill>
              <a:latin typeface="Meiryo UI" panose="020B0604030504040204" pitchFamily="50" charset="-128"/>
              <a:ea typeface="Meiryo UI" panose="020B0604030504040204" pitchFamily="50" charset="-128"/>
              <a:cs typeface="Times New Roman"/>
            </a:endParaRPr>
          </a:p>
        </p:txBody>
      </p:sp>
      <p:sp>
        <p:nvSpPr>
          <p:cNvPr id="21" name="テキスト ボックス 20">
            <a:extLst>
              <a:ext uri="{FF2B5EF4-FFF2-40B4-BE49-F238E27FC236}">
                <a16:creationId xmlns:a16="http://schemas.microsoft.com/office/drawing/2014/main" id="{1A2B6764-E8A2-4F4D-8258-2CF282DC5B42}"/>
              </a:ext>
            </a:extLst>
          </p:cNvPr>
          <p:cNvSpPr txBox="1"/>
          <p:nvPr/>
        </p:nvSpPr>
        <p:spPr>
          <a:xfrm>
            <a:off x="0" y="525123"/>
            <a:ext cx="9144000" cy="461665"/>
          </a:xfrm>
          <a:prstGeom prst="rect">
            <a:avLst/>
          </a:prstGeom>
          <a:solidFill>
            <a:srgbClr val="FFD653"/>
          </a:solidFill>
          <a:ln w="19050">
            <a:noFill/>
          </a:ln>
        </p:spPr>
        <p:txBody>
          <a:bodyPr wrap="square" rtlCol="0">
            <a:spAutoFit/>
          </a:bodyPr>
          <a:lstStyle/>
          <a:p>
            <a:r>
              <a:rPr lang="ja-JP" altLang="en-US" sz="2400" dirty="0">
                <a:latin typeface="Meiryo UI" pitchFamily="50" charset="-128"/>
                <a:ea typeface="Meiryo UI" pitchFamily="50" charset="-128"/>
                <a:cs typeface="Meiryo UI" pitchFamily="50" charset="-128"/>
              </a:rPr>
              <a:t>１－</a:t>
            </a:r>
            <a:r>
              <a:rPr lang="en-US" altLang="ja-JP" sz="2400" dirty="0">
                <a:latin typeface="Meiryo UI" pitchFamily="50" charset="-128"/>
                <a:ea typeface="Meiryo UI" pitchFamily="50" charset="-128"/>
                <a:cs typeface="Meiryo UI" pitchFamily="50" charset="-128"/>
              </a:rPr>
              <a:t>4</a:t>
            </a:r>
            <a:r>
              <a:rPr lang="ja-JP" altLang="en-US" sz="2400" dirty="0">
                <a:latin typeface="Meiryo UI" pitchFamily="50" charset="-128"/>
                <a:ea typeface="Meiryo UI" pitchFamily="50" charset="-128"/>
                <a:cs typeface="Meiryo UI" pitchFamily="50" charset="-128"/>
              </a:rPr>
              <a:t>　次期計画の概要</a:t>
            </a:r>
            <a:endParaRPr kumimoji="1" lang="ja-JP" altLang="en-US" sz="240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35524800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a:extLst>
              <a:ext uri="{FF2B5EF4-FFF2-40B4-BE49-F238E27FC236}">
                <a16:creationId xmlns:a16="http://schemas.microsoft.com/office/drawing/2014/main" id="{5CA63333-58CC-4345-8E5A-C9F799BB19BB}"/>
              </a:ext>
            </a:extLst>
          </p:cNvPr>
          <p:cNvSpPr txBox="1"/>
          <p:nvPr/>
        </p:nvSpPr>
        <p:spPr>
          <a:xfrm>
            <a:off x="-13856" y="1644"/>
            <a:ext cx="9157855"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１．</a:t>
            </a:r>
            <a:r>
              <a:rPr kumimoji="1" lang="ja-JP" altLang="en-US" sz="2800" dirty="0">
                <a:solidFill>
                  <a:schemeClr val="bg1"/>
                </a:solidFill>
                <a:latin typeface="Meiryo UI" panose="020B0604030504040204" pitchFamily="50" charset="-128"/>
                <a:ea typeface="Meiryo UI" panose="020B0604030504040204" pitchFamily="50" charset="-128"/>
              </a:rPr>
              <a:t>各分野の最終とりまとめ</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10" name="スライド番号プレースホルダー 17">
            <a:extLst>
              <a:ext uri="{FF2B5EF4-FFF2-40B4-BE49-F238E27FC236}">
                <a16:creationId xmlns:a16="http://schemas.microsoft.com/office/drawing/2014/main" id="{428703D8-3AFE-4E03-A287-112B17022CD6}"/>
              </a:ext>
            </a:extLst>
          </p:cNvPr>
          <p:cNvSpPr>
            <a:spLocks noGrp="1"/>
          </p:cNvSpPr>
          <p:nvPr>
            <p:ph type="sldNum" sz="quarter" idx="12"/>
          </p:nvPr>
        </p:nvSpPr>
        <p:spPr>
          <a:xfrm>
            <a:off x="8380804" y="6497402"/>
            <a:ext cx="774422" cy="365125"/>
          </a:xfrm>
        </p:spPr>
        <p:txBody>
          <a:bodyPr/>
          <a:lstStyle/>
          <a:p>
            <a:fld id="{682EF9F9-C4E8-46B2-BBF1-33E3162B856A}" type="slidenum">
              <a:rPr kumimoji="1" lang="ja-JP" altLang="en-US" smtClean="0"/>
              <a:t>34</a:t>
            </a:fld>
            <a:endParaRPr kumimoji="1" lang="ja-JP" altLang="en-US" dirty="0"/>
          </a:p>
        </p:txBody>
      </p:sp>
      <p:sp>
        <p:nvSpPr>
          <p:cNvPr id="5" name="テキスト ボックス 4">
            <a:extLst>
              <a:ext uri="{FF2B5EF4-FFF2-40B4-BE49-F238E27FC236}">
                <a16:creationId xmlns:a16="http://schemas.microsoft.com/office/drawing/2014/main" id="{F2205FA9-0011-435E-9CF3-A6AF1A75DEA0}"/>
              </a:ext>
            </a:extLst>
          </p:cNvPr>
          <p:cNvSpPr txBox="1"/>
          <p:nvPr/>
        </p:nvSpPr>
        <p:spPr>
          <a:xfrm>
            <a:off x="62618" y="1015301"/>
            <a:ext cx="8037774" cy="646331"/>
          </a:xfrm>
          <a:prstGeom prst="rect">
            <a:avLst/>
          </a:prstGeom>
          <a:noFill/>
          <a:ln w="19050">
            <a:noFill/>
          </a:ln>
        </p:spPr>
        <p:txBody>
          <a:bodyPr wrap="square" rtlCol="0">
            <a:spAutoFit/>
          </a:bodyPr>
          <a:lstStyle/>
          <a:p>
            <a:r>
              <a:rPr lang="ja-JP" altLang="en-US" b="1" dirty="0">
                <a:latin typeface="Meiryo UI" pitchFamily="50" charset="-128"/>
                <a:ea typeface="Meiryo UI" pitchFamily="50" charset="-128"/>
                <a:cs typeface="Meiryo UI" pitchFamily="50" charset="-128"/>
              </a:rPr>
              <a:t>３．効率的・効果的な維持管理の推進</a:t>
            </a:r>
            <a:endParaRPr lang="en-US" altLang="ja-JP" b="1" dirty="0">
              <a:latin typeface="Meiryo UI" pitchFamily="50" charset="-128"/>
              <a:ea typeface="Meiryo UI" pitchFamily="50" charset="-128"/>
              <a:cs typeface="Meiryo UI" pitchFamily="50" charset="-128"/>
            </a:endParaRPr>
          </a:p>
          <a:p>
            <a:r>
              <a:rPr lang="ja-JP" altLang="en-US" b="1" dirty="0">
                <a:latin typeface="Meiryo UI" pitchFamily="50" charset="-128"/>
                <a:ea typeface="Meiryo UI" pitchFamily="50" charset="-128"/>
                <a:cs typeface="Meiryo UI" pitchFamily="50" charset="-128"/>
              </a:rPr>
              <a:t>　</a:t>
            </a:r>
            <a:r>
              <a:rPr lang="en-US" altLang="ja-JP" b="1" dirty="0">
                <a:latin typeface="Meiryo UI" pitchFamily="50" charset="-128"/>
                <a:ea typeface="Meiryo UI" pitchFamily="50" charset="-128"/>
                <a:cs typeface="Meiryo UI" pitchFamily="50" charset="-128"/>
              </a:rPr>
              <a:t>3.5</a:t>
            </a:r>
            <a:r>
              <a:rPr lang="ja-JP" altLang="en-US" b="1" dirty="0">
                <a:latin typeface="Meiryo UI" pitchFamily="50" charset="-128"/>
                <a:ea typeface="Meiryo UI" pitchFamily="50" charset="-128"/>
                <a:cs typeface="Meiryo UI" pitchFamily="50" charset="-128"/>
              </a:rPr>
              <a:t>　その他施設</a:t>
            </a:r>
            <a:endParaRPr kumimoji="1" lang="ja-JP" altLang="en-US" b="1" dirty="0">
              <a:latin typeface="Meiryo UI" pitchFamily="50" charset="-128"/>
              <a:ea typeface="Meiryo UI" pitchFamily="50" charset="-128"/>
              <a:cs typeface="Meiryo UI" pitchFamily="50" charset="-128"/>
            </a:endParaRPr>
          </a:p>
        </p:txBody>
      </p:sp>
      <p:sp>
        <p:nvSpPr>
          <p:cNvPr id="38" name="角丸四角形 143">
            <a:extLst>
              <a:ext uri="{FF2B5EF4-FFF2-40B4-BE49-F238E27FC236}">
                <a16:creationId xmlns:a16="http://schemas.microsoft.com/office/drawing/2014/main" id="{8FAD90E4-B8DB-45B4-8448-FD6331EF52F1}"/>
              </a:ext>
            </a:extLst>
          </p:cNvPr>
          <p:cNvSpPr/>
          <p:nvPr/>
        </p:nvSpPr>
        <p:spPr>
          <a:xfrm>
            <a:off x="110835" y="1628800"/>
            <a:ext cx="8947439" cy="4868602"/>
          </a:xfrm>
          <a:prstGeom prst="rect">
            <a:avLst/>
          </a:prstGeom>
          <a:noFill/>
          <a:ln>
            <a:solidFill>
              <a:schemeClr val="tx1"/>
            </a:solid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en-US" altLang="ja-JP" sz="1400" b="1" kern="100" dirty="0">
                <a:solidFill>
                  <a:prstClr val="black"/>
                </a:solidFill>
                <a:latin typeface="Meiryo UI" panose="020B0604030504040204" pitchFamily="50" charset="-128"/>
                <a:ea typeface="Meiryo UI" panose="020B0604030504040204" pitchFamily="50" charset="-128"/>
                <a:cs typeface="Times New Roman"/>
              </a:rPr>
              <a:t>3.5.1</a:t>
            </a:r>
            <a:r>
              <a:rPr lang="ja-JP" altLang="en-US" sz="1400" b="1" kern="100" dirty="0">
                <a:solidFill>
                  <a:prstClr val="black"/>
                </a:solidFill>
                <a:latin typeface="Meiryo UI" panose="020B0604030504040204" pitchFamily="50" charset="-128"/>
                <a:ea typeface="Meiryo UI" panose="020B0604030504040204" pitchFamily="50" charset="-128"/>
                <a:cs typeface="Times New Roman"/>
              </a:rPr>
              <a:t>　施設の現状</a:t>
            </a:r>
            <a:endParaRPr lang="en-US" altLang="ja-JP" sz="1400" b="1" kern="100" dirty="0">
              <a:solidFill>
                <a:prstClr val="black"/>
              </a:solidFill>
              <a:latin typeface="Meiryo UI" panose="020B0604030504040204" pitchFamily="50" charset="-128"/>
              <a:ea typeface="Meiryo UI" panose="020B0604030504040204" pitchFamily="50" charset="-128"/>
              <a:cs typeface="Times New Roman"/>
            </a:endParaRPr>
          </a:p>
        </p:txBody>
      </p:sp>
      <p:sp>
        <p:nvSpPr>
          <p:cNvPr id="19" name="角丸四角形 143">
            <a:extLst>
              <a:ext uri="{FF2B5EF4-FFF2-40B4-BE49-F238E27FC236}">
                <a16:creationId xmlns:a16="http://schemas.microsoft.com/office/drawing/2014/main" id="{06A8B375-C673-C225-62BF-ADC9FB9D923B}"/>
              </a:ext>
            </a:extLst>
          </p:cNvPr>
          <p:cNvSpPr/>
          <p:nvPr/>
        </p:nvSpPr>
        <p:spPr>
          <a:xfrm>
            <a:off x="110835" y="1851013"/>
            <a:ext cx="2300925" cy="228334"/>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en-US" altLang="ja-JP" sz="1200" u="sng" kern="100" dirty="0">
                <a:solidFill>
                  <a:srgbClr val="FF0000"/>
                </a:solidFill>
                <a:latin typeface="Meiryo UI" panose="020B0604030504040204" pitchFamily="50" charset="-128"/>
                <a:ea typeface="Meiryo UI" panose="020B0604030504040204" pitchFamily="50" charset="-128"/>
                <a:cs typeface="Times New Roman"/>
              </a:rPr>
              <a:t>2</a:t>
            </a:r>
            <a:r>
              <a:rPr lang="ja-JP" altLang="en-US" sz="1200" u="sng" kern="100" dirty="0">
                <a:solidFill>
                  <a:srgbClr val="FF0000"/>
                </a:solidFill>
                <a:latin typeface="Meiryo UI" panose="020B0604030504040204" pitchFamily="50" charset="-128"/>
                <a:ea typeface="Meiryo UI" panose="020B0604030504040204" pitchFamily="50" charset="-128"/>
                <a:cs typeface="Times New Roman"/>
              </a:rPr>
              <a:t>）その他維持管理を要する施設</a:t>
            </a:r>
            <a:endParaRPr lang="en-US" altLang="ja-JP" sz="1200" u="sng" kern="100" dirty="0">
              <a:solidFill>
                <a:srgbClr val="FF0000"/>
              </a:solidFill>
              <a:latin typeface="Meiryo UI" panose="020B0604030504040204" pitchFamily="50" charset="-128"/>
              <a:ea typeface="Meiryo UI" panose="020B0604030504040204" pitchFamily="50" charset="-128"/>
              <a:cs typeface="Times New Roman"/>
            </a:endParaRPr>
          </a:p>
        </p:txBody>
      </p:sp>
      <p:sp>
        <p:nvSpPr>
          <p:cNvPr id="2" name="テキスト ボックス 42">
            <a:extLst>
              <a:ext uri="{FF2B5EF4-FFF2-40B4-BE49-F238E27FC236}">
                <a16:creationId xmlns:a16="http://schemas.microsoft.com/office/drawing/2014/main" id="{326BE84A-CCC7-447A-82EC-1F95EAABAA29}"/>
              </a:ext>
            </a:extLst>
          </p:cNvPr>
          <p:cNvSpPr txBox="1"/>
          <p:nvPr/>
        </p:nvSpPr>
        <p:spPr>
          <a:xfrm rot="10800000" flipV="1">
            <a:off x="217538" y="3724098"/>
            <a:ext cx="2619281" cy="206334"/>
          </a:xfrm>
          <a:prstGeom prst="rect">
            <a:avLst/>
          </a:prstGeom>
          <a:noFill/>
          <a:ln w="19050">
            <a:noFill/>
          </a:ln>
        </p:spPr>
        <p:txBody>
          <a:bodyPr wrap="square" rtlCol="0">
            <a:noAutofit/>
          </a:bodyPr>
          <a:lstStyle/>
          <a:p>
            <a:pPr algn="ctr"/>
            <a:r>
              <a:rPr lang="ja-JP" sz="1050" u="sng" kern="12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「八軒家浜防災船着場（浮桟橋）」</a:t>
            </a:r>
            <a:endParaRPr lang="ja-JP" sz="1050" u="sng"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3" name="図 2">
            <a:extLst>
              <a:ext uri="{FF2B5EF4-FFF2-40B4-BE49-F238E27FC236}">
                <a16:creationId xmlns:a16="http://schemas.microsoft.com/office/drawing/2014/main" id="{A298C9A3-00A7-1A58-0143-CA4222F3F79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7540" y="2214944"/>
            <a:ext cx="2619282" cy="1497398"/>
          </a:xfrm>
          <a:prstGeom prst="rect">
            <a:avLst/>
          </a:prstGeom>
          <a:noFill/>
          <a:ln>
            <a:noFill/>
          </a:ln>
        </p:spPr>
      </p:pic>
      <p:sp>
        <p:nvSpPr>
          <p:cNvPr id="4" name="テキスト ボックス 39">
            <a:extLst>
              <a:ext uri="{FF2B5EF4-FFF2-40B4-BE49-F238E27FC236}">
                <a16:creationId xmlns:a16="http://schemas.microsoft.com/office/drawing/2014/main" id="{F27A6493-0C5A-4BF4-8CFA-D4BE6FFB628D}"/>
              </a:ext>
            </a:extLst>
          </p:cNvPr>
          <p:cNvSpPr txBox="1"/>
          <p:nvPr/>
        </p:nvSpPr>
        <p:spPr>
          <a:xfrm rot="10800000" flipV="1">
            <a:off x="2943900" y="3712342"/>
            <a:ext cx="2824537" cy="253916"/>
          </a:xfrm>
          <a:prstGeom prst="rect">
            <a:avLst/>
          </a:prstGeom>
          <a:noFill/>
          <a:ln w="19050">
            <a:noFill/>
          </a:ln>
        </p:spPr>
        <p:txBody>
          <a:bodyPr wrap="square" rtlCol="0">
            <a:spAutoFit/>
          </a:bodyPr>
          <a:lstStyle/>
          <a:p>
            <a:pPr algn="ctr"/>
            <a:r>
              <a:rPr lang="ja-JP" sz="1050" u="sng" kern="12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護岸</a:t>
            </a:r>
            <a:r>
              <a:rPr lang="ja-JP" altLang="en-US" sz="1050" u="sng" kern="12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照明</a:t>
            </a:r>
            <a:r>
              <a:rPr lang="ja-JP" sz="1050" u="sng" kern="12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施設（大川、堂島川）</a:t>
            </a:r>
            <a:endParaRPr lang="ja-JP" sz="1050" u="sng"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6" name="図 5">
            <a:extLst>
              <a:ext uri="{FF2B5EF4-FFF2-40B4-BE49-F238E27FC236}">
                <a16:creationId xmlns:a16="http://schemas.microsoft.com/office/drawing/2014/main" id="{43A9D364-3366-AF58-97F4-B9274B2418B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43900" y="1945420"/>
            <a:ext cx="2824537" cy="1728182"/>
          </a:xfrm>
          <a:prstGeom prst="rect">
            <a:avLst/>
          </a:prstGeom>
          <a:noFill/>
          <a:ln>
            <a:noFill/>
          </a:ln>
        </p:spPr>
      </p:pic>
      <p:sp>
        <p:nvSpPr>
          <p:cNvPr id="7" name="テキスト ボックス 35">
            <a:extLst>
              <a:ext uri="{FF2B5EF4-FFF2-40B4-BE49-F238E27FC236}">
                <a16:creationId xmlns:a16="http://schemas.microsoft.com/office/drawing/2014/main" id="{52A9CA49-7F54-ED08-EA64-8F771F206C55}"/>
              </a:ext>
            </a:extLst>
          </p:cNvPr>
          <p:cNvSpPr txBox="1"/>
          <p:nvPr/>
        </p:nvSpPr>
        <p:spPr>
          <a:xfrm rot="10800000" flipV="1">
            <a:off x="1234131" y="5671996"/>
            <a:ext cx="3229079" cy="261610"/>
          </a:xfrm>
          <a:prstGeom prst="rect">
            <a:avLst/>
          </a:prstGeom>
          <a:noFill/>
          <a:ln w="19050">
            <a:noFill/>
          </a:ln>
        </p:spPr>
        <p:txBody>
          <a:bodyPr wrap="square" rtlCol="0">
            <a:spAutoFit/>
          </a:bodyPr>
          <a:lstStyle/>
          <a:p>
            <a:pPr algn="ctr"/>
            <a:r>
              <a:rPr lang="ja-JP" sz="1100" u="sng" kern="12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網場（寝屋川、第二寝屋川、平野川）</a:t>
            </a:r>
            <a:endParaRPr lang="ja-JP" sz="1050" u="sng"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8" name="図 7">
            <a:extLst>
              <a:ext uri="{FF2B5EF4-FFF2-40B4-BE49-F238E27FC236}">
                <a16:creationId xmlns:a16="http://schemas.microsoft.com/office/drawing/2014/main" id="{0BD4A92C-C50A-F5D9-026F-9FABDE87201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34132" y="4156745"/>
            <a:ext cx="3229078" cy="1433450"/>
          </a:xfrm>
          <a:prstGeom prst="rect">
            <a:avLst/>
          </a:prstGeom>
          <a:noFill/>
          <a:ln>
            <a:noFill/>
          </a:ln>
        </p:spPr>
      </p:pic>
      <p:sp>
        <p:nvSpPr>
          <p:cNvPr id="9" name="テキスト ボックス 28">
            <a:extLst>
              <a:ext uri="{FF2B5EF4-FFF2-40B4-BE49-F238E27FC236}">
                <a16:creationId xmlns:a16="http://schemas.microsoft.com/office/drawing/2014/main" id="{9676940F-E955-B5B7-71B3-682B92158B27}"/>
              </a:ext>
            </a:extLst>
          </p:cNvPr>
          <p:cNvSpPr txBox="1"/>
          <p:nvPr/>
        </p:nvSpPr>
        <p:spPr>
          <a:xfrm rot="10800000" flipV="1">
            <a:off x="4724497" y="5674380"/>
            <a:ext cx="2756240" cy="261610"/>
          </a:xfrm>
          <a:prstGeom prst="rect">
            <a:avLst/>
          </a:prstGeom>
          <a:noFill/>
          <a:ln w="19050">
            <a:noFill/>
          </a:ln>
        </p:spPr>
        <p:txBody>
          <a:bodyPr wrap="square" rtlCol="0">
            <a:spAutoFit/>
          </a:bodyPr>
          <a:lstStyle/>
          <a:p>
            <a:pPr algn="ctr"/>
            <a:r>
              <a:rPr lang="ja-JP" sz="1100" u="sng" kern="12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河川管理用船舶・船着場</a:t>
            </a:r>
            <a:r>
              <a:rPr lang="ja-JP" altLang="en-US" sz="1100" u="sng" kern="12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（木津川）</a:t>
            </a:r>
            <a:endParaRPr lang="ja-JP" sz="1050" u="sng"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11" name="図 10">
            <a:extLst>
              <a:ext uri="{FF2B5EF4-FFF2-40B4-BE49-F238E27FC236}">
                <a16:creationId xmlns:a16="http://schemas.microsoft.com/office/drawing/2014/main" id="{AB7782BC-037B-FB3E-19E6-0A77AB4B1ED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06033" y="4030637"/>
            <a:ext cx="2974704" cy="1559558"/>
          </a:xfrm>
          <a:prstGeom prst="rect">
            <a:avLst/>
          </a:prstGeom>
          <a:noFill/>
          <a:ln>
            <a:noFill/>
          </a:ln>
        </p:spPr>
      </p:pic>
      <p:sp>
        <p:nvSpPr>
          <p:cNvPr id="12" name="テキスト ボックス 36">
            <a:extLst>
              <a:ext uri="{FF2B5EF4-FFF2-40B4-BE49-F238E27FC236}">
                <a16:creationId xmlns:a16="http://schemas.microsoft.com/office/drawing/2014/main" id="{BE3EF1D1-2BE4-F055-E9D6-D36CFB32524A}"/>
              </a:ext>
            </a:extLst>
          </p:cNvPr>
          <p:cNvSpPr txBox="1"/>
          <p:nvPr/>
        </p:nvSpPr>
        <p:spPr>
          <a:xfrm rot="10800000" flipV="1">
            <a:off x="6746786" y="3686206"/>
            <a:ext cx="1354455" cy="261610"/>
          </a:xfrm>
          <a:prstGeom prst="rect">
            <a:avLst/>
          </a:prstGeom>
          <a:noFill/>
          <a:ln w="19050">
            <a:noFill/>
          </a:ln>
        </p:spPr>
        <p:txBody>
          <a:bodyPr wrap="square" rtlCol="0">
            <a:spAutoFit/>
          </a:bodyPr>
          <a:lstStyle/>
          <a:p>
            <a:pPr algn="ctr"/>
            <a:r>
              <a:rPr lang="ja-JP" sz="1100" u="sng" kern="12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灯浮標（堂島川）</a:t>
            </a:r>
            <a:endParaRPr lang="ja-JP" sz="1050" u="sng"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13" name="図 12">
            <a:extLst>
              <a:ext uri="{FF2B5EF4-FFF2-40B4-BE49-F238E27FC236}">
                <a16:creationId xmlns:a16="http://schemas.microsoft.com/office/drawing/2014/main" id="{9047DE98-04B2-B699-AD1B-BDA02AC4472A}"/>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52825" y="2050320"/>
            <a:ext cx="2854916" cy="1554086"/>
          </a:xfrm>
          <a:prstGeom prst="rect">
            <a:avLst/>
          </a:prstGeom>
          <a:noFill/>
          <a:ln>
            <a:noFill/>
          </a:ln>
        </p:spPr>
      </p:pic>
      <p:sp>
        <p:nvSpPr>
          <p:cNvPr id="18" name="テキスト ボックス 17">
            <a:extLst>
              <a:ext uri="{FF2B5EF4-FFF2-40B4-BE49-F238E27FC236}">
                <a16:creationId xmlns:a16="http://schemas.microsoft.com/office/drawing/2014/main" id="{744C7B6A-8C1A-4829-803A-BD9E43C07C16}"/>
              </a:ext>
            </a:extLst>
          </p:cNvPr>
          <p:cNvSpPr txBox="1"/>
          <p:nvPr/>
        </p:nvSpPr>
        <p:spPr>
          <a:xfrm>
            <a:off x="0" y="525123"/>
            <a:ext cx="9144000" cy="461665"/>
          </a:xfrm>
          <a:prstGeom prst="rect">
            <a:avLst/>
          </a:prstGeom>
          <a:solidFill>
            <a:srgbClr val="FFD653"/>
          </a:solidFill>
          <a:ln w="19050">
            <a:noFill/>
          </a:ln>
        </p:spPr>
        <p:txBody>
          <a:bodyPr wrap="square" rtlCol="0">
            <a:spAutoFit/>
          </a:bodyPr>
          <a:lstStyle/>
          <a:p>
            <a:r>
              <a:rPr lang="ja-JP" altLang="en-US" sz="2400" dirty="0">
                <a:latin typeface="Meiryo UI" pitchFamily="50" charset="-128"/>
                <a:ea typeface="Meiryo UI" pitchFamily="50" charset="-128"/>
                <a:cs typeface="Meiryo UI" pitchFamily="50" charset="-128"/>
              </a:rPr>
              <a:t>１－</a:t>
            </a:r>
            <a:r>
              <a:rPr lang="en-US" altLang="ja-JP" sz="2400" dirty="0">
                <a:latin typeface="Meiryo UI" pitchFamily="50" charset="-128"/>
                <a:ea typeface="Meiryo UI" pitchFamily="50" charset="-128"/>
                <a:cs typeface="Meiryo UI" pitchFamily="50" charset="-128"/>
              </a:rPr>
              <a:t>4</a:t>
            </a:r>
            <a:r>
              <a:rPr lang="ja-JP" altLang="en-US" sz="2400" dirty="0">
                <a:latin typeface="Meiryo UI" pitchFamily="50" charset="-128"/>
                <a:ea typeface="Meiryo UI" pitchFamily="50" charset="-128"/>
                <a:cs typeface="Meiryo UI" pitchFamily="50" charset="-128"/>
              </a:rPr>
              <a:t>　次期計画の概要</a:t>
            </a:r>
            <a:endParaRPr kumimoji="1" lang="ja-JP" altLang="en-US" sz="240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37139080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a:extLst>
              <a:ext uri="{FF2B5EF4-FFF2-40B4-BE49-F238E27FC236}">
                <a16:creationId xmlns:a16="http://schemas.microsoft.com/office/drawing/2014/main" id="{5CA63333-58CC-4345-8E5A-C9F799BB19BB}"/>
              </a:ext>
            </a:extLst>
          </p:cNvPr>
          <p:cNvSpPr txBox="1"/>
          <p:nvPr/>
        </p:nvSpPr>
        <p:spPr>
          <a:xfrm>
            <a:off x="-13856" y="1644"/>
            <a:ext cx="9157855"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１．</a:t>
            </a:r>
            <a:r>
              <a:rPr kumimoji="1" lang="ja-JP" altLang="en-US" sz="2800" dirty="0">
                <a:solidFill>
                  <a:schemeClr val="bg1"/>
                </a:solidFill>
                <a:latin typeface="Meiryo UI" panose="020B0604030504040204" pitchFamily="50" charset="-128"/>
                <a:ea typeface="Meiryo UI" panose="020B0604030504040204" pitchFamily="50" charset="-128"/>
              </a:rPr>
              <a:t>各分野の最終とりまとめ</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5" name="テキスト ボックス 4">
            <a:extLst>
              <a:ext uri="{FF2B5EF4-FFF2-40B4-BE49-F238E27FC236}">
                <a16:creationId xmlns:a16="http://schemas.microsoft.com/office/drawing/2014/main" id="{F2205FA9-0011-435E-9CF3-A6AF1A75DEA0}"/>
              </a:ext>
            </a:extLst>
          </p:cNvPr>
          <p:cNvSpPr txBox="1"/>
          <p:nvPr/>
        </p:nvSpPr>
        <p:spPr>
          <a:xfrm>
            <a:off x="62618" y="1015301"/>
            <a:ext cx="8037774" cy="646331"/>
          </a:xfrm>
          <a:prstGeom prst="rect">
            <a:avLst/>
          </a:prstGeom>
          <a:noFill/>
          <a:ln w="19050">
            <a:noFill/>
          </a:ln>
        </p:spPr>
        <p:txBody>
          <a:bodyPr wrap="square" rtlCol="0">
            <a:spAutoFit/>
          </a:bodyPr>
          <a:lstStyle/>
          <a:p>
            <a:r>
              <a:rPr lang="ja-JP" altLang="en-US" b="1" dirty="0">
                <a:latin typeface="Meiryo UI" pitchFamily="50" charset="-128"/>
                <a:ea typeface="Meiryo UI" pitchFamily="50" charset="-128"/>
                <a:cs typeface="Meiryo UI" pitchFamily="50" charset="-128"/>
              </a:rPr>
              <a:t>３．効率的・効果的な維持管理の推進</a:t>
            </a:r>
            <a:endParaRPr lang="en-US" altLang="ja-JP" b="1" dirty="0">
              <a:latin typeface="Meiryo UI" pitchFamily="50" charset="-128"/>
              <a:ea typeface="Meiryo UI" pitchFamily="50" charset="-128"/>
              <a:cs typeface="Meiryo UI" pitchFamily="50" charset="-128"/>
            </a:endParaRPr>
          </a:p>
          <a:p>
            <a:r>
              <a:rPr lang="ja-JP" altLang="en-US" b="1" dirty="0">
                <a:latin typeface="Meiryo UI" pitchFamily="50" charset="-128"/>
                <a:ea typeface="Meiryo UI" pitchFamily="50" charset="-128"/>
                <a:cs typeface="Meiryo UI" pitchFamily="50" charset="-128"/>
              </a:rPr>
              <a:t>　</a:t>
            </a:r>
            <a:r>
              <a:rPr lang="en-US" altLang="ja-JP" b="1" dirty="0">
                <a:latin typeface="Meiryo UI" pitchFamily="50" charset="-128"/>
                <a:ea typeface="Meiryo UI" pitchFamily="50" charset="-128"/>
                <a:cs typeface="Meiryo UI" pitchFamily="50" charset="-128"/>
              </a:rPr>
              <a:t>3.5</a:t>
            </a:r>
            <a:r>
              <a:rPr lang="ja-JP" altLang="en-US" b="1" dirty="0">
                <a:latin typeface="Meiryo UI" pitchFamily="50" charset="-128"/>
                <a:ea typeface="Meiryo UI" pitchFamily="50" charset="-128"/>
                <a:cs typeface="Meiryo UI" pitchFamily="50" charset="-128"/>
              </a:rPr>
              <a:t>　その他施設</a:t>
            </a:r>
            <a:endParaRPr kumimoji="1" lang="ja-JP" altLang="en-US" b="1" dirty="0">
              <a:latin typeface="Meiryo UI" pitchFamily="50" charset="-128"/>
              <a:ea typeface="Meiryo UI" pitchFamily="50" charset="-128"/>
              <a:cs typeface="Meiryo UI" pitchFamily="50" charset="-128"/>
            </a:endParaRPr>
          </a:p>
        </p:txBody>
      </p:sp>
      <p:sp>
        <p:nvSpPr>
          <p:cNvPr id="42" name="角丸四角形 143">
            <a:extLst>
              <a:ext uri="{FF2B5EF4-FFF2-40B4-BE49-F238E27FC236}">
                <a16:creationId xmlns:a16="http://schemas.microsoft.com/office/drawing/2014/main" id="{D8A6AB55-167D-4532-AA4F-60F74B25BDC2}"/>
              </a:ext>
            </a:extLst>
          </p:cNvPr>
          <p:cNvSpPr/>
          <p:nvPr/>
        </p:nvSpPr>
        <p:spPr>
          <a:xfrm>
            <a:off x="62618" y="1668418"/>
            <a:ext cx="8947439" cy="5072950"/>
          </a:xfrm>
          <a:prstGeom prst="rect">
            <a:avLst/>
          </a:prstGeom>
          <a:noFill/>
          <a:ln>
            <a:solidFill>
              <a:schemeClr val="tx1"/>
            </a:solid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en-US" altLang="ja-JP" sz="1400" b="1" kern="100" dirty="0">
                <a:solidFill>
                  <a:prstClr val="black"/>
                </a:solidFill>
                <a:latin typeface="Meiryo UI" panose="020B0604030504040204" pitchFamily="50" charset="-128"/>
                <a:ea typeface="Meiryo UI" panose="020B0604030504040204" pitchFamily="50" charset="-128"/>
                <a:cs typeface="Times New Roman"/>
              </a:rPr>
              <a:t>3.5.2</a:t>
            </a:r>
            <a:r>
              <a:rPr lang="ja-JP" altLang="en-US" sz="1400" b="1" kern="100" dirty="0">
                <a:solidFill>
                  <a:prstClr val="black"/>
                </a:solidFill>
                <a:latin typeface="Meiryo UI" panose="020B0604030504040204" pitchFamily="50" charset="-128"/>
                <a:ea typeface="Meiryo UI" panose="020B0604030504040204" pitchFamily="50" charset="-128"/>
                <a:cs typeface="Times New Roman"/>
              </a:rPr>
              <a:t>　点検</a:t>
            </a:r>
            <a:endParaRPr lang="en-US" altLang="ja-JP" sz="1400" b="1" kern="100" dirty="0">
              <a:solidFill>
                <a:prstClr val="black"/>
              </a:solidFill>
              <a:latin typeface="Meiryo UI" panose="020B0604030504040204" pitchFamily="50" charset="-128"/>
              <a:ea typeface="Meiryo UI" panose="020B0604030504040204" pitchFamily="50" charset="-128"/>
              <a:cs typeface="Times New Roman"/>
            </a:endParaRPr>
          </a:p>
        </p:txBody>
      </p:sp>
      <p:sp>
        <p:nvSpPr>
          <p:cNvPr id="22" name="角丸四角形 143">
            <a:extLst>
              <a:ext uri="{FF2B5EF4-FFF2-40B4-BE49-F238E27FC236}">
                <a16:creationId xmlns:a16="http://schemas.microsoft.com/office/drawing/2014/main" id="{97DCA3E7-E330-4290-8C61-370B74092F8E}"/>
              </a:ext>
            </a:extLst>
          </p:cNvPr>
          <p:cNvSpPr/>
          <p:nvPr/>
        </p:nvSpPr>
        <p:spPr>
          <a:xfrm>
            <a:off x="62618" y="1900353"/>
            <a:ext cx="971264" cy="256603"/>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050" u="sng" kern="100" dirty="0">
                <a:solidFill>
                  <a:srgbClr val="FF0000"/>
                </a:solidFill>
                <a:latin typeface="Meiryo UI" panose="020B0604030504040204" pitchFamily="50" charset="-128"/>
                <a:ea typeface="Meiryo UI" panose="020B0604030504040204" pitchFamily="50" charset="-128"/>
                <a:cs typeface="Times New Roman"/>
              </a:rPr>
              <a:t>①点検種別</a:t>
            </a:r>
            <a:endParaRPr lang="en-US" altLang="ja-JP" sz="900" u="sng" kern="100" dirty="0">
              <a:solidFill>
                <a:srgbClr val="FF0000"/>
              </a:solidFill>
              <a:latin typeface="Meiryo UI" panose="020B0604030504040204" pitchFamily="50" charset="-128"/>
              <a:ea typeface="Meiryo UI" panose="020B0604030504040204" pitchFamily="50" charset="-128"/>
              <a:cs typeface="Times New Roman"/>
            </a:endParaRPr>
          </a:p>
        </p:txBody>
      </p:sp>
      <p:sp>
        <p:nvSpPr>
          <p:cNvPr id="4" name="スライド番号プレースホルダー 17">
            <a:extLst>
              <a:ext uri="{FF2B5EF4-FFF2-40B4-BE49-F238E27FC236}">
                <a16:creationId xmlns:a16="http://schemas.microsoft.com/office/drawing/2014/main" id="{428703D8-3AFE-4E03-A287-112B17022CD6}"/>
              </a:ext>
            </a:extLst>
          </p:cNvPr>
          <p:cNvSpPr txBox="1">
            <a:spLocks/>
          </p:cNvSpPr>
          <p:nvPr/>
        </p:nvSpPr>
        <p:spPr>
          <a:xfrm>
            <a:off x="8380804" y="6492875"/>
            <a:ext cx="774422"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35</a:t>
            </a:fld>
            <a:endParaRPr lang="ja-JP" altLang="en-US" dirty="0"/>
          </a:p>
        </p:txBody>
      </p:sp>
      <p:sp>
        <p:nvSpPr>
          <p:cNvPr id="8" name="角丸四角形 143">
            <a:extLst>
              <a:ext uri="{FF2B5EF4-FFF2-40B4-BE49-F238E27FC236}">
                <a16:creationId xmlns:a16="http://schemas.microsoft.com/office/drawing/2014/main" id="{72C13F22-49DF-BF18-11DB-B91444513701}"/>
              </a:ext>
            </a:extLst>
          </p:cNvPr>
          <p:cNvSpPr/>
          <p:nvPr/>
        </p:nvSpPr>
        <p:spPr>
          <a:xfrm>
            <a:off x="144136" y="5916245"/>
            <a:ext cx="8811404" cy="825123"/>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000" u="sng" kern="100" dirty="0">
                <a:solidFill>
                  <a:srgbClr val="FF0000"/>
                </a:solidFill>
                <a:latin typeface="Meiryo UI" panose="020B0604030504040204" pitchFamily="50" charset="-128"/>
                <a:ea typeface="Meiryo UI" panose="020B0604030504040204" pitchFamily="50" charset="-128"/>
                <a:cs typeface="Times New Roman"/>
              </a:rPr>
              <a:t>②点検業務の実施</a:t>
            </a:r>
          </a:p>
          <a:p>
            <a:pPr indent="85725" algn="just">
              <a:defRPr/>
            </a:pPr>
            <a:r>
              <a:rPr lang="ja-JP" altLang="en-US" sz="1000" kern="100" dirty="0">
                <a:solidFill>
                  <a:schemeClr val="tx1"/>
                </a:solidFill>
                <a:latin typeface="Meiryo UI" panose="020B0604030504040204" pitchFamily="50" charset="-128"/>
                <a:ea typeface="Meiryo UI" panose="020B0604030504040204" pitchFamily="50" charset="-128"/>
                <a:cs typeface="Times New Roman"/>
              </a:rPr>
              <a:t>点検業務については、法令や基準等に則り、施設管理者として、施設の供用に支障となる不具合を速やかに察知し、常に良好な状態に保つよう維持・修繕を促進する観点から、施設の状態を継続的に把握し、施設不具合に対して的確に判断することが求められる。</a:t>
            </a:r>
            <a:endParaRPr lang="en-US" altLang="ja-JP" sz="1000" kern="100" dirty="0">
              <a:solidFill>
                <a:schemeClr val="tx1"/>
              </a:solidFill>
              <a:latin typeface="Meiryo UI" panose="020B0604030504040204" pitchFamily="50" charset="-128"/>
              <a:ea typeface="Meiryo UI" panose="020B0604030504040204" pitchFamily="50" charset="-128"/>
              <a:cs typeface="Times New Roman"/>
            </a:endParaRPr>
          </a:p>
          <a:p>
            <a:pPr indent="85725" algn="just">
              <a:defRPr/>
            </a:pPr>
            <a:r>
              <a:rPr lang="ja-JP" altLang="en-US" sz="1000" kern="100" dirty="0">
                <a:solidFill>
                  <a:schemeClr val="tx1"/>
                </a:solidFill>
                <a:latin typeface="Meiryo UI" panose="020B0604030504040204" pitchFamily="50" charset="-128"/>
                <a:ea typeface="Meiryo UI" panose="020B0604030504040204" pitchFamily="50" charset="-128"/>
                <a:cs typeface="Times New Roman"/>
              </a:rPr>
              <a:t>そのため、直営（府職員）で実施することを基本とするが、より詳細な点検が必要な場合や調査の専門性、実施難易度等を考慮し、効率性、</a:t>
            </a:r>
            <a:r>
              <a:rPr lang="ja-JP" altLang="en-US" sz="1000" u="sng" kern="100" dirty="0">
                <a:solidFill>
                  <a:srgbClr val="FF0000"/>
                </a:solidFill>
                <a:latin typeface="Meiryo UI" panose="020B0604030504040204" pitchFamily="50" charset="-128"/>
                <a:ea typeface="Meiryo UI" panose="020B0604030504040204" pitchFamily="50" charset="-128"/>
                <a:cs typeface="Times New Roman"/>
              </a:rPr>
              <a:t>点検体制の維持</a:t>
            </a:r>
            <a:r>
              <a:rPr lang="ja-JP" altLang="en-US" sz="1000" kern="100" dirty="0">
                <a:solidFill>
                  <a:schemeClr val="tx1"/>
                </a:solidFill>
                <a:latin typeface="Meiryo UI" panose="020B0604030504040204" pitchFamily="50" charset="-128"/>
                <a:ea typeface="Meiryo UI" panose="020B0604030504040204" pitchFamily="50" charset="-128"/>
                <a:cs typeface="Times New Roman"/>
              </a:rPr>
              <a:t>などの観点から、</a:t>
            </a:r>
            <a:r>
              <a:rPr lang="ja-JP" altLang="en-US" sz="1000" u="sng" kern="100" dirty="0">
                <a:solidFill>
                  <a:srgbClr val="FF0000"/>
                </a:solidFill>
                <a:latin typeface="Meiryo UI" panose="020B0604030504040204" pitchFamily="50" charset="-128"/>
                <a:ea typeface="Meiryo UI" panose="020B0604030504040204" pitchFamily="50" charset="-128"/>
                <a:cs typeface="Times New Roman"/>
              </a:rPr>
              <a:t>新技術の導入や</a:t>
            </a:r>
            <a:r>
              <a:rPr lang="ja-JP" altLang="en-US" sz="1000" kern="100" dirty="0">
                <a:solidFill>
                  <a:schemeClr val="tx1"/>
                </a:solidFill>
                <a:latin typeface="Meiryo UI" panose="020B0604030504040204" pitchFamily="50" charset="-128"/>
                <a:ea typeface="Meiryo UI" panose="020B0604030504040204" pitchFamily="50" charset="-128"/>
                <a:cs typeface="Times New Roman"/>
              </a:rPr>
              <a:t>コンサルタント等の調査業者による点検</a:t>
            </a:r>
            <a:r>
              <a:rPr lang="ja-JP" altLang="en-US" sz="1000" u="sng" kern="100" dirty="0">
                <a:solidFill>
                  <a:srgbClr val="FF0000"/>
                </a:solidFill>
                <a:latin typeface="Meiryo UI" panose="020B0604030504040204" pitchFamily="50" charset="-128"/>
                <a:ea typeface="Meiryo UI" panose="020B0604030504040204" pitchFamily="50" charset="-128"/>
                <a:cs typeface="Times New Roman"/>
              </a:rPr>
              <a:t>も活用</a:t>
            </a:r>
            <a:r>
              <a:rPr lang="ja-JP" altLang="en-US" sz="1000" kern="100" dirty="0">
                <a:solidFill>
                  <a:schemeClr val="tx1"/>
                </a:solidFill>
                <a:latin typeface="Meiryo UI" panose="020B0604030504040204" pitchFamily="50" charset="-128"/>
                <a:ea typeface="Meiryo UI" panose="020B0604030504040204" pitchFamily="50" charset="-128"/>
                <a:cs typeface="Times New Roman"/>
              </a:rPr>
              <a:t>する。</a:t>
            </a:r>
            <a:endParaRPr lang="en-US" altLang="ja-JP" sz="100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9" name="角丸四角形 143">
            <a:extLst>
              <a:ext uri="{FF2B5EF4-FFF2-40B4-BE49-F238E27FC236}">
                <a16:creationId xmlns:a16="http://schemas.microsoft.com/office/drawing/2014/main" id="{BADE564D-2258-330C-D86F-8B761B5E2571}"/>
              </a:ext>
            </a:extLst>
          </p:cNvPr>
          <p:cNvSpPr/>
          <p:nvPr/>
        </p:nvSpPr>
        <p:spPr>
          <a:xfrm>
            <a:off x="6885571" y="5411687"/>
            <a:ext cx="1873496" cy="252395"/>
          </a:xfrm>
          <a:prstGeom prst="rect">
            <a:avLst/>
          </a:prstGeom>
          <a:ln/>
        </p:spPr>
        <p:style>
          <a:lnRef idx="1">
            <a:schemeClr val="accent3"/>
          </a:lnRef>
          <a:fillRef idx="2">
            <a:schemeClr val="accent3"/>
          </a:fillRef>
          <a:effectRef idx="1">
            <a:schemeClr val="accent3"/>
          </a:effectRef>
          <a:fontRef idx="minor">
            <a:schemeClr val="dk1"/>
          </a:fontRef>
        </p:style>
        <p:txBody>
          <a:bodyPr/>
          <a:lstStyle/>
          <a:p>
            <a:pPr algn="ctr"/>
            <a:r>
              <a:rPr lang="en-US" altLang="ja-JP" sz="10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点検・評価に関する事項③</a:t>
            </a:r>
            <a:r>
              <a:rPr lang="en-US" altLang="ja-JP" sz="10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p>
        </p:txBody>
      </p:sp>
      <p:graphicFrame>
        <p:nvGraphicFramePr>
          <p:cNvPr id="2" name="表 1">
            <a:extLst>
              <a:ext uri="{FF2B5EF4-FFF2-40B4-BE49-F238E27FC236}">
                <a16:creationId xmlns:a16="http://schemas.microsoft.com/office/drawing/2014/main" id="{1573225E-D9A8-6884-3E1C-C9F91183AA52}"/>
              </a:ext>
            </a:extLst>
          </p:cNvPr>
          <p:cNvGraphicFramePr>
            <a:graphicFrameLocks noGrp="1"/>
          </p:cNvGraphicFramePr>
          <p:nvPr>
            <p:extLst>
              <p:ext uri="{D42A27DB-BD31-4B8C-83A1-F6EECF244321}">
                <p14:modId xmlns:p14="http://schemas.microsoft.com/office/powerpoint/2010/main" val="816949886"/>
              </p:ext>
            </p:extLst>
          </p:nvPr>
        </p:nvGraphicFramePr>
        <p:xfrm>
          <a:off x="218511" y="2165793"/>
          <a:ext cx="8737030" cy="3750452"/>
        </p:xfrm>
        <a:graphic>
          <a:graphicData uri="http://schemas.openxmlformats.org/drawingml/2006/table">
            <a:tbl>
              <a:tblPr>
                <a:tableStyleId>{5C22544A-7EE6-4342-B048-85BDC9FD1C3A}</a:tableStyleId>
              </a:tblPr>
              <a:tblGrid>
                <a:gridCol w="897105">
                  <a:extLst>
                    <a:ext uri="{9D8B030D-6E8A-4147-A177-3AD203B41FA5}">
                      <a16:colId xmlns:a16="http://schemas.microsoft.com/office/drawing/2014/main" val="3862163306"/>
                    </a:ext>
                  </a:extLst>
                </a:gridCol>
                <a:gridCol w="1080120">
                  <a:extLst>
                    <a:ext uri="{9D8B030D-6E8A-4147-A177-3AD203B41FA5}">
                      <a16:colId xmlns:a16="http://schemas.microsoft.com/office/drawing/2014/main" val="2775897206"/>
                    </a:ext>
                  </a:extLst>
                </a:gridCol>
                <a:gridCol w="6759805">
                  <a:extLst>
                    <a:ext uri="{9D8B030D-6E8A-4147-A177-3AD203B41FA5}">
                      <a16:colId xmlns:a16="http://schemas.microsoft.com/office/drawing/2014/main" val="1520256161"/>
                    </a:ext>
                  </a:extLst>
                </a:gridCol>
              </a:tblGrid>
              <a:tr h="0">
                <a:tc>
                  <a:txBody>
                    <a:bodyPr/>
                    <a:lstStyle/>
                    <a:p>
                      <a:pPr algn="ctr" fontAlgn="ctr"/>
                      <a:r>
                        <a:rPr lang="ja-JP" altLang="en-US" sz="900" u="sng" strike="noStrike">
                          <a:solidFill>
                            <a:srgbClr val="FF0000"/>
                          </a:solidFill>
                          <a:effectLst/>
                          <a:latin typeface="Meiryo UI" panose="020B0604030504040204" pitchFamily="50" charset="-128"/>
                          <a:ea typeface="Meiryo UI" panose="020B0604030504040204" pitchFamily="50" charset="-128"/>
                        </a:rPr>
                        <a:t>　</a:t>
                      </a:r>
                      <a:endParaRPr lang="ja-JP" altLang="en-US" sz="900" b="0" i="0" u="sng" strike="noStrike">
                        <a:solidFill>
                          <a:srgbClr val="FF0000"/>
                        </a:solidFill>
                        <a:effectLst/>
                        <a:latin typeface="Meiryo UI" panose="020B0604030504040204" pitchFamily="50" charset="-128"/>
                        <a:ea typeface="Meiryo UI" panose="020B0604030504040204" pitchFamily="50" charset="-128"/>
                      </a:endParaRPr>
                    </a:p>
                  </a:txBody>
                  <a:tcPr marL="3851" marR="3851" marT="3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900" u="sng" strike="noStrike">
                          <a:solidFill>
                            <a:srgbClr val="FF0000"/>
                          </a:solidFill>
                          <a:effectLst/>
                          <a:latin typeface="Meiryo UI" panose="020B0604030504040204" pitchFamily="50" charset="-128"/>
                          <a:ea typeface="Meiryo UI" panose="020B0604030504040204" pitchFamily="50" charset="-128"/>
                        </a:rPr>
                        <a:t>点検種別</a:t>
                      </a:r>
                      <a:endParaRPr lang="ja-JP" altLang="en-US" sz="900" b="0" i="0" u="sng" strike="noStrike">
                        <a:solidFill>
                          <a:srgbClr val="FF0000"/>
                        </a:solidFill>
                        <a:effectLst/>
                        <a:latin typeface="Meiryo UI" panose="020B0604030504040204" pitchFamily="50" charset="-128"/>
                        <a:ea typeface="Meiryo UI" panose="020B0604030504040204" pitchFamily="50" charset="-128"/>
                      </a:endParaRPr>
                    </a:p>
                  </a:txBody>
                  <a:tcPr marL="3851" marR="3851" marT="3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900" u="sng" strike="noStrike">
                          <a:solidFill>
                            <a:srgbClr val="FF0000"/>
                          </a:solidFill>
                          <a:effectLst/>
                          <a:latin typeface="Meiryo UI" panose="020B0604030504040204" pitchFamily="50" charset="-128"/>
                          <a:ea typeface="Meiryo UI" panose="020B0604030504040204" pitchFamily="50" charset="-128"/>
                        </a:rPr>
                        <a:t>内容等</a:t>
                      </a:r>
                      <a:endParaRPr lang="ja-JP" altLang="en-US" sz="900" b="0" i="0" u="sng" strike="noStrike">
                        <a:solidFill>
                          <a:srgbClr val="FF0000"/>
                        </a:solidFill>
                        <a:effectLst/>
                        <a:latin typeface="Meiryo UI" panose="020B0604030504040204" pitchFamily="50" charset="-128"/>
                        <a:ea typeface="Meiryo UI" panose="020B0604030504040204" pitchFamily="50" charset="-128"/>
                      </a:endParaRPr>
                    </a:p>
                  </a:txBody>
                  <a:tcPr marL="3851" marR="3851" marT="3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19532082"/>
                  </a:ext>
                </a:extLst>
              </a:tr>
              <a:tr h="207177">
                <a:tc rowSpan="3">
                  <a:txBody>
                    <a:bodyPr/>
                    <a:lstStyle/>
                    <a:p>
                      <a:pPr algn="ctr" fontAlgn="ctr"/>
                      <a:r>
                        <a:rPr lang="ja-JP" altLang="en-US" sz="900" u="sng" strike="noStrike">
                          <a:solidFill>
                            <a:srgbClr val="FF0000"/>
                          </a:solidFill>
                          <a:effectLst/>
                          <a:latin typeface="Meiryo UI" panose="020B0604030504040204" pitchFamily="50" charset="-128"/>
                          <a:ea typeface="Meiryo UI" panose="020B0604030504040204" pitchFamily="50" charset="-128"/>
                        </a:rPr>
                        <a:t>機械設備等を有する排水機場等の土木構造物</a:t>
                      </a:r>
                      <a:endParaRPr lang="ja-JP" altLang="en-US" sz="900" b="0" i="0" u="sng" strike="noStrike">
                        <a:solidFill>
                          <a:srgbClr val="FF0000"/>
                        </a:solidFill>
                        <a:effectLst/>
                        <a:latin typeface="Meiryo UI" panose="020B0604030504040204" pitchFamily="50" charset="-128"/>
                        <a:ea typeface="Meiryo UI" panose="020B0604030504040204" pitchFamily="50" charset="-128"/>
                      </a:endParaRPr>
                    </a:p>
                  </a:txBody>
                  <a:tcPr marL="3851" marR="3851" marT="3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900" u="sng" strike="noStrike" dirty="0">
                          <a:solidFill>
                            <a:srgbClr val="FF0000"/>
                          </a:solidFill>
                          <a:effectLst/>
                          <a:latin typeface="Meiryo UI" panose="020B0604030504040204" pitchFamily="50" charset="-128"/>
                          <a:ea typeface="Meiryo UI" panose="020B0604030504040204" pitchFamily="50" charset="-128"/>
                        </a:rPr>
                        <a:t> 出水期前点検</a:t>
                      </a:r>
                      <a:endParaRPr lang="zh-CN" altLang="en-US" sz="900" b="0" i="0" u="sng" strike="noStrike" dirty="0">
                        <a:solidFill>
                          <a:srgbClr val="FF0000"/>
                        </a:solidFill>
                        <a:effectLst/>
                        <a:latin typeface="Meiryo UI" panose="020B0604030504040204" pitchFamily="50" charset="-128"/>
                        <a:ea typeface="Meiryo UI" panose="020B0604030504040204" pitchFamily="50" charset="-128"/>
                      </a:endParaRPr>
                    </a:p>
                  </a:txBody>
                  <a:tcPr marL="3851" marR="3851" marT="3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68288" indent="-171450" algn="l" fontAlgn="ctr">
                        <a:buFont typeface="Arial" panose="020B0604020202020204" pitchFamily="34" charset="0"/>
                        <a:buChar char="•"/>
                      </a:pPr>
                      <a:r>
                        <a:rPr lang="ja-JP" altLang="en-US" sz="900" u="sng" strike="noStrike" dirty="0">
                          <a:solidFill>
                            <a:srgbClr val="FF0000"/>
                          </a:solidFill>
                          <a:effectLst/>
                          <a:latin typeface="Meiryo UI" panose="020B0604030504040204" pitchFamily="50" charset="-128"/>
                          <a:ea typeface="Meiryo UI" panose="020B0604030504040204" pitchFamily="50" charset="-128"/>
                        </a:rPr>
                        <a:t>損傷の有無、状況を確認することを目的に実施</a:t>
                      </a:r>
                      <a:endParaRPr lang="en-US" altLang="ja-JP" sz="900" u="sng" strike="noStrike" dirty="0">
                        <a:solidFill>
                          <a:srgbClr val="FF0000"/>
                        </a:solidFill>
                        <a:effectLst/>
                        <a:latin typeface="Meiryo UI" panose="020B0604030504040204" pitchFamily="50" charset="-128"/>
                        <a:ea typeface="Meiryo UI" panose="020B0604030504040204" pitchFamily="50" charset="-128"/>
                      </a:endParaRPr>
                    </a:p>
                    <a:p>
                      <a:pPr marL="268288" indent="-171450" algn="l" fontAlgn="ctr">
                        <a:buFont typeface="Arial" panose="020B0604020202020204" pitchFamily="34" charset="0"/>
                        <a:buChar char="•"/>
                      </a:pPr>
                      <a:r>
                        <a:rPr lang="ja-JP" altLang="en-US" sz="900" u="sng" strike="noStrike" dirty="0">
                          <a:solidFill>
                            <a:srgbClr val="FF0000"/>
                          </a:solidFill>
                          <a:effectLst/>
                          <a:latin typeface="Meiryo UI" panose="020B0604030504040204" pitchFamily="50" charset="-128"/>
                          <a:ea typeface="Meiryo UI" panose="020B0604030504040204" pitchFamily="50" charset="-128"/>
                        </a:rPr>
                        <a:t>近接目視が容易でない箇所についてはドローン等により取得した画像を活用</a:t>
                      </a:r>
                      <a:endParaRPr lang="ja-JP" altLang="en-US" sz="900" b="0" i="0" u="sng" strike="noStrike" dirty="0">
                        <a:solidFill>
                          <a:srgbClr val="FF0000"/>
                        </a:solidFill>
                        <a:effectLst/>
                        <a:latin typeface="Meiryo UI" panose="020B0604030504040204" pitchFamily="50" charset="-128"/>
                        <a:ea typeface="Meiryo UI" panose="020B0604030504040204" pitchFamily="50" charset="-128"/>
                      </a:endParaRPr>
                    </a:p>
                  </a:txBody>
                  <a:tcPr marL="3851" marR="3851" marT="3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73399286"/>
                  </a:ext>
                </a:extLst>
              </a:tr>
              <a:tr h="274953">
                <a:tc vMerge="1">
                  <a:txBody>
                    <a:bodyPr/>
                    <a:lstStyle/>
                    <a:p>
                      <a:endParaRPr kumimoji="1" lang="ja-JP" altLang="en-US"/>
                    </a:p>
                  </a:txBody>
                  <a:tcPr/>
                </a:tc>
                <a:tc>
                  <a:txBody>
                    <a:bodyPr/>
                    <a:lstStyle/>
                    <a:p>
                      <a:pPr algn="l" fontAlgn="ctr"/>
                      <a:r>
                        <a:rPr lang="ja-JP" altLang="en-US" sz="900" u="sng" strike="noStrike" dirty="0">
                          <a:solidFill>
                            <a:srgbClr val="FF0000"/>
                          </a:solidFill>
                          <a:effectLst/>
                          <a:latin typeface="Meiryo UI" panose="020B0604030504040204" pitchFamily="50" charset="-128"/>
                          <a:ea typeface="Meiryo UI" panose="020B0604030504040204" pitchFamily="50" charset="-128"/>
                        </a:rPr>
                        <a:t> 出水後点検</a:t>
                      </a:r>
                      <a:endParaRPr lang="ja-JP" altLang="en-US" sz="900" b="0" i="0" u="sng" strike="noStrike" dirty="0">
                        <a:solidFill>
                          <a:srgbClr val="FF0000"/>
                        </a:solidFill>
                        <a:effectLst/>
                        <a:latin typeface="Meiryo UI" panose="020B0604030504040204" pitchFamily="50" charset="-128"/>
                        <a:ea typeface="Meiryo UI" panose="020B0604030504040204" pitchFamily="50" charset="-128"/>
                      </a:endParaRPr>
                    </a:p>
                  </a:txBody>
                  <a:tcPr marL="3851" marR="3851" marT="3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68288" indent="-171450" algn="l" fontAlgn="ctr">
                        <a:buFont typeface="Arial" panose="020B0604020202020204" pitchFamily="34" charset="0"/>
                        <a:buChar char="•"/>
                      </a:pPr>
                      <a:r>
                        <a:rPr lang="ja-JP" altLang="en-US" sz="900" u="sng" strike="noStrike" dirty="0">
                          <a:solidFill>
                            <a:srgbClr val="FF0000"/>
                          </a:solidFill>
                          <a:effectLst/>
                          <a:latin typeface="Meiryo UI" panose="020B0604030504040204" pitchFamily="50" charset="-128"/>
                          <a:ea typeface="Meiryo UI" panose="020B0604030504040204" pitchFamily="50" charset="-128"/>
                        </a:rPr>
                        <a:t>洪水発生後、河川管理施設の不具合の有無を確認することを目的に実施</a:t>
                      </a:r>
                      <a:endParaRPr lang="en-US" altLang="ja-JP" sz="900" u="sng" strike="noStrike" dirty="0">
                        <a:solidFill>
                          <a:srgbClr val="FF0000"/>
                        </a:solidFill>
                        <a:effectLst/>
                        <a:latin typeface="Meiryo UI" panose="020B0604030504040204" pitchFamily="50" charset="-128"/>
                        <a:ea typeface="Meiryo UI" panose="020B0604030504040204" pitchFamily="50" charset="-128"/>
                      </a:endParaRPr>
                    </a:p>
                    <a:p>
                      <a:pPr marL="268288" indent="-171450" algn="l" fontAlgn="ctr">
                        <a:buFont typeface="Arial" panose="020B0604020202020204" pitchFamily="34" charset="0"/>
                        <a:buChar char="•"/>
                      </a:pPr>
                      <a:r>
                        <a:rPr lang="ja-JP" altLang="en-US" sz="900" u="sng" strike="noStrike" dirty="0">
                          <a:solidFill>
                            <a:srgbClr val="FF0000"/>
                          </a:solidFill>
                          <a:effectLst/>
                          <a:latin typeface="Meiryo UI" panose="020B0604030504040204" pitchFamily="50" charset="-128"/>
                          <a:ea typeface="Meiryo UI" panose="020B0604030504040204" pitchFamily="50" charset="-128"/>
                        </a:rPr>
                        <a:t>近接目視が容易でない箇所についてはドローン等により取得した画像を活用</a:t>
                      </a:r>
                      <a:endParaRPr lang="ja-JP" altLang="en-US" sz="900" b="0" i="0" u="sng" strike="noStrike" dirty="0">
                        <a:solidFill>
                          <a:srgbClr val="FF0000"/>
                        </a:solidFill>
                        <a:effectLst/>
                        <a:latin typeface="Meiryo UI" panose="020B0604030504040204" pitchFamily="50" charset="-128"/>
                        <a:ea typeface="Meiryo UI" panose="020B0604030504040204" pitchFamily="50" charset="-128"/>
                      </a:endParaRPr>
                    </a:p>
                  </a:txBody>
                  <a:tcPr marL="3851" marR="3851" marT="3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47230122"/>
                  </a:ext>
                </a:extLst>
              </a:tr>
              <a:tr h="207177">
                <a:tc vMerge="1">
                  <a:txBody>
                    <a:bodyPr/>
                    <a:lstStyle/>
                    <a:p>
                      <a:endParaRPr kumimoji="1" lang="ja-JP" altLang="en-US"/>
                    </a:p>
                  </a:txBody>
                  <a:tcPr/>
                </a:tc>
                <a:tc>
                  <a:txBody>
                    <a:bodyPr/>
                    <a:lstStyle/>
                    <a:p>
                      <a:pPr algn="l" fontAlgn="ctr"/>
                      <a:r>
                        <a:rPr lang="ja-JP" altLang="en-US" sz="900" u="sng" strike="noStrike" dirty="0">
                          <a:solidFill>
                            <a:srgbClr val="FF0000"/>
                          </a:solidFill>
                          <a:effectLst/>
                          <a:latin typeface="Meiryo UI" panose="020B0604030504040204" pitchFamily="50" charset="-128"/>
                          <a:ea typeface="Meiryo UI" panose="020B0604030504040204" pitchFamily="50" charset="-128"/>
                        </a:rPr>
                        <a:t> 臨時点検</a:t>
                      </a:r>
                      <a:endParaRPr lang="ja-JP" altLang="en-US" sz="900" b="0" i="0" u="sng" strike="noStrike" dirty="0">
                        <a:solidFill>
                          <a:srgbClr val="FF0000"/>
                        </a:solidFill>
                        <a:effectLst/>
                        <a:latin typeface="Meiryo UI" panose="020B0604030504040204" pitchFamily="50" charset="-128"/>
                        <a:ea typeface="Meiryo UI" panose="020B0604030504040204" pitchFamily="50" charset="-128"/>
                      </a:endParaRPr>
                    </a:p>
                  </a:txBody>
                  <a:tcPr marL="3851" marR="3851" marT="3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68288" indent="-171450" algn="l" fontAlgn="ctr">
                        <a:buFont typeface="Arial" panose="020B0604020202020204" pitchFamily="34" charset="0"/>
                        <a:buChar char="•"/>
                      </a:pPr>
                      <a:r>
                        <a:rPr lang="ja-JP" altLang="en-US" sz="900" u="sng" strike="noStrike" dirty="0">
                          <a:solidFill>
                            <a:srgbClr val="FF0000"/>
                          </a:solidFill>
                          <a:effectLst/>
                          <a:latin typeface="Meiryo UI" panose="020B0604030504040204" pitchFamily="50" charset="-128"/>
                          <a:ea typeface="Meiryo UI" panose="020B0604030504040204" pitchFamily="50" charset="-128"/>
                        </a:rPr>
                        <a:t>地震等の発生後、河川管理施設の不具合の有無を確認することを目的に実施</a:t>
                      </a:r>
                      <a:endParaRPr lang="ja-JP" altLang="en-US" sz="900" b="0" i="0" u="sng" strike="noStrike" dirty="0">
                        <a:solidFill>
                          <a:srgbClr val="FF0000"/>
                        </a:solidFill>
                        <a:effectLst/>
                        <a:latin typeface="Meiryo UI" panose="020B0604030504040204" pitchFamily="50" charset="-128"/>
                        <a:ea typeface="Meiryo UI" panose="020B0604030504040204" pitchFamily="50" charset="-128"/>
                      </a:endParaRPr>
                    </a:p>
                  </a:txBody>
                  <a:tcPr marL="3851" marR="3851" marT="3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08469044"/>
                  </a:ext>
                </a:extLst>
              </a:tr>
              <a:tr h="274953">
                <a:tc rowSpan="6">
                  <a:txBody>
                    <a:bodyPr/>
                    <a:lstStyle/>
                    <a:p>
                      <a:pPr algn="ctr" fontAlgn="ctr"/>
                      <a:r>
                        <a:rPr lang="ja-JP" altLang="en-US" sz="900" u="sng" strike="noStrike" dirty="0">
                          <a:solidFill>
                            <a:srgbClr val="FF0000"/>
                          </a:solidFill>
                          <a:effectLst/>
                          <a:latin typeface="Meiryo UI" panose="020B0604030504040204" pitchFamily="50" charset="-128"/>
                          <a:ea typeface="Meiryo UI" panose="020B0604030504040204" pitchFamily="50" charset="-128"/>
                        </a:rPr>
                        <a:t>その他維持管理を要する施設</a:t>
                      </a:r>
                      <a:br>
                        <a:rPr lang="ja-JP" altLang="en-US" sz="900" u="sng" strike="noStrike" dirty="0">
                          <a:solidFill>
                            <a:srgbClr val="FF0000"/>
                          </a:solidFill>
                          <a:effectLst/>
                          <a:latin typeface="Meiryo UI" panose="020B0604030504040204" pitchFamily="50" charset="-128"/>
                          <a:ea typeface="Meiryo UI" panose="020B0604030504040204" pitchFamily="50" charset="-128"/>
                        </a:rPr>
                      </a:br>
                      <a:r>
                        <a:rPr lang="ja-JP" altLang="en-US" sz="900" u="sng" strike="noStrike" dirty="0">
                          <a:solidFill>
                            <a:srgbClr val="FF0000"/>
                          </a:solidFill>
                          <a:effectLst/>
                          <a:latin typeface="Meiryo UI" panose="020B0604030504040204" pitchFamily="50" charset="-128"/>
                          <a:ea typeface="Meiryo UI" panose="020B0604030504040204" pitchFamily="50" charset="-128"/>
                        </a:rPr>
                        <a:t>（護岸照明施設以外）</a:t>
                      </a:r>
                      <a:endParaRPr lang="en-US" altLang="ja-JP" sz="900" b="0" i="0" u="sng" strike="noStrike" dirty="0">
                        <a:solidFill>
                          <a:srgbClr val="FF0000"/>
                        </a:solidFill>
                        <a:effectLst/>
                        <a:latin typeface="Meiryo UI" panose="020B0604030504040204" pitchFamily="50" charset="-128"/>
                        <a:ea typeface="Meiryo UI" panose="020B0604030504040204" pitchFamily="50" charset="-128"/>
                      </a:endParaRPr>
                    </a:p>
                  </a:txBody>
                  <a:tcPr marL="3851" marR="3851" marT="3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900" u="sng" strike="noStrike" dirty="0">
                          <a:solidFill>
                            <a:srgbClr val="FF0000"/>
                          </a:solidFill>
                          <a:effectLst/>
                          <a:latin typeface="Meiryo UI" panose="020B0604030504040204" pitchFamily="50" charset="-128"/>
                          <a:ea typeface="Meiryo UI" panose="020B0604030504040204" pitchFamily="50" charset="-128"/>
                        </a:rPr>
                        <a:t> 初回点検診断</a:t>
                      </a:r>
                      <a:endParaRPr lang="zh-CN" altLang="en-US" sz="900" b="0" i="0" u="sng" strike="noStrike" dirty="0">
                        <a:solidFill>
                          <a:srgbClr val="FF0000"/>
                        </a:solidFill>
                        <a:effectLst/>
                        <a:latin typeface="Meiryo UI" panose="020B0604030504040204" pitchFamily="50" charset="-128"/>
                        <a:ea typeface="Meiryo UI" panose="020B0604030504040204" pitchFamily="50" charset="-128"/>
                      </a:endParaRPr>
                    </a:p>
                  </a:txBody>
                  <a:tcPr marL="3851" marR="3851" marT="3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68288" indent="-171450" algn="l" fontAlgn="ctr">
                        <a:buFont typeface="Arial" panose="020B0604020202020204" pitchFamily="34" charset="0"/>
                        <a:buChar char="•"/>
                      </a:pPr>
                      <a:r>
                        <a:rPr lang="ja-JP" altLang="en-US" sz="900" u="sng" strike="noStrike" dirty="0">
                          <a:solidFill>
                            <a:srgbClr val="FF0000"/>
                          </a:solidFill>
                          <a:effectLst/>
                          <a:latin typeface="Meiryo UI" panose="020B0604030504040204" pitchFamily="50" charset="-128"/>
                          <a:ea typeface="Meiryo UI" panose="020B0604030504040204" pitchFamily="50" charset="-128"/>
                        </a:rPr>
                        <a:t>建設または改良直後の竣工段階、あるいは既存施設に対する維持管理計画の策定段階において、施設全体のみならず各部材及び附帯設備において維持管理の初期状態を把握するために実施</a:t>
                      </a:r>
                      <a:endParaRPr lang="ja-JP" altLang="en-US" sz="900" b="0" i="0" u="sng" strike="noStrike" dirty="0">
                        <a:solidFill>
                          <a:srgbClr val="FF0000"/>
                        </a:solidFill>
                        <a:effectLst/>
                        <a:latin typeface="Meiryo UI" panose="020B0604030504040204" pitchFamily="50" charset="-128"/>
                        <a:ea typeface="Meiryo UI" panose="020B0604030504040204" pitchFamily="50" charset="-128"/>
                      </a:endParaRPr>
                    </a:p>
                  </a:txBody>
                  <a:tcPr marL="3851" marR="3851" marT="3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50342807"/>
                  </a:ext>
                </a:extLst>
              </a:tr>
              <a:tr h="274953">
                <a:tc vMerge="1">
                  <a:txBody>
                    <a:bodyPr/>
                    <a:lstStyle/>
                    <a:p>
                      <a:endParaRPr kumimoji="1" lang="ja-JP" altLang="en-US"/>
                    </a:p>
                  </a:txBody>
                  <a:tcPr/>
                </a:tc>
                <a:tc>
                  <a:txBody>
                    <a:bodyPr/>
                    <a:lstStyle/>
                    <a:p>
                      <a:pPr algn="l" fontAlgn="ctr"/>
                      <a:r>
                        <a:rPr lang="ja-JP" altLang="en-US" sz="900" u="sng" strike="noStrike" dirty="0">
                          <a:solidFill>
                            <a:srgbClr val="FF0000"/>
                          </a:solidFill>
                          <a:effectLst/>
                          <a:latin typeface="Meiryo UI" panose="020B0604030504040204" pitchFamily="50" charset="-128"/>
                          <a:ea typeface="Meiryo UI" panose="020B0604030504040204" pitchFamily="50" charset="-128"/>
                        </a:rPr>
                        <a:t> 日常点検</a:t>
                      </a:r>
                      <a:endParaRPr lang="ja-JP" altLang="en-US" sz="900" b="0" i="0" u="sng" strike="noStrike" dirty="0">
                        <a:solidFill>
                          <a:srgbClr val="FF0000"/>
                        </a:solidFill>
                        <a:effectLst/>
                        <a:latin typeface="Meiryo UI" panose="020B0604030504040204" pitchFamily="50" charset="-128"/>
                        <a:ea typeface="Meiryo UI" panose="020B0604030504040204" pitchFamily="50" charset="-128"/>
                      </a:endParaRPr>
                    </a:p>
                  </a:txBody>
                  <a:tcPr marL="3851" marR="3851" marT="3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68288" indent="-171450" algn="l" fontAlgn="ctr">
                        <a:buFont typeface="Arial" panose="020B0604020202020204" pitchFamily="34" charset="0"/>
                        <a:buChar char="•"/>
                      </a:pPr>
                      <a:r>
                        <a:rPr lang="ja-JP" altLang="en-US" sz="900" u="sng" strike="noStrike" dirty="0">
                          <a:solidFill>
                            <a:srgbClr val="FF0000"/>
                          </a:solidFill>
                          <a:effectLst/>
                          <a:latin typeface="Meiryo UI" panose="020B0604030504040204" pitchFamily="50" charset="-128"/>
                          <a:ea typeface="Meiryo UI" panose="020B0604030504040204" pitchFamily="50" charset="-128"/>
                        </a:rPr>
                        <a:t>大規模な変状の発見の他、荷役作業等の施設の利用上の支障となるものを発見することを目的に実施</a:t>
                      </a:r>
                      <a:endParaRPr lang="en-US" altLang="ja-JP" sz="900" u="sng" strike="noStrike" dirty="0">
                        <a:solidFill>
                          <a:srgbClr val="FF0000"/>
                        </a:solidFill>
                        <a:effectLst/>
                        <a:latin typeface="Meiryo UI" panose="020B0604030504040204" pitchFamily="50" charset="-128"/>
                        <a:ea typeface="Meiryo UI" panose="020B0604030504040204" pitchFamily="50" charset="-128"/>
                      </a:endParaRPr>
                    </a:p>
                    <a:p>
                      <a:pPr marL="268288" indent="-171450" algn="l" fontAlgn="ctr">
                        <a:buFont typeface="Arial" panose="020B0604020202020204" pitchFamily="34" charset="0"/>
                        <a:buChar char="•"/>
                      </a:pPr>
                      <a:r>
                        <a:rPr lang="ja-JP" altLang="en-US" sz="900" u="sng" strike="noStrike" dirty="0">
                          <a:solidFill>
                            <a:srgbClr val="FF0000"/>
                          </a:solidFill>
                          <a:effectLst/>
                          <a:latin typeface="Meiryo UI" panose="020B0604030504040204" pitchFamily="50" charset="-128"/>
                          <a:ea typeface="Meiryo UI" panose="020B0604030504040204" pitchFamily="50" charset="-128"/>
                        </a:rPr>
                        <a:t>近接目視が容易でない箇所についてはドローン等により取得した画像を活用</a:t>
                      </a:r>
                      <a:endParaRPr lang="ja-JP" altLang="en-US" sz="900" b="0" i="0" u="sng" strike="noStrike" dirty="0">
                        <a:solidFill>
                          <a:srgbClr val="FF0000"/>
                        </a:solidFill>
                        <a:effectLst/>
                        <a:latin typeface="Meiryo UI" panose="020B0604030504040204" pitchFamily="50" charset="-128"/>
                        <a:ea typeface="Meiryo UI" panose="020B0604030504040204" pitchFamily="50" charset="-128"/>
                      </a:endParaRPr>
                    </a:p>
                  </a:txBody>
                  <a:tcPr marL="3851" marR="3851" marT="3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50822423"/>
                  </a:ext>
                </a:extLst>
              </a:tr>
              <a:tr h="274953">
                <a:tc vMerge="1">
                  <a:txBody>
                    <a:bodyPr/>
                    <a:lstStyle/>
                    <a:p>
                      <a:endParaRPr kumimoji="1" lang="ja-JP" altLang="en-US"/>
                    </a:p>
                  </a:txBody>
                  <a:tcPr/>
                </a:tc>
                <a:tc>
                  <a:txBody>
                    <a:bodyPr/>
                    <a:lstStyle/>
                    <a:p>
                      <a:pPr algn="l" fontAlgn="ctr"/>
                      <a:r>
                        <a:rPr lang="zh-CN" altLang="en-US" sz="900" u="sng" strike="noStrike" dirty="0">
                          <a:solidFill>
                            <a:srgbClr val="FF0000"/>
                          </a:solidFill>
                          <a:effectLst/>
                          <a:latin typeface="Meiryo UI" panose="020B0604030504040204" pitchFamily="50" charset="-128"/>
                          <a:ea typeface="Meiryo UI" panose="020B0604030504040204" pitchFamily="50" charset="-128"/>
                        </a:rPr>
                        <a:t> 一般定期点検診断</a:t>
                      </a:r>
                      <a:endParaRPr lang="zh-CN" altLang="en-US" sz="900" b="0" i="0" u="sng" strike="noStrike" dirty="0">
                        <a:solidFill>
                          <a:srgbClr val="FF0000"/>
                        </a:solidFill>
                        <a:effectLst/>
                        <a:latin typeface="Meiryo UI" panose="020B0604030504040204" pitchFamily="50" charset="-128"/>
                        <a:ea typeface="Meiryo UI" panose="020B0604030504040204" pitchFamily="50" charset="-128"/>
                      </a:endParaRPr>
                    </a:p>
                  </a:txBody>
                  <a:tcPr marL="3851" marR="3851" marT="3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68288" indent="-171450" algn="l" fontAlgn="ctr">
                        <a:buFont typeface="Arial" panose="020B0604020202020204" pitchFamily="34" charset="0"/>
                        <a:buChar char="•"/>
                      </a:pPr>
                      <a:r>
                        <a:rPr lang="ja-JP" altLang="en-US" sz="900" u="sng" strike="noStrike" dirty="0">
                          <a:solidFill>
                            <a:srgbClr val="FF0000"/>
                          </a:solidFill>
                          <a:effectLst/>
                          <a:latin typeface="Meiryo UI" panose="020B0604030504040204" pitchFamily="50" charset="-128"/>
                          <a:ea typeface="Meiryo UI" panose="020B0604030504040204" pitchFamily="50" charset="-128"/>
                        </a:rPr>
                        <a:t>構造物の部材ごとの劣化度を判定することを目的に実施</a:t>
                      </a:r>
                      <a:endParaRPr lang="en-US" altLang="ja-JP" sz="900" u="sng" strike="noStrike" dirty="0">
                        <a:solidFill>
                          <a:srgbClr val="FF0000"/>
                        </a:solidFill>
                        <a:effectLst/>
                        <a:latin typeface="Meiryo UI" panose="020B0604030504040204" pitchFamily="50" charset="-128"/>
                        <a:ea typeface="Meiryo UI" panose="020B0604030504040204" pitchFamily="50" charset="-128"/>
                      </a:endParaRPr>
                    </a:p>
                    <a:p>
                      <a:pPr marL="268288" indent="-171450" algn="l" fontAlgn="ctr">
                        <a:buFont typeface="Arial" panose="020B0604020202020204" pitchFamily="34" charset="0"/>
                        <a:buChar char="•"/>
                      </a:pPr>
                      <a:r>
                        <a:rPr lang="ja-JP" altLang="en-US" sz="900" u="sng" strike="noStrike" dirty="0">
                          <a:solidFill>
                            <a:srgbClr val="FF0000"/>
                          </a:solidFill>
                          <a:effectLst/>
                          <a:latin typeface="Meiryo UI" panose="020B0604030504040204" pitchFamily="50" charset="-128"/>
                          <a:ea typeface="Meiryo UI" panose="020B0604030504040204" pitchFamily="50" charset="-128"/>
                        </a:rPr>
                        <a:t>近接目視が容易でない箇所についてはドローン等により取得した画像を活用</a:t>
                      </a:r>
                      <a:endParaRPr lang="ja-JP" altLang="en-US" sz="900" b="0" i="0" u="sng" strike="noStrike" dirty="0">
                        <a:solidFill>
                          <a:srgbClr val="FF0000"/>
                        </a:solidFill>
                        <a:effectLst/>
                        <a:latin typeface="Meiryo UI" panose="020B0604030504040204" pitchFamily="50" charset="-128"/>
                        <a:ea typeface="Meiryo UI" panose="020B0604030504040204" pitchFamily="50" charset="-128"/>
                      </a:endParaRPr>
                    </a:p>
                  </a:txBody>
                  <a:tcPr marL="3851" marR="3851" marT="3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9497962"/>
                  </a:ext>
                </a:extLst>
              </a:tr>
              <a:tr h="139402">
                <a:tc vMerge="1">
                  <a:txBody>
                    <a:bodyPr/>
                    <a:lstStyle/>
                    <a:p>
                      <a:endParaRPr kumimoji="1" lang="ja-JP" altLang="en-US"/>
                    </a:p>
                  </a:txBody>
                  <a:tcPr/>
                </a:tc>
                <a:tc>
                  <a:txBody>
                    <a:bodyPr/>
                    <a:lstStyle/>
                    <a:p>
                      <a:pPr algn="l" fontAlgn="ctr"/>
                      <a:r>
                        <a:rPr lang="zh-TW" altLang="en-US" sz="900" u="sng" strike="noStrike" dirty="0">
                          <a:solidFill>
                            <a:srgbClr val="FF0000"/>
                          </a:solidFill>
                          <a:effectLst/>
                          <a:latin typeface="Meiryo UI" panose="020B0604030504040204" pitchFamily="50" charset="-128"/>
                          <a:ea typeface="Meiryo UI" panose="020B0604030504040204" pitchFamily="50" charset="-128"/>
                        </a:rPr>
                        <a:t> 詳細定期点検診断</a:t>
                      </a:r>
                      <a:endParaRPr lang="zh-TW" altLang="en-US" sz="900" b="0" i="0" u="sng" strike="noStrike" dirty="0">
                        <a:solidFill>
                          <a:srgbClr val="FF0000"/>
                        </a:solidFill>
                        <a:effectLst/>
                        <a:latin typeface="Meiryo UI" panose="020B0604030504040204" pitchFamily="50" charset="-128"/>
                        <a:ea typeface="Meiryo UI" panose="020B0604030504040204" pitchFamily="50" charset="-128"/>
                      </a:endParaRPr>
                    </a:p>
                  </a:txBody>
                  <a:tcPr marL="3851" marR="3851" marT="3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68288" indent="-171450" algn="l" fontAlgn="ctr">
                        <a:buFont typeface="Arial" panose="020B0604020202020204" pitchFamily="34" charset="0"/>
                        <a:buChar char="•"/>
                      </a:pPr>
                      <a:r>
                        <a:rPr lang="ja-JP" altLang="en-US" sz="900" u="sng" strike="noStrike" dirty="0">
                          <a:solidFill>
                            <a:srgbClr val="FF0000"/>
                          </a:solidFill>
                          <a:effectLst/>
                          <a:latin typeface="Meiryo UI" panose="020B0604030504040204" pitchFamily="50" charset="-128"/>
                          <a:ea typeface="Meiryo UI" panose="020B0604030504040204" pitchFamily="50" charset="-128"/>
                        </a:rPr>
                        <a:t>水中部の劣化度を判定することを目的に実施</a:t>
                      </a:r>
                      <a:endParaRPr lang="ja-JP" altLang="en-US" sz="900" b="0" i="0" u="sng" strike="noStrike" dirty="0">
                        <a:solidFill>
                          <a:srgbClr val="FF0000"/>
                        </a:solidFill>
                        <a:effectLst/>
                        <a:latin typeface="Meiryo UI" panose="020B0604030504040204" pitchFamily="50" charset="-128"/>
                        <a:ea typeface="Meiryo UI" panose="020B0604030504040204" pitchFamily="50" charset="-128"/>
                      </a:endParaRPr>
                    </a:p>
                  </a:txBody>
                  <a:tcPr marL="3851" marR="3851" marT="3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88156300"/>
                  </a:ext>
                </a:extLst>
              </a:tr>
              <a:tr h="207177">
                <a:tc vMerge="1">
                  <a:txBody>
                    <a:bodyPr/>
                    <a:lstStyle/>
                    <a:p>
                      <a:endParaRPr kumimoji="1" lang="ja-JP" altLang="en-US"/>
                    </a:p>
                  </a:txBody>
                  <a:tcPr/>
                </a:tc>
                <a:tc>
                  <a:txBody>
                    <a:bodyPr/>
                    <a:lstStyle/>
                    <a:p>
                      <a:pPr algn="l" fontAlgn="ctr"/>
                      <a:r>
                        <a:rPr lang="zh-TW" altLang="en-US" sz="900" u="sng" strike="noStrike" dirty="0">
                          <a:solidFill>
                            <a:srgbClr val="FF0000"/>
                          </a:solidFill>
                          <a:effectLst/>
                          <a:latin typeface="Meiryo UI" panose="020B0604030504040204" pitchFamily="50" charset="-128"/>
                          <a:ea typeface="Meiryo UI" panose="020B0604030504040204" pitchFamily="50" charset="-128"/>
                        </a:rPr>
                        <a:t> 一般臨時点検診断</a:t>
                      </a:r>
                      <a:endParaRPr lang="zh-TW" altLang="en-US" sz="900" b="0" i="0" u="sng" strike="noStrike" dirty="0">
                        <a:solidFill>
                          <a:srgbClr val="FF0000"/>
                        </a:solidFill>
                        <a:effectLst/>
                        <a:latin typeface="Meiryo UI" panose="020B0604030504040204" pitchFamily="50" charset="-128"/>
                        <a:ea typeface="Meiryo UI" panose="020B0604030504040204" pitchFamily="50" charset="-128"/>
                      </a:endParaRPr>
                    </a:p>
                  </a:txBody>
                  <a:tcPr marL="3851" marR="3851" marT="3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68288" indent="-171450" algn="l" fontAlgn="ctr">
                        <a:buFont typeface="Arial" panose="020B0604020202020204" pitchFamily="34" charset="0"/>
                        <a:buChar char="•"/>
                      </a:pPr>
                      <a:r>
                        <a:rPr lang="ja-JP" altLang="en-US" sz="900" u="sng" strike="noStrike" dirty="0">
                          <a:solidFill>
                            <a:srgbClr val="FF0000"/>
                          </a:solidFill>
                          <a:effectLst/>
                          <a:latin typeface="Meiryo UI" panose="020B0604030504040204" pitchFamily="50" charset="-128"/>
                          <a:ea typeface="Meiryo UI" panose="020B0604030504040204" pitchFamily="50" charset="-128"/>
                        </a:rPr>
                        <a:t>洪水や地震等の発生後、施設の不具合の有無を確認することを目的に実施</a:t>
                      </a:r>
                      <a:endParaRPr lang="ja-JP" altLang="en-US" sz="900" b="0" i="0" u="sng" strike="noStrike" dirty="0">
                        <a:solidFill>
                          <a:srgbClr val="FF0000"/>
                        </a:solidFill>
                        <a:effectLst/>
                        <a:latin typeface="Meiryo UI" panose="020B0604030504040204" pitchFamily="50" charset="-128"/>
                        <a:ea typeface="Meiryo UI" panose="020B0604030504040204" pitchFamily="50" charset="-128"/>
                      </a:endParaRPr>
                    </a:p>
                  </a:txBody>
                  <a:tcPr marL="3851" marR="3851" marT="3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52287430"/>
                  </a:ext>
                </a:extLst>
              </a:tr>
              <a:tr h="207177">
                <a:tc vMerge="1">
                  <a:txBody>
                    <a:bodyPr/>
                    <a:lstStyle/>
                    <a:p>
                      <a:endParaRPr kumimoji="1" lang="ja-JP" altLang="en-US"/>
                    </a:p>
                  </a:txBody>
                  <a:tcPr/>
                </a:tc>
                <a:tc>
                  <a:txBody>
                    <a:bodyPr/>
                    <a:lstStyle/>
                    <a:p>
                      <a:pPr algn="l" fontAlgn="ctr"/>
                      <a:r>
                        <a:rPr lang="zh-TW" altLang="en-US" sz="900" u="sng" strike="noStrike" dirty="0">
                          <a:solidFill>
                            <a:srgbClr val="FF0000"/>
                          </a:solidFill>
                          <a:effectLst/>
                          <a:latin typeface="Meiryo UI" panose="020B0604030504040204" pitchFamily="50" charset="-128"/>
                          <a:ea typeface="Meiryo UI" panose="020B0604030504040204" pitchFamily="50" charset="-128"/>
                        </a:rPr>
                        <a:t> 詳細臨時点検診断</a:t>
                      </a:r>
                      <a:endParaRPr lang="zh-TW" altLang="en-US" sz="900" b="0" i="0" u="sng" strike="noStrike" dirty="0">
                        <a:solidFill>
                          <a:srgbClr val="FF0000"/>
                        </a:solidFill>
                        <a:effectLst/>
                        <a:latin typeface="Meiryo UI" panose="020B0604030504040204" pitchFamily="50" charset="-128"/>
                        <a:ea typeface="Meiryo UI" panose="020B0604030504040204" pitchFamily="50" charset="-128"/>
                      </a:endParaRPr>
                    </a:p>
                  </a:txBody>
                  <a:tcPr marL="3851" marR="3851" marT="3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68288" indent="-171450" algn="l" fontAlgn="ctr">
                        <a:buFont typeface="Arial" panose="020B0604020202020204" pitchFamily="34" charset="0"/>
                        <a:buChar char="•"/>
                      </a:pPr>
                      <a:r>
                        <a:rPr lang="ja-JP" altLang="en-US" sz="900" u="sng" strike="noStrike" dirty="0">
                          <a:solidFill>
                            <a:srgbClr val="FF0000"/>
                          </a:solidFill>
                          <a:effectLst/>
                          <a:latin typeface="Meiryo UI" panose="020B0604030504040204" pitchFamily="50" charset="-128"/>
                          <a:ea typeface="Meiryo UI" panose="020B0604030504040204" pitchFamily="50" charset="-128"/>
                        </a:rPr>
                        <a:t>日常点検、一般定期点検診断、詳細定期点検診断、一般臨時点検診断において特段の変状が発見された場合の原因究明や施設の性能への影響把握を目的に実施</a:t>
                      </a:r>
                      <a:endParaRPr lang="ja-JP" altLang="en-US" sz="900" b="0" i="0" u="sng" strike="noStrike" dirty="0">
                        <a:solidFill>
                          <a:srgbClr val="FF0000"/>
                        </a:solidFill>
                        <a:effectLst/>
                        <a:latin typeface="Meiryo UI" panose="020B0604030504040204" pitchFamily="50" charset="-128"/>
                        <a:ea typeface="Meiryo UI" panose="020B0604030504040204" pitchFamily="50" charset="-128"/>
                      </a:endParaRPr>
                    </a:p>
                  </a:txBody>
                  <a:tcPr marL="3851" marR="3851" marT="3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77585521"/>
                  </a:ext>
                </a:extLst>
              </a:tr>
              <a:tr h="207177">
                <a:tc rowSpan="6">
                  <a:txBody>
                    <a:bodyPr/>
                    <a:lstStyle/>
                    <a:p>
                      <a:pPr algn="ctr" fontAlgn="ctr"/>
                      <a:r>
                        <a:rPr lang="ja-JP" altLang="en-US" sz="900" u="sng" strike="noStrike" dirty="0">
                          <a:solidFill>
                            <a:srgbClr val="FF0000"/>
                          </a:solidFill>
                          <a:effectLst/>
                          <a:latin typeface="Meiryo UI" panose="020B0604030504040204" pitchFamily="50" charset="-128"/>
                          <a:ea typeface="Meiryo UI" panose="020B0604030504040204" pitchFamily="50" charset="-128"/>
                        </a:rPr>
                        <a:t>その他維持管理を要する施設</a:t>
                      </a:r>
                      <a:br>
                        <a:rPr lang="ja-JP" altLang="en-US" sz="900" u="sng" strike="noStrike" dirty="0">
                          <a:solidFill>
                            <a:srgbClr val="FF0000"/>
                          </a:solidFill>
                          <a:effectLst/>
                          <a:latin typeface="Meiryo UI" panose="020B0604030504040204" pitchFamily="50" charset="-128"/>
                          <a:ea typeface="Meiryo UI" panose="020B0604030504040204" pitchFamily="50" charset="-128"/>
                        </a:rPr>
                      </a:br>
                      <a:r>
                        <a:rPr lang="ja-JP" altLang="en-US" sz="900" u="sng" strike="noStrike" dirty="0">
                          <a:solidFill>
                            <a:srgbClr val="FF0000"/>
                          </a:solidFill>
                          <a:effectLst/>
                          <a:latin typeface="Meiryo UI" panose="020B0604030504040204" pitchFamily="50" charset="-128"/>
                          <a:ea typeface="Meiryo UI" panose="020B0604030504040204" pitchFamily="50" charset="-128"/>
                        </a:rPr>
                        <a:t>（</a:t>
                      </a:r>
                      <a:r>
                        <a:rPr lang="ja-JP" altLang="en-US" sz="900" u="sng" strike="noStrike">
                          <a:solidFill>
                            <a:srgbClr val="FF0000"/>
                          </a:solidFill>
                          <a:effectLst/>
                          <a:latin typeface="Meiryo UI" panose="020B0604030504040204" pitchFamily="50" charset="-128"/>
                          <a:ea typeface="Meiryo UI" panose="020B0604030504040204" pitchFamily="50" charset="-128"/>
                        </a:rPr>
                        <a:t>護岸照明施設）</a:t>
                      </a:r>
                      <a:endParaRPr lang="ja-JP" altLang="en-US" sz="900" b="0" i="0" u="sng" strike="noStrike" dirty="0">
                        <a:solidFill>
                          <a:srgbClr val="FF0000"/>
                        </a:solidFill>
                        <a:effectLst/>
                        <a:latin typeface="Meiryo UI" panose="020B0604030504040204" pitchFamily="50" charset="-128"/>
                        <a:ea typeface="Meiryo UI" panose="020B0604030504040204" pitchFamily="50" charset="-128"/>
                      </a:endParaRPr>
                    </a:p>
                  </a:txBody>
                  <a:tcPr marL="3851" marR="3851" marT="3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900" u="sng" strike="noStrike" dirty="0">
                          <a:solidFill>
                            <a:srgbClr val="FF0000"/>
                          </a:solidFill>
                          <a:effectLst/>
                          <a:latin typeface="Meiryo UI" panose="020B0604030504040204" pitchFamily="50" charset="-128"/>
                          <a:ea typeface="Meiryo UI" panose="020B0604030504040204" pitchFamily="50" charset="-128"/>
                        </a:rPr>
                        <a:t> 日常点検</a:t>
                      </a:r>
                      <a:endParaRPr lang="ja-JP" altLang="en-US" sz="900" b="0" i="0" u="sng" strike="noStrike" dirty="0">
                        <a:solidFill>
                          <a:srgbClr val="FF0000"/>
                        </a:solidFill>
                        <a:effectLst/>
                        <a:latin typeface="Meiryo UI" panose="020B0604030504040204" pitchFamily="50" charset="-128"/>
                        <a:ea typeface="Meiryo UI" panose="020B0604030504040204" pitchFamily="50" charset="-128"/>
                      </a:endParaRPr>
                    </a:p>
                  </a:txBody>
                  <a:tcPr marL="3851" marR="3851" marT="3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68288" indent="-171450" algn="l" fontAlgn="ctr">
                        <a:buFont typeface="Arial" panose="020B0604020202020204" pitchFamily="34" charset="0"/>
                        <a:buChar char="•"/>
                      </a:pPr>
                      <a:r>
                        <a:rPr lang="ja-JP" altLang="en-US" sz="900" u="sng" strike="noStrike" dirty="0">
                          <a:solidFill>
                            <a:srgbClr val="FF0000"/>
                          </a:solidFill>
                          <a:effectLst/>
                          <a:latin typeface="Meiryo UI" panose="020B0604030504040204" pitchFamily="50" charset="-128"/>
                          <a:ea typeface="Meiryo UI" panose="020B0604030504040204" pitchFamily="50" charset="-128"/>
                        </a:rPr>
                        <a:t>施設異常の早期発見を目的に実施</a:t>
                      </a:r>
                      <a:endParaRPr lang="en-US" altLang="ja-JP" sz="900" u="sng" strike="noStrike" dirty="0">
                        <a:solidFill>
                          <a:srgbClr val="FF0000"/>
                        </a:solidFill>
                        <a:effectLst/>
                        <a:latin typeface="Meiryo UI" panose="020B0604030504040204" pitchFamily="50" charset="-128"/>
                        <a:ea typeface="Meiryo UI" panose="020B0604030504040204" pitchFamily="50" charset="-128"/>
                      </a:endParaRPr>
                    </a:p>
                    <a:p>
                      <a:pPr marL="268288" indent="-171450" algn="l" fontAlgn="ctr">
                        <a:buFont typeface="Arial" panose="020B0604020202020204" pitchFamily="34" charset="0"/>
                        <a:buChar char="•"/>
                      </a:pPr>
                      <a:r>
                        <a:rPr lang="ja-JP" altLang="en-US" sz="900" u="sng" strike="noStrike" dirty="0">
                          <a:solidFill>
                            <a:srgbClr val="FF0000"/>
                          </a:solidFill>
                          <a:effectLst/>
                          <a:latin typeface="Meiryo UI" panose="020B0604030504040204" pitchFamily="50" charset="-128"/>
                          <a:ea typeface="Meiryo UI" panose="020B0604030504040204" pitchFamily="50" charset="-128"/>
                        </a:rPr>
                        <a:t>近接目視が容易でない箇所についてはドローン等により取得した画像を活用</a:t>
                      </a:r>
                      <a:endParaRPr lang="ja-JP" altLang="en-US" sz="900" b="0" i="0" u="sng" strike="noStrike" dirty="0">
                        <a:solidFill>
                          <a:srgbClr val="FF0000"/>
                        </a:solidFill>
                        <a:effectLst/>
                        <a:latin typeface="Meiryo UI" panose="020B0604030504040204" pitchFamily="50" charset="-128"/>
                        <a:ea typeface="Meiryo UI" panose="020B0604030504040204" pitchFamily="50" charset="-128"/>
                      </a:endParaRPr>
                    </a:p>
                  </a:txBody>
                  <a:tcPr marL="3851" marR="3851" marT="3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56928082"/>
                  </a:ext>
                </a:extLst>
              </a:tr>
              <a:tr h="274953">
                <a:tc vMerge="1">
                  <a:txBody>
                    <a:bodyPr/>
                    <a:lstStyle/>
                    <a:p>
                      <a:endParaRPr kumimoji="1" lang="ja-JP" altLang="en-US"/>
                    </a:p>
                  </a:txBody>
                  <a:tcPr/>
                </a:tc>
                <a:tc>
                  <a:txBody>
                    <a:bodyPr/>
                    <a:lstStyle/>
                    <a:p>
                      <a:pPr algn="l" fontAlgn="ctr"/>
                      <a:r>
                        <a:rPr lang="ja-JP" altLang="en-US" sz="900" u="sng" strike="noStrike" dirty="0">
                          <a:solidFill>
                            <a:srgbClr val="FF0000"/>
                          </a:solidFill>
                          <a:effectLst/>
                          <a:latin typeface="Meiryo UI" panose="020B0604030504040204" pitchFamily="50" charset="-128"/>
                          <a:ea typeface="Meiryo UI" panose="020B0604030504040204" pitchFamily="50" charset="-128"/>
                        </a:rPr>
                        <a:t> 初期点検</a:t>
                      </a:r>
                      <a:endParaRPr lang="ja-JP" altLang="en-US" sz="900" b="0" i="0" u="sng" strike="noStrike" dirty="0">
                        <a:solidFill>
                          <a:srgbClr val="FF0000"/>
                        </a:solidFill>
                        <a:effectLst/>
                        <a:latin typeface="Meiryo UI" panose="020B0604030504040204" pitchFamily="50" charset="-128"/>
                        <a:ea typeface="Meiryo UI" panose="020B0604030504040204" pitchFamily="50" charset="-128"/>
                      </a:endParaRPr>
                    </a:p>
                  </a:txBody>
                  <a:tcPr marL="3851" marR="3851" marT="3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68288" indent="-171450" algn="l" fontAlgn="ctr">
                        <a:buFont typeface="Arial" panose="020B0604020202020204" pitchFamily="34" charset="0"/>
                        <a:buChar char="•"/>
                      </a:pPr>
                      <a:r>
                        <a:rPr lang="ja-JP" altLang="en-US" sz="900" u="sng" strike="noStrike" dirty="0">
                          <a:solidFill>
                            <a:srgbClr val="FF0000"/>
                          </a:solidFill>
                          <a:effectLst/>
                          <a:latin typeface="Meiryo UI" panose="020B0604030504040204" pitchFamily="50" charset="-128"/>
                          <a:ea typeface="Meiryo UI" panose="020B0604030504040204" pitchFamily="50" charset="-128"/>
                        </a:rPr>
                        <a:t>比較的早い時期に発生しやすい異常を発見することを目的に実施</a:t>
                      </a:r>
                      <a:endParaRPr lang="en-US" altLang="ja-JP" sz="900" u="sng" strike="noStrike" dirty="0">
                        <a:solidFill>
                          <a:srgbClr val="FF0000"/>
                        </a:solidFill>
                        <a:effectLst/>
                        <a:latin typeface="Meiryo UI" panose="020B0604030504040204" pitchFamily="50" charset="-128"/>
                        <a:ea typeface="Meiryo UI" panose="020B0604030504040204" pitchFamily="50" charset="-128"/>
                      </a:endParaRPr>
                    </a:p>
                    <a:p>
                      <a:pPr marL="268288" indent="-171450" algn="l" fontAlgn="ctr">
                        <a:buFont typeface="Arial" panose="020B0604020202020204" pitchFamily="34" charset="0"/>
                        <a:buChar char="•"/>
                      </a:pPr>
                      <a:r>
                        <a:rPr lang="ja-JP" altLang="en-US" sz="900" u="sng" strike="noStrike" dirty="0">
                          <a:solidFill>
                            <a:srgbClr val="FF0000"/>
                          </a:solidFill>
                          <a:effectLst/>
                          <a:latin typeface="Meiryo UI" panose="020B0604030504040204" pitchFamily="50" charset="-128"/>
                          <a:ea typeface="Meiryo UI" panose="020B0604030504040204" pitchFamily="50" charset="-128"/>
                        </a:rPr>
                        <a:t>近接目視が容易でない箇所についてはドローン等により取得した画像を活用</a:t>
                      </a:r>
                      <a:endParaRPr lang="ja-JP" altLang="en-US" sz="900" b="0" i="0" u="sng" strike="noStrike" dirty="0">
                        <a:solidFill>
                          <a:srgbClr val="FF0000"/>
                        </a:solidFill>
                        <a:effectLst/>
                        <a:latin typeface="Meiryo UI" panose="020B0604030504040204" pitchFamily="50" charset="-128"/>
                        <a:ea typeface="Meiryo UI" panose="020B0604030504040204" pitchFamily="50" charset="-128"/>
                      </a:endParaRPr>
                    </a:p>
                  </a:txBody>
                  <a:tcPr marL="3851" marR="3851" marT="3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19544131"/>
                  </a:ext>
                </a:extLst>
              </a:tr>
              <a:tr h="207177">
                <a:tc vMerge="1">
                  <a:txBody>
                    <a:bodyPr/>
                    <a:lstStyle/>
                    <a:p>
                      <a:endParaRPr kumimoji="1" lang="ja-JP" altLang="en-US"/>
                    </a:p>
                  </a:txBody>
                  <a:tcPr/>
                </a:tc>
                <a:tc>
                  <a:txBody>
                    <a:bodyPr/>
                    <a:lstStyle/>
                    <a:p>
                      <a:pPr algn="l" fontAlgn="ctr"/>
                      <a:r>
                        <a:rPr lang="ja-JP" altLang="en-US" sz="900" u="sng" strike="noStrike" dirty="0">
                          <a:solidFill>
                            <a:srgbClr val="FF0000"/>
                          </a:solidFill>
                          <a:effectLst/>
                          <a:latin typeface="Meiryo UI" panose="020B0604030504040204" pitchFamily="50" charset="-128"/>
                          <a:ea typeface="Meiryo UI" panose="020B0604030504040204" pitchFamily="50" charset="-128"/>
                        </a:rPr>
                        <a:t> 定期点検</a:t>
                      </a:r>
                      <a:endParaRPr lang="ja-JP" altLang="en-US" sz="900" b="0" i="0" u="sng" strike="noStrike" dirty="0">
                        <a:solidFill>
                          <a:srgbClr val="FF0000"/>
                        </a:solidFill>
                        <a:effectLst/>
                        <a:latin typeface="Meiryo UI" panose="020B0604030504040204" pitchFamily="50" charset="-128"/>
                        <a:ea typeface="Meiryo UI" panose="020B0604030504040204" pitchFamily="50" charset="-128"/>
                      </a:endParaRPr>
                    </a:p>
                  </a:txBody>
                  <a:tcPr marL="3851" marR="3851" marT="3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68288" indent="-171450" algn="l" fontAlgn="ctr">
                        <a:buFont typeface="Arial" panose="020B0604020202020204" pitchFamily="34" charset="0"/>
                        <a:buChar char="•"/>
                      </a:pPr>
                      <a:r>
                        <a:rPr lang="ja-JP" altLang="en-US" sz="900" u="sng" strike="noStrike" dirty="0">
                          <a:solidFill>
                            <a:srgbClr val="FF0000"/>
                          </a:solidFill>
                          <a:effectLst/>
                          <a:latin typeface="Meiryo UI" panose="020B0604030504040204" pitchFamily="50" charset="-128"/>
                          <a:ea typeface="Meiryo UI" panose="020B0604030504040204" pitchFamily="50" charset="-128"/>
                        </a:rPr>
                        <a:t>日常点検では確認できない又は発見が困難な損傷を発見することを目的に実施</a:t>
                      </a:r>
                      <a:endParaRPr lang="ja-JP" altLang="en-US" sz="900" b="0" i="0" u="sng" strike="noStrike" dirty="0">
                        <a:solidFill>
                          <a:srgbClr val="FF0000"/>
                        </a:solidFill>
                        <a:effectLst/>
                        <a:latin typeface="Meiryo UI" panose="020B0604030504040204" pitchFamily="50" charset="-128"/>
                        <a:ea typeface="Meiryo UI" panose="020B0604030504040204" pitchFamily="50" charset="-128"/>
                      </a:endParaRPr>
                    </a:p>
                  </a:txBody>
                  <a:tcPr marL="3851" marR="3851" marT="3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56951700"/>
                  </a:ext>
                </a:extLst>
              </a:tr>
              <a:tr h="207177">
                <a:tc vMerge="1">
                  <a:txBody>
                    <a:bodyPr/>
                    <a:lstStyle/>
                    <a:p>
                      <a:endParaRPr kumimoji="1" lang="ja-JP" altLang="en-US"/>
                    </a:p>
                  </a:txBody>
                  <a:tcPr/>
                </a:tc>
                <a:tc>
                  <a:txBody>
                    <a:bodyPr/>
                    <a:lstStyle/>
                    <a:p>
                      <a:pPr algn="l" fontAlgn="ctr"/>
                      <a:r>
                        <a:rPr lang="ja-JP" altLang="en-US" sz="900" u="sng" strike="noStrike" dirty="0">
                          <a:solidFill>
                            <a:srgbClr val="FF0000"/>
                          </a:solidFill>
                          <a:effectLst/>
                          <a:latin typeface="Meiryo UI" panose="020B0604030504040204" pitchFamily="50" charset="-128"/>
                          <a:ea typeface="Meiryo UI" panose="020B0604030504040204" pitchFamily="50" charset="-128"/>
                        </a:rPr>
                        <a:t> 異常時点検</a:t>
                      </a:r>
                      <a:endParaRPr lang="ja-JP" altLang="en-US" sz="900" b="0" i="0" u="sng" strike="noStrike" dirty="0">
                        <a:solidFill>
                          <a:srgbClr val="FF0000"/>
                        </a:solidFill>
                        <a:effectLst/>
                        <a:latin typeface="Meiryo UI" panose="020B0604030504040204" pitchFamily="50" charset="-128"/>
                        <a:ea typeface="Meiryo UI" panose="020B0604030504040204" pitchFamily="50" charset="-128"/>
                      </a:endParaRPr>
                    </a:p>
                  </a:txBody>
                  <a:tcPr marL="3851" marR="3851" marT="3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68288" indent="-171450" algn="l" fontAlgn="ctr">
                        <a:buFont typeface="Arial" panose="020B0604020202020204" pitchFamily="34" charset="0"/>
                        <a:buChar char="•"/>
                      </a:pPr>
                      <a:r>
                        <a:rPr lang="ja-JP" altLang="en-US" sz="900" u="sng" strike="noStrike" dirty="0">
                          <a:solidFill>
                            <a:srgbClr val="FF0000"/>
                          </a:solidFill>
                          <a:effectLst/>
                          <a:latin typeface="Meiryo UI" panose="020B0604030504040204" pitchFamily="50" charset="-128"/>
                          <a:ea typeface="Meiryo UI" panose="020B0604030504040204" pitchFamily="50" charset="-128"/>
                        </a:rPr>
                        <a:t>台風や大規模な地震発生後などに施設に損傷がないかを確認</a:t>
                      </a:r>
                      <a:endParaRPr lang="ja-JP" altLang="en-US" sz="900" b="0" i="0" u="sng" strike="noStrike" dirty="0">
                        <a:solidFill>
                          <a:srgbClr val="FF0000"/>
                        </a:solidFill>
                        <a:effectLst/>
                        <a:latin typeface="Meiryo UI" panose="020B0604030504040204" pitchFamily="50" charset="-128"/>
                        <a:ea typeface="Meiryo UI" panose="020B0604030504040204" pitchFamily="50" charset="-128"/>
                      </a:endParaRPr>
                    </a:p>
                  </a:txBody>
                  <a:tcPr marL="3851" marR="3851" marT="3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68763113"/>
                  </a:ext>
                </a:extLst>
              </a:tr>
              <a:tr h="207177">
                <a:tc vMerge="1">
                  <a:txBody>
                    <a:bodyPr/>
                    <a:lstStyle/>
                    <a:p>
                      <a:endParaRPr kumimoji="1" lang="ja-JP" altLang="en-US"/>
                    </a:p>
                  </a:txBody>
                  <a:tcPr/>
                </a:tc>
                <a:tc>
                  <a:txBody>
                    <a:bodyPr/>
                    <a:lstStyle/>
                    <a:p>
                      <a:pPr algn="l" fontAlgn="ctr"/>
                      <a:r>
                        <a:rPr lang="ja-JP" altLang="en-US" sz="900" u="sng" strike="noStrike" dirty="0">
                          <a:solidFill>
                            <a:srgbClr val="FF0000"/>
                          </a:solidFill>
                          <a:effectLst/>
                          <a:latin typeface="Meiryo UI" panose="020B0604030504040204" pitchFamily="50" charset="-128"/>
                          <a:ea typeface="Meiryo UI" panose="020B0604030504040204" pitchFamily="50" charset="-128"/>
                        </a:rPr>
                        <a:t> 施工時点検</a:t>
                      </a:r>
                      <a:endParaRPr lang="ja-JP" altLang="en-US" sz="900" b="0" i="0" u="sng" strike="noStrike" dirty="0">
                        <a:solidFill>
                          <a:srgbClr val="FF0000"/>
                        </a:solidFill>
                        <a:effectLst/>
                        <a:latin typeface="Meiryo UI" panose="020B0604030504040204" pitchFamily="50" charset="-128"/>
                        <a:ea typeface="Meiryo UI" panose="020B0604030504040204" pitchFamily="50" charset="-128"/>
                      </a:endParaRPr>
                    </a:p>
                  </a:txBody>
                  <a:tcPr marL="3851" marR="3851" marT="3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68288" indent="-171450" algn="l" fontAlgn="ctr">
                        <a:buFont typeface="Arial" panose="020B0604020202020204" pitchFamily="34" charset="0"/>
                        <a:buChar char="•"/>
                        <a:tabLst>
                          <a:tab pos="360363" algn="l"/>
                        </a:tabLst>
                      </a:pPr>
                      <a:r>
                        <a:rPr lang="ja-JP" altLang="en-US" sz="900" u="sng" strike="noStrike" dirty="0">
                          <a:solidFill>
                            <a:srgbClr val="FF0000"/>
                          </a:solidFill>
                          <a:effectLst/>
                          <a:latin typeface="Meiryo UI" panose="020B0604030504040204" pitchFamily="50" charset="-128"/>
                          <a:ea typeface="Meiryo UI" panose="020B0604030504040204" pitchFamily="50" charset="-128"/>
                        </a:rPr>
                        <a:t>日常点検では確認しにくい箇所について、施設の補修・補強工事等の実施にあわせ工事用の足場などを利用して臨時的に実施</a:t>
                      </a:r>
                      <a:endParaRPr lang="ja-JP" altLang="en-US" sz="900" b="0" i="0" u="sng" strike="noStrike" dirty="0">
                        <a:solidFill>
                          <a:srgbClr val="FF0000"/>
                        </a:solidFill>
                        <a:effectLst/>
                        <a:latin typeface="Meiryo UI" panose="020B0604030504040204" pitchFamily="50" charset="-128"/>
                        <a:ea typeface="Meiryo UI" panose="020B0604030504040204" pitchFamily="50" charset="-128"/>
                      </a:endParaRPr>
                    </a:p>
                  </a:txBody>
                  <a:tcPr marL="3851" marR="3851" marT="3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44985233"/>
                  </a:ext>
                </a:extLst>
              </a:tr>
              <a:tr h="207177">
                <a:tc vMerge="1">
                  <a:txBody>
                    <a:bodyPr/>
                    <a:lstStyle/>
                    <a:p>
                      <a:endParaRPr kumimoji="1" lang="ja-JP" altLang="en-US"/>
                    </a:p>
                  </a:txBody>
                  <a:tcPr/>
                </a:tc>
                <a:tc>
                  <a:txBody>
                    <a:bodyPr/>
                    <a:lstStyle/>
                    <a:p>
                      <a:pPr algn="l" fontAlgn="ctr"/>
                      <a:r>
                        <a:rPr lang="ja-JP" altLang="en-US" sz="900" u="sng" strike="noStrike" dirty="0">
                          <a:solidFill>
                            <a:srgbClr val="FF0000"/>
                          </a:solidFill>
                          <a:effectLst/>
                          <a:latin typeface="Meiryo UI" panose="020B0604030504040204" pitchFamily="50" charset="-128"/>
                          <a:ea typeface="Meiryo UI" panose="020B0604030504040204" pitchFamily="50" charset="-128"/>
                        </a:rPr>
                        <a:t> 緊急点検</a:t>
                      </a:r>
                      <a:endParaRPr lang="ja-JP" altLang="en-US" sz="900" b="0" i="0" u="sng" strike="noStrike" dirty="0">
                        <a:solidFill>
                          <a:srgbClr val="FF0000"/>
                        </a:solidFill>
                        <a:effectLst/>
                        <a:latin typeface="Meiryo UI" panose="020B0604030504040204" pitchFamily="50" charset="-128"/>
                        <a:ea typeface="Meiryo UI" panose="020B0604030504040204" pitchFamily="50" charset="-128"/>
                      </a:endParaRPr>
                    </a:p>
                  </a:txBody>
                  <a:tcPr marL="3851" marR="3851" marT="3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68288" indent="-171450" algn="l" fontAlgn="ctr">
                        <a:buFont typeface="Arial" panose="020B0604020202020204" pitchFamily="34" charset="0"/>
                        <a:buChar char="•"/>
                      </a:pPr>
                      <a:r>
                        <a:rPr lang="ja-JP" altLang="en-US" sz="900" u="sng" strike="noStrike" dirty="0">
                          <a:solidFill>
                            <a:srgbClr val="FF0000"/>
                          </a:solidFill>
                          <a:effectLst/>
                          <a:latin typeface="Meiryo UI" panose="020B0604030504040204" pitchFamily="50" charset="-128"/>
                          <a:ea typeface="Meiryo UI" panose="020B0604030504040204" pitchFamily="50" charset="-128"/>
                        </a:rPr>
                        <a:t>照明灯の倒壊など、第三者被害や社会的に大きな事故が発生した場合に必要に応じて、主に附属物の安全性を確認することを目的に実施</a:t>
                      </a:r>
                      <a:endParaRPr lang="ja-JP" altLang="en-US" sz="900" b="0" i="0" u="sng" strike="noStrike" dirty="0">
                        <a:solidFill>
                          <a:srgbClr val="FF0000"/>
                        </a:solidFill>
                        <a:effectLst/>
                        <a:latin typeface="Meiryo UI" panose="020B0604030504040204" pitchFamily="50" charset="-128"/>
                        <a:ea typeface="Meiryo UI" panose="020B0604030504040204" pitchFamily="50" charset="-128"/>
                      </a:endParaRPr>
                    </a:p>
                  </a:txBody>
                  <a:tcPr marL="3851" marR="3851" marT="38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47478043"/>
                  </a:ext>
                </a:extLst>
              </a:tr>
            </a:tbl>
          </a:graphicData>
        </a:graphic>
      </p:graphicFrame>
      <p:sp>
        <p:nvSpPr>
          <p:cNvPr id="12" name="テキスト ボックス 11">
            <a:extLst>
              <a:ext uri="{FF2B5EF4-FFF2-40B4-BE49-F238E27FC236}">
                <a16:creationId xmlns:a16="http://schemas.microsoft.com/office/drawing/2014/main" id="{09C46922-022E-4F04-95A5-0A08A2C8FB60}"/>
              </a:ext>
            </a:extLst>
          </p:cNvPr>
          <p:cNvSpPr txBox="1"/>
          <p:nvPr/>
        </p:nvSpPr>
        <p:spPr>
          <a:xfrm>
            <a:off x="0" y="525123"/>
            <a:ext cx="9144000" cy="461665"/>
          </a:xfrm>
          <a:prstGeom prst="rect">
            <a:avLst/>
          </a:prstGeom>
          <a:solidFill>
            <a:srgbClr val="FFD653"/>
          </a:solidFill>
          <a:ln w="19050">
            <a:noFill/>
          </a:ln>
        </p:spPr>
        <p:txBody>
          <a:bodyPr wrap="square" rtlCol="0">
            <a:spAutoFit/>
          </a:bodyPr>
          <a:lstStyle/>
          <a:p>
            <a:r>
              <a:rPr lang="ja-JP" altLang="en-US" sz="2400" dirty="0">
                <a:latin typeface="Meiryo UI" pitchFamily="50" charset="-128"/>
                <a:ea typeface="Meiryo UI" pitchFamily="50" charset="-128"/>
                <a:cs typeface="Meiryo UI" pitchFamily="50" charset="-128"/>
              </a:rPr>
              <a:t>１－</a:t>
            </a:r>
            <a:r>
              <a:rPr lang="en-US" altLang="ja-JP" sz="2400" dirty="0">
                <a:latin typeface="Meiryo UI" pitchFamily="50" charset="-128"/>
                <a:ea typeface="Meiryo UI" pitchFamily="50" charset="-128"/>
                <a:cs typeface="Meiryo UI" pitchFamily="50" charset="-128"/>
              </a:rPr>
              <a:t>4</a:t>
            </a:r>
            <a:r>
              <a:rPr lang="ja-JP" altLang="en-US" sz="2400" dirty="0">
                <a:latin typeface="Meiryo UI" pitchFamily="50" charset="-128"/>
                <a:ea typeface="Meiryo UI" pitchFamily="50" charset="-128"/>
                <a:cs typeface="Meiryo UI" pitchFamily="50" charset="-128"/>
              </a:rPr>
              <a:t>　次期計画の概要</a:t>
            </a:r>
            <a:endParaRPr kumimoji="1" lang="ja-JP" altLang="en-US" sz="2400" dirty="0">
              <a:latin typeface="Meiryo UI" pitchFamily="50" charset="-128"/>
              <a:ea typeface="Meiryo UI" pitchFamily="50" charset="-128"/>
              <a:cs typeface="Meiryo UI" pitchFamily="50" charset="-128"/>
            </a:endParaRPr>
          </a:p>
        </p:txBody>
      </p:sp>
      <p:sp>
        <p:nvSpPr>
          <p:cNvPr id="13" name="角丸四角形 143">
            <a:extLst>
              <a:ext uri="{FF2B5EF4-FFF2-40B4-BE49-F238E27FC236}">
                <a16:creationId xmlns:a16="http://schemas.microsoft.com/office/drawing/2014/main" id="{F6CE5E1E-B10D-468E-9BF4-D143AA3A63CE}"/>
              </a:ext>
            </a:extLst>
          </p:cNvPr>
          <p:cNvSpPr/>
          <p:nvPr/>
        </p:nvSpPr>
        <p:spPr>
          <a:xfrm>
            <a:off x="8436509" y="1798773"/>
            <a:ext cx="504553" cy="250388"/>
          </a:xfrm>
          <a:prstGeom prst="rect">
            <a:avLst/>
          </a:prstGeom>
          <a:ln/>
        </p:spPr>
        <p:style>
          <a:lnRef idx="1">
            <a:schemeClr val="accent3"/>
          </a:lnRef>
          <a:fillRef idx="2">
            <a:schemeClr val="accent3"/>
          </a:fillRef>
          <a:effectRef idx="1">
            <a:schemeClr val="accent3"/>
          </a:effectRef>
          <a:fontRef idx="minor">
            <a:schemeClr val="dk1"/>
          </a:fontRef>
        </p:style>
        <p:txBody>
          <a:bodyPr/>
          <a:lstStyle/>
          <a:p>
            <a:pPr algn="ctr"/>
            <a:r>
              <a:rPr lang="en-US" altLang="ja-JP" sz="10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⑤</a:t>
            </a:r>
            <a:r>
              <a:rPr lang="en-US" altLang="ja-JP" sz="10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p>
        </p:txBody>
      </p:sp>
    </p:spTree>
    <p:extLst>
      <p:ext uri="{BB962C8B-B14F-4D97-AF65-F5344CB8AC3E}">
        <p14:creationId xmlns:p14="http://schemas.microsoft.com/office/powerpoint/2010/main" val="2235460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7C3025DC-24DB-CB45-B13F-F1340B8B8410}"/>
              </a:ext>
            </a:extLst>
          </p:cNvPr>
          <p:cNvPicPr>
            <a:picLocks noChangeAspect="1"/>
          </p:cNvPicPr>
          <p:nvPr/>
        </p:nvPicPr>
        <p:blipFill>
          <a:blip r:embed="rId3"/>
          <a:stretch>
            <a:fillRect/>
          </a:stretch>
        </p:blipFill>
        <p:spPr>
          <a:xfrm>
            <a:off x="3275856" y="3453037"/>
            <a:ext cx="5705646" cy="3295438"/>
          </a:xfrm>
          <a:prstGeom prst="rect">
            <a:avLst/>
          </a:prstGeom>
        </p:spPr>
      </p:pic>
      <p:sp>
        <p:nvSpPr>
          <p:cNvPr id="17" name="テキスト ボックス 16">
            <a:extLst>
              <a:ext uri="{FF2B5EF4-FFF2-40B4-BE49-F238E27FC236}">
                <a16:creationId xmlns:a16="http://schemas.microsoft.com/office/drawing/2014/main" id="{5CA63333-58CC-4345-8E5A-C9F799BB19BB}"/>
              </a:ext>
            </a:extLst>
          </p:cNvPr>
          <p:cNvSpPr txBox="1"/>
          <p:nvPr/>
        </p:nvSpPr>
        <p:spPr>
          <a:xfrm>
            <a:off x="-13856" y="1644"/>
            <a:ext cx="9157855"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１．</a:t>
            </a:r>
            <a:r>
              <a:rPr kumimoji="1" lang="ja-JP" altLang="en-US" sz="2800" dirty="0">
                <a:solidFill>
                  <a:schemeClr val="bg1"/>
                </a:solidFill>
                <a:latin typeface="Meiryo UI" panose="020B0604030504040204" pitchFamily="50" charset="-128"/>
                <a:ea typeface="Meiryo UI" panose="020B0604030504040204" pitchFamily="50" charset="-128"/>
              </a:rPr>
              <a:t>各分野の最終とりまとめ</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10" name="スライド番号プレースホルダー 17">
            <a:extLst>
              <a:ext uri="{FF2B5EF4-FFF2-40B4-BE49-F238E27FC236}">
                <a16:creationId xmlns:a16="http://schemas.microsoft.com/office/drawing/2014/main" id="{428703D8-3AFE-4E03-A287-112B17022CD6}"/>
              </a:ext>
            </a:extLst>
          </p:cNvPr>
          <p:cNvSpPr>
            <a:spLocks noGrp="1"/>
          </p:cNvSpPr>
          <p:nvPr>
            <p:ph type="sldNum" sz="quarter" idx="12"/>
          </p:nvPr>
        </p:nvSpPr>
        <p:spPr>
          <a:xfrm>
            <a:off x="8380804" y="6497402"/>
            <a:ext cx="774422" cy="365125"/>
          </a:xfrm>
        </p:spPr>
        <p:txBody>
          <a:bodyPr/>
          <a:lstStyle/>
          <a:p>
            <a:fld id="{682EF9F9-C4E8-46B2-BBF1-33E3162B856A}" type="slidenum">
              <a:rPr kumimoji="1" lang="ja-JP" altLang="en-US" smtClean="0"/>
              <a:t>36</a:t>
            </a:fld>
            <a:endParaRPr kumimoji="1" lang="ja-JP" altLang="en-US" dirty="0"/>
          </a:p>
        </p:txBody>
      </p:sp>
      <p:sp>
        <p:nvSpPr>
          <p:cNvPr id="6" name="角丸四角形 143">
            <a:extLst>
              <a:ext uri="{FF2B5EF4-FFF2-40B4-BE49-F238E27FC236}">
                <a16:creationId xmlns:a16="http://schemas.microsoft.com/office/drawing/2014/main" id="{B6E8E313-58FC-42EE-8AE7-ACA8C9F3723C}"/>
              </a:ext>
            </a:extLst>
          </p:cNvPr>
          <p:cNvSpPr/>
          <p:nvPr/>
        </p:nvSpPr>
        <p:spPr>
          <a:xfrm>
            <a:off x="106989" y="1661633"/>
            <a:ext cx="8947438" cy="1479335"/>
          </a:xfrm>
          <a:prstGeom prst="rect">
            <a:avLst/>
          </a:prstGeom>
          <a:noFill/>
          <a:ln>
            <a:solidFill>
              <a:schemeClr val="tx1"/>
            </a:solid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en-US" altLang="ja-JP" sz="1400" b="1" kern="100" dirty="0">
                <a:solidFill>
                  <a:prstClr val="black"/>
                </a:solidFill>
                <a:latin typeface="Meiryo UI" panose="020B0604030504040204" pitchFamily="50" charset="-128"/>
                <a:ea typeface="Meiryo UI" panose="020B0604030504040204" pitchFamily="50" charset="-128"/>
                <a:cs typeface="Times New Roman"/>
              </a:rPr>
              <a:t>3.5.2</a:t>
            </a:r>
            <a:r>
              <a:rPr lang="ja-JP" altLang="en-US" sz="1400" b="1" kern="100" dirty="0">
                <a:solidFill>
                  <a:prstClr val="black"/>
                </a:solidFill>
                <a:latin typeface="Meiryo UI" panose="020B0604030504040204" pitchFamily="50" charset="-128"/>
                <a:ea typeface="Meiryo UI" panose="020B0604030504040204" pitchFamily="50" charset="-128"/>
                <a:cs typeface="Times New Roman"/>
              </a:rPr>
              <a:t>　診断・評価</a:t>
            </a:r>
          </a:p>
        </p:txBody>
      </p:sp>
      <p:sp>
        <p:nvSpPr>
          <p:cNvPr id="8" name="角丸四角形 143">
            <a:extLst>
              <a:ext uri="{FF2B5EF4-FFF2-40B4-BE49-F238E27FC236}">
                <a16:creationId xmlns:a16="http://schemas.microsoft.com/office/drawing/2014/main" id="{7F63D9A8-13E4-4507-85EE-90094BB67686}"/>
              </a:ext>
            </a:extLst>
          </p:cNvPr>
          <p:cNvSpPr/>
          <p:nvPr/>
        </p:nvSpPr>
        <p:spPr>
          <a:xfrm>
            <a:off x="126127" y="1916832"/>
            <a:ext cx="8694345" cy="1224136"/>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indent="87313" algn="just">
              <a:defRPr/>
            </a:pPr>
            <a:r>
              <a:rPr lang="ja-JP" altLang="en-US" sz="1050" u="sng" kern="100" dirty="0">
                <a:solidFill>
                  <a:srgbClr val="FF0000"/>
                </a:solidFill>
                <a:latin typeface="Meiryo UI" panose="020B0604030504040204" pitchFamily="50" charset="-128"/>
                <a:ea typeface="Meiryo UI" panose="020B0604030504040204" pitchFamily="50" charset="-128"/>
                <a:cs typeface="Times New Roman"/>
              </a:rPr>
              <a:t>防災船着場の損傷に係る点検・評価ついては、「港湾の施設の維持管理計画策定ガイドライン 平成</a:t>
            </a:r>
            <a:r>
              <a:rPr lang="en-US" altLang="ja-JP" sz="1050" u="sng" kern="100" dirty="0">
                <a:solidFill>
                  <a:srgbClr val="FF0000"/>
                </a:solidFill>
                <a:latin typeface="Meiryo UI" panose="020B0604030504040204" pitchFamily="50" charset="-128"/>
                <a:ea typeface="Meiryo UI" panose="020B0604030504040204" pitchFamily="50" charset="-128"/>
                <a:cs typeface="Times New Roman"/>
              </a:rPr>
              <a:t>27</a:t>
            </a:r>
            <a:r>
              <a:rPr lang="ja-JP" altLang="en-US" sz="1050" u="sng" kern="100" dirty="0">
                <a:solidFill>
                  <a:srgbClr val="FF0000"/>
                </a:solidFill>
                <a:latin typeface="Meiryo UI" panose="020B0604030504040204" pitchFamily="50" charset="-128"/>
                <a:ea typeface="Meiryo UI" panose="020B0604030504040204" pitchFamily="50" charset="-128"/>
                <a:cs typeface="Times New Roman"/>
              </a:rPr>
              <a:t>年</a:t>
            </a:r>
            <a:r>
              <a:rPr lang="en-US" altLang="ja-JP" sz="1050" u="sng" kern="100" dirty="0">
                <a:solidFill>
                  <a:srgbClr val="FF0000"/>
                </a:solidFill>
                <a:latin typeface="Meiryo UI" panose="020B0604030504040204" pitchFamily="50" charset="-128"/>
                <a:ea typeface="Meiryo UI" panose="020B0604030504040204" pitchFamily="50" charset="-128"/>
                <a:cs typeface="Times New Roman"/>
              </a:rPr>
              <a:t>4</a:t>
            </a:r>
            <a:r>
              <a:rPr lang="ja-JP" altLang="en-US" sz="1050" u="sng" kern="100" dirty="0">
                <a:solidFill>
                  <a:srgbClr val="FF0000"/>
                </a:solidFill>
                <a:latin typeface="Meiryo UI" panose="020B0604030504040204" pitchFamily="50" charset="-128"/>
                <a:ea typeface="Meiryo UI" panose="020B0604030504040204" pitchFamily="50" charset="-128"/>
                <a:cs typeface="Times New Roman"/>
              </a:rPr>
              <a:t>月（令和</a:t>
            </a:r>
            <a:r>
              <a:rPr lang="en-US" altLang="ja-JP" sz="1050" u="sng" kern="100" dirty="0">
                <a:solidFill>
                  <a:srgbClr val="FF0000"/>
                </a:solidFill>
                <a:latin typeface="Meiryo UI" panose="020B0604030504040204" pitchFamily="50" charset="-128"/>
                <a:ea typeface="Meiryo UI" panose="020B0604030504040204" pitchFamily="50" charset="-128"/>
                <a:cs typeface="Times New Roman"/>
              </a:rPr>
              <a:t>5</a:t>
            </a:r>
            <a:r>
              <a:rPr lang="ja-JP" altLang="en-US" sz="1050" u="sng" kern="100" dirty="0">
                <a:solidFill>
                  <a:srgbClr val="FF0000"/>
                </a:solidFill>
                <a:latin typeface="Meiryo UI" panose="020B0604030504040204" pitchFamily="50" charset="-128"/>
                <a:ea typeface="Meiryo UI" panose="020B0604030504040204" pitchFamily="50" charset="-128"/>
                <a:cs typeface="Times New Roman"/>
              </a:rPr>
              <a:t>年</a:t>
            </a:r>
            <a:r>
              <a:rPr lang="en-US" altLang="ja-JP" sz="1050" u="sng" kern="100" dirty="0">
                <a:solidFill>
                  <a:srgbClr val="FF0000"/>
                </a:solidFill>
                <a:latin typeface="Meiryo UI" panose="020B0604030504040204" pitchFamily="50" charset="-128"/>
                <a:ea typeface="Meiryo UI" panose="020B0604030504040204" pitchFamily="50" charset="-128"/>
                <a:cs typeface="Times New Roman"/>
              </a:rPr>
              <a:t>3</a:t>
            </a:r>
            <a:r>
              <a:rPr lang="ja-JP" altLang="en-US" sz="1050" u="sng" kern="100" dirty="0">
                <a:solidFill>
                  <a:srgbClr val="FF0000"/>
                </a:solidFill>
                <a:latin typeface="Meiryo UI" panose="020B0604030504040204" pitchFamily="50" charset="-128"/>
                <a:ea typeface="Meiryo UI" panose="020B0604030504040204" pitchFamily="50" charset="-128"/>
                <a:cs typeface="Times New Roman"/>
              </a:rPr>
              <a:t>月一部変更）国土交通省港湾局」「港湾の施設の点検診断ガイドライン 平成</a:t>
            </a:r>
            <a:r>
              <a:rPr lang="en-US" altLang="ja-JP" sz="1050" u="sng" kern="100" dirty="0">
                <a:solidFill>
                  <a:srgbClr val="FF0000"/>
                </a:solidFill>
                <a:latin typeface="Meiryo UI" panose="020B0604030504040204" pitchFamily="50" charset="-128"/>
                <a:ea typeface="Meiryo UI" panose="020B0604030504040204" pitchFamily="50" charset="-128"/>
                <a:cs typeface="Times New Roman"/>
              </a:rPr>
              <a:t>26</a:t>
            </a:r>
            <a:r>
              <a:rPr lang="ja-JP" altLang="en-US" sz="1050" u="sng" kern="100" dirty="0">
                <a:solidFill>
                  <a:srgbClr val="FF0000"/>
                </a:solidFill>
                <a:latin typeface="Meiryo UI" panose="020B0604030504040204" pitchFamily="50" charset="-128"/>
                <a:ea typeface="Meiryo UI" panose="020B0604030504040204" pitchFamily="50" charset="-128"/>
                <a:cs typeface="Times New Roman"/>
              </a:rPr>
              <a:t>年</a:t>
            </a:r>
            <a:r>
              <a:rPr lang="en-US" altLang="ja-JP" sz="1050" u="sng" kern="100" dirty="0">
                <a:solidFill>
                  <a:srgbClr val="FF0000"/>
                </a:solidFill>
                <a:latin typeface="Meiryo UI" panose="020B0604030504040204" pitchFamily="50" charset="-128"/>
                <a:ea typeface="Meiryo UI" panose="020B0604030504040204" pitchFamily="50" charset="-128"/>
                <a:cs typeface="Times New Roman"/>
              </a:rPr>
              <a:t>7</a:t>
            </a:r>
            <a:r>
              <a:rPr lang="ja-JP" altLang="en-US" sz="1050" u="sng" kern="100" dirty="0">
                <a:solidFill>
                  <a:srgbClr val="FF0000"/>
                </a:solidFill>
                <a:latin typeface="Meiryo UI" panose="020B0604030504040204" pitchFamily="50" charset="-128"/>
                <a:ea typeface="Meiryo UI" panose="020B0604030504040204" pitchFamily="50" charset="-128"/>
                <a:cs typeface="Times New Roman"/>
              </a:rPr>
              <a:t>月 国土交通省港湾局」により実施している。</a:t>
            </a:r>
          </a:p>
          <a:p>
            <a:pPr indent="87313" algn="just">
              <a:defRPr/>
            </a:pPr>
            <a:r>
              <a:rPr lang="ja-JP" altLang="en-US" sz="1050" u="sng" kern="100" dirty="0">
                <a:solidFill>
                  <a:srgbClr val="FF0000"/>
                </a:solidFill>
                <a:latin typeface="Meiryo UI" panose="020B0604030504040204" pitchFamily="50" charset="-128"/>
                <a:ea typeface="Meiryo UI" panose="020B0604030504040204" pitchFamily="50" charset="-128"/>
                <a:cs typeface="Times New Roman"/>
              </a:rPr>
              <a:t>機械設備等を有する排水機場等の土木構造物の損傷に係る点検・評価については、「堤防等河川管理施設及び河道の点検・評価要領 令和</a:t>
            </a:r>
            <a:r>
              <a:rPr lang="en-US" altLang="ja-JP" sz="1050" u="sng" kern="100" dirty="0">
                <a:solidFill>
                  <a:srgbClr val="FF0000"/>
                </a:solidFill>
                <a:latin typeface="Meiryo UI" panose="020B0604030504040204" pitchFamily="50" charset="-128"/>
                <a:ea typeface="Meiryo UI" panose="020B0604030504040204" pitchFamily="50" charset="-128"/>
                <a:cs typeface="Times New Roman"/>
              </a:rPr>
              <a:t>5</a:t>
            </a:r>
            <a:r>
              <a:rPr lang="ja-JP" altLang="en-US" sz="1050" u="sng" kern="100" dirty="0">
                <a:solidFill>
                  <a:srgbClr val="FF0000"/>
                </a:solidFill>
                <a:latin typeface="Meiryo UI" panose="020B0604030504040204" pitchFamily="50" charset="-128"/>
                <a:ea typeface="Meiryo UI" panose="020B0604030504040204" pitchFamily="50" charset="-128"/>
                <a:cs typeface="Times New Roman"/>
              </a:rPr>
              <a:t>年</a:t>
            </a:r>
            <a:r>
              <a:rPr lang="en-US" altLang="ja-JP" sz="1050" u="sng" kern="100" dirty="0">
                <a:solidFill>
                  <a:srgbClr val="FF0000"/>
                </a:solidFill>
                <a:latin typeface="Meiryo UI" panose="020B0604030504040204" pitchFamily="50" charset="-128"/>
                <a:ea typeface="Meiryo UI" panose="020B0604030504040204" pitchFamily="50" charset="-128"/>
                <a:cs typeface="Times New Roman"/>
              </a:rPr>
              <a:t>3</a:t>
            </a:r>
            <a:r>
              <a:rPr lang="ja-JP" altLang="en-US" sz="1050" u="sng" kern="100" dirty="0">
                <a:solidFill>
                  <a:srgbClr val="FF0000"/>
                </a:solidFill>
                <a:latin typeface="Meiryo UI" panose="020B0604030504040204" pitchFamily="50" charset="-128"/>
                <a:ea typeface="Meiryo UI" panose="020B0604030504040204" pitchFamily="50" charset="-128"/>
                <a:cs typeface="Times New Roman"/>
              </a:rPr>
              <a:t>月 国土交通省水管理・国土保全局河川環境課」「樋門・樋管のコンクリート部材における点検評価のポイント（案）平成</a:t>
            </a:r>
            <a:r>
              <a:rPr lang="en-US" altLang="ja-JP" sz="1050" u="sng" kern="100" dirty="0">
                <a:solidFill>
                  <a:srgbClr val="FF0000"/>
                </a:solidFill>
                <a:latin typeface="Meiryo UI" panose="020B0604030504040204" pitchFamily="50" charset="-128"/>
                <a:ea typeface="Meiryo UI" panose="020B0604030504040204" pitchFamily="50" charset="-128"/>
                <a:cs typeface="Times New Roman"/>
              </a:rPr>
              <a:t>28</a:t>
            </a:r>
            <a:r>
              <a:rPr lang="ja-JP" altLang="en-US" sz="1050" u="sng" kern="100" dirty="0">
                <a:solidFill>
                  <a:srgbClr val="FF0000"/>
                </a:solidFill>
                <a:latin typeface="Meiryo UI" panose="020B0604030504040204" pitchFamily="50" charset="-128"/>
                <a:ea typeface="Meiryo UI" panose="020B0604030504040204" pitchFamily="50" charset="-128"/>
                <a:cs typeface="Times New Roman"/>
              </a:rPr>
              <a:t>年</a:t>
            </a:r>
            <a:r>
              <a:rPr lang="en-US" altLang="ja-JP" sz="1050" u="sng" kern="100" dirty="0">
                <a:solidFill>
                  <a:srgbClr val="FF0000"/>
                </a:solidFill>
                <a:latin typeface="Meiryo UI" panose="020B0604030504040204" pitchFamily="50" charset="-128"/>
                <a:ea typeface="Meiryo UI" panose="020B0604030504040204" pitchFamily="50" charset="-128"/>
                <a:cs typeface="Times New Roman"/>
              </a:rPr>
              <a:t>3</a:t>
            </a:r>
            <a:r>
              <a:rPr lang="ja-JP" altLang="en-US" sz="1050" u="sng" kern="100" dirty="0">
                <a:solidFill>
                  <a:srgbClr val="FF0000"/>
                </a:solidFill>
                <a:latin typeface="Meiryo UI" panose="020B0604030504040204" pitchFamily="50" charset="-128"/>
                <a:ea typeface="Meiryo UI" panose="020B0604030504040204" pitchFamily="50" charset="-128"/>
                <a:cs typeface="Times New Roman"/>
              </a:rPr>
              <a:t>月　国立研究開発法人 土木研究所 先端材料資源研究センター」「シェッド、大型カルバート等定期点検要領 平成</a:t>
            </a:r>
            <a:r>
              <a:rPr lang="en-US" altLang="ja-JP" sz="1050" u="sng" kern="100" dirty="0">
                <a:solidFill>
                  <a:srgbClr val="FF0000"/>
                </a:solidFill>
                <a:latin typeface="Meiryo UI" panose="020B0604030504040204" pitchFamily="50" charset="-128"/>
                <a:ea typeface="Meiryo UI" panose="020B0604030504040204" pitchFamily="50" charset="-128"/>
                <a:cs typeface="Times New Roman"/>
              </a:rPr>
              <a:t>31</a:t>
            </a:r>
            <a:r>
              <a:rPr lang="ja-JP" altLang="en-US" sz="1050" u="sng" kern="100" dirty="0">
                <a:solidFill>
                  <a:srgbClr val="FF0000"/>
                </a:solidFill>
                <a:latin typeface="Meiryo UI" panose="020B0604030504040204" pitchFamily="50" charset="-128"/>
                <a:ea typeface="Meiryo UI" panose="020B0604030504040204" pitchFamily="50" charset="-128"/>
                <a:cs typeface="Times New Roman"/>
              </a:rPr>
              <a:t>年</a:t>
            </a:r>
            <a:r>
              <a:rPr lang="en-US" altLang="ja-JP" sz="1050" u="sng" kern="100" dirty="0">
                <a:solidFill>
                  <a:srgbClr val="FF0000"/>
                </a:solidFill>
                <a:latin typeface="Meiryo UI" panose="020B0604030504040204" pitchFamily="50" charset="-128"/>
                <a:ea typeface="Meiryo UI" panose="020B0604030504040204" pitchFamily="50" charset="-128"/>
                <a:cs typeface="Times New Roman"/>
              </a:rPr>
              <a:t>2</a:t>
            </a:r>
            <a:r>
              <a:rPr lang="ja-JP" altLang="en-US" sz="1050" u="sng" kern="100" dirty="0">
                <a:solidFill>
                  <a:srgbClr val="FF0000"/>
                </a:solidFill>
                <a:latin typeface="Meiryo UI" panose="020B0604030504040204" pitchFamily="50" charset="-128"/>
                <a:ea typeface="Meiryo UI" panose="020B0604030504040204" pitchFamily="50" charset="-128"/>
                <a:cs typeface="Times New Roman"/>
              </a:rPr>
              <a:t>月 国土交通省道路局」を参考に実施している。</a:t>
            </a:r>
          </a:p>
          <a:p>
            <a:pPr indent="87313" algn="just">
              <a:defRPr/>
            </a:pPr>
            <a:r>
              <a:rPr lang="ja-JP" altLang="en-US" sz="1050" u="sng" kern="100" dirty="0">
                <a:solidFill>
                  <a:srgbClr val="FF0000"/>
                </a:solidFill>
                <a:latin typeface="Meiryo UI" panose="020B0604030504040204" pitchFamily="50" charset="-128"/>
                <a:ea typeface="Meiryo UI" panose="020B0604030504040204" pitchFamily="50" charset="-128"/>
                <a:cs typeface="Times New Roman"/>
              </a:rPr>
              <a:t>その他維持管理を要する施設（護岸照明施設、事務所船舶、灯浮標、網場）各施設の特性を踏まえ、点検・評価の考え方を別途定める。なお、パンザマスト等の土木施設は「大阪府道路附属物（標識・照明等）点検要領 令和</a:t>
            </a:r>
            <a:r>
              <a:rPr lang="en-US" altLang="ja-JP" sz="1050" u="sng" kern="100" dirty="0">
                <a:solidFill>
                  <a:srgbClr val="FF0000"/>
                </a:solidFill>
                <a:latin typeface="Meiryo UI" panose="020B0604030504040204" pitchFamily="50" charset="-128"/>
                <a:ea typeface="Meiryo UI" panose="020B0604030504040204" pitchFamily="50" charset="-128"/>
                <a:cs typeface="Times New Roman"/>
              </a:rPr>
              <a:t>6</a:t>
            </a:r>
            <a:r>
              <a:rPr lang="ja-JP" altLang="en-US" sz="1050" u="sng" kern="100" dirty="0">
                <a:solidFill>
                  <a:srgbClr val="FF0000"/>
                </a:solidFill>
                <a:latin typeface="Meiryo UI" panose="020B0604030504040204" pitchFamily="50" charset="-128"/>
                <a:ea typeface="Meiryo UI" panose="020B0604030504040204" pitchFamily="50" charset="-128"/>
                <a:cs typeface="Times New Roman"/>
              </a:rPr>
              <a:t>年</a:t>
            </a:r>
            <a:r>
              <a:rPr lang="en-US" altLang="ja-JP" sz="1050" u="sng" kern="100" dirty="0">
                <a:solidFill>
                  <a:srgbClr val="FF0000"/>
                </a:solidFill>
                <a:latin typeface="Meiryo UI" panose="020B0604030504040204" pitchFamily="50" charset="-128"/>
                <a:ea typeface="Meiryo UI" panose="020B0604030504040204" pitchFamily="50" charset="-128"/>
                <a:cs typeface="Times New Roman"/>
              </a:rPr>
              <a:t>3</a:t>
            </a:r>
            <a:r>
              <a:rPr lang="ja-JP" altLang="en-US" sz="1050" u="sng" kern="100" dirty="0">
                <a:solidFill>
                  <a:srgbClr val="FF0000"/>
                </a:solidFill>
                <a:latin typeface="Meiryo UI" panose="020B0604030504040204" pitchFamily="50" charset="-128"/>
                <a:ea typeface="Meiryo UI" panose="020B0604030504040204" pitchFamily="50" charset="-128"/>
                <a:cs typeface="Times New Roman"/>
              </a:rPr>
              <a:t>月 大阪府都市整備部道路室」により点検・評価を実施している。</a:t>
            </a:r>
          </a:p>
        </p:txBody>
      </p:sp>
      <p:sp>
        <p:nvSpPr>
          <p:cNvPr id="44" name="テキスト ボックス 43">
            <a:extLst>
              <a:ext uri="{FF2B5EF4-FFF2-40B4-BE49-F238E27FC236}">
                <a16:creationId xmlns:a16="http://schemas.microsoft.com/office/drawing/2014/main" id="{BFAD3973-57ED-4E30-AECB-C919DAAB7B06}"/>
              </a:ext>
            </a:extLst>
          </p:cNvPr>
          <p:cNvSpPr txBox="1"/>
          <p:nvPr/>
        </p:nvSpPr>
        <p:spPr>
          <a:xfrm>
            <a:off x="62618" y="1015301"/>
            <a:ext cx="8037774" cy="646331"/>
          </a:xfrm>
          <a:prstGeom prst="rect">
            <a:avLst/>
          </a:prstGeom>
          <a:noFill/>
          <a:ln w="19050">
            <a:noFill/>
          </a:ln>
        </p:spPr>
        <p:txBody>
          <a:bodyPr wrap="square" rtlCol="0">
            <a:spAutoFit/>
          </a:bodyPr>
          <a:lstStyle/>
          <a:p>
            <a:r>
              <a:rPr lang="ja-JP" altLang="en-US" b="1" dirty="0">
                <a:latin typeface="Meiryo UI" pitchFamily="50" charset="-128"/>
                <a:ea typeface="Meiryo UI" pitchFamily="50" charset="-128"/>
                <a:cs typeface="Meiryo UI" pitchFamily="50" charset="-128"/>
              </a:rPr>
              <a:t>３．効率的・効果的な維持管理の推進</a:t>
            </a:r>
            <a:endParaRPr lang="en-US" altLang="ja-JP" b="1" dirty="0">
              <a:latin typeface="Meiryo UI" pitchFamily="50" charset="-128"/>
              <a:ea typeface="Meiryo UI" pitchFamily="50" charset="-128"/>
              <a:cs typeface="Meiryo UI" pitchFamily="50" charset="-128"/>
            </a:endParaRPr>
          </a:p>
          <a:p>
            <a:r>
              <a:rPr lang="ja-JP" altLang="en-US" b="1" dirty="0">
                <a:latin typeface="Meiryo UI" pitchFamily="50" charset="-128"/>
                <a:ea typeface="Meiryo UI" pitchFamily="50" charset="-128"/>
                <a:cs typeface="Meiryo UI" pitchFamily="50" charset="-128"/>
              </a:rPr>
              <a:t>　</a:t>
            </a:r>
            <a:r>
              <a:rPr lang="en-US" altLang="ja-JP" b="1" dirty="0">
                <a:latin typeface="Meiryo UI" pitchFamily="50" charset="-128"/>
                <a:ea typeface="Meiryo UI" pitchFamily="50" charset="-128"/>
                <a:cs typeface="Meiryo UI" pitchFamily="50" charset="-128"/>
              </a:rPr>
              <a:t>3.5</a:t>
            </a:r>
            <a:r>
              <a:rPr lang="ja-JP" altLang="en-US" b="1" dirty="0">
                <a:latin typeface="Meiryo UI" pitchFamily="50" charset="-128"/>
                <a:ea typeface="Meiryo UI" pitchFamily="50" charset="-128"/>
                <a:cs typeface="Meiryo UI" pitchFamily="50" charset="-128"/>
              </a:rPr>
              <a:t>　その他施設</a:t>
            </a:r>
            <a:endParaRPr kumimoji="1" lang="ja-JP" altLang="en-US" b="1" dirty="0">
              <a:latin typeface="Meiryo UI" pitchFamily="50" charset="-128"/>
              <a:ea typeface="Meiryo UI" pitchFamily="50" charset="-128"/>
              <a:cs typeface="Meiryo UI" pitchFamily="50" charset="-128"/>
            </a:endParaRPr>
          </a:p>
        </p:txBody>
      </p:sp>
      <p:sp>
        <p:nvSpPr>
          <p:cNvPr id="42" name="角丸四角形 143">
            <a:extLst>
              <a:ext uri="{FF2B5EF4-FFF2-40B4-BE49-F238E27FC236}">
                <a16:creationId xmlns:a16="http://schemas.microsoft.com/office/drawing/2014/main" id="{1D6FB616-197E-4693-8A20-48F2363C0653}"/>
              </a:ext>
            </a:extLst>
          </p:cNvPr>
          <p:cNvSpPr/>
          <p:nvPr/>
        </p:nvSpPr>
        <p:spPr>
          <a:xfrm>
            <a:off x="110836" y="3212976"/>
            <a:ext cx="8954787" cy="3528392"/>
          </a:xfrm>
          <a:prstGeom prst="rect">
            <a:avLst/>
          </a:prstGeom>
          <a:noFill/>
          <a:ln>
            <a:solidFill>
              <a:schemeClr val="tx1"/>
            </a:solid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en-US" altLang="ja-JP" sz="1400" b="1" kern="100" dirty="0">
                <a:solidFill>
                  <a:prstClr val="black"/>
                </a:solidFill>
                <a:latin typeface="Meiryo UI" panose="020B0604030504040204" pitchFamily="50" charset="-128"/>
                <a:ea typeface="Meiryo UI" panose="020B0604030504040204" pitchFamily="50" charset="-128"/>
                <a:cs typeface="Times New Roman"/>
              </a:rPr>
              <a:t>3.5.3</a:t>
            </a:r>
            <a:r>
              <a:rPr lang="ja-JP" altLang="en-US" sz="1400" b="1" kern="100" dirty="0">
                <a:solidFill>
                  <a:prstClr val="black"/>
                </a:solidFill>
                <a:latin typeface="Meiryo UI" panose="020B0604030504040204" pitchFamily="50" charset="-128"/>
                <a:ea typeface="Meiryo UI" panose="020B0604030504040204" pitchFamily="50" charset="-128"/>
                <a:cs typeface="Times New Roman"/>
              </a:rPr>
              <a:t>　維持管理手法</a:t>
            </a:r>
            <a:endParaRPr lang="en-US" altLang="ja-JP" sz="1400" kern="100" dirty="0">
              <a:solidFill>
                <a:prstClr val="black"/>
              </a:solidFill>
              <a:latin typeface="Meiryo UI" panose="020B0604030504040204" pitchFamily="50" charset="-128"/>
              <a:ea typeface="Meiryo UI" panose="020B0604030504040204" pitchFamily="50" charset="-128"/>
              <a:cs typeface="Times New Roman"/>
            </a:endParaRPr>
          </a:p>
        </p:txBody>
      </p:sp>
      <p:sp>
        <p:nvSpPr>
          <p:cNvPr id="45" name="テキスト ボックス 44">
            <a:extLst>
              <a:ext uri="{FF2B5EF4-FFF2-40B4-BE49-F238E27FC236}">
                <a16:creationId xmlns:a16="http://schemas.microsoft.com/office/drawing/2014/main" id="{B601AB40-CC58-486C-8423-71E9200BAFA0}"/>
              </a:ext>
            </a:extLst>
          </p:cNvPr>
          <p:cNvSpPr txBox="1"/>
          <p:nvPr/>
        </p:nvSpPr>
        <p:spPr>
          <a:xfrm>
            <a:off x="251519" y="3553518"/>
            <a:ext cx="2934734" cy="1954381"/>
          </a:xfrm>
          <a:prstGeom prst="rect">
            <a:avLst/>
          </a:prstGeom>
          <a:noFill/>
        </p:spPr>
        <p:txBody>
          <a:bodyPr wrap="square">
            <a:spAutoFit/>
          </a:bodyPr>
          <a:lstStyle/>
          <a:p>
            <a:pPr indent="87313"/>
            <a:r>
              <a:rPr lang="ja-JP" altLang="en-US" sz="110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その他施設が有する治水機能を確実に維持するために、目標管理水準と限界管理水準を設定し、それぞれの管理水準に応じて適切に補修・部分更新を行う。</a:t>
            </a:r>
          </a:p>
          <a:p>
            <a:pPr indent="87313"/>
            <a:r>
              <a:rPr lang="ja-JP" altLang="en-US" sz="110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目標管理水準については、</a:t>
            </a:r>
            <a:r>
              <a:rPr lang="en-US" altLang="ja-JP" sz="110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LCC</a:t>
            </a:r>
            <a:r>
              <a:rPr lang="ja-JP" altLang="en-US" sz="110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最小化の観点だけではなく、それらの条件を踏まえ安全性・信頼性、施設の特性や重要性などを考慮し、機能上問題がない水準に適切に設定する。</a:t>
            </a:r>
          </a:p>
          <a:p>
            <a:pPr indent="87313"/>
            <a:r>
              <a:rPr lang="ja-JP" altLang="en-US" sz="110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また、不測の事態が発生した場合でも対応可能となるよう、限界管理水準との間に適切な余裕を見込む。</a:t>
            </a:r>
          </a:p>
        </p:txBody>
      </p:sp>
      <p:sp>
        <p:nvSpPr>
          <p:cNvPr id="12" name="テキスト ボックス 11">
            <a:extLst>
              <a:ext uri="{FF2B5EF4-FFF2-40B4-BE49-F238E27FC236}">
                <a16:creationId xmlns:a16="http://schemas.microsoft.com/office/drawing/2014/main" id="{41963A12-8ACF-48CC-8B89-9040951EFCE3}"/>
              </a:ext>
            </a:extLst>
          </p:cNvPr>
          <p:cNvSpPr txBox="1"/>
          <p:nvPr/>
        </p:nvSpPr>
        <p:spPr>
          <a:xfrm>
            <a:off x="0" y="525123"/>
            <a:ext cx="9144000" cy="461665"/>
          </a:xfrm>
          <a:prstGeom prst="rect">
            <a:avLst/>
          </a:prstGeom>
          <a:solidFill>
            <a:srgbClr val="FFD653"/>
          </a:solidFill>
          <a:ln w="19050">
            <a:noFill/>
          </a:ln>
        </p:spPr>
        <p:txBody>
          <a:bodyPr wrap="square" rtlCol="0">
            <a:spAutoFit/>
          </a:bodyPr>
          <a:lstStyle/>
          <a:p>
            <a:r>
              <a:rPr lang="ja-JP" altLang="en-US" sz="2400" dirty="0">
                <a:latin typeface="Meiryo UI" pitchFamily="50" charset="-128"/>
                <a:ea typeface="Meiryo UI" pitchFamily="50" charset="-128"/>
                <a:cs typeface="Meiryo UI" pitchFamily="50" charset="-128"/>
              </a:rPr>
              <a:t>１－</a:t>
            </a:r>
            <a:r>
              <a:rPr lang="en-US" altLang="ja-JP" sz="2400" dirty="0">
                <a:latin typeface="Meiryo UI" pitchFamily="50" charset="-128"/>
                <a:ea typeface="Meiryo UI" pitchFamily="50" charset="-128"/>
                <a:cs typeface="Meiryo UI" pitchFamily="50" charset="-128"/>
              </a:rPr>
              <a:t>4</a:t>
            </a:r>
            <a:r>
              <a:rPr lang="ja-JP" altLang="en-US" sz="2400" dirty="0">
                <a:latin typeface="Meiryo UI" pitchFamily="50" charset="-128"/>
                <a:ea typeface="Meiryo UI" pitchFamily="50" charset="-128"/>
                <a:cs typeface="Meiryo UI" pitchFamily="50" charset="-128"/>
              </a:rPr>
              <a:t>　次期計画の概要</a:t>
            </a:r>
            <a:endParaRPr kumimoji="1" lang="ja-JP" altLang="en-US" sz="2400" dirty="0">
              <a:latin typeface="Meiryo UI" pitchFamily="50" charset="-128"/>
              <a:ea typeface="Meiryo UI" pitchFamily="50" charset="-128"/>
              <a:cs typeface="Meiryo UI" pitchFamily="50" charset="-128"/>
            </a:endParaRPr>
          </a:p>
        </p:txBody>
      </p:sp>
      <p:sp>
        <p:nvSpPr>
          <p:cNvPr id="13" name="角丸四角形 143">
            <a:extLst>
              <a:ext uri="{FF2B5EF4-FFF2-40B4-BE49-F238E27FC236}">
                <a16:creationId xmlns:a16="http://schemas.microsoft.com/office/drawing/2014/main" id="{D9A0DDE4-09E3-4821-942E-26CAD49237C5}"/>
              </a:ext>
            </a:extLst>
          </p:cNvPr>
          <p:cNvSpPr/>
          <p:nvPr/>
        </p:nvSpPr>
        <p:spPr>
          <a:xfrm>
            <a:off x="2507761" y="3258053"/>
            <a:ext cx="504553" cy="250388"/>
          </a:xfrm>
          <a:prstGeom prst="rect">
            <a:avLst/>
          </a:prstGeom>
          <a:ln/>
        </p:spPr>
        <p:style>
          <a:lnRef idx="1">
            <a:schemeClr val="accent3"/>
          </a:lnRef>
          <a:fillRef idx="2">
            <a:schemeClr val="accent3"/>
          </a:fillRef>
          <a:effectRef idx="1">
            <a:schemeClr val="accent3"/>
          </a:effectRef>
          <a:fontRef idx="minor">
            <a:schemeClr val="dk1"/>
          </a:fontRef>
        </p:style>
        <p:txBody>
          <a:bodyPr/>
          <a:lstStyle/>
          <a:p>
            <a:pPr algn="ctr"/>
            <a:r>
              <a:rPr lang="en-US" altLang="ja-JP" sz="10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②</a:t>
            </a:r>
            <a:r>
              <a:rPr lang="en-US" altLang="ja-JP" sz="10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p>
        </p:txBody>
      </p:sp>
    </p:spTree>
    <p:extLst>
      <p:ext uri="{BB962C8B-B14F-4D97-AF65-F5344CB8AC3E}">
        <p14:creationId xmlns:p14="http://schemas.microsoft.com/office/powerpoint/2010/main" val="5081950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a:extLst>
              <a:ext uri="{FF2B5EF4-FFF2-40B4-BE49-F238E27FC236}">
                <a16:creationId xmlns:a16="http://schemas.microsoft.com/office/drawing/2014/main" id="{5CA63333-58CC-4345-8E5A-C9F799BB19BB}"/>
              </a:ext>
            </a:extLst>
          </p:cNvPr>
          <p:cNvSpPr txBox="1"/>
          <p:nvPr/>
        </p:nvSpPr>
        <p:spPr>
          <a:xfrm>
            <a:off x="-13856" y="1644"/>
            <a:ext cx="9157855"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１．</a:t>
            </a:r>
            <a:r>
              <a:rPr kumimoji="1" lang="ja-JP" altLang="en-US" sz="2800" dirty="0">
                <a:solidFill>
                  <a:schemeClr val="bg1"/>
                </a:solidFill>
                <a:latin typeface="Meiryo UI" panose="020B0604030504040204" pitchFamily="50" charset="-128"/>
                <a:ea typeface="Meiryo UI" panose="020B0604030504040204" pitchFamily="50" charset="-128"/>
              </a:rPr>
              <a:t>各分野の最終とりまとめ</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10" name="スライド番号プレースホルダー 17">
            <a:extLst>
              <a:ext uri="{FF2B5EF4-FFF2-40B4-BE49-F238E27FC236}">
                <a16:creationId xmlns:a16="http://schemas.microsoft.com/office/drawing/2014/main" id="{428703D8-3AFE-4E03-A287-112B17022CD6}"/>
              </a:ext>
            </a:extLst>
          </p:cNvPr>
          <p:cNvSpPr>
            <a:spLocks noGrp="1"/>
          </p:cNvSpPr>
          <p:nvPr>
            <p:ph type="sldNum" sz="quarter" idx="12"/>
          </p:nvPr>
        </p:nvSpPr>
        <p:spPr>
          <a:xfrm>
            <a:off x="8236634" y="6180898"/>
            <a:ext cx="774422" cy="365125"/>
          </a:xfrm>
        </p:spPr>
        <p:txBody>
          <a:bodyPr/>
          <a:lstStyle/>
          <a:p>
            <a:fld id="{682EF9F9-C4E8-46B2-BBF1-33E3162B856A}" type="slidenum">
              <a:rPr kumimoji="1" lang="ja-JP" altLang="en-US" smtClean="0"/>
              <a:t>37</a:t>
            </a:fld>
            <a:endParaRPr kumimoji="1" lang="ja-JP" altLang="en-US" dirty="0"/>
          </a:p>
        </p:txBody>
      </p:sp>
      <p:sp>
        <p:nvSpPr>
          <p:cNvPr id="18" name="角丸四角形 143">
            <a:extLst>
              <a:ext uri="{FF2B5EF4-FFF2-40B4-BE49-F238E27FC236}">
                <a16:creationId xmlns:a16="http://schemas.microsoft.com/office/drawing/2014/main" id="{7A98697D-307F-4614-A317-A42B0E3B269C}"/>
              </a:ext>
            </a:extLst>
          </p:cNvPr>
          <p:cNvSpPr/>
          <p:nvPr/>
        </p:nvSpPr>
        <p:spPr>
          <a:xfrm>
            <a:off x="110836" y="1690145"/>
            <a:ext cx="8954787" cy="2314919"/>
          </a:xfrm>
          <a:prstGeom prst="rect">
            <a:avLst/>
          </a:prstGeom>
          <a:noFill/>
          <a:ln>
            <a:solidFill>
              <a:schemeClr val="tx1"/>
            </a:solid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en-US" altLang="ja-JP" sz="1400" b="1" kern="100" dirty="0">
                <a:solidFill>
                  <a:prstClr val="black"/>
                </a:solidFill>
                <a:latin typeface="Meiryo UI" panose="020B0604030504040204" pitchFamily="50" charset="-128"/>
                <a:ea typeface="Meiryo UI" panose="020B0604030504040204" pitchFamily="50" charset="-128"/>
                <a:cs typeface="Times New Roman"/>
              </a:rPr>
              <a:t>3.5.3</a:t>
            </a:r>
            <a:r>
              <a:rPr lang="ja-JP" altLang="en-US" sz="1400" b="1" kern="100" dirty="0">
                <a:solidFill>
                  <a:prstClr val="black"/>
                </a:solidFill>
                <a:latin typeface="Meiryo UI" panose="020B0604030504040204" pitchFamily="50" charset="-128"/>
                <a:ea typeface="Meiryo UI" panose="020B0604030504040204" pitchFamily="50" charset="-128"/>
                <a:cs typeface="Times New Roman"/>
              </a:rPr>
              <a:t>　維持管理水準</a:t>
            </a:r>
            <a:endParaRPr lang="en-US" altLang="ja-JP" sz="1400" b="1" kern="100" dirty="0">
              <a:solidFill>
                <a:prstClr val="black"/>
              </a:solidFill>
              <a:latin typeface="Meiryo UI" panose="020B0604030504040204" pitchFamily="50" charset="-128"/>
              <a:ea typeface="Meiryo UI" panose="020B0604030504040204" pitchFamily="50" charset="-128"/>
              <a:cs typeface="Times New Roman"/>
            </a:endParaRPr>
          </a:p>
          <a:p>
            <a:pPr algn="just">
              <a:defRPr/>
            </a:pPr>
            <a:r>
              <a:rPr lang="ja-JP" altLang="en-US" sz="1100" kern="100" dirty="0">
                <a:solidFill>
                  <a:prstClr val="black"/>
                </a:solidFill>
                <a:latin typeface="Meiryo UI" panose="020B0604030504040204" pitchFamily="50" charset="-128"/>
                <a:ea typeface="Meiryo UI" panose="020B0604030504040204" pitchFamily="50" charset="-128"/>
                <a:cs typeface="Times New Roman"/>
              </a:rPr>
              <a:t>　</a:t>
            </a:r>
            <a:r>
              <a:rPr lang="ja-JP" altLang="en-US" sz="1100" u="sng" kern="100" dirty="0">
                <a:solidFill>
                  <a:srgbClr val="FF0000"/>
                </a:solidFill>
                <a:latin typeface="Meiryo UI" panose="020B0604030504040204" pitchFamily="50" charset="-128"/>
                <a:ea typeface="Meiryo UI" panose="020B0604030504040204" pitchFamily="50" charset="-128"/>
                <a:cs typeface="Times New Roman"/>
              </a:rPr>
              <a:t>各施設の維持管理水準については以下の基準等に準ずる。</a:t>
            </a:r>
            <a:endParaRPr lang="en-US" altLang="ja-JP" sz="1100" u="sng" kern="100" dirty="0">
              <a:solidFill>
                <a:srgbClr val="FF0000"/>
              </a:solidFill>
              <a:latin typeface="Meiryo UI" panose="020B0604030504040204" pitchFamily="50" charset="-128"/>
              <a:ea typeface="Meiryo UI" panose="020B0604030504040204" pitchFamily="50" charset="-128"/>
              <a:cs typeface="Times New Roman"/>
            </a:endParaRPr>
          </a:p>
          <a:p>
            <a:pPr algn="l"/>
            <a:r>
              <a:rPr lang="ja-JP" altLang="en-US" sz="1100" b="0" i="0" u="sng" strike="noStrike" baseline="0" dirty="0">
                <a:solidFill>
                  <a:srgbClr val="FF0000"/>
                </a:solidFill>
                <a:latin typeface="Meiryo UI" panose="020B0604030504040204" pitchFamily="50" charset="-128"/>
                <a:ea typeface="Meiryo UI" panose="020B0604030504040204" pitchFamily="50" charset="-128"/>
              </a:rPr>
              <a:t>■機械設備等を有する排水機場等の土木構造物</a:t>
            </a:r>
          </a:p>
          <a:p>
            <a:pPr marL="176213" algn="l"/>
            <a:r>
              <a:rPr lang="ja-JP" altLang="en-US" sz="1100" b="0" i="0" u="sng" strike="noStrike" baseline="0" dirty="0">
                <a:solidFill>
                  <a:srgbClr val="FF0000"/>
                </a:solidFill>
                <a:latin typeface="Meiryo UI" panose="020B0604030504040204" pitchFamily="50" charset="-128"/>
                <a:ea typeface="Meiryo UI" panose="020B0604030504040204" pitchFamily="50" charset="-128"/>
              </a:rPr>
              <a:t>「堤防等河川管理施設及び河道の点検・評価要領 令和</a:t>
            </a:r>
            <a:r>
              <a:rPr lang="en-US" altLang="ja-JP" sz="1100" b="0" i="0" u="sng" strike="noStrike" baseline="0" dirty="0">
                <a:solidFill>
                  <a:srgbClr val="FF0000"/>
                </a:solidFill>
                <a:latin typeface="Meiryo UI" panose="020B0604030504040204" pitchFamily="50" charset="-128"/>
                <a:ea typeface="Meiryo UI" panose="020B0604030504040204" pitchFamily="50" charset="-128"/>
              </a:rPr>
              <a:t>5</a:t>
            </a:r>
            <a:r>
              <a:rPr lang="ja-JP" altLang="en-US" sz="1100" b="0" i="0" u="sng" strike="noStrike" baseline="0" dirty="0">
                <a:solidFill>
                  <a:srgbClr val="FF0000"/>
                </a:solidFill>
                <a:latin typeface="Meiryo UI" panose="020B0604030504040204" pitchFamily="50" charset="-128"/>
                <a:ea typeface="Meiryo UI" panose="020B0604030504040204" pitchFamily="50" charset="-128"/>
              </a:rPr>
              <a:t>年</a:t>
            </a:r>
            <a:r>
              <a:rPr lang="en-US" altLang="ja-JP" sz="1100" b="0" i="0" u="sng" strike="noStrike" baseline="0" dirty="0">
                <a:solidFill>
                  <a:srgbClr val="FF0000"/>
                </a:solidFill>
                <a:latin typeface="Meiryo UI" panose="020B0604030504040204" pitchFamily="50" charset="-128"/>
                <a:ea typeface="Meiryo UI" panose="020B0604030504040204" pitchFamily="50" charset="-128"/>
              </a:rPr>
              <a:t>3</a:t>
            </a:r>
            <a:r>
              <a:rPr lang="ja-JP" altLang="en-US" sz="1100" b="0" i="0" u="sng" strike="noStrike" baseline="0" dirty="0">
                <a:solidFill>
                  <a:srgbClr val="FF0000"/>
                </a:solidFill>
                <a:latin typeface="Meiryo UI" panose="020B0604030504040204" pitchFamily="50" charset="-128"/>
                <a:ea typeface="Meiryo UI" panose="020B0604030504040204" pitchFamily="50" charset="-128"/>
              </a:rPr>
              <a:t>月 国土交通省 水管理・国土保全局 河川環境課」</a:t>
            </a:r>
          </a:p>
          <a:p>
            <a:pPr marL="176213" algn="l"/>
            <a:r>
              <a:rPr lang="ja-JP" altLang="en-US" sz="1100" b="0" i="0" u="sng" strike="noStrike" baseline="0" dirty="0">
                <a:solidFill>
                  <a:srgbClr val="FF0000"/>
                </a:solidFill>
                <a:latin typeface="Meiryo UI" panose="020B0604030504040204" pitchFamily="50" charset="-128"/>
                <a:ea typeface="Meiryo UI" panose="020B0604030504040204" pitchFamily="50" charset="-128"/>
              </a:rPr>
              <a:t>「樋門・樋管のコンクリート部材における点検評価のポイント（案）平成</a:t>
            </a:r>
            <a:r>
              <a:rPr lang="en-US" altLang="ja-JP" sz="1100" b="0" i="0" u="sng" strike="noStrike" baseline="0" dirty="0">
                <a:solidFill>
                  <a:srgbClr val="FF0000"/>
                </a:solidFill>
                <a:latin typeface="Meiryo UI" panose="020B0604030504040204" pitchFamily="50" charset="-128"/>
                <a:ea typeface="Meiryo UI" panose="020B0604030504040204" pitchFamily="50" charset="-128"/>
              </a:rPr>
              <a:t>28</a:t>
            </a:r>
            <a:r>
              <a:rPr lang="ja-JP" altLang="en-US" sz="1100" b="0" i="0" u="sng" strike="noStrike" baseline="0" dirty="0">
                <a:solidFill>
                  <a:srgbClr val="FF0000"/>
                </a:solidFill>
                <a:latin typeface="Meiryo UI" panose="020B0604030504040204" pitchFamily="50" charset="-128"/>
                <a:ea typeface="Meiryo UI" panose="020B0604030504040204" pitchFamily="50" charset="-128"/>
              </a:rPr>
              <a:t>年</a:t>
            </a:r>
            <a:r>
              <a:rPr lang="en-US" altLang="ja-JP" sz="1100" b="0" i="0" u="sng" strike="noStrike" baseline="0" dirty="0">
                <a:solidFill>
                  <a:srgbClr val="FF0000"/>
                </a:solidFill>
                <a:latin typeface="Meiryo UI" panose="020B0604030504040204" pitchFamily="50" charset="-128"/>
                <a:ea typeface="Meiryo UI" panose="020B0604030504040204" pitchFamily="50" charset="-128"/>
              </a:rPr>
              <a:t>3</a:t>
            </a:r>
            <a:r>
              <a:rPr lang="ja-JP" altLang="en-US" sz="1100" b="0" i="0" u="sng" strike="noStrike" baseline="0" dirty="0">
                <a:solidFill>
                  <a:srgbClr val="FF0000"/>
                </a:solidFill>
                <a:latin typeface="Meiryo UI" panose="020B0604030504040204" pitchFamily="50" charset="-128"/>
                <a:ea typeface="Meiryo UI" panose="020B0604030504040204" pitchFamily="50" charset="-128"/>
              </a:rPr>
              <a:t>月 国立研究開発法人 土木研究所先端材料資源研究センター」</a:t>
            </a:r>
          </a:p>
          <a:p>
            <a:pPr marL="176213" algn="l"/>
            <a:r>
              <a:rPr lang="ja-JP" altLang="en-US" sz="1100" b="0" i="0" u="sng" strike="noStrike" baseline="0" dirty="0">
                <a:solidFill>
                  <a:srgbClr val="FF0000"/>
                </a:solidFill>
                <a:latin typeface="Meiryo UI" panose="020B0604030504040204" pitchFamily="50" charset="-128"/>
                <a:ea typeface="Meiryo UI" panose="020B0604030504040204" pitchFamily="50" charset="-128"/>
              </a:rPr>
              <a:t>「シェッド、大型カルバート等定期点検要領 平成</a:t>
            </a:r>
            <a:r>
              <a:rPr lang="en-US" altLang="ja-JP" sz="1100" b="0" i="0" u="sng" strike="noStrike" baseline="0" dirty="0">
                <a:solidFill>
                  <a:srgbClr val="FF0000"/>
                </a:solidFill>
                <a:latin typeface="Meiryo UI" panose="020B0604030504040204" pitchFamily="50" charset="-128"/>
                <a:ea typeface="Meiryo UI" panose="020B0604030504040204" pitchFamily="50" charset="-128"/>
              </a:rPr>
              <a:t>31</a:t>
            </a:r>
            <a:r>
              <a:rPr lang="ja-JP" altLang="en-US" sz="1100" b="0" i="0" u="sng" strike="noStrike" baseline="0" dirty="0">
                <a:solidFill>
                  <a:srgbClr val="FF0000"/>
                </a:solidFill>
                <a:latin typeface="Meiryo UI" panose="020B0604030504040204" pitchFamily="50" charset="-128"/>
                <a:ea typeface="Meiryo UI" panose="020B0604030504040204" pitchFamily="50" charset="-128"/>
              </a:rPr>
              <a:t>年</a:t>
            </a:r>
            <a:r>
              <a:rPr lang="en-US" altLang="ja-JP" sz="1100" b="0" i="0" u="sng" strike="noStrike" baseline="0" dirty="0">
                <a:solidFill>
                  <a:srgbClr val="FF0000"/>
                </a:solidFill>
                <a:latin typeface="Meiryo UI" panose="020B0604030504040204" pitchFamily="50" charset="-128"/>
                <a:ea typeface="Meiryo UI" panose="020B0604030504040204" pitchFamily="50" charset="-128"/>
              </a:rPr>
              <a:t>2</a:t>
            </a:r>
            <a:r>
              <a:rPr lang="ja-JP" altLang="en-US" sz="1100" b="0" i="0" u="sng" strike="noStrike" baseline="0" dirty="0">
                <a:solidFill>
                  <a:srgbClr val="FF0000"/>
                </a:solidFill>
                <a:latin typeface="Meiryo UI" panose="020B0604030504040204" pitchFamily="50" charset="-128"/>
                <a:ea typeface="Meiryo UI" panose="020B0604030504040204" pitchFamily="50" charset="-128"/>
              </a:rPr>
              <a:t>月 国土交通省 道路局」</a:t>
            </a:r>
          </a:p>
          <a:p>
            <a:pPr algn="l"/>
            <a:r>
              <a:rPr lang="ja-JP" altLang="en-US" sz="1100" b="0" i="0" u="sng" strike="noStrike" baseline="0" dirty="0">
                <a:solidFill>
                  <a:srgbClr val="FF0000"/>
                </a:solidFill>
                <a:latin typeface="Meiryo UI" panose="020B0604030504040204" pitchFamily="50" charset="-128"/>
                <a:ea typeface="Meiryo UI" panose="020B0604030504040204" pitchFamily="50" charset="-128"/>
              </a:rPr>
              <a:t>■その他維持管理を要する施設（防災船着場）</a:t>
            </a:r>
          </a:p>
          <a:p>
            <a:pPr marL="176213" algn="l"/>
            <a:r>
              <a:rPr lang="ja-JP" altLang="en-US" sz="1100" b="0" i="0" u="sng" strike="noStrike" baseline="0" dirty="0">
                <a:solidFill>
                  <a:srgbClr val="FF0000"/>
                </a:solidFill>
                <a:latin typeface="Meiryo UI" panose="020B0604030504040204" pitchFamily="50" charset="-128"/>
                <a:ea typeface="Meiryo UI" panose="020B0604030504040204" pitchFamily="50" charset="-128"/>
              </a:rPr>
              <a:t>「港湾の施設の維持管理計画策定ガイドライン 令和</a:t>
            </a:r>
            <a:r>
              <a:rPr lang="en-US" altLang="ja-JP" sz="1100" b="0" i="0" u="sng" strike="noStrike" baseline="0" dirty="0">
                <a:solidFill>
                  <a:srgbClr val="FF0000"/>
                </a:solidFill>
                <a:latin typeface="Meiryo UI" panose="020B0604030504040204" pitchFamily="50" charset="-128"/>
                <a:ea typeface="Meiryo UI" panose="020B0604030504040204" pitchFamily="50" charset="-128"/>
              </a:rPr>
              <a:t>5</a:t>
            </a:r>
            <a:r>
              <a:rPr lang="ja-JP" altLang="en-US" sz="1100" b="0" i="0" u="sng" strike="noStrike" baseline="0" dirty="0">
                <a:solidFill>
                  <a:srgbClr val="FF0000"/>
                </a:solidFill>
                <a:latin typeface="Meiryo UI" panose="020B0604030504040204" pitchFamily="50" charset="-128"/>
                <a:ea typeface="Meiryo UI" panose="020B0604030504040204" pitchFamily="50" charset="-128"/>
              </a:rPr>
              <a:t>年</a:t>
            </a:r>
            <a:r>
              <a:rPr lang="en-US" altLang="ja-JP" sz="1100" b="0" i="0" u="sng" strike="noStrike" baseline="0" dirty="0">
                <a:solidFill>
                  <a:srgbClr val="FF0000"/>
                </a:solidFill>
                <a:latin typeface="Meiryo UI" panose="020B0604030504040204" pitchFamily="50" charset="-128"/>
                <a:ea typeface="Meiryo UI" panose="020B0604030504040204" pitchFamily="50" charset="-128"/>
              </a:rPr>
              <a:t>3</a:t>
            </a:r>
            <a:r>
              <a:rPr lang="ja-JP" altLang="en-US" sz="1100" b="0" i="0" u="sng" strike="noStrike" baseline="0" dirty="0">
                <a:solidFill>
                  <a:srgbClr val="FF0000"/>
                </a:solidFill>
                <a:latin typeface="Meiryo UI" panose="020B0604030504040204" pitchFamily="50" charset="-128"/>
                <a:ea typeface="Meiryo UI" panose="020B0604030504040204" pitchFamily="50" charset="-128"/>
              </a:rPr>
              <a:t>月 国土交通省 港湾局」</a:t>
            </a:r>
          </a:p>
          <a:p>
            <a:pPr marL="176213" algn="l"/>
            <a:r>
              <a:rPr lang="ja-JP" altLang="en-US" sz="1100" b="0" i="0" u="sng" strike="noStrike" baseline="0" dirty="0">
                <a:solidFill>
                  <a:srgbClr val="FF0000"/>
                </a:solidFill>
                <a:latin typeface="Meiryo UI" panose="020B0604030504040204" pitchFamily="50" charset="-128"/>
                <a:ea typeface="Meiryo UI" panose="020B0604030504040204" pitchFamily="50" charset="-128"/>
              </a:rPr>
              <a:t>「港湾の施設の点検診断ガイドライン 令和</a:t>
            </a:r>
            <a:r>
              <a:rPr lang="en-US" altLang="ja-JP" sz="1100" b="0" i="0" u="sng" strike="noStrike" baseline="0" dirty="0">
                <a:solidFill>
                  <a:srgbClr val="FF0000"/>
                </a:solidFill>
                <a:latin typeface="Meiryo UI" panose="020B0604030504040204" pitchFamily="50" charset="-128"/>
                <a:ea typeface="Meiryo UI" panose="020B0604030504040204" pitchFamily="50" charset="-128"/>
              </a:rPr>
              <a:t>3</a:t>
            </a:r>
            <a:r>
              <a:rPr lang="ja-JP" altLang="en-US" sz="1100" b="0" i="0" u="sng" strike="noStrike" baseline="0" dirty="0">
                <a:solidFill>
                  <a:srgbClr val="FF0000"/>
                </a:solidFill>
                <a:latin typeface="Meiryo UI" panose="020B0604030504040204" pitchFamily="50" charset="-128"/>
                <a:ea typeface="Meiryo UI" panose="020B0604030504040204" pitchFamily="50" charset="-128"/>
              </a:rPr>
              <a:t>年</a:t>
            </a:r>
            <a:r>
              <a:rPr lang="en-US" altLang="ja-JP" sz="1100" b="0" i="0" u="sng" strike="noStrike" baseline="0" dirty="0">
                <a:solidFill>
                  <a:srgbClr val="FF0000"/>
                </a:solidFill>
                <a:latin typeface="Meiryo UI" panose="020B0604030504040204" pitchFamily="50" charset="-128"/>
                <a:ea typeface="Meiryo UI" panose="020B0604030504040204" pitchFamily="50" charset="-128"/>
              </a:rPr>
              <a:t>3</a:t>
            </a:r>
            <a:r>
              <a:rPr lang="ja-JP" altLang="en-US" sz="1100" b="0" i="0" u="sng" strike="noStrike" baseline="0" dirty="0">
                <a:solidFill>
                  <a:srgbClr val="FF0000"/>
                </a:solidFill>
                <a:latin typeface="Meiryo UI" panose="020B0604030504040204" pitchFamily="50" charset="-128"/>
                <a:ea typeface="Meiryo UI" panose="020B0604030504040204" pitchFamily="50" charset="-128"/>
              </a:rPr>
              <a:t>月 国土交通省 港湾局」</a:t>
            </a:r>
          </a:p>
          <a:p>
            <a:pPr algn="l"/>
            <a:r>
              <a:rPr lang="ja-JP" altLang="en-US" sz="1100" b="0" i="0" u="sng" strike="noStrike" baseline="0" dirty="0">
                <a:solidFill>
                  <a:srgbClr val="FF0000"/>
                </a:solidFill>
                <a:latin typeface="Meiryo UI" panose="020B0604030504040204" pitchFamily="50" charset="-128"/>
                <a:ea typeface="Meiryo UI" panose="020B0604030504040204" pitchFamily="50" charset="-128"/>
              </a:rPr>
              <a:t>■その他維持管理を要する施設（事務所船舶、灯浮標、護岸照明施設、網場等）</a:t>
            </a:r>
          </a:p>
          <a:p>
            <a:pPr marL="176213" algn="l"/>
            <a:r>
              <a:rPr lang="ja-JP" altLang="en-US" sz="1100" b="0" i="0" u="sng" strike="noStrike" baseline="0" dirty="0">
                <a:solidFill>
                  <a:srgbClr val="FF0000"/>
                </a:solidFill>
                <a:latin typeface="Meiryo UI" panose="020B0604030504040204" pitchFamily="50" charset="-128"/>
                <a:ea typeface="Meiryo UI" panose="020B0604030504040204" pitchFamily="50" charset="-128"/>
              </a:rPr>
              <a:t>「港湾の施設の点検診断ガイドライン 平成</a:t>
            </a:r>
            <a:r>
              <a:rPr lang="en-US" altLang="ja-JP" sz="1100" b="0" i="0" u="sng" strike="noStrike" baseline="0" dirty="0">
                <a:solidFill>
                  <a:srgbClr val="FF0000"/>
                </a:solidFill>
                <a:latin typeface="Meiryo UI" panose="020B0604030504040204" pitchFamily="50" charset="-128"/>
                <a:ea typeface="Meiryo UI" panose="020B0604030504040204" pitchFamily="50" charset="-128"/>
              </a:rPr>
              <a:t>26</a:t>
            </a:r>
            <a:r>
              <a:rPr lang="ja-JP" altLang="en-US" sz="1100" b="0" i="0" u="sng" strike="noStrike" baseline="0" dirty="0">
                <a:solidFill>
                  <a:srgbClr val="FF0000"/>
                </a:solidFill>
                <a:latin typeface="Meiryo UI" panose="020B0604030504040204" pitchFamily="50" charset="-128"/>
                <a:ea typeface="Meiryo UI" panose="020B0604030504040204" pitchFamily="50" charset="-128"/>
              </a:rPr>
              <a:t>年</a:t>
            </a:r>
            <a:r>
              <a:rPr lang="en-US" altLang="ja-JP" sz="1100" b="0" i="0" u="sng" strike="noStrike" baseline="0" dirty="0">
                <a:solidFill>
                  <a:srgbClr val="FF0000"/>
                </a:solidFill>
                <a:latin typeface="Meiryo UI" panose="020B0604030504040204" pitchFamily="50" charset="-128"/>
                <a:ea typeface="Meiryo UI" panose="020B0604030504040204" pitchFamily="50" charset="-128"/>
              </a:rPr>
              <a:t>7</a:t>
            </a:r>
            <a:r>
              <a:rPr lang="ja-JP" altLang="en-US" sz="1100" b="0" i="0" u="sng" strike="noStrike" baseline="0" dirty="0">
                <a:solidFill>
                  <a:srgbClr val="FF0000"/>
                </a:solidFill>
                <a:latin typeface="Meiryo UI" panose="020B0604030504040204" pitchFamily="50" charset="-128"/>
                <a:ea typeface="Meiryo UI" panose="020B0604030504040204" pitchFamily="50" charset="-128"/>
              </a:rPr>
              <a:t>月 国土交通省 港湾局」</a:t>
            </a:r>
          </a:p>
          <a:p>
            <a:pPr marL="176213" algn="l"/>
            <a:r>
              <a:rPr lang="ja-JP" altLang="en-US" sz="1100" b="0" i="0" u="sng" strike="noStrike" baseline="0" dirty="0">
                <a:solidFill>
                  <a:srgbClr val="FF0000"/>
                </a:solidFill>
                <a:latin typeface="Meiryo UI" panose="020B0604030504040204" pitchFamily="50" charset="-128"/>
                <a:ea typeface="Meiryo UI" panose="020B0604030504040204" pitchFamily="50" charset="-128"/>
              </a:rPr>
              <a:t>「大阪府道路附属物（標識・照明等）点検要領 令和</a:t>
            </a:r>
            <a:r>
              <a:rPr lang="en-US" altLang="ja-JP" sz="1100" b="0" i="0" u="sng" strike="noStrike" baseline="0" dirty="0">
                <a:solidFill>
                  <a:srgbClr val="FF0000"/>
                </a:solidFill>
                <a:latin typeface="Meiryo UI" panose="020B0604030504040204" pitchFamily="50" charset="-128"/>
                <a:ea typeface="Meiryo UI" panose="020B0604030504040204" pitchFamily="50" charset="-128"/>
              </a:rPr>
              <a:t>6</a:t>
            </a:r>
            <a:r>
              <a:rPr lang="ja-JP" altLang="en-US" sz="1100" b="0" i="0" u="sng" strike="noStrike" baseline="0" dirty="0">
                <a:solidFill>
                  <a:srgbClr val="FF0000"/>
                </a:solidFill>
                <a:latin typeface="Meiryo UI" panose="020B0604030504040204" pitchFamily="50" charset="-128"/>
                <a:ea typeface="Meiryo UI" panose="020B0604030504040204" pitchFamily="50" charset="-128"/>
              </a:rPr>
              <a:t>年</a:t>
            </a:r>
            <a:r>
              <a:rPr lang="en-US" altLang="ja-JP" sz="1100" b="0" i="0" u="sng" strike="noStrike" baseline="0" dirty="0">
                <a:solidFill>
                  <a:srgbClr val="FF0000"/>
                </a:solidFill>
                <a:latin typeface="Meiryo UI" panose="020B0604030504040204" pitchFamily="50" charset="-128"/>
                <a:ea typeface="Meiryo UI" panose="020B0604030504040204" pitchFamily="50" charset="-128"/>
              </a:rPr>
              <a:t>3</a:t>
            </a:r>
            <a:r>
              <a:rPr lang="ja-JP" altLang="en-US" sz="1100" b="0" i="0" u="sng" strike="noStrike" baseline="0" dirty="0">
                <a:solidFill>
                  <a:srgbClr val="FF0000"/>
                </a:solidFill>
                <a:latin typeface="Meiryo UI" panose="020B0604030504040204" pitchFamily="50" charset="-128"/>
                <a:ea typeface="Meiryo UI" panose="020B0604030504040204" pitchFamily="50" charset="-128"/>
              </a:rPr>
              <a:t>月 大阪府都市整備部道路室」</a:t>
            </a:r>
          </a:p>
        </p:txBody>
      </p:sp>
      <p:sp>
        <p:nvSpPr>
          <p:cNvPr id="29" name="テキスト ボックス 28">
            <a:extLst>
              <a:ext uri="{FF2B5EF4-FFF2-40B4-BE49-F238E27FC236}">
                <a16:creationId xmlns:a16="http://schemas.microsoft.com/office/drawing/2014/main" id="{F9502540-FD0F-45FE-85BE-DD314625B6ED}"/>
              </a:ext>
            </a:extLst>
          </p:cNvPr>
          <p:cNvSpPr txBox="1"/>
          <p:nvPr/>
        </p:nvSpPr>
        <p:spPr>
          <a:xfrm>
            <a:off x="62618" y="1015301"/>
            <a:ext cx="4941430" cy="646331"/>
          </a:xfrm>
          <a:prstGeom prst="rect">
            <a:avLst/>
          </a:prstGeom>
          <a:noFill/>
          <a:ln w="19050">
            <a:noFill/>
          </a:ln>
        </p:spPr>
        <p:txBody>
          <a:bodyPr wrap="square" rtlCol="0">
            <a:spAutoFit/>
          </a:bodyPr>
          <a:lstStyle/>
          <a:p>
            <a:r>
              <a:rPr lang="ja-JP" altLang="en-US" b="1" dirty="0">
                <a:latin typeface="Meiryo UI" pitchFamily="50" charset="-128"/>
                <a:ea typeface="Meiryo UI" pitchFamily="50" charset="-128"/>
                <a:cs typeface="Meiryo UI" pitchFamily="50" charset="-128"/>
              </a:rPr>
              <a:t>３．効率的・効果的な維持管理の推進</a:t>
            </a:r>
            <a:endParaRPr lang="en-US" altLang="ja-JP" b="1" dirty="0">
              <a:latin typeface="Meiryo UI" pitchFamily="50" charset="-128"/>
              <a:ea typeface="Meiryo UI" pitchFamily="50" charset="-128"/>
              <a:cs typeface="Meiryo UI" pitchFamily="50" charset="-128"/>
            </a:endParaRPr>
          </a:p>
          <a:p>
            <a:r>
              <a:rPr lang="ja-JP" altLang="en-US" b="1" dirty="0">
                <a:latin typeface="Meiryo UI" pitchFamily="50" charset="-128"/>
                <a:ea typeface="Meiryo UI" pitchFamily="50" charset="-128"/>
                <a:cs typeface="Meiryo UI" pitchFamily="50" charset="-128"/>
              </a:rPr>
              <a:t>　</a:t>
            </a:r>
            <a:r>
              <a:rPr lang="en-US" altLang="ja-JP" b="1" dirty="0">
                <a:latin typeface="Meiryo UI" pitchFamily="50" charset="-128"/>
                <a:ea typeface="Meiryo UI" pitchFamily="50" charset="-128"/>
                <a:cs typeface="Meiryo UI" pitchFamily="50" charset="-128"/>
              </a:rPr>
              <a:t>3.5</a:t>
            </a:r>
            <a:r>
              <a:rPr lang="ja-JP" altLang="en-US" b="1" dirty="0">
                <a:latin typeface="Meiryo UI" pitchFamily="50" charset="-128"/>
                <a:ea typeface="Meiryo UI" pitchFamily="50" charset="-128"/>
                <a:cs typeface="Meiryo UI" pitchFamily="50" charset="-128"/>
              </a:rPr>
              <a:t>　その他施設</a:t>
            </a:r>
            <a:endParaRPr kumimoji="1" lang="ja-JP" altLang="en-US" b="1" dirty="0">
              <a:latin typeface="Meiryo UI" pitchFamily="50" charset="-128"/>
              <a:ea typeface="Meiryo UI" pitchFamily="50" charset="-128"/>
              <a:cs typeface="Meiryo UI" pitchFamily="50" charset="-128"/>
            </a:endParaRPr>
          </a:p>
        </p:txBody>
      </p:sp>
      <p:sp>
        <p:nvSpPr>
          <p:cNvPr id="8" name="テキスト ボックス 7">
            <a:extLst>
              <a:ext uri="{FF2B5EF4-FFF2-40B4-BE49-F238E27FC236}">
                <a16:creationId xmlns:a16="http://schemas.microsoft.com/office/drawing/2014/main" id="{F9AE119A-81FE-45EB-8507-6C7FD160F414}"/>
              </a:ext>
            </a:extLst>
          </p:cNvPr>
          <p:cNvSpPr txBox="1"/>
          <p:nvPr/>
        </p:nvSpPr>
        <p:spPr>
          <a:xfrm>
            <a:off x="0" y="525123"/>
            <a:ext cx="9144000" cy="461665"/>
          </a:xfrm>
          <a:prstGeom prst="rect">
            <a:avLst/>
          </a:prstGeom>
          <a:solidFill>
            <a:srgbClr val="FFD653"/>
          </a:solidFill>
          <a:ln w="19050">
            <a:noFill/>
          </a:ln>
        </p:spPr>
        <p:txBody>
          <a:bodyPr wrap="square" rtlCol="0">
            <a:spAutoFit/>
          </a:bodyPr>
          <a:lstStyle/>
          <a:p>
            <a:r>
              <a:rPr lang="ja-JP" altLang="en-US" sz="2400" dirty="0">
                <a:latin typeface="Meiryo UI" pitchFamily="50" charset="-128"/>
                <a:ea typeface="Meiryo UI" pitchFamily="50" charset="-128"/>
                <a:cs typeface="Meiryo UI" pitchFamily="50" charset="-128"/>
              </a:rPr>
              <a:t>１－</a:t>
            </a:r>
            <a:r>
              <a:rPr lang="en-US" altLang="ja-JP" sz="2400" dirty="0">
                <a:latin typeface="Meiryo UI" pitchFamily="50" charset="-128"/>
                <a:ea typeface="Meiryo UI" pitchFamily="50" charset="-128"/>
                <a:cs typeface="Meiryo UI" pitchFamily="50" charset="-128"/>
              </a:rPr>
              <a:t>4</a:t>
            </a:r>
            <a:r>
              <a:rPr lang="ja-JP" altLang="en-US" sz="2400" dirty="0">
                <a:latin typeface="Meiryo UI" pitchFamily="50" charset="-128"/>
                <a:ea typeface="Meiryo UI" pitchFamily="50" charset="-128"/>
                <a:cs typeface="Meiryo UI" pitchFamily="50" charset="-128"/>
              </a:rPr>
              <a:t>　次期計画の概要</a:t>
            </a:r>
            <a:endParaRPr kumimoji="1" lang="ja-JP" altLang="en-US" sz="2400" dirty="0">
              <a:latin typeface="Meiryo UI" pitchFamily="50" charset="-128"/>
              <a:ea typeface="Meiryo UI" pitchFamily="50" charset="-128"/>
              <a:cs typeface="Meiryo UI" pitchFamily="50" charset="-128"/>
            </a:endParaRPr>
          </a:p>
        </p:txBody>
      </p:sp>
      <p:sp>
        <p:nvSpPr>
          <p:cNvPr id="9" name="角丸四角形 143">
            <a:extLst>
              <a:ext uri="{FF2B5EF4-FFF2-40B4-BE49-F238E27FC236}">
                <a16:creationId xmlns:a16="http://schemas.microsoft.com/office/drawing/2014/main" id="{CAD9E86E-EB7B-4B52-A2C8-F7D40A126916}"/>
              </a:ext>
            </a:extLst>
          </p:cNvPr>
          <p:cNvSpPr/>
          <p:nvPr/>
        </p:nvSpPr>
        <p:spPr>
          <a:xfrm>
            <a:off x="8501170" y="1700636"/>
            <a:ext cx="504553" cy="250388"/>
          </a:xfrm>
          <a:prstGeom prst="rect">
            <a:avLst/>
          </a:prstGeom>
          <a:ln/>
        </p:spPr>
        <p:style>
          <a:lnRef idx="1">
            <a:schemeClr val="accent3"/>
          </a:lnRef>
          <a:fillRef idx="2">
            <a:schemeClr val="accent3"/>
          </a:fillRef>
          <a:effectRef idx="1">
            <a:schemeClr val="accent3"/>
          </a:effectRef>
          <a:fontRef idx="minor">
            <a:schemeClr val="dk1"/>
          </a:fontRef>
        </p:style>
        <p:txBody>
          <a:bodyPr/>
          <a:lstStyle/>
          <a:p>
            <a:pPr algn="ctr"/>
            <a:r>
              <a:rPr lang="en-US" altLang="ja-JP" sz="10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①</a:t>
            </a:r>
            <a:r>
              <a:rPr lang="en-US" altLang="ja-JP" sz="10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p>
        </p:txBody>
      </p:sp>
    </p:spTree>
    <p:extLst>
      <p:ext uri="{BB962C8B-B14F-4D97-AF65-F5344CB8AC3E}">
        <p14:creationId xmlns:p14="http://schemas.microsoft.com/office/powerpoint/2010/main" val="13246054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a:extLst>
              <a:ext uri="{FF2B5EF4-FFF2-40B4-BE49-F238E27FC236}">
                <a16:creationId xmlns:a16="http://schemas.microsoft.com/office/drawing/2014/main" id="{5CA63333-58CC-4345-8E5A-C9F799BB19BB}"/>
              </a:ext>
            </a:extLst>
          </p:cNvPr>
          <p:cNvSpPr txBox="1"/>
          <p:nvPr/>
        </p:nvSpPr>
        <p:spPr>
          <a:xfrm>
            <a:off x="-13856" y="1644"/>
            <a:ext cx="9157855"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１．</a:t>
            </a:r>
            <a:r>
              <a:rPr kumimoji="1" lang="ja-JP" altLang="en-US" sz="2800" dirty="0">
                <a:solidFill>
                  <a:schemeClr val="bg1"/>
                </a:solidFill>
                <a:latin typeface="Meiryo UI" panose="020B0604030504040204" pitchFamily="50" charset="-128"/>
                <a:ea typeface="Meiryo UI" panose="020B0604030504040204" pitchFamily="50" charset="-128"/>
              </a:rPr>
              <a:t>各分野の最終とりまとめ</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10" name="スライド番号プレースホルダー 17">
            <a:extLst>
              <a:ext uri="{FF2B5EF4-FFF2-40B4-BE49-F238E27FC236}">
                <a16:creationId xmlns:a16="http://schemas.microsoft.com/office/drawing/2014/main" id="{428703D8-3AFE-4E03-A287-112B17022CD6}"/>
              </a:ext>
            </a:extLst>
          </p:cNvPr>
          <p:cNvSpPr>
            <a:spLocks noGrp="1"/>
          </p:cNvSpPr>
          <p:nvPr>
            <p:ph type="sldNum" sz="quarter" idx="12"/>
          </p:nvPr>
        </p:nvSpPr>
        <p:spPr>
          <a:xfrm>
            <a:off x="8380804" y="6497402"/>
            <a:ext cx="774422" cy="365125"/>
          </a:xfrm>
        </p:spPr>
        <p:txBody>
          <a:bodyPr/>
          <a:lstStyle/>
          <a:p>
            <a:fld id="{682EF9F9-C4E8-46B2-BBF1-33E3162B856A}" type="slidenum">
              <a:rPr kumimoji="1" lang="ja-JP" altLang="en-US" smtClean="0"/>
              <a:t>38</a:t>
            </a:fld>
            <a:endParaRPr kumimoji="1" lang="ja-JP" altLang="en-US" dirty="0"/>
          </a:p>
        </p:txBody>
      </p:sp>
      <p:sp>
        <p:nvSpPr>
          <p:cNvPr id="6" name="角丸四角形 143">
            <a:extLst>
              <a:ext uri="{FF2B5EF4-FFF2-40B4-BE49-F238E27FC236}">
                <a16:creationId xmlns:a16="http://schemas.microsoft.com/office/drawing/2014/main" id="{7BFF29EF-F546-4039-9C82-0CE079D2875D}"/>
              </a:ext>
            </a:extLst>
          </p:cNvPr>
          <p:cNvSpPr/>
          <p:nvPr/>
        </p:nvSpPr>
        <p:spPr>
          <a:xfrm>
            <a:off x="110838" y="1646087"/>
            <a:ext cx="4732684" cy="4851316"/>
          </a:xfrm>
          <a:prstGeom prst="rect">
            <a:avLst/>
          </a:prstGeom>
          <a:noFill/>
          <a:ln>
            <a:solidFill>
              <a:schemeClr val="tx1"/>
            </a:solid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en-US" altLang="ja-JP" sz="1400" b="1" kern="100" dirty="0">
                <a:solidFill>
                  <a:prstClr val="black"/>
                </a:solidFill>
                <a:latin typeface="Meiryo UI" panose="020B0604030504040204" pitchFamily="50" charset="-128"/>
                <a:ea typeface="Meiryo UI" panose="020B0604030504040204" pitchFamily="50" charset="-128"/>
                <a:cs typeface="Times New Roman"/>
              </a:rPr>
              <a:t>3.5.3</a:t>
            </a:r>
            <a:r>
              <a:rPr lang="ja-JP" altLang="en-US" sz="1400" b="1" kern="100" dirty="0">
                <a:solidFill>
                  <a:prstClr val="black"/>
                </a:solidFill>
                <a:latin typeface="Meiryo UI" panose="020B0604030504040204" pitchFamily="50" charset="-128"/>
                <a:ea typeface="Meiryo UI" panose="020B0604030504040204" pitchFamily="50" charset="-128"/>
                <a:cs typeface="Times New Roman"/>
              </a:rPr>
              <a:t>　更新フロー</a:t>
            </a:r>
            <a:endParaRPr lang="en-US" altLang="ja-JP" sz="1400" b="1" kern="100" dirty="0">
              <a:solidFill>
                <a:prstClr val="black"/>
              </a:solidFill>
              <a:latin typeface="Meiryo UI" panose="020B0604030504040204" pitchFamily="50" charset="-128"/>
              <a:ea typeface="Meiryo UI" panose="020B0604030504040204" pitchFamily="50" charset="-128"/>
              <a:cs typeface="Times New Roman"/>
            </a:endParaRPr>
          </a:p>
          <a:p>
            <a:pPr algn="just">
              <a:defRPr/>
            </a:pPr>
            <a:endParaRPr lang="en-US" altLang="ja-JP" sz="1400" kern="100" dirty="0">
              <a:solidFill>
                <a:prstClr val="black"/>
              </a:solidFill>
              <a:latin typeface="Meiryo UI" panose="020B0604030504040204" pitchFamily="50" charset="-128"/>
              <a:ea typeface="Meiryo UI" panose="020B0604030504040204" pitchFamily="50" charset="-128"/>
              <a:cs typeface="Times New Roman"/>
            </a:endParaRPr>
          </a:p>
        </p:txBody>
      </p:sp>
      <p:sp>
        <p:nvSpPr>
          <p:cNvPr id="50" name="角丸四角形 143">
            <a:extLst>
              <a:ext uri="{FF2B5EF4-FFF2-40B4-BE49-F238E27FC236}">
                <a16:creationId xmlns:a16="http://schemas.microsoft.com/office/drawing/2014/main" id="{AB632B03-8BF9-46B0-9228-B24C0E8064DD}"/>
              </a:ext>
            </a:extLst>
          </p:cNvPr>
          <p:cNvSpPr/>
          <p:nvPr/>
        </p:nvSpPr>
        <p:spPr>
          <a:xfrm>
            <a:off x="4912196" y="1646086"/>
            <a:ext cx="4120967" cy="4851316"/>
          </a:xfrm>
          <a:prstGeom prst="rect">
            <a:avLst/>
          </a:prstGeom>
          <a:noFill/>
          <a:ln>
            <a:solidFill>
              <a:schemeClr val="tx1"/>
            </a:solid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en-US" altLang="ja-JP" sz="1400" b="1" kern="100" dirty="0">
                <a:solidFill>
                  <a:prstClr val="black"/>
                </a:solidFill>
                <a:latin typeface="Meiryo UI" panose="020B0604030504040204" pitchFamily="50" charset="-128"/>
                <a:ea typeface="Meiryo UI" panose="020B0604030504040204" pitchFamily="50" charset="-128"/>
                <a:cs typeface="Times New Roman"/>
              </a:rPr>
              <a:t>3.5.4</a:t>
            </a:r>
            <a:r>
              <a:rPr lang="ja-JP" altLang="en-US" sz="1400" b="1" kern="100" dirty="0">
                <a:solidFill>
                  <a:prstClr val="black"/>
                </a:solidFill>
                <a:latin typeface="Meiryo UI" panose="020B0604030504040204" pitchFamily="50" charset="-128"/>
                <a:ea typeface="Meiryo UI" panose="020B0604030504040204" pitchFamily="50" charset="-128"/>
                <a:cs typeface="Times New Roman"/>
              </a:rPr>
              <a:t>　重点化指標、優先順位</a:t>
            </a:r>
          </a:p>
        </p:txBody>
      </p:sp>
      <p:sp>
        <p:nvSpPr>
          <p:cNvPr id="58" name="テキスト ボックス 57">
            <a:extLst>
              <a:ext uri="{FF2B5EF4-FFF2-40B4-BE49-F238E27FC236}">
                <a16:creationId xmlns:a16="http://schemas.microsoft.com/office/drawing/2014/main" id="{25C90092-7D5F-497E-A22F-272C00E8A737}"/>
              </a:ext>
            </a:extLst>
          </p:cNvPr>
          <p:cNvSpPr txBox="1"/>
          <p:nvPr/>
        </p:nvSpPr>
        <p:spPr>
          <a:xfrm>
            <a:off x="62618" y="1015301"/>
            <a:ext cx="8037774" cy="646331"/>
          </a:xfrm>
          <a:prstGeom prst="rect">
            <a:avLst/>
          </a:prstGeom>
          <a:noFill/>
          <a:ln w="19050">
            <a:noFill/>
          </a:ln>
        </p:spPr>
        <p:txBody>
          <a:bodyPr wrap="square" rtlCol="0">
            <a:spAutoFit/>
          </a:bodyPr>
          <a:lstStyle/>
          <a:p>
            <a:r>
              <a:rPr lang="ja-JP" altLang="en-US" b="1" dirty="0">
                <a:latin typeface="Meiryo UI" pitchFamily="50" charset="-128"/>
                <a:ea typeface="Meiryo UI" pitchFamily="50" charset="-128"/>
                <a:cs typeface="Meiryo UI" pitchFamily="50" charset="-128"/>
              </a:rPr>
              <a:t>３．効率的・効果的な維持管理の推進</a:t>
            </a:r>
            <a:endParaRPr lang="en-US" altLang="ja-JP" b="1" dirty="0">
              <a:latin typeface="Meiryo UI" pitchFamily="50" charset="-128"/>
              <a:ea typeface="Meiryo UI" pitchFamily="50" charset="-128"/>
              <a:cs typeface="Meiryo UI" pitchFamily="50" charset="-128"/>
            </a:endParaRPr>
          </a:p>
          <a:p>
            <a:r>
              <a:rPr lang="ja-JP" altLang="en-US" b="1" dirty="0">
                <a:latin typeface="Meiryo UI" pitchFamily="50" charset="-128"/>
                <a:ea typeface="Meiryo UI" pitchFamily="50" charset="-128"/>
                <a:cs typeface="Meiryo UI" pitchFamily="50" charset="-128"/>
              </a:rPr>
              <a:t>　</a:t>
            </a:r>
            <a:r>
              <a:rPr lang="en-US" altLang="ja-JP" b="1" dirty="0">
                <a:latin typeface="Meiryo UI" pitchFamily="50" charset="-128"/>
                <a:ea typeface="Meiryo UI" pitchFamily="50" charset="-128"/>
                <a:cs typeface="Meiryo UI" pitchFamily="50" charset="-128"/>
              </a:rPr>
              <a:t>3.5</a:t>
            </a:r>
            <a:r>
              <a:rPr lang="ja-JP" altLang="en-US" b="1" dirty="0">
                <a:latin typeface="Meiryo UI" pitchFamily="50" charset="-128"/>
                <a:ea typeface="Meiryo UI" pitchFamily="50" charset="-128"/>
                <a:cs typeface="Meiryo UI" pitchFamily="50" charset="-128"/>
              </a:rPr>
              <a:t>　その他施設</a:t>
            </a:r>
            <a:endParaRPr kumimoji="1" lang="ja-JP" altLang="en-US" b="1" dirty="0">
              <a:latin typeface="Meiryo UI" pitchFamily="50" charset="-128"/>
              <a:ea typeface="Meiryo UI" pitchFamily="50" charset="-128"/>
              <a:cs typeface="Meiryo UI" pitchFamily="50" charset="-128"/>
            </a:endParaRPr>
          </a:p>
        </p:txBody>
      </p:sp>
      <p:sp>
        <p:nvSpPr>
          <p:cNvPr id="7" name="テキスト ボックス 6">
            <a:extLst>
              <a:ext uri="{FF2B5EF4-FFF2-40B4-BE49-F238E27FC236}">
                <a16:creationId xmlns:a16="http://schemas.microsoft.com/office/drawing/2014/main" id="{BEDC9613-EBEE-9C98-CE28-229A3B830F08}"/>
              </a:ext>
            </a:extLst>
          </p:cNvPr>
          <p:cNvSpPr txBox="1"/>
          <p:nvPr/>
        </p:nvSpPr>
        <p:spPr>
          <a:xfrm>
            <a:off x="5057054" y="1943978"/>
            <a:ext cx="3907434" cy="600164"/>
          </a:xfrm>
          <a:prstGeom prst="rect">
            <a:avLst/>
          </a:prstGeom>
          <a:noFill/>
        </p:spPr>
        <p:txBody>
          <a:bodyPr wrap="square">
            <a:spAutoFit/>
          </a:bodyPr>
          <a:lstStyle/>
          <a:p>
            <a:pPr indent="85725" algn="just">
              <a:defRPr/>
            </a:pPr>
            <a:r>
              <a:rPr lang="ja-JP" altLang="en-US" sz="1100" kern="100" dirty="0">
                <a:latin typeface="Meiryo UI" panose="020B0604030504040204" pitchFamily="50" charset="-128"/>
                <a:ea typeface="Meiryo UI" panose="020B0604030504040204" pitchFamily="50" charset="-128"/>
                <a:cs typeface="Times New Roman"/>
              </a:rPr>
              <a:t>施設の維持管理のリスクは、劣化や損傷等の状況と社会的影響度を勘案するものとし、発生した場合の社会的な影響が大きいほど重大なリスクとして評価する。</a:t>
            </a:r>
            <a:endParaRPr lang="ja-JP" altLang="en-US" sz="1100" dirty="0"/>
          </a:p>
        </p:txBody>
      </p:sp>
      <p:pic>
        <p:nvPicPr>
          <p:cNvPr id="2" name="図 1">
            <a:extLst>
              <a:ext uri="{FF2B5EF4-FFF2-40B4-BE49-F238E27FC236}">
                <a16:creationId xmlns:a16="http://schemas.microsoft.com/office/drawing/2014/main" id="{DCD6E54B-AF95-6EAC-2B0C-A62CBC39E1C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868"/>
          <a:stretch/>
        </p:blipFill>
        <p:spPr bwMode="auto">
          <a:xfrm>
            <a:off x="195939" y="2422641"/>
            <a:ext cx="4535067" cy="3206961"/>
          </a:xfrm>
          <a:prstGeom prst="rect">
            <a:avLst/>
          </a:prstGeom>
          <a:noFill/>
          <a:ln w="952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
        <p:nvSpPr>
          <p:cNvPr id="4" name="テキスト ボックス 3">
            <a:extLst>
              <a:ext uri="{FF2B5EF4-FFF2-40B4-BE49-F238E27FC236}">
                <a16:creationId xmlns:a16="http://schemas.microsoft.com/office/drawing/2014/main" id="{F7A7D06F-7DF1-6468-5DF8-8F55238DF371}"/>
              </a:ext>
            </a:extLst>
          </p:cNvPr>
          <p:cNvSpPr txBox="1"/>
          <p:nvPr/>
        </p:nvSpPr>
        <p:spPr>
          <a:xfrm>
            <a:off x="140527" y="5634950"/>
            <a:ext cx="4535067" cy="415498"/>
          </a:xfrm>
          <a:prstGeom prst="rect">
            <a:avLst/>
          </a:prstGeom>
          <a:noFill/>
        </p:spPr>
        <p:txBody>
          <a:bodyPr wrap="square">
            <a:spAutoFit/>
          </a:bodyPr>
          <a:lstStyle/>
          <a:p>
            <a:r>
              <a:rPr lang="ja-JP" altLang="ja-JP" sz="105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「港湾の施設の維持管理計画策定ガイドライン【第１部　総論】（平成</a:t>
            </a:r>
            <a:r>
              <a:rPr lang="en-US" altLang="ja-JP" sz="105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27</a:t>
            </a:r>
            <a:r>
              <a:rPr lang="ja-JP" altLang="ja-JP" sz="105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年</a:t>
            </a:r>
            <a:r>
              <a:rPr lang="en-US" altLang="ja-JP" sz="105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4</a:t>
            </a:r>
            <a:r>
              <a:rPr lang="ja-JP" altLang="ja-JP" sz="105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月、令和</a:t>
            </a:r>
            <a:r>
              <a:rPr lang="en-US" altLang="ja-JP" sz="105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5</a:t>
            </a:r>
            <a:r>
              <a:rPr lang="ja-JP" altLang="ja-JP" sz="105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年</a:t>
            </a:r>
            <a:r>
              <a:rPr lang="en-US" altLang="ja-JP" sz="105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3</a:t>
            </a:r>
            <a:r>
              <a:rPr lang="ja-JP" altLang="ja-JP" sz="105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月 一部変更）」</a:t>
            </a:r>
            <a:r>
              <a:rPr lang="en-US" altLang="ja-JP" sz="105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P.69</a:t>
            </a:r>
            <a:r>
              <a:rPr lang="ja-JP" altLang="ja-JP" sz="105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より抜粋</a:t>
            </a:r>
            <a:endParaRPr lang="ja-JP" altLang="ja-JP" sz="1050" u="sng"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8" name="テキスト ボックス 7">
            <a:extLst>
              <a:ext uri="{FF2B5EF4-FFF2-40B4-BE49-F238E27FC236}">
                <a16:creationId xmlns:a16="http://schemas.microsoft.com/office/drawing/2014/main" id="{5575DC1E-C4B4-0726-8B6B-50B5494FEA2A}"/>
              </a:ext>
            </a:extLst>
          </p:cNvPr>
          <p:cNvSpPr txBox="1"/>
          <p:nvPr/>
        </p:nvSpPr>
        <p:spPr>
          <a:xfrm>
            <a:off x="203711" y="1933984"/>
            <a:ext cx="4586422" cy="430887"/>
          </a:xfrm>
          <a:prstGeom prst="rect">
            <a:avLst/>
          </a:prstGeom>
          <a:noFill/>
        </p:spPr>
        <p:txBody>
          <a:bodyPr wrap="square">
            <a:spAutoFit/>
          </a:bodyPr>
          <a:lstStyle/>
          <a:p>
            <a:pPr indent="92075" algn="l"/>
            <a:r>
              <a:rPr lang="ja-JP" altLang="en-US" sz="1100" b="0" i="0" u="sng" strike="noStrike" baseline="0" dirty="0">
                <a:solidFill>
                  <a:srgbClr val="FF0000"/>
                </a:solidFill>
                <a:latin typeface="Meiryo UI" panose="020B0604030504040204" pitchFamily="50" charset="-128"/>
                <a:ea typeface="Meiryo UI" panose="020B0604030504040204" pitchFamily="50" charset="-128"/>
              </a:rPr>
              <a:t>各施設の更新等の判断については、「港湾の施設の維持管理計画策定ガイドライン 令和</a:t>
            </a:r>
            <a:r>
              <a:rPr lang="en-US" altLang="ja-JP" sz="1100" b="0" i="0" u="sng" strike="noStrike" baseline="0" dirty="0">
                <a:solidFill>
                  <a:srgbClr val="FF0000"/>
                </a:solidFill>
                <a:latin typeface="Meiryo UI" panose="020B0604030504040204" pitchFamily="50" charset="-128"/>
                <a:ea typeface="Meiryo UI" panose="020B0604030504040204" pitchFamily="50" charset="-128"/>
              </a:rPr>
              <a:t>5</a:t>
            </a:r>
            <a:r>
              <a:rPr lang="ja-JP" altLang="en-US" sz="1100" b="0" i="0" u="sng" strike="noStrike" baseline="0" dirty="0">
                <a:solidFill>
                  <a:srgbClr val="FF0000"/>
                </a:solidFill>
                <a:latin typeface="Meiryo UI" panose="020B0604030504040204" pitchFamily="50" charset="-128"/>
                <a:ea typeface="Meiryo UI" panose="020B0604030504040204" pitchFamily="50" charset="-128"/>
              </a:rPr>
              <a:t>年</a:t>
            </a:r>
            <a:r>
              <a:rPr lang="en-US" altLang="ja-JP" sz="1100" b="0" i="0" u="sng" strike="noStrike" baseline="0" dirty="0">
                <a:solidFill>
                  <a:srgbClr val="FF0000"/>
                </a:solidFill>
                <a:latin typeface="Meiryo UI" panose="020B0604030504040204" pitchFamily="50" charset="-128"/>
                <a:ea typeface="Meiryo UI" panose="020B0604030504040204" pitchFamily="50" charset="-128"/>
              </a:rPr>
              <a:t>3</a:t>
            </a:r>
            <a:r>
              <a:rPr lang="ja-JP" altLang="en-US" sz="1100" b="0" i="0" u="sng" strike="noStrike" baseline="0" dirty="0">
                <a:solidFill>
                  <a:srgbClr val="FF0000"/>
                </a:solidFill>
                <a:latin typeface="Meiryo UI" panose="020B0604030504040204" pitchFamily="50" charset="-128"/>
                <a:ea typeface="Meiryo UI" panose="020B0604030504040204" pitchFamily="50" charset="-128"/>
              </a:rPr>
              <a:t>月 国土交通省 港湾局」等基準に準ずる。</a:t>
            </a:r>
            <a:endParaRPr lang="ja-JP" altLang="en-US" sz="1100" u="sng" dirty="0"/>
          </a:p>
        </p:txBody>
      </p:sp>
      <p:sp>
        <p:nvSpPr>
          <p:cNvPr id="12" name="テキスト ボックス 11">
            <a:extLst>
              <a:ext uri="{FF2B5EF4-FFF2-40B4-BE49-F238E27FC236}">
                <a16:creationId xmlns:a16="http://schemas.microsoft.com/office/drawing/2014/main" id="{29A4502E-8540-E3DB-9D4F-DA7CDE3805C9}"/>
              </a:ext>
            </a:extLst>
          </p:cNvPr>
          <p:cNvSpPr txBox="1"/>
          <p:nvPr/>
        </p:nvSpPr>
        <p:spPr>
          <a:xfrm>
            <a:off x="5151398" y="2616481"/>
            <a:ext cx="1598687" cy="261610"/>
          </a:xfrm>
          <a:prstGeom prst="rect">
            <a:avLst/>
          </a:prstGeom>
          <a:noFill/>
        </p:spPr>
        <p:txBody>
          <a:bodyPr wrap="square">
            <a:spAutoFit/>
          </a:bodyPr>
          <a:lstStyle/>
          <a:p>
            <a:r>
              <a:rPr lang="ja-JP" altLang="ja-JP" sz="110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優先度評価のイメージ</a:t>
            </a:r>
            <a:endParaRPr lang="ja-JP" altLang="en-US" sz="1100" u="sng" dirty="0">
              <a:latin typeface="Meiryo UI" panose="020B0604030504040204" pitchFamily="50" charset="-128"/>
              <a:ea typeface="Meiryo UI" panose="020B0604030504040204" pitchFamily="50" charset="-128"/>
            </a:endParaRPr>
          </a:p>
        </p:txBody>
      </p:sp>
      <p:pic>
        <p:nvPicPr>
          <p:cNvPr id="3" name="図 2">
            <a:extLst>
              <a:ext uri="{FF2B5EF4-FFF2-40B4-BE49-F238E27FC236}">
                <a16:creationId xmlns:a16="http://schemas.microsoft.com/office/drawing/2014/main" id="{5868E868-D38C-B888-92E5-EE8C6652BF5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3358" y="2826488"/>
            <a:ext cx="4004449" cy="2803114"/>
          </a:xfrm>
          <a:prstGeom prst="rect">
            <a:avLst/>
          </a:prstGeom>
          <a:noFill/>
          <a:ln>
            <a:noFill/>
          </a:ln>
        </p:spPr>
      </p:pic>
      <p:sp>
        <p:nvSpPr>
          <p:cNvPr id="15" name="テキスト ボックス 14">
            <a:extLst>
              <a:ext uri="{FF2B5EF4-FFF2-40B4-BE49-F238E27FC236}">
                <a16:creationId xmlns:a16="http://schemas.microsoft.com/office/drawing/2014/main" id="{980FC8B5-C933-4539-A3A1-A9450A58AAC9}"/>
              </a:ext>
            </a:extLst>
          </p:cNvPr>
          <p:cNvSpPr txBox="1"/>
          <p:nvPr/>
        </p:nvSpPr>
        <p:spPr>
          <a:xfrm>
            <a:off x="0" y="525123"/>
            <a:ext cx="9144000" cy="461665"/>
          </a:xfrm>
          <a:prstGeom prst="rect">
            <a:avLst/>
          </a:prstGeom>
          <a:solidFill>
            <a:srgbClr val="FFD653"/>
          </a:solidFill>
          <a:ln w="19050">
            <a:noFill/>
          </a:ln>
        </p:spPr>
        <p:txBody>
          <a:bodyPr wrap="square" rtlCol="0">
            <a:spAutoFit/>
          </a:bodyPr>
          <a:lstStyle/>
          <a:p>
            <a:r>
              <a:rPr lang="ja-JP" altLang="en-US" sz="2400" dirty="0">
                <a:latin typeface="Meiryo UI" pitchFamily="50" charset="-128"/>
                <a:ea typeface="Meiryo UI" pitchFamily="50" charset="-128"/>
                <a:cs typeface="Meiryo UI" pitchFamily="50" charset="-128"/>
              </a:rPr>
              <a:t>１－</a:t>
            </a:r>
            <a:r>
              <a:rPr lang="en-US" altLang="ja-JP" sz="2400" dirty="0">
                <a:latin typeface="Meiryo UI" pitchFamily="50" charset="-128"/>
                <a:ea typeface="Meiryo UI" pitchFamily="50" charset="-128"/>
                <a:cs typeface="Meiryo UI" pitchFamily="50" charset="-128"/>
              </a:rPr>
              <a:t>4</a:t>
            </a:r>
            <a:r>
              <a:rPr lang="ja-JP" altLang="en-US" sz="2400" dirty="0">
                <a:latin typeface="Meiryo UI" pitchFamily="50" charset="-128"/>
                <a:ea typeface="Meiryo UI" pitchFamily="50" charset="-128"/>
                <a:cs typeface="Meiryo UI" pitchFamily="50" charset="-128"/>
              </a:rPr>
              <a:t>　次期計画の概要</a:t>
            </a:r>
            <a:endParaRPr kumimoji="1" lang="ja-JP" altLang="en-US" sz="2400" dirty="0">
              <a:latin typeface="Meiryo UI" pitchFamily="50" charset="-128"/>
              <a:ea typeface="Meiryo UI" pitchFamily="50" charset="-128"/>
              <a:cs typeface="Meiryo UI" pitchFamily="50" charset="-128"/>
            </a:endParaRPr>
          </a:p>
        </p:txBody>
      </p:sp>
      <p:sp>
        <p:nvSpPr>
          <p:cNvPr id="18" name="角丸四角形 143">
            <a:extLst>
              <a:ext uri="{FF2B5EF4-FFF2-40B4-BE49-F238E27FC236}">
                <a16:creationId xmlns:a16="http://schemas.microsoft.com/office/drawing/2014/main" id="{48C70D09-367D-493F-8209-6DBDF9F5FB8C}"/>
              </a:ext>
            </a:extLst>
          </p:cNvPr>
          <p:cNvSpPr/>
          <p:nvPr/>
        </p:nvSpPr>
        <p:spPr>
          <a:xfrm>
            <a:off x="4251342" y="1672614"/>
            <a:ext cx="504553" cy="250388"/>
          </a:xfrm>
          <a:prstGeom prst="rect">
            <a:avLst/>
          </a:prstGeom>
          <a:ln/>
        </p:spPr>
        <p:style>
          <a:lnRef idx="1">
            <a:schemeClr val="accent3"/>
          </a:lnRef>
          <a:fillRef idx="2">
            <a:schemeClr val="accent3"/>
          </a:fillRef>
          <a:effectRef idx="1">
            <a:schemeClr val="accent3"/>
          </a:effectRef>
          <a:fontRef idx="minor">
            <a:schemeClr val="dk1"/>
          </a:fontRef>
        </p:style>
        <p:txBody>
          <a:bodyPr/>
          <a:lstStyle/>
          <a:p>
            <a:pPr algn="ctr"/>
            <a:r>
              <a:rPr lang="en-US" altLang="ja-JP" sz="10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④</a:t>
            </a:r>
            <a:r>
              <a:rPr lang="en-US" altLang="ja-JP" sz="10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p>
        </p:txBody>
      </p:sp>
    </p:spTree>
    <p:extLst>
      <p:ext uri="{BB962C8B-B14F-4D97-AF65-F5344CB8AC3E}">
        <p14:creationId xmlns:p14="http://schemas.microsoft.com/office/powerpoint/2010/main" val="11462960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a:extLst>
              <a:ext uri="{FF2B5EF4-FFF2-40B4-BE49-F238E27FC236}">
                <a16:creationId xmlns:a16="http://schemas.microsoft.com/office/drawing/2014/main" id="{5CA63333-58CC-4345-8E5A-C9F799BB19BB}"/>
              </a:ext>
            </a:extLst>
          </p:cNvPr>
          <p:cNvSpPr txBox="1"/>
          <p:nvPr/>
        </p:nvSpPr>
        <p:spPr>
          <a:xfrm>
            <a:off x="-13856" y="1644"/>
            <a:ext cx="9157855"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１．</a:t>
            </a:r>
            <a:r>
              <a:rPr kumimoji="1" lang="ja-JP" altLang="en-US" sz="2800" dirty="0">
                <a:solidFill>
                  <a:schemeClr val="bg1"/>
                </a:solidFill>
                <a:latin typeface="Meiryo UI" panose="020B0604030504040204" pitchFamily="50" charset="-128"/>
                <a:ea typeface="Meiryo UI" panose="020B0604030504040204" pitchFamily="50" charset="-128"/>
              </a:rPr>
              <a:t>各分野の最終とりまとめ</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10" name="スライド番号プレースホルダー 17">
            <a:extLst>
              <a:ext uri="{FF2B5EF4-FFF2-40B4-BE49-F238E27FC236}">
                <a16:creationId xmlns:a16="http://schemas.microsoft.com/office/drawing/2014/main" id="{428703D8-3AFE-4E03-A287-112B17022CD6}"/>
              </a:ext>
            </a:extLst>
          </p:cNvPr>
          <p:cNvSpPr>
            <a:spLocks noGrp="1"/>
          </p:cNvSpPr>
          <p:nvPr>
            <p:ph type="sldNum" sz="quarter" idx="12"/>
          </p:nvPr>
        </p:nvSpPr>
        <p:spPr>
          <a:xfrm>
            <a:off x="8380804" y="6497402"/>
            <a:ext cx="774422" cy="365125"/>
          </a:xfrm>
        </p:spPr>
        <p:txBody>
          <a:bodyPr/>
          <a:lstStyle/>
          <a:p>
            <a:fld id="{682EF9F9-C4E8-46B2-BBF1-33E3162B856A}" type="slidenum">
              <a:rPr kumimoji="1" lang="ja-JP" altLang="en-US" smtClean="0"/>
              <a:t>39</a:t>
            </a:fld>
            <a:endParaRPr kumimoji="1" lang="ja-JP" altLang="en-US" dirty="0"/>
          </a:p>
        </p:txBody>
      </p:sp>
      <p:sp>
        <p:nvSpPr>
          <p:cNvPr id="6" name="角丸四角形 143">
            <a:extLst>
              <a:ext uri="{FF2B5EF4-FFF2-40B4-BE49-F238E27FC236}">
                <a16:creationId xmlns:a16="http://schemas.microsoft.com/office/drawing/2014/main" id="{63F17495-CFDD-4609-8A0E-C8292318D965}"/>
              </a:ext>
            </a:extLst>
          </p:cNvPr>
          <p:cNvSpPr/>
          <p:nvPr/>
        </p:nvSpPr>
        <p:spPr>
          <a:xfrm>
            <a:off x="110835" y="1706876"/>
            <a:ext cx="8888992" cy="646331"/>
          </a:xfrm>
          <a:prstGeom prst="rect">
            <a:avLst/>
          </a:prstGeom>
          <a:noFill/>
          <a:ln>
            <a:solidFill>
              <a:schemeClr val="tx1"/>
            </a:solid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en-US" altLang="ja-JP" sz="1400" b="1" kern="100" dirty="0">
                <a:solidFill>
                  <a:prstClr val="black"/>
                </a:solidFill>
                <a:latin typeface="Meiryo UI" panose="020B0604030504040204" pitchFamily="50" charset="-128"/>
                <a:ea typeface="Meiryo UI" panose="020B0604030504040204" pitchFamily="50" charset="-128"/>
                <a:cs typeface="Times New Roman"/>
              </a:rPr>
              <a:t>3.5.5</a:t>
            </a:r>
            <a:r>
              <a:rPr lang="ja-JP" altLang="en-US" sz="1400" b="1" kern="100" dirty="0">
                <a:solidFill>
                  <a:prstClr val="black"/>
                </a:solidFill>
                <a:latin typeface="Meiryo UI" panose="020B0604030504040204" pitchFamily="50" charset="-128"/>
                <a:ea typeface="Meiryo UI" panose="020B0604030504040204" pitchFamily="50" charset="-128"/>
                <a:cs typeface="Times New Roman"/>
              </a:rPr>
              <a:t>　日常的維持管理</a:t>
            </a:r>
            <a:endParaRPr lang="en-US" altLang="ja-JP" sz="1400" b="1" kern="100" dirty="0">
              <a:solidFill>
                <a:prstClr val="black"/>
              </a:solidFill>
              <a:latin typeface="Meiryo UI" panose="020B0604030504040204" pitchFamily="50" charset="-128"/>
              <a:ea typeface="Meiryo UI" panose="020B0604030504040204" pitchFamily="50" charset="-128"/>
              <a:cs typeface="Times New Roman"/>
            </a:endParaRPr>
          </a:p>
          <a:p>
            <a:pPr marL="85725" algn="just">
              <a:defRPr/>
            </a:pPr>
            <a:r>
              <a:rPr lang="ja-JP" altLang="en-US" sz="1100" u="sng" kern="100" dirty="0">
                <a:solidFill>
                  <a:srgbClr val="FF0000"/>
                </a:solidFill>
                <a:latin typeface="Meiryo UI" panose="020B0604030504040204" pitchFamily="50" charset="-128"/>
                <a:ea typeface="Meiryo UI" panose="020B0604030504040204" pitchFamily="50" charset="-128"/>
                <a:cs typeface="Times New Roman"/>
              </a:rPr>
              <a:t>日常的維持管理については</a:t>
            </a:r>
            <a:r>
              <a:rPr lang="en-US" altLang="ja-JP" sz="1100" u="sng" kern="100" dirty="0">
                <a:solidFill>
                  <a:srgbClr val="FF0000"/>
                </a:solidFill>
                <a:latin typeface="Meiryo UI" panose="020B0604030504040204" pitchFamily="50" charset="-128"/>
                <a:ea typeface="Meiryo UI" panose="020B0604030504040204" pitchFamily="50" charset="-128"/>
                <a:cs typeface="Times New Roman"/>
              </a:rPr>
              <a:t>3.3.5</a:t>
            </a:r>
            <a:r>
              <a:rPr lang="ja-JP" altLang="en-US" sz="1100" u="sng" kern="100" dirty="0">
                <a:solidFill>
                  <a:srgbClr val="FF0000"/>
                </a:solidFill>
                <a:latin typeface="Meiryo UI" panose="020B0604030504040204" pitchFamily="50" charset="-128"/>
                <a:ea typeface="Meiryo UI" panose="020B0604030504040204" pitchFamily="50" charset="-128"/>
                <a:cs typeface="Times New Roman"/>
              </a:rPr>
              <a:t>を参照。</a:t>
            </a:r>
            <a:endParaRPr lang="ja-JP" altLang="en-US" sz="1100" b="1" u="sng" kern="100" dirty="0">
              <a:solidFill>
                <a:srgbClr val="FF0000"/>
              </a:solidFill>
              <a:latin typeface="Meiryo UI" panose="020B0604030504040204" pitchFamily="50" charset="-128"/>
              <a:ea typeface="Meiryo UI" panose="020B0604030504040204" pitchFamily="50" charset="-128"/>
              <a:cs typeface="Times New Roman"/>
            </a:endParaRPr>
          </a:p>
        </p:txBody>
      </p:sp>
      <p:sp>
        <p:nvSpPr>
          <p:cNvPr id="19" name="角丸四角形 143">
            <a:extLst>
              <a:ext uri="{FF2B5EF4-FFF2-40B4-BE49-F238E27FC236}">
                <a16:creationId xmlns:a16="http://schemas.microsoft.com/office/drawing/2014/main" id="{2160A2CF-8FE1-42D0-85D0-F4C4E5A01C2E}"/>
              </a:ext>
            </a:extLst>
          </p:cNvPr>
          <p:cNvSpPr/>
          <p:nvPr/>
        </p:nvSpPr>
        <p:spPr>
          <a:xfrm>
            <a:off x="110835" y="2428540"/>
            <a:ext cx="8888992" cy="644756"/>
          </a:xfrm>
          <a:prstGeom prst="rect">
            <a:avLst/>
          </a:prstGeom>
          <a:noFill/>
          <a:ln>
            <a:solidFill>
              <a:schemeClr val="tx1"/>
            </a:solid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en-US" altLang="ja-JP" sz="1400" b="1" kern="100" dirty="0">
                <a:solidFill>
                  <a:prstClr val="black"/>
                </a:solidFill>
                <a:latin typeface="Meiryo UI" panose="020B0604030504040204" pitchFamily="50" charset="-128"/>
                <a:ea typeface="Meiryo UI" panose="020B0604030504040204" pitchFamily="50" charset="-128"/>
                <a:cs typeface="Times New Roman"/>
              </a:rPr>
              <a:t>3.5.6</a:t>
            </a:r>
            <a:r>
              <a:rPr lang="ja-JP" altLang="en-US" sz="1400" b="1" kern="100" dirty="0">
                <a:solidFill>
                  <a:prstClr val="black"/>
                </a:solidFill>
                <a:latin typeface="Meiryo UI" panose="020B0604030504040204" pitchFamily="50" charset="-128"/>
                <a:ea typeface="Meiryo UI" panose="020B0604030504040204" pitchFamily="50" charset="-128"/>
                <a:cs typeface="Times New Roman"/>
              </a:rPr>
              <a:t>　長寿命化に資する工夫</a:t>
            </a:r>
            <a:endParaRPr lang="en-US" altLang="ja-JP" sz="1400" b="1" kern="100" dirty="0">
              <a:solidFill>
                <a:prstClr val="black"/>
              </a:solidFill>
              <a:latin typeface="Meiryo UI" panose="020B0604030504040204" pitchFamily="50" charset="-128"/>
              <a:ea typeface="Meiryo UI" panose="020B0604030504040204" pitchFamily="50" charset="-128"/>
              <a:cs typeface="Times New Roman"/>
            </a:endParaRPr>
          </a:p>
          <a:p>
            <a:pPr marL="85725" algn="just">
              <a:defRPr/>
            </a:pPr>
            <a:r>
              <a:rPr lang="ja-JP" altLang="en-US" sz="1100" u="sng" kern="100" dirty="0">
                <a:solidFill>
                  <a:srgbClr val="FF0000"/>
                </a:solidFill>
                <a:latin typeface="Meiryo UI" panose="020B0604030504040204" pitchFamily="50" charset="-128"/>
                <a:ea typeface="Meiryo UI" panose="020B0604030504040204" pitchFamily="50" charset="-128"/>
                <a:cs typeface="Times New Roman"/>
              </a:rPr>
              <a:t>長寿命化に資する工夫については</a:t>
            </a:r>
            <a:r>
              <a:rPr lang="en-US" altLang="ja-JP" sz="1100" u="sng" kern="100" dirty="0">
                <a:solidFill>
                  <a:srgbClr val="FF0000"/>
                </a:solidFill>
                <a:latin typeface="Meiryo UI" panose="020B0604030504040204" pitchFamily="50" charset="-128"/>
                <a:ea typeface="Meiryo UI" panose="020B0604030504040204" pitchFamily="50" charset="-128"/>
                <a:cs typeface="Times New Roman"/>
              </a:rPr>
              <a:t>3.2.6</a:t>
            </a:r>
            <a:r>
              <a:rPr lang="ja-JP" altLang="en-US" sz="1100" u="sng" kern="100" dirty="0">
                <a:solidFill>
                  <a:srgbClr val="FF0000"/>
                </a:solidFill>
                <a:latin typeface="Meiryo UI" panose="020B0604030504040204" pitchFamily="50" charset="-128"/>
                <a:ea typeface="Meiryo UI" panose="020B0604030504040204" pitchFamily="50" charset="-128"/>
                <a:cs typeface="Times New Roman"/>
              </a:rPr>
              <a:t>を参照。</a:t>
            </a:r>
          </a:p>
        </p:txBody>
      </p:sp>
      <p:sp>
        <p:nvSpPr>
          <p:cNvPr id="14" name="テキスト ボックス 13">
            <a:extLst>
              <a:ext uri="{FF2B5EF4-FFF2-40B4-BE49-F238E27FC236}">
                <a16:creationId xmlns:a16="http://schemas.microsoft.com/office/drawing/2014/main" id="{034555F7-CF4F-4F4D-B083-D4E1B32BA92A}"/>
              </a:ext>
            </a:extLst>
          </p:cNvPr>
          <p:cNvSpPr txBox="1"/>
          <p:nvPr/>
        </p:nvSpPr>
        <p:spPr>
          <a:xfrm>
            <a:off x="62618" y="1015301"/>
            <a:ext cx="8037774" cy="646331"/>
          </a:xfrm>
          <a:prstGeom prst="rect">
            <a:avLst/>
          </a:prstGeom>
          <a:noFill/>
          <a:ln w="19050">
            <a:noFill/>
          </a:ln>
        </p:spPr>
        <p:txBody>
          <a:bodyPr wrap="square" rtlCol="0">
            <a:spAutoFit/>
          </a:bodyPr>
          <a:lstStyle/>
          <a:p>
            <a:r>
              <a:rPr lang="ja-JP" altLang="en-US" b="1" dirty="0">
                <a:latin typeface="Meiryo UI" pitchFamily="50" charset="-128"/>
                <a:ea typeface="Meiryo UI" pitchFamily="50" charset="-128"/>
                <a:cs typeface="Meiryo UI" pitchFamily="50" charset="-128"/>
              </a:rPr>
              <a:t>３．効率的・効果的な維持管理の推進</a:t>
            </a:r>
            <a:endParaRPr lang="en-US" altLang="ja-JP" b="1" dirty="0">
              <a:latin typeface="Meiryo UI" pitchFamily="50" charset="-128"/>
              <a:ea typeface="Meiryo UI" pitchFamily="50" charset="-128"/>
              <a:cs typeface="Meiryo UI" pitchFamily="50" charset="-128"/>
            </a:endParaRPr>
          </a:p>
          <a:p>
            <a:r>
              <a:rPr lang="ja-JP" altLang="en-US" b="1" dirty="0">
                <a:latin typeface="Meiryo UI" pitchFamily="50" charset="-128"/>
                <a:ea typeface="Meiryo UI" pitchFamily="50" charset="-128"/>
                <a:cs typeface="Meiryo UI" pitchFamily="50" charset="-128"/>
              </a:rPr>
              <a:t>　</a:t>
            </a:r>
            <a:r>
              <a:rPr lang="en-US" altLang="ja-JP" b="1" dirty="0">
                <a:latin typeface="Meiryo UI" pitchFamily="50" charset="-128"/>
                <a:ea typeface="Meiryo UI" pitchFamily="50" charset="-128"/>
                <a:cs typeface="Meiryo UI" pitchFamily="50" charset="-128"/>
              </a:rPr>
              <a:t>3.5</a:t>
            </a:r>
            <a:r>
              <a:rPr lang="ja-JP" altLang="en-US" b="1" dirty="0">
                <a:latin typeface="Meiryo UI" pitchFamily="50" charset="-128"/>
                <a:ea typeface="Meiryo UI" pitchFamily="50" charset="-128"/>
                <a:cs typeface="Meiryo UI" pitchFamily="50" charset="-128"/>
              </a:rPr>
              <a:t>　その他施設</a:t>
            </a:r>
            <a:endParaRPr kumimoji="1" lang="ja-JP" altLang="en-US" b="1" dirty="0">
              <a:latin typeface="Meiryo UI" pitchFamily="50" charset="-128"/>
              <a:ea typeface="Meiryo UI" pitchFamily="50" charset="-128"/>
              <a:cs typeface="Meiryo UI" pitchFamily="50" charset="-128"/>
            </a:endParaRPr>
          </a:p>
        </p:txBody>
      </p:sp>
      <p:sp>
        <p:nvSpPr>
          <p:cNvPr id="3" name="角丸四角形 143">
            <a:extLst>
              <a:ext uri="{FF2B5EF4-FFF2-40B4-BE49-F238E27FC236}">
                <a16:creationId xmlns:a16="http://schemas.microsoft.com/office/drawing/2014/main" id="{FDA41496-B341-9E54-72F2-2D273B916FAB}"/>
              </a:ext>
            </a:extLst>
          </p:cNvPr>
          <p:cNvSpPr/>
          <p:nvPr/>
        </p:nvSpPr>
        <p:spPr>
          <a:xfrm>
            <a:off x="110835" y="3868719"/>
            <a:ext cx="8888992" cy="644756"/>
          </a:xfrm>
          <a:prstGeom prst="rect">
            <a:avLst/>
          </a:prstGeom>
          <a:noFill/>
          <a:ln>
            <a:solidFill>
              <a:schemeClr val="tx1"/>
            </a:solid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en-US" altLang="ja-JP" sz="1400" b="1" kern="100" dirty="0">
                <a:solidFill>
                  <a:prstClr val="black"/>
                </a:solidFill>
                <a:latin typeface="Meiryo UI" panose="020B0604030504040204" pitchFamily="50" charset="-128"/>
                <a:ea typeface="Meiryo UI" panose="020B0604030504040204" pitchFamily="50" charset="-128"/>
                <a:cs typeface="Times New Roman"/>
              </a:rPr>
              <a:t>3.5.8</a:t>
            </a:r>
            <a:r>
              <a:rPr lang="ja-JP" altLang="en-US" sz="1400" b="1" kern="100" dirty="0">
                <a:solidFill>
                  <a:prstClr val="black"/>
                </a:solidFill>
                <a:latin typeface="Meiryo UI" panose="020B0604030504040204" pitchFamily="50" charset="-128"/>
                <a:ea typeface="Meiryo UI" panose="020B0604030504040204" pitchFamily="50" charset="-128"/>
                <a:cs typeface="Times New Roman"/>
              </a:rPr>
              <a:t>　効果検証</a:t>
            </a:r>
            <a:endParaRPr lang="en-US" altLang="ja-JP" sz="1400" b="1" kern="100" dirty="0">
              <a:solidFill>
                <a:prstClr val="black"/>
              </a:solidFill>
              <a:latin typeface="Meiryo UI" panose="020B0604030504040204" pitchFamily="50" charset="-128"/>
              <a:ea typeface="Meiryo UI" panose="020B0604030504040204" pitchFamily="50" charset="-128"/>
              <a:cs typeface="Times New Roman"/>
            </a:endParaRPr>
          </a:p>
          <a:p>
            <a:pPr marL="85725" algn="just">
              <a:defRPr/>
            </a:pPr>
            <a:r>
              <a:rPr lang="ja-JP" altLang="en-US" sz="1100" u="sng" kern="100" dirty="0">
                <a:solidFill>
                  <a:srgbClr val="FF0000"/>
                </a:solidFill>
                <a:latin typeface="Meiryo UI" panose="020B0604030504040204" pitchFamily="50" charset="-128"/>
                <a:ea typeface="Meiryo UI" panose="020B0604030504040204" pitchFamily="50" charset="-128"/>
                <a:cs typeface="Times New Roman"/>
              </a:rPr>
              <a:t>効果検証については</a:t>
            </a:r>
            <a:r>
              <a:rPr lang="en-US" altLang="ja-JP" sz="1100" u="sng" kern="100" dirty="0">
                <a:solidFill>
                  <a:srgbClr val="FF0000"/>
                </a:solidFill>
                <a:latin typeface="Meiryo UI" panose="020B0604030504040204" pitchFamily="50" charset="-128"/>
                <a:ea typeface="Meiryo UI" panose="020B0604030504040204" pitchFamily="50" charset="-128"/>
                <a:cs typeface="Times New Roman"/>
              </a:rPr>
              <a:t>3.1.8</a:t>
            </a:r>
            <a:r>
              <a:rPr lang="ja-JP" altLang="en-US" sz="1100" u="sng" kern="100" dirty="0">
                <a:solidFill>
                  <a:srgbClr val="FF0000"/>
                </a:solidFill>
                <a:latin typeface="Meiryo UI" panose="020B0604030504040204" pitchFamily="50" charset="-128"/>
                <a:ea typeface="Meiryo UI" panose="020B0604030504040204" pitchFamily="50" charset="-128"/>
                <a:cs typeface="Times New Roman"/>
              </a:rPr>
              <a:t>を参照。</a:t>
            </a:r>
          </a:p>
          <a:p>
            <a:pPr algn="just">
              <a:defRPr/>
            </a:pPr>
            <a:endParaRPr lang="ja-JP" altLang="en-US" sz="1400" b="1" kern="100" dirty="0">
              <a:solidFill>
                <a:prstClr val="black"/>
              </a:solidFill>
              <a:latin typeface="Meiryo UI" panose="020B0604030504040204" pitchFamily="50" charset="-128"/>
              <a:ea typeface="Meiryo UI" panose="020B0604030504040204" pitchFamily="50" charset="-128"/>
              <a:cs typeface="Times New Roman"/>
            </a:endParaRPr>
          </a:p>
        </p:txBody>
      </p:sp>
      <p:sp>
        <p:nvSpPr>
          <p:cNvPr id="4" name="角丸四角形 143">
            <a:extLst>
              <a:ext uri="{FF2B5EF4-FFF2-40B4-BE49-F238E27FC236}">
                <a16:creationId xmlns:a16="http://schemas.microsoft.com/office/drawing/2014/main" id="{B1F20D78-95C7-C9F3-71A4-F7F26356C89E}"/>
              </a:ext>
            </a:extLst>
          </p:cNvPr>
          <p:cNvSpPr/>
          <p:nvPr/>
        </p:nvSpPr>
        <p:spPr>
          <a:xfrm>
            <a:off x="110835" y="3148629"/>
            <a:ext cx="8888992" cy="644756"/>
          </a:xfrm>
          <a:prstGeom prst="rect">
            <a:avLst/>
          </a:prstGeom>
          <a:noFill/>
          <a:ln>
            <a:solidFill>
              <a:schemeClr val="tx1"/>
            </a:solid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en-US" altLang="ja-JP" sz="1400" b="1" kern="100" dirty="0">
                <a:solidFill>
                  <a:prstClr val="black"/>
                </a:solidFill>
                <a:latin typeface="Meiryo UI" panose="020B0604030504040204" pitchFamily="50" charset="-128"/>
                <a:ea typeface="Meiryo UI" panose="020B0604030504040204" pitchFamily="50" charset="-128"/>
                <a:cs typeface="Times New Roman"/>
              </a:rPr>
              <a:t>3.5.7</a:t>
            </a:r>
            <a:r>
              <a:rPr lang="ja-JP" altLang="en-US" sz="1400" b="1" kern="100" dirty="0">
                <a:solidFill>
                  <a:prstClr val="black"/>
                </a:solidFill>
                <a:latin typeface="Meiryo UI" panose="020B0604030504040204" pitchFamily="50" charset="-128"/>
                <a:ea typeface="Meiryo UI" panose="020B0604030504040204" pitchFamily="50" charset="-128"/>
                <a:cs typeface="Times New Roman"/>
              </a:rPr>
              <a:t>　新技術の活用</a:t>
            </a:r>
            <a:endParaRPr lang="en-US" altLang="ja-JP" sz="1400" b="1" kern="100" dirty="0">
              <a:solidFill>
                <a:prstClr val="black"/>
              </a:solidFill>
              <a:latin typeface="Meiryo UI" panose="020B0604030504040204" pitchFamily="50" charset="-128"/>
              <a:ea typeface="Meiryo UI" panose="020B0604030504040204" pitchFamily="50" charset="-128"/>
              <a:cs typeface="Times New Roman"/>
            </a:endParaRPr>
          </a:p>
          <a:p>
            <a:pPr marL="85725" algn="just">
              <a:defRPr/>
            </a:pPr>
            <a:r>
              <a:rPr lang="ja-JP" altLang="en-US" sz="1100" u="sng" kern="100" dirty="0">
                <a:solidFill>
                  <a:srgbClr val="FF0000"/>
                </a:solidFill>
                <a:latin typeface="Meiryo UI" panose="020B0604030504040204" pitchFamily="50" charset="-128"/>
                <a:ea typeface="Meiryo UI" panose="020B0604030504040204" pitchFamily="50" charset="-128"/>
                <a:cs typeface="Times New Roman"/>
              </a:rPr>
              <a:t>新技術の活用については</a:t>
            </a:r>
            <a:r>
              <a:rPr lang="en-US" altLang="ja-JP" sz="1100" u="sng" kern="100" dirty="0">
                <a:solidFill>
                  <a:srgbClr val="FF0000"/>
                </a:solidFill>
                <a:latin typeface="Meiryo UI" panose="020B0604030504040204" pitchFamily="50" charset="-128"/>
                <a:ea typeface="Meiryo UI" panose="020B0604030504040204" pitchFamily="50" charset="-128"/>
                <a:cs typeface="Times New Roman"/>
              </a:rPr>
              <a:t>3.3.7</a:t>
            </a:r>
            <a:r>
              <a:rPr lang="ja-JP" altLang="en-US" sz="1100" u="sng" kern="100" dirty="0">
                <a:solidFill>
                  <a:srgbClr val="FF0000"/>
                </a:solidFill>
                <a:latin typeface="Meiryo UI" panose="020B0604030504040204" pitchFamily="50" charset="-128"/>
                <a:ea typeface="Meiryo UI" panose="020B0604030504040204" pitchFamily="50" charset="-128"/>
                <a:cs typeface="Times New Roman"/>
              </a:rPr>
              <a:t>を参照。</a:t>
            </a:r>
          </a:p>
        </p:txBody>
      </p:sp>
      <p:sp>
        <p:nvSpPr>
          <p:cNvPr id="11" name="テキスト ボックス 10">
            <a:extLst>
              <a:ext uri="{FF2B5EF4-FFF2-40B4-BE49-F238E27FC236}">
                <a16:creationId xmlns:a16="http://schemas.microsoft.com/office/drawing/2014/main" id="{CFDC0306-6AF5-4453-B628-0AAFABFBF181}"/>
              </a:ext>
            </a:extLst>
          </p:cNvPr>
          <p:cNvSpPr txBox="1"/>
          <p:nvPr/>
        </p:nvSpPr>
        <p:spPr>
          <a:xfrm>
            <a:off x="0" y="525123"/>
            <a:ext cx="9144000" cy="461665"/>
          </a:xfrm>
          <a:prstGeom prst="rect">
            <a:avLst/>
          </a:prstGeom>
          <a:solidFill>
            <a:srgbClr val="FFD653"/>
          </a:solidFill>
          <a:ln w="19050">
            <a:noFill/>
          </a:ln>
        </p:spPr>
        <p:txBody>
          <a:bodyPr wrap="square" rtlCol="0">
            <a:spAutoFit/>
          </a:bodyPr>
          <a:lstStyle/>
          <a:p>
            <a:r>
              <a:rPr lang="ja-JP" altLang="en-US" sz="2400" dirty="0">
                <a:latin typeface="Meiryo UI" pitchFamily="50" charset="-128"/>
                <a:ea typeface="Meiryo UI" pitchFamily="50" charset="-128"/>
                <a:cs typeface="Meiryo UI" pitchFamily="50" charset="-128"/>
              </a:rPr>
              <a:t>１－</a:t>
            </a:r>
            <a:r>
              <a:rPr lang="en-US" altLang="ja-JP" sz="2400" dirty="0">
                <a:latin typeface="Meiryo UI" pitchFamily="50" charset="-128"/>
                <a:ea typeface="Meiryo UI" pitchFamily="50" charset="-128"/>
                <a:cs typeface="Meiryo UI" pitchFamily="50" charset="-128"/>
              </a:rPr>
              <a:t>4</a:t>
            </a:r>
            <a:r>
              <a:rPr lang="ja-JP" altLang="en-US" sz="2400" dirty="0">
                <a:latin typeface="Meiryo UI" pitchFamily="50" charset="-128"/>
                <a:ea typeface="Meiryo UI" pitchFamily="50" charset="-128"/>
                <a:cs typeface="Meiryo UI" pitchFamily="50" charset="-128"/>
              </a:rPr>
              <a:t>　次期計画の概要</a:t>
            </a:r>
            <a:endParaRPr kumimoji="1" lang="ja-JP" altLang="en-US" sz="240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41650634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1" name="グループ化 100">
            <a:extLst>
              <a:ext uri="{FF2B5EF4-FFF2-40B4-BE49-F238E27FC236}">
                <a16:creationId xmlns:a16="http://schemas.microsoft.com/office/drawing/2014/main" id="{446A0D79-3EED-47A0-BFC1-45DE74CC3656}"/>
              </a:ext>
            </a:extLst>
          </p:cNvPr>
          <p:cNvGrpSpPr/>
          <p:nvPr/>
        </p:nvGrpSpPr>
        <p:grpSpPr>
          <a:xfrm>
            <a:off x="2395233" y="1556792"/>
            <a:ext cx="3997718" cy="3910361"/>
            <a:chOff x="2541837" y="1496554"/>
            <a:chExt cx="3997718" cy="3910361"/>
          </a:xfrm>
        </p:grpSpPr>
        <p:sp>
          <p:nvSpPr>
            <p:cNvPr id="82" name="アーチ 81">
              <a:extLst>
                <a:ext uri="{FF2B5EF4-FFF2-40B4-BE49-F238E27FC236}">
                  <a16:creationId xmlns:a16="http://schemas.microsoft.com/office/drawing/2014/main" id="{6640FA67-C17D-48D4-9F9E-2E910D9D72B4}"/>
                </a:ext>
              </a:extLst>
            </p:cNvPr>
            <p:cNvSpPr>
              <a:spLocks noChangeAspect="1"/>
            </p:cNvSpPr>
            <p:nvPr/>
          </p:nvSpPr>
          <p:spPr>
            <a:xfrm rot="12013887">
              <a:off x="2629194" y="1496554"/>
              <a:ext cx="3910361" cy="3910361"/>
            </a:xfrm>
            <a:prstGeom prst="blockArc">
              <a:avLst>
                <a:gd name="adj1" fmla="val 4150107"/>
                <a:gd name="adj2" fmla="val 19653374"/>
                <a:gd name="adj3" fmla="val 5749"/>
              </a:avLst>
            </a:prstGeom>
            <a:solidFill>
              <a:srgbClr val="D0D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200" b="1" dirty="0">
                <a:solidFill>
                  <a:schemeClr val="tx1"/>
                </a:solidFill>
              </a:endParaRPr>
            </a:p>
          </p:txBody>
        </p:sp>
        <p:sp>
          <p:nvSpPr>
            <p:cNvPr id="100" name="矢印: 上 99">
              <a:extLst>
                <a:ext uri="{FF2B5EF4-FFF2-40B4-BE49-F238E27FC236}">
                  <a16:creationId xmlns:a16="http://schemas.microsoft.com/office/drawing/2014/main" id="{D9957729-FB66-4501-BE33-24B0ADE4EF2A}"/>
                </a:ext>
              </a:extLst>
            </p:cNvPr>
            <p:cNvSpPr/>
            <p:nvPr/>
          </p:nvSpPr>
          <p:spPr>
            <a:xfrm rot="20575005">
              <a:off x="2541837" y="3641118"/>
              <a:ext cx="432000" cy="251615"/>
            </a:xfrm>
            <a:prstGeom prst="upArrow">
              <a:avLst>
                <a:gd name="adj1" fmla="val 50000"/>
                <a:gd name="adj2" fmla="val 70196"/>
              </a:avLst>
            </a:prstGeom>
            <a:solidFill>
              <a:srgbClr val="D0D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200" b="1" dirty="0">
                <a:solidFill>
                  <a:schemeClr val="tx1"/>
                </a:solidFill>
              </a:endParaRPr>
            </a:p>
          </p:txBody>
        </p:sp>
      </p:grpSp>
      <p:sp>
        <p:nvSpPr>
          <p:cNvPr id="4" name="矢印: 上 3">
            <a:extLst>
              <a:ext uri="{FF2B5EF4-FFF2-40B4-BE49-F238E27FC236}">
                <a16:creationId xmlns:a16="http://schemas.microsoft.com/office/drawing/2014/main" id="{DA7AB8A1-8A8B-4475-A383-795871B6F3E7}"/>
              </a:ext>
            </a:extLst>
          </p:cNvPr>
          <p:cNvSpPr/>
          <p:nvPr/>
        </p:nvSpPr>
        <p:spPr>
          <a:xfrm>
            <a:off x="4233021" y="2077022"/>
            <a:ext cx="360040" cy="1325491"/>
          </a:xfrm>
          <a:prstGeom prst="upArrow">
            <a:avLst/>
          </a:prstGeom>
          <a:solidFill>
            <a:srgbClr val="D0D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200" b="1" dirty="0">
              <a:solidFill>
                <a:schemeClr val="tx1"/>
              </a:solidFill>
            </a:endParaRPr>
          </a:p>
        </p:txBody>
      </p:sp>
      <p:grpSp>
        <p:nvGrpSpPr>
          <p:cNvPr id="29" name="グループ化 28">
            <a:extLst>
              <a:ext uri="{FF2B5EF4-FFF2-40B4-BE49-F238E27FC236}">
                <a16:creationId xmlns:a16="http://schemas.microsoft.com/office/drawing/2014/main" id="{81C7B261-7152-4009-8017-F438D3C2CC47}"/>
              </a:ext>
            </a:extLst>
          </p:cNvPr>
          <p:cNvGrpSpPr/>
          <p:nvPr/>
        </p:nvGrpSpPr>
        <p:grpSpPr>
          <a:xfrm>
            <a:off x="3582429" y="3215838"/>
            <a:ext cx="1656184" cy="592334"/>
            <a:chOff x="216030" y="1855950"/>
            <a:chExt cx="1439988" cy="360003"/>
          </a:xfrm>
        </p:grpSpPr>
        <p:sp>
          <p:nvSpPr>
            <p:cNvPr id="30" name="四角形: 角を丸くする 29">
              <a:extLst>
                <a:ext uri="{FF2B5EF4-FFF2-40B4-BE49-F238E27FC236}">
                  <a16:creationId xmlns:a16="http://schemas.microsoft.com/office/drawing/2014/main" id="{523E8B13-44A0-4BDC-8519-97A4BBD68945}"/>
                </a:ext>
              </a:extLst>
            </p:cNvPr>
            <p:cNvSpPr/>
            <p:nvPr/>
          </p:nvSpPr>
          <p:spPr>
            <a:xfrm>
              <a:off x="216030" y="1855950"/>
              <a:ext cx="1439988" cy="360003"/>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ja-JP" altLang="en-US"/>
            </a:p>
          </p:txBody>
        </p:sp>
        <p:sp>
          <p:nvSpPr>
            <p:cNvPr id="31" name="四角形: 角を丸くする 4">
              <a:extLst>
                <a:ext uri="{FF2B5EF4-FFF2-40B4-BE49-F238E27FC236}">
                  <a16:creationId xmlns:a16="http://schemas.microsoft.com/office/drawing/2014/main" id="{0DC812F3-59DB-4D90-B73B-779D7EC26D38}"/>
                </a:ext>
              </a:extLst>
            </p:cNvPr>
            <p:cNvSpPr txBox="1"/>
            <p:nvPr/>
          </p:nvSpPr>
          <p:spPr>
            <a:xfrm>
              <a:off x="233604" y="1873524"/>
              <a:ext cx="1404840" cy="32485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kumimoji="1" lang="ja-JP" altLang="en-US" sz="1800" kern="1200" dirty="0"/>
                <a:t>データ蓄積・管理</a:t>
              </a:r>
            </a:p>
          </p:txBody>
        </p:sp>
      </p:grpSp>
      <p:grpSp>
        <p:nvGrpSpPr>
          <p:cNvPr id="32" name="グループ化 31">
            <a:extLst>
              <a:ext uri="{FF2B5EF4-FFF2-40B4-BE49-F238E27FC236}">
                <a16:creationId xmlns:a16="http://schemas.microsoft.com/office/drawing/2014/main" id="{1EB774AD-0637-4733-83A1-F21F443531D0}"/>
              </a:ext>
            </a:extLst>
          </p:cNvPr>
          <p:cNvGrpSpPr/>
          <p:nvPr/>
        </p:nvGrpSpPr>
        <p:grpSpPr>
          <a:xfrm>
            <a:off x="4013532" y="2466410"/>
            <a:ext cx="799017" cy="360040"/>
            <a:chOff x="216030" y="1855950"/>
            <a:chExt cx="1439988" cy="360003"/>
          </a:xfrm>
        </p:grpSpPr>
        <p:sp>
          <p:nvSpPr>
            <p:cNvPr id="33" name="四角形: 角を丸くする 32">
              <a:extLst>
                <a:ext uri="{FF2B5EF4-FFF2-40B4-BE49-F238E27FC236}">
                  <a16:creationId xmlns:a16="http://schemas.microsoft.com/office/drawing/2014/main" id="{FA4E07B8-AFC1-4843-B189-6B39FB8CFD90}"/>
                </a:ext>
              </a:extLst>
            </p:cNvPr>
            <p:cNvSpPr/>
            <p:nvPr/>
          </p:nvSpPr>
          <p:spPr>
            <a:xfrm>
              <a:off x="216030" y="1855950"/>
              <a:ext cx="1439988" cy="360003"/>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ja-JP" altLang="en-US"/>
            </a:p>
          </p:txBody>
        </p:sp>
        <p:sp>
          <p:nvSpPr>
            <p:cNvPr id="34" name="四角形: 角を丸くする 4">
              <a:extLst>
                <a:ext uri="{FF2B5EF4-FFF2-40B4-BE49-F238E27FC236}">
                  <a16:creationId xmlns:a16="http://schemas.microsoft.com/office/drawing/2014/main" id="{C798F7BF-04DF-4587-8549-CBCFC3D58A1B}"/>
                </a:ext>
              </a:extLst>
            </p:cNvPr>
            <p:cNvSpPr txBox="1"/>
            <p:nvPr/>
          </p:nvSpPr>
          <p:spPr>
            <a:xfrm>
              <a:off x="233604" y="1873524"/>
              <a:ext cx="1404840" cy="32485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kumimoji="1" lang="ja-JP" altLang="en-US" sz="1800" kern="1200" dirty="0"/>
                <a:t>分析</a:t>
              </a:r>
            </a:p>
          </p:txBody>
        </p:sp>
      </p:grpSp>
      <p:sp>
        <p:nvSpPr>
          <p:cNvPr id="5" name="矢印: 上 4">
            <a:extLst>
              <a:ext uri="{FF2B5EF4-FFF2-40B4-BE49-F238E27FC236}">
                <a16:creationId xmlns:a16="http://schemas.microsoft.com/office/drawing/2014/main" id="{95421248-F622-436E-A998-858DEFFCABC6}"/>
              </a:ext>
            </a:extLst>
          </p:cNvPr>
          <p:cNvSpPr/>
          <p:nvPr/>
        </p:nvSpPr>
        <p:spPr>
          <a:xfrm>
            <a:off x="4241571" y="4229675"/>
            <a:ext cx="360040" cy="360040"/>
          </a:xfrm>
          <a:prstGeom prst="upArrow">
            <a:avLst/>
          </a:prstGeom>
          <a:solidFill>
            <a:srgbClr val="D0D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200" b="1" dirty="0">
              <a:solidFill>
                <a:schemeClr val="tx1"/>
              </a:solidFill>
            </a:endParaRPr>
          </a:p>
        </p:txBody>
      </p:sp>
      <p:sp>
        <p:nvSpPr>
          <p:cNvPr id="35" name="矢印: 上 34">
            <a:extLst>
              <a:ext uri="{FF2B5EF4-FFF2-40B4-BE49-F238E27FC236}">
                <a16:creationId xmlns:a16="http://schemas.microsoft.com/office/drawing/2014/main" id="{9A9710E6-02F4-4CE3-83CF-4E2F4F193735}"/>
              </a:ext>
            </a:extLst>
          </p:cNvPr>
          <p:cNvSpPr/>
          <p:nvPr/>
        </p:nvSpPr>
        <p:spPr>
          <a:xfrm rot="5400000">
            <a:off x="3145047" y="3315362"/>
            <a:ext cx="360040" cy="360040"/>
          </a:xfrm>
          <a:prstGeom prst="upArrow">
            <a:avLst/>
          </a:prstGeom>
          <a:solidFill>
            <a:srgbClr val="D0D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200" b="1" dirty="0">
              <a:solidFill>
                <a:schemeClr val="tx1"/>
              </a:solidFill>
            </a:endParaRPr>
          </a:p>
        </p:txBody>
      </p:sp>
      <p:sp>
        <p:nvSpPr>
          <p:cNvPr id="36" name="矢印: 上 35">
            <a:extLst>
              <a:ext uri="{FF2B5EF4-FFF2-40B4-BE49-F238E27FC236}">
                <a16:creationId xmlns:a16="http://schemas.microsoft.com/office/drawing/2014/main" id="{D67C93DB-42B3-4D18-826C-2346B204FBCC}"/>
              </a:ext>
            </a:extLst>
          </p:cNvPr>
          <p:cNvSpPr/>
          <p:nvPr/>
        </p:nvSpPr>
        <p:spPr>
          <a:xfrm rot="16200000">
            <a:off x="5321311" y="3285698"/>
            <a:ext cx="360040" cy="360040"/>
          </a:xfrm>
          <a:prstGeom prst="upArrow">
            <a:avLst/>
          </a:prstGeom>
          <a:solidFill>
            <a:srgbClr val="D0D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200" b="1" dirty="0">
              <a:solidFill>
                <a:schemeClr val="tx1"/>
              </a:solidFill>
            </a:endParaRPr>
          </a:p>
        </p:txBody>
      </p:sp>
      <p:grpSp>
        <p:nvGrpSpPr>
          <p:cNvPr id="99" name="グループ化 98">
            <a:extLst>
              <a:ext uri="{FF2B5EF4-FFF2-40B4-BE49-F238E27FC236}">
                <a16:creationId xmlns:a16="http://schemas.microsoft.com/office/drawing/2014/main" id="{0BAA73A6-07B8-4322-98D9-1DC6A224F659}"/>
              </a:ext>
            </a:extLst>
          </p:cNvPr>
          <p:cNvGrpSpPr/>
          <p:nvPr/>
        </p:nvGrpSpPr>
        <p:grpSpPr>
          <a:xfrm>
            <a:off x="4626265" y="3848265"/>
            <a:ext cx="1428458" cy="547935"/>
            <a:chOff x="3894770" y="5279333"/>
            <a:chExt cx="1529042" cy="587030"/>
          </a:xfrm>
        </p:grpSpPr>
        <p:grpSp>
          <p:nvGrpSpPr>
            <p:cNvPr id="76" name="グループ化 75">
              <a:extLst>
                <a:ext uri="{FF2B5EF4-FFF2-40B4-BE49-F238E27FC236}">
                  <a16:creationId xmlns:a16="http://schemas.microsoft.com/office/drawing/2014/main" id="{DEBAA9F6-22AC-4469-AF67-4840520F2341}"/>
                </a:ext>
              </a:extLst>
            </p:cNvPr>
            <p:cNvGrpSpPr>
              <a:grpSpLocks/>
            </p:cNvGrpSpPr>
            <p:nvPr/>
          </p:nvGrpSpPr>
          <p:grpSpPr>
            <a:xfrm>
              <a:off x="3894770" y="5290363"/>
              <a:ext cx="1529042" cy="576000"/>
              <a:chOff x="4758276" y="3718776"/>
              <a:chExt cx="1529042" cy="648000"/>
            </a:xfrm>
          </p:grpSpPr>
          <p:grpSp>
            <p:nvGrpSpPr>
              <p:cNvPr id="52" name="グループ化 51">
                <a:extLst>
                  <a:ext uri="{FF2B5EF4-FFF2-40B4-BE49-F238E27FC236}">
                    <a16:creationId xmlns:a16="http://schemas.microsoft.com/office/drawing/2014/main" id="{5FB75078-8B0E-495A-A672-BCE3C7CD3893}"/>
                  </a:ext>
                </a:extLst>
              </p:cNvPr>
              <p:cNvGrpSpPr/>
              <p:nvPr/>
            </p:nvGrpSpPr>
            <p:grpSpPr>
              <a:xfrm flipV="1">
                <a:off x="4758276" y="3718776"/>
                <a:ext cx="1525124" cy="648000"/>
                <a:chOff x="251520" y="5267496"/>
                <a:chExt cx="2592288" cy="1065381"/>
              </a:xfrm>
            </p:grpSpPr>
            <p:sp>
              <p:nvSpPr>
                <p:cNvPr id="53" name="二等辺三角形 52">
                  <a:extLst>
                    <a:ext uri="{FF2B5EF4-FFF2-40B4-BE49-F238E27FC236}">
                      <a16:creationId xmlns:a16="http://schemas.microsoft.com/office/drawing/2014/main" id="{8D47F876-4AC8-4DA1-A81F-7D8940891E87}"/>
                    </a:ext>
                  </a:extLst>
                </p:cNvPr>
                <p:cNvSpPr/>
                <p:nvPr/>
              </p:nvSpPr>
              <p:spPr>
                <a:xfrm rot="5400000">
                  <a:off x="1017312" y="4506381"/>
                  <a:ext cx="1060704" cy="2592288"/>
                </a:xfrm>
                <a:prstGeom prst="triangle">
                  <a:avLst>
                    <a:gd name="adj" fmla="val 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200" b="1" dirty="0">
                    <a:solidFill>
                      <a:schemeClr val="tx1"/>
                    </a:solidFill>
                  </a:endParaRPr>
                </a:p>
              </p:txBody>
            </p:sp>
            <p:sp>
              <p:nvSpPr>
                <p:cNvPr id="54" name="二等辺三角形 53">
                  <a:extLst>
                    <a:ext uri="{FF2B5EF4-FFF2-40B4-BE49-F238E27FC236}">
                      <a16:creationId xmlns:a16="http://schemas.microsoft.com/office/drawing/2014/main" id="{AEBC2975-0EDC-46A8-A332-8BEF343FAAE1}"/>
                    </a:ext>
                  </a:extLst>
                </p:cNvPr>
                <p:cNvSpPr/>
                <p:nvPr/>
              </p:nvSpPr>
              <p:spPr>
                <a:xfrm rot="16200000">
                  <a:off x="1017312" y="4501704"/>
                  <a:ext cx="1060704" cy="2592288"/>
                </a:xfrm>
                <a:prstGeom prst="triangle">
                  <a:avLst>
                    <a:gd name="adj" fmla="val 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200" b="1" dirty="0">
                    <a:solidFill>
                      <a:schemeClr val="tx1"/>
                    </a:solidFill>
                  </a:endParaRPr>
                </a:p>
              </p:txBody>
            </p:sp>
          </p:grpSp>
          <p:sp>
            <p:nvSpPr>
              <p:cNvPr id="69" name="正方形/長方形 68">
                <a:extLst>
                  <a:ext uri="{FF2B5EF4-FFF2-40B4-BE49-F238E27FC236}">
                    <a16:creationId xmlns:a16="http://schemas.microsoft.com/office/drawing/2014/main" id="{0C013DD7-678C-433F-AD7E-5750C62FBB7A}"/>
                  </a:ext>
                </a:extLst>
              </p:cNvPr>
              <p:cNvSpPr/>
              <p:nvPr/>
            </p:nvSpPr>
            <p:spPr>
              <a:xfrm>
                <a:off x="5561871" y="4296021"/>
                <a:ext cx="725447" cy="6020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200" b="1" dirty="0">
                  <a:solidFill>
                    <a:schemeClr val="tx1"/>
                  </a:solidFill>
                </a:endParaRPr>
              </a:p>
            </p:txBody>
          </p:sp>
          <p:sp>
            <p:nvSpPr>
              <p:cNvPr id="72" name="正方形/長方形 71">
                <a:extLst>
                  <a:ext uri="{FF2B5EF4-FFF2-40B4-BE49-F238E27FC236}">
                    <a16:creationId xmlns:a16="http://schemas.microsoft.com/office/drawing/2014/main" id="{22277148-68B5-4C0C-A7DB-9279CA06A301}"/>
                  </a:ext>
                </a:extLst>
              </p:cNvPr>
              <p:cNvSpPr/>
              <p:nvPr/>
            </p:nvSpPr>
            <p:spPr>
              <a:xfrm>
                <a:off x="4771370" y="3725818"/>
                <a:ext cx="537515" cy="14795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200" b="1" dirty="0">
                  <a:solidFill>
                    <a:schemeClr val="tx1"/>
                  </a:solidFill>
                </a:endParaRPr>
              </a:p>
            </p:txBody>
          </p:sp>
        </p:grpSp>
        <p:sp>
          <p:nvSpPr>
            <p:cNvPr id="55" name="テキスト ボックス 54">
              <a:extLst>
                <a:ext uri="{FF2B5EF4-FFF2-40B4-BE49-F238E27FC236}">
                  <a16:creationId xmlns:a16="http://schemas.microsoft.com/office/drawing/2014/main" id="{67A958E2-3088-4A09-AE96-6D7BA5F99743}"/>
                </a:ext>
              </a:extLst>
            </p:cNvPr>
            <p:cNvSpPr txBox="1"/>
            <p:nvPr/>
          </p:nvSpPr>
          <p:spPr>
            <a:xfrm>
              <a:off x="3895726" y="5557223"/>
              <a:ext cx="646331" cy="276999"/>
            </a:xfrm>
            <a:prstGeom prst="rect">
              <a:avLst/>
            </a:prstGeom>
            <a:noFill/>
          </p:spPr>
          <p:txBody>
            <a:bodyPr wrap="none" rtlCol="0">
              <a:spAutoFit/>
            </a:bodyPr>
            <a:lstStyle/>
            <a:p>
              <a:r>
                <a:rPr kumimoji="1" lang="ja-JP" altLang="en-US" sz="1200" dirty="0">
                  <a:latin typeface="HG丸ｺﾞｼｯｸM-PRO" panose="020F0600000000000000" pitchFamily="50" charset="-128"/>
                  <a:ea typeface="HG丸ｺﾞｼｯｸM-PRO" panose="020F0600000000000000" pitchFamily="50" charset="-128"/>
                </a:rPr>
                <a:t>紙媒体</a:t>
              </a:r>
            </a:p>
          </p:txBody>
        </p:sp>
        <p:sp>
          <p:nvSpPr>
            <p:cNvPr id="56" name="テキスト ボックス 55">
              <a:extLst>
                <a:ext uri="{FF2B5EF4-FFF2-40B4-BE49-F238E27FC236}">
                  <a16:creationId xmlns:a16="http://schemas.microsoft.com/office/drawing/2014/main" id="{07FE891E-2A88-48BE-9F0A-53F34E9B0493}"/>
                </a:ext>
              </a:extLst>
            </p:cNvPr>
            <p:cNvSpPr txBox="1"/>
            <p:nvPr/>
          </p:nvSpPr>
          <p:spPr>
            <a:xfrm>
              <a:off x="4791642" y="5279333"/>
              <a:ext cx="616344" cy="296761"/>
            </a:xfrm>
            <a:prstGeom prst="rect">
              <a:avLst/>
            </a:prstGeom>
            <a:noFill/>
          </p:spPr>
          <p:txBody>
            <a:bodyPr wrap="none" rtlCol="0">
              <a:spAutoFit/>
            </a:bodyPr>
            <a:lstStyle/>
            <a:p>
              <a:r>
                <a:rPr kumimoji="1" lang="en-US" altLang="ja-JP" sz="1200" dirty="0">
                  <a:latin typeface="HG丸ｺﾞｼｯｸM-PRO" panose="020F0600000000000000" pitchFamily="50" charset="-128"/>
                  <a:ea typeface="HG丸ｺﾞｼｯｸM-PRO" panose="020F0600000000000000" pitchFamily="50" charset="-128"/>
                </a:rPr>
                <a:t>DX</a:t>
              </a:r>
              <a:r>
                <a:rPr kumimoji="1" lang="ja-JP" altLang="en-US" sz="1200" dirty="0">
                  <a:latin typeface="HG丸ｺﾞｼｯｸM-PRO" panose="020F0600000000000000" pitchFamily="50" charset="-128"/>
                  <a:ea typeface="HG丸ｺﾞｼｯｸM-PRO" panose="020F0600000000000000" pitchFamily="50" charset="-128"/>
                </a:rPr>
                <a:t>化</a:t>
              </a:r>
            </a:p>
          </p:txBody>
        </p:sp>
      </p:grpSp>
      <p:grpSp>
        <p:nvGrpSpPr>
          <p:cNvPr id="159" name="グループ化 158">
            <a:extLst>
              <a:ext uri="{FF2B5EF4-FFF2-40B4-BE49-F238E27FC236}">
                <a16:creationId xmlns:a16="http://schemas.microsoft.com/office/drawing/2014/main" id="{CD546790-A6DA-43CB-9BA2-56B4F30A2436}"/>
              </a:ext>
            </a:extLst>
          </p:cNvPr>
          <p:cNvGrpSpPr/>
          <p:nvPr/>
        </p:nvGrpSpPr>
        <p:grpSpPr>
          <a:xfrm>
            <a:off x="6002485" y="1755441"/>
            <a:ext cx="1843594" cy="591908"/>
            <a:chOff x="6002485" y="1627955"/>
            <a:chExt cx="1843594" cy="591908"/>
          </a:xfrm>
        </p:grpSpPr>
        <p:grpSp>
          <p:nvGrpSpPr>
            <p:cNvPr id="158" name="グループ化 157">
              <a:extLst>
                <a:ext uri="{FF2B5EF4-FFF2-40B4-BE49-F238E27FC236}">
                  <a16:creationId xmlns:a16="http://schemas.microsoft.com/office/drawing/2014/main" id="{571D970D-3B9C-46E0-B0BE-4D83A3812F2F}"/>
                </a:ext>
              </a:extLst>
            </p:cNvPr>
            <p:cNvGrpSpPr/>
            <p:nvPr/>
          </p:nvGrpSpPr>
          <p:grpSpPr>
            <a:xfrm>
              <a:off x="6046076" y="1627955"/>
              <a:ext cx="1800003" cy="576000"/>
              <a:chOff x="6046076" y="1627955"/>
              <a:chExt cx="1800003" cy="576000"/>
            </a:xfrm>
          </p:grpSpPr>
          <p:grpSp>
            <p:nvGrpSpPr>
              <p:cNvPr id="42" name="グループ化 41">
                <a:extLst>
                  <a:ext uri="{FF2B5EF4-FFF2-40B4-BE49-F238E27FC236}">
                    <a16:creationId xmlns:a16="http://schemas.microsoft.com/office/drawing/2014/main" id="{28D2CDBA-8C33-4039-9E46-BCB7EF316311}"/>
                  </a:ext>
                </a:extLst>
              </p:cNvPr>
              <p:cNvGrpSpPr/>
              <p:nvPr/>
            </p:nvGrpSpPr>
            <p:grpSpPr>
              <a:xfrm flipV="1">
                <a:off x="6046076" y="1627955"/>
                <a:ext cx="1800003" cy="576000"/>
                <a:chOff x="251520" y="5267496"/>
                <a:chExt cx="2592288" cy="1065381"/>
              </a:xfrm>
            </p:grpSpPr>
            <p:sp>
              <p:nvSpPr>
                <p:cNvPr id="6" name="二等辺三角形 5">
                  <a:extLst>
                    <a:ext uri="{FF2B5EF4-FFF2-40B4-BE49-F238E27FC236}">
                      <a16:creationId xmlns:a16="http://schemas.microsoft.com/office/drawing/2014/main" id="{4DC5AED3-38D7-4E81-90F6-93000112F359}"/>
                    </a:ext>
                  </a:extLst>
                </p:cNvPr>
                <p:cNvSpPr/>
                <p:nvPr/>
              </p:nvSpPr>
              <p:spPr>
                <a:xfrm rot="5400000">
                  <a:off x="1017312" y="4506381"/>
                  <a:ext cx="1060704" cy="2592288"/>
                </a:xfrm>
                <a:prstGeom prst="triangle">
                  <a:avLst>
                    <a:gd name="adj" fmla="val 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200" b="1" dirty="0">
                    <a:solidFill>
                      <a:schemeClr val="tx1"/>
                    </a:solidFill>
                  </a:endParaRPr>
                </a:p>
              </p:txBody>
            </p:sp>
            <p:sp>
              <p:nvSpPr>
                <p:cNvPr id="41" name="二等辺三角形 40">
                  <a:extLst>
                    <a:ext uri="{FF2B5EF4-FFF2-40B4-BE49-F238E27FC236}">
                      <a16:creationId xmlns:a16="http://schemas.microsoft.com/office/drawing/2014/main" id="{9C8CF4AC-D1B6-42DD-A99F-1EC5BA73A461}"/>
                    </a:ext>
                  </a:extLst>
                </p:cNvPr>
                <p:cNvSpPr/>
                <p:nvPr/>
              </p:nvSpPr>
              <p:spPr>
                <a:xfrm rot="16200000">
                  <a:off x="1017312" y="4501704"/>
                  <a:ext cx="1060704" cy="2592288"/>
                </a:xfrm>
                <a:prstGeom prst="triangle">
                  <a:avLst>
                    <a:gd name="adj" fmla="val 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200" b="1" dirty="0">
                    <a:solidFill>
                      <a:schemeClr val="tx1"/>
                    </a:solidFill>
                  </a:endParaRPr>
                </a:p>
              </p:txBody>
            </p:sp>
          </p:grpSp>
          <p:sp>
            <p:nvSpPr>
              <p:cNvPr id="157" name="正方形/長方形 156">
                <a:extLst>
                  <a:ext uri="{FF2B5EF4-FFF2-40B4-BE49-F238E27FC236}">
                    <a16:creationId xmlns:a16="http://schemas.microsoft.com/office/drawing/2014/main" id="{332C39B4-AFEA-4A6A-BF78-966FA706EA7E}"/>
                  </a:ext>
                </a:extLst>
              </p:cNvPr>
              <p:cNvSpPr/>
              <p:nvPr/>
            </p:nvSpPr>
            <p:spPr>
              <a:xfrm>
                <a:off x="6048488" y="1644493"/>
                <a:ext cx="1185419" cy="33099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200" b="1" dirty="0">
                  <a:solidFill>
                    <a:schemeClr val="tx1"/>
                  </a:solidFill>
                </a:endParaRPr>
              </a:p>
            </p:txBody>
          </p:sp>
        </p:grpSp>
        <p:sp>
          <p:nvSpPr>
            <p:cNvPr id="57" name="テキスト ボックス 56">
              <a:extLst>
                <a:ext uri="{FF2B5EF4-FFF2-40B4-BE49-F238E27FC236}">
                  <a16:creationId xmlns:a16="http://schemas.microsoft.com/office/drawing/2014/main" id="{1ED4E0D0-D28C-408E-9159-5D80C72133E6}"/>
                </a:ext>
              </a:extLst>
            </p:cNvPr>
            <p:cNvSpPr txBox="1"/>
            <p:nvPr/>
          </p:nvSpPr>
          <p:spPr>
            <a:xfrm>
              <a:off x="6307415" y="1653578"/>
              <a:ext cx="1415772" cy="276999"/>
            </a:xfrm>
            <a:prstGeom prst="rect">
              <a:avLst/>
            </a:prstGeom>
            <a:noFill/>
          </p:spPr>
          <p:txBody>
            <a:bodyPr wrap="none" rtlCol="0">
              <a:spAutoFit/>
            </a:bodyPr>
            <a:lstStyle/>
            <a:p>
              <a:r>
                <a:rPr kumimoji="1" lang="ja-JP" altLang="en-US" sz="1200" dirty="0">
                  <a:latin typeface="HG丸ｺﾞｼｯｸM-PRO" panose="020F0600000000000000" pitchFamily="50" charset="-128"/>
                  <a:ea typeface="HG丸ｺﾞｼｯｸM-PRO" panose="020F0600000000000000" pitchFamily="50" charset="-128"/>
                </a:rPr>
                <a:t>全ての施設を対象</a:t>
              </a:r>
            </a:p>
          </p:txBody>
        </p:sp>
        <p:sp>
          <p:nvSpPr>
            <p:cNvPr id="58" name="テキスト ボックス 57">
              <a:extLst>
                <a:ext uri="{FF2B5EF4-FFF2-40B4-BE49-F238E27FC236}">
                  <a16:creationId xmlns:a16="http://schemas.microsoft.com/office/drawing/2014/main" id="{01521F87-EDD8-4CF2-9EE8-9AEEBF9E18F4}"/>
                </a:ext>
              </a:extLst>
            </p:cNvPr>
            <p:cNvSpPr txBox="1"/>
            <p:nvPr/>
          </p:nvSpPr>
          <p:spPr>
            <a:xfrm>
              <a:off x="6002485" y="1942864"/>
              <a:ext cx="1569660" cy="276999"/>
            </a:xfrm>
            <a:prstGeom prst="rect">
              <a:avLst/>
            </a:prstGeom>
            <a:noFill/>
          </p:spPr>
          <p:txBody>
            <a:bodyPr wrap="none" rtlCol="0">
              <a:spAutoFit/>
            </a:bodyPr>
            <a:lstStyle/>
            <a:p>
              <a:r>
                <a:rPr kumimoji="1" lang="ja-JP" altLang="en-US" sz="1200" dirty="0">
                  <a:latin typeface="HG丸ｺﾞｼｯｸM-PRO" panose="020F0600000000000000" pitchFamily="50" charset="-128"/>
                  <a:ea typeface="HG丸ｺﾞｼｯｸM-PRO" panose="020F0600000000000000" pitchFamily="50" charset="-128"/>
                </a:rPr>
                <a:t>計画未策定施設あり</a:t>
              </a:r>
            </a:p>
          </p:txBody>
        </p:sp>
      </p:grpSp>
      <p:grpSp>
        <p:nvGrpSpPr>
          <p:cNvPr id="97" name="グループ化 96">
            <a:extLst>
              <a:ext uri="{FF2B5EF4-FFF2-40B4-BE49-F238E27FC236}">
                <a16:creationId xmlns:a16="http://schemas.microsoft.com/office/drawing/2014/main" id="{89D70E5B-728A-4C50-80AB-B59E592DC591}"/>
              </a:ext>
            </a:extLst>
          </p:cNvPr>
          <p:cNvGrpSpPr/>
          <p:nvPr/>
        </p:nvGrpSpPr>
        <p:grpSpPr>
          <a:xfrm>
            <a:off x="6412831" y="3675404"/>
            <a:ext cx="1878534" cy="587704"/>
            <a:chOff x="6641853" y="3685939"/>
            <a:chExt cx="2270496" cy="619370"/>
          </a:xfrm>
        </p:grpSpPr>
        <p:grpSp>
          <p:nvGrpSpPr>
            <p:cNvPr id="74" name="グループ化 73">
              <a:extLst>
                <a:ext uri="{FF2B5EF4-FFF2-40B4-BE49-F238E27FC236}">
                  <a16:creationId xmlns:a16="http://schemas.microsoft.com/office/drawing/2014/main" id="{8E1E3F12-4BC6-436B-A6EC-0827D61B79EB}"/>
                </a:ext>
              </a:extLst>
            </p:cNvPr>
            <p:cNvGrpSpPr>
              <a:grpSpLocks/>
            </p:cNvGrpSpPr>
            <p:nvPr/>
          </p:nvGrpSpPr>
          <p:grpSpPr>
            <a:xfrm>
              <a:off x="6696641" y="3715852"/>
              <a:ext cx="2052000" cy="576000"/>
              <a:chOff x="6696641" y="3715852"/>
              <a:chExt cx="2200052" cy="650863"/>
            </a:xfrm>
          </p:grpSpPr>
          <p:grpSp>
            <p:nvGrpSpPr>
              <p:cNvPr id="43" name="グループ化 42">
                <a:extLst>
                  <a:ext uri="{FF2B5EF4-FFF2-40B4-BE49-F238E27FC236}">
                    <a16:creationId xmlns:a16="http://schemas.microsoft.com/office/drawing/2014/main" id="{18C60C84-9192-4B0A-92B2-8AEEF5B38AC9}"/>
                  </a:ext>
                </a:extLst>
              </p:cNvPr>
              <p:cNvGrpSpPr/>
              <p:nvPr/>
            </p:nvGrpSpPr>
            <p:grpSpPr>
              <a:xfrm flipV="1">
                <a:off x="6696984" y="3718715"/>
                <a:ext cx="2199709" cy="648000"/>
                <a:chOff x="251520" y="5267496"/>
                <a:chExt cx="2592288" cy="1065381"/>
              </a:xfrm>
            </p:grpSpPr>
            <p:sp>
              <p:nvSpPr>
                <p:cNvPr id="44" name="二等辺三角形 43">
                  <a:extLst>
                    <a:ext uri="{FF2B5EF4-FFF2-40B4-BE49-F238E27FC236}">
                      <a16:creationId xmlns:a16="http://schemas.microsoft.com/office/drawing/2014/main" id="{90D30481-CFA5-4896-B184-E8A1651B2D35}"/>
                    </a:ext>
                  </a:extLst>
                </p:cNvPr>
                <p:cNvSpPr/>
                <p:nvPr/>
              </p:nvSpPr>
              <p:spPr>
                <a:xfrm rot="5400000">
                  <a:off x="1017312" y="4506381"/>
                  <a:ext cx="1060704" cy="2592288"/>
                </a:xfrm>
                <a:prstGeom prst="triangle">
                  <a:avLst>
                    <a:gd name="adj" fmla="val 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200" b="1" dirty="0">
                    <a:solidFill>
                      <a:schemeClr val="tx1"/>
                    </a:solidFill>
                  </a:endParaRPr>
                </a:p>
              </p:txBody>
            </p:sp>
            <p:sp>
              <p:nvSpPr>
                <p:cNvPr id="45" name="二等辺三角形 44">
                  <a:extLst>
                    <a:ext uri="{FF2B5EF4-FFF2-40B4-BE49-F238E27FC236}">
                      <a16:creationId xmlns:a16="http://schemas.microsoft.com/office/drawing/2014/main" id="{F8DCF6FC-0AFC-4430-BD4F-289CFE6A63DE}"/>
                    </a:ext>
                  </a:extLst>
                </p:cNvPr>
                <p:cNvSpPr/>
                <p:nvPr/>
              </p:nvSpPr>
              <p:spPr>
                <a:xfrm rot="16200000">
                  <a:off x="1017312" y="4501704"/>
                  <a:ext cx="1060704" cy="2592288"/>
                </a:xfrm>
                <a:prstGeom prst="triangle">
                  <a:avLst>
                    <a:gd name="adj" fmla="val 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200" b="1" dirty="0">
                    <a:solidFill>
                      <a:schemeClr val="tx1"/>
                    </a:solidFill>
                  </a:endParaRPr>
                </a:p>
              </p:txBody>
            </p:sp>
          </p:grpSp>
          <p:sp>
            <p:nvSpPr>
              <p:cNvPr id="68" name="正方形/長方形 67">
                <a:extLst>
                  <a:ext uri="{FF2B5EF4-FFF2-40B4-BE49-F238E27FC236}">
                    <a16:creationId xmlns:a16="http://schemas.microsoft.com/office/drawing/2014/main" id="{E3613E02-8D77-4C1F-AFBA-78C174D35392}"/>
                  </a:ext>
                </a:extLst>
              </p:cNvPr>
              <p:cNvSpPr/>
              <p:nvPr/>
            </p:nvSpPr>
            <p:spPr>
              <a:xfrm>
                <a:off x="7788210" y="4232903"/>
                <a:ext cx="1108202" cy="12338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200" b="1" dirty="0">
                  <a:solidFill>
                    <a:schemeClr val="tx1"/>
                  </a:solidFill>
                </a:endParaRPr>
              </a:p>
            </p:txBody>
          </p:sp>
          <p:sp>
            <p:nvSpPr>
              <p:cNvPr id="73" name="正方形/長方形 72">
                <a:extLst>
                  <a:ext uri="{FF2B5EF4-FFF2-40B4-BE49-F238E27FC236}">
                    <a16:creationId xmlns:a16="http://schemas.microsoft.com/office/drawing/2014/main" id="{414887E2-BFAC-4E14-971A-BFD899C76790}"/>
                  </a:ext>
                </a:extLst>
              </p:cNvPr>
              <p:cNvSpPr/>
              <p:nvPr/>
            </p:nvSpPr>
            <p:spPr>
              <a:xfrm>
                <a:off x="6696641" y="3715852"/>
                <a:ext cx="537515" cy="8825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200" b="1" dirty="0">
                  <a:solidFill>
                    <a:schemeClr val="tx1"/>
                  </a:solidFill>
                </a:endParaRPr>
              </a:p>
            </p:txBody>
          </p:sp>
        </p:grpSp>
        <p:sp>
          <p:nvSpPr>
            <p:cNvPr id="59" name="テキスト ボックス 58">
              <a:extLst>
                <a:ext uri="{FF2B5EF4-FFF2-40B4-BE49-F238E27FC236}">
                  <a16:creationId xmlns:a16="http://schemas.microsoft.com/office/drawing/2014/main" id="{25CC4B62-8444-4D80-ACF7-E8267187C362}"/>
                </a:ext>
              </a:extLst>
            </p:cNvPr>
            <p:cNvSpPr txBox="1"/>
            <p:nvPr/>
          </p:nvSpPr>
          <p:spPr>
            <a:xfrm>
              <a:off x="6641853" y="3818769"/>
              <a:ext cx="1153184" cy="486540"/>
            </a:xfrm>
            <a:prstGeom prst="rect">
              <a:avLst/>
            </a:prstGeom>
            <a:noFill/>
          </p:spPr>
          <p:txBody>
            <a:bodyPr wrap="none" rtlCol="0">
              <a:spAutoFit/>
            </a:bodyPr>
            <a:lstStyle/>
            <a:p>
              <a:r>
                <a:rPr kumimoji="1" lang="ja-JP" altLang="en-US" sz="1200" dirty="0">
                  <a:latin typeface="HG丸ｺﾞｼｯｸM-PRO" panose="020F0600000000000000" pitchFamily="50" charset="-128"/>
                  <a:ea typeface="HG丸ｺﾞｼｯｸM-PRO" panose="020F0600000000000000" pitchFamily="50" charset="-128"/>
                </a:rPr>
                <a:t>踏査・</a:t>
              </a:r>
              <a:endParaRPr kumimoji="1" lang="en-US" altLang="ja-JP" sz="1200" dirty="0">
                <a:latin typeface="HG丸ｺﾞｼｯｸM-PRO" panose="020F0600000000000000" pitchFamily="50" charset="-128"/>
                <a:ea typeface="HG丸ｺﾞｼｯｸM-PRO" panose="020F0600000000000000" pitchFamily="50" charset="-128"/>
              </a:endParaRPr>
            </a:p>
            <a:p>
              <a:r>
                <a:rPr kumimoji="1" lang="ja-JP" altLang="en-US" sz="1200" dirty="0">
                  <a:latin typeface="HG丸ｺﾞｼｯｸM-PRO" panose="020F0600000000000000" pitchFamily="50" charset="-128"/>
                  <a:ea typeface="HG丸ｺﾞｼｯｸM-PRO" panose="020F0600000000000000" pitchFamily="50" charset="-128"/>
                </a:rPr>
                <a:t>目視による</a:t>
              </a:r>
            </a:p>
          </p:txBody>
        </p:sp>
        <p:sp>
          <p:nvSpPr>
            <p:cNvPr id="60" name="テキスト ボックス 59">
              <a:extLst>
                <a:ext uri="{FF2B5EF4-FFF2-40B4-BE49-F238E27FC236}">
                  <a16:creationId xmlns:a16="http://schemas.microsoft.com/office/drawing/2014/main" id="{F7808DF9-07C9-45D6-ABFB-9FE27507498C}"/>
                </a:ext>
              </a:extLst>
            </p:cNvPr>
            <p:cNvSpPr txBox="1"/>
            <p:nvPr/>
          </p:nvSpPr>
          <p:spPr>
            <a:xfrm>
              <a:off x="7658075" y="3685939"/>
              <a:ext cx="1254274" cy="486540"/>
            </a:xfrm>
            <a:prstGeom prst="rect">
              <a:avLst/>
            </a:prstGeom>
            <a:noFill/>
          </p:spPr>
          <p:txBody>
            <a:bodyPr wrap="square" rtlCol="0">
              <a:spAutoFit/>
            </a:bodyPr>
            <a:lstStyle/>
            <a:p>
              <a:r>
                <a:rPr kumimoji="1" lang="ja-JP" altLang="en-US" sz="1200" dirty="0">
                  <a:latin typeface="HG丸ｺﾞｼｯｸM-PRO" panose="020F0600000000000000" pitchFamily="50" charset="-128"/>
                  <a:ea typeface="HG丸ｺﾞｼｯｸM-PRO" panose="020F0600000000000000" pitchFamily="50" charset="-128"/>
                </a:rPr>
                <a:t>ドローン・画像を活用</a:t>
              </a:r>
            </a:p>
          </p:txBody>
        </p:sp>
      </p:grpSp>
      <p:grpSp>
        <p:nvGrpSpPr>
          <p:cNvPr id="98" name="グループ化 97">
            <a:extLst>
              <a:ext uri="{FF2B5EF4-FFF2-40B4-BE49-F238E27FC236}">
                <a16:creationId xmlns:a16="http://schemas.microsoft.com/office/drawing/2014/main" id="{7AB04D05-1844-4EE4-80CD-01DB25DC11E2}"/>
              </a:ext>
            </a:extLst>
          </p:cNvPr>
          <p:cNvGrpSpPr/>
          <p:nvPr/>
        </p:nvGrpSpPr>
        <p:grpSpPr>
          <a:xfrm>
            <a:off x="4940899" y="5593690"/>
            <a:ext cx="1830881" cy="608087"/>
            <a:chOff x="5940608" y="4744768"/>
            <a:chExt cx="2136798" cy="642391"/>
          </a:xfrm>
        </p:grpSpPr>
        <p:grpSp>
          <p:nvGrpSpPr>
            <p:cNvPr id="78" name="グループ化 77">
              <a:extLst>
                <a:ext uri="{FF2B5EF4-FFF2-40B4-BE49-F238E27FC236}">
                  <a16:creationId xmlns:a16="http://schemas.microsoft.com/office/drawing/2014/main" id="{95644036-D79C-4610-8BEC-95E4FB9B3849}"/>
                </a:ext>
              </a:extLst>
            </p:cNvPr>
            <p:cNvGrpSpPr/>
            <p:nvPr/>
          </p:nvGrpSpPr>
          <p:grpSpPr>
            <a:xfrm>
              <a:off x="6025406" y="4780866"/>
              <a:ext cx="2052000" cy="576000"/>
              <a:chOff x="5759116" y="4985630"/>
              <a:chExt cx="2208056" cy="667115"/>
            </a:xfrm>
          </p:grpSpPr>
          <p:sp>
            <p:nvSpPr>
              <p:cNvPr id="48" name="二等辺三角形 47">
                <a:extLst>
                  <a:ext uri="{FF2B5EF4-FFF2-40B4-BE49-F238E27FC236}">
                    <a16:creationId xmlns:a16="http://schemas.microsoft.com/office/drawing/2014/main" id="{D9D40320-E57B-4299-8161-44FD8BBD16B0}"/>
                  </a:ext>
                </a:extLst>
              </p:cNvPr>
              <p:cNvSpPr/>
              <p:nvPr/>
            </p:nvSpPr>
            <p:spPr>
              <a:xfrm rot="5400000" flipV="1">
                <a:off x="6536393" y="4211198"/>
                <a:ext cx="645155" cy="2199709"/>
              </a:xfrm>
              <a:prstGeom prst="triangle">
                <a:avLst>
                  <a:gd name="adj" fmla="val 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200" b="1" dirty="0">
                  <a:solidFill>
                    <a:schemeClr val="tx1"/>
                  </a:solidFill>
                </a:endParaRPr>
              </a:p>
            </p:txBody>
          </p:sp>
          <p:sp>
            <p:nvSpPr>
              <p:cNvPr id="47" name="二等辺三角形 46">
                <a:extLst>
                  <a:ext uri="{FF2B5EF4-FFF2-40B4-BE49-F238E27FC236}">
                    <a16:creationId xmlns:a16="http://schemas.microsoft.com/office/drawing/2014/main" id="{655D0F64-A8F6-4A72-ADE8-53A24E9D331F}"/>
                  </a:ext>
                </a:extLst>
              </p:cNvPr>
              <p:cNvSpPr/>
              <p:nvPr/>
            </p:nvSpPr>
            <p:spPr>
              <a:xfrm rot="16200000" flipV="1">
                <a:off x="6536393" y="4208353"/>
                <a:ext cx="645155" cy="2199709"/>
              </a:xfrm>
              <a:prstGeom prst="triangle">
                <a:avLst>
                  <a:gd name="adj" fmla="val 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200" b="1" dirty="0">
                  <a:solidFill>
                    <a:schemeClr val="tx1"/>
                  </a:solidFill>
                </a:endParaRPr>
              </a:p>
            </p:txBody>
          </p:sp>
          <p:sp>
            <p:nvSpPr>
              <p:cNvPr id="66" name="正方形/長方形 65">
                <a:extLst>
                  <a:ext uri="{FF2B5EF4-FFF2-40B4-BE49-F238E27FC236}">
                    <a16:creationId xmlns:a16="http://schemas.microsoft.com/office/drawing/2014/main" id="{D7B34AE4-1058-444D-AE83-B96CAB6B9827}"/>
                  </a:ext>
                </a:extLst>
              </p:cNvPr>
              <p:cNvSpPr/>
              <p:nvPr/>
            </p:nvSpPr>
            <p:spPr>
              <a:xfrm>
                <a:off x="6858970" y="5529359"/>
                <a:ext cx="1108202" cy="12338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200" b="1" dirty="0">
                  <a:solidFill>
                    <a:schemeClr val="tx1"/>
                  </a:solidFill>
                </a:endParaRPr>
              </a:p>
            </p:txBody>
          </p:sp>
        </p:grpSp>
        <p:sp>
          <p:nvSpPr>
            <p:cNvPr id="61" name="テキスト ボックス 60">
              <a:extLst>
                <a:ext uri="{FF2B5EF4-FFF2-40B4-BE49-F238E27FC236}">
                  <a16:creationId xmlns:a16="http://schemas.microsoft.com/office/drawing/2014/main" id="{0213B13C-4DF3-4B5F-BD5A-E7A133DD45C6}"/>
                </a:ext>
              </a:extLst>
            </p:cNvPr>
            <p:cNvSpPr txBox="1"/>
            <p:nvPr/>
          </p:nvSpPr>
          <p:spPr>
            <a:xfrm>
              <a:off x="6836921" y="4744768"/>
              <a:ext cx="1111202" cy="276999"/>
            </a:xfrm>
            <a:prstGeom prst="rect">
              <a:avLst/>
            </a:prstGeom>
            <a:noFill/>
          </p:spPr>
          <p:txBody>
            <a:bodyPr wrap="none" rtlCol="0">
              <a:spAutoFit/>
            </a:bodyPr>
            <a:lstStyle/>
            <a:p>
              <a:r>
                <a:rPr kumimoji="1" lang="en-US" altLang="ja-JP" sz="1200" dirty="0">
                  <a:latin typeface="HG丸ｺﾞｼｯｸM-PRO" panose="020F0600000000000000" pitchFamily="50" charset="-128"/>
                  <a:ea typeface="HG丸ｺﾞｼｯｸM-PRO" panose="020F0600000000000000" pitchFamily="50" charset="-128"/>
                </a:rPr>
                <a:t>AI</a:t>
              </a:r>
              <a:r>
                <a:rPr kumimoji="1" lang="ja-JP" altLang="en-US" sz="1200" dirty="0">
                  <a:latin typeface="HG丸ｺﾞｼｯｸM-PRO" panose="020F0600000000000000" pitchFamily="50" charset="-128"/>
                  <a:ea typeface="HG丸ｺﾞｼｯｸM-PRO" panose="020F0600000000000000" pitchFamily="50" charset="-128"/>
                </a:rPr>
                <a:t>技術の活用</a:t>
              </a:r>
            </a:p>
          </p:txBody>
        </p:sp>
        <p:sp>
          <p:nvSpPr>
            <p:cNvPr id="62" name="テキスト ボックス 61">
              <a:extLst>
                <a:ext uri="{FF2B5EF4-FFF2-40B4-BE49-F238E27FC236}">
                  <a16:creationId xmlns:a16="http://schemas.microsoft.com/office/drawing/2014/main" id="{B7D6660D-1224-4AC2-9E71-9DD004A74637}"/>
                </a:ext>
              </a:extLst>
            </p:cNvPr>
            <p:cNvSpPr txBox="1"/>
            <p:nvPr/>
          </p:nvSpPr>
          <p:spPr>
            <a:xfrm>
              <a:off x="5940608" y="4899450"/>
              <a:ext cx="2011532" cy="487709"/>
            </a:xfrm>
            <a:prstGeom prst="rect">
              <a:avLst/>
            </a:prstGeom>
            <a:noFill/>
          </p:spPr>
          <p:txBody>
            <a:bodyPr wrap="none" rtlCol="0">
              <a:spAutoFit/>
            </a:bodyPr>
            <a:lstStyle/>
            <a:p>
              <a:r>
                <a:rPr lang="ja-JP" altLang="en-US" sz="1200" dirty="0">
                  <a:latin typeface="HG丸ｺﾞｼｯｸM-PRO" panose="020F0600000000000000" pitchFamily="50" charset="-128"/>
                  <a:ea typeface="HG丸ｺﾞｼｯｸM-PRO" panose="020F0600000000000000" pitchFamily="50" charset="-128"/>
                </a:rPr>
                <a:t>職員・</a:t>
              </a:r>
              <a:endParaRPr lang="en-US" altLang="ja-JP" sz="1200" dirty="0">
                <a:latin typeface="HG丸ｺﾞｼｯｸM-PRO" panose="020F0600000000000000" pitchFamily="50" charset="-128"/>
                <a:ea typeface="HG丸ｺﾞｼｯｸM-PRO" panose="020F0600000000000000" pitchFamily="50" charset="-128"/>
              </a:endParaRPr>
            </a:p>
            <a:p>
              <a:r>
                <a:rPr lang="ja-JP" altLang="en-US" sz="1200" dirty="0">
                  <a:latin typeface="HG丸ｺﾞｼｯｸM-PRO" panose="020F0600000000000000" pitchFamily="50" charset="-128"/>
                  <a:ea typeface="HG丸ｺﾞｼｯｸM-PRO" panose="020F0600000000000000" pitchFamily="50" charset="-128"/>
                </a:rPr>
                <a:t>コンサルタントによる</a:t>
              </a:r>
              <a:endParaRPr kumimoji="1" lang="ja-JP" altLang="en-US" sz="1200" dirty="0">
                <a:latin typeface="HG丸ｺﾞｼｯｸM-PRO" panose="020F0600000000000000" pitchFamily="50" charset="-128"/>
                <a:ea typeface="HG丸ｺﾞｼｯｸM-PRO" panose="020F0600000000000000" pitchFamily="50" charset="-128"/>
              </a:endParaRPr>
            </a:p>
          </p:txBody>
        </p:sp>
      </p:grpSp>
      <p:sp>
        <p:nvSpPr>
          <p:cNvPr id="79" name="テキスト ボックス 78">
            <a:extLst>
              <a:ext uri="{FF2B5EF4-FFF2-40B4-BE49-F238E27FC236}">
                <a16:creationId xmlns:a16="http://schemas.microsoft.com/office/drawing/2014/main" id="{11E43184-164D-4D2F-A41E-1A8FF8203D67}"/>
              </a:ext>
            </a:extLst>
          </p:cNvPr>
          <p:cNvSpPr txBox="1"/>
          <p:nvPr/>
        </p:nvSpPr>
        <p:spPr>
          <a:xfrm>
            <a:off x="4117661" y="4302304"/>
            <a:ext cx="607859" cy="261610"/>
          </a:xfrm>
          <a:prstGeom prst="rect">
            <a:avLst/>
          </a:prstGeom>
          <a:noFill/>
        </p:spPr>
        <p:txBody>
          <a:bodyPr wrap="none" rtlCol="0">
            <a:spAutoFit/>
          </a:bodyPr>
          <a:lstStyle/>
          <a:p>
            <a:r>
              <a:rPr kumimoji="1" lang="ja-JP" altLang="en-US" sz="1050" dirty="0">
                <a:latin typeface="HG丸ｺﾞｼｯｸM-PRO" panose="020F0600000000000000" pitchFamily="50" charset="-128"/>
                <a:ea typeface="HG丸ｺﾞｼｯｸM-PRO" panose="020F0600000000000000" pitchFamily="50" charset="-128"/>
              </a:rPr>
              <a:t>データ</a:t>
            </a:r>
          </a:p>
        </p:txBody>
      </p:sp>
      <p:sp>
        <p:nvSpPr>
          <p:cNvPr id="80" name="テキスト ボックス 79">
            <a:extLst>
              <a:ext uri="{FF2B5EF4-FFF2-40B4-BE49-F238E27FC236}">
                <a16:creationId xmlns:a16="http://schemas.microsoft.com/office/drawing/2014/main" id="{896004BC-22E3-4781-9B96-D4886FD91312}"/>
              </a:ext>
            </a:extLst>
          </p:cNvPr>
          <p:cNvSpPr txBox="1"/>
          <p:nvPr/>
        </p:nvSpPr>
        <p:spPr>
          <a:xfrm>
            <a:off x="5225049" y="3345173"/>
            <a:ext cx="607859" cy="261610"/>
          </a:xfrm>
          <a:prstGeom prst="rect">
            <a:avLst/>
          </a:prstGeom>
          <a:noFill/>
        </p:spPr>
        <p:txBody>
          <a:bodyPr wrap="none" rtlCol="0">
            <a:spAutoFit/>
          </a:bodyPr>
          <a:lstStyle/>
          <a:p>
            <a:r>
              <a:rPr kumimoji="1" lang="ja-JP" altLang="en-US" sz="1050" dirty="0">
                <a:latin typeface="HG丸ｺﾞｼｯｸM-PRO" panose="020F0600000000000000" pitchFamily="50" charset="-128"/>
                <a:ea typeface="HG丸ｺﾞｼｯｸM-PRO" panose="020F0600000000000000" pitchFamily="50" charset="-128"/>
              </a:rPr>
              <a:t>データ</a:t>
            </a:r>
          </a:p>
        </p:txBody>
      </p:sp>
      <p:sp>
        <p:nvSpPr>
          <p:cNvPr id="81" name="テキスト ボックス 80">
            <a:extLst>
              <a:ext uri="{FF2B5EF4-FFF2-40B4-BE49-F238E27FC236}">
                <a16:creationId xmlns:a16="http://schemas.microsoft.com/office/drawing/2014/main" id="{3ECE7387-2ACC-4C5E-9297-E988324A3053}"/>
              </a:ext>
            </a:extLst>
          </p:cNvPr>
          <p:cNvSpPr txBox="1"/>
          <p:nvPr/>
        </p:nvSpPr>
        <p:spPr>
          <a:xfrm>
            <a:off x="3035872" y="3363528"/>
            <a:ext cx="607859" cy="261610"/>
          </a:xfrm>
          <a:prstGeom prst="rect">
            <a:avLst/>
          </a:prstGeom>
          <a:noFill/>
        </p:spPr>
        <p:txBody>
          <a:bodyPr wrap="none" rtlCol="0">
            <a:spAutoFit/>
          </a:bodyPr>
          <a:lstStyle/>
          <a:p>
            <a:r>
              <a:rPr kumimoji="1" lang="ja-JP" altLang="en-US" sz="1050" dirty="0">
                <a:latin typeface="HG丸ｺﾞｼｯｸM-PRO" panose="020F0600000000000000" pitchFamily="50" charset="-128"/>
                <a:ea typeface="HG丸ｺﾞｼｯｸM-PRO" panose="020F0600000000000000" pitchFamily="50" charset="-128"/>
              </a:rPr>
              <a:t>データ</a:t>
            </a:r>
          </a:p>
        </p:txBody>
      </p:sp>
      <p:grpSp>
        <p:nvGrpSpPr>
          <p:cNvPr id="83" name="グループ化 82">
            <a:extLst>
              <a:ext uri="{FF2B5EF4-FFF2-40B4-BE49-F238E27FC236}">
                <a16:creationId xmlns:a16="http://schemas.microsoft.com/office/drawing/2014/main" id="{C18D836A-F9BB-42FB-85F7-D4331992440F}"/>
              </a:ext>
            </a:extLst>
          </p:cNvPr>
          <p:cNvGrpSpPr/>
          <p:nvPr/>
        </p:nvGrpSpPr>
        <p:grpSpPr>
          <a:xfrm>
            <a:off x="3035594" y="1567969"/>
            <a:ext cx="2771992" cy="360003"/>
            <a:chOff x="1556077" y="84559"/>
            <a:chExt cx="2771992" cy="360003"/>
          </a:xfrm>
        </p:grpSpPr>
        <p:sp>
          <p:nvSpPr>
            <p:cNvPr id="84" name="四角形: 角を丸くする 83">
              <a:extLst>
                <a:ext uri="{FF2B5EF4-FFF2-40B4-BE49-F238E27FC236}">
                  <a16:creationId xmlns:a16="http://schemas.microsoft.com/office/drawing/2014/main" id="{7706A014-D592-40B6-8436-B3360CCAE592}"/>
                </a:ext>
              </a:extLst>
            </p:cNvPr>
            <p:cNvSpPr/>
            <p:nvPr/>
          </p:nvSpPr>
          <p:spPr>
            <a:xfrm>
              <a:off x="1556077" y="84559"/>
              <a:ext cx="2771992" cy="360003"/>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ja-JP" altLang="en-US"/>
            </a:p>
          </p:txBody>
        </p:sp>
        <p:sp>
          <p:nvSpPr>
            <p:cNvPr id="85" name="四角形: 角を丸くする 4">
              <a:extLst>
                <a:ext uri="{FF2B5EF4-FFF2-40B4-BE49-F238E27FC236}">
                  <a16:creationId xmlns:a16="http://schemas.microsoft.com/office/drawing/2014/main" id="{FB0B64BA-59F5-4B6F-BD09-BF04128ABEF6}"/>
                </a:ext>
              </a:extLst>
            </p:cNvPr>
            <p:cNvSpPr txBox="1"/>
            <p:nvPr/>
          </p:nvSpPr>
          <p:spPr>
            <a:xfrm>
              <a:off x="1573651" y="102133"/>
              <a:ext cx="2736844" cy="32485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kumimoji="1" lang="ja-JP" altLang="en-US" sz="1800" kern="1200" dirty="0"/>
                <a:t>維持管理計画作成・更新</a:t>
              </a:r>
            </a:p>
          </p:txBody>
        </p:sp>
      </p:grpSp>
      <p:grpSp>
        <p:nvGrpSpPr>
          <p:cNvPr id="86" name="グループ化 85">
            <a:extLst>
              <a:ext uri="{FF2B5EF4-FFF2-40B4-BE49-F238E27FC236}">
                <a16:creationId xmlns:a16="http://schemas.microsoft.com/office/drawing/2014/main" id="{8A0EF51B-C343-4CCA-96F0-0D17F7B169B3}"/>
              </a:ext>
            </a:extLst>
          </p:cNvPr>
          <p:cNvGrpSpPr/>
          <p:nvPr/>
        </p:nvGrpSpPr>
        <p:grpSpPr>
          <a:xfrm>
            <a:off x="5769515" y="3290652"/>
            <a:ext cx="1151996" cy="360003"/>
            <a:chOff x="4378072" y="1770124"/>
            <a:chExt cx="1151996" cy="360003"/>
          </a:xfrm>
        </p:grpSpPr>
        <p:sp>
          <p:nvSpPr>
            <p:cNvPr id="87" name="四角形: 角を丸くする 86">
              <a:extLst>
                <a:ext uri="{FF2B5EF4-FFF2-40B4-BE49-F238E27FC236}">
                  <a16:creationId xmlns:a16="http://schemas.microsoft.com/office/drawing/2014/main" id="{C70CBCC5-759F-4413-8F55-431753BDF90C}"/>
                </a:ext>
              </a:extLst>
            </p:cNvPr>
            <p:cNvSpPr/>
            <p:nvPr/>
          </p:nvSpPr>
          <p:spPr>
            <a:xfrm>
              <a:off x="4378072" y="1770124"/>
              <a:ext cx="1151996" cy="360003"/>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ja-JP" altLang="en-US"/>
            </a:p>
          </p:txBody>
        </p:sp>
        <p:sp>
          <p:nvSpPr>
            <p:cNvPr id="88" name="四角形: 角を丸くする 4">
              <a:extLst>
                <a:ext uri="{FF2B5EF4-FFF2-40B4-BE49-F238E27FC236}">
                  <a16:creationId xmlns:a16="http://schemas.microsoft.com/office/drawing/2014/main" id="{5E35CAE2-594B-4A92-9465-FC3453CADD24}"/>
                </a:ext>
              </a:extLst>
            </p:cNvPr>
            <p:cNvSpPr txBox="1"/>
            <p:nvPr/>
          </p:nvSpPr>
          <p:spPr>
            <a:xfrm>
              <a:off x="4395646" y="1787698"/>
              <a:ext cx="1116848" cy="32485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kumimoji="1" lang="ja-JP" altLang="en-US" sz="1800" kern="1200" dirty="0"/>
                <a:t>点検実施</a:t>
              </a:r>
            </a:p>
          </p:txBody>
        </p:sp>
      </p:grpSp>
      <p:grpSp>
        <p:nvGrpSpPr>
          <p:cNvPr id="89" name="グループ化 88">
            <a:extLst>
              <a:ext uri="{FF2B5EF4-FFF2-40B4-BE49-F238E27FC236}">
                <a16:creationId xmlns:a16="http://schemas.microsoft.com/office/drawing/2014/main" id="{8EF52AAB-8255-4AED-AA26-50886FDC1A59}"/>
              </a:ext>
            </a:extLst>
          </p:cNvPr>
          <p:cNvGrpSpPr/>
          <p:nvPr/>
        </p:nvGrpSpPr>
        <p:grpSpPr>
          <a:xfrm>
            <a:off x="3479548" y="5231946"/>
            <a:ext cx="1907989" cy="360003"/>
            <a:chOff x="2105287" y="3368184"/>
            <a:chExt cx="1907989" cy="360003"/>
          </a:xfrm>
        </p:grpSpPr>
        <p:sp>
          <p:nvSpPr>
            <p:cNvPr id="90" name="四角形: 角を丸くする 89">
              <a:extLst>
                <a:ext uri="{FF2B5EF4-FFF2-40B4-BE49-F238E27FC236}">
                  <a16:creationId xmlns:a16="http://schemas.microsoft.com/office/drawing/2014/main" id="{D67A5185-F83A-477B-B3E2-488D7522C8E4}"/>
                </a:ext>
              </a:extLst>
            </p:cNvPr>
            <p:cNvSpPr/>
            <p:nvPr/>
          </p:nvSpPr>
          <p:spPr>
            <a:xfrm>
              <a:off x="2105287" y="3368184"/>
              <a:ext cx="1907989" cy="360003"/>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ja-JP" altLang="en-US"/>
            </a:p>
          </p:txBody>
        </p:sp>
        <p:sp>
          <p:nvSpPr>
            <p:cNvPr id="91" name="四角形: 角を丸くする 4">
              <a:extLst>
                <a:ext uri="{FF2B5EF4-FFF2-40B4-BE49-F238E27FC236}">
                  <a16:creationId xmlns:a16="http://schemas.microsoft.com/office/drawing/2014/main" id="{8D96DACC-F126-45A5-BE9D-5F9C4C37A5CB}"/>
                </a:ext>
              </a:extLst>
            </p:cNvPr>
            <p:cNvSpPr txBox="1"/>
            <p:nvPr/>
          </p:nvSpPr>
          <p:spPr>
            <a:xfrm>
              <a:off x="2122861" y="3385758"/>
              <a:ext cx="1872841" cy="32485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kumimoji="1" lang="ja-JP" altLang="en-US" sz="1800" kern="1200" dirty="0"/>
                <a:t>損傷評価・診断</a:t>
              </a:r>
            </a:p>
          </p:txBody>
        </p:sp>
      </p:grpSp>
      <p:grpSp>
        <p:nvGrpSpPr>
          <p:cNvPr id="92" name="グループ化 91">
            <a:extLst>
              <a:ext uri="{FF2B5EF4-FFF2-40B4-BE49-F238E27FC236}">
                <a16:creationId xmlns:a16="http://schemas.microsoft.com/office/drawing/2014/main" id="{E87E46BE-0203-4719-A5DB-E5E4671805CE}"/>
              </a:ext>
            </a:extLst>
          </p:cNvPr>
          <p:cNvGrpSpPr/>
          <p:nvPr/>
        </p:nvGrpSpPr>
        <p:grpSpPr>
          <a:xfrm>
            <a:off x="1632521" y="3314332"/>
            <a:ext cx="1439988" cy="360003"/>
            <a:chOff x="152021" y="1797664"/>
            <a:chExt cx="1439988" cy="360003"/>
          </a:xfrm>
        </p:grpSpPr>
        <p:sp>
          <p:nvSpPr>
            <p:cNvPr id="93" name="四角形: 角を丸くする 92">
              <a:extLst>
                <a:ext uri="{FF2B5EF4-FFF2-40B4-BE49-F238E27FC236}">
                  <a16:creationId xmlns:a16="http://schemas.microsoft.com/office/drawing/2014/main" id="{CA8ED3EF-900B-419F-83A8-294E6DBB71CE}"/>
                </a:ext>
              </a:extLst>
            </p:cNvPr>
            <p:cNvSpPr/>
            <p:nvPr/>
          </p:nvSpPr>
          <p:spPr>
            <a:xfrm>
              <a:off x="152021" y="1797664"/>
              <a:ext cx="1439988" cy="360003"/>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ja-JP" altLang="en-US"/>
            </a:p>
          </p:txBody>
        </p:sp>
        <p:sp>
          <p:nvSpPr>
            <p:cNvPr id="94" name="四角形: 角を丸くする 4">
              <a:extLst>
                <a:ext uri="{FF2B5EF4-FFF2-40B4-BE49-F238E27FC236}">
                  <a16:creationId xmlns:a16="http://schemas.microsoft.com/office/drawing/2014/main" id="{56BF20A0-0D51-480A-AAF6-E2661B338E5C}"/>
                </a:ext>
              </a:extLst>
            </p:cNvPr>
            <p:cNvSpPr txBox="1"/>
            <p:nvPr/>
          </p:nvSpPr>
          <p:spPr>
            <a:xfrm>
              <a:off x="169595" y="1815238"/>
              <a:ext cx="1404840" cy="32485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kumimoji="1" lang="ja-JP" altLang="en-US" sz="1800" kern="1200" dirty="0"/>
                <a:t>補修等対応</a:t>
              </a:r>
            </a:p>
          </p:txBody>
        </p:sp>
      </p:grpSp>
      <p:grpSp>
        <p:nvGrpSpPr>
          <p:cNvPr id="113" name="グループ化 112">
            <a:extLst>
              <a:ext uri="{FF2B5EF4-FFF2-40B4-BE49-F238E27FC236}">
                <a16:creationId xmlns:a16="http://schemas.microsoft.com/office/drawing/2014/main" id="{EBFB856A-D20A-452B-B7E6-E7114D7ABE0C}"/>
              </a:ext>
            </a:extLst>
          </p:cNvPr>
          <p:cNvGrpSpPr/>
          <p:nvPr/>
        </p:nvGrpSpPr>
        <p:grpSpPr>
          <a:xfrm>
            <a:off x="1779232" y="1958450"/>
            <a:ext cx="2185214" cy="872486"/>
            <a:chOff x="862478" y="4522719"/>
            <a:chExt cx="2491141" cy="872486"/>
          </a:xfrm>
        </p:grpSpPr>
        <p:grpSp>
          <p:nvGrpSpPr>
            <p:cNvPr id="114" name="グループ化 113">
              <a:extLst>
                <a:ext uri="{FF2B5EF4-FFF2-40B4-BE49-F238E27FC236}">
                  <a16:creationId xmlns:a16="http://schemas.microsoft.com/office/drawing/2014/main" id="{844C9F71-E453-445D-93B0-C6B81FAE5FD7}"/>
                </a:ext>
              </a:extLst>
            </p:cNvPr>
            <p:cNvGrpSpPr>
              <a:grpSpLocks/>
            </p:cNvGrpSpPr>
            <p:nvPr/>
          </p:nvGrpSpPr>
          <p:grpSpPr>
            <a:xfrm>
              <a:off x="1209432" y="4819205"/>
              <a:ext cx="2052000" cy="576000"/>
              <a:chOff x="545356" y="3702390"/>
              <a:chExt cx="2208265" cy="648000"/>
            </a:xfrm>
          </p:grpSpPr>
          <p:grpSp>
            <p:nvGrpSpPr>
              <p:cNvPr id="118" name="グループ化 117">
                <a:extLst>
                  <a:ext uri="{FF2B5EF4-FFF2-40B4-BE49-F238E27FC236}">
                    <a16:creationId xmlns:a16="http://schemas.microsoft.com/office/drawing/2014/main" id="{7927C0E9-31D6-448B-B335-C5563F60C5E1}"/>
                  </a:ext>
                </a:extLst>
              </p:cNvPr>
              <p:cNvGrpSpPr/>
              <p:nvPr/>
            </p:nvGrpSpPr>
            <p:grpSpPr>
              <a:xfrm flipV="1">
                <a:off x="553912" y="3702390"/>
                <a:ext cx="2199709" cy="648000"/>
                <a:chOff x="251520" y="5267496"/>
                <a:chExt cx="2592288" cy="1065381"/>
              </a:xfrm>
            </p:grpSpPr>
            <p:sp>
              <p:nvSpPr>
                <p:cNvPr id="121" name="二等辺三角形 120">
                  <a:extLst>
                    <a:ext uri="{FF2B5EF4-FFF2-40B4-BE49-F238E27FC236}">
                      <a16:creationId xmlns:a16="http://schemas.microsoft.com/office/drawing/2014/main" id="{83639147-1677-4FCD-A0AE-24CD88CAB18C}"/>
                    </a:ext>
                  </a:extLst>
                </p:cNvPr>
                <p:cNvSpPr/>
                <p:nvPr/>
              </p:nvSpPr>
              <p:spPr>
                <a:xfrm rot="5400000">
                  <a:off x="1017312" y="4506381"/>
                  <a:ext cx="1060704" cy="2592288"/>
                </a:xfrm>
                <a:prstGeom prst="triangle">
                  <a:avLst>
                    <a:gd name="adj" fmla="val 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200" b="1" dirty="0">
                    <a:solidFill>
                      <a:schemeClr val="tx1"/>
                    </a:solidFill>
                  </a:endParaRPr>
                </a:p>
              </p:txBody>
            </p:sp>
            <p:sp>
              <p:nvSpPr>
                <p:cNvPr id="122" name="二等辺三角形 121">
                  <a:extLst>
                    <a:ext uri="{FF2B5EF4-FFF2-40B4-BE49-F238E27FC236}">
                      <a16:creationId xmlns:a16="http://schemas.microsoft.com/office/drawing/2014/main" id="{489A6813-C99F-4C48-A3ED-521BCA4C8625}"/>
                    </a:ext>
                  </a:extLst>
                </p:cNvPr>
                <p:cNvSpPr/>
                <p:nvPr/>
              </p:nvSpPr>
              <p:spPr>
                <a:xfrm rot="16200000">
                  <a:off x="1017312" y="4501704"/>
                  <a:ext cx="1060704" cy="2592288"/>
                </a:xfrm>
                <a:prstGeom prst="triangle">
                  <a:avLst>
                    <a:gd name="adj" fmla="val 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200" b="1" dirty="0">
                    <a:solidFill>
                      <a:schemeClr val="tx1"/>
                    </a:solidFill>
                  </a:endParaRPr>
                </a:p>
              </p:txBody>
            </p:sp>
          </p:grpSp>
          <p:sp>
            <p:nvSpPr>
              <p:cNvPr id="119" name="正方形/長方形 118">
                <a:extLst>
                  <a:ext uri="{FF2B5EF4-FFF2-40B4-BE49-F238E27FC236}">
                    <a16:creationId xmlns:a16="http://schemas.microsoft.com/office/drawing/2014/main" id="{EAFF20FD-1920-4CD8-BC10-F2CDEE80C086}"/>
                  </a:ext>
                </a:extLst>
              </p:cNvPr>
              <p:cNvSpPr/>
              <p:nvPr/>
            </p:nvSpPr>
            <p:spPr>
              <a:xfrm>
                <a:off x="1645419" y="4174424"/>
                <a:ext cx="1108202" cy="16353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200" b="1" dirty="0">
                  <a:solidFill>
                    <a:schemeClr val="tx1"/>
                  </a:solidFill>
                </a:endParaRPr>
              </a:p>
            </p:txBody>
          </p:sp>
          <p:sp>
            <p:nvSpPr>
              <p:cNvPr id="120" name="正方形/長方形 119">
                <a:extLst>
                  <a:ext uri="{FF2B5EF4-FFF2-40B4-BE49-F238E27FC236}">
                    <a16:creationId xmlns:a16="http://schemas.microsoft.com/office/drawing/2014/main" id="{7049C6B1-0146-4E36-95E5-7D9DA545CEC4}"/>
                  </a:ext>
                </a:extLst>
              </p:cNvPr>
              <p:cNvSpPr/>
              <p:nvPr/>
            </p:nvSpPr>
            <p:spPr>
              <a:xfrm>
                <a:off x="545356" y="3715639"/>
                <a:ext cx="732740" cy="8846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200" b="1" dirty="0">
                  <a:solidFill>
                    <a:schemeClr val="tx1"/>
                  </a:solidFill>
                </a:endParaRPr>
              </a:p>
            </p:txBody>
          </p:sp>
        </p:grpSp>
        <p:sp>
          <p:nvSpPr>
            <p:cNvPr id="115" name="テキスト ボックス 114">
              <a:extLst>
                <a:ext uri="{FF2B5EF4-FFF2-40B4-BE49-F238E27FC236}">
                  <a16:creationId xmlns:a16="http://schemas.microsoft.com/office/drawing/2014/main" id="{AC249BA6-6AD6-478E-9FE4-16368D2F841C}"/>
                </a:ext>
              </a:extLst>
            </p:cNvPr>
            <p:cNvSpPr txBox="1"/>
            <p:nvPr/>
          </p:nvSpPr>
          <p:spPr>
            <a:xfrm>
              <a:off x="1204440" y="5106420"/>
              <a:ext cx="1438546" cy="276999"/>
            </a:xfrm>
            <a:prstGeom prst="rect">
              <a:avLst/>
            </a:prstGeom>
            <a:noFill/>
          </p:spPr>
          <p:txBody>
            <a:bodyPr wrap="none" rtlCol="0">
              <a:spAutoFit/>
            </a:bodyPr>
            <a:lstStyle/>
            <a:p>
              <a:r>
                <a:rPr kumimoji="1" lang="ja-JP" altLang="en-US" sz="1200" dirty="0">
                  <a:latin typeface="HG丸ｺﾞｼｯｸM-PRO" panose="020F0600000000000000" pitchFamily="50" charset="-128"/>
                  <a:ea typeface="HG丸ｺﾞｼｯｸM-PRO" panose="020F0600000000000000" pitchFamily="50" charset="-128"/>
                </a:rPr>
                <a:t>座学・実地研修</a:t>
              </a:r>
            </a:p>
          </p:txBody>
        </p:sp>
        <p:sp>
          <p:nvSpPr>
            <p:cNvPr id="116" name="テキスト ボックス 115">
              <a:extLst>
                <a:ext uri="{FF2B5EF4-FFF2-40B4-BE49-F238E27FC236}">
                  <a16:creationId xmlns:a16="http://schemas.microsoft.com/office/drawing/2014/main" id="{BE1DAB1C-9A79-4100-82C8-1192A760768A}"/>
                </a:ext>
              </a:extLst>
            </p:cNvPr>
            <p:cNvSpPr txBox="1"/>
            <p:nvPr/>
          </p:nvSpPr>
          <p:spPr>
            <a:xfrm>
              <a:off x="1896500" y="4803258"/>
              <a:ext cx="1438546" cy="461665"/>
            </a:xfrm>
            <a:prstGeom prst="rect">
              <a:avLst/>
            </a:prstGeom>
            <a:noFill/>
          </p:spPr>
          <p:txBody>
            <a:bodyPr wrap="none" rtlCol="0">
              <a:spAutoFit/>
            </a:bodyPr>
            <a:lstStyle/>
            <a:p>
              <a:r>
                <a:rPr kumimoji="1" lang="en-US" altLang="ja-JP" sz="1200" dirty="0">
                  <a:latin typeface="HG丸ｺﾞｼｯｸM-PRO" panose="020F0600000000000000" pitchFamily="50" charset="-128"/>
                  <a:ea typeface="HG丸ｺﾞｼｯｸM-PRO" panose="020F0600000000000000" pitchFamily="50" charset="-128"/>
                </a:rPr>
                <a:t>Web</a:t>
              </a:r>
              <a:r>
                <a:rPr kumimoji="1" lang="ja-JP" altLang="en-US" sz="1200" dirty="0">
                  <a:latin typeface="HG丸ｺﾞｼｯｸM-PRO" panose="020F0600000000000000" pitchFamily="50" charset="-128"/>
                  <a:ea typeface="HG丸ｺﾞｼｯｸM-PRO" panose="020F0600000000000000" pitchFamily="50" charset="-128"/>
                </a:rPr>
                <a:t>・</a:t>
              </a:r>
              <a:r>
                <a:rPr kumimoji="1" lang="en-US" altLang="ja-JP" sz="1200" dirty="0">
                  <a:latin typeface="HG丸ｺﾞｼｯｸM-PRO" panose="020F0600000000000000" pitchFamily="50" charset="-128"/>
                  <a:ea typeface="HG丸ｺﾞｼｯｸM-PRO" panose="020F0600000000000000" pitchFamily="50" charset="-128"/>
                </a:rPr>
                <a:t>VR</a:t>
              </a:r>
              <a:r>
                <a:rPr kumimoji="1" lang="ja-JP" altLang="en-US" sz="1200" dirty="0">
                  <a:latin typeface="HG丸ｺﾞｼｯｸM-PRO" panose="020F0600000000000000" pitchFamily="50" charset="-128"/>
                  <a:ea typeface="HG丸ｺﾞｼｯｸM-PRO" panose="020F0600000000000000" pitchFamily="50" charset="-128"/>
                </a:rPr>
                <a:t>技術</a:t>
              </a:r>
              <a:endParaRPr kumimoji="1" lang="en-US" altLang="ja-JP" sz="1200" dirty="0">
                <a:latin typeface="HG丸ｺﾞｼｯｸM-PRO" panose="020F0600000000000000" pitchFamily="50" charset="-128"/>
                <a:ea typeface="HG丸ｺﾞｼｯｸM-PRO" panose="020F0600000000000000" pitchFamily="50" charset="-128"/>
              </a:endParaRPr>
            </a:p>
            <a:p>
              <a:r>
                <a:rPr lang="ja-JP" altLang="en-US" sz="1200" dirty="0">
                  <a:latin typeface="HG丸ｺﾞｼｯｸM-PRO" panose="020F0600000000000000" pitchFamily="50" charset="-128"/>
                  <a:ea typeface="HG丸ｺﾞｼｯｸM-PRO" panose="020F0600000000000000" pitchFamily="50" charset="-128"/>
                </a:rPr>
                <a:t>　　　  </a:t>
              </a:r>
              <a:r>
                <a:rPr kumimoji="1" lang="ja-JP" altLang="en-US" sz="1200" dirty="0">
                  <a:latin typeface="HG丸ｺﾞｼｯｸM-PRO" panose="020F0600000000000000" pitchFamily="50" charset="-128"/>
                  <a:ea typeface="HG丸ｺﾞｼｯｸM-PRO" panose="020F0600000000000000" pitchFamily="50" charset="-128"/>
                </a:rPr>
                <a:t>の活用</a:t>
              </a:r>
            </a:p>
          </p:txBody>
        </p:sp>
        <p:sp>
          <p:nvSpPr>
            <p:cNvPr id="117" name="正方形/長方形 116">
              <a:extLst>
                <a:ext uri="{FF2B5EF4-FFF2-40B4-BE49-F238E27FC236}">
                  <a16:creationId xmlns:a16="http://schemas.microsoft.com/office/drawing/2014/main" id="{849D1364-A620-4E80-87AB-84EA0F3C119F}"/>
                </a:ext>
              </a:extLst>
            </p:cNvPr>
            <p:cNvSpPr/>
            <p:nvPr/>
          </p:nvSpPr>
          <p:spPr>
            <a:xfrm>
              <a:off x="1249217" y="4824921"/>
              <a:ext cx="724208" cy="7863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200" b="1" dirty="0">
                <a:solidFill>
                  <a:schemeClr val="tx1"/>
                </a:solidFill>
              </a:endParaRPr>
            </a:p>
          </p:txBody>
        </p:sp>
        <p:sp>
          <p:nvSpPr>
            <p:cNvPr id="123" name="テキスト ボックス 122">
              <a:extLst>
                <a:ext uri="{FF2B5EF4-FFF2-40B4-BE49-F238E27FC236}">
                  <a16:creationId xmlns:a16="http://schemas.microsoft.com/office/drawing/2014/main" id="{B5AC32EE-DF87-4DD0-8E37-20DBF4F267D8}"/>
                </a:ext>
              </a:extLst>
            </p:cNvPr>
            <p:cNvSpPr txBox="1"/>
            <p:nvPr/>
          </p:nvSpPr>
          <p:spPr>
            <a:xfrm>
              <a:off x="862478" y="4522719"/>
              <a:ext cx="2491141" cy="276999"/>
            </a:xfrm>
            <a:prstGeom prst="rect">
              <a:avLst/>
            </a:prstGeom>
            <a:noFill/>
          </p:spPr>
          <p:txBody>
            <a:bodyPr wrap="none" rtlCol="0">
              <a:spAutoFit/>
            </a:bodyPr>
            <a:lstStyle/>
            <a:p>
              <a:r>
                <a:rPr kumimoji="1" lang="en-US" altLang="ja-JP" sz="1200" dirty="0">
                  <a:latin typeface="HG丸ｺﾞｼｯｸM-PRO" panose="020F0600000000000000" pitchFamily="50" charset="-128"/>
                  <a:ea typeface="HG丸ｺﾞｼｯｸM-PRO" panose="020F0600000000000000" pitchFamily="50" charset="-128"/>
                </a:rPr>
                <a:t>※</a:t>
              </a:r>
              <a:r>
                <a:rPr kumimoji="1" lang="ja-JP" altLang="en-US" sz="1200" dirty="0">
                  <a:latin typeface="HG丸ｺﾞｼｯｸM-PRO" panose="020F0600000000000000" pitchFamily="50" charset="-128"/>
                  <a:ea typeface="HG丸ｺﾞｼｯｸM-PRO" panose="020F0600000000000000" pitchFamily="50" charset="-128"/>
                </a:rPr>
                <a:t>分析に要する技術力の養成</a:t>
              </a:r>
            </a:p>
          </p:txBody>
        </p:sp>
      </p:grpSp>
      <p:sp>
        <p:nvSpPr>
          <p:cNvPr id="133" name="矢印: 右 132">
            <a:extLst>
              <a:ext uri="{FF2B5EF4-FFF2-40B4-BE49-F238E27FC236}">
                <a16:creationId xmlns:a16="http://schemas.microsoft.com/office/drawing/2014/main" id="{EAF9EE0B-3B3E-430B-9E85-84D37656B3D5}"/>
              </a:ext>
            </a:extLst>
          </p:cNvPr>
          <p:cNvSpPr/>
          <p:nvPr/>
        </p:nvSpPr>
        <p:spPr>
          <a:xfrm>
            <a:off x="8155702" y="5985107"/>
            <a:ext cx="492745" cy="124051"/>
          </a:xfrm>
          <a:prstGeom prst="rightArrow">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200" b="1" dirty="0">
              <a:solidFill>
                <a:schemeClr val="tx1"/>
              </a:solidFill>
            </a:endParaRPr>
          </a:p>
        </p:txBody>
      </p:sp>
      <p:sp>
        <p:nvSpPr>
          <p:cNvPr id="136" name="テキスト ボックス 135">
            <a:extLst>
              <a:ext uri="{FF2B5EF4-FFF2-40B4-BE49-F238E27FC236}">
                <a16:creationId xmlns:a16="http://schemas.microsoft.com/office/drawing/2014/main" id="{4CE7B997-5C99-4CDB-85E4-48752811A31B}"/>
              </a:ext>
            </a:extLst>
          </p:cNvPr>
          <p:cNvSpPr txBox="1"/>
          <p:nvPr/>
        </p:nvSpPr>
        <p:spPr>
          <a:xfrm>
            <a:off x="8057976" y="5819189"/>
            <a:ext cx="633507" cy="200055"/>
          </a:xfrm>
          <a:prstGeom prst="rect">
            <a:avLst/>
          </a:prstGeom>
          <a:noFill/>
        </p:spPr>
        <p:txBody>
          <a:bodyPr wrap="none" rtlCol="0">
            <a:spAutoFit/>
          </a:bodyPr>
          <a:lstStyle/>
          <a:p>
            <a:r>
              <a:rPr lang="ja-JP" altLang="en-US" sz="700" dirty="0">
                <a:latin typeface="HG丸ｺﾞｼｯｸM-PRO" panose="020F0600000000000000" pitchFamily="50" charset="-128"/>
                <a:ea typeface="HG丸ｺﾞｼｯｸM-PRO" panose="020F0600000000000000" pitchFamily="50" charset="-128"/>
              </a:rPr>
              <a:t>目指す方向</a:t>
            </a:r>
            <a:endParaRPr kumimoji="1" lang="ja-JP" altLang="en-US" sz="700" dirty="0">
              <a:latin typeface="HG丸ｺﾞｼｯｸM-PRO" panose="020F0600000000000000" pitchFamily="50" charset="-128"/>
              <a:ea typeface="HG丸ｺﾞｼｯｸM-PRO" panose="020F0600000000000000" pitchFamily="50" charset="-128"/>
            </a:endParaRPr>
          </a:p>
        </p:txBody>
      </p:sp>
      <p:grpSp>
        <p:nvGrpSpPr>
          <p:cNvPr id="137" name="グループ化 136">
            <a:extLst>
              <a:ext uri="{FF2B5EF4-FFF2-40B4-BE49-F238E27FC236}">
                <a16:creationId xmlns:a16="http://schemas.microsoft.com/office/drawing/2014/main" id="{6BF7F7E9-E281-4D05-B8FE-7B65FAF5CA25}"/>
              </a:ext>
            </a:extLst>
          </p:cNvPr>
          <p:cNvGrpSpPr/>
          <p:nvPr/>
        </p:nvGrpSpPr>
        <p:grpSpPr>
          <a:xfrm>
            <a:off x="7963949" y="6128663"/>
            <a:ext cx="900000" cy="288000"/>
            <a:chOff x="1209432" y="4819205"/>
            <a:chExt cx="2052000" cy="576000"/>
          </a:xfrm>
        </p:grpSpPr>
        <p:grpSp>
          <p:nvGrpSpPr>
            <p:cNvPr id="138" name="グループ化 137">
              <a:extLst>
                <a:ext uri="{FF2B5EF4-FFF2-40B4-BE49-F238E27FC236}">
                  <a16:creationId xmlns:a16="http://schemas.microsoft.com/office/drawing/2014/main" id="{3B381348-BA41-4236-A845-A1FEA2F25045}"/>
                </a:ext>
              </a:extLst>
            </p:cNvPr>
            <p:cNvGrpSpPr>
              <a:grpSpLocks/>
            </p:cNvGrpSpPr>
            <p:nvPr/>
          </p:nvGrpSpPr>
          <p:grpSpPr>
            <a:xfrm>
              <a:off x="1209432" y="4819205"/>
              <a:ext cx="2052000" cy="576000"/>
              <a:chOff x="545356" y="3702390"/>
              <a:chExt cx="2208265" cy="648000"/>
            </a:xfrm>
          </p:grpSpPr>
          <p:grpSp>
            <p:nvGrpSpPr>
              <p:cNvPr id="142" name="グループ化 141">
                <a:extLst>
                  <a:ext uri="{FF2B5EF4-FFF2-40B4-BE49-F238E27FC236}">
                    <a16:creationId xmlns:a16="http://schemas.microsoft.com/office/drawing/2014/main" id="{D396ACCC-5622-4248-B23F-FBAEACBB64CE}"/>
                  </a:ext>
                </a:extLst>
              </p:cNvPr>
              <p:cNvGrpSpPr/>
              <p:nvPr/>
            </p:nvGrpSpPr>
            <p:grpSpPr>
              <a:xfrm flipV="1">
                <a:off x="553912" y="3702390"/>
                <a:ext cx="2199709" cy="648000"/>
                <a:chOff x="251520" y="5267496"/>
                <a:chExt cx="2592288" cy="1065381"/>
              </a:xfrm>
            </p:grpSpPr>
            <p:sp>
              <p:nvSpPr>
                <p:cNvPr id="145" name="二等辺三角形 144">
                  <a:extLst>
                    <a:ext uri="{FF2B5EF4-FFF2-40B4-BE49-F238E27FC236}">
                      <a16:creationId xmlns:a16="http://schemas.microsoft.com/office/drawing/2014/main" id="{08B3046C-716E-41C9-9EE7-5AB1F67CC291}"/>
                    </a:ext>
                  </a:extLst>
                </p:cNvPr>
                <p:cNvSpPr/>
                <p:nvPr/>
              </p:nvSpPr>
              <p:spPr>
                <a:xfrm rot="5400000">
                  <a:off x="1017312" y="4506381"/>
                  <a:ext cx="1060704" cy="2592288"/>
                </a:xfrm>
                <a:prstGeom prst="triangle">
                  <a:avLst>
                    <a:gd name="adj" fmla="val 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200" b="1" dirty="0">
                    <a:solidFill>
                      <a:schemeClr val="tx1"/>
                    </a:solidFill>
                  </a:endParaRPr>
                </a:p>
              </p:txBody>
            </p:sp>
            <p:sp>
              <p:nvSpPr>
                <p:cNvPr id="146" name="二等辺三角形 145">
                  <a:extLst>
                    <a:ext uri="{FF2B5EF4-FFF2-40B4-BE49-F238E27FC236}">
                      <a16:creationId xmlns:a16="http://schemas.microsoft.com/office/drawing/2014/main" id="{A5B685E3-9796-4C02-A6B9-F38F0C827E0E}"/>
                    </a:ext>
                  </a:extLst>
                </p:cNvPr>
                <p:cNvSpPr/>
                <p:nvPr/>
              </p:nvSpPr>
              <p:spPr>
                <a:xfrm rot="16200000">
                  <a:off x="1017312" y="4501704"/>
                  <a:ext cx="1060704" cy="2592288"/>
                </a:xfrm>
                <a:prstGeom prst="triangle">
                  <a:avLst>
                    <a:gd name="adj" fmla="val 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200" b="1" dirty="0">
                    <a:solidFill>
                      <a:schemeClr val="tx1"/>
                    </a:solidFill>
                  </a:endParaRPr>
                </a:p>
              </p:txBody>
            </p:sp>
          </p:grpSp>
          <p:sp>
            <p:nvSpPr>
              <p:cNvPr id="143" name="正方形/長方形 142">
                <a:extLst>
                  <a:ext uri="{FF2B5EF4-FFF2-40B4-BE49-F238E27FC236}">
                    <a16:creationId xmlns:a16="http://schemas.microsoft.com/office/drawing/2014/main" id="{FE7EB303-E1C3-4687-A820-561C086858F6}"/>
                  </a:ext>
                </a:extLst>
              </p:cNvPr>
              <p:cNvSpPr/>
              <p:nvPr/>
            </p:nvSpPr>
            <p:spPr>
              <a:xfrm>
                <a:off x="1645419" y="4055716"/>
                <a:ext cx="1108202" cy="28224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200" b="1" dirty="0">
                  <a:solidFill>
                    <a:schemeClr val="tx1"/>
                  </a:solidFill>
                </a:endParaRPr>
              </a:p>
            </p:txBody>
          </p:sp>
          <p:sp>
            <p:nvSpPr>
              <p:cNvPr id="144" name="正方形/長方形 143">
                <a:extLst>
                  <a:ext uri="{FF2B5EF4-FFF2-40B4-BE49-F238E27FC236}">
                    <a16:creationId xmlns:a16="http://schemas.microsoft.com/office/drawing/2014/main" id="{3AB01588-FF58-4E82-A178-E9FF69BF6D23}"/>
                  </a:ext>
                </a:extLst>
              </p:cNvPr>
              <p:cNvSpPr/>
              <p:nvPr/>
            </p:nvSpPr>
            <p:spPr>
              <a:xfrm>
                <a:off x="545356" y="3715639"/>
                <a:ext cx="732740" cy="8846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200" b="1" dirty="0">
                  <a:solidFill>
                    <a:schemeClr val="tx1"/>
                  </a:solidFill>
                </a:endParaRPr>
              </a:p>
            </p:txBody>
          </p:sp>
        </p:grpSp>
        <p:sp>
          <p:nvSpPr>
            <p:cNvPr id="141" name="正方形/長方形 140">
              <a:extLst>
                <a:ext uri="{FF2B5EF4-FFF2-40B4-BE49-F238E27FC236}">
                  <a16:creationId xmlns:a16="http://schemas.microsoft.com/office/drawing/2014/main" id="{95E9D81A-0889-4AD1-9B94-1C996D2EF8F1}"/>
                </a:ext>
              </a:extLst>
            </p:cNvPr>
            <p:cNvSpPr/>
            <p:nvPr/>
          </p:nvSpPr>
          <p:spPr>
            <a:xfrm>
              <a:off x="1249217" y="4824921"/>
              <a:ext cx="724208" cy="7863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200" b="1" dirty="0">
                <a:solidFill>
                  <a:schemeClr val="tx1"/>
                </a:solidFill>
              </a:endParaRPr>
            </a:p>
          </p:txBody>
        </p:sp>
      </p:grpSp>
      <p:sp>
        <p:nvSpPr>
          <p:cNvPr id="147" name="矢印: 右 146">
            <a:extLst>
              <a:ext uri="{FF2B5EF4-FFF2-40B4-BE49-F238E27FC236}">
                <a16:creationId xmlns:a16="http://schemas.microsoft.com/office/drawing/2014/main" id="{ABB1D10B-34B5-4AA9-98A4-A5D5CAB7354D}"/>
              </a:ext>
            </a:extLst>
          </p:cNvPr>
          <p:cNvSpPr/>
          <p:nvPr/>
        </p:nvSpPr>
        <p:spPr>
          <a:xfrm rot="16200000">
            <a:off x="7727341" y="6212004"/>
            <a:ext cx="288000" cy="120051"/>
          </a:xfrm>
          <a:prstGeom prst="rightArrow">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200" b="1" dirty="0">
              <a:solidFill>
                <a:schemeClr val="tx1"/>
              </a:solidFill>
            </a:endParaRPr>
          </a:p>
        </p:txBody>
      </p:sp>
      <p:sp>
        <p:nvSpPr>
          <p:cNvPr id="148" name="テキスト ボックス 147">
            <a:extLst>
              <a:ext uri="{FF2B5EF4-FFF2-40B4-BE49-F238E27FC236}">
                <a16:creationId xmlns:a16="http://schemas.microsoft.com/office/drawing/2014/main" id="{FE522607-5DCB-4D14-90B3-AFAC029E8AF5}"/>
              </a:ext>
            </a:extLst>
          </p:cNvPr>
          <p:cNvSpPr txBox="1"/>
          <p:nvPr/>
        </p:nvSpPr>
        <p:spPr>
          <a:xfrm>
            <a:off x="7447112" y="6185669"/>
            <a:ext cx="364202" cy="200055"/>
          </a:xfrm>
          <a:prstGeom prst="rect">
            <a:avLst/>
          </a:prstGeom>
          <a:noFill/>
        </p:spPr>
        <p:txBody>
          <a:bodyPr wrap="none" rtlCol="0">
            <a:spAutoFit/>
          </a:bodyPr>
          <a:lstStyle/>
          <a:p>
            <a:r>
              <a:rPr lang="ja-JP" altLang="en-US" sz="700" dirty="0">
                <a:latin typeface="HG丸ｺﾞｼｯｸM-PRO" panose="020F0600000000000000" pitchFamily="50" charset="-128"/>
                <a:ea typeface="HG丸ｺﾞｼｯｸM-PRO" panose="020F0600000000000000" pitchFamily="50" charset="-128"/>
              </a:rPr>
              <a:t>割合</a:t>
            </a:r>
            <a:endParaRPr kumimoji="1" lang="ja-JP" altLang="en-US" sz="700" dirty="0">
              <a:latin typeface="HG丸ｺﾞｼｯｸM-PRO" panose="020F0600000000000000" pitchFamily="50" charset="-128"/>
              <a:ea typeface="HG丸ｺﾞｼｯｸM-PRO" panose="020F0600000000000000" pitchFamily="50" charset="-128"/>
            </a:endParaRPr>
          </a:p>
        </p:txBody>
      </p:sp>
      <p:sp>
        <p:nvSpPr>
          <p:cNvPr id="149" name="テキスト ボックス 148">
            <a:extLst>
              <a:ext uri="{FF2B5EF4-FFF2-40B4-BE49-F238E27FC236}">
                <a16:creationId xmlns:a16="http://schemas.microsoft.com/office/drawing/2014/main" id="{D3E19787-C1E7-4ECB-85B4-C38BE2FA3D7A}"/>
              </a:ext>
            </a:extLst>
          </p:cNvPr>
          <p:cNvSpPr txBox="1"/>
          <p:nvPr/>
        </p:nvSpPr>
        <p:spPr>
          <a:xfrm>
            <a:off x="281848" y="4341394"/>
            <a:ext cx="2540151" cy="1323439"/>
          </a:xfrm>
          <a:prstGeom prst="rect">
            <a:avLst/>
          </a:prstGeom>
          <a:noFill/>
        </p:spPr>
        <p:txBody>
          <a:bodyPr wrap="square" rtlCol="0">
            <a:spAutoFit/>
          </a:bodyPr>
          <a:lstStyle/>
          <a:p>
            <a:r>
              <a:rPr lang="ja-JP" altLang="en-US" sz="1000" dirty="0">
                <a:latin typeface="HG丸ｺﾞｼｯｸM-PRO" panose="020F0600000000000000" pitchFamily="50" charset="-128"/>
                <a:ea typeface="HG丸ｺﾞｼｯｸM-PRO" panose="020F0600000000000000" pitchFamily="50" charset="-128"/>
              </a:rPr>
              <a:t>・地下構造物等、代替が困難な施設は</a:t>
            </a:r>
            <a:endParaRPr lang="en-US" altLang="ja-JP" sz="1000" dirty="0">
              <a:latin typeface="HG丸ｺﾞｼｯｸM-PRO" panose="020F0600000000000000" pitchFamily="50" charset="-128"/>
              <a:ea typeface="HG丸ｺﾞｼｯｸM-PRO" panose="020F0600000000000000" pitchFamily="50" charset="-128"/>
            </a:endParaRPr>
          </a:p>
          <a:p>
            <a:r>
              <a:rPr lang="ja-JP" altLang="en-US" sz="1000" dirty="0">
                <a:latin typeface="HG丸ｺﾞｼｯｸM-PRO" panose="020F0600000000000000" pitchFamily="50" charset="-128"/>
                <a:ea typeface="HG丸ｺﾞｼｯｸM-PRO" panose="020F0600000000000000" pitchFamily="50" charset="-128"/>
              </a:rPr>
              <a:t>　特にこまめに補修対応</a:t>
            </a:r>
            <a:endParaRPr lang="en-US" altLang="ja-JP" sz="1000" dirty="0">
              <a:latin typeface="HG丸ｺﾞｼｯｸM-PRO" panose="020F0600000000000000" pitchFamily="50" charset="-128"/>
              <a:ea typeface="HG丸ｺﾞｼｯｸM-PRO" panose="020F0600000000000000" pitchFamily="50" charset="-128"/>
            </a:endParaRPr>
          </a:p>
          <a:p>
            <a:r>
              <a:rPr kumimoji="1" lang="ja-JP" altLang="en-US" sz="1000" dirty="0">
                <a:latin typeface="HG丸ｺﾞｼｯｸM-PRO" panose="020F0600000000000000" pitchFamily="50" charset="-128"/>
                <a:ea typeface="HG丸ｺﾞｼｯｸM-PRO" panose="020F0600000000000000" pitchFamily="50" charset="-128"/>
              </a:rPr>
              <a:t>・河床低下対策等、河川特性に応じた</a:t>
            </a:r>
            <a:endParaRPr kumimoji="1" lang="en-US" altLang="ja-JP" sz="1000" dirty="0">
              <a:latin typeface="HG丸ｺﾞｼｯｸM-PRO" panose="020F0600000000000000" pitchFamily="50" charset="-128"/>
              <a:ea typeface="HG丸ｺﾞｼｯｸM-PRO" panose="020F0600000000000000" pitchFamily="50" charset="-128"/>
            </a:endParaRPr>
          </a:p>
          <a:p>
            <a:r>
              <a:rPr lang="ja-JP" altLang="en-US" sz="1000" dirty="0">
                <a:latin typeface="HG丸ｺﾞｼｯｸM-PRO" panose="020F0600000000000000" pitchFamily="50" charset="-128"/>
                <a:ea typeface="HG丸ｺﾞｼｯｸM-PRO" panose="020F0600000000000000" pitchFamily="50" charset="-128"/>
              </a:rPr>
              <a:t>　</a:t>
            </a:r>
            <a:r>
              <a:rPr kumimoji="1" lang="ja-JP" altLang="en-US" sz="1000" dirty="0">
                <a:latin typeface="HG丸ｺﾞｼｯｸM-PRO" panose="020F0600000000000000" pitchFamily="50" charset="-128"/>
                <a:ea typeface="HG丸ｺﾞｼｯｸM-PRO" panose="020F0600000000000000" pitchFamily="50" charset="-128"/>
              </a:rPr>
              <a:t>予防保全を計画的に実施</a:t>
            </a:r>
            <a:endParaRPr kumimoji="1" lang="en-US" altLang="ja-JP" sz="1000" dirty="0">
              <a:latin typeface="HG丸ｺﾞｼｯｸM-PRO" panose="020F0600000000000000" pitchFamily="50" charset="-128"/>
              <a:ea typeface="HG丸ｺﾞｼｯｸM-PRO" panose="020F0600000000000000" pitchFamily="50" charset="-128"/>
            </a:endParaRPr>
          </a:p>
          <a:p>
            <a:r>
              <a:rPr lang="ja-JP" altLang="en-US" sz="1000" dirty="0">
                <a:latin typeface="HG丸ｺﾞｼｯｸM-PRO" panose="020F0600000000000000" pitchFamily="50" charset="-128"/>
                <a:ea typeface="HG丸ｺﾞｼｯｸM-PRO" panose="020F0600000000000000" pitchFamily="50" charset="-128"/>
              </a:rPr>
              <a:t>・堆積土砂、河道内樹木は河積阻害の</a:t>
            </a:r>
            <a:endParaRPr lang="en-US" altLang="ja-JP" sz="1000" dirty="0">
              <a:latin typeface="HG丸ｺﾞｼｯｸM-PRO" panose="020F0600000000000000" pitchFamily="50" charset="-128"/>
              <a:ea typeface="HG丸ｺﾞｼｯｸM-PRO" panose="020F0600000000000000" pitchFamily="50" charset="-128"/>
            </a:endParaRPr>
          </a:p>
          <a:p>
            <a:r>
              <a:rPr lang="ja-JP" altLang="en-US" sz="1000" dirty="0">
                <a:latin typeface="HG丸ｺﾞｼｯｸM-PRO" panose="020F0600000000000000" pitchFamily="50" charset="-128"/>
                <a:ea typeface="HG丸ｺﾞｼｯｸM-PRO" panose="020F0600000000000000" pitchFamily="50" charset="-128"/>
              </a:rPr>
              <a:t>　度合いを見定め順次</a:t>
            </a:r>
            <a:r>
              <a:rPr kumimoji="1" lang="ja-JP" altLang="en-US" sz="1000" dirty="0">
                <a:latin typeface="HG丸ｺﾞｼｯｸM-PRO" panose="020F0600000000000000" pitchFamily="50" charset="-128"/>
                <a:ea typeface="HG丸ｺﾞｼｯｸM-PRO" panose="020F0600000000000000" pitchFamily="50" charset="-128"/>
              </a:rPr>
              <a:t>対応</a:t>
            </a:r>
            <a:endParaRPr kumimoji="1" lang="en-US" altLang="ja-JP" sz="1000" dirty="0">
              <a:latin typeface="HG丸ｺﾞｼｯｸM-PRO" panose="020F0600000000000000" pitchFamily="50" charset="-128"/>
              <a:ea typeface="HG丸ｺﾞｼｯｸM-PRO" panose="020F0600000000000000" pitchFamily="50" charset="-128"/>
            </a:endParaRPr>
          </a:p>
          <a:p>
            <a:r>
              <a:rPr kumimoji="1" lang="ja-JP" altLang="en-US" sz="1000" dirty="0">
                <a:latin typeface="HG丸ｺﾞｼｯｸM-PRO" panose="020F0600000000000000" pitchFamily="50" charset="-128"/>
                <a:ea typeface="HG丸ｺﾞｼｯｸM-PRO" panose="020F0600000000000000" pitchFamily="50" charset="-128"/>
              </a:rPr>
              <a:t>・包括管理委託を導入</a:t>
            </a:r>
            <a:endParaRPr kumimoji="1" lang="en-US" altLang="ja-JP" sz="1000" dirty="0">
              <a:latin typeface="HG丸ｺﾞｼｯｸM-PRO" panose="020F0600000000000000" pitchFamily="50" charset="-128"/>
              <a:ea typeface="HG丸ｺﾞｼｯｸM-PRO" panose="020F0600000000000000" pitchFamily="50" charset="-128"/>
            </a:endParaRPr>
          </a:p>
          <a:p>
            <a:r>
              <a:rPr lang="ja-JP" altLang="en-US" sz="1000" dirty="0">
                <a:latin typeface="HG丸ｺﾞｼｯｸM-PRO" panose="020F0600000000000000" pitchFamily="50" charset="-128"/>
                <a:ea typeface="HG丸ｺﾞｼｯｸM-PRO" panose="020F0600000000000000" pitchFamily="50" charset="-128"/>
              </a:rPr>
              <a:t>・日常維持管理にも新技術を導入</a:t>
            </a:r>
            <a:endParaRPr lang="en-US" altLang="ja-JP" sz="1000" dirty="0">
              <a:latin typeface="HG丸ｺﾞｼｯｸM-PRO" panose="020F0600000000000000" pitchFamily="50" charset="-128"/>
              <a:ea typeface="HG丸ｺﾞｼｯｸM-PRO" panose="020F0600000000000000" pitchFamily="50" charset="-128"/>
            </a:endParaRPr>
          </a:p>
        </p:txBody>
      </p:sp>
      <p:sp>
        <p:nvSpPr>
          <p:cNvPr id="150" name="テキスト ボックス 149">
            <a:extLst>
              <a:ext uri="{FF2B5EF4-FFF2-40B4-BE49-F238E27FC236}">
                <a16:creationId xmlns:a16="http://schemas.microsoft.com/office/drawing/2014/main" id="{1CBD855F-86FE-4ADF-ABDF-1EDA00BBDD58}"/>
              </a:ext>
            </a:extLst>
          </p:cNvPr>
          <p:cNvSpPr txBox="1"/>
          <p:nvPr/>
        </p:nvSpPr>
        <p:spPr>
          <a:xfrm>
            <a:off x="6917103" y="4237948"/>
            <a:ext cx="1595309" cy="707886"/>
          </a:xfrm>
          <a:prstGeom prst="rect">
            <a:avLst/>
          </a:prstGeom>
          <a:noFill/>
        </p:spPr>
        <p:txBody>
          <a:bodyPr wrap="none" rtlCol="0">
            <a:spAutoFit/>
          </a:bodyPr>
          <a:lstStyle/>
          <a:p>
            <a:r>
              <a:rPr kumimoji="1" lang="ja-JP" altLang="en-US" sz="1000" dirty="0">
                <a:latin typeface="HG丸ｺﾞｼｯｸM-PRO" panose="020F0600000000000000" pitchFamily="50" charset="-128"/>
                <a:ea typeface="HG丸ｺﾞｼｯｸM-PRO" panose="020F0600000000000000" pitchFamily="50" charset="-128"/>
              </a:rPr>
              <a:t>・ドローン操縦者を養成</a:t>
            </a:r>
            <a:endParaRPr kumimoji="1" lang="en-US" altLang="ja-JP" sz="1000" dirty="0">
              <a:latin typeface="HG丸ｺﾞｼｯｸM-PRO" panose="020F0600000000000000" pitchFamily="50" charset="-128"/>
              <a:ea typeface="HG丸ｺﾞｼｯｸM-PRO" panose="020F0600000000000000" pitchFamily="50" charset="-128"/>
            </a:endParaRPr>
          </a:p>
          <a:p>
            <a:r>
              <a:rPr lang="ja-JP" altLang="en-US" sz="1000" dirty="0">
                <a:latin typeface="HG丸ｺﾞｼｯｸM-PRO" panose="020F0600000000000000" pitchFamily="50" charset="-128"/>
                <a:ea typeface="HG丸ｺﾞｼｯｸM-PRO" panose="020F0600000000000000" pitchFamily="50" charset="-128"/>
              </a:rPr>
              <a:t>・非破壊探査等を導入</a:t>
            </a:r>
            <a:endParaRPr lang="en-US" altLang="ja-JP" sz="1000" dirty="0">
              <a:latin typeface="HG丸ｺﾞｼｯｸM-PRO" panose="020F0600000000000000" pitchFamily="50" charset="-128"/>
              <a:ea typeface="HG丸ｺﾞｼｯｸM-PRO" panose="020F0600000000000000" pitchFamily="50" charset="-128"/>
            </a:endParaRPr>
          </a:p>
          <a:p>
            <a:r>
              <a:rPr kumimoji="1" lang="ja-JP" altLang="en-US" sz="1000" dirty="0">
                <a:latin typeface="HG丸ｺﾞｼｯｸM-PRO" panose="020F0600000000000000" pitchFamily="50" charset="-128"/>
                <a:ea typeface="HG丸ｺﾞｼｯｸM-PRO" panose="020F0600000000000000" pitchFamily="50" charset="-128"/>
              </a:rPr>
              <a:t>・遠隔臨場を導入</a:t>
            </a:r>
            <a:endParaRPr kumimoji="1" lang="en-US" altLang="ja-JP" sz="1000" dirty="0">
              <a:latin typeface="HG丸ｺﾞｼｯｸM-PRO" panose="020F0600000000000000" pitchFamily="50" charset="-128"/>
              <a:ea typeface="HG丸ｺﾞｼｯｸM-PRO" panose="020F0600000000000000" pitchFamily="50" charset="-128"/>
            </a:endParaRPr>
          </a:p>
          <a:p>
            <a:r>
              <a:rPr kumimoji="1" lang="ja-JP" altLang="en-US" sz="1000" dirty="0">
                <a:latin typeface="HG丸ｺﾞｼｯｸM-PRO" panose="020F0600000000000000" pitchFamily="50" charset="-128"/>
                <a:ea typeface="HG丸ｺﾞｼｯｸM-PRO" panose="020F0600000000000000" pitchFamily="50" charset="-128"/>
              </a:rPr>
              <a:t>・民間との連携（委託）</a:t>
            </a:r>
          </a:p>
        </p:txBody>
      </p:sp>
      <p:sp>
        <p:nvSpPr>
          <p:cNvPr id="151" name="テキスト ボックス 150">
            <a:extLst>
              <a:ext uri="{FF2B5EF4-FFF2-40B4-BE49-F238E27FC236}">
                <a16:creationId xmlns:a16="http://schemas.microsoft.com/office/drawing/2014/main" id="{FEF3A69E-3E4A-420B-9B1F-1B1E99460028}"/>
              </a:ext>
            </a:extLst>
          </p:cNvPr>
          <p:cNvSpPr txBox="1"/>
          <p:nvPr/>
        </p:nvSpPr>
        <p:spPr>
          <a:xfrm>
            <a:off x="5815455" y="6151988"/>
            <a:ext cx="1340432" cy="246221"/>
          </a:xfrm>
          <a:prstGeom prst="rect">
            <a:avLst/>
          </a:prstGeom>
          <a:noFill/>
        </p:spPr>
        <p:txBody>
          <a:bodyPr wrap="none" rtlCol="0">
            <a:spAutoFit/>
          </a:bodyPr>
          <a:lstStyle/>
          <a:p>
            <a:r>
              <a:rPr kumimoji="1" lang="ja-JP" altLang="en-US" sz="1000" dirty="0">
                <a:latin typeface="HG丸ｺﾞｼｯｸM-PRO" panose="020F0600000000000000" pitchFamily="50" charset="-128"/>
                <a:ea typeface="HG丸ｺﾞｼｯｸM-PRO" panose="020F0600000000000000" pitchFamily="50" charset="-128"/>
              </a:rPr>
              <a:t>・</a:t>
            </a:r>
            <a:r>
              <a:rPr kumimoji="1" lang="en-US" altLang="ja-JP" sz="1000" dirty="0">
                <a:latin typeface="HG丸ｺﾞｼｯｸM-PRO" panose="020F0600000000000000" pitchFamily="50" charset="-128"/>
                <a:ea typeface="HG丸ｺﾞｼｯｸM-PRO" panose="020F0600000000000000" pitchFamily="50" charset="-128"/>
              </a:rPr>
              <a:t>AI</a:t>
            </a:r>
            <a:r>
              <a:rPr kumimoji="1" lang="ja-JP" altLang="en-US" sz="1000" dirty="0">
                <a:latin typeface="HG丸ｺﾞｼｯｸM-PRO" panose="020F0600000000000000" pitchFamily="50" charset="-128"/>
                <a:ea typeface="HG丸ｺﾞｼｯｸM-PRO" panose="020F0600000000000000" pitchFamily="50" charset="-128"/>
              </a:rPr>
              <a:t>診断技術を模索</a:t>
            </a:r>
          </a:p>
        </p:txBody>
      </p:sp>
      <p:sp>
        <p:nvSpPr>
          <p:cNvPr id="152" name="テキスト ボックス 151">
            <a:extLst>
              <a:ext uri="{FF2B5EF4-FFF2-40B4-BE49-F238E27FC236}">
                <a16:creationId xmlns:a16="http://schemas.microsoft.com/office/drawing/2014/main" id="{0C492236-749F-46A9-9E87-5B7733CE8D69}"/>
              </a:ext>
            </a:extLst>
          </p:cNvPr>
          <p:cNvSpPr txBox="1"/>
          <p:nvPr/>
        </p:nvSpPr>
        <p:spPr>
          <a:xfrm>
            <a:off x="7938622" y="6381908"/>
            <a:ext cx="1005403" cy="215444"/>
          </a:xfrm>
          <a:prstGeom prst="rect">
            <a:avLst/>
          </a:prstGeom>
          <a:noFill/>
        </p:spPr>
        <p:txBody>
          <a:bodyPr wrap="none" rtlCol="0">
            <a:spAutoFit/>
          </a:bodyPr>
          <a:lstStyle/>
          <a:p>
            <a:r>
              <a:rPr kumimoji="1" lang="ja-JP" altLang="en-US" sz="800" dirty="0">
                <a:latin typeface="HG丸ｺﾞｼｯｸM-PRO" panose="020F0600000000000000" pitchFamily="50" charset="-128"/>
                <a:ea typeface="HG丸ｺﾞｼｯｸM-PRO" panose="020F0600000000000000" pitchFamily="50" charset="-128"/>
              </a:rPr>
              <a:t>・具体的な取組案</a:t>
            </a:r>
          </a:p>
        </p:txBody>
      </p:sp>
      <p:sp>
        <p:nvSpPr>
          <p:cNvPr id="153" name="テキスト ボックス 152">
            <a:extLst>
              <a:ext uri="{FF2B5EF4-FFF2-40B4-BE49-F238E27FC236}">
                <a16:creationId xmlns:a16="http://schemas.microsoft.com/office/drawing/2014/main" id="{8688C115-229A-46B3-869D-612AF216BE90}"/>
              </a:ext>
            </a:extLst>
          </p:cNvPr>
          <p:cNvSpPr txBox="1"/>
          <p:nvPr/>
        </p:nvSpPr>
        <p:spPr>
          <a:xfrm>
            <a:off x="4662420" y="4351744"/>
            <a:ext cx="1723549" cy="861774"/>
          </a:xfrm>
          <a:prstGeom prst="rect">
            <a:avLst/>
          </a:prstGeom>
          <a:noFill/>
        </p:spPr>
        <p:txBody>
          <a:bodyPr wrap="none" rtlCol="0">
            <a:spAutoFit/>
          </a:bodyPr>
          <a:lstStyle/>
          <a:p>
            <a:r>
              <a:rPr lang="ja-JP" altLang="en-US" sz="1000" dirty="0">
                <a:latin typeface="HG丸ｺﾞｼｯｸM-PRO" panose="020F0600000000000000" pitchFamily="50" charset="-128"/>
                <a:ea typeface="HG丸ｺﾞｼｯｸM-PRO" panose="020F0600000000000000" pitchFamily="50" charset="-128"/>
              </a:rPr>
              <a:t>・活用・分析を前提とした</a:t>
            </a:r>
            <a:endParaRPr lang="en-US" altLang="ja-JP" sz="1000" dirty="0">
              <a:latin typeface="HG丸ｺﾞｼｯｸM-PRO" panose="020F0600000000000000" pitchFamily="50" charset="-128"/>
              <a:ea typeface="HG丸ｺﾞｼｯｸM-PRO" panose="020F0600000000000000" pitchFamily="50" charset="-128"/>
            </a:endParaRPr>
          </a:p>
          <a:p>
            <a:r>
              <a:rPr lang="ja-JP" altLang="en-US" sz="1000" dirty="0">
                <a:latin typeface="HG丸ｺﾞｼｯｸM-PRO" panose="020F0600000000000000" pitchFamily="50" charset="-128"/>
                <a:ea typeface="HG丸ｺﾞｼｯｸM-PRO" panose="020F0600000000000000" pitchFamily="50" charset="-128"/>
              </a:rPr>
              <a:t>　データ収集、蓄積</a:t>
            </a:r>
            <a:endParaRPr lang="en-US" altLang="ja-JP" sz="1000" dirty="0">
              <a:latin typeface="HG丸ｺﾞｼｯｸM-PRO" panose="020F0600000000000000" pitchFamily="50" charset="-128"/>
              <a:ea typeface="HG丸ｺﾞｼｯｸM-PRO" panose="020F0600000000000000" pitchFamily="50" charset="-128"/>
            </a:endParaRPr>
          </a:p>
          <a:p>
            <a:r>
              <a:rPr lang="ja-JP" altLang="en-US" sz="1000" dirty="0">
                <a:latin typeface="HG丸ｺﾞｼｯｸM-PRO" panose="020F0600000000000000" pitchFamily="50" charset="-128"/>
                <a:ea typeface="HG丸ｺﾞｼｯｸM-PRO" panose="020F0600000000000000" pitchFamily="50" charset="-128"/>
              </a:rPr>
              <a:t>・維持管理</a:t>
            </a:r>
            <a:r>
              <a:rPr lang="en-US" altLang="ja-JP" sz="1000" dirty="0">
                <a:latin typeface="HG丸ｺﾞｼｯｸM-PRO" panose="020F0600000000000000" pitchFamily="50" charset="-128"/>
                <a:ea typeface="HG丸ｺﾞｼｯｸM-PRO" panose="020F0600000000000000" pitchFamily="50" charset="-128"/>
              </a:rPr>
              <a:t>DB</a:t>
            </a:r>
            <a:r>
              <a:rPr lang="ja-JP" altLang="en-US" sz="1000" dirty="0">
                <a:latin typeface="HG丸ｺﾞｼｯｸM-PRO" panose="020F0600000000000000" pitchFamily="50" charset="-128"/>
                <a:ea typeface="HG丸ｺﾞｼｯｸM-PRO" panose="020F0600000000000000" pitchFamily="50" charset="-128"/>
              </a:rPr>
              <a:t>で一元管理</a:t>
            </a:r>
            <a:endParaRPr lang="en-US" altLang="ja-JP" sz="1000" dirty="0">
              <a:latin typeface="HG丸ｺﾞｼｯｸM-PRO" panose="020F0600000000000000" pitchFamily="50" charset="-128"/>
              <a:ea typeface="HG丸ｺﾞｼｯｸM-PRO" panose="020F0600000000000000" pitchFamily="50" charset="-128"/>
            </a:endParaRPr>
          </a:p>
          <a:p>
            <a:r>
              <a:rPr lang="ja-JP" altLang="en-US" sz="1000" dirty="0">
                <a:latin typeface="HG丸ｺﾞｼｯｸM-PRO" panose="020F0600000000000000" pitchFamily="50" charset="-128"/>
                <a:ea typeface="HG丸ｺﾞｼｯｸM-PRO" panose="020F0600000000000000" pitchFamily="50" charset="-128"/>
              </a:rPr>
              <a:t>・３次元台帳整備による</a:t>
            </a:r>
            <a:endParaRPr lang="en-US" altLang="ja-JP" sz="1000" dirty="0">
              <a:latin typeface="HG丸ｺﾞｼｯｸM-PRO" panose="020F0600000000000000" pitchFamily="50" charset="-128"/>
              <a:ea typeface="HG丸ｺﾞｼｯｸM-PRO" panose="020F0600000000000000" pitchFamily="50" charset="-128"/>
            </a:endParaRPr>
          </a:p>
          <a:p>
            <a:r>
              <a:rPr lang="ja-JP" altLang="en-US" sz="1000" dirty="0">
                <a:latin typeface="HG丸ｺﾞｼｯｸM-PRO" panose="020F0600000000000000" pitchFamily="50" charset="-128"/>
                <a:ea typeface="HG丸ｺﾞｼｯｸM-PRO" panose="020F0600000000000000" pitchFamily="50" charset="-128"/>
              </a:rPr>
              <a:t>　データの総合管理</a:t>
            </a:r>
            <a:endParaRPr kumimoji="1" lang="ja-JP" altLang="en-US" sz="1000" dirty="0">
              <a:latin typeface="HG丸ｺﾞｼｯｸM-PRO" panose="020F0600000000000000" pitchFamily="50" charset="-128"/>
              <a:ea typeface="HG丸ｺﾞｼｯｸM-PRO" panose="020F0600000000000000" pitchFamily="50" charset="-128"/>
            </a:endParaRPr>
          </a:p>
        </p:txBody>
      </p:sp>
      <p:sp>
        <p:nvSpPr>
          <p:cNvPr id="154" name="テキスト ボックス 153">
            <a:extLst>
              <a:ext uri="{FF2B5EF4-FFF2-40B4-BE49-F238E27FC236}">
                <a16:creationId xmlns:a16="http://schemas.microsoft.com/office/drawing/2014/main" id="{15F163B4-2696-48EF-8608-01408D4499E2}"/>
              </a:ext>
            </a:extLst>
          </p:cNvPr>
          <p:cNvSpPr txBox="1"/>
          <p:nvPr/>
        </p:nvSpPr>
        <p:spPr>
          <a:xfrm>
            <a:off x="2518022" y="2793666"/>
            <a:ext cx="1723549" cy="400110"/>
          </a:xfrm>
          <a:prstGeom prst="rect">
            <a:avLst/>
          </a:prstGeom>
          <a:noFill/>
        </p:spPr>
        <p:txBody>
          <a:bodyPr wrap="none" rtlCol="0">
            <a:spAutoFit/>
          </a:bodyPr>
          <a:lstStyle/>
          <a:p>
            <a:r>
              <a:rPr kumimoji="1" lang="ja-JP" altLang="en-US" sz="1000" dirty="0">
                <a:latin typeface="HG丸ｺﾞｼｯｸM-PRO" panose="020F0600000000000000" pitchFamily="50" charset="-128"/>
                <a:ea typeface="HG丸ｺﾞｼｯｸM-PRO" panose="020F0600000000000000" pitchFamily="50" charset="-128"/>
              </a:rPr>
              <a:t>・ツールの導入</a:t>
            </a:r>
            <a:endParaRPr kumimoji="1" lang="en-US" altLang="ja-JP" sz="1000" dirty="0">
              <a:latin typeface="HG丸ｺﾞｼｯｸM-PRO" panose="020F0600000000000000" pitchFamily="50" charset="-128"/>
              <a:ea typeface="HG丸ｺﾞｼｯｸM-PRO" panose="020F0600000000000000" pitchFamily="50" charset="-128"/>
            </a:endParaRPr>
          </a:p>
          <a:p>
            <a:r>
              <a:rPr kumimoji="1" lang="ja-JP" altLang="en-US" sz="1000" dirty="0">
                <a:latin typeface="HG丸ｺﾞｼｯｸM-PRO" panose="020F0600000000000000" pitchFamily="50" charset="-128"/>
                <a:ea typeface="HG丸ｺﾞｼｯｸM-PRO" panose="020F0600000000000000" pitchFamily="50" charset="-128"/>
              </a:rPr>
              <a:t>・コンテンツの作成、充実</a:t>
            </a:r>
          </a:p>
        </p:txBody>
      </p:sp>
      <p:sp>
        <p:nvSpPr>
          <p:cNvPr id="155" name="テキスト ボックス 154">
            <a:extLst>
              <a:ext uri="{FF2B5EF4-FFF2-40B4-BE49-F238E27FC236}">
                <a16:creationId xmlns:a16="http://schemas.microsoft.com/office/drawing/2014/main" id="{3A01EE7D-4CF4-426B-8047-6FBEEBEE29D7}"/>
              </a:ext>
            </a:extLst>
          </p:cNvPr>
          <p:cNvSpPr txBox="1"/>
          <p:nvPr/>
        </p:nvSpPr>
        <p:spPr>
          <a:xfrm>
            <a:off x="6357159" y="2319476"/>
            <a:ext cx="1980029" cy="246221"/>
          </a:xfrm>
          <a:prstGeom prst="rect">
            <a:avLst/>
          </a:prstGeom>
          <a:noFill/>
        </p:spPr>
        <p:txBody>
          <a:bodyPr wrap="none" rtlCol="0">
            <a:spAutoFit/>
          </a:bodyPr>
          <a:lstStyle/>
          <a:p>
            <a:r>
              <a:rPr kumimoji="1" lang="ja-JP" altLang="en-US" sz="1000" dirty="0">
                <a:latin typeface="HG丸ｺﾞｼｯｸM-PRO" panose="020F0600000000000000" pitchFamily="50" charset="-128"/>
                <a:ea typeface="HG丸ｺﾞｼｯｸM-PRO" panose="020F0600000000000000" pitchFamily="50" charset="-128"/>
              </a:rPr>
              <a:t>・定期的に更新（５年に１度）</a:t>
            </a:r>
          </a:p>
        </p:txBody>
      </p:sp>
      <p:grpSp>
        <p:nvGrpSpPr>
          <p:cNvPr id="161" name="グループ化 160">
            <a:extLst>
              <a:ext uri="{FF2B5EF4-FFF2-40B4-BE49-F238E27FC236}">
                <a16:creationId xmlns:a16="http://schemas.microsoft.com/office/drawing/2014/main" id="{78DCEE5E-2E7A-49F4-9465-AF10E929DD66}"/>
              </a:ext>
            </a:extLst>
          </p:cNvPr>
          <p:cNvGrpSpPr/>
          <p:nvPr/>
        </p:nvGrpSpPr>
        <p:grpSpPr>
          <a:xfrm>
            <a:off x="316259" y="3727576"/>
            <a:ext cx="1891563" cy="609413"/>
            <a:chOff x="316259" y="3816967"/>
            <a:chExt cx="1891563" cy="609413"/>
          </a:xfrm>
        </p:grpSpPr>
        <p:grpSp>
          <p:nvGrpSpPr>
            <p:cNvPr id="95" name="グループ化 94">
              <a:extLst>
                <a:ext uri="{FF2B5EF4-FFF2-40B4-BE49-F238E27FC236}">
                  <a16:creationId xmlns:a16="http://schemas.microsoft.com/office/drawing/2014/main" id="{76A442B9-628B-473A-9112-72AB045B4EF4}"/>
                </a:ext>
              </a:extLst>
            </p:cNvPr>
            <p:cNvGrpSpPr/>
            <p:nvPr/>
          </p:nvGrpSpPr>
          <p:grpSpPr>
            <a:xfrm>
              <a:off x="316259" y="3816967"/>
              <a:ext cx="1891563" cy="600701"/>
              <a:chOff x="1198923" y="4800296"/>
              <a:chExt cx="2156379" cy="600701"/>
            </a:xfrm>
          </p:grpSpPr>
          <p:grpSp>
            <p:nvGrpSpPr>
              <p:cNvPr id="49" name="グループ化 48">
                <a:extLst>
                  <a:ext uri="{FF2B5EF4-FFF2-40B4-BE49-F238E27FC236}">
                    <a16:creationId xmlns:a16="http://schemas.microsoft.com/office/drawing/2014/main" id="{1BD6F455-5A45-486A-8703-6BC7AE8AF320}"/>
                  </a:ext>
                </a:extLst>
              </p:cNvPr>
              <p:cNvGrpSpPr/>
              <p:nvPr/>
            </p:nvGrpSpPr>
            <p:grpSpPr>
              <a:xfrm flipV="1">
                <a:off x="1217382" y="4819205"/>
                <a:ext cx="2044050" cy="576000"/>
                <a:chOff x="251520" y="5267496"/>
                <a:chExt cx="2592288" cy="1065381"/>
              </a:xfrm>
            </p:grpSpPr>
            <p:sp>
              <p:nvSpPr>
                <p:cNvPr id="50" name="二等辺三角形 49">
                  <a:extLst>
                    <a:ext uri="{FF2B5EF4-FFF2-40B4-BE49-F238E27FC236}">
                      <a16:creationId xmlns:a16="http://schemas.microsoft.com/office/drawing/2014/main" id="{698AAC41-263D-458D-B83E-BC9E744089D9}"/>
                    </a:ext>
                  </a:extLst>
                </p:cNvPr>
                <p:cNvSpPr/>
                <p:nvPr/>
              </p:nvSpPr>
              <p:spPr>
                <a:xfrm rot="5400000">
                  <a:off x="1017312" y="4506381"/>
                  <a:ext cx="1060704" cy="2592288"/>
                </a:xfrm>
                <a:prstGeom prst="triangle">
                  <a:avLst>
                    <a:gd name="adj" fmla="val 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200" b="1" dirty="0">
                    <a:solidFill>
                      <a:schemeClr val="tx1"/>
                    </a:solidFill>
                  </a:endParaRPr>
                </a:p>
              </p:txBody>
            </p:sp>
            <p:sp>
              <p:nvSpPr>
                <p:cNvPr id="51" name="二等辺三角形 50">
                  <a:extLst>
                    <a:ext uri="{FF2B5EF4-FFF2-40B4-BE49-F238E27FC236}">
                      <a16:creationId xmlns:a16="http://schemas.microsoft.com/office/drawing/2014/main" id="{A3B9EB9E-82E7-4F6E-BAB2-EDE17611CDFD}"/>
                    </a:ext>
                  </a:extLst>
                </p:cNvPr>
                <p:cNvSpPr/>
                <p:nvPr/>
              </p:nvSpPr>
              <p:spPr>
                <a:xfrm rot="16200000">
                  <a:off x="1017312" y="4501704"/>
                  <a:ext cx="1060704" cy="2592288"/>
                </a:xfrm>
                <a:prstGeom prst="triangle">
                  <a:avLst>
                    <a:gd name="adj" fmla="val 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200" b="1" dirty="0">
                    <a:solidFill>
                      <a:schemeClr val="tx1"/>
                    </a:solidFill>
                  </a:endParaRPr>
                </a:p>
              </p:txBody>
            </p:sp>
          </p:grpSp>
          <p:sp>
            <p:nvSpPr>
              <p:cNvPr id="63" name="テキスト ボックス 62">
                <a:extLst>
                  <a:ext uri="{FF2B5EF4-FFF2-40B4-BE49-F238E27FC236}">
                    <a16:creationId xmlns:a16="http://schemas.microsoft.com/office/drawing/2014/main" id="{832C6BDC-65AA-4F79-92BC-E91FDC61344F}"/>
                  </a:ext>
                </a:extLst>
              </p:cNvPr>
              <p:cNvSpPr txBox="1"/>
              <p:nvPr/>
            </p:nvSpPr>
            <p:spPr>
              <a:xfrm>
                <a:off x="1198923" y="5123998"/>
                <a:ext cx="912248" cy="276999"/>
              </a:xfrm>
              <a:prstGeom prst="rect">
                <a:avLst/>
              </a:prstGeom>
              <a:noFill/>
              <a:ln>
                <a:noFill/>
              </a:ln>
            </p:spPr>
            <p:txBody>
              <a:bodyPr wrap="none" rtlCol="0">
                <a:spAutoFit/>
              </a:bodyPr>
              <a:lstStyle/>
              <a:p>
                <a:r>
                  <a:rPr lang="ja-JP" altLang="en-US" sz="1200" dirty="0">
                    <a:latin typeface="HG丸ｺﾞｼｯｸM-PRO" panose="020F0600000000000000" pitchFamily="50" charset="-128"/>
                    <a:ea typeface="HG丸ｺﾞｼｯｸM-PRO" panose="020F0600000000000000" pitchFamily="50" charset="-128"/>
                  </a:rPr>
                  <a:t>予防保全</a:t>
                </a:r>
                <a:endParaRPr kumimoji="1" lang="ja-JP" altLang="en-US" sz="1200" dirty="0">
                  <a:latin typeface="HG丸ｺﾞｼｯｸM-PRO" panose="020F0600000000000000" pitchFamily="50" charset="-128"/>
                  <a:ea typeface="HG丸ｺﾞｼｯｸM-PRO" panose="020F0600000000000000" pitchFamily="50" charset="-128"/>
                </a:endParaRPr>
              </a:p>
            </p:txBody>
          </p:sp>
          <p:sp>
            <p:nvSpPr>
              <p:cNvPr id="64" name="テキスト ボックス 63">
                <a:extLst>
                  <a:ext uri="{FF2B5EF4-FFF2-40B4-BE49-F238E27FC236}">
                    <a16:creationId xmlns:a16="http://schemas.microsoft.com/office/drawing/2014/main" id="{E5F0B7E8-752A-400A-8D93-AA8A5C98848C}"/>
                  </a:ext>
                </a:extLst>
              </p:cNvPr>
              <p:cNvSpPr txBox="1"/>
              <p:nvPr/>
            </p:nvSpPr>
            <p:spPr>
              <a:xfrm>
                <a:off x="1871331" y="4800296"/>
                <a:ext cx="1483971" cy="276999"/>
              </a:xfrm>
              <a:prstGeom prst="rect">
                <a:avLst/>
              </a:prstGeom>
              <a:noFill/>
              <a:ln>
                <a:noFill/>
              </a:ln>
            </p:spPr>
            <p:txBody>
              <a:bodyPr wrap="square" rtlCol="0">
                <a:spAutoFit/>
              </a:bodyPr>
              <a:lstStyle/>
              <a:p>
                <a:r>
                  <a:rPr kumimoji="1" lang="ja-JP" altLang="en-US" sz="1200" dirty="0">
                    <a:latin typeface="HG丸ｺﾞｼｯｸM-PRO" panose="020F0600000000000000" pitchFamily="50" charset="-128"/>
                    <a:ea typeface="HG丸ｺﾞｼｯｸM-PRO" panose="020F0600000000000000" pitchFamily="50" charset="-128"/>
                  </a:rPr>
                  <a:t>予防保全の徹底</a:t>
                </a:r>
              </a:p>
            </p:txBody>
          </p:sp>
        </p:grpSp>
        <p:sp>
          <p:nvSpPr>
            <p:cNvPr id="160" name="正方形/長方形 159">
              <a:extLst>
                <a:ext uri="{FF2B5EF4-FFF2-40B4-BE49-F238E27FC236}">
                  <a16:creationId xmlns:a16="http://schemas.microsoft.com/office/drawing/2014/main" id="{647F6E09-E6EF-489E-80DD-1BD4FEF15F83}"/>
                </a:ext>
              </a:extLst>
            </p:cNvPr>
            <p:cNvSpPr/>
            <p:nvPr/>
          </p:nvSpPr>
          <p:spPr>
            <a:xfrm>
              <a:off x="324809" y="3838749"/>
              <a:ext cx="1800668" cy="587631"/>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200" b="1" dirty="0">
                <a:solidFill>
                  <a:schemeClr val="tx1"/>
                </a:solidFill>
              </a:endParaRPr>
            </a:p>
          </p:txBody>
        </p:sp>
      </p:grpSp>
      <p:sp>
        <p:nvSpPr>
          <p:cNvPr id="162" name="正方形/長方形 161">
            <a:extLst>
              <a:ext uri="{FF2B5EF4-FFF2-40B4-BE49-F238E27FC236}">
                <a16:creationId xmlns:a16="http://schemas.microsoft.com/office/drawing/2014/main" id="{DDFBF647-D825-4EE5-99AE-CB10FC324857}"/>
              </a:ext>
            </a:extLst>
          </p:cNvPr>
          <p:cNvSpPr/>
          <p:nvPr/>
        </p:nvSpPr>
        <p:spPr>
          <a:xfrm>
            <a:off x="2083578" y="2245477"/>
            <a:ext cx="1800668" cy="593411"/>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200" b="1" dirty="0">
              <a:solidFill>
                <a:schemeClr val="tx1"/>
              </a:solidFill>
            </a:endParaRPr>
          </a:p>
        </p:txBody>
      </p:sp>
      <p:sp>
        <p:nvSpPr>
          <p:cNvPr id="163" name="正方形/長方形 162">
            <a:extLst>
              <a:ext uri="{FF2B5EF4-FFF2-40B4-BE49-F238E27FC236}">
                <a16:creationId xmlns:a16="http://schemas.microsoft.com/office/drawing/2014/main" id="{FBD4E699-FF06-46B2-921C-DCBC5758E1FB}"/>
              </a:ext>
            </a:extLst>
          </p:cNvPr>
          <p:cNvSpPr/>
          <p:nvPr/>
        </p:nvSpPr>
        <p:spPr>
          <a:xfrm>
            <a:off x="6442499" y="3711350"/>
            <a:ext cx="1713204" cy="5366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200" b="1" dirty="0">
              <a:solidFill>
                <a:schemeClr val="tx1"/>
              </a:solidFill>
            </a:endParaRPr>
          </a:p>
        </p:txBody>
      </p:sp>
      <p:sp>
        <p:nvSpPr>
          <p:cNvPr id="164" name="正方形/長方形 163">
            <a:extLst>
              <a:ext uri="{FF2B5EF4-FFF2-40B4-BE49-F238E27FC236}">
                <a16:creationId xmlns:a16="http://schemas.microsoft.com/office/drawing/2014/main" id="{90B55AB9-CC59-444D-B800-78D12D10AD1E}"/>
              </a:ext>
            </a:extLst>
          </p:cNvPr>
          <p:cNvSpPr/>
          <p:nvPr/>
        </p:nvSpPr>
        <p:spPr>
          <a:xfrm>
            <a:off x="6051415" y="1748218"/>
            <a:ext cx="1793335" cy="580694"/>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200" b="1" dirty="0">
              <a:solidFill>
                <a:schemeClr val="tx1"/>
              </a:solidFill>
            </a:endParaRPr>
          </a:p>
        </p:txBody>
      </p:sp>
      <p:sp>
        <p:nvSpPr>
          <p:cNvPr id="165" name="正方形/長方形 164">
            <a:extLst>
              <a:ext uri="{FF2B5EF4-FFF2-40B4-BE49-F238E27FC236}">
                <a16:creationId xmlns:a16="http://schemas.microsoft.com/office/drawing/2014/main" id="{EF7362D4-9691-4C77-BE0C-E5DCFA314CBF}"/>
              </a:ext>
            </a:extLst>
          </p:cNvPr>
          <p:cNvSpPr/>
          <p:nvPr/>
        </p:nvSpPr>
        <p:spPr>
          <a:xfrm>
            <a:off x="5013377" y="5631921"/>
            <a:ext cx="1751577" cy="523232"/>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200" b="1" dirty="0">
              <a:solidFill>
                <a:schemeClr val="tx1"/>
              </a:solidFill>
            </a:endParaRPr>
          </a:p>
        </p:txBody>
      </p:sp>
      <p:sp>
        <p:nvSpPr>
          <p:cNvPr id="166" name="正方形/長方形 165">
            <a:extLst>
              <a:ext uri="{FF2B5EF4-FFF2-40B4-BE49-F238E27FC236}">
                <a16:creationId xmlns:a16="http://schemas.microsoft.com/office/drawing/2014/main" id="{7DA37960-6ECE-4AF0-9729-A1B7BD9D3F17}"/>
              </a:ext>
            </a:extLst>
          </p:cNvPr>
          <p:cNvSpPr/>
          <p:nvPr/>
        </p:nvSpPr>
        <p:spPr>
          <a:xfrm>
            <a:off x="4638281" y="3869816"/>
            <a:ext cx="1410207" cy="514736"/>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200" b="1" dirty="0">
              <a:solidFill>
                <a:schemeClr val="tx1"/>
              </a:solidFill>
            </a:endParaRPr>
          </a:p>
        </p:txBody>
      </p:sp>
      <p:sp>
        <p:nvSpPr>
          <p:cNvPr id="167" name="正方形/長方形 166">
            <a:extLst>
              <a:ext uri="{FF2B5EF4-FFF2-40B4-BE49-F238E27FC236}">
                <a16:creationId xmlns:a16="http://schemas.microsoft.com/office/drawing/2014/main" id="{2E11CE0D-09EC-4816-B79F-70BB56217065}"/>
              </a:ext>
            </a:extLst>
          </p:cNvPr>
          <p:cNvSpPr/>
          <p:nvPr/>
        </p:nvSpPr>
        <p:spPr>
          <a:xfrm>
            <a:off x="7958251" y="6122447"/>
            <a:ext cx="907255" cy="288001"/>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200" b="1" dirty="0">
              <a:solidFill>
                <a:schemeClr val="tx1"/>
              </a:solidFill>
            </a:endParaRPr>
          </a:p>
        </p:txBody>
      </p:sp>
      <p:sp>
        <p:nvSpPr>
          <p:cNvPr id="125" name="テキスト ボックス 124">
            <a:extLst>
              <a:ext uri="{FF2B5EF4-FFF2-40B4-BE49-F238E27FC236}">
                <a16:creationId xmlns:a16="http://schemas.microsoft.com/office/drawing/2014/main" id="{107C697C-7469-4A71-A638-41905C981D22}"/>
              </a:ext>
            </a:extLst>
          </p:cNvPr>
          <p:cNvSpPr txBox="1"/>
          <p:nvPr/>
        </p:nvSpPr>
        <p:spPr>
          <a:xfrm>
            <a:off x="7799298" y="5923482"/>
            <a:ext cx="364202" cy="200055"/>
          </a:xfrm>
          <a:prstGeom prst="rect">
            <a:avLst/>
          </a:prstGeom>
          <a:noFill/>
        </p:spPr>
        <p:txBody>
          <a:bodyPr wrap="none" rtlCol="0">
            <a:spAutoFit/>
          </a:bodyPr>
          <a:lstStyle/>
          <a:p>
            <a:r>
              <a:rPr lang="ja-JP" altLang="en-US" sz="700" dirty="0">
                <a:latin typeface="HG丸ｺﾞｼｯｸM-PRO" panose="020F0600000000000000" pitchFamily="50" charset="-128"/>
                <a:ea typeface="HG丸ｺﾞｼｯｸM-PRO" panose="020F0600000000000000" pitchFamily="50" charset="-128"/>
              </a:rPr>
              <a:t>現在</a:t>
            </a:r>
            <a:endParaRPr kumimoji="1" lang="ja-JP" altLang="en-US" sz="700" dirty="0">
              <a:latin typeface="HG丸ｺﾞｼｯｸM-PRO" panose="020F0600000000000000" pitchFamily="50" charset="-128"/>
              <a:ea typeface="HG丸ｺﾞｼｯｸM-PRO" panose="020F0600000000000000" pitchFamily="50" charset="-128"/>
            </a:endParaRPr>
          </a:p>
        </p:txBody>
      </p:sp>
      <p:sp>
        <p:nvSpPr>
          <p:cNvPr id="126" name="テキスト ボックス 125">
            <a:extLst>
              <a:ext uri="{FF2B5EF4-FFF2-40B4-BE49-F238E27FC236}">
                <a16:creationId xmlns:a16="http://schemas.microsoft.com/office/drawing/2014/main" id="{A6327174-E0F6-4921-B3AB-8A3DA58AB3A5}"/>
              </a:ext>
            </a:extLst>
          </p:cNvPr>
          <p:cNvSpPr txBox="1"/>
          <p:nvPr/>
        </p:nvSpPr>
        <p:spPr>
          <a:xfrm>
            <a:off x="8614521" y="5943326"/>
            <a:ext cx="498855" cy="200055"/>
          </a:xfrm>
          <a:prstGeom prst="rect">
            <a:avLst/>
          </a:prstGeom>
          <a:noFill/>
        </p:spPr>
        <p:txBody>
          <a:bodyPr wrap="none" rtlCol="0">
            <a:spAutoFit/>
          </a:bodyPr>
          <a:lstStyle/>
          <a:p>
            <a:r>
              <a:rPr kumimoji="1" lang="en-US" altLang="ja-JP" sz="700" dirty="0">
                <a:latin typeface="HG丸ｺﾞｼｯｸM-PRO" panose="020F0600000000000000" pitchFamily="50" charset="-128"/>
                <a:ea typeface="HG丸ｺﾞｼｯｸM-PRO" panose="020F0600000000000000" pitchFamily="50" charset="-128"/>
              </a:rPr>
              <a:t>10</a:t>
            </a:r>
            <a:r>
              <a:rPr kumimoji="1" lang="ja-JP" altLang="en-US" sz="700" dirty="0">
                <a:latin typeface="HG丸ｺﾞｼｯｸM-PRO" panose="020F0600000000000000" pitchFamily="50" charset="-128"/>
                <a:ea typeface="HG丸ｺﾞｼｯｸM-PRO" panose="020F0600000000000000" pitchFamily="50" charset="-128"/>
              </a:rPr>
              <a:t>年後</a:t>
            </a:r>
          </a:p>
        </p:txBody>
      </p:sp>
      <p:sp>
        <p:nvSpPr>
          <p:cNvPr id="127" name="テキスト ボックス 126">
            <a:extLst>
              <a:ext uri="{FF2B5EF4-FFF2-40B4-BE49-F238E27FC236}">
                <a16:creationId xmlns:a16="http://schemas.microsoft.com/office/drawing/2014/main" id="{39D11FDA-7094-4475-BE05-30A235DF9406}"/>
              </a:ext>
            </a:extLst>
          </p:cNvPr>
          <p:cNvSpPr txBox="1"/>
          <p:nvPr/>
        </p:nvSpPr>
        <p:spPr>
          <a:xfrm>
            <a:off x="-13856" y="1644"/>
            <a:ext cx="9157855"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１．</a:t>
            </a:r>
            <a:r>
              <a:rPr kumimoji="1" lang="ja-JP" altLang="en-US" sz="2800" dirty="0">
                <a:solidFill>
                  <a:schemeClr val="bg1"/>
                </a:solidFill>
                <a:latin typeface="Meiryo UI" panose="020B0604030504040204" pitchFamily="50" charset="-128"/>
                <a:ea typeface="Meiryo UI" panose="020B0604030504040204" pitchFamily="50" charset="-128"/>
              </a:rPr>
              <a:t>各分野の最終とりまとめ</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128" name="テキスト ボックス 127">
            <a:extLst>
              <a:ext uri="{FF2B5EF4-FFF2-40B4-BE49-F238E27FC236}">
                <a16:creationId xmlns:a16="http://schemas.microsoft.com/office/drawing/2014/main" id="{3C944C5E-93EE-4C04-8F02-D3C5758996D8}"/>
              </a:ext>
            </a:extLst>
          </p:cNvPr>
          <p:cNvSpPr txBox="1"/>
          <p:nvPr/>
        </p:nvSpPr>
        <p:spPr>
          <a:xfrm>
            <a:off x="0" y="525123"/>
            <a:ext cx="9144000" cy="461665"/>
          </a:xfrm>
          <a:prstGeom prst="rect">
            <a:avLst/>
          </a:prstGeom>
          <a:solidFill>
            <a:srgbClr val="FFD653"/>
          </a:solidFill>
          <a:ln w="19050">
            <a:noFill/>
          </a:ln>
        </p:spPr>
        <p:txBody>
          <a:bodyPr wrap="square" rtlCol="0">
            <a:spAutoFit/>
          </a:bodyPr>
          <a:lstStyle/>
          <a:p>
            <a:r>
              <a:rPr lang="ja-JP" altLang="en-US" sz="2400" dirty="0">
                <a:latin typeface="Meiryo UI" pitchFamily="50" charset="-128"/>
                <a:ea typeface="Meiryo UI" pitchFamily="50" charset="-128"/>
                <a:cs typeface="Meiryo UI" pitchFamily="50" charset="-128"/>
              </a:rPr>
              <a:t>１－２　</a:t>
            </a:r>
            <a:r>
              <a:rPr lang="ja-JP" altLang="en-US" sz="2400" dirty="0">
                <a:latin typeface="Meiryo UI" panose="020B0604030504040204" pitchFamily="50" charset="-128"/>
                <a:ea typeface="Meiryo UI" panose="020B0604030504040204" pitchFamily="50" charset="-128"/>
              </a:rPr>
              <a:t>次期計画で目指すメンテナンスサイクルと主な取組</a:t>
            </a:r>
            <a:endParaRPr kumimoji="1" lang="ja-JP" altLang="en-US" sz="2400" dirty="0">
              <a:latin typeface="Meiryo UI" pitchFamily="50" charset="-128"/>
              <a:ea typeface="Meiryo UI" pitchFamily="50" charset="-128"/>
              <a:cs typeface="Meiryo UI" pitchFamily="50" charset="-128"/>
            </a:endParaRPr>
          </a:p>
        </p:txBody>
      </p:sp>
      <p:sp>
        <p:nvSpPr>
          <p:cNvPr id="129" name="スライド番号プレースホルダー 17">
            <a:extLst>
              <a:ext uri="{FF2B5EF4-FFF2-40B4-BE49-F238E27FC236}">
                <a16:creationId xmlns:a16="http://schemas.microsoft.com/office/drawing/2014/main" id="{C0B148C7-A425-495B-8ED3-6221F24F7A56}"/>
              </a:ext>
            </a:extLst>
          </p:cNvPr>
          <p:cNvSpPr>
            <a:spLocks noGrp="1"/>
          </p:cNvSpPr>
          <p:nvPr>
            <p:ph type="sldNum" sz="quarter" idx="12"/>
          </p:nvPr>
        </p:nvSpPr>
        <p:spPr>
          <a:xfrm>
            <a:off x="8380804" y="6497402"/>
            <a:ext cx="774422" cy="365125"/>
          </a:xfrm>
        </p:spPr>
        <p:txBody>
          <a:bodyPr/>
          <a:lstStyle/>
          <a:p>
            <a:fld id="{682EF9F9-C4E8-46B2-BBF1-33E3162B856A}" type="slidenum">
              <a:rPr kumimoji="1" lang="ja-JP" altLang="en-US" smtClean="0"/>
              <a:t>4</a:t>
            </a:fld>
            <a:endParaRPr kumimoji="1" lang="ja-JP" altLang="en-US" dirty="0"/>
          </a:p>
        </p:txBody>
      </p:sp>
      <p:sp>
        <p:nvSpPr>
          <p:cNvPr id="124" name="テキスト ボックス 123">
            <a:extLst>
              <a:ext uri="{FF2B5EF4-FFF2-40B4-BE49-F238E27FC236}">
                <a16:creationId xmlns:a16="http://schemas.microsoft.com/office/drawing/2014/main" id="{4D8F6E3B-EE3E-4EF1-95BF-82FF0EF4FCCE}"/>
              </a:ext>
            </a:extLst>
          </p:cNvPr>
          <p:cNvSpPr txBox="1"/>
          <p:nvPr/>
        </p:nvSpPr>
        <p:spPr>
          <a:xfrm>
            <a:off x="7465730" y="5592656"/>
            <a:ext cx="441146" cy="246221"/>
          </a:xfrm>
          <a:prstGeom prst="rect">
            <a:avLst/>
          </a:prstGeom>
          <a:noFill/>
        </p:spPr>
        <p:txBody>
          <a:bodyPr wrap="none" rtlCol="0">
            <a:spAutoFit/>
          </a:bodyPr>
          <a:lstStyle/>
          <a:p>
            <a:r>
              <a:rPr kumimoji="1" lang="ja-JP" altLang="en-US" sz="1000" dirty="0">
                <a:latin typeface="HG丸ｺﾞｼｯｸM-PRO" panose="020F0600000000000000" pitchFamily="50" charset="-128"/>
                <a:ea typeface="HG丸ｺﾞｼｯｸM-PRO" panose="020F0600000000000000" pitchFamily="50" charset="-128"/>
              </a:rPr>
              <a:t>凡例</a:t>
            </a:r>
          </a:p>
        </p:txBody>
      </p:sp>
    </p:spTree>
    <p:extLst>
      <p:ext uri="{BB962C8B-B14F-4D97-AF65-F5344CB8AC3E}">
        <p14:creationId xmlns:p14="http://schemas.microsoft.com/office/powerpoint/2010/main" val="12609661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テキスト ボックス 126">
            <a:extLst>
              <a:ext uri="{FF2B5EF4-FFF2-40B4-BE49-F238E27FC236}">
                <a16:creationId xmlns:a16="http://schemas.microsoft.com/office/drawing/2014/main" id="{39D11FDA-7094-4475-BE05-30A235DF9406}"/>
              </a:ext>
            </a:extLst>
          </p:cNvPr>
          <p:cNvSpPr txBox="1"/>
          <p:nvPr/>
        </p:nvSpPr>
        <p:spPr>
          <a:xfrm>
            <a:off x="-13856" y="1644"/>
            <a:ext cx="9157855"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１．</a:t>
            </a:r>
            <a:r>
              <a:rPr kumimoji="1" lang="ja-JP" altLang="en-US" sz="2800" dirty="0">
                <a:solidFill>
                  <a:schemeClr val="bg1"/>
                </a:solidFill>
                <a:latin typeface="Meiryo UI" panose="020B0604030504040204" pitchFamily="50" charset="-128"/>
                <a:ea typeface="Meiryo UI" panose="020B0604030504040204" pitchFamily="50" charset="-128"/>
              </a:rPr>
              <a:t>各分野の最終とりまとめ</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128" name="テキスト ボックス 127">
            <a:extLst>
              <a:ext uri="{FF2B5EF4-FFF2-40B4-BE49-F238E27FC236}">
                <a16:creationId xmlns:a16="http://schemas.microsoft.com/office/drawing/2014/main" id="{3C944C5E-93EE-4C04-8F02-D3C5758996D8}"/>
              </a:ext>
            </a:extLst>
          </p:cNvPr>
          <p:cNvSpPr txBox="1"/>
          <p:nvPr/>
        </p:nvSpPr>
        <p:spPr>
          <a:xfrm>
            <a:off x="0" y="525123"/>
            <a:ext cx="9144000" cy="461665"/>
          </a:xfrm>
          <a:prstGeom prst="rect">
            <a:avLst/>
          </a:prstGeom>
          <a:solidFill>
            <a:srgbClr val="FFD653"/>
          </a:solidFill>
          <a:ln w="19050">
            <a:noFill/>
          </a:ln>
        </p:spPr>
        <p:txBody>
          <a:bodyPr wrap="square" rtlCol="0">
            <a:spAutoFit/>
          </a:bodyPr>
          <a:lstStyle/>
          <a:p>
            <a:r>
              <a:rPr lang="ja-JP" altLang="en-US" sz="2400" dirty="0">
                <a:latin typeface="Meiryo UI" pitchFamily="50" charset="-128"/>
                <a:ea typeface="Meiryo UI" pitchFamily="50" charset="-128"/>
                <a:cs typeface="Meiryo UI" pitchFamily="50" charset="-128"/>
              </a:rPr>
              <a:t>１－３　</a:t>
            </a:r>
            <a:r>
              <a:rPr lang="ja-JP" altLang="en-US" sz="2400" dirty="0">
                <a:latin typeface="Meiryo UI" panose="020B0604030504040204" pitchFamily="50" charset="-128"/>
                <a:ea typeface="Meiryo UI" panose="020B0604030504040204" pitchFamily="50" charset="-128"/>
              </a:rPr>
              <a:t>次期計画の構成</a:t>
            </a:r>
            <a:endParaRPr kumimoji="1" lang="ja-JP" altLang="en-US" sz="2400" dirty="0">
              <a:latin typeface="Meiryo UI" pitchFamily="50" charset="-128"/>
              <a:ea typeface="Meiryo UI" pitchFamily="50" charset="-128"/>
              <a:cs typeface="Meiryo UI" pitchFamily="50" charset="-128"/>
            </a:endParaRPr>
          </a:p>
        </p:txBody>
      </p:sp>
      <p:sp>
        <p:nvSpPr>
          <p:cNvPr id="124" name="スライド番号プレースホルダー 17">
            <a:extLst>
              <a:ext uri="{FF2B5EF4-FFF2-40B4-BE49-F238E27FC236}">
                <a16:creationId xmlns:a16="http://schemas.microsoft.com/office/drawing/2014/main" id="{47F0D8F0-84CB-432D-8E9D-8BC4CEE21D59}"/>
              </a:ext>
            </a:extLst>
          </p:cNvPr>
          <p:cNvSpPr>
            <a:spLocks noGrp="1"/>
          </p:cNvSpPr>
          <p:nvPr>
            <p:ph type="sldNum" sz="quarter" idx="12"/>
          </p:nvPr>
        </p:nvSpPr>
        <p:spPr>
          <a:xfrm>
            <a:off x="8380804" y="6497402"/>
            <a:ext cx="774422" cy="365125"/>
          </a:xfrm>
        </p:spPr>
        <p:txBody>
          <a:bodyPr/>
          <a:lstStyle/>
          <a:p>
            <a:fld id="{682EF9F9-C4E8-46B2-BBF1-33E3162B856A}" type="slidenum">
              <a:rPr kumimoji="1" lang="ja-JP" altLang="en-US" smtClean="0"/>
              <a:t>5</a:t>
            </a:fld>
            <a:endParaRPr kumimoji="1" lang="ja-JP" altLang="en-US" dirty="0"/>
          </a:p>
        </p:txBody>
      </p:sp>
      <p:pic>
        <p:nvPicPr>
          <p:cNvPr id="3" name="図 2">
            <a:extLst>
              <a:ext uri="{FF2B5EF4-FFF2-40B4-BE49-F238E27FC236}">
                <a16:creationId xmlns:a16="http://schemas.microsoft.com/office/drawing/2014/main" id="{58F66028-C71B-4CDB-8A68-56E673ED45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6562" y="2324761"/>
            <a:ext cx="6770876" cy="4480873"/>
          </a:xfrm>
          <a:prstGeom prst="rect">
            <a:avLst/>
          </a:prstGeom>
        </p:spPr>
      </p:pic>
      <p:sp>
        <p:nvSpPr>
          <p:cNvPr id="15" name="角丸四角形 111">
            <a:extLst>
              <a:ext uri="{FF2B5EF4-FFF2-40B4-BE49-F238E27FC236}">
                <a16:creationId xmlns:a16="http://schemas.microsoft.com/office/drawing/2014/main" id="{8B3839FB-047C-4D43-9DC4-D27E8E7BBF4D}"/>
              </a:ext>
            </a:extLst>
          </p:cNvPr>
          <p:cNvSpPr/>
          <p:nvPr/>
        </p:nvSpPr>
        <p:spPr>
          <a:xfrm>
            <a:off x="1799692" y="1182382"/>
            <a:ext cx="5544616" cy="1102041"/>
          </a:xfrm>
          <a:prstGeom prst="roundRect">
            <a:avLst>
              <a:gd name="adj" fmla="val 0"/>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t"/>
          <a:lstStyle/>
          <a:p>
            <a:endParaRPr lang="en-US" altLang="ja-JP" sz="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角丸四角形 143">
            <a:extLst>
              <a:ext uri="{FF2B5EF4-FFF2-40B4-BE49-F238E27FC236}">
                <a16:creationId xmlns:a16="http://schemas.microsoft.com/office/drawing/2014/main" id="{3D1BD6DF-682E-4061-9236-6FF1331562FC}"/>
              </a:ext>
            </a:extLst>
          </p:cNvPr>
          <p:cNvSpPr/>
          <p:nvPr/>
        </p:nvSpPr>
        <p:spPr>
          <a:xfrm>
            <a:off x="1871700" y="1012219"/>
            <a:ext cx="1295944" cy="274746"/>
          </a:xfrm>
          <a:prstGeom prst="rect">
            <a:avLst/>
          </a:prstGeom>
          <a:ln/>
        </p:spPr>
        <p:style>
          <a:lnRef idx="2">
            <a:schemeClr val="dk1"/>
          </a:lnRef>
          <a:fillRef idx="1">
            <a:schemeClr val="lt1"/>
          </a:fillRef>
          <a:effectRef idx="0">
            <a:schemeClr val="dk1"/>
          </a:effectRef>
          <a:fontRef idx="minor">
            <a:schemeClr val="dk1"/>
          </a:fontRef>
        </p:style>
        <p:txBody>
          <a:bodyPr lIns="0" tIns="0" rIns="0" bIns="0" anchor="ctr" anchorCtr="0"/>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構成変更の視点</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6">
            <a:extLst>
              <a:ext uri="{FF2B5EF4-FFF2-40B4-BE49-F238E27FC236}">
                <a16:creationId xmlns:a16="http://schemas.microsoft.com/office/drawing/2014/main" id="{95C3ED10-3AC3-4BAC-B11F-9023DAD613F0}"/>
              </a:ext>
            </a:extLst>
          </p:cNvPr>
          <p:cNvSpPr txBox="1"/>
          <p:nvPr/>
        </p:nvSpPr>
        <p:spPr>
          <a:xfrm>
            <a:off x="1871700" y="1268760"/>
            <a:ext cx="5335900" cy="1015663"/>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r>
              <a:rPr kumimoji="1" lang="ja-JP" altLang="en-US" sz="1200" dirty="0"/>
              <a:t>・</a:t>
            </a:r>
            <a:r>
              <a:rPr kumimoji="1" lang="ja-JP" altLang="en-US" sz="1200" u="sng" dirty="0"/>
              <a:t>すべての施設</a:t>
            </a:r>
            <a:r>
              <a:rPr kumimoji="1" lang="ja-JP" altLang="en-US" sz="1200" dirty="0"/>
              <a:t>を計画に位置付け</a:t>
            </a:r>
            <a:endParaRPr kumimoji="1" lang="en-US" altLang="ja-JP" sz="1200" dirty="0"/>
          </a:p>
          <a:p>
            <a:r>
              <a:rPr lang="ja-JP" altLang="en-US" sz="1200" dirty="0"/>
              <a:t>・</a:t>
            </a:r>
            <a:r>
              <a:rPr lang="ja-JP" altLang="en-US" sz="1200" u="sng" dirty="0"/>
              <a:t>施設の機能維持に着目</a:t>
            </a:r>
            <a:r>
              <a:rPr lang="ja-JP" altLang="en-US" sz="1200" dirty="0"/>
              <a:t>した日常的維持管理の充実及び予防保全の徹底</a:t>
            </a:r>
            <a:endParaRPr kumimoji="1" lang="en-US" altLang="ja-JP" sz="1200" dirty="0"/>
          </a:p>
          <a:p>
            <a:r>
              <a:rPr kumimoji="1" lang="ja-JP" altLang="en-US" sz="1200" dirty="0"/>
              <a:t>・</a:t>
            </a:r>
            <a:r>
              <a:rPr kumimoji="1" lang="ja-JP" altLang="en-US" sz="1200" u="sng" dirty="0"/>
              <a:t>施設ごと</a:t>
            </a:r>
            <a:r>
              <a:rPr kumimoji="1" lang="ja-JP" altLang="en-US" sz="1200" dirty="0"/>
              <a:t>に、点検、評価等の項目を位置</a:t>
            </a:r>
            <a:r>
              <a:rPr lang="ja-JP" altLang="en-US" sz="1200" dirty="0"/>
              <a:t>付け</a:t>
            </a:r>
            <a:endParaRPr kumimoji="1" lang="en-US" altLang="ja-JP" sz="1200" dirty="0"/>
          </a:p>
          <a:p>
            <a:r>
              <a:rPr lang="ja-JP" altLang="en-US" sz="1200" dirty="0"/>
              <a:t>・</a:t>
            </a:r>
            <a:r>
              <a:rPr lang="ja-JP" altLang="en-US" sz="1200" u="sng" dirty="0"/>
              <a:t>新技術の活用を位置付け</a:t>
            </a:r>
            <a:endParaRPr kumimoji="1" lang="en-US" altLang="ja-JP" sz="1200" u="sng" dirty="0"/>
          </a:p>
          <a:p>
            <a:r>
              <a:rPr lang="ja-JP" altLang="en-US" sz="1200" dirty="0"/>
              <a:t>・維持管理マネジメントにおける</a:t>
            </a:r>
            <a:r>
              <a:rPr lang="ja-JP" altLang="en-US" sz="1200" u="sng" dirty="0"/>
              <a:t>効果検証の着目点</a:t>
            </a:r>
            <a:r>
              <a:rPr lang="ja-JP" altLang="en-US" sz="1200" dirty="0"/>
              <a:t>を明確化</a:t>
            </a:r>
            <a:endParaRPr kumimoji="1" lang="ja-JP" altLang="en-US" sz="1200" dirty="0"/>
          </a:p>
        </p:txBody>
      </p:sp>
    </p:spTree>
    <p:extLst>
      <p:ext uri="{BB962C8B-B14F-4D97-AF65-F5344CB8AC3E}">
        <p14:creationId xmlns:p14="http://schemas.microsoft.com/office/powerpoint/2010/main" val="28586153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37CCC500-2112-4F2C-82DE-160CADD331C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83750" y="2649909"/>
            <a:ext cx="3664477" cy="4043052"/>
          </a:xfrm>
          <a:prstGeom prst="rect">
            <a:avLst/>
          </a:prstGeom>
          <a:noFill/>
          <a:ln>
            <a:noFill/>
          </a:ln>
        </p:spPr>
      </p:pic>
      <p:sp>
        <p:nvSpPr>
          <p:cNvPr id="17" name="テキスト ボックス 16">
            <a:extLst>
              <a:ext uri="{FF2B5EF4-FFF2-40B4-BE49-F238E27FC236}">
                <a16:creationId xmlns:a16="http://schemas.microsoft.com/office/drawing/2014/main" id="{5CA63333-58CC-4345-8E5A-C9F799BB19BB}"/>
              </a:ext>
            </a:extLst>
          </p:cNvPr>
          <p:cNvSpPr txBox="1"/>
          <p:nvPr/>
        </p:nvSpPr>
        <p:spPr>
          <a:xfrm>
            <a:off x="-13856" y="1644"/>
            <a:ext cx="9157855"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１．</a:t>
            </a:r>
            <a:r>
              <a:rPr kumimoji="1" lang="ja-JP" altLang="en-US" sz="2800" dirty="0">
                <a:solidFill>
                  <a:schemeClr val="bg1"/>
                </a:solidFill>
                <a:latin typeface="Meiryo UI" panose="020B0604030504040204" pitchFamily="50" charset="-128"/>
                <a:ea typeface="Meiryo UI" panose="020B0604030504040204" pitchFamily="50" charset="-128"/>
              </a:rPr>
              <a:t>各分野の最終とりまとめ</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16" name="テキスト ボックス 15">
            <a:extLst>
              <a:ext uri="{FF2B5EF4-FFF2-40B4-BE49-F238E27FC236}">
                <a16:creationId xmlns:a16="http://schemas.microsoft.com/office/drawing/2014/main" id="{7864192E-FAAF-4A15-835A-3E8447777D24}"/>
              </a:ext>
            </a:extLst>
          </p:cNvPr>
          <p:cNvSpPr txBox="1"/>
          <p:nvPr/>
        </p:nvSpPr>
        <p:spPr>
          <a:xfrm>
            <a:off x="0" y="525123"/>
            <a:ext cx="9144000" cy="461665"/>
          </a:xfrm>
          <a:prstGeom prst="rect">
            <a:avLst/>
          </a:prstGeom>
          <a:solidFill>
            <a:srgbClr val="FFD653"/>
          </a:solidFill>
          <a:ln w="19050">
            <a:noFill/>
          </a:ln>
        </p:spPr>
        <p:txBody>
          <a:bodyPr wrap="square" rtlCol="0">
            <a:spAutoFit/>
          </a:bodyPr>
          <a:lstStyle/>
          <a:p>
            <a:r>
              <a:rPr lang="ja-JP" altLang="en-US" sz="2400" dirty="0">
                <a:latin typeface="Meiryo UI" pitchFamily="50" charset="-128"/>
                <a:ea typeface="Meiryo UI" pitchFamily="50" charset="-128"/>
                <a:cs typeface="Meiryo UI" pitchFamily="50" charset="-128"/>
              </a:rPr>
              <a:t>１－</a:t>
            </a:r>
            <a:r>
              <a:rPr lang="en-US" altLang="ja-JP" sz="2400" dirty="0">
                <a:latin typeface="Meiryo UI" pitchFamily="50" charset="-128"/>
                <a:ea typeface="Meiryo UI" pitchFamily="50" charset="-128"/>
                <a:cs typeface="Meiryo UI" pitchFamily="50" charset="-128"/>
              </a:rPr>
              <a:t>4</a:t>
            </a:r>
            <a:r>
              <a:rPr lang="ja-JP" altLang="en-US" sz="2400" dirty="0">
                <a:latin typeface="Meiryo UI" pitchFamily="50" charset="-128"/>
                <a:ea typeface="Meiryo UI" pitchFamily="50" charset="-128"/>
                <a:cs typeface="Meiryo UI" pitchFamily="50" charset="-128"/>
              </a:rPr>
              <a:t>　次期計画の概要</a:t>
            </a:r>
            <a:endParaRPr kumimoji="1" lang="ja-JP" altLang="en-US" sz="2400" dirty="0">
              <a:latin typeface="Meiryo UI" pitchFamily="50" charset="-128"/>
              <a:ea typeface="Meiryo UI" pitchFamily="50" charset="-128"/>
              <a:cs typeface="Meiryo UI" pitchFamily="50" charset="-128"/>
            </a:endParaRPr>
          </a:p>
        </p:txBody>
      </p:sp>
      <p:sp>
        <p:nvSpPr>
          <p:cNvPr id="10" name="スライド番号プレースホルダー 17">
            <a:extLst>
              <a:ext uri="{FF2B5EF4-FFF2-40B4-BE49-F238E27FC236}">
                <a16:creationId xmlns:a16="http://schemas.microsoft.com/office/drawing/2014/main" id="{428703D8-3AFE-4E03-A287-112B17022CD6}"/>
              </a:ext>
            </a:extLst>
          </p:cNvPr>
          <p:cNvSpPr>
            <a:spLocks noGrp="1"/>
          </p:cNvSpPr>
          <p:nvPr>
            <p:ph type="sldNum" sz="quarter" idx="12"/>
          </p:nvPr>
        </p:nvSpPr>
        <p:spPr>
          <a:xfrm>
            <a:off x="8380804" y="6497402"/>
            <a:ext cx="774422" cy="365125"/>
          </a:xfrm>
        </p:spPr>
        <p:txBody>
          <a:bodyPr/>
          <a:lstStyle/>
          <a:p>
            <a:fld id="{682EF9F9-C4E8-46B2-BBF1-33E3162B856A}" type="slidenum">
              <a:rPr kumimoji="1" lang="ja-JP" altLang="en-US" smtClean="0"/>
              <a:t>6</a:t>
            </a:fld>
            <a:endParaRPr kumimoji="1" lang="ja-JP" altLang="en-US" dirty="0"/>
          </a:p>
        </p:txBody>
      </p:sp>
      <p:pic>
        <p:nvPicPr>
          <p:cNvPr id="30" name="図 29">
            <a:extLst>
              <a:ext uri="{FF2B5EF4-FFF2-40B4-BE49-F238E27FC236}">
                <a16:creationId xmlns:a16="http://schemas.microsoft.com/office/drawing/2014/main" id="{B2D6B0FE-B22F-4899-8659-B68529BF4F8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51520" y="2325520"/>
            <a:ext cx="4131945" cy="3105785"/>
          </a:xfrm>
          <a:prstGeom prst="rect">
            <a:avLst/>
          </a:prstGeom>
          <a:noFill/>
          <a:ln>
            <a:noFill/>
          </a:ln>
        </p:spPr>
      </p:pic>
      <p:sp>
        <p:nvSpPr>
          <p:cNvPr id="31" name="角丸四角形 143">
            <a:extLst>
              <a:ext uri="{FF2B5EF4-FFF2-40B4-BE49-F238E27FC236}">
                <a16:creationId xmlns:a16="http://schemas.microsoft.com/office/drawing/2014/main" id="{95AD1125-7F03-4611-9161-B6E6141D11A8}"/>
              </a:ext>
            </a:extLst>
          </p:cNvPr>
          <p:cNvSpPr/>
          <p:nvPr/>
        </p:nvSpPr>
        <p:spPr>
          <a:xfrm>
            <a:off x="110835" y="1332910"/>
            <a:ext cx="4389157" cy="5408458"/>
          </a:xfrm>
          <a:prstGeom prst="rect">
            <a:avLst/>
          </a:prstGeom>
          <a:noFill/>
          <a:ln>
            <a:solidFill>
              <a:schemeClr val="tx1"/>
            </a:solid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en-US" altLang="ja-JP" sz="1400" b="1" kern="100" dirty="0">
                <a:solidFill>
                  <a:prstClr val="black"/>
                </a:solidFill>
                <a:latin typeface="Meiryo UI" panose="020B0604030504040204" pitchFamily="50" charset="-128"/>
                <a:ea typeface="Meiryo UI" panose="020B0604030504040204" pitchFamily="50" charset="-128"/>
                <a:cs typeface="Times New Roman"/>
              </a:rPr>
              <a:t>1.1</a:t>
            </a:r>
            <a:r>
              <a:rPr lang="ja-JP" altLang="en-US" sz="1400" b="1" kern="100" dirty="0">
                <a:solidFill>
                  <a:prstClr val="black"/>
                </a:solidFill>
                <a:latin typeface="Meiryo UI" panose="020B0604030504040204" pitchFamily="50" charset="-128"/>
                <a:ea typeface="Meiryo UI" panose="020B0604030504040204" pitchFamily="50" charset="-128"/>
                <a:cs typeface="Times New Roman"/>
              </a:rPr>
              <a:t>　本計画の構成</a:t>
            </a:r>
            <a:endParaRPr lang="en-US" altLang="ja-JP" sz="1400" b="1" kern="100" dirty="0">
              <a:solidFill>
                <a:prstClr val="black"/>
              </a:solidFill>
              <a:latin typeface="Meiryo UI" panose="020B0604030504040204" pitchFamily="50" charset="-128"/>
              <a:ea typeface="Meiryo UI" panose="020B0604030504040204" pitchFamily="50" charset="-128"/>
              <a:cs typeface="Times New Roman"/>
            </a:endParaRPr>
          </a:p>
        </p:txBody>
      </p:sp>
      <p:sp>
        <p:nvSpPr>
          <p:cNvPr id="32" name="テキスト ボックス 31">
            <a:extLst>
              <a:ext uri="{FF2B5EF4-FFF2-40B4-BE49-F238E27FC236}">
                <a16:creationId xmlns:a16="http://schemas.microsoft.com/office/drawing/2014/main" id="{44744851-3FAB-46A5-B425-55904843BE8C}"/>
              </a:ext>
            </a:extLst>
          </p:cNvPr>
          <p:cNvSpPr txBox="1"/>
          <p:nvPr/>
        </p:nvSpPr>
        <p:spPr>
          <a:xfrm>
            <a:off x="251520" y="1614496"/>
            <a:ext cx="4248472" cy="430887"/>
          </a:xfrm>
          <a:prstGeom prst="rect">
            <a:avLst/>
          </a:prstGeom>
          <a:noFill/>
        </p:spPr>
        <p:txBody>
          <a:bodyPr wrap="square">
            <a:spAutoFit/>
          </a:bodyPr>
          <a:lstStyle/>
          <a:p>
            <a:r>
              <a:rPr lang="ja-JP" altLang="en-US" sz="1100" dirty="0">
                <a:latin typeface="Meiryo UI" panose="020B0604030504040204" pitchFamily="50" charset="-128"/>
                <a:ea typeface="Meiryo UI" panose="020B0604030504040204" pitchFamily="50" charset="-128"/>
              </a:rPr>
              <a:t>本行動計画は「大阪府都市基盤施設長寿命化計画」第</a:t>
            </a:r>
            <a:r>
              <a:rPr lang="en-US" altLang="ja-JP" sz="1100" dirty="0">
                <a:latin typeface="Meiryo UI" panose="020B0604030504040204" pitchFamily="50" charset="-128"/>
                <a:ea typeface="Meiryo UI" panose="020B0604030504040204" pitchFamily="50" charset="-128"/>
              </a:rPr>
              <a:t>1</a:t>
            </a:r>
            <a:r>
              <a:rPr lang="ja-JP" altLang="en-US" sz="1100" dirty="0">
                <a:latin typeface="Meiryo UI" panose="020B0604030504040204" pitchFamily="50" charset="-128"/>
                <a:ea typeface="Meiryo UI" panose="020B0604030504040204" pitchFamily="50" charset="-128"/>
              </a:rPr>
              <a:t>編基本方針に沿った分野毎行動計画の河川・ダム・砂防・設備等編である。</a:t>
            </a:r>
          </a:p>
        </p:txBody>
      </p:sp>
      <p:sp>
        <p:nvSpPr>
          <p:cNvPr id="33" name="テキスト ボックス 32">
            <a:extLst>
              <a:ext uri="{FF2B5EF4-FFF2-40B4-BE49-F238E27FC236}">
                <a16:creationId xmlns:a16="http://schemas.microsoft.com/office/drawing/2014/main" id="{A2E4E61A-B201-4A88-A8D3-4F75DA66C0E4}"/>
              </a:ext>
            </a:extLst>
          </p:cNvPr>
          <p:cNvSpPr txBox="1"/>
          <p:nvPr/>
        </p:nvSpPr>
        <p:spPr>
          <a:xfrm>
            <a:off x="1043608" y="5530445"/>
            <a:ext cx="2823342" cy="246221"/>
          </a:xfrm>
          <a:prstGeom prst="rect">
            <a:avLst/>
          </a:prstGeom>
          <a:noFill/>
        </p:spPr>
        <p:txBody>
          <a:bodyPr wrap="square">
            <a:spAutoFit/>
          </a:bodyPr>
          <a:lstStyle/>
          <a:p>
            <a:r>
              <a:rPr lang="ja-JP" altLang="en-US" sz="1000" dirty="0"/>
              <a:t>大阪府都市基盤施設長寿命化計画の構成</a:t>
            </a:r>
          </a:p>
        </p:txBody>
      </p:sp>
      <p:sp>
        <p:nvSpPr>
          <p:cNvPr id="34" name="角丸四角形 143">
            <a:extLst>
              <a:ext uri="{FF2B5EF4-FFF2-40B4-BE49-F238E27FC236}">
                <a16:creationId xmlns:a16="http://schemas.microsoft.com/office/drawing/2014/main" id="{76A29B63-DD50-4E15-AC1F-515921578D27}"/>
              </a:ext>
            </a:extLst>
          </p:cNvPr>
          <p:cNvSpPr/>
          <p:nvPr/>
        </p:nvSpPr>
        <p:spPr>
          <a:xfrm>
            <a:off x="4572000" y="1332910"/>
            <a:ext cx="4389157" cy="5408458"/>
          </a:xfrm>
          <a:prstGeom prst="rect">
            <a:avLst/>
          </a:prstGeom>
          <a:noFill/>
          <a:ln>
            <a:solidFill>
              <a:schemeClr val="tx1"/>
            </a:solid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en-US" altLang="ja-JP" sz="1400" b="1" kern="100" dirty="0">
                <a:solidFill>
                  <a:prstClr val="black"/>
                </a:solidFill>
                <a:latin typeface="Meiryo UI" panose="020B0604030504040204" pitchFamily="50" charset="-128"/>
                <a:ea typeface="Meiryo UI" panose="020B0604030504040204" pitchFamily="50" charset="-128"/>
                <a:cs typeface="Times New Roman"/>
              </a:rPr>
              <a:t>1.2</a:t>
            </a:r>
            <a:r>
              <a:rPr lang="ja-JP" altLang="en-US" sz="1400" b="1" kern="100" dirty="0">
                <a:solidFill>
                  <a:prstClr val="black"/>
                </a:solidFill>
                <a:latin typeface="Meiryo UI" panose="020B0604030504040204" pitchFamily="50" charset="-128"/>
                <a:ea typeface="Meiryo UI" panose="020B0604030504040204" pitchFamily="50" charset="-128"/>
                <a:cs typeface="Times New Roman"/>
              </a:rPr>
              <a:t>　本計画の主な対象施設</a:t>
            </a:r>
            <a:endParaRPr lang="en-US" altLang="ja-JP" sz="1400" b="1" kern="100" dirty="0">
              <a:solidFill>
                <a:prstClr val="black"/>
              </a:solidFill>
              <a:latin typeface="Meiryo UI" panose="020B0604030504040204" pitchFamily="50" charset="-128"/>
              <a:ea typeface="Meiryo UI" panose="020B0604030504040204" pitchFamily="50" charset="-128"/>
              <a:cs typeface="Times New Roman"/>
            </a:endParaRPr>
          </a:p>
        </p:txBody>
      </p:sp>
      <p:graphicFrame>
        <p:nvGraphicFramePr>
          <p:cNvPr id="9" name="表 8">
            <a:extLst>
              <a:ext uri="{FF2B5EF4-FFF2-40B4-BE49-F238E27FC236}">
                <a16:creationId xmlns:a16="http://schemas.microsoft.com/office/drawing/2014/main" id="{ABE83E58-DE63-4C38-B18C-B71C246056C6}"/>
              </a:ext>
            </a:extLst>
          </p:cNvPr>
          <p:cNvGraphicFramePr>
            <a:graphicFrameLocks noGrp="1"/>
          </p:cNvGraphicFramePr>
          <p:nvPr/>
        </p:nvGraphicFramePr>
        <p:xfrm>
          <a:off x="4788024" y="1628800"/>
          <a:ext cx="4055930" cy="960120"/>
        </p:xfrm>
        <a:graphic>
          <a:graphicData uri="http://schemas.openxmlformats.org/drawingml/2006/table">
            <a:tbl>
              <a:tblPr firstRow="1" firstCol="1" bandRow="1">
                <a:tableStyleId>{5940675A-B579-460E-94D1-54222C63F5DA}</a:tableStyleId>
              </a:tblPr>
              <a:tblGrid>
                <a:gridCol w="959096">
                  <a:extLst>
                    <a:ext uri="{9D8B030D-6E8A-4147-A177-3AD203B41FA5}">
                      <a16:colId xmlns:a16="http://schemas.microsoft.com/office/drawing/2014/main" val="1667739453"/>
                    </a:ext>
                  </a:extLst>
                </a:gridCol>
                <a:gridCol w="3096834">
                  <a:extLst>
                    <a:ext uri="{9D8B030D-6E8A-4147-A177-3AD203B41FA5}">
                      <a16:colId xmlns:a16="http://schemas.microsoft.com/office/drawing/2014/main" val="3841412423"/>
                    </a:ext>
                  </a:extLst>
                </a:gridCol>
              </a:tblGrid>
              <a:tr h="126340">
                <a:tc>
                  <a:txBody>
                    <a:bodyPr/>
                    <a:lstStyle/>
                    <a:p>
                      <a:pPr algn="ctr"/>
                      <a:r>
                        <a:rPr lang="ja-JP" sz="900" kern="100">
                          <a:effectLst/>
                        </a:rPr>
                        <a:t>分野</a:t>
                      </a:r>
                      <a:endParaRPr lang="ja-JP" sz="9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tc>
                <a:tc>
                  <a:txBody>
                    <a:bodyPr/>
                    <a:lstStyle/>
                    <a:p>
                      <a:pPr algn="ctr"/>
                      <a:r>
                        <a:rPr lang="ja-JP" sz="900" kern="100">
                          <a:effectLst/>
                        </a:rPr>
                        <a:t>対象施設例</a:t>
                      </a:r>
                      <a:endParaRPr lang="ja-JP" sz="9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tc>
                <a:extLst>
                  <a:ext uri="{0D108BD9-81ED-4DB2-BD59-A6C34878D82A}">
                    <a16:rowId xmlns:a16="http://schemas.microsoft.com/office/drawing/2014/main" val="1582306546"/>
                  </a:ext>
                </a:extLst>
              </a:tr>
              <a:tr h="269181">
                <a:tc>
                  <a:txBody>
                    <a:bodyPr/>
                    <a:lstStyle/>
                    <a:p>
                      <a:pPr algn="just"/>
                      <a:r>
                        <a:rPr lang="ja-JP" sz="900" kern="100" dirty="0">
                          <a:effectLst/>
                        </a:rPr>
                        <a:t>土木構造物</a:t>
                      </a:r>
                      <a:endParaRPr lang="ja-JP" sz="9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tc>
                <a:tc>
                  <a:txBody>
                    <a:bodyPr/>
                    <a:lstStyle/>
                    <a:p>
                      <a:pPr algn="just"/>
                      <a:r>
                        <a:rPr lang="ja-JP" altLang="en-US" sz="900" kern="100" dirty="0">
                          <a:effectLst/>
                        </a:rPr>
                        <a:t>堤防・護岸、地下河川等、水門等、砂防堰堤、</a:t>
                      </a:r>
                      <a:r>
                        <a:rPr lang="ja-JP" altLang="en-US" sz="900" kern="100" dirty="0">
                          <a:solidFill>
                            <a:srgbClr val="FF0000"/>
                          </a:solidFill>
                          <a:effectLst/>
                        </a:rPr>
                        <a:t>急傾斜地崩壊防止</a:t>
                      </a:r>
                      <a:r>
                        <a:rPr lang="ja-JP" altLang="en-US" sz="900" kern="100" dirty="0">
                          <a:effectLst/>
                        </a:rPr>
                        <a:t>施設、地すべり</a:t>
                      </a:r>
                      <a:r>
                        <a:rPr lang="ja-JP" altLang="en-US" sz="900" kern="100" dirty="0">
                          <a:solidFill>
                            <a:srgbClr val="FF0000"/>
                          </a:solidFill>
                          <a:effectLst/>
                        </a:rPr>
                        <a:t>防止</a:t>
                      </a:r>
                      <a:r>
                        <a:rPr lang="ja-JP" altLang="en-US" sz="900" kern="100" dirty="0">
                          <a:effectLst/>
                        </a:rPr>
                        <a:t>施設、ダム　</a:t>
                      </a:r>
                      <a:r>
                        <a:rPr lang="ja-JP" altLang="en-US" sz="900" kern="100" dirty="0">
                          <a:solidFill>
                            <a:srgbClr val="FF0000"/>
                          </a:solidFill>
                          <a:effectLst/>
                        </a:rPr>
                        <a:t>等</a:t>
                      </a:r>
                    </a:p>
                  </a:txBody>
                  <a:tcPr marL="68580" marR="68580" marT="0" marB="0"/>
                </a:tc>
                <a:extLst>
                  <a:ext uri="{0D108BD9-81ED-4DB2-BD59-A6C34878D82A}">
                    <a16:rowId xmlns:a16="http://schemas.microsoft.com/office/drawing/2014/main" val="3036832358"/>
                  </a:ext>
                </a:extLst>
              </a:tr>
              <a:tr h="416664">
                <a:tc>
                  <a:txBody>
                    <a:bodyPr/>
                    <a:lstStyle/>
                    <a:p>
                      <a:pPr algn="just"/>
                      <a:r>
                        <a:rPr lang="ja-JP" sz="900" kern="100" dirty="0">
                          <a:effectLst/>
                        </a:rPr>
                        <a:t>設備</a:t>
                      </a:r>
                    </a:p>
                    <a:p>
                      <a:pPr algn="just"/>
                      <a:r>
                        <a:rPr lang="en-US" sz="900" kern="100" dirty="0">
                          <a:effectLst/>
                        </a:rPr>
                        <a:t> </a:t>
                      </a:r>
                      <a:endParaRPr lang="ja-JP" sz="9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tc>
                <a:tc>
                  <a:txBody>
                    <a:bodyPr/>
                    <a:lstStyle/>
                    <a:p>
                      <a:pPr algn="just"/>
                      <a:r>
                        <a:rPr lang="ja-JP" altLang="en-US" sz="900" kern="100" dirty="0">
                          <a:effectLst/>
                        </a:rPr>
                        <a:t>水門（樋門含む）、排水機場、防潮扉、堰、河川浄化施設、受変電設備、自家発電設備、監視制御設備、テレメータ設備、負荷設備、遠隔操作通信設備、昇降設備、ダム設備 等</a:t>
                      </a:r>
                    </a:p>
                  </a:txBody>
                  <a:tcPr marL="68580" marR="68580" marT="0" marB="0"/>
                </a:tc>
                <a:extLst>
                  <a:ext uri="{0D108BD9-81ED-4DB2-BD59-A6C34878D82A}">
                    <a16:rowId xmlns:a16="http://schemas.microsoft.com/office/drawing/2014/main" val="2111188693"/>
                  </a:ext>
                </a:extLst>
              </a:tr>
            </a:tbl>
          </a:graphicData>
        </a:graphic>
      </p:graphicFrame>
      <p:sp>
        <p:nvSpPr>
          <p:cNvPr id="14" name="テキスト ボックス 13">
            <a:extLst>
              <a:ext uri="{FF2B5EF4-FFF2-40B4-BE49-F238E27FC236}">
                <a16:creationId xmlns:a16="http://schemas.microsoft.com/office/drawing/2014/main" id="{8C258176-F5A3-411B-9A13-944906EAFE04}"/>
              </a:ext>
            </a:extLst>
          </p:cNvPr>
          <p:cNvSpPr txBox="1"/>
          <p:nvPr/>
        </p:nvSpPr>
        <p:spPr>
          <a:xfrm>
            <a:off x="62618" y="963579"/>
            <a:ext cx="5877534" cy="369332"/>
          </a:xfrm>
          <a:prstGeom prst="rect">
            <a:avLst/>
          </a:prstGeom>
          <a:noFill/>
          <a:ln w="19050">
            <a:noFill/>
          </a:ln>
        </p:spPr>
        <p:txBody>
          <a:bodyPr wrap="square" rtlCol="0">
            <a:spAutoFit/>
          </a:bodyPr>
          <a:lstStyle/>
          <a:p>
            <a:r>
              <a:rPr lang="ja-JP" altLang="en-US" b="1" dirty="0">
                <a:latin typeface="Meiryo UI" pitchFamily="50" charset="-128"/>
                <a:ea typeface="Meiryo UI" pitchFamily="50" charset="-128"/>
                <a:cs typeface="Meiryo UI" pitchFamily="50" charset="-128"/>
              </a:rPr>
              <a:t>１．長寿命化計画の概要</a:t>
            </a:r>
            <a:endParaRPr kumimoji="1" lang="ja-JP" altLang="en-US" b="1"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35522407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a:extLst>
              <a:ext uri="{FF2B5EF4-FFF2-40B4-BE49-F238E27FC236}">
                <a16:creationId xmlns:a16="http://schemas.microsoft.com/office/drawing/2014/main" id="{5CA63333-58CC-4345-8E5A-C9F799BB19BB}"/>
              </a:ext>
            </a:extLst>
          </p:cNvPr>
          <p:cNvSpPr txBox="1"/>
          <p:nvPr/>
        </p:nvSpPr>
        <p:spPr>
          <a:xfrm>
            <a:off x="-13856" y="1644"/>
            <a:ext cx="9157855"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１．</a:t>
            </a:r>
            <a:r>
              <a:rPr kumimoji="1" lang="ja-JP" altLang="en-US" sz="2800" dirty="0">
                <a:solidFill>
                  <a:schemeClr val="bg1"/>
                </a:solidFill>
                <a:latin typeface="Meiryo UI" panose="020B0604030504040204" pitchFamily="50" charset="-128"/>
                <a:ea typeface="Meiryo UI" panose="020B0604030504040204" pitchFamily="50" charset="-128"/>
              </a:rPr>
              <a:t>各分野の最終とりまとめ</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10" name="スライド番号プレースホルダー 17">
            <a:extLst>
              <a:ext uri="{FF2B5EF4-FFF2-40B4-BE49-F238E27FC236}">
                <a16:creationId xmlns:a16="http://schemas.microsoft.com/office/drawing/2014/main" id="{428703D8-3AFE-4E03-A287-112B17022CD6}"/>
              </a:ext>
            </a:extLst>
          </p:cNvPr>
          <p:cNvSpPr>
            <a:spLocks noGrp="1"/>
          </p:cNvSpPr>
          <p:nvPr>
            <p:ph type="sldNum" sz="quarter" idx="12"/>
          </p:nvPr>
        </p:nvSpPr>
        <p:spPr>
          <a:xfrm>
            <a:off x="8380804" y="6497402"/>
            <a:ext cx="774422" cy="365125"/>
          </a:xfrm>
        </p:spPr>
        <p:txBody>
          <a:bodyPr/>
          <a:lstStyle/>
          <a:p>
            <a:fld id="{682EF9F9-C4E8-46B2-BBF1-33E3162B856A}" type="slidenum">
              <a:rPr kumimoji="1" lang="ja-JP" altLang="en-US" smtClean="0"/>
              <a:t>7</a:t>
            </a:fld>
            <a:endParaRPr kumimoji="1" lang="ja-JP" altLang="en-US" dirty="0"/>
          </a:p>
        </p:txBody>
      </p:sp>
      <p:sp>
        <p:nvSpPr>
          <p:cNvPr id="7" name="角丸四角形 143">
            <a:extLst>
              <a:ext uri="{FF2B5EF4-FFF2-40B4-BE49-F238E27FC236}">
                <a16:creationId xmlns:a16="http://schemas.microsoft.com/office/drawing/2014/main" id="{FA847702-29F3-4C79-BF3F-749A31916ED9}"/>
              </a:ext>
            </a:extLst>
          </p:cNvPr>
          <p:cNvSpPr/>
          <p:nvPr/>
        </p:nvSpPr>
        <p:spPr>
          <a:xfrm>
            <a:off x="102240" y="3429000"/>
            <a:ext cx="8925661" cy="3240360"/>
          </a:xfrm>
          <a:prstGeom prst="rect">
            <a:avLst/>
          </a:prstGeom>
          <a:noFill/>
          <a:ln>
            <a:solidFill>
              <a:schemeClr val="tx1"/>
            </a:solid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en-US" altLang="ja-JP" sz="1400" b="1" kern="100" dirty="0">
                <a:solidFill>
                  <a:prstClr val="black"/>
                </a:solidFill>
                <a:latin typeface="Meiryo UI" panose="020B0604030504040204" pitchFamily="50" charset="-128"/>
                <a:ea typeface="Meiryo UI" panose="020B0604030504040204" pitchFamily="50" charset="-128"/>
                <a:cs typeface="Times New Roman"/>
              </a:rPr>
              <a:t>2.2</a:t>
            </a:r>
            <a:r>
              <a:rPr lang="ja-JP" altLang="en-US" sz="1400" b="1" kern="100" dirty="0">
                <a:solidFill>
                  <a:prstClr val="black"/>
                </a:solidFill>
                <a:latin typeface="Meiryo UI" panose="020B0604030504040204" pitchFamily="50" charset="-128"/>
                <a:ea typeface="Meiryo UI" panose="020B0604030504040204" pitchFamily="50" charset="-128"/>
                <a:cs typeface="Times New Roman"/>
              </a:rPr>
              <a:t>　維持管理戦略の概要</a:t>
            </a:r>
            <a:endParaRPr lang="en-US" altLang="ja-JP" sz="1400" b="1" kern="100" dirty="0">
              <a:solidFill>
                <a:prstClr val="black"/>
              </a:solidFill>
              <a:latin typeface="Meiryo UI" panose="020B0604030504040204" pitchFamily="50" charset="-128"/>
              <a:ea typeface="Meiryo UI" panose="020B0604030504040204" pitchFamily="50" charset="-128"/>
              <a:cs typeface="Times New Roman"/>
            </a:endParaRPr>
          </a:p>
        </p:txBody>
      </p:sp>
      <p:sp>
        <p:nvSpPr>
          <p:cNvPr id="9" name="テキスト ボックス 8">
            <a:extLst>
              <a:ext uri="{FF2B5EF4-FFF2-40B4-BE49-F238E27FC236}">
                <a16:creationId xmlns:a16="http://schemas.microsoft.com/office/drawing/2014/main" id="{74A55BC2-A7AD-4164-B80D-9C6A57B77DFB}"/>
              </a:ext>
            </a:extLst>
          </p:cNvPr>
          <p:cNvSpPr txBox="1"/>
          <p:nvPr/>
        </p:nvSpPr>
        <p:spPr>
          <a:xfrm>
            <a:off x="251519" y="3776260"/>
            <a:ext cx="8640960" cy="2893100"/>
          </a:xfrm>
          <a:prstGeom prst="rect">
            <a:avLst/>
          </a:prstGeom>
          <a:noFill/>
        </p:spPr>
        <p:txBody>
          <a:bodyPr wrap="square">
            <a:spAutoFit/>
          </a:bodyPr>
          <a:lstStyle/>
          <a:p>
            <a:r>
              <a:rPr lang="ja-JP" altLang="en-US" sz="1400" dirty="0">
                <a:latin typeface="Meiryo UI" panose="020B0604030504040204" pitchFamily="50" charset="-128"/>
                <a:ea typeface="Meiryo UI" panose="020B0604030504040204" pitchFamily="50" charset="-128"/>
              </a:rPr>
              <a:t>　</a:t>
            </a:r>
            <a:r>
              <a:rPr lang="ja-JP" altLang="ja-JP" sz="1400" kern="100" dirty="0">
                <a:effectLst/>
                <a:latin typeface="Meiryo UI" panose="020B0604030504040204" pitchFamily="50" charset="-128"/>
                <a:ea typeface="Meiryo UI" panose="020B0604030504040204" pitchFamily="50" charset="-128"/>
                <a:cs typeface="Courier New" panose="02070309020205020404" pitchFamily="49" charset="0"/>
              </a:rPr>
              <a:t>河川管理施設の老朽化が急激に進行</a:t>
            </a:r>
            <a:r>
              <a:rPr lang="ja-JP" altLang="en-US" sz="1400" u="sng" kern="100" dirty="0">
                <a:solidFill>
                  <a:srgbClr val="FF0000"/>
                </a:solidFill>
                <a:effectLst/>
                <a:latin typeface="Meiryo UI" panose="020B0604030504040204" pitchFamily="50" charset="-128"/>
                <a:ea typeface="Meiryo UI" panose="020B0604030504040204" pitchFamily="50" charset="-128"/>
                <a:cs typeface="Courier New" panose="02070309020205020404" pitchFamily="49" charset="0"/>
              </a:rPr>
              <a:t>し</a:t>
            </a:r>
            <a:r>
              <a:rPr lang="ja-JP" altLang="ja-JP" sz="1400" u="sng" kern="100" dirty="0">
                <a:solidFill>
                  <a:srgbClr val="FF0000"/>
                </a:solidFill>
                <a:effectLst/>
                <a:latin typeface="Meiryo UI" panose="020B0604030504040204" pitchFamily="50" charset="-128"/>
                <a:ea typeface="Meiryo UI" panose="020B0604030504040204" pitchFamily="50" charset="-128"/>
                <a:cs typeface="Courier New" panose="02070309020205020404" pitchFamily="49" charset="0"/>
              </a:rPr>
              <a:t>、河床低下や河床洗堀に起因する護岸の被災が多数発生している状況</a:t>
            </a:r>
            <a:r>
              <a:rPr lang="ja-JP" altLang="en-US" sz="1400" u="sng" kern="100" dirty="0">
                <a:solidFill>
                  <a:srgbClr val="FF0000"/>
                </a:solidFill>
                <a:effectLst/>
                <a:latin typeface="Meiryo UI" panose="020B0604030504040204" pitchFamily="50" charset="-128"/>
                <a:ea typeface="Meiryo UI" panose="020B0604030504040204" pitchFamily="50" charset="-128"/>
                <a:cs typeface="Courier New" panose="02070309020205020404" pitchFamily="49" charset="0"/>
              </a:rPr>
              <a:t>に</a:t>
            </a:r>
            <a:r>
              <a:rPr lang="ja-JP" altLang="ja-JP" sz="1400" u="sng" kern="100" dirty="0">
                <a:solidFill>
                  <a:srgbClr val="FF0000"/>
                </a:solidFill>
                <a:effectLst/>
                <a:latin typeface="Meiryo UI" panose="020B0604030504040204" pitchFamily="50" charset="-128"/>
                <a:ea typeface="Meiryo UI" panose="020B0604030504040204" pitchFamily="50" charset="-128"/>
                <a:cs typeface="Courier New" panose="02070309020205020404" pitchFamily="49" charset="0"/>
              </a:rPr>
              <a:t>鑑み、河道特性を</a:t>
            </a:r>
            <a:r>
              <a:rPr lang="ja-JP" altLang="en-US" sz="1400" u="sng" kern="100" dirty="0">
                <a:solidFill>
                  <a:srgbClr val="FF0000"/>
                </a:solidFill>
                <a:effectLst/>
                <a:latin typeface="Meiryo UI" panose="020B0604030504040204" pitchFamily="50" charset="-128"/>
                <a:ea typeface="Meiryo UI" panose="020B0604030504040204" pitchFamily="50" charset="-128"/>
                <a:cs typeface="Courier New" panose="02070309020205020404" pitchFamily="49" charset="0"/>
              </a:rPr>
              <a:t>踏まえた</a:t>
            </a:r>
            <a:r>
              <a:rPr lang="ja-JP" altLang="ja-JP" sz="1400" u="sng" kern="100" dirty="0">
                <a:solidFill>
                  <a:srgbClr val="FF0000"/>
                </a:solidFill>
                <a:effectLst/>
                <a:latin typeface="Meiryo UI" panose="020B0604030504040204" pitchFamily="50" charset="-128"/>
                <a:ea typeface="Meiryo UI" panose="020B0604030504040204" pitchFamily="50" charset="-128"/>
                <a:cs typeface="Courier New" panose="02070309020205020404" pitchFamily="49" charset="0"/>
              </a:rPr>
              <a:t>河道と堤防・護岸</a:t>
            </a:r>
            <a:r>
              <a:rPr lang="ja-JP" altLang="en-US" sz="1400" u="sng" kern="100" dirty="0">
                <a:solidFill>
                  <a:srgbClr val="FF0000"/>
                </a:solidFill>
                <a:effectLst/>
                <a:latin typeface="Meiryo UI" panose="020B0604030504040204" pitchFamily="50" charset="-128"/>
                <a:ea typeface="Meiryo UI" panose="020B0604030504040204" pitchFamily="50" charset="-128"/>
                <a:cs typeface="Courier New" panose="02070309020205020404" pitchFamily="49" charset="0"/>
              </a:rPr>
              <a:t>の</a:t>
            </a:r>
            <a:r>
              <a:rPr lang="ja-JP" altLang="ja-JP" sz="1400" u="sng" kern="100" dirty="0">
                <a:solidFill>
                  <a:srgbClr val="FF0000"/>
                </a:solidFill>
                <a:effectLst/>
                <a:latin typeface="Meiryo UI" panose="020B0604030504040204" pitchFamily="50" charset="-128"/>
                <a:ea typeface="Meiryo UI" panose="020B0604030504040204" pitchFamily="50" charset="-128"/>
                <a:cs typeface="Courier New" panose="02070309020205020404" pitchFamily="49" charset="0"/>
              </a:rPr>
              <a:t>一体的</a:t>
            </a:r>
            <a:r>
              <a:rPr lang="ja-JP" altLang="en-US" sz="1400" u="sng" kern="100" dirty="0">
                <a:solidFill>
                  <a:srgbClr val="FF0000"/>
                </a:solidFill>
                <a:latin typeface="Meiryo UI" panose="020B0604030504040204" pitchFamily="50" charset="-128"/>
                <a:ea typeface="Meiryo UI" panose="020B0604030504040204" pitchFamily="50" charset="-128"/>
                <a:cs typeface="Courier New" panose="02070309020205020404" pitchFamily="49" charset="0"/>
              </a:rPr>
              <a:t>な</a:t>
            </a:r>
            <a:r>
              <a:rPr lang="ja-JP" altLang="ja-JP" sz="1400" u="sng" kern="100" dirty="0">
                <a:solidFill>
                  <a:srgbClr val="FF0000"/>
                </a:solidFill>
                <a:effectLst/>
                <a:latin typeface="Meiryo UI" panose="020B0604030504040204" pitchFamily="50" charset="-128"/>
                <a:ea typeface="Meiryo UI" panose="020B0604030504040204" pitchFamily="50" charset="-128"/>
                <a:cs typeface="Courier New" panose="02070309020205020404" pitchFamily="49" charset="0"/>
              </a:rPr>
              <a:t>維持管理</a:t>
            </a:r>
            <a:r>
              <a:rPr lang="ja-JP" altLang="en-US" sz="1400" u="sng" kern="100" dirty="0">
                <a:solidFill>
                  <a:srgbClr val="FF0000"/>
                </a:solidFill>
                <a:effectLst/>
                <a:latin typeface="Meiryo UI" panose="020B0604030504040204" pitchFamily="50" charset="-128"/>
                <a:ea typeface="Meiryo UI" panose="020B0604030504040204" pitchFamily="50" charset="-128"/>
                <a:cs typeface="Courier New" panose="02070309020205020404" pitchFamily="49" charset="0"/>
              </a:rPr>
              <a:t>を行う。加えて、</a:t>
            </a:r>
            <a:r>
              <a:rPr lang="ja-JP" altLang="ja-JP" sz="1400" u="sng" kern="100" dirty="0">
                <a:solidFill>
                  <a:srgbClr val="FF0000"/>
                </a:solidFill>
                <a:effectLst/>
                <a:latin typeface="Meiryo UI" panose="020B0604030504040204" pitchFamily="50" charset="-128"/>
                <a:ea typeface="Meiryo UI" panose="020B0604030504040204" pitchFamily="50" charset="-128"/>
                <a:cs typeface="Courier New" panose="02070309020205020404" pitchFamily="49" charset="0"/>
              </a:rPr>
              <a:t>全ての施設がその機能を確実に発揮</a:t>
            </a:r>
            <a:r>
              <a:rPr lang="ja-JP" altLang="en-US" sz="1400" u="sng" kern="100" dirty="0">
                <a:solidFill>
                  <a:srgbClr val="FF0000"/>
                </a:solidFill>
                <a:effectLst/>
                <a:latin typeface="Meiryo UI" panose="020B0604030504040204" pitchFamily="50" charset="-128"/>
                <a:ea typeface="Meiryo UI" panose="020B0604030504040204" pitchFamily="50" charset="-128"/>
                <a:cs typeface="Courier New" panose="02070309020205020404" pitchFamily="49" charset="0"/>
              </a:rPr>
              <a:t>するよう、</a:t>
            </a:r>
            <a:r>
              <a:rPr lang="ja-JP" altLang="ja-JP" sz="1400" u="sng" kern="100" dirty="0">
                <a:solidFill>
                  <a:srgbClr val="FF0000"/>
                </a:solidFill>
                <a:effectLst/>
                <a:latin typeface="Meiryo UI" panose="020B0604030504040204" pitchFamily="50" charset="-128"/>
                <a:ea typeface="Meiryo UI" panose="020B0604030504040204" pitchFamily="50" charset="-128"/>
                <a:cs typeface="Courier New" panose="02070309020205020404" pitchFamily="49" charset="0"/>
              </a:rPr>
              <a:t>きめ細かく点検・調査を実施し、適切に補修を行う</a:t>
            </a:r>
            <a:r>
              <a:rPr lang="ja-JP" altLang="en-US" sz="1400" u="sng" kern="100" dirty="0">
                <a:solidFill>
                  <a:srgbClr val="FF0000"/>
                </a:solidFill>
                <a:effectLst/>
                <a:latin typeface="Meiryo UI" panose="020B0604030504040204" pitchFamily="50" charset="-128"/>
                <a:ea typeface="Meiryo UI" panose="020B0604030504040204" pitchFamily="50" charset="-128"/>
                <a:cs typeface="Courier New" panose="02070309020205020404" pitchFamily="49" charset="0"/>
              </a:rPr>
              <a:t>など、</a:t>
            </a:r>
            <a:r>
              <a:rPr lang="ja-JP" altLang="ja-JP" sz="1400" u="sng" kern="100" dirty="0">
                <a:solidFill>
                  <a:srgbClr val="FF0000"/>
                </a:solidFill>
                <a:effectLst/>
                <a:latin typeface="Meiryo UI" panose="020B0604030504040204" pitchFamily="50" charset="-128"/>
                <a:ea typeface="Meiryo UI" panose="020B0604030504040204" pitchFamily="50" charset="-128"/>
                <a:cs typeface="Courier New" panose="02070309020205020404" pitchFamily="49" charset="0"/>
              </a:rPr>
              <a:t>日常的維持管理を充実させることにより、予防保全による長寿命化への本格転換を目指す。</a:t>
            </a:r>
          </a:p>
          <a:p>
            <a:r>
              <a:rPr lang="ja-JP" altLang="en-US" sz="1400" u="sng" dirty="0">
                <a:solidFill>
                  <a:srgbClr val="FF0000"/>
                </a:solidFill>
                <a:latin typeface="Meiryo UI" panose="020B0604030504040204" pitchFamily="50" charset="-128"/>
                <a:ea typeface="Meiryo UI" panose="020B0604030504040204" pitchFamily="50" charset="-128"/>
              </a:rPr>
              <a:t>　また、ドローンや走行型画像計測機器を活用した点検の導入に併せて、</a:t>
            </a:r>
            <a:r>
              <a:rPr lang="en-US" altLang="ja-JP" sz="1400" u="sng" dirty="0">
                <a:solidFill>
                  <a:srgbClr val="FF0000"/>
                </a:solidFill>
                <a:latin typeface="Meiryo UI" panose="020B0604030504040204" pitchFamily="50" charset="-128"/>
                <a:ea typeface="Meiryo UI" panose="020B0604030504040204" pitchFamily="50" charset="-128"/>
              </a:rPr>
              <a:t> AI</a:t>
            </a:r>
            <a:r>
              <a:rPr lang="ja-JP" altLang="en-US" sz="1400" u="sng" dirty="0">
                <a:solidFill>
                  <a:srgbClr val="FF0000"/>
                </a:solidFill>
                <a:latin typeface="Meiryo UI" panose="020B0604030504040204" pitchFamily="50" charset="-128"/>
                <a:ea typeface="Meiryo UI" panose="020B0604030504040204" pitchFamily="50" charset="-128"/>
              </a:rPr>
              <a:t>技術の損傷評価への適用を目指す。この他、</a:t>
            </a:r>
            <a:r>
              <a:rPr lang="en-US" altLang="ja-JP" sz="1400" u="sng" dirty="0">
                <a:solidFill>
                  <a:srgbClr val="FF0000"/>
                </a:solidFill>
                <a:latin typeface="Meiryo UI" panose="020B0604030504040204" pitchFamily="50" charset="-128"/>
                <a:ea typeface="Meiryo UI" panose="020B0604030504040204" pitchFamily="50" charset="-128"/>
              </a:rPr>
              <a:t>VR</a:t>
            </a:r>
            <a:r>
              <a:rPr lang="ja-JP" altLang="en-US" sz="1400" u="sng" dirty="0">
                <a:solidFill>
                  <a:srgbClr val="FF0000"/>
                </a:solidFill>
                <a:latin typeface="Meiryo UI" panose="020B0604030504040204" pitchFamily="50" charset="-128"/>
                <a:ea typeface="Meiryo UI" panose="020B0604030504040204" pitchFamily="50" charset="-128"/>
              </a:rPr>
              <a:t>等を活用した技術職員研修を実施するなど、これら新技術の活用を進めつつ、民間とも連携し、維持管理業務の高度化及び省力化を図る。</a:t>
            </a:r>
          </a:p>
          <a:p>
            <a:r>
              <a:rPr lang="ja-JP" altLang="en-US" sz="1400" u="sng" dirty="0">
                <a:solidFill>
                  <a:srgbClr val="FF0000"/>
                </a:solidFill>
                <a:latin typeface="Meiryo UI" panose="020B0604030504040204" pitchFamily="50" charset="-128"/>
                <a:ea typeface="Meiryo UI" panose="020B0604030504040204" pitchFamily="50" charset="-128"/>
              </a:rPr>
              <a:t>　さらに、</a:t>
            </a:r>
            <a:r>
              <a:rPr lang="en-US" altLang="ja-JP" sz="1400" u="sng" dirty="0">
                <a:solidFill>
                  <a:srgbClr val="FF0000"/>
                </a:solidFill>
                <a:latin typeface="Meiryo UI" panose="020B0604030504040204" pitchFamily="50" charset="-128"/>
                <a:ea typeface="Meiryo UI" panose="020B0604030504040204" pitchFamily="50" charset="-128"/>
              </a:rPr>
              <a:t>PDCA</a:t>
            </a:r>
            <a:r>
              <a:rPr lang="ja-JP" altLang="en-US" sz="1400" u="sng" dirty="0">
                <a:solidFill>
                  <a:srgbClr val="FF0000"/>
                </a:solidFill>
                <a:latin typeface="Meiryo UI" panose="020B0604030504040204" pitchFamily="50" charset="-128"/>
                <a:ea typeface="Meiryo UI" panose="020B0604030504040204" pitchFamily="50" charset="-128"/>
              </a:rPr>
              <a:t>サイクルにより維持管理業務の継続的な見直しを図るため、点検、診断・評価、補修履歴等の</a:t>
            </a:r>
            <a:r>
              <a:rPr lang="ja-JP" altLang="en-US" sz="1400" dirty="0">
                <a:latin typeface="Meiryo UI" panose="020B0604030504040204" pitchFamily="50" charset="-128"/>
                <a:ea typeface="Meiryo UI" panose="020B0604030504040204" pitchFamily="50" charset="-128"/>
              </a:rPr>
              <a:t>データを</a:t>
            </a:r>
            <a:r>
              <a:rPr lang="ja-JP" altLang="en-US" sz="1400" u="sng" dirty="0">
                <a:solidFill>
                  <a:srgbClr val="FF0000"/>
                </a:solidFill>
                <a:latin typeface="Meiryo UI" panose="020B0604030504040204" pitchFamily="50" charset="-128"/>
                <a:ea typeface="Meiryo UI" panose="020B0604030504040204" pitchFamily="50" charset="-128"/>
              </a:rPr>
              <a:t>維持管理</a:t>
            </a:r>
            <a:r>
              <a:rPr lang="en-US" altLang="ja-JP" sz="1400" u="sng" dirty="0">
                <a:solidFill>
                  <a:srgbClr val="FF0000"/>
                </a:solidFill>
                <a:latin typeface="Meiryo UI" panose="020B0604030504040204" pitchFamily="50" charset="-128"/>
                <a:ea typeface="Meiryo UI" panose="020B0604030504040204" pitchFamily="50" charset="-128"/>
              </a:rPr>
              <a:t>DB</a:t>
            </a:r>
            <a:r>
              <a:rPr lang="ja-JP" altLang="en-US" sz="1400" u="sng" dirty="0">
                <a:solidFill>
                  <a:srgbClr val="FF0000"/>
                </a:solidFill>
                <a:latin typeface="Meiryo UI" panose="020B0604030504040204" pitchFamily="50" charset="-128"/>
                <a:ea typeface="Meiryo UI" panose="020B0604030504040204" pitchFamily="50" charset="-128"/>
              </a:rPr>
              <a:t>に</a:t>
            </a:r>
            <a:r>
              <a:rPr lang="ja-JP" altLang="en-US" sz="1400" dirty="0">
                <a:latin typeface="Meiryo UI" panose="020B0604030504040204" pitchFamily="50" charset="-128"/>
                <a:ea typeface="Meiryo UI" panose="020B0604030504040204" pitchFamily="50" charset="-128"/>
              </a:rPr>
              <a:t>確実に蓄積し、</a:t>
            </a:r>
            <a:r>
              <a:rPr lang="ja-JP" altLang="en-US" sz="1400" u="sng" dirty="0">
                <a:solidFill>
                  <a:srgbClr val="FF0000"/>
                </a:solidFill>
                <a:latin typeface="Meiryo UI" panose="020B0604030504040204" pitchFamily="50" charset="-128"/>
                <a:ea typeface="Meiryo UI" panose="020B0604030504040204" pitchFamily="50" charset="-128"/>
              </a:rPr>
              <a:t>データの分析、検証を踏まえて維持管理計画の更新を行</a:t>
            </a:r>
            <a:r>
              <a:rPr lang="ja-JP" altLang="en-US" sz="1400" dirty="0">
                <a:latin typeface="Meiryo UI" panose="020B0604030504040204" pitchFamily="50" charset="-128"/>
                <a:ea typeface="Meiryo UI" panose="020B0604030504040204" pitchFamily="50" charset="-128"/>
              </a:rPr>
              <a:t>うとともに、</a:t>
            </a:r>
            <a:r>
              <a:rPr lang="ja-JP" altLang="en-US" sz="1400" u="sng" dirty="0">
                <a:solidFill>
                  <a:srgbClr val="FF0000"/>
                </a:solidFill>
                <a:latin typeface="Meiryo UI" panose="020B0604030504040204" pitchFamily="50" charset="-128"/>
                <a:ea typeface="Meiryo UI" panose="020B0604030504040204" pitchFamily="50" charset="-128"/>
              </a:rPr>
              <a:t>維持管理に係る一連の業務の</a:t>
            </a:r>
            <a:r>
              <a:rPr lang="en-US" altLang="ja-JP" sz="1400" u="sng" dirty="0">
                <a:solidFill>
                  <a:srgbClr val="FF0000"/>
                </a:solidFill>
                <a:latin typeface="Meiryo UI" panose="020B0604030504040204" pitchFamily="50" charset="-128"/>
                <a:ea typeface="Meiryo UI" panose="020B0604030504040204" pitchFamily="50" charset="-128"/>
              </a:rPr>
              <a:t>DX</a:t>
            </a:r>
            <a:r>
              <a:rPr lang="ja-JP" altLang="en-US" sz="1400" u="sng" dirty="0">
                <a:solidFill>
                  <a:srgbClr val="FF0000"/>
                </a:solidFill>
                <a:latin typeface="Meiryo UI" panose="020B0604030504040204" pitchFamily="50" charset="-128"/>
                <a:ea typeface="Meiryo UI" panose="020B0604030504040204" pitchFamily="50" charset="-128"/>
              </a:rPr>
              <a:t>化を着実に進める。</a:t>
            </a:r>
          </a:p>
          <a:p>
            <a:r>
              <a:rPr lang="ja-JP" altLang="en-US" sz="1400" dirty="0">
                <a:solidFill>
                  <a:srgbClr val="FF0000"/>
                </a:solidFill>
                <a:latin typeface="Meiryo UI" panose="020B0604030504040204" pitchFamily="50" charset="-128"/>
                <a:ea typeface="Meiryo UI" panose="020B0604030504040204" pitchFamily="50" charset="-128"/>
              </a:rPr>
              <a:t>　</a:t>
            </a:r>
            <a:r>
              <a:rPr lang="ja-JP" altLang="en-US" sz="1400" u="sng" dirty="0">
                <a:solidFill>
                  <a:srgbClr val="FF0000"/>
                </a:solidFill>
                <a:latin typeface="Meiryo UI" panose="020B0604030504040204" pitchFamily="50" charset="-128"/>
                <a:ea typeface="Meiryo UI" panose="020B0604030504040204" pitchFamily="50" charset="-128"/>
              </a:rPr>
              <a:t>なお、</a:t>
            </a:r>
            <a:r>
              <a:rPr lang="ja-JP" altLang="en-US" sz="1400" dirty="0">
                <a:latin typeface="Meiryo UI" panose="020B0604030504040204" pitchFamily="50" charset="-128"/>
                <a:ea typeface="Meiryo UI" panose="020B0604030504040204" pitchFamily="50" charset="-128"/>
              </a:rPr>
              <a:t>各</a:t>
            </a:r>
            <a:r>
              <a:rPr lang="ja-JP" altLang="en-US" sz="1400" u="sng" dirty="0">
                <a:solidFill>
                  <a:srgbClr val="FF0000"/>
                </a:solidFill>
                <a:latin typeface="Meiryo UI" panose="020B0604030504040204" pitchFamily="50" charset="-128"/>
                <a:ea typeface="Meiryo UI" panose="020B0604030504040204" pitchFamily="50" charset="-128"/>
              </a:rPr>
              <a:t>施設</a:t>
            </a:r>
            <a:r>
              <a:rPr lang="ja-JP" altLang="en-US" sz="1400" dirty="0">
                <a:latin typeface="Meiryo UI" panose="020B0604030504040204" pitchFamily="50" charset="-128"/>
                <a:ea typeface="Meiryo UI" panose="020B0604030504040204" pitchFamily="50" charset="-128"/>
              </a:rPr>
              <a:t>の維持管理計画の策定</a:t>
            </a:r>
            <a:r>
              <a:rPr lang="ja-JP" altLang="en-US" sz="1400" u="sng" dirty="0">
                <a:solidFill>
                  <a:srgbClr val="FF0000"/>
                </a:solidFill>
                <a:latin typeface="Meiryo UI" panose="020B0604030504040204" pitchFamily="50" charset="-128"/>
                <a:ea typeface="Meiryo UI" panose="020B0604030504040204" pitchFamily="50" charset="-128"/>
              </a:rPr>
              <a:t>・更新</a:t>
            </a:r>
            <a:r>
              <a:rPr lang="ja-JP" altLang="en-US" sz="1400" dirty="0">
                <a:latin typeface="Meiryo UI" panose="020B0604030504040204" pitchFamily="50" charset="-128"/>
                <a:ea typeface="Meiryo UI" panose="020B0604030504040204" pitchFamily="50" charset="-128"/>
              </a:rPr>
              <a:t>にあたっては、</a:t>
            </a:r>
            <a:r>
              <a:rPr lang="ja-JP" altLang="en-US" sz="1400" u="sng" dirty="0">
                <a:solidFill>
                  <a:srgbClr val="FF0000"/>
                </a:solidFill>
                <a:latin typeface="Meiryo UI" panose="020B0604030504040204" pitchFamily="50" charset="-128"/>
                <a:ea typeface="Meiryo UI" panose="020B0604030504040204" pitchFamily="50" charset="-128"/>
              </a:rPr>
              <a:t>施設</a:t>
            </a:r>
            <a:r>
              <a:rPr lang="ja-JP" altLang="en-US" sz="1400" dirty="0">
                <a:latin typeface="Meiryo UI" panose="020B0604030504040204" pitchFamily="50" charset="-128"/>
                <a:ea typeface="Meiryo UI" panose="020B0604030504040204" pitchFamily="50" charset="-128"/>
              </a:rPr>
              <a:t>の特性に着目した適切な維持管理手法を選択することとし、様々な不具合事象に対し適切な診断・評価が可能となるよう判断の目安を明確化する。併せて、補修・更新工事等の実施にあたっての重点化の考え方を明示する</a:t>
            </a:r>
            <a:r>
              <a:rPr lang="ja-JP" altLang="en-US" sz="1400" u="sng" dirty="0">
                <a:solidFill>
                  <a:srgbClr val="FF0000"/>
                </a:solidFill>
                <a:latin typeface="Meiryo UI" panose="020B0604030504040204" pitchFamily="50" charset="-128"/>
                <a:ea typeface="Meiryo UI" panose="020B0604030504040204" pitchFamily="50" charset="-128"/>
              </a:rPr>
              <a:t>ものとする</a:t>
            </a:r>
            <a:r>
              <a:rPr lang="ja-JP" altLang="en-US" sz="1400" dirty="0">
                <a:latin typeface="Meiryo UI" panose="020B0604030504040204" pitchFamily="50" charset="-128"/>
                <a:ea typeface="Meiryo UI" panose="020B0604030504040204" pitchFamily="50" charset="-128"/>
              </a:rPr>
              <a:t>。</a:t>
            </a:r>
          </a:p>
        </p:txBody>
      </p:sp>
      <p:sp>
        <p:nvSpPr>
          <p:cNvPr id="8" name="テキスト ボックス 7">
            <a:extLst>
              <a:ext uri="{FF2B5EF4-FFF2-40B4-BE49-F238E27FC236}">
                <a16:creationId xmlns:a16="http://schemas.microsoft.com/office/drawing/2014/main" id="{1D91830D-E600-4C97-9A40-81F14ACE3632}"/>
              </a:ext>
            </a:extLst>
          </p:cNvPr>
          <p:cNvSpPr txBox="1"/>
          <p:nvPr/>
        </p:nvSpPr>
        <p:spPr>
          <a:xfrm>
            <a:off x="62618" y="963579"/>
            <a:ext cx="5877534" cy="369332"/>
          </a:xfrm>
          <a:prstGeom prst="rect">
            <a:avLst/>
          </a:prstGeom>
          <a:noFill/>
          <a:ln w="19050">
            <a:noFill/>
          </a:ln>
        </p:spPr>
        <p:txBody>
          <a:bodyPr wrap="square" rtlCol="0">
            <a:spAutoFit/>
          </a:bodyPr>
          <a:lstStyle/>
          <a:p>
            <a:r>
              <a:rPr lang="ja-JP" altLang="en-US" b="1" dirty="0">
                <a:latin typeface="Meiryo UI" pitchFamily="50" charset="-128"/>
                <a:ea typeface="Meiryo UI" pitchFamily="50" charset="-128"/>
                <a:cs typeface="Meiryo UI" pitchFamily="50" charset="-128"/>
              </a:rPr>
              <a:t>２．戦略的維持管理の方針</a:t>
            </a:r>
            <a:endParaRPr kumimoji="1" lang="ja-JP" altLang="en-US" b="1" dirty="0">
              <a:latin typeface="Meiryo UI" pitchFamily="50" charset="-128"/>
              <a:ea typeface="Meiryo UI" pitchFamily="50" charset="-128"/>
              <a:cs typeface="Meiryo UI" pitchFamily="50" charset="-128"/>
            </a:endParaRPr>
          </a:p>
        </p:txBody>
      </p:sp>
      <p:sp>
        <p:nvSpPr>
          <p:cNvPr id="12" name="角丸四角形 143">
            <a:extLst>
              <a:ext uri="{FF2B5EF4-FFF2-40B4-BE49-F238E27FC236}">
                <a16:creationId xmlns:a16="http://schemas.microsoft.com/office/drawing/2014/main" id="{3C4566B7-3F5E-4827-A3CA-384585A6540E}"/>
              </a:ext>
            </a:extLst>
          </p:cNvPr>
          <p:cNvSpPr/>
          <p:nvPr/>
        </p:nvSpPr>
        <p:spPr>
          <a:xfrm>
            <a:off x="109169" y="1410010"/>
            <a:ext cx="8925661" cy="1869290"/>
          </a:xfrm>
          <a:prstGeom prst="rect">
            <a:avLst/>
          </a:prstGeom>
          <a:noFill/>
          <a:ln>
            <a:solidFill>
              <a:schemeClr val="tx1"/>
            </a:solid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en-US" altLang="ja-JP" sz="1400" b="1" kern="100" dirty="0">
                <a:solidFill>
                  <a:prstClr val="black"/>
                </a:solidFill>
                <a:latin typeface="Meiryo UI" panose="020B0604030504040204" pitchFamily="50" charset="-128"/>
                <a:ea typeface="Meiryo UI" panose="020B0604030504040204" pitchFamily="50" charset="-128"/>
                <a:cs typeface="Times New Roman"/>
              </a:rPr>
              <a:t>2.1</a:t>
            </a:r>
            <a:r>
              <a:rPr lang="ja-JP" altLang="en-US" sz="1400" b="1" kern="100" dirty="0">
                <a:solidFill>
                  <a:prstClr val="black"/>
                </a:solidFill>
                <a:latin typeface="Meiryo UI" panose="020B0604030504040204" pitchFamily="50" charset="-128"/>
                <a:ea typeface="Meiryo UI" panose="020B0604030504040204" pitchFamily="50" charset="-128"/>
                <a:cs typeface="Times New Roman"/>
              </a:rPr>
              <a:t>　維持管理にあたっての基本理念</a:t>
            </a:r>
            <a:endParaRPr lang="en-US" altLang="ja-JP" sz="1400" b="1" kern="100" dirty="0">
              <a:solidFill>
                <a:prstClr val="black"/>
              </a:solidFill>
              <a:latin typeface="Meiryo UI" panose="020B0604030504040204" pitchFamily="50" charset="-128"/>
              <a:ea typeface="Meiryo UI" panose="020B0604030504040204" pitchFamily="50" charset="-128"/>
              <a:cs typeface="Times New Roman"/>
            </a:endParaRPr>
          </a:p>
        </p:txBody>
      </p:sp>
      <p:sp>
        <p:nvSpPr>
          <p:cNvPr id="13" name="テキスト ボックス 12">
            <a:extLst>
              <a:ext uri="{FF2B5EF4-FFF2-40B4-BE49-F238E27FC236}">
                <a16:creationId xmlns:a16="http://schemas.microsoft.com/office/drawing/2014/main" id="{752349F6-4B89-4193-B07C-FD042A4768A6}"/>
              </a:ext>
            </a:extLst>
          </p:cNvPr>
          <p:cNvSpPr txBox="1"/>
          <p:nvPr/>
        </p:nvSpPr>
        <p:spPr>
          <a:xfrm>
            <a:off x="251519" y="1700166"/>
            <a:ext cx="8776381" cy="1600438"/>
          </a:xfrm>
          <a:prstGeom prst="rect">
            <a:avLst/>
          </a:prstGeom>
          <a:noFill/>
        </p:spPr>
        <p:txBody>
          <a:bodyPr wrap="square">
            <a:spAutoFit/>
          </a:bodyPr>
          <a:lstStyle/>
          <a:p>
            <a:r>
              <a:rPr lang="ja-JP" altLang="en-US" sz="1400" dirty="0">
                <a:latin typeface="Meiryo UI" panose="020B0604030504040204" pitchFamily="50" charset="-128"/>
                <a:ea typeface="Meiryo UI" panose="020B0604030504040204" pitchFamily="50" charset="-128"/>
              </a:rPr>
              <a:t>　河川は、洪水、高潮等による災害を防止し、地域住民の生命・財産を守るための重要な防災施設であり、</a:t>
            </a:r>
            <a:r>
              <a:rPr lang="ja-JP" altLang="en-US" sz="1400" u="sng" dirty="0">
                <a:solidFill>
                  <a:srgbClr val="FF0000"/>
                </a:solidFill>
                <a:latin typeface="Meiryo UI" panose="020B0604030504040204" pitchFamily="50" charset="-128"/>
                <a:ea typeface="Meiryo UI" panose="020B0604030504040204" pitchFamily="50" charset="-128"/>
              </a:rPr>
              <a:t>砂防関係施設は、土砂災害から住民の生命・財産、社会生活や経済活動に大きく影響する公共インフラ等を保全するための重要な施設である。</a:t>
            </a:r>
            <a:r>
              <a:rPr lang="ja-JP" altLang="en-US" sz="1400" dirty="0">
                <a:solidFill>
                  <a:srgbClr val="FF0000"/>
                </a:solidFill>
                <a:latin typeface="Meiryo UI" panose="020B0604030504040204" pitchFamily="50" charset="-128"/>
                <a:ea typeface="Meiryo UI" panose="020B0604030504040204" pitchFamily="50" charset="-128"/>
              </a:rPr>
              <a:t>また、河川は</a:t>
            </a:r>
            <a:r>
              <a:rPr lang="ja-JP" altLang="en-US" sz="1400" dirty="0">
                <a:latin typeface="Meiryo UI" panose="020B0604030504040204" pitchFamily="50" charset="-128"/>
                <a:ea typeface="Meiryo UI" panose="020B0604030504040204" pitchFamily="50" charset="-128"/>
              </a:rPr>
              <a:t>地域の貴重な水辺空間として利用される憩いの空間でもあることから、</a:t>
            </a:r>
            <a:r>
              <a:rPr lang="ja-JP" altLang="en-US" sz="1400" u="sng" dirty="0">
                <a:solidFill>
                  <a:srgbClr val="FF0000"/>
                </a:solidFill>
                <a:latin typeface="Meiryo UI" panose="020B0604030504040204" pitchFamily="50" charset="-128"/>
                <a:ea typeface="Meiryo UI" panose="020B0604030504040204" pitchFamily="50" charset="-128"/>
              </a:rPr>
              <a:t>堤防や護岸等の河川管理施設は、</a:t>
            </a:r>
            <a:r>
              <a:rPr lang="ja-JP" altLang="en-US" sz="1400" dirty="0">
                <a:latin typeface="Meiryo UI" panose="020B0604030504040204" pitchFamily="50" charset="-128"/>
                <a:ea typeface="Meiryo UI" panose="020B0604030504040204" pitchFamily="50" charset="-128"/>
              </a:rPr>
              <a:t>常にその治水機能を発揮するとともに、流水の正常な機能維持など適切な河川環境の保全がなされることが重要である。</a:t>
            </a:r>
          </a:p>
          <a:p>
            <a:r>
              <a:rPr lang="ja-JP" altLang="en-US" sz="1400" dirty="0">
                <a:latin typeface="Meiryo UI" panose="020B0604030504040204" pitchFamily="50" charset="-128"/>
                <a:ea typeface="Meiryo UI" panose="020B0604030504040204" pitchFamily="50" charset="-128"/>
              </a:rPr>
              <a:t>　このため、点検や調査を適宜実施し、常に河川管理施設の状況把握に努め、異常を発見した際には、補修等の必要な措置を講じて災害を未然に防ぐとともに、</a:t>
            </a:r>
            <a:r>
              <a:rPr lang="ja-JP" altLang="en-US" sz="1400" u="sng" dirty="0">
                <a:solidFill>
                  <a:srgbClr val="FF0000"/>
                </a:solidFill>
                <a:latin typeface="Meiryo UI" panose="020B0604030504040204" pitchFamily="50" charset="-128"/>
                <a:ea typeface="Meiryo UI" panose="020B0604030504040204" pitchFamily="50" charset="-128"/>
              </a:rPr>
              <a:t>関係機関と協力し、</a:t>
            </a:r>
            <a:r>
              <a:rPr lang="ja-JP" altLang="en-US" sz="1400" dirty="0">
                <a:latin typeface="Meiryo UI" panose="020B0604030504040204" pitchFamily="50" charset="-128"/>
                <a:ea typeface="Meiryo UI" panose="020B0604030504040204" pitchFamily="50" charset="-128"/>
              </a:rPr>
              <a:t>府民が河川空間を利活用できるよう適切な維持管理に努めなければならない。</a:t>
            </a:r>
          </a:p>
        </p:txBody>
      </p:sp>
      <p:sp>
        <p:nvSpPr>
          <p:cNvPr id="14" name="角丸四角形 143">
            <a:extLst>
              <a:ext uri="{FF2B5EF4-FFF2-40B4-BE49-F238E27FC236}">
                <a16:creationId xmlns:a16="http://schemas.microsoft.com/office/drawing/2014/main" id="{E4BBA98C-3A30-4DD7-B5F9-CE803802626C}"/>
              </a:ext>
            </a:extLst>
          </p:cNvPr>
          <p:cNvSpPr/>
          <p:nvPr/>
        </p:nvSpPr>
        <p:spPr>
          <a:xfrm>
            <a:off x="2324841" y="3572744"/>
            <a:ext cx="634511" cy="144288"/>
          </a:xfrm>
          <a:prstGeom prst="rect">
            <a:avLst/>
          </a:prstGeom>
          <a:ln/>
        </p:spPr>
        <p:style>
          <a:lnRef idx="2">
            <a:schemeClr val="dk1"/>
          </a:lnRef>
          <a:fillRef idx="1">
            <a:schemeClr val="lt1"/>
          </a:fillRef>
          <a:effectRef idx="0">
            <a:schemeClr val="dk1"/>
          </a:effectRef>
          <a:fontRef idx="minor">
            <a:schemeClr val="dk1"/>
          </a:fontRef>
        </p:style>
        <p:txBody>
          <a:bodyPr lIns="0" tIns="0" rIns="0" bIns="0" anchor="ctr"/>
          <a:lstStyle/>
          <a:p>
            <a:pPr algn="ct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再掲</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15" name="角丸四角形 143">
            <a:extLst>
              <a:ext uri="{FF2B5EF4-FFF2-40B4-BE49-F238E27FC236}">
                <a16:creationId xmlns:a16="http://schemas.microsoft.com/office/drawing/2014/main" id="{3B554950-51F8-40A4-B469-DDB72E23FABC}"/>
              </a:ext>
            </a:extLst>
          </p:cNvPr>
          <p:cNvSpPr/>
          <p:nvPr/>
        </p:nvSpPr>
        <p:spPr>
          <a:xfrm>
            <a:off x="2974593" y="1519869"/>
            <a:ext cx="634511" cy="144288"/>
          </a:xfrm>
          <a:prstGeom prst="rect">
            <a:avLst/>
          </a:prstGeom>
          <a:ln/>
        </p:spPr>
        <p:style>
          <a:lnRef idx="2">
            <a:schemeClr val="dk1"/>
          </a:lnRef>
          <a:fillRef idx="1">
            <a:schemeClr val="lt1"/>
          </a:fillRef>
          <a:effectRef idx="0">
            <a:schemeClr val="dk1"/>
          </a:effectRef>
          <a:fontRef idx="minor">
            <a:schemeClr val="dk1"/>
          </a:fontRef>
        </p:style>
        <p:txBody>
          <a:bodyPr lIns="0" tIns="0" rIns="0" bIns="0" anchor="ctr"/>
          <a:lstStyle/>
          <a:p>
            <a:pPr algn="ct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再掲</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18" name="テキスト ボックス 17">
            <a:extLst>
              <a:ext uri="{FF2B5EF4-FFF2-40B4-BE49-F238E27FC236}">
                <a16:creationId xmlns:a16="http://schemas.microsoft.com/office/drawing/2014/main" id="{E93CD026-CB76-46EC-986D-D5D08D6B02C9}"/>
              </a:ext>
            </a:extLst>
          </p:cNvPr>
          <p:cNvSpPr txBox="1"/>
          <p:nvPr/>
        </p:nvSpPr>
        <p:spPr>
          <a:xfrm>
            <a:off x="0" y="525123"/>
            <a:ext cx="9144000" cy="461665"/>
          </a:xfrm>
          <a:prstGeom prst="rect">
            <a:avLst/>
          </a:prstGeom>
          <a:solidFill>
            <a:srgbClr val="FFD653"/>
          </a:solidFill>
          <a:ln w="19050">
            <a:noFill/>
          </a:ln>
        </p:spPr>
        <p:txBody>
          <a:bodyPr wrap="square" rtlCol="0">
            <a:spAutoFit/>
          </a:bodyPr>
          <a:lstStyle/>
          <a:p>
            <a:r>
              <a:rPr lang="ja-JP" altLang="en-US" sz="2400" dirty="0">
                <a:latin typeface="Meiryo UI" pitchFamily="50" charset="-128"/>
                <a:ea typeface="Meiryo UI" pitchFamily="50" charset="-128"/>
                <a:cs typeface="Meiryo UI" pitchFamily="50" charset="-128"/>
              </a:rPr>
              <a:t>１－</a:t>
            </a:r>
            <a:r>
              <a:rPr lang="en-US" altLang="ja-JP" sz="2400" dirty="0">
                <a:latin typeface="Meiryo UI" pitchFamily="50" charset="-128"/>
                <a:ea typeface="Meiryo UI" pitchFamily="50" charset="-128"/>
                <a:cs typeface="Meiryo UI" pitchFamily="50" charset="-128"/>
              </a:rPr>
              <a:t>4</a:t>
            </a:r>
            <a:r>
              <a:rPr lang="ja-JP" altLang="en-US" sz="2400" dirty="0">
                <a:latin typeface="Meiryo UI" pitchFamily="50" charset="-128"/>
                <a:ea typeface="Meiryo UI" pitchFamily="50" charset="-128"/>
                <a:cs typeface="Meiryo UI" pitchFamily="50" charset="-128"/>
              </a:rPr>
              <a:t>　次期計画の概要</a:t>
            </a:r>
            <a:endParaRPr kumimoji="1" lang="ja-JP" altLang="en-US" sz="240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25144275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a:extLst>
              <a:ext uri="{FF2B5EF4-FFF2-40B4-BE49-F238E27FC236}">
                <a16:creationId xmlns:a16="http://schemas.microsoft.com/office/drawing/2014/main" id="{E8B7F937-A0FD-C620-E25C-5D2FDE6AA0D4}"/>
              </a:ext>
            </a:extLst>
          </p:cNvPr>
          <p:cNvPicPr/>
          <p:nvPr/>
        </p:nvPicPr>
        <p:blipFill>
          <a:blip r:embed="rId3"/>
          <a:stretch>
            <a:fillRect/>
          </a:stretch>
        </p:blipFill>
        <p:spPr>
          <a:xfrm>
            <a:off x="337510" y="4927088"/>
            <a:ext cx="5570855" cy="1786255"/>
          </a:xfrm>
          <a:prstGeom prst="rect">
            <a:avLst/>
          </a:prstGeom>
        </p:spPr>
      </p:pic>
      <p:sp>
        <p:nvSpPr>
          <p:cNvPr id="17" name="テキスト ボックス 16">
            <a:extLst>
              <a:ext uri="{FF2B5EF4-FFF2-40B4-BE49-F238E27FC236}">
                <a16:creationId xmlns:a16="http://schemas.microsoft.com/office/drawing/2014/main" id="{5CA63333-58CC-4345-8E5A-C9F799BB19BB}"/>
              </a:ext>
            </a:extLst>
          </p:cNvPr>
          <p:cNvSpPr txBox="1"/>
          <p:nvPr/>
        </p:nvSpPr>
        <p:spPr>
          <a:xfrm>
            <a:off x="-13856" y="1644"/>
            <a:ext cx="9157855"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１．</a:t>
            </a:r>
            <a:r>
              <a:rPr kumimoji="1" lang="ja-JP" altLang="en-US" sz="2800" dirty="0">
                <a:solidFill>
                  <a:schemeClr val="bg1"/>
                </a:solidFill>
                <a:latin typeface="Meiryo UI" panose="020B0604030504040204" pitchFamily="50" charset="-128"/>
                <a:ea typeface="Meiryo UI" panose="020B0604030504040204" pitchFamily="50" charset="-128"/>
              </a:rPr>
              <a:t>各分野の最終とりまとめ</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10" name="スライド番号プレースホルダー 17">
            <a:extLst>
              <a:ext uri="{FF2B5EF4-FFF2-40B4-BE49-F238E27FC236}">
                <a16:creationId xmlns:a16="http://schemas.microsoft.com/office/drawing/2014/main" id="{428703D8-3AFE-4E03-A287-112B17022CD6}"/>
              </a:ext>
            </a:extLst>
          </p:cNvPr>
          <p:cNvSpPr>
            <a:spLocks noGrp="1"/>
          </p:cNvSpPr>
          <p:nvPr>
            <p:ph type="sldNum" sz="quarter" idx="12"/>
          </p:nvPr>
        </p:nvSpPr>
        <p:spPr>
          <a:xfrm>
            <a:off x="8380804" y="6497402"/>
            <a:ext cx="774422" cy="365125"/>
          </a:xfrm>
        </p:spPr>
        <p:txBody>
          <a:bodyPr/>
          <a:lstStyle/>
          <a:p>
            <a:fld id="{682EF9F9-C4E8-46B2-BBF1-33E3162B856A}" type="slidenum">
              <a:rPr kumimoji="1" lang="ja-JP" altLang="en-US" smtClean="0"/>
              <a:t>8</a:t>
            </a:fld>
            <a:endParaRPr kumimoji="1" lang="ja-JP" altLang="en-US" dirty="0"/>
          </a:p>
        </p:txBody>
      </p:sp>
      <p:sp>
        <p:nvSpPr>
          <p:cNvPr id="5" name="テキスト ボックス 4">
            <a:extLst>
              <a:ext uri="{FF2B5EF4-FFF2-40B4-BE49-F238E27FC236}">
                <a16:creationId xmlns:a16="http://schemas.microsoft.com/office/drawing/2014/main" id="{F2205FA9-0011-435E-9CF3-A6AF1A75DEA0}"/>
              </a:ext>
            </a:extLst>
          </p:cNvPr>
          <p:cNvSpPr txBox="1"/>
          <p:nvPr/>
        </p:nvSpPr>
        <p:spPr>
          <a:xfrm>
            <a:off x="62618" y="1015301"/>
            <a:ext cx="8037774" cy="646331"/>
          </a:xfrm>
          <a:prstGeom prst="rect">
            <a:avLst/>
          </a:prstGeom>
          <a:noFill/>
          <a:ln w="19050">
            <a:noFill/>
          </a:ln>
        </p:spPr>
        <p:txBody>
          <a:bodyPr wrap="square" rtlCol="0">
            <a:spAutoFit/>
          </a:bodyPr>
          <a:lstStyle/>
          <a:p>
            <a:r>
              <a:rPr lang="ja-JP" altLang="en-US" b="1" dirty="0">
                <a:latin typeface="Meiryo UI" pitchFamily="50" charset="-128"/>
                <a:ea typeface="Meiryo UI" pitchFamily="50" charset="-128"/>
                <a:cs typeface="Meiryo UI" pitchFamily="50" charset="-128"/>
              </a:rPr>
              <a:t>３．効率的・効果的な維持管理の推進</a:t>
            </a:r>
            <a:endParaRPr lang="en-US" altLang="ja-JP" b="1" dirty="0">
              <a:latin typeface="Meiryo UI" pitchFamily="50" charset="-128"/>
              <a:ea typeface="Meiryo UI" pitchFamily="50" charset="-128"/>
              <a:cs typeface="Meiryo UI" pitchFamily="50" charset="-128"/>
            </a:endParaRPr>
          </a:p>
          <a:p>
            <a:r>
              <a:rPr lang="ja-JP" altLang="en-US" b="1" dirty="0">
                <a:latin typeface="Meiryo UI" pitchFamily="50" charset="-128"/>
                <a:ea typeface="Meiryo UI" pitchFamily="50" charset="-128"/>
                <a:cs typeface="Meiryo UI" pitchFamily="50" charset="-128"/>
              </a:rPr>
              <a:t>　</a:t>
            </a:r>
            <a:r>
              <a:rPr lang="en-US" altLang="ja-JP" b="1" dirty="0">
                <a:latin typeface="Meiryo UI" pitchFamily="50" charset="-128"/>
                <a:ea typeface="Meiryo UI" pitchFamily="50" charset="-128"/>
                <a:cs typeface="Meiryo UI" pitchFamily="50" charset="-128"/>
              </a:rPr>
              <a:t>3.1</a:t>
            </a:r>
            <a:r>
              <a:rPr lang="ja-JP" altLang="en-US" b="1" dirty="0">
                <a:latin typeface="Meiryo UI" pitchFamily="50" charset="-128"/>
                <a:ea typeface="Meiryo UI" pitchFamily="50" charset="-128"/>
                <a:cs typeface="Meiryo UI" pitchFamily="50" charset="-128"/>
              </a:rPr>
              <a:t>　</a:t>
            </a:r>
            <a:r>
              <a:rPr lang="ja-JP" altLang="en-US" sz="1800" b="1" dirty="0">
                <a:latin typeface="Meiryo UI" panose="020B0604030504040204" pitchFamily="50" charset="-128"/>
                <a:ea typeface="Meiryo UI" panose="020B0604030504040204" pitchFamily="50" charset="-128"/>
              </a:rPr>
              <a:t>堤防・護岸・河道等</a:t>
            </a:r>
            <a:endParaRPr lang="en-US" altLang="ja-JP" sz="1800" b="1" dirty="0">
              <a:latin typeface="Meiryo UI" panose="020B0604030504040204" pitchFamily="50" charset="-128"/>
              <a:ea typeface="Meiryo UI" panose="020B0604030504040204" pitchFamily="50" charset="-128"/>
            </a:endParaRPr>
          </a:p>
        </p:txBody>
      </p:sp>
      <p:sp>
        <p:nvSpPr>
          <p:cNvPr id="38" name="角丸四角形 143">
            <a:extLst>
              <a:ext uri="{FF2B5EF4-FFF2-40B4-BE49-F238E27FC236}">
                <a16:creationId xmlns:a16="http://schemas.microsoft.com/office/drawing/2014/main" id="{8FAD90E4-B8DB-45B4-8448-FD6331EF52F1}"/>
              </a:ext>
            </a:extLst>
          </p:cNvPr>
          <p:cNvSpPr/>
          <p:nvPr/>
        </p:nvSpPr>
        <p:spPr>
          <a:xfrm>
            <a:off x="110835" y="1628800"/>
            <a:ext cx="8947439" cy="2736304"/>
          </a:xfrm>
          <a:prstGeom prst="rect">
            <a:avLst/>
          </a:prstGeom>
          <a:noFill/>
          <a:ln>
            <a:solidFill>
              <a:schemeClr val="tx1"/>
            </a:solid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en-US" altLang="ja-JP" sz="1400" b="1" kern="100" dirty="0">
                <a:solidFill>
                  <a:prstClr val="black"/>
                </a:solidFill>
                <a:latin typeface="Meiryo UI" panose="020B0604030504040204" pitchFamily="50" charset="-128"/>
                <a:ea typeface="Meiryo UI" panose="020B0604030504040204" pitchFamily="50" charset="-128"/>
                <a:cs typeface="Times New Roman"/>
              </a:rPr>
              <a:t>3.1.1</a:t>
            </a:r>
            <a:r>
              <a:rPr lang="ja-JP" altLang="en-US" sz="1400" b="1" kern="100" dirty="0">
                <a:solidFill>
                  <a:prstClr val="black"/>
                </a:solidFill>
                <a:latin typeface="Meiryo UI" panose="020B0604030504040204" pitchFamily="50" charset="-128"/>
                <a:ea typeface="Meiryo UI" panose="020B0604030504040204" pitchFamily="50" charset="-128"/>
                <a:cs typeface="Times New Roman"/>
              </a:rPr>
              <a:t>　施設の現状</a:t>
            </a:r>
            <a:endParaRPr lang="en-US" altLang="ja-JP" sz="1400" b="1" kern="100" dirty="0">
              <a:solidFill>
                <a:prstClr val="black"/>
              </a:solidFill>
              <a:latin typeface="Meiryo UI" panose="020B0604030504040204" pitchFamily="50" charset="-128"/>
              <a:ea typeface="Meiryo UI" panose="020B0604030504040204" pitchFamily="50" charset="-128"/>
              <a:cs typeface="Times New Roman"/>
            </a:endParaRPr>
          </a:p>
        </p:txBody>
      </p:sp>
      <p:sp>
        <p:nvSpPr>
          <p:cNvPr id="39" name="角丸四角形 143">
            <a:extLst>
              <a:ext uri="{FF2B5EF4-FFF2-40B4-BE49-F238E27FC236}">
                <a16:creationId xmlns:a16="http://schemas.microsoft.com/office/drawing/2014/main" id="{F9E7FBCB-9355-44A6-AE09-61C06C5B3699}"/>
              </a:ext>
            </a:extLst>
          </p:cNvPr>
          <p:cNvSpPr/>
          <p:nvPr/>
        </p:nvSpPr>
        <p:spPr>
          <a:xfrm>
            <a:off x="110283" y="2197420"/>
            <a:ext cx="2930815" cy="303806"/>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200" u="sng" kern="100" dirty="0">
                <a:solidFill>
                  <a:srgbClr val="FF0000"/>
                </a:solidFill>
                <a:latin typeface="Meiryo UI" panose="020B0604030504040204" pitchFamily="50" charset="-128"/>
                <a:ea typeface="Meiryo UI" panose="020B0604030504040204" pitchFamily="50" charset="-128"/>
                <a:cs typeface="Times New Roman"/>
              </a:rPr>
              <a:t>②施設数の推移</a:t>
            </a:r>
            <a:endParaRPr lang="en-US" altLang="ja-JP" sz="1200" u="sng" kern="100" dirty="0">
              <a:solidFill>
                <a:srgbClr val="FF0000"/>
              </a:solidFill>
              <a:latin typeface="Meiryo UI" panose="020B0604030504040204" pitchFamily="50" charset="-128"/>
              <a:ea typeface="Meiryo UI" panose="020B0604030504040204" pitchFamily="50" charset="-128"/>
              <a:cs typeface="Times New Roman"/>
            </a:endParaRPr>
          </a:p>
        </p:txBody>
      </p:sp>
      <p:sp>
        <p:nvSpPr>
          <p:cNvPr id="40" name="角丸四角形 143">
            <a:extLst>
              <a:ext uri="{FF2B5EF4-FFF2-40B4-BE49-F238E27FC236}">
                <a16:creationId xmlns:a16="http://schemas.microsoft.com/office/drawing/2014/main" id="{B6CEABF3-9925-4506-9FF6-9A09F0D3E71A}"/>
              </a:ext>
            </a:extLst>
          </p:cNvPr>
          <p:cNvSpPr/>
          <p:nvPr/>
        </p:nvSpPr>
        <p:spPr>
          <a:xfrm>
            <a:off x="3689237" y="1721454"/>
            <a:ext cx="4339147" cy="717154"/>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200" u="sng" kern="100" dirty="0">
                <a:solidFill>
                  <a:srgbClr val="FF0000"/>
                </a:solidFill>
                <a:latin typeface="Meiryo UI" panose="020B0604030504040204" pitchFamily="50" charset="-128"/>
                <a:ea typeface="Meiryo UI" panose="020B0604030504040204" pitchFamily="50" charset="-128"/>
                <a:cs typeface="Times New Roman"/>
              </a:rPr>
              <a:t>③高齢化</a:t>
            </a:r>
            <a:endParaRPr lang="en-US" altLang="ja-JP" sz="1200" u="sng" kern="100" dirty="0">
              <a:solidFill>
                <a:srgbClr val="FF0000"/>
              </a:solidFill>
              <a:latin typeface="Meiryo UI" panose="020B0604030504040204" pitchFamily="50" charset="-128"/>
              <a:ea typeface="Meiryo UI" panose="020B0604030504040204" pitchFamily="50" charset="-128"/>
              <a:cs typeface="Times New Roman"/>
            </a:endParaRPr>
          </a:p>
          <a:p>
            <a:pPr algn="just">
              <a:defRPr/>
            </a:pPr>
            <a:r>
              <a:rPr lang="ja-JP" altLang="en-US" sz="1050" u="sng" kern="100" dirty="0">
                <a:solidFill>
                  <a:srgbClr val="FF0000"/>
                </a:solidFill>
                <a:latin typeface="Meiryo UI" panose="020B0604030504040204" pitchFamily="50" charset="-128"/>
                <a:ea typeface="Meiryo UI" panose="020B0604030504040204" pitchFamily="50" charset="-128"/>
                <a:cs typeface="Times New Roman"/>
              </a:rPr>
              <a:t>　現状では</a:t>
            </a:r>
            <a:r>
              <a:rPr lang="en-US" altLang="ja-JP" sz="1050" u="sng" kern="100" dirty="0">
                <a:solidFill>
                  <a:srgbClr val="FF0000"/>
                </a:solidFill>
                <a:latin typeface="Meiryo UI" panose="020B0604030504040204" pitchFamily="50" charset="-128"/>
                <a:ea typeface="Meiryo UI" panose="020B0604030504040204" pitchFamily="50" charset="-128"/>
                <a:cs typeface="Times New Roman"/>
              </a:rPr>
              <a:t>50</a:t>
            </a:r>
            <a:r>
              <a:rPr lang="ja-JP" altLang="en-US" sz="1050" u="sng" kern="100" dirty="0">
                <a:solidFill>
                  <a:srgbClr val="FF0000"/>
                </a:solidFill>
                <a:latin typeface="Meiryo UI" panose="020B0604030504040204" pitchFamily="50" charset="-128"/>
                <a:ea typeface="Meiryo UI" panose="020B0604030504040204" pitchFamily="50" charset="-128"/>
                <a:cs typeface="Times New Roman"/>
              </a:rPr>
              <a:t>年以上経過した施設が約</a:t>
            </a:r>
            <a:r>
              <a:rPr lang="en-US" altLang="ja-JP" sz="1050" u="sng" kern="100" dirty="0">
                <a:solidFill>
                  <a:srgbClr val="FF0000"/>
                </a:solidFill>
                <a:latin typeface="Meiryo UI" panose="020B0604030504040204" pitchFamily="50" charset="-128"/>
                <a:ea typeface="Meiryo UI" panose="020B0604030504040204" pitchFamily="50" charset="-128"/>
                <a:cs typeface="Times New Roman"/>
              </a:rPr>
              <a:t>5</a:t>
            </a:r>
            <a:r>
              <a:rPr lang="ja-JP" altLang="en-US" sz="1050" u="sng" kern="100" dirty="0">
                <a:solidFill>
                  <a:srgbClr val="FF0000"/>
                </a:solidFill>
                <a:latin typeface="Meiryo UI" panose="020B0604030504040204" pitchFamily="50" charset="-128"/>
                <a:ea typeface="Meiryo UI" panose="020B0604030504040204" pitchFamily="50" charset="-128"/>
                <a:cs typeface="Times New Roman"/>
              </a:rPr>
              <a:t>割</a:t>
            </a:r>
            <a:endParaRPr lang="en-US" altLang="ja-JP" sz="1050" u="sng" kern="100" dirty="0">
              <a:solidFill>
                <a:srgbClr val="FF0000"/>
              </a:solidFill>
              <a:latin typeface="Meiryo UI" panose="020B0604030504040204" pitchFamily="50" charset="-128"/>
              <a:ea typeface="Meiryo UI" panose="020B0604030504040204" pitchFamily="50" charset="-128"/>
              <a:cs typeface="Times New Roman"/>
            </a:endParaRPr>
          </a:p>
          <a:p>
            <a:pPr algn="just">
              <a:defRPr/>
            </a:pPr>
            <a:r>
              <a:rPr lang="ja-JP" altLang="en-US" sz="1050" u="sng" kern="100" dirty="0">
                <a:solidFill>
                  <a:srgbClr val="FF0000"/>
                </a:solidFill>
                <a:latin typeface="Meiryo UI" panose="020B0604030504040204" pitchFamily="50" charset="-128"/>
                <a:ea typeface="Meiryo UI" panose="020B0604030504040204" pitchFamily="50" charset="-128"/>
                <a:cs typeface="Times New Roman"/>
              </a:rPr>
              <a:t>　→今後</a:t>
            </a:r>
            <a:r>
              <a:rPr lang="en-US" altLang="ja-JP" sz="1050" u="sng" kern="100" dirty="0">
                <a:solidFill>
                  <a:srgbClr val="FF0000"/>
                </a:solidFill>
                <a:latin typeface="Meiryo UI" panose="020B0604030504040204" pitchFamily="50" charset="-128"/>
                <a:ea typeface="Meiryo UI" panose="020B0604030504040204" pitchFamily="50" charset="-128"/>
                <a:cs typeface="Times New Roman"/>
              </a:rPr>
              <a:t>10</a:t>
            </a:r>
            <a:r>
              <a:rPr lang="ja-JP" altLang="en-US" sz="1050" u="sng" kern="100" dirty="0">
                <a:solidFill>
                  <a:srgbClr val="FF0000"/>
                </a:solidFill>
                <a:latin typeface="Meiryo UI" panose="020B0604030504040204" pitchFamily="50" charset="-128"/>
                <a:ea typeface="Meiryo UI" panose="020B0604030504040204" pitchFamily="50" charset="-128"/>
                <a:cs typeface="Times New Roman"/>
              </a:rPr>
              <a:t>年で約</a:t>
            </a:r>
            <a:r>
              <a:rPr lang="en-US" altLang="ja-JP" sz="1050" u="sng" kern="100" dirty="0">
                <a:solidFill>
                  <a:srgbClr val="FF0000"/>
                </a:solidFill>
                <a:latin typeface="Meiryo UI" panose="020B0604030504040204" pitchFamily="50" charset="-128"/>
                <a:ea typeface="Meiryo UI" panose="020B0604030504040204" pitchFamily="50" charset="-128"/>
                <a:cs typeface="Times New Roman"/>
              </a:rPr>
              <a:t>7</a:t>
            </a:r>
            <a:r>
              <a:rPr lang="ja-JP" altLang="en-US" sz="1050" u="sng" kern="100" dirty="0">
                <a:solidFill>
                  <a:srgbClr val="FF0000"/>
                </a:solidFill>
                <a:latin typeface="Meiryo UI" panose="020B0604030504040204" pitchFamily="50" charset="-128"/>
                <a:ea typeface="Meiryo UI" panose="020B0604030504040204" pitchFamily="50" charset="-128"/>
                <a:cs typeface="Times New Roman"/>
              </a:rPr>
              <a:t>割、</a:t>
            </a:r>
            <a:r>
              <a:rPr lang="en-US" altLang="ja-JP" sz="1050" u="sng" kern="100" dirty="0">
                <a:solidFill>
                  <a:srgbClr val="FF0000"/>
                </a:solidFill>
                <a:latin typeface="Meiryo UI" panose="020B0604030504040204" pitchFamily="50" charset="-128"/>
                <a:ea typeface="Meiryo UI" panose="020B0604030504040204" pitchFamily="50" charset="-128"/>
                <a:cs typeface="Times New Roman"/>
              </a:rPr>
              <a:t>20</a:t>
            </a:r>
            <a:r>
              <a:rPr lang="ja-JP" altLang="en-US" sz="1050" u="sng" kern="100" dirty="0">
                <a:solidFill>
                  <a:srgbClr val="FF0000"/>
                </a:solidFill>
                <a:latin typeface="Meiryo UI" panose="020B0604030504040204" pitchFamily="50" charset="-128"/>
                <a:ea typeface="Meiryo UI" panose="020B0604030504040204" pitchFamily="50" charset="-128"/>
                <a:cs typeface="Times New Roman"/>
              </a:rPr>
              <a:t>年で約９割の施設が施工後</a:t>
            </a:r>
            <a:r>
              <a:rPr lang="en-US" altLang="ja-JP" sz="1050" u="sng" kern="100" dirty="0">
                <a:solidFill>
                  <a:srgbClr val="FF0000"/>
                </a:solidFill>
                <a:latin typeface="Meiryo UI" panose="020B0604030504040204" pitchFamily="50" charset="-128"/>
                <a:ea typeface="Meiryo UI" panose="020B0604030504040204" pitchFamily="50" charset="-128"/>
                <a:cs typeface="Times New Roman"/>
              </a:rPr>
              <a:t>50</a:t>
            </a:r>
            <a:r>
              <a:rPr lang="ja-JP" altLang="en-US" sz="1050" u="sng" kern="100" dirty="0">
                <a:solidFill>
                  <a:srgbClr val="FF0000"/>
                </a:solidFill>
                <a:latin typeface="Meiryo UI" panose="020B0604030504040204" pitchFamily="50" charset="-128"/>
                <a:ea typeface="Meiryo UI" panose="020B0604030504040204" pitchFamily="50" charset="-128"/>
                <a:cs typeface="Times New Roman"/>
              </a:rPr>
              <a:t>年を超過する。</a:t>
            </a:r>
            <a:endParaRPr lang="en-US" altLang="ja-JP" sz="1050" u="sng" kern="100" dirty="0">
              <a:solidFill>
                <a:srgbClr val="FF0000"/>
              </a:solidFill>
              <a:latin typeface="Meiryo UI" panose="020B0604030504040204" pitchFamily="50" charset="-128"/>
              <a:ea typeface="Meiryo UI" panose="020B0604030504040204" pitchFamily="50" charset="-128"/>
              <a:cs typeface="Times New Roman"/>
            </a:endParaRPr>
          </a:p>
        </p:txBody>
      </p:sp>
      <p:sp>
        <p:nvSpPr>
          <p:cNvPr id="42" name="角丸四角形 143">
            <a:extLst>
              <a:ext uri="{FF2B5EF4-FFF2-40B4-BE49-F238E27FC236}">
                <a16:creationId xmlns:a16="http://schemas.microsoft.com/office/drawing/2014/main" id="{D8A6AB55-167D-4532-AA4F-60F74B25BDC2}"/>
              </a:ext>
            </a:extLst>
          </p:cNvPr>
          <p:cNvSpPr/>
          <p:nvPr/>
        </p:nvSpPr>
        <p:spPr>
          <a:xfrm>
            <a:off x="110835" y="4389884"/>
            <a:ext cx="8947439" cy="2423492"/>
          </a:xfrm>
          <a:prstGeom prst="rect">
            <a:avLst/>
          </a:prstGeom>
          <a:noFill/>
          <a:ln>
            <a:solidFill>
              <a:schemeClr val="tx1"/>
            </a:solid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en-US" altLang="ja-JP" sz="1400" b="1" kern="100" dirty="0">
                <a:solidFill>
                  <a:prstClr val="black"/>
                </a:solidFill>
                <a:latin typeface="Meiryo UI" panose="020B0604030504040204" pitchFamily="50" charset="-128"/>
                <a:ea typeface="Meiryo UI" panose="020B0604030504040204" pitchFamily="50" charset="-128"/>
                <a:cs typeface="Times New Roman"/>
              </a:rPr>
              <a:t>3.1.2</a:t>
            </a:r>
            <a:r>
              <a:rPr lang="ja-JP" altLang="en-US" sz="1400" b="1" kern="100" dirty="0">
                <a:solidFill>
                  <a:prstClr val="black"/>
                </a:solidFill>
                <a:latin typeface="Meiryo UI" panose="020B0604030504040204" pitchFamily="50" charset="-128"/>
                <a:ea typeface="Meiryo UI" panose="020B0604030504040204" pitchFamily="50" charset="-128"/>
                <a:cs typeface="Times New Roman"/>
              </a:rPr>
              <a:t>　点検</a:t>
            </a:r>
            <a:endParaRPr lang="en-US" altLang="ja-JP" sz="1400" b="1" kern="100" dirty="0">
              <a:solidFill>
                <a:prstClr val="black"/>
              </a:solidFill>
              <a:latin typeface="Meiryo UI" panose="020B0604030504040204" pitchFamily="50" charset="-128"/>
              <a:ea typeface="Meiryo UI" panose="020B0604030504040204" pitchFamily="50" charset="-128"/>
              <a:cs typeface="Times New Roman"/>
            </a:endParaRPr>
          </a:p>
        </p:txBody>
      </p:sp>
      <p:sp>
        <p:nvSpPr>
          <p:cNvPr id="43" name="角丸四角形 143">
            <a:extLst>
              <a:ext uri="{FF2B5EF4-FFF2-40B4-BE49-F238E27FC236}">
                <a16:creationId xmlns:a16="http://schemas.microsoft.com/office/drawing/2014/main" id="{6EE67E84-2642-473B-AE5E-E4F34610245B}"/>
              </a:ext>
            </a:extLst>
          </p:cNvPr>
          <p:cNvSpPr/>
          <p:nvPr/>
        </p:nvSpPr>
        <p:spPr>
          <a:xfrm>
            <a:off x="6210084" y="4494006"/>
            <a:ext cx="3475133" cy="371011"/>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050" kern="100" dirty="0">
                <a:solidFill>
                  <a:schemeClr val="tx1"/>
                </a:solidFill>
                <a:latin typeface="Meiryo UI" panose="020B0604030504040204" pitchFamily="50" charset="-128"/>
                <a:ea typeface="Meiryo UI" panose="020B0604030504040204" pitchFamily="50" charset="-128"/>
                <a:cs typeface="Times New Roman"/>
              </a:rPr>
              <a:t>②損傷種別毎の損傷度を評価</a:t>
            </a:r>
            <a:endParaRPr lang="en-US" altLang="ja-JP" sz="1050" kern="100" dirty="0">
              <a:solidFill>
                <a:schemeClr val="tx1"/>
              </a:solidFill>
              <a:latin typeface="Meiryo UI" panose="020B0604030504040204" pitchFamily="50" charset="-128"/>
              <a:ea typeface="Meiryo UI" panose="020B0604030504040204" pitchFamily="50" charset="-128"/>
              <a:cs typeface="Times New Roman"/>
            </a:endParaRPr>
          </a:p>
          <a:p>
            <a:pPr algn="just">
              <a:defRPr/>
            </a:pPr>
            <a:r>
              <a:rPr lang="ja-JP" altLang="en-US" sz="1050" kern="100" dirty="0">
                <a:solidFill>
                  <a:schemeClr val="tx1"/>
                </a:solidFill>
                <a:latin typeface="Meiryo UI" panose="020B0604030504040204" pitchFamily="50" charset="-128"/>
                <a:ea typeface="Meiryo UI" panose="020B0604030504040204" pitchFamily="50" charset="-128"/>
                <a:cs typeface="Times New Roman"/>
              </a:rPr>
              <a:t>（損傷度判定表</a:t>
            </a:r>
            <a:r>
              <a:rPr lang="en-US" altLang="ja-JP" sz="1050" kern="100" dirty="0">
                <a:solidFill>
                  <a:schemeClr val="tx1"/>
                </a:solidFill>
                <a:latin typeface="Meiryo UI" panose="020B0604030504040204" pitchFamily="50" charset="-128"/>
                <a:ea typeface="Meiryo UI" panose="020B0604030504040204" pitchFamily="50" charset="-128"/>
                <a:cs typeface="Times New Roman"/>
              </a:rPr>
              <a:t>︓</a:t>
            </a:r>
            <a:r>
              <a:rPr lang="ja-JP" altLang="en-US" sz="1050" kern="100" dirty="0">
                <a:solidFill>
                  <a:schemeClr val="tx1"/>
                </a:solidFill>
                <a:latin typeface="Meiryo UI" panose="020B0604030504040204" pitchFamily="50" charset="-128"/>
                <a:ea typeface="Meiryo UI" panose="020B0604030504040204" pitchFamily="50" charset="-128"/>
                <a:cs typeface="Times New Roman"/>
              </a:rPr>
              <a:t>ブロック積ひび割れの例）</a:t>
            </a:r>
            <a:endParaRPr lang="en-US" altLang="ja-JP" sz="900" kern="100" dirty="0">
              <a:solidFill>
                <a:schemeClr val="tx1"/>
              </a:solidFill>
              <a:latin typeface="Meiryo UI" panose="020B0604030504040204" pitchFamily="50" charset="-128"/>
              <a:ea typeface="Meiryo UI" panose="020B0604030504040204" pitchFamily="50" charset="-128"/>
              <a:cs typeface="Times New Roman"/>
            </a:endParaRPr>
          </a:p>
        </p:txBody>
      </p:sp>
      <p:pic>
        <p:nvPicPr>
          <p:cNvPr id="48" name="図 47">
            <a:extLst>
              <a:ext uri="{FF2B5EF4-FFF2-40B4-BE49-F238E27FC236}">
                <a16:creationId xmlns:a16="http://schemas.microsoft.com/office/drawing/2014/main" id="{3DE56283-EEB2-4773-BF49-D4ED350E66F3}"/>
              </a:ext>
            </a:extLst>
          </p:cNvPr>
          <p:cNvPicPr>
            <a:picLocks noChangeAspect="1"/>
          </p:cNvPicPr>
          <p:nvPr/>
        </p:nvPicPr>
        <p:blipFill>
          <a:blip r:embed="rId4"/>
          <a:stretch>
            <a:fillRect/>
          </a:stretch>
        </p:blipFill>
        <p:spPr>
          <a:xfrm>
            <a:off x="644736" y="2454929"/>
            <a:ext cx="2621090" cy="1848762"/>
          </a:xfrm>
          <a:prstGeom prst="rect">
            <a:avLst/>
          </a:prstGeom>
          <a:ln>
            <a:solidFill>
              <a:schemeClr val="bg1">
                <a:lumMod val="85000"/>
              </a:schemeClr>
            </a:solidFill>
          </a:ln>
        </p:spPr>
      </p:pic>
      <p:sp>
        <p:nvSpPr>
          <p:cNvPr id="49" name="角丸四角形 143">
            <a:extLst>
              <a:ext uri="{FF2B5EF4-FFF2-40B4-BE49-F238E27FC236}">
                <a16:creationId xmlns:a16="http://schemas.microsoft.com/office/drawing/2014/main" id="{79BA3E39-47DD-48F0-8CE4-5FCAB26CB18A}"/>
              </a:ext>
            </a:extLst>
          </p:cNvPr>
          <p:cNvSpPr/>
          <p:nvPr/>
        </p:nvSpPr>
        <p:spPr>
          <a:xfrm>
            <a:off x="110835" y="1854418"/>
            <a:ext cx="3244596" cy="478360"/>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200" u="sng" kern="100" dirty="0">
                <a:solidFill>
                  <a:srgbClr val="FF0000"/>
                </a:solidFill>
                <a:latin typeface="Meiryo UI" panose="020B0604030504040204" pitchFamily="50" charset="-128"/>
                <a:ea typeface="Meiryo UI" panose="020B0604030504040204" pitchFamily="50" charset="-128"/>
                <a:cs typeface="Times New Roman"/>
              </a:rPr>
              <a:t>①現時点の管理延長</a:t>
            </a:r>
            <a:endParaRPr lang="en-US" altLang="ja-JP" sz="1200" u="sng" kern="100" dirty="0">
              <a:solidFill>
                <a:srgbClr val="FF0000"/>
              </a:solidFill>
              <a:latin typeface="Meiryo UI" panose="020B0604030504040204" pitchFamily="50" charset="-128"/>
              <a:ea typeface="Meiryo UI" panose="020B0604030504040204" pitchFamily="50" charset="-128"/>
              <a:cs typeface="Times New Roman"/>
            </a:endParaRPr>
          </a:p>
          <a:p>
            <a:pPr marL="180975" algn="just">
              <a:defRPr/>
            </a:pPr>
            <a:r>
              <a:rPr lang="ja-JP" altLang="en-US" sz="1050" u="sng" kern="100" dirty="0">
                <a:solidFill>
                  <a:srgbClr val="FF0000"/>
                </a:solidFill>
                <a:latin typeface="Meiryo UI" panose="020B0604030504040204" pitchFamily="50" charset="-128"/>
                <a:ea typeface="Meiryo UI" panose="020B0604030504040204" pitchFamily="50" charset="-128"/>
                <a:cs typeface="Times New Roman"/>
              </a:rPr>
              <a:t>堤防・護岸、特殊堤、堰・床止工、河道：</a:t>
            </a:r>
            <a:r>
              <a:rPr lang="en-US" altLang="ja-JP" sz="1050" u="sng" kern="100" dirty="0">
                <a:solidFill>
                  <a:srgbClr val="FF0000"/>
                </a:solidFill>
                <a:latin typeface="Meiryo UI" panose="020B0604030504040204" pitchFamily="50" charset="-128"/>
                <a:ea typeface="Meiryo UI" panose="020B0604030504040204" pitchFamily="50" charset="-128"/>
                <a:cs typeface="Times New Roman"/>
              </a:rPr>
              <a:t>777km</a:t>
            </a:r>
          </a:p>
        </p:txBody>
      </p:sp>
      <p:pic>
        <p:nvPicPr>
          <p:cNvPr id="50" name="図 49">
            <a:extLst>
              <a:ext uri="{FF2B5EF4-FFF2-40B4-BE49-F238E27FC236}">
                <a16:creationId xmlns:a16="http://schemas.microsoft.com/office/drawing/2014/main" id="{B3ABC3FB-C92A-4807-8941-B81A8F4BEAB3}"/>
              </a:ext>
            </a:extLst>
          </p:cNvPr>
          <p:cNvPicPr>
            <a:picLocks noChangeAspect="1"/>
          </p:cNvPicPr>
          <p:nvPr/>
        </p:nvPicPr>
        <p:blipFill>
          <a:blip r:embed="rId5"/>
          <a:stretch>
            <a:fillRect/>
          </a:stretch>
        </p:blipFill>
        <p:spPr>
          <a:xfrm>
            <a:off x="6350878" y="4878421"/>
            <a:ext cx="2455612" cy="1864051"/>
          </a:xfrm>
          <a:prstGeom prst="rect">
            <a:avLst/>
          </a:prstGeom>
        </p:spPr>
      </p:pic>
      <p:sp>
        <p:nvSpPr>
          <p:cNvPr id="22" name="角丸四角形 143">
            <a:extLst>
              <a:ext uri="{FF2B5EF4-FFF2-40B4-BE49-F238E27FC236}">
                <a16:creationId xmlns:a16="http://schemas.microsoft.com/office/drawing/2014/main" id="{97DCA3E7-E330-4290-8C61-370B74092F8E}"/>
              </a:ext>
            </a:extLst>
          </p:cNvPr>
          <p:cNvSpPr/>
          <p:nvPr/>
        </p:nvSpPr>
        <p:spPr>
          <a:xfrm>
            <a:off x="110835" y="4621818"/>
            <a:ext cx="971264" cy="256603"/>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050" u="sng" kern="100" dirty="0">
                <a:solidFill>
                  <a:srgbClr val="FF0000"/>
                </a:solidFill>
                <a:latin typeface="Meiryo UI" panose="020B0604030504040204" pitchFamily="50" charset="-128"/>
                <a:ea typeface="Meiryo UI" panose="020B0604030504040204" pitchFamily="50" charset="-128"/>
                <a:cs typeface="Times New Roman"/>
              </a:rPr>
              <a:t>①点検種別</a:t>
            </a:r>
            <a:endParaRPr lang="en-US" altLang="ja-JP" sz="900" u="sng" kern="100" dirty="0">
              <a:solidFill>
                <a:srgbClr val="FF0000"/>
              </a:solidFill>
              <a:latin typeface="Meiryo UI" panose="020B0604030504040204" pitchFamily="50" charset="-128"/>
              <a:ea typeface="Meiryo UI" panose="020B0604030504040204" pitchFamily="50" charset="-128"/>
              <a:cs typeface="Times New Roman"/>
            </a:endParaRPr>
          </a:p>
        </p:txBody>
      </p:sp>
      <p:sp>
        <p:nvSpPr>
          <p:cNvPr id="23" name="角丸四角形 143">
            <a:extLst>
              <a:ext uri="{FF2B5EF4-FFF2-40B4-BE49-F238E27FC236}">
                <a16:creationId xmlns:a16="http://schemas.microsoft.com/office/drawing/2014/main" id="{73381D15-1043-41AD-A411-EC500E8163D9}"/>
              </a:ext>
            </a:extLst>
          </p:cNvPr>
          <p:cNvSpPr/>
          <p:nvPr/>
        </p:nvSpPr>
        <p:spPr>
          <a:xfrm>
            <a:off x="5583140" y="4574664"/>
            <a:ext cx="504553" cy="250388"/>
          </a:xfrm>
          <a:prstGeom prst="rect">
            <a:avLst/>
          </a:prstGeom>
          <a:ln/>
        </p:spPr>
        <p:style>
          <a:lnRef idx="1">
            <a:schemeClr val="accent3"/>
          </a:lnRef>
          <a:fillRef idx="2">
            <a:schemeClr val="accent3"/>
          </a:fillRef>
          <a:effectRef idx="1">
            <a:schemeClr val="accent3"/>
          </a:effectRef>
          <a:fontRef idx="minor">
            <a:schemeClr val="dk1"/>
          </a:fontRef>
        </p:style>
        <p:txBody>
          <a:bodyPr/>
          <a:lstStyle/>
          <a:p>
            <a:pPr algn="ctr"/>
            <a:r>
              <a:rPr lang="en-US" altLang="ja-JP" sz="10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⑤</a:t>
            </a:r>
            <a:r>
              <a:rPr lang="en-US" altLang="ja-JP" sz="10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p>
        </p:txBody>
      </p:sp>
      <p:pic>
        <p:nvPicPr>
          <p:cNvPr id="2" name="図 1">
            <a:extLst>
              <a:ext uri="{FF2B5EF4-FFF2-40B4-BE49-F238E27FC236}">
                <a16:creationId xmlns:a16="http://schemas.microsoft.com/office/drawing/2014/main" id="{1685B5B5-9E5A-73ED-7CF1-2F5E5809AA36}"/>
              </a:ext>
            </a:extLst>
          </p:cNvPr>
          <p:cNvPicPr>
            <a:picLocks noChangeAspect="1"/>
          </p:cNvPicPr>
          <p:nvPr/>
        </p:nvPicPr>
        <p:blipFill>
          <a:blip r:embed="rId6"/>
          <a:stretch>
            <a:fillRect/>
          </a:stretch>
        </p:blipFill>
        <p:spPr>
          <a:xfrm>
            <a:off x="4092952" y="2398578"/>
            <a:ext cx="4406312" cy="1300481"/>
          </a:xfrm>
          <a:prstGeom prst="rect">
            <a:avLst/>
          </a:prstGeom>
          <a:ln>
            <a:solidFill>
              <a:schemeClr val="bg1">
                <a:lumMod val="85000"/>
              </a:schemeClr>
            </a:solidFill>
          </a:ln>
        </p:spPr>
      </p:pic>
      <p:pic>
        <p:nvPicPr>
          <p:cNvPr id="47" name="図 46">
            <a:extLst>
              <a:ext uri="{FF2B5EF4-FFF2-40B4-BE49-F238E27FC236}">
                <a16:creationId xmlns:a16="http://schemas.microsoft.com/office/drawing/2014/main" id="{BB98EB66-876D-4441-B8A2-CABACB4CA358}"/>
              </a:ext>
            </a:extLst>
          </p:cNvPr>
          <p:cNvPicPr>
            <a:picLocks noChangeAspect="1"/>
          </p:cNvPicPr>
          <p:nvPr/>
        </p:nvPicPr>
        <p:blipFill>
          <a:blip r:embed="rId7"/>
          <a:stretch>
            <a:fillRect/>
          </a:stretch>
        </p:blipFill>
        <p:spPr>
          <a:xfrm>
            <a:off x="7151628" y="3746347"/>
            <a:ext cx="1546806" cy="512603"/>
          </a:xfrm>
          <a:prstGeom prst="rect">
            <a:avLst/>
          </a:prstGeom>
        </p:spPr>
      </p:pic>
      <p:sp>
        <p:nvSpPr>
          <p:cNvPr id="25" name="テキスト ボックス 24">
            <a:extLst>
              <a:ext uri="{FF2B5EF4-FFF2-40B4-BE49-F238E27FC236}">
                <a16:creationId xmlns:a16="http://schemas.microsoft.com/office/drawing/2014/main" id="{1CB68C73-8EF5-4589-B289-F8778C7ED190}"/>
              </a:ext>
            </a:extLst>
          </p:cNvPr>
          <p:cNvSpPr txBox="1"/>
          <p:nvPr/>
        </p:nvSpPr>
        <p:spPr>
          <a:xfrm>
            <a:off x="0" y="525123"/>
            <a:ext cx="9144000" cy="461665"/>
          </a:xfrm>
          <a:prstGeom prst="rect">
            <a:avLst/>
          </a:prstGeom>
          <a:solidFill>
            <a:srgbClr val="FFD653"/>
          </a:solidFill>
          <a:ln w="19050">
            <a:noFill/>
          </a:ln>
        </p:spPr>
        <p:txBody>
          <a:bodyPr wrap="square" rtlCol="0">
            <a:spAutoFit/>
          </a:bodyPr>
          <a:lstStyle/>
          <a:p>
            <a:r>
              <a:rPr lang="ja-JP" altLang="en-US" sz="2400" dirty="0">
                <a:latin typeface="Meiryo UI" pitchFamily="50" charset="-128"/>
                <a:ea typeface="Meiryo UI" pitchFamily="50" charset="-128"/>
                <a:cs typeface="Meiryo UI" pitchFamily="50" charset="-128"/>
              </a:rPr>
              <a:t>１－</a:t>
            </a:r>
            <a:r>
              <a:rPr lang="en-US" altLang="ja-JP" sz="2400" dirty="0">
                <a:latin typeface="Meiryo UI" pitchFamily="50" charset="-128"/>
                <a:ea typeface="Meiryo UI" pitchFamily="50" charset="-128"/>
                <a:cs typeface="Meiryo UI" pitchFamily="50" charset="-128"/>
              </a:rPr>
              <a:t>4</a:t>
            </a:r>
            <a:r>
              <a:rPr lang="ja-JP" altLang="en-US" sz="2400" dirty="0">
                <a:latin typeface="Meiryo UI" pitchFamily="50" charset="-128"/>
                <a:ea typeface="Meiryo UI" pitchFamily="50" charset="-128"/>
                <a:cs typeface="Meiryo UI" pitchFamily="50" charset="-128"/>
              </a:rPr>
              <a:t>　次期計画の概要</a:t>
            </a:r>
            <a:endParaRPr kumimoji="1" lang="ja-JP" altLang="en-US" sz="240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12756346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a:extLst>
              <a:ext uri="{FF2B5EF4-FFF2-40B4-BE49-F238E27FC236}">
                <a16:creationId xmlns:a16="http://schemas.microsoft.com/office/drawing/2014/main" id="{5CA63333-58CC-4345-8E5A-C9F799BB19BB}"/>
              </a:ext>
            </a:extLst>
          </p:cNvPr>
          <p:cNvSpPr txBox="1"/>
          <p:nvPr/>
        </p:nvSpPr>
        <p:spPr>
          <a:xfrm>
            <a:off x="-13856" y="1644"/>
            <a:ext cx="9157855"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１．</a:t>
            </a:r>
            <a:r>
              <a:rPr kumimoji="1" lang="ja-JP" altLang="en-US" sz="2800" dirty="0">
                <a:solidFill>
                  <a:schemeClr val="bg1"/>
                </a:solidFill>
                <a:latin typeface="Meiryo UI" panose="020B0604030504040204" pitchFamily="50" charset="-128"/>
                <a:ea typeface="Meiryo UI" panose="020B0604030504040204" pitchFamily="50" charset="-128"/>
              </a:rPr>
              <a:t>各分野の最終とりまとめ</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10" name="スライド番号プレースホルダー 17">
            <a:extLst>
              <a:ext uri="{FF2B5EF4-FFF2-40B4-BE49-F238E27FC236}">
                <a16:creationId xmlns:a16="http://schemas.microsoft.com/office/drawing/2014/main" id="{428703D8-3AFE-4E03-A287-112B17022CD6}"/>
              </a:ext>
            </a:extLst>
          </p:cNvPr>
          <p:cNvSpPr>
            <a:spLocks noGrp="1"/>
          </p:cNvSpPr>
          <p:nvPr>
            <p:ph type="sldNum" sz="quarter" idx="12"/>
          </p:nvPr>
        </p:nvSpPr>
        <p:spPr>
          <a:xfrm>
            <a:off x="8380804" y="6497402"/>
            <a:ext cx="774422" cy="365125"/>
          </a:xfrm>
        </p:spPr>
        <p:txBody>
          <a:bodyPr/>
          <a:lstStyle/>
          <a:p>
            <a:fld id="{682EF9F9-C4E8-46B2-BBF1-33E3162B856A}" type="slidenum">
              <a:rPr kumimoji="1" lang="ja-JP" altLang="en-US" smtClean="0"/>
              <a:t>9</a:t>
            </a:fld>
            <a:endParaRPr kumimoji="1" lang="ja-JP" altLang="en-US" dirty="0"/>
          </a:p>
        </p:txBody>
      </p:sp>
      <p:sp>
        <p:nvSpPr>
          <p:cNvPr id="6" name="角丸四角形 143">
            <a:extLst>
              <a:ext uri="{FF2B5EF4-FFF2-40B4-BE49-F238E27FC236}">
                <a16:creationId xmlns:a16="http://schemas.microsoft.com/office/drawing/2014/main" id="{B6E8E313-58FC-42EE-8AE7-ACA8C9F3723C}"/>
              </a:ext>
            </a:extLst>
          </p:cNvPr>
          <p:cNvSpPr/>
          <p:nvPr/>
        </p:nvSpPr>
        <p:spPr>
          <a:xfrm>
            <a:off x="106989" y="3571542"/>
            <a:ext cx="8947438" cy="3187338"/>
          </a:xfrm>
          <a:prstGeom prst="rect">
            <a:avLst/>
          </a:prstGeom>
          <a:noFill/>
          <a:ln>
            <a:solidFill>
              <a:schemeClr val="tx1"/>
            </a:solid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en-US" altLang="ja-JP" sz="1400" b="1" kern="100" dirty="0">
                <a:solidFill>
                  <a:prstClr val="black"/>
                </a:solidFill>
                <a:latin typeface="Meiryo UI" panose="020B0604030504040204" pitchFamily="50" charset="-128"/>
                <a:ea typeface="Meiryo UI" panose="020B0604030504040204" pitchFamily="50" charset="-128"/>
                <a:cs typeface="Times New Roman"/>
              </a:rPr>
              <a:t>3.1.2</a:t>
            </a:r>
            <a:r>
              <a:rPr lang="ja-JP" altLang="en-US" sz="1400" b="1" kern="100" dirty="0">
                <a:solidFill>
                  <a:prstClr val="black"/>
                </a:solidFill>
                <a:latin typeface="Meiryo UI" panose="020B0604030504040204" pitchFamily="50" charset="-128"/>
                <a:ea typeface="Meiryo UI" panose="020B0604030504040204" pitchFamily="50" charset="-128"/>
                <a:cs typeface="Times New Roman"/>
              </a:rPr>
              <a:t>　診断・評価</a:t>
            </a:r>
          </a:p>
        </p:txBody>
      </p:sp>
      <p:sp>
        <p:nvSpPr>
          <p:cNvPr id="7" name="角丸四角形 143">
            <a:extLst>
              <a:ext uri="{FF2B5EF4-FFF2-40B4-BE49-F238E27FC236}">
                <a16:creationId xmlns:a16="http://schemas.microsoft.com/office/drawing/2014/main" id="{C96DC575-9C3B-40BD-A9C3-E6B49FD3C208}"/>
              </a:ext>
            </a:extLst>
          </p:cNvPr>
          <p:cNvSpPr/>
          <p:nvPr/>
        </p:nvSpPr>
        <p:spPr>
          <a:xfrm>
            <a:off x="110835" y="1676716"/>
            <a:ext cx="8947438" cy="1849833"/>
          </a:xfrm>
          <a:prstGeom prst="rect">
            <a:avLst/>
          </a:prstGeom>
          <a:noFill/>
          <a:ln>
            <a:solidFill>
              <a:schemeClr val="tx1"/>
            </a:solid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en-US" altLang="ja-JP" sz="1400" b="1" kern="100" dirty="0">
                <a:solidFill>
                  <a:prstClr val="black"/>
                </a:solidFill>
                <a:latin typeface="Meiryo UI" panose="020B0604030504040204" pitchFamily="50" charset="-128"/>
                <a:ea typeface="Meiryo UI" panose="020B0604030504040204" pitchFamily="50" charset="-128"/>
                <a:cs typeface="Times New Roman"/>
              </a:rPr>
              <a:t>3.1.2</a:t>
            </a:r>
            <a:r>
              <a:rPr lang="ja-JP" altLang="en-US" sz="1400" b="1" kern="100" dirty="0">
                <a:solidFill>
                  <a:prstClr val="black"/>
                </a:solidFill>
                <a:latin typeface="Meiryo UI" panose="020B0604030504040204" pitchFamily="50" charset="-128"/>
                <a:ea typeface="Meiryo UI" panose="020B0604030504040204" pitchFamily="50" charset="-128"/>
                <a:cs typeface="Times New Roman"/>
              </a:rPr>
              <a:t>　点検</a:t>
            </a:r>
            <a:endParaRPr lang="en-US" altLang="ja-JP" sz="1400" b="1" kern="100" dirty="0">
              <a:solidFill>
                <a:prstClr val="black"/>
              </a:solidFill>
              <a:latin typeface="Meiryo UI" panose="020B0604030504040204" pitchFamily="50" charset="-128"/>
              <a:ea typeface="Meiryo UI" panose="020B0604030504040204" pitchFamily="50" charset="-128"/>
              <a:cs typeface="Times New Roman"/>
            </a:endParaRPr>
          </a:p>
          <a:p>
            <a:pPr algn="just">
              <a:defRPr/>
            </a:pPr>
            <a:endParaRPr lang="en-US" altLang="ja-JP" sz="1400" b="1" kern="100" dirty="0">
              <a:solidFill>
                <a:prstClr val="black"/>
              </a:solidFill>
              <a:latin typeface="Meiryo UI" panose="020B0604030504040204" pitchFamily="50" charset="-128"/>
              <a:ea typeface="Meiryo UI" panose="020B0604030504040204" pitchFamily="50" charset="-128"/>
              <a:cs typeface="Times New Roman"/>
            </a:endParaRPr>
          </a:p>
          <a:p>
            <a:pPr algn="just">
              <a:defRPr/>
            </a:pPr>
            <a:endParaRPr lang="en-US" altLang="ja-JP" sz="1400" b="1" kern="100" dirty="0">
              <a:solidFill>
                <a:prstClr val="black"/>
              </a:solidFill>
              <a:latin typeface="Meiryo UI" panose="020B0604030504040204" pitchFamily="50" charset="-128"/>
              <a:ea typeface="Meiryo UI" panose="020B0604030504040204" pitchFamily="50" charset="-128"/>
              <a:cs typeface="Times New Roman"/>
            </a:endParaRPr>
          </a:p>
        </p:txBody>
      </p:sp>
      <p:sp>
        <p:nvSpPr>
          <p:cNvPr id="8" name="角丸四角形 143">
            <a:extLst>
              <a:ext uri="{FF2B5EF4-FFF2-40B4-BE49-F238E27FC236}">
                <a16:creationId xmlns:a16="http://schemas.microsoft.com/office/drawing/2014/main" id="{7F63D9A8-13E4-4507-85EE-90094BB67686}"/>
              </a:ext>
            </a:extLst>
          </p:cNvPr>
          <p:cNvSpPr/>
          <p:nvPr/>
        </p:nvSpPr>
        <p:spPr>
          <a:xfrm>
            <a:off x="107504" y="3852648"/>
            <a:ext cx="1725948" cy="2888719"/>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200" kern="100" dirty="0">
                <a:solidFill>
                  <a:srgbClr val="0000FF"/>
                </a:solidFill>
                <a:latin typeface="Meiryo UI" panose="020B0604030504040204" pitchFamily="50" charset="-128"/>
                <a:ea typeface="Meiryo UI" panose="020B0604030504040204" pitchFamily="50" charset="-128"/>
                <a:cs typeface="Times New Roman"/>
              </a:rPr>
              <a:t>　</a:t>
            </a:r>
            <a:r>
              <a:rPr lang="ja-JP" altLang="ja-JP" sz="1200" kern="100" dirty="0">
                <a:effectLst/>
                <a:latin typeface="Meiryo UI" panose="020B0604030504040204" pitchFamily="50" charset="-128"/>
                <a:ea typeface="Meiryo UI" panose="020B0604030504040204" pitchFamily="50" charset="-128"/>
                <a:cs typeface="Times New Roman" panose="02020603050405020304" pitchFamily="18" charset="0"/>
              </a:rPr>
              <a:t>損傷種別毎、損傷レベル毎に写真やその状態を表すコメントを付けた評価基準</a:t>
            </a:r>
            <a:r>
              <a:rPr lang="ja-JP" altLang="ja-JP" sz="120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及び、</a:t>
            </a:r>
            <a:r>
              <a:rPr lang="ja-JP" altLang="ja-JP" sz="1200" kern="100" dirty="0">
                <a:effectLst/>
                <a:latin typeface="Meiryo UI" panose="020B0604030504040204" pitchFamily="50" charset="-128"/>
                <a:ea typeface="Meiryo UI" panose="020B0604030504040204" pitchFamily="50" charset="-128"/>
                <a:cs typeface="Times New Roman" panose="02020603050405020304" pitchFamily="18" charset="0"/>
              </a:rPr>
              <a:t>各部材の損傷だけに着目することなく、構造物全体としての健全度を評価する</a:t>
            </a:r>
            <a:r>
              <a:rPr lang="ja-JP" altLang="ja-JP" sz="120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ための</a:t>
            </a:r>
            <a:r>
              <a:rPr lang="ja-JP" altLang="en-US" sz="120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健全度</a:t>
            </a:r>
            <a:r>
              <a:rPr lang="ja-JP" altLang="ja-JP" sz="120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指標を</a:t>
            </a:r>
            <a:r>
              <a:rPr lang="ja-JP" altLang="en-US" sz="120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右</a:t>
            </a:r>
            <a:r>
              <a:rPr lang="ja-JP" altLang="ja-JP" sz="120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に示す。</a:t>
            </a:r>
            <a:r>
              <a:rPr lang="ja-JP" altLang="ja-JP" sz="1200" kern="100" dirty="0">
                <a:effectLst/>
                <a:latin typeface="Meiryo UI" panose="020B0604030504040204" pitchFamily="50" charset="-128"/>
                <a:ea typeface="Meiryo UI" panose="020B0604030504040204" pitchFamily="50" charset="-128"/>
                <a:cs typeface="Times New Roman" panose="02020603050405020304" pitchFamily="18" charset="0"/>
              </a:rPr>
              <a:t>こ</a:t>
            </a:r>
            <a:r>
              <a:rPr lang="ja-JP" altLang="ja-JP" sz="120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れら</a:t>
            </a:r>
            <a:r>
              <a:rPr lang="ja-JP" altLang="ja-JP" sz="1200" kern="100" dirty="0">
                <a:effectLst/>
                <a:latin typeface="Meiryo UI" panose="020B0604030504040204" pitchFamily="50" charset="-128"/>
                <a:ea typeface="Meiryo UI" panose="020B0604030504040204" pitchFamily="50" charset="-128"/>
                <a:cs typeface="Times New Roman" panose="02020603050405020304" pitchFamily="18" charset="0"/>
              </a:rPr>
              <a:t>の評価基準については、</a:t>
            </a:r>
            <a:r>
              <a:rPr lang="ja-JP" altLang="ja-JP" sz="120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現場点検時にも活用するためデータ整理するとともに、</a:t>
            </a:r>
            <a:r>
              <a:rPr lang="ja-JP" altLang="ja-JP" sz="1200" kern="100" dirty="0">
                <a:effectLst/>
                <a:latin typeface="Meiryo UI" panose="020B0604030504040204" pitchFamily="50" charset="-128"/>
                <a:ea typeface="Meiryo UI" panose="020B0604030504040204" pitchFamily="50" charset="-128"/>
                <a:cs typeface="Times New Roman" panose="02020603050405020304" pitchFamily="18" charset="0"/>
              </a:rPr>
              <a:t>今後の</a:t>
            </a:r>
            <a:r>
              <a:rPr lang="ja-JP" altLang="ja-JP" sz="120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点検</a:t>
            </a:r>
            <a:r>
              <a:rPr lang="ja-JP" altLang="ja-JP" sz="1200" kern="100" dirty="0">
                <a:effectLst/>
                <a:latin typeface="Meiryo UI" panose="020B0604030504040204" pitchFamily="50" charset="-128"/>
                <a:ea typeface="Meiryo UI" panose="020B0604030504040204" pitchFamily="50" charset="-128"/>
                <a:cs typeface="Times New Roman" panose="02020603050405020304" pitchFamily="18" charset="0"/>
              </a:rPr>
              <a:t>データ</a:t>
            </a:r>
            <a:r>
              <a:rPr lang="ja-JP" altLang="ja-JP" sz="120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の</a:t>
            </a:r>
            <a:r>
              <a:rPr lang="ja-JP" altLang="ja-JP" sz="1200" kern="100" dirty="0">
                <a:effectLst/>
                <a:latin typeface="Meiryo UI" panose="020B0604030504040204" pitchFamily="50" charset="-128"/>
                <a:ea typeface="Meiryo UI" panose="020B0604030504040204" pitchFamily="50" charset="-128"/>
                <a:cs typeface="Times New Roman" panose="02020603050405020304" pitchFamily="18" charset="0"/>
              </a:rPr>
              <a:t>蓄積等を踏まえて適宜見直しを行い、精度の向上を図っていくものとする。</a:t>
            </a:r>
          </a:p>
          <a:p>
            <a:pPr algn="just">
              <a:defRPr/>
            </a:pPr>
            <a:endParaRPr lang="en-US" altLang="ja-JP" sz="1200" kern="100" dirty="0">
              <a:solidFill>
                <a:srgbClr val="FF0000"/>
              </a:solidFill>
              <a:latin typeface="Meiryo UI" panose="020B0604030504040204" pitchFamily="50" charset="-128"/>
              <a:ea typeface="Meiryo UI" panose="020B0604030504040204" pitchFamily="50" charset="-128"/>
              <a:cs typeface="Times New Roman"/>
            </a:endParaRPr>
          </a:p>
        </p:txBody>
      </p:sp>
      <p:sp>
        <p:nvSpPr>
          <p:cNvPr id="14" name="角丸四角形 143">
            <a:extLst>
              <a:ext uri="{FF2B5EF4-FFF2-40B4-BE49-F238E27FC236}">
                <a16:creationId xmlns:a16="http://schemas.microsoft.com/office/drawing/2014/main" id="{910EFF60-4AC8-4046-9388-04FD580977F0}"/>
              </a:ext>
            </a:extLst>
          </p:cNvPr>
          <p:cNvSpPr/>
          <p:nvPr/>
        </p:nvSpPr>
        <p:spPr>
          <a:xfrm>
            <a:off x="162762" y="1921621"/>
            <a:ext cx="4053069" cy="1513645"/>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100" u="sng" kern="100" dirty="0">
                <a:solidFill>
                  <a:srgbClr val="FF0000"/>
                </a:solidFill>
                <a:latin typeface="Meiryo UI" panose="020B0604030504040204" pitchFamily="50" charset="-128"/>
                <a:ea typeface="Meiryo UI" panose="020B0604030504040204" pitchFamily="50" charset="-128"/>
                <a:cs typeface="Times New Roman"/>
              </a:rPr>
              <a:t>③点検業務の実施</a:t>
            </a:r>
          </a:p>
          <a:p>
            <a:pPr indent="127000" algn="l"/>
            <a:r>
              <a:rPr lang="ja-JP" altLang="ja-JP" sz="1100"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点検業務については、法令や基準等に則り、施設管理者として、施設の供用に支障となる不具合を速やかに察知し、常に良好な状態に保つよう維持・修繕を促進する観点から、施設の状態を継続的に把握し、施設不具合に対して的確に判断することが求められる。</a:t>
            </a:r>
            <a:endParaRPr lang="ja-JP" altLang="ja-JP" sz="110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indent="127000" algn="l"/>
            <a:r>
              <a:rPr lang="ja-JP" altLang="ja-JP" sz="1100"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そのため、直営（府職員）で実施することを基本とするが、より詳細な点検が必要な場合や調査の専門性、実施難易度等を考慮し、効率性、</a:t>
            </a:r>
            <a:r>
              <a:rPr lang="ja-JP" altLang="ja-JP" sz="110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点検体制の維持</a:t>
            </a:r>
            <a:r>
              <a:rPr lang="ja-JP" altLang="ja-JP" sz="1100"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などの観点から、</a:t>
            </a:r>
            <a:r>
              <a:rPr lang="ja-JP" altLang="ja-JP" sz="110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新技術の導入や</a:t>
            </a:r>
            <a:r>
              <a:rPr lang="ja-JP" altLang="ja-JP" sz="1100"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コンサルタント等の調査業者による点検</a:t>
            </a:r>
            <a:r>
              <a:rPr lang="ja-JP" altLang="ja-JP" sz="110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も活用</a:t>
            </a:r>
            <a:r>
              <a:rPr lang="ja-JP" altLang="ja-JP" sz="1100"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する。</a:t>
            </a:r>
            <a:endParaRPr lang="ja-JP" altLang="ja-JP" sz="11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15" name="角丸四角形 143">
            <a:extLst>
              <a:ext uri="{FF2B5EF4-FFF2-40B4-BE49-F238E27FC236}">
                <a16:creationId xmlns:a16="http://schemas.microsoft.com/office/drawing/2014/main" id="{C736D9AE-412A-45CE-9106-AFEC82179619}"/>
              </a:ext>
            </a:extLst>
          </p:cNvPr>
          <p:cNvSpPr/>
          <p:nvPr/>
        </p:nvSpPr>
        <p:spPr>
          <a:xfrm>
            <a:off x="3909963" y="1768641"/>
            <a:ext cx="1614286" cy="252742"/>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050" u="sng" kern="100" dirty="0">
                <a:solidFill>
                  <a:srgbClr val="FF0000"/>
                </a:solidFill>
                <a:latin typeface="Meiryo UI" panose="020B0604030504040204" pitchFamily="50" charset="-128"/>
                <a:ea typeface="Meiryo UI" panose="020B0604030504040204" pitchFamily="50" charset="-128"/>
                <a:cs typeface="Times New Roman"/>
              </a:rPr>
              <a:t>④点検の実施主体と頻度</a:t>
            </a:r>
            <a:endParaRPr lang="en-US" altLang="ja-JP" sz="1050" u="sng" kern="100" dirty="0">
              <a:solidFill>
                <a:srgbClr val="FF0000"/>
              </a:solidFill>
              <a:latin typeface="Meiryo UI" panose="020B0604030504040204" pitchFamily="50" charset="-128"/>
              <a:ea typeface="Meiryo UI" panose="020B0604030504040204" pitchFamily="50" charset="-128"/>
              <a:cs typeface="Times New Roman"/>
            </a:endParaRPr>
          </a:p>
        </p:txBody>
      </p:sp>
      <p:sp>
        <p:nvSpPr>
          <p:cNvPr id="20" name="テキスト ボックス 19">
            <a:extLst>
              <a:ext uri="{FF2B5EF4-FFF2-40B4-BE49-F238E27FC236}">
                <a16:creationId xmlns:a16="http://schemas.microsoft.com/office/drawing/2014/main" id="{2A7E09D1-AEAD-42D2-A10F-A6C4CA2F6ACE}"/>
              </a:ext>
            </a:extLst>
          </p:cNvPr>
          <p:cNvSpPr txBox="1"/>
          <p:nvPr/>
        </p:nvSpPr>
        <p:spPr>
          <a:xfrm>
            <a:off x="2072773" y="6340932"/>
            <a:ext cx="3153600" cy="307777"/>
          </a:xfrm>
          <a:prstGeom prst="rect">
            <a:avLst/>
          </a:prstGeom>
          <a:noFill/>
          <a:ln>
            <a:solidFill>
              <a:srgbClr val="3333CC">
                <a:lumMod val="60000"/>
                <a:lumOff val="4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7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・護岸勾配が堤防天端まで一律のものは堤防天端とする</a:t>
            </a:r>
            <a:endParaRPr kumimoji="0" lang="en-US" altLang="ja-JP" sz="7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7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・護岸勾配が途中で変わるものはその変化点とする</a:t>
            </a:r>
            <a:endParaRPr kumimoji="0" lang="en-US" altLang="ja-JP" sz="7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p:txBody>
      </p:sp>
      <p:pic>
        <p:nvPicPr>
          <p:cNvPr id="21" name="図 20">
            <a:extLst>
              <a:ext uri="{FF2B5EF4-FFF2-40B4-BE49-F238E27FC236}">
                <a16:creationId xmlns:a16="http://schemas.microsoft.com/office/drawing/2014/main" id="{B3A3B9A1-412E-43B3-B5D1-C2E21ECCAECF}"/>
              </a:ext>
            </a:extLst>
          </p:cNvPr>
          <p:cNvPicPr>
            <a:picLocks noChangeAspect="1"/>
          </p:cNvPicPr>
          <p:nvPr/>
        </p:nvPicPr>
        <p:blipFill>
          <a:blip r:embed="rId3"/>
          <a:stretch>
            <a:fillRect/>
          </a:stretch>
        </p:blipFill>
        <p:spPr>
          <a:xfrm>
            <a:off x="4756135" y="6367067"/>
            <a:ext cx="429334" cy="252000"/>
          </a:xfrm>
          <a:prstGeom prst="rect">
            <a:avLst/>
          </a:prstGeom>
        </p:spPr>
      </p:pic>
      <p:pic>
        <p:nvPicPr>
          <p:cNvPr id="22" name="図 21">
            <a:extLst>
              <a:ext uri="{FF2B5EF4-FFF2-40B4-BE49-F238E27FC236}">
                <a16:creationId xmlns:a16="http://schemas.microsoft.com/office/drawing/2014/main" id="{46A1DF8A-86CF-459F-87B7-BA47FAB9D9D2}"/>
              </a:ext>
            </a:extLst>
          </p:cNvPr>
          <p:cNvPicPr>
            <a:picLocks noChangeAspect="1"/>
          </p:cNvPicPr>
          <p:nvPr/>
        </p:nvPicPr>
        <p:blipFill>
          <a:blip r:embed="rId4"/>
          <a:stretch>
            <a:fillRect/>
          </a:stretch>
        </p:blipFill>
        <p:spPr>
          <a:xfrm>
            <a:off x="2073616" y="4091030"/>
            <a:ext cx="2295987" cy="1351634"/>
          </a:xfrm>
          <a:prstGeom prst="rect">
            <a:avLst/>
          </a:prstGeom>
        </p:spPr>
      </p:pic>
      <p:sp>
        <p:nvSpPr>
          <p:cNvPr id="23" name="テキスト ボックス 22">
            <a:extLst>
              <a:ext uri="{FF2B5EF4-FFF2-40B4-BE49-F238E27FC236}">
                <a16:creationId xmlns:a16="http://schemas.microsoft.com/office/drawing/2014/main" id="{67318D79-EEB1-4951-8E23-462D71F532AF}"/>
              </a:ext>
            </a:extLst>
          </p:cNvPr>
          <p:cNvSpPr txBox="1"/>
          <p:nvPr/>
        </p:nvSpPr>
        <p:spPr>
          <a:xfrm>
            <a:off x="2046221" y="3888674"/>
            <a:ext cx="1116000" cy="180000"/>
          </a:xfrm>
          <a:prstGeom prst="rect">
            <a:avLst/>
          </a:prstGeom>
          <a:noFill/>
          <a:ln>
            <a:solidFill>
              <a:srgbClr val="3333CC">
                <a:lumMod val="60000"/>
                <a:lumOff val="40000"/>
              </a:srgbClr>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7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(1)</a:t>
            </a:r>
            <a:r>
              <a:rPr kumimoji="0" lang="ja-JP" altLang="en-US" sz="7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ブロック積みひび割れ</a:t>
            </a:r>
            <a:endParaRPr kumimoji="0" lang="en-US" altLang="ja-JP" sz="7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p:txBody>
      </p:sp>
      <p:sp>
        <p:nvSpPr>
          <p:cNvPr id="25" name="角丸四角形 113">
            <a:extLst>
              <a:ext uri="{FF2B5EF4-FFF2-40B4-BE49-F238E27FC236}">
                <a16:creationId xmlns:a16="http://schemas.microsoft.com/office/drawing/2014/main" id="{E2E1B561-8830-447A-AB8A-1C49E51E27E3}"/>
              </a:ext>
            </a:extLst>
          </p:cNvPr>
          <p:cNvSpPr/>
          <p:nvPr/>
        </p:nvSpPr>
        <p:spPr>
          <a:xfrm>
            <a:off x="4717106" y="3992255"/>
            <a:ext cx="1512000" cy="180000"/>
          </a:xfrm>
          <a:prstGeom prst="roundRect">
            <a:avLst/>
          </a:prstGeom>
          <a:solidFill>
            <a:srgbClr val="3333CC">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700" b="0" i="0" u="none" strike="noStrike" kern="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一次評価で損傷度が</a:t>
            </a:r>
            <a:r>
              <a:rPr kumimoji="0" lang="en-US" altLang="ja-JP" sz="700" b="0" i="0" u="none" strike="noStrike" kern="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3</a:t>
            </a:r>
            <a:r>
              <a:rPr kumimoji="0" lang="ja-JP" altLang="en-US" sz="700" b="0" i="0" u="none" strike="noStrike" kern="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以上の場合</a:t>
            </a:r>
          </a:p>
        </p:txBody>
      </p:sp>
      <p:sp>
        <p:nvSpPr>
          <p:cNvPr id="28" name="角丸四角形 198">
            <a:extLst>
              <a:ext uri="{FF2B5EF4-FFF2-40B4-BE49-F238E27FC236}">
                <a16:creationId xmlns:a16="http://schemas.microsoft.com/office/drawing/2014/main" id="{4951F21C-27EC-4E1D-90E7-744287730AFB}"/>
              </a:ext>
            </a:extLst>
          </p:cNvPr>
          <p:cNvSpPr/>
          <p:nvPr/>
        </p:nvSpPr>
        <p:spPr>
          <a:xfrm>
            <a:off x="2225483" y="6193200"/>
            <a:ext cx="1404000" cy="180000"/>
          </a:xfrm>
          <a:prstGeom prst="roundRect">
            <a:avLst/>
          </a:prstGeom>
          <a:solidFill>
            <a:srgbClr val="3333CC">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700" b="0" i="0" u="none" strike="noStrike" kern="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HWL</a:t>
            </a:r>
            <a:r>
              <a:rPr kumimoji="0" lang="ja-JP" altLang="en-US" sz="700" b="0" i="0" u="none" strike="noStrike" kern="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が明確でないところの考え方</a:t>
            </a:r>
          </a:p>
        </p:txBody>
      </p:sp>
      <p:pic>
        <p:nvPicPr>
          <p:cNvPr id="29" name="図 28">
            <a:extLst>
              <a:ext uri="{FF2B5EF4-FFF2-40B4-BE49-F238E27FC236}">
                <a16:creationId xmlns:a16="http://schemas.microsoft.com/office/drawing/2014/main" id="{1163B240-67E8-4792-80A1-9B391B65729D}"/>
              </a:ext>
            </a:extLst>
          </p:cNvPr>
          <p:cNvPicPr>
            <a:picLocks noChangeAspect="1"/>
          </p:cNvPicPr>
          <p:nvPr/>
        </p:nvPicPr>
        <p:blipFill>
          <a:blip r:embed="rId5"/>
          <a:stretch>
            <a:fillRect/>
          </a:stretch>
        </p:blipFill>
        <p:spPr>
          <a:xfrm>
            <a:off x="4317911" y="6367067"/>
            <a:ext cx="277200" cy="252000"/>
          </a:xfrm>
          <a:prstGeom prst="rect">
            <a:avLst/>
          </a:prstGeom>
        </p:spPr>
      </p:pic>
      <p:sp>
        <p:nvSpPr>
          <p:cNvPr id="30" name="テキスト ボックス 29">
            <a:extLst>
              <a:ext uri="{FF2B5EF4-FFF2-40B4-BE49-F238E27FC236}">
                <a16:creationId xmlns:a16="http://schemas.microsoft.com/office/drawing/2014/main" id="{D6B645C3-9DA4-44C7-BD20-664083A81051}"/>
              </a:ext>
            </a:extLst>
          </p:cNvPr>
          <p:cNvSpPr txBox="1"/>
          <p:nvPr/>
        </p:nvSpPr>
        <p:spPr>
          <a:xfrm>
            <a:off x="4136275" y="6298095"/>
            <a:ext cx="426332" cy="169277"/>
          </a:xfrm>
          <a:prstGeom prst="rect">
            <a:avLst/>
          </a:prstGeom>
          <a:noFill/>
        </p:spPr>
        <p:txBody>
          <a:bodyPr wrap="square" rtlCol="0">
            <a:spAutoFit/>
          </a:bodyPr>
          <a:lstStyle/>
          <a:p>
            <a:pPr algn="ctr" eaLnBrk="1" fontAlgn="auto" hangingPunct="1">
              <a:spcBef>
                <a:spcPts val="0"/>
              </a:spcBef>
              <a:spcAft>
                <a:spcPts val="0"/>
              </a:spcAft>
            </a:pPr>
            <a:r>
              <a:rPr lang="ja-JP" altLang="en-US" sz="500" dirty="0">
                <a:solidFill>
                  <a:srgbClr val="000000"/>
                </a:solidFill>
                <a:latin typeface="Meiryo UI" panose="020B0604030504040204" pitchFamily="50" charset="-128"/>
                <a:ea typeface="Meiryo UI" panose="020B0604030504040204" pitchFamily="50" charset="-128"/>
              </a:rPr>
              <a:t>ココ</a:t>
            </a:r>
            <a:endParaRPr lang="en-US" altLang="ja-JP" sz="500" dirty="0">
              <a:solidFill>
                <a:srgbClr val="000000"/>
              </a:solidFill>
              <a:latin typeface="Meiryo UI" panose="020B0604030504040204" pitchFamily="50" charset="-128"/>
              <a:ea typeface="Meiryo UI" panose="020B0604030504040204" pitchFamily="50" charset="-128"/>
            </a:endParaRPr>
          </a:p>
        </p:txBody>
      </p:sp>
      <p:sp>
        <p:nvSpPr>
          <p:cNvPr id="31" name="テキスト ボックス 30">
            <a:extLst>
              <a:ext uri="{FF2B5EF4-FFF2-40B4-BE49-F238E27FC236}">
                <a16:creationId xmlns:a16="http://schemas.microsoft.com/office/drawing/2014/main" id="{B2E81F95-6D45-4BE3-AFE5-8AEA601F3137}"/>
              </a:ext>
            </a:extLst>
          </p:cNvPr>
          <p:cNvSpPr txBox="1"/>
          <p:nvPr/>
        </p:nvSpPr>
        <p:spPr>
          <a:xfrm>
            <a:off x="4592483" y="6367067"/>
            <a:ext cx="426332" cy="169277"/>
          </a:xfrm>
          <a:prstGeom prst="rect">
            <a:avLst/>
          </a:prstGeom>
          <a:noFill/>
        </p:spPr>
        <p:txBody>
          <a:bodyPr wrap="square" rtlCol="0">
            <a:spAutoFit/>
          </a:bodyPr>
          <a:lstStyle/>
          <a:p>
            <a:pPr algn="ctr" eaLnBrk="1" fontAlgn="auto" hangingPunct="1">
              <a:spcBef>
                <a:spcPts val="0"/>
              </a:spcBef>
              <a:spcAft>
                <a:spcPts val="0"/>
              </a:spcAft>
            </a:pPr>
            <a:r>
              <a:rPr lang="ja-JP" altLang="en-US" sz="500" dirty="0">
                <a:solidFill>
                  <a:srgbClr val="000000"/>
                </a:solidFill>
                <a:latin typeface="Meiryo UI" panose="020B0604030504040204" pitchFamily="50" charset="-128"/>
                <a:ea typeface="Meiryo UI" panose="020B0604030504040204" pitchFamily="50" charset="-128"/>
              </a:rPr>
              <a:t>ココ</a:t>
            </a:r>
            <a:endParaRPr lang="en-US" altLang="ja-JP" sz="500" dirty="0">
              <a:solidFill>
                <a:srgbClr val="000000"/>
              </a:solidFill>
              <a:latin typeface="Meiryo UI" panose="020B0604030504040204" pitchFamily="50" charset="-128"/>
              <a:ea typeface="Meiryo UI" panose="020B0604030504040204" pitchFamily="50" charset="-128"/>
            </a:endParaRPr>
          </a:p>
        </p:txBody>
      </p:sp>
      <p:pic>
        <p:nvPicPr>
          <p:cNvPr id="32" name="図 31">
            <a:extLst>
              <a:ext uri="{FF2B5EF4-FFF2-40B4-BE49-F238E27FC236}">
                <a16:creationId xmlns:a16="http://schemas.microsoft.com/office/drawing/2014/main" id="{B609D5D9-220B-4E42-A05B-A4F5B9A93793}"/>
              </a:ext>
            </a:extLst>
          </p:cNvPr>
          <p:cNvPicPr>
            <a:picLocks noChangeAspect="1"/>
          </p:cNvPicPr>
          <p:nvPr/>
        </p:nvPicPr>
        <p:blipFill>
          <a:blip r:embed="rId6"/>
          <a:stretch>
            <a:fillRect/>
          </a:stretch>
        </p:blipFill>
        <p:spPr>
          <a:xfrm>
            <a:off x="4855489" y="4218626"/>
            <a:ext cx="2083887" cy="1626086"/>
          </a:xfrm>
          <a:prstGeom prst="rect">
            <a:avLst/>
          </a:prstGeom>
        </p:spPr>
      </p:pic>
      <p:sp>
        <p:nvSpPr>
          <p:cNvPr id="34" name="テキスト ボックス 33">
            <a:extLst>
              <a:ext uri="{FF2B5EF4-FFF2-40B4-BE49-F238E27FC236}">
                <a16:creationId xmlns:a16="http://schemas.microsoft.com/office/drawing/2014/main" id="{66C7460A-86FC-44AB-9B95-4E740CB6AD84}"/>
              </a:ext>
            </a:extLst>
          </p:cNvPr>
          <p:cNvSpPr txBox="1"/>
          <p:nvPr/>
        </p:nvSpPr>
        <p:spPr>
          <a:xfrm>
            <a:off x="5897432" y="4217248"/>
            <a:ext cx="1188000" cy="144000"/>
          </a:xfrm>
          <a:prstGeom prst="rect">
            <a:avLst/>
          </a:prstGeom>
          <a:noFill/>
        </p:spPr>
        <p:txBody>
          <a:bodyPr wrap="square" rtlCol="0" anchor="ctr">
            <a:spAutoFit/>
          </a:bodyPr>
          <a:lstStyle/>
          <a:p>
            <a:pPr algn="ctr" eaLnBrk="1" fontAlgn="auto" hangingPunct="1">
              <a:spcBef>
                <a:spcPts val="0"/>
              </a:spcBef>
              <a:spcAft>
                <a:spcPts val="0"/>
              </a:spcAft>
            </a:pPr>
            <a:r>
              <a:rPr lang="en-US" altLang="ja-JP" sz="700" dirty="0">
                <a:solidFill>
                  <a:srgbClr val="000000"/>
                </a:solidFill>
                <a:latin typeface="Meiryo UI" panose="020B0604030504040204" pitchFamily="50" charset="-128"/>
                <a:ea typeface="Meiryo UI" panose="020B0604030504040204" pitchFamily="50" charset="-128"/>
              </a:rPr>
              <a:t>※</a:t>
            </a:r>
            <a:r>
              <a:rPr lang="ja-JP" altLang="en-US" sz="700" u="sng" dirty="0">
                <a:solidFill>
                  <a:srgbClr val="000000"/>
                </a:solidFill>
                <a:latin typeface="Meiryo UI" panose="020B0604030504040204" pitchFamily="50" charset="-128"/>
                <a:ea typeface="Meiryo UI" panose="020B0604030504040204" pitchFamily="50" charset="-128"/>
              </a:rPr>
              <a:t>クラックのみの損傷を対象</a:t>
            </a:r>
          </a:p>
        </p:txBody>
      </p:sp>
      <p:sp>
        <p:nvSpPr>
          <p:cNvPr id="35" name="正方形/長方形 34">
            <a:extLst>
              <a:ext uri="{FF2B5EF4-FFF2-40B4-BE49-F238E27FC236}">
                <a16:creationId xmlns:a16="http://schemas.microsoft.com/office/drawing/2014/main" id="{1C5E8AD7-FA70-4721-9631-6F679D7E3D9F}"/>
              </a:ext>
            </a:extLst>
          </p:cNvPr>
          <p:cNvSpPr/>
          <p:nvPr/>
        </p:nvSpPr>
        <p:spPr>
          <a:xfrm>
            <a:off x="1852591" y="3847166"/>
            <a:ext cx="7181777" cy="2894202"/>
          </a:xfrm>
          <a:prstGeom prst="rect">
            <a:avLst/>
          </a:prstGeom>
          <a:no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a:extLst>
              <a:ext uri="{FF2B5EF4-FFF2-40B4-BE49-F238E27FC236}">
                <a16:creationId xmlns:a16="http://schemas.microsoft.com/office/drawing/2014/main" id="{BFAD3973-57ED-4E30-AECB-C919DAAB7B06}"/>
              </a:ext>
            </a:extLst>
          </p:cNvPr>
          <p:cNvSpPr txBox="1"/>
          <p:nvPr/>
        </p:nvSpPr>
        <p:spPr>
          <a:xfrm>
            <a:off x="62618" y="1015301"/>
            <a:ext cx="6750154" cy="923330"/>
          </a:xfrm>
          <a:prstGeom prst="rect">
            <a:avLst/>
          </a:prstGeom>
          <a:noFill/>
          <a:ln w="19050">
            <a:noFill/>
          </a:ln>
        </p:spPr>
        <p:txBody>
          <a:bodyPr wrap="square" rtlCol="0">
            <a:spAutoFit/>
          </a:bodyPr>
          <a:lstStyle/>
          <a:p>
            <a:r>
              <a:rPr lang="ja-JP" altLang="en-US" b="1" dirty="0">
                <a:latin typeface="Meiryo UI" pitchFamily="50" charset="-128"/>
                <a:ea typeface="Meiryo UI" pitchFamily="50" charset="-128"/>
                <a:cs typeface="Meiryo UI" pitchFamily="50" charset="-128"/>
              </a:rPr>
              <a:t>３．効率的・効果的な維持管理の推進</a:t>
            </a:r>
            <a:endParaRPr lang="en-US" altLang="ja-JP" b="1" dirty="0">
              <a:latin typeface="Meiryo UI" pitchFamily="50" charset="-128"/>
              <a:ea typeface="Meiryo UI" pitchFamily="50" charset="-128"/>
              <a:cs typeface="Meiryo UI" pitchFamily="50" charset="-128"/>
            </a:endParaRPr>
          </a:p>
          <a:p>
            <a:r>
              <a:rPr lang="ja-JP" altLang="en-US" b="1" dirty="0">
                <a:latin typeface="Meiryo UI" pitchFamily="50" charset="-128"/>
                <a:ea typeface="Meiryo UI" pitchFamily="50" charset="-128"/>
                <a:cs typeface="Meiryo UI" pitchFamily="50" charset="-128"/>
              </a:rPr>
              <a:t>　</a:t>
            </a:r>
            <a:r>
              <a:rPr lang="en-US" altLang="ja-JP" b="1" dirty="0">
                <a:latin typeface="Meiryo UI" pitchFamily="50" charset="-128"/>
                <a:ea typeface="Meiryo UI" pitchFamily="50" charset="-128"/>
                <a:cs typeface="Meiryo UI" pitchFamily="50" charset="-128"/>
              </a:rPr>
              <a:t>3.1</a:t>
            </a:r>
            <a:r>
              <a:rPr lang="ja-JP" altLang="en-US" b="1" dirty="0">
                <a:latin typeface="Meiryo UI" pitchFamily="50" charset="-128"/>
                <a:ea typeface="Meiryo UI" pitchFamily="50" charset="-128"/>
                <a:cs typeface="Meiryo UI" pitchFamily="50" charset="-128"/>
              </a:rPr>
              <a:t>　</a:t>
            </a:r>
            <a:r>
              <a:rPr lang="ja-JP" altLang="en-US" sz="1800" b="1" dirty="0">
                <a:latin typeface="Meiryo UI" panose="020B0604030504040204" pitchFamily="50" charset="-128"/>
                <a:ea typeface="Meiryo UI" panose="020B0604030504040204" pitchFamily="50" charset="-128"/>
              </a:rPr>
              <a:t>堤防・護岸・河道等</a:t>
            </a:r>
            <a:endParaRPr lang="en-US" altLang="ja-JP" sz="1800" b="1" dirty="0">
              <a:latin typeface="Meiryo UI" panose="020B0604030504040204" pitchFamily="50" charset="-128"/>
              <a:ea typeface="Meiryo UI" panose="020B0604030504040204" pitchFamily="50" charset="-128"/>
            </a:endParaRPr>
          </a:p>
          <a:p>
            <a:endParaRPr kumimoji="1" lang="ja-JP" altLang="en-US" b="1" dirty="0">
              <a:latin typeface="Meiryo UI" pitchFamily="50" charset="-128"/>
              <a:ea typeface="Meiryo UI" pitchFamily="50" charset="-128"/>
              <a:cs typeface="Meiryo UI" pitchFamily="50" charset="-128"/>
            </a:endParaRPr>
          </a:p>
        </p:txBody>
      </p:sp>
      <p:pic>
        <p:nvPicPr>
          <p:cNvPr id="3" name="図 2">
            <a:extLst>
              <a:ext uri="{FF2B5EF4-FFF2-40B4-BE49-F238E27FC236}">
                <a16:creationId xmlns:a16="http://schemas.microsoft.com/office/drawing/2014/main" id="{99D010FA-41AB-AB76-A5E0-CCC5C6C37AC4}"/>
              </a:ext>
            </a:extLst>
          </p:cNvPr>
          <p:cNvPicPr>
            <a:picLocks noChangeAspect="1"/>
          </p:cNvPicPr>
          <p:nvPr/>
        </p:nvPicPr>
        <p:blipFill>
          <a:blip r:embed="rId7" cstate="print">
            <a:extLst>
              <a:ext uri="{28A0092B-C50C-407E-A947-70E740481C1C}">
                <a14:useLocalDpi xmlns:a14="http://schemas.microsoft.com/office/drawing/2010/main" val="0"/>
              </a:ext>
            </a:extLst>
          </a:blip>
          <a:srcRect t="9574"/>
          <a:stretch/>
        </p:blipFill>
        <p:spPr bwMode="auto">
          <a:xfrm>
            <a:off x="6599219" y="4202164"/>
            <a:ext cx="2377519" cy="1765429"/>
          </a:xfrm>
          <a:prstGeom prst="rect">
            <a:avLst/>
          </a:prstGeom>
          <a:noFill/>
          <a:ln>
            <a:noFill/>
          </a:ln>
        </p:spPr>
      </p:pic>
      <p:sp>
        <p:nvSpPr>
          <p:cNvPr id="5" name="角丸四角形 113">
            <a:extLst>
              <a:ext uri="{FF2B5EF4-FFF2-40B4-BE49-F238E27FC236}">
                <a16:creationId xmlns:a16="http://schemas.microsoft.com/office/drawing/2014/main" id="{6C5A9BC9-7B1E-F070-62E9-B0786260B824}"/>
              </a:ext>
            </a:extLst>
          </p:cNvPr>
          <p:cNvSpPr/>
          <p:nvPr/>
        </p:nvSpPr>
        <p:spPr>
          <a:xfrm>
            <a:off x="6859283" y="3992255"/>
            <a:ext cx="1512000" cy="180000"/>
          </a:xfrm>
          <a:prstGeom prst="roundRect">
            <a:avLst/>
          </a:prstGeom>
          <a:solidFill>
            <a:srgbClr val="3333CC">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700" b="0" i="0" u="none" strike="noStrike" kern="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一次評価で損傷度が</a:t>
            </a:r>
            <a:r>
              <a:rPr kumimoji="0" lang="en-US" altLang="ja-JP" sz="700" b="0" i="0" u="none" strike="noStrike" kern="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4</a:t>
            </a:r>
            <a:r>
              <a:rPr kumimoji="0" lang="ja-JP" altLang="en-US" sz="700" b="0" i="0" u="none" strike="noStrike" kern="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の場合</a:t>
            </a:r>
          </a:p>
        </p:txBody>
      </p:sp>
      <p:sp>
        <p:nvSpPr>
          <p:cNvPr id="43" name="テキスト ボックス 42">
            <a:extLst>
              <a:ext uri="{FF2B5EF4-FFF2-40B4-BE49-F238E27FC236}">
                <a16:creationId xmlns:a16="http://schemas.microsoft.com/office/drawing/2014/main" id="{0687D158-3BCC-4B17-BB79-5F1F5C04117D}"/>
              </a:ext>
            </a:extLst>
          </p:cNvPr>
          <p:cNvSpPr txBox="1"/>
          <p:nvPr/>
        </p:nvSpPr>
        <p:spPr>
          <a:xfrm>
            <a:off x="0" y="525123"/>
            <a:ext cx="9144000" cy="461665"/>
          </a:xfrm>
          <a:prstGeom prst="rect">
            <a:avLst/>
          </a:prstGeom>
          <a:solidFill>
            <a:srgbClr val="FFD653"/>
          </a:solidFill>
          <a:ln w="19050">
            <a:noFill/>
          </a:ln>
        </p:spPr>
        <p:txBody>
          <a:bodyPr wrap="square" rtlCol="0">
            <a:spAutoFit/>
          </a:bodyPr>
          <a:lstStyle/>
          <a:p>
            <a:r>
              <a:rPr lang="ja-JP" altLang="en-US" sz="2400" dirty="0">
                <a:latin typeface="Meiryo UI" pitchFamily="50" charset="-128"/>
                <a:ea typeface="Meiryo UI" pitchFamily="50" charset="-128"/>
                <a:cs typeface="Meiryo UI" pitchFamily="50" charset="-128"/>
              </a:rPr>
              <a:t>１－</a:t>
            </a:r>
            <a:r>
              <a:rPr lang="en-US" altLang="ja-JP" sz="2400" dirty="0">
                <a:latin typeface="Meiryo UI" pitchFamily="50" charset="-128"/>
                <a:ea typeface="Meiryo UI" pitchFamily="50" charset="-128"/>
                <a:cs typeface="Meiryo UI" pitchFamily="50" charset="-128"/>
              </a:rPr>
              <a:t>4</a:t>
            </a:r>
            <a:r>
              <a:rPr lang="ja-JP" altLang="en-US" sz="2400" dirty="0">
                <a:latin typeface="Meiryo UI" pitchFamily="50" charset="-128"/>
                <a:ea typeface="Meiryo UI" pitchFamily="50" charset="-128"/>
                <a:cs typeface="Meiryo UI" pitchFamily="50" charset="-128"/>
              </a:rPr>
              <a:t>　次期計画の概要</a:t>
            </a:r>
            <a:endParaRPr kumimoji="1" lang="ja-JP" altLang="en-US" sz="2400" dirty="0">
              <a:latin typeface="Meiryo UI" pitchFamily="50" charset="-128"/>
              <a:ea typeface="Meiryo UI" pitchFamily="50" charset="-128"/>
              <a:cs typeface="Meiryo UI" pitchFamily="50" charset="-128"/>
            </a:endParaRPr>
          </a:p>
        </p:txBody>
      </p:sp>
      <p:pic>
        <p:nvPicPr>
          <p:cNvPr id="4" name="図 3">
            <a:extLst>
              <a:ext uri="{FF2B5EF4-FFF2-40B4-BE49-F238E27FC236}">
                <a16:creationId xmlns:a16="http://schemas.microsoft.com/office/drawing/2014/main" id="{869836F5-ABE6-D60C-F897-71A3425B3D5C}"/>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74508" y="5445224"/>
            <a:ext cx="3851910" cy="695325"/>
          </a:xfrm>
          <a:prstGeom prst="rect">
            <a:avLst/>
          </a:prstGeom>
          <a:noFill/>
          <a:ln>
            <a:noFill/>
          </a:ln>
        </p:spPr>
      </p:pic>
      <p:sp>
        <p:nvSpPr>
          <p:cNvPr id="9" name="テキスト ボックス 8">
            <a:extLst>
              <a:ext uri="{FF2B5EF4-FFF2-40B4-BE49-F238E27FC236}">
                <a16:creationId xmlns:a16="http://schemas.microsoft.com/office/drawing/2014/main" id="{5BD91172-942A-A8BE-3348-FCB839960C27}"/>
              </a:ext>
            </a:extLst>
          </p:cNvPr>
          <p:cNvSpPr txBox="1"/>
          <p:nvPr/>
        </p:nvSpPr>
        <p:spPr>
          <a:xfrm>
            <a:off x="6812772" y="6132470"/>
            <a:ext cx="684000" cy="200055"/>
          </a:xfrm>
          <a:prstGeom prst="rect">
            <a:avLst/>
          </a:prstGeom>
          <a:noFill/>
          <a:ln>
            <a:solidFill>
              <a:srgbClr val="3333CC">
                <a:lumMod val="60000"/>
                <a:lumOff val="40000"/>
              </a:srgbClr>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70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健全度指標</a:t>
            </a:r>
            <a:endParaRPr kumimoji="0" lang="en-US" altLang="ja-JP" sz="70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endParaRPr>
          </a:p>
        </p:txBody>
      </p:sp>
      <p:graphicFrame>
        <p:nvGraphicFramePr>
          <p:cNvPr id="13" name="表 12">
            <a:extLst>
              <a:ext uri="{FF2B5EF4-FFF2-40B4-BE49-F238E27FC236}">
                <a16:creationId xmlns:a16="http://schemas.microsoft.com/office/drawing/2014/main" id="{1DC5164B-0383-51EC-31A3-B5FB5A7824D0}"/>
              </a:ext>
            </a:extLst>
          </p:cNvPr>
          <p:cNvGraphicFramePr>
            <a:graphicFrameLocks noGrp="1"/>
          </p:cNvGraphicFramePr>
          <p:nvPr>
            <p:extLst>
              <p:ext uri="{D42A27DB-BD31-4B8C-83A1-F6EECF244321}">
                <p14:modId xmlns:p14="http://schemas.microsoft.com/office/powerpoint/2010/main" val="3596156656"/>
              </p:ext>
            </p:extLst>
          </p:nvPr>
        </p:nvGraphicFramePr>
        <p:xfrm>
          <a:off x="4317911" y="2009889"/>
          <a:ext cx="4638282" cy="1491119"/>
        </p:xfrm>
        <a:graphic>
          <a:graphicData uri="http://schemas.openxmlformats.org/drawingml/2006/table">
            <a:tbl>
              <a:tblPr/>
              <a:tblGrid>
                <a:gridCol w="107340">
                  <a:extLst>
                    <a:ext uri="{9D8B030D-6E8A-4147-A177-3AD203B41FA5}">
                      <a16:colId xmlns:a16="http://schemas.microsoft.com/office/drawing/2014/main" val="2823522816"/>
                    </a:ext>
                  </a:extLst>
                </a:gridCol>
                <a:gridCol w="500246">
                  <a:extLst>
                    <a:ext uri="{9D8B030D-6E8A-4147-A177-3AD203B41FA5}">
                      <a16:colId xmlns:a16="http://schemas.microsoft.com/office/drawing/2014/main" val="934204634"/>
                    </a:ext>
                  </a:extLst>
                </a:gridCol>
                <a:gridCol w="1590719">
                  <a:extLst>
                    <a:ext uri="{9D8B030D-6E8A-4147-A177-3AD203B41FA5}">
                      <a16:colId xmlns:a16="http://schemas.microsoft.com/office/drawing/2014/main" val="2025073235"/>
                    </a:ext>
                  </a:extLst>
                </a:gridCol>
                <a:gridCol w="1728192">
                  <a:extLst>
                    <a:ext uri="{9D8B030D-6E8A-4147-A177-3AD203B41FA5}">
                      <a16:colId xmlns:a16="http://schemas.microsoft.com/office/drawing/2014/main" val="885722590"/>
                    </a:ext>
                  </a:extLst>
                </a:gridCol>
                <a:gridCol w="711785">
                  <a:extLst>
                    <a:ext uri="{9D8B030D-6E8A-4147-A177-3AD203B41FA5}">
                      <a16:colId xmlns:a16="http://schemas.microsoft.com/office/drawing/2014/main" val="2465291993"/>
                    </a:ext>
                  </a:extLst>
                </a:gridCol>
              </a:tblGrid>
              <a:tr h="104477">
                <a:tc rowSpan="2" gridSpan="2">
                  <a:txBody>
                    <a:bodyPr/>
                    <a:lstStyle/>
                    <a:p>
                      <a:pPr algn="ctr" fontAlgn="ctr"/>
                      <a:r>
                        <a:rPr lang="ja-JP" altLang="en-US" sz="600" b="0" i="0" u="none" strike="noStrike" dirty="0">
                          <a:solidFill>
                            <a:srgbClr val="000000"/>
                          </a:solidFill>
                          <a:effectLst/>
                          <a:latin typeface="HG丸ｺﾞｼｯｸM-PRO" panose="020F0600000000000000" pitchFamily="50" charset="-128"/>
                          <a:ea typeface="HG丸ｺﾞｼｯｸM-PRO" panose="020F0600000000000000" pitchFamily="50" charset="-128"/>
                        </a:rPr>
                        <a:t>　</a:t>
                      </a:r>
                    </a:p>
                  </a:txBody>
                  <a:tcPr marL="6594" marR="6594" marT="65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hMerge="1">
                  <a:txBody>
                    <a:bodyPr/>
                    <a:lstStyle/>
                    <a:p>
                      <a:endParaRPr kumimoji="1" lang="ja-JP" altLang="en-US"/>
                    </a:p>
                  </a:txBody>
                  <a:tcPr/>
                </a:tc>
                <a:tc gridSpan="3">
                  <a:txBody>
                    <a:bodyPr/>
                    <a:lstStyle/>
                    <a:p>
                      <a:pPr algn="ctr" fontAlgn="ctr"/>
                      <a:r>
                        <a:rPr lang="ja-JP" altLang="en-US" sz="600" b="0" i="0" u="none" strike="noStrike">
                          <a:solidFill>
                            <a:srgbClr val="000000"/>
                          </a:solidFill>
                          <a:effectLst/>
                          <a:latin typeface="HG丸ｺﾞｼｯｸM-PRO" panose="020F0600000000000000" pitchFamily="50" charset="-128"/>
                          <a:ea typeface="HG丸ｺﾞｼｯｸM-PRO" panose="020F0600000000000000" pitchFamily="50" charset="-128"/>
                        </a:rPr>
                        <a:t>実施者</a:t>
                      </a:r>
                    </a:p>
                  </a:txBody>
                  <a:tcPr marL="6594" marR="6594" marT="65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545718752"/>
                  </a:ext>
                </a:extLst>
              </a:tr>
              <a:tr h="104477">
                <a:tc gridSpan="2" vMerge="1">
                  <a:txBody>
                    <a:bodyPr/>
                    <a:lstStyle/>
                    <a:p>
                      <a:endParaRPr kumimoji="1" lang="ja-JP" altLang="en-US"/>
                    </a:p>
                  </a:txBody>
                  <a:tcPr/>
                </a:tc>
                <a:tc hMerge="1" vMerge="1">
                  <a:txBody>
                    <a:bodyPr/>
                    <a:lstStyle/>
                    <a:p>
                      <a:endParaRPr kumimoji="1" lang="ja-JP" altLang="en-US"/>
                    </a:p>
                  </a:txBody>
                  <a:tcPr/>
                </a:tc>
                <a:tc>
                  <a:txBody>
                    <a:bodyPr/>
                    <a:lstStyle/>
                    <a:p>
                      <a:pPr algn="ctr" fontAlgn="ctr"/>
                      <a:r>
                        <a:rPr lang="zh-TW" altLang="en-US" sz="600" b="0" i="0" u="none" strike="noStrike">
                          <a:solidFill>
                            <a:srgbClr val="000000"/>
                          </a:solidFill>
                          <a:effectLst/>
                          <a:latin typeface="HG丸ｺﾞｼｯｸM-PRO" panose="020F0600000000000000" pitchFamily="50" charset="-128"/>
                          <a:ea typeface="HG丸ｺﾞｼｯｸM-PRO" panose="020F0600000000000000" pitchFamily="50" charset="-128"/>
                        </a:rPr>
                        <a:t>直営（府職員）</a:t>
                      </a:r>
                    </a:p>
                  </a:txBody>
                  <a:tcPr marL="6594" marR="6594" marT="65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600" b="0" i="0" u="none" strike="noStrike">
                          <a:solidFill>
                            <a:srgbClr val="000000"/>
                          </a:solidFill>
                          <a:effectLst/>
                          <a:latin typeface="HG丸ｺﾞｼｯｸM-PRO" panose="020F0600000000000000" pitchFamily="50" charset="-128"/>
                          <a:ea typeface="HG丸ｺﾞｼｯｸM-PRO" panose="020F0600000000000000" pitchFamily="50" charset="-128"/>
                        </a:rPr>
                        <a:t>委託</a:t>
                      </a:r>
                    </a:p>
                  </a:txBody>
                  <a:tcPr marL="6594" marR="6594" marT="65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600" b="0" i="0" u="none" strike="noStrike">
                          <a:solidFill>
                            <a:srgbClr val="000000"/>
                          </a:solidFill>
                          <a:effectLst/>
                          <a:latin typeface="HG丸ｺﾞｼｯｸM-PRO" panose="020F0600000000000000" pitchFamily="50" charset="-128"/>
                          <a:ea typeface="HG丸ｺﾞｼｯｸM-PRO" panose="020F0600000000000000" pitchFamily="50" charset="-128"/>
                        </a:rPr>
                        <a:t>地元</a:t>
                      </a:r>
                    </a:p>
                  </a:txBody>
                  <a:tcPr marL="6594" marR="6594" marT="65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37064224"/>
                  </a:ext>
                </a:extLst>
              </a:tr>
              <a:tr h="253998">
                <a:tc rowSpan="4">
                  <a:txBody>
                    <a:bodyPr/>
                    <a:lstStyle/>
                    <a:p>
                      <a:pPr algn="ctr" fontAlgn="ctr"/>
                      <a:r>
                        <a:rPr lang="ja-JP" altLang="en-US" sz="600" b="0" i="0" u="none" strike="noStrike" dirty="0">
                          <a:solidFill>
                            <a:srgbClr val="000000"/>
                          </a:solidFill>
                          <a:effectLst/>
                          <a:latin typeface="HG丸ｺﾞｼｯｸM-PRO" panose="020F0600000000000000" pitchFamily="50" charset="-128"/>
                          <a:ea typeface="HG丸ｺﾞｼｯｸM-PRO" panose="020F0600000000000000" pitchFamily="50" charset="-128"/>
                        </a:rPr>
                        <a:t>頻度</a:t>
                      </a:r>
                    </a:p>
                  </a:txBody>
                  <a:tcPr marL="6594" marR="6594" marT="6594"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600" b="0" i="0" u="none" strike="noStrike">
                          <a:solidFill>
                            <a:srgbClr val="000000"/>
                          </a:solidFill>
                          <a:effectLst/>
                          <a:latin typeface="HG丸ｺﾞｼｯｸM-PRO" panose="020F0600000000000000" pitchFamily="50" charset="-128"/>
                          <a:ea typeface="HG丸ｺﾞｼｯｸM-PRO" panose="020F0600000000000000" pitchFamily="50" charset="-128"/>
                        </a:rPr>
                        <a:t>日常</a:t>
                      </a:r>
                    </a:p>
                  </a:txBody>
                  <a:tcPr marL="6594" marR="6594" marT="65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600" b="0" i="0" u="none" strike="noStrike">
                          <a:solidFill>
                            <a:srgbClr val="000000"/>
                          </a:solidFill>
                          <a:effectLst/>
                          <a:latin typeface="HG丸ｺﾞｼｯｸM-PRO" panose="020F0600000000000000" pitchFamily="50" charset="-128"/>
                          <a:ea typeface="HG丸ｺﾞｼｯｸM-PRO" panose="020F0600000000000000" pitchFamily="50" charset="-128"/>
                        </a:rPr>
                        <a:t>日常パトロール（巡視）</a:t>
                      </a:r>
                      <a:br>
                        <a:rPr lang="ja-JP" altLang="en-US" sz="600" b="0" i="0" u="none" strike="noStrike">
                          <a:solidFill>
                            <a:srgbClr val="000000"/>
                          </a:solidFill>
                          <a:effectLst/>
                          <a:latin typeface="HG丸ｺﾞｼｯｸM-PRO" panose="020F0600000000000000" pitchFamily="50" charset="-128"/>
                          <a:ea typeface="HG丸ｺﾞｼｯｸM-PRO" panose="020F0600000000000000" pitchFamily="50" charset="-128"/>
                        </a:rPr>
                      </a:br>
                      <a:r>
                        <a:rPr lang="ja-JP" altLang="en-US" sz="600" b="0" i="0" u="none" strike="noStrike">
                          <a:solidFill>
                            <a:srgbClr val="000000"/>
                          </a:solidFill>
                          <a:effectLst/>
                          <a:latin typeface="HG丸ｺﾞｼｯｸM-PRO" panose="020F0600000000000000" pitchFamily="50" charset="-128"/>
                          <a:ea typeface="HG丸ｺﾞｼｯｸM-PRO" panose="020F0600000000000000" pitchFamily="50" charset="-128"/>
                        </a:rPr>
                        <a:t>　　</a:t>
                      </a:r>
                      <a:r>
                        <a:rPr lang="en-US" altLang="ja-JP" sz="600" b="0" i="0" u="sng" strike="noStrike">
                          <a:solidFill>
                            <a:srgbClr val="FF0000"/>
                          </a:solidFill>
                          <a:effectLst/>
                          <a:latin typeface="HG丸ｺﾞｼｯｸM-PRO" panose="020F0600000000000000" pitchFamily="50" charset="-128"/>
                          <a:ea typeface="HG丸ｺﾞｼｯｸM-PRO" panose="020F0600000000000000" pitchFamily="50" charset="-128"/>
                        </a:rPr>
                        <a:t>【1</a:t>
                      </a:r>
                      <a:r>
                        <a:rPr lang="ja-JP" altLang="en-US" sz="600" b="0" i="0" u="sng" strike="noStrike">
                          <a:solidFill>
                            <a:srgbClr val="FF0000"/>
                          </a:solidFill>
                          <a:effectLst/>
                          <a:latin typeface="HG丸ｺﾞｼｯｸM-PRO" panose="020F0600000000000000" pitchFamily="50" charset="-128"/>
                          <a:ea typeface="HG丸ｺﾞｼｯｸM-PRO" panose="020F0600000000000000" pitchFamily="50" charset="-128"/>
                        </a:rPr>
                        <a:t>回</a:t>
                      </a:r>
                      <a:r>
                        <a:rPr lang="en-US" altLang="ja-JP" sz="600" b="0" i="0" u="sng" strike="noStrike">
                          <a:solidFill>
                            <a:srgbClr val="FF0000"/>
                          </a:solidFill>
                          <a:effectLst/>
                          <a:latin typeface="HG丸ｺﾞｼｯｸM-PRO" panose="020F0600000000000000" pitchFamily="50" charset="-128"/>
                          <a:ea typeface="HG丸ｺﾞｼｯｸM-PRO" panose="020F0600000000000000" pitchFamily="50" charset="-128"/>
                        </a:rPr>
                        <a:t>/</a:t>
                      </a:r>
                      <a:r>
                        <a:rPr lang="ja-JP" altLang="en-US" sz="600" b="0" i="0" u="sng" strike="noStrike">
                          <a:solidFill>
                            <a:srgbClr val="FF0000"/>
                          </a:solidFill>
                          <a:effectLst/>
                          <a:latin typeface="HG丸ｺﾞｼｯｸM-PRO" panose="020F0600000000000000" pitchFamily="50" charset="-128"/>
                          <a:ea typeface="HG丸ｺﾞｼｯｸM-PRO" panose="020F0600000000000000" pitchFamily="50" charset="-128"/>
                        </a:rPr>
                        <a:t>２週程度</a:t>
                      </a:r>
                      <a:r>
                        <a:rPr lang="en-US" altLang="ja-JP" sz="600" b="0" i="0" u="sng" strike="noStrike">
                          <a:solidFill>
                            <a:srgbClr val="FF0000"/>
                          </a:solidFill>
                          <a:effectLst/>
                          <a:latin typeface="HG丸ｺﾞｼｯｸM-PRO" panose="020F0600000000000000" pitchFamily="50" charset="-128"/>
                          <a:ea typeface="HG丸ｺﾞｼｯｸM-PRO" panose="020F0600000000000000" pitchFamily="50" charset="-128"/>
                        </a:rPr>
                        <a:t>】</a:t>
                      </a:r>
                      <a:endParaRPr lang="ja-JP" altLang="en-US" sz="600" b="0" i="0" u="none" strike="noStrike">
                        <a:solidFill>
                          <a:srgbClr val="000000"/>
                        </a:solidFill>
                        <a:effectLst/>
                        <a:latin typeface="HG丸ｺﾞｼｯｸM-PRO" panose="020F0600000000000000" pitchFamily="50" charset="-128"/>
                        <a:ea typeface="HG丸ｺﾞｼｯｸM-PRO" panose="020F0600000000000000" pitchFamily="50" charset="-128"/>
                      </a:endParaRPr>
                    </a:p>
                  </a:txBody>
                  <a:tcPr marL="6594" marR="6594" marT="65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600" b="0" i="0" u="none" strike="noStrike">
                          <a:solidFill>
                            <a:srgbClr val="FF0000"/>
                          </a:solidFill>
                          <a:effectLst/>
                          <a:latin typeface="HG丸ｺﾞｼｯｸM-PRO" panose="020F0600000000000000" pitchFamily="50" charset="-128"/>
                          <a:ea typeface="HG丸ｺﾞｼｯｸM-PRO" panose="020F0600000000000000" pitchFamily="50" charset="-128"/>
                        </a:rPr>
                        <a:t>－</a:t>
                      </a:r>
                    </a:p>
                  </a:txBody>
                  <a:tcPr marL="6594" marR="6594" marT="65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600" b="0" i="0" u="none" strike="noStrike" dirty="0">
                          <a:solidFill>
                            <a:srgbClr val="000000"/>
                          </a:solidFill>
                          <a:effectLst/>
                          <a:latin typeface="HG丸ｺﾞｼｯｸM-PRO" panose="020F0600000000000000" pitchFamily="50" charset="-128"/>
                          <a:ea typeface="HG丸ｺﾞｼｯｸM-PRO" panose="020F0600000000000000" pitchFamily="50" charset="-128"/>
                        </a:rPr>
                        <a:t>アドプトリバー</a:t>
                      </a:r>
                      <a:r>
                        <a:rPr lang="en-US" altLang="ja-JP" sz="600" b="0" i="0" u="none" strike="noStrike" baseline="30000" dirty="0">
                          <a:solidFill>
                            <a:srgbClr val="000000"/>
                          </a:solidFill>
                          <a:effectLst/>
                          <a:latin typeface="HG丸ｺﾞｼｯｸM-PRO" panose="020F0600000000000000" pitchFamily="50" charset="-128"/>
                          <a:ea typeface="HG丸ｺﾞｼｯｸM-PRO" panose="020F0600000000000000" pitchFamily="50" charset="-128"/>
                        </a:rPr>
                        <a:t>※2</a:t>
                      </a:r>
                    </a:p>
                    <a:p>
                      <a:pPr algn="l" fontAlgn="ctr"/>
                      <a:r>
                        <a:rPr lang="ja-JP" altLang="en-US" sz="600" b="0" i="0" u="sng" strike="noStrike" baseline="0" dirty="0">
                          <a:solidFill>
                            <a:srgbClr val="FF0000"/>
                          </a:solidFill>
                          <a:effectLst/>
                          <a:latin typeface="HG丸ｺﾞｼｯｸM-PRO" panose="020F0600000000000000" pitchFamily="50" charset="-128"/>
                          <a:ea typeface="HG丸ｺﾞｼｯｸM-PRO" panose="020F0600000000000000" pitchFamily="50" charset="-128"/>
                        </a:rPr>
                        <a:t>まいど通報システム</a:t>
                      </a:r>
                    </a:p>
                  </a:txBody>
                  <a:tcPr marL="6594" marR="6594" marT="65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479519"/>
                  </a:ext>
                </a:extLst>
              </a:tr>
              <a:tr h="193341">
                <a:tc vMerge="1">
                  <a:txBody>
                    <a:bodyPr/>
                    <a:lstStyle/>
                    <a:p>
                      <a:endParaRPr kumimoji="1" lang="ja-JP" altLang="en-US"/>
                    </a:p>
                  </a:txBody>
                  <a:tcPr/>
                </a:tc>
                <a:tc>
                  <a:txBody>
                    <a:bodyPr/>
                    <a:lstStyle/>
                    <a:p>
                      <a:pPr algn="l" fontAlgn="ctr"/>
                      <a:r>
                        <a:rPr lang="ja-JP" altLang="en-US" sz="600" b="0" i="0" u="none" strike="noStrike">
                          <a:solidFill>
                            <a:srgbClr val="000000"/>
                          </a:solidFill>
                          <a:effectLst/>
                          <a:latin typeface="HG丸ｺﾞｼｯｸM-PRO" panose="020F0600000000000000" pitchFamily="50" charset="-128"/>
                          <a:ea typeface="HG丸ｺﾞｼｯｸM-PRO" panose="020F0600000000000000" pitchFamily="50" charset="-128"/>
                        </a:rPr>
                        <a:t>年に数回</a:t>
                      </a:r>
                    </a:p>
                  </a:txBody>
                  <a:tcPr marL="6594" marR="6594" marT="65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TW" altLang="en-US" sz="600" b="0" i="0" u="sng" strike="noStrike" dirty="0">
                          <a:solidFill>
                            <a:srgbClr val="FF0000"/>
                          </a:solidFill>
                          <a:effectLst/>
                          <a:latin typeface="HG丸ｺﾞｼｯｸM-PRO" panose="020F0600000000000000" pitchFamily="50" charset="-128"/>
                          <a:ea typeface="HG丸ｺﾞｼｯｸM-PRO" panose="020F0600000000000000" pitchFamily="50" charset="-128"/>
                        </a:rPr>
                        <a:t>河川施設点検</a:t>
                      </a:r>
                      <a:r>
                        <a:rPr lang="zh-TW" altLang="en-US" sz="600" b="0" i="0" u="none" strike="noStrike" dirty="0">
                          <a:solidFill>
                            <a:srgbClr val="000000"/>
                          </a:solidFill>
                          <a:effectLst/>
                          <a:latin typeface="HG丸ｺﾞｼｯｸM-PRO" panose="020F0600000000000000" pitchFamily="50" charset="-128"/>
                          <a:ea typeface="HG丸ｺﾞｼｯｸM-PRO" panose="020F0600000000000000" pitchFamily="50" charset="-128"/>
                        </a:rPr>
                        <a:t>（河川管理施設）</a:t>
                      </a:r>
                      <a:r>
                        <a:rPr lang="en-US" altLang="zh-TW" sz="600" b="0" i="0" u="none" strike="noStrike" dirty="0">
                          <a:solidFill>
                            <a:srgbClr val="000000"/>
                          </a:solidFill>
                          <a:effectLst/>
                          <a:latin typeface="HG丸ｺﾞｼｯｸM-PRO" panose="020F0600000000000000" pitchFamily="50" charset="-128"/>
                          <a:ea typeface="HG丸ｺﾞｼｯｸM-PRO" panose="020F0600000000000000" pitchFamily="50" charset="-128"/>
                        </a:rPr>
                        <a:t>【1</a:t>
                      </a:r>
                      <a:r>
                        <a:rPr lang="zh-TW" altLang="en-US" sz="600" b="0" i="0" u="none" strike="noStrike" dirty="0">
                          <a:solidFill>
                            <a:srgbClr val="000000"/>
                          </a:solidFill>
                          <a:effectLst/>
                          <a:latin typeface="HG丸ｺﾞｼｯｸM-PRO" panose="020F0600000000000000" pitchFamily="50" charset="-128"/>
                          <a:ea typeface="HG丸ｺﾞｼｯｸM-PRO" panose="020F0600000000000000" pitchFamily="50" charset="-128"/>
                        </a:rPr>
                        <a:t>回</a:t>
                      </a:r>
                      <a:r>
                        <a:rPr lang="en-US" altLang="zh-TW" sz="600" b="0" i="0" u="none" strike="noStrike" dirty="0">
                          <a:solidFill>
                            <a:srgbClr val="000000"/>
                          </a:solidFill>
                          <a:effectLst/>
                          <a:latin typeface="HG丸ｺﾞｼｯｸM-PRO" panose="020F0600000000000000" pitchFamily="50" charset="-128"/>
                          <a:ea typeface="HG丸ｺﾞｼｯｸM-PRO" panose="020F0600000000000000" pitchFamily="50" charset="-128"/>
                        </a:rPr>
                        <a:t>/</a:t>
                      </a:r>
                      <a:r>
                        <a:rPr lang="zh-TW" altLang="en-US" sz="600" b="0" i="0" u="none" strike="noStrike" dirty="0">
                          <a:solidFill>
                            <a:srgbClr val="000000"/>
                          </a:solidFill>
                          <a:effectLst/>
                          <a:latin typeface="HG丸ｺﾞｼｯｸM-PRO" panose="020F0600000000000000" pitchFamily="50" charset="-128"/>
                          <a:ea typeface="HG丸ｺﾞｼｯｸM-PRO" panose="020F0600000000000000" pitchFamily="50" charset="-128"/>
                        </a:rPr>
                        <a:t>年</a:t>
                      </a:r>
                      <a:r>
                        <a:rPr lang="en-US" altLang="zh-TW" sz="600" b="0" i="0" u="none" strike="noStrike" dirty="0">
                          <a:solidFill>
                            <a:srgbClr val="000000"/>
                          </a:solidFill>
                          <a:effectLst/>
                          <a:latin typeface="HG丸ｺﾞｼｯｸM-PRO" panose="020F0600000000000000" pitchFamily="50" charset="-128"/>
                          <a:ea typeface="HG丸ｺﾞｼｯｸM-PRO" panose="020F0600000000000000" pitchFamily="50" charset="-128"/>
                        </a:rPr>
                        <a:t>】</a:t>
                      </a:r>
                    </a:p>
                  </a:txBody>
                  <a:tcPr marL="6594" marR="6594" marT="65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600" b="0" i="0" u="none" strike="noStrike">
                          <a:solidFill>
                            <a:srgbClr val="FF0000"/>
                          </a:solidFill>
                          <a:effectLst/>
                          <a:latin typeface="HG丸ｺﾞｼｯｸM-PRO" panose="020F0600000000000000" pitchFamily="50" charset="-128"/>
                          <a:ea typeface="HG丸ｺﾞｼｯｸM-PRO" panose="020F0600000000000000" pitchFamily="50" charset="-128"/>
                        </a:rPr>
                        <a:t>－</a:t>
                      </a:r>
                    </a:p>
                  </a:txBody>
                  <a:tcPr marL="6594" marR="6594" marT="65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600" b="0" i="0" u="none" strike="noStrike" dirty="0">
                          <a:solidFill>
                            <a:srgbClr val="FF0000"/>
                          </a:solidFill>
                          <a:effectLst/>
                          <a:latin typeface="HG丸ｺﾞｼｯｸM-PRO" panose="020F0600000000000000" pitchFamily="50" charset="-128"/>
                          <a:ea typeface="HG丸ｺﾞｼｯｸM-PRO" panose="020F0600000000000000" pitchFamily="50" charset="-128"/>
                        </a:rPr>
                        <a:t>－</a:t>
                      </a:r>
                    </a:p>
                  </a:txBody>
                  <a:tcPr marL="6594" marR="6594" marT="65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41565062"/>
                  </a:ext>
                </a:extLst>
              </a:tr>
              <a:tr h="193341">
                <a:tc vMerge="1">
                  <a:txBody>
                    <a:bodyPr/>
                    <a:lstStyle/>
                    <a:p>
                      <a:endParaRPr kumimoji="1" lang="ja-JP" altLang="en-US"/>
                    </a:p>
                  </a:txBody>
                  <a:tcPr/>
                </a:tc>
                <a:tc>
                  <a:txBody>
                    <a:bodyPr/>
                    <a:lstStyle/>
                    <a:p>
                      <a:pPr algn="l" fontAlgn="ctr"/>
                      <a:r>
                        <a:rPr lang="ja-JP" altLang="en-US" sz="600" b="0" i="0" u="sng" strike="noStrike">
                          <a:solidFill>
                            <a:srgbClr val="FF0000"/>
                          </a:solidFill>
                          <a:effectLst/>
                          <a:latin typeface="HG丸ｺﾞｼｯｸM-PRO" panose="020F0600000000000000" pitchFamily="50" charset="-128"/>
                          <a:ea typeface="HG丸ｺﾞｼｯｸM-PRO" panose="020F0600000000000000" pitchFamily="50" charset="-128"/>
                        </a:rPr>
                        <a:t>緊急時</a:t>
                      </a:r>
                    </a:p>
                  </a:txBody>
                  <a:tcPr marL="6594" marR="6594" marT="65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600" b="0" i="0" u="none" strike="noStrike" dirty="0">
                          <a:solidFill>
                            <a:srgbClr val="000000"/>
                          </a:solidFill>
                          <a:effectLst/>
                          <a:latin typeface="HG丸ｺﾞｼｯｸM-PRO" panose="020F0600000000000000" pitchFamily="50" charset="-128"/>
                          <a:ea typeface="HG丸ｺﾞｼｯｸM-PRO" panose="020F0600000000000000" pitchFamily="50" charset="-128"/>
                        </a:rPr>
                        <a:t>緊急点検</a:t>
                      </a:r>
                      <a:r>
                        <a:rPr lang="en-US" altLang="ja-JP" sz="600" b="0" i="0" u="none" strike="noStrike" baseline="30000" dirty="0">
                          <a:solidFill>
                            <a:srgbClr val="000000"/>
                          </a:solidFill>
                          <a:effectLst/>
                          <a:latin typeface="HG丸ｺﾞｼｯｸM-PRO" panose="020F0600000000000000" pitchFamily="50" charset="-128"/>
                          <a:ea typeface="HG丸ｺﾞｼｯｸM-PRO" panose="020F0600000000000000" pitchFamily="50" charset="-128"/>
                        </a:rPr>
                        <a:t>※1</a:t>
                      </a:r>
                      <a:endParaRPr lang="ja-JP" altLang="en-US" sz="600" b="0" i="0" u="none" strike="noStrike" dirty="0">
                        <a:solidFill>
                          <a:srgbClr val="000000"/>
                        </a:solidFill>
                        <a:effectLst/>
                        <a:latin typeface="HG丸ｺﾞｼｯｸM-PRO" panose="020F0600000000000000" pitchFamily="50" charset="-128"/>
                        <a:ea typeface="HG丸ｺﾞｼｯｸM-PRO" panose="020F0600000000000000" pitchFamily="50" charset="-128"/>
                      </a:endParaRPr>
                    </a:p>
                  </a:txBody>
                  <a:tcPr marL="6594" marR="6594" marT="65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600" b="0" i="0" u="none" strike="noStrike">
                          <a:solidFill>
                            <a:srgbClr val="FF0000"/>
                          </a:solidFill>
                          <a:effectLst/>
                          <a:latin typeface="HG丸ｺﾞｼｯｸM-PRO" panose="020F0600000000000000" pitchFamily="50" charset="-128"/>
                          <a:ea typeface="HG丸ｺﾞｼｯｸM-PRO" panose="020F0600000000000000" pitchFamily="50" charset="-128"/>
                        </a:rPr>
                        <a:t>－</a:t>
                      </a:r>
                    </a:p>
                  </a:txBody>
                  <a:tcPr marL="6594" marR="6594" marT="65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600" b="0" i="0" u="none" strike="noStrike" dirty="0">
                          <a:solidFill>
                            <a:srgbClr val="FF0000"/>
                          </a:solidFill>
                          <a:effectLst/>
                          <a:latin typeface="HG丸ｺﾞｼｯｸM-PRO" panose="020F0600000000000000" pitchFamily="50" charset="-128"/>
                          <a:ea typeface="HG丸ｺﾞｼｯｸM-PRO" panose="020F0600000000000000" pitchFamily="50" charset="-128"/>
                        </a:rPr>
                        <a:t>－</a:t>
                      </a:r>
                    </a:p>
                  </a:txBody>
                  <a:tcPr marL="6594" marR="6594" marT="65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4366859"/>
                  </a:ext>
                </a:extLst>
              </a:tr>
              <a:tr h="241822">
                <a:tc vMerge="1">
                  <a:txBody>
                    <a:bodyPr/>
                    <a:lstStyle/>
                    <a:p>
                      <a:endParaRPr kumimoji="1" lang="ja-JP" altLang="en-US"/>
                    </a:p>
                  </a:txBody>
                  <a:tcPr/>
                </a:tc>
                <a:tc>
                  <a:txBody>
                    <a:bodyPr/>
                    <a:lstStyle/>
                    <a:p>
                      <a:pPr algn="l" fontAlgn="ctr"/>
                      <a:r>
                        <a:rPr lang="en-US" altLang="ja-JP" sz="600" b="0" i="0" u="none" strike="noStrike" dirty="0">
                          <a:solidFill>
                            <a:srgbClr val="000000"/>
                          </a:solidFill>
                          <a:effectLst/>
                          <a:latin typeface="HG丸ｺﾞｼｯｸM-PRO" panose="020F0600000000000000" pitchFamily="50" charset="-128"/>
                          <a:ea typeface="HG丸ｺﾞｼｯｸM-PRO" panose="020F0600000000000000" pitchFamily="50" charset="-128"/>
                        </a:rPr>
                        <a:t>5</a:t>
                      </a:r>
                      <a:r>
                        <a:rPr lang="ja-JP" altLang="en-US" sz="600" b="0" i="0" u="none" strike="noStrike" dirty="0">
                          <a:solidFill>
                            <a:srgbClr val="000000"/>
                          </a:solidFill>
                          <a:effectLst/>
                          <a:latin typeface="HG丸ｺﾞｼｯｸM-PRO" panose="020F0600000000000000" pitchFamily="50" charset="-128"/>
                          <a:ea typeface="HG丸ｺﾞｼｯｸM-PRO" panose="020F0600000000000000" pitchFamily="50" charset="-128"/>
                        </a:rPr>
                        <a:t>年に</a:t>
                      </a:r>
                      <a:r>
                        <a:rPr lang="en-US" altLang="ja-JP" sz="600" b="0" i="0" u="none" strike="noStrike" dirty="0">
                          <a:solidFill>
                            <a:srgbClr val="000000"/>
                          </a:solidFill>
                          <a:effectLst/>
                          <a:latin typeface="HG丸ｺﾞｼｯｸM-PRO" panose="020F0600000000000000" pitchFamily="50" charset="-128"/>
                          <a:ea typeface="HG丸ｺﾞｼｯｸM-PRO" panose="020F0600000000000000" pitchFamily="50" charset="-128"/>
                        </a:rPr>
                        <a:t>1</a:t>
                      </a:r>
                      <a:r>
                        <a:rPr lang="ja-JP" altLang="en-US" sz="600" b="0" i="0" u="none" strike="noStrike" dirty="0">
                          <a:solidFill>
                            <a:srgbClr val="000000"/>
                          </a:solidFill>
                          <a:effectLst/>
                          <a:latin typeface="HG丸ｺﾞｼｯｸM-PRO" panose="020F0600000000000000" pitchFamily="50" charset="-128"/>
                          <a:ea typeface="HG丸ｺﾞｼｯｸM-PRO" panose="020F0600000000000000" pitchFamily="50" charset="-128"/>
                        </a:rPr>
                        <a:t>回</a:t>
                      </a:r>
                    </a:p>
                  </a:txBody>
                  <a:tcPr marL="6594" marR="6594" marT="65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600" b="0" i="0" u="none" strike="noStrike" dirty="0">
                          <a:solidFill>
                            <a:srgbClr val="FF0000"/>
                          </a:solidFill>
                          <a:effectLst/>
                          <a:latin typeface="HG丸ｺﾞｼｯｸM-PRO" panose="020F0600000000000000" pitchFamily="50" charset="-128"/>
                          <a:ea typeface="HG丸ｺﾞｼｯｸM-PRO" panose="020F0600000000000000" pitchFamily="50" charset="-128"/>
                        </a:rPr>
                        <a:t>－</a:t>
                      </a:r>
                    </a:p>
                  </a:txBody>
                  <a:tcPr marL="6594" marR="6594" marT="65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TW" altLang="en-US" sz="600" b="0" i="0" u="none" strike="noStrike">
                          <a:solidFill>
                            <a:srgbClr val="000000"/>
                          </a:solidFill>
                          <a:effectLst/>
                          <a:latin typeface="HG丸ｺﾞｼｯｸM-PRO" panose="020F0600000000000000" pitchFamily="50" charset="-128"/>
                          <a:ea typeface="HG丸ｺﾞｼｯｸM-PRO" panose="020F0600000000000000" pitchFamily="50" charset="-128"/>
                        </a:rPr>
                        <a:t>定期</a:t>
                      </a:r>
                      <a:r>
                        <a:rPr lang="zh-TW" altLang="en-US" sz="600" b="0" i="0" u="sng" strike="noStrike">
                          <a:solidFill>
                            <a:srgbClr val="FF0000"/>
                          </a:solidFill>
                          <a:effectLst/>
                          <a:latin typeface="HG丸ｺﾞｼｯｸM-PRO" panose="020F0600000000000000" pitchFamily="50" charset="-128"/>
                          <a:ea typeface="HG丸ｺﾞｼｯｸM-PRO" panose="020F0600000000000000" pitchFamily="50" charset="-128"/>
                        </a:rPr>
                        <a:t>詳細</a:t>
                      </a:r>
                      <a:r>
                        <a:rPr lang="zh-TW" altLang="en-US" sz="600" b="0" i="0" u="none" strike="noStrike">
                          <a:solidFill>
                            <a:srgbClr val="000000"/>
                          </a:solidFill>
                          <a:effectLst/>
                          <a:latin typeface="HG丸ｺﾞｼｯｸM-PRO" panose="020F0600000000000000" pitchFamily="50" charset="-128"/>
                          <a:ea typeface="HG丸ｺﾞｼｯｸM-PRO" panose="020F0600000000000000" pitchFamily="50" charset="-128"/>
                        </a:rPr>
                        <a:t>点検</a:t>
                      </a:r>
                      <a:r>
                        <a:rPr lang="zh-TW" altLang="en-US" sz="600" b="0" i="0" u="sng" strike="noStrike">
                          <a:solidFill>
                            <a:srgbClr val="FF0000"/>
                          </a:solidFill>
                          <a:effectLst/>
                          <a:latin typeface="HG丸ｺﾞｼｯｸM-PRO" panose="020F0600000000000000" pitchFamily="50" charset="-128"/>
                          <a:ea typeface="HG丸ｺﾞｼｯｸM-PRO" panose="020F0600000000000000" pitchFamily="50" charset="-128"/>
                        </a:rPr>
                        <a:t>（横断測量）</a:t>
                      </a:r>
                      <a:br>
                        <a:rPr lang="zh-TW" altLang="en-US" sz="600" b="0" i="0" u="none" strike="noStrike">
                          <a:solidFill>
                            <a:srgbClr val="000000"/>
                          </a:solidFill>
                          <a:effectLst/>
                          <a:latin typeface="HG丸ｺﾞｼｯｸM-PRO" panose="020F0600000000000000" pitchFamily="50" charset="-128"/>
                          <a:ea typeface="HG丸ｺﾞｼｯｸM-PRO" panose="020F0600000000000000" pitchFamily="50" charset="-128"/>
                        </a:rPr>
                      </a:br>
                      <a:r>
                        <a:rPr lang="zh-TW" altLang="en-US" sz="600" b="0" i="0" u="none" strike="noStrike">
                          <a:solidFill>
                            <a:srgbClr val="000000"/>
                          </a:solidFill>
                          <a:effectLst/>
                          <a:latin typeface="HG丸ｺﾞｼｯｸM-PRO" panose="020F0600000000000000" pitchFamily="50" charset="-128"/>
                          <a:ea typeface="HG丸ｺﾞｼｯｸM-PRO" panose="020F0600000000000000" pitchFamily="50" charset="-128"/>
                        </a:rPr>
                        <a:t>定期詳細点検</a:t>
                      </a:r>
                      <a:r>
                        <a:rPr lang="zh-TW" altLang="en-US" sz="600" b="0" i="0" u="sng" strike="noStrike">
                          <a:solidFill>
                            <a:srgbClr val="FF0000"/>
                          </a:solidFill>
                          <a:effectLst/>
                          <a:latin typeface="HG丸ｺﾞｼｯｸM-PRO" panose="020F0600000000000000" pitchFamily="50" charset="-128"/>
                          <a:ea typeface="HG丸ｺﾞｼｯｸM-PRO" panose="020F0600000000000000" pitchFamily="50" charset="-128"/>
                        </a:rPr>
                        <a:t>（定期詳細調査（空洞化調査））</a:t>
                      </a:r>
                      <a:endParaRPr lang="zh-TW" altLang="en-US" sz="600" b="0" i="0" u="none" strike="noStrike">
                        <a:solidFill>
                          <a:srgbClr val="000000"/>
                        </a:solidFill>
                        <a:effectLst/>
                        <a:latin typeface="HG丸ｺﾞｼｯｸM-PRO" panose="020F0600000000000000" pitchFamily="50" charset="-128"/>
                        <a:ea typeface="HG丸ｺﾞｼｯｸM-PRO" panose="020F0600000000000000" pitchFamily="50" charset="-128"/>
                      </a:endParaRPr>
                    </a:p>
                  </a:txBody>
                  <a:tcPr marL="6594" marR="6594" marT="65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600" b="0" i="0" u="none" strike="noStrike">
                          <a:solidFill>
                            <a:srgbClr val="FF0000"/>
                          </a:solidFill>
                          <a:effectLst/>
                          <a:latin typeface="HG丸ｺﾞｼｯｸM-PRO" panose="020F0600000000000000" pitchFamily="50" charset="-128"/>
                          <a:ea typeface="HG丸ｺﾞｼｯｸM-PRO" panose="020F0600000000000000" pitchFamily="50" charset="-128"/>
                        </a:rPr>
                        <a:t>－</a:t>
                      </a:r>
                    </a:p>
                  </a:txBody>
                  <a:tcPr marL="6594" marR="6594" marT="65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07164218"/>
                  </a:ext>
                </a:extLst>
              </a:tr>
              <a:tr h="399663">
                <a:tc>
                  <a:txBody>
                    <a:bodyPr/>
                    <a:lstStyle/>
                    <a:p>
                      <a:pPr algn="l" fontAlgn="ctr"/>
                      <a:endParaRPr lang="ja-JP" altLang="en-US" sz="600" b="0" i="0" u="none" strike="noStrike">
                        <a:solidFill>
                          <a:srgbClr val="000000"/>
                        </a:solidFill>
                        <a:effectLst/>
                        <a:latin typeface="HG丸ｺﾞｼｯｸM-PRO" panose="020F0600000000000000" pitchFamily="50" charset="-128"/>
                        <a:ea typeface="HG丸ｺﾞｼｯｸM-PRO" panose="020F0600000000000000" pitchFamily="50" charset="-128"/>
                      </a:endParaRPr>
                    </a:p>
                  </a:txBody>
                  <a:tcPr marL="6594" marR="6594" marT="6594" marB="0" vert="eaVert" anchor="ctr">
                    <a:lnL>
                      <a:noFill/>
                    </a:lnL>
                    <a:lnR>
                      <a:noFill/>
                    </a:lnR>
                    <a:lnT w="6350" cap="flat" cmpd="sng" algn="ctr">
                      <a:solidFill>
                        <a:srgbClr val="000000"/>
                      </a:solidFill>
                      <a:prstDash val="solid"/>
                      <a:round/>
                      <a:headEnd type="none" w="med" len="med"/>
                      <a:tailEnd type="none" w="med" len="med"/>
                    </a:lnT>
                    <a:lnB>
                      <a:noFill/>
                    </a:lnB>
                    <a:noFill/>
                  </a:tcPr>
                </a:tc>
                <a:tc gridSpan="4">
                  <a:txBody>
                    <a:bodyPr/>
                    <a:lstStyle/>
                    <a:p>
                      <a:pPr algn="l" fontAlgn="t"/>
                      <a:r>
                        <a:rPr lang="en-US" altLang="ja-JP" sz="600" b="0" i="0" u="none" strike="noStrike" dirty="0">
                          <a:solidFill>
                            <a:srgbClr val="000000"/>
                          </a:solidFill>
                          <a:effectLst/>
                          <a:latin typeface="HG丸ｺﾞｼｯｸM-PRO" panose="020F0600000000000000" pitchFamily="50" charset="-128"/>
                          <a:ea typeface="HG丸ｺﾞｼｯｸM-PRO" panose="020F0600000000000000" pitchFamily="50" charset="-128"/>
                        </a:rPr>
                        <a:t>※</a:t>
                      </a:r>
                      <a:r>
                        <a:rPr lang="ja-JP" altLang="en-US" sz="600" b="0" i="0" u="none" strike="noStrike" dirty="0">
                          <a:solidFill>
                            <a:srgbClr val="000000"/>
                          </a:solidFill>
                          <a:effectLst/>
                          <a:latin typeface="HG丸ｺﾞｼｯｸM-PRO" panose="020F0600000000000000" pitchFamily="50" charset="-128"/>
                          <a:ea typeface="HG丸ｺﾞｼｯｸM-PRO" panose="020F0600000000000000" pitchFamily="50" charset="-128"/>
                        </a:rPr>
                        <a:t>１ 台風や洪水、地震後などに河川管理施設に損傷がないかを確認する。また、他施設等で事故が発生した場合に、同種の危険性がないか河川管理施設について確認する。</a:t>
                      </a:r>
                      <a:br>
                        <a:rPr lang="ja-JP" altLang="en-US" sz="600" b="0" i="0" u="none" strike="noStrike" dirty="0">
                          <a:solidFill>
                            <a:srgbClr val="000000"/>
                          </a:solidFill>
                          <a:effectLst/>
                          <a:latin typeface="HG丸ｺﾞｼｯｸM-PRO" panose="020F0600000000000000" pitchFamily="50" charset="-128"/>
                          <a:ea typeface="HG丸ｺﾞｼｯｸM-PRO" panose="020F0600000000000000" pitchFamily="50" charset="-128"/>
                        </a:rPr>
                      </a:br>
                      <a:r>
                        <a:rPr lang="en-US" altLang="ja-JP" sz="600" b="0" i="0" u="none" strike="noStrike" dirty="0">
                          <a:solidFill>
                            <a:srgbClr val="000000"/>
                          </a:solidFill>
                          <a:effectLst/>
                          <a:latin typeface="HG丸ｺﾞｼｯｸM-PRO" panose="020F0600000000000000" pitchFamily="50" charset="-128"/>
                          <a:ea typeface="HG丸ｺﾞｼｯｸM-PRO" panose="020F0600000000000000" pitchFamily="50" charset="-128"/>
                        </a:rPr>
                        <a:t>※</a:t>
                      </a:r>
                      <a:r>
                        <a:rPr lang="ja-JP" altLang="en-US" sz="600" b="0" i="0" u="none" strike="noStrike" dirty="0">
                          <a:solidFill>
                            <a:srgbClr val="000000"/>
                          </a:solidFill>
                          <a:effectLst/>
                          <a:latin typeface="HG丸ｺﾞｼｯｸM-PRO" panose="020F0600000000000000" pitchFamily="50" charset="-128"/>
                          <a:ea typeface="HG丸ｺﾞｼｯｸM-PRO" panose="020F0600000000000000" pitchFamily="50" charset="-128"/>
                        </a:rPr>
                        <a:t>２ 各団体の活動状況により頻度は異なる。アドプトは地域住</a:t>
                      </a:r>
                      <a:r>
                        <a:rPr lang="ja-JP" altLang="en-US" sz="600" b="0" i="0" u="none" strike="noStrike" dirty="0">
                          <a:solidFill>
                            <a:srgbClr val="000000"/>
                          </a:solidFill>
                          <a:effectLst/>
                          <a:latin typeface="Microsoft JhengHei" panose="020B0604030504040204" pitchFamily="34" charset="-120"/>
                          <a:ea typeface="Microsoft JhengHei" panose="020B0604030504040204" pitchFamily="34" charset="-120"/>
                        </a:rPr>
                        <a:t>⺠</a:t>
                      </a:r>
                      <a:r>
                        <a:rPr lang="ja-JP" altLang="en-US" sz="600" b="0" i="0" u="none" strike="noStrike" dirty="0">
                          <a:solidFill>
                            <a:srgbClr val="000000"/>
                          </a:solidFill>
                          <a:effectLst/>
                          <a:latin typeface="HG丸ｺﾞｼｯｸM-PRO" panose="020F0600000000000000" pitchFamily="50" charset="-128"/>
                          <a:ea typeface="HG丸ｺﾞｼｯｸM-PRO" panose="020F0600000000000000" pitchFamily="50" charset="-128"/>
                        </a:rPr>
                        <a:t>等による清掃活動が主であるが、活動時に施設の損傷等が発</a:t>
                      </a:r>
                      <a:r>
                        <a:rPr lang="ja-JP" altLang="en-US" sz="600" b="0" i="0" u="none" strike="noStrike" dirty="0">
                          <a:solidFill>
                            <a:srgbClr val="000000"/>
                          </a:solidFill>
                          <a:effectLst/>
                          <a:latin typeface="Microsoft JhengHei" panose="020B0604030504040204" pitchFamily="34" charset="-120"/>
                          <a:ea typeface="Microsoft JhengHei" panose="020B0604030504040204" pitchFamily="34" charset="-120"/>
                        </a:rPr>
                        <a:t>⾒</a:t>
                      </a:r>
                      <a:r>
                        <a:rPr lang="ja-JP" altLang="en-US" sz="600" b="0" i="0" u="none" strike="noStrike" dirty="0">
                          <a:solidFill>
                            <a:srgbClr val="000000"/>
                          </a:solidFill>
                          <a:effectLst/>
                          <a:latin typeface="HG丸ｺﾞｼｯｸM-PRO" panose="020F0600000000000000" pitchFamily="50" charset="-128"/>
                          <a:ea typeface="HG丸ｺﾞｼｯｸM-PRO" panose="020F0600000000000000" pitchFamily="50" charset="-128"/>
                        </a:rPr>
                        <a:t>された場合は府に連絡。</a:t>
                      </a:r>
                    </a:p>
                  </a:txBody>
                  <a:tcPr marL="6594" marR="6594" marT="6594" marB="0">
                    <a:lnL>
                      <a:noFill/>
                    </a:lnL>
                    <a:lnR>
                      <a:noFill/>
                    </a:lnR>
                    <a:lnT w="6350" cap="flat" cmpd="sng" algn="ctr">
                      <a:solidFill>
                        <a:srgbClr val="000000"/>
                      </a:solidFill>
                      <a:prstDash val="solid"/>
                      <a:round/>
                      <a:headEnd type="none" w="med" len="med"/>
                      <a:tailEnd type="none" w="med" len="med"/>
                    </a:lnT>
                    <a:lnB>
                      <a:noFill/>
                    </a:lnB>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926247306"/>
                  </a:ext>
                </a:extLst>
              </a:tr>
            </a:tbl>
          </a:graphicData>
        </a:graphic>
      </p:graphicFrame>
      <p:sp>
        <p:nvSpPr>
          <p:cNvPr id="41" name="角丸四角形 143">
            <a:extLst>
              <a:ext uri="{FF2B5EF4-FFF2-40B4-BE49-F238E27FC236}">
                <a16:creationId xmlns:a16="http://schemas.microsoft.com/office/drawing/2014/main" id="{9527E930-5D3A-4DC8-9703-6A335CCBDB52}"/>
              </a:ext>
            </a:extLst>
          </p:cNvPr>
          <p:cNvSpPr/>
          <p:nvPr/>
        </p:nvSpPr>
        <p:spPr>
          <a:xfrm>
            <a:off x="8451640" y="3574282"/>
            <a:ext cx="504553" cy="250388"/>
          </a:xfrm>
          <a:prstGeom prst="rect">
            <a:avLst/>
          </a:prstGeom>
          <a:ln/>
        </p:spPr>
        <p:style>
          <a:lnRef idx="1">
            <a:schemeClr val="accent3"/>
          </a:lnRef>
          <a:fillRef idx="2">
            <a:schemeClr val="accent3"/>
          </a:fillRef>
          <a:effectRef idx="1">
            <a:schemeClr val="accent3"/>
          </a:effectRef>
          <a:fontRef idx="minor">
            <a:schemeClr val="dk1"/>
          </a:fontRef>
        </p:style>
        <p:txBody>
          <a:bodyPr/>
          <a:lstStyle/>
          <a:p>
            <a:pPr algn="ctr"/>
            <a:r>
              <a:rPr lang="en-US" altLang="ja-JP" sz="10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⑧</a:t>
            </a:r>
            <a:r>
              <a:rPr lang="en-US" altLang="ja-JP" sz="10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42" name="角丸四角形 143">
            <a:extLst>
              <a:ext uri="{FF2B5EF4-FFF2-40B4-BE49-F238E27FC236}">
                <a16:creationId xmlns:a16="http://schemas.microsoft.com/office/drawing/2014/main" id="{DEFE8EA4-37B5-41DB-8584-58847D1F7B10}"/>
              </a:ext>
            </a:extLst>
          </p:cNvPr>
          <p:cNvSpPr/>
          <p:nvPr/>
        </p:nvSpPr>
        <p:spPr>
          <a:xfrm>
            <a:off x="3351628" y="1771106"/>
            <a:ext cx="504553" cy="250388"/>
          </a:xfrm>
          <a:prstGeom prst="rect">
            <a:avLst/>
          </a:prstGeom>
          <a:ln/>
        </p:spPr>
        <p:style>
          <a:lnRef idx="1">
            <a:schemeClr val="accent3"/>
          </a:lnRef>
          <a:fillRef idx="2">
            <a:schemeClr val="accent3"/>
          </a:fillRef>
          <a:effectRef idx="1">
            <a:schemeClr val="accent3"/>
          </a:effectRef>
          <a:fontRef idx="minor">
            <a:schemeClr val="dk1"/>
          </a:fontRef>
        </p:style>
        <p:txBody>
          <a:bodyPr/>
          <a:lstStyle/>
          <a:p>
            <a:pPr algn="ctr"/>
            <a:r>
              <a:rPr lang="en-US" altLang="ja-JP" sz="10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⑥</a:t>
            </a:r>
            <a:r>
              <a:rPr lang="en-US" altLang="ja-JP" sz="10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46" name="角丸四角形 143">
            <a:extLst>
              <a:ext uri="{FF2B5EF4-FFF2-40B4-BE49-F238E27FC236}">
                <a16:creationId xmlns:a16="http://schemas.microsoft.com/office/drawing/2014/main" id="{3144B2E5-C59B-4D23-916C-57711F1D0887}"/>
              </a:ext>
            </a:extLst>
          </p:cNvPr>
          <p:cNvSpPr/>
          <p:nvPr/>
        </p:nvSpPr>
        <p:spPr>
          <a:xfrm>
            <a:off x="8380804" y="1700808"/>
            <a:ext cx="504553" cy="250388"/>
          </a:xfrm>
          <a:prstGeom prst="rect">
            <a:avLst/>
          </a:prstGeom>
          <a:ln/>
        </p:spPr>
        <p:style>
          <a:lnRef idx="1">
            <a:schemeClr val="accent3"/>
          </a:lnRef>
          <a:fillRef idx="2">
            <a:schemeClr val="accent3"/>
          </a:fillRef>
          <a:effectRef idx="1">
            <a:schemeClr val="accent3"/>
          </a:effectRef>
          <a:fontRef idx="minor">
            <a:schemeClr val="dk1"/>
          </a:fontRef>
        </p:style>
        <p:txBody>
          <a:bodyPr/>
          <a:lstStyle/>
          <a:p>
            <a:pPr algn="ctr"/>
            <a:r>
              <a:rPr lang="en-US" altLang="ja-JP" sz="10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③</a:t>
            </a:r>
            <a:r>
              <a:rPr lang="en-US" altLang="ja-JP" sz="10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36" name="テキスト ボックス 35">
            <a:extLst>
              <a:ext uri="{FF2B5EF4-FFF2-40B4-BE49-F238E27FC236}">
                <a16:creationId xmlns:a16="http://schemas.microsoft.com/office/drawing/2014/main" id="{CDEA4C01-61C1-4610-834A-17C3DBF1876E}"/>
              </a:ext>
            </a:extLst>
          </p:cNvPr>
          <p:cNvSpPr txBox="1"/>
          <p:nvPr/>
        </p:nvSpPr>
        <p:spPr>
          <a:xfrm>
            <a:off x="6727309" y="5940494"/>
            <a:ext cx="2377518" cy="200055"/>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700" b="0" i="0" u="none" strike="noStrike" kern="0" cap="none" spc="0" normalizeH="0" baseline="0" noProof="0" dirty="0">
                <a:ln>
                  <a:noFill/>
                </a:ln>
                <a:effectLst/>
                <a:uLnTx/>
                <a:uFillTx/>
                <a:latin typeface="Meiryo UI" panose="020B0604030504040204" pitchFamily="50" charset="-128"/>
                <a:ea typeface="Meiryo UI" panose="020B0604030504040204" pitchFamily="50" charset="-128"/>
              </a:rPr>
              <a:t>※</a:t>
            </a:r>
            <a:r>
              <a:rPr kumimoji="0" lang="ja-JP" altLang="en-US" sz="700" b="0" i="0" u="none" strike="noStrike" kern="0" cap="none" spc="0" normalizeH="0" baseline="0" noProof="0" dirty="0">
                <a:ln>
                  <a:noFill/>
                </a:ln>
                <a:effectLst/>
                <a:uLnTx/>
                <a:uFillTx/>
                <a:latin typeface="Meiryo UI" panose="020B0604030504040204" pitchFamily="50" charset="-128"/>
                <a:ea typeface="Meiryo UI" panose="020B0604030504040204" pitchFamily="50" charset="-128"/>
              </a:rPr>
              <a:t>管理用通路が認定道路になっている場合は</a:t>
            </a:r>
            <a:r>
              <a:rPr kumimoji="0" lang="en-US" altLang="ja-JP" sz="700" b="0" i="0" u="none" strike="noStrike" kern="0" cap="none" spc="0" normalizeH="0" baseline="0" noProof="0" dirty="0">
                <a:ln>
                  <a:noFill/>
                </a:ln>
                <a:effectLst/>
                <a:uLnTx/>
                <a:uFillTx/>
                <a:latin typeface="Meiryo UI" panose="020B0604030504040204" pitchFamily="50" charset="-128"/>
                <a:ea typeface="Meiryo UI" panose="020B0604030504040204" pitchFamily="50" charset="-128"/>
              </a:rPr>
              <a:t>Yes</a:t>
            </a:r>
            <a:r>
              <a:rPr kumimoji="0" lang="ja-JP" altLang="en-US" sz="700" b="0" i="0" u="none" strike="noStrike" kern="0" cap="none" spc="0" normalizeH="0" baseline="0" noProof="0" dirty="0">
                <a:ln>
                  <a:noFill/>
                </a:ln>
                <a:effectLst/>
                <a:uLnTx/>
                <a:uFillTx/>
                <a:latin typeface="Meiryo UI" panose="020B0604030504040204" pitchFamily="50" charset="-128"/>
                <a:ea typeface="Meiryo UI" panose="020B0604030504040204" pitchFamily="50" charset="-128"/>
              </a:rPr>
              <a:t>に進む</a:t>
            </a:r>
            <a:endParaRPr kumimoji="0" lang="en-US" altLang="ja-JP" sz="700" b="0" i="0" u="none" strike="noStrike" kern="0" cap="none" spc="0" normalizeH="0" baseline="0" noProof="0" dirty="0">
              <a:ln>
                <a:noFill/>
              </a:ln>
              <a:effectLst/>
              <a:uLnTx/>
              <a:uFillTx/>
              <a:latin typeface="Meiryo UI" panose="020B0604030504040204" pitchFamily="50" charset="-128"/>
              <a:ea typeface="Meiryo UI" panose="020B0604030504040204" pitchFamily="50" charset="-128"/>
            </a:endParaRPr>
          </a:p>
        </p:txBody>
      </p:sp>
      <p:sp>
        <p:nvSpPr>
          <p:cNvPr id="37" name="テキスト ボックス 36">
            <a:extLst>
              <a:ext uri="{FF2B5EF4-FFF2-40B4-BE49-F238E27FC236}">
                <a16:creationId xmlns:a16="http://schemas.microsoft.com/office/drawing/2014/main" id="{1BD8F89C-D786-4A89-98F9-83BF4A624776}"/>
              </a:ext>
            </a:extLst>
          </p:cNvPr>
          <p:cNvSpPr txBox="1"/>
          <p:nvPr/>
        </p:nvSpPr>
        <p:spPr>
          <a:xfrm>
            <a:off x="6033510" y="4762103"/>
            <a:ext cx="684000" cy="153888"/>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400" b="0" i="0" u="none" strike="noStrike" kern="0" cap="none" spc="0" normalizeH="0" baseline="0" noProof="0" dirty="0">
                <a:ln>
                  <a:noFill/>
                </a:ln>
                <a:effectLst/>
                <a:uLnTx/>
                <a:uFillTx/>
                <a:latin typeface="Meiryo UI" panose="020B0604030504040204" pitchFamily="50" charset="-128"/>
                <a:ea typeface="Meiryo UI" panose="020B0604030504040204" pitchFamily="50" charset="-128"/>
              </a:rPr>
              <a:t>※</a:t>
            </a:r>
          </a:p>
        </p:txBody>
      </p:sp>
      <p:sp>
        <p:nvSpPr>
          <p:cNvPr id="38" name="テキスト ボックス 37">
            <a:extLst>
              <a:ext uri="{FF2B5EF4-FFF2-40B4-BE49-F238E27FC236}">
                <a16:creationId xmlns:a16="http://schemas.microsoft.com/office/drawing/2014/main" id="{6EACA63D-FE4D-4BE2-A518-5A9AB821716D}"/>
              </a:ext>
            </a:extLst>
          </p:cNvPr>
          <p:cNvSpPr txBox="1"/>
          <p:nvPr/>
        </p:nvSpPr>
        <p:spPr>
          <a:xfrm>
            <a:off x="8004644" y="4787646"/>
            <a:ext cx="684000" cy="153888"/>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400" b="0" i="0" u="none" strike="noStrike" kern="0" cap="none" spc="0" normalizeH="0" baseline="0" noProof="0" dirty="0">
                <a:ln>
                  <a:noFill/>
                </a:ln>
                <a:effectLst/>
                <a:uLnTx/>
                <a:uFillTx/>
                <a:latin typeface="Meiryo UI" panose="020B0604030504040204" pitchFamily="50" charset="-128"/>
                <a:ea typeface="Meiryo UI" panose="020B0604030504040204" pitchFamily="50" charset="-128"/>
              </a:rPr>
              <a:t>※</a:t>
            </a:r>
          </a:p>
        </p:txBody>
      </p:sp>
    </p:spTree>
    <p:extLst>
      <p:ext uri="{BB962C8B-B14F-4D97-AF65-F5344CB8AC3E}">
        <p14:creationId xmlns:p14="http://schemas.microsoft.com/office/powerpoint/2010/main" val="1894599029"/>
      </p:ext>
    </p:extLst>
  </p:cSld>
  <p:clrMapOvr>
    <a:masterClrMapping/>
  </p:clrMapOvr>
</p:sld>
</file>

<file path=ppt/theme/theme1.xml><?xml version="1.0" encoding="utf-8"?>
<a:theme xmlns:a="http://schemas.openxmlformats.org/drawingml/2006/main" name="スリップストリーム">
  <a:themeElements>
    <a:clrScheme name="スリップストリーム">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スリップストリーム">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スリップストリーム">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spDef>
      <a:spPr>
        <a:noFill/>
        <a:ln>
          <a:solidFill>
            <a:schemeClr val="tx1"/>
          </a:solidFill>
        </a:ln>
      </a:spPr>
      <a:bodyPr rtlCol="0" anchor="ctr"/>
      <a:lstStyle>
        <a:defPPr algn="l">
          <a:defRPr kumimoji="1" sz="1200" b="1"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4A392AD875449443AAA7829C2473F989" ma:contentTypeVersion="9" ma:contentTypeDescription="新しいドキュメントを作成します。" ma:contentTypeScope="" ma:versionID="55428f9ec545de107ec8e0ea257631d2">
  <xsd:schema xmlns:xsd="http://www.w3.org/2001/XMLSchema" xmlns:xs="http://www.w3.org/2001/XMLSchema" xmlns:p="http://schemas.microsoft.com/office/2006/metadata/properties" xmlns:ns2="60b12527-e226-4614-b792-74ec134ea487" xmlns:ns3="070d2816-acf1-4867-9480-e239a5331c18" targetNamespace="http://schemas.microsoft.com/office/2006/metadata/properties" ma:root="true" ma:fieldsID="93ad7b6eab436265e484ea67daedb817" ns2:_="" ns3:_="">
    <xsd:import namespace="60b12527-e226-4614-b792-74ec134ea487"/>
    <xsd:import namespace="070d2816-acf1-4867-9480-e239a5331c1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3:SharedWithUsers" minOccurs="0"/>
                <xsd:element ref="ns3:SharedWithDetails"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b12527-e226-4614-b792-74ec134ea4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70d2816-acf1-4867-9480-e239a5331c18" elementFormDefault="qualified">
    <xsd:import namespace="http://schemas.microsoft.com/office/2006/documentManagement/types"/>
    <xsd:import namespace="http://schemas.microsoft.com/office/infopath/2007/PartnerControls"/>
    <xsd:element name="SharedWithUsers" ma:index="12"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共有相手の詳細情報"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7A6D6CF-8F81-4804-80D1-13B7916C5CD6}"/>
</file>

<file path=customXml/itemProps2.xml><?xml version="1.0" encoding="utf-8"?>
<ds:datastoreItem xmlns:ds="http://schemas.openxmlformats.org/officeDocument/2006/customXml" ds:itemID="{85809FF2-C723-4C8B-94C2-65BE0119AC87}">
  <ds:schemaRefs>
    <ds:schemaRef ds:uri="http://schemas.openxmlformats.org/package/2006/metadata/core-properties"/>
    <ds:schemaRef ds:uri="http://purl.org/dc/elements/1.1/"/>
    <ds:schemaRef ds:uri="http://schemas.microsoft.com/office/2006/documentManagement/types"/>
    <ds:schemaRef ds:uri="4e21aece-359b-4e6f-8f54-c70e1e237c6a"/>
    <ds:schemaRef ds:uri="http://schemas.microsoft.com/office/2006/metadata/properties"/>
    <ds:schemaRef ds:uri="http://schemas.microsoft.com/office/infopath/2007/PartnerControls"/>
    <ds:schemaRef ds:uri="http://schemas.microsoft.com/sharepoint/v3"/>
    <ds:schemaRef ds:uri="http://www.w3.org/XML/1998/namespace"/>
    <ds:schemaRef ds:uri="http://purl.org/dc/dcmitype/"/>
    <ds:schemaRef ds:uri="http://purl.org/dc/terms/"/>
  </ds:schemaRefs>
</ds:datastoreItem>
</file>

<file path=customXml/itemProps3.xml><?xml version="1.0" encoding="utf-8"?>
<ds:datastoreItem xmlns:ds="http://schemas.openxmlformats.org/officeDocument/2006/customXml" ds:itemID="{1824B8D6-791C-413A-A636-DC40FB5D741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Slipstream</Template>
  <TotalTime>36663</TotalTime>
  <Words>13416</Words>
  <Application>Microsoft Office PowerPoint</Application>
  <PresentationFormat>画面に合わせる (4:3)</PresentationFormat>
  <Paragraphs>1066</Paragraphs>
  <Slides>39</Slides>
  <Notes>39</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39</vt:i4>
      </vt:variant>
    </vt:vector>
  </HeadingPairs>
  <TitlesOfParts>
    <vt:vector size="48" baseType="lpstr">
      <vt:lpstr>BIZ UDPゴシック</vt:lpstr>
      <vt:lpstr>HG丸ｺﾞｼｯｸM-PRO</vt:lpstr>
      <vt:lpstr>Meiryo UI</vt:lpstr>
      <vt:lpstr>Microsoft JhengHei</vt:lpstr>
      <vt:lpstr>Arial</vt:lpstr>
      <vt:lpstr>Calibri</vt:lpstr>
      <vt:lpstr>Georgia</vt:lpstr>
      <vt:lpstr>Trebuchet MS</vt:lpstr>
      <vt:lpstr>スリップストリーム</vt:lpstr>
      <vt:lpstr>大阪府都市基盤施設維持管理技術審議会  第３回　河川等部会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大阪府庁</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大阪府庁</dc:creator>
  <cp:lastModifiedBy>杉原　卓治</cp:lastModifiedBy>
  <cp:revision>2086</cp:revision>
  <cp:lastPrinted>2024-10-25T06:00:29Z</cp:lastPrinted>
  <dcterms:created xsi:type="dcterms:W3CDTF">2013-06-19T04:48:16Z</dcterms:created>
  <dcterms:modified xsi:type="dcterms:W3CDTF">2025-01-24T00:55:50Z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0x0101004A392AD875449443AAA7829C2473F989</vt:lpwstr>
  </property>
</Properties>
</file>