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23"/>
  </p:notesMasterIdLst>
  <p:handoutMasterIdLst>
    <p:handoutMasterId r:id="rId24"/>
  </p:handoutMasterIdLst>
  <p:sldIdLst>
    <p:sldId id="807" r:id="rId5"/>
    <p:sldId id="862" r:id="rId6"/>
    <p:sldId id="1631" r:id="rId7"/>
    <p:sldId id="805" r:id="rId8"/>
    <p:sldId id="1644" r:id="rId9"/>
    <p:sldId id="1653" r:id="rId10"/>
    <p:sldId id="1636" r:id="rId11"/>
    <p:sldId id="1652" r:id="rId12"/>
    <p:sldId id="454" r:id="rId13"/>
    <p:sldId id="754" r:id="rId14"/>
    <p:sldId id="1160" r:id="rId15"/>
    <p:sldId id="1163" r:id="rId16"/>
    <p:sldId id="1223" r:id="rId17"/>
    <p:sldId id="1237" r:id="rId18"/>
    <p:sldId id="1654" r:id="rId19"/>
    <p:sldId id="278" r:id="rId20"/>
    <p:sldId id="584" r:id="rId21"/>
    <p:sldId id="585" r:id="rId2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F397"/>
    <a:srgbClr val="FFFF99"/>
    <a:srgbClr val="F0FFE5"/>
    <a:srgbClr val="FFFFCC"/>
    <a:srgbClr val="99FFCC"/>
    <a:srgbClr val="FDFFEF"/>
    <a:srgbClr val="FBFEDA"/>
    <a:srgbClr val="FFDE75"/>
    <a:srgbClr val="0066CC"/>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24611B-22B5-FB97-8808-8CFD41336C11}" v="1" dt="2024-05-28T05:46:12.88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86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杉原　卓治" userId="S::sugiharata@lan.pref.osaka.jp::7a71dd47-e401-41cb-9c14-7c9898c6cc67" providerId="AD" clId="Web-{6924611B-22B5-FB97-8808-8CFD41336C11}"/>
    <pc:docChg chg="modSld">
      <pc:chgData name="杉原　卓治" userId="S::sugiharata@lan.pref.osaka.jp::7a71dd47-e401-41cb-9c14-7c9898c6cc67" providerId="AD" clId="Web-{6924611B-22B5-FB97-8808-8CFD41336C11}" dt="2024-05-28T05:46:12.886" v="0"/>
      <pc:docMkLst>
        <pc:docMk/>
      </pc:docMkLst>
      <pc:sldChg chg="mod modShow">
        <pc:chgData name="杉原　卓治" userId="S::sugiharata@lan.pref.osaka.jp::7a71dd47-e401-41cb-9c14-7c9898c6cc67" providerId="AD" clId="Web-{6924611B-22B5-FB97-8808-8CFD41336C11}" dt="2024-05-28T05:46:12.886" v="0"/>
        <pc:sldMkLst>
          <pc:docMk/>
          <pc:sldMk cId="0" sldId="81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
            <a:ext cx="2949575" cy="496889"/>
          </a:xfrm>
          <a:prstGeom prst="rect">
            <a:avLst/>
          </a:prstGeom>
        </p:spPr>
        <p:txBody>
          <a:bodyPr vert="horz" lIns="91463" tIns="45731" rIns="91463" bIns="4573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4" y="1"/>
            <a:ext cx="2949575" cy="496889"/>
          </a:xfrm>
          <a:prstGeom prst="rect">
            <a:avLst/>
          </a:prstGeom>
        </p:spPr>
        <p:txBody>
          <a:bodyPr vert="horz" lIns="91463" tIns="45731" rIns="91463" bIns="45731" rtlCol="0"/>
          <a:lstStyle>
            <a:lvl1pPr algn="r">
              <a:defRPr sz="1200"/>
            </a:lvl1pPr>
          </a:lstStyle>
          <a:p>
            <a:fld id="{29472AE3-829E-42FD-BDF5-9930118AE71F}" type="datetimeFigureOut">
              <a:rPr kumimoji="1" lang="ja-JP" altLang="en-US" smtClean="0"/>
              <a:t>2024/7/8</a:t>
            </a:fld>
            <a:endParaRPr kumimoji="1" lang="ja-JP" altLang="en-US"/>
          </a:p>
        </p:txBody>
      </p:sp>
      <p:sp>
        <p:nvSpPr>
          <p:cNvPr id="4" name="フッター プレースホルダー 3"/>
          <p:cNvSpPr>
            <a:spLocks noGrp="1"/>
          </p:cNvSpPr>
          <p:nvPr>
            <p:ph type="ftr" sz="quarter" idx="2"/>
          </p:nvPr>
        </p:nvSpPr>
        <p:spPr>
          <a:xfrm>
            <a:off x="6" y="9440869"/>
            <a:ext cx="2949575" cy="496888"/>
          </a:xfrm>
          <a:prstGeom prst="rect">
            <a:avLst/>
          </a:prstGeom>
        </p:spPr>
        <p:txBody>
          <a:bodyPr vert="horz" lIns="91463" tIns="45731" rIns="91463" bIns="4573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4" y="9440869"/>
            <a:ext cx="2949575" cy="496888"/>
          </a:xfrm>
          <a:prstGeom prst="rect">
            <a:avLst/>
          </a:prstGeom>
        </p:spPr>
        <p:txBody>
          <a:bodyPr vert="horz" lIns="91463" tIns="45731" rIns="91463" bIns="45731" rtlCol="0" anchor="b"/>
          <a:lstStyle>
            <a:lvl1pPr algn="r">
              <a:defRPr sz="12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
            <a:ext cx="2949575" cy="496889"/>
          </a:xfrm>
          <a:prstGeom prst="rect">
            <a:avLst/>
          </a:prstGeom>
        </p:spPr>
        <p:txBody>
          <a:bodyPr vert="horz" lIns="91463" tIns="45731" rIns="91463" bIns="4573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4" y="1"/>
            <a:ext cx="2949575" cy="496889"/>
          </a:xfrm>
          <a:prstGeom prst="rect">
            <a:avLst/>
          </a:prstGeom>
        </p:spPr>
        <p:txBody>
          <a:bodyPr vert="horz" lIns="91463" tIns="45731" rIns="91463" bIns="45731" rtlCol="0"/>
          <a:lstStyle>
            <a:lvl1pPr algn="r">
              <a:defRPr sz="1200"/>
            </a:lvl1pPr>
          </a:lstStyle>
          <a:p>
            <a:fld id="{C66E6DC5-E089-448C-ADA9-C53EA216882B}" type="datetimeFigureOut">
              <a:rPr kumimoji="1" lang="ja-JP" altLang="en-US" smtClean="0"/>
              <a:t>2024/7/8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63" tIns="45731" rIns="91463" bIns="45731" rtlCol="0" anchor="ctr"/>
          <a:lstStyle/>
          <a:p>
            <a:endParaRPr lang="ja-JP" altLang="en-US"/>
          </a:p>
        </p:txBody>
      </p:sp>
      <p:sp>
        <p:nvSpPr>
          <p:cNvPr id="5" name="ノート プレースホルダー 4"/>
          <p:cNvSpPr>
            <a:spLocks noGrp="1"/>
          </p:cNvSpPr>
          <p:nvPr>
            <p:ph type="body" sz="quarter" idx="3"/>
          </p:nvPr>
        </p:nvSpPr>
        <p:spPr>
          <a:xfrm>
            <a:off x="681041" y="4721227"/>
            <a:ext cx="5445125" cy="4471988"/>
          </a:xfrm>
          <a:prstGeom prst="rect">
            <a:avLst/>
          </a:prstGeom>
        </p:spPr>
        <p:txBody>
          <a:bodyPr vert="horz" lIns="91463" tIns="45731" rIns="91463" bIns="4573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0869"/>
            <a:ext cx="2949575" cy="496888"/>
          </a:xfrm>
          <a:prstGeom prst="rect">
            <a:avLst/>
          </a:prstGeom>
        </p:spPr>
        <p:txBody>
          <a:bodyPr vert="horz" lIns="91463" tIns="45731" rIns="91463" bIns="4573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4" y="9440869"/>
            <a:ext cx="2949575" cy="496888"/>
          </a:xfrm>
          <a:prstGeom prst="rect">
            <a:avLst/>
          </a:prstGeom>
        </p:spPr>
        <p:txBody>
          <a:bodyPr vert="horz" lIns="91463" tIns="45731" rIns="91463" bIns="45731" rtlCol="0" anchor="b"/>
          <a:lstStyle>
            <a:lvl1pPr algn="r">
              <a:defRPr sz="12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63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9467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8</a:t>
            </a:fld>
            <a:endParaRPr kumimoji="1" lang="ja-JP" altLang="en-US"/>
          </a:p>
        </p:txBody>
      </p:sp>
    </p:spTree>
    <p:extLst>
      <p:ext uri="{BB962C8B-B14F-4D97-AF65-F5344CB8AC3E}">
        <p14:creationId xmlns:p14="http://schemas.microsoft.com/office/powerpoint/2010/main" val="351314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14</a:t>
            </a:fld>
            <a:endParaRPr kumimoji="1" lang="ja-JP" altLang="en-US"/>
          </a:p>
        </p:txBody>
      </p:sp>
    </p:spTree>
    <p:extLst>
      <p:ext uri="{BB962C8B-B14F-4D97-AF65-F5344CB8AC3E}">
        <p14:creationId xmlns:p14="http://schemas.microsoft.com/office/powerpoint/2010/main" val="351314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FCB510D-55C8-4D3D-A366-9F41B467EC44}" type="slidenum">
              <a:rPr kumimoji="1" lang="ja-JP" altLang="en-US" smtClean="0"/>
              <a:t>15</a:t>
            </a:fld>
            <a:endParaRPr kumimoji="1" lang="ja-JP" altLang="en-US"/>
          </a:p>
        </p:txBody>
      </p:sp>
    </p:spTree>
    <p:extLst>
      <p:ext uri="{BB962C8B-B14F-4D97-AF65-F5344CB8AC3E}">
        <p14:creationId xmlns:p14="http://schemas.microsoft.com/office/powerpoint/2010/main" val="897375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DFCB510D-55C8-4D3D-A366-9F41B467EC44}" type="slidenum">
              <a:rPr kumimoji="1" lang="ja-JP" altLang="en-US" smtClean="0"/>
              <a:t>16</a:t>
            </a:fld>
            <a:endParaRPr kumimoji="1" lang="ja-JP" altLang="en-US"/>
          </a:p>
        </p:txBody>
      </p:sp>
    </p:spTree>
    <p:extLst>
      <p:ext uri="{BB962C8B-B14F-4D97-AF65-F5344CB8AC3E}">
        <p14:creationId xmlns:p14="http://schemas.microsoft.com/office/powerpoint/2010/main" val="3436710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DFCB510D-55C8-4D3D-A366-9F41B467EC44}" type="slidenum">
              <a:rPr kumimoji="1" lang="ja-JP" altLang="en-US" smtClean="0"/>
              <a:t>17</a:t>
            </a:fld>
            <a:endParaRPr kumimoji="1" lang="ja-JP" altLang="en-US"/>
          </a:p>
        </p:txBody>
      </p:sp>
    </p:spTree>
    <p:extLst>
      <p:ext uri="{BB962C8B-B14F-4D97-AF65-F5344CB8AC3E}">
        <p14:creationId xmlns:p14="http://schemas.microsoft.com/office/powerpoint/2010/main" val="172512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2024/7/8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2024/7/8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B793A9-BD98-2A0A-1E8A-8F9DB5CE3283}"/>
              </a:ext>
            </a:extLst>
          </p:cNvPr>
          <p:cNvSpPr txBox="1">
            <a:spLocks/>
          </p:cNvSpPr>
          <p:nvPr/>
        </p:nvSpPr>
        <p:spPr>
          <a:xfrm>
            <a:off x="0" y="1124744"/>
            <a:ext cx="9144000" cy="2304256"/>
          </a:xfrm>
          <a:prstGeom prst="rect">
            <a:avLst/>
          </a:prstGeom>
          <a:effectLst/>
        </p:spPr>
        <p:txBody>
          <a:bodyPr>
            <a:normAutofit fontScale="9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ja-JP" altLang="en-US" sz="4000" dirty="0">
                <a:latin typeface="Meiryo UI" pitchFamily="50" charset="-128"/>
                <a:ea typeface="Meiryo UI" pitchFamily="50" charset="-128"/>
                <a:cs typeface="Meiryo UI" pitchFamily="50" charset="-128"/>
              </a:rPr>
              <a:t>大阪府都市基盤施設維持管理技術審議会</a:t>
            </a:r>
            <a:br>
              <a:rPr lang="en-US" altLang="ja-JP" sz="1300" dirty="0">
                <a:latin typeface="Meiryo UI" pitchFamily="50" charset="-128"/>
                <a:ea typeface="Meiryo UI" pitchFamily="50" charset="-128"/>
                <a:cs typeface="Meiryo UI" pitchFamily="50" charset="-128"/>
              </a:rPr>
            </a:br>
            <a:br>
              <a:rPr lang="en-US" altLang="ja-JP" sz="1300" dirty="0">
                <a:latin typeface="Meiryo UI" pitchFamily="50" charset="-128"/>
                <a:ea typeface="Meiryo UI" pitchFamily="50" charset="-128"/>
                <a:cs typeface="Meiryo UI" pitchFamily="50" charset="-128"/>
              </a:rPr>
            </a:br>
            <a:r>
              <a:rPr lang="ja-JP" altLang="en-US" dirty="0">
                <a:latin typeface="Meiryo UI" pitchFamily="50" charset="-128"/>
                <a:ea typeface="Meiryo UI" pitchFamily="50" charset="-128"/>
                <a:cs typeface="Meiryo UI" pitchFamily="50" charset="-128"/>
              </a:rPr>
              <a:t>第２回　河川等部会</a:t>
            </a:r>
            <a:br>
              <a:rPr lang="en-US" altLang="ja-JP" sz="1300" dirty="0">
                <a:latin typeface="Meiryo UI" pitchFamily="50" charset="-128"/>
                <a:ea typeface="Meiryo UI" pitchFamily="50" charset="-128"/>
                <a:cs typeface="Meiryo UI" pitchFamily="50" charset="-128"/>
              </a:rPr>
            </a:br>
            <a:endParaRPr lang="ja-JP" altLang="en-US" sz="2700" dirty="0">
              <a:latin typeface="Meiryo UI" pitchFamily="50" charset="-128"/>
              <a:ea typeface="Meiryo UI" pitchFamily="50" charset="-128"/>
              <a:cs typeface="Meiryo UI" pitchFamily="50" charset="-128"/>
            </a:endParaRPr>
          </a:p>
        </p:txBody>
      </p:sp>
      <p:sp>
        <p:nvSpPr>
          <p:cNvPr id="5" name="タイトル 1">
            <a:extLst>
              <a:ext uri="{FF2B5EF4-FFF2-40B4-BE49-F238E27FC236}">
                <a16:creationId xmlns:a16="http://schemas.microsoft.com/office/drawing/2014/main" id="{4C680B8D-B2E9-B2DA-0CEE-1A9EE8CD5EF2}"/>
              </a:ext>
            </a:extLst>
          </p:cNvPr>
          <p:cNvSpPr txBox="1">
            <a:spLocks/>
          </p:cNvSpPr>
          <p:nvPr/>
        </p:nvSpPr>
        <p:spPr>
          <a:xfrm>
            <a:off x="3055" y="3596640"/>
            <a:ext cx="9144000" cy="863600"/>
          </a:xfrm>
          <a:prstGeom prst="rect">
            <a:avLst/>
          </a:prstGeom>
          <a:effectLst/>
        </p:spPr>
        <p:txBody>
          <a:bodyPr>
            <a:normAutofit fontScale="975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en-US" altLang="ja-JP" sz="4000">
                <a:effectLst/>
                <a:latin typeface="Meiryo UI" pitchFamily="50" charset="-128"/>
                <a:ea typeface="Meiryo UI" pitchFamily="50" charset="-128"/>
                <a:cs typeface="Meiryo UI" pitchFamily="50" charset="-128"/>
              </a:rPr>
              <a:t>《</a:t>
            </a:r>
            <a:r>
              <a:rPr lang="ja-JP" altLang="en-US" sz="4000">
                <a:effectLst/>
                <a:latin typeface="Meiryo UI" pitchFamily="50" charset="-128"/>
                <a:ea typeface="Meiryo UI" pitchFamily="50" charset="-128"/>
                <a:cs typeface="Meiryo UI" pitchFamily="50" charset="-128"/>
              </a:rPr>
              <a:t>第１回河川等部会の概要</a:t>
            </a:r>
            <a:r>
              <a:rPr lang="en-US" altLang="ja-JP" sz="4000">
                <a:effectLst/>
                <a:latin typeface="Meiryo UI" pitchFamily="50" charset="-128"/>
                <a:ea typeface="Meiryo UI" pitchFamily="50" charset="-128"/>
                <a:cs typeface="Meiryo UI" pitchFamily="50" charset="-128"/>
              </a:rPr>
              <a:t>》</a:t>
            </a:r>
            <a:endParaRPr lang="ja-JP" altLang="en-US" sz="4000">
              <a:effectLst/>
              <a:latin typeface="Meiryo UI" pitchFamily="50" charset="-128"/>
              <a:ea typeface="Meiryo UI" pitchFamily="50" charset="-128"/>
              <a:cs typeface="Meiryo UI" pitchFamily="50" charset="-128"/>
            </a:endParaRPr>
          </a:p>
        </p:txBody>
      </p:sp>
      <p:sp>
        <p:nvSpPr>
          <p:cNvPr id="8" name="テキスト ボックス 7">
            <a:extLst>
              <a:ext uri="{FF2B5EF4-FFF2-40B4-BE49-F238E27FC236}">
                <a16:creationId xmlns:a16="http://schemas.microsoft.com/office/drawing/2014/main" id="{40746DC3-E722-3505-EC7E-F2D964D6380A}"/>
              </a:ext>
            </a:extLst>
          </p:cNvPr>
          <p:cNvSpPr txBox="1"/>
          <p:nvPr/>
        </p:nvSpPr>
        <p:spPr>
          <a:xfrm>
            <a:off x="7094220" y="357664"/>
            <a:ext cx="2049780" cy="369332"/>
          </a:xfrm>
          <a:prstGeom prst="rect">
            <a:avLst/>
          </a:prstGeom>
          <a:noFill/>
        </p:spPr>
        <p:txBody>
          <a:bodyPr wrap="square" rtlCol="0">
            <a:spAutoFit/>
          </a:bodyPr>
          <a:lstStyle/>
          <a:p>
            <a:r>
              <a:rPr kumimoji="1" lang="ja-JP" altLang="en-US" b="1" dirty="0"/>
              <a:t>　</a:t>
            </a:r>
            <a:r>
              <a:rPr kumimoji="1" lang="en-US" altLang="ja-JP" b="1" dirty="0"/>
              <a:t>【</a:t>
            </a:r>
            <a:r>
              <a:rPr kumimoji="1" lang="ja-JP" altLang="en-US" b="1" dirty="0"/>
              <a:t>参考資料</a:t>
            </a:r>
            <a:r>
              <a:rPr kumimoji="1" lang="en-US" altLang="ja-JP" b="1" dirty="0"/>
              <a:t>1】</a:t>
            </a:r>
            <a:endParaRPr kumimoji="1" lang="ja-JP" altLang="en-US" b="1" dirty="0"/>
          </a:p>
        </p:txBody>
      </p:sp>
      <p:sp>
        <p:nvSpPr>
          <p:cNvPr id="10" name="スライド番号プレースホルダー 3">
            <a:extLst>
              <a:ext uri="{FF2B5EF4-FFF2-40B4-BE49-F238E27FC236}">
                <a16:creationId xmlns:a16="http://schemas.microsoft.com/office/drawing/2014/main" id="{3B56C0DB-8806-4DB8-9964-D854C838193B}"/>
              </a:ext>
            </a:extLst>
          </p:cNvPr>
          <p:cNvSpPr txBox="1">
            <a:spLocks/>
          </p:cNvSpPr>
          <p:nvPr/>
        </p:nvSpPr>
        <p:spPr>
          <a:xfrm>
            <a:off x="8483600" y="65309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1</a:t>
            </a:r>
            <a:endParaRPr lang="ja-JP" altLang="en-US"/>
          </a:p>
        </p:txBody>
      </p:sp>
    </p:spTree>
    <p:extLst>
      <p:ext uri="{BB962C8B-B14F-4D97-AF65-F5344CB8AC3E}">
        <p14:creationId xmlns:p14="http://schemas.microsoft.com/office/powerpoint/2010/main" val="1255779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6">
            <a:extLst>
              <a:ext uri="{FF2B5EF4-FFF2-40B4-BE49-F238E27FC236}">
                <a16:creationId xmlns:a16="http://schemas.microsoft.com/office/drawing/2014/main" id="{033C5319-6E46-4686-893E-E08F51B09BE6}"/>
              </a:ext>
            </a:extLst>
          </p:cNvPr>
          <p:cNvSpPr txBox="1">
            <a:spLocks noChangeArrowheads="1"/>
          </p:cNvSpPr>
          <p:nvPr/>
        </p:nvSpPr>
        <p:spPr bwMode="auto">
          <a:xfrm>
            <a:off x="157192" y="775048"/>
            <a:ext cx="767370" cy="235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b="1">
                <a:solidFill>
                  <a:srgbClr val="000000"/>
                </a:solidFill>
                <a:latin typeface="Meiryo UI" panose="020B0604030504040204" pitchFamily="50" charset="-128"/>
                <a:ea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rPr>
              <a:t>目　的</a:t>
            </a:r>
            <a:r>
              <a:rPr lang="en-US" altLang="ja-JP" sz="1100" b="1">
                <a:solidFill>
                  <a:srgbClr val="000000"/>
                </a:solidFill>
                <a:latin typeface="Meiryo UI" panose="020B0604030504040204" pitchFamily="50" charset="-128"/>
                <a:ea typeface="Meiryo UI" panose="020B0604030504040204" pitchFamily="50" charset="-128"/>
              </a:rPr>
              <a:t>】</a:t>
            </a:r>
            <a:endParaRPr lang="ja-JP" altLang="en-US" sz="1050">
              <a:solidFill>
                <a:srgbClr val="000000"/>
              </a:solidFill>
              <a:latin typeface="Meiryo UI" panose="020B0604030504040204" pitchFamily="50" charset="-128"/>
              <a:ea typeface="Meiryo UI" panose="020B0604030504040204" pitchFamily="50" charset="-128"/>
            </a:endParaRPr>
          </a:p>
        </p:txBody>
      </p:sp>
      <p:sp>
        <p:nvSpPr>
          <p:cNvPr id="34" name="角丸四角形 8">
            <a:extLst>
              <a:ext uri="{FF2B5EF4-FFF2-40B4-BE49-F238E27FC236}">
                <a16:creationId xmlns:a16="http://schemas.microsoft.com/office/drawing/2014/main" id="{B3EC5A5C-9BEC-478B-A076-BAE875CECC3A}"/>
              </a:ext>
            </a:extLst>
          </p:cNvPr>
          <p:cNvSpPr/>
          <p:nvPr/>
        </p:nvSpPr>
        <p:spPr>
          <a:xfrm>
            <a:off x="157191" y="700734"/>
            <a:ext cx="8905529" cy="1560324"/>
          </a:xfrm>
          <a:prstGeom prst="roundRect">
            <a:avLst>
              <a:gd name="adj" fmla="val 27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anchor="ctr"/>
          <a:lstStyle/>
          <a:p>
            <a:pPr algn="ctr">
              <a:defRPr/>
            </a:pPr>
            <a:endParaRPr lang="ja-JP" altLang="en-US" sz="1400">
              <a:solidFill>
                <a:prstClr val="white"/>
              </a:solidFill>
            </a:endParaRPr>
          </a:p>
        </p:txBody>
      </p:sp>
      <p:sp>
        <p:nvSpPr>
          <p:cNvPr id="35" name="テキスト ボックス 8">
            <a:extLst>
              <a:ext uri="{FF2B5EF4-FFF2-40B4-BE49-F238E27FC236}">
                <a16:creationId xmlns:a16="http://schemas.microsoft.com/office/drawing/2014/main" id="{CC669EF4-D73F-4C37-A7BA-F8B5A1606E63}"/>
              </a:ext>
            </a:extLst>
          </p:cNvPr>
          <p:cNvSpPr txBox="1">
            <a:spLocks noChangeArrowheads="1"/>
          </p:cNvSpPr>
          <p:nvPr/>
        </p:nvSpPr>
        <p:spPr bwMode="auto">
          <a:xfrm>
            <a:off x="189778" y="560986"/>
            <a:ext cx="955012" cy="250610"/>
          </a:xfrm>
          <a:prstGeom prst="rect">
            <a:avLst/>
          </a:prstGeom>
          <a:solidFill>
            <a:schemeClr val="bg1"/>
          </a:solidFill>
          <a:ln w="19050">
            <a:solidFill>
              <a:schemeClr val="tx1"/>
            </a:solidFill>
            <a:miter lim="800000"/>
            <a:headEnd/>
            <a:tailEnd/>
          </a:ln>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b="1">
                <a:solidFill>
                  <a:srgbClr val="000000"/>
                </a:solidFill>
                <a:latin typeface="Meiryo UI" panose="020B0604030504040204" pitchFamily="50" charset="-128"/>
                <a:ea typeface="Meiryo UI" panose="020B0604030504040204" pitchFamily="50" charset="-128"/>
              </a:rPr>
              <a:t>計画の概要</a:t>
            </a:r>
          </a:p>
        </p:txBody>
      </p:sp>
      <p:sp>
        <p:nvSpPr>
          <p:cNvPr id="36" name="テキスト ボックス 35">
            <a:extLst>
              <a:ext uri="{FF2B5EF4-FFF2-40B4-BE49-F238E27FC236}">
                <a16:creationId xmlns:a16="http://schemas.microsoft.com/office/drawing/2014/main" id="{43ECF644-62A0-41AC-A09B-4E55DC9E9CCF}"/>
              </a:ext>
            </a:extLst>
          </p:cNvPr>
          <p:cNvSpPr txBox="1"/>
          <p:nvPr/>
        </p:nvSpPr>
        <p:spPr>
          <a:xfrm>
            <a:off x="3808037" y="1183357"/>
            <a:ext cx="2474907" cy="1035440"/>
          </a:xfrm>
          <a:prstGeom prst="rect">
            <a:avLst/>
          </a:prstGeom>
          <a:noFill/>
          <a:ln>
            <a:solidFill>
              <a:schemeClr val="tx1"/>
            </a:solidFill>
            <a:prstDash val="dash"/>
          </a:ln>
        </p:spPr>
        <p:txBody>
          <a:bodyPr wrap="square" lIns="65306" tIns="32653" rIns="65306" bIns="32653">
            <a:spAutoFit/>
          </a:bodyPr>
          <a:lstStyle/>
          <a:p>
            <a:pPr>
              <a:defRPr/>
            </a:pPr>
            <a:r>
              <a:rPr lang="ja-JP" altLang="en-US" sz="900" b="1">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900" b="1">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１）致命的な不具合を見逃さない</a:t>
            </a:r>
            <a:endParaRPr lang="en-US"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・点検の充実、非破壊検査など新技術の導入</a:t>
            </a:r>
            <a:endParaRPr lang="en-US" altLang="ja-JP" sz="7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２）予防保全をレベルアップする</a:t>
            </a:r>
            <a:endParaRPr lang="en-US"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・点検データ蓄積などにより、予防保全を高度化　</a:t>
            </a:r>
            <a:endParaRPr lang="en-US" altLang="ja-JP" sz="7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３）更新時期をしっかり見極める</a:t>
            </a:r>
            <a:endParaRPr lang="en-US"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a:solidFill>
                  <a:prstClr val="black"/>
                </a:solidFill>
                <a:latin typeface="Meiryo UI" panose="020B0604030504040204" pitchFamily="50" charset="-128"/>
                <a:ea typeface="Meiryo UI" panose="020B0604030504040204" pitchFamily="50" charset="-128"/>
                <a:cs typeface="Meiryo UI" panose="020B0604030504040204" pitchFamily="50" charset="-128"/>
              </a:rPr>
              <a:t>・各施設の更新判定フローを設定</a:t>
            </a:r>
          </a:p>
        </p:txBody>
      </p:sp>
      <p:sp>
        <p:nvSpPr>
          <p:cNvPr id="37" name="テキスト ボックス 14">
            <a:extLst>
              <a:ext uri="{FF2B5EF4-FFF2-40B4-BE49-F238E27FC236}">
                <a16:creationId xmlns:a16="http://schemas.microsoft.com/office/drawing/2014/main" id="{933FF567-D2EC-4CE6-AC1F-0066DAE8D25C}"/>
              </a:ext>
            </a:extLst>
          </p:cNvPr>
          <p:cNvSpPr txBox="1">
            <a:spLocks noChangeArrowheads="1"/>
          </p:cNvSpPr>
          <p:nvPr/>
        </p:nvSpPr>
        <p:spPr bwMode="auto">
          <a:xfrm>
            <a:off x="157191" y="940081"/>
            <a:ext cx="3495329" cy="1312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marL="171450" indent="-17145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 typeface="Meiryo UI" panose="020B0604030504040204" pitchFamily="50" charset="-128"/>
              <a:buChar char="○"/>
            </a:pPr>
            <a:r>
              <a:rPr lang="ja-JP" altLang="en-US" sz="900">
                <a:solidFill>
                  <a:srgbClr val="000000"/>
                </a:solidFill>
                <a:latin typeface="Meiryo UI" panose="020B0604030504040204" pitchFamily="50" charset="-128"/>
                <a:ea typeface="Meiryo UI" panose="020B0604030504040204" pitchFamily="50" charset="-128"/>
              </a:rPr>
              <a:t>高度経済成長期に集中的に整備された都市基盤施設について、これまでの点検、補修などで蓄積されたデータを活用し、最新の専門的な知見に基づき、より一層、戦略的な維持管理を推進するため、「大阪府都市基盤施設長寿命化計画」を策定</a:t>
            </a:r>
            <a:endParaRPr lang="en-US" altLang="ja-JP" sz="900">
              <a:solidFill>
                <a:srgbClr val="000000"/>
              </a:solidFill>
              <a:latin typeface="Meiryo UI" panose="020B0604030504040204" pitchFamily="50" charset="-128"/>
              <a:ea typeface="Meiryo UI" panose="020B0604030504040204" pitchFamily="50" charset="-128"/>
            </a:endParaRPr>
          </a:p>
          <a:p>
            <a:pPr>
              <a:spcBef>
                <a:spcPct val="0"/>
              </a:spcBef>
              <a:buFont typeface="Meiryo UI" panose="020B0604030504040204" pitchFamily="50" charset="-128"/>
              <a:buChar char="○"/>
            </a:pPr>
            <a:r>
              <a:rPr lang="ja-JP" altLang="en-US" sz="900">
                <a:solidFill>
                  <a:srgbClr val="000000"/>
                </a:solidFill>
                <a:latin typeface="Meiryo UI" panose="020B0604030504040204" pitchFamily="50" charset="-128"/>
                <a:ea typeface="Meiryo UI" panose="020B0604030504040204" pitchFamily="50" charset="-128"/>
              </a:rPr>
              <a:t>特に、施設毎に更新時期の見極めの考え方を明確化し、将来の更新時期を平準化</a:t>
            </a:r>
            <a:endParaRPr lang="en-US" altLang="ja-JP" sz="900">
              <a:solidFill>
                <a:srgbClr val="000000"/>
              </a:solidFill>
              <a:latin typeface="Meiryo UI" panose="020B0604030504040204" pitchFamily="50" charset="-128"/>
              <a:ea typeface="Meiryo UI" panose="020B0604030504040204" pitchFamily="50" charset="-128"/>
            </a:endParaRPr>
          </a:p>
          <a:p>
            <a:pPr>
              <a:spcBef>
                <a:spcPct val="0"/>
              </a:spcBef>
              <a:buFont typeface="Meiryo UI" panose="020B0604030504040204" pitchFamily="50" charset="-128"/>
              <a:buChar char="○"/>
            </a:pPr>
            <a:r>
              <a:rPr lang="ja-JP" altLang="en-US" sz="900" b="1">
                <a:solidFill>
                  <a:srgbClr val="000000"/>
                </a:solidFill>
                <a:latin typeface="Meiryo UI" panose="020B0604030504040204" pitchFamily="50" charset="-128"/>
                <a:ea typeface="Meiryo UI" panose="020B0604030504040204" pitchFamily="50" charset="-128"/>
              </a:rPr>
              <a:t>「効率的・効果的な維持管理の推進」</a:t>
            </a:r>
            <a:r>
              <a:rPr lang="ja-JP" altLang="en-US" sz="900">
                <a:solidFill>
                  <a:srgbClr val="000000"/>
                </a:solidFill>
                <a:latin typeface="Meiryo UI" panose="020B0604030504040204" pitchFamily="50" charset="-128"/>
                <a:ea typeface="Meiryo UI" panose="020B0604030504040204" pitchFamily="50" charset="-128"/>
              </a:rPr>
              <a:t>や</a:t>
            </a:r>
            <a:r>
              <a:rPr lang="ja-JP" altLang="en-US" sz="900" b="1">
                <a:solidFill>
                  <a:srgbClr val="000000"/>
                </a:solidFill>
                <a:latin typeface="Meiryo UI" panose="020B0604030504040204" pitchFamily="50" charset="-128"/>
                <a:ea typeface="Meiryo UI" panose="020B0604030504040204" pitchFamily="50" charset="-128"/>
              </a:rPr>
              <a:t>「持続可能な維持管理の仕組みの構築」</a:t>
            </a:r>
            <a:r>
              <a:rPr lang="ja-JP" altLang="en-US" sz="900">
                <a:solidFill>
                  <a:srgbClr val="000000"/>
                </a:solidFill>
                <a:latin typeface="Meiryo UI" panose="020B0604030504040204" pitchFamily="50" charset="-128"/>
                <a:ea typeface="Meiryo UI" panose="020B0604030504040204" pitchFamily="50" charset="-128"/>
              </a:rPr>
              <a:t>に向け、今後</a:t>
            </a:r>
            <a:r>
              <a:rPr lang="en-US" altLang="ja-JP" sz="900">
                <a:solidFill>
                  <a:srgbClr val="000000"/>
                </a:solidFill>
                <a:latin typeface="Meiryo UI" panose="020B0604030504040204" pitchFamily="50" charset="-128"/>
                <a:ea typeface="Meiryo UI" panose="020B0604030504040204" pitchFamily="50" charset="-128"/>
              </a:rPr>
              <a:t>10</a:t>
            </a:r>
            <a:r>
              <a:rPr lang="ja-JP" altLang="en-US" sz="900">
                <a:solidFill>
                  <a:srgbClr val="000000"/>
                </a:solidFill>
                <a:latin typeface="Meiryo UI" panose="020B0604030504040204" pitchFamily="50" charset="-128"/>
                <a:ea typeface="Meiryo UI" panose="020B0604030504040204" pitchFamily="50" charset="-128"/>
              </a:rPr>
              <a:t>年を見通した「基本方針」と、分野・施設毎の対応方針を定めた「行動計画」で構成</a:t>
            </a:r>
          </a:p>
        </p:txBody>
      </p:sp>
      <p:sp>
        <p:nvSpPr>
          <p:cNvPr id="38" name="テキスト ボックス 15">
            <a:extLst>
              <a:ext uri="{FF2B5EF4-FFF2-40B4-BE49-F238E27FC236}">
                <a16:creationId xmlns:a16="http://schemas.microsoft.com/office/drawing/2014/main" id="{551C8847-E640-480F-A31B-6715B427CB95}"/>
              </a:ext>
            </a:extLst>
          </p:cNvPr>
          <p:cNvSpPr txBox="1">
            <a:spLocks noChangeArrowheads="1"/>
          </p:cNvSpPr>
          <p:nvPr/>
        </p:nvSpPr>
        <p:spPr bwMode="auto">
          <a:xfrm>
            <a:off x="3657744" y="793434"/>
            <a:ext cx="955012" cy="235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b="1">
                <a:solidFill>
                  <a:srgbClr val="000000"/>
                </a:solidFill>
                <a:latin typeface="Meiryo UI" panose="020B0604030504040204" pitchFamily="50" charset="-128"/>
                <a:ea typeface="Meiryo UI" panose="020B0604030504040204" pitchFamily="50" charset="-128"/>
              </a:rPr>
              <a:t>【</a:t>
            </a:r>
            <a:r>
              <a:rPr lang="ja-JP" altLang="en-US" sz="1100" b="1">
                <a:solidFill>
                  <a:srgbClr val="000000"/>
                </a:solidFill>
                <a:latin typeface="Meiryo UI" panose="020B0604030504040204" pitchFamily="50" charset="-128"/>
                <a:ea typeface="Meiryo UI" panose="020B0604030504040204" pitchFamily="50" charset="-128"/>
              </a:rPr>
              <a:t>基本方針</a:t>
            </a:r>
            <a:r>
              <a:rPr lang="en-US" altLang="ja-JP" sz="1100" b="1">
                <a:solidFill>
                  <a:srgbClr val="000000"/>
                </a:solidFill>
                <a:latin typeface="Meiryo UI" panose="020B0604030504040204" pitchFamily="50" charset="-128"/>
                <a:ea typeface="Meiryo UI" panose="020B0604030504040204" pitchFamily="50" charset="-128"/>
              </a:rPr>
              <a:t>】</a:t>
            </a:r>
            <a:endParaRPr lang="ja-JP" altLang="en-US" sz="1050">
              <a:solidFill>
                <a:srgbClr val="000000"/>
              </a:solidFill>
              <a:latin typeface="Meiryo UI" panose="020B0604030504040204" pitchFamily="50" charset="-128"/>
              <a:ea typeface="Meiryo UI" panose="020B0604030504040204" pitchFamily="50" charset="-128"/>
            </a:endParaRPr>
          </a:p>
        </p:txBody>
      </p:sp>
      <p:sp>
        <p:nvSpPr>
          <p:cNvPr id="39" name="テキスト ボックス 16">
            <a:extLst>
              <a:ext uri="{FF2B5EF4-FFF2-40B4-BE49-F238E27FC236}">
                <a16:creationId xmlns:a16="http://schemas.microsoft.com/office/drawing/2014/main" id="{FA2706A1-F9A2-43AF-B0DE-0F3AE9163F23}"/>
              </a:ext>
            </a:extLst>
          </p:cNvPr>
          <p:cNvSpPr txBox="1">
            <a:spLocks noChangeArrowheads="1"/>
          </p:cNvSpPr>
          <p:nvPr/>
        </p:nvSpPr>
        <p:spPr bwMode="auto">
          <a:xfrm>
            <a:off x="3734896" y="970567"/>
            <a:ext cx="2548048" cy="235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50" b="1">
                <a:solidFill>
                  <a:srgbClr val="000000"/>
                </a:solidFill>
                <a:latin typeface="Meiryo UI" panose="020B0604030504040204" pitchFamily="50" charset="-128"/>
                <a:ea typeface="Meiryo UI" panose="020B0604030504040204" pitchFamily="50" charset="-128"/>
              </a:rPr>
              <a:t>Ⅰ.</a:t>
            </a:r>
            <a:r>
              <a:rPr lang="ja-JP" altLang="en-US" sz="1050" b="1">
                <a:solidFill>
                  <a:srgbClr val="000000"/>
                </a:solidFill>
                <a:latin typeface="Meiryo UI" panose="020B0604030504040204" pitchFamily="50" charset="-128"/>
                <a:ea typeface="Meiryo UI" panose="020B0604030504040204" pitchFamily="50" charset="-128"/>
              </a:rPr>
              <a:t>効率的・効果的な維持管理の推進</a:t>
            </a:r>
            <a:r>
              <a:rPr lang="ja-JP" altLang="en-US" sz="1050">
                <a:solidFill>
                  <a:srgbClr val="000000"/>
                </a:solidFill>
                <a:latin typeface="Meiryo UI" panose="020B0604030504040204" pitchFamily="50" charset="-128"/>
                <a:ea typeface="Meiryo UI" panose="020B0604030504040204" pitchFamily="50" charset="-128"/>
              </a:rPr>
              <a:t>　　　　</a:t>
            </a:r>
          </a:p>
        </p:txBody>
      </p:sp>
      <p:sp>
        <p:nvSpPr>
          <p:cNvPr id="40" name="テキスト ボックス 39">
            <a:extLst>
              <a:ext uri="{FF2B5EF4-FFF2-40B4-BE49-F238E27FC236}">
                <a16:creationId xmlns:a16="http://schemas.microsoft.com/office/drawing/2014/main" id="{3FF8E7A5-24DE-4C80-AD8D-6DB6E44303E1}"/>
              </a:ext>
            </a:extLst>
          </p:cNvPr>
          <p:cNvSpPr txBox="1"/>
          <p:nvPr/>
        </p:nvSpPr>
        <p:spPr>
          <a:xfrm>
            <a:off x="6497026" y="1183357"/>
            <a:ext cx="2474907" cy="1042956"/>
          </a:xfrm>
          <a:prstGeom prst="rect">
            <a:avLst/>
          </a:prstGeom>
          <a:noFill/>
          <a:ln>
            <a:solidFill>
              <a:schemeClr val="tx1"/>
            </a:solidFill>
            <a:prstDash val="dash"/>
          </a:ln>
        </p:spPr>
        <p:txBody>
          <a:bodyPr wrap="square" lIns="65306" tIns="32653" rIns="65306" bIns="32653">
            <a:noAutofit/>
          </a:bodyPr>
          <a:lstStyle/>
          <a:p>
            <a:pPr>
              <a:defRPr/>
            </a:pPr>
            <a:r>
              <a:rPr lang="ja-JP" altLang="en-US" sz="1000" b="1">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1000" b="1">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１）人材の育成と確保、技術力向上と継承</a:t>
            </a:r>
            <a:endParaRPr lang="en-US"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の仕組みを構築する</a:t>
            </a: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２）地域が一体となった維持管理を実践する</a:t>
            </a:r>
            <a:endParaRPr lang="en-US" altLang="ja-JP" sz="8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・地域維持管理連携プラットフォームの構築</a:t>
            </a:r>
            <a:endParaRPr lang="en-US" altLang="ja-JP" sz="7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700">
                <a:solidFill>
                  <a:prstClr val="black"/>
                </a:solidFill>
                <a:latin typeface="Meiryo UI" panose="020B0604030504040204" pitchFamily="50" charset="-128"/>
                <a:ea typeface="Meiryo UI" panose="020B0604030504040204" pitchFamily="50" charset="-128"/>
                <a:cs typeface="Meiryo UI" panose="020B0604030504040204" pitchFamily="50" charset="-128"/>
              </a:rPr>
              <a:t>　　　　１</a:t>
            </a:r>
            <a:r>
              <a:rPr lang="en-US" altLang="ja-JP" sz="70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70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a:solidFill>
                  <a:prstClr val="black"/>
                </a:solidFill>
                <a:latin typeface="Meiryo UI" panose="020B0604030504040204" pitchFamily="50" charset="-128"/>
                <a:ea typeface="Meiryo UI" panose="020B0604030504040204" pitchFamily="50" charset="-128"/>
                <a:cs typeface="Meiryo UI" panose="020B0604030504040204" pitchFamily="50" charset="-128"/>
              </a:rPr>
              <a:t>共通</a:t>
            </a: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３）維持管理業務の改善を図る　</a:t>
            </a:r>
            <a:endParaRPr lang="en-US" altLang="ja-JP" sz="7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17">
            <a:extLst>
              <a:ext uri="{FF2B5EF4-FFF2-40B4-BE49-F238E27FC236}">
                <a16:creationId xmlns:a16="http://schemas.microsoft.com/office/drawing/2014/main" id="{27D79F64-CEB6-4474-B78B-C274CAE985F1}"/>
              </a:ext>
            </a:extLst>
          </p:cNvPr>
          <p:cNvSpPr txBox="1">
            <a:spLocks noChangeArrowheads="1"/>
          </p:cNvSpPr>
          <p:nvPr/>
        </p:nvSpPr>
        <p:spPr bwMode="auto">
          <a:xfrm>
            <a:off x="6385702" y="963626"/>
            <a:ext cx="2599866" cy="235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50" b="1">
                <a:solidFill>
                  <a:srgbClr val="000000"/>
                </a:solidFill>
                <a:latin typeface="Meiryo UI" panose="020B0604030504040204" pitchFamily="50" charset="-128"/>
                <a:ea typeface="Meiryo UI" panose="020B0604030504040204" pitchFamily="50" charset="-128"/>
              </a:rPr>
              <a:t>Ⅱ.</a:t>
            </a:r>
            <a:r>
              <a:rPr lang="ja-JP" altLang="en-US" sz="1050" b="1">
                <a:solidFill>
                  <a:srgbClr val="000000"/>
                </a:solidFill>
                <a:latin typeface="Meiryo UI" panose="020B0604030504040204" pitchFamily="50" charset="-128"/>
                <a:ea typeface="Meiryo UI" panose="020B0604030504040204" pitchFamily="50" charset="-128"/>
              </a:rPr>
              <a:t>持続可能な維持管理の仕組みの構築</a:t>
            </a:r>
            <a:r>
              <a:rPr lang="ja-JP" altLang="en-US" sz="1050">
                <a:solidFill>
                  <a:srgbClr val="000000"/>
                </a:solidFill>
                <a:latin typeface="Meiryo UI" panose="020B0604030504040204" pitchFamily="50" charset="-128"/>
                <a:ea typeface="Meiryo UI" panose="020B0604030504040204" pitchFamily="50" charset="-128"/>
              </a:rPr>
              <a:t>　　　　　　　　　　　　　　　　　　　　　　　　　　　　　　　</a:t>
            </a:r>
          </a:p>
        </p:txBody>
      </p:sp>
      <p:sp>
        <p:nvSpPr>
          <p:cNvPr id="42" name="角丸四角形 8">
            <a:extLst>
              <a:ext uri="{FF2B5EF4-FFF2-40B4-BE49-F238E27FC236}">
                <a16:creationId xmlns:a16="http://schemas.microsoft.com/office/drawing/2014/main" id="{0C9B480A-DCE7-462A-93DF-4F7E197AB636}"/>
              </a:ext>
            </a:extLst>
          </p:cNvPr>
          <p:cNvSpPr/>
          <p:nvPr/>
        </p:nvSpPr>
        <p:spPr>
          <a:xfrm>
            <a:off x="157191" y="2525496"/>
            <a:ext cx="8905529" cy="4332504"/>
          </a:xfrm>
          <a:prstGeom prst="roundRect">
            <a:avLst>
              <a:gd name="adj" fmla="val 277"/>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anchor="ctr"/>
          <a:lstStyle/>
          <a:p>
            <a:pPr algn="ctr">
              <a:defRPr/>
            </a:pPr>
            <a:endParaRPr lang="ja-JP" altLang="en-US" sz="1400">
              <a:solidFill>
                <a:prstClr val="white"/>
              </a:solidFill>
            </a:endParaRPr>
          </a:p>
        </p:txBody>
      </p:sp>
      <p:sp>
        <p:nvSpPr>
          <p:cNvPr id="43" name="テキスト ボックス 8">
            <a:extLst>
              <a:ext uri="{FF2B5EF4-FFF2-40B4-BE49-F238E27FC236}">
                <a16:creationId xmlns:a16="http://schemas.microsoft.com/office/drawing/2014/main" id="{317C281A-B043-40AB-A283-498BB20730BD}"/>
              </a:ext>
            </a:extLst>
          </p:cNvPr>
          <p:cNvSpPr txBox="1">
            <a:spLocks noChangeArrowheads="1"/>
          </p:cNvSpPr>
          <p:nvPr/>
        </p:nvSpPr>
        <p:spPr bwMode="auto">
          <a:xfrm>
            <a:off x="189778" y="2430505"/>
            <a:ext cx="5122452" cy="250610"/>
          </a:xfrm>
          <a:prstGeom prst="rect">
            <a:avLst/>
          </a:prstGeom>
          <a:solidFill>
            <a:schemeClr val="bg1"/>
          </a:solidFill>
          <a:ln w="19050">
            <a:solidFill>
              <a:schemeClr val="tx1"/>
            </a:solidFill>
            <a:miter lim="800000"/>
            <a:headEnd/>
            <a:tailEnd/>
          </a:ln>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200" b="1">
                <a:solidFill>
                  <a:srgbClr val="000000"/>
                </a:solidFill>
                <a:latin typeface="Meiryo UI" panose="020B0604030504040204" pitchFamily="50" charset="-128"/>
                <a:ea typeface="Meiryo UI" panose="020B0604030504040204" pitchFamily="50" charset="-128"/>
              </a:rPr>
              <a:t>I</a:t>
            </a:r>
            <a:r>
              <a:rPr lang="ja-JP" altLang="en-US" sz="1200" b="1">
                <a:solidFill>
                  <a:srgbClr val="000000"/>
                </a:solidFill>
                <a:latin typeface="Meiryo UI" panose="020B0604030504040204" pitchFamily="50" charset="-128"/>
                <a:ea typeface="Meiryo UI" panose="020B0604030504040204" pitchFamily="50" charset="-128"/>
              </a:rPr>
              <a:t>．効率的・効果的な維持管理の推進（下水道管理施設のロードマップ）</a:t>
            </a:r>
            <a:r>
              <a:rPr lang="ja-JP" altLang="en-US" sz="1200">
                <a:solidFill>
                  <a:srgbClr val="000000"/>
                </a:solidFill>
                <a:latin typeface="Meiryo UI" panose="020B0604030504040204" pitchFamily="50" charset="-128"/>
                <a:ea typeface="Meiryo UI" panose="020B0604030504040204" pitchFamily="50" charset="-128"/>
              </a:rPr>
              <a:t>　　　　</a:t>
            </a:r>
            <a:endParaRPr lang="ja-JP" altLang="en-US" sz="1200" b="1">
              <a:solidFill>
                <a:srgbClr val="000000"/>
              </a:solidFill>
              <a:latin typeface="Meiryo UI" panose="020B0604030504040204" pitchFamily="50" charset="-128"/>
              <a:ea typeface="Meiryo UI" panose="020B0604030504040204" pitchFamily="50" charset="-128"/>
            </a:endParaRPr>
          </a:p>
        </p:txBody>
      </p:sp>
      <p:sp>
        <p:nvSpPr>
          <p:cNvPr id="47" name="吹き出し: 角を丸めた四角形 46">
            <a:extLst>
              <a:ext uri="{FF2B5EF4-FFF2-40B4-BE49-F238E27FC236}">
                <a16:creationId xmlns:a16="http://schemas.microsoft.com/office/drawing/2014/main" id="{59BDB629-DDA3-4D94-8B7A-4403FD5F95D7}"/>
              </a:ext>
            </a:extLst>
          </p:cNvPr>
          <p:cNvSpPr/>
          <p:nvPr/>
        </p:nvSpPr>
        <p:spPr>
          <a:xfrm>
            <a:off x="6078827" y="2546289"/>
            <a:ext cx="2893106" cy="550615"/>
          </a:xfrm>
          <a:prstGeom prst="wedgeRoundRectCallout">
            <a:avLst>
              <a:gd name="adj1" fmla="val -4286"/>
              <a:gd name="adj2" fmla="val 857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a:t>これらの実行状況を検証　第</a:t>
            </a:r>
            <a:r>
              <a:rPr kumimoji="1" lang="en-US" altLang="ja-JP" sz="1200" b="1"/>
              <a:t>1</a:t>
            </a:r>
            <a:r>
              <a:rPr kumimoji="1" lang="ja-JP" altLang="en-US" sz="1200" b="1"/>
              <a:t>回河川等部会（</a:t>
            </a:r>
            <a:r>
              <a:rPr kumimoji="1" lang="en-US" altLang="ja-JP" sz="1200" b="1"/>
              <a:t>R6.3</a:t>
            </a:r>
            <a:r>
              <a:rPr kumimoji="1" lang="ja-JP" altLang="en-US" sz="1200" b="1"/>
              <a:t>月）</a:t>
            </a:r>
            <a:endParaRPr kumimoji="1" lang="en-US" altLang="ja-JP" sz="1200" b="1"/>
          </a:p>
        </p:txBody>
      </p:sp>
      <p:sp>
        <p:nvSpPr>
          <p:cNvPr id="48" name="テキスト ボックス 47">
            <a:extLst>
              <a:ext uri="{FF2B5EF4-FFF2-40B4-BE49-F238E27FC236}">
                <a16:creationId xmlns:a16="http://schemas.microsoft.com/office/drawing/2014/main" id="{26EAF23B-6588-4AFA-B5CC-2715542C94B9}"/>
              </a:ext>
            </a:extLst>
          </p:cNvPr>
          <p:cNvSpPr txBox="1"/>
          <p:nvPr/>
        </p:nvSpPr>
        <p:spPr>
          <a:xfrm>
            <a:off x="-13856" y="0"/>
            <a:ext cx="9157855" cy="523220"/>
          </a:xfrm>
          <a:prstGeom prst="rect">
            <a:avLst/>
          </a:prstGeom>
          <a:solidFill>
            <a:srgbClr val="002060"/>
          </a:solidFill>
        </p:spPr>
        <p:txBody>
          <a:bodyPr wrap="square" rtlCol="0">
            <a:spAutoFit/>
          </a:bodyPr>
          <a:lstStyle/>
          <a:p>
            <a:r>
              <a:rPr lang="en-US" altLang="ja-JP" sz="2800">
                <a:solidFill>
                  <a:schemeClr val="bg1"/>
                </a:solidFill>
                <a:latin typeface="Meiryo UI" pitchFamily="50" charset="-128"/>
                <a:ea typeface="Meiryo UI" pitchFamily="50" charset="-128"/>
                <a:cs typeface="Meiryo UI" pitchFamily="50" charset="-128"/>
              </a:rPr>
              <a:t>3</a:t>
            </a:r>
            <a:r>
              <a:rPr lang="ja-JP" altLang="en-US" sz="2800">
                <a:solidFill>
                  <a:schemeClr val="bg1"/>
                </a:solidFill>
                <a:latin typeface="Meiryo UI" pitchFamily="50" charset="-128"/>
                <a:ea typeface="Meiryo UI" pitchFamily="50" charset="-128"/>
                <a:cs typeface="Meiryo UI" pitchFamily="50" charset="-128"/>
              </a:rPr>
              <a:t>．</a:t>
            </a:r>
            <a:r>
              <a:rPr kumimoji="1" lang="ja-JP" altLang="en-US" sz="2800">
                <a:solidFill>
                  <a:schemeClr val="bg1"/>
                </a:solidFill>
                <a:latin typeface="Meiryo UI" panose="020B0604030504040204" pitchFamily="50" charset="-128"/>
                <a:ea typeface="Meiryo UI" panose="020B0604030504040204" pitchFamily="50" charset="-128"/>
              </a:rPr>
              <a:t>現計画の検証、課題抽出及び対応方針</a:t>
            </a:r>
            <a:endParaRPr kumimoji="1" lang="ja-JP" altLang="en-US" sz="2800">
              <a:solidFill>
                <a:schemeClr val="bg1"/>
              </a:solidFill>
              <a:latin typeface="Meiryo UI" pitchFamily="50" charset="-128"/>
              <a:ea typeface="Meiryo UI" pitchFamily="50" charset="-128"/>
              <a:cs typeface="Meiryo UI" pitchFamily="50" charset="-128"/>
            </a:endParaRPr>
          </a:p>
        </p:txBody>
      </p:sp>
      <p:sp>
        <p:nvSpPr>
          <p:cNvPr id="50" name="スライド番号プレースホルダー 1">
            <a:extLst>
              <a:ext uri="{FF2B5EF4-FFF2-40B4-BE49-F238E27FC236}">
                <a16:creationId xmlns:a16="http://schemas.microsoft.com/office/drawing/2014/main" id="{9A3CCEF1-9537-4671-AC6B-7125BF44DF65}"/>
              </a:ext>
            </a:extLst>
          </p:cNvPr>
          <p:cNvSpPr>
            <a:spLocks noGrp="1"/>
          </p:cNvSpPr>
          <p:nvPr>
            <p:ph type="sldNum" sz="quarter" idx="12"/>
          </p:nvPr>
        </p:nvSpPr>
        <p:spPr>
          <a:xfrm>
            <a:off x="7762056" y="6563458"/>
            <a:ext cx="1828800" cy="365125"/>
          </a:xfrm>
        </p:spPr>
        <p:txBody>
          <a:bodyPr/>
          <a:lstStyle/>
          <a:p>
            <a:fld id="{682EF9F9-C4E8-46B2-BBF1-33E3162B856A}" type="slidenum">
              <a:rPr kumimoji="1" lang="ja-JP" altLang="en-US" smtClean="0"/>
              <a:t>9</a:t>
            </a:fld>
            <a:endParaRPr kumimoji="1" lang="ja-JP" altLang="en-US"/>
          </a:p>
        </p:txBody>
      </p:sp>
      <p:pic>
        <p:nvPicPr>
          <p:cNvPr id="51" name="図 50">
            <a:extLst>
              <a:ext uri="{FF2B5EF4-FFF2-40B4-BE49-F238E27FC236}">
                <a16:creationId xmlns:a16="http://schemas.microsoft.com/office/drawing/2014/main" id="{9B56F8B1-2EC6-4A31-B7A6-BF04E6CD4FC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7544" y="2972843"/>
            <a:ext cx="8437722" cy="3622544"/>
          </a:xfrm>
          <a:prstGeom prst="rect">
            <a:avLst/>
          </a:prstGeom>
          <a:noFill/>
          <a:ln>
            <a:noFill/>
          </a:ln>
        </p:spPr>
      </p:pic>
      <p:sp>
        <p:nvSpPr>
          <p:cNvPr id="29" name="テキスト ボックス 28">
            <a:extLst>
              <a:ext uri="{FF2B5EF4-FFF2-40B4-BE49-F238E27FC236}">
                <a16:creationId xmlns:a16="http://schemas.microsoft.com/office/drawing/2014/main" id="{7C9A3D23-9E81-4AE1-BB4F-F0F2FC4C670E}"/>
              </a:ext>
            </a:extLst>
          </p:cNvPr>
          <p:cNvSpPr txBox="1"/>
          <p:nvPr/>
        </p:nvSpPr>
        <p:spPr>
          <a:xfrm>
            <a:off x="1427349" y="3886739"/>
            <a:ext cx="477506" cy="369332"/>
          </a:xfrm>
          <a:prstGeom prst="rect">
            <a:avLst/>
          </a:prstGeom>
          <a:noFill/>
        </p:spPr>
        <p:txBody>
          <a:bodyPr wrap="square" rtlCol="0">
            <a:spAutoFit/>
          </a:bodyPr>
          <a:lstStyle/>
          <a:p>
            <a:r>
              <a:rPr lang="ja-JP" altLang="en-US">
                <a:solidFill>
                  <a:srgbClr val="FF0000"/>
                </a:solidFill>
                <a:latin typeface="BIZ UDPゴシック" panose="020B0400000000000000" pitchFamily="50" charset="-128"/>
                <a:ea typeface="BIZ UDPゴシック" panose="020B0400000000000000" pitchFamily="50" charset="-128"/>
              </a:rPr>
              <a:t>①</a:t>
            </a:r>
            <a:endParaRPr kumimoji="1" lang="ja-JP" altLang="en-US" sz="2400">
              <a:solidFill>
                <a:srgbClr val="FF0000"/>
              </a:solidFill>
            </a:endParaRPr>
          </a:p>
        </p:txBody>
      </p:sp>
      <p:sp>
        <p:nvSpPr>
          <p:cNvPr id="32" name="テキスト ボックス 31">
            <a:extLst>
              <a:ext uri="{FF2B5EF4-FFF2-40B4-BE49-F238E27FC236}">
                <a16:creationId xmlns:a16="http://schemas.microsoft.com/office/drawing/2014/main" id="{A30A14DC-D3D7-4D30-83B1-7C055178A7E6}"/>
              </a:ext>
            </a:extLst>
          </p:cNvPr>
          <p:cNvSpPr txBox="1"/>
          <p:nvPr/>
        </p:nvSpPr>
        <p:spPr>
          <a:xfrm>
            <a:off x="1427349" y="4858703"/>
            <a:ext cx="477506" cy="369332"/>
          </a:xfrm>
          <a:prstGeom prst="rect">
            <a:avLst/>
          </a:prstGeom>
          <a:noFill/>
        </p:spPr>
        <p:txBody>
          <a:bodyPr wrap="square" rtlCol="0">
            <a:spAutoFit/>
          </a:bodyPr>
          <a:lstStyle/>
          <a:p>
            <a:r>
              <a:rPr kumimoji="1" lang="ja-JP" altLang="en-US">
                <a:solidFill>
                  <a:srgbClr val="FF0000"/>
                </a:solidFill>
                <a:latin typeface="BIZ UDPゴシック" panose="020B0400000000000000" pitchFamily="50" charset="-128"/>
                <a:ea typeface="BIZ UDPゴシック" panose="020B0400000000000000" pitchFamily="50" charset="-128"/>
              </a:rPr>
              <a:t>②</a:t>
            </a:r>
            <a:endParaRPr kumimoji="1" lang="ja-JP" altLang="en-US">
              <a:solidFill>
                <a:srgbClr val="FF0000"/>
              </a:solidFill>
            </a:endParaRPr>
          </a:p>
        </p:txBody>
      </p:sp>
      <p:sp>
        <p:nvSpPr>
          <p:cNvPr id="44" name="テキスト ボックス 43">
            <a:extLst>
              <a:ext uri="{FF2B5EF4-FFF2-40B4-BE49-F238E27FC236}">
                <a16:creationId xmlns:a16="http://schemas.microsoft.com/office/drawing/2014/main" id="{6D63DF99-998E-48F6-B5B1-1827B7157B57}"/>
              </a:ext>
            </a:extLst>
          </p:cNvPr>
          <p:cNvSpPr txBox="1"/>
          <p:nvPr/>
        </p:nvSpPr>
        <p:spPr>
          <a:xfrm>
            <a:off x="1427349" y="5573157"/>
            <a:ext cx="477506" cy="369332"/>
          </a:xfrm>
          <a:prstGeom prst="rect">
            <a:avLst/>
          </a:prstGeom>
          <a:noFill/>
        </p:spPr>
        <p:txBody>
          <a:bodyPr wrap="square" rtlCol="0">
            <a:spAutoFit/>
          </a:bodyPr>
          <a:lstStyle/>
          <a:p>
            <a:r>
              <a:rPr kumimoji="1" lang="ja-JP" altLang="en-US">
                <a:solidFill>
                  <a:srgbClr val="FF0000"/>
                </a:solidFill>
                <a:latin typeface="BIZ UDPゴシック" panose="020B0400000000000000" pitchFamily="50" charset="-128"/>
                <a:ea typeface="BIZ UDPゴシック" panose="020B0400000000000000" pitchFamily="50" charset="-128"/>
              </a:rPr>
              <a:t>③</a:t>
            </a:r>
            <a:endParaRPr kumimoji="1" lang="ja-JP" altLang="en-US">
              <a:solidFill>
                <a:srgbClr val="FF0000"/>
              </a:solidFill>
            </a:endParaRPr>
          </a:p>
        </p:txBody>
      </p:sp>
      <p:sp>
        <p:nvSpPr>
          <p:cNvPr id="45" name="テキスト ボックス 44">
            <a:extLst>
              <a:ext uri="{FF2B5EF4-FFF2-40B4-BE49-F238E27FC236}">
                <a16:creationId xmlns:a16="http://schemas.microsoft.com/office/drawing/2014/main" id="{2BFF47F0-BCF6-4556-BEC1-4A5C1B9F9D87}"/>
              </a:ext>
            </a:extLst>
          </p:cNvPr>
          <p:cNvSpPr txBox="1"/>
          <p:nvPr/>
        </p:nvSpPr>
        <p:spPr>
          <a:xfrm>
            <a:off x="697804" y="6378874"/>
            <a:ext cx="1365303" cy="230832"/>
          </a:xfrm>
          <a:prstGeom prst="rect">
            <a:avLst/>
          </a:prstGeom>
          <a:noFill/>
        </p:spPr>
        <p:txBody>
          <a:bodyPr wrap="square" rtlCol="0">
            <a:spAutoFit/>
          </a:bodyPr>
          <a:lstStyle/>
          <a:p>
            <a:r>
              <a:rPr kumimoji="1" lang="ja-JP" altLang="en-US" sz="900">
                <a:solidFill>
                  <a:srgbClr val="FF0000"/>
                </a:solidFill>
                <a:latin typeface="BIZ UDPゴシック" panose="020B0400000000000000" pitchFamily="50" charset="-128"/>
                <a:ea typeface="BIZ UDPゴシック" panose="020B0400000000000000" pitchFamily="50" charset="-128"/>
              </a:rPr>
              <a:t>計画期間内で実施なし</a:t>
            </a:r>
            <a:endParaRPr kumimoji="1" lang="en-US" altLang="ja-JP" sz="900">
              <a:solidFill>
                <a:srgbClr val="FF0000"/>
              </a:solidFill>
              <a:latin typeface="BIZ UDPゴシック" panose="020B0400000000000000" pitchFamily="50" charset="-128"/>
              <a:ea typeface="BIZ UDPゴシック" panose="020B0400000000000000" pitchFamily="50" charset="-128"/>
            </a:endParaRPr>
          </a:p>
        </p:txBody>
      </p:sp>
      <p:sp>
        <p:nvSpPr>
          <p:cNvPr id="21" name="吹き出し: 角を丸めた四角形 20">
            <a:extLst>
              <a:ext uri="{FF2B5EF4-FFF2-40B4-BE49-F238E27FC236}">
                <a16:creationId xmlns:a16="http://schemas.microsoft.com/office/drawing/2014/main" id="{98E2A93A-ADE5-488F-88E9-AC8536125A14}"/>
              </a:ext>
            </a:extLst>
          </p:cNvPr>
          <p:cNvSpPr/>
          <p:nvPr/>
        </p:nvSpPr>
        <p:spPr>
          <a:xfrm>
            <a:off x="7405751" y="233086"/>
            <a:ext cx="1584175" cy="645013"/>
          </a:xfrm>
          <a:prstGeom prst="wedgeRoundRectCallout">
            <a:avLst>
              <a:gd name="adj1" fmla="val -17138"/>
              <a:gd name="adj2" fmla="val 7196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a:t>第１回全体検討部会（</a:t>
            </a:r>
            <a:r>
              <a:rPr kumimoji="1" lang="en-US" altLang="ja-JP" sz="1200" b="1"/>
              <a:t>R6.5</a:t>
            </a:r>
            <a:r>
              <a:rPr kumimoji="1" lang="ja-JP" altLang="en-US" sz="1200" b="1"/>
              <a:t>月）で検討</a:t>
            </a:r>
            <a:endParaRPr kumimoji="1" lang="en-US" altLang="ja-JP" sz="1200" b="1"/>
          </a:p>
        </p:txBody>
      </p:sp>
      <p:sp>
        <p:nvSpPr>
          <p:cNvPr id="2" name="正方形/長方形 1">
            <a:extLst>
              <a:ext uri="{FF2B5EF4-FFF2-40B4-BE49-F238E27FC236}">
                <a16:creationId xmlns:a16="http://schemas.microsoft.com/office/drawing/2014/main" id="{E3F181D2-A225-4A38-88F7-6385BB3B44F8}"/>
              </a:ext>
            </a:extLst>
          </p:cNvPr>
          <p:cNvSpPr/>
          <p:nvPr/>
        </p:nvSpPr>
        <p:spPr>
          <a:xfrm>
            <a:off x="467544" y="3293317"/>
            <a:ext cx="8437722" cy="327014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51647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2DD2419B-0019-4542-A414-FC6635DB08E0}"/>
              </a:ext>
            </a:extLst>
          </p:cNvPr>
          <p:cNvSpPr txBox="1"/>
          <p:nvPr/>
        </p:nvSpPr>
        <p:spPr>
          <a:xfrm>
            <a:off x="75609" y="1607553"/>
            <a:ext cx="8770288" cy="1461407"/>
          </a:xfrm>
          <a:prstGeom prst="rect">
            <a:avLst/>
          </a:prstGeom>
          <a:noFill/>
          <a:ln>
            <a:solidFill>
              <a:schemeClr val="tx1"/>
            </a:solidFill>
          </a:ln>
        </p:spPr>
        <p:txBody>
          <a:bodyPr wrap="square" rtlCol="0">
            <a:noAutofit/>
          </a:bodyPr>
          <a:lstStyle/>
          <a:p>
            <a:pPr algn="just"/>
            <a:r>
              <a:rPr lang="en-US" altLang="ja-JP" sz="1400" kern="100">
                <a:effectLst/>
              </a:rPr>
              <a:t>【</a:t>
            </a:r>
            <a:r>
              <a:rPr lang="ja-JP" altLang="en-US" sz="1400" kern="100">
                <a:effectLst/>
              </a:rPr>
              <a:t>実績・評価（検証）</a:t>
            </a:r>
            <a:r>
              <a:rPr lang="en-US" altLang="ja-JP" sz="1400" kern="100">
                <a:effectLst/>
              </a:rPr>
              <a:t>】</a:t>
            </a:r>
          </a:p>
          <a:p>
            <a:pPr algn="just"/>
            <a:endParaRPr lang="en-US" altLang="ja-JP" sz="1400" kern="100">
              <a:effectLst/>
            </a:endParaRPr>
          </a:p>
          <a:p>
            <a:pPr algn="just"/>
            <a:endParaRPr lang="en-US" altLang="ja-JP" sz="1400" kern="100">
              <a:effectLst/>
            </a:endParaRPr>
          </a:p>
          <a:p>
            <a:pPr algn="just"/>
            <a:endParaRPr lang="en-US" altLang="ja-JP" sz="1400" kern="100">
              <a:effectLst/>
            </a:endParaRPr>
          </a:p>
          <a:p>
            <a:pPr algn="just"/>
            <a:endParaRPr lang="en-US" altLang="ja-JP" sz="1400" kern="100">
              <a:effectLst/>
            </a:endParaRPr>
          </a:p>
          <a:p>
            <a:pPr algn="just"/>
            <a:endParaRPr lang="en-US" altLang="ja-JP" sz="1800" kern="100">
              <a:effectLst/>
            </a:endParaRPr>
          </a:p>
          <a:p>
            <a:pPr algn="just"/>
            <a:endParaRPr lang="en-US" altLang="ja-JP" sz="1800" kern="100">
              <a:effectLst/>
            </a:endParaRPr>
          </a:p>
        </p:txBody>
      </p:sp>
      <p:sp>
        <p:nvSpPr>
          <p:cNvPr id="4" name="テキスト ボックス 3">
            <a:extLst>
              <a:ext uri="{FF2B5EF4-FFF2-40B4-BE49-F238E27FC236}">
                <a16:creationId xmlns:a16="http://schemas.microsoft.com/office/drawing/2014/main" id="{3044CB46-9785-4454-9D58-FE23C4F58395}"/>
              </a:ext>
            </a:extLst>
          </p:cNvPr>
          <p:cNvSpPr txBox="1"/>
          <p:nvPr/>
        </p:nvSpPr>
        <p:spPr>
          <a:xfrm>
            <a:off x="78645" y="964520"/>
            <a:ext cx="8770288" cy="46166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kern="100">
                <a:effectLst/>
              </a:rPr>
              <a:t>【</a:t>
            </a:r>
            <a:r>
              <a:rPr lang="ja-JP" altLang="en-US" sz="1200" kern="100">
                <a:effectLst/>
              </a:rPr>
              <a:t>内容</a:t>
            </a:r>
            <a:r>
              <a:rPr lang="en-US" altLang="ja-JP" sz="1200" kern="100">
                <a:effectLst/>
              </a:rPr>
              <a:t>】</a:t>
            </a:r>
            <a:endParaRPr lang="en-US" altLang="ja-JP" sz="1200" kern="10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a:effectLst/>
              </a:rPr>
              <a:t>　</a:t>
            </a:r>
            <a:r>
              <a:rPr lang="ja-JP" altLang="en-US" sz="1200" u="sng" kern="100">
                <a:effectLst/>
              </a:rPr>
              <a:t>管渠および処理場・ポンプ場の点検を計画的、定期的に行い、長寿命化につなげる。</a:t>
            </a:r>
            <a:endParaRPr kumimoji="1" lang="ja-JP" altLang="en-US" sz="1200" u="sng"/>
          </a:p>
        </p:txBody>
      </p:sp>
      <p:sp>
        <p:nvSpPr>
          <p:cNvPr id="5" name="テキスト ボックス 4">
            <a:extLst>
              <a:ext uri="{FF2B5EF4-FFF2-40B4-BE49-F238E27FC236}">
                <a16:creationId xmlns:a16="http://schemas.microsoft.com/office/drawing/2014/main" id="{BC0B227D-5ABA-49BA-8C81-C28D5614D271}"/>
              </a:ext>
            </a:extLst>
          </p:cNvPr>
          <p:cNvSpPr txBox="1"/>
          <p:nvPr/>
        </p:nvSpPr>
        <p:spPr>
          <a:xfrm>
            <a:off x="75608" y="3299737"/>
            <a:ext cx="8770288" cy="892552"/>
          </a:xfrm>
          <a:prstGeom prst="rect">
            <a:avLst/>
          </a:prstGeom>
          <a:noFill/>
          <a:ln>
            <a:solidFill>
              <a:schemeClr val="tx1"/>
            </a:solidFill>
          </a:ln>
        </p:spPr>
        <p:txBody>
          <a:bodyPr wrap="square" rtlCol="0">
            <a:spAutoFit/>
          </a:bodyPr>
          <a:lstStyle/>
          <a:p>
            <a:pPr algn="just"/>
            <a:r>
              <a:rPr lang="en-US" altLang="ja-JP" sz="1200" kern="100">
                <a:effectLst/>
              </a:rPr>
              <a:t>【</a:t>
            </a:r>
            <a:r>
              <a:rPr lang="ja-JP" altLang="en-US" sz="1200" kern="100">
                <a:effectLst/>
              </a:rPr>
              <a:t>総論</a:t>
            </a:r>
            <a:r>
              <a:rPr lang="en-US" altLang="ja-JP" sz="1200" kern="100">
                <a:effectLst/>
              </a:rPr>
              <a:t>】</a:t>
            </a:r>
          </a:p>
          <a:p>
            <a:pPr algn="just"/>
            <a:r>
              <a:rPr lang="ja-JP" altLang="en-US" sz="1000" kern="100"/>
              <a:t>（管渠）・計画的に</a:t>
            </a:r>
            <a:r>
              <a:rPr lang="ja-JP" altLang="en-US" sz="1000" u="sng" kern="100"/>
              <a:t>点検が出来ている自然流下管については、事故を未然に防いでいる</a:t>
            </a:r>
            <a:r>
              <a:rPr lang="ja-JP" altLang="en-US" sz="1000" kern="100"/>
              <a:t>（緊急度</a:t>
            </a:r>
            <a:r>
              <a:rPr lang="en-US" altLang="ja-JP" sz="1000" kern="100"/>
              <a:t>Ⅰ0.7</a:t>
            </a:r>
            <a:r>
              <a:rPr lang="ja-JP" altLang="en-US" sz="1000" kern="100"/>
              <a:t>㎞は</a:t>
            </a:r>
            <a:r>
              <a:rPr lang="en-US" altLang="ja-JP" sz="1000" kern="100"/>
              <a:t>R6</a:t>
            </a:r>
            <a:r>
              <a:rPr lang="ja-JP" altLang="en-US" sz="1000" kern="100"/>
              <a:t>年度に解消）。</a:t>
            </a:r>
            <a:endParaRPr lang="en-US" altLang="ja-JP" sz="1000" kern="100"/>
          </a:p>
          <a:p>
            <a:pPr algn="just"/>
            <a:r>
              <a:rPr lang="ja-JP" altLang="en-US" sz="1000" kern="100"/>
              <a:t>　　　　・</a:t>
            </a:r>
            <a:r>
              <a:rPr lang="ja-JP" altLang="en-US" sz="1000" u="sng" kern="100"/>
              <a:t>未点検箇所である圧送管、伏越し管については事故が発生している</a:t>
            </a:r>
            <a:r>
              <a:rPr lang="ja-JP" altLang="en-US" sz="1000" kern="100"/>
              <a:t>。</a:t>
            </a:r>
            <a:endParaRPr lang="en-US" altLang="ja-JP" sz="1000" kern="100"/>
          </a:p>
          <a:p>
            <a:pPr algn="just"/>
            <a:r>
              <a:rPr lang="ja-JP" altLang="en-US" sz="1000" kern="100"/>
              <a:t>　　　　・</a:t>
            </a:r>
            <a:r>
              <a:rPr lang="ja-JP" altLang="en-US" sz="1000" u="sng" kern="100"/>
              <a:t>計画では「</a:t>
            </a:r>
            <a:r>
              <a:rPr lang="en-US" altLang="ja-JP" sz="1000" u="sng" kern="100"/>
              <a:t>30</a:t>
            </a:r>
            <a:r>
              <a:rPr lang="ja-JP" altLang="en-US" sz="1000" u="sng" kern="100"/>
              <a:t>年経過管は頻度を短縮する」としていたが、頻度短縮は腐食の観点で実施</a:t>
            </a:r>
            <a:r>
              <a:rPr lang="ja-JP" altLang="en-US" sz="1000" kern="100"/>
              <a:t>。</a:t>
            </a:r>
            <a:endParaRPr lang="en-US" altLang="ja-JP" sz="1000" kern="100"/>
          </a:p>
          <a:p>
            <a:pPr algn="just"/>
            <a:r>
              <a:rPr lang="ja-JP" altLang="en-US" sz="1000" kern="100">
                <a:effectLst/>
              </a:rPr>
              <a:t>（土木）</a:t>
            </a:r>
            <a:r>
              <a:rPr lang="ja-JP" altLang="en-US" sz="1000" kern="100"/>
              <a:t>・流入渠等の常時水没箇所は通常の方法では点検できない。</a:t>
            </a:r>
            <a:endParaRPr lang="en-US" altLang="ja-JP" sz="1000" kern="100">
              <a:effectLst/>
            </a:endParaRPr>
          </a:p>
        </p:txBody>
      </p:sp>
      <p:sp>
        <p:nvSpPr>
          <p:cNvPr id="6" name="テキスト ボックス 5">
            <a:extLst>
              <a:ext uri="{FF2B5EF4-FFF2-40B4-BE49-F238E27FC236}">
                <a16:creationId xmlns:a16="http://schemas.microsoft.com/office/drawing/2014/main" id="{D3C70D2F-53F6-43A6-8A2D-DD0A3703D135}"/>
              </a:ext>
            </a:extLst>
          </p:cNvPr>
          <p:cNvSpPr txBox="1"/>
          <p:nvPr/>
        </p:nvSpPr>
        <p:spPr>
          <a:xfrm>
            <a:off x="248285" y="1922754"/>
            <a:ext cx="8424936" cy="1031051"/>
          </a:xfrm>
          <a:prstGeom prst="rect">
            <a:avLst/>
          </a:prstGeom>
          <a:noFill/>
          <a:ln>
            <a:solidFill>
              <a:schemeClr val="tx1"/>
            </a:solidFill>
          </a:ln>
        </p:spPr>
        <p:txBody>
          <a:bodyPr wrap="square" rtlCol="0">
            <a:spAutoFit/>
          </a:bodyPr>
          <a:lstStyle/>
          <a:p>
            <a:pPr algn="just"/>
            <a:r>
              <a:rPr lang="ja-JP" altLang="en-US" sz="1100" kern="100"/>
              <a:t>（管渠）・</a:t>
            </a:r>
            <a:r>
              <a:rPr kumimoji="1" lang="ja-JP" altLang="en-US" sz="1100" u="sng" kern="100"/>
              <a:t>点検対象となっている管渠</a:t>
            </a:r>
            <a:r>
              <a:rPr kumimoji="1" lang="en-US" altLang="ja-JP" sz="1100" u="sng" kern="100" baseline="30000"/>
              <a:t>※1</a:t>
            </a:r>
            <a:r>
              <a:rPr kumimoji="1" lang="ja-JP" altLang="en-US" sz="1100" u="sng" kern="100"/>
              <a:t>について、</a:t>
            </a:r>
            <a:r>
              <a:rPr kumimoji="1" lang="en-US" altLang="ja-JP" sz="1100" u="sng" kern="100"/>
              <a:t>1</a:t>
            </a:r>
            <a:r>
              <a:rPr kumimoji="1" lang="ja-JP" altLang="en-US" sz="1100" u="sng" kern="100"/>
              <a:t>回</a:t>
            </a:r>
            <a:r>
              <a:rPr kumimoji="1" lang="en-US" altLang="ja-JP" sz="1100" u="sng" kern="100"/>
              <a:t>/10</a:t>
            </a:r>
            <a:r>
              <a:rPr kumimoji="1" lang="ja-JP" altLang="en-US" sz="1100" u="sng" kern="100"/>
              <a:t>年の周期</a:t>
            </a:r>
            <a:r>
              <a:rPr kumimoji="1" lang="en-US" altLang="ja-JP" sz="1100" u="sng" kern="100" baseline="30000"/>
              <a:t>※2</a:t>
            </a:r>
            <a:r>
              <a:rPr kumimoji="1" lang="ja-JP" altLang="en-US" sz="1100" u="sng" kern="100"/>
              <a:t>で</a:t>
            </a:r>
            <a:r>
              <a:rPr lang="ja-JP" altLang="en-US" sz="1100" u="sng" kern="100"/>
              <a:t>調査を実施</a:t>
            </a:r>
            <a:r>
              <a:rPr lang="ja-JP" altLang="en-US" sz="1100" kern="100"/>
              <a:t>し、腐食の進行状況等の劣化状況を把握した。</a:t>
            </a:r>
            <a:endParaRPr lang="en-US" altLang="ja-JP" sz="1100" kern="100"/>
          </a:p>
          <a:p>
            <a:pPr algn="just"/>
            <a:r>
              <a:rPr lang="ja-JP" altLang="en-US" sz="1000" kern="100"/>
              <a:t>　　　　　　</a:t>
            </a:r>
            <a:r>
              <a:rPr lang="en-US" altLang="ja-JP" sz="1000" kern="100"/>
              <a:t>※</a:t>
            </a:r>
            <a:r>
              <a:rPr lang="en-US" altLang="ja-JP" sz="1000" kern="100" baseline="30000"/>
              <a:t>1</a:t>
            </a:r>
            <a:r>
              <a:rPr lang="ja-JP" altLang="en-US" sz="1000" u="sng" kern="100"/>
              <a:t>圧送管、伏越し管等は対象外</a:t>
            </a:r>
            <a:endParaRPr lang="en-US" altLang="ja-JP" sz="1000" u="sng" kern="100"/>
          </a:p>
          <a:p>
            <a:pPr algn="just"/>
            <a:r>
              <a:rPr lang="ja-JP" altLang="en-US" sz="1000" kern="100"/>
              <a:t>　　　　　　</a:t>
            </a:r>
            <a:r>
              <a:rPr lang="en-US" altLang="ja-JP" sz="1000" kern="100"/>
              <a:t>※</a:t>
            </a:r>
            <a:r>
              <a:rPr lang="en-US" altLang="ja-JP" sz="1000" kern="100" baseline="30000"/>
              <a:t>2</a:t>
            </a:r>
            <a:r>
              <a:rPr lang="ja-JP" altLang="en-US" sz="1000" u="sng" kern="100"/>
              <a:t>下水道法改正（平成</a:t>
            </a:r>
            <a:r>
              <a:rPr lang="en-US" altLang="ja-JP" sz="1000" u="sng" kern="100"/>
              <a:t>29</a:t>
            </a:r>
            <a:r>
              <a:rPr lang="ja-JP" altLang="en-US" sz="1000" u="sng" kern="100"/>
              <a:t>年）以降、腐食のおそれの大きい箇所（段差等）については、</a:t>
            </a:r>
            <a:r>
              <a:rPr lang="en-US" altLang="ja-JP" sz="1000" u="sng" kern="100"/>
              <a:t>1</a:t>
            </a:r>
            <a:r>
              <a:rPr lang="ja-JP" altLang="en-US" sz="1000" u="sng" kern="100"/>
              <a:t>回</a:t>
            </a:r>
            <a:r>
              <a:rPr lang="en-US" altLang="ja-JP" sz="1000" u="sng" kern="100"/>
              <a:t>/5</a:t>
            </a:r>
            <a:r>
              <a:rPr lang="ja-JP" altLang="en-US" sz="1000" u="sng" kern="100"/>
              <a:t>年の調査を実施</a:t>
            </a:r>
            <a:r>
              <a:rPr lang="ja-JP" altLang="en-US" sz="1000" kern="100"/>
              <a:t>した。</a:t>
            </a:r>
            <a:endParaRPr lang="en-US" altLang="ja-JP" sz="1000" kern="100"/>
          </a:p>
          <a:p>
            <a:pPr algn="just"/>
            <a:r>
              <a:rPr lang="ja-JP" altLang="en-US" sz="1000" kern="100"/>
              <a:t>　　　　・</a:t>
            </a:r>
            <a:r>
              <a:rPr lang="ja-JP" altLang="en-US" sz="1000" u="sng" kern="100"/>
              <a:t>大阪北部地震後に緊急パトロールを実施したが、約</a:t>
            </a:r>
            <a:r>
              <a:rPr lang="en-US" altLang="ja-JP" sz="1000" u="sng" kern="100"/>
              <a:t>1</a:t>
            </a:r>
            <a:r>
              <a:rPr lang="ja-JP" altLang="en-US" sz="1000" u="sng" kern="100"/>
              <a:t>か月後に道路陥没事故が発生</a:t>
            </a:r>
            <a:r>
              <a:rPr lang="ja-JP" altLang="en-US" sz="1000" kern="100"/>
              <a:t>した。</a:t>
            </a:r>
            <a:endParaRPr lang="en-US" altLang="ja-JP" sz="1000" kern="100"/>
          </a:p>
          <a:p>
            <a:pPr algn="just"/>
            <a:r>
              <a:rPr kumimoji="1" lang="ja-JP" altLang="en-US" sz="1000" kern="100"/>
              <a:t>（土木）・府指針に基づき、</a:t>
            </a:r>
            <a:r>
              <a:rPr kumimoji="1" lang="ja-JP" altLang="en-US" sz="1000" u="sng" kern="100"/>
              <a:t>初期点検</a:t>
            </a:r>
            <a:r>
              <a:rPr kumimoji="1" lang="ja-JP" altLang="en-US" sz="1000" kern="100"/>
              <a:t>（</a:t>
            </a:r>
            <a:r>
              <a:rPr kumimoji="1" lang="en-US" altLang="ja-JP" sz="1000" kern="100"/>
              <a:t>1</a:t>
            </a:r>
            <a:r>
              <a:rPr kumimoji="1" lang="ja-JP" altLang="en-US" sz="1000" kern="100"/>
              <a:t>回目の点検）</a:t>
            </a:r>
            <a:r>
              <a:rPr kumimoji="1" lang="ja-JP" altLang="en-US" sz="1000" u="sng" kern="100"/>
              <a:t>を実施したが、</a:t>
            </a:r>
            <a:r>
              <a:rPr kumimoji="1" lang="en-US" altLang="ja-JP" sz="1000" u="sng" kern="100"/>
              <a:t>4</a:t>
            </a:r>
            <a:r>
              <a:rPr kumimoji="1" lang="ja-JP" altLang="en-US" sz="1000" u="sng" kern="100"/>
              <a:t>～</a:t>
            </a:r>
            <a:r>
              <a:rPr kumimoji="1" lang="en-US" altLang="ja-JP" sz="1000" u="sng" kern="100"/>
              <a:t>5</a:t>
            </a:r>
            <a:r>
              <a:rPr kumimoji="1" lang="ja-JP" altLang="en-US" sz="1000" u="sng" kern="100"/>
              <a:t>年の期間を要しており、定期点検の頻度（</a:t>
            </a:r>
            <a:r>
              <a:rPr kumimoji="1" lang="en-US" altLang="ja-JP" sz="1000" u="sng" kern="100"/>
              <a:t>1</a:t>
            </a:r>
            <a:r>
              <a:rPr kumimoji="1" lang="ja-JP" altLang="en-US" sz="1000" u="sng" kern="100"/>
              <a:t>回</a:t>
            </a:r>
            <a:r>
              <a:rPr kumimoji="1" lang="en-US" altLang="ja-JP" sz="1000" u="sng" kern="100"/>
              <a:t>/1</a:t>
            </a:r>
            <a:r>
              <a:rPr kumimoji="1" lang="ja-JP" altLang="en-US" sz="1000" u="sng" kern="100"/>
              <a:t>年）は守れなかった</a:t>
            </a:r>
            <a:r>
              <a:rPr kumimoji="1" lang="ja-JP" altLang="en-US" sz="1000" kern="100"/>
              <a:t>。</a:t>
            </a:r>
          </a:p>
          <a:p>
            <a:pPr algn="just"/>
            <a:r>
              <a:rPr kumimoji="1" lang="ja-JP" altLang="en-US" sz="1000" kern="100"/>
              <a:t>　　　　・</a:t>
            </a:r>
            <a:r>
              <a:rPr kumimoji="1" lang="ja-JP" altLang="en-US" sz="1000" u="sng" kern="100"/>
              <a:t>常時水没箇所（代替施設なし）の点検については、一度も点検できていなかった</a:t>
            </a:r>
            <a:r>
              <a:rPr kumimoji="1" lang="ja-JP" altLang="en-US" sz="1000" kern="100"/>
              <a:t>。</a:t>
            </a:r>
          </a:p>
        </p:txBody>
      </p:sp>
      <p:sp>
        <p:nvSpPr>
          <p:cNvPr id="10" name="テキスト ボックス 9">
            <a:extLst>
              <a:ext uri="{FF2B5EF4-FFF2-40B4-BE49-F238E27FC236}">
                <a16:creationId xmlns:a16="http://schemas.microsoft.com/office/drawing/2014/main" id="{83A53716-9C2A-4ED0-9D84-A6181FCD7C53}"/>
              </a:ext>
            </a:extLst>
          </p:cNvPr>
          <p:cNvSpPr txBox="1"/>
          <p:nvPr/>
        </p:nvSpPr>
        <p:spPr>
          <a:xfrm>
            <a:off x="75608" y="4435243"/>
            <a:ext cx="8770288" cy="584775"/>
          </a:xfrm>
          <a:prstGeom prst="rect">
            <a:avLst/>
          </a:prstGeom>
          <a:noFill/>
          <a:ln>
            <a:solidFill>
              <a:schemeClr val="tx1"/>
            </a:solidFill>
          </a:ln>
        </p:spPr>
        <p:txBody>
          <a:bodyPr wrap="square" rtlCol="0">
            <a:spAutoFit/>
          </a:bodyPr>
          <a:lstStyle/>
          <a:p>
            <a:pPr algn="just"/>
            <a:r>
              <a:rPr lang="en-US" altLang="ja-JP" sz="1200" kern="100">
                <a:effectLst/>
              </a:rPr>
              <a:t>【</a:t>
            </a:r>
            <a:r>
              <a:rPr lang="ja-JP" altLang="en-US" sz="1200" kern="100">
                <a:effectLst/>
              </a:rPr>
              <a:t>課題</a:t>
            </a:r>
            <a:r>
              <a:rPr lang="en-US" altLang="ja-JP" sz="1200" kern="100">
                <a:effectLst/>
              </a:rPr>
              <a:t>】</a:t>
            </a:r>
          </a:p>
          <a:p>
            <a:r>
              <a:rPr lang="ja-JP" altLang="en-US" sz="1000" kern="100"/>
              <a:t>（管渠）</a:t>
            </a:r>
            <a:r>
              <a:rPr lang="ja-JP" altLang="en-US" sz="1000" u="sng" kern="100"/>
              <a:t>圧送管の調査については、平成</a:t>
            </a:r>
            <a:r>
              <a:rPr lang="en-US" altLang="ja-JP" sz="1000" u="sng" kern="100"/>
              <a:t>30</a:t>
            </a:r>
            <a:r>
              <a:rPr lang="ja-JP" altLang="en-US" sz="1000" u="sng" kern="100"/>
              <a:t>年に空気弁から点検可能な技術ができたが、</a:t>
            </a:r>
            <a:r>
              <a:rPr kumimoji="1" lang="ja-JP" altLang="en-US" sz="1000" u="sng"/>
              <a:t>代替施設がなければ補修等の対策が出来ない</a:t>
            </a:r>
            <a:r>
              <a:rPr kumimoji="1" lang="ja-JP" altLang="en-US" sz="1000"/>
              <a:t>。</a:t>
            </a:r>
            <a:endParaRPr kumimoji="1" lang="en-US" altLang="ja-JP" sz="1000"/>
          </a:p>
          <a:p>
            <a:r>
              <a:rPr kumimoji="1" lang="ja-JP" altLang="en-US" sz="1000"/>
              <a:t>（土木）</a:t>
            </a:r>
            <a:r>
              <a:rPr kumimoji="1" lang="ja-JP" altLang="en-US" sz="1000" u="sng"/>
              <a:t>代替施設の無い水没箇所の点検</a:t>
            </a:r>
            <a:r>
              <a:rPr kumimoji="1" lang="ja-JP" altLang="en-US" sz="1000"/>
              <a:t>。</a:t>
            </a:r>
            <a:endParaRPr kumimoji="1" lang="en-US" altLang="ja-JP" sz="1000"/>
          </a:p>
        </p:txBody>
      </p:sp>
      <p:sp>
        <p:nvSpPr>
          <p:cNvPr id="16" name="テキスト ボックス 15">
            <a:extLst>
              <a:ext uri="{FF2B5EF4-FFF2-40B4-BE49-F238E27FC236}">
                <a16:creationId xmlns:a16="http://schemas.microsoft.com/office/drawing/2014/main" id="{2C353DB4-1159-47BD-BF38-A3BF3A3D4A8B}"/>
              </a:ext>
            </a:extLst>
          </p:cNvPr>
          <p:cNvSpPr txBox="1"/>
          <p:nvPr/>
        </p:nvSpPr>
        <p:spPr>
          <a:xfrm>
            <a:off x="75608" y="5319585"/>
            <a:ext cx="8770288" cy="1354217"/>
          </a:xfrm>
          <a:prstGeom prst="rect">
            <a:avLst/>
          </a:prstGeom>
          <a:noFill/>
          <a:ln>
            <a:solidFill>
              <a:schemeClr val="tx1"/>
            </a:solidFill>
          </a:ln>
        </p:spPr>
        <p:txBody>
          <a:bodyPr wrap="square" rtlCol="0">
            <a:spAutoFit/>
          </a:bodyPr>
          <a:lstStyle/>
          <a:p>
            <a:pPr algn="just"/>
            <a:r>
              <a:rPr lang="en-US" altLang="ja-JP" sz="1200" kern="100">
                <a:effectLst/>
              </a:rPr>
              <a:t>【</a:t>
            </a:r>
            <a:r>
              <a:rPr lang="ja-JP" altLang="en-US" sz="1200" kern="100"/>
              <a:t>対応方針（案）</a:t>
            </a:r>
            <a:r>
              <a:rPr lang="en-US" altLang="ja-JP" sz="1200" kern="100">
                <a:effectLst/>
              </a:rPr>
              <a:t>】</a:t>
            </a:r>
          </a:p>
          <a:p>
            <a:r>
              <a:rPr lang="ja-JP" altLang="en-US" sz="1000" kern="100">
                <a:effectLst/>
              </a:rPr>
              <a:t>（管渠）</a:t>
            </a:r>
            <a:r>
              <a:rPr lang="en-US" altLang="ja-JP" sz="1000" kern="100">
                <a:effectLst/>
              </a:rPr>
              <a:t>1.</a:t>
            </a:r>
            <a:r>
              <a:rPr lang="ja-JP" altLang="en-US" sz="1000" u="sng" kern="100"/>
              <a:t>伏越し管については、</a:t>
            </a:r>
            <a:r>
              <a:rPr lang="en-US" altLang="ja-JP" sz="1000" u="sng" kern="100"/>
              <a:t>1</a:t>
            </a:r>
            <a:r>
              <a:rPr lang="ja-JP" altLang="en-US" sz="1000" u="sng" kern="100"/>
              <a:t>回</a:t>
            </a:r>
            <a:r>
              <a:rPr lang="en-US" altLang="ja-JP" sz="1000" u="sng" kern="100"/>
              <a:t>/10</a:t>
            </a:r>
            <a:r>
              <a:rPr lang="ja-JP" altLang="en-US" sz="1000" u="sng" kern="100"/>
              <a:t>年の点検対象とする（</a:t>
            </a:r>
            <a:r>
              <a:rPr lang="en-US" altLang="ja-JP" sz="1000" kern="100"/>
              <a:t>16</a:t>
            </a:r>
            <a:r>
              <a:rPr lang="ja-JP" altLang="en-US" sz="1000" kern="100"/>
              <a:t>箇所</a:t>
            </a:r>
            <a:r>
              <a:rPr lang="en-US" altLang="ja-JP" sz="1000" kern="100"/>
              <a:t>/24</a:t>
            </a:r>
            <a:r>
              <a:rPr lang="ja-JP" altLang="en-US" sz="1000" kern="100"/>
              <a:t>箇所調査済　</a:t>
            </a:r>
            <a:r>
              <a:rPr lang="en-US" altLang="ja-JP" sz="1000" kern="100"/>
              <a:t>※</a:t>
            </a:r>
            <a:r>
              <a:rPr lang="ja-JP" altLang="en-US" sz="1000" kern="100"/>
              <a:t>残</a:t>
            </a:r>
            <a:r>
              <a:rPr lang="en-US" altLang="ja-JP" sz="1000" kern="100"/>
              <a:t>8</a:t>
            </a:r>
            <a:r>
              <a:rPr lang="ja-JP" altLang="en-US" sz="1000" kern="100"/>
              <a:t>箇所は</a:t>
            </a:r>
            <a:r>
              <a:rPr lang="en-US" altLang="ja-JP" sz="1000" kern="100"/>
              <a:t>R6</a:t>
            </a:r>
            <a:r>
              <a:rPr lang="ja-JP" altLang="en-US" sz="1000" kern="100"/>
              <a:t>発注予定）</a:t>
            </a:r>
            <a:endParaRPr lang="en-US" altLang="ja-JP" sz="1000" kern="100"/>
          </a:p>
          <a:p>
            <a:r>
              <a:rPr lang="ja-JP" altLang="en-US" sz="1000" kern="100"/>
              <a:t>　　　　</a:t>
            </a:r>
            <a:r>
              <a:rPr lang="en-US" altLang="ja-JP" sz="1000" kern="100"/>
              <a:t>2.</a:t>
            </a:r>
            <a:r>
              <a:rPr lang="ja-JP" altLang="en-US" sz="1000" u="sng" kern="100"/>
              <a:t>圧送管については</a:t>
            </a:r>
            <a:r>
              <a:rPr lang="ja-JP" altLang="en-US" sz="1000" kern="100"/>
              <a:t>、「状態監視保全」に位置づけ、新技術による</a:t>
            </a:r>
            <a:r>
              <a:rPr lang="ja-JP" altLang="en-US" sz="1000" u="sng" kern="100"/>
              <a:t>点検を</a:t>
            </a:r>
            <a:r>
              <a:rPr lang="en-US" altLang="ja-JP" sz="1000" u="sng" kern="100"/>
              <a:t>1</a:t>
            </a:r>
            <a:r>
              <a:rPr lang="ja-JP" altLang="en-US" sz="1000" u="sng" kern="100"/>
              <a:t>回</a:t>
            </a:r>
            <a:r>
              <a:rPr lang="en-US" altLang="ja-JP" sz="1000" u="sng" kern="100"/>
              <a:t>/5</a:t>
            </a:r>
            <a:r>
              <a:rPr lang="ja-JP" altLang="en-US" sz="1000" u="sng" kern="100"/>
              <a:t>年または</a:t>
            </a:r>
            <a:r>
              <a:rPr lang="en-US" altLang="ja-JP" sz="1000" u="sng" kern="100"/>
              <a:t>1</a:t>
            </a:r>
            <a:r>
              <a:rPr lang="ja-JP" altLang="en-US" sz="1000" u="sng" kern="100"/>
              <a:t>回</a:t>
            </a:r>
            <a:r>
              <a:rPr lang="en-US" altLang="ja-JP" sz="1000" u="sng" kern="100"/>
              <a:t>/10</a:t>
            </a:r>
            <a:r>
              <a:rPr lang="ja-JP" altLang="en-US" sz="1000" u="sng" kern="100"/>
              <a:t>年行うこととし、腐食等により緊急度の高い</a:t>
            </a:r>
            <a:endParaRPr lang="en-US" altLang="ja-JP" sz="1000" u="sng" kern="100"/>
          </a:p>
          <a:p>
            <a:r>
              <a:rPr lang="ja-JP" altLang="en-US" sz="1000" kern="100"/>
              <a:t>　　　　　</a:t>
            </a:r>
            <a:r>
              <a:rPr lang="ja-JP" altLang="en-US" sz="1000" u="sng" kern="100"/>
              <a:t>箇所から</a:t>
            </a:r>
            <a:r>
              <a:rPr lang="en-US" altLang="ja-JP" sz="1000" u="sng" kern="100"/>
              <a:t>2</a:t>
            </a:r>
            <a:r>
              <a:rPr lang="ja-JP" altLang="en-US" sz="1000" u="sng" kern="100"/>
              <a:t>条化を検討する</a:t>
            </a:r>
            <a:endParaRPr lang="en-US" altLang="ja-JP" sz="1000" u="sng" kern="100"/>
          </a:p>
          <a:p>
            <a:r>
              <a:rPr lang="ja-JP" altLang="en-US" sz="1000" kern="100"/>
              <a:t>　　　　</a:t>
            </a:r>
            <a:r>
              <a:rPr lang="en-US" altLang="ja-JP" sz="1000" kern="100"/>
              <a:t>3.</a:t>
            </a:r>
            <a:r>
              <a:rPr lang="ja-JP" altLang="en-US" sz="1000" u="sng" kern="100"/>
              <a:t>経過年数による点検頻度短縮については、データが不足しているため、将来検討のために点検データを蓄積していく</a:t>
            </a:r>
            <a:endParaRPr lang="en-US" altLang="ja-JP" sz="1000" u="sng" kern="100"/>
          </a:p>
          <a:p>
            <a:r>
              <a:rPr lang="ja-JP" altLang="en-US" sz="1000" kern="100"/>
              <a:t>　　　　</a:t>
            </a:r>
            <a:r>
              <a:rPr lang="en-US" altLang="ja-JP" sz="1000" kern="100"/>
              <a:t>4.</a:t>
            </a:r>
            <a:r>
              <a:rPr lang="ja-JP" altLang="en-US" sz="1000" u="sng" kern="100"/>
              <a:t>地震後の点検、調査について、内容を見直す</a:t>
            </a:r>
            <a:endParaRPr lang="en-US" altLang="ja-JP" sz="1000" u="sng" kern="100"/>
          </a:p>
          <a:p>
            <a:pPr algn="just"/>
            <a:r>
              <a:rPr lang="ja-JP" altLang="en-US" sz="1000" kern="100"/>
              <a:t>（土木）</a:t>
            </a:r>
            <a:r>
              <a:rPr lang="en-US" altLang="ja-JP" sz="1000" kern="100">
                <a:solidFill>
                  <a:srgbClr val="FF0000"/>
                </a:solidFill>
              </a:rPr>
              <a:t>5.</a:t>
            </a:r>
            <a:r>
              <a:rPr lang="ja-JP" altLang="en-US" sz="1000" u="sng" kern="100">
                <a:solidFill>
                  <a:srgbClr val="FF0000"/>
                </a:solidFill>
              </a:rPr>
              <a:t>腐食環境レベル等を考慮し、点検頻度を見直す</a:t>
            </a:r>
            <a:endParaRPr lang="en-US" altLang="ja-JP" sz="1000" u="sng" kern="100">
              <a:solidFill>
                <a:srgbClr val="FF0000"/>
              </a:solidFill>
            </a:endParaRPr>
          </a:p>
          <a:p>
            <a:r>
              <a:rPr lang="ja-JP" altLang="en-US" sz="1000" kern="100"/>
              <a:t>　　　　</a:t>
            </a:r>
            <a:r>
              <a:rPr lang="en-US" altLang="ja-JP" sz="1000" kern="100"/>
              <a:t>6.</a:t>
            </a:r>
            <a:r>
              <a:rPr lang="ja-JP" altLang="en-US" sz="1000" u="sng" kern="100"/>
              <a:t>常時水没箇所については、点検方法の検討フローを作成し、点検方法が無い場合は、代替施設（仮設・本設）の設置を検討する</a:t>
            </a:r>
            <a:endParaRPr lang="en-US" altLang="ja-JP" sz="1000" u="sng" kern="100"/>
          </a:p>
        </p:txBody>
      </p:sp>
      <p:sp>
        <p:nvSpPr>
          <p:cNvPr id="17" name="フローチャート: 組合せ 16">
            <a:extLst>
              <a:ext uri="{FF2B5EF4-FFF2-40B4-BE49-F238E27FC236}">
                <a16:creationId xmlns:a16="http://schemas.microsoft.com/office/drawing/2014/main" id="{39168D9E-F1DE-430F-BACB-A9C0812EA9CA}"/>
              </a:ext>
            </a:extLst>
          </p:cNvPr>
          <p:cNvSpPr/>
          <p:nvPr/>
        </p:nvSpPr>
        <p:spPr>
          <a:xfrm>
            <a:off x="3673498" y="1472150"/>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44893684-F9A9-4092-B88A-34F11B7D4AF5}"/>
              </a:ext>
            </a:extLst>
          </p:cNvPr>
          <p:cNvSpPr txBox="1"/>
          <p:nvPr/>
        </p:nvSpPr>
        <p:spPr>
          <a:xfrm>
            <a:off x="0" y="548680"/>
            <a:ext cx="8964488" cy="369332"/>
          </a:xfrm>
          <a:prstGeom prst="rect">
            <a:avLst/>
          </a:prstGeom>
          <a:noFill/>
        </p:spPr>
        <p:txBody>
          <a:bodyPr wrap="square" rtlCol="0">
            <a:spAutoFit/>
          </a:bodyPr>
          <a:lstStyle/>
          <a:p>
            <a:r>
              <a:rPr lang="ja-JP" altLang="en-US">
                <a:latin typeface="BIZ UDPゴシック" panose="020B0400000000000000" pitchFamily="50" charset="-128"/>
                <a:ea typeface="BIZ UDPゴシック" panose="020B0400000000000000" pitchFamily="50" charset="-128"/>
              </a:rPr>
              <a:t>①</a:t>
            </a:r>
            <a:r>
              <a:rPr kumimoji="1" lang="ja-JP" altLang="en-US">
                <a:latin typeface="BIZ UDPゴシック" panose="020B0400000000000000" pitchFamily="50" charset="-128"/>
                <a:ea typeface="BIZ UDPゴシック" panose="020B0400000000000000" pitchFamily="50" charset="-128"/>
              </a:rPr>
              <a:t>点検、診断、評価の手法や体制等の充実　（資料№</a:t>
            </a:r>
            <a:r>
              <a:rPr kumimoji="1" lang="en-US" altLang="ja-JP">
                <a:latin typeface="BIZ UDPゴシック" panose="020B0400000000000000" pitchFamily="50" charset="-128"/>
                <a:ea typeface="BIZ UDPゴシック" panose="020B0400000000000000" pitchFamily="50" charset="-128"/>
              </a:rPr>
              <a:t>4</a:t>
            </a:r>
            <a:r>
              <a:rPr kumimoji="1" lang="ja-JP" altLang="en-US">
                <a:latin typeface="BIZ UDPゴシック" panose="020B0400000000000000" pitchFamily="50" charset="-128"/>
                <a:ea typeface="BIZ UDPゴシック" panose="020B0400000000000000" pitchFamily="50" charset="-128"/>
              </a:rPr>
              <a:t>，</a:t>
            </a:r>
            <a:r>
              <a:rPr kumimoji="1" lang="en-US" altLang="ja-JP">
                <a:latin typeface="BIZ UDPゴシック" panose="020B0400000000000000" pitchFamily="50" charset="-128"/>
                <a:ea typeface="BIZ UDPゴシック" panose="020B0400000000000000" pitchFamily="50" charset="-128"/>
              </a:rPr>
              <a:t>5</a:t>
            </a:r>
            <a:r>
              <a:rPr kumimoji="1" lang="ja-JP" altLang="en-US">
                <a:latin typeface="BIZ UDPゴシック" panose="020B0400000000000000" pitchFamily="50" charset="-128"/>
                <a:ea typeface="BIZ UDPゴシック" panose="020B0400000000000000" pitchFamily="50" charset="-128"/>
              </a:rPr>
              <a:t>，</a:t>
            </a:r>
            <a:r>
              <a:rPr kumimoji="1" lang="en-US" altLang="ja-JP">
                <a:latin typeface="BIZ UDPゴシック" panose="020B0400000000000000" pitchFamily="50" charset="-128"/>
                <a:ea typeface="BIZ UDPゴシック" panose="020B0400000000000000" pitchFamily="50" charset="-128"/>
              </a:rPr>
              <a:t>7</a:t>
            </a:r>
            <a:r>
              <a:rPr kumimoji="1" lang="ja-JP" altLang="en-US">
                <a:latin typeface="BIZ UDPゴシック" panose="020B0400000000000000" pitchFamily="50" charset="-128"/>
                <a:ea typeface="BIZ UDPゴシック" panose="020B0400000000000000" pitchFamily="50" charset="-128"/>
              </a:rPr>
              <a:t>，</a:t>
            </a:r>
            <a:r>
              <a:rPr kumimoji="1" lang="en-US" altLang="ja-JP">
                <a:latin typeface="BIZ UDPゴシック" panose="020B0400000000000000" pitchFamily="50" charset="-128"/>
                <a:ea typeface="BIZ UDPゴシック" panose="020B0400000000000000" pitchFamily="50" charset="-128"/>
              </a:rPr>
              <a:t>8</a:t>
            </a:r>
            <a:r>
              <a:rPr kumimoji="1" lang="ja-JP" altLang="en-US">
                <a:latin typeface="BIZ UDPゴシック" panose="020B0400000000000000" pitchFamily="50" charset="-128"/>
                <a:ea typeface="BIZ UDPゴシック" panose="020B0400000000000000" pitchFamily="50" charset="-128"/>
              </a:rPr>
              <a:t>，</a:t>
            </a:r>
            <a:r>
              <a:rPr kumimoji="1" lang="en-US" altLang="ja-JP">
                <a:latin typeface="BIZ UDPゴシック" panose="020B0400000000000000" pitchFamily="50" charset="-128"/>
                <a:ea typeface="BIZ UDPゴシック" panose="020B0400000000000000" pitchFamily="50" charset="-128"/>
              </a:rPr>
              <a:t>11</a:t>
            </a:r>
            <a:r>
              <a:rPr lang="ja-JP" altLang="en-US">
                <a:latin typeface="BIZ UDPゴシック" panose="020B0400000000000000" pitchFamily="50" charset="-128"/>
                <a:ea typeface="BIZ UDPゴシック" panose="020B0400000000000000" pitchFamily="50" charset="-128"/>
              </a:rPr>
              <a:t>，</a:t>
            </a:r>
            <a:r>
              <a:rPr lang="en-US" altLang="ja-JP">
                <a:latin typeface="BIZ UDPゴシック" panose="020B0400000000000000" pitchFamily="50" charset="-128"/>
                <a:ea typeface="BIZ UDPゴシック" panose="020B0400000000000000" pitchFamily="50" charset="-128"/>
              </a:rPr>
              <a:t>14</a:t>
            </a:r>
            <a:r>
              <a:rPr kumimoji="1" lang="ja-JP" altLang="en-US">
                <a:latin typeface="BIZ UDPゴシック" panose="020B0400000000000000" pitchFamily="50" charset="-128"/>
                <a:ea typeface="BIZ UDPゴシック" panose="020B0400000000000000" pitchFamily="50" charset="-128"/>
              </a:rPr>
              <a:t>）</a:t>
            </a:r>
            <a:endParaRPr kumimoji="1" lang="ja-JP" altLang="en-US" sz="2400"/>
          </a:p>
        </p:txBody>
      </p:sp>
      <p:sp>
        <p:nvSpPr>
          <p:cNvPr id="26" name="フローチャート: 組合せ 25">
            <a:extLst>
              <a:ext uri="{FF2B5EF4-FFF2-40B4-BE49-F238E27FC236}">
                <a16:creationId xmlns:a16="http://schemas.microsoft.com/office/drawing/2014/main" id="{67F2E4B2-50C7-4C8F-AEC7-615F87511E8E}"/>
              </a:ext>
            </a:extLst>
          </p:cNvPr>
          <p:cNvSpPr/>
          <p:nvPr/>
        </p:nvSpPr>
        <p:spPr>
          <a:xfrm>
            <a:off x="3680747" y="3129166"/>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組合せ 26">
            <a:extLst>
              <a:ext uri="{FF2B5EF4-FFF2-40B4-BE49-F238E27FC236}">
                <a16:creationId xmlns:a16="http://schemas.microsoft.com/office/drawing/2014/main" id="{38B0BC4F-F51E-4846-AA56-974D2E7F3815}"/>
              </a:ext>
            </a:extLst>
          </p:cNvPr>
          <p:cNvSpPr/>
          <p:nvPr/>
        </p:nvSpPr>
        <p:spPr>
          <a:xfrm>
            <a:off x="3673497" y="4294202"/>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組合せ 27">
            <a:extLst>
              <a:ext uri="{FF2B5EF4-FFF2-40B4-BE49-F238E27FC236}">
                <a16:creationId xmlns:a16="http://schemas.microsoft.com/office/drawing/2014/main" id="{C64EDDC5-F7E6-4B2B-B048-742A3B54577E}"/>
              </a:ext>
            </a:extLst>
          </p:cNvPr>
          <p:cNvSpPr/>
          <p:nvPr/>
        </p:nvSpPr>
        <p:spPr>
          <a:xfrm>
            <a:off x="3680747" y="5159840"/>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D7EE30C-5A8F-4EF4-AB8E-EE23CA21FAC2}"/>
              </a:ext>
            </a:extLst>
          </p:cNvPr>
          <p:cNvSpPr txBox="1"/>
          <p:nvPr/>
        </p:nvSpPr>
        <p:spPr>
          <a:xfrm>
            <a:off x="-13856" y="0"/>
            <a:ext cx="9157855" cy="523220"/>
          </a:xfrm>
          <a:prstGeom prst="rect">
            <a:avLst/>
          </a:prstGeom>
          <a:solidFill>
            <a:srgbClr val="002060"/>
          </a:solidFill>
        </p:spPr>
        <p:txBody>
          <a:bodyPr wrap="square" rtlCol="0">
            <a:spAutoFit/>
          </a:bodyPr>
          <a:lstStyle/>
          <a:p>
            <a:r>
              <a:rPr lang="en-US" altLang="ja-JP" sz="2800">
                <a:solidFill>
                  <a:schemeClr val="bg1"/>
                </a:solidFill>
                <a:latin typeface="Meiryo UI" pitchFamily="50" charset="-128"/>
                <a:ea typeface="Meiryo UI" pitchFamily="50" charset="-128"/>
                <a:cs typeface="Meiryo UI" pitchFamily="50" charset="-128"/>
              </a:rPr>
              <a:t>3</a:t>
            </a:r>
            <a:r>
              <a:rPr lang="ja-JP" altLang="en-US" sz="2800">
                <a:solidFill>
                  <a:schemeClr val="bg1"/>
                </a:solidFill>
                <a:latin typeface="Meiryo UI" pitchFamily="50" charset="-128"/>
                <a:ea typeface="Meiryo UI" pitchFamily="50" charset="-128"/>
                <a:cs typeface="Meiryo UI" pitchFamily="50" charset="-128"/>
              </a:rPr>
              <a:t>．現計画の検証、課題抽出及び対応方針</a:t>
            </a:r>
          </a:p>
        </p:txBody>
      </p:sp>
      <p:sp>
        <p:nvSpPr>
          <p:cNvPr id="33" name="スライド番号プレースホルダー 1">
            <a:extLst>
              <a:ext uri="{FF2B5EF4-FFF2-40B4-BE49-F238E27FC236}">
                <a16:creationId xmlns:a16="http://schemas.microsoft.com/office/drawing/2014/main" id="{51B5565D-A442-473D-B93E-24E9F7230201}"/>
              </a:ext>
            </a:extLst>
          </p:cNvPr>
          <p:cNvSpPr>
            <a:spLocks noGrp="1"/>
          </p:cNvSpPr>
          <p:nvPr>
            <p:ph type="sldNum" sz="quarter" idx="12"/>
          </p:nvPr>
        </p:nvSpPr>
        <p:spPr>
          <a:xfrm>
            <a:off x="8050088" y="6491239"/>
            <a:ext cx="1828800" cy="365125"/>
          </a:xfrm>
        </p:spPr>
        <p:txBody>
          <a:bodyPr/>
          <a:lstStyle/>
          <a:p>
            <a:fld id="{682EF9F9-C4E8-46B2-BBF1-33E3162B856A}" type="slidenum">
              <a:rPr kumimoji="1" lang="ja-JP" altLang="en-US" smtClean="0"/>
              <a:t>10</a:t>
            </a:fld>
            <a:endParaRPr kumimoji="1" lang="ja-JP" altLang="en-US"/>
          </a:p>
        </p:txBody>
      </p:sp>
    </p:spTree>
    <p:extLst>
      <p:ext uri="{BB962C8B-B14F-4D97-AF65-F5344CB8AC3E}">
        <p14:creationId xmlns:p14="http://schemas.microsoft.com/office/powerpoint/2010/main" val="98419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2DD2419B-0019-4542-A414-FC6635DB08E0}"/>
              </a:ext>
            </a:extLst>
          </p:cNvPr>
          <p:cNvSpPr txBox="1"/>
          <p:nvPr/>
        </p:nvSpPr>
        <p:spPr>
          <a:xfrm>
            <a:off x="91219" y="1572736"/>
            <a:ext cx="8770288" cy="1136184"/>
          </a:xfrm>
          <a:prstGeom prst="rect">
            <a:avLst/>
          </a:prstGeom>
          <a:noFill/>
          <a:ln>
            <a:solidFill>
              <a:schemeClr val="tx1"/>
            </a:solidFill>
          </a:ln>
        </p:spPr>
        <p:txBody>
          <a:bodyPr wrap="square" rtlCol="0">
            <a:noAutofit/>
          </a:bodyPr>
          <a:lstStyle/>
          <a:p>
            <a:pPr algn="just"/>
            <a:r>
              <a:rPr lang="en-US" altLang="ja-JP" sz="1400" kern="100">
                <a:effectLst/>
              </a:rPr>
              <a:t>【</a:t>
            </a:r>
            <a:r>
              <a:rPr lang="ja-JP" altLang="en-US" sz="1400" kern="100">
                <a:effectLst/>
              </a:rPr>
              <a:t>実績・評価（検証）</a:t>
            </a:r>
            <a:r>
              <a:rPr lang="en-US" altLang="ja-JP" sz="1400" kern="100">
                <a:effectLst/>
              </a:rPr>
              <a:t>】</a:t>
            </a:r>
          </a:p>
          <a:p>
            <a:pPr algn="just"/>
            <a:endParaRPr lang="en-US" altLang="ja-JP" sz="1400" kern="100">
              <a:effectLst/>
            </a:endParaRPr>
          </a:p>
          <a:p>
            <a:pPr algn="just"/>
            <a:endParaRPr lang="en-US" altLang="ja-JP" sz="1400" kern="100">
              <a:effectLst/>
            </a:endParaRPr>
          </a:p>
          <a:p>
            <a:pPr algn="just"/>
            <a:endParaRPr lang="en-US" altLang="ja-JP" sz="1400" kern="100">
              <a:effectLst/>
            </a:endParaRPr>
          </a:p>
          <a:p>
            <a:pPr algn="just"/>
            <a:endParaRPr lang="en-US" altLang="ja-JP" sz="1400" kern="100">
              <a:effectLst/>
            </a:endParaRPr>
          </a:p>
          <a:p>
            <a:pPr algn="just"/>
            <a:endParaRPr lang="en-US" altLang="ja-JP" sz="1800" kern="100">
              <a:effectLst/>
            </a:endParaRPr>
          </a:p>
          <a:p>
            <a:pPr algn="just"/>
            <a:endParaRPr lang="en-US" altLang="ja-JP" sz="1800" kern="100">
              <a:effectLst/>
            </a:endParaRPr>
          </a:p>
        </p:txBody>
      </p:sp>
      <p:sp>
        <p:nvSpPr>
          <p:cNvPr id="4" name="テキスト ボックス 3">
            <a:extLst>
              <a:ext uri="{FF2B5EF4-FFF2-40B4-BE49-F238E27FC236}">
                <a16:creationId xmlns:a16="http://schemas.microsoft.com/office/drawing/2014/main" id="{3044CB46-9785-4454-9D58-FE23C4F58395}"/>
              </a:ext>
            </a:extLst>
          </p:cNvPr>
          <p:cNvSpPr txBox="1"/>
          <p:nvPr/>
        </p:nvSpPr>
        <p:spPr>
          <a:xfrm>
            <a:off x="91219" y="909488"/>
            <a:ext cx="8770288" cy="46166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kern="100">
                <a:effectLst/>
              </a:rPr>
              <a:t>【</a:t>
            </a:r>
            <a:r>
              <a:rPr lang="ja-JP" altLang="en-US" sz="1200" kern="100"/>
              <a:t>内容</a:t>
            </a:r>
            <a:r>
              <a:rPr lang="en-US" altLang="ja-JP" sz="1200" kern="100">
                <a:effectLst/>
              </a:rPr>
              <a:t>】</a:t>
            </a:r>
            <a:endParaRPr lang="en-US" altLang="ja-JP" sz="1200" kern="10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a:effectLst/>
              </a:rPr>
              <a:t>　</a:t>
            </a:r>
            <a:r>
              <a:rPr lang="ja-JP" altLang="en-US" sz="1200" u="sng" kern="100">
                <a:effectLst/>
              </a:rPr>
              <a:t>点検等により発見した異常への措置を適切に行い</a:t>
            </a:r>
            <a:r>
              <a:rPr lang="ja-JP" altLang="en-US" sz="1200" kern="100">
                <a:effectLst/>
              </a:rPr>
              <a:t>、構造物に致命的な欠陥を招く前に対策を行う</a:t>
            </a:r>
          </a:p>
        </p:txBody>
      </p:sp>
      <p:sp>
        <p:nvSpPr>
          <p:cNvPr id="5" name="テキスト ボックス 4">
            <a:extLst>
              <a:ext uri="{FF2B5EF4-FFF2-40B4-BE49-F238E27FC236}">
                <a16:creationId xmlns:a16="http://schemas.microsoft.com/office/drawing/2014/main" id="{BC0B227D-5ABA-49BA-8C81-C28D5614D271}"/>
              </a:ext>
            </a:extLst>
          </p:cNvPr>
          <p:cNvSpPr txBox="1"/>
          <p:nvPr/>
        </p:nvSpPr>
        <p:spPr>
          <a:xfrm>
            <a:off x="91219" y="3049134"/>
            <a:ext cx="8770288" cy="892552"/>
          </a:xfrm>
          <a:prstGeom prst="rect">
            <a:avLst/>
          </a:prstGeom>
          <a:noFill/>
          <a:ln>
            <a:solidFill>
              <a:schemeClr val="tx1"/>
            </a:solidFill>
          </a:ln>
        </p:spPr>
        <p:txBody>
          <a:bodyPr wrap="square" rtlCol="0">
            <a:spAutoFit/>
          </a:bodyPr>
          <a:lstStyle/>
          <a:p>
            <a:pPr algn="just"/>
            <a:r>
              <a:rPr lang="en-US" altLang="ja-JP" sz="1200" kern="100">
                <a:effectLst/>
              </a:rPr>
              <a:t>【</a:t>
            </a:r>
            <a:r>
              <a:rPr lang="ja-JP" altLang="en-US" sz="1200" kern="100">
                <a:effectLst/>
              </a:rPr>
              <a:t>総論</a:t>
            </a:r>
            <a:r>
              <a:rPr lang="en-US" altLang="ja-JP" sz="1200" kern="100">
                <a:effectLst/>
              </a:rPr>
              <a:t>】</a:t>
            </a:r>
          </a:p>
          <a:p>
            <a:pPr algn="just"/>
            <a:r>
              <a:rPr lang="ja-JP" altLang="en-US" sz="1000" kern="100"/>
              <a:t>（管渠）　緊急度</a:t>
            </a:r>
            <a:r>
              <a:rPr lang="en-US" altLang="ja-JP" sz="1000" kern="100"/>
              <a:t>Ⅰ</a:t>
            </a:r>
            <a:r>
              <a:rPr lang="ja-JP" altLang="en-US" sz="1000" kern="100"/>
              <a:t>については、速やかに対策を実施できているが、</a:t>
            </a:r>
            <a:r>
              <a:rPr lang="en-US" altLang="ja-JP" sz="1000" kern="100"/>
              <a:t>Ⅱ</a:t>
            </a:r>
            <a:r>
              <a:rPr lang="ja-JP" altLang="en-US" sz="1000" kern="100"/>
              <a:t>と判定された施設については、対策が遅れている。</a:t>
            </a:r>
            <a:endParaRPr lang="en-US" altLang="ja-JP" sz="1000" kern="100"/>
          </a:p>
          <a:p>
            <a:pPr algn="just"/>
            <a:r>
              <a:rPr lang="ja-JP" altLang="en-US" sz="1000" kern="100">
                <a:effectLst/>
              </a:rPr>
              <a:t>（土木）　</a:t>
            </a:r>
            <a:r>
              <a:rPr lang="ja-JP" altLang="en-US" sz="1000" u="sng" kern="100">
                <a:effectLst/>
              </a:rPr>
              <a:t>処理場・ポンプ場の土木施設は比較的健全</a:t>
            </a:r>
            <a:r>
              <a:rPr lang="ja-JP" altLang="en-US" sz="1000" kern="100">
                <a:effectLst/>
              </a:rPr>
              <a:t>であり、発見された不具合（汚泥処理施設の付帯施設）も対策出来ている。</a:t>
            </a:r>
            <a:endParaRPr lang="en-US" altLang="ja-JP" sz="1000" kern="100">
              <a:effectLst/>
            </a:endParaRPr>
          </a:p>
          <a:p>
            <a:pPr algn="just"/>
            <a:r>
              <a:rPr lang="ja-JP" altLang="en-US" sz="1000" kern="100"/>
              <a:t>（その他）改築（長寿命化・更新の総称）にあたっては、「長寿命化計画」を作成し、国へ提出することとされていたが、平成</a:t>
            </a:r>
            <a:r>
              <a:rPr lang="en-US" altLang="ja-JP" sz="1000" kern="100"/>
              <a:t>28</a:t>
            </a:r>
            <a:r>
              <a:rPr lang="ja-JP" altLang="en-US" sz="1000" kern="100"/>
              <a:t>年度</a:t>
            </a:r>
            <a:r>
              <a:rPr lang="ja-JP" altLang="en-US" sz="1000" u="sng" kern="100"/>
              <a:t>制度変更</a:t>
            </a:r>
            <a:r>
              <a:rPr lang="ja-JP" altLang="en-US" sz="1000" kern="100"/>
              <a:t>により</a:t>
            </a:r>
            <a:endParaRPr lang="en-US" altLang="ja-JP" sz="1000" kern="100"/>
          </a:p>
          <a:p>
            <a:pPr algn="just"/>
            <a:r>
              <a:rPr lang="ja-JP" altLang="en-US" sz="1000" kern="100"/>
              <a:t>　　　　「ストックマネジメント計画」を作成し、提出することとなった。</a:t>
            </a:r>
            <a:endParaRPr lang="ja-JP" altLang="en-US" sz="1000" kern="100">
              <a:effectLst/>
            </a:endParaRPr>
          </a:p>
        </p:txBody>
      </p:sp>
      <p:sp>
        <p:nvSpPr>
          <p:cNvPr id="6" name="テキスト ボックス 5">
            <a:extLst>
              <a:ext uri="{FF2B5EF4-FFF2-40B4-BE49-F238E27FC236}">
                <a16:creationId xmlns:a16="http://schemas.microsoft.com/office/drawing/2014/main" id="{D3C70D2F-53F6-43A6-8A2D-DD0A3703D135}"/>
              </a:ext>
            </a:extLst>
          </p:cNvPr>
          <p:cNvSpPr txBox="1"/>
          <p:nvPr/>
        </p:nvSpPr>
        <p:spPr>
          <a:xfrm>
            <a:off x="249760" y="1885726"/>
            <a:ext cx="8498703" cy="707886"/>
          </a:xfrm>
          <a:prstGeom prst="rect">
            <a:avLst/>
          </a:prstGeom>
          <a:noFill/>
          <a:ln>
            <a:solidFill>
              <a:schemeClr val="tx1"/>
            </a:solidFill>
          </a:ln>
        </p:spPr>
        <p:txBody>
          <a:bodyPr wrap="square" rtlCol="0">
            <a:spAutoFit/>
          </a:bodyPr>
          <a:lstStyle/>
          <a:p>
            <a:pPr algn="just"/>
            <a:r>
              <a:rPr kumimoji="1" lang="ja-JP" altLang="en-US" sz="1000"/>
              <a:t>（管渠）</a:t>
            </a:r>
            <a:endParaRPr kumimoji="1" lang="en-US" altLang="ja-JP" sz="1000"/>
          </a:p>
          <a:p>
            <a:pPr algn="just"/>
            <a:r>
              <a:rPr kumimoji="1" lang="ja-JP" altLang="en-US" sz="1000"/>
              <a:t>・</a:t>
            </a:r>
            <a:r>
              <a:rPr lang="ja-JP" altLang="en-US" sz="1000" u="sng"/>
              <a:t>緊急度</a:t>
            </a:r>
            <a:r>
              <a:rPr lang="en-US" altLang="ja-JP" sz="1000" u="sng"/>
              <a:t>Ⅰ</a:t>
            </a:r>
            <a:r>
              <a:rPr lang="ja-JP" altLang="en-US" sz="1000" u="sng"/>
              <a:t>判定となった場合、速やかに対策を実施している。</a:t>
            </a:r>
            <a:r>
              <a:rPr lang="ja-JP" altLang="en-US" sz="1000"/>
              <a:t>しかし緊急度</a:t>
            </a:r>
            <a:r>
              <a:rPr lang="en-US" altLang="ja-JP" sz="1000"/>
              <a:t>Ⅱ</a:t>
            </a:r>
            <a:r>
              <a:rPr lang="ja-JP" altLang="en-US" sz="1000"/>
              <a:t>判定についての対策は未実施が残っている。</a:t>
            </a:r>
            <a:endParaRPr lang="en-US" altLang="ja-JP" sz="1000"/>
          </a:p>
          <a:p>
            <a:pPr algn="just"/>
            <a:r>
              <a:rPr kumimoji="1" lang="ja-JP" altLang="en-US" sz="1000"/>
              <a:t>（土木構造物</a:t>
            </a:r>
            <a:r>
              <a:rPr lang="ja-JP" altLang="en-US" sz="1000"/>
              <a:t>）</a:t>
            </a:r>
            <a:endParaRPr lang="en-US" altLang="ja-JP" sz="1000"/>
          </a:p>
          <a:p>
            <a:pPr algn="just"/>
            <a:r>
              <a:rPr kumimoji="1" lang="ja-JP" altLang="en-US" sz="1000"/>
              <a:t>・</a:t>
            </a:r>
            <a:r>
              <a:rPr kumimoji="1" lang="ja-JP" altLang="en-US" sz="1000" u="sng"/>
              <a:t>初期点検で劣化が確認された箇所は対策工事を実施している</a:t>
            </a:r>
            <a:r>
              <a:rPr kumimoji="1" lang="ja-JP" altLang="en-US" sz="1000"/>
              <a:t>。</a:t>
            </a:r>
            <a:r>
              <a:rPr lang="en-US" altLang="ja-JP" sz="1000"/>
              <a:t>※</a:t>
            </a:r>
            <a:r>
              <a:rPr lang="ja-JP" altLang="en-US" sz="1000"/>
              <a:t>劣化は主に防食塗装等の付帯施設</a:t>
            </a:r>
            <a:endParaRPr kumimoji="1" lang="en-US" altLang="ja-JP" sz="1000"/>
          </a:p>
        </p:txBody>
      </p:sp>
      <p:sp>
        <p:nvSpPr>
          <p:cNvPr id="10" name="テキスト ボックス 9">
            <a:extLst>
              <a:ext uri="{FF2B5EF4-FFF2-40B4-BE49-F238E27FC236}">
                <a16:creationId xmlns:a16="http://schemas.microsoft.com/office/drawing/2014/main" id="{83A53716-9C2A-4ED0-9D84-A6181FCD7C53}"/>
              </a:ext>
            </a:extLst>
          </p:cNvPr>
          <p:cNvSpPr txBox="1"/>
          <p:nvPr/>
        </p:nvSpPr>
        <p:spPr>
          <a:xfrm>
            <a:off x="91219" y="4304122"/>
            <a:ext cx="8770288" cy="738664"/>
          </a:xfrm>
          <a:prstGeom prst="rect">
            <a:avLst/>
          </a:prstGeom>
          <a:noFill/>
          <a:ln>
            <a:solidFill>
              <a:schemeClr val="tx1"/>
            </a:solidFill>
          </a:ln>
        </p:spPr>
        <p:txBody>
          <a:bodyPr wrap="square" rtlCol="0">
            <a:spAutoFit/>
          </a:bodyPr>
          <a:lstStyle/>
          <a:p>
            <a:pPr algn="just"/>
            <a:r>
              <a:rPr lang="en-US" altLang="ja-JP" sz="1200" kern="100">
                <a:effectLst/>
              </a:rPr>
              <a:t>【</a:t>
            </a:r>
            <a:r>
              <a:rPr lang="ja-JP" altLang="en-US" sz="1200" kern="100">
                <a:effectLst/>
              </a:rPr>
              <a:t>課題</a:t>
            </a:r>
            <a:r>
              <a:rPr lang="en-US" altLang="ja-JP" sz="1200" kern="100">
                <a:effectLst/>
              </a:rPr>
              <a:t>】</a:t>
            </a:r>
          </a:p>
          <a:p>
            <a:r>
              <a:rPr lang="ja-JP" altLang="en-US" sz="1000" kern="100"/>
              <a:t>（管渠）</a:t>
            </a:r>
            <a:endParaRPr lang="en-US" altLang="ja-JP" sz="1000" kern="100"/>
          </a:p>
          <a:p>
            <a:r>
              <a:rPr lang="ja-JP" altLang="en-US" sz="1000" kern="100"/>
              <a:t>・</a:t>
            </a:r>
            <a:r>
              <a:rPr lang="ja-JP" altLang="en-US" sz="1000" u="sng" kern="100"/>
              <a:t>「下水道維持管理指針（日本下水道協会）」により、緊急度の判定方法は示されているが、対策方法（修繕、改築、経過観察）の採用方法について</a:t>
            </a:r>
            <a:endParaRPr lang="en-US" altLang="ja-JP" sz="1000" u="sng" kern="100"/>
          </a:p>
          <a:p>
            <a:r>
              <a:rPr lang="ja-JP" altLang="en-US" sz="1000" kern="100"/>
              <a:t>　</a:t>
            </a:r>
            <a:r>
              <a:rPr lang="ja-JP" altLang="en-US" sz="1000" u="sng" kern="100"/>
              <a:t>は定められていない</a:t>
            </a:r>
            <a:r>
              <a:rPr lang="ja-JP" altLang="en-US" sz="1000" kern="100"/>
              <a:t>。</a:t>
            </a:r>
            <a:endParaRPr lang="en-US" altLang="ja-JP" sz="1000" kern="100"/>
          </a:p>
        </p:txBody>
      </p:sp>
      <p:sp>
        <p:nvSpPr>
          <p:cNvPr id="16" name="テキスト ボックス 15">
            <a:extLst>
              <a:ext uri="{FF2B5EF4-FFF2-40B4-BE49-F238E27FC236}">
                <a16:creationId xmlns:a16="http://schemas.microsoft.com/office/drawing/2014/main" id="{2C353DB4-1159-47BD-BF38-A3BF3A3D4A8B}"/>
              </a:ext>
            </a:extLst>
          </p:cNvPr>
          <p:cNvSpPr txBox="1"/>
          <p:nvPr/>
        </p:nvSpPr>
        <p:spPr>
          <a:xfrm>
            <a:off x="91219" y="5412346"/>
            <a:ext cx="8770288" cy="892552"/>
          </a:xfrm>
          <a:prstGeom prst="rect">
            <a:avLst/>
          </a:prstGeom>
          <a:noFill/>
          <a:ln>
            <a:solidFill>
              <a:schemeClr val="tx1"/>
            </a:solidFill>
          </a:ln>
        </p:spPr>
        <p:txBody>
          <a:bodyPr wrap="square" rtlCol="0">
            <a:spAutoFit/>
          </a:bodyPr>
          <a:lstStyle/>
          <a:p>
            <a:pPr algn="just"/>
            <a:r>
              <a:rPr lang="en-US" altLang="ja-JP" sz="1200" kern="100">
                <a:effectLst/>
              </a:rPr>
              <a:t>【</a:t>
            </a:r>
            <a:r>
              <a:rPr lang="ja-JP" altLang="en-US" sz="1200" kern="100"/>
              <a:t>対応方針（案）</a:t>
            </a:r>
            <a:r>
              <a:rPr lang="en-US" altLang="ja-JP" sz="1200" kern="100">
                <a:effectLst/>
              </a:rPr>
              <a:t>】</a:t>
            </a:r>
          </a:p>
          <a:p>
            <a:r>
              <a:rPr lang="ja-JP" altLang="en-US" sz="1000" kern="100"/>
              <a:t>（管渠）</a:t>
            </a:r>
            <a:endParaRPr lang="en-US" altLang="ja-JP" sz="1000" kern="100"/>
          </a:p>
          <a:p>
            <a:r>
              <a:rPr lang="ja-JP" altLang="en-US" sz="1000" kern="100"/>
              <a:t>　</a:t>
            </a:r>
            <a:r>
              <a:rPr lang="en-US" altLang="ja-JP" sz="1000" kern="100"/>
              <a:t>1.</a:t>
            </a:r>
            <a:r>
              <a:rPr lang="ja-JP" altLang="en-US" sz="1000" u="sng" kern="100"/>
              <a:t>腐食やたるみ等の診断項目ごとの判定結果を考慮した対策方法を設定する</a:t>
            </a:r>
            <a:r>
              <a:rPr lang="ja-JP" altLang="en-US" sz="1000" kern="100"/>
              <a:t>（</a:t>
            </a:r>
            <a:r>
              <a:rPr lang="en-US" altLang="ja-JP" sz="1000" kern="100"/>
              <a:t>R3</a:t>
            </a:r>
            <a:r>
              <a:rPr lang="ja-JP" altLang="en-US" sz="1000" kern="100"/>
              <a:t>年度に運用マニュアル策定）</a:t>
            </a:r>
            <a:endParaRPr lang="en-US" altLang="ja-JP" sz="1000" kern="100"/>
          </a:p>
          <a:p>
            <a:r>
              <a:rPr lang="ja-JP" altLang="en-US" sz="1000" kern="100"/>
              <a:t>（その他）</a:t>
            </a:r>
            <a:endParaRPr lang="en-US" altLang="ja-JP" sz="1000" kern="100"/>
          </a:p>
          <a:p>
            <a:r>
              <a:rPr lang="ja-JP" altLang="en-US" sz="1000" kern="100"/>
              <a:t>　</a:t>
            </a:r>
            <a:r>
              <a:rPr lang="en-US" altLang="ja-JP" sz="1000" kern="100"/>
              <a:t>2.</a:t>
            </a:r>
            <a:r>
              <a:rPr lang="ja-JP" altLang="en-US" sz="1000" u="sng" kern="100"/>
              <a:t>制度変更を受け、計画への記載内容を変更する</a:t>
            </a:r>
            <a:endParaRPr lang="en-US" altLang="ja-JP" sz="1000" u="sng" kern="100"/>
          </a:p>
        </p:txBody>
      </p:sp>
      <p:sp>
        <p:nvSpPr>
          <p:cNvPr id="17" name="フローチャート: 組合せ 16">
            <a:extLst>
              <a:ext uri="{FF2B5EF4-FFF2-40B4-BE49-F238E27FC236}">
                <a16:creationId xmlns:a16="http://schemas.microsoft.com/office/drawing/2014/main" id="{39168D9E-F1DE-430F-BACB-A9C0812EA9CA}"/>
              </a:ext>
            </a:extLst>
          </p:cNvPr>
          <p:cNvSpPr/>
          <p:nvPr/>
        </p:nvSpPr>
        <p:spPr>
          <a:xfrm>
            <a:off x="3669305" y="1433759"/>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44893684-F9A9-4092-B88A-34F11B7D4AF5}"/>
              </a:ext>
            </a:extLst>
          </p:cNvPr>
          <p:cNvSpPr txBox="1"/>
          <p:nvPr/>
        </p:nvSpPr>
        <p:spPr>
          <a:xfrm>
            <a:off x="0" y="548680"/>
            <a:ext cx="8388424" cy="369332"/>
          </a:xfrm>
          <a:prstGeom prst="rect">
            <a:avLst/>
          </a:prstGeom>
          <a:noFill/>
        </p:spPr>
        <p:txBody>
          <a:bodyPr wrap="square" rtlCol="0">
            <a:spAutoFit/>
          </a:bodyPr>
          <a:lstStyle/>
          <a:p>
            <a:r>
              <a:rPr kumimoji="1" lang="ja-JP" altLang="en-US">
                <a:latin typeface="BIZ UDPゴシック" panose="020B0400000000000000" pitchFamily="50" charset="-128"/>
                <a:ea typeface="BIZ UDPゴシック" panose="020B0400000000000000" pitchFamily="50" charset="-128"/>
              </a:rPr>
              <a:t>②施設特性に応じた維持管理手法の体系化　　（資料№</a:t>
            </a:r>
            <a:r>
              <a:rPr kumimoji="1" lang="en-US" altLang="ja-JP">
                <a:latin typeface="BIZ UDPゴシック" panose="020B0400000000000000" pitchFamily="50" charset="-128"/>
                <a:ea typeface="BIZ UDPゴシック" panose="020B0400000000000000" pitchFamily="50" charset="-128"/>
              </a:rPr>
              <a:t>12</a:t>
            </a:r>
            <a:r>
              <a:rPr kumimoji="1" lang="ja-JP" altLang="en-US">
                <a:latin typeface="BIZ UDPゴシック" panose="020B0400000000000000" pitchFamily="50" charset="-128"/>
                <a:ea typeface="BIZ UDPゴシック" panose="020B0400000000000000" pitchFamily="50" charset="-128"/>
              </a:rPr>
              <a:t>，</a:t>
            </a:r>
            <a:r>
              <a:rPr kumimoji="1" lang="en-US" altLang="ja-JP">
                <a:latin typeface="BIZ UDPゴシック" panose="020B0400000000000000" pitchFamily="50" charset="-128"/>
                <a:ea typeface="BIZ UDPゴシック" panose="020B0400000000000000" pitchFamily="50" charset="-128"/>
              </a:rPr>
              <a:t>13</a:t>
            </a:r>
            <a:r>
              <a:rPr kumimoji="1" lang="ja-JP" altLang="en-US">
                <a:latin typeface="BIZ UDPゴシック" panose="020B0400000000000000" pitchFamily="50" charset="-128"/>
                <a:ea typeface="BIZ UDPゴシック" panose="020B0400000000000000" pitchFamily="50" charset="-128"/>
              </a:rPr>
              <a:t>）</a:t>
            </a:r>
            <a:endParaRPr kumimoji="1" lang="ja-JP" altLang="en-US" sz="2400"/>
          </a:p>
        </p:txBody>
      </p:sp>
      <p:sp>
        <p:nvSpPr>
          <p:cNvPr id="26" name="フローチャート: 組合せ 25">
            <a:extLst>
              <a:ext uri="{FF2B5EF4-FFF2-40B4-BE49-F238E27FC236}">
                <a16:creationId xmlns:a16="http://schemas.microsoft.com/office/drawing/2014/main" id="{67F2E4B2-50C7-4C8F-AEC7-615F87511E8E}"/>
              </a:ext>
            </a:extLst>
          </p:cNvPr>
          <p:cNvSpPr/>
          <p:nvPr/>
        </p:nvSpPr>
        <p:spPr>
          <a:xfrm>
            <a:off x="3669306" y="2876986"/>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組合せ 26">
            <a:extLst>
              <a:ext uri="{FF2B5EF4-FFF2-40B4-BE49-F238E27FC236}">
                <a16:creationId xmlns:a16="http://schemas.microsoft.com/office/drawing/2014/main" id="{38B0BC4F-F51E-4846-AA56-974D2E7F3815}"/>
              </a:ext>
            </a:extLst>
          </p:cNvPr>
          <p:cNvSpPr/>
          <p:nvPr/>
        </p:nvSpPr>
        <p:spPr>
          <a:xfrm>
            <a:off x="3692054" y="4027878"/>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組合せ 27">
            <a:extLst>
              <a:ext uri="{FF2B5EF4-FFF2-40B4-BE49-F238E27FC236}">
                <a16:creationId xmlns:a16="http://schemas.microsoft.com/office/drawing/2014/main" id="{C64EDDC5-F7E6-4B2B-B048-742A3B54577E}"/>
              </a:ext>
            </a:extLst>
          </p:cNvPr>
          <p:cNvSpPr/>
          <p:nvPr/>
        </p:nvSpPr>
        <p:spPr>
          <a:xfrm>
            <a:off x="3669305" y="5142007"/>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D7EE30C-5A8F-4EF4-AB8E-EE23CA21FAC2}"/>
              </a:ext>
            </a:extLst>
          </p:cNvPr>
          <p:cNvSpPr txBox="1"/>
          <p:nvPr/>
        </p:nvSpPr>
        <p:spPr>
          <a:xfrm>
            <a:off x="-13856" y="0"/>
            <a:ext cx="9157855" cy="523220"/>
          </a:xfrm>
          <a:prstGeom prst="rect">
            <a:avLst/>
          </a:prstGeom>
          <a:solidFill>
            <a:srgbClr val="002060"/>
          </a:solidFill>
        </p:spPr>
        <p:txBody>
          <a:bodyPr wrap="square" rtlCol="0">
            <a:spAutoFit/>
          </a:bodyPr>
          <a:lstStyle/>
          <a:p>
            <a:r>
              <a:rPr lang="en-US" altLang="ja-JP" sz="2800">
                <a:solidFill>
                  <a:schemeClr val="bg1"/>
                </a:solidFill>
                <a:latin typeface="Meiryo UI" pitchFamily="50" charset="-128"/>
                <a:ea typeface="Meiryo UI" pitchFamily="50" charset="-128"/>
                <a:cs typeface="Meiryo UI" pitchFamily="50" charset="-128"/>
              </a:rPr>
              <a:t>3</a:t>
            </a:r>
            <a:r>
              <a:rPr lang="ja-JP" altLang="en-US" sz="2800">
                <a:solidFill>
                  <a:schemeClr val="bg1"/>
                </a:solidFill>
                <a:latin typeface="Meiryo UI" pitchFamily="50" charset="-128"/>
                <a:ea typeface="Meiryo UI" pitchFamily="50" charset="-128"/>
                <a:cs typeface="Meiryo UI" pitchFamily="50" charset="-128"/>
              </a:rPr>
              <a:t>．</a:t>
            </a:r>
            <a:r>
              <a:rPr kumimoji="1" lang="ja-JP" altLang="en-US" sz="2800">
                <a:solidFill>
                  <a:schemeClr val="bg1"/>
                </a:solidFill>
                <a:latin typeface="Meiryo UI" panose="020B0604030504040204" pitchFamily="50" charset="-128"/>
                <a:ea typeface="Meiryo UI" panose="020B0604030504040204" pitchFamily="50" charset="-128"/>
              </a:rPr>
              <a:t>現計画の検証、課題抽出及び対応方針</a:t>
            </a:r>
            <a:endParaRPr kumimoji="1" lang="ja-JP" altLang="en-US" sz="2800">
              <a:solidFill>
                <a:schemeClr val="bg1"/>
              </a:solidFill>
              <a:latin typeface="Meiryo UI" pitchFamily="50" charset="-128"/>
              <a:ea typeface="Meiryo UI" pitchFamily="50" charset="-128"/>
              <a:cs typeface="Meiryo UI" pitchFamily="50" charset="-128"/>
            </a:endParaRPr>
          </a:p>
        </p:txBody>
      </p:sp>
      <p:sp>
        <p:nvSpPr>
          <p:cNvPr id="33" name="スライド番号プレースホルダー 1">
            <a:extLst>
              <a:ext uri="{FF2B5EF4-FFF2-40B4-BE49-F238E27FC236}">
                <a16:creationId xmlns:a16="http://schemas.microsoft.com/office/drawing/2014/main" id="{51B5565D-A442-473D-B93E-24E9F7230201}"/>
              </a:ext>
            </a:extLst>
          </p:cNvPr>
          <p:cNvSpPr>
            <a:spLocks noGrp="1"/>
          </p:cNvSpPr>
          <p:nvPr>
            <p:ph type="sldNum" sz="quarter" idx="12"/>
          </p:nvPr>
        </p:nvSpPr>
        <p:spPr>
          <a:xfrm>
            <a:off x="8100392" y="6571719"/>
            <a:ext cx="1828800" cy="365125"/>
          </a:xfrm>
        </p:spPr>
        <p:txBody>
          <a:bodyPr/>
          <a:lstStyle/>
          <a:p>
            <a:fld id="{682EF9F9-C4E8-46B2-BBF1-33E3162B856A}" type="slidenum">
              <a:rPr kumimoji="1" lang="ja-JP" altLang="en-US" smtClean="0"/>
              <a:t>11</a:t>
            </a:fld>
            <a:endParaRPr kumimoji="1" lang="ja-JP" altLang="en-US"/>
          </a:p>
        </p:txBody>
      </p:sp>
    </p:spTree>
    <p:extLst>
      <p:ext uri="{BB962C8B-B14F-4D97-AF65-F5344CB8AC3E}">
        <p14:creationId xmlns:p14="http://schemas.microsoft.com/office/powerpoint/2010/main" val="718741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2DD2419B-0019-4542-A414-FC6635DB08E0}"/>
              </a:ext>
            </a:extLst>
          </p:cNvPr>
          <p:cNvSpPr txBox="1"/>
          <p:nvPr/>
        </p:nvSpPr>
        <p:spPr>
          <a:xfrm>
            <a:off x="91219" y="1572737"/>
            <a:ext cx="8770288" cy="1002852"/>
          </a:xfrm>
          <a:prstGeom prst="rect">
            <a:avLst/>
          </a:prstGeom>
          <a:noFill/>
          <a:ln>
            <a:solidFill>
              <a:schemeClr val="tx1"/>
            </a:solidFill>
          </a:ln>
        </p:spPr>
        <p:txBody>
          <a:bodyPr wrap="square" rtlCol="0">
            <a:noAutofit/>
          </a:bodyPr>
          <a:lstStyle/>
          <a:p>
            <a:pPr algn="just"/>
            <a:r>
              <a:rPr lang="en-US" altLang="ja-JP" sz="1400" kern="100">
                <a:effectLst/>
              </a:rPr>
              <a:t>【</a:t>
            </a:r>
            <a:r>
              <a:rPr lang="ja-JP" altLang="en-US" sz="1400" kern="100">
                <a:effectLst/>
              </a:rPr>
              <a:t>実績・評価（検証）</a:t>
            </a:r>
            <a:r>
              <a:rPr lang="en-US" altLang="ja-JP" sz="1400" kern="100">
                <a:effectLst/>
              </a:rPr>
              <a:t>】</a:t>
            </a:r>
          </a:p>
          <a:p>
            <a:pPr algn="just"/>
            <a:endParaRPr lang="en-US" altLang="ja-JP" sz="1400" kern="100">
              <a:effectLst/>
            </a:endParaRPr>
          </a:p>
          <a:p>
            <a:pPr algn="just"/>
            <a:endParaRPr lang="en-US" altLang="ja-JP" sz="1400" kern="100">
              <a:effectLst/>
            </a:endParaRPr>
          </a:p>
          <a:p>
            <a:pPr algn="just"/>
            <a:endParaRPr lang="en-US" altLang="ja-JP" sz="1400" kern="100">
              <a:effectLst/>
            </a:endParaRPr>
          </a:p>
          <a:p>
            <a:pPr algn="just"/>
            <a:endParaRPr lang="en-US" altLang="ja-JP" sz="1400" kern="100">
              <a:effectLst/>
            </a:endParaRPr>
          </a:p>
          <a:p>
            <a:pPr algn="just"/>
            <a:endParaRPr lang="en-US" altLang="ja-JP" sz="1800" kern="100">
              <a:effectLst/>
            </a:endParaRPr>
          </a:p>
          <a:p>
            <a:pPr algn="just"/>
            <a:endParaRPr lang="en-US" altLang="ja-JP" sz="1800" kern="100">
              <a:effectLst/>
            </a:endParaRPr>
          </a:p>
        </p:txBody>
      </p:sp>
      <p:sp>
        <p:nvSpPr>
          <p:cNvPr id="4" name="テキスト ボックス 3">
            <a:extLst>
              <a:ext uri="{FF2B5EF4-FFF2-40B4-BE49-F238E27FC236}">
                <a16:creationId xmlns:a16="http://schemas.microsoft.com/office/drawing/2014/main" id="{3044CB46-9785-4454-9D58-FE23C4F58395}"/>
              </a:ext>
            </a:extLst>
          </p:cNvPr>
          <p:cNvSpPr txBox="1"/>
          <p:nvPr/>
        </p:nvSpPr>
        <p:spPr>
          <a:xfrm>
            <a:off x="91219" y="909488"/>
            <a:ext cx="8770288" cy="46166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kern="100">
                <a:effectLst/>
              </a:rPr>
              <a:t>【</a:t>
            </a:r>
            <a:r>
              <a:rPr lang="ja-JP" altLang="en-US" sz="1200" kern="100"/>
              <a:t>内容</a:t>
            </a:r>
            <a:r>
              <a:rPr lang="en-US" altLang="ja-JP" sz="1200" kern="100">
                <a:effectLst/>
              </a:rPr>
              <a:t>】</a:t>
            </a:r>
            <a:endParaRPr lang="en-US" altLang="ja-JP" sz="1200" kern="10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a:effectLst/>
              </a:rPr>
              <a:t>　着実な維持管理を実践し、得られた</a:t>
            </a:r>
            <a:r>
              <a:rPr lang="ja-JP" altLang="en-US" sz="1200" u="sng" kern="100">
                <a:effectLst/>
              </a:rPr>
              <a:t>維持管理データを予防保全に生かしていく</a:t>
            </a:r>
          </a:p>
        </p:txBody>
      </p:sp>
      <p:sp>
        <p:nvSpPr>
          <p:cNvPr id="5" name="テキスト ボックス 4">
            <a:extLst>
              <a:ext uri="{FF2B5EF4-FFF2-40B4-BE49-F238E27FC236}">
                <a16:creationId xmlns:a16="http://schemas.microsoft.com/office/drawing/2014/main" id="{BC0B227D-5ABA-49BA-8C81-C28D5614D271}"/>
              </a:ext>
            </a:extLst>
          </p:cNvPr>
          <p:cNvSpPr txBox="1"/>
          <p:nvPr/>
        </p:nvSpPr>
        <p:spPr>
          <a:xfrm>
            <a:off x="83599" y="2909624"/>
            <a:ext cx="8770288" cy="584775"/>
          </a:xfrm>
          <a:prstGeom prst="rect">
            <a:avLst/>
          </a:prstGeom>
          <a:noFill/>
          <a:ln>
            <a:solidFill>
              <a:schemeClr val="tx1"/>
            </a:solidFill>
          </a:ln>
        </p:spPr>
        <p:txBody>
          <a:bodyPr wrap="square" rtlCol="0">
            <a:spAutoFit/>
          </a:bodyPr>
          <a:lstStyle/>
          <a:p>
            <a:pPr algn="just"/>
            <a:r>
              <a:rPr lang="en-US" altLang="ja-JP" sz="1200" kern="100">
                <a:effectLst/>
              </a:rPr>
              <a:t>【</a:t>
            </a:r>
            <a:r>
              <a:rPr lang="ja-JP" altLang="en-US" sz="1200" kern="100">
                <a:effectLst/>
              </a:rPr>
              <a:t>総論</a:t>
            </a:r>
            <a:r>
              <a:rPr lang="en-US" altLang="ja-JP" sz="1200" kern="100">
                <a:effectLst/>
              </a:rPr>
              <a:t>】</a:t>
            </a:r>
          </a:p>
          <a:p>
            <a:pPr algn="just"/>
            <a:r>
              <a:rPr lang="ja-JP" altLang="en-US" sz="1000" kern="100"/>
              <a:t>（共通）今後、老朽化が進むため、維持管理業務の増加が懸念。</a:t>
            </a:r>
            <a:endParaRPr lang="en-US" altLang="ja-JP" sz="1000" kern="100"/>
          </a:p>
          <a:p>
            <a:pPr algn="just"/>
            <a:r>
              <a:rPr lang="ja-JP" altLang="en-US" sz="1000" kern="100"/>
              <a:t>　　　　</a:t>
            </a:r>
            <a:r>
              <a:rPr lang="ja-JP" altLang="en-US" sz="1000" kern="100">
                <a:effectLst/>
              </a:rPr>
              <a:t>維持管理データの蓄積は、今後の維持管理に有効であるため、データベースとして蓄積する必要がある。</a:t>
            </a:r>
          </a:p>
        </p:txBody>
      </p:sp>
      <p:sp>
        <p:nvSpPr>
          <p:cNvPr id="6" name="テキスト ボックス 5">
            <a:extLst>
              <a:ext uri="{FF2B5EF4-FFF2-40B4-BE49-F238E27FC236}">
                <a16:creationId xmlns:a16="http://schemas.microsoft.com/office/drawing/2014/main" id="{D3C70D2F-53F6-43A6-8A2D-DD0A3703D135}"/>
              </a:ext>
            </a:extLst>
          </p:cNvPr>
          <p:cNvSpPr txBox="1"/>
          <p:nvPr/>
        </p:nvSpPr>
        <p:spPr>
          <a:xfrm>
            <a:off x="249759" y="1881833"/>
            <a:ext cx="8498703" cy="553998"/>
          </a:xfrm>
          <a:prstGeom prst="rect">
            <a:avLst/>
          </a:prstGeom>
          <a:noFill/>
          <a:ln>
            <a:solidFill>
              <a:schemeClr val="tx1"/>
            </a:solidFill>
          </a:ln>
        </p:spPr>
        <p:txBody>
          <a:bodyPr wrap="square" rtlCol="0">
            <a:spAutoFit/>
          </a:bodyPr>
          <a:lstStyle/>
          <a:p>
            <a:pPr algn="just"/>
            <a:r>
              <a:rPr kumimoji="1" lang="ja-JP" altLang="en-US" sz="1000"/>
              <a:t>（</a:t>
            </a:r>
            <a:r>
              <a:rPr lang="ja-JP" altLang="en-US" sz="1000"/>
              <a:t>共通）</a:t>
            </a:r>
            <a:endParaRPr lang="en-US" altLang="ja-JP" sz="1000"/>
          </a:p>
          <a:p>
            <a:pPr algn="just"/>
            <a:r>
              <a:rPr kumimoji="1" lang="ja-JP" altLang="en-US" sz="1000"/>
              <a:t>・</a:t>
            </a:r>
            <a:r>
              <a:rPr kumimoji="1" lang="ja-JP" altLang="en-US" sz="1000" u="sng"/>
              <a:t>維持管理データは</a:t>
            </a:r>
            <a:r>
              <a:rPr kumimoji="1" lang="ja-JP" altLang="en-US" sz="1000"/>
              <a:t>各流域下水道事務所毎に独自の</a:t>
            </a:r>
            <a:r>
              <a:rPr kumimoji="1" lang="ja-JP" altLang="en-US" sz="1000" u="sng"/>
              <a:t>エクセルで管理している</a:t>
            </a:r>
            <a:endParaRPr kumimoji="1" lang="en-US" altLang="ja-JP" sz="1000" u="sng"/>
          </a:p>
          <a:p>
            <a:pPr algn="just"/>
            <a:r>
              <a:rPr kumimoji="1" lang="ja-JP" altLang="en-US" sz="1000"/>
              <a:t>・</a:t>
            </a:r>
            <a:r>
              <a:rPr kumimoji="1" lang="ja-JP" altLang="en-US" sz="1000" u="sng"/>
              <a:t>「大阪府建設</a:t>
            </a:r>
            <a:r>
              <a:rPr kumimoji="1" lang="en-US" altLang="ja-JP" sz="1000" u="sng"/>
              <a:t>CALS</a:t>
            </a:r>
            <a:r>
              <a:rPr kumimoji="1" lang="ja-JP" altLang="en-US" sz="1000" u="sng"/>
              <a:t>システム」は</a:t>
            </a:r>
            <a:r>
              <a:rPr kumimoji="1" lang="ja-JP" altLang="en-US" sz="1000"/>
              <a:t>、維持管理情報の</a:t>
            </a:r>
            <a:r>
              <a:rPr kumimoji="1" lang="ja-JP" altLang="en-US" sz="1000" u="sng"/>
              <a:t>データベースとしての利用には不向き</a:t>
            </a:r>
            <a:r>
              <a:rPr kumimoji="1" lang="ja-JP" altLang="en-US" sz="1000"/>
              <a:t>であるため使用しなかった</a:t>
            </a:r>
            <a:endParaRPr kumimoji="1" lang="en-US" altLang="ja-JP" sz="1000"/>
          </a:p>
        </p:txBody>
      </p:sp>
      <p:sp>
        <p:nvSpPr>
          <p:cNvPr id="10" name="テキスト ボックス 9">
            <a:extLst>
              <a:ext uri="{FF2B5EF4-FFF2-40B4-BE49-F238E27FC236}">
                <a16:creationId xmlns:a16="http://schemas.microsoft.com/office/drawing/2014/main" id="{83A53716-9C2A-4ED0-9D84-A6181FCD7C53}"/>
              </a:ext>
            </a:extLst>
          </p:cNvPr>
          <p:cNvSpPr txBox="1"/>
          <p:nvPr/>
        </p:nvSpPr>
        <p:spPr>
          <a:xfrm>
            <a:off x="113967" y="3832541"/>
            <a:ext cx="8770288" cy="738664"/>
          </a:xfrm>
          <a:prstGeom prst="rect">
            <a:avLst/>
          </a:prstGeom>
          <a:noFill/>
          <a:ln>
            <a:solidFill>
              <a:schemeClr val="tx1"/>
            </a:solidFill>
          </a:ln>
        </p:spPr>
        <p:txBody>
          <a:bodyPr wrap="square" rtlCol="0">
            <a:spAutoFit/>
          </a:bodyPr>
          <a:lstStyle/>
          <a:p>
            <a:pPr algn="just"/>
            <a:r>
              <a:rPr lang="en-US" altLang="ja-JP" sz="1200" kern="100">
                <a:effectLst/>
              </a:rPr>
              <a:t>【</a:t>
            </a:r>
            <a:r>
              <a:rPr lang="ja-JP" altLang="en-US" sz="1200" kern="100">
                <a:effectLst/>
              </a:rPr>
              <a:t>課題</a:t>
            </a:r>
            <a:r>
              <a:rPr lang="en-US" altLang="ja-JP" sz="1200" kern="100">
                <a:effectLst/>
              </a:rPr>
              <a:t>】</a:t>
            </a:r>
          </a:p>
          <a:p>
            <a:r>
              <a:rPr lang="ja-JP" altLang="en-US" sz="1000" kern="100"/>
              <a:t>（共通）</a:t>
            </a:r>
            <a:endParaRPr lang="en-US" altLang="ja-JP" sz="1000" kern="100"/>
          </a:p>
          <a:p>
            <a:pPr algn="just"/>
            <a:r>
              <a:rPr lang="ja-JP" altLang="en-US" sz="1000" kern="100"/>
              <a:t>・</a:t>
            </a:r>
            <a:r>
              <a:rPr lang="ja-JP" altLang="en-US" sz="1000" u="sng" kern="100"/>
              <a:t>今後、老朽化が進み、維持管理業務が増加しても、限られた人員で着実に維持管理を実践する必要がある</a:t>
            </a:r>
            <a:r>
              <a:rPr lang="ja-JP" altLang="en-US" sz="1000" kern="100"/>
              <a:t>。</a:t>
            </a:r>
            <a:endParaRPr lang="en-US" altLang="ja-JP" sz="1000" kern="100"/>
          </a:p>
          <a:p>
            <a:r>
              <a:rPr lang="ja-JP" altLang="en-US" sz="1000" kern="100"/>
              <a:t>・</a:t>
            </a:r>
            <a:r>
              <a:rPr lang="ja-JP" altLang="en-US" sz="1000" u="sng" kern="100"/>
              <a:t>今後の更新時期の見極め等に使用するには、詳細なデータの蓄積が必要</a:t>
            </a:r>
            <a:r>
              <a:rPr lang="ja-JP" altLang="en-US" sz="1000" kern="100"/>
              <a:t>。</a:t>
            </a:r>
          </a:p>
        </p:txBody>
      </p:sp>
      <p:sp>
        <p:nvSpPr>
          <p:cNvPr id="16" name="テキスト ボックス 15">
            <a:extLst>
              <a:ext uri="{FF2B5EF4-FFF2-40B4-BE49-F238E27FC236}">
                <a16:creationId xmlns:a16="http://schemas.microsoft.com/office/drawing/2014/main" id="{2C353DB4-1159-47BD-BF38-A3BF3A3D4A8B}"/>
              </a:ext>
            </a:extLst>
          </p:cNvPr>
          <p:cNvSpPr txBox="1"/>
          <p:nvPr/>
        </p:nvSpPr>
        <p:spPr>
          <a:xfrm>
            <a:off x="113967" y="5284243"/>
            <a:ext cx="8770288" cy="738664"/>
          </a:xfrm>
          <a:prstGeom prst="rect">
            <a:avLst/>
          </a:prstGeom>
          <a:noFill/>
          <a:ln>
            <a:solidFill>
              <a:schemeClr val="tx1"/>
            </a:solidFill>
          </a:ln>
        </p:spPr>
        <p:txBody>
          <a:bodyPr wrap="square" rtlCol="0">
            <a:spAutoFit/>
          </a:bodyPr>
          <a:lstStyle/>
          <a:p>
            <a:pPr algn="just"/>
            <a:r>
              <a:rPr lang="en-US" altLang="ja-JP" sz="1200" kern="100">
                <a:effectLst/>
              </a:rPr>
              <a:t>【</a:t>
            </a:r>
            <a:r>
              <a:rPr lang="ja-JP" altLang="en-US" sz="1200" kern="100"/>
              <a:t>対応方針（案）</a:t>
            </a:r>
            <a:r>
              <a:rPr lang="en-US" altLang="ja-JP" sz="1200" kern="100">
                <a:effectLst/>
              </a:rPr>
              <a:t>】</a:t>
            </a:r>
          </a:p>
          <a:p>
            <a:r>
              <a:rPr lang="ja-JP" altLang="en-US" sz="1000" kern="100"/>
              <a:t>（共通）</a:t>
            </a:r>
            <a:endParaRPr lang="en-US" altLang="ja-JP" sz="1000" kern="100"/>
          </a:p>
          <a:p>
            <a:r>
              <a:rPr lang="en-US" altLang="ja-JP" sz="1000" kern="100"/>
              <a:t>1.〈</a:t>
            </a:r>
            <a:r>
              <a:rPr lang="ja-JP" altLang="en-US" sz="1000" kern="100"/>
              <a:t>新規</a:t>
            </a:r>
            <a:r>
              <a:rPr lang="en-US" altLang="ja-JP" sz="1000" kern="100"/>
              <a:t>〉</a:t>
            </a:r>
            <a:r>
              <a:rPr lang="ja-JP" altLang="en-US" sz="1000" u="sng" kern="100"/>
              <a:t>包括管理業務（複数の維持管理業務の集約発注、複数年契約）の発注を進めていく</a:t>
            </a:r>
            <a:endParaRPr lang="en-US" altLang="ja-JP" sz="1000" u="sng" kern="100"/>
          </a:p>
          <a:p>
            <a:r>
              <a:rPr lang="en-US" altLang="ja-JP" sz="1000" kern="100"/>
              <a:t>2.</a:t>
            </a:r>
            <a:r>
              <a:rPr lang="ja-JP" altLang="en-US" sz="1000" kern="100"/>
              <a:t>維持管理情報を蓄積可能な</a:t>
            </a:r>
            <a:r>
              <a:rPr lang="ja-JP" altLang="en-US" sz="1000" u="sng" kern="100"/>
              <a:t>下水道管渠電子台帳を導入する</a:t>
            </a:r>
          </a:p>
        </p:txBody>
      </p:sp>
      <p:sp>
        <p:nvSpPr>
          <p:cNvPr id="17" name="フローチャート: 組合せ 16">
            <a:extLst>
              <a:ext uri="{FF2B5EF4-FFF2-40B4-BE49-F238E27FC236}">
                <a16:creationId xmlns:a16="http://schemas.microsoft.com/office/drawing/2014/main" id="{39168D9E-F1DE-430F-BACB-A9C0812EA9CA}"/>
              </a:ext>
            </a:extLst>
          </p:cNvPr>
          <p:cNvSpPr/>
          <p:nvPr/>
        </p:nvSpPr>
        <p:spPr>
          <a:xfrm>
            <a:off x="3669305" y="1433759"/>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44893684-F9A9-4092-B88A-34F11B7D4AF5}"/>
              </a:ext>
            </a:extLst>
          </p:cNvPr>
          <p:cNvSpPr txBox="1"/>
          <p:nvPr/>
        </p:nvSpPr>
        <p:spPr>
          <a:xfrm>
            <a:off x="0" y="548680"/>
            <a:ext cx="8388424" cy="369332"/>
          </a:xfrm>
          <a:prstGeom prst="rect">
            <a:avLst/>
          </a:prstGeom>
          <a:noFill/>
        </p:spPr>
        <p:txBody>
          <a:bodyPr wrap="square" rtlCol="0">
            <a:spAutoFit/>
          </a:bodyPr>
          <a:lstStyle/>
          <a:p>
            <a:r>
              <a:rPr lang="ja-JP" altLang="en-US">
                <a:latin typeface="BIZ UDPゴシック" panose="020B0400000000000000" pitchFamily="50" charset="-128"/>
                <a:ea typeface="BIZ UDPゴシック" panose="020B0400000000000000" pitchFamily="50" charset="-128"/>
              </a:rPr>
              <a:t>③日常的維持管理の着実な実践</a:t>
            </a:r>
            <a:r>
              <a:rPr kumimoji="1" lang="ja-JP" altLang="en-US">
                <a:latin typeface="BIZ UDPゴシック" panose="020B0400000000000000" pitchFamily="50" charset="-128"/>
                <a:ea typeface="BIZ UDPゴシック" panose="020B0400000000000000" pitchFamily="50" charset="-128"/>
              </a:rPr>
              <a:t>　　（資料№</a:t>
            </a:r>
            <a:r>
              <a:rPr lang="en-US" altLang="ja-JP">
                <a:latin typeface="BIZ UDPゴシック" panose="020B0400000000000000" pitchFamily="50" charset="-128"/>
                <a:ea typeface="BIZ UDPゴシック" panose="020B0400000000000000" pitchFamily="50" charset="-128"/>
              </a:rPr>
              <a:t>6</a:t>
            </a:r>
            <a:r>
              <a:rPr kumimoji="1" lang="ja-JP" altLang="en-US">
                <a:latin typeface="BIZ UDPゴシック" panose="020B0400000000000000" pitchFamily="50" charset="-128"/>
                <a:ea typeface="BIZ UDPゴシック" panose="020B0400000000000000" pitchFamily="50" charset="-128"/>
              </a:rPr>
              <a:t>）</a:t>
            </a:r>
            <a:endParaRPr kumimoji="1" lang="ja-JP" altLang="en-US" sz="2400"/>
          </a:p>
        </p:txBody>
      </p:sp>
      <p:sp>
        <p:nvSpPr>
          <p:cNvPr id="26" name="フローチャート: 組合せ 25">
            <a:extLst>
              <a:ext uri="{FF2B5EF4-FFF2-40B4-BE49-F238E27FC236}">
                <a16:creationId xmlns:a16="http://schemas.microsoft.com/office/drawing/2014/main" id="{67F2E4B2-50C7-4C8F-AEC7-615F87511E8E}"/>
              </a:ext>
            </a:extLst>
          </p:cNvPr>
          <p:cNvSpPr/>
          <p:nvPr/>
        </p:nvSpPr>
        <p:spPr>
          <a:xfrm>
            <a:off x="3669305" y="2699623"/>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ローチャート: 組合せ 26">
            <a:extLst>
              <a:ext uri="{FF2B5EF4-FFF2-40B4-BE49-F238E27FC236}">
                <a16:creationId xmlns:a16="http://schemas.microsoft.com/office/drawing/2014/main" id="{38B0BC4F-F51E-4846-AA56-974D2E7F3815}"/>
              </a:ext>
            </a:extLst>
          </p:cNvPr>
          <p:cNvSpPr/>
          <p:nvPr/>
        </p:nvSpPr>
        <p:spPr>
          <a:xfrm>
            <a:off x="3696246" y="3638915"/>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ローチャート: 組合せ 27">
            <a:extLst>
              <a:ext uri="{FF2B5EF4-FFF2-40B4-BE49-F238E27FC236}">
                <a16:creationId xmlns:a16="http://schemas.microsoft.com/office/drawing/2014/main" id="{C64EDDC5-F7E6-4B2B-B048-742A3B54577E}"/>
              </a:ext>
            </a:extLst>
          </p:cNvPr>
          <p:cNvSpPr/>
          <p:nvPr/>
        </p:nvSpPr>
        <p:spPr>
          <a:xfrm>
            <a:off x="3700549" y="4864043"/>
            <a:ext cx="1614115" cy="9060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D7EE30C-5A8F-4EF4-AB8E-EE23CA21FAC2}"/>
              </a:ext>
            </a:extLst>
          </p:cNvPr>
          <p:cNvSpPr txBox="1"/>
          <p:nvPr/>
        </p:nvSpPr>
        <p:spPr>
          <a:xfrm>
            <a:off x="-13856" y="0"/>
            <a:ext cx="9157855" cy="523220"/>
          </a:xfrm>
          <a:prstGeom prst="rect">
            <a:avLst/>
          </a:prstGeom>
          <a:solidFill>
            <a:srgbClr val="002060"/>
          </a:solidFill>
        </p:spPr>
        <p:txBody>
          <a:bodyPr wrap="square" rtlCol="0">
            <a:spAutoFit/>
          </a:bodyPr>
          <a:lstStyle/>
          <a:p>
            <a:r>
              <a:rPr lang="en-US" altLang="ja-JP" sz="2800">
                <a:solidFill>
                  <a:schemeClr val="bg1"/>
                </a:solidFill>
                <a:latin typeface="Meiryo UI" pitchFamily="50" charset="-128"/>
                <a:ea typeface="Meiryo UI" pitchFamily="50" charset="-128"/>
                <a:cs typeface="Meiryo UI" pitchFamily="50" charset="-128"/>
              </a:rPr>
              <a:t>3</a:t>
            </a:r>
            <a:r>
              <a:rPr kumimoji="1" lang="en-US" altLang="ja-JP" sz="2800">
                <a:solidFill>
                  <a:schemeClr val="bg1"/>
                </a:solidFill>
                <a:latin typeface="Meiryo UI" pitchFamily="50" charset="-128"/>
                <a:ea typeface="Meiryo UI" pitchFamily="50" charset="-128"/>
                <a:cs typeface="Meiryo UI" pitchFamily="50" charset="-128"/>
              </a:rPr>
              <a:t>.</a:t>
            </a:r>
            <a:r>
              <a:rPr kumimoji="1" lang="ja-JP" altLang="en-US" sz="2800">
                <a:solidFill>
                  <a:schemeClr val="bg1"/>
                </a:solidFill>
                <a:latin typeface="Meiryo UI" panose="020B0604030504040204" pitchFamily="50" charset="-128"/>
                <a:ea typeface="Meiryo UI" panose="020B0604030504040204" pitchFamily="50" charset="-128"/>
              </a:rPr>
              <a:t>現計画の検証、課題抽出及び対応方針</a:t>
            </a:r>
            <a:endParaRPr kumimoji="1" lang="ja-JP" altLang="en-US" sz="2800">
              <a:solidFill>
                <a:schemeClr val="bg1"/>
              </a:solidFill>
              <a:latin typeface="Meiryo UI" pitchFamily="50" charset="-128"/>
              <a:ea typeface="Meiryo UI" pitchFamily="50" charset="-128"/>
              <a:cs typeface="Meiryo UI" pitchFamily="50" charset="-128"/>
            </a:endParaRPr>
          </a:p>
        </p:txBody>
      </p:sp>
      <p:sp>
        <p:nvSpPr>
          <p:cNvPr id="33" name="スライド番号プレースホルダー 1">
            <a:extLst>
              <a:ext uri="{FF2B5EF4-FFF2-40B4-BE49-F238E27FC236}">
                <a16:creationId xmlns:a16="http://schemas.microsoft.com/office/drawing/2014/main" id="{51B5565D-A442-473D-B93E-24E9F7230201}"/>
              </a:ext>
            </a:extLst>
          </p:cNvPr>
          <p:cNvSpPr>
            <a:spLocks noGrp="1"/>
          </p:cNvSpPr>
          <p:nvPr>
            <p:ph type="sldNum" sz="quarter" idx="12"/>
          </p:nvPr>
        </p:nvSpPr>
        <p:spPr>
          <a:xfrm>
            <a:off x="8100392" y="6571719"/>
            <a:ext cx="1828800" cy="365125"/>
          </a:xfrm>
        </p:spPr>
        <p:txBody>
          <a:bodyPr/>
          <a:lstStyle/>
          <a:p>
            <a:fld id="{682EF9F9-C4E8-46B2-BBF1-33E3162B856A}" type="slidenum">
              <a:rPr kumimoji="1" lang="ja-JP" altLang="en-US" smtClean="0"/>
              <a:t>12</a:t>
            </a:fld>
            <a:endParaRPr kumimoji="1" lang="ja-JP" altLang="en-US"/>
          </a:p>
        </p:txBody>
      </p:sp>
    </p:spTree>
    <p:extLst>
      <p:ext uri="{BB962C8B-B14F-4D97-AF65-F5344CB8AC3E}">
        <p14:creationId xmlns:p14="http://schemas.microsoft.com/office/powerpoint/2010/main" val="1170380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306F4-D1CF-0F95-B062-CE64751B30F5}"/>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9B919422-FD65-8E53-54AA-6155526CD24E}"/>
              </a:ext>
            </a:extLst>
          </p:cNvPr>
          <p:cNvSpPr>
            <a:spLocks noChangeArrowheads="1"/>
          </p:cNvSpPr>
          <p:nvPr/>
        </p:nvSpPr>
        <p:spPr bwMode="auto">
          <a:xfrm>
            <a:off x="1570" y="-3023"/>
            <a:ext cx="9142430" cy="607645"/>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a:solidFill>
                  <a:schemeClr val="bg1"/>
                </a:solidFill>
                <a:latin typeface="Meiryo UI" pitchFamily="50" charset="-128"/>
                <a:ea typeface="Meiryo UI" pitchFamily="50" charset="-128"/>
                <a:cs typeface="Meiryo UI" pitchFamily="50" charset="-128"/>
              </a:rPr>
              <a:t>　</a:t>
            </a:r>
            <a:r>
              <a:rPr lang="en-US" altLang="ja-JP" sz="2800" b="1">
                <a:solidFill>
                  <a:schemeClr val="bg1"/>
                </a:solidFill>
                <a:latin typeface="Meiryo UI" pitchFamily="50" charset="-128"/>
                <a:ea typeface="Meiryo UI" pitchFamily="50" charset="-128"/>
                <a:cs typeface="Meiryo UI" pitchFamily="50" charset="-128"/>
              </a:rPr>
              <a:t>4</a:t>
            </a:r>
            <a:r>
              <a:rPr lang="ja-JP" altLang="en-US" sz="2800" b="1">
                <a:solidFill>
                  <a:schemeClr val="bg1"/>
                </a:solidFill>
                <a:latin typeface="Meiryo UI" pitchFamily="50" charset="-128"/>
                <a:ea typeface="Meiryo UI" pitchFamily="50" charset="-128"/>
                <a:cs typeface="Meiryo UI" pitchFamily="50" charset="-128"/>
              </a:rPr>
              <a:t>．第１回河川等部会　委員からの意見と対応方針　　　</a:t>
            </a:r>
            <a:r>
              <a:rPr lang="ja-JP" altLang="en-US" sz="2100" b="1">
                <a:solidFill>
                  <a:schemeClr val="bg1"/>
                </a:solidFill>
                <a:latin typeface="Meiryo UI" pitchFamily="50" charset="-128"/>
                <a:ea typeface="Meiryo UI" pitchFamily="50" charset="-128"/>
                <a:cs typeface="Meiryo UI" pitchFamily="50" charset="-128"/>
              </a:rPr>
              <a:t>　　　　　　　　　　　　　</a:t>
            </a:r>
            <a:endParaRPr lang="en-US" altLang="zh-TW" sz="2100" b="1">
              <a:solidFill>
                <a:schemeClr val="bg1"/>
              </a:solidFill>
              <a:latin typeface="Meiryo UI" pitchFamily="50" charset="-128"/>
              <a:ea typeface="Meiryo UI" pitchFamily="50" charset="-128"/>
              <a:cs typeface="Meiryo UI" pitchFamily="50" charset="-128"/>
            </a:endParaRPr>
          </a:p>
        </p:txBody>
      </p:sp>
      <p:sp>
        <p:nvSpPr>
          <p:cNvPr id="19" name="テキスト ボックス 18">
            <a:extLst>
              <a:ext uri="{FF2B5EF4-FFF2-40B4-BE49-F238E27FC236}">
                <a16:creationId xmlns:a16="http://schemas.microsoft.com/office/drawing/2014/main" id="{A0E2A1FE-2005-1C23-68C0-C3308B35DA64}"/>
              </a:ext>
            </a:extLst>
          </p:cNvPr>
          <p:cNvSpPr txBox="1"/>
          <p:nvPr/>
        </p:nvSpPr>
        <p:spPr>
          <a:xfrm>
            <a:off x="1619672" y="752829"/>
            <a:ext cx="7072081" cy="369332"/>
          </a:xfrm>
          <a:prstGeom prst="rect">
            <a:avLst/>
          </a:prstGeom>
          <a:solidFill>
            <a:srgbClr val="FFFFCC"/>
          </a:solidFill>
          <a:ln>
            <a:solidFill>
              <a:schemeClr val="accent1">
                <a:shade val="15000"/>
                <a:shade val="75000"/>
                <a:satMod val="125000"/>
                <a:lumMod val="75000"/>
              </a:schemeClr>
            </a:solidFill>
          </a:ln>
        </p:spPr>
        <p:txBody>
          <a:bodyPr wrap="square" rtlCol="0">
            <a:spAutoFit/>
          </a:bodyPr>
          <a:lstStyle/>
          <a:p>
            <a:r>
              <a:rPr lang="ja-JP" altLang="en-US">
                <a:latin typeface="Meiryo UI" panose="020B0604030504040204" pitchFamily="50" charset="-128"/>
                <a:ea typeface="Meiryo UI" panose="020B0604030504040204" pitchFamily="50" charset="-128"/>
              </a:rPr>
              <a:t>土木構造物の点検頻度の考え方</a:t>
            </a:r>
            <a:endParaRPr lang="en-US" altLang="ja-JP">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8DE0C81A-7590-5D10-5C35-79D7A4CD6587}"/>
              </a:ext>
            </a:extLst>
          </p:cNvPr>
          <p:cNvSpPr/>
          <p:nvPr/>
        </p:nvSpPr>
        <p:spPr>
          <a:xfrm>
            <a:off x="345440" y="762178"/>
            <a:ext cx="1274232" cy="369332"/>
          </a:xfrm>
          <a:prstGeom prst="rect">
            <a:avLst/>
          </a:prstGeom>
          <a:gradFill>
            <a:gsLst>
              <a:gs pos="100000">
                <a:srgbClr val="FFDE75"/>
              </a:gs>
              <a:gs pos="0">
                <a:srgbClr val="FFE79C"/>
              </a:gs>
              <a:gs pos="47000">
                <a:schemeClr val="accent5">
                  <a:lumMod val="20000"/>
                  <a:lumOff val="80000"/>
                </a:schemeClr>
              </a:gs>
            </a:gsLst>
            <a:path path="circle">
              <a:fillToRect l="20000" t="10000" r="20000" b="6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委員意見</a:t>
            </a:r>
          </a:p>
        </p:txBody>
      </p:sp>
      <p:sp>
        <p:nvSpPr>
          <p:cNvPr id="10" name="スライド番号プレースホルダー 3">
            <a:extLst>
              <a:ext uri="{FF2B5EF4-FFF2-40B4-BE49-F238E27FC236}">
                <a16:creationId xmlns:a16="http://schemas.microsoft.com/office/drawing/2014/main" id="{236EB481-E965-4E2F-8843-060470495E32}"/>
              </a:ext>
            </a:extLst>
          </p:cNvPr>
          <p:cNvSpPr>
            <a:spLocks noGrp="1"/>
          </p:cNvSpPr>
          <p:nvPr>
            <p:ph type="sldNum" sz="quarter" idx="12"/>
          </p:nvPr>
        </p:nvSpPr>
        <p:spPr>
          <a:xfrm>
            <a:off x="8483600" y="6492875"/>
            <a:ext cx="660400" cy="365125"/>
          </a:xfrm>
        </p:spPr>
        <p:txBody>
          <a:bodyPr/>
          <a:lstStyle/>
          <a:p>
            <a:fld id="{682EF9F9-C4E8-46B2-BBF1-33E3162B856A}" type="slidenum">
              <a:rPr kumimoji="1" lang="ja-JP" altLang="en-US" smtClean="0"/>
              <a:t>13</a:t>
            </a:fld>
            <a:endParaRPr kumimoji="1" lang="ja-JP" altLang="en-US"/>
          </a:p>
        </p:txBody>
      </p:sp>
      <p:sp>
        <p:nvSpPr>
          <p:cNvPr id="6" name="四角形: 角を丸くする 5">
            <a:extLst>
              <a:ext uri="{FF2B5EF4-FFF2-40B4-BE49-F238E27FC236}">
                <a16:creationId xmlns:a16="http://schemas.microsoft.com/office/drawing/2014/main" id="{13AB98EA-B26E-6B7F-AA36-6D0BDB1FFBD6}"/>
              </a:ext>
            </a:extLst>
          </p:cNvPr>
          <p:cNvSpPr/>
          <p:nvPr/>
        </p:nvSpPr>
        <p:spPr>
          <a:xfrm>
            <a:off x="198506" y="1246008"/>
            <a:ext cx="8647044" cy="2283952"/>
          </a:xfrm>
          <a:prstGeom prst="roundRect">
            <a:avLst>
              <a:gd name="adj" fmla="val 15886"/>
            </a:avLst>
          </a:prstGeom>
          <a:gradFill>
            <a:gsLst>
              <a:gs pos="0">
                <a:schemeClr val="accent3">
                  <a:lumMod val="20000"/>
                  <a:lumOff val="80000"/>
                </a:schemeClr>
              </a:gs>
              <a:gs pos="60000">
                <a:schemeClr val="bg2">
                  <a:tint val="95000"/>
                  <a:shade val="100000"/>
                  <a:satMod val="130000"/>
                  <a:lumMod val="130000"/>
                </a:schemeClr>
              </a:gs>
              <a:gs pos="100000">
                <a:schemeClr val="accent4">
                  <a:lumMod val="40000"/>
                  <a:lumOff val="60000"/>
                </a:schemeClr>
              </a:gs>
            </a:gsLst>
            <a:path path="circle">
              <a:fillToRect l="20000" t="10000" r="20000" b="60000"/>
            </a:path>
          </a:gra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lnSpc>
                <a:spcPct val="150000"/>
              </a:lnSpc>
            </a:pPr>
            <a:r>
              <a:rPr lang="ja-JP" altLang="en-US" sz="1600" kern="0">
                <a:solidFill>
                  <a:schemeClr val="tx1"/>
                </a:solidFill>
                <a:latin typeface="Meiryo UI" panose="020B0604030504040204" pitchFamily="50" charset="-128"/>
                <a:ea typeface="Meiryo UI" panose="020B0604030504040204" pitchFamily="50" charset="-128"/>
                <a:cs typeface="Ÿà–¾’©"/>
              </a:rPr>
              <a:t>土木施設の点検頻度設定では、腐食環境レベルを考慮するとあるが、一般環境と腐食環境という、大きな区分となるのか。硫化水素濃度の計測値参考にしながら設定されれば良い。</a:t>
            </a:r>
          </a:p>
          <a:p>
            <a:pPr algn="just">
              <a:lnSpc>
                <a:spcPct val="150000"/>
              </a:lnSpc>
            </a:pPr>
            <a:endParaRPr lang="en-US" altLang="ja-JP" sz="1600" u="sng">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6545AEF-0D6E-4B23-8708-2032C0590DBD}"/>
              </a:ext>
            </a:extLst>
          </p:cNvPr>
          <p:cNvSpPr txBox="1"/>
          <p:nvPr/>
        </p:nvSpPr>
        <p:spPr>
          <a:xfrm>
            <a:off x="1619673" y="3836655"/>
            <a:ext cx="7125934" cy="369332"/>
          </a:xfrm>
          <a:prstGeom prst="rect">
            <a:avLst/>
          </a:prstGeom>
          <a:solidFill>
            <a:srgbClr val="FFFFCC"/>
          </a:solidFill>
          <a:ln>
            <a:solidFill>
              <a:schemeClr val="accent1">
                <a:shade val="15000"/>
                <a:shade val="75000"/>
                <a:satMod val="125000"/>
                <a:lumMod val="75000"/>
              </a:schemeClr>
            </a:solidFill>
          </a:ln>
        </p:spPr>
        <p:txBody>
          <a:bodyPr wrap="square" rtlCol="0">
            <a:spAutoFit/>
          </a:bodyPr>
          <a:lstStyle/>
          <a:p>
            <a:r>
              <a:rPr lang="ja-JP" altLang="en-US">
                <a:latin typeface="Meiryo UI" panose="020B0604030504040204" pitchFamily="50" charset="-128"/>
                <a:ea typeface="Meiryo UI" panose="020B0604030504040204" pitchFamily="50" charset="-128"/>
              </a:rPr>
              <a:t>土木構造物の点検頻度の考え方</a:t>
            </a:r>
            <a:endParaRPr lang="en-US" altLang="ja-JP">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744791FF-3569-4D10-977F-D36B04EA9BFC}"/>
              </a:ext>
            </a:extLst>
          </p:cNvPr>
          <p:cNvSpPr/>
          <p:nvPr/>
        </p:nvSpPr>
        <p:spPr>
          <a:xfrm>
            <a:off x="345440" y="3836655"/>
            <a:ext cx="1274232" cy="369332"/>
          </a:xfrm>
          <a:prstGeom prst="rect">
            <a:avLst/>
          </a:prstGeom>
          <a:gradFill>
            <a:gsLst>
              <a:gs pos="100000">
                <a:srgbClr val="FFDE75"/>
              </a:gs>
              <a:gs pos="0">
                <a:srgbClr val="FFE79C"/>
              </a:gs>
              <a:gs pos="47000">
                <a:schemeClr val="accent5">
                  <a:lumMod val="20000"/>
                  <a:lumOff val="80000"/>
                </a:schemeClr>
              </a:gs>
            </a:gsLst>
            <a:path path="circle">
              <a:fillToRect l="20000" t="10000" r="20000" b="6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対応方針</a:t>
            </a:r>
          </a:p>
        </p:txBody>
      </p:sp>
      <p:sp>
        <p:nvSpPr>
          <p:cNvPr id="9" name="四角形: 角を丸くする 8">
            <a:extLst>
              <a:ext uri="{FF2B5EF4-FFF2-40B4-BE49-F238E27FC236}">
                <a16:creationId xmlns:a16="http://schemas.microsoft.com/office/drawing/2014/main" id="{C7C58678-A7DF-4239-92C5-EEA295538A20}"/>
              </a:ext>
            </a:extLst>
          </p:cNvPr>
          <p:cNvSpPr/>
          <p:nvPr/>
        </p:nvSpPr>
        <p:spPr>
          <a:xfrm>
            <a:off x="198506" y="4301145"/>
            <a:ext cx="8547100" cy="2372764"/>
          </a:xfrm>
          <a:prstGeom prst="roundRect">
            <a:avLst>
              <a:gd name="adj" fmla="val 15886"/>
            </a:avLst>
          </a:prstGeom>
          <a:gradFill>
            <a:gsLst>
              <a:gs pos="0">
                <a:schemeClr val="accent3">
                  <a:lumMod val="20000"/>
                  <a:lumOff val="80000"/>
                </a:schemeClr>
              </a:gs>
              <a:gs pos="60000">
                <a:schemeClr val="bg2">
                  <a:tint val="95000"/>
                  <a:shade val="100000"/>
                  <a:satMod val="130000"/>
                  <a:lumMod val="130000"/>
                </a:schemeClr>
              </a:gs>
              <a:gs pos="100000">
                <a:schemeClr val="accent4">
                  <a:lumMod val="40000"/>
                  <a:lumOff val="60000"/>
                </a:schemeClr>
              </a:gs>
            </a:gsLst>
            <a:path path="circle">
              <a:fillToRect l="20000" t="10000" r="20000" b="60000"/>
            </a:path>
          </a:gra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lnSpc>
                <a:spcPct val="150000"/>
              </a:lnSpc>
            </a:pPr>
            <a:r>
              <a:rPr lang="ja-JP" altLang="en-US" sz="1600" kern="0">
                <a:solidFill>
                  <a:schemeClr val="tx1"/>
                </a:solidFill>
                <a:latin typeface="Meiryo UI" panose="020B0604030504040204" pitchFamily="50" charset="-128"/>
                <a:ea typeface="Meiryo UI" panose="020B0604030504040204" pitchFamily="50" charset="-128"/>
                <a:cs typeface="Ÿà–¾’©"/>
              </a:rPr>
              <a:t>腐食環境レベルが高い施設としては、沈砂池や最初沈殿池、また汚泥濃縮施設等がある。　　　　　　このような点を考慮しながら頻度設定を見直していく。</a:t>
            </a:r>
            <a:endParaRPr lang="en-US" altLang="ja-JP" sz="16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62920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180" y="1268760"/>
            <a:ext cx="9144000" cy="2304256"/>
          </a:xfrm>
        </p:spPr>
        <p:txBody>
          <a:bodyPr>
            <a:normAutofit fontScale="90000"/>
          </a:bodyPr>
          <a:lstStyle/>
          <a:p>
            <a:pPr marL="182880" indent="0" algn="ctr">
              <a:buNone/>
            </a:pPr>
            <a:r>
              <a:rPr kumimoji="1" lang="ja-JP" altLang="en-US" sz="4000" b="1" dirty="0">
                <a:latin typeface="Meiryo UI" pitchFamily="50" charset="-128"/>
                <a:ea typeface="Meiryo UI" pitchFamily="50" charset="-128"/>
                <a:cs typeface="Meiryo UI" pitchFamily="50" charset="-128"/>
              </a:rPr>
              <a:t>大阪府都市基盤施設</a:t>
            </a:r>
            <a:r>
              <a:rPr lang="ja-JP" altLang="en-US" sz="4000" b="1" dirty="0">
                <a:latin typeface="Meiryo UI" pitchFamily="50" charset="-128"/>
                <a:ea typeface="Meiryo UI" pitchFamily="50" charset="-128"/>
                <a:cs typeface="Meiryo UI" pitchFamily="50" charset="-128"/>
              </a:rPr>
              <a:t>維持管理技術審議会</a:t>
            </a:r>
            <a:br>
              <a:rPr lang="en-US" altLang="ja-JP" sz="1300" b="1" dirty="0">
                <a:latin typeface="Meiryo UI" pitchFamily="50" charset="-128"/>
                <a:ea typeface="Meiryo UI" pitchFamily="50" charset="-128"/>
                <a:cs typeface="Meiryo UI" pitchFamily="50" charset="-128"/>
              </a:rPr>
            </a:br>
            <a:br>
              <a:rPr kumimoji="1" lang="en-US" altLang="ja-JP" sz="1300" b="1" dirty="0">
                <a:latin typeface="Meiryo UI" pitchFamily="50" charset="-128"/>
                <a:ea typeface="Meiryo UI" pitchFamily="50" charset="-128"/>
                <a:cs typeface="Meiryo UI" pitchFamily="50" charset="-128"/>
              </a:rPr>
            </a:br>
            <a:r>
              <a:rPr kumimoji="1" lang="ja-JP" altLang="en-US" sz="4000" b="1" dirty="0">
                <a:latin typeface="Meiryo UI" pitchFamily="50" charset="-128"/>
                <a:ea typeface="Meiryo UI" pitchFamily="50" charset="-128"/>
                <a:cs typeface="Meiryo UI" pitchFamily="50" charset="-128"/>
              </a:rPr>
              <a:t>第２回　</a:t>
            </a:r>
            <a:r>
              <a:rPr lang="ja-JP" altLang="en-US" sz="4000" dirty="0">
                <a:latin typeface="Meiryo UI" pitchFamily="50" charset="-128"/>
                <a:ea typeface="Meiryo UI" pitchFamily="50" charset="-128"/>
                <a:cs typeface="Meiryo UI" pitchFamily="50" charset="-128"/>
              </a:rPr>
              <a:t>河川等</a:t>
            </a:r>
            <a:r>
              <a:rPr kumimoji="1" lang="ja-JP" altLang="en-US" sz="4000" b="1" dirty="0">
                <a:latin typeface="Meiryo UI" pitchFamily="50" charset="-128"/>
                <a:ea typeface="Meiryo UI" pitchFamily="50" charset="-128"/>
                <a:cs typeface="Meiryo UI" pitchFamily="50" charset="-128"/>
              </a:rPr>
              <a:t>部会</a:t>
            </a:r>
            <a:br>
              <a:rPr kumimoji="1" lang="en-US" altLang="ja-JP" sz="1300" b="1" dirty="0">
                <a:latin typeface="Meiryo UI" pitchFamily="50" charset="-128"/>
                <a:ea typeface="Meiryo UI" pitchFamily="50" charset="-128"/>
                <a:cs typeface="Meiryo UI" pitchFamily="50" charset="-128"/>
              </a:rPr>
            </a:br>
            <a:br>
              <a:rPr kumimoji="1" lang="en-US" altLang="ja-JP" sz="1300" b="1" dirty="0">
                <a:latin typeface="Meiryo UI" pitchFamily="50" charset="-128"/>
                <a:ea typeface="Meiryo UI" pitchFamily="50" charset="-128"/>
                <a:cs typeface="Meiryo UI" pitchFamily="50" charset="-128"/>
              </a:rPr>
            </a:br>
            <a:endParaRPr kumimoji="1" lang="ja-JP" altLang="en-US" sz="2700" b="1" dirty="0">
              <a:latin typeface="Meiryo UI" pitchFamily="50" charset="-128"/>
              <a:ea typeface="Meiryo UI" pitchFamily="50" charset="-128"/>
              <a:cs typeface="Meiryo UI" pitchFamily="50" charset="-128"/>
            </a:endParaRPr>
          </a:p>
        </p:txBody>
      </p:sp>
      <p:sp>
        <p:nvSpPr>
          <p:cNvPr id="6" name="スライド番号プレースホルダー 17">
            <a:extLst>
              <a:ext uri="{FF2B5EF4-FFF2-40B4-BE49-F238E27FC236}">
                <a16:creationId xmlns:a16="http://schemas.microsoft.com/office/drawing/2014/main" id="{568234FF-1C40-4B1D-98C8-DF509959AD12}"/>
              </a:ext>
            </a:extLst>
          </p:cNvPr>
          <p:cNvSpPr txBox="1">
            <a:spLocks/>
          </p:cNvSpPr>
          <p:nvPr/>
        </p:nvSpPr>
        <p:spPr>
          <a:xfrm>
            <a:off x="8028384" y="6512642"/>
            <a:ext cx="18288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14</a:t>
            </a:fld>
            <a:endParaRPr lang="ja-JP" altLang="en-US"/>
          </a:p>
        </p:txBody>
      </p:sp>
      <p:sp>
        <p:nvSpPr>
          <p:cNvPr id="7" name="サブタイトル 2">
            <a:extLst>
              <a:ext uri="{FF2B5EF4-FFF2-40B4-BE49-F238E27FC236}">
                <a16:creationId xmlns:a16="http://schemas.microsoft.com/office/drawing/2014/main" id="{06817992-580E-49C7-913F-70BA459FE69C}"/>
              </a:ext>
            </a:extLst>
          </p:cNvPr>
          <p:cNvSpPr txBox="1">
            <a:spLocks/>
          </p:cNvSpPr>
          <p:nvPr/>
        </p:nvSpPr>
        <p:spPr>
          <a:xfrm>
            <a:off x="0" y="3753131"/>
            <a:ext cx="9144000" cy="792088"/>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pPr algn="ctr"/>
            <a:r>
              <a:rPr lang="en-US" altLang="ja-JP" sz="3200" b="1">
                <a:latin typeface="Meiryo UI" pitchFamily="50" charset="-128"/>
                <a:ea typeface="Meiryo UI" pitchFamily="50" charset="-128"/>
                <a:cs typeface="Meiryo UI" pitchFamily="50" charset="-128"/>
              </a:rPr>
              <a:t>《</a:t>
            </a:r>
            <a:r>
              <a:rPr lang="ja-JP" altLang="en-US" sz="3200" b="1">
                <a:latin typeface="Meiryo UI" pitchFamily="50" charset="-128"/>
                <a:ea typeface="Meiryo UI" pitchFamily="50" charset="-128"/>
                <a:cs typeface="Meiryo UI" pitchFamily="50" charset="-128"/>
              </a:rPr>
              <a:t>第１回河川等部会の概要</a:t>
            </a:r>
            <a:r>
              <a:rPr lang="en-US" altLang="ja-JP" sz="3200" b="1">
                <a:latin typeface="Meiryo UI" pitchFamily="50" charset="-128"/>
                <a:ea typeface="Meiryo UI" pitchFamily="50" charset="-128"/>
                <a:cs typeface="Meiryo UI" pitchFamily="50" charset="-128"/>
              </a:rPr>
              <a:t>》</a:t>
            </a:r>
            <a:endParaRPr lang="ja-JP" altLang="en-US" sz="3200" b="1">
              <a:latin typeface="Meiryo UI" pitchFamily="50" charset="-128"/>
              <a:ea typeface="Meiryo UI" pitchFamily="50" charset="-128"/>
              <a:cs typeface="Meiryo UI" pitchFamily="50" charset="-128"/>
            </a:endParaRPr>
          </a:p>
        </p:txBody>
      </p:sp>
      <p:sp>
        <p:nvSpPr>
          <p:cNvPr id="8" name="サブタイトル 2">
            <a:extLst>
              <a:ext uri="{FF2B5EF4-FFF2-40B4-BE49-F238E27FC236}">
                <a16:creationId xmlns:a16="http://schemas.microsoft.com/office/drawing/2014/main" id="{37486AA9-78E1-4A7C-9CF2-F53E5BE5C959}"/>
              </a:ext>
            </a:extLst>
          </p:cNvPr>
          <p:cNvSpPr txBox="1">
            <a:spLocks/>
          </p:cNvSpPr>
          <p:nvPr/>
        </p:nvSpPr>
        <p:spPr>
          <a:xfrm>
            <a:off x="0" y="4765144"/>
            <a:ext cx="9144000" cy="792088"/>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pPr algn="ctr"/>
            <a:r>
              <a:rPr lang="ja-JP" altLang="en-US" sz="3200">
                <a:latin typeface="Meiryo UI" pitchFamily="50" charset="-128"/>
                <a:ea typeface="Meiryo UI" pitchFamily="50" charset="-128"/>
                <a:cs typeface="Meiryo UI" pitchFamily="50" charset="-128"/>
              </a:rPr>
              <a:t>（港湾・海岸施設編）</a:t>
            </a:r>
          </a:p>
        </p:txBody>
      </p:sp>
    </p:spTree>
    <p:extLst>
      <p:ext uri="{BB962C8B-B14F-4D97-AF65-F5344CB8AC3E}">
        <p14:creationId xmlns:p14="http://schemas.microsoft.com/office/powerpoint/2010/main" val="1108739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8">
            <a:extLst>
              <a:ext uri="{FF2B5EF4-FFF2-40B4-BE49-F238E27FC236}">
                <a16:creationId xmlns:a16="http://schemas.microsoft.com/office/drawing/2014/main" id="{0C9B480A-DCE7-462A-93DF-4F7E197AB636}"/>
              </a:ext>
            </a:extLst>
          </p:cNvPr>
          <p:cNvSpPr/>
          <p:nvPr/>
        </p:nvSpPr>
        <p:spPr>
          <a:xfrm>
            <a:off x="105611" y="1196752"/>
            <a:ext cx="8957110" cy="5661248"/>
          </a:xfrm>
          <a:prstGeom prst="roundRect">
            <a:avLst>
              <a:gd name="adj" fmla="val 277"/>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anchor="ctr"/>
          <a:lstStyle/>
          <a:p>
            <a:pPr algn="ctr">
              <a:defRPr/>
            </a:pPr>
            <a:endParaRPr lang="ja-JP" altLang="en-US" sz="1400">
              <a:solidFill>
                <a:prstClr val="white"/>
              </a:solidFill>
            </a:endParaRPr>
          </a:p>
        </p:txBody>
      </p:sp>
      <p:sp>
        <p:nvSpPr>
          <p:cNvPr id="43" name="テキスト ボックス 8">
            <a:extLst>
              <a:ext uri="{FF2B5EF4-FFF2-40B4-BE49-F238E27FC236}">
                <a16:creationId xmlns:a16="http://schemas.microsoft.com/office/drawing/2014/main" id="{317C281A-B043-40AB-A283-498BB20730BD}"/>
              </a:ext>
            </a:extLst>
          </p:cNvPr>
          <p:cNvSpPr txBox="1">
            <a:spLocks noChangeArrowheads="1"/>
          </p:cNvSpPr>
          <p:nvPr/>
        </p:nvSpPr>
        <p:spPr bwMode="auto">
          <a:xfrm>
            <a:off x="241636" y="1052736"/>
            <a:ext cx="5122452" cy="250610"/>
          </a:xfrm>
          <a:prstGeom prst="rect">
            <a:avLst/>
          </a:prstGeom>
          <a:solidFill>
            <a:schemeClr val="bg1"/>
          </a:solidFill>
          <a:ln w="19050">
            <a:solidFill>
              <a:schemeClr val="tx1"/>
            </a:solidFill>
            <a:miter lim="800000"/>
            <a:headEnd/>
            <a:tailEnd/>
          </a:ln>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200" b="1">
                <a:solidFill>
                  <a:srgbClr val="000000"/>
                </a:solidFill>
                <a:latin typeface="Meiryo UI" panose="020B0604030504040204" pitchFamily="50" charset="-128"/>
                <a:ea typeface="Meiryo UI" panose="020B0604030504040204" pitchFamily="50" charset="-128"/>
              </a:rPr>
              <a:t>I</a:t>
            </a:r>
            <a:r>
              <a:rPr lang="ja-JP" altLang="en-US" sz="1200" b="1">
                <a:solidFill>
                  <a:srgbClr val="000000"/>
                </a:solidFill>
                <a:latin typeface="Meiryo UI" panose="020B0604030504040204" pitchFamily="50" charset="-128"/>
                <a:ea typeface="Meiryo UI" panose="020B0604030504040204" pitchFamily="50" charset="-128"/>
              </a:rPr>
              <a:t>．効率的・効果的な維持管理の推進（港湾・海岸理施設のロードマップ）</a:t>
            </a:r>
            <a:r>
              <a:rPr lang="ja-JP" altLang="en-US" sz="1200">
                <a:solidFill>
                  <a:srgbClr val="000000"/>
                </a:solidFill>
                <a:latin typeface="Meiryo UI" panose="020B0604030504040204" pitchFamily="50" charset="-128"/>
                <a:ea typeface="Meiryo UI" panose="020B0604030504040204" pitchFamily="50" charset="-128"/>
              </a:rPr>
              <a:t>　　　　</a:t>
            </a:r>
            <a:endParaRPr lang="ja-JP" altLang="en-US" sz="1200" b="1">
              <a:solidFill>
                <a:srgbClr val="000000"/>
              </a:solidFill>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9B4ED26B-8676-46DC-B455-F6A26F62B2A5}"/>
              </a:ext>
            </a:extLst>
          </p:cNvPr>
          <p:cNvSpPr txBox="1"/>
          <p:nvPr/>
        </p:nvSpPr>
        <p:spPr>
          <a:xfrm>
            <a:off x="-13856" y="0"/>
            <a:ext cx="9157855" cy="523220"/>
          </a:xfrm>
          <a:prstGeom prst="rect">
            <a:avLst/>
          </a:prstGeom>
          <a:solidFill>
            <a:srgbClr val="002060"/>
          </a:solidFill>
        </p:spPr>
        <p:txBody>
          <a:bodyPr wrap="square" rtlCol="0">
            <a:spAutoFit/>
          </a:bodyPr>
          <a:lstStyle/>
          <a:p>
            <a:r>
              <a:rPr kumimoji="1" lang="ja-JP" altLang="en-US" sz="2800">
                <a:solidFill>
                  <a:schemeClr val="bg1"/>
                </a:solidFill>
                <a:latin typeface="Meiryo UI" panose="020B0604030504040204" pitchFamily="50" charset="-128"/>
                <a:ea typeface="Meiryo UI" panose="020B0604030504040204" pitchFamily="50" charset="-128"/>
              </a:rPr>
              <a:t>５．現計画における主な取組内容と検証項目</a:t>
            </a:r>
            <a:endParaRPr kumimoji="1" lang="ja-JP" altLang="en-US" sz="2800">
              <a:solidFill>
                <a:schemeClr val="bg1"/>
              </a:solidFill>
              <a:latin typeface="Meiryo UI" pitchFamily="50" charset="-128"/>
              <a:ea typeface="Meiryo UI" pitchFamily="50" charset="-128"/>
              <a:cs typeface="Meiryo UI" pitchFamily="50" charset="-128"/>
            </a:endParaRPr>
          </a:p>
        </p:txBody>
      </p:sp>
      <p:sp>
        <p:nvSpPr>
          <p:cNvPr id="50" name="テキスト ボックス 49">
            <a:extLst>
              <a:ext uri="{FF2B5EF4-FFF2-40B4-BE49-F238E27FC236}">
                <a16:creationId xmlns:a16="http://schemas.microsoft.com/office/drawing/2014/main" id="{24B6848D-24FD-47E3-A283-8FCBA8BAB249}"/>
              </a:ext>
            </a:extLst>
          </p:cNvPr>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a:latin typeface="Meiryo UI" pitchFamily="50" charset="-128"/>
                <a:ea typeface="Meiryo UI" pitchFamily="50" charset="-128"/>
                <a:cs typeface="Meiryo UI" pitchFamily="50" charset="-128"/>
              </a:rPr>
              <a:t>５－１　効率的・効果的な維持管理の推進</a:t>
            </a:r>
            <a:endParaRPr kumimoji="1" lang="ja-JP" altLang="en-US" sz="2400">
              <a:latin typeface="Meiryo UI" pitchFamily="50" charset="-128"/>
              <a:ea typeface="Meiryo UI" pitchFamily="50" charset="-128"/>
              <a:cs typeface="Meiryo UI" pitchFamily="50" charset="-128"/>
            </a:endParaRPr>
          </a:p>
        </p:txBody>
      </p:sp>
      <p:sp>
        <p:nvSpPr>
          <p:cNvPr id="47" name="吹き出し: 角を丸めた四角形 46">
            <a:extLst>
              <a:ext uri="{FF2B5EF4-FFF2-40B4-BE49-F238E27FC236}">
                <a16:creationId xmlns:a16="http://schemas.microsoft.com/office/drawing/2014/main" id="{59BDB629-DDA3-4D94-8B7A-4403FD5F95D7}"/>
              </a:ext>
            </a:extLst>
          </p:cNvPr>
          <p:cNvSpPr/>
          <p:nvPr/>
        </p:nvSpPr>
        <p:spPr>
          <a:xfrm>
            <a:off x="7517003" y="764704"/>
            <a:ext cx="1233132" cy="550615"/>
          </a:xfrm>
          <a:prstGeom prst="wedgeRoundRectCallout">
            <a:avLst>
              <a:gd name="adj1" fmla="val -33703"/>
              <a:gd name="adj2" fmla="val 726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a:t>これらの実行状況を検証</a:t>
            </a:r>
            <a:endParaRPr kumimoji="1" lang="en-US" altLang="ja-JP" sz="1200" b="1"/>
          </a:p>
        </p:txBody>
      </p:sp>
      <p:sp>
        <p:nvSpPr>
          <p:cNvPr id="32" name="スライド番号プレースホルダー 1">
            <a:extLst>
              <a:ext uri="{FF2B5EF4-FFF2-40B4-BE49-F238E27FC236}">
                <a16:creationId xmlns:a16="http://schemas.microsoft.com/office/drawing/2014/main" id="{84372E70-62B2-4C9B-9931-1DBFCAD34C54}"/>
              </a:ext>
            </a:extLst>
          </p:cNvPr>
          <p:cNvSpPr>
            <a:spLocks noGrp="1"/>
          </p:cNvSpPr>
          <p:nvPr>
            <p:ph type="sldNum" sz="quarter" idx="12"/>
          </p:nvPr>
        </p:nvSpPr>
        <p:spPr>
          <a:xfrm>
            <a:off x="7956376" y="6562853"/>
            <a:ext cx="1828800" cy="365125"/>
          </a:xfrm>
        </p:spPr>
        <p:txBody>
          <a:bodyPr/>
          <a:lstStyle/>
          <a:p>
            <a:fld id="{682EF9F9-C4E8-46B2-BBF1-33E3162B856A}" type="slidenum">
              <a:rPr kumimoji="1" lang="ja-JP" altLang="en-US" smtClean="0"/>
              <a:t>15</a:t>
            </a:fld>
            <a:endParaRPr kumimoji="1" lang="ja-JP" altLang="en-US"/>
          </a:p>
        </p:txBody>
      </p:sp>
      <p:pic>
        <p:nvPicPr>
          <p:cNvPr id="34" name="図 33">
            <a:extLst>
              <a:ext uri="{FF2B5EF4-FFF2-40B4-BE49-F238E27FC236}">
                <a16:creationId xmlns:a16="http://schemas.microsoft.com/office/drawing/2014/main" id="{38CFD41A-9775-4B93-B852-13D19F35FA5E}"/>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246394" y="1651159"/>
            <a:ext cx="7848070" cy="4583163"/>
          </a:xfrm>
          <a:prstGeom prst="rect">
            <a:avLst/>
          </a:prstGeom>
          <a:noFill/>
          <a:ln>
            <a:noFill/>
          </a:ln>
        </p:spPr>
      </p:pic>
      <p:sp>
        <p:nvSpPr>
          <p:cNvPr id="35" name="正方形/長方形 34">
            <a:extLst>
              <a:ext uri="{FF2B5EF4-FFF2-40B4-BE49-F238E27FC236}">
                <a16:creationId xmlns:a16="http://schemas.microsoft.com/office/drawing/2014/main" id="{DA1275DB-41FD-4EF0-94B7-7BF31E9AF632}"/>
              </a:ext>
            </a:extLst>
          </p:cNvPr>
          <p:cNvSpPr/>
          <p:nvPr/>
        </p:nvSpPr>
        <p:spPr>
          <a:xfrm>
            <a:off x="8098758" y="2003562"/>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①ー１</a:t>
            </a:r>
            <a:r>
              <a:rPr kumimoji="1" lang="en-US" altLang="ja-JP" sz="1100">
                <a:solidFill>
                  <a:schemeClr val="tx1"/>
                </a:solidFill>
              </a:rPr>
              <a:t>】</a:t>
            </a:r>
            <a:endParaRPr kumimoji="1" lang="ja-JP" altLang="en-US" sz="1100">
              <a:solidFill>
                <a:schemeClr val="tx1"/>
              </a:solidFill>
            </a:endParaRPr>
          </a:p>
        </p:txBody>
      </p:sp>
      <p:sp>
        <p:nvSpPr>
          <p:cNvPr id="36" name="正方形/長方形 35">
            <a:extLst>
              <a:ext uri="{FF2B5EF4-FFF2-40B4-BE49-F238E27FC236}">
                <a16:creationId xmlns:a16="http://schemas.microsoft.com/office/drawing/2014/main" id="{44F50AB5-3ECE-4D6E-BA2C-771F6C87FA3C}"/>
              </a:ext>
            </a:extLst>
          </p:cNvPr>
          <p:cNvSpPr/>
          <p:nvPr/>
        </p:nvSpPr>
        <p:spPr>
          <a:xfrm>
            <a:off x="8098758" y="2271442"/>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①ー２</a:t>
            </a:r>
            <a:r>
              <a:rPr kumimoji="1" lang="en-US" altLang="ja-JP" sz="1100">
                <a:solidFill>
                  <a:schemeClr val="tx1"/>
                </a:solidFill>
              </a:rPr>
              <a:t>】</a:t>
            </a:r>
            <a:endParaRPr kumimoji="1" lang="ja-JP" altLang="en-US" sz="1100">
              <a:solidFill>
                <a:schemeClr val="tx1"/>
              </a:solidFill>
            </a:endParaRPr>
          </a:p>
        </p:txBody>
      </p:sp>
      <p:sp>
        <p:nvSpPr>
          <p:cNvPr id="37" name="正方形/長方形 36">
            <a:extLst>
              <a:ext uri="{FF2B5EF4-FFF2-40B4-BE49-F238E27FC236}">
                <a16:creationId xmlns:a16="http://schemas.microsoft.com/office/drawing/2014/main" id="{CDA4CDBD-28FA-47A3-90E6-D90CA7CAEE39}"/>
              </a:ext>
            </a:extLst>
          </p:cNvPr>
          <p:cNvSpPr/>
          <p:nvPr/>
        </p:nvSpPr>
        <p:spPr>
          <a:xfrm>
            <a:off x="8098758" y="2583572"/>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①ー３</a:t>
            </a:r>
            <a:r>
              <a:rPr kumimoji="1" lang="en-US" altLang="ja-JP" sz="1100">
                <a:solidFill>
                  <a:schemeClr val="tx1"/>
                </a:solidFill>
              </a:rPr>
              <a:t>】</a:t>
            </a:r>
            <a:endParaRPr kumimoji="1" lang="ja-JP" altLang="en-US" sz="1100">
              <a:solidFill>
                <a:schemeClr val="tx1"/>
              </a:solidFill>
            </a:endParaRPr>
          </a:p>
        </p:txBody>
      </p:sp>
      <p:sp>
        <p:nvSpPr>
          <p:cNvPr id="38" name="正方形/長方形 37">
            <a:extLst>
              <a:ext uri="{FF2B5EF4-FFF2-40B4-BE49-F238E27FC236}">
                <a16:creationId xmlns:a16="http://schemas.microsoft.com/office/drawing/2014/main" id="{1A4A898E-22B7-4E30-9414-E0BEA58A108E}"/>
              </a:ext>
            </a:extLst>
          </p:cNvPr>
          <p:cNvSpPr/>
          <p:nvPr/>
        </p:nvSpPr>
        <p:spPr>
          <a:xfrm>
            <a:off x="8098758" y="3160505"/>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②ー１</a:t>
            </a:r>
            <a:r>
              <a:rPr kumimoji="1" lang="en-US" altLang="ja-JP" sz="1100">
                <a:solidFill>
                  <a:schemeClr val="tx1"/>
                </a:solidFill>
              </a:rPr>
              <a:t>】</a:t>
            </a:r>
            <a:endParaRPr kumimoji="1" lang="ja-JP" altLang="en-US" sz="1100">
              <a:solidFill>
                <a:schemeClr val="tx1"/>
              </a:solidFill>
            </a:endParaRPr>
          </a:p>
        </p:txBody>
      </p:sp>
      <p:sp>
        <p:nvSpPr>
          <p:cNvPr id="39" name="正方形/長方形 38">
            <a:extLst>
              <a:ext uri="{FF2B5EF4-FFF2-40B4-BE49-F238E27FC236}">
                <a16:creationId xmlns:a16="http://schemas.microsoft.com/office/drawing/2014/main" id="{1AF8BE4E-00E3-421E-9A5B-FEFD7423B7D9}"/>
              </a:ext>
            </a:extLst>
          </p:cNvPr>
          <p:cNvSpPr/>
          <p:nvPr/>
        </p:nvSpPr>
        <p:spPr>
          <a:xfrm>
            <a:off x="8098758" y="3806626"/>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②ー２</a:t>
            </a:r>
            <a:r>
              <a:rPr kumimoji="1" lang="en-US" altLang="ja-JP" sz="1100">
                <a:solidFill>
                  <a:schemeClr val="tx1"/>
                </a:solidFill>
              </a:rPr>
              <a:t>】</a:t>
            </a:r>
            <a:endParaRPr kumimoji="1" lang="ja-JP" altLang="en-US" sz="1100">
              <a:solidFill>
                <a:schemeClr val="tx1"/>
              </a:solidFill>
            </a:endParaRPr>
          </a:p>
        </p:txBody>
      </p:sp>
      <p:sp>
        <p:nvSpPr>
          <p:cNvPr id="40" name="正方形/長方形 39">
            <a:extLst>
              <a:ext uri="{FF2B5EF4-FFF2-40B4-BE49-F238E27FC236}">
                <a16:creationId xmlns:a16="http://schemas.microsoft.com/office/drawing/2014/main" id="{80652360-8A55-40BC-8038-9C75AC236071}"/>
              </a:ext>
            </a:extLst>
          </p:cNvPr>
          <p:cNvSpPr/>
          <p:nvPr/>
        </p:nvSpPr>
        <p:spPr>
          <a:xfrm>
            <a:off x="8098758" y="4228934"/>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②ー３</a:t>
            </a:r>
            <a:r>
              <a:rPr kumimoji="1" lang="en-US" altLang="ja-JP" sz="1100">
                <a:solidFill>
                  <a:schemeClr val="tx1"/>
                </a:solidFill>
              </a:rPr>
              <a:t>】</a:t>
            </a:r>
            <a:endParaRPr kumimoji="1" lang="ja-JP" altLang="en-US" sz="1100">
              <a:solidFill>
                <a:schemeClr val="tx1"/>
              </a:solidFill>
            </a:endParaRPr>
          </a:p>
        </p:txBody>
      </p:sp>
      <p:sp>
        <p:nvSpPr>
          <p:cNvPr id="41" name="正方形/長方形 40">
            <a:extLst>
              <a:ext uri="{FF2B5EF4-FFF2-40B4-BE49-F238E27FC236}">
                <a16:creationId xmlns:a16="http://schemas.microsoft.com/office/drawing/2014/main" id="{923CC823-52CA-4622-AEBB-F45096764C62}"/>
              </a:ext>
            </a:extLst>
          </p:cNvPr>
          <p:cNvSpPr/>
          <p:nvPr/>
        </p:nvSpPr>
        <p:spPr>
          <a:xfrm>
            <a:off x="8098758" y="4497368"/>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②ー４</a:t>
            </a:r>
            <a:r>
              <a:rPr kumimoji="1" lang="en-US" altLang="ja-JP" sz="1100">
                <a:solidFill>
                  <a:schemeClr val="tx1"/>
                </a:solidFill>
              </a:rPr>
              <a:t>】</a:t>
            </a:r>
            <a:endParaRPr kumimoji="1" lang="ja-JP" altLang="en-US" sz="1100">
              <a:solidFill>
                <a:schemeClr val="tx1"/>
              </a:solidFill>
            </a:endParaRPr>
          </a:p>
        </p:txBody>
      </p:sp>
      <p:sp>
        <p:nvSpPr>
          <p:cNvPr id="49" name="正方形/長方形 48">
            <a:extLst>
              <a:ext uri="{FF2B5EF4-FFF2-40B4-BE49-F238E27FC236}">
                <a16:creationId xmlns:a16="http://schemas.microsoft.com/office/drawing/2014/main" id="{A6068FC1-4EE5-4BCF-B81D-F407B1B35D51}"/>
              </a:ext>
            </a:extLst>
          </p:cNvPr>
          <p:cNvSpPr/>
          <p:nvPr/>
        </p:nvSpPr>
        <p:spPr>
          <a:xfrm>
            <a:off x="8098758" y="5068246"/>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③ー１</a:t>
            </a:r>
            <a:r>
              <a:rPr kumimoji="1" lang="en-US" altLang="ja-JP" sz="1100">
                <a:solidFill>
                  <a:schemeClr val="tx1"/>
                </a:solidFill>
              </a:rPr>
              <a:t>】</a:t>
            </a:r>
            <a:endParaRPr kumimoji="1" lang="ja-JP" altLang="en-US" sz="1100">
              <a:solidFill>
                <a:schemeClr val="tx1"/>
              </a:solidFill>
            </a:endParaRPr>
          </a:p>
        </p:txBody>
      </p:sp>
      <p:sp>
        <p:nvSpPr>
          <p:cNvPr id="51" name="正方形/長方形 50">
            <a:extLst>
              <a:ext uri="{FF2B5EF4-FFF2-40B4-BE49-F238E27FC236}">
                <a16:creationId xmlns:a16="http://schemas.microsoft.com/office/drawing/2014/main" id="{CC515F73-8C13-4C79-B742-BE9C743E0C6A}"/>
              </a:ext>
            </a:extLst>
          </p:cNvPr>
          <p:cNvSpPr/>
          <p:nvPr/>
        </p:nvSpPr>
        <p:spPr>
          <a:xfrm>
            <a:off x="8098758" y="5605114"/>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④ー</a:t>
            </a:r>
            <a:r>
              <a:rPr lang="ja-JP" altLang="en-US" sz="1100">
                <a:solidFill>
                  <a:schemeClr val="tx1"/>
                </a:solidFill>
              </a:rPr>
              <a:t>１</a:t>
            </a:r>
            <a:r>
              <a:rPr kumimoji="1" lang="en-US" altLang="ja-JP" sz="1100">
                <a:solidFill>
                  <a:schemeClr val="tx1"/>
                </a:solidFill>
              </a:rPr>
              <a:t>】</a:t>
            </a:r>
            <a:endParaRPr kumimoji="1" lang="ja-JP" altLang="en-US" sz="1100">
              <a:solidFill>
                <a:schemeClr val="tx1"/>
              </a:solidFill>
            </a:endParaRPr>
          </a:p>
        </p:txBody>
      </p:sp>
      <p:sp>
        <p:nvSpPr>
          <p:cNvPr id="52" name="正方形/長方形 51">
            <a:extLst>
              <a:ext uri="{FF2B5EF4-FFF2-40B4-BE49-F238E27FC236}">
                <a16:creationId xmlns:a16="http://schemas.microsoft.com/office/drawing/2014/main" id="{4A1FA0FF-3D2B-4F45-B809-1D562DCE53A5}"/>
              </a:ext>
            </a:extLst>
          </p:cNvPr>
          <p:cNvSpPr/>
          <p:nvPr/>
        </p:nvSpPr>
        <p:spPr>
          <a:xfrm>
            <a:off x="8098758" y="5922642"/>
            <a:ext cx="939631" cy="2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a:solidFill>
                  <a:schemeClr val="tx1"/>
                </a:solidFill>
              </a:rPr>
              <a:t>【</a:t>
            </a:r>
            <a:r>
              <a:rPr kumimoji="1" lang="ja-JP" altLang="en-US" sz="1100">
                <a:solidFill>
                  <a:schemeClr val="tx1"/>
                </a:solidFill>
              </a:rPr>
              <a:t>④ー２</a:t>
            </a:r>
            <a:r>
              <a:rPr kumimoji="1" lang="en-US" altLang="ja-JP" sz="1100">
                <a:solidFill>
                  <a:schemeClr val="tx1"/>
                </a:solidFill>
              </a:rPr>
              <a:t>】</a:t>
            </a:r>
            <a:endParaRPr kumimoji="1" lang="ja-JP" altLang="en-US" sz="1100">
              <a:solidFill>
                <a:schemeClr val="tx1"/>
              </a:solidFill>
            </a:endParaRPr>
          </a:p>
        </p:txBody>
      </p:sp>
      <p:sp>
        <p:nvSpPr>
          <p:cNvPr id="2" name="正方形/長方形 1">
            <a:extLst>
              <a:ext uri="{FF2B5EF4-FFF2-40B4-BE49-F238E27FC236}">
                <a16:creationId xmlns:a16="http://schemas.microsoft.com/office/drawing/2014/main" id="{B86E8AFF-C9CE-4306-B932-87F7C33EA852}"/>
              </a:ext>
            </a:extLst>
          </p:cNvPr>
          <p:cNvSpPr/>
          <p:nvPr/>
        </p:nvSpPr>
        <p:spPr>
          <a:xfrm>
            <a:off x="8172400" y="2519844"/>
            <a:ext cx="725206" cy="322476"/>
          </a:xfrm>
          <a:prstGeom prst="rect">
            <a:avLst/>
          </a:prstGeom>
          <a:noFill/>
          <a:ln w="317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6A6E8A3C-878F-4E70-B148-205F27F47BE9}"/>
              </a:ext>
            </a:extLst>
          </p:cNvPr>
          <p:cNvSpPr/>
          <p:nvPr/>
        </p:nvSpPr>
        <p:spPr>
          <a:xfrm>
            <a:off x="8172400" y="4165656"/>
            <a:ext cx="725206" cy="322476"/>
          </a:xfrm>
          <a:prstGeom prst="rect">
            <a:avLst/>
          </a:prstGeom>
          <a:noFill/>
          <a:ln w="317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2E606E6-46F1-1899-FD54-795F228100DE}"/>
              </a:ext>
            </a:extLst>
          </p:cNvPr>
          <p:cNvSpPr txBox="1"/>
          <p:nvPr/>
        </p:nvSpPr>
        <p:spPr>
          <a:xfrm>
            <a:off x="6507617" y="3419047"/>
            <a:ext cx="1436927" cy="461665"/>
          </a:xfrm>
          <a:prstGeom prst="rect">
            <a:avLst/>
          </a:prstGeom>
          <a:solidFill>
            <a:schemeClr val="bg1"/>
          </a:solidFill>
          <a:ln w="12700">
            <a:solidFill>
              <a:srgbClr val="FF0000"/>
            </a:solidFill>
          </a:ln>
        </p:spPr>
        <p:txBody>
          <a:bodyPr wrap="square" rtlCol="0">
            <a:spAutoFit/>
          </a:bodyPr>
          <a:lstStyle/>
          <a:p>
            <a:pPr algn="ctr"/>
            <a:r>
              <a:rPr kumimoji="1" lang="ja-JP" altLang="en-US" sz="1200">
                <a:solidFill>
                  <a:srgbClr val="FF0000"/>
                </a:solidFill>
              </a:rPr>
              <a:t>第１回部会</a:t>
            </a:r>
            <a:r>
              <a:rPr kumimoji="1" lang="en-US" altLang="ja-JP" sz="1200">
                <a:solidFill>
                  <a:srgbClr val="FF0000"/>
                </a:solidFill>
              </a:rPr>
              <a:t>(R6.3.26)</a:t>
            </a:r>
            <a:r>
              <a:rPr kumimoji="1" lang="ja-JP" altLang="en-US" sz="1200">
                <a:solidFill>
                  <a:srgbClr val="FF0000"/>
                </a:solidFill>
              </a:rPr>
              <a:t>で審議</a:t>
            </a:r>
          </a:p>
        </p:txBody>
      </p:sp>
      <p:cxnSp>
        <p:nvCxnSpPr>
          <p:cNvPr id="5" name="直線コネクタ 4">
            <a:extLst>
              <a:ext uri="{FF2B5EF4-FFF2-40B4-BE49-F238E27FC236}">
                <a16:creationId xmlns:a16="http://schemas.microsoft.com/office/drawing/2014/main" id="{07053666-8B7B-9D38-940C-EFFC07BBB1DE}"/>
              </a:ext>
            </a:extLst>
          </p:cNvPr>
          <p:cNvCxnSpPr/>
          <p:nvPr/>
        </p:nvCxnSpPr>
        <p:spPr>
          <a:xfrm flipV="1">
            <a:off x="7596336" y="2831974"/>
            <a:ext cx="638911" cy="576933"/>
          </a:xfrm>
          <a:prstGeom prst="line">
            <a:avLst/>
          </a:prstGeom>
          <a:ln w="12700">
            <a:solidFill>
              <a:srgbClr val="FF0000"/>
            </a:solidFill>
            <a:tailEnd type="none"/>
          </a:ln>
        </p:spPr>
        <p:style>
          <a:lnRef idx="1">
            <a:schemeClr val="accent6"/>
          </a:lnRef>
          <a:fillRef idx="0">
            <a:schemeClr val="accent6"/>
          </a:fillRef>
          <a:effectRef idx="0">
            <a:schemeClr val="accent6"/>
          </a:effectRef>
          <a:fontRef idx="minor">
            <a:schemeClr val="tx1"/>
          </a:fontRef>
        </p:style>
      </p:cxnSp>
      <p:cxnSp>
        <p:nvCxnSpPr>
          <p:cNvPr id="6" name="直線コネクタ 5">
            <a:extLst>
              <a:ext uri="{FF2B5EF4-FFF2-40B4-BE49-F238E27FC236}">
                <a16:creationId xmlns:a16="http://schemas.microsoft.com/office/drawing/2014/main" id="{4F9A6396-D2C7-9CBA-F5F9-633E7753D292}"/>
              </a:ext>
            </a:extLst>
          </p:cNvPr>
          <p:cNvCxnSpPr>
            <a:cxnSpLocks/>
            <a:endCxn id="20" idx="1"/>
          </p:cNvCxnSpPr>
          <p:nvPr/>
        </p:nvCxnSpPr>
        <p:spPr>
          <a:xfrm>
            <a:off x="7541973" y="3893722"/>
            <a:ext cx="630427" cy="433172"/>
          </a:xfrm>
          <a:prstGeom prst="line">
            <a:avLst/>
          </a:prstGeom>
          <a:ln w="12700">
            <a:solidFill>
              <a:srgbClr val="FF0000"/>
            </a:solidFill>
            <a:tailEnd type="none"/>
          </a:ln>
        </p:spPr>
        <p:style>
          <a:lnRef idx="1">
            <a:schemeClr val="accent6"/>
          </a:lnRef>
          <a:fillRef idx="0">
            <a:schemeClr val="accent6"/>
          </a:fillRef>
          <a:effectRef idx="0">
            <a:schemeClr val="accent6"/>
          </a:effectRef>
          <a:fontRef idx="minor">
            <a:schemeClr val="tx1"/>
          </a:fontRef>
        </p:style>
      </p:cxnSp>
      <p:sp>
        <p:nvSpPr>
          <p:cNvPr id="24" name="テキスト ボックス 23">
            <a:extLst>
              <a:ext uri="{FF2B5EF4-FFF2-40B4-BE49-F238E27FC236}">
                <a16:creationId xmlns:a16="http://schemas.microsoft.com/office/drawing/2014/main" id="{47C801CA-EDC0-4C03-89E2-EC85DB02EB0E}"/>
              </a:ext>
            </a:extLst>
          </p:cNvPr>
          <p:cNvSpPr txBox="1"/>
          <p:nvPr/>
        </p:nvSpPr>
        <p:spPr>
          <a:xfrm>
            <a:off x="4760967" y="6214145"/>
            <a:ext cx="3774036" cy="261610"/>
          </a:xfrm>
          <a:prstGeom prst="rect">
            <a:avLst/>
          </a:prstGeom>
          <a:noFill/>
        </p:spPr>
        <p:txBody>
          <a:bodyPr wrap="square">
            <a:spAutoFit/>
          </a:bodyPr>
          <a:lstStyle/>
          <a:p>
            <a:r>
              <a:rPr lang="ja-JP" altLang="en-US" sz="1100" kern="100" dirty="0">
                <a:effectLst/>
              </a:rPr>
              <a:t>「港湾・海岸施設長寿命化計画 土木構造物編」 </a:t>
            </a:r>
            <a:r>
              <a:rPr lang="en-US" altLang="ja-JP" sz="1100" kern="100" dirty="0">
                <a:effectLst/>
              </a:rPr>
              <a:t>P19</a:t>
            </a:r>
            <a:endParaRPr lang="ja-JP" altLang="en-US" sz="1100" dirty="0"/>
          </a:p>
        </p:txBody>
      </p:sp>
    </p:spTree>
    <p:extLst>
      <p:ext uri="{BB962C8B-B14F-4D97-AF65-F5344CB8AC3E}">
        <p14:creationId xmlns:p14="http://schemas.microsoft.com/office/powerpoint/2010/main" val="2807501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70" y="0"/>
            <a:ext cx="9141830" cy="523220"/>
          </a:xfrm>
          <a:prstGeom prst="rect">
            <a:avLst/>
          </a:prstGeom>
          <a:solidFill>
            <a:srgbClr val="002060"/>
          </a:solidFill>
        </p:spPr>
        <p:txBody>
          <a:bodyPr wrap="square" rtlCol="0">
            <a:spAutoFit/>
          </a:bodyPr>
          <a:lstStyle/>
          <a:p>
            <a:r>
              <a:rPr lang="ja-JP" altLang="en-US" sz="2800">
                <a:solidFill>
                  <a:schemeClr val="bg1"/>
                </a:solidFill>
                <a:latin typeface="Meiryo UI" pitchFamily="50" charset="-128"/>
                <a:ea typeface="Meiryo UI" pitchFamily="50" charset="-128"/>
                <a:cs typeface="Meiryo UI" pitchFamily="50" charset="-128"/>
              </a:rPr>
              <a:t>６</a:t>
            </a:r>
            <a:r>
              <a:rPr kumimoji="1" lang="ja-JP" altLang="en-US" sz="2800">
                <a:solidFill>
                  <a:schemeClr val="bg1"/>
                </a:solidFill>
                <a:latin typeface="Meiryo UI" pitchFamily="50" charset="-128"/>
                <a:ea typeface="Meiryo UI" pitchFamily="50" charset="-128"/>
                <a:cs typeface="Meiryo UI" pitchFamily="50" charset="-128"/>
              </a:rPr>
              <a:t>．まとめ</a:t>
            </a:r>
          </a:p>
        </p:txBody>
      </p:sp>
      <p:sp>
        <p:nvSpPr>
          <p:cNvPr id="6" name="テキスト ボックス 5"/>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a:latin typeface="Meiryo UI" pitchFamily="50" charset="-128"/>
                <a:ea typeface="Meiryo UI" pitchFamily="50" charset="-128"/>
                <a:cs typeface="Meiryo UI" pitchFamily="50" charset="-128"/>
              </a:rPr>
              <a:t>６</a:t>
            </a:r>
            <a:r>
              <a:rPr kumimoji="1" lang="ja-JP" altLang="en-US" sz="2400">
                <a:latin typeface="Meiryo UI" pitchFamily="50" charset="-128"/>
                <a:ea typeface="Meiryo UI" pitchFamily="50" charset="-128"/>
                <a:cs typeface="Meiryo UI" pitchFamily="50" charset="-128"/>
              </a:rPr>
              <a:t>－１　現計画の検証に基づく課題と対応方針</a:t>
            </a:r>
          </a:p>
        </p:txBody>
      </p:sp>
      <p:sp>
        <p:nvSpPr>
          <p:cNvPr id="11" name="スライド番号プレースホルダー 17">
            <a:extLst>
              <a:ext uri="{FF2B5EF4-FFF2-40B4-BE49-F238E27FC236}">
                <a16:creationId xmlns:a16="http://schemas.microsoft.com/office/drawing/2014/main" id="{97247229-8198-4918-923B-7162F7BC1573}"/>
              </a:ext>
            </a:extLst>
          </p:cNvPr>
          <p:cNvSpPr>
            <a:spLocks noGrp="1"/>
          </p:cNvSpPr>
          <p:nvPr>
            <p:ph type="sldNum" sz="quarter" idx="12"/>
          </p:nvPr>
        </p:nvSpPr>
        <p:spPr>
          <a:xfrm>
            <a:off x="7315200" y="6512642"/>
            <a:ext cx="1828800" cy="365125"/>
          </a:xfrm>
        </p:spPr>
        <p:txBody>
          <a:bodyPr/>
          <a:lstStyle/>
          <a:p>
            <a:pPr algn="r"/>
            <a:fld id="{682EF9F9-C4E8-46B2-BBF1-33E3162B856A}" type="slidenum">
              <a:rPr kumimoji="1" lang="ja-JP" altLang="en-US" smtClean="0"/>
              <a:pPr algn="r"/>
              <a:t>16</a:t>
            </a:fld>
            <a:endParaRPr kumimoji="1" lang="ja-JP" altLang="en-US"/>
          </a:p>
        </p:txBody>
      </p:sp>
      <p:graphicFrame>
        <p:nvGraphicFramePr>
          <p:cNvPr id="2" name="表 4">
            <a:extLst>
              <a:ext uri="{FF2B5EF4-FFF2-40B4-BE49-F238E27FC236}">
                <a16:creationId xmlns:a16="http://schemas.microsoft.com/office/drawing/2014/main" id="{1A031136-E2C8-3F25-67BF-6A557997E7C7}"/>
              </a:ext>
            </a:extLst>
          </p:cNvPr>
          <p:cNvGraphicFramePr>
            <a:graphicFrameLocks noGrp="1"/>
          </p:cNvGraphicFramePr>
          <p:nvPr/>
        </p:nvGraphicFramePr>
        <p:xfrm>
          <a:off x="221445" y="1412776"/>
          <a:ext cx="8732055" cy="1529080"/>
        </p:xfrm>
        <a:graphic>
          <a:graphicData uri="http://schemas.openxmlformats.org/drawingml/2006/table">
            <a:tbl>
              <a:tblPr firstRow="1" bandRow="1">
                <a:tableStyleId>{5C22544A-7EE6-4342-B048-85BDC9FD1C3A}</a:tableStyleId>
              </a:tblPr>
              <a:tblGrid>
                <a:gridCol w="1896915">
                  <a:extLst>
                    <a:ext uri="{9D8B030D-6E8A-4147-A177-3AD203B41FA5}">
                      <a16:colId xmlns:a16="http://schemas.microsoft.com/office/drawing/2014/main" val="3432216877"/>
                    </a:ext>
                  </a:extLst>
                </a:gridCol>
                <a:gridCol w="3675355">
                  <a:extLst>
                    <a:ext uri="{9D8B030D-6E8A-4147-A177-3AD203B41FA5}">
                      <a16:colId xmlns:a16="http://schemas.microsoft.com/office/drawing/2014/main" val="2412610903"/>
                    </a:ext>
                  </a:extLst>
                </a:gridCol>
                <a:gridCol w="3159785">
                  <a:extLst>
                    <a:ext uri="{9D8B030D-6E8A-4147-A177-3AD203B41FA5}">
                      <a16:colId xmlns:a16="http://schemas.microsoft.com/office/drawing/2014/main" val="2177164785"/>
                    </a:ext>
                  </a:extLst>
                </a:gridCol>
              </a:tblGrid>
              <a:tr h="370840">
                <a:tc>
                  <a:txBody>
                    <a:bodyPr/>
                    <a:lstStyle/>
                    <a:p>
                      <a:pPr algn="ctr"/>
                      <a:r>
                        <a:rPr kumimoji="1" lang="ja-JP" altLang="en-US" sz="1600"/>
                        <a:t>項目</a:t>
                      </a:r>
                    </a:p>
                  </a:txBody>
                  <a:tcPr/>
                </a:tc>
                <a:tc>
                  <a:txBody>
                    <a:bodyPr/>
                    <a:lstStyle/>
                    <a:p>
                      <a:pPr algn="ctr"/>
                      <a:r>
                        <a:rPr kumimoji="1" lang="ja-JP" altLang="en-US" sz="1600"/>
                        <a:t>課題</a:t>
                      </a:r>
                    </a:p>
                  </a:txBody>
                  <a:tcPr/>
                </a:tc>
                <a:tc>
                  <a:txBody>
                    <a:bodyPr/>
                    <a:lstStyle/>
                    <a:p>
                      <a:pPr algn="ctr"/>
                      <a:r>
                        <a:rPr kumimoji="1" lang="ja-JP" altLang="en-US" sz="1600"/>
                        <a:t>対応方針</a:t>
                      </a:r>
                    </a:p>
                  </a:txBody>
                  <a:tcPr/>
                </a:tc>
                <a:extLst>
                  <a:ext uri="{0D108BD9-81ED-4DB2-BD59-A6C34878D82A}">
                    <a16:rowId xmlns:a16="http://schemas.microsoft.com/office/drawing/2014/main" val="1438607910"/>
                  </a:ext>
                </a:extLst>
              </a:tr>
              <a:tr h="370840">
                <a:tc>
                  <a:txBody>
                    <a:bodyPr/>
                    <a:lstStyle/>
                    <a:p>
                      <a:pPr algn="ctr"/>
                      <a:r>
                        <a:rPr kumimoji="1" lang="ja-JP" altLang="en-US" sz="1400">
                          <a:solidFill>
                            <a:schemeClr val="tx1"/>
                          </a:solidFill>
                        </a:rPr>
                        <a:t>点検、診断、評価の</a:t>
                      </a:r>
                      <a:endParaRPr kumimoji="1" lang="en-US" altLang="ja-JP" sz="1400">
                        <a:solidFill>
                          <a:schemeClr val="tx1"/>
                        </a:solidFill>
                      </a:endParaRPr>
                    </a:p>
                    <a:p>
                      <a:pPr algn="ctr"/>
                      <a:r>
                        <a:rPr kumimoji="1" lang="ja-JP" altLang="en-US" sz="1400">
                          <a:solidFill>
                            <a:schemeClr val="tx1"/>
                          </a:solidFill>
                        </a:rPr>
                        <a:t>手法や体制等の充実</a:t>
                      </a:r>
                      <a:endParaRPr kumimoji="1" lang="en-US" altLang="ja-JP" sz="1400">
                        <a:solidFill>
                          <a:schemeClr val="tx1"/>
                        </a:solidFill>
                      </a:endParaRPr>
                    </a:p>
                    <a:p>
                      <a:pPr algn="ctr"/>
                      <a:r>
                        <a:rPr kumimoji="1" lang="ja-JP" altLang="en-US" sz="1400">
                          <a:solidFill>
                            <a:schemeClr val="tx1"/>
                          </a:solidFill>
                        </a:rPr>
                        <a:t>①ー３</a:t>
                      </a:r>
                    </a:p>
                  </a:txBody>
                  <a:tcPr/>
                </a:tc>
                <a:tc>
                  <a:txBody>
                    <a:bodyPr/>
                    <a:lstStyle/>
                    <a:p>
                      <a:pPr marL="285750" indent="-285750">
                        <a:buFont typeface="Arial" panose="020B0604020202020204" pitchFamily="34" charset="0"/>
                        <a:buChar char="•"/>
                      </a:pPr>
                      <a:r>
                        <a:rPr kumimoji="1" lang="ja-JP" altLang="en-US" sz="1400" dirty="0"/>
                        <a:t>防波堤等の外郭施設の詳細点検が現在の長寿命化計画に位置付けられていない</a:t>
                      </a:r>
                      <a:endParaRPr kumimoji="1" lang="en-US" altLang="ja-JP" sz="1400" dirty="0"/>
                    </a:p>
                    <a:p>
                      <a:pPr marL="285750" indent="-285750">
                        <a:buFont typeface="Arial" panose="020B0604020202020204" pitchFamily="34" charset="0"/>
                        <a:buChar char="•"/>
                      </a:pPr>
                      <a:r>
                        <a:rPr kumimoji="1" lang="ja-JP" altLang="en-US" sz="1400" dirty="0"/>
                        <a:t>建設後</a:t>
                      </a:r>
                      <a:r>
                        <a:rPr kumimoji="1" lang="en-US" altLang="ja-JP" sz="1400" dirty="0"/>
                        <a:t>50</a:t>
                      </a:r>
                      <a:r>
                        <a:rPr kumimoji="1" lang="ja-JP" altLang="en-US" sz="1400" dirty="0"/>
                        <a:t>年を経過（供用期間を延長）する施設が増加</a:t>
                      </a:r>
                      <a:endParaRPr kumimoji="1" lang="en-US" altLang="ja-JP" sz="1400" dirty="0"/>
                    </a:p>
                    <a:p>
                      <a:pPr marL="285750" indent="-285750">
                        <a:buFont typeface="Arial" panose="020B0604020202020204" pitchFamily="34" charset="0"/>
                        <a:buChar char="•"/>
                      </a:pPr>
                      <a:endParaRPr kumimoji="1" lang="ja-JP" altLang="en-US" sz="1400" dirty="0"/>
                    </a:p>
                  </a:txBody>
                  <a:tcPr/>
                </a:tc>
                <a:tc>
                  <a:txBody>
                    <a:bodyPr/>
                    <a:lstStyle/>
                    <a:p>
                      <a:pPr marL="285750" indent="-285750">
                        <a:buFont typeface="Arial" panose="020B0604020202020204" pitchFamily="34" charset="0"/>
                        <a:buChar char="•"/>
                      </a:pPr>
                      <a:r>
                        <a:rPr lang="ja-JP" altLang="en-US" sz="1400" kern="100" dirty="0">
                          <a:effectLst/>
                        </a:rPr>
                        <a:t>国交省に準じた形で、</a:t>
                      </a:r>
                      <a:r>
                        <a:rPr kumimoji="1" lang="ja-JP" altLang="en-US" sz="1400" kern="100" dirty="0">
                          <a:solidFill>
                            <a:schemeClr val="dk1"/>
                          </a:solidFill>
                          <a:effectLst/>
                          <a:latin typeface="+mn-lt"/>
                          <a:ea typeface="+mn-ea"/>
                          <a:cs typeface="+mn-cs"/>
                        </a:rPr>
                        <a:t>外郭施設の詳細点検に係る基準を整備する</a:t>
                      </a:r>
                      <a:endParaRPr kumimoji="1" lang="en-US" altLang="ja-JP" sz="1400" kern="100" dirty="0">
                        <a:solidFill>
                          <a:schemeClr val="dk1"/>
                        </a:solidFill>
                        <a:effectLst/>
                        <a:latin typeface="+mn-lt"/>
                        <a:ea typeface="+mn-ea"/>
                        <a:cs typeface="+mn-cs"/>
                      </a:endParaRPr>
                    </a:p>
                  </a:txBody>
                  <a:tcPr/>
                </a:tc>
                <a:extLst>
                  <a:ext uri="{0D108BD9-81ED-4DB2-BD59-A6C34878D82A}">
                    <a16:rowId xmlns:a16="http://schemas.microsoft.com/office/drawing/2014/main" val="3401030241"/>
                  </a:ext>
                </a:extLst>
              </a:tr>
            </a:tbl>
          </a:graphicData>
        </a:graphic>
      </p:graphicFrame>
      <p:sp>
        <p:nvSpPr>
          <p:cNvPr id="8" name="サブタイトル 2">
            <a:extLst>
              <a:ext uri="{FF2B5EF4-FFF2-40B4-BE49-F238E27FC236}">
                <a16:creationId xmlns:a16="http://schemas.microsoft.com/office/drawing/2014/main" id="{D9A18068-E76E-4BE4-B0F5-80D2EB8D93E7}"/>
              </a:ext>
            </a:extLst>
          </p:cNvPr>
          <p:cNvSpPr txBox="1">
            <a:spLocks/>
          </p:cNvSpPr>
          <p:nvPr/>
        </p:nvSpPr>
        <p:spPr>
          <a:xfrm>
            <a:off x="137220" y="1067419"/>
            <a:ext cx="6048672" cy="461665"/>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r>
              <a:rPr lang="ja-JP" altLang="en-US" sz="1800">
                <a:latin typeface="Meiryo UI" pitchFamily="50" charset="-128"/>
                <a:ea typeface="Meiryo UI" pitchFamily="50" charset="-128"/>
                <a:cs typeface="Meiryo UI" pitchFamily="50" charset="-128"/>
              </a:rPr>
              <a:t>１．点検、診断、評価の手法や体制等の充実</a:t>
            </a:r>
          </a:p>
          <a:p>
            <a:endParaRPr lang="ja-JP" altLang="en-US" sz="1800">
              <a:latin typeface="Meiryo UI" pitchFamily="50" charset="-128"/>
              <a:ea typeface="Meiryo UI" pitchFamily="50" charset="-128"/>
              <a:cs typeface="Meiryo UI" pitchFamily="50" charset="-128"/>
            </a:endParaRPr>
          </a:p>
        </p:txBody>
      </p:sp>
      <p:graphicFrame>
        <p:nvGraphicFramePr>
          <p:cNvPr id="9" name="表 4">
            <a:extLst>
              <a:ext uri="{FF2B5EF4-FFF2-40B4-BE49-F238E27FC236}">
                <a16:creationId xmlns:a16="http://schemas.microsoft.com/office/drawing/2014/main" id="{262F1F03-F15E-482F-85F7-9C895CD7C1A9}"/>
              </a:ext>
            </a:extLst>
          </p:cNvPr>
          <p:cNvGraphicFramePr>
            <a:graphicFrameLocks noGrp="1"/>
          </p:cNvGraphicFramePr>
          <p:nvPr/>
        </p:nvGraphicFramePr>
        <p:xfrm>
          <a:off x="250936" y="3553440"/>
          <a:ext cx="8702565" cy="1315720"/>
        </p:xfrm>
        <a:graphic>
          <a:graphicData uri="http://schemas.openxmlformats.org/drawingml/2006/table">
            <a:tbl>
              <a:tblPr firstRow="1" bandRow="1">
                <a:tableStyleId>{5C22544A-7EE6-4342-B048-85BDC9FD1C3A}</a:tableStyleId>
              </a:tblPr>
              <a:tblGrid>
                <a:gridCol w="2050304">
                  <a:extLst>
                    <a:ext uri="{9D8B030D-6E8A-4147-A177-3AD203B41FA5}">
                      <a16:colId xmlns:a16="http://schemas.microsoft.com/office/drawing/2014/main" val="3432216877"/>
                    </a:ext>
                  </a:extLst>
                </a:gridCol>
                <a:gridCol w="3503147">
                  <a:extLst>
                    <a:ext uri="{9D8B030D-6E8A-4147-A177-3AD203B41FA5}">
                      <a16:colId xmlns:a16="http://schemas.microsoft.com/office/drawing/2014/main" val="2412610903"/>
                    </a:ext>
                  </a:extLst>
                </a:gridCol>
                <a:gridCol w="3149114">
                  <a:extLst>
                    <a:ext uri="{9D8B030D-6E8A-4147-A177-3AD203B41FA5}">
                      <a16:colId xmlns:a16="http://schemas.microsoft.com/office/drawing/2014/main" val="2177164785"/>
                    </a:ext>
                  </a:extLst>
                </a:gridCol>
              </a:tblGrid>
              <a:tr h="370840">
                <a:tc>
                  <a:txBody>
                    <a:bodyPr/>
                    <a:lstStyle/>
                    <a:p>
                      <a:pPr algn="ctr"/>
                      <a:r>
                        <a:rPr kumimoji="1" lang="ja-JP" altLang="en-US" sz="1600"/>
                        <a:t>項目</a:t>
                      </a:r>
                    </a:p>
                  </a:txBody>
                  <a:tcPr/>
                </a:tc>
                <a:tc>
                  <a:txBody>
                    <a:bodyPr/>
                    <a:lstStyle/>
                    <a:p>
                      <a:pPr algn="ctr"/>
                      <a:r>
                        <a:rPr kumimoji="1" lang="ja-JP" altLang="en-US" sz="1600"/>
                        <a:t>課題</a:t>
                      </a:r>
                    </a:p>
                  </a:txBody>
                  <a:tcPr/>
                </a:tc>
                <a:tc>
                  <a:txBody>
                    <a:bodyPr/>
                    <a:lstStyle/>
                    <a:p>
                      <a:pPr algn="ctr"/>
                      <a:r>
                        <a:rPr kumimoji="1" lang="ja-JP" altLang="en-US" sz="1600"/>
                        <a:t>対応方針</a:t>
                      </a:r>
                    </a:p>
                  </a:txBody>
                  <a:tcPr/>
                </a:tc>
                <a:extLst>
                  <a:ext uri="{0D108BD9-81ED-4DB2-BD59-A6C34878D82A}">
                    <a16:rowId xmlns:a16="http://schemas.microsoft.com/office/drawing/2014/main" val="1438607910"/>
                  </a:ext>
                </a:extLst>
              </a:tr>
              <a:tr h="370840">
                <a:tc>
                  <a:txBody>
                    <a:bodyPr/>
                    <a:lstStyle/>
                    <a:p>
                      <a:pPr algn="ctr"/>
                      <a:r>
                        <a:rPr kumimoji="1" lang="ja-JP" altLang="en-US" sz="1400">
                          <a:solidFill>
                            <a:schemeClr val="tx1"/>
                          </a:solidFill>
                          <a:latin typeface="+mn-ea"/>
                        </a:rPr>
                        <a:t>施設特性に応じた</a:t>
                      </a:r>
                      <a:endParaRPr kumimoji="1" lang="en-US" altLang="ja-JP" sz="1400">
                        <a:solidFill>
                          <a:schemeClr val="tx1"/>
                        </a:solidFill>
                        <a:latin typeface="+mn-ea"/>
                      </a:endParaRPr>
                    </a:p>
                    <a:p>
                      <a:pPr algn="ctr"/>
                      <a:r>
                        <a:rPr kumimoji="1" lang="ja-JP" altLang="en-US" sz="1400">
                          <a:solidFill>
                            <a:schemeClr val="tx1"/>
                          </a:solidFill>
                          <a:latin typeface="+mn-ea"/>
                        </a:rPr>
                        <a:t>維持管理手法の体系化</a:t>
                      </a:r>
                      <a:endParaRPr kumimoji="1" lang="en-US" altLang="ja-JP" sz="1400">
                        <a:solidFill>
                          <a:schemeClr val="tx1"/>
                        </a:solidFill>
                        <a:latin typeface="+mn-ea"/>
                      </a:endParaRPr>
                    </a:p>
                    <a:p>
                      <a:pPr algn="ctr"/>
                      <a:r>
                        <a:rPr kumimoji="1" lang="ja-JP" altLang="en-US" sz="1400">
                          <a:solidFill>
                            <a:schemeClr val="tx1"/>
                          </a:solidFill>
                          <a:latin typeface="+mn-ea"/>
                        </a:rPr>
                        <a:t>②ー</a:t>
                      </a:r>
                      <a:r>
                        <a:rPr kumimoji="1" lang="ja-JP" altLang="en-US" sz="1400" b="0" u="none">
                          <a:solidFill>
                            <a:schemeClr val="tx1"/>
                          </a:solidFill>
                          <a:latin typeface="+mn-ea"/>
                        </a:rPr>
                        <a:t>３</a:t>
                      </a:r>
                    </a:p>
                  </a:txBody>
                  <a:tcPr/>
                </a:tc>
                <a:tc>
                  <a:txBody>
                    <a:bodyPr/>
                    <a:lstStyle/>
                    <a:p>
                      <a:pPr marL="171450" indent="-171450" algn="just">
                        <a:buFont typeface="Arial" panose="020B0604020202020204" pitchFamily="34" charset="0"/>
                        <a:buChar char="•"/>
                      </a:pPr>
                      <a:r>
                        <a:rPr lang="ja-JP" altLang="en-US" sz="1400" b="0" u="none" kern="100" dirty="0">
                          <a:effectLst/>
                        </a:rPr>
                        <a:t>１施設の補修に期間と費用を要すること、健全度が低下する施設の増加が今後見込まれる。</a:t>
                      </a:r>
                      <a:endParaRPr lang="en-US" altLang="ja-JP" sz="1400" b="0" u="none" kern="100" dirty="0">
                        <a:effectLst/>
                      </a:endParaRPr>
                    </a:p>
                    <a:p>
                      <a:pPr marL="171450" indent="-171450" algn="just">
                        <a:buFont typeface="Arial" panose="020B0604020202020204" pitchFamily="34" charset="0"/>
                        <a:buChar char="•"/>
                      </a:pPr>
                      <a:endParaRPr lang="ja-JP" altLang="en-US" sz="1400" b="0" u="none" kern="100" dirty="0">
                        <a:effectLst/>
                      </a:endParaRPr>
                    </a:p>
                  </a:txBody>
                  <a:tcPr/>
                </a:tc>
                <a:tc>
                  <a:txBody>
                    <a:bodyPr/>
                    <a:lstStyle/>
                    <a:p>
                      <a:pPr marL="171450" indent="-171450">
                        <a:buFont typeface="Arial" panose="020B0604020202020204" pitchFamily="34" charset="0"/>
                        <a:buChar char="•"/>
                      </a:pPr>
                      <a:r>
                        <a:rPr lang="ja-JP" altLang="en-US" sz="1400" b="0" u="none" kern="100" dirty="0">
                          <a:effectLst/>
                        </a:rPr>
                        <a:t>社会的影響度などに基づいて最適な整備水準を設ける。</a:t>
                      </a:r>
                    </a:p>
                  </a:txBody>
                  <a:tcPr/>
                </a:tc>
                <a:extLst>
                  <a:ext uri="{0D108BD9-81ED-4DB2-BD59-A6C34878D82A}">
                    <a16:rowId xmlns:a16="http://schemas.microsoft.com/office/drawing/2014/main" val="3495411305"/>
                  </a:ext>
                </a:extLst>
              </a:tr>
            </a:tbl>
          </a:graphicData>
        </a:graphic>
      </p:graphicFrame>
      <p:sp>
        <p:nvSpPr>
          <p:cNvPr id="10" name="サブタイトル 2">
            <a:extLst>
              <a:ext uri="{FF2B5EF4-FFF2-40B4-BE49-F238E27FC236}">
                <a16:creationId xmlns:a16="http://schemas.microsoft.com/office/drawing/2014/main" id="{8DDC86AE-0E6E-409C-B31B-A4BA2E64D572}"/>
              </a:ext>
            </a:extLst>
          </p:cNvPr>
          <p:cNvSpPr txBox="1">
            <a:spLocks/>
          </p:cNvSpPr>
          <p:nvPr/>
        </p:nvSpPr>
        <p:spPr>
          <a:xfrm>
            <a:off x="166711" y="3208083"/>
            <a:ext cx="6048672" cy="461665"/>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r>
              <a:rPr lang="ja-JP" altLang="en-US" sz="1800">
                <a:latin typeface="Meiryo UI" pitchFamily="50" charset="-128"/>
                <a:ea typeface="Meiryo UI" pitchFamily="50" charset="-128"/>
                <a:cs typeface="Meiryo UI" pitchFamily="50" charset="-128"/>
              </a:rPr>
              <a:t>２．施設特性に応じた維持管理手法の体系化</a:t>
            </a:r>
          </a:p>
        </p:txBody>
      </p:sp>
    </p:spTree>
    <p:extLst>
      <p:ext uri="{BB962C8B-B14F-4D97-AF65-F5344CB8AC3E}">
        <p14:creationId xmlns:p14="http://schemas.microsoft.com/office/powerpoint/2010/main" val="771807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70" y="0"/>
            <a:ext cx="9141830" cy="461665"/>
          </a:xfrm>
          <a:prstGeom prst="rect">
            <a:avLst/>
          </a:prstGeom>
          <a:solidFill>
            <a:srgbClr val="002060"/>
          </a:solidFill>
        </p:spPr>
        <p:txBody>
          <a:bodyPr wrap="square" rtlCol="0">
            <a:spAutoFit/>
          </a:bodyPr>
          <a:lstStyle/>
          <a:p>
            <a:r>
              <a:rPr lang="ja-JP" altLang="en-US" sz="2400">
                <a:solidFill>
                  <a:schemeClr val="bg1"/>
                </a:solidFill>
                <a:latin typeface="Meiryo UI" pitchFamily="50" charset="-128"/>
                <a:ea typeface="Meiryo UI" pitchFamily="50" charset="-128"/>
                <a:cs typeface="Meiryo UI" pitchFamily="50" charset="-128"/>
              </a:rPr>
              <a:t>６</a:t>
            </a:r>
            <a:r>
              <a:rPr kumimoji="1" lang="ja-JP" altLang="en-US" sz="2400">
                <a:solidFill>
                  <a:schemeClr val="bg1"/>
                </a:solidFill>
                <a:latin typeface="Meiryo UI" pitchFamily="50" charset="-128"/>
                <a:ea typeface="Meiryo UI" pitchFamily="50" charset="-128"/>
                <a:cs typeface="Meiryo UI" pitchFamily="50" charset="-128"/>
              </a:rPr>
              <a:t>．第１回河川等部会　委員からの意見・質問と</a:t>
            </a:r>
            <a:r>
              <a:rPr lang="ja-JP" altLang="en-US" sz="2400">
                <a:solidFill>
                  <a:schemeClr val="bg1"/>
                </a:solidFill>
                <a:latin typeface="Meiryo UI" pitchFamily="50" charset="-128"/>
                <a:ea typeface="Meiryo UI" pitchFamily="50" charset="-128"/>
                <a:cs typeface="Meiryo UI" pitchFamily="50" charset="-128"/>
              </a:rPr>
              <a:t>回答・</a:t>
            </a:r>
            <a:r>
              <a:rPr kumimoji="1" lang="ja-JP" altLang="en-US" sz="2400">
                <a:solidFill>
                  <a:schemeClr val="bg1"/>
                </a:solidFill>
                <a:latin typeface="Meiryo UI" pitchFamily="50" charset="-128"/>
                <a:ea typeface="Meiryo UI" pitchFamily="50" charset="-128"/>
                <a:cs typeface="Meiryo UI" pitchFamily="50" charset="-128"/>
              </a:rPr>
              <a:t>対応方針</a:t>
            </a:r>
          </a:p>
        </p:txBody>
      </p:sp>
      <p:sp>
        <p:nvSpPr>
          <p:cNvPr id="11" name="スライド番号プレースホルダー 17">
            <a:extLst>
              <a:ext uri="{FF2B5EF4-FFF2-40B4-BE49-F238E27FC236}">
                <a16:creationId xmlns:a16="http://schemas.microsoft.com/office/drawing/2014/main" id="{97247229-8198-4918-923B-7162F7BC1573}"/>
              </a:ext>
            </a:extLst>
          </p:cNvPr>
          <p:cNvSpPr>
            <a:spLocks noGrp="1"/>
          </p:cNvSpPr>
          <p:nvPr>
            <p:ph type="sldNum" sz="quarter" idx="12"/>
          </p:nvPr>
        </p:nvSpPr>
        <p:spPr>
          <a:xfrm>
            <a:off x="7315200" y="6512642"/>
            <a:ext cx="1828800" cy="365125"/>
          </a:xfrm>
        </p:spPr>
        <p:txBody>
          <a:bodyPr/>
          <a:lstStyle/>
          <a:p>
            <a:pPr algn="r"/>
            <a:fld id="{682EF9F9-C4E8-46B2-BBF1-33E3162B856A}" type="slidenum">
              <a:rPr kumimoji="1" lang="ja-JP" altLang="en-US" smtClean="0"/>
              <a:pPr algn="r"/>
              <a:t>17</a:t>
            </a:fld>
            <a:endParaRPr kumimoji="1" lang="ja-JP" altLang="en-US"/>
          </a:p>
        </p:txBody>
      </p:sp>
      <p:graphicFrame>
        <p:nvGraphicFramePr>
          <p:cNvPr id="3" name="表 4">
            <a:extLst>
              <a:ext uri="{FF2B5EF4-FFF2-40B4-BE49-F238E27FC236}">
                <a16:creationId xmlns:a16="http://schemas.microsoft.com/office/drawing/2014/main" id="{E21A897B-89E5-2180-A8D3-44682DB562BA}"/>
              </a:ext>
            </a:extLst>
          </p:cNvPr>
          <p:cNvGraphicFramePr>
            <a:graphicFrameLocks noGrp="1"/>
          </p:cNvGraphicFramePr>
          <p:nvPr/>
        </p:nvGraphicFramePr>
        <p:xfrm>
          <a:off x="185620" y="1377216"/>
          <a:ext cx="8772760" cy="3667760"/>
        </p:xfrm>
        <a:graphic>
          <a:graphicData uri="http://schemas.openxmlformats.org/drawingml/2006/table">
            <a:tbl>
              <a:tblPr firstRow="1" bandRow="1">
                <a:tableStyleId>{5C22544A-7EE6-4342-B048-85BDC9FD1C3A}</a:tableStyleId>
              </a:tblPr>
              <a:tblGrid>
                <a:gridCol w="4458388">
                  <a:extLst>
                    <a:ext uri="{9D8B030D-6E8A-4147-A177-3AD203B41FA5}">
                      <a16:colId xmlns:a16="http://schemas.microsoft.com/office/drawing/2014/main" val="3432216877"/>
                    </a:ext>
                  </a:extLst>
                </a:gridCol>
                <a:gridCol w="4314372">
                  <a:extLst>
                    <a:ext uri="{9D8B030D-6E8A-4147-A177-3AD203B41FA5}">
                      <a16:colId xmlns:a16="http://schemas.microsoft.com/office/drawing/2014/main" val="2412610903"/>
                    </a:ext>
                  </a:extLst>
                </a:gridCol>
              </a:tblGrid>
              <a:tr h="370840">
                <a:tc>
                  <a:txBody>
                    <a:bodyPr/>
                    <a:lstStyle/>
                    <a:p>
                      <a:pPr algn="ctr"/>
                      <a:r>
                        <a:rPr kumimoji="1" lang="ja-JP" altLang="en-US" sz="1600"/>
                        <a:t>委員からの意見・質問</a:t>
                      </a:r>
                    </a:p>
                  </a:txBody>
                  <a:tcPr/>
                </a:tc>
                <a:tc>
                  <a:txBody>
                    <a:bodyPr/>
                    <a:lstStyle/>
                    <a:p>
                      <a:pPr algn="ctr"/>
                      <a:r>
                        <a:rPr kumimoji="1" lang="ja-JP" altLang="en-US" sz="1600" b="1" kern="1200">
                          <a:solidFill>
                            <a:schemeClr val="lt1"/>
                          </a:solidFill>
                          <a:latin typeface="+mn-lt"/>
                          <a:ea typeface="+mn-ea"/>
                          <a:cs typeface="+mn-cs"/>
                        </a:rPr>
                        <a:t>回答・</a:t>
                      </a:r>
                      <a:r>
                        <a:rPr kumimoji="1" lang="ja-JP" altLang="en-US" sz="1600"/>
                        <a:t>対応方針</a:t>
                      </a:r>
                    </a:p>
                  </a:txBody>
                  <a:tcPr/>
                </a:tc>
                <a:extLst>
                  <a:ext uri="{0D108BD9-81ED-4DB2-BD59-A6C34878D82A}">
                    <a16:rowId xmlns:a16="http://schemas.microsoft.com/office/drawing/2014/main" val="1438607910"/>
                  </a:ext>
                </a:extLst>
              </a:tr>
              <a:tr h="370840">
                <a:tc>
                  <a:txBody>
                    <a:bodyPr/>
                    <a:lstStyle/>
                    <a:p>
                      <a:r>
                        <a:rPr kumimoji="1" lang="ja-JP" altLang="en-US" sz="1400"/>
                        <a:t>過去の点検データと今後得ようとしているデジタルデータの間に不整合が生じかねない</a:t>
                      </a:r>
                    </a:p>
                  </a:txBody>
                  <a:tcPr/>
                </a:tc>
                <a:tc>
                  <a:txBody>
                    <a:bodyPr/>
                    <a:lstStyle/>
                    <a:p>
                      <a:r>
                        <a:rPr kumimoji="1" lang="ja-JP" altLang="en-US" sz="1400"/>
                        <a:t>点検項目に「コンクリートのひび割れの有無」があり、ドローンによる撮影データの精度が課題と考えている</a:t>
                      </a:r>
                    </a:p>
                  </a:txBody>
                  <a:tcPr/>
                </a:tc>
                <a:extLst>
                  <a:ext uri="{0D108BD9-81ED-4DB2-BD59-A6C34878D82A}">
                    <a16:rowId xmlns:a16="http://schemas.microsoft.com/office/drawing/2014/main" val="3401030241"/>
                  </a:ext>
                </a:extLst>
              </a:tr>
              <a:tr h="370840">
                <a:tc>
                  <a:txBody>
                    <a:bodyPr/>
                    <a:lstStyle/>
                    <a:p>
                      <a:r>
                        <a:rPr kumimoji="1" lang="ja-JP" altLang="en-US" sz="1400"/>
                        <a:t>ドローン撮影データは静止画か</a:t>
                      </a:r>
                      <a:r>
                        <a:rPr kumimoji="1" lang="en-US" altLang="ja-JP" sz="1400"/>
                        <a:t>3</a:t>
                      </a:r>
                      <a:r>
                        <a:rPr kumimoji="1" lang="ja-JP" altLang="en-US" sz="1400"/>
                        <a:t>次元立体データか</a:t>
                      </a:r>
                    </a:p>
                  </a:txBody>
                  <a:tcPr/>
                </a:tc>
                <a:tc>
                  <a:txBody>
                    <a:bodyPr/>
                    <a:lstStyle/>
                    <a:p>
                      <a:r>
                        <a:rPr kumimoji="1" lang="ja-JP" altLang="en-US" sz="1400"/>
                        <a:t>静止画からの導入を想定している</a:t>
                      </a:r>
                    </a:p>
                  </a:txBody>
                  <a:tcPr/>
                </a:tc>
                <a:extLst>
                  <a:ext uri="{0D108BD9-81ED-4DB2-BD59-A6C34878D82A}">
                    <a16:rowId xmlns:a16="http://schemas.microsoft.com/office/drawing/2014/main" val="3495411305"/>
                  </a:ext>
                </a:extLst>
              </a:tr>
              <a:tr h="370840">
                <a:tc>
                  <a:txBody>
                    <a:bodyPr/>
                    <a:lstStyle/>
                    <a:p>
                      <a:r>
                        <a:rPr kumimoji="1" lang="ja-JP" altLang="en-US" sz="1400"/>
                        <a:t>船舶の接岸による衝撃荷重や重機・車両による疲労荷重を受ける荷揚げ桟橋の部材について、疲労、外力に起因する損傷を考慮した点検をしているか</a:t>
                      </a:r>
                    </a:p>
                  </a:txBody>
                  <a:tcPr/>
                </a:tc>
                <a:tc>
                  <a:txBody>
                    <a:bodyPr/>
                    <a:lstStyle/>
                    <a:p>
                      <a:r>
                        <a:rPr kumimoji="1" lang="ja-JP" altLang="en-US" sz="1400"/>
                        <a:t>船舶の接岸により最初に損傷する部材は防舷材であり、陸上や海上から定期点検を行っている。また、車両交通により発生する床版部分のクラック等についても点検対象としている</a:t>
                      </a:r>
                    </a:p>
                  </a:txBody>
                  <a:tcPr/>
                </a:tc>
                <a:extLst>
                  <a:ext uri="{0D108BD9-81ED-4DB2-BD59-A6C34878D82A}">
                    <a16:rowId xmlns:a16="http://schemas.microsoft.com/office/drawing/2014/main" val="3440877710"/>
                  </a:ext>
                </a:extLst>
              </a:tr>
              <a:tr h="370840">
                <a:tc>
                  <a:txBody>
                    <a:bodyPr/>
                    <a:lstStyle/>
                    <a:p>
                      <a:r>
                        <a:rPr kumimoji="1" lang="ja-JP" altLang="en-US" sz="1400"/>
                        <a:t>点検記録簿において損傷の状態が数値化されているが、具体的な根拠はあるか</a:t>
                      </a:r>
                    </a:p>
                  </a:txBody>
                  <a:tcPr/>
                </a:tc>
                <a:tc>
                  <a:txBody>
                    <a:bodyPr/>
                    <a:lstStyle/>
                    <a:p>
                      <a:r>
                        <a:rPr kumimoji="1" lang="ja-JP" altLang="en-US" sz="1400"/>
                        <a:t>国交省の港湾施設の点検診断ガイドラインに準じている</a:t>
                      </a:r>
                    </a:p>
                  </a:txBody>
                  <a:tcPr/>
                </a:tc>
                <a:extLst>
                  <a:ext uri="{0D108BD9-81ED-4DB2-BD59-A6C34878D82A}">
                    <a16:rowId xmlns:a16="http://schemas.microsoft.com/office/drawing/2014/main" val="598995497"/>
                  </a:ext>
                </a:extLst>
              </a:tr>
              <a:tr h="370840">
                <a:tc>
                  <a:txBody>
                    <a:bodyPr/>
                    <a:lstStyle/>
                    <a:p>
                      <a:r>
                        <a:rPr kumimoji="1" lang="ja-JP" altLang="en-US" sz="1400"/>
                        <a:t>部分的な補修により長寿命化させるという手法について、施設の性能が確保されているかを検証する必要がある</a:t>
                      </a:r>
                    </a:p>
                  </a:txBody>
                  <a:tcPr/>
                </a:tc>
                <a:tc>
                  <a:txBody>
                    <a:bodyPr/>
                    <a:lstStyle/>
                    <a:p>
                      <a:r>
                        <a:rPr kumimoji="1" lang="ja-JP" altLang="en-US" sz="1400" dirty="0"/>
                        <a:t>了解した</a:t>
                      </a:r>
                    </a:p>
                  </a:txBody>
                  <a:tcPr/>
                </a:tc>
                <a:extLst>
                  <a:ext uri="{0D108BD9-81ED-4DB2-BD59-A6C34878D82A}">
                    <a16:rowId xmlns:a16="http://schemas.microsoft.com/office/drawing/2014/main" val="1226835697"/>
                  </a:ext>
                </a:extLst>
              </a:tr>
            </a:tbl>
          </a:graphicData>
        </a:graphic>
      </p:graphicFrame>
    </p:spTree>
    <p:extLst>
      <p:ext uri="{BB962C8B-B14F-4D97-AF65-F5344CB8AC3E}">
        <p14:creationId xmlns:p14="http://schemas.microsoft.com/office/powerpoint/2010/main" val="1927635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442CE127-3DA1-4B60-8D0B-3336883E8EBE}"/>
              </a:ext>
            </a:extLst>
          </p:cNvPr>
          <p:cNvSpPr>
            <a:spLocks noChangeArrowheads="1"/>
          </p:cNvSpPr>
          <p:nvPr/>
        </p:nvSpPr>
        <p:spPr bwMode="auto">
          <a:xfrm>
            <a:off x="4763" y="-19050"/>
            <a:ext cx="9144000" cy="636588"/>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91350" tIns="45674" rIns="91350" bIns="45674" anchor="ctr"/>
          <a:lstStyle/>
          <a:p>
            <a:pPr>
              <a:defRPr/>
            </a:pPr>
            <a:endParaRPr lang="en-US" altLang="zh-TW" sz="2800" b="1">
              <a:solidFill>
                <a:schemeClr val="bg1"/>
              </a:solidFill>
              <a:latin typeface="Meiryo UI" pitchFamily="50" charset="-128"/>
              <a:ea typeface="Meiryo UI" pitchFamily="50" charset="-128"/>
              <a:cs typeface="Meiryo UI" pitchFamily="50" charset="-128"/>
            </a:endParaRPr>
          </a:p>
        </p:txBody>
      </p:sp>
      <p:sp>
        <p:nvSpPr>
          <p:cNvPr id="9" name="正方形/長方形 8">
            <a:extLst>
              <a:ext uri="{FF2B5EF4-FFF2-40B4-BE49-F238E27FC236}">
                <a16:creationId xmlns:a16="http://schemas.microsoft.com/office/drawing/2014/main" id="{FA58E5D4-DA18-4CB9-B5F8-C08D8C6F2D29}"/>
              </a:ext>
            </a:extLst>
          </p:cNvPr>
          <p:cNvSpPr/>
          <p:nvPr/>
        </p:nvSpPr>
        <p:spPr>
          <a:xfrm>
            <a:off x="100013" y="61913"/>
            <a:ext cx="496887" cy="495300"/>
          </a:xfrm>
          <a:prstGeom prst="rect">
            <a:avLst/>
          </a:prstGeom>
          <a:gradFill flip="none" rotWithShape="1">
            <a:gsLst>
              <a:gs pos="100000">
                <a:schemeClr val="accent6"/>
              </a:gs>
              <a:gs pos="0">
                <a:srgbClr val="FFC000"/>
              </a:gs>
            </a:gsLst>
            <a:lin ang="27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b="1">
              <a:solidFill>
                <a:schemeClr val="tx1"/>
              </a:solidFill>
              <a:latin typeface="Meiryo UI" pitchFamily="50" charset="-128"/>
              <a:ea typeface="Meiryo UI" pitchFamily="50" charset="-128"/>
              <a:cs typeface="Meiryo UI" pitchFamily="50" charset="-128"/>
            </a:endParaRPr>
          </a:p>
        </p:txBody>
      </p:sp>
      <p:sp>
        <p:nvSpPr>
          <p:cNvPr id="10" name="正方形/長方形 9">
            <a:extLst>
              <a:ext uri="{FF2B5EF4-FFF2-40B4-BE49-F238E27FC236}">
                <a16:creationId xmlns:a16="http://schemas.microsoft.com/office/drawing/2014/main" id="{79AA0BD8-9358-49FF-86A5-327FD062769E}"/>
              </a:ext>
            </a:extLst>
          </p:cNvPr>
          <p:cNvSpPr/>
          <p:nvPr/>
        </p:nvSpPr>
        <p:spPr>
          <a:xfrm>
            <a:off x="348456" y="77621"/>
            <a:ext cx="7381875" cy="400110"/>
          </a:xfrm>
          <a:prstGeom prst="rect">
            <a:avLst/>
          </a:prstGeom>
        </p:spPr>
        <p:txBody>
          <a:bodyPr>
            <a:spAutoFit/>
          </a:bodyPr>
          <a:lstStyle/>
          <a:p>
            <a:pPr>
              <a:defRPr/>
            </a:pPr>
            <a:r>
              <a:rPr lang="ja-JP" altLang="en-US" sz="2000" b="1" dirty="0">
                <a:solidFill>
                  <a:schemeClr val="bg1"/>
                </a:solidFill>
                <a:latin typeface="Meiryo UI" pitchFamily="50" charset="-128"/>
                <a:ea typeface="Meiryo UI" pitchFamily="50" charset="-128"/>
                <a:cs typeface="Meiryo UI" pitchFamily="50" charset="-128"/>
              </a:rPr>
              <a:t>　　　</a:t>
            </a:r>
            <a:r>
              <a:rPr lang="zh-TW" altLang="en-US" sz="2000" b="1" dirty="0">
                <a:solidFill>
                  <a:schemeClr val="bg1"/>
                </a:solidFill>
                <a:latin typeface="Meiryo UI" pitchFamily="50" charset="-128"/>
                <a:ea typeface="Meiryo UI" pitchFamily="50" charset="-128"/>
                <a:cs typeface="Meiryo UI" pitchFamily="50" charset="-128"/>
              </a:rPr>
              <a:t>大阪府都市基盤施設維持管理技術審議会</a:t>
            </a:r>
            <a:r>
              <a:rPr lang="ja-JP" altLang="en-US" sz="2000" b="1" dirty="0">
                <a:solidFill>
                  <a:schemeClr val="bg1"/>
                </a:solidFill>
                <a:latin typeface="Meiryo UI" pitchFamily="50" charset="-128"/>
                <a:ea typeface="Meiryo UI" pitchFamily="50" charset="-128"/>
                <a:cs typeface="Meiryo UI" pitchFamily="50" charset="-128"/>
              </a:rPr>
              <a:t>スケジュール</a:t>
            </a:r>
            <a:endParaRPr lang="zh-TW" altLang="en-US" sz="2000" b="1" dirty="0">
              <a:solidFill>
                <a:schemeClr val="bg1"/>
              </a:solidFill>
              <a:latin typeface="Meiryo UI" pitchFamily="50" charset="-128"/>
              <a:ea typeface="Meiryo UI" pitchFamily="50" charset="-128"/>
              <a:cs typeface="Meiryo UI" pitchFamily="50" charset="-128"/>
            </a:endParaRPr>
          </a:p>
        </p:txBody>
      </p:sp>
      <p:sp>
        <p:nvSpPr>
          <p:cNvPr id="11" name="二等辺三角形 10">
            <a:extLst>
              <a:ext uri="{FF2B5EF4-FFF2-40B4-BE49-F238E27FC236}">
                <a16:creationId xmlns:a16="http://schemas.microsoft.com/office/drawing/2014/main" id="{9ED7CBB5-E497-4C17-ACBA-4E1EC882B9AF}"/>
              </a:ext>
            </a:extLst>
          </p:cNvPr>
          <p:cNvSpPr/>
          <p:nvPr/>
        </p:nvSpPr>
        <p:spPr>
          <a:xfrm rot="5400000">
            <a:off x="650875" y="260351"/>
            <a:ext cx="180975" cy="10795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b="1">
              <a:solidFill>
                <a:srgbClr val="FFC000"/>
              </a:solidFill>
              <a:latin typeface="Meiryo UI" pitchFamily="50" charset="-128"/>
              <a:ea typeface="Meiryo UI" pitchFamily="50" charset="-128"/>
              <a:cs typeface="Meiryo UI" pitchFamily="50" charset="-128"/>
            </a:endParaRPr>
          </a:p>
        </p:txBody>
      </p:sp>
      <p:sp>
        <p:nvSpPr>
          <p:cNvPr id="5138" name="スライド番号プレースホルダー 2">
            <a:extLst>
              <a:ext uri="{FF2B5EF4-FFF2-40B4-BE49-F238E27FC236}">
                <a16:creationId xmlns:a16="http://schemas.microsoft.com/office/drawing/2014/main" id="{CF368A23-3155-4434-83D0-CD4835AC6EDC}"/>
              </a:ext>
            </a:extLst>
          </p:cNvPr>
          <p:cNvSpPr txBox="1">
            <a:spLocks noChangeArrowheads="1"/>
          </p:cNvSpPr>
          <p:nvPr/>
        </p:nvSpPr>
        <p:spPr bwMode="auto">
          <a:xfrm>
            <a:off x="7019925" y="6491288"/>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fld id="{D4AE2A84-3837-41FA-ACC0-377E411918A7}" type="slidenum">
              <a:rPr lang="ja-JP" altLang="en-US" sz="1200">
                <a:solidFill>
                  <a:srgbClr val="898989"/>
                </a:solidFill>
                <a:latin typeface="Meiryo UI" panose="020B0604030504040204" pitchFamily="50" charset="-128"/>
                <a:ea typeface="Meiryo UI" panose="020B0604030504040204" pitchFamily="50" charset="-128"/>
              </a:rPr>
              <a:pPr algn="r" eaLnBrk="1" hangingPunct="1">
                <a:spcBef>
                  <a:spcPct val="0"/>
                </a:spcBef>
                <a:buFontTx/>
                <a:buNone/>
              </a:pPr>
              <a:t>1</a:t>
            </a:fld>
            <a:endParaRPr lang="ja-JP" altLang="en-US" sz="1200">
              <a:solidFill>
                <a:srgbClr val="898989"/>
              </a:solidFill>
              <a:latin typeface="Meiryo UI" panose="020B0604030504040204" pitchFamily="50" charset="-128"/>
              <a:ea typeface="Meiryo UI" panose="020B0604030504040204" pitchFamily="50" charset="-128"/>
            </a:endParaRPr>
          </a:p>
        </p:txBody>
      </p:sp>
      <p:sp>
        <p:nvSpPr>
          <p:cNvPr id="44" name="山形 24">
            <a:extLst>
              <a:ext uri="{FF2B5EF4-FFF2-40B4-BE49-F238E27FC236}">
                <a16:creationId xmlns:a16="http://schemas.microsoft.com/office/drawing/2014/main" id="{ACCCC2E0-A8B4-AAA8-BF47-3A2208972536}"/>
              </a:ext>
            </a:extLst>
          </p:cNvPr>
          <p:cNvSpPr/>
          <p:nvPr/>
        </p:nvSpPr>
        <p:spPr bwMode="auto">
          <a:xfrm rot="5400000">
            <a:off x="-190501" y="1279527"/>
            <a:ext cx="1535115"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山形 4">
            <a:extLst>
              <a:ext uri="{FF2B5EF4-FFF2-40B4-BE49-F238E27FC236}">
                <a16:creationId xmlns:a16="http://schemas.microsoft.com/office/drawing/2014/main" id="{EAF0187D-03B3-05D2-A5B3-0BE3CA09869B}"/>
              </a:ext>
            </a:extLst>
          </p:cNvPr>
          <p:cNvSpPr/>
          <p:nvPr/>
        </p:nvSpPr>
        <p:spPr bwMode="auto">
          <a:xfrm>
            <a:off x="127000" y="1482725"/>
            <a:ext cx="936625" cy="623888"/>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R6</a:t>
            </a:r>
          </a:p>
          <a:p>
            <a:pPr algn="ctr" defTabSz="977876" eaLnBrk="1" fontAlgn="auto" hangingPunct="1">
              <a:lnSpc>
                <a:spcPct val="90000"/>
              </a:lnSpc>
              <a:spcAft>
                <a:spcPct val="35000"/>
              </a:spcAft>
              <a:defRPr/>
            </a:pPr>
            <a:r>
              <a:rPr lang="en-US" altLang="ja-JP"/>
              <a:t>1</a:t>
            </a:r>
            <a:r>
              <a:rPr lang="ja-JP" altLang="en-US"/>
              <a:t>月</a:t>
            </a:r>
          </a:p>
        </p:txBody>
      </p:sp>
      <p:sp>
        <p:nvSpPr>
          <p:cNvPr id="46" name="片側の 2 つの角を丸めた四角形 22">
            <a:extLst>
              <a:ext uri="{FF2B5EF4-FFF2-40B4-BE49-F238E27FC236}">
                <a16:creationId xmlns:a16="http://schemas.microsoft.com/office/drawing/2014/main" id="{684FB40B-834C-2FA0-68F5-BA4279AC1C69}"/>
              </a:ext>
            </a:extLst>
          </p:cNvPr>
          <p:cNvSpPr/>
          <p:nvPr/>
        </p:nvSpPr>
        <p:spPr bwMode="auto">
          <a:xfrm rot="5400000">
            <a:off x="2961481" y="-865979"/>
            <a:ext cx="1057276" cy="4751388"/>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a:p>
        </p:txBody>
      </p:sp>
      <p:sp>
        <p:nvSpPr>
          <p:cNvPr id="47" name="山形 20">
            <a:extLst>
              <a:ext uri="{FF2B5EF4-FFF2-40B4-BE49-F238E27FC236}">
                <a16:creationId xmlns:a16="http://schemas.microsoft.com/office/drawing/2014/main" id="{33DC9F57-A4B3-75F4-87E2-0CB112049628}"/>
              </a:ext>
            </a:extLst>
          </p:cNvPr>
          <p:cNvSpPr/>
          <p:nvPr/>
        </p:nvSpPr>
        <p:spPr bwMode="auto">
          <a:xfrm rot="5400000">
            <a:off x="30162" y="2185988"/>
            <a:ext cx="1093787"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山形 8">
            <a:extLst>
              <a:ext uri="{FF2B5EF4-FFF2-40B4-BE49-F238E27FC236}">
                <a16:creationId xmlns:a16="http://schemas.microsoft.com/office/drawing/2014/main" id="{05798627-C5C7-1D2B-6429-88972257A4FA}"/>
              </a:ext>
            </a:extLst>
          </p:cNvPr>
          <p:cNvSpPr/>
          <p:nvPr/>
        </p:nvSpPr>
        <p:spPr bwMode="auto">
          <a:xfrm>
            <a:off x="127000" y="2552703"/>
            <a:ext cx="936625" cy="512763"/>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3</a:t>
            </a:r>
            <a:r>
              <a:rPr lang="ja-JP" altLang="en-US"/>
              <a:t>月</a:t>
            </a:r>
          </a:p>
        </p:txBody>
      </p:sp>
      <p:sp>
        <p:nvSpPr>
          <p:cNvPr id="49" name="片側の 2 つの角を丸めた四角形 18">
            <a:extLst>
              <a:ext uri="{FF2B5EF4-FFF2-40B4-BE49-F238E27FC236}">
                <a16:creationId xmlns:a16="http://schemas.microsoft.com/office/drawing/2014/main" id="{958D588A-3FF6-87F0-71AE-935C1336A423}"/>
              </a:ext>
            </a:extLst>
          </p:cNvPr>
          <p:cNvSpPr/>
          <p:nvPr/>
        </p:nvSpPr>
        <p:spPr bwMode="auto">
          <a:xfrm rot="5400000">
            <a:off x="3197163" y="17205"/>
            <a:ext cx="585912" cy="4751388"/>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a:p>
        </p:txBody>
      </p:sp>
      <p:sp>
        <p:nvSpPr>
          <p:cNvPr id="50" name="山形 16">
            <a:extLst>
              <a:ext uri="{FF2B5EF4-FFF2-40B4-BE49-F238E27FC236}">
                <a16:creationId xmlns:a16="http://schemas.microsoft.com/office/drawing/2014/main" id="{CE3CDCCC-3B9A-0269-FD35-FEEFF58A4AB0}"/>
              </a:ext>
            </a:extLst>
          </p:cNvPr>
          <p:cNvSpPr/>
          <p:nvPr/>
        </p:nvSpPr>
        <p:spPr bwMode="auto">
          <a:xfrm rot="5400000">
            <a:off x="-146845" y="3952083"/>
            <a:ext cx="1447803"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山形 12">
            <a:extLst>
              <a:ext uri="{FF2B5EF4-FFF2-40B4-BE49-F238E27FC236}">
                <a16:creationId xmlns:a16="http://schemas.microsoft.com/office/drawing/2014/main" id="{A2D6CE50-A148-D0E5-CD99-E6993000F2AE}"/>
              </a:ext>
            </a:extLst>
          </p:cNvPr>
          <p:cNvSpPr/>
          <p:nvPr/>
        </p:nvSpPr>
        <p:spPr bwMode="auto">
          <a:xfrm>
            <a:off x="127000" y="4057650"/>
            <a:ext cx="936625" cy="960438"/>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dirty="0"/>
              <a:t>6</a:t>
            </a:r>
            <a:r>
              <a:rPr lang="ja-JP" altLang="en-US" dirty="0"/>
              <a:t>月</a:t>
            </a:r>
          </a:p>
        </p:txBody>
      </p:sp>
      <p:sp>
        <p:nvSpPr>
          <p:cNvPr id="52" name="片側の 2 つの角を丸めた四角形 14">
            <a:extLst>
              <a:ext uri="{FF2B5EF4-FFF2-40B4-BE49-F238E27FC236}">
                <a16:creationId xmlns:a16="http://schemas.microsoft.com/office/drawing/2014/main" id="{CFA7A008-76D6-35DD-0A63-4673E3648F52}"/>
              </a:ext>
            </a:extLst>
          </p:cNvPr>
          <p:cNvSpPr/>
          <p:nvPr/>
        </p:nvSpPr>
        <p:spPr bwMode="auto">
          <a:xfrm rot="5400000">
            <a:off x="2994155" y="1815972"/>
            <a:ext cx="991928" cy="4751388"/>
          </a:xfrm>
          <a:prstGeom prst="round2SameRect">
            <a:avLst>
              <a:gd name="adj1" fmla="val 10347"/>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3" name="山形 16">
            <a:extLst>
              <a:ext uri="{FF2B5EF4-FFF2-40B4-BE49-F238E27FC236}">
                <a16:creationId xmlns:a16="http://schemas.microsoft.com/office/drawing/2014/main" id="{06ACB49E-8E16-38C8-99FC-C4732267E6A0}"/>
              </a:ext>
            </a:extLst>
          </p:cNvPr>
          <p:cNvSpPr/>
          <p:nvPr/>
        </p:nvSpPr>
        <p:spPr bwMode="auto">
          <a:xfrm rot="5400000">
            <a:off x="-133489" y="5033826"/>
            <a:ext cx="1421091"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4" name="山形 12">
            <a:extLst>
              <a:ext uri="{FF2B5EF4-FFF2-40B4-BE49-F238E27FC236}">
                <a16:creationId xmlns:a16="http://schemas.microsoft.com/office/drawing/2014/main" id="{FDCFFA3A-A113-163E-1F0F-C5DEB9767156}"/>
              </a:ext>
            </a:extLst>
          </p:cNvPr>
          <p:cNvSpPr/>
          <p:nvPr/>
        </p:nvSpPr>
        <p:spPr bwMode="auto">
          <a:xfrm>
            <a:off x="127000" y="5272088"/>
            <a:ext cx="936625" cy="754062"/>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dirty="0"/>
              <a:t>7</a:t>
            </a:r>
            <a:r>
              <a:rPr lang="ja-JP" altLang="en-US" dirty="0"/>
              <a:t>月</a:t>
            </a:r>
          </a:p>
        </p:txBody>
      </p:sp>
      <p:sp>
        <p:nvSpPr>
          <p:cNvPr id="55" name="片側の 2 つの角を丸めた四角形 14">
            <a:extLst>
              <a:ext uri="{FF2B5EF4-FFF2-40B4-BE49-F238E27FC236}">
                <a16:creationId xmlns:a16="http://schemas.microsoft.com/office/drawing/2014/main" id="{2E59EF1E-4824-AA2F-9039-E423B1FC7DC5}"/>
              </a:ext>
            </a:extLst>
          </p:cNvPr>
          <p:cNvSpPr/>
          <p:nvPr/>
        </p:nvSpPr>
        <p:spPr bwMode="auto">
          <a:xfrm rot="5400000">
            <a:off x="3009901" y="2898162"/>
            <a:ext cx="960436" cy="4751388"/>
          </a:xfrm>
          <a:prstGeom prst="round2SameRect">
            <a:avLst>
              <a:gd name="adj1" fmla="val 10347"/>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6" name="山形 16">
            <a:extLst>
              <a:ext uri="{FF2B5EF4-FFF2-40B4-BE49-F238E27FC236}">
                <a16:creationId xmlns:a16="http://schemas.microsoft.com/office/drawing/2014/main" id="{058AE10D-65F8-ADFA-14E6-7F76F7DF08D5}"/>
              </a:ext>
            </a:extLst>
          </p:cNvPr>
          <p:cNvSpPr/>
          <p:nvPr/>
        </p:nvSpPr>
        <p:spPr bwMode="auto">
          <a:xfrm rot="5400000">
            <a:off x="56357" y="5887244"/>
            <a:ext cx="1041400"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7" name="山形 12">
            <a:extLst>
              <a:ext uri="{FF2B5EF4-FFF2-40B4-BE49-F238E27FC236}">
                <a16:creationId xmlns:a16="http://schemas.microsoft.com/office/drawing/2014/main" id="{34909382-6ACE-FC8A-4DA8-FB6C3CB7F641}"/>
              </a:ext>
            </a:extLst>
          </p:cNvPr>
          <p:cNvSpPr/>
          <p:nvPr/>
        </p:nvSpPr>
        <p:spPr bwMode="auto">
          <a:xfrm>
            <a:off x="161925" y="6232526"/>
            <a:ext cx="901700" cy="403225"/>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10</a:t>
            </a:r>
            <a:r>
              <a:rPr lang="ja-JP" altLang="en-US"/>
              <a:t>月～</a:t>
            </a:r>
          </a:p>
        </p:txBody>
      </p:sp>
      <p:sp>
        <p:nvSpPr>
          <p:cNvPr id="58" name="片側の 2 つの角を丸めた四角形 18">
            <a:extLst>
              <a:ext uri="{FF2B5EF4-FFF2-40B4-BE49-F238E27FC236}">
                <a16:creationId xmlns:a16="http://schemas.microsoft.com/office/drawing/2014/main" id="{E7468A19-F1DF-5A27-C149-B81B18DACB5D}"/>
              </a:ext>
            </a:extLst>
          </p:cNvPr>
          <p:cNvSpPr/>
          <p:nvPr/>
        </p:nvSpPr>
        <p:spPr bwMode="auto">
          <a:xfrm rot="5400000">
            <a:off x="3090905" y="3864019"/>
            <a:ext cx="798427" cy="4751388"/>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9" name="片側の 2 つの角を丸めた四角形 22">
            <a:extLst>
              <a:ext uri="{FF2B5EF4-FFF2-40B4-BE49-F238E27FC236}">
                <a16:creationId xmlns:a16="http://schemas.microsoft.com/office/drawing/2014/main" id="{D22B52FF-7D82-DAF9-C25F-40D2209DEE57}"/>
              </a:ext>
            </a:extLst>
          </p:cNvPr>
          <p:cNvSpPr/>
          <p:nvPr/>
        </p:nvSpPr>
        <p:spPr bwMode="auto">
          <a:xfrm rot="5400000">
            <a:off x="6967535" y="-92074"/>
            <a:ext cx="1057277"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0" name="片側の 2 つの角を丸めた四角形 22">
            <a:extLst>
              <a:ext uri="{FF2B5EF4-FFF2-40B4-BE49-F238E27FC236}">
                <a16:creationId xmlns:a16="http://schemas.microsoft.com/office/drawing/2014/main" id="{5D69D002-7487-9F86-728C-6E3196EEEB35}"/>
              </a:ext>
            </a:extLst>
          </p:cNvPr>
          <p:cNvSpPr/>
          <p:nvPr/>
        </p:nvSpPr>
        <p:spPr bwMode="auto">
          <a:xfrm rot="5400000">
            <a:off x="7203217" y="791108"/>
            <a:ext cx="585913"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1" name="テキスト ボックス 3">
            <a:extLst>
              <a:ext uri="{FF2B5EF4-FFF2-40B4-BE49-F238E27FC236}">
                <a16:creationId xmlns:a16="http://schemas.microsoft.com/office/drawing/2014/main" id="{163EC91C-1C46-CF86-E9F1-72546CE0FEC3}"/>
              </a:ext>
            </a:extLst>
          </p:cNvPr>
          <p:cNvSpPr txBox="1">
            <a:spLocks noChangeArrowheads="1"/>
          </p:cNvSpPr>
          <p:nvPr/>
        </p:nvSpPr>
        <p:spPr bwMode="auto">
          <a:xfrm>
            <a:off x="80963" y="660400"/>
            <a:ext cx="5784850" cy="280988"/>
          </a:xfrm>
          <a:prstGeom prst="rect">
            <a:avLst/>
          </a:prstGeom>
          <a:solidFill>
            <a:schemeClr val="bg1">
              <a:lumMod val="85000"/>
            </a:schemeClr>
          </a:solidFill>
          <a:ln w="12700">
            <a:solidFill>
              <a:srgbClr val="000000"/>
            </a:solidFill>
            <a:miter lim="800000"/>
            <a:headEnd/>
            <a:tailEnd/>
          </a:ln>
        </p:spPr>
        <p:txBody>
          <a:bodyPr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1400">
                <a:solidFill>
                  <a:srgbClr val="000000"/>
                </a:solidFill>
                <a:latin typeface="Meiryo UI" panose="020B0604030504040204" pitchFamily="50" charset="-128"/>
                <a:ea typeface="Meiryo UI" panose="020B0604030504040204" pitchFamily="50" charset="-128"/>
              </a:rPr>
              <a:t>審議会・部会のスケジュール</a:t>
            </a:r>
            <a:endParaRPr lang="en-US" altLang="ja-JP" sz="1400">
              <a:solidFill>
                <a:srgbClr val="000000"/>
              </a:solidFill>
              <a:latin typeface="Meiryo UI" panose="020B0604030504040204" pitchFamily="50" charset="-128"/>
              <a:ea typeface="Meiryo UI" panose="020B0604030504040204" pitchFamily="50" charset="-128"/>
            </a:endParaRPr>
          </a:p>
        </p:txBody>
      </p:sp>
      <p:sp>
        <p:nvSpPr>
          <p:cNvPr id="62" name="テキスト ボックス 3">
            <a:extLst>
              <a:ext uri="{FF2B5EF4-FFF2-40B4-BE49-F238E27FC236}">
                <a16:creationId xmlns:a16="http://schemas.microsoft.com/office/drawing/2014/main" id="{0792A6E1-7472-39DD-00B0-032389613D06}"/>
              </a:ext>
            </a:extLst>
          </p:cNvPr>
          <p:cNvSpPr txBox="1">
            <a:spLocks noChangeArrowheads="1"/>
          </p:cNvSpPr>
          <p:nvPr/>
        </p:nvSpPr>
        <p:spPr bwMode="auto">
          <a:xfrm>
            <a:off x="5894388" y="660400"/>
            <a:ext cx="3203575" cy="280988"/>
          </a:xfrm>
          <a:prstGeom prst="rect">
            <a:avLst/>
          </a:prstGeom>
          <a:solidFill>
            <a:schemeClr val="bg1">
              <a:lumMod val="85000"/>
            </a:schemeClr>
          </a:solidFill>
          <a:ln w="12700">
            <a:solidFill>
              <a:srgbClr val="000000"/>
            </a:solidFill>
            <a:miter lim="800000"/>
            <a:headEnd/>
            <a:tailEnd/>
          </a:ln>
        </p:spPr>
        <p:txBody>
          <a:bodyPr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1400">
                <a:solidFill>
                  <a:srgbClr val="000000"/>
                </a:solidFill>
                <a:latin typeface="Meiryo UI" panose="020B0604030504040204" pitchFamily="50" charset="-128"/>
                <a:ea typeface="Meiryo UI" panose="020B0604030504040204" pitchFamily="50" charset="-128"/>
              </a:rPr>
              <a:t>議論の視点</a:t>
            </a:r>
            <a:endParaRPr lang="en-US" altLang="ja-JP" sz="1400">
              <a:solidFill>
                <a:srgbClr val="000000"/>
              </a:solidFill>
              <a:latin typeface="Meiryo UI" panose="020B0604030504040204" pitchFamily="50" charset="-128"/>
              <a:ea typeface="Meiryo UI" panose="020B0604030504040204" pitchFamily="50" charset="-128"/>
            </a:endParaRPr>
          </a:p>
        </p:txBody>
      </p:sp>
      <p:sp>
        <p:nvSpPr>
          <p:cNvPr id="63" name="片側の 2 つの角を丸めた四角形 22">
            <a:extLst>
              <a:ext uri="{FF2B5EF4-FFF2-40B4-BE49-F238E27FC236}">
                <a16:creationId xmlns:a16="http://schemas.microsoft.com/office/drawing/2014/main" id="{384B162C-DBFF-CD7D-3D8C-0DB40FC69047}"/>
              </a:ext>
            </a:extLst>
          </p:cNvPr>
          <p:cNvSpPr/>
          <p:nvPr/>
        </p:nvSpPr>
        <p:spPr bwMode="auto">
          <a:xfrm rot="5400000">
            <a:off x="7015956" y="3669230"/>
            <a:ext cx="960437"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120" name="片側の 2 つの角を丸めた四角形 22">
            <a:extLst>
              <a:ext uri="{FF2B5EF4-FFF2-40B4-BE49-F238E27FC236}">
                <a16:creationId xmlns:a16="http://schemas.microsoft.com/office/drawing/2014/main" id="{66D65538-6DAD-7F13-D823-D964555295C2}"/>
              </a:ext>
            </a:extLst>
          </p:cNvPr>
          <p:cNvSpPr/>
          <p:nvPr/>
        </p:nvSpPr>
        <p:spPr bwMode="auto">
          <a:xfrm rot="5400000">
            <a:off x="7098549" y="4636337"/>
            <a:ext cx="795252"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121" name="山形 20">
            <a:extLst>
              <a:ext uri="{FF2B5EF4-FFF2-40B4-BE49-F238E27FC236}">
                <a16:creationId xmlns:a16="http://schemas.microsoft.com/office/drawing/2014/main" id="{C6C23F6B-08AF-AED0-B6BB-05A7EE17FACE}"/>
              </a:ext>
            </a:extLst>
          </p:cNvPr>
          <p:cNvSpPr/>
          <p:nvPr/>
        </p:nvSpPr>
        <p:spPr bwMode="auto">
          <a:xfrm rot="5400000">
            <a:off x="-26987" y="2974975"/>
            <a:ext cx="1208088" cy="93503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22" name="山形 8">
            <a:extLst>
              <a:ext uri="{FF2B5EF4-FFF2-40B4-BE49-F238E27FC236}">
                <a16:creationId xmlns:a16="http://schemas.microsoft.com/office/drawing/2014/main" id="{D5E0EDF9-EF65-59AE-BDCA-B2A0D26F787C}"/>
              </a:ext>
            </a:extLst>
          </p:cNvPr>
          <p:cNvSpPr/>
          <p:nvPr/>
        </p:nvSpPr>
        <p:spPr bwMode="auto">
          <a:xfrm>
            <a:off x="127000" y="3357563"/>
            <a:ext cx="936625" cy="450850"/>
          </a:xfrm>
          <a:prstGeom prst="rect">
            <a:avLst/>
          </a:prstGeom>
        </p:spPr>
        <p:style>
          <a:lnRef idx="0">
            <a:scrgbClr r="0" g="0" b="0"/>
          </a:lnRef>
          <a:fillRef idx="0">
            <a:scrgbClr r="0" g="0" b="0"/>
          </a:fillRef>
          <a:effectRef idx="0">
            <a:scrgbClr r="0" g="0" b="0"/>
          </a:effectRef>
          <a:fontRef idx="minor">
            <a:schemeClr val="lt1"/>
          </a:fontRef>
        </p:style>
        <p:txBody>
          <a:bodyPr lIns="13971" tIns="13971" rIns="13971" bIns="13971" spcCol="1270" anchor="ctr"/>
          <a:lstStyle/>
          <a:p>
            <a:pPr algn="ctr" defTabSz="977876" eaLnBrk="1" fontAlgn="auto" hangingPunct="1">
              <a:lnSpc>
                <a:spcPct val="90000"/>
              </a:lnSpc>
              <a:spcAft>
                <a:spcPct val="35000"/>
              </a:spcAft>
              <a:defRPr/>
            </a:pPr>
            <a:r>
              <a:rPr lang="en-US" altLang="ja-JP"/>
              <a:t>5</a:t>
            </a:r>
            <a:r>
              <a:rPr lang="ja-JP" altLang="en-US"/>
              <a:t>月</a:t>
            </a:r>
          </a:p>
        </p:txBody>
      </p:sp>
      <p:sp>
        <p:nvSpPr>
          <p:cNvPr id="5123" name="片側の 2 つの角を丸めた四角形 18">
            <a:extLst>
              <a:ext uri="{FF2B5EF4-FFF2-40B4-BE49-F238E27FC236}">
                <a16:creationId xmlns:a16="http://schemas.microsoft.com/office/drawing/2014/main" id="{015EE07D-C332-516D-F242-2BCE50FB6FDE}"/>
              </a:ext>
            </a:extLst>
          </p:cNvPr>
          <p:cNvSpPr/>
          <p:nvPr/>
        </p:nvSpPr>
        <p:spPr bwMode="auto">
          <a:xfrm rot="5400000">
            <a:off x="3066256" y="800895"/>
            <a:ext cx="847726" cy="4751388"/>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sz="1600"/>
          </a:p>
        </p:txBody>
      </p:sp>
      <p:sp>
        <p:nvSpPr>
          <p:cNvPr id="5124" name="片側の 2 つの角を丸めた四角形 22">
            <a:extLst>
              <a:ext uri="{FF2B5EF4-FFF2-40B4-BE49-F238E27FC236}">
                <a16:creationId xmlns:a16="http://schemas.microsoft.com/office/drawing/2014/main" id="{16478939-B2DD-8B14-CD88-617046A4A1E5}"/>
              </a:ext>
            </a:extLst>
          </p:cNvPr>
          <p:cNvSpPr/>
          <p:nvPr/>
        </p:nvSpPr>
        <p:spPr bwMode="auto">
          <a:xfrm rot="5400000">
            <a:off x="7072311" y="1574801"/>
            <a:ext cx="847727"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125" name="片側の 2 つの角を丸めた四角形 22">
            <a:extLst>
              <a:ext uri="{FF2B5EF4-FFF2-40B4-BE49-F238E27FC236}">
                <a16:creationId xmlns:a16="http://schemas.microsoft.com/office/drawing/2014/main" id="{02CD5E00-DE72-D26F-3BA2-4695BDBB9203}"/>
              </a:ext>
            </a:extLst>
          </p:cNvPr>
          <p:cNvSpPr/>
          <p:nvPr/>
        </p:nvSpPr>
        <p:spPr bwMode="auto">
          <a:xfrm rot="5400000">
            <a:off x="7000836" y="2590840"/>
            <a:ext cx="990678" cy="320357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127" name="片側の 2 つの角を丸めた四角形 6">
            <a:extLst>
              <a:ext uri="{FF2B5EF4-FFF2-40B4-BE49-F238E27FC236}">
                <a16:creationId xmlns:a16="http://schemas.microsoft.com/office/drawing/2014/main" id="{075894E3-C04A-7E4B-0761-4F41804E824F}"/>
              </a:ext>
            </a:extLst>
          </p:cNvPr>
          <p:cNvSpPr/>
          <p:nvPr/>
        </p:nvSpPr>
        <p:spPr bwMode="auto">
          <a:xfrm>
            <a:off x="1111250" y="1017503"/>
            <a:ext cx="4686300" cy="96194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400" b="1">
                <a:solidFill>
                  <a:srgbClr val="558ED5"/>
                </a:solidFill>
                <a:latin typeface="Meiryo UI" panose="020B0604030504040204" pitchFamily="50" charset="-128"/>
                <a:ea typeface="Meiryo UI" panose="020B0604030504040204" pitchFamily="50" charset="-128"/>
              </a:rPr>
              <a:t>◆</a:t>
            </a:r>
            <a:r>
              <a:rPr lang="en-US" altLang="ja-JP" sz="1400" b="1">
                <a:solidFill>
                  <a:srgbClr val="558ED5"/>
                </a:solidFill>
                <a:latin typeface="Meiryo UI" panose="020B0604030504040204" pitchFamily="50" charset="-128"/>
                <a:ea typeface="Meiryo UI" panose="020B0604030504040204" pitchFamily="50" charset="-128"/>
              </a:rPr>
              <a:t>1/17</a:t>
            </a:r>
            <a:r>
              <a:rPr lang="ja-JP" altLang="en-US" sz="1400" b="1">
                <a:solidFill>
                  <a:srgbClr val="558ED5"/>
                </a:solidFill>
                <a:latin typeface="Meiryo UI" panose="020B0604030504040204" pitchFamily="50" charset="-128"/>
                <a:ea typeface="Meiryo UI" panose="020B0604030504040204" pitchFamily="50" charset="-128"/>
              </a:rPr>
              <a:t>　　第</a:t>
            </a:r>
            <a:r>
              <a:rPr lang="en-US" altLang="ja-JP" sz="1400" b="1">
                <a:solidFill>
                  <a:srgbClr val="558ED5"/>
                </a:solidFill>
                <a:latin typeface="Meiryo UI" panose="020B0604030504040204" pitchFamily="50" charset="-128"/>
                <a:ea typeface="Meiryo UI" panose="020B0604030504040204" pitchFamily="50" charset="-128"/>
              </a:rPr>
              <a:t>1</a:t>
            </a:r>
            <a:r>
              <a:rPr lang="ja-JP" altLang="en-US" sz="1400" b="1">
                <a:solidFill>
                  <a:srgbClr val="558ED5"/>
                </a:solidFill>
                <a:latin typeface="Meiryo UI" panose="020B0604030504040204" pitchFamily="50" charset="-128"/>
                <a:ea typeface="Meiryo UI" panose="020B0604030504040204" pitchFamily="50" charset="-128"/>
              </a:rPr>
              <a:t>回審議会：諮問</a:t>
            </a:r>
            <a:r>
              <a:rPr lang="ja-JP" altLang="en-US" sz="1400">
                <a:solidFill>
                  <a:srgbClr val="558ED5"/>
                </a:solidFill>
                <a:latin typeface="Meiryo UI" panose="020B0604030504040204" pitchFamily="50" charset="-128"/>
                <a:ea typeface="Meiryo UI" panose="020B0604030504040204" pitchFamily="50" charset="-128"/>
              </a:rPr>
              <a:t> </a:t>
            </a:r>
            <a:endParaRPr lang="en-US" altLang="ja-JP" sz="1400">
              <a:solidFill>
                <a:srgbClr val="558ED5"/>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Char char="p"/>
              <a:defRPr/>
            </a:pPr>
            <a:r>
              <a:rPr lang="ja-JP" altLang="en-US" sz="1200">
                <a:solidFill>
                  <a:srgbClr val="000000"/>
                </a:solidFill>
                <a:latin typeface="Meiryo UI" panose="020B0604030504040204" pitchFamily="50" charset="-128"/>
                <a:ea typeface="Meiryo UI" panose="020B0604030504040204" pitchFamily="50" charset="-128"/>
              </a:rPr>
              <a:t>　長寿命化計画の見直しについて</a:t>
            </a: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a:solidFill>
                  <a:srgbClr val="000000"/>
                </a:solidFill>
                <a:latin typeface="Meiryo UI" panose="020B0604030504040204" pitchFamily="50" charset="-128"/>
                <a:ea typeface="Meiryo UI" panose="020B0604030504040204" pitchFamily="50" charset="-128"/>
              </a:rPr>
              <a:t>　・　現計画の検証</a:t>
            </a: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a:solidFill>
                  <a:srgbClr val="000000"/>
                </a:solidFill>
                <a:latin typeface="Meiryo UI" panose="020B0604030504040204" pitchFamily="50" charset="-128"/>
                <a:ea typeface="Meiryo UI" panose="020B0604030504040204" pitchFamily="50" charset="-128"/>
              </a:rPr>
              <a:t>　・　社会情勢をの変化を踏まえた課題整理</a:t>
            </a: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a:solidFill>
                  <a:srgbClr val="000000"/>
                </a:solidFill>
                <a:latin typeface="Meiryo UI" panose="020B0604030504040204" pitchFamily="50" charset="-128"/>
                <a:ea typeface="Meiryo UI" panose="020B0604030504040204" pitchFamily="50" charset="-128"/>
              </a:rPr>
              <a:t>　・　今後の取組の方向性</a:t>
            </a: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5128" name="片側の 2 つの角を丸めた四角形 10">
            <a:extLst>
              <a:ext uri="{FF2B5EF4-FFF2-40B4-BE49-F238E27FC236}">
                <a16:creationId xmlns:a16="http://schemas.microsoft.com/office/drawing/2014/main" id="{5D6DD985-4712-4B81-4A65-29A296C887C4}"/>
              </a:ext>
            </a:extLst>
          </p:cNvPr>
          <p:cNvSpPr/>
          <p:nvPr/>
        </p:nvSpPr>
        <p:spPr bwMode="auto">
          <a:xfrm>
            <a:off x="1111250" y="2114469"/>
            <a:ext cx="4643438" cy="56927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eaLnBrk="1" hangingPunct="1">
              <a:lnSpc>
                <a:spcPct val="90000"/>
              </a:lnSpc>
              <a:spcAft>
                <a:spcPct val="15000"/>
              </a:spcAft>
              <a:defRPr/>
            </a:pPr>
            <a:r>
              <a:rPr lang="ja-JP" altLang="en-US" sz="1400" b="1">
                <a:solidFill>
                  <a:schemeClr val="accent3"/>
                </a:solidFill>
                <a:latin typeface="Meiryo UI" panose="020B0604030504040204" pitchFamily="50" charset="-128"/>
                <a:ea typeface="Meiryo UI" panose="020B0604030504040204" pitchFamily="50" charset="-128"/>
              </a:rPr>
              <a:t>◆</a:t>
            </a:r>
            <a:r>
              <a:rPr lang="en-US" altLang="ja-JP" sz="1400" b="1">
                <a:solidFill>
                  <a:schemeClr val="accent3"/>
                </a:solidFill>
                <a:latin typeface="Meiryo UI" panose="020B0604030504040204" pitchFamily="50" charset="-128"/>
                <a:ea typeface="Meiryo UI" panose="020B0604030504040204" pitchFamily="50" charset="-128"/>
              </a:rPr>
              <a:t>3/11,15,26</a:t>
            </a:r>
            <a:r>
              <a:rPr lang="ja-JP" altLang="en-US" sz="1400" b="1">
                <a:solidFill>
                  <a:schemeClr val="accent3"/>
                </a:solidFill>
                <a:latin typeface="Meiryo UI" panose="020B0604030504040204" pitchFamily="50" charset="-128"/>
                <a:ea typeface="Meiryo UI" panose="020B0604030504040204" pitchFamily="50" charset="-128"/>
              </a:rPr>
              <a:t>　第</a:t>
            </a:r>
            <a:r>
              <a:rPr lang="en-US" altLang="ja-JP" sz="1400" b="1">
                <a:solidFill>
                  <a:schemeClr val="accent3"/>
                </a:solidFill>
                <a:latin typeface="Meiryo UI" panose="020B0604030504040204" pitchFamily="50" charset="-128"/>
                <a:ea typeface="Meiryo UI" panose="020B0604030504040204" pitchFamily="50" charset="-128"/>
              </a:rPr>
              <a:t>1</a:t>
            </a:r>
            <a:r>
              <a:rPr lang="ja-JP" altLang="en-US" sz="1400" b="1">
                <a:solidFill>
                  <a:schemeClr val="accent3"/>
                </a:solidFill>
                <a:latin typeface="Meiryo UI" panose="020B0604030504040204" pitchFamily="50" charset="-128"/>
                <a:ea typeface="Meiryo UI" panose="020B0604030504040204" pitchFamily="50" charset="-128"/>
              </a:rPr>
              <a:t>回各部会</a:t>
            </a:r>
            <a:endParaRPr lang="en-US" altLang="ja-JP" sz="1400">
              <a:solidFill>
                <a:schemeClr val="accent3"/>
              </a:solidFill>
              <a:latin typeface="Meiryo UI" panose="020B0604030504040204" pitchFamily="50" charset="-128"/>
              <a:ea typeface="Meiryo UI" panose="020B0604030504040204" pitchFamily="50" charset="-128"/>
            </a:endParaRPr>
          </a:p>
          <a:p>
            <a:pPr marL="285744" lvl="1" indent="-285744" eaLnBrk="1" hangingPunct="1">
              <a:lnSpc>
                <a:spcPct val="90000"/>
              </a:lnSpc>
              <a:spcAft>
                <a:spcPct val="15000"/>
              </a:spcAft>
              <a:buFont typeface="Wingdings" panose="05000000000000000000" pitchFamily="2" charset="2"/>
              <a:buChar char="p"/>
              <a:defRPr/>
            </a:pPr>
            <a:r>
              <a:rPr lang="ja-JP" altLang="en-US" sz="1200">
                <a:solidFill>
                  <a:srgbClr val="000000"/>
                </a:solidFill>
                <a:latin typeface="Meiryo UI" panose="020B0604030504040204" pitchFamily="50" charset="-128"/>
                <a:ea typeface="Meiryo UI" panose="020B0604030504040204" pitchFamily="50" charset="-128"/>
              </a:rPr>
              <a:t>各分野の取組方針（たたき台）作成</a:t>
            </a:r>
          </a:p>
        </p:txBody>
      </p:sp>
      <p:sp>
        <p:nvSpPr>
          <p:cNvPr id="5129" name="片側の 2 つの角を丸めた四角形 14">
            <a:extLst>
              <a:ext uri="{FF2B5EF4-FFF2-40B4-BE49-F238E27FC236}">
                <a16:creationId xmlns:a16="http://schemas.microsoft.com/office/drawing/2014/main" id="{44B9E518-7CB0-5BBF-089F-C0388778FC80}"/>
              </a:ext>
            </a:extLst>
          </p:cNvPr>
          <p:cNvSpPr/>
          <p:nvPr/>
        </p:nvSpPr>
        <p:spPr bwMode="auto">
          <a:xfrm>
            <a:off x="1111250" y="3961082"/>
            <a:ext cx="4765675" cy="4409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63576" tIns="14605" rIns="14605" bIns="14605" spcCol="1270" anchor="ctr"/>
          <a:lstStyle/>
          <a:p>
            <a:pPr marL="0" lvl="1" defTabSz="1022325" eaLnBrk="1" fontAlgn="auto" hangingPunct="1">
              <a:lnSpc>
                <a:spcPct val="90000"/>
              </a:lnSpc>
              <a:spcAft>
                <a:spcPct val="15000"/>
              </a:spcAft>
              <a:defRPr/>
            </a:pPr>
            <a:r>
              <a:rPr lang="ja-JP" altLang="en-US" sz="1400" dirty="0">
                <a:solidFill>
                  <a:schemeClr val="accent3"/>
                </a:solidFill>
                <a:latin typeface="Meiryo UI" pitchFamily="50" charset="-128"/>
                <a:ea typeface="Meiryo UI" pitchFamily="50" charset="-128"/>
                <a:cs typeface="Meiryo UI" pitchFamily="50" charset="-128"/>
              </a:rPr>
              <a:t>◆</a:t>
            </a:r>
            <a:r>
              <a:rPr lang="en-US" altLang="ja-JP" sz="1400" b="1" dirty="0">
                <a:solidFill>
                  <a:schemeClr val="accent3"/>
                </a:solidFill>
                <a:latin typeface="Meiryo UI" pitchFamily="50" charset="-128"/>
                <a:ea typeface="Meiryo UI" pitchFamily="50" charset="-128"/>
                <a:cs typeface="Meiryo UI" pitchFamily="50" charset="-128"/>
              </a:rPr>
              <a:t>6/25,27,7/2</a:t>
            </a:r>
            <a:r>
              <a:rPr lang="ja-JP" altLang="en-US" sz="1400" b="1" dirty="0">
                <a:solidFill>
                  <a:schemeClr val="accent3"/>
                </a:solidFill>
                <a:latin typeface="Meiryo UI" pitchFamily="50" charset="-128"/>
                <a:ea typeface="Meiryo UI" pitchFamily="50" charset="-128"/>
                <a:cs typeface="Meiryo UI" pitchFamily="50" charset="-128"/>
              </a:rPr>
              <a:t>　第</a:t>
            </a:r>
            <a:r>
              <a:rPr lang="en-US" altLang="ja-JP" sz="1400" b="1" dirty="0">
                <a:solidFill>
                  <a:schemeClr val="accent3"/>
                </a:solidFill>
                <a:latin typeface="Meiryo UI" pitchFamily="50" charset="-128"/>
                <a:ea typeface="Meiryo UI" pitchFamily="50" charset="-128"/>
                <a:cs typeface="Meiryo UI" pitchFamily="50" charset="-128"/>
              </a:rPr>
              <a:t>2</a:t>
            </a:r>
            <a:r>
              <a:rPr lang="ja-JP" altLang="en-US" sz="1400" b="1" dirty="0">
                <a:solidFill>
                  <a:schemeClr val="accent3"/>
                </a:solidFill>
                <a:latin typeface="Meiryo UI" pitchFamily="50" charset="-128"/>
                <a:ea typeface="Meiryo UI" pitchFamily="50" charset="-128"/>
                <a:cs typeface="Meiryo UI" pitchFamily="50" charset="-128"/>
              </a:rPr>
              <a:t>回各部会</a:t>
            </a:r>
            <a:r>
              <a:rPr lang="ja-JP" altLang="en-US" sz="1400" dirty="0">
                <a:solidFill>
                  <a:schemeClr val="accent3"/>
                </a:solidFill>
                <a:latin typeface="Meiryo UI" pitchFamily="50" charset="-128"/>
                <a:ea typeface="Meiryo UI" pitchFamily="50" charset="-128"/>
                <a:cs typeface="Meiryo UI" pitchFamily="50" charset="-128"/>
              </a:rPr>
              <a:t>　</a:t>
            </a:r>
            <a:endParaRPr lang="en-US" altLang="ja-JP" sz="1400" dirty="0">
              <a:solidFill>
                <a:schemeClr val="accent3"/>
              </a:solidFill>
              <a:latin typeface="Meiryo UI" pitchFamily="50" charset="-128"/>
              <a:ea typeface="Meiryo UI" pitchFamily="50" charset="-128"/>
              <a:cs typeface="Meiryo UI" pitchFamily="50" charset="-128"/>
            </a:endParaRPr>
          </a:p>
          <a:p>
            <a:pPr marL="285744" lvl="1" indent="-285744" defTabSz="1022325" eaLnBrk="1" fontAlgn="auto" hangingPunct="1">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endParaRPr lang="en-US" altLang="ja-JP" sz="1200" dirty="0">
              <a:latin typeface="Meiryo UI" pitchFamily="50" charset="-128"/>
              <a:ea typeface="Meiryo UI" pitchFamily="50" charset="-128"/>
              <a:cs typeface="Meiryo UI" pitchFamily="50" charset="-128"/>
            </a:endParaRPr>
          </a:p>
        </p:txBody>
      </p:sp>
      <p:sp>
        <p:nvSpPr>
          <p:cNvPr id="5130" name="片側の 2 つの角を丸めた四角形 14">
            <a:extLst>
              <a:ext uri="{FF2B5EF4-FFF2-40B4-BE49-F238E27FC236}">
                <a16:creationId xmlns:a16="http://schemas.microsoft.com/office/drawing/2014/main" id="{D216085A-2D17-1C17-EEF5-30E2B79128E3}"/>
              </a:ext>
            </a:extLst>
          </p:cNvPr>
          <p:cNvSpPr/>
          <p:nvPr/>
        </p:nvSpPr>
        <p:spPr bwMode="auto">
          <a:xfrm>
            <a:off x="1111250" y="4835196"/>
            <a:ext cx="4648200" cy="91648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63576" tIns="14605" rIns="14605" bIns="14605" spcCol="1270" anchor="ctr"/>
          <a:lstStyle/>
          <a:p>
            <a:pPr marL="0" lvl="1" defTabSz="1022325" eaLnBrk="1" fontAlgn="auto" hangingPunct="1">
              <a:lnSpc>
                <a:spcPct val="90000"/>
              </a:lnSpc>
              <a:spcAft>
                <a:spcPct val="15000"/>
              </a:spcAft>
              <a:defRPr/>
            </a:pPr>
            <a:r>
              <a:rPr lang="ja-JP" altLang="en-US" sz="1400" dirty="0">
                <a:solidFill>
                  <a:schemeClr val="accent3"/>
                </a:solidFill>
                <a:latin typeface="Meiryo UI"/>
                <a:ea typeface="Meiryo UI"/>
                <a:cs typeface="Meiryo UI" pitchFamily="50" charset="-128"/>
              </a:rPr>
              <a:t>◆</a:t>
            </a:r>
            <a:r>
              <a:rPr lang="en-US" altLang="ja-JP" sz="1400" b="1" dirty="0">
                <a:solidFill>
                  <a:schemeClr val="accent3"/>
                </a:solidFill>
                <a:latin typeface="Meiryo UI"/>
                <a:ea typeface="Meiryo UI"/>
                <a:cs typeface="Meiryo UI" pitchFamily="50" charset="-128"/>
              </a:rPr>
              <a:t>7/</a:t>
            </a:r>
            <a:r>
              <a:rPr lang="en-US" altLang="ja-JP" sz="1400" b="1" dirty="0" err="1">
                <a:solidFill>
                  <a:schemeClr val="accent3"/>
                </a:solidFill>
                <a:latin typeface="Meiryo UI"/>
                <a:ea typeface="Meiryo UI"/>
                <a:cs typeface="Meiryo UI" pitchFamily="50" charset="-128"/>
              </a:rPr>
              <a:t>中旬</a:t>
            </a:r>
            <a:r>
              <a:rPr lang="ja-JP" altLang="en-US" sz="1400" b="1" dirty="0">
                <a:solidFill>
                  <a:schemeClr val="accent3"/>
                </a:solidFill>
                <a:latin typeface="Meiryo UI"/>
                <a:ea typeface="Meiryo UI"/>
                <a:cs typeface="Meiryo UI" pitchFamily="50" charset="-128"/>
              </a:rPr>
              <a:t>　第</a:t>
            </a:r>
            <a:r>
              <a:rPr lang="en-US" altLang="ja-JP" sz="1400" b="1" dirty="0">
                <a:solidFill>
                  <a:schemeClr val="accent3"/>
                </a:solidFill>
                <a:latin typeface="Meiryo UI"/>
                <a:ea typeface="Meiryo UI"/>
                <a:cs typeface="Meiryo UI" pitchFamily="50" charset="-128"/>
              </a:rPr>
              <a:t>2</a:t>
            </a:r>
            <a:r>
              <a:rPr lang="ja-JP" altLang="en-US" sz="1400" b="1" dirty="0">
                <a:solidFill>
                  <a:schemeClr val="accent3"/>
                </a:solidFill>
                <a:latin typeface="Meiryo UI"/>
                <a:ea typeface="Meiryo UI"/>
                <a:cs typeface="Meiryo UI" pitchFamily="50" charset="-128"/>
              </a:rPr>
              <a:t>回全体検討部会</a:t>
            </a:r>
            <a:r>
              <a:rPr lang="ja-JP" altLang="en-US" sz="1400" dirty="0">
                <a:solidFill>
                  <a:schemeClr val="accent3"/>
                </a:solidFill>
                <a:latin typeface="Meiryo UI"/>
                <a:ea typeface="Meiryo UI"/>
                <a:cs typeface="Meiryo UI" pitchFamily="50" charset="-128"/>
              </a:rPr>
              <a:t>　</a:t>
            </a:r>
            <a:endParaRPr lang="en-US" altLang="ja-JP" sz="1400" dirty="0">
              <a:solidFill>
                <a:schemeClr val="accent3"/>
              </a:solidFill>
              <a:latin typeface="Meiryo UI"/>
              <a:ea typeface="Meiryo UI"/>
              <a:cs typeface="Meiryo UI" pitchFamily="50" charset="-128"/>
            </a:endParaRPr>
          </a:p>
          <a:p>
            <a:pPr marL="285115" lvl="1" indent="-285115" defTabSz="1022325" eaLnBrk="1" fontAlgn="auto" hangingPunct="1">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p>
          <a:p>
            <a:pPr marL="0" lvl="1" defTabSz="1022325" eaLnBrk="1" fontAlgn="auto" hangingPunct="1">
              <a:lnSpc>
                <a:spcPct val="90000"/>
              </a:lnSpc>
              <a:spcAft>
                <a:spcPct val="15000"/>
              </a:spcAft>
              <a:defRPr/>
            </a:pPr>
            <a:r>
              <a:rPr lang="ja-JP" altLang="en-US" sz="1400" dirty="0">
                <a:solidFill>
                  <a:schemeClr val="accent1"/>
                </a:solidFill>
                <a:latin typeface="Meiryo UI"/>
                <a:ea typeface="Meiryo UI"/>
                <a:cs typeface="Meiryo UI" pitchFamily="50" charset="-128"/>
              </a:rPr>
              <a:t>◆８</a:t>
            </a:r>
            <a:r>
              <a:rPr lang="en-US" altLang="ja-JP" sz="1400" b="1" dirty="0">
                <a:solidFill>
                  <a:schemeClr val="accent1"/>
                </a:solidFill>
                <a:latin typeface="Meiryo UI"/>
                <a:ea typeface="Meiryo UI"/>
                <a:cs typeface="Meiryo UI" pitchFamily="50" charset="-128"/>
              </a:rPr>
              <a:t>/9</a:t>
            </a:r>
            <a:r>
              <a:rPr lang="ja-JP" altLang="en-US" sz="1400" b="1" dirty="0">
                <a:solidFill>
                  <a:schemeClr val="accent1"/>
                </a:solidFill>
                <a:latin typeface="Meiryo UI"/>
                <a:ea typeface="Meiryo UI"/>
                <a:cs typeface="Meiryo UI" pitchFamily="50" charset="-128"/>
              </a:rPr>
              <a:t>　第</a:t>
            </a:r>
            <a:r>
              <a:rPr lang="en-US" altLang="ja-JP" sz="1400" b="1" dirty="0">
                <a:solidFill>
                  <a:schemeClr val="accent1"/>
                </a:solidFill>
                <a:latin typeface="Meiryo UI"/>
                <a:ea typeface="Meiryo UI"/>
                <a:cs typeface="Meiryo UI" pitchFamily="50" charset="-128"/>
              </a:rPr>
              <a:t>2</a:t>
            </a:r>
            <a:r>
              <a:rPr lang="ja-JP" altLang="en-US" sz="1400" b="1" dirty="0">
                <a:solidFill>
                  <a:schemeClr val="accent1"/>
                </a:solidFill>
                <a:latin typeface="Meiryo UI"/>
                <a:ea typeface="Meiryo UI"/>
                <a:cs typeface="Meiryo UI" pitchFamily="50" charset="-128"/>
              </a:rPr>
              <a:t>回審議会：中間とりまとめ</a:t>
            </a:r>
            <a:r>
              <a:rPr lang="ja-JP" altLang="en-US" sz="1400" dirty="0">
                <a:solidFill>
                  <a:schemeClr val="accent1"/>
                </a:solidFill>
                <a:latin typeface="Meiryo UI"/>
                <a:ea typeface="Meiryo UI"/>
                <a:cs typeface="Meiryo UI" pitchFamily="50" charset="-128"/>
              </a:rPr>
              <a:t>　</a:t>
            </a:r>
            <a:endParaRPr lang="en-US" altLang="ja-JP" sz="1400" dirty="0">
              <a:solidFill>
                <a:schemeClr val="accent1"/>
              </a:solidFill>
              <a:latin typeface="Meiryo UI"/>
              <a:ea typeface="Meiryo UI"/>
              <a:cs typeface="Meiryo UI" pitchFamily="50" charset="-128"/>
            </a:endParaRPr>
          </a:p>
          <a:p>
            <a:pPr marL="285115" lvl="1" indent="-285115" defTabSz="1022325" eaLnBrk="1" fontAlgn="auto" hangingPunct="1">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p>
        </p:txBody>
      </p:sp>
      <p:sp>
        <p:nvSpPr>
          <p:cNvPr id="5131" name="片側の 2 つの角を丸めた四角形 10">
            <a:extLst>
              <a:ext uri="{FF2B5EF4-FFF2-40B4-BE49-F238E27FC236}">
                <a16:creationId xmlns:a16="http://schemas.microsoft.com/office/drawing/2014/main" id="{5CFAA3ED-4825-B52B-28CE-A1969BF8FCB7}"/>
              </a:ext>
            </a:extLst>
          </p:cNvPr>
          <p:cNvSpPr/>
          <p:nvPr/>
        </p:nvSpPr>
        <p:spPr bwMode="auto">
          <a:xfrm>
            <a:off x="1111250" y="5859408"/>
            <a:ext cx="4643438" cy="7776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eaLnBrk="1" hangingPunct="1">
              <a:lnSpc>
                <a:spcPct val="90000"/>
              </a:lnSpc>
              <a:spcAft>
                <a:spcPct val="15000"/>
              </a:spcAft>
              <a:defRPr/>
            </a:pPr>
            <a:r>
              <a:rPr lang="ja-JP" altLang="en-US" sz="1400" b="1">
                <a:solidFill>
                  <a:schemeClr val="accent3"/>
                </a:solidFill>
                <a:latin typeface="Meiryo UI" panose="020B0604030504040204" pitchFamily="50" charset="-128"/>
                <a:ea typeface="Meiryo UI" panose="020B0604030504040204" pitchFamily="50" charset="-128"/>
              </a:rPr>
              <a:t>◆</a:t>
            </a:r>
            <a:r>
              <a:rPr lang="en-US" altLang="ja-JP" sz="1400" b="1">
                <a:solidFill>
                  <a:schemeClr val="accent3"/>
                </a:solidFill>
                <a:latin typeface="Meiryo UI" panose="020B0604030504040204" pitchFamily="50" charset="-128"/>
                <a:ea typeface="Meiryo UI" panose="020B0604030504040204" pitchFamily="50" charset="-128"/>
              </a:rPr>
              <a:t>10/</a:t>
            </a:r>
            <a:r>
              <a:rPr lang="ja-JP" altLang="en-US" sz="1400" b="1">
                <a:solidFill>
                  <a:schemeClr val="accent3"/>
                </a:solidFill>
                <a:latin typeface="Meiryo UI" panose="020B0604030504040204" pitchFamily="50" charset="-128"/>
                <a:ea typeface="Meiryo UI" panose="020B0604030504040204" pitchFamily="50" charset="-128"/>
              </a:rPr>
              <a:t>下旬　第</a:t>
            </a:r>
            <a:r>
              <a:rPr lang="en-US" altLang="ja-JP" sz="1400" b="1">
                <a:solidFill>
                  <a:schemeClr val="accent3"/>
                </a:solidFill>
                <a:latin typeface="Meiryo UI" panose="020B0604030504040204" pitchFamily="50" charset="-128"/>
                <a:ea typeface="Meiryo UI" panose="020B0604030504040204" pitchFamily="50" charset="-128"/>
              </a:rPr>
              <a:t>3</a:t>
            </a:r>
            <a:r>
              <a:rPr lang="ja-JP" altLang="en-US" sz="1400" b="1">
                <a:solidFill>
                  <a:schemeClr val="accent3"/>
                </a:solidFill>
                <a:latin typeface="Meiryo UI" panose="020B0604030504040204" pitchFamily="50" charset="-128"/>
                <a:ea typeface="Meiryo UI" panose="020B0604030504040204" pitchFamily="50" charset="-128"/>
              </a:rPr>
              <a:t>回各部会</a:t>
            </a:r>
            <a:r>
              <a:rPr lang="ja-JP" altLang="en-US" sz="1400">
                <a:solidFill>
                  <a:schemeClr val="dk1">
                    <a:hueOff val="0"/>
                    <a:satOff val="0"/>
                    <a:lumOff val="0"/>
                    <a:alphaOff val="0"/>
                  </a:schemeClr>
                </a:solidFill>
                <a:latin typeface="Meiryo UI" pitchFamily="50" charset="-128"/>
                <a:ea typeface="Meiryo UI" pitchFamily="50" charset="-128"/>
              </a:rPr>
              <a:t>：各分野の最終とりまとめ</a:t>
            </a:r>
            <a:endParaRPr lang="en-US" altLang="ja-JP" sz="1400">
              <a:solidFill>
                <a:schemeClr val="dk1">
                  <a:hueOff val="0"/>
                  <a:satOff val="0"/>
                  <a:lumOff val="0"/>
                  <a:alphaOff val="0"/>
                </a:schemeClr>
              </a:solidFill>
              <a:latin typeface="Meiryo UI" pitchFamily="50" charset="-128"/>
              <a:ea typeface="Meiryo UI" pitchFamily="50" charset="-128"/>
            </a:endParaRPr>
          </a:p>
          <a:p>
            <a:pPr marL="0" lvl="1" eaLnBrk="1" hangingPunct="1">
              <a:lnSpc>
                <a:spcPct val="90000"/>
              </a:lnSpc>
              <a:spcAft>
                <a:spcPct val="15000"/>
              </a:spcAft>
              <a:defRPr/>
            </a:pPr>
            <a:r>
              <a:rPr lang="ja-JP" altLang="en-US" sz="1400" b="1">
                <a:solidFill>
                  <a:schemeClr val="accent3"/>
                </a:solidFill>
                <a:latin typeface="Meiryo UI" panose="020B0604030504040204" pitchFamily="50" charset="-128"/>
                <a:ea typeface="Meiryo UI" panose="020B0604030504040204" pitchFamily="50" charset="-128"/>
              </a:rPr>
              <a:t>◆</a:t>
            </a:r>
            <a:r>
              <a:rPr lang="en-US" altLang="ja-JP" sz="1400" b="1">
                <a:solidFill>
                  <a:schemeClr val="accent3"/>
                </a:solidFill>
                <a:latin typeface="Meiryo UI" panose="020B0604030504040204" pitchFamily="50" charset="-128"/>
                <a:ea typeface="Meiryo UI" panose="020B0604030504040204" pitchFamily="50" charset="-128"/>
              </a:rPr>
              <a:t>11/</a:t>
            </a:r>
            <a:r>
              <a:rPr lang="ja-JP" altLang="en-US" sz="1400" b="1">
                <a:solidFill>
                  <a:schemeClr val="accent3"/>
                </a:solidFill>
                <a:latin typeface="Meiryo UI" panose="020B0604030504040204" pitchFamily="50" charset="-128"/>
                <a:ea typeface="Meiryo UI" panose="020B0604030504040204" pitchFamily="50" charset="-128"/>
              </a:rPr>
              <a:t>下旬　第</a:t>
            </a:r>
            <a:r>
              <a:rPr lang="en-US" altLang="ja-JP" sz="1400" b="1">
                <a:solidFill>
                  <a:schemeClr val="accent3"/>
                </a:solidFill>
                <a:latin typeface="Meiryo UI" panose="020B0604030504040204" pitchFamily="50" charset="-128"/>
                <a:ea typeface="Meiryo UI" panose="020B0604030504040204" pitchFamily="50" charset="-128"/>
              </a:rPr>
              <a:t>3</a:t>
            </a:r>
            <a:r>
              <a:rPr lang="ja-JP" altLang="en-US" sz="1400" b="1">
                <a:solidFill>
                  <a:schemeClr val="accent3"/>
                </a:solidFill>
                <a:latin typeface="Meiryo UI" panose="020B0604030504040204" pitchFamily="50" charset="-128"/>
                <a:ea typeface="Meiryo UI" panose="020B0604030504040204" pitchFamily="50" charset="-128"/>
              </a:rPr>
              <a:t>回全体検討部会</a:t>
            </a:r>
            <a:r>
              <a:rPr lang="ja-JP" altLang="en-US" sz="1400">
                <a:solidFill>
                  <a:schemeClr val="dk1">
                    <a:hueOff val="0"/>
                    <a:satOff val="0"/>
                    <a:lumOff val="0"/>
                    <a:alphaOff val="0"/>
                  </a:schemeClr>
                </a:solidFill>
                <a:latin typeface="Meiryo UI" pitchFamily="50" charset="-128"/>
                <a:ea typeface="Meiryo UI" pitchFamily="50" charset="-128"/>
              </a:rPr>
              <a:t>：最終とりまとめ</a:t>
            </a:r>
            <a:endParaRPr lang="en-US" altLang="ja-JP" sz="1400" b="1">
              <a:solidFill>
                <a:srgbClr val="000000"/>
              </a:solidFill>
              <a:latin typeface="Meiryo UI" panose="020B0604030504040204" pitchFamily="50" charset="-128"/>
              <a:ea typeface="Meiryo UI" panose="020B0604030504040204" pitchFamily="50" charset="-128"/>
            </a:endParaRPr>
          </a:p>
          <a:p>
            <a:pPr marL="0" lvl="1" eaLnBrk="1" hangingPunct="1">
              <a:lnSpc>
                <a:spcPct val="90000"/>
              </a:lnSpc>
              <a:spcAft>
                <a:spcPct val="15000"/>
              </a:spcAft>
              <a:defRPr/>
            </a:pPr>
            <a:r>
              <a:rPr lang="ja-JP" altLang="en-US" sz="1400" b="1">
                <a:solidFill>
                  <a:schemeClr val="accent1"/>
                </a:solidFill>
                <a:latin typeface="Meiryo UI" panose="020B0604030504040204" pitchFamily="50" charset="-128"/>
                <a:ea typeface="Meiryo UI" panose="020B0604030504040204" pitchFamily="50" charset="-128"/>
              </a:rPr>
              <a:t>◆</a:t>
            </a:r>
            <a:r>
              <a:rPr lang="en-US" altLang="ja-JP" sz="1400" b="1">
                <a:solidFill>
                  <a:schemeClr val="accent1"/>
                </a:solidFill>
                <a:latin typeface="Meiryo UI" panose="020B0604030504040204" pitchFamily="50" charset="-128"/>
                <a:ea typeface="Meiryo UI" panose="020B0604030504040204" pitchFamily="50" charset="-128"/>
              </a:rPr>
              <a:t>R7/1/</a:t>
            </a:r>
            <a:r>
              <a:rPr lang="ja-JP" altLang="en-US" sz="1400" b="1">
                <a:solidFill>
                  <a:schemeClr val="accent1"/>
                </a:solidFill>
                <a:latin typeface="Meiryo UI" panose="020B0604030504040204" pitchFamily="50" charset="-128"/>
                <a:ea typeface="Meiryo UI" panose="020B0604030504040204" pitchFamily="50" charset="-128"/>
              </a:rPr>
              <a:t>中旬　第</a:t>
            </a:r>
            <a:r>
              <a:rPr lang="en-US" altLang="ja-JP" sz="1400" b="1">
                <a:solidFill>
                  <a:schemeClr val="accent1"/>
                </a:solidFill>
                <a:latin typeface="Meiryo UI" panose="020B0604030504040204" pitchFamily="50" charset="-128"/>
                <a:ea typeface="Meiryo UI" panose="020B0604030504040204" pitchFamily="50" charset="-128"/>
              </a:rPr>
              <a:t>3</a:t>
            </a:r>
            <a:r>
              <a:rPr lang="ja-JP" altLang="en-US" sz="1400" b="1">
                <a:solidFill>
                  <a:schemeClr val="accent1"/>
                </a:solidFill>
                <a:latin typeface="Meiryo UI" panose="020B0604030504040204" pitchFamily="50" charset="-128"/>
                <a:ea typeface="Meiryo UI" panose="020B0604030504040204" pitchFamily="50" charset="-128"/>
              </a:rPr>
              <a:t>回審議会：答申</a:t>
            </a:r>
            <a:endParaRPr lang="en-US" altLang="ja-JP" sz="1400" b="1">
              <a:solidFill>
                <a:srgbClr val="000000"/>
              </a:solidFill>
              <a:latin typeface="Meiryo UI" panose="020B0604030504040204" pitchFamily="50" charset="-128"/>
              <a:ea typeface="Meiryo UI" panose="020B0604030504040204" pitchFamily="50" charset="-128"/>
            </a:endParaRPr>
          </a:p>
        </p:txBody>
      </p:sp>
      <p:sp>
        <p:nvSpPr>
          <p:cNvPr id="5132" name="片側の 2 つの角を丸めた四角形 10">
            <a:extLst>
              <a:ext uri="{FF2B5EF4-FFF2-40B4-BE49-F238E27FC236}">
                <a16:creationId xmlns:a16="http://schemas.microsoft.com/office/drawing/2014/main" id="{023081E3-E979-4966-0C40-3500237935D0}"/>
              </a:ext>
            </a:extLst>
          </p:cNvPr>
          <p:cNvSpPr/>
          <p:nvPr/>
        </p:nvSpPr>
        <p:spPr bwMode="auto">
          <a:xfrm>
            <a:off x="1111250" y="2890839"/>
            <a:ext cx="4651375" cy="58591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eaLnBrk="1" hangingPunct="1">
              <a:lnSpc>
                <a:spcPct val="90000"/>
              </a:lnSpc>
              <a:spcAft>
                <a:spcPct val="15000"/>
              </a:spcAft>
              <a:defRPr/>
            </a:pPr>
            <a:r>
              <a:rPr lang="ja-JP" altLang="en-US" sz="1400" b="1">
                <a:solidFill>
                  <a:schemeClr val="accent3"/>
                </a:solidFill>
                <a:latin typeface="Meiryo UI" panose="020B0604030504040204" pitchFamily="50" charset="-128"/>
                <a:ea typeface="Meiryo UI" panose="020B0604030504040204" pitchFamily="50" charset="-128"/>
              </a:rPr>
              <a:t>◆</a:t>
            </a:r>
            <a:r>
              <a:rPr lang="en-US" altLang="ja-JP" sz="1400" b="1">
                <a:solidFill>
                  <a:schemeClr val="accent3"/>
                </a:solidFill>
                <a:latin typeface="Meiryo UI" panose="020B0604030504040204" pitchFamily="50" charset="-128"/>
                <a:ea typeface="Meiryo UI" panose="020B0604030504040204" pitchFamily="50" charset="-128"/>
              </a:rPr>
              <a:t>5/14</a:t>
            </a:r>
            <a:r>
              <a:rPr lang="ja-JP" altLang="en-US" sz="1400" b="1">
                <a:solidFill>
                  <a:schemeClr val="accent3"/>
                </a:solidFill>
                <a:latin typeface="Meiryo UI" panose="020B0604030504040204" pitchFamily="50" charset="-128"/>
                <a:ea typeface="Meiryo UI" panose="020B0604030504040204" pitchFamily="50" charset="-128"/>
              </a:rPr>
              <a:t>　第</a:t>
            </a:r>
            <a:r>
              <a:rPr lang="en-US" altLang="ja-JP" sz="1400" b="1">
                <a:solidFill>
                  <a:schemeClr val="accent3"/>
                </a:solidFill>
                <a:latin typeface="Meiryo UI" panose="020B0604030504040204" pitchFamily="50" charset="-128"/>
                <a:ea typeface="Meiryo UI" panose="020B0604030504040204" pitchFamily="50" charset="-128"/>
              </a:rPr>
              <a:t>1</a:t>
            </a:r>
            <a:r>
              <a:rPr lang="ja-JP" altLang="en-US" sz="1400" b="1">
                <a:solidFill>
                  <a:schemeClr val="accent3"/>
                </a:solidFill>
                <a:latin typeface="Meiryo UI" panose="020B0604030504040204" pitchFamily="50" charset="-128"/>
                <a:ea typeface="Meiryo UI" panose="020B0604030504040204" pitchFamily="50" charset="-128"/>
              </a:rPr>
              <a:t>回全体検討部会</a:t>
            </a:r>
            <a:endParaRPr lang="en-US" altLang="ja-JP" sz="1400">
              <a:solidFill>
                <a:schemeClr val="accent3"/>
              </a:solidFill>
              <a:latin typeface="Meiryo UI" panose="020B0604030504040204" pitchFamily="50" charset="-128"/>
              <a:ea typeface="Meiryo UI" panose="020B0604030504040204" pitchFamily="50" charset="-128"/>
            </a:endParaRPr>
          </a:p>
          <a:p>
            <a:pPr marL="285744" lvl="1" indent="-285744" eaLnBrk="1" hangingPunct="1">
              <a:lnSpc>
                <a:spcPct val="90000"/>
              </a:lnSpc>
              <a:spcAft>
                <a:spcPct val="15000"/>
              </a:spcAft>
              <a:buFont typeface="Wingdings" panose="05000000000000000000" pitchFamily="2" charset="2"/>
              <a:buChar char="p"/>
              <a:defRPr/>
            </a:pPr>
            <a:r>
              <a:rPr lang="ja-JP" altLang="en-US" sz="1200">
                <a:solidFill>
                  <a:srgbClr val="000000"/>
                </a:solidFill>
                <a:latin typeface="Meiryo UI" panose="020B0604030504040204" pitchFamily="50" charset="-128"/>
                <a:ea typeface="Meiryo UI" panose="020B0604030504040204" pitchFamily="50" charset="-128"/>
              </a:rPr>
              <a:t>全体の取組方針のとりまとめ・策定</a:t>
            </a:r>
          </a:p>
        </p:txBody>
      </p:sp>
      <p:sp>
        <p:nvSpPr>
          <p:cNvPr id="5133" name="片側の 2 つの角を丸めた四角形 6">
            <a:extLst>
              <a:ext uri="{FF2B5EF4-FFF2-40B4-BE49-F238E27FC236}">
                <a16:creationId xmlns:a16="http://schemas.microsoft.com/office/drawing/2014/main" id="{62CB3EF0-56A5-6CA1-76A7-CC65AA153795}"/>
              </a:ext>
            </a:extLst>
          </p:cNvPr>
          <p:cNvSpPr/>
          <p:nvPr/>
        </p:nvSpPr>
        <p:spPr bwMode="auto">
          <a:xfrm>
            <a:off x="5816455" y="1074738"/>
            <a:ext cx="3240000" cy="83451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府のこれまでの取組に対して検証すべき事項や課題と捉えられる事項</a:t>
            </a:r>
          </a:p>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社会情勢の変化を踏まえて考慮すべき事項</a:t>
            </a:r>
          </a:p>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今後の取組の方向性に必要な視点、検討事項</a:t>
            </a:r>
          </a:p>
        </p:txBody>
      </p:sp>
      <p:sp>
        <p:nvSpPr>
          <p:cNvPr id="5134" name="片側の 2 つの角を丸めた四角形 6">
            <a:extLst>
              <a:ext uri="{FF2B5EF4-FFF2-40B4-BE49-F238E27FC236}">
                <a16:creationId xmlns:a16="http://schemas.microsoft.com/office/drawing/2014/main" id="{EC2FAD81-2219-77AE-FE8D-AF676E3EE727}"/>
              </a:ext>
            </a:extLst>
          </p:cNvPr>
          <p:cNvSpPr/>
          <p:nvPr/>
        </p:nvSpPr>
        <p:spPr bwMode="auto">
          <a:xfrm>
            <a:off x="5816456" y="2133551"/>
            <a:ext cx="3122612" cy="45348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行動計画の取組結果の検証と課題整理</a:t>
            </a:r>
            <a:endParaRPr lang="en-US" altLang="ja-JP" sz="120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課題を踏まえた取組方針（たたき台）</a:t>
            </a:r>
          </a:p>
        </p:txBody>
      </p:sp>
      <p:sp>
        <p:nvSpPr>
          <p:cNvPr id="5135" name="片側の 2 つの角を丸めた四角形 6">
            <a:extLst>
              <a:ext uri="{FF2B5EF4-FFF2-40B4-BE49-F238E27FC236}">
                <a16:creationId xmlns:a16="http://schemas.microsoft.com/office/drawing/2014/main" id="{5CC03ED9-EC4A-B7F3-5E9C-7D960DEEAF30}"/>
              </a:ext>
            </a:extLst>
          </p:cNvPr>
          <p:cNvSpPr/>
          <p:nvPr/>
        </p:nvSpPr>
        <p:spPr bwMode="auto">
          <a:xfrm>
            <a:off x="5816456" y="5101254"/>
            <a:ext cx="3122612" cy="34105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400">
                <a:solidFill>
                  <a:srgbClr val="000000"/>
                </a:solidFill>
                <a:latin typeface="Meiryo UI" panose="020B0604030504040204" pitchFamily="50" charset="-128"/>
                <a:ea typeface="Meiryo UI" panose="020B0604030504040204" pitchFamily="50" charset="-128"/>
              </a:rPr>
              <a:t>中間とりまとめ内容の精査</a:t>
            </a:r>
            <a:endParaRPr lang="en-US" altLang="ja-JP" sz="1400">
              <a:solidFill>
                <a:srgbClr val="000000"/>
              </a:solidFill>
              <a:latin typeface="Meiryo UI" panose="020B0604030504040204" pitchFamily="50" charset="-128"/>
              <a:ea typeface="Meiryo UI" panose="020B0604030504040204" pitchFamily="50" charset="-128"/>
            </a:endParaRPr>
          </a:p>
        </p:txBody>
      </p:sp>
      <p:sp>
        <p:nvSpPr>
          <p:cNvPr id="5136" name="片側の 2 つの角を丸めた四角形 6">
            <a:extLst>
              <a:ext uri="{FF2B5EF4-FFF2-40B4-BE49-F238E27FC236}">
                <a16:creationId xmlns:a16="http://schemas.microsoft.com/office/drawing/2014/main" id="{1B785530-4F15-2D04-55AA-C764630AE697}"/>
              </a:ext>
            </a:extLst>
          </p:cNvPr>
          <p:cNvSpPr/>
          <p:nvPr/>
        </p:nvSpPr>
        <p:spPr bwMode="auto">
          <a:xfrm>
            <a:off x="5816456" y="6068561"/>
            <a:ext cx="3122612" cy="3423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400">
                <a:solidFill>
                  <a:srgbClr val="000000"/>
                </a:solidFill>
                <a:latin typeface="Meiryo UI" panose="020B0604030504040204" pitchFamily="50" charset="-128"/>
                <a:ea typeface="Meiryo UI" panose="020B0604030504040204" pitchFamily="50" charset="-128"/>
              </a:rPr>
              <a:t>最終とりまとめ内容の精査</a:t>
            </a:r>
            <a:endParaRPr lang="en-US" altLang="ja-JP" sz="1400">
              <a:solidFill>
                <a:srgbClr val="000000"/>
              </a:solidFill>
              <a:latin typeface="Meiryo UI" panose="020B0604030504040204" pitchFamily="50" charset="-128"/>
              <a:ea typeface="Meiryo UI" panose="020B0604030504040204" pitchFamily="50" charset="-128"/>
            </a:endParaRPr>
          </a:p>
        </p:txBody>
      </p:sp>
      <p:sp>
        <p:nvSpPr>
          <p:cNvPr id="5137" name="片側の 2 つの角を丸めた四角形 6">
            <a:extLst>
              <a:ext uri="{FF2B5EF4-FFF2-40B4-BE49-F238E27FC236}">
                <a16:creationId xmlns:a16="http://schemas.microsoft.com/office/drawing/2014/main" id="{2D342B87-E697-CF4A-F3C3-EBE62E254517}"/>
              </a:ext>
            </a:extLst>
          </p:cNvPr>
          <p:cNvSpPr/>
          <p:nvPr/>
        </p:nvSpPr>
        <p:spPr bwMode="auto">
          <a:xfrm>
            <a:off x="5816456" y="2819975"/>
            <a:ext cx="3218006" cy="7448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a:latin typeface="Meiryo UI" panose="020B0604030504040204" pitchFamily="50" charset="-128"/>
                <a:ea typeface="Meiryo UI" panose="020B0604030504040204" pitchFamily="50" charset="-128"/>
              </a:rPr>
              <a:t>各部会での検証結果、課題等を踏まえた全体の取組方針の策定</a:t>
            </a:r>
            <a:endParaRPr lang="en-US" altLang="ja-JP" sz="1200">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a:latin typeface="Meiryo UI" panose="020B0604030504040204" pitchFamily="50" charset="-128"/>
                <a:ea typeface="Meiryo UI" panose="020B0604030504040204" pitchFamily="50" charset="-128"/>
              </a:rPr>
              <a:t>持続可能な維持管理の仕組みづくりの取組方針の検討</a:t>
            </a:r>
          </a:p>
        </p:txBody>
      </p:sp>
      <p:sp>
        <p:nvSpPr>
          <p:cNvPr id="5139" name="片側の 2 つの角を丸めた四角形 6">
            <a:extLst>
              <a:ext uri="{FF2B5EF4-FFF2-40B4-BE49-F238E27FC236}">
                <a16:creationId xmlns:a16="http://schemas.microsoft.com/office/drawing/2014/main" id="{7C038338-E459-1029-7CC5-7D93836323DF}"/>
              </a:ext>
            </a:extLst>
          </p:cNvPr>
          <p:cNvSpPr/>
          <p:nvPr/>
        </p:nvSpPr>
        <p:spPr bwMode="auto">
          <a:xfrm>
            <a:off x="5816456" y="3698875"/>
            <a:ext cx="3122612" cy="98942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2240" tIns="12700" rIns="12700" bIns="127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適切な維持管理手法（予防保全、事後保全）の検討</a:t>
            </a:r>
            <a:endParaRPr lang="en-US" altLang="ja-JP" sz="120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目標管理水準及び最適な補修時期の検討</a:t>
            </a:r>
            <a:endParaRPr lang="en-US" altLang="ja-JP" sz="120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更新の考え方、更新フローの妥当性</a:t>
            </a:r>
            <a:endParaRPr lang="en-US" altLang="ja-JP" sz="1200">
              <a:solidFill>
                <a:srgbClr val="000000"/>
              </a:solidFill>
              <a:latin typeface="Meiryo UI" panose="020B0604030504040204" pitchFamily="50" charset="-128"/>
              <a:ea typeface="Meiryo UI" panose="020B0604030504040204" pitchFamily="50" charset="-128"/>
            </a:endParaRPr>
          </a:p>
          <a:p>
            <a:pPr marL="182563" indent="-182563" eaLnBrk="1" hangingPunct="1">
              <a:spcBef>
                <a:spcPct val="0"/>
              </a:spcBef>
              <a:buFont typeface="Wingdings" panose="05000000000000000000" pitchFamily="2" charset="2"/>
              <a:buChar char="Ø"/>
              <a:defRPr/>
            </a:pPr>
            <a:r>
              <a:rPr lang="ja-JP" altLang="en-US" sz="1200">
                <a:solidFill>
                  <a:srgbClr val="000000"/>
                </a:solidFill>
                <a:latin typeface="Meiryo UI" panose="020B0604030504040204" pitchFamily="50" charset="-128"/>
                <a:ea typeface="Meiryo UI" panose="020B0604030504040204" pitchFamily="50" charset="-128"/>
              </a:rPr>
              <a:t>個々の施設の課題に応じた取組の妥当性</a:t>
            </a:r>
          </a:p>
        </p:txBody>
      </p:sp>
      <p:sp>
        <p:nvSpPr>
          <p:cNvPr id="5140" name="正方形/長方形 5139">
            <a:extLst>
              <a:ext uri="{FF2B5EF4-FFF2-40B4-BE49-F238E27FC236}">
                <a16:creationId xmlns:a16="http://schemas.microsoft.com/office/drawing/2014/main" id="{DD193FB5-2117-72ED-22DF-F37C51913E54}"/>
              </a:ext>
            </a:extLst>
          </p:cNvPr>
          <p:cNvSpPr/>
          <p:nvPr/>
        </p:nvSpPr>
        <p:spPr>
          <a:xfrm>
            <a:off x="1122505" y="3692977"/>
            <a:ext cx="7975455" cy="990092"/>
          </a:xfrm>
          <a:prstGeom prst="rect">
            <a:avLst/>
          </a:prstGeom>
          <a:no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57577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図 68">
            <a:extLst>
              <a:ext uri="{FF2B5EF4-FFF2-40B4-BE49-F238E27FC236}">
                <a16:creationId xmlns:a16="http://schemas.microsoft.com/office/drawing/2014/main" id="{D8EA7AF8-AD4E-41E5-898A-C341029B731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405" y="2608171"/>
            <a:ext cx="6865069" cy="4081637"/>
          </a:xfrm>
          <a:prstGeom prst="rect">
            <a:avLst/>
          </a:prstGeom>
          <a:noFill/>
          <a:extLst>
            <a:ext uri="{909E8E84-426E-40DD-AFC4-6F175D3DCCD1}">
              <a14:hiddenFill xmlns:a14="http://schemas.microsoft.com/office/drawing/2010/main">
                <a:solidFill>
                  <a:srgbClr val="FFFFFF"/>
                </a:solidFill>
              </a14:hiddenFill>
            </a:ext>
          </a:extLst>
        </p:spPr>
      </p:pic>
      <p:sp>
        <p:nvSpPr>
          <p:cNvPr id="34" name="角丸四角形 8">
            <a:extLst>
              <a:ext uri="{FF2B5EF4-FFF2-40B4-BE49-F238E27FC236}">
                <a16:creationId xmlns:a16="http://schemas.microsoft.com/office/drawing/2014/main" id="{B3EC5A5C-9BEC-478B-A076-BAE875CECC3A}"/>
              </a:ext>
            </a:extLst>
          </p:cNvPr>
          <p:cNvSpPr/>
          <p:nvPr/>
        </p:nvSpPr>
        <p:spPr>
          <a:xfrm>
            <a:off x="157191" y="867547"/>
            <a:ext cx="8905529" cy="1425224"/>
          </a:xfrm>
          <a:prstGeom prst="roundRect">
            <a:avLst>
              <a:gd name="adj" fmla="val 27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anchor="ctr"/>
          <a:lstStyle/>
          <a:p>
            <a:pPr algn="ctr">
              <a:defRPr/>
            </a:pPr>
            <a:endParaRPr lang="ja-JP" altLang="en-US" sz="1400">
              <a:solidFill>
                <a:prstClr val="white"/>
              </a:solidFill>
            </a:endParaRPr>
          </a:p>
        </p:txBody>
      </p:sp>
      <p:sp>
        <p:nvSpPr>
          <p:cNvPr id="35" name="テキスト ボックス 8">
            <a:extLst>
              <a:ext uri="{FF2B5EF4-FFF2-40B4-BE49-F238E27FC236}">
                <a16:creationId xmlns:a16="http://schemas.microsoft.com/office/drawing/2014/main" id="{CC669EF4-D73F-4C37-A7BA-F8B5A1606E63}"/>
              </a:ext>
            </a:extLst>
          </p:cNvPr>
          <p:cNvSpPr txBox="1">
            <a:spLocks noChangeArrowheads="1"/>
          </p:cNvSpPr>
          <p:nvPr/>
        </p:nvSpPr>
        <p:spPr bwMode="auto">
          <a:xfrm>
            <a:off x="197661" y="777835"/>
            <a:ext cx="1429894" cy="235221"/>
          </a:xfrm>
          <a:prstGeom prst="rect">
            <a:avLst/>
          </a:prstGeom>
          <a:solidFill>
            <a:schemeClr val="bg1"/>
          </a:solidFill>
          <a:ln w="19050">
            <a:solidFill>
              <a:schemeClr val="tx1"/>
            </a:solidFill>
            <a:miter lim="800000"/>
            <a:headEnd/>
            <a:tailEnd/>
          </a:ln>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100" b="1">
                <a:solidFill>
                  <a:srgbClr val="000000"/>
                </a:solidFill>
                <a:latin typeface="Meiryo UI" panose="020B0604030504040204" pitchFamily="50" charset="-128"/>
                <a:ea typeface="Meiryo UI" panose="020B0604030504040204" pitchFamily="50" charset="-128"/>
              </a:rPr>
              <a:t>現計画の基本方針</a:t>
            </a:r>
          </a:p>
        </p:txBody>
      </p:sp>
      <p:sp>
        <p:nvSpPr>
          <p:cNvPr id="36" name="テキスト ボックス 35">
            <a:extLst>
              <a:ext uri="{FF2B5EF4-FFF2-40B4-BE49-F238E27FC236}">
                <a16:creationId xmlns:a16="http://schemas.microsoft.com/office/drawing/2014/main" id="{43ECF644-62A0-41AC-A09B-4E55DC9E9CCF}"/>
              </a:ext>
            </a:extLst>
          </p:cNvPr>
          <p:cNvSpPr txBox="1"/>
          <p:nvPr/>
        </p:nvSpPr>
        <p:spPr>
          <a:xfrm>
            <a:off x="382218" y="1215905"/>
            <a:ext cx="2849736" cy="1035440"/>
          </a:xfrm>
          <a:prstGeom prst="rect">
            <a:avLst/>
          </a:prstGeom>
          <a:noFill/>
          <a:ln>
            <a:solidFill>
              <a:schemeClr val="tx1"/>
            </a:solidFill>
            <a:prstDash val="dash"/>
          </a:ln>
        </p:spPr>
        <p:txBody>
          <a:bodyPr wrap="square" lIns="65306" tIns="32653" rIns="65306" bIns="32653">
            <a:spAutoFit/>
          </a:bodyPr>
          <a:lstStyle/>
          <a:p>
            <a:pPr>
              <a:defRPr/>
            </a:pPr>
            <a:r>
              <a:rPr lang="ja-JP" altLang="en-US" sz="900" b="1">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900" b="1">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１）致命的な不具合を見逃さない</a:t>
            </a:r>
            <a:endParaRPr lang="en-US"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u="sng">
                <a:solidFill>
                  <a:prstClr val="black"/>
                </a:solidFill>
                <a:latin typeface="Meiryo UI" panose="020B0604030504040204" pitchFamily="50" charset="-128"/>
                <a:ea typeface="Meiryo UI" panose="020B0604030504040204" pitchFamily="50" charset="-128"/>
                <a:cs typeface="Meiryo UI" panose="020B0604030504040204" pitchFamily="50" charset="-128"/>
              </a:rPr>
              <a:t>・点検の充実、非破壊検査など新技術の導入</a:t>
            </a:r>
            <a:endParaRPr lang="en-US" altLang="ja-JP" sz="700" u="sng">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２）予防保全をレベルアップする</a:t>
            </a:r>
            <a:endParaRPr lang="en-US"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u="sng">
                <a:solidFill>
                  <a:prstClr val="black"/>
                </a:solidFill>
                <a:latin typeface="Meiryo UI" panose="020B0604030504040204" pitchFamily="50" charset="-128"/>
                <a:ea typeface="Meiryo UI" panose="020B0604030504040204" pitchFamily="50" charset="-128"/>
                <a:cs typeface="Meiryo UI" panose="020B0604030504040204" pitchFamily="50" charset="-128"/>
              </a:rPr>
              <a:t>・点検データ蓄積などにより、予防保全を高度化　</a:t>
            </a:r>
            <a:endParaRPr lang="en-US" altLang="ja-JP" sz="700" u="sng">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３）更新時期をしっかり見極める</a:t>
            </a:r>
            <a:endParaRPr lang="en-US"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u="sng">
                <a:solidFill>
                  <a:prstClr val="black"/>
                </a:solidFill>
                <a:latin typeface="Meiryo UI" panose="020B0604030504040204" pitchFamily="50" charset="-128"/>
                <a:ea typeface="Meiryo UI" panose="020B0604030504040204" pitchFamily="50" charset="-128"/>
                <a:cs typeface="Meiryo UI" panose="020B0604030504040204" pitchFamily="50" charset="-128"/>
              </a:rPr>
              <a:t>・各施設の更新判定フローを設定</a:t>
            </a:r>
            <a:endParaRPr lang="ja-JP" altLang="en-US" sz="700" u="sng">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16">
            <a:extLst>
              <a:ext uri="{FF2B5EF4-FFF2-40B4-BE49-F238E27FC236}">
                <a16:creationId xmlns:a16="http://schemas.microsoft.com/office/drawing/2014/main" id="{FA2706A1-F9A2-43AF-B0DE-0F3AE9163F23}"/>
              </a:ext>
            </a:extLst>
          </p:cNvPr>
          <p:cNvSpPr txBox="1">
            <a:spLocks noChangeArrowheads="1"/>
          </p:cNvSpPr>
          <p:nvPr/>
        </p:nvSpPr>
        <p:spPr bwMode="auto">
          <a:xfrm>
            <a:off x="309077" y="1018355"/>
            <a:ext cx="2548048" cy="235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50" b="1">
                <a:solidFill>
                  <a:srgbClr val="000000"/>
                </a:solidFill>
                <a:latin typeface="Meiryo UI" panose="020B0604030504040204" pitchFamily="50" charset="-128"/>
                <a:ea typeface="Meiryo UI" panose="020B0604030504040204" pitchFamily="50" charset="-128"/>
              </a:rPr>
              <a:t>Ⅰ.</a:t>
            </a:r>
            <a:r>
              <a:rPr lang="ja-JP" altLang="en-US" sz="1050" b="1">
                <a:solidFill>
                  <a:srgbClr val="000000"/>
                </a:solidFill>
                <a:latin typeface="Meiryo UI" panose="020B0604030504040204" pitchFamily="50" charset="-128"/>
                <a:ea typeface="Meiryo UI" panose="020B0604030504040204" pitchFamily="50" charset="-128"/>
              </a:rPr>
              <a:t>効率的・効果的な維持管理の推進</a:t>
            </a:r>
            <a:r>
              <a:rPr lang="ja-JP" altLang="en-US" sz="1050">
                <a:solidFill>
                  <a:srgbClr val="000000"/>
                </a:solidFill>
                <a:latin typeface="Meiryo UI" panose="020B0604030504040204" pitchFamily="50" charset="-128"/>
                <a:ea typeface="Meiryo UI" panose="020B0604030504040204" pitchFamily="50" charset="-128"/>
              </a:rPr>
              <a:t>　　　　</a:t>
            </a:r>
          </a:p>
        </p:txBody>
      </p:sp>
      <p:sp>
        <p:nvSpPr>
          <p:cNvPr id="40" name="テキスト ボックス 39">
            <a:extLst>
              <a:ext uri="{FF2B5EF4-FFF2-40B4-BE49-F238E27FC236}">
                <a16:creationId xmlns:a16="http://schemas.microsoft.com/office/drawing/2014/main" id="{3FF8E7A5-24DE-4C80-AD8D-6DB6E44303E1}"/>
              </a:ext>
            </a:extLst>
          </p:cNvPr>
          <p:cNvSpPr txBox="1"/>
          <p:nvPr/>
        </p:nvSpPr>
        <p:spPr>
          <a:xfrm>
            <a:off x="3706580" y="1218258"/>
            <a:ext cx="2849736" cy="1029555"/>
          </a:xfrm>
          <a:prstGeom prst="rect">
            <a:avLst/>
          </a:prstGeom>
          <a:noFill/>
          <a:ln>
            <a:solidFill>
              <a:schemeClr val="tx1"/>
            </a:solidFill>
            <a:prstDash val="dash"/>
          </a:ln>
        </p:spPr>
        <p:txBody>
          <a:bodyPr wrap="square" lIns="65306" tIns="32653" rIns="65306" bIns="32653">
            <a:noAutofit/>
          </a:bodyPr>
          <a:lstStyle/>
          <a:p>
            <a:pPr>
              <a:defRPr/>
            </a:pPr>
            <a:r>
              <a:rPr lang="ja-JP" altLang="en-US" sz="1000" b="1">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1000" b="1">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１）人材の育成と確保、技術力向上と継承</a:t>
            </a:r>
            <a:endParaRPr lang="en-US" altLang="ja-JP" sz="9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の仕組みを構築する</a:t>
            </a: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２）地域が一体となった維持管理を実践する</a:t>
            </a:r>
            <a:endParaRPr lang="en-US" altLang="ja-JP" sz="8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・地域維持管理連携プラットフォームの構築</a:t>
            </a:r>
            <a:endParaRPr lang="en-US" altLang="ja-JP" sz="8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800">
                <a:solidFill>
                  <a:prstClr val="black"/>
                </a:solidFill>
                <a:latin typeface="Meiryo UI" panose="020B0604030504040204" pitchFamily="50" charset="-128"/>
                <a:ea typeface="Meiryo UI" panose="020B0604030504040204" pitchFamily="50" charset="-128"/>
                <a:cs typeface="Meiryo UI" panose="020B0604030504040204" pitchFamily="50" charset="-128"/>
              </a:rPr>
              <a:t>　　　１</a:t>
            </a:r>
            <a:r>
              <a:rPr lang="en-US" altLang="ja-JP" sz="80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80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a:solidFill>
                  <a:prstClr val="black"/>
                </a:solidFill>
                <a:latin typeface="Meiryo UI" panose="020B0604030504040204" pitchFamily="50" charset="-128"/>
                <a:ea typeface="Meiryo UI" panose="020B0604030504040204" pitchFamily="50" charset="-128"/>
                <a:cs typeface="Meiryo UI" panose="020B0604030504040204" pitchFamily="50" charset="-128"/>
              </a:rPr>
              <a:t>共通</a:t>
            </a:r>
          </a:p>
          <a:p>
            <a:pPr>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３）維持管理業務の改善を図る　</a:t>
            </a:r>
            <a:endParaRPr lang="en-US" altLang="ja-JP" sz="7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17">
            <a:extLst>
              <a:ext uri="{FF2B5EF4-FFF2-40B4-BE49-F238E27FC236}">
                <a16:creationId xmlns:a16="http://schemas.microsoft.com/office/drawing/2014/main" id="{27D79F64-CEB6-4474-B78B-C274CAE985F1}"/>
              </a:ext>
            </a:extLst>
          </p:cNvPr>
          <p:cNvSpPr txBox="1">
            <a:spLocks noChangeArrowheads="1"/>
          </p:cNvSpPr>
          <p:nvPr/>
        </p:nvSpPr>
        <p:spPr bwMode="auto">
          <a:xfrm>
            <a:off x="3595256" y="1036628"/>
            <a:ext cx="2599866" cy="235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50" b="1">
                <a:solidFill>
                  <a:srgbClr val="000000"/>
                </a:solidFill>
                <a:latin typeface="Meiryo UI" panose="020B0604030504040204" pitchFamily="50" charset="-128"/>
                <a:ea typeface="Meiryo UI" panose="020B0604030504040204" pitchFamily="50" charset="-128"/>
              </a:rPr>
              <a:t>Ⅱ.</a:t>
            </a:r>
            <a:r>
              <a:rPr lang="ja-JP" altLang="en-US" sz="1050" b="1">
                <a:solidFill>
                  <a:srgbClr val="000000"/>
                </a:solidFill>
                <a:latin typeface="Meiryo UI" panose="020B0604030504040204" pitchFamily="50" charset="-128"/>
                <a:ea typeface="Meiryo UI" panose="020B0604030504040204" pitchFamily="50" charset="-128"/>
              </a:rPr>
              <a:t>持続可能な維持管理の仕組みの構築</a:t>
            </a:r>
            <a:r>
              <a:rPr lang="ja-JP" altLang="en-US" sz="1050">
                <a:solidFill>
                  <a:srgbClr val="000000"/>
                </a:solidFill>
                <a:latin typeface="Meiryo UI" panose="020B0604030504040204" pitchFamily="50" charset="-128"/>
                <a:ea typeface="Meiryo UI" panose="020B0604030504040204" pitchFamily="50" charset="-128"/>
              </a:rPr>
              <a:t>　　　　　　　　　　　　　　　　　　　　　　　　　　　　　　　</a:t>
            </a:r>
          </a:p>
        </p:txBody>
      </p:sp>
      <p:sp>
        <p:nvSpPr>
          <p:cNvPr id="42" name="角丸四角形 8">
            <a:extLst>
              <a:ext uri="{FF2B5EF4-FFF2-40B4-BE49-F238E27FC236}">
                <a16:creationId xmlns:a16="http://schemas.microsoft.com/office/drawing/2014/main" id="{0C9B480A-DCE7-462A-93DF-4F7E197AB636}"/>
              </a:ext>
            </a:extLst>
          </p:cNvPr>
          <p:cNvSpPr/>
          <p:nvPr/>
        </p:nvSpPr>
        <p:spPr>
          <a:xfrm>
            <a:off x="157191" y="2404820"/>
            <a:ext cx="8905529" cy="4426691"/>
          </a:xfrm>
          <a:prstGeom prst="roundRect">
            <a:avLst>
              <a:gd name="adj" fmla="val 27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anchor="ctr"/>
          <a:lstStyle/>
          <a:p>
            <a:pPr algn="ctr">
              <a:defRPr/>
            </a:pPr>
            <a:endParaRPr lang="ja-JP" altLang="en-US" sz="1400">
              <a:solidFill>
                <a:prstClr val="white"/>
              </a:solidFill>
            </a:endParaRPr>
          </a:p>
        </p:txBody>
      </p:sp>
      <p:sp>
        <p:nvSpPr>
          <p:cNvPr id="43" name="テキスト ボックス 8">
            <a:extLst>
              <a:ext uri="{FF2B5EF4-FFF2-40B4-BE49-F238E27FC236}">
                <a16:creationId xmlns:a16="http://schemas.microsoft.com/office/drawing/2014/main" id="{317C281A-B043-40AB-A283-498BB20730BD}"/>
              </a:ext>
            </a:extLst>
          </p:cNvPr>
          <p:cNvSpPr txBox="1">
            <a:spLocks noChangeArrowheads="1"/>
          </p:cNvSpPr>
          <p:nvPr/>
        </p:nvSpPr>
        <p:spPr bwMode="auto">
          <a:xfrm>
            <a:off x="205452" y="2324131"/>
            <a:ext cx="4150524" cy="235221"/>
          </a:xfrm>
          <a:prstGeom prst="rect">
            <a:avLst/>
          </a:prstGeom>
          <a:solidFill>
            <a:schemeClr val="bg1"/>
          </a:solidFill>
          <a:ln w="19050">
            <a:solidFill>
              <a:schemeClr val="tx1"/>
            </a:solidFill>
            <a:miter lim="800000"/>
            <a:headEnd/>
            <a:tailEnd/>
          </a:ln>
        </p:spPr>
        <p:txBody>
          <a:bodyPr wrap="square" lIns="65306" tIns="32653" rIns="65306" bIns="32653">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100" b="1">
                <a:solidFill>
                  <a:srgbClr val="000000"/>
                </a:solidFill>
                <a:latin typeface="Meiryo UI" panose="020B0604030504040204" pitchFamily="50" charset="-128"/>
                <a:ea typeface="Meiryo UI" panose="020B0604030504040204" pitchFamily="50" charset="-128"/>
              </a:rPr>
              <a:t>河川管理施設の「効率的・効果的な維持管理の推進」のロードマップ</a:t>
            </a:r>
            <a:r>
              <a:rPr lang="ja-JP" altLang="en-US" sz="1100">
                <a:solidFill>
                  <a:srgbClr val="000000"/>
                </a:solidFill>
                <a:latin typeface="Meiryo UI" panose="020B0604030504040204" pitchFamily="50" charset="-128"/>
                <a:ea typeface="Meiryo UI" panose="020B0604030504040204" pitchFamily="50" charset="-128"/>
              </a:rPr>
              <a:t>　　　　</a:t>
            </a:r>
            <a:endParaRPr lang="ja-JP" altLang="en-US" sz="1100" b="1">
              <a:solidFill>
                <a:srgbClr val="000000"/>
              </a:solidFill>
              <a:latin typeface="Meiryo UI" panose="020B0604030504040204" pitchFamily="50" charset="-128"/>
              <a:ea typeface="Meiryo UI" panose="020B0604030504040204" pitchFamily="50" charset="-128"/>
            </a:endParaRPr>
          </a:p>
        </p:txBody>
      </p:sp>
      <p:sp>
        <p:nvSpPr>
          <p:cNvPr id="44" name="角丸四角形 69">
            <a:extLst>
              <a:ext uri="{FF2B5EF4-FFF2-40B4-BE49-F238E27FC236}">
                <a16:creationId xmlns:a16="http://schemas.microsoft.com/office/drawing/2014/main" id="{AB0D75BF-3D64-4419-9CDD-0E9A1A4A0442}"/>
              </a:ext>
            </a:extLst>
          </p:cNvPr>
          <p:cNvSpPr/>
          <p:nvPr/>
        </p:nvSpPr>
        <p:spPr>
          <a:xfrm>
            <a:off x="5934711" y="6429181"/>
            <a:ext cx="3128009" cy="373099"/>
          </a:xfrm>
          <a:prstGeom prst="roundRect">
            <a:avLst>
              <a:gd name="adj" fmla="val 2209"/>
            </a:avLst>
          </a:prstGeom>
          <a:noFill/>
          <a:ln>
            <a:noFill/>
          </a:ln>
          <a:effectLst/>
        </p:spPr>
        <p:style>
          <a:lnRef idx="1">
            <a:schemeClr val="accent6"/>
          </a:lnRef>
          <a:fillRef idx="2">
            <a:schemeClr val="accent6"/>
          </a:fillRef>
          <a:effectRef idx="1">
            <a:schemeClr val="accent6"/>
          </a:effectRef>
          <a:fontRef idx="minor">
            <a:schemeClr val="dk1"/>
          </a:fontRef>
        </p:style>
        <p:txBody>
          <a:bodyPr/>
          <a:lstStyle/>
          <a:p>
            <a:pPr algn="just">
              <a:defRPr/>
            </a:pPr>
            <a:r>
              <a:rPr lang="en-US" altLang="ja-JP" sz="800" b="1" u="sng"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全施設共通</a:t>
            </a:r>
            <a:r>
              <a:rPr lang="en-US" altLang="ja-JP" sz="800" b="1" u="sng"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defRPr/>
            </a:pPr>
            <a:r>
              <a:rPr lang="ja-JP" altLang="en-US" sz="6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〇各施設について、それぞれの更新判定フローに基づく点検を実施し、更新すべき施設の抽出を行うと共に、抽出した施設について、具体的な更新方法や時期を、今後順次、明らかにしていく</a:t>
            </a:r>
            <a:endParaRPr lang="ja-JP" altLang="en-US" sz="300" kern="1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8">
            <a:extLst>
              <a:ext uri="{FF2B5EF4-FFF2-40B4-BE49-F238E27FC236}">
                <a16:creationId xmlns:a16="http://schemas.microsoft.com/office/drawing/2014/main" id="{F4364061-78CF-4FB2-B278-4E13F3F730F3}"/>
              </a:ext>
            </a:extLst>
          </p:cNvPr>
          <p:cNvSpPr/>
          <p:nvPr/>
        </p:nvSpPr>
        <p:spPr>
          <a:xfrm>
            <a:off x="5972555" y="6468858"/>
            <a:ext cx="3065835" cy="332945"/>
          </a:xfrm>
          <a:prstGeom prst="roundRect">
            <a:avLst>
              <a:gd name="adj" fmla="val 277"/>
            </a:avLst>
          </a:prstGeom>
          <a:noFill/>
          <a:ln w="158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anchor="ctr"/>
          <a:lstStyle/>
          <a:p>
            <a:pPr algn="ctr">
              <a:defRPr/>
            </a:pPr>
            <a:endParaRPr lang="ja-JP" altLang="en-US" sz="1400">
              <a:solidFill>
                <a:prstClr val="white"/>
              </a:solidFill>
            </a:endParaRPr>
          </a:p>
        </p:txBody>
      </p:sp>
      <p:sp>
        <p:nvSpPr>
          <p:cNvPr id="48" name="テキスト ボックス 47">
            <a:extLst>
              <a:ext uri="{FF2B5EF4-FFF2-40B4-BE49-F238E27FC236}">
                <a16:creationId xmlns:a16="http://schemas.microsoft.com/office/drawing/2014/main" id="{26EAF23B-6588-4AFA-B5CC-2715542C94B9}"/>
              </a:ext>
            </a:extLst>
          </p:cNvPr>
          <p:cNvSpPr txBox="1"/>
          <p:nvPr/>
        </p:nvSpPr>
        <p:spPr>
          <a:xfrm>
            <a:off x="-13856" y="0"/>
            <a:ext cx="9157855" cy="523220"/>
          </a:xfrm>
          <a:prstGeom prst="rect">
            <a:avLst/>
          </a:prstGeom>
          <a:solidFill>
            <a:srgbClr val="002060"/>
          </a:solidFill>
        </p:spPr>
        <p:txBody>
          <a:bodyPr wrap="square" rtlCol="0">
            <a:spAutoFit/>
          </a:bodyPr>
          <a:lstStyle/>
          <a:p>
            <a:r>
              <a:rPr lang="ja-JP" altLang="en-US" sz="2800">
                <a:solidFill>
                  <a:schemeClr val="bg1"/>
                </a:solidFill>
                <a:latin typeface="Meiryo UI" pitchFamily="50" charset="-128"/>
                <a:ea typeface="Meiryo UI" pitchFamily="50" charset="-128"/>
                <a:cs typeface="Meiryo UI" pitchFamily="50" charset="-128"/>
              </a:rPr>
              <a:t>２．</a:t>
            </a:r>
            <a:r>
              <a:rPr kumimoji="1" lang="ja-JP" altLang="en-US" sz="2800">
                <a:solidFill>
                  <a:schemeClr val="bg1"/>
                </a:solidFill>
                <a:latin typeface="Meiryo UI" panose="020B0604030504040204" pitchFamily="50" charset="-128"/>
                <a:ea typeface="Meiryo UI" panose="020B0604030504040204" pitchFamily="50" charset="-128"/>
              </a:rPr>
              <a:t>現計画</a:t>
            </a:r>
            <a:r>
              <a:rPr lang="ja-JP" altLang="en-US" sz="2800">
                <a:solidFill>
                  <a:schemeClr val="bg1"/>
                </a:solidFill>
                <a:latin typeface="Meiryo UI" panose="020B0604030504040204" pitchFamily="50" charset="-128"/>
                <a:ea typeface="Meiryo UI" panose="020B0604030504040204" pitchFamily="50" charset="-128"/>
              </a:rPr>
              <a:t>の検証、課題抽出及び対応方針</a:t>
            </a:r>
            <a:endParaRPr kumimoji="1" lang="ja-JP" altLang="en-US" sz="2800">
              <a:solidFill>
                <a:schemeClr val="bg1"/>
              </a:solidFill>
              <a:latin typeface="Meiryo UI" pitchFamily="50" charset="-128"/>
              <a:ea typeface="Meiryo UI" pitchFamily="50" charset="-128"/>
              <a:cs typeface="Meiryo UI" pitchFamily="50" charset="-128"/>
            </a:endParaRPr>
          </a:p>
        </p:txBody>
      </p:sp>
      <p:sp>
        <p:nvSpPr>
          <p:cNvPr id="50" name="スライド番号プレースホルダー 1">
            <a:extLst>
              <a:ext uri="{FF2B5EF4-FFF2-40B4-BE49-F238E27FC236}">
                <a16:creationId xmlns:a16="http://schemas.microsoft.com/office/drawing/2014/main" id="{9A3CCEF1-9537-4671-AC6B-7125BF44DF65}"/>
              </a:ext>
            </a:extLst>
          </p:cNvPr>
          <p:cNvSpPr>
            <a:spLocks noGrp="1"/>
          </p:cNvSpPr>
          <p:nvPr>
            <p:ph type="sldNum" sz="quarter" idx="12"/>
          </p:nvPr>
        </p:nvSpPr>
        <p:spPr>
          <a:xfrm>
            <a:off x="8555932" y="5938318"/>
            <a:ext cx="588068" cy="365125"/>
          </a:xfrm>
        </p:spPr>
        <p:txBody>
          <a:bodyPr/>
          <a:lstStyle/>
          <a:p>
            <a:fld id="{682EF9F9-C4E8-46B2-BBF1-33E3162B856A}" type="slidenum">
              <a:rPr kumimoji="1" lang="ja-JP" altLang="en-US" smtClean="0"/>
              <a:t>2</a:t>
            </a:fld>
            <a:endParaRPr kumimoji="1" lang="ja-JP" altLang="en-US"/>
          </a:p>
        </p:txBody>
      </p:sp>
      <p:sp>
        <p:nvSpPr>
          <p:cNvPr id="53" name="吹き出し: 角を丸めた四角形 52">
            <a:extLst>
              <a:ext uri="{FF2B5EF4-FFF2-40B4-BE49-F238E27FC236}">
                <a16:creationId xmlns:a16="http://schemas.microsoft.com/office/drawing/2014/main" id="{773E666E-D523-473A-A069-D7AF6B61EC15}"/>
              </a:ext>
            </a:extLst>
          </p:cNvPr>
          <p:cNvSpPr/>
          <p:nvPr/>
        </p:nvSpPr>
        <p:spPr>
          <a:xfrm>
            <a:off x="6732567" y="1434548"/>
            <a:ext cx="1823365" cy="467937"/>
          </a:xfrm>
          <a:prstGeom prst="wedgeRoundRectCallout">
            <a:avLst>
              <a:gd name="adj1" fmla="val -68250"/>
              <a:gd name="adj2" fmla="val -22752"/>
              <a:gd name="adj3" fmla="val 16667"/>
            </a:avLst>
          </a:prstGeom>
          <a:solidFill>
            <a:schemeClr val="bg1"/>
          </a:solidFill>
          <a:ln>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第１回全体検討部会</a:t>
            </a:r>
            <a:endParaRPr kumimoji="1" lang="en-US" altLang="ja-JP" sz="1200" dirty="0">
              <a:solidFill>
                <a:schemeClr val="tx1"/>
              </a:solidFill>
            </a:endParaRPr>
          </a:p>
          <a:p>
            <a:pPr algn="ctr"/>
            <a:r>
              <a:rPr kumimoji="1" lang="ja-JP" altLang="en-US" sz="1200" dirty="0">
                <a:solidFill>
                  <a:schemeClr val="tx1"/>
                </a:solidFill>
              </a:rPr>
              <a:t>（</a:t>
            </a:r>
            <a:r>
              <a:rPr kumimoji="1" lang="en-US" altLang="ja-JP" sz="1200" dirty="0">
                <a:solidFill>
                  <a:schemeClr val="tx1"/>
                </a:solidFill>
              </a:rPr>
              <a:t>R6.5.14</a:t>
            </a:r>
            <a:r>
              <a:rPr kumimoji="1" lang="ja-JP" altLang="en-US" sz="1200" dirty="0">
                <a:solidFill>
                  <a:schemeClr val="tx1"/>
                </a:solidFill>
              </a:rPr>
              <a:t>）で検討</a:t>
            </a:r>
          </a:p>
        </p:txBody>
      </p:sp>
      <p:sp>
        <p:nvSpPr>
          <p:cNvPr id="4" name="四角形: 角を丸くする 3">
            <a:extLst>
              <a:ext uri="{FF2B5EF4-FFF2-40B4-BE49-F238E27FC236}">
                <a16:creationId xmlns:a16="http://schemas.microsoft.com/office/drawing/2014/main" id="{16AFA5B1-B041-4EAE-AA70-67CEA344E043}"/>
              </a:ext>
            </a:extLst>
          </p:cNvPr>
          <p:cNvSpPr/>
          <p:nvPr/>
        </p:nvSpPr>
        <p:spPr>
          <a:xfrm>
            <a:off x="2163988" y="2844715"/>
            <a:ext cx="5095953" cy="1249411"/>
          </a:xfrm>
          <a:prstGeom prst="roundRect">
            <a:avLst>
              <a:gd name="adj" fmla="val 13000"/>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四角形: 角を丸くする 37">
            <a:extLst>
              <a:ext uri="{FF2B5EF4-FFF2-40B4-BE49-F238E27FC236}">
                <a16:creationId xmlns:a16="http://schemas.microsoft.com/office/drawing/2014/main" id="{BB16E4F0-CE4F-44A3-BA7B-3D38E84C3273}"/>
              </a:ext>
            </a:extLst>
          </p:cNvPr>
          <p:cNvSpPr/>
          <p:nvPr/>
        </p:nvSpPr>
        <p:spPr>
          <a:xfrm>
            <a:off x="3923928" y="4173651"/>
            <a:ext cx="3336013" cy="224002"/>
          </a:xfrm>
          <a:prstGeom prst="roundRect">
            <a:avLst>
              <a:gd name="adj" fmla="val 13000"/>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四角形: 角を丸くする 48">
            <a:extLst>
              <a:ext uri="{FF2B5EF4-FFF2-40B4-BE49-F238E27FC236}">
                <a16:creationId xmlns:a16="http://schemas.microsoft.com/office/drawing/2014/main" id="{36F64B7F-5747-46A7-95BA-33D14E08B156}"/>
              </a:ext>
            </a:extLst>
          </p:cNvPr>
          <p:cNvSpPr/>
          <p:nvPr/>
        </p:nvSpPr>
        <p:spPr>
          <a:xfrm>
            <a:off x="2555776" y="4639600"/>
            <a:ext cx="4704165" cy="252096"/>
          </a:xfrm>
          <a:prstGeom prst="roundRect">
            <a:avLst>
              <a:gd name="adj" fmla="val 13000"/>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四角形: 角を丸くする 51">
            <a:extLst>
              <a:ext uri="{FF2B5EF4-FFF2-40B4-BE49-F238E27FC236}">
                <a16:creationId xmlns:a16="http://schemas.microsoft.com/office/drawing/2014/main" id="{DF22FAB8-5542-4322-B8F9-8316AC73DA96}"/>
              </a:ext>
            </a:extLst>
          </p:cNvPr>
          <p:cNvSpPr/>
          <p:nvPr/>
        </p:nvSpPr>
        <p:spPr>
          <a:xfrm>
            <a:off x="5934711" y="6437083"/>
            <a:ext cx="3128009" cy="394428"/>
          </a:xfrm>
          <a:prstGeom prst="roundRect">
            <a:avLst>
              <a:gd name="adj" fmla="val 13000"/>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8A917EBD-0C7B-41D9-814B-221D28830B48}"/>
              </a:ext>
            </a:extLst>
          </p:cNvPr>
          <p:cNvSpPr/>
          <p:nvPr/>
        </p:nvSpPr>
        <p:spPr>
          <a:xfrm>
            <a:off x="7324106" y="3268270"/>
            <a:ext cx="1289325" cy="534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rPr>
              <a:t>１</a:t>
            </a:r>
            <a:r>
              <a:rPr lang="en-US" altLang="ja-JP" sz="1200">
                <a:solidFill>
                  <a:schemeClr val="tx1"/>
                </a:solidFill>
              </a:rPr>
              <a:t>.</a:t>
            </a:r>
            <a:r>
              <a:rPr lang="ja-JP" altLang="en-US" sz="1200">
                <a:solidFill>
                  <a:schemeClr val="tx1"/>
                </a:solidFill>
              </a:rPr>
              <a:t>施設の</a:t>
            </a:r>
            <a:r>
              <a:rPr kumimoji="1" lang="ja-JP" altLang="en-US" sz="1200">
                <a:solidFill>
                  <a:schemeClr val="tx1"/>
                </a:solidFill>
              </a:rPr>
              <a:t>点検･　</a:t>
            </a:r>
            <a:endParaRPr kumimoji="1" lang="en-US" altLang="ja-JP" sz="1200">
              <a:solidFill>
                <a:schemeClr val="tx1"/>
              </a:solidFill>
            </a:endParaRPr>
          </a:p>
          <a:p>
            <a:r>
              <a:rPr lang="ja-JP" altLang="en-US" sz="1200">
                <a:solidFill>
                  <a:schemeClr val="tx1"/>
                </a:solidFill>
              </a:rPr>
              <a:t>　</a:t>
            </a:r>
            <a:r>
              <a:rPr kumimoji="1" lang="ja-JP" altLang="en-US" sz="1200">
                <a:solidFill>
                  <a:schemeClr val="tx1"/>
                </a:solidFill>
              </a:rPr>
              <a:t>評価方法</a:t>
            </a:r>
          </a:p>
        </p:txBody>
      </p:sp>
      <p:sp>
        <p:nvSpPr>
          <p:cNvPr id="56" name="正方形/長方形 55">
            <a:extLst>
              <a:ext uri="{FF2B5EF4-FFF2-40B4-BE49-F238E27FC236}">
                <a16:creationId xmlns:a16="http://schemas.microsoft.com/office/drawing/2014/main" id="{68964989-4E3A-40DA-B8F0-C2C4AC6BCC2C}"/>
              </a:ext>
            </a:extLst>
          </p:cNvPr>
          <p:cNvSpPr/>
          <p:nvPr/>
        </p:nvSpPr>
        <p:spPr>
          <a:xfrm>
            <a:off x="7338208" y="4868769"/>
            <a:ext cx="1222398" cy="338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rPr>
              <a:t>２</a:t>
            </a:r>
            <a:r>
              <a:rPr lang="en-US" altLang="ja-JP" sz="1200">
                <a:solidFill>
                  <a:schemeClr val="tx1"/>
                </a:solidFill>
              </a:rPr>
              <a:t>.</a:t>
            </a:r>
            <a:r>
              <a:rPr lang="ja-JP" altLang="en-US" sz="1200">
                <a:solidFill>
                  <a:schemeClr val="tx1"/>
                </a:solidFill>
              </a:rPr>
              <a:t>施設の更新</a:t>
            </a:r>
            <a:endParaRPr lang="en-US" altLang="ja-JP" sz="1200">
              <a:solidFill>
                <a:schemeClr val="tx1"/>
              </a:solidFill>
            </a:endParaRPr>
          </a:p>
          <a:p>
            <a:r>
              <a:rPr lang="ja-JP" altLang="en-US" sz="1200">
                <a:solidFill>
                  <a:schemeClr val="tx1"/>
                </a:solidFill>
              </a:rPr>
              <a:t>　フロー</a:t>
            </a:r>
            <a:endParaRPr kumimoji="1" lang="en-US" altLang="ja-JP" sz="1200">
              <a:solidFill>
                <a:schemeClr val="tx1"/>
              </a:solidFill>
            </a:endParaRPr>
          </a:p>
        </p:txBody>
      </p:sp>
      <p:cxnSp>
        <p:nvCxnSpPr>
          <p:cNvPr id="6" name="直線コネクタ 5">
            <a:extLst>
              <a:ext uri="{FF2B5EF4-FFF2-40B4-BE49-F238E27FC236}">
                <a16:creationId xmlns:a16="http://schemas.microsoft.com/office/drawing/2014/main" id="{387729AA-6A13-495F-9445-77B5D1E263D5}"/>
              </a:ext>
            </a:extLst>
          </p:cNvPr>
          <p:cNvCxnSpPr>
            <a:cxnSpLocks/>
          </p:cNvCxnSpPr>
          <p:nvPr/>
        </p:nvCxnSpPr>
        <p:spPr>
          <a:xfrm flipH="1">
            <a:off x="8206876" y="5242577"/>
            <a:ext cx="192537" cy="117992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9D79726C-3A0C-4C62-939D-839D733E6F0F}"/>
              </a:ext>
            </a:extLst>
          </p:cNvPr>
          <p:cNvCxnSpPr>
            <a:cxnSpLocks/>
          </p:cNvCxnSpPr>
          <p:nvPr/>
        </p:nvCxnSpPr>
        <p:spPr>
          <a:xfrm flipH="1">
            <a:off x="7276894" y="4723624"/>
            <a:ext cx="144017"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3585C762-1532-490C-B4C6-BDCF247CFB14}"/>
              </a:ext>
            </a:extLst>
          </p:cNvPr>
          <p:cNvCxnSpPr>
            <a:cxnSpLocks/>
          </p:cNvCxnSpPr>
          <p:nvPr/>
        </p:nvCxnSpPr>
        <p:spPr>
          <a:xfrm flipH="1">
            <a:off x="7271610" y="3699506"/>
            <a:ext cx="158964" cy="48857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B5C9CA0F-A9B9-434A-9E2C-DCCA5E4DA270}"/>
              </a:ext>
            </a:extLst>
          </p:cNvPr>
          <p:cNvCxnSpPr>
            <a:cxnSpLocks/>
          </p:cNvCxnSpPr>
          <p:nvPr/>
        </p:nvCxnSpPr>
        <p:spPr>
          <a:xfrm flipH="1" flipV="1">
            <a:off x="7271610" y="3225058"/>
            <a:ext cx="158963" cy="166765"/>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7A9B3DE5-54C5-48D5-A66F-6E9A5EF15B43}"/>
              </a:ext>
            </a:extLst>
          </p:cNvPr>
          <p:cNvSpPr/>
          <p:nvPr/>
        </p:nvSpPr>
        <p:spPr>
          <a:xfrm>
            <a:off x="7430573" y="3116930"/>
            <a:ext cx="1053659" cy="68218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b="1">
              <a:solidFill>
                <a:schemeClr val="tx1"/>
              </a:solidFill>
            </a:endParaRPr>
          </a:p>
        </p:txBody>
      </p:sp>
      <p:sp>
        <p:nvSpPr>
          <p:cNvPr id="61" name="正方形/長方形 60">
            <a:extLst>
              <a:ext uri="{FF2B5EF4-FFF2-40B4-BE49-F238E27FC236}">
                <a16:creationId xmlns:a16="http://schemas.microsoft.com/office/drawing/2014/main" id="{6AA95AC1-CE6E-451C-A3FD-1B80FF3494D5}"/>
              </a:ext>
            </a:extLst>
          </p:cNvPr>
          <p:cNvSpPr/>
          <p:nvPr/>
        </p:nvSpPr>
        <p:spPr>
          <a:xfrm>
            <a:off x="7422577" y="4609604"/>
            <a:ext cx="1053659" cy="63013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b="1">
              <a:solidFill>
                <a:srgbClr val="FF0000"/>
              </a:solidFill>
            </a:endParaRPr>
          </a:p>
        </p:txBody>
      </p:sp>
      <p:sp>
        <p:nvSpPr>
          <p:cNvPr id="55" name="正方形/長方形 54">
            <a:extLst>
              <a:ext uri="{FF2B5EF4-FFF2-40B4-BE49-F238E27FC236}">
                <a16:creationId xmlns:a16="http://schemas.microsoft.com/office/drawing/2014/main" id="{97B1173E-DFF4-4087-9B9F-951FF58C61EC}"/>
              </a:ext>
            </a:extLst>
          </p:cNvPr>
          <p:cNvSpPr/>
          <p:nvPr/>
        </p:nvSpPr>
        <p:spPr>
          <a:xfrm>
            <a:off x="7391305" y="3139014"/>
            <a:ext cx="890766" cy="2234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a:solidFill>
                  <a:schemeClr val="tx1"/>
                </a:solidFill>
              </a:rPr>
              <a:t>第１回部会</a:t>
            </a:r>
            <a:endParaRPr kumimoji="1" lang="ja-JP" altLang="en-US" sz="1100">
              <a:solidFill>
                <a:schemeClr val="tx1"/>
              </a:solidFill>
            </a:endParaRPr>
          </a:p>
        </p:txBody>
      </p:sp>
      <p:sp>
        <p:nvSpPr>
          <p:cNvPr id="62" name="正方形/長方形 61">
            <a:extLst>
              <a:ext uri="{FF2B5EF4-FFF2-40B4-BE49-F238E27FC236}">
                <a16:creationId xmlns:a16="http://schemas.microsoft.com/office/drawing/2014/main" id="{B32D2CF8-42C0-482F-BBB5-9F746CFFA017}"/>
              </a:ext>
            </a:extLst>
          </p:cNvPr>
          <p:cNvSpPr/>
          <p:nvPr/>
        </p:nvSpPr>
        <p:spPr>
          <a:xfrm>
            <a:off x="7408549" y="4619721"/>
            <a:ext cx="890766" cy="2234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a:solidFill>
                  <a:schemeClr val="tx1"/>
                </a:solidFill>
              </a:rPr>
              <a:t>第１回部会</a:t>
            </a:r>
            <a:endParaRPr kumimoji="1" lang="ja-JP" altLang="en-US" sz="1100">
              <a:solidFill>
                <a:schemeClr val="tx1"/>
              </a:solidFill>
            </a:endParaRPr>
          </a:p>
        </p:txBody>
      </p:sp>
      <p:sp>
        <p:nvSpPr>
          <p:cNvPr id="63" name="正方形/長方形 62">
            <a:extLst>
              <a:ext uri="{FF2B5EF4-FFF2-40B4-BE49-F238E27FC236}">
                <a16:creationId xmlns:a16="http://schemas.microsoft.com/office/drawing/2014/main" id="{A2D55A7D-3404-4442-9484-B17452AC6043}"/>
              </a:ext>
            </a:extLst>
          </p:cNvPr>
          <p:cNvSpPr/>
          <p:nvPr/>
        </p:nvSpPr>
        <p:spPr>
          <a:xfrm>
            <a:off x="7316110" y="4407705"/>
            <a:ext cx="890766" cy="2018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a:solidFill>
                  <a:schemeClr val="tx1"/>
                </a:solidFill>
              </a:rPr>
              <a:t>第２回部会</a:t>
            </a:r>
            <a:endParaRPr kumimoji="1" lang="ja-JP" altLang="en-US" sz="1100">
              <a:solidFill>
                <a:schemeClr val="tx1"/>
              </a:solidFill>
            </a:endParaRPr>
          </a:p>
        </p:txBody>
      </p:sp>
      <p:sp>
        <p:nvSpPr>
          <p:cNvPr id="7" name="右中かっこ 6">
            <a:extLst>
              <a:ext uri="{FF2B5EF4-FFF2-40B4-BE49-F238E27FC236}">
                <a16:creationId xmlns:a16="http://schemas.microsoft.com/office/drawing/2014/main" id="{8D7C4022-C79D-4325-A196-48D4D1FE59E4}"/>
              </a:ext>
            </a:extLst>
          </p:cNvPr>
          <p:cNvSpPr/>
          <p:nvPr/>
        </p:nvSpPr>
        <p:spPr>
          <a:xfrm>
            <a:off x="7296143" y="4937761"/>
            <a:ext cx="70485" cy="1436604"/>
          </a:xfrm>
          <a:prstGeom prst="rightBrace">
            <a:avLst>
              <a:gd name="adj1" fmla="val 109191"/>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4" name="右中かっこ 63">
            <a:extLst>
              <a:ext uri="{FF2B5EF4-FFF2-40B4-BE49-F238E27FC236}">
                <a16:creationId xmlns:a16="http://schemas.microsoft.com/office/drawing/2014/main" id="{24A5189A-0E36-4667-92CD-EA2699B793D3}"/>
              </a:ext>
            </a:extLst>
          </p:cNvPr>
          <p:cNvSpPr/>
          <p:nvPr/>
        </p:nvSpPr>
        <p:spPr>
          <a:xfrm>
            <a:off x="7289366" y="4422564"/>
            <a:ext cx="70485" cy="172504"/>
          </a:xfrm>
          <a:prstGeom prst="rightBrace">
            <a:avLst>
              <a:gd name="adj1" fmla="val 27069"/>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52C5D526-2D8B-4ABB-8639-CA0CE79BD257}"/>
              </a:ext>
            </a:extLst>
          </p:cNvPr>
          <p:cNvSpPr/>
          <p:nvPr/>
        </p:nvSpPr>
        <p:spPr>
          <a:xfrm>
            <a:off x="7361861" y="5586720"/>
            <a:ext cx="890766" cy="2018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第２回部会</a:t>
            </a:r>
            <a:endParaRPr kumimoji="1" lang="ja-JP" altLang="en-US" sz="1100" dirty="0">
              <a:solidFill>
                <a:schemeClr val="tx1"/>
              </a:solidFill>
            </a:endParaRPr>
          </a:p>
        </p:txBody>
      </p:sp>
      <p:sp>
        <p:nvSpPr>
          <p:cNvPr id="70" name="テキスト ボックス 69">
            <a:extLst>
              <a:ext uri="{FF2B5EF4-FFF2-40B4-BE49-F238E27FC236}">
                <a16:creationId xmlns:a16="http://schemas.microsoft.com/office/drawing/2014/main" id="{CD992F47-6401-44B9-B179-C75D1983E60C}"/>
              </a:ext>
            </a:extLst>
          </p:cNvPr>
          <p:cNvSpPr txBox="1"/>
          <p:nvPr/>
        </p:nvSpPr>
        <p:spPr>
          <a:xfrm>
            <a:off x="-29780" y="491047"/>
            <a:ext cx="9099181" cy="307777"/>
          </a:xfrm>
          <a:prstGeom prst="rect">
            <a:avLst/>
          </a:prstGeom>
          <a:noFill/>
          <a:ln w="19050">
            <a:noFill/>
          </a:ln>
        </p:spPr>
        <p:txBody>
          <a:bodyPr wrap="square" rtlCol="0">
            <a:spAutoFit/>
          </a:bodyPr>
          <a:lstStyle/>
          <a:p>
            <a:r>
              <a:rPr kumimoji="1" lang="ja-JP" altLang="en-US" sz="1400">
                <a:latin typeface="Meiryo UI" pitchFamily="50" charset="-128"/>
                <a:ea typeface="Meiryo UI" pitchFamily="50" charset="-128"/>
                <a:cs typeface="Meiryo UI" pitchFamily="50" charset="-128"/>
              </a:rPr>
              <a:t>➣現計画に</a:t>
            </a:r>
            <a:r>
              <a:rPr lang="ja-JP" altLang="en-US" sz="1400">
                <a:latin typeface="Meiryo UI" pitchFamily="50" charset="-128"/>
                <a:ea typeface="Meiryo UI" pitchFamily="50" charset="-128"/>
                <a:cs typeface="Meiryo UI" pitchFamily="50" charset="-128"/>
              </a:rPr>
              <a:t>記載の「基本方針」、及び河川管理施設の</a:t>
            </a:r>
            <a:r>
              <a:rPr kumimoji="1" lang="ja-JP" altLang="en-US" sz="1400">
                <a:latin typeface="Meiryo UI" pitchFamily="50" charset="-128"/>
                <a:ea typeface="Meiryo UI" pitchFamily="50" charset="-128"/>
                <a:cs typeface="Meiryo UI" pitchFamily="50" charset="-128"/>
              </a:rPr>
              <a:t>「効率的・効果的な維持管理の推進」のロードマップから抜粋</a:t>
            </a:r>
          </a:p>
        </p:txBody>
      </p:sp>
    </p:spTree>
    <p:extLst>
      <p:ext uri="{BB962C8B-B14F-4D97-AF65-F5344CB8AC3E}">
        <p14:creationId xmlns:p14="http://schemas.microsoft.com/office/powerpoint/2010/main" val="3135443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5">
            <a:extLst>
              <a:ext uri="{FF2B5EF4-FFF2-40B4-BE49-F238E27FC236}">
                <a16:creationId xmlns:a16="http://schemas.microsoft.com/office/drawing/2014/main" id="{CCA8856F-154D-46DD-B9CE-7CC6AAAD9501}"/>
              </a:ext>
            </a:extLst>
          </p:cNvPr>
          <p:cNvGraphicFramePr>
            <a:graphicFrameLocks noGrp="1"/>
          </p:cNvGraphicFramePr>
          <p:nvPr/>
        </p:nvGraphicFramePr>
        <p:xfrm>
          <a:off x="144000" y="1275209"/>
          <a:ext cx="8856000" cy="5334000"/>
        </p:xfrm>
        <a:graphic>
          <a:graphicData uri="http://schemas.openxmlformats.org/drawingml/2006/table">
            <a:tbl>
              <a:tblPr firstRow="1" bandRow="1">
                <a:tableStyleId>{5C22544A-7EE6-4342-B048-85BDC9FD1C3A}</a:tableStyleId>
              </a:tblPr>
              <a:tblGrid>
                <a:gridCol w="1260000">
                  <a:extLst>
                    <a:ext uri="{9D8B030D-6E8A-4147-A177-3AD203B41FA5}">
                      <a16:colId xmlns:a16="http://schemas.microsoft.com/office/drawing/2014/main" val="1842965497"/>
                    </a:ext>
                  </a:extLst>
                </a:gridCol>
                <a:gridCol w="612000">
                  <a:extLst>
                    <a:ext uri="{9D8B030D-6E8A-4147-A177-3AD203B41FA5}">
                      <a16:colId xmlns:a16="http://schemas.microsoft.com/office/drawing/2014/main" val="3992923806"/>
                    </a:ext>
                  </a:extLst>
                </a:gridCol>
                <a:gridCol w="3456000">
                  <a:extLst>
                    <a:ext uri="{9D8B030D-6E8A-4147-A177-3AD203B41FA5}">
                      <a16:colId xmlns:a16="http://schemas.microsoft.com/office/drawing/2014/main" val="921328369"/>
                    </a:ext>
                  </a:extLst>
                </a:gridCol>
                <a:gridCol w="3528000">
                  <a:extLst>
                    <a:ext uri="{9D8B030D-6E8A-4147-A177-3AD203B41FA5}">
                      <a16:colId xmlns:a16="http://schemas.microsoft.com/office/drawing/2014/main" val="563398991"/>
                    </a:ext>
                  </a:extLst>
                </a:gridCol>
              </a:tblGrid>
              <a:tr h="0">
                <a:tc>
                  <a:txBody>
                    <a:bodyPr/>
                    <a:lstStyle/>
                    <a:p>
                      <a:pPr algn="ctr"/>
                      <a:r>
                        <a:rPr kumimoji="1" lang="ja-JP" altLang="en-US" sz="1400">
                          <a:solidFill>
                            <a:schemeClr val="bg1"/>
                          </a:solidFill>
                          <a:latin typeface="Meiryo UI" panose="020B0604030504040204" pitchFamily="50" charset="-128"/>
                          <a:ea typeface="Meiryo UI" panose="020B0604030504040204" pitchFamily="50" charset="-128"/>
                        </a:rPr>
                        <a:t>施設</a:t>
                      </a:r>
                    </a:p>
                  </a:txBody>
                  <a:tcPr anchor="ctr"/>
                </a:tc>
                <a:tc>
                  <a:txBody>
                    <a:bodyPr/>
                    <a:lstStyle/>
                    <a:p>
                      <a:pPr algn="ctr"/>
                      <a:r>
                        <a:rPr kumimoji="1" lang="ja-JP" altLang="en-US" sz="1400">
                          <a:solidFill>
                            <a:schemeClr val="bg1"/>
                          </a:solidFill>
                          <a:latin typeface="Meiryo UI" panose="020B0604030504040204" pitchFamily="50" charset="-128"/>
                          <a:ea typeface="Meiryo UI" panose="020B0604030504040204" pitchFamily="50" charset="-128"/>
                        </a:rPr>
                        <a:t>項目</a:t>
                      </a:r>
                    </a:p>
                  </a:txBody>
                  <a:tcPr anchor="ctr"/>
                </a:tc>
                <a:tc>
                  <a:txBody>
                    <a:bodyPr/>
                    <a:lstStyle/>
                    <a:p>
                      <a:pPr algn="ctr"/>
                      <a:r>
                        <a:rPr kumimoji="1" lang="ja-JP" altLang="en-US" sz="1400">
                          <a:solidFill>
                            <a:schemeClr val="bg1"/>
                          </a:solidFill>
                          <a:latin typeface="Meiryo UI" panose="020B0604030504040204" pitchFamily="50" charset="-128"/>
                          <a:ea typeface="Meiryo UI" panose="020B0604030504040204" pitchFamily="50" charset="-128"/>
                        </a:rPr>
                        <a:t>課題</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a:solidFill>
                            <a:schemeClr val="bg1"/>
                          </a:solidFill>
                          <a:latin typeface="Meiryo UI" panose="020B0604030504040204" pitchFamily="50" charset="-128"/>
                          <a:ea typeface="Meiryo UI" panose="020B0604030504040204" pitchFamily="50" charset="-128"/>
                        </a:rPr>
                        <a:t>対応方針</a:t>
                      </a:r>
                    </a:p>
                  </a:txBody>
                  <a:tcPr anchor="ctr"/>
                </a:tc>
                <a:extLst>
                  <a:ext uri="{0D108BD9-81ED-4DB2-BD59-A6C34878D82A}">
                    <a16:rowId xmlns:a16="http://schemas.microsoft.com/office/drawing/2014/main" val="4087642139"/>
                  </a:ext>
                </a:extLst>
              </a:tr>
              <a:tr h="0">
                <a:tc rowSpan="3">
                  <a:txBody>
                    <a:bodyPr/>
                    <a:lstStyle/>
                    <a:p>
                      <a:pPr algn="l"/>
                      <a:r>
                        <a:rPr kumimoji="1" lang="ja-JP" altLang="en-US" sz="1200">
                          <a:solidFill>
                            <a:schemeClr val="tx1"/>
                          </a:solidFill>
                          <a:latin typeface="Meiryo UI" panose="020B0604030504040204" pitchFamily="50" charset="-128"/>
                          <a:ea typeface="Meiryo UI" panose="020B0604030504040204" pitchFamily="50" charset="-128"/>
                        </a:rPr>
                        <a:t>①堤防・護岸等</a:t>
                      </a:r>
                      <a:endParaRPr kumimoji="1" lang="en-US" altLang="ja-JP" sz="1200">
                        <a:solidFill>
                          <a:schemeClr val="tx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100">
                          <a:solidFill>
                            <a:schemeClr val="tx1"/>
                          </a:solidFill>
                          <a:latin typeface="Meiryo UI" panose="020B0604030504040204" pitchFamily="50" charset="-128"/>
                          <a:ea typeface="Meiryo UI" panose="020B0604030504040204" pitchFamily="50" charset="-128"/>
                        </a:rPr>
                        <a:t>点検</a:t>
                      </a:r>
                    </a:p>
                  </a:txBody>
                  <a:tcPr anchor="ctr"/>
                </a:tc>
                <a:tc>
                  <a:txBody>
                    <a:bodyPr/>
                    <a:lstStyle/>
                    <a:p>
                      <a:pPr algn="l"/>
                      <a:r>
                        <a:rPr kumimoji="1" lang="en-US" altLang="ja-JP" sz="1000" b="1">
                          <a:solidFill>
                            <a:schemeClr val="tx1"/>
                          </a:solidFill>
                          <a:latin typeface="Meiryo UI" panose="020B0604030504040204" pitchFamily="50" charset="-128"/>
                          <a:ea typeface="Meiryo UI" panose="020B0604030504040204" pitchFamily="50" charset="-128"/>
                        </a:rPr>
                        <a:t>A:</a:t>
                      </a:r>
                      <a:r>
                        <a:rPr kumimoji="1" lang="ja-JP" altLang="en-US" sz="1000">
                          <a:solidFill>
                            <a:schemeClr val="tx1"/>
                          </a:solidFill>
                          <a:latin typeface="Meiryo UI" panose="020B0604030504040204" pitchFamily="50" charset="-128"/>
                          <a:ea typeface="Meiryo UI" panose="020B0604030504040204" pitchFamily="50" charset="-128"/>
                        </a:rPr>
                        <a:t>点検を行うには技術を要するため、技術者の不足による体制の維持が懸念される。</a:t>
                      </a:r>
                      <a:endParaRPr kumimoji="1" lang="en-US" altLang="ja-JP" sz="1000" b="1">
                        <a:solidFill>
                          <a:schemeClr val="tx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A</a:t>
                      </a:r>
                      <a:r>
                        <a:rPr kumimoji="1" lang="ja-JP" altLang="en-US" sz="1000" b="1">
                          <a:solidFill>
                            <a:schemeClr val="tx1"/>
                          </a:solidFill>
                          <a:latin typeface="Meiryo UI" panose="020B0604030504040204" pitchFamily="50" charset="-128"/>
                          <a:ea typeface="Meiryo UI" panose="020B0604030504040204" pitchFamily="50" charset="-128"/>
                        </a:rPr>
                        <a:t>及び</a:t>
                      </a:r>
                      <a:r>
                        <a:rPr kumimoji="1" lang="en-US" altLang="ja-JP" sz="1000" b="1">
                          <a:solidFill>
                            <a:schemeClr val="tx1"/>
                          </a:solidFill>
                          <a:latin typeface="Meiryo UI" panose="020B0604030504040204" pitchFamily="50" charset="-128"/>
                          <a:ea typeface="Meiryo UI" panose="020B0604030504040204" pitchFamily="50" charset="-128"/>
                        </a:rPr>
                        <a:t>B</a:t>
                      </a:r>
                      <a:r>
                        <a:rPr kumimoji="1" lang="en-US" altLang="ja-JP" sz="1000">
                          <a:solidFill>
                            <a:schemeClr val="tx1"/>
                          </a:solidFill>
                          <a:latin typeface="Meiryo UI" panose="020B0604030504040204" pitchFamily="50" charset="-128"/>
                          <a:ea typeface="Meiryo UI" panose="020B0604030504040204" pitchFamily="50" charset="-128"/>
                        </a:rPr>
                        <a:t>:</a:t>
                      </a:r>
                      <a:r>
                        <a:rPr lang="ja-JP" altLang="en-US" sz="1000" kern="100">
                          <a:solidFill>
                            <a:schemeClr val="tx1"/>
                          </a:solidFill>
                          <a:latin typeface="Meiryo UI" panose="020B0604030504040204" pitchFamily="50" charset="-128"/>
                          <a:ea typeface="Meiryo UI" panose="020B0604030504040204" pitchFamily="50" charset="-128"/>
                        </a:rPr>
                        <a:t>直線区間等での点検の省力化や、近接目視が容易でない</a:t>
                      </a:r>
                      <a:r>
                        <a:rPr lang="ja-JP" altLang="en-US" sz="1000" kern="100">
                          <a:solidFill>
                            <a:schemeClr val="tx1"/>
                          </a:solidFill>
                          <a:effectLst/>
                          <a:latin typeface="Meiryo UI" panose="020B0604030504040204" pitchFamily="50" charset="-128"/>
                          <a:ea typeface="Meiryo UI" panose="020B0604030504040204" pitchFamily="50" charset="-128"/>
                        </a:rPr>
                        <a:t>箇所</a:t>
                      </a:r>
                      <a:r>
                        <a:rPr lang="ja-JP" altLang="en-US" sz="1000" kern="100">
                          <a:solidFill>
                            <a:schemeClr val="tx1"/>
                          </a:solidFill>
                          <a:latin typeface="Meiryo UI" panose="020B0604030504040204" pitchFamily="50" charset="-128"/>
                          <a:ea typeface="Meiryo UI" panose="020B0604030504040204" pitchFamily="50" charset="-128"/>
                        </a:rPr>
                        <a:t>の補完のため、</a:t>
                      </a:r>
                      <a:r>
                        <a:rPr kumimoji="1" lang="ja-JP" altLang="en-US" sz="1000">
                          <a:solidFill>
                            <a:schemeClr val="tx1"/>
                          </a:solidFill>
                          <a:latin typeface="Meiryo UI" panose="020B0604030504040204" pitchFamily="50" charset="-128"/>
                          <a:ea typeface="Meiryo UI" panose="020B0604030504040204" pitchFamily="50" charset="-128"/>
                        </a:rPr>
                        <a:t>ドローン等により取得した画像を活用した点検の導入を検討する。</a:t>
                      </a:r>
                    </a:p>
                  </a:txBody>
                  <a:tcPr anchor="ctr"/>
                </a:tc>
                <a:extLst>
                  <a:ext uri="{0D108BD9-81ED-4DB2-BD59-A6C34878D82A}">
                    <a16:rowId xmlns:a16="http://schemas.microsoft.com/office/drawing/2014/main" val="3943593389"/>
                  </a:ext>
                </a:extLst>
              </a:tr>
              <a:tr h="0">
                <a:tc vMerge="1">
                  <a:txBody>
                    <a:bodyPr/>
                    <a:lstStyle/>
                    <a:p>
                      <a:endParaRPr kumimoji="1" lang="ja-JP" altLang="en-US"/>
                    </a:p>
                  </a:txBody>
                  <a:tcPr/>
                </a:tc>
                <a:tc vMerge="1">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B:</a:t>
                      </a:r>
                      <a:r>
                        <a:rPr kumimoji="1" lang="ja-JP" altLang="en-US" sz="1000" b="0">
                          <a:solidFill>
                            <a:schemeClr val="tx1"/>
                          </a:solidFill>
                          <a:latin typeface="Meiryo UI" panose="020B0604030504040204" pitchFamily="50" charset="-128"/>
                          <a:ea typeface="Meiryo UI" panose="020B0604030504040204" pitchFamily="50" charset="-128"/>
                        </a:rPr>
                        <a:t>河川沿いに通路が無いなど、近接目視が容易でない箇所が存在する。</a:t>
                      </a:r>
                    </a:p>
                  </a:txBody>
                  <a:tcPr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rgbClr val="008000"/>
                          </a:solidFill>
                          <a:latin typeface="Meiryo UI" panose="020B0604030504040204" pitchFamily="50" charset="-128"/>
                          <a:ea typeface="Meiryo UI" panose="020B0604030504040204" pitchFamily="50" charset="-128"/>
                        </a:rPr>
                        <a:t>ドローン等により取得した画像を活用した点検の導入を検討する</a:t>
                      </a:r>
                    </a:p>
                  </a:txBody>
                  <a:tcPr anchor="ctr"/>
                </a:tc>
                <a:extLst>
                  <a:ext uri="{0D108BD9-81ED-4DB2-BD59-A6C34878D82A}">
                    <a16:rowId xmlns:a16="http://schemas.microsoft.com/office/drawing/2014/main" val="3640574705"/>
                  </a:ext>
                </a:extLst>
              </a:tr>
              <a:tr h="0">
                <a:tc vMerge="1">
                  <a:txBody>
                    <a:bodyPr/>
                    <a:lstStyle/>
                    <a:p>
                      <a:pPr algn="l"/>
                      <a:endParaRPr kumimoji="1" lang="en-US" altLang="ja-JP" sz="140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a:solidFill>
                            <a:schemeClr val="tx1"/>
                          </a:solidFill>
                          <a:latin typeface="Meiryo UI" panose="020B0604030504040204" pitchFamily="50" charset="-128"/>
                          <a:ea typeface="Meiryo UI" panose="020B0604030504040204" pitchFamily="50" charset="-128"/>
                        </a:rPr>
                        <a:t>評価</a:t>
                      </a:r>
                    </a:p>
                  </a:txBody>
                  <a:tcPr anchor="ctr"/>
                </a:tc>
                <a:tc>
                  <a:txBody>
                    <a:bodyPr/>
                    <a:lstStyle/>
                    <a:p>
                      <a:pPr algn="l"/>
                      <a:r>
                        <a:rPr kumimoji="1" lang="en-US" altLang="ja-JP" sz="1000" b="1">
                          <a:solidFill>
                            <a:schemeClr val="tx1"/>
                          </a:solidFill>
                          <a:latin typeface="Meiryo UI" panose="020B0604030504040204" pitchFamily="50" charset="-128"/>
                          <a:ea typeface="Meiryo UI" panose="020B0604030504040204" pitchFamily="50" charset="-128"/>
                        </a:rPr>
                        <a:t>C:</a:t>
                      </a:r>
                      <a:r>
                        <a:rPr kumimoji="1" lang="ja-JP" altLang="en-US" sz="1000">
                          <a:solidFill>
                            <a:schemeClr val="tx1"/>
                          </a:solidFill>
                          <a:latin typeface="Meiryo UI" panose="020B0604030504040204" pitchFamily="50" charset="-128"/>
                          <a:ea typeface="Meiryo UI" panose="020B0604030504040204" pitchFamily="50" charset="-128"/>
                        </a:rPr>
                        <a:t>施設全体としての健全度評価を行うには技術を要するため、技術者の不足により適切な評価が行えなくなることが懸念される。</a:t>
                      </a:r>
                    </a:p>
                  </a:txBody>
                  <a:tcPr anchor="ctr"/>
                </a:tc>
                <a:tc>
                  <a:txBody>
                    <a:bodyPr/>
                    <a:lstStyle/>
                    <a:p>
                      <a:pPr algn="l"/>
                      <a:r>
                        <a:rPr kumimoji="1" lang="en-US" altLang="ja-JP" sz="1000" b="1">
                          <a:solidFill>
                            <a:schemeClr val="tx1"/>
                          </a:solidFill>
                          <a:latin typeface="Meiryo UI" panose="020B0604030504040204" pitchFamily="50" charset="-128"/>
                          <a:ea typeface="Meiryo UI" panose="020B0604030504040204" pitchFamily="50" charset="-128"/>
                        </a:rPr>
                        <a:t>C:</a:t>
                      </a:r>
                      <a:r>
                        <a:rPr kumimoji="1" lang="ja-JP" altLang="en-US" sz="1000" b="0">
                          <a:solidFill>
                            <a:schemeClr val="tx1"/>
                          </a:solidFill>
                          <a:latin typeface="Meiryo UI" panose="020B0604030504040204" pitchFamily="50" charset="-128"/>
                          <a:ea typeface="Meiryo UI" panose="020B0604030504040204" pitchFamily="50" charset="-128"/>
                        </a:rPr>
                        <a:t>熟練技術職員の視点でまとめた診断ハンドブックを作成する等、「施設の安全性」を適切に評価するための手法を検討する。</a:t>
                      </a:r>
                    </a:p>
                  </a:txBody>
                  <a:tcPr anchor="ctr"/>
                </a:tc>
                <a:extLst>
                  <a:ext uri="{0D108BD9-81ED-4DB2-BD59-A6C34878D82A}">
                    <a16:rowId xmlns:a16="http://schemas.microsoft.com/office/drawing/2014/main" val="302932418"/>
                  </a:ext>
                </a:extLst>
              </a:tr>
              <a:tr h="32400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latin typeface="Meiryo UI" panose="020B0604030504040204" pitchFamily="50" charset="-128"/>
                          <a:ea typeface="Meiryo UI" panose="020B0604030504040204" pitchFamily="50" charset="-128"/>
                        </a:rPr>
                        <a:t>②地下河川・地下調節池</a:t>
                      </a:r>
                      <a:endParaRPr kumimoji="1" lang="en-US" altLang="ja-JP" sz="1200">
                        <a:solidFill>
                          <a:schemeClr val="tx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00">
                          <a:solidFill>
                            <a:schemeClr val="tx1"/>
                          </a:solidFill>
                          <a:latin typeface="Meiryo UI" panose="020B0604030504040204" pitchFamily="50" charset="-128"/>
                          <a:ea typeface="Meiryo UI" panose="020B0604030504040204" pitchFamily="50" charset="-128"/>
                        </a:rPr>
                        <a:t>点検</a:t>
                      </a:r>
                      <a:endParaRPr kumimoji="1" lang="en-US" altLang="ja-JP" sz="1000">
                        <a:solidFill>
                          <a:schemeClr val="tx1"/>
                        </a:solidFill>
                        <a:latin typeface="Meiryo UI" panose="020B0604030504040204" pitchFamily="50" charset="-128"/>
                        <a:ea typeface="Meiryo UI" panose="020B0604030504040204" pitchFamily="50" charset="-128"/>
                      </a:endParaRPr>
                    </a:p>
                    <a:p>
                      <a:pPr algn="ctr"/>
                      <a:r>
                        <a:rPr kumimoji="1" lang="ja-JP" altLang="en-US" sz="1000">
                          <a:solidFill>
                            <a:schemeClr val="tx1"/>
                          </a:solidFill>
                          <a:latin typeface="Meiryo UI" panose="020B0604030504040204" pitchFamily="50" charset="-128"/>
                          <a:ea typeface="Meiryo UI" panose="020B0604030504040204" pitchFamily="50" charset="-128"/>
                        </a:rPr>
                        <a:t>評価</a:t>
                      </a:r>
                    </a:p>
                  </a:txBody>
                  <a:tcPr anchor="ctr"/>
                </a:tc>
                <a:tc>
                  <a:txBody>
                    <a:bodyPr/>
                    <a:lstStyle/>
                    <a:p>
                      <a:pPr algn="l"/>
                      <a:r>
                        <a:rPr lang="en-US" altLang="ja-JP" sz="1000" b="1" kern="100">
                          <a:latin typeface="Meiryo UI" panose="020B0604030504040204" pitchFamily="50" charset="-128"/>
                          <a:ea typeface="Meiryo UI" panose="020B0604030504040204" pitchFamily="50" charset="-128"/>
                        </a:rPr>
                        <a:t>D:</a:t>
                      </a:r>
                      <a:r>
                        <a:rPr lang="ja-JP" altLang="en-US" sz="1000" kern="100">
                          <a:latin typeface="Meiryo UI" panose="020B0604030504040204" pitchFamily="50" charset="-128"/>
                          <a:ea typeface="Meiryo UI" panose="020B0604030504040204" pitchFamily="50" charset="-128"/>
                        </a:rPr>
                        <a:t>点検及び評価方法、管理水準について、現計画では未記載</a:t>
                      </a:r>
                      <a:endParaRPr kumimoji="1" lang="ja-JP" altLang="en-US" sz="1000" b="1">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000" b="1">
                          <a:solidFill>
                            <a:schemeClr val="tx1"/>
                          </a:solidFill>
                          <a:latin typeface="Meiryo UI" panose="020B0604030504040204" pitchFamily="50" charset="-128"/>
                          <a:ea typeface="Meiryo UI" panose="020B0604030504040204" pitchFamily="50" charset="-128"/>
                        </a:rPr>
                        <a:t>D:</a:t>
                      </a:r>
                      <a:r>
                        <a:rPr kumimoji="1" lang="ja-JP" altLang="en-US" sz="1000">
                          <a:solidFill>
                            <a:schemeClr val="tx1"/>
                          </a:solidFill>
                          <a:latin typeface="Meiryo UI" panose="020B0604030504040204" pitchFamily="50" charset="-128"/>
                          <a:ea typeface="Meiryo UI" panose="020B0604030504040204" pitchFamily="50" charset="-128"/>
                        </a:rPr>
                        <a:t>河川構造物（地下構造物）の維持管理マニュアル</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府マニュアル</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における点検・評価の考え方、及び管理水準の設定に対する考え方を次期計画に追加する。</a:t>
                      </a:r>
                    </a:p>
                  </a:txBody>
                  <a:tcPr anchor="ctr"/>
                </a:tc>
                <a:extLst>
                  <a:ext uri="{0D108BD9-81ED-4DB2-BD59-A6C34878D82A}">
                    <a16:rowId xmlns:a16="http://schemas.microsoft.com/office/drawing/2014/main" val="2467710875"/>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a:solidFill>
                          <a:schemeClr val="tx1"/>
                        </a:solidFill>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40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000" b="1">
                          <a:solidFill>
                            <a:schemeClr val="tx1"/>
                          </a:solidFill>
                          <a:latin typeface="Meiryo UI" panose="020B0604030504040204" pitchFamily="50" charset="-128"/>
                          <a:ea typeface="Meiryo UI" panose="020B0604030504040204" pitchFamily="50" charset="-128"/>
                        </a:rPr>
                        <a:t>A:</a:t>
                      </a:r>
                      <a:r>
                        <a:rPr kumimoji="1" lang="ja-JP" altLang="en-US" sz="1000">
                          <a:solidFill>
                            <a:schemeClr val="tx1"/>
                          </a:solidFill>
                          <a:latin typeface="Meiryo UI" panose="020B0604030504040204" pitchFamily="50" charset="-128"/>
                          <a:ea typeface="Meiryo UI" panose="020B0604030504040204" pitchFamily="50" charset="-128"/>
                        </a:rPr>
                        <a:t>点検・評価を行うには技術を要するため、体制の維持が困難となることが懸念される。</a:t>
                      </a:r>
                    </a:p>
                  </a:txBody>
                  <a:tcPr anchor="ctr"/>
                </a:tc>
                <a:tc>
                  <a:txBody>
                    <a:bodyPr/>
                    <a:lstStyle/>
                    <a:p>
                      <a:pPr algn="l"/>
                      <a:r>
                        <a:rPr kumimoji="1" lang="en-US" altLang="ja-JP" sz="1000" b="1">
                          <a:solidFill>
                            <a:schemeClr val="tx1"/>
                          </a:solidFill>
                          <a:latin typeface="Meiryo UI" panose="020B0604030504040204" pitchFamily="50" charset="-128"/>
                          <a:ea typeface="Meiryo UI" panose="020B0604030504040204" pitchFamily="50" charset="-128"/>
                        </a:rPr>
                        <a:t>A:</a:t>
                      </a:r>
                      <a:r>
                        <a:rPr kumimoji="1" lang="ja-JP" altLang="en-US" sz="1000">
                          <a:solidFill>
                            <a:schemeClr val="tx1"/>
                          </a:solidFill>
                          <a:latin typeface="Meiryo UI" panose="020B0604030504040204" pitchFamily="50" charset="-128"/>
                          <a:ea typeface="Meiryo UI" panose="020B0604030504040204" pitchFamily="50" charset="-128"/>
                        </a:rPr>
                        <a:t>コンサルタントによる点検の活用を検討する。</a:t>
                      </a:r>
                    </a:p>
                  </a:txBody>
                  <a:tcPr anchor="ctr"/>
                </a:tc>
                <a:extLst>
                  <a:ext uri="{0D108BD9-81ED-4DB2-BD59-A6C34878D82A}">
                    <a16:rowId xmlns:a16="http://schemas.microsoft.com/office/drawing/2014/main" val="4962122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a:solidFill>
                            <a:schemeClr val="tx1"/>
                          </a:solidFill>
                          <a:latin typeface="Meiryo UI" panose="020B0604030504040204" pitchFamily="50" charset="-128"/>
                          <a:ea typeface="Meiryo UI" panose="020B0604030504040204" pitchFamily="50" charset="-128"/>
                        </a:rPr>
                        <a:t>点検</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1" u="none" kern="100">
                          <a:latin typeface="Meiryo UI" panose="020B0604030504040204" pitchFamily="50" charset="-128"/>
                          <a:ea typeface="Meiryo UI" panose="020B0604030504040204" pitchFamily="50" charset="-128"/>
                        </a:rPr>
                        <a:t>B:</a:t>
                      </a:r>
                      <a:r>
                        <a:rPr lang="ja-JP" altLang="en-US" sz="1000" b="0" u="none" kern="100">
                          <a:latin typeface="Meiryo UI" panose="020B0604030504040204" pitchFamily="50" charset="-128"/>
                          <a:ea typeface="Meiryo UI" panose="020B0604030504040204" pitchFamily="50" charset="-128"/>
                        </a:rPr>
                        <a:t>大規模かつ複雑な構造であるため、近接目視が容易でない。</a:t>
                      </a:r>
                      <a:endParaRPr kumimoji="1" lang="ja-JP" altLang="en-US" sz="1000" b="0" u="none">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B:</a:t>
                      </a:r>
                      <a:r>
                        <a:rPr kumimoji="1" lang="ja-JP" altLang="en-US" sz="1000">
                          <a:solidFill>
                            <a:schemeClr val="tx1"/>
                          </a:solidFill>
                          <a:latin typeface="Meiryo UI" panose="020B0604030504040204" pitchFamily="50" charset="-128"/>
                          <a:ea typeface="Meiryo UI" panose="020B0604030504040204" pitchFamily="50" charset="-128"/>
                        </a:rPr>
                        <a:t>近接目視が容易でない箇所の補完のため、ドローンや走行型画像計測等により取得した画像を活用した点検の導入を検討する。</a:t>
                      </a:r>
                    </a:p>
                  </a:txBody>
                  <a:tcPr anchor="ctr"/>
                </a:tc>
                <a:extLst>
                  <a:ext uri="{0D108BD9-81ED-4DB2-BD59-A6C34878D82A}">
                    <a16:rowId xmlns:a16="http://schemas.microsoft.com/office/drawing/2014/main" val="4214761494"/>
                  </a:ext>
                </a:extLst>
              </a:tr>
              <a:tr h="0">
                <a:tc rowSpan="3">
                  <a:txBody>
                    <a:bodyPr/>
                    <a:lstStyle/>
                    <a:p>
                      <a:pPr algn="l"/>
                      <a:r>
                        <a:rPr kumimoji="1" lang="ja-JP" altLang="en-US" sz="1200">
                          <a:solidFill>
                            <a:schemeClr val="tx1"/>
                          </a:solidFill>
                          <a:latin typeface="Meiryo UI" panose="020B0604030504040204" pitchFamily="50" charset="-128"/>
                          <a:ea typeface="Meiryo UI" panose="020B0604030504040204" pitchFamily="50" charset="-128"/>
                        </a:rPr>
                        <a:t>③砂防関係施設</a:t>
                      </a:r>
                      <a:endParaRPr kumimoji="1" lang="en-US" altLang="ja-JP" sz="120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latin typeface="Meiryo UI" panose="020B0604030504040204" pitchFamily="50" charset="-128"/>
                          <a:ea typeface="Meiryo UI" panose="020B0604030504040204" pitchFamily="50" charset="-128"/>
                        </a:rPr>
                        <a:t>評価</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D:</a:t>
                      </a:r>
                      <a:r>
                        <a:rPr kumimoji="1" lang="ja-JP" altLang="en-US" sz="1000">
                          <a:solidFill>
                            <a:schemeClr val="tx1"/>
                          </a:solidFill>
                          <a:latin typeface="Meiryo UI" panose="020B0604030504040204" pitchFamily="50" charset="-128"/>
                          <a:ea typeface="Meiryo UI" panose="020B0604030504040204" pitchFamily="50" charset="-128"/>
                        </a:rPr>
                        <a:t>評価方法及び管理水準については、現計画では未記載</a:t>
                      </a:r>
                      <a:endParaRPr kumimoji="1" lang="en-US" altLang="ja-JP" sz="100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000" b="1">
                          <a:solidFill>
                            <a:schemeClr val="tx1"/>
                          </a:solidFill>
                          <a:latin typeface="Meiryo UI" panose="020B0604030504040204" pitchFamily="50" charset="-128"/>
                          <a:ea typeface="Meiryo UI" panose="020B0604030504040204" pitchFamily="50" charset="-128"/>
                        </a:rPr>
                        <a:t>D:</a:t>
                      </a:r>
                      <a:r>
                        <a:rPr kumimoji="1" lang="ja-JP" altLang="en-US" sz="1000">
                          <a:solidFill>
                            <a:schemeClr val="tx1"/>
                          </a:solidFill>
                          <a:latin typeface="Meiryo UI" panose="020B0604030504040204" pitchFamily="50" charset="-128"/>
                          <a:ea typeface="Meiryo UI" panose="020B0604030504040204" pitchFamily="50" charset="-128"/>
                        </a:rPr>
                        <a:t>国基準に基づく評価の考え方、及び管理水準の設定に対する考え方を次期計画に追加する。</a:t>
                      </a:r>
                      <a:endParaRPr kumimoji="1" lang="en-US" altLang="ja-JP" sz="10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0417920"/>
                  </a:ext>
                </a:extLst>
              </a:tr>
              <a:tr h="360000">
                <a:tc vMerge="1">
                  <a:txBody>
                    <a:bodyPr/>
                    <a:lstStyle/>
                    <a:p>
                      <a:pPr algn="l"/>
                      <a:r>
                        <a:rPr kumimoji="1" lang="ja-JP" altLang="en-US" sz="1200">
                          <a:solidFill>
                            <a:schemeClr val="tx1"/>
                          </a:solidFill>
                          <a:latin typeface="Meiryo UI" panose="020B0604030504040204" pitchFamily="50" charset="-128"/>
                          <a:ea typeface="Meiryo UI" panose="020B0604030504040204" pitchFamily="50" charset="-128"/>
                        </a:rPr>
                        <a:t>③砂防関係施設</a:t>
                      </a:r>
                      <a:endParaRPr kumimoji="1" lang="en-US" altLang="ja-JP" sz="120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Meiryo UI" panose="020B0604030504040204" pitchFamily="50" charset="-128"/>
                          <a:ea typeface="Meiryo UI" panose="020B0604030504040204" pitchFamily="50" charset="-128"/>
                        </a:rPr>
                        <a:t>点検</a:t>
                      </a:r>
                      <a:endParaRPr kumimoji="1" lang="en-US" altLang="ja-JP" sz="100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Meiryo UI" panose="020B0604030504040204" pitchFamily="50" charset="-128"/>
                          <a:ea typeface="Meiryo UI" panose="020B0604030504040204" pitchFamily="50" charset="-128"/>
                        </a:rPr>
                        <a:t>評価</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A:</a:t>
                      </a:r>
                      <a:r>
                        <a:rPr kumimoji="1" lang="ja-JP" altLang="en-US" sz="1000">
                          <a:solidFill>
                            <a:schemeClr val="tx1"/>
                          </a:solidFill>
                          <a:latin typeface="Meiryo UI" panose="020B0604030504040204" pitchFamily="50" charset="-128"/>
                          <a:ea typeface="Meiryo UI" panose="020B0604030504040204" pitchFamily="50" charset="-128"/>
                        </a:rPr>
                        <a:t>点検・評価を行うには技術を要するため、体制の維持が困難となることが懸念される。</a:t>
                      </a:r>
                      <a:endParaRPr kumimoji="1" lang="en-US" altLang="ja-JP" sz="100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000" b="1">
                          <a:solidFill>
                            <a:schemeClr val="tx1"/>
                          </a:solidFill>
                          <a:latin typeface="Meiryo UI" panose="020B0604030504040204" pitchFamily="50" charset="-128"/>
                          <a:ea typeface="Meiryo UI" panose="020B0604030504040204" pitchFamily="50" charset="-128"/>
                        </a:rPr>
                        <a:t>A:</a:t>
                      </a:r>
                      <a:r>
                        <a:rPr kumimoji="1" lang="ja-JP" altLang="en-US" sz="1000">
                          <a:solidFill>
                            <a:schemeClr val="tx1"/>
                          </a:solidFill>
                          <a:latin typeface="Meiryo UI" panose="020B0604030504040204" pitchFamily="50" charset="-128"/>
                          <a:ea typeface="Meiryo UI" panose="020B0604030504040204" pitchFamily="50" charset="-128"/>
                        </a:rPr>
                        <a:t>コンサルタントによる点検の活用を検討する。</a:t>
                      </a:r>
                      <a:endParaRPr kumimoji="1" lang="en-US" altLang="ja-JP" sz="10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87365219"/>
                  </a:ext>
                </a:extLst>
              </a:tr>
              <a:tr h="0">
                <a:tc vMerge="1">
                  <a:txBody>
                    <a:bodyPr/>
                    <a:lstStyle/>
                    <a:p>
                      <a:pPr algn="l"/>
                      <a:endParaRPr kumimoji="1" lang="en-US" altLang="ja-JP" sz="140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a:solidFill>
                            <a:schemeClr val="tx1"/>
                          </a:solidFill>
                          <a:latin typeface="Meiryo UI" panose="020B0604030504040204" pitchFamily="50" charset="-128"/>
                          <a:ea typeface="Meiryo UI" panose="020B0604030504040204" pitchFamily="50" charset="-128"/>
                        </a:rPr>
                        <a:t>点検</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E:</a:t>
                      </a:r>
                      <a:r>
                        <a:rPr kumimoji="1" lang="ja-JP" altLang="en-US" sz="1000">
                          <a:solidFill>
                            <a:schemeClr val="tx1"/>
                          </a:solidFill>
                          <a:latin typeface="Meiryo UI" panose="020B0604030504040204" pitchFamily="50" charset="-128"/>
                          <a:ea typeface="Meiryo UI" panose="020B0604030504040204" pitchFamily="50" charset="-128"/>
                        </a:rPr>
                        <a:t>施設の健全度を考慮した点検間隔の設定がなされていない。</a:t>
                      </a:r>
                      <a:endParaRPr kumimoji="1" lang="en-US" altLang="ja-JP" sz="1000" b="1">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E:</a:t>
                      </a:r>
                      <a:r>
                        <a:rPr kumimoji="1" lang="ja-JP" altLang="en-US" sz="1000">
                          <a:solidFill>
                            <a:schemeClr val="tx1"/>
                          </a:solidFill>
                          <a:latin typeface="Meiryo UI" panose="020B0604030504040204" pitchFamily="50" charset="-128"/>
                          <a:ea typeface="Meiryo UI" panose="020B0604030504040204" pitchFamily="50" charset="-128"/>
                        </a:rPr>
                        <a:t>施設の健全度に応じた点検間隔を設定する。</a:t>
                      </a:r>
                      <a:endParaRPr kumimoji="1" lang="en-US" altLang="ja-JP" sz="10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45791242"/>
                  </a:ext>
                </a:extLst>
              </a:tr>
              <a:tr h="0">
                <a:tc rowSpan="2">
                  <a:txBody>
                    <a:bodyPr/>
                    <a:lstStyle/>
                    <a:p>
                      <a:pPr algn="l"/>
                      <a:r>
                        <a:rPr kumimoji="1" lang="ja-JP" altLang="en-US" sz="1200">
                          <a:solidFill>
                            <a:schemeClr val="tx1"/>
                          </a:solidFill>
                          <a:latin typeface="Meiryo UI" panose="020B0604030504040204" pitchFamily="50" charset="-128"/>
                          <a:ea typeface="Meiryo UI" panose="020B0604030504040204" pitchFamily="50" charset="-128"/>
                        </a:rPr>
                        <a:t>⑤その他施設</a:t>
                      </a:r>
                      <a:endParaRPr kumimoji="1" lang="en-US" altLang="ja-JP" sz="1200">
                        <a:solidFill>
                          <a:schemeClr val="tx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000">
                          <a:solidFill>
                            <a:schemeClr val="tx1"/>
                          </a:solidFill>
                          <a:latin typeface="Meiryo UI" panose="020B0604030504040204" pitchFamily="50" charset="-128"/>
                          <a:ea typeface="Meiryo UI" panose="020B0604030504040204" pitchFamily="50" charset="-128"/>
                        </a:rPr>
                        <a:t>点検</a:t>
                      </a:r>
                      <a:endParaRPr kumimoji="1" lang="en-US" altLang="ja-JP" sz="1000">
                        <a:solidFill>
                          <a:schemeClr val="tx1"/>
                        </a:solidFill>
                        <a:latin typeface="Meiryo UI" panose="020B0604030504040204" pitchFamily="50" charset="-128"/>
                        <a:ea typeface="Meiryo UI" panose="020B0604030504040204" pitchFamily="50" charset="-128"/>
                      </a:endParaRPr>
                    </a:p>
                    <a:p>
                      <a:pPr algn="ctr"/>
                      <a:r>
                        <a:rPr kumimoji="1" lang="ja-JP" altLang="en-US" sz="1000">
                          <a:solidFill>
                            <a:schemeClr val="tx1"/>
                          </a:solidFill>
                          <a:latin typeface="Meiryo UI" panose="020B0604030504040204" pitchFamily="50" charset="-128"/>
                          <a:ea typeface="Meiryo UI" panose="020B0604030504040204" pitchFamily="50" charset="-128"/>
                        </a:rPr>
                        <a:t>評価</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A:</a:t>
                      </a:r>
                      <a:r>
                        <a:rPr kumimoji="1" lang="ja-JP" altLang="en-US" sz="1000">
                          <a:solidFill>
                            <a:schemeClr val="tx1"/>
                          </a:solidFill>
                          <a:latin typeface="Meiryo UI" panose="020B0604030504040204" pitchFamily="50" charset="-128"/>
                          <a:ea typeface="Meiryo UI" panose="020B0604030504040204" pitchFamily="50" charset="-128"/>
                        </a:rPr>
                        <a:t>点検・評価を行うには技術を要するため、体制の維持が困難となることが懸念される。</a:t>
                      </a:r>
                      <a:endParaRPr kumimoji="1" lang="en-US" altLang="ja-JP" sz="100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A:</a:t>
                      </a:r>
                      <a:r>
                        <a:rPr kumimoji="1" lang="ja-JP" altLang="en-US" sz="1000">
                          <a:solidFill>
                            <a:schemeClr val="tx1"/>
                          </a:solidFill>
                          <a:latin typeface="Meiryo UI" panose="020B0604030504040204" pitchFamily="50" charset="-128"/>
                          <a:ea typeface="Meiryo UI" panose="020B0604030504040204" pitchFamily="50" charset="-128"/>
                        </a:rPr>
                        <a:t>コンサルタントによる点検の活用を検討する。</a:t>
                      </a:r>
                      <a:endParaRPr kumimoji="1" lang="en-US" altLang="ja-JP" sz="10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73072717"/>
                  </a:ext>
                </a:extLst>
              </a:tr>
              <a:tr h="1044000">
                <a:tc vMerge="1">
                  <a:txBody>
                    <a:bodyPr/>
                    <a:lstStyle/>
                    <a:p>
                      <a:endParaRPr kumimoji="1" lang="ja-JP" altLang="en-US"/>
                    </a:p>
                  </a:txBody>
                  <a:tcPr/>
                </a:tc>
                <a:tc vMerge="1">
                  <a:txBody>
                    <a:bodyPr/>
                    <a:lstStyle/>
                    <a:p>
                      <a:endParaRPr kumimoji="1" lang="ja-JP" altLang="en-US"/>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kern="100">
                          <a:solidFill>
                            <a:schemeClr val="tx1"/>
                          </a:solidFill>
                          <a:latin typeface="Meiryo UI" panose="020B0604030504040204" pitchFamily="50" charset="-128"/>
                          <a:ea typeface="Meiryo UI" panose="020B0604030504040204" pitchFamily="50" charset="-128"/>
                        </a:rPr>
                        <a:t>D:</a:t>
                      </a:r>
                      <a:r>
                        <a:rPr lang="ja-JP" altLang="en-US" sz="1000" kern="100">
                          <a:latin typeface="Meiryo UI" panose="020B0604030504040204" pitchFamily="50" charset="-128"/>
                          <a:ea typeface="Meiryo UI" panose="020B0604030504040204" pitchFamily="50" charset="-128"/>
                        </a:rPr>
                        <a:t>点検及び評価方法、維持管理手法、管理水準について</a:t>
                      </a:r>
                      <a:r>
                        <a:rPr kumimoji="1" lang="ja-JP" altLang="en-US" sz="1000">
                          <a:solidFill>
                            <a:schemeClr val="tx1"/>
                          </a:solidFill>
                          <a:latin typeface="Meiryo UI" panose="020B0604030504040204" pitchFamily="50" charset="-128"/>
                          <a:ea typeface="Meiryo UI" panose="020B0604030504040204" pitchFamily="50" charset="-128"/>
                        </a:rPr>
                        <a:t>、現計画では未記載</a:t>
                      </a:r>
                      <a:endParaRPr kumimoji="1" lang="en-US" altLang="ja-JP" sz="100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a:solidFill>
                            <a:schemeClr val="tx1"/>
                          </a:solidFill>
                          <a:latin typeface="Meiryo UI" panose="020B0604030504040204" pitchFamily="50" charset="-128"/>
                          <a:ea typeface="Meiryo UI" panose="020B0604030504040204" pitchFamily="50" charset="-128"/>
                        </a:rPr>
                        <a:t>C:</a:t>
                      </a:r>
                      <a:r>
                        <a:rPr kumimoji="1" lang="ja-JP" altLang="en-US" sz="1000">
                          <a:solidFill>
                            <a:schemeClr val="tx1"/>
                          </a:solidFill>
                          <a:latin typeface="Meiryo UI" panose="020B0604030504040204" pitchFamily="50" charset="-128"/>
                          <a:ea typeface="Meiryo UI" panose="020B0604030504040204" pitchFamily="50" charset="-128"/>
                        </a:rPr>
                        <a:t>損傷度や健全度の判定を行っていないため、補修の優先順位付けをする際に各施設を横並びで評価しにくい。</a:t>
                      </a:r>
                      <a:endParaRPr kumimoji="1" lang="en-US" altLang="ja-JP" sz="1000" b="1">
                        <a:solidFill>
                          <a:schemeClr val="tx1"/>
                        </a:solidFill>
                        <a:latin typeface="Meiryo UI" panose="020B0604030504040204" pitchFamily="50" charset="-128"/>
                        <a:ea typeface="Meiryo UI" panose="020B0604030504040204" pitchFamily="50" charset="-128"/>
                      </a:endParaRPr>
                    </a:p>
                  </a:txBody>
                  <a:tcPr anchor="ctr"/>
                </a:tc>
                <a:tc>
                  <a:txBody>
                    <a:bodyPr/>
                    <a:lstStyle/>
                    <a:p>
                      <a:pPr algn="just"/>
                      <a:r>
                        <a:rPr lang="en-US" altLang="ja-JP" sz="900" b="1" kern="100">
                          <a:latin typeface="Meiryo UI" panose="020B0604030504040204" pitchFamily="50" charset="-128"/>
                          <a:ea typeface="Meiryo UI" panose="020B0604030504040204" pitchFamily="50" charset="-128"/>
                        </a:rPr>
                        <a:t>C</a:t>
                      </a:r>
                      <a:r>
                        <a:rPr lang="ja-JP" altLang="en-US" sz="900" b="1" kern="100">
                          <a:latin typeface="Meiryo UI" panose="020B0604030504040204" pitchFamily="50" charset="-128"/>
                          <a:ea typeface="Meiryo UI" panose="020B0604030504040204" pitchFamily="50" charset="-128"/>
                        </a:rPr>
                        <a:t>及び</a:t>
                      </a:r>
                      <a:r>
                        <a:rPr lang="en-US" altLang="ja-JP" sz="900" b="1" kern="100">
                          <a:latin typeface="Meiryo UI" panose="020B0604030504040204" pitchFamily="50" charset="-128"/>
                          <a:ea typeface="Meiryo UI" panose="020B0604030504040204" pitchFamily="50" charset="-128"/>
                        </a:rPr>
                        <a:t>D:</a:t>
                      </a:r>
                      <a:r>
                        <a:rPr lang="ja-JP" altLang="en-US" sz="900" kern="100">
                          <a:latin typeface="Meiryo UI" panose="020B0604030504040204" pitchFamily="50" charset="-128"/>
                          <a:ea typeface="Meiryo UI" panose="020B0604030504040204" pitchFamily="50" charset="-128"/>
                        </a:rPr>
                        <a:t>国の点検要領の対象となっている「</a:t>
                      </a:r>
                      <a:r>
                        <a:rPr lang="ja-JP" altLang="en-US" sz="900">
                          <a:latin typeface="Meiryo UI" pitchFamily="50" charset="-128"/>
                          <a:ea typeface="Meiryo UI" pitchFamily="50" charset="-128"/>
                          <a:cs typeface="Meiryo UI" pitchFamily="50" charset="-128"/>
                        </a:rPr>
                        <a:t>機械設備を有する排水機場等の土木構造物」については、国基準等に基づく</a:t>
                      </a:r>
                      <a:r>
                        <a:rPr lang="ja-JP" altLang="en-US" sz="900" kern="100">
                          <a:effectLst/>
                          <a:latin typeface="Meiryo UI" panose="020B0604030504040204" pitchFamily="50" charset="-128"/>
                          <a:ea typeface="Meiryo UI" panose="020B0604030504040204" pitchFamily="50" charset="-128"/>
                        </a:rPr>
                        <a:t>点検・評価の考え方、及び管理水準の設定に対する考え方を次期計画に追加する。</a:t>
                      </a:r>
                      <a:endParaRPr lang="en-US" altLang="ja-JP" sz="900" kern="100">
                        <a:effectLst/>
                        <a:latin typeface="Meiryo UI" panose="020B0604030504040204" pitchFamily="50" charset="-128"/>
                        <a:ea typeface="Meiryo UI" panose="020B0604030504040204" pitchFamily="50" charset="-128"/>
                      </a:endParaRPr>
                    </a:p>
                    <a:p>
                      <a:pPr algn="just"/>
                      <a:r>
                        <a:rPr lang="ja-JP" altLang="en-US" sz="900">
                          <a:latin typeface="Meiryo UI" panose="020B0604030504040204" pitchFamily="50" charset="-128"/>
                          <a:ea typeface="Meiryo UI" panose="020B0604030504040204" pitchFamily="50" charset="-128"/>
                        </a:rPr>
                        <a:t>　また、</a:t>
                      </a:r>
                      <a:r>
                        <a:rPr kumimoji="1" lang="ja-JP" altLang="en-US" sz="900">
                          <a:solidFill>
                            <a:schemeClr val="tx1"/>
                          </a:solidFill>
                          <a:latin typeface="Meiryo UI" panose="020B0604030504040204" pitchFamily="50" charset="-128"/>
                          <a:ea typeface="Meiryo UI" panose="020B0604030504040204" pitchFamily="50" charset="-128"/>
                        </a:rPr>
                        <a:t>「水都関連施設」及び「その他維持管理を要する施設」は、類似施設の国基準を基に点検・評価の考え方を次期計画に追加可能なものと、明確な基準がないため、これまでの取組（損傷状況の把握・蓄積）を継続するものに分類し、各々の考え</a:t>
                      </a:r>
                      <a:r>
                        <a:rPr lang="ja-JP" altLang="en-US" sz="900">
                          <a:latin typeface="Meiryo UI" panose="020B0604030504040204" pitchFamily="50" charset="-128"/>
                          <a:ea typeface="Meiryo UI" panose="020B0604030504040204" pitchFamily="50" charset="-128"/>
                        </a:rPr>
                        <a:t>方を</a:t>
                      </a:r>
                      <a:r>
                        <a:rPr kumimoji="1" lang="ja-JP" altLang="en-US" sz="900">
                          <a:solidFill>
                            <a:schemeClr val="tx1"/>
                          </a:solidFill>
                          <a:latin typeface="Meiryo UI" panose="020B0604030504040204" pitchFamily="50" charset="-128"/>
                          <a:ea typeface="Meiryo UI" panose="020B0604030504040204" pitchFamily="50" charset="-128"/>
                        </a:rPr>
                        <a:t>次期計画に追加する。</a:t>
                      </a:r>
                      <a:endParaRPr kumimoji="1" lang="en-US" altLang="ja-JP" sz="9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2527297"/>
                  </a:ext>
                </a:extLst>
              </a:tr>
            </a:tbl>
          </a:graphicData>
        </a:graphic>
      </p:graphicFrame>
      <p:sp>
        <p:nvSpPr>
          <p:cNvPr id="12" name="テキスト ボックス 11">
            <a:extLst>
              <a:ext uri="{FF2B5EF4-FFF2-40B4-BE49-F238E27FC236}">
                <a16:creationId xmlns:a16="http://schemas.microsoft.com/office/drawing/2014/main" id="{B5E914B6-62AE-41BE-9315-0E5F06F13025}"/>
              </a:ext>
            </a:extLst>
          </p:cNvPr>
          <p:cNvSpPr txBox="1"/>
          <p:nvPr/>
        </p:nvSpPr>
        <p:spPr>
          <a:xfrm>
            <a:off x="-13856" y="0"/>
            <a:ext cx="9157855" cy="523220"/>
          </a:xfrm>
          <a:prstGeom prst="rect">
            <a:avLst/>
          </a:prstGeom>
          <a:solidFill>
            <a:srgbClr val="002060"/>
          </a:solidFill>
        </p:spPr>
        <p:txBody>
          <a:bodyPr wrap="square" rtlCol="0">
            <a:spAutoFit/>
          </a:bodyPr>
          <a:lstStyle/>
          <a:p>
            <a:r>
              <a:rPr lang="ja-JP" altLang="en-US" sz="2800">
                <a:solidFill>
                  <a:schemeClr val="bg1"/>
                </a:solidFill>
                <a:latin typeface="Meiryo UI" pitchFamily="50" charset="-128"/>
                <a:ea typeface="Meiryo UI" pitchFamily="50" charset="-128"/>
                <a:cs typeface="Meiryo UI" pitchFamily="50" charset="-128"/>
              </a:rPr>
              <a:t>４．まとめ</a:t>
            </a:r>
            <a:endParaRPr kumimoji="1" lang="ja-JP" altLang="en-US" sz="2800">
              <a:solidFill>
                <a:schemeClr val="bg1"/>
              </a:solidFill>
              <a:latin typeface="Meiryo UI" pitchFamily="50" charset="-128"/>
              <a:ea typeface="Meiryo UI" pitchFamily="50" charset="-128"/>
              <a:cs typeface="Meiryo UI" pitchFamily="50" charset="-128"/>
            </a:endParaRPr>
          </a:p>
        </p:txBody>
      </p:sp>
      <p:sp>
        <p:nvSpPr>
          <p:cNvPr id="17" name="テキスト ボックス 16">
            <a:extLst>
              <a:ext uri="{FF2B5EF4-FFF2-40B4-BE49-F238E27FC236}">
                <a16:creationId xmlns:a16="http://schemas.microsoft.com/office/drawing/2014/main" id="{3EA4ACE9-5F0C-4EBC-8A76-1D0E51819712}"/>
              </a:ext>
            </a:extLst>
          </p:cNvPr>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a:latin typeface="Meiryo UI" pitchFamily="50" charset="-128"/>
                <a:ea typeface="Meiryo UI" pitchFamily="50" charset="-128"/>
                <a:cs typeface="Meiryo UI" pitchFamily="50" charset="-128"/>
              </a:rPr>
              <a:t>４－１　現計画の検証に基づく課題と対応方針</a:t>
            </a:r>
            <a:endParaRPr kumimoji="1" lang="ja-JP" altLang="en-US" sz="2400">
              <a:latin typeface="Meiryo UI" pitchFamily="50" charset="-128"/>
              <a:ea typeface="Meiryo UI" pitchFamily="50" charset="-128"/>
              <a:cs typeface="Meiryo UI" pitchFamily="50" charset="-128"/>
            </a:endParaRPr>
          </a:p>
        </p:txBody>
      </p:sp>
      <p:sp>
        <p:nvSpPr>
          <p:cNvPr id="8" name="テキスト ボックス 7">
            <a:extLst>
              <a:ext uri="{FF2B5EF4-FFF2-40B4-BE49-F238E27FC236}">
                <a16:creationId xmlns:a16="http://schemas.microsoft.com/office/drawing/2014/main" id="{E36C39CB-E15F-4DFD-8726-4990C245E2CB}"/>
              </a:ext>
            </a:extLst>
          </p:cNvPr>
          <p:cNvSpPr txBox="1"/>
          <p:nvPr/>
        </p:nvSpPr>
        <p:spPr>
          <a:xfrm>
            <a:off x="24944" y="936520"/>
            <a:ext cx="2962880" cy="369332"/>
          </a:xfrm>
          <a:prstGeom prst="rect">
            <a:avLst/>
          </a:prstGeom>
          <a:noFill/>
        </p:spPr>
        <p:txBody>
          <a:bodyPr wrap="square" rtlCol="0">
            <a:spAutoFit/>
          </a:bodyPr>
          <a:lstStyle/>
          <a:p>
            <a:r>
              <a:rPr lang="ja-JP" altLang="en-US">
                <a:latin typeface="Meiryo UI" panose="020B0604030504040204" pitchFamily="50" charset="-128"/>
                <a:ea typeface="Meiryo UI" panose="020B0604030504040204" pitchFamily="50" charset="-128"/>
              </a:rPr>
              <a:t>１．施設の点検・評価方法</a:t>
            </a:r>
            <a:endParaRPr kumimoji="1" lang="ja-JP" altLang="en-US" sz="240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BF8E6003-4835-4101-BAF6-7A961B4196C3}"/>
              </a:ext>
            </a:extLst>
          </p:cNvPr>
          <p:cNvSpPr txBox="1"/>
          <p:nvPr/>
        </p:nvSpPr>
        <p:spPr>
          <a:xfrm>
            <a:off x="2020352" y="6586313"/>
            <a:ext cx="6120680" cy="246221"/>
          </a:xfrm>
          <a:prstGeom prst="rect">
            <a:avLst/>
          </a:prstGeom>
          <a:noFill/>
          <a:ln w="19050">
            <a:noFill/>
          </a:ln>
        </p:spPr>
        <p:txBody>
          <a:bodyPr wrap="square" rtlCol="0">
            <a:spAutoFit/>
          </a:bodyPr>
          <a:lstStyle/>
          <a:p>
            <a:r>
              <a:rPr kumimoji="1" lang="en-US" altLang="ja-JP" sz="1000">
                <a:latin typeface="Meiryo UI" pitchFamily="50" charset="-128"/>
                <a:ea typeface="Meiryo UI" pitchFamily="50" charset="-128"/>
                <a:cs typeface="Meiryo UI" pitchFamily="50" charset="-128"/>
              </a:rPr>
              <a:t>A:</a:t>
            </a:r>
            <a:r>
              <a:rPr kumimoji="1" lang="ja-JP" altLang="en-US" sz="1000">
                <a:latin typeface="Meiryo UI" pitchFamily="50" charset="-128"/>
                <a:ea typeface="Meiryo UI" pitchFamily="50" charset="-128"/>
                <a:cs typeface="Meiryo UI" pitchFamily="50" charset="-128"/>
              </a:rPr>
              <a:t>体制の維持　</a:t>
            </a:r>
            <a:r>
              <a:rPr kumimoji="1" lang="en-US" altLang="ja-JP" sz="1000">
                <a:latin typeface="Meiryo UI" pitchFamily="50" charset="-128"/>
                <a:ea typeface="Meiryo UI" pitchFamily="50" charset="-128"/>
                <a:cs typeface="Meiryo UI" pitchFamily="50" charset="-128"/>
              </a:rPr>
              <a:t>B:</a:t>
            </a:r>
            <a:r>
              <a:rPr kumimoji="1" lang="ja-JP" altLang="en-US" sz="1000">
                <a:latin typeface="Meiryo UI" pitchFamily="50" charset="-128"/>
                <a:ea typeface="Meiryo UI" pitchFamily="50" charset="-128"/>
                <a:cs typeface="Meiryo UI" pitchFamily="50" charset="-128"/>
              </a:rPr>
              <a:t>点検が容易でない箇所の対応　</a:t>
            </a:r>
            <a:r>
              <a:rPr lang="en-US" altLang="ja-JP" sz="1000">
                <a:latin typeface="Meiryo UI" pitchFamily="50" charset="-128"/>
                <a:ea typeface="Meiryo UI" pitchFamily="50" charset="-128"/>
                <a:cs typeface="Meiryo UI" pitchFamily="50" charset="-128"/>
              </a:rPr>
              <a:t>C:</a:t>
            </a:r>
            <a:r>
              <a:rPr lang="ja-JP" altLang="en-US" sz="1000">
                <a:latin typeface="Meiryo UI" pitchFamily="50" charset="-128"/>
                <a:ea typeface="Meiryo UI" pitchFamily="50" charset="-128"/>
                <a:cs typeface="Meiryo UI" pitchFamily="50" charset="-128"/>
              </a:rPr>
              <a:t>評価基準　</a:t>
            </a:r>
            <a:r>
              <a:rPr lang="en-US" altLang="ja-JP" sz="1000">
                <a:latin typeface="Meiryo UI" pitchFamily="50" charset="-128"/>
                <a:ea typeface="Meiryo UI" pitchFamily="50" charset="-128"/>
                <a:cs typeface="Meiryo UI" pitchFamily="50" charset="-128"/>
              </a:rPr>
              <a:t>D:</a:t>
            </a:r>
            <a:r>
              <a:rPr lang="ja-JP" altLang="en-US" sz="1000">
                <a:latin typeface="Meiryo UI" pitchFamily="50" charset="-128"/>
                <a:ea typeface="Meiryo UI" pitchFamily="50" charset="-128"/>
                <a:cs typeface="Meiryo UI" pitchFamily="50" charset="-128"/>
              </a:rPr>
              <a:t>現計画で未記載　</a:t>
            </a:r>
            <a:r>
              <a:rPr lang="en-US" altLang="ja-JP" sz="1000">
                <a:latin typeface="Meiryo UI" pitchFamily="50" charset="-128"/>
                <a:ea typeface="Meiryo UI" pitchFamily="50" charset="-128"/>
                <a:cs typeface="Meiryo UI" pitchFamily="50" charset="-128"/>
              </a:rPr>
              <a:t>E:</a:t>
            </a:r>
            <a:r>
              <a:rPr lang="ja-JP" altLang="en-US" sz="1000">
                <a:latin typeface="Meiryo UI" pitchFamily="50" charset="-128"/>
                <a:ea typeface="Meiryo UI" pitchFamily="50" charset="-128"/>
                <a:cs typeface="Meiryo UI" pitchFamily="50" charset="-128"/>
              </a:rPr>
              <a:t>点検間隔の設定</a:t>
            </a:r>
            <a:r>
              <a:rPr kumimoji="1" lang="ja-JP" altLang="en-US" sz="1000">
                <a:latin typeface="Meiryo UI" pitchFamily="50" charset="-128"/>
                <a:ea typeface="Meiryo UI" pitchFamily="50" charset="-128"/>
                <a:cs typeface="Meiryo UI" pitchFamily="50" charset="-128"/>
              </a:rPr>
              <a:t>　</a:t>
            </a:r>
          </a:p>
        </p:txBody>
      </p:sp>
      <p:sp>
        <p:nvSpPr>
          <p:cNvPr id="9" name="スライド番号プレースホルダー 17">
            <a:extLst>
              <a:ext uri="{FF2B5EF4-FFF2-40B4-BE49-F238E27FC236}">
                <a16:creationId xmlns:a16="http://schemas.microsoft.com/office/drawing/2014/main" id="{71A0CD1A-C0D1-46E1-A397-6A9FAC1214DD}"/>
              </a:ext>
            </a:extLst>
          </p:cNvPr>
          <p:cNvSpPr txBox="1">
            <a:spLocks/>
          </p:cNvSpPr>
          <p:nvPr/>
        </p:nvSpPr>
        <p:spPr>
          <a:xfrm>
            <a:off x="8373184" y="6489782"/>
            <a:ext cx="774422"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3</a:t>
            </a:fld>
            <a:endParaRPr lang="ja-JP" altLang="en-US"/>
          </a:p>
        </p:txBody>
      </p:sp>
    </p:spTree>
    <p:extLst>
      <p:ext uri="{BB962C8B-B14F-4D97-AF65-F5344CB8AC3E}">
        <p14:creationId xmlns:p14="http://schemas.microsoft.com/office/powerpoint/2010/main" val="1666864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B5E914B6-62AE-41BE-9315-0E5F06F13025}"/>
              </a:ext>
            </a:extLst>
          </p:cNvPr>
          <p:cNvSpPr txBox="1"/>
          <p:nvPr/>
        </p:nvSpPr>
        <p:spPr>
          <a:xfrm>
            <a:off x="-13856" y="0"/>
            <a:ext cx="9157855" cy="523220"/>
          </a:xfrm>
          <a:prstGeom prst="rect">
            <a:avLst/>
          </a:prstGeom>
          <a:solidFill>
            <a:srgbClr val="002060"/>
          </a:solidFill>
        </p:spPr>
        <p:txBody>
          <a:bodyPr wrap="square" rtlCol="0">
            <a:spAutoFit/>
          </a:bodyPr>
          <a:lstStyle/>
          <a:p>
            <a:r>
              <a:rPr lang="ja-JP" altLang="en-US" sz="2800">
                <a:solidFill>
                  <a:schemeClr val="bg1"/>
                </a:solidFill>
                <a:latin typeface="Meiryo UI" pitchFamily="50" charset="-128"/>
                <a:ea typeface="Meiryo UI" pitchFamily="50" charset="-128"/>
                <a:cs typeface="Meiryo UI" pitchFamily="50" charset="-128"/>
              </a:rPr>
              <a:t>４．まとめ</a:t>
            </a:r>
            <a:endParaRPr kumimoji="1" lang="ja-JP" altLang="en-US" sz="2800">
              <a:solidFill>
                <a:schemeClr val="bg1"/>
              </a:solidFill>
              <a:latin typeface="Meiryo UI" pitchFamily="50" charset="-128"/>
              <a:ea typeface="Meiryo UI" pitchFamily="50" charset="-128"/>
              <a:cs typeface="Meiryo UI" pitchFamily="50" charset="-128"/>
            </a:endParaRPr>
          </a:p>
        </p:txBody>
      </p:sp>
      <p:sp>
        <p:nvSpPr>
          <p:cNvPr id="17" name="テキスト ボックス 16">
            <a:extLst>
              <a:ext uri="{FF2B5EF4-FFF2-40B4-BE49-F238E27FC236}">
                <a16:creationId xmlns:a16="http://schemas.microsoft.com/office/drawing/2014/main" id="{3EA4ACE9-5F0C-4EBC-8A76-1D0E51819712}"/>
              </a:ext>
            </a:extLst>
          </p:cNvPr>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a:latin typeface="Meiryo UI" pitchFamily="50" charset="-128"/>
                <a:ea typeface="Meiryo UI" pitchFamily="50" charset="-128"/>
                <a:cs typeface="Meiryo UI" pitchFamily="50" charset="-128"/>
              </a:rPr>
              <a:t>４－１　現計画の検証に基づく課題と対応方針</a:t>
            </a:r>
            <a:endParaRPr kumimoji="1" lang="ja-JP" altLang="en-US" sz="2400">
              <a:latin typeface="Meiryo UI" pitchFamily="50" charset="-128"/>
              <a:ea typeface="Meiryo UI" pitchFamily="50" charset="-128"/>
              <a:cs typeface="Meiryo UI" pitchFamily="50" charset="-128"/>
            </a:endParaRPr>
          </a:p>
        </p:txBody>
      </p:sp>
      <p:sp>
        <p:nvSpPr>
          <p:cNvPr id="9" name="テキスト ボックス 8">
            <a:extLst>
              <a:ext uri="{FF2B5EF4-FFF2-40B4-BE49-F238E27FC236}">
                <a16:creationId xmlns:a16="http://schemas.microsoft.com/office/drawing/2014/main" id="{51AD3216-5290-4A45-AB48-F83E3B98745C}"/>
              </a:ext>
            </a:extLst>
          </p:cNvPr>
          <p:cNvSpPr txBox="1"/>
          <p:nvPr/>
        </p:nvSpPr>
        <p:spPr>
          <a:xfrm>
            <a:off x="20320" y="1022177"/>
            <a:ext cx="4788024" cy="369332"/>
          </a:xfrm>
          <a:prstGeom prst="rect">
            <a:avLst/>
          </a:prstGeom>
          <a:noFill/>
        </p:spPr>
        <p:txBody>
          <a:bodyPr wrap="square" rtlCol="0">
            <a:spAutoFit/>
          </a:bodyPr>
          <a:lstStyle/>
          <a:p>
            <a:r>
              <a:rPr lang="ja-JP" altLang="en-US">
                <a:latin typeface="Meiryo UI" panose="020B0604030504040204" pitchFamily="50" charset="-128"/>
                <a:ea typeface="Meiryo UI" panose="020B0604030504040204" pitchFamily="50" charset="-128"/>
              </a:rPr>
              <a:t>２．</a:t>
            </a:r>
            <a:r>
              <a:rPr lang="ja-JP" altLang="en-US" sz="1800">
                <a:latin typeface="Meiryo UI" panose="020B0604030504040204" pitchFamily="50" charset="-128"/>
                <a:ea typeface="Meiryo UI" panose="020B0604030504040204" pitchFamily="50" charset="-128"/>
              </a:rPr>
              <a:t>施設の更新フロー</a:t>
            </a:r>
            <a:endParaRPr kumimoji="1" lang="ja-JP" altLang="en-US" sz="2400">
              <a:latin typeface="Meiryo UI" panose="020B0604030504040204" pitchFamily="50" charset="-128"/>
              <a:ea typeface="Meiryo UI" panose="020B0604030504040204" pitchFamily="50" charset="-128"/>
            </a:endParaRPr>
          </a:p>
        </p:txBody>
      </p:sp>
      <p:graphicFrame>
        <p:nvGraphicFramePr>
          <p:cNvPr id="13" name="表 5">
            <a:extLst>
              <a:ext uri="{FF2B5EF4-FFF2-40B4-BE49-F238E27FC236}">
                <a16:creationId xmlns:a16="http://schemas.microsoft.com/office/drawing/2014/main" id="{7A9985BC-15A3-47F6-B932-EF2E8EF3763C}"/>
              </a:ext>
            </a:extLst>
          </p:cNvPr>
          <p:cNvGraphicFramePr>
            <a:graphicFrameLocks noGrp="1"/>
          </p:cNvGraphicFramePr>
          <p:nvPr>
            <p:extLst>
              <p:ext uri="{D42A27DB-BD31-4B8C-83A1-F6EECF244321}">
                <p14:modId xmlns:p14="http://schemas.microsoft.com/office/powerpoint/2010/main" val="3231181770"/>
              </p:ext>
            </p:extLst>
          </p:nvPr>
        </p:nvGraphicFramePr>
        <p:xfrm>
          <a:off x="108000" y="1627402"/>
          <a:ext cx="8928000" cy="1801597"/>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1842965497"/>
                    </a:ext>
                  </a:extLst>
                </a:gridCol>
                <a:gridCol w="1296000">
                  <a:extLst>
                    <a:ext uri="{9D8B030D-6E8A-4147-A177-3AD203B41FA5}">
                      <a16:colId xmlns:a16="http://schemas.microsoft.com/office/drawing/2014/main" val="3992923806"/>
                    </a:ext>
                  </a:extLst>
                </a:gridCol>
                <a:gridCol w="3132000">
                  <a:extLst>
                    <a:ext uri="{9D8B030D-6E8A-4147-A177-3AD203B41FA5}">
                      <a16:colId xmlns:a16="http://schemas.microsoft.com/office/drawing/2014/main" val="921328369"/>
                    </a:ext>
                  </a:extLst>
                </a:gridCol>
                <a:gridCol w="3384000">
                  <a:extLst>
                    <a:ext uri="{9D8B030D-6E8A-4147-A177-3AD203B41FA5}">
                      <a16:colId xmlns:a16="http://schemas.microsoft.com/office/drawing/2014/main" val="563398991"/>
                    </a:ext>
                  </a:extLst>
                </a:gridCol>
              </a:tblGrid>
              <a:tr h="477532">
                <a:tc>
                  <a:txBody>
                    <a:bodyPr/>
                    <a:lstStyle/>
                    <a:p>
                      <a:pPr algn="ctr"/>
                      <a:r>
                        <a:rPr kumimoji="1" lang="ja-JP" altLang="en-US" sz="1400">
                          <a:solidFill>
                            <a:schemeClr val="bg1"/>
                          </a:solidFill>
                          <a:latin typeface="Meiryo UI" panose="020B0604030504040204" pitchFamily="50" charset="-128"/>
                          <a:ea typeface="Meiryo UI" panose="020B0604030504040204" pitchFamily="50" charset="-128"/>
                        </a:rPr>
                        <a:t>施設</a:t>
                      </a:r>
                    </a:p>
                  </a:txBody>
                  <a:tcPr anchor="ctr"/>
                </a:tc>
                <a:tc>
                  <a:txBody>
                    <a:bodyPr/>
                    <a:lstStyle/>
                    <a:p>
                      <a:pPr algn="ctr"/>
                      <a:r>
                        <a:rPr kumimoji="1" lang="ja-JP" altLang="en-US" sz="1400">
                          <a:solidFill>
                            <a:schemeClr val="bg1"/>
                          </a:solidFill>
                          <a:latin typeface="Meiryo UI" panose="020B0604030504040204" pitchFamily="50" charset="-128"/>
                          <a:ea typeface="Meiryo UI" panose="020B0604030504040204" pitchFamily="50" charset="-128"/>
                        </a:rPr>
                        <a:t>項目</a:t>
                      </a:r>
                    </a:p>
                  </a:txBody>
                  <a:tcPr anchor="ctr"/>
                </a:tc>
                <a:tc>
                  <a:txBody>
                    <a:bodyPr/>
                    <a:lstStyle/>
                    <a:p>
                      <a:pPr algn="ctr"/>
                      <a:r>
                        <a:rPr kumimoji="1" lang="ja-JP" altLang="en-US" sz="1400">
                          <a:solidFill>
                            <a:schemeClr val="bg1"/>
                          </a:solidFill>
                          <a:latin typeface="Meiryo UI" panose="020B0604030504040204" pitchFamily="50" charset="-128"/>
                          <a:ea typeface="Meiryo UI" panose="020B0604030504040204" pitchFamily="50" charset="-128"/>
                        </a:rPr>
                        <a:t>課題</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a:solidFill>
                            <a:schemeClr val="bg1"/>
                          </a:solidFill>
                          <a:latin typeface="Meiryo UI" panose="020B0604030504040204" pitchFamily="50" charset="-128"/>
                          <a:ea typeface="Meiryo UI" panose="020B0604030504040204" pitchFamily="50" charset="-128"/>
                        </a:rPr>
                        <a:t>対応方針</a:t>
                      </a:r>
                    </a:p>
                  </a:txBody>
                  <a:tcPr anchor="ctr"/>
                </a:tc>
                <a:extLst>
                  <a:ext uri="{0D108BD9-81ED-4DB2-BD59-A6C34878D82A}">
                    <a16:rowId xmlns:a16="http://schemas.microsoft.com/office/drawing/2014/main" val="4087642139"/>
                  </a:ext>
                </a:extLst>
              </a:tr>
              <a:tr h="1324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latin typeface="Meiryo UI" panose="020B0604030504040204" pitchFamily="50" charset="-128"/>
                          <a:ea typeface="Meiryo UI" panose="020B0604030504040204" pitchFamily="50" charset="-128"/>
                        </a:rPr>
                        <a:t>堤防・護岸等</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latin typeface="Meiryo UI" panose="020B0604030504040204" pitchFamily="50" charset="-128"/>
                          <a:ea typeface="Meiryo UI" panose="020B0604030504040204" pitchFamily="50" charset="-128"/>
                        </a:rPr>
                        <a:t>施設の更新フロー</a:t>
                      </a:r>
                      <a:endParaRPr kumimoji="1" lang="en-US" altLang="ja-JP" sz="110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lang="ja-JP" altLang="en-US" sz="1000">
                          <a:latin typeface="Meiryo UI" pitchFamily="50" charset="-128"/>
                          <a:ea typeface="Meiryo UI" pitchFamily="50" charset="-128"/>
                          <a:cs typeface="Meiryo UI" pitchFamily="50" charset="-128"/>
                        </a:rPr>
                        <a:t>これまで、</a:t>
                      </a:r>
                      <a:r>
                        <a:rPr lang="ja-JP" altLang="en-US" sz="1000">
                          <a:solidFill>
                            <a:schemeClr val="tx1"/>
                          </a:solidFill>
                          <a:latin typeface="Meiryo UI" pitchFamily="50" charset="-128"/>
                          <a:ea typeface="Meiryo UI" pitchFamily="50" charset="-128"/>
                          <a:cs typeface="Meiryo UI" pitchFamily="50" charset="-128"/>
                        </a:rPr>
                        <a:t>現計画の更新等判定フローに基づき、</a:t>
                      </a:r>
                      <a:r>
                        <a:rPr lang="ja-JP" altLang="en-US" sz="1000">
                          <a:solidFill>
                            <a:schemeClr val="tx1"/>
                          </a:solidFill>
                          <a:latin typeface="Meiryo UI" panose="020B0604030504040204" pitchFamily="50" charset="-128"/>
                          <a:ea typeface="Meiryo UI" panose="020B0604030504040204" pitchFamily="50" charset="-128"/>
                        </a:rPr>
                        <a:t>護岸の損傷状況に応じ、ブロックの積み替えなどの対策を講じてきた一方で</a:t>
                      </a:r>
                      <a:r>
                        <a:rPr lang="ja-JP" altLang="en-US" sz="1000">
                          <a:solidFill>
                            <a:schemeClr val="tx1"/>
                          </a:solidFill>
                          <a:latin typeface="Meiryo UI" pitchFamily="50" charset="-128"/>
                          <a:ea typeface="Meiryo UI" pitchFamily="50" charset="-128"/>
                          <a:cs typeface="Meiryo UI" pitchFamily="50" charset="-128"/>
                        </a:rPr>
                        <a:t>、</a:t>
                      </a:r>
                      <a:r>
                        <a:rPr lang="ja-JP" altLang="en-US" sz="1000" b="0" u="none">
                          <a:solidFill>
                            <a:schemeClr val="tx1"/>
                          </a:solidFill>
                          <a:latin typeface="Meiryo UI" pitchFamily="50" charset="-128"/>
                          <a:ea typeface="Meiryo UI" pitchFamily="50" charset="-128"/>
                          <a:cs typeface="Meiryo UI" pitchFamily="50" charset="-128"/>
                        </a:rPr>
                        <a:t>過去</a:t>
                      </a:r>
                      <a:r>
                        <a:rPr lang="en-US" altLang="ja-JP" sz="1000" b="0" u="none">
                          <a:solidFill>
                            <a:schemeClr val="tx1"/>
                          </a:solidFill>
                          <a:latin typeface="Meiryo UI" pitchFamily="50" charset="-128"/>
                          <a:ea typeface="Meiryo UI" pitchFamily="50" charset="-128"/>
                          <a:cs typeface="Meiryo UI" pitchFamily="50" charset="-128"/>
                        </a:rPr>
                        <a:t>10</a:t>
                      </a:r>
                      <a:r>
                        <a:rPr lang="ja-JP" altLang="en-US" sz="1000" b="0" u="none">
                          <a:solidFill>
                            <a:schemeClr val="tx1"/>
                          </a:solidFill>
                          <a:latin typeface="Meiryo UI" pitchFamily="50" charset="-128"/>
                          <a:ea typeface="Meiryo UI" pitchFamily="50" charset="-128"/>
                          <a:cs typeface="Meiryo UI" pitchFamily="50" charset="-128"/>
                        </a:rPr>
                        <a:t>年間において、河床洗掘を要因とした老朽化護岸の被災が多数発生している。</a:t>
                      </a:r>
                      <a:endParaRPr kumimoji="1" lang="ja-JP" altLang="en-US" sz="1000" b="0" u="none">
                        <a:solidFill>
                          <a:schemeClr val="tx1"/>
                        </a:solidFill>
                        <a:latin typeface="Meiryo UI" panose="020B0604030504040204" pitchFamily="50" charset="-128"/>
                        <a:ea typeface="Meiryo UI" panose="020B0604030504040204" pitchFamily="50" charset="-128"/>
                      </a:endParaRPr>
                    </a:p>
                  </a:txBody>
                  <a:tcPr anchor="ctr"/>
                </a:tc>
                <a:tc>
                  <a:txBody>
                    <a:bodyPr/>
                    <a:lstStyle/>
                    <a:p>
                      <a:pPr algn="just"/>
                      <a:r>
                        <a:rPr lang="ja-JP" altLang="en-US" sz="1000" kern="100">
                          <a:latin typeface="Meiryo UI" panose="020B0604030504040204" pitchFamily="50" charset="-128"/>
                          <a:ea typeface="Meiryo UI" panose="020B0604030504040204" pitchFamily="50" charset="-128"/>
                        </a:rPr>
                        <a:t>河川護岸の更新等判定フローにおいて、河床低下や河床洗掘などの河道特性も、物理的視点としての評価項目に加え、計画的に実施していく。</a:t>
                      </a:r>
                      <a:endParaRPr lang="en-US" altLang="ja-JP" sz="1000" b="1" u="sng">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2467710875"/>
                  </a:ext>
                </a:extLst>
              </a:tr>
            </a:tbl>
          </a:graphicData>
        </a:graphic>
      </p:graphicFrame>
      <p:sp>
        <p:nvSpPr>
          <p:cNvPr id="7" name="スライド番号プレースホルダー 17">
            <a:extLst>
              <a:ext uri="{FF2B5EF4-FFF2-40B4-BE49-F238E27FC236}">
                <a16:creationId xmlns:a16="http://schemas.microsoft.com/office/drawing/2014/main" id="{248B3F0A-3AAE-4015-A3FB-F56B9594003B}"/>
              </a:ext>
            </a:extLst>
          </p:cNvPr>
          <p:cNvSpPr>
            <a:spLocks noGrp="1"/>
          </p:cNvSpPr>
          <p:nvPr>
            <p:ph type="sldNum" sz="quarter" idx="12"/>
          </p:nvPr>
        </p:nvSpPr>
        <p:spPr>
          <a:xfrm>
            <a:off x="8380804" y="6497402"/>
            <a:ext cx="774422" cy="365125"/>
          </a:xfrm>
        </p:spPr>
        <p:txBody>
          <a:bodyPr/>
          <a:lstStyle/>
          <a:p>
            <a:fld id="{682EF9F9-C4E8-46B2-BBF1-33E3162B856A}" type="slidenum">
              <a:rPr kumimoji="1" lang="ja-JP" altLang="en-US" smtClean="0"/>
              <a:t>4</a:t>
            </a:fld>
            <a:endParaRPr kumimoji="1" lang="ja-JP" altLang="en-US"/>
          </a:p>
        </p:txBody>
      </p:sp>
    </p:spTree>
    <p:extLst>
      <p:ext uri="{BB962C8B-B14F-4D97-AF65-F5344CB8AC3E}">
        <p14:creationId xmlns:p14="http://schemas.microsoft.com/office/powerpoint/2010/main" val="1737714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306F4-D1CF-0F95-B062-CE64751B30F5}"/>
            </a:ext>
          </a:extLst>
        </p:cNvPr>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65E69F0D-B78F-4D1F-B13D-B8D826D09B50}"/>
              </a:ext>
            </a:extLst>
          </p:cNvPr>
          <p:cNvSpPr txBox="1"/>
          <p:nvPr/>
        </p:nvSpPr>
        <p:spPr>
          <a:xfrm>
            <a:off x="-13856" y="1644"/>
            <a:ext cx="9157855" cy="523220"/>
          </a:xfrm>
          <a:prstGeom prst="rect">
            <a:avLst/>
          </a:prstGeom>
          <a:solidFill>
            <a:srgbClr val="002060"/>
          </a:solidFill>
        </p:spPr>
        <p:txBody>
          <a:bodyPr wrap="square" rtlCol="0">
            <a:spAutoFit/>
          </a:bodyPr>
          <a:lstStyle/>
          <a:p>
            <a:r>
              <a:rPr lang="ja-JP" altLang="en-US" sz="2800">
                <a:solidFill>
                  <a:schemeClr val="bg1"/>
                </a:solidFill>
                <a:latin typeface="Meiryo UI" pitchFamily="50" charset="-128"/>
                <a:ea typeface="Meiryo UI" pitchFamily="50" charset="-128"/>
                <a:cs typeface="Meiryo UI" pitchFamily="50" charset="-128"/>
              </a:rPr>
              <a:t>２</a:t>
            </a:r>
            <a:r>
              <a:rPr kumimoji="1" lang="ja-JP" altLang="en-US" sz="2800">
                <a:solidFill>
                  <a:schemeClr val="bg1"/>
                </a:solidFill>
                <a:latin typeface="Meiryo UI" pitchFamily="50" charset="-128"/>
                <a:ea typeface="Meiryo UI" pitchFamily="50" charset="-128"/>
                <a:cs typeface="Meiryo UI" pitchFamily="50" charset="-128"/>
              </a:rPr>
              <a:t>．第１回河川等部会　委員からの意見と対応方針</a:t>
            </a:r>
          </a:p>
        </p:txBody>
      </p:sp>
      <p:sp>
        <p:nvSpPr>
          <p:cNvPr id="48" name="スライド番号プレースホルダー 17">
            <a:extLst>
              <a:ext uri="{FF2B5EF4-FFF2-40B4-BE49-F238E27FC236}">
                <a16:creationId xmlns:a16="http://schemas.microsoft.com/office/drawing/2014/main" id="{C2EE4AEA-1C69-418E-98CC-F43BE4F99C40}"/>
              </a:ext>
            </a:extLst>
          </p:cNvPr>
          <p:cNvSpPr txBox="1">
            <a:spLocks/>
          </p:cNvSpPr>
          <p:nvPr/>
        </p:nvSpPr>
        <p:spPr>
          <a:xfrm>
            <a:off x="8373184" y="6489782"/>
            <a:ext cx="774422"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5</a:t>
            </a:fld>
            <a:endParaRPr lang="ja-JP" altLang="en-US"/>
          </a:p>
        </p:txBody>
      </p:sp>
      <p:graphicFrame>
        <p:nvGraphicFramePr>
          <p:cNvPr id="4" name="表 5">
            <a:extLst>
              <a:ext uri="{FF2B5EF4-FFF2-40B4-BE49-F238E27FC236}">
                <a16:creationId xmlns:a16="http://schemas.microsoft.com/office/drawing/2014/main" id="{DB1F961A-8A6E-45EB-B840-3DB37ED4AFDA}"/>
              </a:ext>
            </a:extLst>
          </p:cNvPr>
          <p:cNvGraphicFramePr>
            <a:graphicFrameLocks noGrp="1"/>
          </p:cNvGraphicFramePr>
          <p:nvPr>
            <p:extLst>
              <p:ext uri="{D42A27DB-BD31-4B8C-83A1-F6EECF244321}">
                <p14:modId xmlns:p14="http://schemas.microsoft.com/office/powerpoint/2010/main" val="682310074"/>
              </p:ext>
            </p:extLst>
          </p:nvPr>
        </p:nvGraphicFramePr>
        <p:xfrm>
          <a:off x="90096" y="1532379"/>
          <a:ext cx="8963808" cy="3657930"/>
        </p:xfrm>
        <a:graphic>
          <a:graphicData uri="http://schemas.openxmlformats.org/drawingml/2006/table">
            <a:tbl>
              <a:tblPr firstRow="1" bandRow="1">
                <a:tableStyleId>{5C22544A-7EE6-4342-B048-85BDC9FD1C3A}</a:tableStyleId>
              </a:tblPr>
              <a:tblGrid>
                <a:gridCol w="503808">
                  <a:extLst>
                    <a:ext uri="{9D8B030D-6E8A-4147-A177-3AD203B41FA5}">
                      <a16:colId xmlns:a16="http://schemas.microsoft.com/office/drawing/2014/main" val="2380116965"/>
                    </a:ext>
                  </a:extLst>
                </a:gridCol>
                <a:gridCol w="3888000">
                  <a:extLst>
                    <a:ext uri="{9D8B030D-6E8A-4147-A177-3AD203B41FA5}">
                      <a16:colId xmlns:a16="http://schemas.microsoft.com/office/drawing/2014/main" val="921328369"/>
                    </a:ext>
                  </a:extLst>
                </a:gridCol>
                <a:gridCol w="4572000">
                  <a:extLst>
                    <a:ext uri="{9D8B030D-6E8A-4147-A177-3AD203B41FA5}">
                      <a16:colId xmlns:a16="http://schemas.microsoft.com/office/drawing/2014/main" val="563398991"/>
                    </a:ext>
                  </a:extLst>
                </a:gridCol>
              </a:tblGrid>
              <a:tr h="424915">
                <a:tc gridSpan="2">
                  <a:txBody>
                    <a:bodyPr/>
                    <a:lstStyle/>
                    <a:p>
                      <a:pPr algn="ctr"/>
                      <a:r>
                        <a:rPr kumimoji="1" lang="ja-JP" altLang="en-US" sz="1400" b="0" u="none">
                          <a:solidFill>
                            <a:schemeClr val="bg1"/>
                          </a:solidFill>
                          <a:latin typeface="Meiryo UI" panose="020B0604030504040204" pitchFamily="50" charset="-128"/>
                          <a:ea typeface="Meiryo UI" panose="020B0604030504040204" pitchFamily="50" charset="-128"/>
                        </a:rPr>
                        <a:t>委員意見</a:t>
                      </a:r>
                    </a:p>
                  </a:txBody>
                  <a:tcPr anchor="ctr"/>
                </a:tc>
                <a:tc hMerge="1">
                  <a:txBody>
                    <a:bodyPr/>
                    <a:lstStyle/>
                    <a:p>
                      <a:pPr algn="ctr"/>
                      <a:r>
                        <a:rPr kumimoji="1" lang="ja-JP" altLang="en-US" sz="1600">
                          <a:solidFill>
                            <a:schemeClr val="bg1"/>
                          </a:solidFill>
                          <a:latin typeface="Meiryo UI" panose="020B0604030504040204" pitchFamily="50" charset="-128"/>
                          <a:ea typeface="Meiryo UI" panose="020B0604030504040204" pitchFamily="50" charset="-128"/>
                        </a:rPr>
                        <a:t>委員意見</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a:solidFill>
                            <a:schemeClr val="bg1"/>
                          </a:solidFill>
                          <a:latin typeface="Meiryo UI" panose="020B0604030504040204" pitchFamily="50" charset="-128"/>
                          <a:ea typeface="Meiryo UI" panose="020B0604030504040204" pitchFamily="50" charset="-128"/>
                        </a:rPr>
                        <a:t>対応方針</a:t>
                      </a:r>
                    </a:p>
                  </a:txBody>
                  <a:tcPr anchor="ctr"/>
                </a:tc>
                <a:extLst>
                  <a:ext uri="{0D108BD9-81ED-4DB2-BD59-A6C34878D82A}">
                    <a16:rowId xmlns:a16="http://schemas.microsoft.com/office/drawing/2014/main" val="4087642139"/>
                  </a:ext>
                </a:extLst>
              </a:tr>
              <a:tr h="983638">
                <a:tc>
                  <a:txBody>
                    <a:bodyPr/>
                    <a:lstStyle/>
                    <a:p>
                      <a:pPr algn="ctr">
                        <a:defRPr/>
                      </a:pPr>
                      <a:r>
                        <a:rPr lang="ja-JP" altLang="en-US" sz="1200" b="0" u="none">
                          <a:solidFill>
                            <a:schemeClr val="tx1"/>
                          </a:solidFill>
                          <a:latin typeface="Meiryo UI" panose="020B0604030504040204" pitchFamily="50" charset="-128"/>
                          <a:ea typeface="Meiryo UI" panose="020B0604030504040204" pitchFamily="50" charset="-128"/>
                        </a:rPr>
                        <a:t>１</a:t>
                      </a:r>
                      <a:endParaRPr lang="en-US" altLang="ja-JP" sz="1200" b="0" u="none">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200" b="0"/>
                        <a:t>近接目視が困難な箇所でのドローンの活用について、府職員による年１回の点検と、コンサルタント等による</a:t>
                      </a:r>
                      <a:r>
                        <a:rPr kumimoji="1" lang="en-US" altLang="ja-JP" sz="1200" b="0"/>
                        <a:t>5</a:t>
                      </a:r>
                      <a:r>
                        <a:rPr kumimoji="1" lang="ja-JP" altLang="en-US" sz="1200" b="0"/>
                        <a:t>年に一回の詳細点検とでは、それぞれの使い方がある。両方で対応されるのがよい</a:t>
                      </a:r>
                    </a:p>
                  </a:txBody>
                  <a:tcPr/>
                </a:tc>
                <a:tc>
                  <a:txBody>
                    <a:bodyPr/>
                    <a:lstStyle/>
                    <a:p>
                      <a:pPr algn="l"/>
                      <a:r>
                        <a:rPr kumimoji="1" lang="ja-JP" altLang="en-US" sz="1200" b="0"/>
                        <a:t>職員による点検でドローンの活用を進め、コンサルタントによる定期詳細点検でも効率化できる場合など段階的な導入を検討していく</a:t>
                      </a:r>
                    </a:p>
                  </a:txBody>
                  <a:tcPr/>
                </a:tc>
                <a:extLst>
                  <a:ext uri="{0D108BD9-81ED-4DB2-BD59-A6C34878D82A}">
                    <a16:rowId xmlns:a16="http://schemas.microsoft.com/office/drawing/2014/main" val="2467710875"/>
                  </a:ext>
                </a:extLst>
              </a:tr>
              <a:tr h="7650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２</a:t>
                      </a:r>
                    </a:p>
                  </a:txBody>
                  <a:tcPr anchor="ctr"/>
                </a:tc>
                <a:tc>
                  <a:txBody>
                    <a:bodyPr/>
                    <a:lstStyle/>
                    <a:p>
                      <a:pPr algn="l"/>
                      <a:r>
                        <a:rPr kumimoji="1" lang="ja-JP" altLang="en-US" sz="1200" b="0" dirty="0"/>
                        <a:t>管理水準を定めた時に、管理水準を下回った場合にどのように対応していくかという方針が必要</a:t>
                      </a:r>
                    </a:p>
                  </a:txBody>
                  <a:tcPr/>
                </a:tc>
                <a:tc>
                  <a:txBody>
                    <a:bodyPr/>
                    <a:lstStyle/>
                    <a:p>
                      <a:pPr algn="l"/>
                      <a:r>
                        <a:rPr kumimoji="1" lang="ja-JP" altLang="en-US" sz="1200" b="0"/>
                        <a:t>管理水準を下回った場合の対応方針を次期計画に追加する</a:t>
                      </a:r>
                    </a:p>
                  </a:txBody>
                  <a:tcPr/>
                </a:tc>
                <a:extLst>
                  <a:ext uri="{0D108BD9-81ED-4DB2-BD59-A6C34878D82A}">
                    <a16:rowId xmlns:a16="http://schemas.microsoft.com/office/drawing/2014/main" val="1406115099"/>
                  </a:ext>
                </a:extLst>
              </a:tr>
              <a:tr h="5464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a:latin typeface="Meiryo UI" panose="020B0604030504040204" pitchFamily="50" charset="-128"/>
                          <a:ea typeface="Meiryo UI" panose="020B0604030504040204" pitchFamily="50" charset="-128"/>
                          <a:cs typeface="Times New Roman" panose="02020603050405020304" pitchFamily="18" charset="0"/>
                        </a:rPr>
                        <a:t>３</a:t>
                      </a:r>
                      <a:endParaRPr lang="en-US" altLang="ja-JP" sz="1200" b="0" u="none">
                        <a:latin typeface="Meiryo UI" panose="020B0604030504040204" pitchFamily="50" charset="-128"/>
                        <a:ea typeface="Meiryo UI" panose="020B0604030504040204" pitchFamily="50" charset="-128"/>
                        <a:cs typeface="Times New Roman" panose="02020603050405020304" pitchFamily="18" charset="0"/>
                      </a:endParaRPr>
                    </a:p>
                  </a:txBody>
                  <a:tcPr anchor="ctr"/>
                </a:tc>
                <a:tc>
                  <a:txBody>
                    <a:bodyPr/>
                    <a:lstStyle/>
                    <a:p>
                      <a:pPr algn="l"/>
                      <a:r>
                        <a:rPr kumimoji="1" lang="ja-JP" altLang="en-US" sz="1200" b="0" dirty="0"/>
                        <a:t>今後、技術職員が減少していく中で、評価が一貫して行われるかどうかが重要</a:t>
                      </a:r>
                    </a:p>
                  </a:txBody>
                  <a:tcPr/>
                </a:tc>
                <a:tc>
                  <a:txBody>
                    <a:bodyPr/>
                    <a:lstStyle/>
                    <a:p>
                      <a:pPr algn="l"/>
                      <a:r>
                        <a:rPr kumimoji="1" lang="ja-JP" altLang="en-US" sz="1200" b="0"/>
                        <a:t>熟練技術職員の視点でまとめた事例集（診断ハンドブック等）の作成などを検討していく</a:t>
                      </a:r>
                    </a:p>
                  </a:txBody>
                  <a:tcPr/>
                </a:tc>
                <a:extLst>
                  <a:ext uri="{0D108BD9-81ED-4DB2-BD59-A6C34878D82A}">
                    <a16:rowId xmlns:a16="http://schemas.microsoft.com/office/drawing/2014/main" val="2533270654"/>
                  </a:ext>
                </a:extLst>
              </a:tr>
              <a:tr h="937860">
                <a:tc>
                  <a:txBody>
                    <a:bodyPr/>
                    <a:lstStyle/>
                    <a:p>
                      <a:pPr algn="ctr"/>
                      <a:r>
                        <a:rPr kumimoji="1" lang="ja-JP" altLang="en-US" sz="1200" b="0" u="none">
                          <a:solidFill>
                            <a:schemeClr val="tx1"/>
                          </a:solidFill>
                          <a:latin typeface="Meiryo UI" panose="020B0604030504040204" pitchFamily="50" charset="-128"/>
                          <a:ea typeface="Meiryo UI" panose="020B0604030504040204" pitchFamily="50" charset="-128"/>
                        </a:rPr>
                        <a:t>４</a:t>
                      </a:r>
                    </a:p>
                  </a:txBody>
                  <a:tcPr anchor="ctr"/>
                </a:tc>
                <a:tc>
                  <a:txBody>
                    <a:bodyPr/>
                    <a:lstStyle/>
                    <a:p>
                      <a:pPr algn="l"/>
                      <a:r>
                        <a:rPr kumimoji="1" lang="ja-JP" altLang="en-US" sz="1200" b="0"/>
                        <a:t>より良い維持管理に繋げられるよう、どのくらいのレベルの洪水でどのような損傷が発生したかという記録を残すことも計画に組み込んでもらいたい</a:t>
                      </a:r>
                    </a:p>
                  </a:txBody>
                  <a:tcPr/>
                </a:tc>
                <a:tc>
                  <a:txBody>
                    <a:bodyPr/>
                    <a:lstStyle/>
                    <a:p>
                      <a:pPr algn="l"/>
                      <a:r>
                        <a:rPr kumimoji="1" lang="ja-JP" altLang="en-US" sz="1200" b="0" dirty="0"/>
                        <a:t>国の災害査定の際に整理している洪水規模等の事象と施設被害の内容について、今後もデータを蓄積し、更新フロー等への反映を検討していく</a:t>
                      </a:r>
                    </a:p>
                  </a:txBody>
                  <a:tcPr/>
                </a:tc>
                <a:extLst>
                  <a:ext uri="{0D108BD9-81ED-4DB2-BD59-A6C34878D82A}">
                    <a16:rowId xmlns:a16="http://schemas.microsoft.com/office/drawing/2014/main" val="1666076832"/>
                  </a:ext>
                </a:extLst>
              </a:tr>
            </a:tbl>
          </a:graphicData>
        </a:graphic>
      </p:graphicFrame>
      <p:sp>
        <p:nvSpPr>
          <p:cNvPr id="5" name="テキスト ボックス 4">
            <a:extLst>
              <a:ext uri="{FF2B5EF4-FFF2-40B4-BE49-F238E27FC236}">
                <a16:creationId xmlns:a16="http://schemas.microsoft.com/office/drawing/2014/main" id="{151D63D5-D7B1-486B-9371-E930F8C740B0}"/>
              </a:ext>
            </a:extLst>
          </p:cNvPr>
          <p:cNvSpPr txBox="1"/>
          <p:nvPr/>
        </p:nvSpPr>
        <p:spPr>
          <a:xfrm>
            <a:off x="9324528" y="2880645"/>
            <a:ext cx="2765872" cy="276999"/>
          </a:xfrm>
          <a:prstGeom prst="rect">
            <a:avLst/>
          </a:prstGeom>
          <a:noFill/>
        </p:spPr>
        <p:txBody>
          <a:bodyPr wrap="square" rtlCol="0">
            <a:spAutoFit/>
          </a:bodyPr>
          <a:lstStyle/>
          <a:p>
            <a:r>
              <a:rPr kumimoji="1" lang="ja-JP" altLang="en-US" sz="1200" dirty="0"/>
              <a:t>★全体検討部会で意見があれば追加</a:t>
            </a:r>
          </a:p>
        </p:txBody>
      </p:sp>
    </p:spTree>
    <p:extLst>
      <p:ext uri="{BB962C8B-B14F-4D97-AF65-F5344CB8AC3E}">
        <p14:creationId xmlns:p14="http://schemas.microsoft.com/office/powerpoint/2010/main" val="362203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111">
            <a:extLst>
              <a:ext uri="{FF2B5EF4-FFF2-40B4-BE49-F238E27FC236}">
                <a16:creationId xmlns:a16="http://schemas.microsoft.com/office/drawing/2014/main" id="{FBFD0F60-8196-4F93-93D3-5B49E76B7600}"/>
              </a:ext>
            </a:extLst>
          </p:cNvPr>
          <p:cNvSpPr/>
          <p:nvPr/>
        </p:nvSpPr>
        <p:spPr>
          <a:xfrm>
            <a:off x="211117" y="1009794"/>
            <a:ext cx="8609355" cy="25724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kern="100" dirty="0">
                <a:solidFill>
                  <a:schemeClr val="tx1"/>
                </a:solidFill>
                <a:effectLst/>
                <a:latin typeface="Meiryo UI" panose="020B0604030504040204" pitchFamily="50" charset="-128"/>
                <a:ea typeface="Meiryo UI" panose="020B0604030504040204" pitchFamily="50" charset="-128"/>
              </a:rPr>
              <a:t>河川構造物</a:t>
            </a:r>
            <a:r>
              <a:rPr lang="en-US" altLang="ja-JP" kern="100" dirty="0">
                <a:solidFill>
                  <a:schemeClr val="tx1"/>
                </a:solidFill>
                <a:effectLst/>
                <a:latin typeface="Meiryo UI" panose="020B0604030504040204" pitchFamily="50" charset="-128"/>
                <a:ea typeface="Meiryo UI" panose="020B0604030504040204" pitchFamily="50" charset="-128"/>
              </a:rPr>
              <a:t>(</a:t>
            </a:r>
            <a:r>
              <a:rPr lang="ja-JP" altLang="en-US" kern="100" dirty="0">
                <a:solidFill>
                  <a:schemeClr val="tx1"/>
                </a:solidFill>
                <a:effectLst/>
                <a:latin typeface="Meiryo UI" panose="020B0604030504040204" pitchFamily="50" charset="-128"/>
                <a:ea typeface="Meiryo UI" panose="020B0604030504040204" pitchFamily="50" charset="-128"/>
              </a:rPr>
              <a:t>地下構造物</a:t>
            </a:r>
            <a:r>
              <a:rPr lang="en-US" altLang="ja-JP" kern="100" dirty="0">
                <a:solidFill>
                  <a:schemeClr val="tx1"/>
                </a:solidFill>
                <a:effectLst/>
                <a:latin typeface="Meiryo UI" panose="020B0604030504040204" pitchFamily="50" charset="-128"/>
                <a:ea typeface="Meiryo UI" panose="020B0604030504040204" pitchFamily="50" charset="-128"/>
              </a:rPr>
              <a:t>)</a:t>
            </a:r>
            <a:r>
              <a:rPr lang="ja-JP" altLang="en-US" kern="100" dirty="0">
                <a:solidFill>
                  <a:schemeClr val="tx1"/>
                </a:solidFill>
                <a:effectLst/>
                <a:latin typeface="Meiryo UI" panose="020B0604030504040204" pitchFamily="50" charset="-128"/>
                <a:ea typeface="Meiryo UI" panose="020B0604030504040204" pitchFamily="50" charset="-128"/>
              </a:rPr>
              <a:t>の維持管理マニュアル</a:t>
            </a:r>
            <a:r>
              <a:rPr lang="en-US" altLang="ja-JP" kern="100" dirty="0">
                <a:solidFill>
                  <a:schemeClr val="tx1"/>
                </a:solidFill>
                <a:effectLst/>
                <a:latin typeface="Meiryo UI" panose="020B0604030504040204" pitchFamily="50" charset="-128"/>
                <a:ea typeface="Meiryo UI" panose="020B0604030504040204" pitchFamily="50" charset="-128"/>
              </a:rPr>
              <a:t>(</a:t>
            </a:r>
            <a:r>
              <a:rPr lang="ja-JP" altLang="en-US" kern="100" dirty="0">
                <a:solidFill>
                  <a:schemeClr val="tx1"/>
                </a:solidFill>
                <a:effectLst/>
                <a:latin typeface="Meiryo UI" panose="020B0604030504040204" pitchFamily="50" charset="-128"/>
                <a:ea typeface="Meiryo UI" panose="020B0604030504040204" pitchFamily="50" charset="-128"/>
              </a:rPr>
              <a:t>府マニュアル</a:t>
            </a:r>
            <a:r>
              <a:rPr lang="en-US" altLang="ja-JP" kern="100" dirty="0">
                <a:solidFill>
                  <a:schemeClr val="tx1"/>
                </a:solidFill>
                <a:effectLst/>
                <a:latin typeface="Meiryo UI" panose="020B0604030504040204" pitchFamily="50" charset="-128"/>
                <a:ea typeface="Meiryo UI" panose="020B0604030504040204" pitchFamily="50" charset="-128"/>
              </a:rPr>
              <a:t>)</a:t>
            </a:r>
            <a:r>
              <a:rPr lang="ja-JP" altLang="en-US" kern="100" dirty="0">
                <a:solidFill>
                  <a:schemeClr val="tx1"/>
                </a:solidFill>
                <a:effectLst/>
                <a:latin typeface="Meiryo UI" panose="020B0604030504040204" pitchFamily="50" charset="-128"/>
                <a:ea typeface="Meiryo UI" panose="020B0604030504040204" pitchFamily="50" charset="-128"/>
              </a:rPr>
              <a:t>における点検・評価の方法</a:t>
            </a:r>
            <a:endParaRPr lang="ja-JP" altLang="en-US"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a:extLst>
              <a:ext uri="{FF2B5EF4-FFF2-40B4-BE49-F238E27FC236}">
                <a16:creationId xmlns:a16="http://schemas.microsoft.com/office/drawing/2014/main" id="{29D9A8F1-69BD-4F0B-8B1F-E19F00539129}"/>
              </a:ext>
            </a:extLst>
          </p:cNvPr>
          <p:cNvSpPr txBox="1"/>
          <p:nvPr/>
        </p:nvSpPr>
        <p:spPr>
          <a:xfrm>
            <a:off x="73079" y="585812"/>
            <a:ext cx="5973939" cy="369332"/>
          </a:xfrm>
          <a:prstGeom prst="rect">
            <a:avLst/>
          </a:prstGeom>
          <a:noFill/>
          <a:ln w="19050">
            <a:noFill/>
          </a:ln>
        </p:spPr>
        <p:txBody>
          <a:bodyPr wrap="square" rtlCol="0">
            <a:spAutoFit/>
          </a:bodyPr>
          <a:lstStyle/>
          <a:p>
            <a:r>
              <a:rPr lang="ja-JP" altLang="en-US" b="1" dirty="0">
                <a:latin typeface="Meiryo UI" pitchFamily="50" charset="-128"/>
                <a:ea typeface="Meiryo UI" pitchFamily="50" charset="-128"/>
                <a:cs typeface="Meiryo UI" pitchFamily="50" charset="-128"/>
              </a:rPr>
              <a:t>②地下河川・地下調節池</a:t>
            </a:r>
            <a:r>
              <a:rPr lang="ja-JP" altLang="en-US" sz="1600" b="1" dirty="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機械設備等は設備編による）</a:t>
            </a:r>
            <a:endParaRPr lang="ja-JP" altLang="en-US" b="1" dirty="0">
              <a:latin typeface="Meiryo UI" pitchFamily="50" charset="-128"/>
              <a:ea typeface="Meiryo UI" pitchFamily="50" charset="-128"/>
              <a:cs typeface="Meiryo UI" pitchFamily="50" charset="-128"/>
            </a:endParaRPr>
          </a:p>
        </p:txBody>
      </p:sp>
      <p:sp>
        <p:nvSpPr>
          <p:cNvPr id="10" name="スライド番号プレースホルダー 17">
            <a:extLst>
              <a:ext uri="{FF2B5EF4-FFF2-40B4-BE49-F238E27FC236}">
                <a16:creationId xmlns:a16="http://schemas.microsoft.com/office/drawing/2014/main" id="{7BDF3F8B-B545-43F0-86D2-485638E1349B}"/>
              </a:ext>
            </a:extLst>
          </p:cNvPr>
          <p:cNvSpPr txBox="1">
            <a:spLocks/>
          </p:cNvSpPr>
          <p:nvPr/>
        </p:nvSpPr>
        <p:spPr>
          <a:xfrm>
            <a:off x="8373184" y="6550739"/>
            <a:ext cx="774422"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a:pPr/>
              <a:t>6</a:t>
            </a:fld>
            <a:endParaRPr lang="ja-JP" altLang="en-US" dirty="0"/>
          </a:p>
        </p:txBody>
      </p:sp>
      <p:sp>
        <p:nvSpPr>
          <p:cNvPr id="20" name="角丸四角形 111">
            <a:extLst>
              <a:ext uri="{FF2B5EF4-FFF2-40B4-BE49-F238E27FC236}">
                <a16:creationId xmlns:a16="http://schemas.microsoft.com/office/drawing/2014/main" id="{4E9AE7A1-F07F-43EF-A895-4DDC23A2FDCE}"/>
              </a:ext>
            </a:extLst>
          </p:cNvPr>
          <p:cNvSpPr/>
          <p:nvPr/>
        </p:nvSpPr>
        <p:spPr>
          <a:xfrm>
            <a:off x="201273" y="1367646"/>
            <a:ext cx="6159880" cy="30589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点検方法</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・・現計画では未記載であるが以下のとおり実施している。　</a:t>
            </a:r>
          </a:p>
        </p:txBody>
      </p:sp>
      <p:graphicFrame>
        <p:nvGraphicFramePr>
          <p:cNvPr id="16" name="表 5">
            <a:extLst>
              <a:ext uri="{FF2B5EF4-FFF2-40B4-BE49-F238E27FC236}">
                <a16:creationId xmlns:a16="http://schemas.microsoft.com/office/drawing/2014/main" id="{4BF27043-4F4C-459B-887E-E8164C4D0DDD}"/>
              </a:ext>
            </a:extLst>
          </p:cNvPr>
          <p:cNvGraphicFramePr>
            <a:graphicFrameLocks noGrp="1"/>
          </p:cNvGraphicFramePr>
          <p:nvPr/>
        </p:nvGraphicFramePr>
        <p:xfrm>
          <a:off x="323528" y="1741489"/>
          <a:ext cx="8686121" cy="4572000"/>
        </p:xfrm>
        <a:graphic>
          <a:graphicData uri="http://schemas.openxmlformats.org/drawingml/2006/table">
            <a:tbl>
              <a:tblPr firstRow="1" bandRow="1">
                <a:tableStyleId>{5C22544A-7EE6-4342-B048-85BDC9FD1C3A}</a:tableStyleId>
              </a:tblPr>
              <a:tblGrid>
                <a:gridCol w="1440000">
                  <a:extLst>
                    <a:ext uri="{9D8B030D-6E8A-4147-A177-3AD203B41FA5}">
                      <a16:colId xmlns:a16="http://schemas.microsoft.com/office/drawing/2014/main" val="1842965497"/>
                    </a:ext>
                  </a:extLst>
                </a:gridCol>
                <a:gridCol w="648000">
                  <a:extLst>
                    <a:ext uri="{9D8B030D-6E8A-4147-A177-3AD203B41FA5}">
                      <a16:colId xmlns:a16="http://schemas.microsoft.com/office/drawing/2014/main" val="1894392777"/>
                    </a:ext>
                  </a:extLst>
                </a:gridCol>
                <a:gridCol w="1332000">
                  <a:extLst>
                    <a:ext uri="{9D8B030D-6E8A-4147-A177-3AD203B41FA5}">
                      <a16:colId xmlns:a16="http://schemas.microsoft.com/office/drawing/2014/main" val="3992923806"/>
                    </a:ext>
                  </a:extLst>
                </a:gridCol>
                <a:gridCol w="972000">
                  <a:extLst>
                    <a:ext uri="{9D8B030D-6E8A-4147-A177-3AD203B41FA5}">
                      <a16:colId xmlns:a16="http://schemas.microsoft.com/office/drawing/2014/main" val="4071494006"/>
                    </a:ext>
                  </a:extLst>
                </a:gridCol>
                <a:gridCol w="1512000">
                  <a:extLst>
                    <a:ext uri="{9D8B030D-6E8A-4147-A177-3AD203B41FA5}">
                      <a16:colId xmlns:a16="http://schemas.microsoft.com/office/drawing/2014/main" val="921328369"/>
                    </a:ext>
                  </a:extLst>
                </a:gridCol>
                <a:gridCol w="1728000">
                  <a:extLst>
                    <a:ext uri="{9D8B030D-6E8A-4147-A177-3AD203B41FA5}">
                      <a16:colId xmlns:a16="http://schemas.microsoft.com/office/drawing/2014/main" val="563398991"/>
                    </a:ext>
                  </a:extLst>
                </a:gridCol>
                <a:gridCol w="1054121">
                  <a:extLst>
                    <a:ext uri="{9D8B030D-6E8A-4147-A177-3AD203B41FA5}">
                      <a16:colId xmlns:a16="http://schemas.microsoft.com/office/drawing/2014/main" val="1862320740"/>
                    </a:ext>
                  </a:extLst>
                </a:gridCol>
              </a:tblGrid>
              <a:tr h="254251">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施設</a:t>
                      </a:r>
                    </a:p>
                  </a:txBody>
                  <a:tcPr anchor="ct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体制</a:t>
                      </a:r>
                    </a:p>
                  </a:txBody>
                  <a:tcPr anchor="ct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点検種別</a:t>
                      </a:r>
                    </a:p>
                  </a:txBody>
                  <a:tcPr anchor="ct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頻度</a:t>
                      </a:r>
                    </a:p>
                  </a:txBody>
                  <a:tcPr anchor="ct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対象・施設数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solidFill>
                          <a:latin typeface="Meiryo UI" panose="020B0604030504040204" pitchFamily="50" charset="-128"/>
                          <a:ea typeface="Meiryo UI" panose="020B0604030504040204" pitchFamily="50" charset="-128"/>
                        </a:rPr>
                        <a:t>内容等</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solidFill>
                          <a:latin typeface="Meiryo UI" panose="020B0604030504040204" pitchFamily="50" charset="-128"/>
                          <a:ea typeface="Meiryo UI" panose="020B0604030504040204" pitchFamily="50" charset="-128"/>
                        </a:rPr>
                        <a:t>班体制</a:t>
                      </a:r>
                    </a:p>
                  </a:txBody>
                  <a:tcPr anchor="ctr"/>
                </a:tc>
                <a:extLst>
                  <a:ext uri="{0D108BD9-81ED-4DB2-BD59-A6C34878D82A}">
                    <a16:rowId xmlns:a16="http://schemas.microsoft.com/office/drawing/2014/main" val="4087642139"/>
                  </a:ext>
                </a:extLst>
              </a:tr>
              <a:tr h="432227">
                <a:tc rowSpan="6">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地下河川立坑</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地下調節池</a:t>
                      </a: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委託</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初期</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更新</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点検</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１回</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約</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地下構造物全体</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立坑：</a:t>
                      </a:r>
                      <a:r>
                        <a:rPr lang="en-US" altLang="ja-JP" sz="900" dirty="0">
                          <a:solidFill>
                            <a:schemeClr val="tx1"/>
                          </a:solidFill>
                          <a:latin typeface="Meiryo UI" panose="020B0604030504040204" pitchFamily="50" charset="-128"/>
                          <a:ea typeface="Meiryo UI" panose="020B0604030504040204" pitchFamily="50" charset="-128"/>
                        </a:rPr>
                        <a:t>16</a:t>
                      </a:r>
                      <a:r>
                        <a:rPr lang="ja-JP" altLang="en-US" sz="900" dirty="0">
                          <a:solidFill>
                            <a:schemeClr val="tx1"/>
                          </a:solidFill>
                          <a:latin typeface="Meiryo UI" panose="020B0604030504040204" pitchFamily="50" charset="-128"/>
                          <a:ea typeface="Meiryo UI" panose="020B0604030504040204" pitchFamily="50" charset="-128"/>
                        </a:rPr>
                        <a:t>箇所</a:t>
                      </a:r>
                      <a:endParaRPr lang="en-US" altLang="ja-JP" sz="9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調節池：</a:t>
                      </a:r>
                      <a:r>
                        <a:rPr lang="en-US" altLang="ja-JP" sz="900" dirty="0">
                          <a:solidFill>
                            <a:schemeClr val="tx1"/>
                          </a:solidFill>
                          <a:latin typeface="Meiryo UI" panose="020B0604030504040204" pitchFamily="50" charset="-128"/>
                          <a:ea typeface="Meiryo UI" panose="020B0604030504040204" pitchFamily="50" charset="-128"/>
                        </a:rPr>
                        <a:t>21</a:t>
                      </a:r>
                      <a:r>
                        <a:rPr lang="ja-JP" altLang="en-US" sz="900" dirty="0">
                          <a:solidFill>
                            <a:schemeClr val="tx1"/>
                          </a:solidFill>
                          <a:latin typeface="Meiryo UI" panose="020B0604030504040204" pitchFamily="50" charset="-128"/>
                          <a:ea typeface="Meiryo UI" panose="020B0604030504040204" pitchFamily="50" charset="-128"/>
                        </a:rPr>
                        <a:t>箇所</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地下構造物の目視等点検</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施設損傷図の作成・更新等</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43593389"/>
                  </a:ext>
                </a:extLst>
              </a:tr>
              <a:tr h="254251">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直営</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日常点検</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4</a:t>
                      </a:r>
                      <a:r>
                        <a:rPr kumimoji="1" lang="ja-JP" altLang="en-US" sz="1100" dirty="0">
                          <a:solidFill>
                            <a:schemeClr val="tx1"/>
                          </a:solidFill>
                          <a:latin typeface="Meiryo UI" panose="020B0604030504040204" pitchFamily="50" charset="-128"/>
                          <a:ea typeface="Meiryo UI" panose="020B0604030504040204" pitchFamily="50" charset="-128"/>
                        </a:rPr>
                        <a:t>回</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地上施設（外観）</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立坑：</a:t>
                      </a:r>
                      <a:r>
                        <a:rPr lang="en-US" altLang="ja-JP" sz="900" dirty="0">
                          <a:solidFill>
                            <a:schemeClr val="tx1"/>
                          </a:solidFill>
                          <a:latin typeface="Meiryo UI" panose="020B0604030504040204" pitchFamily="50" charset="-128"/>
                          <a:ea typeface="Meiryo UI" panose="020B0604030504040204" pitchFamily="50" charset="-128"/>
                        </a:rPr>
                        <a:t>16</a:t>
                      </a:r>
                      <a:r>
                        <a:rPr lang="ja-JP" altLang="en-US" sz="900" dirty="0">
                          <a:solidFill>
                            <a:schemeClr val="tx1"/>
                          </a:solidFill>
                          <a:latin typeface="Meiryo UI" panose="020B0604030504040204" pitchFamily="50" charset="-128"/>
                          <a:ea typeface="Meiryo UI" panose="020B0604030504040204" pitchFamily="50" charset="-128"/>
                        </a:rPr>
                        <a:t>箇所</a:t>
                      </a:r>
                      <a:endParaRPr lang="en-US" altLang="ja-JP" sz="9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調節池：</a:t>
                      </a:r>
                      <a:r>
                        <a:rPr lang="en-US" altLang="ja-JP" sz="900" dirty="0">
                          <a:solidFill>
                            <a:schemeClr val="tx1"/>
                          </a:solidFill>
                          <a:latin typeface="Meiryo UI" panose="020B0604030504040204" pitchFamily="50" charset="-128"/>
                          <a:ea typeface="Meiryo UI" panose="020B0604030504040204" pitchFamily="50" charset="-128"/>
                        </a:rPr>
                        <a:t>21</a:t>
                      </a:r>
                      <a:r>
                        <a:rPr lang="ja-JP" altLang="en-US" sz="900" dirty="0">
                          <a:solidFill>
                            <a:schemeClr val="tx1"/>
                          </a:solidFill>
                          <a:latin typeface="Meiryo UI" panose="020B0604030504040204" pitchFamily="50" charset="-128"/>
                          <a:ea typeface="Meiryo UI" panose="020B0604030504040204" pitchFamily="50" charset="-128"/>
                        </a:rPr>
                        <a:t>箇所</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状態の変化を目視点検</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約４人</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班</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延べ</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約６４人</a:t>
                      </a:r>
                    </a:p>
                  </a:txBody>
                  <a:tcPr anchor="ctr"/>
                </a:tc>
                <a:extLst>
                  <a:ext uri="{0D108BD9-81ED-4DB2-BD59-A6C34878D82A}">
                    <a16:rowId xmlns:a16="http://schemas.microsoft.com/office/drawing/2014/main" val="3513697681"/>
                  </a:ext>
                </a:extLst>
              </a:tr>
              <a:tr h="355952">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直営</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出水期前点検</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回</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全施設・躯体</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立坑：</a:t>
                      </a:r>
                      <a:r>
                        <a:rPr lang="en-US" altLang="ja-JP" sz="900" dirty="0">
                          <a:solidFill>
                            <a:schemeClr val="tx1"/>
                          </a:solidFill>
                          <a:latin typeface="Meiryo UI" panose="020B0604030504040204" pitchFamily="50" charset="-128"/>
                          <a:ea typeface="Meiryo UI" panose="020B0604030504040204" pitchFamily="50" charset="-128"/>
                        </a:rPr>
                        <a:t>16</a:t>
                      </a:r>
                      <a:r>
                        <a:rPr lang="ja-JP" altLang="en-US" sz="900" dirty="0">
                          <a:solidFill>
                            <a:schemeClr val="tx1"/>
                          </a:solidFill>
                          <a:latin typeface="Meiryo UI" panose="020B0604030504040204" pitchFamily="50" charset="-128"/>
                          <a:ea typeface="Meiryo UI" panose="020B0604030504040204" pitchFamily="50" charset="-128"/>
                        </a:rPr>
                        <a:t>箇所</a:t>
                      </a:r>
                      <a:endParaRPr lang="en-US" altLang="ja-JP" sz="9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調節池：</a:t>
                      </a:r>
                      <a:r>
                        <a:rPr lang="en-US" altLang="ja-JP" sz="900" dirty="0">
                          <a:solidFill>
                            <a:schemeClr val="tx1"/>
                          </a:solidFill>
                          <a:latin typeface="Meiryo UI" panose="020B0604030504040204" pitchFamily="50" charset="-128"/>
                          <a:ea typeface="Meiryo UI" panose="020B0604030504040204" pitchFamily="50" charset="-128"/>
                        </a:rPr>
                        <a:t>26</a:t>
                      </a:r>
                      <a:r>
                        <a:rPr lang="ja-JP" altLang="en-US" sz="900" dirty="0">
                          <a:solidFill>
                            <a:schemeClr val="tx1"/>
                          </a:solidFill>
                          <a:latin typeface="Meiryo UI" panose="020B0604030504040204" pitchFamily="50" charset="-128"/>
                          <a:ea typeface="Meiryo UI" panose="020B0604030504040204" pitchFamily="50" charset="-128"/>
                        </a:rPr>
                        <a:t>箇所</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状態の変化を目視点検</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約７人</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班</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延べ</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約３５人</a:t>
                      </a:r>
                    </a:p>
                  </a:txBody>
                  <a:tcPr anchor="ctr"/>
                </a:tc>
                <a:extLst>
                  <a:ext uri="{0D108BD9-81ED-4DB2-BD59-A6C34878D82A}">
                    <a16:rowId xmlns:a16="http://schemas.microsoft.com/office/drawing/2014/main" val="586999987"/>
                  </a:ext>
                </a:extLst>
              </a:tr>
              <a:tr h="355952">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直営</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定期点検</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回</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地下構造物</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躯体</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全体</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立坑：</a:t>
                      </a:r>
                      <a:r>
                        <a:rPr lang="en-US" altLang="ja-JP" sz="900" dirty="0">
                          <a:solidFill>
                            <a:schemeClr val="tx1"/>
                          </a:solidFill>
                          <a:latin typeface="Meiryo UI" panose="020B0604030504040204" pitchFamily="50" charset="-128"/>
                          <a:ea typeface="Meiryo UI" panose="020B0604030504040204" pitchFamily="50" charset="-128"/>
                        </a:rPr>
                        <a:t>16</a:t>
                      </a:r>
                      <a:r>
                        <a:rPr lang="ja-JP" altLang="en-US" sz="900" dirty="0">
                          <a:solidFill>
                            <a:schemeClr val="tx1"/>
                          </a:solidFill>
                          <a:latin typeface="Meiryo UI" panose="020B0604030504040204" pitchFamily="50" charset="-128"/>
                          <a:ea typeface="Meiryo UI" panose="020B0604030504040204" pitchFamily="50" charset="-128"/>
                        </a:rPr>
                        <a:t>箇所</a:t>
                      </a:r>
                      <a:endParaRPr lang="en-US" altLang="ja-JP" sz="9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調節池：</a:t>
                      </a:r>
                      <a:r>
                        <a:rPr lang="en-US" altLang="ja-JP" sz="900" dirty="0">
                          <a:solidFill>
                            <a:schemeClr val="tx1"/>
                          </a:solidFill>
                          <a:latin typeface="Meiryo UI" panose="020B0604030504040204" pitchFamily="50" charset="-128"/>
                          <a:ea typeface="Meiryo UI" panose="020B0604030504040204" pitchFamily="50" charset="-128"/>
                        </a:rPr>
                        <a:t>21</a:t>
                      </a:r>
                      <a:r>
                        <a:rPr lang="ja-JP" altLang="en-US" sz="900" dirty="0">
                          <a:solidFill>
                            <a:schemeClr val="tx1"/>
                          </a:solidFill>
                          <a:latin typeface="Meiryo UI" panose="020B0604030504040204" pitchFamily="50" charset="-128"/>
                          <a:ea typeface="Meiryo UI" panose="020B0604030504040204" pitchFamily="50" charset="-128"/>
                        </a:rPr>
                        <a:t>箇所</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状態の変化を目視点検</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約３人</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班</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延べ</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約７５人</a:t>
                      </a:r>
                    </a:p>
                  </a:txBody>
                  <a:tcPr anchor="ctr"/>
                </a:tc>
                <a:extLst>
                  <a:ext uri="{0D108BD9-81ED-4DB2-BD59-A6C34878D82A}">
                    <a16:rowId xmlns:a16="http://schemas.microsoft.com/office/drawing/2014/main" val="462611166"/>
                  </a:ext>
                </a:extLst>
              </a:tr>
              <a:tr h="355952">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直営</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臨時点検</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随時</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全施設・躯体</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立坑：</a:t>
                      </a:r>
                      <a:r>
                        <a:rPr lang="en-US" altLang="ja-JP" sz="900" dirty="0">
                          <a:solidFill>
                            <a:schemeClr val="tx1"/>
                          </a:solidFill>
                          <a:latin typeface="Meiryo UI" panose="020B0604030504040204" pitchFamily="50" charset="-128"/>
                          <a:ea typeface="Meiryo UI" panose="020B0604030504040204" pitchFamily="50" charset="-128"/>
                        </a:rPr>
                        <a:t>16</a:t>
                      </a:r>
                      <a:r>
                        <a:rPr lang="ja-JP" altLang="en-US" sz="900" dirty="0">
                          <a:solidFill>
                            <a:schemeClr val="tx1"/>
                          </a:solidFill>
                          <a:latin typeface="Meiryo UI" panose="020B0604030504040204" pitchFamily="50" charset="-128"/>
                          <a:ea typeface="Meiryo UI" panose="020B0604030504040204" pitchFamily="50" charset="-128"/>
                        </a:rPr>
                        <a:t>箇所</a:t>
                      </a:r>
                      <a:endParaRPr lang="en-US" altLang="ja-JP" sz="9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調節池：</a:t>
                      </a:r>
                      <a:r>
                        <a:rPr lang="en-US" altLang="ja-JP" sz="900" dirty="0">
                          <a:solidFill>
                            <a:schemeClr val="tx1"/>
                          </a:solidFill>
                          <a:latin typeface="Meiryo UI" panose="020B0604030504040204" pitchFamily="50" charset="-128"/>
                          <a:ea typeface="Meiryo UI" panose="020B0604030504040204" pitchFamily="50" charset="-128"/>
                        </a:rPr>
                        <a:t>26</a:t>
                      </a:r>
                      <a:r>
                        <a:rPr lang="ja-JP" altLang="en-US" sz="900" dirty="0">
                          <a:solidFill>
                            <a:schemeClr val="tx1"/>
                          </a:solidFill>
                          <a:latin typeface="Meiryo UI" panose="020B0604030504040204" pitchFamily="50" charset="-128"/>
                          <a:ea typeface="Meiryo UI" panose="020B0604030504040204" pitchFamily="50" charset="-128"/>
                        </a:rPr>
                        <a:t>箇所</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震度５以上や</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洪水による</a:t>
                      </a:r>
                      <a:r>
                        <a:rPr kumimoji="1" lang="ja-JP" altLang="en-US" sz="1000" dirty="0">
                          <a:solidFill>
                            <a:schemeClr val="tx1"/>
                          </a:solidFill>
                        </a:rPr>
                        <a:t>貯留時</a:t>
                      </a:r>
                      <a:endParaRPr kumimoji="1" lang="en-US" altLang="ja-JP" sz="1000" baseline="300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状態の変化を目視点検</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7835397"/>
                  </a:ext>
                </a:extLst>
              </a:tr>
              <a:tr h="355952">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直営</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緊急点検</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随時</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全施設・躯体</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立坑：</a:t>
                      </a:r>
                      <a:r>
                        <a:rPr lang="en-US" altLang="ja-JP" sz="900" dirty="0">
                          <a:solidFill>
                            <a:schemeClr val="tx1"/>
                          </a:solidFill>
                          <a:latin typeface="Meiryo UI" panose="020B0604030504040204" pitchFamily="50" charset="-128"/>
                          <a:ea typeface="Meiryo UI" panose="020B0604030504040204" pitchFamily="50" charset="-128"/>
                        </a:rPr>
                        <a:t>16</a:t>
                      </a:r>
                      <a:r>
                        <a:rPr lang="ja-JP" altLang="en-US" sz="900" dirty="0">
                          <a:solidFill>
                            <a:schemeClr val="tx1"/>
                          </a:solidFill>
                          <a:latin typeface="Meiryo UI" panose="020B0604030504040204" pitchFamily="50" charset="-128"/>
                          <a:ea typeface="Meiryo UI" panose="020B0604030504040204" pitchFamily="50" charset="-128"/>
                        </a:rPr>
                        <a:t>箇所</a:t>
                      </a:r>
                      <a:endParaRPr lang="en-US" altLang="ja-JP" sz="900" dirty="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調節池：</a:t>
                      </a:r>
                      <a:r>
                        <a:rPr lang="en-US" altLang="ja-JP" sz="900" dirty="0">
                          <a:solidFill>
                            <a:schemeClr val="tx1"/>
                          </a:solidFill>
                          <a:latin typeface="Meiryo UI" panose="020B0604030504040204" pitchFamily="50" charset="-128"/>
                          <a:ea typeface="Meiryo UI" panose="020B0604030504040204" pitchFamily="50" charset="-128"/>
                        </a:rPr>
                        <a:t>26</a:t>
                      </a:r>
                      <a:r>
                        <a:rPr lang="ja-JP" altLang="en-US" sz="900" dirty="0">
                          <a:solidFill>
                            <a:schemeClr val="tx1"/>
                          </a:solidFill>
                          <a:latin typeface="Meiryo UI" panose="020B0604030504040204" pitchFamily="50" charset="-128"/>
                          <a:ea typeface="Meiryo UI" panose="020B0604030504040204" pitchFamily="50" charset="-128"/>
                        </a:rPr>
                        <a:t>箇所</a:t>
                      </a:r>
                      <a:endParaRPr lang="ja-JP" altLang="en-US"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重大な損傷が発生した時</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状態の変化を目視点検</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84773649"/>
                  </a:ext>
                </a:extLst>
              </a:tr>
              <a:tr h="432227">
                <a:tc rowSpan="2">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地下河川（調節池・シールド型）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地下調節池（シールド型）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委託等</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初期</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更新</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点検</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回</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地下構造物</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シールド部</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全体</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rPr>
                        <a:t>L=23.0km</a:t>
                      </a:r>
                    </a:p>
                  </a:txBody>
                  <a:tcPr anchor="ct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施設損傷図の作成・更新等</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rPr>
                        <a:t>定期点検チェックリスト作成</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87365219"/>
                  </a:ext>
                </a:extLst>
              </a:tr>
              <a:tr h="254251">
                <a:tc vMerge="1">
                  <a:txBody>
                    <a:bodyPr/>
                    <a:lstStyle/>
                    <a:p>
                      <a:endParaRPr kumimoji="1" lang="ja-JP" altLang="en-US"/>
                    </a:p>
                  </a:txBody>
                  <a:tcPr/>
                </a:tc>
                <a:tc vMerge="1">
                  <a:txBody>
                    <a:bodyPr/>
                    <a:lstStyle/>
                    <a:p>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定期点検等</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マニュアル作成中</a:t>
                      </a:r>
                    </a:p>
                  </a:txBody>
                  <a:tcPr anchor="ct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マニュアル作成中</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42158448"/>
                  </a:ext>
                </a:extLst>
              </a:tr>
            </a:tbl>
          </a:graphicData>
        </a:graphic>
      </p:graphicFrame>
      <p:sp>
        <p:nvSpPr>
          <p:cNvPr id="11" name="テキスト ボックス 10">
            <a:extLst>
              <a:ext uri="{FF2B5EF4-FFF2-40B4-BE49-F238E27FC236}">
                <a16:creationId xmlns:a16="http://schemas.microsoft.com/office/drawing/2014/main" id="{6EECCB44-9E3F-4409-BAC9-C3D6F3D5A352}"/>
              </a:ext>
            </a:extLst>
          </p:cNvPr>
          <p:cNvSpPr txBox="1"/>
          <p:nvPr/>
        </p:nvSpPr>
        <p:spPr>
          <a:xfrm>
            <a:off x="0" y="-11854"/>
            <a:ext cx="9144000" cy="461665"/>
          </a:xfrm>
          <a:prstGeom prst="rect">
            <a:avLst/>
          </a:prstGeom>
          <a:solidFill>
            <a:srgbClr val="FFD653"/>
          </a:solidFill>
          <a:ln w="19050">
            <a:noFill/>
          </a:ln>
        </p:spPr>
        <p:txBody>
          <a:bodyPr wrap="square" rtlCol="0">
            <a:spAutoFit/>
          </a:bodyPr>
          <a:lstStyle/>
          <a:p>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参考</a:t>
            </a:r>
            <a:r>
              <a:rPr lang="en-US" altLang="ja-JP" sz="2400" dirty="0">
                <a:latin typeface="Meiryo UI" pitchFamily="50" charset="-128"/>
                <a:ea typeface="Meiryo UI" pitchFamily="50" charset="-128"/>
                <a:cs typeface="Meiryo UI" pitchFamily="50" charset="-128"/>
              </a:rPr>
              <a:t>】 </a:t>
            </a:r>
            <a:r>
              <a:rPr lang="ja-JP" altLang="en-US" sz="2400" dirty="0">
                <a:latin typeface="Meiryo UI" pitchFamily="50" charset="-128"/>
                <a:ea typeface="Meiryo UI" pitchFamily="50" charset="-128"/>
                <a:cs typeface="Meiryo UI" pitchFamily="50" charset="-128"/>
              </a:rPr>
              <a:t>施設の点検・評価について</a:t>
            </a:r>
            <a:endParaRPr kumimoji="1" lang="ja-JP" altLang="en-US" sz="2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9610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二等辺三角形 17">
            <a:extLst>
              <a:ext uri="{FF2B5EF4-FFF2-40B4-BE49-F238E27FC236}">
                <a16:creationId xmlns:a16="http://schemas.microsoft.com/office/drawing/2014/main" id="{164F7069-5284-4EE0-B509-FA1383A60CB6}"/>
              </a:ext>
            </a:extLst>
          </p:cNvPr>
          <p:cNvSpPr/>
          <p:nvPr/>
        </p:nvSpPr>
        <p:spPr>
          <a:xfrm flipV="1">
            <a:off x="1490772" y="4651533"/>
            <a:ext cx="5544616" cy="289635"/>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 name="スライド番号プレースホルダー 17">
            <a:extLst>
              <a:ext uri="{FF2B5EF4-FFF2-40B4-BE49-F238E27FC236}">
                <a16:creationId xmlns:a16="http://schemas.microsoft.com/office/drawing/2014/main" id="{5404A345-D95D-4750-90AB-3CE556B5253A}"/>
              </a:ext>
            </a:extLst>
          </p:cNvPr>
          <p:cNvSpPr txBox="1">
            <a:spLocks/>
          </p:cNvSpPr>
          <p:nvPr/>
        </p:nvSpPr>
        <p:spPr>
          <a:xfrm>
            <a:off x="8373184" y="6489782"/>
            <a:ext cx="774422"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7</a:t>
            </a:fld>
            <a:endParaRPr lang="ja-JP" altLang="en-US" dirty="0"/>
          </a:p>
        </p:txBody>
      </p:sp>
      <p:sp>
        <p:nvSpPr>
          <p:cNvPr id="9" name="テキスト ボックス 8">
            <a:extLst>
              <a:ext uri="{FF2B5EF4-FFF2-40B4-BE49-F238E27FC236}">
                <a16:creationId xmlns:a16="http://schemas.microsoft.com/office/drawing/2014/main" id="{2DA397B7-F990-45D1-85D3-490D8686FA16}"/>
              </a:ext>
            </a:extLst>
          </p:cNvPr>
          <p:cNvSpPr txBox="1"/>
          <p:nvPr/>
        </p:nvSpPr>
        <p:spPr>
          <a:xfrm>
            <a:off x="66864" y="553991"/>
            <a:ext cx="2890480" cy="369332"/>
          </a:xfrm>
          <a:prstGeom prst="rect">
            <a:avLst/>
          </a:prstGeom>
          <a:noFill/>
          <a:ln w="19050">
            <a:noFill/>
          </a:ln>
        </p:spPr>
        <p:txBody>
          <a:bodyPr wrap="square" rtlCol="0">
            <a:spAutoFit/>
          </a:bodyPr>
          <a:lstStyle/>
          <a:p>
            <a:r>
              <a:rPr lang="ja-JP" altLang="en-US" b="1" dirty="0">
                <a:latin typeface="Meiryo UI" pitchFamily="50" charset="-128"/>
                <a:ea typeface="Meiryo UI" pitchFamily="50" charset="-128"/>
                <a:cs typeface="Meiryo UI" pitchFamily="50" charset="-128"/>
              </a:rPr>
              <a:t>③砂防関係施設</a:t>
            </a:r>
            <a:endParaRPr kumimoji="1" lang="ja-JP" altLang="en-US" b="1" dirty="0">
              <a:latin typeface="Meiryo UI" pitchFamily="50" charset="-128"/>
              <a:ea typeface="Meiryo UI" pitchFamily="50" charset="-128"/>
              <a:cs typeface="Meiryo UI" pitchFamily="50" charset="-128"/>
            </a:endParaRPr>
          </a:p>
        </p:txBody>
      </p:sp>
      <p:sp>
        <p:nvSpPr>
          <p:cNvPr id="21" name="テキスト ボックス 20">
            <a:extLst>
              <a:ext uri="{FF2B5EF4-FFF2-40B4-BE49-F238E27FC236}">
                <a16:creationId xmlns:a16="http://schemas.microsoft.com/office/drawing/2014/main" id="{42480B9E-078B-410A-AF2C-482C195B6E83}"/>
              </a:ext>
            </a:extLst>
          </p:cNvPr>
          <p:cNvSpPr txBox="1"/>
          <p:nvPr/>
        </p:nvSpPr>
        <p:spPr>
          <a:xfrm>
            <a:off x="0" y="-11854"/>
            <a:ext cx="9144000" cy="461665"/>
          </a:xfrm>
          <a:prstGeom prst="rect">
            <a:avLst/>
          </a:prstGeom>
          <a:solidFill>
            <a:srgbClr val="FFD653"/>
          </a:solidFill>
          <a:ln w="19050">
            <a:noFill/>
          </a:ln>
        </p:spPr>
        <p:txBody>
          <a:bodyPr wrap="square" rtlCol="0">
            <a:spAutoFit/>
          </a:bodyPr>
          <a:lstStyle/>
          <a:p>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参考</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 施設の点検・評価について</a:t>
            </a:r>
            <a:endParaRPr kumimoji="1" lang="ja-JP" altLang="en-US" sz="2400" dirty="0">
              <a:latin typeface="Meiryo UI" pitchFamily="50" charset="-128"/>
              <a:ea typeface="Meiryo UI" pitchFamily="50" charset="-128"/>
              <a:cs typeface="Meiryo UI" pitchFamily="50" charset="-128"/>
            </a:endParaRPr>
          </a:p>
        </p:txBody>
      </p:sp>
      <p:sp>
        <p:nvSpPr>
          <p:cNvPr id="22" name="角丸四角形 111">
            <a:extLst>
              <a:ext uri="{FF2B5EF4-FFF2-40B4-BE49-F238E27FC236}">
                <a16:creationId xmlns:a16="http://schemas.microsoft.com/office/drawing/2014/main" id="{C234F988-6025-46E4-A998-70CEACFA0243}"/>
              </a:ext>
            </a:extLst>
          </p:cNvPr>
          <p:cNvSpPr/>
          <p:nvPr/>
        </p:nvSpPr>
        <p:spPr>
          <a:xfrm>
            <a:off x="36910" y="956196"/>
            <a:ext cx="8855570" cy="30589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600" kern="100" dirty="0">
                <a:solidFill>
                  <a:schemeClr val="tx1"/>
                </a:solidFill>
                <a:latin typeface="Meiryo UI" panose="020B0604030504040204" pitchFamily="50" charset="-128"/>
                <a:ea typeface="Meiryo UI" panose="020B0604030504040204" pitchFamily="50" charset="-128"/>
              </a:rPr>
              <a:t>「</a:t>
            </a:r>
            <a:r>
              <a:rPr lang="en-US" altLang="ja-JP" sz="1600" kern="100" dirty="0">
                <a:solidFill>
                  <a:schemeClr val="tx1"/>
                </a:solidFill>
                <a:latin typeface="Meiryo UI" panose="020B0604030504040204" pitchFamily="50" charset="-128"/>
                <a:ea typeface="Meiryo UI" panose="020B0604030504040204" pitchFamily="50" charset="-128"/>
              </a:rPr>
              <a:t>《</a:t>
            </a:r>
            <a:r>
              <a:rPr lang="ja-JP" altLang="en-US" sz="1600" kern="100" dirty="0">
                <a:solidFill>
                  <a:schemeClr val="tx1"/>
                </a:solidFill>
                <a:latin typeface="Meiryo UI" panose="020B0604030504040204" pitchFamily="50" charset="-128"/>
                <a:ea typeface="Meiryo UI" panose="020B0604030504040204" pitchFamily="50" charset="-128"/>
              </a:rPr>
              <a:t>課題２</a:t>
            </a:r>
            <a:r>
              <a:rPr lang="en-US" altLang="ja-JP" sz="1600" kern="100" dirty="0">
                <a:solidFill>
                  <a:schemeClr val="tx1"/>
                </a:solidFill>
                <a:latin typeface="Meiryo UI" panose="020B0604030504040204" pitchFamily="50" charset="-128"/>
                <a:ea typeface="Meiryo UI" panose="020B0604030504040204" pitchFamily="50" charset="-128"/>
              </a:rPr>
              <a:t>》</a:t>
            </a:r>
            <a:r>
              <a:rPr lang="ja-JP" altLang="en-US" sz="1600" kern="100" dirty="0">
                <a:solidFill>
                  <a:schemeClr val="tx1"/>
                </a:solidFill>
                <a:latin typeface="Meiryo UI" panose="020B0604030504040204" pitchFamily="50" charset="-128"/>
                <a:ea typeface="Meiryo UI" panose="020B0604030504040204" pitchFamily="50" charset="-128"/>
              </a:rPr>
              <a:t>施設の健全度に応じた点検間隔の設定」に関する国基準の考え方</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A9F88C11-F327-4A60-A4C0-2CDA448F2FC3}"/>
              </a:ext>
            </a:extLst>
          </p:cNvPr>
          <p:cNvSpPr txBox="1"/>
          <p:nvPr/>
        </p:nvSpPr>
        <p:spPr>
          <a:xfrm>
            <a:off x="89530" y="1294963"/>
            <a:ext cx="7632848" cy="338554"/>
          </a:xfrm>
          <a:prstGeom prst="rect">
            <a:avLst/>
          </a:prstGeom>
          <a:noFill/>
        </p:spPr>
        <p:txBody>
          <a:bodyPr wrap="square">
            <a:spAutoFit/>
          </a:bodyPr>
          <a:lstStyle/>
          <a:p>
            <a:r>
              <a:rPr lang="zh-TW" altLang="en-US" sz="1600" dirty="0">
                <a:latin typeface="Meiryo UI" panose="020B0604030504040204" pitchFamily="50" charset="-128"/>
                <a:ea typeface="Meiryo UI" panose="020B0604030504040204" pitchFamily="50" charset="-128"/>
              </a:rPr>
              <a:t>砂防関係施設点検要領</a:t>
            </a:r>
            <a:r>
              <a:rPr lang="ja-JP" altLang="en-US" sz="1600" dirty="0">
                <a:latin typeface="Meiryo UI" panose="020B0604030504040204" pitchFamily="50" charset="-128"/>
                <a:ea typeface="Meiryo UI" panose="020B0604030504040204" pitchFamily="50" charset="-128"/>
              </a:rPr>
              <a:t>（</a:t>
            </a:r>
            <a:r>
              <a:rPr lang="zh-TW" altLang="en-US" sz="1600" dirty="0">
                <a:latin typeface="Meiryo UI" panose="020B0604030504040204" pitchFamily="50" charset="-128"/>
                <a:ea typeface="Meiryo UI" panose="020B0604030504040204" pitchFamily="50" charset="-128"/>
              </a:rPr>
              <a:t>案</a:t>
            </a:r>
            <a:r>
              <a:rPr lang="ja-JP" altLang="en-US" sz="1600" dirty="0">
                <a:latin typeface="Meiryo UI" panose="020B0604030504040204" pitchFamily="50" charset="-128"/>
                <a:ea typeface="Meiryo UI" panose="020B0604030504040204" pitchFamily="50" charset="-128"/>
              </a:rPr>
              <a:t>）</a:t>
            </a:r>
            <a:r>
              <a:rPr lang="zh-TW" altLang="en-US" sz="1600" dirty="0">
                <a:latin typeface="Meiryo UI" panose="020B0604030504040204" pitchFamily="50" charset="-128"/>
                <a:ea typeface="Meiryo UI" panose="020B0604030504040204" pitchFamily="50" charset="-128"/>
              </a:rPr>
              <a:t>令和</a:t>
            </a:r>
            <a:r>
              <a:rPr lang="en-US" altLang="zh-TW" sz="1600" dirty="0">
                <a:latin typeface="Meiryo UI" panose="020B0604030504040204" pitchFamily="50" charset="-128"/>
                <a:ea typeface="Meiryo UI" panose="020B0604030504040204" pitchFamily="50" charset="-128"/>
              </a:rPr>
              <a:t>4</a:t>
            </a:r>
            <a:r>
              <a:rPr lang="zh-TW" altLang="en-US" sz="1600" dirty="0">
                <a:latin typeface="Meiryo UI" panose="020B0604030504040204" pitchFamily="50" charset="-128"/>
                <a:ea typeface="Meiryo UI" panose="020B0604030504040204" pitchFamily="50" charset="-128"/>
              </a:rPr>
              <a:t>年</a:t>
            </a:r>
            <a:r>
              <a:rPr lang="en-US" altLang="zh-TW" sz="1600" dirty="0">
                <a:latin typeface="Meiryo UI" panose="020B0604030504040204" pitchFamily="50" charset="-128"/>
                <a:ea typeface="Meiryo UI" panose="020B0604030504040204" pitchFamily="50" charset="-128"/>
              </a:rPr>
              <a:t>3</a:t>
            </a:r>
            <a:r>
              <a:rPr lang="zh-TW" altLang="en-US" sz="1600" dirty="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　　</a:t>
            </a:r>
            <a:r>
              <a:rPr lang="zh-TW" altLang="en-US" sz="1600" dirty="0">
                <a:latin typeface="Meiryo UI" panose="020B0604030504040204" pitchFamily="50" charset="-128"/>
                <a:ea typeface="Meiryo UI" panose="020B0604030504040204" pitchFamily="50" charset="-128"/>
              </a:rPr>
              <a:t>国土交通省砂防部保全課</a:t>
            </a:r>
            <a:endParaRPr lang="ja-JP" altLang="en-US" sz="16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8E0B22BE-BCB6-4516-918E-BCE4DF43C187}"/>
              </a:ext>
            </a:extLst>
          </p:cNvPr>
          <p:cNvSpPr txBox="1"/>
          <p:nvPr/>
        </p:nvSpPr>
        <p:spPr>
          <a:xfrm>
            <a:off x="144215" y="1633517"/>
            <a:ext cx="8855569" cy="2893100"/>
          </a:xfrm>
          <a:prstGeom prst="rect">
            <a:avLst/>
          </a:prstGeom>
          <a:noFill/>
          <a:ln>
            <a:solidFill>
              <a:schemeClr val="tx1"/>
            </a:solidFill>
          </a:ln>
        </p:spPr>
        <p:txBody>
          <a:bodyPr wrap="square" rtlCol="0">
            <a:spAutoFit/>
          </a:bodyPr>
          <a:lstStyle/>
          <a:p>
            <a:r>
              <a:rPr lang="ja-JP" altLang="en-US" sz="1400" b="1" dirty="0">
                <a:latin typeface="Meiryo UI" panose="020B0604030504040204" pitchFamily="50" charset="-128"/>
                <a:ea typeface="Meiryo UI" panose="020B0604030504040204" pitchFamily="50" charset="-128"/>
              </a:rPr>
              <a:t>４．点検の実施時期</a:t>
            </a:r>
          </a:p>
          <a:p>
            <a:r>
              <a:rPr lang="ja-JP" altLang="en-US" sz="1400" dirty="0">
                <a:latin typeface="Meiryo UI" panose="020B0604030504040204" pitchFamily="50" charset="-128"/>
                <a:ea typeface="Meiryo UI" panose="020B0604030504040204" pitchFamily="50" charset="-128"/>
              </a:rPr>
              <a:t>　定期点検及び臨時点検は、点検計画に基づいて、実施するものとする。</a:t>
            </a:r>
          </a:p>
          <a:p>
            <a:r>
              <a:rPr lang="ja-JP" altLang="en-US" sz="1400" dirty="0">
                <a:latin typeface="Meiryo UI" panose="020B0604030504040204" pitchFamily="50" charset="-128"/>
                <a:ea typeface="Meiryo UI" panose="020B0604030504040204" pitchFamily="50" charset="-128"/>
              </a:rPr>
              <a:t>　詳細点検は、定期点検や臨時点検ではその異常の程度や原因の把握が困難と判断される時に、実施することを基本とする。</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解説</a:t>
            </a:r>
            <a:r>
              <a:rPr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定期点検は、平成</a:t>
            </a:r>
            <a:r>
              <a:rPr lang="en-US" altLang="ja-JP" sz="1400" dirty="0">
                <a:latin typeface="Meiryo UI" panose="020B0604030504040204" pitchFamily="50" charset="-128"/>
                <a:ea typeface="Meiryo UI" panose="020B0604030504040204" pitchFamily="50" charset="-128"/>
              </a:rPr>
              <a:t>16</a:t>
            </a:r>
            <a:r>
              <a:rPr lang="ja-JP" altLang="en-US" sz="1400" dirty="0">
                <a:latin typeface="Meiryo UI" panose="020B0604030504040204" pitchFamily="50" charset="-128"/>
                <a:ea typeface="Meiryo UI" panose="020B0604030504040204" pitchFamily="50" charset="-128"/>
              </a:rPr>
              <a:t>年通達によると原則年１回としているが、本要領</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案</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での定期点検</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経過観察を含む</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については、施設の健全度、流域の荒廃状況、保全対象との位置関係、施設の重要度等を勘案し、適切に実施時期を設定することができる。</a:t>
            </a:r>
          </a:p>
          <a:p>
            <a:r>
              <a:rPr lang="ja-JP" altLang="en-US" sz="1400" dirty="0">
                <a:latin typeface="Meiryo UI" panose="020B0604030504040204" pitchFamily="50" charset="-128"/>
                <a:ea typeface="Meiryo UI" panose="020B0604030504040204" pitchFamily="50" charset="-128"/>
              </a:rPr>
              <a:t>　なお、点検の実施時期の設定にあたっては、以下に留意することとする。</a:t>
            </a:r>
          </a:p>
          <a:p>
            <a:r>
              <a:rPr lang="ja-JP" altLang="en-US" sz="1400" dirty="0">
                <a:latin typeface="Meiryo UI" panose="020B0604030504040204" pitchFamily="50" charset="-128"/>
                <a:ea typeface="Meiryo UI" panose="020B0604030504040204" pitchFamily="50" charset="-128"/>
              </a:rPr>
              <a:t>・対象施設の定期点検実施時期の間隔は、</a:t>
            </a:r>
            <a:r>
              <a:rPr lang="ja-JP" altLang="en-US" sz="1400" b="1" u="sng" dirty="0">
                <a:latin typeface="Meiryo UI" panose="020B0604030504040204" pitchFamily="50" charset="-128"/>
                <a:ea typeface="Meiryo UI" panose="020B0604030504040204" pitchFamily="50" charset="-128"/>
              </a:rPr>
              <a:t>最長</a:t>
            </a:r>
            <a:r>
              <a:rPr lang="en-US" altLang="ja-JP" sz="1400" b="1" u="sng" dirty="0">
                <a:latin typeface="Meiryo UI" panose="020B0604030504040204" pitchFamily="50" charset="-128"/>
                <a:ea typeface="Meiryo UI" panose="020B0604030504040204" pitchFamily="50" charset="-128"/>
              </a:rPr>
              <a:t>10 </a:t>
            </a:r>
            <a:r>
              <a:rPr lang="ja-JP" altLang="en-US" sz="1400" b="1" u="sng" dirty="0">
                <a:latin typeface="Meiryo UI" panose="020B0604030504040204" pitchFamily="50" charset="-128"/>
                <a:ea typeface="Meiryo UI" panose="020B0604030504040204" pitchFamily="50" charset="-128"/>
              </a:rPr>
              <a:t>年以下</a:t>
            </a:r>
            <a:r>
              <a:rPr lang="ja-JP" altLang="en-US" sz="1400" dirty="0">
                <a:latin typeface="Meiryo UI" panose="020B0604030504040204" pitchFamily="50" charset="-128"/>
                <a:ea typeface="Meiryo UI" panose="020B0604030504040204" pitchFamily="50" charset="-128"/>
              </a:rPr>
              <a:t>とすることとし、健全度評価により</a:t>
            </a:r>
            <a:r>
              <a:rPr lang="ja-JP" altLang="en-US" sz="1400" b="1" u="sng" dirty="0">
                <a:latin typeface="Meiryo UI" panose="020B0604030504040204" pitchFamily="50" charset="-128"/>
                <a:ea typeface="Meiryo UI" panose="020B0604030504040204" pitchFamily="50" charset="-128"/>
              </a:rPr>
              <a:t>「経過観察」、「要対策」と判定された施設</a:t>
            </a:r>
            <a:r>
              <a:rPr lang="ja-JP" altLang="en-US" sz="1400" dirty="0">
                <a:latin typeface="Meiryo UI" panose="020B0604030504040204" pitchFamily="50" charset="-128"/>
                <a:ea typeface="Meiryo UI" panose="020B0604030504040204" pitchFamily="50" charset="-128"/>
              </a:rPr>
              <a:t>については、</a:t>
            </a:r>
            <a:r>
              <a:rPr lang="en-US" altLang="ja-JP" sz="1400" b="1" u="sng" dirty="0">
                <a:latin typeface="Meiryo UI" panose="020B0604030504040204" pitchFamily="50" charset="-128"/>
                <a:ea typeface="Meiryo UI" panose="020B0604030504040204" pitchFamily="50" charset="-128"/>
              </a:rPr>
              <a:t>5 </a:t>
            </a:r>
            <a:r>
              <a:rPr lang="ja-JP" altLang="en-US" sz="1400" b="1" u="sng" dirty="0">
                <a:latin typeface="Meiryo UI" panose="020B0604030504040204" pitchFamily="50" charset="-128"/>
                <a:ea typeface="Meiryo UI" panose="020B0604030504040204" pitchFamily="50" charset="-128"/>
              </a:rPr>
              <a:t>年以下を原則として設定</a:t>
            </a:r>
            <a:r>
              <a:rPr lang="ja-JP" altLang="en-US" sz="1400" dirty="0">
                <a:latin typeface="Meiryo UI" panose="020B0604030504040204" pitchFamily="50" charset="-128"/>
                <a:ea typeface="Meiryo UI" panose="020B0604030504040204" pitchFamily="50" charset="-128"/>
              </a:rPr>
              <a:t>すること。</a:t>
            </a:r>
          </a:p>
          <a:p>
            <a:r>
              <a:rPr lang="ja-JP" altLang="en-US" sz="1400" dirty="0">
                <a:latin typeface="Meiryo UI" panose="020B0604030504040204" pitchFamily="50" charset="-128"/>
                <a:ea typeface="Meiryo UI" panose="020B0604030504040204" pitchFamily="50" charset="-128"/>
              </a:rPr>
              <a:t>・流水の影響が常に及ぶ施設等の点検については、実施頻度を高くするなど適切に対応すること。</a:t>
            </a:r>
          </a:p>
          <a:p>
            <a:r>
              <a:rPr lang="ja-JP" altLang="en-US" sz="1400" dirty="0">
                <a:latin typeface="Meiryo UI" panose="020B0604030504040204" pitchFamily="50" charset="-128"/>
                <a:ea typeface="Meiryo UI" panose="020B0604030504040204" pitchFamily="50" charset="-128"/>
              </a:rPr>
              <a:t>臨時点検は、原則として豪雨発生時や地震発生時などの、災害をもたらしかねない事象の発生直後の出来るだけ早い時期に実施する。</a:t>
            </a:r>
            <a:endParaRPr kumimoji="1" lang="ja-JP" altLang="en-US" sz="1400" dirty="0">
              <a:latin typeface="Meiryo UI" panose="020B0604030504040204" pitchFamily="50" charset="-128"/>
              <a:ea typeface="Meiryo UI" panose="020B0604030504040204" pitchFamily="50" charset="-128"/>
            </a:endParaRPr>
          </a:p>
        </p:txBody>
      </p:sp>
      <p:grpSp>
        <p:nvGrpSpPr>
          <p:cNvPr id="14" name="グループ化 13">
            <a:extLst>
              <a:ext uri="{FF2B5EF4-FFF2-40B4-BE49-F238E27FC236}">
                <a16:creationId xmlns:a16="http://schemas.microsoft.com/office/drawing/2014/main" id="{DD711609-E3B4-49B3-864C-A3C58BB7EBC0}"/>
              </a:ext>
            </a:extLst>
          </p:cNvPr>
          <p:cNvGrpSpPr/>
          <p:nvPr/>
        </p:nvGrpSpPr>
        <p:grpSpPr>
          <a:xfrm>
            <a:off x="144215" y="5064787"/>
            <a:ext cx="8855569" cy="1607557"/>
            <a:chOff x="144215" y="4898044"/>
            <a:chExt cx="8855569" cy="1607557"/>
          </a:xfrm>
        </p:grpSpPr>
        <p:sp>
          <p:nvSpPr>
            <p:cNvPr id="11" name="テキスト ボックス 10">
              <a:extLst>
                <a:ext uri="{FF2B5EF4-FFF2-40B4-BE49-F238E27FC236}">
                  <a16:creationId xmlns:a16="http://schemas.microsoft.com/office/drawing/2014/main" id="{E240F0C8-F6E1-4A29-AFB5-3722DF7BF85C}"/>
                </a:ext>
              </a:extLst>
            </p:cNvPr>
            <p:cNvSpPr txBox="1"/>
            <p:nvPr/>
          </p:nvSpPr>
          <p:spPr>
            <a:xfrm>
              <a:off x="144215" y="4898044"/>
              <a:ext cx="8855569" cy="1569660"/>
            </a:xfrm>
            <a:prstGeom prst="rect">
              <a:avLst/>
            </a:prstGeom>
            <a:noFill/>
            <a:ln>
              <a:solidFill>
                <a:schemeClr val="tx1"/>
              </a:solidFill>
            </a:ln>
          </p:spPr>
          <p:txBody>
            <a:bodyPr wrap="square">
              <a:spAutoFit/>
            </a:bodyPr>
            <a:lstStyle/>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健全度評価　　</a:t>
              </a:r>
              <a:r>
                <a:rPr lang="en-US" altLang="ja-JP" sz="1600" dirty="0">
                  <a:latin typeface="Meiryo UI" panose="020B0604030504040204" pitchFamily="50" charset="-128"/>
                  <a:ea typeface="Meiryo UI" panose="020B0604030504040204" pitchFamily="50" charset="-128"/>
                </a:rPr>
                <a:t>A</a:t>
              </a:r>
              <a:r>
                <a:rPr lang="ja-JP" altLang="en-US" sz="1600" dirty="0">
                  <a:latin typeface="Meiryo UI" panose="020B0604030504040204" pitchFamily="50" charset="-128"/>
                  <a:ea typeface="Meiryo UI" panose="020B0604030504040204" pitchFamily="50" charset="-128"/>
                </a:rPr>
                <a:t>（対策不要）　　　⇒　　点検間隔　６年</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健全度評価　　</a:t>
              </a:r>
              <a:r>
                <a:rPr lang="en-US" altLang="ja-JP" sz="1600" dirty="0">
                  <a:latin typeface="Meiryo UI" panose="020B0604030504040204" pitchFamily="50" charset="-128"/>
                  <a:ea typeface="Meiryo UI" panose="020B0604030504040204" pitchFamily="50" charset="-128"/>
                </a:rPr>
                <a:t>B</a:t>
              </a:r>
              <a:r>
                <a:rPr lang="ja-JP" altLang="en-US" sz="1600" dirty="0">
                  <a:latin typeface="Meiryo UI" panose="020B0604030504040204" pitchFamily="50" charset="-128"/>
                  <a:ea typeface="Meiryo UI" panose="020B0604030504040204" pitchFamily="50" charset="-128"/>
                </a:rPr>
                <a:t>（経過観察）　　　⇒　　点検間隔　３年</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健全度評価　　</a:t>
              </a:r>
              <a:r>
                <a:rPr lang="en-US" altLang="ja-JP" sz="1600" dirty="0">
                  <a:latin typeface="Meiryo UI" panose="020B0604030504040204" pitchFamily="50" charset="-128"/>
                  <a:ea typeface="Meiryo UI" panose="020B0604030504040204" pitchFamily="50" charset="-128"/>
                </a:rPr>
                <a:t>C</a:t>
              </a:r>
              <a:r>
                <a:rPr lang="ja-JP" altLang="en-US" sz="1600" dirty="0">
                  <a:latin typeface="Meiryo UI" panose="020B0604030504040204" pitchFamily="50" charset="-128"/>
                  <a:ea typeface="Meiryo UI" panose="020B0604030504040204" pitchFamily="50" charset="-128"/>
                </a:rPr>
                <a:t>（要対策）　　　 　⇒　　点検間隔　３年</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p>
          </p:txBody>
        </p:sp>
        <p:sp>
          <p:nvSpPr>
            <p:cNvPr id="12" name="テキスト ボックス 11">
              <a:extLst>
                <a:ext uri="{FF2B5EF4-FFF2-40B4-BE49-F238E27FC236}">
                  <a16:creationId xmlns:a16="http://schemas.microsoft.com/office/drawing/2014/main" id="{84314B9F-CA43-4C22-9A2D-FB628F3230A3}"/>
                </a:ext>
              </a:extLst>
            </p:cNvPr>
            <p:cNvSpPr txBox="1"/>
            <p:nvPr/>
          </p:nvSpPr>
          <p:spPr>
            <a:xfrm>
              <a:off x="5940152" y="5732527"/>
              <a:ext cx="1440160" cy="338554"/>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現行のとおり</a:t>
              </a:r>
            </a:p>
          </p:txBody>
        </p:sp>
        <p:sp>
          <p:nvSpPr>
            <p:cNvPr id="5" name="右中かっこ 4">
              <a:extLst>
                <a:ext uri="{FF2B5EF4-FFF2-40B4-BE49-F238E27FC236}">
                  <a16:creationId xmlns:a16="http://schemas.microsoft.com/office/drawing/2014/main" id="{936DFD79-A0FC-4AD8-98B9-C7BA7989847C}"/>
                </a:ext>
              </a:extLst>
            </p:cNvPr>
            <p:cNvSpPr/>
            <p:nvPr/>
          </p:nvSpPr>
          <p:spPr>
            <a:xfrm>
              <a:off x="5244948" y="5669274"/>
              <a:ext cx="482980" cy="483912"/>
            </a:xfrm>
            <a:prstGeom prst="rightBrace">
              <a:avLst>
                <a:gd name="adj1" fmla="val 18194"/>
                <a:gd name="adj2" fmla="val 51307"/>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矢印: 右 5">
              <a:extLst>
                <a:ext uri="{FF2B5EF4-FFF2-40B4-BE49-F238E27FC236}">
                  <a16:creationId xmlns:a16="http://schemas.microsoft.com/office/drawing/2014/main" id="{121DC428-AB80-4A5D-8817-F7C65414C291}"/>
                </a:ext>
              </a:extLst>
            </p:cNvPr>
            <p:cNvSpPr/>
            <p:nvPr/>
          </p:nvSpPr>
          <p:spPr>
            <a:xfrm>
              <a:off x="5244948" y="5225380"/>
              <a:ext cx="288032" cy="14493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EFF98B92-80A0-4B0F-B717-2490AD8F22DA}"/>
                </a:ext>
              </a:extLst>
            </p:cNvPr>
            <p:cNvSpPr txBox="1"/>
            <p:nvPr/>
          </p:nvSpPr>
          <p:spPr>
            <a:xfrm>
              <a:off x="5940152" y="5061297"/>
              <a:ext cx="2749664"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「経過観察」、「要対策」の点検周期と合致するよう、６年とした</a:t>
              </a:r>
            </a:p>
          </p:txBody>
        </p:sp>
        <p:sp>
          <p:nvSpPr>
            <p:cNvPr id="17" name="テキスト ボックス 16">
              <a:extLst>
                <a:ext uri="{FF2B5EF4-FFF2-40B4-BE49-F238E27FC236}">
                  <a16:creationId xmlns:a16="http://schemas.microsoft.com/office/drawing/2014/main" id="{FDC1C6FC-A8CB-4A8B-8AF7-4E3239E7F360}"/>
                </a:ext>
              </a:extLst>
            </p:cNvPr>
            <p:cNvSpPr txBox="1"/>
            <p:nvPr/>
          </p:nvSpPr>
          <p:spPr>
            <a:xfrm>
              <a:off x="219090" y="6243991"/>
              <a:ext cx="7632848" cy="261610"/>
            </a:xfrm>
            <a:prstGeom prst="rect">
              <a:avLst/>
            </a:prstGeom>
            <a:noFill/>
          </p:spPr>
          <p:txBody>
            <a:bodyPr wrap="square">
              <a:spAutoFit/>
            </a:bodyPr>
            <a:lstStyle/>
            <a:p>
              <a:r>
                <a:rPr lang="ja-JP" altLang="en-US" sz="1100" dirty="0">
                  <a:latin typeface="Meiryo UI" panose="020B0604030504040204" pitchFamily="50" charset="-128"/>
                  <a:ea typeface="Meiryo UI" panose="020B0604030504040204" pitchFamily="50" charset="-128"/>
                </a:rPr>
                <a:t>砂防堰堤等の健全度</a:t>
              </a:r>
              <a:r>
                <a:rPr lang="en-US" altLang="ja-JP" sz="1100" dirty="0">
                  <a:latin typeface="Meiryo UI" panose="020B0604030504040204" pitchFamily="50" charset="-128"/>
                  <a:ea typeface="Meiryo UI" panose="020B0604030504040204" pitchFamily="50" charset="-128"/>
                </a:rPr>
                <a:t>B1</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B2</a:t>
              </a:r>
              <a:r>
                <a:rPr lang="ja-JP" altLang="en-US" sz="1100" dirty="0">
                  <a:latin typeface="Meiryo UI" panose="020B0604030504040204" pitchFamily="50" charset="-128"/>
                  <a:ea typeface="Meiryo UI" panose="020B0604030504040204" pitchFamily="50" charset="-128"/>
                </a:rPr>
                <a:t>（経過観察）は</a:t>
              </a:r>
              <a:r>
                <a:rPr lang="en-US" altLang="ja-JP" sz="1100" dirty="0">
                  <a:latin typeface="Meiryo UI" panose="020B0604030504040204" pitchFamily="50" charset="-128"/>
                  <a:ea typeface="Meiryo UI" panose="020B0604030504040204" pitchFamily="50" charset="-128"/>
                </a:rPr>
                <a:t>B</a:t>
              </a:r>
              <a:r>
                <a:rPr lang="ja-JP" altLang="en-US" sz="1100" dirty="0">
                  <a:latin typeface="Meiryo UI" panose="020B0604030504040204" pitchFamily="50" charset="-128"/>
                  <a:ea typeface="Meiryo UI" panose="020B0604030504040204" pitchFamily="50" charset="-128"/>
                </a:rPr>
                <a:t>、健全度</a:t>
              </a:r>
              <a:r>
                <a:rPr lang="en-US" altLang="ja-JP" sz="1100" dirty="0">
                  <a:latin typeface="Meiryo UI" panose="020B0604030504040204" pitchFamily="50" charset="-128"/>
                  <a:ea typeface="Meiryo UI" panose="020B0604030504040204" pitchFamily="50" charset="-128"/>
                </a:rPr>
                <a:t>C1</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C2</a:t>
              </a:r>
              <a:r>
                <a:rPr lang="ja-JP" altLang="en-US" sz="1100" dirty="0">
                  <a:latin typeface="Meiryo UI" panose="020B0604030504040204" pitchFamily="50" charset="-128"/>
                  <a:ea typeface="Meiryo UI" panose="020B0604030504040204" pitchFamily="50" charset="-128"/>
                </a:rPr>
                <a:t>（要対策）は</a:t>
              </a:r>
              <a:r>
                <a:rPr lang="en-US" altLang="ja-JP" sz="1100" dirty="0">
                  <a:latin typeface="Meiryo UI" panose="020B0604030504040204" pitchFamily="50" charset="-128"/>
                  <a:ea typeface="Meiryo UI" panose="020B0604030504040204" pitchFamily="50" charset="-128"/>
                </a:rPr>
                <a:t>C</a:t>
              </a:r>
              <a:r>
                <a:rPr lang="ja-JP" altLang="en-US" sz="1100" dirty="0">
                  <a:latin typeface="Meiryo UI" panose="020B0604030504040204" pitchFamily="50" charset="-128"/>
                  <a:ea typeface="Meiryo UI" panose="020B0604030504040204" pitchFamily="50" charset="-128"/>
                </a:rPr>
                <a:t>として整理</a:t>
              </a:r>
            </a:p>
          </p:txBody>
        </p:sp>
      </p:grpSp>
      <p:sp>
        <p:nvSpPr>
          <p:cNvPr id="20" name="テキスト ボックス 19">
            <a:extLst>
              <a:ext uri="{FF2B5EF4-FFF2-40B4-BE49-F238E27FC236}">
                <a16:creationId xmlns:a16="http://schemas.microsoft.com/office/drawing/2014/main" id="{9480ECEC-36D6-4134-9DDE-BD6ECCB1B986}"/>
              </a:ext>
            </a:extLst>
          </p:cNvPr>
          <p:cNvSpPr txBox="1"/>
          <p:nvPr/>
        </p:nvSpPr>
        <p:spPr>
          <a:xfrm>
            <a:off x="2699792" y="4595189"/>
            <a:ext cx="3422613" cy="338554"/>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国基準を踏まえた大阪府の考え方</a:t>
            </a:r>
          </a:p>
        </p:txBody>
      </p:sp>
    </p:spTree>
    <p:extLst>
      <p:ext uri="{BB962C8B-B14F-4D97-AF65-F5344CB8AC3E}">
        <p14:creationId xmlns:p14="http://schemas.microsoft.com/office/powerpoint/2010/main" val="3319247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180" y="1268760"/>
            <a:ext cx="9144000" cy="2304256"/>
          </a:xfrm>
        </p:spPr>
        <p:txBody>
          <a:bodyPr>
            <a:normAutofit fontScale="90000"/>
          </a:bodyPr>
          <a:lstStyle/>
          <a:p>
            <a:pPr marL="182880" indent="0" algn="ctr">
              <a:buNone/>
            </a:pPr>
            <a:r>
              <a:rPr kumimoji="1" lang="ja-JP" altLang="en-US" sz="4000" b="1">
                <a:latin typeface="Meiryo UI" pitchFamily="50" charset="-128"/>
                <a:ea typeface="Meiryo UI" pitchFamily="50" charset="-128"/>
                <a:cs typeface="Meiryo UI" pitchFamily="50" charset="-128"/>
              </a:rPr>
              <a:t>大阪府都市基盤施設</a:t>
            </a:r>
            <a:r>
              <a:rPr lang="ja-JP" altLang="en-US" sz="4000" b="1">
                <a:latin typeface="Meiryo UI" pitchFamily="50" charset="-128"/>
                <a:ea typeface="Meiryo UI" pitchFamily="50" charset="-128"/>
                <a:cs typeface="Meiryo UI" pitchFamily="50" charset="-128"/>
              </a:rPr>
              <a:t>維持管理技術審議会</a:t>
            </a:r>
            <a:br>
              <a:rPr lang="en-US" altLang="ja-JP" sz="1300" b="1">
                <a:latin typeface="Meiryo UI" pitchFamily="50" charset="-128"/>
                <a:ea typeface="Meiryo UI" pitchFamily="50" charset="-128"/>
                <a:cs typeface="Meiryo UI" pitchFamily="50" charset="-128"/>
              </a:rPr>
            </a:br>
            <a:br>
              <a:rPr kumimoji="1" lang="en-US" altLang="ja-JP" sz="1300" b="1">
                <a:latin typeface="Meiryo UI" pitchFamily="50" charset="-128"/>
                <a:ea typeface="Meiryo UI" pitchFamily="50" charset="-128"/>
                <a:cs typeface="Meiryo UI" pitchFamily="50" charset="-128"/>
              </a:rPr>
            </a:br>
            <a:r>
              <a:rPr kumimoji="1" lang="ja-JP" altLang="en-US" sz="4000" b="1">
                <a:latin typeface="Meiryo UI" pitchFamily="50" charset="-128"/>
                <a:ea typeface="Meiryo UI" pitchFamily="50" charset="-128"/>
                <a:cs typeface="Meiryo UI" pitchFamily="50" charset="-128"/>
              </a:rPr>
              <a:t>第２回　</a:t>
            </a:r>
            <a:r>
              <a:rPr lang="ja-JP" altLang="en-US" sz="4000">
                <a:latin typeface="Meiryo UI" pitchFamily="50" charset="-128"/>
                <a:ea typeface="Meiryo UI" pitchFamily="50" charset="-128"/>
                <a:cs typeface="Meiryo UI" pitchFamily="50" charset="-128"/>
              </a:rPr>
              <a:t>河川等</a:t>
            </a:r>
            <a:r>
              <a:rPr kumimoji="1" lang="ja-JP" altLang="en-US" sz="4000" b="1">
                <a:latin typeface="Meiryo UI" pitchFamily="50" charset="-128"/>
                <a:ea typeface="Meiryo UI" pitchFamily="50" charset="-128"/>
                <a:cs typeface="Meiryo UI" pitchFamily="50" charset="-128"/>
              </a:rPr>
              <a:t>部会</a:t>
            </a:r>
            <a:br>
              <a:rPr kumimoji="1" lang="en-US" altLang="ja-JP" sz="1300" b="1">
                <a:latin typeface="Meiryo UI" pitchFamily="50" charset="-128"/>
                <a:ea typeface="Meiryo UI" pitchFamily="50" charset="-128"/>
                <a:cs typeface="Meiryo UI" pitchFamily="50" charset="-128"/>
              </a:rPr>
            </a:br>
            <a:br>
              <a:rPr kumimoji="1" lang="en-US" altLang="ja-JP" sz="1300" b="1">
                <a:latin typeface="Meiryo UI" pitchFamily="50" charset="-128"/>
                <a:ea typeface="Meiryo UI" pitchFamily="50" charset="-128"/>
                <a:cs typeface="Meiryo UI" pitchFamily="50" charset="-128"/>
              </a:rPr>
            </a:br>
            <a:endParaRPr kumimoji="1" lang="ja-JP" altLang="en-US" sz="2700" b="1">
              <a:latin typeface="Meiryo UI" pitchFamily="50" charset="-128"/>
              <a:ea typeface="Meiryo UI" pitchFamily="50" charset="-128"/>
              <a:cs typeface="Meiryo UI" pitchFamily="50" charset="-128"/>
            </a:endParaRPr>
          </a:p>
        </p:txBody>
      </p:sp>
      <p:sp>
        <p:nvSpPr>
          <p:cNvPr id="8" name="サブタイトル 2"/>
          <p:cNvSpPr txBox="1">
            <a:spLocks/>
          </p:cNvSpPr>
          <p:nvPr/>
        </p:nvSpPr>
        <p:spPr>
          <a:xfrm>
            <a:off x="36512" y="3753131"/>
            <a:ext cx="9144000" cy="792088"/>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pPr algn="ctr"/>
            <a:r>
              <a:rPr lang="en-US" altLang="ja-JP" sz="3200" b="1">
                <a:latin typeface="Meiryo UI" pitchFamily="50" charset="-128"/>
                <a:ea typeface="Meiryo UI" pitchFamily="50" charset="-128"/>
                <a:cs typeface="Meiryo UI" pitchFamily="50" charset="-128"/>
              </a:rPr>
              <a:t>《</a:t>
            </a:r>
            <a:r>
              <a:rPr lang="ja-JP" altLang="en-US" sz="3200" b="1">
                <a:latin typeface="Meiryo UI" pitchFamily="50" charset="-128"/>
                <a:ea typeface="Meiryo UI" pitchFamily="50" charset="-128"/>
                <a:cs typeface="Meiryo UI" pitchFamily="50" charset="-128"/>
              </a:rPr>
              <a:t>第１回河川等部会の概要</a:t>
            </a:r>
            <a:r>
              <a:rPr lang="en-US" altLang="ja-JP" sz="3200" b="1">
                <a:latin typeface="Meiryo UI" pitchFamily="50" charset="-128"/>
                <a:ea typeface="Meiryo UI" pitchFamily="50" charset="-128"/>
                <a:cs typeface="Meiryo UI" pitchFamily="50" charset="-128"/>
              </a:rPr>
              <a:t>》</a:t>
            </a:r>
            <a:endParaRPr lang="ja-JP" altLang="en-US" sz="3200" b="1">
              <a:latin typeface="Meiryo UI" pitchFamily="50" charset="-128"/>
              <a:ea typeface="Meiryo UI" pitchFamily="50" charset="-128"/>
              <a:cs typeface="Meiryo UI" pitchFamily="50" charset="-128"/>
            </a:endParaRPr>
          </a:p>
        </p:txBody>
      </p:sp>
      <p:sp>
        <p:nvSpPr>
          <p:cNvPr id="6" name="スライド番号プレースホルダー 17">
            <a:extLst>
              <a:ext uri="{FF2B5EF4-FFF2-40B4-BE49-F238E27FC236}">
                <a16:creationId xmlns:a16="http://schemas.microsoft.com/office/drawing/2014/main" id="{568234FF-1C40-4B1D-98C8-DF509959AD12}"/>
              </a:ext>
            </a:extLst>
          </p:cNvPr>
          <p:cNvSpPr txBox="1">
            <a:spLocks/>
          </p:cNvSpPr>
          <p:nvPr/>
        </p:nvSpPr>
        <p:spPr>
          <a:xfrm>
            <a:off x="8373184" y="6489782"/>
            <a:ext cx="774422"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8</a:t>
            </a:fld>
            <a:endParaRPr lang="ja-JP" altLang="en-US"/>
          </a:p>
        </p:txBody>
      </p:sp>
      <p:sp>
        <p:nvSpPr>
          <p:cNvPr id="5" name="サブタイトル 2">
            <a:extLst>
              <a:ext uri="{FF2B5EF4-FFF2-40B4-BE49-F238E27FC236}">
                <a16:creationId xmlns:a16="http://schemas.microsoft.com/office/drawing/2014/main" id="{87E11EAB-A6CE-437E-8633-27937AE1085C}"/>
              </a:ext>
            </a:extLst>
          </p:cNvPr>
          <p:cNvSpPr txBox="1">
            <a:spLocks/>
          </p:cNvSpPr>
          <p:nvPr/>
        </p:nvSpPr>
        <p:spPr>
          <a:xfrm>
            <a:off x="0" y="4765144"/>
            <a:ext cx="9144000" cy="792088"/>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pPr algn="ctr"/>
            <a:r>
              <a:rPr lang="ja-JP" altLang="en-US" sz="3200">
                <a:latin typeface="Meiryo UI" pitchFamily="50" charset="-128"/>
                <a:ea typeface="Meiryo UI" pitchFamily="50" charset="-128"/>
                <a:cs typeface="Meiryo UI" pitchFamily="50" charset="-128"/>
              </a:rPr>
              <a:t>（下水道施設編）</a:t>
            </a:r>
          </a:p>
        </p:txBody>
      </p:sp>
      <p:sp>
        <p:nvSpPr>
          <p:cNvPr id="7" name="サブタイトル 2">
            <a:extLst>
              <a:ext uri="{FF2B5EF4-FFF2-40B4-BE49-F238E27FC236}">
                <a16:creationId xmlns:a16="http://schemas.microsoft.com/office/drawing/2014/main" id="{8BE72615-6364-4B6C-945A-D7D07E5BBAC5}"/>
              </a:ext>
            </a:extLst>
          </p:cNvPr>
          <p:cNvSpPr txBox="1">
            <a:spLocks/>
          </p:cNvSpPr>
          <p:nvPr/>
        </p:nvSpPr>
        <p:spPr>
          <a:xfrm>
            <a:off x="0" y="6190456"/>
            <a:ext cx="9144000" cy="550912"/>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indent="0" algn="ctr">
              <a:buNone/>
            </a:pPr>
            <a:endParaRPr lang="ja-JP" altLang="en-US" sz="2400" b="1">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96080747"/>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6" ma:contentTypeDescription="新しいドキュメントを作成します。" ma:contentTypeScope="" ma:versionID="e635bafb64d78acfa3ac9c13e4d2ff83">
  <xsd:schema xmlns:xsd="http://www.w3.org/2001/XMLSchema" xmlns:xs="http://www.w3.org/2001/XMLSchema" xmlns:p="http://schemas.microsoft.com/office/2006/metadata/properties" xmlns:ns2="60b12527-e226-4614-b792-74ec134ea487" xmlns:ns3="070d2816-acf1-4867-9480-e239a5331c18" targetNamespace="http://schemas.microsoft.com/office/2006/metadata/properties" ma:root="true" ma:fieldsID="9601b86e49bf8d4128e74dea46094216" ns2:_="" ns3:_="">
    <xsd:import namespace="60b12527-e226-4614-b792-74ec134ea487"/>
    <xsd:import namespace="070d2816-acf1-4867-9480-e239a5331c1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70d2816-acf1-4867-9480-e239a5331c1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634BFEE-8D7D-43EF-B083-92A91FA04B0F}"/>
</file>

<file path=customXml/itemProps2.xml><?xml version="1.0" encoding="utf-8"?>
<ds:datastoreItem xmlns:ds="http://schemas.openxmlformats.org/officeDocument/2006/customXml" ds:itemID="{F537A8C2-C6E1-41B4-B797-BE76C7836C81}">
  <ds:schemaRefs>
    <ds:schemaRef ds:uri="http://schemas.microsoft.com/sharepoint/v3/contenttype/forms"/>
  </ds:schemaRefs>
</ds:datastoreItem>
</file>

<file path=customXml/itemProps3.xml><?xml version="1.0" encoding="utf-8"?>
<ds:datastoreItem xmlns:ds="http://schemas.openxmlformats.org/officeDocument/2006/customXml" ds:itemID="{123580F3-5003-4643-A841-F6D2432542D8}">
  <ds:schemaRefs>
    <ds:schemaRef ds:uri="070d2816-acf1-4867-9480-e239a5331c18"/>
    <ds:schemaRef ds:uri="60b12527-e226-4614-b792-74ec134ea48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Slipstream</Template>
  <TotalTime>167</TotalTime>
  <Words>4819</Words>
  <Application>Microsoft Office PowerPoint</Application>
  <PresentationFormat>画面に合わせる (4:3)</PresentationFormat>
  <Paragraphs>455</Paragraphs>
  <Slides>18</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BIZ UDPゴシック</vt:lpstr>
      <vt:lpstr>Meiryo UI</vt:lpstr>
      <vt:lpstr>Arial</vt:lpstr>
      <vt:lpstr>Calibri</vt:lpstr>
      <vt:lpstr>Georgia</vt:lpstr>
      <vt:lpstr>Trebuchet MS</vt:lpstr>
      <vt:lpstr>Wingdings</vt:lpstr>
      <vt:lpstr>スリップストリーム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大阪府都市基盤施設維持管理技術審議会  第２回　河川等部会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大阪府都市基盤施設維持管理技術審議会  第２回　河川等部会  </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杉原　卓治</cp:lastModifiedBy>
  <cp:revision>15</cp:revision>
  <cp:lastPrinted>2024-05-27T01:21:55Z</cp:lastPrinted>
  <dcterms:created xsi:type="dcterms:W3CDTF">2013-06-19T04:48:16Z</dcterms:created>
  <dcterms:modified xsi:type="dcterms:W3CDTF">2024-07-08T03:55:43Z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ies>
</file>