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454" r:id="rId5"/>
    <p:sldId id="1245" r:id="rId6"/>
    <p:sldId id="1242" r:id="rId7"/>
    <p:sldId id="1255" r:id="rId8"/>
    <p:sldId id="1243" r:id="rId9"/>
    <p:sldId id="1244" r:id="rId10"/>
    <p:sldId id="1256" r:id="rId11"/>
    <p:sldId id="1271" r:id="rId12"/>
    <p:sldId id="1270" r:id="rId13"/>
    <p:sldId id="1250" r:id="rId14"/>
    <p:sldId id="1272" r:id="rId15"/>
    <p:sldId id="1251" r:id="rId16"/>
    <p:sldId id="1263" r:id="rId17"/>
    <p:sldId id="1234" r:id="rId18"/>
    <p:sldId id="1266" r:id="rId19"/>
    <p:sldId id="1247" r:id="rId20"/>
    <p:sldId id="1264" r:id="rId21"/>
    <p:sldId id="1246" r:id="rId22"/>
    <p:sldId id="1267" r:id="rId23"/>
    <p:sldId id="1252" r:id="rId24"/>
    <p:sldId id="1265" r:id="rId25"/>
    <p:sldId id="1240" r:id="rId26"/>
    <p:sldId id="1224" r:id="rId27"/>
    <p:sldId id="1241" r:id="rId28"/>
  </p:sldIdLst>
  <p:sldSz cx="9144000" cy="6858000" type="screen4x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有北　和哉" initials="有北　和哉" lastIdx="1" clrIdx="0">
    <p:extLst>
      <p:ext uri="{19B8F6BF-5375-455C-9EA6-DF929625EA0E}">
        <p15:presenceInfo xmlns:p15="http://schemas.microsoft.com/office/powerpoint/2012/main" userId="S::ArikitaK@lan.pref.osaka.jp::9eef0af1-4b28-4988-8783-720e50b9c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0066"/>
    <a:srgbClr val="3366CC"/>
    <a:srgbClr val="0066CC"/>
    <a:srgbClr val="FFD65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7862" autoAdjust="0"/>
  </p:normalViewPr>
  <p:slideViewPr>
    <p:cSldViewPr>
      <p:cViewPr varScale="1">
        <p:scale>
          <a:sx n="78" d="100"/>
          <a:sy n="78" d="100"/>
        </p:scale>
        <p:origin x="158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G0000sv0ns101\d11682$\doc\030&#20107;&#26989;&#25512;&#36914;\1&#65294;&#26041;&#37341;&#12539;&#35506;&#38988;&#12539;&#35201;&#26395;\&#38263;&#23551;&#21629;&#21270;\01_&#24220;&#12398;&#35336;&#30011;\R6&#25913;&#35330;&#12395;&#21521;&#12369;&#12390;\&#20316;&#26989;&#29992;\&#31532;&#65297;&#22238;&#27827;&#24029;&#31561;&#37096;&#20250;\&#25613;&#20663;&#24230;&#12398;&#12464;&#12521;&#12501;&#65288;&#28207;&#28286;&#12539;&#28023;&#23736;&#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係留施設</a:t>
            </a:r>
          </a:p>
        </c:rich>
      </c:tx>
      <c:layout>
        <c:manualLayout>
          <c:xMode val="edge"/>
          <c:yMode val="edge"/>
          <c:x val="0.39170277777777779"/>
          <c:y val="0"/>
        </c:manualLayout>
      </c:layout>
      <c:overlay val="0"/>
      <c:spPr>
        <a:noFill/>
        <a:ln>
          <a:noFill/>
        </a:ln>
        <a:effectLst/>
      </c:spPr>
      <c:txPr>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6927597983563897"/>
          <c:y val="0.12711430621071801"/>
          <c:w val="0.76545615092435559"/>
          <c:h val="0.73273209559166319"/>
        </c:manualLayout>
      </c:layout>
      <c:barChart>
        <c:barDir val="col"/>
        <c:grouping val="stacked"/>
        <c:varyColors val="0"/>
        <c:ser>
          <c:idx val="0"/>
          <c:order val="0"/>
          <c:tx>
            <c:strRef>
              <c:f>Sheet1!$B$1</c:f>
              <c:strCache>
                <c:ptCount val="1"/>
                <c:pt idx="0">
                  <c:v>D</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Sheet1!$B$2:$B$3</c:f>
              <c:numCache>
                <c:formatCode>General</c:formatCode>
                <c:ptCount val="2"/>
                <c:pt idx="0">
                  <c:v>27</c:v>
                </c:pt>
                <c:pt idx="1">
                  <c:v>28</c:v>
                </c:pt>
              </c:numCache>
            </c:numRef>
          </c:val>
          <c:extLst>
            <c:ext xmlns:c16="http://schemas.microsoft.com/office/drawing/2014/chart" uri="{C3380CC4-5D6E-409C-BE32-E72D297353CC}">
              <c16:uniqueId val="{00000000-A048-4D0D-BC12-BF905FFEC5C2}"/>
            </c:ext>
          </c:extLst>
        </c:ser>
        <c:ser>
          <c:idx val="1"/>
          <c:order val="1"/>
          <c:tx>
            <c:strRef>
              <c:f>Sheet1!$C$1</c:f>
              <c:strCache>
                <c:ptCount val="1"/>
                <c:pt idx="0">
                  <c:v>補修済D</c:v>
                </c:pt>
              </c:strCache>
            </c:strRef>
          </c:tx>
          <c:spPr>
            <a:solidFill>
              <a:srgbClr val="00B0F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Sheet1!$C$2:$C$3</c:f>
              <c:numCache>
                <c:formatCode>General</c:formatCode>
                <c:ptCount val="2"/>
                <c:pt idx="0">
                  <c:v>0</c:v>
                </c:pt>
                <c:pt idx="1">
                  <c:v>1</c:v>
                </c:pt>
              </c:numCache>
            </c:numRef>
          </c:val>
          <c:extLst>
            <c:ext xmlns:c16="http://schemas.microsoft.com/office/drawing/2014/chart" uri="{C3380CC4-5D6E-409C-BE32-E72D297353CC}">
              <c16:uniqueId val="{00000001-A048-4D0D-BC12-BF905FFEC5C2}"/>
            </c:ext>
          </c:extLst>
        </c:ser>
        <c:ser>
          <c:idx val="2"/>
          <c:order val="2"/>
          <c:tx>
            <c:strRef>
              <c:f>Sheet1!$D$1</c:f>
              <c:strCache>
                <c:ptCount val="1"/>
                <c:pt idx="0">
                  <c:v>C</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Sheet1!$D$2:$D$3</c:f>
              <c:numCache>
                <c:formatCode>General</c:formatCode>
                <c:ptCount val="2"/>
                <c:pt idx="0">
                  <c:v>51</c:v>
                </c:pt>
                <c:pt idx="1">
                  <c:v>35</c:v>
                </c:pt>
              </c:numCache>
            </c:numRef>
          </c:val>
          <c:extLst>
            <c:ext xmlns:c16="http://schemas.microsoft.com/office/drawing/2014/chart" uri="{C3380CC4-5D6E-409C-BE32-E72D297353CC}">
              <c16:uniqueId val="{00000002-A048-4D0D-BC12-BF905FFEC5C2}"/>
            </c:ext>
          </c:extLst>
        </c:ser>
        <c:ser>
          <c:idx val="3"/>
          <c:order val="3"/>
          <c:tx>
            <c:strRef>
              <c:f>Sheet1!$E$1</c:f>
              <c:strCache>
                <c:ptCount val="1"/>
                <c:pt idx="0">
                  <c:v>補修済C</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Sheet1!$E$2:$E$3</c:f>
              <c:numCache>
                <c:formatCode>General</c:formatCode>
                <c:ptCount val="2"/>
                <c:pt idx="0">
                  <c:v>0</c:v>
                </c:pt>
                <c:pt idx="1">
                  <c:v>2</c:v>
                </c:pt>
              </c:numCache>
            </c:numRef>
          </c:val>
          <c:extLst>
            <c:ext xmlns:c16="http://schemas.microsoft.com/office/drawing/2014/chart" uri="{C3380CC4-5D6E-409C-BE32-E72D297353CC}">
              <c16:uniqueId val="{00000003-A048-4D0D-BC12-BF905FFEC5C2}"/>
            </c:ext>
          </c:extLst>
        </c:ser>
        <c:ser>
          <c:idx val="4"/>
          <c:order val="4"/>
          <c:tx>
            <c:strRef>
              <c:f>Sheet1!$F$1</c:f>
              <c:strCache>
                <c:ptCount val="1"/>
                <c:pt idx="0">
                  <c:v>B</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Sheet1!$F$2:$F$3</c:f>
              <c:numCache>
                <c:formatCode>General</c:formatCode>
                <c:ptCount val="2"/>
                <c:pt idx="0">
                  <c:v>9</c:v>
                </c:pt>
                <c:pt idx="1">
                  <c:v>16</c:v>
                </c:pt>
              </c:numCache>
            </c:numRef>
          </c:val>
          <c:extLst>
            <c:ext xmlns:c16="http://schemas.microsoft.com/office/drawing/2014/chart" uri="{C3380CC4-5D6E-409C-BE32-E72D297353CC}">
              <c16:uniqueId val="{00000004-A048-4D0D-BC12-BF905FFEC5C2}"/>
            </c:ext>
          </c:extLst>
        </c:ser>
        <c:ser>
          <c:idx val="5"/>
          <c:order val="5"/>
          <c:tx>
            <c:strRef>
              <c:f>Sheet1!$G$1</c:f>
              <c:strCache>
                <c:ptCount val="1"/>
                <c:pt idx="0">
                  <c:v>A</c:v>
                </c:pt>
              </c:strCache>
            </c:strRef>
          </c:tx>
          <c:spPr>
            <a:solidFill>
              <a:srgbClr val="FF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Sheet1!$G$2:$G$3</c:f>
              <c:numCache>
                <c:formatCode>General</c:formatCode>
                <c:ptCount val="2"/>
                <c:pt idx="0">
                  <c:v>17</c:v>
                </c:pt>
                <c:pt idx="1">
                  <c:v>22</c:v>
                </c:pt>
              </c:numCache>
            </c:numRef>
          </c:val>
          <c:extLst>
            <c:ext xmlns:c16="http://schemas.microsoft.com/office/drawing/2014/chart" uri="{C3380CC4-5D6E-409C-BE32-E72D297353CC}">
              <c16:uniqueId val="{00000005-A048-4D0D-BC12-BF905FFEC5C2}"/>
            </c:ext>
          </c:extLst>
        </c:ser>
        <c:dLbls>
          <c:dLblPos val="ctr"/>
          <c:showLegendKey val="0"/>
          <c:showVal val="1"/>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08592"/>
        <c:crosses val="autoZero"/>
        <c:auto val="1"/>
        <c:lblAlgn val="ctr"/>
        <c:lblOffset val="100"/>
        <c:noMultiLvlLbl val="0"/>
      </c:catAx>
      <c:valAx>
        <c:axId val="8186085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2190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防波堤</a:t>
            </a:r>
          </a:p>
        </c:rich>
      </c:tx>
      <c:layout>
        <c:manualLayout>
          <c:xMode val="edge"/>
          <c:yMode val="edge"/>
          <c:x val="0.39170277777777779"/>
          <c:y val="0"/>
        </c:manualLayout>
      </c:layout>
      <c:overlay val="0"/>
      <c:spPr>
        <a:noFill/>
        <a:ln>
          <a:noFill/>
        </a:ln>
        <a:effectLst/>
      </c:spPr>
      <c:txPr>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6927597983563897"/>
          <c:y val="0.12711430621071801"/>
          <c:w val="0.76545615092435559"/>
          <c:h val="0.73273209559166319"/>
        </c:manualLayout>
      </c:layout>
      <c:barChart>
        <c:barDir val="col"/>
        <c:grouping val="stacked"/>
        <c:varyColors val="0"/>
        <c:ser>
          <c:idx val="0"/>
          <c:order val="0"/>
          <c:tx>
            <c:strRef>
              <c:f>Sheet1!$B$1</c:f>
              <c:strCache>
                <c:ptCount val="1"/>
                <c:pt idx="0">
                  <c:v>D</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Sheet1!$B$2:$B$3</c:f>
              <c:numCache>
                <c:formatCode>General</c:formatCode>
                <c:ptCount val="2"/>
                <c:pt idx="0">
                  <c:v>20</c:v>
                </c:pt>
                <c:pt idx="1">
                  <c:v>13</c:v>
                </c:pt>
              </c:numCache>
            </c:numRef>
          </c:val>
          <c:extLst>
            <c:ext xmlns:c16="http://schemas.microsoft.com/office/drawing/2014/chart" uri="{C3380CC4-5D6E-409C-BE32-E72D297353CC}">
              <c16:uniqueId val="{00000000-0B0E-4397-983C-F825D65AD508}"/>
            </c:ext>
          </c:extLst>
        </c:ser>
        <c:ser>
          <c:idx val="1"/>
          <c:order val="1"/>
          <c:tx>
            <c:strRef>
              <c:f>Sheet1!$C$1</c:f>
              <c:strCache>
                <c:ptCount val="1"/>
                <c:pt idx="0">
                  <c:v>C</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Sheet1!$C$2:$C$3</c:f>
              <c:numCache>
                <c:formatCode>General</c:formatCode>
                <c:ptCount val="2"/>
                <c:pt idx="0">
                  <c:v>34</c:v>
                </c:pt>
                <c:pt idx="1">
                  <c:v>39</c:v>
                </c:pt>
              </c:numCache>
            </c:numRef>
          </c:val>
          <c:extLst>
            <c:ext xmlns:c16="http://schemas.microsoft.com/office/drawing/2014/chart" uri="{C3380CC4-5D6E-409C-BE32-E72D297353CC}">
              <c16:uniqueId val="{00000001-0B0E-4397-983C-F825D65AD508}"/>
            </c:ext>
          </c:extLst>
        </c:ser>
        <c:ser>
          <c:idx val="2"/>
          <c:order val="2"/>
          <c:tx>
            <c:strRef>
              <c:f>Sheet1!$D$1</c:f>
              <c:strCache>
                <c:ptCount val="1"/>
                <c:pt idx="0">
                  <c:v>B</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Sheet1!$D$2:$D$3</c:f>
              <c:numCache>
                <c:formatCode>General</c:formatCode>
                <c:ptCount val="2"/>
                <c:pt idx="0">
                  <c:v>0</c:v>
                </c:pt>
                <c:pt idx="1">
                  <c:v>1</c:v>
                </c:pt>
              </c:numCache>
            </c:numRef>
          </c:val>
          <c:extLst>
            <c:ext xmlns:c16="http://schemas.microsoft.com/office/drawing/2014/chart" uri="{C3380CC4-5D6E-409C-BE32-E72D297353CC}">
              <c16:uniqueId val="{00000002-0B0E-4397-983C-F825D65AD508}"/>
            </c:ext>
          </c:extLst>
        </c:ser>
        <c:ser>
          <c:idx val="3"/>
          <c:order val="3"/>
          <c:tx>
            <c:strRef>
              <c:f>Sheet1!$E$1</c:f>
              <c:strCache>
                <c:ptCount val="1"/>
                <c:pt idx="0">
                  <c:v>A</c:v>
                </c:pt>
              </c:strCache>
            </c:strRef>
          </c:tx>
          <c:spPr>
            <a:solidFill>
              <a:srgbClr val="FF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Sheet1!$E$2:$E$3</c:f>
              <c:numCache>
                <c:formatCode>General</c:formatCode>
                <c:ptCount val="2"/>
                <c:pt idx="0">
                  <c:v>1</c:v>
                </c:pt>
                <c:pt idx="1">
                  <c:v>2</c:v>
                </c:pt>
              </c:numCache>
            </c:numRef>
          </c:val>
          <c:extLst>
            <c:ext xmlns:c16="http://schemas.microsoft.com/office/drawing/2014/chart" uri="{C3380CC4-5D6E-409C-BE32-E72D297353CC}">
              <c16:uniqueId val="{00000003-0B0E-4397-983C-F825D65AD508}"/>
            </c:ext>
          </c:extLst>
        </c:ser>
        <c:dLbls>
          <c:dLblPos val="ctr"/>
          <c:showLegendKey val="0"/>
          <c:showVal val="1"/>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08592"/>
        <c:crosses val="autoZero"/>
        <c:auto val="1"/>
        <c:lblAlgn val="ctr"/>
        <c:lblOffset val="100"/>
        <c:noMultiLvlLbl val="0"/>
      </c:catAx>
      <c:valAx>
        <c:axId val="81860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21904"/>
        <c:crosses val="autoZero"/>
        <c:crossBetween val="between"/>
        <c:majorUnit val="10"/>
      </c:valAx>
      <c:spPr>
        <a:noFill/>
        <a:ln>
          <a:noFill/>
        </a:ln>
        <a:effectLst/>
      </c:spPr>
    </c:plotArea>
    <c:plotVisOnly val="1"/>
    <c:dispBlanksAs val="gap"/>
    <c:showDLblsOverMax val="0"/>
    <c:extLst/>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護岸</a:t>
            </a:r>
          </a:p>
        </c:rich>
      </c:tx>
      <c:layout>
        <c:manualLayout>
          <c:xMode val="edge"/>
          <c:yMode val="edge"/>
          <c:x val="0.42698055555555553"/>
          <c:y val="0"/>
        </c:manualLayout>
      </c:layout>
      <c:overlay val="0"/>
      <c:spPr>
        <a:noFill/>
        <a:ln>
          <a:noFill/>
        </a:ln>
        <a:effectLst/>
      </c:spPr>
      <c:txPr>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6927597983563897"/>
          <c:y val="0.12711430621071801"/>
          <c:w val="0.76545615092435559"/>
          <c:h val="0.73273209559166319"/>
        </c:manualLayout>
      </c:layout>
      <c:barChart>
        <c:barDir val="col"/>
        <c:grouping val="stacked"/>
        <c:varyColors val="0"/>
        <c:ser>
          <c:idx val="0"/>
          <c:order val="0"/>
          <c:tx>
            <c:strRef>
              <c:f>Sheet1!$B$1</c:f>
              <c:strCache>
                <c:ptCount val="1"/>
                <c:pt idx="0">
                  <c:v>D</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Sheet1!$B$2:$B$3</c:f>
              <c:numCache>
                <c:formatCode>General</c:formatCode>
                <c:ptCount val="2"/>
                <c:pt idx="0">
                  <c:v>84</c:v>
                </c:pt>
                <c:pt idx="1">
                  <c:v>10</c:v>
                </c:pt>
              </c:numCache>
            </c:numRef>
          </c:val>
          <c:extLst>
            <c:ext xmlns:c16="http://schemas.microsoft.com/office/drawing/2014/chart" uri="{C3380CC4-5D6E-409C-BE32-E72D297353CC}">
              <c16:uniqueId val="{00000000-A363-4E13-8532-75CBA8153B41}"/>
            </c:ext>
          </c:extLst>
        </c:ser>
        <c:ser>
          <c:idx val="1"/>
          <c:order val="1"/>
          <c:tx>
            <c:strRef>
              <c:f>Sheet1!$C$1</c:f>
              <c:strCache>
                <c:ptCount val="1"/>
                <c:pt idx="0">
                  <c:v>C</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Sheet1!$C$2:$C$3</c:f>
              <c:numCache>
                <c:formatCode>General</c:formatCode>
                <c:ptCount val="2"/>
                <c:pt idx="0">
                  <c:v>39</c:v>
                </c:pt>
                <c:pt idx="1">
                  <c:v>96</c:v>
                </c:pt>
              </c:numCache>
            </c:numRef>
          </c:val>
          <c:extLst>
            <c:ext xmlns:c16="http://schemas.microsoft.com/office/drawing/2014/chart" uri="{C3380CC4-5D6E-409C-BE32-E72D297353CC}">
              <c16:uniqueId val="{00000001-A363-4E13-8532-75CBA8153B41}"/>
            </c:ext>
          </c:extLst>
        </c:ser>
        <c:ser>
          <c:idx val="2"/>
          <c:order val="2"/>
          <c:tx>
            <c:strRef>
              <c:f>Sheet1!$D$1</c:f>
              <c:strCache>
                <c:ptCount val="1"/>
                <c:pt idx="0">
                  <c:v>B</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Sheet1!$D$2:$D$3</c:f>
              <c:numCache>
                <c:formatCode>General</c:formatCode>
                <c:ptCount val="2"/>
                <c:pt idx="0">
                  <c:v>5</c:v>
                </c:pt>
                <c:pt idx="1">
                  <c:v>16</c:v>
                </c:pt>
              </c:numCache>
            </c:numRef>
          </c:val>
          <c:extLst>
            <c:ext xmlns:c16="http://schemas.microsoft.com/office/drawing/2014/chart" uri="{C3380CC4-5D6E-409C-BE32-E72D297353CC}">
              <c16:uniqueId val="{00000002-A363-4E13-8532-75CBA8153B41}"/>
            </c:ext>
          </c:extLst>
        </c:ser>
        <c:ser>
          <c:idx val="3"/>
          <c:order val="3"/>
          <c:tx>
            <c:strRef>
              <c:f>Sheet1!$E$1</c:f>
              <c:strCache>
                <c:ptCount val="1"/>
                <c:pt idx="0">
                  <c:v>A</c:v>
                </c:pt>
              </c:strCache>
            </c:strRef>
          </c:tx>
          <c:spPr>
            <a:solidFill>
              <a:srgbClr val="FF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Sheet1!$E$2:$E$3</c:f>
              <c:numCache>
                <c:formatCode>General</c:formatCode>
                <c:ptCount val="2"/>
                <c:pt idx="0">
                  <c:v>3</c:v>
                </c:pt>
                <c:pt idx="1">
                  <c:v>9</c:v>
                </c:pt>
              </c:numCache>
            </c:numRef>
          </c:val>
          <c:extLst>
            <c:ext xmlns:c16="http://schemas.microsoft.com/office/drawing/2014/chart" uri="{C3380CC4-5D6E-409C-BE32-E72D297353CC}">
              <c16:uniqueId val="{00000003-A363-4E13-8532-75CBA8153B41}"/>
            </c:ext>
          </c:extLst>
        </c:ser>
        <c:dLbls>
          <c:dLblPos val="ctr"/>
          <c:showLegendKey val="0"/>
          <c:showVal val="1"/>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08592"/>
        <c:crosses val="autoZero"/>
        <c:auto val="1"/>
        <c:lblAlgn val="ctr"/>
        <c:lblOffset val="100"/>
        <c:noMultiLvlLbl val="0"/>
      </c:catAx>
      <c:valAx>
        <c:axId val="818608592"/>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21904"/>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防潮堤</a:t>
            </a:r>
          </a:p>
        </c:rich>
      </c:tx>
      <c:layout>
        <c:manualLayout>
          <c:xMode val="edge"/>
          <c:yMode val="edge"/>
          <c:x val="0.40138722222222223"/>
          <c:y val="1.3382800608828006E-2"/>
        </c:manualLayout>
      </c:layout>
      <c:overlay val="1"/>
      <c:spPr>
        <a:noFill/>
        <a:ln>
          <a:noFill/>
        </a:ln>
        <a:effectLst/>
      </c:spPr>
      <c:txPr>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0267499999999999"/>
          <c:y val="0.13174181887366818"/>
          <c:w val="0.73069666666666666"/>
          <c:h val="0.72756992009132404"/>
        </c:manualLayout>
      </c:layout>
      <c:barChart>
        <c:barDir val="col"/>
        <c:grouping val="stacked"/>
        <c:varyColors val="0"/>
        <c:ser>
          <c:idx val="4"/>
          <c:order val="0"/>
          <c:tx>
            <c:strRef>
              <c:f>Sheet1!$I$37</c:f>
              <c:strCache>
                <c:ptCount val="1"/>
                <c:pt idx="0">
                  <c:v>D</c:v>
                </c:pt>
              </c:strCache>
            </c:strRef>
          </c:tx>
          <c:spPr>
            <a:solidFill>
              <a:srgbClr val="0070C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Sheet1!$J$37:$K$37</c:f>
              <c:numCache>
                <c:formatCode>General</c:formatCode>
                <c:ptCount val="2"/>
                <c:pt idx="0">
                  <c:v>3</c:v>
                </c:pt>
                <c:pt idx="1">
                  <c:v>3</c:v>
                </c:pt>
              </c:numCache>
            </c:numRef>
          </c:val>
          <c:extLst>
            <c:ext xmlns:c16="http://schemas.microsoft.com/office/drawing/2014/chart" uri="{C3380CC4-5D6E-409C-BE32-E72D297353CC}">
              <c16:uniqueId val="{00000000-C302-4E40-81E2-F03178916CDC}"/>
            </c:ext>
          </c:extLst>
        </c:ser>
        <c:ser>
          <c:idx val="5"/>
          <c:order val="1"/>
          <c:tx>
            <c:strRef>
              <c:f>Sheet1!$I$36</c:f>
              <c:strCache>
                <c:ptCount val="1"/>
                <c:pt idx="0">
                  <c:v>補修済D</c:v>
                </c:pt>
              </c:strCache>
            </c:strRef>
          </c:tx>
          <c:spPr>
            <a:solidFill>
              <a:srgbClr val="00B0F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Sheet1!$J$36:$K$36</c:f>
              <c:numCache>
                <c:formatCode>General</c:formatCode>
                <c:ptCount val="2"/>
                <c:pt idx="1">
                  <c:v>3</c:v>
                </c:pt>
              </c:numCache>
            </c:numRef>
          </c:val>
          <c:extLst>
            <c:ext xmlns:c16="http://schemas.microsoft.com/office/drawing/2014/chart" uri="{C3380CC4-5D6E-409C-BE32-E72D297353CC}">
              <c16:uniqueId val="{00000001-C302-4E40-81E2-F03178916CDC}"/>
            </c:ext>
          </c:extLst>
        </c:ser>
        <c:ser>
          <c:idx val="2"/>
          <c:order val="2"/>
          <c:tx>
            <c:strRef>
              <c:f>Sheet1!$I$35</c:f>
              <c:strCache>
                <c:ptCount val="1"/>
                <c:pt idx="0">
                  <c:v>C</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Sheet1!$J$35:$K$35</c:f>
              <c:numCache>
                <c:formatCode>General</c:formatCode>
                <c:ptCount val="2"/>
                <c:pt idx="0">
                  <c:v>23</c:v>
                </c:pt>
                <c:pt idx="1">
                  <c:v>23</c:v>
                </c:pt>
              </c:numCache>
            </c:numRef>
          </c:val>
          <c:extLst>
            <c:ext xmlns:c16="http://schemas.microsoft.com/office/drawing/2014/chart" uri="{C3380CC4-5D6E-409C-BE32-E72D297353CC}">
              <c16:uniqueId val="{00000002-C302-4E40-81E2-F03178916CDC}"/>
            </c:ext>
          </c:extLst>
        </c:ser>
        <c:ser>
          <c:idx val="3"/>
          <c:order val="3"/>
          <c:tx>
            <c:strRef>
              <c:f>Sheet1!$I$34</c:f>
              <c:strCache>
                <c:ptCount val="1"/>
                <c:pt idx="0">
                  <c:v>補修済C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Sheet1!$J$34:$K$34</c:f>
              <c:numCache>
                <c:formatCode>General</c:formatCode>
                <c:ptCount val="2"/>
              </c:numCache>
            </c:numRef>
          </c:val>
          <c:extLst>
            <c:ext xmlns:c16="http://schemas.microsoft.com/office/drawing/2014/chart" uri="{C3380CC4-5D6E-409C-BE32-E72D297353CC}">
              <c16:uniqueId val="{00000003-C302-4E40-81E2-F03178916CDC}"/>
            </c:ext>
          </c:extLst>
        </c:ser>
        <c:ser>
          <c:idx val="1"/>
          <c:order val="4"/>
          <c:tx>
            <c:strRef>
              <c:f>Sheet1!$I$33</c:f>
              <c:strCache>
                <c:ptCount val="1"/>
                <c:pt idx="0">
                  <c:v>B</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Sheet1!$J$33:$K$33</c:f>
              <c:numCache>
                <c:formatCode>General</c:formatCode>
                <c:ptCount val="2"/>
                <c:pt idx="0">
                  <c:v>9</c:v>
                </c:pt>
                <c:pt idx="1">
                  <c:v>7</c:v>
                </c:pt>
              </c:numCache>
            </c:numRef>
          </c:val>
          <c:extLst>
            <c:ext xmlns:c16="http://schemas.microsoft.com/office/drawing/2014/chart" uri="{C3380CC4-5D6E-409C-BE32-E72D297353CC}">
              <c16:uniqueId val="{00000004-C302-4E40-81E2-F03178916CDC}"/>
            </c:ext>
          </c:extLst>
        </c:ser>
        <c:ser>
          <c:idx val="0"/>
          <c:order val="5"/>
          <c:tx>
            <c:strRef>
              <c:f>Sheet1!$I$32</c:f>
              <c:strCache>
                <c:ptCount val="1"/>
                <c:pt idx="0">
                  <c:v>A</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Sheet1!$J$32:$K$32</c:f>
              <c:numCache>
                <c:formatCode>General</c:formatCode>
                <c:ptCount val="2"/>
                <c:pt idx="0">
                  <c:v>5</c:v>
                </c:pt>
                <c:pt idx="1">
                  <c:v>4</c:v>
                </c:pt>
              </c:numCache>
            </c:numRef>
          </c:val>
          <c:extLst>
            <c:ext xmlns:c16="http://schemas.microsoft.com/office/drawing/2014/chart" uri="{C3380CC4-5D6E-409C-BE32-E72D297353CC}">
              <c16:uniqueId val="{00000005-C302-4E40-81E2-F03178916CDC}"/>
            </c:ext>
          </c:extLst>
        </c:ser>
        <c:dLbls>
          <c:dLblPos val="ctr"/>
          <c:showLegendKey val="0"/>
          <c:showVal val="1"/>
          <c:showCatName val="0"/>
          <c:showSerName val="0"/>
          <c:showPercent val="0"/>
          <c:showBubbleSize val="0"/>
        </c:dLbls>
        <c:gapWidth val="150"/>
        <c:overlap val="100"/>
        <c:axId val="1379999775"/>
        <c:axId val="1380003103"/>
      </c:barChart>
      <c:catAx>
        <c:axId val="137999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380003103"/>
        <c:crosses val="autoZero"/>
        <c:auto val="1"/>
        <c:lblAlgn val="ctr"/>
        <c:lblOffset val="100"/>
        <c:noMultiLvlLbl val="0"/>
      </c:catAx>
      <c:valAx>
        <c:axId val="138000310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37999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33754" cy="495063"/>
          </a:xfrm>
          <a:prstGeom prst="rect">
            <a:avLst/>
          </a:prstGeom>
        </p:spPr>
        <p:txBody>
          <a:bodyPr vert="horz" lIns="91023" tIns="45513" rIns="91023" bIns="455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5361" y="0"/>
            <a:ext cx="2933754" cy="495063"/>
          </a:xfrm>
          <a:prstGeom prst="rect">
            <a:avLst/>
          </a:prstGeom>
        </p:spPr>
        <p:txBody>
          <a:bodyPr vert="horz" lIns="91023" tIns="45513" rIns="91023" bIns="45513" rtlCol="0"/>
          <a:lstStyle>
            <a:lvl1pPr algn="r">
              <a:defRPr sz="1200"/>
            </a:lvl1pPr>
          </a:lstStyle>
          <a:p>
            <a:fld id="{29472AE3-829E-42FD-BDF5-9930118AE71F}" type="datetimeFigureOut">
              <a:rPr kumimoji="1" lang="ja-JP" altLang="en-US" smtClean="0"/>
              <a:t>2024/7/12</a:t>
            </a:fld>
            <a:endParaRPr kumimoji="1" lang="ja-JP" altLang="en-US"/>
          </a:p>
        </p:txBody>
      </p:sp>
      <p:sp>
        <p:nvSpPr>
          <p:cNvPr id="4" name="フッター プレースホルダー 3"/>
          <p:cNvSpPr>
            <a:spLocks noGrp="1"/>
          </p:cNvSpPr>
          <p:nvPr>
            <p:ph type="ftr" sz="quarter" idx="2"/>
          </p:nvPr>
        </p:nvSpPr>
        <p:spPr>
          <a:xfrm>
            <a:off x="6" y="9406186"/>
            <a:ext cx="2933754" cy="495062"/>
          </a:xfrm>
          <a:prstGeom prst="rect">
            <a:avLst/>
          </a:prstGeom>
        </p:spPr>
        <p:txBody>
          <a:bodyPr vert="horz" lIns="91023" tIns="45513" rIns="91023" bIns="455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5361" y="9406186"/>
            <a:ext cx="2933754" cy="495062"/>
          </a:xfrm>
          <a:prstGeom prst="rect">
            <a:avLst/>
          </a:prstGeom>
        </p:spPr>
        <p:txBody>
          <a:bodyPr vert="horz" lIns="91023" tIns="45513" rIns="91023" bIns="45513"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33754" cy="495063"/>
          </a:xfrm>
          <a:prstGeom prst="rect">
            <a:avLst/>
          </a:prstGeom>
        </p:spPr>
        <p:txBody>
          <a:bodyPr vert="horz" lIns="91023" tIns="45513" rIns="91023" bIns="455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361" y="0"/>
            <a:ext cx="2933754" cy="495063"/>
          </a:xfrm>
          <a:prstGeom prst="rect">
            <a:avLst/>
          </a:prstGeom>
        </p:spPr>
        <p:txBody>
          <a:bodyPr vert="horz" lIns="91023" tIns="45513" rIns="91023" bIns="45513" rtlCol="0"/>
          <a:lstStyle>
            <a:lvl1pPr algn="r">
              <a:defRPr sz="1200"/>
            </a:lvl1pPr>
          </a:lstStyle>
          <a:p>
            <a:fld id="{C66E6DC5-E089-448C-ADA9-C53EA216882B}" type="datetimeFigureOut">
              <a:rPr kumimoji="1" lang="ja-JP" altLang="en-US" smtClean="0"/>
              <a:t>2024/7/12</a:t>
            </a:fld>
            <a:endParaRPr kumimoji="1" lang="ja-JP" altLang="en-US"/>
          </a:p>
        </p:txBody>
      </p:sp>
      <p:sp>
        <p:nvSpPr>
          <p:cNvPr id="4" name="スライド イメージ プレースホルダー 3"/>
          <p:cNvSpPr>
            <a:spLocks noGrp="1" noRot="1" noChangeAspect="1"/>
          </p:cNvSpPr>
          <p:nvPr>
            <p:ph type="sldImg" idx="2"/>
          </p:nvPr>
        </p:nvSpPr>
        <p:spPr>
          <a:xfrm>
            <a:off x="911225" y="742950"/>
            <a:ext cx="4948238" cy="3713163"/>
          </a:xfrm>
          <a:prstGeom prst="rect">
            <a:avLst/>
          </a:prstGeom>
          <a:noFill/>
          <a:ln w="12700">
            <a:solidFill>
              <a:prstClr val="black"/>
            </a:solidFill>
          </a:ln>
        </p:spPr>
        <p:txBody>
          <a:bodyPr vert="horz" lIns="91023" tIns="45513" rIns="91023" bIns="45513" rtlCol="0" anchor="ctr"/>
          <a:lstStyle/>
          <a:p>
            <a:endParaRPr lang="ja-JP" altLang="en-US"/>
          </a:p>
        </p:txBody>
      </p:sp>
      <p:sp>
        <p:nvSpPr>
          <p:cNvPr id="5" name="ノート プレースホルダー 4"/>
          <p:cNvSpPr>
            <a:spLocks noGrp="1"/>
          </p:cNvSpPr>
          <p:nvPr>
            <p:ph type="body" sz="quarter" idx="3"/>
          </p:nvPr>
        </p:nvSpPr>
        <p:spPr>
          <a:xfrm>
            <a:off x="677388" y="4703883"/>
            <a:ext cx="5415919" cy="4455560"/>
          </a:xfrm>
          <a:prstGeom prst="rect">
            <a:avLst/>
          </a:prstGeom>
        </p:spPr>
        <p:txBody>
          <a:bodyPr vert="horz" lIns="91023" tIns="45513" rIns="91023" bIns="455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06186"/>
            <a:ext cx="2933754" cy="495062"/>
          </a:xfrm>
          <a:prstGeom prst="rect">
            <a:avLst/>
          </a:prstGeom>
        </p:spPr>
        <p:txBody>
          <a:bodyPr vert="horz" lIns="91023" tIns="45513" rIns="91023" bIns="455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361" y="9406186"/>
            <a:ext cx="2933754" cy="495062"/>
          </a:xfrm>
          <a:prstGeom prst="rect">
            <a:avLst/>
          </a:prstGeom>
        </p:spPr>
        <p:txBody>
          <a:bodyPr vert="horz" lIns="91023" tIns="45513" rIns="91023" bIns="45513"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77">
              <a:defRPr/>
            </a:pPr>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349567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77">
              <a:defRPr/>
            </a:pPr>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11</a:t>
            </a:fld>
            <a:endParaRPr kumimoji="1" lang="ja-JP" altLang="en-US"/>
          </a:p>
        </p:txBody>
      </p:sp>
    </p:spTree>
    <p:extLst>
      <p:ext uri="{BB962C8B-B14F-4D97-AF65-F5344CB8AC3E}">
        <p14:creationId xmlns:p14="http://schemas.microsoft.com/office/powerpoint/2010/main" val="134970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12</a:t>
            </a:fld>
            <a:endParaRPr kumimoji="1" lang="ja-JP" altLang="en-US"/>
          </a:p>
        </p:txBody>
      </p:sp>
    </p:spTree>
    <p:extLst>
      <p:ext uri="{BB962C8B-B14F-4D97-AF65-F5344CB8AC3E}">
        <p14:creationId xmlns:p14="http://schemas.microsoft.com/office/powerpoint/2010/main" val="728644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13</a:t>
            </a:fld>
            <a:endParaRPr kumimoji="1" lang="ja-JP" altLang="en-US"/>
          </a:p>
        </p:txBody>
      </p:sp>
    </p:spTree>
    <p:extLst>
      <p:ext uri="{BB962C8B-B14F-4D97-AF65-F5344CB8AC3E}">
        <p14:creationId xmlns:p14="http://schemas.microsoft.com/office/powerpoint/2010/main" val="49757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77">
              <a:defRPr/>
            </a:pP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14</a:t>
            </a:fld>
            <a:endParaRPr kumimoji="1" lang="ja-JP" altLang="en-US"/>
          </a:p>
        </p:txBody>
      </p:sp>
    </p:spTree>
    <p:extLst>
      <p:ext uri="{BB962C8B-B14F-4D97-AF65-F5344CB8AC3E}">
        <p14:creationId xmlns:p14="http://schemas.microsoft.com/office/powerpoint/2010/main" val="244810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248783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16</a:t>
            </a:fld>
            <a:endParaRPr kumimoji="1" lang="ja-JP" altLang="en-US"/>
          </a:p>
        </p:txBody>
      </p:sp>
    </p:spTree>
    <p:extLst>
      <p:ext uri="{BB962C8B-B14F-4D97-AF65-F5344CB8AC3E}">
        <p14:creationId xmlns:p14="http://schemas.microsoft.com/office/powerpoint/2010/main" val="1153905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77">
              <a:defRPr/>
            </a:pPr>
            <a:endParaRPr lang="en-US" altLang="ja-JP" dirty="0">
              <a:latin typeface="+mj-ea"/>
              <a:ea typeface="+mj-ea"/>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17</a:t>
            </a:fld>
            <a:endParaRPr kumimoji="1" lang="ja-JP" altLang="en-US"/>
          </a:p>
        </p:txBody>
      </p:sp>
    </p:spTree>
    <p:extLst>
      <p:ext uri="{BB962C8B-B14F-4D97-AF65-F5344CB8AC3E}">
        <p14:creationId xmlns:p14="http://schemas.microsoft.com/office/powerpoint/2010/main" val="4221554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18</a:t>
            </a:fld>
            <a:endParaRPr kumimoji="1" lang="ja-JP" altLang="en-US"/>
          </a:p>
        </p:txBody>
      </p:sp>
    </p:spTree>
    <p:extLst>
      <p:ext uri="{BB962C8B-B14F-4D97-AF65-F5344CB8AC3E}">
        <p14:creationId xmlns:p14="http://schemas.microsoft.com/office/powerpoint/2010/main" val="2015006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19</a:t>
            </a:fld>
            <a:endParaRPr kumimoji="1" lang="ja-JP" altLang="en-US"/>
          </a:p>
        </p:txBody>
      </p:sp>
    </p:spTree>
    <p:extLst>
      <p:ext uri="{BB962C8B-B14F-4D97-AF65-F5344CB8AC3E}">
        <p14:creationId xmlns:p14="http://schemas.microsoft.com/office/powerpoint/2010/main" val="1101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a:t>
            </a:fld>
            <a:endParaRPr kumimoji="1" lang="ja-JP" altLang="en-US"/>
          </a:p>
        </p:txBody>
      </p:sp>
    </p:spTree>
    <p:extLst>
      <p:ext uri="{BB962C8B-B14F-4D97-AF65-F5344CB8AC3E}">
        <p14:creationId xmlns:p14="http://schemas.microsoft.com/office/powerpoint/2010/main" val="158895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20</a:t>
            </a:fld>
            <a:endParaRPr kumimoji="1" lang="ja-JP" altLang="en-US"/>
          </a:p>
        </p:txBody>
      </p:sp>
    </p:spTree>
    <p:extLst>
      <p:ext uri="{BB962C8B-B14F-4D97-AF65-F5344CB8AC3E}">
        <p14:creationId xmlns:p14="http://schemas.microsoft.com/office/powerpoint/2010/main" val="155865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21</a:t>
            </a:fld>
            <a:endParaRPr kumimoji="1" lang="ja-JP" altLang="en-US"/>
          </a:p>
        </p:txBody>
      </p:sp>
    </p:spTree>
    <p:extLst>
      <p:ext uri="{BB962C8B-B14F-4D97-AF65-F5344CB8AC3E}">
        <p14:creationId xmlns:p14="http://schemas.microsoft.com/office/powerpoint/2010/main" val="291563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77">
              <a:defRPr/>
            </a:pPr>
            <a:endParaRPr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22</a:t>
            </a:fld>
            <a:endParaRPr kumimoji="1" lang="ja-JP" altLang="en-US"/>
          </a:p>
        </p:txBody>
      </p:sp>
    </p:spTree>
    <p:extLst>
      <p:ext uri="{BB962C8B-B14F-4D97-AF65-F5344CB8AC3E}">
        <p14:creationId xmlns:p14="http://schemas.microsoft.com/office/powerpoint/2010/main" val="3093746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23</a:t>
            </a:fld>
            <a:endParaRPr kumimoji="1" lang="ja-JP" altLang="en-US"/>
          </a:p>
        </p:txBody>
      </p:sp>
    </p:spTree>
    <p:extLst>
      <p:ext uri="{BB962C8B-B14F-4D97-AF65-F5344CB8AC3E}">
        <p14:creationId xmlns:p14="http://schemas.microsoft.com/office/powerpoint/2010/main" val="816176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24</a:t>
            </a:fld>
            <a:endParaRPr kumimoji="1" lang="ja-JP" altLang="en-US"/>
          </a:p>
        </p:txBody>
      </p:sp>
    </p:spTree>
    <p:extLst>
      <p:ext uri="{BB962C8B-B14F-4D97-AF65-F5344CB8AC3E}">
        <p14:creationId xmlns:p14="http://schemas.microsoft.com/office/powerpoint/2010/main" val="67451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13915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222774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3753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4908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77">
              <a:defRPr/>
            </a:pPr>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177706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77">
              <a:defRPr/>
            </a:pP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386974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57882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2024/7/12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2024/7/12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2024/7/12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2024/7/12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2024/7/12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2024/7/12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2024/7/12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2024/7/12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2024/7/12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2024/7/12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2024/7/12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2024/7/12</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package" Target="../embeddings/Microsoft_Excel_Worksheet7.xlsx"/></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package" Target="../embeddings/Microsoft_Excel_Worksheet8.xls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package" Target="../embeddings/Microsoft_Excel_Worksheet9.xls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package" Target="../embeddings/Microsoft_Excel_Worksheet10.xls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package" Target="../embeddings/Microsoft_Excel_Worksheet11.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package" Target="../embeddings/Microsoft_Excel_Worksheet12.xlsx"/></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Excel_Worksheet2.xlsx"/></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package" Target="../embeddings/Microsoft_Excel_Worksheet6.xlsx"/><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第２回　</a:t>
            </a:r>
            <a:r>
              <a:rPr lang="ja-JP" altLang="en-US" sz="4000"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6" name="スライド番号プレースホルダー 17">
            <a:extLst>
              <a:ext uri="{FF2B5EF4-FFF2-40B4-BE49-F238E27FC236}">
                <a16:creationId xmlns:a16="http://schemas.microsoft.com/office/drawing/2014/main" id="{568234FF-1C40-4B1D-98C8-DF509959AD12}"/>
              </a:ext>
            </a:extLst>
          </p:cNvPr>
          <p:cNvSpPr txBox="1">
            <a:spLocks/>
          </p:cNvSpPr>
          <p:nvPr/>
        </p:nvSpPr>
        <p:spPr>
          <a:xfrm>
            <a:off x="8028384" y="6512642"/>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
        <p:nvSpPr>
          <p:cNvPr id="9" name="テキスト ボックス 8">
            <a:extLst>
              <a:ext uri="{FF2B5EF4-FFF2-40B4-BE49-F238E27FC236}">
                <a16:creationId xmlns:a16="http://schemas.microsoft.com/office/drawing/2014/main" id="{6F98A860-A2C5-41A6-BF2D-AB4290E13C1E}"/>
              </a:ext>
            </a:extLst>
          </p:cNvPr>
          <p:cNvSpPr txBox="1"/>
          <p:nvPr/>
        </p:nvSpPr>
        <p:spPr>
          <a:xfrm>
            <a:off x="7020272" y="357664"/>
            <a:ext cx="2123728"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資料１－３</a:t>
            </a:r>
            <a:r>
              <a:rPr kumimoji="1" lang="en-US" altLang="ja-JP" b="1" dirty="0"/>
              <a:t>】</a:t>
            </a:r>
            <a:endParaRPr kumimoji="1" lang="ja-JP" altLang="en-US" b="1" dirty="0"/>
          </a:p>
        </p:txBody>
      </p:sp>
      <p:sp>
        <p:nvSpPr>
          <p:cNvPr id="7" name="サブタイトル 2">
            <a:extLst>
              <a:ext uri="{FF2B5EF4-FFF2-40B4-BE49-F238E27FC236}">
                <a16:creationId xmlns:a16="http://schemas.microsoft.com/office/drawing/2014/main" id="{06817992-580E-49C7-913F-70BA459FE69C}"/>
              </a:ext>
            </a:extLst>
          </p:cNvPr>
          <p:cNvSpPr txBox="1">
            <a:spLocks/>
          </p:cNvSpPr>
          <p:nvPr/>
        </p:nvSpPr>
        <p:spPr>
          <a:xfrm>
            <a:off x="0" y="3753130"/>
            <a:ext cx="9144000" cy="126004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各施設の現計画の検証、課題と対応⽅針</a:t>
            </a: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a:t>
            </a:r>
            <a:endParaRPr lang="en-US" altLang="ja-JP" sz="3200" b="1" dirty="0">
              <a:latin typeface="Meiryo UI" pitchFamily="50" charset="-128"/>
              <a:ea typeface="Meiryo UI" pitchFamily="50" charset="-128"/>
              <a:cs typeface="Meiryo UI" pitchFamily="50" charset="-128"/>
            </a:endParaRPr>
          </a:p>
          <a:p>
            <a:pPr algn="ct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具体的な取組内容の検討</a:t>
            </a: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について</a:t>
            </a:r>
          </a:p>
        </p:txBody>
      </p:sp>
      <p:sp>
        <p:nvSpPr>
          <p:cNvPr id="8" name="サブタイトル 2">
            <a:extLst>
              <a:ext uri="{FF2B5EF4-FFF2-40B4-BE49-F238E27FC236}">
                <a16:creationId xmlns:a16="http://schemas.microsoft.com/office/drawing/2014/main" id="{37486AA9-78E1-4A7C-9CF2-F53E5BE5C959}"/>
              </a:ext>
            </a:extLst>
          </p:cNvPr>
          <p:cNvSpPr txBox="1">
            <a:spLocks/>
          </p:cNvSpPr>
          <p:nvPr/>
        </p:nvSpPr>
        <p:spPr>
          <a:xfrm>
            <a:off x="0" y="5085184"/>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a:latin typeface="Meiryo UI" pitchFamily="50" charset="-128"/>
                <a:ea typeface="Meiryo UI" pitchFamily="50" charset="-128"/>
                <a:cs typeface="Meiryo UI" pitchFamily="50" charset="-128"/>
              </a:rPr>
              <a:t>（港湾・海岸施設編）</a:t>
            </a:r>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48240">
              <a:srgbClr val="EBF7FF"/>
            </a:gs>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20259"/>
            <a:ext cx="1828800" cy="365125"/>
          </a:xfrm>
        </p:spPr>
        <p:txBody>
          <a:bodyPr/>
          <a:lstStyle/>
          <a:p>
            <a:pPr algn="r"/>
            <a:fld id="{682EF9F9-C4E8-46B2-BBF1-33E3162B856A}" type="slidenum">
              <a:rPr kumimoji="1" lang="ja-JP" altLang="en-US" smtClean="0">
                <a:solidFill>
                  <a:schemeClr val="tx1"/>
                </a:solidFill>
              </a:rPr>
              <a:pPr algn="r"/>
              <a:t>10</a:t>
            </a:fld>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施設特性に応じた維持管理手法の体系化</a:t>
            </a:r>
            <a:endParaRPr kumimoji="1" lang="ja-JP" altLang="en-US" sz="2400" dirty="0">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884677A0-E230-405B-AD3B-6FF2687D8267}"/>
              </a:ext>
            </a:extLst>
          </p:cNvPr>
          <p:cNvSpPr txBox="1"/>
          <p:nvPr/>
        </p:nvSpPr>
        <p:spPr>
          <a:xfrm>
            <a:off x="-13856" y="2780928"/>
            <a:ext cx="3492994"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現計画における取組内容</a:t>
            </a:r>
            <a:r>
              <a:rPr kumimoji="1" lang="en-US" altLang="ja-JP" sz="1600" dirty="0">
                <a:latin typeface="+mj-ea"/>
                <a:ea typeface="+mj-ea"/>
              </a:rPr>
              <a:t>】</a:t>
            </a:r>
            <a:endParaRPr kumimoji="1" lang="ja-JP" altLang="en-US" sz="2000" dirty="0">
              <a:latin typeface="+mj-ea"/>
              <a:ea typeface="+mj-ea"/>
            </a:endParaRPr>
          </a:p>
        </p:txBody>
      </p:sp>
      <p:sp>
        <p:nvSpPr>
          <p:cNvPr id="19" name="テキスト ボックス 18">
            <a:extLst>
              <a:ext uri="{FF2B5EF4-FFF2-40B4-BE49-F238E27FC236}">
                <a16:creationId xmlns:a16="http://schemas.microsoft.com/office/drawing/2014/main" id="{F1DFEE31-7009-4D4E-883A-ACA818B9394B}"/>
              </a:ext>
            </a:extLst>
          </p:cNvPr>
          <p:cNvSpPr txBox="1"/>
          <p:nvPr/>
        </p:nvSpPr>
        <p:spPr>
          <a:xfrm>
            <a:off x="179512" y="3077637"/>
            <a:ext cx="5832648" cy="461665"/>
          </a:xfrm>
          <a:prstGeom prst="rect">
            <a:avLst/>
          </a:prstGeom>
          <a:noFill/>
        </p:spPr>
        <p:txBody>
          <a:bodyPr wrap="square" rtlCol="0">
            <a:spAutoFit/>
          </a:bodyPr>
          <a:lstStyle/>
          <a:p>
            <a:pPr algn="just"/>
            <a:r>
              <a:rPr lang="ja-JP" altLang="en-US" sz="1200" kern="100" dirty="0">
                <a:effectLst/>
              </a:rPr>
              <a:t>・</a:t>
            </a:r>
            <a:r>
              <a:rPr lang="ja-JP" altLang="en-US" sz="1200" dirty="0"/>
              <a:t>施設更新の見極めに際し、損傷・劣化が著しく、施設自体の重要度や</a:t>
            </a:r>
            <a:endParaRPr lang="en-US" altLang="ja-JP" sz="1200" dirty="0"/>
          </a:p>
          <a:p>
            <a:pPr algn="just"/>
            <a:r>
              <a:rPr lang="ja-JP" altLang="en-US" sz="1200" dirty="0"/>
              <a:t>　利用頻度が低い施設について、利用制限や立入禁止措置を実施</a:t>
            </a:r>
          </a:p>
        </p:txBody>
      </p:sp>
      <p:pic>
        <p:nvPicPr>
          <p:cNvPr id="3" name="図 2">
            <a:extLst>
              <a:ext uri="{FF2B5EF4-FFF2-40B4-BE49-F238E27FC236}">
                <a16:creationId xmlns:a16="http://schemas.microsoft.com/office/drawing/2014/main" id="{07F5AD84-6374-4D42-B0C5-EEFFB9A2C397}"/>
              </a:ext>
            </a:extLst>
          </p:cNvPr>
          <p:cNvPicPr>
            <a:picLocks noChangeAspect="1"/>
          </p:cNvPicPr>
          <p:nvPr/>
        </p:nvPicPr>
        <p:blipFill>
          <a:blip r:embed="rId3"/>
          <a:stretch>
            <a:fillRect/>
          </a:stretch>
        </p:blipFill>
        <p:spPr>
          <a:xfrm>
            <a:off x="6452545" y="3543922"/>
            <a:ext cx="1999712" cy="1541262"/>
          </a:xfrm>
          <a:prstGeom prst="rect">
            <a:avLst/>
          </a:prstGeom>
        </p:spPr>
      </p:pic>
      <p:pic>
        <p:nvPicPr>
          <p:cNvPr id="2" name="図 1">
            <a:extLst>
              <a:ext uri="{FF2B5EF4-FFF2-40B4-BE49-F238E27FC236}">
                <a16:creationId xmlns:a16="http://schemas.microsoft.com/office/drawing/2014/main" id="{CB47D805-1CD6-433D-BF5D-F618CB3C11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52545" y="5171546"/>
            <a:ext cx="2055017" cy="1541262"/>
          </a:xfrm>
          <a:prstGeom prst="rect">
            <a:avLst/>
          </a:prstGeom>
        </p:spPr>
      </p:pic>
      <p:sp>
        <p:nvSpPr>
          <p:cNvPr id="22" name="テキスト ボックス 21">
            <a:extLst>
              <a:ext uri="{FF2B5EF4-FFF2-40B4-BE49-F238E27FC236}">
                <a16:creationId xmlns:a16="http://schemas.microsoft.com/office/drawing/2014/main" id="{52E8E358-A92A-451B-BE3F-29DF9BDA8050}"/>
              </a:ext>
            </a:extLst>
          </p:cNvPr>
          <p:cNvSpPr txBox="1"/>
          <p:nvPr/>
        </p:nvSpPr>
        <p:spPr>
          <a:xfrm>
            <a:off x="6154072" y="3141296"/>
            <a:ext cx="2667172" cy="338554"/>
          </a:xfrm>
          <a:prstGeom prst="rect">
            <a:avLst/>
          </a:prstGeom>
          <a:noFill/>
        </p:spPr>
        <p:txBody>
          <a:bodyPr wrap="square" rtlCol="0">
            <a:spAutoFit/>
          </a:bodyPr>
          <a:lstStyle/>
          <a:p>
            <a:pPr algn="just"/>
            <a:r>
              <a:rPr lang="en-US" altLang="ja-JP" sz="1600" kern="100" dirty="0">
                <a:effectLst/>
              </a:rPr>
              <a:t>&lt;</a:t>
            </a:r>
            <a:r>
              <a:rPr lang="ja-JP" altLang="en-US" sz="1600" kern="100" dirty="0">
                <a:effectLst/>
              </a:rPr>
              <a:t>利用制限・立入禁止措置</a:t>
            </a:r>
            <a:r>
              <a:rPr lang="en-US" altLang="ja-JP" sz="1600" kern="100" dirty="0">
                <a:effectLst/>
              </a:rPr>
              <a:t>&gt;</a:t>
            </a:r>
          </a:p>
        </p:txBody>
      </p:sp>
      <p:pic>
        <p:nvPicPr>
          <p:cNvPr id="14" name="図 13">
            <a:extLst>
              <a:ext uri="{FF2B5EF4-FFF2-40B4-BE49-F238E27FC236}">
                <a16:creationId xmlns:a16="http://schemas.microsoft.com/office/drawing/2014/main" id="{601EBE12-0AD8-4A5A-BDE4-09191AD7954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8168" y="4150445"/>
            <a:ext cx="1669213" cy="1280003"/>
          </a:xfrm>
          <a:prstGeom prst="rect">
            <a:avLst/>
          </a:prstGeom>
        </p:spPr>
      </p:pic>
      <p:sp>
        <p:nvSpPr>
          <p:cNvPr id="15" name="テキスト ボックス 14">
            <a:extLst>
              <a:ext uri="{FF2B5EF4-FFF2-40B4-BE49-F238E27FC236}">
                <a16:creationId xmlns:a16="http://schemas.microsoft.com/office/drawing/2014/main" id="{FE5D3698-C2CC-489C-B5B1-3A17954DD550}"/>
              </a:ext>
            </a:extLst>
          </p:cNvPr>
          <p:cNvSpPr txBox="1"/>
          <p:nvPr/>
        </p:nvSpPr>
        <p:spPr>
          <a:xfrm>
            <a:off x="544141" y="4126222"/>
            <a:ext cx="1500618" cy="2308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鋼矢板</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pic>
        <p:nvPicPr>
          <p:cNvPr id="16" name="コンテンツ プレースホルダー 6" descr="24">
            <a:extLst>
              <a:ext uri="{FF2B5EF4-FFF2-40B4-BE49-F238E27FC236}">
                <a16:creationId xmlns:a16="http://schemas.microsoft.com/office/drawing/2014/main" id="{ED438E0D-57A1-484E-BA35-F0C781F17F4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83"/>
          <a:stretch/>
        </p:blipFill>
        <p:spPr>
          <a:xfrm>
            <a:off x="2545978" y="4158912"/>
            <a:ext cx="1415285" cy="1266491"/>
          </a:xfrm>
          <a:prstGeom prst="rect">
            <a:avLst/>
          </a:prstGeom>
        </p:spPr>
      </p:pic>
      <p:sp>
        <p:nvSpPr>
          <p:cNvPr id="17" name="テキスト ボックス 16">
            <a:extLst>
              <a:ext uri="{FF2B5EF4-FFF2-40B4-BE49-F238E27FC236}">
                <a16:creationId xmlns:a16="http://schemas.microsoft.com/office/drawing/2014/main" id="{74D1FF3E-65A1-4BB9-911E-A25E1B9255E1}"/>
              </a:ext>
            </a:extLst>
          </p:cNvPr>
          <p:cNvSpPr txBox="1"/>
          <p:nvPr/>
        </p:nvSpPr>
        <p:spPr>
          <a:xfrm>
            <a:off x="2914054" y="5205305"/>
            <a:ext cx="1670526" cy="2308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飛沫干満帯の損傷</a:t>
            </a:r>
          </a:p>
        </p:txBody>
      </p:sp>
      <p:sp>
        <p:nvSpPr>
          <p:cNvPr id="23" name="テキスト ボックス 22">
            <a:extLst>
              <a:ext uri="{FF2B5EF4-FFF2-40B4-BE49-F238E27FC236}">
                <a16:creationId xmlns:a16="http://schemas.microsoft.com/office/drawing/2014/main" id="{CABCF003-502F-4B68-A7D6-739D29A1769A}"/>
              </a:ext>
            </a:extLst>
          </p:cNvPr>
          <p:cNvSpPr txBox="1"/>
          <p:nvPr/>
        </p:nvSpPr>
        <p:spPr>
          <a:xfrm>
            <a:off x="2718293" y="6654552"/>
            <a:ext cx="1038807" cy="2308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立入制限</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59D99A76-8C62-4F23-8E79-1E8B86549E8D}"/>
              </a:ext>
            </a:extLst>
          </p:cNvPr>
          <p:cNvSpPr txBox="1"/>
          <p:nvPr/>
        </p:nvSpPr>
        <p:spPr>
          <a:xfrm>
            <a:off x="2509169" y="4152695"/>
            <a:ext cx="780159" cy="2308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鋼矢板</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9135A5D7-260E-418F-98A5-A425EED4D4AD}"/>
              </a:ext>
            </a:extLst>
          </p:cNvPr>
          <p:cNvSpPr txBox="1"/>
          <p:nvPr/>
        </p:nvSpPr>
        <p:spPr>
          <a:xfrm>
            <a:off x="1460874" y="5220298"/>
            <a:ext cx="1254451" cy="2308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海中部の損傷</a:t>
            </a:r>
          </a:p>
        </p:txBody>
      </p:sp>
      <p:sp>
        <p:nvSpPr>
          <p:cNvPr id="20" name="テキスト ボックス 19">
            <a:extLst>
              <a:ext uri="{FF2B5EF4-FFF2-40B4-BE49-F238E27FC236}">
                <a16:creationId xmlns:a16="http://schemas.microsoft.com/office/drawing/2014/main" id="{C85A668C-9137-4F63-B40C-2B8E321AF3C9}"/>
              </a:ext>
            </a:extLst>
          </p:cNvPr>
          <p:cNvSpPr txBox="1"/>
          <p:nvPr/>
        </p:nvSpPr>
        <p:spPr>
          <a:xfrm>
            <a:off x="467544" y="3788434"/>
            <a:ext cx="2331925" cy="307777"/>
          </a:xfrm>
          <a:prstGeom prst="rect">
            <a:avLst/>
          </a:prstGeom>
          <a:noFill/>
        </p:spPr>
        <p:txBody>
          <a:bodyPr wrap="square" rtlCol="0">
            <a:spAutoFit/>
          </a:bodyPr>
          <a:lstStyle/>
          <a:p>
            <a:pPr algn="just"/>
            <a:r>
              <a:rPr lang="ja-JP" altLang="en-US" sz="1400" kern="100" dirty="0"/>
              <a:t>◇</a:t>
            </a:r>
            <a:r>
              <a:rPr lang="ja-JP" altLang="en-US" sz="1400" kern="100" dirty="0">
                <a:effectLst/>
              </a:rPr>
              <a:t>施設の損傷・劣化</a:t>
            </a:r>
            <a:endParaRPr lang="en-US" altLang="ja-JP" sz="1400" kern="100" dirty="0">
              <a:effectLst/>
            </a:endParaRPr>
          </a:p>
        </p:txBody>
      </p:sp>
      <p:sp>
        <p:nvSpPr>
          <p:cNvPr id="21" name="テキスト ボックス 20">
            <a:extLst>
              <a:ext uri="{FF2B5EF4-FFF2-40B4-BE49-F238E27FC236}">
                <a16:creationId xmlns:a16="http://schemas.microsoft.com/office/drawing/2014/main" id="{92CD2342-E1E0-45BA-9487-55595F99B570}"/>
              </a:ext>
            </a:extLst>
          </p:cNvPr>
          <p:cNvSpPr txBox="1"/>
          <p:nvPr/>
        </p:nvSpPr>
        <p:spPr>
          <a:xfrm>
            <a:off x="482656" y="6002178"/>
            <a:ext cx="3709275" cy="523220"/>
          </a:xfrm>
          <a:prstGeom prst="rect">
            <a:avLst/>
          </a:prstGeom>
          <a:noFill/>
        </p:spPr>
        <p:txBody>
          <a:bodyPr wrap="square" rtlCol="0">
            <a:spAutoFit/>
          </a:bodyPr>
          <a:lstStyle/>
          <a:p>
            <a:pPr algn="just"/>
            <a:r>
              <a:rPr lang="ja-JP" altLang="en-US" sz="1400" kern="100" dirty="0"/>
              <a:t>◇</a:t>
            </a:r>
            <a:r>
              <a:rPr lang="ja-JP" altLang="en-US" sz="1400" kern="100" dirty="0">
                <a:effectLst/>
              </a:rPr>
              <a:t>施設の重要度</a:t>
            </a:r>
            <a:r>
              <a:rPr lang="ja-JP" altLang="en-US" sz="1100" kern="100" dirty="0">
                <a:effectLst/>
              </a:rPr>
              <a:t>（水深、対象船舶、耐震性能等）</a:t>
            </a:r>
            <a:endParaRPr lang="en-US" altLang="ja-JP" sz="1600" kern="100" dirty="0">
              <a:effectLst/>
            </a:endParaRPr>
          </a:p>
          <a:p>
            <a:pPr algn="just"/>
            <a:r>
              <a:rPr lang="ja-JP" altLang="en-US" sz="1400" kern="100" dirty="0"/>
              <a:t>◇</a:t>
            </a:r>
            <a:r>
              <a:rPr lang="ja-JP" altLang="en-US" sz="1400" kern="100" dirty="0">
                <a:effectLst/>
              </a:rPr>
              <a:t>利用頻度</a:t>
            </a:r>
            <a:r>
              <a:rPr lang="ja-JP" altLang="en-US" sz="1100" kern="100" dirty="0">
                <a:effectLst/>
              </a:rPr>
              <a:t>（貨物取扱量、背後地利用状況等）</a:t>
            </a:r>
            <a:endParaRPr lang="en-US" altLang="ja-JP" sz="1600" kern="100" dirty="0">
              <a:effectLst/>
            </a:endParaRPr>
          </a:p>
        </p:txBody>
      </p:sp>
      <p:sp>
        <p:nvSpPr>
          <p:cNvPr id="5" name="四角形: 角を丸くする 4">
            <a:extLst>
              <a:ext uri="{FF2B5EF4-FFF2-40B4-BE49-F238E27FC236}">
                <a16:creationId xmlns:a16="http://schemas.microsoft.com/office/drawing/2014/main" id="{09965F2E-81F0-445A-BF0C-26D48504E1E8}"/>
              </a:ext>
            </a:extLst>
          </p:cNvPr>
          <p:cNvSpPr/>
          <p:nvPr/>
        </p:nvSpPr>
        <p:spPr>
          <a:xfrm>
            <a:off x="367444" y="3755132"/>
            <a:ext cx="3916524" cy="1820392"/>
          </a:xfrm>
          <a:prstGeom prst="roundRect">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02CE0063-EF70-476F-9D79-39084295D758}"/>
              </a:ext>
            </a:extLst>
          </p:cNvPr>
          <p:cNvSpPr/>
          <p:nvPr/>
        </p:nvSpPr>
        <p:spPr>
          <a:xfrm>
            <a:off x="367445" y="5855778"/>
            <a:ext cx="3916524" cy="804835"/>
          </a:xfrm>
          <a:prstGeom prst="roundRect">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E796D541-4F9D-46FF-A050-B9CA06E27526}"/>
              </a:ext>
            </a:extLst>
          </p:cNvPr>
          <p:cNvSpPr/>
          <p:nvPr/>
        </p:nvSpPr>
        <p:spPr>
          <a:xfrm rot="1128856">
            <a:off x="4432098" y="4555116"/>
            <a:ext cx="1449150" cy="422446"/>
          </a:xfrm>
          <a:prstGeom prst="rightArrow">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44ACE325-B3D3-4F45-B5A9-5FC216FA5DBD}"/>
              </a:ext>
            </a:extLst>
          </p:cNvPr>
          <p:cNvSpPr/>
          <p:nvPr/>
        </p:nvSpPr>
        <p:spPr>
          <a:xfrm rot="19889502">
            <a:off x="4453476" y="5674204"/>
            <a:ext cx="1439883" cy="440624"/>
          </a:xfrm>
          <a:prstGeom prst="rightArrow">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0EDC29A6-FB63-469F-AA9A-A28A17BFC551}"/>
              </a:ext>
            </a:extLst>
          </p:cNvPr>
          <p:cNvSpPr/>
          <p:nvPr/>
        </p:nvSpPr>
        <p:spPr>
          <a:xfrm>
            <a:off x="6107947" y="3119482"/>
            <a:ext cx="2667173" cy="3710237"/>
          </a:xfrm>
          <a:prstGeom prst="roundRect">
            <a:avLst>
              <a:gd name="adj" fmla="val 7124"/>
            </a:avLst>
          </a:prstGeom>
          <a:ln w="50800" cmpd="dbl">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6066F71-3A11-46DF-AF84-F742799A5134}"/>
              </a:ext>
            </a:extLst>
          </p:cNvPr>
          <p:cNvSpPr txBox="1"/>
          <p:nvPr/>
        </p:nvSpPr>
        <p:spPr>
          <a:xfrm>
            <a:off x="95417" y="1556792"/>
            <a:ext cx="8770288"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現計画の記載事項：「港湾・海岸施設長寿命化計画 土木構造物編」 </a:t>
            </a:r>
            <a:r>
              <a:rPr lang="en-US" altLang="ja-JP" sz="1200" kern="100" dirty="0">
                <a:effectLst/>
              </a:rPr>
              <a:t>P19,41】</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・港湾法に基づく港湾（個別施設）の実施計画を策定、海岸法に基づく海岸（地区毎）の実施計画を策定</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・安全性・信頼性や</a:t>
            </a:r>
            <a:r>
              <a:rPr lang="en-US" altLang="ja-JP" sz="1200" dirty="0"/>
              <a:t>LCC</a:t>
            </a:r>
            <a:r>
              <a:rPr lang="ja-JP" altLang="en-US" sz="1200" dirty="0"/>
              <a:t>最小化の観点から、「予防保全」による管理を原則とし、本計画の対象期間内においては、</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状態監視型の維持管理手法を基本とする。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a:t>
            </a:r>
            <a:r>
              <a:rPr lang="ja-JP" altLang="en-US" sz="1200" kern="100" dirty="0"/>
              <a:t>今後は、点検結果の蓄積を継続して実施するとともに、他の管理者や施設の事例などを参考にしながら、より効果的な</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t>　維持管理手法の設定の検討を継続する。</a:t>
            </a:r>
            <a:endParaRPr kumimoji="1" lang="en-US" altLang="ja-JP" sz="1200" kern="100" dirty="0"/>
          </a:p>
        </p:txBody>
      </p:sp>
      <p:sp>
        <p:nvSpPr>
          <p:cNvPr id="34" name="テキスト ボックス 33">
            <a:extLst>
              <a:ext uri="{FF2B5EF4-FFF2-40B4-BE49-F238E27FC236}">
                <a16:creationId xmlns:a16="http://schemas.microsoft.com/office/drawing/2014/main" id="{5EAF0D24-9E23-4900-9DF2-AC5DAAC12ACC}"/>
              </a:ext>
            </a:extLst>
          </p:cNvPr>
          <p:cNvSpPr txBox="1"/>
          <p:nvPr/>
        </p:nvSpPr>
        <p:spPr>
          <a:xfrm>
            <a:off x="68518" y="980728"/>
            <a:ext cx="8944126" cy="584775"/>
          </a:xfrm>
          <a:prstGeom prst="rect">
            <a:avLst/>
          </a:prstGeom>
          <a:noFill/>
        </p:spPr>
        <p:txBody>
          <a:bodyPr wrap="square" rtlCol="0">
            <a:spAutoFit/>
          </a:bodyPr>
          <a:lstStyle/>
          <a:p>
            <a:r>
              <a:rPr lang="ja-JP" altLang="en-US" sz="1600" dirty="0">
                <a:latin typeface="+mj-ea"/>
                <a:ea typeface="+mj-ea"/>
              </a:rPr>
              <a:t>②</a:t>
            </a:r>
            <a:r>
              <a:rPr kumimoji="1" lang="ja-JP" altLang="en-US" sz="1600" dirty="0">
                <a:latin typeface="+mj-ea"/>
                <a:ea typeface="+mj-ea"/>
              </a:rPr>
              <a:t>ー１：港湾（個別施設）の実施計画を策定、</a:t>
            </a:r>
            <a:r>
              <a:rPr lang="ja-JP" altLang="en-US" sz="1600" dirty="0">
                <a:latin typeface="+mj-ea"/>
                <a:ea typeface="+mj-ea"/>
              </a:rPr>
              <a:t>②</a:t>
            </a:r>
            <a:r>
              <a:rPr kumimoji="1" lang="ja-JP" altLang="en-US" sz="1600" dirty="0">
                <a:latin typeface="+mj-ea"/>
                <a:ea typeface="+mj-ea"/>
              </a:rPr>
              <a:t>ー２：</a:t>
            </a:r>
            <a:r>
              <a:rPr lang="ja-JP" altLang="en-US" sz="1600" dirty="0">
                <a:latin typeface="+mj-ea"/>
                <a:ea typeface="+mj-ea"/>
              </a:rPr>
              <a:t>海岸（地区別）の実施計画を策定</a:t>
            </a:r>
            <a:endParaRPr lang="en-US" altLang="ja-JP" sz="1600" dirty="0">
              <a:latin typeface="+mj-ea"/>
              <a:ea typeface="+mj-ea"/>
            </a:endParaRPr>
          </a:p>
          <a:p>
            <a:r>
              <a:rPr kumimoji="1" lang="ja-JP" altLang="en-US" sz="1600" dirty="0">
                <a:latin typeface="+mj-ea"/>
                <a:ea typeface="+mj-ea"/>
              </a:rPr>
              <a:t>②ー４：計画的な補修の実施・維持管理手法の見直し、</a:t>
            </a:r>
            <a:r>
              <a:rPr kumimoji="1" lang="en-US" altLang="ja-JP" sz="1600" dirty="0">
                <a:latin typeface="+mj-ea"/>
                <a:ea typeface="+mj-ea"/>
              </a:rPr>
              <a:t>LCC</a:t>
            </a:r>
            <a:r>
              <a:rPr kumimoji="1" lang="ja-JP" altLang="en-US" sz="1600" dirty="0">
                <a:latin typeface="+mj-ea"/>
                <a:ea typeface="+mj-ea"/>
              </a:rPr>
              <a:t>最小化などを継続実施</a:t>
            </a:r>
          </a:p>
        </p:txBody>
      </p:sp>
      <p:sp>
        <p:nvSpPr>
          <p:cNvPr id="4" name="楕円 3">
            <a:extLst>
              <a:ext uri="{FF2B5EF4-FFF2-40B4-BE49-F238E27FC236}">
                <a16:creationId xmlns:a16="http://schemas.microsoft.com/office/drawing/2014/main" id="{D24A7E29-6176-4E8D-AFB2-CC6BC3780750}"/>
              </a:ext>
            </a:extLst>
          </p:cNvPr>
          <p:cNvSpPr/>
          <p:nvPr/>
        </p:nvSpPr>
        <p:spPr>
          <a:xfrm>
            <a:off x="1218104" y="4392734"/>
            <a:ext cx="512502" cy="507382"/>
          </a:xfrm>
          <a:prstGeom prst="ellips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8F5B992D-61AD-42A9-9DAF-F20274DFD871}"/>
              </a:ext>
            </a:extLst>
          </p:cNvPr>
          <p:cNvSpPr txBox="1"/>
          <p:nvPr/>
        </p:nvSpPr>
        <p:spPr>
          <a:xfrm>
            <a:off x="1685535" y="4266588"/>
            <a:ext cx="289624" cy="138499"/>
          </a:xfrm>
          <a:prstGeom prst="rect">
            <a:avLst/>
          </a:prstGeom>
          <a:noFill/>
          <a:ln>
            <a:solidFill>
              <a:schemeClr val="bg1"/>
            </a:solidFill>
          </a:ln>
        </p:spPr>
        <p:txBody>
          <a:bodyPr wrap="square" lIns="0" tIns="0" rIns="0" bIns="0" rtlCol="0">
            <a:spAutoFit/>
          </a:bodyPr>
          <a:lstStyle/>
          <a:p>
            <a:pPr algn="ctr"/>
            <a:r>
              <a:rPr lang="ja-JP" altLang="en-US" sz="900" dirty="0">
                <a:solidFill>
                  <a:schemeClr val="bg1"/>
                </a:solidFill>
                <a:latin typeface="Meiryo UI" panose="020B0604030504040204" pitchFamily="50" charset="-128"/>
                <a:ea typeface="Meiryo UI" panose="020B0604030504040204" pitchFamily="50" charset="-128"/>
              </a:rPr>
              <a:t>孔食</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706EC4FE-BF1D-4971-A092-4070FE0D61CA}"/>
              </a:ext>
            </a:extLst>
          </p:cNvPr>
          <p:cNvSpPr txBox="1"/>
          <p:nvPr/>
        </p:nvSpPr>
        <p:spPr>
          <a:xfrm>
            <a:off x="3254388" y="4761617"/>
            <a:ext cx="289624" cy="138499"/>
          </a:xfrm>
          <a:prstGeom prst="rect">
            <a:avLst/>
          </a:prstGeom>
          <a:noFill/>
          <a:ln>
            <a:solidFill>
              <a:schemeClr val="bg1"/>
            </a:solidFill>
          </a:ln>
        </p:spPr>
        <p:txBody>
          <a:bodyPr wrap="square" lIns="0" tIns="0" rIns="0" bIns="0" rtlCol="0">
            <a:spAutoFit/>
          </a:bodyPr>
          <a:lstStyle/>
          <a:p>
            <a:pPr algn="ctr"/>
            <a:r>
              <a:rPr lang="ja-JP" altLang="en-US" sz="900" dirty="0">
                <a:solidFill>
                  <a:schemeClr val="bg1"/>
                </a:solidFill>
                <a:latin typeface="Meiryo UI" panose="020B0604030504040204" pitchFamily="50" charset="-128"/>
                <a:ea typeface="Meiryo UI" panose="020B0604030504040204" pitchFamily="50" charset="-128"/>
              </a:rPr>
              <a:t>孔食</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1EAC8022-D2F2-40EE-B837-7BCDE2F6444F}"/>
              </a:ext>
            </a:extLst>
          </p:cNvPr>
          <p:cNvSpPr/>
          <p:nvPr/>
        </p:nvSpPr>
        <p:spPr>
          <a:xfrm>
            <a:off x="2881722" y="4861048"/>
            <a:ext cx="311260" cy="334866"/>
          </a:xfrm>
          <a:prstGeom prst="ellips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0917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20259"/>
            <a:ext cx="1828800" cy="365125"/>
          </a:xfrm>
        </p:spPr>
        <p:txBody>
          <a:bodyPr/>
          <a:lstStyle/>
          <a:p>
            <a:pPr algn="r"/>
            <a:fld id="{682EF9F9-C4E8-46B2-BBF1-33E3162B856A}" type="slidenum">
              <a:rPr kumimoji="1" lang="ja-JP" altLang="en-US" smtClean="0">
                <a:solidFill>
                  <a:schemeClr val="tx1"/>
                </a:solidFill>
              </a:rPr>
              <a:pPr algn="r"/>
              <a:t>11</a:t>
            </a:fld>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施設特性に応じた維持管理手法の体系化</a:t>
            </a:r>
            <a:endParaRPr kumimoji="1" lang="ja-JP" altLang="en-US" sz="2400" dirty="0">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884677A0-E230-405B-AD3B-6FF2687D8267}"/>
              </a:ext>
            </a:extLst>
          </p:cNvPr>
          <p:cNvSpPr txBox="1"/>
          <p:nvPr/>
        </p:nvSpPr>
        <p:spPr>
          <a:xfrm>
            <a:off x="-13856" y="2780928"/>
            <a:ext cx="3492994"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現計画における取組内容</a:t>
            </a:r>
            <a:r>
              <a:rPr kumimoji="1" lang="en-US" altLang="ja-JP" sz="1600" dirty="0">
                <a:latin typeface="+mj-ea"/>
                <a:ea typeface="+mj-ea"/>
              </a:rPr>
              <a:t>】</a:t>
            </a:r>
            <a:endParaRPr kumimoji="1" lang="ja-JP" altLang="en-US" sz="2000" dirty="0">
              <a:latin typeface="+mj-ea"/>
              <a:ea typeface="+mj-ea"/>
            </a:endParaRPr>
          </a:p>
        </p:txBody>
      </p:sp>
      <p:sp>
        <p:nvSpPr>
          <p:cNvPr id="19" name="テキスト ボックス 18">
            <a:extLst>
              <a:ext uri="{FF2B5EF4-FFF2-40B4-BE49-F238E27FC236}">
                <a16:creationId xmlns:a16="http://schemas.microsoft.com/office/drawing/2014/main" id="{F1DFEE31-7009-4D4E-883A-ACA818B9394B}"/>
              </a:ext>
            </a:extLst>
          </p:cNvPr>
          <p:cNvSpPr txBox="1"/>
          <p:nvPr/>
        </p:nvSpPr>
        <p:spPr>
          <a:xfrm>
            <a:off x="395535" y="3053072"/>
            <a:ext cx="8748464" cy="276999"/>
          </a:xfrm>
          <a:prstGeom prst="rect">
            <a:avLst/>
          </a:prstGeom>
          <a:noFill/>
        </p:spPr>
        <p:txBody>
          <a:bodyPr wrap="square" rtlCol="0">
            <a:spAutoFit/>
          </a:bodyPr>
          <a:lstStyle/>
          <a:p>
            <a:pPr algn="just"/>
            <a:r>
              <a:rPr lang="ja-JP" altLang="en-US" sz="1200" kern="100" dirty="0">
                <a:effectLst/>
              </a:rPr>
              <a:t>・</a:t>
            </a:r>
            <a:r>
              <a:rPr lang="ja-JP" altLang="en-US" sz="1200" dirty="0"/>
              <a:t>将来の維持管理費用の軽減を図るため、施設の構造変更（岸壁の護岸化）の検討を実施</a:t>
            </a:r>
            <a:endParaRPr lang="en-US" altLang="ja-JP" sz="1200" dirty="0"/>
          </a:p>
        </p:txBody>
      </p:sp>
      <p:sp>
        <p:nvSpPr>
          <p:cNvPr id="20" name="テキスト ボックス 19">
            <a:extLst>
              <a:ext uri="{FF2B5EF4-FFF2-40B4-BE49-F238E27FC236}">
                <a16:creationId xmlns:a16="http://schemas.microsoft.com/office/drawing/2014/main" id="{2951008D-6FC7-48E7-B906-F8CDF70EC7AD}"/>
              </a:ext>
            </a:extLst>
          </p:cNvPr>
          <p:cNvSpPr txBox="1"/>
          <p:nvPr/>
        </p:nvSpPr>
        <p:spPr>
          <a:xfrm>
            <a:off x="192760" y="3387512"/>
            <a:ext cx="7593372" cy="276999"/>
          </a:xfrm>
          <a:prstGeom prst="rect">
            <a:avLst/>
          </a:prstGeom>
          <a:noFill/>
        </p:spPr>
        <p:txBody>
          <a:bodyPr wrap="square" rtlCol="0">
            <a:spAutoFit/>
          </a:bodyPr>
          <a:lstStyle/>
          <a:p>
            <a:pPr algn="just"/>
            <a:r>
              <a:rPr lang="en-US" altLang="ja-JP" sz="1200" kern="100" dirty="0">
                <a:effectLst/>
              </a:rPr>
              <a:t>&lt;</a:t>
            </a:r>
            <a:r>
              <a:rPr lang="ja-JP" altLang="en-US" sz="1200" kern="100" dirty="0">
                <a:effectLst/>
              </a:rPr>
              <a:t>施設の構造変更（岸壁の護岸化）の検討</a:t>
            </a:r>
            <a:r>
              <a:rPr lang="en-US" altLang="ja-JP" sz="1200" kern="100" dirty="0">
                <a:effectLst/>
              </a:rPr>
              <a:t>&gt;</a:t>
            </a:r>
            <a:r>
              <a:rPr lang="ja-JP" altLang="en-US" sz="1200" kern="100" dirty="0">
                <a:effectLst/>
              </a:rPr>
              <a:t>　</a:t>
            </a:r>
            <a:endParaRPr lang="en-US" altLang="ja-JP" sz="1200" kern="100" dirty="0">
              <a:effectLst/>
            </a:endParaRPr>
          </a:p>
        </p:txBody>
      </p:sp>
      <p:sp>
        <p:nvSpPr>
          <p:cNvPr id="21" name="テキスト ボックス 20">
            <a:extLst>
              <a:ext uri="{FF2B5EF4-FFF2-40B4-BE49-F238E27FC236}">
                <a16:creationId xmlns:a16="http://schemas.microsoft.com/office/drawing/2014/main" id="{E9522C80-7DAD-460B-99DE-62EC1D6998FF}"/>
              </a:ext>
            </a:extLst>
          </p:cNvPr>
          <p:cNvSpPr txBox="1"/>
          <p:nvPr/>
        </p:nvSpPr>
        <p:spPr>
          <a:xfrm>
            <a:off x="1555502" y="3648842"/>
            <a:ext cx="1160955" cy="261610"/>
          </a:xfrm>
          <a:prstGeom prst="rect">
            <a:avLst/>
          </a:prstGeom>
          <a:solidFill>
            <a:schemeClr val="bg1"/>
          </a:solidFill>
          <a:ln w="19050">
            <a:solidFill>
              <a:schemeClr val="tx1"/>
            </a:solidFill>
          </a:ln>
        </p:spPr>
        <p:txBody>
          <a:bodyPr wrap="square" rtlCol="0">
            <a:spAutoFit/>
          </a:bodyPr>
          <a:lstStyle/>
          <a:p>
            <a:pPr algn="ctr"/>
            <a:r>
              <a:rPr lang="ja-JP" altLang="en-US" sz="1100" u="sng" kern="100" dirty="0"/>
              <a:t>鋼矢板式の岸壁</a:t>
            </a:r>
            <a:endParaRPr lang="en-US" altLang="ja-JP" sz="1100" u="sng" kern="100" dirty="0"/>
          </a:p>
        </p:txBody>
      </p:sp>
      <p:sp>
        <p:nvSpPr>
          <p:cNvPr id="3" name="フリーフォーム: 図形 2">
            <a:extLst>
              <a:ext uri="{FF2B5EF4-FFF2-40B4-BE49-F238E27FC236}">
                <a16:creationId xmlns:a16="http://schemas.microsoft.com/office/drawing/2014/main" id="{09ED3F45-7E62-417C-82CF-8DF18725418B}"/>
              </a:ext>
            </a:extLst>
          </p:cNvPr>
          <p:cNvSpPr/>
          <p:nvPr/>
        </p:nvSpPr>
        <p:spPr>
          <a:xfrm>
            <a:off x="1373475" y="4200002"/>
            <a:ext cx="264160" cy="528320"/>
          </a:xfrm>
          <a:custGeom>
            <a:avLst/>
            <a:gdLst>
              <a:gd name="connsiteX0" fmla="*/ 0 w 264160"/>
              <a:gd name="connsiteY0" fmla="*/ 0 h 528320"/>
              <a:gd name="connsiteX1" fmla="*/ 177800 w 264160"/>
              <a:gd name="connsiteY1" fmla="*/ 0 h 528320"/>
              <a:gd name="connsiteX2" fmla="*/ 259080 w 264160"/>
              <a:gd name="connsiteY2" fmla="*/ 172720 h 528320"/>
              <a:gd name="connsiteX3" fmla="*/ 264160 w 264160"/>
              <a:gd name="connsiteY3" fmla="*/ 528320 h 528320"/>
              <a:gd name="connsiteX4" fmla="*/ 5080 w 264160"/>
              <a:gd name="connsiteY4" fmla="*/ 528320 h 528320"/>
              <a:gd name="connsiteX5" fmla="*/ 0 w 264160"/>
              <a:gd name="connsiteY5" fmla="*/ 0 h 5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160" h="528320">
                <a:moveTo>
                  <a:pt x="0" y="0"/>
                </a:moveTo>
                <a:lnTo>
                  <a:pt x="177800" y="0"/>
                </a:lnTo>
                <a:lnTo>
                  <a:pt x="259080" y="172720"/>
                </a:lnTo>
                <a:cubicBezTo>
                  <a:pt x="260773" y="291253"/>
                  <a:pt x="262467" y="409787"/>
                  <a:pt x="264160" y="528320"/>
                </a:cubicBezTo>
                <a:lnTo>
                  <a:pt x="5080" y="528320"/>
                </a:lnTo>
                <a:cubicBezTo>
                  <a:pt x="3387" y="350520"/>
                  <a:pt x="1693" y="172720"/>
                  <a:pt x="0" y="0"/>
                </a:cubicBezTo>
                <a:close/>
              </a:path>
            </a:pathLst>
          </a:custGeom>
          <a:noFill/>
          <a:ln w="127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A982CDA-ECCE-4365-846E-099BE33D08FD}"/>
              </a:ext>
            </a:extLst>
          </p:cNvPr>
          <p:cNvCxnSpPr>
            <a:cxnSpLocks/>
            <a:stCxn id="3" idx="1"/>
          </p:cNvCxnSpPr>
          <p:nvPr/>
        </p:nvCxnSpPr>
        <p:spPr>
          <a:xfrm flipV="1">
            <a:off x="1551275" y="4130682"/>
            <a:ext cx="1170878" cy="69320"/>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0EFAFAAF-689F-460F-B87C-9239056424DC}"/>
              </a:ext>
            </a:extLst>
          </p:cNvPr>
          <p:cNvSpPr/>
          <p:nvPr/>
        </p:nvSpPr>
        <p:spPr>
          <a:xfrm>
            <a:off x="1468725" y="4444242"/>
            <a:ext cx="51642" cy="2176990"/>
          </a:xfrm>
          <a:prstGeom prst="rect">
            <a:avLst/>
          </a:prstGeom>
          <a:no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6F04704E-1303-4FFC-8D58-42F92AE3221C}"/>
              </a:ext>
            </a:extLst>
          </p:cNvPr>
          <p:cNvSpPr/>
          <p:nvPr/>
        </p:nvSpPr>
        <p:spPr>
          <a:xfrm>
            <a:off x="1278821" y="4311039"/>
            <a:ext cx="95250" cy="366713"/>
          </a:xfrm>
          <a:custGeom>
            <a:avLst/>
            <a:gdLst>
              <a:gd name="connsiteX0" fmla="*/ 95250 w 95250"/>
              <a:gd name="connsiteY0" fmla="*/ 0 h 366713"/>
              <a:gd name="connsiteX1" fmla="*/ 0 w 95250"/>
              <a:gd name="connsiteY1" fmla="*/ 60325 h 366713"/>
              <a:gd name="connsiteX2" fmla="*/ 1587 w 95250"/>
              <a:gd name="connsiteY2" fmla="*/ 293688 h 366713"/>
              <a:gd name="connsiteX3" fmla="*/ 95250 w 95250"/>
              <a:gd name="connsiteY3" fmla="*/ 366713 h 366713"/>
              <a:gd name="connsiteX4" fmla="*/ 95250 w 95250"/>
              <a:gd name="connsiteY4" fmla="*/ 366713 h 366713"/>
              <a:gd name="connsiteX5" fmla="*/ 95250 w 95250"/>
              <a:gd name="connsiteY5" fmla="*/ 366713 h 3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366713">
                <a:moveTo>
                  <a:pt x="95250" y="0"/>
                </a:moveTo>
                <a:lnTo>
                  <a:pt x="0" y="60325"/>
                </a:lnTo>
                <a:lnTo>
                  <a:pt x="1587" y="293688"/>
                </a:lnTo>
                <a:lnTo>
                  <a:pt x="95250" y="366713"/>
                </a:lnTo>
                <a:lnTo>
                  <a:pt x="95250" y="366713"/>
                </a:lnTo>
                <a:lnTo>
                  <a:pt x="95250" y="366713"/>
                </a:lnTo>
              </a:path>
            </a:pathLst>
          </a:custGeom>
          <a:noFill/>
          <a:ln w="127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A1690CB3-58D4-4379-8BBA-25A0B9157C83}"/>
              </a:ext>
            </a:extLst>
          </p:cNvPr>
          <p:cNvSpPr/>
          <p:nvPr/>
        </p:nvSpPr>
        <p:spPr>
          <a:xfrm>
            <a:off x="2577914" y="4456664"/>
            <a:ext cx="48703" cy="1354593"/>
          </a:xfrm>
          <a:prstGeom prst="rect">
            <a:avLst/>
          </a:prstGeom>
          <a:noFill/>
          <a:ln w="127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0F458438-D9EB-4601-B712-7E80B472E98F}"/>
              </a:ext>
            </a:extLst>
          </p:cNvPr>
          <p:cNvCxnSpPr>
            <a:cxnSpLocks/>
          </p:cNvCxnSpPr>
          <p:nvPr/>
        </p:nvCxnSpPr>
        <p:spPr>
          <a:xfrm>
            <a:off x="1468725" y="4560815"/>
            <a:ext cx="1253428" cy="4979"/>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F390E02C-DD7F-46DA-A5D8-08AD908F575A}"/>
              </a:ext>
            </a:extLst>
          </p:cNvPr>
          <p:cNvCxnSpPr>
            <a:cxnSpLocks/>
          </p:cNvCxnSpPr>
          <p:nvPr/>
        </p:nvCxnSpPr>
        <p:spPr>
          <a:xfrm>
            <a:off x="334725" y="4821032"/>
            <a:ext cx="1134000" cy="0"/>
          </a:xfrm>
          <a:prstGeom prst="line">
            <a:avLst/>
          </a:prstGeom>
          <a:ln w="12700">
            <a:tailEnd type="none"/>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D8D9F231-DA88-4CF5-B062-BB60109B72FD}"/>
              </a:ext>
            </a:extLst>
          </p:cNvPr>
          <p:cNvCxnSpPr>
            <a:cxnSpLocks/>
          </p:cNvCxnSpPr>
          <p:nvPr/>
        </p:nvCxnSpPr>
        <p:spPr>
          <a:xfrm>
            <a:off x="334725" y="5814621"/>
            <a:ext cx="1134000" cy="0"/>
          </a:xfrm>
          <a:prstGeom prst="line">
            <a:avLst/>
          </a:prstGeom>
          <a:ln w="12700">
            <a:tailEnd type="none"/>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E863E72A-CDDB-4262-B206-BCF970548CD2}"/>
              </a:ext>
            </a:extLst>
          </p:cNvPr>
          <p:cNvSpPr txBox="1"/>
          <p:nvPr/>
        </p:nvSpPr>
        <p:spPr>
          <a:xfrm>
            <a:off x="271626" y="4589822"/>
            <a:ext cx="912541" cy="276999"/>
          </a:xfrm>
          <a:prstGeom prst="rect">
            <a:avLst/>
          </a:prstGeom>
          <a:noFill/>
        </p:spPr>
        <p:txBody>
          <a:bodyPr wrap="square" rtlCol="0">
            <a:spAutoFit/>
          </a:bodyPr>
          <a:lstStyle/>
          <a:p>
            <a:pPr algn="just"/>
            <a:r>
              <a:rPr lang="en-US" altLang="ja-JP" sz="1200" kern="100" dirty="0"/>
              <a:t>H.W.L.</a:t>
            </a:r>
            <a:endParaRPr lang="en-US" altLang="ja-JP" sz="1200" kern="100" dirty="0">
              <a:effectLst/>
            </a:endParaRPr>
          </a:p>
        </p:txBody>
      </p:sp>
      <p:sp>
        <p:nvSpPr>
          <p:cNvPr id="34" name="テキスト ボックス 33">
            <a:extLst>
              <a:ext uri="{FF2B5EF4-FFF2-40B4-BE49-F238E27FC236}">
                <a16:creationId xmlns:a16="http://schemas.microsoft.com/office/drawing/2014/main" id="{4ACCF56F-5A96-4172-BA45-AA0DDAAEB9DD}"/>
              </a:ext>
            </a:extLst>
          </p:cNvPr>
          <p:cNvSpPr txBox="1"/>
          <p:nvPr/>
        </p:nvSpPr>
        <p:spPr>
          <a:xfrm>
            <a:off x="271625" y="5569652"/>
            <a:ext cx="881867" cy="276999"/>
          </a:xfrm>
          <a:prstGeom prst="rect">
            <a:avLst/>
          </a:prstGeom>
          <a:noFill/>
        </p:spPr>
        <p:txBody>
          <a:bodyPr wrap="square" rtlCol="0">
            <a:spAutoFit/>
          </a:bodyPr>
          <a:lstStyle/>
          <a:p>
            <a:pPr algn="just"/>
            <a:r>
              <a:rPr lang="ja-JP" altLang="en-US" sz="1200" kern="100" dirty="0">
                <a:effectLst/>
              </a:rPr>
              <a:t>地盤</a:t>
            </a:r>
            <a:endParaRPr lang="en-US" altLang="ja-JP" sz="1200" kern="100" dirty="0">
              <a:effectLst/>
            </a:endParaRPr>
          </a:p>
        </p:txBody>
      </p:sp>
      <p:sp>
        <p:nvSpPr>
          <p:cNvPr id="35" name="テキスト ボックス 34">
            <a:extLst>
              <a:ext uri="{FF2B5EF4-FFF2-40B4-BE49-F238E27FC236}">
                <a16:creationId xmlns:a16="http://schemas.microsoft.com/office/drawing/2014/main" id="{69AFBF40-8254-451F-B069-9610099A6D21}"/>
              </a:ext>
            </a:extLst>
          </p:cNvPr>
          <p:cNvSpPr txBox="1"/>
          <p:nvPr/>
        </p:nvSpPr>
        <p:spPr>
          <a:xfrm>
            <a:off x="1591707" y="5445224"/>
            <a:ext cx="726127" cy="215444"/>
          </a:xfrm>
          <a:prstGeom prst="rect">
            <a:avLst/>
          </a:prstGeom>
          <a:solidFill>
            <a:srgbClr val="FFFF00"/>
          </a:solidFill>
          <a:ln>
            <a:solidFill>
              <a:schemeClr val="dk1"/>
            </a:solidFill>
          </a:ln>
        </p:spPr>
        <p:txBody>
          <a:bodyPr wrap="square" lIns="0" tIns="0" rIns="0" bIns="0" rtlCol="0">
            <a:spAutoFit/>
          </a:bodyPr>
          <a:lstStyle/>
          <a:p>
            <a:pPr algn="ctr"/>
            <a:r>
              <a:rPr lang="ja-JP" altLang="en-US" sz="1400" kern="100" dirty="0">
                <a:effectLst/>
              </a:rPr>
              <a:t>鋼矢板</a:t>
            </a:r>
            <a:endParaRPr lang="en-US" altLang="ja-JP" sz="1400" kern="100" dirty="0">
              <a:effectLst/>
            </a:endParaRPr>
          </a:p>
        </p:txBody>
      </p:sp>
      <p:sp>
        <p:nvSpPr>
          <p:cNvPr id="36" name="テキスト ボックス 35">
            <a:extLst>
              <a:ext uri="{FF2B5EF4-FFF2-40B4-BE49-F238E27FC236}">
                <a16:creationId xmlns:a16="http://schemas.microsoft.com/office/drawing/2014/main" id="{0CE87089-C2DD-4E01-919F-E60A19BC7024}"/>
              </a:ext>
            </a:extLst>
          </p:cNvPr>
          <p:cNvSpPr txBox="1"/>
          <p:nvPr/>
        </p:nvSpPr>
        <p:spPr>
          <a:xfrm>
            <a:off x="1686834" y="4399440"/>
            <a:ext cx="946124" cy="161583"/>
          </a:xfrm>
          <a:prstGeom prst="rect">
            <a:avLst/>
          </a:prstGeom>
          <a:noFill/>
          <a:ln>
            <a:noFill/>
          </a:ln>
        </p:spPr>
        <p:txBody>
          <a:bodyPr wrap="square" lIns="0" tIns="0" rIns="0" bIns="0" rtlCol="0">
            <a:spAutoFit/>
          </a:bodyPr>
          <a:lstStyle/>
          <a:p>
            <a:pPr algn="ctr"/>
            <a:r>
              <a:rPr lang="ja-JP" altLang="en-US" sz="1050" kern="100" dirty="0"/>
              <a:t>タイロッド</a:t>
            </a:r>
            <a:endParaRPr lang="en-US" altLang="ja-JP" sz="1050" kern="100" dirty="0">
              <a:effectLst/>
            </a:endParaRPr>
          </a:p>
        </p:txBody>
      </p:sp>
      <p:sp>
        <p:nvSpPr>
          <p:cNvPr id="38" name="正方形/長方形 37">
            <a:extLst>
              <a:ext uri="{FF2B5EF4-FFF2-40B4-BE49-F238E27FC236}">
                <a16:creationId xmlns:a16="http://schemas.microsoft.com/office/drawing/2014/main" id="{B230686C-BD26-454E-BBB6-4FF6D0F57671}"/>
              </a:ext>
            </a:extLst>
          </p:cNvPr>
          <p:cNvSpPr/>
          <p:nvPr/>
        </p:nvSpPr>
        <p:spPr>
          <a:xfrm>
            <a:off x="258622" y="3650514"/>
            <a:ext cx="2463531" cy="3042726"/>
          </a:xfrm>
          <a:prstGeom prst="rect">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F2997597-7822-417B-A3A4-E88C9E1B42E1}"/>
              </a:ext>
            </a:extLst>
          </p:cNvPr>
          <p:cNvSpPr/>
          <p:nvPr/>
        </p:nvSpPr>
        <p:spPr>
          <a:xfrm>
            <a:off x="6217683" y="4190939"/>
            <a:ext cx="264160" cy="528320"/>
          </a:xfrm>
          <a:custGeom>
            <a:avLst/>
            <a:gdLst>
              <a:gd name="connsiteX0" fmla="*/ 0 w 264160"/>
              <a:gd name="connsiteY0" fmla="*/ 0 h 528320"/>
              <a:gd name="connsiteX1" fmla="*/ 177800 w 264160"/>
              <a:gd name="connsiteY1" fmla="*/ 0 h 528320"/>
              <a:gd name="connsiteX2" fmla="*/ 259080 w 264160"/>
              <a:gd name="connsiteY2" fmla="*/ 172720 h 528320"/>
              <a:gd name="connsiteX3" fmla="*/ 264160 w 264160"/>
              <a:gd name="connsiteY3" fmla="*/ 528320 h 528320"/>
              <a:gd name="connsiteX4" fmla="*/ 5080 w 264160"/>
              <a:gd name="connsiteY4" fmla="*/ 528320 h 528320"/>
              <a:gd name="connsiteX5" fmla="*/ 0 w 264160"/>
              <a:gd name="connsiteY5" fmla="*/ 0 h 5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160" h="528320">
                <a:moveTo>
                  <a:pt x="0" y="0"/>
                </a:moveTo>
                <a:lnTo>
                  <a:pt x="177800" y="0"/>
                </a:lnTo>
                <a:lnTo>
                  <a:pt x="259080" y="172720"/>
                </a:lnTo>
                <a:cubicBezTo>
                  <a:pt x="260773" y="291253"/>
                  <a:pt x="262467" y="409787"/>
                  <a:pt x="264160" y="528320"/>
                </a:cubicBezTo>
                <a:lnTo>
                  <a:pt x="5080" y="528320"/>
                </a:lnTo>
                <a:cubicBezTo>
                  <a:pt x="3387" y="350520"/>
                  <a:pt x="1693" y="172720"/>
                  <a:pt x="0" y="0"/>
                </a:cubicBezTo>
                <a:close/>
              </a:path>
            </a:pathLst>
          </a:custGeom>
          <a:noFill/>
          <a:ln w="127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5B620B2C-532D-44D5-A35F-BBDD0CEE28A6}"/>
              </a:ext>
            </a:extLst>
          </p:cNvPr>
          <p:cNvCxnSpPr>
            <a:cxnSpLocks/>
            <a:stCxn id="41" idx="1"/>
          </p:cNvCxnSpPr>
          <p:nvPr/>
        </p:nvCxnSpPr>
        <p:spPr>
          <a:xfrm flipV="1">
            <a:off x="6395483" y="4091889"/>
            <a:ext cx="1550392" cy="99050"/>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43" name="正方形/長方形 42">
            <a:extLst>
              <a:ext uri="{FF2B5EF4-FFF2-40B4-BE49-F238E27FC236}">
                <a16:creationId xmlns:a16="http://schemas.microsoft.com/office/drawing/2014/main" id="{E2E3D6FE-F876-4587-A875-54B77AF83FBA}"/>
              </a:ext>
            </a:extLst>
          </p:cNvPr>
          <p:cNvSpPr/>
          <p:nvPr/>
        </p:nvSpPr>
        <p:spPr>
          <a:xfrm>
            <a:off x="6312933" y="4435179"/>
            <a:ext cx="51642" cy="2176990"/>
          </a:xfrm>
          <a:prstGeom prst="rect">
            <a:avLst/>
          </a:prstGeom>
          <a:noFill/>
          <a:ln w="127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5DDA357E-E8A1-429F-8908-6059DD5CDADD}"/>
              </a:ext>
            </a:extLst>
          </p:cNvPr>
          <p:cNvSpPr/>
          <p:nvPr/>
        </p:nvSpPr>
        <p:spPr>
          <a:xfrm>
            <a:off x="6123029" y="4301976"/>
            <a:ext cx="95250" cy="366713"/>
          </a:xfrm>
          <a:custGeom>
            <a:avLst/>
            <a:gdLst>
              <a:gd name="connsiteX0" fmla="*/ 95250 w 95250"/>
              <a:gd name="connsiteY0" fmla="*/ 0 h 366713"/>
              <a:gd name="connsiteX1" fmla="*/ 0 w 95250"/>
              <a:gd name="connsiteY1" fmla="*/ 60325 h 366713"/>
              <a:gd name="connsiteX2" fmla="*/ 1587 w 95250"/>
              <a:gd name="connsiteY2" fmla="*/ 293688 h 366713"/>
              <a:gd name="connsiteX3" fmla="*/ 95250 w 95250"/>
              <a:gd name="connsiteY3" fmla="*/ 366713 h 366713"/>
              <a:gd name="connsiteX4" fmla="*/ 95250 w 95250"/>
              <a:gd name="connsiteY4" fmla="*/ 366713 h 366713"/>
              <a:gd name="connsiteX5" fmla="*/ 95250 w 95250"/>
              <a:gd name="connsiteY5" fmla="*/ 366713 h 3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366713">
                <a:moveTo>
                  <a:pt x="95250" y="0"/>
                </a:moveTo>
                <a:lnTo>
                  <a:pt x="0" y="60325"/>
                </a:lnTo>
                <a:lnTo>
                  <a:pt x="1587" y="293688"/>
                </a:lnTo>
                <a:lnTo>
                  <a:pt x="95250" y="366713"/>
                </a:lnTo>
                <a:lnTo>
                  <a:pt x="95250" y="366713"/>
                </a:lnTo>
                <a:lnTo>
                  <a:pt x="95250" y="366713"/>
                </a:lnTo>
              </a:path>
            </a:pathLst>
          </a:custGeom>
          <a:noFill/>
          <a:ln w="127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正方形/長方形 44">
            <a:extLst>
              <a:ext uri="{FF2B5EF4-FFF2-40B4-BE49-F238E27FC236}">
                <a16:creationId xmlns:a16="http://schemas.microsoft.com/office/drawing/2014/main" id="{0D694BEF-7048-4DF1-8867-6771B396D05D}"/>
              </a:ext>
            </a:extLst>
          </p:cNvPr>
          <p:cNvSpPr/>
          <p:nvPr/>
        </p:nvSpPr>
        <p:spPr>
          <a:xfrm>
            <a:off x="7422122" y="4447601"/>
            <a:ext cx="48703" cy="1354593"/>
          </a:xfrm>
          <a:prstGeom prst="rect">
            <a:avLst/>
          </a:prstGeom>
          <a:noFill/>
          <a:ln w="127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632662F6-9425-4191-9AB9-CBC0856FD6D1}"/>
              </a:ext>
            </a:extLst>
          </p:cNvPr>
          <p:cNvSpPr/>
          <p:nvPr/>
        </p:nvSpPr>
        <p:spPr>
          <a:xfrm>
            <a:off x="8573424" y="4435179"/>
            <a:ext cx="48703" cy="1354593"/>
          </a:xfrm>
          <a:prstGeom prst="rect">
            <a:avLst/>
          </a:prstGeom>
          <a:noFill/>
          <a:ln w="127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F21BA474-5DAA-4C72-B598-BBD3A3027050}"/>
              </a:ext>
            </a:extLst>
          </p:cNvPr>
          <p:cNvCxnSpPr>
            <a:cxnSpLocks/>
          </p:cNvCxnSpPr>
          <p:nvPr/>
        </p:nvCxnSpPr>
        <p:spPr>
          <a:xfrm>
            <a:off x="6312933" y="4551752"/>
            <a:ext cx="2309194" cy="0"/>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A473C404-3DA2-4307-BC78-0CC09C10D942}"/>
              </a:ext>
            </a:extLst>
          </p:cNvPr>
          <p:cNvCxnSpPr>
            <a:cxnSpLocks/>
          </p:cNvCxnSpPr>
          <p:nvPr/>
        </p:nvCxnSpPr>
        <p:spPr>
          <a:xfrm flipV="1">
            <a:off x="7945875" y="4091889"/>
            <a:ext cx="684000" cy="0"/>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22666FC8-4A9D-4CEC-B18C-844C345425DC}"/>
              </a:ext>
            </a:extLst>
          </p:cNvPr>
          <p:cNvCxnSpPr>
            <a:cxnSpLocks/>
          </p:cNvCxnSpPr>
          <p:nvPr/>
        </p:nvCxnSpPr>
        <p:spPr>
          <a:xfrm>
            <a:off x="5178933" y="4811969"/>
            <a:ext cx="1134000" cy="0"/>
          </a:xfrm>
          <a:prstGeom prst="line">
            <a:avLst/>
          </a:prstGeom>
          <a:ln w="12700">
            <a:tailEnd type="none"/>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E370013B-8047-448A-8B75-1EA650657866}"/>
              </a:ext>
            </a:extLst>
          </p:cNvPr>
          <p:cNvCxnSpPr>
            <a:cxnSpLocks/>
          </p:cNvCxnSpPr>
          <p:nvPr/>
        </p:nvCxnSpPr>
        <p:spPr>
          <a:xfrm>
            <a:off x="5178933" y="5805558"/>
            <a:ext cx="1134000" cy="0"/>
          </a:xfrm>
          <a:prstGeom prst="line">
            <a:avLst/>
          </a:prstGeom>
          <a:ln w="12700">
            <a:tailEnd type="none"/>
          </a:ln>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5E279E72-B618-4DFB-BC33-D473AE286503}"/>
              </a:ext>
            </a:extLst>
          </p:cNvPr>
          <p:cNvSpPr txBox="1"/>
          <p:nvPr/>
        </p:nvSpPr>
        <p:spPr>
          <a:xfrm>
            <a:off x="5115834" y="4580759"/>
            <a:ext cx="912541" cy="276999"/>
          </a:xfrm>
          <a:prstGeom prst="rect">
            <a:avLst/>
          </a:prstGeom>
          <a:noFill/>
        </p:spPr>
        <p:txBody>
          <a:bodyPr wrap="square" rtlCol="0">
            <a:spAutoFit/>
          </a:bodyPr>
          <a:lstStyle/>
          <a:p>
            <a:pPr algn="just"/>
            <a:r>
              <a:rPr lang="en-US" altLang="ja-JP" sz="1200" kern="100" dirty="0"/>
              <a:t>H.W.L.</a:t>
            </a:r>
            <a:endParaRPr lang="en-US" altLang="ja-JP" sz="1200" kern="100" dirty="0">
              <a:effectLst/>
            </a:endParaRPr>
          </a:p>
        </p:txBody>
      </p:sp>
      <p:sp>
        <p:nvSpPr>
          <p:cNvPr id="52" name="テキスト ボックス 51">
            <a:extLst>
              <a:ext uri="{FF2B5EF4-FFF2-40B4-BE49-F238E27FC236}">
                <a16:creationId xmlns:a16="http://schemas.microsoft.com/office/drawing/2014/main" id="{EF6B2AE1-5DC6-4F1A-80E8-B581C1D451B6}"/>
              </a:ext>
            </a:extLst>
          </p:cNvPr>
          <p:cNvSpPr txBox="1"/>
          <p:nvPr/>
        </p:nvSpPr>
        <p:spPr>
          <a:xfrm>
            <a:off x="5115833" y="5560589"/>
            <a:ext cx="881867" cy="276999"/>
          </a:xfrm>
          <a:prstGeom prst="rect">
            <a:avLst/>
          </a:prstGeom>
          <a:noFill/>
        </p:spPr>
        <p:txBody>
          <a:bodyPr wrap="square" rtlCol="0">
            <a:spAutoFit/>
          </a:bodyPr>
          <a:lstStyle/>
          <a:p>
            <a:pPr algn="just"/>
            <a:r>
              <a:rPr lang="ja-JP" altLang="en-US" sz="1200" kern="100" dirty="0">
                <a:effectLst/>
              </a:rPr>
              <a:t>地盤</a:t>
            </a:r>
            <a:endParaRPr lang="en-US" altLang="ja-JP" sz="1200" kern="100" dirty="0">
              <a:effectLst/>
            </a:endParaRPr>
          </a:p>
        </p:txBody>
      </p:sp>
      <p:sp>
        <p:nvSpPr>
          <p:cNvPr id="55" name="正方形/長方形 54">
            <a:extLst>
              <a:ext uri="{FF2B5EF4-FFF2-40B4-BE49-F238E27FC236}">
                <a16:creationId xmlns:a16="http://schemas.microsoft.com/office/drawing/2014/main" id="{E4D67125-0D74-456C-B3BE-D82B1CC3618D}"/>
              </a:ext>
            </a:extLst>
          </p:cNvPr>
          <p:cNvSpPr/>
          <p:nvPr/>
        </p:nvSpPr>
        <p:spPr>
          <a:xfrm>
            <a:off x="5102832" y="3663450"/>
            <a:ext cx="3861656" cy="3042726"/>
          </a:xfrm>
          <a:prstGeom prst="rect">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6" name="矢印: 右 55">
            <a:extLst>
              <a:ext uri="{FF2B5EF4-FFF2-40B4-BE49-F238E27FC236}">
                <a16:creationId xmlns:a16="http://schemas.microsoft.com/office/drawing/2014/main" id="{156CBD96-51AE-468D-9B84-AB846BEA6EC0}"/>
              </a:ext>
            </a:extLst>
          </p:cNvPr>
          <p:cNvSpPr/>
          <p:nvPr/>
        </p:nvSpPr>
        <p:spPr>
          <a:xfrm>
            <a:off x="4672006" y="4105113"/>
            <a:ext cx="365950" cy="1916977"/>
          </a:xfrm>
          <a:prstGeom prst="rightArrow">
            <a:avLst/>
          </a:prstGeom>
          <a:solidFill>
            <a:schemeClr val="accent5">
              <a:lumMod val="20000"/>
              <a:lumOff val="80000"/>
            </a:schemeClr>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構造変更</a:t>
            </a:r>
          </a:p>
        </p:txBody>
      </p:sp>
      <p:sp>
        <p:nvSpPr>
          <p:cNvPr id="2" name="フリーフォーム: 図形 1">
            <a:extLst>
              <a:ext uri="{FF2B5EF4-FFF2-40B4-BE49-F238E27FC236}">
                <a16:creationId xmlns:a16="http://schemas.microsoft.com/office/drawing/2014/main" id="{A558E2E8-6271-4EB6-AE47-05D00C8135D5}"/>
              </a:ext>
            </a:extLst>
          </p:cNvPr>
          <p:cNvSpPr/>
          <p:nvPr/>
        </p:nvSpPr>
        <p:spPr>
          <a:xfrm>
            <a:off x="6337512" y="4403473"/>
            <a:ext cx="1490999" cy="2172081"/>
          </a:xfrm>
          <a:custGeom>
            <a:avLst/>
            <a:gdLst>
              <a:gd name="connsiteX0" fmla="*/ 103632 w 1456944"/>
              <a:gd name="connsiteY0" fmla="*/ 0 h 2170176"/>
              <a:gd name="connsiteX1" fmla="*/ 1450848 w 1456944"/>
              <a:gd name="connsiteY1" fmla="*/ 0 h 2170176"/>
              <a:gd name="connsiteX2" fmla="*/ 1456944 w 1456944"/>
              <a:gd name="connsiteY2" fmla="*/ 2170176 h 2170176"/>
              <a:gd name="connsiteX3" fmla="*/ 0 w 1456944"/>
              <a:gd name="connsiteY3" fmla="*/ 2170176 h 2170176"/>
              <a:gd name="connsiteX4" fmla="*/ 0 w 1456944"/>
              <a:gd name="connsiteY4" fmla="*/ 323088 h 2170176"/>
              <a:gd name="connsiteX5" fmla="*/ 115824 w 1456944"/>
              <a:gd name="connsiteY5" fmla="*/ 323088 h 2170176"/>
              <a:gd name="connsiteX6" fmla="*/ 103632 w 1456944"/>
              <a:gd name="connsiteY6" fmla="*/ 0 h 2170176"/>
              <a:gd name="connsiteX0" fmla="*/ 120385 w 1456944"/>
              <a:gd name="connsiteY0" fmla="*/ 0 h 2170176"/>
              <a:gd name="connsiteX1" fmla="*/ 1450848 w 1456944"/>
              <a:gd name="connsiteY1" fmla="*/ 0 h 2170176"/>
              <a:gd name="connsiteX2" fmla="*/ 1456944 w 1456944"/>
              <a:gd name="connsiteY2" fmla="*/ 2170176 h 2170176"/>
              <a:gd name="connsiteX3" fmla="*/ 0 w 1456944"/>
              <a:gd name="connsiteY3" fmla="*/ 2170176 h 2170176"/>
              <a:gd name="connsiteX4" fmla="*/ 0 w 1456944"/>
              <a:gd name="connsiteY4" fmla="*/ 323088 h 2170176"/>
              <a:gd name="connsiteX5" fmla="*/ 115824 w 1456944"/>
              <a:gd name="connsiteY5" fmla="*/ 323088 h 2170176"/>
              <a:gd name="connsiteX6" fmla="*/ 120385 w 1456944"/>
              <a:gd name="connsiteY6" fmla="*/ 0 h 2170176"/>
              <a:gd name="connsiteX0" fmla="*/ 120385 w 1456944"/>
              <a:gd name="connsiteY0" fmla="*/ 0 h 2170176"/>
              <a:gd name="connsiteX1" fmla="*/ 1450848 w 1456944"/>
              <a:gd name="connsiteY1" fmla="*/ 0 h 2170176"/>
              <a:gd name="connsiteX2" fmla="*/ 1456944 w 1456944"/>
              <a:gd name="connsiteY2" fmla="*/ 2170176 h 2170176"/>
              <a:gd name="connsiteX3" fmla="*/ 0 w 1456944"/>
              <a:gd name="connsiteY3" fmla="*/ 2170176 h 2170176"/>
              <a:gd name="connsiteX4" fmla="*/ 0 w 1456944"/>
              <a:gd name="connsiteY4" fmla="*/ 323088 h 2170176"/>
              <a:gd name="connsiteX5" fmla="*/ 136300 w 1456944"/>
              <a:gd name="connsiteY5" fmla="*/ 324993 h 2170176"/>
              <a:gd name="connsiteX6" fmla="*/ 120385 w 1456944"/>
              <a:gd name="connsiteY6" fmla="*/ 0 h 2170176"/>
              <a:gd name="connsiteX0" fmla="*/ 140861 w 1456944"/>
              <a:gd name="connsiteY0" fmla="*/ 0 h 2172081"/>
              <a:gd name="connsiteX1" fmla="*/ 1450848 w 1456944"/>
              <a:gd name="connsiteY1" fmla="*/ 1905 h 2172081"/>
              <a:gd name="connsiteX2" fmla="*/ 1456944 w 1456944"/>
              <a:gd name="connsiteY2" fmla="*/ 2172081 h 2172081"/>
              <a:gd name="connsiteX3" fmla="*/ 0 w 1456944"/>
              <a:gd name="connsiteY3" fmla="*/ 2172081 h 2172081"/>
              <a:gd name="connsiteX4" fmla="*/ 0 w 1456944"/>
              <a:gd name="connsiteY4" fmla="*/ 324993 h 2172081"/>
              <a:gd name="connsiteX5" fmla="*/ 136300 w 1456944"/>
              <a:gd name="connsiteY5" fmla="*/ 326898 h 2172081"/>
              <a:gd name="connsiteX6" fmla="*/ 140861 w 1456944"/>
              <a:gd name="connsiteY6" fmla="*/ 0 h 2172081"/>
              <a:gd name="connsiteX0" fmla="*/ 140861 w 1456944"/>
              <a:gd name="connsiteY0" fmla="*/ 0 h 2172081"/>
              <a:gd name="connsiteX1" fmla="*/ 1450848 w 1456944"/>
              <a:gd name="connsiteY1" fmla="*/ 1905 h 2172081"/>
              <a:gd name="connsiteX2" fmla="*/ 1456944 w 1456944"/>
              <a:gd name="connsiteY2" fmla="*/ 2172081 h 2172081"/>
              <a:gd name="connsiteX3" fmla="*/ 0 w 1456944"/>
              <a:gd name="connsiteY3" fmla="*/ 2172081 h 2172081"/>
              <a:gd name="connsiteX4" fmla="*/ 0 w 1456944"/>
              <a:gd name="connsiteY4" fmla="*/ 324993 h 2172081"/>
              <a:gd name="connsiteX5" fmla="*/ 136300 w 1456944"/>
              <a:gd name="connsiteY5" fmla="*/ 326898 h 2172081"/>
              <a:gd name="connsiteX6" fmla="*/ 140861 w 1456944"/>
              <a:gd name="connsiteY6" fmla="*/ 0 h 2172081"/>
              <a:gd name="connsiteX0" fmla="*/ 137138 w 1456944"/>
              <a:gd name="connsiteY0" fmla="*/ 0 h 2172081"/>
              <a:gd name="connsiteX1" fmla="*/ 1450848 w 1456944"/>
              <a:gd name="connsiteY1" fmla="*/ 1905 h 2172081"/>
              <a:gd name="connsiteX2" fmla="*/ 1456944 w 1456944"/>
              <a:gd name="connsiteY2" fmla="*/ 2172081 h 2172081"/>
              <a:gd name="connsiteX3" fmla="*/ 0 w 1456944"/>
              <a:gd name="connsiteY3" fmla="*/ 2172081 h 2172081"/>
              <a:gd name="connsiteX4" fmla="*/ 0 w 1456944"/>
              <a:gd name="connsiteY4" fmla="*/ 324993 h 2172081"/>
              <a:gd name="connsiteX5" fmla="*/ 136300 w 1456944"/>
              <a:gd name="connsiteY5" fmla="*/ 326898 h 2172081"/>
              <a:gd name="connsiteX6" fmla="*/ 137138 w 1456944"/>
              <a:gd name="connsiteY6" fmla="*/ 0 h 21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944" h="2172081">
                <a:moveTo>
                  <a:pt x="137138" y="0"/>
                </a:moveTo>
                <a:lnTo>
                  <a:pt x="1450848" y="1905"/>
                </a:lnTo>
                <a:lnTo>
                  <a:pt x="1456944" y="2172081"/>
                </a:lnTo>
                <a:lnTo>
                  <a:pt x="0" y="2172081"/>
                </a:lnTo>
                <a:lnTo>
                  <a:pt x="0" y="324993"/>
                </a:lnTo>
                <a:lnTo>
                  <a:pt x="136300" y="326898"/>
                </a:lnTo>
                <a:cubicBezTo>
                  <a:pt x="137820" y="219202"/>
                  <a:pt x="135618" y="107696"/>
                  <a:pt x="137138" y="0"/>
                </a:cubicBezTo>
                <a:close/>
              </a:path>
            </a:pathLst>
          </a:custGeom>
          <a:solidFill>
            <a:schemeClr val="accent6">
              <a:lumMod val="75000"/>
              <a:alpha val="50000"/>
            </a:schemeClr>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29538CC-2DC7-4F05-B12B-E606AA2E15F6}"/>
              </a:ext>
            </a:extLst>
          </p:cNvPr>
          <p:cNvSpPr txBox="1"/>
          <p:nvPr/>
        </p:nvSpPr>
        <p:spPr>
          <a:xfrm>
            <a:off x="7724851" y="4388177"/>
            <a:ext cx="946124" cy="161583"/>
          </a:xfrm>
          <a:prstGeom prst="rect">
            <a:avLst/>
          </a:prstGeom>
          <a:noFill/>
          <a:ln>
            <a:noFill/>
          </a:ln>
        </p:spPr>
        <p:txBody>
          <a:bodyPr wrap="square" lIns="0" tIns="0" rIns="0" bIns="0" rtlCol="0">
            <a:spAutoFit/>
          </a:bodyPr>
          <a:lstStyle/>
          <a:p>
            <a:pPr algn="ctr"/>
            <a:r>
              <a:rPr lang="ja-JP" altLang="en-US" sz="1050" kern="100" dirty="0"/>
              <a:t>タイロッド</a:t>
            </a:r>
            <a:endParaRPr lang="en-US" altLang="ja-JP" sz="1050" kern="100" dirty="0">
              <a:effectLst/>
            </a:endParaRPr>
          </a:p>
        </p:txBody>
      </p:sp>
      <p:sp>
        <p:nvSpPr>
          <p:cNvPr id="57" name="テキスト ボックス 56">
            <a:extLst>
              <a:ext uri="{FF2B5EF4-FFF2-40B4-BE49-F238E27FC236}">
                <a16:creationId xmlns:a16="http://schemas.microsoft.com/office/drawing/2014/main" id="{850D1D40-BA93-4A48-865F-13DDDD66858E}"/>
              </a:ext>
            </a:extLst>
          </p:cNvPr>
          <p:cNvSpPr txBox="1"/>
          <p:nvPr/>
        </p:nvSpPr>
        <p:spPr>
          <a:xfrm>
            <a:off x="6645626" y="5225347"/>
            <a:ext cx="946124" cy="430887"/>
          </a:xfrm>
          <a:prstGeom prst="rect">
            <a:avLst/>
          </a:prstGeom>
          <a:solidFill>
            <a:srgbClr val="FFFF00"/>
          </a:solidFill>
          <a:ln>
            <a:solidFill>
              <a:schemeClr val="tx1"/>
            </a:solidFill>
          </a:ln>
        </p:spPr>
        <p:txBody>
          <a:bodyPr wrap="square" lIns="0" tIns="0" rIns="0" bIns="0" rtlCol="0">
            <a:spAutoFit/>
          </a:bodyPr>
          <a:lstStyle/>
          <a:p>
            <a:pPr algn="ctr"/>
            <a:r>
              <a:rPr lang="ja-JP" altLang="en-US" sz="1400" kern="100" dirty="0">
                <a:effectLst/>
              </a:rPr>
              <a:t>深層混合</a:t>
            </a:r>
            <a:endParaRPr lang="en-US" altLang="ja-JP" sz="1400" kern="100" dirty="0">
              <a:effectLst/>
            </a:endParaRPr>
          </a:p>
          <a:p>
            <a:pPr algn="ctr"/>
            <a:r>
              <a:rPr lang="ja-JP" altLang="en-US" sz="1400" kern="100" dirty="0">
                <a:effectLst/>
              </a:rPr>
              <a:t>処理工法</a:t>
            </a:r>
            <a:endParaRPr lang="en-US" altLang="ja-JP" sz="1400" kern="100" dirty="0">
              <a:effectLst/>
            </a:endParaRPr>
          </a:p>
        </p:txBody>
      </p:sp>
      <p:sp>
        <p:nvSpPr>
          <p:cNvPr id="58" name="テキスト ボックス 57">
            <a:extLst>
              <a:ext uri="{FF2B5EF4-FFF2-40B4-BE49-F238E27FC236}">
                <a16:creationId xmlns:a16="http://schemas.microsoft.com/office/drawing/2014/main" id="{6F59C73A-BDD8-44B5-92CA-7CD39FD9C39D}"/>
              </a:ext>
            </a:extLst>
          </p:cNvPr>
          <p:cNvSpPr txBox="1"/>
          <p:nvPr/>
        </p:nvSpPr>
        <p:spPr>
          <a:xfrm>
            <a:off x="258622" y="3649766"/>
            <a:ext cx="912541" cy="276999"/>
          </a:xfrm>
          <a:prstGeom prst="rect">
            <a:avLst/>
          </a:prstGeom>
          <a:solidFill>
            <a:schemeClr val="bg1"/>
          </a:solidFill>
          <a:ln w="19050">
            <a:solidFill>
              <a:schemeClr val="tx1"/>
            </a:solidFill>
          </a:ln>
        </p:spPr>
        <p:txBody>
          <a:bodyPr wrap="square" rtlCol="0">
            <a:spAutoFit/>
          </a:bodyPr>
          <a:lstStyle/>
          <a:p>
            <a:pPr algn="ctr"/>
            <a:r>
              <a:rPr lang="ja-JP" altLang="en-US" sz="1200" u="sng" kern="100" dirty="0"/>
              <a:t>現況断面</a:t>
            </a:r>
            <a:endParaRPr lang="en-US" altLang="ja-JP" sz="1200" u="sng" kern="100" dirty="0"/>
          </a:p>
        </p:txBody>
      </p:sp>
      <p:sp>
        <p:nvSpPr>
          <p:cNvPr id="59" name="テキスト ボックス 58">
            <a:extLst>
              <a:ext uri="{FF2B5EF4-FFF2-40B4-BE49-F238E27FC236}">
                <a16:creationId xmlns:a16="http://schemas.microsoft.com/office/drawing/2014/main" id="{420065F2-19ED-4C2A-8DEB-B544D9CD4B19}"/>
              </a:ext>
            </a:extLst>
          </p:cNvPr>
          <p:cNvSpPr txBox="1"/>
          <p:nvPr/>
        </p:nvSpPr>
        <p:spPr>
          <a:xfrm>
            <a:off x="6077078" y="3662679"/>
            <a:ext cx="2886245" cy="261610"/>
          </a:xfrm>
          <a:prstGeom prst="rect">
            <a:avLst/>
          </a:prstGeom>
          <a:solidFill>
            <a:schemeClr val="bg1"/>
          </a:solidFill>
          <a:ln w="19050">
            <a:solidFill>
              <a:schemeClr val="tx1"/>
            </a:solidFill>
          </a:ln>
        </p:spPr>
        <p:txBody>
          <a:bodyPr wrap="square" rtlCol="0">
            <a:spAutoFit/>
          </a:bodyPr>
          <a:lstStyle/>
          <a:p>
            <a:pPr algn="ctr"/>
            <a:r>
              <a:rPr lang="ja-JP" altLang="en-US" sz="1100" u="sng" kern="100" dirty="0">
                <a:effectLst/>
              </a:rPr>
              <a:t>地盤改良により鋼矢板と背後地盤を一体化</a:t>
            </a:r>
            <a:endParaRPr lang="en-US" altLang="ja-JP" sz="1100" u="sng" kern="100" dirty="0"/>
          </a:p>
        </p:txBody>
      </p:sp>
      <p:sp>
        <p:nvSpPr>
          <p:cNvPr id="60" name="テキスト ボックス 59">
            <a:extLst>
              <a:ext uri="{FF2B5EF4-FFF2-40B4-BE49-F238E27FC236}">
                <a16:creationId xmlns:a16="http://schemas.microsoft.com/office/drawing/2014/main" id="{6D9FB5FE-BEE6-4F77-B1A5-BA6A27BBC8D7}"/>
              </a:ext>
            </a:extLst>
          </p:cNvPr>
          <p:cNvSpPr txBox="1"/>
          <p:nvPr/>
        </p:nvSpPr>
        <p:spPr>
          <a:xfrm>
            <a:off x="5103689" y="3663530"/>
            <a:ext cx="912541" cy="276999"/>
          </a:xfrm>
          <a:prstGeom prst="rect">
            <a:avLst/>
          </a:prstGeom>
          <a:solidFill>
            <a:schemeClr val="bg1"/>
          </a:solidFill>
          <a:ln w="19050">
            <a:solidFill>
              <a:schemeClr val="tx1"/>
            </a:solidFill>
          </a:ln>
        </p:spPr>
        <p:txBody>
          <a:bodyPr wrap="square" rtlCol="0">
            <a:spAutoFit/>
          </a:bodyPr>
          <a:lstStyle/>
          <a:p>
            <a:pPr algn="ctr"/>
            <a:r>
              <a:rPr lang="ja-JP" altLang="en-US" sz="1200" u="sng" kern="100" dirty="0"/>
              <a:t>変更断面</a:t>
            </a:r>
            <a:endParaRPr lang="en-US" altLang="ja-JP" sz="1200" u="sng" kern="100" dirty="0"/>
          </a:p>
        </p:txBody>
      </p:sp>
      <p:sp>
        <p:nvSpPr>
          <p:cNvPr id="5" name="爆発: 14 pt 4">
            <a:extLst>
              <a:ext uri="{FF2B5EF4-FFF2-40B4-BE49-F238E27FC236}">
                <a16:creationId xmlns:a16="http://schemas.microsoft.com/office/drawing/2014/main" id="{237E6C69-40A2-4C35-8B62-240FF68CAC3D}"/>
              </a:ext>
            </a:extLst>
          </p:cNvPr>
          <p:cNvSpPr/>
          <p:nvPr/>
        </p:nvSpPr>
        <p:spPr>
          <a:xfrm>
            <a:off x="1089339" y="4720647"/>
            <a:ext cx="897531" cy="523023"/>
          </a:xfrm>
          <a:prstGeom prst="irregularSeal2">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b="1" dirty="0">
              <a:solidFill>
                <a:srgbClr val="FF0000"/>
              </a:solidFill>
            </a:endParaRPr>
          </a:p>
        </p:txBody>
      </p:sp>
      <p:sp>
        <p:nvSpPr>
          <p:cNvPr id="61" name="テキスト ボックス 60">
            <a:extLst>
              <a:ext uri="{FF2B5EF4-FFF2-40B4-BE49-F238E27FC236}">
                <a16:creationId xmlns:a16="http://schemas.microsoft.com/office/drawing/2014/main" id="{8705A752-C28E-4C30-B40B-B6FE75256833}"/>
              </a:ext>
            </a:extLst>
          </p:cNvPr>
          <p:cNvSpPr txBox="1"/>
          <p:nvPr/>
        </p:nvSpPr>
        <p:spPr>
          <a:xfrm>
            <a:off x="1123074" y="4904151"/>
            <a:ext cx="726127" cy="184666"/>
          </a:xfrm>
          <a:prstGeom prst="rect">
            <a:avLst/>
          </a:prstGeom>
          <a:noFill/>
          <a:ln>
            <a:noFill/>
          </a:ln>
        </p:spPr>
        <p:txBody>
          <a:bodyPr wrap="square" lIns="0" tIns="0" rIns="0" bIns="0" rtlCol="0">
            <a:spAutoFit/>
          </a:bodyPr>
          <a:lstStyle/>
          <a:p>
            <a:pPr algn="ctr"/>
            <a:r>
              <a:rPr lang="ja-JP" altLang="en-US" sz="1200" b="1" kern="100" dirty="0">
                <a:solidFill>
                  <a:srgbClr val="0000FF"/>
                </a:solidFill>
              </a:rPr>
              <a:t>腐  食</a:t>
            </a:r>
            <a:endParaRPr lang="en-US" altLang="ja-JP" sz="1200" b="1" kern="100" dirty="0">
              <a:solidFill>
                <a:srgbClr val="0000FF"/>
              </a:solidFill>
              <a:effectLst/>
            </a:endParaRPr>
          </a:p>
        </p:txBody>
      </p:sp>
      <p:sp>
        <p:nvSpPr>
          <p:cNvPr id="63" name="テキスト ボックス 62">
            <a:extLst>
              <a:ext uri="{FF2B5EF4-FFF2-40B4-BE49-F238E27FC236}">
                <a16:creationId xmlns:a16="http://schemas.microsoft.com/office/drawing/2014/main" id="{0ECFC3C2-D1A7-435B-A491-F3411699F9BC}"/>
              </a:ext>
            </a:extLst>
          </p:cNvPr>
          <p:cNvSpPr txBox="1"/>
          <p:nvPr/>
        </p:nvSpPr>
        <p:spPr>
          <a:xfrm>
            <a:off x="380425" y="6016460"/>
            <a:ext cx="2185727" cy="646331"/>
          </a:xfrm>
          <a:prstGeom prst="rect">
            <a:avLst/>
          </a:prstGeom>
          <a:solidFill>
            <a:schemeClr val="bg1"/>
          </a:solidFill>
          <a:ln>
            <a:solidFill>
              <a:schemeClr val="tx1"/>
            </a:solidFill>
          </a:ln>
        </p:spPr>
        <p:txBody>
          <a:bodyPr wrap="square" lIns="0" tIns="0" rIns="0" bIns="0" rtlCol="0">
            <a:spAutoFit/>
          </a:bodyPr>
          <a:lstStyle/>
          <a:p>
            <a:r>
              <a:rPr lang="en-US" altLang="ja-JP" sz="1050" kern="100" dirty="0"/>
              <a:t>【</a:t>
            </a:r>
            <a:r>
              <a:rPr lang="ja-JP" altLang="en-US" sz="1050" kern="100" dirty="0"/>
              <a:t>初期費用 </a:t>
            </a:r>
            <a:r>
              <a:rPr lang="en-US" altLang="ja-JP" sz="1050" kern="100" dirty="0"/>
              <a:t>(L550m</a:t>
            </a:r>
            <a:r>
              <a:rPr lang="ja-JP" altLang="en-US" sz="1050" kern="100" dirty="0"/>
              <a:t>物揚場の場合</a:t>
            </a:r>
            <a:r>
              <a:rPr lang="en-US" altLang="ja-JP" sz="1050" kern="100" dirty="0"/>
              <a:t>)】</a:t>
            </a:r>
          </a:p>
          <a:p>
            <a:r>
              <a:rPr lang="ja-JP" altLang="en-US" sz="1050" kern="100" dirty="0"/>
              <a:t>　　同構造への更新費：約</a:t>
            </a:r>
            <a:r>
              <a:rPr lang="en-US" altLang="ja-JP" sz="1050" kern="100" dirty="0"/>
              <a:t>24</a:t>
            </a:r>
            <a:r>
              <a:rPr lang="ja-JP" altLang="en-US" sz="1050" kern="100" dirty="0"/>
              <a:t>億円</a:t>
            </a:r>
            <a:endParaRPr lang="en-US" altLang="ja-JP" sz="1050" kern="100" dirty="0"/>
          </a:p>
          <a:p>
            <a:r>
              <a:rPr lang="en-US" altLang="ja-JP" sz="1050" kern="100" dirty="0"/>
              <a:t>【</a:t>
            </a:r>
            <a:r>
              <a:rPr lang="ja-JP" altLang="en-US" sz="1050" kern="100" dirty="0"/>
              <a:t>対策後の維持管理費</a:t>
            </a:r>
            <a:r>
              <a:rPr lang="en-US" altLang="ja-JP" sz="1050" kern="100" dirty="0"/>
              <a:t>(50</a:t>
            </a:r>
            <a:r>
              <a:rPr lang="ja-JP" altLang="en-US" sz="1050" kern="100" dirty="0"/>
              <a:t>年間</a:t>
            </a:r>
            <a:r>
              <a:rPr lang="en-US" altLang="ja-JP" sz="1050" kern="100" dirty="0"/>
              <a:t>)】</a:t>
            </a:r>
          </a:p>
          <a:p>
            <a:r>
              <a:rPr lang="ja-JP" altLang="en-US" sz="1050" kern="100" dirty="0"/>
              <a:t>　　被覆防食＋電気防食：約</a:t>
            </a:r>
            <a:r>
              <a:rPr lang="en-US" altLang="ja-JP" sz="1050" kern="100" dirty="0"/>
              <a:t>5</a:t>
            </a:r>
            <a:r>
              <a:rPr lang="ja-JP" altLang="en-US" sz="1050" kern="100" dirty="0"/>
              <a:t>億円</a:t>
            </a:r>
            <a:endParaRPr lang="en-US" altLang="ja-JP" sz="1050" kern="100" dirty="0">
              <a:effectLst/>
            </a:endParaRPr>
          </a:p>
        </p:txBody>
      </p:sp>
      <p:sp>
        <p:nvSpPr>
          <p:cNvPr id="53" name="テキスト ボックス 52">
            <a:extLst>
              <a:ext uri="{FF2B5EF4-FFF2-40B4-BE49-F238E27FC236}">
                <a16:creationId xmlns:a16="http://schemas.microsoft.com/office/drawing/2014/main" id="{EF7BA817-221F-41C8-B85D-FDEDCE4C13BD}"/>
              </a:ext>
            </a:extLst>
          </p:cNvPr>
          <p:cNvSpPr txBox="1"/>
          <p:nvPr/>
        </p:nvSpPr>
        <p:spPr>
          <a:xfrm>
            <a:off x="95417" y="1556792"/>
            <a:ext cx="8770288"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現計画の記載事項：「港湾・海岸施設長寿命化計画 土木構造物編」 </a:t>
            </a:r>
            <a:r>
              <a:rPr lang="en-US" altLang="ja-JP" sz="1200" kern="100" dirty="0">
                <a:effectLst/>
              </a:rPr>
              <a:t>P19,41】</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・港湾法に基づく港湾（個別施設）の実施計画を策定、海岸法に基づく海岸（地区毎）の実施計画を策定</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・安全性・信頼性や</a:t>
            </a:r>
            <a:r>
              <a:rPr lang="en-US" altLang="ja-JP" sz="1200" dirty="0"/>
              <a:t>LCC</a:t>
            </a:r>
            <a:r>
              <a:rPr lang="ja-JP" altLang="en-US" sz="1200" dirty="0"/>
              <a:t>最小化の観点から、「予防保全」による管理を原則とし、本計画の対象期間内においては、</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状態監視型の維持管理手法を基本とする。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a:t>
            </a:r>
            <a:r>
              <a:rPr lang="ja-JP" altLang="en-US" sz="1200" kern="100" dirty="0"/>
              <a:t>今後は、点検結果の蓄積を継続して実施するとともに、他の管理者や施設の事例などを参考にしながら、より効果的な</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t>　維持管理手法の設定の検討を継続する。</a:t>
            </a:r>
            <a:endParaRPr kumimoji="1" lang="en-US" altLang="ja-JP" sz="1200" kern="100" dirty="0"/>
          </a:p>
        </p:txBody>
      </p:sp>
      <p:sp>
        <p:nvSpPr>
          <p:cNvPr id="64" name="テキスト ボックス 63">
            <a:extLst>
              <a:ext uri="{FF2B5EF4-FFF2-40B4-BE49-F238E27FC236}">
                <a16:creationId xmlns:a16="http://schemas.microsoft.com/office/drawing/2014/main" id="{EA80BD5A-0C1B-4E59-850C-336C3A31EDAB}"/>
              </a:ext>
            </a:extLst>
          </p:cNvPr>
          <p:cNvSpPr txBox="1"/>
          <p:nvPr/>
        </p:nvSpPr>
        <p:spPr>
          <a:xfrm>
            <a:off x="68518" y="980728"/>
            <a:ext cx="8944126" cy="584775"/>
          </a:xfrm>
          <a:prstGeom prst="rect">
            <a:avLst/>
          </a:prstGeom>
          <a:noFill/>
        </p:spPr>
        <p:txBody>
          <a:bodyPr wrap="square" rtlCol="0">
            <a:spAutoFit/>
          </a:bodyPr>
          <a:lstStyle/>
          <a:p>
            <a:r>
              <a:rPr lang="ja-JP" altLang="en-US" sz="1600" dirty="0">
                <a:latin typeface="+mj-ea"/>
                <a:ea typeface="+mj-ea"/>
              </a:rPr>
              <a:t>②</a:t>
            </a:r>
            <a:r>
              <a:rPr kumimoji="1" lang="ja-JP" altLang="en-US" sz="1600" dirty="0">
                <a:latin typeface="+mj-ea"/>
                <a:ea typeface="+mj-ea"/>
              </a:rPr>
              <a:t>ー１：港湾（個別施設）の実施計画を策定、</a:t>
            </a:r>
            <a:r>
              <a:rPr lang="ja-JP" altLang="en-US" sz="1600" dirty="0">
                <a:latin typeface="+mj-ea"/>
                <a:ea typeface="+mj-ea"/>
              </a:rPr>
              <a:t>②</a:t>
            </a:r>
            <a:r>
              <a:rPr kumimoji="1" lang="ja-JP" altLang="en-US" sz="1600" dirty="0">
                <a:latin typeface="+mj-ea"/>
                <a:ea typeface="+mj-ea"/>
              </a:rPr>
              <a:t>ー２：</a:t>
            </a:r>
            <a:r>
              <a:rPr lang="ja-JP" altLang="en-US" sz="1600" dirty="0">
                <a:latin typeface="+mj-ea"/>
                <a:ea typeface="+mj-ea"/>
              </a:rPr>
              <a:t>海岸（地区別）の実施計画を策定</a:t>
            </a:r>
            <a:endParaRPr lang="en-US" altLang="ja-JP" sz="1600" dirty="0">
              <a:latin typeface="+mj-ea"/>
              <a:ea typeface="+mj-ea"/>
            </a:endParaRPr>
          </a:p>
          <a:p>
            <a:r>
              <a:rPr kumimoji="1" lang="ja-JP" altLang="en-US" sz="1600" dirty="0">
                <a:latin typeface="+mj-ea"/>
                <a:ea typeface="+mj-ea"/>
              </a:rPr>
              <a:t>②ー４：計画的な補修の実施・維持管理手法の見直し、</a:t>
            </a:r>
            <a:r>
              <a:rPr kumimoji="1" lang="en-US" altLang="ja-JP" sz="1600" dirty="0">
                <a:latin typeface="+mj-ea"/>
                <a:ea typeface="+mj-ea"/>
              </a:rPr>
              <a:t>LCC</a:t>
            </a:r>
            <a:r>
              <a:rPr kumimoji="1" lang="ja-JP" altLang="en-US" sz="1600" dirty="0">
                <a:latin typeface="+mj-ea"/>
                <a:ea typeface="+mj-ea"/>
              </a:rPr>
              <a:t>最小化などを継続実施</a:t>
            </a:r>
          </a:p>
        </p:txBody>
      </p:sp>
      <p:sp>
        <p:nvSpPr>
          <p:cNvPr id="65" name="テキスト ボックス 64">
            <a:extLst>
              <a:ext uri="{FF2B5EF4-FFF2-40B4-BE49-F238E27FC236}">
                <a16:creationId xmlns:a16="http://schemas.microsoft.com/office/drawing/2014/main" id="{FE7A372D-09D7-43E4-90D6-FC0F9F68BA0D}"/>
              </a:ext>
            </a:extLst>
          </p:cNvPr>
          <p:cNvSpPr txBox="1"/>
          <p:nvPr/>
        </p:nvSpPr>
        <p:spPr>
          <a:xfrm>
            <a:off x="6645627" y="6014521"/>
            <a:ext cx="2245304" cy="646331"/>
          </a:xfrm>
          <a:prstGeom prst="rect">
            <a:avLst/>
          </a:prstGeom>
          <a:solidFill>
            <a:schemeClr val="bg1"/>
          </a:solidFill>
          <a:ln>
            <a:solidFill>
              <a:schemeClr val="tx1"/>
            </a:solidFill>
          </a:ln>
        </p:spPr>
        <p:txBody>
          <a:bodyPr wrap="square" lIns="0" tIns="0" rIns="0" bIns="0" rtlCol="0">
            <a:spAutoFit/>
          </a:bodyPr>
          <a:lstStyle/>
          <a:p>
            <a:r>
              <a:rPr lang="en-US" altLang="ja-JP" sz="1050" kern="100" dirty="0"/>
              <a:t>【</a:t>
            </a:r>
            <a:r>
              <a:rPr lang="ja-JP" altLang="en-US" sz="1050" kern="100" dirty="0"/>
              <a:t>初期費用 </a:t>
            </a:r>
            <a:r>
              <a:rPr lang="en-US" altLang="ja-JP" sz="1050" kern="100" dirty="0"/>
              <a:t>(L550m</a:t>
            </a:r>
            <a:r>
              <a:rPr lang="ja-JP" altLang="en-US" sz="1050" kern="100" dirty="0"/>
              <a:t>物揚場の場合</a:t>
            </a:r>
            <a:r>
              <a:rPr lang="en-US" altLang="ja-JP" sz="1050" kern="100" dirty="0"/>
              <a:t>)】</a:t>
            </a:r>
          </a:p>
          <a:p>
            <a:r>
              <a:rPr lang="ja-JP" altLang="en-US" sz="1050" kern="100" dirty="0"/>
              <a:t>　　護岸化事業費：約</a:t>
            </a:r>
            <a:r>
              <a:rPr lang="en-US" altLang="ja-JP" sz="1050" kern="100" dirty="0"/>
              <a:t>14</a:t>
            </a:r>
            <a:r>
              <a:rPr lang="ja-JP" altLang="en-US" sz="1050" kern="100" dirty="0"/>
              <a:t>億円</a:t>
            </a:r>
            <a:endParaRPr lang="en-US" altLang="ja-JP" sz="1050" kern="100" dirty="0"/>
          </a:p>
          <a:p>
            <a:r>
              <a:rPr lang="en-US" altLang="ja-JP" sz="1050" kern="100" dirty="0"/>
              <a:t>【</a:t>
            </a:r>
            <a:r>
              <a:rPr lang="ja-JP" altLang="en-US" sz="1050" kern="100" dirty="0"/>
              <a:t>対策後の維持管理</a:t>
            </a:r>
            <a:r>
              <a:rPr lang="en-US" altLang="ja-JP" sz="1050" kern="100" dirty="0"/>
              <a:t>】</a:t>
            </a:r>
          </a:p>
          <a:p>
            <a:r>
              <a:rPr lang="ja-JP" altLang="en-US" sz="1050" kern="100" dirty="0"/>
              <a:t>　　状態監視型の維持管理を継続</a:t>
            </a:r>
            <a:endParaRPr lang="en-US" altLang="ja-JP" sz="1050" kern="100" dirty="0"/>
          </a:p>
        </p:txBody>
      </p:sp>
      <p:pic>
        <p:nvPicPr>
          <p:cNvPr id="67" name="コンテンツ プレースホルダー 1">
            <a:extLst>
              <a:ext uri="{FF2B5EF4-FFF2-40B4-BE49-F238E27FC236}">
                <a16:creationId xmlns:a16="http://schemas.microsoft.com/office/drawing/2014/main" id="{FD73884B-93DB-4431-A4F1-181D1A4CE4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27392" y="4105113"/>
            <a:ext cx="1754412" cy="1029202"/>
          </a:xfrm>
          <a:prstGeom prst="rect">
            <a:avLst/>
          </a:prstGeom>
        </p:spPr>
      </p:pic>
      <p:sp>
        <p:nvSpPr>
          <p:cNvPr id="68" name="テキスト ボックス 67">
            <a:extLst>
              <a:ext uri="{FF2B5EF4-FFF2-40B4-BE49-F238E27FC236}">
                <a16:creationId xmlns:a16="http://schemas.microsoft.com/office/drawing/2014/main" id="{E061F6F6-021D-4836-B7E3-B94C1255330C}"/>
              </a:ext>
            </a:extLst>
          </p:cNvPr>
          <p:cNvSpPr txBox="1"/>
          <p:nvPr/>
        </p:nvSpPr>
        <p:spPr>
          <a:xfrm>
            <a:off x="2838490" y="3830568"/>
            <a:ext cx="1013430" cy="268517"/>
          </a:xfrm>
          <a:prstGeom prst="rect">
            <a:avLst/>
          </a:prstGeom>
          <a:solidFill>
            <a:schemeClr val="bg1"/>
          </a:solidFill>
          <a:ln w="22225">
            <a:solidFill>
              <a:schemeClr val="tx1"/>
            </a:solidFill>
          </a:ln>
        </p:spPr>
        <p:txBody>
          <a:bodyPr wrap="square" tIns="72000" bIns="72000">
            <a:spAutoFit/>
          </a:bodyPr>
          <a:lstStyle/>
          <a:p>
            <a:pPr algn="ctr"/>
            <a:r>
              <a:rPr lang="ja-JP" altLang="en-US" sz="800" dirty="0"/>
              <a:t>上部工陥没</a:t>
            </a:r>
          </a:p>
        </p:txBody>
      </p:sp>
      <p:pic>
        <p:nvPicPr>
          <p:cNvPr id="69" name="Picture 2">
            <a:extLst>
              <a:ext uri="{FF2B5EF4-FFF2-40B4-BE49-F238E27FC236}">
                <a16:creationId xmlns:a16="http://schemas.microsoft.com/office/drawing/2014/main" id="{5EB2FA7B-7EEE-4594-9714-16245EA2FC7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784995" y="5258768"/>
            <a:ext cx="1811547" cy="129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27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DD2419B-0019-4542-A414-FC6635DB08E0}"/>
              </a:ext>
            </a:extLst>
          </p:cNvPr>
          <p:cNvSpPr txBox="1"/>
          <p:nvPr/>
        </p:nvSpPr>
        <p:spPr>
          <a:xfrm>
            <a:off x="95415" y="3210594"/>
            <a:ext cx="8770288" cy="1484157"/>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実績・評価（検証）</a:t>
            </a:r>
            <a:r>
              <a:rPr lang="en-US" altLang="ja-JP" sz="1200" kern="100" dirty="0">
                <a:effectLst/>
              </a:rPr>
              <a:t>】</a:t>
            </a:r>
          </a:p>
          <a:p>
            <a:pPr algn="just"/>
            <a:endParaRPr lang="en-US" altLang="ja-JP" sz="1200" kern="100" dirty="0">
              <a:effectLst/>
            </a:endParaRPr>
          </a:p>
          <a:p>
            <a:pPr algn="just"/>
            <a:endParaRPr lang="en-US" altLang="ja-JP" sz="1200" kern="100" dirty="0">
              <a:effectLst/>
            </a:endParaRPr>
          </a:p>
        </p:txBody>
      </p:sp>
      <p:sp>
        <p:nvSpPr>
          <p:cNvPr id="5" name="テキスト ボックス 4">
            <a:extLst>
              <a:ext uri="{FF2B5EF4-FFF2-40B4-BE49-F238E27FC236}">
                <a16:creationId xmlns:a16="http://schemas.microsoft.com/office/drawing/2014/main" id="{BC0B227D-5ABA-49BA-8C81-C28D5614D271}"/>
              </a:ext>
            </a:extLst>
          </p:cNvPr>
          <p:cNvSpPr txBox="1"/>
          <p:nvPr/>
        </p:nvSpPr>
        <p:spPr>
          <a:xfrm>
            <a:off x="95415" y="5028416"/>
            <a:ext cx="8770288"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これまでの取り組みにより顕在化した課題</a:t>
            </a:r>
            <a:r>
              <a:rPr lang="en-US" altLang="ja-JP" sz="1200" kern="100" dirty="0">
                <a:effectLst/>
              </a:rPr>
              <a:t>】</a:t>
            </a:r>
            <a:endParaRPr lang="en-US" altLang="ja-JP" sz="1200" kern="100" dirty="0"/>
          </a:p>
          <a:p>
            <a:pPr algn="just"/>
            <a:r>
              <a:rPr lang="ja-JP" altLang="en-US" sz="1200" kern="100" dirty="0"/>
              <a:t>・物価上昇や人件費の高騰に伴って補修費用が増加傾向にある</a:t>
            </a:r>
            <a:endParaRPr lang="en-US" altLang="ja-JP" sz="1200" kern="100" dirty="0"/>
          </a:p>
          <a:p>
            <a:pPr algn="just"/>
            <a:r>
              <a:rPr lang="ja-JP" altLang="en-US" sz="1200" kern="100" dirty="0"/>
              <a:t>・今後、施設の老朽化の進行に伴って、さらに補修費用の増加が見込まれる</a:t>
            </a:r>
          </a:p>
        </p:txBody>
      </p:sp>
      <p:sp>
        <p:nvSpPr>
          <p:cNvPr id="17" name="フローチャート: 組合せ 16">
            <a:extLst>
              <a:ext uri="{FF2B5EF4-FFF2-40B4-BE49-F238E27FC236}">
                <a16:creationId xmlns:a16="http://schemas.microsoft.com/office/drawing/2014/main" id="{39168D9E-F1DE-430F-BACB-A9C0812EA9CA}"/>
              </a:ext>
            </a:extLst>
          </p:cNvPr>
          <p:cNvSpPr/>
          <p:nvPr/>
        </p:nvSpPr>
        <p:spPr>
          <a:xfrm>
            <a:off x="3673501" y="2996952"/>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フローチャート: 組合せ 25">
            <a:extLst>
              <a:ext uri="{FF2B5EF4-FFF2-40B4-BE49-F238E27FC236}">
                <a16:creationId xmlns:a16="http://schemas.microsoft.com/office/drawing/2014/main" id="{67F2E4B2-50C7-4C8F-AEC7-615F87511E8E}"/>
              </a:ext>
            </a:extLst>
          </p:cNvPr>
          <p:cNvSpPr/>
          <p:nvPr/>
        </p:nvSpPr>
        <p:spPr>
          <a:xfrm>
            <a:off x="3673500" y="4812392"/>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フローチャート: 組合せ 27">
            <a:extLst>
              <a:ext uri="{FF2B5EF4-FFF2-40B4-BE49-F238E27FC236}">
                <a16:creationId xmlns:a16="http://schemas.microsoft.com/office/drawing/2014/main" id="{C64EDDC5-F7E6-4B2B-B048-742A3B54577E}"/>
              </a:ext>
            </a:extLst>
          </p:cNvPr>
          <p:cNvSpPr/>
          <p:nvPr/>
        </p:nvSpPr>
        <p:spPr>
          <a:xfrm>
            <a:off x="3683769" y="5778098"/>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solidFill>
                  <a:schemeClr val="tx1"/>
                </a:solidFill>
              </a:rPr>
              <a:pPr algn="r"/>
              <a:t>12</a:t>
            </a:fld>
            <a:endParaRPr kumimoji="1" lang="ja-JP" altLang="en-US" dirty="0">
              <a:solidFill>
                <a:schemeClr val="tx1"/>
              </a:solidFill>
            </a:endParaRPr>
          </a:p>
        </p:txBody>
      </p:sp>
      <p:sp>
        <p:nvSpPr>
          <p:cNvPr id="25" name="テキスト ボックス 24">
            <a:extLst>
              <a:ext uri="{FF2B5EF4-FFF2-40B4-BE49-F238E27FC236}">
                <a16:creationId xmlns:a16="http://schemas.microsoft.com/office/drawing/2014/main" id="{9AB8F743-CCE4-4485-8206-D9BB2ECB8D9E}"/>
              </a:ext>
            </a:extLst>
          </p:cNvPr>
          <p:cNvSpPr txBox="1"/>
          <p:nvPr/>
        </p:nvSpPr>
        <p:spPr>
          <a:xfrm>
            <a:off x="95415" y="6006911"/>
            <a:ext cx="8770288"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次期計画に向けた対応方針</a:t>
            </a:r>
            <a:r>
              <a:rPr lang="en-US" altLang="ja-JP" sz="1200" kern="100" dirty="0">
                <a:effectLst/>
              </a:rPr>
              <a:t>】</a:t>
            </a:r>
          </a:p>
          <a:p>
            <a:pPr algn="just"/>
            <a:r>
              <a:rPr lang="ja-JP" altLang="en-US" sz="1200" kern="100" dirty="0"/>
              <a:t>・港湾は社会経済活動を支える重要な社会インフラであることから、施設の適正な維持管理に努めつつ、利用頻度の低い</a:t>
            </a:r>
            <a:endParaRPr lang="en-US" altLang="ja-JP" sz="1200" kern="100" dirty="0"/>
          </a:p>
          <a:p>
            <a:pPr algn="just"/>
            <a:r>
              <a:rPr lang="ja-JP" altLang="en-US" sz="1200" kern="100" dirty="0"/>
              <a:t>　施設などについては、施設を統廃合するなど維持管理費の縮減を検討する。</a:t>
            </a:r>
            <a:endParaRPr lang="en-US" altLang="ja-JP" sz="1200" kern="100"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施設特性に応じた維持管理手法の体系化</a:t>
            </a:r>
            <a:endParaRPr kumimoji="1" lang="ja-JP" altLang="en-US" sz="2400" dirty="0">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FC549C5A-17FD-4930-91A2-530A76CD8E09}"/>
              </a:ext>
            </a:extLst>
          </p:cNvPr>
          <p:cNvSpPr txBox="1"/>
          <p:nvPr/>
        </p:nvSpPr>
        <p:spPr>
          <a:xfrm>
            <a:off x="179512" y="3504504"/>
            <a:ext cx="411094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実績</a:t>
            </a:r>
            <a:r>
              <a:rPr lang="en-US" altLang="ja-JP" sz="1200" kern="100" dirty="0">
                <a:effectLst/>
              </a:rPr>
              <a:t>】</a:t>
            </a:r>
          </a:p>
          <a:p>
            <a:pPr algn="just"/>
            <a:r>
              <a:rPr lang="ja-JP" altLang="en-US" sz="1200" kern="100" dirty="0"/>
              <a:t>・港湾：個別施設の維持管理計画を作成（～令和</a:t>
            </a:r>
            <a:r>
              <a:rPr lang="en-US" altLang="ja-JP" sz="1200" kern="100" dirty="0"/>
              <a:t>2</a:t>
            </a:r>
            <a:r>
              <a:rPr lang="ja-JP" altLang="en-US" sz="1200" kern="100" dirty="0"/>
              <a:t>年度）</a:t>
            </a:r>
            <a:endParaRPr lang="en-US" altLang="ja-JP" sz="1200" kern="100" dirty="0"/>
          </a:p>
          <a:p>
            <a:pPr algn="just"/>
            <a:r>
              <a:rPr lang="ja-JP" altLang="en-US" sz="1200" kern="100" dirty="0"/>
              <a:t>・海岸：地区毎の維持管理計画を作成（～平成</a:t>
            </a:r>
            <a:r>
              <a:rPr lang="en-US" altLang="ja-JP" sz="1200" kern="100" dirty="0"/>
              <a:t>30</a:t>
            </a:r>
            <a:r>
              <a:rPr lang="ja-JP" altLang="en-US" sz="1200" kern="100" dirty="0"/>
              <a:t>年度）</a:t>
            </a:r>
            <a:endParaRPr lang="en-US" altLang="ja-JP" sz="1200" kern="100" dirty="0"/>
          </a:p>
          <a:p>
            <a:pPr algn="just"/>
            <a:r>
              <a:rPr lang="ja-JP" altLang="en-US" sz="1200" kern="100" dirty="0"/>
              <a:t>・社会的影響度などを踏まえた優先順位に基づき計画的</a:t>
            </a:r>
            <a:endParaRPr lang="en-US" altLang="ja-JP" sz="1200" kern="100" dirty="0"/>
          </a:p>
          <a:p>
            <a:pPr algn="just"/>
            <a:r>
              <a:rPr lang="ja-JP" altLang="en-US" sz="1200" kern="100" dirty="0"/>
              <a:t>　な補修を実施</a:t>
            </a:r>
            <a:endParaRPr lang="en-US" altLang="ja-JP" sz="1200" kern="100" dirty="0"/>
          </a:p>
        </p:txBody>
      </p:sp>
      <p:sp>
        <p:nvSpPr>
          <p:cNvPr id="13" name="テキスト ボックス 12">
            <a:extLst>
              <a:ext uri="{FF2B5EF4-FFF2-40B4-BE49-F238E27FC236}">
                <a16:creationId xmlns:a16="http://schemas.microsoft.com/office/drawing/2014/main" id="{2A286FE7-7946-472D-B05E-AABB97069F06}"/>
              </a:ext>
            </a:extLst>
          </p:cNvPr>
          <p:cNvSpPr txBox="1"/>
          <p:nvPr/>
        </p:nvSpPr>
        <p:spPr>
          <a:xfrm>
            <a:off x="4374556" y="3507038"/>
            <a:ext cx="4301901"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評価（検証）</a:t>
            </a:r>
            <a:r>
              <a:rPr lang="en-US" altLang="ja-JP" sz="1200" kern="100" dirty="0">
                <a:effectLst/>
              </a:rPr>
              <a:t>】</a:t>
            </a:r>
          </a:p>
          <a:p>
            <a:pPr algn="just"/>
            <a:r>
              <a:rPr lang="ja-JP" altLang="en-US" sz="1200" kern="100" dirty="0"/>
              <a:t>・港湾、海岸ともに関係法令に基づき維持管理計画を策定済</a:t>
            </a:r>
            <a:endParaRPr lang="en-US" altLang="ja-JP" sz="1200" kern="100" dirty="0"/>
          </a:p>
          <a:p>
            <a:pPr algn="just"/>
            <a:r>
              <a:rPr lang="ja-JP" altLang="en-US" sz="1200" kern="100" dirty="0"/>
              <a:t>・施設の計画的な補修を実施しているものの、健全度が低下</a:t>
            </a:r>
            <a:endParaRPr lang="en-US" altLang="ja-JP" sz="1200" kern="100" dirty="0"/>
          </a:p>
          <a:p>
            <a:pPr algn="just"/>
            <a:r>
              <a:rPr lang="ja-JP" altLang="en-US" sz="1200" kern="100" dirty="0"/>
              <a:t>　した施設が増加傾向</a:t>
            </a:r>
            <a:endParaRPr lang="en-US" altLang="ja-JP" sz="1200" kern="100" dirty="0"/>
          </a:p>
        </p:txBody>
      </p:sp>
      <p:sp>
        <p:nvSpPr>
          <p:cNvPr id="14" name="テキスト ボックス 13">
            <a:extLst>
              <a:ext uri="{FF2B5EF4-FFF2-40B4-BE49-F238E27FC236}">
                <a16:creationId xmlns:a16="http://schemas.microsoft.com/office/drawing/2014/main" id="{BC437F2E-470F-4CD2-996A-71879A3182C3}"/>
              </a:ext>
            </a:extLst>
          </p:cNvPr>
          <p:cNvSpPr txBox="1"/>
          <p:nvPr/>
        </p:nvSpPr>
        <p:spPr>
          <a:xfrm>
            <a:off x="95417" y="1652607"/>
            <a:ext cx="8770288"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現計画の記載事項：「港湾・海岸施設長寿命化計画 土木構造物編」 </a:t>
            </a:r>
            <a:r>
              <a:rPr lang="en-US" altLang="ja-JP" sz="1200" kern="100" dirty="0">
                <a:effectLst/>
              </a:rPr>
              <a:t>P19,41】</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・港湾法に基づく港湾（個別施設）の実施計画を策定、海岸法に基づく海岸（地区毎）の実施計画を策定</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・安全性・信頼性や</a:t>
            </a:r>
            <a:r>
              <a:rPr lang="en-US" altLang="ja-JP" sz="1200" dirty="0"/>
              <a:t>LCC</a:t>
            </a:r>
            <a:r>
              <a:rPr lang="ja-JP" altLang="en-US" sz="1200" dirty="0"/>
              <a:t>最小化の観点から、「予防保全」による管理を原則とし、本計画の対象期間内においては、</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状態監視型の維持管理手法を基本とする。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a:t>
            </a:r>
            <a:r>
              <a:rPr lang="ja-JP" altLang="en-US" sz="1200" kern="100" dirty="0"/>
              <a:t>今後は、点検結果の蓄積を継続して実施するとともに、他の管理者や施設の事例などを参考にしながら、より効果的な</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t>　維持管理手法の設定の検討を継続する。</a:t>
            </a:r>
            <a:endParaRPr kumimoji="1" lang="en-US" altLang="ja-JP" sz="1200" kern="100" dirty="0"/>
          </a:p>
        </p:txBody>
      </p:sp>
      <p:sp>
        <p:nvSpPr>
          <p:cNvPr id="16" name="テキスト ボックス 15">
            <a:extLst>
              <a:ext uri="{FF2B5EF4-FFF2-40B4-BE49-F238E27FC236}">
                <a16:creationId xmlns:a16="http://schemas.microsoft.com/office/drawing/2014/main" id="{DFFE6239-E6C5-4D10-952B-9EE450A1585F}"/>
              </a:ext>
            </a:extLst>
          </p:cNvPr>
          <p:cNvSpPr txBox="1"/>
          <p:nvPr/>
        </p:nvSpPr>
        <p:spPr>
          <a:xfrm>
            <a:off x="68518" y="1036142"/>
            <a:ext cx="8944126" cy="584775"/>
          </a:xfrm>
          <a:prstGeom prst="rect">
            <a:avLst/>
          </a:prstGeom>
          <a:noFill/>
        </p:spPr>
        <p:txBody>
          <a:bodyPr wrap="square" rtlCol="0">
            <a:spAutoFit/>
          </a:bodyPr>
          <a:lstStyle/>
          <a:p>
            <a:r>
              <a:rPr lang="ja-JP" altLang="en-US" sz="1600" dirty="0">
                <a:latin typeface="+mj-ea"/>
                <a:ea typeface="+mj-ea"/>
              </a:rPr>
              <a:t>②</a:t>
            </a:r>
            <a:r>
              <a:rPr kumimoji="1" lang="ja-JP" altLang="en-US" sz="1600" dirty="0">
                <a:latin typeface="+mj-ea"/>
                <a:ea typeface="+mj-ea"/>
              </a:rPr>
              <a:t>ー１：港湾（個別施設）の実施計画を策定、</a:t>
            </a:r>
            <a:r>
              <a:rPr lang="ja-JP" altLang="en-US" sz="1600" dirty="0">
                <a:latin typeface="+mj-ea"/>
                <a:ea typeface="+mj-ea"/>
              </a:rPr>
              <a:t>②</a:t>
            </a:r>
            <a:r>
              <a:rPr kumimoji="1" lang="ja-JP" altLang="en-US" sz="1600" dirty="0">
                <a:latin typeface="+mj-ea"/>
                <a:ea typeface="+mj-ea"/>
              </a:rPr>
              <a:t>ー２：</a:t>
            </a:r>
            <a:r>
              <a:rPr lang="ja-JP" altLang="en-US" sz="1600" dirty="0">
                <a:latin typeface="+mj-ea"/>
                <a:ea typeface="+mj-ea"/>
              </a:rPr>
              <a:t>海岸（地区別）の実施計画を策定</a:t>
            </a:r>
            <a:endParaRPr lang="en-US" altLang="ja-JP" sz="1600" dirty="0">
              <a:latin typeface="+mj-ea"/>
              <a:ea typeface="+mj-ea"/>
            </a:endParaRPr>
          </a:p>
          <a:p>
            <a:r>
              <a:rPr kumimoji="1" lang="ja-JP" altLang="en-US" sz="1600" dirty="0">
                <a:latin typeface="+mj-ea"/>
                <a:ea typeface="+mj-ea"/>
              </a:rPr>
              <a:t>②ー４：計画的な補修の実施・維持管理手法の見直し、</a:t>
            </a:r>
            <a:r>
              <a:rPr kumimoji="1" lang="en-US" altLang="ja-JP" sz="1600" dirty="0">
                <a:latin typeface="+mj-ea"/>
                <a:ea typeface="+mj-ea"/>
              </a:rPr>
              <a:t>LCC</a:t>
            </a:r>
            <a:r>
              <a:rPr kumimoji="1" lang="ja-JP" altLang="en-US" sz="1600" dirty="0">
                <a:latin typeface="+mj-ea"/>
                <a:ea typeface="+mj-ea"/>
              </a:rPr>
              <a:t>最小化などを継続実施</a:t>
            </a:r>
          </a:p>
        </p:txBody>
      </p:sp>
    </p:spTree>
    <p:extLst>
      <p:ext uri="{BB962C8B-B14F-4D97-AF65-F5344CB8AC3E}">
        <p14:creationId xmlns:p14="http://schemas.microsoft.com/office/powerpoint/2010/main" val="218906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a:extLst>
              <a:ext uri="{FF2B5EF4-FFF2-40B4-BE49-F238E27FC236}">
                <a16:creationId xmlns:a16="http://schemas.microsoft.com/office/drawing/2014/main" id="{62B25017-B16C-4FBA-998C-84E6E5496F49}"/>
              </a:ext>
            </a:extLst>
          </p:cNvPr>
          <p:cNvGraphicFramePr>
            <a:graphicFrameLocks noChangeAspect="1"/>
          </p:cNvGraphicFramePr>
          <p:nvPr>
            <p:extLst>
              <p:ext uri="{D42A27DB-BD31-4B8C-83A1-F6EECF244321}">
                <p14:modId xmlns:p14="http://schemas.microsoft.com/office/powerpoint/2010/main" val="2541838036"/>
              </p:ext>
            </p:extLst>
          </p:nvPr>
        </p:nvGraphicFramePr>
        <p:xfrm>
          <a:off x="158552" y="2187086"/>
          <a:ext cx="8864595" cy="4420756"/>
        </p:xfrm>
        <a:graphic>
          <a:graphicData uri="http://schemas.openxmlformats.org/presentationml/2006/ole">
            <mc:AlternateContent xmlns:mc="http://schemas.openxmlformats.org/markup-compatibility/2006">
              <mc:Choice xmlns:v="urn:schemas-microsoft-com:vml" Requires="v">
                <p:oleObj spid="_x0000_s5122" name="Worksheet" r:id="rId4" imgW="13457000" imgH="6705742" progId="Excel.Sheet.12">
                  <p:embed/>
                </p:oleObj>
              </mc:Choice>
              <mc:Fallback>
                <p:oleObj name="Worksheet" r:id="rId4" imgW="13457000" imgH="6705742" progId="Excel.Sheet.12">
                  <p:embed/>
                  <p:pic>
                    <p:nvPicPr>
                      <p:cNvPr id="4" name="オブジェクト 3">
                        <a:extLst>
                          <a:ext uri="{FF2B5EF4-FFF2-40B4-BE49-F238E27FC236}">
                            <a16:creationId xmlns:a16="http://schemas.microsoft.com/office/drawing/2014/main" id="{30171BA1-6F1B-445A-9392-D21469CBADF0}"/>
                          </a:ext>
                        </a:extLst>
                      </p:cNvPr>
                      <p:cNvPicPr/>
                      <p:nvPr/>
                    </p:nvPicPr>
                    <p:blipFill>
                      <a:blip r:embed="rId5"/>
                      <a:stretch>
                        <a:fillRect/>
                      </a:stretch>
                    </p:blipFill>
                    <p:spPr>
                      <a:xfrm>
                        <a:off x="158552" y="2187086"/>
                        <a:ext cx="8864595" cy="4420756"/>
                      </a:xfrm>
                      <a:prstGeom prst="rect">
                        <a:avLst/>
                      </a:prstGeom>
                    </p:spPr>
                  </p:pic>
                </p:oleObj>
              </mc:Fallback>
            </mc:AlternateContent>
          </a:graphicData>
        </a:graphic>
      </p:graphicFrame>
      <p:sp>
        <p:nvSpPr>
          <p:cNvPr id="32" name="スライド番号プレースホルダー 1">
            <a:extLst>
              <a:ext uri="{FF2B5EF4-FFF2-40B4-BE49-F238E27FC236}">
                <a16:creationId xmlns:a16="http://schemas.microsoft.com/office/drawing/2014/main" id="{84372E70-62B2-4C9B-9931-1DBFCAD34C54}"/>
              </a:ext>
            </a:extLst>
          </p:cNvPr>
          <p:cNvSpPr>
            <a:spLocks noGrp="1"/>
          </p:cNvSpPr>
          <p:nvPr>
            <p:ph type="sldNum" sz="quarter" idx="12"/>
          </p:nvPr>
        </p:nvSpPr>
        <p:spPr>
          <a:xfrm>
            <a:off x="7956376" y="6562853"/>
            <a:ext cx="1828800" cy="365125"/>
          </a:xfrm>
        </p:spPr>
        <p:txBody>
          <a:bodyPr/>
          <a:lstStyle/>
          <a:p>
            <a:fld id="{682EF9F9-C4E8-46B2-BBF1-33E3162B856A}" type="slidenum">
              <a:rPr kumimoji="1" lang="ja-JP" altLang="en-US" smtClean="0"/>
              <a:t>13</a:t>
            </a:fld>
            <a:endParaRPr kumimoji="1" lang="ja-JP" altLang="en-US" dirty="0"/>
          </a:p>
        </p:txBody>
      </p:sp>
      <p:sp>
        <p:nvSpPr>
          <p:cNvPr id="57" name="テキスト ボックス 56">
            <a:extLst>
              <a:ext uri="{FF2B5EF4-FFF2-40B4-BE49-F238E27FC236}">
                <a16:creationId xmlns:a16="http://schemas.microsoft.com/office/drawing/2014/main" id="{EBF2C0B3-5D63-4502-8897-92324A1649DB}"/>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日常的維持管理の着実な実践等</a:t>
            </a:r>
            <a:endParaRPr lang="en-US" altLang="ja-JP" sz="2400" dirty="0">
              <a:latin typeface="Meiryo UI" pitchFamily="50" charset="-128"/>
              <a:ea typeface="Meiryo UI" pitchFamily="50" charset="-128"/>
              <a:cs typeface="Meiryo UI" pitchFamily="50" charset="-128"/>
            </a:endParaRPr>
          </a:p>
        </p:txBody>
      </p:sp>
      <p:sp>
        <p:nvSpPr>
          <p:cNvPr id="58" name="テキスト ボックス 57">
            <a:extLst>
              <a:ext uri="{FF2B5EF4-FFF2-40B4-BE49-F238E27FC236}">
                <a16:creationId xmlns:a16="http://schemas.microsoft.com/office/drawing/2014/main" id="{FB082B17-DB88-48E8-A305-523B2CF19FB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7" name="角丸四角形 8">
            <a:extLst>
              <a:ext uri="{FF2B5EF4-FFF2-40B4-BE49-F238E27FC236}">
                <a16:creationId xmlns:a16="http://schemas.microsoft.com/office/drawing/2014/main" id="{38F40433-376E-4D9D-9999-A2A54BDB0B9C}"/>
              </a:ext>
            </a:extLst>
          </p:cNvPr>
          <p:cNvSpPr/>
          <p:nvPr/>
        </p:nvSpPr>
        <p:spPr>
          <a:xfrm>
            <a:off x="43447" y="1947494"/>
            <a:ext cx="6472769"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68" name="テキスト ボックス 8">
            <a:extLst>
              <a:ext uri="{FF2B5EF4-FFF2-40B4-BE49-F238E27FC236}">
                <a16:creationId xmlns:a16="http://schemas.microsoft.com/office/drawing/2014/main" id="{04064BE9-8464-407A-8819-119FFE484E08}"/>
              </a:ext>
            </a:extLst>
          </p:cNvPr>
          <p:cNvSpPr txBox="1">
            <a:spLocks noChangeArrowheads="1"/>
          </p:cNvSpPr>
          <p:nvPr/>
        </p:nvSpPr>
        <p:spPr bwMode="auto">
          <a:xfrm>
            <a:off x="179472" y="1814006"/>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69" name="角丸四角形 8">
            <a:extLst>
              <a:ext uri="{FF2B5EF4-FFF2-40B4-BE49-F238E27FC236}">
                <a16:creationId xmlns:a16="http://schemas.microsoft.com/office/drawing/2014/main" id="{DB954AA5-2072-4812-9173-4122684E5551}"/>
              </a:ext>
            </a:extLst>
          </p:cNvPr>
          <p:cNvSpPr/>
          <p:nvPr/>
        </p:nvSpPr>
        <p:spPr>
          <a:xfrm>
            <a:off x="6844749" y="1947494"/>
            <a:ext cx="2219291"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70" name="テキスト ボックス 8">
            <a:extLst>
              <a:ext uri="{FF2B5EF4-FFF2-40B4-BE49-F238E27FC236}">
                <a16:creationId xmlns:a16="http://schemas.microsoft.com/office/drawing/2014/main" id="{E8E3B2B9-F81D-407F-90AD-51517D2E99F9}"/>
              </a:ext>
            </a:extLst>
          </p:cNvPr>
          <p:cNvSpPr txBox="1">
            <a:spLocks noChangeArrowheads="1"/>
          </p:cNvSpPr>
          <p:nvPr/>
        </p:nvSpPr>
        <p:spPr bwMode="auto">
          <a:xfrm>
            <a:off x="7246140" y="1819381"/>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8" name="フリーフォーム: 図形 7">
            <a:extLst>
              <a:ext uri="{FF2B5EF4-FFF2-40B4-BE49-F238E27FC236}">
                <a16:creationId xmlns:a16="http://schemas.microsoft.com/office/drawing/2014/main" id="{562BABFB-258B-49A2-BE43-20CE3BDDF71C}"/>
              </a:ext>
            </a:extLst>
          </p:cNvPr>
          <p:cNvSpPr/>
          <p:nvPr/>
        </p:nvSpPr>
        <p:spPr>
          <a:xfrm>
            <a:off x="349207" y="2936991"/>
            <a:ext cx="8657569" cy="2691246"/>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1236 h 973301"/>
              <a:gd name="connsiteX1" fmla="*/ 2428 w 6096952"/>
              <a:gd name="connsiteY1" fmla="*/ 973301 h 973301"/>
              <a:gd name="connsiteX2" fmla="*/ 6096952 w 6096952"/>
              <a:gd name="connsiteY2" fmla="*/ 956825 h 973301"/>
              <a:gd name="connsiteX3" fmla="*/ 6082389 w 6096952"/>
              <a:gd name="connsiteY3" fmla="*/ 0 h 973301"/>
              <a:gd name="connsiteX4" fmla="*/ 870594 w 6096952"/>
              <a:gd name="connsiteY4" fmla="*/ 7002 h 973301"/>
              <a:gd name="connsiteX5" fmla="*/ 0 w 6096952"/>
              <a:gd name="connsiteY5" fmla="*/ 1236 h 973301"/>
              <a:gd name="connsiteX0" fmla="*/ 0 w 6111365"/>
              <a:gd name="connsiteY0" fmla="*/ 3095 h 975160"/>
              <a:gd name="connsiteX1" fmla="*/ 2428 w 6111365"/>
              <a:gd name="connsiteY1" fmla="*/ 975160 h 975160"/>
              <a:gd name="connsiteX2" fmla="*/ 6096952 w 6111365"/>
              <a:gd name="connsiteY2" fmla="*/ 958684 h 975160"/>
              <a:gd name="connsiteX3" fmla="*/ 6111049 w 6111365"/>
              <a:gd name="connsiteY3" fmla="*/ 0 h 975160"/>
              <a:gd name="connsiteX4" fmla="*/ 870594 w 6111365"/>
              <a:gd name="connsiteY4" fmla="*/ 8861 h 975160"/>
              <a:gd name="connsiteX5" fmla="*/ 0 w 6111365"/>
              <a:gd name="connsiteY5" fmla="*/ 3095 h 975160"/>
              <a:gd name="connsiteX0" fmla="*/ 0 w 6118447"/>
              <a:gd name="connsiteY0" fmla="*/ 3095 h 984706"/>
              <a:gd name="connsiteX1" fmla="*/ 2428 w 6118447"/>
              <a:gd name="connsiteY1" fmla="*/ 975160 h 984706"/>
              <a:gd name="connsiteX2" fmla="*/ 6118447 w 6118447"/>
              <a:gd name="connsiteY2" fmla="*/ 984706 h 984706"/>
              <a:gd name="connsiteX3" fmla="*/ 6111049 w 6118447"/>
              <a:gd name="connsiteY3" fmla="*/ 0 h 984706"/>
              <a:gd name="connsiteX4" fmla="*/ 870594 w 6118447"/>
              <a:gd name="connsiteY4" fmla="*/ 8861 h 984706"/>
              <a:gd name="connsiteX5" fmla="*/ 0 w 6118447"/>
              <a:gd name="connsiteY5" fmla="*/ 3095 h 984706"/>
              <a:gd name="connsiteX0" fmla="*/ 0 w 6118447"/>
              <a:gd name="connsiteY0" fmla="*/ 3095 h 984706"/>
              <a:gd name="connsiteX1" fmla="*/ 13176 w 6118447"/>
              <a:gd name="connsiteY1" fmla="*/ 978877 h 984706"/>
              <a:gd name="connsiteX2" fmla="*/ 6118447 w 6118447"/>
              <a:gd name="connsiteY2" fmla="*/ 984706 h 984706"/>
              <a:gd name="connsiteX3" fmla="*/ 6111049 w 6118447"/>
              <a:gd name="connsiteY3" fmla="*/ 0 h 984706"/>
              <a:gd name="connsiteX4" fmla="*/ 870594 w 6118447"/>
              <a:gd name="connsiteY4" fmla="*/ 8861 h 984706"/>
              <a:gd name="connsiteX5" fmla="*/ 0 w 6118447"/>
              <a:gd name="connsiteY5" fmla="*/ 3095 h 984706"/>
              <a:gd name="connsiteX0" fmla="*/ 466 w 6105479"/>
              <a:gd name="connsiteY0" fmla="*/ 5883 h 984706"/>
              <a:gd name="connsiteX1" fmla="*/ 208 w 6105479"/>
              <a:gd name="connsiteY1" fmla="*/ 978877 h 984706"/>
              <a:gd name="connsiteX2" fmla="*/ 6105479 w 6105479"/>
              <a:gd name="connsiteY2" fmla="*/ 984706 h 984706"/>
              <a:gd name="connsiteX3" fmla="*/ 6098081 w 6105479"/>
              <a:gd name="connsiteY3" fmla="*/ 0 h 984706"/>
              <a:gd name="connsiteX4" fmla="*/ 857626 w 6105479"/>
              <a:gd name="connsiteY4" fmla="*/ 8861 h 984706"/>
              <a:gd name="connsiteX5" fmla="*/ 466 w 6105479"/>
              <a:gd name="connsiteY5" fmla="*/ 5883 h 9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5479" h="984706">
                <a:moveTo>
                  <a:pt x="466" y="5883"/>
                </a:moveTo>
                <a:cubicBezTo>
                  <a:pt x="1275" y="447980"/>
                  <a:pt x="-601" y="536780"/>
                  <a:pt x="208" y="978877"/>
                </a:cubicBezTo>
                <a:lnTo>
                  <a:pt x="6105479" y="984706"/>
                </a:lnTo>
                <a:cubicBezTo>
                  <a:pt x="6102416" y="383344"/>
                  <a:pt x="6101144" y="601362"/>
                  <a:pt x="6098081" y="0"/>
                </a:cubicBezTo>
                <a:lnTo>
                  <a:pt x="857626" y="8861"/>
                </a:lnTo>
                <a:lnTo>
                  <a:pt x="466" y="5883"/>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3E88514-9815-4C29-9282-238B0FCD3101}"/>
              </a:ext>
            </a:extLst>
          </p:cNvPr>
          <p:cNvSpPr txBox="1"/>
          <p:nvPr/>
        </p:nvSpPr>
        <p:spPr>
          <a:xfrm>
            <a:off x="72009" y="980728"/>
            <a:ext cx="8748463" cy="830997"/>
          </a:xfrm>
          <a:prstGeom prst="rect">
            <a:avLst/>
          </a:prstGeom>
          <a:noFill/>
        </p:spPr>
        <p:txBody>
          <a:bodyPr wrap="square" rtlCol="0">
            <a:spAutoFit/>
          </a:bodyPr>
          <a:lstStyle/>
          <a:p>
            <a:r>
              <a:rPr kumimoji="1" lang="ja-JP" altLang="en-US" sz="1600" dirty="0">
                <a:latin typeface="+mj-ea"/>
                <a:ea typeface="+mj-ea"/>
              </a:rPr>
              <a:t>③ー</a:t>
            </a:r>
            <a:r>
              <a:rPr lang="ja-JP" altLang="en-US" sz="1600" dirty="0">
                <a:latin typeface="+mj-ea"/>
                <a:ea typeface="+mj-ea"/>
              </a:rPr>
              <a:t>１</a:t>
            </a:r>
            <a:r>
              <a:rPr kumimoji="1" lang="ja-JP" altLang="en-US" sz="1600" dirty="0">
                <a:latin typeface="+mj-ea"/>
                <a:ea typeface="+mj-ea"/>
              </a:rPr>
              <a:t>：直営作業の強化・標準化</a:t>
            </a:r>
          </a:p>
          <a:p>
            <a:r>
              <a:rPr kumimoji="1" lang="ja-JP" altLang="en-US" sz="1600" dirty="0">
                <a:latin typeface="+mj-ea"/>
                <a:ea typeface="+mj-ea"/>
              </a:rPr>
              <a:t>④ー</a:t>
            </a:r>
            <a:r>
              <a:rPr lang="ja-JP" altLang="en-US" sz="1600" dirty="0">
                <a:latin typeface="+mj-ea"/>
                <a:ea typeface="+mj-ea"/>
              </a:rPr>
              <a:t>１</a:t>
            </a:r>
            <a:r>
              <a:rPr kumimoji="1" lang="ja-JP" altLang="en-US" sz="1600" dirty="0">
                <a:latin typeface="+mj-ea"/>
                <a:ea typeface="+mj-ea"/>
              </a:rPr>
              <a:t>：新たな技術や材料、工法の導入・標準化</a:t>
            </a:r>
            <a:endParaRPr kumimoji="1" lang="en-US" altLang="ja-JP" sz="1600" dirty="0">
              <a:latin typeface="+mj-ea"/>
              <a:ea typeface="+mj-ea"/>
            </a:endParaRPr>
          </a:p>
          <a:p>
            <a:r>
              <a:rPr kumimoji="1" lang="ja-JP" altLang="en-US" sz="1600" dirty="0">
                <a:latin typeface="+mj-ea"/>
                <a:ea typeface="+mj-ea"/>
              </a:rPr>
              <a:t>④ー</a:t>
            </a:r>
            <a:r>
              <a:rPr lang="ja-JP" altLang="en-US" sz="1600" dirty="0">
                <a:latin typeface="+mj-ea"/>
                <a:ea typeface="+mj-ea"/>
              </a:rPr>
              <a:t>２</a:t>
            </a:r>
            <a:r>
              <a:rPr kumimoji="1" lang="ja-JP" altLang="en-US" sz="1600" dirty="0">
                <a:latin typeface="+mj-ea"/>
                <a:ea typeface="+mj-ea"/>
              </a:rPr>
              <a:t>：点検、診断・評価の手法について、新たな技術の検討・導入</a:t>
            </a:r>
          </a:p>
        </p:txBody>
      </p:sp>
      <p:sp>
        <p:nvSpPr>
          <p:cNvPr id="4" name="フリーフォーム: 図形 3">
            <a:extLst>
              <a:ext uri="{FF2B5EF4-FFF2-40B4-BE49-F238E27FC236}">
                <a16:creationId xmlns:a16="http://schemas.microsoft.com/office/drawing/2014/main" id="{6FC41578-9A10-4CB2-8E86-D9D63076D79F}"/>
              </a:ext>
            </a:extLst>
          </p:cNvPr>
          <p:cNvSpPr/>
          <p:nvPr/>
        </p:nvSpPr>
        <p:spPr>
          <a:xfrm>
            <a:off x="332740" y="5608320"/>
            <a:ext cx="8658860" cy="1009414"/>
          </a:xfrm>
          <a:custGeom>
            <a:avLst/>
            <a:gdLst>
              <a:gd name="connsiteX0" fmla="*/ 22860 w 8671560"/>
              <a:gd name="connsiteY0" fmla="*/ 0 h 982980"/>
              <a:gd name="connsiteX1" fmla="*/ 8671560 w 8671560"/>
              <a:gd name="connsiteY1" fmla="*/ 0 h 982980"/>
              <a:gd name="connsiteX2" fmla="*/ 8671560 w 8671560"/>
              <a:gd name="connsiteY2" fmla="*/ 982980 h 982980"/>
              <a:gd name="connsiteX3" fmla="*/ 0 w 8671560"/>
              <a:gd name="connsiteY3" fmla="*/ 982980 h 982980"/>
              <a:gd name="connsiteX4" fmla="*/ 22860 w 8671560"/>
              <a:gd name="connsiteY4" fmla="*/ 0 h 982980"/>
              <a:gd name="connsiteX0" fmla="*/ 0 w 8648700"/>
              <a:gd name="connsiteY0" fmla="*/ 0 h 982980"/>
              <a:gd name="connsiteX1" fmla="*/ 8648700 w 8648700"/>
              <a:gd name="connsiteY1" fmla="*/ 0 h 982980"/>
              <a:gd name="connsiteX2" fmla="*/ 8648700 w 8648700"/>
              <a:gd name="connsiteY2" fmla="*/ 982980 h 982980"/>
              <a:gd name="connsiteX3" fmla="*/ 0 w 8648700"/>
              <a:gd name="connsiteY3" fmla="*/ 982980 h 982980"/>
              <a:gd name="connsiteX4" fmla="*/ 0 w 8648700"/>
              <a:gd name="connsiteY4" fmla="*/ 0 h 982980"/>
              <a:gd name="connsiteX0" fmla="*/ 10160 w 8658860"/>
              <a:gd name="connsiteY0" fmla="*/ 0 h 982980"/>
              <a:gd name="connsiteX1" fmla="*/ 8658860 w 8658860"/>
              <a:gd name="connsiteY1" fmla="*/ 0 h 982980"/>
              <a:gd name="connsiteX2" fmla="*/ 8658860 w 8658860"/>
              <a:gd name="connsiteY2" fmla="*/ 982980 h 982980"/>
              <a:gd name="connsiteX3" fmla="*/ 0 w 8658860"/>
              <a:gd name="connsiteY3" fmla="*/ 982980 h 982980"/>
              <a:gd name="connsiteX4" fmla="*/ 10160 w 8658860"/>
              <a:gd name="connsiteY4" fmla="*/ 0 h 982980"/>
              <a:gd name="connsiteX0" fmla="*/ 10160 w 8658860"/>
              <a:gd name="connsiteY0" fmla="*/ 0 h 982980"/>
              <a:gd name="connsiteX1" fmla="*/ 8658860 w 8658860"/>
              <a:gd name="connsiteY1" fmla="*/ 0 h 982980"/>
              <a:gd name="connsiteX2" fmla="*/ 8658860 w 8658860"/>
              <a:gd name="connsiteY2" fmla="*/ 982980 h 982980"/>
              <a:gd name="connsiteX3" fmla="*/ 0 w 8658860"/>
              <a:gd name="connsiteY3" fmla="*/ 982980 h 982980"/>
              <a:gd name="connsiteX4" fmla="*/ 10160 w 8658860"/>
              <a:gd name="connsiteY4" fmla="*/ 0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60" h="982980">
                <a:moveTo>
                  <a:pt x="10160" y="0"/>
                </a:moveTo>
                <a:lnTo>
                  <a:pt x="8658860" y="0"/>
                </a:lnTo>
                <a:lnTo>
                  <a:pt x="8658860" y="982980"/>
                </a:lnTo>
                <a:lnTo>
                  <a:pt x="0" y="982980"/>
                </a:lnTo>
                <a:lnTo>
                  <a:pt x="10160" y="0"/>
                </a:lnTo>
                <a:close/>
              </a:path>
            </a:pathLst>
          </a:custGeom>
          <a:ln w="47625">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星: 5 pt 12">
            <a:extLst>
              <a:ext uri="{FF2B5EF4-FFF2-40B4-BE49-F238E27FC236}">
                <a16:creationId xmlns:a16="http://schemas.microsoft.com/office/drawing/2014/main" id="{590377C5-3540-40F1-942B-91B67EFDC85C}"/>
              </a:ext>
            </a:extLst>
          </p:cNvPr>
          <p:cNvSpPr/>
          <p:nvPr/>
        </p:nvSpPr>
        <p:spPr>
          <a:xfrm>
            <a:off x="8207960" y="5805264"/>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星: 5 pt 14">
            <a:extLst>
              <a:ext uri="{FF2B5EF4-FFF2-40B4-BE49-F238E27FC236}">
                <a16:creationId xmlns:a16="http://schemas.microsoft.com/office/drawing/2014/main" id="{77351E35-6BA6-41CE-BAAF-4CF544719F89}"/>
              </a:ext>
            </a:extLst>
          </p:cNvPr>
          <p:cNvSpPr/>
          <p:nvPr/>
        </p:nvSpPr>
        <p:spPr>
          <a:xfrm>
            <a:off x="8207960" y="6281494"/>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2132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7D2DDD8-CD55-4F21-A4BB-21D4C89AD3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3216" y="3984138"/>
            <a:ext cx="2374888" cy="1781166"/>
          </a:xfrm>
          <a:prstGeom prst="rect">
            <a:avLst/>
          </a:prstGeom>
        </p:spPr>
      </p:pic>
      <p:sp>
        <p:nvSpPr>
          <p:cNvPr id="4" name="テキスト ボックス 3">
            <a:extLst>
              <a:ext uri="{FF2B5EF4-FFF2-40B4-BE49-F238E27FC236}">
                <a16:creationId xmlns:a16="http://schemas.microsoft.com/office/drawing/2014/main" id="{3044CB46-9785-4454-9D58-FE23C4F58395}"/>
              </a:ext>
            </a:extLst>
          </p:cNvPr>
          <p:cNvSpPr txBox="1"/>
          <p:nvPr/>
        </p:nvSpPr>
        <p:spPr>
          <a:xfrm>
            <a:off x="95417" y="2028681"/>
            <a:ext cx="8770288"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現計画の記載事項：「港湾・海岸施設長寿命化計画 土木構造物編」 </a:t>
            </a:r>
            <a:r>
              <a:rPr lang="en-US" altLang="ja-JP" sz="1200" kern="100" dirty="0">
                <a:effectLst/>
              </a:rPr>
              <a:t>P19</a:t>
            </a:r>
            <a:r>
              <a:rPr lang="ja-JP" altLang="en-US" sz="1200" kern="100" dirty="0">
                <a:effectLst/>
              </a:rPr>
              <a:t>、</a:t>
            </a:r>
            <a:r>
              <a:rPr lang="en-US" altLang="ja-JP" sz="1200" kern="100" dirty="0">
                <a:effectLst/>
              </a:rPr>
              <a:t>P60 】</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・劣化を抑制し、長寿命化に資する維持作業を実施する</a:t>
            </a:r>
            <a:endParaRPr lang="en-US" altLang="ja-JP" sz="1200" kern="100" dirty="0">
              <a:effectLst/>
            </a:endParaRPr>
          </a:p>
          <a:p>
            <a:pPr>
              <a:defRPr/>
            </a:pPr>
            <a:r>
              <a:rPr kumimoji="1" lang="ja-JP" altLang="en-US" sz="1200" kern="100" dirty="0"/>
              <a:t>・</a:t>
            </a:r>
            <a:r>
              <a:rPr lang="ja-JP" altLang="en-US" sz="1200" kern="100" dirty="0">
                <a:effectLst/>
              </a:rPr>
              <a:t>新たな技術、材料、工法等を積極的に採用する</a:t>
            </a:r>
            <a:endParaRPr kumimoji="1" lang="ja-JP" altLang="en-US" sz="1200" dirty="0"/>
          </a:p>
        </p:txBody>
      </p:sp>
      <p:sp>
        <p:nvSpPr>
          <p:cNvPr id="23" name="テキスト ボックス 22">
            <a:extLst>
              <a:ext uri="{FF2B5EF4-FFF2-40B4-BE49-F238E27FC236}">
                <a16:creationId xmlns:a16="http://schemas.microsoft.com/office/drawing/2014/main" id="{FDF7BC3B-EC55-4B49-B2BA-0EDF99436228}"/>
              </a:ext>
            </a:extLst>
          </p:cNvPr>
          <p:cNvSpPr txBox="1"/>
          <p:nvPr/>
        </p:nvSpPr>
        <p:spPr>
          <a:xfrm>
            <a:off x="117242" y="1020569"/>
            <a:ext cx="8748463" cy="830997"/>
          </a:xfrm>
          <a:prstGeom prst="rect">
            <a:avLst/>
          </a:prstGeom>
          <a:noFill/>
        </p:spPr>
        <p:txBody>
          <a:bodyPr wrap="square" rtlCol="0">
            <a:spAutoFit/>
          </a:bodyPr>
          <a:lstStyle/>
          <a:p>
            <a:r>
              <a:rPr kumimoji="1" lang="ja-JP" altLang="en-US" sz="1600" dirty="0">
                <a:latin typeface="+mj-ea"/>
                <a:ea typeface="+mj-ea"/>
              </a:rPr>
              <a:t>③ー</a:t>
            </a:r>
            <a:r>
              <a:rPr lang="ja-JP" altLang="en-US" sz="1600" dirty="0">
                <a:latin typeface="+mj-ea"/>
                <a:ea typeface="+mj-ea"/>
              </a:rPr>
              <a:t>１</a:t>
            </a:r>
            <a:r>
              <a:rPr kumimoji="1" lang="ja-JP" altLang="en-US" sz="1600" dirty="0">
                <a:latin typeface="+mj-ea"/>
                <a:ea typeface="+mj-ea"/>
              </a:rPr>
              <a:t>：直営作業の強化・標準化</a:t>
            </a:r>
          </a:p>
          <a:p>
            <a:r>
              <a:rPr kumimoji="1" lang="ja-JP" altLang="en-US" sz="1600" dirty="0">
                <a:latin typeface="+mj-ea"/>
                <a:ea typeface="+mj-ea"/>
              </a:rPr>
              <a:t>④ー</a:t>
            </a:r>
            <a:r>
              <a:rPr lang="ja-JP" altLang="en-US" sz="1600" dirty="0">
                <a:latin typeface="+mj-ea"/>
                <a:ea typeface="+mj-ea"/>
              </a:rPr>
              <a:t>１</a:t>
            </a:r>
            <a:r>
              <a:rPr kumimoji="1" lang="ja-JP" altLang="en-US" sz="1600" dirty="0">
                <a:latin typeface="+mj-ea"/>
                <a:ea typeface="+mj-ea"/>
              </a:rPr>
              <a:t>：新たな技術や材料、工法の導入・標準化</a:t>
            </a:r>
            <a:endParaRPr kumimoji="1" lang="en-US" altLang="ja-JP" sz="1600" dirty="0">
              <a:latin typeface="+mj-ea"/>
              <a:ea typeface="+mj-ea"/>
            </a:endParaRPr>
          </a:p>
          <a:p>
            <a:r>
              <a:rPr kumimoji="1" lang="ja-JP" altLang="en-US" sz="1600" dirty="0">
                <a:latin typeface="+mj-ea"/>
                <a:ea typeface="+mj-ea"/>
              </a:rPr>
              <a:t>④ー</a:t>
            </a:r>
            <a:r>
              <a:rPr lang="ja-JP" altLang="en-US" sz="1600" dirty="0">
                <a:latin typeface="+mj-ea"/>
                <a:ea typeface="+mj-ea"/>
              </a:rPr>
              <a:t>２</a:t>
            </a:r>
            <a:r>
              <a:rPr kumimoji="1" lang="ja-JP" altLang="en-US" sz="1600" dirty="0">
                <a:latin typeface="+mj-ea"/>
                <a:ea typeface="+mj-ea"/>
              </a:rPr>
              <a:t>：点検、診断・評価の手法について、新たな技術の検討・導入</a:t>
            </a:r>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10628" y="6525344"/>
            <a:ext cx="1828800" cy="365125"/>
          </a:xfrm>
        </p:spPr>
        <p:txBody>
          <a:bodyPr/>
          <a:lstStyle/>
          <a:p>
            <a:pPr algn="r"/>
            <a:fld id="{682EF9F9-C4E8-46B2-BBF1-33E3162B856A}" type="slidenum">
              <a:rPr kumimoji="1" lang="ja-JP" altLang="en-US" smtClean="0"/>
              <a:pPr algn="r"/>
              <a:t>14</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8867"/>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日常的維持管理の着実な実践等</a:t>
            </a:r>
            <a:endParaRPr lang="en-US" altLang="ja-JP" sz="2400" dirty="0">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884677A0-E230-405B-AD3B-6FF2687D8267}"/>
              </a:ext>
            </a:extLst>
          </p:cNvPr>
          <p:cNvSpPr txBox="1"/>
          <p:nvPr/>
        </p:nvSpPr>
        <p:spPr>
          <a:xfrm>
            <a:off x="-13856" y="2708121"/>
            <a:ext cx="3492994"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現計画における取組内容</a:t>
            </a:r>
            <a:r>
              <a:rPr kumimoji="1" lang="en-US" altLang="ja-JP" sz="1600" dirty="0">
                <a:latin typeface="+mj-ea"/>
                <a:ea typeface="+mj-ea"/>
              </a:rPr>
              <a:t>】</a:t>
            </a:r>
            <a:endParaRPr kumimoji="1" lang="ja-JP" altLang="en-US" sz="2000" dirty="0">
              <a:latin typeface="+mj-ea"/>
              <a:ea typeface="+mj-ea"/>
            </a:endParaRPr>
          </a:p>
        </p:txBody>
      </p:sp>
      <p:sp>
        <p:nvSpPr>
          <p:cNvPr id="19" name="テキスト ボックス 18">
            <a:extLst>
              <a:ext uri="{FF2B5EF4-FFF2-40B4-BE49-F238E27FC236}">
                <a16:creationId xmlns:a16="http://schemas.microsoft.com/office/drawing/2014/main" id="{F1DFEE31-7009-4D4E-883A-ACA818B9394B}"/>
              </a:ext>
            </a:extLst>
          </p:cNvPr>
          <p:cNvSpPr txBox="1"/>
          <p:nvPr/>
        </p:nvSpPr>
        <p:spPr>
          <a:xfrm>
            <a:off x="251520" y="3044968"/>
            <a:ext cx="8748464" cy="646331"/>
          </a:xfrm>
          <a:prstGeom prst="rect">
            <a:avLst/>
          </a:prstGeom>
          <a:noFill/>
        </p:spPr>
        <p:txBody>
          <a:bodyPr wrap="square" rtlCol="0">
            <a:spAutoFit/>
          </a:bodyPr>
          <a:lstStyle/>
          <a:p>
            <a:pPr algn="just"/>
            <a:r>
              <a:rPr lang="ja-JP" altLang="en-US" sz="1200" kern="100" dirty="0">
                <a:effectLst/>
              </a:rPr>
              <a:t>・直営作業要領（都市整備部）を準用し、直営作業を実施</a:t>
            </a:r>
          </a:p>
          <a:p>
            <a:pPr algn="just"/>
            <a:r>
              <a:rPr lang="ja-JP" altLang="en-US" sz="1200" kern="100" dirty="0"/>
              <a:t>・大学との連携により新技術の活用・開発・適用可否について検討したが、採用には至っていない</a:t>
            </a:r>
            <a:endParaRPr lang="en-US" altLang="ja-JP" sz="1200" kern="100" dirty="0"/>
          </a:p>
          <a:p>
            <a:pPr algn="just"/>
            <a:r>
              <a:rPr lang="ja-JP" altLang="en-US" sz="1200" kern="100" dirty="0"/>
              <a:t>　（ドローン活用、非接触鋼矢板肉厚調査）</a:t>
            </a:r>
            <a:endParaRPr lang="en-US" altLang="ja-JP" sz="1200" kern="100" dirty="0">
              <a:effectLst/>
            </a:endParaRPr>
          </a:p>
        </p:txBody>
      </p:sp>
      <p:pic>
        <p:nvPicPr>
          <p:cNvPr id="32" name="図 31">
            <a:extLst>
              <a:ext uri="{FF2B5EF4-FFF2-40B4-BE49-F238E27FC236}">
                <a16:creationId xmlns:a16="http://schemas.microsoft.com/office/drawing/2014/main" id="{B1DE0834-572C-4C45-B2BE-6F62BD4BBB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1685" y="3972867"/>
            <a:ext cx="2321912" cy="1784739"/>
          </a:xfrm>
          <a:prstGeom prst="rect">
            <a:avLst/>
          </a:prstGeom>
        </p:spPr>
      </p:pic>
      <p:grpSp>
        <p:nvGrpSpPr>
          <p:cNvPr id="43" name="グループ化 42">
            <a:extLst>
              <a:ext uri="{FF2B5EF4-FFF2-40B4-BE49-F238E27FC236}">
                <a16:creationId xmlns:a16="http://schemas.microsoft.com/office/drawing/2014/main" id="{0784D98B-BB74-4079-AAFA-0701E40EC74B}"/>
              </a:ext>
            </a:extLst>
          </p:cNvPr>
          <p:cNvGrpSpPr/>
          <p:nvPr/>
        </p:nvGrpSpPr>
        <p:grpSpPr>
          <a:xfrm>
            <a:off x="5743509" y="3991155"/>
            <a:ext cx="2686793" cy="1810971"/>
            <a:chOff x="9799859" y="3595401"/>
            <a:chExt cx="2983699" cy="2137724"/>
          </a:xfrm>
        </p:grpSpPr>
        <p:pic>
          <p:nvPicPr>
            <p:cNvPr id="44" name="図 43">
              <a:extLst>
                <a:ext uri="{FF2B5EF4-FFF2-40B4-BE49-F238E27FC236}">
                  <a16:creationId xmlns:a16="http://schemas.microsoft.com/office/drawing/2014/main" id="{255C2B6C-7B86-4822-A19A-09B3941E26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824843" y="3595401"/>
              <a:ext cx="2958715" cy="2091611"/>
            </a:xfrm>
            <a:prstGeom prst="rect">
              <a:avLst/>
            </a:prstGeom>
          </p:spPr>
        </p:pic>
        <p:sp>
          <p:nvSpPr>
            <p:cNvPr id="45" name="テキスト ボックス 44">
              <a:extLst>
                <a:ext uri="{FF2B5EF4-FFF2-40B4-BE49-F238E27FC236}">
                  <a16:creationId xmlns:a16="http://schemas.microsoft.com/office/drawing/2014/main" id="{4560C4B8-3875-4111-B904-FE5D9028DFE8}"/>
                </a:ext>
              </a:extLst>
            </p:cNvPr>
            <p:cNvSpPr txBox="1"/>
            <p:nvPr/>
          </p:nvSpPr>
          <p:spPr>
            <a:xfrm>
              <a:off x="9799859" y="5423916"/>
              <a:ext cx="1650037" cy="309209"/>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zh-TW" altLang="en-US" sz="1050" dirty="0">
                  <a:solidFill>
                    <a:schemeClr val="bg1"/>
                  </a:solidFill>
                </a:rPr>
                <a:t>非接触</a:t>
              </a:r>
              <a:r>
                <a:rPr kumimoji="1" lang="ja-JP" altLang="en-US" sz="1050" dirty="0">
                  <a:solidFill>
                    <a:schemeClr val="bg1"/>
                  </a:solidFill>
                </a:rPr>
                <a:t>鋼</a:t>
              </a:r>
              <a:r>
                <a:rPr kumimoji="1" lang="zh-TW" altLang="en-US" sz="1050" dirty="0">
                  <a:solidFill>
                    <a:schemeClr val="bg1"/>
                  </a:solidFill>
                </a:rPr>
                <a:t>矢板肉厚調査</a:t>
              </a:r>
              <a:endParaRPr kumimoji="1" lang="ja-JP" altLang="en-US" sz="1050" dirty="0">
                <a:solidFill>
                  <a:schemeClr val="bg1"/>
                </a:solidFill>
              </a:endParaRPr>
            </a:p>
          </p:txBody>
        </p:sp>
      </p:grpSp>
      <p:sp>
        <p:nvSpPr>
          <p:cNvPr id="48" name="テキスト ボックス 19">
            <a:extLst>
              <a:ext uri="{FF2B5EF4-FFF2-40B4-BE49-F238E27FC236}">
                <a16:creationId xmlns:a16="http://schemas.microsoft.com/office/drawing/2014/main" id="{684A0991-F6DA-408E-8889-44EA4A814FFC}"/>
              </a:ext>
            </a:extLst>
          </p:cNvPr>
          <p:cNvSpPr txBox="1"/>
          <p:nvPr/>
        </p:nvSpPr>
        <p:spPr>
          <a:xfrm>
            <a:off x="521334" y="5523781"/>
            <a:ext cx="1095294" cy="253916"/>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050" dirty="0">
                <a:solidFill>
                  <a:schemeClr val="bg1"/>
                </a:solidFill>
              </a:rPr>
              <a:t>直営</a:t>
            </a:r>
            <a:r>
              <a:rPr kumimoji="1" lang="en-US" altLang="ja-JP" sz="1050" dirty="0">
                <a:solidFill>
                  <a:schemeClr val="bg1"/>
                </a:solidFill>
              </a:rPr>
              <a:t>(</a:t>
            </a:r>
            <a:r>
              <a:rPr kumimoji="1" lang="ja-JP" altLang="en-US" sz="1050" dirty="0">
                <a:solidFill>
                  <a:schemeClr val="bg1"/>
                </a:solidFill>
              </a:rPr>
              <a:t>施設補修</a:t>
            </a:r>
            <a:r>
              <a:rPr kumimoji="1" lang="en-US" altLang="ja-JP" sz="1050" dirty="0">
                <a:solidFill>
                  <a:schemeClr val="bg1"/>
                </a:solidFill>
              </a:rPr>
              <a:t>)</a:t>
            </a:r>
            <a:endParaRPr kumimoji="1" lang="ja-JP" altLang="en-US" sz="1050" dirty="0">
              <a:solidFill>
                <a:schemeClr val="bg1"/>
              </a:solidFill>
            </a:endParaRPr>
          </a:p>
        </p:txBody>
      </p:sp>
      <p:sp>
        <p:nvSpPr>
          <p:cNvPr id="50" name="テキスト ボックス 49">
            <a:extLst>
              <a:ext uri="{FF2B5EF4-FFF2-40B4-BE49-F238E27FC236}">
                <a16:creationId xmlns:a16="http://schemas.microsoft.com/office/drawing/2014/main" id="{E83BD7F2-6CE2-4F56-AFDB-EDFBDB784FF2}"/>
              </a:ext>
            </a:extLst>
          </p:cNvPr>
          <p:cNvSpPr txBox="1"/>
          <p:nvPr/>
        </p:nvSpPr>
        <p:spPr>
          <a:xfrm>
            <a:off x="501388" y="3734459"/>
            <a:ext cx="1466332" cy="276999"/>
          </a:xfrm>
          <a:prstGeom prst="rect">
            <a:avLst/>
          </a:prstGeom>
          <a:noFill/>
        </p:spPr>
        <p:txBody>
          <a:bodyPr wrap="square" rtlCol="0">
            <a:spAutoFit/>
          </a:bodyPr>
          <a:lstStyle/>
          <a:p>
            <a:pPr algn="just"/>
            <a:r>
              <a:rPr lang="en-US" altLang="ja-JP" sz="1200" dirty="0"/>
              <a:t>&lt;</a:t>
            </a:r>
            <a:r>
              <a:rPr lang="ja-JP" altLang="en-US" sz="1200" dirty="0"/>
              <a:t>直営作業</a:t>
            </a:r>
            <a:r>
              <a:rPr lang="en-US" altLang="ja-JP" sz="1200" dirty="0"/>
              <a:t>&gt;</a:t>
            </a:r>
            <a:endParaRPr lang="ja-JP" altLang="en-US" sz="1200" dirty="0"/>
          </a:p>
        </p:txBody>
      </p:sp>
      <p:sp>
        <p:nvSpPr>
          <p:cNvPr id="51" name="テキスト ボックス 50">
            <a:extLst>
              <a:ext uri="{FF2B5EF4-FFF2-40B4-BE49-F238E27FC236}">
                <a16:creationId xmlns:a16="http://schemas.microsoft.com/office/drawing/2014/main" id="{6B8FA1D3-0043-4233-A370-B0DE7EB646AA}"/>
              </a:ext>
            </a:extLst>
          </p:cNvPr>
          <p:cNvSpPr txBox="1"/>
          <p:nvPr/>
        </p:nvSpPr>
        <p:spPr>
          <a:xfrm>
            <a:off x="3048903" y="3740257"/>
            <a:ext cx="1674144" cy="276999"/>
          </a:xfrm>
          <a:prstGeom prst="rect">
            <a:avLst/>
          </a:prstGeom>
          <a:noFill/>
        </p:spPr>
        <p:txBody>
          <a:bodyPr wrap="square" rtlCol="0">
            <a:spAutoFit/>
          </a:bodyPr>
          <a:lstStyle/>
          <a:p>
            <a:pPr algn="just"/>
            <a:r>
              <a:rPr lang="en-US" altLang="ja-JP" sz="1200" dirty="0"/>
              <a:t>&lt;</a:t>
            </a:r>
            <a:r>
              <a:rPr lang="ja-JP" altLang="en-US" sz="1200" dirty="0"/>
              <a:t>新技術活用検討</a:t>
            </a:r>
            <a:r>
              <a:rPr lang="en-US" altLang="ja-JP" sz="1200" dirty="0"/>
              <a:t>&gt;</a:t>
            </a:r>
            <a:endParaRPr lang="ja-JP" altLang="en-US" sz="1200" dirty="0"/>
          </a:p>
        </p:txBody>
      </p:sp>
      <p:sp>
        <p:nvSpPr>
          <p:cNvPr id="21" name="テキスト ボックス 20">
            <a:extLst>
              <a:ext uri="{FF2B5EF4-FFF2-40B4-BE49-F238E27FC236}">
                <a16:creationId xmlns:a16="http://schemas.microsoft.com/office/drawing/2014/main" id="{C551BCCF-11CC-443F-A520-BA3BEC26D0FE}"/>
              </a:ext>
            </a:extLst>
          </p:cNvPr>
          <p:cNvSpPr txBox="1"/>
          <p:nvPr/>
        </p:nvSpPr>
        <p:spPr>
          <a:xfrm>
            <a:off x="95417" y="5845105"/>
            <a:ext cx="8770288"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次期計画に向けた</a:t>
            </a:r>
            <a:r>
              <a:rPr lang="ja-JP" altLang="en-US" sz="1200" kern="100" dirty="0"/>
              <a:t>対応方針</a:t>
            </a:r>
            <a:r>
              <a:rPr lang="en-US" altLang="ja-JP" sz="1200" kern="100" dirty="0">
                <a:effectLst/>
              </a:rPr>
              <a:t>】</a:t>
            </a:r>
          </a:p>
          <a:p>
            <a:pPr algn="just"/>
            <a:r>
              <a:rPr lang="ja-JP" altLang="en-US" sz="1200" kern="100" dirty="0">
                <a:effectLst/>
              </a:rPr>
              <a:t>・今後も要領に基づいた直営作業を実施していく</a:t>
            </a:r>
            <a:endParaRPr lang="en-US" altLang="ja-JP" sz="1200" kern="100" dirty="0">
              <a:effectLst/>
            </a:endParaRPr>
          </a:p>
          <a:p>
            <a:pPr algn="just"/>
            <a:r>
              <a:rPr lang="ja-JP" altLang="en-US" sz="1200" kern="100" dirty="0">
                <a:effectLst/>
              </a:rPr>
              <a:t>・新たな技術の適用に向けて検討を継続して実施する</a:t>
            </a:r>
            <a:endParaRPr lang="en-US" altLang="ja-JP" sz="1200" kern="100" dirty="0">
              <a:effectLst/>
            </a:endParaRPr>
          </a:p>
          <a:p>
            <a:pPr algn="just"/>
            <a:r>
              <a:rPr lang="ja-JP" altLang="en-US" sz="1200" kern="100" dirty="0">
                <a:effectLst/>
              </a:rPr>
              <a:t>　⇒点検結果および補修実績を整理の上、新技術の活用を考慮し、対策費用・時期を検討し、</a:t>
            </a:r>
            <a:r>
              <a:rPr lang="en-US" altLang="ja-JP" sz="1200" kern="100" dirty="0">
                <a:effectLst/>
              </a:rPr>
              <a:t>LCC</a:t>
            </a:r>
            <a:r>
              <a:rPr lang="ja-JP" altLang="en-US" sz="1200" kern="100" dirty="0">
                <a:effectLst/>
              </a:rPr>
              <a:t>に反映する</a:t>
            </a:r>
          </a:p>
        </p:txBody>
      </p:sp>
      <p:pic>
        <p:nvPicPr>
          <p:cNvPr id="3" name="図 2">
            <a:extLst>
              <a:ext uri="{FF2B5EF4-FFF2-40B4-BE49-F238E27FC236}">
                <a16:creationId xmlns:a16="http://schemas.microsoft.com/office/drawing/2014/main" id="{666DBECF-E4EB-4938-B09A-56E0D464EFA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69731" y="4004097"/>
            <a:ext cx="919207" cy="453969"/>
          </a:xfrm>
          <a:prstGeom prst="rect">
            <a:avLst/>
          </a:prstGeom>
          <a:ln w="15875">
            <a:solidFill>
              <a:schemeClr val="tx1"/>
            </a:solidFill>
          </a:ln>
        </p:spPr>
      </p:pic>
      <p:sp>
        <p:nvSpPr>
          <p:cNvPr id="49" name="テキスト ボックス 19">
            <a:extLst>
              <a:ext uri="{FF2B5EF4-FFF2-40B4-BE49-F238E27FC236}">
                <a16:creationId xmlns:a16="http://schemas.microsoft.com/office/drawing/2014/main" id="{DA34C8F0-BA03-46B7-B80A-33494F13A3C7}"/>
              </a:ext>
            </a:extLst>
          </p:cNvPr>
          <p:cNvSpPr txBox="1"/>
          <p:nvPr/>
        </p:nvSpPr>
        <p:spPr>
          <a:xfrm>
            <a:off x="3048989" y="5514678"/>
            <a:ext cx="1442484" cy="253916"/>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50" dirty="0">
                <a:solidFill>
                  <a:schemeClr val="bg1"/>
                </a:solidFill>
              </a:rPr>
              <a:t>ドローン活用の事例</a:t>
            </a:r>
            <a:endParaRPr kumimoji="1" lang="ja-JP" altLang="en-US" sz="1050" dirty="0">
              <a:solidFill>
                <a:schemeClr val="bg1"/>
              </a:solidFill>
            </a:endParaRPr>
          </a:p>
        </p:txBody>
      </p:sp>
    </p:spTree>
    <p:extLst>
      <p:ext uri="{BB962C8B-B14F-4D97-AF65-F5344CB8AC3E}">
        <p14:creationId xmlns:p14="http://schemas.microsoft.com/office/powerpoint/2010/main" val="163668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a:extLst>
              <a:ext uri="{FF2B5EF4-FFF2-40B4-BE49-F238E27FC236}">
                <a16:creationId xmlns:a16="http://schemas.microsoft.com/office/drawing/2014/main" id="{13C2A50A-2D5D-4CAA-862A-D9510A5AE24D}"/>
              </a:ext>
            </a:extLst>
          </p:cNvPr>
          <p:cNvGraphicFramePr>
            <a:graphicFrameLocks noChangeAspect="1"/>
          </p:cNvGraphicFramePr>
          <p:nvPr>
            <p:extLst>
              <p:ext uri="{D42A27DB-BD31-4B8C-83A1-F6EECF244321}">
                <p14:modId xmlns:p14="http://schemas.microsoft.com/office/powerpoint/2010/main" val="1087176420"/>
              </p:ext>
            </p:extLst>
          </p:nvPr>
        </p:nvGraphicFramePr>
        <p:xfrm>
          <a:off x="117569" y="1983227"/>
          <a:ext cx="8864595" cy="4420756"/>
        </p:xfrm>
        <a:graphic>
          <a:graphicData uri="http://schemas.openxmlformats.org/presentationml/2006/ole">
            <mc:AlternateContent xmlns:mc="http://schemas.openxmlformats.org/markup-compatibility/2006">
              <mc:Choice xmlns:v="urn:schemas-microsoft-com:vml" Requires="v">
                <p:oleObj spid="_x0000_s6146" name="Worksheet" r:id="rId4" imgW="13457000" imgH="6705742" progId="Excel.Sheet.12">
                  <p:embed/>
                </p:oleObj>
              </mc:Choice>
              <mc:Fallback>
                <p:oleObj name="Worksheet" r:id="rId4" imgW="13457000" imgH="6705742" progId="Excel.Sheet.12">
                  <p:embed/>
                  <p:pic>
                    <p:nvPicPr>
                      <p:cNvPr id="17" name="オブジェクト 16">
                        <a:extLst>
                          <a:ext uri="{FF2B5EF4-FFF2-40B4-BE49-F238E27FC236}">
                            <a16:creationId xmlns:a16="http://schemas.microsoft.com/office/drawing/2014/main" id="{62B25017-B16C-4FBA-998C-84E6E5496F49}"/>
                          </a:ext>
                        </a:extLst>
                      </p:cNvPr>
                      <p:cNvPicPr/>
                      <p:nvPr/>
                    </p:nvPicPr>
                    <p:blipFill>
                      <a:blip r:embed="rId5"/>
                      <a:stretch>
                        <a:fillRect/>
                      </a:stretch>
                    </p:blipFill>
                    <p:spPr>
                      <a:xfrm>
                        <a:off x="117569" y="1983227"/>
                        <a:ext cx="8864595" cy="4420756"/>
                      </a:xfrm>
                      <a:prstGeom prst="rect">
                        <a:avLst/>
                      </a:prstGeom>
                    </p:spPr>
                  </p:pic>
                </p:oleObj>
              </mc:Fallback>
            </mc:AlternateContent>
          </a:graphicData>
        </a:graphic>
      </p:graphicFrame>
      <p:sp>
        <p:nvSpPr>
          <p:cNvPr id="32" name="スライド番号プレースホルダー 1">
            <a:extLst>
              <a:ext uri="{FF2B5EF4-FFF2-40B4-BE49-F238E27FC236}">
                <a16:creationId xmlns:a16="http://schemas.microsoft.com/office/drawing/2014/main" id="{84372E70-62B2-4C9B-9931-1DBFCAD34C54}"/>
              </a:ext>
            </a:extLst>
          </p:cNvPr>
          <p:cNvSpPr>
            <a:spLocks noGrp="1"/>
          </p:cNvSpPr>
          <p:nvPr>
            <p:ph type="sldNum" sz="quarter" idx="12"/>
          </p:nvPr>
        </p:nvSpPr>
        <p:spPr>
          <a:xfrm>
            <a:off x="7956376" y="6562853"/>
            <a:ext cx="1828800" cy="365125"/>
          </a:xfrm>
        </p:spPr>
        <p:txBody>
          <a:bodyPr/>
          <a:lstStyle/>
          <a:p>
            <a:fld id="{682EF9F9-C4E8-46B2-BBF1-33E3162B856A}" type="slidenum">
              <a:rPr kumimoji="1" lang="ja-JP" altLang="en-US" smtClean="0"/>
              <a:t>15</a:t>
            </a:fld>
            <a:endParaRPr kumimoji="1" lang="ja-JP" altLang="en-US" dirty="0"/>
          </a:p>
        </p:txBody>
      </p:sp>
      <p:sp>
        <p:nvSpPr>
          <p:cNvPr id="57" name="テキスト ボックス 56">
            <a:extLst>
              <a:ext uri="{FF2B5EF4-FFF2-40B4-BE49-F238E27FC236}">
                <a16:creationId xmlns:a16="http://schemas.microsoft.com/office/drawing/2014/main" id="{EBF2C0B3-5D63-4502-8897-92324A1649DB}"/>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点検、診断、評価の手法や体制等の充実</a:t>
            </a:r>
            <a:endParaRPr kumimoji="1" lang="ja-JP" altLang="en-US" sz="2400" dirty="0">
              <a:latin typeface="Meiryo UI" pitchFamily="50" charset="-128"/>
              <a:ea typeface="Meiryo UI" pitchFamily="50" charset="-128"/>
              <a:cs typeface="Meiryo UI" pitchFamily="50" charset="-128"/>
            </a:endParaRPr>
          </a:p>
        </p:txBody>
      </p:sp>
      <p:sp>
        <p:nvSpPr>
          <p:cNvPr id="71" name="テキスト ボックス 70">
            <a:extLst>
              <a:ext uri="{FF2B5EF4-FFF2-40B4-BE49-F238E27FC236}">
                <a16:creationId xmlns:a16="http://schemas.microsoft.com/office/drawing/2014/main" id="{B30098DB-2791-4957-B271-2593CF40B8AB}"/>
              </a:ext>
            </a:extLst>
          </p:cNvPr>
          <p:cNvSpPr txBox="1"/>
          <p:nvPr/>
        </p:nvSpPr>
        <p:spPr>
          <a:xfrm>
            <a:off x="68518" y="980728"/>
            <a:ext cx="6420804" cy="584775"/>
          </a:xfrm>
          <a:prstGeom prst="rect">
            <a:avLst/>
          </a:prstGeom>
          <a:noFill/>
        </p:spPr>
        <p:txBody>
          <a:bodyPr wrap="square" rtlCol="0">
            <a:spAutoFit/>
          </a:bodyPr>
          <a:lstStyle/>
          <a:p>
            <a:r>
              <a:rPr kumimoji="1" lang="ja-JP" altLang="en-US" sz="1600" dirty="0">
                <a:latin typeface="+mj-ea"/>
                <a:ea typeface="+mj-ea"/>
              </a:rPr>
              <a:t>①ー１：点検業務の再構築</a:t>
            </a:r>
            <a:endParaRPr kumimoji="1" lang="en-US" altLang="ja-JP" sz="1600" dirty="0">
              <a:latin typeface="+mj-ea"/>
              <a:ea typeface="+mj-ea"/>
            </a:endParaRPr>
          </a:p>
          <a:p>
            <a:r>
              <a:rPr kumimoji="1" lang="ja-JP" altLang="en-US" sz="1600" dirty="0">
                <a:latin typeface="+mj-ea"/>
                <a:ea typeface="+mj-ea"/>
              </a:rPr>
              <a:t>①ー２：近接目視による点検の継続実施</a:t>
            </a:r>
          </a:p>
        </p:txBody>
      </p:sp>
      <p:sp>
        <p:nvSpPr>
          <p:cNvPr id="73" name="角丸四角形 8">
            <a:extLst>
              <a:ext uri="{FF2B5EF4-FFF2-40B4-BE49-F238E27FC236}">
                <a16:creationId xmlns:a16="http://schemas.microsoft.com/office/drawing/2014/main" id="{E3D04922-98EF-4236-8FD1-81D610BC4348}"/>
              </a:ext>
            </a:extLst>
          </p:cNvPr>
          <p:cNvSpPr/>
          <p:nvPr/>
        </p:nvSpPr>
        <p:spPr>
          <a:xfrm>
            <a:off x="43447" y="1762288"/>
            <a:ext cx="6472769"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74" name="テキスト ボックス 8">
            <a:extLst>
              <a:ext uri="{FF2B5EF4-FFF2-40B4-BE49-F238E27FC236}">
                <a16:creationId xmlns:a16="http://schemas.microsoft.com/office/drawing/2014/main" id="{FC41453D-F260-4199-A574-87856886140E}"/>
              </a:ext>
            </a:extLst>
          </p:cNvPr>
          <p:cNvSpPr txBox="1">
            <a:spLocks noChangeArrowheads="1"/>
          </p:cNvSpPr>
          <p:nvPr/>
        </p:nvSpPr>
        <p:spPr bwMode="auto">
          <a:xfrm>
            <a:off x="179472" y="1628800"/>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75" name="角丸四角形 8">
            <a:extLst>
              <a:ext uri="{FF2B5EF4-FFF2-40B4-BE49-F238E27FC236}">
                <a16:creationId xmlns:a16="http://schemas.microsoft.com/office/drawing/2014/main" id="{EB22D96F-33F3-43A5-9209-16EE1F92EA82}"/>
              </a:ext>
            </a:extLst>
          </p:cNvPr>
          <p:cNvSpPr/>
          <p:nvPr/>
        </p:nvSpPr>
        <p:spPr>
          <a:xfrm>
            <a:off x="6844749" y="1762288"/>
            <a:ext cx="2219291"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76" name="テキスト ボックス 8">
            <a:extLst>
              <a:ext uri="{FF2B5EF4-FFF2-40B4-BE49-F238E27FC236}">
                <a16:creationId xmlns:a16="http://schemas.microsoft.com/office/drawing/2014/main" id="{BD48F10E-ADEA-4C5B-9D41-A9E0040144B5}"/>
              </a:ext>
            </a:extLst>
          </p:cNvPr>
          <p:cNvSpPr txBox="1">
            <a:spLocks noChangeArrowheads="1"/>
          </p:cNvSpPr>
          <p:nvPr/>
        </p:nvSpPr>
        <p:spPr bwMode="auto">
          <a:xfrm>
            <a:off x="7246140" y="1634175"/>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77" name="フリーフォーム: 図形 76">
            <a:extLst>
              <a:ext uri="{FF2B5EF4-FFF2-40B4-BE49-F238E27FC236}">
                <a16:creationId xmlns:a16="http://schemas.microsoft.com/office/drawing/2014/main" id="{EDA37A5B-2BE6-45E4-A36A-B5B499BE57F9}"/>
              </a:ext>
            </a:extLst>
          </p:cNvPr>
          <p:cNvSpPr/>
          <p:nvPr/>
        </p:nvSpPr>
        <p:spPr>
          <a:xfrm>
            <a:off x="283807" y="3378200"/>
            <a:ext cx="8698357" cy="3029422"/>
          </a:xfrm>
          <a:custGeom>
            <a:avLst/>
            <a:gdLst>
              <a:gd name="connsiteX0" fmla="*/ 8507896 w 8523798"/>
              <a:gd name="connsiteY0" fmla="*/ 3729161 h 3729161"/>
              <a:gd name="connsiteX1" fmla="*/ 7951 w 8523798"/>
              <a:gd name="connsiteY1" fmla="*/ 3689405 h 3729161"/>
              <a:gd name="connsiteX2" fmla="*/ 0 w 8523798"/>
              <a:gd name="connsiteY2" fmla="*/ 373711 h 3729161"/>
              <a:gd name="connsiteX3" fmla="*/ 1502796 w 8523798"/>
              <a:gd name="connsiteY3" fmla="*/ 389613 h 3729161"/>
              <a:gd name="connsiteX4" fmla="*/ 1502796 w 8523798"/>
              <a:gd name="connsiteY4" fmla="*/ 15902 h 3729161"/>
              <a:gd name="connsiteX5" fmla="*/ 7649155 w 8523798"/>
              <a:gd name="connsiteY5" fmla="*/ 0 h 3729161"/>
              <a:gd name="connsiteX6" fmla="*/ 8523798 w 8523798"/>
              <a:gd name="connsiteY6" fmla="*/ 7951 h 3729161"/>
              <a:gd name="connsiteX7" fmla="*/ 8507896 w 8523798"/>
              <a:gd name="connsiteY7" fmla="*/ 3729161 h 3729161"/>
              <a:gd name="connsiteX0" fmla="*/ 8507896 w 8523798"/>
              <a:gd name="connsiteY0" fmla="*/ 3729161 h 3729161"/>
              <a:gd name="connsiteX1" fmla="*/ 7951 w 8523798"/>
              <a:gd name="connsiteY1" fmla="*/ 3689405 h 3729161"/>
              <a:gd name="connsiteX2" fmla="*/ 0 w 8523798"/>
              <a:gd name="connsiteY2" fmla="*/ 373711 h 3729161"/>
              <a:gd name="connsiteX3" fmla="*/ 1478998 w 8523798"/>
              <a:gd name="connsiteY3" fmla="*/ 515038 h 3729161"/>
              <a:gd name="connsiteX4" fmla="*/ 1502796 w 8523798"/>
              <a:gd name="connsiteY4" fmla="*/ 15902 h 3729161"/>
              <a:gd name="connsiteX5" fmla="*/ 7649155 w 8523798"/>
              <a:gd name="connsiteY5" fmla="*/ 0 h 3729161"/>
              <a:gd name="connsiteX6" fmla="*/ 8523798 w 8523798"/>
              <a:gd name="connsiteY6" fmla="*/ 7951 h 3729161"/>
              <a:gd name="connsiteX7" fmla="*/ 8507896 w 8523798"/>
              <a:gd name="connsiteY7" fmla="*/ 3729161 h 3729161"/>
              <a:gd name="connsiteX0" fmla="*/ 8500299 w 8516201"/>
              <a:gd name="connsiteY0" fmla="*/ 3729161 h 3729161"/>
              <a:gd name="connsiteX1" fmla="*/ 354 w 8516201"/>
              <a:gd name="connsiteY1" fmla="*/ 3689405 h 3729161"/>
              <a:gd name="connsiteX2" fmla="*/ 8269 w 8516201"/>
              <a:gd name="connsiteY2" fmla="*/ 544747 h 3729161"/>
              <a:gd name="connsiteX3" fmla="*/ 1471401 w 8516201"/>
              <a:gd name="connsiteY3" fmla="*/ 515038 h 3729161"/>
              <a:gd name="connsiteX4" fmla="*/ 1495199 w 8516201"/>
              <a:gd name="connsiteY4" fmla="*/ 15902 h 3729161"/>
              <a:gd name="connsiteX5" fmla="*/ 7641558 w 8516201"/>
              <a:gd name="connsiteY5" fmla="*/ 0 h 3729161"/>
              <a:gd name="connsiteX6" fmla="*/ 8516201 w 8516201"/>
              <a:gd name="connsiteY6" fmla="*/ 7951 h 3729161"/>
              <a:gd name="connsiteX7" fmla="*/ 8500299 w 8516201"/>
              <a:gd name="connsiteY7" fmla="*/ 3729161 h 3729161"/>
              <a:gd name="connsiteX0" fmla="*/ 8500299 w 8516201"/>
              <a:gd name="connsiteY0" fmla="*/ 3729161 h 3729161"/>
              <a:gd name="connsiteX1" fmla="*/ 354 w 8516201"/>
              <a:gd name="connsiteY1" fmla="*/ 3689405 h 3729161"/>
              <a:gd name="connsiteX2" fmla="*/ 8269 w 8516201"/>
              <a:gd name="connsiteY2" fmla="*/ 544747 h 3729161"/>
              <a:gd name="connsiteX3" fmla="*/ 1471401 w 8516201"/>
              <a:gd name="connsiteY3" fmla="*/ 515038 h 3729161"/>
              <a:gd name="connsiteX4" fmla="*/ 1252547 w 8516201"/>
              <a:gd name="connsiteY4" fmla="*/ 26829 h 3729161"/>
              <a:gd name="connsiteX5" fmla="*/ 7641558 w 8516201"/>
              <a:gd name="connsiteY5" fmla="*/ 0 h 3729161"/>
              <a:gd name="connsiteX6" fmla="*/ 8516201 w 8516201"/>
              <a:gd name="connsiteY6" fmla="*/ 7951 h 3729161"/>
              <a:gd name="connsiteX7" fmla="*/ 8500299 w 8516201"/>
              <a:gd name="connsiteY7" fmla="*/ 3729161 h 3729161"/>
              <a:gd name="connsiteX0" fmla="*/ 8500299 w 8516201"/>
              <a:gd name="connsiteY0" fmla="*/ 3729161 h 3729161"/>
              <a:gd name="connsiteX1" fmla="*/ 354 w 8516201"/>
              <a:gd name="connsiteY1" fmla="*/ 3689405 h 3729161"/>
              <a:gd name="connsiteX2" fmla="*/ 8269 w 8516201"/>
              <a:gd name="connsiteY2" fmla="*/ 544747 h 3729161"/>
              <a:gd name="connsiteX3" fmla="*/ 1206001 w 8516201"/>
              <a:gd name="connsiteY3" fmla="*/ 536893 h 3729161"/>
              <a:gd name="connsiteX4" fmla="*/ 1252547 w 8516201"/>
              <a:gd name="connsiteY4" fmla="*/ 26829 h 3729161"/>
              <a:gd name="connsiteX5" fmla="*/ 7641558 w 8516201"/>
              <a:gd name="connsiteY5" fmla="*/ 0 h 3729161"/>
              <a:gd name="connsiteX6" fmla="*/ 8516201 w 8516201"/>
              <a:gd name="connsiteY6" fmla="*/ 7951 h 3729161"/>
              <a:gd name="connsiteX7" fmla="*/ 8500299 w 8516201"/>
              <a:gd name="connsiteY7" fmla="*/ 3729161 h 3729161"/>
              <a:gd name="connsiteX0" fmla="*/ 8492030 w 8507932"/>
              <a:gd name="connsiteY0" fmla="*/ 3729161 h 4262744"/>
              <a:gd name="connsiteX1" fmla="*/ 21898 w 8507932"/>
              <a:gd name="connsiteY1" fmla="*/ 4262744 h 4262744"/>
              <a:gd name="connsiteX2" fmla="*/ 0 w 8507932"/>
              <a:gd name="connsiteY2" fmla="*/ 544747 h 4262744"/>
              <a:gd name="connsiteX3" fmla="*/ 1197732 w 8507932"/>
              <a:gd name="connsiteY3" fmla="*/ 536893 h 4262744"/>
              <a:gd name="connsiteX4" fmla="*/ 1244278 w 8507932"/>
              <a:gd name="connsiteY4" fmla="*/ 26829 h 4262744"/>
              <a:gd name="connsiteX5" fmla="*/ 7633289 w 8507932"/>
              <a:gd name="connsiteY5" fmla="*/ 0 h 4262744"/>
              <a:gd name="connsiteX6" fmla="*/ 8507932 w 8507932"/>
              <a:gd name="connsiteY6" fmla="*/ 7951 h 4262744"/>
              <a:gd name="connsiteX7" fmla="*/ 8492030 w 8507932"/>
              <a:gd name="connsiteY7" fmla="*/ 3729161 h 4262744"/>
              <a:gd name="connsiteX0" fmla="*/ 8501967 w 8507932"/>
              <a:gd name="connsiteY0" fmla="*/ 4273833 h 4273833"/>
              <a:gd name="connsiteX1" fmla="*/ 21898 w 8507932"/>
              <a:gd name="connsiteY1" fmla="*/ 4262744 h 4273833"/>
              <a:gd name="connsiteX2" fmla="*/ 0 w 8507932"/>
              <a:gd name="connsiteY2" fmla="*/ 544747 h 4273833"/>
              <a:gd name="connsiteX3" fmla="*/ 1197732 w 8507932"/>
              <a:gd name="connsiteY3" fmla="*/ 536893 h 4273833"/>
              <a:gd name="connsiteX4" fmla="*/ 1244278 w 8507932"/>
              <a:gd name="connsiteY4" fmla="*/ 26829 h 4273833"/>
              <a:gd name="connsiteX5" fmla="*/ 7633289 w 8507932"/>
              <a:gd name="connsiteY5" fmla="*/ 0 h 4273833"/>
              <a:gd name="connsiteX6" fmla="*/ 8507932 w 8507932"/>
              <a:gd name="connsiteY6" fmla="*/ 7951 h 4273833"/>
              <a:gd name="connsiteX7" fmla="*/ 8501967 w 8507932"/>
              <a:gd name="connsiteY7" fmla="*/ 4273833 h 4273833"/>
              <a:gd name="connsiteX0" fmla="*/ 8501967 w 8507932"/>
              <a:gd name="connsiteY0" fmla="*/ 4273833 h 4273833"/>
              <a:gd name="connsiteX1" fmla="*/ 21898 w 8507932"/>
              <a:gd name="connsiteY1" fmla="*/ 4262744 h 4273833"/>
              <a:gd name="connsiteX2" fmla="*/ 0 w 8507932"/>
              <a:gd name="connsiteY2" fmla="*/ 544747 h 4273833"/>
              <a:gd name="connsiteX3" fmla="*/ 1197732 w 8507932"/>
              <a:gd name="connsiteY3" fmla="*/ 536893 h 4273833"/>
              <a:gd name="connsiteX4" fmla="*/ 1194591 w 8507932"/>
              <a:gd name="connsiteY4" fmla="*/ 26829 h 4273833"/>
              <a:gd name="connsiteX5" fmla="*/ 7633289 w 8507932"/>
              <a:gd name="connsiteY5" fmla="*/ 0 h 4273833"/>
              <a:gd name="connsiteX6" fmla="*/ 8507932 w 8507932"/>
              <a:gd name="connsiteY6" fmla="*/ 7951 h 4273833"/>
              <a:gd name="connsiteX7" fmla="*/ 8501967 w 8507932"/>
              <a:gd name="connsiteY7" fmla="*/ 4273833 h 427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7932" h="4273833">
                <a:moveTo>
                  <a:pt x="8501967" y="4273833"/>
                </a:moveTo>
                <a:lnTo>
                  <a:pt x="21898" y="4262744"/>
                </a:lnTo>
                <a:cubicBezTo>
                  <a:pt x="19248" y="3157513"/>
                  <a:pt x="2650" y="1649978"/>
                  <a:pt x="0" y="544747"/>
                </a:cubicBezTo>
                <a:lnTo>
                  <a:pt x="1197732" y="536893"/>
                </a:lnTo>
                <a:lnTo>
                  <a:pt x="1194591" y="26829"/>
                </a:lnTo>
                <a:lnTo>
                  <a:pt x="7633289" y="0"/>
                </a:lnTo>
                <a:lnTo>
                  <a:pt x="8507932" y="7951"/>
                </a:lnTo>
                <a:cubicBezTo>
                  <a:pt x="8502631" y="1248354"/>
                  <a:pt x="8507268" y="3033430"/>
                  <a:pt x="8501967" y="4273833"/>
                </a:cubicBez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A0DBFFBA-0298-42FB-9CCD-16B3B85EE456}"/>
              </a:ext>
            </a:extLst>
          </p:cNvPr>
          <p:cNvSpPr/>
          <p:nvPr/>
        </p:nvSpPr>
        <p:spPr>
          <a:xfrm>
            <a:off x="267739" y="2743303"/>
            <a:ext cx="8714425" cy="998992"/>
          </a:xfrm>
          <a:custGeom>
            <a:avLst/>
            <a:gdLst>
              <a:gd name="connsiteX0" fmla="*/ 0 w 8802093"/>
              <a:gd name="connsiteY0" fmla="*/ 0 h 4293704"/>
              <a:gd name="connsiteX1" fmla="*/ 7951 w 8802093"/>
              <a:gd name="connsiteY1" fmla="*/ 4293704 h 4293704"/>
              <a:gd name="connsiteX2" fmla="*/ 302149 w 8802093"/>
              <a:gd name="connsiteY2" fmla="*/ 4285753 h 4293704"/>
              <a:gd name="connsiteX3" fmla="*/ 270344 w 8802093"/>
              <a:gd name="connsiteY3" fmla="*/ 985961 h 4293704"/>
              <a:gd name="connsiteX4" fmla="*/ 1781092 w 8802093"/>
              <a:gd name="connsiteY4" fmla="*/ 993913 h 4293704"/>
              <a:gd name="connsiteX5" fmla="*/ 1765189 w 8802093"/>
              <a:gd name="connsiteY5" fmla="*/ 628153 h 4293704"/>
              <a:gd name="connsiteX6" fmla="*/ 8802093 w 8802093"/>
              <a:gd name="connsiteY6" fmla="*/ 620201 h 4293704"/>
              <a:gd name="connsiteX7" fmla="*/ 8794142 w 8802093"/>
              <a:gd name="connsiteY7" fmla="*/ 31805 h 4293704"/>
              <a:gd name="connsiteX8" fmla="*/ 0 w 8802093"/>
              <a:gd name="connsiteY8" fmla="*/ 0 h 4293704"/>
              <a:gd name="connsiteX0" fmla="*/ 0 w 8802093"/>
              <a:gd name="connsiteY0" fmla="*/ 0 h 4293704"/>
              <a:gd name="connsiteX1" fmla="*/ 7951 w 8802093"/>
              <a:gd name="connsiteY1" fmla="*/ 4293704 h 4293704"/>
              <a:gd name="connsiteX2" fmla="*/ 278296 w 8802093"/>
              <a:gd name="connsiteY2" fmla="*/ 4285753 h 4293704"/>
              <a:gd name="connsiteX3" fmla="*/ 270344 w 8802093"/>
              <a:gd name="connsiteY3" fmla="*/ 985961 h 4293704"/>
              <a:gd name="connsiteX4" fmla="*/ 1781092 w 8802093"/>
              <a:gd name="connsiteY4" fmla="*/ 993913 h 4293704"/>
              <a:gd name="connsiteX5" fmla="*/ 1765189 w 8802093"/>
              <a:gd name="connsiteY5" fmla="*/ 628153 h 4293704"/>
              <a:gd name="connsiteX6" fmla="*/ 8802093 w 8802093"/>
              <a:gd name="connsiteY6" fmla="*/ 620201 h 4293704"/>
              <a:gd name="connsiteX7" fmla="*/ 8794142 w 8802093"/>
              <a:gd name="connsiteY7" fmla="*/ 31805 h 4293704"/>
              <a:gd name="connsiteX8" fmla="*/ 0 w 8802093"/>
              <a:gd name="connsiteY8" fmla="*/ 0 h 4293704"/>
              <a:gd name="connsiteX0" fmla="*/ 574321 w 9376414"/>
              <a:gd name="connsiteY0" fmla="*/ 0 h 4285753"/>
              <a:gd name="connsiteX1" fmla="*/ 852617 w 9376414"/>
              <a:gd name="connsiteY1" fmla="*/ 4285753 h 4285753"/>
              <a:gd name="connsiteX2" fmla="*/ 844665 w 9376414"/>
              <a:gd name="connsiteY2" fmla="*/ 985961 h 4285753"/>
              <a:gd name="connsiteX3" fmla="*/ 2355413 w 9376414"/>
              <a:gd name="connsiteY3" fmla="*/ 993913 h 4285753"/>
              <a:gd name="connsiteX4" fmla="*/ 2339510 w 9376414"/>
              <a:gd name="connsiteY4" fmla="*/ 628153 h 4285753"/>
              <a:gd name="connsiteX5" fmla="*/ 9376414 w 9376414"/>
              <a:gd name="connsiteY5" fmla="*/ 620201 h 4285753"/>
              <a:gd name="connsiteX6" fmla="*/ 9368463 w 9376414"/>
              <a:gd name="connsiteY6" fmla="*/ 31805 h 4285753"/>
              <a:gd name="connsiteX7" fmla="*/ 574321 w 9376414"/>
              <a:gd name="connsiteY7" fmla="*/ 0 h 4285753"/>
              <a:gd name="connsiteX0" fmla="*/ 627491 w 9429584"/>
              <a:gd name="connsiteY0" fmla="*/ 0 h 993913"/>
              <a:gd name="connsiteX1" fmla="*/ 897835 w 9429584"/>
              <a:gd name="connsiteY1" fmla="*/ 985961 h 993913"/>
              <a:gd name="connsiteX2" fmla="*/ 2408583 w 9429584"/>
              <a:gd name="connsiteY2" fmla="*/ 993913 h 993913"/>
              <a:gd name="connsiteX3" fmla="*/ 2392680 w 9429584"/>
              <a:gd name="connsiteY3" fmla="*/ 628153 h 993913"/>
              <a:gd name="connsiteX4" fmla="*/ 9429584 w 9429584"/>
              <a:gd name="connsiteY4" fmla="*/ 620201 h 993913"/>
              <a:gd name="connsiteX5" fmla="*/ 9421633 w 9429584"/>
              <a:gd name="connsiteY5" fmla="*/ 31805 h 993913"/>
              <a:gd name="connsiteX6" fmla="*/ 627491 w 9429584"/>
              <a:gd name="connsiteY6" fmla="*/ 0 h 993913"/>
              <a:gd name="connsiteX0" fmla="*/ 716106 w 9205161"/>
              <a:gd name="connsiteY0" fmla="*/ 0 h 993913"/>
              <a:gd name="connsiteX1" fmla="*/ 673412 w 9205161"/>
              <a:gd name="connsiteY1" fmla="*/ 985961 h 993913"/>
              <a:gd name="connsiteX2" fmla="*/ 2184160 w 9205161"/>
              <a:gd name="connsiteY2" fmla="*/ 993913 h 993913"/>
              <a:gd name="connsiteX3" fmla="*/ 2168257 w 9205161"/>
              <a:gd name="connsiteY3" fmla="*/ 628153 h 993913"/>
              <a:gd name="connsiteX4" fmla="*/ 9205161 w 9205161"/>
              <a:gd name="connsiteY4" fmla="*/ 620201 h 993913"/>
              <a:gd name="connsiteX5" fmla="*/ 9197210 w 9205161"/>
              <a:gd name="connsiteY5" fmla="*/ 31805 h 993913"/>
              <a:gd name="connsiteX6" fmla="*/ 716106 w 9205161"/>
              <a:gd name="connsiteY6" fmla="*/ 0 h 993913"/>
              <a:gd name="connsiteX0" fmla="*/ 177206 w 8666261"/>
              <a:gd name="connsiteY0" fmla="*/ 0 h 993913"/>
              <a:gd name="connsiteX1" fmla="*/ 134512 w 8666261"/>
              <a:gd name="connsiteY1" fmla="*/ 985961 h 993913"/>
              <a:gd name="connsiteX2" fmla="*/ 1645260 w 8666261"/>
              <a:gd name="connsiteY2" fmla="*/ 993913 h 993913"/>
              <a:gd name="connsiteX3" fmla="*/ 1629357 w 8666261"/>
              <a:gd name="connsiteY3" fmla="*/ 628153 h 993913"/>
              <a:gd name="connsiteX4" fmla="*/ 8666261 w 8666261"/>
              <a:gd name="connsiteY4" fmla="*/ 620201 h 993913"/>
              <a:gd name="connsiteX5" fmla="*/ 8658310 w 8666261"/>
              <a:gd name="connsiteY5" fmla="*/ 31805 h 993913"/>
              <a:gd name="connsiteX6" fmla="*/ 177206 w 8666261"/>
              <a:gd name="connsiteY6" fmla="*/ 0 h 993913"/>
              <a:gd name="connsiteX0" fmla="*/ 42694 w 8531749"/>
              <a:gd name="connsiteY0" fmla="*/ 0 h 993913"/>
              <a:gd name="connsiteX1" fmla="*/ 0 w 8531749"/>
              <a:gd name="connsiteY1" fmla="*/ 985961 h 993913"/>
              <a:gd name="connsiteX2" fmla="*/ 1510748 w 8531749"/>
              <a:gd name="connsiteY2" fmla="*/ 993913 h 993913"/>
              <a:gd name="connsiteX3" fmla="*/ 1494845 w 8531749"/>
              <a:gd name="connsiteY3" fmla="*/ 628153 h 993913"/>
              <a:gd name="connsiteX4" fmla="*/ 8531749 w 8531749"/>
              <a:gd name="connsiteY4" fmla="*/ 620201 h 993913"/>
              <a:gd name="connsiteX5" fmla="*/ 8523798 w 8531749"/>
              <a:gd name="connsiteY5" fmla="*/ 31805 h 993913"/>
              <a:gd name="connsiteX6" fmla="*/ 42694 w 8531749"/>
              <a:gd name="connsiteY6" fmla="*/ 0 h 993913"/>
              <a:gd name="connsiteX0" fmla="*/ 22064 w 8566778"/>
              <a:gd name="connsiteY0" fmla="*/ 0 h 1001864"/>
              <a:gd name="connsiteX1" fmla="*/ 35029 w 8566778"/>
              <a:gd name="connsiteY1" fmla="*/ 993912 h 1001864"/>
              <a:gd name="connsiteX2" fmla="*/ 1545777 w 8566778"/>
              <a:gd name="connsiteY2" fmla="*/ 1001864 h 1001864"/>
              <a:gd name="connsiteX3" fmla="*/ 1529874 w 8566778"/>
              <a:gd name="connsiteY3" fmla="*/ 636104 h 1001864"/>
              <a:gd name="connsiteX4" fmla="*/ 8566778 w 8566778"/>
              <a:gd name="connsiteY4" fmla="*/ 628152 h 1001864"/>
              <a:gd name="connsiteX5" fmla="*/ 8558827 w 8566778"/>
              <a:gd name="connsiteY5" fmla="*/ 39756 h 1001864"/>
              <a:gd name="connsiteX6" fmla="*/ 22064 w 8566778"/>
              <a:gd name="connsiteY6" fmla="*/ 0 h 1001864"/>
              <a:gd name="connsiteX0" fmla="*/ 0 w 8544714"/>
              <a:gd name="connsiteY0" fmla="*/ 0 h 1001864"/>
              <a:gd name="connsiteX1" fmla="*/ 12965 w 8544714"/>
              <a:gd name="connsiteY1" fmla="*/ 993912 h 1001864"/>
              <a:gd name="connsiteX2" fmla="*/ 1523713 w 8544714"/>
              <a:gd name="connsiteY2" fmla="*/ 1001864 h 1001864"/>
              <a:gd name="connsiteX3" fmla="*/ 1507810 w 8544714"/>
              <a:gd name="connsiteY3" fmla="*/ 636104 h 1001864"/>
              <a:gd name="connsiteX4" fmla="*/ 8544714 w 8544714"/>
              <a:gd name="connsiteY4" fmla="*/ 628152 h 1001864"/>
              <a:gd name="connsiteX5" fmla="*/ 8536763 w 8544714"/>
              <a:gd name="connsiteY5" fmla="*/ 39756 h 1001864"/>
              <a:gd name="connsiteX6" fmla="*/ 0 w 8544714"/>
              <a:gd name="connsiteY6" fmla="*/ 0 h 1001864"/>
              <a:gd name="connsiteX0" fmla="*/ 0 w 8544714"/>
              <a:gd name="connsiteY0" fmla="*/ 0 h 1001864"/>
              <a:gd name="connsiteX1" fmla="*/ 12965 w 8544714"/>
              <a:gd name="connsiteY1" fmla="*/ 993912 h 1001864"/>
              <a:gd name="connsiteX2" fmla="*/ 1523713 w 8544714"/>
              <a:gd name="connsiteY2" fmla="*/ 1001864 h 1001864"/>
              <a:gd name="connsiteX3" fmla="*/ 1507810 w 8544714"/>
              <a:gd name="connsiteY3" fmla="*/ 636104 h 1001864"/>
              <a:gd name="connsiteX4" fmla="*/ 8544714 w 8544714"/>
              <a:gd name="connsiteY4" fmla="*/ 628152 h 1001864"/>
              <a:gd name="connsiteX5" fmla="*/ 8536763 w 8544714"/>
              <a:gd name="connsiteY5" fmla="*/ 39756 h 1001864"/>
              <a:gd name="connsiteX6" fmla="*/ 0 w 8544714"/>
              <a:gd name="connsiteY6" fmla="*/ 0 h 1001864"/>
              <a:gd name="connsiteX0" fmla="*/ 0 w 8544714"/>
              <a:gd name="connsiteY0" fmla="*/ 0 h 1001864"/>
              <a:gd name="connsiteX1" fmla="*/ 12965 w 8544714"/>
              <a:gd name="connsiteY1" fmla="*/ 993912 h 1001864"/>
              <a:gd name="connsiteX2" fmla="*/ 1523713 w 8544714"/>
              <a:gd name="connsiteY2" fmla="*/ 1001864 h 1001864"/>
              <a:gd name="connsiteX3" fmla="*/ 1507810 w 8544714"/>
              <a:gd name="connsiteY3" fmla="*/ 636104 h 1001864"/>
              <a:gd name="connsiteX4" fmla="*/ 8544714 w 8544714"/>
              <a:gd name="connsiteY4" fmla="*/ 628152 h 1001864"/>
              <a:gd name="connsiteX5" fmla="*/ 8536763 w 8544714"/>
              <a:gd name="connsiteY5" fmla="*/ 39756 h 1001864"/>
              <a:gd name="connsiteX6" fmla="*/ 0 w 8544714"/>
              <a:gd name="connsiteY6" fmla="*/ 0 h 1001864"/>
              <a:gd name="connsiteX0" fmla="*/ 0 w 8575194"/>
              <a:gd name="connsiteY0" fmla="*/ 0 h 1006944"/>
              <a:gd name="connsiteX1" fmla="*/ 43445 w 8575194"/>
              <a:gd name="connsiteY1" fmla="*/ 998992 h 1006944"/>
              <a:gd name="connsiteX2" fmla="*/ 1554193 w 8575194"/>
              <a:gd name="connsiteY2" fmla="*/ 1006944 h 1006944"/>
              <a:gd name="connsiteX3" fmla="*/ 1538290 w 8575194"/>
              <a:gd name="connsiteY3" fmla="*/ 641184 h 1006944"/>
              <a:gd name="connsiteX4" fmla="*/ 8575194 w 8575194"/>
              <a:gd name="connsiteY4" fmla="*/ 633232 h 1006944"/>
              <a:gd name="connsiteX5" fmla="*/ 8567243 w 8575194"/>
              <a:gd name="connsiteY5" fmla="*/ 44836 h 1006944"/>
              <a:gd name="connsiteX6" fmla="*/ 0 w 8575194"/>
              <a:gd name="connsiteY6" fmla="*/ 0 h 1006944"/>
              <a:gd name="connsiteX0" fmla="*/ 0 w 8559954"/>
              <a:gd name="connsiteY0" fmla="*/ 0 h 1012024"/>
              <a:gd name="connsiteX1" fmla="*/ 28205 w 8559954"/>
              <a:gd name="connsiteY1" fmla="*/ 1004072 h 1012024"/>
              <a:gd name="connsiteX2" fmla="*/ 1538953 w 8559954"/>
              <a:gd name="connsiteY2" fmla="*/ 1012024 h 1012024"/>
              <a:gd name="connsiteX3" fmla="*/ 1523050 w 8559954"/>
              <a:gd name="connsiteY3" fmla="*/ 646264 h 1012024"/>
              <a:gd name="connsiteX4" fmla="*/ 8559954 w 8559954"/>
              <a:gd name="connsiteY4" fmla="*/ 638312 h 1012024"/>
              <a:gd name="connsiteX5" fmla="*/ 8552003 w 8559954"/>
              <a:gd name="connsiteY5" fmla="*/ 49916 h 1012024"/>
              <a:gd name="connsiteX6" fmla="*/ 0 w 8559954"/>
              <a:gd name="connsiteY6" fmla="*/ 0 h 1012024"/>
              <a:gd name="connsiteX0" fmla="*/ 0 w 8559954"/>
              <a:gd name="connsiteY0" fmla="*/ 0 h 1012024"/>
              <a:gd name="connsiteX1" fmla="*/ 7885 w 8559954"/>
              <a:gd name="connsiteY1" fmla="*/ 1004072 h 1012024"/>
              <a:gd name="connsiteX2" fmla="*/ 1538953 w 8559954"/>
              <a:gd name="connsiteY2" fmla="*/ 1012024 h 1012024"/>
              <a:gd name="connsiteX3" fmla="*/ 1523050 w 8559954"/>
              <a:gd name="connsiteY3" fmla="*/ 646264 h 1012024"/>
              <a:gd name="connsiteX4" fmla="*/ 8559954 w 8559954"/>
              <a:gd name="connsiteY4" fmla="*/ 638312 h 1012024"/>
              <a:gd name="connsiteX5" fmla="*/ 8552003 w 8559954"/>
              <a:gd name="connsiteY5" fmla="*/ 49916 h 1012024"/>
              <a:gd name="connsiteX6" fmla="*/ 0 w 8559954"/>
              <a:gd name="connsiteY6" fmla="*/ 0 h 1012024"/>
              <a:gd name="connsiteX0" fmla="*/ 0 w 8559954"/>
              <a:gd name="connsiteY0" fmla="*/ 0 h 1012024"/>
              <a:gd name="connsiteX1" fmla="*/ 7885 w 8559954"/>
              <a:gd name="connsiteY1" fmla="*/ 1004072 h 1012024"/>
              <a:gd name="connsiteX2" fmla="*/ 1538953 w 8559954"/>
              <a:gd name="connsiteY2" fmla="*/ 1012024 h 1012024"/>
              <a:gd name="connsiteX3" fmla="*/ 1538290 w 8559954"/>
              <a:gd name="connsiteY3" fmla="*/ 651344 h 1012024"/>
              <a:gd name="connsiteX4" fmla="*/ 8559954 w 8559954"/>
              <a:gd name="connsiteY4" fmla="*/ 638312 h 1012024"/>
              <a:gd name="connsiteX5" fmla="*/ 8552003 w 8559954"/>
              <a:gd name="connsiteY5" fmla="*/ 49916 h 1012024"/>
              <a:gd name="connsiteX6" fmla="*/ 0 w 8559954"/>
              <a:gd name="connsiteY6" fmla="*/ 0 h 1012024"/>
              <a:gd name="connsiteX0" fmla="*/ 22678 w 8552152"/>
              <a:gd name="connsiteY0" fmla="*/ 0 h 1006944"/>
              <a:gd name="connsiteX1" fmla="*/ 83 w 8552152"/>
              <a:gd name="connsiteY1" fmla="*/ 998992 h 1006944"/>
              <a:gd name="connsiteX2" fmla="*/ 1531151 w 8552152"/>
              <a:gd name="connsiteY2" fmla="*/ 1006944 h 1006944"/>
              <a:gd name="connsiteX3" fmla="*/ 1530488 w 8552152"/>
              <a:gd name="connsiteY3" fmla="*/ 646264 h 1006944"/>
              <a:gd name="connsiteX4" fmla="*/ 8552152 w 8552152"/>
              <a:gd name="connsiteY4" fmla="*/ 633232 h 1006944"/>
              <a:gd name="connsiteX5" fmla="*/ 8544201 w 8552152"/>
              <a:gd name="connsiteY5" fmla="*/ 44836 h 1006944"/>
              <a:gd name="connsiteX6" fmla="*/ 22678 w 8552152"/>
              <a:gd name="connsiteY6" fmla="*/ 0 h 1006944"/>
              <a:gd name="connsiteX0" fmla="*/ 0 w 8529474"/>
              <a:gd name="connsiteY0" fmla="*/ 0 h 1006944"/>
              <a:gd name="connsiteX1" fmla="*/ 7885 w 8529474"/>
              <a:gd name="connsiteY1" fmla="*/ 998992 h 1006944"/>
              <a:gd name="connsiteX2" fmla="*/ 1508473 w 8529474"/>
              <a:gd name="connsiteY2" fmla="*/ 1006944 h 1006944"/>
              <a:gd name="connsiteX3" fmla="*/ 1507810 w 8529474"/>
              <a:gd name="connsiteY3" fmla="*/ 646264 h 1006944"/>
              <a:gd name="connsiteX4" fmla="*/ 8529474 w 8529474"/>
              <a:gd name="connsiteY4" fmla="*/ 633232 h 1006944"/>
              <a:gd name="connsiteX5" fmla="*/ 8521523 w 8529474"/>
              <a:gd name="connsiteY5" fmla="*/ 44836 h 1006944"/>
              <a:gd name="connsiteX6" fmla="*/ 0 w 8529474"/>
              <a:gd name="connsiteY6" fmla="*/ 0 h 1006944"/>
              <a:gd name="connsiteX0" fmla="*/ 0 w 8529474"/>
              <a:gd name="connsiteY0" fmla="*/ 0 h 1006944"/>
              <a:gd name="connsiteX1" fmla="*/ 7885 w 8529474"/>
              <a:gd name="connsiteY1" fmla="*/ 998992 h 1006944"/>
              <a:gd name="connsiteX2" fmla="*/ 1508473 w 8529474"/>
              <a:gd name="connsiteY2" fmla="*/ 1006944 h 1006944"/>
              <a:gd name="connsiteX3" fmla="*/ 1507810 w 8529474"/>
              <a:gd name="connsiteY3" fmla="*/ 646264 h 1006944"/>
              <a:gd name="connsiteX4" fmla="*/ 8529474 w 8529474"/>
              <a:gd name="connsiteY4" fmla="*/ 633232 h 1006944"/>
              <a:gd name="connsiteX5" fmla="*/ 8521523 w 8529474"/>
              <a:gd name="connsiteY5" fmla="*/ 44836 h 1006944"/>
              <a:gd name="connsiteX6" fmla="*/ 0 w 8529474"/>
              <a:gd name="connsiteY6" fmla="*/ 0 h 1006944"/>
              <a:gd name="connsiteX0" fmla="*/ 5510 w 8521692"/>
              <a:gd name="connsiteY0" fmla="*/ 0 h 1006944"/>
              <a:gd name="connsiteX1" fmla="*/ 103 w 8521692"/>
              <a:gd name="connsiteY1" fmla="*/ 998992 h 1006944"/>
              <a:gd name="connsiteX2" fmla="*/ 1500691 w 8521692"/>
              <a:gd name="connsiteY2" fmla="*/ 1006944 h 1006944"/>
              <a:gd name="connsiteX3" fmla="*/ 1500028 w 8521692"/>
              <a:gd name="connsiteY3" fmla="*/ 646264 h 1006944"/>
              <a:gd name="connsiteX4" fmla="*/ 8521692 w 8521692"/>
              <a:gd name="connsiteY4" fmla="*/ 633232 h 1006944"/>
              <a:gd name="connsiteX5" fmla="*/ 8513741 w 8521692"/>
              <a:gd name="connsiteY5" fmla="*/ 44836 h 1006944"/>
              <a:gd name="connsiteX6" fmla="*/ 5510 w 8521692"/>
              <a:gd name="connsiteY6" fmla="*/ 0 h 1006944"/>
              <a:gd name="connsiteX0" fmla="*/ 5702 w 8521884"/>
              <a:gd name="connsiteY0" fmla="*/ 0 h 1006944"/>
              <a:gd name="connsiteX1" fmla="*/ 295 w 8521884"/>
              <a:gd name="connsiteY1" fmla="*/ 998992 h 1006944"/>
              <a:gd name="connsiteX2" fmla="*/ 1500883 w 8521884"/>
              <a:gd name="connsiteY2" fmla="*/ 1006944 h 1006944"/>
              <a:gd name="connsiteX3" fmla="*/ 1500220 w 8521884"/>
              <a:gd name="connsiteY3" fmla="*/ 646264 h 1006944"/>
              <a:gd name="connsiteX4" fmla="*/ 8521884 w 8521884"/>
              <a:gd name="connsiteY4" fmla="*/ 633232 h 1006944"/>
              <a:gd name="connsiteX5" fmla="*/ 8513933 w 8521884"/>
              <a:gd name="connsiteY5" fmla="*/ 44836 h 1006944"/>
              <a:gd name="connsiteX6" fmla="*/ 5702 w 8521884"/>
              <a:gd name="connsiteY6" fmla="*/ 0 h 1006944"/>
              <a:gd name="connsiteX0" fmla="*/ 0 w 8516182"/>
              <a:gd name="connsiteY0" fmla="*/ 0 h 1006944"/>
              <a:gd name="connsiteX1" fmla="*/ 5986 w 8516182"/>
              <a:gd name="connsiteY1" fmla="*/ 998992 h 1006944"/>
              <a:gd name="connsiteX2" fmla="*/ 1495181 w 8516182"/>
              <a:gd name="connsiteY2" fmla="*/ 1006944 h 1006944"/>
              <a:gd name="connsiteX3" fmla="*/ 1494518 w 8516182"/>
              <a:gd name="connsiteY3" fmla="*/ 646264 h 1006944"/>
              <a:gd name="connsiteX4" fmla="*/ 8516182 w 8516182"/>
              <a:gd name="connsiteY4" fmla="*/ 633232 h 1006944"/>
              <a:gd name="connsiteX5" fmla="*/ 8508231 w 8516182"/>
              <a:gd name="connsiteY5" fmla="*/ 44836 h 1006944"/>
              <a:gd name="connsiteX6" fmla="*/ 0 w 8516182"/>
              <a:gd name="connsiteY6" fmla="*/ 0 h 1006944"/>
              <a:gd name="connsiteX0" fmla="*/ 0 w 8523421"/>
              <a:gd name="connsiteY0" fmla="*/ 884 h 1007828"/>
              <a:gd name="connsiteX1" fmla="*/ 5986 w 8523421"/>
              <a:gd name="connsiteY1" fmla="*/ 999876 h 1007828"/>
              <a:gd name="connsiteX2" fmla="*/ 1495181 w 8523421"/>
              <a:gd name="connsiteY2" fmla="*/ 1007828 h 1007828"/>
              <a:gd name="connsiteX3" fmla="*/ 1494518 w 8523421"/>
              <a:gd name="connsiteY3" fmla="*/ 647148 h 1007828"/>
              <a:gd name="connsiteX4" fmla="*/ 8516182 w 8523421"/>
              <a:gd name="connsiteY4" fmla="*/ 634116 h 1007828"/>
              <a:gd name="connsiteX5" fmla="*/ 8523421 w 8523421"/>
              <a:gd name="connsiteY5" fmla="*/ 0 h 1007828"/>
              <a:gd name="connsiteX6" fmla="*/ 0 w 8523421"/>
              <a:gd name="connsiteY6" fmla="*/ 884 h 1007828"/>
              <a:gd name="connsiteX0" fmla="*/ 0 w 8523421"/>
              <a:gd name="connsiteY0" fmla="*/ 0 h 1006944"/>
              <a:gd name="connsiteX1" fmla="*/ 5986 w 8523421"/>
              <a:gd name="connsiteY1" fmla="*/ 998992 h 1006944"/>
              <a:gd name="connsiteX2" fmla="*/ 1495181 w 8523421"/>
              <a:gd name="connsiteY2" fmla="*/ 1006944 h 1006944"/>
              <a:gd name="connsiteX3" fmla="*/ 1494518 w 8523421"/>
              <a:gd name="connsiteY3" fmla="*/ 646264 h 1006944"/>
              <a:gd name="connsiteX4" fmla="*/ 8516182 w 8523421"/>
              <a:gd name="connsiteY4" fmla="*/ 633232 h 1006944"/>
              <a:gd name="connsiteX5" fmla="*/ 8523421 w 8523421"/>
              <a:gd name="connsiteY5" fmla="*/ 37216 h 1006944"/>
              <a:gd name="connsiteX6" fmla="*/ 0 w 8523421"/>
              <a:gd name="connsiteY6" fmla="*/ 0 h 1006944"/>
              <a:gd name="connsiteX0" fmla="*/ 0 w 8516182"/>
              <a:gd name="connsiteY0" fmla="*/ 0 h 1006944"/>
              <a:gd name="connsiteX1" fmla="*/ 5986 w 8516182"/>
              <a:gd name="connsiteY1" fmla="*/ 998992 h 1006944"/>
              <a:gd name="connsiteX2" fmla="*/ 1495181 w 8516182"/>
              <a:gd name="connsiteY2" fmla="*/ 1006944 h 1006944"/>
              <a:gd name="connsiteX3" fmla="*/ 1494518 w 8516182"/>
              <a:gd name="connsiteY3" fmla="*/ 646264 h 1006944"/>
              <a:gd name="connsiteX4" fmla="*/ 8516182 w 8516182"/>
              <a:gd name="connsiteY4" fmla="*/ 633232 h 1006944"/>
              <a:gd name="connsiteX5" fmla="*/ 8493040 w 8516182"/>
              <a:gd name="connsiteY5" fmla="*/ 21976 h 1006944"/>
              <a:gd name="connsiteX6" fmla="*/ 0 w 8516182"/>
              <a:gd name="connsiteY6" fmla="*/ 0 h 1006944"/>
              <a:gd name="connsiteX0" fmla="*/ 0 w 8538968"/>
              <a:gd name="connsiteY0" fmla="*/ 0 h 1006944"/>
              <a:gd name="connsiteX1" fmla="*/ 5986 w 8538968"/>
              <a:gd name="connsiteY1" fmla="*/ 998992 h 1006944"/>
              <a:gd name="connsiteX2" fmla="*/ 1495181 w 8538968"/>
              <a:gd name="connsiteY2" fmla="*/ 1006944 h 1006944"/>
              <a:gd name="connsiteX3" fmla="*/ 1494518 w 8538968"/>
              <a:gd name="connsiteY3" fmla="*/ 646264 h 1006944"/>
              <a:gd name="connsiteX4" fmla="*/ 8538968 w 8538968"/>
              <a:gd name="connsiteY4" fmla="*/ 625612 h 1006944"/>
              <a:gd name="connsiteX5" fmla="*/ 8493040 w 8538968"/>
              <a:gd name="connsiteY5" fmla="*/ 21976 h 1006944"/>
              <a:gd name="connsiteX6" fmla="*/ 0 w 8538968"/>
              <a:gd name="connsiteY6" fmla="*/ 0 h 1006944"/>
              <a:gd name="connsiteX0" fmla="*/ 0 w 8538968"/>
              <a:gd name="connsiteY0" fmla="*/ 0 h 1006944"/>
              <a:gd name="connsiteX1" fmla="*/ 5986 w 8538968"/>
              <a:gd name="connsiteY1" fmla="*/ 998992 h 1006944"/>
              <a:gd name="connsiteX2" fmla="*/ 1495181 w 8538968"/>
              <a:gd name="connsiteY2" fmla="*/ 1006944 h 1006944"/>
              <a:gd name="connsiteX3" fmla="*/ 1494518 w 8538968"/>
              <a:gd name="connsiteY3" fmla="*/ 646264 h 1006944"/>
              <a:gd name="connsiteX4" fmla="*/ 8538968 w 8538968"/>
              <a:gd name="connsiteY4" fmla="*/ 625612 h 1006944"/>
              <a:gd name="connsiteX5" fmla="*/ 8515826 w 8538968"/>
              <a:gd name="connsiteY5" fmla="*/ 6736 h 1006944"/>
              <a:gd name="connsiteX6" fmla="*/ 0 w 8538968"/>
              <a:gd name="connsiteY6" fmla="*/ 0 h 1006944"/>
              <a:gd name="connsiteX0" fmla="*/ 0 w 8538968"/>
              <a:gd name="connsiteY0" fmla="*/ 0 h 1006944"/>
              <a:gd name="connsiteX1" fmla="*/ 5986 w 8538968"/>
              <a:gd name="connsiteY1" fmla="*/ 998992 h 1006944"/>
              <a:gd name="connsiteX2" fmla="*/ 1495181 w 8538968"/>
              <a:gd name="connsiteY2" fmla="*/ 1006944 h 1006944"/>
              <a:gd name="connsiteX3" fmla="*/ 1494518 w 8538968"/>
              <a:gd name="connsiteY3" fmla="*/ 646264 h 1006944"/>
              <a:gd name="connsiteX4" fmla="*/ 8538968 w 8538968"/>
              <a:gd name="connsiteY4" fmla="*/ 625612 h 1006944"/>
              <a:gd name="connsiteX5" fmla="*/ 8523422 w 8538968"/>
              <a:gd name="connsiteY5" fmla="*/ 6736 h 1006944"/>
              <a:gd name="connsiteX6" fmla="*/ 0 w 8538968"/>
              <a:gd name="connsiteY6" fmla="*/ 0 h 1006944"/>
              <a:gd name="connsiteX0" fmla="*/ 0 w 8538968"/>
              <a:gd name="connsiteY0" fmla="*/ 0 h 1006944"/>
              <a:gd name="connsiteX1" fmla="*/ 5986 w 8538968"/>
              <a:gd name="connsiteY1" fmla="*/ 998992 h 1006944"/>
              <a:gd name="connsiteX2" fmla="*/ 1495181 w 8538968"/>
              <a:gd name="connsiteY2" fmla="*/ 1006944 h 1006944"/>
              <a:gd name="connsiteX3" fmla="*/ 1221087 w 8538968"/>
              <a:gd name="connsiteY3" fmla="*/ 646264 h 1006944"/>
              <a:gd name="connsiteX4" fmla="*/ 8538968 w 8538968"/>
              <a:gd name="connsiteY4" fmla="*/ 625612 h 1006944"/>
              <a:gd name="connsiteX5" fmla="*/ 8523422 w 8538968"/>
              <a:gd name="connsiteY5" fmla="*/ 6736 h 1006944"/>
              <a:gd name="connsiteX6" fmla="*/ 0 w 8538968"/>
              <a:gd name="connsiteY6" fmla="*/ 0 h 1006944"/>
              <a:gd name="connsiteX0" fmla="*/ 0 w 8538968"/>
              <a:gd name="connsiteY0" fmla="*/ 0 h 998992"/>
              <a:gd name="connsiteX1" fmla="*/ 5986 w 8538968"/>
              <a:gd name="connsiteY1" fmla="*/ 998992 h 998992"/>
              <a:gd name="connsiteX2" fmla="*/ 1244536 w 8538968"/>
              <a:gd name="connsiteY2" fmla="*/ 976464 h 998992"/>
              <a:gd name="connsiteX3" fmla="*/ 1221087 w 8538968"/>
              <a:gd name="connsiteY3" fmla="*/ 646264 h 998992"/>
              <a:gd name="connsiteX4" fmla="*/ 8538968 w 8538968"/>
              <a:gd name="connsiteY4" fmla="*/ 625612 h 998992"/>
              <a:gd name="connsiteX5" fmla="*/ 8523422 w 8538968"/>
              <a:gd name="connsiteY5" fmla="*/ 6736 h 998992"/>
              <a:gd name="connsiteX6" fmla="*/ 0 w 8538968"/>
              <a:gd name="connsiteY6" fmla="*/ 0 h 998992"/>
              <a:gd name="connsiteX0" fmla="*/ 0 w 8538968"/>
              <a:gd name="connsiteY0" fmla="*/ 0 h 998992"/>
              <a:gd name="connsiteX1" fmla="*/ 5986 w 8538968"/>
              <a:gd name="connsiteY1" fmla="*/ 998992 h 998992"/>
              <a:gd name="connsiteX2" fmla="*/ 1214155 w 8538968"/>
              <a:gd name="connsiteY2" fmla="*/ 961224 h 998992"/>
              <a:gd name="connsiteX3" fmla="*/ 1221087 w 8538968"/>
              <a:gd name="connsiteY3" fmla="*/ 646264 h 998992"/>
              <a:gd name="connsiteX4" fmla="*/ 8538968 w 8538968"/>
              <a:gd name="connsiteY4" fmla="*/ 625612 h 998992"/>
              <a:gd name="connsiteX5" fmla="*/ 8523422 w 8538968"/>
              <a:gd name="connsiteY5" fmla="*/ 6736 h 998992"/>
              <a:gd name="connsiteX6" fmla="*/ 0 w 8538968"/>
              <a:gd name="connsiteY6" fmla="*/ 0 h 998992"/>
              <a:gd name="connsiteX0" fmla="*/ 0 w 8538968"/>
              <a:gd name="connsiteY0" fmla="*/ 0 h 998992"/>
              <a:gd name="connsiteX1" fmla="*/ 5986 w 8538968"/>
              <a:gd name="connsiteY1" fmla="*/ 998992 h 998992"/>
              <a:gd name="connsiteX2" fmla="*/ 1214155 w 8538968"/>
              <a:gd name="connsiteY2" fmla="*/ 991704 h 998992"/>
              <a:gd name="connsiteX3" fmla="*/ 1221087 w 8538968"/>
              <a:gd name="connsiteY3" fmla="*/ 646264 h 998992"/>
              <a:gd name="connsiteX4" fmla="*/ 8538968 w 8538968"/>
              <a:gd name="connsiteY4" fmla="*/ 625612 h 998992"/>
              <a:gd name="connsiteX5" fmla="*/ 8523422 w 8538968"/>
              <a:gd name="connsiteY5" fmla="*/ 6736 h 998992"/>
              <a:gd name="connsiteX6" fmla="*/ 0 w 8538968"/>
              <a:gd name="connsiteY6" fmla="*/ 0 h 998992"/>
              <a:gd name="connsiteX0" fmla="*/ 0 w 8538968"/>
              <a:gd name="connsiteY0" fmla="*/ 0 h 998992"/>
              <a:gd name="connsiteX1" fmla="*/ 5986 w 8538968"/>
              <a:gd name="connsiteY1" fmla="*/ 998992 h 998992"/>
              <a:gd name="connsiteX2" fmla="*/ 1214155 w 8538968"/>
              <a:gd name="connsiteY2" fmla="*/ 991704 h 998992"/>
              <a:gd name="connsiteX3" fmla="*/ 1221087 w 8538968"/>
              <a:gd name="connsiteY3" fmla="*/ 646264 h 998992"/>
              <a:gd name="connsiteX4" fmla="*/ 8538968 w 8538968"/>
              <a:gd name="connsiteY4" fmla="*/ 625612 h 998992"/>
              <a:gd name="connsiteX5" fmla="*/ 8538356 w 8538968"/>
              <a:gd name="connsiteY5" fmla="*/ 6736 h 998992"/>
              <a:gd name="connsiteX6" fmla="*/ 0 w 8538968"/>
              <a:gd name="connsiteY6" fmla="*/ 0 h 99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8968" h="998992">
                <a:moveTo>
                  <a:pt x="0" y="0"/>
                </a:moveTo>
                <a:cubicBezTo>
                  <a:pt x="1344" y="461066"/>
                  <a:pt x="3998" y="537154"/>
                  <a:pt x="5986" y="998992"/>
                </a:cubicBezTo>
                <a:lnTo>
                  <a:pt x="1214155" y="991704"/>
                </a:lnTo>
                <a:lnTo>
                  <a:pt x="1221087" y="646264"/>
                </a:lnTo>
                <a:lnTo>
                  <a:pt x="8538968" y="625612"/>
                </a:lnTo>
                <a:lnTo>
                  <a:pt x="8538356" y="6736"/>
                </a:lnTo>
                <a:lnTo>
                  <a:pt x="0" y="0"/>
                </a:lnTo>
                <a:close/>
              </a:path>
            </a:pathLst>
          </a:custGeom>
          <a:ln w="508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E38E714-C5B3-42A1-94EA-B7380BB23BFE}"/>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 ．具体的な取組内容の検討</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5" name="星: 5 pt 14">
            <a:extLst>
              <a:ext uri="{FF2B5EF4-FFF2-40B4-BE49-F238E27FC236}">
                <a16:creationId xmlns:a16="http://schemas.microsoft.com/office/drawing/2014/main" id="{2A2FE57A-67F1-4D28-B307-105009F68FEC}"/>
              </a:ext>
            </a:extLst>
          </p:cNvPr>
          <p:cNvSpPr/>
          <p:nvPr/>
        </p:nvSpPr>
        <p:spPr>
          <a:xfrm>
            <a:off x="8676140" y="2837696"/>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星: 5 pt 16">
            <a:extLst>
              <a:ext uri="{FF2B5EF4-FFF2-40B4-BE49-F238E27FC236}">
                <a16:creationId xmlns:a16="http://schemas.microsoft.com/office/drawing/2014/main" id="{56DE1593-F3B2-4EC5-A43B-6FF816E2289B}"/>
              </a:ext>
            </a:extLst>
          </p:cNvPr>
          <p:cNvSpPr/>
          <p:nvPr/>
        </p:nvSpPr>
        <p:spPr>
          <a:xfrm>
            <a:off x="8681608" y="3140968"/>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71070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 ．具体的な取組内容の検討</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16</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点検、診断、評価の手法や体制等の充実</a:t>
            </a:r>
            <a:endParaRPr kumimoji="1" lang="ja-JP" altLang="en-US" sz="2400" dirty="0">
              <a:latin typeface="Meiryo UI" pitchFamily="50" charset="-128"/>
              <a:ea typeface="Meiryo UI" pitchFamily="50" charset="-128"/>
              <a:cs typeface="Meiryo UI" pitchFamily="50" charset="-128"/>
            </a:endParaRPr>
          </a:p>
        </p:txBody>
      </p:sp>
      <p:graphicFrame>
        <p:nvGraphicFramePr>
          <p:cNvPr id="15" name="表 4">
            <a:extLst>
              <a:ext uri="{FF2B5EF4-FFF2-40B4-BE49-F238E27FC236}">
                <a16:creationId xmlns:a16="http://schemas.microsoft.com/office/drawing/2014/main" id="{E21A897B-89E5-2180-A8D3-44682DB562BA}"/>
              </a:ext>
            </a:extLst>
          </p:cNvPr>
          <p:cNvGraphicFramePr>
            <a:graphicFrameLocks noGrp="1"/>
          </p:cNvGraphicFramePr>
          <p:nvPr>
            <p:extLst>
              <p:ext uri="{D42A27DB-BD31-4B8C-83A1-F6EECF244321}">
                <p14:modId xmlns:p14="http://schemas.microsoft.com/office/powerpoint/2010/main" val="36943249"/>
              </p:ext>
            </p:extLst>
          </p:nvPr>
        </p:nvGraphicFramePr>
        <p:xfrm>
          <a:off x="107504" y="1556792"/>
          <a:ext cx="8928994" cy="115824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3432216877"/>
                    </a:ext>
                  </a:extLst>
                </a:gridCol>
                <a:gridCol w="4896544">
                  <a:extLst>
                    <a:ext uri="{9D8B030D-6E8A-4147-A177-3AD203B41FA5}">
                      <a16:colId xmlns:a16="http://schemas.microsoft.com/office/drawing/2014/main" val="2412610903"/>
                    </a:ext>
                  </a:extLst>
                </a:gridCol>
                <a:gridCol w="2376266">
                  <a:extLst>
                    <a:ext uri="{9D8B030D-6E8A-4147-A177-3AD203B41FA5}">
                      <a16:colId xmlns:a16="http://schemas.microsoft.com/office/drawing/2014/main" val="2177164785"/>
                    </a:ext>
                  </a:extLst>
                </a:gridCol>
              </a:tblGrid>
              <a:tr h="288032">
                <a:tc>
                  <a:txBody>
                    <a:bodyPr/>
                    <a:lstStyle/>
                    <a:p>
                      <a:pPr algn="ctr"/>
                      <a:r>
                        <a:rPr kumimoji="1" lang="ja-JP" altLang="en-US" sz="1600" dirty="0"/>
                        <a:t>項目</a:t>
                      </a:r>
                    </a:p>
                  </a:txBody>
                  <a:tcPr/>
                </a:tc>
                <a:tc>
                  <a:txBody>
                    <a:bodyPr/>
                    <a:lstStyle/>
                    <a:p>
                      <a:pPr algn="ctr"/>
                      <a:r>
                        <a:rPr kumimoji="1" lang="ja-JP" altLang="en-US" sz="1600" dirty="0"/>
                        <a:t>課題</a:t>
                      </a:r>
                    </a:p>
                  </a:txBody>
                  <a:tcPr/>
                </a:tc>
                <a:tc>
                  <a:txBody>
                    <a:bodyPr/>
                    <a:lstStyle/>
                    <a:p>
                      <a:pPr algn="ctr"/>
                      <a:r>
                        <a:rPr kumimoji="1" lang="ja-JP" altLang="en-US" sz="1600" dirty="0"/>
                        <a:t>対応方針</a:t>
                      </a:r>
                    </a:p>
                  </a:txBody>
                  <a:tcPr/>
                </a:tc>
                <a:extLst>
                  <a:ext uri="{0D108BD9-81ED-4DB2-BD59-A6C34878D82A}">
                    <a16:rowId xmlns:a16="http://schemas.microsoft.com/office/drawing/2014/main" val="1438607910"/>
                  </a:ext>
                </a:extLst>
              </a:tr>
              <a:tr h="0">
                <a:tc>
                  <a:txBody>
                    <a:bodyPr/>
                    <a:lstStyle/>
                    <a:p>
                      <a:pPr marL="0" indent="0" algn="ctr">
                        <a:buFont typeface="Arial" panose="020B0604020202020204" pitchFamily="34" charset="0"/>
                        <a:buNone/>
                      </a:pPr>
                      <a:r>
                        <a:rPr kumimoji="1" lang="ja-JP" altLang="en-US" sz="1200" kern="1200" dirty="0">
                          <a:solidFill>
                            <a:schemeClr val="tx1"/>
                          </a:solidFill>
                          <a:latin typeface="+mj-ea"/>
                          <a:ea typeface="+mn-ea"/>
                          <a:cs typeface="+mn-cs"/>
                        </a:rPr>
                        <a:t>点検、診断、評価の手法や体制等の充実①ー１</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①ー２</a:t>
                      </a:r>
                      <a:endParaRPr kumimoji="1" lang="en-US" altLang="ja-JP" sz="1200" kern="1200" dirty="0">
                        <a:solidFill>
                          <a:schemeClr val="tx1"/>
                        </a:solidFill>
                        <a:latin typeface="+mj-ea"/>
                        <a:ea typeface="+mn-ea"/>
                        <a:cs typeface="+mn-cs"/>
                      </a:endParaRPr>
                    </a:p>
                  </a:txBody>
                  <a:tcPr anchor="ctr"/>
                </a:tc>
                <a:tc>
                  <a:txBody>
                    <a:bodyPr/>
                    <a:lstStyle/>
                    <a:p>
                      <a:pPr marL="285750" indent="-285750" algn="just">
                        <a:buFont typeface="Arial" panose="020B0604020202020204" pitchFamily="34" charset="0"/>
                        <a:buChar char="•"/>
                      </a:pPr>
                      <a:r>
                        <a:rPr lang="ja-JP" altLang="en-US" sz="1200" kern="100" dirty="0">
                          <a:solidFill>
                            <a:schemeClr val="tx1"/>
                          </a:solidFill>
                          <a:effectLst/>
                        </a:rPr>
                        <a:t>若手職員の減少やベテラン職員の退職による人員不足</a:t>
                      </a:r>
                    </a:p>
                    <a:p>
                      <a:pPr marL="285750" indent="-285750" algn="just">
                        <a:buFont typeface="Arial" panose="020B0604020202020204" pitchFamily="34" charset="0"/>
                        <a:buChar char="•"/>
                      </a:pPr>
                      <a:r>
                        <a:rPr lang="ja-JP" altLang="en-US" sz="1200" kern="100" dirty="0">
                          <a:solidFill>
                            <a:schemeClr val="tx1"/>
                          </a:solidFill>
                          <a:effectLst/>
                        </a:rPr>
                        <a:t>健全度が低下した施設が増加傾向にあり、今後点検頻度の増加が見込まれる</a:t>
                      </a:r>
                    </a:p>
                  </a:txBody>
                  <a:tcPr/>
                </a:tc>
                <a:tc>
                  <a:txBody>
                    <a:bodyPr/>
                    <a:lstStyle/>
                    <a:p>
                      <a:pPr marL="285750" indent="-285750">
                        <a:buFont typeface="Arial" panose="020B0604020202020204" pitchFamily="34" charset="0"/>
                        <a:buChar char="•"/>
                      </a:pPr>
                      <a:r>
                        <a:rPr lang="ja-JP" altLang="en-US" sz="1200" kern="100" dirty="0"/>
                        <a:t>点検方法の外注化や効率化を検討</a:t>
                      </a:r>
                      <a:endParaRPr lang="ja-JP" altLang="en-US" sz="1200" kern="100" dirty="0">
                        <a:solidFill>
                          <a:schemeClr val="tx1"/>
                        </a:solidFill>
                        <a:effectLst/>
                      </a:endParaRPr>
                    </a:p>
                  </a:txBody>
                  <a:tcPr/>
                </a:tc>
                <a:extLst>
                  <a:ext uri="{0D108BD9-81ED-4DB2-BD59-A6C34878D82A}">
                    <a16:rowId xmlns:a16="http://schemas.microsoft.com/office/drawing/2014/main" val="3401030241"/>
                  </a:ext>
                </a:extLst>
              </a:tr>
            </a:tbl>
          </a:graphicData>
        </a:graphic>
      </p:graphicFrame>
      <p:sp>
        <p:nvSpPr>
          <p:cNvPr id="2" name="正方形/長方形 1"/>
          <p:cNvSpPr/>
          <p:nvPr/>
        </p:nvSpPr>
        <p:spPr>
          <a:xfrm>
            <a:off x="226944" y="3240650"/>
            <a:ext cx="3913008" cy="1384995"/>
          </a:xfrm>
          <a:prstGeom prst="rect">
            <a:avLst/>
          </a:prstGeom>
        </p:spPr>
        <p:txBody>
          <a:bodyPr wrap="square">
            <a:spAutoFit/>
          </a:bodyPr>
          <a:lstStyle/>
          <a:p>
            <a:r>
              <a:rPr lang="ja-JP" altLang="en-US" sz="1200" kern="100" dirty="0"/>
              <a:t>●点検方法の外注化や効率化を検討</a:t>
            </a:r>
            <a:endParaRPr lang="ja-JP" altLang="en-US" sz="1200" kern="100" dirty="0">
              <a:solidFill>
                <a:schemeClr val="tx1"/>
              </a:solidFill>
              <a:effectLst/>
            </a:endParaRPr>
          </a:p>
          <a:p>
            <a:pPr marL="171450" indent="-171450">
              <a:buFont typeface="Arial" panose="020B0604020202020204" pitchFamily="34" charset="0"/>
              <a:buChar char="•"/>
            </a:pPr>
            <a:r>
              <a:rPr lang="ja-JP" altLang="en-US" sz="1200" kern="100" dirty="0">
                <a:effectLst/>
              </a:rPr>
              <a:t>点検及び点検結果のデータベースへの入力作業の外注化を検討（健全度、点検頻度などを考慮し設定）</a:t>
            </a:r>
            <a:endParaRPr lang="en-US" altLang="ja-JP" sz="1200" kern="100" dirty="0">
              <a:effectLst/>
            </a:endParaRPr>
          </a:p>
          <a:p>
            <a:pPr marL="171450" indent="-171450">
              <a:buFont typeface="Arial" panose="020B0604020202020204" pitchFamily="34" charset="0"/>
              <a:buChar char="•"/>
            </a:pPr>
            <a:r>
              <a:rPr lang="ja-JP" altLang="en-US" sz="1200" kern="100" dirty="0"/>
              <a:t>これにより、データの整理・活用に注力</a:t>
            </a:r>
            <a:endParaRPr lang="en-US" altLang="ja-JP" sz="1200" kern="100" dirty="0">
              <a:effectLst/>
            </a:endParaRPr>
          </a:p>
          <a:p>
            <a:pPr marL="171450" indent="-171450">
              <a:buFont typeface="Arial" panose="020B0604020202020204" pitchFamily="34" charset="0"/>
              <a:buChar char="•"/>
            </a:pPr>
            <a:r>
              <a:rPr lang="ja-JP" altLang="en-US" sz="1200" kern="100" dirty="0"/>
              <a:t>上記と併せて、新技術導入を検討の上、点検計画の継続的な見直しを実施（新技術導入例：ドローンを用いた施設点検）</a:t>
            </a:r>
            <a:endParaRPr lang="en-US" altLang="ja-JP" sz="1200" kern="100" dirty="0"/>
          </a:p>
        </p:txBody>
      </p:sp>
      <p:sp>
        <p:nvSpPr>
          <p:cNvPr id="3" name="テキスト ボックス 2"/>
          <p:cNvSpPr txBox="1"/>
          <p:nvPr/>
        </p:nvSpPr>
        <p:spPr>
          <a:xfrm>
            <a:off x="0" y="2913938"/>
            <a:ext cx="2236510" cy="338554"/>
          </a:xfrm>
          <a:prstGeom prst="rect">
            <a:avLst/>
          </a:prstGeom>
          <a:noFill/>
        </p:spPr>
        <p:txBody>
          <a:bodyPr wrap="none" rtlCol="0">
            <a:spAutoFit/>
          </a:bodyPr>
          <a:lstStyle/>
          <a:p>
            <a:r>
              <a:rPr kumimoji="1" lang="en-US" altLang="ja-JP" sz="1600" dirty="0"/>
              <a:t>【</a:t>
            </a:r>
            <a:r>
              <a:rPr kumimoji="1" lang="ja-JP" altLang="en-US" sz="1600" dirty="0"/>
              <a:t>具体的な取組内容</a:t>
            </a:r>
            <a:r>
              <a:rPr kumimoji="1" lang="en-US" altLang="ja-JP" sz="1600" dirty="0"/>
              <a:t>】</a:t>
            </a:r>
            <a:endParaRPr kumimoji="1" lang="ja-JP" altLang="en-US" sz="1600" dirty="0"/>
          </a:p>
        </p:txBody>
      </p:sp>
      <p:graphicFrame>
        <p:nvGraphicFramePr>
          <p:cNvPr id="10" name="表 9">
            <a:extLst>
              <a:ext uri="{FF2B5EF4-FFF2-40B4-BE49-F238E27FC236}">
                <a16:creationId xmlns:a16="http://schemas.microsoft.com/office/drawing/2014/main" id="{4BF3C122-80A1-4564-B3B0-B29AC16B6F54}"/>
              </a:ext>
            </a:extLst>
          </p:cNvPr>
          <p:cNvGraphicFramePr>
            <a:graphicFrameLocks noGrp="1"/>
          </p:cNvGraphicFramePr>
          <p:nvPr>
            <p:extLst>
              <p:ext uri="{D42A27DB-BD31-4B8C-83A1-F6EECF244321}">
                <p14:modId xmlns:p14="http://schemas.microsoft.com/office/powerpoint/2010/main" val="282434219"/>
              </p:ext>
            </p:extLst>
          </p:nvPr>
        </p:nvGraphicFramePr>
        <p:xfrm>
          <a:off x="1496878" y="5206320"/>
          <a:ext cx="2355042" cy="1463040"/>
        </p:xfrm>
        <a:graphic>
          <a:graphicData uri="http://schemas.openxmlformats.org/drawingml/2006/table">
            <a:tbl>
              <a:tblPr firstRow="1" bandRow="1">
                <a:tableStyleId>{5940675A-B579-460E-94D1-54222C63F5DA}</a:tableStyleId>
              </a:tblPr>
              <a:tblGrid>
                <a:gridCol w="657411">
                  <a:extLst>
                    <a:ext uri="{9D8B030D-6E8A-4147-A177-3AD203B41FA5}">
                      <a16:colId xmlns:a16="http://schemas.microsoft.com/office/drawing/2014/main" val="20000"/>
                    </a:ext>
                  </a:extLst>
                </a:gridCol>
                <a:gridCol w="1054386">
                  <a:extLst>
                    <a:ext uri="{9D8B030D-6E8A-4147-A177-3AD203B41FA5}">
                      <a16:colId xmlns:a16="http://schemas.microsoft.com/office/drawing/2014/main" val="20001"/>
                    </a:ext>
                  </a:extLst>
                </a:gridCol>
                <a:gridCol w="643245">
                  <a:extLst>
                    <a:ext uri="{9D8B030D-6E8A-4147-A177-3AD203B41FA5}">
                      <a16:colId xmlns:a16="http://schemas.microsoft.com/office/drawing/2014/main" val="20002"/>
                    </a:ext>
                  </a:extLst>
                </a:gridCol>
              </a:tblGrid>
              <a:tr h="189516">
                <a:tc>
                  <a:txBody>
                    <a:bodyPr/>
                    <a:lstStyle/>
                    <a:p>
                      <a:pPr algn="ctr"/>
                      <a:r>
                        <a:rPr kumimoji="1" lang="ja-JP" altLang="en-US" sz="1100" dirty="0"/>
                        <a:t>健全度</a:t>
                      </a:r>
                      <a:endParaRPr kumimoji="1" lang="en-US" altLang="ja-JP" sz="1100" dirty="0"/>
                    </a:p>
                    <a:p>
                      <a:pPr algn="ctr"/>
                      <a:r>
                        <a:rPr kumimoji="1" lang="ja-JP" altLang="en-US" sz="1100" dirty="0"/>
                        <a:t>評価</a:t>
                      </a:r>
                    </a:p>
                  </a:txBody>
                  <a:tcPr>
                    <a:solidFill>
                      <a:schemeClr val="bg1"/>
                    </a:solidFill>
                  </a:tcPr>
                </a:tc>
                <a:tc>
                  <a:txBody>
                    <a:bodyPr/>
                    <a:lstStyle/>
                    <a:p>
                      <a:pPr algn="ctr"/>
                      <a:r>
                        <a:rPr kumimoji="1" lang="ja-JP" altLang="en-US" sz="1100" dirty="0"/>
                        <a:t>点検頻度</a:t>
                      </a:r>
                    </a:p>
                  </a:txBody>
                  <a:tcPr>
                    <a:solidFill>
                      <a:schemeClr val="bg1"/>
                    </a:solidFill>
                  </a:tcPr>
                </a:tc>
                <a:tc>
                  <a:txBody>
                    <a:bodyPr/>
                    <a:lstStyle/>
                    <a:p>
                      <a:pPr algn="ctr"/>
                      <a:r>
                        <a:rPr kumimoji="1" lang="ja-JP" altLang="en-US" sz="1100" dirty="0"/>
                        <a:t>実施者</a:t>
                      </a:r>
                    </a:p>
                  </a:txBody>
                  <a:tcPr>
                    <a:solidFill>
                      <a:schemeClr val="bg1"/>
                    </a:solidFill>
                  </a:tcPr>
                </a:tc>
                <a:extLst>
                  <a:ext uri="{0D108BD9-81ED-4DB2-BD59-A6C34878D82A}">
                    <a16:rowId xmlns:a16="http://schemas.microsoft.com/office/drawing/2014/main" val="10000"/>
                  </a:ext>
                </a:extLst>
              </a:tr>
              <a:tr h="189516">
                <a:tc>
                  <a:txBody>
                    <a:bodyPr/>
                    <a:lstStyle/>
                    <a:p>
                      <a:pPr algn="ctr"/>
                      <a:r>
                        <a:rPr kumimoji="1" lang="en-US" altLang="ja-JP" sz="1100" dirty="0"/>
                        <a:t>A</a:t>
                      </a:r>
                      <a:endParaRPr kumimoji="1" lang="ja-JP" altLang="en-US" sz="1100" dirty="0"/>
                    </a:p>
                  </a:txBody>
                  <a:tcPr>
                    <a:solidFill>
                      <a:schemeClr val="bg1"/>
                    </a:solidFill>
                  </a:tcPr>
                </a:tc>
                <a:tc>
                  <a:txBody>
                    <a:bodyPr/>
                    <a:lstStyle/>
                    <a:p>
                      <a:pPr algn="ctr"/>
                      <a:r>
                        <a:rPr kumimoji="1" lang="en-US" altLang="ja-JP" sz="1100" dirty="0"/>
                        <a:t>1</a:t>
                      </a:r>
                      <a:r>
                        <a:rPr kumimoji="1" lang="ja-JP" altLang="en-US" sz="1100" dirty="0"/>
                        <a:t>回</a:t>
                      </a:r>
                      <a:r>
                        <a:rPr kumimoji="1" lang="en-US" altLang="ja-JP" sz="1100" dirty="0"/>
                        <a:t>/1</a:t>
                      </a:r>
                      <a:r>
                        <a:rPr kumimoji="1" lang="ja-JP" altLang="en-US" sz="1100" dirty="0"/>
                        <a:t>年</a:t>
                      </a:r>
                    </a:p>
                  </a:txBody>
                  <a:tcPr>
                    <a:solidFill>
                      <a:schemeClr val="bg1"/>
                    </a:solidFill>
                  </a:tcPr>
                </a:tc>
                <a:tc>
                  <a:txBody>
                    <a:bodyPr/>
                    <a:lstStyle/>
                    <a:p>
                      <a:pPr algn="ctr"/>
                      <a:r>
                        <a:rPr kumimoji="1" lang="ja-JP" altLang="en-US" sz="1100" dirty="0"/>
                        <a:t>職員</a:t>
                      </a:r>
                    </a:p>
                  </a:txBody>
                  <a:tcPr>
                    <a:solidFill>
                      <a:schemeClr val="bg1"/>
                    </a:solidFill>
                  </a:tcPr>
                </a:tc>
                <a:extLst>
                  <a:ext uri="{0D108BD9-81ED-4DB2-BD59-A6C34878D82A}">
                    <a16:rowId xmlns:a16="http://schemas.microsoft.com/office/drawing/2014/main" val="10001"/>
                  </a:ext>
                </a:extLst>
              </a:tr>
              <a:tr h="189516">
                <a:tc>
                  <a:txBody>
                    <a:bodyPr/>
                    <a:lstStyle/>
                    <a:p>
                      <a:pPr algn="ctr"/>
                      <a:r>
                        <a:rPr kumimoji="1" lang="en-US" altLang="ja-JP" sz="1100" dirty="0"/>
                        <a:t>B</a:t>
                      </a:r>
                      <a:endParaRPr kumimoji="1" lang="ja-JP" altLang="en-US" sz="11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1</a:t>
                      </a:r>
                      <a:r>
                        <a:rPr kumimoji="1" lang="ja-JP" altLang="en-US" sz="1100" dirty="0"/>
                        <a:t>回</a:t>
                      </a:r>
                      <a:r>
                        <a:rPr kumimoji="1" lang="en-US" altLang="ja-JP" sz="1100" dirty="0"/>
                        <a:t>/2</a:t>
                      </a:r>
                      <a:r>
                        <a:rPr kumimoji="1" lang="ja-JP" altLang="en-US" sz="1100" dirty="0"/>
                        <a:t>年</a:t>
                      </a:r>
                    </a:p>
                  </a:txBody>
                  <a:tcPr>
                    <a:solidFill>
                      <a:schemeClr val="bg1"/>
                    </a:solidFill>
                  </a:tcPr>
                </a:tc>
                <a:tc>
                  <a:txBody>
                    <a:bodyPr/>
                    <a:lstStyle/>
                    <a:p>
                      <a:pPr algn="ctr"/>
                      <a:r>
                        <a:rPr kumimoji="1" lang="ja-JP" altLang="en-US" sz="1100" dirty="0"/>
                        <a:t>職員</a:t>
                      </a:r>
                    </a:p>
                  </a:txBody>
                  <a:tcPr>
                    <a:solidFill>
                      <a:schemeClr val="bg1"/>
                    </a:solidFill>
                  </a:tcPr>
                </a:tc>
                <a:extLst>
                  <a:ext uri="{0D108BD9-81ED-4DB2-BD59-A6C34878D82A}">
                    <a16:rowId xmlns:a16="http://schemas.microsoft.com/office/drawing/2014/main" val="10002"/>
                  </a:ext>
                </a:extLst>
              </a:tr>
              <a:tr h="189516">
                <a:tc>
                  <a:txBody>
                    <a:bodyPr/>
                    <a:lstStyle/>
                    <a:p>
                      <a:pPr algn="ctr"/>
                      <a:r>
                        <a:rPr kumimoji="1" lang="en-US" altLang="ja-JP" sz="1100" dirty="0"/>
                        <a:t>C</a:t>
                      </a:r>
                      <a:endParaRPr kumimoji="1" lang="ja-JP" altLang="en-US" sz="11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1</a:t>
                      </a:r>
                      <a:r>
                        <a:rPr kumimoji="1" lang="ja-JP" altLang="en-US" sz="1100" dirty="0"/>
                        <a:t>回</a:t>
                      </a:r>
                      <a:r>
                        <a:rPr kumimoji="1" lang="en-US" altLang="ja-JP" sz="1100" dirty="0"/>
                        <a:t>/3</a:t>
                      </a:r>
                      <a:r>
                        <a:rPr kumimoji="1" lang="ja-JP" altLang="en-US" sz="1100" dirty="0"/>
                        <a:t>年</a:t>
                      </a:r>
                      <a:r>
                        <a:rPr kumimoji="1" lang="en-US" altLang="ja-JP" sz="1100" dirty="0"/>
                        <a:t>or5</a:t>
                      </a:r>
                      <a:r>
                        <a:rPr kumimoji="1" lang="ja-JP" altLang="en-US" sz="1100" dirty="0"/>
                        <a:t>年</a:t>
                      </a:r>
                    </a:p>
                  </a:txBody>
                  <a:tcPr>
                    <a:solidFill>
                      <a:schemeClr val="bg1"/>
                    </a:solidFill>
                  </a:tcPr>
                </a:tc>
                <a:tc>
                  <a:txBody>
                    <a:bodyPr/>
                    <a:lstStyle/>
                    <a:p>
                      <a:pPr algn="ctr"/>
                      <a:r>
                        <a:rPr kumimoji="1" lang="ja-JP" altLang="en-US" sz="1100" dirty="0"/>
                        <a:t>職員</a:t>
                      </a:r>
                      <a:endParaRPr kumimoji="1" lang="en-US" altLang="ja-JP" sz="1100" dirty="0"/>
                    </a:p>
                  </a:txBody>
                  <a:tcPr>
                    <a:solidFill>
                      <a:schemeClr val="bg1"/>
                    </a:solidFill>
                  </a:tcPr>
                </a:tc>
                <a:extLst>
                  <a:ext uri="{0D108BD9-81ED-4DB2-BD59-A6C34878D82A}">
                    <a16:rowId xmlns:a16="http://schemas.microsoft.com/office/drawing/2014/main" val="10003"/>
                  </a:ext>
                </a:extLst>
              </a:tr>
              <a:tr h="189516">
                <a:tc>
                  <a:txBody>
                    <a:bodyPr/>
                    <a:lstStyle/>
                    <a:p>
                      <a:pPr algn="ctr"/>
                      <a:r>
                        <a:rPr kumimoji="1" lang="en-US" altLang="ja-JP" sz="1100" dirty="0"/>
                        <a:t>D</a:t>
                      </a:r>
                      <a:endParaRPr kumimoji="1" lang="ja-JP" altLang="en-US" sz="1100" dirty="0"/>
                    </a:p>
                  </a:txBody>
                  <a:tcPr>
                    <a:solidFill>
                      <a:schemeClr val="bg1"/>
                    </a:solidFill>
                  </a:tcPr>
                </a:tc>
                <a:tc>
                  <a:txBody>
                    <a:bodyPr/>
                    <a:lstStyle/>
                    <a:p>
                      <a:pPr algn="ctr"/>
                      <a:r>
                        <a:rPr kumimoji="1" lang="en-US" altLang="ja-JP" sz="1100" dirty="0"/>
                        <a:t>1</a:t>
                      </a:r>
                      <a:r>
                        <a:rPr kumimoji="1" lang="ja-JP" altLang="en-US" sz="1100" dirty="0"/>
                        <a:t>回</a:t>
                      </a:r>
                      <a:r>
                        <a:rPr kumimoji="1" lang="en-US" altLang="ja-JP" sz="1100" dirty="0"/>
                        <a:t>/3</a:t>
                      </a:r>
                      <a:r>
                        <a:rPr kumimoji="1" lang="ja-JP" altLang="en-US" sz="1100" dirty="0"/>
                        <a:t>年</a:t>
                      </a:r>
                      <a:r>
                        <a:rPr kumimoji="1" lang="en-US" altLang="ja-JP" sz="1100" dirty="0"/>
                        <a:t>or5</a:t>
                      </a:r>
                      <a:r>
                        <a:rPr kumimoji="1" lang="ja-JP" altLang="en-US" sz="1100" dirty="0"/>
                        <a:t>年</a:t>
                      </a:r>
                    </a:p>
                  </a:txBody>
                  <a:tcPr>
                    <a:solidFill>
                      <a:schemeClr val="bg1"/>
                    </a:solidFill>
                  </a:tcPr>
                </a:tc>
                <a:tc>
                  <a:txBody>
                    <a:bodyPr/>
                    <a:lstStyle/>
                    <a:p>
                      <a:pPr algn="ctr"/>
                      <a:r>
                        <a:rPr kumimoji="1" lang="ja-JP" altLang="en-US" sz="1100" dirty="0"/>
                        <a:t>職員</a:t>
                      </a:r>
                      <a:endParaRPr kumimoji="1" lang="en-US" altLang="ja-JP" sz="1100" dirty="0"/>
                    </a:p>
                  </a:txBody>
                  <a:tcPr>
                    <a:solidFill>
                      <a:schemeClr val="bg1"/>
                    </a:solidFill>
                  </a:tcPr>
                </a:tc>
                <a:extLst>
                  <a:ext uri="{0D108BD9-81ED-4DB2-BD59-A6C34878D82A}">
                    <a16:rowId xmlns:a16="http://schemas.microsoft.com/office/drawing/2014/main" val="10004"/>
                  </a:ext>
                </a:extLst>
              </a:tr>
            </a:tbl>
          </a:graphicData>
        </a:graphic>
      </p:graphicFrame>
      <p:sp>
        <p:nvSpPr>
          <p:cNvPr id="11" name="テキスト ボックス 10">
            <a:extLst>
              <a:ext uri="{FF2B5EF4-FFF2-40B4-BE49-F238E27FC236}">
                <a16:creationId xmlns:a16="http://schemas.microsoft.com/office/drawing/2014/main" id="{85FF8368-23EB-4BAD-9248-CA86EF0A02E0}"/>
              </a:ext>
            </a:extLst>
          </p:cNvPr>
          <p:cNvSpPr txBox="1"/>
          <p:nvPr/>
        </p:nvSpPr>
        <p:spPr>
          <a:xfrm>
            <a:off x="1474410" y="4724034"/>
            <a:ext cx="2031325" cy="276999"/>
          </a:xfrm>
          <a:prstGeom prst="rect">
            <a:avLst/>
          </a:prstGeom>
          <a:noFill/>
        </p:spPr>
        <p:txBody>
          <a:bodyPr wrap="none" rtlCol="0">
            <a:spAutoFit/>
          </a:bodyPr>
          <a:lstStyle/>
          <a:p>
            <a:r>
              <a:rPr lang="ja-JP" altLang="en-US" sz="1200" dirty="0"/>
              <a:t>＜例：土木構造物の場合＞</a:t>
            </a:r>
            <a:endParaRPr kumimoji="1" lang="ja-JP" altLang="en-US" sz="1200" dirty="0"/>
          </a:p>
        </p:txBody>
      </p:sp>
      <p:sp>
        <p:nvSpPr>
          <p:cNvPr id="12" name="テキスト ボックス 11">
            <a:extLst>
              <a:ext uri="{FF2B5EF4-FFF2-40B4-BE49-F238E27FC236}">
                <a16:creationId xmlns:a16="http://schemas.microsoft.com/office/drawing/2014/main" id="{244B804E-E3EA-4492-A6EE-2ABE4803350A}"/>
              </a:ext>
            </a:extLst>
          </p:cNvPr>
          <p:cNvSpPr txBox="1"/>
          <p:nvPr/>
        </p:nvSpPr>
        <p:spPr>
          <a:xfrm>
            <a:off x="2044107" y="4955172"/>
            <a:ext cx="1261884" cy="276999"/>
          </a:xfrm>
          <a:prstGeom prst="rect">
            <a:avLst/>
          </a:prstGeom>
          <a:noFill/>
        </p:spPr>
        <p:txBody>
          <a:bodyPr wrap="none" rtlCol="0">
            <a:spAutoFit/>
          </a:bodyPr>
          <a:lstStyle/>
          <a:p>
            <a:r>
              <a:rPr lang="en-US" altLang="ja-JP" sz="1200" dirty="0"/>
              <a:t>【</a:t>
            </a:r>
            <a:r>
              <a:rPr lang="ja-JP" altLang="en-US" sz="1200" dirty="0"/>
              <a:t>現状の計画</a:t>
            </a:r>
            <a:r>
              <a:rPr lang="en-US" altLang="ja-JP" sz="1200" dirty="0"/>
              <a:t>】</a:t>
            </a:r>
            <a:endParaRPr kumimoji="1" lang="ja-JP" altLang="en-US" sz="1200" dirty="0"/>
          </a:p>
        </p:txBody>
      </p:sp>
      <p:sp>
        <p:nvSpPr>
          <p:cNvPr id="13" name="右矢印 4">
            <a:extLst>
              <a:ext uri="{FF2B5EF4-FFF2-40B4-BE49-F238E27FC236}">
                <a16:creationId xmlns:a16="http://schemas.microsoft.com/office/drawing/2014/main" id="{28C965B2-8E27-4E1F-9967-E285A55B0178}"/>
              </a:ext>
            </a:extLst>
          </p:cNvPr>
          <p:cNvSpPr/>
          <p:nvPr/>
        </p:nvSpPr>
        <p:spPr>
          <a:xfrm>
            <a:off x="4038941" y="5577800"/>
            <a:ext cx="526130" cy="720080"/>
          </a:xfrm>
          <a:prstGeom prst="rightArrow">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graphicFrame>
        <p:nvGraphicFramePr>
          <p:cNvPr id="14" name="表 13">
            <a:extLst>
              <a:ext uri="{FF2B5EF4-FFF2-40B4-BE49-F238E27FC236}">
                <a16:creationId xmlns:a16="http://schemas.microsoft.com/office/drawing/2014/main" id="{EA1551C2-54A3-423C-8FF9-DCB8AC3A0C46}"/>
              </a:ext>
            </a:extLst>
          </p:cNvPr>
          <p:cNvGraphicFramePr>
            <a:graphicFrameLocks noGrp="1"/>
          </p:cNvGraphicFramePr>
          <p:nvPr>
            <p:extLst>
              <p:ext uri="{D42A27DB-BD31-4B8C-83A1-F6EECF244321}">
                <p14:modId xmlns:p14="http://schemas.microsoft.com/office/powerpoint/2010/main" val="1772178540"/>
              </p:ext>
            </p:extLst>
          </p:nvPr>
        </p:nvGraphicFramePr>
        <p:xfrm>
          <a:off x="4844639" y="5157192"/>
          <a:ext cx="3279356" cy="1463040"/>
        </p:xfrm>
        <a:graphic>
          <a:graphicData uri="http://schemas.openxmlformats.org/drawingml/2006/table">
            <a:tbl>
              <a:tblPr firstRow="1" bandRow="1">
                <a:tableStyleId>{5940675A-B579-460E-94D1-54222C63F5DA}</a:tableStyleId>
              </a:tblPr>
              <a:tblGrid>
                <a:gridCol w="63097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608557">
                  <a:extLst>
                    <a:ext uri="{9D8B030D-6E8A-4147-A177-3AD203B41FA5}">
                      <a16:colId xmlns:a16="http://schemas.microsoft.com/office/drawing/2014/main" val="20002"/>
                    </a:ext>
                  </a:extLst>
                </a:gridCol>
                <a:gridCol w="1031715">
                  <a:extLst>
                    <a:ext uri="{9D8B030D-6E8A-4147-A177-3AD203B41FA5}">
                      <a16:colId xmlns:a16="http://schemas.microsoft.com/office/drawing/2014/main" val="20003"/>
                    </a:ext>
                  </a:extLst>
                </a:gridCol>
              </a:tblGrid>
              <a:tr h="390314">
                <a:tc>
                  <a:txBody>
                    <a:bodyPr/>
                    <a:lstStyle/>
                    <a:p>
                      <a:pPr algn="ctr"/>
                      <a:r>
                        <a:rPr kumimoji="1" lang="ja-JP" altLang="en-US" sz="1100" dirty="0"/>
                        <a:t>健全度</a:t>
                      </a:r>
                      <a:endParaRPr kumimoji="1" lang="en-US" altLang="ja-JP" sz="1100" dirty="0"/>
                    </a:p>
                    <a:p>
                      <a:pPr algn="ctr"/>
                      <a:r>
                        <a:rPr kumimoji="1" lang="ja-JP" altLang="en-US" sz="1100" dirty="0"/>
                        <a:t>評価</a:t>
                      </a:r>
                    </a:p>
                  </a:txBody>
                  <a:tcPr>
                    <a:solidFill>
                      <a:schemeClr val="bg1"/>
                    </a:solidFill>
                  </a:tcPr>
                </a:tc>
                <a:tc>
                  <a:txBody>
                    <a:bodyPr/>
                    <a:lstStyle/>
                    <a:p>
                      <a:pPr algn="ctr"/>
                      <a:r>
                        <a:rPr kumimoji="1" lang="ja-JP" altLang="en-US" sz="1100" dirty="0"/>
                        <a:t>点検頻度</a:t>
                      </a:r>
                    </a:p>
                  </a:txBody>
                  <a:tcPr>
                    <a:solidFill>
                      <a:schemeClr val="bg1"/>
                    </a:solidFill>
                  </a:tcPr>
                </a:tc>
                <a:tc>
                  <a:txBody>
                    <a:bodyPr/>
                    <a:lstStyle/>
                    <a:p>
                      <a:pPr algn="ctr"/>
                      <a:r>
                        <a:rPr kumimoji="1" lang="ja-JP" altLang="en-US" sz="1100" dirty="0"/>
                        <a:t>実施者</a:t>
                      </a:r>
                      <a:endParaRPr kumimoji="1" lang="en-US" altLang="ja-JP" sz="1100" dirty="0"/>
                    </a:p>
                    <a:p>
                      <a:pPr algn="ctr"/>
                      <a:r>
                        <a:rPr kumimoji="1" lang="en-US" altLang="ja-JP" sz="1100" dirty="0"/>
                        <a:t>(※1)</a:t>
                      </a:r>
                      <a:endParaRPr kumimoji="1" lang="ja-JP" altLang="en-US" sz="1100" dirty="0"/>
                    </a:p>
                  </a:txBody>
                  <a:tcPr>
                    <a:solidFill>
                      <a:schemeClr val="bg1"/>
                    </a:solidFill>
                  </a:tcPr>
                </a:tc>
                <a:tc>
                  <a:txBody>
                    <a:bodyPr/>
                    <a:lstStyle/>
                    <a:p>
                      <a:pPr algn="ctr"/>
                      <a:r>
                        <a:rPr kumimoji="1" lang="ja-JP" altLang="en-US" sz="1100" dirty="0"/>
                        <a:t>備考</a:t>
                      </a:r>
                    </a:p>
                  </a:txBody>
                  <a:tcPr>
                    <a:solidFill>
                      <a:schemeClr val="bg1"/>
                    </a:solidFill>
                  </a:tcPr>
                </a:tc>
                <a:extLst>
                  <a:ext uri="{0D108BD9-81ED-4DB2-BD59-A6C34878D82A}">
                    <a16:rowId xmlns:a16="http://schemas.microsoft.com/office/drawing/2014/main" val="10000"/>
                  </a:ext>
                </a:extLst>
              </a:tr>
              <a:tr h="232721">
                <a:tc>
                  <a:txBody>
                    <a:bodyPr/>
                    <a:lstStyle/>
                    <a:p>
                      <a:pPr algn="ctr"/>
                      <a:r>
                        <a:rPr kumimoji="1" lang="en-US" altLang="ja-JP" sz="1100" dirty="0"/>
                        <a:t>A</a:t>
                      </a:r>
                      <a:endParaRPr kumimoji="1" lang="ja-JP" altLang="en-US" sz="1100" dirty="0"/>
                    </a:p>
                  </a:txBody>
                  <a:tcPr>
                    <a:solidFill>
                      <a:schemeClr val="bg1"/>
                    </a:solidFill>
                  </a:tcPr>
                </a:tc>
                <a:tc>
                  <a:txBody>
                    <a:bodyPr/>
                    <a:lstStyle/>
                    <a:p>
                      <a:pPr algn="ctr"/>
                      <a:r>
                        <a:rPr kumimoji="1" lang="en-US" altLang="ja-JP" sz="1000" dirty="0"/>
                        <a:t>1</a:t>
                      </a:r>
                      <a:r>
                        <a:rPr kumimoji="1" lang="ja-JP" altLang="en-US" sz="1000" dirty="0"/>
                        <a:t>回</a:t>
                      </a:r>
                      <a:r>
                        <a:rPr kumimoji="1" lang="en-US" altLang="ja-JP" sz="1000" dirty="0"/>
                        <a:t>/1</a:t>
                      </a:r>
                      <a:r>
                        <a:rPr kumimoji="1" lang="ja-JP" altLang="en-US" sz="1000" dirty="0"/>
                        <a:t>年</a:t>
                      </a:r>
                    </a:p>
                  </a:txBody>
                  <a:tcPr>
                    <a:solidFill>
                      <a:schemeClr val="bg1"/>
                    </a:solidFill>
                  </a:tcPr>
                </a:tc>
                <a:tc>
                  <a:txBody>
                    <a:bodyPr/>
                    <a:lstStyle/>
                    <a:p>
                      <a:pPr algn="ctr"/>
                      <a:r>
                        <a:rPr kumimoji="1" lang="ja-JP" altLang="en-US" sz="1050" dirty="0">
                          <a:solidFill>
                            <a:schemeClr val="tx1"/>
                          </a:solidFill>
                        </a:rPr>
                        <a:t>外注</a:t>
                      </a:r>
                    </a:p>
                  </a:txBody>
                  <a:tcPr>
                    <a:solidFill>
                      <a:schemeClr val="bg1"/>
                    </a:solidFill>
                  </a:tcPr>
                </a:tc>
                <a:tc>
                  <a:txBody>
                    <a:bodyPr/>
                    <a:lstStyle/>
                    <a:p>
                      <a:pPr algn="ctr"/>
                      <a:r>
                        <a:rPr kumimoji="1" lang="ja-JP" altLang="en-US" sz="900" dirty="0"/>
                        <a:t>新技術併用</a:t>
                      </a:r>
                    </a:p>
                  </a:txBody>
                  <a:tcPr>
                    <a:solidFill>
                      <a:schemeClr val="bg1"/>
                    </a:solidFill>
                  </a:tcPr>
                </a:tc>
                <a:extLst>
                  <a:ext uri="{0D108BD9-81ED-4DB2-BD59-A6C34878D82A}">
                    <a16:rowId xmlns:a16="http://schemas.microsoft.com/office/drawing/2014/main" val="10001"/>
                  </a:ext>
                </a:extLst>
              </a:tr>
              <a:tr h="232721">
                <a:tc>
                  <a:txBody>
                    <a:bodyPr/>
                    <a:lstStyle/>
                    <a:p>
                      <a:pPr algn="ctr"/>
                      <a:r>
                        <a:rPr kumimoji="1" lang="en-US" altLang="ja-JP" sz="1100" dirty="0"/>
                        <a:t>B</a:t>
                      </a:r>
                      <a:endParaRPr kumimoji="1" lang="ja-JP" altLang="en-US" sz="11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t>1</a:t>
                      </a:r>
                      <a:r>
                        <a:rPr kumimoji="1" lang="ja-JP" altLang="en-US" sz="1000" dirty="0"/>
                        <a:t>回</a:t>
                      </a:r>
                      <a:r>
                        <a:rPr kumimoji="1" lang="en-US" altLang="ja-JP" sz="1000" dirty="0"/>
                        <a:t>/2</a:t>
                      </a:r>
                      <a:r>
                        <a:rPr kumimoji="1" lang="ja-JP" altLang="en-US" sz="1000" dirty="0"/>
                        <a:t>年</a:t>
                      </a:r>
                    </a:p>
                  </a:txBody>
                  <a:tcPr>
                    <a:solidFill>
                      <a:schemeClr val="bg1"/>
                    </a:solidFill>
                  </a:tcPr>
                </a:tc>
                <a:tc>
                  <a:txBody>
                    <a:bodyPr/>
                    <a:lstStyle/>
                    <a:p>
                      <a:pPr algn="ctr"/>
                      <a:r>
                        <a:rPr kumimoji="1" lang="ja-JP" altLang="en-US" sz="1050" dirty="0">
                          <a:solidFill>
                            <a:schemeClr val="tx1"/>
                          </a:solidFill>
                        </a:rPr>
                        <a:t>外注</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t>新技術併用</a:t>
                      </a:r>
                    </a:p>
                  </a:txBody>
                  <a:tcPr>
                    <a:solidFill>
                      <a:schemeClr val="bg1"/>
                    </a:solidFill>
                  </a:tcPr>
                </a:tc>
                <a:extLst>
                  <a:ext uri="{0D108BD9-81ED-4DB2-BD59-A6C34878D82A}">
                    <a16:rowId xmlns:a16="http://schemas.microsoft.com/office/drawing/2014/main" val="10002"/>
                  </a:ext>
                </a:extLst>
              </a:tr>
              <a:tr h="232721">
                <a:tc>
                  <a:txBody>
                    <a:bodyPr/>
                    <a:lstStyle/>
                    <a:p>
                      <a:pPr algn="ctr"/>
                      <a:r>
                        <a:rPr kumimoji="1" lang="en-US" altLang="ja-JP" sz="1100" dirty="0"/>
                        <a:t>C</a:t>
                      </a:r>
                      <a:endParaRPr kumimoji="1" lang="ja-JP" altLang="en-US" sz="11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t>1</a:t>
                      </a:r>
                      <a:r>
                        <a:rPr kumimoji="1" lang="ja-JP" altLang="en-US" sz="1000" dirty="0"/>
                        <a:t>回</a:t>
                      </a:r>
                      <a:r>
                        <a:rPr kumimoji="1" lang="en-US" altLang="ja-JP" sz="1000" dirty="0"/>
                        <a:t>/3</a:t>
                      </a:r>
                      <a:r>
                        <a:rPr kumimoji="1" lang="ja-JP" altLang="en-US" sz="1000" dirty="0"/>
                        <a:t>年</a:t>
                      </a:r>
                      <a:r>
                        <a:rPr kumimoji="1" lang="en-US" altLang="ja-JP" sz="1000" dirty="0"/>
                        <a:t>or5</a:t>
                      </a:r>
                      <a:r>
                        <a:rPr kumimoji="1" lang="ja-JP" altLang="en-US" sz="1000" dirty="0"/>
                        <a:t>年</a:t>
                      </a:r>
                    </a:p>
                  </a:txBody>
                  <a:tcPr>
                    <a:solidFill>
                      <a:schemeClr val="bg1"/>
                    </a:solidFill>
                  </a:tcPr>
                </a:tc>
                <a:tc>
                  <a:txBody>
                    <a:bodyPr/>
                    <a:lstStyle/>
                    <a:p>
                      <a:pPr algn="ctr"/>
                      <a:r>
                        <a:rPr kumimoji="1" lang="ja-JP" altLang="en-US" sz="1050" dirty="0">
                          <a:solidFill>
                            <a:schemeClr val="tx1"/>
                          </a:solidFill>
                        </a:rPr>
                        <a:t>外注</a:t>
                      </a:r>
                    </a:p>
                  </a:txBody>
                  <a:tcPr>
                    <a:solidFill>
                      <a:schemeClr val="bg1"/>
                    </a:solidFill>
                  </a:tcPr>
                </a:tc>
                <a:tc>
                  <a:txBody>
                    <a:bodyPr/>
                    <a:lstStyle/>
                    <a:p>
                      <a:pPr algn="ctr"/>
                      <a:r>
                        <a:rPr kumimoji="1" lang="ja-JP" altLang="en-US" sz="900" dirty="0"/>
                        <a:t>新技術併用</a:t>
                      </a:r>
                    </a:p>
                  </a:txBody>
                  <a:tcPr>
                    <a:solidFill>
                      <a:schemeClr val="bg1"/>
                    </a:solidFill>
                  </a:tcPr>
                </a:tc>
                <a:extLst>
                  <a:ext uri="{0D108BD9-81ED-4DB2-BD59-A6C34878D82A}">
                    <a16:rowId xmlns:a16="http://schemas.microsoft.com/office/drawing/2014/main" val="10003"/>
                  </a:ext>
                </a:extLst>
              </a:tr>
              <a:tr h="232721">
                <a:tc>
                  <a:txBody>
                    <a:bodyPr/>
                    <a:lstStyle/>
                    <a:p>
                      <a:pPr algn="ctr"/>
                      <a:r>
                        <a:rPr kumimoji="1" lang="en-US" altLang="ja-JP" sz="1100" dirty="0"/>
                        <a:t>D</a:t>
                      </a:r>
                      <a:endParaRPr kumimoji="1" lang="ja-JP" altLang="en-US" sz="1100" dirty="0"/>
                    </a:p>
                  </a:txBody>
                  <a:tcPr>
                    <a:solidFill>
                      <a:schemeClr val="bg1"/>
                    </a:solidFill>
                  </a:tcPr>
                </a:tc>
                <a:tc>
                  <a:txBody>
                    <a:bodyPr/>
                    <a:lstStyle/>
                    <a:p>
                      <a:pPr algn="ctr"/>
                      <a:r>
                        <a:rPr kumimoji="1" lang="en-US" altLang="ja-JP" sz="1000" dirty="0"/>
                        <a:t>1</a:t>
                      </a:r>
                      <a:r>
                        <a:rPr kumimoji="1" lang="ja-JP" altLang="en-US" sz="1000" dirty="0"/>
                        <a:t>回</a:t>
                      </a:r>
                      <a:r>
                        <a:rPr kumimoji="1" lang="en-US" altLang="ja-JP" sz="1000" dirty="0"/>
                        <a:t>/3</a:t>
                      </a:r>
                      <a:r>
                        <a:rPr kumimoji="1" lang="ja-JP" altLang="en-US" sz="1000" dirty="0"/>
                        <a:t>年</a:t>
                      </a:r>
                      <a:r>
                        <a:rPr kumimoji="1" lang="en-US" altLang="ja-JP" sz="1000" dirty="0"/>
                        <a:t>or5</a:t>
                      </a:r>
                      <a:r>
                        <a:rPr kumimoji="1" lang="ja-JP" altLang="en-US" sz="1000" dirty="0"/>
                        <a:t>年</a:t>
                      </a:r>
                    </a:p>
                  </a:txBody>
                  <a:tcPr>
                    <a:solidFill>
                      <a:schemeClr val="bg1"/>
                    </a:solidFill>
                  </a:tcPr>
                </a:tc>
                <a:tc>
                  <a:txBody>
                    <a:bodyPr/>
                    <a:lstStyle/>
                    <a:p>
                      <a:pPr algn="ctr"/>
                      <a:r>
                        <a:rPr kumimoji="1" lang="ja-JP" altLang="en-US" sz="1050" dirty="0">
                          <a:solidFill>
                            <a:schemeClr val="tx1"/>
                          </a:solidFill>
                        </a:rPr>
                        <a:t>外注</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t>新技術併用</a:t>
                      </a:r>
                    </a:p>
                  </a:txBody>
                  <a:tcPr>
                    <a:solidFill>
                      <a:schemeClr val="bg1"/>
                    </a:solidFill>
                  </a:tcPr>
                </a:tc>
                <a:extLst>
                  <a:ext uri="{0D108BD9-81ED-4DB2-BD59-A6C34878D82A}">
                    <a16:rowId xmlns:a16="http://schemas.microsoft.com/office/drawing/2014/main" val="10004"/>
                  </a:ext>
                </a:extLst>
              </a:tr>
            </a:tbl>
          </a:graphicData>
        </a:graphic>
      </p:graphicFrame>
      <p:sp>
        <p:nvSpPr>
          <p:cNvPr id="16" name="テキスト ボックス 15">
            <a:extLst>
              <a:ext uri="{FF2B5EF4-FFF2-40B4-BE49-F238E27FC236}">
                <a16:creationId xmlns:a16="http://schemas.microsoft.com/office/drawing/2014/main" id="{5A33BAA9-3665-4DCE-9209-DEADFD68561D}"/>
              </a:ext>
            </a:extLst>
          </p:cNvPr>
          <p:cNvSpPr txBox="1"/>
          <p:nvPr/>
        </p:nvSpPr>
        <p:spPr>
          <a:xfrm>
            <a:off x="5784726" y="4902471"/>
            <a:ext cx="1261884" cy="276999"/>
          </a:xfrm>
          <a:prstGeom prst="rect">
            <a:avLst/>
          </a:prstGeom>
          <a:noFill/>
        </p:spPr>
        <p:txBody>
          <a:bodyPr wrap="none" rtlCol="0">
            <a:spAutoFit/>
          </a:bodyPr>
          <a:lstStyle/>
          <a:p>
            <a:r>
              <a:rPr lang="en-US" altLang="ja-JP" sz="1200" dirty="0"/>
              <a:t>【</a:t>
            </a:r>
            <a:r>
              <a:rPr lang="ja-JP" altLang="en-US" sz="1200" dirty="0"/>
              <a:t>新たな計画</a:t>
            </a:r>
            <a:r>
              <a:rPr lang="en-US" altLang="ja-JP" sz="1200" dirty="0"/>
              <a:t>】</a:t>
            </a:r>
            <a:endParaRPr kumimoji="1" lang="ja-JP" altLang="en-US" sz="1200" dirty="0"/>
          </a:p>
        </p:txBody>
      </p:sp>
      <p:sp>
        <p:nvSpPr>
          <p:cNvPr id="18" name="テキスト ボックス 17">
            <a:extLst>
              <a:ext uri="{FF2B5EF4-FFF2-40B4-BE49-F238E27FC236}">
                <a16:creationId xmlns:a16="http://schemas.microsoft.com/office/drawing/2014/main" id="{ADC27166-4D95-4EA2-984A-F132A82535C6}"/>
              </a:ext>
            </a:extLst>
          </p:cNvPr>
          <p:cNvSpPr txBox="1"/>
          <p:nvPr/>
        </p:nvSpPr>
        <p:spPr>
          <a:xfrm>
            <a:off x="68518" y="980728"/>
            <a:ext cx="6420804" cy="584775"/>
          </a:xfrm>
          <a:prstGeom prst="rect">
            <a:avLst/>
          </a:prstGeom>
          <a:noFill/>
        </p:spPr>
        <p:txBody>
          <a:bodyPr wrap="square" rtlCol="0">
            <a:spAutoFit/>
          </a:bodyPr>
          <a:lstStyle/>
          <a:p>
            <a:r>
              <a:rPr kumimoji="1" lang="ja-JP" altLang="en-US" sz="1600" dirty="0">
                <a:latin typeface="+mj-ea"/>
                <a:ea typeface="+mj-ea"/>
              </a:rPr>
              <a:t>①ー１：点検業務の再構築</a:t>
            </a:r>
            <a:endParaRPr kumimoji="1" lang="en-US" altLang="ja-JP" sz="1600" dirty="0">
              <a:latin typeface="+mj-ea"/>
              <a:ea typeface="+mj-ea"/>
            </a:endParaRPr>
          </a:p>
          <a:p>
            <a:r>
              <a:rPr kumimoji="1" lang="ja-JP" altLang="en-US" sz="1600" dirty="0">
                <a:latin typeface="+mj-ea"/>
                <a:ea typeface="+mj-ea"/>
              </a:rPr>
              <a:t>①ー２：近接目視による点検の継続実施</a:t>
            </a:r>
          </a:p>
        </p:txBody>
      </p:sp>
      <p:sp>
        <p:nvSpPr>
          <p:cNvPr id="20" name="テキスト ボックス 19">
            <a:extLst>
              <a:ext uri="{FF2B5EF4-FFF2-40B4-BE49-F238E27FC236}">
                <a16:creationId xmlns:a16="http://schemas.microsoft.com/office/drawing/2014/main" id="{37E97BCC-A032-4CCE-8683-DCEF02D4708E}"/>
              </a:ext>
            </a:extLst>
          </p:cNvPr>
          <p:cNvSpPr txBox="1"/>
          <p:nvPr/>
        </p:nvSpPr>
        <p:spPr>
          <a:xfrm>
            <a:off x="4716016" y="2879468"/>
            <a:ext cx="4427984" cy="276999"/>
          </a:xfrm>
          <a:prstGeom prst="rect">
            <a:avLst/>
          </a:prstGeom>
          <a:noFill/>
        </p:spPr>
        <p:txBody>
          <a:bodyPr wrap="square" rtlCol="0">
            <a:spAutoFit/>
          </a:bodyPr>
          <a:lstStyle/>
          <a:p>
            <a:pPr algn="just"/>
            <a:r>
              <a:rPr lang="ja-JP" altLang="en-US" sz="1200" kern="100" dirty="0"/>
              <a:t>◆健全度の低下に伴う点検頻度の増加見込み（係留施設）</a:t>
            </a:r>
            <a:endParaRPr lang="en-US" altLang="ja-JP" sz="1200" kern="100" dirty="0"/>
          </a:p>
        </p:txBody>
      </p:sp>
      <p:graphicFrame>
        <p:nvGraphicFramePr>
          <p:cNvPr id="8" name="オブジェクト 7">
            <a:extLst>
              <a:ext uri="{FF2B5EF4-FFF2-40B4-BE49-F238E27FC236}">
                <a16:creationId xmlns:a16="http://schemas.microsoft.com/office/drawing/2014/main" id="{2A4287BD-407E-48F6-87BE-C0064F9C514F}"/>
              </a:ext>
            </a:extLst>
          </p:cNvPr>
          <p:cNvGraphicFramePr>
            <a:graphicFrameLocks noChangeAspect="1"/>
          </p:cNvGraphicFramePr>
          <p:nvPr>
            <p:extLst>
              <p:ext uri="{D42A27DB-BD31-4B8C-83A1-F6EECF244321}">
                <p14:modId xmlns:p14="http://schemas.microsoft.com/office/powerpoint/2010/main" val="2224251405"/>
              </p:ext>
            </p:extLst>
          </p:nvPr>
        </p:nvGraphicFramePr>
        <p:xfrm>
          <a:off x="4859338" y="3144838"/>
          <a:ext cx="3832225" cy="1601787"/>
        </p:xfrm>
        <a:graphic>
          <a:graphicData uri="http://schemas.openxmlformats.org/presentationml/2006/ole">
            <mc:AlternateContent xmlns:mc="http://schemas.openxmlformats.org/markup-compatibility/2006">
              <mc:Choice xmlns:v="urn:schemas-microsoft-com:vml" Requires="v">
                <p:oleObj spid="_x0000_s7170" name="Worksheet" r:id="rId4" imgW="4009904" imgH="1676536" progId="Excel.Sheet.12">
                  <p:embed/>
                </p:oleObj>
              </mc:Choice>
              <mc:Fallback>
                <p:oleObj name="Worksheet" r:id="rId4" imgW="4009904" imgH="1676536" progId="Excel.Sheet.12">
                  <p:embed/>
                  <p:pic>
                    <p:nvPicPr>
                      <p:cNvPr id="0" name=""/>
                      <p:cNvPicPr/>
                      <p:nvPr/>
                    </p:nvPicPr>
                    <p:blipFill>
                      <a:blip r:embed="rId5"/>
                      <a:stretch>
                        <a:fillRect/>
                      </a:stretch>
                    </p:blipFill>
                    <p:spPr>
                      <a:xfrm>
                        <a:off x="4859338" y="3144838"/>
                        <a:ext cx="3832225" cy="1601787"/>
                      </a:xfrm>
                      <a:prstGeom prst="rect">
                        <a:avLst/>
                      </a:prstGeom>
                    </p:spPr>
                  </p:pic>
                </p:oleObj>
              </mc:Fallback>
            </mc:AlternateContent>
          </a:graphicData>
        </a:graphic>
      </p:graphicFrame>
      <p:sp>
        <p:nvSpPr>
          <p:cNvPr id="17" name="テキスト ボックス 16">
            <a:extLst>
              <a:ext uri="{FF2B5EF4-FFF2-40B4-BE49-F238E27FC236}">
                <a16:creationId xmlns:a16="http://schemas.microsoft.com/office/drawing/2014/main" id="{B313B88A-404C-4A6A-BB8B-D6DDD9177B5B}"/>
              </a:ext>
            </a:extLst>
          </p:cNvPr>
          <p:cNvSpPr txBox="1"/>
          <p:nvPr/>
        </p:nvSpPr>
        <p:spPr>
          <a:xfrm>
            <a:off x="4872871" y="4669477"/>
            <a:ext cx="3817147" cy="161583"/>
          </a:xfrm>
          <a:prstGeom prst="rect">
            <a:avLst/>
          </a:prstGeom>
          <a:noFill/>
          <a:ln>
            <a:noFill/>
          </a:ln>
        </p:spPr>
        <p:txBody>
          <a:bodyPr wrap="square" lIns="0" tIns="0" rIns="0" bIns="0" rtlCol="0">
            <a:spAutoFit/>
          </a:bodyPr>
          <a:lstStyle/>
          <a:p>
            <a:r>
              <a:rPr lang="en-US" altLang="ja-JP" sz="1050" kern="100" dirty="0">
                <a:effectLst/>
              </a:rPr>
              <a:t>※</a:t>
            </a:r>
            <a:r>
              <a:rPr lang="ja-JP" altLang="en-US" sz="1050" kern="100" dirty="0">
                <a:effectLst/>
              </a:rPr>
              <a:t>これまでの健全度の低下傾向をもとに試算</a:t>
            </a:r>
            <a:endParaRPr lang="en-US" altLang="ja-JP" sz="1050" kern="100" dirty="0">
              <a:effectLst/>
            </a:endParaRPr>
          </a:p>
        </p:txBody>
      </p:sp>
      <p:sp>
        <p:nvSpPr>
          <p:cNvPr id="19" name="テキスト ボックス 18">
            <a:extLst>
              <a:ext uri="{FF2B5EF4-FFF2-40B4-BE49-F238E27FC236}">
                <a16:creationId xmlns:a16="http://schemas.microsoft.com/office/drawing/2014/main" id="{1DEBB2DA-02A3-40BD-94AA-8DEDA243DFE7}"/>
              </a:ext>
            </a:extLst>
          </p:cNvPr>
          <p:cNvSpPr txBox="1"/>
          <p:nvPr/>
        </p:nvSpPr>
        <p:spPr>
          <a:xfrm>
            <a:off x="4767024" y="6604992"/>
            <a:ext cx="3477384" cy="253916"/>
          </a:xfrm>
          <a:prstGeom prst="rect">
            <a:avLst/>
          </a:prstGeom>
          <a:noFill/>
        </p:spPr>
        <p:txBody>
          <a:bodyPr wrap="square" rtlCol="0">
            <a:spAutoFit/>
          </a:bodyPr>
          <a:lstStyle/>
          <a:p>
            <a:r>
              <a:rPr kumimoji="1" lang="en-US" altLang="ja-JP" sz="1050" dirty="0"/>
              <a:t>(※1)</a:t>
            </a:r>
            <a:r>
              <a:rPr kumimoji="1" lang="ja-JP" altLang="en-US" sz="1050" dirty="0"/>
              <a:t> 予算や施設の状況に応じて職員による点検を実施</a:t>
            </a:r>
          </a:p>
        </p:txBody>
      </p:sp>
    </p:spTree>
    <p:extLst>
      <p:ext uri="{BB962C8B-B14F-4D97-AF65-F5344CB8AC3E}">
        <p14:creationId xmlns:p14="http://schemas.microsoft.com/office/powerpoint/2010/main" val="115523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a:extLst>
              <a:ext uri="{FF2B5EF4-FFF2-40B4-BE49-F238E27FC236}">
                <a16:creationId xmlns:a16="http://schemas.microsoft.com/office/drawing/2014/main" id="{B08DFAA1-CA6C-4CBB-9EBF-C87C270623A9}"/>
              </a:ext>
            </a:extLst>
          </p:cNvPr>
          <p:cNvGraphicFramePr>
            <a:graphicFrameLocks noChangeAspect="1"/>
          </p:cNvGraphicFramePr>
          <p:nvPr>
            <p:extLst>
              <p:ext uri="{D42A27DB-BD31-4B8C-83A1-F6EECF244321}">
                <p14:modId xmlns:p14="http://schemas.microsoft.com/office/powerpoint/2010/main" val="3413671206"/>
              </p:ext>
            </p:extLst>
          </p:nvPr>
        </p:nvGraphicFramePr>
        <p:xfrm>
          <a:off x="160749" y="1803296"/>
          <a:ext cx="8864595" cy="4420756"/>
        </p:xfrm>
        <a:graphic>
          <a:graphicData uri="http://schemas.openxmlformats.org/presentationml/2006/ole">
            <mc:AlternateContent xmlns:mc="http://schemas.openxmlformats.org/markup-compatibility/2006">
              <mc:Choice xmlns:v="urn:schemas-microsoft-com:vml" Requires="v">
                <p:oleObj spid="_x0000_s8194" name="Worksheet" r:id="rId4" imgW="13457000" imgH="6705742" progId="Excel.Sheet.12">
                  <p:embed/>
                </p:oleObj>
              </mc:Choice>
              <mc:Fallback>
                <p:oleObj name="Worksheet" r:id="rId4" imgW="13457000" imgH="6705742" progId="Excel.Sheet.12">
                  <p:embed/>
                  <p:pic>
                    <p:nvPicPr>
                      <p:cNvPr id="21" name="オブジェクト 20">
                        <a:extLst>
                          <a:ext uri="{FF2B5EF4-FFF2-40B4-BE49-F238E27FC236}">
                            <a16:creationId xmlns:a16="http://schemas.microsoft.com/office/drawing/2014/main" id="{6ACF3526-D518-4AEB-B025-309EDEE57C0C}"/>
                          </a:ext>
                        </a:extLst>
                      </p:cNvPr>
                      <p:cNvPicPr/>
                      <p:nvPr/>
                    </p:nvPicPr>
                    <p:blipFill>
                      <a:blip r:embed="rId5"/>
                      <a:stretch>
                        <a:fillRect/>
                      </a:stretch>
                    </p:blipFill>
                    <p:spPr>
                      <a:xfrm>
                        <a:off x="160749" y="1803296"/>
                        <a:ext cx="8864595" cy="4420756"/>
                      </a:xfrm>
                      <a:prstGeom prst="rect">
                        <a:avLst/>
                      </a:prstGeom>
                    </p:spPr>
                  </p:pic>
                </p:oleObj>
              </mc:Fallback>
            </mc:AlternateContent>
          </a:graphicData>
        </a:graphic>
      </p:graphicFrame>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 ．具体的な取組内容の検討</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17</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点検、診断、評価の手法や体制等の充実</a:t>
            </a:r>
            <a:endParaRPr kumimoji="1" lang="ja-JP" altLang="en-US" sz="2400" dirty="0">
              <a:latin typeface="Meiryo UI" pitchFamily="50" charset="-128"/>
              <a:ea typeface="Meiryo UI" pitchFamily="50" charset="-128"/>
              <a:cs typeface="Meiryo UI" pitchFamily="50" charset="-128"/>
            </a:endParaRPr>
          </a:p>
        </p:txBody>
      </p:sp>
      <p:sp>
        <p:nvSpPr>
          <p:cNvPr id="19" name="角丸四角形 8">
            <a:extLst>
              <a:ext uri="{FF2B5EF4-FFF2-40B4-BE49-F238E27FC236}">
                <a16:creationId xmlns:a16="http://schemas.microsoft.com/office/drawing/2014/main" id="{8CD0CA96-83FB-468E-A04E-EDB6D30881F2}"/>
              </a:ext>
            </a:extLst>
          </p:cNvPr>
          <p:cNvSpPr/>
          <p:nvPr/>
        </p:nvSpPr>
        <p:spPr>
          <a:xfrm>
            <a:off x="43447" y="1546264"/>
            <a:ext cx="6472769"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20" name="テキスト ボックス 8">
            <a:extLst>
              <a:ext uri="{FF2B5EF4-FFF2-40B4-BE49-F238E27FC236}">
                <a16:creationId xmlns:a16="http://schemas.microsoft.com/office/drawing/2014/main" id="{6C79D4E4-3B27-4540-B462-93341D34E85A}"/>
              </a:ext>
            </a:extLst>
          </p:cNvPr>
          <p:cNvSpPr txBox="1">
            <a:spLocks noChangeArrowheads="1"/>
          </p:cNvSpPr>
          <p:nvPr/>
        </p:nvSpPr>
        <p:spPr bwMode="auto">
          <a:xfrm>
            <a:off x="179472" y="1412776"/>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24" name="角丸四角形 8">
            <a:extLst>
              <a:ext uri="{FF2B5EF4-FFF2-40B4-BE49-F238E27FC236}">
                <a16:creationId xmlns:a16="http://schemas.microsoft.com/office/drawing/2014/main" id="{8C490696-C7CA-419C-A303-B53BF681F3F6}"/>
              </a:ext>
            </a:extLst>
          </p:cNvPr>
          <p:cNvSpPr/>
          <p:nvPr/>
        </p:nvSpPr>
        <p:spPr>
          <a:xfrm>
            <a:off x="6844749" y="1546264"/>
            <a:ext cx="2219291"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25" name="テキスト ボックス 8">
            <a:extLst>
              <a:ext uri="{FF2B5EF4-FFF2-40B4-BE49-F238E27FC236}">
                <a16:creationId xmlns:a16="http://schemas.microsoft.com/office/drawing/2014/main" id="{86A60434-6D5C-4B9E-8813-9F97A063E49E}"/>
              </a:ext>
            </a:extLst>
          </p:cNvPr>
          <p:cNvSpPr txBox="1">
            <a:spLocks noChangeArrowheads="1"/>
          </p:cNvSpPr>
          <p:nvPr/>
        </p:nvSpPr>
        <p:spPr bwMode="auto">
          <a:xfrm>
            <a:off x="7246140" y="1418151"/>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26" name="テキスト ボックス 25">
            <a:extLst>
              <a:ext uri="{FF2B5EF4-FFF2-40B4-BE49-F238E27FC236}">
                <a16:creationId xmlns:a16="http://schemas.microsoft.com/office/drawing/2014/main" id="{450ED1A9-BEC0-4A7A-95CB-FC9B3A65EF71}"/>
              </a:ext>
            </a:extLst>
          </p:cNvPr>
          <p:cNvSpPr txBox="1"/>
          <p:nvPr/>
        </p:nvSpPr>
        <p:spPr>
          <a:xfrm>
            <a:off x="68518" y="980728"/>
            <a:ext cx="8995522" cy="338554"/>
          </a:xfrm>
          <a:prstGeom prst="rect">
            <a:avLst/>
          </a:prstGeom>
          <a:noFill/>
        </p:spPr>
        <p:txBody>
          <a:bodyPr wrap="square" rtlCol="0">
            <a:spAutoFit/>
          </a:bodyPr>
          <a:lstStyle/>
          <a:p>
            <a:r>
              <a:rPr lang="ja-JP" altLang="en-US" sz="1600" dirty="0">
                <a:latin typeface="+mj-ea"/>
                <a:ea typeface="+mj-ea"/>
              </a:rPr>
              <a:t>①ー３</a:t>
            </a:r>
            <a:r>
              <a:rPr kumimoji="1" lang="ja-JP" altLang="en-US" sz="1600" dirty="0">
                <a:latin typeface="+mj-ea"/>
                <a:ea typeface="+mj-ea"/>
              </a:rPr>
              <a:t>：鋼矢板等の肉厚調査などの詳細点検を継続実施</a:t>
            </a:r>
            <a:endParaRPr kumimoji="1" lang="en-US" altLang="ja-JP" sz="1600" dirty="0">
              <a:latin typeface="+mj-ea"/>
              <a:ea typeface="+mj-ea"/>
            </a:endParaRPr>
          </a:p>
        </p:txBody>
      </p:sp>
      <p:sp>
        <p:nvSpPr>
          <p:cNvPr id="27" name="フリーフォーム: 図形 26">
            <a:extLst>
              <a:ext uri="{FF2B5EF4-FFF2-40B4-BE49-F238E27FC236}">
                <a16:creationId xmlns:a16="http://schemas.microsoft.com/office/drawing/2014/main" id="{9A444C16-3D2B-4DA9-817E-63F08BE35E44}"/>
              </a:ext>
            </a:extLst>
          </p:cNvPr>
          <p:cNvSpPr/>
          <p:nvPr/>
        </p:nvSpPr>
        <p:spPr>
          <a:xfrm>
            <a:off x="343850" y="3520475"/>
            <a:ext cx="8671911" cy="2694941"/>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1236 h 973301"/>
              <a:gd name="connsiteX1" fmla="*/ 2428 w 6096952"/>
              <a:gd name="connsiteY1" fmla="*/ 973301 h 973301"/>
              <a:gd name="connsiteX2" fmla="*/ 6096952 w 6096952"/>
              <a:gd name="connsiteY2" fmla="*/ 956825 h 973301"/>
              <a:gd name="connsiteX3" fmla="*/ 6082389 w 6096952"/>
              <a:gd name="connsiteY3" fmla="*/ 0 h 973301"/>
              <a:gd name="connsiteX4" fmla="*/ 870594 w 6096952"/>
              <a:gd name="connsiteY4" fmla="*/ 7002 h 973301"/>
              <a:gd name="connsiteX5" fmla="*/ 0 w 6096952"/>
              <a:gd name="connsiteY5" fmla="*/ 1236 h 973301"/>
              <a:gd name="connsiteX0" fmla="*/ 0 w 6105550"/>
              <a:gd name="connsiteY0" fmla="*/ 1236 h 973301"/>
              <a:gd name="connsiteX1" fmla="*/ 2428 w 6105550"/>
              <a:gd name="connsiteY1" fmla="*/ 973301 h 973301"/>
              <a:gd name="connsiteX2" fmla="*/ 6105550 w 6105550"/>
              <a:gd name="connsiteY2" fmla="*/ 961225 h 973301"/>
              <a:gd name="connsiteX3" fmla="*/ 6082389 w 6105550"/>
              <a:gd name="connsiteY3" fmla="*/ 0 h 973301"/>
              <a:gd name="connsiteX4" fmla="*/ 870594 w 6105550"/>
              <a:gd name="connsiteY4" fmla="*/ 7002 h 973301"/>
              <a:gd name="connsiteX5" fmla="*/ 0 w 6105550"/>
              <a:gd name="connsiteY5" fmla="*/ 1236 h 973301"/>
              <a:gd name="connsiteX0" fmla="*/ 0 w 6105550"/>
              <a:gd name="connsiteY0" fmla="*/ 1236 h 964501"/>
              <a:gd name="connsiteX1" fmla="*/ 11026 w 6105550"/>
              <a:gd name="connsiteY1" fmla="*/ 964501 h 964501"/>
              <a:gd name="connsiteX2" fmla="*/ 6105550 w 6105550"/>
              <a:gd name="connsiteY2" fmla="*/ 961225 h 964501"/>
              <a:gd name="connsiteX3" fmla="*/ 6082389 w 6105550"/>
              <a:gd name="connsiteY3" fmla="*/ 0 h 964501"/>
              <a:gd name="connsiteX4" fmla="*/ 870594 w 6105550"/>
              <a:gd name="connsiteY4" fmla="*/ 7002 h 964501"/>
              <a:gd name="connsiteX5" fmla="*/ 0 w 6105550"/>
              <a:gd name="connsiteY5" fmla="*/ 1236 h 964501"/>
              <a:gd name="connsiteX0" fmla="*/ 0 w 6105550"/>
              <a:gd name="connsiteY0" fmla="*/ 0 h 963265"/>
              <a:gd name="connsiteX1" fmla="*/ 11026 w 6105550"/>
              <a:gd name="connsiteY1" fmla="*/ 963265 h 963265"/>
              <a:gd name="connsiteX2" fmla="*/ 6105550 w 6105550"/>
              <a:gd name="connsiteY2" fmla="*/ 959989 h 963265"/>
              <a:gd name="connsiteX3" fmla="*/ 6088046 w 6105550"/>
              <a:gd name="connsiteY3" fmla="*/ 7448 h 963265"/>
              <a:gd name="connsiteX4" fmla="*/ 870594 w 6105550"/>
              <a:gd name="connsiteY4" fmla="*/ 5766 h 963265"/>
              <a:gd name="connsiteX5" fmla="*/ 0 w 6105550"/>
              <a:gd name="connsiteY5" fmla="*/ 0 h 963265"/>
              <a:gd name="connsiteX0" fmla="*/ 0 w 6105550"/>
              <a:gd name="connsiteY0" fmla="*/ 0 h 963265"/>
              <a:gd name="connsiteX1" fmla="*/ 11026 w 6105550"/>
              <a:gd name="connsiteY1" fmla="*/ 963265 h 963265"/>
              <a:gd name="connsiteX2" fmla="*/ 6105550 w 6105550"/>
              <a:gd name="connsiteY2" fmla="*/ 959989 h 963265"/>
              <a:gd name="connsiteX3" fmla="*/ 6093702 w 6105550"/>
              <a:gd name="connsiteY3" fmla="*/ 16133 h 963265"/>
              <a:gd name="connsiteX4" fmla="*/ 870594 w 6105550"/>
              <a:gd name="connsiteY4" fmla="*/ 5766 h 963265"/>
              <a:gd name="connsiteX5" fmla="*/ 0 w 6105550"/>
              <a:gd name="connsiteY5" fmla="*/ 0 h 963265"/>
              <a:gd name="connsiteX0" fmla="*/ 0 w 6115593"/>
              <a:gd name="connsiteY0" fmla="*/ 0 h 963265"/>
              <a:gd name="connsiteX1" fmla="*/ 11026 w 6115593"/>
              <a:gd name="connsiteY1" fmla="*/ 963265 h 963265"/>
              <a:gd name="connsiteX2" fmla="*/ 6105550 w 6115593"/>
              <a:gd name="connsiteY2" fmla="*/ 959989 h 963265"/>
              <a:gd name="connsiteX3" fmla="*/ 6115197 w 6115593"/>
              <a:gd name="connsiteY3" fmla="*/ 14771 h 963265"/>
              <a:gd name="connsiteX4" fmla="*/ 870594 w 6115593"/>
              <a:gd name="connsiteY4" fmla="*/ 5766 h 963265"/>
              <a:gd name="connsiteX5" fmla="*/ 0 w 6115593"/>
              <a:gd name="connsiteY5" fmla="*/ 0 h 96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593" h="963265">
                <a:moveTo>
                  <a:pt x="0" y="0"/>
                </a:moveTo>
                <a:cubicBezTo>
                  <a:pt x="809" y="442097"/>
                  <a:pt x="10217" y="521168"/>
                  <a:pt x="11026" y="963265"/>
                </a:cubicBezTo>
                <a:lnTo>
                  <a:pt x="6105550" y="959989"/>
                </a:lnTo>
                <a:cubicBezTo>
                  <a:pt x="6102487" y="358627"/>
                  <a:pt x="6118260" y="616133"/>
                  <a:pt x="6115197" y="14771"/>
                </a:cubicBezTo>
                <a:lnTo>
                  <a:pt x="870594" y="5766"/>
                </a:lnTo>
                <a:lnTo>
                  <a:pt x="0" y="0"/>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7E6D0F79-9174-4F72-9325-2849A6699B4D}"/>
              </a:ext>
            </a:extLst>
          </p:cNvPr>
          <p:cNvSpPr/>
          <p:nvPr/>
        </p:nvSpPr>
        <p:spPr>
          <a:xfrm>
            <a:off x="1547663" y="2557594"/>
            <a:ext cx="7464907" cy="656565"/>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1236 h 973301"/>
              <a:gd name="connsiteX1" fmla="*/ 2428 w 6096952"/>
              <a:gd name="connsiteY1" fmla="*/ 973301 h 973301"/>
              <a:gd name="connsiteX2" fmla="*/ 6096952 w 6096952"/>
              <a:gd name="connsiteY2" fmla="*/ 956825 h 973301"/>
              <a:gd name="connsiteX3" fmla="*/ 6082389 w 6096952"/>
              <a:gd name="connsiteY3" fmla="*/ 0 h 973301"/>
              <a:gd name="connsiteX4" fmla="*/ 870594 w 6096952"/>
              <a:gd name="connsiteY4" fmla="*/ 7002 h 973301"/>
              <a:gd name="connsiteX5" fmla="*/ 0 w 6096952"/>
              <a:gd name="connsiteY5" fmla="*/ 1236 h 973301"/>
              <a:gd name="connsiteX0" fmla="*/ 0 w 6105550"/>
              <a:gd name="connsiteY0" fmla="*/ 1236 h 973301"/>
              <a:gd name="connsiteX1" fmla="*/ 2428 w 6105550"/>
              <a:gd name="connsiteY1" fmla="*/ 973301 h 973301"/>
              <a:gd name="connsiteX2" fmla="*/ 6105550 w 6105550"/>
              <a:gd name="connsiteY2" fmla="*/ 961225 h 973301"/>
              <a:gd name="connsiteX3" fmla="*/ 6082389 w 6105550"/>
              <a:gd name="connsiteY3" fmla="*/ 0 h 973301"/>
              <a:gd name="connsiteX4" fmla="*/ 870594 w 6105550"/>
              <a:gd name="connsiteY4" fmla="*/ 7002 h 973301"/>
              <a:gd name="connsiteX5" fmla="*/ 0 w 6105550"/>
              <a:gd name="connsiteY5" fmla="*/ 1236 h 973301"/>
              <a:gd name="connsiteX0" fmla="*/ 0 w 6105550"/>
              <a:gd name="connsiteY0" fmla="*/ 1236 h 964501"/>
              <a:gd name="connsiteX1" fmla="*/ 11026 w 6105550"/>
              <a:gd name="connsiteY1" fmla="*/ 964501 h 964501"/>
              <a:gd name="connsiteX2" fmla="*/ 6105550 w 6105550"/>
              <a:gd name="connsiteY2" fmla="*/ 961225 h 964501"/>
              <a:gd name="connsiteX3" fmla="*/ 6082389 w 6105550"/>
              <a:gd name="connsiteY3" fmla="*/ 0 h 964501"/>
              <a:gd name="connsiteX4" fmla="*/ 870594 w 6105550"/>
              <a:gd name="connsiteY4" fmla="*/ 7002 h 964501"/>
              <a:gd name="connsiteX5" fmla="*/ 0 w 6105550"/>
              <a:gd name="connsiteY5" fmla="*/ 1236 h 964501"/>
              <a:gd name="connsiteX0" fmla="*/ 0 w 6082680"/>
              <a:gd name="connsiteY0" fmla="*/ 1236 h 964501"/>
              <a:gd name="connsiteX1" fmla="*/ 11026 w 6082680"/>
              <a:gd name="connsiteY1" fmla="*/ 964501 h 964501"/>
              <a:gd name="connsiteX2" fmla="*/ 6066332 w 6082680"/>
              <a:gd name="connsiteY2" fmla="*/ 949421 h 964501"/>
              <a:gd name="connsiteX3" fmla="*/ 6082389 w 6082680"/>
              <a:gd name="connsiteY3" fmla="*/ 0 h 964501"/>
              <a:gd name="connsiteX4" fmla="*/ 870594 w 6082680"/>
              <a:gd name="connsiteY4" fmla="*/ 7002 h 964501"/>
              <a:gd name="connsiteX5" fmla="*/ 0 w 6082680"/>
              <a:gd name="connsiteY5" fmla="*/ 1236 h 964501"/>
              <a:gd name="connsiteX0" fmla="*/ 0 w 6083216"/>
              <a:gd name="connsiteY0" fmla="*/ 1236 h 966242"/>
              <a:gd name="connsiteX1" fmla="*/ 11026 w 6083216"/>
              <a:gd name="connsiteY1" fmla="*/ 964501 h 966242"/>
              <a:gd name="connsiteX2" fmla="*/ 6081856 w 6083216"/>
              <a:gd name="connsiteY2" fmla="*/ 966242 h 966242"/>
              <a:gd name="connsiteX3" fmla="*/ 6082389 w 6083216"/>
              <a:gd name="connsiteY3" fmla="*/ 0 h 966242"/>
              <a:gd name="connsiteX4" fmla="*/ 870594 w 6083216"/>
              <a:gd name="connsiteY4" fmla="*/ 7002 h 966242"/>
              <a:gd name="connsiteX5" fmla="*/ 0 w 6083216"/>
              <a:gd name="connsiteY5" fmla="*/ 1236 h 9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3216" h="966242">
                <a:moveTo>
                  <a:pt x="0" y="1236"/>
                </a:moveTo>
                <a:cubicBezTo>
                  <a:pt x="809" y="443333"/>
                  <a:pt x="10217" y="522404"/>
                  <a:pt x="11026" y="964501"/>
                </a:cubicBezTo>
                <a:lnTo>
                  <a:pt x="6081856" y="966242"/>
                </a:lnTo>
                <a:cubicBezTo>
                  <a:pt x="6078793" y="364880"/>
                  <a:pt x="6085452" y="601362"/>
                  <a:pt x="6082389" y="0"/>
                </a:cubicBezTo>
                <a:lnTo>
                  <a:pt x="870594" y="7002"/>
                </a:lnTo>
                <a:lnTo>
                  <a:pt x="0" y="1236"/>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68DBF92D-0FE9-4320-9615-67737A037629}"/>
              </a:ext>
            </a:extLst>
          </p:cNvPr>
          <p:cNvSpPr/>
          <p:nvPr/>
        </p:nvSpPr>
        <p:spPr>
          <a:xfrm>
            <a:off x="331871" y="2566736"/>
            <a:ext cx="8659729" cy="978568"/>
          </a:xfrm>
          <a:custGeom>
            <a:avLst/>
            <a:gdLst>
              <a:gd name="connsiteX0" fmla="*/ 0 w 8638674"/>
              <a:gd name="connsiteY0" fmla="*/ 0 h 1042736"/>
              <a:gd name="connsiteX1" fmla="*/ 0 w 8638674"/>
              <a:gd name="connsiteY1" fmla="*/ 1042736 h 1042736"/>
              <a:gd name="connsiteX2" fmla="*/ 8638674 w 8638674"/>
              <a:gd name="connsiteY2" fmla="*/ 1026694 h 1042736"/>
              <a:gd name="connsiteX3" fmla="*/ 8622632 w 8638674"/>
              <a:gd name="connsiteY3" fmla="*/ 673768 h 1042736"/>
              <a:gd name="connsiteX4" fmla="*/ 1219200 w 8638674"/>
              <a:gd name="connsiteY4" fmla="*/ 689810 h 1042736"/>
              <a:gd name="connsiteX5" fmla="*/ 1219200 w 8638674"/>
              <a:gd name="connsiteY5" fmla="*/ 48126 h 1042736"/>
              <a:gd name="connsiteX6" fmla="*/ 0 w 8638674"/>
              <a:gd name="connsiteY6" fmla="*/ 0 h 1042736"/>
              <a:gd name="connsiteX0" fmla="*/ 0 w 8638674"/>
              <a:gd name="connsiteY0" fmla="*/ 8022 h 994610"/>
              <a:gd name="connsiteX1" fmla="*/ 0 w 8638674"/>
              <a:gd name="connsiteY1" fmla="*/ 994610 h 994610"/>
              <a:gd name="connsiteX2" fmla="*/ 8638674 w 8638674"/>
              <a:gd name="connsiteY2" fmla="*/ 978568 h 994610"/>
              <a:gd name="connsiteX3" fmla="*/ 8622632 w 8638674"/>
              <a:gd name="connsiteY3" fmla="*/ 625642 h 994610"/>
              <a:gd name="connsiteX4" fmla="*/ 1219200 w 8638674"/>
              <a:gd name="connsiteY4" fmla="*/ 641684 h 994610"/>
              <a:gd name="connsiteX5" fmla="*/ 1219200 w 8638674"/>
              <a:gd name="connsiteY5" fmla="*/ 0 h 994610"/>
              <a:gd name="connsiteX6" fmla="*/ 0 w 8638674"/>
              <a:gd name="connsiteY6" fmla="*/ 8022 h 994610"/>
              <a:gd name="connsiteX0" fmla="*/ 0 w 8638674"/>
              <a:gd name="connsiteY0" fmla="*/ 8022 h 994610"/>
              <a:gd name="connsiteX1" fmla="*/ 0 w 8638674"/>
              <a:gd name="connsiteY1" fmla="*/ 994610 h 994610"/>
              <a:gd name="connsiteX2" fmla="*/ 8638674 w 8638674"/>
              <a:gd name="connsiteY2" fmla="*/ 978568 h 994610"/>
              <a:gd name="connsiteX3" fmla="*/ 8622632 w 8638674"/>
              <a:gd name="connsiteY3" fmla="*/ 625642 h 994610"/>
              <a:gd name="connsiteX4" fmla="*/ 1219200 w 8638674"/>
              <a:gd name="connsiteY4" fmla="*/ 641684 h 994610"/>
              <a:gd name="connsiteX5" fmla="*/ 1219200 w 8638674"/>
              <a:gd name="connsiteY5" fmla="*/ 0 h 994610"/>
              <a:gd name="connsiteX6" fmla="*/ 0 w 8638674"/>
              <a:gd name="connsiteY6" fmla="*/ 8022 h 994610"/>
              <a:gd name="connsiteX0" fmla="*/ 16042 w 8638674"/>
              <a:gd name="connsiteY0" fmla="*/ 16043 h 994610"/>
              <a:gd name="connsiteX1" fmla="*/ 0 w 8638674"/>
              <a:gd name="connsiteY1" fmla="*/ 994610 h 994610"/>
              <a:gd name="connsiteX2" fmla="*/ 8638674 w 8638674"/>
              <a:gd name="connsiteY2" fmla="*/ 978568 h 994610"/>
              <a:gd name="connsiteX3" fmla="*/ 8622632 w 8638674"/>
              <a:gd name="connsiteY3" fmla="*/ 625642 h 994610"/>
              <a:gd name="connsiteX4" fmla="*/ 1219200 w 8638674"/>
              <a:gd name="connsiteY4" fmla="*/ 641684 h 994610"/>
              <a:gd name="connsiteX5" fmla="*/ 1219200 w 8638674"/>
              <a:gd name="connsiteY5" fmla="*/ 0 h 994610"/>
              <a:gd name="connsiteX6" fmla="*/ 16042 w 8638674"/>
              <a:gd name="connsiteY6" fmla="*/ 16043 h 994610"/>
              <a:gd name="connsiteX0" fmla="*/ 0 w 8638674"/>
              <a:gd name="connsiteY0" fmla="*/ 16043 h 994610"/>
              <a:gd name="connsiteX1" fmla="*/ 0 w 8638674"/>
              <a:gd name="connsiteY1" fmla="*/ 994610 h 994610"/>
              <a:gd name="connsiteX2" fmla="*/ 8638674 w 8638674"/>
              <a:gd name="connsiteY2" fmla="*/ 978568 h 994610"/>
              <a:gd name="connsiteX3" fmla="*/ 8622632 w 8638674"/>
              <a:gd name="connsiteY3" fmla="*/ 625642 h 994610"/>
              <a:gd name="connsiteX4" fmla="*/ 1219200 w 8638674"/>
              <a:gd name="connsiteY4" fmla="*/ 641684 h 994610"/>
              <a:gd name="connsiteX5" fmla="*/ 1219200 w 8638674"/>
              <a:gd name="connsiteY5" fmla="*/ 0 h 994610"/>
              <a:gd name="connsiteX6" fmla="*/ 0 w 8638674"/>
              <a:gd name="connsiteY6" fmla="*/ 16043 h 994610"/>
              <a:gd name="connsiteX0" fmla="*/ 0 w 8662737"/>
              <a:gd name="connsiteY0" fmla="*/ 32085 h 994610"/>
              <a:gd name="connsiteX1" fmla="*/ 24063 w 8662737"/>
              <a:gd name="connsiteY1" fmla="*/ 994610 h 994610"/>
              <a:gd name="connsiteX2" fmla="*/ 8662737 w 8662737"/>
              <a:gd name="connsiteY2" fmla="*/ 978568 h 994610"/>
              <a:gd name="connsiteX3" fmla="*/ 8646695 w 8662737"/>
              <a:gd name="connsiteY3" fmla="*/ 625642 h 994610"/>
              <a:gd name="connsiteX4" fmla="*/ 1243263 w 8662737"/>
              <a:gd name="connsiteY4" fmla="*/ 641684 h 994610"/>
              <a:gd name="connsiteX5" fmla="*/ 1243263 w 8662737"/>
              <a:gd name="connsiteY5" fmla="*/ 0 h 994610"/>
              <a:gd name="connsiteX6" fmla="*/ 0 w 8662737"/>
              <a:gd name="connsiteY6" fmla="*/ 32085 h 994610"/>
              <a:gd name="connsiteX0" fmla="*/ 64168 w 8726905"/>
              <a:gd name="connsiteY0" fmla="*/ 32085 h 994610"/>
              <a:gd name="connsiteX1" fmla="*/ 0 w 8726905"/>
              <a:gd name="connsiteY1" fmla="*/ 994610 h 994610"/>
              <a:gd name="connsiteX2" fmla="*/ 8726905 w 8726905"/>
              <a:gd name="connsiteY2" fmla="*/ 978568 h 994610"/>
              <a:gd name="connsiteX3" fmla="*/ 8710863 w 8726905"/>
              <a:gd name="connsiteY3" fmla="*/ 625642 h 994610"/>
              <a:gd name="connsiteX4" fmla="*/ 1307431 w 8726905"/>
              <a:gd name="connsiteY4" fmla="*/ 641684 h 994610"/>
              <a:gd name="connsiteX5" fmla="*/ 1307431 w 8726905"/>
              <a:gd name="connsiteY5" fmla="*/ 0 h 994610"/>
              <a:gd name="connsiteX6" fmla="*/ 64168 w 8726905"/>
              <a:gd name="connsiteY6" fmla="*/ 32085 h 994610"/>
              <a:gd name="connsiteX0" fmla="*/ 0 w 8662737"/>
              <a:gd name="connsiteY0" fmla="*/ 32085 h 1010652"/>
              <a:gd name="connsiteX1" fmla="*/ 16042 w 8662737"/>
              <a:gd name="connsiteY1" fmla="*/ 1010652 h 1010652"/>
              <a:gd name="connsiteX2" fmla="*/ 8662737 w 8662737"/>
              <a:gd name="connsiteY2" fmla="*/ 978568 h 1010652"/>
              <a:gd name="connsiteX3" fmla="*/ 8646695 w 8662737"/>
              <a:gd name="connsiteY3" fmla="*/ 625642 h 1010652"/>
              <a:gd name="connsiteX4" fmla="*/ 1243263 w 8662737"/>
              <a:gd name="connsiteY4" fmla="*/ 641684 h 1010652"/>
              <a:gd name="connsiteX5" fmla="*/ 1243263 w 8662737"/>
              <a:gd name="connsiteY5" fmla="*/ 0 h 1010652"/>
              <a:gd name="connsiteX6" fmla="*/ 0 w 8662737"/>
              <a:gd name="connsiteY6" fmla="*/ 32085 h 1010652"/>
              <a:gd name="connsiteX0" fmla="*/ 32084 w 8694821"/>
              <a:gd name="connsiteY0" fmla="*/ 32085 h 1002631"/>
              <a:gd name="connsiteX1" fmla="*/ 0 w 8694821"/>
              <a:gd name="connsiteY1" fmla="*/ 1002631 h 1002631"/>
              <a:gd name="connsiteX2" fmla="*/ 8694821 w 8694821"/>
              <a:gd name="connsiteY2" fmla="*/ 978568 h 1002631"/>
              <a:gd name="connsiteX3" fmla="*/ 8678779 w 8694821"/>
              <a:gd name="connsiteY3" fmla="*/ 625642 h 1002631"/>
              <a:gd name="connsiteX4" fmla="*/ 1275347 w 8694821"/>
              <a:gd name="connsiteY4" fmla="*/ 641684 h 1002631"/>
              <a:gd name="connsiteX5" fmla="*/ 1275347 w 8694821"/>
              <a:gd name="connsiteY5" fmla="*/ 0 h 1002631"/>
              <a:gd name="connsiteX6" fmla="*/ 32084 w 8694821"/>
              <a:gd name="connsiteY6" fmla="*/ 32085 h 1002631"/>
              <a:gd name="connsiteX0" fmla="*/ 16042 w 8678779"/>
              <a:gd name="connsiteY0" fmla="*/ 32085 h 978568"/>
              <a:gd name="connsiteX1" fmla="*/ 0 w 8678779"/>
              <a:gd name="connsiteY1" fmla="*/ 962525 h 978568"/>
              <a:gd name="connsiteX2" fmla="*/ 8678779 w 8678779"/>
              <a:gd name="connsiteY2" fmla="*/ 978568 h 978568"/>
              <a:gd name="connsiteX3" fmla="*/ 8662737 w 8678779"/>
              <a:gd name="connsiteY3" fmla="*/ 625642 h 978568"/>
              <a:gd name="connsiteX4" fmla="*/ 1259305 w 8678779"/>
              <a:gd name="connsiteY4" fmla="*/ 641684 h 978568"/>
              <a:gd name="connsiteX5" fmla="*/ 1259305 w 8678779"/>
              <a:gd name="connsiteY5" fmla="*/ 0 h 978568"/>
              <a:gd name="connsiteX6" fmla="*/ 16042 w 8678779"/>
              <a:gd name="connsiteY6" fmla="*/ 32085 h 978568"/>
              <a:gd name="connsiteX0" fmla="*/ 0 w 8694821"/>
              <a:gd name="connsiteY0" fmla="*/ 1 h 978568"/>
              <a:gd name="connsiteX1" fmla="*/ 16042 w 8694821"/>
              <a:gd name="connsiteY1" fmla="*/ 962525 h 978568"/>
              <a:gd name="connsiteX2" fmla="*/ 8694821 w 8694821"/>
              <a:gd name="connsiteY2" fmla="*/ 978568 h 978568"/>
              <a:gd name="connsiteX3" fmla="*/ 8678779 w 8694821"/>
              <a:gd name="connsiteY3" fmla="*/ 625642 h 978568"/>
              <a:gd name="connsiteX4" fmla="*/ 1275347 w 8694821"/>
              <a:gd name="connsiteY4" fmla="*/ 641684 h 978568"/>
              <a:gd name="connsiteX5" fmla="*/ 1275347 w 8694821"/>
              <a:gd name="connsiteY5" fmla="*/ 0 h 978568"/>
              <a:gd name="connsiteX6" fmla="*/ 0 w 8694821"/>
              <a:gd name="connsiteY6" fmla="*/ 1 h 978568"/>
              <a:gd name="connsiteX0" fmla="*/ 0 w 8694821"/>
              <a:gd name="connsiteY0" fmla="*/ 32085 h 978568"/>
              <a:gd name="connsiteX1" fmla="*/ 16042 w 8694821"/>
              <a:gd name="connsiteY1" fmla="*/ 962525 h 978568"/>
              <a:gd name="connsiteX2" fmla="*/ 8694821 w 8694821"/>
              <a:gd name="connsiteY2" fmla="*/ 978568 h 978568"/>
              <a:gd name="connsiteX3" fmla="*/ 8678779 w 8694821"/>
              <a:gd name="connsiteY3" fmla="*/ 625642 h 978568"/>
              <a:gd name="connsiteX4" fmla="*/ 1275347 w 8694821"/>
              <a:gd name="connsiteY4" fmla="*/ 641684 h 978568"/>
              <a:gd name="connsiteX5" fmla="*/ 1275347 w 8694821"/>
              <a:gd name="connsiteY5" fmla="*/ 0 h 978568"/>
              <a:gd name="connsiteX6" fmla="*/ 0 w 8694821"/>
              <a:gd name="connsiteY6" fmla="*/ 32085 h 978568"/>
              <a:gd name="connsiteX0" fmla="*/ 8021 w 8678779"/>
              <a:gd name="connsiteY0" fmla="*/ 16043 h 978568"/>
              <a:gd name="connsiteX1" fmla="*/ 0 w 8678779"/>
              <a:gd name="connsiteY1" fmla="*/ 962525 h 978568"/>
              <a:gd name="connsiteX2" fmla="*/ 8678779 w 8678779"/>
              <a:gd name="connsiteY2" fmla="*/ 978568 h 978568"/>
              <a:gd name="connsiteX3" fmla="*/ 8662737 w 8678779"/>
              <a:gd name="connsiteY3" fmla="*/ 625642 h 978568"/>
              <a:gd name="connsiteX4" fmla="*/ 1259305 w 8678779"/>
              <a:gd name="connsiteY4" fmla="*/ 641684 h 978568"/>
              <a:gd name="connsiteX5" fmla="*/ 1259305 w 8678779"/>
              <a:gd name="connsiteY5" fmla="*/ 0 h 978568"/>
              <a:gd name="connsiteX6" fmla="*/ 8021 w 8678779"/>
              <a:gd name="connsiteY6" fmla="*/ 16043 h 978568"/>
              <a:gd name="connsiteX0" fmla="*/ 355 w 8687155"/>
              <a:gd name="connsiteY0" fmla="*/ 8022 h 978568"/>
              <a:gd name="connsiteX1" fmla="*/ 8376 w 8687155"/>
              <a:gd name="connsiteY1" fmla="*/ 962525 h 978568"/>
              <a:gd name="connsiteX2" fmla="*/ 8687155 w 8687155"/>
              <a:gd name="connsiteY2" fmla="*/ 978568 h 978568"/>
              <a:gd name="connsiteX3" fmla="*/ 8671113 w 8687155"/>
              <a:gd name="connsiteY3" fmla="*/ 625642 h 978568"/>
              <a:gd name="connsiteX4" fmla="*/ 1267681 w 8687155"/>
              <a:gd name="connsiteY4" fmla="*/ 641684 h 978568"/>
              <a:gd name="connsiteX5" fmla="*/ 1267681 w 8687155"/>
              <a:gd name="connsiteY5" fmla="*/ 0 h 978568"/>
              <a:gd name="connsiteX6" fmla="*/ 355 w 8687155"/>
              <a:gd name="connsiteY6" fmla="*/ 8022 h 978568"/>
              <a:gd name="connsiteX0" fmla="*/ 355 w 8687155"/>
              <a:gd name="connsiteY0" fmla="*/ 8022 h 978568"/>
              <a:gd name="connsiteX1" fmla="*/ 8376 w 8687155"/>
              <a:gd name="connsiteY1" fmla="*/ 962525 h 978568"/>
              <a:gd name="connsiteX2" fmla="*/ 8687155 w 8687155"/>
              <a:gd name="connsiteY2" fmla="*/ 978568 h 978568"/>
              <a:gd name="connsiteX3" fmla="*/ 8671113 w 8687155"/>
              <a:gd name="connsiteY3" fmla="*/ 625642 h 978568"/>
              <a:gd name="connsiteX4" fmla="*/ 1267681 w 8687155"/>
              <a:gd name="connsiteY4" fmla="*/ 641684 h 978568"/>
              <a:gd name="connsiteX5" fmla="*/ 1267681 w 8687155"/>
              <a:gd name="connsiteY5" fmla="*/ 0 h 978568"/>
              <a:gd name="connsiteX6" fmla="*/ 355 w 8687155"/>
              <a:gd name="connsiteY6" fmla="*/ 8022 h 978568"/>
              <a:gd name="connsiteX0" fmla="*/ 24063 w 8678779"/>
              <a:gd name="connsiteY0" fmla="*/ 8022 h 978568"/>
              <a:gd name="connsiteX1" fmla="*/ 0 w 8678779"/>
              <a:gd name="connsiteY1" fmla="*/ 962525 h 978568"/>
              <a:gd name="connsiteX2" fmla="*/ 8678779 w 8678779"/>
              <a:gd name="connsiteY2" fmla="*/ 978568 h 978568"/>
              <a:gd name="connsiteX3" fmla="*/ 8662737 w 8678779"/>
              <a:gd name="connsiteY3" fmla="*/ 625642 h 978568"/>
              <a:gd name="connsiteX4" fmla="*/ 1259305 w 8678779"/>
              <a:gd name="connsiteY4" fmla="*/ 641684 h 978568"/>
              <a:gd name="connsiteX5" fmla="*/ 1259305 w 8678779"/>
              <a:gd name="connsiteY5" fmla="*/ 0 h 978568"/>
              <a:gd name="connsiteX6" fmla="*/ 24063 w 8678779"/>
              <a:gd name="connsiteY6" fmla="*/ 8022 h 978568"/>
              <a:gd name="connsiteX0" fmla="*/ 24063 w 8678779"/>
              <a:gd name="connsiteY0" fmla="*/ 8022 h 978568"/>
              <a:gd name="connsiteX1" fmla="*/ 0 w 8678779"/>
              <a:gd name="connsiteY1" fmla="*/ 962525 h 978568"/>
              <a:gd name="connsiteX2" fmla="*/ 8678779 w 8678779"/>
              <a:gd name="connsiteY2" fmla="*/ 978568 h 978568"/>
              <a:gd name="connsiteX3" fmla="*/ 8662737 w 8678779"/>
              <a:gd name="connsiteY3" fmla="*/ 625642 h 978568"/>
              <a:gd name="connsiteX4" fmla="*/ 1259305 w 8678779"/>
              <a:gd name="connsiteY4" fmla="*/ 641684 h 978568"/>
              <a:gd name="connsiteX5" fmla="*/ 1259305 w 8678779"/>
              <a:gd name="connsiteY5" fmla="*/ 0 h 978568"/>
              <a:gd name="connsiteX6" fmla="*/ 24063 w 8678779"/>
              <a:gd name="connsiteY6" fmla="*/ 8022 h 978568"/>
              <a:gd name="connsiteX0" fmla="*/ 24063 w 8670758"/>
              <a:gd name="connsiteY0" fmla="*/ 8022 h 978568"/>
              <a:gd name="connsiteX1" fmla="*/ 0 w 8670758"/>
              <a:gd name="connsiteY1" fmla="*/ 962525 h 978568"/>
              <a:gd name="connsiteX2" fmla="*/ 8670758 w 8670758"/>
              <a:gd name="connsiteY2" fmla="*/ 978568 h 978568"/>
              <a:gd name="connsiteX3" fmla="*/ 8662737 w 8670758"/>
              <a:gd name="connsiteY3" fmla="*/ 625642 h 978568"/>
              <a:gd name="connsiteX4" fmla="*/ 1259305 w 8670758"/>
              <a:gd name="connsiteY4" fmla="*/ 641684 h 978568"/>
              <a:gd name="connsiteX5" fmla="*/ 1259305 w 8670758"/>
              <a:gd name="connsiteY5" fmla="*/ 0 h 978568"/>
              <a:gd name="connsiteX6" fmla="*/ 24063 w 8670758"/>
              <a:gd name="connsiteY6" fmla="*/ 8022 h 978568"/>
              <a:gd name="connsiteX0" fmla="*/ 24063 w 8686800"/>
              <a:gd name="connsiteY0" fmla="*/ 8022 h 978568"/>
              <a:gd name="connsiteX1" fmla="*/ 0 w 8686800"/>
              <a:gd name="connsiteY1" fmla="*/ 962525 h 978568"/>
              <a:gd name="connsiteX2" fmla="*/ 8670758 w 8686800"/>
              <a:gd name="connsiteY2" fmla="*/ 978568 h 978568"/>
              <a:gd name="connsiteX3" fmla="*/ 8686800 w 8686800"/>
              <a:gd name="connsiteY3" fmla="*/ 625642 h 978568"/>
              <a:gd name="connsiteX4" fmla="*/ 1259305 w 8686800"/>
              <a:gd name="connsiteY4" fmla="*/ 641684 h 978568"/>
              <a:gd name="connsiteX5" fmla="*/ 1259305 w 8686800"/>
              <a:gd name="connsiteY5" fmla="*/ 0 h 978568"/>
              <a:gd name="connsiteX6" fmla="*/ 24063 w 8686800"/>
              <a:gd name="connsiteY6" fmla="*/ 8022 h 978568"/>
              <a:gd name="connsiteX0" fmla="*/ 24063 w 8670758"/>
              <a:gd name="connsiteY0" fmla="*/ 8022 h 978568"/>
              <a:gd name="connsiteX1" fmla="*/ 0 w 8670758"/>
              <a:gd name="connsiteY1" fmla="*/ 962525 h 978568"/>
              <a:gd name="connsiteX2" fmla="*/ 8670758 w 8670758"/>
              <a:gd name="connsiteY2" fmla="*/ 978568 h 978568"/>
              <a:gd name="connsiteX3" fmla="*/ 8654716 w 8670758"/>
              <a:gd name="connsiteY3" fmla="*/ 625642 h 978568"/>
              <a:gd name="connsiteX4" fmla="*/ 1259305 w 8670758"/>
              <a:gd name="connsiteY4" fmla="*/ 641684 h 978568"/>
              <a:gd name="connsiteX5" fmla="*/ 1259305 w 8670758"/>
              <a:gd name="connsiteY5" fmla="*/ 0 h 978568"/>
              <a:gd name="connsiteX6" fmla="*/ 24063 w 8670758"/>
              <a:gd name="connsiteY6" fmla="*/ 8022 h 978568"/>
              <a:gd name="connsiteX0" fmla="*/ 24063 w 8678779"/>
              <a:gd name="connsiteY0" fmla="*/ 8022 h 978568"/>
              <a:gd name="connsiteX1" fmla="*/ 0 w 8678779"/>
              <a:gd name="connsiteY1" fmla="*/ 962525 h 978568"/>
              <a:gd name="connsiteX2" fmla="*/ 8670758 w 8678779"/>
              <a:gd name="connsiteY2" fmla="*/ 978568 h 978568"/>
              <a:gd name="connsiteX3" fmla="*/ 8678779 w 8678779"/>
              <a:gd name="connsiteY3" fmla="*/ 625642 h 978568"/>
              <a:gd name="connsiteX4" fmla="*/ 1259305 w 8678779"/>
              <a:gd name="connsiteY4" fmla="*/ 641684 h 978568"/>
              <a:gd name="connsiteX5" fmla="*/ 1259305 w 8678779"/>
              <a:gd name="connsiteY5" fmla="*/ 0 h 978568"/>
              <a:gd name="connsiteX6" fmla="*/ 24063 w 8678779"/>
              <a:gd name="connsiteY6" fmla="*/ 8022 h 978568"/>
              <a:gd name="connsiteX0" fmla="*/ 10728 w 8665444"/>
              <a:gd name="connsiteY0" fmla="*/ 8022 h 978568"/>
              <a:gd name="connsiteX1" fmla="*/ 0 w 8665444"/>
              <a:gd name="connsiteY1" fmla="*/ 962525 h 978568"/>
              <a:gd name="connsiteX2" fmla="*/ 8657423 w 8665444"/>
              <a:gd name="connsiteY2" fmla="*/ 978568 h 978568"/>
              <a:gd name="connsiteX3" fmla="*/ 8665444 w 8665444"/>
              <a:gd name="connsiteY3" fmla="*/ 625642 h 978568"/>
              <a:gd name="connsiteX4" fmla="*/ 1245970 w 8665444"/>
              <a:gd name="connsiteY4" fmla="*/ 641684 h 978568"/>
              <a:gd name="connsiteX5" fmla="*/ 1245970 w 8665444"/>
              <a:gd name="connsiteY5" fmla="*/ 0 h 978568"/>
              <a:gd name="connsiteX6" fmla="*/ 10728 w 8665444"/>
              <a:gd name="connsiteY6" fmla="*/ 8022 h 978568"/>
              <a:gd name="connsiteX0" fmla="*/ 5013 w 8659729"/>
              <a:gd name="connsiteY0" fmla="*/ 8022 h 978568"/>
              <a:gd name="connsiteX1" fmla="*/ 0 w 8659729"/>
              <a:gd name="connsiteY1" fmla="*/ 962525 h 978568"/>
              <a:gd name="connsiteX2" fmla="*/ 8651708 w 8659729"/>
              <a:gd name="connsiteY2" fmla="*/ 978568 h 978568"/>
              <a:gd name="connsiteX3" fmla="*/ 8659729 w 8659729"/>
              <a:gd name="connsiteY3" fmla="*/ 625642 h 978568"/>
              <a:gd name="connsiteX4" fmla="*/ 1240255 w 8659729"/>
              <a:gd name="connsiteY4" fmla="*/ 641684 h 978568"/>
              <a:gd name="connsiteX5" fmla="*/ 1240255 w 8659729"/>
              <a:gd name="connsiteY5" fmla="*/ 0 h 978568"/>
              <a:gd name="connsiteX6" fmla="*/ 5013 w 8659729"/>
              <a:gd name="connsiteY6" fmla="*/ 8022 h 97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729" h="978568">
                <a:moveTo>
                  <a:pt x="5013" y="8022"/>
                </a:moveTo>
                <a:cubicBezTo>
                  <a:pt x="2339" y="323516"/>
                  <a:pt x="2674" y="647031"/>
                  <a:pt x="0" y="962525"/>
                </a:cubicBezTo>
                <a:lnTo>
                  <a:pt x="8651708" y="978568"/>
                </a:lnTo>
                <a:lnTo>
                  <a:pt x="8659729" y="625642"/>
                </a:lnTo>
                <a:lnTo>
                  <a:pt x="1240255" y="641684"/>
                </a:lnTo>
                <a:lnTo>
                  <a:pt x="1240255" y="0"/>
                </a:lnTo>
                <a:lnTo>
                  <a:pt x="5013" y="8022"/>
                </a:lnTo>
                <a:close/>
              </a:path>
            </a:pathLst>
          </a:custGeom>
          <a:ln w="47625">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星: 5 pt 13">
            <a:extLst>
              <a:ext uri="{FF2B5EF4-FFF2-40B4-BE49-F238E27FC236}">
                <a16:creationId xmlns:a16="http://schemas.microsoft.com/office/drawing/2014/main" id="{D3725295-98D2-4A2D-96DB-2312FF913DA8}"/>
              </a:ext>
            </a:extLst>
          </p:cNvPr>
          <p:cNvSpPr/>
          <p:nvPr/>
        </p:nvSpPr>
        <p:spPr>
          <a:xfrm>
            <a:off x="8696776" y="3295942"/>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3241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3">
            <a:extLst>
              <a:ext uri="{FF2B5EF4-FFF2-40B4-BE49-F238E27FC236}">
                <a16:creationId xmlns:a16="http://schemas.microsoft.com/office/drawing/2014/main" id="{D376AEC5-4934-4956-AEDE-D72E8644C48B}"/>
              </a:ext>
            </a:extLst>
          </p:cNvPr>
          <p:cNvGraphicFramePr>
            <a:graphicFrameLocks noGrp="1"/>
          </p:cNvGraphicFramePr>
          <p:nvPr>
            <p:extLst>
              <p:ext uri="{D42A27DB-BD31-4B8C-83A1-F6EECF244321}">
                <p14:modId xmlns:p14="http://schemas.microsoft.com/office/powerpoint/2010/main" val="3810455345"/>
              </p:ext>
            </p:extLst>
          </p:nvPr>
        </p:nvGraphicFramePr>
        <p:xfrm>
          <a:off x="837536" y="4924528"/>
          <a:ext cx="7416824" cy="1770380"/>
        </p:xfrm>
        <a:graphic>
          <a:graphicData uri="http://schemas.openxmlformats.org/drawingml/2006/table">
            <a:tbl>
              <a:tblPr firstRow="1" bandRow="1">
                <a:tableStyleId>{7DF18680-E054-41AD-8BC1-D1AEF772440D}</a:tableStyleId>
              </a:tblPr>
              <a:tblGrid>
                <a:gridCol w="1656184">
                  <a:extLst>
                    <a:ext uri="{9D8B030D-6E8A-4147-A177-3AD203B41FA5}">
                      <a16:colId xmlns:a16="http://schemas.microsoft.com/office/drawing/2014/main" val="3497071573"/>
                    </a:ext>
                  </a:extLst>
                </a:gridCol>
                <a:gridCol w="2736304">
                  <a:extLst>
                    <a:ext uri="{9D8B030D-6E8A-4147-A177-3AD203B41FA5}">
                      <a16:colId xmlns:a16="http://schemas.microsoft.com/office/drawing/2014/main" val="1095984942"/>
                    </a:ext>
                  </a:extLst>
                </a:gridCol>
                <a:gridCol w="3024336">
                  <a:extLst>
                    <a:ext uri="{9D8B030D-6E8A-4147-A177-3AD203B41FA5}">
                      <a16:colId xmlns:a16="http://schemas.microsoft.com/office/drawing/2014/main" val="3603638398"/>
                    </a:ext>
                  </a:extLst>
                </a:gridCol>
              </a:tblGrid>
              <a:tr h="370840">
                <a:tc rowSpan="2">
                  <a:txBody>
                    <a:bodyPr/>
                    <a:lstStyle/>
                    <a:p>
                      <a:endParaRPr kumimoji="1" lang="ja-JP" altLang="en-US" sz="1200" dirty="0"/>
                    </a:p>
                  </a:txBody>
                  <a:tcPr anchor="ctr"/>
                </a:tc>
                <a:tc>
                  <a:txBody>
                    <a:bodyPr/>
                    <a:lstStyle/>
                    <a:p>
                      <a:pPr algn="ctr"/>
                      <a:r>
                        <a:rPr kumimoji="1" lang="ja-JP" altLang="en-US" sz="1600" dirty="0"/>
                        <a:t>重点点検施設</a:t>
                      </a:r>
                    </a:p>
                  </a:txBody>
                  <a:tcPr anchor="ctr"/>
                </a:tc>
                <a:tc>
                  <a:txBody>
                    <a:bodyPr/>
                    <a:lstStyle/>
                    <a:p>
                      <a:pPr algn="ctr"/>
                      <a:r>
                        <a:rPr kumimoji="1" lang="ja-JP" altLang="en-US" sz="1600" dirty="0"/>
                        <a:t>通常点検施設</a:t>
                      </a:r>
                    </a:p>
                  </a:txBody>
                  <a:tcPr anchor="ctr"/>
                </a:tc>
                <a:extLst>
                  <a:ext uri="{0D108BD9-81ED-4DB2-BD59-A6C34878D82A}">
                    <a16:rowId xmlns:a16="http://schemas.microsoft.com/office/drawing/2014/main" val="1902077334"/>
                  </a:ext>
                </a:extLst>
              </a:tr>
              <a:tr h="370840">
                <a:tc vMerge="1">
                  <a:txBody>
                    <a:bodyPr/>
                    <a:lstStyle/>
                    <a:p>
                      <a:endParaRPr kumimoji="1" lang="ja-JP" altLang="en-US" sz="1200" dirty="0"/>
                    </a:p>
                  </a:txBody>
                  <a:tcPr anchor="ctr"/>
                </a:tc>
                <a:tc>
                  <a:txBody>
                    <a:bodyPr/>
                    <a:lstStyle/>
                    <a:p>
                      <a:r>
                        <a:rPr kumimoji="1" lang="ja-JP" altLang="en-US" sz="1050" dirty="0"/>
                        <a:t>①経済活動に重大な影響が及ぼされる施設</a:t>
                      </a:r>
                      <a:endParaRPr kumimoji="1" lang="en-US" altLang="ja-JP" sz="1050" dirty="0"/>
                    </a:p>
                    <a:p>
                      <a:r>
                        <a:rPr kumimoji="1" lang="ja-JP" altLang="en-US" sz="1050" dirty="0"/>
                        <a:t>②防災上重要な施設</a:t>
                      </a:r>
                      <a:endParaRPr kumimoji="1" lang="en-US" altLang="ja-JP" sz="1050" dirty="0"/>
                    </a:p>
                    <a:p>
                      <a:r>
                        <a:rPr kumimoji="1" lang="ja-JP" altLang="en-US" sz="1050" dirty="0"/>
                        <a:t>③損傷が人命に重大な影響を及ぼす施設</a:t>
                      </a:r>
                    </a:p>
                  </a:txBody>
                  <a:tcPr anchor="ctr"/>
                </a:tc>
                <a:tc>
                  <a:txBody>
                    <a:bodyPr/>
                    <a:lstStyle/>
                    <a:p>
                      <a:pPr algn="ctr"/>
                      <a:r>
                        <a:rPr kumimoji="1" lang="ja-JP" altLang="en-US" sz="1050" dirty="0"/>
                        <a:t>重点点検施設以外の施設</a:t>
                      </a:r>
                    </a:p>
                  </a:txBody>
                  <a:tcPr anchor="ctr"/>
                </a:tc>
                <a:extLst>
                  <a:ext uri="{0D108BD9-81ED-4DB2-BD59-A6C34878D82A}">
                    <a16:rowId xmlns:a16="http://schemas.microsoft.com/office/drawing/2014/main" val="3346384749"/>
                  </a:ext>
                </a:extLst>
              </a:tr>
              <a:tr h="370840">
                <a:tc>
                  <a:txBody>
                    <a:bodyPr/>
                    <a:lstStyle/>
                    <a:p>
                      <a:pPr algn="ctr"/>
                      <a:r>
                        <a:rPr kumimoji="1" lang="ja-JP" altLang="en-US" sz="1400" dirty="0"/>
                        <a:t>一般定期点検診断</a:t>
                      </a:r>
                    </a:p>
                  </a:txBody>
                  <a:tcPr anchor="ctr"/>
                </a:tc>
                <a:tc>
                  <a:txBody>
                    <a:bodyPr/>
                    <a:lstStyle/>
                    <a:p>
                      <a:pPr algn="ctr"/>
                      <a:r>
                        <a:rPr kumimoji="1" lang="en-US" altLang="ja-JP" sz="1200" dirty="0"/>
                        <a:t>3</a:t>
                      </a:r>
                      <a:r>
                        <a:rPr kumimoji="1" lang="ja-JP" altLang="en-US" sz="1200" dirty="0"/>
                        <a:t>年以内ごとに少なくとも１回</a:t>
                      </a:r>
                    </a:p>
                  </a:txBody>
                  <a:tcPr anchor="ctr"/>
                </a:tc>
                <a:tc>
                  <a:txBody>
                    <a:bodyPr/>
                    <a:lstStyle/>
                    <a:p>
                      <a:pPr algn="ctr"/>
                      <a:r>
                        <a:rPr kumimoji="1" lang="en-US" altLang="ja-JP" sz="1200" dirty="0"/>
                        <a:t>5</a:t>
                      </a:r>
                      <a:r>
                        <a:rPr kumimoji="1" lang="ja-JP" altLang="en-US" sz="1200" dirty="0"/>
                        <a:t>年以内ごとに少なくとも１回</a:t>
                      </a:r>
                    </a:p>
                  </a:txBody>
                  <a:tcPr anchor="ctr"/>
                </a:tc>
                <a:extLst>
                  <a:ext uri="{0D108BD9-81ED-4DB2-BD59-A6C34878D82A}">
                    <a16:rowId xmlns:a16="http://schemas.microsoft.com/office/drawing/2014/main" val="2781848718"/>
                  </a:ext>
                </a:extLst>
              </a:tr>
              <a:tr h="370840">
                <a:tc>
                  <a:txBody>
                    <a:bodyPr/>
                    <a:lstStyle/>
                    <a:p>
                      <a:pPr algn="ctr"/>
                      <a:r>
                        <a:rPr kumimoji="1" lang="ja-JP" altLang="en-US" sz="1400" dirty="0"/>
                        <a:t>詳細定期点検診断</a:t>
                      </a:r>
                    </a:p>
                  </a:txBody>
                  <a:tcPr anchor="ctr"/>
                </a:tc>
                <a:tc>
                  <a:txBody>
                    <a:bodyPr/>
                    <a:lstStyle/>
                    <a:p>
                      <a:pPr algn="ctr"/>
                      <a:r>
                        <a:rPr kumimoji="1" lang="en-US" altLang="ja-JP" sz="1200" dirty="0"/>
                        <a:t>10</a:t>
                      </a:r>
                      <a:r>
                        <a:rPr kumimoji="1" lang="ja-JP" altLang="en-US" sz="1200" dirty="0"/>
                        <a:t>～</a:t>
                      </a:r>
                      <a:r>
                        <a:rPr kumimoji="1" lang="en-US" altLang="ja-JP" sz="1200" dirty="0"/>
                        <a:t>15</a:t>
                      </a:r>
                      <a:r>
                        <a:rPr kumimoji="1" lang="ja-JP" altLang="en-US" sz="1200" dirty="0"/>
                        <a:t>年以内ごとに少なくとも１回</a:t>
                      </a:r>
                    </a:p>
                  </a:txBody>
                  <a:tcPr anchor="ctr"/>
                </a:tc>
                <a:tc>
                  <a:txBody>
                    <a:bodyPr/>
                    <a:lstStyle/>
                    <a:p>
                      <a:pPr algn="l"/>
                      <a:r>
                        <a:rPr kumimoji="1" lang="ja-JP" altLang="en-US" sz="1200" dirty="0"/>
                        <a:t>・</a:t>
                      </a:r>
                      <a:r>
                        <a:rPr kumimoji="1" lang="ja-JP" altLang="en-US" sz="1100" dirty="0"/>
                        <a:t>供用期間中の適切な時期に少なくとも１回</a:t>
                      </a:r>
                      <a:endParaRPr kumimoji="1" lang="en-US" altLang="ja-JP" sz="1100" dirty="0"/>
                    </a:p>
                    <a:p>
                      <a:pPr algn="l"/>
                      <a:r>
                        <a:rPr kumimoji="1" lang="ja-JP" altLang="en-US" sz="1100" dirty="0"/>
                        <a:t>・供用期間延長</a:t>
                      </a:r>
                      <a:r>
                        <a:rPr kumimoji="1" lang="ja-JP" altLang="en-US" sz="1200" dirty="0"/>
                        <a:t>時</a:t>
                      </a:r>
                    </a:p>
                  </a:txBody>
                  <a:tcPr anchor="ctr"/>
                </a:tc>
                <a:extLst>
                  <a:ext uri="{0D108BD9-81ED-4DB2-BD59-A6C34878D82A}">
                    <a16:rowId xmlns:a16="http://schemas.microsoft.com/office/drawing/2014/main" val="2727843314"/>
                  </a:ext>
                </a:extLst>
              </a:tr>
            </a:tbl>
          </a:graphicData>
        </a:graphic>
      </p:graphicFrame>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 ．具体的な取組内容の検討</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18</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点検、診断、評価の手法や体制等の充実</a:t>
            </a:r>
            <a:endParaRPr kumimoji="1" lang="ja-JP" altLang="en-US" sz="2400" dirty="0">
              <a:latin typeface="Meiryo UI" pitchFamily="50" charset="-128"/>
              <a:ea typeface="Meiryo UI" pitchFamily="50" charset="-128"/>
              <a:cs typeface="Meiryo UI" pitchFamily="50" charset="-128"/>
            </a:endParaRPr>
          </a:p>
        </p:txBody>
      </p:sp>
      <p:sp>
        <p:nvSpPr>
          <p:cNvPr id="3" name="テキスト ボックス 2"/>
          <p:cNvSpPr txBox="1"/>
          <p:nvPr/>
        </p:nvSpPr>
        <p:spPr>
          <a:xfrm>
            <a:off x="0" y="2636912"/>
            <a:ext cx="2236510" cy="338554"/>
          </a:xfrm>
          <a:prstGeom prst="rect">
            <a:avLst/>
          </a:prstGeom>
          <a:noFill/>
        </p:spPr>
        <p:txBody>
          <a:bodyPr wrap="none" rtlCol="0">
            <a:spAutoFit/>
          </a:bodyPr>
          <a:lstStyle/>
          <a:p>
            <a:r>
              <a:rPr kumimoji="1" lang="en-US" altLang="ja-JP" sz="1600" dirty="0"/>
              <a:t>【</a:t>
            </a:r>
            <a:r>
              <a:rPr kumimoji="1" lang="ja-JP" altLang="en-US" sz="1600" dirty="0"/>
              <a:t>具体的な取組内容</a:t>
            </a:r>
            <a:r>
              <a:rPr kumimoji="1" lang="en-US" altLang="ja-JP" sz="1600" dirty="0"/>
              <a:t>】</a:t>
            </a:r>
            <a:endParaRPr kumimoji="1" lang="ja-JP" altLang="en-US" sz="1600" dirty="0"/>
          </a:p>
        </p:txBody>
      </p:sp>
      <p:sp>
        <p:nvSpPr>
          <p:cNvPr id="18" name="テキスト ボックス 17">
            <a:extLst>
              <a:ext uri="{FF2B5EF4-FFF2-40B4-BE49-F238E27FC236}">
                <a16:creationId xmlns:a16="http://schemas.microsoft.com/office/drawing/2014/main" id="{508951DD-C6C5-4ECC-B63F-D6FA4E132CA4}"/>
              </a:ext>
            </a:extLst>
          </p:cNvPr>
          <p:cNvSpPr txBox="1"/>
          <p:nvPr/>
        </p:nvSpPr>
        <p:spPr>
          <a:xfrm>
            <a:off x="72008" y="3007985"/>
            <a:ext cx="7956376" cy="461665"/>
          </a:xfrm>
          <a:prstGeom prst="rect">
            <a:avLst/>
          </a:prstGeom>
          <a:noFill/>
        </p:spPr>
        <p:txBody>
          <a:bodyPr wrap="square">
            <a:spAutoFit/>
          </a:bodyPr>
          <a:lstStyle/>
          <a:p>
            <a:r>
              <a:rPr lang="ja-JP" altLang="en-US" sz="1200" kern="100" dirty="0">
                <a:effectLst/>
              </a:rPr>
              <a:t>　●外郭施設の詳細点検に係る基準の整備（詳細点検の外注化）</a:t>
            </a:r>
            <a:endParaRPr lang="en-US" altLang="ja-JP" sz="1200" kern="100" dirty="0">
              <a:effectLst/>
            </a:endParaRPr>
          </a:p>
          <a:p>
            <a:r>
              <a:rPr lang="ja-JP" altLang="en-US" sz="1200" kern="100" dirty="0"/>
              <a:t>　　・</a:t>
            </a:r>
            <a:r>
              <a:rPr lang="ja-JP" altLang="en-US" sz="1200" kern="100" dirty="0">
                <a:effectLst/>
              </a:rPr>
              <a:t>係留施設と同様に設定</a:t>
            </a:r>
            <a:endParaRPr lang="en-US" altLang="ja-JP" sz="1200" kern="100" dirty="0">
              <a:effectLst/>
            </a:endParaRPr>
          </a:p>
        </p:txBody>
      </p:sp>
      <p:sp>
        <p:nvSpPr>
          <p:cNvPr id="21" name="テキスト ボックス 20">
            <a:extLst>
              <a:ext uri="{FF2B5EF4-FFF2-40B4-BE49-F238E27FC236}">
                <a16:creationId xmlns:a16="http://schemas.microsoft.com/office/drawing/2014/main" id="{0D1134F5-7BD4-4296-BA29-03AEFB8B9B85}"/>
              </a:ext>
            </a:extLst>
          </p:cNvPr>
          <p:cNvSpPr txBox="1"/>
          <p:nvPr/>
        </p:nvSpPr>
        <p:spPr>
          <a:xfrm>
            <a:off x="1047325" y="3862789"/>
            <a:ext cx="3765748" cy="646331"/>
          </a:xfrm>
          <a:prstGeom prst="rect">
            <a:avLst/>
          </a:prstGeom>
          <a:noFill/>
          <a:ln>
            <a:solidFill>
              <a:schemeClr val="tx1"/>
            </a:solidFill>
          </a:ln>
        </p:spPr>
        <p:txBody>
          <a:bodyPr wrap="square" rtlCol="0">
            <a:spAutoFit/>
          </a:bodyPr>
          <a:lstStyle/>
          <a:p>
            <a:pPr algn="just"/>
            <a:r>
              <a:rPr lang="ja-JP" altLang="en-US" sz="1200" kern="100" dirty="0">
                <a:effectLst/>
              </a:rPr>
              <a:t>〇対象施設</a:t>
            </a:r>
            <a:endParaRPr lang="en-US" altLang="ja-JP" sz="1200" kern="100" dirty="0">
              <a:effectLst/>
            </a:endParaRPr>
          </a:p>
          <a:p>
            <a:pPr algn="just"/>
            <a:r>
              <a:rPr lang="ja-JP" altLang="en-US" sz="1200" kern="100" dirty="0">
                <a:effectLst/>
              </a:rPr>
              <a:t>　係留施設（鋼構造、コンクリート構造）</a:t>
            </a:r>
            <a:endParaRPr lang="en-US" altLang="ja-JP" sz="1200" kern="100" dirty="0">
              <a:effectLst/>
            </a:endParaRPr>
          </a:p>
          <a:p>
            <a:pPr algn="just"/>
            <a:r>
              <a:rPr lang="ja-JP" altLang="en-US" sz="1200" b="1" kern="100" dirty="0">
                <a:solidFill>
                  <a:srgbClr val="FF0000"/>
                </a:solidFill>
                <a:effectLst/>
              </a:rPr>
              <a:t>　</a:t>
            </a:r>
            <a:r>
              <a:rPr lang="ja-JP" altLang="en-US" sz="1200" b="1" u="sng" kern="100" dirty="0">
                <a:solidFill>
                  <a:srgbClr val="FF0000"/>
                </a:solidFill>
                <a:effectLst/>
              </a:rPr>
              <a:t>外郭施設（鋼構造、コンクリート構造）</a:t>
            </a:r>
            <a:endParaRPr kumimoji="1" lang="ja-JP" altLang="en-US" sz="1200" b="1" u="sng" dirty="0">
              <a:solidFill>
                <a:srgbClr val="FF0000"/>
              </a:solidFill>
            </a:endParaRPr>
          </a:p>
        </p:txBody>
      </p:sp>
      <p:sp>
        <p:nvSpPr>
          <p:cNvPr id="22" name="正方形/長方形 21">
            <a:extLst>
              <a:ext uri="{FF2B5EF4-FFF2-40B4-BE49-F238E27FC236}">
                <a16:creationId xmlns:a16="http://schemas.microsoft.com/office/drawing/2014/main" id="{840FED74-7E85-49D9-B1DB-7A8846B18349}"/>
              </a:ext>
            </a:extLst>
          </p:cNvPr>
          <p:cNvSpPr/>
          <p:nvPr/>
        </p:nvSpPr>
        <p:spPr>
          <a:xfrm>
            <a:off x="742494" y="6207238"/>
            <a:ext cx="7563970" cy="524705"/>
          </a:xfrm>
          <a:prstGeom prst="rect">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BCAE8FF-0270-4BD0-8C45-EC6821FDE29E}"/>
              </a:ext>
            </a:extLst>
          </p:cNvPr>
          <p:cNvSpPr txBox="1"/>
          <p:nvPr/>
        </p:nvSpPr>
        <p:spPr>
          <a:xfrm>
            <a:off x="836856" y="3522499"/>
            <a:ext cx="4657164" cy="307777"/>
          </a:xfrm>
          <a:prstGeom prst="rect">
            <a:avLst/>
          </a:prstGeom>
          <a:noFill/>
        </p:spPr>
        <p:txBody>
          <a:bodyPr wrap="square">
            <a:spAutoFit/>
          </a:bodyPr>
          <a:lstStyle/>
          <a:p>
            <a:r>
              <a:rPr lang="en-US" altLang="ja-JP" sz="1400" kern="100" dirty="0"/>
              <a:t>【</a:t>
            </a:r>
            <a:r>
              <a:rPr lang="ja-JP" altLang="en-US" sz="1400" kern="100" dirty="0">
                <a:effectLst/>
              </a:rPr>
              <a:t>国基準</a:t>
            </a:r>
            <a:r>
              <a:rPr lang="en-US" altLang="ja-JP" sz="1400" kern="100" dirty="0"/>
              <a:t>】</a:t>
            </a:r>
            <a:endParaRPr lang="en-US" altLang="ja-JP" sz="1400" kern="100" dirty="0">
              <a:effectLst/>
            </a:endParaRPr>
          </a:p>
        </p:txBody>
      </p:sp>
      <p:sp>
        <p:nvSpPr>
          <p:cNvPr id="13" name="テキスト ボックス 12">
            <a:extLst>
              <a:ext uri="{FF2B5EF4-FFF2-40B4-BE49-F238E27FC236}">
                <a16:creationId xmlns:a16="http://schemas.microsoft.com/office/drawing/2014/main" id="{DC0AB3D7-AAA5-4E58-B257-E4BC757BC3EB}"/>
              </a:ext>
            </a:extLst>
          </p:cNvPr>
          <p:cNvSpPr txBox="1"/>
          <p:nvPr/>
        </p:nvSpPr>
        <p:spPr>
          <a:xfrm>
            <a:off x="170547" y="981016"/>
            <a:ext cx="3682960"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第１回河川等部会　４．まとめ　より</a:t>
            </a:r>
            <a:endParaRPr kumimoji="1" lang="ja-JP" altLang="en-US" sz="2400" dirty="0">
              <a:latin typeface="Meiryo UI" panose="020B0604030504040204" pitchFamily="50" charset="-128"/>
              <a:ea typeface="Meiryo UI" panose="020B0604030504040204" pitchFamily="50" charset="-128"/>
            </a:endParaRPr>
          </a:p>
        </p:txBody>
      </p:sp>
      <p:graphicFrame>
        <p:nvGraphicFramePr>
          <p:cNvPr id="14" name="表 4">
            <a:extLst>
              <a:ext uri="{FF2B5EF4-FFF2-40B4-BE49-F238E27FC236}">
                <a16:creationId xmlns:a16="http://schemas.microsoft.com/office/drawing/2014/main" id="{BB3AFD09-5228-447C-AE3B-46A61BFE4522}"/>
              </a:ext>
            </a:extLst>
          </p:cNvPr>
          <p:cNvGraphicFramePr>
            <a:graphicFrameLocks noGrp="1"/>
          </p:cNvGraphicFramePr>
          <p:nvPr>
            <p:extLst>
              <p:ext uri="{D42A27DB-BD31-4B8C-83A1-F6EECF244321}">
                <p14:modId xmlns:p14="http://schemas.microsoft.com/office/powerpoint/2010/main" val="620241977"/>
              </p:ext>
            </p:extLst>
          </p:nvPr>
        </p:nvGraphicFramePr>
        <p:xfrm>
          <a:off x="254772" y="1322705"/>
          <a:ext cx="8556735" cy="1193800"/>
        </p:xfrm>
        <a:graphic>
          <a:graphicData uri="http://schemas.openxmlformats.org/drawingml/2006/table">
            <a:tbl>
              <a:tblPr firstRow="1" bandRow="1">
                <a:tableStyleId>{5C22544A-7EE6-4342-B048-85BDC9FD1C3A}</a:tableStyleId>
              </a:tblPr>
              <a:tblGrid>
                <a:gridCol w="1652932">
                  <a:extLst>
                    <a:ext uri="{9D8B030D-6E8A-4147-A177-3AD203B41FA5}">
                      <a16:colId xmlns:a16="http://schemas.microsoft.com/office/drawing/2014/main" val="3432216877"/>
                    </a:ext>
                  </a:extLst>
                </a:gridCol>
                <a:gridCol w="3807459">
                  <a:extLst>
                    <a:ext uri="{9D8B030D-6E8A-4147-A177-3AD203B41FA5}">
                      <a16:colId xmlns:a16="http://schemas.microsoft.com/office/drawing/2014/main" val="2412610903"/>
                    </a:ext>
                  </a:extLst>
                </a:gridCol>
                <a:gridCol w="3096344">
                  <a:extLst>
                    <a:ext uri="{9D8B030D-6E8A-4147-A177-3AD203B41FA5}">
                      <a16:colId xmlns:a16="http://schemas.microsoft.com/office/drawing/2014/main" val="2177164785"/>
                    </a:ext>
                  </a:extLst>
                </a:gridCol>
              </a:tblGrid>
              <a:tr h="370840">
                <a:tc>
                  <a:txBody>
                    <a:bodyPr/>
                    <a:lstStyle/>
                    <a:p>
                      <a:pPr algn="ctr"/>
                      <a:r>
                        <a:rPr kumimoji="1" lang="ja-JP" altLang="en-US" sz="1200" dirty="0"/>
                        <a:t>項目</a:t>
                      </a:r>
                    </a:p>
                  </a:txBody>
                  <a:tcPr/>
                </a:tc>
                <a:tc>
                  <a:txBody>
                    <a:bodyPr/>
                    <a:lstStyle/>
                    <a:p>
                      <a:pPr algn="ctr"/>
                      <a:r>
                        <a:rPr kumimoji="1" lang="ja-JP" altLang="en-US" sz="1200" dirty="0"/>
                        <a:t>課題</a:t>
                      </a:r>
                    </a:p>
                  </a:txBody>
                  <a:tcPr/>
                </a:tc>
                <a:tc>
                  <a:txBody>
                    <a:bodyPr/>
                    <a:lstStyle/>
                    <a:p>
                      <a:pPr algn="ctr"/>
                      <a:r>
                        <a:rPr kumimoji="1" lang="ja-JP" altLang="en-US" sz="1200" dirty="0"/>
                        <a:t>対応方針</a:t>
                      </a:r>
                    </a:p>
                  </a:txBody>
                  <a:tcPr/>
                </a:tc>
                <a:extLst>
                  <a:ext uri="{0D108BD9-81ED-4DB2-BD59-A6C34878D82A}">
                    <a16:rowId xmlns:a16="http://schemas.microsoft.com/office/drawing/2014/main" val="1438607910"/>
                  </a:ext>
                </a:extLst>
              </a:tr>
              <a:tr h="370840">
                <a:tc>
                  <a:txBody>
                    <a:bodyPr/>
                    <a:lstStyle/>
                    <a:p>
                      <a:pPr algn="ctr"/>
                      <a:r>
                        <a:rPr kumimoji="1" lang="ja-JP" altLang="en-US" sz="1200" dirty="0">
                          <a:solidFill>
                            <a:schemeClr val="tx1"/>
                          </a:solidFill>
                        </a:rPr>
                        <a:t>点検、診断、評価の手法や体制等の充実</a:t>
                      </a:r>
                      <a:endParaRPr kumimoji="1" lang="en-US" altLang="ja-JP" sz="1200" dirty="0">
                        <a:solidFill>
                          <a:schemeClr val="tx1"/>
                        </a:solidFill>
                      </a:endParaRPr>
                    </a:p>
                    <a:p>
                      <a:pPr algn="ctr"/>
                      <a:r>
                        <a:rPr kumimoji="1" lang="ja-JP" altLang="en-US" sz="1200" dirty="0">
                          <a:solidFill>
                            <a:schemeClr val="tx1"/>
                          </a:solidFill>
                        </a:rPr>
                        <a:t>①ー３</a:t>
                      </a:r>
                    </a:p>
                  </a:txBody>
                  <a:tcPr anchor="ctr"/>
                </a:tc>
                <a:tc>
                  <a:txBody>
                    <a:bodyPr/>
                    <a:lstStyle/>
                    <a:p>
                      <a:pPr marL="285750" indent="-285750">
                        <a:buFont typeface="Arial" panose="020B0604020202020204" pitchFamily="34" charset="0"/>
                        <a:buChar char="•"/>
                      </a:pPr>
                      <a:r>
                        <a:rPr kumimoji="1" lang="ja-JP" altLang="en-US" sz="1200" dirty="0">
                          <a:solidFill>
                            <a:schemeClr val="tx1"/>
                          </a:solidFill>
                        </a:rPr>
                        <a:t>防波堤等の外郭施設の詳細点検が現在の長寿命化計画に位置付けられていない</a:t>
                      </a:r>
                      <a:endParaRPr kumimoji="1" lang="en-US" altLang="ja-JP" sz="1200" dirty="0">
                        <a:solidFill>
                          <a:schemeClr val="tx1"/>
                        </a:solidFill>
                      </a:endParaRPr>
                    </a:p>
                    <a:p>
                      <a:pPr marL="285750" indent="-285750">
                        <a:buFont typeface="Arial" panose="020B0604020202020204" pitchFamily="34" charset="0"/>
                        <a:buChar char="•"/>
                      </a:pPr>
                      <a:r>
                        <a:rPr kumimoji="1" lang="ja-JP" altLang="en-US" sz="1200" dirty="0">
                          <a:solidFill>
                            <a:schemeClr val="tx1"/>
                          </a:solidFill>
                        </a:rPr>
                        <a:t>建設後</a:t>
                      </a:r>
                      <a:r>
                        <a:rPr kumimoji="1" lang="en-US" altLang="ja-JP" sz="1200" dirty="0">
                          <a:solidFill>
                            <a:schemeClr val="tx1"/>
                          </a:solidFill>
                        </a:rPr>
                        <a:t>50</a:t>
                      </a:r>
                      <a:r>
                        <a:rPr kumimoji="1" lang="ja-JP" altLang="en-US" sz="1200" dirty="0">
                          <a:solidFill>
                            <a:schemeClr val="tx1"/>
                          </a:solidFill>
                        </a:rPr>
                        <a:t>年を経過（供用期間を延長）する施設が増加</a:t>
                      </a:r>
                    </a:p>
                  </a:txBody>
                  <a:tcPr/>
                </a:tc>
                <a:tc>
                  <a:txBody>
                    <a:bodyPr/>
                    <a:lstStyle/>
                    <a:p>
                      <a:pPr marL="285750" indent="-285750">
                        <a:buFont typeface="Arial" panose="020B0604020202020204" pitchFamily="34" charset="0"/>
                        <a:buChar char="•"/>
                      </a:pPr>
                      <a:r>
                        <a:rPr lang="ja-JP" altLang="en-US" sz="1200" kern="100" dirty="0">
                          <a:effectLst/>
                        </a:rPr>
                        <a:t>国交省に準じた形で、</a:t>
                      </a:r>
                      <a:r>
                        <a:rPr kumimoji="1" lang="ja-JP" altLang="en-US" sz="1200" kern="100" dirty="0">
                          <a:solidFill>
                            <a:schemeClr val="dk1"/>
                          </a:solidFill>
                          <a:effectLst/>
                          <a:latin typeface="+mn-lt"/>
                          <a:ea typeface="+mn-ea"/>
                          <a:cs typeface="+mn-cs"/>
                        </a:rPr>
                        <a:t>外郭施設の詳細点検に係る基準を整備する</a:t>
                      </a:r>
                      <a:endParaRPr kumimoji="1" lang="en-US" altLang="ja-JP" sz="1200" kern="100" dirty="0">
                        <a:solidFill>
                          <a:schemeClr val="dk1"/>
                        </a:solidFill>
                        <a:effectLst/>
                        <a:latin typeface="+mn-lt"/>
                        <a:ea typeface="+mn-ea"/>
                        <a:cs typeface="+mn-cs"/>
                      </a:endParaRPr>
                    </a:p>
                  </a:txBody>
                  <a:tcPr/>
                </a:tc>
                <a:extLst>
                  <a:ext uri="{0D108BD9-81ED-4DB2-BD59-A6C34878D82A}">
                    <a16:rowId xmlns:a16="http://schemas.microsoft.com/office/drawing/2014/main" val="3401030241"/>
                  </a:ext>
                </a:extLst>
              </a:tr>
            </a:tbl>
          </a:graphicData>
        </a:graphic>
      </p:graphicFrame>
      <p:sp>
        <p:nvSpPr>
          <p:cNvPr id="16" name="テキスト ボックス 15">
            <a:extLst>
              <a:ext uri="{FF2B5EF4-FFF2-40B4-BE49-F238E27FC236}">
                <a16:creationId xmlns:a16="http://schemas.microsoft.com/office/drawing/2014/main" id="{4C2310F3-083E-42A2-8CC5-8FBCD959EC1B}"/>
              </a:ext>
            </a:extLst>
          </p:cNvPr>
          <p:cNvSpPr txBox="1"/>
          <p:nvPr/>
        </p:nvSpPr>
        <p:spPr>
          <a:xfrm>
            <a:off x="742494" y="4653136"/>
            <a:ext cx="4657164" cy="307777"/>
          </a:xfrm>
          <a:prstGeom prst="rect">
            <a:avLst/>
          </a:prstGeom>
          <a:noFill/>
        </p:spPr>
        <p:txBody>
          <a:bodyPr wrap="square">
            <a:spAutoFit/>
          </a:bodyPr>
          <a:lstStyle/>
          <a:p>
            <a:r>
              <a:rPr lang="ja-JP" altLang="en-US" sz="1400" b="1" kern="100" dirty="0">
                <a:effectLst/>
              </a:rPr>
              <a:t>〇ガイドライン上での頻度の目安</a:t>
            </a:r>
            <a:endParaRPr lang="en-US" altLang="ja-JP" sz="1400" b="1" kern="100" dirty="0">
              <a:effectLst/>
            </a:endParaRPr>
          </a:p>
        </p:txBody>
      </p:sp>
    </p:spTree>
    <p:extLst>
      <p:ext uri="{BB962C8B-B14F-4D97-AF65-F5344CB8AC3E}">
        <p14:creationId xmlns:p14="http://schemas.microsoft.com/office/powerpoint/2010/main" val="330737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オブジェクト 20">
            <a:extLst>
              <a:ext uri="{FF2B5EF4-FFF2-40B4-BE49-F238E27FC236}">
                <a16:creationId xmlns:a16="http://schemas.microsoft.com/office/drawing/2014/main" id="{6ACF3526-D518-4AEB-B025-309EDEE57C0C}"/>
              </a:ext>
            </a:extLst>
          </p:cNvPr>
          <p:cNvGraphicFramePr>
            <a:graphicFrameLocks noChangeAspect="1"/>
          </p:cNvGraphicFramePr>
          <p:nvPr>
            <p:extLst>
              <p:ext uri="{D42A27DB-BD31-4B8C-83A1-F6EECF244321}">
                <p14:modId xmlns:p14="http://schemas.microsoft.com/office/powerpoint/2010/main" val="3095353351"/>
              </p:ext>
            </p:extLst>
          </p:nvPr>
        </p:nvGraphicFramePr>
        <p:xfrm>
          <a:off x="148049" y="2013707"/>
          <a:ext cx="8864595" cy="4420756"/>
        </p:xfrm>
        <a:graphic>
          <a:graphicData uri="http://schemas.openxmlformats.org/presentationml/2006/ole">
            <mc:AlternateContent xmlns:mc="http://schemas.openxmlformats.org/markup-compatibility/2006">
              <mc:Choice xmlns:v="urn:schemas-microsoft-com:vml" Requires="v">
                <p:oleObj spid="_x0000_s9218" name="Worksheet" r:id="rId4" imgW="13457000" imgH="6705742" progId="Excel.Sheet.12">
                  <p:embed/>
                </p:oleObj>
              </mc:Choice>
              <mc:Fallback>
                <p:oleObj name="Worksheet" r:id="rId4" imgW="13457000" imgH="6705742" progId="Excel.Sheet.12">
                  <p:embed/>
                  <p:pic>
                    <p:nvPicPr>
                      <p:cNvPr id="18" name="オブジェクト 17">
                        <a:extLst>
                          <a:ext uri="{FF2B5EF4-FFF2-40B4-BE49-F238E27FC236}">
                            <a16:creationId xmlns:a16="http://schemas.microsoft.com/office/drawing/2014/main" id="{13C2A50A-2D5D-4CAA-862A-D9510A5AE24D}"/>
                          </a:ext>
                        </a:extLst>
                      </p:cNvPr>
                      <p:cNvPicPr/>
                      <p:nvPr/>
                    </p:nvPicPr>
                    <p:blipFill>
                      <a:blip r:embed="rId5"/>
                      <a:stretch>
                        <a:fillRect/>
                      </a:stretch>
                    </p:blipFill>
                    <p:spPr>
                      <a:xfrm>
                        <a:off x="148049" y="2013707"/>
                        <a:ext cx="8864595" cy="4420756"/>
                      </a:xfrm>
                      <a:prstGeom prst="rect">
                        <a:avLst/>
                      </a:prstGeom>
                    </p:spPr>
                  </p:pic>
                </p:oleObj>
              </mc:Fallback>
            </mc:AlternateContent>
          </a:graphicData>
        </a:graphic>
      </p:graphicFrame>
      <p:sp>
        <p:nvSpPr>
          <p:cNvPr id="32" name="スライド番号プレースホルダー 1">
            <a:extLst>
              <a:ext uri="{FF2B5EF4-FFF2-40B4-BE49-F238E27FC236}">
                <a16:creationId xmlns:a16="http://schemas.microsoft.com/office/drawing/2014/main" id="{84372E70-62B2-4C9B-9931-1DBFCAD34C54}"/>
              </a:ext>
            </a:extLst>
          </p:cNvPr>
          <p:cNvSpPr>
            <a:spLocks noGrp="1"/>
          </p:cNvSpPr>
          <p:nvPr>
            <p:ph type="sldNum" sz="quarter" idx="12"/>
          </p:nvPr>
        </p:nvSpPr>
        <p:spPr>
          <a:xfrm>
            <a:off x="7956376" y="6562853"/>
            <a:ext cx="1828800" cy="365125"/>
          </a:xfrm>
        </p:spPr>
        <p:txBody>
          <a:bodyPr/>
          <a:lstStyle/>
          <a:p>
            <a:fld id="{682EF9F9-C4E8-46B2-BBF1-33E3162B856A}" type="slidenum">
              <a:rPr kumimoji="1" lang="ja-JP" altLang="en-US" smtClean="0"/>
              <a:t>19</a:t>
            </a:fld>
            <a:endParaRPr kumimoji="1" lang="ja-JP" altLang="en-US" dirty="0"/>
          </a:p>
        </p:txBody>
      </p:sp>
      <p:sp>
        <p:nvSpPr>
          <p:cNvPr id="14" name="テキスト ボックス 13">
            <a:extLst>
              <a:ext uri="{FF2B5EF4-FFF2-40B4-BE49-F238E27FC236}">
                <a16:creationId xmlns:a16="http://schemas.microsoft.com/office/drawing/2014/main" id="{2301308F-15CF-40AE-8CD9-1AE18E94F805}"/>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 ．具体的な取組内容の検討</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58AA516F-99FE-4462-B7B9-A9509B33BD00}"/>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施設特性に応じた維持管理手法の体系化</a:t>
            </a:r>
            <a:endParaRPr kumimoji="1" lang="ja-JP" altLang="en-US" sz="2400" dirty="0">
              <a:latin typeface="Meiryo UI" pitchFamily="50" charset="-128"/>
              <a:ea typeface="Meiryo UI" pitchFamily="50" charset="-128"/>
              <a:cs typeface="Meiryo UI" pitchFamily="50" charset="-128"/>
            </a:endParaRPr>
          </a:p>
        </p:txBody>
      </p:sp>
      <p:sp>
        <p:nvSpPr>
          <p:cNvPr id="19" name="角丸四角形 8">
            <a:extLst>
              <a:ext uri="{FF2B5EF4-FFF2-40B4-BE49-F238E27FC236}">
                <a16:creationId xmlns:a16="http://schemas.microsoft.com/office/drawing/2014/main" id="{080CD6F5-6FCB-4AA9-9331-807A520041E9}"/>
              </a:ext>
            </a:extLst>
          </p:cNvPr>
          <p:cNvSpPr/>
          <p:nvPr/>
        </p:nvSpPr>
        <p:spPr>
          <a:xfrm>
            <a:off x="43447" y="1762288"/>
            <a:ext cx="6472769"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20" name="テキスト ボックス 8">
            <a:extLst>
              <a:ext uri="{FF2B5EF4-FFF2-40B4-BE49-F238E27FC236}">
                <a16:creationId xmlns:a16="http://schemas.microsoft.com/office/drawing/2014/main" id="{53BB69B4-D72E-47C9-B7BB-EB1FB2ADE738}"/>
              </a:ext>
            </a:extLst>
          </p:cNvPr>
          <p:cNvSpPr txBox="1">
            <a:spLocks noChangeArrowheads="1"/>
          </p:cNvSpPr>
          <p:nvPr/>
        </p:nvSpPr>
        <p:spPr bwMode="auto">
          <a:xfrm>
            <a:off x="179472" y="1628800"/>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22" name="角丸四角形 8">
            <a:extLst>
              <a:ext uri="{FF2B5EF4-FFF2-40B4-BE49-F238E27FC236}">
                <a16:creationId xmlns:a16="http://schemas.microsoft.com/office/drawing/2014/main" id="{4261EB70-2C0C-4499-8384-DF13DA90B9BD}"/>
              </a:ext>
            </a:extLst>
          </p:cNvPr>
          <p:cNvSpPr/>
          <p:nvPr/>
        </p:nvSpPr>
        <p:spPr>
          <a:xfrm>
            <a:off x="6844749" y="1762288"/>
            <a:ext cx="2219291"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23" name="テキスト ボックス 8">
            <a:extLst>
              <a:ext uri="{FF2B5EF4-FFF2-40B4-BE49-F238E27FC236}">
                <a16:creationId xmlns:a16="http://schemas.microsoft.com/office/drawing/2014/main" id="{EF955C1A-BD55-4932-A227-DB0FAFA6A17A}"/>
              </a:ext>
            </a:extLst>
          </p:cNvPr>
          <p:cNvSpPr txBox="1">
            <a:spLocks noChangeArrowheads="1"/>
          </p:cNvSpPr>
          <p:nvPr/>
        </p:nvSpPr>
        <p:spPr bwMode="auto">
          <a:xfrm>
            <a:off x="7246140" y="1634175"/>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24" name="テキスト ボックス 23">
            <a:extLst>
              <a:ext uri="{FF2B5EF4-FFF2-40B4-BE49-F238E27FC236}">
                <a16:creationId xmlns:a16="http://schemas.microsoft.com/office/drawing/2014/main" id="{06E57063-054D-44D3-A72F-CEE837CDBA2E}"/>
              </a:ext>
            </a:extLst>
          </p:cNvPr>
          <p:cNvSpPr txBox="1"/>
          <p:nvPr/>
        </p:nvSpPr>
        <p:spPr>
          <a:xfrm>
            <a:off x="68518" y="980728"/>
            <a:ext cx="8944126" cy="584775"/>
          </a:xfrm>
          <a:prstGeom prst="rect">
            <a:avLst/>
          </a:prstGeom>
          <a:noFill/>
        </p:spPr>
        <p:txBody>
          <a:bodyPr wrap="square" rtlCol="0">
            <a:spAutoFit/>
          </a:bodyPr>
          <a:lstStyle/>
          <a:p>
            <a:r>
              <a:rPr lang="ja-JP" altLang="en-US" sz="1600" dirty="0">
                <a:latin typeface="+mj-ea"/>
                <a:ea typeface="+mj-ea"/>
              </a:rPr>
              <a:t>②</a:t>
            </a:r>
            <a:r>
              <a:rPr kumimoji="1" lang="ja-JP" altLang="en-US" sz="1600" dirty="0">
                <a:latin typeface="+mj-ea"/>
                <a:ea typeface="+mj-ea"/>
              </a:rPr>
              <a:t>ー１：港湾（個別施設）の実施計画を策定、</a:t>
            </a:r>
            <a:r>
              <a:rPr lang="ja-JP" altLang="en-US" sz="1600" dirty="0">
                <a:latin typeface="+mj-ea"/>
                <a:ea typeface="+mj-ea"/>
              </a:rPr>
              <a:t>②</a:t>
            </a:r>
            <a:r>
              <a:rPr kumimoji="1" lang="ja-JP" altLang="en-US" sz="1600" dirty="0">
                <a:latin typeface="+mj-ea"/>
                <a:ea typeface="+mj-ea"/>
              </a:rPr>
              <a:t>ー２：</a:t>
            </a:r>
            <a:r>
              <a:rPr lang="ja-JP" altLang="en-US" sz="1600" dirty="0">
                <a:latin typeface="+mj-ea"/>
                <a:ea typeface="+mj-ea"/>
              </a:rPr>
              <a:t>海岸（地区別）の実施計画を策定</a:t>
            </a:r>
            <a:endParaRPr lang="en-US" altLang="ja-JP" sz="1600" dirty="0">
              <a:latin typeface="+mj-ea"/>
              <a:ea typeface="+mj-ea"/>
            </a:endParaRPr>
          </a:p>
          <a:p>
            <a:r>
              <a:rPr kumimoji="1" lang="ja-JP" altLang="en-US" sz="1600" dirty="0">
                <a:latin typeface="+mj-ea"/>
                <a:ea typeface="+mj-ea"/>
              </a:rPr>
              <a:t>②ー４：計画的な補修の実施・維持管理手法の見直し、</a:t>
            </a:r>
            <a:r>
              <a:rPr kumimoji="1" lang="en-US" altLang="ja-JP" sz="1600" dirty="0">
                <a:latin typeface="+mj-ea"/>
                <a:ea typeface="+mj-ea"/>
              </a:rPr>
              <a:t>LCC</a:t>
            </a:r>
            <a:r>
              <a:rPr kumimoji="1" lang="ja-JP" altLang="en-US" sz="1600" dirty="0">
                <a:latin typeface="+mj-ea"/>
                <a:ea typeface="+mj-ea"/>
              </a:rPr>
              <a:t>最小化などを継続実施</a:t>
            </a:r>
          </a:p>
        </p:txBody>
      </p:sp>
      <p:sp>
        <p:nvSpPr>
          <p:cNvPr id="25" name="フリーフォーム: 図形 24">
            <a:extLst>
              <a:ext uri="{FF2B5EF4-FFF2-40B4-BE49-F238E27FC236}">
                <a16:creationId xmlns:a16="http://schemas.microsoft.com/office/drawing/2014/main" id="{0CE3B995-18B9-4882-B8C8-204B8A46B055}"/>
              </a:ext>
            </a:extLst>
          </p:cNvPr>
          <p:cNvSpPr/>
          <p:nvPr/>
        </p:nvSpPr>
        <p:spPr>
          <a:xfrm>
            <a:off x="319134" y="2760371"/>
            <a:ext cx="8687595" cy="984422"/>
          </a:xfrm>
          <a:custGeom>
            <a:avLst/>
            <a:gdLst>
              <a:gd name="connsiteX0" fmla="*/ 0 w 6079524"/>
              <a:gd name="connsiteY0" fmla="*/ 8238 h 988541"/>
              <a:gd name="connsiteX1" fmla="*/ 6079524 w 6079524"/>
              <a:gd name="connsiteY1" fmla="*/ 0 h 988541"/>
              <a:gd name="connsiteX2" fmla="*/ 6079524 w 6079524"/>
              <a:gd name="connsiteY2" fmla="*/ 988541 h 988541"/>
              <a:gd name="connsiteX3" fmla="*/ 0 w 6079524"/>
              <a:gd name="connsiteY3" fmla="*/ 988541 h 988541"/>
              <a:gd name="connsiteX4" fmla="*/ 0 w 6079524"/>
              <a:gd name="connsiteY4" fmla="*/ 8238 h 98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24" h="988541">
                <a:moveTo>
                  <a:pt x="0" y="8238"/>
                </a:moveTo>
                <a:lnTo>
                  <a:pt x="6079524" y="0"/>
                </a:lnTo>
                <a:lnTo>
                  <a:pt x="6079524" y="988541"/>
                </a:lnTo>
                <a:lnTo>
                  <a:pt x="0" y="988541"/>
                </a:lnTo>
                <a:lnTo>
                  <a:pt x="0" y="8238"/>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8D555280-D0A7-4ABF-A2B6-52987573A0A5}"/>
              </a:ext>
            </a:extLst>
          </p:cNvPr>
          <p:cNvSpPr/>
          <p:nvPr/>
        </p:nvSpPr>
        <p:spPr>
          <a:xfrm>
            <a:off x="325003" y="5436742"/>
            <a:ext cx="8687641" cy="977111"/>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0 w 6096952"/>
              <a:gd name="connsiteY4" fmla="*/ 626076 h 1598141"/>
              <a:gd name="connsiteX0" fmla="*/ 0 w 6096952"/>
              <a:gd name="connsiteY0" fmla="*/ 0 h 972065"/>
              <a:gd name="connsiteX1" fmla="*/ 2428 w 6096952"/>
              <a:gd name="connsiteY1" fmla="*/ 972065 h 972065"/>
              <a:gd name="connsiteX2" fmla="*/ 6096952 w 6096952"/>
              <a:gd name="connsiteY2" fmla="*/ 955589 h 972065"/>
              <a:gd name="connsiteX3" fmla="*/ 6071719 w 6096952"/>
              <a:gd name="connsiteY3" fmla="*/ 29244 h 972065"/>
              <a:gd name="connsiteX4" fmla="*/ 0 w 6096952"/>
              <a:gd name="connsiteY4" fmla="*/ 0 h 972065"/>
              <a:gd name="connsiteX0" fmla="*/ 0 w 6096952"/>
              <a:gd name="connsiteY0" fmla="*/ 0 h 972065"/>
              <a:gd name="connsiteX1" fmla="*/ 2428 w 6096952"/>
              <a:gd name="connsiteY1" fmla="*/ 972065 h 972065"/>
              <a:gd name="connsiteX2" fmla="*/ 6096952 w 6096952"/>
              <a:gd name="connsiteY2" fmla="*/ 955589 h 972065"/>
              <a:gd name="connsiteX3" fmla="*/ 6071719 w 6096952"/>
              <a:gd name="connsiteY3" fmla="*/ 6384 h 972065"/>
              <a:gd name="connsiteX4" fmla="*/ 0 w 6096952"/>
              <a:gd name="connsiteY4" fmla="*/ 0 h 972065"/>
              <a:gd name="connsiteX0" fmla="*/ 0 w 6096952"/>
              <a:gd name="connsiteY0" fmla="*/ 5046 h 977111"/>
              <a:gd name="connsiteX1" fmla="*/ 2428 w 6096952"/>
              <a:gd name="connsiteY1" fmla="*/ 977111 h 977111"/>
              <a:gd name="connsiteX2" fmla="*/ 6096952 w 6096952"/>
              <a:gd name="connsiteY2" fmla="*/ 960635 h 977111"/>
              <a:gd name="connsiteX3" fmla="*/ 6085088 w 6096952"/>
              <a:gd name="connsiteY3" fmla="*/ 0 h 977111"/>
              <a:gd name="connsiteX4" fmla="*/ 0 w 6096952"/>
              <a:gd name="connsiteY4" fmla="*/ 5046 h 97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952" h="977111">
                <a:moveTo>
                  <a:pt x="0" y="5046"/>
                </a:moveTo>
                <a:cubicBezTo>
                  <a:pt x="809" y="447143"/>
                  <a:pt x="1619" y="535014"/>
                  <a:pt x="2428" y="977111"/>
                </a:cubicBezTo>
                <a:lnTo>
                  <a:pt x="6096952" y="960635"/>
                </a:lnTo>
                <a:cubicBezTo>
                  <a:pt x="6093889" y="359273"/>
                  <a:pt x="6088151" y="601362"/>
                  <a:pt x="6085088" y="0"/>
                </a:cubicBezTo>
                <a:lnTo>
                  <a:pt x="0" y="5046"/>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8" name="星: 5 pt 27">
            <a:extLst>
              <a:ext uri="{FF2B5EF4-FFF2-40B4-BE49-F238E27FC236}">
                <a16:creationId xmlns:a16="http://schemas.microsoft.com/office/drawing/2014/main" id="{D291FF29-F4BF-471F-922C-BF4E7B1C804B}"/>
              </a:ext>
            </a:extLst>
          </p:cNvPr>
          <p:cNvSpPr/>
          <p:nvPr/>
        </p:nvSpPr>
        <p:spPr>
          <a:xfrm>
            <a:off x="8691696" y="3940676"/>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星: 5 pt 28">
            <a:extLst>
              <a:ext uri="{FF2B5EF4-FFF2-40B4-BE49-F238E27FC236}">
                <a16:creationId xmlns:a16="http://schemas.microsoft.com/office/drawing/2014/main" id="{B418BED6-9C6C-45C9-B59E-1008114543D8}"/>
              </a:ext>
            </a:extLst>
          </p:cNvPr>
          <p:cNvSpPr/>
          <p:nvPr/>
        </p:nvSpPr>
        <p:spPr>
          <a:xfrm>
            <a:off x="8691696" y="4444732"/>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FDA37AB8-871A-4ED7-B5CB-9868109F4FC3}"/>
              </a:ext>
            </a:extLst>
          </p:cNvPr>
          <p:cNvSpPr/>
          <p:nvPr/>
        </p:nvSpPr>
        <p:spPr>
          <a:xfrm>
            <a:off x="1528997" y="4801099"/>
            <a:ext cx="7483648" cy="312066"/>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0 w 6096952"/>
              <a:gd name="connsiteY4" fmla="*/ 626076 h 1598141"/>
              <a:gd name="connsiteX0" fmla="*/ 0 w 6096952"/>
              <a:gd name="connsiteY0" fmla="*/ 0 h 972065"/>
              <a:gd name="connsiteX1" fmla="*/ 2428 w 6096952"/>
              <a:gd name="connsiteY1" fmla="*/ 972065 h 972065"/>
              <a:gd name="connsiteX2" fmla="*/ 6096952 w 6096952"/>
              <a:gd name="connsiteY2" fmla="*/ 955589 h 972065"/>
              <a:gd name="connsiteX3" fmla="*/ 6071719 w 6096952"/>
              <a:gd name="connsiteY3" fmla="*/ 29244 h 972065"/>
              <a:gd name="connsiteX4" fmla="*/ 0 w 6096952"/>
              <a:gd name="connsiteY4" fmla="*/ 0 h 97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952" h="972065">
                <a:moveTo>
                  <a:pt x="0" y="0"/>
                </a:moveTo>
                <a:cubicBezTo>
                  <a:pt x="809" y="442097"/>
                  <a:pt x="1619" y="529968"/>
                  <a:pt x="2428" y="972065"/>
                </a:cubicBezTo>
                <a:lnTo>
                  <a:pt x="6096952" y="955589"/>
                </a:lnTo>
                <a:cubicBezTo>
                  <a:pt x="6093889" y="354227"/>
                  <a:pt x="6074782" y="630606"/>
                  <a:pt x="6071719" y="29244"/>
                </a:cubicBezTo>
                <a:lnTo>
                  <a:pt x="0" y="0"/>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星: 5 pt 30">
            <a:extLst>
              <a:ext uri="{FF2B5EF4-FFF2-40B4-BE49-F238E27FC236}">
                <a16:creationId xmlns:a16="http://schemas.microsoft.com/office/drawing/2014/main" id="{836D5ADF-94C3-44AE-874A-590D26899354}"/>
              </a:ext>
            </a:extLst>
          </p:cNvPr>
          <p:cNvSpPr/>
          <p:nvPr/>
        </p:nvSpPr>
        <p:spPr>
          <a:xfrm>
            <a:off x="8691696" y="5179069"/>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403CB7E5-50A1-43DA-B910-D577B2CCAC0D}"/>
              </a:ext>
            </a:extLst>
          </p:cNvPr>
          <p:cNvSpPr/>
          <p:nvPr/>
        </p:nvSpPr>
        <p:spPr>
          <a:xfrm>
            <a:off x="319088" y="3760719"/>
            <a:ext cx="8687641" cy="1672281"/>
          </a:xfrm>
          <a:custGeom>
            <a:avLst/>
            <a:gdLst>
              <a:gd name="connsiteX0" fmla="*/ 0 w 6112476"/>
              <a:gd name="connsiteY0" fmla="*/ 0 h 1351005"/>
              <a:gd name="connsiteX1" fmla="*/ 8238 w 6112476"/>
              <a:gd name="connsiteY1" fmla="*/ 1351005 h 1351005"/>
              <a:gd name="connsiteX2" fmla="*/ 1252152 w 6112476"/>
              <a:gd name="connsiteY2" fmla="*/ 1351005 h 1351005"/>
              <a:gd name="connsiteX3" fmla="*/ 1252152 w 6112476"/>
              <a:gd name="connsiteY3" fmla="*/ 897924 h 1351005"/>
              <a:gd name="connsiteX4" fmla="*/ 6112476 w 6112476"/>
              <a:gd name="connsiteY4" fmla="*/ 873211 h 1351005"/>
              <a:gd name="connsiteX5" fmla="*/ 6096000 w 6112476"/>
              <a:gd name="connsiteY5" fmla="*/ 0 h 1351005"/>
              <a:gd name="connsiteX6" fmla="*/ 0 w 6112476"/>
              <a:gd name="connsiteY6" fmla="*/ 0 h 1351005"/>
              <a:gd name="connsiteX0" fmla="*/ 0 w 6101046"/>
              <a:gd name="connsiteY0" fmla="*/ 0 h 1351005"/>
              <a:gd name="connsiteX1" fmla="*/ 8238 w 6101046"/>
              <a:gd name="connsiteY1" fmla="*/ 1351005 h 1351005"/>
              <a:gd name="connsiteX2" fmla="*/ 1252152 w 6101046"/>
              <a:gd name="connsiteY2" fmla="*/ 1351005 h 1351005"/>
              <a:gd name="connsiteX3" fmla="*/ 1252152 w 6101046"/>
              <a:gd name="connsiteY3" fmla="*/ 897924 h 1351005"/>
              <a:gd name="connsiteX4" fmla="*/ 6101046 w 6101046"/>
              <a:gd name="connsiteY4" fmla="*/ 861781 h 1351005"/>
              <a:gd name="connsiteX5" fmla="*/ 6096000 w 6101046"/>
              <a:gd name="connsiteY5" fmla="*/ 0 h 1351005"/>
              <a:gd name="connsiteX6" fmla="*/ 0 w 6101046"/>
              <a:gd name="connsiteY6" fmla="*/ 0 h 1351005"/>
              <a:gd name="connsiteX0" fmla="*/ 0 w 6101046"/>
              <a:gd name="connsiteY0" fmla="*/ 0 h 1351005"/>
              <a:gd name="connsiteX1" fmla="*/ 8238 w 6101046"/>
              <a:gd name="connsiteY1" fmla="*/ 1351005 h 1351005"/>
              <a:gd name="connsiteX2" fmla="*/ 1252152 w 6101046"/>
              <a:gd name="connsiteY2" fmla="*/ 1351005 h 1351005"/>
              <a:gd name="connsiteX3" fmla="*/ 1252152 w 6101046"/>
              <a:gd name="connsiteY3" fmla="*/ 897924 h 1351005"/>
              <a:gd name="connsiteX4" fmla="*/ 6101046 w 6101046"/>
              <a:gd name="connsiteY4" fmla="*/ 877021 h 1351005"/>
              <a:gd name="connsiteX5" fmla="*/ 6096000 w 6101046"/>
              <a:gd name="connsiteY5" fmla="*/ 0 h 1351005"/>
              <a:gd name="connsiteX6" fmla="*/ 0 w 6101046"/>
              <a:gd name="connsiteY6" fmla="*/ 0 h 1351005"/>
              <a:gd name="connsiteX0" fmla="*/ 0 w 6101046"/>
              <a:gd name="connsiteY0" fmla="*/ 0 h 1351005"/>
              <a:gd name="connsiteX1" fmla="*/ 8238 w 6101046"/>
              <a:gd name="connsiteY1" fmla="*/ 1351005 h 1351005"/>
              <a:gd name="connsiteX2" fmla="*/ 1252152 w 6101046"/>
              <a:gd name="connsiteY2" fmla="*/ 1351005 h 1351005"/>
              <a:gd name="connsiteX3" fmla="*/ 883363 w 6101046"/>
              <a:gd name="connsiteY3" fmla="*/ 867444 h 1351005"/>
              <a:gd name="connsiteX4" fmla="*/ 6101046 w 6101046"/>
              <a:gd name="connsiteY4" fmla="*/ 877021 h 1351005"/>
              <a:gd name="connsiteX5" fmla="*/ 6096000 w 6101046"/>
              <a:gd name="connsiteY5" fmla="*/ 0 h 1351005"/>
              <a:gd name="connsiteX6" fmla="*/ 0 w 6101046"/>
              <a:gd name="connsiteY6" fmla="*/ 0 h 1351005"/>
              <a:gd name="connsiteX0" fmla="*/ 0 w 6101046"/>
              <a:gd name="connsiteY0" fmla="*/ 0 h 1351005"/>
              <a:gd name="connsiteX1" fmla="*/ 8238 w 6101046"/>
              <a:gd name="connsiteY1" fmla="*/ 1351005 h 1351005"/>
              <a:gd name="connsiteX2" fmla="*/ 899397 w 6101046"/>
              <a:gd name="connsiteY2" fmla="*/ 1351005 h 1351005"/>
              <a:gd name="connsiteX3" fmla="*/ 883363 w 6101046"/>
              <a:gd name="connsiteY3" fmla="*/ 867444 h 1351005"/>
              <a:gd name="connsiteX4" fmla="*/ 6101046 w 6101046"/>
              <a:gd name="connsiteY4" fmla="*/ 877021 h 1351005"/>
              <a:gd name="connsiteX5" fmla="*/ 6096000 w 6101046"/>
              <a:gd name="connsiteY5" fmla="*/ 0 h 1351005"/>
              <a:gd name="connsiteX6" fmla="*/ 0 w 6101046"/>
              <a:gd name="connsiteY6" fmla="*/ 0 h 1351005"/>
              <a:gd name="connsiteX0" fmla="*/ 0 w 6101046"/>
              <a:gd name="connsiteY0" fmla="*/ 0 h 1351005"/>
              <a:gd name="connsiteX1" fmla="*/ 8238 w 6101046"/>
              <a:gd name="connsiteY1" fmla="*/ 1351005 h 1351005"/>
              <a:gd name="connsiteX2" fmla="*/ 888707 w 6101046"/>
              <a:gd name="connsiteY2" fmla="*/ 1335765 h 1351005"/>
              <a:gd name="connsiteX3" fmla="*/ 883363 w 6101046"/>
              <a:gd name="connsiteY3" fmla="*/ 867444 h 1351005"/>
              <a:gd name="connsiteX4" fmla="*/ 6101046 w 6101046"/>
              <a:gd name="connsiteY4" fmla="*/ 877021 h 1351005"/>
              <a:gd name="connsiteX5" fmla="*/ 6096000 w 6101046"/>
              <a:gd name="connsiteY5" fmla="*/ 0 h 1351005"/>
              <a:gd name="connsiteX6" fmla="*/ 0 w 6101046"/>
              <a:gd name="connsiteY6" fmla="*/ 0 h 1351005"/>
              <a:gd name="connsiteX0" fmla="*/ 0 w 6101046"/>
              <a:gd name="connsiteY0" fmla="*/ 0 h 1358625"/>
              <a:gd name="connsiteX1" fmla="*/ 8238 w 6101046"/>
              <a:gd name="connsiteY1" fmla="*/ 1351005 h 1358625"/>
              <a:gd name="connsiteX2" fmla="*/ 883362 w 6101046"/>
              <a:gd name="connsiteY2" fmla="*/ 1358625 h 1358625"/>
              <a:gd name="connsiteX3" fmla="*/ 883363 w 6101046"/>
              <a:gd name="connsiteY3" fmla="*/ 867444 h 1358625"/>
              <a:gd name="connsiteX4" fmla="*/ 6101046 w 6101046"/>
              <a:gd name="connsiteY4" fmla="*/ 877021 h 1358625"/>
              <a:gd name="connsiteX5" fmla="*/ 6096000 w 6101046"/>
              <a:gd name="connsiteY5" fmla="*/ 0 h 1358625"/>
              <a:gd name="connsiteX6" fmla="*/ 0 w 6101046"/>
              <a:gd name="connsiteY6" fmla="*/ 0 h 1358625"/>
              <a:gd name="connsiteX0" fmla="*/ 0 w 6101046"/>
              <a:gd name="connsiteY0" fmla="*/ 0 h 1358625"/>
              <a:gd name="connsiteX1" fmla="*/ 8238 w 6101046"/>
              <a:gd name="connsiteY1" fmla="*/ 1351005 h 1358625"/>
              <a:gd name="connsiteX2" fmla="*/ 883362 w 6101046"/>
              <a:gd name="connsiteY2" fmla="*/ 1358625 h 1358625"/>
              <a:gd name="connsiteX3" fmla="*/ 883363 w 6101046"/>
              <a:gd name="connsiteY3" fmla="*/ 1007487 h 1358625"/>
              <a:gd name="connsiteX4" fmla="*/ 6101046 w 6101046"/>
              <a:gd name="connsiteY4" fmla="*/ 877021 h 1358625"/>
              <a:gd name="connsiteX5" fmla="*/ 6096000 w 6101046"/>
              <a:gd name="connsiteY5" fmla="*/ 0 h 1358625"/>
              <a:gd name="connsiteX6" fmla="*/ 0 w 6101046"/>
              <a:gd name="connsiteY6" fmla="*/ 0 h 1358625"/>
              <a:gd name="connsiteX0" fmla="*/ 0 w 6096000"/>
              <a:gd name="connsiteY0" fmla="*/ 0 h 1358625"/>
              <a:gd name="connsiteX1" fmla="*/ 8238 w 6096000"/>
              <a:gd name="connsiteY1" fmla="*/ 1351005 h 1358625"/>
              <a:gd name="connsiteX2" fmla="*/ 883362 w 6096000"/>
              <a:gd name="connsiteY2" fmla="*/ 1358625 h 1358625"/>
              <a:gd name="connsiteX3" fmla="*/ 883363 w 6096000"/>
              <a:gd name="connsiteY3" fmla="*/ 1007487 h 1358625"/>
              <a:gd name="connsiteX4" fmla="*/ 6089490 w 6096000"/>
              <a:gd name="connsiteY4" fmla="*/ 1033540 h 1358625"/>
              <a:gd name="connsiteX5" fmla="*/ 6096000 w 6096000"/>
              <a:gd name="connsiteY5" fmla="*/ 0 h 1358625"/>
              <a:gd name="connsiteX6" fmla="*/ 0 w 6096000"/>
              <a:gd name="connsiteY6" fmla="*/ 0 h 1358625"/>
              <a:gd name="connsiteX0" fmla="*/ 0 w 6096000"/>
              <a:gd name="connsiteY0" fmla="*/ 0 h 1680518"/>
              <a:gd name="connsiteX1" fmla="*/ 37129 w 6096000"/>
              <a:gd name="connsiteY1" fmla="*/ 1680518 h 1680518"/>
              <a:gd name="connsiteX2" fmla="*/ 883362 w 6096000"/>
              <a:gd name="connsiteY2" fmla="*/ 1358625 h 1680518"/>
              <a:gd name="connsiteX3" fmla="*/ 883363 w 6096000"/>
              <a:gd name="connsiteY3" fmla="*/ 1007487 h 1680518"/>
              <a:gd name="connsiteX4" fmla="*/ 6089490 w 6096000"/>
              <a:gd name="connsiteY4" fmla="*/ 1033540 h 1680518"/>
              <a:gd name="connsiteX5" fmla="*/ 6096000 w 6096000"/>
              <a:gd name="connsiteY5" fmla="*/ 0 h 1680518"/>
              <a:gd name="connsiteX6" fmla="*/ 0 w 6096000"/>
              <a:gd name="connsiteY6" fmla="*/ 0 h 1680518"/>
              <a:gd name="connsiteX0" fmla="*/ 0 w 6096000"/>
              <a:gd name="connsiteY0" fmla="*/ 0 h 1680518"/>
              <a:gd name="connsiteX1" fmla="*/ 37129 w 6096000"/>
              <a:gd name="connsiteY1" fmla="*/ 1680518 h 1680518"/>
              <a:gd name="connsiteX2" fmla="*/ 877584 w 6096000"/>
              <a:gd name="connsiteY2" fmla="*/ 1679901 h 1680518"/>
              <a:gd name="connsiteX3" fmla="*/ 883363 w 6096000"/>
              <a:gd name="connsiteY3" fmla="*/ 1007487 h 1680518"/>
              <a:gd name="connsiteX4" fmla="*/ 6089490 w 6096000"/>
              <a:gd name="connsiteY4" fmla="*/ 1033540 h 1680518"/>
              <a:gd name="connsiteX5" fmla="*/ 6096000 w 6096000"/>
              <a:gd name="connsiteY5" fmla="*/ 0 h 1680518"/>
              <a:gd name="connsiteX6" fmla="*/ 0 w 6096000"/>
              <a:gd name="connsiteY6" fmla="*/ 0 h 1680518"/>
              <a:gd name="connsiteX0" fmla="*/ 0 w 6072888"/>
              <a:gd name="connsiteY0" fmla="*/ 0 h 1680518"/>
              <a:gd name="connsiteX1" fmla="*/ 14017 w 6072888"/>
              <a:gd name="connsiteY1" fmla="*/ 1680518 h 1680518"/>
              <a:gd name="connsiteX2" fmla="*/ 854472 w 6072888"/>
              <a:gd name="connsiteY2" fmla="*/ 1679901 h 1680518"/>
              <a:gd name="connsiteX3" fmla="*/ 860251 w 6072888"/>
              <a:gd name="connsiteY3" fmla="*/ 1007487 h 1680518"/>
              <a:gd name="connsiteX4" fmla="*/ 6066378 w 6072888"/>
              <a:gd name="connsiteY4" fmla="*/ 1033540 h 1680518"/>
              <a:gd name="connsiteX5" fmla="*/ 6072888 w 6072888"/>
              <a:gd name="connsiteY5" fmla="*/ 0 h 1680518"/>
              <a:gd name="connsiteX6" fmla="*/ 0 w 6072888"/>
              <a:gd name="connsiteY6" fmla="*/ 0 h 1680518"/>
              <a:gd name="connsiteX0" fmla="*/ 20652 w 6093540"/>
              <a:gd name="connsiteY0" fmla="*/ 0 h 1679901"/>
              <a:gd name="connsiteX1" fmla="*/ 0 w 6093540"/>
              <a:gd name="connsiteY1" fmla="*/ 1672281 h 1679901"/>
              <a:gd name="connsiteX2" fmla="*/ 875124 w 6093540"/>
              <a:gd name="connsiteY2" fmla="*/ 1679901 h 1679901"/>
              <a:gd name="connsiteX3" fmla="*/ 880903 w 6093540"/>
              <a:gd name="connsiteY3" fmla="*/ 1007487 h 1679901"/>
              <a:gd name="connsiteX4" fmla="*/ 6087030 w 6093540"/>
              <a:gd name="connsiteY4" fmla="*/ 1033540 h 1679901"/>
              <a:gd name="connsiteX5" fmla="*/ 6093540 w 6093540"/>
              <a:gd name="connsiteY5" fmla="*/ 0 h 1679901"/>
              <a:gd name="connsiteX6" fmla="*/ 20652 w 6093540"/>
              <a:gd name="connsiteY6" fmla="*/ 0 h 1679901"/>
              <a:gd name="connsiteX0" fmla="*/ 0 w 6096001"/>
              <a:gd name="connsiteY0" fmla="*/ 24714 h 1679901"/>
              <a:gd name="connsiteX1" fmla="*/ 2461 w 6096001"/>
              <a:gd name="connsiteY1" fmla="*/ 1672281 h 1679901"/>
              <a:gd name="connsiteX2" fmla="*/ 877585 w 6096001"/>
              <a:gd name="connsiteY2" fmla="*/ 1679901 h 1679901"/>
              <a:gd name="connsiteX3" fmla="*/ 883364 w 6096001"/>
              <a:gd name="connsiteY3" fmla="*/ 1007487 h 1679901"/>
              <a:gd name="connsiteX4" fmla="*/ 6089491 w 6096001"/>
              <a:gd name="connsiteY4" fmla="*/ 1033540 h 1679901"/>
              <a:gd name="connsiteX5" fmla="*/ 6096001 w 6096001"/>
              <a:gd name="connsiteY5" fmla="*/ 0 h 1679901"/>
              <a:gd name="connsiteX6" fmla="*/ 0 w 6096001"/>
              <a:gd name="connsiteY6" fmla="*/ 24714 h 1679901"/>
              <a:gd name="connsiteX0" fmla="*/ 0 w 6107557"/>
              <a:gd name="connsiteY0" fmla="*/ 0 h 1704614"/>
              <a:gd name="connsiteX1" fmla="*/ 14017 w 6107557"/>
              <a:gd name="connsiteY1" fmla="*/ 1696994 h 1704614"/>
              <a:gd name="connsiteX2" fmla="*/ 889141 w 6107557"/>
              <a:gd name="connsiteY2" fmla="*/ 1704614 h 1704614"/>
              <a:gd name="connsiteX3" fmla="*/ 894920 w 6107557"/>
              <a:gd name="connsiteY3" fmla="*/ 1032200 h 1704614"/>
              <a:gd name="connsiteX4" fmla="*/ 6101047 w 6107557"/>
              <a:gd name="connsiteY4" fmla="*/ 1058253 h 1704614"/>
              <a:gd name="connsiteX5" fmla="*/ 6107557 w 6107557"/>
              <a:gd name="connsiteY5" fmla="*/ 24713 h 1704614"/>
              <a:gd name="connsiteX6" fmla="*/ 0 w 6107557"/>
              <a:gd name="connsiteY6" fmla="*/ 0 h 1704614"/>
              <a:gd name="connsiteX0" fmla="*/ 0 w 6107557"/>
              <a:gd name="connsiteY0" fmla="*/ 0 h 1696376"/>
              <a:gd name="connsiteX1" fmla="*/ 14017 w 6107557"/>
              <a:gd name="connsiteY1" fmla="*/ 1688756 h 1696376"/>
              <a:gd name="connsiteX2" fmla="*/ 889141 w 6107557"/>
              <a:gd name="connsiteY2" fmla="*/ 1696376 h 1696376"/>
              <a:gd name="connsiteX3" fmla="*/ 894920 w 6107557"/>
              <a:gd name="connsiteY3" fmla="*/ 1023962 h 1696376"/>
              <a:gd name="connsiteX4" fmla="*/ 6101047 w 6107557"/>
              <a:gd name="connsiteY4" fmla="*/ 1050015 h 1696376"/>
              <a:gd name="connsiteX5" fmla="*/ 6107557 w 6107557"/>
              <a:gd name="connsiteY5" fmla="*/ 16475 h 1696376"/>
              <a:gd name="connsiteX6" fmla="*/ 0 w 6107557"/>
              <a:gd name="connsiteY6" fmla="*/ 0 h 1696376"/>
              <a:gd name="connsiteX0" fmla="*/ 3410 w 6093632"/>
              <a:gd name="connsiteY0" fmla="*/ 1 h 1679901"/>
              <a:gd name="connsiteX1" fmla="*/ 92 w 6093632"/>
              <a:gd name="connsiteY1" fmla="*/ 1672281 h 1679901"/>
              <a:gd name="connsiteX2" fmla="*/ 875216 w 6093632"/>
              <a:gd name="connsiteY2" fmla="*/ 1679901 h 1679901"/>
              <a:gd name="connsiteX3" fmla="*/ 880995 w 6093632"/>
              <a:gd name="connsiteY3" fmla="*/ 1007487 h 1679901"/>
              <a:gd name="connsiteX4" fmla="*/ 6087122 w 6093632"/>
              <a:gd name="connsiteY4" fmla="*/ 1033540 h 1679901"/>
              <a:gd name="connsiteX5" fmla="*/ 6093632 w 6093632"/>
              <a:gd name="connsiteY5" fmla="*/ 0 h 1679901"/>
              <a:gd name="connsiteX6" fmla="*/ 3410 w 6093632"/>
              <a:gd name="connsiteY6" fmla="*/ 1 h 1679901"/>
              <a:gd name="connsiteX0" fmla="*/ 3410 w 6093632"/>
              <a:gd name="connsiteY0" fmla="*/ 1 h 1679901"/>
              <a:gd name="connsiteX1" fmla="*/ 92 w 6093632"/>
              <a:gd name="connsiteY1" fmla="*/ 1672281 h 1679901"/>
              <a:gd name="connsiteX2" fmla="*/ 875216 w 6093632"/>
              <a:gd name="connsiteY2" fmla="*/ 1679901 h 1679901"/>
              <a:gd name="connsiteX3" fmla="*/ 851599 w 6093632"/>
              <a:gd name="connsiteY3" fmla="*/ 1007487 h 1679901"/>
              <a:gd name="connsiteX4" fmla="*/ 6087122 w 6093632"/>
              <a:gd name="connsiteY4" fmla="*/ 1033540 h 1679901"/>
              <a:gd name="connsiteX5" fmla="*/ 6093632 w 6093632"/>
              <a:gd name="connsiteY5" fmla="*/ 0 h 1679901"/>
              <a:gd name="connsiteX6" fmla="*/ 3410 w 6093632"/>
              <a:gd name="connsiteY6" fmla="*/ 1 h 1679901"/>
              <a:gd name="connsiteX0" fmla="*/ 3410 w 6093632"/>
              <a:gd name="connsiteY0" fmla="*/ 1 h 1672281"/>
              <a:gd name="connsiteX1" fmla="*/ 92 w 6093632"/>
              <a:gd name="connsiteY1" fmla="*/ 1672281 h 1672281"/>
              <a:gd name="connsiteX2" fmla="*/ 848492 w 6093632"/>
              <a:gd name="connsiteY2" fmla="*/ 1668471 h 1672281"/>
              <a:gd name="connsiteX3" fmla="*/ 851599 w 6093632"/>
              <a:gd name="connsiteY3" fmla="*/ 1007487 h 1672281"/>
              <a:gd name="connsiteX4" fmla="*/ 6087122 w 6093632"/>
              <a:gd name="connsiteY4" fmla="*/ 1033540 h 1672281"/>
              <a:gd name="connsiteX5" fmla="*/ 6093632 w 6093632"/>
              <a:gd name="connsiteY5" fmla="*/ 0 h 1672281"/>
              <a:gd name="connsiteX6" fmla="*/ 3410 w 6093632"/>
              <a:gd name="connsiteY6" fmla="*/ 1 h 1672281"/>
              <a:gd name="connsiteX0" fmla="*/ 3410 w 6093632"/>
              <a:gd name="connsiteY0" fmla="*/ 1 h 1672281"/>
              <a:gd name="connsiteX1" fmla="*/ 92 w 6093632"/>
              <a:gd name="connsiteY1" fmla="*/ 1672281 h 1672281"/>
              <a:gd name="connsiteX2" fmla="*/ 867199 w 6093632"/>
              <a:gd name="connsiteY2" fmla="*/ 1672281 h 1672281"/>
              <a:gd name="connsiteX3" fmla="*/ 851599 w 6093632"/>
              <a:gd name="connsiteY3" fmla="*/ 1007487 h 1672281"/>
              <a:gd name="connsiteX4" fmla="*/ 6087122 w 6093632"/>
              <a:gd name="connsiteY4" fmla="*/ 1033540 h 1672281"/>
              <a:gd name="connsiteX5" fmla="*/ 6093632 w 6093632"/>
              <a:gd name="connsiteY5" fmla="*/ 0 h 1672281"/>
              <a:gd name="connsiteX6" fmla="*/ 3410 w 6093632"/>
              <a:gd name="connsiteY6" fmla="*/ 1 h 1672281"/>
              <a:gd name="connsiteX0" fmla="*/ 3410 w 6093632"/>
              <a:gd name="connsiteY0" fmla="*/ 1 h 1672281"/>
              <a:gd name="connsiteX1" fmla="*/ 92 w 6093632"/>
              <a:gd name="connsiteY1" fmla="*/ 1672281 h 1672281"/>
              <a:gd name="connsiteX2" fmla="*/ 856510 w 6093632"/>
              <a:gd name="connsiteY2" fmla="*/ 1672281 h 1672281"/>
              <a:gd name="connsiteX3" fmla="*/ 851599 w 6093632"/>
              <a:gd name="connsiteY3" fmla="*/ 1007487 h 1672281"/>
              <a:gd name="connsiteX4" fmla="*/ 6087122 w 6093632"/>
              <a:gd name="connsiteY4" fmla="*/ 1033540 h 1672281"/>
              <a:gd name="connsiteX5" fmla="*/ 6093632 w 6093632"/>
              <a:gd name="connsiteY5" fmla="*/ 0 h 1672281"/>
              <a:gd name="connsiteX6" fmla="*/ 3410 w 6093632"/>
              <a:gd name="connsiteY6" fmla="*/ 1 h 1672281"/>
              <a:gd name="connsiteX0" fmla="*/ 3410 w 6093632"/>
              <a:gd name="connsiteY0" fmla="*/ 1 h 1672281"/>
              <a:gd name="connsiteX1" fmla="*/ 92 w 6093632"/>
              <a:gd name="connsiteY1" fmla="*/ 1672281 h 1672281"/>
              <a:gd name="connsiteX2" fmla="*/ 856510 w 6093632"/>
              <a:gd name="connsiteY2" fmla="*/ 1672281 h 1672281"/>
              <a:gd name="connsiteX3" fmla="*/ 851599 w 6093632"/>
              <a:gd name="connsiteY3" fmla="*/ 1007487 h 1672281"/>
              <a:gd name="connsiteX4" fmla="*/ 6087122 w 6093632"/>
              <a:gd name="connsiteY4" fmla="*/ 1033540 h 1672281"/>
              <a:gd name="connsiteX5" fmla="*/ 6093632 w 6093632"/>
              <a:gd name="connsiteY5" fmla="*/ 0 h 1672281"/>
              <a:gd name="connsiteX6" fmla="*/ 3410 w 6093632"/>
              <a:gd name="connsiteY6" fmla="*/ 1 h 1672281"/>
              <a:gd name="connsiteX0" fmla="*/ 3410 w 6093632"/>
              <a:gd name="connsiteY0" fmla="*/ 1 h 1672281"/>
              <a:gd name="connsiteX1" fmla="*/ 92 w 6093632"/>
              <a:gd name="connsiteY1" fmla="*/ 1672281 h 1672281"/>
              <a:gd name="connsiteX2" fmla="*/ 856510 w 6093632"/>
              <a:gd name="connsiteY2" fmla="*/ 1672281 h 1672281"/>
              <a:gd name="connsiteX3" fmla="*/ 6087122 w 6093632"/>
              <a:gd name="connsiteY3" fmla="*/ 1033540 h 1672281"/>
              <a:gd name="connsiteX4" fmla="*/ 6093632 w 6093632"/>
              <a:gd name="connsiteY4" fmla="*/ 0 h 1672281"/>
              <a:gd name="connsiteX5" fmla="*/ 3410 w 6093632"/>
              <a:gd name="connsiteY5" fmla="*/ 1 h 1672281"/>
              <a:gd name="connsiteX0" fmla="*/ 3410 w 6093632"/>
              <a:gd name="connsiteY0" fmla="*/ 1 h 1672281"/>
              <a:gd name="connsiteX1" fmla="*/ 92 w 6093632"/>
              <a:gd name="connsiteY1" fmla="*/ 1672281 h 1672281"/>
              <a:gd name="connsiteX2" fmla="*/ 6087122 w 6093632"/>
              <a:gd name="connsiteY2" fmla="*/ 1033540 h 1672281"/>
              <a:gd name="connsiteX3" fmla="*/ 6093632 w 6093632"/>
              <a:gd name="connsiteY3" fmla="*/ 0 h 1672281"/>
              <a:gd name="connsiteX4" fmla="*/ 3410 w 6093632"/>
              <a:gd name="connsiteY4" fmla="*/ 1 h 1672281"/>
              <a:gd name="connsiteX0" fmla="*/ 3410 w 6093632"/>
              <a:gd name="connsiteY0" fmla="*/ 1 h 1672281"/>
              <a:gd name="connsiteX1" fmla="*/ 92 w 6093632"/>
              <a:gd name="connsiteY1" fmla="*/ 1672281 h 1672281"/>
              <a:gd name="connsiteX2" fmla="*/ 6081777 w 6093632"/>
              <a:gd name="connsiteY2" fmla="*/ 1666000 h 1672281"/>
              <a:gd name="connsiteX3" fmla="*/ 6093632 w 6093632"/>
              <a:gd name="connsiteY3" fmla="*/ 0 h 1672281"/>
              <a:gd name="connsiteX4" fmla="*/ 3410 w 6093632"/>
              <a:gd name="connsiteY4" fmla="*/ 1 h 167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632" h="1672281">
                <a:moveTo>
                  <a:pt x="3410" y="1"/>
                </a:moveTo>
                <a:cubicBezTo>
                  <a:pt x="4230" y="549190"/>
                  <a:pt x="-728" y="1123092"/>
                  <a:pt x="92" y="1672281"/>
                </a:cubicBezTo>
                <a:lnTo>
                  <a:pt x="6081777" y="1666000"/>
                </a:lnTo>
                <a:cubicBezTo>
                  <a:pt x="6085729" y="1110667"/>
                  <a:pt x="6089680" y="555333"/>
                  <a:pt x="6093632" y="0"/>
                </a:cubicBezTo>
                <a:lnTo>
                  <a:pt x="3410" y="1"/>
                </a:lnTo>
                <a:close/>
              </a:path>
            </a:pathLst>
          </a:custGeom>
          <a:ln w="508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36393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D6DD97-905F-4E23-AB94-10E7D5719536}"/>
              </a:ext>
            </a:extLst>
          </p:cNvPr>
          <p:cNvSpPr txBox="1"/>
          <p:nvPr/>
        </p:nvSpPr>
        <p:spPr>
          <a:xfrm>
            <a:off x="107504" y="548680"/>
            <a:ext cx="9036496" cy="5078313"/>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目　次</a:t>
            </a:r>
            <a:endParaRPr kumimoji="1" lang="en-US" altLang="ja-JP" sz="24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１</a:t>
            </a:r>
            <a:r>
              <a:rPr lang="ja-JP" altLang="en-US" sz="2000" dirty="0">
                <a:latin typeface="Meiryo UI" panose="020B0604030504040204" pitchFamily="50" charset="-128"/>
                <a:ea typeface="Meiryo UI" panose="020B0604030504040204" pitchFamily="50" charset="-128"/>
              </a:rPr>
              <a:t>．現計画の検証、課題抽出及び対応方針</a:t>
            </a:r>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１－１　</a:t>
            </a:r>
            <a:r>
              <a:rPr lang="ja-JP" altLang="en-US" sz="2000" dirty="0">
                <a:latin typeface="Meiryo UI" pitchFamily="50" charset="-128"/>
                <a:ea typeface="Meiryo UI" pitchFamily="50" charset="-128"/>
                <a:cs typeface="Meiryo UI" pitchFamily="50" charset="-128"/>
              </a:rPr>
              <a:t>点検、診断、評価の手法や体制等の充実　・・・・・・・</a:t>
            </a:r>
            <a:r>
              <a:rPr lang="ja-JP" altLang="en-US" sz="1600" dirty="0">
                <a:latin typeface="Meiryo UI" pitchFamily="50" charset="-128"/>
                <a:ea typeface="Meiryo UI" pitchFamily="50" charset="-128"/>
                <a:cs typeface="Meiryo UI" pitchFamily="50" charset="-128"/>
              </a:rPr>
              <a:t>①ー１、①ー２</a:t>
            </a:r>
            <a:endParaRPr lang="en-US" altLang="ja-JP" sz="2000" dirty="0">
              <a:latin typeface="Meiryo UI" pitchFamily="50" charset="-128"/>
              <a:ea typeface="Meiryo UI" pitchFamily="50" charset="-128"/>
              <a:cs typeface="Meiryo UI" pitchFamily="50" charset="-128"/>
            </a:endParaRPr>
          </a:p>
          <a:p>
            <a:r>
              <a:rPr lang="ja-JP" altLang="en-US" sz="2000" dirty="0">
                <a:effectLst/>
                <a:latin typeface="Meiryo UI" pitchFamily="50" charset="-128"/>
                <a:ea typeface="Meiryo UI" pitchFamily="50" charset="-128"/>
                <a:cs typeface="Times New Roman" panose="02020603050405020304" pitchFamily="18" charset="0"/>
              </a:rPr>
              <a:t>　　　</a:t>
            </a:r>
            <a:r>
              <a:rPr lang="ja-JP" altLang="en-US" sz="2000" dirty="0">
                <a:latin typeface="Meiryo UI" pitchFamily="50" charset="-128"/>
                <a:ea typeface="Meiryo UI" pitchFamily="50" charset="-128"/>
                <a:cs typeface="Meiryo UI" pitchFamily="50" charset="-128"/>
              </a:rPr>
              <a:t>１－２　施設特性に応じた維持管理手法の体系化 ・・・・・・・</a:t>
            </a:r>
            <a:r>
              <a:rPr lang="ja-JP" altLang="en-US" sz="1600" dirty="0">
                <a:latin typeface="Meiryo UI" pitchFamily="50" charset="-128"/>
                <a:ea typeface="Meiryo UI" pitchFamily="50" charset="-128"/>
                <a:cs typeface="Meiryo UI" pitchFamily="50" charset="-128"/>
              </a:rPr>
              <a:t>②ー１、②ー２、②ー４</a:t>
            </a:r>
            <a:endParaRPr lang="en-US" altLang="ja-JP" sz="1600" dirty="0">
              <a:latin typeface="Meiryo UI" pitchFamily="50" charset="-128"/>
              <a:ea typeface="Meiryo UI" pitchFamily="50" charset="-128"/>
              <a:cs typeface="Meiryo UI" pitchFamily="50" charset="-128"/>
            </a:endParaRPr>
          </a:p>
          <a:p>
            <a:r>
              <a:rPr lang="ja-JP" altLang="en-US" sz="2000" dirty="0">
                <a:effectLst/>
                <a:latin typeface="Meiryo UI" pitchFamily="50" charset="-128"/>
                <a:ea typeface="Meiryo UI" pitchFamily="50" charset="-128"/>
                <a:cs typeface="Times New Roman" panose="02020603050405020304" pitchFamily="18" charset="0"/>
              </a:rPr>
              <a:t>　　　</a:t>
            </a:r>
            <a:r>
              <a:rPr lang="ja-JP" altLang="en-US" sz="2000" dirty="0">
                <a:latin typeface="Meiryo UI" pitchFamily="50" charset="-128"/>
                <a:ea typeface="Meiryo UI" pitchFamily="50" charset="-128"/>
                <a:cs typeface="Meiryo UI" pitchFamily="50" charset="-128"/>
              </a:rPr>
              <a:t>１－３　日常的維持管理の着実な実践等 ・・・・・・・・・・・・・・</a:t>
            </a:r>
            <a:r>
              <a:rPr lang="ja-JP" altLang="en-US" sz="1600" dirty="0">
                <a:latin typeface="Meiryo UI" pitchFamily="50" charset="-128"/>
                <a:ea typeface="Meiryo UI" pitchFamily="50" charset="-128"/>
                <a:cs typeface="Meiryo UI" pitchFamily="50" charset="-128"/>
              </a:rPr>
              <a:t>③ー１</a:t>
            </a:r>
            <a:r>
              <a:rPr lang="ja-JP" altLang="en-US" sz="20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④ー１、④ー２</a:t>
            </a:r>
            <a:endParaRPr lang="en-US" altLang="ja-JP" sz="1600" dirty="0">
              <a:latin typeface="Meiryo UI" pitchFamily="50" charset="-128"/>
              <a:ea typeface="Meiryo UI" pitchFamily="50" charset="-128"/>
              <a:cs typeface="Meiryo UI" pitchFamily="50" charset="-128"/>
            </a:endParaRPr>
          </a:p>
          <a:p>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２．</a:t>
            </a:r>
            <a:r>
              <a:rPr lang="ja-JP" altLang="en-US" sz="2000" dirty="0">
                <a:latin typeface="Meiryo UI" panose="020B0604030504040204" pitchFamily="50" charset="-128"/>
                <a:ea typeface="Meiryo UI" panose="020B0604030504040204" pitchFamily="50" charset="-128"/>
              </a:rPr>
              <a:t>具体的な取組内容の検討</a:t>
            </a:r>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lang="ja-JP" altLang="en-US" sz="2000" dirty="0">
                <a:latin typeface="Meiryo UI" pitchFamily="50" charset="-128"/>
                <a:ea typeface="Meiryo UI" pitchFamily="50" charset="-128"/>
                <a:cs typeface="Meiryo UI" pitchFamily="50" charset="-128"/>
              </a:rPr>
              <a:t>２－１　点検、診断、評価の手法や体制等の充実  ・・・・・・・</a:t>
            </a:r>
            <a:r>
              <a:rPr lang="ja-JP" altLang="en-US" sz="1600" dirty="0">
                <a:latin typeface="Meiryo UI" pitchFamily="50" charset="-128"/>
                <a:ea typeface="Meiryo UI" pitchFamily="50" charset="-128"/>
                <a:cs typeface="Meiryo UI" pitchFamily="50" charset="-128"/>
              </a:rPr>
              <a:t>①ー１、①ー２</a:t>
            </a:r>
            <a:endParaRPr lang="en-US" altLang="ja-JP" sz="2000" dirty="0">
              <a:latin typeface="Meiryo UI" pitchFamily="50" charset="-128"/>
              <a:ea typeface="Meiryo UI" pitchFamily="50" charset="-128"/>
              <a:cs typeface="Meiryo UI" pitchFamily="50" charset="-128"/>
            </a:endParaRPr>
          </a:p>
          <a:p>
            <a:r>
              <a:rPr kumimoji="1" lang="ja-JP" altLang="en-US" sz="2000" dirty="0">
                <a:latin typeface="Meiryo UI" pitchFamily="50" charset="-128"/>
                <a:ea typeface="Meiryo UI" pitchFamily="50" charset="-128"/>
                <a:cs typeface="Meiryo UI" pitchFamily="50" charset="-128"/>
              </a:rPr>
              <a:t>　　　２－２　</a:t>
            </a:r>
            <a:r>
              <a:rPr lang="ja-JP" altLang="en-US" sz="2000" dirty="0">
                <a:latin typeface="Meiryo UI" pitchFamily="50" charset="-128"/>
                <a:ea typeface="Meiryo UI" pitchFamily="50" charset="-128"/>
                <a:cs typeface="Meiryo UI" pitchFamily="50" charset="-128"/>
              </a:rPr>
              <a:t>点検、診断、評価の手法や体制等の充実  ・・・・・・・</a:t>
            </a:r>
            <a:r>
              <a:rPr lang="ja-JP" altLang="en-US" sz="1600" dirty="0">
                <a:latin typeface="Meiryo UI" pitchFamily="50" charset="-128"/>
                <a:ea typeface="Meiryo UI" pitchFamily="50" charset="-128"/>
                <a:cs typeface="Meiryo UI" pitchFamily="50" charset="-128"/>
              </a:rPr>
              <a:t>①ー３</a:t>
            </a:r>
            <a:endParaRPr kumimoji="1" lang="ja-JP" altLang="en-US"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２－３　施設特性に応じた維持管理手法の体系化 ・・・・・・・</a:t>
            </a:r>
            <a:r>
              <a:rPr lang="ja-JP" altLang="en-US" sz="1600" dirty="0">
                <a:latin typeface="Meiryo UI" pitchFamily="50" charset="-128"/>
                <a:ea typeface="Meiryo UI" pitchFamily="50" charset="-128"/>
                <a:cs typeface="Meiryo UI" pitchFamily="50" charset="-128"/>
              </a:rPr>
              <a:t>②ー１、②ー２、②ー４</a:t>
            </a:r>
            <a:endParaRPr lang="en-US" altLang="ja-JP" sz="1600" dirty="0">
              <a:latin typeface="Meiryo UI" pitchFamily="50" charset="-128"/>
              <a:ea typeface="Meiryo UI" pitchFamily="50" charset="-128"/>
              <a:cs typeface="Meiryo UI" pitchFamily="50" charset="-128"/>
            </a:endParaRPr>
          </a:p>
          <a:p>
            <a:r>
              <a:rPr kumimoji="1" lang="ja-JP" altLang="en-US" sz="2000" dirty="0">
                <a:latin typeface="Meiryo UI" pitchFamily="50" charset="-128"/>
                <a:ea typeface="Meiryo UI" pitchFamily="50" charset="-128"/>
              </a:rPr>
              <a:t>　　　２－４　</a:t>
            </a:r>
            <a:r>
              <a:rPr lang="ja-JP" altLang="en-US" sz="2000" dirty="0">
                <a:latin typeface="Meiryo UI" pitchFamily="50" charset="-128"/>
                <a:ea typeface="Meiryo UI" pitchFamily="50" charset="-128"/>
                <a:cs typeface="Meiryo UI" pitchFamily="50" charset="-128"/>
              </a:rPr>
              <a:t>施設特性に応じた維持管理手法の体系化 ・・・・・・・</a:t>
            </a:r>
            <a:r>
              <a:rPr lang="ja-JP" altLang="en-US" sz="1600" dirty="0">
                <a:latin typeface="Meiryo UI" pitchFamily="50" charset="-128"/>
                <a:ea typeface="Meiryo UI" pitchFamily="50" charset="-128"/>
                <a:cs typeface="Meiryo UI" pitchFamily="50" charset="-128"/>
              </a:rPr>
              <a:t>②ー３</a:t>
            </a:r>
            <a:endParaRPr lang="en-US" altLang="ja-JP" sz="2000" dirty="0">
              <a:latin typeface="Meiryo UI" pitchFamily="50" charset="-128"/>
              <a:ea typeface="Meiryo UI" pitchFamily="50" charset="-128"/>
              <a:cs typeface="Meiryo UI" pitchFamily="50" charset="-128"/>
            </a:endParaRPr>
          </a:p>
          <a:p>
            <a:endParaRPr kumimoji="1"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３．まとめ</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itchFamily="50" charset="-128"/>
                <a:ea typeface="Meiryo UI" pitchFamily="50" charset="-128"/>
                <a:cs typeface="Meiryo UI" pitchFamily="50" charset="-128"/>
              </a:rPr>
              <a:t>　　　３－１　現計画の検証に基づく課題と対応方針</a:t>
            </a:r>
            <a:endParaRPr kumimoji="1" lang="ja-JP" altLang="en-US"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３－２　具体的な取組内容の検討</a:t>
            </a:r>
          </a:p>
        </p:txBody>
      </p:sp>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7280593" y="6495058"/>
            <a:ext cx="1828800" cy="365125"/>
          </a:xfrm>
        </p:spPr>
        <p:txBody>
          <a:bodyPr/>
          <a:lstStyle/>
          <a:p>
            <a:pPr algn="r"/>
            <a:fld id="{682EF9F9-C4E8-46B2-BBF1-33E3162B856A}" type="slidenum">
              <a:rPr kumimoji="1" lang="ja-JP" altLang="en-US" smtClean="0"/>
              <a:pPr algn="r"/>
              <a:t>2</a:t>
            </a:fld>
            <a:endParaRPr kumimoji="1" lang="ja-JP" altLang="en-US" dirty="0"/>
          </a:p>
        </p:txBody>
      </p:sp>
    </p:spTree>
    <p:extLst>
      <p:ext uri="{BB962C8B-B14F-4D97-AF65-F5344CB8AC3E}">
        <p14:creationId xmlns:p14="http://schemas.microsoft.com/office/powerpoint/2010/main" val="156788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矢印コネクタ 27">
            <a:extLst>
              <a:ext uri="{FF2B5EF4-FFF2-40B4-BE49-F238E27FC236}">
                <a16:creationId xmlns:a16="http://schemas.microsoft.com/office/drawing/2014/main" id="{69810A21-5387-449F-B800-E03F6F71C8FE}"/>
              </a:ext>
            </a:extLst>
          </p:cNvPr>
          <p:cNvCxnSpPr>
            <a:cxnSpLocks/>
            <a:endCxn id="18" idx="0"/>
          </p:cNvCxnSpPr>
          <p:nvPr/>
        </p:nvCxnSpPr>
        <p:spPr>
          <a:xfrm>
            <a:off x="4469056" y="3160776"/>
            <a:ext cx="1" cy="197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 ．具体的な取組内容の検討</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solidFill>
                  <a:schemeClr val="tx1"/>
                </a:solidFill>
              </a:rPr>
              <a:pPr algn="r"/>
              <a:t>20</a:t>
            </a:fld>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施設特性に応じた維持管理手法の体系化</a:t>
            </a:r>
          </a:p>
        </p:txBody>
      </p:sp>
      <p:graphicFrame>
        <p:nvGraphicFramePr>
          <p:cNvPr id="15" name="表 4">
            <a:extLst>
              <a:ext uri="{FF2B5EF4-FFF2-40B4-BE49-F238E27FC236}">
                <a16:creationId xmlns:a16="http://schemas.microsoft.com/office/drawing/2014/main" id="{E21A897B-89E5-2180-A8D3-44682DB562BA}"/>
              </a:ext>
            </a:extLst>
          </p:cNvPr>
          <p:cNvGraphicFramePr>
            <a:graphicFrameLocks noGrp="1"/>
          </p:cNvGraphicFramePr>
          <p:nvPr>
            <p:extLst>
              <p:ext uri="{D42A27DB-BD31-4B8C-83A1-F6EECF244321}">
                <p14:modId xmlns:p14="http://schemas.microsoft.com/office/powerpoint/2010/main" val="4162472817"/>
              </p:ext>
            </p:extLst>
          </p:nvPr>
        </p:nvGraphicFramePr>
        <p:xfrm>
          <a:off x="107504" y="1052736"/>
          <a:ext cx="8928994" cy="134112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3432216877"/>
                    </a:ext>
                  </a:extLst>
                </a:gridCol>
                <a:gridCol w="3888432">
                  <a:extLst>
                    <a:ext uri="{9D8B030D-6E8A-4147-A177-3AD203B41FA5}">
                      <a16:colId xmlns:a16="http://schemas.microsoft.com/office/drawing/2014/main" val="2412610903"/>
                    </a:ext>
                  </a:extLst>
                </a:gridCol>
                <a:gridCol w="3240362">
                  <a:extLst>
                    <a:ext uri="{9D8B030D-6E8A-4147-A177-3AD203B41FA5}">
                      <a16:colId xmlns:a16="http://schemas.microsoft.com/office/drawing/2014/main" val="2177164785"/>
                    </a:ext>
                  </a:extLst>
                </a:gridCol>
              </a:tblGrid>
              <a:tr h="288032">
                <a:tc>
                  <a:txBody>
                    <a:bodyPr/>
                    <a:lstStyle/>
                    <a:p>
                      <a:pPr algn="ctr"/>
                      <a:r>
                        <a:rPr kumimoji="1" lang="ja-JP" altLang="en-US" sz="1600" dirty="0">
                          <a:solidFill>
                            <a:schemeClr val="tx1"/>
                          </a:solidFill>
                        </a:rPr>
                        <a:t>項目</a:t>
                      </a:r>
                    </a:p>
                  </a:txBody>
                  <a:tcPr/>
                </a:tc>
                <a:tc>
                  <a:txBody>
                    <a:bodyPr/>
                    <a:lstStyle/>
                    <a:p>
                      <a:pPr algn="ctr"/>
                      <a:r>
                        <a:rPr kumimoji="1" lang="ja-JP" altLang="en-US" sz="1600" dirty="0">
                          <a:solidFill>
                            <a:schemeClr val="tx1"/>
                          </a:solidFill>
                        </a:rPr>
                        <a:t>課題</a:t>
                      </a:r>
                    </a:p>
                  </a:txBody>
                  <a:tcPr/>
                </a:tc>
                <a:tc>
                  <a:txBody>
                    <a:bodyPr/>
                    <a:lstStyle/>
                    <a:p>
                      <a:pPr algn="ctr"/>
                      <a:r>
                        <a:rPr kumimoji="1" lang="ja-JP" altLang="en-US" sz="1600" dirty="0">
                          <a:solidFill>
                            <a:schemeClr val="tx1"/>
                          </a:solidFill>
                        </a:rPr>
                        <a:t>対応方針</a:t>
                      </a:r>
                    </a:p>
                  </a:txBody>
                  <a:tcPr/>
                </a:tc>
                <a:extLst>
                  <a:ext uri="{0D108BD9-81ED-4DB2-BD59-A6C34878D82A}">
                    <a16:rowId xmlns:a16="http://schemas.microsoft.com/office/drawing/2014/main" val="1438607910"/>
                  </a:ext>
                </a:extLst>
              </a:tr>
              <a:tr h="370840">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②ー１</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②ー２</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②ー４</a:t>
                      </a:r>
                      <a:endParaRPr kumimoji="1" lang="en-US" altLang="ja-JP" sz="1200" dirty="0">
                        <a:solidFill>
                          <a:schemeClr val="tx1"/>
                        </a:solidFill>
                        <a:latin typeface="+mn-ea"/>
                      </a:endParaRPr>
                    </a:p>
                  </a:txBody>
                  <a:tcPr/>
                </a:tc>
                <a:tc>
                  <a:txBody>
                    <a:bodyPr/>
                    <a:lstStyle/>
                    <a:p>
                      <a:pPr marL="285750" indent="-285750" algn="just">
                        <a:buFont typeface="Arial" panose="020B0604020202020204" pitchFamily="34" charset="0"/>
                        <a:buChar char="•"/>
                      </a:pPr>
                      <a:r>
                        <a:rPr lang="ja-JP" altLang="en-US" sz="1200" kern="100" dirty="0">
                          <a:solidFill>
                            <a:schemeClr val="tx1"/>
                          </a:solidFill>
                          <a:effectLst/>
                        </a:rPr>
                        <a:t>物価上昇や人件費の高騰に伴って補修費用が増加傾向にある</a:t>
                      </a:r>
                    </a:p>
                    <a:p>
                      <a:pPr marL="285750" indent="-285750" algn="just">
                        <a:buFont typeface="Arial" panose="020B0604020202020204" pitchFamily="34" charset="0"/>
                        <a:buChar char="•"/>
                      </a:pPr>
                      <a:r>
                        <a:rPr lang="ja-JP" altLang="en-US" sz="1200" kern="100" dirty="0">
                          <a:solidFill>
                            <a:schemeClr val="tx1"/>
                          </a:solidFill>
                          <a:effectLst/>
                        </a:rPr>
                        <a:t>今後、施設の老朽化の進行に伴って、さらに補修費用の増加が見込まれる</a:t>
                      </a:r>
                    </a:p>
                  </a:txBody>
                  <a:tcPr/>
                </a:tc>
                <a:tc>
                  <a:txBody>
                    <a:bodyPr/>
                    <a:lstStyle/>
                    <a:p>
                      <a:pPr marL="285750" indent="-285750">
                        <a:buFont typeface="Arial" panose="020B0604020202020204" pitchFamily="34" charset="0"/>
                        <a:buChar char="•"/>
                      </a:pPr>
                      <a:r>
                        <a:rPr lang="ja-JP" altLang="en-US" sz="1200" kern="100" dirty="0">
                          <a:solidFill>
                            <a:schemeClr val="tx1"/>
                          </a:solidFill>
                          <a:effectLst/>
                        </a:rPr>
                        <a:t>港湾は社会経済活動を支える重要な社会インフラであることから、施設の適正な維持管理に努めつつ、利用頻度の低い施設などについては、施設を統廃合するなど維持管理費の縮減を検討する。</a:t>
                      </a:r>
                    </a:p>
                  </a:txBody>
                  <a:tcPr/>
                </a:tc>
                <a:extLst>
                  <a:ext uri="{0D108BD9-81ED-4DB2-BD59-A6C34878D82A}">
                    <a16:rowId xmlns:a16="http://schemas.microsoft.com/office/drawing/2014/main" val="3401030241"/>
                  </a:ext>
                </a:extLst>
              </a:tr>
            </a:tbl>
          </a:graphicData>
        </a:graphic>
      </p:graphicFrame>
      <p:sp>
        <p:nvSpPr>
          <p:cNvPr id="2" name="正方形/長方形 1"/>
          <p:cNvSpPr/>
          <p:nvPr/>
        </p:nvSpPr>
        <p:spPr>
          <a:xfrm>
            <a:off x="107504" y="2811791"/>
            <a:ext cx="2693791" cy="1938992"/>
          </a:xfrm>
          <a:prstGeom prst="rect">
            <a:avLst/>
          </a:prstGeom>
        </p:spPr>
        <p:txBody>
          <a:bodyPr wrap="square">
            <a:spAutoFit/>
          </a:bodyPr>
          <a:lstStyle/>
          <a:p>
            <a:r>
              <a:rPr lang="ja-JP" altLang="en-US" sz="1200" kern="100" dirty="0"/>
              <a:t>●維持管理費の縮減策の検討</a:t>
            </a:r>
            <a:endParaRPr lang="en-US" altLang="ja-JP" sz="1200" kern="100" dirty="0"/>
          </a:p>
          <a:p>
            <a:pPr marL="171450" indent="-171450">
              <a:buFont typeface="Arial" panose="020B0604020202020204" pitchFamily="34" charset="0"/>
              <a:buChar char="•"/>
            </a:pPr>
            <a:r>
              <a:rPr lang="ja-JP" altLang="en-US" sz="1200" kern="100" dirty="0"/>
              <a:t>鋼矢板等の鋼構造物については、引き続き被覆防食による予防保全を行うことにより維持管理費の縮減に努める。</a:t>
            </a:r>
            <a:endParaRPr lang="en-US" altLang="ja-JP" sz="1200" kern="100" dirty="0"/>
          </a:p>
          <a:p>
            <a:pPr marL="171450" indent="-171450">
              <a:buFont typeface="Arial" panose="020B0604020202020204" pitchFamily="34" charset="0"/>
              <a:buChar char="•"/>
            </a:pPr>
            <a:r>
              <a:rPr lang="ja-JP" altLang="en-US" sz="1200" kern="100" dirty="0"/>
              <a:t>施設の劣化度と社会的影響度に基づく優先順位の低い施設について、フロー図（右図）による検討・調整を行ったうえで、施設を統廃合するなど維持管理費の縮減を図る。</a:t>
            </a:r>
            <a:endParaRPr lang="en-US" altLang="ja-JP" sz="1200" kern="100" dirty="0"/>
          </a:p>
        </p:txBody>
      </p:sp>
      <p:sp>
        <p:nvSpPr>
          <p:cNvPr id="3" name="テキスト ボックス 2"/>
          <p:cNvSpPr txBox="1"/>
          <p:nvPr/>
        </p:nvSpPr>
        <p:spPr>
          <a:xfrm>
            <a:off x="0" y="2539872"/>
            <a:ext cx="2236510" cy="338554"/>
          </a:xfrm>
          <a:prstGeom prst="rect">
            <a:avLst/>
          </a:prstGeom>
          <a:noFill/>
        </p:spPr>
        <p:txBody>
          <a:bodyPr wrap="none" rtlCol="0">
            <a:spAutoFit/>
          </a:bodyPr>
          <a:lstStyle/>
          <a:p>
            <a:r>
              <a:rPr kumimoji="1" lang="en-US" altLang="ja-JP" sz="1600" dirty="0"/>
              <a:t>【</a:t>
            </a:r>
            <a:r>
              <a:rPr kumimoji="1" lang="ja-JP" altLang="en-US" sz="1600" dirty="0"/>
              <a:t>具体的な取組内容</a:t>
            </a:r>
            <a:r>
              <a:rPr kumimoji="1" lang="en-US" altLang="ja-JP" sz="1600" dirty="0"/>
              <a:t>】</a:t>
            </a:r>
            <a:endParaRPr kumimoji="1" lang="ja-JP" altLang="en-US" sz="1600" dirty="0"/>
          </a:p>
        </p:txBody>
      </p:sp>
      <p:sp>
        <p:nvSpPr>
          <p:cNvPr id="9" name="テキスト ボックス 8">
            <a:extLst>
              <a:ext uri="{FF2B5EF4-FFF2-40B4-BE49-F238E27FC236}">
                <a16:creationId xmlns:a16="http://schemas.microsoft.com/office/drawing/2014/main" id="{9BA5087C-7C3F-4E76-8159-B756A17AC3E2}"/>
              </a:ext>
            </a:extLst>
          </p:cNvPr>
          <p:cNvSpPr txBox="1"/>
          <p:nvPr/>
        </p:nvSpPr>
        <p:spPr>
          <a:xfrm>
            <a:off x="3016331" y="2460731"/>
            <a:ext cx="4134465" cy="307777"/>
          </a:xfrm>
          <a:prstGeom prst="rect">
            <a:avLst/>
          </a:prstGeom>
          <a:noFill/>
        </p:spPr>
        <p:txBody>
          <a:bodyPr wrap="none" rtlCol="0">
            <a:spAutoFit/>
          </a:bodyPr>
          <a:lstStyle/>
          <a:p>
            <a:r>
              <a:rPr lang="ja-JP" altLang="en-US" sz="1400" dirty="0"/>
              <a:t>◆係留施設の統廃合等に係る選定フロー図（例）</a:t>
            </a:r>
            <a:endParaRPr kumimoji="1" lang="ja-JP" altLang="en-US" sz="1400" dirty="0"/>
          </a:p>
        </p:txBody>
      </p:sp>
      <p:sp>
        <p:nvSpPr>
          <p:cNvPr id="11" name="フローチャート: 判断 10">
            <a:extLst>
              <a:ext uri="{FF2B5EF4-FFF2-40B4-BE49-F238E27FC236}">
                <a16:creationId xmlns:a16="http://schemas.microsoft.com/office/drawing/2014/main" id="{012EEB75-316E-47A7-B8D6-69592920E73D}"/>
              </a:ext>
            </a:extLst>
          </p:cNvPr>
          <p:cNvSpPr/>
          <p:nvPr/>
        </p:nvSpPr>
        <p:spPr>
          <a:xfrm>
            <a:off x="5160396" y="4245472"/>
            <a:ext cx="2020656" cy="508967"/>
          </a:xfrm>
          <a:prstGeom prst="flowChartDecision">
            <a:avLst/>
          </a:prstGeom>
          <a:solidFill>
            <a:srgbClr val="FF0000">
              <a:alpha val="30000"/>
            </a:srgbClr>
          </a:solidFill>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6" name="テキスト ボックス 15">
            <a:extLst>
              <a:ext uri="{FF2B5EF4-FFF2-40B4-BE49-F238E27FC236}">
                <a16:creationId xmlns:a16="http://schemas.microsoft.com/office/drawing/2014/main" id="{F669A562-0A6E-4656-8E63-87CC4E12DC4C}"/>
              </a:ext>
            </a:extLst>
          </p:cNvPr>
          <p:cNvSpPr txBox="1"/>
          <p:nvPr/>
        </p:nvSpPr>
        <p:spPr>
          <a:xfrm>
            <a:off x="5705138" y="4290488"/>
            <a:ext cx="954107" cy="276999"/>
          </a:xfrm>
          <a:prstGeom prst="rect">
            <a:avLst/>
          </a:prstGeom>
          <a:noFill/>
        </p:spPr>
        <p:txBody>
          <a:bodyPr wrap="none" rtlCol="0">
            <a:spAutoFit/>
          </a:bodyPr>
          <a:lstStyle/>
          <a:p>
            <a:r>
              <a:rPr kumimoji="1" lang="ja-JP" altLang="en-US" sz="1200" dirty="0"/>
              <a:t>水深が浅い</a:t>
            </a:r>
          </a:p>
        </p:txBody>
      </p:sp>
      <p:sp>
        <p:nvSpPr>
          <p:cNvPr id="17" name="テキスト ボックス 16">
            <a:extLst>
              <a:ext uri="{FF2B5EF4-FFF2-40B4-BE49-F238E27FC236}">
                <a16:creationId xmlns:a16="http://schemas.microsoft.com/office/drawing/2014/main" id="{E399D490-BFD1-4283-8B0D-F5AE68989350}"/>
              </a:ext>
            </a:extLst>
          </p:cNvPr>
          <p:cNvSpPr txBox="1"/>
          <p:nvPr/>
        </p:nvSpPr>
        <p:spPr>
          <a:xfrm>
            <a:off x="5672693" y="4452641"/>
            <a:ext cx="984565" cy="246221"/>
          </a:xfrm>
          <a:prstGeom prst="rect">
            <a:avLst/>
          </a:prstGeom>
          <a:noFill/>
        </p:spPr>
        <p:txBody>
          <a:bodyPr wrap="none" rtlCol="0">
            <a:spAutoFit/>
          </a:bodyPr>
          <a:lstStyle/>
          <a:p>
            <a:r>
              <a:rPr kumimoji="1" lang="en-US" altLang="ja-JP" sz="1000" dirty="0"/>
              <a:t>【4.5m</a:t>
            </a:r>
            <a:r>
              <a:rPr lang="ja-JP" altLang="en-US" sz="1000" dirty="0"/>
              <a:t>未満</a:t>
            </a:r>
            <a:r>
              <a:rPr lang="en-US" altLang="ja-JP" sz="1000" dirty="0"/>
              <a:t>】</a:t>
            </a:r>
            <a:endParaRPr kumimoji="1" lang="ja-JP" altLang="en-US" sz="1000" dirty="0"/>
          </a:p>
        </p:txBody>
      </p:sp>
      <p:grpSp>
        <p:nvGrpSpPr>
          <p:cNvPr id="49" name="グループ化 48">
            <a:extLst>
              <a:ext uri="{FF2B5EF4-FFF2-40B4-BE49-F238E27FC236}">
                <a16:creationId xmlns:a16="http://schemas.microsoft.com/office/drawing/2014/main" id="{81944FBD-2752-44EC-8729-AC9ACBB1BD84}"/>
              </a:ext>
            </a:extLst>
          </p:cNvPr>
          <p:cNvGrpSpPr/>
          <p:nvPr/>
        </p:nvGrpSpPr>
        <p:grpSpPr>
          <a:xfrm>
            <a:off x="3143399" y="3358463"/>
            <a:ext cx="2651315" cy="663124"/>
            <a:chOff x="5004048" y="4293096"/>
            <a:chExt cx="2880320" cy="663124"/>
          </a:xfrm>
        </p:grpSpPr>
        <p:sp>
          <p:nvSpPr>
            <p:cNvPr id="18" name="フローチャート: 判断 17">
              <a:extLst>
                <a:ext uri="{FF2B5EF4-FFF2-40B4-BE49-F238E27FC236}">
                  <a16:creationId xmlns:a16="http://schemas.microsoft.com/office/drawing/2014/main" id="{8EE02BF0-5420-4E87-8801-3ADE30EB8D21}"/>
                </a:ext>
              </a:extLst>
            </p:cNvPr>
            <p:cNvSpPr/>
            <p:nvPr/>
          </p:nvSpPr>
          <p:spPr>
            <a:xfrm>
              <a:off x="5004048" y="4293096"/>
              <a:ext cx="2880320" cy="663124"/>
            </a:xfrm>
            <a:prstGeom prst="flowChartDecision">
              <a:avLst/>
            </a:prstGeom>
            <a:solidFill>
              <a:srgbClr val="FF0000">
                <a:alpha val="30000"/>
              </a:srgbClr>
            </a:solidFill>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9" name="テキスト ボックス 18">
              <a:extLst>
                <a:ext uri="{FF2B5EF4-FFF2-40B4-BE49-F238E27FC236}">
                  <a16:creationId xmlns:a16="http://schemas.microsoft.com/office/drawing/2014/main" id="{E557A456-18F5-4304-95F4-93A2286D15E2}"/>
                </a:ext>
              </a:extLst>
            </p:cNvPr>
            <p:cNvSpPr txBox="1"/>
            <p:nvPr/>
          </p:nvSpPr>
          <p:spPr>
            <a:xfrm>
              <a:off x="5793083" y="4353597"/>
              <a:ext cx="1261884" cy="276999"/>
            </a:xfrm>
            <a:prstGeom prst="rect">
              <a:avLst/>
            </a:prstGeom>
            <a:noFill/>
          </p:spPr>
          <p:txBody>
            <a:bodyPr wrap="none" rtlCol="0">
              <a:spAutoFit/>
            </a:bodyPr>
            <a:lstStyle/>
            <a:p>
              <a:r>
                <a:rPr kumimoji="1" lang="ja-JP" altLang="en-US" sz="1200" dirty="0"/>
                <a:t>利用頻度が低い</a:t>
              </a:r>
            </a:p>
          </p:txBody>
        </p:sp>
        <p:sp>
          <p:nvSpPr>
            <p:cNvPr id="20" name="テキスト ボックス 19">
              <a:extLst>
                <a:ext uri="{FF2B5EF4-FFF2-40B4-BE49-F238E27FC236}">
                  <a16:creationId xmlns:a16="http://schemas.microsoft.com/office/drawing/2014/main" id="{A013E71B-0C2B-4D63-9EDE-C06690E23FD0}"/>
                </a:ext>
              </a:extLst>
            </p:cNvPr>
            <p:cNvSpPr txBox="1"/>
            <p:nvPr/>
          </p:nvSpPr>
          <p:spPr>
            <a:xfrm>
              <a:off x="5850218" y="4524106"/>
              <a:ext cx="1223412" cy="369332"/>
            </a:xfrm>
            <a:prstGeom prst="rect">
              <a:avLst/>
            </a:prstGeom>
            <a:noFill/>
          </p:spPr>
          <p:txBody>
            <a:bodyPr wrap="none" rtlCol="0">
              <a:spAutoFit/>
            </a:bodyPr>
            <a:lstStyle/>
            <a:p>
              <a:pPr algn="ctr"/>
              <a:r>
                <a:rPr kumimoji="1" lang="en-US" altLang="ja-JP" sz="900" dirty="0"/>
                <a:t>【</a:t>
              </a:r>
              <a:r>
                <a:rPr kumimoji="1" lang="ja-JP" altLang="en-US" sz="900" dirty="0"/>
                <a:t>貨物量：小</a:t>
              </a:r>
              <a:r>
                <a:rPr lang="en-US" altLang="ja-JP" sz="900" dirty="0"/>
                <a:t>】</a:t>
              </a:r>
            </a:p>
            <a:p>
              <a:pPr algn="ctr"/>
              <a:r>
                <a:rPr kumimoji="1" lang="en-US" altLang="ja-JP" sz="900" dirty="0"/>
                <a:t>【</a:t>
              </a:r>
              <a:r>
                <a:rPr kumimoji="1" lang="ja-JP" altLang="en-US" sz="900" dirty="0"/>
                <a:t>背後地利用：無</a:t>
              </a:r>
              <a:r>
                <a:rPr kumimoji="1" lang="en-US" altLang="ja-JP" sz="900" dirty="0"/>
                <a:t>】</a:t>
              </a:r>
              <a:endParaRPr kumimoji="1" lang="ja-JP" altLang="en-US" sz="900" dirty="0"/>
            </a:p>
          </p:txBody>
        </p:sp>
      </p:grpSp>
      <p:sp>
        <p:nvSpPr>
          <p:cNvPr id="21" name="フローチャート: 判断 20">
            <a:extLst>
              <a:ext uri="{FF2B5EF4-FFF2-40B4-BE49-F238E27FC236}">
                <a16:creationId xmlns:a16="http://schemas.microsoft.com/office/drawing/2014/main" id="{1B4D285F-F9A7-4DE8-AA07-82ADE7A3A148}"/>
              </a:ext>
            </a:extLst>
          </p:cNvPr>
          <p:cNvSpPr/>
          <p:nvPr/>
        </p:nvSpPr>
        <p:spPr>
          <a:xfrm>
            <a:off x="6042973" y="4953360"/>
            <a:ext cx="2969516" cy="663124"/>
          </a:xfrm>
          <a:prstGeom prst="flowChartDecision">
            <a:avLst/>
          </a:prstGeom>
          <a:solidFill>
            <a:srgbClr val="FF0000">
              <a:alpha val="30000"/>
            </a:srgbClr>
          </a:solidFill>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2" name="テキスト ボックス 21">
            <a:extLst>
              <a:ext uri="{FF2B5EF4-FFF2-40B4-BE49-F238E27FC236}">
                <a16:creationId xmlns:a16="http://schemas.microsoft.com/office/drawing/2014/main" id="{0ACFAC2C-4758-471A-8BA7-1253AD9CF299}"/>
              </a:ext>
            </a:extLst>
          </p:cNvPr>
          <p:cNvSpPr txBox="1"/>
          <p:nvPr/>
        </p:nvSpPr>
        <p:spPr>
          <a:xfrm>
            <a:off x="6483701" y="5094990"/>
            <a:ext cx="2101857" cy="276999"/>
          </a:xfrm>
          <a:prstGeom prst="rect">
            <a:avLst/>
          </a:prstGeom>
          <a:noFill/>
        </p:spPr>
        <p:txBody>
          <a:bodyPr wrap="none" rtlCol="0">
            <a:spAutoFit/>
          </a:bodyPr>
          <a:lstStyle/>
          <a:p>
            <a:r>
              <a:rPr kumimoji="1" lang="en-US" altLang="ja-JP" sz="1200" dirty="0"/>
              <a:t>[</a:t>
            </a:r>
            <a:r>
              <a:rPr kumimoji="1" lang="ja-JP" altLang="en-US" sz="1200" dirty="0"/>
              <a:t>使用料収入</a:t>
            </a:r>
            <a:r>
              <a:rPr kumimoji="1" lang="en-US" altLang="ja-JP" sz="1200" dirty="0"/>
              <a:t>]</a:t>
            </a:r>
            <a:r>
              <a:rPr kumimoji="1" lang="zh-TW" altLang="en-US" sz="1200" dirty="0"/>
              <a:t>＜</a:t>
            </a:r>
            <a:r>
              <a:rPr kumimoji="1" lang="en-US" altLang="zh-TW" sz="1200" dirty="0"/>
              <a:t>[</a:t>
            </a:r>
            <a:r>
              <a:rPr kumimoji="1" lang="ja-JP" altLang="en-US" sz="1200" dirty="0"/>
              <a:t>維持補修費</a:t>
            </a:r>
            <a:r>
              <a:rPr kumimoji="1" lang="en-US" altLang="ja-JP" sz="1200" dirty="0"/>
              <a:t>]</a:t>
            </a:r>
            <a:endParaRPr kumimoji="1" lang="zh-TW" altLang="en-US" sz="1200" dirty="0"/>
          </a:p>
        </p:txBody>
      </p:sp>
      <p:sp>
        <p:nvSpPr>
          <p:cNvPr id="23" name="テキスト ボックス 22">
            <a:extLst>
              <a:ext uri="{FF2B5EF4-FFF2-40B4-BE49-F238E27FC236}">
                <a16:creationId xmlns:a16="http://schemas.microsoft.com/office/drawing/2014/main" id="{0D6DB6EC-4E09-4E04-96DA-281771FFE156}"/>
              </a:ext>
            </a:extLst>
          </p:cNvPr>
          <p:cNvSpPr txBox="1"/>
          <p:nvPr/>
        </p:nvSpPr>
        <p:spPr>
          <a:xfrm>
            <a:off x="6741974" y="5280895"/>
            <a:ext cx="1595309" cy="246221"/>
          </a:xfrm>
          <a:prstGeom prst="rect">
            <a:avLst/>
          </a:prstGeom>
          <a:noFill/>
        </p:spPr>
        <p:txBody>
          <a:bodyPr wrap="none" rtlCol="0">
            <a:spAutoFit/>
          </a:bodyPr>
          <a:lstStyle/>
          <a:p>
            <a:pPr algn="ctr"/>
            <a:r>
              <a:rPr kumimoji="1" lang="en-US" altLang="ja-JP" sz="1000" dirty="0"/>
              <a:t>【</a:t>
            </a:r>
            <a:r>
              <a:rPr lang="ja-JP" altLang="en-US" sz="1000" dirty="0"/>
              <a:t>劣化度の要素を加味</a:t>
            </a:r>
            <a:r>
              <a:rPr lang="en-US" altLang="ja-JP" sz="1000" dirty="0"/>
              <a:t>】</a:t>
            </a:r>
          </a:p>
        </p:txBody>
      </p:sp>
      <p:sp>
        <p:nvSpPr>
          <p:cNvPr id="12" name="正方形/長方形 11">
            <a:extLst>
              <a:ext uri="{FF2B5EF4-FFF2-40B4-BE49-F238E27FC236}">
                <a16:creationId xmlns:a16="http://schemas.microsoft.com/office/drawing/2014/main" id="{1D5CCB68-0994-4414-B3BA-7C7AB67519B1}"/>
              </a:ext>
            </a:extLst>
          </p:cNvPr>
          <p:cNvSpPr/>
          <p:nvPr/>
        </p:nvSpPr>
        <p:spPr>
          <a:xfrm>
            <a:off x="5659999" y="5865958"/>
            <a:ext cx="3448503" cy="709886"/>
          </a:xfrm>
          <a:prstGeom prst="rect">
            <a:avLst/>
          </a:prstGeom>
          <a:solidFill>
            <a:srgbClr val="FFFF00"/>
          </a:solidFill>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en-US" altLang="ja-JP" sz="1600" dirty="0"/>
          </a:p>
        </p:txBody>
      </p:sp>
      <p:sp>
        <p:nvSpPr>
          <p:cNvPr id="24" name="正方形/長方形 23">
            <a:extLst>
              <a:ext uri="{FF2B5EF4-FFF2-40B4-BE49-F238E27FC236}">
                <a16:creationId xmlns:a16="http://schemas.microsoft.com/office/drawing/2014/main" id="{A778E987-02AE-47A1-9E8F-822915C0ABCC}"/>
              </a:ext>
            </a:extLst>
          </p:cNvPr>
          <p:cNvSpPr/>
          <p:nvPr/>
        </p:nvSpPr>
        <p:spPr>
          <a:xfrm>
            <a:off x="3138637" y="5862212"/>
            <a:ext cx="2297459" cy="713633"/>
          </a:xfrm>
          <a:prstGeom prst="rect">
            <a:avLst/>
          </a:prstGeom>
          <a:solidFill>
            <a:srgbClr val="FFFF00"/>
          </a:solidFill>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600" dirty="0"/>
              <a:t>計画に基づき</a:t>
            </a:r>
            <a:endParaRPr kumimoji="1" lang="en-US" altLang="ja-JP" sz="1600" dirty="0"/>
          </a:p>
          <a:p>
            <a:pPr algn="ctr"/>
            <a:r>
              <a:rPr kumimoji="1" lang="ja-JP" altLang="en-US" sz="1600" dirty="0"/>
              <a:t>維持管理</a:t>
            </a:r>
          </a:p>
        </p:txBody>
      </p:sp>
      <p:cxnSp>
        <p:nvCxnSpPr>
          <p:cNvPr id="32" name="直線矢印コネクタ 31">
            <a:extLst>
              <a:ext uri="{FF2B5EF4-FFF2-40B4-BE49-F238E27FC236}">
                <a16:creationId xmlns:a16="http://schemas.microsoft.com/office/drawing/2014/main" id="{C3F1AA44-8518-4F52-935B-3E9A53A7A3FB}"/>
              </a:ext>
            </a:extLst>
          </p:cNvPr>
          <p:cNvCxnSpPr>
            <a:cxnSpLocks/>
            <a:stCxn id="18" idx="2"/>
          </p:cNvCxnSpPr>
          <p:nvPr/>
        </p:nvCxnSpPr>
        <p:spPr>
          <a:xfrm flipH="1">
            <a:off x="4469056" y="4021587"/>
            <a:ext cx="1" cy="1840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フリーフォーム: 図形 36">
            <a:extLst>
              <a:ext uri="{FF2B5EF4-FFF2-40B4-BE49-F238E27FC236}">
                <a16:creationId xmlns:a16="http://schemas.microsoft.com/office/drawing/2014/main" id="{4EDB6EDB-B768-4C6C-9D44-9981B3DD05B0}"/>
              </a:ext>
            </a:extLst>
          </p:cNvPr>
          <p:cNvSpPr/>
          <p:nvPr/>
        </p:nvSpPr>
        <p:spPr>
          <a:xfrm flipH="1">
            <a:off x="7128387" y="4499956"/>
            <a:ext cx="397423" cy="448539"/>
          </a:xfrm>
          <a:custGeom>
            <a:avLst/>
            <a:gdLst>
              <a:gd name="connsiteX0" fmla="*/ 1245870 w 1245870"/>
              <a:gd name="connsiteY0" fmla="*/ 0 h 533400"/>
              <a:gd name="connsiteX1" fmla="*/ 0 w 1245870"/>
              <a:gd name="connsiteY1" fmla="*/ 7620 h 533400"/>
              <a:gd name="connsiteX2" fmla="*/ 0 w 1245870"/>
              <a:gd name="connsiteY2" fmla="*/ 533400 h 533400"/>
            </a:gdLst>
            <a:ahLst/>
            <a:cxnLst>
              <a:cxn ang="0">
                <a:pos x="connsiteX0" y="connsiteY0"/>
              </a:cxn>
              <a:cxn ang="0">
                <a:pos x="connsiteX1" y="connsiteY1"/>
              </a:cxn>
              <a:cxn ang="0">
                <a:pos x="connsiteX2" y="connsiteY2"/>
              </a:cxn>
            </a:cxnLst>
            <a:rect l="l" t="t" r="r" b="b"/>
            <a:pathLst>
              <a:path w="1245870" h="533400">
                <a:moveTo>
                  <a:pt x="1245870" y="0"/>
                </a:moveTo>
                <a:lnTo>
                  <a:pt x="0" y="7620"/>
                </a:lnTo>
                <a:lnTo>
                  <a:pt x="0" y="533400"/>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4741DD79-73F1-4D8D-A8ED-415E4EE99A59}"/>
              </a:ext>
            </a:extLst>
          </p:cNvPr>
          <p:cNvCxnSpPr>
            <a:cxnSpLocks/>
          </p:cNvCxnSpPr>
          <p:nvPr/>
        </p:nvCxnSpPr>
        <p:spPr>
          <a:xfrm>
            <a:off x="7525811" y="5625932"/>
            <a:ext cx="8818" cy="236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テキスト ボックス 39">
            <a:extLst>
              <a:ext uri="{FF2B5EF4-FFF2-40B4-BE49-F238E27FC236}">
                <a16:creationId xmlns:a16="http://schemas.microsoft.com/office/drawing/2014/main" id="{09668729-8672-4B20-A718-8D5407F2AACC}"/>
              </a:ext>
            </a:extLst>
          </p:cNvPr>
          <p:cNvSpPr txBox="1"/>
          <p:nvPr/>
        </p:nvSpPr>
        <p:spPr>
          <a:xfrm>
            <a:off x="5761106" y="3443307"/>
            <a:ext cx="438325" cy="307777"/>
          </a:xfrm>
          <a:prstGeom prst="rect">
            <a:avLst/>
          </a:prstGeom>
          <a:noFill/>
        </p:spPr>
        <p:txBody>
          <a:bodyPr wrap="none" rtlCol="0">
            <a:spAutoFit/>
          </a:bodyPr>
          <a:lstStyle/>
          <a:p>
            <a:r>
              <a:rPr kumimoji="1" lang="en-US" altLang="ja-JP" sz="1400" dirty="0"/>
              <a:t>Yes</a:t>
            </a:r>
          </a:p>
        </p:txBody>
      </p:sp>
      <p:sp>
        <p:nvSpPr>
          <p:cNvPr id="41" name="テキスト ボックス 40">
            <a:extLst>
              <a:ext uri="{FF2B5EF4-FFF2-40B4-BE49-F238E27FC236}">
                <a16:creationId xmlns:a16="http://schemas.microsoft.com/office/drawing/2014/main" id="{2AA13BBD-29DF-4642-87B1-AA11AB9679C0}"/>
              </a:ext>
            </a:extLst>
          </p:cNvPr>
          <p:cNvSpPr txBox="1"/>
          <p:nvPr/>
        </p:nvSpPr>
        <p:spPr>
          <a:xfrm>
            <a:off x="7126698" y="4252143"/>
            <a:ext cx="438325" cy="307777"/>
          </a:xfrm>
          <a:prstGeom prst="rect">
            <a:avLst/>
          </a:prstGeom>
          <a:noFill/>
        </p:spPr>
        <p:txBody>
          <a:bodyPr wrap="none" rtlCol="0">
            <a:spAutoFit/>
          </a:bodyPr>
          <a:lstStyle/>
          <a:p>
            <a:r>
              <a:rPr kumimoji="1" lang="en-US" altLang="ja-JP" sz="1400" dirty="0"/>
              <a:t>Yes</a:t>
            </a:r>
          </a:p>
        </p:txBody>
      </p:sp>
      <p:sp>
        <p:nvSpPr>
          <p:cNvPr id="42" name="テキスト ボックス 41">
            <a:extLst>
              <a:ext uri="{FF2B5EF4-FFF2-40B4-BE49-F238E27FC236}">
                <a16:creationId xmlns:a16="http://schemas.microsoft.com/office/drawing/2014/main" id="{37BFA073-C4CE-4A18-B578-5918FF00C905}"/>
              </a:ext>
            </a:extLst>
          </p:cNvPr>
          <p:cNvSpPr txBox="1"/>
          <p:nvPr/>
        </p:nvSpPr>
        <p:spPr>
          <a:xfrm>
            <a:off x="7525810" y="5571656"/>
            <a:ext cx="438325" cy="307777"/>
          </a:xfrm>
          <a:prstGeom prst="rect">
            <a:avLst/>
          </a:prstGeom>
          <a:noFill/>
        </p:spPr>
        <p:txBody>
          <a:bodyPr wrap="none" rtlCol="0">
            <a:spAutoFit/>
          </a:bodyPr>
          <a:lstStyle/>
          <a:p>
            <a:r>
              <a:rPr kumimoji="1" lang="en-US" altLang="ja-JP" sz="1400" dirty="0"/>
              <a:t>Yes</a:t>
            </a:r>
          </a:p>
        </p:txBody>
      </p:sp>
      <p:sp>
        <p:nvSpPr>
          <p:cNvPr id="43" name="テキスト ボックス 42">
            <a:extLst>
              <a:ext uri="{FF2B5EF4-FFF2-40B4-BE49-F238E27FC236}">
                <a16:creationId xmlns:a16="http://schemas.microsoft.com/office/drawing/2014/main" id="{941E5933-4CB5-481B-B37E-587EEFCEFE24}"/>
              </a:ext>
            </a:extLst>
          </p:cNvPr>
          <p:cNvSpPr txBox="1"/>
          <p:nvPr/>
        </p:nvSpPr>
        <p:spPr>
          <a:xfrm>
            <a:off x="4094226" y="3982977"/>
            <a:ext cx="450165" cy="307777"/>
          </a:xfrm>
          <a:prstGeom prst="rect">
            <a:avLst/>
          </a:prstGeom>
          <a:noFill/>
        </p:spPr>
        <p:txBody>
          <a:bodyPr wrap="square" rtlCol="0">
            <a:spAutoFit/>
          </a:bodyPr>
          <a:lstStyle/>
          <a:p>
            <a:r>
              <a:rPr kumimoji="1" lang="en-US" altLang="ja-JP" sz="1400" dirty="0"/>
              <a:t>No</a:t>
            </a:r>
          </a:p>
        </p:txBody>
      </p:sp>
      <p:sp>
        <p:nvSpPr>
          <p:cNvPr id="44" name="テキスト ボックス 43">
            <a:extLst>
              <a:ext uri="{FF2B5EF4-FFF2-40B4-BE49-F238E27FC236}">
                <a16:creationId xmlns:a16="http://schemas.microsoft.com/office/drawing/2014/main" id="{6FEFF444-D892-47A0-A588-C88CE7C04258}"/>
              </a:ext>
            </a:extLst>
          </p:cNvPr>
          <p:cNvSpPr txBox="1"/>
          <p:nvPr/>
        </p:nvSpPr>
        <p:spPr>
          <a:xfrm>
            <a:off x="4569712" y="4252143"/>
            <a:ext cx="394660" cy="307777"/>
          </a:xfrm>
          <a:prstGeom prst="rect">
            <a:avLst/>
          </a:prstGeom>
          <a:noFill/>
        </p:spPr>
        <p:txBody>
          <a:bodyPr wrap="none" rtlCol="0">
            <a:spAutoFit/>
          </a:bodyPr>
          <a:lstStyle/>
          <a:p>
            <a:r>
              <a:rPr kumimoji="1" lang="en-US" altLang="ja-JP" sz="1400" dirty="0"/>
              <a:t>No</a:t>
            </a:r>
          </a:p>
        </p:txBody>
      </p:sp>
      <p:cxnSp>
        <p:nvCxnSpPr>
          <p:cNvPr id="46" name="直線コネクタ 45">
            <a:extLst>
              <a:ext uri="{FF2B5EF4-FFF2-40B4-BE49-F238E27FC236}">
                <a16:creationId xmlns:a16="http://schemas.microsoft.com/office/drawing/2014/main" id="{EE7E4CB4-E0DF-41F1-96BA-B95F427A6343}"/>
              </a:ext>
            </a:extLst>
          </p:cNvPr>
          <p:cNvCxnSpPr>
            <a:cxnSpLocks/>
          </p:cNvCxnSpPr>
          <p:nvPr/>
        </p:nvCxnSpPr>
        <p:spPr>
          <a:xfrm>
            <a:off x="4469056" y="5283692"/>
            <a:ext cx="1597712"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1" name="テキスト ボックス 70">
            <a:extLst>
              <a:ext uri="{FF2B5EF4-FFF2-40B4-BE49-F238E27FC236}">
                <a16:creationId xmlns:a16="http://schemas.microsoft.com/office/drawing/2014/main" id="{A3D4C3B9-9932-4635-AEB2-44D3B353E656}"/>
              </a:ext>
            </a:extLst>
          </p:cNvPr>
          <p:cNvSpPr txBox="1"/>
          <p:nvPr/>
        </p:nvSpPr>
        <p:spPr>
          <a:xfrm>
            <a:off x="5082976" y="5027196"/>
            <a:ext cx="394660" cy="307777"/>
          </a:xfrm>
          <a:prstGeom prst="rect">
            <a:avLst/>
          </a:prstGeom>
          <a:noFill/>
        </p:spPr>
        <p:txBody>
          <a:bodyPr wrap="none" rtlCol="0">
            <a:spAutoFit/>
          </a:bodyPr>
          <a:lstStyle/>
          <a:p>
            <a:r>
              <a:rPr kumimoji="1" lang="en-US" altLang="ja-JP" sz="1400" dirty="0"/>
              <a:t>No</a:t>
            </a:r>
          </a:p>
        </p:txBody>
      </p:sp>
      <p:sp>
        <p:nvSpPr>
          <p:cNvPr id="82" name="テキスト ボックス 81">
            <a:extLst>
              <a:ext uri="{FF2B5EF4-FFF2-40B4-BE49-F238E27FC236}">
                <a16:creationId xmlns:a16="http://schemas.microsoft.com/office/drawing/2014/main" id="{7722F291-D216-43FE-95C1-A2806355EB98}"/>
              </a:ext>
            </a:extLst>
          </p:cNvPr>
          <p:cNvSpPr txBox="1"/>
          <p:nvPr/>
        </p:nvSpPr>
        <p:spPr>
          <a:xfrm>
            <a:off x="6120362" y="6144962"/>
            <a:ext cx="2542759" cy="430887"/>
          </a:xfrm>
          <a:prstGeom prst="rect">
            <a:avLst/>
          </a:prstGeom>
          <a:noFill/>
        </p:spPr>
        <p:txBody>
          <a:bodyPr wrap="square">
            <a:spAutoFit/>
          </a:bodyPr>
          <a:lstStyle/>
          <a:p>
            <a:pPr algn="ctr"/>
            <a:r>
              <a:rPr lang="ja-JP" altLang="en-US" sz="1100" dirty="0"/>
              <a:t>利用者調整が整った施設について</a:t>
            </a:r>
            <a:endParaRPr lang="en-US" altLang="ja-JP" sz="1100" dirty="0"/>
          </a:p>
          <a:p>
            <a:pPr algn="ctr"/>
            <a:r>
              <a:rPr lang="ja-JP" altLang="en-US" sz="1100" dirty="0"/>
              <a:t>護岸化するなど維持管理費を縮減</a:t>
            </a:r>
            <a:endParaRPr kumimoji="1" lang="ja-JP" altLang="en-US" sz="1100" dirty="0"/>
          </a:p>
        </p:txBody>
      </p:sp>
      <p:sp>
        <p:nvSpPr>
          <p:cNvPr id="83" name="テキスト ボックス 82">
            <a:extLst>
              <a:ext uri="{FF2B5EF4-FFF2-40B4-BE49-F238E27FC236}">
                <a16:creationId xmlns:a16="http://schemas.microsoft.com/office/drawing/2014/main" id="{63C58910-5456-4117-8102-2AE5194AF4E6}"/>
              </a:ext>
            </a:extLst>
          </p:cNvPr>
          <p:cNvSpPr txBox="1"/>
          <p:nvPr/>
        </p:nvSpPr>
        <p:spPr>
          <a:xfrm>
            <a:off x="6300192" y="5875000"/>
            <a:ext cx="2227673" cy="338554"/>
          </a:xfrm>
          <a:prstGeom prst="rect">
            <a:avLst/>
          </a:prstGeom>
          <a:noFill/>
        </p:spPr>
        <p:txBody>
          <a:bodyPr wrap="square">
            <a:spAutoFit/>
          </a:bodyPr>
          <a:lstStyle/>
          <a:p>
            <a:pPr algn="ctr"/>
            <a:r>
              <a:rPr lang="ja-JP" altLang="en-US" sz="1600" dirty="0"/>
              <a:t>統廃合等を</a:t>
            </a:r>
            <a:r>
              <a:rPr kumimoji="1" lang="ja-JP" altLang="en-US" sz="1600" dirty="0"/>
              <a:t>検討</a:t>
            </a:r>
          </a:p>
        </p:txBody>
      </p:sp>
      <p:sp>
        <p:nvSpPr>
          <p:cNvPr id="84" name="大かっこ 83">
            <a:extLst>
              <a:ext uri="{FF2B5EF4-FFF2-40B4-BE49-F238E27FC236}">
                <a16:creationId xmlns:a16="http://schemas.microsoft.com/office/drawing/2014/main" id="{E35F908A-2F0C-47C4-A35D-291BC18D8A8D}"/>
              </a:ext>
            </a:extLst>
          </p:cNvPr>
          <p:cNvSpPr/>
          <p:nvPr/>
        </p:nvSpPr>
        <p:spPr>
          <a:xfrm>
            <a:off x="6216543" y="6209435"/>
            <a:ext cx="2311323" cy="336520"/>
          </a:xfrm>
          <a:prstGeom prst="bracketPair">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1700772D-7C87-4DBF-92D7-7C2D8EDAD4C1}"/>
              </a:ext>
            </a:extLst>
          </p:cNvPr>
          <p:cNvCxnSpPr>
            <a:cxnSpLocks/>
            <a:endCxn id="11" idx="1"/>
          </p:cNvCxnSpPr>
          <p:nvPr/>
        </p:nvCxnSpPr>
        <p:spPr>
          <a:xfrm>
            <a:off x="4469056" y="4499956"/>
            <a:ext cx="69134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47" name="フリーフォーム: 図形 46">
            <a:extLst>
              <a:ext uri="{FF2B5EF4-FFF2-40B4-BE49-F238E27FC236}">
                <a16:creationId xmlns:a16="http://schemas.microsoft.com/office/drawing/2014/main" id="{B90E7B3B-17EB-4B0B-808C-119EDB49850A}"/>
              </a:ext>
            </a:extLst>
          </p:cNvPr>
          <p:cNvSpPr/>
          <p:nvPr/>
        </p:nvSpPr>
        <p:spPr>
          <a:xfrm flipH="1">
            <a:off x="5758046" y="3692781"/>
            <a:ext cx="411497" cy="552438"/>
          </a:xfrm>
          <a:custGeom>
            <a:avLst/>
            <a:gdLst>
              <a:gd name="connsiteX0" fmla="*/ 1245870 w 1245870"/>
              <a:gd name="connsiteY0" fmla="*/ 0 h 533400"/>
              <a:gd name="connsiteX1" fmla="*/ 0 w 1245870"/>
              <a:gd name="connsiteY1" fmla="*/ 7620 h 533400"/>
              <a:gd name="connsiteX2" fmla="*/ 0 w 1245870"/>
              <a:gd name="connsiteY2" fmla="*/ 533400 h 533400"/>
            </a:gdLst>
            <a:ahLst/>
            <a:cxnLst>
              <a:cxn ang="0">
                <a:pos x="connsiteX0" y="connsiteY0"/>
              </a:cxn>
              <a:cxn ang="0">
                <a:pos x="connsiteX1" y="connsiteY1"/>
              </a:cxn>
              <a:cxn ang="0">
                <a:pos x="connsiteX2" y="connsiteY2"/>
              </a:cxn>
            </a:cxnLst>
            <a:rect l="l" t="t" r="r" b="b"/>
            <a:pathLst>
              <a:path w="1245870" h="533400">
                <a:moveTo>
                  <a:pt x="1245870" y="0"/>
                </a:moveTo>
                <a:lnTo>
                  <a:pt x="0" y="7620"/>
                </a:lnTo>
                <a:lnTo>
                  <a:pt x="0" y="533400"/>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3B693E2-F498-4193-87EB-216DC306C939}"/>
              </a:ext>
            </a:extLst>
          </p:cNvPr>
          <p:cNvSpPr/>
          <p:nvPr/>
        </p:nvSpPr>
        <p:spPr>
          <a:xfrm>
            <a:off x="3138637" y="2805460"/>
            <a:ext cx="2651314" cy="360040"/>
          </a:xfrm>
          <a:prstGeom prst="roundRect">
            <a:avLst/>
          </a:prstGeom>
          <a:solidFill>
            <a:srgbClr val="FFFF00">
              <a:alpha val="30000"/>
            </a:srgbClr>
          </a:solidFill>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200" dirty="0"/>
              <a:t>係留施設</a:t>
            </a:r>
            <a:endParaRPr kumimoji="1" lang="ja-JP" altLang="en-US" sz="1200" dirty="0"/>
          </a:p>
        </p:txBody>
      </p:sp>
    </p:spTree>
    <p:extLst>
      <p:ext uri="{BB962C8B-B14F-4D97-AF65-F5344CB8AC3E}">
        <p14:creationId xmlns:p14="http://schemas.microsoft.com/office/powerpoint/2010/main" val="2817625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a:extLst>
              <a:ext uri="{FF2B5EF4-FFF2-40B4-BE49-F238E27FC236}">
                <a16:creationId xmlns:a16="http://schemas.microsoft.com/office/drawing/2014/main" id="{0489BB32-5FDA-4221-B1FB-FE028D7DAB4D}"/>
              </a:ext>
            </a:extLst>
          </p:cNvPr>
          <p:cNvGraphicFramePr>
            <a:graphicFrameLocks noChangeAspect="1"/>
          </p:cNvGraphicFramePr>
          <p:nvPr>
            <p:extLst>
              <p:ext uri="{D42A27DB-BD31-4B8C-83A1-F6EECF244321}">
                <p14:modId xmlns:p14="http://schemas.microsoft.com/office/powerpoint/2010/main" val="2489148670"/>
              </p:ext>
            </p:extLst>
          </p:nvPr>
        </p:nvGraphicFramePr>
        <p:xfrm>
          <a:off x="163289" y="1788056"/>
          <a:ext cx="8864595" cy="4420756"/>
        </p:xfrm>
        <a:graphic>
          <a:graphicData uri="http://schemas.openxmlformats.org/presentationml/2006/ole">
            <mc:AlternateContent xmlns:mc="http://schemas.openxmlformats.org/markup-compatibility/2006">
              <mc:Choice xmlns:v="urn:schemas-microsoft-com:vml" Requires="v">
                <p:oleObj spid="_x0000_s10242" name="Worksheet" r:id="rId4" imgW="13457000" imgH="6705742" progId="Excel.Sheet.12">
                  <p:embed/>
                </p:oleObj>
              </mc:Choice>
              <mc:Fallback>
                <p:oleObj name="Worksheet" r:id="rId4" imgW="13457000" imgH="6705742" progId="Excel.Sheet.12">
                  <p:embed/>
                  <p:pic>
                    <p:nvPicPr>
                      <p:cNvPr id="21" name="オブジェクト 20">
                        <a:extLst>
                          <a:ext uri="{FF2B5EF4-FFF2-40B4-BE49-F238E27FC236}">
                            <a16:creationId xmlns:a16="http://schemas.microsoft.com/office/drawing/2014/main" id="{6ACF3526-D518-4AEB-B025-309EDEE57C0C}"/>
                          </a:ext>
                        </a:extLst>
                      </p:cNvPr>
                      <p:cNvPicPr/>
                      <p:nvPr/>
                    </p:nvPicPr>
                    <p:blipFill>
                      <a:blip r:embed="rId5"/>
                      <a:stretch>
                        <a:fillRect/>
                      </a:stretch>
                    </p:blipFill>
                    <p:spPr>
                      <a:xfrm>
                        <a:off x="163289" y="1788056"/>
                        <a:ext cx="8864595" cy="4420756"/>
                      </a:xfrm>
                      <a:prstGeom prst="rect">
                        <a:avLst/>
                      </a:prstGeom>
                    </p:spPr>
                  </p:pic>
                </p:oleObj>
              </mc:Fallback>
            </mc:AlternateContent>
          </a:graphicData>
        </a:graphic>
      </p:graphicFrame>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 ．具体的な取組内容の検討</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21</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２－４　施設特性に応じた維持管理手法の体系化</a:t>
            </a:r>
          </a:p>
        </p:txBody>
      </p:sp>
      <p:sp>
        <p:nvSpPr>
          <p:cNvPr id="19" name="角丸四角形 8">
            <a:extLst>
              <a:ext uri="{FF2B5EF4-FFF2-40B4-BE49-F238E27FC236}">
                <a16:creationId xmlns:a16="http://schemas.microsoft.com/office/drawing/2014/main" id="{8CD0CA96-83FB-468E-A04E-EDB6D30881F2}"/>
              </a:ext>
            </a:extLst>
          </p:cNvPr>
          <p:cNvSpPr/>
          <p:nvPr/>
        </p:nvSpPr>
        <p:spPr>
          <a:xfrm>
            <a:off x="43447" y="1546264"/>
            <a:ext cx="6472769"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20" name="テキスト ボックス 8">
            <a:extLst>
              <a:ext uri="{FF2B5EF4-FFF2-40B4-BE49-F238E27FC236}">
                <a16:creationId xmlns:a16="http://schemas.microsoft.com/office/drawing/2014/main" id="{6C79D4E4-3B27-4540-B462-93341D34E85A}"/>
              </a:ext>
            </a:extLst>
          </p:cNvPr>
          <p:cNvSpPr txBox="1">
            <a:spLocks noChangeArrowheads="1"/>
          </p:cNvSpPr>
          <p:nvPr/>
        </p:nvSpPr>
        <p:spPr bwMode="auto">
          <a:xfrm>
            <a:off x="179472" y="1412776"/>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24" name="角丸四角形 8">
            <a:extLst>
              <a:ext uri="{FF2B5EF4-FFF2-40B4-BE49-F238E27FC236}">
                <a16:creationId xmlns:a16="http://schemas.microsoft.com/office/drawing/2014/main" id="{8C490696-C7CA-419C-A303-B53BF681F3F6}"/>
              </a:ext>
            </a:extLst>
          </p:cNvPr>
          <p:cNvSpPr/>
          <p:nvPr/>
        </p:nvSpPr>
        <p:spPr>
          <a:xfrm>
            <a:off x="6844749" y="1546264"/>
            <a:ext cx="2219291"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25" name="テキスト ボックス 8">
            <a:extLst>
              <a:ext uri="{FF2B5EF4-FFF2-40B4-BE49-F238E27FC236}">
                <a16:creationId xmlns:a16="http://schemas.microsoft.com/office/drawing/2014/main" id="{86A60434-6D5C-4B9E-8813-9F97A063E49E}"/>
              </a:ext>
            </a:extLst>
          </p:cNvPr>
          <p:cNvSpPr txBox="1">
            <a:spLocks noChangeArrowheads="1"/>
          </p:cNvSpPr>
          <p:nvPr/>
        </p:nvSpPr>
        <p:spPr bwMode="auto">
          <a:xfrm>
            <a:off x="7246140" y="1418151"/>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26" name="テキスト ボックス 25">
            <a:extLst>
              <a:ext uri="{FF2B5EF4-FFF2-40B4-BE49-F238E27FC236}">
                <a16:creationId xmlns:a16="http://schemas.microsoft.com/office/drawing/2014/main" id="{450ED1A9-BEC0-4A7A-95CB-FC9B3A65EF71}"/>
              </a:ext>
            </a:extLst>
          </p:cNvPr>
          <p:cNvSpPr txBox="1"/>
          <p:nvPr/>
        </p:nvSpPr>
        <p:spPr>
          <a:xfrm>
            <a:off x="68518" y="980728"/>
            <a:ext cx="8995522" cy="338554"/>
          </a:xfrm>
          <a:prstGeom prst="rect">
            <a:avLst/>
          </a:prstGeom>
          <a:noFill/>
        </p:spPr>
        <p:txBody>
          <a:bodyPr wrap="square" rtlCol="0">
            <a:spAutoFit/>
          </a:bodyPr>
          <a:lstStyle/>
          <a:p>
            <a:r>
              <a:rPr lang="ja-JP" altLang="en-US" sz="1600" dirty="0">
                <a:latin typeface="+mj-ea"/>
                <a:ea typeface="+mj-ea"/>
              </a:rPr>
              <a:t>②ー３</a:t>
            </a:r>
            <a:r>
              <a:rPr kumimoji="1" lang="ja-JP" altLang="en-US" sz="1600" dirty="0">
                <a:latin typeface="+mj-ea"/>
                <a:ea typeface="+mj-ea"/>
              </a:rPr>
              <a:t>：各施設の更新等の方法や時期を検討</a:t>
            </a:r>
            <a:endParaRPr kumimoji="1" lang="en-US" altLang="ja-JP" sz="1600" dirty="0">
              <a:latin typeface="+mj-ea"/>
              <a:ea typeface="+mj-ea"/>
            </a:endParaRPr>
          </a:p>
        </p:txBody>
      </p:sp>
      <p:sp>
        <p:nvSpPr>
          <p:cNvPr id="27" name="フリーフォーム: 図形 26">
            <a:extLst>
              <a:ext uri="{FF2B5EF4-FFF2-40B4-BE49-F238E27FC236}">
                <a16:creationId xmlns:a16="http://schemas.microsoft.com/office/drawing/2014/main" id="{9A444C16-3D2B-4DA9-817E-63F08BE35E44}"/>
              </a:ext>
            </a:extLst>
          </p:cNvPr>
          <p:cNvSpPr/>
          <p:nvPr/>
        </p:nvSpPr>
        <p:spPr>
          <a:xfrm>
            <a:off x="343850" y="4897989"/>
            <a:ext cx="8678904" cy="1299890"/>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1236 h 973301"/>
              <a:gd name="connsiteX1" fmla="*/ 2428 w 6096952"/>
              <a:gd name="connsiteY1" fmla="*/ 973301 h 973301"/>
              <a:gd name="connsiteX2" fmla="*/ 6096952 w 6096952"/>
              <a:gd name="connsiteY2" fmla="*/ 956825 h 973301"/>
              <a:gd name="connsiteX3" fmla="*/ 6082389 w 6096952"/>
              <a:gd name="connsiteY3" fmla="*/ 0 h 973301"/>
              <a:gd name="connsiteX4" fmla="*/ 870594 w 6096952"/>
              <a:gd name="connsiteY4" fmla="*/ 7002 h 973301"/>
              <a:gd name="connsiteX5" fmla="*/ 0 w 6096952"/>
              <a:gd name="connsiteY5" fmla="*/ 1236 h 973301"/>
              <a:gd name="connsiteX0" fmla="*/ 0 w 6105550"/>
              <a:gd name="connsiteY0" fmla="*/ 1236 h 973301"/>
              <a:gd name="connsiteX1" fmla="*/ 2428 w 6105550"/>
              <a:gd name="connsiteY1" fmla="*/ 973301 h 973301"/>
              <a:gd name="connsiteX2" fmla="*/ 6105550 w 6105550"/>
              <a:gd name="connsiteY2" fmla="*/ 961225 h 973301"/>
              <a:gd name="connsiteX3" fmla="*/ 6082389 w 6105550"/>
              <a:gd name="connsiteY3" fmla="*/ 0 h 973301"/>
              <a:gd name="connsiteX4" fmla="*/ 870594 w 6105550"/>
              <a:gd name="connsiteY4" fmla="*/ 7002 h 973301"/>
              <a:gd name="connsiteX5" fmla="*/ 0 w 6105550"/>
              <a:gd name="connsiteY5" fmla="*/ 1236 h 973301"/>
              <a:gd name="connsiteX0" fmla="*/ 0 w 6105550"/>
              <a:gd name="connsiteY0" fmla="*/ 1236 h 964501"/>
              <a:gd name="connsiteX1" fmla="*/ 11026 w 6105550"/>
              <a:gd name="connsiteY1" fmla="*/ 964501 h 964501"/>
              <a:gd name="connsiteX2" fmla="*/ 6105550 w 6105550"/>
              <a:gd name="connsiteY2" fmla="*/ 961225 h 964501"/>
              <a:gd name="connsiteX3" fmla="*/ 6082389 w 6105550"/>
              <a:gd name="connsiteY3" fmla="*/ 0 h 964501"/>
              <a:gd name="connsiteX4" fmla="*/ 870594 w 6105550"/>
              <a:gd name="connsiteY4" fmla="*/ 7002 h 964501"/>
              <a:gd name="connsiteX5" fmla="*/ 0 w 6105550"/>
              <a:gd name="connsiteY5" fmla="*/ 1236 h 964501"/>
              <a:gd name="connsiteX0" fmla="*/ 0 w 6105550"/>
              <a:gd name="connsiteY0" fmla="*/ 12822 h 976087"/>
              <a:gd name="connsiteX1" fmla="*/ 11026 w 6105550"/>
              <a:gd name="connsiteY1" fmla="*/ 976087 h 976087"/>
              <a:gd name="connsiteX2" fmla="*/ 6105550 w 6105550"/>
              <a:gd name="connsiteY2" fmla="*/ 972811 h 976087"/>
              <a:gd name="connsiteX3" fmla="*/ 6103884 w 6105550"/>
              <a:gd name="connsiteY3" fmla="*/ 0 h 976087"/>
              <a:gd name="connsiteX4" fmla="*/ 870594 w 6105550"/>
              <a:gd name="connsiteY4" fmla="*/ 18588 h 976087"/>
              <a:gd name="connsiteX5" fmla="*/ 0 w 6105550"/>
              <a:gd name="connsiteY5" fmla="*/ 12822 h 976087"/>
              <a:gd name="connsiteX0" fmla="*/ 0 w 6105550"/>
              <a:gd name="connsiteY0" fmla="*/ 12822 h 979949"/>
              <a:gd name="connsiteX1" fmla="*/ 3861 w 6105550"/>
              <a:gd name="connsiteY1" fmla="*/ 979949 h 979949"/>
              <a:gd name="connsiteX2" fmla="*/ 6105550 w 6105550"/>
              <a:gd name="connsiteY2" fmla="*/ 972811 h 979949"/>
              <a:gd name="connsiteX3" fmla="*/ 6103884 w 6105550"/>
              <a:gd name="connsiteY3" fmla="*/ 0 h 979949"/>
              <a:gd name="connsiteX4" fmla="*/ 870594 w 6105550"/>
              <a:gd name="connsiteY4" fmla="*/ 18588 h 979949"/>
              <a:gd name="connsiteX5" fmla="*/ 0 w 6105550"/>
              <a:gd name="connsiteY5" fmla="*/ 12822 h 979949"/>
              <a:gd name="connsiteX0" fmla="*/ 0 w 6120317"/>
              <a:gd name="connsiteY0" fmla="*/ 18615 h 985742"/>
              <a:gd name="connsiteX1" fmla="*/ 3861 w 6120317"/>
              <a:gd name="connsiteY1" fmla="*/ 985742 h 985742"/>
              <a:gd name="connsiteX2" fmla="*/ 6105550 w 6120317"/>
              <a:gd name="connsiteY2" fmla="*/ 978604 h 985742"/>
              <a:gd name="connsiteX3" fmla="*/ 6120006 w 6120317"/>
              <a:gd name="connsiteY3" fmla="*/ 0 h 985742"/>
              <a:gd name="connsiteX4" fmla="*/ 870594 w 6120317"/>
              <a:gd name="connsiteY4" fmla="*/ 24381 h 985742"/>
              <a:gd name="connsiteX5" fmla="*/ 0 w 6120317"/>
              <a:gd name="connsiteY5" fmla="*/ 18615 h 985742"/>
              <a:gd name="connsiteX0" fmla="*/ 0 w 6120524"/>
              <a:gd name="connsiteY0" fmla="*/ 18615 h 988259"/>
              <a:gd name="connsiteX1" fmla="*/ 3861 w 6120524"/>
              <a:gd name="connsiteY1" fmla="*/ 985742 h 988259"/>
              <a:gd name="connsiteX2" fmla="*/ 6114506 w 6120524"/>
              <a:gd name="connsiteY2" fmla="*/ 988259 h 988259"/>
              <a:gd name="connsiteX3" fmla="*/ 6120006 w 6120524"/>
              <a:gd name="connsiteY3" fmla="*/ 0 h 988259"/>
              <a:gd name="connsiteX4" fmla="*/ 870594 w 6120524"/>
              <a:gd name="connsiteY4" fmla="*/ 24381 h 988259"/>
              <a:gd name="connsiteX5" fmla="*/ 0 w 6120524"/>
              <a:gd name="connsiteY5" fmla="*/ 18615 h 98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524" h="988259">
                <a:moveTo>
                  <a:pt x="0" y="18615"/>
                </a:moveTo>
                <a:cubicBezTo>
                  <a:pt x="809" y="460712"/>
                  <a:pt x="3052" y="543645"/>
                  <a:pt x="3861" y="985742"/>
                </a:cubicBezTo>
                <a:lnTo>
                  <a:pt x="6114506" y="988259"/>
                </a:lnTo>
                <a:cubicBezTo>
                  <a:pt x="6111443" y="386897"/>
                  <a:pt x="6123069" y="601362"/>
                  <a:pt x="6120006" y="0"/>
                </a:cubicBezTo>
                <a:lnTo>
                  <a:pt x="870594" y="24381"/>
                </a:lnTo>
                <a:lnTo>
                  <a:pt x="0" y="18615"/>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6B0D29B7-F04E-4F09-9512-E1ED894E9E8C}"/>
              </a:ext>
            </a:extLst>
          </p:cNvPr>
          <p:cNvSpPr/>
          <p:nvPr/>
        </p:nvSpPr>
        <p:spPr>
          <a:xfrm>
            <a:off x="348996" y="2540084"/>
            <a:ext cx="8669639" cy="1997155"/>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1236 h 973301"/>
              <a:gd name="connsiteX1" fmla="*/ 2428 w 6096952"/>
              <a:gd name="connsiteY1" fmla="*/ 973301 h 973301"/>
              <a:gd name="connsiteX2" fmla="*/ 6096952 w 6096952"/>
              <a:gd name="connsiteY2" fmla="*/ 956825 h 973301"/>
              <a:gd name="connsiteX3" fmla="*/ 6082389 w 6096952"/>
              <a:gd name="connsiteY3" fmla="*/ 0 h 973301"/>
              <a:gd name="connsiteX4" fmla="*/ 870594 w 6096952"/>
              <a:gd name="connsiteY4" fmla="*/ 7002 h 973301"/>
              <a:gd name="connsiteX5" fmla="*/ 0 w 6096952"/>
              <a:gd name="connsiteY5" fmla="*/ 1236 h 973301"/>
              <a:gd name="connsiteX0" fmla="*/ 0 w 6105550"/>
              <a:gd name="connsiteY0" fmla="*/ 1236 h 973301"/>
              <a:gd name="connsiteX1" fmla="*/ 2428 w 6105550"/>
              <a:gd name="connsiteY1" fmla="*/ 973301 h 973301"/>
              <a:gd name="connsiteX2" fmla="*/ 6105550 w 6105550"/>
              <a:gd name="connsiteY2" fmla="*/ 961225 h 973301"/>
              <a:gd name="connsiteX3" fmla="*/ 6082389 w 6105550"/>
              <a:gd name="connsiteY3" fmla="*/ 0 h 973301"/>
              <a:gd name="connsiteX4" fmla="*/ 870594 w 6105550"/>
              <a:gd name="connsiteY4" fmla="*/ 7002 h 973301"/>
              <a:gd name="connsiteX5" fmla="*/ 0 w 6105550"/>
              <a:gd name="connsiteY5" fmla="*/ 1236 h 973301"/>
              <a:gd name="connsiteX0" fmla="*/ 0 w 6105550"/>
              <a:gd name="connsiteY0" fmla="*/ 1236 h 964501"/>
              <a:gd name="connsiteX1" fmla="*/ 11026 w 6105550"/>
              <a:gd name="connsiteY1" fmla="*/ 964501 h 964501"/>
              <a:gd name="connsiteX2" fmla="*/ 6105550 w 6105550"/>
              <a:gd name="connsiteY2" fmla="*/ 961225 h 964501"/>
              <a:gd name="connsiteX3" fmla="*/ 6082389 w 6105550"/>
              <a:gd name="connsiteY3" fmla="*/ 0 h 964501"/>
              <a:gd name="connsiteX4" fmla="*/ 870594 w 6105550"/>
              <a:gd name="connsiteY4" fmla="*/ 7002 h 964501"/>
              <a:gd name="connsiteX5" fmla="*/ 0 w 6105550"/>
              <a:gd name="connsiteY5" fmla="*/ 1236 h 964501"/>
              <a:gd name="connsiteX0" fmla="*/ 0 w 6105550"/>
              <a:gd name="connsiteY0" fmla="*/ 1236 h 961225"/>
              <a:gd name="connsiteX1" fmla="*/ 849334 w 6105550"/>
              <a:gd name="connsiteY1" fmla="*/ 490173 h 961225"/>
              <a:gd name="connsiteX2" fmla="*/ 6105550 w 6105550"/>
              <a:gd name="connsiteY2" fmla="*/ 961225 h 961225"/>
              <a:gd name="connsiteX3" fmla="*/ 6082389 w 6105550"/>
              <a:gd name="connsiteY3" fmla="*/ 0 h 961225"/>
              <a:gd name="connsiteX4" fmla="*/ 870594 w 6105550"/>
              <a:gd name="connsiteY4" fmla="*/ 7002 h 961225"/>
              <a:gd name="connsiteX5" fmla="*/ 0 w 6105550"/>
              <a:gd name="connsiteY5" fmla="*/ 1236 h 961225"/>
              <a:gd name="connsiteX0" fmla="*/ 0 w 6105550"/>
              <a:gd name="connsiteY0" fmla="*/ 1236 h 980889"/>
              <a:gd name="connsiteX1" fmla="*/ 849334 w 6105550"/>
              <a:gd name="connsiteY1" fmla="*/ 490173 h 980889"/>
              <a:gd name="connsiteX2" fmla="*/ 862468 w 6105550"/>
              <a:gd name="connsiteY2" fmla="*/ 980889 h 980889"/>
              <a:gd name="connsiteX3" fmla="*/ 6105550 w 6105550"/>
              <a:gd name="connsiteY3" fmla="*/ 961225 h 980889"/>
              <a:gd name="connsiteX4" fmla="*/ 6082389 w 6105550"/>
              <a:gd name="connsiteY4" fmla="*/ 0 h 980889"/>
              <a:gd name="connsiteX5" fmla="*/ 870594 w 6105550"/>
              <a:gd name="connsiteY5" fmla="*/ 7002 h 980889"/>
              <a:gd name="connsiteX6" fmla="*/ 0 w 6105550"/>
              <a:gd name="connsiteY6" fmla="*/ 1236 h 980889"/>
              <a:gd name="connsiteX0" fmla="*/ 0 w 6105550"/>
              <a:gd name="connsiteY0" fmla="*/ 1236 h 980889"/>
              <a:gd name="connsiteX1" fmla="*/ 849334 w 6105550"/>
              <a:gd name="connsiteY1" fmla="*/ 490173 h 980889"/>
              <a:gd name="connsiteX2" fmla="*/ 862468 w 6105550"/>
              <a:gd name="connsiteY2" fmla="*/ 980889 h 980889"/>
              <a:gd name="connsiteX3" fmla="*/ 6105550 w 6105550"/>
              <a:gd name="connsiteY3" fmla="*/ 961225 h 980889"/>
              <a:gd name="connsiteX4" fmla="*/ 6082389 w 6105550"/>
              <a:gd name="connsiteY4" fmla="*/ 0 h 980889"/>
              <a:gd name="connsiteX5" fmla="*/ 870594 w 6105550"/>
              <a:gd name="connsiteY5" fmla="*/ 7002 h 980889"/>
              <a:gd name="connsiteX6" fmla="*/ 0 w 6105550"/>
              <a:gd name="connsiteY6" fmla="*/ 1236 h 980889"/>
              <a:gd name="connsiteX0" fmla="*/ 0 w 6105550"/>
              <a:gd name="connsiteY0" fmla="*/ 1236 h 980889"/>
              <a:gd name="connsiteX1" fmla="*/ 849334 w 6105550"/>
              <a:gd name="connsiteY1" fmla="*/ 490173 h 980889"/>
              <a:gd name="connsiteX2" fmla="*/ 862468 w 6105550"/>
              <a:gd name="connsiteY2" fmla="*/ 980889 h 980889"/>
              <a:gd name="connsiteX3" fmla="*/ 6105550 w 6105550"/>
              <a:gd name="connsiteY3" fmla="*/ 961225 h 980889"/>
              <a:gd name="connsiteX4" fmla="*/ 6082389 w 6105550"/>
              <a:gd name="connsiteY4" fmla="*/ 0 h 980889"/>
              <a:gd name="connsiteX5" fmla="*/ 870594 w 6105550"/>
              <a:gd name="connsiteY5" fmla="*/ 7002 h 980889"/>
              <a:gd name="connsiteX6" fmla="*/ 0 w 6105550"/>
              <a:gd name="connsiteY6" fmla="*/ 1236 h 980889"/>
              <a:gd name="connsiteX0" fmla="*/ 0 w 6105550"/>
              <a:gd name="connsiteY0" fmla="*/ 1236 h 977955"/>
              <a:gd name="connsiteX1" fmla="*/ 849334 w 6105550"/>
              <a:gd name="connsiteY1" fmla="*/ 490173 h 977955"/>
              <a:gd name="connsiteX2" fmla="*/ 858169 w 6105550"/>
              <a:gd name="connsiteY2" fmla="*/ 977955 h 977955"/>
              <a:gd name="connsiteX3" fmla="*/ 6105550 w 6105550"/>
              <a:gd name="connsiteY3" fmla="*/ 961225 h 977955"/>
              <a:gd name="connsiteX4" fmla="*/ 6082389 w 6105550"/>
              <a:gd name="connsiteY4" fmla="*/ 0 h 977955"/>
              <a:gd name="connsiteX5" fmla="*/ 870594 w 6105550"/>
              <a:gd name="connsiteY5" fmla="*/ 7002 h 977955"/>
              <a:gd name="connsiteX6" fmla="*/ 0 w 6105550"/>
              <a:gd name="connsiteY6" fmla="*/ 1236 h 977955"/>
              <a:gd name="connsiteX0" fmla="*/ 94260 w 6199810"/>
              <a:gd name="connsiteY0" fmla="*/ 1236 h 977955"/>
              <a:gd name="connsiteX1" fmla="*/ 84029 w 6199810"/>
              <a:gd name="connsiteY1" fmla="*/ 470376 h 977955"/>
              <a:gd name="connsiteX2" fmla="*/ 943594 w 6199810"/>
              <a:gd name="connsiteY2" fmla="*/ 490173 h 977955"/>
              <a:gd name="connsiteX3" fmla="*/ 952429 w 6199810"/>
              <a:gd name="connsiteY3" fmla="*/ 977955 h 977955"/>
              <a:gd name="connsiteX4" fmla="*/ 6199810 w 6199810"/>
              <a:gd name="connsiteY4" fmla="*/ 961225 h 977955"/>
              <a:gd name="connsiteX5" fmla="*/ 6176649 w 6199810"/>
              <a:gd name="connsiteY5" fmla="*/ 0 h 977955"/>
              <a:gd name="connsiteX6" fmla="*/ 964854 w 6199810"/>
              <a:gd name="connsiteY6" fmla="*/ 7002 h 977955"/>
              <a:gd name="connsiteX7" fmla="*/ 94260 w 6199810"/>
              <a:gd name="connsiteY7" fmla="*/ 1236 h 977955"/>
              <a:gd name="connsiteX0" fmla="*/ 94260 w 6199810"/>
              <a:gd name="connsiteY0" fmla="*/ 1236 h 977955"/>
              <a:gd name="connsiteX1" fmla="*/ 84029 w 6199810"/>
              <a:gd name="connsiteY1" fmla="*/ 470376 h 977955"/>
              <a:gd name="connsiteX2" fmla="*/ 943594 w 6199810"/>
              <a:gd name="connsiteY2" fmla="*/ 490173 h 977955"/>
              <a:gd name="connsiteX3" fmla="*/ 952429 w 6199810"/>
              <a:gd name="connsiteY3" fmla="*/ 977955 h 977955"/>
              <a:gd name="connsiteX4" fmla="*/ 6199810 w 6199810"/>
              <a:gd name="connsiteY4" fmla="*/ 961225 h 977955"/>
              <a:gd name="connsiteX5" fmla="*/ 6176649 w 6199810"/>
              <a:gd name="connsiteY5" fmla="*/ 0 h 977955"/>
              <a:gd name="connsiteX6" fmla="*/ 964854 w 6199810"/>
              <a:gd name="connsiteY6" fmla="*/ 7002 h 977955"/>
              <a:gd name="connsiteX7" fmla="*/ 94260 w 6199810"/>
              <a:gd name="connsiteY7" fmla="*/ 1236 h 977955"/>
              <a:gd name="connsiteX0" fmla="*/ 66513 w 6172063"/>
              <a:gd name="connsiteY0" fmla="*/ 1236 h 977955"/>
              <a:gd name="connsiteX1" fmla="*/ 56282 w 6172063"/>
              <a:gd name="connsiteY1" fmla="*/ 470376 h 977955"/>
              <a:gd name="connsiteX2" fmla="*/ 915847 w 6172063"/>
              <a:gd name="connsiteY2" fmla="*/ 490173 h 977955"/>
              <a:gd name="connsiteX3" fmla="*/ 924682 w 6172063"/>
              <a:gd name="connsiteY3" fmla="*/ 977955 h 977955"/>
              <a:gd name="connsiteX4" fmla="*/ 6172063 w 6172063"/>
              <a:gd name="connsiteY4" fmla="*/ 961225 h 977955"/>
              <a:gd name="connsiteX5" fmla="*/ 6148902 w 6172063"/>
              <a:gd name="connsiteY5" fmla="*/ 0 h 977955"/>
              <a:gd name="connsiteX6" fmla="*/ 937107 w 6172063"/>
              <a:gd name="connsiteY6" fmla="*/ 7002 h 977955"/>
              <a:gd name="connsiteX7" fmla="*/ 66513 w 6172063"/>
              <a:gd name="connsiteY7" fmla="*/ 1236 h 977955"/>
              <a:gd name="connsiteX0" fmla="*/ 10231 w 6115781"/>
              <a:gd name="connsiteY0" fmla="*/ 1236 h 977955"/>
              <a:gd name="connsiteX1" fmla="*/ 0 w 6115781"/>
              <a:gd name="connsiteY1" fmla="*/ 470376 h 977955"/>
              <a:gd name="connsiteX2" fmla="*/ 859565 w 6115781"/>
              <a:gd name="connsiteY2" fmla="*/ 490173 h 977955"/>
              <a:gd name="connsiteX3" fmla="*/ 868400 w 6115781"/>
              <a:gd name="connsiteY3" fmla="*/ 977955 h 977955"/>
              <a:gd name="connsiteX4" fmla="*/ 6115781 w 6115781"/>
              <a:gd name="connsiteY4" fmla="*/ 961225 h 977955"/>
              <a:gd name="connsiteX5" fmla="*/ 6092620 w 6115781"/>
              <a:gd name="connsiteY5" fmla="*/ 0 h 977955"/>
              <a:gd name="connsiteX6" fmla="*/ 880825 w 6115781"/>
              <a:gd name="connsiteY6" fmla="*/ 7002 h 977955"/>
              <a:gd name="connsiteX7" fmla="*/ 10231 w 6115781"/>
              <a:gd name="connsiteY7" fmla="*/ 1236 h 977955"/>
              <a:gd name="connsiteX0" fmla="*/ 10231 w 6115781"/>
              <a:gd name="connsiteY0" fmla="*/ 1236 h 977955"/>
              <a:gd name="connsiteX1" fmla="*/ 0 w 6115781"/>
              <a:gd name="connsiteY1" fmla="*/ 470376 h 977955"/>
              <a:gd name="connsiteX2" fmla="*/ 859565 w 6115781"/>
              <a:gd name="connsiteY2" fmla="*/ 490173 h 977955"/>
              <a:gd name="connsiteX3" fmla="*/ 868400 w 6115781"/>
              <a:gd name="connsiteY3" fmla="*/ 977955 h 977955"/>
              <a:gd name="connsiteX4" fmla="*/ 6115781 w 6115781"/>
              <a:gd name="connsiteY4" fmla="*/ 961225 h 977955"/>
              <a:gd name="connsiteX5" fmla="*/ 6092620 w 6115781"/>
              <a:gd name="connsiteY5" fmla="*/ 0 h 977955"/>
              <a:gd name="connsiteX6" fmla="*/ 880825 w 6115781"/>
              <a:gd name="connsiteY6" fmla="*/ 7002 h 977955"/>
              <a:gd name="connsiteX7" fmla="*/ 10231 w 6115781"/>
              <a:gd name="connsiteY7" fmla="*/ 1236 h 977955"/>
              <a:gd name="connsiteX0" fmla="*/ 10231 w 6115781"/>
              <a:gd name="connsiteY0" fmla="*/ 1236 h 977955"/>
              <a:gd name="connsiteX1" fmla="*/ 0 w 6115781"/>
              <a:gd name="connsiteY1" fmla="*/ 470376 h 977955"/>
              <a:gd name="connsiteX2" fmla="*/ 863864 w 6115781"/>
              <a:gd name="connsiteY2" fmla="*/ 475503 h 977955"/>
              <a:gd name="connsiteX3" fmla="*/ 868400 w 6115781"/>
              <a:gd name="connsiteY3" fmla="*/ 977955 h 977955"/>
              <a:gd name="connsiteX4" fmla="*/ 6115781 w 6115781"/>
              <a:gd name="connsiteY4" fmla="*/ 961225 h 977955"/>
              <a:gd name="connsiteX5" fmla="*/ 6092620 w 6115781"/>
              <a:gd name="connsiteY5" fmla="*/ 0 h 977955"/>
              <a:gd name="connsiteX6" fmla="*/ 880825 w 6115781"/>
              <a:gd name="connsiteY6" fmla="*/ 7002 h 977955"/>
              <a:gd name="connsiteX7" fmla="*/ 10231 w 6115781"/>
              <a:gd name="connsiteY7" fmla="*/ 1236 h 977955"/>
              <a:gd name="connsiteX0" fmla="*/ 10231 w 6094286"/>
              <a:gd name="connsiteY0" fmla="*/ 1236 h 977955"/>
              <a:gd name="connsiteX1" fmla="*/ 0 w 6094286"/>
              <a:gd name="connsiteY1" fmla="*/ 470376 h 977955"/>
              <a:gd name="connsiteX2" fmla="*/ 863864 w 6094286"/>
              <a:gd name="connsiteY2" fmla="*/ 475503 h 977955"/>
              <a:gd name="connsiteX3" fmla="*/ 868400 w 6094286"/>
              <a:gd name="connsiteY3" fmla="*/ 977955 h 977955"/>
              <a:gd name="connsiteX4" fmla="*/ 6094286 w 6094286"/>
              <a:gd name="connsiteY4" fmla="*/ 961225 h 977955"/>
              <a:gd name="connsiteX5" fmla="*/ 6092620 w 6094286"/>
              <a:gd name="connsiteY5" fmla="*/ 0 h 977955"/>
              <a:gd name="connsiteX6" fmla="*/ 880825 w 6094286"/>
              <a:gd name="connsiteY6" fmla="*/ 7002 h 977955"/>
              <a:gd name="connsiteX7" fmla="*/ 10231 w 6094286"/>
              <a:gd name="connsiteY7" fmla="*/ 1236 h 977955"/>
              <a:gd name="connsiteX0" fmla="*/ 10231 w 6094286"/>
              <a:gd name="connsiteY0" fmla="*/ 1236 h 977955"/>
              <a:gd name="connsiteX1" fmla="*/ 0 w 6094286"/>
              <a:gd name="connsiteY1" fmla="*/ 470376 h 977955"/>
              <a:gd name="connsiteX2" fmla="*/ 836995 w 6094286"/>
              <a:gd name="connsiteY2" fmla="*/ 471835 h 977955"/>
              <a:gd name="connsiteX3" fmla="*/ 868400 w 6094286"/>
              <a:gd name="connsiteY3" fmla="*/ 977955 h 977955"/>
              <a:gd name="connsiteX4" fmla="*/ 6094286 w 6094286"/>
              <a:gd name="connsiteY4" fmla="*/ 961225 h 977955"/>
              <a:gd name="connsiteX5" fmla="*/ 6092620 w 6094286"/>
              <a:gd name="connsiteY5" fmla="*/ 0 h 977955"/>
              <a:gd name="connsiteX6" fmla="*/ 880825 w 6094286"/>
              <a:gd name="connsiteY6" fmla="*/ 7002 h 977955"/>
              <a:gd name="connsiteX7" fmla="*/ 10231 w 6094286"/>
              <a:gd name="connsiteY7" fmla="*/ 1236 h 977955"/>
              <a:gd name="connsiteX0" fmla="*/ 10231 w 6094286"/>
              <a:gd name="connsiteY0" fmla="*/ 1236 h 977955"/>
              <a:gd name="connsiteX1" fmla="*/ 0 w 6094286"/>
              <a:gd name="connsiteY1" fmla="*/ 470376 h 977955"/>
              <a:gd name="connsiteX2" fmla="*/ 836995 w 6094286"/>
              <a:gd name="connsiteY2" fmla="*/ 471835 h 977955"/>
              <a:gd name="connsiteX3" fmla="*/ 868400 w 6094286"/>
              <a:gd name="connsiteY3" fmla="*/ 977955 h 977955"/>
              <a:gd name="connsiteX4" fmla="*/ 6094286 w 6094286"/>
              <a:gd name="connsiteY4" fmla="*/ 961225 h 977955"/>
              <a:gd name="connsiteX5" fmla="*/ 6092620 w 6094286"/>
              <a:gd name="connsiteY5" fmla="*/ 0 h 977955"/>
              <a:gd name="connsiteX6" fmla="*/ 880825 w 6094286"/>
              <a:gd name="connsiteY6" fmla="*/ 7002 h 977955"/>
              <a:gd name="connsiteX7" fmla="*/ 10231 w 6094286"/>
              <a:gd name="connsiteY7" fmla="*/ 1236 h 977955"/>
              <a:gd name="connsiteX0" fmla="*/ 4857 w 6088912"/>
              <a:gd name="connsiteY0" fmla="*/ 1236 h 977955"/>
              <a:gd name="connsiteX1" fmla="*/ 0 w 6088912"/>
              <a:gd name="connsiteY1" fmla="*/ 469154 h 977955"/>
              <a:gd name="connsiteX2" fmla="*/ 831621 w 6088912"/>
              <a:gd name="connsiteY2" fmla="*/ 471835 h 977955"/>
              <a:gd name="connsiteX3" fmla="*/ 863026 w 6088912"/>
              <a:gd name="connsiteY3" fmla="*/ 977955 h 977955"/>
              <a:gd name="connsiteX4" fmla="*/ 6088912 w 6088912"/>
              <a:gd name="connsiteY4" fmla="*/ 961225 h 977955"/>
              <a:gd name="connsiteX5" fmla="*/ 6087246 w 6088912"/>
              <a:gd name="connsiteY5" fmla="*/ 0 h 977955"/>
              <a:gd name="connsiteX6" fmla="*/ 875451 w 6088912"/>
              <a:gd name="connsiteY6" fmla="*/ 7002 h 977955"/>
              <a:gd name="connsiteX7" fmla="*/ 4857 w 6088912"/>
              <a:gd name="connsiteY7" fmla="*/ 1236 h 977955"/>
              <a:gd name="connsiteX0" fmla="*/ 4857 w 6088912"/>
              <a:gd name="connsiteY0" fmla="*/ 1236 h 961225"/>
              <a:gd name="connsiteX1" fmla="*/ 0 w 6088912"/>
              <a:gd name="connsiteY1" fmla="*/ 469154 h 961225"/>
              <a:gd name="connsiteX2" fmla="*/ 831621 w 6088912"/>
              <a:gd name="connsiteY2" fmla="*/ 471835 h 961225"/>
              <a:gd name="connsiteX3" fmla="*/ 859444 w 6088912"/>
              <a:gd name="connsiteY3" fmla="*/ 948615 h 961225"/>
              <a:gd name="connsiteX4" fmla="*/ 6088912 w 6088912"/>
              <a:gd name="connsiteY4" fmla="*/ 961225 h 961225"/>
              <a:gd name="connsiteX5" fmla="*/ 6087246 w 6088912"/>
              <a:gd name="connsiteY5" fmla="*/ 0 h 961225"/>
              <a:gd name="connsiteX6" fmla="*/ 875451 w 6088912"/>
              <a:gd name="connsiteY6" fmla="*/ 7002 h 961225"/>
              <a:gd name="connsiteX7" fmla="*/ 4857 w 6088912"/>
              <a:gd name="connsiteY7" fmla="*/ 1236 h 961225"/>
              <a:gd name="connsiteX0" fmla="*/ 4857 w 6113990"/>
              <a:gd name="connsiteY0" fmla="*/ 1236 h 961225"/>
              <a:gd name="connsiteX1" fmla="*/ 0 w 6113990"/>
              <a:gd name="connsiteY1" fmla="*/ 469154 h 961225"/>
              <a:gd name="connsiteX2" fmla="*/ 831621 w 6113990"/>
              <a:gd name="connsiteY2" fmla="*/ 471835 h 961225"/>
              <a:gd name="connsiteX3" fmla="*/ 859444 w 6113990"/>
              <a:gd name="connsiteY3" fmla="*/ 948615 h 961225"/>
              <a:gd name="connsiteX4" fmla="*/ 6113990 w 6113990"/>
              <a:gd name="connsiteY4" fmla="*/ 961225 h 961225"/>
              <a:gd name="connsiteX5" fmla="*/ 6087246 w 6113990"/>
              <a:gd name="connsiteY5" fmla="*/ 0 h 961225"/>
              <a:gd name="connsiteX6" fmla="*/ 875451 w 6113990"/>
              <a:gd name="connsiteY6" fmla="*/ 7002 h 961225"/>
              <a:gd name="connsiteX7" fmla="*/ 4857 w 6113990"/>
              <a:gd name="connsiteY7" fmla="*/ 1236 h 961225"/>
              <a:gd name="connsiteX0" fmla="*/ 4857 w 6113990"/>
              <a:gd name="connsiteY0" fmla="*/ 1236 h 961225"/>
              <a:gd name="connsiteX1" fmla="*/ 0 w 6113990"/>
              <a:gd name="connsiteY1" fmla="*/ 469154 h 961225"/>
              <a:gd name="connsiteX2" fmla="*/ 831621 w 6113990"/>
              <a:gd name="connsiteY2" fmla="*/ 471835 h 961225"/>
              <a:gd name="connsiteX3" fmla="*/ 859444 w 6113990"/>
              <a:gd name="connsiteY3" fmla="*/ 948615 h 961225"/>
              <a:gd name="connsiteX4" fmla="*/ 6113990 w 6113990"/>
              <a:gd name="connsiteY4" fmla="*/ 961225 h 961225"/>
              <a:gd name="connsiteX5" fmla="*/ 6101576 w 6113990"/>
              <a:gd name="connsiteY5" fmla="*/ 0 h 961225"/>
              <a:gd name="connsiteX6" fmla="*/ 875451 w 6113990"/>
              <a:gd name="connsiteY6" fmla="*/ 7002 h 961225"/>
              <a:gd name="connsiteX7" fmla="*/ 4857 w 6113990"/>
              <a:gd name="connsiteY7" fmla="*/ 1236 h 961225"/>
              <a:gd name="connsiteX0" fmla="*/ 4857 w 6113990"/>
              <a:gd name="connsiteY0" fmla="*/ 1236 h 961225"/>
              <a:gd name="connsiteX1" fmla="*/ 0 w 6113990"/>
              <a:gd name="connsiteY1" fmla="*/ 469154 h 961225"/>
              <a:gd name="connsiteX2" fmla="*/ 831621 w 6113990"/>
              <a:gd name="connsiteY2" fmla="*/ 471835 h 961225"/>
              <a:gd name="connsiteX3" fmla="*/ 859444 w 6113990"/>
              <a:gd name="connsiteY3" fmla="*/ 948615 h 961225"/>
              <a:gd name="connsiteX4" fmla="*/ 6113990 w 6113990"/>
              <a:gd name="connsiteY4" fmla="*/ 961225 h 961225"/>
              <a:gd name="connsiteX5" fmla="*/ 6112324 w 6113990"/>
              <a:gd name="connsiteY5" fmla="*/ 0 h 961225"/>
              <a:gd name="connsiteX6" fmla="*/ 875451 w 6113990"/>
              <a:gd name="connsiteY6" fmla="*/ 7002 h 961225"/>
              <a:gd name="connsiteX7" fmla="*/ 4857 w 6113990"/>
              <a:gd name="connsiteY7" fmla="*/ 1236 h 96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3990" h="961225">
                <a:moveTo>
                  <a:pt x="4857" y="1236"/>
                </a:moveTo>
                <a:cubicBezTo>
                  <a:pt x="-1155" y="196557"/>
                  <a:pt x="311" y="387665"/>
                  <a:pt x="0" y="469154"/>
                </a:cubicBezTo>
                <a:cubicBezTo>
                  <a:pt x="184546" y="483161"/>
                  <a:pt x="652496" y="474280"/>
                  <a:pt x="831621" y="471835"/>
                </a:cubicBezTo>
                <a:cubicBezTo>
                  <a:pt x="834566" y="694087"/>
                  <a:pt x="843602" y="758637"/>
                  <a:pt x="859444" y="948615"/>
                </a:cubicBezTo>
                <a:lnTo>
                  <a:pt x="6113990" y="961225"/>
                </a:lnTo>
                <a:cubicBezTo>
                  <a:pt x="6110927" y="359863"/>
                  <a:pt x="6115387" y="601362"/>
                  <a:pt x="6112324" y="0"/>
                </a:cubicBezTo>
                <a:lnTo>
                  <a:pt x="875451" y="7002"/>
                </a:lnTo>
                <a:lnTo>
                  <a:pt x="4857" y="1236"/>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フリーフォーム: 図形 1">
            <a:extLst>
              <a:ext uri="{FF2B5EF4-FFF2-40B4-BE49-F238E27FC236}">
                <a16:creationId xmlns:a16="http://schemas.microsoft.com/office/drawing/2014/main" id="{7EA18575-A71F-40ED-A75E-85E2868608A5}"/>
              </a:ext>
            </a:extLst>
          </p:cNvPr>
          <p:cNvSpPr/>
          <p:nvPr/>
        </p:nvSpPr>
        <p:spPr>
          <a:xfrm>
            <a:off x="322840" y="3508628"/>
            <a:ext cx="8686523" cy="1424940"/>
          </a:xfrm>
          <a:custGeom>
            <a:avLst/>
            <a:gdLst>
              <a:gd name="connsiteX0" fmla="*/ 7620 w 8648700"/>
              <a:gd name="connsiteY0" fmla="*/ 0 h 1432560"/>
              <a:gd name="connsiteX1" fmla="*/ 0 w 8648700"/>
              <a:gd name="connsiteY1" fmla="*/ 1432560 h 1432560"/>
              <a:gd name="connsiteX2" fmla="*/ 8648700 w 8648700"/>
              <a:gd name="connsiteY2" fmla="*/ 1424940 h 1432560"/>
              <a:gd name="connsiteX3" fmla="*/ 8648700 w 8648700"/>
              <a:gd name="connsiteY3" fmla="*/ 1051560 h 1432560"/>
              <a:gd name="connsiteX4" fmla="*/ 1219200 w 8648700"/>
              <a:gd name="connsiteY4" fmla="*/ 1013460 h 1432560"/>
              <a:gd name="connsiteX5" fmla="*/ 1203960 w 8648700"/>
              <a:gd name="connsiteY5" fmla="*/ 38100 h 1432560"/>
              <a:gd name="connsiteX6" fmla="*/ 7620 w 8648700"/>
              <a:gd name="connsiteY6" fmla="*/ 0 h 1432560"/>
              <a:gd name="connsiteX0" fmla="*/ 7620 w 8648700"/>
              <a:gd name="connsiteY0" fmla="*/ 0 h 1432560"/>
              <a:gd name="connsiteX1" fmla="*/ 0 w 8648700"/>
              <a:gd name="connsiteY1" fmla="*/ 1432560 h 1432560"/>
              <a:gd name="connsiteX2" fmla="*/ 8648700 w 8648700"/>
              <a:gd name="connsiteY2" fmla="*/ 1424940 h 1432560"/>
              <a:gd name="connsiteX3" fmla="*/ 8648700 w 8648700"/>
              <a:gd name="connsiteY3" fmla="*/ 1043940 h 1432560"/>
              <a:gd name="connsiteX4" fmla="*/ 1219200 w 8648700"/>
              <a:gd name="connsiteY4" fmla="*/ 1013460 h 1432560"/>
              <a:gd name="connsiteX5" fmla="*/ 1203960 w 8648700"/>
              <a:gd name="connsiteY5" fmla="*/ 38100 h 1432560"/>
              <a:gd name="connsiteX6" fmla="*/ 7620 w 8648700"/>
              <a:gd name="connsiteY6" fmla="*/ 0 h 1432560"/>
              <a:gd name="connsiteX0" fmla="*/ 7620 w 8648700"/>
              <a:gd name="connsiteY0" fmla="*/ 0 h 1432560"/>
              <a:gd name="connsiteX1" fmla="*/ 0 w 8648700"/>
              <a:gd name="connsiteY1" fmla="*/ 1432560 h 1432560"/>
              <a:gd name="connsiteX2" fmla="*/ 8648700 w 8648700"/>
              <a:gd name="connsiteY2" fmla="*/ 1424940 h 1432560"/>
              <a:gd name="connsiteX3" fmla="*/ 8648700 w 8648700"/>
              <a:gd name="connsiteY3" fmla="*/ 1043940 h 1432560"/>
              <a:gd name="connsiteX4" fmla="*/ 1219200 w 8648700"/>
              <a:gd name="connsiteY4" fmla="*/ 1013460 h 1432560"/>
              <a:gd name="connsiteX5" fmla="*/ 1203960 w 8648700"/>
              <a:gd name="connsiteY5" fmla="*/ 15240 h 1432560"/>
              <a:gd name="connsiteX6" fmla="*/ 7620 w 8648700"/>
              <a:gd name="connsiteY6" fmla="*/ 0 h 1432560"/>
              <a:gd name="connsiteX0" fmla="*/ 7620 w 8648700"/>
              <a:gd name="connsiteY0" fmla="*/ 0 h 1432560"/>
              <a:gd name="connsiteX1" fmla="*/ 0 w 8648700"/>
              <a:gd name="connsiteY1" fmla="*/ 1432560 h 1432560"/>
              <a:gd name="connsiteX2" fmla="*/ 8648700 w 8648700"/>
              <a:gd name="connsiteY2" fmla="*/ 1424940 h 1432560"/>
              <a:gd name="connsiteX3" fmla="*/ 8648700 w 8648700"/>
              <a:gd name="connsiteY3" fmla="*/ 1043940 h 1432560"/>
              <a:gd name="connsiteX4" fmla="*/ 1219200 w 8648700"/>
              <a:gd name="connsiteY4" fmla="*/ 1013460 h 1432560"/>
              <a:gd name="connsiteX5" fmla="*/ 1242060 w 8648700"/>
              <a:gd name="connsiteY5" fmla="*/ 15240 h 1432560"/>
              <a:gd name="connsiteX6" fmla="*/ 7620 w 8648700"/>
              <a:gd name="connsiteY6" fmla="*/ 0 h 1432560"/>
              <a:gd name="connsiteX0" fmla="*/ 7620 w 8648700"/>
              <a:gd name="connsiteY0" fmla="*/ 0 h 1432560"/>
              <a:gd name="connsiteX1" fmla="*/ 0 w 8648700"/>
              <a:gd name="connsiteY1" fmla="*/ 1432560 h 1432560"/>
              <a:gd name="connsiteX2" fmla="*/ 8648700 w 8648700"/>
              <a:gd name="connsiteY2" fmla="*/ 1424940 h 1432560"/>
              <a:gd name="connsiteX3" fmla="*/ 8648700 w 8648700"/>
              <a:gd name="connsiteY3" fmla="*/ 1043940 h 1432560"/>
              <a:gd name="connsiteX4" fmla="*/ 1219200 w 8648700"/>
              <a:gd name="connsiteY4" fmla="*/ 1013460 h 1432560"/>
              <a:gd name="connsiteX5" fmla="*/ 1211580 w 8648700"/>
              <a:gd name="connsiteY5" fmla="*/ 0 h 1432560"/>
              <a:gd name="connsiteX6" fmla="*/ 7620 w 8648700"/>
              <a:gd name="connsiteY6" fmla="*/ 0 h 1432560"/>
              <a:gd name="connsiteX0" fmla="*/ 7620 w 8648700"/>
              <a:gd name="connsiteY0" fmla="*/ 0 h 1432560"/>
              <a:gd name="connsiteX1" fmla="*/ 0 w 8648700"/>
              <a:gd name="connsiteY1" fmla="*/ 1432560 h 1432560"/>
              <a:gd name="connsiteX2" fmla="*/ 8633513 w 8648700"/>
              <a:gd name="connsiteY2" fmla="*/ 1409700 h 1432560"/>
              <a:gd name="connsiteX3" fmla="*/ 8648700 w 8648700"/>
              <a:gd name="connsiteY3" fmla="*/ 1043940 h 1432560"/>
              <a:gd name="connsiteX4" fmla="*/ 1219200 w 8648700"/>
              <a:gd name="connsiteY4" fmla="*/ 1013460 h 1432560"/>
              <a:gd name="connsiteX5" fmla="*/ 1211580 w 8648700"/>
              <a:gd name="connsiteY5" fmla="*/ 0 h 1432560"/>
              <a:gd name="connsiteX6" fmla="*/ 7620 w 8648700"/>
              <a:gd name="connsiteY6" fmla="*/ 0 h 1432560"/>
              <a:gd name="connsiteX0" fmla="*/ 7620 w 8663887"/>
              <a:gd name="connsiteY0" fmla="*/ 0 h 1432560"/>
              <a:gd name="connsiteX1" fmla="*/ 0 w 8663887"/>
              <a:gd name="connsiteY1" fmla="*/ 1432560 h 1432560"/>
              <a:gd name="connsiteX2" fmla="*/ 8663887 w 8663887"/>
              <a:gd name="connsiteY2" fmla="*/ 1394460 h 1432560"/>
              <a:gd name="connsiteX3" fmla="*/ 8648700 w 8663887"/>
              <a:gd name="connsiteY3" fmla="*/ 1043940 h 1432560"/>
              <a:gd name="connsiteX4" fmla="*/ 1219200 w 8663887"/>
              <a:gd name="connsiteY4" fmla="*/ 1013460 h 1432560"/>
              <a:gd name="connsiteX5" fmla="*/ 1211580 w 8663887"/>
              <a:gd name="connsiteY5" fmla="*/ 0 h 1432560"/>
              <a:gd name="connsiteX6" fmla="*/ 7620 w 8663887"/>
              <a:gd name="connsiteY6" fmla="*/ 0 h 1432560"/>
              <a:gd name="connsiteX0" fmla="*/ 7620 w 8656294"/>
              <a:gd name="connsiteY0" fmla="*/ 0 h 1432560"/>
              <a:gd name="connsiteX1" fmla="*/ 0 w 8656294"/>
              <a:gd name="connsiteY1" fmla="*/ 1432560 h 1432560"/>
              <a:gd name="connsiteX2" fmla="*/ 8656294 w 8656294"/>
              <a:gd name="connsiteY2" fmla="*/ 1396365 h 1432560"/>
              <a:gd name="connsiteX3" fmla="*/ 8648700 w 8656294"/>
              <a:gd name="connsiteY3" fmla="*/ 1043940 h 1432560"/>
              <a:gd name="connsiteX4" fmla="*/ 1219200 w 8656294"/>
              <a:gd name="connsiteY4" fmla="*/ 1013460 h 1432560"/>
              <a:gd name="connsiteX5" fmla="*/ 1211580 w 8656294"/>
              <a:gd name="connsiteY5" fmla="*/ 0 h 1432560"/>
              <a:gd name="connsiteX6" fmla="*/ 7620 w 8656294"/>
              <a:gd name="connsiteY6" fmla="*/ 0 h 1432560"/>
              <a:gd name="connsiteX0" fmla="*/ 7620 w 8656294"/>
              <a:gd name="connsiteY0" fmla="*/ 0 h 1432560"/>
              <a:gd name="connsiteX1" fmla="*/ 0 w 8656294"/>
              <a:gd name="connsiteY1" fmla="*/ 1432560 h 1432560"/>
              <a:gd name="connsiteX2" fmla="*/ 8656294 w 8656294"/>
              <a:gd name="connsiteY2" fmla="*/ 1396365 h 1432560"/>
              <a:gd name="connsiteX3" fmla="*/ 8646801 w 8656294"/>
              <a:gd name="connsiteY3" fmla="*/ 1049655 h 1432560"/>
              <a:gd name="connsiteX4" fmla="*/ 1219200 w 8656294"/>
              <a:gd name="connsiteY4" fmla="*/ 1013460 h 1432560"/>
              <a:gd name="connsiteX5" fmla="*/ 1211580 w 8656294"/>
              <a:gd name="connsiteY5" fmla="*/ 0 h 1432560"/>
              <a:gd name="connsiteX6" fmla="*/ 7620 w 8656294"/>
              <a:gd name="connsiteY6" fmla="*/ 0 h 1432560"/>
              <a:gd name="connsiteX0" fmla="*/ 7620 w 8656294"/>
              <a:gd name="connsiteY0" fmla="*/ 0 h 1432560"/>
              <a:gd name="connsiteX1" fmla="*/ 0 w 8656294"/>
              <a:gd name="connsiteY1" fmla="*/ 1432560 h 1432560"/>
              <a:gd name="connsiteX2" fmla="*/ 8656294 w 8656294"/>
              <a:gd name="connsiteY2" fmla="*/ 1396365 h 1432560"/>
              <a:gd name="connsiteX3" fmla="*/ 8650598 w 8656294"/>
              <a:gd name="connsiteY3" fmla="*/ 1049655 h 1432560"/>
              <a:gd name="connsiteX4" fmla="*/ 1219200 w 8656294"/>
              <a:gd name="connsiteY4" fmla="*/ 1013460 h 1432560"/>
              <a:gd name="connsiteX5" fmla="*/ 1211580 w 8656294"/>
              <a:gd name="connsiteY5" fmla="*/ 0 h 1432560"/>
              <a:gd name="connsiteX6" fmla="*/ 7620 w 8656294"/>
              <a:gd name="connsiteY6" fmla="*/ 0 h 1432560"/>
              <a:gd name="connsiteX0" fmla="*/ 7620 w 8656294"/>
              <a:gd name="connsiteY0" fmla="*/ 0 h 1432560"/>
              <a:gd name="connsiteX1" fmla="*/ 0 w 8656294"/>
              <a:gd name="connsiteY1" fmla="*/ 1432560 h 1432560"/>
              <a:gd name="connsiteX2" fmla="*/ 8656294 w 8656294"/>
              <a:gd name="connsiteY2" fmla="*/ 1396365 h 1432560"/>
              <a:gd name="connsiteX3" fmla="*/ 8650598 w 8656294"/>
              <a:gd name="connsiteY3" fmla="*/ 1049655 h 1432560"/>
              <a:gd name="connsiteX4" fmla="*/ 1217302 w 8656294"/>
              <a:gd name="connsiteY4" fmla="*/ 1019175 h 1432560"/>
              <a:gd name="connsiteX5" fmla="*/ 1211580 w 8656294"/>
              <a:gd name="connsiteY5" fmla="*/ 0 h 1432560"/>
              <a:gd name="connsiteX6" fmla="*/ 7620 w 8656294"/>
              <a:gd name="connsiteY6" fmla="*/ 0 h 1432560"/>
              <a:gd name="connsiteX0" fmla="*/ 7620 w 8656294"/>
              <a:gd name="connsiteY0" fmla="*/ 7620 h 1432560"/>
              <a:gd name="connsiteX1" fmla="*/ 0 w 8656294"/>
              <a:gd name="connsiteY1" fmla="*/ 1432560 h 1432560"/>
              <a:gd name="connsiteX2" fmla="*/ 8656294 w 8656294"/>
              <a:gd name="connsiteY2" fmla="*/ 1396365 h 1432560"/>
              <a:gd name="connsiteX3" fmla="*/ 8650598 w 8656294"/>
              <a:gd name="connsiteY3" fmla="*/ 1049655 h 1432560"/>
              <a:gd name="connsiteX4" fmla="*/ 1217302 w 8656294"/>
              <a:gd name="connsiteY4" fmla="*/ 1019175 h 1432560"/>
              <a:gd name="connsiteX5" fmla="*/ 1211580 w 8656294"/>
              <a:gd name="connsiteY5" fmla="*/ 0 h 1432560"/>
              <a:gd name="connsiteX6" fmla="*/ 7620 w 8656294"/>
              <a:gd name="connsiteY6" fmla="*/ 7620 h 1432560"/>
              <a:gd name="connsiteX0" fmla="*/ 7620 w 8656294"/>
              <a:gd name="connsiteY0" fmla="*/ 0 h 1424940"/>
              <a:gd name="connsiteX1" fmla="*/ 0 w 8656294"/>
              <a:gd name="connsiteY1" fmla="*/ 1424940 h 1424940"/>
              <a:gd name="connsiteX2" fmla="*/ 8656294 w 8656294"/>
              <a:gd name="connsiteY2" fmla="*/ 1388745 h 1424940"/>
              <a:gd name="connsiteX3" fmla="*/ 8650598 w 8656294"/>
              <a:gd name="connsiteY3" fmla="*/ 1042035 h 1424940"/>
              <a:gd name="connsiteX4" fmla="*/ 1217302 w 8656294"/>
              <a:gd name="connsiteY4" fmla="*/ 1011555 h 1424940"/>
              <a:gd name="connsiteX5" fmla="*/ 1211580 w 8656294"/>
              <a:gd name="connsiteY5" fmla="*/ 0 h 1424940"/>
              <a:gd name="connsiteX6" fmla="*/ 7620 w 8656294"/>
              <a:gd name="connsiteY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6294" h="1424940">
                <a:moveTo>
                  <a:pt x="7620" y="0"/>
                </a:moveTo>
                <a:lnTo>
                  <a:pt x="0" y="1424940"/>
                </a:lnTo>
                <a:lnTo>
                  <a:pt x="8656294" y="1388745"/>
                </a:lnTo>
                <a:cubicBezTo>
                  <a:pt x="8654395" y="1273175"/>
                  <a:pt x="8652497" y="1157605"/>
                  <a:pt x="8650598" y="1042035"/>
                </a:cubicBezTo>
                <a:lnTo>
                  <a:pt x="1217302" y="1011555"/>
                </a:lnTo>
                <a:cubicBezTo>
                  <a:pt x="1215395" y="671830"/>
                  <a:pt x="1213487" y="339725"/>
                  <a:pt x="1211580" y="0"/>
                </a:cubicBezTo>
                <a:lnTo>
                  <a:pt x="7620" y="0"/>
                </a:lnTo>
                <a:close/>
              </a:path>
            </a:pathLst>
          </a:custGeom>
          <a:ln w="47625">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星: 5 pt 13">
            <a:extLst>
              <a:ext uri="{FF2B5EF4-FFF2-40B4-BE49-F238E27FC236}">
                <a16:creationId xmlns:a16="http://schemas.microsoft.com/office/drawing/2014/main" id="{A275B6DE-609A-4485-A8E3-9B33E50CCDDA}"/>
              </a:ext>
            </a:extLst>
          </p:cNvPr>
          <p:cNvSpPr/>
          <p:nvPr/>
        </p:nvSpPr>
        <p:spPr>
          <a:xfrm>
            <a:off x="8714556" y="4663878"/>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93824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lang="ja-JP" altLang="en-US" sz="2800" dirty="0">
                <a:solidFill>
                  <a:schemeClr val="bg1"/>
                </a:solidFill>
                <a:latin typeface="Meiryo UI" pitchFamily="50" charset="-128"/>
                <a:ea typeface="Meiryo UI" pitchFamily="50" charset="-128"/>
                <a:cs typeface="Meiryo UI" pitchFamily="50" charset="-128"/>
              </a:rPr>
              <a:t> ．具体的な取組内容の検討</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22</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２－４　施設特性に応じた維持管理手法の体系化</a:t>
            </a:r>
          </a:p>
        </p:txBody>
      </p:sp>
      <p:graphicFrame>
        <p:nvGraphicFramePr>
          <p:cNvPr id="12" name="表 4">
            <a:extLst>
              <a:ext uri="{FF2B5EF4-FFF2-40B4-BE49-F238E27FC236}">
                <a16:creationId xmlns:a16="http://schemas.microsoft.com/office/drawing/2014/main" id="{07C4FA64-A73D-478C-A08B-18BB80159E21}"/>
              </a:ext>
            </a:extLst>
          </p:cNvPr>
          <p:cNvGraphicFramePr>
            <a:graphicFrameLocks noGrp="1"/>
          </p:cNvGraphicFramePr>
          <p:nvPr>
            <p:extLst>
              <p:ext uri="{D42A27DB-BD31-4B8C-83A1-F6EECF244321}">
                <p14:modId xmlns:p14="http://schemas.microsoft.com/office/powerpoint/2010/main" val="2005304015"/>
              </p:ext>
            </p:extLst>
          </p:nvPr>
        </p:nvGraphicFramePr>
        <p:xfrm>
          <a:off x="251520" y="1902782"/>
          <a:ext cx="5198218" cy="1584960"/>
        </p:xfrm>
        <a:graphic>
          <a:graphicData uri="http://schemas.openxmlformats.org/drawingml/2006/table">
            <a:tbl>
              <a:tblPr firstRow="1" bandRow="1">
                <a:tableStyleId>{5C22544A-7EE6-4342-B048-85BDC9FD1C3A}</a:tableStyleId>
              </a:tblPr>
              <a:tblGrid>
                <a:gridCol w="1263648">
                  <a:extLst>
                    <a:ext uri="{9D8B030D-6E8A-4147-A177-3AD203B41FA5}">
                      <a16:colId xmlns:a16="http://schemas.microsoft.com/office/drawing/2014/main" val="3432216877"/>
                    </a:ext>
                  </a:extLst>
                </a:gridCol>
                <a:gridCol w="1445283">
                  <a:extLst>
                    <a:ext uri="{9D8B030D-6E8A-4147-A177-3AD203B41FA5}">
                      <a16:colId xmlns:a16="http://schemas.microsoft.com/office/drawing/2014/main" val="2412610903"/>
                    </a:ext>
                  </a:extLst>
                </a:gridCol>
                <a:gridCol w="2489287">
                  <a:extLst>
                    <a:ext uri="{9D8B030D-6E8A-4147-A177-3AD203B41FA5}">
                      <a16:colId xmlns:a16="http://schemas.microsoft.com/office/drawing/2014/main" val="2177164785"/>
                    </a:ext>
                  </a:extLst>
                </a:gridCol>
              </a:tblGrid>
              <a:tr h="277174">
                <a:tc>
                  <a:txBody>
                    <a:bodyPr/>
                    <a:lstStyle/>
                    <a:p>
                      <a:pPr algn="ctr"/>
                      <a:r>
                        <a:rPr kumimoji="1" lang="ja-JP" altLang="en-US" sz="1400" dirty="0"/>
                        <a:t>項目</a:t>
                      </a:r>
                    </a:p>
                  </a:txBody>
                  <a:tcPr/>
                </a:tc>
                <a:tc>
                  <a:txBody>
                    <a:bodyPr/>
                    <a:lstStyle/>
                    <a:p>
                      <a:pPr algn="ctr"/>
                      <a:r>
                        <a:rPr kumimoji="1" lang="ja-JP" altLang="en-US" sz="1400" dirty="0"/>
                        <a:t>課題</a:t>
                      </a:r>
                    </a:p>
                  </a:txBody>
                  <a:tcPr/>
                </a:tc>
                <a:tc>
                  <a:txBody>
                    <a:bodyPr/>
                    <a:lstStyle/>
                    <a:p>
                      <a:pPr algn="ctr"/>
                      <a:r>
                        <a:rPr kumimoji="1" lang="ja-JP" altLang="en-US" sz="1400" dirty="0"/>
                        <a:t>対応方針</a:t>
                      </a:r>
                    </a:p>
                  </a:txBody>
                  <a:tcPr/>
                </a:tc>
                <a:extLst>
                  <a:ext uri="{0D108BD9-81ED-4DB2-BD59-A6C34878D82A}">
                    <a16:rowId xmlns:a16="http://schemas.microsoft.com/office/drawing/2014/main" val="1438607910"/>
                  </a:ext>
                </a:extLst>
              </a:tr>
              <a:tr h="429330">
                <a:tc rowSpan="2">
                  <a:txBody>
                    <a:bodyPr/>
                    <a:lstStyle/>
                    <a:p>
                      <a:pPr algn="ctr"/>
                      <a:r>
                        <a:rPr kumimoji="1" lang="ja-JP" altLang="en-US" sz="1200" dirty="0"/>
                        <a:t>施設特性に応じた維持</a:t>
                      </a:r>
                      <a:endParaRPr kumimoji="1" lang="en-US" altLang="ja-JP" sz="1200" dirty="0"/>
                    </a:p>
                    <a:p>
                      <a:pPr algn="ctr"/>
                      <a:r>
                        <a:rPr kumimoji="1" lang="ja-JP" altLang="en-US" sz="1200" dirty="0"/>
                        <a:t>管理手法の体系化</a:t>
                      </a:r>
                    </a:p>
                    <a:p>
                      <a:pPr algn="ctr"/>
                      <a:r>
                        <a:rPr kumimoji="1" lang="ja-JP" altLang="en-US" sz="1200" dirty="0"/>
                        <a:t>②ー３</a:t>
                      </a:r>
                    </a:p>
                    <a:p>
                      <a:endParaRPr kumimoji="1" lang="ja-JP" altLang="en-US" sz="12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kern="100" dirty="0">
                          <a:effectLst/>
                        </a:rPr>
                        <a:t>１施設の補修に期間と費用を要すること、健全度が低下する施設の増加が今後見込まれる</a:t>
                      </a:r>
                      <a:endParaRPr kumimoji="1" lang="ja-JP" altLang="en-US" sz="1200" dirty="0"/>
                    </a:p>
                  </a:txBody>
                  <a:tcPr/>
                </a:tc>
                <a:tc>
                  <a:txBody>
                    <a:bodyPr/>
                    <a:lstStyle/>
                    <a:p>
                      <a:pPr marL="0" indent="0" algn="l" defTabSz="914400" rtl="0" eaLnBrk="1" latinLnBrk="0" hangingPunct="1">
                        <a:buFont typeface="Arial" panose="020B0604020202020204" pitchFamily="34" charset="0"/>
                        <a:buNone/>
                      </a:pPr>
                      <a:r>
                        <a:rPr kumimoji="1" lang="ja-JP" altLang="en-US" sz="1200" kern="100" dirty="0">
                          <a:solidFill>
                            <a:schemeClr val="dk1"/>
                          </a:solidFill>
                          <a:effectLst/>
                          <a:latin typeface="+mn-lt"/>
                          <a:ea typeface="+mn-ea"/>
                          <a:cs typeface="+mn-cs"/>
                        </a:rPr>
                        <a:t>社会的影響度などに基づいて最適な整備水準を設ける</a:t>
                      </a:r>
                      <a:endParaRPr kumimoji="1" lang="en-US" altLang="ja-JP" sz="1200" kern="100" dirty="0">
                        <a:solidFill>
                          <a:schemeClr val="dk1"/>
                        </a:solidFill>
                        <a:effectLst/>
                        <a:latin typeface="+mn-lt"/>
                        <a:ea typeface="+mn-ea"/>
                        <a:cs typeface="+mn-cs"/>
                      </a:endParaRPr>
                    </a:p>
                  </a:txBody>
                  <a:tcPr/>
                </a:tc>
                <a:extLst>
                  <a:ext uri="{0D108BD9-81ED-4DB2-BD59-A6C34878D82A}">
                    <a16:rowId xmlns:a16="http://schemas.microsoft.com/office/drawing/2014/main" val="3495411305"/>
                  </a:ext>
                </a:extLst>
              </a:tr>
              <a:tr h="620202">
                <a:tc vMerge="1">
                  <a:txBody>
                    <a:bodyPr/>
                    <a:lstStyle/>
                    <a:p>
                      <a:endParaRPr kumimoji="1" lang="ja-JP" altLang="en-US" sz="12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dirty="0"/>
                    </a:p>
                  </a:txBody>
                  <a:tcPr/>
                </a:tc>
                <a:tc>
                  <a:txBody>
                    <a:bodyPr/>
                    <a:lstStyle/>
                    <a:p>
                      <a:pPr marL="0" indent="0" algn="l" defTabSz="914400" rtl="0" eaLnBrk="1" latinLnBrk="0" hangingPunct="1">
                        <a:buFont typeface="Arial" panose="020B0604020202020204" pitchFamily="34" charset="0"/>
                        <a:buNone/>
                      </a:pPr>
                      <a:r>
                        <a:rPr kumimoji="1" lang="ja-JP" altLang="en-US" sz="1200" kern="100" dirty="0">
                          <a:solidFill>
                            <a:schemeClr val="dk1"/>
                          </a:solidFill>
                          <a:effectLst/>
                          <a:latin typeface="+mn-lt"/>
                          <a:ea typeface="+mn-ea"/>
                          <a:cs typeface="+mn-cs"/>
                        </a:rPr>
                        <a:t>（案）</a:t>
                      </a:r>
                    </a:p>
                    <a:p>
                      <a:pPr marL="0" indent="0" algn="l" defTabSz="914400" rtl="0" eaLnBrk="1" latinLnBrk="0" hangingPunct="1">
                        <a:buFont typeface="Arial" panose="020B0604020202020204" pitchFamily="34" charset="0"/>
                        <a:buNone/>
                      </a:pPr>
                      <a:r>
                        <a:rPr kumimoji="1" lang="ja-JP" altLang="en-US" sz="1200" kern="100" dirty="0">
                          <a:solidFill>
                            <a:schemeClr val="dk1"/>
                          </a:solidFill>
                          <a:effectLst/>
                          <a:latin typeface="+mn-lt"/>
                          <a:ea typeface="+mn-ea"/>
                          <a:cs typeface="+mn-cs"/>
                        </a:rPr>
                        <a:t>施設の健全度と社会的影響度を考慮し、当て板溶接や部分的な陥没の補修などの部分補修で対応</a:t>
                      </a:r>
                    </a:p>
                  </a:txBody>
                  <a:tcPr/>
                </a:tc>
                <a:extLst>
                  <a:ext uri="{0D108BD9-81ED-4DB2-BD59-A6C34878D82A}">
                    <a16:rowId xmlns:a16="http://schemas.microsoft.com/office/drawing/2014/main" val="1387022843"/>
                  </a:ext>
                </a:extLst>
              </a:tr>
            </a:tbl>
          </a:graphicData>
        </a:graphic>
      </p:graphicFrame>
      <p:sp>
        <p:nvSpPr>
          <p:cNvPr id="9" name="テキスト ボックス 8">
            <a:extLst>
              <a:ext uri="{FF2B5EF4-FFF2-40B4-BE49-F238E27FC236}">
                <a16:creationId xmlns:a16="http://schemas.microsoft.com/office/drawing/2014/main" id="{BA95AB18-E562-42E2-87BF-0FC611FEBBF7}"/>
              </a:ext>
            </a:extLst>
          </p:cNvPr>
          <p:cNvSpPr txBox="1"/>
          <p:nvPr/>
        </p:nvSpPr>
        <p:spPr>
          <a:xfrm>
            <a:off x="68518" y="980728"/>
            <a:ext cx="8995522" cy="338554"/>
          </a:xfrm>
          <a:prstGeom prst="rect">
            <a:avLst/>
          </a:prstGeom>
          <a:noFill/>
        </p:spPr>
        <p:txBody>
          <a:bodyPr wrap="square" rtlCol="0">
            <a:spAutoFit/>
          </a:bodyPr>
          <a:lstStyle/>
          <a:p>
            <a:r>
              <a:rPr lang="ja-JP" altLang="en-US" sz="1600" dirty="0">
                <a:latin typeface="+mj-ea"/>
                <a:ea typeface="+mj-ea"/>
              </a:rPr>
              <a:t>②ー３</a:t>
            </a:r>
            <a:r>
              <a:rPr kumimoji="1" lang="ja-JP" altLang="en-US" sz="1600" dirty="0">
                <a:latin typeface="+mj-ea"/>
                <a:ea typeface="+mj-ea"/>
              </a:rPr>
              <a:t>：各施設の更新等の方法や時期を検討</a:t>
            </a:r>
            <a:endParaRPr kumimoji="1" lang="en-US" altLang="ja-JP" sz="1600" dirty="0">
              <a:latin typeface="+mj-ea"/>
              <a:ea typeface="+mj-ea"/>
            </a:endParaRPr>
          </a:p>
        </p:txBody>
      </p:sp>
      <p:graphicFrame>
        <p:nvGraphicFramePr>
          <p:cNvPr id="10" name="表 4">
            <a:extLst>
              <a:ext uri="{FF2B5EF4-FFF2-40B4-BE49-F238E27FC236}">
                <a16:creationId xmlns:a16="http://schemas.microsoft.com/office/drawing/2014/main" id="{5781EE1A-744D-447A-82FD-6DE701E1176A}"/>
              </a:ext>
            </a:extLst>
          </p:cNvPr>
          <p:cNvGraphicFramePr>
            <a:graphicFrameLocks noGrp="1"/>
          </p:cNvGraphicFramePr>
          <p:nvPr>
            <p:extLst>
              <p:ext uri="{D42A27DB-BD31-4B8C-83A1-F6EECF244321}">
                <p14:modId xmlns:p14="http://schemas.microsoft.com/office/powerpoint/2010/main" val="46513032"/>
              </p:ext>
            </p:extLst>
          </p:nvPr>
        </p:nvGraphicFramePr>
        <p:xfrm>
          <a:off x="5998516" y="1899458"/>
          <a:ext cx="2907606" cy="1595681"/>
        </p:xfrm>
        <a:graphic>
          <a:graphicData uri="http://schemas.openxmlformats.org/drawingml/2006/table">
            <a:tbl>
              <a:tblPr firstRow="1" bandRow="1">
                <a:tableStyleId>{5C22544A-7EE6-4342-B048-85BDC9FD1C3A}</a:tableStyleId>
              </a:tblPr>
              <a:tblGrid>
                <a:gridCol w="2907606">
                  <a:extLst>
                    <a:ext uri="{9D8B030D-6E8A-4147-A177-3AD203B41FA5}">
                      <a16:colId xmlns:a16="http://schemas.microsoft.com/office/drawing/2014/main" val="3432216877"/>
                    </a:ext>
                  </a:extLst>
                </a:gridCol>
              </a:tblGrid>
              <a:tr h="324954">
                <a:tc>
                  <a:txBody>
                    <a:bodyPr/>
                    <a:lstStyle/>
                    <a:p>
                      <a:pPr algn="ctr"/>
                      <a:r>
                        <a:rPr kumimoji="1" lang="ja-JP" altLang="en-US" sz="1400" dirty="0"/>
                        <a:t>委員からの意見</a:t>
                      </a:r>
                    </a:p>
                  </a:txBody>
                  <a:tcPr/>
                </a:tc>
                <a:extLst>
                  <a:ext uri="{0D108BD9-81ED-4DB2-BD59-A6C34878D82A}">
                    <a16:rowId xmlns:a16="http://schemas.microsoft.com/office/drawing/2014/main" val="1438607910"/>
                  </a:ext>
                </a:extLst>
              </a:tr>
              <a:tr h="1270727">
                <a:tc>
                  <a:txBody>
                    <a:bodyPr/>
                    <a:lstStyle/>
                    <a:p>
                      <a:pPr marL="0" indent="0">
                        <a:buFont typeface="Arial" panose="020B0604020202020204" pitchFamily="34" charset="0"/>
                        <a:buNone/>
                      </a:pPr>
                      <a:r>
                        <a:rPr kumimoji="1" lang="ja-JP" altLang="en-US" sz="1200" dirty="0"/>
                        <a:t>部分的な補修により長寿命化させるという手法について、施設の性能が確保されているかを検証する必要がある。</a:t>
                      </a:r>
                    </a:p>
                  </a:txBody>
                  <a:tcPr/>
                </a:tc>
                <a:extLst>
                  <a:ext uri="{0D108BD9-81ED-4DB2-BD59-A6C34878D82A}">
                    <a16:rowId xmlns:a16="http://schemas.microsoft.com/office/drawing/2014/main" val="1226835697"/>
                  </a:ext>
                </a:extLst>
              </a:tr>
            </a:tbl>
          </a:graphicData>
        </a:graphic>
      </p:graphicFrame>
      <p:sp>
        <p:nvSpPr>
          <p:cNvPr id="14" name="角丸四角形 8">
            <a:extLst>
              <a:ext uri="{FF2B5EF4-FFF2-40B4-BE49-F238E27FC236}">
                <a16:creationId xmlns:a16="http://schemas.microsoft.com/office/drawing/2014/main" id="{94E3D5C7-4A21-4B4B-9C63-7D2F2076DE01}"/>
              </a:ext>
            </a:extLst>
          </p:cNvPr>
          <p:cNvSpPr/>
          <p:nvPr/>
        </p:nvSpPr>
        <p:spPr>
          <a:xfrm>
            <a:off x="115455" y="1619528"/>
            <a:ext cx="8921041" cy="2169512"/>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13" name="テキスト ボックス 12">
            <a:extLst>
              <a:ext uri="{FF2B5EF4-FFF2-40B4-BE49-F238E27FC236}">
                <a16:creationId xmlns:a16="http://schemas.microsoft.com/office/drawing/2014/main" id="{2F296FE9-4DFB-44A8-9B48-43A928E5F901}"/>
              </a:ext>
            </a:extLst>
          </p:cNvPr>
          <p:cNvSpPr txBox="1"/>
          <p:nvPr/>
        </p:nvSpPr>
        <p:spPr>
          <a:xfrm>
            <a:off x="270004" y="1424990"/>
            <a:ext cx="4434964" cy="338554"/>
          </a:xfrm>
          <a:prstGeom prst="rect">
            <a:avLst/>
          </a:prstGeom>
          <a:solidFill>
            <a:schemeClr val="bg1"/>
          </a:solidFill>
          <a:ln>
            <a:solidFill>
              <a:schemeClr val="tx1"/>
            </a:solidFill>
          </a:ln>
        </p:spPr>
        <p:txBody>
          <a:bodyPr wrap="square" rtlCol="0">
            <a:spAutoFit/>
          </a:bodyPr>
          <a:lstStyle/>
          <a:p>
            <a:r>
              <a:rPr kumimoji="1" lang="ja-JP" altLang="en-US" sz="1600" dirty="0">
                <a:latin typeface="+mj-ea"/>
                <a:ea typeface="+mj-ea"/>
              </a:rPr>
              <a:t>第</a:t>
            </a:r>
            <a:r>
              <a:rPr lang="ja-JP" altLang="en-US" sz="1600" dirty="0">
                <a:latin typeface="+mj-ea"/>
                <a:ea typeface="+mj-ea"/>
              </a:rPr>
              <a:t>１回河川等部会での審議内容及び委員意見</a:t>
            </a:r>
            <a:endParaRPr kumimoji="1" lang="en-US" altLang="ja-JP" sz="1600" dirty="0">
              <a:latin typeface="+mj-ea"/>
              <a:ea typeface="+mj-ea"/>
            </a:endParaRPr>
          </a:p>
        </p:txBody>
      </p:sp>
      <p:sp>
        <p:nvSpPr>
          <p:cNvPr id="2" name="矢印: 右 1">
            <a:extLst>
              <a:ext uri="{FF2B5EF4-FFF2-40B4-BE49-F238E27FC236}">
                <a16:creationId xmlns:a16="http://schemas.microsoft.com/office/drawing/2014/main" id="{78D57994-6D9E-42AA-A1E8-FE14C1B57C9D}"/>
              </a:ext>
            </a:extLst>
          </p:cNvPr>
          <p:cNvSpPr/>
          <p:nvPr/>
        </p:nvSpPr>
        <p:spPr>
          <a:xfrm>
            <a:off x="5557252" y="2195592"/>
            <a:ext cx="360040" cy="1056568"/>
          </a:xfrm>
          <a:prstGeom prst="rightArrow">
            <a:avLst/>
          </a:prstGeom>
          <a:solidFill>
            <a:srgbClr val="FFFF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EB72721C-70ED-4A99-9ADC-74A14A21DE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50410" y="5157192"/>
            <a:ext cx="1874142" cy="1421285"/>
          </a:xfrm>
          <a:prstGeom prst="rect">
            <a:avLst/>
          </a:prstGeom>
        </p:spPr>
      </p:pic>
      <p:sp>
        <p:nvSpPr>
          <p:cNvPr id="21" name="テキスト ボックス 20">
            <a:extLst>
              <a:ext uri="{FF2B5EF4-FFF2-40B4-BE49-F238E27FC236}">
                <a16:creationId xmlns:a16="http://schemas.microsoft.com/office/drawing/2014/main" id="{3DF433F1-E73F-4494-A8DE-894F70B3074D}"/>
              </a:ext>
            </a:extLst>
          </p:cNvPr>
          <p:cNvSpPr txBox="1"/>
          <p:nvPr/>
        </p:nvSpPr>
        <p:spPr>
          <a:xfrm>
            <a:off x="6444208" y="6363363"/>
            <a:ext cx="1644855" cy="2308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防潮堤 ひび割れ補修</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3E5D0286-895A-456D-AAE7-975C9153BC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9670" y="5157192"/>
            <a:ext cx="2629046" cy="1335931"/>
          </a:xfrm>
          <a:prstGeom prst="rect">
            <a:avLst/>
          </a:prstGeom>
        </p:spPr>
      </p:pic>
      <p:sp>
        <p:nvSpPr>
          <p:cNvPr id="26" name="テキスト ボックス 25">
            <a:extLst>
              <a:ext uri="{FF2B5EF4-FFF2-40B4-BE49-F238E27FC236}">
                <a16:creationId xmlns:a16="http://schemas.microsoft.com/office/drawing/2014/main" id="{311C898A-85B3-418E-B092-5008468930E6}"/>
              </a:ext>
            </a:extLst>
          </p:cNvPr>
          <p:cNvSpPr txBox="1"/>
          <p:nvPr/>
        </p:nvSpPr>
        <p:spPr>
          <a:xfrm>
            <a:off x="624660" y="6241847"/>
            <a:ext cx="2674056" cy="246221"/>
          </a:xfrm>
          <a:prstGeom prst="rect">
            <a:avLst/>
          </a:prstGeom>
          <a:noFill/>
        </p:spPr>
        <p:txBody>
          <a:bodyPr wrap="square" rtlCol="0">
            <a:spAutoFit/>
          </a:bodyPr>
          <a:lstStyle/>
          <a:p>
            <a:r>
              <a:rPr lang="ja-JP" altLang="en-US" sz="1000" dirty="0">
                <a:solidFill>
                  <a:schemeClr val="bg1"/>
                </a:solidFill>
                <a:latin typeface="BIZ UDPゴシック" panose="020B0400000000000000" pitchFamily="50" charset="-128"/>
                <a:ea typeface="BIZ UDPゴシック" panose="020B0400000000000000" pitchFamily="50" charset="-128"/>
              </a:rPr>
              <a:t>特に劣化の激しい箇所について当て板溶接</a:t>
            </a:r>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p:txBody>
      </p:sp>
      <p:sp>
        <p:nvSpPr>
          <p:cNvPr id="27" name="矢印: 右 26">
            <a:extLst>
              <a:ext uri="{FF2B5EF4-FFF2-40B4-BE49-F238E27FC236}">
                <a16:creationId xmlns:a16="http://schemas.microsoft.com/office/drawing/2014/main" id="{7C9A3A16-2C26-4371-A32E-600558AE2B08}"/>
              </a:ext>
            </a:extLst>
          </p:cNvPr>
          <p:cNvSpPr/>
          <p:nvPr/>
        </p:nvSpPr>
        <p:spPr>
          <a:xfrm>
            <a:off x="3464287" y="5559529"/>
            <a:ext cx="266477" cy="576131"/>
          </a:xfrm>
          <a:prstGeom prst="rightArrow">
            <a:avLst/>
          </a:prstGeom>
          <a:solidFill>
            <a:srgbClr val="FFFF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8408F9F-1C42-4D96-A881-1035B7B57245}"/>
              </a:ext>
            </a:extLst>
          </p:cNvPr>
          <p:cNvSpPr txBox="1"/>
          <p:nvPr/>
        </p:nvSpPr>
        <p:spPr>
          <a:xfrm>
            <a:off x="86291" y="3861048"/>
            <a:ext cx="2236510" cy="338554"/>
          </a:xfrm>
          <a:prstGeom prst="rect">
            <a:avLst/>
          </a:prstGeom>
          <a:noFill/>
        </p:spPr>
        <p:txBody>
          <a:bodyPr wrap="none" rtlCol="0">
            <a:spAutoFit/>
          </a:bodyPr>
          <a:lstStyle/>
          <a:p>
            <a:r>
              <a:rPr kumimoji="1" lang="en-US" altLang="ja-JP" sz="1600" dirty="0"/>
              <a:t>【</a:t>
            </a:r>
            <a:r>
              <a:rPr kumimoji="1" lang="ja-JP" altLang="en-US" sz="1600" dirty="0"/>
              <a:t>具体的な取組内容</a:t>
            </a:r>
            <a:r>
              <a:rPr kumimoji="1" lang="en-US" altLang="ja-JP" sz="1600" dirty="0"/>
              <a:t>】</a:t>
            </a:r>
            <a:endParaRPr kumimoji="1" lang="ja-JP" altLang="en-US" sz="1600" dirty="0"/>
          </a:p>
        </p:txBody>
      </p:sp>
      <p:sp>
        <p:nvSpPr>
          <p:cNvPr id="29" name="正方形/長方形 28">
            <a:extLst>
              <a:ext uri="{FF2B5EF4-FFF2-40B4-BE49-F238E27FC236}">
                <a16:creationId xmlns:a16="http://schemas.microsoft.com/office/drawing/2014/main" id="{15CBC97C-70DB-4787-9DFB-B5FDF3BDB3A3}"/>
              </a:ext>
            </a:extLst>
          </p:cNvPr>
          <p:cNvSpPr/>
          <p:nvPr/>
        </p:nvSpPr>
        <p:spPr>
          <a:xfrm>
            <a:off x="341864" y="4159240"/>
            <a:ext cx="7902544" cy="461665"/>
          </a:xfrm>
          <a:prstGeom prst="rect">
            <a:avLst/>
          </a:prstGeom>
        </p:spPr>
        <p:txBody>
          <a:bodyPr wrap="square">
            <a:spAutoFit/>
          </a:bodyPr>
          <a:lstStyle/>
          <a:p>
            <a:pPr marL="171450" indent="-171450">
              <a:buFont typeface="Wingdings" panose="05000000000000000000" pitchFamily="2" charset="2"/>
              <a:buChar char="l"/>
            </a:pPr>
            <a:r>
              <a:rPr kumimoji="1" lang="ja-JP" altLang="en-US" sz="1200" dirty="0">
                <a:solidFill>
                  <a:schemeClr val="tx1"/>
                </a:solidFill>
              </a:rPr>
              <a:t>施設全体の劣化状況を確認し、より効率的な補修方法や対策方法を検討したうえで、施設の性能確保のため、性能劣化している部分について効率的な補修を行う</a:t>
            </a:r>
          </a:p>
        </p:txBody>
      </p:sp>
      <p:sp>
        <p:nvSpPr>
          <p:cNvPr id="19" name="正方形/長方形 18">
            <a:extLst>
              <a:ext uri="{FF2B5EF4-FFF2-40B4-BE49-F238E27FC236}">
                <a16:creationId xmlns:a16="http://schemas.microsoft.com/office/drawing/2014/main" id="{1CC5B9B5-117C-4A97-B87C-D97C4B6083B3}"/>
              </a:ext>
            </a:extLst>
          </p:cNvPr>
          <p:cNvSpPr/>
          <p:nvPr/>
        </p:nvSpPr>
        <p:spPr>
          <a:xfrm>
            <a:off x="416744" y="4759402"/>
            <a:ext cx="7902544" cy="276999"/>
          </a:xfrm>
          <a:prstGeom prst="rect">
            <a:avLst/>
          </a:prstGeom>
        </p:spPr>
        <p:txBody>
          <a:bodyPr wrap="square">
            <a:spAutoFit/>
          </a:bodyPr>
          <a:lstStyle/>
          <a:p>
            <a:r>
              <a:rPr kumimoji="1" lang="ja-JP" altLang="en-US" sz="1200" dirty="0">
                <a:solidFill>
                  <a:schemeClr val="tx1"/>
                </a:solidFill>
              </a:rPr>
              <a:t>◇施設全体の性能確保</a:t>
            </a:r>
            <a:r>
              <a:rPr lang="ja-JP" altLang="en-US" sz="1200" dirty="0"/>
              <a:t>に留意して補修工法を検討し、補修を実施</a:t>
            </a:r>
            <a:endParaRPr kumimoji="1" lang="ja-JP" altLang="en-US" sz="1200" dirty="0">
              <a:solidFill>
                <a:schemeClr val="tx1"/>
              </a:solidFill>
            </a:endParaRPr>
          </a:p>
        </p:txBody>
      </p:sp>
      <p:pic>
        <p:nvPicPr>
          <p:cNvPr id="3" name="図 2">
            <a:extLst>
              <a:ext uri="{FF2B5EF4-FFF2-40B4-BE49-F238E27FC236}">
                <a16:creationId xmlns:a16="http://schemas.microsoft.com/office/drawing/2014/main" id="{9FC7F1D7-5AC9-47BD-B240-DAD9144C8C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95474" y="5163532"/>
            <a:ext cx="1828654" cy="1374928"/>
          </a:xfrm>
          <a:prstGeom prst="rect">
            <a:avLst/>
          </a:prstGeom>
        </p:spPr>
      </p:pic>
      <p:sp>
        <p:nvSpPr>
          <p:cNvPr id="20" name="テキスト ボックス 19">
            <a:extLst>
              <a:ext uri="{FF2B5EF4-FFF2-40B4-BE49-F238E27FC236}">
                <a16:creationId xmlns:a16="http://schemas.microsoft.com/office/drawing/2014/main" id="{B6BCBED6-AD2C-457D-8BFE-5B972F4A4E65}"/>
              </a:ext>
            </a:extLst>
          </p:cNvPr>
          <p:cNvSpPr txBox="1"/>
          <p:nvPr/>
        </p:nvSpPr>
        <p:spPr>
          <a:xfrm>
            <a:off x="3895474" y="6281442"/>
            <a:ext cx="1828654" cy="246221"/>
          </a:xfrm>
          <a:prstGeom prst="rect">
            <a:avLst/>
          </a:prstGeom>
          <a:noFill/>
        </p:spPr>
        <p:txBody>
          <a:bodyPr wrap="square" rtlCol="0">
            <a:spAutoFit/>
          </a:bodyPr>
          <a:lstStyle/>
          <a:p>
            <a:r>
              <a:rPr kumimoji="1" lang="ja-JP" altLang="en-US" sz="1000" dirty="0">
                <a:solidFill>
                  <a:schemeClr val="bg1"/>
                </a:solidFill>
                <a:latin typeface="BIZ UDPゴシック" panose="020B0400000000000000" pitchFamily="50" charset="-128"/>
                <a:ea typeface="BIZ UDPゴシック" panose="020B0400000000000000" pitchFamily="50" charset="-128"/>
              </a:rPr>
              <a:t>その後全体を被覆防蝕</a:t>
            </a:r>
          </a:p>
        </p:txBody>
      </p:sp>
    </p:spTree>
    <p:extLst>
      <p:ext uri="{BB962C8B-B14F-4D97-AF65-F5344CB8AC3E}">
        <p14:creationId xmlns:p14="http://schemas.microsoft.com/office/powerpoint/2010/main" val="203907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B5E914B6-62AE-41BE-9315-0E5F06F13025}"/>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6" name="テキスト ボックス 25">
            <a:extLst>
              <a:ext uri="{FF2B5EF4-FFF2-40B4-BE49-F238E27FC236}">
                <a16:creationId xmlns:a16="http://schemas.microsoft.com/office/drawing/2014/main" id="{3EA4ACE9-5F0C-4EBC-8A76-1D0E5181971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現計画の検証に基づく課題と対応方針</a:t>
            </a:r>
            <a:endParaRPr kumimoji="1" lang="ja-JP" altLang="en-US" sz="2400" dirty="0">
              <a:latin typeface="Meiryo UI" pitchFamily="50" charset="-128"/>
              <a:ea typeface="Meiryo UI" pitchFamily="50" charset="-128"/>
              <a:cs typeface="Meiryo UI" pitchFamily="50" charset="-128"/>
            </a:endParaRPr>
          </a:p>
        </p:txBody>
      </p:sp>
      <p:graphicFrame>
        <p:nvGraphicFramePr>
          <p:cNvPr id="6" name="表 4">
            <a:extLst>
              <a:ext uri="{FF2B5EF4-FFF2-40B4-BE49-F238E27FC236}">
                <a16:creationId xmlns:a16="http://schemas.microsoft.com/office/drawing/2014/main" id="{95129FBF-C2AB-4B49-AF87-8CB8023462E5}"/>
              </a:ext>
            </a:extLst>
          </p:cNvPr>
          <p:cNvGraphicFramePr>
            <a:graphicFrameLocks noGrp="1"/>
          </p:cNvGraphicFramePr>
          <p:nvPr>
            <p:extLst>
              <p:ext uri="{D42A27DB-BD31-4B8C-83A1-F6EECF244321}">
                <p14:modId xmlns:p14="http://schemas.microsoft.com/office/powerpoint/2010/main" val="3217920848"/>
              </p:ext>
            </p:extLst>
          </p:nvPr>
        </p:nvGraphicFramePr>
        <p:xfrm>
          <a:off x="107504" y="1427192"/>
          <a:ext cx="8928994" cy="44500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3432216877"/>
                    </a:ext>
                  </a:extLst>
                </a:gridCol>
                <a:gridCol w="4032448">
                  <a:extLst>
                    <a:ext uri="{9D8B030D-6E8A-4147-A177-3AD203B41FA5}">
                      <a16:colId xmlns:a16="http://schemas.microsoft.com/office/drawing/2014/main" val="2412610903"/>
                    </a:ext>
                  </a:extLst>
                </a:gridCol>
                <a:gridCol w="3312370">
                  <a:extLst>
                    <a:ext uri="{9D8B030D-6E8A-4147-A177-3AD203B41FA5}">
                      <a16:colId xmlns:a16="http://schemas.microsoft.com/office/drawing/2014/main" val="2177164785"/>
                    </a:ext>
                  </a:extLst>
                </a:gridCol>
              </a:tblGrid>
              <a:tr h="288032">
                <a:tc>
                  <a:txBody>
                    <a:bodyPr/>
                    <a:lstStyle/>
                    <a:p>
                      <a:pPr algn="ctr"/>
                      <a:r>
                        <a:rPr kumimoji="1" lang="ja-JP" altLang="en-US" sz="1600" dirty="0"/>
                        <a:t>項目</a:t>
                      </a:r>
                    </a:p>
                  </a:txBody>
                  <a:tcPr/>
                </a:tc>
                <a:tc>
                  <a:txBody>
                    <a:bodyPr/>
                    <a:lstStyle/>
                    <a:p>
                      <a:pPr algn="ctr"/>
                      <a:r>
                        <a:rPr kumimoji="1" lang="ja-JP" altLang="en-US" sz="1600" dirty="0"/>
                        <a:t>課題</a:t>
                      </a:r>
                    </a:p>
                  </a:txBody>
                  <a:tcPr/>
                </a:tc>
                <a:tc>
                  <a:txBody>
                    <a:bodyPr/>
                    <a:lstStyle/>
                    <a:p>
                      <a:pPr algn="ctr"/>
                      <a:r>
                        <a:rPr kumimoji="1" lang="ja-JP" altLang="en-US" sz="1600" dirty="0"/>
                        <a:t>対応方針</a:t>
                      </a:r>
                    </a:p>
                  </a:txBody>
                  <a:tcPr/>
                </a:tc>
                <a:extLst>
                  <a:ext uri="{0D108BD9-81ED-4DB2-BD59-A6C34878D82A}">
                    <a16:rowId xmlns:a16="http://schemas.microsoft.com/office/drawing/2014/main" val="1438607910"/>
                  </a:ext>
                </a:extLst>
              </a:tr>
              <a:tr h="370840">
                <a:tc>
                  <a:txBody>
                    <a:bodyPr/>
                    <a:lstStyle/>
                    <a:p>
                      <a:pPr marL="0" indent="0" algn="ctr">
                        <a:buFont typeface="Arial" panose="020B0604020202020204" pitchFamily="34" charset="0"/>
                        <a:buNone/>
                      </a:pPr>
                      <a:r>
                        <a:rPr kumimoji="1" lang="ja-JP" altLang="en-US" sz="1200" kern="1200" dirty="0">
                          <a:solidFill>
                            <a:schemeClr val="tx1"/>
                          </a:solidFill>
                          <a:latin typeface="+mj-ea"/>
                          <a:ea typeface="+mn-ea"/>
                          <a:cs typeface="+mn-cs"/>
                        </a:rPr>
                        <a:t>点検、診断、評価の手法や体制等の充実</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①ー１</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①ー２</a:t>
                      </a:r>
                      <a:endParaRPr kumimoji="1" lang="en-US" altLang="ja-JP" sz="1200" kern="1200" dirty="0">
                        <a:solidFill>
                          <a:schemeClr val="tx1"/>
                        </a:solidFill>
                        <a:latin typeface="+mj-ea"/>
                        <a:ea typeface="+mn-ea"/>
                        <a:cs typeface="+mn-cs"/>
                      </a:endParaRPr>
                    </a:p>
                  </a:txBody>
                  <a:tcPr/>
                </a:tc>
                <a:tc>
                  <a:txBody>
                    <a:bodyPr/>
                    <a:lstStyle/>
                    <a:p>
                      <a:pPr marL="171450" indent="-171450" algn="just">
                        <a:buFont typeface="Arial" panose="020B0604020202020204" pitchFamily="34" charset="0"/>
                        <a:buChar char="•"/>
                      </a:pPr>
                      <a:r>
                        <a:rPr lang="ja-JP" altLang="en-US" sz="1200" b="0" u="none" kern="100" dirty="0">
                          <a:effectLst/>
                        </a:rPr>
                        <a:t>若手職員の減少やベテラン職員の退職による人員不足</a:t>
                      </a:r>
                    </a:p>
                    <a:p>
                      <a:pPr marL="171450" indent="-171450" algn="just">
                        <a:buFont typeface="Arial" panose="020B0604020202020204" pitchFamily="34" charset="0"/>
                        <a:buChar char="•"/>
                      </a:pPr>
                      <a:r>
                        <a:rPr lang="ja-JP" altLang="en-US" sz="1200" b="0" u="none" kern="100" dirty="0">
                          <a:effectLst/>
                        </a:rPr>
                        <a:t>健全度が低下した施設が増加傾向にあり、今後点検頻度の増加が見込まれる</a:t>
                      </a:r>
                    </a:p>
                  </a:txBody>
                  <a:tcPr/>
                </a:tc>
                <a:tc>
                  <a:txBody>
                    <a:bodyPr/>
                    <a:lstStyle/>
                    <a:p>
                      <a:pPr marL="171450" indent="-171450">
                        <a:buFont typeface="Arial" panose="020B0604020202020204" pitchFamily="34" charset="0"/>
                        <a:buChar char="•"/>
                      </a:pPr>
                      <a:r>
                        <a:rPr lang="ja-JP" altLang="en-US" sz="1200" kern="100" dirty="0"/>
                        <a:t>点検方法の外注化や効率化を検討</a:t>
                      </a:r>
                      <a:endParaRPr lang="ja-JP" altLang="en-US" sz="1200" b="0" u="none" kern="100" dirty="0">
                        <a:effectLst/>
                      </a:endParaRPr>
                    </a:p>
                  </a:txBody>
                  <a:tcPr/>
                </a:tc>
                <a:extLst>
                  <a:ext uri="{0D108BD9-81ED-4DB2-BD59-A6C34878D82A}">
                    <a16:rowId xmlns:a16="http://schemas.microsoft.com/office/drawing/2014/main" val="3401030241"/>
                  </a:ext>
                </a:extLst>
              </a:tr>
              <a:tr h="370840">
                <a:tc>
                  <a:txBody>
                    <a:bodyPr/>
                    <a:lstStyle/>
                    <a:p>
                      <a:pPr algn="ctr"/>
                      <a:r>
                        <a:rPr kumimoji="1" lang="ja-JP" altLang="en-US" sz="1200" dirty="0">
                          <a:solidFill>
                            <a:schemeClr val="tx1"/>
                          </a:solidFill>
                        </a:rPr>
                        <a:t>点検、診断、評価の手法や体制等の充実</a:t>
                      </a:r>
                      <a:endParaRPr kumimoji="1" lang="en-US" altLang="ja-JP" sz="1200" dirty="0">
                        <a:solidFill>
                          <a:schemeClr val="tx1"/>
                        </a:solidFill>
                      </a:endParaRPr>
                    </a:p>
                    <a:p>
                      <a:pPr algn="ctr"/>
                      <a:r>
                        <a:rPr kumimoji="1" lang="ja-JP" altLang="en-US" sz="1200" dirty="0">
                          <a:solidFill>
                            <a:schemeClr val="tx1"/>
                          </a:solidFill>
                        </a:rPr>
                        <a:t>①ー３</a:t>
                      </a:r>
                    </a:p>
                  </a:txBody>
                  <a:tcPr/>
                </a:tc>
                <a:tc>
                  <a:txBody>
                    <a:bodyPr/>
                    <a:lstStyle/>
                    <a:p>
                      <a:pPr marL="171450" indent="-171450">
                        <a:buFont typeface="Arial" panose="020B0604020202020204" pitchFamily="34" charset="0"/>
                        <a:buChar char="•"/>
                      </a:pPr>
                      <a:r>
                        <a:rPr kumimoji="1" lang="ja-JP" altLang="en-US" sz="1200" dirty="0">
                          <a:solidFill>
                            <a:schemeClr val="tx1"/>
                          </a:solidFill>
                        </a:rPr>
                        <a:t>防波堤等の外郭施設の詳細点検が現在の長寿命化計画に位置付けられていない</a:t>
                      </a:r>
                      <a:endParaRPr kumimoji="1" lang="en-US" altLang="ja-JP" sz="1200" dirty="0">
                        <a:solidFill>
                          <a:schemeClr val="tx1"/>
                        </a:solidFill>
                      </a:endParaRPr>
                    </a:p>
                    <a:p>
                      <a:pPr marL="171450" indent="-171450">
                        <a:buFont typeface="Arial" panose="020B0604020202020204" pitchFamily="34" charset="0"/>
                        <a:buChar char="•"/>
                      </a:pPr>
                      <a:r>
                        <a:rPr kumimoji="1" lang="ja-JP" altLang="en-US" sz="1200" dirty="0">
                          <a:solidFill>
                            <a:schemeClr val="tx1"/>
                          </a:solidFill>
                        </a:rPr>
                        <a:t>建設後</a:t>
                      </a:r>
                      <a:r>
                        <a:rPr kumimoji="1" lang="en-US" altLang="ja-JP" sz="1200" dirty="0">
                          <a:solidFill>
                            <a:schemeClr val="tx1"/>
                          </a:solidFill>
                        </a:rPr>
                        <a:t>50</a:t>
                      </a:r>
                      <a:r>
                        <a:rPr kumimoji="1" lang="ja-JP" altLang="en-US" sz="1200" dirty="0">
                          <a:solidFill>
                            <a:schemeClr val="tx1"/>
                          </a:solidFill>
                        </a:rPr>
                        <a:t>年を経過（供用期間を延長）する施設が増加</a:t>
                      </a:r>
                    </a:p>
                  </a:txBody>
                  <a:tcPr/>
                </a:tc>
                <a:tc>
                  <a:txBody>
                    <a:bodyPr/>
                    <a:lstStyle/>
                    <a:p>
                      <a:pPr marL="171450" indent="-171450">
                        <a:buFont typeface="Arial" panose="020B0604020202020204" pitchFamily="34" charset="0"/>
                        <a:buChar char="•"/>
                      </a:pPr>
                      <a:r>
                        <a:rPr lang="ja-JP" altLang="en-US" sz="1200" kern="100" dirty="0">
                          <a:effectLst/>
                        </a:rPr>
                        <a:t>国交省に準じた形で、</a:t>
                      </a:r>
                      <a:r>
                        <a:rPr kumimoji="1" lang="ja-JP" altLang="en-US" sz="1200" kern="100" dirty="0">
                          <a:solidFill>
                            <a:schemeClr val="dk1"/>
                          </a:solidFill>
                          <a:effectLst/>
                          <a:latin typeface="+mn-lt"/>
                          <a:ea typeface="+mn-ea"/>
                          <a:cs typeface="+mn-cs"/>
                        </a:rPr>
                        <a:t>外郭施設の詳細点検に係る基準を整備する</a:t>
                      </a:r>
                      <a:endParaRPr kumimoji="1" lang="en-US" altLang="ja-JP" sz="1200" kern="100" dirty="0">
                        <a:solidFill>
                          <a:schemeClr val="dk1"/>
                        </a:solidFill>
                        <a:effectLst/>
                        <a:latin typeface="+mn-lt"/>
                        <a:ea typeface="+mn-ea"/>
                        <a:cs typeface="+mn-cs"/>
                      </a:endParaRPr>
                    </a:p>
                  </a:txBody>
                  <a:tcPr/>
                </a:tc>
                <a:extLst>
                  <a:ext uri="{0D108BD9-81ED-4DB2-BD59-A6C34878D82A}">
                    <a16:rowId xmlns:a16="http://schemas.microsoft.com/office/drawing/2014/main" val="3407651660"/>
                  </a:ext>
                </a:extLst>
              </a:tr>
              <a:tr h="352112">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②ー１</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②ー２</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②ー４</a:t>
                      </a:r>
                      <a:endParaRPr kumimoji="1" lang="en-US" altLang="ja-JP" sz="1200" dirty="0">
                        <a:solidFill>
                          <a:schemeClr val="tx1"/>
                        </a:solidFill>
                        <a:latin typeface="+mn-ea"/>
                      </a:endParaRPr>
                    </a:p>
                  </a:txBody>
                  <a:tcPr/>
                </a:tc>
                <a:tc>
                  <a:txBody>
                    <a:bodyPr/>
                    <a:lstStyle/>
                    <a:p>
                      <a:pPr marL="171450" indent="-171450" algn="just">
                        <a:buFont typeface="Arial" panose="020B0604020202020204" pitchFamily="34" charset="0"/>
                        <a:buChar char="•"/>
                      </a:pPr>
                      <a:r>
                        <a:rPr lang="ja-JP" altLang="en-US" sz="1200" kern="100" dirty="0"/>
                        <a:t>物価上昇や人件費の高騰に伴って補修費用が増加傾向にある</a:t>
                      </a:r>
                    </a:p>
                    <a:p>
                      <a:pPr marL="171450" indent="-171450" algn="just">
                        <a:buFont typeface="Arial" panose="020B0604020202020204" pitchFamily="34" charset="0"/>
                        <a:buChar char="•"/>
                      </a:pPr>
                      <a:r>
                        <a:rPr lang="ja-JP" altLang="en-US" sz="1200" kern="100" dirty="0"/>
                        <a:t>今後、施設の老朽化の進行に伴って、さらに補修費用の増加が見込まれる</a:t>
                      </a:r>
                    </a:p>
                  </a:txBody>
                  <a:tcPr/>
                </a:tc>
                <a:tc>
                  <a:txBody>
                    <a:bodyPr/>
                    <a:lstStyle/>
                    <a:p>
                      <a:pPr marL="171450" indent="-171450">
                        <a:buFont typeface="Arial" panose="020B0604020202020204" pitchFamily="34" charset="0"/>
                        <a:buChar char="•"/>
                      </a:pPr>
                      <a:r>
                        <a:rPr lang="ja-JP" altLang="en-US" sz="1200" b="0" u="none" kern="100" dirty="0">
                          <a:effectLst/>
                        </a:rPr>
                        <a:t>港湾は社会経済活動を支える重要な社会インフラであることから、施設の適正な維持管理に努めつつ、利用頻度の低い施設などについては、</a:t>
                      </a:r>
                      <a:r>
                        <a:rPr lang="ja-JP" altLang="en-US" sz="1200" kern="100" dirty="0"/>
                        <a:t>施設を統廃合する</a:t>
                      </a:r>
                      <a:r>
                        <a:rPr lang="ja-JP" altLang="en-US" sz="1200" b="0" u="none" kern="100" dirty="0">
                          <a:effectLst/>
                        </a:rPr>
                        <a:t>など維持管理費の縮減を検討する。</a:t>
                      </a:r>
                    </a:p>
                  </a:txBody>
                  <a:tcPr/>
                </a:tc>
                <a:extLst>
                  <a:ext uri="{0D108BD9-81ED-4DB2-BD59-A6C34878D82A}">
                    <a16:rowId xmlns:a16="http://schemas.microsoft.com/office/drawing/2014/main" val="328230883"/>
                  </a:ext>
                </a:extLst>
              </a:tr>
              <a:tr h="370840">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a:t>
                      </a:r>
                      <a:r>
                        <a:rPr kumimoji="1" lang="ja-JP" altLang="en-US" sz="1200" b="0" u="none" dirty="0">
                          <a:solidFill>
                            <a:schemeClr val="tx1"/>
                          </a:solidFill>
                          <a:latin typeface="+mn-ea"/>
                        </a:rPr>
                        <a:t>３</a:t>
                      </a:r>
                    </a:p>
                  </a:txBody>
                  <a:tcPr/>
                </a:tc>
                <a:tc>
                  <a:txBody>
                    <a:bodyPr/>
                    <a:lstStyle/>
                    <a:p>
                      <a:pPr marL="171450" indent="-171450" algn="just">
                        <a:buFont typeface="Arial" panose="020B0604020202020204" pitchFamily="34" charset="0"/>
                        <a:buChar char="•"/>
                      </a:pPr>
                      <a:r>
                        <a:rPr lang="ja-JP" altLang="en-US" sz="1200" b="0" u="none" kern="100" dirty="0">
                          <a:effectLst/>
                        </a:rPr>
                        <a:t>１施設の補修に期間と費用を要すること、健全度が低下する施設の増加が今後見込まれる。</a:t>
                      </a:r>
                    </a:p>
                  </a:txBody>
                  <a:tcPr/>
                </a:tc>
                <a:tc>
                  <a:txBody>
                    <a:bodyPr/>
                    <a:lstStyle/>
                    <a:p>
                      <a:pPr marL="171450" indent="-171450">
                        <a:buFont typeface="Arial" panose="020B0604020202020204" pitchFamily="34" charset="0"/>
                        <a:buChar char="•"/>
                      </a:pPr>
                      <a:r>
                        <a:rPr lang="ja-JP" altLang="en-US" sz="1200" b="0" u="none" kern="100" dirty="0">
                          <a:effectLst/>
                        </a:rPr>
                        <a:t>社会的影響度などに基づいて最適な整備水準を設ける。</a:t>
                      </a:r>
                    </a:p>
                  </a:txBody>
                  <a:tcPr/>
                </a:tc>
                <a:extLst>
                  <a:ext uri="{0D108BD9-81ED-4DB2-BD59-A6C34878D82A}">
                    <a16:rowId xmlns:a16="http://schemas.microsoft.com/office/drawing/2014/main" val="2106072217"/>
                  </a:ext>
                </a:extLst>
              </a:tr>
              <a:tr h="370840">
                <a:tc>
                  <a:txBody>
                    <a:bodyPr/>
                    <a:lstStyle/>
                    <a:p>
                      <a:pPr marL="0" indent="0">
                        <a:buFont typeface="Arial" panose="020B0604020202020204" pitchFamily="34" charset="0"/>
                        <a:buNone/>
                      </a:pPr>
                      <a:r>
                        <a:rPr kumimoji="1" lang="ja-JP" altLang="en-US" sz="1200" b="0" u="none" dirty="0">
                          <a:latin typeface="+mn-ea"/>
                        </a:rPr>
                        <a:t>日常的維持管理の着実な実践等</a:t>
                      </a:r>
                      <a:endParaRPr kumimoji="1" lang="en-US" altLang="ja-JP" sz="1200" b="0" u="none" dirty="0">
                        <a:latin typeface="+mn-ea"/>
                      </a:endParaRPr>
                    </a:p>
                    <a:p>
                      <a:pPr marL="0" indent="0" algn="ctr">
                        <a:buFont typeface="Arial" panose="020B0604020202020204" pitchFamily="34" charset="0"/>
                        <a:buNone/>
                      </a:pPr>
                      <a:r>
                        <a:rPr kumimoji="1" lang="ja-JP" altLang="en-US" sz="1200" b="0" u="none" dirty="0">
                          <a:latin typeface="+mn-ea"/>
                        </a:rPr>
                        <a:t>③ー１</a:t>
                      </a:r>
                      <a:endParaRPr kumimoji="1" lang="en-US" altLang="ja-JP" sz="1200" b="0" u="none" dirty="0">
                        <a:latin typeface="+mn-ea"/>
                      </a:endParaRPr>
                    </a:p>
                    <a:p>
                      <a:pPr marL="0" indent="0" algn="ctr">
                        <a:buFont typeface="Arial" panose="020B0604020202020204" pitchFamily="34" charset="0"/>
                        <a:buNone/>
                      </a:pPr>
                      <a:r>
                        <a:rPr kumimoji="1" lang="ja-JP" altLang="en-US" sz="1200" b="0" u="none" dirty="0">
                          <a:latin typeface="+mn-ea"/>
                        </a:rPr>
                        <a:t>④ー１</a:t>
                      </a:r>
                      <a:endParaRPr kumimoji="1" lang="en-US" altLang="ja-JP" sz="1200" b="0" u="none" dirty="0">
                        <a:latin typeface="+mn-ea"/>
                      </a:endParaRPr>
                    </a:p>
                    <a:p>
                      <a:pPr marL="0" indent="0" algn="ctr">
                        <a:buFont typeface="Arial" panose="020B0604020202020204" pitchFamily="34" charset="0"/>
                        <a:buNone/>
                      </a:pPr>
                      <a:r>
                        <a:rPr kumimoji="1" lang="ja-JP" altLang="en-US" sz="1200" b="0" u="none" dirty="0">
                          <a:latin typeface="+mn-ea"/>
                        </a:rPr>
                        <a:t>④ー２</a:t>
                      </a:r>
                    </a:p>
                  </a:txBody>
                  <a:tcPr/>
                </a:tc>
                <a:tc>
                  <a:txBody>
                    <a:bodyPr/>
                    <a:lstStyle/>
                    <a:p>
                      <a:pPr marL="171450" indent="-171450" algn="just">
                        <a:buFont typeface="Arial" panose="020B0604020202020204" pitchFamily="34" charset="0"/>
                        <a:buChar char="•"/>
                      </a:pPr>
                      <a:r>
                        <a:rPr lang="ja-JP" altLang="en-US" sz="1200" b="0" u="none" kern="100" dirty="0">
                          <a:effectLst/>
                        </a:rPr>
                        <a:t>要領に基づく直営作業を実施中</a:t>
                      </a:r>
                    </a:p>
                    <a:p>
                      <a:pPr marL="171450" indent="-171450" algn="just">
                        <a:buFont typeface="Arial" panose="020B0604020202020204" pitchFamily="34" charset="0"/>
                        <a:buChar char="•"/>
                      </a:pPr>
                      <a:r>
                        <a:rPr lang="ja-JP" altLang="en-US" sz="1200" b="0" u="none" kern="100" dirty="0">
                          <a:effectLst/>
                        </a:rPr>
                        <a:t>新たな技術の適用には至っていないものの、</a:t>
                      </a:r>
                    </a:p>
                    <a:p>
                      <a:pPr marL="0" indent="0" algn="just">
                        <a:buFont typeface="Arial" panose="020B0604020202020204" pitchFamily="34" charset="0"/>
                        <a:buNone/>
                      </a:pPr>
                      <a:r>
                        <a:rPr lang="ja-JP" altLang="en-US" sz="1200" b="0" u="none" kern="100" dirty="0">
                          <a:effectLst/>
                        </a:rPr>
                        <a:t>　活用に向け新技術の検討を進捗中</a:t>
                      </a:r>
                    </a:p>
                    <a:p>
                      <a:pPr marL="171450" indent="-171450" algn="just">
                        <a:buFont typeface="Arial" panose="020B0604020202020204" pitchFamily="34" charset="0"/>
                        <a:buChar char="•"/>
                      </a:pPr>
                      <a:endParaRPr lang="ja-JP" altLang="en-US" sz="1200" b="0" u="none" kern="100" dirty="0">
                        <a:effectLst/>
                      </a:endParaRPr>
                    </a:p>
                  </a:txBody>
                  <a:tcPr/>
                </a:tc>
                <a:tc>
                  <a:txBody>
                    <a:bodyPr/>
                    <a:lstStyle/>
                    <a:p>
                      <a:pPr marL="171450" indent="-171450">
                        <a:buFont typeface="Arial" panose="020B0604020202020204" pitchFamily="34" charset="0"/>
                        <a:buChar char="•"/>
                      </a:pPr>
                      <a:r>
                        <a:rPr lang="ja-JP" altLang="en-US" sz="1200" b="0" u="none" kern="100" dirty="0">
                          <a:effectLst/>
                        </a:rPr>
                        <a:t>今後も要領に基づいた直営作業を実施していく</a:t>
                      </a:r>
                    </a:p>
                    <a:p>
                      <a:pPr marL="171450" indent="-171450">
                        <a:buFont typeface="Arial" panose="020B0604020202020204" pitchFamily="34" charset="0"/>
                        <a:buChar char="•"/>
                      </a:pPr>
                      <a:r>
                        <a:rPr lang="ja-JP" altLang="en-US" sz="1200" b="0" u="none" kern="100" dirty="0">
                          <a:effectLst/>
                        </a:rPr>
                        <a:t>新たな技術の適用に向けて検討を継続して実施する</a:t>
                      </a:r>
                    </a:p>
                  </a:txBody>
                  <a:tcPr/>
                </a:tc>
                <a:extLst>
                  <a:ext uri="{0D108BD9-81ED-4DB2-BD59-A6C34878D82A}">
                    <a16:rowId xmlns:a16="http://schemas.microsoft.com/office/drawing/2014/main" val="185135351"/>
                  </a:ext>
                </a:extLst>
              </a:tr>
            </a:tbl>
          </a:graphicData>
        </a:graphic>
      </p:graphicFrame>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23</a:t>
            </a:fld>
            <a:endParaRPr kumimoji="1" lang="ja-JP" altLang="en-US" dirty="0"/>
          </a:p>
        </p:txBody>
      </p:sp>
    </p:spTree>
    <p:extLst>
      <p:ext uri="{BB962C8B-B14F-4D97-AF65-F5344CB8AC3E}">
        <p14:creationId xmlns:p14="http://schemas.microsoft.com/office/powerpoint/2010/main" val="187266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B5E914B6-62AE-41BE-9315-0E5F06F13025}"/>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6" name="テキスト ボックス 25">
            <a:extLst>
              <a:ext uri="{FF2B5EF4-FFF2-40B4-BE49-F238E27FC236}">
                <a16:creationId xmlns:a16="http://schemas.microsoft.com/office/drawing/2014/main" id="{3EA4ACE9-5F0C-4EBC-8A76-1D0E5181971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具体的な取組内容の検討</a:t>
            </a:r>
          </a:p>
        </p:txBody>
      </p:sp>
      <p:graphicFrame>
        <p:nvGraphicFramePr>
          <p:cNvPr id="7" name="表 4">
            <a:extLst>
              <a:ext uri="{FF2B5EF4-FFF2-40B4-BE49-F238E27FC236}">
                <a16:creationId xmlns:a16="http://schemas.microsoft.com/office/drawing/2014/main" id="{8A2D058E-880B-484E-8075-E65D17BF5633}"/>
              </a:ext>
            </a:extLst>
          </p:cNvPr>
          <p:cNvGraphicFramePr>
            <a:graphicFrameLocks noGrp="1"/>
          </p:cNvGraphicFramePr>
          <p:nvPr>
            <p:extLst>
              <p:ext uri="{D42A27DB-BD31-4B8C-83A1-F6EECF244321}">
                <p14:modId xmlns:p14="http://schemas.microsoft.com/office/powerpoint/2010/main" val="2924233351"/>
              </p:ext>
            </p:extLst>
          </p:nvPr>
        </p:nvGraphicFramePr>
        <p:xfrm>
          <a:off x="107504" y="1412776"/>
          <a:ext cx="8928992" cy="381000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3432216877"/>
                    </a:ext>
                  </a:extLst>
                </a:gridCol>
                <a:gridCol w="7272808">
                  <a:extLst>
                    <a:ext uri="{9D8B030D-6E8A-4147-A177-3AD203B41FA5}">
                      <a16:colId xmlns:a16="http://schemas.microsoft.com/office/drawing/2014/main" val="2412610903"/>
                    </a:ext>
                  </a:extLst>
                </a:gridCol>
              </a:tblGrid>
              <a:tr h="288032">
                <a:tc>
                  <a:txBody>
                    <a:bodyPr/>
                    <a:lstStyle/>
                    <a:p>
                      <a:pPr algn="ctr"/>
                      <a:r>
                        <a:rPr kumimoji="1" lang="ja-JP" altLang="en-US" sz="1600" dirty="0"/>
                        <a:t>項目</a:t>
                      </a:r>
                    </a:p>
                  </a:txBody>
                  <a:tcPr/>
                </a:tc>
                <a:tc>
                  <a:txBody>
                    <a:bodyPr/>
                    <a:lstStyle/>
                    <a:p>
                      <a:pPr algn="ctr"/>
                      <a:r>
                        <a:rPr kumimoji="1" lang="ja-JP" altLang="en-US" sz="1600" dirty="0"/>
                        <a:t>具体的な取組内容の検討</a:t>
                      </a:r>
                    </a:p>
                  </a:txBody>
                  <a:tcPr/>
                </a:tc>
                <a:extLst>
                  <a:ext uri="{0D108BD9-81ED-4DB2-BD59-A6C34878D82A}">
                    <a16:rowId xmlns:a16="http://schemas.microsoft.com/office/drawing/2014/main" val="1438607910"/>
                  </a:ext>
                </a:extLst>
              </a:tr>
              <a:tr h="370840">
                <a:tc>
                  <a:txBody>
                    <a:bodyPr/>
                    <a:lstStyle/>
                    <a:p>
                      <a:pPr marL="0" indent="0" algn="ctr">
                        <a:buFont typeface="Arial" panose="020B0604020202020204" pitchFamily="34" charset="0"/>
                        <a:buNone/>
                      </a:pPr>
                      <a:r>
                        <a:rPr kumimoji="1" lang="ja-JP" altLang="en-US" sz="1200" kern="1200" dirty="0">
                          <a:solidFill>
                            <a:schemeClr val="tx1"/>
                          </a:solidFill>
                          <a:latin typeface="+mj-ea"/>
                          <a:ea typeface="+mn-ea"/>
                          <a:cs typeface="+mn-cs"/>
                        </a:rPr>
                        <a:t>点検、診断、評価の手法や体制等の充実</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①ー１</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①ー２</a:t>
                      </a:r>
                      <a:endParaRPr kumimoji="1" lang="en-US" altLang="ja-JP" sz="1200" kern="1200" dirty="0">
                        <a:solidFill>
                          <a:schemeClr val="tx1"/>
                        </a:solidFill>
                        <a:latin typeface="+mj-ea"/>
                        <a:ea typeface="+mn-ea"/>
                        <a:cs typeface="+mn-cs"/>
                      </a:endParaRPr>
                    </a:p>
                  </a:txBody>
                  <a:tcPr/>
                </a:tc>
                <a:tc>
                  <a:txBody>
                    <a:bodyPr/>
                    <a:lstStyle/>
                    <a:p>
                      <a:pPr marL="171450" indent="-171450">
                        <a:buFont typeface="Wingdings" panose="05000000000000000000" pitchFamily="2" charset="2"/>
                        <a:buChar char="l"/>
                      </a:pPr>
                      <a:r>
                        <a:rPr lang="ja-JP" altLang="en-US" sz="1200" kern="100" dirty="0"/>
                        <a:t>点検方法の外注化や効率化を検討</a:t>
                      </a:r>
                      <a:endParaRPr lang="ja-JP" altLang="en-US" sz="1200" kern="100" dirty="0">
                        <a:solidFill>
                          <a:schemeClr val="tx1"/>
                        </a:solidFill>
                        <a:effectLst/>
                      </a:endParaRPr>
                    </a:p>
                    <a:p>
                      <a:pPr marL="171450" indent="-171450">
                        <a:buFont typeface="Arial" panose="020B0604020202020204" pitchFamily="34" charset="0"/>
                        <a:buChar char="•"/>
                      </a:pPr>
                      <a:r>
                        <a:rPr lang="ja-JP" altLang="en-US" sz="1200" kern="100" dirty="0">
                          <a:effectLst/>
                        </a:rPr>
                        <a:t>点検及び点検結果のデータベースへの入力作業の外注化を検討（健全度、点検頻度などを考慮し設定）</a:t>
                      </a:r>
                      <a:endParaRPr lang="en-US" altLang="ja-JP" sz="1200" kern="100" dirty="0">
                        <a:effectLst/>
                      </a:endParaRPr>
                    </a:p>
                    <a:p>
                      <a:pPr marL="171450" indent="-171450">
                        <a:buFont typeface="Arial" panose="020B0604020202020204" pitchFamily="34" charset="0"/>
                        <a:buChar char="•"/>
                      </a:pPr>
                      <a:r>
                        <a:rPr lang="ja-JP" altLang="en-US" sz="1200" kern="100" dirty="0"/>
                        <a:t>これにより、データの整理・活用に注力</a:t>
                      </a:r>
                      <a:endParaRPr lang="en-US" altLang="ja-JP" sz="1200" kern="100" dirty="0">
                        <a:effectLst/>
                      </a:endParaRPr>
                    </a:p>
                    <a:p>
                      <a:pPr marL="171450" indent="-171450">
                        <a:buFont typeface="Arial" panose="020B0604020202020204" pitchFamily="34" charset="0"/>
                        <a:buChar char="•"/>
                      </a:pPr>
                      <a:r>
                        <a:rPr lang="ja-JP" altLang="en-US" sz="1200" kern="100" dirty="0"/>
                        <a:t>上記と併せて、新技術導入を検討の上、点検計画の継続的な見直しを実施（新技術導入例：ドローンを用いた施設点検）</a:t>
                      </a:r>
                      <a:endParaRPr lang="en-US" altLang="ja-JP" sz="1200" kern="100" dirty="0"/>
                    </a:p>
                  </a:txBody>
                  <a:tcPr/>
                </a:tc>
                <a:extLst>
                  <a:ext uri="{0D108BD9-81ED-4DB2-BD59-A6C34878D82A}">
                    <a16:rowId xmlns:a16="http://schemas.microsoft.com/office/drawing/2014/main" val="3401030241"/>
                  </a:ext>
                </a:extLst>
              </a:tr>
              <a:tr h="370840">
                <a:tc>
                  <a:txBody>
                    <a:bodyPr/>
                    <a:lstStyle/>
                    <a:p>
                      <a:pPr algn="ctr"/>
                      <a:r>
                        <a:rPr kumimoji="1" lang="ja-JP" altLang="en-US" sz="1200" dirty="0">
                          <a:solidFill>
                            <a:schemeClr val="tx1"/>
                          </a:solidFill>
                        </a:rPr>
                        <a:t>点検、診断、評価の手法や体制等の充実</a:t>
                      </a:r>
                      <a:endParaRPr kumimoji="1" lang="en-US" altLang="ja-JP" sz="1200" dirty="0">
                        <a:solidFill>
                          <a:schemeClr val="tx1"/>
                        </a:solidFill>
                      </a:endParaRPr>
                    </a:p>
                    <a:p>
                      <a:pPr algn="ctr"/>
                      <a:r>
                        <a:rPr kumimoji="1" lang="ja-JP" altLang="en-US" sz="1200" dirty="0">
                          <a:solidFill>
                            <a:schemeClr val="tx1"/>
                          </a:solidFill>
                        </a:rPr>
                        <a:t>①ー３</a:t>
                      </a:r>
                    </a:p>
                  </a:txBody>
                  <a:tcPr/>
                </a:tc>
                <a:tc>
                  <a:txBody>
                    <a:bodyPr/>
                    <a:lstStyle/>
                    <a:p>
                      <a:pPr marL="171450" indent="-171450">
                        <a:buFont typeface="Wingdings" panose="05000000000000000000" pitchFamily="2" charset="2"/>
                        <a:buChar char="l"/>
                      </a:pPr>
                      <a:r>
                        <a:rPr lang="ja-JP" altLang="en-US" sz="1200" kern="100" dirty="0">
                          <a:effectLst/>
                        </a:rPr>
                        <a:t>外郭施設の詳細点検に係る基準の整備</a:t>
                      </a:r>
                      <a:endParaRPr lang="en-US" altLang="ja-JP" sz="1200" kern="100" dirty="0">
                        <a:effectLst/>
                      </a:endParaRPr>
                    </a:p>
                    <a:p>
                      <a:pPr marL="171450" indent="-171450">
                        <a:buFont typeface="Arial" panose="020B0604020202020204" pitchFamily="34" charset="0"/>
                        <a:buChar char="•"/>
                      </a:pPr>
                      <a:r>
                        <a:rPr lang="ja-JP" altLang="en-US" sz="1200" kern="100" dirty="0">
                          <a:effectLst/>
                        </a:rPr>
                        <a:t>係留施設と同様に設定</a:t>
                      </a:r>
                      <a:endParaRPr lang="en-US" altLang="ja-JP" sz="1200" kern="100" dirty="0">
                        <a:effectLst/>
                      </a:endParaRPr>
                    </a:p>
                    <a:p>
                      <a:pPr marL="171450" indent="-171450" algn="just">
                        <a:buFont typeface="Arial" panose="020B0604020202020204" pitchFamily="34" charset="0"/>
                        <a:buChar char="•"/>
                      </a:pPr>
                      <a:endParaRPr lang="ja-JP" altLang="en-US" sz="1200" b="0" u="none" kern="100" dirty="0">
                        <a:effectLst/>
                      </a:endParaRPr>
                    </a:p>
                  </a:txBody>
                  <a:tcPr/>
                </a:tc>
                <a:extLst>
                  <a:ext uri="{0D108BD9-81ED-4DB2-BD59-A6C34878D82A}">
                    <a16:rowId xmlns:a16="http://schemas.microsoft.com/office/drawing/2014/main" val="3407651660"/>
                  </a:ext>
                </a:extLst>
              </a:tr>
              <a:tr h="352112">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②ー１</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②ー２</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②ー４</a:t>
                      </a:r>
                      <a:endParaRPr kumimoji="1" lang="en-US" altLang="ja-JP" sz="1200" dirty="0">
                        <a:solidFill>
                          <a:schemeClr val="tx1"/>
                        </a:solidFill>
                        <a:latin typeface="+mn-ea"/>
                      </a:endParaRPr>
                    </a:p>
                  </a:txBody>
                  <a:tcPr/>
                </a:tc>
                <a:tc>
                  <a:txBody>
                    <a:bodyPr/>
                    <a:lstStyle/>
                    <a:p>
                      <a:pPr marL="171450" indent="-171450">
                        <a:buFont typeface="Wingdings" panose="05000000000000000000" pitchFamily="2" charset="2"/>
                        <a:buChar char="l"/>
                      </a:pPr>
                      <a:r>
                        <a:rPr lang="ja-JP" altLang="en-US" sz="1200" kern="100" dirty="0"/>
                        <a:t>維持管理費の縮減策の検討</a:t>
                      </a:r>
                      <a:endParaRPr lang="en-US" altLang="ja-JP" sz="1200" kern="100" dirty="0"/>
                    </a:p>
                    <a:p>
                      <a:pPr marL="171450" indent="-171450">
                        <a:buFont typeface="Arial" panose="020B0604020202020204" pitchFamily="34" charset="0"/>
                        <a:buChar char="•"/>
                      </a:pPr>
                      <a:r>
                        <a:rPr lang="ja-JP" altLang="en-US" sz="1200" kern="100" dirty="0"/>
                        <a:t>鋼矢板等の鋼構造物については、引き続き被覆防食による予防保全を行うことにより維持管理費の縮減に努める。</a:t>
                      </a:r>
                      <a:endParaRPr lang="en-US" altLang="ja-JP" sz="1200" kern="100" dirty="0"/>
                    </a:p>
                    <a:p>
                      <a:pPr marL="171450" indent="-171450">
                        <a:buFont typeface="Arial" panose="020B0604020202020204" pitchFamily="34" charset="0"/>
                        <a:buChar char="•"/>
                      </a:pPr>
                      <a:r>
                        <a:rPr lang="ja-JP" altLang="en-US" sz="1200" kern="100" dirty="0"/>
                        <a:t>施設の劣化度と社会的影響度に基づく優先順位の低い施設について、フロー図による検討・調整を行ったうえで、施設を統廃合するなど維持管理費の縮減を図る。</a:t>
                      </a:r>
                      <a:endParaRPr lang="en-US" altLang="ja-JP" sz="1200" kern="100" dirty="0"/>
                    </a:p>
                  </a:txBody>
                  <a:tcPr/>
                </a:tc>
                <a:extLst>
                  <a:ext uri="{0D108BD9-81ED-4DB2-BD59-A6C34878D82A}">
                    <a16:rowId xmlns:a16="http://schemas.microsoft.com/office/drawing/2014/main" val="328230883"/>
                  </a:ext>
                </a:extLst>
              </a:tr>
              <a:tr h="352112">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a:t>
                      </a:r>
                      <a:r>
                        <a:rPr kumimoji="1" lang="ja-JP" altLang="en-US" sz="1200" b="0" u="none" dirty="0">
                          <a:solidFill>
                            <a:schemeClr val="tx1"/>
                          </a:solidFill>
                          <a:latin typeface="+mn-ea"/>
                        </a:rPr>
                        <a:t>３</a:t>
                      </a:r>
                    </a:p>
                  </a:txBody>
                  <a:tcPr/>
                </a:tc>
                <a:tc>
                  <a:txBody>
                    <a:bodyPr/>
                    <a:lstStyle/>
                    <a:p>
                      <a:pPr marL="171450" indent="-171450" algn="l">
                        <a:buFont typeface="Wingdings" panose="05000000000000000000" pitchFamily="2" charset="2"/>
                        <a:buChar char="l"/>
                      </a:pPr>
                      <a:r>
                        <a:rPr lang="ja-JP" altLang="en-US" sz="1200" dirty="0">
                          <a:solidFill>
                            <a:schemeClr val="tx1"/>
                          </a:solidFill>
                          <a:latin typeface="+mn-ea"/>
                          <a:ea typeface="+mn-ea"/>
                        </a:rPr>
                        <a:t>施設全体の劣化状況を確認し、より効率的な補修方法や対策方法を検討したうえで、施設の性能確保のため、性能劣化している部分について効率的な補修を行う</a:t>
                      </a:r>
                    </a:p>
                  </a:txBody>
                  <a:tcPr/>
                </a:tc>
                <a:extLst>
                  <a:ext uri="{0D108BD9-81ED-4DB2-BD59-A6C34878D82A}">
                    <a16:rowId xmlns:a16="http://schemas.microsoft.com/office/drawing/2014/main" val="2374504229"/>
                  </a:ext>
                </a:extLst>
              </a:tr>
            </a:tbl>
          </a:graphicData>
        </a:graphic>
      </p:graphicFrame>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24</a:t>
            </a:fld>
            <a:endParaRPr kumimoji="1" lang="ja-JP" altLang="en-US" dirty="0"/>
          </a:p>
        </p:txBody>
      </p:sp>
    </p:spTree>
    <p:extLst>
      <p:ext uri="{BB962C8B-B14F-4D97-AF65-F5344CB8AC3E}">
        <p14:creationId xmlns:p14="http://schemas.microsoft.com/office/powerpoint/2010/main" val="191523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B6AF7B6D-10C1-45B9-A3BA-B5E1FECD530A}"/>
              </a:ext>
            </a:extLst>
          </p:cNvPr>
          <p:cNvGraphicFramePr>
            <a:graphicFrameLocks noChangeAspect="1"/>
          </p:cNvGraphicFramePr>
          <p:nvPr>
            <p:extLst>
              <p:ext uri="{D42A27DB-BD31-4B8C-83A1-F6EECF244321}">
                <p14:modId xmlns:p14="http://schemas.microsoft.com/office/powerpoint/2010/main" val="1080146230"/>
              </p:ext>
            </p:extLst>
          </p:nvPr>
        </p:nvGraphicFramePr>
        <p:xfrm>
          <a:off x="179388" y="1538288"/>
          <a:ext cx="7875587" cy="4392612"/>
        </p:xfrm>
        <a:graphic>
          <a:graphicData uri="http://schemas.openxmlformats.org/presentationml/2006/ole">
            <mc:AlternateContent xmlns:mc="http://schemas.openxmlformats.org/markup-compatibility/2006">
              <mc:Choice xmlns:v="urn:schemas-microsoft-com:vml" Requires="v">
                <p:oleObj spid="_x0000_s1026" name="Worksheet" r:id="rId4" imgW="12087206" imgH="6734311" progId="Excel.Sheet.12">
                  <p:embed/>
                </p:oleObj>
              </mc:Choice>
              <mc:Fallback>
                <p:oleObj name="Worksheet" r:id="rId4" imgW="12087206" imgH="6734311" progId="Excel.Sheet.12">
                  <p:embed/>
                  <p:pic>
                    <p:nvPicPr>
                      <p:cNvPr id="0" name=""/>
                      <p:cNvPicPr/>
                      <p:nvPr/>
                    </p:nvPicPr>
                    <p:blipFill>
                      <a:blip r:embed="rId5"/>
                      <a:stretch>
                        <a:fillRect/>
                      </a:stretch>
                    </p:blipFill>
                    <p:spPr>
                      <a:xfrm>
                        <a:off x="179388" y="1538288"/>
                        <a:ext cx="7875587" cy="4392612"/>
                      </a:xfrm>
                      <a:prstGeom prst="rect">
                        <a:avLst/>
                      </a:prstGeom>
                    </p:spPr>
                  </p:pic>
                </p:oleObj>
              </mc:Fallback>
            </mc:AlternateContent>
          </a:graphicData>
        </a:graphic>
      </p:graphicFrame>
      <p:sp>
        <p:nvSpPr>
          <p:cNvPr id="48" name="テキスト ボックス 47">
            <a:extLst>
              <a:ext uri="{FF2B5EF4-FFF2-40B4-BE49-F238E27FC236}">
                <a16:creationId xmlns:a16="http://schemas.microsoft.com/office/drawing/2014/main" id="{9B4ED26B-8676-46DC-B455-F6A26F62B2A5}"/>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スライド番号プレースホルダー 1">
            <a:extLst>
              <a:ext uri="{FF2B5EF4-FFF2-40B4-BE49-F238E27FC236}">
                <a16:creationId xmlns:a16="http://schemas.microsoft.com/office/drawing/2014/main" id="{84372E70-62B2-4C9B-9931-1DBFCAD34C54}"/>
              </a:ext>
            </a:extLst>
          </p:cNvPr>
          <p:cNvSpPr>
            <a:spLocks noGrp="1"/>
          </p:cNvSpPr>
          <p:nvPr>
            <p:ph type="sldNum" sz="quarter" idx="12"/>
          </p:nvPr>
        </p:nvSpPr>
        <p:spPr>
          <a:xfrm>
            <a:off x="7956376" y="6562853"/>
            <a:ext cx="1828800" cy="365125"/>
          </a:xfrm>
        </p:spPr>
        <p:txBody>
          <a:bodyPr/>
          <a:lstStyle/>
          <a:p>
            <a:fld id="{682EF9F9-C4E8-46B2-BBF1-33E3162B856A}" type="slidenum">
              <a:rPr kumimoji="1" lang="ja-JP" altLang="en-US" smtClean="0"/>
              <a:t>3</a:t>
            </a:fld>
            <a:endParaRPr kumimoji="1" lang="ja-JP" altLang="en-US" dirty="0"/>
          </a:p>
        </p:txBody>
      </p:sp>
      <p:sp>
        <p:nvSpPr>
          <p:cNvPr id="42" name="角丸四角形 8">
            <a:extLst>
              <a:ext uri="{FF2B5EF4-FFF2-40B4-BE49-F238E27FC236}">
                <a16:creationId xmlns:a16="http://schemas.microsoft.com/office/drawing/2014/main" id="{0C9B480A-DCE7-462A-93DF-4F7E197AB636}"/>
              </a:ext>
            </a:extLst>
          </p:cNvPr>
          <p:cNvSpPr/>
          <p:nvPr/>
        </p:nvSpPr>
        <p:spPr>
          <a:xfrm>
            <a:off x="43447" y="1196751"/>
            <a:ext cx="6472769" cy="5112569"/>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43" name="テキスト ボックス 8">
            <a:extLst>
              <a:ext uri="{FF2B5EF4-FFF2-40B4-BE49-F238E27FC236}">
                <a16:creationId xmlns:a16="http://schemas.microsoft.com/office/drawing/2014/main" id="{317C281A-B043-40AB-A283-498BB20730BD}"/>
              </a:ext>
            </a:extLst>
          </p:cNvPr>
          <p:cNvSpPr txBox="1">
            <a:spLocks noChangeArrowheads="1"/>
          </p:cNvSpPr>
          <p:nvPr/>
        </p:nvSpPr>
        <p:spPr bwMode="auto">
          <a:xfrm>
            <a:off x="179472" y="1063263"/>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57" name="角丸四角形 8">
            <a:extLst>
              <a:ext uri="{FF2B5EF4-FFF2-40B4-BE49-F238E27FC236}">
                <a16:creationId xmlns:a16="http://schemas.microsoft.com/office/drawing/2014/main" id="{B82304DC-8B5E-4BE2-8AAA-827E5DAB8D97}"/>
              </a:ext>
            </a:extLst>
          </p:cNvPr>
          <p:cNvSpPr/>
          <p:nvPr/>
        </p:nvSpPr>
        <p:spPr>
          <a:xfrm>
            <a:off x="6844749" y="1196751"/>
            <a:ext cx="2219291" cy="5112569"/>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56" name="テキスト ボックス 8">
            <a:extLst>
              <a:ext uri="{FF2B5EF4-FFF2-40B4-BE49-F238E27FC236}">
                <a16:creationId xmlns:a16="http://schemas.microsoft.com/office/drawing/2014/main" id="{9CA3DDAB-7A94-40A4-8CDD-FE2DC8219D8D}"/>
              </a:ext>
            </a:extLst>
          </p:cNvPr>
          <p:cNvSpPr txBox="1">
            <a:spLocks noChangeArrowheads="1"/>
          </p:cNvSpPr>
          <p:nvPr/>
        </p:nvSpPr>
        <p:spPr bwMode="auto">
          <a:xfrm>
            <a:off x="7246140" y="1068638"/>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10" name="テキスト ボックス 9">
            <a:extLst>
              <a:ext uri="{FF2B5EF4-FFF2-40B4-BE49-F238E27FC236}">
                <a16:creationId xmlns:a16="http://schemas.microsoft.com/office/drawing/2014/main" id="{D978C103-A491-4FFD-AE28-BAED82FE71DA}"/>
              </a:ext>
            </a:extLst>
          </p:cNvPr>
          <p:cNvSpPr txBox="1"/>
          <p:nvPr/>
        </p:nvSpPr>
        <p:spPr>
          <a:xfrm>
            <a:off x="3029549" y="5903694"/>
            <a:ext cx="3774036" cy="261610"/>
          </a:xfrm>
          <a:prstGeom prst="rect">
            <a:avLst/>
          </a:prstGeom>
          <a:noFill/>
        </p:spPr>
        <p:txBody>
          <a:bodyPr wrap="square">
            <a:spAutoFit/>
          </a:bodyPr>
          <a:lstStyle/>
          <a:p>
            <a:r>
              <a:rPr lang="ja-JP" altLang="en-US" sz="1100" kern="100" dirty="0">
                <a:effectLst/>
              </a:rPr>
              <a:t>「港湾・海岸施設長寿命化計画 土木構造物編」 </a:t>
            </a:r>
            <a:r>
              <a:rPr lang="en-US" altLang="ja-JP" sz="1100" kern="100" dirty="0">
                <a:effectLst/>
              </a:rPr>
              <a:t>P19</a:t>
            </a:r>
            <a:endParaRPr lang="ja-JP" altLang="en-US" sz="1100" dirty="0"/>
          </a:p>
        </p:txBody>
      </p:sp>
    </p:spTree>
    <p:extLst>
      <p:ext uri="{BB962C8B-B14F-4D97-AF65-F5344CB8AC3E}">
        <p14:creationId xmlns:p14="http://schemas.microsoft.com/office/powerpoint/2010/main" val="151711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30171BA1-6F1B-445A-9392-D21469CBADF0}"/>
              </a:ext>
            </a:extLst>
          </p:cNvPr>
          <p:cNvGraphicFramePr>
            <a:graphicFrameLocks noChangeAspect="1"/>
          </p:cNvGraphicFramePr>
          <p:nvPr>
            <p:extLst>
              <p:ext uri="{D42A27DB-BD31-4B8C-83A1-F6EECF244321}">
                <p14:modId xmlns:p14="http://schemas.microsoft.com/office/powerpoint/2010/main" val="419245524"/>
              </p:ext>
            </p:extLst>
          </p:nvPr>
        </p:nvGraphicFramePr>
        <p:xfrm>
          <a:off x="109538" y="1973263"/>
          <a:ext cx="7961312" cy="4440237"/>
        </p:xfrm>
        <a:graphic>
          <a:graphicData uri="http://schemas.openxmlformats.org/presentationml/2006/ole">
            <mc:AlternateContent xmlns:mc="http://schemas.openxmlformats.org/markup-compatibility/2006">
              <mc:Choice xmlns:v="urn:schemas-microsoft-com:vml" Requires="v">
                <p:oleObj spid="_x0000_s2050" name="Worksheet" r:id="rId4" imgW="12087206" imgH="6734311" progId="Excel.Sheet.12">
                  <p:embed/>
                </p:oleObj>
              </mc:Choice>
              <mc:Fallback>
                <p:oleObj name="Worksheet" r:id="rId4" imgW="12087206" imgH="6734311" progId="Excel.Sheet.12">
                  <p:embed/>
                  <p:pic>
                    <p:nvPicPr>
                      <p:cNvPr id="0" name=""/>
                      <p:cNvPicPr/>
                      <p:nvPr/>
                    </p:nvPicPr>
                    <p:blipFill>
                      <a:blip r:embed="rId5"/>
                      <a:stretch>
                        <a:fillRect/>
                      </a:stretch>
                    </p:blipFill>
                    <p:spPr>
                      <a:xfrm>
                        <a:off x="109538" y="1973263"/>
                        <a:ext cx="7961312" cy="4440237"/>
                      </a:xfrm>
                      <a:prstGeom prst="rect">
                        <a:avLst/>
                      </a:prstGeom>
                    </p:spPr>
                  </p:pic>
                </p:oleObj>
              </mc:Fallback>
            </mc:AlternateContent>
          </a:graphicData>
        </a:graphic>
      </p:graphicFrame>
      <p:sp>
        <p:nvSpPr>
          <p:cNvPr id="32" name="スライド番号プレースホルダー 1">
            <a:extLst>
              <a:ext uri="{FF2B5EF4-FFF2-40B4-BE49-F238E27FC236}">
                <a16:creationId xmlns:a16="http://schemas.microsoft.com/office/drawing/2014/main" id="{84372E70-62B2-4C9B-9931-1DBFCAD34C54}"/>
              </a:ext>
            </a:extLst>
          </p:cNvPr>
          <p:cNvSpPr>
            <a:spLocks noGrp="1"/>
          </p:cNvSpPr>
          <p:nvPr>
            <p:ph type="sldNum" sz="quarter" idx="12"/>
          </p:nvPr>
        </p:nvSpPr>
        <p:spPr>
          <a:xfrm>
            <a:off x="7956376" y="6562853"/>
            <a:ext cx="1828800" cy="365125"/>
          </a:xfrm>
        </p:spPr>
        <p:txBody>
          <a:bodyPr/>
          <a:lstStyle/>
          <a:p>
            <a:fld id="{682EF9F9-C4E8-46B2-BBF1-33E3162B856A}" type="slidenum">
              <a:rPr kumimoji="1" lang="ja-JP" altLang="en-US" smtClean="0"/>
              <a:t>4</a:t>
            </a:fld>
            <a:endParaRPr kumimoji="1" lang="ja-JP" altLang="en-US" dirty="0"/>
          </a:p>
        </p:txBody>
      </p:sp>
      <p:sp>
        <p:nvSpPr>
          <p:cNvPr id="57" name="テキスト ボックス 56">
            <a:extLst>
              <a:ext uri="{FF2B5EF4-FFF2-40B4-BE49-F238E27FC236}">
                <a16:creationId xmlns:a16="http://schemas.microsoft.com/office/drawing/2014/main" id="{EBF2C0B3-5D63-4502-8897-92324A1649DB}"/>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点検、診断、評価の手法や体制等の充実</a:t>
            </a:r>
            <a:endParaRPr kumimoji="1" lang="ja-JP" altLang="en-US" sz="2400" dirty="0">
              <a:latin typeface="Meiryo UI" pitchFamily="50" charset="-128"/>
              <a:ea typeface="Meiryo UI" pitchFamily="50" charset="-128"/>
              <a:cs typeface="Meiryo UI" pitchFamily="50" charset="-128"/>
            </a:endParaRPr>
          </a:p>
        </p:txBody>
      </p:sp>
      <p:sp>
        <p:nvSpPr>
          <p:cNvPr id="58" name="テキスト ボックス 57">
            <a:extLst>
              <a:ext uri="{FF2B5EF4-FFF2-40B4-BE49-F238E27FC236}">
                <a16:creationId xmlns:a16="http://schemas.microsoft.com/office/drawing/2014/main" id="{FB082B17-DB88-48E8-A305-523B2CF19FB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71" name="テキスト ボックス 70">
            <a:extLst>
              <a:ext uri="{FF2B5EF4-FFF2-40B4-BE49-F238E27FC236}">
                <a16:creationId xmlns:a16="http://schemas.microsoft.com/office/drawing/2014/main" id="{B30098DB-2791-4957-B271-2593CF40B8AB}"/>
              </a:ext>
            </a:extLst>
          </p:cNvPr>
          <p:cNvSpPr txBox="1"/>
          <p:nvPr/>
        </p:nvSpPr>
        <p:spPr>
          <a:xfrm>
            <a:off x="68518" y="980728"/>
            <a:ext cx="6420804" cy="584775"/>
          </a:xfrm>
          <a:prstGeom prst="rect">
            <a:avLst/>
          </a:prstGeom>
          <a:noFill/>
        </p:spPr>
        <p:txBody>
          <a:bodyPr wrap="square" rtlCol="0">
            <a:spAutoFit/>
          </a:bodyPr>
          <a:lstStyle/>
          <a:p>
            <a:r>
              <a:rPr kumimoji="1" lang="ja-JP" altLang="en-US" sz="1600" dirty="0">
                <a:latin typeface="+mj-ea"/>
                <a:ea typeface="+mj-ea"/>
              </a:rPr>
              <a:t>①ー１：点検業務の再構築</a:t>
            </a:r>
            <a:endParaRPr kumimoji="1" lang="en-US" altLang="ja-JP" sz="1600" dirty="0">
              <a:latin typeface="+mj-ea"/>
              <a:ea typeface="+mj-ea"/>
            </a:endParaRPr>
          </a:p>
          <a:p>
            <a:r>
              <a:rPr kumimoji="1" lang="ja-JP" altLang="en-US" sz="1600" dirty="0">
                <a:latin typeface="+mj-ea"/>
                <a:ea typeface="+mj-ea"/>
              </a:rPr>
              <a:t>①ー２：近接目視による点検の継続実施</a:t>
            </a:r>
          </a:p>
        </p:txBody>
      </p:sp>
      <p:sp>
        <p:nvSpPr>
          <p:cNvPr id="73" name="角丸四角形 8">
            <a:extLst>
              <a:ext uri="{FF2B5EF4-FFF2-40B4-BE49-F238E27FC236}">
                <a16:creationId xmlns:a16="http://schemas.microsoft.com/office/drawing/2014/main" id="{E3D04922-98EF-4236-8FD1-81D610BC4348}"/>
              </a:ext>
            </a:extLst>
          </p:cNvPr>
          <p:cNvSpPr/>
          <p:nvPr/>
        </p:nvSpPr>
        <p:spPr>
          <a:xfrm>
            <a:off x="43447" y="1762288"/>
            <a:ext cx="6472769"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74" name="テキスト ボックス 8">
            <a:extLst>
              <a:ext uri="{FF2B5EF4-FFF2-40B4-BE49-F238E27FC236}">
                <a16:creationId xmlns:a16="http://schemas.microsoft.com/office/drawing/2014/main" id="{FC41453D-F260-4199-A574-87856886140E}"/>
              </a:ext>
            </a:extLst>
          </p:cNvPr>
          <p:cNvSpPr txBox="1">
            <a:spLocks noChangeArrowheads="1"/>
          </p:cNvSpPr>
          <p:nvPr/>
        </p:nvSpPr>
        <p:spPr bwMode="auto">
          <a:xfrm>
            <a:off x="179472" y="1628800"/>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75" name="角丸四角形 8">
            <a:extLst>
              <a:ext uri="{FF2B5EF4-FFF2-40B4-BE49-F238E27FC236}">
                <a16:creationId xmlns:a16="http://schemas.microsoft.com/office/drawing/2014/main" id="{EB22D96F-33F3-43A5-9209-16EE1F92EA82}"/>
              </a:ext>
            </a:extLst>
          </p:cNvPr>
          <p:cNvSpPr/>
          <p:nvPr/>
        </p:nvSpPr>
        <p:spPr>
          <a:xfrm>
            <a:off x="6844749" y="1762288"/>
            <a:ext cx="2219291"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76" name="テキスト ボックス 8">
            <a:extLst>
              <a:ext uri="{FF2B5EF4-FFF2-40B4-BE49-F238E27FC236}">
                <a16:creationId xmlns:a16="http://schemas.microsoft.com/office/drawing/2014/main" id="{BD48F10E-ADEA-4C5B-9D41-A9E0040144B5}"/>
              </a:ext>
            </a:extLst>
          </p:cNvPr>
          <p:cNvSpPr txBox="1">
            <a:spLocks noChangeArrowheads="1"/>
          </p:cNvSpPr>
          <p:nvPr/>
        </p:nvSpPr>
        <p:spPr bwMode="auto">
          <a:xfrm>
            <a:off x="7246140" y="1634175"/>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77" name="フリーフォーム: 図形 76">
            <a:extLst>
              <a:ext uri="{FF2B5EF4-FFF2-40B4-BE49-F238E27FC236}">
                <a16:creationId xmlns:a16="http://schemas.microsoft.com/office/drawing/2014/main" id="{EDA37A5B-2BE6-45E4-A36A-B5B499BE57F9}"/>
              </a:ext>
            </a:extLst>
          </p:cNvPr>
          <p:cNvSpPr/>
          <p:nvPr/>
        </p:nvSpPr>
        <p:spPr>
          <a:xfrm>
            <a:off x="283807" y="3378200"/>
            <a:ext cx="8698357" cy="3029422"/>
          </a:xfrm>
          <a:custGeom>
            <a:avLst/>
            <a:gdLst>
              <a:gd name="connsiteX0" fmla="*/ 8507896 w 8523798"/>
              <a:gd name="connsiteY0" fmla="*/ 3729161 h 3729161"/>
              <a:gd name="connsiteX1" fmla="*/ 7951 w 8523798"/>
              <a:gd name="connsiteY1" fmla="*/ 3689405 h 3729161"/>
              <a:gd name="connsiteX2" fmla="*/ 0 w 8523798"/>
              <a:gd name="connsiteY2" fmla="*/ 373711 h 3729161"/>
              <a:gd name="connsiteX3" fmla="*/ 1502796 w 8523798"/>
              <a:gd name="connsiteY3" fmla="*/ 389613 h 3729161"/>
              <a:gd name="connsiteX4" fmla="*/ 1502796 w 8523798"/>
              <a:gd name="connsiteY4" fmla="*/ 15902 h 3729161"/>
              <a:gd name="connsiteX5" fmla="*/ 7649155 w 8523798"/>
              <a:gd name="connsiteY5" fmla="*/ 0 h 3729161"/>
              <a:gd name="connsiteX6" fmla="*/ 8523798 w 8523798"/>
              <a:gd name="connsiteY6" fmla="*/ 7951 h 3729161"/>
              <a:gd name="connsiteX7" fmla="*/ 8507896 w 8523798"/>
              <a:gd name="connsiteY7" fmla="*/ 3729161 h 3729161"/>
              <a:gd name="connsiteX0" fmla="*/ 8507896 w 8523798"/>
              <a:gd name="connsiteY0" fmla="*/ 3729161 h 3729161"/>
              <a:gd name="connsiteX1" fmla="*/ 7951 w 8523798"/>
              <a:gd name="connsiteY1" fmla="*/ 3689405 h 3729161"/>
              <a:gd name="connsiteX2" fmla="*/ 0 w 8523798"/>
              <a:gd name="connsiteY2" fmla="*/ 373711 h 3729161"/>
              <a:gd name="connsiteX3" fmla="*/ 1478998 w 8523798"/>
              <a:gd name="connsiteY3" fmla="*/ 515038 h 3729161"/>
              <a:gd name="connsiteX4" fmla="*/ 1502796 w 8523798"/>
              <a:gd name="connsiteY4" fmla="*/ 15902 h 3729161"/>
              <a:gd name="connsiteX5" fmla="*/ 7649155 w 8523798"/>
              <a:gd name="connsiteY5" fmla="*/ 0 h 3729161"/>
              <a:gd name="connsiteX6" fmla="*/ 8523798 w 8523798"/>
              <a:gd name="connsiteY6" fmla="*/ 7951 h 3729161"/>
              <a:gd name="connsiteX7" fmla="*/ 8507896 w 8523798"/>
              <a:gd name="connsiteY7" fmla="*/ 3729161 h 3729161"/>
              <a:gd name="connsiteX0" fmla="*/ 8500299 w 8516201"/>
              <a:gd name="connsiteY0" fmla="*/ 3729161 h 3729161"/>
              <a:gd name="connsiteX1" fmla="*/ 354 w 8516201"/>
              <a:gd name="connsiteY1" fmla="*/ 3689405 h 3729161"/>
              <a:gd name="connsiteX2" fmla="*/ 8269 w 8516201"/>
              <a:gd name="connsiteY2" fmla="*/ 544747 h 3729161"/>
              <a:gd name="connsiteX3" fmla="*/ 1471401 w 8516201"/>
              <a:gd name="connsiteY3" fmla="*/ 515038 h 3729161"/>
              <a:gd name="connsiteX4" fmla="*/ 1495199 w 8516201"/>
              <a:gd name="connsiteY4" fmla="*/ 15902 h 3729161"/>
              <a:gd name="connsiteX5" fmla="*/ 7641558 w 8516201"/>
              <a:gd name="connsiteY5" fmla="*/ 0 h 3729161"/>
              <a:gd name="connsiteX6" fmla="*/ 8516201 w 8516201"/>
              <a:gd name="connsiteY6" fmla="*/ 7951 h 3729161"/>
              <a:gd name="connsiteX7" fmla="*/ 8500299 w 8516201"/>
              <a:gd name="connsiteY7" fmla="*/ 3729161 h 3729161"/>
              <a:gd name="connsiteX0" fmla="*/ 8500299 w 8516201"/>
              <a:gd name="connsiteY0" fmla="*/ 3729161 h 3729161"/>
              <a:gd name="connsiteX1" fmla="*/ 354 w 8516201"/>
              <a:gd name="connsiteY1" fmla="*/ 3689405 h 3729161"/>
              <a:gd name="connsiteX2" fmla="*/ 8269 w 8516201"/>
              <a:gd name="connsiteY2" fmla="*/ 544747 h 3729161"/>
              <a:gd name="connsiteX3" fmla="*/ 1471401 w 8516201"/>
              <a:gd name="connsiteY3" fmla="*/ 515038 h 3729161"/>
              <a:gd name="connsiteX4" fmla="*/ 1252547 w 8516201"/>
              <a:gd name="connsiteY4" fmla="*/ 26829 h 3729161"/>
              <a:gd name="connsiteX5" fmla="*/ 7641558 w 8516201"/>
              <a:gd name="connsiteY5" fmla="*/ 0 h 3729161"/>
              <a:gd name="connsiteX6" fmla="*/ 8516201 w 8516201"/>
              <a:gd name="connsiteY6" fmla="*/ 7951 h 3729161"/>
              <a:gd name="connsiteX7" fmla="*/ 8500299 w 8516201"/>
              <a:gd name="connsiteY7" fmla="*/ 3729161 h 3729161"/>
              <a:gd name="connsiteX0" fmla="*/ 8500299 w 8516201"/>
              <a:gd name="connsiteY0" fmla="*/ 3729161 h 3729161"/>
              <a:gd name="connsiteX1" fmla="*/ 354 w 8516201"/>
              <a:gd name="connsiteY1" fmla="*/ 3689405 h 3729161"/>
              <a:gd name="connsiteX2" fmla="*/ 8269 w 8516201"/>
              <a:gd name="connsiteY2" fmla="*/ 544747 h 3729161"/>
              <a:gd name="connsiteX3" fmla="*/ 1206001 w 8516201"/>
              <a:gd name="connsiteY3" fmla="*/ 536893 h 3729161"/>
              <a:gd name="connsiteX4" fmla="*/ 1252547 w 8516201"/>
              <a:gd name="connsiteY4" fmla="*/ 26829 h 3729161"/>
              <a:gd name="connsiteX5" fmla="*/ 7641558 w 8516201"/>
              <a:gd name="connsiteY5" fmla="*/ 0 h 3729161"/>
              <a:gd name="connsiteX6" fmla="*/ 8516201 w 8516201"/>
              <a:gd name="connsiteY6" fmla="*/ 7951 h 3729161"/>
              <a:gd name="connsiteX7" fmla="*/ 8500299 w 8516201"/>
              <a:gd name="connsiteY7" fmla="*/ 3729161 h 3729161"/>
              <a:gd name="connsiteX0" fmla="*/ 8492030 w 8507932"/>
              <a:gd name="connsiteY0" fmla="*/ 3729161 h 4262744"/>
              <a:gd name="connsiteX1" fmla="*/ 21898 w 8507932"/>
              <a:gd name="connsiteY1" fmla="*/ 4262744 h 4262744"/>
              <a:gd name="connsiteX2" fmla="*/ 0 w 8507932"/>
              <a:gd name="connsiteY2" fmla="*/ 544747 h 4262744"/>
              <a:gd name="connsiteX3" fmla="*/ 1197732 w 8507932"/>
              <a:gd name="connsiteY3" fmla="*/ 536893 h 4262744"/>
              <a:gd name="connsiteX4" fmla="*/ 1244278 w 8507932"/>
              <a:gd name="connsiteY4" fmla="*/ 26829 h 4262744"/>
              <a:gd name="connsiteX5" fmla="*/ 7633289 w 8507932"/>
              <a:gd name="connsiteY5" fmla="*/ 0 h 4262744"/>
              <a:gd name="connsiteX6" fmla="*/ 8507932 w 8507932"/>
              <a:gd name="connsiteY6" fmla="*/ 7951 h 4262744"/>
              <a:gd name="connsiteX7" fmla="*/ 8492030 w 8507932"/>
              <a:gd name="connsiteY7" fmla="*/ 3729161 h 4262744"/>
              <a:gd name="connsiteX0" fmla="*/ 8501967 w 8507932"/>
              <a:gd name="connsiteY0" fmla="*/ 4273833 h 4273833"/>
              <a:gd name="connsiteX1" fmla="*/ 21898 w 8507932"/>
              <a:gd name="connsiteY1" fmla="*/ 4262744 h 4273833"/>
              <a:gd name="connsiteX2" fmla="*/ 0 w 8507932"/>
              <a:gd name="connsiteY2" fmla="*/ 544747 h 4273833"/>
              <a:gd name="connsiteX3" fmla="*/ 1197732 w 8507932"/>
              <a:gd name="connsiteY3" fmla="*/ 536893 h 4273833"/>
              <a:gd name="connsiteX4" fmla="*/ 1244278 w 8507932"/>
              <a:gd name="connsiteY4" fmla="*/ 26829 h 4273833"/>
              <a:gd name="connsiteX5" fmla="*/ 7633289 w 8507932"/>
              <a:gd name="connsiteY5" fmla="*/ 0 h 4273833"/>
              <a:gd name="connsiteX6" fmla="*/ 8507932 w 8507932"/>
              <a:gd name="connsiteY6" fmla="*/ 7951 h 4273833"/>
              <a:gd name="connsiteX7" fmla="*/ 8501967 w 8507932"/>
              <a:gd name="connsiteY7" fmla="*/ 4273833 h 4273833"/>
              <a:gd name="connsiteX0" fmla="*/ 8501967 w 8507932"/>
              <a:gd name="connsiteY0" fmla="*/ 4273833 h 4273833"/>
              <a:gd name="connsiteX1" fmla="*/ 21898 w 8507932"/>
              <a:gd name="connsiteY1" fmla="*/ 4262744 h 4273833"/>
              <a:gd name="connsiteX2" fmla="*/ 0 w 8507932"/>
              <a:gd name="connsiteY2" fmla="*/ 544747 h 4273833"/>
              <a:gd name="connsiteX3" fmla="*/ 1197732 w 8507932"/>
              <a:gd name="connsiteY3" fmla="*/ 536893 h 4273833"/>
              <a:gd name="connsiteX4" fmla="*/ 1180926 w 8507932"/>
              <a:gd name="connsiteY4" fmla="*/ 26829 h 4273833"/>
              <a:gd name="connsiteX5" fmla="*/ 7633289 w 8507932"/>
              <a:gd name="connsiteY5" fmla="*/ 0 h 4273833"/>
              <a:gd name="connsiteX6" fmla="*/ 8507932 w 8507932"/>
              <a:gd name="connsiteY6" fmla="*/ 7951 h 4273833"/>
              <a:gd name="connsiteX7" fmla="*/ 8501967 w 8507932"/>
              <a:gd name="connsiteY7" fmla="*/ 4273833 h 427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7932" h="4273833">
                <a:moveTo>
                  <a:pt x="8501967" y="4273833"/>
                </a:moveTo>
                <a:lnTo>
                  <a:pt x="21898" y="4262744"/>
                </a:lnTo>
                <a:cubicBezTo>
                  <a:pt x="19248" y="3157513"/>
                  <a:pt x="2650" y="1649978"/>
                  <a:pt x="0" y="544747"/>
                </a:cubicBezTo>
                <a:lnTo>
                  <a:pt x="1197732" y="536893"/>
                </a:lnTo>
                <a:lnTo>
                  <a:pt x="1180926" y="26829"/>
                </a:lnTo>
                <a:lnTo>
                  <a:pt x="7633289" y="0"/>
                </a:lnTo>
                <a:lnTo>
                  <a:pt x="8507932" y="7951"/>
                </a:lnTo>
                <a:cubicBezTo>
                  <a:pt x="8502631" y="1248354"/>
                  <a:pt x="8507268" y="3033430"/>
                  <a:pt x="8501967" y="4273833"/>
                </a:cubicBez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A0DBFFBA-0298-42FB-9CCD-16B3B85EE456}"/>
              </a:ext>
            </a:extLst>
          </p:cNvPr>
          <p:cNvSpPr/>
          <p:nvPr/>
        </p:nvSpPr>
        <p:spPr>
          <a:xfrm>
            <a:off x="267739" y="2743303"/>
            <a:ext cx="8714425" cy="998992"/>
          </a:xfrm>
          <a:custGeom>
            <a:avLst/>
            <a:gdLst>
              <a:gd name="connsiteX0" fmla="*/ 0 w 8802093"/>
              <a:gd name="connsiteY0" fmla="*/ 0 h 4293704"/>
              <a:gd name="connsiteX1" fmla="*/ 7951 w 8802093"/>
              <a:gd name="connsiteY1" fmla="*/ 4293704 h 4293704"/>
              <a:gd name="connsiteX2" fmla="*/ 302149 w 8802093"/>
              <a:gd name="connsiteY2" fmla="*/ 4285753 h 4293704"/>
              <a:gd name="connsiteX3" fmla="*/ 270344 w 8802093"/>
              <a:gd name="connsiteY3" fmla="*/ 985961 h 4293704"/>
              <a:gd name="connsiteX4" fmla="*/ 1781092 w 8802093"/>
              <a:gd name="connsiteY4" fmla="*/ 993913 h 4293704"/>
              <a:gd name="connsiteX5" fmla="*/ 1765189 w 8802093"/>
              <a:gd name="connsiteY5" fmla="*/ 628153 h 4293704"/>
              <a:gd name="connsiteX6" fmla="*/ 8802093 w 8802093"/>
              <a:gd name="connsiteY6" fmla="*/ 620201 h 4293704"/>
              <a:gd name="connsiteX7" fmla="*/ 8794142 w 8802093"/>
              <a:gd name="connsiteY7" fmla="*/ 31805 h 4293704"/>
              <a:gd name="connsiteX8" fmla="*/ 0 w 8802093"/>
              <a:gd name="connsiteY8" fmla="*/ 0 h 4293704"/>
              <a:gd name="connsiteX0" fmla="*/ 0 w 8802093"/>
              <a:gd name="connsiteY0" fmla="*/ 0 h 4293704"/>
              <a:gd name="connsiteX1" fmla="*/ 7951 w 8802093"/>
              <a:gd name="connsiteY1" fmla="*/ 4293704 h 4293704"/>
              <a:gd name="connsiteX2" fmla="*/ 278296 w 8802093"/>
              <a:gd name="connsiteY2" fmla="*/ 4285753 h 4293704"/>
              <a:gd name="connsiteX3" fmla="*/ 270344 w 8802093"/>
              <a:gd name="connsiteY3" fmla="*/ 985961 h 4293704"/>
              <a:gd name="connsiteX4" fmla="*/ 1781092 w 8802093"/>
              <a:gd name="connsiteY4" fmla="*/ 993913 h 4293704"/>
              <a:gd name="connsiteX5" fmla="*/ 1765189 w 8802093"/>
              <a:gd name="connsiteY5" fmla="*/ 628153 h 4293704"/>
              <a:gd name="connsiteX6" fmla="*/ 8802093 w 8802093"/>
              <a:gd name="connsiteY6" fmla="*/ 620201 h 4293704"/>
              <a:gd name="connsiteX7" fmla="*/ 8794142 w 8802093"/>
              <a:gd name="connsiteY7" fmla="*/ 31805 h 4293704"/>
              <a:gd name="connsiteX8" fmla="*/ 0 w 8802093"/>
              <a:gd name="connsiteY8" fmla="*/ 0 h 4293704"/>
              <a:gd name="connsiteX0" fmla="*/ 574321 w 9376414"/>
              <a:gd name="connsiteY0" fmla="*/ 0 h 4285753"/>
              <a:gd name="connsiteX1" fmla="*/ 852617 w 9376414"/>
              <a:gd name="connsiteY1" fmla="*/ 4285753 h 4285753"/>
              <a:gd name="connsiteX2" fmla="*/ 844665 w 9376414"/>
              <a:gd name="connsiteY2" fmla="*/ 985961 h 4285753"/>
              <a:gd name="connsiteX3" fmla="*/ 2355413 w 9376414"/>
              <a:gd name="connsiteY3" fmla="*/ 993913 h 4285753"/>
              <a:gd name="connsiteX4" fmla="*/ 2339510 w 9376414"/>
              <a:gd name="connsiteY4" fmla="*/ 628153 h 4285753"/>
              <a:gd name="connsiteX5" fmla="*/ 9376414 w 9376414"/>
              <a:gd name="connsiteY5" fmla="*/ 620201 h 4285753"/>
              <a:gd name="connsiteX6" fmla="*/ 9368463 w 9376414"/>
              <a:gd name="connsiteY6" fmla="*/ 31805 h 4285753"/>
              <a:gd name="connsiteX7" fmla="*/ 574321 w 9376414"/>
              <a:gd name="connsiteY7" fmla="*/ 0 h 4285753"/>
              <a:gd name="connsiteX0" fmla="*/ 627491 w 9429584"/>
              <a:gd name="connsiteY0" fmla="*/ 0 h 993913"/>
              <a:gd name="connsiteX1" fmla="*/ 897835 w 9429584"/>
              <a:gd name="connsiteY1" fmla="*/ 985961 h 993913"/>
              <a:gd name="connsiteX2" fmla="*/ 2408583 w 9429584"/>
              <a:gd name="connsiteY2" fmla="*/ 993913 h 993913"/>
              <a:gd name="connsiteX3" fmla="*/ 2392680 w 9429584"/>
              <a:gd name="connsiteY3" fmla="*/ 628153 h 993913"/>
              <a:gd name="connsiteX4" fmla="*/ 9429584 w 9429584"/>
              <a:gd name="connsiteY4" fmla="*/ 620201 h 993913"/>
              <a:gd name="connsiteX5" fmla="*/ 9421633 w 9429584"/>
              <a:gd name="connsiteY5" fmla="*/ 31805 h 993913"/>
              <a:gd name="connsiteX6" fmla="*/ 627491 w 9429584"/>
              <a:gd name="connsiteY6" fmla="*/ 0 h 993913"/>
              <a:gd name="connsiteX0" fmla="*/ 716106 w 9205161"/>
              <a:gd name="connsiteY0" fmla="*/ 0 h 993913"/>
              <a:gd name="connsiteX1" fmla="*/ 673412 w 9205161"/>
              <a:gd name="connsiteY1" fmla="*/ 985961 h 993913"/>
              <a:gd name="connsiteX2" fmla="*/ 2184160 w 9205161"/>
              <a:gd name="connsiteY2" fmla="*/ 993913 h 993913"/>
              <a:gd name="connsiteX3" fmla="*/ 2168257 w 9205161"/>
              <a:gd name="connsiteY3" fmla="*/ 628153 h 993913"/>
              <a:gd name="connsiteX4" fmla="*/ 9205161 w 9205161"/>
              <a:gd name="connsiteY4" fmla="*/ 620201 h 993913"/>
              <a:gd name="connsiteX5" fmla="*/ 9197210 w 9205161"/>
              <a:gd name="connsiteY5" fmla="*/ 31805 h 993913"/>
              <a:gd name="connsiteX6" fmla="*/ 716106 w 9205161"/>
              <a:gd name="connsiteY6" fmla="*/ 0 h 993913"/>
              <a:gd name="connsiteX0" fmla="*/ 177206 w 8666261"/>
              <a:gd name="connsiteY0" fmla="*/ 0 h 993913"/>
              <a:gd name="connsiteX1" fmla="*/ 134512 w 8666261"/>
              <a:gd name="connsiteY1" fmla="*/ 985961 h 993913"/>
              <a:gd name="connsiteX2" fmla="*/ 1645260 w 8666261"/>
              <a:gd name="connsiteY2" fmla="*/ 993913 h 993913"/>
              <a:gd name="connsiteX3" fmla="*/ 1629357 w 8666261"/>
              <a:gd name="connsiteY3" fmla="*/ 628153 h 993913"/>
              <a:gd name="connsiteX4" fmla="*/ 8666261 w 8666261"/>
              <a:gd name="connsiteY4" fmla="*/ 620201 h 993913"/>
              <a:gd name="connsiteX5" fmla="*/ 8658310 w 8666261"/>
              <a:gd name="connsiteY5" fmla="*/ 31805 h 993913"/>
              <a:gd name="connsiteX6" fmla="*/ 177206 w 8666261"/>
              <a:gd name="connsiteY6" fmla="*/ 0 h 993913"/>
              <a:gd name="connsiteX0" fmla="*/ 42694 w 8531749"/>
              <a:gd name="connsiteY0" fmla="*/ 0 h 993913"/>
              <a:gd name="connsiteX1" fmla="*/ 0 w 8531749"/>
              <a:gd name="connsiteY1" fmla="*/ 985961 h 993913"/>
              <a:gd name="connsiteX2" fmla="*/ 1510748 w 8531749"/>
              <a:gd name="connsiteY2" fmla="*/ 993913 h 993913"/>
              <a:gd name="connsiteX3" fmla="*/ 1494845 w 8531749"/>
              <a:gd name="connsiteY3" fmla="*/ 628153 h 993913"/>
              <a:gd name="connsiteX4" fmla="*/ 8531749 w 8531749"/>
              <a:gd name="connsiteY4" fmla="*/ 620201 h 993913"/>
              <a:gd name="connsiteX5" fmla="*/ 8523798 w 8531749"/>
              <a:gd name="connsiteY5" fmla="*/ 31805 h 993913"/>
              <a:gd name="connsiteX6" fmla="*/ 42694 w 8531749"/>
              <a:gd name="connsiteY6" fmla="*/ 0 h 993913"/>
              <a:gd name="connsiteX0" fmla="*/ 22064 w 8566778"/>
              <a:gd name="connsiteY0" fmla="*/ 0 h 1001864"/>
              <a:gd name="connsiteX1" fmla="*/ 35029 w 8566778"/>
              <a:gd name="connsiteY1" fmla="*/ 993912 h 1001864"/>
              <a:gd name="connsiteX2" fmla="*/ 1545777 w 8566778"/>
              <a:gd name="connsiteY2" fmla="*/ 1001864 h 1001864"/>
              <a:gd name="connsiteX3" fmla="*/ 1529874 w 8566778"/>
              <a:gd name="connsiteY3" fmla="*/ 636104 h 1001864"/>
              <a:gd name="connsiteX4" fmla="*/ 8566778 w 8566778"/>
              <a:gd name="connsiteY4" fmla="*/ 628152 h 1001864"/>
              <a:gd name="connsiteX5" fmla="*/ 8558827 w 8566778"/>
              <a:gd name="connsiteY5" fmla="*/ 39756 h 1001864"/>
              <a:gd name="connsiteX6" fmla="*/ 22064 w 8566778"/>
              <a:gd name="connsiteY6" fmla="*/ 0 h 1001864"/>
              <a:gd name="connsiteX0" fmla="*/ 0 w 8544714"/>
              <a:gd name="connsiteY0" fmla="*/ 0 h 1001864"/>
              <a:gd name="connsiteX1" fmla="*/ 12965 w 8544714"/>
              <a:gd name="connsiteY1" fmla="*/ 993912 h 1001864"/>
              <a:gd name="connsiteX2" fmla="*/ 1523713 w 8544714"/>
              <a:gd name="connsiteY2" fmla="*/ 1001864 h 1001864"/>
              <a:gd name="connsiteX3" fmla="*/ 1507810 w 8544714"/>
              <a:gd name="connsiteY3" fmla="*/ 636104 h 1001864"/>
              <a:gd name="connsiteX4" fmla="*/ 8544714 w 8544714"/>
              <a:gd name="connsiteY4" fmla="*/ 628152 h 1001864"/>
              <a:gd name="connsiteX5" fmla="*/ 8536763 w 8544714"/>
              <a:gd name="connsiteY5" fmla="*/ 39756 h 1001864"/>
              <a:gd name="connsiteX6" fmla="*/ 0 w 8544714"/>
              <a:gd name="connsiteY6" fmla="*/ 0 h 1001864"/>
              <a:gd name="connsiteX0" fmla="*/ 0 w 8544714"/>
              <a:gd name="connsiteY0" fmla="*/ 0 h 1001864"/>
              <a:gd name="connsiteX1" fmla="*/ 12965 w 8544714"/>
              <a:gd name="connsiteY1" fmla="*/ 993912 h 1001864"/>
              <a:gd name="connsiteX2" fmla="*/ 1523713 w 8544714"/>
              <a:gd name="connsiteY2" fmla="*/ 1001864 h 1001864"/>
              <a:gd name="connsiteX3" fmla="*/ 1507810 w 8544714"/>
              <a:gd name="connsiteY3" fmla="*/ 636104 h 1001864"/>
              <a:gd name="connsiteX4" fmla="*/ 8544714 w 8544714"/>
              <a:gd name="connsiteY4" fmla="*/ 628152 h 1001864"/>
              <a:gd name="connsiteX5" fmla="*/ 8536763 w 8544714"/>
              <a:gd name="connsiteY5" fmla="*/ 39756 h 1001864"/>
              <a:gd name="connsiteX6" fmla="*/ 0 w 8544714"/>
              <a:gd name="connsiteY6" fmla="*/ 0 h 1001864"/>
              <a:gd name="connsiteX0" fmla="*/ 0 w 8544714"/>
              <a:gd name="connsiteY0" fmla="*/ 0 h 1001864"/>
              <a:gd name="connsiteX1" fmla="*/ 12965 w 8544714"/>
              <a:gd name="connsiteY1" fmla="*/ 993912 h 1001864"/>
              <a:gd name="connsiteX2" fmla="*/ 1523713 w 8544714"/>
              <a:gd name="connsiteY2" fmla="*/ 1001864 h 1001864"/>
              <a:gd name="connsiteX3" fmla="*/ 1507810 w 8544714"/>
              <a:gd name="connsiteY3" fmla="*/ 636104 h 1001864"/>
              <a:gd name="connsiteX4" fmla="*/ 8544714 w 8544714"/>
              <a:gd name="connsiteY4" fmla="*/ 628152 h 1001864"/>
              <a:gd name="connsiteX5" fmla="*/ 8536763 w 8544714"/>
              <a:gd name="connsiteY5" fmla="*/ 39756 h 1001864"/>
              <a:gd name="connsiteX6" fmla="*/ 0 w 8544714"/>
              <a:gd name="connsiteY6" fmla="*/ 0 h 1001864"/>
              <a:gd name="connsiteX0" fmla="*/ 0 w 8575194"/>
              <a:gd name="connsiteY0" fmla="*/ 0 h 1006944"/>
              <a:gd name="connsiteX1" fmla="*/ 43445 w 8575194"/>
              <a:gd name="connsiteY1" fmla="*/ 998992 h 1006944"/>
              <a:gd name="connsiteX2" fmla="*/ 1554193 w 8575194"/>
              <a:gd name="connsiteY2" fmla="*/ 1006944 h 1006944"/>
              <a:gd name="connsiteX3" fmla="*/ 1538290 w 8575194"/>
              <a:gd name="connsiteY3" fmla="*/ 641184 h 1006944"/>
              <a:gd name="connsiteX4" fmla="*/ 8575194 w 8575194"/>
              <a:gd name="connsiteY4" fmla="*/ 633232 h 1006944"/>
              <a:gd name="connsiteX5" fmla="*/ 8567243 w 8575194"/>
              <a:gd name="connsiteY5" fmla="*/ 44836 h 1006944"/>
              <a:gd name="connsiteX6" fmla="*/ 0 w 8575194"/>
              <a:gd name="connsiteY6" fmla="*/ 0 h 1006944"/>
              <a:gd name="connsiteX0" fmla="*/ 0 w 8559954"/>
              <a:gd name="connsiteY0" fmla="*/ 0 h 1012024"/>
              <a:gd name="connsiteX1" fmla="*/ 28205 w 8559954"/>
              <a:gd name="connsiteY1" fmla="*/ 1004072 h 1012024"/>
              <a:gd name="connsiteX2" fmla="*/ 1538953 w 8559954"/>
              <a:gd name="connsiteY2" fmla="*/ 1012024 h 1012024"/>
              <a:gd name="connsiteX3" fmla="*/ 1523050 w 8559954"/>
              <a:gd name="connsiteY3" fmla="*/ 646264 h 1012024"/>
              <a:gd name="connsiteX4" fmla="*/ 8559954 w 8559954"/>
              <a:gd name="connsiteY4" fmla="*/ 638312 h 1012024"/>
              <a:gd name="connsiteX5" fmla="*/ 8552003 w 8559954"/>
              <a:gd name="connsiteY5" fmla="*/ 49916 h 1012024"/>
              <a:gd name="connsiteX6" fmla="*/ 0 w 8559954"/>
              <a:gd name="connsiteY6" fmla="*/ 0 h 1012024"/>
              <a:gd name="connsiteX0" fmla="*/ 0 w 8559954"/>
              <a:gd name="connsiteY0" fmla="*/ 0 h 1012024"/>
              <a:gd name="connsiteX1" fmla="*/ 7885 w 8559954"/>
              <a:gd name="connsiteY1" fmla="*/ 1004072 h 1012024"/>
              <a:gd name="connsiteX2" fmla="*/ 1538953 w 8559954"/>
              <a:gd name="connsiteY2" fmla="*/ 1012024 h 1012024"/>
              <a:gd name="connsiteX3" fmla="*/ 1523050 w 8559954"/>
              <a:gd name="connsiteY3" fmla="*/ 646264 h 1012024"/>
              <a:gd name="connsiteX4" fmla="*/ 8559954 w 8559954"/>
              <a:gd name="connsiteY4" fmla="*/ 638312 h 1012024"/>
              <a:gd name="connsiteX5" fmla="*/ 8552003 w 8559954"/>
              <a:gd name="connsiteY5" fmla="*/ 49916 h 1012024"/>
              <a:gd name="connsiteX6" fmla="*/ 0 w 8559954"/>
              <a:gd name="connsiteY6" fmla="*/ 0 h 1012024"/>
              <a:gd name="connsiteX0" fmla="*/ 0 w 8559954"/>
              <a:gd name="connsiteY0" fmla="*/ 0 h 1012024"/>
              <a:gd name="connsiteX1" fmla="*/ 7885 w 8559954"/>
              <a:gd name="connsiteY1" fmla="*/ 1004072 h 1012024"/>
              <a:gd name="connsiteX2" fmla="*/ 1538953 w 8559954"/>
              <a:gd name="connsiteY2" fmla="*/ 1012024 h 1012024"/>
              <a:gd name="connsiteX3" fmla="*/ 1538290 w 8559954"/>
              <a:gd name="connsiteY3" fmla="*/ 651344 h 1012024"/>
              <a:gd name="connsiteX4" fmla="*/ 8559954 w 8559954"/>
              <a:gd name="connsiteY4" fmla="*/ 638312 h 1012024"/>
              <a:gd name="connsiteX5" fmla="*/ 8552003 w 8559954"/>
              <a:gd name="connsiteY5" fmla="*/ 49916 h 1012024"/>
              <a:gd name="connsiteX6" fmla="*/ 0 w 8559954"/>
              <a:gd name="connsiteY6" fmla="*/ 0 h 1012024"/>
              <a:gd name="connsiteX0" fmla="*/ 22678 w 8552152"/>
              <a:gd name="connsiteY0" fmla="*/ 0 h 1006944"/>
              <a:gd name="connsiteX1" fmla="*/ 83 w 8552152"/>
              <a:gd name="connsiteY1" fmla="*/ 998992 h 1006944"/>
              <a:gd name="connsiteX2" fmla="*/ 1531151 w 8552152"/>
              <a:gd name="connsiteY2" fmla="*/ 1006944 h 1006944"/>
              <a:gd name="connsiteX3" fmla="*/ 1530488 w 8552152"/>
              <a:gd name="connsiteY3" fmla="*/ 646264 h 1006944"/>
              <a:gd name="connsiteX4" fmla="*/ 8552152 w 8552152"/>
              <a:gd name="connsiteY4" fmla="*/ 633232 h 1006944"/>
              <a:gd name="connsiteX5" fmla="*/ 8544201 w 8552152"/>
              <a:gd name="connsiteY5" fmla="*/ 44836 h 1006944"/>
              <a:gd name="connsiteX6" fmla="*/ 22678 w 8552152"/>
              <a:gd name="connsiteY6" fmla="*/ 0 h 1006944"/>
              <a:gd name="connsiteX0" fmla="*/ 0 w 8529474"/>
              <a:gd name="connsiteY0" fmla="*/ 0 h 1006944"/>
              <a:gd name="connsiteX1" fmla="*/ 7885 w 8529474"/>
              <a:gd name="connsiteY1" fmla="*/ 998992 h 1006944"/>
              <a:gd name="connsiteX2" fmla="*/ 1508473 w 8529474"/>
              <a:gd name="connsiteY2" fmla="*/ 1006944 h 1006944"/>
              <a:gd name="connsiteX3" fmla="*/ 1507810 w 8529474"/>
              <a:gd name="connsiteY3" fmla="*/ 646264 h 1006944"/>
              <a:gd name="connsiteX4" fmla="*/ 8529474 w 8529474"/>
              <a:gd name="connsiteY4" fmla="*/ 633232 h 1006944"/>
              <a:gd name="connsiteX5" fmla="*/ 8521523 w 8529474"/>
              <a:gd name="connsiteY5" fmla="*/ 44836 h 1006944"/>
              <a:gd name="connsiteX6" fmla="*/ 0 w 8529474"/>
              <a:gd name="connsiteY6" fmla="*/ 0 h 1006944"/>
              <a:gd name="connsiteX0" fmla="*/ 0 w 8529474"/>
              <a:gd name="connsiteY0" fmla="*/ 0 h 1006944"/>
              <a:gd name="connsiteX1" fmla="*/ 7885 w 8529474"/>
              <a:gd name="connsiteY1" fmla="*/ 998992 h 1006944"/>
              <a:gd name="connsiteX2" fmla="*/ 1508473 w 8529474"/>
              <a:gd name="connsiteY2" fmla="*/ 1006944 h 1006944"/>
              <a:gd name="connsiteX3" fmla="*/ 1507810 w 8529474"/>
              <a:gd name="connsiteY3" fmla="*/ 646264 h 1006944"/>
              <a:gd name="connsiteX4" fmla="*/ 8529474 w 8529474"/>
              <a:gd name="connsiteY4" fmla="*/ 633232 h 1006944"/>
              <a:gd name="connsiteX5" fmla="*/ 8521523 w 8529474"/>
              <a:gd name="connsiteY5" fmla="*/ 44836 h 1006944"/>
              <a:gd name="connsiteX6" fmla="*/ 0 w 8529474"/>
              <a:gd name="connsiteY6" fmla="*/ 0 h 1006944"/>
              <a:gd name="connsiteX0" fmla="*/ 5510 w 8521692"/>
              <a:gd name="connsiteY0" fmla="*/ 0 h 1006944"/>
              <a:gd name="connsiteX1" fmla="*/ 103 w 8521692"/>
              <a:gd name="connsiteY1" fmla="*/ 998992 h 1006944"/>
              <a:gd name="connsiteX2" fmla="*/ 1500691 w 8521692"/>
              <a:gd name="connsiteY2" fmla="*/ 1006944 h 1006944"/>
              <a:gd name="connsiteX3" fmla="*/ 1500028 w 8521692"/>
              <a:gd name="connsiteY3" fmla="*/ 646264 h 1006944"/>
              <a:gd name="connsiteX4" fmla="*/ 8521692 w 8521692"/>
              <a:gd name="connsiteY4" fmla="*/ 633232 h 1006944"/>
              <a:gd name="connsiteX5" fmla="*/ 8513741 w 8521692"/>
              <a:gd name="connsiteY5" fmla="*/ 44836 h 1006944"/>
              <a:gd name="connsiteX6" fmla="*/ 5510 w 8521692"/>
              <a:gd name="connsiteY6" fmla="*/ 0 h 1006944"/>
              <a:gd name="connsiteX0" fmla="*/ 5702 w 8521884"/>
              <a:gd name="connsiteY0" fmla="*/ 0 h 1006944"/>
              <a:gd name="connsiteX1" fmla="*/ 295 w 8521884"/>
              <a:gd name="connsiteY1" fmla="*/ 998992 h 1006944"/>
              <a:gd name="connsiteX2" fmla="*/ 1500883 w 8521884"/>
              <a:gd name="connsiteY2" fmla="*/ 1006944 h 1006944"/>
              <a:gd name="connsiteX3" fmla="*/ 1500220 w 8521884"/>
              <a:gd name="connsiteY3" fmla="*/ 646264 h 1006944"/>
              <a:gd name="connsiteX4" fmla="*/ 8521884 w 8521884"/>
              <a:gd name="connsiteY4" fmla="*/ 633232 h 1006944"/>
              <a:gd name="connsiteX5" fmla="*/ 8513933 w 8521884"/>
              <a:gd name="connsiteY5" fmla="*/ 44836 h 1006944"/>
              <a:gd name="connsiteX6" fmla="*/ 5702 w 8521884"/>
              <a:gd name="connsiteY6" fmla="*/ 0 h 1006944"/>
              <a:gd name="connsiteX0" fmla="*/ 0 w 8516182"/>
              <a:gd name="connsiteY0" fmla="*/ 0 h 1006944"/>
              <a:gd name="connsiteX1" fmla="*/ 5986 w 8516182"/>
              <a:gd name="connsiteY1" fmla="*/ 998992 h 1006944"/>
              <a:gd name="connsiteX2" fmla="*/ 1495181 w 8516182"/>
              <a:gd name="connsiteY2" fmla="*/ 1006944 h 1006944"/>
              <a:gd name="connsiteX3" fmla="*/ 1494518 w 8516182"/>
              <a:gd name="connsiteY3" fmla="*/ 646264 h 1006944"/>
              <a:gd name="connsiteX4" fmla="*/ 8516182 w 8516182"/>
              <a:gd name="connsiteY4" fmla="*/ 633232 h 1006944"/>
              <a:gd name="connsiteX5" fmla="*/ 8508231 w 8516182"/>
              <a:gd name="connsiteY5" fmla="*/ 44836 h 1006944"/>
              <a:gd name="connsiteX6" fmla="*/ 0 w 8516182"/>
              <a:gd name="connsiteY6" fmla="*/ 0 h 1006944"/>
              <a:gd name="connsiteX0" fmla="*/ 0 w 8523421"/>
              <a:gd name="connsiteY0" fmla="*/ 884 h 1007828"/>
              <a:gd name="connsiteX1" fmla="*/ 5986 w 8523421"/>
              <a:gd name="connsiteY1" fmla="*/ 999876 h 1007828"/>
              <a:gd name="connsiteX2" fmla="*/ 1495181 w 8523421"/>
              <a:gd name="connsiteY2" fmla="*/ 1007828 h 1007828"/>
              <a:gd name="connsiteX3" fmla="*/ 1494518 w 8523421"/>
              <a:gd name="connsiteY3" fmla="*/ 647148 h 1007828"/>
              <a:gd name="connsiteX4" fmla="*/ 8516182 w 8523421"/>
              <a:gd name="connsiteY4" fmla="*/ 634116 h 1007828"/>
              <a:gd name="connsiteX5" fmla="*/ 8523421 w 8523421"/>
              <a:gd name="connsiteY5" fmla="*/ 0 h 1007828"/>
              <a:gd name="connsiteX6" fmla="*/ 0 w 8523421"/>
              <a:gd name="connsiteY6" fmla="*/ 884 h 1007828"/>
              <a:gd name="connsiteX0" fmla="*/ 0 w 8523421"/>
              <a:gd name="connsiteY0" fmla="*/ 0 h 1006944"/>
              <a:gd name="connsiteX1" fmla="*/ 5986 w 8523421"/>
              <a:gd name="connsiteY1" fmla="*/ 998992 h 1006944"/>
              <a:gd name="connsiteX2" fmla="*/ 1495181 w 8523421"/>
              <a:gd name="connsiteY2" fmla="*/ 1006944 h 1006944"/>
              <a:gd name="connsiteX3" fmla="*/ 1494518 w 8523421"/>
              <a:gd name="connsiteY3" fmla="*/ 646264 h 1006944"/>
              <a:gd name="connsiteX4" fmla="*/ 8516182 w 8523421"/>
              <a:gd name="connsiteY4" fmla="*/ 633232 h 1006944"/>
              <a:gd name="connsiteX5" fmla="*/ 8523421 w 8523421"/>
              <a:gd name="connsiteY5" fmla="*/ 37216 h 1006944"/>
              <a:gd name="connsiteX6" fmla="*/ 0 w 8523421"/>
              <a:gd name="connsiteY6" fmla="*/ 0 h 1006944"/>
              <a:gd name="connsiteX0" fmla="*/ 0 w 8516182"/>
              <a:gd name="connsiteY0" fmla="*/ 0 h 1006944"/>
              <a:gd name="connsiteX1" fmla="*/ 5986 w 8516182"/>
              <a:gd name="connsiteY1" fmla="*/ 998992 h 1006944"/>
              <a:gd name="connsiteX2" fmla="*/ 1495181 w 8516182"/>
              <a:gd name="connsiteY2" fmla="*/ 1006944 h 1006944"/>
              <a:gd name="connsiteX3" fmla="*/ 1494518 w 8516182"/>
              <a:gd name="connsiteY3" fmla="*/ 646264 h 1006944"/>
              <a:gd name="connsiteX4" fmla="*/ 8516182 w 8516182"/>
              <a:gd name="connsiteY4" fmla="*/ 633232 h 1006944"/>
              <a:gd name="connsiteX5" fmla="*/ 8493040 w 8516182"/>
              <a:gd name="connsiteY5" fmla="*/ 21976 h 1006944"/>
              <a:gd name="connsiteX6" fmla="*/ 0 w 8516182"/>
              <a:gd name="connsiteY6" fmla="*/ 0 h 1006944"/>
              <a:gd name="connsiteX0" fmla="*/ 0 w 8538968"/>
              <a:gd name="connsiteY0" fmla="*/ 0 h 1006944"/>
              <a:gd name="connsiteX1" fmla="*/ 5986 w 8538968"/>
              <a:gd name="connsiteY1" fmla="*/ 998992 h 1006944"/>
              <a:gd name="connsiteX2" fmla="*/ 1495181 w 8538968"/>
              <a:gd name="connsiteY2" fmla="*/ 1006944 h 1006944"/>
              <a:gd name="connsiteX3" fmla="*/ 1494518 w 8538968"/>
              <a:gd name="connsiteY3" fmla="*/ 646264 h 1006944"/>
              <a:gd name="connsiteX4" fmla="*/ 8538968 w 8538968"/>
              <a:gd name="connsiteY4" fmla="*/ 625612 h 1006944"/>
              <a:gd name="connsiteX5" fmla="*/ 8493040 w 8538968"/>
              <a:gd name="connsiteY5" fmla="*/ 21976 h 1006944"/>
              <a:gd name="connsiteX6" fmla="*/ 0 w 8538968"/>
              <a:gd name="connsiteY6" fmla="*/ 0 h 1006944"/>
              <a:gd name="connsiteX0" fmla="*/ 0 w 8538968"/>
              <a:gd name="connsiteY0" fmla="*/ 0 h 1006944"/>
              <a:gd name="connsiteX1" fmla="*/ 5986 w 8538968"/>
              <a:gd name="connsiteY1" fmla="*/ 998992 h 1006944"/>
              <a:gd name="connsiteX2" fmla="*/ 1495181 w 8538968"/>
              <a:gd name="connsiteY2" fmla="*/ 1006944 h 1006944"/>
              <a:gd name="connsiteX3" fmla="*/ 1494518 w 8538968"/>
              <a:gd name="connsiteY3" fmla="*/ 646264 h 1006944"/>
              <a:gd name="connsiteX4" fmla="*/ 8538968 w 8538968"/>
              <a:gd name="connsiteY4" fmla="*/ 625612 h 1006944"/>
              <a:gd name="connsiteX5" fmla="*/ 8515826 w 8538968"/>
              <a:gd name="connsiteY5" fmla="*/ 6736 h 1006944"/>
              <a:gd name="connsiteX6" fmla="*/ 0 w 8538968"/>
              <a:gd name="connsiteY6" fmla="*/ 0 h 1006944"/>
              <a:gd name="connsiteX0" fmla="*/ 0 w 8538968"/>
              <a:gd name="connsiteY0" fmla="*/ 0 h 1006944"/>
              <a:gd name="connsiteX1" fmla="*/ 5986 w 8538968"/>
              <a:gd name="connsiteY1" fmla="*/ 998992 h 1006944"/>
              <a:gd name="connsiteX2" fmla="*/ 1495181 w 8538968"/>
              <a:gd name="connsiteY2" fmla="*/ 1006944 h 1006944"/>
              <a:gd name="connsiteX3" fmla="*/ 1494518 w 8538968"/>
              <a:gd name="connsiteY3" fmla="*/ 646264 h 1006944"/>
              <a:gd name="connsiteX4" fmla="*/ 8538968 w 8538968"/>
              <a:gd name="connsiteY4" fmla="*/ 625612 h 1006944"/>
              <a:gd name="connsiteX5" fmla="*/ 8523422 w 8538968"/>
              <a:gd name="connsiteY5" fmla="*/ 6736 h 1006944"/>
              <a:gd name="connsiteX6" fmla="*/ 0 w 8538968"/>
              <a:gd name="connsiteY6" fmla="*/ 0 h 1006944"/>
              <a:gd name="connsiteX0" fmla="*/ 0 w 8538968"/>
              <a:gd name="connsiteY0" fmla="*/ 0 h 1006944"/>
              <a:gd name="connsiteX1" fmla="*/ 5986 w 8538968"/>
              <a:gd name="connsiteY1" fmla="*/ 998992 h 1006944"/>
              <a:gd name="connsiteX2" fmla="*/ 1495181 w 8538968"/>
              <a:gd name="connsiteY2" fmla="*/ 1006944 h 1006944"/>
              <a:gd name="connsiteX3" fmla="*/ 1221087 w 8538968"/>
              <a:gd name="connsiteY3" fmla="*/ 646264 h 1006944"/>
              <a:gd name="connsiteX4" fmla="*/ 8538968 w 8538968"/>
              <a:gd name="connsiteY4" fmla="*/ 625612 h 1006944"/>
              <a:gd name="connsiteX5" fmla="*/ 8523422 w 8538968"/>
              <a:gd name="connsiteY5" fmla="*/ 6736 h 1006944"/>
              <a:gd name="connsiteX6" fmla="*/ 0 w 8538968"/>
              <a:gd name="connsiteY6" fmla="*/ 0 h 1006944"/>
              <a:gd name="connsiteX0" fmla="*/ 0 w 8538968"/>
              <a:gd name="connsiteY0" fmla="*/ 0 h 998992"/>
              <a:gd name="connsiteX1" fmla="*/ 5986 w 8538968"/>
              <a:gd name="connsiteY1" fmla="*/ 998992 h 998992"/>
              <a:gd name="connsiteX2" fmla="*/ 1244536 w 8538968"/>
              <a:gd name="connsiteY2" fmla="*/ 976464 h 998992"/>
              <a:gd name="connsiteX3" fmla="*/ 1221087 w 8538968"/>
              <a:gd name="connsiteY3" fmla="*/ 646264 h 998992"/>
              <a:gd name="connsiteX4" fmla="*/ 8538968 w 8538968"/>
              <a:gd name="connsiteY4" fmla="*/ 625612 h 998992"/>
              <a:gd name="connsiteX5" fmla="*/ 8523422 w 8538968"/>
              <a:gd name="connsiteY5" fmla="*/ 6736 h 998992"/>
              <a:gd name="connsiteX6" fmla="*/ 0 w 8538968"/>
              <a:gd name="connsiteY6" fmla="*/ 0 h 998992"/>
              <a:gd name="connsiteX0" fmla="*/ 0 w 8538968"/>
              <a:gd name="connsiteY0" fmla="*/ 0 h 998992"/>
              <a:gd name="connsiteX1" fmla="*/ 5986 w 8538968"/>
              <a:gd name="connsiteY1" fmla="*/ 998992 h 998992"/>
              <a:gd name="connsiteX2" fmla="*/ 1214155 w 8538968"/>
              <a:gd name="connsiteY2" fmla="*/ 961224 h 998992"/>
              <a:gd name="connsiteX3" fmla="*/ 1221087 w 8538968"/>
              <a:gd name="connsiteY3" fmla="*/ 646264 h 998992"/>
              <a:gd name="connsiteX4" fmla="*/ 8538968 w 8538968"/>
              <a:gd name="connsiteY4" fmla="*/ 625612 h 998992"/>
              <a:gd name="connsiteX5" fmla="*/ 8523422 w 8538968"/>
              <a:gd name="connsiteY5" fmla="*/ 6736 h 998992"/>
              <a:gd name="connsiteX6" fmla="*/ 0 w 8538968"/>
              <a:gd name="connsiteY6" fmla="*/ 0 h 998992"/>
              <a:gd name="connsiteX0" fmla="*/ 0 w 8538968"/>
              <a:gd name="connsiteY0" fmla="*/ 0 h 998992"/>
              <a:gd name="connsiteX1" fmla="*/ 5986 w 8538968"/>
              <a:gd name="connsiteY1" fmla="*/ 998992 h 998992"/>
              <a:gd name="connsiteX2" fmla="*/ 1214155 w 8538968"/>
              <a:gd name="connsiteY2" fmla="*/ 991704 h 998992"/>
              <a:gd name="connsiteX3" fmla="*/ 1221087 w 8538968"/>
              <a:gd name="connsiteY3" fmla="*/ 646264 h 998992"/>
              <a:gd name="connsiteX4" fmla="*/ 8538968 w 8538968"/>
              <a:gd name="connsiteY4" fmla="*/ 625612 h 998992"/>
              <a:gd name="connsiteX5" fmla="*/ 8523422 w 8538968"/>
              <a:gd name="connsiteY5" fmla="*/ 6736 h 998992"/>
              <a:gd name="connsiteX6" fmla="*/ 0 w 8538968"/>
              <a:gd name="connsiteY6" fmla="*/ 0 h 998992"/>
              <a:gd name="connsiteX0" fmla="*/ 0 w 8538968"/>
              <a:gd name="connsiteY0" fmla="*/ 0 h 998992"/>
              <a:gd name="connsiteX1" fmla="*/ 5986 w 8538968"/>
              <a:gd name="connsiteY1" fmla="*/ 998992 h 998992"/>
              <a:gd name="connsiteX2" fmla="*/ 1214155 w 8538968"/>
              <a:gd name="connsiteY2" fmla="*/ 991704 h 998992"/>
              <a:gd name="connsiteX3" fmla="*/ 1221087 w 8538968"/>
              <a:gd name="connsiteY3" fmla="*/ 646264 h 998992"/>
              <a:gd name="connsiteX4" fmla="*/ 8538968 w 8538968"/>
              <a:gd name="connsiteY4" fmla="*/ 625612 h 998992"/>
              <a:gd name="connsiteX5" fmla="*/ 8538356 w 8538968"/>
              <a:gd name="connsiteY5" fmla="*/ 6736 h 998992"/>
              <a:gd name="connsiteX6" fmla="*/ 0 w 8538968"/>
              <a:gd name="connsiteY6" fmla="*/ 0 h 99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8968" h="998992">
                <a:moveTo>
                  <a:pt x="0" y="0"/>
                </a:moveTo>
                <a:cubicBezTo>
                  <a:pt x="1344" y="461066"/>
                  <a:pt x="3998" y="537154"/>
                  <a:pt x="5986" y="998992"/>
                </a:cubicBezTo>
                <a:lnTo>
                  <a:pt x="1214155" y="991704"/>
                </a:lnTo>
                <a:lnTo>
                  <a:pt x="1221087" y="646264"/>
                </a:lnTo>
                <a:lnTo>
                  <a:pt x="8538968" y="625612"/>
                </a:lnTo>
                <a:lnTo>
                  <a:pt x="8538356" y="6736"/>
                </a:lnTo>
                <a:lnTo>
                  <a:pt x="0" y="0"/>
                </a:lnTo>
                <a:close/>
              </a:path>
            </a:pathLst>
          </a:custGeom>
          <a:ln w="508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星: 5 pt 1">
            <a:extLst>
              <a:ext uri="{FF2B5EF4-FFF2-40B4-BE49-F238E27FC236}">
                <a16:creationId xmlns:a16="http://schemas.microsoft.com/office/drawing/2014/main" id="{EABD3DE8-B401-4072-A61D-6F050EC5BE57}"/>
              </a:ext>
            </a:extLst>
          </p:cNvPr>
          <p:cNvSpPr/>
          <p:nvPr/>
        </p:nvSpPr>
        <p:spPr>
          <a:xfrm>
            <a:off x="8172400" y="2831747"/>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星: 5 pt 16">
            <a:extLst>
              <a:ext uri="{FF2B5EF4-FFF2-40B4-BE49-F238E27FC236}">
                <a16:creationId xmlns:a16="http://schemas.microsoft.com/office/drawing/2014/main" id="{631246F2-4934-4BA3-B596-4D99DF93AA30}"/>
              </a:ext>
            </a:extLst>
          </p:cNvPr>
          <p:cNvSpPr/>
          <p:nvPr/>
        </p:nvSpPr>
        <p:spPr>
          <a:xfrm>
            <a:off x="8172400" y="3123101"/>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5069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44CB46-9785-4454-9D58-FE23C4F58395}"/>
              </a:ext>
            </a:extLst>
          </p:cNvPr>
          <p:cNvSpPr txBox="1"/>
          <p:nvPr/>
        </p:nvSpPr>
        <p:spPr>
          <a:xfrm>
            <a:off x="95417" y="1589891"/>
            <a:ext cx="8770288" cy="83099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現計画の記載事項</a:t>
            </a:r>
            <a:r>
              <a:rPr lang="ja-JP" altLang="en-US" sz="1200" kern="100" dirty="0"/>
              <a:t>：</a:t>
            </a:r>
            <a:r>
              <a:rPr lang="ja-JP" altLang="en-US" sz="1200" kern="100" dirty="0">
                <a:effectLst/>
              </a:rPr>
              <a:t>「港湾・海岸施設長寿命化計画 土木構造物編」 </a:t>
            </a:r>
            <a:r>
              <a:rPr lang="en-US" altLang="ja-JP" sz="1200" kern="100" dirty="0">
                <a:effectLst/>
              </a:rPr>
              <a:t>P21</a:t>
            </a:r>
            <a:r>
              <a:rPr lang="ja-JP" altLang="en-US" sz="1200" kern="100" dirty="0">
                <a:effectLst/>
              </a:rPr>
              <a:t> </a:t>
            </a:r>
            <a:r>
              <a:rPr lang="en-US" altLang="ja-JP" sz="1200" kern="100" dirty="0">
                <a:effectLst/>
              </a:rPr>
              <a:t>】</a:t>
            </a:r>
            <a:endParaRPr lang="en-US" altLang="ja-JP" sz="1200" kern="100" dirty="0"/>
          </a:p>
          <a:p>
            <a:pPr>
              <a:defRPr/>
            </a:pPr>
            <a:r>
              <a:rPr lang="ja-JP" altLang="en-US" sz="1200" kern="100" dirty="0">
                <a:effectLst/>
              </a:rPr>
              <a:t>・</a:t>
            </a:r>
            <a:r>
              <a:rPr lang="ja-JP" altLang="en-US" sz="1200" kern="100" dirty="0"/>
              <a:t>法令や基準等に則り、施設の特性や状態、重要度等を考慮した上で全ての管理施設を対象に必要となる点検種別を選定し、</a:t>
            </a:r>
            <a:endParaRPr lang="en-US" altLang="ja-JP" sz="1200" kern="100" dirty="0"/>
          </a:p>
          <a:p>
            <a:pPr>
              <a:defRPr/>
            </a:pPr>
            <a:r>
              <a:rPr kumimoji="1" lang="ja-JP" altLang="en-US" sz="1200" kern="100" dirty="0"/>
              <a:t>　点検を実施する。</a:t>
            </a: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a:t>
            </a:r>
            <a:r>
              <a:rPr lang="ja-JP" altLang="en-US" sz="1200" kern="100" dirty="0"/>
              <a:t>点検業務は直営（府職員）で実施することを基本とする。</a:t>
            </a:r>
            <a:endParaRPr lang="en-US" altLang="ja-JP" sz="1200" kern="100" dirty="0">
              <a:effectLst/>
            </a:endParaRPr>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5</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点検、診断、評価の手法や体制等の充実</a:t>
            </a:r>
            <a:endParaRPr kumimoji="1" lang="ja-JP" altLang="en-US" sz="2400" dirty="0">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884677A0-E230-405B-AD3B-6FF2687D8267}"/>
              </a:ext>
            </a:extLst>
          </p:cNvPr>
          <p:cNvSpPr txBox="1"/>
          <p:nvPr/>
        </p:nvSpPr>
        <p:spPr>
          <a:xfrm>
            <a:off x="-13856" y="2420888"/>
            <a:ext cx="3492994"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現計画における取組内容</a:t>
            </a:r>
            <a:r>
              <a:rPr kumimoji="1" lang="en-US" altLang="ja-JP" sz="1600" dirty="0">
                <a:latin typeface="+mj-ea"/>
                <a:ea typeface="+mj-ea"/>
              </a:rPr>
              <a:t>】</a:t>
            </a:r>
            <a:endParaRPr kumimoji="1" lang="ja-JP" altLang="en-US" sz="2000" dirty="0">
              <a:latin typeface="+mj-ea"/>
              <a:ea typeface="+mj-ea"/>
            </a:endParaRPr>
          </a:p>
        </p:txBody>
      </p:sp>
      <p:sp>
        <p:nvSpPr>
          <p:cNvPr id="19" name="テキスト ボックス 18">
            <a:extLst>
              <a:ext uri="{FF2B5EF4-FFF2-40B4-BE49-F238E27FC236}">
                <a16:creationId xmlns:a16="http://schemas.microsoft.com/office/drawing/2014/main" id="{F1DFEE31-7009-4D4E-883A-ACA818B9394B}"/>
              </a:ext>
            </a:extLst>
          </p:cNvPr>
          <p:cNvSpPr txBox="1"/>
          <p:nvPr/>
        </p:nvSpPr>
        <p:spPr>
          <a:xfrm>
            <a:off x="251520" y="2708920"/>
            <a:ext cx="8748464" cy="276999"/>
          </a:xfrm>
          <a:prstGeom prst="rect">
            <a:avLst/>
          </a:prstGeom>
          <a:noFill/>
        </p:spPr>
        <p:txBody>
          <a:bodyPr wrap="square" rtlCol="0">
            <a:spAutoFit/>
          </a:bodyPr>
          <a:lstStyle/>
          <a:p>
            <a:pPr algn="just"/>
            <a:r>
              <a:rPr lang="ja-JP" altLang="en-US" sz="1200" kern="100" dirty="0"/>
              <a:t>国土交通省の策定するマニュアルを準用して維持管理を実施</a:t>
            </a:r>
            <a:endParaRPr lang="en-US" altLang="ja-JP" sz="1200" kern="100" dirty="0"/>
          </a:p>
        </p:txBody>
      </p:sp>
      <p:grpSp>
        <p:nvGrpSpPr>
          <p:cNvPr id="6" name="グループ化 5">
            <a:extLst>
              <a:ext uri="{FF2B5EF4-FFF2-40B4-BE49-F238E27FC236}">
                <a16:creationId xmlns:a16="http://schemas.microsoft.com/office/drawing/2014/main" id="{D3D75774-D35F-42BE-8168-07E33E79ADF6}"/>
              </a:ext>
            </a:extLst>
          </p:cNvPr>
          <p:cNvGrpSpPr/>
          <p:nvPr/>
        </p:nvGrpSpPr>
        <p:grpSpPr>
          <a:xfrm>
            <a:off x="4478234" y="3643694"/>
            <a:ext cx="1888762" cy="1398357"/>
            <a:chOff x="359988" y="5324328"/>
            <a:chExt cx="1888762" cy="1398357"/>
          </a:xfrm>
        </p:grpSpPr>
        <p:pic>
          <p:nvPicPr>
            <p:cNvPr id="20" name="図 19">
              <a:extLst>
                <a:ext uri="{FF2B5EF4-FFF2-40B4-BE49-F238E27FC236}">
                  <a16:creationId xmlns:a16="http://schemas.microsoft.com/office/drawing/2014/main" id="{7A2FE79E-60AB-4200-86E4-576B2233DF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5536" y="5324328"/>
              <a:ext cx="1853214" cy="1389395"/>
            </a:xfrm>
            <a:prstGeom prst="rect">
              <a:avLst/>
            </a:prstGeom>
          </p:spPr>
        </p:pic>
        <p:sp>
          <p:nvSpPr>
            <p:cNvPr id="24" name="テキスト ボックス 23">
              <a:extLst>
                <a:ext uri="{FF2B5EF4-FFF2-40B4-BE49-F238E27FC236}">
                  <a16:creationId xmlns:a16="http://schemas.microsoft.com/office/drawing/2014/main" id="{E8F53EED-4F69-42E3-9772-AE46A50BE2B2}"/>
                </a:ext>
              </a:extLst>
            </p:cNvPr>
            <p:cNvSpPr txBox="1"/>
            <p:nvPr/>
          </p:nvSpPr>
          <p:spPr>
            <a:xfrm>
              <a:off x="359988" y="6491853"/>
              <a:ext cx="1644855" cy="230832"/>
            </a:xfrm>
            <a:prstGeom prst="rect">
              <a:avLst/>
            </a:prstGeom>
            <a:noFill/>
          </p:spPr>
          <p:txBody>
            <a:bodyPr wrap="square" rtlCol="0">
              <a:spAutoFit/>
            </a:bodyPr>
            <a:lstStyle/>
            <a:p>
              <a:r>
                <a:rPr lang="ja-JP" altLang="en-US" sz="900" dirty="0">
                  <a:solidFill>
                    <a:schemeClr val="bg1"/>
                  </a:solidFill>
                  <a:latin typeface="Meiryo UI" panose="020B0604030504040204" pitchFamily="50" charset="-128"/>
                  <a:ea typeface="Meiryo UI" panose="020B0604030504040204" pitchFamily="50" charset="-128"/>
                </a:rPr>
                <a:t>岸壁</a:t>
              </a:r>
              <a:r>
                <a:rPr kumimoji="1" lang="ja-JP" altLang="en-US" sz="900" dirty="0">
                  <a:solidFill>
                    <a:schemeClr val="bg1"/>
                  </a:solidFill>
                  <a:latin typeface="Meiryo UI" panose="020B0604030504040204" pitchFamily="50" charset="-128"/>
                  <a:ea typeface="Meiryo UI" panose="020B0604030504040204" pitchFamily="50" charset="-128"/>
                </a:rPr>
                <a:t>（エプロン）</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grpSp>
      <p:grpSp>
        <p:nvGrpSpPr>
          <p:cNvPr id="8" name="グループ化 7">
            <a:extLst>
              <a:ext uri="{FF2B5EF4-FFF2-40B4-BE49-F238E27FC236}">
                <a16:creationId xmlns:a16="http://schemas.microsoft.com/office/drawing/2014/main" id="{F7BE38B5-41FA-44C1-A76B-7BADC6FD4265}"/>
              </a:ext>
            </a:extLst>
          </p:cNvPr>
          <p:cNvGrpSpPr/>
          <p:nvPr/>
        </p:nvGrpSpPr>
        <p:grpSpPr>
          <a:xfrm>
            <a:off x="6430969" y="3647598"/>
            <a:ext cx="1901393" cy="1393009"/>
            <a:chOff x="4419746" y="2913667"/>
            <a:chExt cx="1901393" cy="1393009"/>
          </a:xfrm>
        </p:grpSpPr>
        <p:pic>
          <p:nvPicPr>
            <p:cNvPr id="21" name="Picture 2" descr="V:\○維持管理\★維持管理計画（長寿命化に向けて）策定ＰＴ\○河川・港湾・公園部会\写真\110221,22,23附帯施設海上調査\100OLYMP\P2230082.JPG">
              <a:extLst>
                <a:ext uri="{FF2B5EF4-FFF2-40B4-BE49-F238E27FC236}">
                  <a16:creationId xmlns:a16="http://schemas.microsoft.com/office/drawing/2014/main" id="{FE821083-D7C1-4406-95AC-4F4A1A2C39C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67924" y="2913667"/>
              <a:ext cx="1853215" cy="1389911"/>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666565A4-E306-4414-96E4-4ABA4C35F0C0}"/>
                </a:ext>
              </a:extLst>
            </p:cNvPr>
            <p:cNvSpPr txBox="1"/>
            <p:nvPr/>
          </p:nvSpPr>
          <p:spPr>
            <a:xfrm>
              <a:off x="4419746" y="4075844"/>
              <a:ext cx="1644855" cy="230832"/>
            </a:xfrm>
            <a:prstGeom prst="rect">
              <a:avLst/>
            </a:prstGeom>
            <a:noFill/>
          </p:spPr>
          <p:txBody>
            <a:bodyPr wrap="square" rtlCol="0">
              <a:spAutoFit/>
            </a:bodyPr>
            <a:lstStyle/>
            <a:p>
              <a:r>
                <a:rPr lang="ja-JP" altLang="en-US" sz="900" dirty="0">
                  <a:solidFill>
                    <a:schemeClr val="bg1"/>
                  </a:solidFill>
                  <a:latin typeface="Meiryo UI" panose="020B0604030504040204" pitchFamily="50" charset="-128"/>
                  <a:ea typeface="Meiryo UI" panose="020B0604030504040204" pitchFamily="50" charset="-128"/>
                </a:rPr>
                <a:t>岸壁</a:t>
              </a:r>
              <a:r>
                <a:rPr kumimoji="1" lang="ja-JP" altLang="en-US" sz="900" dirty="0">
                  <a:solidFill>
                    <a:schemeClr val="bg1"/>
                  </a:solidFill>
                  <a:latin typeface="Meiryo UI" panose="020B0604030504040204" pitchFamily="50" charset="-128"/>
                  <a:ea typeface="Meiryo UI" panose="020B0604030504040204" pitchFamily="50" charset="-128"/>
                </a:rPr>
                <a:t>（防舷材）</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21AE48BF-1710-473E-B05D-5916CB5511C2}"/>
              </a:ext>
            </a:extLst>
          </p:cNvPr>
          <p:cNvGrpSpPr/>
          <p:nvPr/>
        </p:nvGrpSpPr>
        <p:grpSpPr>
          <a:xfrm>
            <a:off x="4502058" y="5364659"/>
            <a:ext cx="1870456" cy="1414809"/>
            <a:chOff x="3376665" y="4912354"/>
            <a:chExt cx="1947805" cy="2302666"/>
          </a:xfrm>
        </p:grpSpPr>
        <p:pic>
          <p:nvPicPr>
            <p:cNvPr id="22" name="Picture 2" descr="V:\○維持管理\★維持管理計画（長寿命化に向けて）策定ＰＴ\○河川・港湾・公園部会\写真\P4090003.JPG">
              <a:extLst>
                <a:ext uri="{FF2B5EF4-FFF2-40B4-BE49-F238E27FC236}">
                  <a16:creationId xmlns:a16="http://schemas.microsoft.com/office/drawing/2014/main" id="{0FE8F7E8-86AF-4BF8-A879-F636676FA762}"/>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5400000">
              <a:off x="3205339" y="5095888"/>
              <a:ext cx="2302666" cy="193559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A509C4EA-6194-4482-AAB7-26DF73CFD20B}"/>
                </a:ext>
              </a:extLst>
            </p:cNvPr>
            <p:cNvSpPr txBox="1"/>
            <p:nvPr/>
          </p:nvSpPr>
          <p:spPr>
            <a:xfrm>
              <a:off x="3376665" y="6834615"/>
              <a:ext cx="1644855" cy="2308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防潮堤</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grpSp>
      <p:sp>
        <p:nvSpPr>
          <p:cNvPr id="34" name="テキスト ボックス 33">
            <a:extLst>
              <a:ext uri="{FF2B5EF4-FFF2-40B4-BE49-F238E27FC236}">
                <a16:creationId xmlns:a16="http://schemas.microsoft.com/office/drawing/2014/main" id="{DEA874ED-9613-4DBD-ADD7-783A35EA1FB2}"/>
              </a:ext>
            </a:extLst>
          </p:cNvPr>
          <p:cNvSpPr txBox="1"/>
          <p:nvPr/>
        </p:nvSpPr>
        <p:spPr>
          <a:xfrm>
            <a:off x="217984" y="2897765"/>
            <a:ext cx="8748464" cy="461665"/>
          </a:xfrm>
          <a:prstGeom prst="rect">
            <a:avLst/>
          </a:prstGeom>
          <a:noFill/>
        </p:spPr>
        <p:txBody>
          <a:bodyPr wrap="square" rtlCol="0">
            <a:spAutoFit/>
          </a:bodyPr>
          <a:lstStyle/>
          <a:p>
            <a:pPr algn="just"/>
            <a:r>
              <a:rPr lang="ja-JP" altLang="en-US" sz="1200" kern="100" dirty="0"/>
              <a:t>　・日常パトロール：毎日</a:t>
            </a:r>
            <a:r>
              <a:rPr lang="en-US" altLang="ja-JP" sz="1200" kern="100" dirty="0"/>
              <a:t>〔</a:t>
            </a:r>
            <a:r>
              <a:rPr lang="ja-JP" altLang="en-US" sz="1200" kern="100" dirty="0"/>
              <a:t>陸上・海上パトロールとも管理エリアを</a:t>
            </a:r>
            <a:r>
              <a:rPr lang="en-US" altLang="ja-JP" sz="1200" kern="100" dirty="0"/>
              <a:t>1</a:t>
            </a:r>
            <a:r>
              <a:rPr lang="ja-JP" altLang="en-US" sz="1200" kern="100" dirty="0"/>
              <a:t>回／日以上</a:t>
            </a:r>
            <a:r>
              <a:rPr lang="en-US" altLang="ja-JP" sz="1200" kern="100" dirty="0"/>
              <a:t>〕</a:t>
            </a:r>
          </a:p>
          <a:p>
            <a:pPr algn="just"/>
            <a:r>
              <a:rPr lang="ja-JP" altLang="en-US" sz="1200" kern="100" dirty="0"/>
              <a:t>　・定期点検：１回／１～５年</a:t>
            </a:r>
            <a:r>
              <a:rPr lang="en-US" altLang="ja-JP" sz="1200" kern="100" dirty="0"/>
              <a:t>〔</a:t>
            </a:r>
            <a:r>
              <a:rPr lang="ja-JP" altLang="en-US" sz="1200" kern="100" dirty="0"/>
              <a:t>健全度及び施設の重要度によって点検頻度が異なる</a:t>
            </a:r>
            <a:r>
              <a:rPr lang="en-US" altLang="ja-JP" sz="1200" kern="100" dirty="0"/>
              <a:t>〕</a:t>
            </a:r>
            <a:endParaRPr lang="ja-JP" altLang="en-US" sz="1200" dirty="0"/>
          </a:p>
        </p:txBody>
      </p:sp>
      <p:pic>
        <p:nvPicPr>
          <p:cNvPr id="36" name="Picture 3" descr="V:\○維持管理\★維持管理計画（長寿命化に向けて）策定ＰＴ\○河川・港湾・公園部会\写真\P6240062.JPG">
            <a:extLst>
              <a:ext uri="{FF2B5EF4-FFF2-40B4-BE49-F238E27FC236}">
                <a16:creationId xmlns:a16="http://schemas.microsoft.com/office/drawing/2014/main" id="{2263263D-F583-4442-AC50-74C7D7857D3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9147" y="5359061"/>
            <a:ext cx="1886495" cy="1414807"/>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4221D208-C207-4744-AC33-769D86E6AFB5}"/>
              </a:ext>
            </a:extLst>
          </p:cNvPr>
          <p:cNvSpPr txBox="1"/>
          <p:nvPr/>
        </p:nvSpPr>
        <p:spPr>
          <a:xfrm>
            <a:off x="4399609" y="5087660"/>
            <a:ext cx="1289575" cy="276999"/>
          </a:xfrm>
          <a:prstGeom prst="rect">
            <a:avLst/>
          </a:prstGeom>
          <a:noFill/>
        </p:spPr>
        <p:txBody>
          <a:bodyPr wrap="square" rtlCol="0">
            <a:spAutoFit/>
          </a:bodyPr>
          <a:lstStyle/>
          <a:p>
            <a:pPr algn="just"/>
            <a:r>
              <a:rPr lang="en-US" altLang="ja-JP" sz="1200" dirty="0"/>
              <a:t>〔</a:t>
            </a:r>
            <a:r>
              <a:rPr lang="ja-JP" altLang="en-US" sz="1200" dirty="0"/>
              <a:t>海岸</a:t>
            </a:r>
            <a:r>
              <a:rPr lang="en-US" altLang="ja-JP" sz="1200" dirty="0"/>
              <a:t>〕</a:t>
            </a:r>
            <a:endParaRPr lang="ja-JP" altLang="en-US" sz="1200" dirty="0"/>
          </a:p>
        </p:txBody>
      </p:sp>
      <p:sp>
        <p:nvSpPr>
          <p:cNvPr id="39" name="テキスト ボックス 38">
            <a:extLst>
              <a:ext uri="{FF2B5EF4-FFF2-40B4-BE49-F238E27FC236}">
                <a16:creationId xmlns:a16="http://schemas.microsoft.com/office/drawing/2014/main" id="{9C6C4351-943E-4B64-824D-6F779428BD4D}"/>
              </a:ext>
            </a:extLst>
          </p:cNvPr>
          <p:cNvSpPr txBox="1"/>
          <p:nvPr/>
        </p:nvSpPr>
        <p:spPr>
          <a:xfrm>
            <a:off x="4348356" y="3378828"/>
            <a:ext cx="881527" cy="276999"/>
          </a:xfrm>
          <a:prstGeom prst="rect">
            <a:avLst/>
          </a:prstGeom>
          <a:noFill/>
        </p:spPr>
        <p:txBody>
          <a:bodyPr wrap="square" rtlCol="0">
            <a:spAutoFit/>
          </a:bodyPr>
          <a:lstStyle/>
          <a:p>
            <a:pPr algn="just"/>
            <a:r>
              <a:rPr lang="en-US" altLang="ja-JP" sz="1200" dirty="0"/>
              <a:t>〔</a:t>
            </a:r>
            <a:r>
              <a:rPr lang="ja-JP" altLang="en-US" sz="1200" dirty="0"/>
              <a:t>港湾</a:t>
            </a:r>
            <a:r>
              <a:rPr lang="en-US" altLang="ja-JP" sz="1200" dirty="0"/>
              <a:t>〕</a:t>
            </a:r>
            <a:endParaRPr lang="ja-JP" altLang="en-US" sz="1200" dirty="0"/>
          </a:p>
        </p:txBody>
      </p:sp>
      <p:sp>
        <p:nvSpPr>
          <p:cNvPr id="42" name="テキスト ボックス 41">
            <a:extLst>
              <a:ext uri="{FF2B5EF4-FFF2-40B4-BE49-F238E27FC236}">
                <a16:creationId xmlns:a16="http://schemas.microsoft.com/office/drawing/2014/main" id="{59E2A6C1-B1CE-406B-89B8-610D7B75AF11}"/>
              </a:ext>
            </a:extLst>
          </p:cNvPr>
          <p:cNvSpPr txBox="1"/>
          <p:nvPr/>
        </p:nvSpPr>
        <p:spPr>
          <a:xfrm>
            <a:off x="6455447" y="6543036"/>
            <a:ext cx="1644855" cy="230832"/>
          </a:xfrm>
          <a:prstGeom prst="rect">
            <a:avLst/>
          </a:prstGeom>
          <a:noFill/>
        </p:spPr>
        <p:txBody>
          <a:bodyPr wrap="square" rtlCol="0">
            <a:spAutoFit/>
          </a:bodyPr>
          <a:lstStyle/>
          <a:p>
            <a:r>
              <a:rPr lang="ja-JP" altLang="en-US" sz="900" dirty="0">
                <a:solidFill>
                  <a:schemeClr val="bg1"/>
                </a:solidFill>
                <a:latin typeface="Meiryo UI" panose="020B0604030504040204" pitchFamily="50" charset="-128"/>
                <a:ea typeface="Meiryo UI" panose="020B0604030504040204" pitchFamily="50" charset="-128"/>
              </a:rPr>
              <a:t>海浜</a:t>
            </a:r>
            <a:endParaRPr kumimoji="1" lang="en-US" altLang="ja-JP" sz="900"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A5344EB-1F3F-45E5-B824-8FD8EB11E70F}"/>
              </a:ext>
            </a:extLst>
          </p:cNvPr>
          <p:cNvSpPr txBox="1"/>
          <p:nvPr/>
        </p:nvSpPr>
        <p:spPr>
          <a:xfrm>
            <a:off x="68518" y="980728"/>
            <a:ext cx="6420804" cy="584775"/>
          </a:xfrm>
          <a:prstGeom prst="rect">
            <a:avLst/>
          </a:prstGeom>
          <a:noFill/>
        </p:spPr>
        <p:txBody>
          <a:bodyPr wrap="square" rtlCol="0">
            <a:spAutoFit/>
          </a:bodyPr>
          <a:lstStyle/>
          <a:p>
            <a:r>
              <a:rPr kumimoji="1" lang="ja-JP" altLang="en-US" sz="1600" dirty="0">
                <a:latin typeface="+mj-ea"/>
                <a:ea typeface="+mj-ea"/>
              </a:rPr>
              <a:t>①ー１：点検業務の再構築</a:t>
            </a:r>
            <a:endParaRPr kumimoji="1" lang="en-US" altLang="ja-JP" sz="1600" dirty="0">
              <a:latin typeface="+mj-ea"/>
              <a:ea typeface="+mj-ea"/>
            </a:endParaRPr>
          </a:p>
          <a:p>
            <a:r>
              <a:rPr kumimoji="1" lang="ja-JP" altLang="en-US" sz="1600" dirty="0">
                <a:latin typeface="+mj-ea"/>
                <a:ea typeface="+mj-ea"/>
              </a:rPr>
              <a:t>①ー２：近接目視による点検の継続実施</a:t>
            </a:r>
          </a:p>
        </p:txBody>
      </p:sp>
      <p:sp>
        <p:nvSpPr>
          <p:cNvPr id="28" name="テキスト ボックス 27">
            <a:extLst>
              <a:ext uri="{FF2B5EF4-FFF2-40B4-BE49-F238E27FC236}">
                <a16:creationId xmlns:a16="http://schemas.microsoft.com/office/drawing/2014/main" id="{D37CE23D-0B56-4AC0-8DD6-B1B10BC17528}"/>
              </a:ext>
            </a:extLst>
          </p:cNvPr>
          <p:cNvSpPr txBox="1"/>
          <p:nvPr/>
        </p:nvSpPr>
        <p:spPr>
          <a:xfrm>
            <a:off x="368978" y="3353126"/>
            <a:ext cx="2969214" cy="461665"/>
          </a:xfrm>
          <a:prstGeom prst="rect">
            <a:avLst/>
          </a:prstGeom>
          <a:noFill/>
        </p:spPr>
        <p:txBody>
          <a:bodyPr wrap="square" rtlCol="0">
            <a:spAutoFit/>
          </a:bodyPr>
          <a:lstStyle/>
          <a:p>
            <a:pPr algn="just"/>
            <a:r>
              <a:rPr lang="ja-JP" altLang="en-US" sz="1200" kern="100" dirty="0"/>
              <a:t>●定期点検施設数</a:t>
            </a:r>
            <a:endParaRPr lang="en-US" altLang="ja-JP" sz="1200" kern="100" dirty="0"/>
          </a:p>
          <a:p>
            <a:pPr algn="just"/>
            <a:r>
              <a:rPr lang="ja-JP" altLang="en-US" sz="1200" kern="100" dirty="0"/>
              <a:t>　 </a:t>
            </a:r>
            <a:r>
              <a:rPr lang="en-US" altLang="ja-JP" sz="1200" kern="100" dirty="0"/>
              <a:t>〔</a:t>
            </a:r>
            <a:r>
              <a:rPr lang="ja-JP" altLang="en-US" sz="1200" kern="100" dirty="0"/>
              <a:t>港湾</a:t>
            </a:r>
            <a:r>
              <a:rPr lang="en-US" altLang="ja-JP" sz="1200" kern="100" dirty="0"/>
              <a:t>〕</a:t>
            </a:r>
            <a:endParaRPr lang="ja-JP" altLang="en-US" sz="1200" dirty="0"/>
          </a:p>
        </p:txBody>
      </p:sp>
      <p:sp>
        <p:nvSpPr>
          <p:cNvPr id="29" name="テキスト ボックス 28">
            <a:extLst>
              <a:ext uri="{FF2B5EF4-FFF2-40B4-BE49-F238E27FC236}">
                <a16:creationId xmlns:a16="http://schemas.microsoft.com/office/drawing/2014/main" id="{B6DDC1C2-CE4F-4C89-BEEC-65ABE252E40C}"/>
              </a:ext>
            </a:extLst>
          </p:cNvPr>
          <p:cNvSpPr txBox="1"/>
          <p:nvPr/>
        </p:nvSpPr>
        <p:spPr>
          <a:xfrm>
            <a:off x="573293" y="5175845"/>
            <a:ext cx="958800" cy="276999"/>
          </a:xfrm>
          <a:prstGeom prst="rect">
            <a:avLst/>
          </a:prstGeom>
          <a:noFill/>
        </p:spPr>
        <p:txBody>
          <a:bodyPr wrap="square" rtlCol="0">
            <a:spAutoFit/>
          </a:bodyPr>
          <a:lstStyle/>
          <a:p>
            <a:pPr algn="just"/>
            <a:r>
              <a:rPr lang="en-US" altLang="ja-JP" sz="1200" kern="100" dirty="0"/>
              <a:t>〔</a:t>
            </a:r>
            <a:r>
              <a:rPr lang="ja-JP" altLang="en-US" sz="1200" kern="100" dirty="0"/>
              <a:t>海岸</a:t>
            </a:r>
            <a:r>
              <a:rPr lang="en-US" altLang="ja-JP" sz="1200" kern="100" dirty="0"/>
              <a:t>〕</a:t>
            </a:r>
            <a:endParaRPr lang="ja-JP" altLang="en-US" sz="1200" dirty="0"/>
          </a:p>
        </p:txBody>
      </p:sp>
      <p:pic>
        <p:nvPicPr>
          <p:cNvPr id="3" name="図 2">
            <a:extLst>
              <a:ext uri="{FF2B5EF4-FFF2-40B4-BE49-F238E27FC236}">
                <a16:creationId xmlns:a16="http://schemas.microsoft.com/office/drawing/2014/main" id="{1B29413B-3F69-2E98-4DA4-1889D031F13E}"/>
              </a:ext>
            </a:extLst>
          </p:cNvPr>
          <p:cNvPicPr>
            <a:picLocks noChangeAspect="1"/>
          </p:cNvPicPr>
          <p:nvPr/>
        </p:nvPicPr>
        <p:blipFill>
          <a:blip r:embed="rId7"/>
          <a:stretch>
            <a:fillRect/>
          </a:stretch>
        </p:blipFill>
        <p:spPr>
          <a:xfrm>
            <a:off x="741333" y="3801597"/>
            <a:ext cx="3380843" cy="1378823"/>
          </a:xfrm>
          <a:prstGeom prst="rect">
            <a:avLst/>
          </a:prstGeom>
        </p:spPr>
      </p:pic>
      <p:pic>
        <p:nvPicPr>
          <p:cNvPr id="5" name="図 4">
            <a:extLst>
              <a:ext uri="{FF2B5EF4-FFF2-40B4-BE49-F238E27FC236}">
                <a16:creationId xmlns:a16="http://schemas.microsoft.com/office/drawing/2014/main" id="{C2658579-AF84-BF45-01D9-7C7B82A98CAB}"/>
              </a:ext>
            </a:extLst>
          </p:cNvPr>
          <p:cNvPicPr>
            <a:picLocks noChangeAspect="1"/>
          </p:cNvPicPr>
          <p:nvPr/>
        </p:nvPicPr>
        <p:blipFill>
          <a:blip r:embed="rId8"/>
          <a:stretch>
            <a:fillRect/>
          </a:stretch>
        </p:blipFill>
        <p:spPr>
          <a:xfrm>
            <a:off x="737957" y="5434553"/>
            <a:ext cx="3380843" cy="1378823"/>
          </a:xfrm>
          <a:prstGeom prst="rect">
            <a:avLst/>
          </a:prstGeom>
        </p:spPr>
      </p:pic>
    </p:spTree>
    <p:extLst>
      <p:ext uri="{BB962C8B-B14F-4D97-AF65-F5344CB8AC3E}">
        <p14:creationId xmlns:p14="http://schemas.microsoft.com/office/powerpoint/2010/main" val="339588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DD2419B-0019-4542-A414-FC6635DB08E0}"/>
              </a:ext>
            </a:extLst>
          </p:cNvPr>
          <p:cNvSpPr txBox="1"/>
          <p:nvPr/>
        </p:nvSpPr>
        <p:spPr>
          <a:xfrm>
            <a:off x="95413" y="2708920"/>
            <a:ext cx="8770288" cy="1754326"/>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実績・評価（検証）</a:t>
            </a:r>
            <a:r>
              <a:rPr lang="en-US" altLang="ja-JP" sz="1200" kern="100" dirty="0">
                <a:effectLst/>
              </a:rPr>
              <a:t>】</a:t>
            </a:r>
          </a:p>
          <a:p>
            <a:pPr algn="just"/>
            <a:endParaRPr lang="en-US" altLang="ja-JP" sz="1200" kern="100" dirty="0"/>
          </a:p>
          <a:p>
            <a:pPr algn="just"/>
            <a:endParaRPr lang="en-US" altLang="ja-JP" sz="1200" kern="100" dirty="0"/>
          </a:p>
          <a:p>
            <a:pPr algn="just"/>
            <a:endParaRPr lang="en-US" altLang="ja-JP" sz="1200" kern="100" dirty="0"/>
          </a:p>
          <a:p>
            <a:pPr algn="just"/>
            <a:endParaRPr lang="en-US" altLang="ja-JP" sz="1200" kern="100" dirty="0"/>
          </a:p>
          <a:p>
            <a:pPr algn="just"/>
            <a:endParaRPr lang="en-US" altLang="ja-JP" sz="1200" kern="100" dirty="0"/>
          </a:p>
          <a:p>
            <a:pPr algn="just"/>
            <a:endParaRPr lang="en-US" altLang="ja-JP" sz="1200" kern="100" dirty="0"/>
          </a:p>
          <a:p>
            <a:pPr algn="just"/>
            <a:endParaRPr lang="en-US" altLang="ja-JP" sz="1200" kern="100" dirty="0"/>
          </a:p>
          <a:p>
            <a:pPr algn="just"/>
            <a:endParaRPr lang="en-US" altLang="ja-JP" sz="1200" kern="100" dirty="0"/>
          </a:p>
        </p:txBody>
      </p:sp>
      <p:sp>
        <p:nvSpPr>
          <p:cNvPr id="5" name="テキスト ボックス 4">
            <a:extLst>
              <a:ext uri="{FF2B5EF4-FFF2-40B4-BE49-F238E27FC236}">
                <a16:creationId xmlns:a16="http://schemas.microsoft.com/office/drawing/2014/main" id="{BC0B227D-5ABA-49BA-8C81-C28D5614D271}"/>
              </a:ext>
            </a:extLst>
          </p:cNvPr>
          <p:cNvSpPr txBox="1"/>
          <p:nvPr/>
        </p:nvSpPr>
        <p:spPr>
          <a:xfrm>
            <a:off x="95413" y="4709904"/>
            <a:ext cx="8770288"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これまでの取り組みにより顕在化した課題</a:t>
            </a:r>
            <a:r>
              <a:rPr lang="en-US" altLang="ja-JP" sz="1200" kern="100" dirty="0">
                <a:effectLst/>
              </a:rPr>
              <a:t>】</a:t>
            </a:r>
          </a:p>
          <a:p>
            <a:pPr algn="just"/>
            <a:r>
              <a:rPr lang="ja-JP" altLang="en-US" sz="1200" kern="100" dirty="0"/>
              <a:t>・若手職員の減少やベテラン職員の退職による人員不足</a:t>
            </a:r>
            <a:endParaRPr lang="en-US" altLang="ja-JP" sz="1200" kern="100" dirty="0"/>
          </a:p>
          <a:p>
            <a:pPr algn="just"/>
            <a:r>
              <a:rPr lang="ja-JP" altLang="en-US" sz="1200" kern="100" dirty="0"/>
              <a:t>・健全度が低下した施設が増加傾向にあり、今後点検頻度の増加が見込まれる</a:t>
            </a:r>
            <a:endParaRPr lang="en-US" altLang="ja-JP" sz="1200" kern="100" dirty="0"/>
          </a:p>
          <a:p>
            <a:pPr algn="just"/>
            <a:r>
              <a:rPr lang="ja-JP" altLang="en-US" sz="1200" kern="100" dirty="0"/>
              <a:t>　　</a:t>
            </a:r>
            <a:r>
              <a:rPr lang="en-US" altLang="ja-JP" sz="1200" kern="100" dirty="0"/>
              <a:t>〔</a:t>
            </a:r>
            <a:r>
              <a:rPr lang="ja-JP" altLang="en-US" sz="1200" kern="100" dirty="0"/>
              <a:t>参考</a:t>
            </a:r>
            <a:r>
              <a:rPr lang="en-US" altLang="ja-JP" sz="1200" kern="100" dirty="0"/>
              <a:t>〕</a:t>
            </a:r>
            <a:r>
              <a:rPr lang="ja-JP" altLang="en-US" sz="1200" kern="100" dirty="0"/>
              <a:t>係留施設の健全度</a:t>
            </a:r>
            <a:r>
              <a:rPr lang="en-US" altLang="ja-JP" sz="1200" kern="100" dirty="0"/>
              <a:t>A</a:t>
            </a:r>
            <a:r>
              <a:rPr lang="ja-JP" altLang="en-US" sz="1200" kern="100" dirty="0"/>
              <a:t>、</a:t>
            </a:r>
            <a:r>
              <a:rPr lang="en-US" altLang="ja-JP" sz="1200" kern="100" dirty="0"/>
              <a:t>B</a:t>
            </a:r>
            <a:r>
              <a:rPr lang="ja-JP" altLang="en-US" sz="1200" kern="100" dirty="0"/>
              <a:t>施設・・・</a:t>
            </a:r>
            <a:r>
              <a:rPr lang="en-US" altLang="ja-JP" sz="1200" kern="100" dirty="0"/>
              <a:t>H27</a:t>
            </a:r>
            <a:r>
              <a:rPr lang="ja-JP" altLang="en-US" sz="1200" kern="100" dirty="0"/>
              <a:t>：</a:t>
            </a:r>
            <a:r>
              <a:rPr lang="en-US" altLang="ja-JP" sz="1200" kern="100" dirty="0"/>
              <a:t>26</a:t>
            </a:r>
            <a:r>
              <a:rPr lang="ja-JP" altLang="en-US" sz="1200" kern="100" dirty="0"/>
              <a:t>施設⇒</a:t>
            </a:r>
            <a:r>
              <a:rPr lang="en-US" altLang="ja-JP" sz="1200" kern="100" dirty="0"/>
              <a:t>R4</a:t>
            </a:r>
            <a:r>
              <a:rPr lang="ja-JP" altLang="en-US" sz="1200" kern="100" dirty="0"/>
              <a:t>：</a:t>
            </a:r>
            <a:r>
              <a:rPr lang="en-US" altLang="ja-JP" sz="1200" kern="100" dirty="0"/>
              <a:t>38</a:t>
            </a:r>
            <a:r>
              <a:rPr lang="ja-JP" altLang="en-US" sz="1200" kern="100" dirty="0"/>
              <a:t>施設</a:t>
            </a:r>
            <a:r>
              <a:rPr lang="en-US" altLang="ja-JP" sz="1200" kern="100" dirty="0"/>
              <a:t>〔</a:t>
            </a:r>
            <a:r>
              <a:rPr lang="ja-JP" altLang="en-US" sz="1200" kern="100" dirty="0"/>
              <a:t>約</a:t>
            </a:r>
            <a:r>
              <a:rPr lang="en-US" altLang="ja-JP" sz="1200" kern="100" dirty="0"/>
              <a:t>12%</a:t>
            </a:r>
            <a:r>
              <a:rPr lang="ja-JP" altLang="en-US" sz="1200" kern="100" dirty="0"/>
              <a:t>増</a:t>
            </a:r>
            <a:r>
              <a:rPr lang="en-US" altLang="ja-JP" sz="1200" kern="100" dirty="0"/>
              <a:t>〕</a:t>
            </a:r>
          </a:p>
        </p:txBody>
      </p:sp>
      <p:sp>
        <p:nvSpPr>
          <p:cNvPr id="17" name="フローチャート: 組合せ 16">
            <a:extLst>
              <a:ext uri="{FF2B5EF4-FFF2-40B4-BE49-F238E27FC236}">
                <a16:creationId xmlns:a16="http://schemas.microsoft.com/office/drawing/2014/main" id="{39168D9E-F1DE-430F-BACB-A9C0812EA9CA}"/>
              </a:ext>
            </a:extLst>
          </p:cNvPr>
          <p:cNvSpPr/>
          <p:nvPr/>
        </p:nvSpPr>
        <p:spPr>
          <a:xfrm>
            <a:off x="3673501" y="254966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フローチャート: 組合せ 25">
            <a:extLst>
              <a:ext uri="{FF2B5EF4-FFF2-40B4-BE49-F238E27FC236}">
                <a16:creationId xmlns:a16="http://schemas.microsoft.com/office/drawing/2014/main" id="{67F2E4B2-50C7-4C8F-AEC7-615F87511E8E}"/>
              </a:ext>
            </a:extLst>
          </p:cNvPr>
          <p:cNvSpPr/>
          <p:nvPr/>
        </p:nvSpPr>
        <p:spPr>
          <a:xfrm>
            <a:off x="3673500" y="454722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フローチャート: 組合せ 27">
            <a:extLst>
              <a:ext uri="{FF2B5EF4-FFF2-40B4-BE49-F238E27FC236}">
                <a16:creationId xmlns:a16="http://schemas.microsoft.com/office/drawing/2014/main" id="{C64EDDC5-F7E6-4B2B-B048-742A3B54577E}"/>
              </a:ext>
            </a:extLst>
          </p:cNvPr>
          <p:cNvSpPr/>
          <p:nvPr/>
        </p:nvSpPr>
        <p:spPr>
          <a:xfrm>
            <a:off x="3683769" y="5661248"/>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6</a:t>
            </a:fld>
            <a:endParaRPr kumimoji="1" lang="ja-JP" altLang="en-US" dirty="0"/>
          </a:p>
        </p:txBody>
      </p:sp>
      <p:sp>
        <p:nvSpPr>
          <p:cNvPr id="25" name="テキスト ボックス 24">
            <a:extLst>
              <a:ext uri="{FF2B5EF4-FFF2-40B4-BE49-F238E27FC236}">
                <a16:creationId xmlns:a16="http://schemas.microsoft.com/office/drawing/2014/main" id="{9AB8F743-CCE4-4485-8206-D9BB2ECB8D9E}"/>
              </a:ext>
            </a:extLst>
          </p:cNvPr>
          <p:cNvSpPr txBox="1"/>
          <p:nvPr/>
        </p:nvSpPr>
        <p:spPr>
          <a:xfrm>
            <a:off x="70502" y="5866224"/>
            <a:ext cx="8770288" cy="46166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次期計画に向けた対応方針</a:t>
            </a:r>
            <a:r>
              <a:rPr lang="en-US" altLang="ja-JP" sz="1200" kern="100" dirty="0">
                <a:effectLst/>
              </a:rPr>
              <a:t>】</a:t>
            </a:r>
          </a:p>
          <a:p>
            <a:pPr algn="just"/>
            <a:r>
              <a:rPr lang="ja-JP" altLang="en-US" sz="1200" kern="100" dirty="0"/>
              <a:t>・点検方法の外注化や効率化を検討</a:t>
            </a:r>
            <a:endParaRPr lang="en-US" altLang="ja-JP" sz="1200" kern="100" dirty="0">
              <a:effectLst/>
            </a:endParaRPr>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点検、診断、評価の手法や体制等の充実</a:t>
            </a:r>
            <a:endParaRPr kumimoji="1" lang="ja-JP" altLang="en-US" sz="24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072C3489-A534-4148-B0D4-F8CF979F3EAA}"/>
              </a:ext>
            </a:extLst>
          </p:cNvPr>
          <p:cNvSpPr txBox="1"/>
          <p:nvPr/>
        </p:nvSpPr>
        <p:spPr>
          <a:xfrm>
            <a:off x="95417" y="1628800"/>
            <a:ext cx="8770288" cy="83099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現計画の記載事項</a:t>
            </a:r>
            <a:r>
              <a:rPr lang="ja-JP" altLang="en-US" sz="1200" kern="100" dirty="0"/>
              <a:t>：</a:t>
            </a:r>
            <a:r>
              <a:rPr lang="ja-JP" altLang="en-US" sz="1200" kern="100" dirty="0">
                <a:effectLst/>
              </a:rPr>
              <a:t>「港湾・海岸施設長寿命化計画 土木構造物編」 </a:t>
            </a:r>
            <a:r>
              <a:rPr lang="en-US" altLang="ja-JP" sz="1200" kern="100" dirty="0">
                <a:effectLst/>
              </a:rPr>
              <a:t>P21</a:t>
            </a:r>
            <a:r>
              <a:rPr lang="ja-JP" altLang="en-US" sz="1200" kern="100" dirty="0">
                <a:effectLst/>
              </a:rPr>
              <a:t> </a:t>
            </a:r>
            <a:r>
              <a:rPr lang="en-US" altLang="ja-JP" sz="1200" kern="100" dirty="0">
                <a:effectLst/>
              </a:rPr>
              <a:t>】</a:t>
            </a:r>
            <a:endParaRPr lang="en-US" altLang="ja-JP" sz="1200" kern="100" dirty="0"/>
          </a:p>
          <a:p>
            <a:pPr>
              <a:defRPr/>
            </a:pPr>
            <a:r>
              <a:rPr lang="ja-JP" altLang="en-US" sz="1200" kern="100" dirty="0">
                <a:effectLst/>
              </a:rPr>
              <a:t>・</a:t>
            </a:r>
            <a:r>
              <a:rPr lang="ja-JP" altLang="en-US" sz="1200" kern="100" dirty="0"/>
              <a:t>法令や基準等に則り、施設の特性や状態、重要度等を考慮した上で全ての管理施設を対象に必要となる点検種別を選定し、</a:t>
            </a:r>
            <a:endParaRPr lang="en-US" altLang="ja-JP" sz="1200" kern="100" dirty="0"/>
          </a:p>
          <a:p>
            <a:pPr>
              <a:defRPr/>
            </a:pPr>
            <a:r>
              <a:rPr kumimoji="1" lang="ja-JP" altLang="en-US" sz="1200" kern="100" dirty="0"/>
              <a:t>　点検を実施する。</a:t>
            </a: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a:t>
            </a:r>
            <a:r>
              <a:rPr lang="ja-JP" altLang="en-US" sz="1200" kern="100" dirty="0"/>
              <a:t>点検業務は直営（府職員）で実施することを基本とする。</a:t>
            </a:r>
            <a:endParaRPr lang="en-US" altLang="ja-JP" sz="1200" kern="100" dirty="0">
              <a:effectLst/>
            </a:endParaRPr>
          </a:p>
        </p:txBody>
      </p:sp>
      <p:sp>
        <p:nvSpPr>
          <p:cNvPr id="12" name="テキスト ボックス 11">
            <a:extLst>
              <a:ext uri="{FF2B5EF4-FFF2-40B4-BE49-F238E27FC236}">
                <a16:creationId xmlns:a16="http://schemas.microsoft.com/office/drawing/2014/main" id="{0A79DBE5-13EB-41B1-B411-069606E43547}"/>
              </a:ext>
            </a:extLst>
          </p:cNvPr>
          <p:cNvSpPr txBox="1"/>
          <p:nvPr/>
        </p:nvSpPr>
        <p:spPr>
          <a:xfrm>
            <a:off x="292691" y="3076512"/>
            <a:ext cx="4279309" cy="1200329"/>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実績</a:t>
            </a:r>
            <a:r>
              <a:rPr lang="en-US" altLang="ja-JP" sz="1200" kern="100" dirty="0">
                <a:effectLst/>
              </a:rPr>
              <a:t>】</a:t>
            </a:r>
          </a:p>
          <a:p>
            <a:pPr algn="just"/>
            <a:r>
              <a:rPr lang="ja-JP" altLang="en-US" sz="1200" kern="100" dirty="0"/>
              <a:t>　・日常パトロール（毎日）を実施</a:t>
            </a:r>
            <a:endParaRPr lang="en-US" altLang="ja-JP" sz="1200" kern="100" dirty="0"/>
          </a:p>
          <a:p>
            <a:pPr algn="just"/>
            <a:r>
              <a:rPr lang="ja-JP" altLang="en-US" sz="1200" kern="100" dirty="0"/>
              <a:t>　・定期点検（１回／１～５年）を実施</a:t>
            </a:r>
            <a:endParaRPr lang="en-US" altLang="ja-JP" sz="1200" kern="100" dirty="0"/>
          </a:p>
          <a:p>
            <a:pPr algn="just"/>
            <a:r>
              <a:rPr lang="ja-JP" altLang="en-US" sz="1200" kern="100" dirty="0"/>
              <a:t>　・点検結果を直営（府職員）で各データベース</a:t>
            </a:r>
            <a:r>
              <a:rPr lang="en-US" altLang="ja-JP" sz="800" kern="100" dirty="0"/>
              <a:t>(※1)</a:t>
            </a:r>
            <a:r>
              <a:rPr lang="ja-JP" altLang="en-US" sz="1200" kern="100" dirty="0"/>
              <a:t>に入力</a:t>
            </a:r>
            <a:endParaRPr lang="en-US" altLang="ja-JP" sz="1200" kern="100" dirty="0"/>
          </a:p>
          <a:p>
            <a:pPr algn="just"/>
            <a:r>
              <a:rPr lang="ja-JP" altLang="en-US" sz="1200" kern="100" dirty="0"/>
              <a:t>　　</a:t>
            </a:r>
            <a:r>
              <a:rPr lang="en-US" altLang="ja-JP" sz="1200" kern="100" dirty="0"/>
              <a:t>(※1) </a:t>
            </a:r>
            <a:r>
              <a:rPr lang="ja-JP" altLang="en-US" sz="1200" kern="100" dirty="0"/>
              <a:t>国：維持管理情報</a:t>
            </a:r>
            <a:r>
              <a:rPr lang="en-US" altLang="ja-JP" sz="1200" kern="100" dirty="0"/>
              <a:t>DB</a:t>
            </a:r>
          </a:p>
          <a:p>
            <a:pPr algn="just"/>
            <a:r>
              <a:rPr lang="ja-JP" altLang="en-US" sz="1200" kern="100" dirty="0"/>
              <a:t>　　　　  府：大阪府都市基盤施設維持管理</a:t>
            </a:r>
            <a:r>
              <a:rPr lang="en-US" altLang="ja-JP" sz="1200" kern="100" dirty="0"/>
              <a:t>DB</a:t>
            </a:r>
            <a:r>
              <a:rPr lang="ja-JP" altLang="en-US" sz="1200" kern="100" dirty="0"/>
              <a:t>システム</a:t>
            </a:r>
            <a:endParaRPr lang="en-US" altLang="ja-JP" sz="1200" kern="100" dirty="0"/>
          </a:p>
        </p:txBody>
      </p:sp>
      <p:sp>
        <p:nvSpPr>
          <p:cNvPr id="13" name="テキスト ボックス 12">
            <a:extLst>
              <a:ext uri="{FF2B5EF4-FFF2-40B4-BE49-F238E27FC236}">
                <a16:creationId xmlns:a16="http://schemas.microsoft.com/office/drawing/2014/main" id="{4075FD77-0A94-46E7-B329-0CBD6058FA75}"/>
              </a:ext>
            </a:extLst>
          </p:cNvPr>
          <p:cNvSpPr txBox="1"/>
          <p:nvPr/>
        </p:nvSpPr>
        <p:spPr>
          <a:xfrm>
            <a:off x="4788024" y="3076512"/>
            <a:ext cx="3888432"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評価（検証）</a:t>
            </a:r>
            <a:r>
              <a:rPr lang="en-US" altLang="ja-JP" sz="1200" kern="100" dirty="0">
                <a:effectLst/>
              </a:rPr>
              <a:t>】</a:t>
            </a:r>
          </a:p>
          <a:p>
            <a:pPr algn="just"/>
            <a:r>
              <a:rPr lang="ja-JP" altLang="en-US" sz="1200" kern="100" dirty="0"/>
              <a:t>・国土交通省の策定するマニュアルを準用して計画</a:t>
            </a:r>
            <a:endParaRPr lang="en-US" altLang="ja-JP" sz="1200" kern="100" dirty="0"/>
          </a:p>
          <a:p>
            <a:pPr algn="just"/>
            <a:r>
              <a:rPr lang="ja-JP" altLang="en-US" sz="1200" kern="100" dirty="0"/>
              <a:t>　通り点検を実施</a:t>
            </a:r>
            <a:endParaRPr lang="en-US" altLang="ja-JP" sz="1200" kern="100" dirty="0"/>
          </a:p>
          <a:p>
            <a:pPr algn="just"/>
            <a:endParaRPr lang="en-US" altLang="ja-JP" sz="1200" kern="100" dirty="0"/>
          </a:p>
        </p:txBody>
      </p:sp>
      <p:sp>
        <p:nvSpPr>
          <p:cNvPr id="18" name="テキスト ボックス 17">
            <a:extLst>
              <a:ext uri="{FF2B5EF4-FFF2-40B4-BE49-F238E27FC236}">
                <a16:creationId xmlns:a16="http://schemas.microsoft.com/office/drawing/2014/main" id="{ABF3EFEE-BCA1-41F3-B930-16B9570E67A4}"/>
              </a:ext>
            </a:extLst>
          </p:cNvPr>
          <p:cNvSpPr txBox="1"/>
          <p:nvPr/>
        </p:nvSpPr>
        <p:spPr>
          <a:xfrm>
            <a:off x="68518" y="980728"/>
            <a:ext cx="6420804" cy="584775"/>
          </a:xfrm>
          <a:prstGeom prst="rect">
            <a:avLst/>
          </a:prstGeom>
          <a:noFill/>
        </p:spPr>
        <p:txBody>
          <a:bodyPr wrap="square" rtlCol="0">
            <a:spAutoFit/>
          </a:bodyPr>
          <a:lstStyle/>
          <a:p>
            <a:r>
              <a:rPr kumimoji="1" lang="ja-JP" altLang="en-US" sz="1600" dirty="0">
                <a:latin typeface="+mj-ea"/>
                <a:ea typeface="+mj-ea"/>
              </a:rPr>
              <a:t>①ー１：点検業務の再構築</a:t>
            </a:r>
            <a:endParaRPr kumimoji="1" lang="en-US" altLang="ja-JP" sz="1600" dirty="0">
              <a:latin typeface="+mj-ea"/>
              <a:ea typeface="+mj-ea"/>
            </a:endParaRPr>
          </a:p>
          <a:p>
            <a:r>
              <a:rPr kumimoji="1" lang="ja-JP" altLang="en-US" sz="1600" dirty="0">
                <a:latin typeface="+mj-ea"/>
                <a:ea typeface="+mj-ea"/>
              </a:rPr>
              <a:t>①ー２：近接目視による点検の継続実施</a:t>
            </a:r>
          </a:p>
        </p:txBody>
      </p:sp>
    </p:spTree>
    <p:extLst>
      <p:ext uri="{BB962C8B-B14F-4D97-AF65-F5344CB8AC3E}">
        <p14:creationId xmlns:p14="http://schemas.microsoft.com/office/powerpoint/2010/main" val="98272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a:extLst>
              <a:ext uri="{FF2B5EF4-FFF2-40B4-BE49-F238E27FC236}">
                <a16:creationId xmlns:a16="http://schemas.microsoft.com/office/drawing/2014/main" id="{944BA379-3AF9-4731-B1B0-980A05160637}"/>
              </a:ext>
            </a:extLst>
          </p:cNvPr>
          <p:cNvGraphicFramePr>
            <a:graphicFrameLocks noChangeAspect="1"/>
          </p:cNvGraphicFramePr>
          <p:nvPr>
            <p:extLst>
              <p:ext uri="{D42A27DB-BD31-4B8C-83A1-F6EECF244321}">
                <p14:modId xmlns:p14="http://schemas.microsoft.com/office/powerpoint/2010/main" val="3024455916"/>
              </p:ext>
            </p:extLst>
          </p:nvPr>
        </p:nvGraphicFramePr>
        <p:xfrm>
          <a:off x="139700" y="2003425"/>
          <a:ext cx="7962900" cy="4440238"/>
        </p:xfrm>
        <a:graphic>
          <a:graphicData uri="http://schemas.openxmlformats.org/presentationml/2006/ole">
            <mc:AlternateContent xmlns:mc="http://schemas.openxmlformats.org/markup-compatibility/2006">
              <mc:Choice xmlns:v="urn:schemas-microsoft-com:vml" Requires="v">
                <p:oleObj spid="_x0000_s3074" name="Worksheet" r:id="rId4" imgW="12087206" imgH="6734311" progId="Excel.Sheet.12">
                  <p:embed/>
                </p:oleObj>
              </mc:Choice>
              <mc:Fallback>
                <p:oleObj name="Worksheet" r:id="rId4" imgW="12087206" imgH="6734311" progId="Excel.Sheet.12">
                  <p:embed/>
                  <p:pic>
                    <p:nvPicPr>
                      <p:cNvPr id="4" name="オブジェクト 3">
                        <a:extLst>
                          <a:ext uri="{FF2B5EF4-FFF2-40B4-BE49-F238E27FC236}">
                            <a16:creationId xmlns:a16="http://schemas.microsoft.com/office/drawing/2014/main" id="{30171BA1-6F1B-445A-9392-D21469CBADF0}"/>
                          </a:ext>
                        </a:extLst>
                      </p:cNvPr>
                      <p:cNvPicPr/>
                      <p:nvPr/>
                    </p:nvPicPr>
                    <p:blipFill>
                      <a:blip r:embed="rId5"/>
                      <a:stretch>
                        <a:fillRect/>
                      </a:stretch>
                    </p:blipFill>
                    <p:spPr>
                      <a:xfrm>
                        <a:off x="139700" y="2003425"/>
                        <a:ext cx="7962900" cy="4440238"/>
                      </a:xfrm>
                      <a:prstGeom prst="rect">
                        <a:avLst/>
                      </a:prstGeom>
                    </p:spPr>
                  </p:pic>
                </p:oleObj>
              </mc:Fallback>
            </mc:AlternateContent>
          </a:graphicData>
        </a:graphic>
      </p:graphicFrame>
      <p:sp>
        <p:nvSpPr>
          <p:cNvPr id="32" name="スライド番号プレースホルダー 1">
            <a:extLst>
              <a:ext uri="{FF2B5EF4-FFF2-40B4-BE49-F238E27FC236}">
                <a16:creationId xmlns:a16="http://schemas.microsoft.com/office/drawing/2014/main" id="{84372E70-62B2-4C9B-9931-1DBFCAD34C54}"/>
              </a:ext>
            </a:extLst>
          </p:cNvPr>
          <p:cNvSpPr>
            <a:spLocks noGrp="1"/>
          </p:cNvSpPr>
          <p:nvPr>
            <p:ph type="sldNum" sz="quarter" idx="12"/>
          </p:nvPr>
        </p:nvSpPr>
        <p:spPr>
          <a:xfrm>
            <a:off x="7956376" y="6562853"/>
            <a:ext cx="1828800" cy="365125"/>
          </a:xfrm>
        </p:spPr>
        <p:txBody>
          <a:bodyPr/>
          <a:lstStyle/>
          <a:p>
            <a:fld id="{682EF9F9-C4E8-46B2-BBF1-33E3162B856A}" type="slidenum">
              <a:rPr kumimoji="1" lang="ja-JP" altLang="en-US" smtClean="0"/>
              <a:t>7</a:t>
            </a:fld>
            <a:endParaRPr kumimoji="1" lang="ja-JP" altLang="en-US" dirty="0"/>
          </a:p>
        </p:txBody>
      </p:sp>
      <p:sp>
        <p:nvSpPr>
          <p:cNvPr id="57" name="テキスト ボックス 56">
            <a:extLst>
              <a:ext uri="{FF2B5EF4-FFF2-40B4-BE49-F238E27FC236}">
                <a16:creationId xmlns:a16="http://schemas.microsoft.com/office/drawing/2014/main" id="{EBF2C0B3-5D63-4502-8897-92324A1649DB}"/>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施設特性に応じた維持管理手法の体系化</a:t>
            </a:r>
            <a:endParaRPr kumimoji="1" lang="ja-JP" altLang="en-US" sz="2400" dirty="0">
              <a:latin typeface="Meiryo UI" pitchFamily="50" charset="-128"/>
              <a:ea typeface="Meiryo UI" pitchFamily="50" charset="-128"/>
              <a:cs typeface="Meiryo UI" pitchFamily="50" charset="-128"/>
            </a:endParaRPr>
          </a:p>
        </p:txBody>
      </p:sp>
      <p:sp>
        <p:nvSpPr>
          <p:cNvPr id="58" name="テキスト ボックス 57">
            <a:extLst>
              <a:ext uri="{FF2B5EF4-FFF2-40B4-BE49-F238E27FC236}">
                <a16:creationId xmlns:a16="http://schemas.microsoft.com/office/drawing/2014/main" id="{FB082B17-DB88-48E8-A305-523B2CF19FB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7" name="角丸四角形 8">
            <a:extLst>
              <a:ext uri="{FF2B5EF4-FFF2-40B4-BE49-F238E27FC236}">
                <a16:creationId xmlns:a16="http://schemas.microsoft.com/office/drawing/2014/main" id="{38F40433-376E-4D9D-9999-A2A54BDB0B9C}"/>
              </a:ext>
            </a:extLst>
          </p:cNvPr>
          <p:cNvSpPr/>
          <p:nvPr/>
        </p:nvSpPr>
        <p:spPr>
          <a:xfrm>
            <a:off x="43447" y="1762288"/>
            <a:ext cx="6472769"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68" name="テキスト ボックス 8">
            <a:extLst>
              <a:ext uri="{FF2B5EF4-FFF2-40B4-BE49-F238E27FC236}">
                <a16:creationId xmlns:a16="http://schemas.microsoft.com/office/drawing/2014/main" id="{04064BE9-8464-407A-8819-119FFE484E08}"/>
              </a:ext>
            </a:extLst>
          </p:cNvPr>
          <p:cNvSpPr txBox="1">
            <a:spLocks noChangeArrowheads="1"/>
          </p:cNvSpPr>
          <p:nvPr/>
        </p:nvSpPr>
        <p:spPr bwMode="auto">
          <a:xfrm>
            <a:off x="179472" y="1628800"/>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69" name="角丸四角形 8">
            <a:extLst>
              <a:ext uri="{FF2B5EF4-FFF2-40B4-BE49-F238E27FC236}">
                <a16:creationId xmlns:a16="http://schemas.microsoft.com/office/drawing/2014/main" id="{DB954AA5-2072-4812-9173-4122684E5551}"/>
              </a:ext>
            </a:extLst>
          </p:cNvPr>
          <p:cNvSpPr/>
          <p:nvPr/>
        </p:nvSpPr>
        <p:spPr>
          <a:xfrm>
            <a:off x="6844749" y="1762288"/>
            <a:ext cx="2219291" cy="4763056"/>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70" name="テキスト ボックス 8">
            <a:extLst>
              <a:ext uri="{FF2B5EF4-FFF2-40B4-BE49-F238E27FC236}">
                <a16:creationId xmlns:a16="http://schemas.microsoft.com/office/drawing/2014/main" id="{E8E3B2B9-F81D-407F-90AD-51517D2E99F9}"/>
              </a:ext>
            </a:extLst>
          </p:cNvPr>
          <p:cNvSpPr txBox="1">
            <a:spLocks noChangeArrowheads="1"/>
          </p:cNvSpPr>
          <p:nvPr/>
        </p:nvSpPr>
        <p:spPr bwMode="auto">
          <a:xfrm>
            <a:off x="7246140" y="1634175"/>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71" name="テキスト ボックス 70">
            <a:extLst>
              <a:ext uri="{FF2B5EF4-FFF2-40B4-BE49-F238E27FC236}">
                <a16:creationId xmlns:a16="http://schemas.microsoft.com/office/drawing/2014/main" id="{B30098DB-2791-4957-B271-2593CF40B8AB}"/>
              </a:ext>
            </a:extLst>
          </p:cNvPr>
          <p:cNvSpPr txBox="1"/>
          <p:nvPr/>
        </p:nvSpPr>
        <p:spPr>
          <a:xfrm>
            <a:off x="68518" y="980728"/>
            <a:ext cx="8944126" cy="584775"/>
          </a:xfrm>
          <a:prstGeom prst="rect">
            <a:avLst/>
          </a:prstGeom>
          <a:noFill/>
        </p:spPr>
        <p:txBody>
          <a:bodyPr wrap="square" rtlCol="0">
            <a:spAutoFit/>
          </a:bodyPr>
          <a:lstStyle/>
          <a:p>
            <a:r>
              <a:rPr lang="ja-JP" altLang="en-US" sz="1600" dirty="0">
                <a:latin typeface="+mj-ea"/>
                <a:ea typeface="+mj-ea"/>
              </a:rPr>
              <a:t>②</a:t>
            </a:r>
            <a:r>
              <a:rPr kumimoji="1" lang="ja-JP" altLang="en-US" sz="1600" dirty="0">
                <a:latin typeface="+mj-ea"/>
                <a:ea typeface="+mj-ea"/>
              </a:rPr>
              <a:t>ー１：港湾（個別施設）の実施計画を策定、</a:t>
            </a:r>
            <a:r>
              <a:rPr lang="ja-JP" altLang="en-US" sz="1600" dirty="0">
                <a:latin typeface="+mj-ea"/>
                <a:ea typeface="+mj-ea"/>
              </a:rPr>
              <a:t>②</a:t>
            </a:r>
            <a:r>
              <a:rPr kumimoji="1" lang="ja-JP" altLang="en-US" sz="1600" dirty="0">
                <a:latin typeface="+mj-ea"/>
                <a:ea typeface="+mj-ea"/>
              </a:rPr>
              <a:t>ー２：</a:t>
            </a:r>
            <a:r>
              <a:rPr lang="ja-JP" altLang="en-US" sz="1600" dirty="0">
                <a:latin typeface="+mj-ea"/>
                <a:ea typeface="+mj-ea"/>
              </a:rPr>
              <a:t>海岸（地区別）の実施計画を策定</a:t>
            </a:r>
            <a:endParaRPr lang="en-US" altLang="ja-JP" sz="1600" dirty="0">
              <a:latin typeface="+mj-ea"/>
              <a:ea typeface="+mj-ea"/>
            </a:endParaRPr>
          </a:p>
          <a:p>
            <a:r>
              <a:rPr kumimoji="1" lang="ja-JP" altLang="en-US" sz="1600" dirty="0">
                <a:latin typeface="+mj-ea"/>
                <a:ea typeface="+mj-ea"/>
              </a:rPr>
              <a:t>②ー４：計画的な補修の実施・維持管理手法の見直し、</a:t>
            </a:r>
            <a:r>
              <a:rPr kumimoji="1" lang="en-US" altLang="ja-JP" sz="1600" dirty="0">
                <a:latin typeface="+mj-ea"/>
                <a:ea typeface="+mj-ea"/>
              </a:rPr>
              <a:t>LCC</a:t>
            </a:r>
            <a:r>
              <a:rPr kumimoji="1" lang="ja-JP" altLang="en-US" sz="1600" dirty="0">
                <a:latin typeface="+mj-ea"/>
                <a:ea typeface="+mj-ea"/>
              </a:rPr>
              <a:t>最小化などを継続実施</a:t>
            </a:r>
          </a:p>
        </p:txBody>
      </p:sp>
      <p:sp>
        <p:nvSpPr>
          <p:cNvPr id="7" name="フリーフォーム: 図形 6">
            <a:extLst>
              <a:ext uri="{FF2B5EF4-FFF2-40B4-BE49-F238E27FC236}">
                <a16:creationId xmlns:a16="http://schemas.microsoft.com/office/drawing/2014/main" id="{056CCC0B-A855-494D-9B8B-E6D2D77C64DA}"/>
              </a:ext>
            </a:extLst>
          </p:cNvPr>
          <p:cNvSpPr/>
          <p:nvPr/>
        </p:nvSpPr>
        <p:spPr>
          <a:xfrm>
            <a:off x="319134" y="2760371"/>
            <a:ext cx="8668795" cy="984422"/>
          </a:xfrm>
          <a:custGeom>
            <a:avLst/>
            <a:gdLst>
              <a:gd name="connsiteX0" fmla="*/ 0 w 6079524"/>
              <a:gd name="connsiteY0" fmla="*/ 8238 h 988541"/>
              <a:gd name="connsiteX1" fmla="*/ 6079524 w 6079524"/>
              <a:gd name="connsiteY1" fmla="*/ 0 h 988541"/>
              <a:gd name="connsiteX2" fmla="*/ 6079524 w 6079524"/>
              <a:gd name="connsiteY2" fmla="*/ 988541 h 988541"/>
              <a:gd name="connsiteX3" fmla="*/ 0 w 6079524"/>
              <a:gd name="connsiteY3" fmla="*/ 988541 h 988541"/>
              <a:gd name="connsiteX4" fmla="*/ 0 w 6079524"/>
              <a:gd name="connsiteY4" fmla="*/ 8238 h 98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24" h="988541">
                <a:moveTo>
                  <a:pt x="0" y="8238"/>
                </a:moveTo>
                <a:lnTo>
                  <a:pt x="6079524" y="0"/>
                </a:lnTo>
                <a:lnTo>
                  <a:pt x="6079524" y="988541"/>
                </a:lnTo>
                <a:lnTo>
                  <a:pt x="0" y="988541"/>
                </a:lnTo>
                <a:lnTo>
                  <a:pt x="0" y="8238"/>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562BABFB-258B-49A2-BE43-20CE3BDDF71C}"/>
              </a:ext>
            </a:extLst>
          </p:cNvPr>
          <p:cNvSpPr/>
          <p:nvPr/>
        </p:nvSpPr>
        <p:spPr>
          <a:xfrm>
            <a:off x="325003" y="5441788"/>
            <a:ext cx="8687641" cy="974639"/>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0 w 6096952"/>
              <a:gd name="connsiteY4" fmla="*/ 626076 h 1598141"/>
              <a:gd name="connsiteX0" fmla="*/ 0 w 6096952"/>
              <a:gd name="connsiteY0" fmla="*/ 0 h 972065"/>
              <a:gd name="connsiteX1" fmla="*/ 2428 w 6096952"/>
              <a:gd name="connsiteY1" fmla="*/ 972065 h 972065"/>
              <a:gd name="connsiteX2" fmla="*/ 6096952 w 6096952"/>
              <a:gd name="connsiteY2" fmla="*/ 955589 h 972065"/>
              <a:gd name="connsiteX3" fmla="*/ 6071719 w 6096952"/>
              <a:gd name="connsiteY3" fmla="*/ 29244 h 972065"/>
              <a:gd name="connsiteX4" fmla="*/ 0 w 6096952"/>
              <a:gd name="connsiteY4" fmla="*/ 0 h 972065"/>
              <a:gd name="connsiteX0" fmla="*/ 0 w 6096952"/>
              <a:gd name="connsiteY0" fmla="*/ 0 h 972065"/>
              <a:gd name="connsiteX1" fmla="*/ 2428 w 6096952"/>
              <a:gd name="connsiteY1" fmla="*/ 972065 h 972065"/>
              <a:gd name="connsiteX2" fmla="*/ 6096952 w 6096952"/>
              <a:gd name="connsiteY2" fmla="*/ 955589 h 972065"/>
              <a:gd name="connsiteX3" fmla="*/ 6093110 w 6096952"/>
              <a:gd name="connsiteY3" fmla="*/ 25434 h 972065"/>
              <a:gd name="connsiteX4" fmla="*/ 0 w 6096952"/>
              <a:gd name="connsiteY4" fmla="*/ 0 h 972065"/>
              <a:gd name="connsiteX0" fmla="*/ 0 w 6096952"/>
              <a:gd name="connsiteY0" fmla="*/ 0 h 974639"/>
              <a:gd name="connsiteX1" fmla="*/ 2428 w 6096952"/>
              <a:gd name="connsiteY1" fmla="*/ 972065 h 974639"/>
              <a:gd name="connsiteX2" fmla="*/ 6096952 w 6096952"/>
              <a:gd name="connsiteY2" fmla="*/ 974639 h 974639"/>
              <a:gd name="connsiteX3" fmla="*/ 6093110 w 6096952"/>
              <a:gd name="connsiteY3" fmla="*/ 25434 h 974639"/>
              <a:gd name="connsiteX4" fmla="*/ 0 w 6096952"/>
              <a:gd name="connsiteY4" fmla="*/ 0 h 97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952" h="974639">
                <a:moveTo>
                  <a:pt x="0" y="0"/>
                </a:moveTo>
                <a:cubicBezTo>
                  <a:pt x="809" y="442097"/>
                  <a:pt x="1619" y="529968"/>
                  <a:pt x="2428" y="972065"/>
                </a:cubicBezTo>
                <a:lnTo>
                  <a:pt x="6096952" y="974639"/>
                </a:lnTo>
                <a:cubicBezTo>
                  <a:pt x="6093889" y="373277"/>
                  <a:pt x="6096173" y="626796"/>
                  <a:pt x="6093110" y="25434"/>
                </a:cubicBezTo>
                <a:lnTo>
                  <a:pt x="0" y="0"/>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星: 5 pt 13">
            <a:extLst>
              <a:ext uri="{FF2B5EF4-FFF2-40B4-BE49-F238E27FC236}">
                <a16:creationId xmlns:a16="http://schemas.microsoft.com/office/drawing/2014/main" id="{B194747F-E573-4537-9043-9006F02EFC60}"/>
              </a:ext>
            </a:extLst>
          </p:cNvPr>
          <p:cNvSpPr/>
          <p:nvPr/>
        </p:nvSpPr>
        <p:spPr>
          <a:xfrm>
            <a:off x="8195260" y="3940676"/>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星: 5 pt 14">
            <a:extLst>
              <a:ext uri="{FF2B5EF4-FFF2-40B4-BE49-F238E27FC236}">
                <a16:creationId xmlns:a16="http://schemas.microsoft.com/office/drawing/2014/main" id="{44844A9A-A589-450F-98DE-84E3262ED6B4}"/>
              </a:ext>
            </a:extLst>
          </p:cNvPr>
          <p:cNvSpPr/>
          <p:nvPr/>
        </p:nvSpPr>
        <p:spPr>
          <a:xfrm>
            <a:off x="8189872" y="4444732"/>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FB6B1BDB-7D3E-45EE-8FF1-4ADB0CD370D4}"/>
              </a:ext>
            </a:extLst>
          </p:cNvPr>
          <p:cNvSpPr/>
          <p:nvPr/>
        </p:nvSpPr>
        <p:spPr>
          <a:xfrm>
            <a:off x="1528997" y="4789669"/>
            <a:ext cx="7483648" cy="312066"/>
          </a:xfrm>
          <a:custGeom>
            <a:avLst/>
            <a:gdLst>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1235676 w 6087762"/>
              <a:gd name="connsiteY4" fmla="*/ 4118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1243914 w 6087762"/>
              <a:gd name="connsiteY5" fmla="*/ 48603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51691 w 6087762"/>
              <a:gd name="connsiteY4" fmla="*/ 64049 h 1458097"/>
              <a:gd name="connsiteX5" fmla="*/ 870595 w 6087762"/>
              <a:gd name="connsiteY5" fmla="*/ 516512 h 1458097"/>
              <a:gd name="connsiteX6" fmla="*/ 0 w 6087762"/>
              <a:gd name="connsiteY6" fmla="*/ 494270 h 1458097"/>
              <a:gd name="connsiteX0" fmla="*/ 0 w 6087762"/>
              <a:gd name="connsiteY0" fmla="*/ 494270 h 1458097"/>
              <a:gd name="connsiteX1" fmla="*/ 8238 w 6087762"/>
              <a:gd name="connsiteY1" fmla="*/ 1441622 h 1458097"/>
              <a:gd name="connsiteX2" fmla="*/ 6079524 w 6087762"/>
              <a:gd name="connsiteY2" fmla="*/ 1458097 h 1458097"/>
              <a:gd name="connsiteX3" fmla="*/ 6087762 w 6087762"/>
              <a:gd name="connsiteY3" fmla="*/ 0 h 1458097"/>
              <a:gd name="connsiteX4" fmla="*/ 894356 w 6087762"/>
              <a:gd name="connsiteY4" fmla="*/ 33569 h 1458097"/>
              <a:gd name="connsiteX5" fmla="*/ 870595 w 6087762"/>
              <a:gd name="connsiteY5" fmla="*/ 516512 h 1458097"/>
              <a:gd name="connsiteX6" fmla="*/ 0 w 6087762"/>
              <a:gd name="connsiteY6" fmla="*/ 494270 h 1458097"/>
              <a:gd name="connsiteX0" fmla="*/ 0 w 6087762"/>
              <a:gd name="connsiteY0" fmla="*/ 494270 h 1820562"/>
              <a:gd name="connsiteX1" fmla="*/ 2428 w 6087762"/>
              <a:gd name="connsiteY1" fmla="*/ 1820562 h 1820562"/>
              <a:gd name="connsiteX2" fmla="*/ 6079524 w 6087762"/>
              <a:gd name="connsiteY2" fmla="*/ 1458097 h 1820562"/>
              <a:gd name="connsiteX3" fmla="*/ 6087762 w 6087762"/>
              <a:gd name="connsiteY3" fmla="*/ 0 h 1820562"/>
              <a:gd name="connsiteX4" fmla="*/ 894356 w 6087762"/>
              <a:gd name="connsiteY4" fmla="*/ 33569 h 1820562"/>
              <a:gd name="connsiteX5" fmla="*/ 870595 w 6087762"/>
              <a:gd name="connsiteY5" fmla="*/ 516512 h 1820562"/>
              <a:gd name="connsiteX6" fmla="*/ 0 w 608776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94356 w 6096952"/>
              <a:gd name="connsiteY4" fmla="*/ 33569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70595 w 6096952"/>
              <a:gd name="connsiteY5" fmla="*/ 516512 h 1820562"/>
              <a:gd name="connsiteX6" fmla="*/ 0 w 6096952"/>
              <a:gd name="connsiteY6" fmla="*/ 494270 h 1820562"/>
              <a:gd name="connsiteX0" fmla="*/ 0 w 6096952"/>
              <a:gd name="connsiteY0" fmla="*/ 494270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494270 h 1820562"/>
              <a:gd name="connsiteX0" fmla="*/ 0 w 6096952"/>
              <a:gd name="connsiteY0" fmla="*/ 848497 h 1820562"/>
              <a:gd name="connsiteX1" fmla="*/ 2428 w 6096952"/>
              <a:gd name="connsiteY1" fmla="*/ 1820562 h 1820562"/>
              <a:gd name="connsiteX2" fmla="*/ 6096952 w 6096952"/>
              <a:gd name="connsiteY2" fmla="*/ 1804086 h 1820562"/>
              <a:gd name="connsiteX3" fmla="*/ 6087762 w 6096952"/>
              <a:gd name="connsiteY3" fmla="*/ 0 h 1820562"/>
              <a:gd name="connsiteX4" fmla="*/ 871118 w 6096952"/>
              <a:gd name="connsiteY4" fmla="*/ 157136 h 1820562"/>
              <a:gd name="connsiteX5" fmla="*/ 888023 w 6096952"/>
              <a:gd name="connsiteY5" fmla="*/ 854263 h 1820562"/>
              <a:gd name="connsiteX6" fmla="*/ 0 w 6096952"/>
              <a:gd name="connsiteY6" fmla="*/ 848497 h 1820562"/>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105622"/>
              <a:gd name="connsiteY0" fmla="*/ 691361 h 1663426"/>
              <a:gd name="connsiteX1" fmla="*/ 2428 w 6105622"/>
              <a:gd name="connsiteY1" fmla="*/ 1663426 h 1663426"/>
              <a:gd name="connsiteX2" fmla="*/ 6096952 w 6105622"/>
              <a:gd name="connsiteY2" fmla="*/ 1646950 h 1663426"/>
              <a:gd name="connsiteX3" fmla="*/ 6105191 w 6105622"/>
              <a:gd name="connsiteY3" fmla="*/ 81761 h 1663426"/>
              <a:gd name="connsiteX4" fmla="*/ 871118 w 6105622"/>
              <a:gd name="connsiteY4" fmla="*/ 0 h 1663426"/>
              <a:gd name="connsiteX5" fmla="*/ 888023 w 6105622"/>
              <a:gd name="connsiteY5" fmla="*/ 697127 h 1663426"/>
              <a:gd name="connsiteX6" fmla="*/ 0 w 610562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88023 w 6096952"/>
              <a:gd name="connsiteY5" fmla="*/ 697127 h 1663426"/>
              <a:gd name="connsiteX6" fmla="*/ 0 w 6096952"/>
              <a:gd name="connsiteY6" fmla="*/ 691361 h 1663426"/>
              <a:gd name="connsiteX0" fmla="*/ 0 w 6096952"/>
              <a:gd name="connsiteY0" fmla="*/ 691361 h 1663426"/>
              <a:gd name="connsiteX1" fmla="*/ 2428 w 6096952"/>
              <a:gd name="connsiteY1" fmla="*/ 1663426 h 1663426"/>
              <a:gd name="connsiteX2" fmla="*/ 6096952 w 6096952"/>
              <a:gd name="connsiteY2" fmla="*/ 1646950 h 1663426"/>
              <a:gd name="connsiteX3" fmla="*/ 6087762 w 6096952"/>
              <a:gd name="connsiteY3" fmla="*/ 65285 h 1663426"/>
              <a:gd name="connsiteX4" fmla="*/ 871118 w 6096952"/>
              <a:gd name="connsiteY4" fmla="*/ 0 h 1663426"/>
              <a:gd name="connsiteX5" fmla="*/ 870594 w 6096952"/>
              <a:gd name="connsiteY5" fmla="*/ 697127 h 1663426"/>
              <a:gd name="connsiteX6" fmla="*/ 0 w 6096952"/>
              <a:gd name="connsiteY6" fmla="*/ 691361 h 1663426"/>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870594 w 6096952"/>
              <a:gd name="connsiteY4" fmla="*/ 631842 h 1598141"/>
              <a:gd name="connsiteX5" fmla="*/ 0 w 6096952"/>
              <a:gd name="connsiteY5" fmla="*/ 626076 h 1598141"/>
              <a:gd name="connsiteX0" fmla="*/ 0 w 6096952"/>
              <a:gd name="connsiteY0" fmla="*/ 626076 h 1598141"/>
              <a:gd name="connsiteX1" fmla="*/ 2428 w 6096952"/>
              <a:gd name="connsiteY1" fmla="*/ 1598141 h 1598141"/>
              <a:gd name="connsiteX2" fmla="*/ 6096952 w 6096952"/>
              <a:gd name="connsiteY2" fmla="*/ 1581665 h 1598141"/>
              <a:gd name="connsiteX3" fmla="*/ 6087762 w 6096952"/>
              <a:gd name="connsiteY3" fmla="*/ 0 h 1598141"/>
              <a:gd name="connsiteX4" fmla="*/ 0 w 6096952"/>
              <a:gd name="connsiteY4" fmla="*/ 626076 h 1598141"/>
              <a:gd name="connsiteX0" fmla="*/ 0 w 6096952"/>
              <a:gd name="connsiteY0" fmla="*/ 0 h 972065"/>
              <a:gd name="connsiteX1" fmla="*/ 2428 w 6096952"/>
              <a:gd name="connsiteY1" fmla="*/ 972065 h 972065"/>
              <a:gd name="connsiteX2" fmla="*/ 6096952 w 6096952"/>
              <a:gd name="connsiteY2" fmla="*/ 955589 h 972065"/>
              <a:gd name="connsiteX3" fmla="*/ 6071719 w 6096952"/>
              <a:gd name="connsiteY3" fmla="*/ 29244 h 972065"/>
              <a:gd name="connsiteX4" fmla="*/ 0 w 6096952"/>
              <a:gd name="connsiteY4" fmla="*/ 0 h 97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952" h="972065">
                <a:moveTo>
                  <a:pt x="0" y="0"/>
                </a:moveTo>
                <a:cubicBezTo>
                  <a:pt x="809" y="442097"/>
                  <a:pt x="1619" y="529968"/>
                  <a:pt x="2428" y="972065"/>
                </a:cubicBezTo>
                <a:lnTo>
                  <a:pt x="6096952" y="955589"/>
                </a:lnTo>
                <a:cubicBezTo>
                  <a:pt x="6093889" y="354227"/>
                  <a:pt x="6074782" y="630606"/>
                  <a:pt x="6071719" y="29244"/>
                </a:cubicBezTo>
                <a:lnTo>
                  <a:pt x="0" y="0"/>
                </a:lnTo>
                <a:close/>
              </a:path>
            </a:pathLst>
          </a:custGeom>
          <a:solidFill>
            <a:schemeClr val="tx1">
              <a:alpha val="50000"/>
            </a:schemeClr>
          </a:solidFill>
          <a:ln w="25400">
            <a:no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星: 5 pt 16">
            <a:extLst>
              <a:ext uri="{FF2B5EF4-FFF2-40B4-BE49-F238E27FC236}">
                <a16:creationId xmlns:a16="http://schemas.microsoft.com/office/drawing/2014/main" id="{4CE95241-23A1-4A0F-A2B6-55C8347252EA}"/>
              </a:ext>
            </a:extLst>
          </p:cNvPr>
          <p:cNvSpPr/>
          <p:nvPr/>
        </p:nvSpPr>
        <p:spPr>
          <a:xfrm>
            <a:off x="8189872" y="5179069"/>
            <a:ext cx="144016" cy="144016"/>
          </a:xfrm>
          <a:prstGeom prst="star5">
            <a:avLst/>
          </a:prstGeom>
          <a:solidFill>
            <a:srgbClr val="FF0000"/>
          </a:solidFill>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023A52AA-868F-43CA-8E52-B3AF9E1E7456}"/>
              </a:ext>
            </a:extLst>
          </p:cNvPr>
          <p:cNvSpPr/>
          <p:nvPr/>
        </p:nvSpPr>
        <p:spPr>
          <a:xfrm>
            <a:off x="302324" y="3760719"/>
            <a:ext cx="8687641" cy="1681069"/>
          </a:xfrm>
          <a:custGeom>
            <a:avLst/>
            <a:gdLst>
              <a:gd name="connsiteX0" fmla="*/ 0 w 6112476"/>
              <a:gd name="connsiteY0" fmla="*/ 0 h 1351005"/>
              <a:gd name="connsiteX1" fmla="*/ 8238 w 6112476"/>
              <a:gd name="connsiteY1" fmla="*/ 1351005 h 1351005"/>
              <a:gd name="connsiteX2" fmla="*/ 1252152 w 6112476"/>
              <a:gd name="connsiteY2" fmla="*/ 1351005 h 1351005"/>
              <a:gd name="connsiteX3" fmla="*/ 1252152 w 6112476"/>
              <a:gd name="connsiteY3" fmla="*/ 897924 h 1351005"/>
              <a:gd name="connsiteX4" fmla="*/ 6112476 w 6112476"/>
              <a:gd name="connsiteY4" fmla="*/ 873211 h 1351005"/>
              <a:gd name="connsiteX5" fmla="*/ 6096000 w 6112476"/>
              <a:gd name="connsiteY5" fmla="*/ 0 h 1351005"/>
              <a:gd name="connsiteX6" fmla="*/ 0 w 6112476"/>
              <a:gd name="connsiteY6" fmla="*/ 0 h 1351005"/>
              <a:gd name="connsiteX0" fmla="*/ 0 w 6101046"/>
              <a:gd name="connsiteY0" fmla="*/ 0 h 1351005"/>
              <a:gd name="connsiteX1" fmla="*/ 8238 w 6101046"/>
              <a:gd name="connsiteY1" fmla="*/ 1351005 h 1351005"/>
              <a:gd name="connsiteX2" fmla="*/ 1252152 w 6101046"/>
              <a:gd name="connsiteY2" fmla="*/ 1351005 h 1351005"/>
              <a:gd name="connsiteX3" fmla="*/ 1252152 w 6101046"/>
              <a:gd name="connsiteY3" fmla="*/ 897924 h 1351005"/>
              <a:gd name="connsiteX4" fmla="*/ 6101046 w 6101046"/>
              <a:gd name="connsiteY4" fmla="*/ 861781 h 1351005"/>
              <a:gd name="connsiteX5" fmla="*/ 6096000 w 6101046"/>
              <a:gd name="connsiteY5" fmla="*/ 0 h 1351005"/>
              <a:gd name="connsiteX6" fmla="*/ 0 w 6101046"/>
              <a:gd name="connsiteY6" fmla="*/ 0 h 1351005"/>
              <a:gd name="connsiteX0" fmla="*/ 0 w 6101046"/>
              <a:gd name="connsiteY0" fmla="*/ 0 h 1351005"/>
              <a:gd name="connsiteX1" fmla="*/ 8238 w 6101046"/>
              <a:gd name="connsiteY1" fmla="*/ 1351005 h 1351005"/>
              <a:gd name="connsiteX2" fmla="*/ 1252152 w 6101046"/>
              <a:gd name="connsiteY2" fmla="*/ 1351005 h 1351005"/>
              <a:gd name="connsiteX3" fmla="*/ 1252152 w 6101046"/>
              <a:gd name="connsiteY3" fmla="*/ 897924 h 1351005"/>
              <a:gd name="connsiteX4" fmla="*/ 6101046 w 6101046"/>
              <a:gd name="connsiteY4" fmla="*/ 877021 h 1351005"/>
              <a:gd name="connsiteX5" fmla="*/ 6096000 w 6101046"/>
              <a:gd name="connsiteY5" fmla="*/ 0 h 1351005"/>
              <a:gd name="connsiteX6" fmla="*/ 0 w 6101046"/>
              <a:gd name="connsiteY6" fmla="*/ 0 h 1351005"/>
              <a:gd name="connsiteX0" fmla="*/ 0 w 6101046"/>
              <a:gd name="connsiteY0" fmla="*/ 0 h 1351005"/>
              <a:gd name="connsiteX1" fmla="*/ 8238 w 6101046"/>
              <a:gd name="connsiteY1" fmla="*/ 1351005 h 1351005"/>
              <a:gd name="connsiteX2" fmla="*/ 1252152 w 6101046"/>
              <a:gd name="connsiteY2" fmla="*/ 1351005 h 1351005"/>
              <a:gd name="connsiteX3" fmla="*/ 883363 w 6101046"/>
              <a:gd name="connsiteY3" fmla="*/ 867444 h 1351005"/>
              <a:gd name="connsiteX4" fmla="*/ 6101046 w 6101046"/>
              <a:gd name="connsiteY4" fmla="*/ 877021 h 1351005"/>
              <a:gd name="connsiteX5" fmla="*/ 6096000 w 6101046"/>
              <a:gd name="connsiteY5" fmla="*/ 0 h 1351005"/>
              <a:gd name="connsiteX6" fmla="*/ 0 w 6101046"/>
              <a:gd name="connsiteY6" fmla="*/ 0 h 1351005"/>
              <a:gd name="connsiteX0" fmla="*/ 0 w 6101046"/>
              <a:gd name="connsiteY0" fmla="*/ 0 h 1351005"/>
              <a:gd name="connsiteX1" fmla="*/ 8238 w 6101046"/>
              <a:gd name="connsiteY1" fmla="*/ 1351005 h 1351005"/>
              <a:gd name="connsiteX2" fmla="*/ 899397 w 6101046"/>
              <a:gd name="connsiteY2" fmla="*/ 1351005 h 1351005"/>
              <a:gd name="connsiteX3" fmla="*/ 883363 w 6101046"/>
              <a:gd name="connsiteY3" fmla="*/ 867444 h 1351005"/>
              <a:gd name="connsiteX4" fmla="*/ 6101046 w 6101046"/>
              <a:gd name="connsiteY4" fmla="*/ 877021 h 1351005"/>
              <a:gd name="connsiteX5" fmla="*/ 6096000 w 6101046"/>
              <a:gd name="connsiteY5" fmla="*/ 0 h 1351005"/>
              <a:gd name="connsiteX6" fmla="*/ 0 w 6101046"/>
              <a:gd name="connsiteY6" fmla="*/ 0 h 1351005"/>
              <a:gd name="connsiteX0" fmla="*/ 0 w 6101046"/>
              <a:gd name="connsiteY0" fmla="*/ 0 h 1351005"/>
              <a:gd name="connsiteX1" fmla="*/ 8238 w 6101046"/>
              <a:gd name="connsiteY1" fmla="*/ 1351005 h 1351005"/>
              <a:gd name="connsiteX2" fmla="*/ 888707 w 6101046"/>
              <a:gd name="connsiteY2" fmla="*/ 1335765 h 1351005"/>
              <a:gd name="connsiteX3" fmla="*/ 883363 w 6101046"/>
              <a:gd name="connsiteY3" fmla="*/ 867444 h 1351005"/>
              <a:gd name="connsiteX4" fmla="*/ 6101046 w 6101046"/>
              <a:gd name="connsiteY4" fmla="*/ 877021 h 1351005"/>
              <a:gd name="connsiteX5" fmla="*/ 6096000 w 6101046"/>
              <a:gd name="connsiteY5" fmla="*/ 0 h 1351005"/>
              <a:gd name="connsiteX6" fmla="*/ 0 w 6101046"/>
              <a:gd name="connsiteY6" fmla="*/ 0 h 1351005"/>
              <a:gd name="connsiteX0" fmla="*/ 0 w 6101046"/>
              <a:gd name="connsiteY0" fmla="*/ 0 h 1358625"/>
              <a:gd name="connsiteX1" fmla="*/ 8238 w 6101046"/>
              <a:gd name="connsiteY1" fmla="*/ 1351005 h 1358625"/>
              <a:gd name="connsiteX2" fmla="*/ 883362 w 6101046"/>
              <a:gd name="connsiteY2" fmla="*/ 1358625 h 1358625"/>
              <a:gd name="connsiteX3" fmla="*/ 883363 w 6101046"/>
              <a:gd name="connsiteY3" fmla="*/ 867444 h 1358625"/>
              <a:gd name="connsiteX4" fmla="*/ 6101046 w 6101046"/>
              <a:gd name="connsiteY4" fmla="*/ 877021 h 1358625"/>
              <a:gd name="connsiteX5" fmla="*/ 6096000 w 6101046"/>
              <a:gd name="connsiteY5" fmla="*/ 0 h 1358625"/>
              <a:gd name="connsiteX6" fmla="*/ 0 w 6101046"/>
              <a:gd name="connsiteY6" fmla="*/ 0 h 1358625"/>
              <a:gd name="connsiteX0" fmla="*/ 0 w 6101046"/>
              <a:gd name="connsiteY0" fmla="*/ 0 h 1358625"/>
              <a:gd name="connsiteX1" fmla="*/ 8238 w 6101046"/>
              <a:gd name="connsiteY1" fmla="*/ 1351005 h 1358625"/>
              <a:gd name="connsiteX2" fmla="*/ 883362 w 6101046"/>
              <a:gd name="connsiteY2" fmla="*/ 1358625 h 1358625"/>
              <a:gd name="connsiteX3" fmla="*/ 883363 w 6101046"/>
              <a:gd name="connsiteY3" fmla="*/ 1007487 h 1358625"/>
              <a:gd name="connsiteX4" fmla="*/ 6101046 w 6101046"/>
              <a:gd name="connsiteY4" fmla="*/ 877021 h 1358625"/>
              <a:gd name="connsiteX5" fmla="*/ 6096000 w 6101046"/>
              <a:gd name="connsiteY5" fmla="*/ 0 h 1358625"/>
              <a:gd name="connsiteX6" fmla="*/ 0 w 6101046"/>
              <a:gd name="connsiteY6" fmla="*/ 0 h 1358625"/>
              <a:gd name="connsiteX0" fmla="*/ 0 w 6096000"/>
              <a:gd name="connsiteY0" fmla="*/ 0 h 1358625"/>
              <a:gd name="connsiteX1" fmla="*/ 8238 w 6096000"/>
              <a:gd name="connsiteY1" fmla="*/ 1351005 h 1358625"/>
              <a:gd name="connsiteX2" fmla="*/ 883362 w 6096000"/>
              <a:gd name="connsiteY2" fmla="*/ 1358625 h 1358625"/>
              <a:gd name="connsiteX3" fmla="*/ 883363 w 6096000"/>
              <a:gd name="connsiteY3" fmla="*/ 1007487 h 1358625"/>
              <a:gd name="connsiteX4" fmla="*/ 6089490 w 6096000"/>
              <a:gd name="connsiteY4" fmla="*/ 1033540 h 1358625"/>
              <a:gd name="connsiteX5" fmla="*/ 6096000 w 6096000"/>
              <a:gd name="connsiteY5" fmla="*/ 0 h 1358625"/>
              <a:gd name="connsiteX6" fmla="*/ 0 w 6096000"/>
              <a:gd name="connsiteY6" fmla="*/ 0 h 1358625"/>
              <a:gd name="connsiteX0" fmla="*/ 0 w 6096000"/>
              <a:gd name="connsiteY0" fmla="*/ 0 h 1680518"/>
              <a:gd name="connsiteX1" fmla="*/ 37129 w 6096000"/>
              <a:gd name="connsiteY1" fmla="*/ 1680518 h 1680518"/>
              <a:gd name="connsiteX2" fmla="*/ 883362 w 6096000"/>
              <a:gd name="connsiteY2" fmla="*/ 1358625 h 1680518"/>
              <a:gd name="connsiteX3" fmla="*/ 883363 w 6096000"/>
              <a:gd name="connsiteY3" fmla="*/ 1007487 h 1680518"/>
              <a:gd name="connsiteX4" fmla="*/ 6089490 w 6096000"/>
              <a:gd name="connsiteY4" fmla="*/ 1033540 h 1680518"/>
              <a:gd name="connsiteX5" fmla="*/ 6096000 w 6096000"/>
              <a:gd name="connsiteY5" fmla="*/ 0 h 1680518"/>
              <a:gd name="connsiteX6" fmla="*/ 0 w 6096000"/>
              <a:gd name="connsiteY6" fmla="*/ 0 h 1680518"/>
              <a:gd name="connsiteX0" fmla="*/ 0 w 6096000"/>
              <a:gd name="connsiteY0" fmla="*/ 0 h 1680518"/>
              <a:gd name="connsiteX1" fmla="*/ 37129 w 6096000"/>
              <a:gd name="connsiteY1" fmla="*/ 1680518 h 1680518"/>
              <a:gd name="connsiteX2" fmla="*/ 877584 w 6096000"/>
              <a:gd name="connsiteY2" fmla="*/ 1679901 h 1680518"/>
              <a:gd name="connsiteX3" fmla="*/ 883363 w 6096000"/>
              <a:gd name="connsiteY3" fmla="*/ 1007487 h 1680518"/>
              <a:gd name="connsiteX4" fmla="*/ 6089490 w 6096000"/>
              <a:gd name="connsiteY4" fmla="*/ 1033540 h 1680518"/>
              <a:gd name="connsiteX5" fmla="*/ 6096000 w 6096000"/>
              <a:gd name="connsiteY5" fmla="*/ 0 h 1680518"/>
              <a:gd name="connsiteX6" fmla="*/ 0 w 6096000"/>
              <a:gd name="connsiteY6" fmla="*/ 0 h 1680518"/>
              <a:gd name="connsiteX0" fmla="*/ 0 w 6072888"/>
              <a:gd name="connsiteY0" fmla="*/ 0 h 1680518"/>
              <a:gd name="connsiteX1" fmla="*/ 14017 w 6072888"/>
              <a:gd name="connsiteY1" fmla="*/ 1680518 h 1680518"/>
              <a:gd name="connsiteX2" fmla="*/ 854472 w 6072888"/>
              <a:gd name="connsiteY2" fmla="*/ 1679901 h 1680518"/>
              <a:gd name="connsiteX3" fmla="*/ 860251 w 6072888"/>
              <a:gd name="connsiteY3" fmla="*/ 1007487 h 1680518"/>
              <a:gd name="connsiteX4" fmla="*/ 6066378 w 6072888"/>
              <a:gd name="connsiteY4" fmla="*/ 1033540 h 1680518"/>
              <a:gd name="connsiteX5" fmla="*/ 6072888 w 6072888"/>
              <a:gd name="connsiteY5" fmla="*/ 0 h 1680518"/>
              <a:gd name="connsiteX6" fmla="*/ 0 w 6072888"/>
              <a:gd name="connsiteY6" fmla="*/ 0 h 1680518"/>
              <a:gd name="connsiteX0" fmla="*/ 20652 w 6093540"/>
              <a:gd name="connsiteY0" fmla="*/ 0 h 1679901"/>
              <a:gd name="connsiteX1" fmla="*/ 0 w 6093540"/>
              <a:gd name="connsiteY1" fmla="*/ 1672281 h 1679901"/>
              <a:gd name="connsiteX2" fmla="*/ 875124 w 6093540"/>
              <a:gd name="connsiteY2" fmla="*/ 1679901 h 1679901"/>
              <a:gd name="connsiteX3" fmla="*/ 880903 w 6093540"/>
              <a:gd name="connsiteY3" fmla="*/ 1007487 h 1679901"/>
              <a:gd name="connsiteX4" fmla="*/ 6087030 w 6093540"/>
              <a:gd name="connsiteY4" fmla="*/ 1033540 h 1679901"/>
              <a:gd name="connsiteX5" fmla="*/ 6093540 w 6093540"/>
              <a:gd name="connsiteY5" fmla="*/ 0 h 1679901"/>
              <a:gd name="connsiteX6" fmla="*/ 20652 w 6093540"/>
              <a:gd name="connsiteY6" fmla="*/ 0 h 1679901"/>
              <a:gd name="connsiteX0" fmla="*/ 0 w 6096001"/>
              <a:gd name="connsiteY0" fmla="*/ 24714 h 1679901"/>
              <a:gd name="connsiteX1" fmla="*/ 2461 w 6096001"/>
              <a:gd name="connsiteY1" fmla="*/ 1672281 h 1679901"/>
              <a:gd name="connsiteX2" fmla="*/ 877585 w 6096001"/>
              <a:gd name="connsiteY2" fmla="*/ 1679901 h 1679901"/>
              <a:gd name="connsiteX3" fmla="*/ 883364 w 6096001"/>
              <a:gd name="connsiteY3" fmla="*/ 1007487 h 1679901"/>
              <a:gd name="connsiteX4" fmla="*/ 6089491 w 6096001"/>
              <a:gd name="connsiteY4" fmla="*/ 1033540 h 1679901"/>
              <a:gd name="connsiteX5" fmla="*/ 6096001 w 6096001"/>
              <a:gd name="connsiteY5" fmla="*/ 0 h 1679901"/>
              <a:gd name="connsiteX6" fmla="*/ 0 w 6096001"/>
              <a:gd name="connsiteY6" fmla="*/ 24714 h 1679901"/>
              <a:gd name="connsiteX0" fmla="*/ 0 w 6107557"/>
              <a:gd name="connsiteY0" fmla="*/ 0 h 1704614"/>
              <a:gd name="connsiteX1" fmla="*/ 14017 w 6107557"/>
              <a:gd name="connsiteY1" fmla="*/ 1696994 h 1704614"/>
              <a:gd name="connsiteX2" fmla="*/ 889141 w 6107557"/>
              <a:gd name="connsiteY2" fmla="*/ 1704614 h 1704614"/>
              <a:gd name="connsiteX3" fmla="*/ 894920 w 6107557"/>
              <a:gd name="connsiteY3" fmla="*/ 1032200 h 1704614"/>
              <a:gd name="connsiteX4" fmla="*/ 6101047 w 6107557"/>
              <a:gd name="connsiteY4" fmla="*/ 1058253 h 1704614"/>
              <a:gd name="connsiteX5" fmla="*/ 6107557 w 6107557"/>
              <a:gd name="connsiteY5" fmla="*/ 24713 h 1704614"/>
              <a:gd name="connsiteX6" fmla="*/ 0 w 6107557"/>
              <a:gd name="connsiteY6" fmla="*/ 0 h 1704614"/>
              <a:gd name="connsiteX0" fmla="*/ 0 w 6107557"/>
              <a:gd name="connsiteY0" fmla="*/ 0 h 1696376"/>
              <a:gd name="connsiteX1" fmla="*/ 14017 w 6107557"/>
              <a:gd name="connsiteY1" fmla="*/ 1688756 h 1696376"/>
              <a:gd name="connsiteX2" fmla="*/ 889141 w 6107557"/>
              <a:gd name="connsiteY2" fmla="*/ 1696376 h 1696376"/>
              <a:gd name="connsiteX3" fmla="*/ 894920 w 6107557"/>
              <a:gd name="connsiteY3" fmla="*/ 1023962 h 1696376"/>
              <a:gd name="connsiteX4" fmla="*/ 6101047 w 6107557"/>
              <a:gd name="connsiteY4" fmla="*/ 1050015 h 1696376"/>
              <a:gd name="connsiteX5" fmla="*/ 6107557 w 6107557"/>
              <a:gd name="connsiteY5" fmla="*/ 16475 h 1696376"/>
              <a:gd name="connsiteX6" fmla="*/ 0 w 6107557"/>
              <a:gd name="connsiteY6" fmla="*/ 0 h 1696376"/>
              <a:gd name="connsiteX0" fmla="*/ 3410 w 6093632"/>
              <a:gd name="connsiteY0" fmla="*/ 1 h 1679901"/>
              <a:gd name="connsiteX1" fmla="*/ 92 w 6093632"/>
              <a:gd name="connsiteY1" fmla="*/ 1672281 h 1679901"/>
              <a:gd name="connsiteX2" fmla="*/ 875216 w 6093632"/>
              <a:gd name="connsiteY2" fmla="*/ 1679901 h 1679901"/>
              <a:gd name="connsiteX3" fmla="*/ 880995 w 6093632"/>
              <a:gd name="connsiteY3" fmla="*/ 1007487 h 1679901"/>
              <a:gd name="connsiteX4" fmla="*/ 6087122 w 6093632"/>
              <a:gd name="connsiteY4" fmla="*/ 1033540 h 1679901"/>
              <a:gd name="connsiteX5" fmla="*/ 6093632 w 6093632"/>
              <a:gd name="connsiteY5" fmla="*/ 0 h 1679901"/>
              <a:gd name="connsiteX6" fmla="*/ 3410 w 6093632"/>
              <a:gd name="connsiteY6" fmla="*/ 1 h 1679901"/>
              <a:gd name="connsiteX0" fmla="*/ 3410 w 6093632"/>
              <a:gd name="connsiteY0" fmla="*/ 1 h 1679901"/>
              <a:gd name="connsiteX1" fmla="*/ 92 w 6093632"/>
              <a:gd name="connsiteY1" fmla="*/ 1672281 h 1679901"/>
              <a:gd name="connsiteX2" fmla="*/ 875216 w 6093632"/>
              <a:gd name="connsiteY2" fmla="*/ 1679901 h 1679901"/>
              <a:gd name="connsiteX3" fmla="*/ 851599 w 6093632"/>
              <a:gd name="connsiteY3" fmla="*/ 1007487 h 1679901"/>
              <a:gd name="connsiteX4" fmla="*/ 6087122 w 6093632"/>
              <a:gd name="connsiteY4" fmla="*/ 1033540 h 1679901"/>
              <a:gd name="connsiteX5" fmla="*/ 6093632 w 6093632"/>
              <a:gd name="connsiteY5" fmla="*/ 0 h 1679901"/>
              <a:gd name="connsiteX6" fmla="*/ 3410 w 6093632"/>
              <a:gd name="connsiteY6" fmla="*/ 1 h 1679901"/>
              <a:gd name="connsiteX0" fmla="*/ 3410 w 6093632"/>
              <a:gd name="connsiteY0" fmla="*/ 1 h 1672281"/>
              <a:gd name="connsiteX1" fmla="*/ 92 w 6093632"/>
              <a:gd name="connsiteY1" fmla="*/ 1672281 h 1672281"/>
              <a:gd name="connsiteX2" fmla="*/ 848492 w 6093632"/>
              <a:gd name="connsiteY2" fmla="*/ 1668471 h 1672281"/>
              <a:gd name="connsiteX3" fmla="*/ 851599 w 6093632"/>
              <a:gd name="connsiteY3" fmla="*/ 1007487 h 1672281"/>
              <a:gd name="connsiteX4" fmla="*/ 6087122 w 6093632"/>
              <a:gd name="connsiteY4" fmla="*/ 1033540 h 1672281"/>
              <a:gd name="connsiteX5" fmla="*/ 6093632 w 6093632"/>
              <a:gd name="connsiteY5" fmla="*/ 0 h 1672281"/>
              <a:gd name="connsiteX6" fmla="*/ 3410 w 6093632"/>
              <a:gd name="connsiteY6" fmla="*/ 1 h 1672281"/>
              <a:gd name="connsiteX0" fmla="*/ 3410 w 6093632"/>
              <a:gd name="connsiteY0" fmla="*/ 1 h 1672281"/>
              <a:gd name="connsiteX1" fmla="*/ 92 w 6093632"/>
              <a:gd name="connsiteY1" fmla="*/ 1672281 h 1672281"/>
              <a:gd name="connsiteX2" fmla="*/ 867199 w 6093632"/>
              <a:gd name="connsiteY2" fmla="*/ 1672281 h 1672281"/>
              <a:gd name="connsiteX3" fmla="*/ 851599 w 6093632"/>
              <a:gd name="connsiteY3" fmla="*/ 1007487 h 1672281"/>
              <a:gd name="connsiteX4" fmla="*/ 6087122 w 6093632"/>
              <a:gd name="connsiteY4" fmla="*/ 1033540 h 1672281"/>
              <a:gd name="connsiteX5" fmla="*/ 6093632 w 6093632"/>
              <a:gd name="connsiteY5" fmla="*/ 0 h 1672281"/>
              <a:gd name="connsiteX6" fmla="*/ 3410 w 6093632"/>
              <a:gd name="connsiteY6" fmla="*/ 1 h 1672281"/>
              <a:gd name="connsiteX0" fmla="*/ 3410 w 6093632"/>
              <a:gd name="connsiteY0" fmla="*/ 1 h 1672281"/>
              <a:gd name="connsiteX1" fmla="*/ 92 w 6093632"/>
              <a:gd name="connsiteY1" fmla="*/ 1672281 h 1672281"/>
              <a:gd name="connsiteX2" fmla="*/ 856510 w 6093632"/>
              <a:gd name="connsiteY2" fmla="*/ 1672281 h 1672281"/>
              <a:gd name="connsiteX3" fmla="*/ 851599 w 6093632"/>
              <a:gd name="connsiteY3" fmla="*/ 1007487 h 1672281"/>
              <a:gd name="connsiteX4" fmla="*/ 6087122 w 6093632"/>
              <a:gd name="connsiteY4" fmla="*/ 1033540 h 1672281"/>
              <a:gd name="connsiteX5" fmla="*/ 6093632 w 6093632"/>
              <a:gd name="connsiteY5" fmla="*/ 0 h 1672281"/>
              <a:gd name="connsiteX6" fmla="*/ 3410 w 6093632"/>
              <a:gd name="connsiteY6" fmla="*/ 1 h 1672281"/>
              <a:gd name="connsiteX0" fmla="*/ 3410 w 6093632"/>
              <a:gd name="connsiteY0" fmla="*/ 1 h 1672281"/>
              <a:gd name="connsiteX1" fmla="*/ 92 w 6093632"/>
              <a:gd name="connsiteY1" fmla="*/ 1672281 h 1672281"/>
              <a:gd name="connsiteX2" fmla="*/ 856510 w 6093632"/>
              <a:gd name="connsiteY2" fmla="*/ 1672281 h 1672281"/>
              <a:gd name="connsiteX3" fmla="*/ 851599 w 6093632"/>
              <a:gd name="connsiteY3" fmla="*/ 1007487 h 1672281"/>
              <a:gd name="connsiteX4" fmla="*/ 6087122 w 6093632"/>
              <a:gd name="connsiteY4" fmla="*/ 1033540 h 1672281"/>
              <a:gd name="connsiteX5" fmla="*/ 6093632 w 6093632"/>
              <a:gd name="connsiteY5" fmla="*/ 0 h 1672281"/>
              <a:gd name="connsiteX6" fmla="*/ 3410 w 6093632"/>
              <a:gd name="connsiteY6" fmla="*/ 1 h 1672281"/>
              <a:gd name="connsiteX0" fmla="*/ 3410 w 6093632"/>
              <a:gd name="connsiteY0" fmla="*/ 1 h 1672281"/>
              <a:gd name="connsiteX1" fmla="*/ 92 w 6093632"/>
              <a:gd name="connsiteY1" fmla="*/ 1672281 h 1672281"/>
              <a:gd name="connsiteX2" fmla="*/ 856510 w 6093632"/>
              <a:gd name="connsiteY2" fmla="*/ 1672281 h 1672281"/>
              <a:gd name="connsiteX3" fmla="*/ 6087122 w 6093632"/>
              <a:gd name="connsiteY3" fmla="*/ 1033540 h 1672281"/>
              <a:gd name="connsiteX4" fmla="*/ 6093632 w 6093632"/>
              <a:gd name="connsiteY4" fmla="*/ 0 h 1672281"/>
              <a:gd name="connsiteX5" fmla="*/ 3410 w 6093632"/>
              <a:gd name="connsiteY5" fmla="*/ 1 h 1672281"/>
              <a:gd name="connsiteX0" fmla="*/ 3410 w 6093632"/>
              <a:gd name="connsiteY0" fmla="*/ 1 h 1672281"/>
              <a:gd name="connsiteX1" fmla="*/ 92 w 6093632"/>
              <a:gd name="connsiteY1" fmla="*/ 1672281 h 1672281"/>
              <a:gd name="connsiteX2" fmla="*/ 6087122 w 6093632"/>
              <a:gd name="connsiteY2" fmla="*/ 1033540 h 1672281"/>
              <a:gd name="connsiteX3" fmla="*/ 6093632 w 6093632"/>
              <a:gd name="connsiteY3" fmla="*/ 0 h 1672281"/>
              <a:gd name="connsiteX4" fmla="*/ 3410 w 6093632"/>
              <a:gd name="connsiteY4" fmla="*/ 1 h 1672281"/>
              <a:gd name="connsiteX0" fmla="*/ 3410 w 6093632"/>
              <a:gd name="connsiteY0" fmla="*/ 1 h 1672281"/>
              <a:gd name="connsiteX1" fmla="*/ 92 w 6093632"/>
              <a:gd name="connsiteY1" fmla="*/ 1672281 h 1672281"/>
              <a:gd name="connsiteX2" fmla="*/ 6081777 w 6093632"/>
              <a:gd name="connsiteY2" fmla="*/ 1666000 h 1672281"/>
              <a:gd name="connsiteX3" fmla="*/ 6093632 w 6093632"/>
              <a:gd name="connsiteY3" fmla="*/ 0 h 1672281"/>
              <a:gd name="connsiteX4" fmla="*/ 3410 w 6093632"/>
              <a:gd name="connsiteY4" fmla="*/ 1 h 167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632" h="1672281">
                <a:moveTo>
                  <a:pt x="3410" y="1"/>
                </a:moveTo>
                <a:cubicBezTo>
                  <a:pt x="4230" y="549190"/>
                  <a:pt x="-728" y="1123092"/>
                  <a:pt x="92" y="1672281"/>
                </a:cubicBezTo>
                <a:lnTo>
                  <a:pt x="6081777" y="1666000"/>
                </a:lnTo>
                <a:cubicBezTo>
                  <a:pt x="6085729" y="1110667"/>
                  <a:pt x="6089680" y="555333"/>
                  <a:pt x="6093632" y="0"/>
                </a:cubicBezTo>
                <a:lnTo>
                  <a:pt x="3410" y="1"/>
                </a:lnTo>
                <a:close/>
              </a:path>
            </a:pathLst>
          </a:custGeom>
          <a:ln w="508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4292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8</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施設特性に応じた維持管理手法の体系化</a:t>
            </a:r>
            <a:endParaRPr kumimoji="1" lang="ja-JP" altLang="en-US" sz="2400" dirty="0">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884677A0-E230-405B-AD3B-6FF2687D8267}"/>
              </a:ext>
            </a:extLst>
          </p:cNvPr>
          <p:cNvSpPr txBox="1"/>
          <p:nvPr/>
        </p:nvSpPr>
        <p:spPr>
          <a:xfrm>
            <a:off x="-13856" y="2788188"/>
            <a:ext cx="3492994"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現計画における取組内容</a:t>
            </a:r>
            <a:r>
              <a:rPr kumimoji="1" lang="en-US" altLang="ja-JP" sz="1600" dirty="0">
                <a:latin typeface="+mj-ea"/>
                <a:ea typeface="+mj-ea"/>
              </a:rPr>
              <a:t>】</a:t>
            </a:r>
            <a:endParaRPr kumimoji="1" lang="ja-JP" altLang="en-US" sz="2000" dirty="0">
              <a:latin typeface="+mj-ea"/>
              <a:ea typeface="+mj-ea"/>
            </a:endParaRPr>
          </a:p>
        </p:txBody>
      </p:sp>
      <p:sp>
        <p:nvSpPr>
          <p:cNvPr id="19" name="テキスト ボックス 18">
            <a:extLst>
              <a:ext uri="{FF2B5EF4-FFF2-40B4-BE49-F238E27FC236}">
                <a16:creationId xmlns:a16="http://schemas.microsoft.com/office/drawing/2014/main" id="{F1DFEE31-7009-4D4E-883A-ACA818B9394B}"/>
              </a:ext>
            </a:extLst>
          </p:cNvPr>
          <p:cNvSpPr txBox="1"/>
          <p:nvPr/>
        </p:nvSpPr>
        <p:spPr>
          <a:xfrm>
            <a:off x="367444" y="3102059"/>
            <a:ext cx="4564596" cy="830997"/>
          </a:xfrm>
          <a:prstGeom prst="rect">
            <a:avLst/>
          </a:prstGeom>
          <a:noFill/>
        </p:spPr>
        <p:txBody>
          <a:bodyPr wrap="square" rtlCol="0">
            <a:spAutoFit/>
          </a:bodyPr>
          <a:lstStyle/>
          <a:p>
            <a:pPr algn="just"/>
            <a:r>
              <a:rPr lang="ja-JP" altLang="en-US" sz="1200" kern="100" dirty="0"/>
              <a:t>・点検結果に基づく施設の損傷状況や施設ごとの実施計画を</a:t>
            </a:r>
            <a:endParaRPr lang="en-US" altLang="ja-JP" sz="1200" kern="100" dirty="0"/>
          </a:p>
          <a:p>
            <a:pPr algn="just"/>
            <a:r>
              <a:rPr lang="ja-JP" altLang="en-US" sz="1200" kern="100" dirty="0"/>
              <a:t>　基に計画的な補修を実施</a:t>
            </a:r>
            <a:endParaRPr lang="en-US" altLang="ja-JP" sz="1200" kern="100" dirty="0"/>
          </a:p>
          <a:p>
            <a:pPr algn="just"/>
            <a:r>
              <a:rPr lang="ja-JP" altLang="en-US" sz="1200" kern="100" dirty="0"/>
              <a:t>・しかし、現計画策定時点から健全度が低下した施設が増加</a:t>
            </a:r>
            <a:endParaRPr lang="en-US" altLang="ja-JP" sz="1200" kern="100" dirty="0"/>
          </a:p>
          <a:p>
            <a:pPr algn="just"/>
            <a:r>
              <a:rPr lang="ja-JP" altLang="en-US" sz="1200" kern="100" dirty="0"/>
              <a:t>　傾向</a:t>
            </a:r>
            <a:endParaRPr lang="en-US" altLang="ja-JP" sz="1200" kern="100" dirty="0"/>
          </a:p>
        </p:txBody>
      </p:sp>
      <p:sp>
        <p:nvSpPr>
          <p:cNvPr id="20" name="テキスト ボックス 19">
            <a:extLst>
              <a:ext uri="{FF2B5EF4-FFF2-40B4-BE49-F238E27FC236}">
                <a16:creationId xmlns:a16="http://schemas.microsoft.com/office/drawing/2014/main" id="{CD98231E-5DB9-4D72-91E9-6D0B8026A01F}"/>
              </a:ext>
            </a:extLst>
          </p:cNvPr>
          <p:cNvSpPr txBox="1"/>
          <p:nvPr/>
        </p:nvSpPr>
        <p:spPr>
          <a:xfrm>
            <a:off x="95417" y="1556792"/>
            <a:ext cx="8770288"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現計画の記載事項：「港湾・海岸施設長寿命化計画 土木構造物編」 </a:t>
            </a:r>
            <a:r>
              <a:rPr lang="en-US" altLang="ja-JP" sz="1200" kern="100" dirty="0">
                <a:effectLst/>
              </a:rPr>
              <a:t>P19,41】</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・港湾法に基づく港湾（個別施設）の実施計画を策定、海岸法に基づく海岸（地区毎）の実施計画を策定</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・安全性・信頼性や</a:t>
            </a:r>
            <a:r>
              <a:rPr lang="en-US" altLang="ja-JP" sz="1200" dirty="0"/>
              <a:t>LCC</a:t>
            </a:r>
            <a:r>
              <a:rPr lang="ja-JP" altLang="en-US" sz="1200" dirty="0"/>
              <a:t>最小化の観点から、「予防保全」による管理を原則とし、本計画の対象期間内においては、</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状態監視型の維持管理手法を基本とする。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a:t>
            </a:r>
            <a:r>
              <a:rPr lang="ja-JP" altLang="en-US" sz="1200" kern="100" dirty="0"/>
              <a:t>今後は、点検結果の蓄積を継続して実施するとともに、他の管理者や施設の事例などを参考にしながら、より効果的な</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t>　維持管理手法の設定の検討を継続する。</a:t>
            </a:r>
            <a:endParaRPr kumimoji="1" lang="en-US" altLang="ja-JP" sz="1200" kern="100" dirty="0"/>
          </a:p>
        </p:txBody>
      </p:sp>
      <p:sp>
        <p:nvSpPr>
          <p:cNvPr id="14" name="テキスト ボックス 13">
            <a:extLst>
              <a:ext uri="{FF2B5EF4-FFF2-40B4-BE49-F238E27FC236}">
                <a16:creationId xmlns:a16="http://schemas.microsoft.com/office/drawing/2014/main" id="{D063A4E8-EAAF-4EA2-B09F-82B0F3064C4E}"/>
              </a:ext>
            </a:extLst>
          </p:cNvPr>
          <p:cNvSpPr txBox="1"/>
          <p:nvPr/>
        </p:nvSpPr>
        <p:spPr>
          <a:xfrm>
            <a:off x="403054" y="4225037"/>
            <a:ext cx="1979634" cy="276999"/>
          </a:xfrm>
          <a:prstGeom prst="rect">
            <a:avLst/>
          </a:prstGeom>
          <a:noFill/>
          <a:ln w="19050">
            <a:noFill/>
          </a:ln>
        </p:spPr>
        <p:txBody>
          <a:bodyPr wrap="square" rtlCol="0">
            <a:spAutoFit/>
          </a:bodyPr>
          <a:lstStyle/>
          <a:p>
            <a:r>
              <a:rPr lang="ja-JP" altLang="en-US" sz="1200" dirty="0">
                <a:latin typeface="Meiryo UI" pitchFamily="50" charset="-128"/>
                <a:ea typeface="Meiryo UI" pitchFamily="50" charset="-128"/>
                <a:cs typeface="Meiryo UI" pitchFamily="50" charset="-128"/>
              </a:rPr>
              <a:t>◇港湾・海岸の健全度</a:t>
            </a:r>
            <a:endParaRPr kumimoji="1" lang="ja-JP" altLang="en-US" sz="12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AF06A48E-7D1C-4BBB-98EA-B1E80B7071EE}"/>
              </a:ext>
            </a:extLst>
          </p:cNvPr>
          <p:cNvSpPr txBox="1"/>
          <p:nvPr/>
        </p:nvSpPr>
        <p:spPr>
          <a:xfrm>
            <a:off x="883783" y="6505024"/>
            <a:ext cx="1214042" cy="384721"/>
          </a:xfrm>
          <a:prstGeom prst="rect">
            <a:avLst/>
          </a:prstGeom>
          <a:noFill/>
          <a:ln w="19050">
            <a:noFill/>
          </a:ln>
        </p:spPr>
        <p:txBody>
          <a:bodyPr wrap="square" rtlCol="0">
            <a:spAutoFit/>
          </a:bodyPr>
          <a:lstStyle/>
          <a:p>
            <a:pPr algn="ctr"/>
            <a:r>
              <a:rPr lang="ja-JP" altLang="en-US" sz="1100" b="1">
                <a:solidFill>
                  <a:srgbClr val="FF0000"/>
                </a:solidFill>
                <a:latin typeface="Meiryo UI" pitchFamily="50" charset="-128"/>
                <a:ea typeface="Meiryo UI" pitchFamily="50" charset="-128"/>
                <a:cs typeface="Meiryo UI" pitchFamily="50" charset="-128"/>
              </a:rPr>
              <a:t>健全度</a:t>
            </a:r>
            <a:r>
              <a:rPr lang="en-US" altLang="ja-JP" sz="1100" b="1">
                <a:solidFill>
                  <a:srgbClr val="FF0000"/>
                </a:solidFill>
                <a:latin typeface="Meiryo UI" pitchFamily="50" charset="-128"/>
                <a:ea typeface="Meiryo UI" pitchFamily="50" charset="-128"/>
                <a:cs typeface="Meiryo UI" pitchFamily="50" charset="-128"/>
              </a:rPr>
              <a:t>A</a:t>
            </a:r>
            <a:r>
              <a:rPr lang="ja-JP" altLang="en-US" sz="1100" b="1">
                <a:solidFill>
                  <a:srgbClr val="FF0000"/>
                </a:solidFill>
                <a:latin typeface="Meiryo UI" pitchFamily="50" charset="-128"/>
                <a:ea typeface="Meiryo UI" pitchFamily="50" charset="-128"/>
                <a:cs typeface="Meiryo UI" pitchFamily="50" charset="-128"/>
              </a:rPr>
              <a:t>、</a:t>
            </a:r>
            <a:r>
              <a:rPr lang="en-US" altLang="ja-JP" sz="1100" b="1">
                <a:solidFill>
                  <a:srgbClr val="FF0000"/>
                </a:solidFill>
                <a:latin typeface="Meiryo UI" pitchFamily="50" charset="-128"/>
                <a:ea typeface="Meiryo UI" pitchFamily="50" charset="-128"/>
                <a:cs typeface="Meiryo UI" pitchFamily="50" charset="-128"/>
              </a:rPr>
              <a:t>B</a:t>
            </a:r>
            <a:r>
              <a:rPr kumimoji="1" lang="ja-JP" altLang="en-US" sz="1100" b="1">
                <a:solidFill>
                  <a:srgbClr val="FF0000"/>
                </a:solidFill>
                <a:latin typeface="Meiryo UI" pitchFamily="50" charset="-128"/>
                <a:ea typeface="Meiryo UI" pitchFamily="50" charset="-128"/>
                <a:cs typeface="Meiryo UI" pitchFamily="50" charset="-128"/>
              </a:rPr>
              <a:t>増加</a:t>
            </a:r>
            <a:endParaRPr kumimoji="1" lang="en-US" altLang="ja-JP" sz="1100" b="1">
              <a:solidFill>
                <a:srgbClr val="FF0000"/>
              </a:solidFill>
              <a:latin typeface="Meiryo UI" pitchFamily="50" charset="-128"/>
              <a:ea typeface="Meiryo UI" pitchFamily="50" charset="-128"/>
              <a:cs typeface="Meiryo UI" pitchFamily="50" charset="-128"/>
            </a:endParaRPr>
          </a:p>
          <a:p>
            <a:pPr algn="ct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26</a:t>
            </a: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38</a:t>
            </a:r>
            <a:r>
              <a:rPr lang="ja-JP" altLang="en-US" sz="800" b="1">
                <a:solidFill>
                  <a:srgbClr val="FF0000"/>
                </a:solidFill>
                <a:latin typeface="Meiryo UI" pitchFamily="50" charset="-128"/>
                <a:ea typeface="Meiryo UI" pitchFamily="50" charset="-128"/>
                <a:cs typeface="Meiryo UI" pitchFamily="50" charset="-128"/>
              </a:rPr>
              <a:t>）</a:t>
            </a:r>
            <a:endParaRPr kumimoji="1" lang="en-US" altLang="ja-JP" sz="1100" b="1">
              <a:solidFill>
                <a:srgbClr val="FF0000"/>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54BC0FE6-3F64-4C74-A045-8261DB4BBA50}"/>
              </a:ext>
            </a:extLst>
          </p:cNvPr>
          <p:cNvSpPr txBox="1"/>
          <p:nvPr/>
        </p:nvSpPr>
        <p:spPr>
          <a:xfrm>
            <a:off x="2510287" y="6505024"/>
            <a:ext cx="1214042" cy="384721"/>
          </a:xfrm>
          <a:prstGeom prst="rect">
            <a:avLst/>
          </a:prstGeom>
          <a:noFill/>
          <a:ln w="19050">
            <a:noFill/>
          </a:ln>
        </p:spPr>
        <p:txBody>
          <a:bodyPr wrap="square" rtlCol="0">
            <a:spAutoFit/>
          </a:bodyPr>
          <a:lstStyle/>
          <a:p>
            <a:pPr algn="ctr"/>
            <a:r>
              <a:rPr lang="ja-JP" altLang="en-US" sz="1100" b="1">
                <a:solidFill>
                  <a:srgbClr val="FF0000"/>
                </a:solidFill>
                <a:latin typeface="Meiryo UI" pitchFamily="50" charset="-128"/>
                <a:ea typeface="Meiryo UI" pitchFamily="50" charset="-128"/>
                <a:cs typeface="Meiryo UI" pitchFamily="50" charset="-128"/>
              </a:rPr>
              <a:t>健全度</a:t>
            </a:r>
            <a:r>
              <a:rPr lang="en-US" altLang="ja-JP" sz="1100" b="1">
                <a:solidFill>
                  <a:srgbClr val="FF0000"/>
                </a:solidFill>
                <a:latin typeface="Meiryo UI" pitchFamily="50" charset="-128"/>
                <a:ea typeface="Meiryo UI" pitchFamily="50" charset="-128"/>
                <a:cs typeface="Meiryo UI" pitchFamily="50" charset="-128"/>
              </a:rPr>
              <a:t>A</a:t>
            </a:r>
            <a:r>
              <a:rPr lang="ja-JP" altLang="en-US" sz="1100" b="1">
                <a:solidFill>
                  <a:srgbClr val="FF0000"/>
                </a:solidFill>
                <a:latin typeface="Meiryo UI" pitchFamily="50" charset="-128"/>
                <a:ea typeface="Meiryo UI" pitchFamily="50" charset="-128"/>
                <a:cs typeface="Meiryo UI" pitchFamily="50" charset="-128"/>
              </a:rPr>
              <a:t>、</a:t>
            </a:r>
            <a:r>
              <a:rPr lang="en-US" altLang="ja-JP" sz="1100" b="1">
                <a:solidFill>
                  <a:srgbClr val="FF0000"/>
                </a:solidFill>
                <a:latin typeface="Meiryo UI" pitchFamily="50" charset="-128"/>
                <a:ea typeface="Meiryo UI" pitchFamily="50" charset="-128"/>
                <a:cs typeface="Meiryo UI" pitchFamily="50" charset="-128"/>
              </a:rPr>
              <a:t>B</a:t>
            </a:r>
            <a:r>
              <a:rPr kumimoji="1" lang="ja-JP" altLang="en-US" sz="1100" b="1">
                <a:solidFill>
                  <a:srgbClr val="FF0000"/>
                </a:solidFill>
                <a:latin typeface="Meiryo UI" pitchFamily="50" charset="-128"/>
                <a:ea typeface="Meiryo UI" pitchFamily="50" charset="-128"/>
                <a:cs typeface="Meiryo UI" pitchFamily="50" charset="-128"/>
              </a:rPr>
              <a:t>増加</a:t>
            </a:r>
            <a:endParaRPr kumimoji="1" lang="en-US" altLang="ja-JP" sz="1100" b="1">
              <a:solidFill>
                <a:srgbClr val="FF0000"/>
              </a:solidFill>
              <a:latin typeface="Meiryo UI" pitchFamily="50" charset="-128"/>
              <a:ea typeface="Meiryo UI" pitchFamily="50" charset="-128"/>
              <a:cs typeface="Meiryo UI" pitchFamily="50" charset="-128"/>
            </a:endParaRPr>
          </a:p>
          <a:p>
            <a:pPr algn="ct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1</a:t>
            </a: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3</a:t>
            </a:r>
            <a:r>
              <a:rPr lang="ja-JP" altLang="en-US" sz="800" b="1">
                <a:solidFill>
                  <a:srgbClr val="FF0000"/>
                </a:solidFill>
                <a:latin typeface="Meiryo UI" pitchFamily="50" charset="-128"/>
                <a:ea typeface="Meiryo UI" pitchFamily="50" charset="-128"/>
                <a:cs typeface="Meiryo UI" pitchFamily="50" charset="-128"/>
              </a:rPr>
              <a:t>）</a:t>
            </a:r>
            <a:endParaRPr kumimoji="1" lang="en-US" altLang="ja-JP" sz="1100" b="1">
              <a:solidFill>
                <a:srgbClr val="FF0000"/>
              </a:solidFill>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6BAECA78-7E95-421C-9DCA-B17AF2C6445D}"/>
              </a:ext>
            </a:extLst>
          </p:cNvPr>
          <p:cNvSpPr txBox="1"/>
          <p:nvPr/>
        </p:nvSpPr>
        <p:spPr>
          <a:xfrm>
            <a:off x="4260029" y="6505024"/>
            <a:ext cx="1214042" cy="384721"/>
          </a:xfrm>
          <a:prstGeom prst="rect">
            <a:avLst/>
          </a:prstGeom>
          <a:noFill/>
          <a:ln w="19050">
            <a:noFill/>
          </a:ln>
        </p:spPr>
        <p:txBody>
          <a:bodyPr wrap="square" rtlCol="0">
            <a:spAutoFit/>
          </a:bodyPr>
          <a:lstStyle/>
          <a:p>
            <a:pPr algn="ctr"/>
            <a:r>
              <a:rPr lang="ja-JP" altLang="en-US" sz="1100" b="1">
                <a:solidFill>
                  <a:srgbClr val="FF0000"/>
                </a:solidFill>
                <a:latin typeface="Meiryo UI" pitchFamily="50" charset="-128"/>
                <a:ea typeface="Meiryo UI" pitchFamily="50" charset="-128"/>
                <a:cs typeface="Meiryo UI" pitchFamily="50" charset="-128"/>
              </a:rPr>
              <a:t>健全度</a:t>
            </a:r>
            <a:r>
              <a:rPr lang="en-US" altLang="ja-JP" sz="1100" b="1">
                <a:solidFill>
                  <a:srgbClr val="FF0000"/>
                </a:solidFill>
                <a:latin typeface="Meiryo UI" pitchFamily="50" charset="-128"/>
                <a:ea typeface="Meiryo UI" pitchFamily="50" charset="-128"/>
                <a:cs typeface="Meiryo UI" pitchFamily="50" charset="-128"/>
              </a:rPr>
              <a:t>A</a:t>
            </a:r>
            <a:r>
              <a:rPr lang="ja-JP" altLang="en-US" sz="1100" b="1">
                <a:solidFill>
                  <a:srgbClr val="FF0000"/>
                </a:solidFill>
                <a:latin typeface="Meiryo UI" pitchFamily="50" charset="-128"/>
                <a:ea typeface="Meiryo UI" pitchFamily="50" charset="-128"/>
                <a:cs typeface="Meiryo UI" pitchFamily="50" charset="-128"/>
              </a:rPr>
              <a:t>、</a:t>
            </a:r>
            <a:r>
              <a:rPr lang="en-US" altLang="ja-JP" sz="1100" b="1">
                <a:solidFill>
                  <a:srgbClr val="FF0000"/>
                </a:solidFill>
                <a:latin typeface="Meiryo UI" pitchFamily="50" charset="-128"/>
                <a:ea typeface="Meiryo UI" pitchFamily="50" charset="-128"/>
                <a:cs typeface="Meiryo UI" pitchFamily="50" charset="-128"/>
              </a:rPr>
              <a:t>B</a:t>
            </a:r>
            <a:r>
              <a:rPr kumimoji="1" lang="ja-JP" altLang="en-US" sz="1100" b="1">
                <a:solidFill>
                  <a:srgbClr val="FF0000"/>
                </a:solidFill>
                <a:latin typeface="Meiryo UI" pitchFamily="50" charset="-128"/>
                <a:ea typeface="Meiryo UI" pitchFamily="50" charset="-128"/>
                <a:cs typeface="Meiryo UI" pitchFamily="50" charset="-128"/>
              </a:rPr>
              <a:t>増加</a:t>
            </a:r>
            <a:endParaRPr kumimoji="1" lang="en-US" altLang="ja-JP" sz="1100" b="1">
              <a:solidFill>
                <a:srgbClr val="FF0000"/>
              </a:solidFill>
              <a:latin typeface="Meiryo UI" pitchFamily="50" charset="-128"/>
              <a:ea typeface="Meiryo UI" pitchFamily="50" charset="-128"/>
              <a:cs typeface="Meiryo UI" pitchFamily="50" charset="-128"/>
            </a:endParaRPr>
          </a:p>
          <a:p>
            <a:pPr algn="ct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8</a:t>
            </a: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25</a:t>
            </a:r>
            <a:r>
              <a:rPr lang="ja-JP" altLang="en-US" sz="800" b="1">
                <a:solidFill>
                  <a:srgbClr val="FF0000"/>
                </a:solidFill>
                <a:latin typeface="Meiryo UI" pitchFamily="50" charset="-128"/>
                <a:ea typeface="Meiryo UI" pitchFamily="50" charset="-128"/>
                <a:cs typeface="Meiryo UI" pitchFamily="50" charset="-128"/>
              </a:rPr>
              <a:t>）</a:t>
            </a:r>
            <a:endParaRPr kumimoji="1" lang="en-US" altLang="ja-JP" sz="1100" b="1">
              <a:solidFill>
                <a:srgbClr val="FF0000"/>
              </a:solidFill>
              <a:latin typeface="Meiryo UI" pitchFamily="50" charset="-128"/>
              <a:ea typeface="Meiryo UI" pitchFamily="50" charset="-128"/>
              <a:cs typeface="Meiryo UI" pitchFamily="50" charset="-128"/>
            </a:endParaRPr>
          </a:p>
        </p:txBody>
      </p:sp>
      <p:sp>
        <p:nvSpPr>
          <p:cNvPr id="24" name="テキスト ボックス 23">
            <a:extLst>
              <a:ext uri="{FF2B5EF4-FFF2-40B4-BE49-F238E27FC236}">
                <a16:creationId xmlns:a16="http://schemas.microsoft.com/office/drawing/2014/main" id="{57963E53-AA1F-4CA5-93CA-9AEBC84A10E8}"/>
              </a:ext>
            </a:extLst>
          </p:cNvPr>
          <p:cNvSpPr txBox="1"/>
          <p:nvPr/>
        </p:nvSpPr>
        <p:spPr>
          <a:xfrm>
            <a:off x="5915003" y="6505024"/>
            <a:ext cx="1158082" cy="384721"/>
          </a:xfrm>
          <a:prstGeom prst="rect">
            <a:avLst/>
          </a:prstGeom>
          <a:noFill/>
          <a:ln w="19050">
            <a:noFill/>
          </a:ln>
        </p:spPr>
        <p:txBody>
          <a:bodyPr wrap="square" rtlCol="0">
            <a:spAutoFit/>
          </a:bodyPr>
          <a:lstStyle/>
          <a:p>
            <a:pPr algn="ctr"/>
            <a:r>
              <a:rPr kumimoji="1" lang="ja-JP" altLang="en-US" sz="1100" b="1">
                <a:solidFill>
                  <a:schemeClr val="accent1"/>
                </a:solidFill>
                <a:latin typeface="Meiryo UI" pitchFamily="50" charset="-128"/>
                <a:ea typeface="Meiryo UI" pitchFamily="50" charset="-128"/>
                <a:cs typeface="Meiryo UI" pitchFamily="50" charset="-128"/>
              </a:rPr>
              <a:t>健全度</a:t>
            </a:r>
            <a:r>
              <a:rPr kumimoji="1" lang="en-US" altLang="ja-JP" sz="1100" b="1">
                <a:solidFill>
                  <a:schemeClr val="accent1"/>
                </a:solidFill>
                <a:latin typeface="Meiryo UI" pitchFamily="50" charset="-128"/>
                <a:ea typeface="Meiryo UI" pitchFamily="50" charset="-128"/>
                <a:cs typeface="Meiryo UI" pitchFamily="50" charset="-128"/>
              </a:rPr>
              <a:t>A,B</a:t>
            </a:r>
            <a:r>
              <a:rPr kumimoji="1" lang="ja-JP" altLang="en-US" sz="1100" b="1">
                <a:solidFill>
                  <a:schemeClr val="accent1"/>
                </a:solidFill>
                <a:latin typeface="Meiryo UI" pitchFamily="50" charset="-128"/>
                <a:ea typeface="Meiryo UI" pitchFamily="50" charset="-128"/>
                <a:cs typeface="Meiryo UI" pitchFamily="50" charset="-128"/>
              </a:rPr>
              <a:t>減少</a:t>
            </a:r>
            <a:endParaRPr kumimoji="1" lang="en-US" altLang="ja-JP" sz="1100" b="1">
              <a:solidFill>
                <a:schemeClr val="accent1"/>
              </a:solidFill>
              <a:latin typeface="Meiryo UI" pitchFamily="50" charset="-128"/>
              <a:ea typeface="Meiryo UI" pitchFamily="50" charset="-128"/>
              <a:cs typeface="Meiryo UI" pitchFamily="50" charset="-128"/>
            </a:endParaRPr>
          </a:p>
          <a:p>
            <a:pPr algn="ctr"/>
            <a:r>
              <a:rPr lang="ja-JP" altLang="en-US" sz="800" b="1">
                <a:solidFill>
                  <a:schemeClr val="accent1"/>
                </a:solidFill>
                <a:latin typeface="Meiryo UI" pitchFamily="50" charset="-128"/>
                <a:ea typeface="Meiryo UI" pitchFamily="50" charset="-128"/>
                <a:cs typeface="Meiryo UI" pitchFamily="50" charset="-128"/>
              </a:rPr>
              <a:t>（</a:t>
            </a:r>
            <a:r>
              <a:rPr lang="en-US" altLang="ja-JP" sz="800" b="1">
                <a:solidFill>
                  <a:schemeClr val="accent1"/>
                </a:solidFill>
                <a:latin typeface="Meiryo UI" pitchFamily="50" charset="-128"/>
                <a:ea typeface="Meiryo UI" pitchFamily="50" charset="-128"/>
                <a:cs typeface="Meiryo UI" pitchFamily="50" charset="-128"/>
              </a:rPr>
              <a:t>14</a:t>
            </a:r>
            <a:r>
              <a:rPr lang="ja-JP" altLang="en-US" sz="800" b="1">
                <a:solidFill>
                  <a:schemeClr val="accent1"/>
                </a:solidFill>
                <a:latin typeface="Meiryo UI" pitchFamily="50" charset="-128"/>
                <a:ea typeface="Meiryo UI" pitchFamily="50" charset="-128"/>
                <a:cs typeface="Meiryo UI" pitchFamily="50" charset="-128"/>
              </a:rPr>
              <a:t>⇒</a:t>
            </a:r>
            <a:r>
              <a:rPr lang="en-US" altLang="ja-JP" sz="800" b="1">
                <a:solidFill>
                  <a:schemeClr val="accent1"/>
                </a:solidFill>
                <a:latin typeface="Meiryo UI" pitchFamily="50" charset="-128"/>
                <a:ea typeface="Meiryo UI" pitchFamily="50" charset="-128"/>
                <a:cs typeface="Meiryo UI" pitchFamily="50" charset="-128"/>
              </a:rPr>
              <a:t>11</a:t>
            </a:r>
            <a:r>
              <a:rPr lang="ja-JP" altLang="en-US" sz="800" b="1">
                <a:solidFill>
                  <a:schemeClr val="accent1"/>
                </a:solidFill>
                <a:latin typeface="Meiryo UI" pitchFamily="50" charset="-128"/>
                <a:ea typeface="Meiryo UI" pitchFamily="50" charset="-128"/>
                <a:cs typeface="Meiryo UI" pitchFamily="50" charset="-128"/>
              </a:rPr>
              <a:t>）</a:t>
            </a:r>
            <a:endParaRPr kumimoji="1" lang="ja-JP" altLang="en-US" sz="800" b="1">
              <a:solidFill>
                <a:schemeClr val="accent1"/>
              </a:solidFill>
              <a:latin typeface="Meiryo UI" pitchFamily="50" charset="-128"/>
              <a:ea typeface="Meiryo UI" pitchFamily="50" charset="-128"/>
              <a:cs typeface="Meiryo UI" pitchFamily="50" charset="-128"/>
            </a:endParaRPr>
          </a:p>
        </p:txBody>
      </p:sp>
      <p:graphicFrame>
        <p:nvGraphicFramePr>
          <p:cNvPr id="26" name="グラフ 25">
            <a:extLst>
              <a:ext uri="{FF2B5EF4-FFF2-40B4-BE49-F238E27FC236}">
                <a16:creationId xmlns:a16="http://schemas.microsoft.com/office/drawing/2014/main" id="{5ADDB933-6D61-4A6E-8CB5-54F154D24D8F}"/>
              </a:ext>
            </a:extLst>
          </p:cNvPr>
          <p:cNvGraphicFramePr/>
          <p:nvPr>
            <p:extLst>
              <p:ext uri="{D42A27DB-BD31-4B8C-83A1-F6EECF244321}">
                <p14:modId xmlns:p14="http://schemas.microsoft.com/office/powerpoint/2010/main" val="3535361714"/>
              </p:ext>
            </p:extLst>
          </p:nvPr>
        </p:nvGraphicFramePr>
        <p:xfrm>
          <a:off x="492871" y="4494685"/>
          <a:ext cx="1800000" cy="2102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a:extLst>
              <a:ext uri="{FF2B5EF4-FFF2-40B4-BE49-F238E27FC236}">
                <a16:creationId xmlns:a16="http://schemas.microsoft.com/office/drawing/2014/main" id="{C7B72037-581E-4DA1-B71F-DE59166B039C}"/>
              </a:ext>
            </a:extLst>
          </p:cNvPr>
          <p:cNvGraphicFramePr/>
          <p:nvPr>
            <p:extLst>
              <p:ext uri="{D42A27DB-BD31-4B8C-83A1-F6EECF244321}">
                <p14:modId xmlns:p14="http://schemas.microsoft.com/office/powerpoint/2010/main" val="3889848401"/>
              </p:ext>
            </p:extLst>
          </p:nvPr>
        </p:nvGraphicFramePr>
        <p:xfrm>
          <a:off x="2230421" y="4494685"/>
          <a:ext cx="1800000" cy="21021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a:extLst>
              <a:ext uri="{FF2B5EF4-FFF2-40B4-BE49-F238E27FC236}">
                <a16:creationId xmlns:a16="http://schemas.microsoft.com/office/drawing/2014/main" id="{1F21BE41-6F16-4F53-832F-93B73D2E9196}"/>
              </a:ext>
            </a:extLst>
          </p:cNvPr>
          <p:cNvGraphicFramePr/>
          <p:nvPr>
            <p:extLst>
              <p:ext uri="{D42A27DB-BD31-4B8C-83A1-F6EECF244321}">
                <p14:modId xmlns:p14="http://schemas.microsoft.com/office/powerpoint/2010/main" val="2591366035"/>
              </p:ext>
            </p:extLst>
          </p:nvPr>
        </p:nvGraphicFramePr>
        <p:xfrm>
          <a:off x="3924280" y="4494685"/>
          <a:ext cx="1800000" cy="2102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グラフ 28">
            <a:extLst>
              <a:ext uri="{FF2B5EF4-FFF2-40B4-BE49-F238E27FC236}">
                <a16:creationId xmlns:a16="http://schemas.microsoft.com/office/drawing/2014/main" id="{76937566-2AD1-48BC-B0C1-4D43D5CDF77C}"/>
              </a:ext>
            </a:extLst>
          </p:cNvPr>
          <p:cNvGraphicFramePr>
            <a:graphicFrameLocks/>
          </p:cNvGraphicFramePr>
          <p:nvPr>
            <p:extLst>
              <p:ext uri="{D42A27DB-BD31-4B8C-83A1-F6EECF244321}">
                <p14:modId xmlns:p14="http://schemas.microsoft.com/office/powerpoint/2010/main" val="268286324"/>
              </p:ext>
            </p:extLst>
          </p:nvPr>
        </p:nvGraphicFramePr>
        <p:xfrm>
          <a:off x="5564301" y="4494685"/>
          <a:ext cx="1800000" cy="2102400"/>
        </p:xfrm>
        <a:graphic>
          <a:graphicData uri="http://schemas.openxmlformats.org/drawingml/2006/chart">
            <c:chart xmlns:c="http://schemas.openxmlformats.org/drawingml/2006/chart" xmlns:r="http://schemas.openxmlformats.org/officeDocument/2006/relationships" r:id="rId6"/>
          </a:graphicData>
        </a:graphic>
      </p:graphicFrame>
      <p:cxnSp>
        <p:nvCxnSpPr>
          <p:cNvPr id="30" name="直線コネクタ 29">
            <a:extLst>
              <a:ext uri="{FF2B5EF4-FFF2-40B4-BE49-F238E27FC236}">
                <a16:creationId xmlns:a16="http://schemas.microsoft.com/office/drawing/2014/main" id="{E696A08A-F234-48D0-A5FA-094169A2D2B5}"/>
              </a:ext>
            </a:extLst>
          </p:cNvPr>
          <p:cNvCxnSpPr>
            <a:cxnSpLocks/>
          </p:cNvCxnSpPr>
          <p:nvPr/>
        </p:nvCxnSpPr>
        <p:spPr>
          <a:xfrm>
            <a:off x="1249682" y="4964621"/>
            <a:ext cx="497590"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D4447890-43F0-4062-ABE1-86927A11C140}"/>
              </a:ext>
            </a:extLst>
          </p:cNvPr>
          <p:cNvCxnSpPr>
            <a:cxnSpLocks/>
          </p:cNvCxnSpPr>
          <p:nvPr/>
        </p:nvCxnSpPr>
        <p:spPr>
          <a:xfrm>
            <a:off x="1277812" y="5301002"/>
            <a:ext cx="408523" cy="143496"/>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62B494D8-74C4-44AA-A17E-B11326FD359B}"/>
              </a:ext>
            </a:extLst>
          </p:cNvPr>
          <p:cNvCxnSpPr>
            <a:cxnSpLocks/>
          </p:cNvCxnSpPr>
          <p:nvPr/>
        </p:nvCxnSpPr>
        <p:spPr>
          <a:xfrm>
            <a:off x="3011323" y="4885020"/>
            <a:ext cx="497590"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C2A0F0D0-B45D-4F96-817B-2B03054EA1A8}"/>
              </a:ext>
            </a:extLst>
          </p:cNvPr>
          <p:cNvCxnSpPr>
            <a:cxnSpLocks/>
          </p:cNvCxnSpPr>
          <p:nvPr/>
        </p:nvCxnSpPr>
        <p:spPr>
          <a:xfrm>
            <a:off x="3011323" y="4921902"/>
            <a:ext cx="436653" cy="50333"/>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9C59C875-ECA9-44E6-B616-D5EA4C37EF8D}"/>
              </a:ext>
            </a:extLst>
          </p:cNvPr>
          <p:cNvCxnSpPr>
            <a:cxnSpLocks/>
          </p:cNvCxnSpPr>
          <p:nvPr/>
        </p:nvCxnSpPr>
        <p:spPr>
          <a:xfrm>
            <a:off x="4746788" y="4857846"/>
            <a:ext cx="420966"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69BA6BE3-6C2D-4013-A2B0-BE625B1C8935}"/>
              </a:ext>
            </a:extLst>
          </p:cNvPr>
          <p:cNvCxnSpPr>
            <a:cxnSpLocks/>
          </p:cNvCxnSpPr>
          <p:nvPr/>
        </p:nvCxnSpPr>
        <p:spPr>
          <a:xfrm>
            <a:off x="4746788" y="4947068"/>
            <a:ext cx="420966" cy="183581"/>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6441BC06-7377-4314-9D58-62E7C488FC47}"/>
              </a:ext>
            </a:extLst>
          </p:cNvPr>
          <p:cNvCxnSpPr>
            <a:cxnSpLocks/>
          </p:cNvCxnSpPr>
          <p:nvPr/>
        </p:nvCxnSpPr>
        <p:spPr>
          <a:xfrm>
            <a:off x="6380733" y="5076112"/>
            <a:ext cx="415929" cy="0"/>
          </a:xfrm>
          <a:prstGeom prst="line">
            <a:avLst/>
          </a:prstGeom>
          <a:ln>
            <a:solidFill>
              <a:schemeClr val="tx2"/>
            </a:solidFill>
            <a:prstDash val="sysDash"/>
            <a:tailEnd type="none"/>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8630D55A-77E3-45A6-8C6B-E66BFB76B4AD}"/>
              </a:ext>
            </a:extLst>
          </p:cNvPr>
          <p:cNvCxnSpPr>
            <a:cxnSpLocks/>
          </p:cNvCxnSpPr>
          <p:nvPr/>
        </p:nvCxnSpPr>
        <p:spPr>
          <a:xfrm flipV="1">
            <a:off x="6380733" y="5407132"/>
            <a:ext cx="406404" cy="102929"/>
          </a:xfrm>
          <a:prstGeom prst="line">
            <a:avLst/>
          </a:prstGeom>
          <a:ln>
            <a:solidFill>
              <a:schemeClr val="tx2"/>
            </a:solidFill>
            <a:prstDash val="sysDash"/>
            <a:tailEnd type="none"/>
          </a:ln>
        </p:spPr>
        <p:style>
          <a:lnRef idx="1">
            <a:schemeClr val="dk1"/>
          </a:lnRef>
          <a:fillRef idx="0">
            <a:schemeClr val="dk1"/>
          </a:fillRef>
          <a:effectRef idx="0">
            <a:schemeClr val="dk1"/>
          </a:effectRef>
          <a:fontRef idx="minor">
            <a:schemeClr val="tx1"/>
          </a:fontRef>
        </p:style>
      </p:cxnSp>
      <p:grpSp>
        <p:nvGrpSpPr>
          <p:cNvPr id="41" name="グループ化 40">
            <a:extLst>
              <a:ext uri="{FF2B5EF4-FFF2-40B4-BE49-F238E27FC236}">
                <a16:creationId xmlns:a16="http://schemas.microsoft.com/office/drawing/2014/main" id="{DDEBA466-662D-47CA-855D-81E197ECA2D8}"/>
              </a:ext>
            </a:extLst>
          </p:cNvPr>
          <p:cNvGrpSpPr/>
          <p:nvPr/>
        </p:nvGrpSpPr>
        <p:grpSpPr>
          <a:xfrm>
            <a:off x="7989757" y="4457912"/>
            <a:ext cx="962764" cy="2246512"/>
            <a:chOff x="7631653" y="4348147"/>
            <a:chExt cx="962764" cy="2246512"/>
          </a:xfrm>
        </p:grpSpPr>
        <p:sp>
          <p:nvSpPr>
            <p:cNvPr id="42" name="テキスト ボックス 41">
              <a:extLst>
                <a:ext uri="{FF2B5EF4-FFF2-40B4-BE49-F238E27FC236}">
                  <a16:creationId xmlns:a16="http://schemas.microsoft.com/office/drawing/2014/main" id="{87C402F8-E6D4-4C3D-8CB7-3A6BF6CA8859}"/>
                </a:ext>
              </a:extLst>
            </p:cNvPr>
            <p:cNvSpPr txBox="1"/>
            <p:nvPr/>
          </p:nvSpPr>
          <p:spPr>
            <a:xfrm>
              <a:off x="7761597" y="4348147"/>
              <a:ext cx="832820" cy="2246512"/>
            </a:xfrm>
            <a:prstGeom prst="rect">
              <a:avLst/>
            </a:prstGeom>
            <a:noFill/>
            <a:ln w="19050">
              <a:noFill/>
            </a:ln>
          </p:spPr>
          <p:txBody>
            <a:bodyPr wrap="square" rtlCol="0">
              <a:spAutoFit/>
            </a:bodyPr>
            <a:lstStyle/>
            <a:p>
              <a:pPr algn="ctr">
                <a:lnSpc>
                  <a:spcPct val="200000"/>
                </a:lnSpc>
              </a:pPr>
              <a:r>
                <a:rPr kumimoji="1" lang="ja-JP" altLang="en-US" sz="1200">
                  <a:latin typeface="Meiryo UI" pitchFamily="50" charset="-128"/>
                  <a:ea typeface="Meiryo UI" pitchFamily="50" charset="-128"/>
                  <a:cs typeface="Meiryo UI" pitchFamily="50" charset="-128"/>
                </a:rPr>
                <a:t>健全度</a:t>
              </a:r>
              <a:r>
                <a:rPr kumimoji="1" lang="en-US" altLang="ja-JP" sz="1200">
                  <a:latin typeface="Meiryo UI" pitchFamily="50" charset="-128"/>
                  <a:ea typeface="Meiryo UI" pitchFamily="50" charset="-128"/>
                  <a:cs typeface="Meiryo UI" pitchFamily="50" charset="-128"/>
                </a:rPr>
                <a:t>A</a:t>
              </a:r>
            </a:p>
            <a:p>
              <a:pPr algn="ctr">
                <a:lnSpc>
                  <a:spcPct val="200000"/>
                </a:lnSpc>
              </a:pPr>
              <a:r>
                <a:rPr lang="ja-JP" altLang="en-US" sz="1200">
                  <a:latin typeface="Meiryo UI" pitchFamily="50" charset="-128"/>
                  <a:ea typeface="Meiryo UI" pitchFamily="50" charset="-128"/>
                  <a:cs typeface="Meiryo UI" pitchFamily="50" charset="-128"/>
                </a:rPr>
                <a:t>健全度</a:t>
              </a:r>
              <a:r>
                <a:rPr lang="en-US" altLang="ja-JP" sz="1200">
                  <a:latin typeface="Meiryo UI" pitchFamily="50" charset="-128"/>
                  <a:ea typeface="Meiryo UI" pitchFamily="50" charset="-128"/>
                  <a:cs typeface="Meiryo UI" pitchFamily="50" charset="-128"/>
                </a:rPr>
                <a:t>B</a:t>
              </a:r>
            </a:p>
            <a:p>
              <a:pPr algn="ctr">
                <a:lnSpc>
                  <a:spcPct val="200000"/>
                </a:lnSpc>
              </a:pPr>
              <a:r>
                <a:rPr lang="ja-JP" altLang="en-US" sz="1200">
                  <a:latin typeface="Meiryo UI" pitchFamily="50" charset="-128"/>
                  <a:ea typeface="Meiryo UI" pitchFamily="50" charset="-128"/>
                  <a:cs typeface="Meiryo UI" pitchFamily="50" charset="-128"/>
                </a:rPr>
                <a:t>補修済</a:t>
              </a:r>
              <a:r>
                <a:rPr lang="en-US" altLang="ja-JP" sz="1200">
                  <a:latin typeface="Meiryo UI" pitchFamily="50" charset="-128"/>
                  <a:ea typeface="Meiryo UI" pitchFamily="50" charset="-128"/>
                  <a:cs typeface="Meiryo UI" pitchFamily="50" charset="-128"/>
                </a:rPr>
                <a:t>C</a:t>
              </a:r>
            </a:p>
            <a:p>
              <a:pPr algn="ctr">
                <a:lnSpc>
                  <a:spcPct val="200000"/>
                </a:lnSpc>
              </a:pPr>
              <a:r>
                <a:rPr kumimoji="1" lang="ja-JP" altLang="en-US" sz="1200">
                  <a:latin typeface="Meiryo UI" pitchFamily="50" charset="-128"/>
                  <a:ea typeface="Meiryo UI" pitchFamily="50" charset="-128"/>
                  <a:cs typeface="Meiryo UI" pitchFamily="50" charset="-128"/>
                </a:rPr>
                <a:t>健全度</a:t>
              </a:r>
              <a:r>
                <a:rPr kumimoji="1" lang="en-US" altLang="ja-JP" sz="1200">
                  <a:latin typeface="Meiryo UI" pitchFamily="50" charset="-128"/>
                  <a:ea typeface="Meiryo UI" pitchFamily="50" charset="-128"/>
                  <a:cs typeface="Meiryo UI" pitchFamily="50" charset="-128"/>
                </a:rPr>
                <a:t>C</a:t>
              </a:r>
            </a:p>
            <a:p>
              <a:pPr algn="ctr">
                <a:lnSpc>
                  <a:spcPct val="200000"/>
                </a:lnSpc>
              </a:pPr>
              <a:r>
                <a:rPr kumimoji="1" lang="ja-JP" altLang="en-US" sz="1200">
                  <a:latin typeface="Meiryo UI" pitchFamily="50" charset="-128"/>
                  <a:ea typeface="Meiryo UI" pitchFamily="50" charset="-128"/>
                  <a:cs typeface="Meiryo UI" pitchFamily="50" charset="-128"/>
                </a:rPr>
                <a:t>補修</a:t>
              </a:r>
              <a:r>
                <a:rPr lang="ja-JP" altLang="en-US" sz="1200">
                  <a:latin typeface="Meiryo UI" pitchFamily="50" charset="-128"/>
                  <a:ea typeface="Meiryo UI" pitchFamily="50" charset="-128"/>
                  <a:cs typeface="Meiryo UI" pitchFamily="50" charset="-128"/>
                </a:rPr>
                <a:t>済</a:t>
              </a:r>
              <a:r>
                <a:rPr lang="en-US" altLang="ja-JP" sz="1200">
                  <a:latin typeface="Meiryo UI" pitchFamily="50" charset="-128"/>
                  <a:ea typeface="Meiryo UI" pitchFamily="50" charset="-128"/>
                  <a:cs typeface="Meiryo UI" pitchFamily="50" charset="-128"/>
                </a:rPr>
                <a:t>D</a:t>
              </a:r>
            </a:p>
            <a:p>
              <a:pPr algn="ctr">
                <a:lnSpc>
                  <a:spcPct val="200000"/>
                </a:lnSpc>
              </a:pPr>
              <a:r>
                <a:rPr kumimoji="1" lang="ja-JP" altLang="en-US" sz="1200">
                  <a:latin typeface="Meiryo UI" pitchFamily="50" charset="-128"/>
                  <a:ea typeface="Meiryo UI" pitchFamily="50" charset="-128"/>
                  <a:cs typeface="Meiryo UI" pitchFamily="50" charset="-128"/>
                </a:rPr>
                <a:t>健全度</a:t>
              </a:r>
              <a:r>
                <a:rPr kumimoji="1" lang="en-US" altLang="ja-JP" sz="1200">
                  <a:latin typeface="Meiryo UI" pitchFamily="50" charset="-128"/>
                  <a:ea typeface="Meiryo UI" pitchFamily="50" charset="-128"/>
                  <a:cs typeface="Meiryo UI" pitchFamily="50" charset="-128"/>
                </a:rPr>
                <a:t>D</a:t>
              </a:r>
            </a:p>
          </p:txBody>
        </p:sp>
        <p:sp>
          <p:nvSpPr>
            <p:cNvPr id="43" name="正方形/長方形 42">
              <a:extLst>
                <a:ext uri="{FF2B5EF4-FFF2-40B4-BE49-F238E27FC236}">
                  <a16:creationId xmlns:a16="http://schemas.microsoft.com/office/drawing/2014/main" id="{154F0C62-5C51-4DDB-8D21-9BA219707488}"/>
                </a:ext>
              </a:extLst>
            </p:cNvPr>
            <p:cNvSpPr/>
            <p:nvPr/>
          </p:nvSpPr>
          <p:spPr>
            <a:xfrm>
              <a:off x="7639213" y="5633798"/>
              <a:ext cx="144000" cy="1440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09112E4E-4148-4F2A-B89C-BEFFA6F91E2F}"/>
                </a:ext>
              </a:extLst>
            </p:cNvPr>
            <p:cNvSpPr/>
            <p:nvPr/>
          </p:nvSpPr>
          <p:spPr>
            <a:xfrm>
              <a:off x="7639213" y="5265821"/>
              <a:ext cx="144000" cy="1440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0CABC108-C51A-4998-BD01-0DDCFF23C35C}"/>
                </a:ext>
              </a:extLst>
            </p:cNvPr>
            <p:cNvSpPr/>
            <p:nvPr/>
          </p:nvSpPr>
          <p:spPr>
            <a:xfrm>
              <a:off x="7631653" y="4907047"/>
              <a:ext cx="144000" cy="144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9327E194-ABD7-4509-A66A-9E0C9225DF61}"/>
                </a:ext>
              </a:extLst>
            </p:cNvPr>
            <p:cNvSpPr/>
            <p:nvPr/>
          </p:nvSpPr>
          <p:spPr>
            <a:xfrm>
              <a:off x="7631653" y="4539070"/>
              <a:ext cx="144000" cy="14400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2DB73C12-0368-46CD-9C21-1364FA09B5CC}"/>
                </a:ext>
              </a:extLst>
            </p:cNvPr>
            <p:cNvSpPr/>
            <p:nvPr/>
          </p:nvSpPr>
          <p:spPr>
            <a:xfrm>
              <a:off x="7639213" y="6362294"/>
              <a:ext cx="144000" cy="14400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EEFB5F79-A326-4CB3-B8E5-51866E73212E}"/>
                </a:ext>
              </a:extLst>
            </p:cNvPr>
            <p:cNvSpPr/>
            <p:nvPr/>
          </p:nvSpPr>
          <p:spPr>
            <a:xfrm>
              <a:off x="7639213" y="5992721"/>
              <a:ext cx="144000" cy="1440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49" name="テキスト ボックス 48">
            <a:extLst>
              <a:ext uri="{FF2B5EF4-FFF2-40B4-BE49-F238E27FC236}">
                <a16:creationId xmlns:a16="http://schemas.microsoft.com/office/drawing/2014/main" id="{E1BC81C5-29B3-4432-B6DE-9170C9CA0076}"/>
              </a:ext>
            </a:extLst>
          </p:cNvPr>
          <p:cNvSpPr txBox="1"/>
          <p:nvPr/>
        </p:nvSpPr>
        <p:spPr>
          <a:xfrm>
            <a:off x="7472498" y="4582335"/>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悪</a:t>
            </a:r>
            <a:endParaRPr kumimoji="1" lang="en-US" altLang="ja-JP" sz="1200">
              <a:latin typeface="Meiryo UI" pitchFamily="50" charset="-128"/>
              <a:ea typeface="Meiryo UI" pitchFamily="50" charset="-128"/>
              <a:cs typeface="Meiryo UI" pitchFamily="50" charset="-128"/>
            </a:endParaRPr>
          </a:p>
        </p:txBody>
      </p:sp>
      <p:sp>
        <p:nvSpPr>
          <p:cNvPr id="50" name="テキスト ボックス 49">
            <a:extLst>
              <a:ext uri="{FF2B5EF4-FFF2-40B4-BE49-F238E27FC236}">
                <a16:creationId xmlns:a16="http://schemas.microsoft.com/office/drawing/2014/main" id="{FAB7E2F7-D8EA-401C-A794-ED89F662CF88}"/>
              </a:ext>
            </a:extLst>
          </p:cNvPr>
          <p:cNvSpPr txBox="1"/>
          <p:nvPr/>
        </p:nvSpPr>
        <p:spPr>
          <a:xfrm>
            <a:off x="7481338" y="6430784"/>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良</a:t>
            </a:r>
            <a:endParaRPr kumimoji="1" lang="en-US" altLang="ja-JP" sz="1200">
              <a:latin typeface="Meiryo UI" pitchFamily="50" charset="-128"/>
              <a:ea typeface="Meiryo UI" pitchFamily="50" charset="-128"/>
              <a:cs typeface="Meiryo UI" pitchFamily="50" charset="-128"/>
            </a:endParaRPr>
          </a:p>
        </p:txBody>
      </p:sp>
      <p:sp>
        <p:nvSpPr>
          <p:cNvPr id="51" name="矢印: 上下 50">
            <a:extLst>
              <a:ext uri="{FF2B5EF4-FFF2-40B4-BE49-F238E27FC236}">
                <a16:creationId xmlns:a16="http://schemas.microsoft.com/office/drawing/2014/main" id="{A9858C95-F241-4C1C-B891-CA2883046A33}"/>
              </a:ext>
            </a:extLst>
          </p:cNvPr>
          <p:cNvSpPr/>
          <p:nvPr/>
        </p:nvSpPr>
        <p:spPr>
          <a:xfrm>
            <a:off x="7579605" y="4921902"/>
            <a:ext cx="181243" cy="14699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86A14583-5BFA-4D7E-98C4-05AAF788F1D9}"/>
              </a:ext>
            </a:extLst>
          </p:cNvPr>
          <p:cNvSpPr/>
          <p:nvPr/>
        </p:nvSpPr>
        <p:spPr>
          <a:xfrm>
            <a:off x="7453115" y="4566947"/>
            <a:ext cx="1499406" cy="21374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D1F92385-67E7-4DD4-A1D4-8E7A2DA4A6DA}"/>
              </a:ext>
            </a:extLst>
          </p:cNvPr>
          <p:cNvPicPr>
            <a:picLocks noChangeAspect="1"/>
          </p:cNvPicPr>
          <p:nvPr/>
        </p:nvPicPr>
        <p:blipFill>
          <a:blip r:embed="rId7"/>
          <a:stretch>
            <a:fillRect/>
          </a:stretch>
        </p:blipFill>
        <p:spPr>
          <a:xfrm>
            <a:off x="4945104" y="2997922"/>
            <a:ext cx="4255962" cy="1330264"/>
          </a:xfrm>
          <a:prstGeom prst="rect">
            <a:avLst/>
          </a:prstGeom>
        </p:spPr>
      </p:pic>
      <p:sp>
        <p:nvSpPr>
          <p:cNvPr id="38" name="テキスト ボックス 37">
            <a:extLst>
              <a:ext uri="{FF2B5EF4-FFF2-40B4-BE49-F238E27FC236}">
                <a16:creationId xmlns:a16="http://schemas.microsoft.com/office/drawing/2014/main" id="{F8F5BC24-9EE9-4ABB-9448-03AE7A64ED1F}"/>
              </a:ext>
            </a:extLst>
          </p:cNvPr>
          <p:cNvSpPr txBox="1"/>
          <p:nvPr/>
        </p:nvSpPr>
        <p:spPr>
          <a:xfrm>
            <a:off x="68518" y="980728"/>
            <a:ext cx="8944126" cy="584775"/>
          </a:xfrm>
          <a:prstGeom prst="rect">
            <a:avLst/>
          </a:prstGeom>
          <a:noFill/>
        </p:spPr>
        <p:txBody>
          <a:bodyPr wrap="square" rtlCol="0">
            <a:spAutoFit/>
          </a:bodyPr>
          <a:lstStyle/>
          <a:p>
            <a:r>
              <a:rPr lang="ja-JP" altLang="en-US" sz="1600" dirty="0">
                <a:latin typeface="+mj-ea"/>
                <a:ea typeface="+mj-ea"/>
              </a:rPr>
              <a:t>②</a:t>
            </a:r>
            <a:r>
              <a:rPr kumimoji="1" lang="ja-JP" altLang="en-US" sz="1600" dirty="0">
                <a:latin typeface="+mj-ea"/>
                <a:ea typeface="+mj-ea"/>
              </a:rPr>
              <a:t>ー１：港湾（個別施設）の実施計画を策定、</a:t>
            </a:r>
            <a:r>
              <a:rPr lang="ja-JP" altLang="en-US" sz="1600" dirty="0">
                <a:latin typeface="+mj-ea"/>
                <a:ea typeface="+mj-ea"/>
              </a:rPr>
              <a:t>②</a:t>
            </a:r>
            <a:r>
              <a:rPr kumimoji="1" lang="ja-JP" altLang="en-US" sz="1600" dirty="0">
                <a:latin typeface="+mj-ea"/>
                <a:ea typeface="+mj-ea"/>
              </a:rPr>
              <a:t>ー２：</a:t>
            </a:r>
            <a:r>
              <a:rPr lang="ja-JP" altLang="en-US" sz="1600" dirty="0">
                <a:latin typeface="+mj-ea"/>
                <a:ea typeface="+mj-ea"/>
              </a:rPr>
              <a:t>海岸（地区別）の実施計画を策定</a:t>
            </a:r>
            <a:endParaRPr lang="en-US" altLang="ja-JP" sz="1600" dirty="0">
              <a:latin typeface="+mj-ea"/>
              <a:ea typeface="+mj-ea"/>
            </a:endParaRPr>
          </a:p>
          <a:p>
            <a:r>
              <a:rPr kumimoji="1" lang="ja-JP" altLang="en-US" sz="1600" dirty="0">
                <a:latin typeface="+mj-ea"/>
                <a:ea typeface="+mj-ea"/>
              </a:rPr>
              <a:t>②ー４：計画的な補修の実施・維持管理手法の見直し、</a:t>
            </a:r>
            <a:r>
              <a:rPr kumimoji="1" lang="en-US" altLang="ja-JP" sz="1600" dirty="0">
                <a:latin typeface="+mj-ea"/>
                <a:ea typeface="+mj-ea"/>
              </a:rPr>
              <a:t>LCC</a:t>
            </a:r>
            <a:r>
              <a:rPr kumimoji="1" lang="ja-JP" altLang="en-US" sz="1600" dirty="0">
                <a:latin typeface="+mj-ea"/>
                <a:ea typeface="+mj-ea"/>
              </a:rPr>
              <a:t>最小化などを継続実施</a:t>
            </a:r>
          </a:p>
        </p:txBody>
      </p:sp>
    </p:spTree>
    <p:extLst>
      <p:ext uri="{BB962C8B-B14F-4D97-AF65-F5344CB8AC3E}">
        <p14:creationId xmlns:p14="http://schemas.microsoft.com/office/powerpoint/2010/main" val="147401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2A782D62-9BF2-4359-BEB9-FA81A90AD5B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9372" y="5462322"/>
            <a:ext cx="1698027" cy="1273520"/>
          </a:xfrm>
          <a:prstGeom prst="rect">
            <a:avLst/>
          </a:prstGeom>
        </p:spPr>
      </p:pic>
      <p:pic>
        <p:nvPicPr>
          <p:cNvPr id="21" name="図 20">
            <a:extLst>
              <a:ext uri="{FF2B5EF4-FFF2-40B4-BE49-F238E27FC236}">
                <a16:creationId xmlns:a16="http://schemas.microsoft.com/office/drawing/2014/main" id="{1012630C-5053-4AEF-8F47-613A8E5A7AD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52137" y="5462322"/>
            <a:ext cx="1831831" cy="1268509"/>
          </a:xfrm>
          <a:prstGeom prst="rect">
            <a:avLst/>
          </a:prstGeom>
        </p:spPr>
      </p:pic>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a:t>
            </a:r>
            <a:r>
              <a:rPr lang="ja-JP" altLang="en-US" sz="2800" dirty="0">
                <a:solidFill>
                  <a:schemeClr val="bg1"/>
                </a:solidFill>
                <a:latin typeface="Meiryo UI" pitchFamily="50" charset="-128"/>
                <a:ea typeface="Meiryo UI" pitchFamily="50" charset="-128"/>
                <a:cs typeface="Meiryo UI" pitchFamily="50" charset="-128"/>
              </a:rPr>
              <a:t> ．</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9</a:t>
            </a:fld>
            <a:endParaRPr kumimoji="1" lang="ja-JP" altLang="en-US" dirty="0"/>
          </a:p>
        </p:txBody>
      </p:sp>
      <p:sp>
        <p:nvSpPr>
          <p:cNvPr id="7" name="テキスト ボックス 6">
            <a:extLst>
              <a:ext uri="{FF2B5EF4-FFF2-40B4-BE49-F238E27FC236}">
                <a16:creationId xmlns:a16="http://schemas.microsoft.com/office/drawing/2014/main" id="{D702A2E6-561B-6E1B-86CE-D91BFEDEE9F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施設特性に応じた維持管理手法の体系化</a:t>
            </a:r>
            <a:endParaRPr kumimoji="1" lang="ja-JP" altLang="en-US" sz="2400" dirty="0">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884677A0-E230-405B-AD3B-6FF2687D8267}"/>
              </a:ext>
            </a:extLst>
          </p:cNvPr>
          <p:cNvSpPr txBox="1"/>
          <p:nvPr/>
        </p:nvSpPr>
        <p:spPr>
          <a:xfrm>
            <a:off x="-13856" y="2788188"/>
            <a:ext cx="3492994"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現計画における取組内容</a:t>
            </a:r>
            <a:r>
              <a:rPr kumimoji="1" lang="en-US" altLang="ja-JP" sz="1600" dirty="0">
                <a:latin typeface="+mj-ea"/>
                <a:ea typeface="+mj-ea"/>
              </a:rPr>
              <a:t>】</a:t>
            </a:r>
            <a:endParaRPr kumimoji="1" lang="ja-JP" altLang="en-US" sz="2000" dirty="0">
              <a:latin typeface="+mj-ea"/>
              <a:ea typeface="+mj-ea"/>
            </a:endParaRPr>
          </a:p>
        </p:txBody>
      </p:sp>
      <p:sp>
        <p:nvSpPr>
          <p:cNvPr id="19" name="テキスト ボックス 18">
            <a:extLst>
              <a:ext uri="{FF2B5EF4-FFF2-40B4-BE49-F238E27FC236}">
                <a16:creationId xmlns:a16="http://schemas.microsoft.com/office/drawing/2014/main" id="{F1DFEE31-7009-4D4E-883A-ACA818B9394B}"/>
              </a:ext>
            </a:extLst>
          </p:cNvPr>
          <p:cNvSpPr txBox="1"/>
          <p:nvPr/>
        </p:nvSpPr>
        <p:spPr>
          <a:xfrm>
            <a:off x="367444" y="3058002"/>
            <a:ext cx="7156884" cy="461665"/>
          </a:xfrm>
          <a:prstGeom prst="rect">
            <a:avLst/>
          </a:prstGeom>
          <a:noFill/>
        </p:spPr>
        <p:txBody>
          <a:bodyPr wrap="square" rtlCol="0">
            <a:spAutoFit/>
          </a:bodyPr>
          <a:lstStyle/>
          <a:p>
            <a:pPr algn="just"/>
            <a:r>
              <a:rPr lang="ja-JP" altLang="en-US" sz="1200" kern="100" dirty="0"/>
              <a:t>・係留施設については、社会的影響度も考慮の上、</a:t>
            </a:r>
            <a:endParaRPr lang="en-US" altLang="ja-JP" sz="1200" kern="100" dirty="0"/>
          </a:p>
          <a:p>
            <a:pPr algn="just"/>
            <a:r>
              <a:rPr lang="ja-JP" altLang="en-US" sz="1200" kern="100" dirty="0"/>
              <a:t>　優先順位を設定し、補修を実施</a:t>
            </a:r>
            <a:endParaRPr lang="en-US" altLang="ja-JP" sz="1200" kern="100" dirty="0"/>
          </a:p>
        </p:txBody>
      </p:sp>
      <p:sp>
        <p:nvSpPr>
          <p:cNvPr id="25" name="テキスト ボックス 24">
            <a:extLst>
              <a:ext uri="{FF2B5EF4-FFF2-40B4-BE49-F238E27FC236}">
                <a16:creationId xmlns:a16="http://schemas.microsoft.com/office/drawing/2014/main" id="{DC270B51-B876-4B01-BA31-9DB948CA8E0D}"/>
              </a:ext>
            </a:extLst>
          </p:cNvPr>
          <p:cNvSpPr txBox="1"/>
          <p:nvPr/>
        </p:nvSpPr>
        <p:spPr>
          <a:xfrm>
            <a:off x="4389036" y="3029214"/>
            <a:ext cx="4754964" cy="307777"/>
          </a:xfrm>
          <a:prstGeom prst="rect">
            <a:avLst/>
          </a:prstGeom>
          <a:noFill/>
        </p:spPr>
        <p:txBody>
          <a:bodyPr wrap="square" rtlCol="0">
            <a:spAutoFit/>
          </a:bodyPr>
          <a:lstStyle/>
          <a:p>
            <a:pPr algn="just"/>
            <a:r>
              <a:rPr kumimoji="1" lang="en-US" altLang="ja-JP" sz="1400" dirty="0">
                <a:latin typeface="+mj-ea"/>
                <a:ea typeface="+mj-ea"/>
              </a:rPr>
              <a:t>&lt;</a:t>
            </a:r>
            <a:r>
              <a:rPr kumimoji="1" lang="ja-JP" altLang="en-US" sz="1400" dirty="0">
                <a:latin typeface="+mj-ea"/>
                <a:ea typeface="+mj-ea"/>
              </a:rPr>
              <a:t>社会的影響度の設定</a:t>
            </a:r>
            <a:r>
              <a:rPr kumimoji="1" lang="ja-JP" altLang="en-US" sz="1000" dirty="0">
                <a:latin typeface="+mj-ea"/>
                <a:ea typeface="+mj-ea"/>
              </a:rPr>
              <a:t>（補修中の堺泉北港 汐見３号岸壁の事例）</a:t>
            </a:r>
            <a:r>
              <a:rPr kumimoji="1" lang="en-US" altLang="ja-JP" sz="1400" dirty="0">
                <a:latin typeface="+mj-ea"/>
                <a:ea typeface="+mj-ea"/>
              </a:rPr>
              <a:t>&gt;</a:t>
            </a:r>
            <a:endParaRPr lang="ja-JP" altLang="en-US" sz="1400" dirty="0"/>
          </a:p>
        </p:txBody>
      </p:sp>
      <p:sp>
        <p:nvSpPr>
          <p:cNvPr id="22" name="テキスト ボックス 21">
            <a:extLst>
              <a:ext uri="{FF2B5EF4-FFF2-40B4-BE49-F238E27FC236}">
                <a16:creationId xmlns:a16="http://schemas.microsoft.com/office/drawing/2014/main" id="{75BF728B-6ADD-4A27-85B7-93E89FB35558}"/>
              </a:ext>
            </a:extLst>
          </p:cNvPr>
          <p:cNvSpPr txBox="1"/>
          <p:nvPr/>
        </p:nvSpPr>
        <p:spPr>
          <a:xfrm>
            <a:off x="283496" y="5205531"/>
            <a:ext cx="3720907" cy="278213"/>
          </a:xfrm>
          <a:prstGeom prst="rect">
            <a:avLst/>
          </a:prstGeom>
          <a:noFill/>
        </p:spPr>
        <p:txBody>
          <a:bodyPr wrap="square" rtlCol="0">
            <a:spAutoFit/>
          </a:bodyPr>
          <a:lstStyle/>
          <a:p>
            <a:pPr algn="just"/>
            <a:r>
              <a:rPr lang="en-US" altLang="ja-JP" sz="1200" dirty="0"/>
              <a:t>&lt;</a:t>
            </a:r>
            <a:r>
              <a:rPr lang="ja-JP" altLang="en-US" sz="1200" dirty="0"/>
              <a:t>補修事例</a:t>
            </a:r>
            <a:r>
              <a:rPr lang="ja-JP" altLang="en-US" sz="1000" dirty="0"/>
              <a:t>（</a:t>
            </a:r>
            <a:r>
              <a:rPr kumimoji="1" lang="ja-JP" altLang="en-US" sz="1000" dirty="0">
                <a:latin typeface="+mj-ea"/>
                <a:ea typeface="+mj-ea"/>
              </a:rPr>
              <a:t>堺泉北港 汐見３号岸壁</a:t>
            </a:r>
            <a:r>
              <a:rPr kumimoji="1" lang="en-US" altLang="ja-JP" sz="1000" dirty="0">
                <a:latin typeface="+mj-ea"/>
                <a:ea typeface="+mj-ea"/>
              </a:rPr>
              <a:t>(-10m) </a:t>
            </a:r>
            <a:r>
              <a:rPr lang="en-US" altLang="ja-JP" sz="1000" dirty="0">
                <a:latin typeface="+mj-ea"/>
                <a:ea typeface="+mj-ea"/>
              </a:rPr>
              <a:t>L=555m</a:t>
            </a:r>
            <a:r>
              <a:rPr lang="ja-JP" altLang="en-US" sz="1000" dirty="0"/>
              <a:t>）</a:t>
            </a:r>
            <a:r>
              <a:rPr lang="en-US" altLang="ja-JP" sz="1200" dirty="0"/>
              <a:t>&gt;</a:t>
            </a:r>
            <a:endParaRPr lang="ja-JP" altLang="en-US" sz="1200" dirty="0"/>
          </a:p>
        </p:txBody>
      </p:sp>
      <p:sp>
        <p:nvSpPr>
          <p:cNvPr id="38" name="テキスト ボックス 37">
            <a:extLst>
              <a:ext uri="{FF2B5EF4-FFF2-40B4-BE49-F238E27FC236}">
                <a16:creationId xmlns:a16="http://schemas.microsoft.com/office/drawing/2014/main" id="{442AA1C5-D6AF-4195-AF73-EF950E80AC87}"/>
              </a:ext>
            </a:extLst>
          </p:cNvPr>
          <p:cNvSpPr txBox="1"/>
          <p:nvPr/>
        </p:nvSpPr>
        <p:spPr>
          <a:xfrm>
            <a:off x="251520" y="3717032"/>
            <a:ext cx="4536504" cy="1231106"/>
          </a:xfrm>
          <a:prstGeom prst="rect">
            <a:avLst/>
          </a:prstGeom>
          <a:noFill/>
        </p:spPr>
        <p:txBody>
          <a:bodyPr wrap="square" rtlCol="0">
            <a:spAutoFit/>
          </a:bodyPr>
          <a:lstStyle/>
          <a:p>
            <a:pPr algn="just"/>
            <a:r>
              <a:rPr lang="ja-JP" altLang="en-US" sz="1400" kern="100" dirty="0"/>
              <a:t>◇岸壁等の社会的影響度設定の要素</a:t>
            </a:r>
            <a:r>
              <a:rPr lang="ja-JP" altLang="en-US" sz="1000" kern="100" dirty="0"/>
              <a:t>（右フロー図）</a:t>
            </a:r>
            <a:endParaRPr lang="en-US" altLang="ja-JP" sz="1400" kern="100" dirty="0"/>
          </a:p>
          <a:p>
            <a:pPr algn="just"/>
            <a:r>
              <a:rPr lang="ja-JP" altLang="en-US" sz="1200" kern="100" dirty="0"/>
              <a:t>　〇大分類</a:t>
            </a:r>
            <a:endParaRPr lang="en-US" altLang="ja-JP" sz="1200" kern="100" dirty="0"/>
          </a:p>
          <a:p>
            <a:pPr algn="just"/>
            <a:r>
              <a:rPr lang="ja-JP" altLang="en-US" sz="1200" kern="100" dirty="0"/>
              <a:t>　　利用形態、施設性能、防災機能</a:t>
            </a:r>
            <a:endParaRPr lang="en-US" altLang="ja-JP" sz="1200" kern="100" dirty="0"/>
          </a:p>
          <a:p>
            <a:pPr algn="just"/>
            <a:r>
              <a:rPr lang="ja-JP" altLang="en-US" sz="1200" kern="100" dirty="0"/>
              <a:t>　〇小分類</a:t>
            </a:r>
            <a:endParaRPr lang="en-US" altLang="ja-JP" sz="1200" kern="100" dirty="0"/>
          </a:p>
          <a:p>
            <a:pPr algn="just"/>
            <a:r>
              <a:rPr lang="ja-JP" altLang="en-US" sz="1200" kern="100" dirty="0"/>
              <a:t>　　航路、貨物取扱量、水深、背後地利用状況、港格、</a:t>
            </a:r>
            <a:endParaRPr lang="en-US" altLang="ja-JP" sz="1200" kern="100" dirty="0"/>
          </a:p>
          <a:p>
            <a:pPr algn="just"/>
            <a:r>
              <a:rPr lang="ja-JP" altLang="en-US" sz="1200" kern="100" dirty="0"/>
              <a:t>　　対象船舶、主要構造、耐震性能</a:t>
            </a:r>
            <a:endParaRPr lang="en-US" altLang="ja-JP" sz="1200" kern="100" dirty="0"/>
          </a:p>
        </p:txBody>
      </p:sp>
      <p:sp>
        <p:nvSpPr>
          <p:cNvPr id="14" name="テキスト ボックス 13">
            <a:extLst>
              <a:ext uri="{FF2B5EF4-FFF2-40B4-BE49-F238E27FC236}">
                <a16:creationId xmlns:a16="http://schemas.microsoft.com/office/drawing/2014/main" id="{8991772E-BFAD-4073-9CB8-384A356DA778}"/>
              </a:ext>
            </a:extLst>
          </p:cNvPr>
          <p:cNvSpPr txBox="1"/>
          <p:nvPr/>
        </p:nvSpPr>
        <p:spPr>
          <a:xfrm>
            <a:off x="95417" y="1556792"/>
            <a:ext cx="8770288"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現計画の記載事項：「港湾・海岸施設長寿命化計画 土木構造物編」 </a:t>
            </a:r>
            <a:r>
              <a:rPr lang="en-US" altLang="ja-JP" sz="1200" kern="100" dirty="0">
                <a:effectLst/>
              </a:rPr>
              <a:t>P19,41】</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・港湾法に基づく港湾（個別施設）の実施計画を策定、海岸法に基づく海岸（地区毎）の実施計画を策定</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・安全性・信頼性や</a:t>
            </a:r>
            <a:r>
              <a:rPr lang="en-US" altLang="ja-JP" sz="1200" dirty="0"/>
              <a:t>LCC</a:t>
            </a:r>
            <a:r>
              <a:rPr lang="ja-JP" altLang="en-US" sz="1200" dirty="0"/>
              <a:t>最小化の観点から、「予防保全」による管理を原則とし、本計画の対象期間内においては、</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状態監視型の維持管理手法を基本とする。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a:t>
            </a:r>
            <a:r>
              <a:rPr lang="ja-JP" altLang="en-US" sz="1200" kern="100" dirty="0"/>
              <a:t>今後は、点検結果の蓄積を継続して実施するとともに、他の管理者や施設の事例などを参考にしながら、より効果的な</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t>　維持管理手法の設定の検討を継続する。</a:t>
            </a:r>
            <a:endParaRPr kumimoji="1" lang="en-US" altLang="ja-JP" sz="1200" kern="100" dirty="0"/>
          </a:p>
        </p:txBody>
      </p:sp>
      <p:sp>
        <p:nvSpPr>
          <p:cNvPr id="15" name="テキスト ボックス 14">
            <a:extLst>
              <a:ext uri="{FF2B5EF4-FFF2-40B4-BE49-F238E27FC236}">
                <a16:creationId xmlns:a16="http://schemas.microsoft.com/office/drawing/2014/main" id="{67D3FC40-25BC-4055-A6C2-7F21DBF4688E}"/>
              </a:ext>
            </a:extLst>
          </p:cNvPr>
          <p:cNvSpPr txBox="1"/>
          <p:nvPr/>
        </p:nvSpPr>
        <p:spPr>
          <a:xfrm>
            <a:off x="68518" y="980728"/>
            <a:ext cx="8944126" cy="584775"/>
          </a:xfrm>
          <a:prstGeom prst="rect">
            <a:avLst/>
          </a:prstGeom>
          <a:noFill/>
        </p:spPr>
        <p:txBody>
          <a:bodyPr wrap="square" rtlCol="0">
            <a:spAutoFit/>
          </a:bodyPr>
          <a:lstStyle/>
          <a:p>
            <a:r>
              <a:rPr lang="ja-JP" altLang="en-US" sz="1600" dirty="0">
                <a:latin typeface="+mj-ea"/>
                <a:ea typeface="+mj-ea"/>
              </a:rPr>
              <a:t>②</a:t>
            </a:r>
            <a:r>
              <a:rPr kumimoji="1" lang="ja-JP" altLang="en-US" sz="1600" dirty="0">
                <a:latin typeface="+mj-ea"/>
                <a:ea typeface="+mj-ea"/>
              </a:rPr>
              <a:t>ー１：港湾（個別施設）の実施計画を策定、</a:t>
            </a:r>
            <a:r>
              <a:rPr lang="ja-JP" altLang="en-US" sz="1600" dirty="0">
                <a:latin typeface="+mj-ea"/>
                <a:ea typeface="+mj-ea"/>
              </a:rPr>
              <a:t>②</a:t>
            </a:r>
            <a:r>
              <a:rPr kumimoji="1" lang="ja-JP" altLang="en-US" sz="1600" dirty="0">
                <a:latin typeface="+mj-ea"/>
                <a:ea typeface="+mj-ea"/>
              </a:rPr>
              <a:t>ー２：</a:t>
            </a:r>
            <a:r>
              <a:rPr lang="ja-JP" altLang="en-US" sz="1600" dirty="0">
                <a:latin typeface="+mj-ea"/>
                <a:ea typeface="+mj-ea"/>
              </a:rPr>
              <a:t>海岸（地区別）の実施計画を策定</a:t>
            </a:r>
            <a:endParaRPr lang="en-US" altLang="ja-JP" sz="1600" dirty="0">
              <a:latin typeface="+mj-ea"/>
              <a:ea typeface="+mj-ea"/>
            </a:endParaRPr>
          </a:p>
          <a:p>
            <a:r>
              <a:rPr kumimoji="1" lang="ja-JP" altLang="en-US" sz="1600" dirty="0">
                <a:latin typeface="+mj-ea"/>
                <a:ea typeface="+mj-ea"/>
              </a:rPr>
              <a:t>②ー４：計画的な補修の実施・維持管理手法の見直し、</a:t>
            </a:r>
            <a:r>
              <a:rPr kumimoji="1" lang="en-US" altLang="ja-JP" sz="1600" dirty="0">
                <a:latin typeface="+mj-ea"/>
                <a:ea typeface="+mj-ea"/>
              </a:rPr>
              <a:t>LCC</a:t>
            </a:r>
            <a:r>
              <a:rPr kumimoji="1" lang="ja-JP" altLang="en-US" sz="1600" dirty="0">
                <a:latin typeface="+mj-ea"/>
                <a:ea typeface="+mj-ea"/>
              </a:rPr>
              <a:t>最小化などを継続実施</a:t>
            </a:r>
          </a:p>
        </p:txBody>
      </p:sp>
      <p:sp>
        <p:nvSpPr>
          <p:cNvPr id="29" name="テキスト ボックス 19">
            <a:extLst>
              <a:ext uri="{FF2B5EF4-FFF2-40B4-BE49-F238E27FC236}">
                <a16:creationId xmlns:a16="http://schemas.microsoft.com/office/drawing/2014/main" id="{21877714-25D9-42CF-BEA6-01D8FBEE6013}"/>
              </a:ext>
            </a:extLst>
          </p:cNvPr>
          <p:cNvSpPr txBox="1"/>
          <p:nvPr/>
        </p:nvSpPr>
        <p:spPr>
          <a:xfrm>
            <a:off x="190963" y="6526538"/>
            <a:ext cx="1274040" cy="230832"/>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900" dirty="0">
                <a:solidFill>
                  <a:schemeClr val="bg1"/>
                </a:solidFill>
              </a:rPr>
              <a:t>岸壁上部工劣化</a:t>
            </a:r>
          </a:p>
        </p:txBody>
      </p:sp>
      <p:sp>
        <p:nvSpPr>
          <p:cNvPr id="32" name="テキスト ボックス 19">
            <a:extLst>
              <a:ext uri="{FF2B5EF4-FFF2-40B4-BE49-F238E27FC236}">
                <a16:creationId xmlns:a16="http://schemas.microsoft.com/office/drawing/2014/main" id="{44E08290-460D-469B-B9D1-FD5CF4AEB837}"/>
              </a:ext>
            </a:extLst>
          </p:cNvPr>
          <p:cNvSpPr txBox="1"/>
          <p:nvPr/>
        </p:nvSpPr>
        <p:spPr>
          <a:xfrm>
            <a:off x="2246424" y="6525776"/>
            <a:ext cx="842591" cy="230832"/>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900" dirty="0">
                <a:solidFill>
                  <a:schemeClr val="bg1"/>
                </a:solidFill>
              </a:rPr>
              <a:t>補修後</a:t>
            </a:r>
          </a:p>
        </p:txBody>
      </p:sp>
      <p:sp>
        <p:nvSpPr>
          <p:cNvPr id="3" name="二等辺三角形 2">
            <a:extLst>
              <a:ext uri="{FF2B5EF4-FFF2-40B4-BE49-F238E27FC236}">
                <a16:creationId xmlns:a16="http://schemas.microsoft.com/office/drawing/2014/main" id="{8D3C60A4-5566-4BEE-BD37-19F8EBC67A19}"/>
              </a:ext>
            </a:extLst>
          </p:cNvPr>
          <p:cNvSpPr/>
          <p:nvPr/>
        </p:nvSpPr>
        <p:spPr>
          <a:xfrm rot="5400000">
            <a:off x="1885104" y="6012484"/>
            <a:ext cx="781819" cy="173196"/>
          </a:xfrm>
          <a:prstGeom prst="triangl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9" name="オブジェクト 8">
            <a:extLst>
              <a:ext uri="{FF2B5EF4-FFF2-40B4-BE49-F238E27FC236}">
                <a16:creationId xmlns:a16="http://schemas.microsoft.com/office/drawing/2014/main" id="{0D746E98-B1CB-4C98-BE42-56B84DEBD268}"/>
              </a:ext>
            </a:extLst>
          </p:cNvPr>
          <p:cNvGraphicFramePr>
            <a:graphicFrameLocks noChangeAspect="1"/>
          </p:cNvGraphicFramePr>
          <p:nvPr>
            <p:extLst>
              <p:ext uri="{D42A27DB-BD31-4B8C-83A1-F6EECF244321}">
                <p14:modId xmlns:p14="http://schemas.microsoft.com/office/powerpoint/2010/main" val="189153447"/>
              </p:ext>
            </p:extLst>
          </p:nvPr>
        </p:nvGraphicFramePr>
        <p:xfrm>
          <a:off x="4505325" y="3302000"/>
          <a:ext cx="4441825" cy="3368675"/>
        </p:xfrm>
        <a:graphic>
          <a:graphicData uri="http://schemas.openxmlformats.org/presentationml/2006/ole">
            <mc:AlternateContent xmlns:mc="http://schemas.openxmlformats.org/markup-compatibility/2006">
              <mc:Choice xmlns:v="urn:schemas-microsoft-com:vml" Requires="v">
                <p:oleObj spid="_x0000_s4098" name="Worksheet" r:id="rId6" imgW="9925063" imgH="7524818" progId="Excel.Sheet.12">
                  <p:embed/>
                </p:oleObj>
              </mc:Choice>
              <mc:Fallback>
                <p:oleObj name="Worksheet" r:id="rId6" imgW="9925063" imgH="7524818" progId="Excel.Sheet.12">
                  <p:embed/>
                  <p:pic>
                    <p:nvPicPr>
                      <p:cNvPr id="0" name=""/>
                      <p:cNvPicPr/>
                      <p:nvPr/>
                    </p:nvPicPr>
                    <p:blipFill>
                      <a:blip r:embed="rId7"/>
                      <a:stretch>
                        <a:fillRect/>
                      </a:stretch>
                    </p:blipFill>
                    <p:spPr>
                      <a:xfrm>
                        <a:off x="4505325" y="3302000"/>
                        <a:ext cx="4441825" cy="336867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33276960"/>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ln w="25400">
          <a:solidFill>
            <a:srgbClr val="FF0000"/>
          </a:solidFill>
          <a:tailEnd type="none"/>
        </a:ln>
      </a:spPr>
      <a:bodyPr rtlCol="0" anchor="ctr"/>
      <a:lstStyle>
        <a:defPPr algn="ctr">
          <a:defRPr kumimoji="1"/>
        </a:defPPr>
      </a:lstStyle>
      <a:style>
        <a:lnRef idx="1">
          <a:schemeClr val="dk1"/>
        </a:lnRef>
        <a:fillRef idx="0">
          <a:schemeClr val="dk1"/>
        </a:fillRef>
        <a:effectRef idx="0">
          <a:schemeClr val="dk1"/>
        </a:effectRef>
        <a:fontRef idx="minor">
          <a:schemeClr val="tx1"/>
        </a:fontRef>
      </a:style>
    </a:spDef>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4" ma:contentTypeDescription="新しいドキュメントを作成します。" ma:contentTypeScope="" ma:versionID="fb41ce1ef2f6d51128ac28a6e577120a">
  <xsd:schema xmlns:xsd="http://www.w3.org/2001/XMLSchema" xmlns:xs="http://www.w3.org/2001/XMLSchema" xmlns:p="http://schemas.microsoft.com/office/2006/metadata/properties" xmlns:ns2="60b12527-e226-4614-b792-74ec134ea487" targetNamespace="http://schemas.microsoft.com/office/2006/metadata/properties" ma:root="true" ma:fieldsID="14f336ceb757a62ddc767c8ef2de9370" ns2:_="">
    <xsd:import namespace="60b12527-e226-4614-b792-74ec134ea4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6CBFF-A8D1-4482-AD18-AB212135E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84C18B-57AD-4ADE-808E-8A3249C40435}">
  <ds:schemaRefs>
    <ds:schemaRef ds:uri="http://schemas.microsoft.com/office/2006/metadata/properties"/>
    <ds:schemaRef ds:uri="http://purl.org/dc/elements/1.1/"/>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60b12527-e226-4614-b792-74ec134ea487"/>
  </ds:schemaRefs>
</ds:datastoreItem>
</file>

<file path=customXml/itemProps3.xml><?xml version="1.0" encoding="utf-8"?>
<ds:datastoreItem xmlns:ds="http://schemas.openxmlformats.org/officeDocument/2006/customXml" ds:itemID="{1824B8D6-791C-413A-A636-DC40FB5D74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26588</TotalTime>
  <Words>5195</Words>
  <Application>Microsoft Office PowerPoint</Application>
  <PresentationFormat>画面に合わせる (4:3)</PresentationFormat>
  <Paragraphs>544</Paragraphs>
  <Slides>24</Slides>
  <Notes>24</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5" baseType="lpstr">
      <vt:lpstr>BIZ UDPゴシック</vt:lpstr>
      <vt:lpstr>HGｺﾞｼｯｸM</vt:lpstr>
      <vt:lpstr>Meiryo UI</vt:lpstr>
      <vt:lpstr>ＭＳ Ｐゴシック</vt:lpstr>
      <vt:lpstr>Arial</vt:lpstr>
      <vt:lpstr>Calibri</vt:lpstr>
      <vt:lpstr>Georgia</vt:lpstr>
      <vt:lpstr>Trebuchet MS</vt:lpstr>
      <vt:lpstr>Wingdings</vt:lpstr>
      <vt:lpstr>スリップストリーム</vt:lpstr>
      <vt:lpstr>Worksheet</vt:lpstr>
      <vt:lpstr>大阪府都市基盤施設維持管理技術審議会  第２回　河川等部会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入谷　真弘</cp:lastModifiedBy>
  <cp:revision>1006</cp:revision>
  <cp:lastPrinted>2024-07-11T06:44:18Z</cp:lastPrinted>
  <dcterms:created xsi:type="dcterms:W3CDTF">2013-06-19T04:48:16Z</dcterms:created>
  <dcterms:modified xsi:type="dcterms:W3CDTF">2024-07-12T05:06:44Z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