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454" r:id="rId5"/>
    <p:sldId id="257" r:id="rId6"/>
    <p:sldId id="754" r:id="rId7"/>
    <p:sldId id="1180" r:id="rId8"/>
    <p:sldId id="1153" r:id="rId9"/>
    <p:sldId id="1158" r:id="rId10"/>
    <p:sldId id="1159" r:id="rId11"/>
    <p:sldId id="1233" r:id="rId12"/>
    <p:sldId id="1247" r:id="rId13"/>
    <p:sldId id="1668" r:id="rId14"/>
    <p:sldId id="1217" r:id="rId15"/>
    <p:sldId id="1246"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湯川　正朗" initials="湯川　正朗" lastIdx="2" clrIdx="0">
    <p:extLst>
      <p:ext uri="{19B8F6BF-5375-455C-9EA6-DF929625EA0E}">
        <p15:presenceInfo xmlns:p15="http://schemas.microsoft.com/office/powerpoint/2012/main" userId="S::YukawaM@lan.pref.osaka.jp::ac29dad5-4abc-4728-a378-ee2c4fdffd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66CC"/>
    <a:srgbClr val="00B0F0"/>
    <a:srgbClr val="CCFFFF"/>
    <a:srgbClr val="CCFF33"/>
    <a:srgbClr val="FFCC66"/>
    <a:srgbClr val="FF99CC"/>
    <a:srgbClr val="FF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6395" autoAdjust="0"/>
  </p:normalViewPr>
  <p:slideViewPr>
    <p:cSldViewPr>
      <p:cViewPr varScale="1">
        <p:scale>
          <a:sx n="110" d="100"/>
          <a:sy n="110" d="100"/>
        </p:scale>
        <p:origin x="1674" y="12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9675566328531"/>
          <c:y val="3.9010054932412358E-2"/>
          <c:w val="0.80767103530633122"/>
          <c:h val="0.83765897225678609"/>
        </c:manualLayout>
      </c:layout>
      <c:barChart>
        <c:barDir val="col"/>
        <c:grouping val="stacked"/>
        <c:varyColors val="0"/>
        <c:ser>
          <c:idx val="1"/>
          <c:order val="0"/>
          <c:tx>
            <c:v>土木建築</c:v>
          </c:tx>
          <c:spPr>
            <a:pattFill prst="pct75">
              <a:fgClr>
                <a:srgbClr val="0000FF"/>
              </a:fgClr>
              <a:bgClr>
                <a:schemeClr val="bg1"/>
              </a:bgClr>
            </a:pattFill>
            <a:ln w="3175">
              <a:solidFill>
                <a:schemeClr val="tx1"/>
              </a:solidFill>
            </a:ln>
          </c:spPr>
          <c:invertIfNegative val="0"/>
          <c:cat>
            <c:strRef>
              <c:f>'グラフデータ（全体）'!$C$48:$EU$48</c:f>
              <c:strCache>
                <c:ptCount val="149"/>
                <c:pt idx="0">
                  <c:v>S40</c:v>
                </c:pt>
                <c:pt idx="1">
                  <c:v>S41</c:v>
                </c:pt>
                <c:pt idx="2">
                  <c:v>S42</c:v>
                </c:pt>
                <c:pt idx="3">
                  <c:v>S43</c:v>
                </c:pt>
                <c:pt idx="4">
                  <c:v>S44</c:v>
                </c:pt>
                <c:pt idx="5">
                  <c:v>S45</c:v>
                </c:pt>
                <c:pt idx="6">
                  <c:v>S46</c:v>
                </c:pt>
                <c:pt idx="7">
                  <c:v>S47</c:v>
                </c:pt>
                <c:pt idx="8">
                  <c:v>S48</c:v>
                </c:pt>
                <c:pt idx="9">
                  <c:v>S49</c:v>
                </c:pt>
                <c:pt idx="10">
                  <c:v>S50</c:v>
                </c:pt>
                <c:pt idx="11">
                  <c:v>S51</c:v>
                </c:pt>
                <c:pt idx="12">
                  <c:v>S52</c:v>
                </c:pt>
                <c:pt idx="13">
                  <c:v>S53</c:v>
                </c:pt>
                <c:pt idx="14">
                  <c:v>S54</c:v>
                </c:pt>
                <c:pt idx="15">
                  <c:v>S55</c:v>
                </c:pt>
                <c:pt idx="16">
                  <c:v>S56</c:v>
                </c:pt>
                <c:pt idx="17">
                  <c:v>S57</c:v>
                </c:pt>
                <c:pt idx="18">
                  <c:v>S58</c:v>
                </c:pt>
                <c:pt idx="19">
                  <c:v>S59</c:v>
                </c:pt>
                <c:pt idx="20">
                  <c:v>S60</c:v>
                </c:pt>
                <c:pt idx="21">
                  <c:v>S61</c:v>
                </c:pt>
                <c:pt idx="22">
                  <c:v>S62</c:v>
                </c:pt>
                <c:pt idx="23">
                  <c:v>S63</c:v>
                </c:pt>
                <c:pt idx="24">
                  <c:v>H1</c:v>
                </c:pt>
                <c:pt idx="25">
                  <c:v>H2</c:v>
                </c:pt>
                <c:pt idx="26">
                  <c:v>H3</c:v>
                </c:pt>
                <c:pt idx="27">
                  <c:v>H4</c:v>
                </c:pt>
                <c:pt idx="28">
                  <c:v>H5</c:v>
                </c:pt>
                <c:pt idx="29">
                  <c:v>H6</c:v>
                </c:pt>
                <c:pt idx="30">
                  <c:v>H7</c:v>
                </c:pt>
                <c:pt idx="31">
                  <c:v>H8</c:v>
                </c:pt>
                <c:pt idx="32">
                  <c:v>H9</c:v>
                </c:pt>
                <c:pt idx="33">
                  <c:v>H10</c:v>
                </c:pt>
                <c:pt idx="34">
                  <c:v>H11</c:v>
                </c:pt>
                <c:pt idx="35">
                  <c:v>H12</c:v>
                </c:pt>
                <c:pt idx="36">
                  <c:v>H13</c:v>
                </c:pt>
                <c:pt idx="37">
                  <c:v>H14</c:v>
                </c:pt>
                <c:pt idx="38">
                  <c:v>H15</c:v>
                </c:pt>
                <c:pt idx="39">
                  <c:v>H16</c:v>
                </c:pt>
                <c:pt idx="40">
                  <c:v>H17</c:v>
                </c:pt>
                <c:pt idx="41">
                  <c:v>H18</c:v>
                </c:pt>
                <c:pt idx="42">
                  <c:v>H19</c:v>
                </c:pt>
                <c:pt idx="43">
                  <c:v>H20</c:v>
                </c:pt>
                <c:pt idx="44">
                  <c:v>H21</c:v>
                </c:pt>
                <c:pt idx="45">
                  <c:v>H22</c:v>
                </c:pt>
                <c:pt idx="46">
                  <c:v>H23</c:v>
                </c:pt>
                <c:pt idx="47">
                  <c:v>H24</c:v>
                </c:pt>
                <c:pt idx="48">
                  <c:v>H25</c:v>
                </c:pt>
                <c:pt idx="49">
                  <c:v>H26</c:v>
                </c:pt>
                <c:pt idx="50">
                  <c:v>H27</c:v>
                </c:pt>
                <c:pt idx="51">
                  <c:v>H28</c:v>
                </c:pt>
                <c:pt idx="52">
                  <c:v>H29</c:v>
                </c:pt>
                <c:pt idx="53">
                  <c:v>H30</c:v>
                </c:pt>
                <c:pt idx="54">
                  <c:v>R1</c:v>
                </c:pt>
                <c:pt idx="55">
                  <c:v>R2</c:v>
                </c:pt>
                <c:pt idx="56">
                  <c:v>R3</c:v>
                </c:pt>
                <c:pt idx="57">
                  <c:v>R4</c:v>
                </c:pt>
                <c:pt idx="58">
                  <c:v>R5</c:v>
                </c:pt>
                <c:pt idx="59">
                  <c:v>R6</c:v>
                </c:pt>
                <c:pt idx="60">
                  <c:v>R7</c:v>
                </c:pt>
                <c:pt idx="61">
                  <c:v>R8</c:v>
                </c:pt>
                <c:pt idx="62">
                  <c:v>R9</c:v>
                </c:pt>
                <c:pt idx="63">
                  <c:v>R10</c:v>
                </c:pt>
                <c:pt idx="64">
                  <c:v>R11</c:v>
                </c:pt>
                <c:pt idx="65">
                  <c:v>R12</c:v>
                </c:pt>
                <c:pt idx="66">
                  <c:v>R13</c:v>
                </c:pt>
                <c:pt idx="67">
                  <c:v>R14</c:v>
                </c:pt>
                <c:pt idx="68">
                  <c:v>R15</c:v>
                </c:pt>
                <c:pt idx="69">
                  <c:v>R16</c:v>
                </c:pt>
                <c:pt idx="70">
                  <c:v>R17</c:v>
                </c:pt>
                <c:pt idx="71">
                  <c:v>R18</c:v>
                </c:pt>
                <c:pt idx="72">
                  <c:v>R19</c:v>
                </c:pt>
                <c:pt idx="73">
                  <c:v>R20</c:v>
                </c:pt>
                <c:pt idx="74">
                  <c:v>R21</c:v>
                </c:pt>
                <c:pt idx="75">
                  <c:v>R22</c:v>
                </c:pt>
                <c:pt idx="76">
                  <c:v>R23</c:v>
                </c:pt>
                <c:pt idx="77">
                  <c:v>R24</c:v>
                </c:pt>
                <c:pt idx="78">
                  <c:v>R25</c:v>
                </c:pt>
                <c:pt idx="79">
                  <c:v>R26</c:v>
                </c:pt>
                <c:pt idx="80">
                  <c:v>R27</c:v>
                </c:pt>
                <c:pt idx="81">
                  <c:v>R28</c:v>
                </c:pt>
                <c:pt idx="82">
                  <c:v>R29</c:v>
                </c:pt>
                <c:pt idx="83">
                  <c:v>R30</c:v>
                </c:pt>
                <c:pt idx="84">
                  <c:v>R31</c:v>
                </c:pt>
                <c:pt idx="85">
                  <c:v>R32</c:v>
                </c:pt>
                <c:pt idx="86">
                  <c:v>R33</c:v>
                </c:pt>
                <c:pt idx="87">
                  <c:v>R34</c:v>
                </c:pt>
                <c:pt idx="88">
                  <c:v>R35</c:v>
                </c:pt>
                <c:pt idx="89">
                  <c:v>R36</c:v>
                </c:pt>
                <c:pt idx="90">
                  <c:v>R37</c:v>
                </c:pt>
                <c:pt idx="91">
                  <c:v>R38</c:v>
                </c:pt>
                <c:pt idx="92">
                  <c:v>R39</c:v>
                </c:pt>
                <c:pt idx="93">
                  <c:v>R40</c:v>
                </c:pt>
                <c:pt idx="94">
                  <c:v>R41</c:v>
                </c:pt>
                <c:pt idx="95">
                  <c:v>R42</c:v>
                </c:pt>
                <c:pt idx="96">
                  <c:v>R43</c:v>
                </c:pt>
                <c:pt idx="97">
                  <c:v>R44</c:v>
                </c:pt>
                <c:pt idx="98">
                  <c:v>R45</c:v>
                </c:pt>
                <c:pt idx="99">
                  <c:v>R46</c:v>
                </c:pt>
                <c:pt idx="100">
                  <c:v>R47</c:v>
                </c:pt>
                <c:pt idx="101">
                  <c:v>R48</c:v>
                </c:pt>
                <c:pt idx="102">
                  <c:v>R49</c:v>
                </c:pt>
                <c:pt idx="103">
                  <c:v>R50</c:v>
                </c:pt>
                <c:pt idx="104">
                  <c:v>R51</c:v>
                </c:pt>
                <c:pt idx="105">
                  <c:v>R52</c:v>
                </c:pt>
                <c:pt idx="106">
                  <c:v>R53</c:v>
                </c:pt>
                <c:pt idx="107">
                  <c:v>R54</c:v>
                </c:pt>
                <c:pt idx="108">
                  <c:v>R55</c:v>
                </c:pt>
                <c:pt idx="109">
                  <c:v>R56</c:v>
                </c:pt>
                <c:pt idx="110">
                  <c:v>R57</c:v>
                </c:pt>
                <c:pt idx="111">
                  <c:v>R58</c:v>
                </c:pt>
                <c:pt idx="112">
                  <c:v>R59</c:v>
                </c:pt>
                <c:pt idx="113">
                  <c:v>R60</c:v>
                </c:pt>
                <c:pt idx="114">
                  <c:v>R61</c:v>
                </c:pt>
                <c:pt idx="115">
                  <c:v>R62</c:v>
                </c:pt>
                <c:pt idx="116">
                  <c:v>R63</c:v>
                </c:pt>
                <c:pt idx="117">
                  <c:v>R64</c:v>
                </c:pt>
                <c:pt idx="118">
                  <c:v>R65</c:v>
                </c:pt>
                <c:pt idx="119">
                  <c:v>R66</c:v>
                </c:pt>
                <c:pt idx="120">
                  <c:v>R67</c:v>
                </c:pt>
                <c:pt idx="121">
                  <c:v>R68</c:v>
                </c:pt>
                <c:pt idx="122">
                  <c:v>R69</c:v>
                </c:pt>
                <c:pt idx="123">
                  <c:v>R70</c:v>
                </c:pt>
                <c:pt idx="124">
                  <c:v>R71</c:v>
                </c:pt>
                <c:pt idx="125">
                  <c:v>R72</c:v>
                </c:pt>
                <c:pt idx="126">
                  <c:v>R73</c:v>
                </c:pt>
                <c:pt idx="127">
                  <c:v>R74</c:v>
                </c:pt>
                <c:pt idx="128">
                  <c:v>R75</c:v>
                </c:pt>
                <c:pt idx="129">
                  <c:v>R76</c:v>
                </c:pt>
                <c:pt idx="130">
                  <c:v>R77</c:v>
                </c:pt>
                <c:pt idx="131">
                  <c:v>R78</c:v>
                </c:pt>
                <c:pt idx="132">
                  <c:v>R79</c:v>
                </c:pt>
                <c:pt idx="133">
                  <c:v>R80</c:v>
                </c:pt>
                <c:pt idx="134">
                  <c:v>R81</c:v>
                </c:pt>
                <c:pt idx="135">
                  <c:v>R82</c:v>
                </c:pt>
                <c:pt idx="136">
                  <c:v>R83</c:v>
                </c:pt>
                <c:pt idx="137">
                  <c:v>R84</c:v>
                </c:pt>
                <c:pt idx="138">
                  <c:v>R85</c:v>
                </c:pt>
                <c:pt idx="139">
                  <c:v>R86</c:v>
                </c:pt>
                <c:pt idx="140">
                  <c:v>R87</c:v>
                </c:pt>
                <c:pt idx="141">
                  <c:v>R88</c:v>
                </c:pt>
                <c:pt idx="142">
                  <c:v>R89</c:v>
                </c:pt>
                <c:pt idx="143">
                  <c:v>R90</c:v>
                </c:pt>
                <c:pt idx="144">
                  <c:v>R91</c:v>
                </c:pt>
                <c:pt idx="145">
                  <c:v>R92</c:v>
                </c:pt>
                <c:pt idx="146">
                  <c:v>R93</c:v>
                </c:pt>
                <c:pt idx="147">
                  <c:v>R94</c:v>
                </c:pt>
                <c:pt idx="148">
                  <c:v>R95</c:v>
                </c:pt>
              </c:strCache>
            </c:strRef>
          </c:cat>
          <c:val>
            <c:numRef>
              <c:f>'グラフデータ（全体）'!$C$50:$EU$50</c:f>
              <c:numCache>
                <c:formatCode>#,##0_);[Red]\(#,##0\)</c:formatCode>
                <c:ptCount val="149"/>
                <c:pt idx="0">
                  <c:v>697.88775899999996</c:v>
                </c:pt>
                <c:pt idx="1">
                  <c:v>1770.4526699999999</c:v>
                </c:pt>
                <c:pt idx="2">
                  <c:v>1092.342181</c:v>
                </c:pt>
                <c:pt idx="3">
                  <c:v>1570.369829</c:v>
                </c:pt>
                <c:pt idx="4">
                  <c:v>6674.0988579999994</c:v>
                </c:pt>
                <c:pt idx="5">
                  <c:v>1522.504099</c:v>
                </c:pt>
                <c:pt idx="6">
                  <c:v>8289.2504530000006</c:v>
                </c:pt>
                <c:pt idx="7">
                  <c:v>1793.926907</c:v>
                </c:pt>
                <c:pt idx="8">
                  <c:v>11455.016351</c:v>
                </c:pt>
                <c:pt idx="9">
                  <c:v>7281.7458409999999</c:v>
                </c:pt>
                <c:pt idx="10">
                  <c:v>9864.6279450000002</c:v>
                </c:pt>
                <c:pt idx="11">
                  <c:v>12781.110186999998</c:v>
                </c:pt>
                <c:pt idx="12">
                  <c:v>4770.171953</c:v>
                </c:pt>
                <c:pt idx="13">
                  <c:v>13659.115456</c:v>
                </c:pt>
                <c:pt idx="14">
                  <c:v>21157.883613999998</c:v>
                </c:pt>
                <c:pt idx="15">
                  <c:v>18220.974785999999</c:v>
                </c:pt>
                <c:pt idx="16">
                  <c:v>33846.650241999996</c:v>
                </c:pt>
                <c:pt idx="17">
                  <c:v>32944.847151000002</c:v>
                </c:pt>
                <c:pt idx="18">
                  <c:v>18566.445122000001</c:v>
                </c:pt>
                <c:pt idx="19">
                  <c:v>20153.94196</c:v>
                </c:pt>
                <c:pt idx="20">
                  <c:v>23890.023118999998</c:v>
                </c:pt>
                <c:pt idx="21">
                  <c:v>18768.187797999999</c:v>
                </c:pt>
                <c:pt idx="22">
                  <c:v>32470.136964999998</c:v>
                </c:pt>
                <c:pt idx="23">
                  <c:v>42120.624817999997</c:v>
                </c:pt>
                <c:pt idx="24">
                  <c:v>42808.314289999995</c:v>
                </c:pt>
                <c:pt idx="25">
                  <c:v>41216.222618</c:v>
                </c:pt>
                <c:pt idx="26">
                  <c:v>39358.266212999995</c:v>
                </c:pt>
                <c:pt idx="27">
                  <c:v>44537.448734999998</c:v>
                </c:pt>
                <c:pt idx="28">
                  <c:v>48809.948404000002</c:v>
                </c:pt>
                <c:pt idx="29">
                  <c:v>28505.108768999999</c:v>
                </c:pt>
                <c:pt idx="30">
                  <c:v>45936.146934999997</c:v>
                </c:pt>
                <c:pt idx="31">
                  <c:v>18892.541565</c:v>
                </c:pt>
                <c:pt idx="32">
                  <c:v>33690.888640999998</c:v>
                </c:pt>
                <c:pt idx="33">
                  <c:v>43861.599761000005</c:v>
                </c:pt>
                <c:pt idx="34">
                  <c:v>46152.151929</c:v>
                </c:pt>
                <c:pt idx="35">
                  <c:v>16365.919012</c:v>
                </c:pt>
                <c:pt idx="36">
                  <c:v>69555.331182000009</c:v>
                </c:pt>
                <c:pt idx="37">
                  <c:v>14972.724044000001</c:v>
                </c:pt>
                <c:pt idx="38">
                  <c:v>30614.144216000001</c:v>
                </c:pt>
                <c:pt idx="39">
                  <c:v>30794.828784000001</c:v>
                </c:pt>
                <c:pt idx="40">
                  <c:v>42035.688546000005</c:v>
                </c:pt>
                <c:pt idx="41">
                  <c:v>15772.528033999999</c:v>
                </c:pt>
                <c:pt idx="42">
                  <c:v>22093.517645</c:v>
                </c:pt>
                <c:pt idx="43">
                  <c:v>27180.622351000002</c:v>
                </c:pt>
                <c:pt idx="44">
                  <c:v>14554.562324</c:v>
                </c:pt>
                <c:pt idx="45">
                  <c:v>7416.2722819999999</c:v>
                </c:pt>
                <c:pt idx="46">
                  <c:v>11549.986578</c:v>
                </c:pt>
                <c:pt idx="47">
                  <c:v>1846.403544</c:v>
                </c:pt>
                <c:pt idx="48">
                  <c:v>851.13982799999997</c:v>
                </c:pt>
                <c:pt idx="49">
                  <c:v>2628.1438660000003</c:v>
                </c:pt>
                <c:pt idx="50">
                  <c:v>674.08719399999995</c:v>
                </c:pt>
                <c:pt idx="51">
                  <c:v>33.465919999999997</c:v>
                </c:pt>
                <c:pt idx="52">
                  <c:v>0</c:v>
                </c:pt>
                <c:pt idx="53">
                  <c:v>0</c:v>
                </c:pt>
                <c:pt idx="54">
                  <c:v>27.7153578</c:v>
                </c:pt>
                <c:pt idx="55">
                  <c:v>0</c:v>
                </c:pt>
                <c:pt idx="56">
                  <c:v>0</c:v>
                </c:pt>
                <c:pt idx="57">
                  <c:v>2272.6470089999998</c:v>
                </c:pt>
                <c:pt idx="58">
                  <c:v>0</c:v>
                </c:pt>
                <c:pt idx="59">
                  <c:v>0</c:v>
                </c:pt>
                <c:pt idx="60">
                  <c:v>0</c:v>
                </c:pt>
                <c:pt idx="61">
                  <c:v>0</c:v>
                </c:pt>
                <c:pt idx="62">
                  <c:v>0</c:v>
                </c:pt>
                <c:pt idx="63">
                  <c:v>124.339341</c:v>
                </c:pt>
                <c:pt idx="64">
                  <c:v>90.088784000000004</c:v>
                </c:pt>
                <c:pt idx="65">
                  <c:v>39.171615600000003</c:v>
                </c:pt>
                <c:pt idx="66">
                  <c:v>228.26464000000001</c:v>
                </c:pt>
                <c:pt idx="67">
                  <c:v>286.047303</c:v>
                </c:pt>
                <c:pt idx="68">
                  <c:v>332.25904700000001</c:v>
                </c:pt>
                <c:pt idx="69">
                  <c:v>186.03689650000001</c:v>
                </c:pt>
                <c:pt idx="70">
                  <c:v>192.89130900000001</c:v>
                </c:pt>
                <c:pt idx="71">
                  <c:v>65.036507999999998</c:v>
                </c:pt>
                <c:pt idx="72">
                  <c:v>2312.7136890000002</c:v>
                </c:pt>
                <c:pt idx="73">
                  <c:v>0</c:v>
                </c:pt>
                <c:pt idx="74">
                  <c:v>12774.238650100004</c:v>
                </c:pt>
                <c:pt idx="75">
                  <c:v>907.25408670000002</c:v>
                </c:pt>
                <c:pt idx="76">
                  <c:v>2301.5884710000005</c:v>
                </c:pt>
                <c:pt idx="77">
                  <c:v>1420.0448353000004</c:v>
                </c:pt>
                <c:pt idx="78">
                  <c:v>2183.2841783999997</c:v>
                </c:pt>
                <c:pt idx="79">
                  <c:v>10599.323695999992</c:v>
                </c:pt>
                <c:pt idx="80">
                  <c:v>1979.6579436999987</c:v>
                </c:pt>
                <c:pt idx="81">
                  <c:v>10776.025588899996</c:v>
                </c:pt>
                <c:pt idx="82">
                  <c:v>2332.1049790999996</c:v>
                </c:pt>
                <c:pt idx="83">
                  <c:v>14891.521256300006</c:v>
                </c:pt>
                <c:pt idx="84">
                  <c:v>9351.4539962999952</c:v>
                </c:pt>
                <c:pt idx="85">
                  <c:v>12824.016328500002</c:v>
                </c:pt>
                <c:pt idx="86">
                  <c:v>16735.164198899998</c:v>
                </c:pt>
                <c:pt idx="87">
                  <c:v>8665.4765737000016</c:v>
                </c:pt>
                <c:pt idx="88">
                  <c:v>17786.443529400007</c:v>
                </c:pt>
                <c:pt idx="89">
                  <c:v>27792.817275199999</c:v>
                </c:pt>
                <c:pt idx="90">
                  <c:v>24040.248620799994</c:v>
                </c:pt>
                <c:pt idx="91">
                  <c:v>44183.307297299994</c:v>
                </c:pt>
                <c:pt idx="92">
                  <c:v>42856.016654099993</c:v>
                </c:pt>
                <c:pt idx="93">
                  <c:v>24136.378658599999</c:v>
                </c:pt>
                <c:pt idx="94">
                  <c:v>26200.124547999996</c:v>
                </c:pt>
                <c:pt idx="95">
                  <c:v>31057.03005469999</c:v>
                </c:pt>
                <c:pt idx="96">
                  <c:v>24398.644137399991</c:v>
                </c:pt>
                <c:pt idx="97">
                  <c:v>42215.732188500013</c:v>
                </c:pt>
                <c:pt idx="98">
                  <c:v>54783.239818899994</c:v>
                </c:pt>
                <c:pt idx="99">
                  <c:v>55652.530359400043</c:v>
                </c:pt>
                <c:pt idx="100">
                  <c:v>53602.020327699996</c:v>
                </c:pt>
                <c:pt idx="101">
                  <c:v>49281.475315899996</c:v>
                </c:pt>
                <c:pt idx="102">
                  <c:v>60226.887110000003</c:v>
                </c:pt>
                <c:pt idx="103">
                  <c:v>63422.907069599984</c:v>
                </c:pt>
                <c:pt idx="104">
                  <c:v>37051.699586400006</c:v>
                </c:pt>
                <c:pt idx="105">
                  <c:v>59691.249695999984</c:v>
                </c:pt>
                <c:pt idx="106">
                  <c:v>24532.882895299997</c:v>
                </c:pt>
                <c:pt idx="107">
                  <c:v>43785.570722400007</c:v>
                </c:pt>
                <c:pt idx="108">
                  <c:v>57009.8915022</c:v>
                </c:pt>
                <c:pt idx="109">
                  <c:v>59970.798872299987</c:v>
                </c:pt>
                <c:pt idx="110">
                  <c:v>21311.243515400012</c:v>
                </c:pt>
                <c:pt idx="111">
                  <c:v>77650.795133599997</c:v>
                </c:pt>
                <c:pt idx="112">
                  <c:v>32429.268595900008</c:v>
                </c:pt>
                <c:pt idx="113">
                  <c:v>39923.470512800028</c:v>
                </c:pt>
                <c:pt idx="114">
                  <c:v>40273.079638300042</c:v>
                </c:pt>
                <c:pt idx="115">
                  <c:v>54213.383201900011</c:v>
                </c:pt>
                <c:pt idx="116">
                  <c:v>20282.009259200004</c:v>
                </c:pt>
                <c:pt idx="117">
                  <c:v>27987.692151800005</c:v>
                </c:pt>
                <c:pt idx="118">
                  <c:v>35063.179639800015</c:v>
                </c:pt>
                <c:pt idx="119">
                  <c:v>18439.710467100002</c:v>
                </c:pt>
                <c:pt idx="120">
                  <c:v>9173.7782227000007</c:v>
                </c:pt>
                <c:pt idx="121">
                  <c:v>15014.9825514</c:v>
                </c:pt>
                <c:pt idx="122">
                  <c:v>2558.7884647000001</c:v>
                </c:pt>
                <c:pt idx="123">
                  <c:v>1106.4817764000004</c:v>
                </c:pt>
                <c:pt idx="124">
                  <c:v>3368.3639794999999</c:v>
                </c:pt>
                <c:pt idx="125">
                  <c:v>876.71596720000002</c:v>
                </c:pt>
                <c:pt idx="126">
                  <c:v>43.505696</c:v>
                </c:pt>
                <c:pt idx="127">
                  <c:v>0</c:v>
                </c:pt>
                <c:pt idx="128">
                  <c:v>39.673340000000003</c:v>
                </c:pt>
                <c:pt idx="129">
                  <c:v>27.573039000000001</c:v>
                </c:pt>
                <c:pt idx="130">
                  <c:v>220.6066668</c:v>
                </c:pt>
                <c:pt idx="131">
                  <c:v>206.8399087</c:v>
                </c:pt>
                <c:pt idx="132">
                  <c:v>4360.0482105999999</c:v>
                </c:pt>
                <c:pt idx="133">
                  <c:v>90.088784000000004</c:v>
                </c:pt>
                <c:pt idx="134">
                  <c:v>80.619174000000001</c:v>
                </c:pt>
                <c:pt idx="135">
                  <c:v>295.198736</c:v>
                </c:pt>
                <c:pt idx="136">
                  <c:v>286.047303</c:v>
                </c:pt>
                <c:pt idx="137">
                  <c:v>292.58570700000001</c:v>
                </c:pt>
                <c:pt idx="138">
                  <c:v>0</c:v>
                </c:pt>
                <c:pt idx="139">
                  <c:v>0</c:v>
                </c:pt>
                <c:pt idx="140">
                  <c:v>140.68885740000002</c:v>
                </c:pt>
                <c:pt idx="141">
                  <c:v>29.5934366</c:v>
                </c:pt>
                <c:pt idx="142">
                  <c:v>0</c:v>
                </c:pt>
                <c:pt idx="143">
                  <c:v>0</c:v>
                </c:pt>
                <c:pt idx="144">
                  <c:v>76.255491000000006</c:v>
                </c:pt>
                <c:pt idx="145">
                  <c:v>0</c:v>
                </c:pt>
                <c:pt idx="146">
                  <c:v>0</c:v>
                </c:pt>
                <c:pt idx="147">
                  <c:v>2272.6470089999998</c:v>
                </c:pt>
                <c:pt idx="148">
                  <c:v>0</c:v>
                </c:pt>
              </c:numCache>
            </c:numRef>
          </c:val>
          <c:extLst>
            <c:ext xmlns:c16="http://schemas.microsoft.com/office/drawing/2014/chart" uri="{C3380CC4-5D6E-409C-BE32-E72D297353CC}">
              <c16:uniqueId val="{00000000-C9F2-4AEB-9510-B3FACA3F2FBC}"/>
            </c:ext>
          </c:extLst>
        </c:ser>
        <c:ser>
          <c:idx val="3"/>
          <c:order val="1"/>
          <c:tx>
            <c:v>設備</c:v>
          </c:tx>
          <c:spPr>
            <a:pattFill prst="wdUpDiag">
              <a:fgClr>
                <a:srgbClr val="00B050"/>
              </a:fgClr>
              <a:bgClr>
                <a:schemeClr val="bg1"/>
              </a:bgClr>
            </a:pattFill>
            <a:ln w="3175">
              <a:solidFill>
                <a:schemeClr val="tx1"/>
              </a:solidFill>
            </a:ln>
          </c:spPr>
          <c:invertIfNegative val="0"/>
          <c:cat>
            <c:strRef>
              <c:f>'グラフデータ（全体）'!$C$48:$EU$48</c:f>
              <c:strCache>
                <c:ptCount val="149"/>
                <c:pt idx="0">
                  <c:v>S40</c:v>
                </c:pt>
                <c:pt idx="1">
                  <c:v>S41</c:v>
                </c:pt>
                <c:pt idx="2">
                  <c:v>S42</c:v>
                </c:pt>
                <c:pt idx="3">
                  <c:v>S43</c:v>
                </c:pt>
                <c:pt idx="4">
                  <c:v>S44</c:v>
                </c:pt>
                <c:pt idx="5">
                  <c:v>S45</c:v>
                </c:pt>
                <c:pt idx="6">
                  <c:v>S46</c:v>
                </c:pt>
                <c:pt idx="7">
                  <c:v>S47</c:v>
                </c:pt>
                <c:pt idx="8">
                  <c:v>S48</c:v>
                </c:pt>
                <c:pt idx="9">
                  <c:v>S49</c:v>
                </c:pt>
                <c:pt idx="10">
                  <c:v>S50</c:v>
                </c:pt>
                <c:pt idx="11">
                  <c:v>S51</c:v>
                </c:pt>
                <c:pt idx="12">
                  <c:v>S52</c:v>
                </c:pt>
                <c:pt idx="13">
                  <c:v>S53</c:v>
                </c:pt>
                <c:pt idx="14">
                  <c:v>S54</c:v>
                </c:pt>
                <c:pt idx="15">
                  <c:v>S55</c:v>
                </c:pt>
                <c:pt idx="16">
                  <c:v>S56</c:v>
                </c:pt>
                <c:pt idx="17">
                  <c:v>S57</c:v>
                </c:pt>
                <c:pt idx="18">
                  <c:v>S58</c:v>
                </c:pt>
                <c:pt idx="19">
                  <c:v>S59</c:v>
                </c:pt>
                <c:pt idx="20">
                  <c:v>S60</c:v>
                </c:pt>
                <c:pt idx="21">
                  <c:v>S61</c:v>
                </c:pt>
                <c:pt idx="22">
                  <c:v>S62</c:v>
                </c:pt>
                <c:pt idx="23">
                  <c:v>S63</c:v>
                </c:pt>
                <c:pt idx="24">
                  <c:v>H1</c:v>
                </c:pt>
                <c:pt idx="25">
                  <c:v>H2</c:v>
                </c:pt>
                <c:pt idx="26">
                  <c:v>H3</c:v>
                </c:pt>
                <c:pt idx="27">
                  <c:v>H4</c:v>
                </c:pt>
                <c:pt idx="28">
                  <c:v>H5</c:v>
                </c:pt>
                <c:pt idx="29">
                  <c:v>H6</c:v>
                </c:pt>
                <c:pt idx="30">
                  <c:v>H7</c:v>
                </c:pt>
                <c:pt idx="31">
                  <c:v>H8</c:v>
                </c:pt>
                <c:pt idx="32">
                  <c:v>H9</c:v>
                </c:pt>
                <c:pt idx="33">
                  <c:v>H10</c:v>
                </c:pt>
                <c:pt idx="34">
                  <c:v>H11</c:v>
                </c:pt>
                <c:pt idx="35">
                  <c:v>H12</c:v>
                </c:pt>
                <c:pt idx="36">
                  <c:v>H13</c:v>
                </c:pt>
                <c:pt idx="37">
                  <c:v>H14</c:v>
                </c:pt>
                <c:pt idx="38">
                  <c:v>H15</c:v>
                </c:pt>
                <c:pt idx="39">
                  <c:v>H16</c:v>
                </c:pt>
                <c:pt idx="40">
                  <c:v>H17</c:v>
                </c:pt>
                <c:pt idx="41">
                  <c:v>H18</c:v>
                </c:pt>
                <c:pt idx="42">
                  <c:v>H19</c:v>
                </c:pt>
                <c:pt idx="43">
                  <c:v>H20</c:v>
                </c:pt>
                <c:pt idx="44">
                  <c:v>H21</c:v>
                </c:pt>
                <c:pt idx="45">
                  <c:v>H22</c:v>
                </c:pt>
                <c:pt idx="46">
                  <c:v>H23</c:v>
                </c:pt>
                <c:pt idx="47">
                  <c:v>H24</c:v>
                </c:pt>
                <c:pt idx="48">
                  <c:v>H25</c:v>
                </c:pt>
                <c:pt idx="49">
                  <c:v>H26</c:v>
                </c:pt>
                <c:pt idx="50">
                  <c:v>H27</c:v>
                </c:pt>
                <c:pt idx="51">
                  <c:v>H28</c:v>
                </c:pt>
                <c:pt idx="52">
                  <c:v>H29</c:v>
                </c:pt>
                <c:pt idx="53">
                  <c:v>H30</c:v>
                </c:pt>
                <c:pt idx="54">
                  <c:v>R1</c:v>
                </c:pt>
                <c:pt idx="55">
                  <c:v>R2</c:v>
                </c:pt>
                <c:pt idx="56">
                  <c:v>R3</c:v>
                </c:pt>
                <c:pt idx="57">
                  <c:v>R4</c:v>
                </c:pt>
                <c:pt idx="58">
                  <c:v>R5</c:v>
                </c:pt>
                <c:pt idx="59">
                  <c:v>R6</c:v>
                </c:pt>
                <c:pt idx="60">
                  <c:v>R7</c:v>
                </c:pt>
                <c:pt idx="61">
                  <c:v>R8</c:v>
                </c:pt>
                <c:pt idx="62">
                  <c:v>R9</c:v>
                </c:pt>
                <c:pt idx="63">
                  <c:v>R10</c:v>
                </c:pt>
                <c:pt idx="64">
                  <c:v>R11</c:v>
                </c:pt>
                <c:pt idx="65">
                  <c:v>R12</c:v>
                </c:pt>
                <c:pt idx="66">
                  <c:v>R13</c:v>
                </c:pt>
                <c:pt idx="67">
                  <c:v>R14</c:v>
                </c:pt>
                <c:pt idx="68">
                  <c:v>R15</c:v>
                </c:pt>
                <c:pt idx="69">
                  <c:v>R16</c:v>
                </c:pt>
                <c:pt idx="70">
                  <c:v>R17</c:v>
                </c:pt>
                <c:pt idx="71">
                  <c:v>R18</c:v>
                </c:pt>
                <c:pt idx="72">
                  <c:v>R19</c:v>
                </c:pt>
                <c:pt idx="73">
                  <c:v>R20</c:v>
                </c:pt>
                <c:pt idx="74">
                  <c:v>R21</c:v>
                </c:pt>
                <c:pt idx="75">
                  <c:v>R22</c:v>
                </c:pt>
                <c:pt idx="76">
                  <c:v>R23</c:v>
                </c:pt>
                <c:pt idx="77">
                  <c:v>R24</c:v>
                </c:pt>
                <c:pt idx="78">
                  <c:v>R25</c:v>
                </c:pt>
                <c:pt idx="79">
                  <c:v>R26</c:v>
                </c:pt>
                <c:pt idx="80">
                  <c:v>R27</c:v>
                </c:pt>
                <c:pt idx="81">
                  <c:v>R28</c:v>
                </c:pt>
                <c:pt idx="82">
                  <c:v>R29</c:v>
                </c:pt>
                <c:pt idx="83">
                  <c:v>R30</c:v>
                </c:pt>
                <c:pt idx="84">
                  <c:v>R31</c:v>
                </c:pt>
                <c:pt idx="85">
                  <c:v>R32</c:v>
                </c:pt>
                <c:pt idx="86">
                  <c:v>R33</c:v>
                </c:pt>
                <c:pt idx="87">
                  <c:v>R34</c:v>
                </c:pt>
                <c:pt idx="88">
                  <c:v>R35</c:v>
                </c:pt>
                <c:pt idx="89">
                  <c:v>R36</c:v>
                </c:pt>
                <c:pt idx="90">
                  <c:v>R37</c:v>
                </c:pt>
                <c:pt idx="91">
                  <c:v>R38</c:v>
                </c:pt>
                <c:pt idx="92">
                  <c:v>R39</c:v>
                </c:pt>
                <c:pt idx="93">
                  <c:v>R40</c:v>
                </c:pt>
                <c:pt idx="94">
                  <c:v>R41</c:v>
                </c:pt>
                <c:pt idx="95">
                  <c:v>R42</c:v>
                </c:pt>
                <c:pt idx="96">
                  <c:v>R43</c:v>
                </c:pt>
                <c:pt idx="97">
                  <c:v>R44</c:v>
                </c:pt>
                <c:pt idx="98">
                  <c:v>R45</c:v>
                </c:pt>
                <c:pt idx="99">
                  <c:v>R46</c:v>
                </c:pt>
                <c:pt idx="100">
                  <c:v>R47</c:v>
                </c:pt>
                <c:pt idx="101">
                  <c:v>R48</c:v>
                </c:pt>
                <c:pt idx="102">
                  <c:v>R49</c:v>
                </c:pt>
                <c:pt idx="103">
                  <c:v>R50</c:v>
                </c:pt>
                <c:pt idx="104">
                  <c:v>R51</c:v>
                </c:pt>
                <c:pt idx="105">
                  <c:v>R52</c:v>
                </c:pt>
                <c:pt idx="106">
                  <c:v>R53</c:v>
                </c:pt>
                <c:pt idx="107">
                  <c:v>R54</c:v>
                </c:pt>
                <c:pt idx="108">
                  <c:v>R55</c:v>
                </c:pt>
                <c:pt idx="109">
                  <c:v>R56</c:v>
                </c:pt>
                <c:pt idx="110">
                  <c:v>R57</c:v>
                </c:pt>
                <c:pt idx="111">
                  <c:v>R58</c:v>
                </c:pt>
                <c:pt idx="112">
                  <c:v>R59</c:v>
                </c:pt>
                <c:pt idx="113">
                  <c:v>R60</c:v>
                </c:pt>
                <c:pt idx="114">
                  <c:v>R61</c:v>
                </c:pt>
                <c:pt idx="115">
                  <c:v>R62</c:v>
                </c:pt>
                <c:pt idx="116">
                  <c:v>R63</c:v>
                </c:pt>
                <c:pt idx="117">
                  <c:v>R64</c:v>
                </c:pt>
                <c:pt idx="118">
                  <c:v>R65</c:v>
                </c:pt>
                <c:pt idx="119">
                  <c:v>R66</c:v>
                </c:pt>
                <c:pt idx="120">
                  <c:v>R67</c:v>
                </c:pt>
                <c:pt idx="121">
                  <c:v>R68</c:v>
                </c:pt>
                <c:pt idx="122">
                  <c:v>R69</c:v>
                </c:pt>
                <c:pt idx="123">
                  <c:v>R70</c:v>
                </c:pt>
                <c:pt idx="124">
                  <c:v>R71</c:v>
                </c:pt>
                <c:pt idx="125">
                  <c:v>R72</c:v>
                </c:pt>
                <c:pt idx="126">
                  <c:v>R73</c:v>
                </c:pt>
                <c:pt idx="127">
                  <c:v>R74</c:v>
                </c:pt>
                <c:pt idx="128">
                  <c:v>R75</c:v>
                </c:pt>
                <c:pt idx="129">
                  <c:v>R76</c:v>
                </c:pt>
                <c:pt idx="130">
                  <c:v>R77</c:v>
                </c:pt>
                <c:pt idx="131">
                  <c:v>R78</c:v>
                </c:pt>
                <c:pt idx="132">
                  <c:v>R79</c:v>
                </c:pt>
                <c:pt idx="133">
                  <c:v>R80</c:v>
                </c:pt>
                <c:pt idx="134">
                  <c:v>R81</c:v>
                </c:pt>
                <c:pt idx="135">
                  <c:v>R82</c:v>
                </c:pt>
                <c:pt idx="136">
                  <c:v>R83</c:v>
                </c:pt>
                <c:pt idx="137">
                  <c:v>R84</c:v>
                </c:pt>
                <c:pt idx="138">
                  <c:v>R85</c:v>
                </c:pt>
                <c:pt idx="139">
                  <c:v>R86</c:v>
                </c:pt>
                <c:pt idx="140">
                  <c:v>R87</c:v>
                </c:pt>
                <c:pt idx="141">
                  <c:v>R88</c:v>
                </c:pt>
                <c:pt idx="142">
                  <c:v>R89</c:v>
                </c:pt>
                <c:pt idx="143">
                  <c:v>R90</c:v>
                </c:pt>
                <c:pt idx="144">
                  <c:v>R91</c:v>
                </c:pt>
                <c:pt idx="145">
                  <c:v>R92</c:v>
                </c:pt>
                <c:pt idx="146">
                  <c:v>R93</c:v>
                </c:pt>
                <c:pt idx="147">
                  <c:v>R94</c:v>
                </c:pt>
                <c:pt idx="148">
                  <c:v>R95</c:v>
                </c:pt>
              </c:strCache>
            </c:strRef>
          </c:cat>
          <c:val>
            <c:numRef>
              <c:f>'グラフデータ（全体）'!$C$51:$EU$51</c:f>
              <c:numCache>
                <c:formatCode>#,##0_);[Red]\(#,##0\)</c:formatCode>
                <c:ptCount val="149"/>
                <c:pt idx="0">
                  <c:v>0</c:v>
                </c:pt>
                <c:pt idx="1">
                  <c:v>58.911183999999999</c:v>
                </c:pt>
                <c:pt idx="2">
                  <c:v>233.15725900000001</c:v>
                </c:pt>
                <c:pt idx="3">
                  <c:v>175.33823100000001</c:v>
                </c:pt>
                <c:pt idx="4">
                  <c:v>1106.480376</c:v>
                </c:pt>
                <c:pt idx="5">
                  <c:v>314.122342</c:v>
                </c:pt>
                <c:pt idx="6">
                  <c:v>2960.6957629999997</c:v>
                </c:pt>
                <c:pt idx="7">
                  <c:v>982.91971699999999</c:v>
                </c:pt>
                <c:pt idx="8">
                  <c:v>4196.4939469999999</c:v>
                </c:pt>
                <c:pt idx="9">
                  <c:v>983.74350400000003</c:v>
                </c:pt>
                <c:pt idx="10">
                  <c:v>4380.2216109999999</c:v>
                </c:pt>
                <c:pt idx="11">
                  <c:v>1467.124634</c:v>
                </c:pt>
                <c:pt idx="12">
                  <c:v>2667.0229220000001</c:v>
                </c:pt>
                <c:pt idx="13">
                  <c:v>5434.9913640000004</c:v>
                </c:pt>
                <c:pt idx="14">
                  <c:v>4121.6509210000004</c:v>
                </c:pt>
                <c:pt idx="15">
                  <c:v>7623.6947500000006</c:v>
                </c:pt>
                <c:pt idx="16">
                  <c:v>11408.682312000001</c:v>
                </c:pt>
                <c:pt idx="17">
                  <c:v>9443.6670599999998</c:v>
                </c:pt>
                <c:pt idx="18">
                  <c:v>2269.1959619999998</c:v>
                </c:pt>
                <c:pt idx="19">
                  <c:v>2303.0466649999998</c:v>
                </c:pt>
                <c:pt idx="20">
                  <c:v>3923.4589570000003</c:v>
                </c:pt>
                <c:pt idx="21">
                  <c:v>7782.4631749999999</c:v>
                </c:pt>
                <c:pt idx="22">
                  <c:v>11698.476622</c:v>
                </c:pt>
                <c:pt idx="23">
                  <c:v>11769.551028</c:v>
                </c:pt>
                <c:pt idx="24">
                  <c:v>12755.413474000001</c:v>
                </c:pt>
                <c:pt idx="25">
                  <c:v>19027.704479</c:v>
                </c:pt>
                <c:pt idx="26">
                  <c:v>9109.8851790000008</c:v>
                </c:pt>
                <c:pt idx="27">
                  <c:v>19350.532585000001</c:v>
                </c:pt>
                <c:pt idx="28">
                  <c:v>21088.797746</c:v>
                </c:pt>
                <c:pt idx="29">
                  <c:v>25237.473266000001</c:v>
                </c:pt>
                <c:pt idx="30">
                  <c:v>19353.011072000001</c:v>
                </c:pt>
                <c:pt idx="31">
                  <c:v>51420.358661000006</c:v>
                </c:pt>
                <c:pt idx="32">
                  <c:v>13240.281068</c:v>
                </c:pt>
                <c:pt idx="33">
                  <c:v>33672.053935000004</c:v>
                </c:pt>
                <c:pt idx="34">
                  <c:v>39751.685152999999</c:v>
                </c:pt>
                <c:pt idx="35">
                  <c:v>24512.497624</c:v>
                </c:pt>
                <c:pt idx="36">
                  <c:v>25517.731977000003</c:v>
                </c:pt>
                <c:pt idx="37">
                  <c:v>33862.472854</c:v>
                </c:pt>
                <c:pt idx="38">
                  <c:v>24386.360766999998</c:v>
                </c:pt>
                <c:pt idx="39">
                  <c:v>27715.773408000001</c:v>
                </c:pt>
                <c:pt idx="40">
                  <c:v>21755.982074</c:v>
                </c:pt>
                <c:pt idx="41">
                  <c:v>12191.355068000001</c:v>
                </c:pt>
                <c:pt idx="42">
                  <c:v>21026.515382999998</c:v>
                </c:pt>
                <c:pt idx="43">
                  <c:v>25019.441193999999</c:v>
                </c:pt>
                <c:pt idx="44">
                  <c:v>22583.603659</c:v>
                </c:pt>
                <c:pt idx="45">
                  <c:v>36283.739064000001</c:v>
                </c:pt>
                <c:pt idx="46">
                  <c:v>33692.676206999997</c:v>
                </c:pt>
                <c:pt idx="47">
                  <c:v>23708.249604000001</c:v>
                </c:pt>
                <c:pt idx="48">
                  <c:v>33338.051132000001</c:v>
                </c:pt>
                <c:pt idx="49">
                  <c:v>22450.169499</c:v>
                </c:pt>
                <c:pt idx="50">
                  <c:v>21834.527687000002</c:v>
                </c:pt>
                <c:pt idx="51">
                  <c:v>24168.448823999999</c:v>
                </c:pt>
                <c:pt idx="52">
                  <c:v>27629.733855000002</c:v>
                </c:pt>
                <c:pt idx="53">
                  <c:v>18355.413365</c:v>
                </c:pt>
                <c:pt idx="54">
                  <c:v>34407.145569</c:v>
                </c:pt>
                <c:pt idx="55">
                  <c:v>21952.634219</c:v>
                </c:pt>
                <c:pt idx="56">
                  <c:v>20085.431413999999</c:v>
                </c:pt>
                <c:pt idx="57">
                  <c:v>31723.437798999999</c:v>
                </c:pt>
                <c:pt idx="58">
                  <c:v>28812.609759999999</c:v>
                </c:pt>
                <c:pt idx="59">
                  <c:v>26148.416007</c:v>
                </c:pt>
                <c:pt idx="60">
                  <c:v>34978.434726</c:v>
                </c:pt>
                <c:pt idx="61">
                  <c:v>43892.294276000001</c:v>
                </c:pt>
                <c:pt idx="62">
                  <c:v>23751.201488999999</c:v>
                </c:pt>
                <c:pt idx="63">
                  <c:v>35715.868915999999</c:v>
                </c:pt>
                <c:pt idx="64">
                  <c:v>26000.057718999997</c:v>
                </c:pt>
                <c:pt idx="65">
                  <c:v>21944.583264000001</c:v>
                </c:pt>
                <c:pt idx="66">
                  <c:v>20577.889692000001</c:v>
                </c:pt>
                <c:pt idx="67">
                  <c:v>28106.435077999999</c:v>
                </c:pt>
                <c:pt idx="68">
                  <c:v>27495.174811999997</c:v>
                </c:pt>
                <c:pt idx="69">
                  <c:v>21861.622113999998</c:v>
                </c:pt>
                <c:pt idx="70">
                  <c:v>22683.261567000001</c:v>
                </c:pt>
                <c:pt idx="71">
                  <c:v>18183.419301999998</c:v>
                </c:pt>
                <c:pt idx="72">
                  <c:v>21347.166579999997</c:v>
                </c:pt>
                <c:pt idx="73">
                  <c:v>27283.070677</c:v>
                </c:pt>
                <c:pt idx="74">
                  <c:v>29431.291594000002</c:v>
                </c:pt>
                <c:pt idx="75">
                  <c:v>31906.325965999997</c:v>
                </c:pt>
                <c:pt idx="76">
                  <c:v>34065.953850999998</c:v>
                </c:pt>
                <c:pt idx="77">
                  <c:v>33623.553957999997</c:v>
                </c:pt>
                <c:pt idx="78">
                  <c:v>28999.322212999999</c:v>
                </c:pt>
                <c:pt idx="79">
                  <c:v>31276.599063000001</c:v>
                </c:pt>
                <c:pt idx="80">
                  <c:v>31813.585135000001</c:v>
                </c:pt>
                <c:pt idx="81">
                  <c:v>24402.178749999999</c:v>
                </c:pt>
                <c:pt idx="82">
                  <c:v>28654.968155999999</c:v>
                </c:pt>
                <c:pt idx="83">
                  <c:v>28167.30085</c:v>
                </c:pt>
                <c:pt idx="84">
                  <c:v>27939.759528000002</c:v>
                </c:pt>
                <c:pt idx="85">
                  <c:v>27858.623476000001</c:v>
                </c:pt>
                <c:pt idx="86">
                  <c:v>15208.022440000001</c:v>
                </c:pt>
                <c:pt idx="87">
                  <c:v>18807.989305999999</c:v>
                </c:pt>
                <c:pt idx="88">
                  <c:v>22439.271634999997</c:v>
                </c:pt>
                <c:pt idx="89">
                  <c:v>21775.981384999999</c:v>
                </c:pt>
                <c:pt idx="90">
                  <c:v>26725.538995000003</c:v>
                </c:pt>
                <c:pt idx="91">
                  <c:v>50668.971280999998</c:v>
                </c:pt>
                <c:pt idx="92">
                  <c:v>16782.482827</c:v>
                </c:pt>
                <c:pt idx="93">
                  <c:v>35788.696401000001</c:v>
                </c:pt>
                <c:pt idx="94">
                  <c:v>31044.936741999998</c:v>
                </c:pt>
                <c:pt idx="95">
                  <c:v>20495.380547000001</c:v>
                </c:pt>
                <c:pt idx="96">
                  <c:v>23499.165353</c:v>
                </c:pt>
                <c:pt idx="97">
                  <c:v>29105.885130000002</c:v>
                </c:pt>
                <c:pt idx="98">
                  <c:v>23646.249567999999</c:v>
                </c:pt>
                <c:pt idx="99">
                  <c:v>20406.838299999999</c:v>
                </c:pt>
                <c:pt idx="100">
                  <c:v>33586.506821000003</c:v>
                </c:pt>
                <c:pt idx="101">
                  <c:v>12987.859262</c:v>
                </c:pt>
                <c:pt idx="102">
                  <c:v>28138.521246000004</c:v>
                </c:pt>
                <c:pt idx="103">
                  <c:v>36456.894678999997</c:v>
                </c:pt>
                <c:pt idx="104">
                  <c:v>26781.981524000003</c:v>
                </c:pt>
                <c:pt idx="105">
                  <c:v>31027.050490000001</c:v>
                </c:pt>
                <c:pt idx="106">
                  <c:v>44331.376616000001</c:v>
                </c:pt>
                <c:pt idx="107">
                  <c:v>25868.693197000001</c:v>
                </c:pt>
                <c:pt idx="108">
                  <c:v>36481.766761999999</c:v>
                </c:pt>
                <c:pt idx="109">
                  <c:v>24514.174483000003</c:v>
                </c:pt>
                <c:pt idx="110">
                  <c:v>16395.143771999999</c:v>
                </c:pt>
                <c:pt idx="111">
                  <c:v>21099.906600000002</c:v>
                </c:pt>
                <c:pt idx="112">
                  <c:v>23692.594367000002</c:v>
                </c:pt>
                <c:pt idx="113">
                  <c:v>21310.570180999999</c:v>
                </c:pt>
                <c:pt idx="114">
                  <c:v>30732.342327999999</c:v>
                </c:pt>
                <c:pt idx="115">
                  <c:v>24619.979481000002</c:v>
                </c:pt>
                <c:pt idx="116">
                  <c:v>15297.142599999999</c:v>
                </c:pt>
                <c:pt idx="117">
                  <c:v>25250.958682999997</c:v>
                </c:pt>
                <c:pt idx="118">
                  <c:v>21808.573869</c:v>
                </c:pt>
                <c:pt idx="119">
                  <c:v>28439.850996000001</c:v>
                </c:pt>
                <c:pt idx="120">
                  <c:v>29435.848012000002</c:v>
                </c:pt>
                <c:pt idx="121">
                  <c:v>43214.117063999998</c:v>
                </c:pt>
                <c:pt idx="122">
                  <c:v>17635.978757999997</c:v>
                </c:pt>
                <c:pt idx="123">
                  <c:v>47255.026211000004</c:v>
                </c:pt>
                <c:pt idx="124">
                  <c:v>28259.075016999999</c:v>
                </c:pt>
                <c:pt idx="125">
                  <c:v>27626.646783</c:v>
                </c:pt>
                <c:pt idx="126">
                  <c:v>32828.139868999999</c:v>
                </c:pt>
                <c:pt idx="127">
                  <c:v>31351.605900000002</c:v>
                </c:pt>
                <c:pt idx="128">
                  <c:v>23998.974309999998</c:v>
                </c:pt>
                <c:pt idx="129">
                  <c:v>29886.718798999998</c:v>
                </c:pt>
                <c:pt idx="130">
                  <c:v>26504.935320999997</c:v>
                </c:pt>
                <c:pt idx="131">
                  <c:v>20322.511629000001</c:v>
                </c:pt>
                <c:pt idx="132">
                  <c:v>20651.131883000002</c:v>
                </c:pt>
                <c:pt idx="133">
                  <c:v>20604.536743000001</c:v>
                </c:pt>
                <c:pt idx="134">
                  <c:v>21656.116691000003</c:v>
                </c:pt>
                <c:pt idx="135">
                  <c:v>29642.392049999999</c:v>
                </c:pt>
                <c:pt idx="136">
                  <c:v>35361.152101</c:v>
                </c:pt>
                <c:pt idx="137">
                  <c:v>29621.451738</c:v>
                </c:pt>
                <c:pt idx="138">
                  <c:v>29954.564758</c:v>
                </c:pt>
                <c:pt idx="139">
                  <c:v>27370.828973000003</c:v>
                </c:pt>
                <c:pt idx="140">
                  <c:v>20928.387617</c:v>
                </c:pt>
                <c:pt idx="141">
                  <c:v>19127.938173000002</c:v>
                </c:pt>
                <c:pt idx="142">
                  <c:v>26711.648996000004</c:v>
                </c:pt>
                <c:pt idx="143">
                  <c:v>22359.996528</c:v>
                </c:pt>
                <c:pt idx="144">
                  <c:v>26493.583587999998</c:v>
                </c:pt>
                <c:pt idx="145">
                  <c:v>21677.373672000002</c:v>
                </c:pt>
                <c:pt idx="146">
                  <c:v>28094.674533999998</c:v>
                </c:pt>
                <c:pt idx="147">
                  <c:v>19502.861482</c:v>
                </c:pt>
                <c:pt idx="148">
                  <c:v>29484.117272</c:v>
                </c:pt>
              </c:numCache>
            </c:numRef>
          </c:val>
          <c:extLst>
            <c:ext xmlns:c16="http://schemas.microsoft.com/office/drawing/2014/chart" uri="{C3380CC4-5D6E-409C-BE32-E72D297353CC}">
              <c16:uniqueId val="{00000001-C9F2-4AEB-9510-B3FACA3F2FBC}"/>
            </c:ext>
          </c:extLst>
        </c:ser>
        <c:dLbls>
          <c:showLegendKey val="0"/>
          <c:showVal val="0"/>
          <c:showCatName val="0"/>
          <c:showSerName val="0"/>
          <c:showPercent val="0"/>
          <c:showBubbleSize val="0"/>
        </c:dLbls>
        <c:gapWidth val="0"/>
        <c:overlap val="100"/>
        <c:axId val="101731328"/>
        <c:axId val="102511360"/>
      </c:barChart>
      <c:catAx>
        <c:axId val="101731328"/>
        <c:scaling>
          <c:orientation val="minMax"/>
        </c:scaling>
        <c:delete val="0"/>
        <c:axPos val="b"/>
        <c:numFmt formatCode="General" sourceLinked="1"/>
        <c:majorTickMark val="out"/>
        <c:minorTickMark val="none"/>
        <c:tickLblPos val="nextTo"/>
        <c:txPr>
          <a:bodyPr rot="-5400000" vert="horz"/>
          <a:lstStyle/>
          <a:p>
            <a:pPr>
              <a:defRPr sz="1100"/>
            </a:pPr>
            <a:endParaRPr lang="ja-JP"/>
          </a:p>
        </c:txPr>
        <c:crossAx val="102511360"/>
        <c:crosses val="autoZero"/>
        <c:auto val="1"/>
        <c:lblAlgn val="ctr"/>
        <c:lblOffset val="100"/>
        <c:tickLblSkip val="5"/>
        <c:noMultiLvlLbl val="0"/>
      </c:catAx>
      <c:valAx>
        <c:axId val="102511360"/>
        <c:scaling>
          <c:orientation val="minMax"/>
          <c:max val="120000"/>
        </c:scaling>
        <c:delete val="0"/>
        <c:axPos val="l"/>
        <c:majorGridlines/>
        <c:title>
          <c:tx>
            <c:rich>
              <a:bodyPr rot="-5400000" vert="horz"/>
              <a:lstStyle/>
              <a:p>
                <a:pPr>
                  <a:defRPr/>
                </a:pPr>
                <a:r>
                  <a:rPr lang="ja-JP" altLang="en-US"/>
                  <a:t>事業費（百万円）</a:t>
                </a:r>
              </a:p>
            </c:rich>
          </c:tx>
          <c:overlay val="0"/>
        </c:title>
        <c:numFmt formatCode="#,##0_);[Red]\(#,##0\)" sourceLinked="1"/>
        <c:majorTickMark val="out"/>
        <c:minorTickMark val="none"/>
        <c:tickLblPos val="nextTo"/>
        <c:crossAx val="101731328"/>
        <c:crosses val="autoZero"/>
        <c:crossBetween val="between"/>
      </c:valAx>
    </c:plotArea>
    <c:legend>
      <c:legendPos val="r"/>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r>
              <a:rPr lang="ja-JP" altLang="en-US" sz="1400" u="sng" dirty="0"/>
              <a:t>点検</a:t>
            </a:r>
            <a:r>
              <a:rPr lang="ja-JP" altLang="en-US" sz="1400" dirty="0"/>
              <a:t>結果</a:t>
            </a:r>
            <a:r>
              <a:rPr lang="ja-JP" altLang="en-US" sz="1100" dirty="0"/>
              <a:t>（</a:t>
            </a:r>
            <a:r>
              <a:rPr lang="en-US" altLang="ja-JP" sz="1100" dirty="0"/>
              <a:t>R4</a:t>
            </a:r>
            <a:r>
              <a:rPr lang="ja-JP" altLang="en-US" sz="1100" dirty="0"/>
              <a:t>末時点）</a:t>
            </a:r>
          </a:p>
        </c:rich>
      </c:tx>
      <c:layout>
        <c:manualLayout>
          <c:xMode val="edge"/>
          <c:yMode val="edge"/>
          <c:x val="0.1199322906794347"/>
          <c:y val="9.1010985531438729E-2"/>
        </c:manualLayout>
      </c:layout>
      <c:overlay val="0"/>
      <c:spPr>
        <a:noFill/>
        <a:ln>
          <a:noFill/>
        </a:ln>
        <a:effectLst/>
      </c:spPr>
      <c:txPr>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090905249790351E-2"/>
          <c:y val="0.21603423391020055"/>
          <c:w val="0.61186620807265524"/>
          <c:h val="0.6410557914977798"/>
        </c:manualLayout>
      </c:layout>
      <c:pieChart>
        <c:varyColors val="1"/>
        <c:ser>
          <c:idx val="0"/>
          <c:order val="0"/>
          <c:dPt>
            <c:idx val="0"/>
            <c:bubble3D val="0"/>
            <c:explosion val="5"/>
            <c:spPr>
              <a:solidFill>
                <a:schemeClr val="accent2"/>
              </a:solidFill>
              <a:ln w="19050">
                <a:solidFill>
                  <a:schemeClr val="lt1"/>
                </a:solidFill>
              </a:ln>
              <a:effectLst/>
            </c:spPr>
            <c:extLst>
              <c:ext xmlns:c16="http://schemas.microsoft.com/office/drawing/2014/chart" uri="{C3380CC4-5D6E-409C-BE32-E72D297353CC}">
                <c16:uniqueId val="{00000001-618A-4DD6-8024-458A0ED2742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18A-4DD6-8024-458A0ED27422}"/>
              </c:ext>
            </c:extLst>
          </c:dPt>
          <c:dLbls>
            <c:dLbl>
              <c:idx val="0"/>
              <c:layout>
                <c:manualLayout>
                  <c:x val="0.29559594432741454"/>
                  <c:y val="0.16728375738253365"/>
                </c:manualLayout>
              </c:layout>
              <c:tx>
                <c:rich>
                  <a:bodyPr rot="0" spcFirstLastPara="1" vertOverflow="ellipsis" vert="horz" wrap="square" lIns="38100" tIns="19050" rIns="38100" bIns="19050" anchor="ctr" anchorCtr="1">
                    <a:noAutofit/>
                  </a:bodyPr>
                  <a:lstStyle/>
                  <a:p>
                    <a:pPr>
                      <a:lnSpc>
                        <a:spcPts val="1400"/>
                      </a:lnSpc>
                      <a:defRPr sz="1400" b="0" i="0" u="none" strike="noStrike" kern="1200" baseline="0">
                        <a:solidFill>
                          <a:schemeClr val="tx1">
                            <a:lumMod val="65000"/>
                            <a:lumOff val="35000"/>
                          </a:schemeClr>
                        </a:solidFill>
                        <a:latin typeface="+mn-lt"/>
                        <a:ea typeface="+mn-ea"/>
                        <a:cs typeface="+mn-cs"/>
                      </a:defRPr>
                    </a:pPr>
                    <a:fld id="{E154C3FE-B763-40C1-B1F5-740EB2B7A72F}" type="CATEGORYNAME">
                      <a:rPr lang="zh-TW" altLang="en-US" sz="1100" b="1" u="sng" smtClean="0">
                        <a:solidFill>
                          <a:schemeClr val="tx1">
                            <a:lumMod val="65000"/>
                            <a:lumOff val="35000"/>
                          </a:schemeClr>
                        </a:solidFill>
                      </a:rPr>
                      <a:pPr>
                        <a:lnSpc>
                          <a:spcPts val="1400"/>
                        </a:lnSpc>
                        <a:defRPr sz="1400">
                          <a:solidFill>
                            <a:schemeClr val="tx1">
                              <a:lumMod val="65000"/>
                              <a:lumOff val="35000"/>
                            </a:schemeClr>
                          </a:solidFill>
                        </a:defRPr>
                      </a:pPr>
                      <a:t>[分類名]</a:t>
                    </a:fld>
                    <a:r>
                      <a:rPr lang="zh-TW" altLang="en-US" sz="1100" b="1" u="sng" baseline="0" dirty="0">
                        <a:solidFill>
                          <a:schemeClr val="tx1">
                            <a:lumMod val="65000"/>
                            <a:lumOff val="35000"/>
                          </a:schemeClr>
                        </a:solidFill>
                      </a:rPr>
                      <a:t>
</a:t>
                    </a:r>
                    <a:fld id="{A328EB6C-FFC1-4CB0-BC48-9A3F6091714F}" type="PERCENTAGE">
                      <a:rPr lang="en-US" altLang="zh-TW" sz="1100" b="1" u="sng" baseline="0" smtClean="0">
                        <a:solidFill>
                          <a:schemeClr val="tx1">
                            <a:lumMod val="65000"/>
                            <a:lumOff val="35000"/>
                          </a:schemeClr>
                        </a:solidFill>
                      </a:rPr>
                      <a:pPr>
                        <a:lnSpc>
                          <a:spcPts val="1400"/>
                        </a:lnSpc>
                        <a:defRPr sz="1400">
                          <a:solidFill>
                            <a:schemeClr val="tx1">
                              <a:lumMod val="65000"/>
                              <a:lumOff val="35000"/>
                            </a:schemeClr>
                          </a:solidFill>
                        </a:defRPr>
                      </a:pPr>
                      <a:t>[パーセンテージ]</a:t>
                    </a:fld>
                    <a:endParaRPr lang="zh-TW" altLang="en-US" sz="1100" b="1" u="sng" baseline="0" dirty="0">
                      <a:solidFill>
                        <a:schemeClr val="tx1">
                          <a:lumMod val="65000"/>
                          <a:lumOff val="35000"/>
                        </a:schemeClr>
                      </a:solidFill>
                    </a:endParaRPr>
                  </a:p>
                  <a:p>
                    <a:pPr>
                      <a:lnSpc>
                        <a:spcPts val="1400"/>
                      </a:lnSpc>
                      <a:defRPr sz="1400">
                        <a:solidFill>
                          <a:schemeClr val="tx1">
                            <a:lumMod val="65000"/>
                            <a:lumOff val="35000"/>
                          </a:schemeClr>
                        </a:solidFill>
                      </a:defRPr>
                    </a:pPr>
                    <a:r>
                      <a:rPr lang="en-US" altLang="zh-TW" sz="1100" b="1" baseline="0" dirty="0">
                        <a:solidFill>
                          <a:schemeClr val="tx1">
                            <a:lumMod val="65000"/>
                            <a:lumOff val="35000"/>
                          </a:schemeClr>
                        </a:solidFill>
                      </a:rPr>
                      <a:t>9</a:t>
                    </a:r>
                    <a:r>
                      <a:rPr lang="zh-TW" altLang="en-US" sz="1100" b="1" baseline="0" dirty="0">
                        <a:solidFill>
                          <a:schemeClr val="tx1">
                            <a:lumMod val="65000"/>
                            <a:lumOff val="35000"/>
                          </a:schemeClr>
                        </a:solidFill>
                      </a:rPr>
                      <a:t>施設</a:t>
                    </a:r>
                  </a:p>
                </c:rich>
              </c:tx>
              <c:spPr>
                <a:noFill/>
                <a:ln>
                  <a:noFill/>
                </a:ln>
                <a:effectLst/>
              </c:spPr>
              <c:txPr>
                <a:bodyPr rot="0" spcFirstLastPara="1" vertOverflow="ellipsis" vert="horz" wrap="square" lIns="38100" tIns="19050" rIns="38100" bIns="19050" anchor="ctr" anchorCtr="1">
                  <a:noAutofit/>
                </a:bodyPr>
                <a:lstStyle/>
                <a:p>
                  <a:pPr>
                    <a:lnSpc>
                      <a:spcPts val="1400"/>
                    </a:lnSpc>
                    <a:defRPr sz="1400" b="0" i="0" u="none" strike="noStrike" kern="1200" baseline="0">
                      <a:solidFill>
                        <a:schemeClr val="tx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50685163815005618"/>
                      <c:h val="0.22882892428117116"/>
                    </c:manualLayout>
                  </c15:layout>
                  <c15:dlblFieldTable/>
                  <c15:showDataLabelsRange val="0"/>
                </c:ext>
                <c:ext xmlns:c16="http://schemas.microsoft.com/office/drawing/2014/chart" uri="{C3380CC4-5D6E-409C-BE32-E72D297353CC}">
                  <c16:uniqueId val="{00000001-618A-4DD6-8024-458A0ED27422}"/>
                </c:ext>
              </c:extLst>
            </c:dLbl>
            <c:dLbl>
              <c:idx val="1"/>
              <c:layout>
                <c:manualLayout>
                  <c:x val="6.9873685755644621E-2"/>
                  <c:y val="-0.13439092793170263"/>
                </c:manualLayout>
              </c:layout>
              <c:tx>
                <c:rich>
                  <a:bodyPr rot="0" spcFirstLastPara="1" vertOverflow="ellipsis" vert="horz" wrap="square" lIns="38100" tIns="19050" rIns="38100" bIns="19050" anchor="ctr" anchorCtr="1">
                    <a:spAutoFit/>
                  </a:bodyPr>
                  <a:lstStyle/>
                  <a:p>
                    <a:pPr>
                      <a:lnSpc>
                        <a:spcPts val="1400"/>
                      </a:lnSpc>
                      <a:defRPr sz="1400" b="0" i="0" u="none" strike="noStrike" kern="1200" baseline="0">
                        <a:solidFill>
                          <a:schemeClr val="bg1"/>
                        </a:solidFill>
                        <a:latin typeface="+mn-lt"/>
                        <a:ea typeface="+mn-ea"/>
                        <a:cs typeface="+mn-cs"/>
                      </a:defRPr>
                    </a:pPr>
                    <a:fld id="{00D4ECB5-F01E-4663-8EE9-5F45ED27B1DA}" type="CATEGORYNAME">
                      <a:rPr lang="zh-TW" altLang="en-US" sz="1400">
                        <a:solidFill>
                          <a:schemeClr val="bg1"/>
                        </a:solidFill>
                      </a:rPr>
                      <a:pPr>
                        <a:lnSpc>
                          <a:spcPts val="1400"/>
                        </a:lnSpc>
                        <a:defRPr sz="1400">
                          <a:solidFill>
                            <a:schemeClr val="bg1"/>
                          </a:solidFill>
                        </a:defRPr>
                      </a:pPr>
                      <a:t>[分類名]</a:t>
                    </a:fld>
                    <a:r>
                      <a:rPr lang="zh-TW" altLang="en-US" sz="1400" baseline="0" dirty="0">
                        <a:solidFill>
                          <a:schemeClr val="bg1"/>
                        </a:solidFill>
                      </a:rPr>
                      <a:t>
</a:t>
                    </a:r>
                    <a:fld id="{D1F8DDD1-E975-4AF1-BFAB-7C7E1C8E6893}" type="PERCENTAGE">
                      <a:rPr lang="en-US" altLang="zh-TW" sz="1400" baseline="0" smtClean="0">
                        <a:solidFill>
                          <a:schemeClr val="bg1"/>
                        </a:solidFill>
                      </a:rPr>
                      <a:pPr>
                        <a:lnSpc>
                          <a:spcPts val="1400"/>
                        </a:lnSpc>
                        <a:defRPr sz="1400">
                          <a:solidFill>
                            <a:schemeClr val="bg1"/>
                          </a:solidFill>
                        </a:defRPr>
                      </a:pPr>
                      <a:t>[パーセンテージ]</a:t>
                    </a:fld>
                    <a:endParaRPr lang="zh-TW" altLang="en-US" sz="1400" baseline="0" dirty="0">
                      <a:solidFill>
                        <a:schemeClr val="bg1"/>
                      </a:solidFill>
                    </a:endParaRPr>
                  </a:p>
                  <a:p>
                    <a:pPr>
                      <a:lnSpc>
                        <a:spcPts val="1400"/>
                      </a:lnSpc>
                      <a:defRPr sz="1400">
                        <a:solidFill>
                          <a:schemeClr val="bg1"/>
                        </a:solidFill>
                      </a:defRPr>
                    </a:pPr>
                    <a:r>
                      <a:rPr lang="en-US" altLang="zh-TW" sz="1400" baseline="0" dirty="0">
                        <a:solidFill>
                          <a:schemeClr val="bg1"/>
                        </a:solidFill>
                      </a:rPr>
                      <a:t>957</a:t>
                    </a:r>
                    <a:r>
                      <a:rPr lang="zh-TW" altLang="en-US" sz="1400" baseline="0" dirty="0">
                        <a:solidFill>
                          <a:schemeClr val="bg1"/>
                        </a:solidFill>
                      </a:rPr>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1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6500710953734311"/>
                      <c:h val="0.34294840166435336"/>
                    </c:manualLayout>
                  </c15:layout>
                  <c15:dlblFieldTable/>
                  <c15:showDataLabelsRange val="0"/>
                </c:ext>
                <c:ext xmlns:c16="http://schemas.microsoft.com/office/drawing/2014/chart" uri="{C3380CC4-5D6E-409C-BE32-E72D297353CC}">
                  <c16:uniqueId val="{00000003-618A-4DD6-8024-458A0ED274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Sheet1!$I$69:$I$70</c:f>
              <c:strCache>
                <c:ptCount val="2"/>
                <c:pt idx="0">
                  <c:v>健全度３未満</c:v>
                </c:pt>
                <c:pt idx="1">
                  <c:v>健全度3以上</c:v>
                </c:pt>
              </c:strCache>
            </c:strRef>
          </c:cat>
          <c:val>
            <c:numRef>
              <c:f>Sheet1!$J$69:$J$70</c:f>
              <c:numCache>
                <c:formatCode>#,##0_);[Red]\(#,##0\)</c:formatCode>
                <c:ptCount val="2"/>
                <c:pt idx="0">
                  <c:v>9</c:v>
                </c:pt>
                <c:pt idx="1">
                  <c:v>957</c:v>
                </c:pt>
              </c:numCache>
            </c:numRef>
          </c:val>
          <c:extLst>
            <c:ext xmlns:c16="http://schemas.microsoft.com/office/drawing/2014/chart" uri="{C3380CC4-5D6E-409C-BE32-E72D297353CC}">
              <c16:uniqueId val="{00000004-618A-4DD6-8024-458A0ED2742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r>
              <a:rPr lang="ja-JP" altLang="en-US" sz="1400" u="sng" dirty="0"/>
              <a:t>初期点検</a:t>
            </a:r>
            <a:r>
              <a:rPr lang="ja-JP" altLang="en-US" sz="1400" dirty="0"/>
              <a:t>・計画点検実施状況</a:t>
            </a:r>
            <a:r>
              <a:rPr lang="ja-JP" altLang="en-US" sz="1100" dirty="0"/>
              <a:t>（</a:t>
            </a:r>
            <a:r>
              <a:rPr lang="en-US" altLang="ja-JP" sz="1100" dirty="0"/>
              <a:t>R4</a:t>
            </a:r>
            <a:r>
              <a:rPr lang="ja-JP" altLang="en-US" sz="1100" dirty="0"/>
              <a:t>末時点）</a:t>
            </a:r>
            <a:endParaRPr lang="ja-JP" altLang="en-US" sz="1400" dirty="0"/>
          </a:p>
        </c:rich>
      </c:tx>
      <c:layout>
        <c:manualLayout>
          <c:xMode val="edge"/>
          <c:yMode val="edge"/>
          <c:x val="0.13287667400350875"/>
          <c:y val="3.6251671554911283E-2"/>
        </c:manualLayout>
      </c:layout>
      <c:overlay val="0"/>
      <c:spPr>
        <a:noFill/>
        <a:ln>
          <a:noFill/>
        </a:ln>
        <a:effectLst/>
      </c:spPr>
      <c:txPr>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5677182324564679"/>
          <c:y val="0.15135851752513305"/>
          <c:w val="0.46927626756328489"/>
          <c:h val="0.64264411472373262"/>
        </c:manualLayout>
      </c:layout>
      <c:pieChart>
        <c:varyColors val="1"/>
        <c:ser>
          <c:idx val="0"/>
          <c:order val="0"/>
          <c:explosion val="4"/>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A86-4131-94BA-0EECED0BBD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86-4131-94BA-0EECED0BBD10}"/>
              </c:ext>
            </c:extLst>
          </c:dPt>
          <c:dLbls>
            <c:dLbl>
              <c:idx val="0"/>
              <c:layout>
                <c:manualLayout>
                  <c:x val="-5.2531615010161577E-2"/>
                  <c:y val="-0.14852309439217984"/>
                </c:manualLayout>
              </c:layout>
              <c:tx>
                <c:rich>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fld id="{F785E8FB-C569-4545-A40B-4109760985B2}" type="CATEGORYNAME">
                      <a:rPr lang="ja-JP" altLang="en-US" sz="1400" smtClean="0"/>
                      <a:pPr>
                        <a:lnSpc>
                          <a:spcPts val="1400"/>
                        </a:lnSpc>
                        <a:defRPr sz="2400">
                          <a:solidFill>
                            <a:schemeClr val="bg1"/>
                          </a:solidFill>
                        </a:defRPr>
                      </a:pPr>
                      <a:t>[分類名]</a:t>
                    </a:fld>
                    <a:r>
                      <a:rPr lang="ja-JP" altLang="en-US" sz="1400" baseline="0" dirty="0"/>
                      <a:t>
</a:t>
                    </a:r>
                    <a:fld id="{D9B4E10F-551B-4A6B-91F7-F534C1540ED7}" type="PERCENTAGE">
                      <a:rPr lang="en-US" altLang="ja-JP" sz="1400" baseline="0" smtClean="0"/>
                      <a:pPr>
                        <a:lnSpc>
                          <a:spcPts val="1400"/>
                        </a:lnSpc>
                        <a:defRPr sz="2400">
                          <a:solidFill>
                            <a:schemeClr val="bg1"/>
                          </a:solidFill>
                        </a:defRPr>
                      </a:pPr>
                      <a:t>[パーセンテージ]</a:t>
                    </a:fld>
                    <a:endParaRPr lang="ja-JP" altLang="en-US" sz="1400" baseline="0" dirty="0"/>
                  </a:p>
                  <a:p>
                    <a:pPr>
                      <a:lnSpc>
                        <a:spcPts val="1400"/>
                      </a:lnSpc>
                      <a:defRPr sz="2400">
                        <a:solidFill>
                          <a:schemeClr val="bg1"/>
                        </a:solidFill>
                      </a:defRPr>
                    </a:pPr>
                    <a:r>
                      <a:rPr lang="en-US" altLang="ja-JP" sz="1400" baseline="0" dirty="0"/>
                      <a:t>966</a:t>
                    </a:r>
                    <a:r>
                      <a:rPr lang="ja-JP" altLang="en-US" sz="1400" baseline="0" dirty="0"/>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320781855451338"/>
                      <c:h val="0.42575167716450474"/>
                    </c:manualLayout>
                  </c15:layout>
                  <c15:dlblFieldTable/>
                  <c15:showDataLabelsRange val="0"/>
                </c:ext>
                <c:ext xmlns:c16="http://schemas.microsoft.com/office/drawing/2014/chart" uri="{C3380CC4-5D6E-409C-BE32-E72D297353CC}">
                  <c16:uniqueId val="{00000001-7A86-4131-94BA-0EECED0BBD10}"/>
                </c:ext>
              </c:extLst>
            </c:dLbl>
            <c:dLbl>
              <c:idx val="1"/>
              <c:layout>
                <c:manualLayout>
                  <c:x val="0.34601942770357158"/>
                  <c:y val="6.3075090624439278E-2"/>
                </c:manualLayout>
              </c:layout>
              <c:tx>
                <c:rich>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fld id="{04C8E37B-5B9F-4F65-98C6-C53B44EB9956}" type="CATEGORYNAME">
                      <a:rPr lang="ja-JP" altLang="en-US" sz="1400" b="0" u="sng">
                        <a:solidFill>
                          <a:schemeClr val="tx1"/>
                        </a:solidFill>
                      </a:rPr>
                      <a:pPr>
                        <a:lnSpc>
                          <a:spcPts val="1400"/>
                        </a:lnSpc>
                        <a:defRPr sz="2400">
                          <a:solidFill>
                            <a:schemeClr val="bg1"/>
                          </a:solidFill>
                        </a:defRPr>
                      </a:pPr>
                      <a:t>[分類名]</a:t>
                    </a:fld>
                    <a:r>
                      <a:rPr lang="ja-JP" altLang="en-US" sz="1400" b="0" baseline="0" dirty="0">
                        <a:solidFill>
                          <a:schemeClr val="tx1"/>
                        </a:solidFill>
                      </a:rPr>
                      <a:t>
</a:t>
                    </a:r>
                    <a:fld id="{E69567C4-4363-4538-896F-6912FC2A9973}" type="PERCENTAGE">
                      <a:rPr lang="en-US" altLang="ja-JP" sz="1400" b="0" baseline="0" smtClean="0">
                        <a:solidFill>
                          <a:schemeClr val="tx1"/>
                        </a:solidFill>
                      </a:rPr>
                      <a:pPr>
                        <a:lnSpc>
                          <a:spcPts val="1400"/>
                        </a:lnSpc>
                        <a:defRPr sz="2400">
                          <a:solidFill>
                            <a:schemeClr val="bg1"/>
                          </a:solidFill>
                        </a:defRPr>
                      </a:pPr>
                      <a:t>[パーセンテージ]</a:t>
                    </a:fld>
                    <a:endParaRPr lang="ja-JP" altLang="en-US" sz="1400" b="0" baseline="0" dirty="0">
                      <a:solidFill>
                        <a:schemeClr val="tx1"/>
                      </a:solidFill>
                    </a:endParaRPr>
                  </a:p>
                  <a:p>
                    <a:pPr>
                      <a:lnSpc>
                        <a:spcPts val="1400"/>
                      </a:lnSpc>
                      <a:defRPr sz="2400">
                        <a:solidFill>
                          <a:schemeClr val="bg1"/>
                        </a:solidFill>
                      </a:defRPr>
                    </a:pPr>
                    <a:r>
                      <a:rPr lang="en-US" altLang="ja-JP" sz="1400" b="0" baseline="0" dirty="0">
                        <a:solidFill>
                          <a:schemeClr val="tx1"/>
                        </a:solidFill>
                      </a:rPr>
                      <a:t>37</a:t>
                    </a:r>
                    <a:r>
                      <a:rPr lang="ja-JP" altLang="en-US" sz="1400" b="0" baseline="0" dirty="0">
                        <a:solidFill>
                          <a:schemeClr val="tx1"/>
                        </a:solidFill>
                      </a:rPr>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792484253680498"/>
                      <c:h val="0.33754008258613194"/>
                    </c:manualLayout>
                  </c15:layout>
                  <c15:dlblFieldTable/>
                  <c15:showDataLabelsRange val="0"/>
                </c:ext>
                <c:ext xmlns:c16="http://schemas.microsoft.com/office/drawing/2014/chart" uri="{C3380CC4-5D6E-409C-BE32-E72D297353CC}">
                  <c16:uniqueId val="{00000003-7A86-4131-94BA-0EECED0BBD1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Sheet1!$F$69:$F$70</c:f>
              <c:strCache>
                <c:ptCount val="2"/>
                <c:pt idx="0">
                  <c:v>実施済み</c:v>
                </c:pt>
                <c:pt idx="1">
                  <c:v>未実施</c:v>
                </c:pt>
              </c:strCache>
            </c:strRef>
          </c:cat>
          <c:val>
            <c:numRef>
              <c:f>Sheet1!$G$69:$G$70</c:f>
              <c:numCache>
                <c:formatCode>#,##0_);[Red]\(#,##0\)</c:formatCode>
                <c:ptCount val="2"/>
                <c:pt idx="0" formatCode="General">
                  <c:v>966</c:v>
                </c:pt>
                <c:pt idx="1">
                  <c:v>37</c:v>
                </c:pt>
              </c:numCache>
            </c:numRef>
          </c:val>
          <c:extLst>
            <c:ext xmlns:c16="http://schemas.microsoft.com/office/drawing/2014/chart" uri="{C3380CC4-5D6E-409C-BE32-E72D297353CC}">
              <c16:uniqueId val="{00000004-7A86-4131-94BA-0EECED0BBD1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0.45759</cdr:x>
      <cdr:y>0.22172</cdr:y>
    </cdr:from>
    <cdr:to>
      <cdr:x>0.67227</cdr:x>
      <cdr:y>0.25099</cdr:y>
    </cdr:to>
    <cdr:cxnSp macro="">
      <cdr:nvCxnSpPr>
        <cdr:cNvPr id="2" name="直線コネクタ 1">
          <a:extLst xmlns:a="http://schemas.openxmlformats.org/drawingml/2006/main">
            <a:ext uri="{FF2B5EF4-FFF2-40B4-BE49-F238E27FC236}">
              <a16:creationId xmlns:a16="http://schemas.microsoft.com/office/drawing/2014/main" id="{A5102229-F8DE-4D9D-847B-20707635BC4A}"/>
            </a:ext>
          </a:extLst>
        </cdr:cNvPr>
        <cdr:cNvCxnSpPr/>
      </cdr:nvCxnSpPr>
      <cdr:spPr>
        <a:xfrm xmlns:a="http://schemas.openxmlformats.org/drawingml/2006/main" flipV="1">
          <a:off x="2084953" y="737703"/>
          <a:ext cx="978178" cy="97375"/>
        </a:xfrm>
        <a:prstGeom xmlns:a="http://schemas.openxmlformats.org/drawingml/2006/main" prst="line">
          <a:avLst/>
        </a:prstGeom>
        <a:ln xmlns:a="http://schemas.openxmlformats.org/drawingml/2006/main">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4" cy="496888"/>
          </a:xfrm>
          <a:prstGeom prst="rect">
            <a:avLst/>
          </a:prstGeom>
        </p:spPr>
        <p:txBody>
          <a:bodyPr vert="horz" lIns="91403" tIns="45701" rIns="91403" bIns="4570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6" y="0"/>
            <a:ext cx="2949574" cy="496888"/>
          </a:xfrm>
          <a:prstGeom prst="rect">
            <a:avLst/>
          </a:prstGeom>
        </p:spPr>
        <p:txBody>
          <a:bodyPr vert="horz" lIns="91403" tIns="45701" rIns="91403" bIns="45701" rtlCol="0"/>
          <a:lstStyle>
            <a:lvl1pPr algn="r">
              <a:defRPr sz="1200"/>
            </a:lvl1pPr>
          </a:lstStyle>
          <a:p>
            <a:fld id="{29472AE3-829E-42FD-BDF5-9930118AE71F}" type="datetimeFigureOut">
              <a:rPr kumimoji="1" lang="ja-JP" altLang="en-US" smtClean="0"/>
              <a:t>2024/6/27</a:t>
            </a:fld>
            <a:endParaRPr kumimoji="1" lang="ja-JP" altLang="en-US"/>
          </a:p>
        </p:txBody>
      </p:sp>
      <p:sp>
        <p:nvSpPr>
          <p:cNvPr id="4" name="フッター プレースホルダー 3"/>
          <p:cNvSpPr>
            <a:spLocks noGrp="1"/>
          </p:cNvSpPr>
          <p:nvPr>
            <p:ph type="ftr" sz="quarter" idx="2"/>
          </p:nvPr>
        </p:nvSpPr>
        <p:spPr>
          <a:xfrm>
            <a:off x="8" y="9440870"/>
            <a:ext cx="2949574" cy="496887"/>
          </a:xfrm>
          <a:prstGeom prst="rect">
            <a:avLst/>
          </a:prstGeom>
        </p:spPr>
        <p:txBody>
          <a:bodyPr vert="horz" lIns="91403" tIns="45701" rIns="91403" bIns="4570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6" y="9440870"/>
            <a:ext cx="2949574" cy="496887"/>
          </a:xfrm>
          <a:prstGeom prst="rect">
            <a:avLst/>
          </a:prstGeom>
        </p:spPr>
        <p:txBody>
          <a:bodyPr vert="horz" lIns="91403" tIns="45701" rIns="91403" bIns="4570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4" cy="496888"/>
          </a:xfrm>
          <a:prstGeom prst="rect">
            <a:avLst/>
          </a:prstGeom>
        </p:spPr>
        <p:txBody>
          <a:bodyPr vert="horz" lIns="91403" tIns="45701" rIns="91403" bIns="457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6" y="0"/>
            <a:ext cx="2949574" cy="496888"/>
          </a:xfrm>
          <a:prstGeom prst="rect">
            <a:avLst/>
          </a:prstGeom>
        </p:spPr>
        <p:txBody>
          <a:bodyPr vert="horz" lIns="91403" tIns="45701" rIns="91403" bIns="45701" rtlCol="0"/>
          <a:lstStyle>
            <a:lvl1pPr algn="r">
              <a:defRPr sz="1200"/>
            </a:lvl1pPr>
          </a:lstStyle>
          <a:p>
            <a:fld id="{C66E6DC5-E089-448C-ADA9-C53EA216882B}"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920750" y="747713"/>
            <a:ext cx="4965700" cy="3724275"/>
          </a:xfrm>
          <a:prstGeom prst="rect">
            <a:avLst/>
          </a:prstGeom>
          <a:noFill/>
          <a:ln w="12700">
            <a:solidFill>
              <a:prstClr val="black"/>
            </a:solidFill>
          </a:ln>
        </p:spPr>
        <p:txBody>
          <a:bodyPr vert="horz" lIns="91403" tIns="45701" rIns="91403" bIns="45701" rtlCol="0" anchor="ctr"/>
          <a:lstStyle/>
          <a:p>
            <a:endParaRPr lang="ja-JP" altLang="en-US"/>
          </a:p>
        </p:txBody>
      </p:sp>
      <p:sp>
        <p:nvSpPr>
          <p:cNvPr id="5" name="ノート プレースホルダー 4"/>
          <p:cNvSpPr>
            <a:spLocks noGrp="1"/>
          </p:cNvSpPr>
          <p:nvPr>
            <p:ph type="body" sz="quarter" idx="3"/>
          </p:nvPr>
        </p:nvSpPr>
        <p:spPr>
          <a:xfrm>
            <a:off x="681041" y="4721227"/>
            <a:ext cx="5445125" cy="4471988"/>
          </a:xfrm>
          <a:prstGeom prst="rect">
            <a:avLst/>
          </a:prstGeom>
        </p:spPr>
        <p:txBody>
          <a:bodyPr vert="horz" lIns="91403" tIns="45701" rIns="91403" bIns="457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0870"/>
            <a:ext cx="2949574" cy="496887"/>
          </a:xfrm>
          <a:prstGeom prst="rect">
            <a:avLst/>
          </a:prstGeom>
        </p:spPr>
        <p:txBody>
          <a:bodyPr vert="horz" lIns="91403" tIns="45701" rIns="91403" bIns="457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6" y="9440870"/>
            <a:ext cx="2949574" cy="496887"/>
          </a:xfrm>
          <a:prstGeom prst="rect">
            <a:avLst/>
          </a:prstGeom>
        </p:spPr>
        <p:txBody>
          <a:bodyPr vert="horz" lIns="91403" tIns="45701" rIns="91403" bIns="4570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2024/6/27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2024/6/27</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第２回　</a:t>
            </a:r>
            <a:r>
              <a:rPr lang="ja-JP" altLang="en-US" sz="4000"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8" name="サブタイトル 2"/>
          <p:cNvSpPr txBox="1">
            <a:spLocks/>
          </p:cNvSpPr>
          <p:nvPr/>
        </p:nvSpPr>
        <p:spPr>
          <a:xfrm>
            <a:off x="0" y="3753130"/>
            <a:ext cx="9144000" cy="104402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各施設の現計画の検証、課題と対応方針</a:t>
            </a: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について</a:t>
            </a:r>
          </a:p>
        </p:txBody>
      </p:sp>
      <p:sp>
        <p:nvSpPr>
          <p:cNvPr id="6" name="スライド番号プレースホルダー 17">
            <a:extLst>
              <a:ext uri="{FF2B5EF4-FFF2-40B4-BE49-F238E27FC236}">
                <a16:creationId xmlns:a16="http://schemas.microsoft.com/office/drawing/2014/main" id="{568234FF-1C40-4B1D-98C8-DF509959AD12}"/>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
        <p:nvSpPr>
          <p:cNvPr id="5" name="サブタイトル 2">
            <a:extLst>
              <a:ext uri="{FF2B5EF4-FFF2-40B4-BE49-F238E27FC236}">
                <a16:creationId xmlns:a16="http://schemas.microsoft.com/office/drawing/2014/main" id="{87E11EAB-A6CE-437E-8633-27937AE1085C}"/>
              </a:ext>
            </a:extLst>
          </p:cNvPr>
          <p:cNvSpPr txBox="1">
            <a:spLocks/>
          </p:cNvSpPr>
          <p:nvPr/>
        </p:nvSpPr>
        <p:spPr>
          <a:xfrm>
            <a:off x="0" y="5255093"/>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a:latin typeface="Meiryo UI" pitchFamily="50" charset="-128"/>
                <a:ea typeface="Meiryo UI" pitchFamily="50" charset="-128"/>
                <a:cs typeface="Meiryo UI" pitchFamily="50" charset="-128"/>
              </a:rPr>
              <a:t>（下水道施設編）</a:t>
            </a:r>
          </a:p>
        </p:txBody>
      </p:sp>
      <p:sp>
        <p:nvSpPr>
          <p:cNvPr id="7" name="サブタイトル 2">
            <a:extLst>
              <a:ext uri="{FF2B5EF4-FFF2-40B4-BE49-F238E27FC236}">
                <a16:creationId xmlns:a16="http://schemas.microsoft.com/office/drawing/2014/main" id="{8BE72615-6364-4B6C-945A-D7D07E5BBAC5}"/>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endParaRPr lang="ja-JP" altLang="en-US" sz="2400" b="1" dirty="0">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1F713424-2CB0-4B21-B863-140D4FCC0CFE}"/>
              </a:ext>
            </a:extLst>
          </p:cNvPr>
          <p:cNvSpPr txBox="1"/>
          <p:nvPr/>
        </p:nvSpPr>
        <p:spPr>
          <a:xfrm>
            <a:off x="7020272" y="357664"/>
            <a:ext cx="2123728"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a:t>
            </a:r>
            <a:r>
              <a:rPr lang="ja-JP" altLang="en-US" b="1" dirty="0"/>
              <a:t>１</a:t>
            </a:r>
            <a:r>
              <a:rPr kumimoji="1" lang="ja-JP" altLang="en-US" b="1" dirty="0"/>
              <a:t>－２</a:t>
            </a:r>
            <a:r>
              <a:rPr kumimoji="1" lang="en-US" altLang="ja-JP" b="1" dirty="0"/>
              <a:t>】</a:t>
            </a:r>
            <a:endParaRPr kumimoji="1" lang="ja-JP" altLang="en-US" b="1" dirty="0"/>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D54417-1C33-4032-AAA4-1831FAD6E214}"/>
              </a:ext>
            </a:extLst>
          </p:cNvPr>
          <p:cNvSpPr>
            <a:spLocks noGrp="1"/>
          </p:cNvSpPr>
          <p:nvPr>
            <p:ph type="sldNum" sz="quarter" idx="12"/>
          </p:nvPr>
        </p:nvSpPr>
        <p:spPr/>
        <p:txBody>
          <a:bodyPr/>
          <a:lstStyle/>
          <a:p>
            <a:fld id="{682EF9F9-C4E8-46B2-BBF1-33E3162B856A}" type="slidenum">
              <a:rPr kumimoji="1" lang="ja-JP" altLang="en-US" smtClean="0"/>
              <a:t>10</a:t>
            </a:fld>
            <a:endParaRPr kumimoji="1" lang="ja-JP" altLang="en-US"/>
          </a:p>
        </p:txBody>
      </p:sp>
      <p:sp>
        <p:nvSpPr>
          <p:cNvPr id="5" name="タイトル 1">
            <a:extLst>
              <a:ext uri="{FF2B5EF4-FFF2-40B4-BE49-F238E27FC236}">
                <a16:creationId xmlns:a16="http://schemas.microsoft.com/office/drawing/2014/main" id="{BC231C9C-CA86-4A9A-A763-A36F790DB5ED}"/>
              </a:ext>
            </a:extLst>
          </p:cNvPr>
          <p:cNvSpPr txBox="1">
            <a:spLocks/>
          </p:cNvSpPr>
          <p:nvPr/>
        </p:nvSpPr>
        <p:spPr>
          <a:xfrm>
            <a:off x="1115616" y="2286000"/>
            <a:ext cx="6512511" cy="1647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Font typeface="Georgia" pitchFamily="18" charset="0"/>
              <a:buNone/>
            </a:pPr>
            <a:r>
              <a:rPr lang="ja-JP" altLang="en-US" dirty="0"/>
              <a:t>第１回河川等部会　　　からの修正点</a:t>
            </a:r>
          </a:p>
        </p:txBody>
      </p:sp>
    </p:spTree>
    <p:extLst>
      <p:ext uri="{BB962C8B-B14F-4D97-AF65-F5344CB8AC3E}">
        <p14:creationId xmlns:p14="http://schemas.microsoft.com/office/powerpoint/2010/main" val="340904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FDF7BC3B-EC55-4B49-B2BA-0EDF99436228}"/>
              </a:ext>
            </a:extLst>
          </p:cNvPr>
          <p:cNvSpPr txBox="1"/>
          <p:nvPr/>
        </p:nvSpPr>
        <p:spPr>
          <a:xfrm>
            <a:off x="194200" y="867098"/>
            <a:ext cx="8770288" cy="26161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6.</a:t>
            </a:r>
            <a:r>
              <a:rPr lang="ja-JP" altLang="en-US" sz="1100" dirty="0">
                <a:latin typeface="BIZ UDPゴシック" panose="020B0400000000000000" pitchFamily="50" charset="-128"/>
                <a:ea typeface="BIZ UDPゴシック" panose="020B0400000000000000" pitchFamily="50" charset="-128"/>
              </a:rPr>
              <a:t>常時水没箇所については、点検方法の検討フローを作成し、点検方法が無い場合は、代替施設（仮設・本設）の設置を検討する</a:t>
            </a:r>
            <a:r>
              <a:rPr kumimoji="1" lang="ja-JP" altLang="en-US" sz="1100" dirty="0">
                <a:latin typeface="BIZ UDPゴシック" panose="020B0400000000000000" pitchFamily="50" charset="-128"/>
                <a:ea typeface="BIZ UDPゴシック" panose="020B0400000000000000" pitchFamily="50" charset="-128"/>
              </a:rPr>
              <a:t>　</a:t>
            </a:r>
            <a:endParaRPr kumimoji="1" lang="ja-JP" altLang="en-US" sz="1100" dirty="0"/>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rPr>
              <a:t>　第１回河川等部会からの修正点　（不可視部分の対応）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1" name="スライド番号プレースホルダー 1">
            <a:extLst>
              <a:ext uri="{FF2B5EF4-FFF2-40B4-BE49-F238E27FC236}">
                <a16:creationId xmlns:a16="http://schemas.microsoft.com/office/drawing/2014/main" id="{0D525170-BCCC-43A0-B071-C64439959D8A}"/>
              </a:ext>
            </a:extLst>
          </p:cNvPr>
          <p:cNvSpPr txBox="1">
            <a:spLocks/>
          </p:cNvSpPr>
          <p:nvPr/>
        </p:nvSpPr>
        <p:spPr>
          <a:xfrm>
            <a:off x="7884368" y="6453336"/>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11</a:t>
            </a:fld>
            <a:endParaRPr lang="ja-JP" altLang="en-US" dirty="0"/>
          </a:p>
        </p:txBody>
      </p:sp>
      <p:sp>
        <p:nvSpPr>
          <p:cNvPr id="14" name="テキスト ボックス 13">
            <a:extLst>
              <a:ext uri="{FF2B5EF4-FFF2-40B4-BE49-F238E27FC236}">
                <a16:creationId xmlns:a16="http://schemas.microsoft.com/office/drawing/2014/main" id="{E83C5723-6884-4AD3-A945-959B0A92AD7E}"/>
              </a:ext>
            </a:extLst>
          </p:cNvPr>
          <p:cNvSpPr txBox="1"/>
          <p:nvPr/>
        </p:nvSpPr>
        <p:spPr>
          <a:xfrm>
            <a:off x="0" y="546302"/>
            <a:ext cx="7668344" cy="371710"/>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r>
              <a:rPr kumimoji="1" lang="ja-JP" altLang="en-US" dirty="0">
                <a:latin typeface="BIZ UDPゴシック" panose="020B0400000000000000" pitchFamily="50" charset="-128"/>
                <a:ea typeface="BIZ UDPゴシック" panose="020B0400000000000000" pitchFamily="50" charset="-128"/>
              </a:rPr>
              <a:t>点検、診断、評価の手法や体制等の充実　（資料№</a:t>
            </a: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14</a:t>
            </a:r>
            <a:r>
              <a:rPr kumimoji="1" lang="ja-JP" altLang="en-US" dirty="0">
                <a:latin typeface="BIZ UDPゴシック" panose="020B0400000000000000" pitchFamily="50" charset="-128"/>
                <a:ea typeface="BIZ UDPゴシック" panose="020B0400000000000000" pitchFamily="50" charset="-128"/>
              </a:rPr>
              <a:t>）</a:t>
            </a:r>
            <a:endParaRPr kumimoji="1" lang="ja-JP" altLang="en-US" sz="2400" dirty="0"/>
          </a:p>
        </p:txBody>
      </p:sp>
      <p:sp>
        <p:nvSpPr>
          <p:cNvPr id="15" name="テキスト ボックス 14">
            <a:extLst>
              <a:ext uri="{FF2B5EF4-FFF2-40B4-BE49-F238E27FC236}">
                <a16:creationId xmlns:a16="http://schemas.microsoft.com/office/drawing/2014/main" id="{E036EE5B-DE46-4F34-B99A-06B0BF0B1008}"/>
              </a:ext>
            </a:extLst>
          </p:cNvPr>
          <p:cNvSpPr txBox="1"/>
          <p:nvPr/>
        </p:nvSpPr>
        <p:spPr>
          <a:xfrm>
            <a:off x="251520" y="1916832"/>
            <a:ext cx="4320480" cy="1200329"/>
          </a:xfrm>
          <a:prstGeom prst="rect">
            <a:avLst/>
          </a:prstGeom>
          <a:noFill/>
          <a:ln>
            <a:solidFill>
              <a:schemeClr val="tx1"/>
            </a:solidFill>
          </a:ln>
        </p:spPr>
        <p:txBody>
          <a:bodyPr wrap="square" rtlCol="0">
            <a:spAutoFit/>
          </a:bodyPr>
          <a:lstStyle/>
          <a:p>
            <a:pPr algn="just"/>
            <a:r>
              <a:rPr lang="en-US" altLang="ja-JP" sz="1200" kern="100" dirty="0"/>
              <a:t>【</a:t>
            </a:r>
            <a:r>
              <a:rPr lang="ja-JP" altLang="en-US" sz="1200" kern="100" dirty="0"/>
              <a:t>土木構造物（水槽）</a:t>
            </a:r>
            <a:r>
              <a:rPr lang="en-US" altLang="ja-JP" sz="1200" kern="100" dirty="0"/>
              <a:t>】</a:t>
            </a:r>
          </a:p>
          <a:p>
            <a:pPr algn="just"/>
            <a:r>
              <a:rPr lang="ja-JP" altLang="en-US" sz="1200" kern="100" dirty="0">
                <a:effectLst/>
              </a:rPr>
              <a:t>　処理場・ポンプ場の</a:t>
            </a:r>
            <a:r>
              <a:rPr lang="ja-JP" altLang="en-US" sz="1200" kern="100" dirty="0"/>
              <a:t>常時水没している水槽構造物</a:t>
            </a:r>
            <a:endParaRPr lang="en-US" altLang="ja-JP" sz="1200" kern="100" dirty="0"/>
          </a:p>
          <a:p>
            <a:pPr algn="just"/>
            <a:r>
              <a:rPr lang="ja-JP" altLang="en-US" sz="1200" kern="100" dirty="0"/>
              <a:t>　では、点検が出来ていない施設がある。</a:t>
            </a:r>
            <a:endParaRPr lang="en-US" altLang="ja-JP" sz="1200" kern="100" dirty="0"/>
          </a:p>
          <a:p>
            <a:pPr algn="just"/>
            <a:endParaRPr lang="en-US" altLang="ja-JP" sz="1200" kern="100" dirty="0">
              <a:effectLst/>
            </a:endParaRPr>
          </a:p>
          <a:p>
            <a:pPr algn="just"/>
            <a:endParaRPr lang="en-US" altLang="ja-JP" sz="1200" kern="100" dirty="0"/>
          </a:p>
          <a:p>
            <a:pPr algn="just"/>
            <a:endParaRPr lang="en-US" altLang="ja-JP" sz="1200" kern="100" dirty="0">
              <a:effectLst/>
            </a:endParaRPr>
          </a:p>
        </p:txBody>
      </p:sp>
      <p:sp>
        <p:nvSpPr>
          <p:cNvPr id="16" name="テキスト ボックス 15">
            <a:extLst>
              <a:ext uri="{FF2B5EF4-FFF2-40B4-BE49-F238E27FC236}">
                <a16:creationId xmlns:a16="http://schemas.microsoft.com/office/drawing/2014/main" id="{E7F42EB0-A7D6-4E0F-A016-760AA72E44A5}"/>
              </a:ext>
            </a:extLst>
          </p:cNvPr>
          <p:cNvSpPr txBox="1"/>
          <p:nvPr/>
        </p:nvSpPr>
        <p:spPr>
          <a:xfrm>
            <a:off x="5796136" y="6326324"/>
            <a:ext cx="2664296" cy="307777"/>
          </a:xfrm>
          <a:prstGeom prst="rect">
            <a:avLst/>
          </a:prstGeom>
          <a:noFill/>
        </p:spPr>
        <p:txBody>
          <a:bodyPr wrap="square" rtlCol="0">
            <a:spAutoFit/>
          </a:bodyPr>
          <a:lstStyle/>
          <a:p>
            <a:r>
              <a:rPr kumimoji="1" lang="en-US" altLang="ja-JP" sz="1400" dirty="0"/>
              <a:t>【</a:t>
            </a:r>
            <a:r>
              <a:rPr kumimoji="1" lang="ja-JP" altLang="en-US" sz="1200" dirty="0"/>
              <a:t>常時水没箇所等の検討フロー</a:t>
            </a:r>
            <a:r>
              <a:rPr kumimoji="1" lang="en-US" altLang="ja-JP" sz="1200" dirty="0"/>
              <a:t>】</a:t>
            </a:r>
            <a:endParaRPr kumimoji="1" lang="ja-JP" altLang="en-US" sz="1400" dirty="0"/>
          </a:p>
        </p:txBody>
      </p:sp>
      <p:sp>
        <p:nvSpPr>
          <p:cNvPr id="17" name="テキスト ボックス 16">
            <a:extLst>
              <a:ext uri="{FF2B5EF4-FFF2-40B4-BE49-F238E27FC236}">
                <a16:creationId xmlns:a16="http://schemas.microsoft.com/office/drawing/2014/main" id="{0C8016C3-7ABE-4EC2-9362-77EE6AC468B6}"/>
              </a:ext>
            </a:extLst>
          </p:cNvPr>
          <p:cNvSpPr txBox="1"/>
          <p:nvPr/>
        </p:nvSpPr>
        <p:spPr>
          <a:xfrm>
            <a:off x="5135973" y="1383782"/>
            <a:ext cx="3684499" cy="600164"/>
          </a:xfrm>
          <a:prstGeom prst="rect">
            <a:avLst/>
          </a:prstGeom>
          <a:noFill/>
        </p:spPr>
        <p:txBody>
          <a:bodyPr wrap="square" rtlCol="0">
            <a:spAutoFit/>
          </a:bodyPr>
          <a:lstStyle/>
          <a:p>
            <a:r>
              <a:rPr lang="ja-JP" altLang="en-US" sz="1100" dirty="0">
                <a:solidFill>
                  <a:srgbClr val="FF0000"/>
                </a:solidFill>
                <a:latin typeface="BIZ UDPゴシック" panose="020B0400000000000000" pitchFamily="50" charset="-128"/>
                <a:ea typeface="BIZ UDPゴシック" panose="020B0400000000000000" pitchFamily="50" charset="-128"/>
              </a:rPr>
              <a:t>（案）</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土木構造物（水槽構造物等）における点検業務の標準的なフローは次に示すものを基本とする。</a:t>
            </a:r>
            <a:endParaRPr kumimoji="1" lang="ja-JP" altLang="en-US" sz="1100" dirty="0"/>
          </a:p>
        </p:txBody>
      </p:sp>
      <p:pic>
        <p:nvPicPr>
          <p:cNvPr id="18" name="図 17">
            <a:extLst>
              <a:ext uri="{FF2B5EF4-FFF2-40B4-BE49-F238E27FC236}">
                <a16:creationId xmlns:a16="http://schemas.microsoft.com/office/drawing/2014/main" id="{AB33CB75-5BF5-4F55-BB53-119DB96ED0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22038" y="1989742"/>
            <a:ext cx="3312368" cy="4400088"/>
          </a:xfrm>
          <a:prstGeom prst="rect">
            <a:avLst/>
          </a:prstGeom>
        </p:spPr>
      </p:pic>
      <p:pic>
        <p:nvPicPr>
          <p:cNvPr id="3" name="図 2">
            <a:extLst>
              <a:ext uri="{FF2B5EF4-FFF2-40B4-BE49-F238E27FC236}">
                <a16:creationId xmlns:a16="http://schemas.microsoft.com/office/drawing/2014/main" id="{EF742D19-84A4-476F-AD50-CB69179BB89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7504" y="3861048"/>
            <a:ext cx="4769282" cy="2219369"/>
          </a:xfrm>
          <a:prstGeom prst="rect">
            <a:avLst/>
          </a:prstGeom>
          <a:ln>
            <a:solidFill>
              <a:schemeClr val="tx1"/>
            </a:solidFill>
          </a:ln>
        </p:spPr>
      </p:pic>
      <p:sp>
        <p:nvSpPr>
          <p:cNvPr id="4" name="吹き出し: 四角形 3">
            <a:extLst>
              <a:ext uri="{FF2B5EF4-FFF2-40B4-BE49-F238E27FC236}">
                <a16:creationId xmlns:a16="http://schemas.microsoft.com/office/drawing/2014/main" id="{124BEE5D-89D1-444E-B3DD-117A45661D03}"/>
              </a:ext>
            </a:extLst>
          </p:cNvPr>
          <p:cNvSpPr/>
          <p:nvPr/>
        </p:nvSpPr>
        <p:spPr>
          <a:xfrm>
            <a:off x="509595" y="6147012"/>
            <a:ext cx="2838270" cy="612648"/>
          </a:xfrm>
          <a:prstGeom prst="wedgeRectCallout">
            <a:avLst>
              <a:gd name="adj1" fmla="val -23030"/>
              <a:gd name="adj2" fmla="val -1176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下水が処理場に流入する直前の施設である流入渠は、満水に近い状態であり、また、代替施設が無い</a:t>
            </a:r>
          </a:p>
        </p:txBody>
      </p:sp>
      <p:sp>
        <p:nvSpPr>
          <p:cNvPr id="5" name="正方形/長方形 4">
            <a:extLst>
              <a:ext uri="{FF2B5EF4-FFF2-40B4-BE49-F238E27FC236}">
                <a16:creationId xmlns:a16="http://schemas.microsoft.com/office/drawing/2014/main" id="{80D34C07-8EF9-4A66-B6DF-3A7F8B402A8F}"/>
              </a:ext>
            </a:extLst>
          </p:cNvPr>
          <p:cNvSpPr/>
          <p:nvPr/>
        </p:nvSpPr>
        <p:spPr>
          <a:xfrm>
            <a:off x="683568" y="5301208"/>
            <a:ext cx="792088" cy="432048"/>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866D286-6445-4E06-ACD5-0445AC0CCDB7}"/>
              </a:ext>
            </a:extLst>
          </p:cNvPr>
          <p:cNvSpPr txBox="1"/>
          <p:nvPr/>
        </p:nvSpPr>
        <p:spPr>
          <a:xfrm>
            <a:off x="3347864" y="6095492"/>
            <a:ext cx="1969368" cy="230832"/>
          </a:xfrm>
          <a:prstGeom prst="rect">
            <a:avLst/>
          </a:prstGeom>
          <a:noFill/>
        </p:spPr>
        <p:txBody>
          <a:bodyPr wrap="square">
            <a:spAutoFit/>
          </a:bodyPr>
          <a:lstStyle/>
          <a:p>
            <a:r>
              <a:rPr lang="en-US" altLang="ja-JP" sz="900" dirty="0"/>
              <a:t>※</a:t>
            </a:r>
            <a:r>
              <a:rPr lang="ja-JP" altLang="en-US" sz="900" dirty="0"/>
              <a:t>西宮市上下水道局パンフレット</a:t>
            </a:r>
          </a:p>
        </p:txBody>
      </p:sp>
      <p:cxnSp>
        <p:nvCxnSpPr>
          <p:cNvPr id="6" name="直線コネクタ 5">
            <a:extLst>
              <a:ext uri="{FF2B5EF4-FFF2-40B4-BE49-F238E27FC236}">
                <a16:creationId xmlns:a16="http://schemas.microsoft.com/office/drawing/2014/main" id="{8AAA7192-2792-4F2D-BE73-38093239E02A}"/>
              </a:ext>
            </a:extLst>
          </p:cNvPr>
          <p:cNvCxnSpPr>
            <a:cxnSpLocks/>
          </p:cNvCxnSpPr>
          <p:nvPr/>
        </p:nvCxnSpPr>
        <p:spPr>
          <a:xfrm flipH="1">
            <a:off x="680036" y="4572878"/>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AFE2646-59FC-408E-94F2-A6FA719362B0}"/>
              </a:ext>
            </a:extLst>
          </p:cNvPr>
          <p:cNvCxnSpPr>
            <a:cxnSpLocks/>
          </p:cNvCxnSpPr>
          <p:nvPr/>
        </p:nvCxnSpPr>
        <p:spPr>
          <a:xfrm flipH="1">
            <a:off x="755576" y="4572878"/>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C16A7F5-EFCE-46A7-8872-DC35CEAAABD1}"/>
              </a:ext>
            </a:extLst>
          </p:cNvPr>
          <p:cNvCxnSpPr>
            <a:cxnSpLocks/>
          </p:cNvCxnSpPr>
          <p:nvPr/>
        </p:nvCxnSpPr>
        <p:spPr>
          <a:xfrm>
            <a:off x="827584" y="4653136"/>
            <a:ext cx="72008" cy="546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E529D2A-299C-417F-9C5A-5D4882E67B0A}"/>
              </a:ext>
            </a:extLst>
          </p:cNvPr>
          <p:cNvCxnSpPr>
            <a:cxnSpLocks/>
          </p:cNvCxnSpPr>
          <p:nvPr/>
        </p:nvCxnSpPr>
        <p:spPr>
          <a:xfrm flipH="1">
            <a:off x="141949" y="4565871"/>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FC0B976-46C9-42F0-AF0D-6967F711C5B8}"/>
              </a:ext>
            </a:extLst>
          </p:cNvPr>
          <p:cNvCxnSpPr>
            <a:cxnSpLocks/>
          </p:cNvCxnSpPr>
          <p:nvPr/>
        </p:nvCxnSpPr>
        <p:spPr>
          <a:xfrm flipH="1">
            <a:off x="217489" y="4565871"/>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B98D49C-4175-4E88-9CA6-60B89F5B198F}"/>
              </a:ext>
            </a:extLst>
          </p:cNvPr>
          <p:cNvCxnSpPr>
            <a:cxnSpLocks/>
          </p:cNvCxnSpPr>
          <p:nvPr/>
        </p:nvCxnSpPr>
        <p:spPr>
          <a:xfrm>
            <a:off x="289497" y="4646129"/>
            <a:ext cx="72008" cy="546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22F4C5B0-A512-4B78-A86A-145E0882AE9B}"/>
              </a:ext>
            </a:extLst>
          </p:cNvPr>
          <p:cNvSpPr/>
          <p:nvPr/>
        </p:nvSpPr>
        <p:spPr>
          <a:xfrm>
            <a:off x="5639732" y="5175293"/>
            <a:ext cx="2838270" cy="11364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1FF639F-B7CB-4463-9D19-D3B905EE9FEE}"/>
              </a:ext>
            </a:extLst>
          </p:cNvPr>
          <p:cNvSpPr txBox="1"/>
          <p:nvPr/>
        </p:nvSpPr>
        <p:spPr>
          <a:xfrm>
            <a:off x="7452320" y="548680"/>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
        <p:nvSpPr>
          <p:cNvPr id="27" name="楕円 26">
            <a:extLst>
              <a:ext uri="{FF2B5EF4-FFF2-40B4-BE49-F238E27FC236}">
                <a16:creationId xmlns:a16="http://schemas.microsoft.com/office/drawing/2014/main" id="{F3F1992D-2358-40A1-9A44-659717224BBB}"/>
              </a:ext>
            </a:extLst>
          </p:cNvPr>
          <p:cNvSpPr/>
          <p:nvPr/>
        </p:nvSpPr>
        <p:spPr>
          <a:xfrm>
            <a:off x="1826763" y="2060849"/>
            <a:ext cx="123306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2A60BC56-08FE-4F52-B080-E9884DD96EE6}"/>
              </a:ext>
            </a:extLst>
          </p:cNvPr>
          <p:cNvSpPr/>
          <p:nvPr/>
        </p:nvSpPr>
        <p:spPr>
          <a:xfrm>
            <a:off x="159640" y="829248"/>
            <a:ext cx="1638282" cy="381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710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FDF7BC3B-EC55-4B49-B2BA-0EDF99436228}"/>
              </a:ext>
            </a:extLst>
          </p:cNvPr>
          <p:cNvSpPr txBox="1"/>
          <p:nvPr/>
        </p:nvSpPr>
        <p:spPr>
          <a:xfrm>
            <a:off x="122111" y="942458"/>
            <a:ext cx="8770288" cy="26161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6.</a:t>
            </a:r>
            <a:r>
              <a:rPr lang="ja-JP" altLang="en-US" sz="1100" u="sng" dirty="0">
                <a:solidFill>
                  <a:srgbClr val="FF0000"/>
                </a:solidFill>
                <a:latin typeface="BIZ UDPゴシック" panose="020B0400000000000000" pitchFamily="50" charset="-128"/>
                <a:ea typeface="BIZ UDPゴシック" panose="020B0400000000000000" pitchFamily="50" charset="-128"/>
              </a:rPr>
              <a:t>不可視個所</a:t>
            </a:r>
            <a:r>
              <a:rPr lang="ja-JP" altLang="en-US" sz="1100" u="sng" dirty="0">
                <a:latin typeface="BIZ UDPゴシック" panose="020B0400000000000000" pitchFamily="50" charset="-128"/>
                <a:ea typeface="BIZ UDPゴシック" panose="020B0400000000000000" pitchFamily="50" charset="-128"/>
              </a:rPr>
              <a:t>（水没箇所等）について</a:t>
            </a:r>
            <a:r>
              <a:rPr lang="ja-JP" altLang="en-US" sz="1100" dirty="0">
                <a:latin typeface="BIZ UDPゴシック" panose="020B0400000000000000" pitchFamily="50" charset="-128"/>
                <a:ea typeface="BIZ UDPゴシック" panose="020B0400000000000000" pitchFamily="50" charset="-128"/>
              </a:rPr>
              <a:t>は、点検方法の検討フローを作成し、点検方法が無い場合は、類似・近隣施設の劣化状況を基に推定する。</a:t>
            </a:r>
            <a:r>
              <a:rPr kumimoji="1" lang="ja-JP" altLang="en-US" sz="1100" dirty="0">
                <a:latin typeface="BIZ UDPゴシック" panose="020B0400000000000000" pitchFamily="50" charset="-128"/>
                <a:ea typeface="BIZ UDPゴシック" panose="020B0400000000000000" pitchFamily="50" charset="-128"/>
              </a:rPr>
              <a:t>　</a:t>
            </a:r>
            <a:endParaRPr kumimoji="1" lang="ja-JP" altLang="en-US" sz="1100" dirty="0"/>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rPr>
              <a:t>　第１回河川等部会からの修正点　（不可視部分の対応）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1" name="スライド番号プレースホルダー 1">
            <a:extLst>
              <a:ext uri="{FF2B5EF4-FFF2-40B4-BE49-F238E27FC236}">
                <a16:creationId xmlns:a16="http://schemas.microsoft.com/office/drawing/2014/main" id="{0D525170-BCCC-43A0-B071-C64439959D8A}"/>
              </a:ext>
            </a:extLst>
          </p:cNvPr>
          <p:cNvSpPr txBox="1">
            <a:spLocks/>
          </p:cNvSpPr>
          <p:nvPr/>
        </p:nvSpPr>
        <p:spPr>
          <a:xfrm>
            <a:off x="7884368" y="6453336"/>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12</a:t>
            </a:fld>
            <a:endParaRPr lang="ja-JP" altLang="en-US" dirty="0"/>
          </a:p>
        </p:txBody>
      </p:sp>
      <p:sp>
        <p:nvSpPr>
          <p:cNvPr id="14" name="テキスト ボックス 13">
            <a:extLst>
              <a:ext uri="{FF2B5EF4-FFF2-40B4-BE49-F238E27FC236}">
                <a16:creationId xmlns:a16="http://schemas.microsoft.com/office/drawing/2014/main" id="{E83C5723-6884-4AD3-A945-959B0A92AD7E}"/>
              </a:ext>
            </a:extLst>
          </p:cNvPr>
          <p:cNvSpPr txBox="1"/>
          <p:nvPr/>
        </p:nvSpPr>
        <p:spPr>
          <a:xfrm>
            <a:off x="0" y="548680"/>
            <a:ext cx="8964488"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r>
              <a:rPr kumimoji="1" lang="ja-JP" altLang="en-US" dirty="0">
                <a:latin typeface="BIZ UDPゴシック" panose="020B0400000000000000" pitchFamily="50" charset="-128"/>
                <a:ea typeface="BIZ UDPゴシック" panose="020B0400000000000000" pitchFamily="50" charset="-128"/>
              </a:rPr>
              <a:t>点検、診断、評価の手法や体制等の充実　（資料№</a:t>
            </a: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14</a:t>
            </a:r>
            <a:r>
              <a:rPr kumimoji="1" lang="ja-JP" altLang="en-US" dirty="0">
                <a:latin typeface="BIZ UDPゴシック" panose="020B0400000000000000" pitchFamily="50" charset="-128"/>
                <a:ea typeface="BIZ UDPゴシック" panose="020B0400000000000000" pitchFamily="50" charset="-128"/>
              </a:rPr>
              <a:t>）</a:t>
            </a:r>
            <a:endParaRPr kumimoji="1" lang="ja-JP" altLang="en-US" sz="2400" dirty="0"/>
          </a:p>
        </p:txBody>
      </p:sp>
      <p:sp>
        <p:nvSpPr>
          <p:cNvPr id="15" name="テキスト ボックス 14">
            <a:extLst>
              <a:ext uri="{FF2B5EF4-FFF2-40B4-BE49-F238E27FC236}">
                <a16:creationId xmlns:a16="http://schemas.microsoft.com/office/drawing/2014/main" id="{E036EE5B-DE46-4F34-B99A-06B0BF0B1008}"/>
              </a:ext>
            </a:extLst>
          </p:cNvPr>
          <p:cNvSpPr txBox="1"/>
          <p:nvPr/>
        </p:nvSpPr>
        <p:spPr>
          <a:xfrm>
            <a:off x="251519" y="1916832"/>
            <a:ext cx="4698387" cy="1384995"/>
          </a:xfrm>
          <a:prstGeom prst="rect">
            <a:avLst/>
          </a:prstGeom>
          <a:noFill/>
          <a:ln>
            <a:solidFill>
              <a:schemeClr val="tx1"/>
            </a:solidFill>
          </a:ln>
        </p:spPr>
        <p:txBody>
          <a:bodyPr wrap="square" rtlCol="0">
            <a:spAutoFit/>
          </a:bodyPr>
          <a:lstStyle/>
          <a:p>
            <a:pPr algn="just"/>
            <a:r>
              <a:rPr lang="en-US" altLang="ja-JP" sz="1200" kern="100" dirty="0"/>
              <a:t>【</a:t>
            </a:r>
            <a:r>
              <a:rPr lang="ja-JP" altLang="en-US" sz="1200" kern="100" dirty="0"/>
              <a:t>土木構造物（水槽）</a:t>
            </a:r>
            <a:r>
              <a:rPr lang="en-US" altLang="ja-JP" sz="1200" kern="100" dirty="0"/>
              <a:t>】</a:t>
            </a:r>
          </a:p>
          <a:p>
            <a:pPr algn="just"/>
            <a:r>
              <a:rPr lang="ja-JP" altLang="en-US" sz="1200" kern="100" dirty="0">
                <a:effectLst/>
              </a:rPr>
              <a:t>　</a:t>
            </a:r>
            <a:r>
              <a:rPr lang="ja-JP" altLang="en-US" sz="1200" dirty="0">
                <a:solidFill>
                  <a:srgbClr val="FF0000"/>
                </a:solidFill>
                <a:latin typeface="BIZ UDPゴシック" panose="020B0400000000000000" pitchFamily="50" charset="-128"/>
                <a:ea typeface="BIZ UDPゴシック" panose="020B0400000000000000" pitchFamily="50" charset="-128"/>
              </a:rPr>
              <a:t>不可視個所</a:t>
            </a:r>
            <a:r>
              <a:rPr lang="zh-TW" altLang="en-US" sz="1200" kern="100" dirty="0">
                <a:effectLst/>
              </a:rPr>
              <a:t>（</a:t>
            </a:r>
            <a:r>
              <a:rPr lang="ja-JP" altLang="en-US" sz="1200" kern="100" dirty="0">
                <a:effectLst/>
              </a:rPr>
              <a:t>水没箇所、開口部がない構造物</a:t>
            </a:r>
            <a:r>
              <a:rPr lang="zh-TW" altLang="en-US" sz="1200" kern="100" dirty="0">
                <a:effectLst/>
              </a:rPr>
              <a:t>等）</a:t>
            </a:r>
            <a:r>
              <a:rPr lang="ja-JP" altLang="en-US" sz="1200" kern="100" dirty="0"/>
              <a:t>、点検が出来ていない施設がある。</a:t>
            </a:r>
            <a:endParaRPr lang="en-US" altLang="ja-JP" sz="1200" kern="100" dirty="0"/>
          </a:p>
          <a:p>
            <a:pPr algn="just"/>
            <a:r>
              <a:rPr lang="ja-JP" altLang="en-US" sz="1200" kern="100" dirty="0"/>
              <a:t>　</a:t>
            </a:r>
            <a:r>
              <a:rPr lang="ja-JP" altLang="en-US" sz="1200" kern="100" dirty="0">
                <a:solidFill>
                  <a:srgbClr val="FF0000"/>
                </a:solidFill>
              </a:rPr>
              <a:t>この様な定期点検が困難な個所については、右のフローのとおり対応をする。</a:t>
            </a:r>
            <a:endParaRPr lang="en-US" altLang="ja-JP" sz="1200" kern="100" dirty="0">
              <a:effectLst/>
            </a:endParaRPr>
          </a:p>
          <a:p>
            <a:pPr algn="just"/>
            <a:endParaRPr lang="en-US" altLang="ja-JP" sz="1200" kern="100" dirty="0"/>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0C8016C3-7ABE-4EC2-9362-77EE6AC468B6}"/>
              </a:ext>
            </a:extLst>
          </p:cNvPr>
          <p:cNvSpPr txBox="1"/>
          <p:nvPr/>
        </p:nvSpPr>
        <p:spPr>
          <a:xfrm>
            <a:off x="5176811" y="1581266"/>
            <a:ext cx="3684499" cy="600164"/>
          </a:xfrm>
          <a:prstGeom prst="rect">
            <a:avLst/>
          </a:prstGeom>
          <a:noFill/>
        </p:spPr>
        <p:txBody>
          <a:bodyPr wrap="square" rtlCol="0">
            <a:spAutoFit/>
          </a:bodyPr>
          <a:lstStyle/>
          <a:p>
            <a:r>
              <a:rPr lang="ja-JP" altLang="en-US" sz="1100" dirty="0">
                <a:solidFill>
                  <a:srgbClr val="FF0000"/>
                </a:solidFill>
                <a:latin typeface="BIZ UDPゴシック" panose="020B0400000000000000" pitchFamily="50" charset="-128"/>
                <a:ea typeface="BIZ UDPゴシック" panose="020B0400000000000000" pitchFamily="50" charset="-128"/>
              </a:rPr>
              <a:t>（案）</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土木構造物（水槽構造物等）における点検業務の標準的なフローは次に示すものを基本とする。</a:t>
            </a:r>
            <a:endParaRPr kumimoji="1" lang="ja-JP" altLang="en-US" sz="1100" dirty="0"/>
          </a:p>
        </p:txBody>
      </p:sp>
      <p:pic>
        <p:nvPicPr>
          <p:cNvPr id="3" name="図 2">
            <a:extLst>
              <a:ext uri="{FF2B5EF4-FFF2-40B4-BE49-F238E27FC236}">
                <a16:creationId xmlns:a16="http://schemas.microsoft.com/office/drawing/2014/main" id="{EF742D19-84A4-476F-AD50-CB69179BB89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7504" y="3861048"/>
            <a:ext cx="4769282" cy="2219369"/>
          </a:xfrm>
          <a:prstGeom prst="rect">
            <a:avLst/>
          </a:prstGeom>
          <a:ln>
            <a:solidFill>
              <a:schemeClr val="tx1"/>
            </a:solidFill>
          </a:ln>
        </p:spPr>
      </p:pic>
      <p:sp>
        <p:nvSpPr>
          <p:cNvPr id="4" name="吹き出し: 四角形 3">
            <a:extLst>
              <a:ext uri="{FF2B5EF4-FFF2-40B4-BE49-F238E27FC236}">
                <a16:creationId xmlns:a16="http://schemas.microsoft.com/office/drawing/2014/main" id="{124BEE5D-89D1-444E-B3DD-117A45661D03}"/>
              </a:ext>
            </a:extLst>
          </p:cNvPr>
          <p:cNvSpPr/>
          <p:nvPr/>
        </p:nvSpPr>
        <p:spPr>
          <a:xfrm>
            <a:off x="509595" y="6147012"/>
            <a:ext cx="2838270" cy="612648"/>
          </a:xfrm>
          <a:prstGeom prst="wedgeRectCallout">
            <a:avLst>
              <a:gd name="adj1" fmla="val -23030"/>
              <a:gd name="adj2" fmla="val -1176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下水が処理場に流入する直前の施設である流入渠は、満水に近い状態であり、また、代替施設が無い</a:t>
            </a:r>
          </a:p>
        </p:txBody>
      </p:sp>
      <p:sp>
        <p:nvSpPr>
          <p:cNvPr id="5" name="正方形/長方形 4">
            <a:extLst>
              <a:ext uri="{FF2B5EF4-FFF2-40B4-BE49-F238E27FC236}">
                <a16:creationId xmlns:a16="http://schemas.microsoft.com/office/drawing/2014/main" id="{80D34C07-8EF9-4A66-B6DF-3A7F8B402A8F}"/>
              </a:ext>
            </a:extLst>
          </p:cNvPr>
          <p:cNvSpPr/>
          <p:nvPr/>
        </p:nvSpPr>
        <p:spPr>
          <a:xfrm>
            <a:off x="683568" y="5301208"/>
            <a:ext cx="792088" cy="432048"/>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866D286-6445-4E06-ACD5-0445AC0CCDB7}"/>
              </a:ext>
            </a:extLst>
          </p:cNvPr>
          <p:cNvSpPr txBox="1"/>
          <p:nvPr/>
        </p:nvSpPr>
        <p:spPr>
          <a:xfrm>
            <a:off x="3347864" y="6095492"/>
            <a:ext cx="1969368" cy="230832"/>
          </a:xfrm>
          <a:prstGeom prst="rect">
            <a:avLst/>
          </a:prstGeom>
          <a:noFill/>
        </p:spPr>
        <p:txBody>
          <a:bodyPr wrap="square">
            <a:spAutoFit/>
          </a:bodyPr>
          <a:lstStyle/>
          <a:p>
            <a:r>
              <a:rPr lang="en-US" altLang="ja-JP" sz="900" dirty="0"/>
              <a:t>※</a:t>
            </a:r>
            <a:r>
              <a:rPr lang="ja-JP" altLang="en-US" sz="900" dirty="0"/>
              <a:t>西宮市上下水道局パンフレット</a:t>
            </a:r>
          </a:p>
        </p:txBody>
      </p:sp>
      <p:cxnSp>
        <p:nvCxnSpPr>
          <p:cNvPr id="6" name="直線コネクタ 5">
            <a:extLst>
              <a:ext uri="{FF2B5EF4-FFF2-40B4-BE49-F238E27FC236}">
                <a16:creationId xmlns:a16="http://schemas.microsoft.com/office/drawing/2014/main" id="{8AAA7192-2792-4F2D-BE73-38093239E02A}"/>
              </a:ext>
            </a:extLst>
          </p:cNvPr>
          <p:cNvCxnSpPr>
            <a:cxnSpLocks/>
          </p:cNvCxnSpPr>
          <p:nvPr/>
        </p:nvCxnSpPr>
        <p:spPr>
          <a:xfrm flipH="1">
            <a:off x="680036" y="4572878"/>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AFE2646-59FC-408E-94F2-A6FA719362B0}"/>
              </a:ext>
            </a:extLst>
          </p:cNvPr>
          <p:cNvCxnSpPr>
            <a:cxnSpLocks/>
          </p:cNvCxnSpPr>
          <p:nvPr/>
        </p:nvCxnSpPr>
        <p:spPr>
          <a:xfrm flipH="1">
            <a:off x="755576" y="4572878"/>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C16A7F5-EFCE-46A7-8872-DC35CEAAABD1}"/>
              </a:ext>
            </a:extLst>
          </p:cNvPr>
          <p:cNvCxnSpPr>
            <a:cxnSpLocks/>
          </p:cNvCxnSpPr>
          <p:nvPr/>
        </p:nvCxnSpPr>
        <p:spPr>
          <a:xfrm>
            <a:off x="827584" y="4653136"/>
            <a:ext cx="72008" cy="546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E529D2A-299C-417F-9C5A-5D4882E67B0A}"/>
              </a:ext>
            </a:extLst>
          </p:cNvPr>
          <p:cNvCxnSpPr>
            <a:cxnSpLocks/>
          </p:cNvCxnSpPr>
          <p:nvPr/>
        </p:nvCxnSpPr>
        <p:spPr>
          <a:xfrm flipH="1">
            <a:off x="141949" y="4565871"/>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FC0B976-46C9-42F0-AF0D-6967F711C5B8}"/>
              </a:ext>
            </a:extLst>
          </p:cNvPr>
          <p:cNvCxnSpPr>
            <a:cxnSpLocks/>
          </p:cNvCxnSpPr>
          <p:nvPr/>
        </p:nvCxnSpPr>
        <p:spPr>
          <a:xfrm flipH="1">
            <a:off x="217489" y="4565871"/>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B98D49C-4175-4E88-9CA6-60B89F5B198F}"/>
              </a:ext>
            </a:extLst>
          </p:cNvPr>
          <p:cNvCxnSpPr>
            <a:cxnSpLocks/>
          </p:cNvCxnSpPr>
          <p:nvPr/>
        </p:nvCxnSpPr>
        <p:spPr>
          <a:xfrm>
            <a:off x="289497" y="4646129"/>
            <a:ext cx="72008" cy="546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8" name="オブジェクト 57">
            <a:extLst>
              <a:ext uri="{FF2B5EF4-FFF2-40B4-BE49-F238E27FC236}">
                <a16:creationId xmlns:a16="http://schemas.microsoft.com/office/drawing/2014/main" id="{F9BA6DD8-2BFA-4CD8-B79C-9098111473A4}"/>
              </a:ext>
            </a:extLst>
          </p:cNvPr>
          <p:cNvGraphicFramePr>
            <a:graphicFrameLocks noChangeAspect="1"/>
          </p:cNvGraphicFramePr>
          <p:nvPr>
            <p:extLst>
              <p:ext uri="{D42A27DB-BD31-4B8C-83A1-F6EECF244321}">
                <p14:modId xmlns:p14="http://schemas.microsoft.com/office/powerpoint/2010/main" val="2849060626"/>
              </p:ext>
            </p:extLst>
          </p:nvPr>
        </p:nvGraphicFramePr>
        <p:xfrm>
          <a:off x="4954588" y="1844824"/>
          <a:ext cx="3981450" cy="6069012"/>
        </p:xfrm>
        <a:graphic>
          <a:graphicData uri="http://schemas.openxmlformats.org/presentationml/2006/ole">
            <mc:AlternateContent xmlns:mc="http://schemas.openxmlformats.org/markup-compatibility/2006">
              <mc:Choice xmlns:v="urn:schemas-microsoft-com:vml" Requires="v">
                <p:oleObj spid="_x0000_s2139" name="Document" r:id="rId4" imgW="5400000" imgH="8229600" progId="Word.Document.12">
                  <p:embed/>
                </p:oleObj>
              </mc:Choice>
              <mc:Fallback>
                <p:oleObj name="Document" r:id="rId4" imgW="5400000" imgH="8229600" progId="Word.Document.12">
                  <p:embed/>
                  <p:pic>
                    <p:nvPicPr>
                      <p:cNvPr id="0" name=""/>
                      <p:cNvPicPr/>
                      <p:nvPr/>
                    </p:nvPicPr>
                    <p:blipFill>
                      <a:blip r:embed="rId5"/>
                      <a:stretch>
                        <a:fillRect/>
                      </a:stretch>
                    </p:blipFill>
                    <p:spPr>
                      <a:xfrm>
                        <a:off x="4954588" y="1844824"/>
                        <a:ext cx="3981450" cy="6069012"/>
                      </a:xfrm>
                      <a:prstGeom prst="rect">
                        <a:avLst/>
                      </a:prstGeom>
                    </p:spPr>
                  </p:pic>
                </p:oleObj>
              </mc:Fallback>
            </mc:AlternateContent>
          </a:graphicData>
        </a:graphic>
      </p:graphicFrame>
      <p:sp>
        <p:nvSpPr>
          <p:cNvPr id="59" name="テキスト ボックス 58">
            <a:extLst>
              <a:ext uri="{FF2B5EF4-FFF2-40B4-BE49-F238E27FC236}">
                <a16:creationId xmlns:a16="http://schemas.microsoft.com/office/drawing/2014/main" id="{B5BF4F7F-3EE8-4B04-95D4-694646888F8E}"/>
              </a:ext>
            </a:extLst>
          </p:cNvPr>
          <p:cNvSpPr txBox="1"/>
          <p:nvPr/>
        </p:nvSpPr>
        <p:spPr>
          <a:xfrm>
            <a:off x="5949073" y="6328121"/>
            <a:ext cx="2664296" cy="307777"/>
          </a:xfrm>
          <a:prstGeom prst="rect">
            <a:avLst/>
          </a:prstGeom>
          <a:noFill/>
        </p:spPr>
        <p:txBody>
          <a:bodyPr wrap="square" rtlCol="0">
            <a:spAutoFit/>
          </a:bodyPr>
          <a:lstStyle/>
          <a:p>
            <a:r>
              <a:rPr kumimoji="1" lang="en-US" altLang="ja-JP" sz="1400" dirty="0"/>
              <a:t>【</a:t>
            </a:r>
            <a:r>
              <a:rPr kumimoji="1" lang="ja-JP" altLang="en-US" sz="1200" dirty="0"/>
              <a:t>常時水没箇所等の検討フロー</a:t>
            </a:r>
            <a:r>
              <a:rPr kumimoji="1" lang="en-US" altLang="ja-JP" sz="1200" dirty="0"/>
              <a:t>】</a:t>
            </a:r>
            <a:endParaRPr kumimoji="1" lang="ja-JP" altLang="en-US" sz="1400" dirty="0"/>
          </a:p>
        </p:txBody>
      </p:sp>
    </p:spTree>
    <p:extLst>
      <p:ext uri="{BB962C8B-B14F-4D97-AF65-F5344CB8AC3E}">
        <p14:creationId xmlns:p14="http://schemas.microsoft.com/office/powerpoint/2010/main" val="375627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D6DD97-905F-4E23-AB94-10E7D5719536}"/>
              </a:ext>
            </a:extLst>
          </p:cNvPr>
          <p:cNvSpPr txBox="1"/>
          <p:nvPr/>
        </p:nvSpPr>
        <p:spPr>
          <a:xfrm>
            <a:off x="114656" y="652007"/>
            <a:ext cx="8921840" cy="3416320"/>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目次</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第１回河川等部会（おさらい）</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（土木構造物の点検頻度の考え方について）</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第１回河川等部会からの修正点</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（不可視部分への対応について）</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7334046" y="6512642"/>
            <a:ext cx="1828800" cy="365125"/>
          </a:xfrm>
        </p:spPr>
        <p:txBody>
          <a:bodyPr/>
          <a:lstStyle/>
          <a:p>
            <a:fld id="{682EF9F9-C4E8-46B2-BBF1-33E3162B856A}" type="slidenum">
              <a:rPr kumimoji="1" lang="ja-JP" altLang="en-US" smtClean="0"/>
              <a:t>2</a:t>
            </a:fld>
            <a:endParaRPr kumimoji="1" lang="ja-JP" altLang="en-US" dirty="0"/>
          </a:p>
        </p:txBody>
      </p:sp>
    </p:spTree>
    <p:extLst>
      <p:ext uri="{BB962C8B-B14F-4D97-AF65-F5344CB8AC3E}">
        <p14:creationId xmlns:p14="http://schemas.microsoft.com/office/powerpoint/2010/main" val="138314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6">
            <a:extLst>
              <a:ext uri="{FF2B5EF4-FFF2-40B4-BE49-F238E27FC236}">
                <a16:creationId xmlns:a16="http://schemas.microsoft.com/office/drawing/2014/main" id="{033C5319-6E46-4686-893E-E08F51B09BE6}"/>
              </a:ext>
            </a:extLst>
          </p:cNvPr>
          <p:cNvSpPr txBox="1">
            <a:spLocks noChangeArrowheads="1"/>
          </p:cNvSpPr>
          <p:nvPr/>
        </p:nvSpPr>
        <p:spPr bwMode="auto">
          <a:xfrm>
            <a:off x="157192" y="775048"/>
            <a:ext cx="767370"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100" b="1" dirty="0">
                <a:solidFill>
                  <a:srgbClr val="000000"/>
                </a:solidFill>
                <a:latin typeface="Meiryo UI" panose="020B0604030504040204" pitchFamily="50" charset="-128"/>
                <a:ea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rPr>
              <a:t>目　的</a:t>
            </a:r>
            <a:r>
              <a:rPr lang="en-US" altLang="ja-JP" sz="1100" b="1" dirty="0">
                <a:solidFill>
                  <a:srgbClr val="000000"/>
                </a:solidFill>
                <a:latin typeface="Meiryo UI" panose="020B0604030504040204" pitchFamily="50" charset="-128"/>
                <a:ea typeface="Meiryo UI" panose="020B0604030504040204" pitchFamily="50" charset="-128"/>
              </a:rPr>
              <a:t>】</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34" name="角丸四角形 8">
            <a:extLst>
              <a:ext uri="{FF2B5EF4-FFF2-40B4-BE49-F238E27FC236}">
                <a16:creationId xmlns:a16="http://schemas.microsoft.com/office/drawing/2014/main" id="{B3EC5A5C-9BEC-478B-A076-BAE875CECC3A}"/>
              </a:ext>
            </a:extLst>
          </p:cNvPr>
          <p:cNvSpPr/>
          <p:nvPr/>
        </p:nvSpPr>
        <p:spPr>
          <a:xfrm>
            <a:off x="157191" y="700734"/>
            <a:ext cx="8905529" cy="1560324"/>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35" name="テキスト ボックス 8">
            <a:extLst>
              <a:ext uri="{FF2B5EF4-FFF2-40B4-BE49-F238E27FC236}">
                <a16:creationId xmlns:a16="http://schemas.microsoft.com/office/drawing/2014/main" id="{CC669EF4-D73F-4C37-A7BA-F8B5A1606E63}"/>
              </a:ext>
            </a:extLst>
          </p:cNvPr>
          <p:cNvSpPr txBox="1">
            <a:spLocks noChangeArrowheads="1"/>
          </p:cNvSpPr>
          <p:nvPr/>
        </p:nvSpPr>
        <p:spPr bwMode="auto">
          <a:xfrm>
            <a:off x="189778" y="560986"/>
            <a:ext cx="95501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計画の概要</a:t>
            </a:r>
          </a:p>
        </p:txBody>
      </p:sp>
      <p:sp>
        <p:nvSpPr>
          <p:cNvPr id="36" name="テキスト ボックス 35">
            <a:extLst>
              <a:ext uri="{FF2B5EF4-FFF2-40B4-BE49-F238E27FC236}">
                <a16:creationId xmlns:a16="http://schemas.microsoft.com/office/drawing/2014/main" id="{43ECF644-62A0-41AC-A09B-4E55DC9E9CCF}"/>
              </a:ext>
            </a:extLst>
          </p:cNvPr>
          <p:cNvSpPr txBox="1"/>
          <p:nvPr/>
        </p:nvSpPr>
        <p:spPr>
          <a:xfrm>
            <a:off x="3808037" y="1183357"/>
            <a:ext cx="2474907" cy="1035440"/>
          </a:xfrm>
          <a:prstGeom prst="rect">
            <a:avLst/>
          </a:prstGeom>
          <a:noFill/>
          <a:ln>
            <a:solidFill>
              <a:schemeClr val="tx1"/>
            </a:solidFill>
            <a:prstDash val="dash"/>
          </a:ln>
        </p:spPr>
        <p:txBody>
          <a:bodyPr wrap="square" lIns="65306" tIns="32653" rIns="65306" bIns="32653">
            <a:spAutoFit/>
          </a:bodyPr>
          <a:lstStyle/>
          <a:p>
            <a:pPr>
              <a:defRPr/>
            </a:pP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１）致命的な不具合を見逃さない</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・点検の充実、非破壊検査など新技術の導入</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２）予防保全をレベルアップする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・点検データ蓄積などにより、予防保全を高度化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３）更新時期をしっかり見極める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・各施設の更新判定フローを設定</a:t>
            </a:r>
          </a:p>
        </p:txBody>
      </p:sp>
      <p:sp>
        <p:nvSpPr>
          <p:cNvPr id="37" name="テキスト ボックス 14">
            <a:extLst>
              <a:ext uri="{FF2B5EF4-FFF2-40B4-BE49-F238E27FC236}">
                <a16:creationId xmlns:a16="http://schemas.microsoft.com/office/drawing/2014/main" id="{933FF567-D2EC-4CE6-AC1F-0066DAE8D25C}"/>
              </a:ext>
            </a:extLst>
          </p:cNvPr>
          <p:cNvSpPr txBox="1">
            <a:spLocks noChangeArrowheads="1"/>
          </p:cNvSpPr>
          <p:nvPr/>
        </p:nvSpPr>
        <p:spPr bwMode="auto">
          <a:xfrm>
            <a:off x="157191" y="940081"/>
            <a:ext cx="3495329" cy="13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Meiryo UI" panose="020B0604030504040204" pitchFamily="50" charset="-128"/>
              <a:buChar char="○"/>
            </a:pPr>
            <a:r>
              <a:rPr lang="ja-JP" altLang="en-US" sz="900" dirty="0">
                <a:solidFill>
                  <a:srgbClr val="000000"/>
                </a:solidFill>
                <a:latin typeface="Meiryo UI" panose="020B0604030504040204" pitchFamily="50" charset="-128"/>
                <a:ea typeface="Meiryo UI" panose="020B0604030504040204" pitchFamily="50" charset="-128"/>
              </a:rPr>
              <a:t>高度経済成長期に集中的に整備された都市基盤施設について、これまでの点検、補修などで蓄積されたデータを活用し、最新の専門的な知見に基づき、より一層、戦略的な維持管理を推進するため、「大阪府都市基盤施設長寿命化計画」を策定</a:t>
            </a:r>
            <a:endParaRPr lang="en-US" altLang="ja-JP" sz="900" dirty="0">
              <a:solidFill>
                <a:srgbClr val="000000"/>
              </a:solidFill>
              <a:latin typeface="Meiryo UI" panose="020B0604030504040204" pitchFamily="50" charset="-128"/>
              <a:ea typeface="Meiryo UI" panose="020B0604030504040204" pitchFamily="50" charset="-128"/>
            </a:endParaRPr>
          </a:p>
          <a:p>
            <a:pPr>
              <a:spcBef>
                <a:spcPct val="0"/>
              </a:spcBef>
              <a:buFont typeface="Meiryo UI" panose="020B0604030504040204" pitchFamily="50" charset="-128"/>
              <a:buChar char="○"/>
            </a:pPr>
            <a:r>
              <a:rPr lang="ja-JP" altLang="en-US" sz="900" dirty="0">
                <a:solidFill>
                  <a:srgbClr val="000000"/>
                </a:solidFill>
                <a:latin typeface="Meiryo UI" panose="020B0604030504040204" pitchFamily="50" charset="-128"/>
                <a:ea typeface="Meiryo UI" panose="020B0604030504040204" pitchFamily="50" charset="-128"/>
              </a:rPr>
              <a:t>特に、施設毎に更新時期の見極めの考え方を明確化し、将来の更新時期を平準化</a:t>
            </a:r>
            <a:endParaRPr lang="en-US" altLang="ja-JP" sz="900" dirty="0">
              <a:solidFill>
                <a:srgbClr val="000000"/>
              </a:solidFill>
              <a:latin typeface="Meiryo UI" panose="020B0604030504040204" pitchFamily="50" charset="-128"/>
              <a:ea typeface="Meiryo UI" panose="020B0604030504040204" pitchFamily="50" charset="-128"/>
            </a:endParaRPr>
          </a:p>
          <a:p>
            <a:pPr>
              <a:spcBef>
                <a:spcPct val="0"/>
              </a:spcBef>
              <a:buFont typeface="Meiryo UI" panose="020B0604030504040204" pitchFamily="50" charset="-128"/>
              <a:buChar char="○"/>
            </a:pPr>
            <a:r>
              <a:rPr lang="ja-JP" altLang="en-US" sz="900" b="1" dirty="0">
                <a:solidFill>
                  <a:srgbClr val="000000"/>
                </a:solidFill>
                <a:latin typeface="Meiryo UI" panose="020B0604030504040204" pitchFamily="50" charset="-128"/>
                <a:ea typeface="Meiryo UI" panose="020B0604030504040204" pitchFamily="50" charset="-128"/>
              </a:rPr>
              <a:t>「効率的・効果的な維持管理の推進」</a:t>
            </a:r>
            <a:r>
              <a:rPr lang="ja-JP" altLang="en-US" sz="900" dirty="0">
                <a:solidFill>
                  <a:srgbClr val="000000"/>
                </a:solidFill>
                <a:latin typeface="Meiryo UI" panose="020B0604030504040204" pitchFamily="50" charset="-128"/>
                <a:ea typeface="Meiryo UI" panose="020B0604030504040204" pitchFamily="50" charset="-128"/>
              </a:rPr>
              <a:t>や</a:t>
            </a:r>
            <a:r>
              <a:rPr lang="ja-JP" altLang="en-US" sz="900" b="1" dirty="0">
                <a:solidFill>
                  <a:srgbClr val="000000"/>
                </a:solidFill>
                <a:latin typeface="Meiryo UI" panose="020B0604030504040204" pitchFamily="50" charset="-128"/>
                <a:ea typeface="Meiryo UI" panose="020B0604030504040204" pitchFamily="50" charset="-128"/>
              </a:rPr>
              <a:t>「持続可能な維持管理の仕組みの構築」</a:t>
            </a:r>
            <a:r>
              <a:rPr lang="ja-JP" altLang="en-US" sz="900" dirty="0">
                <a:solidFill>
                  <a:srgbClr val="000000"/>
                </a:solidFill>
                <a:latin typeface="Meiryo UI" panose="020B0604030504040204" pitchFamily="50" charset="-128"/>
                <a:ea typeface="Meiryo UI" panose="020B0604030504040204" pitchFamily="50" charset="-128"/>
              </a:rPr>
              <a:t>に向け、今後</a:t>
            </a:r>
            <a:r>
              <a:rPr lang="en-US" altLang="ja-JP" sz="900" dirty="0">
                <a:solidFill>
                  <a:srgbClr val="000000"/>
                </a:solidFill>
                <a:latin typeface="Meiryo UI" panose="020B0604030504040204" pitchFamily="50" charset="-128"/>
                <a:ea typeface="Meiryo UI" panose="020B0604030504040204" pitchFamily="50" charset="-128"/>
              </a:rPr>
              <a:t>10</a:t>
            </a:r>
            <a:r>
              <a:rPr lang="ja-JP" altLang="en-US" sz="900" dirty="0">
                <a:solidFill>
                  <a:srgbClr val="000000"/>
                </a:solidFill>
                <a:latin typeface="Meiryo UI" panose="020B0604030504040204" pitchFamily="50" charset="-128"/>
                <a:ea typeface="Meiryo UI" panose="020B0604030504040204" pitchFamily="50" charset="-128"/>
              </a:rPr>
              <a:t>年を見通した「基本方針」と、分野・施設毎の対応方針を定めた「行動計画」で構成</a:t>
            </a:r>
          </a:p>
        </p:txBody>
      </p:sp>
      <p:sp>
        <p:nvSpPr>
          <p:cNvPr id="38" name="テキスト ボックス 15">
            <a:extLst>
              <a:ext uri="{FF2B5EF4-FFF2-40B4-BE49-F238E27FC236}">
                <a16:creationId xmlns:a16="http://schemas.microsoft.com/office/drawing/2014/main" id="{551C8847-E640-480F-A31B-6715B427CB95}"/>
              </a:ext>
            </a:extLst>
          </p:cNvPr>
          <p:cNvSpPr txBox="1">
            <a:spLocks noChangeArrowheads="1"/>
          </p:cNvSpPr>
          <p:nvPr/>
        </p:nvSpPr>
        <p:spPr bwMode="auto">
          <a:xfrm>
            <a:off x="3657744" y="793434"/>
            <a:ext cx="955012"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100" b="1" dirty="0">
                <a:solidFill>
                  <a:srgbClr val="000000"/>
                </a:solidFill>
                <a:latin typeface="Meiryo UI" panose="020B0604030504040204" pitchFamily="50" charset="-128"/>
                <a:ea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rPr>
              <a:t>基本方針</a:t>
            </a:r>
            <a:r>
              <a:rPr lang="en-US" altLang="ja-JP" sz="1100" b="1" dirty="0">
                <a:solidFill>
                  <a:srgbClr val="000000"/>
                </a:solidFill>
                <a:latin typeface="Meiryo UI" panose="020B0604030504040204" pitchFamily="50" charset="-128"/>
                <a:ea typeface="Meiryo UI" panose="020B0604030504040204" pitchFamily="50" charset="-128"/>
              </a:rPr>
              <a:t>】</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39" name="テキスト ボックス 16">
            <a:extLst>
              <a:ext uri="{FF2B5EF4-FFF2-40B4-BE49-F238E27FC236}">
                <a16:creationId xmlns:a16="http://schemas.microsoft.com/office/drawing/2014/main" id="{FA2706A1-F9A2-43AF-B0DE-0F3AE9163F23}"/>
              </a:ext>
            </a:extLst>
          </p:cNvPr>
          <p:cNvSpPr txBox="1">
            <a:spLocks noChangeArrowheads="1"/>
          </p:cNvSpPr>
          <p:nvPr/>
        </p:nvSpPr>
        <p:spPr bwMode="auto">
          <a:xfrm>
            <a:off x="3734896" y="970567"/>
            <a:ext cx="2548048"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50" b="1" dirty="0">
                <a:solidFill>
                  <a:srgbClr val="000000"/>
                </a:solidFill>
                <a:latin typeface="Meiryo UI" panose="020B0604030504040204" pitchFamily="50" charset="-128"/>
                <a:ea typeface="Meiryo UI" panose="020B0604030504040204" pitchFamily="50" charset="-128"/>
              </a:rPr>
              <a:t>Ⅰ.</a:t>
            </a:r>
            <a:r>
              <a:rPr lang="ja-JP" altLang="en-US" sz="1050" b="1" dirty="0">
                <a:solidFill>
                  <a:srgbClr val="000000"/>
                </a:solidFill>
                <a:latin typeface="Meiryo UI" panose="020B0604030504040204" pitchFamily="50" charset="-128"/>
                <a:ea typeface="Meiryo UI" panose="020B0604030504040204" pitchFamily="50" charset="-128"/>
              </a:rPr>
              <a:t>効率的・効果的な維持管理の推進</a:t>
            </a:r>
            <a:r>
              <a:rPr lang="ja-JP" altLang="en-US" sz="1050" dirty="0">
                <a:solidFill>
                  <a:srgbClr val="000000"/>
                </a:solidFill>
                <a:latin typeface="Meiryo UI" panose="020B0604030504040204" pitchFamily="50" charset="-128"/>
                <a:ea typeface="Meiryo UI" panose="020B0604030504040204" pitchFamily="50" charset="-128"/>
              </a:rPr>
              <a:t>　　　　</a:t>
            </a:r>
          </a:p>
        </p:txBody>
      </p:sp>
      <p:sp>
        <p:nvSpPr>
          <p:cNvPr id="40" name="テキスト ボックス 39">
            <a:extLst>
              <a:ext uri="{FF2B5EF4-FFF2-40B4-BE49-F238E27FC236}">
                <a16:creationId xmlns:a16="http://schemas.microsoft.com/office/drawing/2014/main" id="{3FF8E7A5-24DE-4C80-AD8D-6DB6E44303E1}"/>
              </a:ext>
            </a:extLst>
          </p:cNvPr>
          <p:cNvSpPr txBox="1"/>
          <p:nvPr/>
        </p:nvSpPr>
        <p:spPr>
          <a:xfrm>
            <a:off x="6497026" y="1183357"/>
            <a:ext cx="2474907" cy="1042956"/>
          </a:xfrm>
          <a:prstGeom prst="rect">
            <a:avLst/>
          </a:prstGeom>
          <a:noFill/>
          <a:ln>
            <a:solidFill>
              <a:schemeClr val="tx1"/>
            </a:solidFill>
            <a:prstDash val="dash"/>
          </a:ln>
        </p:spPr>
        <p:txBody>
          <a:bodyPr wrap="square" lIns="65306" tIns="32653" rIns="65306" bIns="32653">
            <a:noAutofit/>
          </a:bodyPr>
          <a:lstStyle/>
          <a:p>
            <a:pPr>
              <a:defRPr/>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１）人材の育成と確保、技術力向上と継承</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の仕組みを構築する</a:t>
            </a: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２）地域が一体となった維持管理を実践する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共通</a:t>
            </a: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３）維持管理業務の改善を図る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17">
            <a:extLst>
              <a:ext uri="{FF2B5EF4-FFF2-40B4-BE49-F238E27FC236}">
                <a16:creationId xmlns:a16="http://schemas.microsoft.com/office/drawing/2014/main" id="{27D79F64-CEB6-4474-B78B-C274CAE985F1}"/>
              </a:ext>
            </a:extLst>
          </p:cNvPr>
          <p:cNvSpPr txBox="1">
            <a:spLocks noChangeArrowheads="1"/>
          </p:cNvSpPr>
          <p:nvPr/>
        </p:nvSpPr>
        <p:spPr bwMode="auto">
          <a:xfrm>
            <a:off x="6385702" y="963626"/>
            <a:ext cx="2599866"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50" b="1" dirty="0">
                <a:solidFill>
                  <a:srgbClr val="000000"/>
                </a:solidFill>
                <a:latin typeface="Meiryo UI" panose="020B0604030504040204" pitchFamily="50" charset="-128"/>
                <a:ea typeface="Meiryo UI" panose="020B0604030504040204" pitchFamily="50" charset="-128"/>
              </a:rPr>
              <a:t>Ⅱ.</a:t>
            </a:r>
            <a:r>
              <a:rPr lang="ja-JP" altLang="en-US" sz="1050" b="1" dirty="0">
                <a:solidFill>
                  <a:srgbClr val="000000"/>
                </a:solidFill>
                <a:latin typeface="Meiryo UI" panose="020B0604030504040204" pitchFamily="50" charset="-128"/>
                <a:ea typeface="Meiryo UI" panose="020B0604030504040204" pitchFamily="50" charset="-128"/>
              </a:rPr>
              <a:t>持続可能な維持管理の仕組みの構築</a:t>
            </a:r>
            <a:r>
              <a:rPr lang="ja-JP" altLang="en-US" sz="1050" dirty="0">
                <a:solidFill>
                  <a:srgbClr val="000000"/>
                </a:solidFill>
                <a:latin typeface="Meiryo UI" panose="020B0604030504040204" pitchFamily="50" charset="-128"/>
                <a:ea typeface="Meiryo UI" panose="020B0604030504040204" pitchFamily="50" charset="-128"/>
              </a:rPr>
              <a:t>　　　　　　　　　　　　　　　　　　　　　　　　　　　　　　　</a:t>
            </a:r>
          </a:p>
        </p:txBody>
      </p:sp>
      <p:sp>
        <p:nvSpPr>
          <p:cNvPr id="42" name="角丸四角形 8">
            <a:extLst>
              <a:ext uri="{FF2B5EF4-FFF2-40B4-BE49-F238E27FC236}">
                <a16:creationId xmlns:a16="http://schemas.microsoft.com/office/drawing/2014/main" id="{0C9B480A-DCE7-462A-93DF-4F7E197AB636}"/>
              </a:ext>
            </a:extLst>
          </p:cNvPr>
          <p:cNvSpPr/>
          <p:nvPr/>
        </p:nvSpPr>
        <p:spPr>
          <a:xfrm>
            <a:off x="157191" y="2525496"/>
            <a:ext cx="8905529" cy="4332504"/>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43" name="テキスト ボックス 8">
            <a:extLst>
              <a:ext uri="{FF2B5EF4-FFF2-40B4-BE49-F238E27FC236}">
                <a16:creationId xmlns:a16="http://schemas.microsoft.com/office/drawing/2014/main" id="{317C281A-B043-40AB-A283-498BB20730BD}"/>
              </a:ext>
            </a:extLst>
          </p:cNvPr>
          <p:cNvSpPr txBox="1">
            <a:spLocks noChangeArrowheads="1"/>
          </p:cNvSpPr>
          <p:nvPr/>
        </p:nvSpPr>
        <p:spPr bwMode="auto">
          <a:xfrm>
            <a:off x="189778" y="2430505"/>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．効率的・効果的な維持管理の推進（下水道管理施設のロードマップ）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47" name="吹き出し: 角を丸めた四角形 46">
            <a:extLst>
              <a:ext uri="{FF2B5EF4-FFF2-40B4-BE49-F238E27FC236}">
                <a16:creationId xmlns:a16="http://schemas.microsoft.com/office/drawing/2014/main" id="{59BDB629-DDA3-4D94-8B7A-4403FD5F95D7}"/>
              </a:ext>
            </a:extLst>
          </p:cNvPr>
          <p:cNvSpPr/>
          <p:nvPr/>
        </p:nvSpPr>
        <p:spPr>
          <a:xfrm>
            <a:off x="6078827" y="2546289"/>
            <a:ext cx="2893106" cy="550615"/>
          </a:xfrm>
          <a:prstGeom prst="wedgeRoundRectCallout">
            <a:avLst>
              <a:gd name="adj1" fmla="val -4286"/>
              <a:gd name="adj2" fmla="val 857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t>これらの実行状況を検証　第</a:t>
            </a:r>
            <a:r>
              <a:rPr kumimoji="1" lang="en-US" altLang="ja-JP" sz="1200" b="1" dirty="0"/>
              <a:t>1</a:t>
            </a:r>
            <a:r>
              <a:rPr kumimoji="1" lang="ja-JP" altLang="en-US" sz="1200" b="1" dirty="0"/>
              <a:t>回河川等部会（</a:t>
            </a:r>
            <a:r>
              <a:rPr kumimoji="1" lang="en-US" altLang="ja-JP" sz="1200" b="1" dirty="0"/>
              <a:t>R6.3</a:t>
            </a:r>
            <a:r>
              <a:rPr kumimoji="1" lang="ja-JP" altLang="en-US" sz="1200" b="1" dirty="0"/>
              <a:t>月）</a:t>
            </a:r>
            <a:endParaRPr kumimoji="1" lang="en-US" altLang="ja-JP" sz="1200" b="1" dirty="0"/>
          </a:p>
        </p:txBody>
      </p:sp>
      <p:sp>
        <p:nvSpPr>
          <p:cNvPr id="48" name="テキスト ボックス 47">
            <a:extLst>
              <a:ext uri="{FF2B5EF4-FFF2-40B4-BE49-F238E27FC236}">
                <a16:creationId xmlns:a16="http://schemas.microsoft.com/office/drawing/2014/main" id="{26EAF23B-6588-4AFA-B5CC-2715542C94B9}"/>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第１回河川等部会の検討内容</a:t>
            </a:r>
            <a:r>
              <a:rPr lang="ja-JP" altLang="en-US" sz="2800" b="1" dirty="0">
                <a:solidFill>
                  <a:schemeClr val="bg1"/>
                </a:solidFill>
                <a:latin typeface="Meiryo UI" pitchFamily="50" charset="-128"/>
                <a:ea typeface="Meiryo UI" pitchFamily="50" charset="-128"/>
                <a:cs typeface="Meiryo UI" pitchFamily="50" charset="-128"/>
              </a:rPr>
              <a:t>　（おさらい）　</a:t>
            </a:r>
            <a:r>
              <a:rPr lang="ja-JP" altLang="en-US" sz="2800" dirty="0">
                <a:solidFill>
                  <a:schemeClr val="bg1"/>
                </a:solidFill>
                <a:latin typeface="Meiryo UI" pitchFamily="50" charset="-128"/>
                <a:ea typeface="Meiryo UI" pitchFamily="50" charset="-128"/>
                <a:cs typeface="Meiryo UI" pitchFamily="50" charset="-128"/>
              </a:rPr>
              <a:t>　　　　　　　　　　　　　　　　</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0" name="スライド番号プレースホルダー 1">
            <a:extLst>
              <a:ext uri="{FF2B5EF4-FFF2-40B4-BE49-F238E27FC236}">
                <a16:creationId xmlns:a16="http://schemas.microsoft.com/office/drawing/2014/main" id="{9A3CCEF1-9537-4671-AC6B-7125BF44DF65}"/>
              </a:ext>
            </a:extLst>
          </p:cNvPr>
          <p:cNvSpPr>
            <a:spLocks noGrp="1"/>
          </p:cNvSpPr>
          <p:nvPr>
            <p:ph type="sldNum" sz="quarter" idx="12"/>
          </p:nvPr>
        </p:nvSpPr>
        <p:spPr>
          <a:xfrm>
            <a:off x="7762056" y="6563458"/>
            <a:ext cx="1828800" cy="365125"/>
          </a:xfrm>
        </p:spPr>
        <p:txBody>
          <a:bodyPr/>
          <a:lstStyle/>
          <a:p>
            <a:fld id="{682EF9F9-C4E8-46B2-BBF1-33E3162B856A}" type="slidenum">
              <a:rPr kumimoji="1" lang="ja-JP" altLang="en-US" smtClean="0"/>
              <a:t>3</a:t>
            </a:fld>
            <a:endParaRPr kumimoji="1" lang="ja-JP" altLang="en-US" dirty="0"/>
          </a:p>
        </p:txBody>
      </p:sp>
      <p:pic>
        <p:nvPicPr>
          <p:cNvPr id="51" name="図 50">
            <a:extLst>
              <a:ext uri="{FF2B5EF4-FFF2-40B4-BE49-F238E27FC236}">
                <a16:creationId xmlns:a16="http://schemas.microsoft.com/office/drawing/2014/main" id="{9B56F8B1-2EC6-4A31-B7A6-BF04E6CD4FCF}"/>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467544" y="2972843"/>
            <a:ext cx="8437722" cy="3622544"/>
          </a:xfrm>
          <a:prstGeom prst="rect">
            <a:avLst/>
          </a:prstGeom>
          <a:noFill/>
          <a:ln>
            <a:noFill/>
          </a:ln>
        </p:spPr>
      </p:pic>
      <p:sp>
        <p:nvSpPr>
          <p:cNvPr id="29" name="テキスト ボックス 28">
            <a:extLst>
              <a:ext uri="{FF2B5EF4-FFF2-40B4-BE49-F238E27FC236}">
                <a16:creationId xmlns:a16="http://schemas.microsoft.com/office/drawing/2014/main" id="{7C9A3D23-9E81-4AE1-BB4F-F0F2FC4C670E}"/>
              </a:ext>
            </a:extLst>
          </p:cNvPr>
          <p:cNvSpPr txBox="1"/>
          <p:nvPr/>
        </p:nvSpPr>
        <p:spPr>
          <a:xfrm>
            <a:off x="1427349" y="3886739"/>
            <a:ext cx="477506" cy="369332"/>
          </a:xfrm>
          <a:prstGeom prst="rect">
            <a:avLst/>
          </a:prstGeom>
          <a:noFill/>
        </p:spPr>
        <p:txBody>
          <a:bodyPr wrap="square" rtlCol="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①</a:t>
            </a:r>
            <a:endParaRPr kumimoji="1" lang="ja-JP" altLang="en-US" sz="2400" dirty="0">
              <a:solidFill>
                <a:srgbClr val="FF0000"/>
              </a:solidFill>
            </a:endParaRPr>
          </a:p>
        </p:txBody>
      </p:sp>
      <p:sp>
        <p:nvSpPr>
          <p:cNvPr id="32" name="テキスト ボックス 31">
            <a:extLst>
              <a:ext uri="{FF2B5EF4-FFF2-40B4-BE49-F238E27FC236}">
                <a16:creationId xmlns:a16="http://schemas.microsoft.com/office/drawing/2014/main" id="{A30A14DC-D3D7-4D30-83B1-7C055178A7E6}"/>
              </a:ext>
            </a:extLst>
          </p:cNvPr>
          <p:cNvSpPr txBox="1"/>
          <p:nvPr/>
        </p:nvSpPr>
        <p:spPr>
          <a:xfrm>
            <a:off x="1427349" y="4858703"/>
            <a:ext cx="477506"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②</a:t>
            </a:r>
            <a:endParaRPr kumimoji="1" lang="ja-JP" altLang="en-US" dirty="0">
              <a:solidFill>
                <a:srgbClr val="FF0000"/>
              </a:solidFill>
            </a:endParaRPr>
          </a:p>
        </p:txBody>
      </p:sp>
      <p:sp>
        <p:nvSpPr>
          <p:cNvPr id="44" name="テキスト ボックス 43">
            <a:extLst>
              <a:ext uri="{FF2B5EF4-FFF2-40B4-BE49-F238E27FC236}">
                <a16:creationId xmlns:a16="http://schemas.microsoft.com/office/drawing/2014/main" id="{6D63DF99-998E-48F6-B5B1-1827B7157B57}"/>
              </a:ext>
            </a:extLst>
          </p:cNvPr>
          <p:cNvSpPr txBox="1"/>
          <p:nvPr/>
        </p:nvSpPr>
        <p:spPr>
          <a:xfrm>
            <a:off x="1427349" y="5573157"/>
            <a:ext cx="477506"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③</a:t>
            </a:r>
            <a:endParaRPr kumimoji="1" lang="ja-JP" altLang="en-US" dirty="0">
              <a:solidFill>
                <a:srgbClr val="FF0000"/>
              </a:solidFill>
            </a:endParaRPr>
          </a:p>
        </p:txBody>
      </p:sp>
      <p:sp>
        <p:nvSpPr>
          <p:cNvPr id="45" name="テキスト ボックス 44">
            <a:extLst>
              <a:ext uri="{FF2B5EF4-FFF2-40B4-BE49-F238E27FC236}">
                <a16:creationId xmlns:a16="http://schemas.microsoft.com/office/drawing/2014/main" id="{2BFF47F0-BCF6-4556-BEC1-4A5C1B9F9D87}"/>
              </a:ext>
            </a:extLst>
          </p:cNvPr>
          <p:cNvSpPr txBox="1"/>
          <p:nvPr/>
        </p:nvSpPr>
        <p:spPr>
          <a:xfrm>
            <a:off x="697804" y="6378874"/>
            <a:ext cx="1365303" cy="230832"/>
          </a:xfrm>
          <a:prstGeom prst="rect">
            <a:avLst/>
          </a:prstGeom>
          <a:noFill/>
        </p:spPr>
        <p:txBody>
          <a:bodyPr wrap="square" rtlCol="0">
            <a:spAutoFit/>
          </a:bodyPr>
          <a:lstStyle/>
          <a:p>
            <a:r>
              <a:rPr kumimoji="1" lang="ja-JP" altLang="en-US" sz="900" dirty="0">
                <a:solidFill>
                  <a:srgbClr val="FF0000"/>
                </a:solidFill>
                <a:latin typeface="BIZ UDPゴシック" panose="020B0400000000000000" pitchFamily="50" charset="-128"/>
                <a:ea typeface="BIZ UDPゴシック" panose="020B0400000000000000" pitchFamily="50" charset="-128"/>
              </a:rPr>
              <a:t>計画期間内で実施なし</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21" name="吹き出し: 角を丸めた四角形 20">
            <a:extLst>
              <a:ext uri="{FF2B5EF4-FFF2-40B4-BE49-F238E27FC236}">
                <a16:creationId xmlns:a16="http://schemas.microsoft.com/office/drawing/2014/main" id="{98E2A93A-ADE5-488F-88E9-AC8536125A14}"/>
              </a:ext>
            </a:extLst>
          </p:cNvPr>
          <p:cNvSpPr/>
          <p:nvPr/>
        </p:nvSpPr>
        <p:spPr>
          <a:xfrm>
            <a:off x="7345939" y="233086"/>
            <a:ext cx="1643988" cy="645013"/>
          </a:xfrm>
          <a:prstGeom prst="wedgeRoundRectCallout">
            <a:avLst>
              <a:gd name="adj1" fmla="val -17138"/>
              <a:gd name="adj2" fmla="val 71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t>第１回全体検討部会（</a:t>
            </a:r>
            <a:r>
              <a:rPr kumimoji="1" lang="en-US" altLang="ja-JP" sz="1200" b="1" dirty="0"/>
              <a:t>R6.5</a:t>
            </a:r>
            <a:r>
              <a:rPr kumimoji="1" lang="ja-JP" altLang="en-US" sz="1200" b="1" dirty="0"/>
              <a:t>月）で検討</a:t>
            </a:r>
            <a:endParaRPr kumimoji="1" lang="en-US" altLang="ja-JP" sz="1200" b="1" dirty="0"/>
          </a:p>
        </p:txBody>
      </p:sp>
      <p:sp>
        <p:nvSpPr>
          <p:cNvPr id="2" name="正方形/長方形 1">
            <a:extLst>
              <a:ext uri="{FF2B5EF4-FFF2-40B4-BE49-F238E27FC236}">
                <a16:creationId xmlns:a16="http://schemas.microsoft.com/office/drawing/2014/main" id="{E3F181D2-A225-4A38-88F7-6385BB3B44F8}"/>
              </a:ext>
            </a:extLst>
          </p:cNvPr>
          <p:cNvSpPr/>
          <p:nvPr/>
        </p:nvSpPr>
        <p:spPr>
          <a:xfrm>
            <a:off x="467544" y="3293317"/>
            <a:ext cx="8437722" cy="3270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164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44CB46-9785-4454-9D58-FE23C4F58395}"/>
              </a:ext>
            </a:extLst>
          </p:cNvPr>
          <p:cNvSpPr txBox="1"/>
          <p:nvPr/>
        </p:nvSpPr>
        <p:spPr>
          <a:xfrm>
            <a:off x="95417" y="1298357"/>
            <a:ext cx="447658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計画</a:t>
            </a:r>
            <a:r>
              <a:rPr lang="en-US" altLang="ja-JP" sz="1200" kern="100" dirty="0">
                <a:effectLst/>
              </a:rPr>
              <a:t>】</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p:txBody>
      </p:sp>
      <p:sp>
        <p:nvSpPr>
          <p:cNvPr id="22" name="テキスト ボックス 21">
            <a:extLst>
              <a:ext uri="{FF2B5EF4-FFF2-40B4-BE49-F238E27FC236}">
                <a16:creationId xmlns:a16="http://schemas.microsoft.com/office/drawing/2014/main" id="{44893684-F9A9-4092-B88A-34F11B7D4AF5}"/>
              </a:ext>
            </a:extLst>
          </p:cNvPr>
          <p:cNvSpPr txBox="1"/>
          <p:nvPr/>
        </p:nvSpPr>
        <p:spPr>
          <a:xfrm>
            <a:off x="-2" y="548680"/>
            <a:ext cx="7812361"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r>
              <a:rPr kumimoji="1" lang="ja-JP" altLang="en-US" dirty="0">
                <a:latin typeface="BIZ UDPゴシック" panose="020B0400000000000000" pitchFamily="50" charset="-128"/>
                <a:ea typeface="BIZ UDPゴシック" panose="020B0400000000000000" pitchFamily="50" charset="-128"/>
              </a:rPr>
              <a:t>点検、診断、評価の手法や体制等の充実　＝土木構造物の点検について＝</a:t>
            </a:r>
            <a:endParaRPr kumimoji="1" lang="ja-JP" altLang="en-US" sz="2400" dirty="0"/>
          </a:p>
        </p:txBody>
      </p:sp>
      <p:sp>
        <p:nvSpPr>
          <p:cNvPr id="23" name="テキスト ボックス 22">
            <a:extLst>
              <a:ext uri="{FF2B5EF4-FFF2-40B4-BE49-F238E27FC236}">
                <a16:creationId xmlns:a16="http://schemas.microsoft.com/office/drawing/2014/main" id="{FDF7BC3B-EC55-4B49-B2BA-0EDF99436228}"/>
              </a:ext>
            </a:extLst>
          </p:cNvPr>
          <p:cNvSpPr txBox="1"/>
          <p:nvPr/>
        </p:nvSpPr>
        <p:spPr>
          <a:xfrm>
            <a:off x="50184" y="901120"/>
            <a:ext cx="8770288" cy="292388"/>
          </a:xfrm>
          <a:prstGeom prst="rect">
            <a:avLst/>
          </a:prstGeom>
          <a:noFill/>
        </p:spPr>
        <p:txBody>
          <a:bodyPr wrap="square" rtlCol="0">
            <a:spAutoFit/>
          </a:bodyPr>
          <a:lstStyle/>
          <a:p>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土木</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点検計画の策定　</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指針　</a:t>
            </a:r>
            <a:r>
              <a:rPr lang="en-US" altLang="ja-JP" sz="1300" dirty="0">
                <a:latin typeface="BIZ UDPゴシック" panose="020B0400000000000000" pitchFamily="50" charset="-128"/>
                <a:ea typeface="BIZ UDPゴシック" panose="020B0400000000000000" pitchFamily="50" charset="-128"/>
              </a:rPr>
              <a:t>8</a:t>
            </a:r>
            <a:r>
              <a:rPr lang="ja-JP" altLang="en-US" sz="1300" dirty="0">
                <a:latin typeface="BIZ UDPゴシック" panose="020B0400000000000000" pitchFamily="50" charset="-128"/>
                <a:ea typeface="BIZ UDPゴシック" panose="020B0400000000000000" pitchFamily="50" charset="-128"/>
              </a:rPr>
              <a:t>頁～</a:t>
            </a:r>
            <a:r>
              <a:rPr lang="en-US" altLang="ja-JP" sz="1300" dirty="0">
                <a:latin typeface="BIZ UDPゴシック" panose="020B0400000000000000" pitchFamily="50" charset="-128"/>
                <a:ea typeface="BIZ UDPゴシック" panose="020B0400000000000000" pitchFamily="50" charset="-128"/>
              </a:rPr>
              <a:t>22</a:t>
            </a:r>
            <a:r>
              <a:rPr lang="ja-JP" altLang="en-US" sz="1300" dirty="0">
                <a:latin typeface="BIZ UDPゴシック" panose="020B0400000000000000" pitchFamily="50" charset="-128"/>
                <a:ea typeface="BIZ UDPゴシック" panose="020B0400000000000000" pitchFamily="50" charset="-128"/>
              </a:rPr>
              <a:t>頁</a:t>
            </a:r>
            <a:r>
              <a:rPr lang="en-US" altLang="ja-JP" sz="1300" dirty="0">
                <a:latin typeface="BIZ UDPゴシック" panose="020B0400000000000000" pitchFamily="50" charset="-128"/>
                <a:ea typeface="BIZ UDPゴシック" panose="020B0400000000000000" pitchFamily="50" charset="-128"/>
              </a:rPr>
              <a:t>】</a:t>
            </a:r>
            <a:endParaRPr kumimoji="1" lang="ja-JP" altLang="en-US" sz="1300" dirty="0"/>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b="1"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第１回河川等部会（おさらい）</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77" name="フローチャート: 組合せ 76">
            <a:extLst>
              <a:ext uri="{FF2B5EF4-FFF2-40B4-BE49-F238E27FC236}">
                <a16:creationId xmlns:a16="http://schemas.microsoft.com/office/drawing/2014/main" id="{24EFCB77-9344-4919-BD64-41DD496FAE52}"/>
              </a:ext>
            </a:extLst>
          </p:cNvPr>
          <p:cNvSpPr/>
          <p:nvPr/>
        </p:nvSpPr>
        <p:spPr>
          <a:xfrm rot="16200000">
            <a:off x="3886789" y="2073401"/>
            <a:ext cx="1608761" cy="9432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49641FA6-C4A6-4107-8E91-685A1D9010D5}"/>
              </a:ext>
            </a:extLst>
          </p:cNvPr>
          <p:cNvSpPr txBox="1"/>
          <p:nvPr/>
        </p:nvSpPr>
        <p:spPr>
          <a:xfrm>
            <a:off x="4802481" y="1316182"/>
            <a:ext cx="4162008" cy="253431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Ａ：実施</a:t>
            </a:r>
            <a:r>
              <a:rPr lang="ja-JP" altLang="en-US" sz="1200" kern="100" dirty="0">
                <a:effectLst/>
              </a:rPr>
              <a:t>状況　　　　　　　　△</a:t>
            </a:r>
            <a:r>
              <a:rPr lang="ja-JP" altLang="en-US" sz="1200" kern="100" dirty="0"/>
              <a:t>　</a:t>
            </a:r>
            <a:endParaRPr lang="en-US" altLang="ja-JP" sz="1200" kern="100" dirty="0"/>
          </a:p>
          <a:p>
            <a:pPr algn="just"/>
            <a:r>
              <a:rPr lang="ja-JP" altLang="en-US" sz="1200" kern="100" dirty="0">
                <a:effectLst/>
              </a:rPr>
              <a:t>Ｂ：実施評価　　　　　　　　△</a:t>
            </a:r>
            <a:r>
              <a:rPr lang="ja-JP" altLang="en-US" sz="1200" kern="100" dirty="0"/>
              <a:t>　　</a:t>
            </a:r>
            <a:endParaRPr lang="en-US" altLang="ja-JP" sz="1200" kern="100" dirty="0"/>
          </a:p>
          <a:p>
            <a:pPr algn="just"/>
            <a:r>
              <a:rPr lang="ja-JP" altLang="en-US" sz="1200" kern="100" dirty="0">
                <a:effectLst/>
              </a:rPr>
              <a:t>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a:t>
            </a:r>
            <a:endParaRPr lang="en-US" altLang="ja-JP" sz="1200" kern="100" dirty="0">
              <a:effectLst/>
            </a:endParaRPr>
          </a:p>
          <a:p>
            <a:pPr algn="just"/>
            <a:endParaRPr lang="en-US" altLang="ja-JP" sz="1200" kern="100" dirty="0">
              <a:effectLst/>
            </a:endParaRPr>
          </a:p>
          <a:p>
            <a:pPr algn="just"/>
            <a:r>
              <a:rPr lang="en-US" altLang="ja-JP" sz="1200" kern="100" dirty="0">
                <a:effectLst/>
              </a:rPr>
              <a:t>【</a:t>
            </a:r>
            <a:r>
              <a:rPr lang="ja-JP" altLang="en-US" sz="1200" kern="100" dirty="0">
                <a:effectLst/>
              </a:rPr>
              <a:t>理由</a:t>
            </a:r>
            <a:r>
              <a:rPr lang="en-US" altLang="ja-JP" sz="1200" kern="100" dirty="0">
                <a:effectLst/>
              </a:rPr>
              <a:t>】</a:t>
            </a:r>
          </a:p>
          <a:p>
            <a:pPr algn="just"/>
            <a:r>
              <a:rPr lang="ja-JP" altLang="en-US" sz="1200" kern="100" dirty="0"/>
              <a:t>　初期点検は実施出来たが、その後に実施する定期点検（</a:t>
            </a:r>
            <a:r>
              <a:rPr lang="en-US" altLang="ja-JP" sz="1200" kern="100" dirty="0"/>
              <a:t>1</a:t>
            </a:r>
            <a:r>
              <a:rPr lang="ja-JP" altLang="en-US" sz="1200" kern="100" dirty="0"/>
              <a:t>年に</a:t>
            </a:r>
            <a:r>
              <a:rPr lang="en-US" altLang="ja-JP" sz="1200" kern="100" dirty="0"/>
              <a:t>1</a:t>
            </a:r>
            <a:r>
              <a:rPr lang="ja-JP" altLang="en-US" sz="1200" kern="100" dirty="0"/>
              <a:t>回）については、対象施設が多く、大きいこともあり、定められた頻度では実施出来なかった。</a:t>
            </a:r>
            <a:endParaRPr lang="en-US" altLang="ja-JP" sz="1200" kern="100" dirty="0"/>
          </a:p>
          <a:p>
            <a:pPr algn="just"/>
            <a:r>
              <a:rPr lang="ja-JP" altLang="en-US" sz="1200" kern="100" dirty="0">
                <a:effectLst/>
              </a:rPr>
              <a:t>　また、初期点検で実施するコンクリート強度試験等については実施出来ていない。</a:t>
            </a:r>
            <a:endParaRPr lang="en-US" altLang="ja-JP" sz="1200" kern="100" dirty="0">
              <a:effectLst/>
            </a:endParaRPr>
          </a:p>
          <a:p>
            <a:pPr algn="just"/>
            <a:r>
              <a:rPr lang="en-US" altLang="ja-JP" sz="1200" kern="100" dirty="0">
                <a:effectLst/>
              </a:rPr>
              <a:t>※</a:t>
            </a:r>
            <a:r>
              <a:rPr lang="ja-JP" altLang="en-US" sz="1200" kern="100" dirty="0">
                <a:effectLst/>
              </a:rPr>
              <a:t>汚泥処理施設の</a:t>
            </a:r>
            <a:r>
              <a:rPr lang="ja-JP" altLang="en-US" sz="1200" kern="100" dirty="0"/>
              <a:t>防食塗装更新の際には、設計業務の中でコンクリートの物性試験を実施している。</a:t>
            </a:r>
            <a:endParaRPr lang="en-US" altLang="ja-JP" sz="1200" kern="100" dirty="0">
              <a:effectLst/>
            </a:endParaRPr>
          </a:p>
        </p:txBody>
      </p:sp>
      <p:sp>
        <p:nvSpPr>
          <p:cNvPr id="80" name="テキスト ボックス 79">
            <a:extLst>
              <a:ext uri="{FF2B5EF4-FFF2-40B4-BE49-F238E27FC236}">
                <a16:creationId xmlns:a16="http://schemas.microsoft.com/office/drawing/2014/main" id="{82B3D596-42B8-4896-A44F-8B18DC034159}"/>
              </a:ext>
            </a:extLst>
          </p:cNvPr>
          <p:cNvSpPr txBox="1"/>
          <p:nvPr/>
        </p:nvSpPr>
        <p:spPr>
          <a:xfrm>
            <a:off x="4809047" y="4172902"/>
            <a:ext cx="4162008"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r>
              <a:rPr lang="ja-JP" altLang="en-US" sz="1200" kern="100" dirty="0">
                <a:effectLst/>
              </a:rPr>
              <a:t>　</a:t>
            </a:r>
            <a:endParaRPr lang="en-US" altLang="ja-JP" sz="1200" kern="100" dirty="0">
              <a:effectLst/>
            </a:endParaRPr>
          </a:p>
          <a:p>
            <a:pPr algn="just"/>
            <a:r>
              <a:rPr lang="ja-JP" altLang="en-US" sz="1200" kern="100" dirty="0"/>
              <a:t>　現計画では点検頻度を全施設一律に設定されており、実施困難</a:t>
            </a:r>
            <a:endParaRPr lang="en-US" altLang="ja-JP" sz="1200" kern="100" dirty="0">
              <a:effectLst/>
            </a:endParaRPr>
          </a:p>
        </p:txBody>
      </p:sp>
      <p:sp>
        <p:nvSpPr>
          <p:cNvPr id="81" name="テキスト ボックス 80">
            <a:extLst>
              <a:ext uri="{FF2B5EF4-FFF2-40B4-BE49-F238E27FC236}">
                <a16:creationId xmlns:a16="http://schemas.microsoft.com/office/drawing/2014/main" id="{1CAECFB6-7285-47AF-9536-7599411B4241}"/>
              </a:ext>
            </a:extLst>
          </p:cNvPr>
          <p:cNvSpPr txBox="1"/>
          <p:nvPr/>
        </p:nvSpPr>
        <p:spPr>
          <a:xfrm>
            <a:off x="4787046" y="5211227"/>
            <a:ext cx="4162008"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対応方針</a:t>
            </a:r>
            <a:r>
              <a:rPr lang="en-US" altLang="ja-JP" sz="1200" kern="100" dirty="0">
                <a:effectLst/>
              </a:rPr>
              <a:t>】</a:t>
            </a:r>
          </a:p>
          <a:p>
            <a:pPr algn="just"/>
            <a:r>
              <a:rPr lang="ja-JP" altLang="en-US" sz="1200" kern="100" dirty="0">
                <a:solidFill>
                  <a:srgbClr val="FF0000"/>
                </a:solidFill>
              </a:rPr>
              <a:t>・腐食環境レベル等を考慮し、点検頻度を見直す</a:t>
            </a:r>
            <a:endParaRPr lang="en-US" altLang="ja-JP" sz="1200" kern="100" dirty="0">
              <a:solidFill>
                <a:srgbClr val="FF0000"/>
              </a:solidFill>
            </a:endParaRPr>
          </a:p>
          <a:p>
            <a:pPr algn="just"/>
            <a:r>
              <a:rPr lang="ja-JP" altLang="en-US" sz="1200" kern="100" dirty="0"/>
              <a:t>・コンクリート試験は異常が発見された時に実施することに見直す</a:t>
            </a:r>
          </a:p>
        </p:txBody>
      </p:sp>
      <p:sp>
        <p:nvSpPr>
          <p:cNvPr id="82" name="フローチャート: 組合せ 81">
            <a:extLst>
              <a:ext uri="{FF2B5EF4-FFF2-40B4-BE49-F238E27FC236}">
                <a16:creationId xmlns:a16="http://schemas.microsoft.com/office/drawing/2014/main" id="{747FA734-EA56-4677-BBDE-48567AF31441}"/>
              </a:ext>
            </a:extLst>
          </p:cNvPr>
          <p:cNvSpPr/>
          <p:nvPr/>
        </p:nvSpPr>
        <p:spPr>
          <a:xfrm>
            <a:off x="6108279" y="4004024"/>
            <a:ext cx="1489660"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フローチャート: 組合せ 82">
            <a:extLst>
              <a:ext uri="{FF2B5EF4-FFF2-40B4-BE49-F238E27FC236}">
                <a16:creationId xmlns:a16="http://schemas.microsoft.com/office/drawing/2014/main" id="{67B300E2-25D9-4828-AB60-499E826D2BE9}"/>
              </a:ext>
            </a:extLst>
          </p:cNvPr>
          <p:cNvSpPr/>
          <p:nvPr/>
        </p:nvSpPr>
        <p:spPr>
          <a:xfrm>
            <a:off x="6108279" y="4967341"/>
            <a:ext cx="1489660"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4494A70-05FB-4BEA-8405-4F548167867D}"/>
              </a:ext>
            </a:extLst>
          </p:cNvPr>
          <p:cNvSpPr txBox="1"/>
          <p:nvPr/>
        </p:nvSpPr>
        <p:spPr>
          <a:xfrm>
            <a:off x="729777" y="1545948"/>
            <a:ext cx="3328470" cy="230832"/>
          </a:xfrm>
          <a:prstGeom prst="rect">
            <a:avLst/>
          </a:prstGeom>
          <a:noFill/>
          <a:ln>
            <a:noFill/>
          </a:ln>
        </p:spPr>
        <p:txBody>
          <a:bodyPr wrap="square" rtlCol="0">
            <a:spAutoFit/>
          </a:bodyPr>
          <a:lstStyle/>
          <a:p>
            <a:pPr>
              <a:defRPr/>
            </a:pPr>
            <a:r>
              <a:rPr lang="ja-JP" altLang="en-US" sz="900" kern="100" dirty="0">
                <a:solidFill>
                  <a:prstClr val="black"/>
                </a:solidFill>
                <a:latin typeface="Trebuchet MS"/>
                <a:ea typeface="HGｺﾞｼｯｸM" panose="020B0609000000000000" pitchFamily="49" charset="-128"/>
              </a:rPr>
              <a:t>図</a:t>
            </a:r>
            <a:r>
              <a:rPr lang="en-US" altLang="ja-JP" sz="900" kern="100" dirty="0">
                <a:solidFill>
                  <a:prstClr val="black"/>
                </a:solidFill>
                <a:latin typeface="Trebuchet MS"/>
                <a:ea typeface="HGｺﾞｼｯｸM" panose="020B0609000000000000" pitchFamily="49" charset="-128"/>
              </a:rPr>
              <a:t>4.2-1 </a:t>
            </a:r>
            <a:r>
              <a:rPr lang="ja-JP" altLang="en-US" sz="900" kern="100" dirty="0">
                <a:solidFill>
                  <a:prstClr val="black"/>
                </a:solidFill>
                <a:latin typeface="Trebuchet MS"/>
                <a:ea typeface="HGｺﾞｼｯｸM" panose="020B0609000000000000" pitchFamily="49" charset="-128"/>
              </a:rPr>
              <a:t>各機場におけるマトリクスによる優先度判定（例）</a:t>
            </a:r>
            <a:endParaRPr lang="en-US" altLang="ja-JP" sz="900" kern="100" dirty="0">
              <a:solidFill>
                <a:prstClr val="black"/>
              </a:solidFill>
              <a:latin typeface="Trebuchet MS"/>
              <a:ea typeface="HGｺﾞｼｯｸM" panose="020B0609000000000000" pitchFamily="49" charset="-128"/>
            </a:endParaRPr>
          </a:p>
        </p:txBody>
      </p:sp>
      <p:pic>
        <p:nvPicPr>
          <p:cNvPr id="16" name="図 15">
            <a:extLst>
              <a:ext uri="{FF2B5EF4-FFF2-40B4-BE49-F238E27FC236}">
                <a16:creationId xmlns:a16="http://schemas.microsoft.com/office/drawing/2014/main" id="{E2D686CE-6830-42CB-B616-8C9B2D18DBE1}"/>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722775" y="1716875"/>
            <a:ext cx="2880320" cy="1934842"/>
          </a:xfrm>
          <a:prstGeom prst="rect">
            <a:avLst/>
          </a:prstGeom>
          <a:noFill/>
          <a:ln>
            <a:noFill/>
          </a:ln>
        </p:spPr>
      </p:pic>
      <p:pic>
        <p:nvPicPr>
          <p:cNvPr id="17" name="図 16">
            <a:extLst>
              <a:ext uri="{FF2B5EF4-FFF2-40B4-BE49-F238E27FC236}">
                <a16:creationId xmlns:a16="http://schemas.microsoft.com/office/drawing/2014/main" id="{083AE2BD-DCC1-4F86-8C65-4CFB17E05F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2464" y="3865150"/>
            <a:ext cx="4002488" cy="2831043"/>
          </a:xfrm>
          <a:prstGeom prst="rect">
            <a:avLst/>
          </a:prstGeom>
        </p:spPr>
      </p:pic>
      <p:sp>
        <p:nvSpPr>
          <p:cNvPr id="18" name="テキスト ボックス 17">
            <a:extLst>
              <a:ext uri="{FF2B5EF4-FFF2-40B4-BE49-F238E27FC236}">
                <a16:creationId xmlns:a16="http://schemas.microsoft.com/office/drawing/2014/main" id="{6AB38215-7415-4D5C-B84A-B3C03C8AAB42}"/>
              </a:ext>
            </a:extLst>
          </p:cNvPr>
          <p:cNvSpPr txBox="1"/>
          <p:nvPr/>
        </p:nvSpPr>
        <p:spPr>
          <a:xfrm>
            <a:off x="1342136" y="3664973"/>
            <a:ext cx="2293960" cy="230832"/>
          </a:xfrm>
          <a:prstGeom prst="rect">
            <a:avLst/>
          </a:prstGeom>
          <a:noFill/>
          <a:ln>
            <a:noFill/>
          </a:ln>
        </p:spPr>
        <p:txBody>
          <a:bodyPr wrap="square" rtlCol="0">
            <a:spAutoFit/>
          </a:bodyPr>
          <a:lstStyle/>
          <a:p>
            <a:pPr>
              <a:defRPr/>
            </a:pPr>
            <a:r>
              <a:rPr lang="ja-JP" altLang="en-US" sz="900" kern="100" dirty="0">
                <a:solidFill>
                  <a:prstClr val="black"/>
                </a:solidFill>
                <a:latin typeface="Trebuchet MS"/>
                <a:ea typeface="HGｺﾞｼｯｸM" panose="020B0609000000000000" pitchFamily="49" charset="-128"/>
              </a:rPr>
              <a:t>表</a:t>
            </a:r>
            <a:r>
              <a:rPr lang="en-US" altLang="ja-JP" sz="900" kern="100" dirty="0">
                <a:solidFill>
                  <a:prstClr val="black"/>
                </a:solidFill>
                <a:latin typeface="Trebuchet MS"/>
                <a:ea typeface="HGｺﾞｼｯｸM" panose="020B0609000000000000" pitchFamily="49" charset="-128"/>
              </a:rPr>
              <a:t>4.3-1</a:t>
            </a:r>
            <a:r>
              <a:rPr lang="ja-JP" altLang="en-US" sz="900" kern="100" dirty="0">
                <a:solidFill>
                  <a:prstClr val="black"/>
                </a:solidFill>
                <a:latin typeface="Trebuchet MS"/>
                <a:ea typeface="HGｺﾞｼｯｸM" panose="020B0609000000000000" pitchFamily="49" charset="-128"/>
              </a:rPr>
              <a:t>　点検の種類と頻度</a:t>
            </a:r>
            <a:endParaRPr lang="en-US" altLang="ja-JP" sz="900" kern="100" dirty="0">
              <a:solidFill>
                <a:prstClr val="black"/>
              </a:solidFill>
              <a:latin typeface="Trebuchet MS"/>
              <a:ea typeface="HGｺﾞｼｯｸM" panose="020B0609000000000000" pitchFamily="49" charset="-128"/>
            </a:endParaRPr>
          </a:p>
        </p:txBody>
      </p:sp>
      <p:sp>
        <p:nvSpPr>
          <p:cNvPr id="19" name="スライド番号プレースホルダー 1">
            <a:extLst>
              <a:ext uri="{FF2B5EF4-FFF2-40B4-BE49-F238E27FC236}">
                <a16:creationId xmlns:a16="http://schemas.microsoft.com/office/drawing/2014/main" id="{1369DD7D-F919-40B5-A47C-17A2CFFAF301}"/>
              </a:ext>
            </a:extLst>
          </p:cNvPr>
          <p:cNvSpPr txBox="1">
            <a:spLocks/>
          </p:cNvSpPr>
          <p:nvPr/>
        </p:nvSpPr>
        <p:spPr>
          <a:xfrm>
            <a:off x="7884368" y="6453336"/>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a:t>
            </a:fld>
            <a:endParaRPr lang="ja-JP" altLang="en-US" dirty="0"/>
          </a:p>
        </p:txBody>
      </p:sp>
      <p:sp>
        <p:nvSpPr>
          <p:cNvPr id="20" name="テキスト ボックス 19">
            <a:extLst>
              <a:ext uri="{FF2B5EF4-FFF2-40B4-BE49-F238E27FC236}">
                <a16:creationId xmlns:a16="http://schemas.microsoft.com/office/drawing/2014/main" id="{65A8BB36-2D8D-4BA8-92E4-075E89F5CBDB}"/>
              </a:ext>
            </a:extLst>
          </p:cNvPr>
          <p:cNvSpPr txBox="1"/>
          <p:nvPr/>
        </p:nvSpPr>
        <p:spPr>
          <a:xfrm>
            <a:off x="7355787" y="140213"/>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Tree>
    <p:extLst>
      <p:ext uri="{BB962C8B-B14F-4D97-AF65-F5344CB8AC3E}">
        <p14:creationId xmlns:p14="http://schemas.microsoft.com/office/powerpoint/2010/main" val="67996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856" y="0"/>
            <a:ext cx="9157855" cy="523220"/>
          </a:xfrm>
          <a:prstGeom prst="rect">
            <a:avLst/>
          </a:prstGeom>
          <a:solidFill>
            <a:srgbClr val="002060"/>
          </a:solidFill>
        </p:spPr>
        <p:txBody>
          <a:bodyPr wrap="square" rtlCol="0">
            <a:spAutoFit/>
          </a:bodyPr>
          <a:lstStyle/>
          <a:p>
            <a:r>
              <a:rPr lang="ja-JP" altLang="en-US" sz="2100" b="1"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下水道管理施設の現状　　　　　　　　</a:t>
            </a:r>
            <a:endParaRPr lang="ja-JP" altLang="en-US" sz="1600" dirty="0">
              <a:solidFill>
                <a:srgbClr val="FF0000"/>
              </a:solidFill>
              <a:latin typeface="Meiryo UI" pitchFamily="50" charset="-128"/>
              <a:ea typeface="Meiryo UI" pitchFamily="50" charset="-128"/>
              <a:cs typeface="Meiryo UI" pitchFamily="50" charset="-128"/>
            </a:endParaRPr>
          </a:p>
        </p:txBody>
      </p:sp>
      <p:graphicFrame>
        <p:nvGraphicFramePr>
          <p:cNvPr id="74" name="グラフ 73">
            <a:extLst>
              <a:ext uri="{FF2B5EF4-FFF2-40B4-BE49-F238E27FC236}">
                <a16:creationId xmlns:a16="http://schemas.microsoft.com/office/drawing/2014/main" id="{7DCD328C-8601-4204-8CF0-DCEDBB4F3A20}"/>
              </a:ext>
            </a:extLst>
          </p:cNvPr>
          <p:cNvGraphicFramePr>
            <a:graphicFrameLocks/>
          </p:cNvGraphicFramePr>
          <p:nvPr>
            <p:extLst>
              <p:ext uri="{D42A27DB-BD31-4B8C-83A1-F6EECF244321}">
                <p14:modId xmlns:p14="http://schemas.microsoft.com/office/powerpoint/2010/main" val="1930605741"/>
              </p:ext>
            </p:extLst>
          </p:nvPr>
        </p:nvGraphicFramePr>
        <p:xfrm>
          <a:off x="241524" y="1551315"/>
          <a:ext cx="8903951" cy="3305657"/>
        </p:xfrm>
        <a:graphic>
          <a:graphicData uri="http://schemas.openxmlformats.org/drawingml/2006/chart">
            <c:chart xmlns:c="http://schemas.openxmlformats.org/drawingml/2006/chart" xmlns:r="http://schemas.openxmlformats.org/officeDocument/2006/relationships" r:id="rId2"/>
          </a:graphicData>
        </a:graphic>
      </p:graphicFrame>
      <p:sp>
        <p:nvSpPr>
          <p:cNvPr id="75" name="角丸四角形 27">
            <a:extLst>
              <a:ext uri="{FF2B5EF4-FFF2-40B4-BE49-F238E27FC236}">
                <a16:creationId xmlns:a16="http://schemas.microsoft.com/office/drawing/2014/main" id="{BB333ABD-DCDB-4E3C-BC51-25A66193B624}"/>
              </a:ext>
            </a:extLst>
          </p:cNvPr>
          <p:cNvSpPr/>
          <p:nvPr/>
        </p:nvSpPr>
        <p:spPr>
          <a:xfrm>
            <a:off x="3563888" y="1599995"/>
            <a:ext cx="1526983" cy="3256977"/>
          </a:xfrm>
          <a:prstGeom prst="roundRect">
            <a:avLst>
              <a:gd name="adj" fmla="val 6767"/>
            </a:avLst>
          </a:prstGeom>
          <a:solidFill>
            <a:srgbClr val="FF99FF">
              <a:alpha val="25000"/>
            </a:srgbClr>
          </a:solidFill>
          <a:ln w="34925" cap="rnd"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p>
        </p:txBody>
      </p:sp>
      <p:pic>
        <p:nvPicPr>
          <p:cNvPr id="77" name="Picture 2" descr="Z:\04事業G\★A)必要ファイル（常用）\_000 事業Gサーバー\_25 設備フォルダ\02 改築計画\劣化状況写真\氷野P雨水除塵機\P1060060.JPG">
            <a:extLst>
              <a:ext uri="{FF2B5EF4-FFF2-40B4-BE49-F238E27FC236}">
                <a16:creationId xmlns:a16="http://schemas.microsoft.com/office/drawing/2014/main" id="{DA4EE6AC-DC82-459B-930B-EA9847F0012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7454" y="4957129"/>
            <a:ext cx="2400886" cy="180066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3" descr="P1010060">
            <a:extLst>
              <a:ext uri="{FF2B5EF4-FFF2-40B4-BE49-F238E27FC236}">
                <a16:creationId xmlns:a16="http://schemas.microsoft.com/office/drawing/2014/main" id="{E9E3BC01-580E-4215-8C96-A86ACFB069B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90136" y="4957129"/>
            <a:ext cx="2403486" cy="1800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descr="P1010039">
            <a:extLst>
              <a:ext uri="{FF2B5EF4-FFF2-40B4-BE49-F238E27FC236}">
                <a16:creationId xmlns:a16="http://schemas.microsoft.com/office/drawing/2014/main" id="{45586B9B-D280-41C4-9786-BD36EB3F5BE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7906" y="4971435"/>
            <a:ext cx="2384394" cy="1786360"/>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直線コネクタ 79">
            <a:extLst>
              <a:ext uri="{FF2B5EF4-FFF2-40B4-BE49-F238E27FC236}">
                <a16:creationId xmlns:a16="http://schemas.microsoft.com/office/drawing/2014/main" id="{F1D2B394-163F-4EA1-9FF5-9B299F981FAF}"/>
              </a:ext>
            </a:extLst>
          </p:cNvPr>
          <p:cNvCxnSpPr/>
          <p:nvPr/>
        </p:nvCxnSpPr>
        <p:spPr>
          <a:xfrm flipV="1">
            <a:off x="3943443" y="2751440"/>
            <a:ext cx="0" cy="1714624"/>
          </a:xfrm>
          <a:prstGeom prst="line">
            <a:avLst/>
          </a:prstGeom>
          <a:ln w="34925">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81" name="タイトル 2">
            <a:extLst>
              <a:ext uri="{FF2B5EF4-FFF2-40B4-BE49-F238E27FC236}">
                <a16:creationId xmlns:a16="http://schemas.microsoft.com/office/drawing/2014/main" id="{79220474-6033-4C68-8D4F-A554544E89CB}"/>
              </a:ext>
            </a:extLst>
          </p:cNvPr>
          <p:cNvSpPr txBox="1">
            <a:spLocks/>
          </p:cNvSpPr>
          <p:nvPr/>
        </p:nvSpPr>
        <p:spPr>
          <a:xfrm>
            <a:off x="147300" y="1201181"/>
            <a:ext cx="4723571" cy="299077"/>
          </a:xfrm>
          <a:prstGeom prst="rect">
            <a:avLst/>
          </a:prstGeom>
        </p:spPr>
        <p:txBody>
          <a:bodyP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477"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77"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期建設需要への対応（設備再構築時代への突入）</a:t>
            </a:r>
            <a:endParaRPr lang="en-US" altLang="ja-JP" sz="1477"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2" name="直線矢印コネクタ 81">
            <a:extLst>
              <a:ext uri="{FF2B5EF4-FFF2-40B4-BE49-F238E27FC236}">
                <a16:creationId xmlns:a16="http://schemas.microsoft.com/office/drawing/2014/main" id="{A1D887B5-BB8D-4838-81E5-A1359ABFAD28}"/>
              </a:ext>
            </a:extLst>
          </p:cNvPr>
          <p:cNvCxnSpPr/>
          <p:nvPr/>
        </p:nvCxnSpPr>
        <p:spPr>
          <a:xfrm>
            <a:off x="1136610" y="2109996"/>
            <a:ext cx="2452687"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904909BD-A919-4828-B073-04FFE7594C60}"/>
              </a:ext>
            </a:extLst>
          </p:cNvPr>
          <p:cNvCxnSpPr/>
          <p:nvPr/>
        </p:nvCxnSpPr>
        <p:spPr>
          <a:xfrm>
            <a:off x="3563888" y="2109996"/>
            <a:ext cx="1526983" cy="0"/>
          </a:xfrm>
          <a:prstGeom prst="straightConnector1">
            <a:avLst/>
          </a:prstGeom>
          <a:ln w="381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5F4543F-52B2-4862-8623-A6F6889A3C78}"/>
              </a:ext>
            </a:extLst>
          </p:cNvPr>
          <p:cNvCxnSpPr/>
          <p:nvPr/>
        </p:nvCxnSpPr>
        <p:spPr>
          <a:xfrm>
            <a:off x="5100686" y="2109996"/>
            <a:ext cx="2469864"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タイトル 2">
            <a:extLst>
              <a:ext uri="{FF2B5EF4-FFF2-40B4-BE49-F238E27FC236}">
                <a16:creationId xmlns:a16="http://schemas.microsoft.com/office/drawing/2014/main" id="{BDC80C89-2E27-45BC-A4D7-761AF967B80E}"/>
              </a:ext>
            </a:extLst>
          </p:cNvPr>
          <p:cNvSpPr txBox="1">
            <a:spLocks/>
          </p:cNvSpPr>
          <p:nvPr/>
        </p:nvSpPr>
        <p:spPr>
          <a:xfrm>
            <a:off x="1529449" y="1779566"/>
            <a:ext cx="1798938" cy="255153"/>
          </a:xfrm>
          <a:prstGeom prst="rect">
            <a:avLst/>
          </a:prstGeom>
        </p:spPr>
        <p:txBody>
          <a:bodyP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292"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期（新設時代）</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タイトル 2">
            <a:extLst>
              <a:ext uri="{FF2B5EF4-FFF2-40B4-BE49-F238E27FC236}">
                <a16:creationId xmlns:a16="http://schemas.microsoft.com/office/drawing/2014/main" id="{0D9D7684-9AF6-467F-86DD-7ABBB76D9B6D}"/>
              </a:ext>
            </a:extLst>
          </p:cNvPr>
          <p:cNvSpPr txBox="1">
            <a:spLocks/>
          </p:cNvSpPr>
          <p:nvPr/>
        </p:nvSpPr>
        <p:spPr>
          <a:xfrm>
            <a:off x="5231990" y="1779566"/>
            <a:ext cx="2468946" cy="291170"/>
          </a:xfrm>
          <a:prstGeom prst="rect">
            <a:avLst/>
          </a:prstGeom>
        </p:spPr>
        <p:txBody>
          <a:bodyPr wrap="none">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1292"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92"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292"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期（設備＋土木再構築時代）</a:t>
            </a:r>
            <a:endParaRPr lang="en-US" altLang="ja-JP" sz="1292"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28">
            <a:extLst>
              <a:ext uri="{FF2B5EF4-FFF2-40B4-BE49-F238E27FC236}">
                <a16:creationId xmlns:a16="http://schemas.microsoft.com/office/drawing/2014/main" id="{2D01455A-9DEF-4511-ABE7-E995EB6DDA72}"/>
              </a:ext>
            </a:extLst>
          </p:cNvPr>
          <p:cNvSpPr/>
          <p:nvPr/>
        </p:nvSpPr>
        <p:spPr>
          <a:xfrm>
            <a:off x="471282" y="4856972"/>
            <a:ext cx="8242146" cy="1994068"/>
          </a:xfrm>
          <a:prstGeom prst="roundRect">
            <a:avLst/>
          </a:prstGeom>
          <a:noFill/>
          <a:ln w="28575" cap="rnd"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p>
        </p:txBody>
      </p:sp>
      <p:sp>
        <p:nvSpPr>
          <p:cNvPr id="88" name="角丸四角形吹き出し 29">
            <a:extLst>
              <a:ext uri="{FF2B5EF4-FFF2-40B4-BE49-F238E27FC236}">
                <a16:creationId xmlns:a16="http://schemas.microsoft.com/office/drawing/2014/main" id="{B9EBA09F-BEEA-4C11-B991-1D4B8B1B0059}"/>
              </a:ext>
            </a:extLst>
          </p:cNvPr>
          <p:cNvSpPr/>
          <p:nvPr/>
        </p:nvSpPr>
        <p:spPr>
          <a:xfrm>
            <a:off x="5227070" y="583273"/>
            <a:ext cx="3586062" cy="997255"/>
          </a:xfrm>
          <a:prstGeom prst="wedgeRoundRectCallout">
            <a:avLst>
              <a:gd name="adj1" fmla="val 36359"/>
              <a:gd name="adj2" fmla="val 1676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108" dirty="0">
                <a:solidFill>
                  <a:schemeClr val="tx1"/>
                </a:solidFill>
                <a:latin typeface="HGP創英角ﾎﾟｯﾌﾟ体" panose="040B0A00000000000000" pitchFamily="50" charset="-128"/>
                <a:ea typeface="HGP創英角ﾎﾟｯﾌﾟ体" panose="040B0A00000000000000" pitchFamily="50" charset="-128"/>
              </a:rPr>
              <a:t>試算条件</a:t>
            </a:r>
            <a:endParaRPr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1108" dirty="0">
                <a:solidFill>
                  <a:schemeClr val="tx1"/>
                </a:solidFill>
                <a:latin typeface="HGP創英角ﾎﾟｯﾌﾟ体" panose="040B0A00000000000000" pitchFamily="50" charset="-128"/>
                <a:ea typeface="HGP創英角ﾎﾟｯﾌﾟ体" panose="040B0A00000000000000" pitchFamily="50" charset="-128"/>
              </a:rPr>
              <a:t>事業費は資産台帳の取得価格をベースとする</a:t>
            </a:r>
            <a:endParaRPr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1015" dirty="0">
                <a:solidFill>
                  <a:schemeClr val="tx1"/>
                </a:solidFill>
                <a:latin typeface="HGP創英角ﾎﾟｯﾌﾟ体" panose="040B0A00000000000000" pitchFamily="50" charset="-128"/>
                <a:ea typeface="HGP創英角ﾎﾟｯﾌﾟ体" panose="040B0A00000000000000" pitchFamily="50" charset="-128"/>
              </a:rPr>
              <a:t>完成年度から</a:t>
            </a:r>
            <a:r>
              <a:rPr lang="ja-JP" altLang="en-US" sz="1015" dirty="0">
                <a:solidFill>
                  <a:srgbClr val="CC3300"/>
                </a:solidFill>
                <a:highlight>
                  <a:srgbClr val="FFFF00"/>
                </a:highlight>
                <a:latin typeface="HGP創英角ﾎﾟｯﾌﾟ体" panose="040B0A00000000000000" pitchFamily="50" charset="-128"/>
                <a:ea typeface="HGP創英角ﾎﾟｯﾌﾟ体" panose="040B0A00000000000000" pitchFamily="50" charset="-128"/>
              </a:rPr>
              <a:t>標準耐用年数の１．５倍を目標</a:t>
            </a:r>
            <a:endParaRPr lang="en-US" altLang="ja-JP" sz="1015" dirty="0">
              <a:solidFill>
                <a:srgbClr val="CC3300"/>
              </a:solidFill>
              <a:highlight>
                <a:srgbClr val="FFFF00"/>
              </a:highlight>
              <a:latin typeface="HGP創英角ﾎﾟｯﾌﾟ体" panose="040B0A00000000000000" pitchFamily="50" charset="-128"/>
              <a:ea typeface="HGP創英角ﾎﾟｯﾌﾟ体" panose="040B0A00000000000000" pitchFamily="50" charset="-128"/>
            </a:endParaRPr>
          </a:p>
          <a:p>
            <a:r>
              <a:rPr lang="ja-JP" altLang="en-US" sz="1015" dirty="0">
                <a:solidFill>
                  <a:schemeClr val="tx1"/>
                </a:solidFill>
                <a:latin typeface="HGP創英角ﾎﾟｯﾌﾟ体" panose="040B0A00000000000000" pitchFamily="50" charset="-128"/>
                <a:ea typeface="HGP創英角ﾎﾟｯﾌﾟ体" panose="040B0A00000000000000" pitchFamily="50" charset="-128"/>
              </a:rPr>
              <a:t>事業費は完成年度に一括計上（年割無し）</a:t>
            </a:r>
            <a:endParaRPr lang="en-US" altLang="ja-JP" sz="1015"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1015" dirty="0">
                <a:solidFill>
                  <a:schemeClr val="tx1"/>
                </a:solidFill>
                <a:latin typeface="HGP創英角ﾎﾟｯﾌﾟ体" panose="040B0A00000000000000" pitchFamily="50" charset="-128"/>
                <a:ea typeface="HGP創英角ﾎﾟｯﾌﾟ体" panose="040B0A00000000000000" pitchFamily="50" charset="-128"/>
              </a:rPr>
              <a:t>デフレーターは見込まず</a:t>
            </a:r>
            <a:endParaRPr lang="en-US" altLang="ja-JP" sz="1015"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1015" dirty="0">
                <a:solidFill>
                  <a:schemeClr val="tx1"/>
                </a:solidFill>
                <a:latin typeface="HGP創英角ﾎﾟｯﾌﾟ体" panose="040B0A00000000000000" pitchFamily="50" charset="-128"/>
                <a:ea typeface="HGP創英角ﾎﾟｯﾌﾟ体" panose="040B0A00000000000000" pitchFamily="50" charset="-128"/>
              </a:rPr>
              <a:t>（ただし、土木施設は撤去費を含んでいる。）　</a:t>
            </a:r>
            <a:endParaRPr lang="en-US" altLang="ja-JP" sz="1015"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91" name="テキスト ボックス 90">
            <a:extLst>
              <a:ext uri="{FF2B5EF4-FFF2-40B4-BE49-F238E27FC236}">
                <a16:creationId xmlns:a16="http://schemas.microsoft.com/office/drawing/2014/main" id="{48838C1E-CC8C-4479-9097-9D6B6A56295D}"/>
              </a:ext>
            </a:extLst>
          </p:cNvPr>
          <p:cNvSpPr txBox="1"/>
          <p:nvPr/>
        </p:nvSpPr>
        <p:spPr>
          <a:xfrm>
            <a:off x="637454" y="4943275"/>
            <a:ext cx="1408282" cy="319639"/>
          </a:xfrm>
          <a:prstGeom prst="rect">
            <a:avLst/>
          </a:prstGeom>
          <a:solidFill>
            <a:schemeClr val="bg1"/>
          </a:solidFill>
        </p:spPr>
        <p:txBody>
          <a:bodyPr wrap="square" rtlCol="0">
            <a:spAutoFit/>
          </a:bodyPr>
          <a:lstStyle/>
          <a:p>
            <a:r>
              <a:rPr lang="ja-JP" altLang="en-US" sz="1477" b="1" dirty="0">
                <a:latin typeface="HG丸ｺﾞｼｯｸM-PRO" panose="020F0600000000000000" pitchFamily="50" charset="-128"/>
                <a:ea typeface="HG丸ｺﾞｼｯｸM-PRO" panose="020F0600000000000000" pitchFamily="50" charset="-128"/>
              </a:rPr>
              <a:t>老朽化の進行</a:t>
            </a:r>
          </a:p>
        </p:txBody>
      </p:sp>
      <p:cxnSp>
        <p:nvCxnSpPr>
          <p:cNvPr id="92" name="直線矢印コネクタ 91">
            <a:extLst>
              <a:ext uri="{FF2B5EF4-FFF2-40B4-BE49-F238E27FC236}">
                <a16:creationId xmlns:a16="http://schemas.microsoft.com/office/drawing/2014/main" id="{627C5F0F-1892-4A60-A7B2-F94C829176C6}"/>
              </a:ext>
            </a:extLst>
          </p:cNvPr>
          <p:cNvCxnSpPr>
            <a:cxnSpLocks/>
            <a:endCxn id="91" idx="0"/>
          </p:cNvCxnSpPr>
          <p:nvPr/>
        </p:nvCxnSpPr>
        <p:spPr>
          <a:xfrm flipH="1">
            <a:off x="1341595" y="2751440"/>
            <a:ext cx="2319816" cy="219183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タイトル 2">
            <a:extLst>
              <a:ext uri="{FF2B5EF4-FFF2-40B4-BE49-F238E27FC236}">
                <a16:creationId xmlns:a16="http://schemas.microsoft.com/office/drawing/2014/main" id="{4E75F27E-B935-4602-A732-C0CABC21BE6C}"/>
              </a:ext>
            </a:extLst>
          </p:cNvPr>
          <p:cNvSpPr txBox="1">
            <a:spLocks/>
          </p:cNvSpPr>
          <p:nvPr/>
        </p:nvSpPr>
        <p:spPr>
          <a:xfrm>
            <a:off x="3427689" y="1563845"/>
            <a:ext cx="1799381" cy="517940"/>
          </a:xfrm>
          <a:prstGeom prst="rect">
            <a:avLst/>
          </a:prstGeom>
          <a:noFill/>
        </p:spPr>
        <p:txBody>
          <a:bodyP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期</a:t>
            </a:r>
            <a:endParaRPr lang="en-US" altLang="ja-JP"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（設備再構築時代）</a:t>
            </a:r>
            <a:endParaRPr lang="en-US" altLang="ja-JP"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タイトル 1">
            <a:extLst>
              <a:ext uri="{FF2B5EF4-FFF2-40B4-BE49-F238E27FC236}">
                <a16:creationId xmlns:a16="http://schemas.microsoft.com/office/drawing/2014/main" id="{6CFA6664-54F4-4FEC-9644-817A558A1322}"/>
              </a:ext>
            </a:extLst>
          </p:cNvPr>
          <p:cNvSpPr txBox="1">
            <a:spLocks/>
          </p:cNvSpPr>
          <p:nvPr/>
        </p:nvSpPr>
        <p:spPr>
          <a:xfrm>
            <a:off x="3640059" y="2403331"/>
            <a:ext cx="585417" cy="348109"/>
          </a:xfrm>
          <a:prstGeom prst="rect">
            <a:avLst/>
          </a:prstGeom>
          <a:solidFill>
            <a:schemeClr val="bg1"/>
          </a:solidFill>
        </p:spPr>
        <p:txBody>
          <a:bodyPr wrap="none">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662" b="1"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22" name="スライド番号プレースホルダー 17">
            <a:extLst>
              <a:ext uri="{FF2B5EF4-FFF2-40B4-BE49-F238E27FC236}">
                <a16:creationId xmlns:a16="http://schemas.microsoft.com/office/drawing/2014/main" id="{855B25FD-7F29-4AA1-999A-2E1A8EAD42CC}"/>
              </a:ext>
            </a:extLst>
          </p:cNvPr>
          <p:cNvSpPr>
            <a:spLocks noGrp="1"/>
          </p:cNvSpPr>
          <p:nvPr>
            <p:ph type="sldNum" sz="quarter" idx="12"/>
          </p:nvPr>
        </p:nvSpPr>
        <p:spPr>
          <a:xfrm>
            <a:off x="7983642" y="6465019"/>
            <a:ext cx="1828800" cy="365125"/>
          </a:xfrm>
        </p:spPr>
        <p:txBody>
          <a:bodyPr/>
          <a:lstStyle/>
          <a:p>
            <a:fld id="{682EF9F9-C4E8-46B2-BBF1-33E3162B856A}" type="slidenum">
              <a:rPr kumimoji="1" lang="ja-JP" altLang="en-US" smtClean="0"/>
              <a:t>5</a:t>
            </a:fld>
            <a:endParaRPr kumimoji="1" lang="ja-JP" altLang="en-US" dirty="0"/>
          </a:p>
        </p:txBody>
      </p:sp>
      <p:sp>
        <p:nvSpPr>
          <p:cNvPr id="23" name="テキスト ボックス 22">
            <a:extLst>
              <a:ext uri="{FF2B5EF4-FFF2-40B4-BE49-F238E27FC236}">
                <a16:creationId xmlns:a16="http://schemas.microsoft.com/office/drawing/2014/main" id="{A5F2E217-A696-47E9-AFCE-503D096E91A4}"/>
              </a:ext>
            </a:extLst>
          </p:cNvPr>
          <p:cNvSpPr txBox="1"/>
          <p:nvPr/>
        </p:nvSpPr>
        <p:spPr>
          <a:xfrm>
            <a:off x="7380312" y="173518"/>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Tree>
    <p:extLst>
      <p:ext uri="{BB962C8B-B14F-4D97-AF65-F5344CB8AC3E}">
        <p14:creationId xmlns:p14="http://schemas.microsoft.com/office/powerpoint/2010/main" val="203898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b="1"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現計画における点検（日常・定期）の実施状況、体制</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　土木施設　　　　　　　　　　　　　　　　　　　　　　　</a:t>
            </a:r>
            <a:endParaRPr kumimoji="1" lang="ja-JP" altLang="en-US" sz="1600" dirty="0">
              <a:latin typeface="Meiryo UI" pitchFamily="50" charset="-128"/>
              <a:ea typeface="Meiryo UI" pitchFamily="50" charset="-128"/>
              <a:cs typeface="Meiryo UI" pitchFamily="50" charset="-128"/>
            </a:endParaRPr>
          </a:p>
        </p:txBody>
      </p:sp>
      <p:sp>
        <p:nvSpPr>
          <p:cNvPr id="21" name="スライド番号プレースホルダー 1">
            <a:extLst>
              <a:ext uri="{FF2B5EF4-FFF2-40B4-BE49-F238E27FC236}">
                <a16:creationId xmlns:a16="http://schemas.microsoft.com/office/drawing/2014/main" id="{383C1C00-9BBA-4BCB-A729-BAA3340069B7}"/>
              </a:ext>
            </a:extLst>
          </p:cNvPr>
          <p:cNvSpPr>
            <a:spLocks noGrp="1"/>
          </p:cNvSpPr>
          <p:nvPr>
            <p:ph type="sldNum" sz="quarter" idx="12"/>
          </p:nvPr>
        </p:nvSpPr>
        <p:spPr>
          <a:xfrm>
            <a:off x="7810900" y="6493599"/>
            <a:ext cx="1828800" cy="365125"/>
          </a:xfrm>
        </p:spPr>
        <p:txBody>
          <a:bodyPr/>
          <a:lstStyle/>
          <a:p>
            <a:fld id="{61E74F64-5FCC-48D8-9B90-33BC672A98E7}" type="slidenum">
              <a:rPr lang="ja-JP" altLang="en-US" smtClean="0"/>
              <a:pPr/>
              <a:t>6</a:t>
            </a:fld>
            <a:endParaRPr lang="ja-JP" altLang="en-US" dirty="0"/>
          </a:p>
        </p:txBody>
      </p:sp>
      <p:sp>
        <p:nvSpPr>
          <p:cNvPr id="20" name="正方形/長方形 36">
            <a:extLst>
              <a:ext uri="{FF2B5EF4-FFF2-40B4-BE49-F238E27FC236}">
                <a16:creationId xmlns:a16="http://schemas.microsoft.com/office/drawing/2014/main" id="{2EE08364-7091-49A5-A73C-9FBA2B1DD28F}"/>
              </a:ext>
            </a:extLst>
          </p:cNvPr>
          <p:cNvSpPr>
            <a:spLocks noChangeArrowheads="1"/>
          </p:cNvSpPr>
          <p:nvPr/>
        </p:nvSpPr>
        <p:spPr bwMode="auto">
          <a:xfrm>
            <a:off x="502573" y="1807356"/>
            <a:ext cx="8138853" cy="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152" tIns="31576" rIns="63152" bIns="31576">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884151" eaLnBrk="1" hangingPunct="1">
              <a:spcBef>
                <a:spcPct val="0"/>
              </a:spcBef>
              <a:buNone/>
            </a:pPr>
            <a:r>
              <a:rPr lang="zh-TW" altLang="en-US"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大阪府都市基盤施設長寿命化</a:t>
            </a:r>
            <a:r>
              <a:rPr lang="ja-JP" altLang="en-US"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計画（平成</a:t>
            </a:r>
            <a:r>
              <a:rPr lang="en-US" altLang="ja-JP"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28</a:t>
            </a:r>
            <a:r>
              <a:rPr lang="ja-JP" altLang="en-US"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年</a:t>
            </a:r>
            <a:r>
              <a:rPr lang="en-US" altLang="ja-JP"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3</a:t>
            </a:r>
            <a:r>
              <a:rPr lang="ja-JP" altLang="en-US"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月）に基づく点検の種類と頻度</a:t>
            </a:r>
            <a:endParaRPr lang="en-US" altLang="ja-JP"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0A32D37B-9A80-4BA7-BC53-1B9E4D018F5C}"/>
              </a:ext>
            </a:extLst>
          </p:cNvPr>
          <p:cNvGrpSpPr/>
          <p:nvPr/>
        </p:nvGrpSpPr>
        <p:grpSpPr>
          <a:xfrm>
            <a:off x="723825" y="2348880"/>
            <a:ext cx="7696349" cy="2723530"/>
            <a:chOff x="44003" y="1449821"/>
            <a:chExt cx="7696349" cy="2723530"/>
          </a:xfrm>
        </p:grpSpPr>
        <p:sp>
          <p:nvSpPr>
            <p:cNvPr id="11" name="正方形/長方形 10">
              <a:extLst>
                <a:ext uri="{FF2B5EF4-FFF2-40B4-BE49-F238E27FC236}">
                  <a16:creationId xmlns:a16="http://schemas.microsoft.com/office/drawing/2014/main" id="{A0AC11E1-9E79-45F5-9623-FCDA0E62DE46}"/>
                </a:ext>
              </a:extLst>
            </p:cNvPr>
            <p:cNvSpPr/>
            <p:nvPr/>
          </p:nvSpPr>
          <p:spPr>
            <a:xfrm>
              <a:off x="44003" y="1449821"/>
              <a:ext cx="7696349" cy="2723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56EA2BBA-083B-4A27-92B0-B5A11D1CFB5A}"/>
                </a:ext>
              </a:extLst>
            </p:cNvPr>
            <p:cNvGrpSpPr/>
            <p:nvPr/>
          </p:nvGrpSpPr>
          <p:grpSpPr>
            <a:xfrm>
              <a:off x="44003" y="2001881"/>
              <a:ext cx="1731377" cy="566772"/>
              <a:chOff x="789712" y="1760116"/>
              <a:chExt cx="1778013" cy="566772"/>
            </a:xfrm>
          </p:grpSpPr>
          <p:sp>
            <p:nvSpPr>
              <p:cNvPr id="60" name="フローチャート : 代替処理 38">
                <a:extLst>
                  <a:ext uri="{FF2B5EF4-FFF2-40B4-BE49-F238E27FC236}">
                    <a16:creationId xmlns:a16="http://schemas.microsoft.com/office/drawing/2014/main" id="{7FEA1204-F153-40A2-8DD2-557F720DAADE}"/>
                  </a:ext>
                </a:extLst>
              </p:cNvPr>
              <p:cNvSpPr/>
              <p:nvPr/>
            </p:nvSpPr>
            <p:spPr>
              <a:xfrm>
                <a:off x="899592" y="1760116"/>
                <a:ext cx="1539559"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D985E054-C822-4532-AA6B-AB8F74CE8830}"/>
                  </a:ext>
                </a:extLst>
              </p:cNvPr>
              <p:cNvSpPr txBox="1"/>
              <p:nvPr/>
            </p:nvSpPr>
            <p:spPr>
              <a:xfrm>
                <a:off x="789712" y="1862302"/>
                <a:ext cx="1778013"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初期点検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a:extLst>
                <a:ext uri="{FF2B5EF4-FFF2-40B4-BE49-F238E27FC236}">
                  <a16:creationId xmlns:a16="http://schemas.microsoft.com/office/drawing/2014/main" id="{C910800C-6D1B-4947-AA4D-88229FB19192}"/>
                </a:ext>
              </a:extLst>
            </p:cNvPr>
            <p:cNvGrpSpPr/>
            <p:nvPr/>
          </p:nvGrpSpPr>
          <p:grpSpPr>
            <a:xfrm>
              <a:off x="138576" y="3398329"/>
              <a:ext cx="1523482" cy="566772"/>
              <a:chOff x="883808" y="3156564"/>
              <a:chExt cx="1564518" cy="566772"/>
            </a:xfrm>
          </p:grpSpPr>
          <p:sp>
            <p:nvSpPr>
              <p:cNvPr id="58" name="フローチャート : 代替処理 36">
                <a:extLst>
                  <a:ext uri="{FF2B5EF4-FFF2-40B4-BE49-F238E27FC236}">
                    <a16:creationId xmlns:a16="http://schemas.microsoft.com/office/drawing/2014/main" id="{A0AC8AB9-B818-471A-A518-871EA5D49677}"/>
                  </a:ext>
                </a:extLst>
              </p:cNvPr>
              <p:cNvSpPr/>
              <p:nvPr/>
            </p:nvSpPr>
            <p:spPr>
              <a:xfrm>
                <a:off x="899592" y="3156564"/>
                <a:ext cx="1530594"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D34364B7-50EA-4C16-938A-A2FAF2FD0B3C}"/>
                  </a:ext>
                </a:extLst>
              </p:cNvPr>
              <p:cNvSpPr txBox="1"/>
              <p:nvPr/>
            </p:nvSpPr>
            <p:spPr>
              <a:xfrm>
                <a:off x="883808" y="3277307"/>
                <a:ext cx="1564518" cy="369332"/>
              </a:xfrm>
              <a:prstGeom prst="rect">
                <a:avLst/>
              </a:prstGeom>
              <a:noFill/>
              <a:ln w="19050">
                <a:noFill/>
              </a:ln>
            </p:spPr>
            <p:txBody>
              <a:bodyPr wrap="square" rtlCol="0">
                <a:spAutoFit/>
              </a:bodyPr>
              <a:lstStyle/>
              <a:p>
                <a:pPr algn="ctr"/>
                <a:r>
                  <a:rPr lang="ja-JP" altLang="en-US" u="sng" dirty="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a:extLst>
                <a:ext uri="{FF2B5EF4-FFF2-40B4-BE49-F238E27FC236}">
                  <a16:creationId xmlns:a16="http://schemas.microsoft.com/office/drawing/2014/main" id="{FC8A5334-31F7-449E-895A-EA95575C5FBF}"/>
                </a:ext>
              </a:extLst>
            </p:cNvPr>
            <p:cNvGrpSpPr/>
            <p:nvPr/>
          </p:nvGrpSpPr>
          <p:grpSpPr>
            <a:xfrm>
              <a:off x="2507314" y="1967973"/>
              <a:ext cx="2359340" cy="1389498"/>
              <a:chOff x="2689530" y="1726208"/>
              <a:chExt cx="2664288" cy="1389498"/>
            </a:xfrm>
          </p:grpSpPr>
          <p:sp>
            <p:nvSpPr>
              <p:cNvPr id="56" name="正方形/長方形 55">
                <a:extLst>
                  <a:ext uri="{FF2B5EF4-FFF2-40B4-BE49-F238E27FC236}">
                    <a16:creationId xmlns:a16="http://schemas.microsoft.com/office/drawing/2014/main" id="{2FD3DA2D-7568-4278-9300-A5937A73975A}"/>
                  </a:ext>
                </a:extLst>
              </p:cNvPr>
              <p:cNvSpPr/>
              <p:nvPr/>
            </p:nvSpPr>
            <p:spPr>
              <a:xfrm>
                <a:off x="2689530" y="1726208"/>
                <a:ext cx="2664288" cy="13403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7" name="テキスト ボックス 56">
                <a:extLst>
                  <a:ext uri="{FF2B5EF4-FFF2-40B4-BE49-F238E27FC236}">
                    <a16:creationId xmlns:a16="http://schemas.microsoft.com/office/drawing/2014/main" id="{C1016C47-542C-4BC4-AC63-D8FD4999BF0A}"/>
                  </a:ext>
                </a:extLst>
              </p:cNvPr>
              <p:cNvSpPr txBox="1"/>
              <p:nvPr/>
            </p:nvSpPr>
            <p:spPr>
              <a:xfrm>
                <a:off x="2689530" y="1730711"/>
                <a:ext cx="2634300" cy="1384995"/>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対象物の劣化度を把握し、定期点検を行う上での初期値を設定する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計画点検は、常時水没しており、内部の機械設備の改築等にあわせて実施する点検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a:extLst>
                <a:ext uri="{FF2B5EF4-FFF2-40B4-BE49-F238E27FC236}">
                  <a16:creationId xmlns:a16="http://schemas.microsoft.com/office/drawing/2014/main" id="{B94E2C58-B8AC-4394-96E4-16673A8A79B7}"/>
                </a:ext>
              </a:extLst>
            </p:cNvPr>
            <p:cNvGrpSpPr/>
            <p:nvPr/>
          </p:nvGrpSpPr>
          <p:grpSpPr>
            <a:xfrm>
              <a:off x="2517584" y="3434361"/>
              <a:ext cx="2359340" cy="610819"/>
              <a:chOff x="2699800" y="3192596"/>
              <a:chExt cx="2664288" cy="610819"/>
            </a:xfrm>
          </p:grpSpPr>
          <p:sp>
            <p:nvSpPr>
              <p:cNvPr id="54" name="正方形/長方形 53">
                <a:extLst>
                  <a:ext uri="{FF2B5EF4-FFF2-40B4-BE49-F238E27FC236}">
                    <a16:creationId xmlns:a16="http://schemas.microsoft.com/office/drawing/2014/main" id="{CE036136-6CC8-4F48-AB76-24AC5ACF39F8}"/>
                  </a:ext>
                </a:extLst>
              </p:cNvPr>
              <p:cNvSpPr/>
              <p:nvPr/>
            </p:nvSpPr>
            <p:spPr>
              <a:xfrm>
                <a:off x="2699800" y="3192596"/>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5" name="テキスト ボックス 54">
                <a:extLst>
                  <a:ext uri="{FF2B5EF4-FFF2-40B4-BE49-F238E27FC236}">
                    <a16:creationId xmlns:a16="http://schemas.microsoft.com/office/drawing/2014/main" id="{8449AC6A-48A2-4C9B-A136-05EE6231C1DB}"/>
                  </a:ext>
                </a:extLst>
              </p:cNvPr>
              <p:cNvSpPr txBox="1"/>
              <p:nvPr/>
            </p:nvSpPr>
            <p:spPr>
              <a:xfrm>
                <a:off x="2730761" y="3270289"/>
                <a:ext cx="2606275" cy="461665"/>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初期点検後の定期点検で緊急措置や詳細調査の要否を判断する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a:extLst>
                <a:ext uri="{FF2B5EF4-FFF2-40B4-BE49-F238E27FC236}">
                  <a16:creationId xmlns:a16="http://schemas.microsoft.com/office/drawing/2014/main" id="{80B3F572-B691-4650-9AFB-CA1084D24717}"/>
                </a:ext>
              </a:extLst>
            </p:cNvPr>
            <p:cNvGrpSpPr/>
            <p:nvPr/>
          </p:nvGrpSpPr>
          <p:grpSpPr>
            <a:xfrm>
              <a:off x="94079" y="2710530"/>
              <a:ext cx="1608074" cy="566772"/>
              <a:chOff x="839881" y="2468765"/>
              <a:chExt cx="1651389" cy="566772"/>
            </a:xfrm>
          </p:grpSpPr>
          <p:sp>
            <p:nvSpPr>
              <p:cNvPr id="52" name="フローチャート : 代替処理 40">
                <a:extLst>
                  <a:ext uri="{FF2B5EF4-FFF2-40B4-BE49-F238E27FC236}">
                    <a16:creationId xmlns:a16="http://schemas.microsoft.com/office/drawing/2014/main" id="{02D4AA85-1F06-4BFF-9600-B42A6B8A692B}"/>
                  </a:ext>
                </a:extLst>
              </p:cNvPr>
              <p:cNvSpPr/>
              <p:nvPr/>
            </p:nvSpPr>
            <p:spPr>
              <a:xfrm>
                <a:off x="899592" y="2468765"/>
                <a:ext cx="153284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0FCEF0C6-0AF2-4DF9-A0B9-F9CCD78A0AF0}"/>
                  </a:ext>
                </a:extLst>
              </p:cNvPr>
              <p:cNvSpPr txBox="1"/>
              <p:nvPr/>
            </p:nvSpPr>
            <p:spPr>
              <a:xfrm>
                <a:off x="839881" y="2576515"/>
                <a:ext cx="1651389"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計画点検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a:extLst>
                <a:ext uri="{FF2B5EF4-FFF2-40B4-BE49-F238E27FC236}">
                  <a16:creationId xmlns:a16="http://schemas.microsoft.com/office/drawing/2014/main" id="{D10D9A8A-1A4B-4C64-9A87-2556170412E8}"/>
                </a:ext>
              </a:extLst>
            </p:cNvPr>
            <p:cNvGrpSpPr/>
            <p:nvPr/>
          </p:nvGrpSpPr>
          <p:grpSpPr>
            <a:xfrm>
              <a:off x="4943673" y="1978182"/>
              <a:ext cx="1387473" cy="1330112"/>
              <a:chOff x="5488783" y="1736417"/>
              <a:chExt cx="2049614" cy="1330112"/>
            </a:xfrm>
          </p:grpSpPr>
          <p:sp>
            <p:nvSpPr>
              <p:cNvPr id="50" name="正方形/長方形 49">
                <a:extLst>
                  <a:ext uri="{FF2B5EF4-FFF2-40B4-BE49-F238E27FC236}">
                    <a16:creationId xmlns:a16="http://schemas.microsoft.com/office/drawing/2014/main" id="{F8E48062-D786-44B6-B708-F6A7C42DA20D}"/>
                  </a:ext>
                </a:extLst>
              </p:cNvPr>
              <p:cNvSpPr/>
              <p:nvPr/>
            </p:nvSpPr>
            <p:spPr>
              <a:xfrm>
                <a:off x="5488783" y="1736417"/>
                <a:ext cx="2049614" cy="1330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5CC55691-7CC3-401F-B2E3-D2537A2FA813}"/>
                  </a:ext>
                </a:extLst>
              </p:cNvPr>
              <p:cNvSpPr txBox="1"/>
              <p:nvPr/>
            </p:nvSpPr>
            <p:spPr>
              <a:xfrm>
                <a:off x="5527241" y="2249332"/>
                <a:ext cx="1940608" cy="33855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最初に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a:extLst>
                <a:ext uri="{FF2B5EF4-FFF2-40B4-BE49-F238E27FC236}">
                  <a16:creationId xmlns:a16="http://schemas.microsoft.com/office/drawing/2014/main" id="{E84A445A-7878-438D-93DF-7CA9F8C683FB}"/>
                </a:ext>
              </a:extLst>
            </p:cNvPr>
            <p:cNvGrpSpPr/>
            <p:nvPr/>
          </p:nvGrpSpPr>
          <p:grpSpPr>
            <a:xfrm>
              <a:off x="4969706" y="3398329"/>
              <a:ext cx="1387473" cy="610819"/>
              <a:chOff x="5514816" y="3156564"/>
              <a:chExt cx="2049614" cy="610819"/>
            </a:xfrm>
          </p:grpSpPr>
          <p:sp>
            <p:nvSpPr>
              <p:cNvPr id="48" name="正方形/長方形 47">
                <a:extLst>
                  <a:ext uri="{FF2B5EF4-FFF2-40B4-BE49-F238E27FC236}">
                    <a16:creationId xmlns:a16="http://schemas.microsoft.com/office/drawing/2014/main" id="{5805DFAE-E257-4263-9118-CB6D07B7CC13}"/>
                  </a:ext>
                </a:extLst>
              </p:cNvPr>
              <p:cNvSpPr/>
              <p:nvPr/>
            </p:nvSpPr>
            <p:spPr>
              <a:xfrm>
                <a:off x="5514816" y="3156564"/>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66A687DC-E709-449F-8A80-D0479EC41316}"/>
                  </a:ext>
                </a:extLst>
              </p:cNvPr>
              <p:cNvSpPr txBox="1"/>
              <p:nvPr/>
            </p:nvSpPr>
            <p:spPr>
              <a:xfrm>
                <a:off x="5546723" y="3312439"/>
                <a:ext cx="2017707" cy="338554"/>
              </a:xfrm>
              <a:prstGeom prst="rect">
                <a:avLst/>
              </a:prstGeom>
              <a:noFill/>
              <a:ln w="19050">
                <a:noFill/>
              </a:ln>
            </p:spPr>
            <p:txBody>
              <a:bodyPr wrap="square" rtlCol="0">
                <a:spAutoFit/>
              </a:bodyPr>
              <a:lstStyle/>
              <a:p>
                <a:pPr algn="ct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a:extLst>
                <a:ext uri="{FF2B5EF4-FFF2-40B4-BE49-F238E27FC236}">
                  <a16:creationId xmlns:a16="http://schemas.microsoft.com/office/drawing/2014/main" id="{232EC8AA-C278-435E-B882-76681E993985}"/>
                </a:ext>
              </a:extLst>
            </p:cNvPr>
            <p:cNvGrpSpPr/>
            <p:nvPr/>
          </p:nvGrpSpPr>
          <p:grpSpPr>
            <a:xfrm>
              <a:off x="147762" y="1553187"/>
              <a:ext cx="1515413" cy="369332"/>
              <a:chOff x="338362" y="1516142"/>
              <a:chExt cx="1556232" cy="369332"/>
            </a:xfrm>
          </p:grpSpPr>
          <p:sp>
            <p:nvSpPr>
              <p:cNvPr id="46" name="角丸四角形 22">
                <a:extLst>
                  <a:ext uri="{FF2B5EF4-FFF2-40B4-BE49-F238E27FC236}">
                    <a16:creationId xmlns:a16="http://schemas.microsoft.com/office/drawing/2014/main" id="{D05D8F1F-E539-4669-9FEA-0D43FAF50625}"/>
                  </a:ext>
                </a:extLst>
              </p:cNvPr>
              <p:cNvSpPr/>
              <p:nvPr/>
            </p:nvSpPr>
            <p:spPr>
              <a:xfrm>
                <a:off x="338362" y="1556792"/>
                <a:ext cx="1556232"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028A982-E28A-4799-9B1F-2AC778145313}"/>
                  </a:ext>
                </a:extLst>
              </p:cNvPr>
              <p:cNvSpPr txBox="1"/>
              <p:nvPr/>
            </p:nvSpPr>
            <p:spPr>
              <a:xfrm>
                <a:off x="403457" y="1516142"/>
                <a:ext cx="1431236"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点検分類</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21">
              <a:extLst>
                <a:ext uri="{FF2B5EF4-FFF2-40B4-BE49-F238E27FC236}">
                  <a16:creationId xmlns:a16="http://schemas.microsoft.com/office/drawing/2014/main" id="{7F9D134C-F345-4EAA-BC14-311DF7FF9FD6}"/>
                </a:ext>
              </a:extLst>
            </p:cNvPr>
            <p:cNvGrpSpPr/>
            <p:nvPr/>
          </p:nvGrpSpPr>
          <p:grpSpPr>
            <a:xfrm>
              <a:off x="2536604" y="1556115"/>
              <a:ext cx="2334731" cy="369332"/>
              <a:chOff x="2030624" y="1519070"/>
              <a:chExt cx="2612573" cy="369332"/>
            </a:xfrm>
          </p:grpSpPr>
          <p:sp>
            <p:nvSpPr>
              <p:cNvPr id="44" name="角丸四角形 72">
                <a:extLst>
                  <a:ext uri="{FF2B5EF4-FFF2-40B4-BE49-F238E27FC236}">
                    <a16:creationId xmlns:a16="http://schemas.microsoft.com/office/drawing/2014/main" id="{594F7544-5437-44D9-AC68-FF1D4E047F0B}"/>
                  </a:ext>
                </a:extLst>
              </p:cNvPr>
              <p:cNvSpPr/>
              <p:nvPr/>
            </p:nvSpPr>
            <p:spPr>
              <a:xfrm>
                <a:off x="2030624" y="1559720"/>
                <a:ext cx="2612573" cy="28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CB6B3753-8700-49A5-9B35-0833C7D99130}"/>
                  </a:ext>
                </a:extLst>
              </p:cNvPr>
              <p:cNvSpPr txBox="1"/>
              <p:nvPr/>
            </p:nvSpPr>
            <p:spPr>
              <a:xfrm>
                <a:off x="2183036" y="1519070"/>
                <a:ext cx="2304255"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点検内容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 name="グループ化 22">
              <a:extLst>
                <a:ext uri="{FF2B5EF4-FFF2-40B4-BE49-F238E27FC236}">
                  <a16:creationId xmlns:a16="http://schemas.microsoft.com/office/drawing/2014/main" id="{20DB02C6-D9DE-40FB-9FE3-4C0B16A4E252}"/>
                </a:ext>
              </a:extLst>
            </p:cNvPr>
            <p:cNvGrpSpPr/>
            <p:nvPr/>
          </p:nvGrpSpPr>
          <p:grpSpPr>
            <a:xfrm>
              <a:off x="4943673" y="1547611"/>
              <a:ext cx="1387474" cy="369332"/>
              <a:chOff x="4715535" y="1510566"/>
              <a:chExt cx="1387474" cy="369332"/>
            </a:xfrm>
          </p:grpSpPr>
          <p:sp>
            <p:nvSpPr>
              <p:cNvPr id="42" name="角丸四角形 74">
                <a:extLst>
                  <a:ext uri="{FF2B5EF4-FFF2-40B4-BE49-F238E27FC236}">
                    <a16:creationId xmlns:a16="http://schemas.microsoft.com/office/drawing/2014/main" id="{788C61FA-C93D-4C61-B7A6-A9D2DCD3D0EC}"/>
                  </a:ext>
                </a:extLst>
              </p:cNvPr>
              <p:cNvSpPr/>
              <p:nvPr/>
            </p:nvSpPr>
            <p:spPr>
              <a:xfrm>
                <a:off x="4715535" y="1551216"/>
                <a:ext cx="1387474"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48B0710B-5513-4983-BB81-5B460102C374}"/>
                  </a:ext>
                </a:extLst>
              </p:cNvPr>
              <p:cNvSpPr txBox="1"/>
              <p:nvPr/>
            </p:nvSpPr>
            <p:spPr>
              <a:xfrm>
                <a:off x="4762275" y="1510566"/>
                <a:ext cx="1292976"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頻度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 name="グループ化 23">
              <a:extLst>
                <a:ext uri="{FF2B5EF4-FFF2-40B4-BE49-F238E27FC236}">
                  <a16:creationId xmlns:a16="http://schemas.microsoft.com/office/drawing/2014/main" id="{C21C35AB-4B33-490A-BFB0-DA128F623A59}"/>
                </a:ext>
              </a:extLst>
            </p:cNvPr>
            <p:cNvGrpSpPr/>
            <p:nvPr/>
          </p:nvGrpSpPr>
          <p:grpSpPr>
            <a:xfrm>
              <a:off x="6460476" y="1540463"/>
              <a:ext cx="1170207" cy="369332"/>
              <a:chOff x="6460476" y="1503418"/>
              <a:chExt cx="1170207" cy="369332"/>
            </a:xfrm>
          </p:grpSpPr>
          <p:sp>
            <p:nvSpPr>
              <p:cNvPr id="40" name="角丸四角形 78">
                <a:extLst>
                  <a:ext uri="{FF2B5EF4-FFF2-40B4-BE49-F238E27FC236}">
                    <a16:creationId xmlns:a16="http://schemas.microsoft.com/office/drawing/2014/main" id="{91303CC7-38D2-4EF1-AA20-511564C1DE3C}"/>
                  </a:ext>
                </a:extLst>
              </p:cNvPr>
              <p:cNvSpPr/>
              <p:nvPr/>
            </p:nvSpPr>
            <p:spPr>
              <a:xfrm>
                <a:off x="6460476" y="1545673"/>
                <a:ext cx="1170207"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8B4D84D-5ACE-4D77-B330-7F4028045A16}"/>
                  </a:ext>
                </a:extLst>
              </p:cNvPr>
              <p:cNvSpPr txBox="1"/>
              <p:nvPr/>
            </p:nvSpPr>
            <p:spPr>
              <a:xfrm>
                <a:off x="6541793" y="1503418"/>
                <a:ext cx="973203"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施設数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a:extLst>
                <a:ext uri="{FF2B5EF4-FFF2-40B4-BE49-F238E27FC236}">
                  <a16:creationId xmlns:a16="http://schemas.microsoft.com/office/drawing/2014/main" id="{CFB2DEBE-8A4F-4F67-A017-05B780C52450}"/>
                </a:ext>
              </a:extLst>
            </p:cNvPr>
            <p:cNvGrpSpPr/>
            <p:nvPr/>
          </p:nvGrpSpPr>
          <p:grpSpPr>
            <a:xfrm>
              <a:off x="1749581" y="1556115"/>
              <a:ext cx="740809" cy="369332"/>
              <a:chOff x="6487261" y="1519070"/>
              <a:chExt cx="1214345" cy="369332"/>
            </a:xfrm>
          </p:grpSpPr>
          <p:sp>
            <p:nvSpPr>
              <p:cNvPr id="38" name="角丸四角形 90">
                <a:extLst>
                  <a:ext uri="{FF2B5EF4-FFF2-40B4-BE49-F238E27FC236}">
                    <a16:creationId xmlns:a16="http://schemas.microsoft.com/office/drawing/2014/main" id="{2EB4C7CE-8D61-4057-8EA6-6566D94EC0D2}"/>
                  </a:ext>
                </a:extLst>
              </p:cNvPr>
              <p:cNvSpPr/>
              <p:nvPr/>
            </p:nvSpPr>
            <p:spPr>
              <a:xfrm>
                <a:off x="6487261" y="1558660"/>
                <a:ext cx="1214345" cy="289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7F7D112-B576-45E9-A6F3-B09515634E63}"/>
                  </a:ext>
                </a:extLst>
              </p:cNvPr>
              <p:cNvSpPr txBox="1"/>
              <p:nvPr/>
            </p:nvSpPr>
            <p:spPr>
              <a:xfrm>
                <a:off x="6549715" y="1519070"/>
                <a:ext cx="1103252"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体制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a:extLst>
                <a:ext uri="{FF2B5EF4-FFF2-40B4-BE49-F238E27FC236}">
                  <a16:creationId xmlns:a16="http://schemas.microsoft.com/office/drawing/2014/main" id="{1A6963EB-0115-490D-8273-39BED0EFF203}"/>
                </a:ext>
              </a:extLst>
            </p:cNvPr>
            <p:cNvGrpSpPr/>
            <p:nvPr/>
          </p:nvGrpSpPr>
          <p:grpSpPr>
            <a:xfrm>
              <a:off x="1721890" y="1972476"/>
              <a:ext cx="763660" cy="610819"/>
              <a:chOff x="5510144" y="1736417"/>
              <a:chExt cx="1940607" cy="610819"/>
            </a:xfrm>
          </p:grpSpPr>
          <p:sp>
            <p:nvSpPr>
              <p:cNvPr id="36" name="正方形/長方形 35">
                <a:extLst>
                  <a:ext uri="{FF2B5EF4-FFF2-40B4-BE49-F238E27FC236}">
                    <a16:creationId xmlns:a16="http://schemas.microsoft.com/office/drawing/2014/main" id="{955D2F39-0FC0-4CB7-8DEA-4AA12691CEC8}"/>
                  </a:ext>
                </a:extLst>
              </p:cNvPr>
              <p:cNvSpPr/>
              <p:nvPr/>
            </p:nvSpPr>
            <p:spPr>
              <a:xfrm>
                <a:off x="5604966" y="1736417"/>
                <a:ext cx="1802041"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A7B126A-5BEF-4FD6-9B98-317E7AC787C9}"/>
                  </a:ext>
                </a:extLst>
              </p:cNvPr>
              <p:cNvSpPr txBox="1"/>
              <p:nvPr/>
            </p:nvSpPr>
            <p:spPr>
              <a:xfrm>
                <a:off x="5510144" y="1738268"/>
                <a:ext cx="1940607"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10C5DF5E-D183-48AD-A239-11BE53A8065A}"/>
                </a:ext>
              </a:extLst>
            </p:cNvPr>
            <p:cNvGrpSpPr/>
            <p:nvPr/>
          </p:nvGrpSpPr>
          <p:grpSpPr>
            <a:xfrm>
              <a:off x="1728618" y="2701083"/>
              <a:ext cx="763660" cy="610819"/>
              <a:chOff x="1728618" y="2664038"/>
              <a:chExt cx="763660" cy="610819"/>
            </a:xfrm>
          </p:grpSpPr>
          <p:sp>
            <p:nvSpPr>
              <p:cNvPr id="34" name="正方形/長方形 33">
                <a:extLst>
                  <a:ext uri="{FF2B5EF4-FFF2-40B4-BE49-F238E27FC236}">
                    <a16:creationId xmlns:a16="http://schemas.microsoft.com/office/drawing/2014/main" id="{7B7DF41F-778D-4AB5-936A-1E62DA8D5771}"/>
                  </a:ext>
                </a:extLst>
              </p:cNvPr>
              <p:cNvSpPr/>
              <p:nvPr/>
            </p:nvSpPr>
            <p:spPr>
              <a:xfrm>
                <a:off x="1759204" y="2664038"/>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D70E36D-39A2-47C2-914C-A6CD5AA99A52}"/>
                  </a:ext>
                </a:extLst>
              </p:cNvPr>
              <p:cNvSpPr txBox="1"/>
              <p:nvPr/>
            </p:nvSpPr>
            <p:spPr>
              <a:xfrm>
                <a:off x="1728618" y="2901917"/>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43781D6F-B60A-4F3C-9B1C-70D75CE040B4}"/>
                </a:ext>
              </a:extLst>
            </p:cNvPr>
            <p:cNvGrpSpPr/>
            <p:nvPr/>
          </p:nvGrpSpPr>
          <p:grpSpPr>
            <a:xfrm>
              <a:off x="1736413" y="3424282"/>
              <a:ext cx="763660" cy="646331"/>
              <a:chOff x="1736413" y="3387237"/>
              <a:chExt cx="763660" cy="646331"/>
            </a:xfrm>
          </p:grpSpPr>
          <p:sp>
            <p:nvSpPr>
              <p:cNvPr id="32" name="正方形/長方形 31">
                <a:extLst>
                  <a:ext uri="{FF2B5EF4-FFF2-40B4-BE49-F238E27FC236}">
                    <a16:creationId xmlns:a16="http://schemas.microsoft.com/office/drawing/2014/main" id="{FBE6E85D-BEB4-4C7B-802B-2FFE95DC0498}"/>
                  </a:ext>
                </a:extLst>
              </p:cNvPr>
              <p:cNvSpPr/>
              <p:nvPr/>
            </p:nvSpPr>
            <p:spPr>
              <a:xfrm>
                <a:off x="1759204" y="3397316"/>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846EACD9-E0DF-4AFE-8422-C694C794F0C3}"/>
                  </a:ext>
                </a:extLst>
              </p:cNvPr>
              <p:cNvSpPr txBox="1"/>
              <p:nvPr/>
            </p:nvSpPr>
            <p:spPr>
              <a:xfrm>
                <a:off x="1736413" y="3387237"/>
                <a:ext cx="763660" cy="646331"/>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直営委託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788AF6CE-4FB0-46E3-A836-8EBAF4BB0D69}"/>
                </a:ext>
              </a:extLst>
            </p:cNvPr>
            <p:cNvGrpSpPr/>
            <p:nvPr/>
          </p:nvGrpSpPr>
          <p:grpSpPr>
            <a:xfrm>
              <a:off x="6474841" y="1967974"/>
              <a:ext cx="1170207" cy="2077208"/>
              <a:chOff x="3051666" y="1729706"/>
              <a:chExt cx="2049614" cy="628431"/>
            </a:xfrm>
          </p:grpSpPr>
          <p:sp>
            <p:nvSpPr>
              <p:cNvPr id="30" name="正方形/長方形 29">
                <a:extLst>
                  <a:ext uri="{FF2B5EF4-FFF2-40B4-BE49-F238E27FC236}">
                    <a16:creationId xmlns:a16="http://schemas.microsoft.com/office/drawing/2014/main" id="{2C9643DD-569E-4E60-BD7D-A772373B7C6D}"/>
                  </a:ext>
                </a:extLst>
              </p:cNvPr>
              <p:cNvSpPr/>
              <p:nvPr/>
            </p:nvSpPr>
            <p:spPr>
              <a:xfrm>
                <a:off x="3051666" y="1729706"/>
                <a:ext cx="2049614" cy="6284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1B0CBFD-16A1-4F94-AF1D-3C7B7F9631C1}"/>
                  </a:ext>
                </a:extLst>
              </p:cNvPr>
              <p:cNvSpPr txBox="1"/>
              <p:nvPr/>
            </p:nvSpPr>
            <p:spPr>
              <a:xfrm>
                <a:off x="3123346" y="1931086"/>
                <a:ext cx="1906252" cy="167605"/>
              </a:xfrm>
              <a:prstGeom prst="rect">
                <a:avLst/>
              </a:prstGeom>
              <a:noFill/>
              <a:ln w="19050">
                <a:noFill/>
              </a:ln>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処理場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ポンプ場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62" name="テキスト ボックス 61">
            <a:extLst>
              <a:ext uri="{FF2B5EF4-FFF2-40B4-BE49-F238E27FC236}">
                <a16:creationId xmlns:a16="http://schemas.microsoft.com/office/drawing/2014/main" id="{05AA77D8-1357-4CA1-8220-FB69102E5D01}"/>
              </a:ext>
            </a:extLst>
          </p:cNvPr>
          <p:cNvSpPr txBox="1"/>
          <p:nvPr/>
        </p:nvSpPr>
        <p:spPr>
          <a:xfrm>
            <a:off x="2430568" y="3128509"/>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EB39577F-84B0-44BF-A28C-6A113A63D9D8}"/>
              </a:ext>
            </a:extLst>
          </p:cNvPr>
          <p:cNvSpPr txBox="1"/>
          <p:nvPr/>
        </p:nvSpPr>
        <p:spPr>
          <a:xfrm>
            <a:off x="2440190" y="3593931"/>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a:extLst>
              <a:ext uri="{FF2B5EF4-FFF2-40B4-BE49-F238E27FC236}">
                <a16:creationId xmlns:a16="http://schemas.microsoft.com/office/drawing/2014/main" id="{E3AEDA95-178F-402D-B64B-6BA9F7B77BCE}"/>
              </a:ext>
            </a:extLst>
          </p:cNvPr>
          <p:cNvSpPr txBox="1"/>
          <p:nvPr/>
        </p:nvSpPr>
        <p:spPr>
          <a:xfrm>
            <a:off x="7375677" y="594119"/>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Tree>
    <p:extLst>
      <p:ext uri="{BB962C8B-B14F-4D97-AF65-F5344CB8AC3E}">
        <p14:creationId xmlns:p14="http://schemas.microsoft.com/office/powerpoint/2010/main" val="252413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31A695E1-0F2B-459E-8641-E7A6A144DA5C}"/>
              </a:ext>
            </a:extLst>
          </p:cNvPr>
          <p:cNvGraphicFramePr>
            <a:graphicFrameLocks/>
          </p:cNvGraphicFramePr>
          <p:nvPr>
            <p:extLst>
              <p:ext uri="{D42A27DB-BD31-4B8C-83A1-F6EECF244321}">
                <p14:modId xmlns:p14="http://schemas.microsoft.com/office/powerpoint/2010/main" val="2899656848"/>
              </p:ext>
            </p:extLst>
          </p:nvPr>
        </p:nvGraphicFramePr>
        <p:xfrm>
          <a:off x="4485679" y="3303125"/>
          <a:ext cx="3201935" cy="311461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b="1"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現計画における点検（日常・定期）の実施状況、体制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　土木施設　　　　　　　　　　　　　　　　　　　　　　　</a:t>
            </a:r>
            <a:endParaRPr kumimoji="1" lang="ja-JP" altLang="en-US" sz="1600" dirty="0">
              <a:latin typeface="Meiryo UI" pitchFamily="50" charset="-128"/>
              <a:ea typeface="Meiryo UI" pitchFamily="50" charset="-128"/>
              <a:cs typeface="Meiryo UI" pitchFamily="50" charset="-128"/>
            </a:endParaRPr>
          </a:p>
        </p:txBody>
      </p:sp>
      <p:sp>
        <p:nvSpPr>
          <p:cNvPr id="21" name="スライド番号プレースホルダー 1">
            <a:extLst>
              <a:ext uri="{FF2B5EF4-FFF2-40B4-BE49-F238E27FC236}">
                <a16:creationId xmlns:a16="http://schemas.microsoft.com/office/drawing/2014/main" id="{383C1C00-9BBA-4BCB-A729-BAA3340069B7}"/>
              </a:ext>
            </a:extLst>
          </p:cNvPr>
          <p:cNvSpPr>
            <a:spLocks noGrp="1"/>
          </p:cNvSpPr>
          <p:nvPr>
            <p:ph type="sldNum" sz="quarter" idx="12"/>
          </p:nvPr>
        </p:nvSpPr>
        <p:spPr>
          <a:xfrm>
            <a:off x="8316416" y="6493599"/>
            <a:ext cx="1323284" cy="365125"/>
          </a:xfrm>
        </p:spPr>
        <p:txBody>
          <a:bodyPr/>
          <a:lstStyle/>
          <a:p>
            <a:fld id="{61E74F64-5FCC-48D8-9B90-33BC672A98E7}" type="slidenum">
              <a:rPr lang="ja-JP" altLang="en-US" smtClean="0"/>
              <a:pPr/>
              <a:t>7</a:t>
            </a:fld>
            <a:endParaRPr lang="ja-JP" altLang="en-US" dirty="0"/>
          </a:p>
        </p:txBody>
      </p:sp>
      <p:graphicFrame>
        <p:nvGraphicFramePr>
          <p:cNvPr id="9" name="グラフ 8">
            <a:extLst>
              <a:ext uri="{FF2B5EF4-FFF2-40B4-BE49-F238E27FC236}">
                <a16:creationId xmlns:a16="http://schemas.microsoft.com/office/drawing/2014/main" id="{D700BE19-005A-4CE7-81E3-8414549486B3}"/>
              </a:ext>
            </a:extLst>
          </p:cNvPr>
          <p:cNvGraphicFramePr>
            <a:graphicFrameLocks/>
          </p:cNvGraphicFramePr>
          <p:nvPr>
            <p:extLst>
              <p:ext uri="{D42A27DB-BD31-4B8C-83A1-F6EECF244321}">
                <p14:modId xmlns:p14="http://schemas.microsoft.com/office/powerpoint/2010/main" val="194688674"/>
              </p:ext>
            </p:extLst>
          </p:nvPr>
        </p:nvGraphicFramePr>
        <p:xfrm>
          <a:off x="-540680" y="3425993"/>
          <a:ext cx="4146198" cy="3114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表 9">
            <a:extLst>
              <a:ext uri="{FF2B5EF4-FFF2-40B4-BE49-F238E27FC236}">
                <a16:creationId xmlns:a16="http://schemas.microsoft.com/office/drawing/2014/main" id="{8840719E-0581-4313-BAF3-80610C2FE34A}"/>
              </a:ext>
            </a:extLst>
          </p:cNvPr>
          <p:cNvGraphicFramePr>
            <a:graphicFrameLocks noGrp="1"/>
          </p:cNvGraphicFramePr>
          <p:nvPr>
            <p:extLst>
              <p:ext uri="{D42A27DB-BD31-4B8C-83A1-F6EECF244321}">
                <p14:modId xmlns:p14="http://schemas.microsoft.com/office/powerpoint/2010/main" val="1428801277"/>
              </p:ext>
            </p:extLst>
          </p:nvPr>
        </p:nvGraphicFramePr>
        <p:xfrm>
          <a:off x="322907" y="1438297"/>
          <a:ext cx="3534517" cy="1483360"/>
        </p:xfrm>
        <a:graphic>
          <a:graphicData uri="http://schemas.openxmlformats.org/drawingml/2006/table">
            <a:tbl>
              <a:tblPr firstRow="1" bandRow="1">
                <a:tableStyleId>{5C22544A-7EE6-4342-B048-85BDC9FD1C3A}</a:tableStyleId>
              </a:tblPr>
              <a:tblGrid>
                <a:gridCol w="1011539">
                  <a:extLst>
                    <a:ext uri="{9D8B030D-6E8A-4147-A177-3AD203B41FA5}">
                      <a16:colId xmlns:a16="http://schemas.microsoft.com/office/drawing/2014/main" val="314067347"/>
                    </a:ext>
                  </a:extLst>
                </a:gridCol>
                <a:gridCol w="1002177">
                  <a:extLst>
                    <a:ext uri="{9D8B030D-6E8A-4147-A177-3AD203B41FA5}">
                      <a16:colId xmlns:a16="http://schemas.microsoft.com/office/drawing/2014/main" val="1974655073"/>
                    </a:ext>
                  </a:extLst>
                </a:gridCol>
                <a:gridCol w="1520801">
                  <a:extLst>
                    <a:ext uri="{9D8B030D-6E8A-4147-A177-3AD203B41FA5}">
                      <a16:colId xmlns:a16="http://schemas.microsoft.com/office/drawing/2014/main" val="1551750450"/>
                    </a:ext>
                  </a:extLst>
                </a:gridCol>
              </a:tblGrid>
              <a:tr h="370840">
                <a:tc>
                  <a:txBody>
                    <a:bodyPr/>
                    <a:lstStyle/>
                    <a:p>
                      <a:pPr algn="ctr"/>
                      <a:endParaRPr kumimoji="1" lang="ja-JP" altLang="en-US" sz="1600" dirty="0"/>
                    </a:p>
                  </a:txBody>
                  <a:tcPr anchor="ctr">
                    <a:solidFill>
                      <a:schemeClr val="accent1">
                        <a:lumMod val="60000"/>
                        <a:lumOff val="40000"/>
                      </a:schemeClr>
                    </a:solidFill>
                  </a:tcPr>
                </a:tc>
                <a:tc>
                  <a:txBody>
                    <a:bodyPr/>
                    <a:lstStyle/>
                    <a:p>
                      <a:pPr algn="ctr"/>
                      <a:r>
                        <a:rPr kumimoji="1" lang="ja-JP" altLang="en-US" sz="1600" dirty="0"/>
                        <a:t>機場数</a:t>
                      </a:r>
                    </a:p>
                  </a:txBody>
                  <a:tcPr anchor="ctr">
                    <a:solidFill>
                      <a:schemeClr val="accent1">
                        <a:lumMod val="60000"/>
                        <a:lumOff val="40000"/>
                      </a:schemeClr>
                    </a:solidFill>
                  </a:tcPr>
                </a:tc>
                <a:tc>
                  <a:txBody>
                    <a:bodyPr/>
                    <a:lstStyle/>
                    <a:p>
                      <a:pPr algn="ctr"/>
                      <a:r>
                        <a:rPr kumimoji="1" lang="ja-JP" altLang="en-US" sz="1600" dirty="0"/>
                        <a:t>施設数</a:t>
                      </a:r>
                      <a:r>
                        <a:rPr kumimoji="1" lang="en-US" altLang="ja-JP" sz="1600" dirty="0"/>
                        <a:t>※</a:t>
                      </a:r>
                      <a:endParaRPr kumimoji="1" lang="ja-JP" altLang="en-US" sz="1600" baseline="30000" dirty="0"/>
                    </a:p>
                  </a:txBody>
                  <a:tcPr anchor="ctr">
                    <a:solidFill>
                      <a:schemeClr val="accent1">
                        <a:lumMod val="60000"/>
                        <a:lumOff val="40000"/>
                      </a:schemeClr>
                    </a:solidFill>
                  </a:tcPr>
                </a:tc>
                <a:extLst>
                  <a:ext uri="{0D108BD9-81ED-4DB2-BD59-A6C34878D82A}">
                    <a16:rowId xmlns:a16="http://schemas.microsoft.com/office/drawing/2014/main" val="2071556300"/>
                  </a:ext>
                </a:extLst>
              </a:tr>
              <a:tr h="370840">
                <a:tc>
                  <a:txBody>
                    <a:bodyPr/>
                    <a:lstStyle/>
                    <a:p>
                      <a:pPr algn="ctr"/>
                      <a:r>
                        <a:rPr kumimoji="1" lang="ja-JP" altLang="en-US" sz="1600" dirty="0">
                          <a:solidFill>
                            <a:schemeClr val="tx1">
                              <a:lumMod val="65000"/>
                              <a:lumOff val="35000"/>
                            </a:schemeClr>
                          </a:solidFill>
                        </a:rPr>
                        <a:t>処理場</a:t>
                      </a:r>
                    </a:p>
                  </a:txBody>
                  <a:tcPr anchor="ctr">
                    <a:solidFill>
                      <a:srgbClr val="E9EBF5"/>
                    </a:solidFill>
                  </a:tcPr>
                </a:tc>
                <a:tc>
                  <a:txBody>
                    <a:bodyPr/>
                    <a:lstStyle/>
                    <a:p>
                      <a:pPr algn="ctr"/>
                      <a:r>
                        <a:rPr kumimoji="1" lang="en-US" altLang="ja-JP" sz="1600" dirty="0">
                          <a:solidFill>
                            <a:schemeClr val="tx1">
                              <a:lumMod val="65000"/>
                              <a:lumOff val="35000"/>
                            </a:schemeClr>
                          </a:solidFill>
                        </a:rPr>
                        <a:t>14</a:t>
                      </a:r>
                      <a:endParaRPr kumimoji="1" lang="ja-JP" altLang="en-US" sz="1600" dirty="0">
                        <a:solidFill>
                          <a:schemeClr val="tx1">
                            <a:lumMod val="65000"/>
                            <a:lumOff val="35000"/>
                          </a:schemeClr>
                        </a:solidFill>
                      </a:endParaRPr>
                    </a:p>
                  </a:txBody>
                  <a:tcPr anchor="ctr">
                    <a:solidFill>
                      <a:srgbClr val="E9EBF5"/>
                    </a:solidFill>
                  </a:tcPr>
                </a:tc>
                <a:tc>
                  <a:txBody>
                    <a:bodyPr/>
                    <a:lstStyle/>
                    <a:p>
                      <a:pPr algn="ctr"/>
                      <a:r>
                        <a:rPr kumimoji="1" lang="en-US" altLang="ja-JP" sz="1600" dirty="0">
                          <a:solidFill>
                            <a:schemeClr val="tx1">
                              <a:lumMod val="65000"/>
                              <a:lumOff val="35000"/>
                            </a:schemeClr>
                          </a:solidFill>
                        </a:rPr>
                        <a:t>809</a:t>
                      </a:r>
                      <a:r>
                        <a:rPr kumimoji="1" lang="ja-JP" altLang="en-US" sz="1600" dirty="0">
                          <a:solidFill>
                            <a:schemeClr val="tx1">
                              <a:lumMod val="65000"/>
                              <a:lumOff val="35000"/>
                            </a:schemeClr>
                          </a:solidFill>
                        </a:rPr>
                        <a:t>施設</a:t>
                      </a:r>
                    </a:p>
                  </a:txBody>
                  <a:tcPr anchor="ctr">
                    <a:solidFill>
                      <a:srgbClr val="E9EBF5"/>
                    </a:solidFill>
                  </a:tcPr>
                </a:tc>
                <a:extLst>
                  <a:ext uri="{0D108BD9-81ED-4DB2-BD59-A6C34878D82A}">
                    <a16:rowId xmlns:a16="http://schemas.microsoft.com/office/drawing/2014/main" val="1154036906"/>
                  </a:ext>
                </a:extLst>
              </a:tr>
              <a:tr h="370840">
                <a:tc>
                  <a:txBody>
                    <a:bodyPr/>
                    <a:lstStyle/>
                    <a:p>
                      <a:pPr algn="ctr"/>
                      <a:r>
                        <a:rPr kumimoji="1" lang="ja-JP" altLang="en-US" sz="1600" dirty="0">
                          <a:solidFill>
                            <a:schemeClr val="tx1">
                              <a:lumMod val="65000"/>
                              <a:lumOff val="35000"/>
                            </a:schemeClr>
                          </a:solidFill>
                        </a:rPr>
                        <a:t>ポンプ場</a:t>
                      </a:r>
                    </a:p>
                  </a:txBody>
                  <a:tcPr anchor="ctr"/>
                </a:tc>
                <a:tc>
                  <a:txBody>
                    <a:bodyPr/>
                    <a:lstStyle/>
                    <a:p>
                      <a:pPr algn="ctr"/>
                      <a:r>
                        <a:rPr kumimoji="1" lang="en-US" altLang="ja-JP" sz="1600" dirty="0">
                          <a:solidFill>
                            <a:schemeClr val="tx1">
                              <a:lumMod val="65000"/>
                              <a:lumOff val="35000"/>
                            </a:schemeClr>
                          </a:solidFill>
                        </a:rPr>
                        <a:t>40</a:t>
                      </a:r>
                      <a:endParaRPr kumimoji="1" lang="ja-JP" altLang="en-US" sz="1600" dirty="0">
                        <a:solidFill>
                          <a:schemeClr val="tx1">
                            <a:lumMod val="65000"/>
                            <a:lumOff val="35000"/>
                          </a:schemeClr>
                        </a:solidFill>
                      </a:endParaRPr>
                    </a:p>
                  </a:txBody>
                  <a:tcPr anchor="ctr"/>
                </a:tc>
                <a:tc>
                  <a:txBody>
                    <a:bodyPr/>
                    <a:lstStyle/>
                    <a:p>
                      <a:pPr algn="ctr"/>
                      <a:r>
                        <a:rPr kumimoji="1" lang="en-US" altLang="ja-JP" sz="1600" dirty="0">
                          <a:solidFill>
                            <a:schemeClr val="tx1">
                              <a:lumMod val="65000"/>
                              <a:lumOff val="35000"/>
                            </a:schemeClr>
                          </a:solidFill>
                        </a:rPr>
                        <a:t>235</a:t>
                      </a:r>
                      <a:r>
                        <a:rPr kumimoji="1" lang="ja-JP" altLang="en-US" sz="1600" dirty="0">
                          <a:solidFill>
                            <a:schemeClr val="tx1">
                              <a:lumMod val="65000"/>
                              <a:lumOff val="35000"/>
                            </a:schemeClr>
                          </a:solidFill>
                        </a:rPr>
                        <a:t>施設</a:t>
                      </a:r>
                    </a:p>
                  </a:txBody>
                  <a:tcPr anchor="ctr"/>
                </a:tc>
                <a:extLst>
                  <a:ext uri="{0D108BD9-81ED-4DB2-BD59-A6C34878D82A}">
                    <a16:rowId xmlns:a16="http://schemas.microsoft.com/office/drawing/2014/main" val="4041679462"/>
                  </a:ext>
                </a:extLst>
              </a:tr>
              <a:tr h="370840">
                <a:tc>
                  <a:txBody>
                    <a:bodyPr/>
                    <a:lstStyle/>
                    <a:p>
                      <a:pPr algn="ctr"/>
                      <a:r>
                        <a:rPr kumimoji="1" lang="ja-JP" altLang="en-US" sz="1600" dirty="0">
                          <a:solidFill>
                            <a:schemeClr val="tx1">
                              <a:lumMod val="65000"/>
                              <a:lumOff val="35000"/>
                            </a:schemeClr>
                          </a:solidFill>
                        </a:rPr>
                        <a:t>合計</a:t>
                      </a:r>
                    </a:p>
                  </a:txBody>
                  <a:tcPr anchor="ctr"/>
                </a:tc>
                <a:tc>
                  <a:txBody>
                    <a:bodyPr/>
                    <a:lstStyle/>
                    <a:p>
                      <a:pPr algn="ctr"/>
                      <a:r>
                        <a:rPr kumimoji="1" lang="en-US" altLang="ja-JP" sz="1600" dirty="0">
                          <a:solidFill>
                            <a:schemeClr val="tx1">
                              <a:lumMod val="65000"/>
                              <a:lumOff val="35000"/>
                            </a:schemeClr>
                          </a:solidFill>
                        </a:rPr>
                        <a:t>54</a:t>
                      </a:r>
                      <a:endParaRPr kumimoji="1" lang="ja-JP" altLang="en-US" sz="1600" dirty="0">
                        <a:solidFill>
                          <a:schemeClr val="tx1">
                            <a:lumMod val="65000"/>
                            <a:lumOff val="35000"/>
                          </a:schemeClr>
                        </a:solidFill>
                      </a:endParaRPr>
                    </a:p>
                  </a:txBody>
                  <a:tcPr anchor="ctr"/>
                </a:tc>
                <a:tc>
                  <a:txBody>
                    <a:bodyPr/>
                    <a:lstStyle/>
                    <a:p>
                      <a:pPr algn="ctr"/>
                      <a:r>
                        <a:rPr kumimoji="1" lang="en-US" altLang="ja-JP" sz="1600" u="sng" dirty="0">
                          <a:solidFill>
                            <a:schemeClr val="tx1">
                              <a:lumMod val="65000"/>
                              <a:lumOff val="35000"/>
                            </a:schemeClr>
                          </a:solidFill>
                        </a:rPr>
                        <a:t>1044</a:t>
                      </a:r>
                      <a:r>
                        <a:rPr kumimoji="1" lang="ja-JP" altLang="en-US" sz="1600" u="sng" dirty="0">
                          <a:solidFill>
                            <a:schemeClr val="tx1">
                              <a:lumMod val="65000"/>
                              <a:lumOff val="35000"/>
                            </a:schemeClr>
                          </a:solidFill>
                        </a:rPr>
                        <a:t>施設</a:t>
                      </a:r>
                    </a:p>
                  </a:txBody>
                  <a:tcPr anchor="ctr"/>
                </a:tc>
                <a:extLst>
                  <a:ext uri="{0D108BD9-81ED-4DB2-BD59-A6C34878D82A}">
                    <a16:rowId xmlns:a16="http://schemas.microsoft.com/office/drawing/2014/main" val="1624915903"/>
                  </a:ext>
                </a:extLst>
              </a:tr>
            </a:tbl>
          </a:graphicData>
        </a:graphic>
      </p:graphicFrame>
      <p:sp>
        <p:nvSpPr>
          <p:cNvPr id="11" name="正方形/長方形 10">
            <a:extLst>
              <a:ext uri="{FF2B5EF4-FFF2-40B4-BE49-F238E27FC236}">
                <a16:creationId xmlns:a16="http://schemas.microsoft.com/office/drawing/2014/main" id="{CDD0AA7C-2099-46A0-8D04-40B4A65B55F0}"/>
              </a:ext>
            </a:extLst>
          </p:cNvPr>
          <p:cNvSpPr/>
          <p:nvPr/>
        </p:nvSpPr>
        <p:spPr>
          <a:xfrm>
            <a:off x="329681" y="2936526"/>
            <a:ext cx="3632245" cy="366599"/>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EXP.J</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で囲まれた躯体等の管理点検単位</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原田処理場（４１施設）を含む</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F11EAF5B-0769-4E77-85FD-59F12304BF45}"/>
              </a:ext>
            </a:extLst>
          </p:cNvPr>
          <p:cNvSpPr/>
          <p:nvPr/>
        </p:nvSpPr>
        <p:spPr>
          <a:xfrm>
            <a:off x="4703109" y="6038170"/>
            <a:ext cx="2391985" cy="589414"/>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ja-JP" altLang="en-US" sz="1200" dirty="0">
                <a:solidFill>
                  <a:srgbClr val="FF0000"/>
                </a:solidFill>
                <a:ea typeface="Meiryo UI" panose="020B0604030504040204" pitchFamily="50" charset="-128"/>
                <a:cs typeface="Meiryo UI" panose="020B0604030504040204" pitchFamily="50" charset="-128"/>
              </a:rPr>
              <a:t>健全度</a:t>
            </a:r>
            <a:r>
              <a:rPr lang="en-US" altLang="ja-JP" sz="1200" dirty="0">
                <a:solidFill>
                  <a:srgbClr val="FF0000"/>
                </a:solidFill>
                <a:ea typeface="Meiryo UI" panose="020B0604030504040204" pitchFamily="50" charset="-128"/>
                <a:cs typeface="Meiryo UI" panose="020B0604030504040204" pitchFamily="50" charset="-128"/>
              </a:rPr>
              <a:t>3</a:t>
            </a:r>
            <a:r>
              <a:rPr lang="ja-JP" altLang="en-US" sz="1200" dirty="0">
                <a:solidFill>
                  <a:srgbClr val="FF0000"/>
                </a:solidFill>
                <a:ea typeface="Meiryo UI" panose="020B0604030504040204" pitchFamily="50" charset="-128"/>
                <a:cs typeface="Meiryo UI" panose="020B0604030504040204" pitchFamily="50" charset="-128"/>
              </a:rPr>
              <a:t>未満の</a:t>
            </a:r>
            <a:r>
              <a:rPr lang="en-US" altLang="ja-JP" sz="1200" dirty="0">
                <a:solidFill>
                  <a:srgbClr val="FF0000"/>
                </a:solidFill>
                <a:ea typeface="Meiryo UI" panose="020B0604030504040204" pitchFamily="50" charset="-128"/>
                <a:cs typeface="Meiryo UI" panose="020B0604030504040204" pitchFamily="50" charset="-128"/>
              </a:rPr>
              <a:t>9</a:t>
            </a:r>
            <a:r>
              <a:rPr lang="ja-JP" altLang="en-US" sz="1200" dirty="0">
                <a:solidFill>
                  <a:srgbClr val="FF0000"/>
                </a:solidFill>
                <a:ea typeface="Meiryo UI" panose="020B0604030504040204" pitchFamily="50" charset="-128"/>
                <a:cs typeface="Meiryo UI" panose="020B0604030504040204" pitchFamily="50" charset="-128"/>
              </a:rPr>
              <a:t>施設は、腐食環境下の</a:t>
            </a:r>
            <a:r>
              <a:rPr lang="ja-JP" altLang="en-US" sz="1200" u="sng" dirty="0">
                <a:solidFill>
                  <a:srgbClr val="FF0000"/>
                </a:solidFill>
                <a:ea typeface="Meiryo UI" panose="020B0604030504040204" pitchFamily="50" charset="-128"/>
                <a:cs typeface="Meiryo UI" panose="020B0604030504040204" pitchFamily="50" charset="-128"/>
              </a:rPr>
              <a:t>防食塗装、蓋等の土木付帯施設の劣化等によるもの。</a:t>
            </a:r>
            <a:endParaRPr lang="en-US" altLang="ja-JP" sz="1200" u="sng" dirty="0">
              <a:solidFill>
                <a:srgbClr val="FF0000"/>
              </a:solidFill>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62923812-7425-4928-B154-453C01BAC8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7297" y="1035668"/>
            <a:ext cx="4312207" cy="2347758"/>
          </a:xfrm>
          <a:prstGeom prst="rect">
            <a:avLst/>
          </a:prstGeom>
        </p:spPr>
      </p:pic>
      <p:sp>
        <p:nvSpPr>
          <p:cNvPr id="17" name="正方形/長方形 16">
            <a:extLst>
              <a:ext uri="{FF2B5EF4-FFF2-40B4-BE49-F238E27FC236}">
                <a16:creationId xmlns:a16="http://schemas.microsoft.com/office/drawing/2014/main" id="{9A8B596A-5322-43BD-AB4E-9700FF0662A7}"/>
              </a:ext>
            </a:extLst>
          </p:cNvPr>
          <p:cNvSpPr/>
          <p:nvPr/>
        </p:nvSpPr>
        <p:spPr>
          <a:xfrm>
            <a:off x="34910" y="5967047"/>
            <a:ext cx="3106410" cy="558963"/>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ja-JP" altLang="en-US" sz="1200" u="sng"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未実施施設は、不可視個所である。</a:t>
            </a:r>
            <a:endParaRPr lang="en-US" altLang="ja-JP" sz="1200" u="sng"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CB48C251-6860-4D6F-B212-970F2DF93561}"/>
              </a:ext>
            </a:extLst>
          </p:cNvPr>
          <p:cNvSpPr/>
          <p:nvPr/>
        </p:nvSpPr>
        <p:spPr>
          <a:xfrm>
            <a:off x="290973" y="1111235"/>
            <a:ext cx="3632245" cy="366599"/>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ct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点検対象施設数</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38B9F493-CC55-4A65-8736-D5990FA0F56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64287" y="3912203"/>
            <a:ext cx="1664084" cy="1374110"/>
          </a:xfrm>
          <a:prstGeom prst="rect">
            <a:avLst/>
          </a:prstGeom>
        </p:spPr>
      </p:pic>
      <p:pic>
        <p:nvPicPr>
          <p:cNvPr id="20" name="Picture 5">
            <a:extLst>
              <a:ext uri="{FF2B5EF4-FFF2-40B4-BE49-F238E27FC236}">
                <a16:creationId xmlns:a16="http://schemas.microsoft.com/office/drawing/2014/main" id="{E7130434-C0B3-4AF2-98B9-07F11134B75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164286" y="5438399"/>
            <a:ext cx="1664085" cy="1373686"/>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a:extLst>
              <a:ext uri="{FF2B5EF4-FFF2-40B4-BE49-F238E27FC236}">
                <a16:creationId xmlns:a16="http://schemas.microsoft.com/office/drawing/2014/main" id="{540B1CBF-BA0E-4C70-AAEE-6FDB4DD32DDB}"/>
              </a:ext>
            </a:extLst>
          </p:cNvPr>
          <p:cNvSpPr/>
          <p:nvPr/>
        </p:nvSpPr>
        <p:spPr>
          <a:xfrm>
            <a:off x="6948358" y="3577824"/>
            <a:ext cx="2095939" cy="239522"/>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ctr"/>
            <a:r>
              <a:rPr lang="ja-JP" altLang="en-US"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今池水みらいセンター汚泥処理棟</a:t>
            </a:r>
            <a:endParaRPr lang="en-US" altLang="ja-JP"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蓋劣化</a:t>
            </a:r>
            <a:endParaRPr lang="en-US" altLang="ja-JP"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DC54C465-9617-4A12-AE4A-67CAFD0AD332}"/>
              </a:ext>
            </a:extLst>
          </p:cNvPr>
          <p:cNvSpPr/>
          <p:nvPr/>
        </p:nvSpPr>
        <p:spPr>
          <a:xfrm>
            <a:off x="7517419" y="5263782"/>
            <a:ext cx="957816" cy="234776"/>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ctr"/>
            <a:r>
              <a:rPr lang="ja-JP" altLang="en-US"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防食塗装劣化</a:t>
            </a:r>
            <a:endParaRPr lang="en-US" altLang="ja-JP"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a:extLst>
              <a:ext uri="{FF2B5EF4-FFF2-40B4-BE49-F238E27FC236}">
                <a16:creationId xmlns:a16="http://schemas.microsoft.com/office/drawing/2014/main" id="{1472E0BF-18FD-4DDC-95E2-117F147E857C}"/>
              </a:ext>
            </a:extLst>
          </p:cNvPr>
          <p:cNvCxnSpPr>
            <a:cxnSpLocks/>
          </p:cNvCxnSpPr>
          <p:nvPr/>
        </p:nvCxnSpPr>
        <p:spPr>
          <a:xfrm flipV="1">
            <a:off x="5724128" y="4077073"/>
            <a:ext cx="559998" cy="720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939FDBF-174E-41C2-A588-35F6624EFCD7}"/>
              </a:ext>
            </a:extLst>
          </p:cNvPr>
          <p:cNvSpPr txBox="1"/>
          <p:nvPr/>
        </p:nvSpPr>
        <p:spPr>
          <a:xfrm>
            <a:off x="7373802" y="592252"/>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
        <p:nvSpPr>
          <p:cNvPr id="5" name="吹き出し: 円形 4">
            <a:extLst>
              <a:ext uri="{FF2B5EF4-FFF2-40B4-BE49-F238E27FC236}">
                <a16:creationId xmlns:a16="http://schemas.microsoft.com/office/drawing/2014/main" id="{D87B613C-AE9E-4C5C-8A25-74ED7FE53BC5}"/>
              </a:ext>
            </a:extLst>
          </p:cNvPr>
          <p:cNvSpPr/>
          <p:nvPr/>
        </p:nvSpPr>
        <p:spPr>
          <a:xfrm>
            <a:off x="2413574" y="5013176"/>
            <a:ext cx="2391984" cy="1082362"/>
          </a:xfrm>
          <a:prstGeom prst="wedgeEllipseCallout">
            <a:avLst>
              <a:gd name="adj1" fmla="val 41741"/>
              <a:gd name="adj2" fmla="val 6689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腐食環境下にあるもの以外は、健全度３以上を保持しており、今後も修繕補修により機能回復が可能な状態に保てています</a:t>
            </a:r>
            <a:r>
              <a:rPr kumimoji="1" lang="ja-JP" altLang="en-US" sz="1100" dirty="0"/>
              <a:t>。</a:t>
            </a:r>
          </a:p>
        </p:txBody>
      </p:sp>
    </p:spTree>
    <p:extLst>
      <p:ext uri="{BB962C8B-B14F-4D97-AF65-F5344CB8AC3E}">
        <p14:creationId xmlns:p14="http://schemas.microsoft.com/office/powerpoint/2010/main" val="324554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rPr>
              <a:t>　現計画における点検（日常・定期）の実施状況、体制</a:t>
            </a:r>
          </a:p>
        </p:txBody>
      </p:sp>
      <p:graphicFrame>
        <p:nvGraphicFramePr>
          <p:cNvPr id="3" name="表 2">
            <a:extLst>
              <a:ext uri="{FF2B5EF4-FFF2-40B4-BE49-F238E27FC236}">
                <a16:creationId xmlns:a16="http://schemas.microsoft.com/office/drawing/2014/main" id="{773D8519-B9FF-4F9E-B830-95A9B0CC432E}"/>
              </a:ext>
            </a:extLst>
          </p:cNvPr>
          <p:cNvGraphicFramePr>
            <a:graphicFrameLocks noGrp="1"/>
          </p:cNvGraphicFramePr>
          <p:nvPr>
            <p:extLst>
              <p:ext uri="{D42A27DB-BD31-4B8C-83A1-F6EECF244321}">
                <p14:modId xmlns:p14="http://schemas.microsoft.com/office/powerpoint/2010/main" val="2340208080"/>
              </p:ext>
            </p:extLst>
          </p:nvPr>
        </p:nvGraphicFramePr>
        <p:xfrm>
          <a:off x="225718" y="1373700"/>
          <a:ext cx="8770286" cy="1962003"/>
        </p:xfrm>
        <a:graphic>
          <a:graphicData uri="http://schemas.openxmlformats.org/drawingml/2006/table">
            <a:tbl>
              <a:tblPr firstRow="1" firstCol="1" bandRow="1"/>
              <a:tblGrid>
                <a:gridCol w="936104">
                  <a:extLst>
                    <a:ext uri="{9D8B030D-6E8A-4147-A177-3AD203B41FA5}">
                      <a16:colId xmlns:a16="http://schemas.microsoft.com/office/drawing/2014/main" val="2129471997"/>
                    </a:ext>
                  </a:extLst>
                </a:gridCol>
                <a:gridCol w="2448272">
                  <a:extLst>
                    <a:ext uri="{9D8B030D-6E8A-4147-A177-3AD203B41FA5}">
                      <a16:colId xmlns:a16="http://schemas.microsoft.com/office/drawing/2014/main" val="547032844"/>
                    </a:ext>
                  </a:extLst>
                </a:gridCol>
                <a:gridCol w="5385910">
                  <a:extLst>
                    <a:ext uri="{9D8B030D-6E8A-4147-A177-3AD203B41FA5}">
                      <a16:colId xmlns:a16="http://schemas.microsoft.com/office/drawing/2014/main" val="1803319300"/>
                    </a:ext>
                  </a:extLst>
                </a:gridCol>
              </a:tblGrid>
              <a:tr h="151910">
                <a:tc>
                  <a:txBody>
                    <a:bodyPr/>
                    <a:lstStyle/>
                    <a:p>
                      <a:pPr algn="ctr">
                        <a:lnSpc>
                          <a:spcPts val="1500"/>
                        </a:lnSpc>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種類</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点検頻度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内容</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5822884"/>
                  </a:ext>
                </a:extLst>
              </a:tr>
              <a:tr h="444901">
                <a:tc>
                  <a:txBody>
                    <a:bodyPr/>
                    <a:lstStyle/>
                    <a:p>
                      <a:pPr algn="ctr">
                        <a:lnSpc>
                          <a:spcPts val="1500"/>
                        </a:lnSpc>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初期点検</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新設後（既存施設は維持管理計画策定後）に</a:t>
                      </a:r>
                      <a:r>
                        <a:rPr lang="en-US"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1</a:t>
                      </a: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回行う。</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just">
                        <a:lnSpc>
                          <a:spcPts val="1500"/>
                        </a:lnSpc>
                      </a:pP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維持管理計画を実施するにあたって、対象物の劣化度を把握し、定期点検を行う上での初期値又は参考とする。</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pP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目視による施設の状態</a:t>
                      </a:r>
                      <a:r>
                        <a:rPr lang="en-US"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異常の有無</a:t>
                      </a:r>
                      <a:r>
                        <a:rPr lang="en-US"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の把握に加え、躯体の劣化度を把握するため、各処理場又は施設の経過年数、腐食環境（塩害地域等）、施設重要度、劣化状況等を総合的に勘案し、優先順位を設け順次、物性試験として圧縮強度試験や中性化試験などのコンクリート調査を行う。</a:t>
                      </a:r>
                      <a:r>
                        <a:rPr lang="ja-JP" sz="900" kern="100" baseline="3000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a:t>
                      </a:r>
                      <a:r>
                        <a:rPr lang="en-US" sz="900" kern="100" baseline="300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pP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また、調査結果に基づいて中性化進行予測を行い、状態監視保全を行う上で</a:t>
                      </a: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の判断材料とする。</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85296091"/>
                  </a:ext>
                </a:extLst>
              </a:tr>
              <a:tr h="638694">
                <a:tc>
                  <a:txBody>
                    <a:bodyPr/>
                    <a:lstStyle/>
                    <a:p>
                      <a:pPr algn="ctr">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計画点検</a:t>
                      </a:r>
                      <a:r>
                        <a:rPr lang="ja-JP" sz="1000" kern="100" baseline="3000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a:t>
                      </a:r>
                      <a:r>
                        <a:rPr lang="en-US" sz="1000" kern="100" baseline="300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プラント機械又はプラント電気設備の点検整備または改築工事等により水槽内の水がない期間に合わせて実施する点検</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605082214"/>
                  </a:ext>
                </a:extLst>
              </a:tr>
              <a:tr h="673714">
                <a:tc>
                  <a:txBody>
                    <a:bodyPr/>
                    <a:lstStyle/>
                    <a:p>
                      <a:pPr algn="ctr">
                        <a:lnSpc>
                          <a:spcPts val="1500"/>
                        </a:lnSpc>
                      </a:pPr>
                      <a:r>
                        <a:rPr lang="ja-JP" sz="1000" u="sng" kern="100" dirty="0">
                          <a:effectLst/>
                          <a:latin typeface="Century" panose="02040604050505020304" pitchFamily="18" charset="0"/>
                          <a:ea typeface="ＭＳ 明朝" panose="02020609040205080304" pitchFamily="17" charset="-128"/>
                          <a:cs typeface="Times New Roman" panose="02020603050405020304" pitchFamily="18" charset="0"/>
                        </a:rPr>
                        <a:t>定期点検</a:t>
                      </a:r>
                      <a:endParaRPr lang="ja-JP" sz="1050" u="sng"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pPr>
                      <a:r>
                        <a:rPr lang="en-US" sz="1000" u="sng"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000" u="sng" kern="100" dirty="0">
                          <a:effectLst/>
                          <a:latin typeface="Century" panose="02040604050505020304" pitchFamily="18" charset="0"/>
                          <a:ea typeface="ＭＳ 明朝" panose="02020609040205080304" pitchFamily="17" charset="-128"/>
                          <a:cs typeface="Times New Roman" panose="02020603050405020304" pitchFamily="18" charset="0"/>
                        </a:rPr>
                        <a:t>年に</a:t>
                      </a:r>
                      <a:r>
                        <a:rPr lang="en-US" sz="1000" u="sng"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000" u="sng" kern="100" dirty="0">
                          <a:effectLst/>
                          <a:latin typeface="Century" panose="02040604050505020304" pitchFamily="18" charset="0"/>
                          <a:ea typeface="ＭＳ 明朝" panose="02020609040205080304" pitchFamily="17" charset="-128"/>
                          <a:cs typeface="Times New Roman" panose="02020603050405020304" pitchFamily="18" charset="0"/>
                        </a:rPr>
                        <a:t>回</a:t>
                      </a:r>
                      <a:endParaRPr lang="ja-JP" sz="1050" u="sng"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初期点検を行った施設を対象に、目視により施設の状態</a:t>
                      </a: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異常の有無</a:t>
                      </a: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を把握する。また、点検優先度等の各種要因により施設によっては、物性試験を後年に行うことがあるが、この結果は、定期点検や計画点検等と合わせて管理を行う。点検の結果を基に、緊急措置の要否、詳細調査の要否を判断する。</a:t>
                      </a:r>
                      <a:r>
                        <a:rPr lang="ja-JP" sz="900" kern="100" baseline="3000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a:t>
                      </a:r>
                      <a:r>
                        <a:rPr lang="en-US" sz="900" kern="100" baseline="3000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4</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8495964"/>
                  </a:ext>
                </a:extLst>
              </a:tr>
            </a:tbl>
          </a:graphicData>
        </a:graphic>
      </p:graphicFrame>
      <p:sp>
        <p:nvSpPr>
          <p:cNvPr id="10" name="テキスト ボックス 9">
            <a:extLst>
              <a:ext uri="{FF2B5EF4-FFF2-40B4-BE49-F238E27FC236}">
                <a16:creationId xmlns:a16="http://schemas.microsoft.com/office/drawing/2014/main" id="{EA9EC4E9-8E3B-428B-8699-99ADE3C5DD4D}"/>
              </a:ext>
            </a:extLst>
          </p:cNvPr>
          <p:cNvSpPr txBox="1"/>
          <p:nvPr/>
        </p:nvSpPr>
        <p:spPr>
          <a:xfrm>
            <a:off x="96392" y="1123513"/>
            <a:ext cx="3960025" cy="292388"/>
          </a:xfrm>
          <a:prstGeom prst="rect">
            <a:avLst/>
          </a:prstGeom>
          <a:noFill/>
        </p:spPr>
        <p:txBody>
          <a:bodyPr wrap="square" rtlCol="0">
            <a:spAutoFit/>
          </a:bodyPr>
          <a:lstStyle/>
          <a:p>
            <a:r>
              <a:rPr kumimoji="1" lang="ja-JP" altLang="en-US" sz="1300" b="1" dirty="0"/>
              <a:t>○ 現計画</a:t>
            </a:r>
          </a:p>
        </p:txBody>
      </p:sp>
      <p:sp>
        <p:nvSpPr>
          <p:cNvPr id="13" name="テキスト ボックス 12">
            <a:extLst>
              <a:ext uri="{FF2B5EF4-FFF2-40B4-BE49-F238E27FC236}">
                <a16:creationId xmlns:a16="http://schemas.microsoft.com/office/drawing/2014/main" id="{FCD8CC76-39F8-4B20-81A2-AAA3B862F531}"/>
              </a:ext>
            </a:extLst>
          </p:cNvPr>
          <p:cNvSpPr txBox="1"/>
          <p:nvPr/>
        </p:nvSpPr>
        <p:spPr>
          <a:xfrm>
            <a:off x="212714" y="870342"/>
            <a:ext cx="8770288" cy="26161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5.</a:t>
            </a:r>
            <a:r>
              <a:rPr lang="ja-JP" altLang="en-US" sz="1100" u="sng" dirty="0">
                <a:latin typeface="BIZ UDPゴシック" panose="020B0400000000000000" pitchFamily="50" charset="-128"/>
                <a:ea typeface="BIZ UDPゴシック" panose="020B0400000000000000" pitchFamily="50" charset="-128"/>
              </a:rPr>
              <a:t>（土木）腐食環境レベル等を考慮し、点検頻度を見直す</a:t>
            </a:r>
          </a:p>
        </p:txBody>
      </p:sp>
      <p:graphicFrame>
        <p:nvGraphicFramePr>
          <p:cNvPr id="14" name="表 13">
            <a:extLst>
              <a:ext uri="{FF2B5EF4-FFF2-40B4-BE49-F238E27FC236}">
                <a16:creationId xmlns:a16="http://schemas.microsoft.com/office/drawing/2014/main" id="{7ED138D6-5CE9-4329-BA03-C0A8FD1CFA1D}"/>
              </a:ext>
            </a:extLst>
          </p:cNvPr>
          <p:cNvGraphicFramePr>
            <a:graphicFrameLocks noGrp="1"/>
          </p:cNvGraphicFramePr>
          <p:nvPr>
            <p:extLst>
              <p:ext uri="{D42A27DB-BD31-4B8C-83A1-F6EECF244321}">
                <p14:modId xmlns:p14="http://schemas.microsoft.com/office/powerpoint/2010/main" val="1247474661"/>
              </p:ext>
            </p:extLst>
          </p:nvPr>
        </p:nvGraphicFramePr>
        <p:xfrm>
          <a:off x="906814" y="3725228"/>
          <a:ext cx="2808312" cy="1920240"/>
        </p:xfrm>
        <a:graphic>
          <a:graphicData uri="http://schemas.openxmlformats.org/drawingml/2006/table">
            <a:tbl>
              <a:tblPr>
                <a:tableStyleId>{5C22544A-7EE6-4342-B048-85BDC9FD1C3A}</a:tableStyleId>
              </a:tblPr>
              <a:tblGrid>
                <a:gridCol w="862731">
                  <a:extLst>
                    <a:ext uri="{9D8B030D-6E8A-4147-A177-3AD203B41FA5}">
                      <a16:colId xmlns:a16="http://schemas.microsoft.com/office/drawing/2014/main" val="403574431"/>
                    </a:ext>
                  </a:extLst>
                </a:gridCol>
                <a:gridCol w="862731">
                  <a:extLst>
                    <a:ext uri="{9D8B030D-6E8A-4147-A177-3AD203B41FA5}">
                      <a16:colId xmlns:a16="http://schemas.microsoft.com/office/drawing/2014/main" val="3817368657"/>
                    </a:ext>
                  </a:extLst>
                </a:gridCol>
                <a:gridCol w="1082850">
                  <a:extLst>
                    <a:ext uri="{9D8B030D-6E8A-4147-A177-3AD203B41FA5}">
                      <a16:colId xmlns:a16="http://schemas.microsoft.com/office/drawing/2014/main" val="3749276850"/>
                    </a:ext>
                  </a:extLst>
                </a:gridCol>
              </a:tblGrid>
              <a:tr h="78653">
                <a:tc>
                  <a:txBody>
                    <a:bodyPr/>
                    <a:lstStyle/>
                    <a:p>
                      <a:pPr algn="ctr"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処理場名</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実施年度</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１巡に必要な年数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66722740"/>
                  </a:ext>
                </a:extLst>
              </a:tr>
              <a:tr h="78653">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中央ＭＣ</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H27～R1</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8704977"/>
                  </a:ext>
                </a:extLst>
              </a:tr>
              <a:tr h="78653">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高槻ＭＣ</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H28～R1</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4</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032169"/>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渚</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H27～R1</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938263"/>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鴻池</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H29～R1</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3</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7311690"/>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なわて</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H29～R1</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3</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9511833"/>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川俣</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H28～H30</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3</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096867"/>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竜華</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H28～H30</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3</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1933960"/>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今池</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H30～R4</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3188082"/>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大井</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H30～R4</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90054"/>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狭山</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H29～R3</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383139"/>
                  </a:ext>
                </a:extLst>
              </a:tr>
              <a:tr h="78653">
                <a:tc>
                  <a:txBody>
                    <a:bodyPr/>
                    <a:lstStyle/>
                    <a:p>
                      <a:pPr algn="ctr" fontAlgn="ctr"/>
                      <a:r>
                        <a:rPr lang="zh-CN" altLang="en-US" sz="900" u="none" strike="noStrike" dirty="0">
                          <a:effectLst/>
                          <a:latin typeface="BIZ UDPゴシック" panose="020B0400000000000000" pitchFamily="50" charset="-128"/>
                          <a:ea typeface="BIZ UDPゴシック" panose="020B0400000000000000" pitchFamily="50" charset="-128"/>
                        </a:rPr>
                        <a:t>北部ＭＣ</a:t>
                      </a:r>
                      <a:endParaRPr lang="zh-CN"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H30～R4</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363203"/>
                  </a:ext>
                </a:extLst>
              </a:tr>
              <a:tr h="78653">
                <a:tc>
                  <a:txBody>
                    <a:bodyPr/>
                    <a:lstStyle/>
                    <a:p>
                      <a:pPr algn="ctr" fontAlgn="ctr"/>
                      <a:r>
                        <a:rPr lang="zh-CN" altLang="en-US" sz="900" u="none" strike="noStrike" dirty="0">
                          <a:effectLst/>
                          <a:latin typeface="BIZ UDPゴシック" panose="020B0400000000000000" pitchFamily="50" charset="-128"/>
                          <a:ea typeface="BIZ UDPゴシック" panose="020B0400000000000000" pitchFamily="50" charset="-128"/>
                        </a:rPr>
                        <a:t>中部ＭＣ</a:t>
                      </a:r>
                      <a:endParaRPr lang="zh-CN"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H29～R3</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9176337"/>
                  </a:ext>
                </a:extLst>
              </a:tr>
              <a:tr h="78653">
                <a:tc>
                  <a:txBody>
                    <a:bodyPr/>
                    <a:lstStyle/>
                    <a:p>
                      <a:pPr algn="ctr" fontAlgn="ctr"/>
                      <a:r>
                        <a:rPr lang="zh-CN" altLang="en-US" sz="900" u="none" strike="noStrike" dirty="0">
                          <a:effectLst/>
                          <a:latin typeface="BIZ UDPゴシック" panose="020B0400000000000000" pitchFamily="50" charset="-128"/>
                          <a:ea typeface="BIZ UDPゴシック" panose="020B0400000000000000" pitchFamily="50" charset="-128"/>
                        </a:rPr>
                        <a:t>南部ＭＣ</a:t>
                      </a:r>
                      <a:endParaRPr lang="zh-CN"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H30～R4</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0749136"/>
                  </a:ext>
                </a:extLst>
              </a:tr>
            </a:tbl>
          </a:graphicData>
        </a:graphic>
      </p:graphicFrame>
      <p:sp>
        <p:nvSpPr>
          <p:cNvPr id="15" name="テキスト ボックス 14">
            <a:extLst>
              <a:ext uri="{FF2B5EF4-FFF2-40B4-BE49-F238E27FC236}">
                <a16:creationId xmlns:a16="http://schemas.microsoft.com/office/drawing/2014/main" id="{53574284-0E79-4CA2-A765-2FE564E56BD0}"/>
              </a:ext>
            </a:extLst>
          </p:cNvPr>
          <p:cNvSpPr txBox="1"/>
          <p:nvPr/>
        </p:nvSpPr>
        <p:spPr>
          <a:xfrm>
            <a:off x="117372" y="3432840"/>
            <a:ext cx="2808312" cy="292388"/>
          </a:xfrm>
          <a:prstGeom prst="rect">
            <a:avLst/>
          </a:prstGeom>
          <a:noFill/>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 初期点検にかかった年数</a:t>
            </a:r>
            <a:endParaRPr kumimoji="1" lang="ja-JP" altLang="en-US" sz="1300" dirty="0"/>
          </a:p>
        </p:txBody>
      </p:sp>
      <p:sp>
        <p:nvSpPr>
          <p:cNvPr id="16" name="テキスト ボックス 15">
            <a:extLst>
              <a:ext uri="{FF2B5EF4-FFF2-40B4-BE49-F238E27FC236}">
                <a16:creationId xmlns:a16="http://schemas.microsoft.com/office/drawing/2014/main" id="{314525F3-3D10-46A8-960E-1BD2827B67AD}"/>
              </a:ext>
            </a:extLst>
          </p:cNvPr>
          <p:cNvSpPr txBox="1"/>
          <p:nvPr/>
        </p:nvSpPr>
        <p:spPr>
          <a:xfrm>
            <a:off x="777488" y="5850531"/>
            <a:ext cx="4010001" cy="276999"/>
          </a:xfrm>
          <a:prstGeom prst="rect">
            <a:avLst/>
          </a:prstGeom>
          <a:noFill/>
          <a:ln>
            <a:noFill/>
            <a:prstDash val="sysDot"/>
          </a:ln>
        </p:spPr>
        <p:txBody>
          <a:bodyPr wrap="square" rtlCol="0">
            <a:spAutoFit/>
          </a:bodyPr>
          <a:lstStyle/>
          <a:p>
            <a:r>
              <a:rPr lang="ja-JP" altLang="en-US" sz="1200" u="sng" dirty="0">
                <a:latin typeface="BIZ UDPゴシック" panose="020B0400000000000000" pitchFamily="50" charset="-128"/>
                <a:ea typeface="BIZ UDPゴシック" panose="020B0400000000000000" pitchFamily="50" charset="-128"/>
              </a:rPr>
              <a:t>点検を一巡するのに概ね</a:t>
            </a:r>
            <a:r>
              <a:rPr lang="en-US" altLang="ja-JP" sz="1200" u="sng" dirty="0">
                <a:latin typeface="BIZ UDPゴシック" panose="020B0400000000000000" pitchFamily="50" charset="-128"/>
                <a:ea typeface="BIZ UDPゴシック" panose="020B0400000000000000" pitchFamily="50" charset="-128"/>
              </a:rPr>
              <a:t>5</a:t>
            </a:r>
            <a:r>
              <a:rPr lang="ja-JP" altLang="en-US" sz="1200" u="sng" dirty="0">
                <a:latin typeface="BIZ UDPゴシック" panose="020B0400000000000000" pitchFamily="50" charset="-128"/>
                <a:ea typeface="BIZ UDPゴシック" panose="020B0400000000000000" pitchFamily="50" charset="-128"/>
              </a:rPr>
              <a:t>か年を要している</a:t>
            </a:r>
            <a:endParaRPr kumimoji="1" lang="en-US" altLang="ja-JP" sz="1200" u="sng"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73943EFF-5DD3-463E-A765-CBCC17E17242}"/>
              </a:ext>
            </a:extLst>
          </p:cNvPr>
          <p:cNvSpPr txBox="1"/>
          <p:nvPr/>
        </p:nvSpPr>
        <p:spPr>
          <a:xfrm>
            <a:off x="117371" y="6127530"/>
            <a:ext cx="4382621" cy="461665"/>
          </a:xfrm>
          <a:prstGeom prst="rect">
            <a:avLst/>
          </a:prstGeom>
          <a:noFill/>
          <a:ln>
            <a:solidFill>
              <a:schemeClr val="accent1">
                <a:shade val="50000"/>
                <a:shade val="75000"/>
                <a:satMod val="125000"/>
                <a:lumMod val="75000"/>
              </a:schemeClr>
            </a:solidFill>
            <a:prstDash val="sysDot"/>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（参考）他自治体の点検頻度</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・東京都　定期点検</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回</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年</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フローチャート: 組合せ 17">
            <a:extLst>
              <a:ext uri="{FF2B5EF4-FFF2-40B4-BE49-F238E27FC236}">
                <a16:creationId xmlns:a16="http://schemas.microsoft.com/office/drawing/2014/main" id="{A78A1A7E-05AC-452A-89A9-6523B7F0DAD6}"/>
              </a:ext>
            </a:extLst>
          </p:cNvPr>
          <p:cNvSpPr/>
          <p:nvPr/>
        </p:nvSpPr>
        <p:spPr>
          <a:xfrm>
            <a:off x="1724704" y="5731431"/>
            <a:ext cx="1489660"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スライド番号プレースホルダー 1">
            <a:extLst>
              <a:ext uri="{FF2B5EF4-FFF2-40B4-BE49-F238E27FC236}">
                <a16:creationId xmlns:a16="http://schemas.microsoft.com/office/drawing/2014/main" id="{362C75E7-946D-45DE-9535-A61878D5E065}"/>
              </a:ext>
            </a:extLst>
          </p:cNvPr>
          <p:cNvSpPr txBox="1">
            <a:spLocks/>
          </p:cNvSpPr>
          <p:nvPr/>
        </p:nvSpPr>
        <p:spPr>
          <a:xfrm>
            <a:off x="7911932" y="6492875"/>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a:t>
            </a:fld>
            <a:endParaRPr lang="ja-JP" altLang="en-US" dirty="0"/>
          </a:p>
        </p:txBody>
      </p:sp>
      <p:sp>
        <p:nvSpPr>
          <p:cNvPr id="12" name="テキスト ボックス 11">
            <a:extLst>
              <a:ext uri="{FF2B5EF4-FFF2-40B4-BE49-F238E27FC236}">
                <a16:creationId xmlns:a16="http://schemas.microsoft.com/office/drawing/2014/main" id="{4A027ADC-9BC3-43A6-BC5F-A5CE8CFE71BA}"/>
              </a:ext>
            </a:extLst>
          </p:cNvPr>
          <p:cNvSpPr txBox="1"/>
          <p:nvPr/>
        </p:nvSpPr>
        <p:spPr>
          <a:xfrm>
            <a:off x="7357722" y="564802"/>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Tree>
    <p:extLst>
      <p:ext uri="{BB962C8B-B14F-4D97-AF65-F5344CB8AC3E}">
        <p14:creationId xmlns:p14="http://schemas.microsoft.com/office/powerpoint/2010/main" val="219375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444993-E3D1-40B0-94DA-3BA9C16CD5D5}"/>
              </a:ext>
            </a:extLst>
          </p:cNvPr>
          <p:cNvSpPr>
            <a:spLocks noGrp="1"/>
          </p:cNvSpPr>
          <p:nvPr>
            <p:ph type="sldNum" sz="quarter" idx="12"/>
          </p:nvPr>
        </p:nvSpPr>
        <p:spPr/>
        <p:txBody>
          <a:bodyPr/>
          <a:lstStyle/>
          <a:p>
            <a:fld id="{682EF9F9-C4E8-46B2-BBF1-33E3162B856A}" type="slidenum">
              <a:rPr kumimoji="1" lang="ja-JP" altLang="en-US" smtClean="0"/>
              <a:t>9</a:t>
            </a:fld>
            <a:endParaRPr kumimoji="1" lang="ja-JP" altLang="en-US"/>
          </a:p>
        </p:txBody>
      </p:sp>
      <p:pic>
        <p:nvPicPr>
          <p:cNvPr id="6" name="コンテンツ プレースホルダー 5">
            <a:extLst>
              <a:ext uri="{FF2B5EF4-FFF2-40B4-BE49-F238E27FC236}">
                <a16:creationId xmlns:a16="http://schemas.microsoft.com/office/drawing/2014/main" id="{D55DBFD1-1314-4561-A13C-B3918CB91DC0}"/>
              </a:ext>
            </a:extLst>
          </p:cNvPr>
          <p:cNvPicPr>
            <a:picLocks noGrp="1" noChangeAspect="1"/>
          </p:cNvPicPr>
          <p:nvPr>
            <p:ph sz="quarter" idx="13"/>
          </p:nvPr>
        </p:nvPicPr>
        <p:blipFill rotWithShape="1">
          <a:blip r:embed="rId2"/>
          <a:srcRect/>
          <a:stretch/>
        </p:blipFill>
        <p:spPr>
          <a:xfrm>
            <a:off x="246237" y="849213"/>
            <a:ext cx="4462908" cy="1825821"/>
          </a:xfrm>
        </p:spPr>
      </p:pic>
      <p:sp>
        <p:nvSpPr>
          <p:cNvPr id="7" name="テキスト ボックス 6">
            <a:extLst>
              <a:ext uri="{FF2B5EF4-FFF2-40B4-BE49-F238E27FC236}">
                <a16:creationId xmlns:a16="http://schemas.microsoft.com/office/drawing/2014/main" id="{43780ECC-3102-435C-A7E6-329B1F9E2C0B}"/>
              </a:ext>
            </a:extLst>
          </p:cNvPr>
          <p:cNvSpPr txBox="1"/>
          <p:nvPr/>
        </p:nvSpPr>
        <p:spPr>
          <a:xfrm>
            <a:off x="4788024" y="849213"/>
            <a:ext cx="4246873" cy="452431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腐食環境レベルによる点検頻度の設定</a:t>
            </a:r>
            <a:r>
              <a:rPr lang="en-US" altLang="ja-JP" sz="1200" kern="100" dirty="0">
                <a:effectLst/>
              </a:rPr>
              <a:t>】</a:t>
            </a:r>
          </a:p>
          <a:p>
            <a:pPr algn="just"/>
            <a:endParaRPr lang="en-US" altLang="ja-JP" sz="1200" kern="100" dirty="0">
              <a:effectLst/>
            </a:endParaRPr>
          </a:p>
          <a:p>
            <a:pPr algn="just"/>
            <a:r>
              <a:rPr lang="ja-JP" altLang="en-US" sz="1200" kern="100" dirty="0"/>
              <a:t>（状況）</a:t>
            </a:r>
            <a:endParaRPr lang="en-US" altLang="ja-JP" sz="1200" kern="100" dirty="0">
              <a:effectLst/>
            </a:endParaRPr>
          </a:p>
          <a:p>
            <a:pPr algn="just"/>
            <a:r>
              <a:rPr lang="ja-JP" altLang="en-US" sz="1200" kern="100" dirty="0"/>
              <a:t>・多大な施設を毎年点検ができていない状況</a:t>
            </a:r>
            <a:endParaRPr lang="en-US" altLang="ja-JP" sz="1200" kern="100" dirty="0"/>
          </a:p>
          <a:p>
            <a:pPr algn="just"/>
            <a:r>
              <a:rPr lang="ja-JP" altLang="en-US" sz="1200" kern="100" dirty="0">
                <a:effectLst/>
              </a:rPr>
              <a:t>・ただし点検の結果、健全度</a:t>
            </a:r>
            <a:r>
              <a:rPr lang="en-US" altLang="ja-JP" sz="1200" kern="100" dirty="0">
                <a:effectLst/>
              </a:rPr>
              <a:t>3</a:t>
            </a:r>
            <a:r>
              <a:rPr lang="ja-JP" altLang="en-US" sz="1200" kern="100" dirty="0">
                <a:effectLst/>
              </a:rPr>
              <a:t>未満の</a:t>
            </a:r>
            <a:r>
              <a:rPr lang="en-US" altLang="ja-JP" sz="1200" kern="100" dirty="0">
                <a:effectLst/>
              </a:rPr>
              <a:t>9</a:t>
            </a:r>
            <a:r>
              <a:rPr lang="ja-JP" altLang="en-US" sz="1200" kern="100" dirty="0">
                <a:effectLst/>
              </a:rPr>
              <a:t>施設は、腐食環境</a:t>
            </a:r>
            <a:endParaRPr lang="en-US" altLang="ja-JP" sz="1200" kern="100" dirty="0">
              <a:effectLst/>
            </a:endParaRPr>
          </a:p>
          <a:p>
            <a:pPr algn="just"/>
            <a:r>
              <a:rPr lang="ja-JP" altLang="en-US" sz="1200" kern="100" dirty="0"/>
              <a:t>　</a:t>
            </a:r>
            <a:r>
              <a:rPr lang="ja-JP" altLang="en-US" sz="1200" kern="100" dirty="0">
                <a:effectLst/>
              </a:rPr>
              <a:t>下の防食塗装、蓋等の土木付帯施設の劣化等によるも</a:t>
            </a:r>
            <a:endParaRPr lang="en-US" altLang="ja-JP" sz="1200" kern="100" dirty="0">
              <a:effectLst/>
            </a:endParaRPr>
          </a:p>
          <a:p>
            <a:pPr algn="just"/>
            <a:r>
              <a:rPr lang="ja-JP" altLang="en-US" sz="1200" kern="100" dirty="0"/>
              <a:t>　</a:t>
            </a:r>
            <a:r>
              <a:rPr lang="ja-JP" altLang="en-US" sz="1200" kern="100" dirty="0">
                <a:effectLst/>
              </a:rPr>
              <a:t>のである。</a:t>
            </a:r>
            <a:endParaRPr lang="en-US" altLang="ja-JP" sz="1200" kern="100" dirty="0">
              <a:effectLst/>
            </a:endParaRPr>
          </a:p>
          <a:p>
            <a:pPr algn="just"/>
            <a:r>
              <a:rPr lang="ja-JP" altLang="en-US" sz="1200" kern="100" dirty="0">
                <a:latin typeface="+mj-ea"/>
                <a:ea typeface="+mj-ea"/>
              </a:rPr>
              <a:t>　　　　　　　　　　　</a:t>
            </a:r>
            <a:endParaRPr lang="en-US" altLang="ja-JP" sz="1200" kern="100" dirty="0">
              <a:latin typeface="+mj-ea"/>
              <a:ea typeface="+mj-ea"/>
            </a:endParaRPr>
          </a:p>
          <a:p>
            <a:pPr algn="just"/>
            <a:r>
              <a:rPr lang="ja-JP" altLang="en-US" sz="1200" kern="100" dirty="0"/>
              <a:t>（方針）　</a:t>
            </a:r>
            <a:endParaRPr lang="en-US" altLang="ja-JP" sz="1200" kern="100" dirty="0"/>
          </a:p>
          <a:p>
            <a:pPr algn="just"/>
            <a:r>
              <a:rPr lang="ja-JP" altLang="en-US" sz="1200" dirty="0">
                <a:latin typeface="+mj-ea"/>
                <a:ea typeface="+mj-ea"/>
                <a:cs typeface="Meiryo UI" panose="020B0604030504040204" pitchFamily="50" charset="-128"/>
              </a:rPr>
              <a:t>・</a:t>
            </a:r>
            <a:r>
              <a:rPr lang="ja-JP" altLang="en-US" sz="1200" kern="100" dirty="0">
                <a:latin typeface="+mj-ea"/>
                <a:ea typeface="+mj-ea"/>
              </a:rPr>
              <a:t>土木構造物本体については劣化が急激に進行するとは考</a:t>
            </a:r>
            <a:endParaRPr lang="en-US" altLang="ja-JP" sz="1200" kern="100" dirty="0">
              <a:latin typeface="+mj-ea"/>
              <a:ea typeface="+mj-ea"/>
            </a:endParaRPr>
          </a:p>
          <a:p>
            <a:pPr algn="just"/>
            <a:r>
              <a:rPr lang="ja-JP" altLang="en-US" sz="1200" kern="100" dirty="0">
                <a:latin typeface="+mj-ea"/>
                <a:ea typeface="+mj-ea"/>
              </a:rPr>
              <a:t>　えにくい。通常環境下と腐食環境下での点検頻度を構</a:t>
            </a:r>
            <a:endParaRPr lang="en-US" altLang="ja-JP" sz="1200" kern="100" dirty="0">
              <a:latin typeface="+mj-ea"/>
              <a:ea typeface="+mj-ea"/>
            </a:endParaRPr>
          </a:p>
          <a:p>
            <a:pPr algn="just"/>
            <a:r>
              <a:rPr lang="ja-JP" altLang="en-US" sz="1200" kern="100" dirty="0">
                <a:latin typeface="+mj-ea"/>
                <a:ea typeface="+mj-ea"/>
              </a:rPr>
              <a:t>　造物の点検頻度を見直すことで</a:t>
            </a:r>
            <a:r>
              <a:rPr lang="ja-JP" altLang="en-US" sz="1200" kern="100" dirty="0"/>
              <a:t>腐食環境を重点点検する。　</a:t>
            </a:r>
            <a:endParaRPr lang="en-US" altLang="ja-JP" sz="1200" kern="100" dirty="0"/>
          </a:p>
          <a:p>
            <a:pPr algn="just"/>
            <a:r>
              <a:rPr lang="ja-JP" altLang="en-US" sz="1200" kern="100" dirty="0"/>
              <a:t>（見落とし防止）</a:t>
            </a:r>
            <a:endParaRPr lang="en-US" altLang="ja-JP" sz="1200" kern="100" dirty="0"/>
          </a:p>
          <a:p>
            <a:pPr algn="just"/>
            <a:endParaRPr lang="en-US" altLang="ja-JP" sz="1200" kern="100" dirty="0">
              <a:latin typeface="+mj-ea"/>
              <a:ea typeface="+mj-ea"/>
            </a:endParaRPr>
          </a:p>
          <a:p>
            <a:pPr algn="just"/>
            <a:r>
              <a:rPr lang="ja-JP" altLang="en-US" sz="1200" dirty="0">
                <a:solidFill>
                  <a:srgbClr val="FF0000"/>
                </a:solidFill>
                <a:latin typeface="+mj-ea"/>
                <a:ea typeface="+mj-ea"/>
                <a:cs typeface="Meiryo UI" panose="020B0604030504040204" pitchFamily="50" charset="-128"/>
              </a:rPr>
              <a:t>◎点検頻度の見直し（案）</a:t>
            </a:r>
            <a:endParaRPr lang="en-US" altLang="ja-JP" sz="1200" dirty="0">
              <a:solidFill>
                <a:srgbClr val="FF0000"/>
              </a:solidFill>
              <a:latin typeface="+mj-ea"/>
              <a:ea typeface="+mj-ea"/>
              <a:cs typeface="Meiryo UI" panose="020B0604030504040204" pitchFamily="50" charset="-128"/>
            </a:endParaRPr>
          </a:p>
          <a:p>
            <a:pPr algn="just"/>
            <a:r>
              <a:rPr lang="ja-JP" altLang="en-US" sz="1200" dirty="0">
                <a:solidFill>
                  <a:srgbClr val="FF0000"/>
                </a:solidFill>
                <a:latin typeface="+mj-ea"/>
                <a:ea typeface="+mj-ea"/>
                <a:cs typeface="Meiryo UI" panose="020B0604030504040204" pitchFamily="50" charset="-128"/>
              </a:rPr>
              <a:t>・腐食環境（防食塗膜を実施する箇所）</a:t>
            </a:r>
            <a:endParaRPr lang="en-US" altLang="ja-JP" sz="1200" dirty="0">
              <a:solidFill>
                <a:srgbClr val="FF0000"/>
              </a:solidFill>
              <a:latin typeface="+mj-ea"/>
              <a:ea typeface="+mj-ea"/>
              <a:cs typeface="Meiryo UI" panose="020B0604030504040204" pitchFamily="50" charset="-128"/>
            </a:endParaRPr>
          </a:p>
          <a:p>
            <a:pPr algn="just"/>
            <a:r>
              <a:rPr lang="ja-JP" altLang="en-US" sz="1200" dirty="0">
                <a:solidFill>
                  <a:srgbClr val="FF0000"/>
                </a:solidFill>
                <a:latin typeface="+mj-ea"/>
                <a:ea typeface="+mj-ea"/>
                <a:cs typeface="Meiryo UI" panose="020B0604030504040204" pitchFamily="50" charset="-128"/>
              </a:rPr>
              <a:t>　１回</a:t>
            </a:r>
            <a:r>
              <a:rPr lang="en-US" altLang="ja-JP" sz="1200" dirty="0">
                <a:solidFill>
                  <a:srgbClr val="FF0000"/>
                </a:solidFill>
                <a:latin typeface="+mj-ea"/>
                <a:ea typeface="+mj-ea"/>
                <a:cs typeface="Meiryo UI" panose="020B0604030504040204" pitchFamily="50" charset="-128"/>
              </a:rPr>
              <a:t>/</a:t>
            </a:r>
            <a:r>
              <a:rPr lang="ja-JP" altLang="en-US" sz="1200" dirty="0">
                <a:solidFill>
                  <a:srgbClr val="FF0000"/>
                </a:solidFill>
                <a:latin typeface="+mj-ea"/>
                <a:ea typeface="+mj-ea"/>
                <a:cs typeface="Meiryo UI" panose="020B0604030504040204" pitchFamily="50" charset="-128"/>
              </a:rPr>
              <a:t>１年とする。　</a:t>
            </a:r>
            <a:endParaRPr lang="en-US" altLang="ja-JP" sz="1200" dirty="0">
              <a:solidFill>
                <a:srgbClr val="FF0000"/>
              </a:solidFill>
              <a:latin typeface="+mj-ea"/>
              <a:ea typeface="+mj-ea"/>
              <a:cs typeface="Meiryo UI" panose="020B0604030504040204" pitchFamily="50" charset="-128"/>
            </a:endParaRPr>
          </a:p>
          <a:p>
            <a:pPr algn="just"/>
            <a:endParaRPr lang="en-US" altLang="ja-JP" sz="1200" kern="100" dirty="0">
              <a:latin typeface="+mj-ea"/>
              <a:ea typeface="+mj-ea"/>
            </a:endParaRPr>
          </a:p>
          <a:p>
            <a:pPr algn="just"/>
            <a:r>
              <a:rPr lang="ja-JP" altLang="en-US" sz="1200" kern="100" dirty="0">
                <a:latin typeface="+mj-ea"/>
                <a:ea typeface="+mj-ea"/>
              </a:rPr>
              <a:t>・通常環境（その他の箇所）</a:t>
            </a:r>
            <a:endParaRPr lang="en-US" altLang="ja-JP" sz="1200" kern="100" dirty="0">
              <a:latin typeface="+mj-ea"/>
              <a:ea typeface="+mj-ea"/>
            </a:endParaRPr>
          </a:p>
          <a:p>
            <a:pPr algn="just"/>
            <a:r>
              <a:rPr lang="ja-JP" altLang="en-US" sz="1200" dirty="0">
                <a:latin typeface="+mj-ea"/>
                <a:ea typeface="+mj-ea"/>
                <a:cs typeface="Meiryo UI" panose="020B0604030504040204" pitchFamily="50" charset="-128"/>
              </a:rPr>
              <a:t>　１回</a:t>
            </a:r>
            <a:r>
              <a:rPr lang="en-US" altLang="ja-JP" sz="1200" dirty="0">
                <a:solidFill>
                  <a:srgbClr val="FF0000"/>
                </a:solidFill>
                <a:latin typeface="+mj-ea"/>
                <a:ea typeface="+mj-ea"/>
                <a:cs typeface="Meiryo UI" panose="020B0604030504040204" pitchFamily="50" charset="-128"/>
              </a:rPr>
              <a:t>/</a:t>
            </a:r>
            <a:r>
              <a:rPr lang="ja-JP" altLang="en-US" sz="1200" dirty="0">
                <a:solidFill>
                  <a:srgbClr val="FF0000"/>
                </a:solidFill>
                <a:latin typeface="+mj-ea"/>
                <a:ea typeface="+mj-ea"/>
                <a:cs typeface="Meiryo UI" panose="020B0604030504040204" pitchFamily="50" charset="-128"/>
              </a:rPr>
              <a:t>５年</a:t>
            </a:r>
            <a:r>
              <a:rPr lang="ja-JP" altLang="en-US" sz="1200" dirty="0">
                <a:latin typeface="+mj-ea"/>
                <a:ea typeface="+mj-ea"/>
                <a:cs typeface="Meiryo UI" panose="020B0604030504040204" pitchFamily="50" charset="-128"/>
              </a:rPr>
              <a:t>とする。</a:t>
            </a:r>
            <a:r>
              <a:rPr lang="en-US" altLang="ja-JP" sz="1200" dirty="0">
                <a:latin typeface="+mj-ea"/>
                <a:ea typeface="+mj-ea"/>
                <a:cs typeface="Meiryo UI" panose="020B0604030504040204" pitchFamily="50" charset="-128"/>
              </a:rPr>
              <a:t>※</a:t>
            </a:r>
          </a:p>
          <a:p>
            <a:pPr algn="just"/>
            <a:r>
              <a:rPr lang="ja-JP" altLang="en-US" sz="1200" kern="100" dirty="0">
                <a:latin typeface="+mj-ea"/>
                <a:ea typeface="+mj-ea"/>
              </a:rPr>
              <a:t>　</a:t>
            </a:r>
            <a:endParaRPr lang="en-US" altLang="ja-JP" sz="1200" kern="100" dirty="0">
              <a:latin typeface="+mj-ea"/>
              <a:ea typeface="+mj-ea"/>
            </a:endParaRPr>
          </a:p>
          <a:p>
            <a:pPr algn="just"/>
            <a:r>
              <a:rPr lang="ja-JP" altLang="en-US" sz="1200" kern="100" dirty="0">
                <a:latin typeface="+mj-ea"/>
                <a:ea typeface="+mj-ea"/>
              </a:rPr>
              <a:t>　</a:t>
            </a:r>
            <a:r>
              <a:rPr lang="en-US" altLang="ja-JP" sz="1200" kern="100" dirty="0">
                <a:latin typeface="+mj-ea"/>
                <a:ea typeface="+mj-ea"/>
              </a:rPr>
              <a:t>※</a:t>
            </a:r>
            <a:r>
              <a:rPr lang="ja-JP" altLang="en-US" sz="1200" kern="100" dirty="0">
                <a:latin typeface="+mj-ea"/>
                <a:ea typeface="+mj-ea"/>
              </a:rPr>
              <a:t>通常環境の点検頻度については、これまでの点検結果</a:t>
            </a:r>
            <a:endParaRPr lang="en-US" altLang="ja-JP" sz="1200" kern="100" dirty="0">
              <a:latin typeface="+mj-ea"/>
              <a:ea typeface="+mj-ea"/>
            </a:endParaRPr>
          </a:p>
          <a:p>
            <a:pPr algn="just"/>
            <a:r>
              <a:rPr lang="ja-JP" altLang="en-US" sz="1200" kern="100" dirty="0">
                <a:latin typeface="+mj-ea"/>
                <a:ea typeface="+mj-ea"/>
              </a:rPr>
              <a:t>　や他自治体での状況、下水道コンクリート構造物の腐食</a:t>
            </a:r>
            <a:endParaRPr lang="en-US" altLang="ja-JP" sz="1200" kern="100" dirty="0">
              <a:latin typeface="+mj-ea"/>
              <a:ea typeface="+mj-ea"/>
            </a:endParaRPr>
          </a:p>
          <a:p>
            <a:pPr algn="just"/>
            <a:r>
              <a:rPr lang="ja-JP" altLang="en-US" sz="1200" kern="100" dirty="0">
                <a:latin typeface="+mj-ea"/>
                <a:ea typeface="+mj-ea"/>
              </a:rPr>
              <a:t>　マニュアルも参考に定めました。　</a:t>
            </a:r>
            <a:endParaRPr lang="en-US" altLang="ja-JP" sz="1200" kern="100" dirty="0">
              <a:solidFill>
                <a:srgbClr val="FF0000"/>
              </a:solidFill>
              <a:latin typeface="+mj-ea"/>
              <a:ea typeface="+mj-ea"/>
            </a:endParaRPr>
          </a:p>
        </p:txBody>
      </p:sp>
      <p:sp>
        <p:nvSpPr>
          <p:cNvPr id="4" name="テキスト ボックス 3">
            <a:extLst>
              <a:ext uri="{FF2B5EF4-FFF2-40B4-BE49-F238E27FC236}">
                <a16:creationId xmlns:a16="http://schemas.microsoft.com/office/drawing/2014/main" id="{48A803FC-FB23-2DF4-21EB-3CF9D277F5D2}"/>
              </a:ext>
            </a:extLst>
          </p:cNvPr>
          <p:cNvSpPr txBox="1"/>
          <p:nvPr/>
        </p:nvSpPr>
        <p:spPr>
          <a:xfrm>
            <a:off x="0" y="572214"/>
            <a:ext cx="5364088" cy="276999"/>
          </a:xfrm>
          <a:prstGeom prst="rect">
            <a:avLst/>
          </a:prstGeom>
          <a:noFill/>
        </p:spPr>
        <p:txBody>
          <a:bodyPr wrap="square" rtlCol="0">
            <a:spAutoFit/>
          </a:bodyPr>
          <a:lstStyle/>
          <a:p>
            <a:pPr algn="just"/>
            <a:r>
              <a:rPr lang="en-US" altLang="ja-JP" sz="1200" kern="100" dirty="0">
                <a:latin typeface="+mj-ea"/>
                <a:ea typeface="+mj-ea"/>
              </a:rPr>
              <a:t>【</a:t>
            </a:r>
            <a:r>
              <a:rPr lang="ja-JP" altLang="en-US" sz="1200" kern="100" dirty="0">
                <a:latin typeface="+mj-ea"/>
                <a:ea typeface="+mj-ea"/>
              </a:rPr>
              <a:t>土木</a:t>
            </a:r>
            <a:r>
              <a:rPr lang="en-US" altLang="ja-JP" sz="1200" kern="100" dirty="0">
                <a:latin typeface="+mj-ea"/>
                <a:ea typeface="+mj-ea"/>
              </a:rPr>
              <a:t>】</a:t>
            </a:r>
            <a:r>
              <a:rPr lang="ja-JP" altLang="en-US" sz="1200" kern="100" dirty="0">
                <a:latin typeface="+mj-ea"/>
                <a:ea typeface="+mj-ea"/>
              </a:rPr>
              <a:t>下水道コンクリート構造物の腐食抑制技術マニュアル</a:t>
            </a:r>
            <a:endParaRPr kumimoji="1" lang="ja-JP" altLang="en-US" sz="1200" dirty="0"/>
          </a:p>
        </p:txBody>
      </p:sp>
      <p:sp>
        <p:nvSpPr>
          <p:cNvPr id="3" name="テキスト ボックス 2">
            <a:extLst>
              <a:ext uri="{FF2B5EF4-FFF2-40B4-BE49-F238E27FC236}">
                <a16:creationId xmlns:a16="http://schemas.microsoft.com/office/drawing/2014/main" id="{6CF222F2-38CB-7D37-9026-0E0554A796CB}"/>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rPr>
              <a:t>　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pic>
        <p:nvPicPr>
          <p:cNvPr id="14" name="図 13">
            <a:extLst>
              <a:ext uri="{FF2B5EF4-FFF2-40B4-BE49-F238E27FC236}">
                <a16:creationId xmlns:a16="http://schemas.microsoft.com/office/drawing/2014/main" id="{DDEC6F44-A4AE-4190-9E75-FF0B0BCA6E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9744" t="43662" r="4431" b="14339"/>
          <a:stretch/>
        </p:blipFill>
        <p:spPr>
          <a:xfrm>
            <a:off x="246238" y="2737882"/>
            <a:ext cx="4162008" cy="2880320"/>
          </a:xfrm>
          <a:prstGeom prst="rect">
            <a:avLst/>
          </a:prstGeom>
        </p:spPr>
      </p:pic>
    </p:spTree>
    <p:extLst>
      <p:ext uri="{BB962C8B-B14F-4D97-AF65-F5344CB8AC3E}">
        <p14:creationId xmlns:p14="http://schemas.microsoft.com/office/powerpoint/2010/main" val="1078477563"/>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e635bafb64d78acfa3ac9c13e4d2ff83">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9601b86e49bf8d4128e74dea46094216"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FFF8E-3786-4E37-BF1D-D5352955D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84C18B-57AD-4ADE-808E-8A3249C40435}">
  <ds:schemaRefs>
    <ds:schemaRef ds:uri="http://purl.org/dc/dcmitype/"/>
    <ds:schemaRef ds:uri="http://schemas.openxmlformats.org/package/2006/metadata/core-properties"/>
    <ds:schemaRef ds:uri="http://schemas.microsoft.com/office/2006/metadata/properties"/>
    <ds:schemaRef ds:uri="60b12527-e226-4614-b792-74ec134ea487"/>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1824B8D6-791C-413A-A636-DC40FB5D74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19061</TotalTime>
  <Words>2181</Words>
  <Application>Microsoft Office PowerPoint</Application>
  <PresentationFormat>画面に合わせる (4:3)</PresentationFormat>
  <Paragraphs>290</Paragraphs>
  <Slides>12</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4" baseType="lpstr">
      <vt:lpstr>BIZ UDPゴシック</vt:lpstr>
      <vt:lpstr>HGP創英角ﾎﾟｯﾌﾟ体</vt:lpstr>
      <vt:lpstr>HGｺﾞｼｯｸM</vt:lpstr>
      <vt:lpstr>HG丸ｺﾞｼｯｸM-PRO</vt:lpstr>
      <vt:lpstr>Meiryo UI</vt:lpstr>
      <vt:lpstr>Arial</vt:lpstr>
      <vt:lpstr>Calibri</vt:lpstr>
      <vt:lpstr>Century</vt:lpstr>
      <vt:lpstr>Georgia</vt:lpstr>
      <vt:lpstr>Trebuchet MS</vt:lpstr>
      <vt:lpstr>スリップストリーム</vt:lpstr>
      <vt:lpstr>Document</vt:lpstr>
      <vt:lpstr>大阪府都市基盤施設維持管理技術審議会  第２回　河川等部会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杉原　卓治</cp:lastModifiedBy>
  <cp:revision>996</cp:revision>
  <cp:lastPrinted>2024-05-23T10:13:20Z</cp:lastPrinted>
  <dcterms:created xsi:type="dcterms:W3CDTF">2013-06-19T04:48:16Z</dcterms:created>
  <dcterms:modified xsi:type="dcterms:W3CDTF">2024-06-27T02:20:40Z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