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454" r:id="rId5"/>
    <p:sldId id="257" r:id="rId6"/>
    <p:sldId id="1631" r:id="rId7"/>
    <p:sldId id="1771" r:id="rId8"/>
    <p:sldId id="1663" r:id="rId9"/>
    <p:sldId id="1590" r:id="rId10"/>
    <p:sldId id="1679" r:id="rId11"/>
    <p:sldId id="1645" r:id="rId12"/>
    <p:sldId id="1775" r:id="rId13"/>
    <p:sldId id="1774" r:id="rId14"/>
    <p:sldId id="1772" r:id="rId15"/>
    <p:sldId id="1665" r:id="rId16"/>
    <p:sldId id="1657" r:id="rId17"/>
    <p:sldId id="1666" r:id="rId18"/>
    <p:sldId id="1766" r:id="rId19"/>
    <p:sldId id="1776" r:id="rId20"/>
    <p:sldId id="1662" r:id="rId21"/>
    <p:sldId id="1620" r:id="rId22"/>
    <p:sldId id="1785" r:id="rId23"/>
    <p:sldId id="1784" r:id="rId24"/>
    <p:sldId id="1786" r:id="rId25"/>
    <p:sldId id="1787" r:id="rId26"/>
    <p:sldId id="1765" r:id="rId27"/>
    <p:sldId id="1800" r:id="rId28"/>
    <p:sldId id="1797" r:id="rId29"/>
    <p:sldId id="1798" r:id="rId30"/>
    <p:sldId id="1790" r:id="rId31"/>
    <p:sldId id="1805" r:id="rId32"/>
    <p:sldId id="1769" r:id="rId33"/>
    <p:sldId id="1801" r:id="rId34"/>
    <p:sldId id="1802" r:id="rId35"/>
    <p:sldId id="1694" r:id="rId36"/>
    <p:sldId id="1696" r:id="rId37"/>
    <p:sldId id="1699" r:id="rId38"/>
    <p:sldId id="1733" r:id="rId39"/>
    <p:sldId id="1710" r:id="rId40"/>
    <p:sldId id="1791" r:id="rId41"/>
    <p:sldId id="1803" r:id="rId42"/>
    <p:sldId id="1683" r:id="rId43"/>
    <p:sldId id="1748" r:id="rId44"/>
    <p:sldId id="1793" r:id="rId45"/>
    <p:sldId id="1804" r:id="rId46"/>
    <p:sldId id="1731" r:id="rId47"/>
    <p:sldId id="1796" r:id="rId48"/>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杉原　卓治" initials="杉原　卓治" lastIdx="3" clrIdx="0">
    <p:extLst>
      <p:ext uri="{19B8F6BF-5375-455C-9EA6-DF929625EA0E}">
        <p15:presenceInfo xmlns:p15="http://schemas.microsoft.com/office/powerpoint/2012/main" userId="S::SugiharaTa@lan.pref.osaka.jp::7a71dd47-e401-41cb-9c14-7c9898c6cc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0066"/>
    <a:srgbClr val="66CCFF"/>
    <a:srgbClr val="3399FF"/>
    <a:srgbClr val="99CCFF"/>
    <a:srgbClr val="FFD653"/>
    <a:srgbClr val="008000"/>
    <a:srgbClr val="33CC33"/>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83879" autoAdjust="0"/>
  </p:normalViewPr>
  <p:slideViewPr>
    <p:cSldViewPr>
      <p:cViewPr varScale="1">
        <p:scale>
          <a:sx n="75" d="100"/>
          <a:sy n="75" d="100"/>
        </p:scale>
        <p:origin x="1308" y="84"/>
      </p:cViewPr>
      <p:guideLst>
        <p:guide orient="horz" pos="2160"/>
        <p:guide pos="2880"/>
      </p:guideLst>
    </p:cSldViewPr>
  </p:slideViewPr>
  <p:outlineViewPr>
    <p:cViewPr>
      <p:scale>
        <a:sx n="33" d="100"/>
        <a:sy n="33" d="100"/>
      </p:scale>
      <p:origin x="0" y="-618"/>
    </p:cViewPr>
  </p:outlineViewPr>
  <p:notesTextViewPr>
    <p:cViewPr>
      <p:scale>
        <a:sx n="3" d="2"/>
        <a:sy n="3" d="2"/>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880101" cy="488793"/>
          </a:xfrm>
          <a:prstGeom prst="rect">
            <a:avLst/>
          </a:prstGeom>
        </p:spPr>
        <p:txBody>
          <a:bodyPr vert="horz" lIns="89639" tIns="44823" rIns="89639" bIns="4482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1" y="0"/>
            <a:ext cx="2880101" cy="488793"/>
          </a:xfrm>
          <a:prstGeom prst="rect">
            <a:avLst/>
          </a:prstGeom>
        </p:spPr>
        <p:txBody>
          <a:bodyPr vert="horz" lIns="89639" tIns="44823" rIns="89639" bIns="44823" rtlCol="0"/>
          <a:lstStyle>
            <a:lvl1pPr algn="r">
              <a:defRPr sz="1200"/>
            </a:lvl1pPr>
          </a:lstStyle>
          <a:p>
            <a:fld id="{29472AE3-829E-42FD-BDF5-9930118AE71F}" type="datetimeFigureOut">
              <a:rPr kumimoji="1" lang="ja-JP" altLang="en-US" smtClean="0"/>
              <a:t>2024/7/8</a:t>
            </a:fld>
            <a:endParaRPr kumimoji="1" lang="ja-JP" altLang="en-US"/>
          </a:p>
        </p:txBody>
      </p:sp>
      <p:sp>
        <p:nvSpPr>
          <p:cNvPr id="4" name="フッター プレースホルダー 3"/>
          <p:cNvSpPr>
            <a:spLocks noGrp="1"/>
          </p:cNvSpPr>
          <p:nvPr>
            <p:ph type="ftr" sz="quarter" idx="2"/>
          </p:nvPr>
        </p:nvSpPr>
        <p:spPr>
          <a:xfrm>
            <a:off x="8" y="9287064"/>
            <a:ext cx="2880101" cy="488792"/>
          </a:xfrm>
          <a:prstGeom prst="rect">
            <a:avLst/>
          </a:prstGeom>
        </p:spPr>
        <p:txBody>
          <a:bodyPr vert="horz" lIns="89639" tIns="44823" rIns="89639" bIns="4482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1" y="9287064"/>
            <a:ext cx="2880101" cy="488792"/>
          </a:xfrm>
          <a:prstGeom prst="rect">
            <a:avLst/>
          </a:prstGeom>
        </p:spPr>
        <p:txBody>
          <a:bodyPr vert="horz" lIns="89639" tIns="44823" rIns="89639" bIns="44823"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880101" cy="488793"/>
          </a:xfrm>
          <a:prstGeom prst="rect">
            <a:avLst/>
          </a:prstGeom>
        </p:spPr>
        <p:txBody>
          <a:bodyPr vert="horz" lIns="89639" tIns="44823" rIns="89639" bIns="4482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21" y="0"/>
            <a:ext cx="2880101" cy="488793"/>
          </a:xfrm>
          <a:prstGeom prst="rect">
            <a:avLst/>
          </a:prstGeom>
        </p:spPr>
        <p:txBody>
          <a:bodyPr vert="horz" lIns="89639" tIns="44823" rIns="89639" bIns="44823" rtlCol="0"/>
          <a:lstStyle>
            <a:lvl1pPr algn="r">
              <a:defRPr sz="1200"/>
            </a:lvl1pPr>
          </a:lstStyle>
          <a:p>
            <a:fld id="{C66E6DC5-E089-448C-ADA9-C53EA216882B}" type="datetimeFigureOut">
              <a:rPr kumimoji="1" lang="ja-JP" altLang="en-US" smtClean="0"/>
              <a:t>2024/7/8</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39" tIns="44823" rIns="89639" bIns="44823" rtlCol="0" anchor="ctr"/>
          <a:lstStyle/>
          <a:p>
            <a:endParaRPr lang="ja-JP" altLang="en-US"/>
          </a:p>
        </p:txBody>
      </p:sp>
      <p:sp>
        <p:nvSpPr>
          <p:cNvPr id="5" name="ノート プレースホルダー 4"/>
          <p:cNvSpPr>
            <a:spLocks noGrp="1"/>
          </p:cNvSpPr>
          <p:nvPr>
            <p:ph type="body" sz="quarter" idx="3"/>
          </p:nvPr>
        </p:nvSpPr>
        <p:spPr>
          <a:xfrm>
            <a:off x="665000" y="4644312"/>
            <a:ext cx="5316870" cy="4399133"/>
          </a:xfrm>
          <a:prstGeom prst="rect">
            <a:avLst/>
          </a:prstGeom>
        </p:spPr>
        <p:txBody>
          <a:bodyPr vert="horz" lIns="89639" tIns="44823" rIns="89639" bIns="448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287064"/>
            <a:ext cx="2880101" cy="488792"/>
          </a:xfrm>
          <a:prstGeom prst="rect">
            <a:avLst/>
          </a:prstGeom>
        </p:spPr>
        <p:txBody>
          <a:bodyPr vert="horz" lIns="89639" tIns="44823" rIns="89639" bIns="448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21" y="9287064"/>
            <a:ext cx="2880101" cy="488792"/>
          </a:xfrm>
          <a:prstGeom prst="rect">
            <a:avLst/>
          </a:prstGeom>
        </p:spPr>
        <p:txBody>
          <a:bodyPr vert="horz" lIns="89639" tIns="44823" rIns="89639" bIns="44823"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u="none"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419872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15377F06-001E-4A4C-B9D2-1F529B778FA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3012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79CD8F57-F7CA-4E29-91BA-B45CAA2D4E4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7525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E863C784-694F-4B35-A7E1-14629B0A72D8}"/>
              </a:ext>
            </a:extLst>
          </p:cNvPr>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69342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3603A196-FC38-49C4-934A-D1F00E67BDF0}"/>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7904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415319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16</a:t>
            </a:fld>
            <a:endParaRPr kumimoji="1" lang="ja-JP" altLang="en-US"/>
          </a:p>
        </p:txBody>
      </p:sp>
    </p:spTree>
    <p:extLst>
      <p:ext uri="{BB962C8B-B14F-4D97-AF65-F5344CB8AC3E}">
        <p14:creationId xmlns:p14="http://schemas.microsoft.com/office/powerpoint/2010/main" val="383418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94F0C389-A1DC-4EE2-9BC9-B09E300A4D9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7121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1EB06CEC-25A2-41C2-A873-8C42973378D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611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C722ED3F-F194-42DA-8555-69A8A82B48A8}"/>
              </a:ext>
            </a:extLst>
          </p:cNvPr>
          <p:cNvSpPr>
            <a:spLocks noGrp="1"/>
          </p:cNvSpPr>
          <p:nvPr>
            <p:ph type="body" idx="1"/>
          </p:nvPr>
        </p:nvSpPr>
        <p:spPr/>
        <p:txBody>
          <a:bodyPr/>
          <a:lstStyle/>
          <a:p>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a:t>
            </a:fld>
            <a:endParaRPr kumimoji="1" lang="ja-JP" altLang="en-US"/>
          </a:p>
        </p:txBody>
      </p:sp>
    </p:spTree>
    <p:extLst>
      <p:ext uri="{BB962C8B-B14F-4D97-AF65-F5344CB8AC3E}">
        <p14:creationId xmlns:p14="http://schemas.microsoft.com/office/powerpoint/2010/main" val="160742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B369FBA9-139D-4C3F-8DA5-5BDB1B264F0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9301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5D63DFAB-C5E1-4300-9D73-63AB320551A9}"/>
              </a:ext>
            </a:extLst>
          </p:cNvPr>
          <p:cNvSpPr>
            <a:spLocks noGrp="1"/>
          </p:cNvSpPr>
          <p:nvPr>
            <p:ph type="body" idx="1"/>
          </p:nvPr>
        </p:nvSpPr>
        <p:spPr/>
        <p:txBody>
          <a:bodyPr/>
          <a:lstStyle/>
          <a:p>
            <a:endParaRPr kumimoji="1" lang="en-US"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70796DF1-6B94-433D-8D35-5C5B787BA81C}"/>
              </a:ext>
            </a:extLst>
          </p:cNvPr>
          <p:cNvSpPr>
            <a:spLocks noGrp="1"/>
          </p:cNvSpPr>
          <p:nvPr>
            <p:ph type="body" idx="1"/>
          </p:nvPr>
        </p:nvSpPr>
        <p:spPr/>
        <p:txBody>
          <a:bodyPr/>
          <a:lstStyle/>
          <a:p>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23</a:t>
            </a:fld>
            <a:endParaRPr kumimoji="1" lang="ja-JP" altLang="en-US"/>
          </a:p>
        </p:txBody>
      </p:sp>
    </p:spTree>
    <p:extLst>
      <p:ext uri="{BB962C8B-B14F-4D97-AF65-F5344CB8AC3E}">
        <p14:creationId xmlns:p14="http://schemas.microsoft.com/office/powerpoint/2010/main" val="508092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24</a:t>
            </a:fld>
            <a:endParaRPr kumimoji="1" lang="ja-JP" altLang="en-US"/>
          </a:p>
        </p:txBody>
      </p:sp>
    </p:spTree>
    <p:extLst>
      <p:ext uri="{BB962C8B-B14F-4D97-AF65-F5344CB8AC3E}">
        <p14:creationId xmlns:p14="http://schemas.microsoft.com/office/powerpoint/2010/main" val="1347860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25</a:t>
            </a:fld>
            <a:endParaRPr kumimoji="1" lang="ja-JP" altLang="en-US"/>
          </a:p>
        </p:txBody>
      </p:sp>
    </p:spTree>
    <p:extLst>
      <p:ext uri="{BB962C8B-B14F-4D97-AF65-F5344CB8AC3E}">
        <p14:creationId xmlns:p14="http://schemas.microsoft.com/office/powerpoint/2010/main" val="3808634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26</a:t>
            </a:fld>
            <a:endParaRPr kumimoji="1" lang="ja-JP" altLang="en-US"/>
          </a:p>
        </p:txBody>
      </p:sp>
    </p:spTree>
    <p:extLst>
      <p:ext uri="{BB962C8B-B14F-4D97-AF65-F5344CB8AC3E}">
        <p14:creationId xmlns:p14="http://schemas.microsoft.com/office/powerpoint/2010/main" val="1248147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27</a:t>
            </a:fld>
            <a:endParaRPr kumimoji="1" lang="ja-JP" altLang="en-US"/>
          </a:p>
        </p:txBody>
      </p:sp>
    </p:spTree>
    <p:extLst>
      <p:ext uri="{BB962C8B-B14F-4D97-AF65-F5344CB8AC3E}">
        <p14:creationId xmlns:p14="http://schemas.microsoft.com/office/powerpoint/2010/main" val="956550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28</a:t>
            </a:fld>
            <a:endParaRPr kumimoji="1" lang="ja-JP" altLang="en-US"/>
          </a:p>
        </p:txBody>
      </p:sp>
    </p:spTree>
    <p:extLst>
      <p:ext uri="{BB962C8B-B14F-4D97-AF65-F5344CB8AC3E}">
        <p14:creationId xmlns:p14="http://schemas.microsoft.com/office/powerpoint/2010/main" val="1661379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29</a:t>
            </a:fld>
            <a:endParaRPr kumimoji="1" lang="ja-JP" altLang="en-US"/>
          </a:p>
        </p:txBody>
      </p:sp>
    </p:spTree>
    <p:extLst>
      <p:ext uri="{BB962C8B-B14F-4D97-AF65-F5344CB8AC3E}">
        <p14:creationId xmlns:p14="http://schemas.microsoft.com/office/powerpoint/2010/main" val="3665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2771407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30</a:t>
            </a:fld>
            <a:endParaRPr kumimoji="1" lang="ja-JP" altLang="en-US"/>
          </a:p>
        </p:txBody>
      </p:sp>
    </p:spTree>
    <p:extLst>
      <p:ext uri="{BB962C8B-B14F-4D97-AF65-F5344CB8AC3E}">
        <p14:creationId xmlns:p14="http://schemas.microsoft.com/office/powerpoint/2010/main" val="1354583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31</a:t>
            </a:fld>
            <a:endParaRPr kumimoji="1" lang="ja-JP" altLang="en-US"/>
          </a:p>
        </p:txBody>
      </p:sp>
    </p:spTree>
    <p:extLst>
      <p:ext uri="{BB962C8B-B14F-4D97-AF65-F5344CB8AC3E}">
        <p14:creationId xmlns:p14="http://schemas.microsoft.com/office/powerpoint/2010/main" val="2239238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32</a:t>
            </a:fld>
            <a:endParaRPr kumimoji="1" lang="ja-JP" altLang="en-US"/>
          </a:p>
        </p:txBody>
      </p:sp>
    </p:spTree>
    <p:extLst>
      <p:ext uri="{BB962C8B-B14F-4D97-AF65-F5344CB8AC3E}">
        <p14:creationId xmlns:p14="http://schemas.microsoft.com/office/powerpoint/2010/main" val="1115827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33</a:t>
            </a:fld>
            <a:endParaRPr kumimoji="1" lang="ja-JP" altLang="en-US"/>
          </a:p>
        </p:txBody>
      </p:sp>
    </p:spTree>
    <p:extLst>
      <p:ext uri="{BB962C8B-B14F-4D97-AF65-F5344CB8AC3E}">
        <p14:creationId xmlns:p14="http://schemas.microsoft.com/office/powerpoint/2010/main" val="2621542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34</a:t>
            </a:fld>
            <a:endParaRPr kumimoji="1" lang="ja-JP" altLang="en-US"/>
          </a:p>
        </p:txBody>
      </p:sp>
    </p:spTree>
    <p:extLst>
      <p:ext uri="{BB962C8B-B14F-4D97-AF65-F5344CB8AC3E}">
        <p14:creationId xmlns:p14="http://schemas.microsoft.com/office/powerpoint/2010/main" val="4067761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35</a:t>
            </a:fld>
            <a:endParaRPr kumimoji="1" lang="ja-JP" altLang="en-US"/>
          </a:p>
        </p:txBody>
      </p:sp>
    </p:spTree>
    <p:extLst>
      <p:ext uri="{BB962C8B-B14F-4D97-AF65-F5344CB8AC3E}">
        <p14:creationId xmlns:p14="http://schemas.microsoft.com/office/powerpoint/2010/main" val="47262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36</a:t>
            </a:fld>
            <a:endParaRPr kumimoji="1" lang="ja-JP" altLang="en-US"/>
          </a:p>
        </p:txBody>
      </p:sp>
    </p:spTree>
    <p:extLst>
      <p:ext uri="{BB962C8B-B14F-4D97-AF65-F5344CB8AC3E}">
        <p14:creationId xmlns:p14="http://schemas.microsoft.com/office/powerpoint/2010/main" val="1464864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37</a:t>
            </a:fld>
            <a:endParaRPr kumimoji="1" lang="ja-JP" altLang="en-US"/>
          </a:p>
        </p:txBody>
      </p:sp>
    </p:spTree>
    <p:extLst>
      <p:ext uri="{BB962C8B-B14F-4D97-AF65-F5344CB8AC3E}">
        <p14:creationId xmlns:p14="http://schemas.microsoft.com/office/powerpoint/2010/main" val="3228047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38</a:t>
            </a:fld>
            <a:endParaRPr kumimoji="1" lang="ja-JP" altLang="en-US"/>
          </a:p>
        </p:txBody>
      </p:sp>
    </p:spTree>
    <p:extLst>
      <p:ext uri="{BB962C8B-B14F-4D97-AF65-F5344CB8AC3E}">
        <p14:creationId xmlns:p14="http://schemas.microsoft.com/office/powerpoint/2010/main" val="835842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39</a:t>
            </a:fld>
            <a:endParaRPr kumimoji="1" lang="ja-JP" altLang="en-US"/>
          </a:p>
        </p:txBody>
      </p:sp>
    </p:spTree>
    <p:extLst>
      <p:ext uri="{BB962C8B-B14F-4D97-AF65-F5344CB8AC3E}">
        <p14:creationId xmlns:p14="http://schemas.microsoft.com/office/powerpoint/2010/main" val="126660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u="none"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1691797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40</a:t>
            </a:fld>
            <a:endParaRPr kumimoji="1" lang="ja-JP" altLang="en-US"/>
          </a:p>
        </p:txBody>
      </p:sp>
    </p:spTree>
    <p:extLst>
      <p:ext uri="{BB962C8B-B14F-4D97-AF65-F5344CB8AC3E}">
        <p14:creationId xmlns:p14="http://schemas.microsoft.com/office/powerpoint/2010/main" val="286932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41</a:t>
            </a:fld>
            <a:endParaRPr kumimoji="1" lang="ja-JP" altLang="en-US"/>
          </a:p>
        </p:txBody>
      </p:sp>
    </p:spTree>
    <p:extLst>
      <p:ext uri="{BB962C8B-B14F-4D97-AF65-F5344CB8AC3E}">
        <p14:creationId xmlns:p14="http://schemas.microsoft.com/office/powerpoint/2010/main" val="1899748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kern="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42</a:t>
            </a:fld>
            <a:endParaRPr kumimoji="1" lang="ja-JP" altLang="en-US"/>
          </a:p>
        </p:txBody>
      </p:sp>
    </p:spTree>
    <p:extLst>
      <p:ext uri="{BB962C8B-B14F-4D97-AF65-F5344CB8AC3E}">
        <p14:creationId xmlns:p14="http://schemas.microsoft.com/office/powerpoint/2010/main" val="3212677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43</a:t>
            </a:fld>
            <a:endParaRPr kumimoji="1" lang="ja-JP" altLang="en-US"/>
          </a:p>
        </p:txBody>
      </p:sp>
    </p:spTree>
    <p:extLst>
      <p:ext uri="{BB962C8B-B14F-4D97-AF65-F5344CB8AC3E}">
        <p14:creationId xmlns:p14="http://schemas.microsoft.com/office/powerpoint/2010/main" val="2646911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44</a:t>
            </a:fld>
            <a:endParaRPr kumimoji="1" lang="ja-JP" altLang="en-US"/>
          </a:p>
        </p:txBody>
      </p:sp>
    </p:spTree>
    <p:extLst>
      <p:ext uri="{BB962C8B-B14F-4D97-AF65-F5344CB8AC3E}">
        <p14:creationId xmlns:p14="http://schemas.microsoft.com/office/powerpoint/2010/main" val="160710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ED677252-2FC2-4533-8C13-E1C1CBED54B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764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1869520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249161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61E4417-0034-485B-A45D-C3FFE3B4360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2668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421956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2024/7/8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2024/7/8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2024/7/8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2024/7/8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2024/7/8</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13" Type="http://schemas.microsoft.com/office/2007/relationships/hdphoto" Target="../media/hdphoto2.wdp"/><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2.jpeg"/><Relationship Id="rId5" Type="http://schemas.openxmlformats.org/officeDocument/2006/relationships/image" Target="../media/image37.jpeg"/><Relationship Id="rId10" Type="http://schemas.microsoft.com/office/2007/relationships/hdphoto" Target="../media/hdphoto1.wdp"/><Relationship Id="rId4" Type="http://schemas.openxmlformats.org/officeDocument/2006/relationships/image" Target="../media/image36.jpe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64.emf"/><Relationship Id="rId4" Type="http://schemas.openxmlformats.org/officeDocument/2006/relationships/package" Target="../embeddings/Microsoft_Excel_Worksheet.xlsx"/></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Microsoft_Excel_Worksheet3.xlsx"/><Relationship Id="rId5" Type="http://schemas.openxmlformats.org/officeDocument/2006/relationships/image" Target="../media/image67.emf"/><Relationship Id="rId4" Type="http://schemas.openxmlformats.org/officeDocument/2006/relationships/package" Target="../embeddings/Microsoft_Excel_Worksheet2.xls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70.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Excel_Worksheet5.xlsx"/><Relationship Id="rId5" Type="http://schemas.openxmlformats.org/officeDocument/2006/relationships/image" Target="../media/image69.emf"/><Relationship Id="rId4" Type="http://schemas.openxmlformats.org/officeDocument/2006/relationships/package" Target="../embeddings/Microsoft_Excel_Worksheet4.xlsx"/></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第２回　</a:t>
            </a:r>
            <a:r>
              <a:rPr lang="ja-JP" altLang="en-US" sz="4000"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8" name="サブタイトル 2"/>
          <p:cNvSpPr txBox="1">
            <a:spLocks/>
          </p:cNvSpPr>
          <p:nvPr/>
        </p:nvSpPr>
        <p:spPr>
          <a:xfrm>
            <a:off x="352228" y="3833167"/>
            <a:ext cx="8373184" cy="139365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2800" b="1" dirty="0">
                <a:latin typeface="Meiryo UI" pitchFamily="50" charset="-128"/>
                <a:ea typeface="Meiryo UI" pitchFamily="50" charset="-128"/>
                <a:cs typeface="Meiryo UI" pitchFamily="50" charset="-128"/>
              </a:rPr>
              <a:t>　</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現計画の検証、課題と対応方針</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　、</a:t>
            </a:r>
            <a:endParaRPr lang="en-US" altLang="ja-JP" sz="2800" b="1" dirty="0">
              <a:latin typeface="Meiryo UI" pitchFamily="50" charset="-128"/>
              <a:ea typeface="Meiryo UI" pitchFamily="50" charset="-128"/>
              <a:cs typeface="Meiryo UI" pitchFamily="50" charset="-128"/>
            </a:endParaRPr>
          </a:p>
          <a:p>
            <a:pPr algn="ct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次期計画における基本方針</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　及び</a:t>
            </a:r>
            <a:endParaRPr lang="en-US" altLang="ja-JP" sz="2800" b="1" dirty="0">
              <a:latin typeface="Meiryo UI" pitchFamily="50" charset="-128"/>
              <a:ea typeface="Meiryo UI" pitchFamily="50" charset="-128"/>
              <a:cs typeface="Meiryo UI" pitchFamily="50" charset="-128"/>
            </a:endParaRPr>
          </a:p>
          <a:p>
            <a:pPr algn="ctr"/>
            <a:r>
              <a:rPr lang="ja-JP" altLang="en-US" sz="2800" b="1" dirty="0">
                <a:latin typeface="Meiryo UI" pitchFamily="50" charset="-128"/>
                <a:ea typeface="Meiryo UI" pitchFamily="50" charset="-128"/>
                <a:cs typeface="Meiryo UI" pitchFamily="50" charset="-128"/>
              </a:rPr>
              <a:t>　</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次期計画の具体的な取組内容の検討</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　について</a:t>
            </a:r>
          </a:p>
        </p:txBody>
      </p:sp>
      <p:sp>
        <p:nvSpPr>
          <p:cNvPr id="6" name="スライド番号プレースホルダー 17">
            <a:extLst>
              <a:ext uri="{FF2B5EF4-FFF2-40B4-BE49-F238E27FC236}">
                <a16:creationId xmlns:a16="http://schemas.microsoft.com/office/drawing/2014/main" id="{568234FF-1C40-4B1D-98C8-DF509959AD12}"/>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
        <p:nvSpPr>
          <p:cNvPr id="5" name="サブタイトル 2">
            <a:extLst>
              <a:ext uri="{FF2B5EF4-FFF2-40B4-BE49-F238E27FC236}">
                <a16:creationId xmlns:a16="http://schemas.microsoft.com/office/drawing/2014/main" id="{87E11EAB-A6CE-437E-8633-27937AE1085C}"/>
              </a:ext>
            </a:extLst>
          </p:cNvPr>
          <p:cNvSpPr txBox="1">
            <a:spLocks/>
          </p:cNvSpPr>
          <p:nvPr/>
        </p:nvSpPr>
        <p:spPr>
          <a:xfrm>
            <a:off x="35496" y="55480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a:latin typeface="Meiryo UI" pitchFamily="50" charset="-128"/>
                <a:ea typeface="Meiryo UI" pitchFamily="50" charset="-128"/>
                <a:cs typeface="Meiryo UI" pitchFamily="50" charset="-128"/>
              </a:rPr>
              <a:t>（河川管理施設編）</a:t>
            </a:r>
          </a:p>
        </p:txBody>
      </p:sp>
      <p:sp>
        <p:nvSpPr>
          <p:cNvPr id="7" name="サブタイトル 2">
            <a:extLst>
              <a:ext uri="{FF2B5EF4-FFF2-40B4-BE49-F238E27FC236}">
                <a16:creationId xmlns:a16="http://schemas.microsoft.com/office/drawing/2014/main" id="{8BE72615-6364-4B6C-945A-D7D07E5BBAC5}"/>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endParaRPr lang="ja-JP" altLang="en-US" sz="2400" b="1" dirty="0">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1F713424-2CB0-4B21-B863-140D4FCC0CFE}"/>
              </a:ext>
            </a:extLst>
          </p:cNvPr>
          <p:cNvSpPr txBox="1"/>
          <p:nvPr/>
        </p:nvSpPr>
        <p:spPr>
          <a:xfrm>
            <a:off x="7020272" y="357664"/>
            <a:ext cx="2123728"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a:t>
            </a:r>
            <a:r>
              <a:rPr lang="en-US" altLang="ja-JP" b="1" dirty="0"/>
              <a:t>1-1</a:t>
            </a:r>
            <a:r>
              <a:rPr kumimoji="1" lang="en-US" altLang="ja-JP" b="1" dirty="0"/>
              <a:t>】</a:t>
            </a:r>
            <a:endParaRPr kumimoji="1" lang="ja-JP" altLang="en-US" b="1" dirty="0"/>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10</a:t>
            </a:fld>
            <a:endParaRPr kumimoji="1" lang="ja-JP" altLang="en-US" dirty="0"/>
          </a:p>
        </p:txBody>
      </p:sp>
      <p:sp>
        <p:nvSpPr>
          <p:cNvPr id="13" name="テキスト ボックス 12">
            <a:extLst>
              <a:ext uri="{FF2B5EF4-FFF2-40B4-BE49-F238E27FC236}">
                <a16:creationId xmlns:a16="http://schemas.microsoft.com/office/drawing/2014/main" id="{554E9873-2BAF-4953-9132-9C4363CA8900}"/>
              </a:ext>
            </a:extLst>
          </p:cNvPr>
          <p:cNvSpPr txBox="1"/>
          <p:nvPr/>
        </p:nvSpPr>
        <p:spPr>
          <a:xfrm>
            <a:off x="647056" y="2154586"/>
            <a:ext cx="7849888" cy="3046988"/>
          </a:xfrm>
          <a:prstGeom prst="rect">
            <a:avLst/>
          </a:prstGeom>
          <a:noFill/>
        </p:spPr>
        <p:txBody>
          <a:bodyPr wrap="square" rtlCol="0">
            <a:spAutoFit/>
          </a:bodyPr>
          <a:lstStyle/>
          <a:p>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１．現計画の</a:t>
            </a:r>
            <a:r>
              <a:rPr lang="ja-JP" altLang="en-US" sz="2400" b="1" dirty="0">
                <a:latin typeface="Meiryo UI" panose="020B0604030504040204" pitchFamily="50" charset="-128"/>
                <a:ea typeface="Meiryo UI" panose="020B0604030504040204" pitchFamily="50" charset="-128"/>
              </a:rPr>
              <a:t>検証、課題抽出及び対応方針</a:t>
            </a:r>
            <a:endParaRPr lang="en-US" altLang="ja-JP" sz="24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１－１　施設の点検・評価方法の高度化に向けた取組</a:t>
            </a:r>
            <a:endParaRPr lang="en-US" altLang="ja-JP" sz="2000" dirty="0">
              <a:latin typeface="Meiryo UI" panose="020B0604030504040204" pitchFamily="50" charset="-128"/>
              <a:ea typeface="Meiryo UI" panose="020B0604030504040204" pitchFamily="50" charset="-128"/>
            </a:endParaRPr>
          </a:p>
          <a:p>
            <a:r>
              <a:rPr lang="ja-JP" altLang="en-US" sz="2000" dirty="0">
                <a:solidFill>
                  <a:schemeClr val="bg1">
                    <a:lumMod val="75000"/>
                  </a:schemeClr>
                </a:solidFill>
                <a:latin typeface="Meiryo UI" panose="020B0604030504040204" pitchFamily="50" charset="-128"/>
                <a:ea typeface="Meiryo UI" panose="020B0604030504040204" pitchFamily="50" charset="-128"/>
              </a:rPr>
              <a:t>　　　１－２　施設の更新等判定フロー</a:t>
            </a: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u="sng" dirty="0">
                <a:latin typeface="Meiryo UI" panose="020B0604030504040204" pitchFamily="50" charset="-128"/>
                <a:ea typeface="Meiryo UI" panose="020B0604030504040204" pitchFamily="50" charset="-128"/>
              </a:rPr>
              <a:t>１－３　</a:t>
            </a:r>
            <a:r>
              <a:rPr lang="ja-JP" altLang="en-US" sz="2000" u="sng" dirty="0">
                <a:latin typeface="Meiryo UI" pitchFamily="50" charset="-128"/>
                <a:ea typeface="Meiryo UI" pitchFamily="50" charset="-128"/>
                <a:cs typeface="Meiryo UI" pitchFamily="50" charset="-128"/>
              </a:rPr>
              <a:t>予測計画型の維持管理手法を目指した取組</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１－４　新技術導入の取組</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１－５　まとめ</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144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11">
            <a:extLst>
              <a:ext uri="{FF2B5EF4-FFF2-40B4-BE49-F238E27FC236}">
                <a16:creationId xmlns:a16="http://schemas.microsoft.com/office/drawing/2014/main" id="{FBFD0F60-8196-4F93-93D3-5B49E76B7600}"/>
              </a:ext>
            </a:extLst>
          </p:cNvPr>
          <p:cNvSpPr/>
          <p:nvPr/>
        </p:nvSpPr>
        <p:spPr>
          <a:xfrm>
            <a:off x="150990" y="2492895"/>
            <a:ext cx="3002632" cy="449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現計画における取組内容</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予測計画型の維持管理手法を目指した取組</a:t>
            </a:r>
            <a:endParaRPr kumimoji="1" lang="ja-JP" altLang="en-US" sz="2400" dirty="0">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35496" y="971436"/>
            <a:ext cx="5151087" cy="369332"/>
          </a:xfrm>
          <a:prstGeom prst="rect">
            <a:avLst/>
          </a:prstGeom>
          <a:noFill/>
          <a:ln w="19050">
            <a:noFill/>
          </a:ln>
        </p:spPr>
        <p:txBody>
          <a:bodyPr wrap="square" rtlCol="0">
            <a:spAutoFit/>
          </a:bodyPr>
          <a:lstStyle/>
          <a:p>
            <a:r>
              <a:rPr kumimoji="1" lang="ja-JP" altLang="en-US" b="1" dirty="0">
                <a:latin typeface="Meiryo UI" pitchFamily="50" charset="-128"/>
                <a:ea typeface="Meiryo UI" pitchFamily="50" charset="-128"/>
                <a:cs typeface="Meiryo UI" pitchFamily="50" charset="-128"/>
              </a:rPr>
              <a:t>堤防・護岸等（特殊堤（鋼構造））</a:t>
            </a:r>
          </a:p>
        </p:txBody>
      </p:sp>
      <p:sp>
        <p:nvSpPr>
          <p:cNvPr id="92" name="テキスト ボックス 91">
            <a:extLst>
              <a:ext uri="{FF2B5EF4-FFF2-40B4-BE49-F238E27FC236}">
                <a16:creationId xmlns:a16="http://schemas.microsoft.com/office/drawing/2014/main" id="{3FA0F21B-6203-45AC-9AA0-D9B739D4F8B9}"/>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93" name="テキスト ボックス 92">
            <a:extLst>
              <a:ext uri="{FF2B5EF4-FFF2-40B4-BE49-F238E27FC236}">
                <a16:creationId xmlns:a16="http://schemas.microsoft.com/office/drawing/2014/main" id="{50050B9C-F89F-4A96-859C-C3C1DFDB98F6}"/>
              </a:ext>
            </a:extLst>
          </p:cNvPr>
          <p:cNvSpPr txBox="1"/>
          <p:nvPr/>
        </p:nvSpPr>
        <p:spPr>
          <a:xfrm>
            <a:off x="150990" y="1324771"/>
            <a:ext cx="8869072" cy="1240133"/>
          </a:xfrm>
          <a:prstGeom prst="rect">
            <a:avLst/>
          </a:prstGeom>
          <a:noFill/>
          <a:ln>
            <a:solidFill>
              <a:schemeClr val="tx1"/>
            </a:solidFill>
          </a:ln>
        </p:spPr>
        <p:txBody>
          <a:bodyPr wrap="square" rtlCol="0" anchor="t" anchorCtr="0">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現計画での記載事項</a:t>
            </a:r>
            <a:r>
              <a:rPr lang="en-US" altLang="ja-JP" sz="1200" kern="100" dirty="0">
                <a:effectLst/>
                <a:latin typeface="Meiryo UI" panose="020B0604030504040204" pitchFamily="50" charset="-128"/>
                <a:ea typeface="Meiryo UI" panose="020B0604030504040204" pitchFamily="50" charset="-128"/>
              </a:rPr>
              <a:t>】</a:t>
            </a:r>
          </a:p>
          <a:p>
            <a:pPr>
              <a:defRPr/>
            </a:pPr>
            <a:r>
              <a:rPr lang="ja-JP" altLang="en-US" sz="1200" kern="100" dirty="0">
                <a:latin typeface="Meiryo UI" panose="020B0604030504040204" pitchFamily="50" charset="-128"/>
                <a:ea typeface="Meiryo UI" panose="020B0604030504040204" pitchFamily="50" charset="-128"/>
              </a:rPr>
              <a:t>■状態監視型の維持管理</a:t>
            </a:r>
            <a:endParaRPr lang="en-US" altLang="ja-JP" sz="1200" kern="100" dirty="0">
              <a:effectLst/>
              <a:latin typeface="Meiryo UI" panose="020B0604030504040204" pitchFamily="50" charset="-128"/>
              <a:ea typeface="Meiryo UI" panose="020B0604030504040204" pitchFamily="50" charset="-128"/>
            </a:endParaRPr>
          </a:p>
          <a:p>
            <a:pPr>
              <a:defRPr/>
            </a:pPr>
            <a:r>
              <a:rPr lang="ja-JP" altLang="en-US" sz="1200" kern="100" dirty="0">
                <a:latin typeface="Meiryo UI" panose="020B0604030504040204" pitchFamily="50" charset="-128"/>
                <a:ea typeface="Meiryo UI" panose="020B0604030504040204" pitchFamily="50" charset="-128"/>
              </a:rPr>
              <a:t>　鋼構造物や河床など今後予測計画型を目指す施設については、今後データの蓄積を確実に進め、劣化の予測手法を検討するものとするが、その予測手法が確立されるまでは、状態監視型の維持管理を行う。</a:t>
            </a:r>
            <a:endParaRPr lang="en-US" altLang="ja-JP" sz="1200" kern="100" dirty="0">
              <a:latin typeface="Meiryo UI" panose="020B0604030504040204" pitchFamily="50" charset="-128"/>
              <a:ea typeface="Meiryo UI" panose="020B0604030504040204" pitchFamily="50" charset="-128"/>
            </a:endParaRPr>
          </a:p>
          <a:p>
            <a:pPr>
              <a:defRPr/>
            </a:pPr>
            <a:r>
              <a:rPr lang="ja-JP" altLang="en-US" sz="1200" kern="100" dirty="0">
                <a:latin typeface="Meiryo UI" panose="020B0604030504040204" pitchFamily="50" charset="-128"/>
                <a:ea typeface="Meiryo UI" panose="020B0604030504040204" pitchFamily="50" charset="-128"/>
              </a:rPr>
              <a:t>■予測計画型</a:t>
            </a:r>
            <a:endParaRPr lang="en-US" altLang="ja-JP" sz="1200" kern="100" dirty="0">
              <a:latin typeface="Meiryo UI" panose="020B0604030504040204" pitchFamily="50" charset="-128"/>
              <a:ea typeface="Meiryo UI" panose="020B0604030504040204" pitchFamily="50" charset="-128"/>
            </a:endParaRPr>
          </a:p>
          <a:p>
            <a:pPr>
              <a:defRPr/>
            </a:pPr>
            <a:r>
              <a:rPr lang="ja-JP" altLang="en-US" sz="1200" kern="100" dirty="0">
                <a:latin typeface="Meiryo UI" panose="020B0604030504040204" pitchFamily="50" charset="-128"/>
                <a:ea typeface="Meiryo UI" panose="020B0604030504040204" pitchFamily="50" charset="-128"/>
              </a:rPr>
              <a:t>　劣化予測をするための肉厚の減少量等のデータを継続して蓄積し、予測手法の検討を進めていくこととする。</a:t>
            </a:r>
            <a:endParaRPr lang="en-US" altLang="ja-JP" sz="1200" kern="100" dirty="0">
              <a:latin typeface="Meiryo UI" panose="020B0604030504040204" pitchFamily="50" charset="-128"/>
              <a:ea typeface="Meiryo UI" panose="020B0604030504040204" pitchFamily="50" charset="-128"/>
            </a:endParaRPr>
          </a:p>
        </p:txBody>
      </p:sp>
      <p:sp>
        <p:nvSpPr>
          <p:cNvPr id="84" name="スライド番号プレースホルダー 17">
            <a:extLst>
              <a:ext uri="{FF2B5EF4-FFF2-40B4-BE49-F238E27FC236}">
                <a16:creationId xmlns:a16="http://schemas.microsoft.com/office/drawing/2014/main" id="{C5DDD36F-91F1-42D9-A35F-3EB4AB8CD454}"/>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11</a:t>
            </a:fld>
            <a:endParaRPr kumimoji="1" lang="ja-JP" altLang="en-US" dirty="0"/>
          </a:p>
        </p:txBody>
      </p:sp>
      <p:pic>
        <p:nvPicPr>
          <p:cNvPr id="16" name="Picture 86">
            <a:extLst>
              <a:ext uri="{FF2B5EF4-FFF2-40B4-BE49-F238E27FC236}">
                <a16:creationId xmlns:a16="http://schemas.microsoft.com/office/drawing/2014/main" id="{32041668-B027-499F-9200-2908960258B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95508" y="5322002"/>
            <a:ext cx="1448700" cy="10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3" name="図 8">
            <a:extLst>
              <a:ext uri="{FF2B5EF4-FFF2-40B4-BE49-F238E27FC236}">
                <a16:creationId xmlns:a16="http://schemas.microsoft.com/office/drawing/2014/main" id="{B7580E23-1077-4000-9C1B-A5BE192095B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8413" y="3689010"/>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EF919D91-5ABB-4927-BC3C-A1B3B5939A7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96784" y="3701827"/>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111">
            <a:extLst>
              <a:ext uri="{FF2B5EF4-FFF2-40B4-BE49-F238E27FC236}">
                <a16:creationId xmlns:a16="http://schemas.microsoft.com/office/drawing/2014/main" id="{C5FD1CD8-C278-4BA5-B67D-0B64F2D0044A}"/>
              </a:ext>
            </a:extLst>
          </p:cNvPr>
          <p:cNvSpPr/>
          <p:nvPr/>
        </p:nvSpPr>
        <p:spPr>
          <a:xfrm>
            <a:off x="191479" y="2861683"/>
            <a:ext cx="8642550" cy="46034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特殊堤（鋼構造）について、効果的・効率的な維持管理を目指し目視調査、肉厚測定、塗膜厚測定等の調査を実施するとともに、状態監視型による塗膜の塗替え、電気防食工事を実施した。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198" name="Picture 6">
            <a:extLst>
              <a:ext uri="{FF2B5EF4-FFF2-40B4-BE49-F238E27FC236}">
                <a16:creationId xmlns:a16="http://schemas.microsoft.com/office/drawing/2014/main" id="{C733A4E4-4F38-46D6-8E4A-2701E9FD7EA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169217" y="3647435"/>
            <a:ext cx="144213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a:extLst>
              <a:ext uri="{FF2B5EF4-FFF2-40B4-BE49-F238E27FC236}">
                <a16:creationId xmlns:a16="http://schemas.microsoft.com/office/drawing/2014/main" id="{36A9571A-9D4F-4A99-A668-A0EE9FDFF08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99914" y="365140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111">
            <a:extLst>
              <a:ext uri="{FF2B5EF4-FFF2-40B4-BE49-F238E27FC236}">
                <a16:creationId xmlns:a16="http://schemas.microsoft.com/office/drawing/2014/main" id="{A3C5891B-172B-43C2-9BC6-5A7FA5A5D6C9}"/>
              </a:ext>
            </a:extLst>
          </p:cNvPr>
          <p:cNvSpPr/>
          <p:nvPr/>
        </p:nvSpPr>
        <p:spPr>
          <a:xfrm>
            <a:off x="193930" y="3350328"/>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目視調査</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角丸四角形 111">
            <a:extLst>
              <a:ext uri="{FF2B5EF4-FFF2-40B4-BE49-F238E27FC236}">
                <a16:creationId xmlns:a16="http://schemas.microsoft.com/office/drawing/2014/main" id="{0D6E4749-E72C-408C-AD81-CD477A2E4519}"/>
              </a:ext>
            </a:extLst>
          </p:cNvPr>
          <p:cNvSpPr/>
          <p:nvPr/>
        </p:nvSpPr>
        <p:spPr>
          <a:xfrm>
            <a:off x="3460137" y="3322025"/>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肉厚測定</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角丸四角形 111">
            <a:extLst>
              <a:ext uri="{FF2B5EF4-FFF2-40B4-BE49-F238E27FC236}">
                <a16:creationId xmlns:a16="http://schemas.microsoft.com/office/drawing/2014/main" id="{082F81C4-318E-4001-8389-A8F97F5E5269}"/>
              </a:ext>
            </a:extLst>
          </p:cNvPr>
          <p:cNvSpPr/>
          <p:nvPr/>
        </p:nvSpPr>
        <p:spPr>
          <a:xfrm>
            <a:off x="6622823" y="3322025"/>
            <a:ext cx="1358272"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塗膜厚測定</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8" name="角丸四角形 111">
            <a:extLst>
              <a:ext uri="{FF2B5EF4-FFF2-40B4-BE49-F238E27FC236}">
                <a16:creationId xmlns:a16="http://schemas.microsoft.com/office/drawing/2014/main" id="{C453EAFA-AFD8-47A6-A429-D5D38EC0D92F}"/>
              </a:ext>
            </a:extLst>
          </p:cNvPr>
          <p:cNvSpPr/>
          <p:nvPr/>
        </p:nvSpPr>
        <p:spPr>
          <a:xfrm>
            <a:off x="1907704" y="4980902"/>
            <a:ext cx="1358272" cy="3246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塗替工</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9" name="角丸四角形 111">
            <a:extLst>
              <a:ext uri="{FF2B5EF4-FFF2-40B4-BE49-F238E27FC236}">
                <a16:creationId xmlns:a16="http://schemas.microsoft.com/office/drawing/2014/main" id="{617A9144-61B5-4907-B410-9EDA20DE4CCD}"/>
              </a:ext>
            </a:extLst>
          </p:cNvPr>
          <p:cNvSpPr/>
          <p:nvPr/>
        </p:nvSpPr>
        <p:spPr>
          <a:xfrm>
            <a:off x="4457699" y="4981798"/>
            <a:ext cx="1358272"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電気防食工</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0" name="角丸四角形 111">
            <a:extLst>
              <a:ext uri="{FF2B5EF4-FFF2-40B4-BE49-F238E27FC236}">
                <a16:creationId xmlns:a16="http://schemas.microsoft.com/office/drawing/2014/main" id="{57EBB7E8-CB2D-49EE-A513-80914076AA6D}"/>
              </a:ext>
            </a:extLst>
          </p:cNvPr>
          <p:cNvSpPr/>
          <p:nvPr/>
        </p:nvSpPr>
        <p:spPr>
          <a:xfrm>
            <a:off x="787705" y="4668231"/>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気中部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111">
            <a:extLst>
              <a:ext uri="{FF2B5EF4-FFF2-40B4-BE49-F238E27FC236}">
                <a16:creationId xmlns:a16="http://schemas.microsoft.com/office/drawing/2014/main" id="{336F1863-AA9B-4E01-9474-45306AD39C25}"/>
              </a:ext>
            </a:extLst>
          </p:cNvPr>
          <p:cNvSpPr/>
          <p:nvPr/>
        </p:nvSpPr>
        <p:spPr>
          <a:xfrm>
            <a:off x="2276987" y="4668231"/>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水中部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111">
            <a:extLst>
              <a:ext uri="{FF2B5EF4-FFF2-40B4-BE49-F238E27FC236}">
                <a16:creationId xmlns:a16="http://schemas.microsoft.com/office/drawing/2014/main" id="{7D116A32-4903-42A2-B3C0-AF7893A91249}"/>
              </a:ext>
            </a:extLst>
          </p:cNvPr>
          <p:cNvSpPr/>
          <p:nvPr/>
        </p:nvSpPr>
        <p:spPr>
          <a:xfrm>
            <a:off x="5239102" y="6338414"/>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陽極設置状況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111">
            <a:extLst>
              <a:ext uri="{FF2B5EF4-FFF2-40B4-BE49-F238E27FC236}">
                <a16:creationId xmlns:a16="http://schemas.microsoft.com/office/drawing/2014/main" id="{2EC0B8D7-2B74-4A1F-93C8-D5490DA09E29}"/>
              </a:ext>
            </a:extLst>
          </p:cNvPr>
          <p:cNvSpPr/>
          <p:nvPr/>
        </p:nvSpPr>
        <p:spPr>
          <a:xfrm>
            <a:off x="2771800" y="6327734"/>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塗替状況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111">
            <a:extLst>
              <a:ext uri="{FF2B5EF4-FFF2-40B4-BE49-F238E27FC236}">
                <a16:creationId xmlns:a16="http://schemas.microsoft.com/office/drawing/2014/main" id="{75E0A267-7BC1-449A-B257-FFF179184B98}"/>
              </a:ext>
            </a:extLst>
          </p:cNvPr>
          <p:cNvSpPr/>
          <p:nvPr/>
        </p:nvSpPr>
        <p:spPr>
          <a:xfrm>
            <a:off x="4053912" y="4639928"/>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気中部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111">
            <a:extLst>
              <a:ext uri="{FF2B5EF4-FFF2-40B4-BE49-F238E27FC236}">
                <a16:creationId xmlns:a16="http://schemas.microsoft.com/office/drawing/2014/main" id="{B452E9EE-1703-459F-A773-AC4D5AAF3B99}"/>
              </a:ext>
            </a:extLst>
          </p:cNvPr>
          <p:cNvSpPr/>
          <p:nvPr/>
        </p:nvSpPr>
        <p:spPr>
          <a:xfrm>
            <a:off x="5543194" y="4639928"/>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水中部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111">
            <a:extLst>
              <a:ext uri="{FF2B5EF4-FFF2-40B4-BE49-F238E27FC236}">
                <a16:creationId xmlns:a16="http://schemas.microsoft.com/office/drawing/2014/main" id="{47479101-1699-4D3F-B0F3-344626F369CD}"/>
              </a:ext>
            </a:extLst>
          </p:cNvPr>
          <p:cNvSpPr/>
          <p:nvPr/>
        </p:nvSpPr>
        <p:spPr>
          <a:xfrm>
            <a:off x="7359176" y="4661896"/>
            <a:ext cx="106815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気中部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007FA581-F39F-4E3A-94D1-75F5214A792F}"/>
              </a:ext>
            </a:extLst>
          </p:cNvPr>
          <p:cNvSpPr/>
          <p:nvPr/>
        </p:nvSpPr>
        <p:spPr>
          <a:xfrm>
            <a:off x="2341414" y="4727435"/>
            <a:ext cx="114392" cy="45719"/>
          </a:xfrm>
          <a:prstGeom prst="rect">
            <a:avLst/>
          </a:prstGeom>
          <a:solidFill>
            <a:srgbClr val="636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0" name="正方形/長方形 49">
            <a:extLst>
              <a:ext uri="{FF2B5EF4-FFF2-40B4-BE49-F238E27FC236}">
                <a16:creationId xmlns:a16="http://schemas.microsoft.com/office/drawing/2014/main" id="{6C6D049D-79AB-4C89-98C9-F4FD2E6B64DA}"/>
              </a:ext>
            </a:extLst>
          </p:cNvPr>
          <p:cNvSpPr/>
          <p:nvPr/>
        </p:nvSpPr>
        <p:spPr>
          <a:xfrm flipV="1">
            <a:off x="4063455" y="4653284"/>
            <a:ext cx="186971" cy="45719"/>
          </a:xfrm>
          <a:prstGeom prst="rect">
            <a:avLst/>
          </a:prstGeom>
          <a:solidFill>
            <a:srgbClr val="636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2" name="正方形/長方形 51">
            <a:extLst>
              <a:ext uri="{FF2B5EF4-FFF2-40B4-BE49-F238E27FC236}">
                <a16:creationId xmlns:a16="http://schemas.microsoft.com/office/drawing/2014/main" id="{B165CACB-67BF-4614-9CFE-CE2A649C3FA1}"/>
              </a:ext>
            </a:extLst>
          </p:cNvPr>
          <p:cNvSpPr/>
          <p:nvPr/>
        </p:nvSpPr>
        <p:spPr>
          <a:xfrm flipV="1">
            <a:off x="7402595" y="4659790"/>
            <a:ext cx="186971" cy="45719"/>
          </a:xfrm>
          <a:prstGeom prst="rect">
            <a:avLst/>
          </a:prstGeom>
          <a:solidFill>
            <a:srgbClr val="636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grpSp>
        <p:nvGrpSpPr>
          <p:cNvPr id="7" name="グループ化 6">
            <a:extLst>
              <a:ext uri="{FF2B5EF4-FFF2-40B4-BE49-F238E27FC236}">
                <a16:creationId xmlns:a16="http://schemas.microsoft.com/office/drawing/2014/main" id="{64B33700-34EE-4173-828B-3205ADB2C6A8}"/>
              </a:ext>
            </a:extLst>
          </p:cNvPr>
          <p:cNvGrpSpPr/>
          <p:nvPr/>
        </p:nvGrpSpPr>
        <p:grpSpPr>
          <a:xfrm>
            <a:off x="3663320" y="3651057"/>
            <a:ext cx="1442130" cy="1080000"/>
            <a:chOff x="3660869" y="3655028"/>
            <a:chExt cx="1442130" cy="1080000"/>
          </a:xfrm>
        </p:grpSpPr>
        <p:pic>
          <p:nvPicPr>
            <p:cNvPr id="8197" name="Picture 5">
              <a:extLst>
                <a:ext uri="{FF2B5EF4-FFF2-40B4-BE49-F238E27FC236}">
                  <a16:creationId xmlns:a16="http://schemas.microsoft.com/office/drawing/2014/main" id="{6B011DF9-1135-4768-96FA-F982BC074AF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660869" y="3655028"/>
              <a:ext cx="144213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
              <a:extLst>
                <a:ext uri="{FF2B5EF4-FFF2-40B4-BE49-F238E27FC236}">
                  <a16:creationId xmlns:a16="http://schemas.microsoft.com/office/drawing/2014/main" id="{5BB19FA2-5818-485A-8ED8-1554C1FBCF8F}"/>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artisticBlur radius="8"/>
                      </a14:imgEffect>
                    </a14:imgLayer>
                  </a14:imgProps>
                </a:ext>
                <a:ext uri="{28A0092B-C50C-407E-A947-70E740481C1C}">
                  <a14:useLocalDpi xmlns:a14="http://schemas.microsoft.com/office/drawing/2010/main"/>
                </a:ext>
              </a:extLst>
            </a:blip>
            <a:srcRect/>
            <a:stretch/>
          </p:blipFill>
          <p:spPr bwMode="auto">
            <a:xfrm>
              <a:off x="4660054" y="3783312"/>
              <a:ext cx="382236" cy="297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A6BFE33E-C269-4C79-B5D2-64B185495395}"/>
              </a:ext>
            </a:extLst>
          </p:cNvPr>
          <p:cNvGrpSpPr/>
          <p:nvPr/>
        </p:nvGrpSpPr>
        <p:grpSpPr>
          <a:xfrm>
            <a:off x="2376496" y="5315639"/>
            <a:ext cx="1583430" cy="1080000"/>
            <a:chOff x="2126924" y="5388299"/>
            <a:chExt cx="1583430" cy="1080000"/>
          </a:xfrm>
        </p:grpSpPr>
        <p:pic>
          <p:nvPicPr>
            <p:cNvPr id="4" name="図 3">
              <a:extLst>
                <a:ext uri="{FF2B5EF4-FFF2-40B4-BE49-F238E27FC236}">
                  <a16:creationId xmlns:a16="http://schemas.microsoft.com/office/drawing/2014/main" id="{F2219560-80F1-42BC-BE1D-C5B655921DA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126924" y="5388299"/>
              <a:ext cx="1583430" cy="1080000"/>
            </a:xfrm>
            <a:prstGeom prst="rect">
              <a:avLst/>
            </a:prstGeom>
          </p:spPr>
        </p:pic>
        <p:pic>
          <p:nvPicPr>
            <p:cNvPr id="54" name="図 53">
              <a:extLst>
                <a:ext uri="{FF2B5EF4-FFF2-40B4-BE49-F238E27FC236}">
                  <a16:creationId xmlns:a16="http://schemas.microsoft.com/office/drawing/2014/main" id="{21F72D6C-C1D5-4B4F-82D4-9471B7C2183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artisticBlur radius="4"/>
                      </a14:imgEffect>
                    </a14:imgLayer>
                  </a14:imgProps>
                </a:ext>
                <a:ext uri="{28A0092B-C50C-407E-A947-70E740481C1C}">
                  <a14:useLocalDpi xmlns:a14="http://schemas.microsoft.com/office/drawing/2010/main"/>
                </a:ext>
              </a:extLst>
            </a:blip>
            <a:srcRect/>
            <a:stretch/>
          </p:blipFill>
          <p:spPr>
            <a:xfrm>
              <a:off x="3275856" y="5720256"/>
              <a:ext cx="288032" cy="216025"/>
            </a:xfrm>
            <a:prstGeom prst="rect">
              <a:avLst/>
            </a:prstGeom>
          </p:spPr>
        </p:pic>
      </p:grpSp>
    </p:spTree>
    <p:extLst>
      <p:ext uri="{BB962C8B-B14F-4D97-AF65-F5344CB8AC3E}">
        <p14:creationId xmlns:p14="http://schemas.microsoft.com/office/powerpoint/2010/main" val="328256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F73BD7B9-97B1-474D-9816-E701B89DA979}"/>
              </a:ext>
            </a:extLst>
          </p:cNvPr>
          <p:cNvSpPr txBox="1"/>
          <p:nvPr/>
        </p:nvSpPr>
        <p:spPr>
          <a:xfrm>
            <a:off x="174132" y="2741205"/>
            <a:ext cx="8770288" cy="1203248"/>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実績・評価（検証）</a:t>
            </a:r>
            <a:r>
              <a:rPr lang="en-US" altLang="ja-JP" sz="1200" kern="100" dirty="0">
                <a:effectLst/>
                <a:latin typeface="Meiryo UI" panose="020B0604030504040204" pitchFamily="50" charset="-128"/>
                <a:ea typeface="Meiryo UI" panose="020B0604030504040204" pitchFamily="50" charset="-128"/>
              </a:rPr>
              <a:t>】</a:t>
            </a: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800" kern="100" dirty="0">
              <a:effectLst/>
              <a:latin typeface="Meiryo UI" panose="020B0604030504040204" pitchFamily="50" charset="-128"/>
              <a:ea typeface="Meiryo UI" panose="020B0604030504040204" pitchFamily="50" charset="-128"/>
            </a:endParaRPr>
          </a:p>
          <a:p>
            <a:pPr algn="just"/>
            <a:endParaRPr lang="en-US" altLang="ja-JP" sz="1800" kern="100" dirty="0">
              <a:effectLst/>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D070F9E-7418-4EA7-9D6F-E1E4A2567F6F}"/>
              </a:ext>
            </a:extLst>
          </p:cNvPr>
          <p:cNvSpPr txBox="1"/>
          <p:nvPr/>
        </p:nvSpPr>
        <p:spPr>
          <a:xfrm>
            <a:off x="174132" y="4116878"/>
            <a:ext cx="8770288" cy="718138"/>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総論</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 肉厚測定、塗膜厚測定等の調査によりデータを蓄積し、状態監視型による塗膜の塗替えや電気防食工事を着実に実施してきたが、塗装施工時の膜厚や肉厚測定、塗膜厚測定箇所にばらつきがあることから、劣化予測につながるデータシートを作成する必要がある。</a:t>
            </a:r>
            <a:r>
              <a:rPr lang="ja-JP" altLang="en-US" sz="1100" kern="100" dirty="0">
                <a:highlight>
                  <a:srgbClr val="FFFF00"/>
                </a:highlight>
                <a:latin typeface="Meiryo UI" panose="020B0604030504040204" pitchFamily="50" charset="-128"/>
                <a:ea typeface="Meiryo UI" panose="020B0604030504040204" pitchFamily="50" charset="-128"/>
              </a:rPr>
              <a:t>　</a:t>
            </a:r>
            <a:endParaRPr lang="en-US" altLang="ja-JP" sz="1100" kern="100" dirty="0">
              <a:effectLst/>
              <a:highlight>
                <a:srgbClr val="FFFF00"/>
              </a:highlight>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F2FDB421-58EB-4F75-8BD2-64264809E0CD}"/>
              </a:ext>
            </a:extLst>
          </p:cNvPr>
          <p:cNvSpPr txBox="1"/>
          <p:nvPr/>
        </p:nvSpPr>
        <p:spPr>
          <a:xfrm>
            <a:off x="286953" y="2984726"/>
            <a:ext cx="3465264" cy="878708"/>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プロセス評価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effectLst/>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目視調査、肉厚測定、塗膜厚測定等の調査を</a:t>
            </a:r>
            <a:r>
              <a:rPr lang="ja-JP" altLang="en-US" sz="1100" kern="100" dirty="0">
                <a:latin typeface="Meiryo UI" panose="020B0604030504040204" pitchFamily="50" charset="-128"/>
                <a:ea typeface="Meiryo UI" panose="020B0604030504040204" pitchFamily="50" charset="-128"/>
              </a:rPr>
              <a:t>実施した。</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塗膜の塗替え、電気防食工事を実施した。</a:t>
            </a:r>
            <a:endParaRPr lang="en-US" altLang="ja-JP" sz="1100" kern="1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064CAFFD-AB6E-41E6-A779-3B1EF1932B99}"/>
              </a:ext>
            </a:extLst>
          </p:cNvPr>
          <p:cNvSpPr txBox="1"/>
          <p:nvPr/>
        </p:nvSpPr>
        <p:spPr>
          <a:xfrm>
            <a:off x="3923929" y="2994648"/>
            <a:ext cx="4875336" cy="878708"/>
          </a:xfrm>
          <a:prstGeom prst="rect">
            <a:avLst/>
          </a:prstGeom>
          <a:noFill/>
          <a:ln>
            <a:solidFill>
              <a:schemeClr val="tx1"/>
            </a:solidFill>
          </a:ln>
        </p:spPr>
        <p:txBody>
          <a:bodyPr wrap="square" rtlCol="0">
            <a:noAutofit/>
          </a:bodyPr>
          <a:lstStyle/>
          <a:p>
            <a:pPr algn="just"/>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アウトプット評価</a:t>
            </a:r>
            <a:r>
              <a:rPr lang="en-US" altLang="ja-JP" sz="11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・府内河川の特殊堤（鋼構造）において、肉厚、残存塗膜厚に関するデータを蓄積した。</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effectLst/>
                <a:latin typeface="Meiryo UI" panose="020B0604030504040204" pitchFamily="50" charset="-128"/>
                <a:ea typeface="Meiryo UI" panose="020B0604030504040204" pitchFamily="50" charset="-128"/>
              </a:rPr>
              <a:t>・塗装施工時の膜厚や、</a:t>
            </a:r>
            <a:r>
              <a:rPr lang="ja-JP" altLang="en-US" sz="1100" kern="100" dirty="0">
                <a:latin typeface="Meiryo UI" panose="020B0604030504040204" pitchFamily="50" charset="-128"/>
                <a:ea typeface="Meiryo UI" panose="020B0604030504040204" pitchFamily="50" charset="-128"/>
              </a:rPr>
              <a:t>肉厚測定、塗膜厚測定箇所にばらつきがある。</a:t>
            </a:r>
            <a:endParaRPr kumimoji="1" lang="ja-JP" altLang="en-US" sz="11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2E756ACF-63A1-4DC0-9DE4-B3ECA7E9D1A0}"/>
              </a:ext>
            </a:extLst>
          </p:cNvPr>
          <p:cNvSpPr txBox="1"/>
          <p:nvPr/>
        </p:nvSpPr>
        <p:spPr>
          <a:xfrm>
            <a:off x="174132" y="5080975"/>
            <a:ext cx="8770288" cy="945237"/>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この</a:t>
            </a:r>
            <a:r>
              <a:rPr lang="en-US" altLang="ja-JP" sz="1200" kern="100" dirty="0">
                <a:effectLst/>
                <a:latin typeface="Meiryo UI" panose="020B0604030504040204" pitchFamily="50" charset="-128"/>
                <a:ea typeface="Meiryo UI" panose="020B0604030504040204" pitchFamily="50" charset="-128"/>
              </a:rPr>
              <a:t>10</a:t>
            </a:r>
            <a:r>
              <a:rPr lang="ja-JP" altLang="en-US" sz="1200" kern="100" dirty="0">
                <a:effectLst/>
                <a:latin typeface="Meiryo UI" panose="020B0604030504040204" pitchFamily="50" charset="-128"/>
                <a:ea typeface="Meiryo UI" panose="020B0604030504040204" pitchFamily="50" charset="-128"/>
              </a:rPr>
              <a:t>年間の取組により顕在化した課題</a:t>
            </a:r>
            <a:r>
              <a:rPr lang="en-US" altLang="ja-JP" sz="1200" kern="100" dirty="0">
                <a:effectLst/>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プロセスにおける課題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anose="020B0604030504040204" pitchFamily="50" charset="-128"/>
                <a:ea typeface="Meiryo UI" panose="020B0604030504040204" pitchFamily="50" charset="-128"/>
              </a:rPr>
              <a:t>　ー</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アウトプットにおける課題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anose="020B0604030504040204" pitchFamily="50" charset="-128"/>
                <a:ea typeface="Meiryo UI" panose="020B0604030504040204" pitchFamily="50" charset="-128"/>
              </a:rPr>
              <a:t>　・劣化予測を前提としたデータ蓄積を引続き実施する必要がある</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endParaRPr lang="en-US" altLang="ja-JP" sz="11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41" name="フローチャート: 組合せ 40">
            <a:extLst>
              <a:ext uri="{FF2B5EF4-FFF2-40B4-BE49-F238E27FC236}">
                <a16:creationId xmlns:a16="http://schemas.microsoft.com/office/drawing/2014/main" id="{332CF0F2-7F3B-499C-81FD-91AD9F33109B}"/>
              </a:ext>
            </a:extLst>
          </p:cNvPr>
          <p:cNvSpPr/>
          <p:nvPr/>
        </p:nvSpPr>
        <p:spPr>
          <a:xfrm>
            <a:off x="3752217" y="2564904"/>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4" name="フローチャート: 組合せ 43">
            <a:extLst>
              <a:ext uri="{FF2B5EF4-FFF2-40B4-BE49-F238E27FC236}">
                <a16:creationId xmlns:a16="http://schemas.microsoft.com/office/drawing/2014/main" id="{E83BD887-694B-4A92-8951-C6C97F586457}"/>
              </a:ext>
            </a:extLst>
          </p:cNvPr>
          <p:cNvSpPr/>
          <p:nvPr/>
        </p:nvSpPr>
        <p:spPr>
          <a:xfrm>
            <a:off x="3799970" y="3992948"/>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7" name="フローチャート: 組合せ 46">
            <a:extLst>
              <a:ext uri="{FF2B5EF4-FFF2-40B4-BE49-F238E27FC236}">
                <a16:creationId xmlns:a16="http://schemas.microsoft.com/office/drawing/2014/main" id="{51A7E7FA-A73A-4E2B-9E53-FA3F967E6848}"/>
              </a:ext>
            </a:extLst>
          </p:cNvPr>
          <p:cNvSpPr/>
          <p:nvPr/>
        </p:nvSpPr>
        <p:spPr>
          <a:xfrm>
            <a:off x="3762484" y="4942220"/>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1B360301-41B9-4C7D-A0A0-F1042B8B8E12}"/>
              </a:ext>
            </a:extLst>
          </p:cNvPr>
          <p:cNvSpPr/>
          <p:nvPr/>
        </p:nvSpPr>
        <p:spPr>
          <a:xfrm>
            <a:off x="73413" y="2698551"/>
            <a:ext cx="8998075" cy="21955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74FC93D-9B77-4C20-B4B8-819BDDA16739}"/>
              </a:ext>
            </a:extLst>
          </p:cNvPr>
          <p:cNvSpPr txBox="1"/>
          <p:nvPr/>
        </p:nvSpPr>
        <p:spPr>
          <a:xfrm>
            <a:off x="197015" y="6220378"/>
            <a:ext cx="8770288" cy="586382"/>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次期計画に向けた対応方針</a:t>
            </a:r>
            <a:r>
              <a:rPr lang="en-US" altLang="ja-JP" sz="1200" kern="100" dirty="0">
                <a:effectLst/>
                <a:latin typeface="Meiryo UI" panose="020B0604030504040204" pitchFamily="50" charset="-128"/>
                <a:ea typeface="Meiryo UI" panose="020B0604030504040204" pitchFamily="50" charset="-128"/>
              </a:rPr>
              <a:t>】</a:t>
            </a:r>
          </a:p>
          <a:p>
            <a:r>
              <a:rPr lang="ja-JP" altLang="en-US" sz="1100" kern="100" dirty="0">
                <a:effectLst/>
                <a:latin typeface="Meiryo UI" panose="020B0604030504040204" pitchFamily="50" charset="-128"/>
                <a:ea typeface="Meiryo UI" panose="020B0604030504040204" pitchFamily="50" charset="-128"/>
              </a:rPr>
              <a:t>・</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課題１</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引続き状態監視型による対応を実施するとともに、</a:t>
            </a:r>
            <a:r>
              <a:rPr lang="ja-JP" altLang="en-US" sz="1100" dirty="0">
                <a:latin typeface="Meiryo UI" panose="020B0604030504040204" pitchFamily="50" charset="-128"/>
                <a:ea typeface="Meiryo UI" panose="020B0604030504040204" pitchFamily="50" charset="-128"/>
              </a:rPr>
              <a:t>定点観測によるデータ蓄積を行うなど、</a:t>
            </a:r>
            <a:r>
              <a:rPr lang="ja-JP" altLang="en-US" sz="1100" kern="100" dirty="0">
                <a:latin typeface="Meiryo UI" panose="020B0604030504040204" pitchFamily="50" charset="-128"/>
                <a:ea typeface="Meiryo UI" panose="020B0604030504040204" pitchFamily="50" charset="-128"/>
              </a:rPr>
              <a:t>劣化予測を前提としたデータ蓄積を計画的に実施し、予測手法の検討を進める。</a:t>
            </a:r>
            <a:endParaRPr lang="en-US" altLang="ja-JP" sz="1100" kern="100" dirty="0">
              <a:effectLst/>
              <a:latin typeface="Meiryo UI" panose="020B0604030504040204" pitchFamily="50" charset="-128"/>
              <a:ea typeface="Meiryo UI" panose="020B0604030504040204" pitchFamily="50" charset="-128"/>
            </a:endParaRPr>
          </a:p>
        </p:txBody>
      </p:sp>
      <p:sp>
        <p:nvSpPr>
          <p:cNvPr id="53" name="フローチャート: 組合せ 52">
            <a:extLst>
              <a:ext uri="{FF2B5EF4-FFF2-40B4-BE49-F238E27FC236}">
                <a16:creationId xmlns:a16="http://schemas.microsoft.com/office/drawing/2014/main" id="{86E95BCD-97DF-4201-A7E7-93E3FF37E539}"/>
              </a:ext>
            </a:extLst>
          </p:cNvPr>
          <p:cNvSpPr/>
          <p:nvPr/>
        </p:nvSpPr>
        <p:spPr>
          <a:xfrm>
            <a:off x="3770505" y="607799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5ED1E51-4631-41A7-A127-7EB02FF76131}"/>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3" name="スライド番号プレースホルダー 17">
            <a:extLst>
              <a:ext uri="{FF2B5EF4-FFF2-40B4-BE49-F238E27FC236}">
                <a16:creationId xmlns:a16="http://schemas.microsoft.com/office/drawing/2014/main" id="{7273A2E7-CFE4-4894-887C-6CFCB9E62987}"/>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12</a:t>
            </a:fld>
            <a:endParaRPr lang="ja-JP" altLang="en-US" dirty="0"/>
          </a:p>
        </p:txBody>
      </p:sp>
      <p:sp>
        <p:nvSpPr>
          <p:cNvPr id="19" name="テキスト ボックス 18">
            <a:extLst>
              <a:ext uri="{FF2B5EF4-FFF2-40B4-BE49-F238E27FC236}">
                <a16:creationId xmlns:a16="http://schemas.microsoft.com/office/drawing/2014/main" id="{3BC613EF-39C2-41B2-9F5E-D2DB78BF4562}"/>
              </a:ext>
            </a:extLst>
          </p:cNvPr>
          <p:cNvSpPr txBox="1"/>
          <p:nvPr/>
        </p:nvSpPr>
        <p:spPr>
          <a:xfrm>
            <a:off x="146217" y="1346195"/>
            <a:ext cx="8869072" cy="1159455"/>
          </a:xfrm>
          <a:prstGeom prst="rect">
            <a:avLst/>
          </a:prstGeom>
          <a:noFill/>
          <a:ln>
            <a:solidFill>
              <a:schemeClr val="tx1"/>
            </a:solidFill>
          </a:ln>
        </p:spPr>
        <p:txBody>
          <a:bodyPr wrap="square" rtlCol="0" anchor="t">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現計画での記載事項</a:t>
            </a:r>
            <a:r>
              <a:rPr lang="en-US" altLang="ja-JP" sz="1200" kern="100" dirty="0">
                <a:effectLst/>
                <a:latin typeface="Meiryo UI" panose="020B0604030504040204" pitchFamily="50" charset="-128"/>
                <a:ea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■状態監視型の維持管理</a:t>
            </a:r>
            <a:endParaRPr lang="en-US" altLang="ja-JP" sz="1100" kern="100" dirty="0">
              <a:effectLst/>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　鋼構造物や河床など今後予測計画型を目指す施設については、今後データの蓄積を確実に進め、劣化の予測手法を検討するものとするが、その予測手法が確立されるまでは、状態監視型の維持管理を行う。</a:t>
            </a:r>
            <a:endParaRPr lang="en-US" altLang="ja-JP" sz="1100" kern="100" dirty="0">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■予測計画型</a:t>
            </a:r>
            <a:endParaRPr lang="en-US" altLang="ja-JP" sz="1100" kern="100" dirty="0">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　劣化予測をするための肉厚の減少量等のデータを継続して蓄積し、予測手法の検討を進めていくこととする。</a:t>
            </a:r>
            <a:endParaRPr lang="en-US" altLang="ja-JP" sz="1100" kern="100" dirty="0">
              <a:latin typeface="Meiryo UI" panose="020B0604030504040204" pitchFamily="50" charset="-128"/>
              <a:ea typeface="Meiryo UI" panose="020B0604030504040204" pitchFamily="50" charset="-128"/>
            </a:endParaRPr>
          </a:p>
          <a:p>
            <a:pPr>
              <a:defRPr/>
            </a:pPr>
            <a:endParaRPr lang="en-US" altLang="ja-JP" sz="1100" kern="1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A01D1F1-168E-44D8-BC0B-9B12B97A359E}"/>
              </a:ext>
            </a:extLst>
          </p:cNvPr>
          <p:cNvSpPr txBox="1"/>
          <p:nvPr/>
        </p:nvSpPr>
        <p:spPr>
          <a:xfrm>
            <a:off x="0" y="525125"/>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予測計画型の維持管理手法を目指した取組</a:t>
            </a:r>
          </a:p>
        </p:txBody>
      </p:sp>
      <p:sp>
        <p:nvSpPr>
          <p:cNvPr id="31" name="テキスト ボックス 30">
            <a:extLst>
              <a:ext uri="{FF2B5EF4-FFF2-40B4-BE49-F238E27FC236}">
                <a16:creationId xmlns:a16="http://schemas.microsoft.com/office/drawing/2014/main" id="{92ECDB52-92C6-4D2B-962F-F99AB6F9707B}"/>
              </a:ext>
            </a:extLst>
          </p:cNvPr>
          <p:cNvSpPr txBox="1"/>
          <p:nvPr/>
        </p:nvSpPr>
        <p:spPr>
          <a:xfrm>
            <a:off x="35496" y="971436"/>
            <a:ext cx="5151087" cy="369332"/>
          </a:xfrm>
          <a:prstGeom prst="rect">
            <a:avLst/>
          </a:prstGeom>
          <a:noFill/>
          <a:ln w="19050">
            <a:noFill/>
          </a:ln>
        </p:spPr>
        <p:txBody>
          <a:bodyPr wrap="square" rtlCol="0">
            <a:spAutoFit/>
          </a:bodyPr>
          <a:lstStyle/>
          <a:p>
            <a:r>
              <a:rPr kumimoji="1" lang="ja-JP" altLang="en-US" b="1" dirty="0">
                <a:latin typeface="Meiryo UI" pitchFamily="50" charset="-128"/>
                <a:ea typeface="Meiryo UI" pitchFamily="50" charset="-128"/>
                <a:cs typeface="Meiryo UI" pitchFamily="50" charset="-128"/>
              </a:rPr>
              <a:t>堤防・護岸等（特殊堤（鋼構造））</a:t>
            </a:r>
          </a:p>
        </p:txBody>
      </p:sp>
    </p:spTree>
    <p:extLst>
      <p:ext uri="{BB962C8B-B14F-4D97-AF65-F5344CB8AC3E}">
        <p14:creationId xmlns:p14="http://schemas.microsoft.com/office/powerpoint/2010/main" val="8861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予測計画型の維持管理手法を目指した取組</a:t>
            </a:r>
            <a:endParaRPr kumimoji="1" lang="ja-JP" altLang="en-US" sz="2400" dirty="0">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35496" y="971436"/>
            <a:ext cx="3630951"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a:t>
            </a:r>
            <a:r>
              <a:rPr kumimoji="1" lang="ja-JP" altLang="en-US" b="1" dirty="0">
                <a:latin typeface="Meiryo UI" pitchFamily="50" charset="-128"/>
                <a:ea typeface="Meiryo UI" pitchFamily="50" charset="-128"/>
                <a:cs typeface="Meiryo UI" pitchFamily="50" charset="-128"/>
              </a:rPr>
              <a:t>河道）</a:t>
            </a:r>
          </a:p>
        </p:txBody>
      </p:sp>
      <p:sp>
        <p:nvSpPr>
          <p:cNvPr id="92" name="テキスト ボックス 91">
            <a:extLst>
              <a:ext uri="{FF2B5EF4-FFF2-40B4-BE49-F238E27FC236}">
                <a16:creationId xmlns:a16="http://schemas.microsoft.com/office/drawing/2014/main" id="{3FA0F21B-6203-45AC-9AA0-D9B739D4F8B9}"/>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93" name="テキスト ボックス 92">
            <a:extLst>
              <a:ext uri="{FF2B5EF4-FFF2-40B4-BE49-F238E27FC236}">
                <a16:creationId xmlns:a16="http://schemas.microsoft.com/office/drawing/2014/main" id="{50050B9C-F89F-4A96-859C-C3C1DFDB98F6}"/>
              </a:ext>
            </a:extLst>
          </p:cNvPr>
          <p:cNvSpPr txBox="1"/>
          <p:nvPr/>
        </p:nvSpPr>
        <p:spPr>
          <a:xfrm>
            <a:off x="150990" y="1305833"/>
            <a:ext cx="8869072" cy="1259071"/>
          </a:xfrm>
          <a:prstGeom prst="rect">
            <a:avLst/>
          </a:prstGeom>
          <a:noFill/>
          <a:ln>
            <a:solidFill>
              <a:schemeClr val="tx1"/>
            </a:solidFill>
          </a:ln>
        </p:spPr>
        <p:txBody>
          <a:bodyPr wrap="square" rtlCol="0" anchor="t" anchorCtr="0">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現計画にでの記載事項</a:t>
            </a:r>
            <a:r>
              <a:rPr lang="en-US" altLang="ja-JP" sz="1200" kern="100" dirty="0">
                <a:effectLst/>
                <a:latin typeface="Meiryo UI" panose="020B0604030504040204" pitchFamily="50" charset="-128"/>
                <a:ea typeface="Meiryo UI" panose="020B0604030504040204" pitchFamily="50" charset="-128"/>
              </a:rPr>
              <a:t>】</a:t>
            </a:r>
          </a:p>
          <a:p>
            <a:pPr>
              <a:defRPr/>
            </a:pPr>
            <a:r>
              <a:rPr lang="ja-JP" altLang="en-US" sz="1100" kern="100" dirty="0">
                <a:latin typeface="Meiryo UI" panose="020B0604030504040204" pitchFamily="50" charset="-128"/>
                <a:ea typeface="Meiryo UI" panose="020B0604030504040204" pitchFamily="50" charset="-128"/>
              </a:rPr>
              <a:t>■状態監視型の維持管理</a:t>
            </a:r>
            <a:endParaRPr lang="en-US" altLang="ja-JP" sz="1100" kern="100" dirty="0">
              <a:effectLst/>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　鋼構造物や河床など今後予測計画型を目指す施設については、今後データの蓄積を確実に進め、劣化の予測手法を検討するものとするが、その予測手法が確立されるまでは、状態監視型の維持管理を行う。</a:t>
            </a:r>
            <a:endParaRPr lang="en-US" altLang="ja-JP" sz="1100" kern="100" dirty="0">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■予測計画型</a:t>
            </a:r>
            <a:endParaRPr lang="en-US" altLang="ja-JP" sz="1100" kern="100" dirty="0">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　過去より継続して実施してきた横断測量の結果について再度見直しを行い、精度の確保を図るとともに、今後も引続き適切なデータの蓄積を進め、予測を行う河川、区間の選定や、予測の精度やコスト等を換算した、最適な予測手法の検討を進めつつ、河床低下の著しい河川などで試行的に解析を実施していく。</a:t>
            </a:r>
            <a:endParaRPr lang="en-US" altLang="ja-JP" sz="1100" kern="100" dirty="0">
              <a:latin typeface="Meiryo UI" panose="020B0604030504040204" pitchFamily="50" charset="-128"/>
              <a:ea typeface="Meiryo UI" panose="020B0604030504040204" pitchFamily="50" charset="-128"/>
            </a:endParaRPr>
          </a:p>
        </p:txBody>
      </p:sp>
      <p:sp>
        <p:nvSpPr>
          <p:cNvPr id="18" name="角丸四角形 111">
            <a:extLst>
              <a:ext uri="{FF2B5EF4-FFF2-40B4-BE49-F238E27FC236}">
                <a16:creationId xmlns:a16="http://schemas.microsoft.com/office/drawing/2014/main" id="{F7781198-97C1-41D6-BE53-13F01B15EB00}"/>
              </a:ext>
            </a:extLst>
          </p:cNvPr>
          <p:cNvSpPr/>
          <p:nvPr/>
        </p:nvSpPr>
        <p:spPr>
          <a:xfrm>
            <a:off x="150989" y="2829487"/>
            <a:ext cx="3002632" cy="449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現計画における取組内容</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a:extLst>
              <a:ext uri="{FF2B5EF4-FFF2-40B4-BE49-F238E27FC236}">
                <a16:creationId xmlns:a16="http://schemas.microsoft.com/office/drawing/2014/main" id="{E4F5FF3B-7FC7-4C4A-B354-4A181FE2217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39450" y="5153924"/>
            <a:ext cx="4676655" cy="1599025"/>
          </a:xfrm>
          <a:prstGeom prst="rect">
            <a:avLst/>
          </a:prstGeom>
          <a:noFill/>
          <a:ln>
            <a:noFill/>
          </a:ln>
        </p:spPr>
      </p:pic>
      <p:grpSp>
        <p:nvGrpSpPr>
          <p:cNvPr id="21" name="グループ化 20">
            <a:extLst>
              <a:ext uri="{FF2B5EF4-FFF2-40B4-BE49-F238E27FC236}">
                <a16:creationId xmlns:a16="http://schemas.microsoft.com/office/drawing/2014/main" id="{60371EB2-C17B-4A5B-AE86-04717CB163AA}"/>
              </a:ext>
            </a:extLst>
          </p:cNvPr>
          <p:cNvGrpSpPr>
            <a:grpSpLocks noChangeAspect="1"/>
          </p:cNvGrpSpPr>
          <p:nvPr/>
        </p:nvGrpSpPr>
        <p:grpSpPr>
          <a:xfrm>
            <a:off x="4348595" y="3345761"/>
            <a:ext cx="4455352" cy="1607132"/>
            <a:chOff x="-263525" y="166333"/>
            <a:chExt cx="5759450" cy="1982310"/>
          </a:xfrm>
        </p:grpSpPr>
        <p:pic>
          <p:nvPicPr>
            <p:cNvPr id="22" name="図 21">
              <a:extLst>
                <a:ext uri="{FF2B5EF4-FFF2-40B4-BE49-F238E27FC236}">
                  <a16:creationId xmlns:a16="http://schemas.microsoft.com/office/drawing/2014/main" id="{3F6F9BDB-7324-40FD-B14A-67AD363190C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525" y="226498"/>
              <a:ext cx="5759450" cy="1922145"/>
            </a:xfrm>
            <a:prstGeom prst="rect">
              <a:avLst/>
            </a:prstGeom>
            <a:noFill/>
            <a:ln>
              <a:noFill/>
            </a:ln>
          </p:spPr>
        </p:pic>
        <p:sp>
          <p:nvSpPr>
            <p:cNvPr id="23" name="楕円 22">
              <a:extLst>
                <a:ext uri="{FF2B5EF4-FFF2-40B4-BE49-F238E27FC236}">
                  <a16:creationId xmlns:a16="http://schemas.microsoft.com/office/drawing/2014/main" id="{F5EB30FB-5ACC-4A49-9A5D-E736223E06F3}"/>
                </a:ext>
              </a:extLst>
            </p:cNvPr>
            <p:cNvSpPr/>
            <p:nvPr/>
          </p:nvSpPr>
          <p:spPr>
            <a:xfrm>
              <a:off x="1782734" y="699490"/>
              <a:ext cx="654050" cy="6350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4" name="直線コネクタ 23">
              <a:extLst>
                <a:ext uri="{FF2B5EF4-FFF2-40B4-BE49-F238E27FC236}">
                  <a16:creationId xmlns:a16="http://schemas.microsoft.com/office/drawing/2014/main" id="{5A7897FB-881C-477F-BEDC-AF5BDFDB4746}"/>
                </a:ext>
              </a:extLst>
            </p:cNvPr>
            <p:cNvCxnSpPr>
              <a:cxnSpLocks/>
            </p:cNvCxnSpPr>
            <p:nvPr/>
          </p:nvCxnSpPr>
          <p:spPr>
            <a:xfrm flipV="1">
              <a:off x="2354234" y="583891"/>
              <a:ext cx="186121" cy="223550"/>
            </a:xfrm>
            <a:prstGeom prst="line">
              <a:avLst/>
            </a:prstGeom>
            <a:ln w="12700">
              <a:solidFill>
                <a:srgbClr val="FF00FF"/>
              </a:solidFill>
            </a:ln>
          </p:spPr>
          <p:style>
            <a:lnRef idx="1">
              <a:schemeClr val="accent1"/>
            </a:lnRef>
            <a:fillRef idx="0">
              <a:schemeClr val="accent1"/>
            </a:fillRef>
            <a:effectRef idx="0">
              <a:schemeClr val="accent1"/>
            </a:effectRef>
            <a:fontRef idx="minor">
              <a:schemeClr val="tx1"/>
            </a:fontRef>
          </p:style>
        </p:cxnSp>
        <p:sp>
          <p:nvSpPr>
            <p:cNvPr id="25" name="テキスト ボックス 44">
              <a:extLst>
                <a:ext uri="{FF2B5EF4-FFF2-40B4-BE49-F238E27FC236}">
                  <a16:creationId xmlns:a16="http://schemas.microsoft.com/office/drawing/2014/main" id="{F9C71E79-8256-4B44-B27F-7D188A0B1E4F}"/>
                </a:ext>
              </a:extLst>
            </p:cNvPr>
            <p:cNvSpPr txBox="1"/>
            <p:nvPr/>
          </p:nvSpPr>
          <p:spPr>
            <a:xfrm>
              <a:off x="2540354" y="166333"/>
              <a:ext cx="2885635" cy="468799"/>
            </a:xfrm>
            <a:prstGeom prst="rect">
              <a:avLst/>
            </a:prstGeom>
            <a:solidFill>
              <a:schemeClr val="lt1"/>
            </a:solidFill>
            <a:ln w="6350">
              <a:solidFill>
                <a:srgbClr val="FF00FF"/>
              </a:solidFill>
            </a:ln>
          </p:spPr>
          <p:txBody>
            <a:bodyPr rot="0" spcFirstLastPara="0" vert="horz" wrap="square" lIns="36000" tIns="0" rIns="36000" bIns="0" numCol="1" spcCol="0" rtlCol="0" fromWordArt="0" anchor="t" anchorCtr="0" forceAA="0" compatLnSpc="1">
              <a:prstTxWarp prst="textNoShape">
                <a:avLst/>
              </a:prstTxWarp>
              <a:normAutofit/>
            </a:bodyPr>
            <a:lstStyle/>
            <a:p>
              <a:pPr algn="just">
                <a:lnSpc>
                  <a:spcPts val="1400"/>
                </a:lnSpc>
              </a:pPr>
              <a:r>
                <a:rPr lang="en-US" alt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護岸崩壊に伴</a:t>
              </a:r>
              <a:r>
                <a:rPr lang="ja-JP" alt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い対策（埋戻し）を実施したことで</a:t>
              </a: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、解析結果と大きく差異が発生している。</a:t>
              </a:r>
            </a:p>
          </p:txBody>
        </p:sp>
      </p:grpSp>
      <p:sp>
        <p:nvSpPr>
          <p:cNvPr id="26" name="テキスト ボックス 25">
            <a:extLst>
              <a:ext uri="{FF2B5EF4-FFF2-40B4-BE49-F238E27FC236}">
                <a16:creationId xmlns:a16="http://schemas.microsoft.com/office/drawing/2014/main" id="{6BA3CCD7-F5B5-471D-9636-0D28B9229283}"/>
              </a:ext>
            </a:extLst>
          </p:cNvPr>
          <p:cNvSpPr txBox="1"/>
          <p:nvPr/>
        </p:nvSpPr>
        <p:spPr>
          <a:xfrm>
            <a:off x="249090" y="3441251"/>
            <a:ext cx="4095081" cy="1092607"/>
          </a:xfrm>
          <a:prstGeom prst="rect">
            <a:avLst/>
          </a:prstGeom>
          <a:noFill/>
          <a:ln w="19050">
            <a:noFill/>
          </a:ln>
        </p:spPr>
        <p:txBody>
          <a:bodyPr wrap="square" rtlCol="0">
            <a:spAutoFit/>
          </a:bodyPr>
          <a:lstStyle/>
          <a:p>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解析モデルの再現性検証</a:t>
            </a:r>
            <a:r>
              <a:rPr lang="en-US" altLang="ja-JP" sz="1100" dirty="0">
                <a:latin typeface="Meiryo UI" pitchFamily="50" charset="-128"/>
                <a:ea typeface="Meiryo UI" pitchFamily="50" charset="-128"/>
                <a:cs typeface="Meiryo UI" pitchFamily="50" charset="-128"/>
              </a:rPr>
              <a:t>》</a:t>
            </a:r>
            <a:endParaRPr lang="en-US" altLang="ja-JP" sz="105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H2</a:t>
            </a:r>
            <a:r>
              <a:rPr kumimoji="1" lang="en-US" altLang="ja-JP" sz="1000" dirty="0">
                <a:latin typeface="Meiryo UI" pitchFamily="50" charset="-128"/>
                <a:ea typeface="Meiryo UI" pitchFamily="50" charset="-128"/>
                <a:cs typeface="Meiryo UI" pitchFamily="50" charset="-128"/>
              </a:rPr>
              <a:t>3</a:t>
            </a:r>
            <a:r>
              <a:rPr kumimoji="1" lang="ja-JP" altLang="en-US" sz="1000" dirty="0">
                <a:latin typeface="Meiryo UI" pitchFamily="50" charset="-128"/>
                <a:ea typeface="Meiryo UI" pitchFamily="50" charset="-128"/>
                <a:cs typeface="Meiryo UI" pitchFamily="50" charset="-128"/>
              </a:rPr>
              <a:t>に実施した測量結果を基に河道をモデル化し、その後の</a:t>
            </a:r>
            <a:r>
              <a:rPr kumimoji="1" lang="en-US" altLang="ja-JP" sz="1000" dirty="0">
                <a:latin typeface="Meiryo UI" pitchFamily="50" charset="-128"/>
                <a:ea typeface="Meiryo UI" pitchFamily="50" charset="-128"/>
                <a:cs typeface="Meiryo UI" pitchFamily="50" charset="-128"/>
              </a:rPr>
              <a:t>10</a:t>
            </a:r>
            <a:r>
              <a:rPr kumimoji="1" lang="ja-JP" altLang="en-US" sz="1000" dirty="0">
                <a:latin typeface="Meiryo UI" pitchFamily="50" charset="-128"/>
                <a:ea typeface="Meiryo UI" pitchFamily="50" charset="-128"/>
                <a:cs typeface="Meiryo UI" pitchFamily="50" charset="-128"/>
              </a:rPr>
              <a:t>年間の流　</a:t>
            </a:r>
            <a:endParaRPr kumimoji="1" lang="en-US" altLang="ja-JP" sz="1000" dirty="0">
              <a:latin typeface="Meiryo UI" pitchFamily="50" charset="-128"/>
              <a:ea typeface="Meiryo UI" pitchFamily="50" charset="-128"/>
              <a:cs typeface="Meiryo UI" pitchFamily="50" charset="-128"/>
            </a:endParaRPr>
          </a:p>
          <a:p>
            <a:r>
              <a:rPr kumimoji="1" lang="ja-JP" altLang="en-US" sz="1000" dirty="0">
                <a:latin typeface="Meiryo UI" pitchFamily="50" charset="-128"/>
                <a:ea typeface="Meiryo UI" pitchFamily="50" charset="-128"/>
                <a:cs typeface="Meiryo UI" pitchFamily="50" charset="-128"/>
              </a:rPr>
              <a:t> 量実績を与えたときの河床高の変動量と、</a:t>
            </a:r>
            <a:r>
              <a:rPr lang="en-US" altLang="ja-JP" sz="1000" dirty="0">
                <a:latin typeface="Meiryo UI" pitchFamily="50" charset="-128"/>
                <a:ea typeface="Meiryo UI" pitchFamily="50" charset="-128"/>
                <a:cs typeface="Meiryo UI" pitchFamily="50" charset="-128"/>
              </a:rPr>
              <a:t>『R</a:t>
            </a:r>
            <a:r>
              <a:rPr kumimoji="1" lang="ja-JP" altLang="en-US" sz="1000" dirty="0">
                <a:latin typeface="Meiryo UI" pitchFamily="50" charset="-128"/>
                <a:ea typeface="Meiryo UI" pitchFamily="50" charset="-128"/>
                <a:cs typeface="Meiryo UI" pitchFamily="50" charset="-128"/>
              </a:rPr>
              <a:t>３測量平均河床高</a:t>
            </a:r>
            <a:r>
              <a:rPr kumimoji="1" lang="en-US" altLang="ja-JP" sz="1000" dirty="0">
                <a:latin typeface="Meiryo UI" pitchFamily="50" charset="-128"/>
                <a:ea typeface="Meiryo UI" pitchFamily="50" charset="-128"/>
                <a:cs typeface="Meiryo UI" pitchFamily="50" charset="-128"/>
              </a:rPr>
              <a:t>-H23</a:t>
            </a:r>
            <a:r>
              <a:rPr kumimoji="1" lang="ja-JP" altLang="en-US" sz="1000" dirty="0">
                <a:latin typeface="Meiryo UI" pitchFamily="50" charset="-128"/>
                <a:ea typeface="Meiryo UI" pitchFamily="50" charset="-128"/>
                <a:cs typeface="Meiryo UI" pitchFamily="50" charset="-128"/>
              </a:rPr>
              <a:t>測量</a:t>
            </a:r>
            <a:endParaRPr kumimoji="1" lang="en-US" altLang="ja-JP" sz="1000" dirty="0">
              <a:latin typeface="Meiryo UI" pitchFamily="50" charset="-128"/>
              <a:ea typeface="Meiryo UI" pitchFamily="50" charset="-128"/>
              <a:cs typeface="Meiryo UI" pitchFamily="50" charset="-128"/>
            </a:endParaRPr>
          </a:p>
          <a:p>
            <a:r>
              <a:rPr kumimoji="1" lang="ja-JP" altLang="en-US" sz="1000" dirty="0">
                <a:latin typeface="Meiryo UI" pitchFamily="50" charset="-128"/>
                <a:ea typeface="Meiryo UI" pitchFamily="50" charset="-128"/>
                <a:cs typeface="Meiryo UI" pitchFamily="50" charset="-128"/>
              </a:rPr>
              <a:t> 平均河床高</a:t>
            </a:r>
            <a:r>
              <a:rPr lang="en-US" altLang="ja-JP" sz="1000" dirty="0">
                <a:latin typeface="Meiryo UI" pitchFamily="50" charset="-128"/>
                <a:ea typeface="Meiryo UI" pitchFamily="50" charset="-128"/>
                <a:cs typeface="Meiryo UI" pitchFamily="50" charset="-128"/>
              </a:rPr>
              <a:t>』</a:t>
            </a:r>
            <a:r>
              <a:rPr kumimoji="1" lang="ja-JP" altLang="en-US" sz="1000" dirty="0">
                <a:latin typeface="Meiryo UI" pitchFamily="50" charset="-128"/>
                <a:ea typeface="Meiryo UI" pitchFamily="50" charset="-128"/>
                <a:cs typeface="Meiryo UI" pitchFamily="50" charset="-128"/>
              </a:rPr>
              <a:t>との比較により、解析モデルの再現性の検証を行った。</a:t>
            </a:r>
            <a:endParaRPr kumimoji="1" lang="en-US" altLang="ja-JP" sz="1000" dirty="0">
              <a:latin typeface="Meiryo UI" pitchFamily="50" charset="-128"/>
              <a:ea typeface="Meiryo UI" pitchFamily="50" charset="-128"/>
              <a:cs typeface="Meiryo UI"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一部、</a:t>
            </a:r>
            <a:r>
              <a:rPr kumimoji="0" lang="en-US" altLang="ja-JP"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3.4k</a:t>
            </a:r>
            <a:r>
              <a:rPr kumimoji="0" lang="ja-JP" altLang="en-US"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4.4k</a:t>
            </a:r>
            <a:r>
              <a:rPr kumimoji="0" lang="ja-JP" altLang="en-US"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付近については、期間中に護岸崩壊が発生したことに伴い埋戻し等を</a:t>
            </a:r>
            <a:endParaRPr kumimoji="0" lang="en-US" altLang="ja-JP"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kumimoji="0" lang="ja-JP" altLang="en-US" sz="8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実施しており、実績の河床変動量が大きく上昇している。</a:t>
            </a:r>
            <a:endParaRPr kumimoji="0" lang="en-US" altLang="ja-JP"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kumimoji="0" lang="ja-JP" altLang="en-US" sz="800" dirty="0">
                <a:latin typeface="Meiryo UI" panose="020B0604030504040204" pitchFamily="50" charset="-128"/>
                <a:ea typeface="Meiryo UI" panose="020B0604030504040204" pitchFamily="50" charset="-128"/>
                <a:cs typeface="Times New Roman" panose="02020603050405020304" pitchFamily="18" charset="0"/>
              </a:rPr>
              <a:t>　　（変動量計算においては</a:t>
            </a:r>
            <a:r>
              <a:rPr kumimoji="0" lang="ja-JP" altLang="en-US" sz="80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河床低下傾向を示している。）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9F6EF186-CE42-45E8-9697-B848299F6694}"/>
              </a:ext>
            </a:extLst>
          </p:cNvPr>
          <p:cNvSpPr txBox="1"/>
          <p:nvPr/>
        </p:nvSpPr>
        <p:spPr>
          <a:xfrm>
            <a:off x="217883" y="4501608"/>
            <a:ext cx="4404532" cy="253916"/>
          </a:xfrm>
          <a:prstGeom prst="rect">
            <a:avLst/>
          </a:prstGeom>
          <a:noFill/>
          <a:ln w="19050">
            <a:noFill/>
          </a:ln>
        </p:spPr>
        <p:txBody>
          <a:bodyPr wrap="square" rtlCol="0">
            <a:spAutoFit/>
          </a:bodyPr>
          <a:lstStyle/>
          <a:p>
            <a:r>
              <a:rPr lang="ja-JP" altLang="en-US" sz="1050" b="1" dirty="0">
                <a:solidFill>
                  <a:srgbClr val="FF0000"/>
                </a:solidFill>
                <a:latin typeface="Meiryo UI" pitchFamily="50" charset="-128"/>
                <a:ea typeface="Meiryo UI" pitchFamily="50" charset="-128"/>
                <a:cs typeface="Meiryo UI" pitchFamily="50" charset="-128"/>
              </a:rPr>
              <a:t>⇒河床低下・堆積の傾向と、変動量の程度を</a:t>
            </a:r>
            <a:r>
              <a:rPr kumimoji="1" lang="ja-JP" altLang="en-US" sz="1050" b="1" dirty="0">
                <a:solidFill>
                  <a:srgbClr val="FF0000"/>
                </a:solidFill>
                <a:latin typeface="Meiryo UI" pitchFamily="50" charset="-128"/>
                <a:ea typeface="Meiryo UI" pitchFamily="50" charset="-128"/>
                <a:cs typeface="Meiryo UI" pitchFamily="50" charset="-128"/>
              </a:rPr>
              <a:t>概ね再現できていることを確認</a:t>
            </a:r>
          </a:p>
        </p:txBody>
      </p:sp>
      <p:sp>
        <p:nvSpPr>
          <p:cNvPr id="28" name="テキスト ボックス 27">
            <a:extLst>
              <a:ext uri="{FF2B5EF4-FFF2-40B4-BE49-F238E27FC236}">
                <a16:creationId xmlns:a16="http://schemas.microsoft.com/office/drawing/2014/main" id="{AD47ED0C-57E7-4E18-9F3F-042A10408AC6}"/>
              </a:ext>
            </a:extLst>
          </p:cNvPr>
          <p:cNvSpPr txBox="1"/>
          <p:nvPr/>
        </p:nvSpPr>
        <p:spPr>
          <a:xfrm>
            <a:off x="188099" y="5121030"/>
            <a:ext cx="4322844" cy="400110"/>
          </a:xfrm>
          <a:prstGeom prst="rect">
            <a:avLst/>
          </a:prstGeom>
          <a:noFill/>
          <a:ln w="19050">
            <a:noFill/>
          </a:ln>
        </p:spPr>
        <p:txBody>
          <a:bodyPr wrap="square" rtlCol="0">
            <a:spAutoFit/>
          </a:bodyPr>
          <a:lstStyle/>
          <a:p>
            <a:r>
              <a:rPr lang="ja-JP" altLang="en-US" sz="1000" dirty="0">
                <a:latin typeface="Meiryo UI" pitchFamily="50" charset="-128"/>
                <a:ea typeface="Meiryo UI" pitchFamily="50" charset="-128"/>
                <a:cs typeface="Meiryo UI" pitchFamily="50" charset="-128"/>
              </a:rPr>
              <a:t>　上記モデルに対し、</a:t>
            </a:r>
            <a:r>
              <a:rPr lang="en-US" altLang="ja-JP" sz="1000" dirty="0">
                <a:latin typeface="Meiryo UI" pitchFamily="50" charset="-128"/>
                <a:ea typeface="Meiryo UI" pitchFamily="50" charset="-128"/>
                <a:cs typeface="Meiryo UI" pitchFamily="50" charset="-128"/>
              </a:rPr>
              <a:t>10</a:t>
            </a:r>
            <a:r>
              <a:rPr lang="ja-JP" altLang="en-US" sz="1000" dirty="0">
                <a:latin typeface="Meiryo UI" pitchFamily="50" charset="-128"/>
                <a:ea typeface="Meiryo UI" pitchFamily="50" charset="-128"/>
                <a:cs typeface="Meiryo UI" pitchFamily="50" charset="-128"/>
              </a:rPr>
              <a:t>年分の出水を与え計算した結果、堆積傾向・安定傾向・</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低下傾向の区間及びその程度が</a:t>
            </a:r>
            <a:r>
              <a:rPr kumimoji="1" lang="ja-JP" altLang="en-US" sz="1000" dirty="0">
                <a:latin typeface="Meiryo UI" pitchFamily="50" charset="-128"/>
                <a:ea typeface="Meiryo UI" pitchFamily="50" charset="-128"/>
                <a:cs typeface="Meiryo UI" pitchFamily="50" charset="-128"/>
              </a:rPr>
              <a:t>概ね実態に即していることが確認できた。</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94979843-0A53-407E-B7C3-DE0723513711}"/>
              </a:ext>
            </a:extLst>
          </p:cNvPr>
          <p:cNvSpPr txBox="1"/>
          <p:nvPr/>
        </p:nvSpPr>
        <p:spPr>
          <a:xfrm>
            <a:off x="210990" y="5450487"/>
            <a:ext cx="4441245" cy="415498"/>
          </a:xfrm>
          <a:prstGeom prst="rect">
            <a:avLst/>
          </a:prstGeom>
          <a:noFill/>
          <a:ln w="19050">
            <a:noFill/>
          </a:ln>
        </p:spPr>
        <p:txBody>
          <a:bodyPr wrap="square" rtlCol="0">
            <a:spAutoFit/>
          </a:bodyPr>
          <a:lstStyle/>
          <a:p>
            <a:r>
              <a:rPr lang="ja-JP" altLang="en-US" sz="1050" b="1" dirty="0">
                <a:solidFill>
                  <a:srgbClr val="FF0000"/>
                </a:solidFill>
                <a:latin typeface="Meiryo UI" pitchFamily="50" charset="-128"/>
                <a:ea typeface="Meiryo UI" pitchFamily="50" charset="-128"/>
                <a:cs typeface="Meiryo UI" pitchFamily="50" charset="-128"/>
              </a:rPr>
              <a:t>⇒一次元河床変動検討により、河床の低下・安定・上昇（堆積）傾向を</a:t>
            </a:r>
            <a:endParaRPr lang="en-US" altLang="ja-JP" sz="1050" b="1" dirty="0">
              <a:solidFill>
                <a:srgbClr val="FF0000"/>
              </a:solidFill>
              <a:latin typeface="Meiryo UI" pitchFamily="50" charset="-128"/>
              <a:ea typeface="Meiryo UI" pitchFamily="50" charset="-128"/>
              <a:cs typeface="Meiryo UI" pitchFamily="50" charset="-128"/>
            </a:endParaRPr>
          </a:p>
          <a:p>
            <a:r>
              <a:rPr lang="ja-JP" altLang="en-US" sz="1050" b="1" dirty="0">
                <a:solidFill>
                  <a:srgbClr val="FF0000"/>
                </a:solidFill>
                <a:latin typeface="Meiryo UI" pitchFamily="50" charset="-128"/>
                <a:ea typeface="Meiryo UI" pitchFamily="50" charset="-128"/>
                <a:cs typeface="Meiryo UI" pitchFamily="50" charset="-128"/>
              </a:rPr>
              <a:t>　　概ね再現できることを確認</a:t>
            </a:r>
            <a:endParaRPr kumimoji="1" lang="ja-JP" altLang="en-US" sz="1050" b="1" dirty="0">
              <a:solidFill>
                <a:srgbClr val="FF0000"/>
              </a:solidFill>
              <a:latin typeface="Meiryo UI" pitchFamily="50" charset="-128"/>
              <a:ea typeface="Meiryo UI" pitchFamily="50" charset="-128"/>
              <a:cs typeface="Meiryo UI" pitchFamily="50" charset="-128"/>
            </a:endParaRPr>
          </a:p>
        </p:txBody>
      </p:sp>
      <p:sp>
        <p:nvSpPr>
          <p:cNvPr id="30" name="テキスト ボックス 29">
            <a:extLst>
              <a:ext uri="{FF2B5EF4-FFF2-40B4-BE49-F238E27FC236}">
                <a16:creationId xmlns:a16="http://schemas.microsoft.com/office/drawing/2014/main" id="{2DC6BEA3-EA18-401C-8C33-1DC7B4A71AF2}"/>
              </a:ext>
            </a:extLst>
          </p:cNvPr>
          <p:cNvSpPr txBox="1"/>
          <p:nvPr/>
        </p:nvSpPr>
        <p:spPr>
          <a:xfrm>
            <a:off x="4370139" y="3176742"/>
            <a:ext cx="2269702" cy="261610"/>
          </a:xfrm>
          <a:prstGeom prst="rect">
            <a:avLst/>
          </a:prstGeom>
          <a:noFill/>
          <a:ln w="19050">
            <a:noFill/>
          </a:ln>
        </p:spPr>
        <p:txBody>
          <a:bodyPr wrap="square" rtlCol="0">
            <a:spAutoFit/>
          </a:bodyPr>
          <a:lstStyle/>
          <a:p>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解析モデルの再現性検証結果</a:t>
            </a:r>
            <a:r>
              <a:rPr kumimoji="1" lang="en-US" altLang="ja-JP" sz="1100" dirty="0">
                <a:latin typeface="Meiryo UI" pitchFamily="50" charset="-128"/>
                <a:ea typeface="Meiryo UI" pitchFamily="50" charset="-128"/>
                <a:cs typeface="Meiryo UI" pitchFamily="50" charset="-128"/>
              </a:rPr>
              <a:t>》</a:t>
            </a:r>
            <a:endParaRPr kumimoji="1" lang="ja-JP" altLang="en-US" sz="1100" dirty="0">
              <a:latin typeface="Meiryo UI" pitchFamily="50" charset="-128"/>
              <a:ea typeface="Meiryo UI" pitchFamily="50" charset="-128"/>
              <a:cs typeface="Meiryo UI" pitchFamily="50" charset="-128"/>
            </a:endParaRPr>
          </a:p>
        </p:txBody>
      </p:sp>
      <p:sp>
        <p:nvSpPr>
          <p:cNvPr id="31" name="テキスト ボックス 30">
            <a:extLst>
              <a:ext uri="{FF2B5EF4-FFF2-40B4-BE49-F238E27FC236}">
                <a16:creationId xmlns:a16="http://schemas.microsoft.com/office/drawing/2014/main" id="{65785D06-7195-4E4D-A442-FE00E0A43573}"/>
              </a:ext>
            </a:extLst>
          </p:cNvPr>
          <p:cNvSpPr txBox="1"/>
          <p:nvPr/>
        </p:nvSpPr>
        <p:spPr>
          <a:xfrm>
            <a:off x="4339450" y="4888790"/>
            <a:ext cx="1258523" cy="261610"/>
          </a:xfrm>
          <a:prstGeom prst="rect">
            <a:avLst/>
          </a:prstGeom>
          <a:noFill/>
          <a:ln w="19050">
            <a:noFill/>
          </a:ln>
        </p:spPr>
        <p:txBody>
          <a:bodyPr wrap="square" rtlCol="0">
            <a:spAutoFit/>
          </a:bodyPr>
          <a:lstStyle/>
          <a:p>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河床変動解析</a:t>
            </a:r>
            <a:r>
              <a:rPr kumimoji="1" lang="en-US" altLang="ja-JP" sz="1100" dirty="0">
                <a:latin typeface="Meiryo UI" pitchFamily="50" charset="-128"/>
                <a:ea typeface="Meiryo UI" pitchFamily="50" charset="-128"/>
                <a:cs typeface="Meiryo UI" pitchFamily="50" charset="-128"/>
              </a:rPr>
              <a:t>》</a:t>
            </a:r>
            <a:endParaRPr kumimoji="1" lang="ja-JP" altLang="en-US" sz="1100" dirty="0">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3D6E5EA7-3C67-4403-98E1-9D83C9E5937A}"/>
              </a:ext>
            </a:extLst>
          </p:cNvPr>
          <p:cNvSpPr txBox="1"/>
          <p:nvPr/>
        </p:nvSpPr>
        <p:spPr>
          <a:xfrm>
            <a:off x="186717" y="3188969"/>
            <a:ext cx="2702787" cy="276999"/>
          </a:xfrm>
          <a:prstGeom prst="rect">
            <a:avLst/>
          </a:prstGeom>
          <a:noFill/>
          <a:ln w="19050">
            <a:noFill/>
          </a:ln>
        </p:spPr>
        <p:txBody>
          <a:bodyPr wrap="square" rtlCol="0">
            <a:spAutoFit/>
          </a:bodyPr>
          <a:lstStyle/>
          <a:p>
            <a:r>
              <a:rPr kumimoji="1" lang="ja-JP" altLang="en-US" sz="1200" b="1" dirty="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松尾川での河床変動検討について</a:t>
            </a:r>
            <a:endParaRPr kumimoji="1" lang="ja-JP" altLang="en-US" sz="1200" b="1" dirty="0">
              <a:latin typeface="Meiryo UI" pitchFamily="50" charset="-128"/>
              <a:ea typeface="Meiryo UI" pitchFamily="50" charset="-128"/>
              <a:cs typeface="Meiryo UI" pitchFamily="50" charset="-128"/>
            </a:endParaRPr>
          </a:p>
        </p:txBody>
      </p:sp>
      <p:sp>
        <p:nvSpPr>
          <p:cNvPr id="33" name="テキスト ボックス 32">
            <a:extLst>
              <a:ext uri="{FF2B5EF4-FFF2-40B4-BE49-F238E27FC236}">
                <a16:creationId xmlns:a16="http://schemas.microsoft.com/office/drawing/2014/main" id="{CCE9544B-6BB7-479A-BF76-2426C0501768}"/>
              </a:ext>
            </a:extLst>
          </p:cNvPr>
          <p:cNvSpPr txBox="1"/>
          <p:nvPr/>
        </p:nvSpPr>
        <p:spPr>
          <a:xfrm>
            <a:off x="335442" y="4698269"/>
            <a:ext cx="4186145" cy="215444"/>
          </a:xfrm>
          <a:prstGeom prst="rect">
            <a:avLst/>
          </a:prstGeom>
          <a:noFill/>
          <a:ln w="19050">
            <a:noFill/>
          </a:ln>
        </p:spPr>
        <p:txBody>
          <a:bodyPr wrap="square" rtlCol="0">
            <a:spAutoFit/>
          </a:bodyPr>
          <a:lstStyle/>
          <a:p>
            <a:r>
              <a:rPr kumimoji="1" lang="en-US" altLang="ja-JP" sz="800" dirty="0">
                <a:solidFill>
                  <a:srgbClr val="FF0000"/>
                </a:solidFill>
                <a:latin typeface="Meiryo UI" pitchFamily="50" charset="-128"/>
                <a:ea typeface="Meiryo UI" pitchFamily="50" charset="-128"/>
                <a:cs typeface="Meiryo UI" pitchFamily="50" charset="-128"/>
              </a:rPr>
              <a:t>※</a:t>
            </a:r>
            <a:r>
              <a:rPr kumimoji="1" lang="ja-JP" altLang="en-US" sz="800" dirty="0">
                <a:solidFill>
                  <a:srgbClr val="FF0000"/>
                </a:solidFill>
                <a:latin typeface="Meiryo UI" pitchFamily="50" charset="-128"/>
                <a:ea typeface="Meiryo UI" pitchFamily="50" charset="-128"/>
                <a:cs typeface="Meiryo UI" pitchFamily="50" charset="-128"/>
              </a:rPr>
              <a:t>河床変動検討上、許可工作物（転倒堰）は常時転倒条件としている。</a:t>
            </a:r>
            <a:endParaRPr kumimoji="1" lang="en-US" altLang="ja-JP" sz="800" dirty="0">
              <a:solidFill>
                <a:srgbClr val="FF0000"/>
              </a:solidFill>
              <a:latin typeface="Meiryo UI" pitchFamily="50" charset="-128"/>
              <a:ea typeface="Meiryo UI" pitchFamily="50" charset="-128"/>
              <a:cs typeface="Meiryo UI" pitchFamily="50" charset="-128"/>
            </a:endParaRPr>
          </a:p>
        </p:txBody>
      </p:sp>
      <p:sp>
        <p:nvSpPr>
          <p:cNvPr id="35" name="楕円 34">
            <a:extLst>
              <a:ext uri="{FF2B5EF4-FFF2-40B4-BE49-F238E27FC236}">
                <a16:creationId xmlns:a16="http://schemas.microsoft.com/office/drawing/2014/main" id="{CCA69E4A-3E23-4A2E-8432-9EDDEB836DC5}"/>
              </a:ext>
            </a:extLst>
          </p:cNvPr>
          <p:cNvSpPr/>
          <p:nvPr/>
        </p:nvSpPr>
        <p:spPr>
          <a:xfrm>
            <a:off x="4736426" y="5509344"/>
            <a:ext cx="907844" cy="51481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テキスト ボックス 44">
            <a:extLst>
              <a:ext uri="{FF2B5EF4-FFF2-40B4-BE49-F238E27FC236}">
                <a16:creationId xmlns:a16="http://schemas.microsoft.com/office/drawing/2014/main" id="{20642DD0-B611-4B42-8AB2-313AFD5BC933}"/>
              </a:ext>
            </a:extLst>
          </p:cNvPr>
          <p:cNvSpPr txBox="1"/>
          <p:nvPr/>
        </p:nvSpPr>
        <p:spPr>
          <a:xfrm>
            <a:off x="3635896" y="6110805"/>
            <a:ext cx="2041432" cy="194705"/>
          </a:xfrm>
          <a:prstGeom prst="rect">
            <a:avLst/>
          </a:prstGeom>
          <a:solidFill>
            <a:schemeClr val="lt1"/>
          </a:solidFill>
          <a:ln w="6350">
            <a:solidFill>
              <a:srgbClr val="FF00FF"/>
            </a:solidFill>
          </a:ln>
        </p:spPr>
        <p:txBody>
          <a:bodyPr rot="0" spcFirstLastPara="0" vert="horz" wrap="square" lIns="36000" tIns="0" rIns="36000" bIns="0" numCol="1" spcCol="0" rtlCol="0" fromWordArt="0" anchor="t" anchorCtr="0" forceAA="0" compatLnSpc="1">
            <a:prstTxWarp prst="textNoShape">
              <a:avLst/>
            </a:prstTxWarp>
            <a:noAutofit/>
          </a:bodyPr>
          <a:lstStyle/>
          <a:p>
            <a:pPr algn="just">
              <a:lnSpc>
                <a:spcPts val="1400"/>
              </a:lnSpc>
            </a:pPr>
            <a:r>
              <a:rPr lang="ja-JP" alt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河床勾配が緩くなることから堆積傾向にある</a:t>
            </a:r>
            <a:endPar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楕円 37">
            <a:extLst>
              <a:ext uri="{FF2B5EF4-FFF2-40B4-BE49-F238E27FC236}">
                <a16:creationId xmlns:a16="http://schemas.microsoft.com/office/drawing/2014/main" id="{DDB74C9A-D46D-44BD-A759-2CB561C480BA}"/>
              </a:ext>
            </a:extLst>
          </p:cNvPr>
          <p:cNvSpPr/>
          <p:nvPr/>
        </p:nvSpPr>
        <p:spPr>
          <a:xfrm>
            <a:off x="5950833" y="5720999"/>
            <a:ext cx="689008" cy="729069"/>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9" name="直線コネクタ 38">
            <a:extLst>
              <a:ext uri="{FF2B5EF4-FFF2-40B4-BE49-F238E27FC236}">
                <a16:creationId xmlns:a16="http://schemas.microsoft.com/office/drawing/2014/main" id="{8A5755E1-6FB4-40E3-85D5-C843DD774E16}"/>
              </a:ext>
            </a:extLst>
          </p:cNvPr>
          <p:cNvCxnSpPr>
            <a:cxnSpLocks/>
            <a:stCxn id="38" idx="3"/>
            <a:endCxn id="40" idx="3"/>
          </p:cNvCxnSpPr>
          <p:nvPr/>
        </p:nvCxnSpPr>
        <p:spPr>
          <a:xfrm flipH="1">
            <a:off x="5670941" y="6343298"/>
            <a:ext cx="380795" cy="176702"/>
          </a:xfrm>
          <a:prstGeom prst="line">
            <a:avLst/>
          </a:prstGeom>
          <a:ln w="12700">
            <a:solidFill>
              <a:srgbClr val="FF00FF"/>
            </a:solidFill>
          </a:ln>
        </p:spPr>
        <p:style>
          <a:lnRef idx="1">
            <a:schemeClr val="accent1"/>
          </a:lnRef>
          <a:fillRef idx="0">
            <a:schemeClr val="accent1"/>
          </a:fillRef>
          <a:effectRef idx="0">
            <a:schemeClr val="accent1"/>
          </a:effectRef>
          <a:fontRef idx="minor">
            <a:schemeClr val="tx1"/>
          </a:fontRef>
        </p:style>
      </p:cxnSp>
      <p:sp>
        <p:nvSpPr>
          <p:cNvPr id="40" name="テキスト ボックス 44">
            <a:extLst>
              <a:ext uri="{FF2B5EF4-FFF2-40B4-BE49-F238E27FC236}">
                <a16:creationId xmlns:a16="http://schemas.microsoft.com/office/drawing/2014/main" id="{6079BA4E-CEE9-42AC-8B4B-F43BE43D2E38}"/>
              </a:ext>
            </a:extLst>
          </p:cNvPr>
          <p:cNvSpPr txBox="1"/>
          <p:nvPr/>
        </p:nvSpPr>
        <p:spPr>
          <a:xfrm>
            <a:off x="3635896" y="6330998"/>
            <a:ext cx="2035045" cy="378003"/>
          </a:xfrm>
          <a:prstGeom prst="rect">
            <a:avLst/>
          </a:prstGeom>
          <a:solidFill>
            <a:schemeClr val="lt1"/>
          </a:solidFill>
          <a:ln w="6350">
            <a:solidFill>
              <a:srgbClr val="FF00FF"/>
            </a:solidFill>
          </a:ln>
        </p:spPr>
        <p:txBody>
          <a:bodyPr rot="0" spcFirstLastPara="0" vert="horz" wrap="square" lIns="36000" tIns="0" rIns="36000" bIns="0" numCol="1" spcCol="0" rtlCol="0" fromWordArt="0" anchor="t" anchorCtr="0" forceAA="0" compatLnSpc="1">
            <a:prstTxWarp prst="textNoShape">
              <a:avLst/>
            </a:prstTxWarp>
            <a:noAutofit/>
          </a:bodyPr>
          <a:lstStyle/>
          <a:p>
            <a:pPr algn="just">
              <a:lnSpc>
                <a:spcPts val="1400"/>
              </a:lnSpc>
            </a:pPr>
            <a:r>
              <a:rPr lang="ja-JP" altLang="en-US" sz="700" kern="100" dirty="0">
                <a:latin typeface="ＭＳ ゴシック" panose="020B0609070205080204" pitchFamily="49" charset="-128"/>
                <a:ea typeface="ＭＳ ゴシック" panose="020B0609070205080204" pitchFamily="49" charset="-128"/>
                <a:cs typeface="Times New Roman" panose="02020603050405020304" pitchFamily="18" charset="0"/>
              </a:rPr>
              <a:t>落差工等がなく、高い摩擦速度が維持されるため、</a:t>
            </a:r>
            <a:endParaRPr lang="en-US" altLang="ja-JP" sz="7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lnSpc>
                <a:spcPts val="1400"/>
              </a:lnSpc>
            </a:pPr>
            <a:r>
              <a:rPr lang="ja-JP" alt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河床低下傾向にある</a:t>
            </a:r>
            <a:endPar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41" name="直線コネクタ 40">
            <a:extLst>
              <a:ext uri="{FF2B5EF4-FFF2-40B4-BE49-F238E27FC236}">
                <a16:creationId xmlns:a16="http://schemas.microsoft.com/office/drawing/2014/main" id="{519E21F7-9425-42DC-872A-53509589A9E3}"/>
              </a:ext>
            </a:extLst>
          </p:cNvPr>
          <p:cNvCxnSpPr>
            <a:cxnSpLocks/>
            <a:stCxn id="35" idx="3"/>
            <a:endCxn id="37" idx="0"/>
          </p:cNvCxnSpPr>
          <p:nvPr/>
        </p:nvCxnSpPr>
        <p:spPr>
          <a:xfrm flipH="1">
            <a:off x="4656612" y="5948769"/>
            <a:ext cx="212765" cy="162036"/>
          </a:xfrm>
          <a:prstGeom prst="line">
            <a:avLst/>
          </a:prstGeom>
          <a:ln w="12700">
            <a:solidFill>
              <a:srgbClr val="FF00FF"/>
            </a:solidFill>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1C9D6E56-5113-4413-85DA-0708CFA615D4}"/>
              </a:ext>
            </a:extLst>
          </p:cNvPr>
          <p:cNvSpPr/>
          <p:nvPr/>
        </p:nvSpPr>
        <p:spPr>
          <a:xfrm>
            <a:off x="7045546" y="5763971"/>
            <a:ext cx="204562" cy="372154"/>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3" name="テキスト ボックス 44">
            <a:extLst>
              <a:ext uri="{FF2B5EF4-FFF2-40B4-BE49-F238E27FC236}">
                <a16:creationId xmlns:a16="http://schemas.microsoft.com/office/drawing/2014/main" id="{BF3C86E9-BC25-466D-9981-1B98D5507908}"/>
              </a:ext>
            </a:extLst>
          </p:cNvPr>
          <p:cNvSpPr txBox="1"/>
          <p:nvPr/>
        </p:nvSpPr>
        <p:spPr>
          <a:xfrm>
            <a:off x="7361611" y="4863072"/>
            <a:ext cx="1460083" cy="341493"/>
          </a:xfrm>
          <a:prstGeom prst="rect">
            <a:avLst/>
          </a:prstGeom>
          <a:solidFill>
            <a:schemeClr val="lt1"/>
          </a:solidFill>
          <a:ln w="6350">
            <a:solidFill>
              <a:srgbClr val="FF00FF"/>
            </a:solidFill>
          </a:ln>
        </p:spPr>
        <p:txBody>
          <a:bodyPr rot="0" spcFirstLastPara="0" vert="horz" wrap="square" lIns="36000" tIns="0" rIns="36000" bIns="0" numCol="1" spcCol="0" rtlCol="0" fromWordArt="0" anchor="t" anchorCtr="0" forceAA="0" compatLnSpc="1">
            <a:prstTxWarp prst="textNoShape">
              <a:avLst/>
            </a:prstTxWarp>
            <a:noAutofit/>
          </a:bodyPr>
          <a:lstStyle/>
          <a:p>
            <a:pPr algn="just">
              <a:lnSpc>
                <a:spcPts val="1400"/>
              </a:lnSpc>
            </a:pPr>
            <a:r>
              <a:rPr lang="ja-JP" alt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上下流に比べて川幅が狭くなるため低下傾向にある</a:t>
            </a:r>
            <a:endParaRPr lang="en-US" alt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正方形/長方形 35">
            <a:extLst>
              <a:ext uri="{FF2B5EF4-FFF2-40B4-BE49-F238E27FC236}">
                <a16:creationId xmlns:a16="http://schemas.microsoft.com/office/drawing/2014/main" id="{376A6FBD-AD14-495B-BF24-74DEFF54BDE1}"/>
              </a:ext>
            </a:extLst>
          </p:cNvPr>
          <p:cNvSpPr/>
          <p:nvPr/>
        </p:nvSpPr>
        <p:spPr>
          <a:xfrm>
            <a:off x="179512" y="3188969"/>
            <a:ext cx="8867665" cy="3544018"/>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84" name="スライド番号プレースホルダー 17">
            <a:extLst>
              <a:ext uri="{FF2B5EF4-FFF2-40B4-BE49-F238E27FC236}">
                <a16:creationId xmlns:a16="http://schemas.microsoft.com/office/drawing/2014/main" id="{C5DDD36F-91F1-42D9-A35F-3EB4AB8CD454}"/>
              </a:ext>
            </a:extLst>
          </p:cNvPr>
          <p:cNvSpPr>
            <a:spLocks noGrp="1"/>
          </p:cNvSpPr>
          <p:nvPr>
            <p:ph type="sldNum" sz="quarter" idx="12"/>
          </p:nvPr>
        </p:nvSpPr>
        <p:spPr>
          <a:xfrm>
            <a:off x="8362636" y="6626996"/>
            <a:ext cx="774422" cy="365125"/>
          </a:xfrm>
        </p:spPr>
        <p:txBody>
          <a:bodyPr/>
          <a:lstStyle/>
          <a:p>
            <a:fld id="{682EF9F9-C4E8-46B2-BBF1-33E3162B856A}" type="slidenum">
              <a:rPr kumimoji="1" lang="ja-JP" altLang="en-US" smtClean="0"/>
              <a:t>13</a:t>
            </a:fld>
            <a:endParaRPr kumimoji="1" lang="ja-JP" altLang="en-US" dirty="0"/>
          </a:p>
        </p:txBody>
      </p:sp>
      <p:sp>
        <p:nvSpPr>
          <p:cNvPr id="45" name="吹き出し: 四角形 44">
            <a:extLst>
              <a:ext uri="{FF2B5EF4-FFF2-40B4-BE49-F238E27FC236}">
                <a16:creationId xmlns:a16="http://schemas.microsoft.com/office/drawing/2014/main" id="{A4760580-1EA6-4DFE-9632-7527A380B107}"/>
              </a:ext>
            </a:extLst>
          </p:cNvPr>
          <p:cNvSpPr/>
          <p:nvPr/>
        </p:nvSpPr>
        <p:spPr>
          <a:xfrm>
            <a:off x="244670" y="5115910"/>
            <a:ext cx="4125469" cy="811294"/>
          </a:xfrm>
          <a:prstGeom prst="wedgeRectCallout">
            <a:avLst>
              <a:gd name="adj1" fmla="val 54128"/>
              <a:gd name="adj2" fmla="val -4794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6" name="正方形/長方形 5">
            <a:extLst>
              <a:ext uri="{FF2B5EF4-FFF2-40B4-BE49-F238E27FC236}">
                <a16:creationId xmlns:a16="http://schemas.microsoft.com/office/drawing/2014/main" id="{F424F0F1-398F-4ED9-90A0-43F6C38ED27B}"/>
              </a:ext>
            </a:extLst>
          </p:cNvPr>
          <p:cNvSpPr/>
          <p:nvPr/>
        </p:nvSpPr>
        <p:spPr>
          <a:xfrm>
            <a:off x="6051736" y="5223732"/>
            <a:ext cx="444089" cy="64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0" name="正方形/長方形 49">
            <a:extLst>
              <a:ext uri="{FF2B5EF4-FFF2-40B4-BE49-F238E27FC236}">
                <a16:creationId xmlns:a16="http://schemas.microsoft.com/office/drawing/2014/main" id="{DC596E91-2712-4C02-B2CD-B09371E2354D}"/>
              </a:ext>
            </a:extLst>
          </p:cNvPr>
          <p:cNvSpPr/>
          <p:nvPr/>
        </p:nvSpPr>
        <p:spPr>
          <a:xfrm>
            <a:off x="7045546" y="5220166"/>
            <a:ext cx="444089" cy="64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2" name="テキスト ボックス 51">
            <a:extLst>
              <a:ext uri="{FF2B5EF4-FFF2-40B4-BE49-F238E27FC236}">
                <a16:creationId xmlns:a16="http://schemas.microsoft.com/office/drawing/2014/main" id="{DD70D0F5-D534-4B0A-B43D-13A515967419}"/>
              </a:ext>
            </a:extLst>
          </p:cNvPr>
          <p:cNvSpPr txBox="1"/>
          <p:nvPr/>
        </p:nvSpPr>
        <p:spPr>
          <a:xfrm>
            <a:off x="5971457" y="5165825"/>
            <a:ext cx="607859" cy="176972"/>
          </a:xfrm>
          <a:prstGeom prst="rect">
            <a:avLst/>
          </a:prstGeom>
          <a:noFill/>
        </p:spPr>
        <p:txBody>
          <a:bodyPr wrap="none" rtlCol="0">
            <a:spAutoFit/>
          </a:bodyPr>
          <a:lstStyle/>
          <a:p>
            <a:r>
              <a:rPr kumimoji="1" lang="ja-JP" altLang="en-US" sz="550" dirty="0">
                <a:solidFill>
                  <a:srgbClr val="0000FF"/>
                </a:solidFill>
              </a:rPr>
              <a:t>低下傾向区間</a:t>
            </a:r>
          </a:p>
        </p:txBody>
      </p:sp>
      <p:sp>
        <p:nvSpPr>
          <p:cNvPr id="53" name="テキスト ボックス 52">
            <a:extLst>
              <a:ext uri="{FF2B5EF4-FFF2-40B4-BE49-F238E27FC236}">
                <a16:creationId xmlns:a16="http://schemas.microsoft.com/office/drawing/2014/main" id="{9811B1B8-33DC-44E0-B92B-365315D43720}"/>
              </a:ext>
            </a:extLst>
          </p:cNvPr>
          <p:cNvSpPr txBox="1"/>
          <p:nvPr/>
        </p:nvSpPr>
        <p:spPr>
          <a:xfrm>
            <a:off x="6952474" y="5168742"/>
            <a:ext cx="607859" cy="176972"/>
          </a:xfrm>
          <a:prstGeom prst="rect">
            <a:avLst/>
          </a:prstGeom>
          <a:noFill/>
        </p:spPr>
        <p:txBody>
          <a:bodyPr wrap="none" rtlCol="0">
            <a:spAutoFit/>
          </a:bodyPr>
          <a:lstStyle/>
          <a:p>
            <a:r>
              <a:rPr kumimoji="1" lang="ja-JP" altLang="en-US" sz="550" dirty="0">
                <a:solidFill>
                  <a:srgbClr val="0000FF"/>
                </a:solidFill>
              </a:rPr>
              <a:t>低下傾向区間</a:t>
            </a:r>
          </a:p>
        </p:txBody>
      </p:sp>
      <p:cxnSp>
        <p:nvCxnSpPr>
          <p:cNvPr id="44" name="直線コネクタ 43">
            <a:extLst>
              <a:ext uri="{FF2B5EF4-FFF2-40B4-BE49-F238E27FC236}">
                <a16:creationId xmlns:a16="http://schemas.microsoft.com/office/drawing/2014/main" id="{15740C53-8FD4-4992-878D-F8E42100244D}"/>
              </a:ext>
            </a:extLst>
          </p:cNvPr>
          <p:cNvCxnSpPr>
            <a:cxnSpLocks/>
            <a:stCxn id="43" idx="1"/>
            <a:endCxn id="42" idx="7"/>
          </p:cNvCxnSpPr>
          <p:nvPr/>
        </p:nvCxnSpPr>
        <p:spPr>
          <a:xfrm flipH="1">
            <a:off x="7220151" y="5033819"/>
            <a:ext cx="141460" cy="784653"/>
          </a:xfrm>
          <a:prstGeom prst="line">
            <a:avLst/>
          </a:prstGeom>
          <a:ln w="127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F73BD7B9-97B1-474D-9816-E701B89DA979}"/>
              </a:ext>
            </a:extLst>
          </p:cNvPr>
          <p:cNvSpPr txBox="1"/>
          <p:nvPr/>
        </p:nvSpPr>
        <p:spPr>
          <a:xfrm>
            <a:off x="174132" y="2834778"/>
            <a:ext cx="8770288" cy="1016553"/>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実績・評価（検証）</a:t>
            </a:r>
            <a:r>
              <a:rPr lang="en-US" altLang="ja-JP" sz="1200" kern="100" dirty="0">
                <a:effectLst/>
                <a:latin typeface="Meiryo UI" panose="020B0604030504040204" pitchFamily="50" charset="-128"/>
                <a:ea typeface="Meiryo UI" panose="020B0604030504040204" pitchFamily="50" charset="-128"/>
              </a:rPr>
              <a:t>】</a:t>
            </a: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800" kern="100" dirty="0">
              <a:effectLst/>
              <a:latin typeface="Meiryo UI" panose="020B0604030504040204" pitchFamily="50" charset="-128"/>
              <a:ea typeface="Meiryo UI" panose="020B0604030504040204" pitchFamily="50" charset="-128"/>
            </a:endParaRPr>
          </a:p>
          <a:p>
            <a:pPr algn="just"/>
            <a:endParaRPr lang="en-US" altLang="ja-JP" sz="1800" kern="100" dirty="0">
              <a:effectLst/>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D070F9E-7418-4EA7-9D6F-E1E4A2567F6F}"/>
              </a:ext>
            </a:extLst>
          </p:cNvPr>
          <p:cNvSpPr txBox="1"/>
          <p:nvPr/>
        </p:nvSpPr>
        <p:spPr>
          <a:xfrm>
            <a:off x="174132" y="4024709"/>
            <a:ext cx="8770288" cy="466253"/>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総論</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effectLst/>
                <a:latin typeface="Meiryo UI" panose="020B0604030504040204" pitchFamily="50" charset="-128"/>
                <a:ea typeface="Meiryo UI" panose="020B0604030504040204" pitchFamily="50" charset="-128"/>
              </a:rPr>
              <a:t>・モデルケースでの検証の結果、</a:t>
            </a:r>
            <a:r>
              <a:rPr lang="en-US" altLang="ja-JP" sz="1100" kern="100" dirty="0">
                <a:effectLst/>
                <a:latin typeface="Meiryo UI" panose="020B0604030504040204" pitchFamily="50" charset="-128"/>
                <a:ea typeface="Meiryo UI" panose="020B0604030504040204" pitchFamily="50" charset="-128"/>
              </a:rPr>
              <a:t>1</a:t>
            </a:r>
            <a:r>
              <a:rPr lang="ja-JP" altLang="en-US" sz="1100" kern="100" dirty="0">
                <a:effectLst/>
                <a:latin typeface="Meiryo UI" panose="020B0604030504040204" pitchFamily="50" charset="-128"/>
                <a:ea typeface="Meiryo UI" panose="020B0604030504040204" pitchFamily="50" charset="-128"/>
              </a:rPr>
              <a:t>次元河床変動解析が河川の全体的な河床変動傾向の把握に一定、有用であることを確認した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effectLst/>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F2FDB421-58EB-4F75-8BD2-64264809E0CD}"/>
              </a:ext>
            </a:extLst>
          </p:cNvPr>
          <p:cNvSpPr txBox="1"/>
          <p:nvPr/>
        </p:nvSpPr>
        <p:spPr>
          <a:xfrm>
            <a:off x="286953" y="3104963"/>
            <a:ext cx="3465264" cy="665919"/>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プロセス評価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・現計画の考え方に基づき、河床低下が発生している河川をモデルケースとして、河床変動予測手法の検討を行った。</a:t>
            </a:r>
            <a:endParaRPr lang="en-US" altLang="ja-JP" sz="1000" kern="100" dirty="0">
              <a:effectLst/>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064CAFFD-AB6E-41E6-A779-3B1EF1932B99}"/>
              </a:ext>
            </a:extLst>
          </p:cNvPr>
          <p:cNvSpPr txBox="1"/>
          <p:nvPr/>
        </p:nvSpPr>
        <p:spPr>
          <a:xfrm>
            <a:off x="3923929" y="3122810"/>
            <a:ext cx="4875336" cy="665919"/>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アウトプット評価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・河川の全体的な河床変動傾向について、</a:t>
            </a:r>
            <a:r>
              <a:rPr lang="en-US" altLang="ja-JP" sz="1100" kern="100" dirty="0">
                <a:latin typeface="Meiryo UI" panose="020B0604030504040204" pitchFamily="50" charset="-128"/>
                <a:ea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rPr>
              <a:t>次元河床変動解析により概ね把握できることを確認した。</a:t>
            </a:r>
            <a:endParaRPr lang="en-US" altLang="ja-JP" sz="1100" kern="1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2E756ACF-63A1-4DC0-9DE4-B3ECA7E9D1A0}"/>
              </a:ext>
            </a:extLst>
          </p:cNvPr>
          <p:cNvSpPr txBox="1"/>
          <p:nvPr/>
        </p:nvSpPr>
        <p:spPr>
          <a:xfrm>
            <a:off x="174130" y="4693692"/>
            <a:ext cx="8770288" cy="1002807"/>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この</a:t>
            </a:r>
            <a:r>
              <a:rPr lang="en-US" altLang="ja-JP" sz="1200" kern="100" dirty="0">
                <a:effectLst/>
                <a:latin typeface="Meiryo UI" panose="020B0604030504040204" pitchFamily="50" charset="-128"/>
                <a:ea typeface="Meiryo UI" panose="020B0604030504040204" pitchFamily="50" charset="-128"/>
              </a:rPr>
              <a:t>10</a:t>
            </a:r>
            <a:r>
              <a:rPr lang="ja-JP" altLang="en-US" sz="1200" kern="100" dirty="0">
                <a:effectLst/>
                <a:latin typeface="Meiryo UI" panose="020B0604030504040204" pitchFamily="50" charset="-128"/>
                <a:ea typeface="Meiryo UI" panose="020B0604030504040204" pitchFamily="50" charset="-128"/>
              </a:rPr>
              <a:t>年間の取組により顕在化した課題</a:t>
            </a:r>
            <a:r>
              <a:rPr lang="en-US" altLang="ja-JP" sz="1200" kern="100" dirty="0">
                <a:effectLst/>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プロセスにおける課題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solidFill>
                  <a:srgbClr val="FF0000"/>
                </a:solidFill>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ー</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アウトプットにおける課題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anose="020B0604030504040204" pitchFamily="50" charset="-128"/>
                <a:ea typeface="Meiryo UI" panose="020B0604030504040204" pitchFamily="50" charset="-128"/>
              </a:rPr>
              <a:t>　・検証実績が少ない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41" name="フローチャート: 組合せ 40">
            <a:extLst>
              <a:ext uri="{FF2B5EF4-FFF2-40B4-BE49-F238E27FC236}">
                <a16:creationId xmlns:a16="http://schemas.microsoft.com/office/drawing/2014/main" id="{332CF0F2-7F3B-499C-81FD-91AD9F33109B}"/>
              </a:ext>
            </a:extLst>
          </p:cNvPr>
          <p:cNvSpPr/>
          <p:nvPr/>
        </p:nvSpPr>
        <p:spPr>
          <a:xfrm>
            <a:off x="3752218" y="2654186"/>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4" name="フローチャート: 組合せ 43">
            <a:extLst>
              <a:ext uri="{FF2B5EF4-FFF2-40B4-BE49-F238E27FC236}">
                <a16:creationId xmlns:a16="http://schemas.microsoft.com/office/drawing/2014/main" id="{E83BD887-694B-4A92-8951-C6C97F586457}"/>
              </a:ext>
            </a:extLst>
          </p:cNvPr>
          <p:cNvSpPr/>
          <p:nvPr/>
        </p:nvSpPr>
        <p:spPr>
          <a:xfrm>
            <a:off x="3752217" y="3896299"/>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7" name="フローチャート: 組合せ 46">
            <a:extLst>
              <a:ext uri="{FF2B5EF4-FFF2-40B4-BE49-F238E27FC236}">
                <a16:creationId xmlns:a16="http://schemas.microsoft.com/office/drawing/2014/main" id="{51A7E7FA-A73A-4E2B-9E53-FA3F967E6848}"/>
              </a:ext>
            </a:extLst>
          </p:cNvPr>
          <p:cNvSpPr/>
          <p:nvPr/>
        </p:nvSpPr>
        <p:spPr>
          <a:xfrm>
            <a:off x="3762486" y="4562970"/>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1B360301-41B9-4C7D-A0A0-F1042B8B8E12}"/>
              </a:ext>
            </a:extLst>
          </p:cNvPr>
          <p:cNvSpPr/>
          <p:nvPr/>
        </p:nvSpPr>
        <p:spPr>
          <a:xfrm>
            <a:off x="73413" y="2781369"/>
            <a:ext cx="8998075" cy="17460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74FC93D-9B77-4C20-B4B8-819BDDA16739}"/>
              </a:ext>
            </a:extLst>
          </p:cNvPr>
          <p:cNvSpPr txBox="1"/>
          <p:nvPr/>
        </p:nvSpPr>
        <p:spPr>
          <a:xfrm>
            <a:off x="185056" y="5912834"/>
            <a:ext cx="8770288" cy="612510"/>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次期計画に向けた対応方針</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　・</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課題１</a:t>
            </a:r>
            <a:r>
              <a:rPr lang="en-US" altLang="ja-JP" sz="1100" kern="100" dirty="0">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引続き状態監視型による対応を実施するとともに、 河床低下が著しい河川を中心に河床変動解析を実施するほか、河川カルテや河川特性マップなどを活用して、予測計画型の維持管理を目指す</a:t>
            </a:r>
            <a:r>
              <a:rPr lang="ja-JP" altLang="en-US" sz="1100" kern="100" dirty="0">
                <a:latin typeface="Meiryo UI" panose="020B0604030504040204" pitchFamily="50" charset="-128"/>
                <a:ea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endParaRPr>
          </a:p>
        </p:txBody>
      </p:sp>
      <p:sp>
        <p:nvSpPr>
          <p:cNvPr id="53" name="フローチャート: 組合せ 52">
            <a:extLst>
              <a:ext uri="{FF2B5EF4-FFF2-40B4-BE49-F238E27FC236}">
                <a16:creationId xmlns:a16="http://schemas.microsoft.com/office/drawing/2014/main" id="{86E95BCD-97DF-4201-A7E7-93E3FF37E539}"/>
              </a:ext>
            </a:extLst>
          </p:cNvPr>
          <p:cNvSpPr/>
          <p:nvPr/>
        </p:nvSpPr>
        <p:spPr>
          <a:xfrm>
            <a:off x="3764942" y="575021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5ED1E51-4631-41A7-A127-7EB02FF76131}"/>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3" name="スライド番号プレースホルダー 17">
            <a:extLst>
              <a:ext uri="{FF2B5EF4-FFF2-40B4-BE49-F238E27FC236}">
                <a16:creationId xmlns:a16="http://schemas.microsoft.com/office/drawing/2014/main" id="{7273A2E7-CFE4-4894-887C-6CFCB9E62987}"/>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14</a:t>
            </a:fld>
            <a:endParaRPr lang="ja-JP" altLang="en-US" dirty="0"/>
          </a:p>
        </p:txBody>
      </p:sp>
      <p:sp>
        <p:nvSpPr>
          <p:cNvPr id="19" name="テキスト ボックス 18">
            <a:extLst>
              <a:ext uri="{FF2B5EF4-FFF2-40B4-BE49-F238E27FC236}">
                <a16:creationId xmlns:a16="http://schemas.microsoft.com/office/drawing/2014/main" id="{3BC613EF-39C2-41B2-9F5E-D2DB78BF4562}"/>
              </a:ext>
            </a:extLst>
          </p:cNvPr>
          <p:cNvSpPr txBox="1"/>
          <p:nvPr/>
        </p:nvSpPr>
        <p:spPr>
          <a:xfrm>
            <a:off x="146217" y="1341118"/>
            <a:ext cx="8869072" cy="1267789"/>
          </a:xfrm>
          <a:prstGeom prst="rect">
            <a:avLst/>
          </a:prstGeom>
          <a:noFill/>
          <a:ln>
            <a:solidFill>
              <a:schemeClr val="tx1"/>
            </a:solidFill>
          </a:ln>
        </p:spPr>
        <p:txBody>
          <a:bodyPr wrap="square" rtlCol="0" anchor="t">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現計画での</a:t>
            </a:r>
            <a:r>
              <a:rPr lang="ja-JP" altLang="en-US" sz="1200" kern="100" dirty="0">
                <a:latin typeface="Meiryo UI" panose="020B0604030504040204" pitchFamily="50" charset="-128"/>
                <a:ea typeface="Meiryo UI" panose="020B0604030504040204" pitchFamily="50" charset="-128"/>
              </a:rPr>
              <a:t>記載事項</a:t>
            </a:r>
            <a:r>
              <a:rPr lang="en-US" altLang="ja-JP" sz="1200" kern="100" dirty="0">
                <a:effectLst/>
                <a:latin typeface="Meiryo UI" panose="020B0604030504040204" pitchFamily="50" charset="-128"/>
                <a:ea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■状態監視型の維持管理</a:t>
            </a:r>
          </a:p>
          <a:p>
            <a:pPr>
              <a:defRPr/>
            </a:pPr>
            <a:r>
              <a:rPr lang="ja-JP" altLang="en-US" sz="1100" kern="100" dirty="0">
                <a:latin typeface="Meiryo UI" panose="020B0604030504040204" pitchFamily="50" charset="-128"/>
                <a:ea typeface="Meiryo UI" panose="020B0604030504040204" pitchFamily="50" charset="-128"/>
              </a:rPr>
              <a:t>　鋼構造物や河床など今後予測計画型を目指す施設については、今後データの蓄積を確実に進め、劣化の予測手法を検討するものとするが、その予測手法が確立されるまでは、状態監視型の維持管理を行う。</a:t>
            </a:r>
          </a:p>
          <a:p>
            <a:pPr>
              <a:defRPr/>
            </a:pPr>
            <a:r>
              <a:rPr lang="ja-JP" altLang="en-US" sz="1100" kern="100" dirty="0">
                <a:latin typeface="Meiryo UI" panose="020B0604030504040204" pitchFamily="50" charset="-128"/>
                <a:ea typeface="Meiryo UI" panose="020B0604030504040204" pitchFamily="50" charset="-128"/>
              </a:rPr>
              <a:t>■予測計画型</a:t>
            </a:r>
          </a:p>
          <a:p>
            <a:pPr>
              <a:defRPr/>
            </a:pPr>
            <a:r>
              <a:rPr lang="ja-JP" altLang="en-US" sz="1100" kern="100" dirty="0">
                <a:latin typeface="Meiryo UI" panose="020B0604030504040204" pitchFamily="50" charset="-128"/>
                <a:ea typeface="Meiryo UI" panose="020B0604030504040204" pitchFamily="50" charset="-128"/>
              </a:rPr>
              <a:t>　過去より継続して実施してきた横断測量の結果について再度見直しを行い、精度の確保を図るとともに、今後も引続き適切なデータの蓄積を進め、予測を行う河川、区間の選定や、予測の精度やコスト等を換算した、最適な予測手法の検討を進めつつ、河床低下の著しい河川などで試行的に解析を実施していく。</a:t>
            </a:r>
          </a:p>
        </p:txBody>
      </p:sp>
      <p:sp>
        <p:nvSpPr>
          <p:cNvPr id="20" name="テキスト ボックス 19">
            <a:extLst>
              <a:ext uri="{FF2B5EF4-FFF2-40B4-BE49-F238E27FC236}">
                <a16:creationId xmlns:a16="http://schemas.microsoft.com/office/drawing/2014/main" id="{FA01D1F1-168E-44D8-BC0B-9B12B97A359E}"/>
              </a:ext>
            </a:extLst>
          </p:cNvPr>
          <p:cNvSpPr txBox="1"/>
          <p:nvPr/>
        </p:nvSpPr>
        <p:spPr>
          <a:xfrm>
            <a:off x="0" y="525125"/>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予測計画型の維持管理手法を目指した取組</a:t>
            </a:r>
          </a:p>
        </p:txBody>
      </p:sp>
      <p:sp>
        <p:nvSpPr>
          <p:cNvPr id="26" name="テキスト ボックス 25">
            <a:extLst>
              <a:ext uri="{FF2B5EF4-FFF2-40B4-BE49-F238E27FC236}">
                <a16:creationId xmlns:a16="http://schemas.microsoft.com/office/drawing/2014/main" id="{C3B62A56-6543-41BF-8268-3557E0D866C7}"/>
              </a:ext>
            </a:extLst>
          </p:cNvPr>
          <p:cNvSpPr txBox="1"/>
          <p:nvPr/>
        </p:nvSpPr>
        <p:spPr>
          <a:xfrm>
            <a:off x="35496" y="966358"/>
            <a:ext cx="3630951"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a:t>
            </a:r>
            <a:r>
              <a:rPr kumimoji="1" lang="ja-JP" altLang="en-US" b="1" dirty="0">
                <a:latin typeface="Meiryo UI" pitchFamily="50" charset="-128"/>
                <a:ea typeface="Meiryo UI" pitchFamily="50" charset="-128"/>
                <a:cs typeface="Meiryo UI" pitchFamily="50" charset="-128"/>
              </a:rPr>
              <a:t>河道）</a:t>
            </a:r>
          </a:p>
        </p:txBody>
      </p:sp>
    </p:spTree>
    <p:extLst>
      <p:ext uri="{BB962C8B-B14F-4D97-AF65-F5344CB8AC3E}">
        <p14:creationId xmlns:p14="http://schemas.microsoft.com/office/powerpoint/2010/main" val="224763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予測計画型の維持管理手法を目指した取組</a:t>
            </a:r>
            <a:endParaRPr kumimoji="1" lang="ja-JP" altLang="en-US" sz="2400" dirty="0">
              <a:latin typeface="Meiryo UI" pitchFamily="50" charset="-128"/>
              <a:ea typeface="Meiryo UI" pitchFamily="50" charset="-128"/>
              <a:cs typeface="Meiryo UI" pitchFamily="50" charset="-128"/>
            </a:endParaRPr>
          </a:p>
        </p:txBody>
      </p:sp>
      <p:sp>
        <p:nvSpPr>
          <p:cNvPr id="13" name="スライド番号プレースホルダー 17">
            <a:extLst>
              <a:ext uri="{FF2B5EF4-FFF2-40B4-BE49-F238E27FC236}">
                <a16:creationId xmlns:a16="http://schemas.microsoft.com/office/drawing/2014/main" id="{4C747115-AC61-4D7B-8FF2-0D35C427BC57}"/>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15</a:t>
            </a:fld>
            <a:endParaRPr kumimoji="1" lang="ja-JP" altLang="en-US" dirty="0"/>
          </a:p>
        </p:txBody>
      </p:sp>
      <p:graphicFrame>
        <p:nvGraphicFramePr>
          <p:cNvPr id="18" name="表 5">
            <a:extLst>
              <a:ext uri="{FF2B5EF4-FFF2-40B4-BE49-F238E27FC236}">
                <a16:creationId xmlns:a16="http://schemas.microsoft.com/office/drawing/2014/main" id="{7A79561D-250A-4AC2-8D58-DA81C3C1DD77}"/>
              </a:ext>
            </a:extLst>
          </p:cNvPr>
          <p:cNvGraphicFramePr>
            <a:graphicFrameLocks noGrp="1"/>
          </p:cNvGraphicFramePr>
          <p:nvPr>
            <p:extLst>
              <p:ext uri="{D42A27DB-BD31-4B8C-83A1-F6EECF244321}">
                <p14:modId xmlns:p14="http://schemas.microsoft.com/office/powerpoint/2010/main" val="785009864"/>
              </p:ext>
            </p:extLst>
          </p:nvPr>
        </p:nvGraphicFramePr>
        <p:xfrm>
          <a:off x="106399" y="1313293"/>
          <a:ext cx="8856000" cy="1710398"/>
        </p:xfrm>
        <a:graphic>
          <a:graphicData uri="http://schemas.openxmlformats.org/drawingml/2006/table">
            <a:tbl>
              <a:tblPr firstRow="1" bandRow="1">
                <a:tableStyleId>{5C22544A-7EE6-4342-B048-85BDC9FD1C3A}</a:tableStyleId>
              </a:tblPr>
              <a:tblGrid>
                <a:gridCol w="1009217">
                  <a:extLst>
                    <a:ext uri="{9D8B030D-6E8A-4147-A177-3AD203B41FA5}">
                      <a16:colId xmlns:a16="http://schemas.microsoft.com/office/drawing/2014/main" val="1842965497"/>
                    </a:ext>
                  </a:extLst>
                </a:gridCol>
                <a:gridCol w="576064">
                  <a:extLst>
                    <a:ext uri="{9D8B030D-6E8A-4147-A177-3AD203B41FA5}">
                      <a16:colId xmlns:a16="http://schemas.microsoft.com/office/drawing/2014/main" val="3992923806"/>
                    </a:ext>
                  </a:extLst>
                </a:gridCol>
                <a:gridCol w="3528392">
                  <a:extLst>
                    <a:ext uri="{9D8B030D-6E8A-4147-A177-3AD203B41FA5}">
                      <a16:colId xmlns:a16="http://schemas.microsoft.com/office/drawing/2014/main" val="921328369"/>
                    </a:ext>
                  </a:extLst>
                </a:gridCol>
                <a:gridCol w="3742327">
                  <a:extLst>
                    <a:ext uri="{9D8B030D-6E8A-4147-A177-3AD203B41FA5}">
                      <a16:colId xmlns:a16="http://schemas.microsoft.com/office/drawing/2014/main" val="563398991"/>
                    </a:ext>
                  </a:extLst>
                </a:gridCol>
              </a:tblGrid>
              <a:tr h="338798">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Meiryo UI" panose="020B0604030504040204" pitchFamily="50" charset="-128"/>
                          <a:ea typeface="Meiryo UI" panose="020B0604030504040204" pitchFamily="50" charset="-128"/>
                        </a:rPr>
                        <a:t>対応方針</a:t>
                      </a:r>
                    </a:p>
                  </a:txBody>
                  <a:tcPr anchor="ctr"/>
                </a:tc>
                <a:extLst>
                  <a:ext uri="{0D108BD9-81ED-4DB2-BD59-A6C34878D82A}">
                    <a16:rowId xmlns:a16="http://schemas.microsoft.com/office/drawing/2014/main" val="4087642139"/>
                  </a:ext>
                </a:extLst>
              </a:tr>
              <a:tr h="1022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堤防・護岸等</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維持管理手法</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50" b="1" dirty="0">
                          <a:latin typeface="Meiryo UI" panose="020B0604030504040204" pitchFamily="50" charset="-128"/>
                          <a:ea typeface="Meiryo UI" panose="020B0604030504040204" pitchFamily="50" charset="-128"/>
                        </a:rPr>
                        <a:t>≪特殊堤（鋼構造）≫</a:t>
                      </a:r>
                      <a:endParaRPr lang="en-US" altLang="ja-JP" sz="1050" b="1" dirty="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劣化予測を前提としたデータ蓄積を引続き実施する必要がある。（</a:t>
                      </a:r>
                      <a:r>
                        <a:rPr lang="en-US" altLang="ja-JP" sz="1050" dirty="0">
                          <a:latin typeface="Meiryo UI" panose="020B0604030504040204" pitchFamily="50" charset="-128"/>
                          <a:ea typeface="Meiryo UI" panose="020B0604030504040204" pitchFamily="50" charset="-128"/>
                        </a:rPr>
                        <a:t>F</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a:latin typeface="Meiryo UI" panose="020B0604030504040204" pitchFamily="50" charset="-128"/>
                          <a:ea typeface="Meiryo UI" panose="020B0604030504040204" pitchFamily="50" charset="-128"/>
                        </a:rPr>
                        <a:t>≪河道≫</a:t>
                      </a:r>
                      <a:endParaRPr lang="en-US" altLang="ja-JP" sz="105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検証実績が少ない。（</a:t>
                      </a:r>
                      <a:r>
                        <a:rPr lang="en-US" altLang="ja-JP" sz="1050" dirty="0">
                          <a:latin typeface="Meiryo UI" panose="020B0604030504040204" pitchFamily="50" charset="-128"/>
                          <a:ea typeface="Meiryo UI" panose="020B0604030504040204" pitchFamily="50" charset="-128"/>
                        </a:rPr>
                        <a:t>G</a:t>
                      </a:r>
                      <a:r>
                        <a:rPr lang="ja-JP" altLang="en-US" sz="1050" dirty="0">
                          <a:latin typeface="Meiryo UI" panose="020B0604030504040204" pitchFamily="50" charset="-128"/>
                          <a:ea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50" b="1" dirty="0">
                          <a:latin typeface="Meiryo UI" panose="020B0604030504040204" pitchFamily="50" charset="-128"/>
                          <a:ea typeface="Meiryo UI" panose="020B0604030504040204" pitchFamily="50" charset="-128"/>
                        </a:rPr>
                        <a:t>≪特殊堤（鋼構造）≫</a:t>
                      </a:r>
                      <a:endParaRPr lang="en-US" altLang="ja-JP" sz="1050" b="1" dirty="0">
                        <a:latin typeface="Meiryo UI" panose="020B0604030504040204" pitchFamily="50" charset="-128"/>
                        <a:ea typeface="Meiryo UI" panose="020B0604030504040204" pitchFamily="50" charset="-128"/>
                      </a:endParaRPr>
                    </a:p>
                    <a:p>
                      <a:pPr algn="just"/>
                      <a:r>
                        <a:rPr lang="ja-JP" altLang="en-US" sz="1050" b="1" kern="100" dirty="0">
                          <a:effectLst/>
                          <a:latin typeface="Meiryo UI" panose="020B0604030504040204" pitchFamily="50" charset="-128"/>
                          <a:ea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rPr>
                        <a:t>引続き状態監視型による</a:t>
                      </a:r>
                      <a:r>
                        <a:rPr lang="ja-JP" altLang="en-US" sz="1050" kern="100" dirty="0">
                          <a:solidFill>
                            <a:schemeClr val="tx1"/>
                          </a:solidFill>
                          <a:effectLst/>
                          <a:latin typeface="Meiryo UI" panose="020B0604030504040204" pitchFamily="50" charset="-128"/>
                          <a:ea typeface="Meiryo UI" panose="020B0604030504040204" pitchFamily="50" charset="-128"/>
                        </a:rPr>
                        <a:t>対応を実施するとともに、</a:t>
                      </a:r>
                      <a:r>
                        <a:rPr lang="ja-JP" altLang="en-US" sz="1050" dirty="0">
                          <a:solidFill>
                            <a:schemeClr val="tx1"/>
                          </a:solidFill>
                          <a:latin typeface="Meiryo UI" panose="020B0604030504040204" pitchFamily="50" charset="-128"/>
                          <a:ea typeface="Meiryo UI" panose="020B0604030504040204" pitchFamily="50" charset="-128"/>
                        </a:rPr>
                        <a:t>定点観測によるデータ蓄積を行うなど、</a:t>
                      </a:r>
                      <a:r>
                        <a:rPr lang="ja-JP" altLang="en-US" sz="1050" kern="100" dirty="0">
                          <a:solidFill>
                            <a:schemeClr val="tx1"/>
                          </a:solidFill>
                          <a:latin typeface="Meiryo UI" panose="020B0604030504040204" pitchFamily="50" charset="-128"/>
                          <a:ea typeface="Meiryo UI" panose="020B0604030504040204" pitchFamily="50" charset="-128"/>
                        </a:rPr>
                        <a:t>劣化予測を前提としたデータ蓄積を計画的に実施し、予測手法の</a:t>
                      </a:r>
                      <a:r>
                        <a:rPr lang="ja-JP" altLang="en-US" sz="1050" kern="100" dirty="0">
                          <a:latin typeface="Meiryo UI" panose="020B0604030504040204" pitchFamily="50" charset="-128"/>
                          <a:ea typeface="Meiryo UI" panose="020B0604030504040204" pitchFamily="50" charset="-128"/>
                        </a:rPr>
                        <a:t>検討を進める。</a:t>
                      </a: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a:latin typeface="Meiryo UI" panose="020B0604030504040204" pitchFamily="50" charset="-128"/>
                          <a:ea typeface="Meiryo UI" panose="020B0604030504040204" pitchFamily="50" charset="-128"/>
                        </a:rPr>
                        <a:t>≪河道≫</a:t>
                      </a:r>
                      <a:endParaRPr lang="en-US" altLang="ja-JP" sz="1050" b="1" dirty="0">
                        <a:latin typeface="Meiryo UI" panose="020B0604030504040204" pitchFamily="50" charset="-128"/>
                        <a:ea typeface="Meiryo UI" panose="020B0604030504040204" pitchFamily="50" charset="-128"/>
                      </a:endParaRPr>
                    </a:p>
                    <a:p>
                      <a:pPr algn="just"/>
                      <a:r>
                        <a:rPr lang="ja-JP" altLang="en-US" sz="1050" b="1" kern="100" dirty="0">
                          <a:latin typeface="Meiryo UI" panose="020B0604030504040204" pitchFamily="50" charset="-128"/>
                          <a:ea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rPr>
                        <a:t>引続き状態監視型による対応を実施するとともに、 河床低下が著しい河川を中心に河床変動解析を実施するほか、河川カルテや河川特性マップなどを活用して、予測計画型の維持管理を目指す。</a:t>
                      </a: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306268690"/>
                  </a:ext>
                </a:extLst>
              </a:tr>
            </a:tbl>
          </a:graphicData>
        </a:graphic>
      </p:graphicFrame>
      <p:sp>
        <p:nvSpPr>
          <p:cNvPr id="8" name="テキスト ボックス 7">
            <a:extLst>
              <a:ext uri="{FF2B5EF4-FFF2-40B4-BE49-F238E27FC236}">
                <a16:creationId xmlns:a16="http://schemas.microsoft.com/office/drawing/2014/main" id="{F0AC5F15-7444-4AA8-A111-9532C62A6824}"/>
              </a:ext>
            </a:extLst>
          </p:cNvPr>
          <p:cNvSpPr txBox="1"/>
          <p:nvPr/>
        </p:nvSpPr>
        <p:spPr>
          <a:xfrm>
            <a:off x="25336" y="971436"/>
            <a:ext cx="5842808" cy="369332"/>
          </a:xfrm>
          <a:prstGeom prst="rect">
            <a:avLst/>
          </a:prstGeom>
          <a:noFill/>
          <a:ln w="19050">
            <a:noFill/>
          </a:ln>
        </p:spPr>
        <p:txBody>
          <a:bodyPr wrap="square" rtlCol="0">
            <a:spAutoFit/>
          </a:bodyPr>
          <a:lstStyle/>
          <a:p>
            <a:r>
              <a:rPr kumimoji="1" lang="ja-JP" altLang="en-US" b="1" dirty="0">
                <a:latin typeface="Meiryo UI" pitchFamily="50" charset="-128"/>
                <a:ea typeface="Meiryo UI" pitchFamily="50" charset="-128"/>
                <a:cs typeface="Meiryo UI" pitchFamily="50" charset="-128"/>
              </a:rPr>
              <a:t>堤防・護岸等（特殊堤（鋼構造）・河道）　のまとめ</a:t>
            </a:r>
          </a:p>
        </p:txBody>
      </p:sp>
      <p:sp>
        <p:nvSpPr>
          <p:cNvPr id="9" name="テキスト ボックス 8">
            <a:extLst>
              <a:ext uri="{FF2B5EF4-FFF2-40B4-BE49-F238E27FC236}">
                <a16:creationId xmlns:a16="http://schemas.microsoft.com/office/drawing/2014/main" id="{D386810B-07B0-4A0A-83B8-75170F2783D2}"/>
              </a:ext>
            </a:extLst>
          </p:cNvPr>
          <p:cNvSpPr txBox="1"/>
          <p:nvPr/>
        </p:nvSpPr>
        <p:spPr>
          <a:xfrm>
            <a:off x="1609637" y="3023691"/>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3414557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16</a:t>
            </a:fld>
            <a:endParaRPr kumimoji="1" lang="ja-JP" altLang="en-US" dirty="0"/>
          </a:p>
        </p:txBody>
      </p:sp>
      <p:sp>
        <p:nvSpPr>
          <p:cNvPr id="13" name="テキスト ボックス 12">
            <a:extLst>
              <a:ext uri="{FF2B5EF4-FFF2-40B4-BE49-F238E27FC236}">
                <a16:creationId xmlns:a16="http://schemas.microsoft.com/office/drawing/2014/main" id="{554E9873-2BAF-4953-9132-9C4363CA8900}"/>
              </a:ext>
            </a:extLst>
          </p:cNvPr>
          <p:cNvSpPr txBox="1"/>
          <p:nvPr/>
        </p:nvSpPr>
        <p:spPr>
          <a:xfrm>
            <a:off x="647056" y="2154586"/>
            <a:ext cx="7849888" cy="3046988"/>
          </a:xfrm>
          <a:prstGeom prst="rect">
            <a:avLst/>
          </a:prstGeom>
          <a:noFill/>
        </p:spPr>
        <p:txBody>
          <a:bodyPr wrap="square" rtlCol="0">
            <a:spAutoFit/>
          </a:bodyPr>
          <a:lstStyle/>
          <a:p>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１．現計画の</a:t>
            </a:r>
            <a:r>
              <a:rPr lang="ja-JP" altLang="en-US" sz="2400" b="1" dirty="0">
                <a:latin typeface="Meiryo UI" panose="020B0604030504040204" pitchFamily="50" charset="-128"/>
                <a:ea typeface="Meiryo UI" panose="020B0604030504040204" pitchFamily="50" charset="-128"/>
              </a:rPr>
              <a:t>検証、課題抽出及び対応方針</a:t>
            </a:r>
            <a:endParaRPr lang="en-US" altLang="ja-JP" sz="24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１－１　施設の点検・評価方法の高度化に向けた取組</a:t>
            </a:r>
            <a:endParaRPr lang="en-US" altLang="ja-JP" sz="2000" dirty="0">
              <a:latin typeface="Meiryo UI" panose="020B0604030504040204" pitchFamily="50" charset="-128"/>
              <a:ea typeface="Meiryo UI" panose="020B0604030504040204" pitchFamily="50" charset="-128"/>
            </a:endParaRPr>
          </a:p>
          <a:p>
            <a:r>
              <a:rPr lang="ja-JP" altLang="en-US" sz="2000" dirty="0">
                <a:solidFill>
                  <a:schemeClr val="bg1">
                    <a:lumMod val="75000"/>
                  </a:schemeClr>
                </a:solidFill>
                <a:latin typeface="Meiryo UI" panose="020B0604030504040204" pitchFamily="50" charset="-128"/>
                <a:ea typeface="Meiryo UI" panose="020B0604030504040204" pitchFamily="50" charset="-128"/>
              </a:rPr>
              <a:t>　　　１－２　施設の更新等判定フロー</a:t>
            </a: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１－３　</a:t>
            </a:r>
            <a:r>
              <a:rPr lang="ja-JP" altLang="en-US" sz="2000" dirty="0">
                <a:latin typeface="Meiryo UI" pitchFamily="50" charset="-128"/>
                <a:ea typeface="Meiryo UI" pitchFamily="50" charset="-128"/>
                <a:cs typeface="Meiryo UI" pitchFamily="50" charset="-128"/>
              </a:rPr>
              <a:t>予測計画型の維持管理手法を目指した取組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u="sng" dirty="0">
                <a:latin typeface="Meiryo UI" panose="020B0604030504040204" pitchFamily="50" charset="-128"/>
                <a:ea typeface="Meiryo UI" panose="020B0604030504040204" pitchFamily="50" charset="-128"/>
              </a:rPr>
              <a:t>１－４　新技術導入の取組</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１－５　まとめ</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172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11">
            <a:extLst>
              <a:ext uri="{FF2B5EF4-FFF2-40B4-BE49-F238E27FC236}">
                <a16:creationId xmlns:a16="http://schemas.microsoft.com/office/drawing/2014/main" id="{FBFD0F60-8196-4F93-93D3-5B49E76B7600}"/>
              </a:ext>
            </a:extLst>
          </p:cNvPr>
          <p:cNvSpPr/>
          <p:nvPr/>
        </p:nvSpPr>
        <p:spPr>
          <a:xfrm>
            <a:off x="179512" y="1789775"/>
            <a:ext cx="3664666" cy="41314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現計画における取組内容</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１－４　新技術導入の取組</a:t>
            </a:r>
            <a:endParaRPr kumimoji="1" lang="ja-JP" altLang="en-US" sz="2400" dirty="0">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62618" y="963579"/>
            <a:ext cx="6597613"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各施設共通（ドローンの活用）</a:t>
            </a:r>
            <a:endParaRPr kumimoji="1" lang="ja-JP" altLang="en-US" b="1" dirty="0">
              <a:latin typeface="Meiryo UI" pitchFamily="50" charset="-128"/>
              <a:ea typeface="Meiryo UI" pitchFamily="50" charset="-128"/>
              <a:cs typeface="Meiryo UI" pitchFamily="50" charset="-128"/>
            </a:endParaRPr>
          </a:p>
        </p:txBody>
      </p:sp>
      <p:sp>
        <p:nvSpPr>
          <p:cNvPr id="15" name="角丸四角形 111">
            <a:extLst>
              <a:ext uri="{FF2B5EF4-FFF2-40B4-BE49-F238E27FC236}">
                <a16:creationId xmlns:a16="http://schemas.microsoft.com/office/drawing/2014/main" id="{34D2CD40-53AE-4AE3-8561-A4AD3E53A5D3}"/>
              </a:ext>
            </a:extLst>
          </p:cNvPr>
          <p:cNvSpPr/>
          <p:nvPr/>
        </p:nvSpPr>
        <p:spPr>
          <a:xfrm>
            <a:off x="258217" y="1350724"/>
            <a:ext cx="8627568" cy="420644"/>
          </a:xfrm>
          <a:prstGeom prst="roundRect">
            <a:avLst>
              <a:gd name="adj"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現計画の記載事項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活用方法について、現計画では未記載ではあるが、河川施設点検において活用している。</a:t>
            </a: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A6F63E22-59B9-4061-A024-CFFED5562D3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4" name="角丸四角形 111">
            <a:extLst>
              <a:ext uri="{FF2B5EF4-FFF2-40B4-BE49-F238E27FC236}">
                <a16:creationId xmlns:a16="http://schemas.microsoft.com/office/drawing/2014/main" id="{F298A919-78AC-4190-8079-936EFD6EE1C1}"/>
              </a:ext>
            </a:extLst>
          </p:cNvPr>
          <p:cNvSpPr/>
          <p:nvPr/>
        </p:nvSpPr>
        <p:spPr>
          <a:xfrm>
            <a:off x="258217" y="2097693"/>
            <a:ext cx="8642550"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年１回実施している職員による河川施設点検や、地下河川の点検において活用し点検の省力化、効率化を図った。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9">
            <a:extLst>
              <a:ext uri="{FF2B5EF4-FFF2-40B4-BE49-F238E27FC236}">
                <a16:creationId xmlns:a16="http://schemas.microsoft.com/office/drawing/2014/main" id="{A25660CD-C0A6-44AD-9F80-3347E73A47E6}"/>
              </a:ext>
            </a:extLst>
          </p:cNvPr>
          <p:cNvGraphicFramePr>
            <a:graphicFrameLocks noGrp="1"/>
          </p:cNvGraphicFramePr>
          <p:nvPr>
            <p:extLst>
              <p:ext uri="{D42A27DB-BD31-4B8C-83A1-F6EECF244321}">
                <p14:modId xmlns:p14="http://schemas.microsoft.com/office/powerpoint/2010/main" val="2192848746"/>
              </p:ext>
            </p:extLst>
          </p:nvPr>
        </p:nvGraphicFramePr>
        <p:xfrm>
          <a:off x="290740" y="2528289"/>
          <a:ext cx="8595045" cy="1112520"/>
        </p:xfrm>
        <a:graphic>
          <a:graphicData uri="http://schemas.openxmlformats.org/drawingml/2006/table">
            <a:tbl>
              <a:tblPr firstRow="1" bandRow="1">
                <a:tableStyleId>{5C22544A-7EE6-4342-B048-85BDC9FD1C3A}</a:tableStyleId>
              </a:tblPr>
              <a:tblGrid>
                <a:gridCol w="1184916">
                  <a:extLst>
                    <a:ext uri="{9D8B030D-6E8A-4147-A177-3AD203B41FA5}">
                      <a16:colId xmlns:a16="http://schemas.microsoft.com/office/drawing/2014/main" val="1417921350"/>
                    </a:ext>
                  </a:extLst>
                </a:gridCol>
                <a:gridCol w="1368152">
                  <a:extLst>
                    <a:ext uri="{9D8B030D-6E8A-4147-A177-3AD203B41FA5}">
                      <a16:colId xmlns:a16="http://schemas.microsoft.com/office/drawing/2014/main" val="4236109264"/>
                    </a:ext>
                  </a:extLst>
                </a:gridCol>
                <a:gridCol w="2808312">
                  <a:extLst>
                    <a:ext uri="{9D8B030D-6E8A-4147-A177-3AD203B41FA5}">
                      <a16:colId xmlns:a16="http://schemas.microsoft.com/office/drawing/2014/main" val="1893361930"/>
                    </a:ext>
                  </a:extLst>
                </a:gridCol>
                <a:gridCol w="3233665">
                  <a:extLst>
                    <a:ext uri="{9D8B030D-6E8A-4147-A177-3AD203B41FA5}">
                      <a16:colId xmlns:a16="http://schemas.microsoft.com/office/drawing/2014/main" val="1735456664"/>
                    </a:ext>
                  </a:extLst>
                </a:gridCol>
              </a:tblGrid>
              <a:tr h="163650">
                <a:tc>
                  <a:txBody>
                    <a:bodyPr/>
                    <a:lstStyle/>
                    <a:p>
                      <a:pPr algn="ctr"/>
                      <a:r>
                        <a:rPr kumimoji="1" lang="ja-JP" altLang="en-US" sz="1100" dirty="0">
                          <a:latin typeface="Meiryo UI" panose="020B0604030504040204" pitchFamily="50" charset="-128"/>
                          <a:ea typeface="Meiryo UI" panose="020B0604030504040204" pitchFamily="50" charset="-128"/>
                        </a:rPr>
                        <a:t>活用の視点</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取組河川</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具体の取組</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実施結果</a:t>
                      </a:r>
                    </a:p>
                  </a:txBody>
                  <a:tcPr/>
                </a:tc>
                <a:extLst>
                  <a:ext uri="{0D108BD9-81ED-4DB2-BD59-A6C34878D82A}">
                    <a16:rowId xmlns:a16="http://schemas.microsoft.com/office/drawing/2014/main" val="2032744406"/>
                  </a:ext>
                </a:extLst>
              </a:tr>
              <a:tr h="195052">
                <a:tc>
                  <a:txBody>
                    <a:bodyPr/>
                    <a:lstStyle/>
                    <a:p>
                      <a:r>
                        <a:rPr kumimoji="1" lang="ja-JP" altLang="en-US" sz="1100" dirty="0">
                          <a:latin typeface="Meiryo UI" panose="020B0604030504040204" pitchFamily="50" charset="-128"/>
                          <a:ea typeface="Meiryo UI" panose="020B0604030504040204" pitchFamily="50" charset="-128"/>
                        </a:rPr>
                        <a:t>点検の省力化</a:t>
                      </a:r>
                    </a:p>
                  </a:txBody>
                  <a:tcPr/>
                </a:tc>
                <a:tc>
                  <a:txBody>
                    <a:bodyPr/>
                    <a:lstStyle/>
                    <a:p>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河川</a:t>
                      </a:r>
                      <a:endParaRPr kumimoji="1" lang="en-US" altLang="ja-JP"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従来、徒歩により実施している目視可能な直線区間等の点検を実施</a:t>
                      </a:r>
                      <a:endParaRPr kumimoji="1" lang="en-US" altLang="ja-JP" sz="11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100" dirty="0">
                          <a:latin typeface="Meiryo UI" panose="020B0604030504040204" pitchFamily="50" charset="-128"/>
                          <a:ea typeface="Meiryo UI" panose="020B0604030504040204" pitchFamily="50" charset="-128"/>
                        </a:rPr>
                        <a:t>○：徒歩点検よりも近接確認が可能</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△：洗堀深など水面下が計測ができない</a:t>
                      </a:r>
                      <a:endParaRPr kumimoji="1" lang="en-US" altLang="ja-JP"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02792470"/>
                  </a:ext>
                </a:extLst>
              </a:tr>
              <a:tr h="278206">
                <a:tc>
                  <a:txBody>
                    <a:bodyPr/>
                    <a:lstStyle/>
                    <a:p>
                      <a:r>
                        <a:rPr kumimoji="1" lang="ja-JP" altLang="en-US" sz="1100" dirty="0">
                          <a:latin typeface="Meiryo UI" panose="020B0604030504040204" pitchFamily="50" charset="-128"/>
                          <a:ea typeface="Meiryo UI" panose="020B0604030504040204" pitchFamily="50" charset="-128"/>
                        </a:rPr>
                        <a:t>徒歩点検の補完</a:t>
                      </a:r>
                    </a:p>
                  </a:txBody>
                  <a:tcPr/>
                </a:tc>
                <a:tc>
                  <a:txBody>
                    <a:bodyPr/>
                    <a:lstStyle/>
                    <a:p>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河川</a:t>
                      </a:r>
                      <a:endParaRPr kumimoji="1" lang="en-US" altLang="ja-JP"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従来、徒歩による近接目視点検が困難な区間等の点検を実施</a:t>
                      </a:r>
                    </a:p>
                  </a:txBody>
                  <a:tcPr/>
                </a:tc>
                <a:tc>
                  <a:txBody>
                    <a:bodyPr/>
                    <a:lstStyle/>
                    <a:p>
                      <a:pPr algn="l"/>
                      <a:r>
                        <a:rPr kumimoji="1" lang="ja-JP" altLang="en-US" sz="1100" dirty="0">
                          <a:latin typeface="Meiryo UI" panose="020B0604030504040204" pitchFamily="50" charset="-128"/>
                          <a:ea typeface="Meiryo UI" panose="020B0604030504040204" pitchFamily="50" charset="-128"/>
                        </a:rPr>
                        <a:t>○：徒歩での近接目視点検困難箇所の補完が可能</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△：機体操縦者の技術が必要</a:t>
                      </a:r>
                    </a:p>
                  </a:txBody>
                  <a:tcPr/>
                </a:tc>
                <a:extLst>
                  <a:ext uri="{0D108BD9-81ED-4DB2-BD59-A6C34878D82A}">
                    <a16:rowId xmlns:a16="http://schemas.microsoft.com/office/drawing/2014/main" val="2588980871"/>
                  </a:ext>
                </a:extLst>
              </a:tr>
            </a:tbl>
          </a:graphicData>
        </a:graphic>
      </p:graphicFrame>
      <p:sp>
        <p:nvSpPr>
          <p:cNvPr id="13" name="スライド番号プレースホルダー 17">
            <a:extLst>
              <a:ext uri="{FF2B5EF4-FFF2-40B4-BE49-F238E27FC236}">
                <a16:creationId xmlns:a16="http://schemas.microsoft.com/office/drawing/2014/main" id="{5AE426DE-9BB5-498F-9D2F-6A62C5F56208}"/>
              </a:ext>
            </a:extLst>
          </p:cNvPr>
          <p:cNvSpPr>
            <a:spLocks noGrp="1"/>
          </p:cNvSpPr>
          <p:nvPr>
            <p:ph type="sldNum" sz="quarter" idx="12"/>
          </p:nvPr>
        </p:nvSpPr>
        <p:spPr>
          <a:xfrm>
            <a:off x="2520994" y="6083143"/>
            <a:ext cx="774422" cy="365125"/>
          </a:xfrm>
        </p:spPr>
        <p:txBody>
          <a:bodyPr/>
          <a:lstStyle/>
          <a:p>
            <a:fld id="{682EF9F9-C4E8-46B2-BBF1-33E3162B856A}" type="slidenum">
              <a:rPr kumimoji="1" lang="ja-JP" altLang="en-US" smtClean="0"/>
              <a:t>17</a:t>
            </a:fld>
            <a:endParaRPr kumimoji="1" lang="ja-JP" altLang="en-US" dirty="0"/>
          </a:p>
        </p:txBody>
      </p:sp>
      <p:pic>
        <p:nvPicPr>
          <p:cNvPr id="14" name="図 13">
            <a:extLst>
              <a:ext uri="{FF2B5EF4-FFF2-40B4-BE49-F238E27FC236}">
                <a16:creationId xmlns:a16="http://schemas.microsoft.com/office/drawing/2014/main" id="{F9D45372-1057-4714-8BC8-A3ABFAA59D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8217" y="3715982"/>
            <a:ext cx="2018169" cy="1501780"/>
          </a:xfrm>
          <a:prstGeom prst="rect">
            <a:avLst/>
          </a:prstGeom>
        </p:spPr>
      </p:pic>
      <p:sp>
        <p:nvSpPr>
          <p:cNvPr id="16" name="テキスト ボックス 15">
            <a:extLst>
              <a:ext uri="{FF2B5EF4-FFF2-40B4-BE49-F238E27FC236}">
                <a16:creationId xmlns:a16="http://schemas.microsoft.com/office/drawing/2014/main" id="{C42BAC31-CDDE-4913-A422-354EC42571E2}"/>
              </a:ext>
            </a:extLst>
          </p:cNvPr>
          <p:cNvSpPr txBox="1"/>
          <p:nvPr/>
        </p:nvSpPr>
        <p:spPr>
          <a:xfrm>
            <a:off x="258217" y="4980884"/>
            <a:ext cx="2019720" cy="230832"/>
          </a:xfrm>
          <a:prstGeom prst="rect">
            <a:avLst/>
          </a:prstGeom>
          <a:solidFill>
            <a:schemeClr val="bg1">
              <a:alpha val="50000"/>
            </a:schemeClr>
          </a:solidFill>
        </p:spPr>
        <p:txBody>
          <a:bodyPr wrap="square" rtlCol="0">
            <a:spAutoFit/>
          </a:bodyPr>
          <a:lstStyle/>
          <a:p>
            <a:r>
              <a:rPr lang="ja-JP" altLang="en-US" sz="900" dirty="0"/>
              <a:t>近接目視困難箇所</a:t>
            </a:r>
            <a:r>
              <a:rPr kumimoji="1" lang="ja-JP" altLang="en-US" sz="900" dirty="0"/>
              <a:t>の事例</a:t>
            </a:r>
            <a:r>
              <a:rPr kumimoji="1" lang="en-US" altLang="ja-JP" sz="900" dirty="0"/>
              <a:t>(</a:t>
            </a:r>
            <a:r>
              <a:rPr kumimoji="1" lang="ja-JP" altLang="en-US" sz="900" dirty="0"/>
              <a:t>東除川</a:t>
            </a:r>
            <a:r>
              <a:rPr kumimoji="1" lang="en-US" altLang="ja-JP" sz="900" dirty="0"/>
              <a:t>)</a:t>
            </a:r>
            <a:endParaRPr lang="en-US" altLang="ja-JP" sz="800" kern="100" dirty="0">
              <a:effectLst/>
              <a:latin typeface="+mn-ea"/>
              <a:cs typeface="Times New Roman" panose="02020603050405020304" pitchFamily="18" charset="0"/>
            </a:endParaRPr>
          </a:p>
        </p:txBody>
      </p:sp>
      <p:pic>
        <p:nvPicPr>
          <p:cNvPr id="17" name="図 16">
            <a:extLst>
              <a:ext uri="{FF2B5EF4-FFF2-40B4-BE49-F238E27FC236}">
                <a16:creationId xmlns:a16="http://schemas.microsoft.com/office/drawing/2014/main" id="{7FB4C4EE-080B-47B1-9937-730F5919BF8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95556" y="3715982"/>
            <a:ext cx="2030819" cy="1535365"/>
          </a:xfrm>
          <a:prstGeom prst="rect">
            <a:avLst/>
          </a:prstGeom>
          <a:solidFill>
            <a:schemeClr val="bg1">
              <a:alpha val="50000"/>
            </a:schemeClr>
          </a:solidFill>
        </p:spPr>
      </p:pic>
      <p:sp>
        <p:nvSpPr>
          <p:cNvPr id="18" name="テキスト ボックス 17">
            <a:extLst>
              <a:ext uri="{FF2B5EF4-FFF2-40B4-BE49-F238E27FC236}">
                <a16:creationId xmlns:a16="http://schemas.microsoft.com/office/drawing/2014/main" id="{D6525539-3EC8-417F-B06C-3DA3A461DC06}"/>
              </a:ext>
            </a:extLst>
          </p:cNvPr>
          <p:cNvSpPr txBox="1"/>
          <p:nvPr/>
        </p:nvSpPr>
        <p:spPr>
          <a:xfrm>
            <a:off x="2495556" y="5019422"/>
            <a:ext cx="2030820" cy="230832"/>
          </a:xfrm>
          <a:prstGeom prst="rect">
            <a:avLst/>
          </a:prstGeom>
          <a:solidFill>
            <a:schemeClr val="bg1">
              <a:alpha val="50000"/>
            </a:schemeClr>
          </a:solidFill>
        </p:spPr>
        <p:txBody>
          <a:bodyPr wrap="square" rtlCol="0">
            <a:spAutoFit/>
          </a:bodyPr>
          <a:lstStyle/>
          <a:p>
            <a:r>
              <a:rPr lang="ja-JP" altLang="en-US" sz="900" dirty="0"/>
              <a:t>近接目視困難箇所</a:t>
            </a:r>
            <a:r>
              <a:rPr kumimoji="1" lang="ja-JP" altLang="en-US" sz="900" dirty="0"/>
              <a:t>の事例</a:t>
            </a:r>
            <a:r>
              <a:rPr kumimoji="1" lang="en-US" altLang="ja-JP" sz="900" dirty="0"/>
              <a:t>(</a:t>
            </a:r>
            <a:r>
              <a:rPr kumimoji="1" lang="ja-JP" altLang="en-US" sz="900" dirty="0"/>
              <a:t>寝屋川</a:t>
            </a:r>
            <a:r>
              <a:rPr kumimoji="1" lang="en-US" altLang="ja-JP" sz="900" dirty="0"/>
              <a:t>)</a:t>
            </a:r>
            <a:endParaRPr lang="en-US" altLang="ja-JP" sz="800" kern="100" dirty="0">
              <a:effectLst/>
              <a:latin typeface="+mn-ea"/>
              <a:cs typeface="Times New Roman" panose="02020603050405020304" pitchFamily="18" charset="0"/>
            </a:endParaRPr>
          </a:p>
        </p:txBody>
      </p:sp>
      <p:cxnSp>
        <p:nvCxnSpPr>
          <p:cNvPr id="19" name="直線矢印コネクタ 18">
            <a:extLst>
              <a:ext uri="{FF2B5EF4-FFF2-40B4-BE49-F238E27FC236}">
                <a16:creationId xmlns:a16="http://schemas.microsoft.com/office/drawing/2014/main" id="{DE00974E-81E1-42AF-AA41-0D20A79A619D}"/>
              </a:ext>
            </a:extLst>
          </p:cNvPr>
          <p:cNvCxnSpPr>
            <a:cxnSpLocks/>
          </p:cNvCxnSpPr>
          <p:nvPr/>
        </p:nvCxnSpPr>
        <p:spPr>
          <a:xfrm flipH="1" flipV="1">
            <a:off x="1238732" y="4604775"/>
            <a:ext cx="59051" cy="316609"/>
          </a:xfrm>
          <a:prstGeom prst="straightConnector1">
            <a:avLst/>
          </a:prstGeom>
          <a:ln w="25400">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B24BBEC7-C177-4A8A-9736-6C88E75D1663}"/>
              </a:ext>
            </a:extLst>
          </p:cNvPr>
          <p:cNvCxnSpPr>
            <a:cxnSpLocks/>
          </p:cNvCxnSpPr>
          <p:nvPr/>
        </p:nvCxnSpPr>
        <p:spPr>
          <a:xfrm>
            <a:off x="3383455" y="4620498"/>
            <a:ext cx="96283" cy="303979"/>
          </a:xfrm>
          <a:prstGeom prst="straightConnector1">
            <a:avLst/>
          </a:prstGeom>
          <a:ln w="25400">
            <a:solidFill>
              <a:srgbClr val="DE0000"/>
            </a:solidFill>
            <a:tailEnd type="triangle"/>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F5AF881E-64E7-4BCE-AE71-A1B5357286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38732" y="5269284"/>
            <a:ext cx="2047152" cy="1535364"/>
          </a:xfrm>
          <a:prstGeom prst="rect">
            <a:avLst/>
          </a:prstGeom>
        </p:spPr>
      </p:pic>
      <p:sp>
        <p:nvSpPr>
          <p:cNvPr id="22" name="楕円 21">
            <a:extLst>
              <a:ext uri="{FF2B5EF4-FFF2-40B4-BE49-F238E27FC236}">
                <a16:creationId xmlns:a16="http://schemas.microsoft.com/office/drawing/2014/main" id="{3E1D3394-B3E9-47EA-8AA7-0880C26E6575}"/>
              </a:ext>
            </a:extLst>
          </p:cNvPr>
          <p:cNvSpPr/>
          <p:nvPr/>
        </p:nvSpPr>
        <p:spPr>
          <a:xfrm>
            <a:off x="2473312" y="5281173"/>
            <a:ext cx="372003" cy="37200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83FBA9F-4081-40E5-9A84-4BAA592735AD}"/>
              </a:ext>
            </a:extLst>
          </p:cNvPr>
          <p:cNvSpPr txBox="1"/>
          <p:nvPr/>
        </p:nvSpPr>
        <p:spPr>
          <a:xfrm>
            <a:off x="1709400" y="6542703"/>
            <a:ext cx="1574790" cy="261610"/>
          </a:xfrm>
          <a:prstGeom prst="rect">
            <a:avLst/>
          </a:prstGeom>
          <a:solidFill>
            <a:srgbClr val="FFFFFF">
              <a:alpha val="50196"/>
            </a:srgbClr>
          </a:solidFill>
        </p:spPr>
        <p:txBody>
          <a:bodyPr wrap="square" rtlCol="0">
            <a:spAutoFit/>
          </a:bodyPr>
          <a:lstStyle/>
          <a:p>
            <a:pPr algn="ctr"/>
            <a:r>
              <a:rPr kumimoji="1" lang="ja-JP" altLang="en-US" sz="1100" dirty="0">
                <a:latin typeface="+mj-ea"/>
                <a:ea typeface="+mj-ea"/>
              </a:rPr>
              <a:t>ドローン点検状況</a:t>
            </a:r>
          </a:p>
        </p:txBody>
      </p:sp>
      <p:pic>
        <p:nvPicPr>
          <p:cNvPr id="4" name="図 3">
            <a:extLst>
              <a:ext uri="{FF2B5EF4-FFF2-40B4-BE49-F238E27FC236}">
                <a16:creationId xmlns:a16="http://schemas.microsoft.com/office/drawing/2014/main" id="{5B7D8670-1361-4FCC-9018-59153035983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66852" y="4383978"/>
            <a:ext cx="4476926" cy="2173136"/>
          </a:xfrm>
          <a:prstGeom prst="rect">
            <a:avLst/>
          </a:prstGeom>
        </p:spPr>
      </p:pic>
      <p:sp>
        <p:nvSpPr>
          <p:cNvPr id="26" name="テキスト ボックス 25">
            <a:extLst>
              <a:ext uri="{FF2B5EF4-FFF2-40B4-BE49-F238E27FC236}">
                <a16:creationId xmlns:a16="http://schemas.microsoft.com/office/drawing/2014/main" id="{AE4268F1-14AA-41DC-87ED-AE149162F30A}"/>
              </a:ext>
            </a:extLst>
          </p:cNvPr>
          <p:cNvSpPr txBox="1"/>
          <p:nvPr/>
        </p:nvSpPr>
        <p:spPr>
          <a:xfrm>
            <a:off x="4519334" y="6326282"/>
            <a:ext cx="2030820" cy="230832"/>
          </a:xfrm>
          <a:prstGeom prst="rect">
            <a:avLst/>
          </a:prstGeom>
          <a:solidFill>
            <a:schemeClr val="bg1">
              <a:alpha val="50000"/>
            </a:schemeClr>
          </a:solidFill>
        </p:spPr>
        <p:txBody>
          <a:bodyPr wrap="square" rtlCol="0">
            <a:spAutoFit/>
          </a:bodyPr>
          <a:lstStyle/>
          <a:p>
            <a:r>
              <a:rPr lang="ja-JP" altLang="en-US" sz="900" dirty="0"/>
              <a:t>近接目視困難箇所</a:t>
            </a:r>
            <a:r>
              <a:rPr kumimoji="1" lang="ja-JP" altLang="en-US" sz="900" dirty="0"/>
              <a:t>の事例</a:t>
            </a:r>
            <a:r>
              <a:rPr kumimoji="1" lang="en-US" altLang="ja-JP" sz="900" dirty="0"/>
              <a:t>(</a:t>
            </a:r>
            <a:r>
              <a:rPr kumimoji="1" lang="ja-JP" altLang="en-US" sz="900" dirty="0"/>
              <a:t>平野立坑</a:t>
            </a:r>
            <a:r>
              <a:rPr kumimoji="1" lang="en-US" altLang="ja-JP" sz="900" dirty="0"/>
              <a:t>)</a:t>
            </a:r>
            <a:endParaRPr lang="en-US" altLang="ja-JP" sz="800" kern="100" dirty="0">
              <a:effectLst/>
              <a:latin typeface="+mn-ea"/>
              <a:cs typeface="Times New Roman" panose="02020603050405020304" pitchFamily="18" charset="0"/>
            </a:endParaRPr>
          </a:p>
        </p:txBody>
      </p:sp>
      <p:sp>
        <p:nvSpPr>
          <p:cNvPr id="28" name="角丸四角形 111">
            <a:extLst>
              <a:ext uri="{FF2B5EF4-FFF2-40B4-BE49-F238E27FC236}">
                <a16:creationId xmlns:a16="http://schemas.microsoft.com/office/drawing/2014/main" id="{395E08B5-E86A-4EE6-9A33-72F9B575158F}"/>
              </a:ext>
            </a:extLst>
          </p:cNvPr>
          <p:cNvSpPr/>
          <p:nvPr/>
        </p:nvSpPr>
        <p:spPr>
          <a:xfrm>
            <a:off x="4403847" y="5470546"/>
            <a:ext cx="654968"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40m</a:t>
            </a:r>
          </a:p>
        </p:txBody>
      </p:sp>
      <p:sp>
        <p:nvSpPr>
          <p:cNvPr id="29" name="角丸四角形 111">
            <a:extLst>
              <a:ext uri="{FF2B5EF4-FFF2-40B4-BE49-F238E27FC236}">
                <a16:creationId xmlns:a16="http://schemas.microsoft.com/office/drawing/2014/main" id="{A803E760-8B6C-4252-8887-EC138F9EBC3A}"/>
              </a:ext>
            </a:extLst>
          </p:cNvPr>
          <p:cNvSpPr/>
          <p:nvPr/>
        </p:nvSpPr>
        <p:spPr>
          <a:xfrm>
            <a:off x="4958311" y="4600213"/>
            <a:ext cx="654968"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20m</a:t>
            </a:r>
          </a:p>
        </p:txBody>
      </p:sp>
      <p:sp>
        <p:nvSpPr>
          <p:cNvPr id="30" name="角丸四角形 111">
            <a:extLst>
              <a:ext uri="{FF2B5EF4-FFF2-40B4-BE49-F238E27FC236}">
                <a16:creationId xmlns:a16="http://schemas.microsoft.com/office/drawing/2014/main" id="{E303423B-8148-4DC0-B8D7-BE4F8FB9F0D9}"/>
              </a:ext>
            </a:extLst>
          </p:cNvPr>
          <p:cNvSpPr/>
          <p:nvPr/>
        </p:nvSpPr>
        <p:spPr>
          <a:xfrm>
            <a:off x="6222670" y="5985308"/>
            <a:ext cx="654968"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15m</a:t>
            </a:r>
          </a:p>
        </p:txBody>
      </p:sp>
      <p:sp>
        <p:nvSpPr>
          <p:cNvPr id="25" name="スライド番号プレースホルダー 17">
            <a:extLst>
              <a:ext uri="{FF2B5EF4-FFF2-40B4-BE49-F238E27FC236}">
                <a16:creationId xmlns:a16="http://schemas.microsoft.com/office/drawing/2014/main" id="{AF578621-403D-4217-B764-0B7CF761EB91}"/>
              </a:ext>
            </a:extLst>
          </p:cNvPr>
          <p:cNvSpPr txBox="1">
            <a:spLocks/>
          </p:cNvSpPr>
          <p:nvPr/>
        </p:nvSpPr>
        <p:spPr>
          <a:xfrm>
            <a:off x="8369577" y="649984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a:t>
            </a:fld>
            <a:endParaRPr lang="ja-JP" altLang="en-US" dirty="0"/>
          </a:p>
        </p:txBody>
      </p:sp>
      <p:pic>
        <p:nvPicPr>
          <p:cNvPr id="31" name="図 30">
            <a:extLst>
              <a:ext uri="{FF2B5EF4-FFF2-40B4-BE49-F238E27FC236}">
                <a16:creationId xmlns:a16="http://schemas.microsoft.com/office/drawing/2014/main" id="{46EF451E-139B-474E-AC1B-ADF0FEAB4B8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09817" y="7083018"/>
            <a:ext cx="1796770" cy="1337030"/>
          </a:xfrm>
          <a:prstGeom prst="rect">
            <a:avLst/>
          </a:prstGeom>
        </p:spPr>
      </p:pic>
      <p:sp>
        <p:nvSpPr>
          <p:cNvPr id="32" name="テキスト ボックス 31">
            <a:extLst>
              <a:ext uri="{FF2B5EF4-FFF2-40B4-BE49-F238E27FC236}">
                <a16:creationId xmlns:a16="http://schemas.microsoft.com/office/drawing/2014/main" id="{550E63CB-1C68-4405-9AD0-FFFAE7BB0B19}"/>
              </a:ext>
            </a:extLst>
          </p:cNvPr>
          <p:cNvSpPr txBox="1"/>
          <p:nvPr/>
        </p:nvSpPr>
        <p:spPr>
          <a:xfrm>
            <a:off x="309817" y="8286640"/>
            <a:ext cx="1796770" cy="138499"/>
          </a:xfrm>
          <a:prstGeom prst="rect">
            <a:avLst/>
          </a:prstGeom>
          <a:solidFill>
            <a:schemeClr val="bg1">
              <a:alpha val="50000"/>
            </a:schemeClr>
          </a:solidFill>
        </p:spPr>
        <p:txBody>
          <a:bodyPr wrap="square" lIns="0" tIns="0" rIns="0" bIns="0" rtlCol="0">
            <a:spAutoFit/>
          </a:bodyPr>
          <a:lstStyle/>
          <a:p>
            <a:r>
              <a:rPr lang="ja-JP" altLang="en-US" sz="900" dirty="0"/>
              <a:t>近接目視困難箇所</a:t>
            </a:r>
            <a:r>
              <a:rPr kumimoji="1" lang="ja-JP" altLang="en-US" sz="900" dirty="0"/>
              <a:t>の事例</a:t>
            </a:r>
            <a:r>
              <a:rPr kumimoji="1" lang="en-US" altLang="ja-JP" sz="900" dirty="0"/>
              <a:t>(</a:t>
            </a:r>
            <a:r>
              <a:rPr kumimoji="1" lang="ja-JP" altLang="en-US" sz="900" dirty="0"/>
              <a:t>東除川</a:t>
            </a:r>
            <a:r>
              <a:rPr kumimoji="1" lang="en-US" altLang="ja-JP" sz="900" dirty="0"/>
              <a:t>)</a:t>
            </a:r>
            <a:endParaRPr lang="en-US" altLang="ja-JP" sz="800" kern="100" dirty="0">
              <a:effectLst/>
              <a:latin typeface="+mn-ea"/>
              <a:cs typeface="Times New Roman" panose="02020603050405020304" pitchFamily="18" charset="0"/>
            </a:endParaRPr>
          </a:p>
        </p:txBody>
      </p:sp>
      <p:pic>
        <p:nvPicPr>
          <p:cNvPr id="33" name="図 32">
            <a:extLst>
              <a:ext uri="{FF2B5EF4-FFF2-40B4-BE49-F238E27FC236}">
                <a16:creationId xmlns:a16="http://schemas.microsoft.com/office/drawing/2014/main" id="{8EAD426C-7FDB-4E8C-A91F-F78240B2099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254617" y="7078325"/>
            <a:ext cx="1761829" cy="1332000"/>
          </a:xfrm>
          <a:prstGeom prst="rect">
            <a:avLst/>
          </a:prstGeom>
          <a:solidFill>
            <a:schemeClr val="bg1">
              <a:alpha val="50000"/>
            </a:schemeClr>
          </a:solidFill>
        </p:spPr>
      </p:pic>
      <p:sp>
        <p:nvSpPr>
          <p:cNvPr id="34" name="テキスト ボックス 33">
            <a:extLst>
              <a:ext uri="{FF2B5EF4-FFF2-40B4-BE49-F238E27FC236}">
                <a16:creationId xmlns:a16="http://schemas.microsoft.com/office/drawing/2014/main" id="{D81DF028-9B1C-42AF-9251-205C48EAC09D}"/>
              </a:ext>
            </a:extLst>
          </p:cNvPr>
          <p:cNvSpPr txBox="1"/>
          <p:nvPr/>
        </p:nvSpPr>
        <p:spPr>
          <a:xfrm>
            <a:off x="2254617" y="8271826"/>
            <a:ext cx="1808032" cy="138499"/>
          </a:xfrm>
          <a:prstGeom prst="rect">
            <a:avLst/>
          </a:prstGeom>
          <a:solidFill>
            <a:schemeClr val="bg1">
              <a:alpha val="50000"/>
            </a:schemeClr>
          </a:solidFill>
        </p:spPr>
        <p:txBody>
          <a:bodyPr wrap="square" lIns="0" tIns="0" rIns="0" bIns="0" rtlCol="0">
            <a:spAutoFit/>
          </a:bodyPr>
          <a:lstStyle/>
          <a:p>
            <a:r>
              <a:rPr lang="ja-JP" altLang="en-US" sz="900" dirty="0"/>
              <a:t>近接目視困難箇所</a:t>
            </a:r>
            <a:r>
              <a:rPr kumimoji="1" lang="ja-JP" altLang="en-US" sz="900" dirty="0"/>
              <a:t>の事例</a:t>
            </a:r>
            <a:r>
              <a:rPr kumimoji="1" lang="en-US" altLang="ja-JP" sz="900" dirty="0"/>
              <a:t>(</a:t>
            </a:r>
            <a:r>
              <a:rPr kumimoji="1" lang="ja-JP" altLang="en-US" sz="900" dirty="0"/>
              <a:t>寝屋川</a:t>
            </a:r>
            <a:r>
              <a:rPr kumimoji="1" lang="en-US" altLang="ja-JP" sz="900" dirty="0"/>
              <a:t>)</a:t>
            </a:r>
            <a:endParaRPr lang="en-US" altLang="ja-JP" sz="800" kern="100" dirty="0">
              <a:effectLst/>
              <a:latin typeface="+mn-ea"/>
              <a:cs typeface="Times New Roman" panose="02020603050405020304" pitchFamily="18" charset="0"/>
            </a:endParaRPr>
          </a:p>
        </p:txBody>
      </p:sp>
      <p:cxnSp>
        <p:nvCxnSpPr>
          <p:cNvPr id="35" name="直線矢印コネクタ 34">
            <a:extLst>
              <a:ext uri="{FF2B5EF4-FFF2-40B4-BE49-F238E27FC236}">
                <a16:creationId xmlns:a16="http://schemas.microsoft.com/office/drawing/2014/main" id="{32E810E0-024C-4F37-9963-A75C39CB1A5C}"/>
              </a:ext>
            </a:extLst>
          </p:cNvPr>
          <p:cNvCxnSpPr>
            <a:cxnSpLocks/>
          </p:cNvCxnSpPr>
          <p:nvPr/>
        </p:nvCxnSpPr>
        <p:spPr>
          <a:xfrm flipH="1" flipV="1">
            <a:off x="1223571" y="7860486"/>
            <a:ext cx="59051" cy="316609"/>
          </a:xfrm>
          <a:prstGeom prst="straightConnector1">
            <a:avLst/>
          </a:prstGeom>
          <a:ln w="25400">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39DC6CD-A780-4535-8AD8-55EDF9DC46BE}"/>
              </a:ext>
            </a:extLst>
          </p:cNvPr>
          <p:cNvCxnSpPr>
            <a:cxnSpLocks/>
          </p:cNvCxnSpPr>
          <p:nvPr/>
        </p:nvCxnSpPr>
        <p:spPr>
          <a:xfrm>
            <a:off x="3092118" y="7857691"/>
            <a:ext cx="96283" cy="303979"/>
          </a:xfrm>
          <a:prstGeom prst="straightConnector1">
            <a:avLst/>
          </a:prstGeom>
          <a:ln w="25400">
            <a:solidFill>
              <a:srgbClr val="DE000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グループ化 36">
            <a:extLst>
              <a:ext uri="{FF2B5EF4-FFF2-40B4-BE49-F238E27FC236}">
                <a16:creationId xmlns:a16="http://schemas.microsoft.com/office/drawing/2014/main" id="{8D9DDD3B-6532-485E-999C-E138B3F5A167}"/>
              </a:ext>
            </a:extLst>
          </p:cNvPr>
          <p:cNvGrpSpPr>
            <a:grpSpLocks noChangeAspect="1"/>
          </p:cNvGrpSpPr>
          <p:nvPr/>
        </p:nvGrpSpPr>
        <p:grpSpPr>
          <a:xfrm>
            <a:off x="94377" y="8485498"/>
            <a:ext cx="3512585" cy="1699301"/>
            <a:chOff x="4310627" y="4424216"/>
            <a:chExt cx="4797877" cy="2321092"/>
          </a:xfrm>
        </p:grpSpPr>
        <p:pic>
          <p:nvPicPr>
            <p:cNvPr id="38" name="図 37">
              <a:extLst>
                <a:ext uri="{FF2B5EF4-FFF2-40B4-BE49-F238E27FC236}">
                  <a16:creationId xmlns:a16="http://schemas.microsoft.com/office/drawing/2014/main" id="{95FE80B8-3B4A-4C4A-9E67-CBD68CFB98F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31578" y="4424216"/>
              <a:ext cx="4476926" cy="2173136"/>
            </a:xfrm>
            <a:prstGeom prst="rect">
              <a:avLst/>
            </a:prstGeom>
          </p:spPr>
        </p:pic>
        <p:sp>
          <p:nvSpPr>
            <p:cNvPr id="39" name="テキスト ボックス 38">
              <a:extLst>
                <a:ext uri="{FF2B5EF4-FFF2-40B4-BE49-F238E27FC236}">
                  <a16:creationId xmlns:a16="http://schemas.microsoft.com/office/drawing/2014/main" id="{94DA37CF-3823-4745-873B-EF8AE72B8A0D}"/>
                </a:ext>
              </a:extLst>
            </p:cNvPr>
            <p:cNvSpPr txBox="1"/>
            <p:nvPr/>
          </p:nvSpPr>
          <p:spPr>
            <a:xfrm>
              <a:off x="4631578" y="6556131"/>
              <a:ext cx="3254694" cy="189177"/>
            </a:xfrm>
            <a:prstGeom prst="rect">
              <a:avLst/>
            </a:prstGeom>
            <a:solidFill>
              <a:schemeClr val="bg1">
                <a:alpha val="50000"/>
              </a:schemeClr>
            </a:solidFill>
          </p:spPr>
          <p:txBody>
            <a:bodyPr wrap="square" lIns="0" tIns="0" rIns="0" bIns="0" rtlCol="0">
              <a:spAutoFit/>
            </a:bodyPr>
            <a:lstStyle/>
            <a:p>
              <a:r>
                <a:rPr lang="ja-JP" altLang="en-US" sz="900" dirty="0"/>
                <a:t>近接目視困難箇所</a:t>
              </a:r>
              <a:r>
                <a:rPr kumimoji="1" lang="ja-JP" altLang="en-US" sz="900" dirty="0"/>
                <a:t>の事例</a:t>
              </a:r>
              <a:r>
                <a:rPr kumimoji="1" lang="en-US" altLang="ja-JP" sz="900" dirty="0"/>
                <a:t>(</a:t>
              </a:r>
              <a:r>
                <a:rPr kumimoji="1" lang="ja-JP" altLang="en-US" sz="900" dirty="0"/>
                <a:t>平野立坑</a:t>
              </a:r>
              <a:r>
                <a:rPr kumimoji="1" lang="en-US" altLang="ja-JP" sz="900" dirty="0"/>
                <a:t>)</a:t>
              </a:r>
              <a:endParaRPr lang="en-US" altLang="ja-JP" sz="800" kern="100" dirty="0">
                <a:effectLst/>
                <a:latin typeface="+mn-ea"/>
                <a:cs typeface="Times New Roman" panose="02020603050405020304" pitchFamily="18" charset="0"/>
              </a:endParaRPr>
            </a:p>
          </p:txBody>
        </p:sp>
        <p:sp>
          <p:nvSpPr>
            <p:cNvPr id="40" name="角丸四角形 111">
              <a:extLst>
                <a:ext uri="{FF2B5EF4-FFF2-40B4-BE49-F238E27FC236}">
                  <a16:creationId xmlns:a16="http://schemas.microsoft.com/office/drawing/2014/main" id="{4EED9260-8C4B-4AA0-8642-A7C0F0E86E09}"/>
                </a:ext>
              </a:extLst>
            </p:cNvPr>
            <p:cNvSpPr/>
            <p:nvPr/>
          </p:nvSpPr>
          <p:spPr>
            <a:xfrm>
              <a:off x="4310627" y="5478166"/>
              <a:ext cx="812913"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40m</a:t>
              </a:r>
            </a:p>
          </p:txBody>
        </p:sp>
        <p:sp>
          <p:nvSpPr>
            <p:cNvPr id="41" name="角丸四角形 111">
              <a:extLst>
                <a:ext uri="{FF2B5EF4-FFF2-40B4-BE49-F238E27FC236}">
                  <a16:creationId xmlns:a16="http://schemas.microsoft.com/office/drawing/2014/main" id="{A4B8A59F-1BF7-45D3-A4C9-D6CF6DA8F5E3}"/>
                </a:ext>
              </a:extLst>
            </p:cNvPr>
            <p:cNvSpPr/>
            <p:nvPr/>
          </p:nvSpPr>
          <p:spPr>
            <a:xfrm>
              <a:off x="4888060" y="4664055"/>
              <a:ext cx="812912" cy="3145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20m</a:t>
              </a:r>
            </a:p>
          </p:txBody>
        </p:sp>
        <p:sp>
          <p:nvSpPr>
            <p:cNvPr id="42" name="角丸四角形 111">
              <a:extLst>
                <a:ext uri="{FF2B5EF4-FFF2-40B4-BE49-F238E27FC236}">
                  <a16:creationId xmlns:a16="http://schemas.microsoft.com/office/drawing/2014/main" id="{15A9039F-9C6C-4870-A3DF-E7C468ED4407}"/>
                </a:ext>
              </a:extLst>
            </p:cNvPr>
            <p:cNvSpPr/>
            <p:nvPr/>
          </p:nvSpPr>
          <p:spPr>
            <a:xfrm>
              <a:off x="6068338" y="6025546"/>
              <a:ext cx="874026"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15m</a:t>
              </a:r>
            </a:p>
          </p:txBody>
        </p:sp>
      </p:grpSp>
      <p:pic>
        <p:nvPicPr>
          <p:cNvPr id="43" name="図 42">
            <a:extLst>
              <a:ext uri="{FF2B5EF4-FFF2-40B4-BE49-F238E27FC236}">
                <a16:creationId xmlns:a16="http://schemas.microsoft.com/office/drawing/2014/main" id="{A918C3CA-6B61-4717-85B3-BF698CAC9B7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220781" y="7053141"/>
            <a:ext cx="1988116" cy="1738623"/>
          </a:xfrm>
          <a:prstGeom prst="rect">
            <a:avLst/>
          </a:prstGeom>
        </p:spPr>
      </p:pic>
      <p:pic>
        <p:nvPicPr>
          <p:cNvPr id="44" name="図 43">
            <a:extLst>
              <a:ext uri="{FF2B5EF4-FFF2-40B4-BE49-F238E27FC236}">
                <a16:creationId xmlns:a16="http://schemas.microsoft.com/office/drawing/2014/main" id="{1F4272AD-A2F6-413C-8841-46757B98A57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455077" y="7076432"/>
            <a:ext cx="2287059" cy="1535365"/>
          </a:xfrm>
          <a:prstGeom prst="rect">
            <a:avLst/>
          </a:prstGeom>
        </p:spPr>
      </p:pic>
      <p:pic>
        <p:nvPicPr>
          <p:cNvPr id="45" name="図 44">
            <a:extLst>
              <a:ext uri="{FF2B5EF4-FFF2-40B4-BE49-F238E27FC236}">
                <a16:creationId xmlns:a16="http://schemas.microsoft.com/office/drawing/2014/main" id="{FB19E576-742F-4EA6-9616-ECB371401A39}"/>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347703" y="8813497"/>
            <a:ext cx="1944216" cy="144017"/>
          </a:xfrm>
          <a:prstGeom prst="rect">
            <a:avLst/>
          </a:prstGeom>
        </p:spPr>
      </p:pic>
      <p:sp>
        <p:nvSpPr>
          <p:cNvPr id="47" name="正方形/長方形 46">
            <a:extLst>
              <a:ext uri="{FF2B5EF4-FFF2-40B4-BE49-F238E27FC236}">
                <a16:creationId xmlns:a16="http://schemas.microsoft.com/office/drawing/2014/main" id="{2871DE4F-6BD4-4F6C-AAEC-39501A7117D0}"/>
              </a:ext>
            </a:extLst>
          </p:cNvPr>
          <p:cNvSpPr/>
          <p:nvPr/>
        </p:nvSpPr>
        <p:spPr>
          <a:xfrm>
            <a:off x="4964863" y="8696005"/>
            <a:ext cx="162000" cy="90000"/>
          </a:xfrm>
          <a:prstGeom prst="rect">
            <a:avLst/>
          </a:prstGeom>
          <a:solidFill>
            <a:srgbClr val="D8A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ja-JP" altLang="en-US" dirty="0">
              <a:highlight>
                <a:srgbClr val="FFD653"/>
              </a:highlight>
            </a:endParaRPr>
          </a:p>
        </p:txBody>
      </p:sp>
      <p:pic>
        <p:nvPicPr>
          <p:cNvPr id="7" name="図 6">
            <a:extLst>
              <a:ext uri="{FF2B5EF4-FFF2-40B4-BE49-F238E27FC236}">
                <a16:creationId xmlns:a16="http://schemas.microsoft.com/office/drawing/2014/main" id="{F8FF21BC-6689-4E84-BA1D-E6A541E6AECD}"/>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602759" y="9039197"/>
            <a:ext cx="1740753" cy="871708"/>
          </a:xfrm>
          <a:prstGeom prst="rect">
            <a:avLst/>
          </a:prstGeom>
        </p:spPr>
      </p:pic>
      <p:pic>
        <p:nvPicPr>
          <p:cNvPr id="9" name="図 8">
            <a:extLst>
              <a:ext uri="{FF2B5EF4-FFF2-40B4-BE49-F238E27FC236}">
                <a16:creationId xmlns:a16="http://schemas.microsoft.com/office/drawing/2014/main" id="{28B12855-6725-49CB-A38D-FC9DEBE59AD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426516" y="8669603"/>
            <a:ext cx="2470446" cy="1206565"/>
          </a:xfrm>
          <a:prstGeom prst="rect">
            <a:avLst/>
          </a:prstGeom>
        </p:spPr>
      </p:pic>
      <p:pic>
        <p:nvPicPr>
          <p:cNvPr id="52" name="図 51">
            <a:extLst>
              <a:ext uri="{FF2B5EF4-FFF2-40B4-BE49-F238E27FC236}">
                <a16:creationId xmlns:a16="http://schemas.microsoft.com/office/drawing/2014/main" id="{D7D8B8E6-3426-4C2E-831A-ED6610E2DB9D}"/>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8979966" y="7243102"/>
            <a:ext cx="1310021" cy="1895949"/>
          </a:xfrm>
          <a:prstGeom prst="rect">
            <a:avLst/>
          </a:prstGeom>
        </p:spPr>
      </p:pic>
    </p:spTree>
    <p:extLst>
      <p:ext uri="{BB962C8B-B14F-4D97-AF65-F5344CB8AC3E}">
        <p14:creationId xmlns:p14="http://schemas.microsoft.com/office/powerpoint/2010/main" val="1428595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C019599B-2CAD-4A7A-9CB8-109E04B216B8}"/>
              </a:ext>
            </a:extLst>
          </p:cNvPr>
          <p:cNvSpPr txBox="1"/>
          <p:nvPr/>
        </p:nvSpPr>
        <p:spPr>
          <a:xfrm>
            <a:off x="146217" y="1346198"/>
            <a:ext cx="8869072" cy="427114"/>
          </a:xfrm>
          <a:prstGeom prst="rect">
            <a:avLst/>
          </a:prstGeom>
          <a:noFill/>
          <a:ln>
            <a:solidFill>
              <a:schemeClr val="tx1"/>
            </a:solidFill>
          </a:ln>
        </p:spPr>
        <p:txBody>
          <a:bodyPr wrap="square" rtlCol="0" anchor="t">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現計画での記載事項</a:t>
            </a:r>
            <a:r>
              <a:rPr lang="en-US" altLang="ja-JP" sz="1200" kern="100" dirty="0">
                <a:effectLst/>
                <a:latin typeface="Meiryo UI" panose="020B0604030504040204" pitchFamily="50" charset="-128"/>
                <a:ea typeface="Meiryo UI" panose="020B0604030504040204" pitchFamily="50" charset="-128"/>
              </a:rPr>
              <a:t>】</a:t>
            </a:r>
          </a:p>
          <a:p>
            <a:pPr>
              <a:defRPr/>
            </a:pP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・施設点検におけるドローンの活用について、現計画では未記載。</a:t>
            </a: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5"/>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１－４　新技術導入の取組</a:t>
            </a: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87184" y="936224"/>
            <a:ext cx="6861080"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各施設共通（ドローンの活用</a:t>
            </a:r>
          </a:p>
        </p:txBody>
      </p:sp>
      <p:sp>
        <p:nvSpPr>
          <p:cNvPr id="18" name="正方形/長方形 17">
            <a:extLst>
              <a:ext uri="{FF2B5EF4-FFF2-40B4-BE49-F238E27FC236}">
                <a16:creationId xmlns:a16="http://schemas.microsoft.com/office/drawing/2014/main" id="{170DFACB-5936-4FE2-AC84-B9805F39B49C}"/>
              </a:ext>
            </a:extLst>
          </p:cNvPr>
          <p:cNvSpPr/>
          <p:nvPr/>
        </p:nvSpPr>
        <p:spPr>
          <a:xfrm>
            <a:off x="84721" y="1934938"/>
            <a:ext cx="8998075" cy="2164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0860A493-D284-400B-9128-55DED808A3AD}"/>
              </a:ext>
            </a:extLst>
          </p:cNvPr>
          <p:cNvSpPr txBox="1"/>
          <p:nvPr/>
        </p:nvSpPr>
        <p:spPr>
          <a:xfrm>
            <a:off x="146215" y="1996871"/>
            <a:ext cx="8869072" cy="1269022"/>
          </a:xfrm>
          <a:prstGeom prst="rect">
            <a:avLst/>
          </a:prstGeom>
          <a:noFill/>
          <a:ln>
            <a:solidFill>
              <a:schemeClr val="tx1"/>
            </a:solidFill>
          </a:ln>
        </p:spPr>
        <p:txBody>
          <a:bodyPr wrap="square" rtlCol="0" anchor="t">
            <a:noAutofit/>
          </a:bodyPr>
          <a:lstStyle/>
          <a:p>
            <a:pPr algn="l"/>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実績・評価（検証）</a:t>
            </a:r>
            <a:r>
              <a:rPr lang="en-US" altLang="ja-JP" sz="1200" kern="100" dirty="0">
                <a:effectLst/>
                <a:latin typeface="Meiryo UI" panose="020B0604030504040204" pitchFamily="50" charset="-128"/>
                <a:ea typeface="Meiryo UI" panose="020B0604030504040204" pitchFamily="50" charset="-128"/>
              </a:rPr>
              <a:t>】</a:t>
            </a:r>
          </a:p>
        </p:txBody>
      </p:sp>
      <p:sp>
        <p:nvSpPr>
          <p:cNvPr id="24" name="テキスト ボックス 23">
            <a:extLst>
              <a:ext uri="{FF2B5EF4-FFF2-40B4-BE49-F238E27FC236}">
                <a16:creationId xmlns:a16="http://schemas.microsoft.com/office/drawing/2014/main" id="{6E1E4C24-564C-431A-A13D-7728E930DF99}"/>
              </a:ext>
            </a:extLst>
          </p:cNvPr>
          <p:cNvSpPr txBox="1"/>
          <p:nvPr/>
        </p:nvSpPr>
        <p:spPr>
          <a:xfrm>
            <a:off x="146215" y="3418115"/>
            <a:ext cx="8869072" cy="619731"/>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総論</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従来の徒歩による点検の省力化及び近接目視困難箇所の点検について、ドローンの有用性が確認できたが、点検精度、効率が機体操縦者の技術に左右されるほか、水面下や施設表面に植生や汚損がある箇所など、ドローンによる撮影が困難な箇所がある。</a:t>
            </a:r>
            <a:endParaRPr lang="en-US" altLang="ja-JP" sz="1200" kern="100" dirty="0">
              <a:effectLs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8F28AA9-2C32-4D94-85D6-DB1019D46DB4}"/>
              </a:ext>
            </a:extLst>
          </p:cNvPr>
          <p:cNvSpPr txBox="1"/>
          <p:nvPr/>
        </p:nvSpPr>
        <p:spPr>
          <a:xfrm>
            <a:off x="251520" y="2253705"/>
            <a:ext cx="3384376" cy="986232"/>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プロセス評価</a:t>
            </a:r>
            <a:r>
              <a:rPr lang="en-US" altLang="ja-JP" sz="1200" kern="100" dirty="0">
                <a:effectLst/>
                <a:latin typeface="Meiryo UI" panose="020B0604030504040204" pitchFamily="50" charset="-128"/>
                <a:ea typeface="Meiryo UI" panose="020B0604030504040204" pitchFamily="50" charset="-128"/>
              </a:rPr>
              <a:t>】</a:t>
            </a: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・年１回実施している職員による河川施設点検において、ドローンを活用して点検の省力化、効率化を図った。</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・ドローン点検の本格導入に向け、職員の有資格者育成及び点検機器の充実を図った。</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50" kern="100" dirty="0">
              <a:effectLst/>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D53A19E-081C-4F46-93E6-EE9B19FE30CE}"/>
              </a:ext>
            </a:extLst>
          </p:cNvPr>
          <p:cNvSpPr txBox="1"/>
          <p:nvPr/>
        </p:nvSpPr>
        <p:spPr>
          <a:xfrm>
            <a:off x="3697391" y="2252286"/>
            <a:ext cx="5245890" cy="987650"/>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アウトプット評価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・従来の徒歩による点検の省力化及び近接目視困難箇所の点検について、ドローンの有用性を確認した。</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dirty="0">
                <a:latin typeface="Meiryo UI" panose="020B0604030504040204" pitchFamily="50" charset="-128"/>
                <a:ea typeface="Meiryo UI" panose="020B0604030504040204" pitchFamily="50" charset="-128"/>
                <a:cs typeface="Meiryo UI" panose="020B0604030504040204" pitchFamily="50" charset="-128"/>
              </a:rPr>
              <a:t>・水面下や、施設の表面に植生や汚損があるなど、ドローンでは撮影が困難な箇所がある。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100" dirty="0">
                <a:latin typeface="Meiryo UI" panose="020B0604030504040204" pitchFamily="50" charset="-128"/>
                <a:ea typeface="Meiryo UI" panose="020B0604030504040204" pitchFamily="50" charset="-128"/>
                <a:cs typeface="Meiryo UI" panose="020B0604030504040204" pitchFamily="50" charset="-128"/>
              </a:rPr>
              <a:t>・ドローンで撮影した映像・画像を職員が確認し損傷度を判断する必要がある。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100" kern="1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68D988FF-9D6C-44A5-9527-3D72A7E53FC3}"/>
              </a:ext>
            </a:extLst>
          </p:cNvPr>
          <p:cNvSpPr txBox="1"/>
          <p:nvPr/>
        </p:nvSpPr>
        <p:spPr>
          <a:xfrm>
            <a:off x="137464" y="4255403"/>
            <a:ext cx="8869072" cy="1262324"/>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この</a:t>
            </a:r>
            <a:r>
              <a:rPr lang="en-US" altLang="ja-JP" sz="1200" kern="100" dirty="0">
                <a:effectLst/>
                <a:latin typeface="Meiryo UI" panose="020B0604030504040204" pitchFamily="50" charset="-128"/>
                <a:ea typeface="Meiryo UI" panose="020B0604030504040204" pitchFamily="50" charset="-128"/>
              </a:rPr>
              <a:t>10</a:t>
            </a:r>
            <a:r>
              <a:rPr lang="ja-JP" altLang="en-US" sz="1200" kern="100" dirty="0">
                <a:effectLst/>
                <a:latin typeface="Meiryo UI" panose="020B0604030504040204" pitchFamily="50" charset="-128"/>
                <a:ea typeface="Meiryo UI" panose="020B0604030504040204" pitchFamily="50" charset="-128"/>
              </a:rPr>
              <a:t>年間の取組により顕在化した課題</a:t>
            </a:r>
            <a:r>
              <a:rPr lang="en-US" altLang="ja-JP" sz="1200" kern="100" dirty="0">
                <a:effectLst/>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プロセスにおける課題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itchFamily="50" charset="-128"/>
                <a:ea typeface="Meiryo UI" pitchFamily="50" charset="-128"/>
              </a:rPr>
              <a:t>　・</a:t>
            </a:r>
            <a:r>
              <a:rPr lang="ja-JP" altLang="en-US" sz="1100" kern="100" dirty="0">
                <a:latin typeface="Meiryo UI" panose="020B0604030504040204" pitchFamily="50" charset="-128"/>
                <a:ea typeface="Meiryo UI" panose="020B0604030504040204" pitchFamily="50" charset="-128"/>
              </a:rPr>
              <a:t>点検精度、作業効率が機体操縦者の技術に左右される。</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課題１</a:t>
            </a:r>
            <a:r>
              <a:rPr lang="en-US" altLang="ja-JP" sz="1100" kern="100" dirty="0">
                <a:latin typeface="Meiryo UI" panose="020B0604030504040204" pitchFamily="50" charset="-128"/>
                <a:ea typeface="Meiryo UI" panose="020B0604030504040204" pitchFamily="50" charset="-128"/>
              </a:rPr>
              <a:t>》</a:t>
            </a:r>
          </a:p>
          <a:p>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・施設点検におけるドローンの活用について、現計画では未記載。</a:t>
            </a:r>
            <a:r>
              <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課題２</a:t>
            </a:r>
            <a:r>
              <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itchFamily="50" charset="-128"/>
              <a:ea typeface="Meiryo UI" pitchFamily="50" charset="-128"/>
            </a:endParaRPr>
          </a:p>
          <a:p>
            <a:r>
              <a:rPr lang="en-US" altLang="ja-JP" sz="1100" dirty="0">
                <a:latin typeface="Meiryo UI" pitchFamily="50" charset="-128"/>
                <a:ea typeface="Meiryo UI" pitchFamily="50" charset="-128"/>
              </a:rPr>
              <a:t>&lt;</a:t>
            </a:r>
            <a:r>
              <a:rPr lang="ja-JP" altLang="en-US" sz="1100" dirty="0">
                <a:latin typeface="Meiryo UI" panose="020B0604030504040204" pitchFamily="50" charset="-128"/>
                <a:ea typeface="Meiryo UI" panose="020B0604030504040204" pitchFamily="50" charset="-128"/>
              </a:rPr>
              <a:t>アウトプットにおける課題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anose="020B0604030504040204" pitchFamily="50" charset="-128"/>
                <a:ea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rPr>
              <a:t>水面下や施設表面に植生や汚損がある箇所など、ドローンによる撮影が困難な箇所がある。</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課題３</a:t>
            </a:r>
            <a:r>
              <a:rPr lang="en-US" altLang="ja-JP" sz="1100" kern="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ドローンで撮影した映像・画像を職員が確認し損傷度を判断する必要がある。</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課題４</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　</a:t>
            </a:r>
            <a:endParaRPr lang="en-US" altLang="ja-JP" sz="11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29" name="フローチャート: 組合せ 28">
            <a:extLst>
              <a:ext uri="{FF2B5EF4-FFF2-40B4-BE49-F238E27FC236}">
                <a16:creationId xmlns:a16="http://schemas.microsoft.com/office/drawing/2014/main" id="{4D4E314F-2076-435D-B0B2-1D779236BE73}"/>
              </a:ext>
            </a:extLst>
          </p:cNvPr>
          <p:cNvSpPr/>
          <p:nvPr/>
        </p:nvSpPr>
        <p:spPr>
          <a:xfrm>
            <a:off x="3721667" y="1809028"/>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0" name="フローチャート: 組合せ 29">
            <a:extLst>
              <a:ext uri="{FF2B5EF4-FFF2-40B4-BE49-F238E27FC236}">
                <a16:creationId xmlns:a16="http://schemas.microsoft.com/office/drawing/2014/main" id="{E2C8433E-CC1C-445B-B344-6BDFD9686B09}"/>
              </a:ext>
            </a:extLst>
          </p:cNvPr>
          <p:cNvSpPr/>
          <p:nvPr/>
        </p:nvSpPr>
        <p:spPr>
          <a:xfrm>
            <a:off x="3726180" y="3300667"/>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1" name="フローチャート: 組合せ 30">
            <a:extLst>
              <a:ext uri="{FF2B5EF4-FFF2-40B4-BE49-F238E27FC236}">
                <a16:creationId xmlns:a16="http://schemas.microsoft.com/office/drawing/2014/main" id="{5D419B7E-1158-4FDD-9CF0-DC509BA98D4C}"/>
              </a:ext>
            </a:extLst>
          </p:cNvPr>
          <p:cNvSpPr/>
          <p:nvPr/>
        </p:nvSpPr>
        <p:spPr>
          <a:xfrm>
            <a:off x="3734569" y="4130481"/>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C90BB01-BA9D-44B1-9F9E-2ABC0E8F8ACE}"/>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5F1E7A3B-0AA9-4BD7-A423-4AC743BDDC41}"/>
              </a:ext>
            </a:extLst>
          </p:cNvPr>
          <p:cNvSpPr txBox="1"/>
          <p:nvPr/>
        </p:nvSpPr>
        <p:spPr>
          <a:xfrm>
            <a:off x="137463" y="5673201"/>
            <a:ext cx="8869073" cy="1068167"/>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次期計画に向けた対応方針</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課題１</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職員による目視外飛行を含めドローン操縦の有資格者の育成を行うとともに、自動操縦機体の導入等さらなる活用拡大に取組む。</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課題２</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効率的・効果的な点検のため、施設点検におけるドローンの活用を点検計画に位置付ける。</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課題３</a:t>
            </a:r>
            <a:r>
              <a:rPr lang="en-US" altLang="ja-JP" sz="1100" kern="100" dirty="0">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ドローンによる点検では把握できない情報については、職員等により補完する。</a:t>
            </a:r>
            <a:endParaRPr lang="en-US" altLang="ja-JP" sz="1100" kern="100" dirty="0">
              <a:effectLst/>
              <a:latin typeface="Meiryo UI" panose="020B0604030504040204" pitchFamily="50" charset="-128"/>
              <a:ea typeface="Meiryo UI" panose="020B0604030504040204" pitchFamily="50" charset="-128"/>
            </a:endParaRPr>
          </a:p>
          <a:p>
            <a:pPr algn="just"/>
            <a:r>
              <a:rPr lang="ja-JP" altLang="en-US" sz="1100" kern="100" dirty="0">
                <a:effectLst/>
                <a:latin typeface="Meiryo UI" panose="020B0604030504040204" pitchFamily="50" charset="-128"/>
                <a:ea typeface="Meiryo UI" panose="020B0604030504040204" pitchFamily="50" charset="-128"/>
              </a:rPr>
              <a:t>・</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課題４</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ドローンで撮影した映像・画像から損傷度を自動判別する</a:t>
            </a:r>
            <a:r>
              <a:rPr lang="en-US" altLang="ja-JP" sz="1100" kern="100" dirty="0">
                <a:latin typeface="Meiryo UI" panose="020B0604030504040204" pitchFamily="50" charset="-128"/>
                <a:ea typeface="Meiryo UI" panose="020B0604030504040204" pitchFamily="50" charset="-128"/>
              </a:rPr>
              <a:t>AI</a:t>
            </a:r>
            <a:r>
              <a:rPr lang="ja-JP" altLang="en-US" sz="1100" kern="100" dirty="0">
                <a:latin typeface="Meiryo UI" panose="020B0604030504040204" pitchFamily="50" charset="-128"/>
                <a:ea typeface="Meiryo UI" panose="020B0604030504040204" pitchFamily="50" charset="-128"/>
              </a:rPr>
              <a:t>解析等の技術の導入可能性を検討する。</a:t>
            </a:r>
            <a:endParaRPr lang="en-US" altLang="ja-JP" sz="1100" kern="100" dirty="0">
              <a:effectLst/>
              <a:latin typeface="Meiryo UI" panose="020B0604030504040204" pitchFamily="50" charset="-128"/>
              <a:ea typeface="Meiryo UI" panose="020B0604030504040204" pitchFamily="50" charset="-128"/>
            </a:endParaRPr>
          </a:p>
        </p:txBody>
      </p:sp>
      <p:sp>
        <p:nvSpPr>
          <p:cNvPr id="23" name="フローチャート: 組合せ 22">
            <a:extLst>
              <a:ext uri="{FF2B5EF4-FFF2-40B4-BE49-F238E27FC236}">
                <a16:creationId xmlns:a16="http://schemas.microsoft.com/office/drawing/2014/main" id="{88DF7B23-6767-4CD7-B2DE-71CF30540C12}"/>
              </a:ext>
            </a:extLst>
          </p:cNvPr>
          <p:cNvSpPr/>
          <p:nvPr/>
        </p:nvSpPr>
        <p:spPr>
          <a:xfrm>
            <a:off x="3741222" y="555253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3" name="スライド番号プレースホルダー 17">
            <a:extLst>
              <a:ext uri="{FF2B5EF4-FFF2-40B4-BE49-F238E27FC236}">
                <a16:creationId xmlns:a16="http://schemas.microsoft.com/office/drawing/2014/main" id="{56B1C2E8-D50B-4E93-9072-707F773681A7}"/>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18</a:t>
            </a:fld>
            <a:endParaRPr kumimoji="1" lang="ja-JP" altLang="en-US" dirty="0"/>
          </a:p>
        </p:txBody>
      </p:sp>
    </p:spTree>
    <p:extLst>
      <p:ext uri="{BB962C8B-B14F-4D97-AF65-F5344CB8AC3E}">
        <p14:creationId xmlns:p14="http://schemas.microsoft.com/office/powerpoint/2010/main" val="69173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11">
            <a:extLst>
              <a:ext uri="{FF2B5EF4-FFF2-40B4-BE49-F238E27FC236}">
                <a16:creationId xmlns:a16="http://schemas.microsoft.com/office/drawing/2014/main" id="{FBFD0F60-8196-4F93-93D3-5B49E76B7600}"/>
              </a:ext>
            </a:extLst>
          </p:cNvPr>
          <p:cNvSpPr/>
          <p:nvPr/>
        </p:nvSpPr>
        <p:spPr>
          <a:xfrm>
            <a:off x="179512" y="1789775"/>
            <a:ext cx="3664666" cy="41314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現計画における取組内容</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１－４　新技術導入の取組</a:t>
            </a:r>
            <a:endParaRPr kumimoji="1" lang="ja-JP" altLang="en-US" sz="2400" dirty="0">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62618" y="963579"/>
            <a:ext cx="6597613"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地下河川・地下調節池（走行型画像計測の活用）</a:t>
            </a:r>
            <a:endParaRPr kumimoji="1" lang="ja-JP" altLang="en-US" b="1" dirty="0">
              <a:latin typeface="Meiryo UI" pitchFamily="50" charset="-128"/>
              <a:ea typeface="Meiryo UI" pitchFamily="50" charset="-128"/>
              <a:cs typeface="Meiryo UI" pitchFamily="50" charset="-128"/>
            </a:endParaRPr>
          </a:p>
        </p:txBody>
      </p:sp>
      <p:sp>
        <p:nvSpPr>
          <p:cNvPr id="15" name="角丸四角形 111">
            <a:extLst>
              <a:ext uri="{FF2B5EF4-FFF2-40B4-BE49-F238E27FC236}">
                <a16:creationId xmlns:a16="http://schemas.microsoft.com/office/drawing/2014/main" id="{34D2CD40-53AE-4AE3-8561-A4AD3E53A5D3}"/>
              </a:ext>
            </a:extLst>
          </p:cNvPr>
          <p:cNvSpPr/>
          <p:nvPr/>
        </p:nvSpPr>
        <p:spPr>
          <a:xfrm>
            <a:off x="258217" y="1350724"/>
            <a:ext cx="8627568" cy="420644"/>
          </a:xfrm>
          <a:prstGeom prst="roundRect">
            <a:avLst>
              <a:gd name="adj"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現計画の記載事項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活用方法について、現計画では未記載ではあるが、地下河川の点検において試行実施した。</a:t>
            </a: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A6F63E22-59B9-4061-A024-CFFED5562D3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4" name="角丸四角形 111">
            <a:extLst>
              <a:ext uri="{FF2B5EF4-FFF2-40B4-BE49-F238E27FC236}">
                <a16:creationId xmlns:a16="http://schemas.microsoft.com/office/drawing/2014/main" id="{F298A919-78AC-4190-8079-936EFD6EE1C1}"/>
              </a:ext>
            </a:extLst>
          </p:cNvPr>
          <p:cNvSpPr/>
          <p:nvPr/>
        </p:nvSpPr>
        <p:spPr>
          <a:xfrm>
            <a:off x="258217" y="2097693"/>
            <a:ext cx="8642550"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年度に地下河川トンネル部の点検において試行実施し、点検の省力化、効率化を検証した。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17">
            <a:extLst>
              <a:ext uri="{FF2B5EF4-FFF2-40B4-BE49-F238E27FC236}">
                <a16:creationId xmlns:a16="http://schemas.microsoft.com/office/drawing/2014/main" id="{AF578621-403D-4217-B764-0B7CF761EB91}"/>
              </a:ext>
            </a:extLst>
          </p:cNvPr>
          <p:cNvSpPr txBox="1">
            <a:spLocks/>
          </p:cNvSpPr>
          <p:nvPr/>
        </p:nvSpPr>
        <p:spPr>
          <a:xfrm>
            <a:off x="8380804" y="649740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19</a:t>
            </a:fld>
            <a:endParaRPr lang="ja-JP" altLang="en-US" dirty="0"/>
          </a:p>
        </p:txBody>
      </p:sp>
      <p:pic>
        <p:nvPicPr>
          <p:cNvPr id="44" name="図 43">
            <a:extLst>
              <a:ext uri="{FF2B5EF4-FFF2-40B4-BE49-F238E27FC236}">
                <a16:creationId xmlns:a16="http://schemas.microsoft.com/office/drawing/2014/main" id="{1F4272AD-A2F6-413C-8841-46757B98A5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42368" y="4488400"/>
            <a:ext cx="2674924" cy="1795749"/>
          </a:xfrm>
          <a:prstGeom prst="rect">
            <a:avLst/>
          </a:prstGeom>
        </p:spPr>
      </p:pic>
      <p:grpSp>
        <p:nvGrpSpPr>
          <p:cNvPr id="2" name="グループ化 1">
            <a:extLst>
              <a:ext uri="{FF2B5EF4-FFF2-40B4-BE49-F238E27FC236}">
                <a16:creationId xmlns:a16="http://schemas.microsoft.com/office/drawing/2014/main" id="{4D45B40A-7E9B-4D90-8E2D-57C295B2BEDE}"/>
              </a:ext>
            </a:extLst>
          </p:cNvPr>
          <p:cNvGrpSpPr>
            <a:grpSpLocks noChangeAspect="1"/>
          </p:cNvGrpSpPr>
          <p:nvPr/>
        </p:nvGrpSpPr>
        <p:grpSpPr>
          <a:xfrm>
            <a:off x="452905" y="2661915"/>
            <a:ext cx="2736304" cy="2515981"/>
            <a:chOff x="4180435" y="3712643"/>
            <a:chExt cx="2071138" cy="1904373"/>
          </a:xfrm>
        </p:grpSpPr>
        <p:pic>
          <p:nvPicPr>
            <p:cNvPr id="43" name="図 42">
              <a:extLst>
                <a:ext uri="{FF2B5EF4-FFF2-40B4-BE49-F238E27FC236}">
                  <a16:creationId xmlns:a16="http://schemas.microsoft.com/office/drawing/2014/main" id="{A918C3CA-6B61-4717-85B3-BF698CAC9B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80435" y="3712643"/>
              <a:ext cx="1988116" cy="1738623"/>
            </a:xfrm>
            <a:prstGeom prst="rect">
              <a:avLst/>
            </a:prstGeom>
          </p:spPr>
        </p:pic>
        <p:pic>
          <p:nvPicPr>
            <p:cNvPr id="45" name="図 44">
              <a:extLst>
                <a:ext uri="{FF2B5EF4-FFF2-40B4-BE49-F238E27FC236}">
                  <a16:creationId xmlns:a16="http://schemas.microsoft.com/office/drawing/2014/main" id="{FB19E576-742F-4EA6-9616-ECB371401A3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307357" y="5472999"/>
              <a:ext cx="1944216" cy="144017"/>
            </a:xfrm>
            <a:prstGeom prst="rect">
              <a:avLst/>
            </a:prstGeom>
          </p:spPr>
        </p:pic>
        <p:sp>
          <p:nvSpPr>
            <p:cNvPr id="47" name="正方形/長方形 46">
              <a:extLst>
                <a:ext uri="{FF2B5EF4-FFF2-40B4-BE49-F238E27FC236}">
                  <a16:creationId xmlns:a16="http://schemas.microsoft.com/office/drawing/2014/main" id="{2871DE4F-6BD4-4F6C-AAEC-39501A7117D0}"/>
                </a:ext>
              </a:extLst>
            </p:cNvPr>
            <p:cNvSpPr/>
            <p:nvPr/>
          </p:nvSpPr>
          <p:spPr>
            <a:xfrm>
              <a:off x="4924517" y="5355507"/>
              <a:ext cx="162000" cy="90000"/>
            </a:xfrm>
            <a:prstGeom prst="rect">
              <a:avLst/>
            </a:prstGeom>
            <a:solidFill>
              <a:srgbClr val="D8A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ja-JP" altLang="en-US" dirty="0">
                <a:highlight>
                  <a:srgbClr val="FFD653"/>
                </a:highlight>
              </a:endParaRPr>
            </a:p>
          </p:txBody>
        </p:sp>
      </p:grpSp>
      <p:pic>
        <p:nvPicPr>
          <p:cNvPr id="7" name="図 6">
            <a:extLst>
              <a:ext uri="{FF2B5EF4-FFF2-40B4-BE49-F238E27FC236}">
                <a16:creationId xmlns:a16="http://schemas.microsoft.com/office/drawing/2014/main" id="{F8FF21BC-6689-4E84-BA1D-E6A541E6AEC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820112" y="5412441"/>
            <a:ext cx="1740753" cy="871708"/>
          </a:xfrm>
          <a:prstGeom prst="rect">
            <a:avLst/>
          </a:prstGeom>
        </p:spPr>
      </p:pic>
      <p:pic>
        <p:nvPicPr>
          <p:cNvPr id="6" name="図 5">
            <a:extLst>
              <a:ext uri="{FF2B5EF4-FFF2-40B4-BE49-F238E27FC236}">
                <a16:creationId xmlns:a16="http://schemas.microsoft.com/office/drawing/2014/main" id="{B8BDC56D-6987-451B-9BDF-12BCD517B4D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84260" y="2672174"/>
            <a:ext cx="2343529" cy="1572564"/>
          </a:xfrm>
          <a:prstGeom prst="rect">
            <a:avLst/>
          </a:prstGeom>
        </p:spPr>
      </p:pic>
      <p:sp>
        <p:nvSpPr>
          <p:cNvPr id="54" name="テキスト ボックス 53">
            <a:extLst>
              <a:ext uri="{FF2B5EF4-FFF2-40B4-BE49-F238E27FC236}">
                <a16:creationId xmlns:a16="http://schemas.microsoft.com/office/drawing/2014/main" id="{5DA6D2EF-184A-448E-899E-89A740AB6A3B}"/>
              </a:ext>
            </a:extLst>
          </p:cNvPr>
          <p:cNvSpPr txBox="1"/>
          <p:nvPr/>
        </p:nvSpPr>
        <p:spPr>
          <a:xfrm>
            <a:off x="3523517" y="4209056"/>
            <a:ext cx="3238360" cy="246221"/>
          </a:xfrm>
          <a:prstGeom prst="rect">
            <a:avLst/>
          </a:prstGeom>
          <a:noFill/>
        </p:spPr>
        <p:txBody>
          <a:bodyPr wrap="square" rtlCol="0">
            <a:spAutoFit/>
          </a:bodyPr>
          <a:lstStyle/>
          <a:p>
            <a:r>
              <a:rPr kumimoji="1" lang="en-US" altLang="ja-JP" sz="1000" dirty="0"/>
              <a:t>3</a:t>
            </a:r>
            <a:r>
              <a:rPr kumimoji="1" lang="ja-JP" altLang="en-US" sz="1000" dirty="0"/>
              <a:t>次元点群データにより視覚的に形状寸法を把握可能</a:t>
            </a:r>
          </a:p>
        </p:txBody>
      </p:sp>
      <p:sp>
        <p:nvSpPr>
          <p:cNvPr id="55" name="テキスト ボックス 54">
            <a:extLst>
              <a:ext uri="{FF2B5EF4-FFF2-40B4-BE49-F238E27FC236}">
                <a16:creationId xmlns:a16="http://schemas.microsoft.com/office/drawing/2014/main" id="{18912328-3B7B-420F-885D-B2F615BF2E5A}"/>
              </a:ext>
            </a:extLst>
          </p:cNvPr>
          <p:cNvSpPr txBox="1"/>
          <p:nvPr/>
        </p:nvSpPr>
        <p:spPr>
          <a:xfrm>
            <a:off x="5531866" y="6262924"/>
            <a:ext cx="3275459" cy="246221"/>
          </a:xfrm>
          <a:prstGeom prst="rect">
            <a:avLst/>
          </a:prstGeom>
          <a:noFill/>
        </p:spPr>
        <p:txBody>
          <a:bodyPr wrap="square" rtlCol="0">
            <a:spAutoFit/>
          </a:bodyPr>
          <a:lstStyle/>
          <a:p>
            <a:r>
              <a:rPr kumimoji="1" lang="ja-JP" altLang="en-US" sz="1000" dirty="0"/>
              <a:t>トンネル上部を含め、容易に様々な損傷を把握可能</a:t>
            </a:r>
          </a:p>
        </p:txBody>
      </p:sp>
    </p:spTree>
    <p:extLst>
      <p:ext uri="{BB962C8B-B14F-4D97-AF65-F5344CB8AC3E}">
        <p14:creationId xmlns:p14="http://schemas.microsoft.com/office/powerpoint/2010/main" val="72335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D6DD97-905F-4E23-AB94-10E7D5719536}"/>
              </a:ext>
            </a:extLst>
          </p:cNvPr>
          <p:cNvSpPr txBox="1"/>
          <p:nvPr/>
        </p:nvSpPr>
        <p:spPr>
          <a:xfrm>
            <a:off x="179512" y="472598"/>
            <a:ext cx="8784976" cy="544764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目次</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１．現計画の</a:t>
            </a:r>
            <a:r>
              <a:rPr lang="ja-JP" altLang="en-US" sz="2400" b="1" dirty="0">
                <a:latin typeface="Meiryo UI" panose="020B0604030504040204" pitchFamily="50" charset="-128"/>
                <a:ea typeface="Meiryo UI" panose="020B0604030504040204" pitchFamily="50" charset="-128"/>
              </a:rPr>
              <a:t>検証、課題抽出及び対応方針</a:t>
            </a:r>
            <a:endParaRPr lang="en-US" altLang="ja-JP" sz="24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１－１　施設の点検・評価方法の高度化に向けた取組</a:t>
            </a:r>
            <a:endParaRPr lang="en-US" altLang="ja-JP" sz="2000" dirty="0">
              <a:latin typeface="Meiryo UI" panose="020B0604030504040204" pitchFamily="50" charset="-128"/>
              <a:ea typeface="Meiryo UI" panose="020B0604030504040204" pitchFamily="50" charset="-128"/>
            </a:endParaRPr>
          </a:p>
          <a:p>
            <a:r>
              <a:rPr lang="ja-JP" altLang="en-US" sz="2000" dirty="0">
                <a:solidFill>
                  <a:schemeClr val="bg1">
                    <a:lumMod val="75000"/>
                  </a:schemeClr>
                </a:solidFill>
                <a:latin typeface="Meiryo UI" panose="020B0604030504040204" pitchFamily="50" charset="-128"/>
                <a:ea typeface="Meiryo UI" panose="020B0604030504040204" pitchFamily="50" charset="-128"/>
              </a:rPr>
              <a:t>　　　１－２　施設の更新等判定フロー</a:t>
            </a: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１－３　</a:t>
            </a:r>
            <a:r>
              <a:rPr lang="ja-JP" altLang="en-US" sz="2000" dirty="0">
                <a:latin typeface="Meiryo UI" pitchFamily="50" charset="-128"/>
                <a:ea typeface="Meiryo UI" pitchFamily="50" charset="-128"/>
                <a:cs typeface="Meiryo UI" pitchFamily="50" charset="-128"/>
              </a:rPr>
              <a:t>予測計画型の維持管理手法を目指した取組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１－４　新技術導入の取組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１－５　まとめ</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２．</a:t>
            </a:r>
            <a:r>
              <a:rPr lang="ja-JP" altLang="en-US" sz="2400" b="1" dirty="0">
                <a:latin typeface="Meiryo UI" panose="020B0604030504040204" pitchFamily="50" charset="-128"/>
                <a:ea typeface="Meiryo UI" panose="020B0604030504040204" pitchFamily="50" charset="-128"/>
              </a:rPr>
              <a:t>次期計画における基本方針</a:t>
            </a:r>
            <a:endParaRPr lang="en-US" altLang="ja-JP" sz="2400" b="1" dirty="0">
              <a:latin typeface="Meiryo UI" panose="020B0604030504040204" pitchFamily="50" charset="-128"/>
              <a:ea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３．次期計画の具体的な取組内容の検討</a:t>
            </a:r>
            <a:endParaRPr lang="en-US" altLang="ja-JP" sz="24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～「１．</a:t>
            </a:r>
            <a:r>
              <a:rPr kumimoji="1" lang="ja-JP" altLang="en-US" sz="1600" dirty="0">
                <a:latin typeface="Meiryo UI" panose="020B0604030504040204" pitchFamily="50" charset="-128"/>
                <a:ea typeface="Meiryo UI" panose="020B0604030504040204" pitchFamily="50" charset="-128"/>
              </a:rPr>
              <a:t>現計画の</a:t>
            </a:r>
            <a:r>
              <a:rPr lang="ja-JP" altLang="en-US" sz="1600" dirty="0">
                <a:latin typeface="Meiryo UI" panose="020B0604030504040204" pitchFamily="50" charset="-128"/>
                <a:ea typeface="Meiryo UI" panose="020B0604030504040204" pitchFamily="50" charset="-128"/>
              </a:rPr>
              <a:t>検証、課題抽出及び対応方針」を踏まえた次期計画への反映～</a:t>
            </a:r>
            <a:endParaRPr lang="en-US" altLang="ja-JP" sz="1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３－１　点検・評価</a:t>
            </a:r>
            <a:r>
              <a:rPr lang="ja-JP" altLang="en-US" sz="2000" dirty="0">
                <a:latin typeface="Meiryo UI" pitchFamily="50" charset="-128"/>
                <a:ea typeface="Meiryo UI" pitchFamily="50" charset="-128"/>
                <a:cs typeface="Meiryo UI" pitchFamily="50" charset="-128"/>
              </a:rPr>
              <a:t>に関する事項</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３－２　</a:t>
            </a:r>
            <a:r>
              <a:rPr lang="ja-JP" altLang="en-US" sz="2000" dirty="0">
                <a:latin typeface="Meiryo UI" pitchFamily="50" charset="-128"/>
                <a:ea typeface="Meiryo UI" pitchFamily="50" charset="-128"/>
                <a:cs typeface="Meiryo UI" pitchFamily="50" charset="-128"/>
              </a:rPr>
              <a:t>維持管理手法に関する事項</a:t>
            </a:r>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rPr>
              <a:t>　　　３－３　維持管理工事の実施</a:t>
            </a:r>
            <a:r>
              <a:rPr lang="ja-JP" altLang="en-US" sz="2000" dirty="0">
                <a:latin typeface="Meiryo UI" pitchFamily="50" charset="-128"/>
                <a:ea typeface="Meiryo UI" pitchFamily="50" charset="-128"/>
                <a:cs typeface="Meiryo UI" pitchFamily="50" charset="-128"/>
              </a:rPr>
              <a:t>に関する事項</a:t>
            </a:r>
            <a:endParaRPr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a:t>
            </a:fld>
            <a:endParaRPr kumimoji="1" lang="ja-JP" altLang="en-US" dirty="0"/>
          </a:p>
        </p:txBody>
      </p:sp>
      <p:sp>
        <p:nvSpPr>
          <p:cNvPr id="14" name="正方形/長方形 13">
            <a:extLst>
              <a:ext uri="{FF2B5EF4-FFF2-40B4-BE49-F238E27FC236}">
                <a16:creationId xmlns:a16="http://schemas.microsoft.com/office/drawing/2014/main" id="{7AC98E49-3325-43A9-A2BA-57DC028AB484}"/>
              </a:ext>
            </a:extLst>
          </p:cNvPr>
          <p:cNvSpPr/>
          <p:nvPr/>
        </p:nvSpPr>
        <p:spPr>
          <a:xfrm>
            <a:off x="4480069" y="1958338"/>
            <a:ext cx="345638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第１回河川等部会</a:t>
            </a:r>
            <a:r>
              <a:rPr kumimoji="1" lang="en-US" altLang="ja-JP" sz="1200" b="1" dirty="0">
                <a:solidFill>
                  <a:schemeClr val="tx1"/>
                </a:solidFill>
              </a:rPr>
              <a:t>(R6.3.26)</a:t>
            </a:r>
            <a:r>
              <a:rPr kumimoji="1" lang="ja-JP" altLang="en-US" sz="1200" b="1" dirty="0">
                <a:solidFill>
                  <a:schemeClr val="tx1"/>
                </a:solidFill>
              </a:rPr>
              <a:t>で審議済</a:t>
            </a:r>
          </a:p>
        </p:txBody>
      </p:sp>
      <p:sp>
        <p:nvSpPr>
          <p:cNvPr id="13" name="右中かっこ 12">
            <a:extLst>
              <a:ext uri="{FF2B5EF4-FFF2-40B4-BE49-F238E27FC236}">
                <a16:creationId xmlns:a16="http://schemas.microsoft.com/office/drawing/2014/main" id="{A6917A57-647E-4F5A-9034-10319953DF83}"/>
              </a:ext>
            </a:extLst>
          </p:cNvPr>
          <p:cNvSpPr/>
          <p:nvPr/>
        </p:nvSpPr>
        <p:spPr>
          <a:xfrm>
            <a:off x="4358118" y="1958338"/>
            <a:ext cx="97729" cy="216024"/>
          </a:xfrm>
          <a:prstGeom prst="rightBrace">
            <a:avLst>
              <a:gd name="adj1" fmla="val 4375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83140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C019599B-2CAD-4A7A-9CB8-109E04B216B8}"/>
              </a:ext>
            </a:extLst>
          </p:cNvPr>
          <p:cNvSpPr txBox="1"/>
          <p:nvPr/>
        </p:nvSpPr>
        <p:spPr>
          <a:xfrm>
            <a:off x="146217" y="1346198"/>
            <a:ext cx="8869072" cy="427114"/>
          </a:xfrm>
          <a:prstGeom prst="rect">
            <a:avLst/>
          </a:prstGeom>
          <a:noFill/>
          <a:ln>
            <a:solidFill>
              <a:schemeClr val="tx1"/>
            </a:solidFill>
          </a:ln>
        </p:spPr>
        <p:txBody>
          <a:bodyPr wrap="square" rtlCol="0" anchor="t">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現計画での記載事項</a:t>
            </a:r>
            <a:r>
              <a:rPr lang="en-US" altLang="ja-JP" sz="1200" kern="100" dirty="0">
                <a:effectLst/>
                <a:latin typeface="Meiryo UI" panose="020B0604030504040204" pitchFamily="50" charset="-128"/>
                <a:ea typeface="Meiryo UI" panose="020B0604030504040204" pitchFamily="50" charset="-128"/>
              </a:rPr>
              <a:t>】</a:t>
            </a:r>
          </a:p>
          <a:p>
            <a:pPr>
              <a:defRPr/>
            </a:pP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・地下河川の施設点検における走行型画像計測の活用について、現計画では未記載</a:t>
            </a:r>
            <a:endParaRPr lang="en-US" altLang="ja-JP" sz="1200" kern="100" dirty="0">
              <a:effectLst/>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5"/>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１－４　新技術導入の取組</a:t>
            </a: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87184" y="936224"/>
            <a:ext cx="6861080"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②地下河川・地下調節池（走行型画像計測の活用）</a:t>
            </a:r>
            <a:endParaRPr kumimoji="1" lang="ja-JP" altLang="en-US" b="1" dirty="0">
              <a:latin typeface="Meiryo UI" pitchFamily="50" charset="-128"/>
              <a:ea typeface="Meiryo UI" pitchFamily="50" charset="-128"/>
              <a:cs typeface="Meiryo UI" pitchFamily="50" charset="-128"/>
            </a:endParaRPr>
          </a:p>
        </p:txBody>
      </p:sp>
      <p:sp>
        <p:nvSpPr>
          <p:cNvPr id="18" name="正方形/長方形 17">
            <a:extLst>
              <a:ext uri="{FF2B5EF4-FFF2-40B4-BE49-F238E27FC236}">
                <a16:creationId xmlns:a16="http://schemas.microsoft.com/office/drawing/2014/main" id="{170DFACB-5936-4FE2-AC84-B9805F39B49C}"/>
              </a:ext>
            </a:extLst>
          </p:cNvPr>
          <p:cNvSpPr/>
          <p:nvPr/>
        </p:nvSpPr>
        <p:spPr>
          <a:xfrm>
            <a:off x="84721" y="1934938"/>
            <a:ext cx="8998075" cy="22979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0860A493-D284-400B-9128-55DED808A3AD}"/>
              </a:ext>
            </a:extLst>
          </p:cNvPr>
          <p:cNvSpPr txBox="1"/>
          <p:nvPr/>
        </p:nvSpPr>
        <p:spPr>
          <a:xfrm>
            <a:off x="146215" y="1996871"/>
            <a:ext cx="8869072" cy="1405022"/>
          </a:xfrm>
          <a:prstGeom prst="rect">
            <a:avLst/>
          </a:prstGeom>
          <a:noFill/>
          <a:ln>
            <a:solidFill>
              <a:schemeClr val="tx1"/>
            </a:solidFill>
          </a:ln>
        </p:spPr>
        <p:txBody>
          <a:bodyPr wrap="square" rtlCol="0" anchor="t">
            <a:noAutofit/>
          </a:bodyPr>
          <a:lstStyle/>
          <a:p>
            <a:pPr algn="l"/>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実績・評価（検証）</a:t>
            </a:r>
            <a:r>
              <a:rPr lang="en-US" altLang="ja-JP" sz="1200" kern="100" dirty="0">
                <a:effectLst/>
                <a:latin typeface="Meiryo UI" panose="020B0604030504040204" pitchFamily="50" charset="-128"/>
                <a:ea typeface="Meiryo UI" panose="020B0604030504040204" pitchFamily="50" charset="-128"/>
              </a:rPr>
              <a:t>】</a:t>
            </a:r>
          </a:p>
        </p:txBody>
      </p:sp>
      <p:sp>
        <p:nvSpPr>
          <p:cNvPr id="24" name="テキスト ボックス 23">
            <a:extLst>
              <a:ext uri="{FF2B5EF4-FFF2-40B4-BE49-F238E27FC236}">
                <a16:creationId xmlns:a16="http://schemas.microsoft.com/office/drawing/2014/main" id="{6E1E4C24-564C-431A-A13D-7728E930DF99}"/>
              </a:ext>
            </a:extLst>
          </p:cNvPr>
          <p:cNvSpPr txBox="1"/>
          <p:nvPr/>
        </p:nvSpPr>
        <p:spPr>
          <a:xfrm>
            <a:off x="137463" y="3585409"/>
            <a:ext cx="8869072" cy="619731"/>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総論</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200" kern="100" dirty="0">
                <a:effectLst/>
                <a:latin typeface="Meiryo UI" panose="020B0604030504040204" pitchFamily="50" charset="-128"/>
                <a:ea typeface="Meiryo UI" panose="020B0604030504040204" pitchFamily="50" charset="-128"/>
              </a:rPr>
              <a:t>地下河川のトンネル部において走行型画像計測による点検を試行し、トンネル上部を含め、容易に様々な損傷が把握でき、点検の省力化、効率化において有用であることを確認した。</a:t>
            </a:r>
            <a:endParaRPr lang="en-US" altLang="ja-JP" sz="1200" kern="100" dirty="0">
              <a:effectLs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8F28AA9-2C32-4D94-85D6-DB1019D46DB4}"/>
              </a:ext>
            </a:extLst>
          </p:cNvPr>
          <p:cNvSpPr txBox="1"/>
          <p:nvPr/>
        </p:nvSpPr>
        <p:spPr>
          <a:xfrm>
            <a:off x="251519" y="2253704"/>
            <a:ext cx="4053657" cy="1118623"/>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プロセス評価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・地下河川のトンネル部の点検において、走行型画像計測による点検の省力化、効率化の検証を行った。</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latin typeface="Meiryo UI" panose="020B0604030504040204" pitchFamily="50" charset="-128"/>
                <a:ea typeface="Meiryo UI" panose="020B0604030504040204" pitchFamily="50" charset="-128"/>
              </a:rPr>
              <a:t>・使用資機材を点検箇所まで搬入する手間はあるものの、点検時の走行速度が</a:t>
            </a:r>
            <a:r>
              <a:rPr lang="en-US" altLang="ja-JP" sz="1100" kern="100" dirty="0">
                <a:latin typeface="Meiryo UI" panose="020B0604030504040204" pitchFamily="50" charset="-128"/>
                <a:ea typeface="Meiryo UI" panose="020B0604030504040204" pitchFamily="50" charset="-128"/>
              </a:rPr>
              <a:t>5~10km/h</a:t>
            </a:r>
            <a:r>
              <a:rPr lang="ja-JP" altLang="en-US" sz="1100" kern="100" dirty="0">
                <a:latin typeface="Meiryo UI" panose="020B0604030504040204" pitchFamily="50" charset="-128"/>
                <a:ea typeface="Meiryo UI" panose="020B0604030504040204" pitchFamily="50" charset="-128"/>
              </a:rPr>
              <a:t>と、省力化、効率化に有用であることを確認した。</a:t>
            </a:r>
            <a:endParaRPr lang="en-US" altLang="ja-JP" sz="1100" kern="1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D53A19E-081C-4F46-93E6-EE9B19FE30CE}"/>
              </a:ext>
            </a:extLst>
          </p:cNvPr>
          <p:cNvSpPr txBox="1"/>
          <p:nvPr/>
        </p:nvSpPr>
        <p:spPr>
          <a:xfrm>
            <a:off x="4377183" y="2252285"/>
            <a:ext cx="4566097" cy="1118623"/>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アウトプット評価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・トンネル上部を含め、</a:t>
            </a:r>
            <a:r>
              <a:rPr lang="ja-JP" altLang="en-US" sz="1100" kern="100" dirty="0">
                <a:effectLst/>
                <a:latin typeface="Meiryo UI" panose="020B0604030504040204" pitchFamily="50" charset="-128"/>
                <a:ea typeface="Meiryo UI" panose="020B0604030504040204" pitchFamily="50" charset="-128"/>
              </a:rPr>
              <a:t>容易に</a:t>
            </a:r>
            <a:r>
              <a:rPr kumimoji="1" lang="ja-JP" altLang="en-US" sz="1100" dirty="0">
                <a:latin typeface="Meiryo UI" panose="020B0604030504040204" pitchFamily="50" charset="-128"/>
                <a:ea typeface="Meiryo UI" panose="020B0604030504040204" pitchFamily="50" charset="-128"/>
              </a:rPr>
              <a:t>様々な損傷が把握できることを確認した。</a:t>
            </a:r>
            <a:endParaRPr lang="en-US" altLang="ja-JP" sz="1100" kern="100" dirty="0">
              <a:effectLst/>
              <a:latin typeface="Meiryo UI" panose="020B0604030504040204" pitchFamily="50" charset="-128"/>
              <a:ea typeface="Meiryo UI" panose="020B0604030504040204" pitchFamily="50" charset="-128"/>
            </a:endParaRPr>
          </a:p>
          <a:p>
            <a:pPr algn="just"/>
            <a:endParaRPr lang="en-US" altLang="ja-JP" sz="1100" kern="1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68D988FF-9D6C-44A5-9527-3D72A7E53FC3}"/>
              </a:ext>
            </a:extLst>
          </p:cNvPr>
          <p:cNvSpPr txBox="1"/>
          <p:nvPr/>
        </p:nvSpPr>
        <p:spPr>
          <a:xfrm>
            <a:off x="137464" y="4445949"/>
            <a:ext cx="8869072" cy="1071777"/>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この</a:t>
            </a:r>
            <a:r>
              <a:rPr lang="en-US" altLang="ja-JP" sz="1200" kern="100" dirty="0">
                <a:effectLst/>
                <a:latin typeface="Meiryo UI" panose="020B0604030504040204" pitchFamily="50" charset="-128"/>
                <a:ea typeface="Meiryo UI" panose="020B0604030504040204" pitchFamily="50" charset="-128"/>
              </a:rPr>
              <a:t>10</a:t>
            </a:r>
            <a:r>
              <a:rPr lang="ja-JP" altLang="en-US" sz="1200" kern="100" dirty="0">
                <a:effectLst/>
                <a:latin typeface="Meiryo UI" panose="020B0604030504040204" pitchFamily="50" charset="-128"/>
                <a:ea typeface="Meiryo UI" panose="020B0604030504040204" pitchFamily="50" charset="-128"/>
              </a:rPr>
              <a:t>年間の取組により顕在化した課題</a:t>
            </a:r>
            <a:r>
              <a:rPr lang="en-US" altLang="ja-JP" sz="1200" kern="100" dirty="0">
                <a:effectLst/>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プロセスにおける課題</a:t>
            </a:r>
            <a:r>
              <a:rPr lang="en-US" altLang="ja-JP" sz="1100" dirty="0">
                <a:latin typeface="Meiryo UI" panose="020B0604030504040204" pitchFamily="50" charset="-128"/>
                <a:ea typeface="Meiryo UI" panose="020B0604030504040204" pitchFamily="50" charset="-128"/>
              </a:rPr>
              <a:t>&gt;</a:t>
            </a:r>
          </a:p>
          <a:p>
            <a:pPr>
              <a:defRPr/>
            </a:pP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・地下河川の施設点検における走行型画像計測の活用について、現計画では未記載。</a:t>
            </a:r>
            <a:r>
              <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課題１</a:t>
            </a:r>
            <a:r>
              <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effectLst/>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アウトプットにおける課題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anose="020B0604030504040204" pitchFamily="50" charset="-128"/>
                <a:ea typeface="Meiryo UI" panose="020B0604030504040204" pitchFamily="50" charset="-128"/>
              </a:rPr>
              <a:t>・検証実績が少ない。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課題２</a:t>
            </a:r>
            <a:r>
              <a:rPr lang="en-US" altLang="ja-JP" sz="1100" dirty="0">
                <a:latin typeface="Meiryo UI" panose="020B0604030504040204" pitchFamily="50" charset="-128"/>
                <a:ea typeface="Meiryo UI" panose="020B0604030504040204" pitchFamily="50" charset="-128"/>
              </a:rPr>
              <a:t>》</a:t>
            </a:r>
          </a:p>
        </p:txBody>
      </p:sp>
      <p:sp>
        <p:nvSpPr>
          <p:cNvPr id="29" name="フローチャート: 組合せ 28">
            <a:extLst>
              <a:ext uri="{FF2B5EF4-FFF2-40B4-BE49-F238E27FC236}">
                <a16:creationId xmlns:a16="http://schemas.microsoft.com/office/drawing/2014/main" id="{4D4E314F-2076-435D-B0B2-1D779236BE73}"/>
              </a:ext>
            </a:extLst>
          </p:cNvPr>
          <p:cNvSpPr/>
          <p:nvPr/>
        </p:nvSpPr>
        <p:spPr>
          <a:xfrm>
            <a:off x="3721667" y="1809028"/>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0" name="フローチャート: 組合せ 29">
            <a:extLst>
              <a:ext uri="{FF2B5EF4-FFF2-40B4-BE49-F238E27FC236}">
                <a16:creationId xmlns:a16="http://schemas.microsoft.com/office/drawing/2014/main" id="{E2C8433E-CC1C-445B-B344-6BDFD9686B09}"/>
              </a:ext>
            </a:extLst>
          </p:cNvPr>
          <p:cNvSpPr/>
          <p:nvPr/>
        </p:nvSpPr>
        <p:spPr>
          <a:xfrm>
            <a:off x="3721667" y="3459499"/>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1" name="フローチャート: 組合せ 30">
            <a:extLst>
              <a:ext uri="{FF2B5EF4-FFF2-40B4-BE49-F238E27FC236}">
                <a16:creationId xmlns:a16="http://schemas.microsoft.com/office/drawing/2014/main" id="{5D419B7E-1158-4FDD-9CF0-DC509BA98D4C}"/>
              </a:ext>
            </a:extLst>
          </p:cNvPr>
          <p:cNvSpPr/>
          <p:nvPr/>
        </p:nvSpPr>
        <p:spPr>
          <a:xfrm>
            <a:off x="3714589" y="4290474"/>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C90BB01-BA9D-44B1-9F9E-2ABC0E8F8ACE}"/>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5F1E7A3B-0AA9-4BD7-A423-4AC743BDDC41}"/>
              </a:ext>
            </a:extLst>
          </p:cNvPr>
          <p:cNvSpPr txBox="1"/>
          <p:nvPr/>
        </p:nvSpPr>
        <p:spPr>
          <a:xfrm>
            <a:off x="137463" y="5673201"/>
            <a:ext cx="8869073" cy="1068167"/>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次期計画に向けた対応方針</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課題１</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地下河川の施設点検における走行型画像計測の活用を点検計画に位置付ける。</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effectLst/>
                <a:latin typeface="Meiryo UI" panose="020B0604030504040204" pitchFamily="50" charset="-128"/>
                <a:ea typeface="Meiryo UI" panose="020B0604030504040204" pitchFamily="50" charset="-128"/>
              </a:rPr>
              <a:t>・</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課題２</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施設点検における活用実績を重ね、</a:t>
            </a:r>
            <a:r>
              <a:rPr lang="ja-JP" altLang="en-US" sz="1100" kern="100" dirty="0">
                <a:latin typeface="Meiryo UI" panose="020B0604030504040204" pitchFamily="50" charset="-128"/>
                <a:ea typeface="Meiryo UI" panose="020B0604030504040204" pitchFamily="50" charset="-128"/>
              </a:rPr>
              <a:t>本格</a:t>
            </a:r>
            <a:r>
              <a:rPr lang="ja-JP" altLang="en-US" sz="1100" kern="100" dirty="0">
                <a:effectLst/>
                <a:latin typeface="Meiryo UI" panose="020B0604030504040204" pitchFamily="50" charset="-128"/>
                <a:ea typeface="Meiryo UI" panose="020B0604030504040204" pitchFamily="50" charset="-128"/>
              </a:rPr>
              <a:t>導入を目指す。</a:t>
            </a:r>
            <a:endParaRPr lang="en-US" altLang="ja-JP" sz="1100" kern="100" dirty="0">
              <a:effectLst/>
              <a:latin typeface="Meiryo UI" panose="020B0604030504040204" pitchFamily="50" charset="-128"/>
              <a:ea typeface="Meiryo UI" panose="020B0604030504040204" pitchFamily="50" charset="-128"/>
            </a:endParaRPr>
          </a:p>
        </p:txBody>
      </p:sp>
      <p:sp>
        <p:nvSpPr>
          <p:cNvPr id="23" name="フローチャート: 組合せ 22">
            <a:extLst>
              <a:ext uri="{FF2B5EF4-FFF2-40B4-BE49-F238E27FC236}">
                <a16:creationId xmlns:a16="http://schemas.microsoft.com/office/drawing/2014/main" id="{88DF7B23-6767-4CD7-B2DE-71CF30540C12}"/>
              </a:ext>
            </a:extLst>
          </p:cNvPr>
          <p:cNvSpPr/>
          <p:nvPr/>
        </p:nvSpPr>
        <p:spPr>
          <a:xfrm>
            <a:off x="3741222" y="555253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3" name="スライド番号プレースホルダー 17">
            <a:extLst>
              <a:ext uri="{FF2B5EF4-FFF2-40B4-BE49-F238E27FC236}">
                <a16:creationId xmlns:a16="http://schemas.microsoft.com/office/drawing/2014/main" id="{56B1C2E8-D50B-4E93-9072-707F773681A7}"/>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20</a:t>
            </a:fld>
            <a:endParaRPr kumimoji="1" lang="ja-JP" altLang="en-US" dirty="0"/>
          </a:p>
        </p:txBody>
      </p:sp>
    </p:spTree>
    <p:extLst>
      <p:ext uri="{BB962C8B-B14F-4D97-AF65-F5344CB8AC3E}">
        <p14:creationId xmlns:p14="http://schemas.microsoft.com/office/powerpoint/2010/main" val="221159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11">
            <a:extLst>
              <a:ext uri="{FF2B5EF4-FFF2-40B4-BE49-F238E27FC236}">
                <a16:creationId xmlns:a16="http://schemas.microsoft.com/office/drawing/2014/main" id="{FBFD0F60-8196-4F93-93D3-5B49E76B7600}"/>
              </a:ext>
            </a:extLst>
          </p:cNvPr>
          <p:cNvSpPr/>
          <p:nvPr/>
        </p:nvSpPr>
        <p:spPr>
          <a:xfrm>
            <a:off x="179512" y="1789775"/>
            <a:ext cx="3664666" cy="41314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現計画における取組内容</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１－４　新技術導入の取組</a:t>
            </a:r>
            <a:endParaRPr kumimoji="1" lang="ja-JP" altLang="en-US" sz="2400" dirty="0">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62618" y="963579"/>
            <a:ext cx="6597613"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堤防・護岸等（ラジコン草刈り機の活用）</a:t>
            </a:r>
            <a:endParaRPr kumimoji="1" lang="ja-JP" altLang="en-US" b="1" dirty="0">
              <a:latin typeface="Meiryo UI" pitchFamily="50" charset="-128"/>
              <a:ea typeface="Meiryo UI" pitchFamily="50" charset="-128"/>
              <a:cs typeface="Meiryo UI" pitchFamily="50" charset="-128"/>
            </a:endParaRPr>
          </a:p>
        </p:txBody>
      </p:sp>
      <p:sp>
        <p:nvSpPr>
          <p:cNvPr id="15" name="角丸四角形 111">
            <a:extLst>
              <a:ext uri="{FF2B5EF4-FFF2-40B4-BE49-F238E27FC236}">
                <a16:creationId xmlns:a16="http://schemas.microsoft.com/office/drawing/2014/main" id="{34D2CD40-53AE-4AE3-8561-A4AD3E53A5D3}"/>
              </a:ext>
            </a:extLst>
          </p:cNvPr>
          <p:cNvSpPr/>
          <p:nvPr/>
        </p:nvSpPr>
        <p:spPr>
          <a:xfrm>
            <a:off x="258217" y="1350724"/>
            <a:ext cx="8627568" cy="420644"/>
          </a:xfrm>
          <a:prstGeom prst="roundRect">
            <a:avLst>
              <a:gd name="adj"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現計画の記載事項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活用方法について、現計画では未記載ではあるが、石川の河川堤防において試行実施した。</a:t>
            </a: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A6F63E22-59B9-4061-A024-CFFED5562D3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4" name="角丸四角形 111">
            <a:extLst>
              <a:ext uri="{FF2B5EF4-FFF2-40B4-BE49-F238E27FC236}">
                <a16:creationId xmlns:a16="http://schemas.microsoft.com/office/drawing/2014/main" id="{F298A919-78AC-4190-8079-936EFD6EE1C1}"/>
              </a:ext>
            </a:extLst>
          </p:cNvPr>
          <p:cNvSpPr/>
          <p:nvPr/>
        </p:nvSpPr>
        <p:spPr>
          <a:xfrm>
            <a:off x="258217" y="2097693"/>
            <a:ext cx="8642550"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５年度に石川の河川堤防において試行実施し、草刈り業務の省力化、効率化を検証した。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17">
            <a:extLst>
              <a:ext uri="{FF2B5EF4-FFF2-40B4-BE49-F238E27FC236}">
                <a16:creationId xmlns:a16="http://schemas.microsoft.com/office/drawing/2014/main" id="{AF578621-403D-4217-B764-0B7CF761EB91}"/>
              </a:ext>
            </a:extLst>
          </p:cNvPr>
          <p:cNvSpPr txBox="1">
            <a:spLocks/>
          </p:cNvSpPr>
          <p:nvPr/>
        </p:nvSpPr>
        <p:spPr>
          <a:xfrm>
            <a:off x="8380804" y="649740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21</a:t>
            </a:fld>
            <a:endParaRPr lang="ja-JP" altLang="en-US" dirty="0"/>
          </a:p>
        </p:txBody>
      </p:sp>
      <p:pic>
        <p:nvPicPr>
          <p:cNvPr id="8" name="図 7">
            <a:extLst>
              <a:ext uri="{FF2B5EF4-FFF2-40B4-BE49-F238E27FC236}">
                <a16:creationId xmlns:a16="http://schemas.microsoft.com/office/drawing/2014/main" id="{CF3002DF-D0C9-4AC3-B00E-B1EB1E49A0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560" y="2869518"/>
            <a:ext cx="3596302" cy="2512973"/>
          </a:xfrm>
          <a:prstGeom prst="rect">
            <a:avLst/>
          </a:prstGeom>
        </p:spPr>
      </p:pic>
      <p:sp>
        <p:nvSpPr>
          <p:cNvPr id="53" name="テキスト ボックス 52">
            <a:extLst>
              <a:ext uri="{FF2B5EF4-FFF2-40B4-BE49-F238E27FC236}">
                <a16:creationId xmlns:a16="http://schemas.microsoft.com/office/drawing/2014/main" id="{74BDF33A-30AD-4714-8B73-D08243674929}"/>
              </a:ext>
            </a:extLst>
          </p:cNvPr>
          <p:cNvSpPr txBox="1"/>
          <p:nvPr/>
        </p:nvSpPr>
        <p:spPr>
          <a:xfrm>
            <a:off x="4493681" y="5382491"/>
            <a:ext cx="3600400" cy="577081"/>
          </a:xfrm>
          <a:prstGeom prst="rect">
            <a:avLst/>
          </a:prstGeom>
          <a:noFill/>
        </p:spPr>
        <p:txBody>
          <a:bodyPr wrap="square" rtlCol="0">
            <a:spAutoFit/>
          </a:bodyPr>
          <a:lstStyle/>
          <a:p>
            <a:r>
              <a:rPr kumimoji="1" lang="ja-JP" altLang="en-US" sz="1050" dirty="0"/>
              <a:t>平坦な場所だけでなく傾斜</a:t>
            </a:r>
            <a:r>
              <a:rPr kumimoji="1" lang="en-US" altLang="ja-JP" sz="1050" dirty="0"/>
              <a:t>45</a:t>
            </a:r>
            <a:r>
              <a:rPr kumimoji="1" lang="ja-JP" altLang="en-US" sz="1050" dirty="0"/>
              <a:t>度まで対応。</a:t>
            </a:r>
            <a:endParaRPr kumimoji="1" lang="en-US" altLang="ja-JP" sz="1050" dirty="0"/>
          </a:p>
          <a:p>
            <a:r>
              <a:rPr lang="ja-JP" altLang="en-US" sz="1050" dirty="0"/>
              <a:t>支障物のない平坦な場所であれば、肩掛け式に比べ</a:t>
            </a:r>
            <a:endParaRPr lang="en-US" altLang="ja-JP" sz="1050" dirty="0"/>
          </a:p>
          <a:p>
            <a:r>
              <a:rPr lang="en-US" altLang="ja-JP" sz="1050" dirty="0"/>
              <a:t>30</a:t>
            </a:r>
            <a:r>
              <a:rPr lang="ja-JP" altLang="en-US" sz="1050" dirty="0"/>
              <a:t>倍程度の作業効率があることを確認。</a:t>
            </a:r>
            <a:endParaRPr lang="en-US" altLang="ja-JP" sz="1050" dirty="0"/>
          </a:p>
        </p:txBody>
      </p:sp>
      <p:pic>
        <p:nvPicPr>
          <p:cNvPr id="10" name="図 9">
            <a:extLst>
              <a:ext uri="{FF2B5EF4-FFF2-40B4-BE49-F238E27FC236}">
                <a16:creationId xmlns:a16="http://schemas.microsoft.com/office/drawing/2014/main" id="{E36E645B-AB09-4FB9-9FAA-BCDB665B55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14145" y="2952328"/>
            <a:ext cx="3596302" cy="2446968"/>
          </a:xfrm>
          <a:prstGeom prst="rect">
            <a:avLst/>
          </a:prstGeom>
        </p:spPr>
      </p:pic>
    </p:spTree>
    <p:extLst>
      <p:ext uri="{BB962C8B-B14F-4D97-AF65-F5344CB8AC3E}">
        <p14:creationId xmlns:p14="http://schemas.microsoft.com/office/powerpoint/2010/main" val="249971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C019599B-2CAD-4A7A-9CB8-109E04B216B8}"/>
              </a:ext>
            </a:extLst>
          </p:cNvPr>
          <p:cNvSpPr txBox="1"/>
          <p:nvPr/>
        </p:nvSpPr>
        <p:spPr>
          <a:xfrm>
            <a:off x="146217" y="1346198"/>
            <a:ext cx="8869072" cy="427114"/>
          </a:xfrm>
          <a:prstGeom prst="rect">
            <a:avLst/>
          </a:prstGeom>
          <a:noFill/>
          <a:ln>
            <a:solidFill>
              <a:schemeClr val="tx1"/>
            </a:solidFill>
          </a:ln>
        </p:spPr>
        <p:txBody>
          <a:bodyPr wrap="square" rtlCol="0" anchor="t">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現計画での記載事項</a:t>
            </a:r>
            <a:r>
              <a:rPr lang="en-US" altLang="ja-JP" sz="1200" kern="100" dirty="0">
                <a:effectLst/>
                <a:latin typeface="Meiryo UI" panose="020B0604030504040204" pitchFamily="50" charset="-128"/>
                <a:ea typeface="Meiryo UI" panose="020B0604030504040204" pitchFamily="50" charset="-128"/>
              </a:rPr>
              <a:t>】</a:t>
            </a:r>
          </a:p>
          <a:p>
            <a:pPr>
              <a:defRPr/>
            </a:pP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・日常的維持管理における新技術の活用について、現計画では未記載</a:t>
            </a:r>
            <a:endParaRPr lang="en-US" altLang="ja-JP" sz="1200" kern="100" dirty="0">
              <a:effectLst/>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5"/>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１－４　新技術導入の取組</a:t>
            </a:r>
          </a:p>
        </p:txBody>
      </p:sp>
      <p:sp>
        <p:nvSpPr>
          <p:cNvPr id="18" name="正方形/長方形 17">
            <a:extLst>
              <a:ext uri="{FF2B5EF4-FFF2-40B4-BE49-F238E27FC236}">
                <a16:creationId xmlns:a16="http://schemas.microsoft.com/office/drawing/2014/main" id="{170DFACB-5936-4FE2-AC84-B9805F39B49C}"/>
              </a:ext>
            </a:extLst>
          </p:cNvPr>
          <p:cNvSpPr/>
          <p:nvPr/>
        </p:nvSpPr>
        <p:spPr>
          <a:xfrm>
            <a:off x="84721" y="1934938"/>
            <a:ext cx="8998075" cy="2164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0860A493-D284-400B-9128-55DED808A3AD}"/>
              </a:ext>
            </a:extLst>
          </p:cNvPr>
          <p:cNvSpPr txBox="1"/>
          <p:nvPr/>
        </p:nvSpPr>
        <p:spPr>
          <a:xfrm>
            <a:off x="146215" y="1996871"/>
            <a:ext cx="8869072" cy="1269022"/>
          </a:xfrm>
          <a:prstGeom prst="rect">
            <a:avLst/>
          </a:prstGeom>
          <a:noFill/>
          <a:ln>
            <a:solidFill>
              <a:schemeClr val="tx1"/>
            </a:solidFill>
          </a:ln>
        </p:spPr>
        <p:txBody>
          <a:bodyPr wrap="square" rtlCol="0" anchor="t">
            <a:noAutofit/>
          </a:bodyPr>
          <a:lstStyle/>
          <a:p>
            <a:pPr algn="l"/>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実績・評価（検証）</a:t>
            </a:r>
            <a:r>
              <a:rPr lang="en-US" altLang="ja-JP" sz="1200" kern="100" dirty="0">
                <a:effectLst/>
                <a:latin typeface="Meiryo UI" panose="020B0604030504040204" pitchFamily="50" charset="-128"/>
                <a:ea typeface="Meiryo UI" panose="020B0604030504040204" pitchFamily="50" charset="-128"/>
              </a:rPr>
              <a:t>】</a:t>
            </a:r>
          </a:p>
        </p:txBody>
      </p:sp>
      <p:sp>
        <p:nvSpPr>
          <p:cNvPr id="24" name="テキスト ボックス 23">
            <a:extLst>
              <a:ext uri="{FF2B5EF4-FFF2-40B4-BE49-F238E27FC236}">
                <a16:creationId xmlns:a16="http://schemas.microsoft.com/office/drawing/2014/main" id="{6E1E4C24-564C-431A-A13D-7728E930DF99}"/>
              </a:ext>
            </a:extLst>
          </p:cNvPr>
          <p:cNvSpPr txBox="1"/>
          <p:nvPr/>
        </p:nvSpPr>
        <p:spPr>
          <a:xfrm>
            <a:off x="146215" y="3418115"/>
            <a:ext cx="8869072" cy="619731"/>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総論</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200" kern="100" dirty="0">
                <a:effectLst/>
                <a:latin typeface="Meiryo UI" panose="020B0604030504040204" pitchFamily="50" charset="-128"/>
                <a:ea typeface="Meiryo UI" panose="020B0604030504040204" pitchFamily="50" charset="-128"/>
              </a:rPr>
              <a:t>河川堤防の除草においてラジコン草刈り機による除草を試行し、傾斜のある河川堤防でも省力化、効率化の視点で有用な技術であることを確認した。</a:t>
            </a:r>
            <a:endParaRPr lang="en-US" altLang="ja-JP" sz="1200" kern="100" dirty="0">
              <a:effectLs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8F28AA9-2C32-4D94-85D6-DB1019D46DB4}"/>
              </a:ext>
            </a:extLst>
          </p:cNvPr>
          <p:cNvSpPr txBox="1"/>
          <p:nvPr/>
        </p:nvSpPr>
        <p:spPr>
          <a:xfrm>
            <a:off x="251520" y="2253705"/>
            <a:ext cx="3384376" cy="986232"/>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プロセス評価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・石川河川堤防においてラジコン草刈り機による草刈りを試行した。</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effectLst/>
                <a:latin typeface="Meiryo UI" panose="020B0604030504040204" pitchFamily="50" charset="-128"/>
                <a:ea typeface="Meiryo UI" panose="020B0604030504040204" pitchFamily="50" charset="-128"/>
              </a:rPr>
              <a:t>・機体重量があるため軽トラックでの搬出入ができないものの、作業性は肩掛け式と同程度以上であった。</a:t>
            </a:r>
            <a:endParaRPr lang="en-US" altLang="ja-JP" sz="1100" kern="100" dirty="0">
              <a:effectLst/>
              <a:latin typeface="Meiryo UI" panose="020B0604030504040204" pitchFamily="50" charset="-128"/>
              <a:ea typeface="Meiryo UI" panose="020B0604030504040204" pitchFamily="50" charset="-128"/>
            </a:endParaRPr>
          </a:p>
          <a:p>
            <a:pPr algn="just"/>
            <a:endParaRPr lang="en-US" altLang="ja-JP" sz="1050" kern="100" dirty="0">
              <a:effectLst/>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D53A19E-081C-4F46-93E6-EE9B19FE30CE}"/>
              </a:ext>
            </a:extLst>
          </p:cNvPr>
          <p:cNvSpPr txBox="1"/>
          <p:nvPr/>
        </p:nvSpPr>
        <p:spPr>
          <a:xfrm>
            <a:off x="3697391" y="2252286"/>
            <a:ext cx="5245890" cy="987650"/>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アウトプット評価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・平坦な場所だけでなく堤防法面においても有用であることを確認した。</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latin typeface="Meiryo UI" panose="020B0604030504040204" pitchFamily="50" charset="-128"/>
                <a:ea typeface="Meiryo UI" panose="020B0604030504040204" pitchFamily="50" charset="-128"/>
              </a:rPr>
              <a:t>・肩掛け式草刈り機と同程度の仕上りであることを確認した。</a:t>
            </a:r>
            <a:endParaRPr lang="en-US" altLang="ja-JP" sz="1050" kern="1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68D988FF-9D6C-44A5-9527-3D72A7E53FC3}"/>
              </a:ext>
            </a:extLst>
          </p:cNvPr>
          <p:cNvSpPr txBox="1"/>
          <p:nvPr/>
        </p:nvSpPr>
        <p:spPr>
          <a:xfrm>
            <a:off x="137464" y="4255403"/>
            <a:ext cx="8869072" cy="1175973"/>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この</a:t>
            </a:r>
            <a:r>
              <a:rPr lang="en-US" altLang="ja-JP" sz="1200" kern="100" dirty="0">
                <a:effectLst/>
                <a:latin typeface="Meiryo UI" panose="020B0604030504040204" pitchFamily="50" charset="-128"/>
                <a:ea typeface="Meiryo UI" panose="020B0604030504040204" pitchFamily="50" charset="-128"/>
              </a:rPr>
              <a:t>10</a:t>
            </a:r>
            <a:r>
              <a:rPr lang="ja-JP" altLang="en-US" sz="1200" kern="100" dirty="0">
                <a:effectLst/>
                <a:latin typeface="Meiryo UI" panose="020B0604030504040204" pitchFamily="50" charset="-128"/>
                <a:ea typeface="Meiryo UI" panose="020B0604030504040204" pitchFamily="50" charset="-128"/>
              </a:rPr>
              <a:t>年間の取組により顕在化した課題</a:t>
            </a:r>
            <a:r>
              <a:rPr lang="en-US" altLang="ja-JP" sz="1200" kern="100" dirty="0">
                <a:effectLst/>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プロセスにおける課題</a:t>
            </a:r>
            <a:r>
              <a:rPr lang="en-US" altLang="ja-JP" sz="1100" dirty="0">
                <a:latin typeface="Meiryo UI" panose="020B0604030504040204" pitchFamily="50" charset="-128"/>
                <a:ea typeface="Meiryo UI" panose="020B0604030504040204" pitchFamily="50" charset="-128"/>
              </a:rPr>
              <a:t>&gt;</a:t>
            </a:r>
          </a:p>
          <a:p>
            <a:pPr>
              <a:defRPr/>
            </a:pPr>
            <a:r>
              <a:rPr lang="ja-JP" altLang="en-US" sz="1100" dirty="0">
                <a:latin typeface="Meiryo UI" panose="020B0604030504040204" pitchFamily="50" charset="-128"/>
                <a:ea typeface="Meiryo UI" panose="020B0604030504040204" pitchFamily="50" charset="-128"/>
              </a:rPr>
              <a:t>・</a:t>
            </a: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日常的維持管理における新技術の活用について、現計画では未記載。</a:t>
            </a:r>
            <a:r>
              <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課題１</a:t>
            </a:r>
            <a:r>
              <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アウトプットにおける課題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anose="020B0604030504040204" pitchFamily="50" charset="-128"/>
                <a:ea typeface="Meiryo UI" panose="020B0604030504040204" pitchFamily="50" charset="-128"/>
              </a:rPr>
              <a:t>・検証実績が少ない。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課題２</a:t>
            </a:r>
            <a:r>
              <a:rPr lang="en-US" altLang="ja-JP" sz="1100" dirty="0">
                <a:latin typeface="Meiryo UI" panose="020B0604030504040204" pitchFamily="50" charset="-128"/>
                <a:ea typeface="Meiryo UI" panose="020B0604030504040204" pitchFamily="50" charset="-128"/>
              </a:rPr>
              <a:t>》</a:t>
            </a:r>
          </a:p>
        </p:txBody>
      </p:sp>
      <p:sp>
        <p:nvSpPr>
          <p:cNvPr id="29" name="フローチャート: 組合せ 28">
            <a:extLst>
              <a:ext uri="{FF2B5EF4-FFF2-40B4-BE49-F238E27FC236}">
                <a16:creationId xmlns:a16="http://schemas.microsoft.com/office/drawing/2014/main" id="{4D4E314F-2076-435D-B0B2-1D779236BE73}"/>
              </a:ext>
            </a:extLst>
          </p:cNvPr>
          <p:cNvSpPr/>
          <p:nvPr/>
        </p:nvSpPr>
        <p:spPr>
          <a:xfrm>
            <a:off x="3721667" y="1809028"/>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0" name="フローチャート: 組合せ 29">
            <a:extLst>
              <a:ext uri="{FF2B5EF4-FFF2-40B4-BE49-F238E27FC236}">
                <a16:creationId xmlns:a16="http://schemas.microsoft.com/office/drawing/2014/main" id="{E2C8433E-CC1C-445B-B344-6BDFD9686B09}"/>
              </a:ext>
            </a:extLst>
          </p:cNvPr>
          <p:cNvSpPr/>
          <p:nvPr/>
        </p:nvSpPr>
        <p:spPr>
          <a:xfrm>
            <a:off x="3726180" y="3300667"/>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1" name="フローチャート: 組合せ 30">
            <a:extLst>
              <a:ext uri="{FF2B5EF4-FFF2-40B4-BE49-F238E27FC236}">
                <a16:creationId xmlns:a16="http://schemas.microsoft.com/office/drawing/2014/main" id="{5D419B7E-1158-4FDD-9CF0-DC509BA98D4C}"/>
              </a:ext>
            </a:extLst>
          </p:cNvPr>
          <p:cNvSpPr/>
          <p:nvPr/>
        </p:nvSpPr>
        <p:spPr>
          <a:xfrm>
            <a:off x="3734569" y="4130481"/>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C90BB01-BA9D-44B1-9F9E-2ABC0E8F8ACE}"/>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5F1E7A3B-0AA9-4BD7-A423-4AC743BDDC41}"/>
              </a:ext>
            </a:extLst>
          </p:cNvPr>
          <p:cNvSpPr txBox="1"/>
          <p:nvPr/>
        </p:nvSpPr>
        <p:spPr>
          <a:xfrm>
            <a:off x="137463" y="5673202"/>
            <a:ext cx="8869073" cy="824200"/>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次期計画に向けた対応方針</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課題１</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日常的維持管理の中でも新技術の活用を検討する。</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effectLst/>
                <a:latin typeface="Meiryo UI" panose="020B0604030504040204" pitchFamily="50" charset="-128"/>
                <a:ea typeface="Meiryo UI" panose="020B0604030504040204" pitchFamily="50" charset="-128"/>
              </a:rPr>
              <a:t>・</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課題２</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草刈り業務における</a:t>
            </a:r>
            <a:r>
              <a:rPr lang="ja-JP" altLang="en-US" sz="1100" kern="100" dirty="0">
                <a:latin typeface="Meiryo UI" panose="020B0604030504040204" pitchFamily="50" charset="-128"/>
                <a:ea typeface="Meiryo UI" panose="020B0604030504040204" pitchFamily="50" charset="-128"/>
              </a:rPr>
              <a:t>活用実績を重ね、日常的維持管理業務への</a:t>
            </a:r>
            <a:r>
              <a:rPr lang="ja-JP" altLang="en-US" sz="1100" kern="100" dirty="0">
                <a:effectLst/>
                <a:latin typeface="Meiryo UI" panose="020B0604030504040204" pitchFamily="50" charset="-128"/>
                <a:ea typeface="Meiryo UI" panose="020B0604030504040204" pitchFamily="50" charset="-128"/>
              </a:rPr>
              <a:t>導入を検討する</a:t>
            </a:r>
            <a:r>
              <a:rPr lang="ja-JP" altLang="en-US" sz="1100" kern="100" dirty="0">
                <a:latin typeface="Meiryo UI" panose="020B0604030504040204" pitchFamily="50" charset="-128"/>
                <a:ea typeface="Meiryo UI" panose="020B0604030504040204" pitchFamily="50" charset="-128"/>
              </a:rPr>
              <a:t>。</a:t>
            </a:r>
            <a:endParaRPr lang="en-US" altLang="ja-JP" sz="1100" kern="100" dirty="0">
              <a:effectLst/>
              <a:latin typeface="Meiryo UI" panose="020B0604030504040204" pitchFamily="50" charset="-128"/>
              <a:ea typeface="Meiryo UI" panose="020B0604030504040204" pitchFamily="50" charset="-128"/>
            </a:endParaRPr>
          </a:p>
        </p:txBody>
      </p:sp>
      <p:sp>
        <p:nvSpPr>
          <p:cNvPr id="23" name="フローチャート: 組合せ 22">
            <a:extLst>
              <a:ext uri="{FF2B5EF4-FFF2-40B4-BE49-F238E27FC236}">
                <a16:creationId xmlns:a16="http://schemas.microsoft.com/office/drawing/2014/main" id="{88DF7B23-6767-4CD7-B2DE-71CF30540C12}"/>
              </a:ext>
            </a:extLst>
          </p:cNvPr>
          <p:cNvSpPr/>
          <p:nvPr/>
        </p:nvSpPr>
        <p:spPr>
          <a:xfrm>
            <a:off x="3767160" y="5506738"/>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3" name="スライド番号プレースホルダー 17">
            <a:extLst>
              <a:ext uri="{FF2B5EF4-FFF2-40B4-BE49-F238E27FC236}">
                <a16:creationId xmlns:a16="http://schemas.microsoft.com/office/drawing/2014/main" id="{56B1C2E8-D50B-4E93-9072-707F773681A7}"/>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22</a:t>
            </a:fld>
            <a:endParaRPr kumimoji="1" lang="ja-JP" altLang="en-US" dirty="0"/>
          </a:p>
        </p:txBody>
      </p:sp>
      <p:sp>
        <p:nvSpPr>
          <p:cNvPr id="27" name="テキスト ボックス 26">
            <a:extLst>
              <a:ext uri="{FF2B5EF4-FFF2-40B4-BE49-F238E27FC236}">
                <a16:creationId xmlns:a16="http://schemas.microsoft.com/office/drawing/2014/main" id="{90303779-73B1-4D70-AFB2-12CCDA4ACFE9}"/>
              </a:ext>
            </a:extLst>
          </p:cNvPr>
          <p:cNvSpPr txBox="1"/>
          <p:nvPr/>
        </p:nvSpPr>
        <p:spPr>
          <a:xfrm>
            <a:off x="62618" y="963579"/>
            <a:ext cx="6597613"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堤防・護岸等（ラジコン草刈り機の活用）</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43342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5">
            <a:extLst>
              <a:ext uri="{FF2B5EF4-FFF2-40B4-BE49-F238E27FC236}">
                <a16:creationId xmlns:a16="http://schemas.microsoft.com/office/drawing/2014/main" id="{90FB7DE5-0CB6-44A0-8D98-ACD00AC5CBF7}"/>
              </a:ext>
            </a:extLst>
          </p:cNvPr>
          <p:cNvGraphicFramePr>
            <a:graphicFrameLocks noGrp="1"/>
          </p:cNvGraphicFramePr>
          <p:nvPr>
            <p:extLst>
              <p:ext uri="{D42A27DB-BD31-4B8C-83A1-F6EECF244321}">
                <p14:modId xmlns:p14="http://schemas.microsoft.com/office/powerpoint/2010/main" val="3529413866"/>
              </p:ext>
            </p:extLst>
          </p:nvPr>
        </p:nvGraphicFramePr>
        <p:xfrm>
          <a:off x="144000" y="1367208"/>
          <a:ext cx="8856000" cy="3459480"/>
        </p:xfrm>
        <a:graphic>
          <a:graphicData uri="http://schemas.openxmlformats.org/drawingml/2006/table">
            <a:tbl>
              <a:tblPr firstRow="1" bandRow="1">
                <a:tableStyleId>{5C22544A-7EE6-4342-B048-85BDC9FD1C3A}</a:tableStyleId>
              </a:tblPr>
              <a:tblGrid>
                <a:gridCol w="1043624">
                  <a:extLst>
                    <a:ext uri="{9D8B030D-6E8A-4147-A177-3AD203B41FA5}">
                      <a16:colId xmlns:a16="http://schemas.microsoft.com/office/drawing/2014/main" val="1842965497"/>
                    </a:ext>
                  </a:extLst>
                </a:gridCol>
                <a:gridCol w="648072">
                  <a:extLst>
                    <a:ext uri="{9D8B030D-6E8A-4147-A177-3AD203B41FA5}">
                      <a16:colId xmlns:a16="http://schemas.microsoft.com/office/drawing/2014/main" val="3992923806"/>
                    </a:ext>
                  </a:extLst>
                </a:gridCol>
                <a:gridCol w="3600400">
                  <a:extLst>
                    <a:ext uri="{9D8B030D-6E8A-4147-A177-3AD203B41FA5}">
                      <a16:colId xmlns:a16="http://schemas.microsoft.com/office/drawing/2014/main" val="921328369"/>
                    </a:ext>
                  </a:extLst>
                </a:gridCol>
                <a:gridCol w="3563904">
                  <a:extLst>
                    <a:ext uri="{9D8B030D-6E8A-4147-A177-3AD203B41FA5}">
                      <a16:colId xmlns:a16="http://schemas.microsoft.com/office/drawing/2014/main" val="563398991"/>
                    </a:ext>
                  </a:extLst>
                </a:gridCol>
              </a:tblGrid>
              <a:tr h="247514">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Meiryo UI" panose="020B0604030504040204" pitchFamily="50" charset="-128"/>
                          <a:ea typeface="Meiryo UI" panose="020B0604030504040204" pitchFamily="50" charset="-128"/>
                        </a:rPr>
                        <a:t>対応方針</a:t>
                      </a:r>
                    </a:p>
                  </a:txBody>
                  <a:tcPr anchor="ctr"/>
                </a:tc>
                <a:extLst>
                  <a:ext uri="{0D108BD9-81ED-4DB2-BD59-A6C34878D82A}">
                    <a16:rowId xmlns:a16="http://schemas.microsoft.com/office/drawing/2014/main" val="4087642139"/>
                  </a:ext>
                </a:extLst>
              </a:tr>
              <a:tr h="1249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堤防・護岸等</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地下河川・</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地下調節池</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砂防関係施設</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ダム</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その他施設</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点検</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評価</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50" b="1" dirty="0">
                          <a:latin typeface="Meiryo UI" panose="020B0604030504040204" pitchFamily="50" charset="-128"/>
                          <a:ea typeface="Meiryo UI" panose="020B0604030504040204" pitchFamily="50" charset="-128"/>
                        </a:rPr>
                        <a:t>≪ドローンの活用≫</a:t>
                      </a:r>
                      <a:endParaRPr lang="en-US" altLang="ja-JP" sz="105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rPr>
                        <a:t>・点検精度、作業効率が機体操縦者の技術に左右される。（</a:t>
                      </a:r>
                      <a:r>
                        <a:rPr lang="en-US" altLang="ja-JP" sz="1050" kern="100" dirty="0">
                          <a:solidFill>
                            <a:schemeClr val="tx1"/>
                          </a:solidFill>
                          <a:latin typeface="Meiryo UI" panose="020B0604030504040204" pitchFamily="50" charset="-128"/>
                          <a:ea typeface="Meiryo UI" panose="020B0604030504040204" pitchFamily="50" charset="-128"/>
                        </a:rPr>
                        <a:t>A</a:t>
                      </a:r>
                      <a:r>
                        <a:rPr lang="ja-JP" altLang="en-US" sz="1050" kern="100" dirty="0">
                          <a:solidFill>
                            <a:schemeClr val="tx1"/>
                          </a:solidFill>
                          <a:latin typeface="Meiryo UI" panose="020B0604030504040204" pitchFamily="50" charset="-128"/>
                          <a:ea typeface="Meiryo UI" panose="020B0604030504040204" pitchFamily="50" charset="-128"/>
                        </a:rPr>
                        <a:t>）</a:t>
                      </a:r>
                      <a:endParaRPr lang="en-US" altLang="ja-JP" sz="1050" kern="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施設点検における</a:t>
                      </a:r>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ドローンの活用について、現計画では未記載。（</a:t>
                      </a:r>
                      <a:r>
                        <a:rPr lang="en-US" altLang="ja-JP"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kern="100" dirty="0">
                          <a:solidFill>
                            <a:schemeClr val="tx1"/>
                          </a:solidFill>
                          <a:latin typeface="Meiryo UI" panose="020B0604030504040204" pitchFamily="50" charset="-128"/>
                          <a:ea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rPr>
                        <a:t>水面下や施設表面に植生や汚損がある箇所など、ドローンによる撮影が困難な箇所がある。（</a:t>
                      </a:r>
                      <a:r>
                        <a:rPr lang="en-US" altLang="ja-JP" sz="1050" kern="100" dirty="0">
                          <a:latin typeface="Meiryo UI" panose="020B0604030504040204" pitchFamily="50" charset="-128"/>
                          <a:ea typeface="Meiryo UI" panose="020B0604030504040204" pitchFamily="50" charset="-128"/>
                        </a:rPr>
                        <a:t>B</a:t>
                      </a:r>
                      <a:r>
                        <a:rPr lang="ja-JP" altLang="en-US" sz="1050" kern="100" dirty="0">
                          <a:latin typeface="Meiryo UI" panose="020B0604030504040204" pitchFamily="50" charset="-128"/>
                          <a:ea typeface="Meiryo UI" panose="020B0604030504040204" pitchFamily="50" charset="-128"/>
                        </a:rPr>
                        <a:t>）</a:t>
                      </a:r>
                      <a:endParaRPr lang="en-US" altLang="ja-JP" sz="105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・ドローンが撮影した映像・画像を職員が確認し損傷を確認する必要がある。（</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lang="ja-JP" altLang="en-US" sz="1050" b="1" dirty="0">
                          <a:solidFill>
                            <a:schemeClr val="tx1"/>
                          </a:solidFill>
                          <a:latin typeface="Meiryo UI" panose="020B0604030504040204" pitchFamily="50" charset="-128"/>
                          <a:ea typeface="Meiryo UI" panose="020B0604030504040204" pitchFamily="50" charset="-128"/>
                        </a:rPr>
                        <a:t>≪ドローンの活用の活用≫</a:t>
                      </a:r>
                      <a:endParaRPr lang="en-US" altLang="ja-JP" sz="1050" b="1"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b="1" kern="100" dirty="0">
                          <a:solidFill>
                            <a:schemeClr val="tx1"/>
                          </a:solidFill>
                          <a:latin typeface="Meiryo UI" panose="020B0604030504040204" pitchFamily="50" charset="-128"/>
                          <a:ea typeface="Meiryo UI" panose="020B0604030504040204" pitchFamily="50" charset="-128"/>
                        </a:rPr>
                        <a:t>・</a:t>
                      </a:r>
                      <a:r>
                        <a:rPr lang="ja-JP" altLang="en-US" sz="1050" kern="100" dirty="0">
                          <a:solidFill>
                            <a:schemeClr val="tx1"/>
                          </a:solidFill>
                          <a:latin typeface="Meiryo UI" panose="020B0604030504040204" pitchFamily="50" charset="-128"/>
                          <a:ea typeface="Meiryo UI" panose="020B0604030504040204" pitchFamily="50" charset="-128"/>
                        </a:rPr>
                        <a:t>職員による目視外飛行を含めドローン操縦の有資格者の育成を行うとともに、自動操縦機体の導入などさらなる活用拡大に取組む。</a:t>
                      </a:r>
                      <a:endParaRPr lang="en-US" altLang="ja-JP" sz="105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b="1" kern="100" dirty="0">
                          <a:solidFill>
                            <a:schemeClr val="tx1"/>
                          </a:solidFill>
                          <a:latin typeface="Meiryo UI" panose="020B0604030504040204" pitchFamily="50" charset="-128"/>
                          <a:ea typeface="Meiryo UI" panose="020B0604030504040204" pitchFamily="50" charset="-128"/>
                        </a:rPr>
                        <a:t>・</a:t>
                      </a:r>
                      <a:r>
                        <a:rPr lang="ja-JP" altLang="en-US" sz="1050" kern="100" dirty="0">
                          <a:solidFill>
                            <a:schemeClr val="tx1"/>
                          </a:solidFill>
                          <a:latin typeface="Meiryo UI" panose="020B0604030504040204" pitchFamily="50" charset="-128"/>
                          <a:ea typeface="Meiryo UI" panose="020B0604030504040204" pitchFamily="50" charset="-128"/>
                        </a:rPr>
                        <a:t>効率的・効果的な点検のため、</a:t>
                      </a:r>
                      <a:r>
                        <a:rPr lang="ja-JP" altLang="en-US" sz="1050" b="0" kern="100" dirty="0">
                          <a:solidFill>
                            <a:schemeClr val="tx1"/>
                          </a:solidFill>
                          <a:latin typeface="Meiryo UI" panose="020B0604030504040204" pitchFamily="50" charset="-128"/>
                          <a:ea typeface="Meiryo UI" panose="020B0604030504040204" pitchFamily="50" charset="-128"/>
                        </a:rPr>
                        <a:t>施設点検における</a:t>
                      </a:r>
                      <a:r>
                        <a:rPr lang="ja-JP" altLang="en-US" sz="1050" kern="100" dirty="0">
                          <a:solidFill>
                            <a:schemeClr val="tx1"/>
                          </a:solidFill>
                          <a:latin typeface="Meiryo UI" panose="020B0604030504040204" pitchFamily="50" charset="-128"/>
                          <a:ea typeface="Meiryo UI" panose="020B0604030504040204" pitchFamily="50" charset="-128"/>
                        </a:rPr>
                        <a:t>ドローンの活用を点検計画に位置付ける。</a:t>
                      </a:r>
                      <a:endParaRPr lang="en-US" altLang="ja-JP" sz="105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rPr>
                        <a:t>・</a:t>
                      </a:r>
                      <a:r>
                        <a:rPr lang="ja-JP" altLang="en-US" sz="1050" kern="100" dirty="0">
                          <a:solidFill>
                            <a:schemeClr val="tx1"/>
                          </a:solidFill>
                          <a:effectLst/>
                          <a:latin typeface="Meiryo UI" panose="020B0604030504040204" pitchFamily="50" charset="-128"/>
                          <a:ea typeface="Meiryo UI" panose="020B0604030504040204" pitchFamily="50" charset="-128"/>
                        </a:rPr>
                        <a:t>ドローンによる点検では把握できない情報については、職員等により補完する。</a:t>
                      </a:r>
                      <a:endParaRPr lang="en-US" altLang="ja-JP" sz="1050" kern="100" dirty="0">
                        <a:solidFill>
                          <a:schemeClr val="tx1"/>
                        </a:solidFill>
                        <a:latin typeface="Meiryo UI" panose="020B0604030504040204" pitchFamily="50" charset="-128"/>
                        <a:ea typeface="Meiryo UI" panose="020B0604030504040204" pitchFamily="50" charset="-128"/>
                      </a:endParaRPr>
                    </a:p>
                    <a:p>
                      <a:pPr algn="just"/>
                      <a:r>
                        <a:rPr lang="ja-JP" altLang="en-US" sz="1050" kern="100" dirty="0">
                          <a:solidFill>
                            <a:schemeClr val="tx1"/>
                          </a:solidFill>
                          <a:latin typeface="Meiryo UI" panose="020B0604030504040204" pitchFamily="50" charset="-128"/>
                          <a:ea typeface="Meiryo UI" panose="020B0604030504040204" pitchFamily="50" charset="-128"/>
                        </a:rPr>
                        <a:t>・ドローンが撮影した映像・画像から損傷度を自動判別する</a:t>
                      </a:r>
                      <a:r>
                        <a:rPr lang="en-US" altLang="ja-JP" sz="1050" kern="100" dirty="0">
                          <a:solidFill>
                            <a:schemeClr val="tx1"/>
                          </a:solidFill>
                          <a:latin typeface="Meiryo UI" panose="020B0604030504040204" pitchFamily="50" charset="-128"/>
                          <a:ea typeface="Meiryo UI" panose="020B0604030504040204" pitchFamily="50" charset="-128"/>
                        </a:rPr>
                        <a:t>AI</a:t>
                      </a:r>
                      <a:r>
                        <a:rPr lang="ja-JP" altLang="en-US" sz="1050" kern="100" dirty="0">
                          <a:solidFill>
                            <a:schemeClr val="tx1"/>
                          </a:solidFill>
                          <a:latin typeface="Meiryo UI" panose="020B0604030504040204" pitchFamily="50" charset="-128"/>
                          <a:ea typeface="Meiryo UI" panose="020B0604030504040204" pitchFamily="50" charset="-128"/>
                        </a:rPr>
                        <a:t>解析等の技術の導入可能性を検討する。</a:t>
                      </a:r>
                      <a:endParaRPr lang="en-US" altLang="ja-JP" sz="105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6268690"/>
                  </a:ext>
                </a:extLst>
              </a:tr>
              <a:tr h="723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地下河川・</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地下調節池</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点検</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評価</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≪走行型画像計測の活用≫</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・地下河川の施設点検における走行型画像計測の活用について、現計画では未記載。（</a:t>
                      </a:r>
                      <a:r>
                        <a:rPr lang="en-US" altLang="ja-JP"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50" b="0" kern="100" dirty="0">
                          <a:solidFill>
                            <a:schemeClr val="tx1"/>
                          </a:solidFill>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検証実績が少ない。</a:t>
                      </a:r>
                      <a:r>
                        <a:rPr lang="en-US" altLang="ja-JP" sz="1050" dirty="0">
                          <a:latin typeface="Meiryo UI" panose="020B0604030504040204" pitchFamily="50" charset="-128"/>
                          <a:ea typeface="Meiryo UI" panose="020B0604030504040204" pitchFamily="50" charset="-128"/>
                        </a:rPr>
                        <a:t>(G)</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≪走行型画像計測の活用≫</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schemeClr val="tx1"/>
                          </a:solidFill>
                          <a:latin typeface="Meiryo UI" panose="020B0604030504040204" pitchFamily="50" charset="-128"/>
                          <a:ea typeface="Meiryo UI" panose="020B0604030504040204" pitchFamily="50" charset="-128"/>
                        </a:rPr>
                        <a:t>地下河川の施設点検における走行型画像計測の活用を点検計画に位置付ける。</a:t>
                      </a:r>
                      <a:endParaRPr lang="en-US" altLang="ja-JP" sz="105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rPr>
                        <a:t>・</a:t>
                      </a:r>
                      <a:r>
                        <a:rPr lang="ja-JP" altLang="en-US" sz="1050" kern="100" dirty="0">
                          <a:solidFill>
                            <a:schemeClr val="tx1"/>
                          </a:solidFill>
                          <a:effectLst/>
                          <a:latin typeface="Meiryo UI" panose="020B0604030504040204" pitchFamily="50" charset="-128"/>
                          <a:ea typeface="Meiryo UI" panose="020B0604030504040204" pitchFamily="50" charset="-128"/>
                        </a:rPr>
                        <a:t>施設点検における活用実績を重ね、</a:t>
                      </a:r>
                      <a:r>
                        <a:rPr lang="ja-JP" altLang="en-US" sz="1050" kern="100" dirty="0">
                          <a:solidFill>
                            <a:schemeClr val="tx1"/>
                          </a:solidFill>
                          <a:latin typeface="Meiryo UI" panose="020B0604030504040204" pitchFamily="50" charset="-128"/>
                          <a:ea typeface="Meiryo UI" panose="020B0604030504040204" pitchFamily="50" charset="-128"/>
                        </a:rPr>
                        <a:t>本格</a:t>
                      </a:r>
                      <a:r>
                        <a:rPr lang="ja-JP" altLang="en-US" sz="1050" kern="100" dirty="0">
                          <a:solidFill>
                            <a:schemeClr val="tx1"/>
                          </a:solidFill>
                          <a:effectLst/>
                          <a:latin typeface="Meiryo UI" panose="020B0604030504040204" pitchFamily="50" charset="-128"/>
                          <a:ea typeface="Meiryo UI" panose="020B0604030504040204" pitchFamily="50" charset="-128"/>
                        </a:rPr>
                        <a:t>導入を目指す。</a:t>
                      </a:r>
                      <a:endParaRPr lang="en-US" altLang="ja-JP" sz="105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461318"/>
                  </a:ext>
                </a:extLst>
              </a:tr>
              <a:tr h="66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堤防・護岸等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点検</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en-US" altLang="ja-JP" sz="105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ラジコン草刈り機の活用</a:t>
                      </a:r>
                      <a:r>
                        <a:rPr lang="en-US" altLang="ja-JP" sz="105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r>
                        <a:rPr lang="ja-JP" altLang="en-US" sz="105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日常的維持管理における新技術の活用について、現計画では未記載。</a:t>
                      </a:r>
                      <a:r>
                        <a:rPr lang="ja-JP" altLang="en-US" sz="105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5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50" b="0" kern="100" dirty="0">
                          <a:solidFill>
                            <a:schemeClr val="tx1"/>
                          </a:solidFill>
                          <a:latin typeface="Meiryo UI" panose="020B0604030504040204" pitchFamily="50" charset="-128"/>
                          <a:ea typeface="Meiryo UI" panose="020B0604030504040204" pitchFamily="50" charset="-128"/>
                        </a:rPr>
                        <a:t>・</a:t>
                      </a:r>
                      <a:r>
                        <a:rPr lang="ja-JP" altLang="en-US" sz="1050" b="0" dirty="0">
                          <a:latin typeface="Meiryo UI" panose="020B0604030504040204" pitchFamily="50" charset="-128"/>
                          <a:ea typeface="Meiryo UI" panose="020B0604030504040204" pitchFamily="50" charset="-128"/>
                        </a:rPr>
                        <a:t>検証実績</a:t>
                      </a:r>
                      <a:r>
                        <a:rPr lang="ja-JP" altLang="en-US" sz="1050" dirty="0">
                          <a:latin typeface="Meiryo UI" panose="020B0604030504040204" pitchFamily="50" charset="-128"/>
                          <a:ea typeface="Meiryo UI" panose="020B0604030504040204" pitchFamily="50" charset="-128"/>
                        </a:rPr>
                        <a:t>が少ない。（</a:t>
                      </a:r>
                      <a:r>
                        <a:rPr lang="en-US" altLang="ja-JP" sz="1050" dirty="0">
                          <a:latin typeface="Meiryo UI" panose="020B0604030504040204" pitchFamily="50" charset="-128"/>
                          <a:ea typeface="Meiryo UI" panose="020B0604030504040204" pitchFamily="50" charset="-128"/>
                        </a:rPr>
                        <a:t>G</a:t>
                      </a:r>
                      <a:r>
                        <a:rPr lang="ja-JP" altLang="en-US" sz="1050" dirty="0">
                          <a:latin typeface="Meiryo UI" panose="020B0604030504040204" pitchFamily="50" charset="-128"/>
                          <a:ea typeface="Meiryo UI" panose="020B0604030504040204" pitchFamily="50" charset="-128"/>
                        </a:rPr>
                        <a:t>）</a:t>
                      </a:r>
                      <a:endParaRPr lang="en-US" altLang="ja-JP" sz="105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just"/>
                      <a:r>
                        <a:rPr lang="en-US" altLang="ja-JP" sz="1050" b="1" kern="100" dirty="0">
                          <a:solidFill>
                            <a:schemeClr val="tx1"/>
                          </a:solidFill>
                          <a:latin typeface="Meiryo UI" panose="020B0604030504040204" pitchFamily="50" charset="-128"/>
                          <a:ea typeface="Meiryo UI" panose="020B0604030504040204" pitchFamily="50" charset="-128"/>
                        </a:rPr>
                        <a:t>《</a:t>
                      </a:r>
                      <a:r>
                        <a:rPr lang="ja-JP" altLang="en-US" sz="1050" b="1" kern="100" dirty="0">
                          <a:solidFill>
                            <a:schemeClr val="tx1"/>
                          </a:solidFill>
                          <a:latin typeface="Meiryo UI" panose="020B0604030504040204" pitchFamily="50" charset="-128"/>
                          <a:ea typeface="Meiryo UI" panose="020B0604030504040204" pitchFamily="50" charset="-128"/>
                        </a:rPr>
                        <a:t>ラジコン草刈り機の活用</a:t>
                      </a:r>
                      <a:r>
                        <a:rPr lang="en-US" altLang="ja-JP" sz="1050" b="1" kern="100" dirty="0">
                          <a:solidFill>
                            <a:schemeClr val="tx1"/>
                          </a:solidFill>
                          <a:latin typeface="Meiryo UI" panose="020B0604030504040204" pitchFamily="50" charset="-128"/>
                          <a:ea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latin typeface="Meiryo UI" panose="020B0604030504040204" pitchFamily="50" charset="-128"/>
                          <a:ea typeface="Meiryo UI" panose="020B0604030504040204" pitchFamily="50" charset="-128"/>
                        </a:rPr>
                        <a:t>・日常的維持管理の中でも新技術の活用を検討する。</a:t>
                      </a:r>
                      <a:endParaRPr lang="en-US" altLang="ja-JP" sz="1050" kern="100" dirty="0">
                        <a:solidFill>
                          <a:schemeClr val="tx1"/>
                        </a:solidFill>
                        <a:latin typeface="Meiryo UI" panose="020B0604030504040204" pitchFamily="50" charset="-128"/>
                        <a:ea typeface="Meiryo UI" panose="020B0604030504040204" pitchFamily="50" charset="-128"/>
                      </a:endParaRPr>
                    </a:p>
                    <a:p>
                      <a:pPr algn="just"/>
                      <a:r>
                        <a:rPr lang="ja-JP" altLang="en-US" sz="1050" kern="100" dirty="0">
                          <a:solidFill>
                            <a:schemeClr val="tx1"/>
                          </a:solidFill>
                          <a:latin typeface="Meiryo UI" panose="020B0604030504040204" pitchFamily="50" charset="-128"/>
                          <a:ea typeface="Meiryo UI" panose="020B0604030504040204" pitchFamily="50" charset="-128"/>
                        </a:rPr>
                        <a:t>・</a:t>
                      </a:r>
                      <a:r>
                        <a:rPr lang="ja-JP" altLang="en-US" sz="1050" kern="100" dirty="0">
                          <a:solidFill>
                            <a:schemeClr val="tx1"/>
                          </a:solidFill>
                          <a:effectLst/>
                          <a:latin typeface="Meiryo UI" panose="020B0604030504040204" pitchFamily="50" charset="-128"/>
                          <a:ea typeface="Meiryo UI" panose="020B0604030504040204" pitchFamily="50" charset="-128"/>
                        </a:rPr>
                        <a:t>草刈り業務における</a:t>
                      </a:r>
                      <a:r>
                        <a:rPr lang="ja-JP" altLang="en-US" sz="1050" kern="100" dirty="0">
                          <a:solidFill>
                            <a:schemeClr val="tx1"/>
                          </a:solidFill>
                          <a:latin typeface="Meiryo UI" panose="020B0604030504040204" pitchFamily="50" charset="-128"/>
                          <a:ea typeface="Meiryo UI" panose="020B0604030504040204" pitchFamily="50" charset="-128"/>
                        </a:rPr>
                        <a:t>活用実績を重ね、日常的維持管理業務への</a:t>
                      </a:r>
                      <a:r>
                        <a:rPr lang="ja-JP" altLang="en-US" sz="1050" kern="100" dirty="0">
                          <a:solidFill>
                            <a:schemeClr val="tx1"/>
                          </a:solidFill>
                          <a:effectLst/>
                          <a:latin typeface="Meiryo UI" panose="020B0604030504040204" pitchFamily="50" charset="-128"/>
                          <a:ea typeface="Meiryo UI" panose="020B0604030504040204" pitchFamily="50" charset="-128"/>
                        </a:rPr>
                        <a:t>導入を検討する。</a:t>
                      </a:r>
                      <a:endParaRPr lang="en-US" altLang="ja-JP" sz="105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21108295"/>
                  </a:ext>
                </a:extLst>
              </a:tr>
            </a:tbl>
          </a:graphicData>
        </a:graphic>
      </p:graphicFrame>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１－４　新技術導入の取組</a:t>
            </a:r>
            <a:endParaRPr kumimoji="1" lang="ja-JP" altLang="en-US" sz="2400" dirty="0">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4BD4615D-150E-4687-85B0-4F6D9C28FE91}"/>
              </a:ext>
            </a:extLst>
          </p:cNvPr>
          <p:cNvSpPr txBox="1"/>
          <p:nvPr/>
        </p:nvSpPr>
        <p:spPr>
          <a:xfrm>
            <a:off x="1647238" y="4826688"/>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23</a:t>
            </a:fld>
            <a:endParaRPr kumimoji="1" lang="ja-JP" altLang="en-US" dirty="0"/>
          </a:p>
        </p:txBody>
      </p:sp>
      <p:sp>
        <p:nvSpPr>
          <p:cNvPr id="9" name="テキスト ボックス 8">
            <a:extLst>
              <a:ext uri="{FF2B5EF4-FFF2-40B4-BE49-F238E27FC236}">
                <a16:creationId xmlns:a16="http://schemas.microsoft.com/office/drawing/2014/main" id="{F5749BC9-3393-4D94-8D0F-7C6B8D32E69B}"/>
              </a:ext>
            </a:extLst>
          </p:cNvPr>
          <p:cNvSpPr txBox="1"/>
          <p:nvPr/>
        </p:nvSpPr>
        <p:spPr>
          <a:xfrm>
            <a:off x="25336" y="971436"/>
            <a:ext cx="8291080" cy="369332"/>
          </a:xfrm>
          <a:prstGeom prst="rect">
            <a:avLst/>
          </a:prstGeom>
          <a:noFill/>
          <a:ln w="19050">
            <a:noFill/>
          </a:ln>
        </p:spPr>
        <p:txBody>
          <a:bodyPr wrap="square" rtlCol="0">
            <a:spAutoFit/>
          </a:bodyPr>
          <a:lstStyle/>
          <a:p>
            <a:r>
              <a:rPr kumimoji="1" lang="ja-JP" altLang="en-US" b="1" dirty="0">
                <a:latin typeface="Meiryo UI" pitchFamily="50" charset="-128"/>
                <a:ea typeface="Meiryo UI" pitchFamily="50" charset="-128"/>
                <a:cs typeface="Meiryo UI" pitchFamily="50" charset="-128"/>
              </a:rPr>
              <a:t>ドローンの活用・走行型画像計測の活用・ラジコン草刈り機の活用　のまとめ</a:t>
            </a:r>
          </a:p>
        </p:txBody>
      </p:sp>
    </p:spTree>
    <p:extLst>
      <p:ext uri="{BB962C8B-B14F-4D97-AF65-F5344CB8AC3E}">
        <p14:creationId xmlns:p14="http://schemas.microsoft.com/office/powerpoint/2010/main" val="233184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24</a:t>
            </a:fld>
            <a:endParaRPr kumimoji="1" lang="ja-JP" altLang="en-US" dirty="0"/>
          </a:p>
        </p:txBody>
      </p:sp>
      <p:sp>
        <p:nvSpPr>
          <p:cNvPr id="13" name="テキスト ボックス 12">
            <a:extLst>
              <a:ext uri="{FF2B5EF4-FFF2-40B4-BE49-F238E27FC236}">
                <a16:creationId xmlns:a16="http://schemas.microsoft.com/office/drawing/2014/main" id="{554E9873-2BAF-4953-9132-9C4363CA8900}"/>
              </a:ext>
            </a:extLst>
          </p:cNvPr>
          <p:cNvSpPr txBox="1"/>
          <p:nvPr/>
        </p:nvSpPr>
        <p:spPr>
          <a:xfrm>
            <a:off x="647056" y="2154586"/>
            <a:ext cx="7849888" cy="3046988"/>
          </a:xfrm>
          <a:prstGeom prst="rect">
            <a:avLst/>
          </a:prstGeom>
          <a:noFill/>
        </p:spPr>
        <p:txBody>
          <a:bodyPr wrap="square" rtlCol="0">
            <a:spAutoFit/>
          </a:bodyPr>
          <a:lstStyle/>
          <a:p>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１．現計画の</a:t>
            </a:r>
            <a:r>
              <a:rPr lang="ja-JP" altLang="en-US" sz="2400" b="1" dirty="0">
                <a:latin typeface="Meiryo UI" panose="020B0604030504040204" pitchFamily="50" charset="-128"/>
                <a:ea typeface="Meiryo UI" panose="020B0604030504040204" pitchFamily="50" charset="-128"/>
              </a:rPr>
              <a:t>検証、課題抽出及び対応方針</a:t>
            </a:r>
            <a:endParaRPr lang="en-US" altLang="ja-JP" sz="24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１－１　施設の点検・評価方法の高度化に向けた取組</a:t>
            </a:r>
            <a:endParaRPr lang="en-US" altLang="ja-JP" sz="2000" dirty="0">
              <a:latin typeface="Meiryo UI" panose="020B0604030504040204" pitchFamily="50" charset="-128"/>
              <a:ea typeface="Meiryo UI" panose="020B0604030504040204" pitchFamily="50" charset="-128"/>
            </a:endParaRPr>
          </a:p>
          <a:p>
            <a:r>
              <a:rPr lang="ja-JP" altLang="en-US" sz="2000" dirty="0">
                <a:solidFill>
                  <a:schemeClr val="bg1">
                    <a:lumMod val="75000"/>
                  </a:schemeClr>
                </a:solidFill>
                <a:latin typeface="Meiryo UI" panose="020B0604030504040204" pitchFamily="50" charset="-128"/>
                <a:ea typeface="Meiryo UI" panose="020B0604030504040204" pitchFamily="50" charset="-128"/>
              </a:rPr>
              <a:t>　　　１－２　施設の更新等判定フロー</a:t>
            </a: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１－３　</a:t>
            </a:r>
            <a:r>
              <a:rPr lang="ja-JP" altLang="en-US" sz="2000" dirty="0">
                <a:latin typeface="Meiryo UI" pitchFamily="50" charset="-128"/>
                <a:ea typeface="Meiryo UI" pitchFamily="50" charset="-128"/>
                <a:cs typeface="Meiryo UI" pitchFamily="50" charset="-128"/>
              </a:rPr>
              <a:t>予測計画型の維持管理手法を目指した取組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１－４　新技術導入の取組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u="sng" dirty="0">
                <a:latin typeface="Meiryo UI" panose="020B0604030504040204" pitchFamily="50" charset="-128"/>
                <a:ea typeface="Meiryo UI" panose="020B0604030504040204" pitchFamily="50" charset="-128"/>
              </a:rPr>
              <a:t>１－５　まとめ</a:t>
            </a:r>
            <a:endParaRPr lang="en-US" altLang="ja-JP" sz="2000" u="sng"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022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１－５　まとめ</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534904" y="6592267"/>
            <a:ext cx="774422" cy="365125"/>
          </a:xfrm>
        </p:spPr>
        <p:txBody>
          <a:bodyPr/>
          <a:lstStyle/>
          <a:p>
            <a:fld id="{682EF9F9-C4E8-46B2-BBF1-33E3162B856A}" type="slidenum">
              <a:rPr kumimoji="1" lang="ja-JP" altLang="en-US" smtClean="0"/>
              <a:t>25</a:t>
            </a:fld>
            <a:endParaRPr kumimoji="1" lang="ja-JP" altLang="en-US" dirty="0"/>
          </a:p>
        </p:txBody>
      </p:sp>
      <p:graphicFrame>
        <p:nvGraphicFramePr>
          <p:cNvPr id="20" name="表 5">
            <a:extLst>
              <a:ext uri="{FF2B5EF4-FFF2-40B4-BE49-F238E27FC236}">
                <a16:creationId xmlns:a16="http://schemas.microsoft.com/office/drawing/2014/main" id="{347D897D-BE88-41E1-9DC8-3CAB65699228}"/>
              </a:ext>
            </a:extLst>
          </p:cNvPr>
          <p:cNvGraphicFramePr>
            <a:graphicFrameLocks noGrp="1"/>
          </p:cNvGraphicFramePr>
          <p:nvPr>
            <p:extLst>
              <p:ext uri="{D42A27DB-BD31-4B8C-83A1-F6EECF244321}">
                <p14:modId xmlns:p14="http://schemas.microsoft.com/office/powerpoint/2010/main" val="3355348392"/>
              </p:ext>
            </p:extLst>
          </p:nvPr>
        </p:nvGraphicFramePr>
        <p:xfrm>
          <a:off x="26787" y="1268760"/>
          <a:ext cx="9092607" cy="5422594"/>
        </p:xfrm>
        <a:graphic>
          <a:graphicData uri="http://schemas.openxmlformats.org/drawingml/2006/table">
            <a:tbl>
              <a:tblPr firstRow="1" bandRow="1">
                <a:tableStyleId>{5C22544A-7EE6-4342-B048-85BDC9FD1C3A}</a:tableStyleId>
              </a:tblPr>
              <a:tblGrid>
                <a:gridCol w="872805">
                  <a:extLst>
                    <a:ext uri="{9D8B030D-6E8A-4147-A177-3AD203B41FA5}">
                      <a16:colId xmlns:a16="http://schemas.microsoft.com/office/drawing/2014/main" val="1842965497"/>
                    </a:ext>
                  </a:extLst>
                </a:gridCol>
                <a:gridCol w="504056">
                  <a:extLst>
                    <a:ext uri="{9D8B030D-6E8A-4147-A177-3AD203B41FA5}">
                      <a16:colId xmlns:a16="http://schemas.microsoft.com/office/drawing/2014/main" val="3992923806"/>
                    </a:ext>
                  </a:extLst>
                </a:gridCol>
                <a:gridCol w="3744416">
                  <a:extLst>
                    <a:ext uri="{9D8B030D-6E8A-4147-A177-3AD203B41FA5}">
                      <a16:colId xmlns:a16="http://schemas.microsoft.com/office/drawing/2014/main" val="921328369"/>
                    </a:ext>
                  </a:extLst>
                </a:gridCol>
                <a:gridCol w="3971330">
                  <a:extLst>
                    <a:ext uri="{9D8B030D-6E8A-4147-A177-3AD203B41FA5}">
                      <a16:colId xmlns:a16="http://schemas.microsoft.com/office/drawing/2014/main" val="563398991"/>
                    </a:ext>
                  </a:extLst>
                </a:gridCol>
              </a:tblGrid>
              <a:tr h="227325">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Meiryo UI" panose="020B0604030504040204" pitchFamily="50" charset="-128"/>
                          <a:ea typeface="Meiryo UI" panose="020B0604030504040204" pitchFamily="50" charset="-128"/>
                        </a:rPr>
                        <a:t>対応方針</a:t>
                      </a:r>
                    </a:p>
                  </a:txBody>
                  <a:tcPr anchor="ctr"/>
                </a:tc>
                <a:extLst>
                  <a:ext uri="{0D108BD9-81ED-4DB2-BD59-A6C34878D82A}">
                    <a16:rowId xmlns:a16="http://schemas.microsoft.com/office/drawing/2014/main" val="4087642139"/>
                  </a:ext>
                </a:extLst>
              </a:tr>
              <a:tr h="187209">
                <a:tc rowSpan="4">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堤防・護岸等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algn="l"/>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点検を行うには技術を要するため、技術者の不足による体制の維持が懸念される。（</a:t>
                      </a:r>
                      <a:r>
                        <a:rPr kumimoji="1" lang="en-US" altLang="ja-JP" sz="800" dirty="0">
                          <a:solidFill>
                            <a:schemeClr val="tx1"/>
                          </a:solidFill>
                          <a:latin typeface="Meiryo UI" panose="020B0604030504040204" pitchFamily="50" charset="-128"/>
                          <a:ea typeface="Meiryo UI" panose="020B0604030504040204" pitchFamily="50" charset="-128"/>
                        </a:rPr>
                        <a:t>A)</a:t>
                      </a:r>
                      <a:endParaRPr kumimoji="1" lang="en-US" altLang="ja-JP" sz="800" b="1"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rPr>
                        <a:t>直線区間等での点検の省力化や、近接目視が容易でない</a:t>
                      </a:r>
                      <a:r>
                        <a:rPr lang="ja-JP" altLang="en-US" sz="800" kern="100" dirty="0">
                          <a:solidFill>
                            <a:schemeClr val="tx1"/>
                          </a:solidFill>
                          <a:effectLst/>
                          <a:latin typeface="Meiryo UI" panose="020B0604030504040204" pitchFamily="50" charset="-128"/>
                          <a:ea typeface="Meiryo UI" panose="020B0604030504040204" pitchFamily="50" charset="-128"/>
                        </a:rPr>
                        <a:t>箇所</a:t>
                      </a:r>
                      <a:r>
                        <a:rPr lang="ja-JP" altLang="en-US" sz="800" kern="100" dirty="0">
                          <a:solidFill>
                            <a:schemeClr val="tx1"/>
                          </a:solidFill>
                          <a:latin typeface="Meiryo UI" panose="020B0604030504040204" pitchFamily="50" charset="-128"/>
                          <a:ea typeface="Meiryo UI" panose="020B0604030504040204" pitchFamily="50" charset="-128"/>
                        </a:rPr>
                        <a:t>の補完のため、</a:t>
                      </a:r>
                      <a:endParaRPr lang="en-US" altLang="ja-JP" sz="800" kern="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ドローン等により取得した画像を活用した点検の導入を検討する。</a:t>
                      </a:r>
                    </a:p>
                  </a:txBody>
                  <a:tcPr anchor="ctr"/>
                </a:tc>
                <a:extLst>
                  <a:ext uri="{0D108BD9-81ED-4DB2-BD59-A6C34878D82A}">
                    <a16:rowId xmlns:a16="http://schemas.microsoft.com/office/drawing/2014/main" val="3943593389"/>
                  </a:ext>
                </a:extLst>
              </a:tr>
              <a:tr h="187209">
                <a:tc vMerge="1">
                  <a:txBody>
                    <a:bodyPr/>
                    <a:lstStyle/>
                    <a:p>
                      <a:endParaRPr kumimoji="1" lang="ja-JP" altLang="en-US"/>
                    </a:p>
                  </a:txBody>
                  <a:tcPr/>
                </a:tc>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河川沿いに通路が無いなど、近接目視が容易でない箇所が存在する。（</a:t>
                      </a:r>
                      <a:r>
                        <a:rPr kumimoji="1" lang="en-US" altLang="ja-JP" sz="800" b="0" dirty="0">
                          <a:solidFill>
                            <a:schemeClr val="tx1"/>
                          </a:solidFill>
                          <a:latin typeface="Meiryo UI" panose="020B0604030504040204" pitchFamily="50" charset="-128"/>
                          <a:ea typeface="Meiryo UI" panose="020B0604030504040204" pitchFamily="50" charset="-128"/>
                        </a:rPr>
                        <a:t>B)</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8000"/>
                          </a:solidFill>
                          <a:latin typeface="Meiryo UI" panose="020B0604030504040204" pitchFamily="50" charset="-128"/>
                          <a:ea typeface="Meiryo UI" panose="020B0604030504040204" pitchFamily="50" charset="-128"/>
                        </a:rPr>
                        <a:t>ドローン等により取得した画像を活用した点検の導入を検討する</a:t>
                      </a:r>
                    </a:p>
                  </a:txBody>
                  <a:tcPr anchor="ctr"/>
                </a:tc>
                <a:extLst>
                  <a:ext uri="{0D108BD9-81ED-4DB2-BD59-A6C34878D82A}">
                    <a16:rowId xmlns:a16="http://schemas.microsoft.com/office/drawing/2014/main" val="3640574705"/>
                  </a:ext>
                </a:extLst>
              </a:tr>
              <a:tr h="294185">
                <a:tc vMerge="1">
                  <a:txBody>
                    <a:bodyPr/>
                    <a:lstStyle/>
                    <a:p>
                      <a:pPr algn="l"/>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施設全体としての健全度評価を行うには技術を要するため、技術者の不足により適切な評価が行えなくなることが懸念される。（</a:t>
                      </a:r>
                      <a:r>
                        <a:rPr kumimoji="1" lang="en-US" altLang="ja-JP" sz="800" dirty="0">
                          <a:solidFill>
                            <a:schemeClr val="tx1"/>
                          </a:solidFill>
                          <a:latin typeface="Meiryo UI" panose="020B0604030504040204" pitchFamily="50" charset="-128"/>
                          <a:ea typeface="Meiryo UI" panose="020B0604030504040204" pitchFamily="50" charset="-128"/>
                        </a:rPr>
                        <a:t>C)</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800" b="0" dirty="0">
                          <a:solidFill>
                            <a:schemeClr val="tx1"/>
                          </a:solidFill>
                          <a:latin typeface="Meiryo UI" panose="020B0604030504040204" pitchFamily="50" charset="-128"/>
                          <a:ea typeface="Meiryo UI" panose="020B0604030504040204" pitchFamily="50" charset="-128"/>
                        </a:rPr>
                        <a:t>・熟練技術職員の視点でまとめた診断ハンドブックを作成する等、「施設の安全性」を適切に評価するための手法を検討する。</a:t>
                      </a:r>
                    </a:p>
                  </a:txBody>
                  <a:tcPr anchor="ctr"/>
                </a:tc>
                <a:extLst>
                  <a:ext uri="{0D108BD9-81ED-4DB2-BD59-A6C34878D82A}">
                    <a16:rowId xmlns:a16="http://schemas.microsoft.com/office/drawing/2014/main" val="302932418"/>
                  </a:ext>
                </a:extLst>
              </a:tr>
              <a:tr h="722092">
                <a:tc vMerge="1">
                  <a:txBody>
                    <a:bodyPr/>
                    <a:lstStyle/>
                    <a:p>
                      <a:pPr algn="l"/>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点検</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800" b="1" u="none" dirty="0">
                          <a:solidFill>
                            <a:schemeClr val="tx1"/>
                          </a:solidFill>
                          <a:latin typeface="Meiryo UI" panose="020B0604030504040204" pitchFamily="50" charset="-128"/>
                          <a:ea typeface="Meiryo UI" panose="020B0604030504040204" pitchFamily="50" charset="-128"/>
                        </a:rPr>
                        <a:t>≪空洞化調査≫</a:t>
                      </a:r>
                      <a:endParaRPr lang="en-US" altLang="ja-JP" sz="800" b="1" u="none" dirty="0">
                        <a:solidFill>
                          <a:schemeClr val="tx1"/>
                        </a:solidFill>
                        <a:latin typeface="Meiryo UI" panose="020B0604030504040204" pitchFamily="50" charset="-128"/>
                        <a:ea typeface="Meiryo UI" panose="020B0604030504040204" pitchFamily="50" charset="-128"/>
                      </a:endParaRPr>
                    </a:p>
                    <a:p>
                      <a:pPr algn="l"/>
                      <a:r>
                        <a:rPr lang="ja-JP" altLang="en-US" sz="800" b="0" u="none" dirty="0">
                          <a:solidFill>
                            <a:schemeClr val="tx1"/>
                          </a:solidFill>
                          <a:latin typeface="Meiryo UI" panose="020B0604030504040204" pitchFamily="50" charset="-128"/>
                          <a:ea typeface="Meiryo UI" panose="020B0604030504040204" pitchFamily="50" charset="-128"/>
                        </a:rPr>
                        <a:t>・護岸や堤防天端等の表面に変状が認められない箇所において、陥没等の被害が生じている。（</a:t>
                      </a:r>
                      <a:r>
                        <a:rPr lang="en-US" altLang="ja-JP" sz="800" b="0" u="none" dirty="0">
                          <a:solidFill>
                            <a:schemeClr val="tx1"/>
                          </a:solidFill>
                          <a:latin typeface="Meiryo UI" panose="020B0604030504040204" pitchFamily="50" charset="-128"/>
                          <a:ea typeface="Meiryo UI" panose="020B0604030504040204" pitchFamily="50" charset="-128"/>
                        </a:rPr>
                        <a:t>B</a:t>
                      </a:r>
                      <a:r>
                        <a:rPr lang="ja-JP" altLang="en-US" sz="800" b="0" u="none" dirty="0">
                          <a:solidFill>
                            <a:schemeClr val="tx1"/>
                          </a:solidFill>
                          <a:latin typeface="Meiryo UI" panose="020B0604030504040204" pitchFamily="50" charset="-128"/>
                          <a:ea typeface="Meiryo UI" panose="020B0604030504040204" pitchFamily="50" charset="-128"/>
                        </a:rPr>
                        <a:t>）</a:t>
                      </a:r>
                      <a:endParaRPr lang="en-US" altLang="ja-JP" sz="8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eiryo UI" panose="020B0604030504040204" pitchFamily="50" charset="-128"/>
                          <a:ea typeface="Meiryo UI" panose="020B0604030504040204" pitchFamily="50" charset="-128"/>
                        </a:rPr>
                        <a:t>・</a:t>
                      </a:r>
                      <a:r>
                        <a:rPr lang="ja-JP" altLang="en-US" sz="800" b="0" u="none" dirty="0">
                          <a:solidFill>
                            <a:schemeClr val="tx1"/>
                          </a:solidFill>
                          <a:latin typeface="Meiryo UI" panose="020B0604030504040204" pitchFamily="50" charset="-128"/>
                          <a:ea typeface="Meiryo UI" panose="020B0604030504040204" pitchFamily="50" charset="-128"/>
                        </a:rPr>
                        <a:t>非破壊探査の活用について、現計画に点検手法として未記載。（</a:t>
                      </a:r>
                      <a:r>
                        <a:rPr lang="en-US" altLang="ja-JP" sz="800" b="0" u="none" dirty="0">
                          <a:solidFill>
                            <a:schemeClr val="tx1"/>
                          </a:solidFill>
                          <a:latin typeface="Meiryo UI" panose="020B0604030504040204" pitchFamily="50" charset="-128"/>
                          <a:ea typeface="Meiryo UI" panose="020B0604030504040204" pitchFamily="50" charset="-128"/>
                        </a:rPr>
                        <a:t>D</a:t>
                      </a:r>
                      <a:r>
                        <a:rPr lang="ja-JP" altLang="en-US" sz="800" b="0" u="none" dirty="0">
                          <a:solidFill>
                            <a:schemeClr val="tx1"/>
                          </a:solidFill>
                          <a:latin typeface="Meiryo UI" panose="020B0604030504040204" pitchFamily="50" charset="-128"/>
                          <a:ea typeface="Meiryo UI" panose="020B0604030504040204" pitchFamily="50" charset="-128"/>
                        </a:rPr>
                        <a:t>）</a:t>
                      </a:r>
                      <a:endParaRPr lang="en-US" altLang="ja-JP" sz="800" b="0" u="none" dirty="0">
                        <a:solidFill>
                          <a:schemeClr val="tx1"/>
                        </a:solidFill>
                        <a:latin typeface="Meiryo UI" panose="020B0604030504040204" pitchFamily="50" charset="-128"/>
                        <a:ea typeface="Meiryo UI" panose="020B0604030504040204" pitchFamily="50" charset="-128"/>
                      </a:endParaRPr>
                    </a:p>
                    <a:p>
                      <a:pPr algn="l"/>
                      <a:r>
                        <a:rPr lang="ja-JP" altLang="en-US" sz="800" b="0" u="none"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護岸背面の空洞化状況を詳細に確認するためには、非破壊探査によるスクリーニングに加え、コアボーリングによる調査を要する。（</a:t>
                      </a:r>
                      <a:r>
                        <a:rPr lang="en-US" altLang="ja-JP" sz="800" dirty="0">
                          <a:solidFill>
                            <a:schemeClr val="tx1"/>
                          </a:solidFill>
                          <a:latin typeface="Meiryo UI" panose="020B0604030504040204" pitchFamily="50" charset="-128"/>
                          <a:ea typeface="Meiryo UI" panose="020B0604030504040204" pitchFamily="50" charset="-128"/>
                        </a:rPr>
                        <a:t>B</a:t>
                      </a:r>
                      <a:r>
                        <a:rPr lang="ja-JP" altLang="en-US" sz="800" dirty="0">
                          <a:solidFill>
                            <a:schemeClr val="tx1"/>
                          </a:solidFill>
                          <a:latin typeface="Meiryo UI" panose="020B0604030504040204" pitchFamily="50" charset="-128"/>
                          <a:ea typeface="Meiryo UI" panose="020B0604030504040204" pitchFamily="50" charset="-128"/>
                        </a:rPr>
                        <a:t>）</a:t>
                      </a:r>
                      <a:endParaRPr lang="en-US" altLang="ja-JP" sz="8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b="1" u="none" kern="100" dirty="0">
                          <a:solidFill>
                            <a:schemeClr val="tx1"/>
                          </a:solidFill>
                          <a:effectLst/>
                          <a:latin typeface="Meiryo UI" panose="020B0604030504040204" pitchFamily="50" charset="-128"/>
                          <a:ea typeface="Meiryo UI" panose="020B0604030504040204" pitchFamily="50" charset="-128"/>
                        </a:rPr>
                        <a:t>≪空洞化調査≫</a:t>
                      </a:r>
                      <a:endParaRPr lang="en-US" altLang="ja-JP" sz="800" b="1" u="none"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800" b="0" u="none" kern="100" dirty="0">
                          <a:solidFill>
                            <a:schemeClr val="tx1"/>
                          </a:solidFill>
                          <a:effectLst/>
                          <a:latin typeface="Meiryo UI" panose="020B0604030504040204" pitchFamily="50" charset="-128"/>
                          <a:ea typeface="Meiryo UI" panose="020B0604030504040204" pitchFamily="50" charset="-128"/>
                        </a:rPr>
                        <a:t>・落差工直下や排水管埋設部等、比較的陥没被害が</a:t>
                      </a:r>
                      <a:r>
                        <a:rPr lang="ja-JP" altLang="en-US" sz="800" kern="100" dirty="0">
                          <a:solidFill>
                            <a:schemeClr val="tx1"/>
                          </a:solidFill>
                          <a:effectLst/>
                          <a:latin typeface="Meiryo UI" panose="020B0604030504040204" pitchFamily="50" charset="-128"/>
                          <a:ea typeface="Meiryo UI" panose="020B0604030504040204" pitchFamily="50" charset="-128"/>
                        </a:rPr>
                        <a:t>生じやすい箇所を中心に、スクリーニング調査として非破壊探査を活用する。</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b="0" u="none" kern="100" dirty="0">
                          <a:solidFill>
                            <a:schemeClr val="tx1"/>
                          </a:solidFill>
                          <a:effectLst/>
                          <a:latin typeface="Meiryo UI" panose="020B0604030504040204" pitchFamily="50" charset="-128"/>
                          <a:ea typeface="Meiryo UI" panose="020B0604030504040204" pitchFamily="50" charset="-128"/>
                        </a:rPr>
                        <a:t>・非破壊探査の活用を点検計画に位置付ける。</a:t>
                      </a:r>
                      <a:endParaRPr lang="en-US" altLang="ja-JP" sz="800" b="0" u="none"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800" kern="100" dirty="0">
                          <a:solidFill>
                            <a:schemeClr val="tx1"/>
                          </a:solidFill>
                          <a:effectLst/>
                          <a:latin typeface="Meiryo UI" panose="020B0604030504040204" pitchFamily="50" charset="-128"/>
                          <a:ea typeface="Meiryo UI" panose="020B0604030504040204" pitchFamily="50" charset="-128"/>
                        </a:rPr>
                        <a:t>・非破壊探査によるスクリーニングに加え、引続きコアボーリングによる調査を実施する。</a:t>
                      </a:r>
                      <a:endParaRPr lang="en-US" altLang="ja-JP" sz="800" kern="100" dirty="0">
                        <a:solidFill>
                          <a:schemeClr val="tx1"/>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62579842"/>
                  </a:ext>
                </a:extLst>
              </a:tr>
              <a:tr h="29418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地下河川・</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地下調節池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点検</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800" b="1" kern="100" dirty="0">
                          <a:latin typeface="Meiryo UI" panose="020B0604030504040204" pitchFamily="50" charset="-128"/>
                          <a:ea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rPr>
                        <a:t>点検及び評価方法、管理水準について、現計画では未記載。（</a:t>
                      </a:r>
                      <a:r>
                        <a:rPr lang="en-US" altLang="ja-JP" sz="800" kern="100" dirty="0">
                          <a:latin typeface="Meiryo UI" panose="020B0604030504040204" pitchFamily="50" charset="-128"/>
                          <a:ea typeface="Meiryo UI" panose="020B0604030504040204" pitchFamily="50" charset="-128"/>
                        </a:rPr>
                        <a:t>D)</a:t>
                      </a:r>
                      <a:endParaRPr kumimoji="1" lang="ja-JP" altLang="en-US" sz="8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河川構造物（地下構造物）の維持管理マニュアル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府マニュアル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における点検・評価の考え方、及び管理水準の設定に対する考え方を次期計画に追加する。</a:t>
                      </a:r>
                    </a:p>
                  </a:txBody>
                  <a:tcPr anchor="ctr"/>
                </a:tc>
                <a:extLst>
                  <a:ext uri="{0D108BD9-81ED-4DB2-BD59-A6C34878D82A}">
                    <a16:rowId xmlns:a16="http://schemas.microsoft.com/office/drawing/2014/main" val="2467710875"/>
                  </a:ext>
                </a:extLst>
              </a:tr>
              <a:tr h="29418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800" dirty="0">
                          <a:solidFill>
                            <a:schemeClr val="tx1"/>
                          </a:solidFill>
                          <a:latin typeface="Meiryo UI" panose="020B0604030504040204" pitchFamily="50" charset="-128"/>
                          <a:ea typeface="Meiryo UI" panose="020B0604030504040204" pitchFamily="50" charset="-128"/>
                        </a:rPr>
                        <a:t>A)</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新技術や専門</a:t>
                      </a:r>
                      <a:r>
                        <a:rPr kumimoji="1" lang="ja-JP" altLang="en-US" sz="8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p>
                  </a:txBody>
                  <a:tcPr anchor="ctr"/>
                </a:tc>
                <a:extLst>
                  <a:ext uri="{0D108BD9-81ED-4DB2-BD59-A6C34878D82A}">
                    <a16:rowId xmlns:a16="http://schemas.microsoft.com/office/drawing/2014/main" val="49621229"/>
                  </a:ext>
                </a:extLst>
              </a:tr>
              <a:tr h="29418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u="none" kern="100" dirty="0">
                          <a:latin typeface="Meiryo UI" panose="020B0604030504040204" pitchFamily="50" charset="-128"/>
                          <a:ea typeface="Meiryo UI" panose="020B0604030504040204" pitchFamily="50" charset="-128"/>
                        </a:rPr>
                        <a:t>・大規模かつ複雑な構造であるため、近接目視が容易でない。（</a:t>
                      </a:r>
                      <a:r>
                        <a:rPr lang="en-US" altLang="ja-JP" sz="800" b="0" u="none" kern="100" dirty="0">
                          <a:latin typeface="Meiryo UI" panose="020B0604030504040204" pitchFamily="50" charset="-128"/>
                          <a:ea typeface="Meiryo UI" panose="020B0604030504040204" pitchFamily="50" charset="-128"/>
                        </a:rPr>
                        <a:t>B)</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近接目視が容易でない箇所の補完のため、ドローンや走行型画像計測等により取得した画像を活用した点検の導入を検討する。</a:t>
                      </a:r>
                    </a:p>
                  </a:txBody>
                  <a:tcPr anchor="ctr"/>
                </a:tc>
                <a:extLst>
                  <a:ext uri="{0D108BD9-81ED-4DB2-BD59-A6C34878D82A}">
                    <a16:rowId xmlns:a16="http://schemas.microsoft.com/office/drawing/2014/main" val="4214761494"/>
                  </a:ext>
                </a:extLst>
              </a:tr>
              <a:tr h="42854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点検</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≪走行型画像計測の活用≫</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・地下河川の施設点検における走行型画像計測の活用について、現計画では未記載。（</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800" b="0" kern="100" dirty="0">
                          <a:solidFill>
                            <a:schemeClr val="tx1"/>
                          </a:solidFill>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検証実績が少ない。</a:t>
                      </a:r>
                      <a:r>
                        <a:rPr lang="en-US" altLang="ja-JP" sz="800" dirty="0">
                          <a:latin typeface="Meiryo UI" panose="020B0604030504040204" pitchFamily="50" charset="-128"/>
                          <a:ea typeface="Meiryo UI" panose="020B0604030504040204" pitchFamily="50" charset="-128"/>
                        </a:rPr>
                        <a:t>(G)</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≪走行型画像計測の活用≫</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rPr>
                        <a:t>地下河川の施設点検における走行型画像計測の活用を点検計画に位置付ける。</a:t>
                      </a:r>
                      <a:endParaRPr lang="en-US" altLang="ja-JP" sz="8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kern="100" dirty="0">
                          <a:solidFill>
                            <a:schemeClr val="tx1"/>
                          </a:solidFill>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施設点検における活用実績を重ね、</a:t>
                      </a:r>
                      <a:r>
                        <a:rPr lang="ja-JP" altLang="en-US" sz="800" kern="100" dirty="0">
                          <a:solidFill>
                            <a:schemeClr val="tx1"/>
                          </a:solidFill>
                          <a:latin typeface="Meiryo UI" panose="020B0604030504040204" pitchFamily="50" charset="-128"/>
                          <a:ea typeface="Meiryo UI" panose="020B0604030504040204" pitchFamily="50" charset="-128"/>
                        </a:rPr>
                        <a:t>本格</a:t>
                      </a:r>
                      <a:r>
                        <a:rPr lang="ja-JP" altLang="en-US" sz="800" kern="100" dirty="0">
                          <a:solidFill>
                            <a:schemeClr val="tx1"/>
                          </a:solidFill>
                          <a:effectLst/>
                          <a:latin typeface="Meiryo UI" panose="020B0604030504040204" pitchFamily="50" charset="-128"/>
                          <a:ea typeface="Meiryo UI" panose="020B0604030504040204" pitchFamily="50" charset="-128"/>
                        </a:rPr>
                        <a:t>導入を目指す。</a:t>
                      </a:r>
                      <a:endParaRPr lang="en-US" altLang="ja-JP" sz="80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91116873"/>
                  </a:ext>
                </a:extLst>
              </a:tr>
              <a:tr h="240994">
                <a:tc rowSpan="3">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砂防関係施設</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評価方法及び管理水準については、現計画では未記載。（</a:t>
                      </a:r>
                      <a:r>
                        <a:rPr kumimoji="1" lang="en-US" altLang="ja-JP" sz="800" dirty="0">
                          <a:solidFill>
                            <a:schemeClr val="tx1"/>
                          </a:solidFill>
                          <a:latin typeface="Meiryo UI" panose="020B0604030504040204" pitchFamily="50" charset="-128"/>
                          <a:ea typeface="Meiryo UI" panose="020B0604030504040204" pitchFamily="50" charset="-128"/>
                        </a:rPr>
                        <a:t>D)</a:t>
                      </a:r>
                    </a:p>
                  </a:txBody>
                  <a:tcPr anchor="ct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rPr>
                        <a:t>・国基準に基づく評価の考え方、及び管理水準の設定に対する考え方を次期計画に追加する。</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0417920"/>
                  </a:ext>
                </a:extLst>
              </a:tr>
              <a:tr h="320930">
                <a:tc vMerge="1">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③砂防関係施設</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点検</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800" dirty="0">
                          <a:solidFill>
                            <a:schemeClr val="tx1"/>
                          </a:solidFill>
                          <a:latin typeface="Meiryo UI" panose="020B0604030504040204" pitchFamily="50" charset="-128"/>
                          <a:ea typeface="Meiryo UI" panose="020B0604030504040204" pitchFamily="50" charset="-128"/>
                        </a:rPr>
                        <a:t>A)</a:t>
                      </a:r>
                    </a:p>
                  </a:txBody>
                  <a:tcPr anchor="ctr"/>
                </a:tc>
                <a:tc>
                  <a:txBody>
                    <a:bodyPr/>
                    <a:lstStyle/>
                    <a:p>
                      <a:pPr algn="l"/>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新技術や専門</a:t>
                      </a:r>
                      <a:r>
                        <a:rPr kumimoji="1" lang="ja-JP" altLang="en-US" sz="8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87365219"/>
                  </a:ext>
                </a:extLst>
              </a:tr>
              <a:tr h="200581">
                <a:tc vMerge="1">
                  <a:txBody>
                    <a:bodyPr/>
                    <a:lstStyle/>
                    <a:p>
                      <a:pPr algn="l"/>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施設の健全度を考慮した点検間隔の設定がなされていない。（</a:t>
                      </a:r>
                      <a:r>
                        <a:rPr kumimoji="1" lang="en-US" altLang="ja-JP" sz="800" dirty="0">
                          <a:solidFill>
                            <a:schemeClr val="tx1"/>
                          </a:solidFill>
                          <a:latin typeface="Meiryo UI" panose="020B0604030504040204" pitchFamily="50" charset="-128"/>
                          <a:ea typeface="Meiryo UI" panose="020B0604030504040204" pitchFamily="50" charset="-128"/>
                        </a:rPr>
                        <a:t>E)</a:t>
                      </a:r>
                      <a:endParaRPr kumimoji="1" lang="en-US" altLang="ja-JP" sz="8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施設の健全度に応じた点検間隔を設定する。</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45791242"/>
                  </a:ext>
                </a:extLst>
              </a:tr>
              <a:tr h="294185">
                <a:tc rowSpan="2">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その他施設</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維持管理手法</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点検</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800" dirty="0">
                          <a:solidFill>
                            <a:schemeClr val="tx1"/>
                          </a:solidFill>
                          <a:latin typeface="Meiryo UI" panose="020B0604030504040204" pitchFamily="50" charset="-128"/>
                          <a:ea typeface="Meiryo UI" panose="020B0604030504040204" pitchFamily="50" charset="-128"/>
                        </a:rPr>
                        <a:t>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新技術や専門</a:t>
                      </a:r>
                      <a:r>
                        <a:rPr kumimoji="1" lang="ja-JP" altLang="en-US" sz="8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73072717"/>
                  </a:ext>
                </a:extLst>
              </a:tr>
              <a:tr h="722092">
                <a:tc vMerge="1">
                  <a:txBody>
                    <a:bodyPr/>
                    <a:lstStyle/>
                    <a:p>
                      <a:endParaRPr kumimoji="1" lang="ja-JP" altLang="en-US"/>
                    </a:p>
                  </a:txBody>
                  <a:tcPr/>
                </a:tc>
                <a:tc vMerge="1">
                  <a:txBody>
                    <a:bodyPr/>
                    <a:lstStyle/>
                    <a:p>
                      <a:endParaRPr kumimoji="1" lang="ja-JP"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kern="100" dirty="0">
                          <a:solidFill>
                            <a:schemeClr val="tx1"/>
                          </a:solidFill>
                          <a:latin typeface="Meiryo UI" panose="020B0604030504040204" pitchFamily="50" charset="-128"/>
                          <a:ea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rPr>
                        <a:t>点検及び評価方法、維持管理手法、管理水準について</a:t>
                      </a:r>
                      <a:r>
                        <a:rPr kumimoji="1" lang="ja-JP" altLang="en-US" sz="800" dirty="0">
                          <a:solidFill>
                            <a:schemeClr val="tx1"/>
                          </a:solidFill>
                          <a:latin typeface="Meiryo UI" panose="020B0604030504040204" pitchFamily="50" charset="-128"/>
                          <a:ea typeface="Meiryo UI" panose="020B0604030504040204" pitchFamily="50" charset="-128"/>
                        </a:rPr>
                        <a:t>、現計画では未記載。（</a:t>
                      </a:r>
                      <a:r>
                        <a:rPr kumimoji="1" lang="en-US" altLang="ja-JP" sz="800" dirty="0">
                          <a:solidFill>
                            <a:schemeClr val="tx1"/>
                          </a:solidFill>
                          <a:latin typeface="Meiryo UI" panose="020B0604030504040204" pitchFamily="50" charset="-128"/>
                          <a:ea typeface="Meiryo UI" panose="020B0604030504040204" pitchFamily="50" charset="-128"/>
                        </a:rPr>
                        <a: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損傷度や健全度の判定を行っていないため、補修の優先順位付けをする際に各施設を横並びで評価しにくい。（</a:t>
                      </a:r>
                      <a:r>
                        <a:rPr kumimoji="1" lang="en-US" altLang="ja-JP" sz="800" dirty="0">
                          <a:solidFill>
                            <a:schemeClr val="tx1"/>
                          </a:solidFill>
                          <a:latin typeface="Meiryo UI" panose="020B0604030504040204" pitchFamily="50" charset="-128"/>
                          <a:ea typeface="Meiryo UI" panose="020B0604030504040204" pitchFamily="50" charset="-128"/>
                        </a:rPr>
                        <a:t>C)</a:t>
                      </a:r>
                      <a:endParaRPr kumimoji="1" lang="en-US" altLang="ja-JP" sz="8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800" b="1" kern="100" dirty="0">
                          <a:solidFill>
                            <a:schemeClr val="tx1"/>
                          </a:solidFill>
                          <a:latin typeface="Meiryo UI" panose="020B0604030504040204" pitchFamily="50" charset="-128"/>
                          <a:ea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rPr>
                        <a:t>国の点検要領の対象となっている「</a:t>
                      </a:r>
                      <a:r>
                        <a:rPr lang="ja-JP" altLang="en-US" sz="800" dirty="0">
                          <a:solidFill>
                            <a:schemeClr val="tx1"/>
                          </a:solidFill>
                          <a:latin typeface="Meiryo UI" pitchFamily="50" charset="-128"/>
                          <a:ea typeface="Meiryo UI" pitchFamily="50" charset="-128"/>
                          <a:cs typeface="Meiryo UI" pitchFamily="50" charset="-128"/>
                        </a:rPr>
                        <a:t>機械設備を有する排水機場等の土木構造物」については、国基準等に基づく</a:t>
                      </a:r>
                      <a:r>
                        <a:rPr lang="ja-JP" altLang="en-US" sz="800" kern="100" dirty="0">
                          <a:solidFill>
                            <a:schemeClr val="tx1"/>
                          </a:solidFill>
                          <a:effectLst/>
                          <a:latin typeface="Meiryo UI" panose="020B0604030504040204" pitchFamily="50" charset="-128"/>
                          <a:ea typeface="Meiryo UI" panose="020B0604030504040204" pitchFamily="50" charset="-128"/>
                        </a:rPr>
                        <a:t>点検・評価の考え方、及び管理水準の設定に対する考え方を次期計画に追加する。</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800" dirty="0">
                          <a:solidFill>
                            <a:schemeClr val="tx1"/>
                          </a:solidFill>
                          <a:latin typeface="Meiryo UI" panose="020B0604030504040204" pitchFamily="50" charset="-128"/>
                          <a:ea typeface="Meiryo UI" panose="020B0604030504040204" pitchFamily="50" charset="-128"/>
                        </a:rPr>
                        <a:t>　また、</a:t>
                      </a:r>
                      <a:r>
                        <a:rPr kumimoji="1" lang="ja-JP" altLang="en-US" sz="800" dirty="0">
                          <a:solidFill>
                            <a:schemeClr val="tx1"/>
                          </a:solidFill>
                          <a:latin typeface="Meiryo UI" panose="020B0604030504040204" pitchFamily="50" charset="-128"/>
                          <a:ea typeface="Meiryo UI" panose="020B0604030504040204" pitchFamily="50" charset="-128"/>
                        </a:rPr>
                        <a:t>「水都関連施設」及び「その他維持管理を要する施設」は、類似施設の国基準を基に点検・評価の考え方を次期計画に追加可能なものと、明確な基準がないため、これまでの取組（損傷状況の把握・蓄積）を継続するものに分類し、各々の考え</a:t>
                      </a:r>
                      <a:r>
                        <a:rPr lang="ja-JP" altLang="en-US" sz="800" dirty="0">
                          <a:solidFill>
                            <a:schemeClr val="tx1"/>
                          </a:solidFill>
                          <a:latin typeface="Meiryo UI" panose="020B0604030504040204" pitchFamily="50" charset="-128"/>
                          <a:ea typeface="Meiryo UI" panose="020B0604030504040204" pitchFamily="50" charset="-128"/>
                        </a:rPr>
                        <a:t>方を</a:t>
                      </a:r>
                      <a:r>
                        <a:rPr kumimoji="1" lang="ja-JP" altLang="en-US" sz="800" dirty="0">
                          <a:solidFill>
                            <a:schemeClr val="tx1"/>
                          </a:solidFill>
                          <a:latin typeface="Meiryo UI" panose="020B0604030504040204" pitchFamily="50" charset="-128"/>
                          <a:ea typeface="Meiryo UI" panose="020B0604030504040204" pitchFamily="50" charset="-128"/>
                        </a:rPr>
                        <a:t>次期計画に追加する。</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527297"/>
                  </a:ext>
                </a:extLst>
              </a:tr>
            </a:tbl>
          </a:graphicData>
        </a:graphic>
      </p:graphicFrame>
      <p:sp>
        <p:nvSpPr>
          <p:cNvPr id="22" name="テキスト ボックス 21">
            <a:extLst>
              <a:ext uri="{FF2B5EF4-FFF2-40B4-BE49-F238E27FC236}">
                <a16:creationId xmlns:a16="http://schemas.microsoft.com/office/drawing/2014/main" id="{197AB5D9-06EF-4B87-81AA-24F0E9923734}"/>
              </a:ext>
            </a:extLst>
          </p:cNvPr>
          <p:cNvSpPr txBox="1"/>
          <p:nvPr/>
        </p:nvSpPr>
        <p:spPr>
          <a:xfrm>
            <a:off x="35496" y="980728"/>
            <a:ext cx="4509381"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点検・評価に関する事項（その１）</a:t>
            </a:r>
          </a:p>
        </p:txBody>
      </p:sp>
      <p:sp>
        <p:nvSpPr>
          <p:cNvPr id="8" name="テキスト ボックス 7">
            <a:extLst>
              <a:ext uri="{FF2B5EF4-FFF2-40B4-BE49-F238E27FC236}">
                <a16:creationId xmlns:a16="http://schemas.microsoft.com/office/drawing/2014/main" id="{B7A9B6F8-F1E2-4481-9126-4CE4568B5367}"/>
              </a:ext>
            </a:extLst>
          </p:cNvPr>
          <p:cNvSpPr txBox="1"/>
          <p:nvPr/>
        </p:nvSpPr>
        <p:spPr>
          <a:xfrm>
            <a:off x="1691680" y="6642789"/>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2190377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１－５　まとめ</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520259"/>
            <a:ext cx="774422" cy="365125"/>
          </a:xfrm>
        </p:spPr>
        <p:txBody>
          <a:bodyPr/>
          <a:lstStyle/>
          <a:p>
            <a:fld id="{682EF9F9-C4E8-46B2-BBF1-33E3162B856A}" type="slidenum">
              <a:rPr kumimoji="1" lang="ja-JP" altLang="en-US" smtClean="0"/>
              <a:t>26</a:t>
            </a:fld>
            <a:endParaRPr kumimoji="1" lang="ja-JP" altLang="en-US" dirty="0"/>
          </a:p>
        </p:txBody>
      </p:sp>
      <p:graphicFrame>
        <p:nvGraphicFramePr>
          <p:cNvPr id="15" name="表 5">
            <a:extLst>
              <a:ext uri="{FF2B5EF4-FFF2-40B4-BE49-F238E27FC236}">
                <a16:creationId xmlns:a16="http://schemas.microsoft.com/office/drawing/2014/main" id="{441929E9-C9D9-4073-8141-CF55B8A9A5E4}"/>
              </a:ext>
            </a:extLst>
          </p:cNvPr>
          <p:cNvGraphicFramePr>
            <a:graphicFrameLocks noGrp="1"/>
          </p:cNvGraphicFramePr>
          <p:nvPr>
            <p:extLst>
              <p:ext uri="{D42A27DB-BD31-4B8C-83A1-F6EECF244321}">
                <p14:modId xmlns:p14="http://schemas.microsoft.com/office/powerpoint/2010/main" val="3205338997"/>
              </p:ext>
            </p:extLst>
          </p:nvPr>
        </p:nvGraphicFramePr>
        <p:xfrm>
          <a:off x="26629" y="2889057"/>
          <a:ext cx="9093702" cy="2148840"/>
        </p:xfrm>
        <a:graphic>
          <a:graphicData uri="http://schemas.openxmlformats.org/drawingml/2006/table">
            <a:tbl>
              <a:tblPr firstRow="1" bandRow="1">
                <a:tableStyleId>{5C22544A-7EE6-4342-B048-85BDC9FD1C3A}</a:tableStyleId>
              </a:tblPr>
              <a:tblGrid>
                <a:gridCol w="943003">
                  <a:extLst>
                    <a:ext uri="{9D8B030D-6E8A-4147-A177-3AD203B41FA5}">
                      <a16:colId xmlns:a16="http://schemas.microsoft.com/office/drawing/2014/main" val="1842965497"/>
                    </a:ext>
                  </a:extLst>
                </a:gridCol>
                <a:gridCol w="938072">
                  <a:extLst>
                    <a:ext uri="{9D8B030D-6E8A-4147-A177-3AD203B41FA5}">
                      <a16:colId xmlns:a16="http://schemas.microsoft.com/office/drawing/2014/main" val="3992923806"/>
                    </a:ext>
                  </a:extLst>
                </a:gridCol>
                <a:gridCol w="3324195">
                  <a:extLst>
                    <a:ext uri="{9D8B030D-6E8A-4147-A177-3AD203B41FA5}">
                      <a16:colId xmlns:a16="http://schemas.microsoft.com/office/drawing/2014/main" val="921328369"/>
                    </a:ext>
                  </a:extLst>
                </a:gridCol>
                <a:gridCol w="3888432">
                  <a:extLst>
                    <a:ext uri="{9D8B030D-6E8A-4147-A177-3AD203B41FA5}">
                      <a16:colId xmlns:a16="http://schemas.microsoft.com/office/drawing/2014/main" val="563398991"/>
                    </a:ext>
                  </a:extLst>
                </a:gridCol>
              </a:tblGrid>
              <a:tr h="150975">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Meiryo UI" panose="020B0604030504040204" pitchFamily="50" charset="-128"/>
                          <a:ea typeface="Meiryo UI" panose="020B0604030504040204" pitchFamily="50" charset="-128"/>
                        </a:rPr>
                        <a:t>対応方針</a:t>
                      </a:r>
                    </a:p>
                  </a:txBody>
                  <a:tcPr anchor="ctr"/>
                </a:tc>
                <a:extLst>
                  <a:ext uri="{0D108BD9-81ED-4DB2-BD59-A6C34878D82A}">
                    <a16:rowId xmlns:a16="http://schemas.microsoft.com/office/drawing/2014/main" val="4087642139"/>
                  </a:ext>
                </a:extLst>
              </a:tr>
              <a:tr h="261622">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堤防・護岸等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維持管理手法</a:t>
                      </a:r>
                    </a:p>
                  </a:txBody>
                  <a:tcPr anchor="ctr"/>
                </a:tc>
                <a:tc>
                  <a:txBody>
                    <a:bodyPr/>
                    <a:lstStyle/>
                    <a:p>
                      <a:pPr algn="l"/>
                      <a:r>
                        <a:rPr lang="ja-JP" altLang="en-US" sz="800" b="1" dirty="0">
                          <a:latin typeface="Meiryo UI" panose="020B0604030504040204" pitchFamily="50" charset="-128"/>
                          <a:ea typeface="Meiryo UI" panose="020B0604030504040204" pitchFamily="50" charset="-128"/>
                        </a:rPr>
                        <a:t>≪特殊堤（鋼構造）≫</a:t>
                      </a:r>
                      <a:endParaRPr lang="en-US" altLang="ja-JP" sz="800" b="1" dirty="0">
                        <a:latin typeface="Meiryo UI" panose="020B0604030504040204" pitchFamily="50" charset="-128"/>
                        <a:ea typeface="Meiryo UI" panose="020B0604030504040204" pitchFamily="50" charset="-128"/>
                      </a:endParaRPr>
                    </a:p>
                    <a:p>
                      <a:pPr algn="l"/>
                      <a:r>
                        <a:rPr lang="ja-JP" altLang="en-US" sz="800" dirty="0">
                          <a:latin typeface="Meiryo UI" panose="020B0604030504040204" pitchFamily="50" charset="-128"/>
                          <a:ea typeface="Meiryo UI" panose="020B0604030504040204" pitchFamily="50" charset="-128"/>
                        </a:rPr>
                        <a:t>劣化予測を前提としたデータ蓄積を引続き実施する必要がある。（</a:t>
                      </a:r>
                      <a:r>
                        <a:rPr lang="en-US" altLang="ja-JP" sz="800" dirty="0">
                          <a:latin typeface="Meiryo UI" panose="020B0604030504040204" pitchFamily="50" charset="-128"/>
                          <a:ea typeface="Meiryo UI" panose="020B0604030504040204" pitchFamily="50" charset="-128"/>
                        </a:rPr>
                        <a:t>F</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latin typeface="Meiryo UI" panose="020B0604030504040204" pitchFamily="50" charset="-128"/>
                          <a:ea typeface="Meiryo UI" panose="020B0604030504040204" pitchFamily="50" charset="-128"/>
                        </a:rPr>
                        <a:t>≪河道≫</a:t>
                      </a:r>
                      <a:endParaRPr lang="en-US" altLang="ja-JP" sz="8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rPr>
                        <a:t>検証実績が少ない。（</a:t>
                      </a:r>
                      <a:r>
                        <a:rPr lang="en-US" altLang="ja-JP" sz="800" dirty="0">
                          <a:latin typeface="Meiryo UI" panose="020B0604030504040204" pitchFamily="50" charset="-128"/>
                          <a:ea typeface="Meiryo UI" panose="020B0604030504040204" pitchFamily="50" charset="-128"/>
                        </a:rPr>
                        <a:t>G</a:t>
                      </a:r>
                      <a:r>
                        <a:rPr lang="ja-JP" altLang="en-US" sz="800" dirty="0">
                          <a:latin typeface="Meiryo UI" panose="020B0604030504040204" pitchFamily="50" charset="-128"/>
                          <a:ea typeface="Meiryo UI" panose="020B0604030504040204" pitchFamily="50" charset="-128"/>
                        </a:rPr>
                        <a:t>）</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800" b="1" dirty="0">
                          <a:latin typeface="Meiryo UI" panose="020B0604030504040204" pitchFamily="50" charset="-128"/>
                          <a:ea typeface="Meiryo UI" panose="020B0604030504040204" pitchFamily="50" charset="-128"/>
                        </a:rPr>
                        <a:t>≪特殊堤（鋼構造）≫</a:t>
                      </a:r>
                      <a:endParaRPr lang="en-US" altLang="ja-JP" sz="800" b="1" dirty="0">
                        <a:latin typeface="Meiryo UI" panose="020B0604030504040204" pitchFamily="50" charset="-128"/>
                        <a:ea typeface="Meiryo UI" panose="020B0604030504040204" pitchFamily="50" charset="-128"/>
                      </a:endParaRPr>
                    </a:p>
                    <a:p>
                      <a:pPr algn="just"/>
                      <a:r>
                        <a:rPr lang="ja-JP" altLang="en-US" sz="800" b="1" kern="100" dirty="0">
                          <a:effectLst/>
                          <a:latin typeface="Meiryo UI" panose="020B0604030504040204" pitchFamily="50" charset="-128"/>
                          <a:ea typeface="Meiryo UI" panose="020B0604030504040204" pitchFamily="50" charset="-128"/>
                        </a:rPr>
                        <a:t>・</a:t>
                      </a:r>
                      <a:r>
                        <a:rPr lang="ja-JP" altLang="en-US" sz="800" kern="100" dirty="0">
                          <a:effectLst/>
                          <a:latin typeface="Meiryo UI" panose="020B0604030504040204" pitchFamily="50" charset="-128"/>
                          <a:ea typeface="Meiryo UI" panose="020B0604030504040204" pitchFamily="50" charset="-128"/>
                        </a:rPr>
                        <a:t>引続き状態監視型による</a:t>
                      </a:r>
                      <a:r>
                        <a:rPr lang="ja-JP" altLang="en-US" sz="800" kern="100" dirty="0">
                          <a:solidFill>
                            <a:schemeClr val="tx1"/>
                          </a:solidFill>
                          <a:effectLst/>
                          <a:latin typeface="Meiryo UI" panose="020B0604030504040204" pitchFamily="50" charset="-128"/>
                          <a:ea typeface="Meiryo UI" panose="020B0604030504040204" pitchFamily="50" charset="-128"/>
                        </a:rPr>
                        <a:t>対応を実施するとともに、</a:t>
                      </a:r>
                      <a:r>
                        <a:rPr lang="ja-JP" altLang="en-US" sz="800" dirty="0">
                          <a:solidFill>
                            <a:schemeClr val="tx1"/>
                          </a:solidFill>
                          <a:latin typeface="Meiryo UI" panose="020B0604030504040204" pitchFamily="50" charset="-128"/>
                          <a:ea typeface="Meiryo UI" panose="020B0604030504040204" pitchFamily="50" charset="-128"/>
                        </a:rPr>
                        <a:t>定点観測によるデータ蓄積を行うなど、</a:t>
                      </a:r>
                      <a:r>
                        <a:rPr lang="ja-JP" altLang="en-US" sz="800" kern="100" dirty="0">
                          <a:solidFill>
                            <a:schemeClr val="tx1"/>
                          </a:solidFill>
                          <a:latin typeface="Meiryo UI" panose="020B0604030504040204" pitchFamily="50" charset="-128"/>
                          <a:ea typeface="Meiryo UI" panose="020B0604030504040204" pitchFamily="50" charset="-128"/>
                        </a:rPr>
                        <a:t>劣化予測を前提としたデータ蓄積を計画的に実施し、予測手法の</a:t>
                      </a:r>
                      <a:r>
                        <a:rPr lang="ja-JP" altLang="en-US" sz="800" kern="100" dirty="0">
                          <a:latin typeface="Meiryo UI" panose="020B0604030504040204" pitchFamily="50" charset="-128"/>
                          <a:ea typeface="Meiryo UI" panose="020B0604030504040204" pitchFamily="50" charset="-128"/>
                        </a:rPr>
                        <a:t>検討を進める。</a:t>
                      </a:r>
                      <a:endParaRPr lang="en-US" altLang="ja-JP"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latin typeface="Meiryo UI" panose="020B0604030504040204" pitchFamily="50" charset="-128"/>
                          <a:ea typeface="Meiryo UI" panose="020B0604030504040204" pitchFamily="50" charset="-128"/>
                        </a:rPr>
                        <a:t>≪河道≫</a:t>
                      </a:r>
                      <a:endParaRPr lang="en-US" altLang="ja-JP" sz="800" b="1" dirty="0">
                        <a:latin typeface="Meiryo UI" panose="020B0604030504040204" pitchFamily="50" charset="-128"/>
                        <a:ea typeface="Meiryo UI" panose="020B0604030504040204" pitchFamily="50" charset="-128"/>
                      </a:endParaRPr>
                    </a:p>
                    <a:p>
                      <a:pPr algn="just"/>
                      <a:r>
                        <a:rPr lang="ja-JP" altLang="en-US" sz="800" b="1" kern="100" dirty="0">
                          <a:latin typeface="Meiryo UI" panose="020B0604030504040204" pitchFamily="50" charset="-128"/>
                          <a:ea typeface="Meiryo UI" panose="020B0604030504040204" pitchFamily="50" charset="-128"/>
                        </a:rPr>
                        <a:t>・</a:t>
                      </a:r>
                      <a:r>
                        <a:rPr lang="ja-JP" altLang="en-US" sz="800" kern="100" dirty="0">
                          <a:effectLst/>
                          <a:latin typeface="Meiryo UI" panose="020B0604030504040204" pitchFamily="50" charset="-128"/>
                          <a:ea typeface="Meiryo UI" panose="020B0604030504040204" pitchFamily="50" charset="-128"/>
                        </a:rPr>
                        <a:t>引続き状態監視型による対応を実施するとともに、 河床低下が著しい河川を中心に河床変動解析を実施するほか、河川カルテや河川特性マップなどを活用して、予測計画型の維持管理を目指す。</a:t>
                      </a:r>
                      <a:endParaRPr lang="en-US" altLang="ja-JP"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943593389"/>
                  </a:ext>
                </a:extLst>
              </a:tr>
              <a:tr h="550613">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その他施設</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維持管理手法</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点検</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kern="100" dirty="0">
                          <a:solidFill>
                            <a:schemeClr val="tx1"/>
                          </a:solidFill>
                          <a:latin typeface="Meiryo UI" panose="020B0604030504040204" pitchFamily="50" charset="-128"/>
                          <a:ea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rPr>
                        <a:t>点検及び評価方法、維持管理手法、管理水準について</a:t>
                      </a:r>
                      <a:r>
                        <a:rPr kumimoji="1" lang="ja-JP" altLang="en-US" sz="800" dirty="0">
                          <a:solidFill>
                            <a:schemeClr val="tx1"/>
                          </a:solidFill>
                          <a:latin typeface="Meiryo UI" panose="020B0604030504040204" pitchFamily="50" charset="-128"/>
                          <a:ea typeface="Meiryo UI" panose="020B0604030504040204" pitchFamily="50" charset="-128"/>
                        </a:rPr>
                        <a:t>、現計画では未記載。（</a:t>
                      </a:r>
                      <a:r>
                        <a:rPr kumimoji="1" lang="en-US" altLang="ja-JP" sz="800" dirty="0">
                          <a:solidFill>
                            <a:schemeClr val="tx1"/>
                          </a:solidFill>
                          <a:latin typeface="Meiryo UI" panose="020B0604030504040204" pitchFamily="50" charset="-128"/>
                          <a:ea typeface="Meiryo UI" panose="020B0604030504040204" pitchFamily="50" charset="-128"/>
                        </a:rPr>
                        <a: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損傷度や健全度の判定を行っていないため、補修の優先順位付けをする際に各施設を横並びで評価しにくい。（</a:t>
                      </a:r>
                      <a:r>
                        <a:rPr kumimoji="1" lang="en-US" altLang="ja-JP" sz="800" dirty="0">
                          <a:solidFill>
                            <a:schemeClr val="tx1"/>
                          </a:solidFill>
                          <a:latin typeface="Meiryo UI" panose="020B0604030504040204" pitchFamily="50" charset="-128"/>
                          <a:ea typeface="Meiryo UI" panose="020B0604030504040204" pitchFamily="50" charset="-128"/>
                        </a:rPr>
                        <a:t>C)</a:t>
                      </a:r>
                      <a:endParaRPr kumimoji="1" lang="en-US" altLang="ja-JP" sz="8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800" b="1" kern="100" dirty="0">
                          <a:latin typeface="Meiryo UI" panose="020B0604030504040204" pitchFamily="50" charset="-128"/>
                          <a:ea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rPr>
                        <a:t>国の点検要領の対象となっている「</a:t>
                      </a:r>
                      <a:r>
                        <a:rPr lang="ja-JP" altLang="en-US" sz="800" dirty="0">
                          <a:latin typeface="Meiryo UI" pitchFamily="50" charset="-128"/>
                          <a:ea typeface="Meiryo UI" pitchFamily="50" charset="-128"/>
                          <a:cs typeface="Meiryo UI" pitchFamily="50" charset="-128"/>
                        </a:rPr>
                        <a:t>機械設備を有する排水機場等の土木構造物」については、国基準等に基づく</a:t>
                      </a:r>
                      <a:r>
                        <a:rPr lang="ja-JP" altLang="en-US" sz="800" kern="100" dirty="0">
                          <a:effectLst/>
                          <a:latin typeface="Meiryo UI" panose="020B0604030504040204" pitchFamily="50" charset="-128"/>
                          <a:ea typeface="Meiryo UI" panose="020B0604030504040204" pitchFamily="50" charset="-128"/>
                        </a:rPr>
                        <a:t>点検・評価の考え方、及び管理水準の設定に対する考え方を次期計画に追加する。</a:t>
                      </a:r>
                      <a:endParaRPr lang="en-US" altLang="ja-JP" sz="800" kern="100" dirty="0">
                        <a:effectLst/>
                        <a:latin typeface="Meiryo UI" panose="020B0604030504040204" pitchFamily="50" charset="-128"/>
                        <a:ea typeface="Meiryo UI" panose="020B0604030504040204" pitchFamily="50" charset="-128"/>
                      </a:endParaRPr>
                    </a:p>
                    <a:p>
                      <a:pPr algn="just"/>
                      <a:r>
                        <a:rPr lang="ja-JP" altLang="en-US" sz="800" dirty="0">
                          <a:latin typeface="Meiryo UI" panose="020B0604030504040204" pitchFamily="50" charset="-128"/>
                          <a:ea typeface="Meiryo UI" panose="020B0604030504040204" pitchFamily="50" charset="-128"/>
                        </a:rPr>
                        <a:t>　　また、</a:t>
                      </a:r>
                      <a:r>
                        <a:rPr kumimoji="1" lang="ja-JP" altLang="en-US" sz="800" dirty="0">
                          <a:solidFill>
                            <a:schemeClr val="tx1"/>
                          </a:solidFill>
                          <a:latin typeface="Meiryo UI" panose="020B0604030504040204" pitchFamily="50" charset="-128"/>
                          <a:ea typeface="Meiryo UI" panose="020B0604030504040204" pitchFamily="50" charset="-128"/>
                        </a:rPr>
                        <a:t>「水都関連施設」及び「その他維持管理を要する施設」は、類似施設の国基準を基に点検・評価の考え方を次期計画に追加可能なものと、明確な基準がないため、これまでの取組（損傷状況の把握・蓄積）を継続するものに分類し、各々の考え</a:t>
                      </a:r>
                      <a:r>
                        <a:rPr lang="ja-JP" altLang="en-US" sz="800" dirty="0">
                          <a:latin typeface="Meiryo UI" panose="020B0604030504040204" pitchFamily="50" charset="-128"/>
                          <a:ea typeface="Meiryo UI" panose="020B0604030504040204" pitchFamily="50" charset="-128"/>
                        </a:rPr>
                        <a:t>方を</a:t>
                      </a:r>
                      <a:r>
                        <a:rPr kumimoji="1" lang="ja-JP" altLang="en-US" sz="800" dirty="0">
                          <a:solidFill>
                            <a:schemeClr val="tx1"/>
                          </a:solidFill>
                          <a:latin typeface="Meiryo UI" panose="020B0604030504040204" pitchFamily="50" charset="-128"/>
                          <a:ea typeface="Meiryo UI" panose="020B0604030504040204" pitchFamily="50" charset="-128"/>
                        </a:rPr>
                        <a:t>次期計画に追加する。</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527297"/>
                  </a:ext>
                </a:extLst>
              </a:tr>
            </a:tbl>
          </a:graphicData>
        </a:graphic>
      </p:graphicFrame>
      <p:sp>
        <p:nvSpPr>
          <p:cNvPr id="18" name="テキスト ボックス 17">
            <a:extLst>
              <a:ext uri="{FF2B5EF4-FFF2-40B4-BE49-F238E27FC236}">
                <a16:creationId xmlns:a16="http://schemas.microsoft.com/office/drawing/2014/main" id="{1ECCCE24-04F0-4C96-8FA2-9BCF2150D931}"/>
              </a:ext>
            </a:extLst>
          </p:cNvPr>
          <p:cNvSpPr txBox="1"/>
          <p:nvPr/>
        </p:nvSpPr>
        <p:spPr>
          <a:xfrm>
            <a:off x="60651" y="2601025"/>
            <a:ext cx="4509381"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維持管理手法に関する</a:t>
            </a:r>
            <a:r>
              <a:rPr lang="ja-JP" altLang="en-US" sz="1600" b="1" dirty="0">
                <a:latin typeface="Meiryo UI" pitchFamily="50" charset="-128"/>
                <a:ea typeface="Meiryo UI" pitchFamily="50" charset="-128"/>
                <a:cs typeface="Meiryo UI" pitchFamily="50" charset="-128"/>
              </a:rPr>
              <a:t>事項</a:t>
            </a:r>
            <a:endParaRPr kumimoji="1" lang="ja-JP" altLang="en-US" sz="1600" b="1" dirty="0">
              <a:latin typeface="Meiryo UI" pitchFamily="50" charset="-128"/>
              <a:ea typeface="Meiryo UI" pitchFamily="50" charset="-128"/>
              <a:cs typeface="Meiryo UI" pitchFamily="50" charset="-128"/>
            </a:endParaRPr>
          </a:p>
        </p:txBody>
      </p:sp>
      <p:graphicFrame>
        <p:nvGraphicFramePr>
          <p:cNvPr id="19" name="表 5">
            <a:extLst>
              <a:ext uri="{FF2B5EF4-FFF2-40B4-BE49-F238E27FC236}">
                <a16:creationId xmlns:a16="http://schemas.microsoft.com/office/drawing/2014/main" id="{D571890A-B1A2-4D52-9373-598B1D7EE5F6}"/>
              </a:ext>
            </a:extLst>
          </p:cNvPr>
          <p:cNvGraphicFramePr>
            <a:graphicFrameLocks noGrp="1"/>
          </p:cNvGraphicFramePr>
          <p:nvPr>
            <p:extLst>
              <p:ext uri="{D42A27DB-BD31-4B8C-83A1-F6EECF244321}">
                <p14:modId xmlns:p14="http://schemas.microsoft.com/office/powerpoint/2010/main" val="3613870618"/>
              </p:ext>
            </p:extLst>
          </p:nvPr>
        </p:nvGraphicFramePr>
        <p:xfrm>
          <a:off x="29589" y="5409337"/>
          <a:ext cx="9093702" cy="1173480"/>
        </p:xfrm>
        <a:graphic>
          <a:graphicData uri="http://schemas.openxmlformats.org/drawingml/2006/table">
            <a:tbl>
              <a:tblPr firstRow="1" bandRow="1">
                <a:tableStyleId>{5C22544A-7EE6-4342-B048-85BDC9FD1C3A}</a:tableStyleId>
              </a:tblPr>
              <a:tblGrid>
                <a:gridCol w="943003">
                  <a:extLst>
                    <a:ext uri="{9D8B030D-6E8A-4147-A177-3AD203B41FA5}">
                      <a16:colId xmlns:a16="http://schemas.microsoft.com/office/drawing/2014/main" val="1842965497"/>
                    </a:ext>
                  </a:extLst>
                </a:gridCol>
                <a:gridCol w="884851">
                  <a:extLst>
                    <a:ext uri="{9D8B030D-6E8A-4147-A177-3AD203B41FA5}">
                      <a16:colId xmlns:a16="http://schemas.microsoft.com/office/drawing/2014/main" val="3992923806"/>
                    </a:ext>
                  </a:extLst>
                </a:gridCol>
                <a:gridCol w="3377416">
                  <a:extLst>
                    <a:ext uri="{9D8B030D-6E8A-4147-A177-3AD203B41FA5}">
                      <a16:colId xmlns:a16="http://schemas.microsoft.com/office/drawing/2014/main" val="921328369"/>
                    </a:ext>
                  </a:extLst>
                </a:gridCol>
                <a:gridCol w="3888432">
                  <a:extLst>
                    <a:ext uri="{9D8B030D-6E8A-4147-A177-3AD203B41FA5}">
                      <a16:colId xmlns:a16="http://schemas.microsoft.com/office/drawing/2014/main" val="563398991"/>
                    </a:ext>
                  </a:extLst>
                </a:gridCol>
              </a:tblGrid>
              <a:tr h="187372">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Meiryo UI" panose="020B0604030504040204" pitchFamily="50" charset="-128"/>
                          <a:ea typeface="Meiryo UI" panose="020B0604030504040204" pitchFamily="50" charset="-128"/>
                        </a:rPr>
                        <a:t>対応方針</a:t>
                      </a:r>
                    </a:p>
                  </a:txBody>
                  <a:tcPr anchor="ctr"/>
                </a:tc>
                <a:extLst>
                  <a:ext uri="{0D108BD9-81ED-4DB2-BD59-A6C34878D82A}">
                    <a16:rowId xmlns:a16="http://schemas.microsoft.com/office/drawing/2014/main" val="4087642139"/>
                  </a:ext>
                </a:extLst>
              </a:tr>
              <a:tr h="330656">
                <a:tc rowSpan="2">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rPr>
                        <a:t>堤防・護岸等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施設の更新等判定フロー</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800" dirty="0">
                          <a:latin typeface="Meiryo UI" pitchFamily="50" charset="-128"/>
                          <a:ea typeface="Meiryo UI" pitchFamily="50" charset="-128"/>
                          <a:cs typeface="Meiryo UI" pitchFamily="50" charset="-128"/>
                        </a:rPr>
                        <a:t>・これまで、</a:t>
                      </a:r>
                      <a:r>
                        <a:rPr lang="ja-JP" altLang="en-US" sz="800" dirty="0">
                          <a:solidFill>
                            <a:schemeClr val="tx1"/>
                          </a:solidFill>
                          <a:latin typeface="Meiryo UI" pitchFamily="50" charset="-128"/>
                          <a:ea typeface="Meiryo UI" pitchFamily="50" charset="-128"/>
                          <a:cs typeface="Meiryo UI" pitchFamily="50" charset="-128"/>
                        </a:rPr>
                        <a:t>現計画の更新等判定フローに基づき、</a:t>
                      </a:r>
                      <a:r>
                        <a:rPr lang="ja-JP" altLang="en-US" sz="800" dirty="0">
                          <a:solidFill>
                            <a:schemeClr val="tx1"/>
                          </a:solidFill>
                          <a:latin typeface="Meiryo UI" panose="020B0604030504040204" pitchFamily="50" charset="-128"/>
                          <a:ea typeface="Meiryo UI" panose="020B0604030504040204" pitchFamily="50" charset="-128"/>
                        </a:rPr>
                        <a:t>護岸の損傷状況に応じ、ブロックの積み替えなどの対策を講じてきた一方で</a:t>
                      </a:r>
                      <a:r>
                        <a:rPr lang="ja-JP" altLang="en-US" sz="800" dirty="0">
                          <a:solidFill>
                            <a:schemeClr val="tx1"/>
                          </a:solidFill>
                          <a:latin typeface="Meiryo UI" pitchFamily="50" charset="-128"/>
                          <a:ea typeface="Meiryo UI" pitchFamily="50" charset="-128"/>
                          <a:cs typeface="Meiryo UI" pitchFamily="50" charset="-128"/>
                        </a:rPr>
                        <a:t>、</a:t>
                      </a:r>
                      <a:r>
                        <a:rPr lang="ja-JP" altLang="en-US" sz="800" b="0" u="none" dirty="0">
                          <a:solidFill>
                            <a:schemeClr val="tx1"/>
                          </a:solidFill>
                          <a:latin typeface="Meiryo UI" pitchFamily="50" charset="-128"/>
                          <a:ea typeface="Meiryo UI" pitchFamily="50" charset="-128"/>
                          <a:cs typeface="Meiryo UI" pitchFamily="50" charset="-128"/>
                        </a:rPr>
                        <a:t>過去</a:t>
                      </a:r>
                      <a:r>
                        <a:rPr lang="en-US" altLang="ja-JP" sz="800" b="0" u="none" dirty="0">
                          <a:solidFill>
                            <a:schemeClr val="tx1"/>
                          </a:solidFill>
                          <a:latin typeface="Meiryo UI" pitchFamily="50" charset="-128"/>
                          <a:ea typeface="Meiryo UI" pitchFamily="50" charset="-128"/>
                          <a:cs typeface="Meiryo UI" pitchFamily="50" charset="-128"/>
                        </a:rPr>
                        <a:t>10</a:t>
                      </a:r>
                      <a:r>
                        <a:rPr lang="ja-JP" altLang="en-US" sz="800" b="0" u="none" dirty="0">
                          <a:solidFill>
                            <a:schemeClr val="tx1"/>
                          </a:solidFill>
                          <a:latin typeface="Meiryo UI" pitchFamily="50" charset="-128"/>
                          <a:ea typeface="Meiryo UI" pitchFamily="50" charset="-128"/>
                          <a:cs typeface="Meiryo UI" pitchFamily="50" charset="-128"/>
                        </a:rPr>
                        <a:t>年間において、河床洗掘を要因とした老朽化護岸の被災が多数発生している。（</a:t>
                      </a:r>
                      <a:r>
                        <a:rPr lang="en-US" altLang="ja-JP" sz="800" b="0" u="none" dirty="0">
                          <a:solidFill>
                            <a:schemeClr val="tx1"/>
                          </a:solidFill>
                          <a:latin typeface="Meiryo UI" pitchFamily="50" charset="-128"/>
                          <a:ea typeface="Meiryo UI" pitchFamily="50" charset="-128"/>
                          <a:cs typeface="Meiryo UI" pitchFamily="50" charset="-128"/>
                        </a:rPr>
                        <a:t>C</a:t>
                      </a:r>
                      <a:r>
                        <a:rPr lang="ja-JP" altLang="en-US" sz="800" b="0" u="none" dirty="0">
                          <a:solidFill>
                            <a:schemeClr val="tx1"/>
                          </a:solidFill>
                          <a:latin typeface="Meiryo UI" pitchFamily="50" charset="-128"/>
                          <a:ea typeface="Meiryo UI" pitchFamily="50" charset="-128"/>
                          <a:cs typeface="Meiryo UI" pitchFamily="50" charset="-128"/>
                        </a:rPr>
                        <a:t>・</a:t>
                      </a:r>
                      <a:r>
                        <a:rPr lang="en-US" altLang="ja-JP" sz="800" b="0" u="none" dirty="0">
                          <a:solidFill>
                            <a:schemeClr val="tx1"/>
                          </a:solidFill>
                          <a:latin typeface="Meiryo UI" pitchFamily="50" charset="-128"/>
                          <a:ea typeface="Meiryo UI" pitchFamily="50" charset="-128"/>
                          <a:cs typeface="Meiryo UI" pitchFamily="50" charset="-128"/>
                        </a:rPr>
                        <a:t>D)</a:t>
                      </a:r>
                      <a:endParaRPr kumimoji="1" lang="ja-JP" altLang="en-US" sz="8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800" b="1" kern="100" dirty="0">
                          <a:latin typeface="Meiryo UI" panose="020B0604030504040204" pitchFamily="50" charset="-128"/>
                          <a:ea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rPr>
                        <a:t>河川護岸の更新等判定フローにおいて、河床低下や河床洗掘などの河道特性も、物理的視点としての評価項目に加え、計画的に実施していく。</a:t>
                      </a:r>
                      <a:endParaRPr lang="en-US" altLang="ja-JP"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943593389"/>
                  </a:ext>
                </a:extLst>
              </a:tr>
              <a:tr h="330656">
                <a:tc vMerge="1">
                  <a:txBody>
                    <a:bodyPr/>
                    <a:lstStyle/>
                    <a:p>
                      <a:pPr algn="l"/>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維持管理工事の実施</a:t>
                      </a:r>
                    </a:p>
                  </a:txBody>
                  <a:tcPr anchor="ctr"/>
                </a:tc>
                <a:tc>
                  <a:txBody>
                    <a:bodyPr/>
                    <a:lstStyle/>
                    <a:p>
                      <a:pPr algn="l"/>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ラジコン草刈り機の活用</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r>
                        <a:rPr lang="ja-JP" altLang="en-US" sz="8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日常的維持管理における新技術の活用について、現計画では未記載。</a:t>
                      </a:r>
                      <a:r>
                        <a:rPr lang="ja-JP" altLang="en-US" sz="8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8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800" b="0" kern="100" dirty="0">
                          <a:solidFill>
                            <a:schemeClr val="tx1"/>
                          </a:solidFill>
                          <a:latin typeface="Meiryo UI" panose="020B0604030504040204" pitchFamily="50" charset="-128"/>
                          <a:ea typeface="Meiryo UI" panose="020B0604030504040204" pitchFamily="50" charset="-128"/>
                        </a:rPr>
                        <a:t>・</a:t>
                      </a:r>
                      <a:r>
                        <a:rPr lang="ja-JP" altLang="en-US" sz="800" b="0" dirty="0">
                          <a:latin typeface="Meiryo UI" panose="020B0604030504040204" pitchFamily="50" charset="-128"/>
                          <a:ea typeface="Meiryo UI" panose="020B0604030504040204" pitchFamily="50" charset="-128"/>
                        </a:rPr>
                        <a:t>検証実績</a:t>
                      </a:r>
                      <a:r>
                        <a:rPr lang="ja-JP" altLang="en-US" sz="800" dirty="0">
                          <a:latin typeface="Meiryo UI" panose="020B0604030504040204" pitchFamily="50" charset="-128"/>
                          <a:ea typeface="Meiryo UI" panose="020B0604030504040204" pitchFamily="50" charset="-128"/>
                        </a:rPr>
                        <a:t>が少ない。（</a:t>
                      </a:r>
                      <a:r>
                        <a:rPr lang="en-US" altLang="ja-JP" sz="800" dirty="0">
                          <a:latin typeface="Meiryo UI" panose="020B0604030504040204" pitchFamily="50" charset="-128"/>
                          <a:ea typeface="Meiryo UI" panose="020B0604030504040204" pitchFamily="50" charset="-128"/>
                        </a:rPr>
                        <a:t>G</a:t>
                      </a:r>
                      <a:r>
                        <a:rPr lang="ja-JP" altLang="en-US" sz="800" dirty="0">
                          <a:latin typeface="Meiryo UI" panose="020B0604030504040204" pitchFamily="50" charset="-128"/>
                          <a:ea typeface="Meiryo UI" panose="020B0604030504040204" pitchFamily="50" charset="-128"/>
                        </a:rPr>
                        <a:t>）</a:t>
                      </a:r>
                      <a:endPar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just"/>
                      <a:r>
                        <a:rPr lang="en-US" altLang="ja-JP" sz="800" b="1" kern="100" dirty="0">
                          <a:solidFill>
                            <a:schemeClr val="tx1"/>
                          </a:solidFill>
                          <a:latin typeface="Meiryo UI" panose="020B0604030504040204" pitchFamily="50" charset="-128"/>
                          <a:ea typeface="Meiryo UI" panose="020B0604030504040204" pitchFamily="50" charset="-128"/>
                        </a:rPr>
                        <a:t>《</a:t>
                      </a:r>
                      <a:r>
                        <a:rPr lang="ja-JP" altLang="en-US" sz="800" b="1" kern="100" dirty="0">
                          <a:solidFill>
                            <a:schemeClr val="tx1"/>
                          </a:solidFill>
                          <a:latin typeface="Meiryo UI" panose="020B0604030504040204" pitchFamily="50" charset="-128"/>
                          <a:ea typeface="Meiryo UI" panose="020B0604030504040204" pitchFamily="50" charset="-128"/>
                        </a:rPr>
                        <a:t>ラジコン草刈り機の活用</a:t>
                      </a:r>
                      <a:r>
                        <a:rPr lang="en-US" altLang="ja-JP" sz="800" b="1" kern="100" dirty="0">
                          <a:solidFill>
                            <a:schemeClr val="tx1"/>
                          </a:solidFill>
                          <a:latin typeface="Meiryo UI" panose="020B0604030504040204" pitchFamily="50" charset="-128"/>
                          <a:ea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kern="100" dirty="0">
                          <a:solidFill>
                            <a:schemeClr val="tx1"/>
                          </a:solidFill>
                          <a:latin typeface="Meiryo UI" panose="020B0604030504040204" pitchFamily="50" charset="-128"/>
                          <a:ea typeface="Meiryo UI" panose="020B0604030504040204" pitchFamily="50" charset="-128"/>
                        </a:rPr>
                        <a:t>・日常的維持管理の中でも新技術の活用を検討する。</a:t>
                      </a:r>
                      <a:endParaRPr lang="en-US" altLang="ja-JP" sz="800" kern="100" dirty="0">
                        <a:solidFill>
                          <a:schemeClr val="tx1"/>
                        </a:solidFill>
                        <a:latin typeface="Meiryo UI" panose="020B0604030504040204" pitchFamily="50" charset="-128"/>
                        <a:ea typeface="Meiryo UI" panose="020B0604030504040204" pitchFamily="50" charset="-128"/>
                      </a:endParaRPr>
                    </a:p>
                    <a:p>
                      <a:pPr algn="just"/>
                      <a:r>
                        <a:rPr lang="ja-JP" altLang="en-US" sz="800" kern="100" dirty="0">
                          <a:solidFill>
                            <a:schemeClr val="tx1"/>
                          </a:solidFill>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草刈り業務における</a:t>
                      </a:r>
                      <a:r>
                        <a:rPr lang="ja-JP" altLang="en-US" sz="800" kern="100" dirty="0">
                          <a:solidFill>
                            <a:schemeClr val="tx1"/>
                          </a:solidFill>
                          <a:latin typeface="Meiryo UI" panose="020B0604030504040204" pitchFamily="50" charset="-128"/>
                          <a:ea typeface="Meiryo UI" panose="020B0604030504040204" pitchFamily="50" charset="-128"/>
                        </a:rPr>
                        <a:t>活用実績を重ね、日常的維持管理業務への</a:t>
                      </a:r>
                      <a:r>
                        <a:rPr lang="ja-JP" altLang="en-US" sz="800" kern="100" dirty="0">
                          <a:solidFill>
                            <a:schemeClr val="tx1"/>
                          </a:solidFill>
                          <a:effectLst/>
                          <a:latin typeface="Meiryo UI" panose="020B0604030504040204" pitchFamily="50" charset="-128"/>
                          <a:ea typeface="Meiryo UI" panose="020B0604030504040204" pitchFamily="50" charset="-128"/>
                        </a:rPr>
                        <a:t>導入を検討する。</a:t>
                      </a:r>
                      <a:endParaRPr lang="en-US" altLang="ja-JP" sz="80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527297"/>
                  </a:ext>
                </a:extLst>
              </a:tr>
            </a:tbl>
          </a:graphicData>
        </a:graphic>
      </p:graphicFrame>
      <p:sp>
        <p:nvSpPr>
          <p:cNvPr id="21" name="テキスト ボックス 20">
            <a:extLst>
              <a:ext uri="{FF2B5EF4-FFF2-40B4-BE49-F238E27FC236}">
                <a16:creationId xmlns:a16="http://schemas.microsoft.com/office/drawing/2014/main" id="{FB751DA4-67C3-4E9B-8173-C7A16C556106}"/>
              </a:ext>
            </a:extLst>
          </p:cNvPr>
          <p:cNvSpPr txBox="1"/>
          <p:nvPr/>
        </p:nvSpPr>
        <p:spPr>
          <a:xfrm>
            <a:off x="0" y="5106670"/>
            <a:ext cx="4509381"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維持管理工事の実施に関する事項</a:t>
            </a:r>
          </a:p>
        </p:txBody>
      </p:sp>
      <p:sp>
        <p:nvSpPr>
          <p:cNvPr id="22" name="テキスト ボックス 21">
            <a:extLst>
              <a:ext uri="{FF2B5EF4-FFF2-40B4-BE49-F238E27FC236}">
                <a16:creationId xmlns:a16="http://schemas.microsoft.com/office/drawing/2014/main" id="{CE934321-7819-444F-A2BD-E8A0B2AB90A9}"/>
              </a:ext>
            </a:extLst>
          </p:cNvPr>
          <p:cNvSpPr txBox="1"/>
          <p:nvPr/>
        </p:nvSpPr>
        <p:spPr>
          <a:xfrm>
            <a:off x="35496" y="1002214"/>
            <a:ext cx="4509381"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点検・評価に関するも事項（その２）</a:t>
            </a:r>
          </a:p>
        </p:txBody>
      </p:sp>
      <p:graphicFrame>
        <p:nvGraphicFramePr>
          <p:cNvPr id="23" name="表 5">
            <a:extLst>
              <a:ext uri="{FF2B5EF4-FFF2-40B4-BE49-F238E27FC236}">
                <a16:creationId xmlns:a16="http://schemas.microsoft.com/office/drawing/2014/main" id="{BB62CFFC-9517-4ADB-95C7-8D7E11DE8025}"/>
              </a:ext>
            </a:extLst>
          </p:cNvPr>
          <p:cNvGraphicFramePr>
            <a:graphicFrameLocks noGrp="1"/>
          </p:cNvGraphicFramePr>
          <p:nvPr>
            <p:extLst>
              <p:ext uri="{D42A27DB-BD31-4B8C-83A1-F6EECF244321}">
                <p14:modId xmlns:p14="http://schemas.microsoft.com/office/powerpoint/2010/main" val="2721101406"/>
              </p:ext>
            </p:extLst>
          </p:nvPr>
        </p:nvGraphicFramePr>
        <p:xfrm>
          <a:off x="15784" y="1340768"/>
          <a:ext cx="9093702" cy="1203960"/>
        </p:xfrm>
        <a:graphic>
          <a:graphicData uri="http://schemas.openxmlformats.org/drawingml/2006/table">
            <a:tbl>
              <a:tblPr firstRow="1" bandRow="1">
                <a:tableStyleId>{5C22544A-7EE6-4342-B048-85BDC9FD1C3A}</a:tableStyleId>
              </a:tblPr>
              <a:tblGrid>
                <a:gridCol w="1027824">
                  <a:extLst>
                    <a:ext uri="{9D8B030D-6E8A-4147-A177-3AD203B41FA5}">
                      <a16:colId xmlns:a16="http://schemas.microsoft.com/office/drawing/2014/main" val="1842965497"/>
                    </a:ext>
                  </a:extLst>
                </a:gridCol>
                <a:gridCol w="853251">
                  <a:extLst>
                    <a:ext uri="{9D8B030D-6E8A-4147-A177-3AD203B41FA5}">
                      <a16:colId xmlns:a16="http://schemas.microsoft.com/office/drawing/2014/main" val="3992923806"/>
                    </a:ext>
                  </a:extLst>
                </a:gridCol>
                <a:gridCol w="3324195">
                  <a:extLst>
                    <a:ext uri="{9D8B030D-6E8A-4147-A177-3AD203B41FA5}">
                      <a16:colId xmlns:a16="http://schemas.microsoft.com/office/drawing/2014/main" val="921328369"/>
                    </a:ext>
                  </a:extLst>
                </a:gridCol>
                <a:gridCol w="3888432">
                  <a:extLst>
                    <a:ext uri="{9D8B030D-6E8A-4147-A177-3AD203B41FA5}">
                      <a16:colId xmlns:a16="http://schemas.microsoft.com/office/drawing/2014/main" val="563398991"/>
                    </a:ext>
                  </a:extLst>
                </a:gridCol>
              </a:tblGrid>
              <a:tr h="150975">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Meiryo UI" panose="020B0604030504040204" pitchFamily="50" charset="-128"/>
                          <a:ea typeface="Meiryo UI" panose="020B0604030504040204" pitchFamily="50" charset="-128"/>
                        </a:rPr>
                        <a:t>対応方針</a:t>
                      </a:r>
                    </a:p>
                  </a:txBody>
                  <a:tcPr anchor="ctr"/>
                </a:tc>
                <a:extLst>
                  <a:ext uri="{0D108BD9-81ED-4DB2-BD59-A6C34878D82A}">
                    <a16:rowId xmlns:a16="http://schemas.microsoft.com/office/drawing/2014/main" val="4087642139"/>
                  </a:ext>
                </a:extLst>
              </a:tr>
              <a:tr h="479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堤防・護岸等</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地下河川・</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地下調節池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砂防関係施設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ダム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その他施設</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点検</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評価</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800" b="1" dirty="0">
                          <a:latin typeface="Meiryo UI" panose="020B0604030504040204" pitchFamily="50" charset="-128"/>
                          <a:ea typeface="Meiryo UI" panose="020B0604030504040204" pitchFamily="50" charset="-128"/>
                        </a:rPr>
                        <a:t>≪ドローンの活用≫</a:t>
                      </a:r>
                      <a:endParaRPr lang="en-US" altLang="ja-JP" sz="8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kern="100" dirty="0">
                          <a:solidFill>
                            <a:schemeClr val="tx1"/>
                          </a:solidFill>
                          <a:latin typeface="Meiryo UI" panose="020B0604030504040204" pitchFamily="50" charset="-128"/>
                          <a:ea typeface="Meiryo UI" panose="020B0604030504040204" pitchFamily="50" charset="-128"/>
                        </a:rPr>
                        <a:t>・点検精度、作業効率が機体操縦者の技術に左右される。（</a:t>
                      </a:r>
                      <a:r>
                        <a:rPr lang="en-US" altLang="ja-JP" sz="800" kern="100" dirty="0">
                          <a:solidFill>
                            <a:schemeClr val="tx1"/>
                          </a:solidFill>
                          <a:latin typeface="Meiryo UI" panose="020B0604030504040204" pitchFamily="50" charset="-128"/>
                          <a:ea typeface="Meiryo UI" panose="020B0604030504040204" pitchFamily="50" charset="-128"/>
                        </a:rPr>
                        <a:t>A</a:t>
                      </a:r>
                      <a:r>
                        <a:rPr lang="ja-JP" altLang="en-US" sz="800" kern="100" dirty="0">
                          <a:solidFill>
                            <a:schemeClr val="tx1"/>
                          </a:solidFill>
                          <a:latin typeface="Meiryo UI" panose="020B0604030504040204" pitchFamily="50" charset="-128"/>
                          <a:ea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施設点検における</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ドローンの活用について、現計画では未記載。（</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kern="100" dirty="0">
                          <a:solidFill>
                            <a:schemeClr val="tx1"/>
                          </a:solidFill>
                          <a:latin typeface="Meiryo UI" panose="020B0604030504040204" pitchFamily="50" charset="-128"/>
                          <a:ea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rPr>
                        <a:t>水面下や施設表面に植生や汚損がある箇所など、ドローンによる撮影が困難な箇所がある。（</a:t>
                      </a:r>
                      <a:r>
                        <a:rPr lang="en-US" altLang="ja-JP" sz="800" kern="100" dirty="0">
                          <a:latin typeface="Meiryo UI" panose="020B0604030504040204" pitchFamily="50" charset="-128"/>
                          <a:ea typeface="Meiryo UI" panose="020B0604030504040204" pitchFamily="50" charset="-128"/>
                        </a:rPr>
                        <a:t>B</a:t>
                      </a:r>
                      <a:r>
                        <a:rPr lang="ja-JP" altLang="en-US" sz="800" kern="100" dirty="0">
                          <a:latin typeface="Meiryo UI" panose="020B0604030504040204" pitchFamily="50" charset="-128"/>
                          <a:ea typeface="Meiryo UI" panose="020B0604030504040204" pitchFamily="50" charset="-128"/>
                        </a:rPr>
                        <a:t>）</a:t>
                      </a:r>
                      <a:endParaRPr lang="en-US" altLang="ja-JP" sz="8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・ドローンが撮影した映像・画像を職員が確認し損傷を確認する必要がある。（</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lang="ja-JP" altLang="en-US" sz="800" b="1" dirty="0">
                          <a:solidFill>
                            <a:schemeClr val="tx1"/>
                          </a:solidFill>
                          <a:latin typeface="Meiryo UI" panose="020B0604030504040204" pitchFamily="50" charset="-128"/>
                          <a:ea typeface="Meiryo UI" panose="020B0604030504040204" pitchFamily="50" charset="-128"/>
                        </a:rPr>
                        <a:t>≪ドローンの活用の活用≫</a:t>
                      </a:r>
                      <a:endParaRPr lang="en-US" altLang="ja-JP" sz="800" b="1"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b="1" kern="100" dirty="0">
                          <a:solidFill>
                            <a:schemeClr val="tx1"/>
                          </a:solidFill>
                          <a:latin typeface="Meiryo UI" panose="020B0604030504040204" pitchFamily="50" charset="-128"/>
                          <a:ea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rPr>
                        <a:t>職員による目視外飛行を含めドローン操縦の有資格者の育成を行うとともに、自動操縦機体の導入などさらなる活用拡大に取組む。</a:t>
                      </a:r>
                      <a:endParaRPr lang="en-US" altLang="ja-JP" sz="8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b="1" kern="100" dirty="0">
                          <a:solidFill>
                            <a:schemeClr val="tx1"/>
                          </a:solidFill>
                          <a:latin typeface="Meiryo UI" panose="020B0604030504040204" pitchFamily="50" charset="-128"/>
                          <a:ea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rPr>
                        <a:t>効率的・効果的な点検のため、</a:t>
                      </a:r>
                      <a:r>
                        <a:rPr lang="ja-JP" altLang="en-US" sz="800" b="0" kern="100" dirty="0">
                          <a:solidFill>
                            <a:schemeClr val="tx1"/>
                          </a:solidFill>
                          <a:latin typeface="Meiryo UI" panose="020B0604030504040204" pitchFamily="50" charset="-128"/>
                          <a:ea typeface="Meiryo UI" panose="020B0604030504040204" pitchFamily="50" charset="-128"/>
                        </a:rPr>
                        <a:t>施設点検における</a:t>
                      </a:r>
                      <a:r>
                        <a:rPr lang="ja-JP" altLang="en-US" sz="800" kern="100" dirty="0">
                          <a:solidFill>
                            <a:schemeClr val="tx1"/>
                          </a:solidFill>
                          <a:latin typeface="Meiryo UI" panose="020B0604030504040204" pitchFamily="50" charset="-128"/>
                          <a:ea typeface="Meiryo UI" panose="020B0604030504040204" pitchFamily="50" charset="-128"/>
                        </a:rPr>
                        <a:t>ドローンの活用を点検計画に位置付ける。</a:t>
                      </a:r>
                      <a:endParaRPr lang="en-US" altLang="ja-JP" sz="8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800" b="1" kern="100" dirty="0">
                          <a:solidFill>
                            <a:schemeClr val="tx1"/>
                          </a:solidFill>
                          <a:effectLst/>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ドローンによる点検では把握できない情報については、職員等により補完する。</a:t>
                      </a:r>
                      <a:endParaRPr lang="en-US" altLang="ja-JP" sz="800" kern="100" dirty="0">
                        <a:solidFill>
                          <a:schemeClr val="tx1"/>
                        </a:solidFill>
                        <a:latin typeface="Meiryo UI" panose="020B0604030504040204" pitchFamily="50" charset="-128"/>
                        <a:ea typeface="Meiryo UI" panose="020B0604030504040204" pitchFamily="50" charset="-128"/>
                      </a:endParaRPr>
                    </a:p>
                    <a:p>
                      <a:pPr algn="just"/>
                      <a:r>
                        <a:rPr lang="ja-JP" altLang="en-US" sz="800" kern="100" dirty="0">
                          <a:solidFill>
                            <a:schemeClr val="tx1"/>
                          </a:solidFill>
                          <a:latin typeface="Meiryo UI" panose="020B0604030504040204" pitchFamily="50" charset="-128"/>
                          <a:ea typeface="Meiryo UI" panose="020B0604030504040204" pitchFamily="50" charset="-128"/>
                        </a:rPr>
                        <a:t>・ドローンが撮影した映像・画像から損傷度を自動判別する</a:t>
                      </a:r>
                      <a:r>
                        <a:rPr lang="en-US" altLang="ja-JP" sz="800" kern="100" dirty="0">
                          <a:solidFill>
                            <a:schemeClr val="tx1"/>
                          </a:solidFill>
                          <a:latin typeface="Meiryo UI" panose="020B0604030504040204" pitchFamily="50" charset="-128"/>
                          <a:ea typeface="Meiryo UI" panose="020B0604030504040204" pitchFamily="50" charset="-128"/>
                        </a:rPr>
                        <a:t>AI</a:t>
                      </a:r>
                      <a:r>
                        <a:rPr lang="ja-JP" altLang="en-US" sz="800" kern="100" dirty="0">
                          <a:solidFill>
                            <a:schemeClr val="tx1"/>
                          </a:solidFill>
                          <a:latin typeface="Meiryo UI" panose="020B0604030504040204" pitchFamily="50" charset="-128"/>
                          <a:ea typeface="Meiryo UI" panose="020B0604030504040204" pitchFamily="50" charset="-128"/>
                        </a:rPr>
                        <a:t>解析等の技術の導入可能性を検討する。</a:t>
                      </a:r>
                      <a:endParaRPr lang="en-US" altLang="ja-JP" sz="80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43593389"/>
                  </a:ext>
                </a:extLst>
              </a:tr>
            </a:tbl>
          </a:graphicData>
        </a:graphic>
      </p:graphicFrame>
      <p:sp>
        <p:nvSpPr>
          <p:cNvPr id="12" name="テキスト ボックス 11">
            <a:extLst>
              <a:ext uri="{FF2B5EF4-FFF2-40B4-BE49-F238E27FC236}">
                <a16:creationId xmlns:a16="http://schemas.microsoft.com/office/drawing/2014/main" id="{C1AB5E6F-A9C8-4800-B377-441B1824351A}"/>
              </a:ext>
            </a:extLst>
          </p:cNvPr>
          <p:cNvSpPr txBox="1"/>
          <p:nvPr/>
        </p:nvSpPr>
        <p:spPr>
          <a:xfrm>
            <a:off x="1547664" y="6579710"/>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2188285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27</a:t>
            </a:fld>
            <a:endParaRPr kumimoji="1" lang="ja-JP" altLang="en-US" dirty="0"/>
          </a:p>
        </p:txBody>
      </p:sp>
      <p:sp>
        <p:nvSpPr>
          <p:cNvPr id="14" name="テキスト ボックス 13">
            <a:extLst>
              <a:ext uri="{FF2B5EF4-FFF2-40B4-BE49-F238E27FC236}">
                <a16:creationId xmlns:a16="http://schemas.microsoft.com/office/drawing/2014/main" id="{4947F537-EE81-4FC3-AA26-137781CC5875}"/>
              </a:ext>
            </a:extLst>
          </p:cNvPr>
          <p:cNvSpPr txBox="1"/>
          <p:nvPr/>
        </p:nvSpPr>
        <p:spPr>
          <a:xfrm>
            <a:off x="539552" y="2261666"/>
            <a:ext cx="806489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２．次期計画における基本方針</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1341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AE2878-C6F0-4CA5-8DD0-4944D33141D9}"/>
              </a:ext>
            </a:extLst>
          </p:cNvPr>
          <p:cNvSpPr>
            <a:spLocks noGrp="1"/>
          </p:cNvSpPr>
          <p:nvPr>
            <p:ph type="sldNum" sz="quarter" idx="12"/>
          </p:nvPr>
        </p:nvSpPr>
        <p:spPr>
          <a:xfrm>
            <a:off x="7884368" y="6457833"/>
            <a:ext cx="1828800" cy="365125"/>
          </a:xfrm>
        </p:spPr>
        <p:txBody>
          <a:bodyPr/>
          <a:lstStyle/>
          <a:p>
            <a:fld id="{682EF9F9-C4E8-46B2-BBF1-33E3162B856A}" type="slidenum">
              <a:rPr kumimoji="1" lang="ja-JP" altLang="en-US" smtClean="0"/>
              <a:t>28</a:t>
            </a:fld>
            <a:endParaRPr kumimoji="1" lang="ja-JP" altLang="en-US" dirty="0"/>
          </a:p>
        </p:txBody>
      </p:sp>
      <p:sp>
        <p:nvSpPr>
          <p:cNvPr id="6" name="テキスト ボックス 5">
            <a:extLst>
              <a:ext uri="{FF2B5EF4-FFF2-40B4-BE49-F238E27FC236}">
                <a16:creationId xmlns:a16="http://schemas.microsoft.com/office/drawing/2014/main" id="{D9849AC1-6001-45B3-A01E-E8A8045FCAE0}"/>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次期計画の方針（案）</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7" name="正方形/長方形 6">
            <a:extLst>
              <a:ext uri="{FF2B5EF4-FFF2-40B4-BE49-F238E27FC236}">
                <a16:creationId xmlns:a16="http://schemas.microsoft.com/office/drawing/2014/main" id="{89D2FCA9-8AEA-4C8D-B6DC-1AB0180BF980}"/>
              </a:ext>
            </a:extLst>
          </p:cNvPr>
          <p:cNvSpPr/>
          <p:nvPr/>
        </p:nvSpPr>
        <p:spPr>
          <a:xfrm>
            <a:off x="244591" y="692696"/>
            <a:ext cx="8640960" cy="1520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dirty="0">
                <a:solidFill>
                  <a:schemeClr val="tx1"/>
                </a:solidFill>
                <a:latin typeface="BIZ UDPゴシック" panose="020B0400000000000000" pitchFamily="50" charset="-128"/>
                <a:ea typeface="BIZ UDPゴシック" panose="020B0400000000000000" pitchFamily="50" charset="-128"/>
              </a:rPr>
              <a:t>　次期計画でも現計画に引き続いて、点検や調査を適宜実施し、常に河川管理施設の状況把握に努め、異常を発見した際には、補修等の必要な措置を講じて災害を未然に防ぐとともに、府民が快適に河川空間を利活用できるよう適切な維持管理に努めることを基本理念とし、これをより確実に実践するため、現計画の検証、課題抽出により導き出した対応方針に基づいて、戦略的な維持管理を実施していく。</a:t>
            </a:r>
          </a:p>
        </p:txBody>
      </p:sp>
      <p:sp>
        <p:nvSpPr>
          <p:cNvPr id="8" name="テキスト ボックス 7">
            <a:extLst>
              <a:ext uri="{FF2B5EF4-FFF2-40B4-BE49-F238E27FC236}">
                <a16:creationId xmlns:a16="http://schemas.microsoft.com/office/drawing/2014/main" id="{21E820F5-434A-46DD-9376-C07BB273531A}"/>
              </a:ext>
            </a:extLst>
          </p:cNvPr>
          <p:cNvSpPr txBox="1"/>
          <p:nvPr/>
        </p:nvSpPr>
        <p:spPr>
          <a:xfrm>
            <a:off x="35496" y="2492896"/>
            <a:ext cx="9126252" cy="378565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戦略的維持管理の実施</a:t>
            </a:r>
            <a:r>
              <a:rPr kumimoji="1" lang="en-US" altLang="ja-JP" b="1" dirty="0">
                <a:latin typeface="BIZ UDPゴシック" panose="020B0400000000000000" pitchFamily="50" charset="-128"/>
                <a:ea typeface="BIZ UDPゴシック" panose="020B0400000000000000" pitchFamily="50" charset="-128"/>
              </a:rPr>
              <a:t>】</a:t>
            </a:r>
          </a:p>
          <a:p>
            <a:endParaRPr kumimoji="1" lang="en-US" altLang="ja-JP" sz="800" b="1"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600" b="1" dirty="0">
                <a:latin typeface="BIZ UDPゴシック" panose="020B0400000000000000" pitchFamily="50" charset="-128"/>
                <a:ea typeface="BIZ UDPゴシック" panose="020B0400000000000000" pitchFamily="50" charset="-128"/>
              </a:rPr>
              <a:t>予防保全による長寿命化への本格転換（</a:t>
            </a:r>
            <a:r>
              <a:rPr kumimoji="1" lang="en-US" altLang="ja-JP" sz="1600" b="1" dirty="0">
                <a:latin typeface="BIZ UDPゴシック" panose="020B0400000000000000" pitchFamily="50" charset="-128"/>
                <a:ea typeface="BIZ UDPゴシック" panose="020B0400000000000000" pitchFamily="50" charset="-128"/>
              </a:rPr>
              <a:t>LCC</a:t>
            </a:r>
            <a:r>
              <a:rPr kumimoji="1" lang="ja-JP" altLang="en-US" sz="1600" b="1" dirty="0">
                <a:latin typeface="BIZ UDPゴシック" panose="020B0400000000000000" pitchFamily="50" charset="-128"/>
                <a:ea typeface="BIZ UDPゴシック" panose="020B0400000000000000" pitchFamily="50" charset="-128"/>
              </a:rPr>
              <a:t>最小化）を目指す</a:t>
            </a:r>
            <a:endParaRPr kumimoji="1" lang="en-US" altLang="ja-JP"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「機能停止する前に、点検時に補修を行い延命化」</a:t>
            </a:r>
            <a:endParaRPr kumimoji="1" lang="en-US" altLang="ja-JP" sz="1600" dirty="0">
              <a:latin typeface="HG丸ｺﾞｼｯｸM-PRO" panose="020F0600000000000000" pitchFamily="50" charset="-128"/>
              <a:ea typeface="HG丸ｺﾞｼｯｸM-PRO" panose="020F0600000000000000" pitchFamily="50" charset="-128"/>
            </a:endParaRPr>
          </a:p>
          <a:p>
            <a:pPr marL="536575" indent="-263525">
              <a:buFont typeface="Arial" panose="020B0604020202020204" pitchFamily="34" charset="0"/>
              <a:buChar char="•"/>
            </a:pPr>
            <a:r>
              <a:rPr kumimoji="1" lang="ja-JP" altLang="en-US" sz="1400" dirty="0">
                <a:latin typeface="+mn-ea"/>
              </a:rPr>
              <a:t>全ての河川管理施設を次期計画に位置付け</a:t>
            </a:r>
            <a:r>
              <a:rPr lang="ja-JP" altLang="en-US" sz="1400" dirty="0">
                <a:latin typeface="+mn-ea"/>
              </a:rPr>
              <a:t>、点検を継続実施するとともに、点検での新技術の活用を拡大</a:t>
            </a:r>
            <a:endParaRPr kumimoji="1" lang="en-US" altLang="ja-JP" sz="1400" dirty="0">
              <a:latin typeface="+mn-ea"/>
            </a:endParaRPr>
          </a:p>
          <a:p>
            <a:pPr marL="536575" indent="-263525">
              <a:buFont typeface="Arial" panose="020B0604020202020204" pitchFamily="34" charset="0"/>
              <a:buChar char="•"/>
            </a:pPr>
            <a:r>
              <a:rPr kumimoji="1" lang="ja-JP" altLang="en-US" sz="1400" dirty="0">
                <a:latin typeface="+mn-ea"/>
              </a:rPr>
              <a:t>河川特性に応じた護岸の恒久化を目指した取り組み</a:t>
            </a:r>
            <a:endParaRPr kumimoji="1" lang="en-US" altLang="ja-JP" sz="1400" dirty="0">
              <a:latin typeface="+mn-ea"/>
            </a:endParaRPr>
          </a:p>
          <a:p>
            <a:pPr marL="273050"/>
            <a:r>
              <a:rPr lang="ja-JP" altLang="en-US" sz="1400" dirty="0">
                <a:latin typeface="+mn-ea"/>
              </a:rPr>
              <a:t>　</a:t>
            </a:r>
            <a:r>
              <a:rPr kumimoji="1" lang="ja-JP" altLang="en-US" sz="1400" dirty="0">
                <a:latin typeface="+mn-ea"/>
              </a:rPr>
              <a:t>（ブロック積：河床洗堀防止、自立式鋼矢板護岸：膜厚管理、ひび割れ等軽微な損傷にはきめ細かな　</a:t>
            </a:r>
            <a:endParaRPr kumimoji="1" lang="en-US" altLang="ja-JP" sz="1400" dirty="0">
              <a:latin typeface="+mn-ea"/>
            </a:endParaRPr>
          </a:p>
          <a:p>
            <a:pPr marL="273050"/>
            <a:r>
              <a:rPr lang="ja-JP" altLang="en-US" sz="1400" dirty="0">
                <a:latin typeface="+mn-ea"/>
              </a:rPr>
              <a:t>　　</a:t>
            </a:r>
            <a:r>
              <a:rPr kumimoji="1" lang="ja-JP" altLang="en-US" sz="1400" dirty="0">
                <a:latin typeface="+mn-ea"/>
              </a:rPr>
              <a:t>パッチワーク補修など）</a:t>
            </a:r>
            <a:endParaRPr kumimoji="1" lang="en-US" altLang="ja-JP" sz="1400" dirty="0">
              <a:latin typeface="+mn-ea"/>
            </a:endParaRPr>
          </a:p>
          <a:p>
            <a:pPr marL="273050"/>
            <a:r>
              <a:rPr kumimoji="1" lang="ja-JP" altLang="en-US" sz="1400" dirty="0">
                <a:latin typeface="+mn-ea"/>
              </a:rPr>
              <a:t>特に管理フェーズに入った地下構造物については、きめ細かな点検による予防保全の本格化</a:t>
            </a:r>
          </a:p>
          <a:p>
            <a:pPr marL="273050"/>
            <a:endParaRPr kumimoji="1" lang="en-US" altLang="ja-JP" sz="800"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Ø"/>
            </a:pPr>
            <a:r>
              <a:rPr lang="ja-JP" altLang="en-US" sz="1600" b="1"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新技術の活用や民間との連携による維持管理業務の高度化及び省力化</a:t>
            </a:r>
            <a:endParaRPr lang="en-US" altLang="ja-JP" sz="1600" b="1"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536575" indent="-263525">
              <a:buFont typeface="Arial" panose="020B0604020202020204" pitchFamily="34" charset="0"/>
              <a:buChar char="•"/>
            </a:pPr>
            <a:r>
              <a:rPr lang="ja-JP" altLang="en-US" sz="1400" kern="100" dirty="0">
                <a:effectLst/>
                <a:latin typeface="+mn-ea"/>
                <a:cs typeface="Courier New" panose="02070309020205020404" pitchFamily="49" charset="0"/>
              </a:rPr>
              <a:t>ドローンや走行型画像計測機器の活用などによる維持管理の</a:t>
            </a:r>
            <a:r>
              <a:rPr lang="ja-JP" altLang="en-US" sz="1400" kern="100" dirty="0">
                <a:latin typeface="+mn-ea"/>
                <a:cs typeface="Courier New" panose="02070309020205020404" pitchFamily="49" charset="0"/>
              </a:rPr>
              <a:t>高度化</a:t>
            </a:r>
            <a:endParaRPr lang="en-US" altLang="ja-JP" sz="1400" kern="100" dirty="0">
              <a:latin typeface="+mn-ea"/>
              <a:cs typeface="Courier New" panose="02070309020205020404" pitchFamily="49" charset="0"/>
            </a:endParaRPr>
          </a:p>
          <a:p>
            <a:pPr marL="536575" indent="-263525">
              <a:buFont typeface="Arial" panose="020B0604020202020204" pitchFamily="34" charset="0"/>
              <a:buChar char="•"/>
            </a:pP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維持管理</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業務の省力化</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（点検効率化、</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損傷</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評価</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の</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AI</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技術の</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導入</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実施</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点検と一体化</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endParaRPr lang="en-US" altLang="ja-JP" sz="1400" kern="100" dirty="0">
              <a:latin typeface="+mn-ea"/>
              <a:cs typeface="Courier New" panose="02070309020205020404" pitchFamily="49" charset="0"/>
            </a:endParaRPr>
          </a:p>
          <a:p>
            <a:pPr marL="536575" indent="-263525">
              <a:buFont typeface="Arial" panose="020B0604020202020204" pitchFamily="34" charset="0"/>
              <a:buChar char="•"/>
            </a:pP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アウトソーシング</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の</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採用</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（熟練技術職員の視点</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統一的指標</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を用いたコンサルタントの点検評価）</a:t>
            </a:r>
            <a:endPar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endParaRPr>
          </a:p>
          <a:p>
            <a:endParaRPr lang="en-US" altLang="ja-JP" sz="800" b="1"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Ø"/>
            </a:pPr>
            <a:r>
              <a:rPr lang="ja-JP" altLang="en-US" sz="1600" b="1" kern="100" dirty="0">
                <a:latin typeface="BIZ UDPゴシック" panose="020B0400000000000000" pitchFamily="50" charset="-128"/>
                <a:ea typeface="BIZ UDPゴシック" panose="020B0400000000000000" pitchFamily="50" charset="-128"/>
                <a:cs typeface="Courier New" panose="02070309020205020404" pitchFamily="49" charset="0"/>
              </a:rPr>
              <a:t>減少する熟練技術職員のノウハウを繋ぐ取組み</a:t>
            </a:r>
            <a:endParaRPr lang="en-US" altLang="ja-JP" sz="1600" b="1"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536575" indent="-263525">
              <a:buFont typeface="Arial" panose="020B0604020202020204" pitchFamily="34" charset="0"/>
              <a:buChar char="•"/>
            </a:pP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技術の伝承（</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技術職員</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研修</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や診断ハンドブックの作成、マニュアル整備など</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endPar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endParaRPr>
          </a:p>
          <a:p>
            <a:pPr marL="273050"/>
            <a:endParaRPr lang="ja-JP" altLang="en-US" sz="800" kern="100" dirty="0">
              <a:effectLst/>
              <a:latin typeface="HGｺﾞｼｯｸM" panose="020B0609000000000000" pitchFamily="49" charset="-128"/>
              <a:ea typeface="HGｺﾞｼｯｸM" panose="020B0609000000000000" pitchFamily="49" charset="-128"/>
              <a:cs typeface="Courier New" panose="02070309020205020404" pitchFamily="49" charset="0"/>
            </a:endParaRPr>
          </a:p>
        </p:txBody>
      </p:sp>
      <p:sp>
        <p:nvSpPr>
          <p:cNvPr id="9" name="テキスト ボックス 8">
            <a:extLst>
              <a:ext uri="{FF2B5EF4-FFF2-40B4-BE49-F238E27FC236}">
                <a16:creationId xmlns:a16="http://schemas.microsoft.com/office/drawing/2014/main" id="{8686AE9C-2A3C-4F9F-B6BC-9E2936F2A869}"/>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ja-JP" altLang="en-US" sz="2800" dirty="0">
                <a:solidFill>
                  <a:schemeClr val="bg1"/>
                </a:solidFill>
                <a:latin typeface="Meiryo UI" panose="020B0604030504040204" pitchFamily="50" charset="-128"/>
                <a:ea typeface="Meiryo UI" panose="020B0604030504040204" pitchFamily="50" charset="-128"/>
              </a:rPr>
              <a:t>次期計画における基本</a:t>
            </a:r>
            <a:r>
              <a:rPr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26568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29</a:t>
            </a:fld>
            <a:endParaRPr kumimoji="1" lang="ja-JP" altLang="en-US" dirty="0"/>
          </a:p>
        </p:txBody>
      </p:sp>
      <p:sp>
        <p:nvSpPr>
          <p:cNvPr id="14" name="テキスト ボックス 13">
            <a:extLst>
              <a:ext uri="{FF2B5EF4-FFF2-40B4-BE49-F238E27FC236}">
                <a16:creationId xmlns:a16="http://schemas.microsoft.com/office/drawing/2014/main" id="{4947F537-EE81-4FC3-AA26-137781CC5875}"/>
              </a:ext>
            </a:extLst>
          </p:cNvPr>
          <p:cNvSpPr txBox="1"/>
          <p:nvPr/>
        </p:nvSpPr>
        <p:spPr>
          <a:xfrm>
            <a:off x="539552" y="2261666"/>
            <a:ext cx="8064896" cy="1754326"/>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３．次期計画の具体的な取組内容の検討</a:t>
            </a:r>
            <a:endParaRPr lang="en-US" altLang="ja-JP" sz="24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～「１．</a:t>
            </a:r>
            <a:r>
              <a:rPr kumimoji="1" lang="ja-JP" altLang="en-US" sz="1600" dirty="0">
                <a:latin typeface="Meiryo UI" panose="020B0604030504040204" pitchFamily="50" charset="-128"/>
                <a:ea typeface="Meiryo UI" panose="020B0604030504040204" pitchFamily="50" charset="-128"/>
              </a:rPr>
              <a:t>現計画の</a:t>
            </a:r>
            <a:r>
              <a:rPr lang="ja-JP" altLang="en-US" sz="1600" dirty="0">
                <a:latin typeface="Meiryo UI" panose="020B0604030504040204" pitchFamily="50" charset="-128"/>
                <a:ea typeface="Meiryo UI" panose="020B0604030504040204" pitchFamily="50" charset="-128"/>
              </a:rPr>
              <a:t>検証、課題抽出及び対応方針」を踏まえた次期計画への反映～</a:t>
            </a:r>
            <a:endParaRPr lang="en-US" altLang="ja-JP" sz="1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u="sng" dirty="0">
                <a:latin typeface="Meiryo UI" panose="020B0604030504040204" pitchFamily="50" charset="-128"/>
                <a:ea typeface="Meiryo UI" panose="020B0604030504040204" pitchFamily="50" charset="-128"/>
              </a:rPr>
              <a:t>３－１　点検・評価に関する事項</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３－２　</a:t>
            </a:r>
            <a:r>
              <a:rPr lang="ja-JP" altLang="en-US" sz="2000" dirty="0">
                <a:latin typeface="Meiryo UI" pitchFamily="50" charset="-128"/>
                <a:ea typeface="Meiryo UI" pitchFamily="50" charset="-128"/>
                <a:cs typeface="Meiryo UI" pitchFamily="50" charset="-128"/>
              </a:rPr>
              <a:t>維持管理手法に関する事項</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３－３　維持管理工事の実施に関する事項</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774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a:extLst>
              <a:ext uri="{FF2B5EF4-FFF2-40B4-BE49-F238E27FC236}">
                <a16:creationId xmlns:a16="http://schemas.microsoft.com/office/drawing/2014/main" id="{D8EA7AF8-AD4E-41E5-898A-C341029B731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8405" y="2608171"/>
            <a:ext cx="6865069" cy="4081637"/>
          </a:xfrm>
          <a:prstGeom prst="rect">
            <a:avLst/>
          </a:prstGeom>
          <a:noFill/>
          <a:extLst>
            <a:ext uri="{909E8E84-426E-40DD-AFC4-6F175D3DCCD1}">
              <a14:hiddenFill xmlns:a14="http://schemas.microsoft.com/office/drawing/2010/main">
                <a:solidFill>
                  <a:srgbClr val="FFFFFF"/>
                </a:solidFill>
              </a14:hiddenFill>
            </a:ext>
          </a:extLst>
        </p:spPr>
      </p:pic>
      <p:sp>
        <p:nvSpPr>
          <p:cNvPr id="34" name="角丸四角形 8">
            <a:extLst>
              <a:ext uri="{FF2B5EF4-FFF2-40B4-BE49-F238E27FC236}">
                <a16:creationId xmlns:a16="http://schemas.microsoft.com/office/drawing/2014/main" id="{B3EC5A5C-9BEC-478B-A076-BAE875CECC3A}"/>
              </a:ext>
            </a:extLst>
          </p:cNvPr>
          <p:cNvSpPr/>
          <p:nvPr/>
        </p:nvSpPr>
        <p:spPr>
          <a:xfrm>
            <a:off x="157191" y="867547"/>
            <a:ext cx="8905529" cy="1425224"/>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35" name="テキスト ボックス 8">
            <a:extLst>
              <a:ext uri="{FF2B5EF4-FFF2-40B4-BE49-F238E27FC236}">
                <a16:creationId xmlns:a16="http://schemas.microsoft.com/office/drawing/2014/main" id="{CC669EF4-D73F-4C37-A7BA-F8B5A1606E63}"/>
              </a:ext>
            </a:extLst>
          </p:cNvPr>
          <p:cNvSpPr txBox="1">
            <a:spLocks noChangeArrowheads="1"/>
          </p:cNvSpPr>
          <p:nvPr/>
        </p:nvSpPr>
        <p:spPr bwMode="auto">
          <a:xfrm>
            <a:off x="197661" y="777835"/>
            <a:ext cx="1429894" cy="235221"/>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b="1" dirty="0">
                <a:solidFill>
                  <a:srgbClr val="000000"/>
                </a:solidFill>
                <a:latin typeface="Meiryo UI" panose="020B0604030504040204" pitchFamily="50" charset="-128"/>
                <a:ea typeface="Meiryo UI" panose="020B0604030504040204" pitchFamily="50" charset="-128"/>
              </a:rPr>
              <a:t>現計画の基本方針</a:t>
            </a:r>
          </a:p>
        </p:txBody>
      </p:sp>
      <p:sp>
        <p:nvSpPr>
          <p:cNvPr id="36" name="テキスト ボックス 35">
            <a:extLst>
              <a:ext uri="{FF2B5EF4-FFF2-40B4-BE49-F238E27FC236}">
                <a16:creationId xmlns:a16="http://schemas.microsoft.com/office/drawing/2014/main" id="{43ECF644-62A0-41AC-A09B-4E55DC9E9CCF}"/>
              </a:ext>
            </a:extLst>
          </p:cNvPr>
          <p:cNvSpPr txBox="1"/>
          <p:nvPr/>
        </p:nvSpPr>
        <p:spPr>
          <a:xfrm>
            <a:off x="382218" y="1215905"/>
            <a:ext cx="2849736" cy="1035440"/>
          </a:xfrm>
          <a:prstGeom prst="rect">
            <a:avLst/>
          </a:prstGeom>
          <a:noFill/>
          <a:ln>
            <a:solidFill>
              <a:schemeClr val="tx1"/>
            </a:solidFill>
            <a:prstDash val="dash"/>
          </a:ln>
        </p:spPr>
        <p:txBody>
          <a:bodyPr wrap="square" lIns="65306" tIns="32653" rIns="65306" bIns="32653">
            <a:spAutoFit/>
          </a:bodyPr>
          <a:lstStyle/>
          <a:p>
            <a:pPr>
              <a:defRPr/>
            </a:pP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１）致命的な不具合を見逃さない</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・点検の充実、非破壊検査など新技術の導入</a:t>
            </a:r>
            <a:endParaRPr lang="en-US" altLang="ja-JP" sz="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２）予防保全をレベルアップする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・点検データ蓄積などにより、予防保全を高度化　</a:t>
            </a:r>
            <a:endParaRPr lang="en-US" altLang="ja-JP" sz="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３）更新時期をしっかり見極める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・各施設の更新判定フローを設定</a:t>
            </a:r>
            <a:endParaRPr lang="ja-JP" altLang="en-US" sz="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16">
            <a:extLst>
              <a:ext uri="{FF2B5EF4-FFF2-40B4-BE49-F238E27FC236}">
                <a16:creationId xmlns:a16="http://schemas.microsoft.com/office/drawing/2014/main" id="{FA2706A1-F9A2-43AF-B0DE-0F3AE9163F23}"/>
              </a:ext>
            </a:extLst>
          </p:cNvPr>
          <p:cNvSpPr txBox="1">
            <a:spLocks noChangeArrowheads="1"/>
          </p:cNvSpPr>
          <p:nvPr/>
        </p:nvSpPr>
        <p:spPr bwMode="auto">
          <a:xfrm>
            <a:off x="309077" y="1018355"/>
            <a:ext cx="2548048"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50" b="1" dirty="0">
                <a:solidFill>
                  <a:srgbClr val="000000"/>
                </a:solidFill>
                <a:latin typeface="Meiryo UI" panose="020B0604030504040204" pitchFamily="50" charset="-128"/>
                <a:ea typeface="Meiryo UI" panose="020B0604030504040204" pitchFamily="50" charset="-128"/>
              </a:rPr>
              <a:t>Ⅰ.</a:t>
            </a:r>
            <a:r>
              <a:rPr lang="ja-JP" altLang="en-US" sz="1050" b="1" dirty="0">
                <a:solidFill>
                  <a:srgbClr val="000000"/>
                </a:solidFill>
                <a:latin typeface="Meiryo UI" panose="020B0604030504040204" pitchFamily="50" charset="-128"/>
                <a:ea typeface="Meiryo UI" panose="020B0604030504040204" pitchFamily="50" charset="-128"/>
              </a:rPr>
              <a:t>効率的・効果的な維持管理の推進</a:t>
            </a:r>
            <a:r>
              <a:rPr lang="ja-JP" altLang="en-US" sz="1050" dirty="0">
                <a:solidFill>
                  <a:srgbClr val="000000"/>
                </a:solidFill>
                <a:latin typeface="Meiryo UI" panose="020B0604030504040204" pitchFamily="50" charset="-128"/>
                <a:ea typeface="Meiryo UI" panose="020B0604030504040204" pitchFamily="50" charset="-128"/>
              </a:rPr>
              <a:t>　　　　</a:t>
            </a:r>
          </a:p>
        </p:txBody>
      </p:sp>
      <p:sp>
        <p:nvSpPr>
          <p:cNvPr id="40" name="テキスト ボックス 39">
            <a:extLst>
              <a:ext uri="{FF2B5EF4-FFF2-40B4-BE49-F238E27FC236}">
                <a16:creationId xmlns:a16="http://schemas.microsoft.com/office/drawing/2014/main" id="{3FF8E7A5-24DE-4C80-AD8D-6DB6E44303E1}"/>
              </a:ext>
            </a:extLst>
          </p:cNvPr>
          <p:cNvSpPr txBox="1"/>
          <p:nvPr/>
        </p:nvSpPr>
        <p:spPr>
          <a:xfrm>
            <a:off x="3706580" y="1218258"/>
            <a:ext cx="2849736" cy="1029555"/>
          </a:xfrm>
          <a:prstGeom prst="rect">
            <a:avLst/>
          </a:prstGeom>
          <a:noFill/>
          <a:ln>
            <a:solidFill>
              <a:schemeClr val="tx1"/>
            </a:solidFill>
            <a:prstDash val="dash"/>
          </a:ln>
        </p:spPr>
        <p:txBody>
          <a:bodyPr wrap="square" lIns="65306" tIns="32653" rIns="65306" bIns="32653">
            <a:noAutofit/>
          </a:bodyPr>
          <a:lstStyle/>
          <a:p>
            <a:pPr>
              <a:defRPr/>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１）人材の育成と確保、技術力向上と継承</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の仕組みを構築する</a:t>
            </a: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２）地域が一体となった維持管理を実践する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共通</a:t>
            </a: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３）維持管理業務の改善を図る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17">
            <a:extLst>
              <a:ext uri="{FF2B5EF4-FFF2-40B4-BE49-F238E27FC236}">
                <a16:creationId xmlns:a16="http://schemas.microsoft.com/office/drawing/2014/main" id="{27D79F64-CEB6-4474-B78B-C274CAE985F1}"/>
              </a:ext>
            </a:extLst>
          </p:cNvPr>
          <p:cNvSpPr txBox="1">
            <a:spLocks noChangeArrowheads="1"/>
          </p:cNvSpPr>
          <p:nvPr/>
        </p:nvSpPr>
        <p:spPr bwMode="auto">
          <a:xfrm>
            <a:off x="3595256" y="1036628"/>
            <a:ext cx="2599866"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50" b="1" dirty="0">
                <a:solidFill>
                  <a:srgbClr val="000000"/>
                </a:solidFill>
                <a:latin typeface="Meiryo UI" panose="020B0604030504040204" pitchFamily="50" charset="-128"/>
                <a:ea typeface="Meiryo UI" panose="020B0604030504040204" pitchFamily="50" charset="-128"/>
              </a:rPr>
              <a:t>Ⅱ.</a:t>
            </a:r>
            <a:r>
              <a:rPr lang="ja-JP" altLang="en-US" sz="1050" b="1" dirty="0">
                <a:solidFill>
                  <a:srgbClr val="000000"/>
                </a:solidFill>
                <a:latin typeface="Meiryo UI" panose="020B0604030504040204" pitchFamily="50" charset="-128"/>
                <a:ea typeface="Meiryo UI" panose="020B0604030504040204" pitchFamily="50" charset="-128"/>
              </a:rPr>
              <a:t>持続可能な維持管理の仕組みの構築</a:t>
            </a:r>
            <a:r>
              <a:rPr lang="ja-JP" altLang="en-US" sz="1050" dirty="0">
                <a:solidFill>
                  <a:srgbClr val="000000"/>
                </a:solidFill>
                <a:latin typeface="Meiryo UI" panose="020B0604030504040204" pitchFamily="50" charset="-128"/>
                <a:ea typeface="Meiryo UI" panose="020B0604030504040204" pitchFamily="50" charset="-128"/>
              </a:rPr>
              <a:t>　　　　　　　　　　　　　　　　　　　　　　　　　　　　　　　</a:t>
            </a:r>
          </a:p>
        </p:txBody>
      </p:sp>
      <p:sp>
        <p:nvSpPr>
          <p:cNvPr id="42" name="角丸四角形 8">
            <a:extLst>
              <a:ext uri="{FF2B5EF4-FFF2-40B4-BE49-F238E27FC236}">
                <a16:creationId xmlns:a16="http://schemas.microsoft.com/office/drawing/2014/main" id="{0C9B480A-DCE7-462A-93DF-4F7E197AB636}"/>
              </a:ext>
            </a:extLst>
          </p:cNvPr>
          <p:cNvSpPr/>
          <p:nvPr/>
        </p:nvSpPr>
        <p:spPr>
          <a:xfrm>
            <a:off x="157191" y="2404820"/>
            <a:ext cx="8905529" cy="4426691"/>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43" name="テキスト ボックス 8">
            <a:extLst>
              <a:ext uri="{FF2B5EF4-FFF2-40B4-BE49-F238E27FC236}">
                <a16:creationId xmlns:a16="http://schemas.microsoft.com/office/drawing/2014/main" id="{317C281A-B043-40AB-A283-498BB20730BD}"/>
              </a:ext>
            </a:extLst>
          </p:cNvPr>
          <p:cNvSpPr txBox="1">
            <a:spLocks noChangeArrowheads="1"/>
          </p:cNvSpPr>
          <p:nvPr/>
        </p:nvSpPr>
        <p:spPr bwMode="auto">
          <a:xfrm>
            <a:off x="205452" y="2324131"/>
            <a:ext cx="4150524" cy="235221"/>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b="1" dirty="0">
                <a:solidFill>
                  <a:srgbClr val="000000"/>
                </a:solidFill>
                <a:latin typeface="Meiryo UI" panose="020B0604030504040204" pitchFamily="50" charset="-128"/>
                <a:ea typeface="Meiryo UI" panose="020B0604030504040204" pitchFamily="50" charset="-128"/>
              </a:rPr>
              <a:t>河川管理施設の「効率的・効果的な維持管理の推進」のロードマップ</a:t>
            </a:r>
            <a:r>
              <a:rPr lang="ja-JP" altLang="en-US" sz="1100" dirty="0">
                <a:solidFill>
                  <a:srgbClr val="000000"/>
                </a:solidFill>
                <a:latin typeface="Meiryo UI" panose="020B0604030504040204" pitchFamily="50" charset="-128"/>
                <a:ea typeface="Meiryo UI" panose="020B0604030504040204" pitchFamily="50" charset="-128"/>
              </a:rPr>
              <a:t>　　　　</a:t>
            </a:r>
            <a:endParaRPr lang="ja-JP" altLang="en-US" sz="1100" b="1" dirty="0">
              <a:solidFill>
                <a:srgbClr val="000000"/>
              </a:solidFill>
              <a:latin typeface="Meiryo UI" panose="020B0604030504040204" pitchFamily="50" charset="-128"/>
              <a:ea typeface="Meiryo UI" panose="020B0604030504040204" pitchFamily="50" charset="-128"/>
            </a:endParaRPr>
          </a:p>
        </p:txBody>
      </p:sp>
      <p:sp>
        <p:nvSpPr>
          <p:cNvPr id="44" name="角丸四角形 69">
            <a:extLst>
              <a:ext uri="{FF2B5EF4-FFF2-40B4-BE49-F238E27FC236}">
                <a16:creationId xmlns:a16="http://schemas.microsoft.com/office/drawing/2014/main" id="{AB0D75BF-3D64-4419-9CDD-0E9A1A4A0442}"/>
              </a:ext>
            </a:extLst>
          </p:cNvPr>
          <p:cNvSpPr/>
          <p:nvPr/>
        </p:nvSpPr>
        <p:spPr>
          <a:xfrm>
            <a:off x="5934711" y="6429181"/>
            <a:ext cx="3128009" cy="373099"/>
          </a:xfrm>
          <a:prstGeom prst="roundRect">
            <a:avLst>
              <a:gd name="adj" fmla="val 2209"/>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全施設共通</a:t>
            </a:r>
            <a:r>
              <a:rPr lang="en-US" altLang="ja-JP" sz="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defRPr/>
            </a:pPr>
            <a:r>
              <a:rPr lang="ja-JP" altLang="en-US" sz="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〇各施設について、それぞれの更新判定フローに基づく点検を実施し、更新すべき施設の抽出を行うと共に、抽出した施設について、具体的な更新方法や時期を、今後順次、明らかにしていく</a:t>
            </a:r>
            <a:endParaRPr lang="ja-JP" altLang="en-US" sz="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8">
            <a:extLst>
              <a:ext uri="{FF2B5EF4-FFF2-40B4-BE49-F238E27FC236}">
                <a16:creationId xmlns:a16="http://schemas.microsoft.com/office/drawing/2014/main" id="{F4364061-78CF-4FB2-B278-4E13F3F730F3}"/>
              </a:ext>
            </a:extLst>
          </p:cNvPr>
          <p:cNvSpPr/>
          <p:nvPr/>
        </p:nvSpPr>
        <p:spPr>
          <a:xfrm>
            <a:off x="5972555" y="6468858"/>
            <a:ext cx="3065835" cy="332945"/>
          </a:xfrm>
          <a:prstGeom prst="roundRect">
            <a:avLst>
              <a:gd name="adj" fmla="val 277"/>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48" name="テキスト ボックス 47">
            <a:extLst>
              <a:ext uri="{FF2B5EF4-FFF2-40B4-BE49-F238E27FC236}">
                <a16:creationId xmlns:a16="http://schemas.microsoft.com/office/drawing/2014/main" id="{26EAF23B-6588-4AFA-B5CC-2715542C94B9}"/>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0" name="スライド番号プレースホルダー 1">
            <a:extLst>
              <a:ext uri="{FF2B5EF4-FFF2-40B4-BE49-F238E27FC236}">
                <a16:creationId xmlns:a16="http://schemas.microsoft.com/office/drawing/2014/main" id="{9A3CCEF1-9537-4671-AC6B-7125BF44DF65}"/>
              </a:ext>
            </a:extLst>
          </p:cNvPr>
          <p:cNvSpPr>
            <a:spLocks noGrp="1"/>
          </p:cNvSpPr>
          <p:nvPr>
            <p:ph type="sldNum" sz="quarter" idx="12"/>
          </p:nvPr>
        </p:nvSpPr>
        <p:spPr>
          <a:xfrm>
            <a:off x="8709288" y="6181383"/>
            <a:ext cx="588068" cy="365125"/>
          </a:xfrm>
        </p:spPr>
        <p:txBody>
          <a:bodyPr/>
          <a:lstStyle/>
          <a:p>
            <a:fld id="{682EF9F9-C4E8-46B2-BBF1-33E3162B856A}" type="slidenum">
              <a:rPr kumimoji="1" lang="ja-JP" altLang="en-US" smtClean="0"/>
              <a:t>3</a:t>
            </a:fld>
            <a:endParaRPr kumimoji="1" lang="ja-JP" altLang="en-US" dirty="0"/>
          </a:p>
        </p:txBody>
      </p:sp>
      <p:sp>
        <p:nvSpPr>
          <p:cNvPr id="53" name="吹き出し: 角を丸めた四角形 52">
            <a:extLst>
              <a:ext uri="{FF2B5EF4-FFF2-40B4-BE49-F238E27FC236}">
                <a16:creationId xmlns:a16="http://schemas.microsoft.com/office/drawing/2014/main" id="{773E666E-D523-473A-A069-D7AF6B61EC15}"/>
              </a:ext>
            </a:extLst>
          </p:cNvPr>
          <p:cNvSpPr/>
          <p:nvPr/>
        </p:nvSpPr>
        <p:spPr>
          <a:xfrm>
            <a:off x="6624113" y="931525"/>
            <a:ext cx="1823365" cy="467937"/>
          </a:xfrm>
          <a:prstGeom prst="wedgeRoundRectCallout">
            <a:avLst>
              <a:gd name="adj1" fmla="val -59508"/>
              <a:gd name="adj2" fmla="val 47166"/>
              <a:gd name="adj3" fmla="val 16667"/>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第１回全体検討部会</a:t>
            </a:r>
            <a:endParaRPr kumimoji="1" lang="en-US" altLang="ja-JP" sz="1200" dirty="0">
              <a:solidFill>
                <a:schemeClr val="tx1"/>
              </a:solidFill>
            </a:endParaRPr>
          </a:p>
          <a:p>
            <a:pPr algn="ctr"/>
            <a:r>
              <a:rPr kumimoji="1" lang="ja-JP" altLang="en-US" sz="1200" dirty="0">
                <a:solidFill>
                  <a:schemeClr val="tx1"/>
                </a:solidFill>
              </a:rPr>
              <a:t>（</a:t>
            </a:r>
            <a:r>
              <a:rPr kumimoji="1" lang="en-US" altLang="ja-JP" sz="1200" dirty="0">
                <a:solidFill>
                  <a:schemeClr val="tx1"/>
                </a:solidFill>
              </a:rPr>
              <a:t>R6.5.14</a:t>
            </a:r>
            <a:r>
              <a:rPr kumimoji="1" lang="ja-JP" altLang="en-US" sz="1200" dirty="0">
                <a:solidFill>
                  <a:schemeClr val="tx1"/>
                </a:solidFill>
              </a:rPr>
              <a:t>）で審議</a:t>
            </a:r>
          </a:p>
        </p:txBody>
      </p:sp>
      <p:sp>
        <p:nvSpPr>
          <p:cNvPr id="4" name="四角形: 角を丸くする 3">
            <a:extLst>
              <a:ext uri="{FF2B5EF4-FFF2-40B4-BE49-F238E27FC236}">
                <a16:creationId xmlns:a16="http://schemas.microsoft.com/office/drawing/2014/main" id="{16AFA5B1-B041-4EAE-AA70-67CEA344E043}"/>
              </a:ext>
            </a:extLst>
          </p:cNvPr>
          <p:cNvSpPr/>
          <p:nvPr/>
        </p:nvSpPr>
        <p:spPr>
          <a:xfrm>
            <a:off x="2163989" y="2844715"/>
            <a:ext cx="5076552" cy="1249411"/>
          </a:xfrm>
          <a:prstGeom prst="roundRect">
            <a:avLst>
              <a:gd name="adj" fmla="val 13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BB16E4F0-CE4F-44A3-BA7B-3D38E84C3273}"/>
              </a:ext>
            </a:extLst>
          </p:cNvPr>
          <p:cNvSpPr/>
          <p:nvPr/>
        </p:nvSpPr>
        <p:spPr>
          <a:xfrm>
            <a:off x="3923929" y="4149080"/>
            <a:ext cx="3313560" cy="233921"/>
          </a:xfrm>
          <a:prstGeom prst="roundRect">
            <a:avLst>
              <a:gd name="adj" fmla="val 13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6F64B7F-5747-46A7-95BA-33D14E08B156}"/>
              </a:ext>
            </a:extLst>
          </p:cNvPr>
          <p:cNvSpPr/>
          <p:nvPr/>
        </p:nvSpPr>
        <p:spPr>
          <a:xfrm>
            <a:off x="2555777" y="4639599"/>
            <a:ext cx="4681712" cy="260367"/>
          </a:xfrm>
          <a:prstGeom prst="roundRect">
            <a:avLst>
              <a:gd name="adj" fmla="val 13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DF22FAB8-5542-4322-B8F9-8316AC73DA96}"/>
              </a:ext>
            </a:extLst>
          </p:cNvPr>
          <p:cNvSpPr/>
          <p:nvPr/>
        </p:nvSpPr>
        <p:spPr>
          <a:xfrm>
            <a:off x="5934711" y="6437083"/>
            <a:ext cx="3128009" cy="394428"/>
          </a:xfrm>
          <a:prstGeom prst="roundRect">
            <a:avLst>
              <a:gd name="adj" fmla="val 13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8A917EBD-0C7B-41D9-814B-221D28830B48}"/>
              </a:ext>
            </a:extLst>
          </p:cNvPr>
          <p:cNvSpPr/>
          <p:nvPr/>
        </p:nvSpPr>
        <p:spPr>
          <a:xfrm>
            <a:off x="7634887" y="3359696"/>
            <a:ext cx="1080835" cy="53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rPr>
              <a:t>１</a:t>
            </a:r>
            <a:r>
              <a:rPr lang="en-US" altLang="ja-JP" sz="900" dirty="0">
                <a:solidFill>
                  <a:schemeClr val="tx1"/>
                </a:solidFill>
              </a:rPr>
              <a:t>.</a:t>
            </a:r>
            <a:r>
              <a:rPr lang="ja-JP" altLang="en-US" sz="900" dirty="0">
                <a:solidFill>
                  <a:schemeClr val="tx1"/>
                </a:solidFill>
              </a:rPr>
              <a:t>施設の</a:t>
            </a:r>
            <a:r>
              <a:rPr kumimoji="1" lang="ja-JP" altLang="en-US" sz="900" dirty="0">
                <a:solidFill>
                  <a:schemeClr val="tx1"/>
                </a:solidFill>
              </a:rPr>
              <a:t>点検･　</a:t>
            </a:r>
            <a:endParaRPr kumimoji="1" lang="en-US" altLang="ja-JP" sz="900" dirty="0">
              <a:solidFill>
                <a:schemeClr val="tx1"/>
              </a:solidFill>
            </a:endParaRPr>
          </a:p>
          <a:p>
            <a:r>
              <a:rPr lang="ja-JP" altLang="en-US" sz="900" dirty="0">
                <a:solidFill>
                  <a:schemeClr val="tx1"/>
                </a:solidFill>
              </a:rPr>
              <a:t>　</a:t>
            </a:r>
            <a:r>
              <a:rPr kumimoji="1" lang="ja-JP" altLang="en-US" sz="900" dirty="0">
                <a:solidFill>
                  <a:schemeClr val="tx1"/>
                </a:solidFill>
              </a:rPr>
              <a:t>評価方法</a:t>
            </a:r>
          </a:p>
        </p:txBody>
      </p:sp>
      <p:sp>
        <p:nvSpPr>
          <p:cNvPr id="56" name="正方形/長方形 55">
            <a:extLst>
              <a:ext uri="{FF2B5EF4-FFF2-40B4-BE49-F238E27FC236}">
                <a16:creationId xmlns:a16="http://schemas.microsoft.com/office/drawing/2014/main" id="{68964989-4E3A-40DA-B8F0-C2C4AC6BCC2C}"/>
              </a:ext>
            </a:extLst>
          </p:cNvPr>
          <p:cNvSpPr/>
          <p:nvPr/>
        </p:nvSpPr>
        <p:spPr>
          <a:xfrm>
            <a:off x="7636895" y="4930693"/>
            <a:ext cx="1222398" cy="33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rPr>
              <a:t>２</a:t>
            </a:r>
            <a:r>
              <a:rPr lang="en-US" altLang="ja-JP" sz="900" dirty="0">
                <a:solidFill>
                  <a:schemeClr val="tx1"/>
                </a:solidFill>
              </a:rPr>
              <a:t>.</a:t>
            </a:r>
            <a:r>
              <a:rPr lang="ja-JP" altLang="en-US" sz="900" dirty="0">
                <a:solidFill>
                  <a:schemeClr val="tx1"/>
                </a:solidFill>
              </a:rPr>
              <a:t>施設の更新</a:t>
            </a:r>
            <a:endParaRPr lang="en-US" altLang="ja-JP" sz="900" dirty="0">
              <a:solidFill>
                <a:schemeClr val="tx1"/>
              </a:solidFill>
            </a:endParaRPr>
          </a:p>
          <a:p>
            <a:r>
              <a:rPr lang="ja-JP" altLang="en-US" sz="900" dirty="0">
                <a:solidFill>
                  <a:schemeClr val="tx1"/>
                </a:solidFill>
              </a:rPr>
              <a:t>　フロー</a:t>
            </a:r>
            <a:endParaRPr kumimoji="1" lang="en-US" altLang="ja-JP" sz="900" dirty="0">
              <a:solidFill>
                <a:schemeClr val="tx1"/>
              </a:solidFill>
            </a:endParaRPr>
          </a:p>
        </p:txBody>
      </p:sp>
      <p:cxnSp>
        <p:nvCxnSpPr>
          <p:cNvPr id="6" name="直線コネクタ 5">
            <a:extLst>
              <a:ext uri="{FF2B5EF4-FFF2-40B4-BE49-F238E27FC236}">
                <a16:creationId xmlns:a16="http://schemas.microsoft.com/office/drawing/2014/main" id="{387729AA-6A13-495F-9445-77B5D1E263D5}"/>
              </a:ext>
            </a:extLst>
          </p:cNvPr>
          <p:cNvCxnSpPr>
            <a:cxnSpLocks/>
          </p:cNvCxnSpPr>
          <p:nvPr/>
        </p:nvCxnSpPr>
        <p:spPr>
          <a:xfrm flipH="1">
            <a:off x="7293909" y="4953275"/>
            <a:ext cx="329285" cy="15151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9D79726C-3A0C-4C62-939D-839D733E6F0F}"/>
              </a:ext>
            </a:extLst>
          </p:cNvPr>
          <p:cNvCxnSpPr>
            <a:cxnSpLocks/>
            <a:stCxn id="61" idx="1"/>
            <a:endCxn id="49" idx="3"/>
          </p:cNvCxnSpPr>
          <p:nvPr/>
        </p:nvCxnSpPr>
        <p:spPr>
          <a:xfrm flipH="1" flipV="1">
            <a:off x="7237489" y="4769783"/>
            <a:ext cx="398252" cy="1762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3585C762-1532-490C-B4C6-BDCF247CFB14}"/>
              </a:ext>
            </a:extLst>
          </p:cNvPr>
          <p:cNvCxnSpPr>
            <a:cxnSpLocks/>
            <a:stCxn id="57" idx="1"/>
            <a:endCxn id="38" idx="3"/>
          </p:cNvCxnSpPr>
          <p:nvPr/>
        </p:nvCxnSpPr>
        <p:spPr>
          <a:xfrm flipH="1">
            <a:off x="7237489" y="3467044"/>
            <a:ext cx="385705" cy="7989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5C9CA0F-A9B9-434A-9E2C-DCCA5E4DA270}"/>
              </a:ext>
            </a:extLst>
          </p:cNvPr>
          <p:cNvCxnSpPr>
            <a:cxnSpLocks/>
            <a:stCxn id="57" idx="1"/>
            <a:endCxn id="4" idx="3"/>
          </p:cNvCxnSpPr>
          <p:nvPr/>
        </p:nvCxnSpPr>
        <p:spPr>
          <a:xfrm flipH="1">
            <a:off x="7240541" y="3467044"/>
            <a:ext cx="382653" cy="23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7A9B3DE5-54C5-48D5-A66F-6E9A5EF15B43}"/>
              </a:ext>
            </a:extLst>
          </p:cNvPr>
          <p:cNvSpPr/>
          <p:nvPr/>
        </p:nvSpPr>
        <p:spPr>
          <a:xfrm>
            <a:off x="7623194" y="3117460"/>
            <a:ext cx="1078307" cy="699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b="1" dirty="0">
              <a:solidFill>
                <a:schemeClr val="tx1"/>
              </a:solidFill>
            </a:endParaRPr>
          </a:p>
        </p:txBody>
      </p:sp>
      <p:sp>
        <p:nvSpPr>
          <p:cNvPr id="61" name="正方形/長方形 60">
            <a:extLst>
              <a:ext uri="{FF2B5EF4-FFF2-40B4-BE49-F238E27FC236}">
                <a16:creationId xmlns:a16="http://schemas.microsoft.com/office/drawing/2014/main" id="{6AA95AC1-CE6E-451C-A3FD-1B80FF3494D5}"/>
              </a:ext>
            </a:extLst>
          </p:cNvPr>
          <p:cNvSpPr/>
          <p:nvPr/>
        </p:nvSpPr>
        <p:spPr>
          <a:xfrm>
            <a:off x="7635741" y="4630958"/>
            <a:ext cx="1049004" cy="630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b="1" dirty="0">
              <a:solidFill>
                <a:srgbClr val="FF0000"/>
              </a:solidFill>
            </a:endParaRPr>
          </a:p>
        </p:txBody>
      </p:sp>
      <p:sp>
        <p:nvSpPr>
          <p:cNvPr id="55" name="正方形/長方形 54">
            <a:extLst>
              <a:ext uri="{FF2B5EF4-FFF2-40B4-BE49-F238E27FC236}">
                <a16:creationId xmlns:a16="http://schemas.microsoft.com/office/drawing/2014/main" id="{97B1173E-DFF4-4087-9B9F-951FF58C61EC}"/>
              </a:ext>
            </a:extLst>
          </p:cNvPr>
          <p:cNvSpPr/>
          <p:nvPr/>
        </p:nvSpPr>
        <p:spPr>
          <a:xfrm>
            <a:off x="7592858" y="3149025"/>
            <a:ext cx="1290555" cy="347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rPr>
              <a:t>第１回部会</a:t>
            </a:r>
            <a:endParaRPr lang="en-US" altLang="ja-JP" sz="900" dirty="0">
              <a:solidFill>
                <a:schemeClr val="tx1"/>
              </a:solidFill>
            </a:endParaRPr>
          </a:p>
          <a:p>
            <a:r>
              <a:rPr lang="ja-JP" altLang="en-US" sz="900" dirty="0">
                <a:solidFill>
                  <a:schemeClr val="tx1"/>
                </a:solidFill>
              </a:rPr>
              <a:t>（</a:t>
            </a:r>
            <a:r>
              <a:rPr lang="en-US" altLang="ja-JP" sz="900" dirty="0">
                <a:solidFill>
                  <a:schemeClr val="tx1"/>
                </a:solidFill>
              </a:rPr>
              <a:t>R6.3.26</a:t>
            </a:r>
            <a:r>
              <a:rPr lang="ja-JP" altLang="en-US" sz="900" dirty="0">
                <a:solidFill>
                  <a:schemeClr val="tx1"/>
                </a:solidFill>
              </a:rPr>
              <a:t>）で審議</a:t>
            </a:r>
            <a:endParaRPr kumimoji="1" lang="ja-JP" altLang="en-US" sz="900" dirty="0">
              <a:solidFill>
                <a:schemeClr val="tx1"/>
              </a:solidFill>
            </a:endParaRPr>
          </a:p>
        </p:txBody>
      </p:sp>
      <p:sp>
        <p:nvSpPr>
          <p:cNvPr id="62" name="正方形/長方形 61">
            <a:extLst>
              <a:ext uri="{FF2B5EF4-FFF2-40B4-BE49-F238E27FC236}">
                <a16:creationId xmlns:a16="http://schemas.microsoft.com/office/drawing/2014/main" id="{B32D2CF8-42C0-482F-BBB5-9F746CFFA017}"/>
              </a:ext>
            </a:extLst>
          </p:cNvPr>
          <p:cNvSpPr/>
          <p:nvPr/>
        </p:nvSpPr>
        <p:spPr>
          <a:xfrm>
            <a:off x="7589419" y="4594737"/>
            <a:ext cx="1227910" cy="38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rPr>
              <a:t>第１回部会</a:t>
            </a:r>
            <a:endParaRPr lang="en-US" altLang="ja-JP" sz="900" dirty="0">
              <a:solidFill>
                <a:schemeClr val="tx1"/>
              </a:solidFill>
            </a:endParaRPr>
          </a:p>
          <a:p>
            <a:r>
              <a:rPr kumimoji="1" lang="ja-JP" altLang="en-US" sz="900" dirty="0">
                <a:solidFill>
                  <a:schemeClr val="tx1"/>
                </a:solidFill>
              </a:rPr>
              <a:t>（</a:t>
            </a:r>
            <a:r>
              <a:rPr kumimoji="1" lang="en-US" altLang="ja-JP" sz="900" dirty="0">
                <a:solidFill>
                  <a:schemeClr val="tx1"/>
                </a:solidFill>
              </a:rPr>
              <a:t>R6.3.26</a:t>
            </a:r>
            <a:r>
              <a:rPr kumimoji="1" lang="ja-JP" altLang="en-US" sz="900" dirty="0">
                <a:solidFill>
                  <a:schemeClr val="tx1"/>
                </a:solidFill>
              </a:rPr>
              <a:t>）で審議</a:t>
            </a:r>
          </a:p>
        </p:txBody>
      </p:sp>
      <p:sp>
        <p:nvSpPr>
          <p:cNvPr id="70" name="テキスト ボックス 69">
            <a:extLst>
              <a:ext uri="{FF2B5EF4-FFF2-40B4-BE49-F238E27FC236}">
                <a16:creationId xmlns:a16="http://schemas.microsoft.com/office/drawing/2014/main" id="{CD992F47-6401-44B9-B179-C75D1983E60C}"/>
              </a:ext>
            </a:extLst>
          </p:cNvPr>
          <p:cNvSpPr txBox="1"/>
          <p:nvPr/>
        </p:nvSpPr>
        <p:spPr>
          <a:xfrm>
            <a:off x="-29780" y="491047"/>
            <a:ext cx="9099181" cy="307777"/>
          </a:xfrm>
          <a:prstGeom prst="rect">
            <a:avLst/>
          </a:prstGeom>
          <a:noFill/>
          <a:ln w="19050">
            <a:noFill/>
          </a:ln>
        </p:spPr>
        <p:txBody>
          <a:bodyPr wrap="square" rtlCol="0">
            <a:spAutoFit/>
          </a:bodyPr>
          <a:lstStyle/>
          <a:p>
            <a:r>
              <a:rPr kumimoji="1" lang="ja-JP" altLang="en-US" sz="1400" dirty="0">
                <a:latin typeface="Meiryo UI" pitchFamily="50" charset="-128"/>
                <a:ea typeface="Meiryo UI" pitchFamily="50" charset="-128"/>
                <a:cs typeface="Meiryo UI" pitchFamily="50" charset="-128"/>
              </a:rPr>
              <a:t>➣現計画に</a:t>
            </a:r>
            <a:r>
              <a:rPr lang="ja-JP" altLang="en-US" sz="1400" dirty="0">
                <a:latin typeface="Meiryo UI" pitchFamily="50" charset="-128"/>
                <a:ea typeface="Meiryo UI" pitchFamily="50" charset="-128"/>
                <a:cs typeface="Meiryo UI" pitchFamily="50" charset="-128"/>
              </a:rPr>
              <a:t>記載の「基本方針」、及び河川管理施設の</a:t>
            </a:r>
            <a:r>
              <a:rPr kumimoji="1" lang="ja-JP" altLang="en-US" sz="1400" dirty="0">
                <a:latin typeface="Meiryo UI" pitchFamily="50" charset="-128"/>
                <a:ea typeface="Meiryo UI" pitchFamily="50" charset="-128"/>
                <a:cs typeface="Meiryo UI" pitchFamily="50" charset="-128"/>
              </a:rPr>
              <a:t>「効率的・効果的な維持管理の推進」のロードマップから抜粋</a:t>
            </a:r>
          </a:p>
        </p:txBody>
      </p:sp>
      <p:sp>
        <p:nvSpPr>
          <p:cNvPr id="51" name="四角形: 角を丸くする 50">
            <a:extLst>
              <a:ext uri="{FF2B5EF4-FFF2-40B4-BE49-F238E27FC236}">
                <a16:creationId xmlns:a16="http://schemas.microsoft.com/office/drawing/2014/main" id="{6BA19616-C5DD-485F-A4C9-D0567D4985C4}"/>
              </a:ext>
            </a:extLst>
          </p:cNvPr>
          <p:cNvSpPr/>
          <p:nvPr/>
        </p:nvSpPr>
        <p:spPr>
          <a:xfrm>
            <a:off x="2170071" y="4400052"/>
            <a:ext cx="5067417" cy="233921"/>
          </a:xfrm>
          <a:prstGeom prst="roundRect">
            <a:avLst>
              <a:gd name="adj" fmla="val 130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四角形: 角を丸くする 65">
            <a:extLst>
              <a:ext uri="{FF2B5EF4-FFF2-40B4-BE49-F238E27FC236}">
                <a16:creationId xmlns:a16="http://schemas.microsoft.com/office/drawing/2014/main" id="{B42454D6-AA42-48E8-9BAE-2F628AE94C84}"/>
              </a:ext>
            </a:extLst>
          </p:cNvPr>
          <p:cNvSpPr/>
          <p:nvPr/>
        </p:nvSpPr>
        <p:spPr>
          <a:xfrm>
            <a:off x="2148895" y="4905592"/>
            <a:ext cx="5088593" cy="1020883"/>
          </a:xfrm>
          <a:prstGeom prst="roundRect">
            <a:avLst>
              <a:gd name="adj" fmla="val 130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185C3FBE-3767-4CC0-B908-FB217830B5F2}"/>
              </a:ext>
            </a:extLst>
          </p:cNvPr>
          <p:cNvSpPr/>
          <p:nvPr/>
        </p:nvSpPr>
        <p:spPr>
          <a:xfrm>
            <a:off x="7657569" y="4191380"/>
            <a:ext cx="1311288" cy="33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rgbClr val="FF0000"/>
                </a:solidFill>
              </a:rPr>
              <a:t>１</a:t>
            </a:r>
            <a:r>
              <a:rPr lang="en-US" altLang="ja-JP" sz="900" dirty="0">
                <a:solidFill>
                  <a:srgbClr val="FF0000"/>
                </a:solidFill>
              </a:rPr>
              <a:t>.</a:t>
            </a:r>
            <a:r>
              <a:rPr lang="ja-JP" altLang="en-US" sz="900" dirty="0">
                <a:solidFill>
                  <a:srgbClr val="FF0000"/>
                </a:solidFill>
              </a:rPr>
              <a:t>施設の点検・評価方法の高度化に向けた取組</a:t>
            </a:r>
            <a:endParaRPr kumimoji="1" lang="en-US" altLang="ja-JP" sz="900" dirty="0">
              <a:solidFill>
                <a:srgbClr val="FF0000"/>
              </a:solidFill>
            </a:endParaRPr>
          </a:p>
        </p:txBody>
      </p:sp>
      <p:sp>
        <p:nvSpPr>
          <p:cNvPr id="72" name="正方形/長方形 71">
            <a:extLst>
              <a:ext uri="{FF2B5EF4-FFF2-40B4-BE49-F238E27FC236}">
                <a16:creationId xmlns:a16="http://schemas.microsoft.com/office/drawing/2014/main" id="{BE00FE57-0B82-415E-A4D1-EA1E92A929E3}"/>
              </a:ext>
            </a:extLst>
          </p:cNvPr>
          <p:cNvSpPr/>
          <p:nvPr/>
        </p:nvSpPr>
        <p:spPr>
          <a:xfrm>
            <a:off x="7623794" y="3924189"/>
            <a:ext cx="1311289" cy="676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b="1" dirty="0">
              <a:solidFill>
                <a:srgbClr val="FF0000"/>
              </a:solidFill>
            </a:endParaRPr>
          </a:p>
        </p:txBody>
      </p:sp>
      <p:sp>
        <p:nvSpPr>
          <p:cNvPr id="73" name="正方形/長方形 72">
            <a:extLst>
              <a:ext uri="{FF2B5EF4-FFF2-40B4-BE49-F238E27FC236}">
                <a16:creationId xmlns:a16="http://schemas.microsoft.com/office/drawing/2014/main" id="{8F180CBD-636A-4CA6-AE73-808E87CC8195}"/>
              </a:ext>
            </a:extLst>
          </p:cNvPr>
          <p:cNvSpPr/>
          <p:nvPr/>
        </p:nvSpPr>
        <p:spPr>
          <a:xfrm>
            <a:off x="7607778" y="3969089"/>
            <a:ext cx="890766" cy="223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FF0000"/>
                </a:solidFill>
              </a:rPr>
              <a:t>第２回部会</a:t>
            </a:r>
            <a:endParaRPr kumimoji="1" lang="ja-JP" altLang="en-US" sz="1100" dirty="0">
              <a:solidFill>
                <a:srgbClr val="FF0000"/>
              </a:solidFill>
            </a:endParaRPr>
          </a:p>
        </p:txBody>
      </p:sp>
      <p:sp>
        <p:nvSpPr>
          <p:cNvPr id="75" name="正方形/長方形 74">
            <a:extLst>
              <a:ext uri="{FF2B5EF4-FFF2-40B4-BE49-F238E27FC236}">
                <a16:creationId xmlns:a16="http://schemas.microsoft.com/office/drawing/2014/main" id="{0B596EB5-F7CD-4ED0-9395-D14919AEDD64}"/>
              </a:ext>
            </a:extLst>
          </p:cNvPr>
          <p:cNvSpPr/>
          <p:nvPr/>
        </p:nvSpPr>
        <p:spPr>
          <a:xfrm>
            <a:off x="7662601" y="5467231"/>
            <a:ext cx="1265675" cy="43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rgbClr val="FF0000"/>
                </a:solidFill>
              </a:rPr>
              <a:t>３</a:t>
            </a:r>
            <a:r>
              <a:rPr lang="en-US" altLang="ja-JP" sz="900" dirty="0">
                <a:solidFill>
                  <a:srgbClr val="FF0000"/>
                </a:solidFill>
              </a:rPr>
              <a:t>.</a:t>
            </a:r>
            <a:r>
              <a:rPr lang="ja-JP" altLang="en-US" sz="900" dirty="0">
                <a:solidFill>
                  <a:srgbClr val="FF0000"/>
                </a:solidFill>
              </a:rPr>
              <a:t>予測計画型の維持管理手法を目指した取組</a:t>
            </a:r>
            <a:endParaRPr kumimoji="1" lang="en-US" altLang="ja-JP" sz="900" dirty="0">
              <a:solidFill>
                <a:srgbClr val="FF0000"/>
              </a:solidFill>
            </a:endParaRPr>
          </a:p>
        </p:txBody>
      </p:sp>
      <p:sp>
        <p:nvSpPr>
          <p:cNvPr id="76" name="正方形/長方形 75">
            <a:extLst>
              <a:ext uri="{FF2B5EF4-FFF2-40B4-BE49-F238E27FC236}">
                <a16:creationId xmlns:a16="http://schemas.microsoft.com/office/drawing/2014/main" id="{31D989CF-276C-467F-B851-834B73FFC066}"/>
              </a:ext>
            </a:extLst>
          </p:cNvPr>
          <p:cNvSpPr/>
          <p:nvPr/>
        </p:nvSpPr>
        <p:spPr>
          <a:xfrm>
            <a:off x="7630087" y="5304423"/>
            <a:ext cx="1313837" cy="623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b="1" dirty="0">
              <a:solidFill>
                <a:srgbClr val="FF0000"/>
              </a:solidFill>
            </a:endParaRPr>
          </a:p>
        </p:txBody>
      </p:sp>
      <p:sp>
        <p:nvSpPr>
          <p:cNvPr id="77" name="正方形/長方形 76">
            <a:extLst>
              <a:ext uri="{FF2B5EF4-FFF2-40B4-BE49-F238E27FC236}">
                <a16:creationId xmlns:a16="http://schemas.microsoft.com/office/drawing/2014/main" id="{354D2D33-62A7-46C5-8420-90FF01E42A2F}"/>
              </a:ext>
            </a:extLst>
          </p:cNvPr>
          <p:cNvSpPr/>
          <p:nvPr/>
        </p:nvSpPr>
        <p:spPr>
          <a:xfrm>
            <a:off x="7593649" y="5302922"/>
            <a:ext cx="890766" cy="223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FF0000"/>
                </a:solidFill>
              </a:rPr>
              <a:t>第２回部会</a:t>
            </a:r>
            <a:endParaRPr kumimoji="1" lang="ja-JP" altLang="en-US" sz="1100" dirty="0">
              <a:solidFill>
                <a:srgbClr val="FF0000"/>
              </a:solidFill>
            </a:endParaRPr>
          </a:p>
        </p:txBody>
      </p:sp>
      <p:cxnSp>
        <p:nvCxnSpPr>
          <p:cNvPr id="79" name="直線コネクタ 78">
            <a:extLst>
              <a:ext uri="{FF2B5EF4-FFF2-40B4-BE49-F238E27FC236}">
                <a16:creationId xmlns:a16="http://schemas.microsoft.com/office/drawing/2014/main" id="{D7ED6625-1681-4525-A8B6-A7245A84730C}"/>
              </a:ext>
            </a:extLst>
          </p:cNvPr>
          <p:cNvCxnSpPr>
            <a:cxnSpLocks/>
            <a:stCxn id="72" idx="1"/>
            <a:endCxn id="51" idx="3"/>
          </p:cNvCxnSpPr>
          <p:nvPr/>
        </p:nvCxnSpPr>
        <p:spPr>
          <a:xfrm flipH="1">
            <a:off x="7237488" y="4262663"/>
            <a:ext cx="386306" cy="254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2F9E44FF-4B69-4AC3-868D-5F08FB624E6E}"/>
              </a:ext>
            </a:extLst>
          </p:cNvPr>
          <p:cNvCxnSpPr>
            <a:cxnSpLocks/>
            <a:stCxn id="76" idx="1"/>
            <a:endCxn id="66" idx="3"/>
          </p:cNvCxnSpPr>
          <p:nvPr/>
        </p:nvCxnSpPr>
        <p:spPr>
          <a:xfrm flipH="1" flipV="1">
            <a:off x="7237488" y="5416034"/>
            <a:ext cx="392599" cy="199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四角形: 角を丸くする 62">
            <a:extLst>
              <a:ext uri="{FF2B5EF4-FFF2-40B4-BE49-F238E27FC236}">
                <a16:creationId xmlns:a16="http://schemas.microsoft.com/office/drawing/2014/main" id="{6C4385F2-D458-42EF-B2F1-320D63CBC64D}"/>
              </a:ext>
            </a:extLst>
          </p:cNvPr>
          <p:cNvSpPr/>
          <p:nvPr/>
        </p:nvSpPr>
        <p:spPr>
          <a:xfrm>
            <a:off x="2147704" y="5931174"/>
            <a:ext cx="5088592" cy="468215"/>
          </a:xfrm>
          <a:prstGeom prst="roundRect">
            <a:avLst>
              <a:gd name="adj" fmla="val 130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A6223580-D2A7-445E-A700-05F63BA60653}"/>
              </a:ext>
            </a:extLst>
          </p:cNvPr>
          <p:cNvSpPr/>
          <p:nvPr/>
        </p:nvSpPr>
        <p:spPr>
          <a:xfrm>
            <a:off x="7678249" y="6125710"/>
            <a:ext cx="1265675" cy="193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rgbClr val="FF0000"/>
                </a:solidFill>
              </a:rPr>
              <a:t>４</a:t>
            </a:r>
            <a:r>
              <a:rPr lang="en-US" altLang="ja-JP" sz="900" dirty="0">
                <a:solidFill>
                  <a:srgbClr val="FF0000"/>
                </a:solidFill>
              </a:rPr>
              <a:t>.</a:t>
            </a:r>
            <a:r>
              <a:rPr lang="ja-JP" altLang="en-US" sz="900" dirty="0">
                <a:solidFill>
                  <a:srgbClr val="FF0000"/>
                </a:solidFill>
              </a:rPr>
              <a:t>新技術導入の取組</a:t>
            </a:r>
            <a:endParaRPr kumimoji="1" lang="en-US" altLang="ja-JP" sz="900" dirty="0">
              <a:solidFill>
                <a:srgbClr val="FF0000"/>
              </a:solidFill>
            </a:endParaRPr>
          </a:p>
        </p:txBody>
      </p:sp>
      <p:sp>
        <p:nvSpPr>
          <p:cNvPr id="81" name="正方形/長方形 80">
            <a:extLst>
              <a:ext uri="{FF2B5EF4-FFF2-40B4-BE49-F238E27FC236}">
                <a16:creationId xmlns:a16="http://schemas.microsoft.com/office/drawing/2014/main" id="{DFF99ACA-A45E-4A9D-93B2-5DF0C4E59AAA}"/>
              </a:ext>
            </a:extLst>
          </p:cNvPr>
          <p:cNvSpPr/>
          <p:nvPr/>
        </p:nvSpPr>
        <p:spPr>
          <a:xfrm>
            <a:off x="7627629" y="5962902"/>
            <a:ext cx="1298189" cy="373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b="1" dirty="0">
              <a:solidFill>
                <a:srgbClr val="FF0000"/>
              </a:solidFill>
            </a:endParaRPr>
          </a:p>
        </p:txBody>
      </p:sp>
      <p:sp>
        <p:nvSpPr>
          <p:cNvPr id="82" name="正方形/長方形 81">
            <a:extLst>
              <a:ext uri="{FF2B5EF4-FFF2-40B4-BE49-F238E27FC236}">
                <a16:creationId xmlns:a16="http://schemas.microsoft.com/office/drawing/2014/main" id="{7A76DA47-E2CD-4D4A-B3BB-7D573CF6C295}"/>
              </a:ext>
            </a:extLst>
          </p:cNvPr>
          <p:cNvSpPr/>
          <p:nvPr/>
        </p:nvSpPr>
        <p:spPr>
          <a:xfrm>
            <a:off x="7609297" y="5961401"/>
            <a:ext cx="890766" cy="223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FF0000"/>
                </a:solidFill>
              </a:rPr>
              <a:t>第２回部会</a:t>
            </a:r>
            <a:endParaRPr kumimoji="1" lang="ja-JP" altLang="en-US" sz="1100" dirty="0">
              <a:solidFill>
                <a:srgbClr val="FF0000"/>
              </a:solidFill>
            </a:endParaRPr>
          </a:p>
        </p:txBody>
      </p:sp>
      <p:cxnSp>
        <p:nvCxnSpPr>
          <p:cNvPr id="83" name="直線コネクタ 82">
            <a:extLst>
              <a:ext uri="{FF2B5EF4-FFF2-40B4-BE49-F238E27FC236}">
                <a16:creationId xmlns:a16="http://schemas.microsoft.com/office/drawing/2014/main" id="{1660D5B1-DBB6-4EA2-9CF1-3422004C1FAC}"/>
              </a:ext>
            </a:extLst>
          </p:cNvPr>
          <p:cNvCxnSpPr>
            <a:cxnSpLocks/>
            <a:stCxn id="81" idx="1"/>
            <a:endCxn id="63" idx="3"/>
          </p:cNvCxnSpPr>
          <p:nvPr/>
        </p:nvCxnSpPr>
        <p:spPr>
          <a:xfrm flipH="1">
            <a:off x="7236296" y="6149452"/>
            <a:ext cx="391333" cy="158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443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5">
            <a:extLst>
              <a:ext uri="{FF2B5EF4-FFF2-40B4-BE49-F238E27FC236}">
                <a16:creationId xmlns:a16="http://schemas.microsoft.com/office/drawing/2014/main" id="{D265D4CC-C021-48A2-952B-1DDAE7542422}"/>
              </a:ext>
            </a:extLst>
          </p:cNvPr>
          <p:cNvGraphicFramePr>
            <a:graphicFrameLocks noGrp="1"/>
          </p:cNvGraphicFramePr>
          <p:nvPr>
            <p:extLst>
              <p:ext uri="{D42A27DB-BD31-4B8C-83A1-F6EECF244321}">
                <p14:modId xmlns:p14="http://schemas.microsoft.com/office/powerpoint/2010/main" val="1101411715"/>
              </p:ext>
            </p:extLst>
          </p:nvPr>
        </p:nvGraphicFramePr>
        <p:xfrm>
          <a:off x="35506" y="1305586"/>
          <a:ext cx="9072988" cy="5032353"/>
        </p:xfrm>
        <a:graphic>
          <a:graphicData uri="http://schemas.openxmlformats.org/drawingml/2006/table">
            <a:tbl>
              <a:tblPr firstRow="1" bandRow="1">
                <a:tableStyleId>{5C22544A-7EE6-4342-B048-85BDC9FD1C3A}</a:tableStyleId>
              </a:tblPr>
              <a:tblGrid>
                <a:gridCol w="936094">
                  <a:extLst>
                    <a:ext uri="{9D8B030D-6E8A-4147-A177-3AD203B41FA5}">
                      <a16:colId xmlns:a16="http://schemas.microsoft.com/office/drawing/2014/main" val="1842965497"/>
                    </a:ext>
                  </a:extLst>
                </a:gridCol>
                <a:gridCol w="504056">
                  <a:extLst>
                    <a:ext uri="{9D8B030D-6E8A-4147-A177-3AD203B41FA5}">
                      <a16:colId xmlns:a16="http://schemas.microsoft.com/office/drawing/2014/main" val="3992923806"/>
                    </a:ext>
                  </a:extLst>
                </a:gridCol>
                <a:gridCol w="3384376">
                  <a:extLst>
                    <a:ext uri="{9D8B030D-6E8A-4147-A177-3AD203B41FA5}">
                      <a16:colId xmlns:a16="http://schemas.microsoft.com/office/drawing/2014/main" val="921328369"/>
                    </a:ext>
                  </a:extLst>
                </a:gridCol>
                <a:gridCol w="4032448">
                  <a:extLst>
                    <a:ext uri="{9D8B030D-6E8A-4147-A177-3AD203B41FA5}">
                      <a16:colId xmlns:a16="http://schemas.microsoft.com/office/drawing/2014/main" val="563398991"/>
                    </a:ext>
                  </a:extLst>
                </a:gridCol>
                <a:gridCol w="216014">
                  <a:extLst>
                    <a:ext uri="{9D8B030D-6E8A-4147-A177-3AD203B41FA5}">
                      <a16:colId xmlns:a16="http://schemas.microsoft.com/office/drawing/2014/main" val="2265447934"/>
                    </a:ext>
                  </a:extLst>
                </a:gridCol>
              </a:tblGrid>
              <a:tr h="338433">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Meiryo UI" panose="020B0604030504040204" pitchFamily="50" charset="-128"/>
                          <a:ea typeface="Meiryo UI" panose="020B0604030504040204" pitchFamily="50" charset="-128"/>
                        </a:rPr>
                        <a:t>対応方針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642139"/>
                  </a:ext>
                </a:extLst>
              </a:tr>
              <a:tr h="292888">
                <a:tc rowSpan="4">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堤防・護岸等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点検を行うには技術を要するため、技術者の不足による体制の維持が懸念される。（</a:t>
                      </a:r>
                      <a:r>
                        <a:rPr kumimoji="1" lang="en-US" altLang="ja-JP" sz="1000" dirty="0">
                          <a:solidFill>
                            <a:schemeClr val="tx1"/>
                          </a:solidFill>
                          <a:latin typeface="Meiryo UI" panose="020B0604030504040204" pitchFamily="50" charset="-128"/>
                          <a:ea typeface="Meiryo UI" panose="020B0604030504040204" pitchFamily="50" charset="-128"/>
                        </a:rPr>
                        <a:t>A)</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直線区間等での点検の省力化や、近接目視が容易でない</a:t>
                      </a:r>
                      <a:r>
                        <a:rPr lang="ja-JP" altLang="en-US" sz="1000" kern="100" dirty="0">
                          <a:solidFill>
                            <a:schemeClr val="tx1"/>
                          </a:solidFill>
                          <a:effectLst/>
                          <a:latin typeface="Meiryo UI" panose="020B0604030504040204" pitchFamily="50" charset="-128"/>
                          <a:ea typeface="Meiryo UI" panose="020B0604030504040204" pitchFamily="50" charset="-128"/>
                        </a:rPr>
                        <a:t>箇所</a:t>
                      </a:r>
                      <a:r>
                        <a:rPr lang="ja-JP" altLang="en-US" sz="1000" kern="100" dirty="0">
                          <a:solidFill>
                            <a:schemeClr val="tx1"/>
                          </a:solidFill>
                          <a:latin typeface="Meiryo UI" panose="020B0604030504040204" pitchFamily="50" charset="-128"/>
                          <a:ea typeface="Meiryo UI" panose="020B0604030504040204" pitchFamily="50" charset="-128"/>
                        </a:rPr>
                        <a:t>の補完のため、</a:t>
                      </a:r>
                      <a:r>
                        <a:rPr kumimoji="1" lang="ja-JP" altLang="en-US" sz="1000" dirty="0">
                          <a:solidFill>
                            <a:schemeClr val="tx1"/>
                          </a:solidFill>
                          <a:latin typeface="Meiryo UI" panose="020B0604030504040204" pitchFamily="50" charset="-128"/>
                          <a:ea typeface="Meiryo UI" panose="020B0604030504040204" pitchFamily="50" charset="-128"/>
                        </a:rPr>
                        <a:t>ドローン等により取得した画像を活用した点検の導入を検討する。</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①</a:t>
                      </a:r>
                    </a:p>
                  </a:txBody>
                  <a:tcPr anchor="ctr"/>
                </a:tc>
                <a:extLst>
                  <a:ext uri="{0D108BD9-81ED-4DB2-BD59-A6C34878D82A}">
                    <a16:rowId xmlns:a16="http://schemas.microsoft.com/office/drawing/2014/main" val="3943593389"/>
                  </a:ext>
                </a:extLst>
              </a:tr>
              <a:tr h="186383">
                <a:tc vMerge="1">
                  <a:txBody>
                    <a:bodyPr/>
                    <a:lstStyle/>
                    <a:p>
                      <a:endParaRPr kumimoji="1" lang="ja-JP" altLang="en-US"/>
                    </a:p>
                  </a:txBody>
                  <a:tcPr/>
                </a:tc>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河川沿いに通路が無いなど、近接目視が容易でない箇所が存在する。（</a:t>
                      </a:r>
                      <a:r>
                        <a:rPr kumimoji="1" lang="en-US" altLang="ja-JP" sz="1000" b="0" dirty="0">
                          <a:solidFill>
                            <a:schemeClr val="tx1"/>
                          </a:solidFill>
                          <a:latin typeface="Meiryo UI" panose="020B0604030504040204" pitchFamily="50" charset="-128"/>
                          <a:ea typeface="Meiryo UI" panose="020B0604030504040204" pitchFamily="50" charset="-128"/>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8000"/>
                          </a:solidFill>
                          <a:latin typeface="Meiryo UI" panose="020B0604030504040204" pitchFamily="50" charset="-128"/>
                          <a:ea typeface="Meiryo UI" panose="020B0604030504040204" pitchFamily="50" charset="-128"/>
                        </a:rPr>
                        <a:t>ドローン等により取得した画像を活用した点検の導入を検討する</a:t>
                      </a:r>
                    </a:p>
                  </a:txBody>
                  <a:tcPr anchor="ctr"/>
                </a:tc>
                <a:tc vMerge="1">
                  <a:txBody>
                    <a:bodyPr/>
                    <a:lstStyle/>
                    <a:p>
                      <a:endParaRPr kumimoji="1" lang="ja-JP" altLang="en-US"/>
                    </a:p>
                  </a:txBody>
                  <a:tcPr/>
                </a:tc>
                <a:extLst>
                  <a:ext uri="{0D108BD9-81ED-4DB2-BD59-A6C34878D82A}">
                    <a16:rowId xmlns:a16="http://schemas.microsoft.com/office/drawing/2014/main" val="3640574705"/>
                  </a:ext>
                </a:extLst>
              </a:tr>
              <a:tr h="292888">
                <a:tc vMerge="1">
                  <a:txBody>
                    <a:bodyPr/>
                    <a:lstStyle/>
                    <a:p>
                      <a:pPr algn="l"/>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施設全体としての健全度評価を行うには技術を要するため、技術者の不足により適切な評価が行えなくなることが懸念される。（</a:t>
                      </a:r>
                      <a:r>
                        <a:rPr kumimoji="1" lang="en-US" altLang="ja-JP" sz="1000" dirty="0">
                          <a:solidFill>
                            <a:schemeClr val="tx1"/>
                          </a:solidFill>
                          <a:latin typeface="Meiryo UI" panose="020B0604030504040204" pitchFamily="50" charset="-128"/>
                          <a:ea typeface="Meiryo UI" panose="020B0604030504040204" pitchFamily="50" charset="-128"/>
                        </a:rPr>
                        <a:t>C)</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rPr>
                        <a:t>・熟練技術職員の視点でまとめた診断ハンドブックを作成する等、「施設の安全性」を適切に評価するための手法を検討する。</a:t>
                      </a:r>
                    </a:p>
                  </a:txBody>
                  <a:tcPr anchor="ct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②</a:t>
                      </a:r>
                    </a:p>
                  </a:txBody>
                  <a:tcPr anchor="ctr"/>
                </a:tc>
                <a:extLst>
                  <a:ext uri="{0D108BD9-81ED-4DB2-BD59-A6C34878D82A}">
                    <a16:rowId xmlns:a16="http://schemas.microsoft.com/office/drawing/2014/main" val="302932418"/>
                  </a:ext>
                </a:extLst>
              </a:tr>
              <a:tr h="718907">
                <a:tc vMerge="1">
                  <a:txBody>
                    <a:bodyPr/>
                    <a:lstStyle/>
                    <a:p>
                      <a:pPr algn="l"/>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1000" b="1" u="none" dirty="0">
                          <a:solidFill>
                            <a:schemeClr val="tx1"/>
                          </a:solidFill>
                          <a:latin typeface="Meiryo UI" panose="020B0604030504040204" pitchFamily="50" charset="-128"/>
                          <a:ea typeface="Meiryo UI" panose="020B0604030504040204" pitchFamily="50" charset="-128"/>
                        </a:rPr>
                        <a:t>≪空洞化調査≫</a:t>
                      </a:r>
                      <a:endParaRPr lang="en-US" altLang="ja-JP" sz="1000" b="1" u="none" dirty="0">
                        <a:solidFill>
                          <a:schemeClr val="tx1"/>
                        </a:solidFill>
                        <a:latin typeface="Meiryo UI" panose="020B0604030504040204" pitchFamily="50" charset="-128"/>
                        <a:ea typeface="Meiryo UI" panose="020B0604030504040204" pitchFamily="50" charset="-128"/>
                      </a:endParaRPr>
                    </a:p>
                    <a:p>
                      <a:pPr algn="l"/>
                      <a:r>
                        <a:rPr lang="ja-JP" altLang="en-US" sz="1000" b="0" u="none" dirty="0">
                          <a:solidFill>
                            <a:schemeClr val="tx1"/>
                          </a:solidFill>
                          <a:latin typeface="Meiryo UI" panose="020B0604030504040204" pitchFamily="50" charset="-128"/>
                          <a:ea typeface="Meiryo UI" panose="020B0604030504040204" pitchFamily="50" charset="-128"/>
                        </a:rPr>
                        <a:t>・護岸や堤防天端等の表面に変状が認められない箇所において、陥没等の被害が生じている。（</a:t>
                      </a:r>
                      <a:r>
                        <a:rPr lang="en-US" altLang="ja-JP" sz="1000" b="0" u="none" dirty="0">
                          <a:solidFill>
                            <a:schemeClr val="tx1"/>
                          </a:solidFill>
                          <a:latin typeface="Meiryo UI" panose="020B0604030504040204" pitchFamily="50" charset="-128"/>
                          <a:ea typeface="Meiryo UI" panose="020B0604030504040204" pitchFamily="50" charset="-128"/>
                        </a:rPr>
                        <a:t>B</a:t>
                      </a:r>
                      <a:r>
                        <a:rPr lang="ja-JP" altLang="en-US" sz="1000" b="0" u="none" dirty="0">
                          <a:solidFill>
                            <a:schemeClr val="tx1"/>
                          </a:solidFill>
                          <a:latin typeface="Meiryo UI" panose="020B0604030504040204" pitchFamily="50" charset="-128"/>
                          <a:ea typeface="Meiryo UI" panose="020B0604030504040204" pitchFamily="50" charset="-128"/>
                        </a:rPr>
                        <a:t>）</a:t>
                      </a:r>
                      <a:endParaRPr lang="en-US" altLang="ja-JP" sz="10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eiryo UI" panose="020B0604030504040204" pitchFamily="50" charset="-128"/>
                          <a:ea typeface="Meiryo UI" panose="020B0604030504040204" pitchFamily="50" charset="-128"/>
                        </a:rPr>
                        <a:t>・</a:t>
                      </a:r>
                      <a:r>
                        <a:rPr lang="ja-JP" altLang="en-US" sz="1000" b="0" u="none" dirty="0">
                          <a:solidFill>
                            <a:schemeClr val="tx1"/>
                          </a:solidFill>
                          <a:latin typeface="Meiryo UI" panose="020B0604030504040204" pitchFamily="50" charset="-128"/>
                          <a:ea typeface="Meiryo UI" panose="020B0604030504040204" pitchFamily="50" charset="-128"/>
                        </a:rPr>
                        <a:t>非破壊探査の活用について、現計画に点検手法として未記載。（</a:t>
                      </a:r>
                      <a:r>
                        <a:rPr lang="en-US" altLang="ja-JP" sz="1000" b="0" u="none" dirty="0">
                          <a:solidFill>
                            <a:schemeClr val="tx1"/>
                          </a:solidFill>
                          <a:latin typeface="Meiryo UI" panose="020B0604030504040204" pitchFamily="50" charset="-128"/>
                          <a:ea typeface="Meiryo UI" panose="020B0604030504040204" pitchFamily="50" charset="-128"/>
                        </a:rPr>
                        <a:t>D</a:t>
                      </a:r>
                      <a:r>
                        <a:rPr lang="ja-JP" altLang="en-US" sz="1000" b="0" u="none" dirty="0">
                          <a:solidFill>
                            <a:schemeClr val="tx1"/>
                          </a:solidFill>
                          <a:latin typeface="Meiryo UI" panose="020B0604030504040204" pitchFamily="50" charset="-128"/>
                          <a:ea typeface="Meiryo UI" panose="020B0604030504040204" pitchFamily="50" charset="-128"/>
                        </a:rPr>
                        <a:t>）</a:t>
                      </a:r>
                      <a:endParaRPr lang="en-US" altLang="ja-JP" sz="1000" b="0" u="none" dirty="0">
                        <a:solidFill>
                          <a:schemeClr val="tx1"/>
                        </a:solidFill>
                        <a:latin typeface="Meiryo UI" panose="020B0604030504040204" pitchFamily="50" charset="-128"/>
                        <a:ea typeface="Meiryo UI" panose="020B0604030504040204" pitchFamily="50" charset="-128"/>
                      </a:endParaRPr>
                    </a:p>
                    <a:p>
                      <a:pPr algn="l"/>
                      <a:r>
                        <a:rPr lang="ja-JP" altLang="en-US" sz="1000" b="0" u="none"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護岸背面の空洞化状況を詳細に確認するためには、非破壊探査によるスクリーニングに加え、コアボーリングによる調査を要する。（</a:t>
                      </a:r>
                      <a:r>
                        <a:rPr lang="en-US" altLang="ja-JP" sz="1000" dirty="0">
                          <a:solidFill>
                            <a:schemeClr val="tx1"/>
                          </a:solidFill>
                          <a:latin typeface="Meiryo UI" panose="020B0604030504040204" pitchFamily="50" charset="-128"/>
                          <a:ea typeface="Meiryo UI" panose="020B0604030504040204" pitchFamily="50" charset="-128"/>
                        </a:rPr>
                        <a:t>B</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u="none" kern="100" dirty="0">
                          <a:solidFill>
                            <a:schemeClr val="tx1"/>
                          </a:solidFill>
                          <a:effectLst/>
                          <a:latin typeface="Meiryo UI" panose="020B0604030504040204" pitchFamily="50" charset="-128"/>
                          <a:ea typeface="Meiryo UI" panose="020B0604030504040204" pitchFamily="50" charset="-128"/>
                        </a:rPr>
                        <a:t>≪空洞化調査≫</a:t>
                      </a:r>
                      <a:endParaRPr lang="en-US" altLang="ja-JP" sz="1000" b="1" u="none"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00" b="0" u="none" kern="100" dirty="0">
                          <a:solidFill>
                            <a:schemeClr val="tx1"/>
                          </a:solidFill>
                          <a:effectLst/>
                          <a:latin typeface="Meiryo UI" panose="020B0604030504040204" pitchFamily="50" charset="-128"/>
                          <a:ea typeface="Meiryo UI" panose="020B0604030504040204" pitchFamily="50" charset="-128"/>
                        </a:rPr>
                        <a:t>・落差工直下や排水管埋設部等、比較的陥没被害が</a:t>
                      </a:r>
                      <a:r>
                        <a:rPr lang="ja-JP" altLang="en-US" sz="1000" kern="100" dirty="0">
                          <a:solidFill>
                            <a:schemeClr val="tx1"/>
                          </a:solidFill>
                          <a:effectLst/>
                          <a:latin typeface="Meiryo UI" panose="020B0604030504040204" pitchFamily="50" charset="-128"/>
                          <a:ea typeface="Meiryo UI" panose="020B0604030504040204" pitchFamily="50" charset="-128"/>
                        </a:rPr>
                        <a:t>生じやすい箇所を中心に、スクリーニング調査として非破壊探査を活用する。</a:t>
                      </a:r>
                      <a:endParaRPr lang="en-US" altLang="ja-JP" sz="1000"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0" u="none" kern="100" dirty="0">
                          <a:solidFill>
                            <a:schemeClr val="tx1"/>
                          </a:solidFill>
                          <a:effectLst/>
                          <a:latin typeface="Meiryo UI" panose="020B0604030504040204" pitchFamily="50" charset="-128"/>
                          <a:ea typeface="Meiryo UI" panose="020B0604030504040204" pitchFamily="50" charset="-128"/>
                        </a:rPr>
                        <a:t>・非破壊探査の活用を点検計画に位置付ける。</a:t>
                      </a:r>
                      <a:endParaRPr lang="en-US" altLang="ja-JP" sz="1000" b="0" u="none"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00" kern="100" dirty="0">
                          <a:solidFill>
                            <a:schemeClr val="tx1"/>
                          </a:solidFill>
                          <a:effectLst/>
                          <a:latin typeface="Meiryo UI" panose="020B0604030504040204" pitchFamily="50" charset="-128"/>
                          <a:ea typeface="Meiryo UI" panose="020B0604030504040204" pitchFamily="50" charset="-128"/>
                        </a:rPr>
                        <a:t>・非破壊探査によるスクリーニングに加え、引続きコアボーリングによる調査を実施する。</a:t>
                      </a:r>
                      <a:endParaRPr lang="en-US" altLang="ja-JP" sz="1000" kern="100"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lang="ja-JP" altLang="en-US" sz="1000" kern="100" dirty="0">
                          <a:solidFill>
                            <a:schemeClr val="tx1"/>
                          </a:solidFill>
                          <a:effectLst/>
                          <a:latin typeface="Meiryo UI" panose="020B0604030504040204" pitchFamily="50" charset="-128"/>
                          <a:ea typeface="Meiryo UI" panose="020B0604030504040204" pitchFamily="50" charset="-128"/>
                        </a:rPr>
                        <a:t>①</a:t>
                      </a:r>
                      <a:endParaRPr lang="en-US" altLang="ja-JP" sz="1000" kern="100" dirty="0">
                        <a:solidFill>
                          <a:schemeClr val="tx1"/>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62579842"/>
                  </a:ext>
                </a:extLst>
              </a:tr>
              <a:tr h="292888">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地下河川・</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地下調節池</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1000" b="1" kern="100" dirty="0">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点検及び評価方法、管理水準について、現計画では未記載。（</a:t>
                      </a:r>
                      <a:r>
                        <a:rPr lang="en-US" altLang="ja-JP" sz="1000" kern="100" dirty="0">
                          <a:latin typeface="Meiryo UI" panose="020B0604030504040204" pitchFamily="50" charset="-128"/>
                          <a:ea typeface="Meiryo UI" panose="020B0604030504040204" pitchFamily="50" charset="-128"/>
                        </a:rPr>
                        <a:t>D)</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河川構造物（地下構造物）の維持管理マニュアル</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府マニュアル</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における点検・評価の考え方、及び管理水準の設定に対する考え方を次期計画に追加する。</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④</a:t>
                      </a:r>
                    </a:p>
                  </a:txBody>
                  <a:tcPr anchor="ctr"/>
                </a:tc>
                <a:extLst>
                  <a:ext uri="{0D108BD9-81ED-4DB2-BD59-A6C34878D82A}">
                    <a16:rowId xmlns:a16="http://schemas.microsoft.com/office/drawing/2014/main" val="2467710875"/>
                  </a:ext>
                </a:extLst>
              </a:tr>
              <a:tr h="29288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1000" dirty="0">
                          <a:solidFill>
                            <a:schemeClr val="tx1"/>
                          </a:solidFill>
                          <a:latin typeface="Meiryo UI" panose="020B0604030504040204" pitchFamily="50" charset="-128"/>
                          <a:ea typeface="Meiryo UI" panose="020B0604030504040204" pitchFamily="50" charset="-128"/>
                        </a:rPr>
                        <a:t>A)</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新技術や専門</a:t>
                      </a:r>
                      <a:r>
                        <a:rPr kumimoji="1" lang="ja-JP" altLang="en-US" sz="10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③</a:t>
                      </a:r>
                    </a:p>
                  </a:txBody>
                  <a:tcPr anchor="ctr"/>
                </a:tc>
                <a:extLst>
                  <a:ext uri="{0D108BD9-81ED-4DB2-BD59-A6C34878D82A}">
                    <a16:rowId xmlns:a16="http://schemas.microsoft.com/office/drawing/2014/main" val="49621229"/>
                  </a:ext>
                </a:extLst>
              </a:tr>
              <a:tr h="29288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kern="100" dirty="0">
                          <a:latin typeface="Meiryo UI" panose="020B0604030504040204" pitchFamily="50" charset="-128"/>
                          <a:ea typeface="Meiryo UI" panose="020B0604030504040204" pitchFamily="50" charset="-128"/>
                        </a:rPr>
                        <a:t>・大規模かつ複雑な構造であるため、近接目視が容易でない。（</a:t>
                      </a:r>
                      <a:r>
                        <a:rPr lang="en-US" altLang="ja-JP" sz="1000" b="0" u="none" kern="100" dirty="0">
                          <a:latin typeface="Meiryo UI" panose="020B0604030504040204" pitchFamily="50" charset="-128"/>
                          <a:ea typeface="Meiryo UI" panose="020B0604030504040204" pitchFamily="50" charset="-128"/>
                        </a:rPr>
                        <a:t>B)</a:t>
                      </a:r>
                      <a:endParaRPr kumimoji="1" lang="ja-JP" altLang="en-US" sz="10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近接目視が容易でない箇所の補完のため、ドローンや走行型画像計測等により取得した画像を活用した点検の導入を検討する。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①</a:t>
                      </a:r>
                    </a:p>
                  </a:txBody>
                  <a:tcPr anchor="ctr"/>
                </a:tc>
                <a:extLst>
                  <a:ext uri="{0D108BD9-81ED-4DB2-BD59-A6C34878D82A}">
                    <a16:rowId xmlns:a16="http://schemas.microsoft.com/office/drawing/2014/main" val="4214761494"/>
                  </a:ext>
                </a:extLst>
              </a:tr>
              <a:tr h="43015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≪走行型画像計測の活用≫</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・地下河川の施設点検における走行型画像計測の活用について、現計画では未記載。（</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b="0" kern="100" dirty="0">
                          <a:solidFill>
                            <a:schemeClr val="tx1"/>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検証実績が少ない。</a:t>
                      </a:r>
                      <a:r>
                        <a:rPr lang="en-US" altLang="ja-JP" sz="1000" dirty="0">
                          <a:latin typeface="Meiryo UI" panose="020B0604030504040204" pitchFamily="50" charset="-128"/>
                          <a:ea typeface="Meiryo UI" panose="020B0604030504040204" pitchFamily="50" charset="-128"/>
                        </a:rPr>
                        <a:t>(G)</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≪走行型画像計測の活用≫</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地下河川の施設点検における走行型画像計測の活用を点検計画に位置付ける。</a:t>
                      </a:r>
                      <a:endParaRPr lang="en-US" altLang="ja-JP" sz="10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rPr>
                        <a:t>施設点検における活用実績を重ね、</a:t>
                      </a:r>
                      <a:r>
                        <a:rPr lang="ja-JP" altLang="en-US" sz="1000" kern="100" dirty="0">
                          <a:solidFill>
                            <a:schemeClr val="tx1"/>
                          </a:solidFill>
                          <a:latin typeface="Meiryo UI" panose="020B0604030504040204" pitchFamily="50" charset="-128"/>
                          <a:ea typeface="Meiryo UI" panose="020B0604030504040204" pitchFamily="50" charset="-128"/>
                        </a:rPr>
                        <a:t>本格</a:t>
                      </a:r>
                      <a:r>
                        <a:rPr lang="ja-JP" altLang="en-US" sz="1000" kern="100" dirty="0">
                          <a:solidFill>
                            <a:schemeClr val="tx1"/>
                          </a:solidFill>
                          <a:effectLst/>
                          <a:latin typeface="Meiryo UI" panose="020B0604030504040204" pitchFamily="50" charset="-128"/>
                          <a:ea typeface="Meiryo UI" panose="020B0604030504040204" pitchFamily="50" charset="-128"/>
                        </a:rPr>
                        <a:t>導入を目指す。</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latin typeface="Meiryo UI" panose="020B0604030504040204" pitchFamily="50" charset="-128"/>
                          <a:ea typeface="Meiryo UI" panose="020B0604030504040204" pitchFamily="50" charset="-128"/>
                        </a:rPr>
                        <a:t>①</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91116873"/>
                  </a:ext>
                </a:extLst>
              </a:tr>
            </a:tbl>
          </a:graphicData>
        </a:graphic>
      </p:graphicFrame>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92469" y="6469868"/>
            <a:ext cx="774422" cy="365125"/>
          </a:xfrm>
        </p:spPr>
        <p:txBody>
          <a:bodyPr/>
          <a:lstStyle/>
          <a:p>
            <a:fld id="{682EF9F9-C4E8-46B2-BBF1-33E3162B856A}" type="slidenum">
              <a:rPr kumimoji="1" lang="ja-JP" altLang="en-US" smtClean="0"/>
              <a:t>30</a:t>
            </a:fld>
            <a:endParaRPr kumimoji="1" lang="ja-JP" altLang="en-US" dirty="0"/>
          </a:p>
        </p:txBody>
      </p:sp>
      <p:sp>
        <p:nvSpPr>
          <p:cNvPr id="22" name="テキスト ボックス 21">
            <a:extLst>
              <a:ext uri="{FF2B5EF4-FFF2-40B4-BE49-F238E27FC236}">
                <a16:creationId xmlns:a16="http://schemas.microsoft.com/office/drawing/2014/main" id="{197AB5D9-06EF-4B87-81AA-24F0E9923734}"/>
              </a:ext>
            </a:extLst>
          </p:cNvPr>
          <p:cNvSpPr txBox="1"/>
          <p:nvPr/>
        </p:nvSpPr>
        <p:spPr>
          <a:xfrm>
            <a:off x="35506" y="970399"/>
            <a:ext cx="5301469"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点検・評価に関する</a:t>
            </a:r>
            <a:r>
              <a:rPr lang="ja-JP" altLang="en-US" sz="1600" b="1" dirty="0">
                <a:latin typeface="Meiryo UI" pitchFamily="50" charset="-128"/>
                <a:ea typeface="Meiryo UI" pitchFamily="50" charset="-128"/>
                <a:cs typeface="Meiryo UI" pitchFamily="50" charset="-128"/>
              </a:rPr>
              <a:t>事項</a:t>
            </a:r>
            <a:r>
              <a:rPr kumimoji="1" lang="ja-JP" altLang="en-US" sz="1600" b="1" dirty="0">
                <a:latin typeface="Meiryo UI" pitchFamily="50" charset="-128"/>
                <a:ea typeface="Meiryo UI" pitchFamily="50" charset="-128"/>
                <a:cs typeface="Meiryo UI" pitchFamily="50" charset="-128"/>
              </a:rPr>
              <a:t>（その１）</a:t>
            </a:r>
          </a:p>
        </p:txBody>
      </p:sp>
      <p:sp>
        <p:nvSpPr>
          <p:cNvPr id="30" name="テキスト ボックス 29">
            <a:extLst>
              <a:ext uri="{FF2B5EF4-FFF2-40B4-BE49-F238E27FC236}">
                <a16:creationId xmlns:a16="http://schemas.microsoft.com/office/drawing/2014/main" id="{8C099E74-9BC9-4F59-80D9-79D784AE183F}"/>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31" name="テキスト ボックス 30">
            <a:extLst>
              <a:ext uri="{FF2B5EF4-FFF2-40B4-BE49-F238E27FC236}">
                <a16:creationId xmlns:a16="http://schemas.microsoft.com/office/drawing/2014/main" id="{6FE2D3CA-31DC-467F-841D-B1FFE34E0C49}"/>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点検・評価に関する事項</a:t>
            </a:r>
            <a:endParaRPr kumimoji="1" lang="ja-JP" altLang="en-US" sz="2400" dirty="0">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912FE727-E398-4067-A842-9718C282DBD6}"/>
              </a:ext>
            </a:extLst>
          </p:cNvPr>
          <p:cNvSpPr txBox="1"/>
          <p:nvPr/>
        </p:nvSpPr>
        <p:spPr>
          <a:xfrm>
            <a:off x="1660594" y="6332877"/>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3989739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5">
            <a:extLst>
              <a:ext uri="{FF2B5EF4-FFF2-40B4-BE49-F238E27FC236}">
                <a16:creationId xmlns:a16="http://schemas.microsoft.com/office/drawing/2014/main" id="{BCCC1824-F539-4FEE-A4C2-5C871150D29C}"/>
              </a:ext>
            </a:extLst>
          </p:cNvPr>
          <p:cNvGraphicFramePr>
            <a:graphicFrameLocks noGrp="1"/>
          </p:cNvGraphicFramePr>
          <p:nvPr>
            <p:extLst>
              <p:ext uri="{D42A27DB-BD31-4B8C-83A1-F6EECF244321}">
                <p14:modId xmlns:p14="http://schemas.microsoft.com/office/powerpoint/2010/main" val="123362253"/>
              </p:ext>
            </p:extLst>
          </p:nvPr>
        </p:nvGraphicFramePr>
        <p:xfrm>
          <a:off x="62619" y="1319416"/>
          <a:ext cx="9045885" cy="4625340"/>
        </p:xfrm>
        <a:graphic>
          <a:graphicData uri="http://schemas.openxmlformats.org/drawingml/2006/table">
            <a:tbl>
              <a:tblPr firstRow="1" bandRow="1">
                <a:tableStyleId>{5C22544A-7EE6-4342-B048-85BDC9FD1C3A}</a:tableStyleId>
              </a:tblPr>
              <a:tblGrid>
                <a:gridCol w="1052997">
                  <a:extLst>
                    <a:ext uri="{9D8B030D-6E8A-4147-A177-3AD203B41FA5}">
                      <a16:colId xmlns:a16="http://schemas.microsoft.com/office/drawing/2014/main" val="1842965497"/>
                    </a:ext>
                  </a:extLst>
                </a:gridCol>
                <a:gridCol w="504056">
                  <a:extLst>
                    <a:ext uri="{9D8B030D-6E8A-4147-A177-3AD203B41FA5}">
                      <a16:colId xmlns:a16="http://schemas.microsoft.com/office/drawing/2014/main" val="3992923806"/>
                    </a:ext>
                  </a:extLst>
                </a:gridCol>
                <a:gridCol w="3240360">
                  <a:extLst>
                    <a:ext uri="{9D8B030D-6E8A-4147-A177-3AD203B41FA5}">
                      <a16:colId xmlns:a16="http://schemas.microsoft.com/office/drawing/2014/main" val="921328369"/>
                    </a:ext>
                  </a:extLst>
                </a:gridCol>
                <a:gridCol w="4032448">
                  <a:extLst>
                    <a:ext uri="{9D8B030D-6E8A-4147-A177-3AD203B41FA5}">
                      <a16:colId xmlns:a16="http://schemas.microsoft.com/office/drawing/2014/main" val="563398991"/>
                    </a:ext>
                  </a:extLst>
                </a:gridCol>
                <a:gridCol w="216024">
                  <a:extLst>
                    <a:ext uri="{9D8B030D-6E8A-4147-A177-3AD203B41FA5}">
                      <a16:colId xmlns:a16="http://schemas.microsoft.com/office/drawing/2014/main" val="2784834429"/>
                    </a:ext>
                  </a:extLst>
                </a:gridCol>
              </a:tblGrid>
              <a:tr h="221721">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対応方針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642139"/>
                  </a:ext>
                </a:extLst>
              </a:tr>
              <a:tr h="387613">
                <a:tc rowSpan="3">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砂防関係施設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評価方法及び管理水準については、現計画では未記載。（</a:t>
                      </a:r>
                      <a:r>
                        <a:rPr kumimoji="1" lang="en-US" altLang="ja-JP" sz="1000" dirty="0">
                          <a:solidFill>
                            <a:schemeClr val="tx1"/>
                          </a:solidFill>
                          <a:latin typeface="Meiryo UI" panose="020B0604030504040204" pitchFamily="50" charset="-128"/>
                          <a:ea typeface="Meiryo UI" panose="020B0604030504040204" pitchFamily="50" charset="-128"/>
                        </a:rPr>
                        <a:t>D)</a:t>
                      </a: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・国基準に基づく評価の考え方、及び管理水準の設定に対する考え方を次期計画に追加する。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ja-JP" altLang="en-US" sz="1000" dirty="0"/>
                        <a:t>④</a:t>
                      </a:r>
                    </a:p>
                  </a:txBody>
                  <a:tcPr anchor="ctr"/>
                </a:tc>
                <a:extLst>
                  <a:ext uri="{0D108BD9-81ED-4DB2-BD59-A6C34878D82A}">
                    <a16:rowId xmlns:a16="http://schemas.microsoft.com/office/drawing/2014/main" val="1576479789"/>
                  </a:ext>
                </a:extLst>
              </a:tr>
              <a:tr h="387613">
                <a:tc vMerge="1">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③砂防関係施設</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1000" dirty="0">
                          <a:solidFill>
                            <a:schemeClr val="tx1"/>
                          </a:solidFill>
                          <a:latin typeface="Meiryo UI" panose="020B0604030504040204" pitchFamily="50" charset="-128"/>
                          <a:ea typeface="Meiryo UI" panose="020B0604030504040204" pitchFamily="50" charset="-128"/>
                        </a:rPr>
                        <a:t>A)</a:t>
                      </a: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新技術や専門</a:t>
                      </a:r>
                      <a:r>
                        <a:rPr kumimoji="1" lang="ja-JP" altLang="en-US" sz="10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③</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62133983"/>
                  </a:ext>
                </a:extLst>
              </a:tr>
              <a:tr h="387613">
                <a:tc vMerge="1">
                  <a:txBody>
                    <a:bodyPr/>
                    <a:lstStyle/>
                    <a:p>
                      <a:pPr algn="l"/>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施設の健全度を考慮した点検間隔の設定がなされていない。（</a:t>
                      </a:r>
                      <a:r>
                        <a:rPr kumimoji="1" lang="en-US" altLang="ja-JP" sz="1000" dirty="0">
                          <a:solidFill>
                            <a:schemeClr val="tx1"/>
                          </a:solidFill>
                          <a:latin typeface="Meiryo UI" panose="020B0604030504040204" pitchFamily="50" charset="-128"/>
                          <a:ea typeface="Meiryo UI" panose="020B0604030504040204" pitchFamily="50" charset="-128"/>
                        </a:rPr>
                        <a:t>E)</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施設の健全度に応じた点検間隔を設定する。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⑤</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0041304"/>
                  </a:ext>
                </a:extLst>
              </a:tr>
              <a:tr h="387613">
                <a:tc rowSpan="2">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その他施設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1000" dirty="0">
                          <a:solidFill>
                            <a:schemeClr val="tx1"/>
                          </a:solidFill>
                          <a:latin typeface="Meiryo UI" panose="020B0604030504040204" pitchFamily="50" charset="-128"/>
                          <a:ea typeface="Meiryo UI" panose="020B0604030504040204" pitchFamily="50" charset="-128"/>
                        </a:rPr>
                        <a:t>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新技術や専門</a:t>
                      </a:r>
                      <a:r>
                        <a:rPr kumimoji="1" lang="ja-JP" altLang="en-US" sz="10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③</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83058749"/>
                  </a:ext>
                </a:extLst>
              </a:tr>
              <a:tr h="1272540">
                <a:tc vMerge="1">
                  <a:txBody>
                    <a:bodyPr/>
                    <a:lstStyle/>
                    <a:p>
                      <a:endParaRPr kumimoji="1" lang="ja-JP" altLang="en-US"/>
                    </a:p>
                  </a:txBody>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維持管理手法</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点検及び評価方法、維持管理手法、管理水準について</a:t>
                      </a:r>
                      <a:r>
                        <a:rPr kumimoji="1" lang="ja-JP" altLang="en-US" sz="1000" dirty="0">
                          <a:solidFill>
                            <a:schemeClr val="tx1"/>
                          </a:solidFill>
                          <a:latin typeface="Meiryo UI" panose="020B0604030504040204" pitchFamily="50" charset="-128"/>
                          <a:ea typeface="Meiryo UI" panose="020B0604030504040204" pitchFamily="50" charset="-128"/>
                        </a:rPr>
                        <a:t>、現計画では未記載。（</a:t>
                      </a:r>
                      <a:r>
                        <a:rPr kumimoji="1" lang="en-US" altLang="ja-JP" sz="1000" dirty="0">
                          <a:solidFill>
                            <a:schemeClr val="tx1"/>
                          </a:solidFill>
                          <a:latin typeface="Meiryo UI" panose="020B0604030504040204" pitchFamily="50" charset="-128"/>
                          <a:ea typeface="Meiryo UI" panose="020B0604030504040204" pitchFamily="50" charset="-128"/>
                        </a:rPr>
                        <a: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損傷度や健全度の判定を行っていないため、補修の優先順位付けをする際に各施設を横並びで評価しにくい。（</a:t>
                      </a:r>
                      <a:r>
                        <a:rPr kumimoji="1" lang="en-US" altLang="ja-JP" sz="1000" dirty="0">
                          <a:solidFill>
                            <a:schemeClr val="tx1"/>
                          </a:solidFill>
                          <a:latin typeface="Meiryo UI" panose="020B0604030504040204" pitchFamily="50" charset="-128"/>
                          <a:ea typeface="Meiryo UI" panose="020B0604030504040204" pitchFamily="50" charset="-128"/>
                        </a:rPr>
                        <a:t>C)</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国の点検要領の対象となっている「</a:t>
                      </a:r>
                      <a:r>
                        <a:rPr lang="ja-JP" altLang="en-US" sz="1000" dirty="0">
                          <a:solidFill>
                            <a:schemeClr val="tx1"/>
                          </a:solidFill>
                          <a:latin typeface="Meiryo UI" pitchFamily="50" charset="-128"/>
                          <a:ea typeface="Meiryo UI" pitchFamily="50" charset="-128"/>
                          <a:cs typeface="Meiryo UI" pitchFamily="50" charset="-128"/>
                        </a:rPr>
                        <a:t>機械設備を有する排水機場等の土木構造物」については、国基準等に基づく</a:t>
                      </a:r>
                      <a:r>
                        <a:rPr lang="ja-JP" altLang="en-US" sz="1000" kern="100" dirty="0">
                          <a:solidFill>
                            <a:schemeClr val="tx1"/>
                          </a:solidFill>
                          <a:effectLst/>
                          <a:latin typeface="Meiryo UI" panose="020B0604030504040204" pitchFamily="50" charset="-128"/>
                          <a:ea typeface="Meiryo UI" panose="020B0604030504040204" pitchFamily="50" charset="-128"/>
                        </a:rPr>
                        <a:t>点検・評価の考え方、及び管理水準の設定に対する考え方を次期計画に追加する。</a:t>
                      </a:r>
                      <a:endParaRPr lang="en-US" altLang="ja-JP" sz="1000"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00" dirty="0">
                          <a:solidFill>
                            <a:schemeClr val="tx1"/>
                          </a:solidFill>
                          <a:latin typeface="Meiryo UI" panose="020B0604030504040204" pitchFamily="50" charset="-128"/>
                          <a:ea typeface="Meiryo UI" panose="020B0604030504040204" pitchFamily="50" charset="-128"/>
                        </a:rPr>
                        <a:t>　また、</a:t>
                      </a:r>
                      <a:r>
                        <a:rPr kumimoji="1" lang="ja-JP" altLang="en-US" sz="1000" dirty="0">
                          <a:solidFill>
                            <a:schemeClr val="tx1"/>
                          </a:solidFill>
                          <a:latin typeface="Meiryo UI" panose="020B0604030504040204" pitchFamily="50" charset="-128"/>
                          <a:ea typeface="Meiryo UI" panose="020B0604030504040204" pitchFamily="50" charset="-128"/>
                        </a:rPr>
                        <a:t>「水都関連施設」及び「その他維持管理を要する施設」は、類似施設の国基準を基に点検・評価の考え方を次期計画に追加可能なものと、明確な基準がないため、これまでの取組（損傷状況の把握・蓄積）を継続するものに分類し、各々の考え</a:t>
                      </a:r>
                      <a:r>
                        <a:rPr lang="ja-JP" altLang="en-US" sz="1000" dirty="0">
                          <a:solidFill>
                            <a:schemeClr val="tx1"/>
                          </a:solidFill>
                          <a:latin typeface="Meiryo UI" panose="020B0604030504040204" pitchFamily="50" charset="-128"/>
                          <a:ea typeface="Meiryo UI" panose="020B0604030504040204" pitchFamily="50" charset="-128"/>
                        </a:rPr>
                        <a:t>方を</a:t>
                      </a:r>
                      <a:r>
                        <a:rPr kumimoji="1" lang="ja-JP" altLang="en-US" sz="1000" dirty="0">
                          <a:solidFill>
                            <a:schemeClr val="tx1"/>
                          </a:solidFill>
                          <a:latin typeface="Meiryo UI" panose="020B0604030504040204" pitchFamily="50" charset="-128"/>
                          <a:ea typeface="Meiryo UI" panose="020B0604030504040204" pitchFamily="50" charset="-128"/>
                        </a:rPr>
                        <a:t>次期計画に追加する。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④</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93108586"/>
                  </a:ext>
                </a:extLst>
              </a:tr>
              <a:tr h="1071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eiryo UI" panose="020B0604030504040204" pitchFamily="50" charset="-128"/>
                          <a:ea typeface="Meiryo UI" panose="020B0604030504040204" pitchFamily="50" charset="-128"/>
                        </a:rPr>
                        <a:t>堤防・護岸等</a:t>
                      </a:r>
                      <a:endParaRPr kumimoji="1" lang="en-US" altLang="ja-JP" sz="105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地下河川・</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地下調節池</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砂防関係施設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ダム</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その他施設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eiryo UI" panose="020B0604030504040204" pitchFamily="50" charset="-128"/>
                          <a:ea typeface="Meiryo UI" panose="020B0604030504040204" pitchFamily="50" charset="-128"/>
                        </a:rPr>
                        <a:t>点検</a:t>
                      </a:r>
                      <a:endParaRPr kumimoji="1" lang="en-US" altLang="ja-JP" sz="105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eiryo UI" panose="020B0604030504040204" pitchFamily="50" charset="-128"/>
                          <a:ea typeface="Meiryo UI" panose="020B0604030504040204" pitchFamily="50" charset="-128"/>
                        </a:rPr>
                        <a:t>評価</a:t>
                      </a:r>
                      <a:endParaRPr kumimoji="1" lang="en-US" altLang="ja-JP" sz="105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00" b="1" dirty="0">
                          <a:latin typeface="Meiryo UI" panose="020B0604030504040204" pitchFamily="50" charset="-128"/>
                          <a:ea typeface="Meiryo UI" panose="020B0604030504040204" pitchFamily="50" charset="-128"/>
                        </a:rPr>
                        <a:t>≪ドローンの活用≫</a:t>
                      </a:r>
                      <a:endParaRPr lang="en-US" altLang="ja-JP" sz="10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latin typeface="Meiryo UI" panose="020B0604030504040204" pitchFamily="50" charset="-128"/>
                          <a:ea typeface="Meiryo UI" panose="020B0604030504040204" pitchFamily="50" charset="-128"/>
                        </a:rPr>
                        <a:t>・点検精度、作業効率が機体操縦者の技術に左右される。（</a:t>
                      </a:r>
                      <a:r>
                        <a:rPr lang="en-US" altLang="ja-JP" sz="1000" kern="100" dirty="0">
                          <a:solidFill>
                            <a:schemeClr val="tx1"/>
                          </a:solidFill>
                          <a:latin typeface="Meiryo UI" panose="020B0604030504040204" pitchFamily="50" charset="-128"/>
                          <a:ea typeface="Meiryo UI" panose="020B0604030504040204" pitchFamily="50" charset="-128"/>
                        </a:rPr>
                        <a:t>A</a:t>
                      </a:r>
                      <a:r>
                        <a:rPr lang="ja-JP" altLang="en-US" sz="1000" kern="100" dirty="0">
                          <a:solidFill>
                            <a:schemeClr val="tx1"/>
                          </a:solidFill>
                          <a:latin typeface="Meiryo UI" panose="020B0604030504040204" pitchFamily="50" charset="-128"/>
                          <a:ea typeface="Meiryo UI" panose="020B0604030504040204" pitchFamily="50" charset="-128"/>
                        </a:rPr>
                        <a:t>）</a:t>
                      </a:r>
                      <a:endParaRPr lang="en-US" altLang="ja-JP" sz="1000" kern="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施設点検における</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ドローンの活用について、現計画では未記載。（</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水面下や施設表面に植生や汚損がある箇所など、ドローンによる撮影が困難な箇所がある。（</a:t>
                      </a:r>
                      <a:r>
                        <a:rPr lang="en-US" altLang="ja-JP" sz="1000" kern="100" dirty="0">
                          <a:latin typeface="Meiryo UI" panose="020B0604030504040204" pitchFamily="50" charset="-128"/>
                          <a:ea typeface="Meiryo UI" panose="020B0604030504040204" pitchFamily="50" charset="-128"/>
                        </a:rPr>
                        <a:t>B</a:t>
                      </a:r>
                      <a:r>
                        <a:rPr lang="ja-JP" altLang="en-US" sz="1000" kern="100" dirty="0">
                          <a:latin typeface="Meiryo UI" panose="020B0604030504040204" pitchFamily="50" charset="-128"/>
                          <a:ea typeface="Meiryo UI" panose="020B0604030504040204" pitchFamily="50" charset="-128"/>
                        </a:rPr>
                        <a:t>）</a:t>
                      </a:r>
                      <a:endParaRPr lang="en-US" altLang="ja-JP" sz="10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・ドローンが撮影した映像・画像を職員が確認し損傷を確認する必要がある。（</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lang="ja-JP" altLang="en-US" sz="1000" b="1" dirty="0">
                          <a:solidFill>
                            <a:schemeClr val="tx1"/>
                          </a:solidFill>
                          <a:latin typeface="Meiryo UI" panose="020B0604030504040204" pitchFamily="50" charset="-128"/>
                          <a:ea typeface="Meiryo UI" panose="020B0604030504040204" pitchFamily="50" charset="-128"/>
                        </a:rPr>
                        <a:t>≪ドローンの活用の活用≫</a:t>
                      </a:r>
                      <a:endParaRPr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職員による目視外飛行を含めドローン操縦の有資格者の育成を行うとともに、自動操縦機体の導入などさらなる活用拡大に取組む。</a:t>
                      </a:r>
                      <a:endParaRPr lang="en-US" altLang="ja-JP" sz="10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効率的・効果的な点検のため、</a:t>
                      </a:r>
                      <a:r>
                        <a:rPr lang="ja-JP" altLang="en-US" sz="1000" b="0" kern="100" dirty="0">
                          <a:solidFill>
                            <a:schemeClr val="tx1"/>
                          </a:solidFill>
                          <a:latin typeface="Meiryo UI" panose="020B0604030504040204" pitchFamily="50" charset="-128"/>
                          <a:ea typeface="Meiryo UI" panose="020B0604030504040204" pitchFamily="50" charset="-128"/>
                        </a:rPr>
                        <a:t>施設点検における</a:t>
                      </a:r>
                      <a:r>
                        <a:rPr lang="ja-JP" altLang="en-US" sz="1000" kern="100" dirty="0">
                          <a:solidFill>
                            <a:schemeClr val="tx1"/>
                          </a:solidFill>
                          <a:latin typeface="Meiryo UI" panose="020B0604030504040204" pitchFamily="50" charset="-128"/>
                          <a:ea typeface="Meiryo UI" panose="020B0604030504040204" pitchFamily="50" charset="-128"/>
                        </a:rPr>
                        <a:t>ドローンの活用を点検計画に位置付ける。</a:t>
                      </a:r>
                      <a:endParaRPr lang="en-US" altLang="ja-JP" sz="10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effectLst/>
                          <a:latin typeface="Meiryo UI" panose="020B0604030504040204" pitchFamily="50" charset="-128"/>
                          <a:ea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rPr>
                        <a:t>ドローンによる点検では把握できない情報については、職員等により補完する。</a:t>
                      </a:r>
                      <a:endParaRPr lang="en-US" altLang="ja-JP" sz="1000" kern="100" dirty="0">
                        <a:solidFill>
                          <a:schemeClr val="tx1"/>
                        </a:solidFill>
                        <a:latin typeface="Meiryo UI" panose="020B0604030504040204" pitchFamily="50" charset="-128"/>
                        <a:ea typeface="Meiryo UI" panose="020B0604030504040204" pitchFamily="50" charset="-128"/>
                      </a:endParaRPr>
                    </a:p>
                    <a:p>
                      <a:pPr algn="just"/>
                      <a:r>
                        <a:rPr lang="ja-JP" altLang="en-US" sz="1000" kern="100" dirty="0">
                          <a:solidFill>
                            <a:schemeClr val="tx1"/>
                          </a:solidFill>
                          <a:latin typeface="Meiryo UI" panose="020B0604030504040204" pitchFamily="50" charset="-128"/>
                          <a:ea typeface="Meiryo UI" panose="020B0604030504040204" pitchFamily="50" charset="-128"/>
                        </a:rPr>
                        <a:t>・ドローンが撮影した映像・画像から損傷度を自動判別する</a:t>
                      </a:r>
                      <a:r>
                        <a:rPr lang="en-US" altLang="ja-JP" sz="1000" kern="100" dirty="0">
                          <a:solidFill>
                            <a:schemeClr val="tx1"/>
                          </a:solidFill>
                          <a:latin typeface="Meiryo UI" panose="020B0604030504040204" pitchFamily="50" charset="-128"/>
                          <a:ea typeface="Meiryo UI" panose="020B0604030504040204" pitchFamily="50" charset="-128"/>
                        </a:rPr>
                        <a:t>AI</a:t>
                      </a:r>
                      <a:r>
                        <a:rPr lang="ja-JP" altLang="en-US" sz="1000" kern="100" dirty="0">
                          <a:solidFill>
                            <a:schemeClr val="tx1"/>
                          </a:solidFill>
                          <a:latin typeface="Meiryo UI" panose="020B0604030504040204" pitchFamily="50" charset="-128"/>
                          <a:ea typeface="Meiryo UI" panose="020B0604030504040204" pitchFamily="50" charset="-128"/>
                        </a:rPr>
                        <a:t>解析等の技術の導入可能性を検討する。</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ja-JP" altLang="en-US" sz="1000" kern="100" dirty="0">
                          <a:solidFill>
                            <a:schemeClr val="tx1"/>
                          </a:solidFill>
                          <a:latin typeface="Meiryo UI" panose="020B0604030504040204" pitchFamily="50" charset="-128"/>
                          <a:ea typeface="Meiryo UI" panose="020B0604030504040204" pitchFamily="50" charset="-128"/>
                        </a:rPr>
                        <a:t>①</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43593389"/>
                  </a:ext>
                </a:extLst>
              </a:tr>
            </a:tbl>
          </a:graphicData>
        </a:graphic>
      </p:graphicFrame>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点検・評価に関する事項</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520259"/>
            <a:ext cx="774422" cy="365125"/>
          </a:xfrm>
        </p:spPr>
        <p:txBody>
          <a:bodyPr/>
          <a:lstStyle/>
          <a:p>
            <a:fld id="{682EF9F9-C4E8-46B2-BBF1-33E3162B856A}" type="slidenum">
              <a:rPr kumimoji="1" lang="ja-JP" altLang="en-US" smtClean="0"/>
              <a:t>31</a:t>
            </a:fld>
            <a:endParaRPr kumimoji="1" lang="ja-JP" altLang="en-US" dirty="0"/>
          </a:p>
        </p:txBody>
      </p:sp>
      <p:sp>
        <p:nvSpPr>
          <p:cNvPr id="22" name="テキスト ボックス 21">
            <a:extLst>
              <a:ext uri="{FF2B5EF4-FFF2-40B4-BE49-F238E27FC236}">
                <a16:creationId xmlns:a16="http://schemas.microsoft.com/office/drawing/2014/main" id="{CE934321-7819-444F-A2BD-E8A0B2AB90A9}"/>
              </a:ext>
            </a:extLst>
          </p:cNvPr>
          <p:cNvSpPr txBox="1"/>
          <p:nvPr/>
        </p:nvSpPr>
        <p:spPr>
          <a:xfrm>
            <a:off x="35496" y="980862"/>
            <a:ext cx="5157453"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点検・評価に関する</a:t>
            </a:r>
            <a:r>
              <a:rPr lang="ja-JP" altLang="en-US" sz="1600" b="1" dirty="0">
                <a:latin typeface="Meiryo UI" pitchFamily="50" charset="-128"/>
                <a:ea typeface="Meiryo UI" pitchFamily="50" charset="-128"/>
                <a:cs typeface="Meiryo UI" pitchFamily="50" charset="-128"/>
              </a:rPr>
              <a:t>事項</a:t>
            </a:r>
            <a:r>
              <a:rPr kumimoji="1" lang="ja-JP" altLang="en-US" sz="1600" b="1" dirty="0">
                <a:latin typeface="Meiryo UI" pitchFamily="50" charset="-128"/>
                <a:ea typeface="Meiryo UI" pitchFamily="50" charset="-128"/>
                <a:cs typeface="Meiryo UI" pitchFamily="50" charset="-128"/>
              </a:rPr>
              <a:t>（その２）</a:t>
            </a:r>
          </a:p>
        </p:txBody>
      </p:sp>
      <p:sp>
        <p:nvSpPr>
          <p:cNvPr id="24" name="テキスト ボックス 23">
            <a:extLst>
              <a:ext uri="{FF2B5EF4-FFF2-40B4-BE49-F238E27FC236}">
                <a16:creationId xmlns:a16="http://schemas.microsoft.com/office/drawing/2014/main" id="{FA86D792-5760-4B2B-9414-15BE5E9ADAB9}"/>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7" name="テキスト ボックス 16">
            <a:extLst>
              <a:ext uri="{FF2B5EF4-FFF2-40B4-BE49-F238E27FC236}">
                <a16:creationId xmlns:a16="http://schemas.microsoft.com/office/drawing/2014/main" id="{885C3B8C-9785-4641-87B0-D99ED90A1B6D}"/>
              </a:ext>
            </a:extLst>
          </p:cNvPr>
          <p:cNvSpPr txBox="1"/>
          <p:nvPr/>
        </p:nvSpPr>
        <p:spPr>
          <a:xfrm>
            <a:off x="1763643" y="5983629"/>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1791456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EFD16672-C653-4D08-ADD0-B5D32BC3313D}"/>
              </a:ext>
            </a:extLst>
          </p:cNvPr>
          <p:cNvGraphicFramePr>
            <a:graphicFrameLocks noGrp="1"/>
          </p:cNvGraphicFramePr>
          <p:nvPr>
            <p:extLst>
              <p:ext uri="{D42A27DB-BD31-4B8C-83A1-F6EECF244321}">
                <p14:modId xmlns:p14="http://schemas.microsoft.com/office/powerpoint/2010/main" val="2300268082"/>
              </p:ext>
            </p:extLst>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921276829"/>
                  </a:ext>
                </a:extLst>
              </a:tr>
            </a:tbl>
          </a:graphicData>
        </a:graphic>
      </p:graphicFrame>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63119" y="6535741"/>
            <a:ext cx="774422" cy="365125"/>
          </a:xfrm>
        </p:spPr>
        <p:txBody>
          <a:bodyPr/>
          <a:lstStyle/>
          <a:p>
            <a:fld id="{682EF9F9-C4E8-46B2-BBF1-33E3162B856A}" type="slidenum">
              <a:rPr kumimoji="1" lang="ja-JP" altLang="en-US" smtClean="0"/>
              <a:t>32</a:t>
            </a:fld>
            <a:endParaRPr kumimoji="1" lang="ja-JP" altLang="en-US" dirty="0"/>
          </a:p>
        </p:txBody>
      </p:sp>
      <p:sp>
        <p:nvSpPr>
          <p:cNvPr id="14" name="角丸四角形 111">
            <a:extLst>
              <a:ext uri="{FF2B5EF4-FFF2-40B4-BE49-F238E27FC236}">
                <a16:creationId xmlns:a16="http://schemas.microsoft.com/office/drawing/2014/main" id="{3F3B6066-7293-44A4-ACCB-E302D30EAF50}"/>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線区間等での点検の省力化や、近接目視が容易でない箇所の補完のため、ドローンや地下河川での走行型画像計測等により取得した画像を活用した点検を明記する。また、非破壊探査による面的なスクリーニングを明記す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111">
            <a:extLst>
              <a:ext uri="{FF2B5EF4-FFF2-40B4-BE49-F238E27FC236}">
                <a16:creationId xmlns:a16="http://schemas.microsoft.com/office/drawing/2014/main" id="{2D3CF5C6-6F24-4046-AE02-25FF13295383}"/>
              </a:ext>
            </a:extLst>
          </p:cNvPr>
          <p:cNvSpPr/>
          <p:nvPr/>
        </p:nvSpPr>
        <p:spPr>
          <a:xfrm>
            <a:off x="1403648" y="2917984"/>
            <a:ext cx="2070637"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点検の種別と概要</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111">
            <a:extLst>
              <a:ext uri="{FF2B5EF4-FFF2-40B4-BE49-F238E27FC236}">
                <a16:creationId xmlns:a16="http://schemas.microsoft.com/office/drawing/2014/main" id="{48BF0252-02C6-4F32-A6B9-48C4FF2E23A8}"/>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P35</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11">
            <a:extLst>
              <a:ext uri="{FF2B5EF4-FFF2-40B4-BE49-F238E27FC236}">
                <a16:creationId xmlns:a16="http://schemas.microsoft.com/office/drawing/2014/main" id="{9481EA6C-C098-4E05-B6AA-4E1523FC64BD}"/>
              </a:ext>
            </a:extLst>
          </p:cNvPr>
          <p:cNvSpPr/>
          <p:nvPr/>
        </p:nvSpPr>
        <p:spPr>
          <a:xfrm>
            <a:off x="5878426" y="2914081"/>
            <a:ext cx="2070637"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点検の種別と概要</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111">
            <a:extLst>
              <a:ext uri="{FF2B5EF4-FFF2-40B4-BE49-F238E27FC236}">
                <a16:creationId xmlns:a16="http://schemas.microsoft.com/office/drawing/2014/main" id="{715A4294-72EF-42DD-B1B9-79D4E501A175}"/>
              </a:ext>
            </a:extLst>
          </p:cNvPr>
          <p:cNvSpPr/>
          <p:nvPr/>
        </p:nvSpPr>
        <p:spPr>
          <a:xfrm>
            <a:off x="237928" y="1984260"/>
            <a:ext cx="527017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３点検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a:extLst>
              <a:ext uri="{FF2B5EF4-FFF2-40B4-BE49-F238E27FC236}">
                <a16:creationId xmlns:a16="http://schemas.microsoft.com/office/drawing/2014/main" id="{17056898-8CC2-4AE3-A9B3-D60C38302DF6}"/>
              </a:ext>
            </a:extLst>
          </p:cNvPr>
          <p:cNvGraphicFramePr>
            <a:graphicFrameLocks noChangeAspect="1"/>
          </p:cNvGraphicFramePr>
          <p:nvPr>
            <p:extLst>
              <p:ext uri="{D42A27DB-BD31-4B8C-83A1-F6EECF244321}">
                <p14:modId xmlns:p14="http://schemas.microsoft.com/office/powerpoint/2010/main" val="3705351185"/>
              </p:ext>
            </p:extLst>
          </p:nvPr>
        </p:nvGraphicFramePr>
        <p:xfrm>
          <a:off x="281861" y="3227896"/>
          <a:ext cx="4174083" cy="2369463"/>
        </p:xfrm>
        <a:graphic>
          <a:graphicData uri="http://schemas.openxmlformats.org/presentationml/2006/ole">
            <mc:AlternateContent xmlns:mc="http://schemas.openxmlformats.org/markup-compatibility/2006">
              <mc:Choice xmlns:v="urn:schemas-microsoft-com:vml" Requires="v">
                <p:oleObj spid="_x0000_s1456" name="Worksheet" r:id="rId4" imgW="8305933" imgH="4715008" progId="Excel.Sheet.12">
                  <p:embed/>
                </p:oleObj>
              </mc:Choice>
              <mc:Fallback>
                <p:oleObj name="Worksheet" r:id="rId4" imgW="8305933" imgH="4715008" progId="Excel.Sheet.12">
                  <p:embed/>
                  <p:pic>
                    <p:nvPicPr>
                      <p:cNvPr id="0" name=""/>
                      <p:cNvPicPr/>
                      <p:nvPr/>
                    </p:nvPicPr>
                    <p:blipFill>
                      <a:blip r:embed="rId5"/>
                      <a:stretch>
                        <a:fillRect/>
                      </a:stretch>
                    </p:blipFill>
                    <p:spPr>
                      <a:xfrm>
                        <a:off x="281861" y="3227896"/>
                        <a:ext cx="4174083" cy="2369463"/>
                      </a:xfrm>
                      <a:prstGeom prst="rect">
                        <a:avLst/>
                      </a:prstGeom>
                    </p:spPr>
                  </p:pic>
                </p:oleObj>
              </mc:Fallback>
            </mc:AlternateContent>
          </a:graphicData>
        </a:graphic>
      </p:graphicFrame>
      <p:graphicFrame>
        <p:nvGraphicFramePr>
          <p:cNvPr id="17" name="オブジェクト 16">
            <a:extLst>
              <a:ext uri="{FF2B5EF4-FFF2-40B4-BE49-F238E27FC236}">
                <a16:creationId xmlns:a16="http://schemas.microsoft.com/office/drawing/2014/main" id="{4FAC9DCE-EDFB-4865-9E87-CF362E82F5C5}"/>
              </a:ext>
            </a:extLst>
          </p:cNvPr>
          <p:cNvGraphicFramePr>
            <a:graphicFrameLocks noChangeAspect="1"/>
          </p:cNvGraphicFramePr>
          <p:nvPr>
            <p:extLst>
              <p:ext uri="{D42A27DB-BD31-4B8C-83A1-F6EECF244321}">
                <p14:modId xmlns:p14="http://schemas.microsoft.com/office/powerpoint/2010/main" val="1530586093"/>
              </p:ext>
            </p:extLst>
          </p:nvPr>
        </p:nvGraphicFramePr>
        <p:xfrm>
          <a:off x="4614863" y="3227896"/>
          <a:ext cx="4118263" cy="2336292"/>
        </p:xfrm>
        <a:graphic>
          <a:graphicData uri="http://schemas.openxmlformats.org/presentationml/2006/ole">
            <mc:AlternateContent xmlns:mc="http://schemas.openxmlformats.org/markup-compatibility/2006">
              <mc:Choice xmlns:v="urn:schemas-microsoft-com:vml" Requires="v">
                <p:oleObj spid="_x0000_s1457" name="Worksheet" r:id="rId6" imgW="8305672" imgH="4714747" progId="Excel.Sheet.12">
                  <p:embed/>
                </p:oleObj>
              </mc:Choice>
              <mc:Fallback>
                <p:oleObj name="Worksheet" r:id="rId6" imgW="8305672" imgH="4714747" progId="Excel.Sheet.12">
                  <p:embed/>
                  <p:pic>
                    <p:nvPicPr>
                      <p:cNvPr id="3" name="オブジェクト 2">
                        <a:extLst>
                          <a:ext uri="{FF2B5EF4-FFF2-40B4-BE49-F238E27FC236}">
                            <a16:creationId xmlns:a16="http://schemas.microsoft.com/office/drawing/2014/main" id="{35675765-5CA7-4506-B6E4-40E8D57B773E}"/>
                          </a:ext>
                        </a:extLst>
                      </p:cNvPr>
                      <p:cNvPicPr/>
                      <p:nvPr/>
                    </p:nvPicPr>
                    <p:blipFill>
                      <a:blip r:embed="rId7"/>
                      <a:stretch>
                        <a:fillRect/>
                      </a:stretch>
                    </p:blipFill>
                    <p:spPr>
                      <a:xfrm>
                        <a:off x="4614863" y="3227896"/>
                        <a:ext cx="4118263" cy="2336292"/>
                      </a:xfrm>
                      <a:prstGeom prst="rect">
                        <a:avLst/>
                      </a:prstGeom>
                    </p:spPr>
                  </p:pic>
                </p:oleObj>
              </mc:Fallback>
            </mc:AlternateContent>
          </a:graphicData>
        </a:graphic>
      </p:graphicFrame>
      <p:sp>
        <p:nvSpPr>
          <p:cNvPr id="31" name="テキスト ボックス 30">
            <a:extLst>
              <a:ext uri="{FF2B5EF4-FFF2-40B4-BE49-F238E27FC236}">
                <a16:creationId xmlns:a16="http://schemas.microsoft.com/office/drawing/2014/main" id="{1520EAE3-FB73-4444-9AF3-D85263DF984F}"/>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①</a:t>
            </a:r>
            <a:endParaRPr kumimoji="1" lang="ja-JP" altLang="en-US" sz="2400" dirty="0">
              <a:latin typeface="Meiryo UI" pitchFamily="50" charset="-128"/>
              <a:ea typeface="Meiryo UI" pitchFamily="50" charset="-128"/>
              <a:cs typeface="Meiryo UI" pitchFamily="50" charset="-128"/>
            </a:endParaRPr>
          </a:p>
        </p:txBody>
      </p:sp>
      <p:sp>
        <p:nvSpPr>
          <p:cNvPr id="30" name="テキスト ボックス 29">
            <a:extLst>
              <a:ext uri="{FF2B5EF4-FFF2-40B4-BE49-F238E27FC236}">
                <a16:creationId xmlns:a16="http://schemas.microsoft.com/office/drawing/2014/main" id="{D18054C7-C893-48BF-8D36-E47F03E47718}"/>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1979316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1">
            <a:extLst>
              <a:ext uri="{FF2B5EF4-FFF2-40B4-BE49-F238E27FC236}">
                <a16:creationId xmlns:a16="http://schemas.microsoft.com/office/drawing/2014/main" id="{0BE89DD1-368C-4425-95C6-D9DBC6B5CC75}"/>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「施設の安全性」を適切に評価するため、熟練技術職員の視点でまとめた診断ハンドブックを作成し、点検、評価に際し活用する。</a:t>
            </a: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33</a:t>
            </a:fld>
            <a:endParaRPr kumimoji="1" lang="ja-JP" altLang="en-US" dirty="0"/>
          </a:p>
        </p:txBody>
      </p:sp>
      <p:pic>
        <p:nvPicPr>
          <p:cNvPr id="5" name="図 4">
            <a:extLst>
              <a:ext uri="{FF2B5EF4-FFF2-40B4-BE49-F238E27FC236}">
                <a16:creationId xmlns:a16="http://schemas.microsoft.com/office/drawing/2014/main" id="{CB94B89F-A926-4FCD-84F8-F0B49C839A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46057" y="2285501"/>
            <a:ext cx="6552728" cy="4540104"/>
          </a:xfrm>
          <a:prstGeom prst="rect">
            <a:avLst/>
          </a:prstGeom>
        </p:spPr>
      </p:pic>
      <p:sp>
        <p:nvSpPr>
          <p:cNvPr id="20" name="角丸四角形 111">
            <a:extLst>
              <a:ext uri="{FF2B5EF4-FFF2-40B4-BE49-F238E27FC236}">
                <a16:creationId xmlns:a16="http://schemas.microsoft.com/office/drawing/2014/main" id="{F67522E0-13B4-4736-BC28-564D36E2ABF1}"/>
              </a:ext>
            </a:extLst>
          </p:cNvPr>
          <p:cNvSpPr/>
          <p:nvPr/>
        </p:nvSpPr>
        <p:spPr>
          <a:xfrm>
            <a:off x="144094" y="1911379"/>
            <a:ext cx="3132652" cy="3943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～診断ハンドブックに掲載する内容イメージ～</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814A6A0D-D1BE-4969-9BE5-46E734CF2820}"/>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②</a:t>
            </a:r>
            <a:endParaRPr kumimoji="1" lang="ja-JP" altLang="en-US" sz="2400" dirty="0">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64A611C6-4793-4AD7-93A8-A115E979CA64}"/>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2342064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6">
            <a:extLst>
              <a:ext uri="{FF2B5EF4-FFF2-40B4-BE49-F238E27FC236}">
                <a16:creationId xmlns:a16="http://schemas.microsoft.com/office/drawing/2014/main" id="{A662CD02-65F8-4F84-B742-B5D803A73D17}"/>
              </a:ext>
            </a:extLst>
          </p:cNvPr>
          <p:cNvGraphicFramePr>
            <a:graphicFrameLocks noGrp="1"/>
          </p:cNvGraphicFramePr>
          <p:nvPr>
            <p:extLst>
              <p:ext uri="{D42A27DB-BD31-4B8C-83A1-F6EECF244321}">
                <p14:modId xmlns:p14="http://schemas.microsoft.com/office/powerpoint/2010/main" val="869683131"/>
              </p:ext>
            </p:extLst>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sp>
        <p:nvSpPr>
          <p:cNvPr id="13" name="角丸四角形 111">
            <a:extLst>
              <a:ext uri="{FF2B5EF4-FFF2-40B4-BE49-F238E27FC236}">
                <a16:creationId xmlns:a16="http://schemas.microsoft.com/office/drawing/2014/main" id="{5AD2029B-726C-4E0E-80A2-C7133E01D8B4}"/>
              </a:ext>
            </a:extLst>
          </p:cNvPr>
          <p:cNvSpPr/>
          <p:nvPr/>
        </p:nvSpPr>
        <p:spPr>
          <a:xfrm>
            <a:off x="144094" y="1061498"/>
            <a:ext cx="8756654" cy="806184"/>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今後も引続き適切に点検・評価を行うため、新技術の導入や、コンサルタントによる点検を活用する。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50106" y="6558805"/>
            <a:ext cx="774422" cy="365125"/>
          </a:xfrm>
        </p:spPr>
        <p:txBody>
          <a:bodyPr/>
          <a:lstStyle/>
          <a:p>
            <a:fld id="{682EF9F9-C4E8-46B2-BBF1-33E3162B856A}" type="slidenum">
              <a:rPr kumimoji="1" lang="ja-JP" altLang="en-US" smtClean="0"/>
              <a:t>34</a:t>
            </a:fld>
            <a:endParaRPr kumimoji="1" lang="ja-JP" altLang="en-US" dirty="0"/>
          </a:p>
        </p:txBody>
      </p:sp>
      <p:sp>
        <p:nvSpPr>
          <p:cNvPr id="19" name="角丸四角形 111">
            <a:extLst>
              <a:ext uri="{FF2B5EF4-FFF2-40B4-BE49-F238E27FC236}">
                <a16:creationId xmlns:a16="http://schemas.microsoft.com/office/drawing/2014/main" id="{AB1E4D1F-42A0-4D2C-9FF2-CCA8DDEF8411}"/>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P13</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111">
            <a:extLst>
              <a:ext uri="{FF2B5EF4-FFF2-40B4-BE49-F238E27FC236}">
                <a16:creationId xmlns:a16="http://schemas.microsoft.com/office/drawing/2014/main" id="{AA40D691-F74D-4A8E-98CC-9A9A4DA1A8A4}"/>
              </a:ext>
            </a:extLst>
          </p:cNvPr>
          <p:cNvSpPr/>
          <p:nvPr/>
        </p:nvSpPr>
        <p:spPr>
          <a:xfrm>
            <a:off x="237928" y="1984260"/>
            <a:ext cx="527017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３点検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84CF17B9-7A8A-4E54-B27A-40CC801DFDB9}"/>
              </a:ext>
            </a:extLst>
          </p:cNvPr>
          <p:cNvSpPr txBox="1"/>
          <p:nvPr/>
        </p:nvSpPr>
        <p:spPr>
          <a:xfrm>
            <a:off x="146406" y="2881120"/>
            <a:ext cx="4274388" cy="2123658"/>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（５）点検業務の実施</a:t>
            </a:r>
          </a:p>
          <a:p>
            <a:pPr marL="266700" indent="133350"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点検業務については、法令や基準等に則り、施設管理者として、施設の供用に支障となる不具合を速やかに察知し、常に良好な状態に保つよう維持・修繕を促進する観点から、施設の状態を継続的に把握し、施設不具合に対して的確に判断することが求められる。</a:t>
            </a:r>
          </a:p>
          <a:p>
            <a:pPr marL="266700" indent="133350"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ため、直営（府職員）で実施することを基本とするが、より詳細な点検が必要な場合や調査の専門性、実施難易度等を考慮し、効率性などの観点から、コンサルタント等の調査業者による点検が望ましい場合は、委託により実施する。</a:t>
            </a:r>
          </a:p>
        </p:txBody>
      </p:sp>
      <p:sp>
        <p:nvSpPr>
          <p:cNvPr id="21" name="テキスト ボックス 20">
            <a:extLst>
              <a:ext uri="{FF2B5EF4-FFF2-40B4-BE49-F238E27FC236}">
                <a16:creationId xmlns:a16="http://schemas.microsoft.com/office/drawing/2014/main" id="{433A66E4-82AD-4F42-A3FC-6A500521D273}"/>
              </a:ext>
            </a:extLst>
          </p:cNvPr>
          <p:cNvSpPr txBox="1"/>
          <p:nvPr/>
        </p:nvSpPr>
        <p:spPr>
          <a:xfrm>
            <a:off x="4477093" y="2863754"/>
            <a:ext cx="4274388" cy="2123658"/>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（５）点検業務の実施</a:t>
            </a:r>
          </a:p>
          <a:p>
            <a:pPr marL="266700" indent="133350"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点検業務については、法令や基準等に則り、施設管理者として、施設の供用に支障となる不具合を速やかに察知し、常に良好な状態に保つよう維持・修繕を促進する観点から、施設の状態を継続的に把握し、施設不具合に対して的確に判断することが求められる。</a:t>
            </a:r>
          </a:p>
          <a:p>
            <a:pPr marL="266700" indent="133350"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そのため、直営（府職員）で実施することを基本とするが、より詳細な点検が必要な場合や調査の専門性、実施難易度等を考慮し、効率性</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点検体制の維持</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などの観点から、</a:t>
            </a:r>
            <a:r>
              <a:rPr lang="ja-JP" altLang="en-US" sz="12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新技術の導入や</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コンサルタント等の調査業者による点検</a:t>
            </a:r>
            <a:r>
              <a:rPr lang="ja-JP" altLang="en-US" sz="12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も活用</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する。</a:t>
            </a:r>
          </a:p>
        </p:txBody>
      </p:sp>
      <p:sp>
        <p:nvSpPr>
          <p:cNvPr id="14" name="テキスト ボックス 13">
            <a:extLst>
              <a:ext uri="{FF2B5EF4-FFF2-40B4-BE49-F238E27FC236}">
                <a16:creationId xmlns:a16="http://schemas.microsoft.com/office/drawing/2014/main" id="{137C3603-92A8-48D5-B74E-D7F69A103DBE}"/>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③</a:t>
            </a:r>
            <a:endParaRPr kumimoji="1" lang="ja-JP" altLang="en-US" sz="2400" dirty="0">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0E799D84-7AE3-4E14-AA41-3B29E75E5ADE}"/>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1193306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6">
            <a:extLst>
              <a:ext uri="{FF2B5EF4-FFF2-40B4-BE49-F238E27FC236}">
                <a16:creationId xmlns:a16="http://schemas.microsoft.com/office/drawing/2014/main" id="{2B6626B7-3D61-4169-AE92-6FE6F245AE86}"/>
              </a:ext>
            </a:extLst>
          </p:cNvPr>
          <p:cNvGraphicFramePr>
            <a:graphicFrameLocks noGrp="1"/>
          </p:cNvGraphicFramePr>
          <p:nvPr>
            <p:extLst>
              <p:ext uri="{D42A27DB-BD31-4B8C-83A1-F6EECF244321}">
                <p14:modId xmlns:p14="http://schemas.microsoft.com/office/powerpoint/2010/main" val="2369172599"/>
              </p:ext>
            </p:extLst>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sp>
        <p:nvSpPr>
          <p:cNvPr id="13" name="角丸四角形 111">
            <a:extLst>
              <a:ext uri="{FF2B5EF4-FFF2-40B4-BE49-F238E27FC236}">
                <a16:creationId xmlns:a16="http://schemas.microsoft.com/office/drawing/2014/main" id="{5AD2029B-726C-4E0E-80A2-C7133E01D8B4}"/>
              </a:ext>
            </a:extLst>
          </p:cNvPr>
          <p:cNvSpPr/>
          <p:nvPr/>
        </p:nvSpPr>
        <p:spPr>
          <a:xfrm>
            <a:off x="144094" y="1061498"/>
            <a:ext cx="8756654" cy="806184"/>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各施設の点検・評価の考え方、及び管理水準の設定に対する考え方を次期計画に追加する。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610382" y="6558805"/>
            <a:ext cx="774422" cy="365125"/>
          </a:xfrm>
        </p:spPr>
        <p:txBody>
          <a:bodyPr/>
          <a:lstStyle/>
          <a:p>
            <a:fld id="{682EF9F9-C4E8-46B2-BBF1-33E3162B856A}" type="slidenum">
              <a:rPr kumimoji="1" lang="ja-JP" altLang="en-US" smtClean="0"/>
              <a:t>35</a:t>
            </a:fld>
            <a:endParaRPr kumimoji="1" lang="ja-JP" altLang="en-US" dirty="0"/>
          </a:p>
        </p:txBody>
      </p:sp>
      <p:sp>
        <p:nvSpPr>
          <p:cNvPr id="36" name="角丸四角形 111">
            <a:extLst>
              <a:ext uri="{FF2B5EF4-FFF2-40B4-BE49-F238E27FC236}">
                <a16:creationId xmlns:a16="http://schemas.microsoft.com/office/drawing/2014/main" id="{14609D89-E7A6-4532-A13C-87D364C98C05}"/>
              </a:ext>
            </a:extLst>
          </p:cNvPr>
          <p:cNvSpPr/>
          <p:nvPr/>
        </p:nvSpPr>
        <p:spPr>
          <a:xfrm>
            <a:off x="237928" y="1984260"/>
            <a:ext cx="856895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点検・評価の考え方と管理水準について、現計画</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３点検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に以下を追記する。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9182C6B1-23BC-4B05-AD13-06F9B87F9053}"/>
              </a:ext>
            </a:extLst>
          </p:cNvPr>
          <p:cNvSpPr txBox="1"/>
          <p:nvPr/>
        </p:nvSpPr>
        <p:spPr>
          <a:xfrm>
            <a:off x="146406" y="2881120"/>
            <a:ext cx="4274388" cy="276999"/>
          </a:xfrm>
          <a:prstGeom prst="rect">
            <a:avLst/>
          </a:prstGeom>
          <a:noFill/>
        </p:spPr>
        <p:txBody>
          <a:bodyPr wrap="square" rtlCol="0">
            <a:spAutoFit/>
          </a:bodyPr>
          <a:lstStyle/>
          <a:p>
            <a:pPr algn="just"/>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記載なし</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64831908-5B7F-46B9-8805-DD0BBF8554CA}"/>
              </a:ext>
            </a:extLst>
          </p:cNvPr>
          <p:cNvSpPr txBox="1"/>
          <p:nvPr/>
        </p:nvSpPr>
        <p:spPr>
          <a:xfrm>
            <a:off x="4477092" y="2550489"/>
            <a:ext cx="4520501" cy="4154984"/>
          </a:xfrm>
          <a:prstGeom prst="rect">
            <a:avLst/>
          </a:prstGeom>
          <a:noFill/>
        </p:spPr>
        <p:txBody>
          <a:bodyPr wrap="square" rtlCol="0">
            <a:spAutoFit/>
          </a:bodyPr>
          <a:lstStyle/>
          <a:p>
            <a:pPr algn="just"/>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■地下河川・地下調節池</a:t>
            </a:r>
          </a:p>
          <a:p>
            <a:pPr algn="just"/>
            <a:r>
              <a:rPr lang="ja-JP" altLang="en-US" sz="8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地下河川・地下調節池の点検・評価の考え方については、</a:t>
            </a:r>
            <a:endPar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8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別途作成する</a:t>
            </a:r>
            <a:endPar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8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河川構造物（地下構造物）の維持管理マニュアル（案）</a:t>
            </a:r>
            <a:r>
              <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r>
              <a:rPr lang="ja-JP" altLang="en-US" sz="8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によるものとする。</a:t>
            </a:r>
            <a:endPar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■砂防関係施設</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砂防関係施設の損傷に係る評価については、別途作成する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大阪府砂防施設長寿命化計画</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によるものとする。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■ダム</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ダムの土木構造物の損傷に係る点検・評価の考え方については、</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ダム総合点検実施要領・同解説（</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H25.10</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によるものとする。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■船着場</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船着場の損傷に係る点検・評価の考え方については、</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港湾の施設の維持管理計画策定ガイドライン（</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R5.3</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によるものとする。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■機械設備等を有する排水機場等の土木構造物</a:t>
            </a: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機械設備等を有する排水機場等の土木構造物の損傷に係る点検・評価</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の考え方については、</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堤防等河川管理施設及び河道の点検・評価要領</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R5.3</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樋門・樋管のコンクリート部材における点検評価のポイント（案）　</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H28.3</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シェッド、大型カルバート等定期点検要領（</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H31.2</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を参考に設定するものとする。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■水都関連施設（護岸ライトアップ施設、賑わい施設）・その他維持管理を</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要する施設（事務所船舶、灯浮標、網場）</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各施設の特性を踏まえ、点検・評価の考え方を別途定めるものとする。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A3D95091-8A26-4197-B737-C39D775B2E65}"/>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④</a:t>
            </a:r>
            <a:endParaRPr kumimoji="1" lang="ja-JP" altLang="en-US" sz="2400" dirty="0">
              <a:latin typeface="Meiryo UI" pitchFamily="50" charset="-128"/>
              <a:ea typeface="Meiryo UI" pitchFamily="50" charset="-128"/>
              <a:cs typeface="Meiryo UI" pitchFamily="50" charset="-128"/>
            </a:endParaRPr>
          </a:p>
        </p:txBody>
      </p:sp>
      <p:sp>
        <p:nvSpPr>
          <p:cNvPr id="21" name="テキスト ボックス 20">
            <a:extLst>
              <a:ext uri="{FF2B5EF4-FFF2-40B4-BE49-F238E27FC236}">
                <a16:creationId xmlns:a16="http://schemas.microsoft.com/office/drawing/2014/main" id="{7144878B-9A00-4760-AC6F-D707BEF28A9F}"/>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2139047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6">
            <a:extLst>
              <a:ext uri="{FF2B5EF4-FFF2-40B4-BE49-F238E27FC236}">
                <a16:creationId xmlns:a16="http://schemas.microsoft.com/office/drawing/2014/main" id="{5DB4DDE4-C618-450B-916D-0C6B382628E8}"/>
              </a:ext>
            </a:extLst>
          </p:cNvPr>
          <p:cNvGraphicFramePr>
            <a:graphicFrameLocks noGrp="1"/>
          </p:cNvGraphicFramePr>
          <p:nvPr>
            <p:extLst>
              <p:ext uri="{D42A27DB-BD31-4B8C-83A1-F6EECF244321}">
                <p14:modId xmlns:p14="http://schemas.microsoft.com/office/powerpoint/2010/main" val="3856676468"/>
              </p:ext>
            </p:extLst>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graphicFrame>
        <p:nvGraphicFramePr>
          <p:cNvPr id="5" name="オブジェクト 4">
            <a:extLst>
              <a:ext uri="{FF2B5EF4-FFF2-40B4-BE49-F238E27FC236}">
                <a16:creationId xmlns:a16="http://schemas.microsoft.com/office/drawing/2014/main" id="{54CEF077-A0BC-43B7-A721-9574F2D1309F}"/>
              </a:ext>
            </a:extLst>
          </p:cNvPr>
          <p:cNvGraphicFramePr>
            <a:graphicFrameLocks noChangeAspect="1"/>
          </p:cNvGraphicFramePr>
          <p:nvPr>
            <p:extLst>
              <p:ext uri="{D42A27DB-BD31-4B8C-83A1-F6EECF244321}">
                <p14:modId xmlns:p14="http://schemas.microsoft.com/office/powerpoint/2010/main" val="797892349"/>
              </p:ext>
            </p:extLst>
          </p:nvPr>
        </p:nvGraphicFramePr>
        <p:xfrm>
          <a:off x="323528" y="3109356"/>
          <a:ext cx="4168955" cy="1052314"/>
        </p:xfrm>
        <a:graphic>
          <a:graphicData uri="http://schemas.openxmlformats.org/presentationml/2006/ole">
            <mc:AlternateContent xmlns:mc="http://schemas.openxmlformats.org/markup-compatibility/2006">
              <mc:Choice xmlns:v="urn:schemas-microsoft-com:vml" Requires="v">
                <p:oleObj spid="_x0000_s3518" name="Worksheet" r:id="rId4" imgW="8867825" imgH="2238153" progId="Excel.Sheet.12">
                  <p:embed/>
                </p:oleObj>
              </mc:Choice>
              <mc:Fallback>
                <p:oleObj name="Worksheet" r:id="rId4" imgW="8867825" imgH="2238153" progId="Excel.Sheet.12">
                  <p:embed/>
                  <p:pic>
                    <p:nvPicPr>
                      <p:cNvPr id="0" name=""/>
                      <p:cNvPicPr/>
                      <p:nvPr/>
                    </p:nvPicPr>
                    <p:blipFill>
                      <a:blip r:embed="rId5"/>
                      <a:stretch>
                        <a:fillRect/>
                      </a:stretch>
                    </p:blipFill>
                    <p:spPr>
                      <a:xfrm>
                        <a:off x="323528" y="3109356"/>
                        <a:ext cx="4168955" cy="1052314"/>
                      </a:xfrm>
                      <a:prstGeom prst="rect">
                        <a:avLst/>
                      </a:prstGeom>
                    </p:spPr>
                  </p:pic>
                </p:oleObj>
              </mc:Fallback>
            </mc:AlternateContent>
          </a:graphicData>
        </a:graphic>
      </p:graphicFrame>
      <p:sp>
        <p:nvSpPr>
          <p:cNvPr id="13" name="角丸四角形 111">
            <a:extLst>
              <a:ext uri="{FF2B5EF4-FFF2-40B4-BE49-F238E27FC236}">
                <a16:creationId xmlns:a16="http://schemas.microsoft.com/office/drawing/2014/main" id="{D4FD0CDA-B222-4B1C-882C-2D6101716A0A}"/>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施設の健全度に応じた点検間隔を設定する。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604448" y="6558805"/>
            <a:ext cx="774422" cy="365125"/>
          </a:xfrm>
        </p:spPr>
        <p:txBody>
          <a:bodyPr/>
          <a:lstStyle/>
          <a:p>
            <a:fld id="{682EF9F9-C4E8-46B2-BBF1-33E3162B856A}" type="slidenum">
              <a:rPr kumimoji="1" lang="ja-JP" altLang="en-US" smtClean="0"/>
              <a:t>36</a:t>
            </a:fld>
            <a:endParaRPr kumimoji="1" lang="ja-JP" altLang="en-US" dirty="0"/>
          </a:p>
        </p:txBody>
      </p:sp>
      <p:sp>
        <p:nvSpPr>
          <p:cNvPr id="21" name="角丸四角形 111">
            <a:extLst>
              <a:ext uri="{FF2B5EF4-FFF2-40B4-BE49-F238E27FC236}">
                <a16:creationId xmlns:a16="http://schemas.microsoft.com/office/drawing/2014/main" id="{C5113F21-F0ED-4B4A-B29F-8F694B927FE0}"/>
              </a:ext>
            </a:extLst>
          </p:cNvPr>
          <p:cNvSpPr/>
          <p:nvPr/>
        </p:nvSpPr>
        <p:spPr>
          <a:xfrm>
            <a:off x="237928" y="1984260"/>
            <a:ext cx="685435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点検について、現計画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11">
            <a:extLst>
              <a:ext uri="{FF2B5EF4-FFF2-40B4-BE49-F238E27FC236}">
                <a16:creationId xmlns:a16="http://schemas.microsoft.com/office/drawing/2014/main" id="{E61B87DF-0F42-4CEF-B7B8-BB8395EC5E80}"/>
              </a:ext>
            </a:extLst>
          </p:cNvPr>
          <p:cNvSpPr/>
          <p:nvPr/>
        </p:nvSpPr>
        <p:spPr>
          <a:xfrm>
            <a:off x="1251820" y="2780928"/>
            <a:ext cx="230425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点検の実施主体と頻度</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11">
            <a:extLst>
              <a:ext uri="{FF2B5EF4-FFF2-40B4-BE49-F238E27FC236}">
                <a16:creationId xmlns:a16="http://schemas.microsoft.com/office/drawing/2014/main" id="{C3105BA7-C991-4A7A-99BC-022E4751F535}"/>
              </a:ext>
            </a:extLst>
          </p:cNvPr>
          <p:cNvSpPr/>
          <p:nvPr/>
        </p:nvSpPr>
        <p:spPr>
          <a:xfrm>
            <a:off x="3807271" y="6309307"/>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P36</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111">
            <a:extLst>
              <a:ext uri="{FF2B5EF4-FFF2-40B4-BE49-F238E27FC236}">
                <a16:creationId xmlns:a16="http://schemas.microsoft.com/office/drawing/2014/main" id="{4E1352CD-6F12-44BB-B29A-5B906DC70571}"/>
              </a:ext>
            </a:extLst>
          </p:cNvPr>
          <p:cNvSpPr/>
          <p:nvPr/>
        </p:nvSpPr>
        <p:spPr>
          <a:xfrm>
            <a:off x="5531465" y="2780928"/>
            <a:ext cx="230425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点検の実施主体と頻度</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オブジェクト 3">
            <a:extLst>
              <a:ext uri="{FF2B5EF4-FFF2-40B4-BE49-F238E27FC236}">
                <a16:creationId xmlns:a16="http://schemas.microsoft.com/office/drawing/2014/main" id="{A83F9DB2-0F43-4217-B3F6-B4518C72702C}"/>
              </a:ext>
            </a:extLst>
          </p:cNvPr>
          <p:cNvGraphicFramePr>
            <a:graphicFrameLocks noChangeAspect="1"/>
          </p:cNvGraphicFramePr>
          <p:nvPr>
            <p:extLst>
              <p:ext uri="{D42A27DB-BD31-4B8C-83A1-F6EECF244321}">
                <p14:modId xmlns:p14="http://schemas.microsoft.com/office/powerpoint/2010/main" val="3728871433"/>
              </p:ext>
            </p:extLst>
          </p:nvPr>
        </p:nvGraphicFramePr>
        <p:xfrm>
          <a:off x="4584700" y="3111500"/>
          <a:ext cx="4140200" cy="1038225"/>
        </p:xfrm>
        <a:graphic>
          <a:graphicData uri="http://schemas.openxmlformats.org/presentationml/2006/ole">
            <mc:AlternateContent xmlns:mc="http://schemas.openxmlformats.org/markup-compatibility/2006">
              <mc:Choice xmlns:v="urn:schemas-microsoft-com:vml" Requires="v">
                <p:oleObj spid="_x0000_s3519" name="Worksheet" r:id="rId6" imgW="8862206" imgH="2225182" progId="Excel.Sheet.12">
                  <p:embed/>
                </p:oleObj>
              </mc:Choice>
              <mc:Fallback>
                <p:oleObj name="Worksheet" r:id="rId6" imgW="8862206" imgH="2225182" progId="Excel.Sheet.12">
                  <p:embed/>
                  <p:pic>
                    <p:nvPicPr>
                      <p:cNvPr id="0" name=""/>
                      <p:cNvPicPr/>
                      <p:nvPr/>
                    </p:nvPicPr>
                    <p:blipFill>
                      <a:blip r:embed="rId7"/>
                      <a:stretch>
                        <a:fillRect/>
                      </a:stretch>
                    </p:blipFill>
                    <p:spPr>
                      <a:xfrm>
                        <a:off x="4584700" y="3111500"/>
                        <a:ext cx="4140200" cy="1038225"/>
                      </a:xfrm>
                      <a:prstGeom prst="rect">
                        <a:avLst/>
                      </a:prstGeom>
                    </p:spPr>
                  </p:pic>
                </p:oleObj>
              </mc:Fallback>
            </mc:AlternateContent>
          </a:graphicData>
        </a:graphic>
      </p:graphicFrame>
      <p:sp>
        <p:nvSpPr>
          <p:cNvPr id="30" name="角丸四角形 111">
            <a:extLst>
              <a:ext uri="{FF2B5EF4-FFF2-40B4-BE49-F238E27FC236}">
                <a16:creationId xmlns:a16="http://schemas.microsoft.com/office/drawing/2014/main" id="{87714F08-8C2D-410F-9C53-DCDCD3009474}"/>
              </a:ext>
            </a:extLst>
          </p:cNvPr>
          <p:cNvSpPr/>
          <p:nvPr/>
        </p:nvSpPr>
        <p:spPr>
          <a:xfrm>
            <a:off x="4553908" y="4142099"/>
            <a:ext cx="3519927" cy="1387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河）河川施設　砂）砂防施設　ダ）ダム施設</a:t>
            </a:r>
            <a:endParaRPr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111">
            <a:extLst>
              <a:ext uri="{FF2B5EF4-FFF2-40B4-BE49-F238E27FC236}">
                <a16:creationId xmlns:a16="http://schemas.microsoft.com/office/drawing/2014/main" id="{7BB6CB84-82E1-4642-A1CD-6F7CD80DAEC9}"/>
              </a:ext>
            </a:extLst>
          </p:cNvPr>
          <p:cNvSpPr/>
          <p:nvPr/>
        </p:nvSpPr>
        <p:spPr>
          <a:xfrm>
            <a:off x="4580465" y="4325125"/>
            <a:ext cx="4226415" cy="4737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　直営による初動確認（目視等）を基本とし、専門性や実施難易度等を考慮し、委託による点検が必要かを判断。気象状況等により頻度は異なる。</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各団体の活動状況により頻度は異なる。アドプトは地域住民等による清掃活動が主であるが、活動時に施設の損傷等が発見された場合は府に連絡。</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　</a:t>
            </a:r>
            <a:r>
              <a:rPr kumimoji="1" lang="ja-JP" altLang="en-US" sz="600" b="1" u="sng" dirty="0">
                <a:solidFill>
                  <a:srgbClr val="FF0000"/>
                </a:solidFill>
              </a:rPr>
              <a:t>前回の点検による健全度評価が</a:t>
            </a:r>
            <a:r>
              <a:rPr kumimoji="1" lang="en-US" altLang="ja-JP" sz="600" b="1" u="sng" dirty="0">
                <a:solidFill>
                  <a:srgbClr val="FF0000"/>
                </a:solidFill>
              </a:rPr>
              <a:t>A</a:t>
            </a:r>
            <a:r>
              <a:rPr kumimoji="1" lang="ja-JP" altLang="en-US" sz="600" b="1" u="sng" dirty="0">
                <a:solidFill>
                  <a:srgbClr val="FF0000"/>
                </a:solidFill>
              </a:rPr>
              <a:t>の箇所は１回／６年とする。</a:t>
            </a:r>
            <a:r>
              <a:rPr lang="ja-JP" altLang="en-US" sz="600" b="1" u="sng" dirty="0">
                <a:solidFill>
                  <a:srgbClr val="FF0000"/>
                </a:solidFill>
              </a:rPr>
              <a:t>ただし、前回の点検実施以降に降雨等で損傷が生じた場合は、この限りではない。</a:t>
            </a:r>
            <a:endParaRPr kumimoji="1" lang="ja-JP" altLang="en-US" sz="600" b="1" u="sng" dirty="0">
              <a:solidFill>
                <a:srgbClr val="FF0000"/>
              </a:solidFill>
            </a:endParaRPr>
          </a:p>
          <a:p>
            <a:endParaRPr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111">
            <a:extLst>
              <a:ext uri="{FF2B5EF4-FFF2-40B4-BE49-F238E27FC236}">
                <a16:creationId xmlns:a16="http://schemas.microsoft.com/office/drawing/2014/main" id="{93B251F7-3A2B-4A0D-BCFD-0FA1FE4D14FA}"/>
              </a:ext>
            </a:extLst>
          </p:cNvPr>
          <p:cNvSpPr/>
          <p:nvPr/>
        </p:nvSpPr>
        <p:spPr>
          <a:xfrm>
            <a:off x="287344" y="4146152"/>
            <a:ext cx="3519927" cy="1387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河）河川施設　砂）砂防施設　ダ）ダム施設</a:t>
            </a:r>
            <a:endParaRPr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111">
            <a:extLst>
              <a:ext uri="{FF2B5EF4-FFF2-40B4-BE49-F238E27FC236}">
                <a16:creationId xmlns:a16="http://schemas.microsoft.com/office/drawing/2014/main" id="{5A6BB5F9-9F9D-42BC-9403-EBD191FD307E}"/>
              </a:ext>
            </a:extLst>
          </p:cNvPr>
          <p:cNvSpPr/>
          <p:nvPr/>
        </p:nvSpPr>
        <p:spPr>
          <a:xfrm>
            <a:off x="313901" y="4293096"/>
            <a:ext cx="4226415" cy="4737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　直営による初動確認（目視等）を基本とし、専門性や実施難易度等を考慮し、委託による点検が必要かを判断。気象状況等により頻度は異なる。</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各団体の活動状況により頻度は異なる。アドプトは地域住民等による清掃活動が主であるが、活動時に施設の損傷等が発見された場合は府に連絡。</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9D76A00B-14BF-42EA-B411-D15AD192583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⑤</a:t>
            </a:r>
            <a:endParaRPr kumimoji="1" lang="ja-JP" altLang="en-US" sz="2400" dirty="0">
              <a:latin typeface="Meiryo UI" pitchFamily="50" charset="-128"/>
              <a:ea typeface="Meiryo UI" pitchFamily="50" charset="-128"/>
              <a:cs typeface="Meiryo UI" pitchFamily="50" charset="-128"/>
            </a:endParaRPr>
          </a:p>
        </p:txBody>
      </p:sp>
      <p:sp>
        <p:nvSpPr>
          <p:cNvPr id="26" name="テキスト ボックス 25">
            <a:extLst>
              <a:ext uri="{FF2B5EF4-FFF2-40B4-BE49-F238E27FC236}">
                <a16:creationId xmlns:a16="http://schemas.microsoft.com/office/drawing/2014/main" id="{D77588E1-7CCB-413F-A5A8-4160AF3075A6}"/>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1198613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37</a:t>
            </a:fld>
            <a:endParaRPr kumimoji="1" lang="ja-JP" altLang="en-US" dirty="0"/>
          </a:p>
        </p:txBody>
      </p:sp>
      <p:sp>
        <p:nvSpPr>
          <p:cNvPr id="14" name="テキスト ボックス 13">
            <a:extLst>
              <a:ext uri="{FF2B5EF4-FFF2-40B4-BE49-F238E27FC236}">
                <a16:creationId xmlns:a16="http://schemas.microsoft.com/office/drawing/2014/main" id="{4947F537-EE81-4FC3-AA26-137781CC5875}"/>
              </a:ext>
            </a:extLst>
          </p:cNvPr>
          <p:cNvSpPr txBox="1"/>
          <p:nvPr/>
        </p:nvSpPr>
        <p:spPr>
          <a:xfrm>
            <a:off x="539552" y="2261666"/>
            <a:ext cx="8064896" cy="1754326"/>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３．次期計画の具体的な取組内容の検討</a:t>
            </a:r>
            <a:endParaRPr lang="en-US" altLang="ja-JP" sz="24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～「１．</a:t>
            </a:r>
            <a:r>
              <a:rPr kumimoji="1" lang="ja-JP" altLang="en-US" sz="1600" dirty="0">
                <a:latin typeface="Meiryo UI" panose="020B0604030504040204" pitchFamily="50" charset="-128"/>
                <a:ea typeface="Meiryo UI" panose="020B0604030504040204" pitchFamily="50" charset="-128"/>
              </a:rPr>
              <a:t>現計画の</a:t>
            </a:r>
            <a:r>
              <a:rPr lang="ja-JP" altLang="en-US" sz="1600" dirty="0">
                <a:latin typeface="Meiryo UI" panose="020B0604030504040204" pitchFamily="50" charset="-128"/>
                <a:ea typeface="Meiryo UI" panose="020B0604030504040204" pitchFamily="50" charset="-128"/>
              </a:rPr>
              <a:t>検証、課題抽出及び対応方針」を踏まえた次期計画への反映～</a:t>
            </a:r>
            <a:endParaRPr lang="en-US" altLang="ja-JP" sz="1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３－１　点検・評価</a:t>
            </a:r>
            <a:r>
              <a:rPr lang="ja-JP" altLang="en-US" sz="2000" dirty="0">
                <a:latin typeface="Meiryo UI" pitchFamily="50" charset="-128"/>
                <a:ea typeface="Meiryo UI" pitchFamily="50" charset="-128"/>
                <a:cs typeface="Meiryo UI" pitchFamily="50" charset="-128"/>
              </a:rPr>
              <a:t>に関する事項</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u="sng" dirty="0">
                <a:latin typeface="Meiryo UI" panose="020B0604030504040204" pitchFamily="50" charset="-128"/>
                <a:ea typeface="Meiryo UI" panose="020B0604030504040204" pitchFamily="50" charset="-128"/>
              </a:rPr>
              <a:t>３－２　</a:t>
            </a:r>
            <a:r>
              <a:rPr lang="ja-JP" altLang="en-US" sz="2000" u="sng" dirty="0">
                <a:latin typeface="Meiryo UI" pitchFamily="50" charset="-128"/>
                <a:ea typeface="Meiryo UI" pitchFamily="50" charset="-128"/>
                <a:cs typeface="Meiryo UI" pitchFamily="50" charset="-128"/>
              </a:rPr>
              <a:t>維持管理手法に関する事項</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３－３　維持管理工事の実施</a:t>
            </a:r>
            <a:r>
              <a:rPr lang="ja-JP" altLang="en-US" sz="2000" dirty="0">
                <a:latin typeface="Meiryo UI" pitchFamily="50" charset="-128"/>
                <a:ea typeface="Meiryo UI" pitchFamily="50" charset="-128"/>
                <a:cs typeface="Meiryo UI" pitchFamily="50" charset="-128"/>
              </a:rPr>
              <a:t>に関する事項</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6948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5">
            <a:extLst>
              <a:ext uri="{FF2B5EF4-FFF2-40B4-BE49-F238E27FC236}">
                <a16:creationId xmlns:a16="http://schemas.microsoft.com/office/drawing/2014/main" id="{F0750EA4-70DB-4013-B218-1239A43EEF67}"/>
              </a:ext>
            </a:extLst>
          </p:cNvPr>
          <p:cNvGraphicFramePr>
            <a:graphicFrameLocks noGrp="1"/>
          </p:cNvGraphicFramePr>
          <p:nvPr>
            <p:extLst>
              <p:ext uri="{D42A27DB-BD31-4B8C-83A1-F6EECF244321}">
                <p14:modId xmlns:p14="http://schemas.microsoft.com/office/powerpoint/2010/main" val="3991186764"/>
              </p:ext>
            </p:extLst>
          </p:nvPr>
        </p:nvGraphicFramePr>
        <p:xfrm>
          <a:off x="61524" y="1365786"/>
          <a:ext cx="9046980" cy="2590800"/>
        </p:xfrm>
        <a:graphic>
          <a:graphicData uri="http://schemas.openxmlformats.org/drawingml/2006/table">
            <a:tbl>
              <a:tblPr firstRow="1" bandRow="1">
                <a:tableStyleId>{5C22544A-7EE6-4342-B048-85BDC9FD1C3A}</a:tableStyleId>
              </a:tblPr>
              <a:tblGrid>
                <a:gridCol w="982084">
                  <a:extLst>
                    <a:ext uri="{9D8B030D-6E8A-4147-A177-3AD203B41FA5}">
                      <a16:colId xmlns:a16="http://schemas.microsoft.com/office/drawing/2014/main" val="1842965497"/>
                    </a:ext>
                  </a:extLst>
                </a:gridCol>
                <a:gridCol w="504056">
                  <a:extLst>
                    <a:ext uri="{9D8B030D-6E8A-4147-A177-3AD203B41FA5}">
                      <a16:colId xmlns:a16="http://schemas.microsoft.com/office/drawing/2014/main" val="3992923806"/>
                    </a:ext>
                  </a:extLst>
                </a:gridCol>
                <a:gridCol w="2880320">
                  <a:extLst>
                    <a:ext uri="{9D8B030D-6E8A-4147-A177-3AD203B41FA5}">
                      <a16:colId xmlns:a16="http://schemas.microsoft.com/office/drawing/2014/main" val="921328369"/>
                    </a:ext>
                  </a:extLst>
                </a:gridCol>
                <a:gridCol w="4464496">
                  <a:extLst>
                    <a:ext uri="{9D8B030D-6E8A-4147-A177-3AD203B41FA5}">
                      <a16:colId xmlns:a16="http://schemas.microsoft.com/office/drawing/2014/main" val="563398991"/>
                    </a:ext>
                  </a:extLst>
                </a:gridCol>
                <a:gridCol w="216024">
                  <a:extLst>
                    <a:ext uri="{9D8B030D-6E8A-4147-A177-3AD203B41FA5}">
                      <a16:colId xmlns:a16="http://schemas.microsoft.com/office/drawing/2014/main" val="2200581371"/>
                    </a:ext>
                  </a:extLst>
                </a:gridCol>
              </a:tblGrid>
              <a:tr h="150975">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対応方針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642139"/>
                  </a:ext>
                </a:extLst>
              </a:tr>
              <a:tr h="261622">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堤防・護岸等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維持管理手法</a:t>
                      </a:r>
                    </a:p>
                  </a:txBody>
                  <a:tcPr anchor="ctr"/>
                </a:tc>
                <a:tc>
                  <a:txBody>
                    <a:bodyPr/>
                    <a:lstStyle/>
                    <a:p>
                      <a:pPr algn="l"/>
                      <a:r>
                        <a:rPr lang="ja-JP" altLang="en-US" sz="1000" b="1" dirty="0">
                          <a:latin typeface="Meiryo UI" panose="020B0604030504040204" pitchFamily="50" charset="-128"/>
                          <a:ea typeface="Meiryo UI" panose="020B0604030504040204" pitchFamily="50" charset="-128"/>
                        </a:rPr>
                        <a:t>≪特殊堤（鋼構造）≫</a:t>
                      </a:r>
                      <a:endParaRPr lang="en-US" altLang="ja-JP" sz="1000" b="1" dirty="0">
                        <a:latin typeface="Meiryo UI" panose="020B0604030504040204" pitchFamily="50" charset="-128"/>
                        <a:ea typeface="Meiryo UI" panose="020B0604030504040204" pitchFamily="50" charset="-128"/>
                      </a:endParaRPr>
                    </a:p>
                    <a:p>
                      <a:pPr algn="l"/>
                      <a:r>
                        <a:rPr lang="ja-JP" altLang="en-US" sz="1000" dirty="0">
                          <a:latin typeface="Meiryo UI" panose="020B0604030504040204" pitchFamily="50" charset="-128"/>
                          <a:ea typeface="Meiryo UI" panose="020B0604030504040204" pitchFamily="50" charset="-128"/>
                        </a:rPr>
                        <a:t>劣化予測を前提としたデータ蓄積を引続き実施する必要がある。（</a:t>
                      </a:r>
                      <a:r>
                        <a:rPr lang="en-US" altLang="ja-JP" sz="1000" dirty="0">
                          <a:latin typeface="Meiryo UI" panose="020B0604030504040204" pitchFamily="50" charset="-128"/>
                          <a:ea typeface="Meiryo UI" panose="020B0604030504040204" pitchFamily="50" charset="-128"/>
                        </a:rPr>
                        <a:t>F</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≪河道≫</a:t>
                      </a:r>
                      <a:endParaRPr lang="en-US" altLang="ja-JP" sz="10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検証実績が少ない。（</a:t>
                      </a:r>
                      <a:r>
                        <a:rPr lang="en-US" altLang="ja-JP" sz="1000" dirty="0">
                          <a:latin typeface="Meiryo UI" panose="020B0604030504040204" pitchFamily="50" charset="-128"/>
                          <a:ea typeface="Meiryo UI" panose="020B0604030504040204" pitchFamily="50" charset="-128"/>
                        </a:rPr>
                        <a:t>G</a:t>
                      </a:r>
                      <a:r>
                        <a:rPr lang="ja-JP" altLang="en-US" sz="1000" dirty="0">
                          <a:latin typeface="Meiryo UI" panose="020B0604030504040204" pitchFamily="50" charset="-128"/>
                          <a:ea typeface="Meiryo UI" panose="020B0604030504040204" pitchFamily="50" charset="-128"/>
                        </a:rPr>
                        <a:t>）</a:t>
                      </a:r>
                      <a:endParaRPr kumimoji="1" lang="ja-JP" altLang="en-US" sz="10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00" b="1" dirty="0">
                          <a:latin typeface="Meiryo UI" panose="020B0604030504040204" pitchFamily="50" charset="-128"/>
                          <a:ea typeface="Meiryo UI" panose="020B0604030504040204" pitchFamily="50" charset="-128"/>
                        </a:rPr>
                        <a:t>≪特殊堤（鋼構造）≫</a:t>
                      </a:r>
                      <a:endParaRPr lang="en-US" altLang="ja-JP" sz="1000" b="1" dirty="0">
                        <a:latin typeface="Meiryo UI" panose="020B0604030504040204" pitchFamily="50" charset="-128"/>
                        <a:ea typeface="Meiryo UI" panose="020B0604030504040204" pitchFamily="50" charset="-128"/>
                      </a:endParaRPr>
                    </a:p>
                    <a:p>
                      <a:pPr algn="just"/>
                      <a:r>
                        <a:rPr lang="ja-JP" altLang="en-US" sz="1000" b="1" kern="100" dirty="0">
                          <a:effectLst/>
                          <a:latin typeface="Meiryo UI" panose="020B0604030504040204" pitchFamily="50" charset="-128"/>
                          <a:ea typeface="Meiryo UI" panose="020B0604030504040204" pitchFamily="50" charset="-128"/>
                        </a:rPr>
                        <a:t>・</a:t>
                      </a:r>
                      <a:r>
                        <a:rPr lang="ja-JP" altLang="en-US" sz="1000" kern="100" dirty="0">
                          <a:effectLst/>
                          <a:latin typeface="Meiryo UI" panose="020B0604030504040204" pitchFamily="50" charset="-128"/>
                          <a:ea typeface="Meiryo UI" panose="020B0604030504040204" pitchFamily="50" charset="-128"/>
                        </a:rPr>
                        <a:t>引続き状態監視型による</a:t>
                      </a:r>
                      <a:r>
                        <a:rPr lang="ja-JP" altLang="en-US" sz="1000" kern="100" dirty="0">
                          <a:solidFill>
                            <a:schemeClr val="tx1"/>
                          </a:solidFill>
                          <a:effectLst/>
                          <a:latin typeface="Meiryo UI" panose="020B0604030504040204" pitchFamily="50" charset="-128"/>
                          <a:ea typeface="Meiryo UI" panose="020B0604030504040204" pitchFamily="50" charset="-128"/>
                        </a:rPr>
                        <a:t>対応を実施するとともに、</a:t>
                      </a:r>
                      <a:r>
                        <a:rPr lang="ja-JP" altLang="en-US" sz="1000" dirty="0">
                          <a:solidFill>
                            <a:schemeClr val="tx1"/>
                          </a:solidFill>
                          <a:latin typeface="Meiryo UI" panose="020B0604030504040204" pitchFamily="50" charset="-128"/>
                          <a:ea typeface="Meiryo UI" panose="020B0604030504040204" pitchFamily="50" charset="-128"/>
                        </a:rPr>
                        <a:t>定点観測によるデータ蓄積を行うなど、</a:t>
                      </a:r>
                      <a:r>
                        <a:rPr lang="ja-JP" altLang="en-US" sz="1000" kern="100" dirty="0">
                          <a:solidFill>
                            <a:schemeClr val="tx1"/>
                          </a:solidFill>
                          <a:latin typeface="Meiryo UI" panose="020B0604030504040204" pitchFamily="50" charset="-128"/>
                          <a:ea typeface="Meiryo UI" panose="020B0604030504040204" pitchFamily="50" charset="-128"/>
                        </a:rPr>
                        <a:t>劣化予測を前提としたデータ蓄積を計画的に実施し、予測手法の</a:t>
                      </a:r>
                      <a:r>
                        <a:rPr lang="ja-JP" altLang="en-US" sz="1000" kern="100" dirty="0">
                          <a:latin typeface="Meiryo UI" panose="020B0604030504040204" pitchFamily="50" charset="-128"/>
                          <a:ea typeface="Meiryo UI" panose="020B0604030504040204" pitchFamily="50" charset="-128"/>
                        </a:rPr>
                        <a:t>検討を進める。</a:t>
                      </a:r>
                      <a:endPar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≪河道≫</a:t>
                      </a:r>
                      <a:endParaRPr lang="en-US" altLang="ja-JP" sz="1000" b="1" dirty="0">
                        <a:latin typeface="Meiryo UI" panose="020B0604030504040204" pitchFamily="50" charset="-128"/>
                        <a:ea typeface="Meiryo UI" panose="020B0604030504040204" pitchFamily="50" charset="-128"/>
                      </a:endParaRPr>
                    </a:p>
                    <a:p>
                      <a:pPr algn="just"/>
                      <a:r>
                        <a:rPr lang="ja-JP" altLang="en-US" sz="1000" b="1" kern="100" dirty="0">
                          <a:latin typeface="Meiryo UI" panose="020B0604030504040204" pitchFamily="50" charset="-128"/>
                          <a:ea typeface="Meiryo UI" panose="020B0604030504040204" pitchFamily="50" charset="-128"/>
                        </a:rPr>
                        <a:t>・</a:t>
                      </a:r>
                      <a:r>
                        <a:rPr lang="ja-JP" altLang="en-US" sz="1000" kern="100" dirty="0">
                          <a:effectLst/>
                          <a:latin typeface="Meiryo UI" panose="020B0604030504040204" pitchFamily="50" charset="-128"/>
                          <a:ea typeface="Meiryo UI" panose="020B0604030504040204" pitchFamily="50" charset="-128"/>
                        </a:rPr>
                        <a:t>引続き状態監視型による対応を実施するとともに、 河床低下が著しい河川を中心に河床変動解析を実施するほか、河川カルテや河川特性マップなどを活用して、予測計画型の維持管理を目指す。</a:t>
                      </a:r>
                      <a:endPar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943593389"/>
                  </a:ext>
                </a:extLst>
              </a:tr>
              <a:tr h="550613">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その他施設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維持管理手法</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点検及び評価方法、維持管理手法、管理水準について</a:t>
                      </a:r>
                      <a:r>
                        <a:rPr kumimoji="1" lang="ja-JP" altLang="en-US" sz="1000" dirty="0">
                          <a:solidFill>
                            <a:schemeClr val="tx1"/>
                          </a:solidFill>
                          <a:latin typeface="Meiryo UI" panose="020B0604030504040204" pitchFamily="50" charset="-128"/>
                          <a:ea typeface="Meiryo UI" panose="020B0604030504040204" pitchFamily="50" charset="-128"/>
                        </a:rPr>
                        <a:t>、現計画では未記載。（</a:t>
                      </a:r>
                      <a:r>
                        <a:rPr kumimoji="1" lang="en-US" altLang="ja-JP" sz="1000" dirty="0">
                          <a:solidFill>
                            <a:schemeClr val="tx1"/>
                          </a:solidFill>
                          <a:latin typeface="Meiryo UI" panose="020B0604030504040204" pitchFamily="50" charset="-128"/>
                          <a:ea typeface="Meiryo UI" panose="020B0604030504040204" pitchFamily="50" charset="-128"/>
                        </a:rPr>
                        <a: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損傷度や健全度の判定を行っていないため、補修の優先順位付けをする際に各施設を横並びで評価しにくい。（</a:t>
                      </a:r>
                      <a:r>
                        <a:rPr kumimoji="1" lang="en-US" altLang="ja-JP" sz="1000" dirty="0">
                          <a:solidFill>
                            <a:schemeClr val="tx1"/>
                          </a:solidFill>
                          <a:latin typeface="Meiryo UI" panose="020B0604030504040204" pitchFamily="50" charset="-128"/>
                          <a:ea typeface="Meiryo UI" panose="020B0604030504040204" pitchFamily="50" charset="-128"/>
                        </a:rPr>
                        <a:t>C)</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国の点検要領の対象となっている「</a:t>
                      </a:r>
                      <a:r>
                        <a:rPr lang="ja-JP" altLang="en-US" sz="1000" dirty="0">
                          <a:solidFill>
                            <a:schemeClr val="tx1"/>
                          </a:solidFill>
                          <a:latin typeface="Meiryo UI" pitchFamily="50" charset="-128"/>
                          <a:ea typeface="Meiryo UI" pitchFamily="50" charset="-128"/>
                          <a:cs typeface="Meiryo UI" pitchFamily="50" charset="-128"/>
                        </a:rPr>
                        <a:t>機械設備を有する排水機場等の土木構造物」については、国基準等に基づく</a:t>
                      </a:r>
                      <a:r>
                        <a:rPr lang="ja-JP" altLang="en-US" sz="1000" kern="100" dirty="0">
                          <a:solidFill>
                            <a:schemeClr val="tx1"/>
                          </a:solidFill>
                          <a:effectLst/>
                          <a:latin typeface="Meiryo UI" panose="020B0604030504040204" pitchFamily="50" charset="-128"/>
                          <a:ea typeface="Meiryo UI" panose="020B0604030504040204" pitchFamily="50" charset="-128"/>
                        </a:rPr>
                        <a:t>点検・評価の考え方、及び管理水準の設定に対する考え方を次期計画に追加する。</a:t>
                      </a:r>
                      <a:endParaRPr lang="en-US" altLang="ja-JP" sz="1000"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00" dirty="0">
                          <a:solidFill>
                            <a:schemeClr val="tx1"/>
                          </a:solidFill>
                          <a:latin typeface="Meiryo UI" panose="020B0604030504040204" pitchFamily="50" charset="-128"/>
                          <a:ea typeface="Meiryo UI" panose="020B0604030504040204" pitchFamily="50" charset="-128"/>
                        </a:rPr>
                        <a:t>　また、</a:t>
                      </a:r>
                      <a:r>
                        <a:rPr kumimoji="1" lang="ja-JP" altLang="en-US" sz="1000" dirty="0">
                          <a:solidFill>
                            <a:schemeClr val="tx1"/>
                          </a:solidFill>
                          <a:latin typeface="Meiryo UI" panose="020B0604030504040204" pitchFamily="50" charset="-128"/>
                          <a:ea typeface="Meiryo UI" panose="020B0604030504040204" pitchFamily="50" charset="-128"/>
                        </a:rPr>
                        <a:t>「水都関連施設」及び「その他維持管理を要する施設」は、類似施設の国基準を基に点検・評価の考え方を次期計画に追加可能なものと、明確な基準がないため、これまでの取組（損傷状況の把握・蓄積）を継続するものに分類し、各々の考え</a:t>
                      </a:r>
                      <a:r>
                        <a:rPr lang="ja-JP" altLang="en-US" sz="1000" dirty="0">
                          <a:solidFill>
                            <a:schemeClr val="tx1"/>
                          </a:solidFill>
                          <a:latin typeface="Meiryo UI" panose="020B0604030504040204" pitchFamily="50" charset="-128"/>
                          <a:ea typeface="Meiryo UI" panose="020B0604030504040204" pitchFamily="50" charset="-128"/>
                        </a:rPr>
                        <a:t>方を</a:t>
                      </a:r>
                      <a:r>
                        <a:rPr kumimoji="1" lang="ja-JP" altLang="en-US" sz="1000" dirty="0">
                          <a:solidFill>
                            <a:schemeClr val="tx1"/>
                          </a:solidFill>
                          <a:latin typeface="Meiryo UI" panose="020B0604030504040204" pitchFamily="50" charset="-128"/>
                          <a:ea typeface="Meiryo UI" panose="020B0604030504040204" pitchFamily="50" charset="-128"/>
                        </a:rPr>
                        <a:t>次期計画に追加する。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②</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527297"/>
                  </a:ext>
                </a:extLst>
              </a:tr>
            </a:tbl>
          </a:graphicData>
        </a:graphic>
      </p:graphicFrame>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維持管理手法に関する事項</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520259"/>
            <a:ext cx="774422" cy="365125"/>
          </a:xfrm>
        </p:spPr>
        <p:txBody>
          <a:bodyPr/>
          <a:lstStyle/>
          <a:p>
            <a:fld id="{682EF9F9-C4E8-46B2-BBF1-33E3162B856A}" type="slidenum">
              <a:rPr kumimoji="1" lang="ja-JP" altLang="en-US" smtClean="0"/>
              <a:t>38</a:t>
            </a:fld>
            <a:endParaRPr kumimoji="1" lang="ja-JP" altLang="en-US" dirty="0"/>
          </a:p>
        </p:txBody>
      </p:sp>
      <p:sp>
        <p:nvSpPr>
          <p:cNvPr id="18" name="テキスト ボックス 17">
            <a:extLst>
              <a:ext uri="{FF2B5EF4-FFF2-40B4-BE49-F238E27FC236}">
                <a16:creationId xmlns:a16="http://schemas.microsoft.com/office/drawing/2014/main" id="{1ECCCE24-04F0-4C96-8FA2-9BCF2150D931}"/>
              </a:ext>
            </a:extLst>
          </p:cNvPr>
          <p:cNvSpPr txBox="1"/>
          <p:nvPr/>
        </p:nvSpPr>
        <p:spPr>
          <a:xfrm>
            <a:off x="35496" y="980728"/>
            <a:ext cx="4509381"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維持管理手法に関する事項</a:t>
            </a:r>
          </a:p>
        </p:txBody>
      </p:sp>
      <p:sp>
        <p:nvSpPr>
          <p:cNvPr id="24" name="テキスト ボックス 23">
            <a:extLst>
              <a:ext uri="{FF2B5EF4-FFF2-40B4-BE49-F238E27FC236}">
                <a16:creationId xmlns:a16="http://schemas.microsoft.com/office/drawing/2014/main" id="{FA86D792-5760-4B2B-9414-15BE5E9ADAB9}"/>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2" name="テキスト ボックス 11">
            <a:extLst>
              <a:ext uri="{FF2B5EF4-FFF2-40B4-BE49-F238E27FC236}">
                <a16:creationId xmlns:a16="http://schemas.microsoft.com/office/drawing/2014/main" id="{B0A39DB1-76BE-40CA-AC56-5A77E4B6EEF2}"/>
              </a:ext>
            </a:extLst>
          </p:cNvPr>
          <p:cNvSpPr txBox="1"/>
          <p:nvPr/>
        </p:nvSpPr>
        <p:spPr>
          <a:xfrm>
            <a:off x="1755742" y="3943216"/>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4172137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6">
            <a:extLst>
              <a:ext uri="{FF2B5EF4-FFF2-40B4-BE49-F238E27FC236}">
                <a16:creationId xmlns:a16="http://schemas.microsoft.com/office/drawing/2014/main" id="{3EB1A055-A71E-4475-86CC-259C677A8907}"/>
              </a:ext>
            </a:extLst>
          </p:cNvPr>
          <p:cNvGraphicFramePr>
            <a:graphicFrameLocks noGrp="1"/>
          </p:cNvGraphicFramePr>
          <p:nvPr>
            <p:extLst>
              <p:ext uri="{D42A27DB-BD31-4B8C-83A1-F6EECF244321}">
                <p14:modId xmlns:p14="http://schemas.microsoft.com/office/powerpoint/2010/main" val="1180254736"/>
              </p:ext>
            </p:extLst>
          </p:nvPr>
        </p:nvGraphicFramePr>
        <p:xfrm>
          <a:off x="251520" y="2592678"/>
          <a:ext cx="8568952" cy="4156240"/>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74952">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3881288">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sp>
        <p:nvSpPr>
          <p:cNvPr id="22" name="テキスト ボックス 21">
            <a:extLst>
              <a:ext uri="{FF2B5EF4-FFF2-40B4-BE49-F238E27FC236}">
                <a16:creationId xmlns:a16="http://schemas.microsoft.com/office/drawing/2014/main" id="{9B641920-8C8B-494A-8CF4-4A588092807A}"/>
              </a:ext>
            </a:extLst>
          </p:cNvPr>
          <p:cNvSpPr txBox="1"/>
          <p:nvPr/>
        </p:nvSpPr>
        <p:spPr>
          <a:xfrm>
            <a:off x="4474076" y="3429000"/>
            <a:ext cx="4274388" cy="2308324"/>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予測計画型</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河川の鋼矢板護岸などは、蓄積した点検結果データ等を基に劣化の予測が可能なことから、予測計画型を基本とし、</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効果的・効率的な調査方法を検討のうえ引続き</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予測に必要なデータの蓄積を進め、劣化予測手法の検討を行う。</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また、河道の堆積・洗堀に伴う不具合についても、河床変動予測手法に基づく対応が可能なことから、</a:t>
            </a:r>
            <a:r>
              <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河床低下傾向の河川を中心に、</a:t>
            </a:r>
            <a:r>
              <a:rPr lang="ja-JP" altLang="en-US" sz="1200" b="1"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引続き</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予測に必要な土砂の堆積や河床洗堀等データ蓄積を進め、河床変動予測手法の検討を</a:t>
            </a:r>
            <a:r>
              <a:rPr lang="ja-JP" altLang="en-US" sz="1200" b="1"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行うほか、河川カルテや河川特性マップなどを活用して</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、予測計画型の維持管理を目指す。</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角丸四角形 111">
            <a:extLst>
              <a:ext uri="{FF2B5EF4-FFF2-40B4-BE49-F238E27FC236}">
                <a16:creationId xmlns:a16="http://schemas.microsoft.com/office/drawing/2014/main" id="{90B489AB-43F8-4BA9-B21B-D29FA9F40529}"/>
              </a:ext>
            </a:extLst>
          </p:cNvPr>
          <p:cNvSpPr/>
          <p:nvPr/>
        </p:nvSpPr>
        <p:spPr>
          <a:xfrm>
            <a:off x="201940" y="2249804"/>
            <a:ext cx="527017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２維持管理手法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1">
            <a:extLst>
              <a:ext uri="{FF2B5EF4-FFF2-40B4-BE49-F238E27FC236}">
                <a16:creationId xmlns:a16="http://schemas.microsoft.com/office/drawing/2014/main" id="{70AF0DA9-D6B0-41AF-BB90-2838E3A4068B}"/>
              </a:ext>
            </a:extLst>
          </p:cNvPr>
          <p:cNvSpPr/>
          <p:nvPr/>
        </p:nvSpPr>
        <p:spPr>
          <a:xfrm>
            <a:off x="144094" y="1061497"/>
            <a:ext cx="8756654" cy="1133806"/>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■特殊堤（鋼構造）について、引続き状態監視型による対応を実施するとともに、劣化予測を前提としたデータ蓄積を</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計画的に実施し、予測手法の検討を進める。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■河道について、引続き状態監視型による対応を実施するとともに、河床低下が著しい河川を中心に</a:t>
            </a:r>
            <a:r>
              <a:rPr lang="ja-JP" altLang="en-US" sz="1400" kern="100" dirty="0">
                <a:solidFill>
                  <a:srgbClr val="FF0000"/>
                </a:solidFill>
                <a:latin typeface="Meiryo UI" panose="020B0604030504040204" pitchFamily="50" charset="-128"/>
                <a:ea typeface="Meiryo UI" panose="020B0604030504040204" pitchFamily="50" charset="-128"/>
              </a:rPr>
              <a:t>河床変動解析を</a:t>
            </a:r>
            <a:endParaRPr lang="en-US" altLang="ja-JP" sz="1400" kern="100" dirty="0">
              <a:solidFill>
                <a:srgbClr val="FF0000"/>
              </a:solidFill>
              <a:latin typeface="Meiryo UI" panose="020B0604030504040204" pitchFamily="50" charset="-128"/>
              <a:ea typeface="Meiryo UI" panose="020B0604030504040204" pitchFamily="50" charset="-128"/>
            </a:endParaRPr>
          </a:p>
          <a:p>
            <a:r>
              <a:rPr lang="ja-JP" altLang="en-US" sz="1400" kern="100" dirty="0">
                <a:solidFill>
                  <a:srgbClr val="FF0000"/>
                </a:solidFill>
                <a:latin typeface="Meiryo UI" panose="020B0604030504040204" pitchFamily="50" charset="-128"/>
                <a:ea typeface="Meiryo UI" panose="020B0604030504040204" pitchFamily="50" charset="-128"/>
              </a:rPr>
              <a:t>　　実施するほか、河川カルテや河川特性マップなどを活用して、予測計画型の維持管理を目指す。</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96511" y="6492875"/>
            <a:ext cx="774422" cy="365125"/>
          </a:xfrm>
        </p:spPr>
        <p:txBody>
          <a:bodyPr/>
          <a:lstStyle/>
          <a:p>
            <a:fld id="{682EF9F9-C4E8-46B2-BBF1-33E3162B856A}" type="slidenum">
              <a:rPr kumimoji="1" lang="ja-JP" altLang="en-US" smtClean="0"/>
              <a:t>39</a:t>
            </a:fld>
            <a:endParaRPr kumimoji="1" lang="ja-JP" altLang="en-US" dirty="0"/>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維持管理手法に関する事項①</a:t>
            </a:r>
            <a:endParaRPr kumimoji="1" lang="ja-JP" altLang="en-US" sz="2400" dirty="0">
              <a:latin typeface="Meiryo UI" pitchFamily="50" charset="-128"/>
              <a:ea typeface="Meiryo UI" pitchFamily="50" charset="-128"/>
              <a:cs typeface="Meiryo UI" pitchFamily="50" charset="-128"/>
            </a:endParaRPr>
          </a:p>
        </p:txBody>
      </p:sp>
      <p:sp>
        <p:nvSpPr>
          <p:cNvPr id="26" name="角丸四角形 111">
            <a:extLst>
              <a:ext uri="{FF2B5EF4-FFF2-40B4-BE49-F238E27FC236}">
                <a16:creationId xmlns:a16="http://schemas.microsoft.com/office/drawing/2014/main" id="{2ADD5DEA-525C-4F5A-B81E-569B0382B8BF}"/>
              </a:ext>
            </a:extLst>
          </p:cNvPr>
          <p:cNvSpPr/>
          <p:nvPr/>
        </p:nvSpPr>
        <p:spPr>
          <a:xfrm>
            <a:off x="201940" y="2602239"/>
            <a:ext cx="8640961" cy="13408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111">
            <a:extLst>
              <a:ext uri="{FF2B5EF4-FFF2-40B4-BE49-F238E27FC236}">
                <a16:creationId xmlns:a16="http://schemas.microsoft.com/office/drawing/2014/main" id="{A5D46ED2-CAEE-45EF-BC8E-49459474F335}"/>
              </a:ext>
            </a:extLst>
          </p:cNvPr>
          <p:cNvSpPr/>
          <p:nvPr/>
        </p:nvSpPr>
        <p:spPr>
          <a:xfrm>
            <a:off x="244013" y="2204864"/>
            <a:ext cx="7856377" cy="41830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111">
            <a:extLst>
              <a:ext uri="{FF2B5EF4-FFF2-40B4-BE49-F238E27FC236}">
                <a16:creationId xmlns:a16="http://schemas.microsoft.com/office/drawing/2014/main" id="{972A8305-5638-4232-AFB3-4C8DD87AEF95}"/>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P31</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073F769C-B938-431F-9A73-F2090A0548EB}"/>
              </a:ext>
            </a:extLst>
          </p:cNvPr>
          <p:cNvSpPr txBox="1"/>
          <p:nvPr/>
        </p:nvSpPr>
        <p:spPr>
          <a:xfrm>
            <a:off x="188972" y="3429000"/>
            <a:ext cx="4274388" cy="1938992"/>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予測計画型</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河川の鋼矢板護岸などは、蓄積した点検結果データ等を基に劣化の予測が可能なことから、予測計画型を基本とし、今後予測に必要なデータの蓄積を進め、劣化予測手法の検討を行う。</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また、河道の堆積・洗堀に伴う不具合についても、河床変動予測手法に基づく対応が可能なことから、今後予測に必要な土砂の堆積や河床洗堀等データ蓄積を進め、河床変動予測手法の検討を行い、予測計画型の維持管理を目指す。</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4BC26359-EBA5-4F76-8AFC-256EB201A83F}"/>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317937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D6DD97-905F-4E23-AB94-10E7D5719536}"/>
              </a:ext>
            </a:extLst>
          </p:cNvPr>
          <p:cNvSpPr txBox="1"/>
          <p:nvPr/>
        </p:nvSpPr>
        <p:spPr>
          <a:xfrm>
            <a:off x="647056" y="2154586"/>
            <a:ext cx="7849888" cy="3046988"/>
          </a:xfrm>
          <a:prstGeom prst="rect">
            <a:avLst/>
          </a:prstGeom>
          <a:noFill/>
        </p:spPr>
        <p:txBody>
          <a:bodyPr wrap="square" rtlCol="0">
            <a:spAutoFit/>
          </a:bodyPr>
          <a:lstStyle/>
          <a:p>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１．現計画の</a:t>
            </a:r>
            <a:r>
              <a:rPr lang="ja-JP" altLang="en-US" sz="2400" b="1" dirty="0">
                <a:latin typeface="Meiryo UI" panose="020B0604030504040204" pitchFamily="50" charset="-128"/>
                <a:ea typeface="Meiryo UI" panose="020B0604030504040204" pitchFamily="50" charset="-128"/>
              </a:rPr>
              <a:t>検証、課題抽出及び対応方針</a:t>
            </a:r>
            <a:endParaRPr lang="en-US" altLang="ja-JP" sz="24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u="sng" dirty="0">
                <a:latin typeface="Meiryo UI" panose="020B0604030504040204" pitchFamily="50" charset="-128"/>
                <a:ea typeface="Meiryo UI" panose="020B0604030504040204" pitchFamily="50" charset="-128"/>
              </a:rPr>
              <a:t>１－１　施設の点検・評価方法の高度化に向けた取組</a:t>
            </a:r>
            <a:endParaRPr lang="en-US" altLang="ja-JP" sz="2000" u="sng" dirty="0">
              <a:latin typeface="Meiryo UI" panose="020B0604030504040204" pitchFamily="50" charset="-128"/>
              <a:ea typeface="Meiryo UI" panose="020B0604030504040204" pitchFamily="50" charset="-128"/>
            </a:endParaRPr>
          </a:p>
          <a:p>
            <a:r>
              <a:rPr lang="ja-JP" altLang="en-US" sz="2000" dirty="0">
                <a:solidFill>
                  <a:schemeClr val="bg1">
                    <a:lumMod val="75000"/>
                  </a:schemeClr>
                </a:solidFill>
                <a:latin typeface="Meiryo UI" panose="020B0604030504040204" pitchFamily="50" charset="-128"/>
                <a:ea typeface="Meiryo UI" panose="020B0604030504040204" pitchFamily="50" charset="-128"/>
              </a:rPr>
              <a:t>　　　１－２　施設の更新等判定フロー</a:t>
            </a: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１－３　</a:t>
            </a:r>
            <a:r>
              <a:rPr lang="ja-JP" altLang="en-US" sz="2000" dirty="0">
                <a:latin typeface="Meiryo UI" pitchFamily="50" charset="-128"/>
                <a:ea typeface="Meiryo UI" pitchFamily="50" charset="-128"/>
                <a:cs typeface="Meiryo UI" pitchFamily="50" charset="-128"/>
              </a:rPr>
              <a:t>予測計画型の維持管理手法を目指した取組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１－４　新技術導入の取組</a:t>
            </a:r>
            <a:endParaRPr lang="en-US" altLang="ja-JP" sz="2000" u="sng"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１－５　まとめ</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p:txBody>
      </p:sp>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4</a:t>
            </a:fld>
            <a:endParaRPr kumimoji="1" lang="ja-JP" altLang="en-US" dirty="0"/>
          </a:p>
        </p:txBody>
      </p:sp>
    </p:spTree>
    <p:extLst>
      <p:ext uri="{BB962C8B-B14F-4D97-AF65-F5344CB8AC3E}">
        <p14:creationId xmlns:p14="http://schemas.microsoft.com/office/powerpoint/2010/main" val="2654632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6">
            <a:extLst>
              <a:ext uri="{FF2B5EF4-FFF2-40B4-BE49-F238E27FC236}">
                <a16:creationId xmlns:a16="http://schemas.microsoft.com/office/drawing/2014/main" id="{E3BB5CF6-A960-4FF9-8F6E-26B4D75B867F}"/>
              </a:ext>
            </a:extLst>
          </p:cNvPr>
          <p:cNvGraphicFramePr>
            <a:graphicFrameLocks noGrp="1"/>
          </p:cNvGraphicFramePr>
          <p:nvPr>
            <p:extLst>
              <p:ext uri="{D42A27DB-BD31-4B8C-83A1-F6EECF244321}">
                <p14:modId xmlns:p14="http://schemas.microsoft.com/office/powerpoint/2010/main" val="2679553596"/>
              </p:ext>
            </p:extLst>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graphicFrame>
        <p:nvGraphicFramePr>
          <p:cNvPr id="5" name="オブジェクト 4">
            <a:extLst>
              <a:ext uri="{FF2B5EF4-FFF2-40B4-BE49-F238E27FC236}">
                <a16:creationId xmlns:a16="http://schemas.microsoft.com/office/drawing/2014/main" id="{46E0394C-74C5-4630-9C12-C6567FE1F8A3}"/>
              </a:ext>
            </a:extLst>
          </p:cNvPr>
          <p:cNvGraphicFramePr>
            <a:graphicFrameLocks noChangeAspect="1"/>
          </p:cNvGraphicFramePr>
          <p:nvPr>
            <p:extLst>
              <p:ext uri="{D42A27DB-BD31-4B8C-83A1-F6EECF244321}">
                <p14:modId xmlns:p14="http://schemas.microsoft.com/office/powerpoint/2010/main" val="1980553139"/>
              </p:ext>
            </p:extLst>
          </p:nvPr>
        </p:nvGraphicFramePr>
        <p:xfrm>
          <a:off x="4570413" y="2878138"/>
          <a:ext cx="4214812" cy="3438525"/>
        </p:xfrm>
        <a:graphic>
          <a:graphicData uri="http://schemas.openxmlformats.org/presentationml/2006/ole">
            <mc:AlternateContent xmlns:mc="http://schemas.openxmlformats.org/markup-compatibility/2006">
              <mc:Choice xmlns:v="urn:schemas-microsoft-com:vml" Requires="v">
                <p:oleObj spid="_x0000_s6511" name="Worksheet" r:id="rId4" imgW="7867682" imgH="6419779" progId="Excel.Sheet.12">
                  <p:embed/>
                </p:oleObj>
              </mc:Choice>
              <mc:Fallback>
                <p:oleObj name="Worksheet" r:id="rId4" imgW="7867682" imgH="6419779" progId="Excel.Sheet.12">
                  <p:embed/>
                  <p:pic>
                    <p:nvPicPr>
                      <p:cNvPr id="0" name=""/>
                      <p:cNvPicPr/>
                      <p:nvPr/>
                    </p:nvPicPr>
                    <p:blipFill>
                      <a:blip r:embed="rId5"/>
                      <a:stretch>
                        <a:fillRect/>
                      </a:stretch>
                    </p:blipFill>
                    <p:spPr>
                      <a:xfrm>
                        <a:off x="4570413" y="2878138"/>
                        <a:ext cx="4214812" cy="3438525"/>
                      </a:xfrm>
                      <a:prstGeom prst="rect">
                        <a:avLst/>
                      </a:prstGeom>
                    </p:spPr>
                  </p:pic>
                </p:oleObj>
              </mc:Fallback>
            </mc:AlternateContent>
          </a:graphicData>
        </a:graphic>
      </p:graphicFrame>
      <p:sp>
        <p:nvSpPr>
          <p:cNvPr id="13" name="角丸四角形 111">
            <a:extLst>
              <a:ext uri="{FF2B5EF4-FFF2-40B4-BE49-F238E27FC236}">
                <a16:creationId xmlns:a16="http://schemas.microsoft.com/office/drawing/2014/main" id="{D4FD0CDA-B222-4B1C-882C-2D6101716A0A}"/>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各々の施設について、維持管理手法の考え方を次期計画に追加する。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1">
            <a:extLst>
              <a:ext uri="{FF2B5EF4-FFF2-40B4-BE49-F238E27FC236}">
                <a16:creationId xmlns:a16="http://schemas.microsoft.com/office/drawing/2014/main" id="{053B5F56-CE6F-4B1C-9442-C76907B0694D}"/>
              </a:ext>
            </a:extLst>
          </p:cNvPr>
          <p:cNvSpPr/>
          <p:nvPr/>
        </p:nvSpPr>
        <p:spPr>
          <a:xfrm>
            <a:off x="237928" y="1984260"/>
            <a:ext cx="5918248"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維持管理手法について、現計画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２維持管理手法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に以下を追記する。</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26547" y="6515750"/>
            <a:ext cx="774422" cy="365125"/>
          </a:xfrm>
        </p:spPr>
        <p:txBody>
          <a:bodyPr/>
          <a:lstStyle/>
          <a:p>
            <a:fld id="{682EF9F9-C4E8-46B2-BBF1-33E3162B856A}" type="slidenum">
              <a:rPr kumimoji="1" lang="ja-JP" altLang="en-US" smtClean="0"/>
              <a:t>40</a:t>
            </a:fld>
            <a:endParaRPr kumimoji="1" lang="ja-JP" altLang="en-US" dirty="0"/>
          </a:p>
        </p:txBody>
      </p:sp>
      <p:sp>
        <p:nvSpPr>
          <p:cNvPr id="25" name="角丸四角形 111">
            <a:extLst>
              <a:ext uri="{FF2B5EF4-FFF2-40B4-BE49-F238E27FC236}">
                <a16:creationId xmlns:a16="http://schemas.microsoft.com/office/drawing/2014/main" id="{D416CCE8-651C-447F-BDC6-D1DCF6DBDABA}"/>
              </a:ext>
            </a:extLst>
          </p:cNvPr>
          <p:cNvSpPr/>
          <p:nvPr/>
        </p:nvSpPr>
        <p:spPr>
          <a:xfrm>
            <a:off x="5489741" y="2570235"/>
            <a:ext cx="2376264"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施設ごとの維持管理手法</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111">
            <a:extLst>
              <a:ext uri="{FF2B5EF4-FFF2-40B4-BE49-F238E27FC236}">
                <a16:creationId xmlns:a16="http://schemas.microsoft.com/office/drawing/2014/main" id="{5B9E00A6-EA68-4F2D-90D1-A93E2483FDDB}"/>
              </a:ext>
            </a:extLst>
          </p:cNvPr>
          <p:cNvSpPr/>
          <p:nvPr/>
        </p:nvSpPr>
        <p:spPr>
          <a:xfrm>
            <a:off x="6139672" y="6309320"/>
            <a:ext cx="2680800" cy="1642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凡例　　○：現在の維持管理手法　●：目指すべき維持管理手法</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a:extLst>
              <a:ext uri="{FF2B5EF4-FFF2-40B4-BE49-F238E27FC236}">
                <a16:creationId xmlns:a16="http://schemas.microsoft.com/office/drawing/2014/main" id="{248CDF93-0992-459D-8E4A-88AF2B6D80C2}"/>
              </a:ext>
            </a:extLst>
          </p:cNvPr>
          <p:cNvGraphicFramePr>
            <a:graphicFrameLocks noChangeAspect="1"/>
          </p:cNvGraphicFramePr>
          <p:nvPr>
            <p:extLst>
              <p:ext uri="{D42A27DB-BD31-4B8C-83A1-F6EECF244321}">
                <p14:modId xmlns:p14="http://schemas.microsoft.com/office/powerpoint/2010/main" val="1581699887"/>
              </p:ext>
            </p:extLst>
          </p:nvPr>
        </p:nvGraphicFramePr>
        <p:xfrm>
          <a:off x="300958" y="2871519"/>
          <a:ext cx="4210953" cy="1805545"/>
        </p:xfrm>
        <a:graphic>
          <a:graphicData uri="http://schemas.openxmlformats.org/presentationml/2006/ole">
            <mc:AlternateContent xmlns:mc="http://schemas.openxmlformats.org/markup-compatibility/2006">
              <mc:Choice xmlns:v="urn:schemas-microsoft-com:vml" Requires="v">
                <p:oleObj spid="_x0000_s6512" name="Worksheet" r:id="rId6" imgW="7856313" imgH="3367969" progId="Excel.Sheet.12">
                  <p:embed/>
                </p:oleObj>
              </mc:Choice>
              <mc:Fallback>
                <p:oleObj name="Worksheet" r:id="rId6" imgW="7856313" imgH="3367969" progId="Excel.Sheet.12">
                  <p:embed/>
                  <p:pic>
                    <p:nvPicPr>
                      <p:cNvPr id="0" name=""/>
                      <p:cNvPicPr/>
                      <p:nvPr/>
                    </p:nvPicPr>
                    <p:blipFill>
                      <a:blip r:embed="rId7"/>
                      <a:stretch>
                        <a:fillRect/>
                      </a:stretch>
                    </p:blipFill>
                    <p:spPr>
                      <a:xfrm>
                        <a:off x="300958" y="2871519"/>
                        <a:ext cx="4210953" cy="1805545"/>
                      </a:xfrm>
                      <a:prstGeom prst="rect">
                        <a:avLst/>
                      </a:prstGeom>
                    </p:spPr>
                  </p:pic>
                </p:oleObj>
              </mc:Fallback>
            </mc:AlternateContent>
          </a:graphicData>
        </a:graphic>
      </p:graphicFrame>
      <p:sp>
        <p:nvSpPr>
          <p:cNvPr id="19" name="角丸四角形 111">
            <a:extLst>
              <a:ext uri="{FF2B5EF4-FFF2-40B4-BE49-F238E27FC236}">
                <a16:creationId xmlns:a16="http://schemas.microsoft.com/office/drawing/2014/main" id="{CEE752B3-1264-4D04-9CAF-26C469A47970}"/>
              </a:ext>
            </a:extLst>
          </p:cNvPr>
          <p:cNvSpPr/>
          <p:nvPr/>
        </p:nvSpPr>
        <p:spPr>
          <a:xfrm>
            <a:off x="1277996" y="2582778"/>
            <a:ext cx="2376264"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施設ごとの維持管理手法</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11">
            <a:extLst>
              <a:ext uri="{FF2B5EF4-FFF2-40B4-BE49-F238E27FC236}">
                <a16:creationId xmlns:a16="http://schemas.microsoft.com/office/drawing/2014/main" id="{6488E420-6BAF-4581-8C50-94DC0C31919F}"/>
              </a:ext>
            </a:extLst>
          </p:cNvPr>
          <p:cNvSpPr/>
          <p:nvPr/>
        </p:nvSpPr>
        <p:spPr>
          <a:xfrm>
            <a:off x="1891200" y="4717097"/>
            <a:ext cx="2680800" cy="1597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凡例　　○：現在の維持管理手法　●：目指すべき維持管理手法</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111">
            <a:extLst>
              <a:ext uri="{FF2B5EF4-FFF2-40B4-BE49-F238E27FC236}">
                <a16:creationId xmlns:a16="http://schemas.microsoft.com/office/drawing/2014/main" id="{0A4A1ADB-73D7-4552-9609-34AD87FE2BE8}"/>
              </a:ext>
            </a:extLst>
          </p:cNvPr>
          <p:cNvSpPr/>
          <p:nvPr/>
        </p:nvSpPr>
        <p:spPr>
          <a:xfrm>
            <a:off x="6029901" y="6436922"/>
            <a:ext cx="2808312" cy="2834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事後保全型については、出水等により施設が損傷した場合などで、</a:t>
            </a:r>
            <a:endPar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緊急的な補修が必要な場合に適用する。</a:t>
            </a:r>
            <a:endPar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BCF53DDD-E29E-4F1A-9E82-69642EF43D1B}"/>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維持管理手法に関する事項②</a:t>
            </a:r>
            <a:endParaRPr kumimoji="1" lang="ja-JP" altLang="en-US" sz="2400" dirty="0">
              <a:latin typeface="Meiryo UI" pitchFamily="50" charset="-128"/>
              <a:ea typeface="Meiryo UI" pitchFamily="50" charset="-128"/>
              <a:cs typeface="Meiryo UI" pitchFamily="50" charset="-128"/>
            </a:endParaRPr>
          </a:p>
        </p:txBody>
      </p:sp>
      <p:sp>
        <p:nvSpPr>
          <p:cNvPr id="27" name="テキスト ボックス 26">
            <a:extLst>
              <a:ext uri="{FF2B5EF4-FFF2-40B4-BE49-F238E27FC236}">
                <a16:creationId xmlns:a16="http://schemas.microsoft.com/office/drawing/2014/main" id="{A19A382B-436B-4068-8B76-AB9120948AE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2372231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41</a:t>
            </a:fld>
            <a:endParaRPr kumimoji="1" lang="ja-JP" altLang="en-US" dirty="0"/>
          </a:p>
        </p:txBody>
      </p:sp>
      <p:sp>
        <p:nvSpPr>
          <p:cNvPr id="14" name="テキスト ボックス 13">
            <a:extLst>
              <a:ext uri="{FF2B5EF4-FFF2-40B4-BE49-F238E27FC236}">
                <a16:creationId xmlns:a16="http://schemas.microsoft.com/office/drawing/2014/main" id="{4947F537-EE81-4FC3-AA26-137781CC5875}"/>
              </a:ext>
            </a:extLst>
          </p:cNvPr>
          <p:cNvSpPr txBox="1"/>
          <p:nvPr/>
        </p:nvSpPr>
        <p:spPr>
          <a:xfrm>
            <a:off x="539552" y="2261666"/>
            <a:ext cx="8064896" cy="1754326"/>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３．次期計画の具体的な取組内容の検討</a:t>
            </a:r>
            <a:endParaRPr lang="en-US" altLang="ja-JP" sz="24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～「１．</a:t>
            </a:r>
            <a:r>
              <a:rPr kumimoji="1" lang="ja-JP" altLang="en-US" sz="1600" dirty="0">
                <a:latin typeface="Meiryo UI" panose="020B0604030504040204" pitchFamily="50" charset="-128"/>
                <a:ea typeface="Meiryo UI" panose="020B0604030504040204" pitchFamily="50" charset="-128"/>
              </a:rPr>
              <a:t>現計画の</a:t>
            </a:r>
            <a:r>
              <a:rPr lang="ja-JP" altLang="en-US" sz="1600" dirty="0">
                <a:latin typeface="Meiryo UI" panose="020B0604030504040204" pitchFamily="50" charset="-128"/>
                <a:ea typeface="Meiryo UI" panose="020B0604030504040204" pitchFamily="50" charset="-128"/>
              </a:rPr>
              <a:t>検証、課題抽出及び対応方針」を踏まえた次期計画への反映～</a:t>
            </a:r>
            <a:endParaRPr lang="en-US" altLang="ja-JP" sz="1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３－１　点検・評価</a:t>
            </a:r>
            <a:r>
              <a:rPr lang="ja-JP" altLang="en-US" sz="2000" dirty="0">
                <a:latin typeface="Meiryo UI" pitchFamily="50" charset="-128"/>
                <a:ea typeface="Meiryo UI" pitchFamily="50" charset="-128"/>
                <a:cs typeface="Meiryo UI" pitchFamily="50" charset="-128"/>
              </a:rPr>
              <a:t>に関する事項</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３－２　</a:t>
            </a:r>
            <a:r>
              <a:rPr lang="ja-JP" altLang="en-US" sz="2000" dirty="0">
                <a:latin typeface="Meiryo UI" pitchFamily="50" charset="-128"/>
                <a:ea typeface="Meiryo UI" pitchFamily="50" charset="-128"/>
                <a:cs typeface="Meiryo UI" pitchFamily="50" charset="-128"/>
              </a:rPr>
              <a:t>維持管理手法に関する事項</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u="sng" dirty="0">
                <a:latin typeface="Meiryo UI" panose="020B0604030504040204" pitchFamily="50" charset="-128"/>
                <a:ea typeface="Meiryo UI" panose="020B0604030504040204" pitchFamily="50" charset="-128"/>
              </a:rPr>
              <a:t>３－３　維持管理工事の実施</a:t>
            </a:r>
            <a:r>
              <a:rPr lang="ja-JP" altLang="en-US" sz="2000" u="sng" dirty="0">
                <a:latin typeface="Meiryo UI" pitchFamily="50" charset="-128"/>
                <a:ea typeface="Meiryo UI" pitchFamily="50" charset="-128"/>
                <a:cs typeface="Meiryo UI" pitchFamily="50" charset="-128"/>
              </a:rPr>
              <a:t>に関する事項</a:t>
            </a:r>
            <a:endParaRPr lang="en-US" altLang="ja-JP" sz="20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1448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維持管理工事の実施に関する事項</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520259"/>
            <a:ext cx="774422" cy="365125"/>
          </a:xfrm>
        </p:spPr>
        <p:txBody>
          <a:bodyPr/>
          <a:lstStyle/>
          <a:p>
            <a:fld id="{682EF9F9-C4E8-46B2-BBF1-33E3162B856A}" type="slidenum">
              <a:rPr kumimoji="1" lang="ja-JP" altLang="en-US" smtClean="0"/>
              <a:t>42</a:t>
            </a:fld>
            <a:endParaRPr kumimoji="1" lang="ja-JP" altLang="en-US" dirty="0"/>
          </a:p>
        </p:txBody>
      </p:sp>
      <p:graphicFrame>
        <p:nvGraphicFramePr>
          <p:cNvPr id="19" name="表 5">
            <a:extLst>
              <a:ext uri="{FF2B5EF4-FFF2-40B4-BE49-F238E27FC236}">
                <a16:creationId xmlns:a16="http://schemas.microsoft.com/office/drawing/2014/main" id="{D571890A-B1A2-4D52-9373-598B1D7EE5F6}"/>
              </a:ext>
            </a:extLst>
          </p:cNvPr>
          <p:cNvGraphicFramePr>
            <a:graphicFrameLocks noGrp="1"/>
          </p:cNvGraphicFramePr>
          <p:nvPr>
            <p:extLst>
              <p:ext uri="{D42A27DB-BD31-4B8C-83A1-F6EECF244321}">
                <p14:modId xmlns:p14="http://schemas.microsoft.com/office/powerpoint/2010/main" val="1278074242"/>
              </p:ext>
            </p:extLst>
          </p:nvPr>
        </p:nvGraphicFramePr>
        <p:xfrm>
          <a:off x="32591" y="1331724"/>
          <a:ext cx="9075913" cy="1676400"/>
        </p:xfrm>
        <a:graphic>
          <a:graphicData uri="http://schemas.openxmlformats.org/drawingml/2006/table">
            <a:tbl>
              <a:tblPr firstRow="1" bandRow="1">
                <a:tableStyleId>{5C22544A-7EE6-4342-B048-85BDC9FD1C3A}</a:tableStyleId>
              </a:tblPr>
              <a:tblGrid>
                <a:gridCol w="939009">
                  <a:extLst>
                    <a:ext uri="{9D8B030D-6E8A-4147-A177-3AD203B41FA5}">
                      <a16:colId xmlns:a16="http://schemas.microsoft.com/office/drawing/2014/main" val="1842965497"/>
                    </a:ext>
                  </a:extLst>
                </a:gridCol>
                <a:gridCol w="1080120">
                  <a:extLst>
                    <a:ext uri="{9D8B030D-6E8A-4147-A177-3AD203B41FA5}">
                      <a16:colId xmlns:a16="http://schemas.microsoft.com/office/drawing/2014/main" val="3992923806"/>
                    </a:ext>
                  </a:extLst>
                </a:gridCol>
                <a:gridCol w="3024336">
                  <a:extLst>
                    <a:ext uri="{9D8B030D-6E8A-4147-A177-3AD203B41FA5}">
                      <a16:colId xmlns:a16="http://schemas.microsoft.com/office/drawing/2014/main" val="921328369"/>
                    </a:ext>
                  </a:extLst>
                </a:gridCol>
                <a:gridCol w="3816424">
                  <a:extLst>
                    <a:ext uri="{9D8B030D-6E8A-4147-A177-3AD203B41FA5}">
                      <a16:colId xmlns:a16="http://schemas.microsoft.com/office/drawing/2014/main" val="563398991"/>
                    </a:ext>
                  </a:extLst>
                </a:gridCol>
                <a:gridCol w="216024">
                  <a:extLst>
                    <a:ext uri="{9D8B030D-6E8A-4147-A177-3AD203B41FA5}">
                      <a16:colId xmlns:a16="http://schemas.microsoft.com/office/drawing/2014/main" val="879348265"/>
                    </a:ext>
                  </a:extLst>
                </a:gridCol>
              </a:tblGrid>
              <a:tr h="0">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対応方針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642139"/>
                  </a:ext>
                </a:extLst>
              </a:tr>
              <a:tr h="330656">
                <a:tc rowSpan="2">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堤防・護岸等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施設の更新等判定フロー</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00" dirty="0">
                          <a:latin typeface="Meiryo UI" pitchFamily="50" charset="-128"/>
                          <a:ea typeface="Meiryo UI" pitchFamily="50" charset="-128"/>
                          <a:cs typeface="Meiryo UI" pitchFamily="50" charset="-128"/>
                        </a:rPr>
                        <a:t>・これまで、</a:t>
                      </a:r>
                      <a:r>
                        <a:rPr lang="ja-JP" altLang="en-US" sz="1000" dirty="0">
                          <a:solidFill>
                            <a:schemeClr val="tx1"/>
                          </a:solidFill>
                          <a:latin typeface="Meiryo UI" pitchFamily="50" charset="-128"/>
                          <a:ea typeface="Meiryo UI" pitchFamily="50" charset="-128"/>
                          <a:cs typeface="Meiryo UI" pitchFamily="50" charset="-128"/>
                        </a:rPr>
                        <a:t>現計画の更新等判定フローに基づき、</a:t>
                      </a:r>
                      <a:r>
                        <a:rPr lang="ja-JP" altLang="en-US" sz="1000" dirty="0">
                          <a:solidFill>
                            <a:schemeClr val="tx1"/>
                          </a:solidFill>
                          <a:latin typeface="Meiryo UI" panose="020B0604030504040204" pitchFamily="50" charset="-128"/>
                          <a:ea typeface="Meiryo UI" panose="020B0604030504040204" pitchFamily="50" charset="-128"/>
                        </a:rPr>
                        <a:t>護岸の損傷状況に応じ、ブロックの積み替えなどの対策を講じてきた一方で</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b="0" u="none" dirty="0">
                          <a:solidFill>
                            <a:schemeClr val="tx1"/>
                          </a:solidFill>
                          <a:latin typeface="Meiryo UI" pitchFamily="50" charset="-128"/>
                          <a:ea typeface="Meiryo UI" pitchFamily="50" charset="-128"/>
                          <a:cs typeface="Meiryo UI" pitchFamily="50" charset="-128"/>
                        </a:rPr>
                        <a:t>過去</a:t>
                      </a:r>
                      <a:r>
                        <a:rPr lang="en-US" altLang="ja-JP" sz="1000" b="0" u="none" dirty="0">
                          <a:solidFill>
                            <a:schemeClr val="tx1"/>
                          </a:solidFill>
                          <a:latin typeface="Meiryo UI" pitchFamily="50" charset="-128"/>
                          <a:ea typeface="Meiryo UI" pitchFamily="50" charset="-128"/>
                          <a:cs typeface="Meiryo UI" pitchFamily="50" charset="-128"/>
                        </a:rPr>
                        <a:t>10</a:t>
                      </a:r>
                      <a:r>
                        <a:rPr lang="ja-JP" altLang="en-US" sz="1000" b="0" u="none" dirty="0">
                          <a:solidFill>
                            <a:schemeClr val="tx1"/>
                          </a:solidFill>
                          <a:latin typeface="Meiryo UI" pitchFamily="50" charset="-128"/>
                          <a:ea typeface="Meiryo UI" pitchFamily="50" charset="-128"/>
                          <a:cs typeface="Meiryo UI" pitchFamily="50" charset="-128"/>
                        </a:rPr>
                        <a:t>年間において、河床洗掘を要因とした老朽化護岸の被災が多数発生している。（</a:t>
                      </a:r>
                      <a:r>
                        <a:rPr lang="en-US" altLang="ja-JP" sz="1000" b="0" u="none" dirty="0">
                          <a:solidFill>
                            <a:schemeClr val="tx1"/>
                          </a:solidFill>
                          <a:latin typeface="Meiryo UI" pitchFamily="50" charset="-128"/>
                          <a:ea typeface="Meiryo UI" pitchFamily="50" charset="-128"/>
                          <a:cs typeface="Meiryo UI" pitchFamily="50" charset="-128"/>
                        </a:rPr>
                        <a:t>C</a:t>
                      </a:r>
                      <a:r>
                        <a:rPr lang="ja-JP" altLang="en-US" sz="1000" b="0" u="none" dirty="0">
                          <a:solidFill>
                            <a:schemeClr val="tx1"/>
                          </a:solidFill>
                          <a:latin typeface="Meiryo UI" pitchFamily="50" charset="-128"/>
                          <a:ea typeface="Meiryo UI" pitchFamily="50" charset="-128"/>
                          <a:cs typeface="Meiryo UI" pitchFamily="50" charset="-128"/>
                        </a:rPr>
                        <a:t>・</a:t>
                      </a:r>
                      <a:r>
                        <a:rPr lang="en-US" altLang="ja-JP" sz="1000" b="0" u="none" dirty="0">
                          <a:solidFill>
                            <a:schemeClr val="tx1"/>
                          </a:solidFill>
                          <a:latin typeface="Meiryo UI" pitchFamily="50" charset="-128"/>
                          <a:ea typeface="Meiryo UI" pitchFamily="50" charset="-128"/>
                          <a:cs typeface="Meiryo UI" pitchFamily="50" charset="-128"/>
                        </a:rPr>
                        <a:t>D)</a:t>
                      </a:r>
                      <a:endParaRPr kumimoji="1" lang="ja-JP" altLang="en-US" sz="10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1000" b="1" kern="100" dirty="0">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河川護岸の更新等判定フローにおいて、河床低下や河床洗掘などの河道特性も、物理的視点としての評価項目に加え、計画的に実施していく。</a:t>
                      </a:r>
                      <a:endPar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0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0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943593389"/>
                  </a:ext>
                </a:extLst>
              </a:tr>
              <a:tr h="330656">
                <a:tc vMerge="1">
                  <a:txBody>
                    <a:bodyPr/>
                    <a:lstStyle/>
                    <a:p>
                      <a:pPr algn="l"/>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維持管理工事の実施</a:t>
                      </a:r>
                    </a:p>
                  </a:txBody>
                  <a:tcPr anchor="ctr"/>
                </a:tc>
                <a:tc>
                  <a:txBody>
                    <a:bodyPr/>
                    <a:lstStyle/>
                    <a:p>
                      <a:pPr algn="l"/>
                      <a:r>
                        <a:rPr lang="en-US" altLang="ja-JP"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ラジコン草刈り機の活用</a:t>
                      </a:r>
                      <a:r>
                        <a:rPr lang="en-US" altLang="ja-JP"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r>
                        <a:rPr lang="ja-JP" altLang="en-US"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日常的維持管理における新技術の活用について、現計画では未記載。</a:t>
                      </a:r>
                      <a:r>
                        <a:rPr lang="ja-JP" altLang="en-US"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b="0" kern="100" dirty="0">
                          <a:solidFill>
                            <a:schemeClr val="tx1"/>
                          </a:solidFill>
                          <a:latin typeface="Meiryo UI" panose="020B0604030504040204" pitchFamily="50" charset="-128"/>
                          <a:ea typeface="Meiryo UI" panose="020B0604030504040204" pitchFamily="50" charset="-128"/>
                        </a:rPr>
                        <a:t>・</a:t>
                      </a:r>
                      <a:r>
                        <a:rPr lang="ja-JP" altLang="en-US" sz="1000" b="0" dirty="0">
                          <a:latin typeface="Meiryo UI" panose="020B0604030504040204" pitchFamily="50" charset="-128"/>
                          <a:ea typeface="Meiryo UI" panose="020B0604030504040204" pitchFamily="50" charset="-128"/>
                        </a:rPr>
                        <a:t>検証実績</a:t>
                      </a:r>
                      <a:r>
                        <a:rPr lang="ja-JP" altLang="en-US" sz="1000" dirty="0">
                          <a:latin typeface="Meiryo UI" panose="020B0604030504040204" pitchFamily="50" charset="-128"/>
                          <a:ea typeface="Meiryo UI" panose="020B0604030504040204" pitchFamily="50" charset="-128"/>
                        </a:rPr>
                        <a:t>が少ない。（</a:t>
                      </a:r>
                      <a:r>
                        <a:rPr lang="en-US" altLang="ja-JP" sz="1000" dirty="0">
                          <a:latin typeface="Meiryo UI" panose="020B0604030504040204" pitchFamily="50" charset="-128"/>
                          <a:ea typeface="Meiryo UI" panose="020B0604030504040204" pitchFamily="50" charset="-128"/>
                        </a:rPr>
                        <a:t>G</a:t>
                      </a:r>
                      <a:r>
                        <a:rPr lang="ja-JP" altLang="en-US" sz="1000" dirty="0">
                          <a:latin typeface="Meiryo UI" panose="020B0604030504040204" pitchFamily="50" charset="-128"/>
                          <a:ea typeface="Meiryo UI" panose="020B0604030504040204" pitchFamily="50" charset="-128"/>
                        </a:rPr>
                        <a:t>）</a:t>
                      </a:r>
                      <a:endParaRPr lang="en-US" altLang="ja-JP"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just"/>
                      <a:r>
                        <a:rPr lang="en-US" altLang="ja-JP" sz="1000" b="1" kern="100" dirty="0">
                          <a:solidFill>
                            <a:schemeClr val="tx1"/>
                          </a:solidFill>
                          <a:latin typeface="Meiryo UI" panose="020B0604030504040204" pitchFamily="50" charset="-128"/>
                          <a:ea typeface="Meiryo UI" panose="020B0604030504040204" pitchFamily="50" charset="-128"/>
                        </a:rPr>
                        <a:t>《</a:t>
                      </a:r>
                      <a:r>
                        <a:rPr lang="ja-JP" altLang="en-US" sz="1000" b="1" kern="100" dirty="0">
                          <a:solidFill>
                            <a:schemeClr val="tx1"/>
                          </a:solidFill>
                          <a:latin typeface="Meiryo UI" panose="020B0604030504040204" pitchFamily="50" charset="-128"/>
                          <a:ea typeface="Meiryo UI" panose="020B0604030504040204" pitchFamily="50" charset="-128"/>
                        </a:rPr>
                        <a:t>ラジコン草刈り機の活用</a:t>
                      </a:r>
                      <a:r>
                        <a:rPr lang="en-US" altLang="ja-JP" sz="1000" b="1" kern="100" dirty="0">
                          <a:solidFill>
                            <a:schemeClr val="tx1"/>
                          </a:solidFill>
                          <a:latin typeface="Meiryo UI" panose="020B0604030504040204" pitchFamily="50" charset="-128"/>
                          <a:ea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latin typeface="Meiryo UI" panose="020B0604030504040204" pitchFamily="50" charset="-128"/>
                          <a:ea typeface="Meiryo UI" panose="020B0604030504040204" pitchFamily="50" charset="-128"/>
                        </a:rPr>
                        <a:t>・日常的維持管理の中でも新技術の活用を検討する。</a:t>
                      </a:r>
                      <a:endParaRPr lang="en-US" altLang="ja-JP" sz="1000" kern="100" dirty="0">
                        <a:solidFill>
                          <a:schemeClr val="tx1"/>
                        </a:solidFill>
                        <a:latin typeface="Meiryo UI" panose="020B0604030504040204" pitchFamily="50" charset="-128"/>
                        <a:ea typeface="Meiryo UI" panose="020B0604030504040204" pitchFamily="50" charset="-128"/>
                      </a:endParaRPr>
                    </a:p>
                    <a:p>
                      <a:pPr algn="just"/>
                      <a:r>
                        <a:rPr lang="ja-JP" altLang="en-US" sz="1000"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rPr>
                        <a:t>草刈り業務における</a:t>
                      </a:r>
                      <a:r>
                        <a:rPr lang="ja-JP" altLang="en-US" sz="1000" kern="100" dirty="0">
                          <a:solidFill>
                            <a:schemeClr val="tx1"/>
                          </a:solidFill>
                          <a:latin typeface="Meiryo UI" panose="020B0604030504040204" pitchFamily="50" charset="-128"/>
                          <a:ea typeface="Meiryo UI" panose="020B0604030504040204" pitchFamily="50" charset="-128"/>
                        </a:rPr>
                        <a:t>活用実績を重ね、日常的維持管理業務への</a:t>
                      </a:r>
                      <a:r>
                        <a:rPr lang="ja-JP" altLang="en-US" sz="1000" kern="100" dirty="0">
                          <a:solidFill>
                            <a:schemeClr val="tx1"/>
                          </a:solidFill>
                          <a:effectLst/>
                          <a:latin typeface="Meiryo UI" panose="020B0604030504040204" pitchFamily="50" charset="-128"/>
                          <a:ea typeface="Meiryo UI" panose="020B0604030504040204" pitchFamily="50" charset="-128"/>
                        </a:rPr>
                        <a:t>導入を検討する。</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ja-JP" altLang="en-US" sz="1000" u="none" kern="100" dirty="0">
                          <a:solidFill>
                            <a:schemeClr val="tx1"/>
                          </a:solidFill>
                          <a:latin typeface="Meiryo UI" panose="020B0604030504040204" pitchFamily="50" charset="-128"/>
                          <a:ea typeface="Meiryo UI" panose="020B0604030504040204" pitchFamily="50" charset="-128"/>
                        </a:rPr>
                        <a:t>②</a:t>
                      </a:r>
                      <a:endParaRPr lang="en-US" altLang="ja-JP" sz="1000" u="none"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527297"/>
                  </a:ext>
                </a:extLst>
              </a:tr>
            </a:tbl>
          </a:graphicData>
        </a:graphic>
      </p:graphicFrame>
      <p:sp>
        <p:nvSpPr>
          <p:cNvPr id="21" name="テキスト ボックス 20">
            <a:extLst>
              <a:ext uri="{FF2B5EF4-FFF2-40B4-BE49-F238E27FC236}">
                <a16:creationId xmlns:a16="http://schemas.microsoft.com/office/drawing/2014/main" id="{FB751DA4-67C3-4E9B-8173-C7A16C556106}"/>
              </a:ext>
            </a:extLst>
          </p:cNvPr>
          <p:cNvSpPr txBox="1"/>
          <p:nvPr/>
        </p:nvSpPr>
        <p:spPr>
          <a:xfrm>
            <a:off x="35496" y="980728"/>
            <a:ext cx="4509381"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維持管理工事の実施に関する事項</a:t>
            </a:r>
          </a:p>
        </p:txBody>
      </p:sp>
      <p:sp>
        <p:nvSpPr>
          <p:cNvPr id="24" name="テキスト ボックス 23">
            <a:extLst>
              <a:ext uri="{FF2B5EF4-FFF2-40B4-BE49-F238E27FC236}">
                <a16:creationId xmlns:a16="http://schemas.microsoft.com/office/drawing/2014/main" id="{FA86D792-5760-4B2B-9414-15BE5E9ADAB9}"/>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1" name="テキスト ボックス 10">
            <a:extLst>
              <a:ext uri="{FF2B5EF4-FFF2-40B4-BE49-F238E27FC236}">
                <a16:creationId xmlns:a16="http://schemas.microsoft.com/office/drawing/2014/main" id="{03B7942E-ECE0-413B-BE2C-ECC7B292C685}"/>
              </a:ext>
            </a:extLst>
          </p:cNvPr>
          <p:cNvSpPr txBox="1"/>
          <p:nvPr/>
        </p:nvSpPr>
        <p:spPr>
          <a:xfrm>
            <a:off x="1837860" y="3008124"/>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2516003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角丸四角形 111">
            <a:extLst>
              <a:ext uri="{FF2B5EF4-FFF2-40B4-BE49-F238E27FC236}">
                <a16:creationId xmlns:a16="http://schemas.microsoft.com/office/drawing/2014/main" id="{855F1689-60A7-4398-9627-6FF7C4D7B89D}"/>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河川護岸の更新等判定フローにおいて、河床低下や河床洗掘などの河道特性も、物理的視点としての評価項目に加え、計画的に実施する。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9" name="表 6">
            <a:extLst>
              <a:ext uri="{FF2B5EF4-FFF2-40B4-BE49-F238E27FC236}">
                <a16:creationId xmlns:a16="http://schemas.microsoft.com/office/drawing/2014/main" id="{688A21E7-9372-4BF0-9572-7F873E5E325F}"/>
              </a:ext>
            </a:extLst>
          </p:cNvPr>
          <p:cNvGraphicFramePr>
            <a:graphicFrameLocks noGrp="1"/>
          </p:cNvGraphicFramePr>
          <p:nvPr>
            <p:extLst>
              <p:ext uri="{D42A27DB-BD31-4B8C-83A1-F6EECF244321}">
                <p14:modId xmlns:p14="http://schemas.microsoft.com/office/powerpoint/2010/main" val="80454645"/>
              </p:ext>
            </p:extLst>
          </p:nvPr>
        </p:nvGraphicFramePr>
        <p:xfrm>
          <a:off x="251520" y="2301958"/>
          <a:ext cx="8568952" cy="4439409"/>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6123">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53286">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921276829"/>
                  </a:ext>
                </a:extLst>
              </a:tr>
            </a:tbl>
          </a:graphicData>
        </a:graphic>
      </p:graphicFrame>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36573" y="6535699"/>
            <a:ext cx="774422" cy="365125"/>
          </a:xfrm>
        </p:spPr>
        <p:txBody>
          <a:bodyPr/>
          <a:lstStyle/>
          <a:p>
            <a:fld id="{682EF9F9-C4E8-46B2-BBF1-33E3162B856A}" type="slidenum">
              <a:rPr kumimoji="1" lang="ja-JP" altLang="en-US" smtClean="0"/>
              <a:t>43</a:t>
            </a:fld>
            <a:endParaRPr kumimoji="1" lang="ja-JP" altLang="en-US" dirty="0"/>
          </a:p>
        </p:txBody>
      </p:sp>
      <p:grpSp>
        <p:nvGrpSpPr>
          <p:cNvPr id="72" name="グループ化 71">
            <a:extLst>
              <a:ext uri="{FF2B5EF4-FFF2-40B4-BE49-F238E27FC236}">
                <a16:creationId xmlns:a16="http://schemas.microsoft.com/office/drawing/2014/main" id="{DAD4753A-574E-423C-B811-3DB223BCDC10}"/>
              </a:ext>
            </a:extLst>
          </p:cNvPr>
          <p:cNvGrpSpPr>
            <a:grpSpLocks noChangeAspect="1"/>
          </p:cNvGrpSpPr>
          <p:nvPr/>
        </p:nvGrpSpPr>
        <p:grpSpPr>
          <a:xfrm>
            <a:off x="1106064" y="2708920"/>
            <a:ext cx="3183667" cy="3226487"/>
            <a:chOff x="0" y="0"/>
            <a:chExt cx="4057015" cy="4507865"/>
          </a:xfrm>
        </p:grpSpPr>
        <p:grpSp>
          <p:nvGrpSpPr>
            <p:cNvPr id="73" name="グループ化 72">
              <a:extLst>
                <a:ext uri="{FF2B5EF4-FFF2-40B4-BE49-F238E27FC236}">
                  <a16:creationId xmlns:a16="http://schemas.microsoft.com/office/drawing/2014/main" id="{6BD39248-78B3-4475-AE75-17AFB87F7F14}"/>
                </a:ext>
              </a:extLst>
            </p:cNvPr>
            <p:cNvGrpSpPr/>
            <p:nvPr/>
          </p:nvGrpSpPr>
          <p:grpSpPr>
            <a:xfrm>
              <a:off x="0" y="0"/>
              <a:ext cx="4057015" cy="4507865"/>
              <a:chOff x="0" y="0"/>
              <a:chExt cx="4057015" cy="4507865"/>
            </a:xfrm>
          </p:grpSpPr>
          <p:grpSp>
            <p:nvGrpSpPr>
              <p:cNvPr id="75" name="グループ化 74">
                <a:extLst>
                  <a:ext uri="{FF2B5EF4-FFF2-40B4-BE49-F238E27FC236}">
                    <a16:creationId xmlns:a16="http://schemas.microsoft.com/office/drawing/2014/main" id="{8A0C53D2-12C2-4933-A498-2A36D0B5AAD9}"/>
                  </a:ext>
                </a:extLst>
              </p:cNvPr>
              <p:cNvGrpSpPr/>
              <p:nvPr/>
            </p:nvGrpSpPr>
            <p:grpSpPr>
              <a:xfrm>
                <a:off x="0" y="0"/>
                <a:ext cx="4057015" cy="4507865"/>
                <a:chOff x="0" y="0"/>
                <a:chExt cx="4057015" cy="4507865"/>
              </a:xfrm>
            </p:grpSpPr>
            <p:sp>
              <p:nvSpPr>
                <p:cNvPr id="80" name="テキスト ボックス 2070">
                  <a:extLst>
                    <a:ext uri="{FF2B5EF4-FFF2-40B4-BE49-F238E27FC236}">
                      <a16:creationId xmlns:a16="http://schemas.microsoft.com/office/drawing/2014/main" id="{6C735107-09E0-4654-A1D0-73D8E61965CA}"/>
                    </a:ext>
                  </a:extLst>
                </p:cNvPr>
                <p:cNvSpPr txBox="1"/>
                <p:nvPr/>
              </p:nvSpPr>
              <p:spPr>
                <a:xfrm>
                  <a:off x="973667" y="4241800"/>
                  <a:ext cx="931545"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日常的補修</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1" name="テキスト ボックス 262">
                  <a:extLst>
                    <a:ext uri="{FF2B5EF4-FFF2-40B4-BE49-F238E27FC236}">
                      <a16:creationId xmlns:a16="http://schemas.microsoft.com/office/drawing/2014/main" id="{08E0F23C-7D67-4116-B924-28CFBE8FEEF3}"/>
                    </a:ext>
                  </a:extLst>
                </p:cNvPr>
                <p:cNvSpPr txBox="1"/>
                <p:nvPr/>
              </p:nvSpPr>
              <p:spPr>
                <a:xfrm>
                  <a:off x="1845734" y="4233334"/>
                  <a:ext cx="143256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事前対策等</a:t>
                  </a:r>
                  <a:r>
                    <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rPr>
                    <a:t>※２</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82" name="グループ化 81">
                  <a:extLst>
                    <a:ext uri="{FF2B5EF4-FFF2-40B4-BE49-F238E27FC236}">
                      <a16:creationId xmlns:a16="http://schemas.microsoft.com/office/drawing/2014/main" id="{97564B45-D56E-493B-A19E-C556E8355800}"/>
                    </a:ext>
                  </a:extLst>
                </p:cNvPr>
                <p:cNvGrpSpPr/>
                <p:nvPr/>
              </p:nvGrpSpPr>
              <p:grpSpPr>
                <a:xfrm>
                  <a:off x="524933" y="0"/>
                  <a:ext cx="2766698" cy="2425069"/>
                  <a:chOff x="0" y="0"/>
                  <a:chExt cx="2767304" cy="2425268"/>
                </a:xfrm>
              </p:grpSpPr>
              <p:sp>
                <p:nvSpPr>
                  <p:cNvPr id="107" name="テキスト ボックス 84">
                    <a:extLst>
                      <a:ext uri="{FF2B5EF4-FFF2-40B4-BE49-F238E27FC236}">
                        <a16:creationId xmlns:a16="http://schemas.microsoft.com/office/drawing/2014/main" id="{0CEBC4D7-CB5F-484C-8F52-25035ECD36DA}"/>
                      </a:ext>
                    </a:extLst>
                  </p:cNvPr>
                  <p:cNvSpPr txBox="1"/>
                  <p:nvPr/>
                </p:nvSpPr>
                <p:spPr>
                  <a:xfrm>
                    <a:off x="1689811" y="633069"/>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8" name="テキスト ボックス 85">
                    <a:extLst>
                      <a:ext uri="{FF2B5EF4-FFF2-40B4-BE49-F238E27FC236}">
                        <a16:creationId xmlns:a16="http://schemas.microsoft.com/office/drawing/2014/main" id="{052BD792-477A-44B5-B29C-984F79B09A03}"/>
                      </a:ext>
                    </a:extLst>
                  </p:cNvPr>
                  <p:cNvSpPr txBox="1"/>
                  <p:nvPr/>
                </p:nvSpPr>
                <p:spPr>
                  <a:xfrm>
                    <a:off x="329184" y="1207008"/>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9" name="テキスト ボックス 86">
                    <a:extLst>
                      <a:ext uri="{FF2B5EF4-FFF2-40B4-BE49-F238E27FC236}">
                        <a16:creationId xmlns:a16="http://schemas.microsoft.com/office/drawing/2014/main" id="{778829AA-500E-4334-962C-EEBA195B7B40}"/>
                      </a:ext>
                    </a:extLst>
                  </p:cNvPr>
                  <p:cNvSpPr txBox="1"/>
                  <p:nvPr/>
                </p:nvSpPr>
                <p:spPr>
                  <a:xfrm>
                    <a:off x="329184" y="2121408"/>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0" name="角丸四角形 87">
                    <a:extLst>
                      <a:ext uri="{FF2B5EF4-FFF2-40B4-BE49-F238E27FC236}">
                        <a16:creationId xmlns:a16="http://schemas.microsoft.com/office/drawing/2014/main" id="{5FA0A683-B243-41FB-8814-C3BD8990C0B6}"/>
                      </a:ext>
                    </a:extLst>
                  </p:cNvPr>
                  <p:cNvSpPr/>
                  <p:nvPr/>
                </p:nvSpPr>
                <p:spPr>
                  <a:xfrm>
                    <a:off x="329184" y="21945"/>
                    <a:ext cx="1123950" cy="276225"/>
                  </a:xfrm>
                  <a:prstGeom prst="roundRect">
                    <a:avLst>
                      <a:gd name="adj" fmla="val 5000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11" name="テキスト ボックス 88">
                    <a:extLst>
                      <a:ext uri="{FF2B5EF4-FFF2-40B4-BE49-F238E27FC236}">
                        <a16:creationId xmlns:a16="http://schemas.microsoft.com/office/drawing/2014/main" id="{D88FFC8D-59C6-46C6-864F-223661A9A46D}"/>
                      </a:ext>
                    </a:extLst>
                  </p:cNvPr>
                  <p:cNvSpPr txBox="1"/>
                  <p:nvPr/>
                </p:nvSpPr>
                <p:spPr>
                  <a:xfrm>
                    <a:off x="387705" y="0"/>
                    <a:ext cx="1019175" cy="361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スタート</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2" name="直線矢印コネクタ 111">
                    <a:extLst>
                      <a:ext uri="{FF2B5EF4-FFF2-40B4-BE49-F238E27FC236}">
                        <a16:creationId xmlns:a16="http://schemas.microsoft.com/office/drawing/2014/main" id="{983BBA72-6FD9-4C80-8935-00D30540ADDC}"/>
                      </a:ext>
                    </a:extLst>
                  </p:cNvPr>
                  <p:cNvCxnSpPr/>
                  <p:nvPr/>
                </p:nvCxnSpPr>
                <p:spPr>
                  <a:xfrm>
                    <a:off x="907085" y="292608"/>
                    <a:ext cx="0" cy="296883"/>
                  </a:xfrm>
                  <a:prstGeom prst="straightConnector1">
                    <a:avLst/>
                  </a:prstGeom>
                  <a:noFill/>
                  <a:ln w="9525" cap="flat" cmpd="sng" algn="ctr">
                    <a:solidFill>
                      <a:sysClr val="windowText" lastClr="000000"/>
                    </a:solidFill>
                    <a:prstDash val="solid"/>
                    <a:tailEnd type="arrow"/>
                  </a:ln>
                  <a:effectLst/>
                </p:spPr>
              </p:cxnSp>
              <p:sp>
                <p:nvSpPr>
                  <p:cNvPr id="113" name="正方形/長方形 112">
                    <a:extLst>
                      <a:ext uri="{FF2B5EF4-FFF2-40B4-BE49-F238E27FC236}">
                        <a16:creationId xmlns:a16="http://schemas.microsoft.com/office/drawing/2014/main" id="{7B3EE86F-FB43-4E28-B63D-4571E727EB56}"/>
                      </a:ext>
                    </a:extLst>
                  </p:cNvPr>
                  <p:cNvSpPr/>
                  <p:nvPr/>
                </p:nvSpPr>
                <p:spPr>
                  <a:xfrm>
                    <a:off x="2179929" y="790041"/>
                    <a:ext cx="587375" cy="236855"/>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14" name="テキスト ボックス 44119">
                    <a:extLst>
                      <a:ext uri="{FF2B5EF4-FFF2-40B4-BE49-F238E27FC236}">
                        <a16:creationId xmlns:a16="http://schemas.microsoft.com/office/drawing/2014/main" id="{65FFD379-07EB-498A-AD98-4D40CF667825}"/>
                      </a:ext>
                    </a:extLst>
                  </p:cNvPr>
                  <p:cNvSpPr txBox="1"/>
                  <p:nvPr/>
                </p:nvSpPr>
                <p:spPr>
                  <a:xfrm>
                    <a:off x="246904" y="702259"/>
                    <a:ext cx="1323975" cy="45126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機能的視点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5" name="フローチャート : 判断 44120">
                    <a:extLst>
                      <a:ext uri="{FF2B5EF4-FFF2-40B4-BE49-F238E27FC236}">
                        <a16:creationId xmlns:a16="http://schemas.microsoft.com/office/drawing/2014/main" id="{8EC5E036-44B6-4F58-839A-3D9DEED26662}"/>
                      </a:ext>
                    </a:extLst>
                  </p:cNvPr>
                  <p:cNvSpPr/>
                  <p:nvPr/>
                </p:nvSpPr>
                <p:spPr>
                  <a:xfrm>
                    <a:off x="0" y="585216"/>
                    <a:ext cx="1816925" cy="623454"/>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116" name="直線矢印コネクタ 115">
                    <a:extLst>
                      <a:ext uri="{FF2B5EF4-FFF2-40B4-BE49-F238E27FC236}">
                        <a16:creationId xmlns:a16="http://schemas.microsoft.com/office/drawing/2014/main" id="{836BF42C-F413-4423-B5E5-B524921BCEE0}"/>
                      </a:ext>
                    </a:extLst>
                  </p:cNvPr>
                  <p:cNvCxnSpPr/>
                  <p:nvPr/>
                </p:nvCxnSpPr>
                <p:spPr>
                  <a:xfrm flipV="1">
                    <a:off x="1821485" y="899769"/>
                    <a:ext cx="350520" cy="0"/>
                  </a:xfrm>
                  <a:prstGeom prst="straightConnector1">
                    <a:avLst/>
                  </a:prstGeom>
                  <a:noFill/>
                  <a:ln w="9525" cap="flat" cmpd="sng" algn="ctr">
                    <a:solidFill>
                      <a:sysClr val="windowText" lastClr="000000"/>
                    </a:solidFill>
                    <a:prstDash val="solid"/>
                    <a:tailEnd type="arrow"/>
                  </a:ln>
                  <a:effectLst/>
                </p:spPr>
              </p:cxnSp>
              <p:sp>
                <p:nvSpPr>
                  <p:cNvPr id="117" name="テキスト ボックス 44123">
                    <a:extLst>
                      <a:ext uri="{FF2B5EF4-FFF2-40B4-BE49-F238E27FC236}">
                        <a16:creationId xmlns:a16="http://schemas.microsoft.com/office/drawing/2014/main" id="{2206FF29-7A61-4F0B-9F9F-F0273F4A69E7}"/>
                      </a:ext>
                    </a:extLst>
                  </p:cNvPr>
                  <p:cNvSpPr txBox="1"/>
                  <p:nvPr/>
                </p:nvSpPr>
                <p:spPr>
                  <a:xfrm>
                    <a:off x="2194560" y="775411"/>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更新</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8" name="直線矢印コネクタ 117">
                    <a:extLst>
                      <a:ext uri="{FF2B5EF4-FFF2-40B4-BE49-F238E27FC236}">
                        <a16:creationId xmlns:a16="http://schemas.microsoft.com/office/drawing/2014/main" id="{D019D352-4DDA-483B-AA2F-B3D951C689A6}"/>
                      </a:ext>
                    </a:extLst>
                  </p:cNvPr>
                  <p:cNvCxnSpPr/>
                  <p:nvPr/>
                </p:nvCxnSpPr>
                <p:spPr>
                  <a:xfrm>
                    <a:off x="907085" y="1214323"/>
                    <a:ext cx="0" cy="296545"/>
                  </a:xfrm>
                  <a:prstGeom prst="straightConnector1">
                    <a:avLst/>
                  </a:prstGeom>
                  <a:noFill/>
                  <a:ln w="9525" cap="flat" cmpd="sng" algn="ctr">
                    <a:solidFill>
                      <a:sysClr val="windowText" lastClr="000000"/>
                    </a:solidFill>
                    <a:prstDash val="solid"/>
                    <a:tailEnd type="arrow"/>
                  </a:ln>
                  <a:effectLst/>
                </p:spPr>
              </p:cxnSp>
              <p:sp>
                <p:nvSpPr>
                  <p:cNvPr id="119" name="テキスト ボックス 44145">
                    <a:extLst>
                      <a:ext uri="{FF2B5EF4-FFF2-40B4-BE49-F238E27FC236}">
                        <a16:creationId xmlns:a16="http://schemas.microsoft.com/office/drawing/2014/main" id="{B5FCC0A5-8405-4888-B8CB-4C2C37955DDF}"/>
                      </a:ext>
                    </a:extLst>
                  </p:cNvPr>
                  <p:cNvSpPr txBox="1"/>
                  <p:nvPr/>
                </p:nvSpPr>
                <p:spPr>
                  <a:xfrm>
                    <a:off x="246904" y="1623974"/>
                    <a:ext cx="1323975"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社会的視点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0" name="フローチャート : 判断 44150">
                    <a:extLst>
                      <a:ext uri="{FF2B5EF4-FFF2-40B4-BE49-F238E27FC236}">
                        <a16:creationId xmlns:a16="http://schemas.microsoft.com/office/drawing/2014/main" id="{22EE693D-33E2-4399-93D5-21E9F944B177}"/>
                      </a:ext>
                    </a:extLst>
                  </p:cNvPr>
                  <p:cNvSpPr/>
                  <p:nvPr/>
                </p:nvSpPr>
                <p:spPr>
                  <a:xfrm>
                    <a:off x="0" y="1506931"/>
                    <a:ext cx="1816735" cy="622935"/>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121" name="直線矢印コネクタ 120">
                    <a:extLst>
                      <a:ext uri="{FF2B5EF4-FFF2-40B4-BE49-F238E27FC236}">
                        <a16:creationId xmlns:a16="http://schemas.microsoft.com/office/drawing/2014/main" id="{2552D036-8746-430F-BA25-41CDDE0BCBC4}"/>
                      </a:ext>
                    </a:extLst>
                  </p:cNvPr>
                  <p:cNvCxnSpPr/>
                  <p:nvPr/>
                </p:nvCxnSpPr>
                <p:spPr>
                  <a:xfrm>
                    <a:off x="907085" y="2128723"/>
                    <a:ext cx="0" cy="296545"/>
                  </a:xfrm>
                  <a:prstGeom prst="straightConnector1">
                    <a:avLst/>
                  </a:prstGeom>
                  <a:noFill/>
                  <a:ln w="9525" cap="flat" cmpd="sng" algn="ctr">
                    <a:solidFill>
                      <a:sysClr val="windowText" lastClr="000000"/>
                    </a:solidFill>
                    <a:prstDash val="solid"/>
                    <a:tailEnd type="arrow"/>
                  </a:ln>
                  <a:effectLst/>
                </p:spPr>
              </p:cxnSp>
            </p:grpSp>
            <p:sp>
              <p:nvSpPr>
                <p:cNvPr id="83" name="テキスト ボックス 164">
                  <a:extLst>
                    <a:ext uri="{FF2B5EF4-FFF2-40B4-BE49-F238E27FC236}">
                      <a16:creationId xmlns:a16="http://schemas.microsoft.com/office/drawing/2014/main" id="{87F9F13D-0DC1-45AD-944B-EA43A88C0C66}"/>
                    </a:ext>
                  </a:extLst>
                </p:cNvPr>
                <p:cNvSpPr txBox="1"/>
                <p:nvPr/>
              </p:nvSpPr>
              <p:spPr>
                <a:xfrm>
                  <a:off x="2218267" y="1549400"/>
                  <a:ext cx="55118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4" name="正方形/長方形 83">
                  <a:extLst>
                    <a:ext uri="{FF2B5EF4-FFF2-40B4-BE49-F238E27FC236}">
                      <a16:creationId xmlns:a16="http://schemas.microsoft.com/office/drawing/2014/main" id="{BBCD8BD8-91C0-4325-81F4-40C7C427C8E7}"/>
                    </a:ext>
                  </a:extLst>
                </p:cNvPr>
                <p:cNvSpPr/>
                <p:nvPr/>
              </p:nvSpPr>
              <p:spPr>
                <a:xfrm>
                  <a:off x="2709334" y="1701800"/>
                  <a:ext cx="81343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85" name="テキスト ボックス 167">
                  <a:extLst>
                    <a:ext uri="{FF2B5EF4-FFF2-40B4-BE49-F238E27FC236}">
                      <a16:creationId xmlns:a16="http://schemas.microsoft.com/office/drawing/2014/main" id="{0D3CA799-35DF-4A32-942F-2A48DCE37DE0}"/>
                    </a:ext>
                  </a:extLst>
                </p:cNvPr>
                <p:cNvSpPr txBox="1"/>
                <p:nvPr/>
              </p:nvSpPr>
              <p:spPr>
                <a:xfrm>
                  <a:off x="2734734" y="1684867"/>
                  <a:ext cx="75946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部分更新</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6" name="フローチャート : 判断 163">
                  <a:extLst>
                    <a:ext uri="{FF2B5EF4-FFF2-40B4-BE49-F238E27FC236}">
                      <a16:creationId xmlns:a16="http://schemas.microsoft.com/office/drawing/2014/main" id="{325EE0CD-A97C-417F-A1F2-295FDBA885CC}"/>
                    </a:ext>
                  </a:extLst>
                </p:cNvPr>
                <p:cNvSpPr/>
                <p:nvPr/>
              </p:nvSpPr>
              <p:spPr>
                <a:xfrm>
                  <a:off x="498447" y="2421467"/>
                  <a:ext cx="1851880" cy="622300"/>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87" name="テキスト ボックス 168">
                  <a:extLst>
                    <a:ext uri="{FF2B5EF4-FFF2-40B4-BE49-F238E27FC236}">
                      <a16:creationId xmlns:a16="http://schemas.microsoft.com/office/drawing/2014/main" id="{910E76A9-0693-4B5E-9694-2DB678119E33}"/>
                    </a:ext>
                  </a:extLst>
                </p:cNvPr>
                <p:cNvSpPr txBox="1"/>
                <p:nvPr/>
              </p:nvSpPr>
              <p:spPr>
                <a:xfrm>
                  <a:off x="2116667" y="2302934"/>
                  <a:ext cx="838451" cy="47815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大規模な</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損傷有り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8" name="正方形/長方形 87">
                  <a:extLst>
                    <a:ext uri="{FF2B5EF4-FFF2-40B4-BE49-F238E27FC236}">
                      <a16:creationId xmlns:a16="http://schemas.microsoft.com/office/drawing/2014/main" id="{6AB0BEFC-F65E-4037-A275-F12241F1E1E5}"/>
                    </a:ext>
                  </a:extLst>
                </p:cNvPr>
                <p:cNvSpPr/>
                <p:nvPr/>
              </p:nvSpPr>
              <p:spPr>
                <a:xfrm>
                  <a:off x="2768600" y="2616200"/>
                  <a:ext cx="128841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89" name="テキスト ボックス 172">
                  <a:extLst>
                    <a:ext uri="{FF2B5EF4-FFF2-40B4-BE49-F238E27FC236}">
                      <a16:creationId xmlns:a16="http://schemas.microsoft.com/office/drawing/2014/main" id="{573D7810-4E25-4495-B92F-A3C4F1216763}"/>
                    </a:ext>
                  </a:extLst>
                </p:cNvPr>
                <p:cNvSpPr txBox="1"/>
                <p:nvPr/>
              </p:nvSpPr>
              <p:spPr>
                <a:xfrm>
                  <a:off x="2836334" y="2624667"/>
                  <a:ext cx="116459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部分更新・補修</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0" name="テキスト ボックス 179">
                  <a:extLst>
                    <a:ext uri="{FF2B5EF4-FFF2-40B4-BE49-F238E27FC236}">
                      <a16:creationId xmlns:a16="http://schemas.microsoft.com/office/drawing/2014/main" id="{2C2EC0EF-29EA-4813-8CA6-F095C4BADAD9}"/>
                    </a:ext>
                  </a:extLst>
                </p:cNvPr>
                <p:cNvSpPr txBox="1"/>
                <p:nvPr/>
              </p:nvSpPr>
              <p:spPr>
                <a:xfrm>
                  <a:off x="381000" y="3031067"/>
                  <a:ext cx="1018540" cy="492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大規模な</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損傷無し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91" name="グループ化 90">
                  <a:extLst>
                    <a:ext uri="{FF2B5EF4-FFF2-40B4-BE49-F238E27FC236}">
                      <a16:creationId xmlns:a16="http://schemas.microsoft.com/office/drawing/2014/main" id="{41458EFF-2606-49F0-92D0-C28D1E85428A}"/>
                    </a:ext>
                  </a:extLst>
                </p:cNvPr>
                <p:cNvGrpSpPr/>
                <p:nvPr/>
              </p:nvGrpSpPr>
              <p:grpSpPr>
                <a:xfrm>
                  <a:off x="748604" y="3293534"/>
                  <a:ext cx="2846976" cy="728807"/>
                  <a:chOff x="189986" y="-48493"/>
                  <a:chExt cx="2847499" cy="728807"/>
                </a:xfrm>
              </p:grpSpPr>
              <p:sp>
                <p:nvSpPr>
                  <p:cNvPr id="101" name="テキスト ボックス 182">
                    <a:extLst>
                      <a:ext uri="{FF2B5EF4-FFF2-40B4-BE49-F238E27FC236}">
                        <a16:creationId xmlns:a16="http://schemas.microsoft.com/office/drawing/2014/main" id="{BB00B625-8109-41B4-A4DE-E41EC33B2F0E}"/>
                      </a:ext>
                    </a:extLst>
                  </p:cNvPr>
                  <p:cNvSpPr txBox="1"/>
                  <p:nvPr/>
                </p:nvSpPr>
                <p:spPr>
                  <a:xfrm>
                    <a:off x="213108" y="184067"/>
                    <a:ext cx="1323340" cy="49624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損傷の程度</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400" kern="100" dirty="0">
                        <a:effectLst/>
                        <a:latin typeface="Century" panose="02040604050505020304" pitchFamily="18" charset="0"/>
                        <a:ea typeface="HG丸ｺﾞｼｯｸM-PRO" panose="020F0600000000000000" pitchFamily="50" charset="-128"/>
                        <a:cs typeface="Times New Roman" panose="02020603050405020304" pitchFamily="18" charset="0"/>
                      </a:rPr>
                      <a:t>※１</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2" name="フローチャート : 判断 183">
                    <a:extLst>
                      <a:ext uri="{FF2B5EF4-FFF2-40B4-BE49-F238E27FC236}">
                        <a16:creationId xmlns:a16="http://schemas.microsoft.com/office/drawing/2014/main" id="{5369C2EE-B7F9-4A09-A507-FBBA9066F3FB}"/>
                      </a:ext>
                    </a:extLst>
                  </p:cNvPr>
                  <p:cNvSpPr/>
                  <p:nvPr/>
                </p:nvSpPr>
                <p:spPr>
                  <a:xfrm>
                    <a:off x="189986" y="103443"/>
                    <a:ext cx="1346462" cy="449813"/>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3" name="テキスト ボックス 184">
                    <a:extLst>
                      <a:ext uri="{FF2B5EF4-FFF2-40B4-BE49-F238E27FC236}">
                        <a16:creationId xmlns:a16="http://schemas.microsoft.com/office/drawing/2014/main" id="{92488B56-B678-47A1-9E1E-6064F8189A70}"/>
                      </a:ext>
                    </a:extLst>
                  </p:cNvPr>
                  <p:cNvSpPr txBox="1"/>
                  <p:nvPr/>
                </p:nvSpPr>
                <p:spPr>
                  <a:xfrm>
                    <a:off x="1449442" y="-48493"/>
                    <a:ext cx="676630" cy="3831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中規模</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の損傷</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04" name="直線矢印コネクタ 103">
                    <a:extLst>
                      <a:ext uri="{FF2B5EF4-FFF2-40B4-BE49-F238E27FC236}">
                        <a16:creationId xmlns:a16="http://schemas.microsoft.com/office/drawing/2014/main" id="{FDDB58B7-8097-44B4-80AE-7EDE57920B3A}"/>
                      </a:ext>
                    </a:extLst>
                  </p:cNvPr>
                  <p:cNvCxnSpPr>
                    <a:stCxn id="102" idx="3"/>
                    <a:endCxn id="106" idx="1"/>
                  </p:cNvCxnSpPr>
                  <p:nvPr/>
                </p:nvCxnSpPr>
                <p:spPr>
                  <a:xfrm flipV="1">
                    <a:off x="1536448" y="327635"/>
                    <a:ext cx="568824" cy="715"/>
                  </a:xfrm>
                  <a:prstGeom prst="straightConnector1">
                    <a:avLst/>
                  </a:prstGeom>
                  <a:noFill/>
                  <a:ln w="9525" cap="flat" cmpd="sng" algn="ctr">
                    <a:solidFill>
                      <a:sysClr val="windowText" lastClr="000000"/>
                    </a:solidFill>
                    <a:prstDash val="solid"/>
                    <a:tailEnd type="arrow"/>
                  </a:ln>
                  <a:effectLst/>
                </p:spPr>
              </p:cxnSp>
              <p:sp>
                <p:nvSpPr>
                  <p:cNvPr id="105" name="正方形/長方形 104">
                    <a:extLst>
                      <a:ext uri="{FF2B5EF4-FFF2-40B4-BE49-F238E27FC236}">
                        <a16:creationId xmlns:a16="http://schemas.microsoft.com/office/drawing/2014/main" id="{26BC0CF8-C2CD-4FF9-B228-E9606574D101}"/>
                      </a:ext>
                    </a:extLst>
                  </p:cNvPr>
                  <p:cNvSpPr/>
                  <p:nvPr/>
                </p:nvSpPr>
                <p:spPr>
                  <a:xfrm>
                    <a:off x="2163659" y="202705"/>
                    <a:ext cx="81343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6" name="テキスト ボックス 187">
                    <a:extLst>
                      <a:ext uri="{FF2B5EF4-FFF2-40B4-BE49-F238E27FC236}">
                        <a16:creationId xmlns:a16="http://schemas.microsoft.com/office/drawing/2014/main" id="{693BB674-1C1F-4F4B-84D3-EE41CB77E1FF}"/>
                      </a:ext>
                    </a:extLst>
                  </p:cNvPr>
                  <p:cNvSpPr txBox="1"/>
                  <p:nvPr/>
                </p:nvSpPr>
                <p:spPr>
                  <a:xfrm>
                    <a:off x="2105272" y="194601"/>
                    <a:ext cx="932213"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補修・修繕</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92" name="テキスト ボックス 188">
                  <a:extLst>
                    <a:ext uri="{FF2B5EF4-FFF2-40B4-BE49-F238E27FC236}">
                      <a16:creationId xmlns:a16="http://schemas.microsoft.com/office/drawing/2014/main" id="{0FE50A51-F6C3-43CE-B988-F265AA81BEB4}"/>
                    </a:ext>
                  </a:extLst>
                </p:cNvPr>
                <p:cNvSpPr txBox="1"/>
                <p:nvPr/>
              </p:nvSpPr>
              <p:spPr>
                <a:xfrm>
                  <a:off x="649214" y="2467317"/>
                  <a:ext cx="1561465" cy="53403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物理的視点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（大規模な損傷の有無）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3" name="テキスト ボックス 189">
                  <a:extLst>
                    <a:ext uri="{FF2B5EF4-FFF2-40B4-BE49-F238E27FC236}">
                      <a16:creationId xmlns:a16="http://schemas.microsoft.com/office/drawing/2014/main" id="{0F481971-8A67-4305-9842-3D548979EC25}"/>
                    </a:ext>
                  </a:extLst>
                </p:cNvPr>
                <p:cNvSpPr txBox="1"/>
                <p:nvPr/>
              </p:nvSpPr>
              <p:spPr>
                <a:xfrm>
                  <a:off x="740410" y="3886201"/>
                  <a:ext cx="812800" cy="43243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114300" algn="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小規模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R="114300" algn="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の損傷</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4" name="正方形/長方形 93">
                  <a:extLst>
                    <a:ext uri="{FF2B5EF4-FFF2-40B4-BE49-F238E27FC236}">
                      <a16:creationId xmlns:a16="http://schemas.microsoft.com/office/drawing/2014/main" id="{E9D1D36C-CEE4-4375-AA7F-A4D6E7193AD2}"/>
                    </a:ext>
                  </a:extLst>
                </p:cNvPr>
                <p:cNvSpPr/>
                <p:nvPr/>
              </p:nvSpPr>
              <p:spPr>
                <a:xfrm>
                  <a:off x="1041400" y="4267200"/>
                  <a:ext cx="812800"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95" name="正方形/長方形 94">
                  <a:extLst>
                    <a:ext uri="{FF2B5EF4-FFF2-40B4-BE49-F238E27FC236}">
                      <a16:creationId xmlns:a16="http://schemas.microsoft.com/office/drawing/2014/main" id="{66FB6B78-D5F1-41E7-8882-A200AE23FDCD}"/>
                    </a:ext>
                  </a:extLst>
                </p:cNvPr>
                <p:cNvSpPr/>
                <p:nvPr/>
              </p:nvSpPr>
              <p:spPr>
                <a:xfrm>
                  <a:off x="2006600" y="4250267"/>
                  <a:ext cx="110426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96" name="直線矢印コネクタ 95">
                  <a:extLst>
                    <a:ext uri="{FF2B5EF4-FFF2-40B4-BE49-F238E27FC236}">
                      <a16:creationId xmlns:a16="http://schemas.microsoft.com/office/drawing/2014/main" id="{4A85E2BA-7935-4945-AF8F-503DA4AEE0E7}"/>
                    </a:ext>
                  </a:extLst>
                </p:cNvPr>
                <p:cNvCxnSpPr>
                  <a:cxnSpLocks/>
                </p:cNvCxnSpPr>
                <p:nvPr/>
              </p:nvCxnSpPr>
              <p:spPr>
                <a:xfrm>
                  <a:off x="2491317" y="4089400"/>
                  <a:ext cx="2540" cy="147955"/>
                </a:xfrm>
                <a:prstGeom prst="straightConnector1">
                  <a:avLst/>
                </a:prstGeom>
                <a:noFill/>
                <a:ln w="9525" cap="flat" cmpd="sng" algn="ctr">
                  <a:solidFill>
                    <a:sysClr val="windowText" lastClr="000000"/>
                  </a:solidFill>
                  <a:prstDash val="solid"/>
                  <a:tailEnd type="arrow"/>
                </a:ln>
                <a:effectLst/>
              </p:spPr>
            </p:cxnSp>
            <p:sp>
              <p:nvSpPr>
                <p:cNvPr id="97" name="フリーフォーム 136">
                  <a:extLst>
                    <a:ext uri="{FF2B5EF4-FFF2-40B4-BE49-F238E27FC236}">
                      <a16:creationId xmlns:a16="http://schemas.microsoft.com/office/drawing/2014/main" id="{344DE05D-ABB2-486D-91B8-3F1B81197A11}"/>
                    </a:ext>
                  </a:extLst>
                </p:cNvPr>
                <p:cNvSpPr/>
                <p:nvPr/>
              </p:nvSpPr>
              <p:spPr>
                <a:xfrm>
                  <a:off x="416984" y="3674534"/>
                  <a:ext cx="361950" cy="583565"/>
                </a:xfrm>
                <a:custGeom>
                  <a:avLst/>
                  <a:gdLst>
                    <a:gd name="connsiteX0" fmla="*/ 209550 w 209550"/>
                    <a:gd name="connsiteY0" fmla="*/ 0 h 566737"/>
                    <a:gd name="connsiteX1" fmla="*/ 0 w 209550"/>
                    <a:gd name="connsiteY1" fmla="*/ 0 h 566737"/>
                    <a:gd name="connsiteX2" fmla="*/ 0 w 209550"/>
                    <a:gd name="connsiteY2" fmla="*/ 566737 h 566737"/>
                  </a:gdLst>
                  <a:ahLst/>
                  <a:cxnLst>
                    <a:cxn ang="0">
                      <a:pos x="connsiteX0" y="connsiteY0"/>
                    </a:cxn>
                    <a:cxn ang="0">
                      <a:pos x="connsiteX1" y="connsiteY1"/>
                    </a:cxn>
                    <a:cxn ang="0">
                      <a:pos x="connsiteX2" y="connsiteY2"/>
                    </a:cxn>
                  </a:cxnLst>
                  <a:rect l="l" t="t" r="r" b="b"/>
                  <a:pathLst>
                    <a:path w="209550" h="566737">
                      <a:moveTo>
                        <a:pt x="209550" y="0"/>
                      </a:moveTo>
                      <a:lnTo>
                        <a:pt x="0" y="0"/>
                      </a:lnTo>
                      <a:lnTo>
                        <a:pt x="0" y="566737"/>
                      </a:lnTo>
                    </a:path>
                  </a:pathLst>
                </a:custGeom>
                <a:noFill/>
                <a:ln w="9525" cap="flat" cmpd="sng" algn="ctr">
                  <a:solidFill>
                    <a:sysClr val="windowText" lastClr="000000"/>
                  </a:solidFill>
                  <a:prstDash val="solid"/>
                  <a:tailEnd type="arrow"/>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98" name="テキスト ボックス 130">
                  <a:extLst>
                    <a:ext uri="{FF2B5EF4-FFF2-40B4-BE49-F238E27FC236}">
                      <a16:creationId xmlns:a16="http://schemas.microsoft.com/office/drawing/2014/main" id="{F6748132-8464-4AA9-B0DF-7B650281EB2C}"/>
                    </a:ext>
                  </a:extLst>
                </p:cNvPr>
                <p:cNvSpPr txBox="1"/>
                <p:nvPr/>
              </p:nvSpPr>
              <p:spPr>
                <a:xfrm>
                  <a:off x="0" y="4241800"/>
                  <a:ext cx="931545"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経過観察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9" name="正方形/長方形 98">
                  <a:extLst>
                    <a:ext uri="{FF2B5EF4-FFF2-40B4-BE49-F238E27FC236}">
                      <a16:creationId xmlns:a16="http://schemas.microsoft.com/office/drawing/2014/main" id="{4D3B1497-BC96-4A7F-AB27-F88FE592FEFA}"/>
                    </a:ext>
                  </a:extLst>
                </p:cNvPr>
                <p:cNvSpPr/>
                <p:nvPr/>
              </p:nvSpPr>
              <p:spPr>
                <a:xfrm>
                  <a:off x="67734" y="4267200"/>
                  <a:ext cx="73342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0" name="テキスト ボックス 131">
                  <a:extLst>
                    <a:ext uri="{FF2B5EF4-FFF2-40B4-BE49-F238E27FC236}">
                      <a16:creationId xmlns:a16="http://schemas.microsoft.com/office/drawing/2014/main" id="{84C8838B-BE06-4F4E-A2F6-195E28E6A050}"/>
                    </a:ext>
                  </a:extLst>
                </p:cNvPr>
                <p:cNvSpPr txBox="1"/>
                <p:nvPr/>
              </p:nvSpPr>
              <p:spPr>
                <a:xfrm>
                  <a:off x="381000" y="3716867"/>
                  <a:ext cx="633095" cy="3727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114300" algn="l"/>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損傷なし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76" name="直線矢印コネクタ 75">
                <a:extLst>
                  <a:ext uri="{FF2B5EF4-FFF2-40B4-BE49-F238E27FC236}">
                    <a16:creationId xmlns:a16="http://schemas.microsoft.com/office/drawing/2014/main" id="{6F41F832-B560-47C0-96BA-3A4B1F4DA563}"/>
                  </a:ext>
                </a:extLst>
              </p:cNvPr>
              <p:cNvCxnSpPr/>
              <p:nvPr/>
            </p:nvCxnSpPr>
            <p:spPr>
              <a:xfrm flipV="1">
                <a:off x="2311400" y="1811867"/>
                <a:ext cx="349885" cy="0"/>
              </a:xfrm>
              <a:prstGeom prst="straightConnector1">
                <a:avLst/>
              </a:prstGeom>
              <a:noFill/>
              <a:ln w="9525" cap="flat" cmpd="sng" algn="ctr">
                <a:solidFill>
                  <a:sysClr val="windowText" lastClr="000000"/>
                </a:solidFill>
                <a:prstDash val="solid"/>
                <a:tailEnd type="arrow"/>
              </a:ln>
              <a:effectLst/>
            </p:spPr>
          </p:cxnSp>
          <p:cxnSp>
            <p:nvCxnSpPr>
              <p:cNvPr id="77" name="直線矢印コネクタ 76">
                <a:extLst>
                  <a:ext uri="{FF2B5EF4-FFF2-40B4-BE49-F238E27FC236}">
                    <a16:creationId xmlns:a16="http://schemas.microsoft.com/office/drawing/2014/main" id="{6EC73139-A0F0-498E-8F0D-6A3CC7000B6A}"/>
                  </a:ext>
                </a:extLst>
              </p:cNvPr>
              <p:cNvCxnSpPr/>
              <p:nvPr/>
            </p:nvCxnSpPr>
            <p:spPr>
              <a:xfrm flipV="1">
                <a:off x="2353733" y="2734734"/>
                <a:ext cx="356778" cy="0"/>
              </a:xfrm>
              <a:prstGeom prst="straightConnector1">
                <a:avLst/>
              </a:prstGeom>
              <a:noFill/>
              <a:ln w="9525" cap="flat" cmpd="sng" algn="ctr">
                <a:solidFill>
                  <a:sysClr val="windowText" lastClr="000000"/>
                </a:solidFill>
                <a:prstDash val="solid"/>
                <a:tailEnd type="arrow"/>
              </a:ln>
              <a:effectLst/>
            </p:spPr>
          </p:cxnSp>
          <p:cxnSp>
            <p:nvCxnSpPr>
              <p:cNvPr id="78" name="直線矢印コネクタ 77">
                <a:extLst>
                  <a:ext uri="{FF2B5EF4-FFF2-40B4-BE49-F238E27FC236}">
                    <a16:creationId xmlns:a16="http://schemas.microsoft.com/office/drawing/2014/main" id="{D96BB36D-960B-44E6-AFC0-A0CCA32F6563}"/>
                  </a:ext>
                </a:extLst>
              </p:cNvPr>
              <p:cNvCxnSpPr/>
              <p:nvPr/>
            </p:nvCxnSpPr>
            <p:spPr>
              <a:xfrm>
                <a:off x="1416050" y="3048000"/>
                <a:ext cx="0" cy="400685"/>
              </a:xfrm>
              <a:prstGeom prst="straightConnector1">
                <a:avLst/>
              </a:prstGeom>
              <a:noFill/>
              <a:ln w="9525" cap="flat" cmpd="sng" algn="ctr">
                <a:solidFill>
                  <a:sysClr val="windowText" lastClr="000000"/>
                </a:solidFill>
                <a:prstDash val="solid"/>
                <a:tailEnd type="arrow"/>
              </a:ln>
              <a:effectLst/>
            </p:spPr>
          </p:cxnSp>
          <p:cxnSp>
            <p:nvCxnSpPr>
              <p:cNvPr id="79" name="直線矢印コネクタ 78">
                <a:extLst>
                  <a:ext uri="{FF2B5EF4-FFF2-40B4-BE49-F238E27FC236}">
                    <a16:creationId xmlns:a16="http://schemas.microsoft.com/office/drawing/2014/main" id="{D942DCA2-32D7-49DB-A34B-72A6AF81C3D1}"/>
                  </a:ext>
                </a:extLst>
              </p:cNvPr>
              <p:cNvCxnSpPr/>
              <p:nvPr/>
            </p:nvCxnSpPr>
            <p:spPr>
              <a:xfrm>
                <a:off x="1407583" y="3894667"/>
                <a:ext cx="0" cy="364490"/>
              </a:xfrm>
              <a:prstGeom prst="straightConnector1">
                <a:avLst/>
              </a:prstGeom>
              <a:noFill/>
              <a:ln w="9525" cap="flat" cmpd="sng" algn="ctr">
                <a:solidFill>
                  <a:sysClr val="windowText" lastClr="000000"/>
                </a:solidFill>
                <a:prstDash val="solid"/>
                <a:tailEnd type="arrow"/>
              </a:ln>
              <a:effectLst/>
            </p:spPr>
          </p:cxnSp>
        </p:grpSp>
        <p:cxnSp>
          <p:nvCxnSpPr>
            <p:cNvPr id="74" name="直線コネクタ 73">
              <a:extLst>
                <a:ext uri="{FF2B5EF4-FFF2-40B4-BE49-F238E27FC236}">
                  <a16:creationId xmlns:a16="http://schemas.microsoft.com/office/drawing/2014/main" id="{6E75FB5F-7CFB-4BD3-B2BC-E7104005E525}"/>
                </a:ext>
              </a:extLst>
            </p:cNvPr>
            <p:cNvCxnSpPr>
              <a:cxnSpLocks/>
            </p:cNvCxnSpPr>
            <p:nvPr/>
          </p:nvCxnSpPr>
          <p:spPr>
            <a:xfrm>
              <a:off x="1413933" y="4089400"/>
              <a:ext cx="1077384" cy="0"/>
            </a:xfrm>
            <a:prstGeom prst="line">
              <a:avLst/>
            </a:prstGeom>
            <a:noFill/>
            <a:ln w="9525" cap="flat" cmpd="sng" algn="ctr">
              <a:solidFill>
                <a:sysClr val="windowText" lastClr="000000"/>
              </a:solidFill>
              <a:prstDash val="solid"/>
            </a:ln>
            <a:effectLst/>
          </p:spPr>
        </p:cxnSp>
      </p:grpSp>
      <p:sp>
        <p:nvSpPr>
          <p:cNvPr id="124" name="テキスト ボックス 123">
            <a:extLst>
              <a:ext uri="{FF2B5EF4-FFF2-40B4-BE49-F238E27FC236}">
                <a16:creationId xmlns:a16="http://schemas.microsoft.com/office/drawing/2014/main" id="{CF6EDAED-1B77-4A16-A616-CA52C66B9FA4}"/>
              </a:ext>
            </a:extLst>
          </p:cNvPr>
          <p:cNvSpPr txBox="1"/>
          <p:nvPr/>
        </p:nvSpPr>
        <p:spPr>
          <a:xfrm>
            <a:off x="323528" y="3207248"/>
            <a:ext cx="1107996" cy="215444"/>
          </a:xfrm>
          <a:prstGeom prst="rect">
            <a:avLst/>
          </a:prstGeom>
          <a:noFill/>
        </p:spPr>
        <p:txBody>
          <a:bodyPr wrap="none" rtlCol="0">
            <a:spAutoFit/>
          </a:bodyPr>
          <a:lstStyle/>
          <a:p>
            <a:r>
              <a:rPr kumimoji="1" lang="ja-JP" altLang="en-US" sz="800" dirty="0"/>
              <a:t>河川改修計画の有無</a:t>
            </a:r>
          </a:p>
        </p:txBody>
      </p:sp>
      <p:sp>
        <p:nvSpPr>
          <p:cNvPr id="125" name="テキスト ボックス 124">
            <a:extLst>
              <a:ext uri="{FF2B5EF4-FFF2-40B4-BE49-F238E27FC236}">
                <a16:creationId xmlns:a16="http://schemas.microsoft.com/office/drawing/2014/main" id="{EF4DDE2A-6B09-4C92-B73B-28799EA0B702}"/>
              </a:ext>
            </a:extLst>
          </p:cNvPr>
          <p:cNvSpPr txBox="1"/>
          <p:nvPr/>
        </p:nvSpPr>
        <p:spPr>
          <a:xfrm>
            <a:off x="335993" y="3876806"/>
            <a:ext cx="1107996" cy="338554"/>
          </a:xfrm>
          <a:prstGeom prst="rect">
            <a:avLst/>
          </a:prstGeom>
          <a:noFill/>
        </p:spPr>
        <p:txBody>
          <a:bodyPr wrap="none" rtlCol="0">
            <a:spAutoFit/>
          </a:bodyPr>
          <a:lstStyle/>
          <a:p>
            <a:r>
              <a:rPr kumimoji="1" lang="ja-JP" altLang="en-US" sz="800" dirty="0"/>
              <a:t>親水護岸の設置要望</a:t>
            </a:r>
            <a:endParaRPr kumimoji="1" lang="en-US" altLang="ja-JP" sz="800" dirty="0"/>
          </a:p>
          <a:p>
            <a:r>
              <a:rPr kumimoji="1" lang="ja-JP" altLang="en-US" sz="800" dirty="0"/>
              <a:t>の有無</a:t>
            </a:r>
          </a:p>
        </p:txBody>
      </p:sp>
      <p:sp>
        <p:nvSpPr>
          <p:cNvPr id="126" name="テキスト ボックス 125">
            <a:extLst>
              <a:ext uri="{FF2B5EF4-FFF2-40B4-BE49-F238E27FC236}">
                <a16:creationId xmlns:a16="http://schemas.microsoft.com/office/drawing/2014/main" id="{8769260B-C5F9-4FBA-8C37-5987B629097F}"/>
              </a:ext>
            </a:extLst>
          </p:cNvPr>
          <p:cNvSpPr txBox="1"/>
          <p:nvPr/>
        </p:nvSpPr>
        <p:spPr>
          <a:xfrm>
            <a:off x="335993" y="4575400"/>
            <a:ext cx="1107996" cy="338554"/>
          </a:xfrm>
          <a:prstGeom prst="rect">
            <a:avLst/>
          </a:prstGeom>
          <a:noFill/>
        </p:spPr>
        <p:txBody>
          <a:bodyPr wrap="none" rtlCol="0">
            <a:spAutoFit/>
          </a:bodyPr>
          <a:lstStyle/>
          <a:p>
            <a:r>
              <a:rPr kumimoji="1" lang="ja-JP" altLang="en-US" sz="800" dirty="0"/>
              <a:t>護岸の大規模な損傷</a:t>
            </a:r>
            <a:endParaRPr kumimoji="1" lang="en-US" altLang="ja-JP" sz="800" dirty="0"/>
          </a:p>
          <a:p>
            <a:r>
              <a:rPr kumimoji="1" lang="ja-JP" altLang="en-US" sz="800" dirty="0"/>
              <a:t>の有無</a:t>
            </a:r>
          </a:p>
        </p:txBody>
      </p:sp>
      <p:sp>
        <p:nvSpPr>
          <p:cNvPr id="127" name="テキスト ボックス 126">
            <a:extLst>
              <a:ext uri="{FF2B5EF4-FFF2-40B4-BE49-F238E27FC236}">
                <a16:creationId xmlns:a16="http://schemas.microsoft.com/office/drawing/2014/main" id="{FD1B525E-972B-4975-9D8C-0FE4E1645938}"/>
              </a:ext>
            </a:extLst>
          </p:cNvPr>
          <p:cNvSpPr txBox="1"/>
          <p:nvPr/>
        </p:nvSpPr>
        <p:spPr>
          <a:xfrm>
            <a:off x="335993" y="5258253"/>
            <a:ext cx="1005403" cy="338554"/>
          </a:xfrm>
          <a:prstGeom prst="rect">
            <a:avLst/>
          </a:prstGeom>
          <a:noFill/>
        </p:spPr>
        <p:txBody>
          <a:bodyPr wrap="none" rtlCol="0">
            <a:spAutoFit/>
          </a:bodyPr>
          <a:lstStyle/>
          <a:p>
            <a:r>
              <a:rPr kumimoji="1" lang="ja-JP" altLang="en-US" sz="800" dirty="0"/>
              <a:t>軽微なブロックの</a:t>
            </a:r>
            <a:endParaRPr kumimoji="1" lang="en-US" altLang="ja-JP" sz="800" dirty="0"/>
          </a:p>
          <a:p>
            <a:r>
              <a:rPr lang="ja-JP" altLang="en-US" sz="800" dirty="0"/>
              <a:t>損傷の有無</a:t>
            </a:r>
            <a:endParaRPr kumimoji="1" lang="ja-JP" altLang="en-US" sz="800" dirty="0"/>
          </a:p>
        </p:txBody>
      </p:sp>
      <p:sp>
        <p:nvSpPr>
          <p:cNvPr id="128" name="テキスト ボックス 3188">
            <a:extLst>
              <a:ext uri="{FF2B5EF4-FFF2-40B4-BE49-F238E27FC236}">
                <a16:creationId xmlns:a16="http://schemas.microsoft.com/office/drawing/2014/main" id="{F77834CC-7A8B-4505-8988-192E02E511AF}"/>
              </a:ext>
            </a:extLst>
          </p:cNvPr>
          <p:cNvSpPr txBox="1"/>
          <p:nvPr/>
        </p:nvSpPr>
        <p:spPr>
          <a:xfrm>
            <a:off x="320464" y="6229477"/>
            <a:ext cx="4298565" cy="2238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l"/>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※２：同様の事象の発生が懸念される場合など、予防的に対策を施す措置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9" name="テキスト ボックス 138">
            <a:extLst>
              <a:ext uri="{FF2B5EF4-FFF2-40B4-BE49-F238E27FC236}">
                <a16:creationId xmlns:a16="http://schemas.microsoft.com/office/drawing/2014/main" id="{12DE06F9-B84C-4AB8-AFF7-23CB19402439}"/>
              </a:ext>
            </a:extLst>
          </p:cNvPr>
          <p:cNvSpPr txBox="1"/>
          <p:nvPr/>
        </p:nvSpPr>
        <p:spPr>
          <a:xfrm>
            <a:off x="316434" y="5949280"/>
            <a:ext cx="4302595" cy="3320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l"/>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※１：本フローでは、損傷の大きいものは限界管理水準を下回るものとして、物理的視点から部分更新</a:t>
            </a:r>
            <a:endParaRPr lang="en-US" alt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p>
            <a:pPr marL="342900" indent="-342900" algn="l"/>
            <a:r>
              <a:rPr lang="ja-JP" altLang="en-US" sz="7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として表現している。また、損傷の程度が小さいものは、直営作業等により対応する。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6" name="角丸四角形 111">
            <a:extLst>
              <a:ext uri="{FF2B5EF4-FFF2-40B4-BE49-F238E27FC236}">
                <a16:creationId xmlns:a16="http://schemas.microsoft.com/office/drawing/2014/main" id="{F838C78F-3CB7-4256-9733-D81E3429BC6B}"/>
              </a:ext>
            </a:extLst>
          </p:cNvPr>
          <p:cNvSpPr/>
          <p:nvPr/>
        </p:nvSpPr>
        <p:spPr>
          <a:xfrm>
            <a:off x="148208" y="2728636"/>
            <a:ext cx="8816279" cy="2227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角丸四角形 111">
            <a:extLst>
              <a:ext uri="{FF2B5EF4-FFF2-40B4-BE49-F238E27FC236}">
                <a16:creationId xmlns:a16="http://schemas.microsoft.com/office/drawing/2014/main" id="{D6531489-1C7D-4625-8F12-0B3B4D1C515A}"/>
              </a:ext>
            </a:extLst>
          </p:cNvPr>
          <p:cNvSpPr/>
          <p:nvPr/>
        </p:nvSpPr>
        <p:spPr>
          <a:xfrm>
            <a:off x="4547111" y="6310673"/>
            <a:ext cx="4417892" cy="4761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３：本フローは“堤防・護岸”のほか、“河道（河床洗堀・河床低下）”、“特殊堤（コンクリート）”、堰・床止等”</a:t>
            </a:r>
            <a:endPar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に適用する</a:t>
            </a:r>
            <a:endPar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角丸四角形 111">
            <a:extLst>
              <a:ext uri="{FF2B5EF4-FFF2-40B4-BE49-F238E27FC236}">
                <a16:creationId xmlns:a16="http://schemas.microsoft.com/office/drawing/2014/main" id="{93DBA7DD-EE1E-4FAF-BE52-900E6E9EF2D1}"/>
              </a:ext>
            </a:extLst>
          </p:cNvPr>
          <p:cNvSpPr/>
          <p:nvPr/>
        </p:nvSpPr>
        <p:spPr>
          <a:xfrm>
            <a:off x="237928" y="1984260"/>
            <a:ext cx="685435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維持管理戦略の概要</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0" name="グループ化 129">
            <a:extLst>
              <a:ext uri="{FF2B5EF4-FFF2-40B4-BE49-F238E27FC236}">
                <a16:creationId xmlns:a16="http://schemas.microsoft.com/office/drawing/2014/main" id="{F83B93BD-CEA6-449C-98C9-67E3ACCF9326}"/>
              </a:ext>
            </a:extLst>
          </p:cNvPr>
          <p:cNvGrpSpPr>
            <a:grpSpLocks noChangeAspect="1"/>
          </p:cNvGrpSpPr>
          <p:nvPr/>
        </p:nvGrpSpPr>
        <p:grpSpPr>
          <a:xfrm>
            <a:off x="5500446" y="2735591"/>
            <a:ext cx="3301035" cy="3226487"/>
            <a:chOff x="0" y="0"/>
            <a:chExt cx="4206579" cy="4507865"/>
          </a:xfrm>
        </p:grpSpPr>
        <p:grpSp>
          <p:nvGrpSpPr>
            <p:cNvPr id="131" name="グループ化 130">
              <a:extLst>
                <a:ext uri="{FF2B5EF4-FFF2-40B4-BE49-F238E27FC236}">
                  <a16:creationId xmlns:a16="http://schemas.microsoft.com/office/drawing/2014/main" id="{422609C8-DE79-4BCD-B2C5-9244B1488B59}"/>
                </a:ext>
              </a:extLst>
            </p:cNvPr>
            <p:cNvGrpSpPr/>
            <p:nvPr/>
          </p:nvGrpSpPr>
          <p:grpSpPr>
            <a:xfrm>
              <a:off x="0" y="0"/>
              <a:ext cx="4206579" cy="4507865"/>
              <a:chOff x="0" y="0"/>
              <a:chExt cx="4206579" cy="4507865"/>
            </a:xfrm>
          </p:grpSpPr>
          <p:grpSp>
            <p:nvGrpSpPr>
              <p:cNvPr id="196" name="グループ化 195">
                <a:extLst>
                  <a:ext uri="{FF2B5EF4-FFF2-40B4-BE49-F238E27FC236}">
                    <a16:creationId xmlns:a16="http://schemas.microsoft.com/office/drawing/2014/main" id="{9884AE74-D818-49D2-9C3B-AB65D198D69E}"/>
                  </a:ext>
                </a:extLst>
              </p:cNvPr>
              <p:cNvGrpSpPr/>
              <p:nvPr/>
            </p:nvGrpSpPr>
            <p:grpSpPr>
              <a:xfrm>
                <a:off x="0" y="0"/>
                <a:ext cx="4206579" cy="4507865"/>
                <a:chOff x="0" y="0"/>
                <a:chExt cx="4206579" cy="4507865"/>
              </a:xfrm>
            </p:grpSpPr>
            <p:sp>
              <p:nvSpPr>
                <p:cNvPr id="201" name="テキスト ボックス 2070">
                  <a:extLst>
                    <a:ext uri="{FF2B5EF4-FFF2-40B4-BE49-F238E27FC236}">
                      <a16:creationId xmlns:a16="http://schemas.microsoft.com/office/drawing/2014/main" id="{E92A5E70-AA74-407E-BEDA-E1FE4A7E72E0}"/>
                    </a:ext>
                  </a:extLst>
                </p:cNvPr>
                <p:cNvSpPr txBox="1"/>
                <p:nvPr/>
              </p:nvSpPr>
              <p:spPr>
                <a:xfrm>
                  <a:off x="973667" y="4241800"/>
                  <a:ext cx="931545"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日常的補修</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2" name="テキスト ボックス 262">
                  <a:extLst>
                    <a:ext uri="{FF2B5EF4-FFF2-40B4-BE49-F238E27FC236}">
                      <a16:creationId xmlns:a16="http://schemas.microsoft.com/office/drawing/2014/main" id="{AE2C84FC-6C5C-4A2E-B7BF-5999190242B7}"/>
                    </a:ext>
                  </a:extLst>
                </p:cNvPr>
                <p:cNvSpPr txBox="1"/>
                <p:nvPr/>
              </p:nvSpPr>
              <p:spPr>
                <a:xfrm>
                  <a:off x="1845734" y="4233334"/>
                  <a:ext cx="143256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事前対策等</a:t>
                  </a:r>
                  <a:r>
                    <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rPr>
                    <a:t>※２</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03" name="グループ化 202">
                  <a:extLst>
                    <a:ext uri="{FF2B5EF4-FFF2-40B4-BE49-F238E27FC236}">
                      <a16:creationId xmlns:a16="http://schemas.microsoft.com/office/drawing/2014/main" id="{ACACF9DB-DDCB-47D1-9863-05F65619717D}"/>
                    </a:ext>
                  </a:extLst>
                </p:cNvPr>
                <p:cNvGrpSpPr/>
                <p:nvPr/>
              </p:nvGrpSpPr>
              <p:grpSpPr>
                <a:xfrm>
                  <a:off x="524933" y="0"/>
                  <a:ext cx="2766698" cy="2425069"/>
                  <a:chOff x="0" y="0"/>
                  <a:chExt cx="2767304" cy="2425268"/>
                </a:xfrm>
              </p:grpSpPr>
              <p:sp>
                <p:nvSpPr>
                  <p:cNvPr id="228" name="テキスト ボックス 84">
                    <a:extLst>
                      <a:ext uri="{FF2B5EF4-FFF2-40B4-BE49-F238E27FC236}">
                        <a16:creationId xmlns:a16="http://schemas.microsoft.com/office/drawing/2014/main" id="{BA6B8EE7-15D2-4EE3-8FC1-5EA295C3E3AC}"/>
                      </a:ext>
                    </a:extLst>
                  </p:cNvPr>
                  <p:cNvSpPr txBox="1"/>
                  <p:nvPr/>
                </p:nvSpPr>
                <p:spPr>
                  <a:xfrm>
                    <a:off x="1689811" y="633069"/>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9" name="テキスト ボックス 85">
                    <a:extLst>
                      <a:ext uri="{FF2B5EF4-FFF2-40B4-BE49-F238E27FC236}">
                        <a16:creationId xmlns:a16="http://schemas.microsoft.com/office/drawing/2014/main" id="{9B4F5D9E-1388-4321-AD54-5DC43756082F}"/>
                      </a:ext>
                    </a:extLst>
                  </p:cNvPr>
                  <p:cNvSpPr txBox="1"/>
                  <p:nvPr/>
                </p:nvSpPr>
                <p:spPr>
                  <a:xfrm>
                    <a:off x="329184" y="1207008"/>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0" name="テキスト ボックス 86">
                    <a:extLst>
                      <a:ext uri="{FF2B5EF4-FFF2-40B4-BE49-F238E27FC236}">
                        <a16:creationId xmlns:a16="http://schemas.microsoft.com/office/drawing/2014/main" id="{EF34C58F-1ACB-4D65-9117-0E83B850A6B4}"/>
                      </a:ext>
                    </a:extLst>
                  </p:cNvPr>
                  <p:cNvSpPr txBox="1"/>
                  <p:nvPr/>
                </p:nvSpPr>
                <p:spPr>
                  <a:xfrm>
                    <a:off x="329184" y="2121408"/>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1" name="角丸四角形 87">
                    <a:extLst>
                      <a:ext uri="{FF2B5EF4-FFF2-40B4-BE49-F238E27FC236}">
                        <a16:creationId xmlns:a16="http://schemas.microsoft.com/office/drawing/2014/main" id="{7F2ED2F5-9DF6-433B-9180-41FEA95341FA}"/>
                      </a:ext>
                    </a:extLst>
                  </p:cNvPr>
                  <p:cNvSpPr/>
                  <p:nvPr/>
                </p:nvSpPr>
                <p:spPr>
                  <a:xfrm>
                    <a:off x="329184" y="21945"/>
                    <a:ext cx="1123950" cy="276225"/>
                  </a:xfrm>
                  <a:prstGeom prst="roundRect">
                    <a:avLst>
                      <a:gd name="adj" fmla="val 5000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32" name="テキスト ボックス 88">
                    <a:extLst>
                      <a:ext uri="{FF2B5EF4-FFF2-40B4-BE49-F238E27FC236}">
                        <a16:creationId xmlns:a16="http://schemas.microsoft.com/office/drawing/2014/main" id="{2A2E7EF8-624C-46DC-B3BE-A20F1DFC806D}"/>
                      </a:ext>
                    </a:extLst>
                  </p:cNvPr>
                  <p:cNvSpPr txBox="1"/>
                  <p:nvPr/>
                </p:nvSpPr>
                <p:spPr>
                  <a:xfrm>
                    <a:off x="387705" y="0"/>
                    <a:ext cx="1019175" cy="361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スタート</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33" name="直線矢印コネクタ 232">
                    <a:extLst>
                      <a:ext uri="{FF2B5EF4-FFF2-40B4-BE49-F238E27FC236}">
                        <a16:creationId xmlns:a16="http://schemas.microsoft.com/office/drawing/2014/main" id="{25903429-4EEC-4659-AFC3-7918B6529DCE}"/>
                      </a:ext>
                    </a:extLst>
                  </p:cNvPr>
                  <p:cNvCxnSpPr/>
                  <p:nvPr/>
                </p:nvCxnSpPr>
                <p:spPr>
                  <a:xfrm>
                    <a:off x="907085" y="292608"/>
                    <a:ext cx="0" cy="296883"/>
                  </a:xfrm>
                  <a:prstGeom prst="straightConnector1">
                    <a:avLst/>
                  </a:prstGeom>
                  <a:noFill/>
                  <a:ln w="9525" cap="flat" cmpd="sng" algn="ctr">
                    <a:solidFill>
                      <a:sysClr val="windowText" lastClr="000000"/>
                    </a:solidFill>
                    <a:prstDash val="solid"/>
                    <a:tailEnd type="arrow"/>
                  </a:ln>
                  <a:effectLst/>
                </p:spPr>
              </p:cxnSp>
              <p:sp>
                <p:nvSpPr>
                  <p:cNvPr id="234" name="正方形/長方形 233">
                    <a:extLst>
                      <a:ext uri="{FF2B5EF4-FFF2-40B4-BE49-F238E27FC236}">
                        <a16:creationId xmlns:a16="http://schemas.microsoft.com/office/drawing/2014/main" id="{10BEE1C1-4E57-48CA-BE19-1F872C692690}"/>
                      </a:ext>
                    </a:extLst>
                  </p:cNvPr>
                  <p:cNvSpPr/>
                  <p:nvPr/>
                </p:nvSpPr>
                <p:spPr>
                  <a:xfrm>
                    <a:off x="2179929" y="790041"/>
                    <a:ext cx="587375" cy="236855"/>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35" name="テキスト ボックス 44119">
                    <a:extLst>
                      <a:ext uri="{FF2B5EF4-FFF2-40B4-BE49-F238E27FC236}">
                        <a16:creationId xmlns:a16="http://schemas.microsoft.com/office/drawing/2014/main" id="{C7555DF2-E638-4DB0-BA01-2149A115A5BF}"/>
                      </a:ext>
                    </a:extLst>
                  </p:cNvPr>
                  <p:cNvSpPr txBox="1"/>
                  <p:nvPr/>
                </p:nvSpPr>
                <p:spPr>
                  <a:xfrm>
                    <a:off x="246904" y="702259"/>
                    <a:ext cx="1323975" cy="45126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機能的視点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6" name="フローチャート : 判断 44120">
                    <a:extLst>
                      <a:ext uri="{FF2B5EF4-FFF2-40B4-BE49-F238E27FC236}">
                        <a16:creationId xmlns:a16="http://schemas.microsoft.com/office/drawing/2014/main" id="{27AA1BD2-870C-4B2F-AEDE-366B6D423084}"/>
                      </a:ext>
                    </a:extLst>
                  </p:cNvPr>
                  <p:cNvSpPr/>
                  <p:nvPr/>
                </p:nvSpPr>
                <p:spPr>
                  <a:xfrm>
                    <a:off x="0" y="585216"/>
                    <a:ext cx="1816925" cy="623454"/>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37" name="直線矢印コネクタ 236">
                    <a:extLst>
                      <a:ext uri="{FF2B5EF4-FFF2-40B4-BE49-F238E27FC236}">
                        <a16:creationId xmlns:a16="http://schemas.microsoft.com/office/drawing/2014/main" id="{B12DB72F-58CA-42A8-9638-B8A2F852A41C}"/>
                      </a:ext>
                    </a:extLst>
                  </p:cNvPr>
                  <p:cNvCxnSpPr/>
                  <p:nvPr/>
                </p:nvCxnSpPr>
                <p:spPr>
                  <a:xfrm flipV="1">
                    <a:off x="1821485" y="899769"/>
                    <a:ext cx="350520" cy="0"/>
                  </a:xfrm>
                  <a:prstGeom prst="straightConnector1">
                    <a:avLst/>
                  </a:prstGeom>
                  <a:noFill/>
                  <a:ln w="9525" cap="flat" cmpd="sng" algn="ctr">
                    <a:solidFill>
                      <a:sysClr val="windowText" lastClr="000000"/>
                    </a:solidFill>
                    <a:prstDash val="solid"/>
                    <a:tailEnd type="arrow"/>
                  </a:ln>
                  <a:effectLst/>
                </p:spPr>
              </p:cxnSp>
              <p:sp>
                <p:nvSpPr>
                  <p:cNvPr id="238" name="テキスト ボックス 44123">
                    <a:extLst>
                      <a:ext uri="{FF2B5EF4-FFF2-40B4-BE49-F238E27FC236}">
                        <a16:creationId xmlns:a16="http://schemas.microsoft.com/office/drawing/2014/main" id="{5F9F9AE6-2B4B-4682-9ADA-716D599726CC}"/>
                      </a:ext>
                    </a:extLst>
                  </p:cNvPr>
                  <p:cNvSpPr txBox="1"/>
                  <p:nvPr/>
                </p:nvSpPr>
                <p:spPr>
                  <a:xfrm>
                    <a:off x="2194560" y="775411"/>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更新</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39" name="直線矢印コネクタ 238">
                    <a:extLst>
                      <a:ext uri="{FF2B5EF4-FFF2-40B4-BE49-F238E27FC236}">
                        <a16:creationId xmlns:a16="http://schemas.microsoft.com/office/drawing/2014/main" id="{EEA8DC34-A059-4D04-ACBF-F536B84DA691}"/>
                      </a:ext>
                    </a:extLst>
                  </p:cNvPr>
                  <p:cNvCxnSpPr/>
                  <p:nvPr/>
                </p:nvCxnSpPr>
                <p:spPr>
                  <a:xfrm>
                    <a:off x="907085" y="1214323"/>
                    <a:ext cx="0" cy="296545"/>
                  </a:xfrm>
                  <a:prstGeom prst="straightConnector1">
                    <a:avLst/>
                  </a:prstGeom>
                  <a:noFill/>
                  <a:ln w="9525" cap="flat" cmpd="sng" algn="ctr">
                    <a:solidFill>
                      <a:sysClr val="windowText" lastClr="000000"/>
                    </a:solidFill>
                    <a:prstDash val="solid"/>
                    <a:tailEnd type="arrow"/>
                  </a:ln>
                  <a:effectLst/>
                </p:spPr>
              </p:cxnSp>
              <p:sp>
                <p:nvSpPr>
                  <p:cNvPr id="240" name="テキスト ボックス 44145">
                    <a:extLst>
                      <a:ext uri="{FF2B5EF4-FFF2-40B4-BE49-F238E27FC236}">
                        <a16:creationId xmlns:a16="http://schemas.microsoft.com/office/drawing/2014/main" id="{B31C8C84-B7CE-44C8-AFD4-76123C155230}"/>
                      </a:ext>
                    </a:extLst>
                  </p:cNvPr>
                  <p:cNvSpPr txBox="1"/>
                  <p:nvPr/>
                </p:nvSpPr>
                <p:spPr>
                  <a:xfrm>
                    <a:off x="246904" y="1623974"/>
                    <a:ext cx="1323975"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社会的視点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1" name="フローチャート : 判断 44150">
                    <a:extLst>
                      <a:ext uri="{FF2B5EF4-FFF2-40B4-BE49-F238E27FC236}">
                        <a16:creationId xmlns:a16="http://schemas.microsoft.com/office/drawing/2014/main" id="{2941A6C3-0DFB-4B8C-963A-C1E6B2A695F1}"/>
                      </a:ext>
                    </a:extLst>
                  </p:cNvPr>
                  <p:cNvSpPr/>
                  <p:nvPr/>
                </p:nvSpPr>
                <p:spPr>
                  <a:xfrm>
                    <a:off x="0" y="1506931"/>
                    <a:ext cx="1816735" cy="622935"/>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42" name="直線矢印コネクタ 241">
                    <a:extLst>
                      <a:ext uri="{FF2B5EF4-FFF2-40B4-BE49-F238E27FC236}">
                        <a16:creationId xmlns:a16="http://schemas.microsoft.com/office/drawing/2014/main" id="{7E4F5E7B-6C6E-4DC5-985D-90A15C0A746B}"/>
                      </a:ext>
                    </a:extLst>
                  </p:cNvPr>
                  <p:cNvCxnSpPr/>
                  <p:nvPr/>
                </p:nvCxnSpPr>
                <p:spPr>
                  <a:xfrm>
                    <a:off x="907085" y="2128723"/>
                    <a:ext cx="0" cy="296545"/>
                  </a:xfrm>
                  <a:prstGeom prst="straightConnector1">
                    <a:avLst/>
                  </a:prstGeom>
                  <a:noFill/>
                  <a:ln w="9525" cap="flat" cmpd="sng" algn="ctr">
                    <a:solidFill>
                      <a:sysClr val="windowText" lastClr="000000"/>
                    </a:solidFill>
                    <a:prstDash val="solid"/>
                    <a:tailEnd type="arrow"/>
                  </a:ln>
                  <a:effectLst/>
                </p:spPr>
              </p:cxnSp>
            </p:grpSp>
            <p:sp>
              <p:nvSpPr>
                <p:cNvPr id="204" name="テキスト ボックス 164">
                  <a:extLst>
                    <a:ext uri="{FF2B5EF4-FFF2-40B4-BE49-F238E27FC236}">
                      <a16:creationId xmlns:a16="http://schemas.microsoft.com/office/drawing/2014/main" id="{A5D27334-52EB-469E-9DCC-04B0ADCB8F09}"/>
                    </a:ext>
                  </a:extLst>
                </p:cNvPr>
                <p:cNvSpPr txBox="1"/>
                <p:nvPr/>
              </p:nvSpPr>
              <p:spPr>
                <a:xfrm>
                  <a:off x="2218267" y="1549400"/>
                  <a:ext cx="55118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5" name="正方形/長方形 204">
                  <a:extLst>
                    <a:ext uri="{FF2B5EF4-FFF2-40B4-BE49-F238E27FC236}">
                      <a16:creationId xmlns:a16="http://schemas.microsoft.com/office/drawing/2014/main" id="{6D606EF1-B4D9-4DBD-8003-DEE54A2B5255}"/>
                    </a:ext>
                  </a:extLst>
                </p:cNvPr>
                <p:cNvSpPr/>
                <p:nvPr/>
              </p:nvSpPr>
              <p:spPr>
                <a:xfrm>
                  <a:off x="2709334" y="1701800"/>
                  <a:ext cx="81343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06" name="テキスト ボックス 167">
                  <a:extLst>
                    <a:ext uri="{FF2B5EF4-FFF2-40B4-BE49-F238E27FC236}">
                      <a16:creationId xmlns:a16="http://schemas.microsoft.com/office/drawing/2014/main" id="{AC4E8AE2-D0EF-4791-BCC5-1699452BF5A5}"/>
                    </a:ext>
                  </a:extLst>
                </p:cNvPr>
                <p:cNvSpPr txBox="1"/>
                <p:nvPr/>
              </p:nvSpPr>
              <p:spPr>
                <a:xfrm>
                  <a:off x="2734734" y="1684867"/>
                  <a:ext cx="75946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部分更新</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7" name="フローチャート : 判断 163">
                  <a:extLst>
                    <a:ext uri="{FF2B5EF4-FFF2-40B4-BE49-F238E27FC236}">
                      <a16:creationId xmlns:a16="http://schemas.microsoft.com/office/drawing/2014/main" id="{426F490B-843B-4CAE-A571-DAF4DF46DFF5}"/>
                    </a:ext>
                  </a:extLst>
                </p:cNvPr>
                <p:cNvSpPr/>
                <p:nvPr/>
              </p:nvSpPr>
              <p:spPr>
                <a:xfrm>
                  <a:off x="498447" y="2421467"/>
                  <a:ext cx="1851880" cy="622300"/>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08" name="テキスト ボックス 168">
                  <a:extLst>
                    <a:ext uri="{FF2B5EF4-FFF2-40B4-BE49-F238E27FC236}">
                      <a16:creationId xmlns:a16="http://schemas.microsoft.com/office/drawing/2014/main" id="{56223C90-F9FA-4468-9103-A6D838533095}"/>
                    </a:ext>
                  </a:extLst>
                </p:cNvPr>
                <p:cNvSpPr txBox="1"/>
                <p:nvPr/>
              </p:nvSpPr>
              <p:spPr>
                <a:xfrm>
                  <a:off x="1974788" y="2290172"/>
                  <a:ext cx="838451" cy="47815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大規模な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損傷</a:t>
                  </a:r>
                  <a:r>
                    <a:rPr lang="ja-JP" altLang="en-US" sz="700" b="1" u="sng"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等</a:t>
                  </a: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9" name="正方形/長方形 208">
                  <a:extLst>
                    <a:ext uri="{FF2B5EF4-FFF2-40B4-BE49-F238E27FC236}">
                      <a16:creationId xmlns:a16="http://schemas.microsoft.com/office/drawing/2014/main" id="{AE3E6BAF-0D15-443A-98E3-1A9225A7ECC5}"/>
                    </a:ext>
                  </a:extLst>
                </p:cNvPr>
                <p:cNvSpPr/>
                <p:nvPr/>
              </p:nvSpPr>
              <p:spPr>
                <a:xfrm>
                  <a:off x="2696463" y="2576110"/>
                  <a:ext cx="1442559" cy="316554"/>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dirty="0"/>
                </a:p>
              </p:txBody>
            </p:sp>
            <p:sp>
              <p:nvSpPr>
                <p:cNvPr id="210" name="テキスト ボックス 172">
                  <a:extLst>
                    <a:ext uri="{FF2B5EF4-FFF2-40B4-BE49-F238E27FC236}">
                      <a16:creationId xmlns:a16="http://schemas.microsoft.com/office/drawing/2014/main" id="{FDF13F8C-BE8B-424A-83F4-99316A9BE97C}"/>
                    </a:ext>
                  </a:extLst>
                </p:cNvPr>
                <p:cNvSpPr txBox="1"/>
                <p:nvPr/>
              </p:nvSpPr>
              <p:spPr>
                <a:xfrm>
                  <a:off x="2628903" y="2597910"/>
                  <a:ext cx="1577676" cy="48132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800" b="1" u="sng"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更新・</a:t>
                  </a: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部分更新・補修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1" name="テキスト ボックス 179">
                  <a:extLst>
                    <a:ext uri="{FF2B5EF4-FFF2-40B4-BE49-F238E27FC236}">
                      <a16:creationId xmlns:a16="http://schemas.microsoft.com/office/drawing/2014/main" id="{6BE7B1E0-6220-4FD5-8E4C-73DF57AEAE14}"/>
                    </a:ext>
                  </a:extLst>
                </p:cNvPr>
                <p:cNvSpPr txBox="1"/>
                <p:nvPr/>
              </p:nvSpPr>
              <p:spPr>
                <a:xfrm>
                  <a:off x="670767" y="3005268"/>
                  <a:ext cx="889410" cy="4921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大規模な</a:t>
                  </a:r>
                  <a:r>
                    <a:rPr lang="ja-JP" altLang="en-US"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損傷</a:t>
                  </a:r>
                  <a:r>
                    <a:rPr lang="ja-JP" altLang="en-US" sz="700" b="1" u="sng"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等</a:t>
                  </a: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12" name="グループ化 211">
                  <a:extLst>
                    <a:ext uri="{FF2B5EF4-FFF2-40B4-BE49-F238E27FC236}">
                      <a16:creationId xmlns:a16="http://schemas.microsoft.com/office/drawing/2014/main" id="{F1430706-F903-4801-9E91-02E315ADD222}"/>
                    </a:ext>
                  </a:extLst>
                </p:cNvPr>
                <p:cNvGrpSpPr/>
                <p:nvPr/>
              </p:nvGrpSpPr>
              <p:grpSpPr>
                <a:xfrm>
                  <a:off x="748604" y="3293534"/>
                  <a:ext cx="2846976" cy="728807"/>
                  <a:chOff x="189986" y="-48493"/>
                  <a:chExt cx="2847499" cy="728807"/>
                </a:xfrm>
              </p:grpSpPr>
              <p:sp>
                <p:nvSpPr>
                  <p:cNvPr id="222" name="テキスト ボックス 182">
                    <a:extLst>
                      <a:ext uri="{FF2B5EF4-FFF2-40B4-BE49-F238E27FC236}">
                        <a16:creationId xmlns:a16="http://schemas.microsoft.com/office/drawing/2014/main" id="{BCBA4421-4C22-46A6-853E-43565077E4BE}"/>
                      </a:ext>
                    </a:extLst>
                  </p:cNvPr>
                  <p:cNvSpPr txBox="1"/>
                  <p:nvPr/>
                </p:nvSpPr>
                <p:spPr>
                  <a:xfrm>
                    <a:off x="213108" y="184067"/>
                    <a:ext cx="1323340" cy="49624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損傷の程度</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400" kern="100" dirty="0">
                        <a:effectLst/>
                        <a:latin typeface="Century" panose="02040604050505020304" pitchFamily="18" charset="0"/>
                        <a:ea typeface="HG丸ｺﾞｼｯｸM-PRO" panose="020F0600000000000000" pitchFamily="50" charset="-128"/>
                        <a:cs typeface="Times New Roman" panose="02020603050405020304" pitchFamily="18" charset="0"/>
                      </a:rPr>
                      <a:t>※１</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3" name="フローチャート : 判断 183">
                    <a:extLst>
                      <a:ext uri="{FF2B5EF4-FFF2-40B4-BE49-F238E27FC236}">
                        <a16:creationId xmlns:a16="http://schemas.microsoft.com/office/drawing/2014/main" id="{10C9CFA2-ECCF-46EA-93A3-511F7160AD14}"/>
                      </a:ext>
                    </a:extLst>
                  </p:cNvPr>
                  <p:cNvSpPr/>
                  <p:nvPr/>
                </p:nvSpPr>
                <p:spPr>
                  <a:xfrm>
                    <a:off x="189986" y="103443"/>
                    <a:ext cx="1346462" cy="449813"/>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24" name="テキスト ボックス 184">
                    <a:extLst>
                      <a:ext uri="{FF2B5EF4-FFF2-40B4-BE49-F238E27FC236}">
                        <a16:creationId xmlns:a16="http://schemas.microsoft.com/office/drawing/2014/main" id="{D8CBE57C-D26F-48D5-9516-0945957A5A3D}"/>
                      </a:ext>
                    </a:extLst>
                  </p:cNvPr>
                  <p:cNvSpPr txBox="1"/>
                  <p:nvPr/>
                </p:nvSpPr>
                <p:spPr>
                  <a:xfrm>
                    <a:off x="1449442" y="-48493"/>
                    <a:ext cx="676630" cy="3831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中規模</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の損傷</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25" name="直線矢印コネクタ 224">
                    <a:extLst>
                      <a:ext uri="{FF2B5EF4-FFF2-40B4-BE49-F238E27FC236}">
                        <a16:creationId xmlns:a16="http://schemas.microsoft.com/office/drawing/2014/main" id="{A1EE7131-CA23-4D40-9985-146EAA1EF507}"/>
                      </a:ext>
                    </a:extLst>
                  </p:cNvPr>
                  <p:cNvCxnSpPr>
                    <a:stCxn id="223" idx="3"/>
                    <a:endCxn id="227" idx="1"/>
                  </p:cNvCxnSpPr>
                  <p:nvPr/>
                </p:nvCxnSpPr>
                <p:spPr>
                  <a:xfrm flipV="1">
                    <a:off x="1536448" y="327635"/>
                    <a:ext cx="568824" cy="715"/>
                  </a:xfrm>
                  <a:prstGeom prst="straightConnector1">
                    <a:avLst/>
                  </a:prstGeom>
                  <a:noFill/>
                  <a:ln w="9525" cap="flat" cmpd="sng" algn="ctr">
                    <a:solidFill>
                      <a:sysClr val="windowText" lastClr="000000"/>
                    </a:solidFill>
                    <a:prstDash val="solid"/>
                    <a:tailEnd type="arrow"/>
                  </a:ln>
                  <a:effectLst/>
                </p:spPr>
              </p:cxnSp>
              <p:sp>
                <p:nvSpPr>
                  <p:cNvPr id="226" name="正方形/長方形 225">
                    <a:extLst>
                      <a:ext uri="{FF2B5EF4-FFF2-40B4-BE49-F238E27FC236}">
                        <a16:creationId xmlns:a16="http://schemas.microsoft.com/office/drawing/2014/main" id="{9B8BBB68-1231-4D34-A897-6497872E9CFF}"/>
                      </a:ext>
                    </a:extLst>
                  </p:cNvPr>
                  <p:cNvSpPr/>
                  <p:nvPr/>
                </p:nvSpPr>
                <p:spPr>
                  <a:xfrm>
                    <a:off x="2163659" y="202705"/>
                    <a:ext cx="81343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27" name="テキスト ボックス 187">
                    <a:extLst>
                      <a:ext uri="{FF2B5EF4-FFF2-40B4-BE49-F238E27FC236}">
                        <a16:creationId xmlns:a16="http://schemas.microsoft.com/office/drawing/2014/main" id="{F724BC90-68CB-4DED-9FD6-899AECFD6C49}"/>
                      </a:ext>
                    </a:extLst>
                  </p:cNvPr>
                  <p:cNvSpPr txBox="1"/>
                  <p:nvPr/>
                </p:nvSpPr>
                <p:spPr>
                  <a:xfrm>
                    <a:off x="2105272" y="194601"/>
                    <a:ext cx="932213"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補修・修繕</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13" name="テキスト ボックス 188">
                  <a:extLst>
                    <a:ext uri="{FF2B5EF4-FFF2-40B4-BE49-F238E27FC236}">
                      <a16:creationId xmlns:a16="http://schemas.microsoft.com/office/drawing/2014/main" id="{B940A7A0-DF58-418F-A69E-FDD587F6A028}"/>
                    </a:ext>
                  </a:extLst>
                </p:cNvPr>
                <p:cNvSpPr txBox="1"/>
                <p:nvPr/>
              </p:nvSpPr>
              <p:spPr>
                <a:xfrm>
                  <a:off x="512733" y="2425966"/>
                  <a:ext cx="1851879" cy="53403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物理的視点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（大規模な損傷の有無）</a:t>
                  </a:r>
                  <a:endParaRPr lang="en-US" alt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p>
                  <a:pPr algn="ctr"/>
                  <a:r>
                    <a:rPr lang="ja-JP" altLang="en-US" sz="700" b="1" u="sng"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（一連の河床低下の有無</a:t>
                  </a:r>
                  <a:r>
                    <a:rPr lang="ja-JP" altLang="en-US" sz="700" b="1" u="sng" kern="100" dirty="0">
                      <a:latin typeface="Century" panose="02040604050505020304" pitchFamily="18" charset="0"/>
                      <a:ea typeface="HG丸ｺﾞｼｯｸM-PRO" panose="020F0600000000000000" pitchFamily="50" charset="-128"/>
                      <a:cs typeface="Times New Roman" panose="02020603050405020304" pitchFamily="18" charset="0"/>
                    </a:rPr>
                    <a:t>）</a:t>
                  </a:r>
                  <a:endParaRPr lang="ja-JP" sz="900" b="1" u="sng"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4" name="テキスト ボックス 189">
                  <a:extLst>
                    <a:ext uri="{FF2B5EF4-FFF2-40B4-BE49-F238E27FC236}">
                      <a16:creationId xmlns:a16="http://schemas.microsoft.com/office/drawing/2014/main" id="{8DC0A767-3C47-49CF-A95F-B09C0A74C10D}"/>
                    </a:ext>
                  </a:extLst>
                </p:cNvPr>
                <p:cNvSpPr txBox="1"/>
                <p:nvPr/>
              </p:nvSpPr>
              <p:spPr>
                <a:xfrm>
                  <a:off x="740410" y="3886201"/>
                  <a:ext cx="812800" cy="43243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114300" algn="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小規模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R="114300" algn="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の損傷</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5" name="正方形/長方形 214">
                  <a:extLst>
                    <a:ext uri="{FF2B5EF4-FFF2-40B4-BE49-F238E27FC236}">
                      <a16:creationId xmlns:a16="http://schemas.microsoft.com/office/drawing/2014/main" id="{C93CD8E4-1380-4A3E-B6D7-0F85E8ADF236}"/>
                    </a:ext>
                  </a:extLst>
                </p:cNvPr>
                <p:cNvSpPr/>
                <p:nvPr/>
              </p:nvSpPr>
              <p:spPr>
                <a:xfrm>
                  <a:off x="1041400" y="4267200"/>
                  <a:ext cx="812800"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16" name="正方形/長方形 215">
                  <a:extLst>
                    <a:ext uri="{FF2B5EF4-FFF2-40B4-BE49-F238E27FC236}">
                      <a16:creationId xmlns:a16="http://schemas.microsoft.com/office/drawing/2014/main" id="{E7135086-FC77-485A-9086-F5A1B7C68DE0}"/>
                    </a:ext>
                  </a:extLst>
                </p:cNvPr>
                <p:cNvSpPr/>
                <p:nvPr/>
              </p:nvSpPr>
              <p:spPr>
                <a:xfrm>
                  <a:off x="2006600" y="4250267"/>
                  <a:ext cx="110426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17" name="直線矢印コネクタ 216">
                  <a:extLst>
                    <a:ext uri="{FF2B5EF4-FFF2-40B4-BE49-F238E27FC236}">
                      <a16:creationId xmlns:a16="http://schemas.microsoft.com/office/drawing/2014/main" id="{D2124DED-7669-4CCC-83DE-F0F155D01330}"/>
                    </a:ext>
                  </a:extLst>
                </p:cNvPr>
                <p:cNvCxnSpPr>
                  <a:cxnSpLocks/>
                </p:cNvCxnSpPr>
                <p:nvPr/>
              </p:nvCxnSpPr>
              <p:spPr>
                <a:xfrm>
                  <a:off x="2491317" y="4089400"/>
                  <a:ext cx="2540" cy="147955"/>
                </a:xfrm>
                <a:prstGeom prst="straightConnector1">
                  <a:avLst/>
                </a:prstGeom>
                <a:noFill/>
                <a:ln w="9525" cap="flat" cmpd="sng" algn="ctr">
                  <a:solidFill>
                    <a:sysClr val="windowText" lastClr="000000"/>
                  </a:solidFill>
                  <a:prstDash val="solid"/>
                  <a:tailEnd type="arrow"/>
                </a:ln>
                <a:effectLst/>
              </p:spPr>
            </p:cxnSp>
            <p:sp>
              <p:nvSpPr>
                <p:cNvPr id="218" name="フリーフォーム 136">
                  <a:extLst>
                    <a:ext uri="{FF2B5EF4-FFF2-40B4-BE49-F238E27FC236}">
                      <a16:creationId xmlns:a16="http://schemas.microsoft.com/office/drawing/2014/main" id="{3ACB6EFA-AB35-4E7F-B832-93151AAB6893}"/>
                    </a:ext>
                  </a:extLst>
                </p:cNvPr>
                <p:cNvSpPr/>
                <p:nvPr/>
              </p:nvSpPr>
              <p:spPr>
                <a:xfrm>
                  <a:off x="416984" y="3674534"/>
                  <a:ext cx="361950" cy="583565"/>
                </a:xfrm>
                <a:custGeom>
                  <a:avLst/>
                  <a:gdLst>
                    <a:gd name="connsiteX0" fmla="*/ 209550 w 209550"/>
                    <a:gd name="connsiteY0" fmla="*/ 0 h 566737"/>
                    <a:gd name="connsiteX1" fmla="*/ 0 w 209550"/>
                    <a:gd name="connsiteY1" fmla="*/ 0 h 566737"/>
                    <a:gd name="connsiteX2" fmla="*/ 0 w 209550"/>
                    <a:gd name="connsiteY2" fmla="*/ 566737 h 566737"/>
                  </a:gdLst>
                  <a:ahLst/>
                  <a:cxnLst>
                    <a:cxn ang="0">
                      <a:pos x="connsiteX0" y="connsiteY0"/>
                    </a:cxn>
                    <a:cxn ang="0">
                      <a:pos x="connsiteX1" y="connsiteY1"/>
                    </a:cxn>
                    <a:cxn ang="0">
                      <a:pos x="connsiteX2" y="connsiteY2"/>
                    </a:cxn>
                  </a:cxnLst>
                  <a:rect l="l" t="t" r="r" b="b"/>
                  <a:pathLst>
                    <a:path w="209550" h="566737">
                      <a:moveTo>
                        <a:pt x="209550" y="0"/>
                      </a:moveTo>
                      <a:lnTo>
                        <a:pt x="0" y="0"/>
                      </a:lnTo>
                      <a:lnTo>
                        <a:pt x="0" y="566737"/>
                      </a:lnTo>
                    </a:path>
                  </a:pathLst>
                </a:custGeom>
                <a:noFill/>
                <a:ln w="9525" cap="flat" cmpd="sng" algn="ctr">
                  <a:solidFill>
                    <a:sysClr val="windowText" lastClr="000000"/>
                  </a:solidFill>
                  <a:prstDash val="solid"/>
                  <a:tailEnd type="arrow"/>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19" name="テキスト ボックス 130">
                  <a:extLst>
                    <a:ext uri="{FF2B5EF4-FFF2-40B4-BE49-F238E27FC236}">
                      <a16:creationId xmlns:a16="http://schemas.microsoft.com/office/drawing/2014/main" id="{E7B9B2D7-C001-45E5-A4D4-B575FF8F41A7}"/>
                    </a:ext>
                  </a:extLst>
                </p:cNvPr>
                <p:cNvSpPr txBox="1"/>
                <p:nvPr/>
              </p:nvSpPr>
              <p:spPr>
                <a:xfrm>
                  <a:off x="0" y="4241800"/>
                  <a:ext cx="931545"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経過観察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0" name="正方形/長方形 219">
                  <a:extLst>
                    <a:ext uri="{FF2B5EF4-FFF2-40B4-BE49-F238E27FC236}">
                      <a16:creationId xmlns:a16="http://schemas.microsoft.com/office/drawing/2014/main" id="{67AA1A7B-AF37-4765-8F55-BEEA781DE291}"/>
                    </a:ext>
                  </a:extLst>
                </p:cNvPr>
                <p:cNvSpPr/>
                <p:nvPr/>
              </p:nvSpPr>
              <p:spPr>
                <a:xfrm>
                  <a:off x="67734" y="4267200"/>
                  <a:ext cx="73342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21" name="テキスト ボックス 131">
                  <a:extLst>
                    <a:ext uri="{FF2B5EF4-FFF2-40B4-BE49-F238E27FC236}">
                      <a16:creationId xmlns:a16="http://schemas.microsoft.com/office/drawing/2014/main" id="{C0936825-3645-41B0-B228-5E1BC8172D8B}"/>
                    </a:ext>
                  </a:extLst>
                </p:cNvPr>
                <p:cNvSpPr txBox="1"/>
                <p:nvPr/>
              </p:nvSpPr>
              <p:spPr>
                <a:xfrm>
                  <a:off x="381000" y="3716867"/>
                  <a:ext cx="633095" cy="3727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114300" algn="l"/>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損傷なし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197" name="直線矢印コネクタ 196">
                <a:extLst>
                  <a:ext uri="{FF2B5EF4-FFF2-40B4-BE49-F238E27FC236}">
                    <a16:creationId xmlns:a16="http://schemas.microsoft.com/office/drawing/2014/main" id="{060D2247-CEFF-40B9-B069-7217852D404E}"/>
                  </a:ext>
                </a:extLst>
              </p:cNvPr>
              <p:cNvCxnSpPr/>
              <p:nvPr/>
            </p:nvCxnSpPr>
            <p:spPr>
              <a:xfrm flipV="1">
                <a:off x="2311400" y="1811867"/>
                <a:ext cx="349885" cy="0"/>
              </a:xfrm>
              <a:prstGeom prst="straightConnector1">
                <a:avLst/>
              </a:prstGeom>
              <a:noFill/>
              <a:ln w="9525" cap="flat" cmpd="sng" algn="ctr">
                <a:solidFill>
                  <a:sysClr val="windowText" lastClr="000000"/>
                </a:solidFill>
                <a:prstDash val="solid"/>
                <a:tailEnd type="arrow"/>
              </a:ln>
              <a:effectLst/>
            </p:spPr>
          </p:cxnSp>
          <p:cxnSp>
            <p:nvCxnSpPr>
              <p:cNvPr id="198" name="直線矢印コネクタ 197">
                <a:extLst>
                  <a:ext uri="{FF2B5EF4-FFF2-40B4-BE49-F238E27FC236}">
                    <a16:creationId xmlns:a16="http://schemas.microsoft.com/office/drawing/2014/main" id="{7E74531C-916A-4111-87D7-C48ABF7D35DB}"/>
                  </a:ext>
                </a:extLst>
              </p:cNvPr>
              <p:cNvCxnSpPr/>
              <p:nvPr/>
            </p:nvCxnSpPr>
            <p:spPr>
              <a:xfrm flipV="1">
                <a:off x="2353733" y="2734734"/>
                <a:ext cx="356778" cy="0"/>
              </a:xfrm>
              <a:prstGeom prst="straightConnector1">
                <a:avLst/>
              </a:prstGeom>
              <a:noFill/>
              <a:ln w="9525" cap="flat" cmpd="sng" algn="ctr">
                <a:solidFill>
                  <a:sysClr val="windowText" lastClr="000000"/>
                </a:solidFill>
                <a:prstDash val="solid"/>
                <a:tailEnd type="arrow"/>
              </a:ln>
              <a:effectLst/>
            </p:spPr>
          </p:cxnSp>
          <p:cxnSp>
            <p:nvCxnSpPr>
              <p:cNvPr id="199" name="直線矢印コネクタ 198">
                <a:extLst>
                  <a:ext uri="{FF2B5EF4-FFF2-40B4-BE49-F238E27FC236}">
                    <a16:creationId xmlns:a16="http://schemas.microsoft.com/office/drawing/2014/main" id="{F11C2283-1578-47C5-9E20-85E169F373CF}"/>
                  </a:ext>
                </a:extLst>
              </p:cNvPr>
              <p:cNvCxnSpPr/>
              <p:nvPr/>
            </p:nvCxnSpPr>
            <p:spPr>
              <a:xfrm>
                <a:off x="1416050" y="3048000"/>
                <a:ext cx="0" cy="400685"/>
              </a:xfrm>
              <a:prstGeom prst="straightConnector1">
                <a:avLst/>
              </a:prstGeom>
              <a:noFill/>
              <a:ln w="9525" cap="flat" cmpd="sng" algn="ctr">
                <a:solidFill>
                  <a:sysClr val="windowText" lastClr="000000"/>
                </a:solidFill>
                <a:prstDash val="solid"/>
                <a:tailEnd type="arrow"/>
              </a:ln>
              <a:effectLst/>
            </p:spPr>
          </p:cxnSp>
          <p:cxnSp>
            <p:nvCxnSpPr>
              <p:cNvPr id="200" name="直線矢印コネクタ 199">
                <a:extLst>
                  <a:ext uri="{FF2B5EF4-FFF2-40B4-BE49-F238E27FC236}">
                    <a16:creationId xmlns:a16="http://schemas.microsoft.com/office/drawing/2014/main" id="{AB6534BF-5844-489A-A6F4-F144DADD52C4}"/>
                  </a:ext>
                </a:extLst>
              </p:cNvPr>
              <p:cNvCxnSpPr/>
              <p:nvPr/>
            </p:nvCxnSpPr>
            <p:spPr>
              <a:xfrm>
                <a:off x="1407583" y="3894667"/>
                <a:ext cx="0" cy="364490"/>
              </a:xfrm>
              <a:prstGeom prst="straightConnector1">
                <a:avLst/>
              </a:prstGeom>
              <a:noFill/>
              <a:ln w="9525" cap="flat" cmpd="sng" algn="ctr">
                <a:solidFill>
                  <a:sysClr val="windowText" lastClr="000000"/>
                </a:solidFill>
                <a:prstDash val="solid"/>
                <a:tailEnd type="arrow"/>
              </a:ln>
              <a:effectLst/>
            </p:spPr>
          </p:cxnSp>
        </p:grpSp>
        <p:cxnSp>
          <p:nvCxnSpPr>
            <p:cNvPr id="136" name="直線コネクタ 135">
              <a:extLst>
                <a:ext uri="{FF2B5EF4-FFF2-40B4-BE49-F238E27FC236}">
                  <a16:creationId xmlns:a16="http://schemas.microsoft.com/office/drawing/2014/main" id="{3805F775-3552-4852-953D-64F07F39FF8B}"/>
                </a:ext>
              </a:extLst>
            </p:cNvPr>
            <p:cNvCxnSpPr>
              <a:cxnSpLocks/>
            </p:cNvCxnSpPr>
            <p:nvPr/>
          </p:nvCxnSpPr>
          <p:spPr>
            <a:xfrm>
              <a:off x="1413933" y="4089400"/>
              <a:ext cx="1077384" cy="0"/>
            </a:xfrm>
            <a:prstGeom prst="line">
              <a:avLst/>
            </a:prstGeom>
            <a:noFill/>
            <a:ln w="9525" cap="flat" cmpd="sng" algn="ctr">
              <a:solidFill>
                <a:sysClr val="windowText" lastClr="000000"/>
              </a:solidFill>
              <a:prstDash val="solid"/>
            </a:ln>
            <a:effectLst/>
          </p:spPr>
        </p:cxnSp>
      </p:grpSp>
      <p:sp>
        <p:nvSpPr>
          <p:cNvPr id="243" name="テキスト ボックス 242">
            <a:extLst>
              <a:ext uri="{FF2B5EF4-FFF2-40B4-BE49-F238E27FC236}">
                <a16:creationId xmlns:a16="http://schemas.microsoft.com/office/drawing/2014/main" id="{9DB3A75B-5FD8-428B-B142-3D824265F3D1}"/>
              </a:ext>
            </a:extLst>
          </p:cNvPr>
          <p:cNvSpPr txBox="1"/>
          <p:nvPr/>
        </p:nvSpPr>
        <p:spPr>
          <a:xfrm>
            <a:off x="4717910" y="3233919"/>
            <a:ext cx="1107996" cy="215444"/>
          </a:xfrm>
          <a:prstGeom prst="rect">
            <a:avLst/>
          </a:prstGeom>
          <a:noFill/>
        </p:spPr>
        <p:txBody>
          <a:bodyPr wrap="none" rtlCol="0">
            <a:spAutoFit/>
          </a:bodyPr>
          <a:lstStyle/>
          <a:p>
            <a:r>
              <a:rPr kumimoji="1" lang="ja-JP" altLang="en-US" sz="800" dirty="0"/>
              <a:t>河川改修計画の有無</a:t>
            </a:r>
          </a:p>
        </p:txBody>
      </p:sp>
      <p:sp>
        <p:nvSpPr>
          <p:cNvPr id="244" name="テキスト ボックス 243">
            <a:extLst>
              <a:ext uri="{FF2B5EF4-FFF2-40B4-BE49-F238E27FC236}">
                <a16:creationId xmlns:a16="http://schemas.microsoft.com/office/drawing/2014/main" id="{4CC928D8-9B3B-4A1E-BD97-851E8C085674}"/>
              </a:ext>
            </a:extLst>
          </p:cNvPr>
          <p:cNvSpPr txBox="1"/>
          <p:nvPr/>
        </p:nvSpPr>
        <p:spPr>
          <a:xfrm>
            <a:off x="4730375" y="3903477"/>
            <a:ext cx="1107996" cy="338554"/>
          </a:xfrm>
          <a:prstGeom prst="rect">
            <a:avLst/>
          </a:prstGeom>
          <a:noFill/>
        </p:spPr>
        <p:txBody>
          <a:bodyPr wrap="none" rtlCol="0">
            <a:spAutoFit/>
          </a:bodyPr>
          <a:lstStyle/>
          <a:p>
            <a:r>
              <a:rPr kumimoji="1" lang="ja-JP" altLang="en-US" sz="800" dirty="0"/>
              <a:t>親水護岸の設置要望</a:t>
            </a:r>
            <a:endParaRPr kumimoji="1" lang="en-US" altLang="ja-JP" sz="800" dirty="0"/>
          </a:p>
          <a:p>
            <a:r>
              <a:rPr kumimoji="1" lang="ja-JP" altLang="en-US" sz="800" dirty="0"/>
              <a:t>の有無</a:t>
            </a:r>
          </a:p>
        </p:txBody>
      </p:sp>
      <p:sp>
        <p:nvSpPr>
          <p:cNvPr id="245" name="テキスト ボックス 244">
            <a:extLst>
              <a:ext uri="{FF2B5EF4-FFF2-40B4-BE49-F238E27FC236}">
                <a16:creationId xmlns:a16="http://schemas.microsoft.com/office/drawing/2014/main" id="{6A9243CD-B71E-456A-A179-9CC74724C782}"/>
              </a:ext>
            </a:extLst>
          </p:cNvPr>
          <p:cNvSpPr txBox="1"/>
          <p:nvPr/>
        </p:nvSpPr>
        <p:spPr>
          <a:xfrm>
            <a:off x="4730375" y="4602071"/>
            <a:ext cx="1107996" cy="338554"/>
          </a:xfrm>
          <a:prstGeom prst="rect">
            <a:avLst/>
          </a:prstGeom>
          <a:noFill/>
        </p:spPr>
        <p:txBody>
          <a:bodyPr wrap="none" rtlCol="0">
            <a:spAutoFit/>
          </a:bodyPr>
          <a:lstStyle/>
          <a:p>
            <a:r>
              <a:rPr kumimoji="1" lang="ja-JP" altLang="en-US" sz="800" dirty="0"/>
              <a:t>護岸の大規模な損傷</a:t>
            </a:r>
            <a:endParaRPr kumimoji="1" lang="en-US" altLang="ja-JP" sz="800" dirty="0"/>
          </a:p>
          <a:p>
            <a:r>
              <a:rPr lang="ja-JP" altLang="en-US" sz="800" b="1" u="sng" dirty="0">
                <a:solidFill>
                  <a:srgbClr val="FF0000"/>
                </a:solidFill>
              </a:rPr>
              <a:t>等</a:t>
            </a:r>
            <a:r>
              <a:rPr kumimoji="1" lang="ja-JP" altLang="en-US" sz="800" dirty="0"/>
              <a:t>の有無</a:t>
            </a:r>
          </a:p>
        </p:txBody>
      </p:sp>
      <p:sp>
        <p:nvSpPr>
          <p:cNvPr id="246" name="テキスト ボックス 245">
            <a:extLst>
              <a:ext uri="{FF2B5EF4-FFF2-40B4-BE49-F238E27FC236}">
                <a16:creationId xmlns:a16="http://schemas.microsoft.com/office/drawing/2014/main" id="{75268E99-0DBD-4DDC-8167-73F59641F9A0}"/>
              </a:ext>
            </a:extLst>
          </p:cNvPr>
          <p:cNvSpPr txBox="1"/>
          <p:nvPr/>
        </p:nvSpPr>
        <p:spPr>
          <a:xfrm>
            <a:off x="4730375" y="5284924"/>
            <a:ext cx="1005403" cy="338554"/>
          </a:xfrm>
          <a:prstGeom prst="rect">
            <a:avLst/>
          </a:prstGeom>
          <a:noFill/>
        </p:spPr>
        <p:txBody>
          <a:bodyPr wrap="none" rtlCol="0">
            <a:spAutoFit/>
          </a:bodyPr>
          <a:lstStyle/>
          <a:p>
            <a:r>
              <a:rPr kumimoji="1" lang="ja-JP" altLang="en-US" sz="800" dirty="0"/>
              <a:t>軽微なブロックの</a:t>
            </a:r>
            <a:endParaRPr kumimoji="1" lang="en-US" altLang="ja-JP" sz="800" dirty="0"/>
          </a:p>
          <a:p>
            <a:r>
              <a:rPr lang="ja-JP" altLang="en-US" sz="800" dirty="0"/>
              <a:t>損傷の有無</a:t>
            </a:r>
            <a:endParaRPr kumimoji="1" lang="ja-JP" altLang="en-US" sz="800" dirty="0"/>
          </a:p>
        </p:txBody>
      </p:sp>
      <p:sp>
        <p:nvSpPr>
          <p:cNvPr id="135" name="テキスト ボックス 3188">
            <a:extLst>
              <a:ext uri="{FF2B5EF4-FFF2-40B4-BE49-F238E27FC236}">
                <a16:creationId xmlns:a16="http://schemas.microsoft.com/office/drawing/2014/main" id="{F7E7DBBC-7545-4AC7-99B5-10364E0E8F12}"/>
              </a:ext>
            </a:extLst>
          </p:cNvPr>
          <p:cNvSpPr txBox="1"/>
          <p:nvPr/>
        </p:nvSpPr>
        <p:spPr>
          <a:xfrm>
            <a:off x="4544477" y="6229477"/>
            <a:ext cx="4298565" cy="2238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l"/>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※２：同様の事象の発生が懸念される場合など、予防的に対策を施す措置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7" name="テキスト ボックス 138">
            <a:extLst>
              <a:ext uri="{FF2B5EF4-FFF2-40B4-BE49-F238E27FC236}">
                <a16:creationId xmlns:a16="http://schemas.microsoft.com/office/drawing/2014/main" id="{2B2CCE48-7FDE-487D-9EE9-14F690E78010}"/>
              </a:ext>
            </a:extLst>
          </p:cNvPr>
          <p:cNvSpPr txBox="1"/>
          <p:nvPr/>
        </p:nvSpPr>
        <p:spPr>
          <a:xfrm>
            <a:off x="4540447" y="5949280"/>
            <a:ext cx="4302595" cy="3320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l"/>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※１：本フローでは、損傷の大きいものは限界管理水準を下回るものとして、物理的視点から部分更新</a:t>
            </a:r>
            <a:endParaRPr lang="en-US" alt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p>
            <a:pPr marL="342900" indent="-342900" algn="l"/>
            <a:r>
              <a:rPr lang="ja-JP" altLang="en-US" sz="7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として表現している。また、損傷の程度が小さいものは、直営作業等により対応する。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9" name="テキスト ボックス 138">
            <a:extLst>
              <a:ext uri="{FF2B5EF4-FFF2-40B4-BE49-F238E27FC236}">
                <a16:creationId xmlns:a16="http://schemas.microsoft.com/office/drawing/2014/main" id="{C1DD10FE-C454-4C8A-B530-DB29899B78E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維持管理工事の実施に関する事項①</a:t>
            </a:r>
            <a:endParaRPr kumimoji="1" lang="ja-JP" altLang="en-US" sz="2400" dirty="0">
              <a:latin typeface="Meiryo UI" pitchFamily="50" charset="-128"/>
              <a:ea typeface="Meiryo UI" pitchFamily="50" charset="-128"/>
              <a:cs typeface="Meiryo UI" pitchFamily="50" charset="-128"/>
            </a:endParaRPr>
          </a:p>
        </p:txBody>
      </p:sp>
      <p:sp>
        <p:nvSpPr>
          <p:cNvPr id="134" name="テキスト ボックス 133">
            <a:extLst>
              <a:ext uri="{FF2B5EF4-FFF2-40B4-BE49-F238E27FC236}">
                <a16:creationId xmlns:a16="http://schemas.microsoft.com/office/drawing/2014/main" id="{D6B193F5-E6DB-4CA0-8054-F146DAC671FA}"/>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23" name="角丸四角形 111">
            <a:extLst>
              <a:ext uri="{FF2B5EF4-FFF2-40B4-BE49-F238E27FC236}">
                <a16:creationId xmlns:a16="http://schemas.microsoft.com/office/drawing/2014/main" id="{34EF45A0-A7A0-41B8-BAB4-92D7CA47332D}"/>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P25</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5537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6">
            <a:extLst>
              <a:ext uri="{FF2B5EF4-FFF2-40B4-BE49-F238E27FC236}">
                <a16:creationId xmlns:a16="http://schemas.microsoft.com/office/drawing/2014/main" id="{E2F6FB71-4A26-4F27-8823-4FEDE7E5DCDC}"/>
              </a:ext>
            </a:extLst>
          </p:cNvPr>
          <p:cNvGraphicFramePr>
            <a:graphicFrameLocks noGrp="1"/>
          </p:cNvGraphicFramePr>
          <p:nvPr>
            <p:extLst>
              <p:ext uri="{D42A27DB-BD31-4B8C-83A1-F6EECF244321}">
                <p14:modId xmlns:p14="http://schemas.microsoft.com/office/powerpoint/2010/main" val="1232684505"/>
              </p:ext>
            </p:extLst>
          </p:nvPr>
        </p:nvGraphicFramePr>
        <p:xfrm>
          <a:off x="251520" y="2317268"/>
          <a:ext cx="8568952" cy="4431650"/>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93172">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38478">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sp>
        <p:nvSpPr>
          <p:cNvPr id="2" name="スライド番号プレースホルダー 1">
            <a:extLst>
              <a:ext uri="{FF2B5EF4-FFF2-40B4-BE49-F238E27FC236}">
                <a16:creationId xmlns:a16="http://schemas.microsoft.com/office/drawing/2014/main" id="{12A08F8F-8A68-4BE4-8381-06E06B8C6CA5}"/>
              </a:ext>
            </a:extLst>
          </p:cNvPr>
          <p:cNvSpPr>
            <a:spLocks noGrp="1"/>
          </p:cNvSpPr>
          <p:nvPr>
            <p:ph type="sldNum" sz="quarter" idx="12"/>
          </p:nvPr>
        </p:nvSpPr>
        <p:spPr>
          <a:xfrm>
            <a:off x="8540708" y="6474098"/>
            <a:ext cx="720080" cy="365125"/>
          </a:xfrm>
        </p:spPr>
        <p:txBody>
          <a:bodyPr/>
          <a:lstStyle/>
          <a:p>
            <a:fld id="{682EF9F9-C4E8-46B2-BBF1-33E3162B856A}" type="slidenum">
              <a:rPr kumimoji="1" lang="ja-JP" altLang="en-US" smtClean="0"/>
              <a:t>44</a:t>
            </a:fld>
            <a:endParaRPr kumimoji="1" lang="ja-JP" altLang="en-US" dirty="0"/>
          </a:p>
        </p:txBody>
      </p:sp>
      <p:sp>
        <p:nvSpPr>
          <p:cNvPr id="4" name="角丸四角形 111">
            <a:extLst>
              <a:ext uri="{FF2B5EF4-FFF2-40B4-BE49-F238E27FC236}">
                <a16:creationId xmlns:a16="http://schemas.microsoft.com/office/drawing/2014/main" id="{284A546A-59E3-42D5-9AAC-26110BC9F68E}"/>
              </a:ext>
            </a:extLst>
          </p:cNvPr>
          <p:cNvSpPr/>
          <p:nvPr/>
        </p:nvSpPr>
        <p:spPr>
          <a:xfrm>
            <a:off x="240605" y="1988840"/>
            <a:ext cx="527017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２維持管理手法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197C8272-55C8-4A02-8412-BF7BDBEF3E51}"/>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維持管理工事の実施に関する事項②</a:t>
            </a:r>
            <a:endParaRPr kumimoji="1" lang="ja-JP" altLang="en-US" sz="2400" dirty="0">
              <a:latin typeface="Meiryo UI" pitchFamily="50" charset="-128"/>
              <a:ea typeface="Meiryo UI" pitchFamily="50" charset="-128"/>
              <a:cs typeface="Meiryo UI" pitchFamily="50" charset="-128"/>
            </a:endParaRPr>
          </a:p>
        </p:txBody>
      </p:sp>
      <p:sp>
        <p:nvSpPr>
          <p:cNvPr id="7" name="角丸四角形 111">
            <a:extLst>
              <a:ext uri="{FF2B5EF4-FFF2-40B4-BE49-F238E27FC236}">
                <a16:creationId xmlns:a16="http://schemas.microsoft.com/office/drawing/2014/main" id="{22077CA4-447C-41A3-9BC2-A4405B96AEF1}"/>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日常的な維持管理における新技術の活用を計画に位置付ける。</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1208862-2A31-49CF-B697-F013488FF470}"/>
              </a:ext>
            </a:extLst>
          </p:cNvPr>
          <p:cNvSpPr txBox="1"/>
          <p:nvPr/>
        </p:nvSpPr>
        <p:spPr>
          <a:xfrm>
            <a:off x="188972" y="3429000"/>
            <a:ext cx="4274388" cy="1200329"/>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日常的な維持管理の着実な実践</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これらの取組みを着実に実践していくために地域や施設の特性等を考慮し、創意工夫を凝らしながら適切に対応するとともに</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PDCA</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サイクルによる継続的なマネジメントを行っていく。</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5FA4C32-BEF4-4773-BEEB-D49E0960F86C}"/>
              </a:ext>
            </a:extLst>
          </p:cNvPr>
          <p:cNvSpPr txBox="1"/>
          <p:nvPr/>
        </p:nvSpPr>
        <p:spPr>
          <a:xfrm>
            <a:off x="4463360" y="3429000"/>
            <a:ext cx="4274388" cy="1200329"/>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日常的な維持管理の着実な実践</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これらの取組みを着実に実践していくために地域や施設の特性等を考慮し、</a:t>
            </a:r>
            <a:r>
              <a:rPr lang="ja-JP" altLang="en-US" sz="12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新技術の活用を含め</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創意工夫を凝らしながら適切に対応するとともに</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PDCA</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サイクルによる継続的なマネジメントを行っていく。</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D97B011-FD01-45CD-9BB5-81FCAD39E4C0}"/>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1" name="角丸四角形 111">
            <a:extLst>
              <a:ext uri="{FF2B5EF4-FFF2-40B4-BE49-F238E27FC236}">
                <a16:creationId xmlns:a16="http://schemas.microsoft.com/office/drawing/2014/main" id="{7DD25BF4-4FCC-4925-B961-3D7B62F28184}"/>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P48</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1597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11">
            <a:extLst>
              <a:ext uri="{FF2B5EF4-FFF2-40B4-BE49-F238E27FC236}">
                <a16:creationId xmlns:a16="http://schemas.microsoft.com/office/drawing/2014/main" id="{FBFD0F60-8196-4F93-93D3-5B49E76B7600}"/>
              </a:ext>
            </a:extLst>
          </p:cNvPr>
          <p:cNvSpPr/>
          <p:nvPr/>
        </p:nvSpPr>
        <p:spPr>
          <a:xfrm>
            <a:off x="179512" y="2007743"/>
            <a:ext cx="3664666" cy="41314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現計画における取組内容</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施設の点検・評価方法</a:t>
            </a:r>
            <a:r>
              <a:rPr lang="ja-JP" altLang="en-US" sz="2400" dirty="0">
                <a:latin typeface="Meiryo UI" panose="020B0604030504040204" pitchFamily="50" charset="-128"/>
                <a:ea typeface="Meiryo UI" panose="020B0604030504040204" pitchFamily="50" charset="-128"/>
              </a:rPr>
              <a:t>の高度化に向けた取組</a:t>
            </a:r>
            <a:endParaRPr kumimoji="1" lang="ja-JP" altLang="en-US" sz="2400" dirty="0">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62618" y="963579"/>
            <a:ext cx="5877534"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堤防・護岸等（空洞化調査）</a:t>
            </a:r>
            <a:endParaRPr kumimoji="1" lang="ja-JP" altLang="en-US" b="1" dirty="0">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A6F63E22-59B9-4061-A024-CFFED5562D3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3" name="スライド番号プレースホルダー 17">
            <a:extLst>
              <a:ext uri="{FF2B5EF4-FFF2-40B4-BE49-F238E27FC236}">
                <a16:creationId xmlns:a16="http://schemas.microsoft.com/office/drawing/2014/main" id="{5AE426DE-9BB5-498F-9D2F-6A62C5F56208}"/>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5</a:t>
            </a:fld>
            <a:endParaRPr kumimoji="1" lang="ja-JP" altLang="en-US" dirty="0"/>
          </a:p>
        </p:txBody>
      </p:sp>
      <p:sp>
        <p:nvSpPr>
          <p:cNvPr id="9" name="角丸四角形 111">
            <a:extLst>
              <a:ext uri="{FF2B5EF4-FFF2-40B4-BE49-F238E27FC236}">
                <a16:creationId xmlns:a16="http://schemas.microsoft.com/office/drawing/2014/main" id="{6C12236A-3825-41F5-91CE-C7B03FF6719C}"/>
              </a:ext>
            </a:extLst>
          </p:cNvPr>
          <p:cNvSpPr/>
          <p:nvPr/>
        </p:nvSpPr>
        <p:spPr>
          <a:xfrm>
            <a:off x="258217" y="1350724"/>
            <a:ext cx="8627568" cy="610064"/>
          </a:xfrm>
          <a:prstGeom prst="roundRect">
            <a:avLst>
              <a:gd name="adj"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現計画の記載事項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kern="100" dirty="0">
                <a:solidFill>
                  <a:schemeClr val="tx1"/>
                </a:solidFill>
                <a:latin typeface="Meiryo UI" panose="020B0604030504040204" pitchFamily="50" charset="-128"/>
                <a:ea typeface="Meiryo UI" panose="020B0604030504040204" pitchFamily="50" charset="-128"/>
              </a:rPr>
              <a:t>１．</a:t>
            </a: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護岸背面や堤防内部の空洞化が懸念される場合は、定期詳細点検時に打音調査やコアボーリングによる調査を実施しているが、さらに非破壊探査</a:t>
            </a: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などの手法も検討し、空洞化を確認するための効率的な調査手法の検討を進めるものとする。</a:t>
            </a: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2">
            <a:extLst>
              <a:ext uri="{FF2B5EF4-FFF2-40B4-BE49-F238E27FC236}">
                <a16:creationId xmlns:a16="http://schemas.microsoft.com/office/drawing/2014/main" id="{3C2E9984-CC00-4BC3-A2A8-3C70ED315C3C}"/>
              </a:ext>
            </a:extLst>
          </p:cNvPr>
          <p:cNvGraphicFramePr>
            <a:graphicFrameLocks noGrp="1"/>
          </p:cNvGraphicFramePr>
          <p:nvPr>
            <p:extLst>
              <p:ext uri="{D42A27DB-BD31-4B8C-83A1-F6EECF244321}">
                <p14:modId xmlns:p14="http://schemas.microsoft.com/office/powerpoint/2010/main" val="1014555444"/>
              </p:ext>
            </p:extLst>
          </p:nvPr>
        </p:nvGraphicFramePr>
        <p:xfrm>
          <a:off x="62619" y="2627465"/>
          <a:ext cx="8973877" cy="4156785"/>
        </p:xfrm>
        <a:graphic>
          <a:graphicData uri="http://schemas.openxmlformats.org/drawingml/2006/table">
            <a:tbl>
              <a:tblPr firstRow="1" bandRow="1">
                <a:tableStyleId>{5C22544A-7EE6-4342-B048-85BDC9FD1C3A}</a:tableStyleId>
              </a:tblPr>
              <a:tblGrid>
                <a:gridCol w="1845085">
                  <a:extLst>
                    <a:ext uri="{9D8B030D-6E8A-4147-A177-3AD203B41FA5}">
                      <a16:colId xmlns:a16="http://schemas.microsoft.com/office/drawing/2014/main" val="1019414158"/>
                    </a:ext>
                  </a:extLst>
                </a:gridCol>
                <a:gridCol w="2232248">
                  <a:extLst>
                    <a:ext uri="{9D8B030D-6E8A-4147-A177-3AD203B41FA5}">
                      <a16:colId xmlns:a16="http://schemas.microsoft.com/office/drawing/2014/main" val="4253597161"/>
                    </a:ext>
                  </a:extLst>
                </a:gridCol>
                <a:gridCol w="2232248">
                  <a:extLst>
                    <a:ext uri="{9D8B030D-6E8A-4147-A177-3AD203B41FA5}">
                      <a16:colId xmlns:a16="http://schemas.microsoft.com/office/drawing/2014/main" val="2354909855"/>
                    </a:ext>
                  </a:extLst>
                </a:gridCol>
                <a:gridCol w="2664296">
                  <a:extLst>
                    <a:ext uri="{9D8B030D-6E8A-4147-A177-3AD203B41FA5}">
                      <a16:colId xmlns:a16="http://schemas.microsoft.com/office/drawing/2014/main" val="1429972309"/>
                    </a:ext>
                  </a:extLst>
                </a:gridCol>
              </a:tblGrid>
              <a:tr h="301239">
                <a:tc>
                  <a:txBody>
                    <a:bodyPr/>
                    <a:lstStyle/>
                    <a:p>
                      <a:pPr algn="ctr"/>
                      <a:r>
                        <a:rPr kumimoji="1" lang="ja-JP" altLang="en-US" sz="1000" dirty="0"/>
                        <a:t>調査手法</a:t>
                      </a:r>
                    </a:p>
                  </a:txBody>
                  <a:tcPr/>
                </a:tc>
                <a:tc>
                  <a:txBody>
                    <a:bodyPr/>
                    <a:lstStyle/>
                    <a:p>
                      <a:pPr algn="ctr"/>
                      <a:r>
                        <a:rPr kumimoji="1" lang="ja-JP" altLang="en-US" sz="1000" dirty="0"/>
                        <a:t>コアボーリング</a:t>
                      </a:r>
                    </a:p>
                  </a:txBody>
                  <a:tcPr/>
                </a:tc>
                <a:tc>
                  <a:txBody>
                    <a:bodyPr/>
                    <a:lstStyle/>
                    <a:p>
                      <a:pPr algn="ctr"/>
                      <a:r>
                        <a:rPr kumimoji="1" lang="en-US" altLang="ja-JP" sz="1000" dirty="0"/>
                        <a:t>Ⅰ.</a:t>
                      </a:r>
                      <a:r>
                        <a:rPr kumimoji="1" lang="ja-JP" altLang="en-US" sz="1000" dirty="0"/>
                        <a:t>壁面電磁波探査機</a:t>
                      </a:r>
                    </a:p>
                  </a:txBody>
                  <a:tcPr/>
                </a:tc>
                <a:tc>
                  <a:txBody>
                    <a:bodyPr/>
                    <a:lstStyle/>
                    <a:p>
                      <a:pPr algn="ctr"/>
                      <a:r>
                        <a:rPr kumimoji="1" lang="en-US" altLang="ja-JP" sz="1000" dirty="0"/>
                        <a:t>Ⅱ.</a:t>
                      </a:r>
                      <a:r>
                        <a:rPr kumimoji="1" lang="ja-JP" altLang="en-US" sz="1000" dirty="0"/>
                        <a:t>路面下空洞探査車</a:t>
                      </a:r>
                    </a:p>
                  </a:txBody>
                  <a:tcPr/>
                </a:tc>
                <a:extLst>
                  <a:ext uri="{0D108BD9-81ED-4DB2-BD59-A6C34878D82A}">
                    <a16:rowId xmlns:a16="http://schemas.microsoft.com/office/drawing/2014/main" val="1005032201"/>
                  </a:ext>
                </a:extLst>
              </a:tr>
              <a:tr h="1252277">
                <a:tc>
                  <a:txBody>
                    <a:bodyPr/>
                    <a:lstStyle/>
                    <a:p>
                      <a:r>
                        <a:rPr kumimoji="1" lang="ja-JP" altLang="en-US" sz="1000" dirty="0"/>
                        <a:t>概要（写真と説明）</a:t>
                      </a:r>
                      <a:endParaRPr kumimoji="1" lang="en-US" altLang="ja-JP"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実際に穴をあけ、空洞の状態を目視で確認</a:t>
                      </a:r>
                    </a:p>
                    <a:p>
                      <a:endParaRPr kumimoji="1" lang="ja-JP" altLang="en-US" sz="1000" dirty="0"/>
                    </a:p>
                  </a:txBody>
                  <a:tcPr/>
                </a:tc>
                <a:tc>
                  <a:txBody>
                    <a:bodyPr/>
                    <a:lstStyle/>
                    <a:p>
                      <a:r>
                        <a:rPr kumimoji="1" lang="ja-JP" altLang="en-US" sz="1000" dirty="0"/>
                        <a:t>空洞探査機器を用いて縦断方向に連続的に把握</a:t>
                      </a:r>
                    </a:p>
                    <a:p>
                      <a:endParaRPr kumimoji="1" lang="ja-JP" altLang="en-US" sz="1000" dirty="0"/>
                    </a:p>
                  </a:txBody>
                  <a:tcPr/>
                </a:tc>
                <a:tc>
                  <a:txBody>
                    <a:bodyPr/>
                    <a:lstStyle/>
                    <a:p>
                      <a:r>
                        <a:rPr kumimoji="1" lang="ja-JP" altLang="en-US" sz="1000" dirty="0"/>
                        <a:t>空洞探査機器を用いて縦断方向に連続的に把握</a:t>
                      </a:r>
                    </a:p>
                  </a:txBody>
                  <a:tcPr/>
                </a:tc>
                <a:extLst>
                  <a:ext uri="{0D108BD9-81ED-4DB2-BD59-A6C34878D82A}">
                    <a16:rowId xmlns:a16="http://schemas.microsoft.com/office/drawing/2014/main" val="1879550086"/>
                  </a:ext>
                </a:extLst>
              </a:tr>
              <a:tr h="802100">
                <a:tc>
                  <a:txBody>
                    <a:bodyPr/>
                    <a:lstStyle/>
                    <a:p>
                      <a:r>
                        <a:rPr kumimoji="1" lang="ja-JP" altLang="en-US" sz="1000" dirty="0"/>
                        <a:t>調査範囲</a:t>
                      </a:r>
                      <a:endParaRPr kumimoji="1" lang="en-US" altLang="ja-JP" sz="1000" dirty="0"/>
                    </a:p>
                    <a:p>
                      <a:endParaRPr kumimoji="1" lang="en-US" altLang="ja-JP"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開口位置周辺のみ</a:t>
                      </a: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870552532"/>
                  </a:ext>
                </a:extLst>
              </a:tr>
              <a:tr h="390135">
                <a:tc>
                  <a:txBody>
                    <a:bodyPr/>
                    <a:lstStyle/>
                    <a:p>
                      <a:r>
                        <a:rPr kumimoji="1" lang="ja-JP" altLang="en-US" sz="1000" dirty="0"/>
                        <a:t>護岸（コンクリート）の調査</a:t>
                      </a:r>
                    </a:p>
                  </a:txBody>
                  <a:tcPr anchor="ctr"/>
                </a:tc>
                <a:tc>
                  <a:txBody>
                    <a:bodyPr/>
                    <a:lstStyle/>
                    <a:p>
                      <a:r>
                        <a:rPr kumimoji="1" lang="ja-JP" altLang="en-US" sz="1000" b="0" u="none" dirty="0">
                          <a:solidFill>
                            <a:schemeClr val="tx1"/>
                          </a:solidFill>
                        </a:rPr>
                        <a:t>〇　専門機材・技術を必要としない</a:t>
                      </a:r>
                    </a:p>
                  </a:txBody>
                  <a:tcPr/>
                </a:tc>
                <a:tc>
                  <a:txBody>
                    <a:bodyPr/>
                    <a:lstStyle/>
                    <a:p>
                      <a:r>
                        <a:rPr kumimoji="1" lang="ja-JP" altLang="en-US" sz="1000" b="0" u="none" dirty="0">
                          <a:solidFill>
                            <a:schemeClr val="tx1"/>
                          </a:solidFill>
                        </a:rPr>
                        <a:t>〇　法面部も空洞の探査可能</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tx1"/>
                          </a:solidFill>
                        </a:rPr>
                        <a:t>△　路面下まで広がっている空洞の探</a:t>
                      </a:r>
                      <a:endParaRPr kumimoji="1" lang="en-US" altLang="ja-JP" sz="1000" b="0" u="non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tx1"/>
                          </a:solidFill>
                        </a:rPr>
                        <a:t>　　査可能（法面部は不可）</a:t>
                      </a:r>
                      <a:endParaRPr kumimoji="1" lang="en-US" altLang="ja-JP" sz="1000" b="0" u="none" dirty="0">
                        <a:solidFill>
                          <a:schemeClr val="tx1"/>
                        </a:solidFill>
                      </a:endParaRPr>
                    </a:p>
                  </a:txBody>
                  <a:tcPr/>
                </a:tc>
                <a:extLst>
                  <a:ext uri="{0D108BD9-81ED-4DB2-BD59-A6C34878D82A}">
                    <a16:rowId xmlns:a16="http://schemas.microsoft.com/office/drawing/2014/main" val="4100301519"/>
                  </a:ext>
                </a:extLst>
              </a:tr>
              <a:tr h="425943">
                <a:tc>
                  <a:txBody>
                    <a:bodyPr/>
                    <a:lstStyle/>
                    <a:p>
                      <a:r>
                        <a:rPr kumimoji="1" lang="ja-JP" altLang="en-US" sz="1000" dirty="0"/>
                        <a:t>護岸（鋼構造）の調査</a:t>
                      </a:r>
                    </a:p>
                  </a:txBody>
                  <a:tcPr anchor="ctr"/>
                </a:tc>
                <a:tc>
                  <a:txBody>
                    <a:bodyPr/>
                    <a:lstStyle/>
                    <a:p>
                      <a:r>
                        <a:rPr kumimoji="1" lang="en-US" altLang="ja-JP" sz="1000" b="0" u="none" dirty="0">
                          <a:solidFill>
                            <a:schemeClr val="tx1"/>
                          </a:solidFill>
                        </a:rPr>
                        <a:t>×</a:t>
                      </a:r>
                      <a:r>
                        <a:rPr kumimoji="1" lang="ja-JP" altLang="en-US" sz="1000" b="0" u="none" dirty="0">
                          <a:solidFill>
                            <a:schemeClr val="tx1"/>
                          </a:solidFill>
                        </a:rPr>
                        <a:t>　調査不可（穴を開けられない）</a:t>
                      </a:r>
                    </a:p>
                  </a:txBody>
                  <a:tcPr/>
                </a:tc>
                <a:tc>
                  <a:txBody>
                    <a:bodyPr/>
                    <a:lstStyle/>
                    <a:p>
                      <a:r>
                        <a:rPr kumimoji="1" lang="en-US" altLang="ja-JP" sz="1000" b="0" u="none" dirty="0">
                          <a:solidFill>
                            <a:schemeClr val="tx1"/>
                          </a:solidFill>
                        </a:rPr>
                        <a:t>×</a:t>
                      </a:r>
                      <a:r>
                        <a:rPr kumimoji="1" lang="ja-JP" altLang="en-US" sz="1000" b="0" u="none" dirty="0">
                          <a:solidFill>
                            <a:schemeClr val="tx1"/>
                          </a:solidFill>
                        </a:rPr>
                        <a:t>　鋼材は電磁波を通さないため</a:t>
                      </a:r>
                      <a:endParaRPr kumimoji="1" lang="en-US" altLang="ja-JP" sz="1000" b="0" u="none" dirty="0">
                        <a:solidFill>
                          <a:schemeClr val="tx1"/>
                        </a:solidFill>
                      </a:endParaRPr>
                    </a:p>
                    <a:p>
                      <a:r>
                        <a:rPr kumimoji="1" lang="ja-JP" altLang="en-US" sz="1000" b="0" u="none" dirty="0">
                          <a:solidFill>
                            <a:schemeClr val="tx1"/>
                          </a:solidFill>
                        </a:rPr>
                        <a:t>　　探査不可</a:t>
                      </a:r>
                    </a:p>
                  </a:txBody>
                  <a:tcPr/>
                </a:tc>
                <a:tc>
                  <a:txBody>
                    <a:bodyPr/>
                    <a:lstStyle/>
                    <a:p>
                      <a:r>
                        <a:rPr kumimoji="1" lang="ja-JP" altLang="en-US" sz="1000" b="0" u="none" dirty="0">
                          <a:solidFill>
                            <a:schemeClr val="tx1"/>
                          </a:solidFill>
                        </a:rPr>
                        <a:t>〇　護岸背面部に発生した空洞の探査</a:t>
                      </a:r>
                      <a:endParaRPr kumimoji="1" lang="en-US" altLang="ja-JP" sz="1000" b="0" u="none" dirty="0">
                        <a:solidFill>
                          <a:schemeClr val="tx1"/>
                        </a:solidFill>
                      </a:endParaRPr>
                    </a:p>
                    <a:p>
                      <a:r>
                        <a:rPr kumimoji="1" lang="ja-JP" altLang="en-US" sz="1000" b="0" u="none" dirty="0">
                          <a:solidFill>
                            <a:schemeClr val="tx1"/>
                          </a:solidFill>
                        </a:rPr>
                        <a:t>　　が可能</a:t>
                      </a:r>
                    </a:p>
                  </a:txBody>
                  <a:tcPr/>
                </a:tc>
                <a:extLst>
                  <a:ext uri="{0D108BD9-81ED-4DB2-BD59-A6C34878D82A}">
                    <a16:rowId xmlns:a16="http://schemas.microsoft.com/office/drawing/2014/main" val="368450492"/>
                  </a:ext>
                </a:extLst>
              </a:tr>
              <a:tr h="360040">
                <a:tc>
                  <a:txBody>
                    <a:bodyPr/>
                    <a:lstStyle/>
                    <a:p>
                      <a:r>
                        <a:rPr kumimoji="1" lang="ja-JP" altLang="en-US" sz="1000" dirty="0"/>
                        <a:t>空洞化箇所の調査</a:t>
                      </a:r>
                    </a:p>
                  </a:txBody>
                  <a:tcPr anchor="ctr"/>
                </a:tc>
                <a:tc>
                  <a:txBody>
                    <a:bodyPr/>
                    <a:lstStyle/>
                    <a:p>
                      <a:r>
                        <a:rPr kumimoji="1" lang="ja-JP" altLang="en-US" sz="1000" b="0" u="none" dirty="0">
                          <a:solidFill>
                            <a:schemeClr val="tx1"/>
                          </a:solidFill>
                        </a:rPr>
                        <a:t>△　点でのデータしか取得できない</a:t>
                      </a:r>
                    </a:p>
                  </a:txBody>
                  <a:tcPr/>
                </a:tc>
                <a:tc>
                  <a:txBody>
                    <a:bodyPr/>
                    <a:lstStyle/>
                    <a:p>
                      <a:r>
                        <a:rPr kumimoji="1" lang="ja-JP" altLang="en-US" sz="1000" b="0" u="none" dirty="0">
                          <a:solidFill>
                            <a:schemeClr val="tx1"/>
                          </a:solidFill>
                        </a:rPr>
                        <a:t>〇　河川縦断方向に連続的な把握</a:t>
                      </a:r>
                      <a:endParaRPr kumimoji="1" lang="en-US" altLang="ja-JP" sz="1000" b="0" u="none" dirty="0">
                        <a:solidFill>
                          <a:schemeClr val="tx1"/>
                        </a:solidFill>
                      </a:endParaRPr>
                    </a:p>
                    <a:p>
                      <a:r>
                        <a:rPr kumimoji="1" lang="ja-JP" altLang="en-US" sz="1000" b="0" u="none" dirty="0">
                          <a:solidFill>
                            <a:schemeClr val="tx1"/>
                          </a:solidFill>
                        </a:rPr>
                        <a:t>　　が可能</a:t>
                      </a:r>
                    </a:p>
                  </a:txBody>
                  <a:tcPr/>
                </a:tc>
                <a:tc>
                  <a:txBody>
                    <a:bodyPr/>
                    <a:lstStyle/>
                    <a:p>
                      <a:r>
                        <a:rPr kumimoji="1" lang="ja-JP" altLang="en-US" sz="1000" b="0" u="none" dirty="0">
                          <a:solidFill>
                            <a:schemeClr val="tx1"/>
                          </a:solidFill>
                        </a:rPr>
                        <a:t>〇　広範囲かつ迅速なスクリーニングに</a:t>
                      </a:r>
                      <a:endParaRPr kumimoji="1" lang="en-US" altLang="ja-JP" sz="1000" b="0" u="none" dirty="0">
                        <a:solidFill>
                          <a:schemeClr val="tx1"/>
                        </a:solidFill>
                      </a:endParaRPr>
                    </a:p>
                    <a:p>
                      <a:r>
                        <a:rPr kumimoji="1" lang="ja-JP" altLang="en-US" sz="1000" b="0" u="none" dirty="0">
                          <a:solidFill>
                            <a:schemeClr val="tx1"/>
                          </a:solidFill>
                        </a:rPr>
                        <a:t>　　より空洞の深さと規模の把握が可能</a:t>
                      </a:r>
                    </a:p>
                  </a:txBody>
                  <a:tcPr/>
                </a:tc>
                <a:extLst>
                  <a:ext uri="{0D108BD9-81ED-4DB2-BD59-A6C34878D82A}">
                    <a16:rowId xmlns:a16="http://schemas.microsoft.com/office/drawing/2014/main" val="2619477227"/>
                  </a:ext>
                </a:extLst>
              </a:tr>
              <a:tr h="582746">
                <a:tc>
                  <a:txBody>
                    <a:bodyPr/>
                    <a:lstStyle/>
                    <a:p>
                      <a:r>
                        <a:rPr kumimoji="1" lang="ja-JP" altLang="en-US" sz="1000" dirty="0"/>
                        <a:t>調査実績</a:t>
                      </a:r>
                    </a:p>
                  </a:txBody>
                  <a:tcPr anchor="ctr"/>
                </a:tc>
                <a:tc>
                  <a:txBody>
                    <a:bodyPr/>
                    <a:lstStyle/>
                    <a:p>
                      <a:r>
                        <a:rPr kumimoji="1" lang="ja-JP" altLang="en-US" sz="1000" b="0" u="none" dirty="0">
                          <a:solidFill>
                            <a:schemeClr val="tx1"/>
                          </a:solidFill>
                        </a:rPr>
                        <a:t>毎年の河川施設詳細点検において</a:t>
                      </a:r>
                      <a:endParaRPr kumimoji="1" lang="en-US" altLang="ja-JP" sz="1000" b="0" u="none" dirty="0">
                        <a:solidFill>
                          <a:schemeClr val="tx1"/>
                        </a:solidFill>
                      </a:endParaRPr>
                    </a:p>
                    <a:p>
                      <a:r>
                        <a:rPr kumimoji="1" lang="ja-JP" altLang="en-US" sz="1000" b="0" u="none" dirty="0">
                          <a:solidFill>
                            <a:schemeClr val="tx1"/>
                          </a:solidFill>
                        </a:rPr>
                        <a:t>実施</a:t>
                      </a:r>
                    </a:p>
                  </a:txBody>
                  <a:tcPr/>
                </a:tc>
                <a:tc>
                  <a:txBody>
                    <a:bodyPr/>
                    <a:lstStyle/>
                    <a:p>
                      <a:r>
                        <a:rPr kumimoji="1" lang="ja-JP" altLang="en-US" sz="1000" b="0" u="none" dirty="0">
                          <a:solidFill>
                            <a:schemeClr val="tx1"/>
                          </a:solidFill>
                        </a:rPr>
                        <a:t>高川（</a:t>
                      </a:r>
                      <a:r>
                        <a:rPr kumimoji="1" lang="en-US" altLang="ja-JP" sz="1000" b="0" u="none" dirty="0">
                          <a:solidFill>
                            <a:schemeClr val="tx1"/>
                          </a:solidFill>
                        </a:rPr>
                        <a:t>R3</a:t>
                      </a:r>
                      <a:r>
                        <a:rPr kumimoji="1" lang="ja-JP" altLang="en-US" sz="1000" b="0" u="none" dirty="0">
                          <a:solidFill>
                            <a:schemeClr val="tx1"/>
                          </a:solidFill>
                        </a:rPr>
                        <a:t>）、佐備川（</a:t>
                      </a:r>
                      <a:r>
                        <a:rPr kumimoji="1" lang="en-US" altLang="ja-JP" sz="1000" b="0" u="none" dirty="0">
                          <a:solidFill>
                            <a:schemeClr val="tx1"/>
                          </a:solidFill>
                        </a:rPr>
                        <a:t>R3</a:t>
                      </a:r>
                      <a:r>
                        <a:rPr kumimoji="1" lang="ja-JP" altLang="en-US" sz="1000" b="0" u="none" dirty="0">
                          <a:solidFill>
                            <a:schemeClr val="tx1"/>
                          </a:solidFill>
                        </a:rPr>
                        <a:t>）、</a:t>
                      </a:r>
                      <a:endParaRPr kumimoji="1" lang="en-US" altLang="ja-JP" sz="1000" b="0" u="none" dirty="0">
                        <a:solidFill>
                          <a:schemeClr val="tx1"/>
                        </a:solidFill>
                      </a:endParaRPr>
                    </a:p>
                    <a:p>
                      <a:r>
                        <a:rPr kumimoji="1" lang="ja-JP" altLang="en-US" sz="1000" b="0" u="none" dirty="0">
                          <a:solidFill>
                            <a:schemeClr val="tx1"/>
                          </a:solidFill>
                        </a:rPr>
                        <a:t>松尾川（</a:t>
                      </a:r>
                      <a:r>
                        <a:rPr kumimoji="1" lang="en-US" altLang="ja-JP" sz="1000" b="0" u="none" dirty="0">
                          <a:solidFill>
                            <a:schemeClr val="tx1"/>
                          </a:solidFill>
                        </a:rPr>
                        <a:t>R4</a:t>
                      </a:r>
                      <a:r>
                        <a:rPr kumimoji="1" lang="ja-JP" altLang="en-US" sz="1000" b="0" u="none" dirty="0">
                          <a:solidFill>
                            <a:schemeClr val="tx1"/>
                          </a:solidFill>
                        </a:rPr>
                        <a:t>）、西除川（</a:t>
                      </a:r>
                      <a:r>
                        <a:rPr kumimoji="1" lang="en-US" altLang="ja-JP" sz="1000" b="0" u="none" dirty="0">
                          <a:solidFill>
                            <a:schemeClr val="tx1"/>
                          </a:solidFill>
                        </a:rPr>
                        <a:t>R5</a:t>
                      </a:r>
                      <a:r>
                        <a:rPr kumimoji="1" lang="ja-JP" altLang="en-US" sz="1000" b="0" u="none" dirty="0">
                          <a:solidFill>
                            <a:schemeClr val="tx1"/>
                          </a:solidFill>
                        </a:rPr>
                        <a:t>）</a:t>
                      </a:r>
                      <a:endParaRPr kumimoji="1" lang="en-US" altLang="ja-JP" sz="1000" b="0" u="none" dirty="0">
                        <a:solidFill>
                          <a:schemeClr val="tx1"/>
                        </a:solidFill>
                      </a:endParaRPr>
                    </a:p>
                  </a:txBody>
                  <a:tcPr/>
                </a:tc>
                <a:tc>
                  <a:txBody>
                    <a:bodyPr/>
                    <a:lstStyle/>
                    <a:p>
                      <a:r>
                        <a:rPr kumimoji="1" lang="ja-JP" altLang="en-US" sz="1000" b="0" u="none" dirty="0">
                          <a:solidFill>
                            <a:schemeClr val="tx1"/>
                          </a:solidFill>
                        </a:rPr>
                        <a:t>谷田川（</a:t>
                      </a:r>
                      <a:r>
                        <a:rPr kumimoji="1" lang="en-US" altLang="ja-JP" sz="1000" b="0" u="none" dirty="0">
                          <a:solidFill>
                            <a:schemeClr val="tx1"/>
                          </a:solidFill>
                        </a:rPr>
                        <a:t>R5</a:t>
                      </a:r>
                      <a:r>
                        <a:rPr kumimoji="1" lang="ja-JP" altLang="en-US" sz="1000" b="0" u="none" dirty="0">
                          <a:solidFill>
                            <a:schemeClr val="tx1"/>
                          </a:solidFill>
                        </a:rPr>
                        <a:t>）</a:t>
                      </a:r>
                    </a:p>
                  </a:txBody>
                  <a:tcPr/>
                </a:tc>
                <a:extLst>
                  <a:ext uri="{0D108BD9-81ED-4DB2-BD59-A6C34878D82A}">
                    <a16:rowId xmlns:a16="http://schemas.microsoft.com/office/drawing/2014/main" val="1417475023"/>
                  </a:ext>
                </a:extLst>
              </a:tr>
            </a:tbl>
          </a:graphicData>
        </a:graphic>
      </p:graphicFrame>
      <p:pic>
        <p:nvPicPr>
          <p:cNvPr id="15" name="図 14">
            <a:extLst>
              <a:ext uri="{FF2B5EF4-FFF2-40B4-BE49-F238E27FC236}">
                <a16:creationId xmlns:a16="http://schemas.microsoft.com/office/drawing/2014/main" id="{35FC29C7-943D-4D1E-96D2-51823A9A44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64287" y="3312316"/>
            <a:ext cx="930765" cy="802336"/>
          </a:xfrm>
          <a:prstGeom prst="rect">
            <a:avLst/>
          </a:prstGeom>
          <a:ln>
            <a:noFill/>
          </a:ln>
        </p:spPr>
      </p:pic>
      <p:pic>
        <p:nvPicPr>
          <p:cNvPr id="16" name="図 15" descr="駐車場に停まっているバイク&#10;&#10;中程度の精度で自動的に生成された説明">
            <a:extLst>
              <a:ext uri="{FF2B5EF4-FFF2-40B4-BE49-F238E27FC236}">
                <a16:creationId xmlns:a16="http://schemas.microsoft.com/office/drawing/2014/main" id="{9C44CC1D-3E29-4266-80C2-613431F91DF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31017" y="3173626"/>
            <a:ext cx="719160" cy="94189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37635E97-89BC-4BE0-A6F2-F19155B76879}"/>
              </a:ext>
            </a:extLst>
          </p:cNvPr>
          <p:cNvSpPr txBox="1"/>
          <p:nvPr/>
        </p:nvSpPr>
        <p:spPr>
          <a:xfrm>
            <a:off x="7146881" y="3312316"/>
            <a:ext cx="593472" cy="246396"/>
          </a:xfrm>
          <a:prstGeom prst="rect">
            <a:avLst/>
          </a:prstGeom>
          <a:solidFill>
            <a:srgbClr val="FFFFFF">
              <a:alpha val="50196"/>
            </a:srgbClr>
          </a:solidFill>
        </p:spPr>
        <p:txBody>
          <a:bodyPr wrap="square" rtlCol="0">
            <a:spAutoFit/>
          </a:bodyPr>
          <a:lstStyle/>
          <a:p>
            <a:r>
              <a:rPr kumimoji="1" lang="ja-JP" altLang="en-US" sz="1000" dirty="0"/>
              <a:t>探査車</a:t>
            </a:r>
          </a:p>
        </p:txBody>
      </p:sp>
      <p:sp>
        <p:nvSpPr>
          <p:cNvPr id="18" name="テキスト ボックス 17">
            <a:extLst>
              <a:ext uri="{FF2B5EF4-FFF2-40B4-BE49-F238E27FC236}">
                <a16:creationId xmlns:a16="http://schemas.microsoft.com/office/drawing/2014/main" id="{89FFECF1-60D5-47A8-9BBD-C01B315DF98A}"/>
              </a:ext>
            </a:extLst>
          </p:cNvPr>
          <p:cNvSpPr txBox="1"/>
          <p:nvPr/>
        </p:nvSpPr>
        <p:spPr>
          <a:xfrm>
            <a:off x="8131017" y="3173626"/>
            <a:ext cx="707377" cy="246221"/>
          </a:xfrm>
          <a:prstGeom prst="rect">
            <a:avLst/>
          </a:prstGeom>
          <a:solidFill>
            <a:srgbClr val="FFFFFF">
              <a:alpha val="50196"/>
            </a:srgbClr>
          </a:solidFill>
        </p:spPr>
        <p:txBody>
          <a:bodyPr wrap="square" rtlCol="0">
            <a:spAutoFit/>
          </a:bodyPr>
          <a:lstStyle/>
          <a:p>
            <a:r>
              <a:rPr lang="ja-JP" altLang="en-US" sz="1000" dirty="0"/>
              <a:t>手押型</a:t>
            </a:r>
            <a:endParaRPr kumimoji="1" lang="ja-JP" altLang="en-US" sz="1000" dirty="0"/>
          </a:p>
        </p:txBody>
      </p:sp>
      <p:sp>
        <p:nvSpPr>
          <p:cNvPr id="19" name="テキスト ボックス 18">
            <a:extLst>
              <a:ext uri="{FF2B5EF4-FFF2-40B4-BE49-F238E27FC236}">
                <a16:creationId xmlns:a16="http://schemas.microsoft.com/office/drawing/2014/main" id="{986370CF-28E5-4B2F-88CB-6E42EAF3B633}"/>
              </a:ext>
            </a:extLst>
          </p:cNvPr>
          <p:cNvSpPr txBox="1"/>
          <p:nvPr/>
        </p:nvSpPr>
        <p:spPr>
          <a:xfrm>
            <a:off x="6543660" y="4347874"/>
            <a:ext cx="353943" cy="430887"/>
          </a:xfrm>
          <a:prstGeom prst="rect">
            <a:avLst/>
          </a:prstGeom>
          <a:noFill/>
        </p:spPr>
        <p:txBody>
          <a:bodyPr vert="horz" wrap="square" rtlCol="0">
            <a:spAutoFit/>
          </a:bodyPr>
          <a:lstStyle/>
          <a:p>
            <a:r>
              <a:rPr kumimoji="1" lang="en-US" altLang="ja-JP" sz="1100" dirty="0"/>
              <a:t>Co</a:t>
            </a:r>
            <a:r>
              <a:rPr lang="ja-JP" altLang="en-US" sz="1100" dirty="0"/>
              <a:t>製</a:t>
            </a:r>
            <a:endParaRPr kumimoji="1" lang="en-US" altLang="ja-JP" sz="1100" dirty="0"/>
          </a:p>
        </p:txBody>
      </p:sp>
      <p:sp>
        <p:nvSpPr>
          <p:cNvPr id="20" name="テキスト ボックス 19">
            <a:extLst>
              <a:ext uri="{FF2B5EF4-FFF2-40B4-BE49-F238E27FC236}">
                <a16:creationId xmlns:a16="http://schemas.microsoft.com/office/drawing/2014/main" id="{28F28CAE-A8F3-4E6E-88D1-A154AEE793DD}"/>
              </a:ext>
            </a:extLst>
          </p:cNvPr>
          <p:cNvSpPr txBox="1"/>
          <p:nvPr/>
        </p:nvSpPr>
        <p:spPr>
          <a:xfrm>
            <a:off x="7862804" y="4407574"/>
            <a:ext cx="353943" cy="430887"/>
          </a:xfrm>
          <a:prstGeom prst="rect">
            <a:avLst/>
          </a:prstGeom>
          <a:noFill/>
        </p:spPr>
        <p:txBody>
          <a:bodyPr vert="horz" wrap="square" rtlCol="0">
            <a:spAutoFit/>
          </a:bodyPr>
          <a:lstStyle/>
          <a:p>
            <a:r>
              <a:rPr kumimoji="1" lang="ja-JP" altLang="en-US" sz="1100" dirty="0"/>
              <a:t>鋼製</a:t>
            </a:r>
            <a:endParaRPr kumimoji="1" lang="en-US" altLang="ja-JP" sz="1100" dirty="0"/>
          </a:p>
        </p:txBody>
      </p:sp>
      <p:pic>
        <p:nvPicPr>
          <p:cNvPr id="22" name="Picture 3">
            <a:extLst>
              <a:ext uri="{FF2B5EF4-FFF2-40B4-BE49-F238E27FC236}">
                <a16:creationId xmlns:a16="http://schemas.microsoft.com/office/drawing/2014/main" id="{F72E57D4-3291-444C-9969-42D9C1F3E2D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4707" r="8734"/>
          <a:stretch/>
        </p:blipFill>
        <p:spPr bwMode="auto">
          <a:xfrm>
            <a:off x="8054758" y="4168856"/>
            <a:ext cx="670054" cy="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5658BC72-CCF7-438C-A22B-622AC0F9DB79}"/>
              </a:ext>
            </a:extLst>
          </p:cNvPr>
          <p:cNvGrpSpPr/>
          <p:nvPr/>
        </p:nvGrpSpPr>
        <p:grpSpPr>
          <a:xfrm>
            <a:off x="4551574" y="4158224"/>
            <a:ext cx="827121" cy="805715"/>
            <a:chOff x="2046594" y="1696832"/>
            <a:chExt cx="4264789" cy="4154416"/>
          </a:xfrm>
        </p:grpSpPr>
        <p:pic>
          <p:nvPicPr>
            <p:cNvPr id="24" name="Picture 2">
              <a:extLst>
                <a:ext uri="{FF2B5EF4-FFF2-40B4-BE49-F238E27FC236}">
                  <a16:creationId xmlns:a16="http://schemas.microsoft.com/office/drawing/2014/main" id="{1C377662-9E83-494B-976D-88CD130EB99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8541" r="9935"/>
            <a:stretch/>
          </p:blipFill>
          <p:spPr bwMode="auto">
            <a:xfrm>
              <a:off x="2046594" y="1696832"/>
              <a:ext cx="4264789" cy="415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a:extLst>
                <a:ext uri="{FF2B5EF4-FFF2-40B4-BE49-F238E27FC236}">
                  <a16:creationId xmlns:a16="http://schemas.microsoft.com/office/drawing/2014/main" id="{AE2D1200-5DA4-4868-BAFB-07BC56BFEAAB}"/>
                </a:ext>
              </a:extLst>
            </p:cNvPr>
            <p:cNvSpPr/>
            <p:nvPr/>
          </p:nvSpPr>
          <p:spPr>
            <a:xfrm>
              <a:off x="4480724" y="2060848"/>
              <a:ext cx="1232055" cy="252028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6" name="正方形/長方形 25">
              <a:extLst>
                <a:ext uri="{FF2B5EF4-FFF2-40B4-BE49-F238E27FC236}">
                  <a16:creationId xmlns:a16="http://schemas.microsoft.com/office/drawing/2014/main" id="{7287C2A8-1A14-4155-BF03-5706163AFC3A}"/>
                </a:ext>
              </a:extLst>
            </p:cNvPr>
            <p:cNvSpPr/>
            <p:nvPr/>
          </p:nvSpPr>
          <p:spPr>
            <a:xfrm>
              <a:off x="2379112" y="4506696"/>
              <a:ext cx="814029" cy="938528"/>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7" name="フリーフォーム: 図形 26">
              <a:extLst>
                <a:ext uri="{FF2B5EF4-FFF2-40B4-BE49-F238E27FC236}">
                  <a16:creationId xmlns:a16="http://schemas.microsoft.com/office/drawing/2014/main" id="{6678B431-8082-4D4C-9EAB-5F3C7511DBD9}"/>
                </a:ext>
              </a:extLst>
            </p:cNvPr>
            <p:cNvSpPr/>
            <p:nvPr/>
          </p:nvSpPr>
          <p:spPr>
            <a:xfrm>
              <a:off x="3647728" y="2060848"/>
              <a:ext cx="1178704" cy="1291952"/>
            </a:xfrm>
            <a:custGeom>
              <a:avLst/>
              <a:gdLst>
                <a:gd name="connsiteX0" fmla="*/ 1087120 w 1087120"/>
                <a:gd name="connsiteY0" fmla="*/ 5080 h 1280160"/>
                <a:gd name="connsiteX1" fmla="*/ 513080 w 1087120"/>
                <a:gd name="connsiteY1" fmla="*/ 599440 h 1280160"/>
                <a:gd name="connsiteX2" fmla="*/ 360680 w 1087120"/>
                <a:gd name="connsiteY2" fmla="*/ 1280160 h 1280160"/>
                <a:gd name="connsiteX3" fmla="*/ 0 w 1087120"/>
                <a:gd name="connsiteY3" fmla="*/ 1209040 h 1280160"/>
                <a:gd name="connsiteX4" fmla="*/ 162560 w 1087120"/>
                <a:gd name="connsiteY4" fmla="*/ 528320 h 1280160"/>
                <a:gd name="connsiteX5" fmla="*/ 726440 w 1087120"/>
                <a:gd name="connsiteY5" fmla="*/ 0 h 1280160"/>
                <a:gd name="connsiteX6" fmla="*/ 1087120 w 1087120"/>
                <a:gd name="connsiteY6" fmla="*/ 5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120" h="1280160">
                  <a:moveTo>
                    <a:pt x="1087120" y="5080"/>
                  </a:moveTo>
                  <a:lnTo>
                    <a:pt x="513080" y="599440"/>
                  </a:lnTo>
                  <a:lnTo>
                    <a:pt x="360680" y="1280160"/>
                  </a:lnTo>
                  <a:lnTo>
                    <a:pt x="0" y="1209040"/>
                  </a:lnTo>
                  <a:lnTo>
                    <a:pt x="162560" y="528320"/>
                  </a:lnTo>
                  <a:lnTo>
                    <a:pt x="726440" y="0"/>
                  </a:lnTo>
                  <a:lnTo>
                    <a:pt x="1087120" y="5080"/>
                  </a:lnTo>
                  <a:close/>
                </a:path>
              </a:pathLst>
            </a:custGeom>
            <a:pattFill prst="wdUpDiag">
              <a:fgClr>
                <a:srgbClr val="FF0000"/>
              </a:fgClr>
              <a:bgClr>
                <a:schemeClr val="bg1"/>
              </a:bgClr>
            </a:patt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フリーフォーム: 図形 27">
              <a:extLst>
                <a:ext uri="{FF2B5EF4-FFF2-40B4-BE49-F238E27FC236}">
                  <a16:creationId xmlns:a16="http://schemas.microsoft.com/office/drawing/2014/main" id="{A545174D-B01C-46B5-934F-743449F1CF94}"/>
                </a:ext>
              </a:extLst>
            </p:cNvPr>
            <p:cNvSpPr/>
            <p:nvPr/>
          </p:nvSpPr>
          <p:spPr>
            <a:xfrm>
              <a:off x="2151914" y="4496398"/>
              <a:ext cx="676656" cy="877825"/>
            </a:xfrm>
            <a:custGeom>
              <a:avLst/>
              <a:gdLst>
                <a:gd name="connsiteX0" fmla="*/ 231648 w 676656"/>
                <a:gd name="connsiteY0" fmla="*/ 0 h 877824"/>
                <a:gd name="connsiteX1" fmla="*/ 676656 w 676656"/>
                <a:gd name="connsiteY1" fmla="*/ 0 h 877824"/>
                <a:gd name="connsiteX2" fmla="*/ 426720 w 676656"/>
                <a:gd name="connsiteY2" fmla="*/ 877824 h 877824"/>
                <a:gd name="connsiteX3" fmla="*/ 0 w 676656"/>
                <a:gd name="connsiteY3" fmla="*/ 877824 h 877824"/>
                <a:gd name="connsiteX4" fmla="*/ 231648 w 676656"/>
                <a:gd name="connsiteY4" fmla="*/ 0 h 877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56" h="877824">
                  <a:moveTo>
                    <a:pt x="231648" y="0"/>
                  </a:moveTo>
                  <a:lnTo>
                    <a:pt x="676656" y="0"/>
                  </a:lnTo>
                  <a:lnTo>
                    <a:pt x="426720" y="877824"/>
                  </a:lnTo>
                  <a:lnTo>
                    <a:pt x="0" y="877824"/>
                  </a:lnTo>
                  <a:lnTo>
                    <a:pt x="231648" y="0"/>
                  </a:lnTo>
                  <a:close/>
                </a:path>
              </a:pathLst>
            </a:custGeom>
            <a:pattFill prst="wdUpDiag">
              <a:fgClr>
                <a:srgbClr val="FF0000"/>
              </a:fgClr>
              <a:bgClr>
                <a:schemeClr val="bg1"/>
              </a:bgClr>
            </a:patt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図 28">
            <a:extLst>
              <a:ext uri="{FF2B5EF4-FFF2-40B4-BE49-F238E27FC236}">
                <a16:creationId xmlns:a16="http://schemas.microsoft.com/office/drawing/2014/main" id="{CDC837A8-8C38-4095-8103-AB75325C9E2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60032" y="3247729"/>
            <a:ext cx="1427132" cy="871160"/>
          </a:xfrm>
          <a:prstGeom prst="rect">
            <a:avLst/>
          </a:prstGeom>
        </p:spPr>
      </p:pic>
      <p:sp>
        <p:nvSpPr>
          <p:cNvPr id="30" name="テキスト ボックス 29">
            <a:extLst>
              <a:ext uri="{FF2B5EF4-FFF2-40B4-BE49-F238E27FC236}">
                <a16:creationId xmlns:a16="http://schemas.microsoft.com/office/drawing/2014/main" id="{579C0F9F-4769-4F49-A8F2-C41367D4C779}"/>
              </a:ext>
            </a:extLst>
          </p:cNvPr>
          <p:cNvSpPr txBox="1"/>
          <p:nvPr/>
        </p:nvSpPr>
        <p:spPr>
          <a:xfrm>
            <a:off x="4281138" y="4338630"/>
            <a:ext cx="353943" cy="430887"/>
          </a:xfrm>
          <a:prstGeom prst="rect">
            <a:avLst/>
          </a:prstGeom>
          <a:noFill/>
        </p:spPr>
        <p:txBody>
          <a:bodyPr vert="horz" wrap="square" rtlCol="0">
            <a:spAutoFit/>
          </a:bodyPr>
          <a:lstStyle/>
          <a:p>
            <a:r>
              <a:rPr kumimoji="1" lang="en-US" altLang="ja-JP" sz="1100" dirty="0"/>
              <a:t>Co</a:t>
            </a:r>
            <a:r>
              <a:rPr lang="ja-JP" altLang="en-US" sz="1100" dirty="0"/>
              <a:t>製</a:t>
            </a:r>
            <a:endParaRPr kumimoji="1" lang="en-US" altLang="ja-JP" sz="1100" dirty="0"/>
          </a:p>
        </p:txBody>
      </p:sp>
      <p:sp>
        <p:nvSpPr>
          <p:cNvPr id="31" name="テキスト ボックス 30">
            <a:extLst>
              <a:ext uri="{FF2B5EF4-FFF2-40B4-BE49-F238E27FC236}">
                <a16:creationId xmlns:a16="http://schemas.microsoft.com/office/drawing/2014/main" id="{CB9B2B2F-FBD3-41D0-893A-94D72E41123F}"/>
              </a:ext>
            </a:extLst>
          </p:cNvPr>
          <p:cNvSpPr txBox="1"/>
          <p:nvPr/>
        </p:nvSpPr>
        <p:spPr>
          <a:xfrm>
            <a:off x="5414554" y="4360485"/>
            <a:ext cx="353943" cy="430887"/>
          </a:xfrm>
          <a:prstGeom prst="rect">
            <a:avLst/>
          </a:prstGeom>
          <a:noFill/>
        </p:spPr>
        <p:txBody>
          <a:bodyPr vert="horz" wrap="square" rtlCol="0">
            <a:spAutoFit/>
          </a:bodyPr>
          <a:lstStyle/>
          <a:p>
            <a:r>
              <a:rPr kumimoji="1" lang="ja-JP" altLang="en-US" sz="1100" dirty="0"/>
              <a:t>鋼製</a:t>
            </a:r>
            <a:endParaRPr kumimoji="1" lang="en-US" altLang="ja-JP" sz="1100" dirty="0"/>
          </a:p>
        </p:txBody>
      </p:sp>
      <p:pic>
        <p:nvPicPr>
          <p:cNvPr id="32" name="図 31">
            <a:extLst>
              <a:ext uri="{FF2B5EF4-FFF2-40B4-BE49-F238E27FC236}">
                <a16:creationId xmlns:a16="http://schemas.microsoft.com/office/drawing/2014/main" id="{C22EB36C-0CBD-4324-A2A4-456847F1323D}"/>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2635173" y="3250775"/>
            <a:ext cx="1173404" cy="880334"/>
          </a:xfrm>
          <a:prstGeom prst="rect">
            <a:avLst/>
          </a:prstGeom>
          <a:noFill/>
          <a:ln>
            <a:noFill/>
          </a:ln>
        </p:spPr>
      </p:pic>
      <p:pic>
        <p:nvPicPr>
          <p:cNvPr id="33" name="図 32">
            <a:extLst>
              <a:ext uri="{FF2B5EF4-FFF2-40B4-BE49-F238E27FC236}">
                <a16:creationId xmlns:a16="http://schemas.microsoft.com/office/drawing/2014/main" id="{32D5B458-EC45-456C-A02C-620EBB9793B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72571" y="4165845"/>
            <a:ext cx="686723" cy="790472"/>
          </a:xfrm>
          <a:prstGeom prst="rect">
            <a:avLst/>
          </a:prstGeom>
        </p:spPr>
      </p:pic>
      <p:grpSp>
        <p:nvGrpSpPr>
          <p:cNvPr id="34" name="グループ化 33">
            <a:extLst>
              <a:ext uri="{FF2B5EF4-FFF2-40B4-BE49-F238E27FC236}">
                <a16:creationId xmlns:a16="http://schemas.microsoft.com/office/drawing/2014/main" id="{9BCE3B40-C064-4F0A-8BD0-E3AD32FC5D00}"/>
              </a:ext>
            </a:extLst>
          </p:cNvPr>
          <p:cNvGrpSpPr/>
          <p:nvPr/>
        </p:nvGrpSpPr>
        <p:grpSpPr>
          <a:xfrm>
            <a:off x="179512" y="4492154"/>
            <a:ext cx="1721498" cy="411176"/>
            <a:chOff x="0" y="0"/>
            <a:chExt cx="2382460" cy="637184"/>
          </a:xfrm>
        </p:grpSpPr>
        <p:grpSp>
          <p:nvGrpSpPr>
            <p:cNvPr id="35" name="グループ化 34">
              <a:extLst>
                <a:ext uri="{FF2B5EF4-FFF2-40B4-BE49-F238E27FC236}">
                  <a16:creationId xmlns:a16="http://schemas.microsoft.com/office/drawing/2014/main" id="{4D650938-2866-43CB-908C-02B091B09C9E}"/>
                </a:ext>
              </a:extLst>
            </p:cNvPr>
            <p:cNvGrpSpPr/>
            <p:nvPr/>
          </p:nvGrpSpPr>
          <p:grpSpPr>
            <a:xfrm>
              <a:off x="0" y="0"/>
              <a:ext cx="2382460" cy="637184"/>
              <a:chOff x="0" y="0"/>
              <a:chExt cx="2382460" cy="637184"/>
            </a:xfrm>
          </p:grpSpPr>
          <p:sp>
            <p:nvSpPr>
              <p:cNvPr id="38" name="正方形/長方形 37">
                <a:extLst>
                  <a:ext uri="{FF2B5EF4-FFF2-40B4-BE49-F238E27FC236}">
                    <a16:creationId xmlns:a16="http://schemas.microsoft.com/office/drawing/2014/main" id="{0ECA0EC2-079A-409C-85CF-88404038273A}"/>
                  </a:ext>
                </a:extLst>
              </p:cNvPr>
              <p:cNvSpPr/>
              <p:nvPr/>
            </p:nvSpPr>
            <p:spPr>
              <a:xfrm rot="5400000">
                <a:off x="295850" y="-35677"/>
                <a:ext cx="140439" cy="453408"/>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39" name="テキスト ボックス 13">
                <a:extLst>
                  <a:ext uri="{FF2B5EF4-FFF2-40B4-BE49-F238E27FC236}">
                    <a16:creationId xmlns:a16="http://schemas.microsoft.com/office/drawing/2014/main" id="{77639A71-F9B0-4EC9-9909-8907249294AC}"/>
                  </a:ext>
                </a:extLst>
              </p:cNvPr>
              <p:cNvSpPr txBox="1"/>
              <p:nvPr/>
            </p:nvSpPr>
            <p:spPr>
              <a:xfrm>
                <a:off x="561062" y="50615"/>
                <a:ext cx="1821398" cy="2712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t>スクリーニング可能範囲</a:t>
                </a:r>
              </a:p>
            </p:txBody>
          </p:sp>
          <p:sp>
            <p:nvSpPr>
              <p:cNvPr id="40" name="正方形/長方形 39">
                <a:extLst>
                  <a:ext uri="{FF2B5EF4-FFF2-40B4-BE49-F238E27FC236}">
                    <a16:creationId xmlns:a16="http://schemas.microsoft.com/office/drawing/2014/main" id="{647D13A7-9B7C-450E-BAE2-2DDA511A2D16}"/>
                  </a:ext>
                </a:extLst>
              </p:cNvPr>
              <p:cNvSpPr/>
              <p:nvPr/>
            </p:nvSpPr>
            <p:spPr>
              <a:xfrm>
                <a:off x="0" y="0"/>
                <a:ext cx="2357557" cy="6371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grpSp>
        <p:cxnSp>
          <p:nvCxnSpPr>
            <p:cNvPr id="36" name="直線コネクタ 35">
              <a:extLst>
                <a:ext uri="{FF2B5EF4-FFF2-40B4-BE49-F238E27FC236}">
                  <a16:creationId xmlns:a16="http://schemas.microsoft.com/office/drawing/2014/main" id="{AE49E2BD-D27F-472F-853F-5F586FD57386}"/>
                </a:ext>
              </a:extLst>
            </p:cNvPr>
            <p:cNvCxnSpPr/>
            <p:nvPr/>
          </p:nvCxnSpPr>
          <p:spPr>
            <a:xfrm flipH="1">
              <a:off x="139324" y="501233"/>
              <a:ext cx="4653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テキスト ボックス 43">
              <a:extLst>
                <a:ext uri="{FF2B5EF4-FFF2-40B4-BE49-F238E27FC236}">
                  <a16:creationId xmlns:a16="http://schemas.microsoft.com/office/drawing/2014/main" id="{8907B47B-3259-447C-8A45-3DB2E7530198}"/>
                </a:ext>
              </a:extLst>
            </p:cNvPr>
            <p:cNvSpPr txBox="1"/>
            <p:nvPr/>
          </p:nvSpPr>
          <p:spPr>
            <a:xfrm>
              <a:off x="578827" y="356070"/>
              <a:ext cx="1691171" cy="2712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t>詳細調査可能範囲</a:t>
              </a:r>
            </a:p>
          </p:txBody>
        </p:sp>
      </p:grpSp>
      <p:pic>
        <p:nvPicPr>
          <p:cNvPr id="41" name="図 40">
            <a:extLst>
              <a:ext uri="{FF2B5EF4-FFF2-40B4-BE49-F238E27FC236}">
                <a16:creationId xmlns:a16="http://schemas.microsoft.com/office/drawing/2014/main" id="{F84ACC84-3AC1-46B2-BDC6-6AD8116F861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94218" y="4158224"/>
            <a:ext cx="876087" cy="854780"/>
          </a:xfrm>
          <a:prstGeom prst="rect">
            <a:avLst/>
          </a:prstGeom>
        </p:spPr>
      </p:pic>
      <p:sp>
        <p:nvSpPr>
          <p:cNvPr id="42" name="テキスト ボックス 41">
            <a:extLst>
              <a:ext uri="{FF2B5EF4-FFF2-40B4-BE49-F238E27FC236}">
                <a16:creationId xmlns:a16="http://schemas.microsoft.com/office/drawing/2014/main" id="{9007BBF4-2A12-4D22-80D0-7B9B47ED8C3E}"/>
              </a:ext>
            </a:extLst>
          </p:cNvPr>
          <p:cNvSpPr txBox="1"/>
          <p:nvPr/>
        </p:nvSpPr>
        <p:spPr>
          <a:xfrm>
            <a:off x="3026759" y="4368626"/>
            <a:ext cx="353943" cy="430887"/>
          </a:xfrm>
          <a:prstGeom prst="rect">
            <a:avLst/>
          </a:prstGeom>
          <a:noFill/>
        </p:spPr>
        <p:txBody>
          <a:bodyPr vert="horz" wrap="square" rtlCol="0">
            <a:spAutoFit/>
          </a:bodyPr>
          <a:lstStyle/>
          <a:p>
            <a:r>
              <a:rPr kumimoji="1" lang="en-US" altLang="ja-JP" sz="1100" dirty="0"/>
              <a:t>Co</a:t>
            </a:r>
            <a:r>
              <a:rPr lang="ja-JP" altLang="en-US" sz="1100" dirty="0"/>
              <a:t>製</a:t>
            </a:r>
            <a:endParaRPr kumimoji="1" lang="en-US" altLang="ja-JP" sz="1100" dirty="0"/>
          </a:p>
        </p:txBody>
      </p:sp>
      <p:grpSp>
        <p:nvGrpSpPr>
          <p:cNvPr id="3" name="Group 4">
            <a:extLst>
              <a:ext uri="{FF2B5EF4-FFF2-40B4-BE49-F238E27FC236}">
                <a16:creationId xmlns:a16="http://schemas.microsoft.com/office/drawing/2014/main" id="{A6A6243F-CB7C-44FE-9EC7-A5F07D9C083E}"/>
              </a:ext>
            </a:extLst>
          </p:cNvPr>
          <p:cNvGrpSpPr>
            <a:grpSpLocks noChangeAspect="1"/>
          </p:cNvGrpSpPr>
          <p:nvPr/>
        </p:nvGrpSpPr>
        <p:grpSpPr bwMode="auto">
          <a:xfrm>
            <a:off x="6813550" y="4179507"/>
            <a:ext cx="827088" cy="787400"/>
            <a:chOff x="4292" y="2627"/>
            <a:chExt cx="521" cy="496"/>
          </a:xfrm>
        </p:grpSpPr>
        <p:sp>
          <p:nvSpPr>
            <p:cNvPr id="4" name="AutoShape 3">
              <a:extLst>
                <a:ext uri="{FF2B5EF4-FFF2-40B4-BE49-F238E27FC236}">
                  <a16:creationId xmlns:a16="http://schemas.microsoft.com/office/drawing/2014/main" id="{9D121E70-E939-44AC-9CCD-CC876B3CFC87}"/>
                </a:ext>
              </a:extLst>
            </p:cNvPr>
            <p:cNvSpPr>
              <a:spLocks noChangeAspect="1" noChangeArrowheads="1" noTextEdit="1"/>
            </p:cNvSpPr>
            <p:nvPr/>
          </p:nvSpPr>
          <p:spPr bwMode="auto">
            <a:xfrm>
              <a:off x="4292" y="2627"/>
              <a:ext cx="521"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Freeform 5">
              <a:extLst>
                <a:ext uri="{FF2B5EF4-FFF2-40B4-BE49-F238E27FC236}">
                  <a16:creationId xmlns:a16="http://schemas.microsoft.com/office/drawing/2014/main" id="{7D9A4B29-E1E4-44CB-8BC8-88C357FB2201}"/>
                </a:ext>
              </a:extLst>
            </p:cNvPr>
            <p:cNvSpPr>
              <a:spLocks/>
            </p:cNvSpPr>
            <p:nvPr/>
          </p:nvSpPr>
          <p:spPr bwMode="auto">
            <a:xfrm>
              <a:off x="4366" y="2808"/>
              <a:ext cx="142" cy="195"/>
            </a:xfrm>
            <a:custGeom>
              <a:avLst/>
              <a:gdLst>
                <a:gd name="T0" fmla="*/ 687 w 6754"/>
                <a:gd name="T1" fmla="*/ 3106 h 9303"/>
                <a:gd name="T2" fmla="*/ 1560 w 6754"/>
                <a:gd name="T3" fmla="*/ 974 h 9303"/>
                <a:gd name="T4" fmla="*/ 2212 w 6754"/>
                <a:gd name="T5" fmla="*/ 1217 h 9303"/>
                <a:gd name="T6" fmla="*/ 3301 w 6754"/>
                <a:gd name="T7" fmla="*/ 597 h 9303"/>
                <a:gd name="T8" fmla="*/ 3488 w 6754"/>
                <a:gd name="T9" fmla="*/ 852 h 9303"/>
                <a:gd name="T10" fmla="*/ 4371 w 6754"/>
                <a:gd name="T11" fmla="*/ 302 h 9303"/>
                <a:gd name="T12" fmla="*/ 4601 w 6754"/>
                <a:gd name="T13" fmla="*/ 656 h 9303"/>
                <a:gd name="T14" fmla="*/ 5634 w 6754"/>
                <a:gd name="T15" fmla="*/ 498 h 9303"/>
                <a:gd name="T16" fmla="*/ 5882 w 6754"/>
                <a:gd name="T17" fmla="*/ 1294 h 9303"/>
                <a:gd name="T18" fmla="*/ 6447 w 6754"/>
                <a:gd name="T19" fmla="*/ 3134 h 9303"/>
                <a:gd name="T20" fmla="*/ 6410 w 6754"/>
                <a:gd name="T21" fmla="*/ 3331 h 9303"/>
                <a:gd name="T22" fmla="*/ 6222 w 6754"/>
                <a:gd name="T23" fmla="*/ 5996 h 9303"/>
                <a:gd name="T24" fmla="*/ 5744 w 6754"/>
                <a:gd name="T25" fmla="*/ 6370 h 9303"/>
                <a:gd name="T26" fmla="*/ 4864 w 6754"/>
                <a:gd name="T27" fmla="*/ 7978 h 9303"/>
                <a:gd name="T28" fmla="*/ 4408 w 6754"/>
                <a:gd name="T29" fmla="*/ 7732 h 9303"/>
                <a:gd name="T30" fmla="*/ 3138 w 6754"/>
                <a:gd name="T31" fmla="*/ 9000 h 9303"/>
                <a:gd name="T32" fmla="*/ 2586 w 6754"/>
                <a:gd name="T33" fmla="*/ 8237 h 9303"/>
                <a:gd name="T34" fmla="*/ 987 w 6754"/>
                <a:gd name="T35" fmla="*/ 7494 h 9303"/>
                <a:gd name="T36" fmla="*/ 975 w 6754"/>
                <a:gd name="T37" fmla="*/ 7455 h 9303"/>
                <a:gd name="T38" fmla="*/ 244 w 6754"/>
                <a:gd name="T39" fmla="*/ 6386 h 9303"/>
                <a:gd name="T40" fmla="*/ 417 w 6754"/>
                <a:gd name="T41" fmla="*/ 5410 h 9303"/>
                <a:gd name="T42" fmla="*/ 183 w 6754"/>
                <a:gd name="T43" fmla="*/ 3734 h 9303"/>
                <a:gd name="T44" fmla="*/ 682 w 6754"/>
                <a:gd name="T45" fmla="*/ 3134 h 9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54" h="9303">
                  <a:moveTo>
                    <a:pt x="687" y="3106"/>
                  </a:moveTo>
                  <a:cubicBezTo>
                    <a:pt x="611" y="2070"/>
                    <a:pt x="1002" y="1115"/>
                    <a:pt x="1560" y="974"/>
                  </a:cubicBezTo>
                  <a:cubicBezTo>
                    <a:pt x="1786" y="917"/>
                    <a:pt x="2015" y="1002"/>
                    <a:pt x="2212" y="1217"/>
                  </a:cubicBezTo>
                  <a:cubicBezTo>
                    <a:pt x="2421" y="486"/>
                    <a:pt x="2908" y="208"/>
                    <a:pt x="3301" y="597"/>
                  </a:cubicBezTo>
                  <a:cubicBezTo>
                    <a:pt x="3369" y="664"/>
                    <a:pt x="3432" y="750"/>
                    <a:pt x="3488" y="852"/>
                  </a:cubicBezTo>
                  <a:cubicBezTo>
                    <a:pt x="3650" y="246"/>
                    <a:pt x="4046" y="0"/>
                    <a:pt x="4371" y="302"/>
                  </a:cubicBezTo>
                  <a:cubicBezTo>
                    <a:pt x="4461" y="386"/>
                    <a:pt x="4540" y="507"/>
                    <a:pt x="4601" y="656"/>
                  </a:cubicBezTo>
                  <a:cubicBezTo>
                    <a:pt x="4863" y="83"/>
                    <a:pt x="5325" y="12"/>
                    <a:pt x="5634" y="498"/>
                  </a:cubicBezTo>
                  <a:cubicBezTo>
                    <a:pt x="5764" y="702"/>
                    <a:pt x="5851" y="983"/>
                    <a:pt x="5882" y="1294"/>
                  </a:cubicBezTo>
                  <a:cubicBezTo>
                    <a:pt x="6311" y="1511"/>
                    <a:pt x="6564" y="2335"/>
                    <a:pt x="6447" y="3134"/>
                  </a:cubicBezTo>
                  <a:cubicBezTo>
                    <a:pt x="6437" y="3201"/>
                    <a:pt x="6425" y="3267"/>
                    <a:pt x="6410" y="3331"/>
                  </a:cubicBezTo>
                  <a:cubicBezTo>
                    <a:pt x="6754" y="4163"/>
                    <a:pt x="6670" y="5356"/>
                    <a:pt x="6222" y="5996"/>
                  </a:cubicBezTo>
                  <a:cubicBezTo>
                    <a:pt x="6082" y="6195"/>
                    <a:pt x="5918" y="6323"/>
                    <a:pt x="5744" y="6370"/>
                  </a:cubicBezTo>
                  <a:cubicBezTo>
                    <a:pt x="5740" y="7265"/>
                    <a:pt x="5346" y="7985"/>
                    <a:pt x="4864" y="7978"/>
                  </a:cubicBezTo>
                  <a:cubicBezTo>
                    <a:pt x="4703" y="7976"/>
                    <a:pt x="4545" y="7891"/>
                    <a:pt x="4408" y="7732"/>
                  </a:cubicBezTo>
                  <a:cubicBezTo>
                    <a:pt x="4245" y="8736"/>
                    <a:pt x="3676" y="9303"/>
                    <a:pt x="3138" y="9000"/>
                  </a:cubicBezTo>
                  <a:cubicBezTo>
                    <a:pt x="2912" y="8872"/>
                    <a:pt x="2717" y="8603"/>
                    <a:pt x="2586" y="8237"/>
                  </a:cubicBezTo>
                  <a:cubicBezTo>
                    <a:pt x="2034" y="8856"/>
                    <a:pt x="1318" y="8523"/>
                    <a:pt x="987" y="7494"/>
                  </a:cubicBezTo>
                  <a:cubicBezTo>
                    <a:pt x="983" y="7481"/>
                    <a:pt x="979" y="7468"/>
                    <a:pt x="975" y="7455"/>
                  </a:cubicBezTo>
                  <a:cubicBezTo>
                    <a:pt x="614" y="7534"/>
                    <a:pt x="287" y="7055"/>
                    <a:pt x="244" y="6386"/>
                  </a:cubicBezTo>
                  <a:cubicBezTo>
                    <a:pt x="222" y="6029"/>
                    <a:pt x="285" y="5672"/>
                    <a:pt x="417" y="5410"/>
                  </a:cubicBezTo>
                  <a:cubicBezTo>
                    <a:pt x="105" y="5068"/>
                    <a:pt x="0" y="4318"/>
                    <a:pt x="183" y="3734"/>
                  </a:cubicBezTo>
                  <a:cubicBezTo>
                    <a:pt x="289" y="3397"/>
                    <a:pt x="474" y="3174"/>
                    <a:pt x="682" y="3134"/>
                  </a:cubicBezTo>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A078123D-D5E7-4969-9A45-043CE2DB62AE}"/>
                </a:ext>
              </a:extLst>
            </p:cNvPr>
            <p:cNvSpPr>
              <a:spLocks noChangeArrowheads="1"/>
            </p:cNvSpPr>
            <p:nvPr/>
          </p:nvSpPr>
          <p:spPr bwMode="auto">
            <a:xfrm>
              <a:off x="4385" y="2880"/>
              <a:ext cx="46"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植生等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Freeform 7">
              <a:extLst>
                <a:ext uri="{FF2B5EF4-FFF2-40B4-BE49-F238E27FC236}">
                  <a16:creationId xmlns:a16="http://schemas.microsoft.com/office/drawing/2014/main" id="{CDE217F5-1DF4-4048-BEEC-4D941D5124EB}"/>
                </a:ext>
              </a:extLst>
            </p:cNvPr>
            <p:cNvSpPr>
              <a:spLocks/>
            </p:cNvSpPr>
            <p:nvPr/>
          </p:nvSpPr>
          <p:spPr bwMode="auto">
            <a:xfrm>
              <a:off x="4451" y="2669"/>
              <a:ext cx="214" cy="296"/>
            </a:xfrm>
            <a:custGeom>
              <a:avLst/>
              <a:gdLst>
                <a:gd name="T0" fmla="*/ 214 w 214"/>
                <a:gd name="T1" fmla="*/ 0 h 296"/>
                <a:gd name="T2" fmla="*/ 125 w 214"/>
                <a:gd name="T3" fmla="*/ 0 h 296"/>
                <a:gd name="T4" fmla="*/ 55 w 214"/>
                <a:gd name="T5" fmla="*/ 69 h 296"/>
                <a:gd name="T6" fmla="*/ 0 w 214"/>
                <a:gd name="T7" fmla="*/ 296 h 296"/>
                <a:gd name="T8" fmla="*/ 214 w 214"/>
                <a:gd name="T9" fmla="*/ 293 h 296"/>
                <a:gd name="T10" fmla="*/ 214 w 214"/>
                <a:gd name="T11" fmla="*/ 0 h 296"/>
              </a:gdLst>
              <a:ahLst/>
              <a:cxnLst>
                <a:cxn ang="0">
                  <a:pos x="T0" y="T1"/>
                </a:cxn>
                <a:cxn ang="0">
                  <a:pos x="T2" y="T3"/>
                </a:cxn>
                <a:cxn ang="0">
                  <a:pos x="T4" y="T5"/>
                </a:cxn>
                <a:cxn ang="0">
                  <a:pos x="T6" y="T7"/>
                </a:cxn>
                <a:cxn ang="0">
                  <a:pos x="T8" y="T9"/>
                </a:cxn>
                <a:cxn ang="0">
                  <a:pos x="T10" y="T11"/>
                </a:cxn>
              </a:cxnLst>
              <a:rect l="0" t="0" r="r" b="b"/>
              <a:pathLst>
                <a:path w="214" h="296">
                  <a:moveTo>
                    <a:pt x="214" y="0"/>
                  </a:moveTo>
                  <a:lnTo>
                    <a:pt x="125" y="0"/>
                  </a:lnTo>
                  <a:lnTo>
                    <a:pt x="55" y="69"/>
                  </a:lnTo>
                  <a:lnTo>
                    <a:pt x="0" y="296"/>
                  </a:lnTo>
                  <a:lnTo>
                    <a:pt x="214" y="293"/>
                  </a:lnTo>
                  <a:lnTo>
                    <a:pt x="21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a:extLst>
                <a:ext uri="{FF2B5EF4-FFF2-40B4-BE49-F238E27FC236}">
                  <a16:creationId xmlns:a16="http://schemas.microsoft.com/office/drawing/2014/main" id="{B41143F8-261F-4ACE-ACA5-4F652871C10E}"/>
                </a:ext>
              </a:extLst>
            </p:cNvPr>
            <p:cNvSpPr>
              <a:spLocks noChangeShapeType="1"/>
            </p:cNvSpPr>
            <p:nvPr/>
          </p:nvSpPr>
          <p:spPr bwMode="auto">
            <a:xfrm flipV="1">
              <a:off x="4733" y="2669"/>
              <a:ext cx="39" cy="1"/>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9">
              <a:extLst>
                <a:ext uri="{FF2B5EF4-FFF2-40B4-BE49-F238E27FC236}">
                  <a16:creationId xmlns:a16="http://schemas.microsoft.com/office/drawing/2014/main" id="{70A7A26C-CFCA-4A51-B46D-DED0892CF7EE}"/>
                </a:ext>
              </a:extLst>
            </p:cNvPr>
            <p:cNvSpPr>
              <a:spLocks noChangeArrowheads="1"/>
            </p:cNvSpPr>
            <p:nvPr/>
          </p:nvSpPr>
          <p:spPr bwMode="auto">
            <a:xfrm>
              <a:off x="4744" y="2974"/>
              <a:ext cx="2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GL</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10">
              <a:extLst>
                <a:ext uri="{FF2B5EF4-FFF2-40B4-BE49-F238E27FC236}">
                  <a16:creationId xmlns:a16="http://schemas.microsoft.com/office/drawing/2014/main" id="{2F3407A7-D431-450F-970B-49299627D1A6}"/>
                </a:ext>
              </a:extLst>
            </p:cNvPr>
            <p:cNvSpPr>
              <a:spLocks noChangeArrowheads="1"/>
            </p:cNvSpPr>
            <p:nvPr/>
          </p:nvSpPr>
          <p:spPr bwMode="auto">
            <a:xfrm>
              <a:off x="4763" y="2974"/>
              <a:ext cx="15"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11">
              <a:extLst>
                <a:ext uri="{FF2B5EF4-FFF2-40B4-BE49-F238E27FC236}">
                  <a16:creationId xmlns:a16="http://schemas.microsoft.com/office/drawing/2014/main" id="{88874D33-F928-4D01-90EA-A52C3B33DF24}"/>
                </a:ext>
              </a:extLst>
            </p:cNvPr>
            <p:cNvSpPr>
              <a:spLocks noChangeArrowheads="1"/>
            </p:cNvSpPr>
            <p:nvPr/>
          </p:nvSpPr>
          <p:spPr bwMode="auto">
            <a:xfrm>
              <a:off x="4771" y="2974"/>
              <a:ext cx="2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12">
              <a:extLst>
                <a:ext uri="{FF2B5EF4-FFF2-40B4-BE49-F238E27FC236}">
                  <a16:creationId xmlns:a16="http://schemas.microsoft.com/office/drawing/2014/main" id="{28D9B214-22A8-4832-9182-82A3BE1E4137}"/>
                </a:ext>
              </a:extLst>
            </p:cNvPr>
            <p:cNvSpPr>
              <a:spLocks noChangeArrowheads="1"/>
            </p:cNvSpPr>
            <p:nvPr/>
          </p:nvSpPr>
          <p:spPr bwMode="auto">
            <a:xfrm>
              <a:off x="4790" y="2974"/>
              <a:ext cx="15"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13">
              <a:extLst>
                <a:ext uri="{FF2B5EF4-FFF2-40B4-BE49-F238E27FC236}">
                  <a16:creationId xmlns:a16="http://schemas.microsoft.com/office/drawing/2014/main" id="{FD4EF558-2B37-4681-8956-B24024BA35AD}"/>
                </a:ext>
              </a:extLst>
            </p:cNvPr>
            <p:cNvSpPr>
              <a:spLocks noChangeArrowheads="1"/>
            </p:cNvSpPr>
            <p:nvPr/>
          </p:nvSpPr>
          <p:spPr bwMode="auto">
            <a:xfrm>
              <a:off x="4590" y="2669"/>
              <a:ext cx="142" cy="293"/>
            </a:xfrm>
            <a:prstGeom prst="rect">
              <a:avLst/>
            </a:prstGeom>
            <a:pattFill prst="wdUpDiag">
              <a:fgClr>
                <a:srgbClr val="FF00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14">
              <a:extLst>
                <a:ext uri="{FF2B5EF4-FFF2-40B4-BE49-F238E27FC236}">
                  <a16:creationId xmlns:a16="http://schemas.microsoft.com/office/drawing/2014/main" id="{5F6E99F1-1A2B-4BFE-8EDD-0E5C860109E2}"/>
                </a:ext>
              </a:extLst>
            </p:cNvPr>
            <p:cNvSpPr>
              <a:spLocks noChangeArrowheads="1"/>
            </p:cNvSpPr>
            <p:nvPr/>
          </p:nvSpPr>
          <p:spPr bwMode="auto">
            <a:xfrm>
              <a:off x="4590" y="2669"/>
              <a:ext cx="142" cy="293"/>
            </a:xfrm>
            <a:prstGeom prst="rect">
              <a:avLst/>
            </a:pr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15">
              <a:extLst>
                <a:ext uri="{FF2B5EF4-FFF2-40B4-BE49-F238E27FC236}">
                  <a16:creationId xmlns:a16="http://schemas.microsoft.com/office/drawing/2014/main" id="{8356A8A4-EC65-439C-A9AE-2E274838B0BF}"/>
                </a:ext>
              </a:extLst>
            </p:cNvPr>
            <p:cNvSpPr>
              <a:spLocks noChangeArrowheads="1"/>
            </p:cNvSpPr>
            <p:nvPr/>
          </p:nvSpPr>
          <p:spPr bwMode="auto">
            <a:xfrm>
              <a:off x="4336" y="2963"/>
              <a:ext cx="38" cy="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16">
              <a:extLst>
                <a:ext uri="{FF2B5EF4-FFF2-40B4-BE49-F238E27FC236}">
                  <a16:creationId xmlns:a16="http://schemas.microsoft.com/office/drawing/2014/main" id="{82D0CB76-C86A-4550-B3B8-7741703689E0}"/>
                </a:ext>
              </a:extLst>
            </p:cNvPr>
            <p:cNvSpPr>
              <a:spLocks noChangeArrowheads="1"/>
            </p:cNvSpPr>
            <p:nvPr/>
          </p:nvSpPr>
          <p:spPr bwMode="auto">
            <a:xfrm>
              <a:off x="4336" y="2963"/>
              <a:ext cx="38" cy="106"/>
            </a:xfrm>
            <a:prstGeom prst="rect">
              <a:avLst/>
            </a:prstGeom>
            <a:pattFill prst="wdUpDiag">
              <a:fgClr>
                <a:srgbClr val="FF0000"/>
              </a:fgClr>
              <a:bgClr>
                <a:schemeClr val="bg1"/>
              </a:bgClr>
            </a:pattFill>
            <a:ln w="476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Rectangle 17">
              <a:extLst>
                <a:ext uri="{FF2B5EF4-FFF2-40B4-BE49-F238E27FC236}">
                  <a16:creationId xmlns:a16="http://schemas.microsoft.com/office/drawing/2014/main" id="{081845EB-1999-4A27-8DC6-D37B321C3D7D}"/>
                </a:ext>
              </a:extLst>
            </p:cNvPr>
            <p:cNvSpPr>
              <a:spLocks noChangeArrowheads="1"/>
            </p:cNvSpPr>
            <p:nvPr/>
          </p:nvSpPr>
          <p:spPr bwMode="auto">
            <a:xfrm>
              <a:off x="4635" y="2632"/>
              <a:ext cx="4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400" b="0" i="0" u="none" strike="noStrike" cap="none" normalizeH="0" baseline="0">
                  <a:ln>
                    <a:noFill/>
                  </a:ln>
                  <a:solidFill>
                    <a:srgbClr val="FF0000"/>
                  </a:solidFill>
                  <a:effectLst/>
                  <a:latin typeface="ＭＳ Ｐゴシック" panose="020B0600070205080204" pitchFamily="50" charset="-128"/>
                  <a:ea typeface="ＭＳ Ｐゴシック" panose="020B0600070205080204" pitchFamily="50" charset="-128"/>
                </a:rPr>
                <a:t>道路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18">
              <a:extLst>
                <a:ext uri="{FF2B5EF4-FFF2-40B4-BE49-F238E27FC236}">
                  <a16:creationId xmlns:a16="http://schemas.microsoft.com/office/drawing/2014/main" id="{BB76DA9F-5B0A-43E0-A45A-D31D6D203FD2}"/>
                </a:ext>
              </a:extLst>
            </p:cNvPr>
            <p:cNvSpPr>
              <a:spLocks noChangeArrowheads="1"/>
            </p:cNvSpPr>
            <p:nvPr/>
          </p:nvSpPr>
          <p:spPr bwMode="auto">
            <a:xfrm>
              <a:off x="4339" y="2883"/>
              <a:ext cx="30"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400" b="0" i="0" u="none" strike="noStrike" cap="none" normalizeH="0" baseline="0">
                  <a:ln>
                    <a:noFill/>
                  </a:ln>
                  <a:solidFill>
                    <a:srgbClr val="FF0000"/>
                  </a:solidFill>
                  <a:effectLst/>
                  <a:latin typeface="ＭＳ Ｐゴシック" panose="020B0600070205080204" pitchFamily="50" charset="-128"/>
                  <a:ea typeface="ＭＳ Ｐゴシック" panose="020B0600070205080204" pitchFamily="50" charset="-128"/>
                </a:rPr>
                <a:t>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19">
              <a:extLst>
                <a:ext uri="{FF2B5EF4-FFF2-40B4-BE49-F238E27FC236}">
                  <a16:creationId xmlns:a16="http://schemas.microsoft.com/office/drawing/2014/main" id="{D0417359-716F-41F8-A6EC-83422CB3A3C7}"/>
                </a:ext>
              </a:extLst>
            </p:cNvPr>
            <p:cNvSpPr>
              <a:spLocks noChangeArrowheads="1"/>
            </p:cNvSpPr>
            <p:nvPr/>
          </p:nvSpPr>
          <p:spPr bwMode="auto">
            <a:xfrm>
              <a:off x="4339" y="2920"/>
              <a:ext cx="30"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400" b="0" i="0" u="none" strike="noStrike" cap="none" normalizeH="0" baseline="0">
                  <a:ln>
                    <a:noFill/>
                  </a:ln>
                  <a:solidFill>
                    <a:srgbClr val="FF0000"/>
                  </a:solidFill>
                  <a:effectLst/>
                  <a:latin typeface="ＭＳ Ｐゴシック" panose="020B0600070205080204" pitchFamily="50" charset="-128"/>
                  <a:ea typeface="ＭＳ Ｐゴシック" panose="020B0600070205080204" pitchFamily="50" charset="-128"/>
                </a:rPr>
                <a:t>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20">
              <a:extLst>
                <a:ext uri="{FF2B5EF4-FFF2-40B4-BE49-F238E27FC236}">
                  <a16:creationId xmlns:a16="http://schemas.microsoft.com/office/drawing/2014/main" id="{6A76C3AB-6FE2-4248-97C3-2FE5C7EF31B4}"/>
                </a:ext>
              </a:extLst>
            </p:cNvPr>
            <p:cNvSpPr>
              <a:spLocks noChangeArrowheads="1"/>
            </p:cNvSpPr>
            <p:nvPr/>
          </p:nvSpPr>
          <p:spPr bwMode="auto">
            <a:xfrm>
              <a:off x="4375" y="2962"/>
              <a:ext cx="358" cy="10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21">
              <a:extLst>
                <a:ext uri="{FF2B5EF4-FFF2-40B4-BE49-F238E27FC236}">
                  <a16:creationId xmlns:a16="http://schemas.microsoft.com/office/drawing/2014/main" id="{DCB564FF-06D3-4B84-8C96-1231B77531A2}"/>
                </a:ext>
              </a:extLst>
            </p:cNvPr>
            <p:cNvSpPr>
              <a:spLocks noChangeArrowheads="1"/>
            </p:cNvSpPr>
            <p:nvPr/>
          </p:nvSpPr>
          <p:spPr bwMode="auto">
            <a:xfrm>
              <a:off x="4525" y="2817"/>
              <a:ext cx="22"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22">
              <a:extLst>
                <a:ext uri="{FF2B5EF4-FFF2-40B4-BE49-F238E27FC236}">
                  <a16:creationId xmlns:a16="http://schemas.microsoft.com/office/drawing/2014/main" id="{46A2B40D-68CB-4623-8BF2-B34FECD3BB43}"/>
                </a:ext>
              </a:extLst>
            </p:cNvPr>
            <p:cNvSpPr>
              <a:spLocks noChangeArrowheads="1"/>
            </p:cNvSpPr>
            <p:nvPr/>
          </p:nvSpPr>
          <p:spPr bwMode="auto">
            <a:xfrm>
              <a:off x="4525" y="2846"/>
              <a:ext cx="22"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23">
              <a:extLst>
                <a:ext uri="{FF2B5EF4-FFF2-40B4-BE49-F238E27FC236}">
                  <a16:creationId xmlns:a16="http://schemas.microsoft.com/office/drawing/2014/main" id="{E7160446-4C2A-4F11-B000-5F1B866D0EF3}"/>
                </a:ext>
              </a:extLst>
            </p:cNvPr>
            <p:cNvSpPr>
              <a:spLocks noChangeArrowheads="1"/>
            </p:cNvSpPr>
            <p:nvPr/>
          </p:nvSpPr>
          <p:spPr bwMode="auto">
            <a:xfrm>
              <a:off x="4525" y="2875"/>
              <a:ext cx="22"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24">
              <a:extLst>
                <a:ext uri="{FF2B5EF4-FFF2-40B4-BE49-F238E27FC236}">
                  <a16:creationId xmlns:a16="http://schemas.microsoft.com/office/drawing/2014/main" id="{4E343503-EF75-46F5-9485-C838FDA53832}"/>
                </a:ext>
              </a:extLst>
            </p:cNvPr>
            <p:cNvSpPr>
              <a:spLocks noChangeArrowheads="1"/>
            </p:cNvSpPr>
            <p:nvPr/>
          </p:nvSpPr>
          <p:spPr bwMode="auto">
            <a:xfrm>
              <a:off x="4525" y="2904"/>
              <a:ext cx="22"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25">
              <a:extLst>
                <a:ext uri="{FF2B5EF4-FFF2-40B4-BE49-F238E27FC236}">
                  <a16:creationId xmlns:a16="http://schemas.microsoft.com/office/drawing/2014/main" id="{97943ED0-4533-4241-81F7-0B7199C168F5}"/>
                </a:ext>
              </a:extLst>
            </p:cNvPr>
            <p:cNvSpPr>
              <a:spLocks noChangeArrowheads="1"/>
            </p:cNvSpPr>
            <p:nvPr/>
          </p:nvSpPr>
          <p:spPr bwMode="auto">
            <a:xfrm>
              <a:off x="4525" y="2933"/>
              <a:ext cx="22"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能</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26">
              <a:extLst>
                <a:ext uri="{FF2B5EF4-FFF2-40B4-BE49-F238E27FC236}">
                  <a16:creationId xmlns:a16="http://schemas.microsoft.com/office/drawing/2014/main" id="{8CD3B00B-9FB9-48B5-9ADF-348B01D488DB}"/>
                </a:ext>
              </a:extLst>
            </p:cNvPr>
            <p:cNvSpPr>
              <a:spLocks noChangeArrowheads="1"/>
            </p:cNvSpPr>
            <p:nvPr/>
          </p:nvSpPr>
          <p:spPr bwMode="auto">
            <a:xfrm>
              <a:off x="4525" y="2962"/>
              <a:ext cx="22"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27">
              <a:extLst>
                <a:ext uri="{FF2B5EF4-FFF2-40B4-BE49-F238E27FC236}">
                  <a16:creationId xmlns:a16="http://schemas.microsoft.com/office/drawing/2014/main" id="{CC3C7BA5-69B8-4F2C-9241-1A71671F9EE5}"/>
                </a:ext>
              </a:extLst>
            </p:cNvPr>
            <p:cNvSpPr>
              <a:spLocks noChangeArrowheads="1"/>
            </p:cNvSpPr>
            <p:nvPr/>
          </p:nvSpPr>
          <p:spPr bwMode="auto">
            <a:xfrm>
              <a:off x="4525" y="2991"/>
              <a:ext cx="22"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28">
              <a:extLst>
                <a:ext uri="{FF2B5EF4-FFF2-40B4-BE49-F238E27FC236}">
                  <a16:creationId xmlns:a16="http://schemas.microsoft.com/office/drawing/2014/main" id="{C9BAB2C0-11D3-41B1-B113-A3AAE4874797}"/>
                </a:ext>
              </a:extLst>
            </p:cNvPr>
            <p:cNvSpPr>
              <a:spLocks noChangeArrowheads="1"/>
            </p:cNvSpPr>
            <p:nvPr/>
          </p:nvSpPr>
          <p:spPr bwMode="auto">
            <a:xfrm>
              <a:off x="4309" y="3080"/>
              <a:ext cx="24"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29">
              <a:extLst>
                <a:ext uri="{FF2B5EF4-FFF2-40B4-BE49-F238E27FC236}">
                  <a16:creationId xmlns:a16="http://schemas.microsoft.com/office/drawing/2014/main" id="{E07C8583-C20C-4ED1-B051-8668516A7A9C}"/>
                </a:ext>
              </a:extLst>
            </p:cNvPr>
            <p:cNvSpPr>
              <a:spLocks noChangeArrowheads="1"/>
            </p:cNvSpPr>
            <p:nvPr/>
          </p:nvSpPr>
          <p:spPr bwMode="auto">
            <a:xfrm>
              <a:off x="4324" y="3080"/>
              <a:ext cx="15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作業前に現場環境の整備（除草等）が必要</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30">
              <a:extLst>
                <a:ext uri="{FF2B5EF4-FFF2-40B4-BE49-F238E27FC236}">
                  <a16:creationId xmlns:a16="http://schemas.microsoft.com/office/drawing/2014/main" id="{1CEC2FC5-A9A2-4951-A17A-F309C5ECF1B6}"/>
                </a:ext>
              </a:extLst>
            </p:cNvPr>
            <p:cNvSpPr>
              <a:spLocks noChangeArrowheads="1"/>
            </p:cNvSpPr>
            <p:nvPr/>
          </p:nvSpPr>
          <p:spPr bwMode="auto">
            <a:xfrm>
              <a:off x="4309" y="3100"/>
              <a:ext cx="14"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Rectangle 31">
              <a:extLst>
                <a:ext uri="{FF2B5EF4-FFF2-40B4-BE49-F238E27FC236}">
                  <a16:creationId xmlns:a16="http://schemas.microsoft.com/office/drawing/2014/main" id="{36B4B862-7785-4B18-AB88-614AEE513E3D}"/>
                </a:ext>
              </a:extLst>
            </p:cNvPr>
            <p:cNvSpPr>
              <a:spLocks noChangeArrowheads="1"/>
            </p:cNvSpPr>
            <p:nvPr/>
          </p:nvSpPr>
          <p:spPr bwMode="auto">
            <a:xfrm>
              <a:off x="4324" y="3100"/>
              <a:ext cx="93"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作業時に安全対策が必要</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9" name="Freeform 32">
              <a:extLst>
                <a:ext uri="{FF2B5EF4-FFF2-40B4-BE49-F238E27FC236}">
                  <a16:creationId xmlns:a16="http://schemas.microsoft.com/office/drawing/2014/main" id="{081DFF96-635B-42CA-A474-8129F431CF6F}"/>
                </a:ext>
              </a:extLst>
            </p:cNvPr>
            <p:cNvSpPr>
              <a:spLocks noEditPoints="1"/>
            </p:cNvSpPr>
            <p:nvPr/>
          </p:nvSpPr>
          <p:spPr bwMode="auto">
            <a:xfrm>
              <a:off x="4748" y="2670"/>
              <a:ext cx="11" cy="292"/>
            </a:xfrm>
            <a:custGeom>
              <a:avLst/>
              <a:gdLst>
                <a:gd name="T0" fmla="*/ 284 w 521"/>
                <a:gd name="T1" fmla="*/ 0 h 13937"/>
                <a:gd name="T2" fmla="*/ 284 w 521"/>
                <a:gd name="T3" fmla="*/ 13890 h 13937"/>
                <a:gd name="T4" fmla="*/ 236 w 521"/>
                <a:gd name="T5" fmla="*/ 13890 h 13937"/>
                <a:gd name="T6" fmla="*/ 236 w 521"/>
                <a:gd name="T7" fmla="*/ 0 h 13937"/>
                <a:gd name="T8" fmla="*/ 284 w 521"/>
                <a:gd name="T9" fmla="*/ 0 h 13937"/>
                <a:gd name="T10" fmla="*/ 515 w 521"/>
                <a:gd name="T11" fmla="*/ 13502 h 13937"/>
                <a:gd name="T12" fmla="*/ 260 w 521"/>
                <a:gd name="T13" fmla="*/ 13937 h 13937"/>
                <a:gd name="T14" fmla="*/ 6 w 521"/>
                <a:gd name="T15" fmla="*/ 13502 h 13937"/>
                <a:gd name="T16" fmla="*/ 15 w 521"/>
                <a:gd name="T17" fmla="*/ 13469 h 13937"/>
                <a:gd name="T18" fmla="*/ 48 w 521"/>
                <a:gd name="T19" fmla="*/ 13478 h 13937"/>
                <a:gd name="T20" fmla="*/ 281 w 521"/>
                <a:gd name="T21" fmla="*/ 13878 h 13937"/>
                <a:gd name="T22" fmla="*/ 240 w 521"/>
                <a:gd name="T23" fmla="*/ 13878 h 13937"/>
                <a:gd name="T24" fmla="*/ 473 w 521"/>
                <a:gd name="T25" fmla="*/ 13478 h 13937"/>
                <a:gd name="T26" fmla="*/ 506 w 521"/>
                <a:gd name="T27" fmla="*/ 13469 h 13937"/>
                <a:gd name="T28" fmla="*/ 515 w 521"/>
                <a:gd name="T29" fmla="*/ 13502 h 13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13937">
                  <a:moveTo>
                    <a:pt x="284" y="0"/>
                  </a:moveTo>
                  <a:lnTo>
                    <a:pt x="284" y="13890"/>
                  </a:lnTo>
                  <a:lnTo>
                    <a:pt x="236" y="13890"/>
                  </a:lnTo>
                  <a:lnTo>
                    <a:pt x="236" y="0"/>
                  </a:lnTo>
                  <a:lnTo>
                    <a:pt x="284" y="0"/>
                  </a:lnTo>
                  <a:close/>
                  <a:moveTo>
                    <a:pt x="515" y="13502"/>
                  </a:moveTo>
                  <a:lnTo>
                    <a:pt x="260" y="13937"/>
                  </a:lnTo>
                  <a:lnTo>
                    <a:pt x="6" y="13502"/>
                  </a:lnTo>
                  <a:cubicBezTo>
                    <a:pt x="0" y="13491"/>
                    <a:pt x="4" y="13476"/>
                    <a:pt x="15" y="13469"/>
                  </a:cubicBezTo>
                  <a:cubicBezTo>
                    <a:pt x="26" y="13462"/>
                    <a:pt x="41" y="13466"/>
                    <a:pt x="48" y="13478"/>
                  </a:cubicBezTo>
                  <a:lnTo>
                    <a:pt x="281" y="13878"/>
                  </a:lnTo>
                  <a:lnTo>
                    <a:pt x="240" y="13878"/>
                  </a:lnTo>
                  <a:lnTo>
                    <a:pt x="473" y="13478"/>
                  </a:lnTo>
                  <a:cubicBezTo>
                    <a:pt x="480" y="13466"/>
                    <a:pt x="494" y="13462"/>
                    <a:pt x="506" y="13469"/>
                  </a:cubicBezTo>
                  <a:cubicBezTo>
                    <a:pt x="517" y="13476"/>
                    <a:pt x="521" y="13491"/>
                    <a:pt x="515" y="13502"/>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Rectangle 33">
              <a:extLst>
                <a:ext uri="{FF2B5EF4-FFF2-40B4-BE49-F238E27FC236}">
                  <a16:creationId xmlns:a16="http://schemas.microsoft.com/office/drawing/2014/main" id="{292ECD67-D999-4EAD-8943-99D93AD1F85B}"/>
                </a:ext>
              </a:extLst>
            </p:cNvPr>
            <p:cNvSpPr>
              <a:spLocks noChangeArrowheads="1"/>
            </p:cNvSpPr>
            <p:nvPr/>
          </p:nvSpPr>
          <p:spPr bwMode="auto">
            <a:xfrm>
              <a:off x="4582" y="2636"/>
              <a:ext cx="5" cy="3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34">
              <a:extLst>
                <a:ext uri="{FF2B5EF4-FFF2-40B4-BE49-F238E27FC236}">
                  <a16:creationId xmlns:a16="http://schemas.microsoft.com/office/drawing/2014/main" id="{72B2F82E-D8E9-4B82-9023-719E0E0E1884}"/>
                </a:ext>
              </a:extLst>
            </p:cNvPr>
            <p:cNvSpPr>
              <a:spLocks noChangeArrowheads="1"/>
            </p:cNvSpPr>
            <p:nvPr/>
          </p:nvSpPr>
          <p:spPr bwMode="auto">
            <a:xfrm>
              <a:off x="4582" y="2636"/>
              <a:ext cx="5" cy="32"/>
            </a:xfrm>
            <a:prstGeom prst="rect">
              <a:avLst/>
            </a:prstGeom>
            <a:noFill/>
            <a:ln w="476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35">
              <a:extLst>
                <a:ext uri="{FF2B5EF4-FFF2-40B4-BE49-F238E27FC236}">
                  <a16:creationId xmlns:a16="http://schemas.microsoft.com/office/drawing/2014/main" id="{9A5B4348-2DEA-41C7-87A9-D0F76B3AD346}"/>
                </a:ext>
              </a:extLst>
            </p:cNvPr>
            <p:cNvSpPr>
              <a:spLocks/>
            </p:cNvSpPr>
            <p:nvPr/>
          </p:nvSpPr>
          <p:spPr bwMode="auto">
            <a:xfrm>
              <a:off x="4307" y="2962"/>
              <a:ext cx="29" cy="107"/>
            </a:xfrm>
            <a:custGeom>
              <a:avLst/>
              <a:gdLst>
                <a:gd name="T0" fmla="*/ 0 w 29"/>
                <a:gd name="T1" fmla="*/ 107 h 107"/>
                <a:gd name="T2" fmla="*/ 28 w 29"/>
                <a:gd name="T3" fmla="*/ 0 h 107"/>
                <a:gd name="T4" fmla="*/ 29 w 29"/>
                <a:gd name="T5" fmla="*/ 107 h 107"/>
                <a:gd name="T6" fmla="*/ 0 w 29"/>
                <a:gd name="T7" fmla="*/ 107 h 107"/>
              </a:gdLst>
              <a:ahLst/>
              <a:cxnLst>
                <a:cxn ang="0">
                  <a:pos x="T0" y="T1"/>
                </a:cxn>
                <a:cxn ang="0">
                  <a:pos x="T2" y="T3"/>
                </a:cxn>
                <a:cxn ang="0">
                  <a:pos x="T4" y="T5"/>
                </a:cxn>
                <a:cxn ang="0">
                  <a:pos x="T6" y="T7"/>
                </a:cxn>
              </a:cxnLst>
              <a:rect l="0" t="0" r="r" b="b"/>
              <a:pathLst>
                <a:path w="29" h="107">
                  <a:moveTo>
                    <a:pt x="0" y="107"/>
                  </a:moveTo>
                  <a:lnTo>
                    <a:pt x="28" y="0"/>
                  </a:lnTo>
                  <a:lnTo>
                    <a:pt x="29" y="107"/>
                  </a:lnTo>
                  <a:lnTo>
                    <a:pt x="0" y="10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36">
              <a:extLst>
                <a:ext uri="{FF2B5EF4-FFF2-40B4-BE49-F238E27FC236}">
                  <a16:creationId xmlns:a16="http://schemas.microsoft.com/office/drawing/2014/main" id="{E34690EA-38DB-45A9-8879-BA40C7F1CD23}"/>
                </a:ext>
              </a:extLst>
            </p:cNvPr>
            <p:cNvSpPr>
              <a:spLocks noChangeShapeType="1"/>
            </p:cNvSpPr>
            <p:nvPr/>
          </p:nvSpPr>
          <p:spPr bwMode="auto">
            <a:xfrm flipH="1">
              <a:off x="4576" y="2667"/>
              <a:ext cx="157" cy="2"/>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37">
              <a:extLst>
                <a:ext uri="{FF2B5EF4-FFF2-40B4-BE49-F238E27FC236}">
                  <a16:creationId xmlns:a16="http://schemas.microsoft.com/office/drawing/2014/main" id="{B2D9D7C7-7E4A-4D22-89E3-B187274970A5}"/>
                </a:ext>
              </a:extLst>
            </p:cNvPr>
            <p:cNvSpPr>
              <a:spLocks noChangeShapeType="1"/>
            </p:cNvSpPr>
            <p:nvPr/>
          </p:nvSpPr>
          <p:spPr bwMode="auto">
            <a:xfrm flipH="1">
              <a:off x="4506" y="2669"/>
              <a:ext cx="70" cy="67"/>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38">
              <a:extLst>
                <a:ext uri="{FF2B5EF4-FFF2-40B4-BE49-F238E27FC236}">
                  <a16:creationId xmlns:a16="http://schemas.microsoft.com/office/drawing/2014/main" id="{5C6E2E51-967B-4039-84F6-9A49CFFC340E}"/>
                </a:ext>
              </a:extLst>
            </p:cNvPr>
            <p:cNvSpPr>
              <a:spLocks noChangeShapeType="1"/>
            </p:cNvSpPr>
            <p:nvPr/>
          </p:nvSpPr>
          <p:spPr bwMode="auto">
            <a:xfrm flipH="1">
              <a:off x="4486" y="2735"/>
              <a:ext cx="20" cy="81"/>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9">
              <a:extLst>
                <a:ext uri="{FF2B5EF4-FFF2-40B4-BE49-F238E27FC236}">
                  <a16:creationId xmlns:a16="http://schemas.microsoft.com/office/drawing/2014/main" id="{ABFCF836-F182-4D9E-A62F-B0B9A84B2C88}"/>
                </a:ext>
              </a:extLst>
            </p:cNvPr>
            <p:cNvSpPr>
              <a:spLocks noChangeShapeType="1"/>
            </p:cNvSpPr>
            <p:nvPr/>
          </p:nvSpPr>
          <p:spPr bwMode="auto">
            <a:xfrm flipH="1">
              <a:off x="4333" y="2959"/>
              <a:ext cx="43" cy="0"/>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40">
              <a:extLst>
                <a:ext uri="{FF2B5EF4-FFF2-40B4-BE49-F238E27FC236}">
                  <a16:creationId xmlns:a16="http://schemas.microsoft.com/office/drawing/2014/main" id="{5C8C1B44-4BB3-424A-A6AA-F76B306B2B12}"/>
                </a:ext>
              </a:extLst>
            </p:cNvPr>
            <p:cNvSpPr>
              <a:spLocks noChangeShapeType="1"/>
            </p:cNvSpPr>
            <p:nvPr/>
          </p:nvSpPr>
          <p:spPr bwMode="auto">
            <a:xfrm flipH="1">
              <a:off x="4303" y="2961"/>
              <a:ext cx="29" cy="107"/>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78" name="Rectangle 16">
            <a:extLst>
              <a:ext uri="{FF2B5EF4-FFF2-40B4-BE49-F238E27FC236}">
                <a16:creationId xmlns:a16="http://schemas.microsoft.com/office/drawing/2014/main" id="{E8FF3C72-D653-48C5-B446-EE935A99195D}"/>
              </a:ext>
            </a:extLst>
          </p:cNvPr>
          <p:cNvSpPr>
            <a:spLocks noChangeArrowheads="1"/>
          </p:cNvSpPr>
          <p:nvPr/>
        </p:nvSpPr>
        <p:spPr bwMode="auto">
          <a:xfrm>
            <a:off x="3658765" y="4355721"/>
            <a:ext cx="168117" cy="51854"/>
          </a:xfrm>
          <a:prstGeom prst="rect">
            <a:avLst/>
          </a:prstGeom>
          <a:pattFill prst="wdUpDiag">
            <a:fgClr>
              <a:srgbClr val="FF0000"/>
            </a:fgClr>
            <a:bgClr>
              <a:schemeClr val="bg1"/>
            </a:bgClr>
          </a:pattFill>
          <a:ln w="476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角丸四角形 111">
            <a:extLst>
              <a:ext uri="{FF2B5EF4-FFF2-40B4-BE49-F238E27FC236}">
                <a16:creationId xmlns:a16="http://schemas.microsoft.com/office/drawing/2014/main" id="{488A5396-E615-479B-84DC-5F3C407EB9B2}"/>
              </a:ext>
            </a:extLst>
          </p:cNvPr>
          <p:cNvSpPr/>
          <p:nvPr/>
        </p:nvSpPr>
        <p:spPr>
          <a:xfrm>
            <a:off x="258217" y="2295938"/>
            <a:ext cx="8823164"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空洞化の恐れがある箇所についてコアボーリングによる調査を実施するとともに、試行的に非破壊探査（空洞探査機器による調査）を実施した。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スライド番号プレースホルダー 17">
            <a:extLst>
              <a:ext uri="{FF2B5EF4-FFF2-40B4-BE49-F238E27FC236}">
                <a16:creationId xmlns:a16="http://schemas.microsoft.com/office/drawing/2014/main" id="{7347874A-BB68-4574-9EB1-5479FF349F0C}"/>
              </a:ext>
            </a:extLst>
          </p:cNvPr>
          <p:cNvSpPr txBox="1">
            <a:spLocks/>
          </p:cNvSpPr>
          <p:nvPr/>
        </p:nvSpPr>
        <p:spPr>
          <a:xfrm>
            <a:off x="8380804" y="6460881"/>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5</a:t>
            </a:fld>
            <a:endParaRPr lang="ja-JP" altLang="en-US" dirty="0"/>
          </a:p>
        </p:txBody>
      </p:sp>
    </p:spTree>
    <p:extLst>
      <p:ext uri="{BB962C8B-B14F-4D97-AF65-F5344CB8AC3E}">
        <p14:creationId xmlns:p14="http://schemas.microsoft.com/office/powerpoint/2010/main" val="305692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122CFF61-8C46-4929-94AE-D5505758D3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16685" y="5464474"/>
            <a:ext cx="2970000" cy="487760"/>
          </a:xfrm>
          <a:prstGeom prst="rect">
            <a:avLst/>
          </a:prstGeom>
        </p:spPr>
      </p:pic>
      <p:pic>
        <p:nvPicPr>
          <p:cNvPr id="47" name="図 46">
            <a:extLst>
              <a:ext uri="{FF2B5EF4-FFF2-40B4-BE49-F238E27FC236}">
                <a16:creationId xmlns:a16="http://schemas.microsoft.com/office/drawing/2014/main" id="{4E8FEE95-607C-4704-90F3-8779302A71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1592" y="3029829"/>
            <a:ext cx="1669171" cy="1251879"/>
          </a:xfrm>
          <a:prstGeom prst="rect">
            <a:avLst/>
          </a:prstGeom>
        </p:spPr>
      </p:pic>
      <p:sp>
        <p:nvSpPr>
          <p:cNvPr id="25" name="テキスト ボックス 24"/>
          <p:cNvSpPr txBox="1"/>
          <p:nvPr/>
        </p:nvSpPr>
        <p:spPr>
          <a:xfrm>
            <a:off x="218400" y="1743199"/>
            <a:ext cx="8928992" cy="276999"/>
          </a:xfrm>
          <a:prstGeom prst="rect">
            <a:avLst/>
          </a:prstGeom>
          <a:noFill/>
          <a:ln w="19050">
            <a:noFill/>
          </a:ln>
        </p:spPr>
        <p:txBody>
          <a:bodyPr wrap="square" rtlCol="0">
            <a:spAutoFit/>
          </a:bodyPr>
          <a:lstStyle/>
          <a:p>
            <a:r>
              <a:rPr kumimoji="1" lang="ja-JP" altLang="en-US" sz="1200" b="1" dirty="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西除川での実証実験について</a:t>
            </a:r>
            <a:r>
              <a:rPr lang="ja-JP" altLang="en-US" sz="1200" dirty="0">
                <a:latin typeface="Meiryo UI" pitchFamily="50" charset="-128"/>
                <a:ea typeface="Meiryo UI" pitchFamily="50" charset="-128"/>
                <a:cs typeface="Meiryo UI" pitchFamily="50" charset="-128"/>
              </a:rPr>
              <a:t>（コンクリート護岸法面部の調査）</a:t>
            </a:r>
            <a:endParaRPr kumimoji="1" lang="ja-JP" altLang="en-US" sz="1200" dirty="0">
              <a:latin typeface="Meiryo UI" pitchFamily="50" charset="-128"/>
              <a:ea typeface="Meiryo UI" pitchFamily="50" charset="-128"/>
              <a:cs typeface="Meiryo UI" pitchFamily="50" charset="-128"/>
            </a:endParaRPr>
          </a:p>
        </p:txBody>
      </p:sp>
      <p:sp>
        <p:nvSpPr>
          <p:cNvPr id="3" name="テキスト ボックス 2">
            <a:extLst>
              <a:ext uri="{FF2B5EF4-FFF2-40B4-BE49-F238E27FC236}">
                <a16:creationId xmlns:a16="http://schemas.microsoft.com/office/drawing/2014/main" id="{EFA6C5E4-E27A-A1C2-9A01-9C2EA1A514A4}"/>
              </a:ext>
            </a:extLst>
          </p:cNvPr>
          <p:cNvSpPr txBox="1"/>
          <p:nvPr/>
        </p:nvSpPr>
        <p:spPr>
          <a:xfrm>
            <a:off x="372688" y="2103239"/>
            <a:ext cx="8782538" cy="461665"/>
          </a:xfrm>
          <a:prstGeom prst="rect">
            <a:avLst/>
          </a:prstGeom>
          <a:noFill/>
          <a:ln w="19050">
            <a:noFill/>
          </a:ln>
        </p:spPr>
        <p:txBody>
          <a:bodyPr wrap="square" rtlCol="0">
            <a:spAutoFit/>
          </a:bodyPr>
          <a:lstStyle/>
          <a:p>
            <a:r>
              <a:rPr lang="en-US" altLang="ja-JP" sz="1200" dirty="0">
                <a:latin typeface="Meiryo UI" pitchFamily="50" charset="-128"/>
                <a:ea typeface="Meiryo UI" pitchFamily="50" charset="-128"/>
                <a:cs typeface="Meiryo UI" pitchFamily="50" charset="-128"/>
              </a:rPr>
              <a:t>H29</a:t>
            </a:r>
            <a:r>
              <a:rPr lang="ja-JP" altLang="en-US" sz="1200" dirty="0">
                <a:latin typeface="Meiryo UI" pitchFamily="50" charset="-128"/>
                <a:ea typeface="Meiryo UI" pitchFamily="50" charset="-128"/>
                <a:cs typeface="Meiryo UI" pitchFamily="50" charset="-128"/>
              </a:rPr>
              <a:t>年の点検においてコンクリート護岸背面に空洞化が確認された西除川において、</a:t>
            </a:r>
            <a:r>
              <a:rPr lang="en-US" altLang="ja-JP" sz="1200" dirty="0">
                <a:latin typeface="Meiryo UI" pitchFamily="50" charset="-128"/>
                <a:ea typeface="Meiryo UI" pitchFamily="50" charset="-128"/>
                <a:cs typeface="Meiryo UI" pitchFamily="50" charset="-128"/>
              </a:rPr>
              <a:t>R5</a:t>
            </a:r>
            <a:r>
              <a:rPr lang="ja-JP" altLang="en-US" sz="1200" dirty="0">
                <a:latin typeface="Meiryo UI" pitchFamily="50" charset="-128"/>
                <a:ea typeface="Meiryo UI" pitchFamily="50" charset="-128"/>
                <a:cs typeface="Meiryo UI" pitchFamily="50" charset="-128"/>
              </a:rPr>
              <a:t>年度に壁面電磁波探査機の探査性能及び調査作業の効率化検証を行った。</a:t>
            </a:r>
            <a:endParaRPr kumimoji="1" lang="ja-JP" altLang="en-US" sz="1200"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182932F8-2C94-6457-2489-3271C150D952}"/>
              </a:ext>
            </a:extLst>
          </p:cNvPr>
          <p:cNvSpPr txBox="1"/>
          <p:nvPr/>
        </p:nvSpPr>
        <p:spPr>
          <a:xfrm>
            <a:off x="322004" y="2714393"/>
            <a:ext cx="1569328" cy="276999"/>
          </a:xfrm>
          <a:prstGeom prst="rect">
            <a:avLst/>
          </a:prstGeom>
          <a:noFill/>
          <a:ln w="19050">
            <a:noFill/>
          </a:ln>
        </p:spPr>
        <p:txBody>
          <a:bodyPr wrap="square" rtlCol="0">
            <a:spAutoFit/>
          </a:bodyPr>
          <a:lstStyle/>
          <a:p>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調査箇所</a:t>
            </a:r>
            <a:r>
              <a:rPr lang="en-US" altLang="ja-JP" sz="1200" dirty="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28" name="テキスト ボックス 27">
            <a:extLst>
              <a:ext uri="{FF2B5EF4-FFF2-40B4-BE49-F238E27FC236}">
                <a16:creationId xmlns:a16="http://schemas.microsoft.com/office/drawing/2014/main" id="{9783A679-17E0-4846-856C-226E226867C1}"/>
              </a:ext>
            </a:extLst>
          </p:cNvPr>
          <p:cNvSpPr txBox="1"/>
          <p:nvPr/>
        </p:nvSpPr>
        <p:spPr>
          <a:xfrm>
            <a:off x="6570157" y="3037993"/>
            <a:ext cx="2486092" cy="1015663"/>
          </a:xfrm>
          <a:prstGeom prst="rect">
            <a:avLst/>
          </a:prstGeom>
          <a:noFill/>
          <a:ln w="19050">
            <a:noFill/>
          </a:ln>
        </p:spPr>
        <p:txBody>
          <a:bodyPr wrap="square" rtlCol="0">
            <a:spAutoFit/>
          </a:bodyPr>
          <a:lstStyle/>
          <a:p>
            <a:r>
              <a:rPr lang="ja-JP" altLang="en-US" sz="1000" dirty="0">
                <a:latin typeface="Meiryo UI" pitchFamily="50" charset="-128"/>
                <a:ea typeface="Meiryo UI" pitchFamily="50" charset="-128"/>
                <a:cs typeface="Meiryo UI" pitchFamily="50" charset="-128"/>
              </a:rPr>
              <a:t>←探査機が護岸（</a:t>
            </a:r>
            <a:r>
              <a:rPr lang="en-US" altLang="ja-JP" sz="1000" dirty="0">
                <a:latin typeface="Meiryo UI" pitchFamily="50" charset="-128"/>
                <a:ea typeface="Meiryo UI" pitchFamily="50" charset="-128"/>
                <a:cs typeface="Meiryo UI" pitchFamily="50" charset="-128"/>
              </a:rPr>
              <a:t>2</a:t>
            </a:r>
            <a:r>
              <a:rPr lang="ja-JP" altLang="en-US" sz="1000" dirty="0">
                <a:latin typeface="Meiryo UI" pitchFamily="50" charset="-128"/>
                <a:ea typeface="Meiryo UI" pitchFamily="50" charset="-128"/>
                <a:cs typeface="Meiryo UI" pitchFamily="50" charset="-128"/>
              </a:rPr>
              <a:t>段目）を水平方向に</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進行している様子</a:t>
            </a:r>
            <a:endParaRPr lang="en-US" altLang="ja-JP" sz="1000" dirty="0">
              <a:latin typeface="Meiryo UI" pitchFamily="50" charset="-128"/>
              <a:ea typeface="Meiryo UI" pitchFamily="50" charset="-128"/>
              <a:cs typeface="Meiryo UI" pitchFamily="50" charset="-128"/>
            </a:endParaRPr>
          </a:p>
          <a:p>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護岸</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段目で</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側線、</a:t>
            </a:r>
            <a:r>
              <a:rPr lang="en-US" altLang="ja-JP" sz="1000" dirty="0">
                <a:latin typeface="Meiryo UI" pitchFamily="50" charset="-128"/>
                <a:ea typeface="Meiryo UI" pitchFamily="50" charset="-128"/>
                <a:cs typeface="Meiryo UI" pitchFamily="50" charset="-128"/>
              </a:rPr>
              <a:t>2</a:t>
            </a:r>
            <a:r>
              <a:rPr lang="ja-JP" altLang="en-US" sz="1000" dirty="0">
                <a:latin typeface="Meiryo UI" pitchFamily="50" charset="-128"/>
                <a:ea typeface="Meiryo UI" pitchFamily="50" charset="-128"/>
                <a:cs typeface="Meiryo UI" pitchFamily="50" charset="-128"/>
              </a:rPr>
              <a:t>段目で</a:t>
            </a:r>
            <a:r>
              <a:rPr lang="en-US" altLang="ja-JP" sz="1000" dirty="0">
                <a:latin typeface="Meiryo UI" pitchFamily="50" charset="-128"/>
                <a:ea typeface="Meiryo UI" pitchFamily="50" charset="-128"/>
                <a:cs typeface="Meiryo UI" pitchFamily="50" charset="-128"/>
              </a:rPr>
              <a:t>2</a:t>
            </a:r>
            <a:r>
              <a:rPr lang="ja-JP" altLang="en-US" sz="1000" dirty="0">
                <a:latin typeface="Meiryo UI" pitchFamily="50" charset="-128"/>
                <a:ea typeface="Meiryo UI" pitchFamily="50" charset="-128"/>
                <a:cs typeface="Meiryo UI" pitchFamily="50" charset="-128"/>
              </a:rPr>
              <a:t>側線の探査を実施</a:t>
            </a:r>
            <a:endParaRPr lang="en-US" altLang="ja-JP" sz="1000" dirty="0">
              <a:latin typeface="Meiryo UI" pitchFamily="50" charset="-128"/>
              <a:ea typeface="Meiryo UI" pitchFamily="50" charset="-128"/>
              <a:cs typeface="Meiryo UI" pitchFamily="50" charset="-128"/>
            </a:endParaRPr>
          </a:p>
          <a:p>
            <a:endParaRPr lang="en-US" altLang="ja-JP" sz="1000" dirty="0">
              <a:latin typeface="Meiryo UI" pitchFamily="50" charset="-128"/>
              <a:ea typeface="Meiryo UI" pitchFamily="50" charset="-128"/>
              <a:cs typeface="Meiryo UI" pitchFamily="50" charset="-128"/>
            </a:endParaRPr>
          </a:p>
        </p:txBody>
      </p:sp>
      <p:grpSp>
        <p:nvGrpSpPr>
          <p:cNvPr id="7" name="グループ化 6">
            <a:extLst>
              <a:ext uri="{FF2B5EF4-FFF2-40B4-BE49-F238E27FC236}">
                <a16:creationId xmlns:a16="http://schemas.microsoft.com/office/drawing/2014/main" id="{C878F1EA-9BCE-4632-B977-4FC6F7A94145}"/>
              </a:ext>
            </a:extLst>
          </p:cNvPr>
          <p:cNvGrpSpPr>
            <a:grpSpLocks noChangeAspect="1"/>
          </p:cNvGrpSpPr>
          <p:nvPr/>
        </p:nvGrpSpPr>
        <p:grpSpPr>
          <a:xfrm>
            <a:off x="2768923" y="3029831"/>
            <a:ext cx="2084526" cy="1251777"/>
            <a:chOff x="3939121" y="4132639"/>
            <a:chExt cx="2520279" cy="1532363"/>
          </a:xfrm>
        </p:grpSpPr>
        <p:pic>
          <p:nvPicPr>
            <p:cNvPr id="11" name="図 10">
              <a:extLst>
                <a:ext uri="{FF2B5EF4-FFF2-40B4-BE49-F238E27FC236}">
                  <a16:creationId xmlns:a16="http://schemas.microsoft.com/office/drawing/2014/main" id="{E9085DE6-EADE-FC89-85C9-BB6843708A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39121" y="4132639"/>
              <a:ext cx="2267056" cy="1511370"/>
            </a:xfrm>
            <a:prstGeom prst="rect">
              <a:avLst/>
            </a:prstGeom>
          </p:spPr>
        </p:pic>
        <p:sp>
          <p:nvSpPr>
            <p:cNvPr id="29" name="テキスト ボックス 28">
              <a:extLst>
                <a:ext uri="{FF2B5EF4-FFF2-40B4-BE49-F238E27FC236}">
                  <a16:creationId xmlns:a16="http://schemas.microsoft.com/office/drawing/2014/main" id="{D1A348C6-0644-9956-10FF-2612DBBC944F}"/>
                </a:ext>
              </a:extLst>
            </p:cNvPr>
            <p:cNvSpPr txBox="1"/>
            <p:nvPr/>
          </p:nvSpPr>
          <p:spPr>
            <a:xfrm>
              <a:off x="5649326" y="4755517"/>
              <a:ext cx="810074" cy="384382"/>
            </a:xfrm>
            <a:prstGeom prst="rect">
              <a:avLst/>
            </a:prstGeom>
            <a:noFill/>
          </p:spPr>
          <p:txBody>
            <a:bodyPr wrap="square" rtlCol="0">
              <a:spAutoFit/>
            </a:bodyPr>
            <a:lstStyle/>
            <a:p>
              <a:r>
                <a:rPr kumimoji="1" lang="en-US" altLang="ja-JP" sz="1100" dirty="0">
                  <a:highlight>
                    <a:srgbClr val="FFFF00"/>
                  </a:highlight>
                </a:rPr>
                <a:t>1</a:t>
              </a:r>
              <a:r>
                <a:rPr kumimoji="1" lang="ja-JP" altLang="en-US" sz="1100" dirty="0">
                  <a:highlight>
                    <a:srgbClr val="FFFF00"/>
                  </a:highlight>
                </a:rPr>
                <a:t>段目</a:t>
              </a:r>
            </a:p>
          </p:txBody>
        </p:sp>
        <p:sp>
          <p:nvSpPr>
            <p:cNvPr id="30" name="テキスト ボックス 29">
              <a:extLst>
                <a:ext uri="{FF2B5EF4-FFF2-40B4-BE49-F238E27FC236}">
                  <a16:creationId xmlns:a16="http://schemas.microsoft.com/office/drawing/2014/main" id="{E85E0F8F-8B2F-FE17-FC1B-4141F6DD2FD0}"/>
                </a:ext>
              </a:extLst>
            </p:cNvPr>
            <p:cNvSpPr txBox="1"/>
            <p:nvPr/>
          </p:nvSpPr>
          <p:spPr>
            <a:xfrm>
              <a:off x="4732661" y="5280620"/>
              <a:ext cx="916665" cy="384382"/>
            </a:xfrm>
            <a:prstGeom prst="rect">
              <a:avLst/>
            </a:prstGeom>
            <a:noFill/>
          </p:spPr>
          <p:txBody>
            <a:bodyPr wrap="square" rtlCol="0">
              <a:spAutoFit/>
            </a:bodyPr>
            <a:lstStyle/>
            <a:p>
              <a:r>
                <a:rPr lang="en-US" altLang="ja-JP" sz="1100" dirty="0">
                  <a:highlight>
                    <a:srgbClr val="FFFF00"/>
                  </a:highlight>
                </a:rPr>
                <a:t>2</a:t>
              </a:r>
              <a:r>
                <a:rPr lang="ja-JP" altLang="en-US" sz="1100" dirty="0">
                  <a:highlight>
                    <a:srgbClr val="FFFF00"/>
                  </a:highlight>
                </a:rPr>
                <a:t>段目</a:t>
              </a:r>
              <a:endParaRPr kumimoji="1" lang="ja-JP" altLang="en-US" sz="1100" dirty="0">
                <a:highlight>
                  <a:srgbClr val="FFFF00"/>
                </a:highlight>
              </a:endParaRPr>
            </a:p>
          </p:txBody>
        </p:sp>
      </p:grpSp>
      <p:sp>
        <p:nvSpPr>
          <p:cNvPr id="20" name="テキスト ボックス 19">
            <a:extLst>
              <a:ext uri="{FF2B5EF4-FFF2-40B4-BE49-F238E27FC236}">
                <a16:creationId xmlns:a16="http://schemas.microsoft.com/office/drawing/2014/main" id="{7D557671-11EE-47F3-9DE5-0AC9AEF1D85E}"/>
              </a:ext>
            </a:extLst>
          </p:cNvPr>
          <p:cNvSpPr txBox="1"/>
          <p:nvPr/>
        </p:nvSpPr>
        <p:spPr>
          <a:xfrm>
            <a:off x="2731438" y="2735432"/>
            <a:ext cx="3568754" cy="461665"/>
          </a:xfrm>
          <a:prstGeom prst="rect">
            <a:avLst/>
          </a:prstGeom>
          <a:noFill/>
          <a:ln w="19050">
            <a:noFill/>
          </a:ln>
        </p:spPr>
        <p:txBody>
          <a:bodyPr wrap="square" rtlCol="0">
            <a:spAutoFit/>
          </a:bodyPr>
          <a:lstStyle/>
          <a:p>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調査状況</a:t>
            </a:r>
            <a:r>
              <a:rPr lang="en-US" altLang="ja-JP" sz="12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橋梁間</a:t>
            </a:r>
            <a:r>
              <a:rPr lang="en-US" altLang="ja-JP" sz="1000" dirty="0">
                <a:latin typeface="Meiryo UI" pitchFamily="50" charset="-128"/>
                <a:ea typeface="Meiryo UI" pitchFamily="50" charset="-128"/>
                <a:cs typeface="Meiryo UI" pitchFamily="50" charset="-128"/>
              </a:rPr>
              <a:t>140m</a:t>
            </a:r>
            <a:r>
              <a:rPr lang="ja-JP" altLang="en-US" sz="1000" dirty="0">
                <a:latin typeface="Meiryo UI" pitchFamily="50" charset="-128"/>
                <a:ea typeface="Meiryo UI" pitchFamily="50" charset="-128"/>
                <a:cs typeface="Meiryo UI" pitchFamily="50" charset="-128"/>
              </a:rPr>
              <a:t>範囲を約</a:t>
            </a:r>
            <a:r>
              <a:rPr lang="en-US" altLang="ja-JP" sz="1000" dirty="0">
                <a:latin typeface="Meiryo UI" pitchFamily="50" charset="-128"/>
                <a:ea typeface="Meiryo UI" pitchFamily="50" charset="-128"/>
                <a:cs typeface="Meiryo UI" pitchFamily="50" charset="-128"/>
              </a:rPr>
              <a:t>4</a:t>
            </a:r>
            <a:r>
              <a:rPr lang="ja-JP" altLang="en-US" sz="1000" dirty="0">
                <a:latin typeface="Meiryo UI" pitchFamily="50" charset="-128"/>
                <a:ea typeface="Meiryo UI" pitchFamily="50" charset="-128"/>
                <a:cs typeface="Meiryo UI" pitchFamily="50" charset="-128"/>
              </a:rPr>
              <a:t>時間で実施</a:t>
            </a:r>
            <a:endParaRPr lang="en-US" altLang="ja-JP" sz="1600" dirty="0">
              <a:latin typeface="Meiryo UI" pitchFamily="50" charset="-128"/>
              <a:ea typeface="Meiryo UI" pitchFamily="50" charset="-128"/>
              <a:cs typeface="Meiryo UI" pitchFamily="50" charset="-128"/>
            </a:endParaRPr>
          </a:p>
          <a:p>
            <a:endParaRPr kumimoji="1" lang="ja-JP" altLang="en-US" sz="1200" dirty="0">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61338E9C-0E92-4115-8D5E-4DD663ADB779}"/>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施設の点検・評価方法</a:t>
            </a:r>
            <a:r>
              <a:rPr lang="ja-JP" altLang="en-US" sz="2400" dirty="0">
                <a:latin typeface="Meiryo UI" panose="020B0604030504040204" pitchFamily="50" charset="-128"/>
                <a:ea typeface="Meiryo UI" panose="020B0604030504040204" pitchFamily="50" charset="-128"/>
              </a:rPr>
              <a:t>の高度化に向けた取組</a:t>
            </a:r>
            <a:endParaRPr kumimoji="1" lang="ja-JP" altLang="en-US" sz="2400" dirty="0">
              <a:latin typeface="Meiryo UI" pitchFamily="50" charset="-128"/>
              <a:ea typeface="Meiryo UI" pitchFamily="50" charset="-128"/>
              <a:cs typeface="Meiryo UI" pitchFamily="50" charset="-128"/>
            </a:endParaRPr>
          </a:p>
        </p:txBody>
      </p:sp>
      <p:sp>
        <p:nvSpPr>
          <p:cNvPr id="23" name="テキスト ボックス 22">
            <a:extLst>
              <a:ext uri="{FF2B5EF4-FFF2-40B4-BE49-F238E27FC236}">
                <a16:creationId xmlns:a16="http://schemas.microsoft.com/office/drawing/2014/main" id="{84E05654-4950-4110-9E52-0D243A528BCF}"/>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4" name="テキスト ボックス 43">
            <a:extLst>
              <a:ext uri="{FF2B5EF4-FFF2-40B4-BE49-F238E27FC236}">
                <a16:creationId xmlns:a16="http://schemas.microsoft.com/office/drawing/2014/main" id="{0246F78C-77DF-46A4-901E-2B9EF52DBA8E}"/>
              </a:ext>
            </a:extLst>
          </p:cNvPr>
          <p:cNvSpPr txBox="1"/>
          <p:nvPr/>
        </p:nvSpPr>
        <p:spPr>
          <a:xfrm>
            <a:off x="322004" y="4304129"/>
            <a:ext cx="1569328" cy="276999"/>
          </a:xfrm>
          <a:prstGeom prst="rect">
            <a:avLst/>
          </a:prstGeom>
          <a:noFill/>
          <a:ln w="19050">
            <a:noFill/>
          </a:ln>
        </p:spPr>
        <p:txBody>
          <a:bodyPr wrap="square" rtlCol="0">
            <a:spAutoFit/>
          </a:bodyPr>
          <a:lstStyle/>
          <a:p>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調査結果</a:t>
            </a:r>
            <a:r>
              <a:rPr lang="en-US" altLang="ja-JP" sz="1200" dirty="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42E72957-AAC9-44BB-BB44-970DC954BC53}"/>
              </a:ext>
            </a:extLst>
          </p:cNvPr>
          <p:cNvSpPr txBox="1"/>
          <p:nvPr/>
        </p:nvSpPr>
        <p:spPr>
          <a:xfrm>
            <a:off x="5640005" y="5764774"/>
            <a:ext cx="1266693" cy="200055"/>
          </a:xfrm>
          <a:prstGeom prst="rect">
            <a:avLst/>
          </a:prstGeom>
          <a:solidFill>
            <a:schemeClr val="bg1"/>
          </a:solidFill>
        </p:spPr>
        <p:txBody>
          <a:bodyPr wrap="none" rtlCol="0">
            <a:spAutoFit/>
          </a:bodyPr>
          <a:lstStyle/>
          <a:p>
            <a:r>
              <a:rPr kumimoji="1" lang="en-US" altLang="ja-JP" sz="700" dirty="0"/>
              <a:t>H29</a:t>
            </a:r>
            <a:r>
              <a:rPr kumimoji="1" lang="ja-JP" altLang="en-US" sz="700" dirty="0"/>
              <a:t>年調査（</a:t>
            </a:r>
            <a:r>
              <a:rPr lang="ja-JP" altLang="en-US" sz="700" dirty="0"/>
              <a:t>空洞厚</a:t>
            </a:r>
            <a:r>
              <a:rPr lang="en-US" altLang="ja-JP" sz="700" dirty="0"/>
              <a:t>12cm</a:t>
            </a:r>
            <a:r>
              <a:rPr lang="ja-JP" altLang="en-US" sz="700" dirty="0"/>
              <a:t>）</a:t>
            </a:r>
            <a:endParaRPr kumimoji="1" lang="ja-JP" altLang="en-US" sz="700" dirty="0"/>
          </a:p>
        </p:txBody>
      </p:sp>
      <p:sp>
        <p:nvSpPr>
          <p:cNvPr id="17" name="楕円 16">
            <a:extLst>
              <a:ext uri="{FF2B5EF4-FFF2-40B4-BE49-F238E27FC236}">
                <a16:creationId xmlns:a16="http://schemas.microsoft.com/office/drawing/2014/main" id="{E4AAF9CE-C739-4515-B5C3-CE75409AC7C1}"/>
              </a:ext>
            </a:extLst>
          </p:cNvPr>
          <p:cNvSpPr>
            <a:spLocks noChangeAspect="1"/>
          </p:cNvSpPr>
          <p:nvPr/>
        </p:nvSpPr>
        <p:spPr>
          <a:xfrm>
            <a:off x="5620296" y="5719478"/>
            <a:ext cx="35202" cy="36000"/>
          </a:xfrm>
          <a:prstGeom prst="ellipse">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a:extLst>
              <a:ext uri="{FF2B5EF4-FFF2-40B4-BE49-F238E27FC236}">
                <a16:creationId xmlns:a16="http://schemas.microsoft.com/office/drawing/2014/main" id="{417074D5-5C64-4559-BDAC-2B5E04BB42E0}"/>
              </a:ext>
            </a:extLst>
          </p:cNvPr>
          <p:cNvCxnSpPr>
            <a:stCxn id="15" idx="1"/>
            <a:endCxn id="15" idx="1"/>
          </p:cNvCxnSpPr>
          <p:nvPr/>
        </p:nvCxnSpPr>
        <p:spPr>
          <a:xfrm>
            <a:off x="5640005" y="586480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534A027-AA42-40D7-A5BD-51E12FE93FEB}"/>
              </a:ext>
            </a:extLst>
          </p:cNvPr>
          <p:cNvCxnSpPr>
            <a:cxnSpLocks/>
          </p:cNvCxnSpPr>
          <p:nvPr/>
        </p:nvCxnSpPr>
        <p:spPr>
          <a:xfrm>
            <a:off x="5637897" y="5757241"/>
            <a:ext cx="68281" cy="1512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2D1F2E3-7A16-46E0-89EA-9E23A5A32E35}"/>
              </a:ext>
            </a:extLst>
          </p:cNvPr>
          <p:cNvCxnSpPr>
            <a:cxnSpLocks/>
          </p:cNvCxnSpPr>
          <p:nvPr/>
        </p:nvCxnSpPr>
        <p:spPr>
          <a:xfrm>
            <a:off x="5706178" y="5908023"/>
            <a:ext cx="1116000" cy="50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15697323-419B-4FDB-B201-EFE4B51A6B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2817" y="3094748"/>
            <a:ext cx="1947094" cy="1198348"/>
          </a:xfrm>
          <a:prstGeom prst="rect">
            <a:avLst/>
          </a:prstGeom>
        </p:spPr>
      </p:pic>
      <p:sp>
        <p:nvSpPr>
          <p:cNvPr id="33" name="テキスト ボックス 32">
            <a:extLst>
              <a:ext uri="{FF2B5EF4-FFF2-40B4-BE49-F238E27FC236}">
                <a16:creationId xmlns:a16="http://schemas.microsoft.com/office/drawing/2014/main" id="{10925A37-02A3-456E-834F-E2E76F6C4FD3}"/>
              </a:ext>
            </a:extLst>
          </p:cNvPr>
          <p:cNvSpPr txBox="1"/>
          <p:nvPr/>
        </p:nvSpPr>
        <p:spPr>
          <a:xfrm>
            <a:off x="402503" y="2907427"/>
            <a:ext cx="2028485" cy="261610"/>
          </a:xfrm>
          <a:prstGeom prst="rect">
            <a:avLst/>
          </a:prstGeom>
          <a:noFill/>
          <a:ln w="19050">
            <a:noFill/>
          </a:ln>
        </p:spPr>
        <p:txBody>
          <a:bodyPr wrap="square" rtlCol="0">
            <a:spAutoFit/>
          </a:bodyPr>
          <a:lstStyle/>
          <a:p>
            <a:r>
              <a:rPr lang="ja-JP" altLang="en-US" sz="1050" b="0" i="0" u="none" strike="noStrike" baseline="0" dirty="0">
                <a:latin typeface="MS-Mincho"/>
              </a:rPr>
              <a:t>松原市天美西１丁目地先 外</a:t>
            </a:r>
            <a:endParaRPr kumimoji="1" lang="ja-JP" altLang="en-US" sz="800" dirty="0">
              <a:latin typeface="Meiryo UI" pitchFamily="50" charset="-128"/>
              <a:ea typeface="Meiryo UI" pitchFamily="50" charset="-128"/>
              <a:cs typeface="Meiryo UI" pitchFamily="50" charset="-128"/>
            </a:endParaRPr>
          </a:p>
        </p:txBody>
      </p:sp>
      <p:sp>
        <p:nvSpPr>
          <p:cNvPr id="31" name="スライド番号プレースホルダー 17">
            <a:extLst>
              <a:ext uri="{FF2B5EF4-FFF2-40B4-BE49-F238E27FC236}">
                <a16:creationId xmlns:a16="http://schemas.microsoft.com/office/drawing/2014/main" id="{FDBEC52E-3109-40C1-A086-742126E1CF0A}"/>
              </a:ext>
            </a:extLst>
          </p:cNvPr>
          <p:cNvSpPr>
            <a:spLocks noGrp="1"/>
          </p:cNvSpPr>
          <p:nvPr>
            <p:ph type="sldNum" sz="quarter" idx="12"/>
          </p:nvPr>
        </p:nvSpPr>
        <p:spPr>
          <a:xfrm>
            <a:off x="8380804" y="6736283"/>
            <a:ext cx="774422" cy="365125"/>
          </a:xfrm>
        </p:spPr>
        <p:txBody>
          <a:bodyPr/>
          <a:lstStyle/>
          <a:p>
            <a:fld id="{682EF9F9-C4E8-46B2-BBF1-33E3162B856A}" type="slidenum">
              <a:rPr kumimoji="1" lang="ja-JP" altLang="en-US" smtClean="0"/>
              <a:t>6</a:t>
            </a:fld>
            <a:endParaRPr kumimoji="1" lang="ja-JP" altLang="en-US" dirty="0"/>
          </a:p>
        </p:txBody>
      </p:sp>
      <p:pic>
        <p:nvPicPr>
          <p:cNvPr id="34" name="図 33">
            <a:extLst>
              <a:ext uri="{FF2B5EF4-FFF2-40B4-BE49-F238E27FC236}">
                <a16:creationId xmlns:a16="http://schemas.microsoft.com/office/drawing/2014/main" id="{9CCDDA4C-34AD-4160-9E82-A676572F0A2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598" t="-10058"/>
          <a:stretch/>
        </p:blipFill>
        <p:spPr>
          <a:xfrm>
            <a:off x="1870214" y="4365104"/>
            <a:ext cx="2516549" cy="1620430"/>
          </a:xfrm>
          <a:prstGeom prst="rect">
            <a:avLst/>
          </a:prstGeom>
        </p:spPr>
      </p:pic>
      <p:pic>
        <p:nvPicPr>
          <p:cNvPr id="36" name="図 35">
            <a:extLst>
              <a:ext uri="{FF2B5EF4-FFF2-40B4-BE49-F238E27FC236}">
                <a16:creationId xmlns:a16="http://schemas.microsoft.com/office/drawing/2014/main" id="{4E5413BF-BD13-4591-A049-50A73BDF60F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313239" y="4789840"/>
            <a:ext cx="3324105" cy="632030"/>
          </a:xfrm>
          <a:prstGeom prst="rect">
            <a:avLst/>
          </a:prstGeom>
        </p:spPr>
      </p:pic>
      <p:grpSp>
        <p:nvGrpSpPr>
          <p:cNvPr id="8" name="グループ化 7">
            <a:extLst>
              <a:ext uri="{FF2B5EF4-FFF2-40B4-BE49-F238E27FC236}">
                <a16:creationId xmlns:a16="http://schemas.microsoft.com/office/drawing/2014/main" id="{45B604BA-32E1-46B1-A539-EE81D527DD61}"/>
              </a:ext>
            </a:extLst>
          </p:cNvPr>
          <p:cNvGrpSpPr/>
          <p:nvPr/>
        </p:nvGrpSpPr>
        <p:grpSpPr>
          <a:xfrm>
            <a:off x="377755" y="4612580"/>
            <a:ext cx="1475396" cy="1433304"/>
            <a:chOff x="276908" y="4895497"/>
            <a:chExt cx="1569327" cy="1497492"/>
          </a:xfrm>
        </p:grpSpPr>
        <p:pic>
          <p:nvPicPr>
            <p:cNvPr id="35" name="図 34">
              <a:extLst>
                <a:ext uri="{FF2B5EF4-FFF2-40B4-BE49-F238E27FC236}">
                  <a16:creationId xmlns:a16="http://schemas.microsoft.com/office/drawing/2014/main" id="{B738ACAC-493B-4E65-8C6F-D709BF4BAC8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flipH="1">
              <a:off x="276908" y="4895497"/>
              <a:ext cx="1569327" cy="1497492"/>
            </a:xfrm>
            <a:prstGeom prst="rect">
              <a:avLst/>
            </a:prstGeom>
          </p:spPr>
        </p:pic>
        <p:sp>
          <p:nvSpPr>
            <p:cNvPr id="4" name="正方形/長方形 3">
              <a:extLst>
                <a:ext uri="{FF2B5EF4-FFF2-40B4-BE49-F238E27FC236}">
                  <a16:creationId xmlns:a16="http://schemas.microsoft.com/office/drawing/2014/main" id="{74C64772-9E15-4718-A6BE-8CAE6E3B13B6}"/>
                </a:ext>
              </a:extLst>
            </p:cNvPr>
            <p:cNvSpPr/>
            <p:nvPr/>
          </p:nvSpPr>
          <p:spPr>
            <a:xfrm>
              <a:off x="276908" y="5644243"/>
              <a:ext cx="262644" cy="299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48" name="正方形/長方形 47">
              <a:extLst>
                <a:ext uri="{FF2B5EF4-FFF2-40B4-BE49-F238E27FC236}">
                  <a16:creationId xmlns:a16="http://schemas.microsoft.com/office/drawing/2014/main" id="{228480D7-BC54-4975-878D-EA366254ADB0}"/>
                </a:ext>
              </a:extLst>
            </p:cNvPr>
            <p:cNvSpPr/>
            <p:nvPr/>
          </p:nvSpPr>
          <p:spPr>
            <a:xfrm>
              <a:off x="854803" y="5206983"/>
              <a:ext cx="212243" cy="4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0" name="正方形/長方形 49">
              <a:extLst>
                <a:ext uri="{FF2B5EF4-FFF2-40B4-BE49-F238E27FC236}">
                  <a16:creationId xmlns:a16="http://schemas.microsoft.com/office/drawing/2014/main" id="{633F6437-F7EF-48B8-AA60-43912F53308E}"/>
                </a:ext>
              </a:extLst>
            </p:cNvPr>
            <p:cNvSpPr/>
            <p:nvPr/>
          </p:nvSpPr>
          <p:spPr>
            <a:xfrm>
              <a:off x="755927" y="6209195"/>
              <a:ext cx="212243" cy="10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2" name="正方形/長方形 51">
              <a:extLst>
                <a:ext uri="{FF2B5EF4-FFF2-40B4-BE49-F238E27FC236}">
                  <a16:creationId xmlns:a16="http://schemas.microsoft.com/office/drawing/2014/main" id="{C73E58FA-7350-48DA-B56F-D96A8366D0E1}"/>
                </a:ext>
              </a:extLst>
            </p:cNvPr>
            <p:cNvSpPr/>
            <p:nvPr/>
          </p:nvSpPr>
          <p:spPr>
            <a:xfrm>
              <a:off x="1565952" y="5968623"/>
              <a:ext cx="212243" cy="10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pic>
          <p:nvPicPr>
            <p:cNvPr id="53" name="図 52">
              <a:extLst>
                <a:ext uri="{FF2B5EF4-FFF2-40B4-BE49-F238E27FC236}">
                  <a16:creationId xmlns:a16="http://schemas.microsoft.com/office/drawing/2014/main" id="{5AF6C6D8-8D5D-4B1F-97C9-DDC570AF352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27584" y="5215247"/>
              <a:ext cx="288032" cy="379951"/>
            </a:xfrm>
            <a:prstGeom prst="rect">
              <a:avLst/>
            </a:prstGeom>
          </p:spPr>
        </p:pic>
        <p:pic>
          <p:nvPicPr>
            <p:cNvPr id="54" name="図 53">
              <a:extLst>
                <a:ext uri="{FF2B5EF4-FFF2-40B4-BE49-F238E27FC236}">
                  <a16:creationId xmlns:a16="http://schemas.microsoft.com/office/drawing/2014/main" id="{1A3BBB97-E1FA-4A7D-8353-37CB31D2515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588181" y="5405222"/>
              <a:ext cx="193025" cy="101065"/>
            </a:xfrm>
            <a:prstGeom prst="rect">
              <a:avLst/>
            </a:prstGeom>
          </p:spPr>
        </p:pic>
        <p:pic>
          <p:nvPicPr>
            <p:cNvPr id="56" name="図 55">
              <a:extLst>
                <a:ext uri="{FF2B5EF4-FFF2-40B4-BE49-F238E27FC236}">
                  <a16:creationId xmlns:a16="http://schemas.microsoft.com/office/drawing/2014/main" id="{959B7322-2C1A-47B0-9104-D992A4594678}"/>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447222" y="5503729"/>
              <a:ext cx="193025" cy="104079"/>
            </a:xfrm>
            <a:prstGeom prst="rect">
              <a:avLst/>
            </a:prstGeom>
          </p:spPr>
        </p:pic>
        <p:pic>
          <p:nvPicPr>
            <p:cNvPr id="57" name="図 56">
              <a:extLst>
                <a:ext uri="{FF2B5EF4-FFF2-40B4-BE49-F238E27FC236}">
                  <a16:creationId xmlns:a16="http://schemas.microsoft.com/office/drawing/2014/main" id="{585378F9-21ED-4BF1-A2E4-C04E354502C4}"/>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578595" y="5943417"/>
              <a:ext cx="189707" cy="80232"/>
            </a:xfrm>
            <a:prstGeom prst="rect">
              <a:avLst/>
            </a:prstGeom>
          </p:spPr>
        </p:pic>
        <p:pic>
          <p:nvPicPr>
            <p:cNvPr id="38" name="図 37">
              <a:extLst>
                <a:ext uri="{FF2B5EF4-FFF2-40B4-BE49-F238E27FC236}">
                  <a16:creationId xmlns:a16="http://schemas.microsoft.com/office/drawing/2014/main" id="{8817E5B1-8DBE-4226-BAD6-8702511F352A}"/>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291254" y="5670219"/>
              <a:ext cx="259463" cy="294594"/>
            </a:xfrm>
            <a:prstGeom prst="rect">
              <a:avLst/>
            </a:prstGeom>
          </p:spPr>
        </p:pic>
        <p:pic>
          <p:nvPicPr>
            <p:cNvPr id="60" name="図 59">
              <a:extLst>
                <a:ext uri="{FF2B5EF4-FFF2-40B4-BE49-F238E27FC236}">
                  <a16:creationId xmlns:a16="http://schemas.microsoft.com/office/drawing/2014/main" id="{186D80A7-B6A0-4A22-9803-C42DD88523DF}"/>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702241" y="6209195"/>
              <a:ext cx="288032" cy="112477"/>
            </a:xfrm>
            <a:prstGeom prst="rect">
              <a:avLst/>
            </a:prstGeom>
          </p:spPr>
        </p:pic>
        <p:pic>
          <p:nvPicPr>
            <p:cNvPr id="43" name="図 42">
              <a:extLst>
                <a:ext uri="{FF2B5EF4-FFF2-40B4-BE49-F238E27FC236}">
                  <a16:creationId xmlns:a16="http://schemas.microsoft.com/office/drawing/2014/main" id="{B5FA45B9-DF06-4D0A-8B19-3B858636A2F5}"/>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271829" y="4918483"/>
              <a:ext cx="432084" cy="119854"/>
            </a:xfrm>
            <a:prstGeom prst="rect">
              <a:avLst/>
            </a:prstGeom>
          </p:spPr>
        </p:pic>
      </p:grpSp>
      <p:grpSp>
        <p:nvGrpSpPr>
          <p:cNvPr id="10" name="グループ化 9">
            <a:extLst>
              <a:ext uri="{FF2B5EF4-FFF2-40B4-BE49-F238E27FC236}">
                <a16:creationId xmlns:a16="http://schemas.microsoft.com/office/drawing/2014/main" id="{0518C2BC-1A2C-4BDB-97BD-CF32A7D6CFDD}"/>
              </a:ext>
            </a:extLst>
          </p:cNvPr>
          <p:cNvGrpSpPr>
            <a:grpSpLocks noChangeAspect="1"/>
          </p:cNvGrpSpPr>
          <p:nvPr/>
        </p:nvGrpSpPr>
        <p:grpSpPr>
          <a:xfrm>
            <a:off x="7953772" y="4722944"/>
            <a:ext cx="973121" cy="1309298"/>
            <a:chOff x="7486685" y="5060256"/>
            <a:chExt cx="1151284" cy="1549010"/>
          </a:xfrm>
        </p:grpSpPr>
        <p:pic>
          <p:nvPicPr>
            <p:cNvPr id="37" name="図 36">
              <a:extLst>
                <a:ext uri="{FF2B5EF4-FFF2-40B4-BE49-F238E27FC236}">
                  <a16:creationId xmlns:a16="http://schemas.microsoft.com/office/drawing/2014/main" id="{00716500-1114-41E7-BD9D-25A53E31BF3E}"/>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7489392" y="5074382"/>
              <a:ext cx="1148577" cy="1534884"/>
            </a:xfrm>
            <a:prstGeom prst="rect">
              <a:avLst/>
            </a:prstGeom>
          </p:spPr>
        </p:pic>
        <p:pic>
          <p:nvPicPr>
            <p:cNvPr id="61" name="図 60">
              <a:extLst>
                <a:ext uri="{FF2B5EF4-FFF2-40B4-BE49-F238E27FC236}">
                  <a16:creationId xmlns:a16="http://schemas.microsoft.com/office/drawing/2014/main" id="{B5E683B0-B5B8-4902-A7C0-4D16DD166FCC}"/>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7486685" y="5060256"/>
              <a:ext cx="1148577" cy="230166"/>
            </a:xfrm>
            <a:prstGeom prst="rect">
              <a:avLst/>
            </a:prstGeom>
          </p:spPr>
        </p:pic>
      </p:grpSp>
      <p:sp>
        <p:nvSpPr>
          <p:cNvPr id="62" name="テキスト ボックス 61">
            <a:extLst>
              <a:ext uri="{FF2B5EF4-FFF2-40B4-BE49-F238E27FC236}">
                <a16:creationId xmlns:a16="http://schemas.microsoft.com/office/drawing/2014/main" id="{9D6D14B2-11C9-4C06-889C-6C84AFA2A7BA}"/>
              </a:ext>
            </a:extLst>
          </p:cNvPr>
          <p:cNvSpPr txBox="1"/>
          <p:nvPr/>
        </p:nvSpPr>
        <p:spPr>
          <a:xfrm>
            <a:off x="3774273" y="6165304"/>
            <a:ext cx="4974191" cy="523220"/>
          </a:xfrm>
          <a:prstGeom prst="rect">
            <a:avLst/>
          </a:prstGeom>
          <a:noFill/>
          <a:ln w="19050">
            <a:noFill/>
          </a:ln>
        </p:spPr>
        <p:txBody>
          <a:bodyPr wrap="square" rtlCol="0">
            <a:spAutoFit/>
          </a:bodyPr>
          <a:lstStyle/>
          <a:p>
            <a:r>
              <a:rPr lang="ja-JP" altLang="en-US" sz="900" dirty="0">
                <a:latin typeface="Meiryo UI" pitchFamily="50" charset="-128"/>
                <a:ea typeface="Meiryo UI" pitchFamily="50" charset="-128"/>
                <a:cs typeface="Meiryo UI" pitchFamily="50" charset="-128"/>
              </a:rPr>
              <a:t>探査機で確認した空洞厚</a:t>
            </a:r>
            <a:r>
              <a:rPr lang="en-US" altLang="ja-JP" sz="900" dirty="0">
                <a:latin typeface="Meiryo UI" pitchFamily="50" charset="-128"/>
                <a:ea typeface="Meiryo UI" pitchFamily="50" charset="-128"/>
                <a:cs typeface="Meiryo UI" pitchFamily="50" charset="-128"/>
              </a:rPr>
              <a:t>(10</a:t>
            </a:r>
            <a:r>
              <a:rPr lang="ja-JP" altLang="en-US" sz="900" dirty="0">
                <a:latin typeface="Meiryo UI" pitchFamily="50" charset="-128"/>
                <a:ea typeface="Meiryo UI" pitchFamily="50" charset="-128"/>
                <a:cs typeface="Meiryo UI" pitchFamily="50" charset="-128"/>
              </a:rPr>
              <a:t>～</a:t>
            </a:r>
            <a:r>
              <a:rPr lang="en-US" altLang="ja-JP" sz="900" dirty="0">
                <a:latin typeface="Meiryo UI" pitchFamily="50" charset="-128"/>
                <a:ea typeface="Meiryo UI" pitchFamily="50" charset="-128"/>
                <a:cs typeface="Meiryo UI" pitchFamily="50" charset="-128"/>
              </a:rPr>
              <a:t>15cm)</a:t>
            </a:r>
            <a:r>
              <a:rPr lang="ja-JP" altLang="en-US" sz="900" dirty="0">
                <a:latin typeface="Meiryo UI" pitchFamily="50" charset="-128"/>
                <a:ea typeface="Meiryo UI" pitchFamily="50" charset="-128"/>
                <a:cs typeface="Meiryo UI" pitchFamily="50" charset="-128"/>
              </a:rPr>
              <a:t>は、</a:t>
            </a:r>
            <a:r>
              <a:rPr lang="en-US" altLang="ja-JP" sz="900" dirty="0">
                <a:latin typeface="Meiryo UI" pitchFamily="50" charset="-128"/>
                <a:ea typeface="Meiryo UI" pitchFamily="50" charset="-128"/>
                <a:cs typeface="Meiryo UI" pitchFamily="50" charset="-128"/>
              </a:rPr>
              <a:t>H29</a:t>
            </a:r>
            <a:r>
              <a:rPr lang="ja-JP" altLang="en-US" sz="900" dirty="0">
                <a:latin typeface="Meiryo UI" pitchFamily="50" charset="-128"/>
                <a:ea typeface="Meiryo UI" pitchFamily="50" charset="-128"/>
                <a:cs typeface="Meiryo UI" pitchFamily="50" charset="-128"/>
              </a:rPr>
              <a:t>年のコアボーリングで確認した空洞厚</a:t>
            </a:r>
            <a:r>
              <a:rPr lang="en-US" altLang="ja-JP" sz="900" dirty="0">
                <a:latin typeface="Meiryo UI" pitchFamily="50" charset="-128"/>
                <a:ea typeface="Meiryo UI" pitchFamily="50" charset="-128"/>
                <a:cs typeface="Meiryo UI" pitchFamily="50" charset="-128"/>
              </a:rPr>
              <a:t>(12cm)</a:t>
            </a:r>
            <a:r>
              <a:rPr lang="ja-JP" altLang="en-US" sz="900" dirty="0">
                <a:latin typeface="Meiryo UI" pitchFamily="50" charset="-128"/>
                <a:ea typeface="Meiryo UI" pitchFamily="50" charset="-128"/>
                <a:cs typeface="Meiryo UI" pitchFamily="50" charset="-128"/>
              </a:rPr>
              <a:t>と同程度であり、探査性能は良好と言える</a:t>
            </a:r>
            <a:endParaRPr lang="en-US" altLang="ja-JP" sz="900" dirty="0">
              <a:latin typeface="Meiryo UI" pitchFamily="50" charset="-128"/>
              <a:ea typeface="Meiryo UI" pitchFamily="50" charset="-128"/>
              <a:cs typeface="Meiryo UI" pitchFamily="50" charset="-128"/>
            </a:endParaRPr>
          </a:p>
          <a:p>
            <a:r>
              <a:rPr lang="ja-JP" altLang="en-US" sz="1000" b="1" dirty="0">
                <a:solidFill>
                  <a:srgbClr val="FF0000"/>
                </a:solidFill>
                <a:latin typeface="Meiryo UI" pitchFamily="50" charset="-128"/>
                <a:ea typeface="Meiryo UI" pitchFamily="50" charset="-128"/>
                <a:cs typeface="Meiryo UI" pitchFamily="50" charset="-128"/>
              </a:rPr>
              <a:t>⇒コンクリート護岸背面の空洞化の状況を面的にスクリーニングできる技術であることを確認</a:t>
            </a:r>
            <a:endParaRPr lang="en-US" altLang="ja-JP" sz="1000" dirty="0">
              <a:latin typeface="Meiryo UI" pitchFamily="50" charset="-128"/>
              <a:ea typeface="Meiryo UI" pitchFamily="50" charset="-128"/>
              <a:cs typeface="Meiryo UI" pitchFamily="50" charset="-128"/>
            </a:endParaRPr>
          </a:p>
        </p:txBody>
      </p:sp>
      <p:pic>
        <p:nvPicPr>
          <p:cNvPr id="63" name="図 62">
            <a:extLst>
              <a:ext uri="{FF2B5EF4-FFF2-40B4-BE49-F238E27FC236}">
                <a16:creationId xmlns:a16="http://schemas.microsoft.com/office/drawing/2014/main" id="{744AC665-F3FD-4B47-9DFA-2192AD49C403}"/>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4515901" y="5952234"/>
            <a:ext cx="2970000" cy="146404"/>
          </a:xfrm>
          <a:prstGeom prst="rect">
            <a:avLst/>
          </a:prstGeom>
        </p:spPr>
      </p:pic>
      <p:cxnSp>
        <p:nvCxnSpPr>
          <p:cNvPr id="16" name="直線コネクタ 15">
            <a:extLst>
              <a:ext uri="{FF2B5EF4-FFF2-40B4-BE49-F238E27FC236}">
                <a16:creationId xmlns:a16="http://schemas.microsoft.com/office/drawing/2014/main" id="{CE9E592F-553A-43C8-8015-E30F6B33CC38}"/>
              </a:ext>
            </a:extLst>
          </p:cNvPr>
          <p:cNvCxnSpPr>
            <a:cxnSpLocks/>
          </p:cNvCxnSpPr>
          <p:nvPr/>
        </p:nvCxnSpPr>
        <p:spPr>
          <a:xfrm>
            <a:off x="5170924" y="5947154"/>
            <a:ext cx="217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DBB81A4-9FF4-46CC-B7BB-96BBE4948A36}"/>
              </a:ext>
            </a:extLst>
          </p:cNvPr>
          <p:cNvSpPr/>
          <p:nvPr/>
        </p:nvSpPr>
        <p:spPr>
          <a:xfrm>
            <a:off x="179512" y="1743199"/>
            <a:ext cx="8867665" cy="499057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9" name="吹き出し: 四角形 8">
            <a:extLst>
              <a:ext uri="{FF2B5EF4-FFF2-40B4-BE49-F238E27FC236}">
                <a16:creationId xmlns:a16="http://schemas.microsoft.com/office/drawing/2014/main" id="{8892887E-7DD7-41E7-9EBA-397D7B1C4210}"/>
              </a:ext>
            </a:extLst>
          </p:cNvPr>
          <p:cNvSpPr/>
          <p:nvPr/>
        </p:nvSpPr>
        <p:spPr>
          <a:xfrm>
            <a:off x="3789309" y="6165304"/>
            <a:ext cx="4974191" cy="504928"/>
          </a:xfrm>
          <a:prstGeom prst="wedgeRectCallout">
            <a:avLst>
              <a:gd name="adj1" fmla="val -12697"/>
              <a:gd name="adj2" fmla="val -1046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9" name="テキスト ボックス 58">
            <a:extLst>
              <a:ext uri="{FF2B5EF4-FFF2-40B4-BE49-F238E27FC236}">
                <a16:creationId xmlns:a16="http://schemas.microsoft.com/office/drawing/2014/main" id="{85DDE8F4-E932-43B6-B9CD-7167CFBFB3B6}"/>
              </a:ext>
            </a:extLst>
          </p:cNvPr>
          <p:cNvSpPr txBox="1"/>
          <p:nvPr/>
        </p:nvSpPr>
        <p:spPr>
          <a:xfrm>
            <a:off x="107504" y="1343039"/>
            <a:ext cx="3933317"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Ⅰ.</a:t>
            </a:r>
            <a:r>
              <a:rPr kumimoji="1" lang="zh-TW" altLang="en-US" dirty="0">
                <a:latin typeface="Meiryo UI" pitchFamily="50" charset="-128"/>
                <a:ea typeface="Meiryo UI" pitchFamily="50" charset="-128"/>
                <a:cs typeface="Meiryo UI" pitchFamily="50" charset="-128"/>
              </a:rPr>
              <a:t>壁面電磁波探査機</a:t>
            </a:r>
            <a:r>
              <a:rPr kumimoji="1" lang="ja-JP" altLang="en-US" dirty="0">
                <a:latin typeface="Meiryo UI" pitchFamily="50" charset="-128"/>
                <a:ea typeface="Meiryo UI" pitchFamily="50" charset="-128"/>
                <a:cs typeface="Meiryo UI" pitchFamily="50" charset="-128"/>
              </a:rPr>
              <a:t>による探査</a:t>
            </a:r>
          </a:p>
        </p:txBody>
      </p:sp>
      <p:sp>
        <p:nvSpPr>
          <p:cNvPr id="64" name="テキスト ボックス 63">
            <a:extLst>
              <a:ext uri="{FF2B5EF4-FFF2-40B4-BE49-F238E27FC236}">
                <a16:creationId xmlns:a16="http://schemas.microsoft.com/office/drawing/2014/main" id="{C8B8C775-DB36-4B7F-855E-5871765E1894}"/>
              </a:ext>
            </a:extLst>
          </p:cNvPr>
          <p:cNvSpPr txBox="1"/>
          <p:nvPr/>
        </p:nvSpPr>
        <p:spPr>
          <a:xfrm>
            <a:off x="62618" y="963579"/>
            <a:ext cx="5877534"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堤防・護岸等（空洞化調査）</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028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0F9A2CF-1C41-4104-899E-9F9E8244CD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8797" y="3119823"/>
            <a:ext cx="2169979" cy="969093"/>
          </a:xfrm>
          <a:prstGeom prst="rect">
            <a:avLst/>
          </a:prstGeom>
        </p:spPr>
      </p:pic>
      <p:sp>
        <p:nvSpPr>
          <p:cNvPr id="22" name="テキスト ボックス 21">
            <a:extLst>
              <a:ext uri="{FF2B5EF4-FFF2-40B4-BE49-F238E27FC236}">
                <a16:creationId xmlns:a16="http://schemas.microsoft.com/office/drawing/2014/main" id="{61338E9C-0E92-4115-8D5E-4DD663ADB779}"/>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施設の点検・評価方法</a:t>
            </a:r>
            <a:r>
              <a:rPr lang="ja-JP" altLang="en-US" sz="2400" dirty="0">
                <a:latin typeface="Meiryo UI" panose="020B0604030504040204" pitchFamily="50" charset="-128"/>
                <a:ea typeface="Meiryo UI" panose="020B0604030504040204" pitchFamily="50" charset="-128"/>
              </a:rPr>
              <a:t>の高度化に向けた取組</a:t>
            </a:r>
            <a:endParaRPr kumimoji="1" lang="ja-JP" altLang="en-US" sz="2400" dirty="0">
              <a:latin typeface="Meiryo UI" pitchFamily="50" charset="-128"/>
              <a:ea typeface="Meiryo UI" pitchFamily="50" charset="-128"/>
              <a:cs typeface="Meiryo UI" pitchFamily="50" charset="-128"/>
            </a:endParaRPr>
          </a:p>
        </p:txBody>
      </p:sp>
      <p:sp>
        <p:nvSpPr>
          <p:cNvPr id="23" name="テキスト ボックス 22">
            <a:extLst>
              <a:ext uri="{FF2B5EF4-FFF2-40B4-BE49-F238E27FC236}">
                <a16:creationId xmlns:a16="http://schemas.microsoft.com/office/drawing/2014/main" id="{84E05654-4950-4110-9E52-0D243A528BCF}"/>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1" name="テキスト ボックス 30">
            <a:extLst>
              <a:ext uri="{FF2B5EF4-FFF2-40B4-BE49-F238E27FC236}">
                <a16:creationId xmlns:a16="http://schemas.microsoft.com/office/drawing/2014/main" id="{1309EE87-7A81-465C-9609-947D458D9547}"/>
              </a:ext>
            </a:extLst>
          </p:cNvPr>
          <p:cNvSpPr txBox="1"/>
          <p:nvPr/>
        </p:nvSpPr>
        <p:spPr>
          <a:xfrm>
            <a:off x="197747" y="1772816"/>
            <a:ext cx="8928992" cy="276999"/>
          </a:xfrm>
          <a:prstGeom prst="rect">
            <a:avLst/>
          </a:prstGeom>
          <a:noFill/>
          <a:ln w="19050">
            <a:noFill/>
          </a:ln>
        </p:spPr>
        <p:txBody>
          <a:bodyPr wrap="square" rtlCol="0">
            <a:spAutoFit/>
          </a:bodyPr>
          <a:lstStyle/>
          <a:p>
            <a:r>
              <a:rPr kumimoji="1" lang="ja-JP" altLang="en-US" sz="1200" b="1" dirty="0">
                <a:latin typeface="Meiryo UI" pitchFamily="50" charset="-128"/>
                <a:ea typeface="Meiryo UI" pitchFamily="50" charset="-128"/>
                <a:cs typeface="Meiryo UI" pitchFamily="50" charset="-128"/>
              </a:rPr>
              <a:t>■谷田</a:t>
            </a:r>
            <a:r>
              <a:rPr lang="ja-JP" altLang="en-US" sz="1200" b="1" dirty="0">
                <a:latin typeface="Meiryo UI" pitchFamily="50" charset="-128"/>
                <a:ea typeface="Meiryo UI" pitchFamily="50" charset="-128"/>
                <a:cs typeface="Meiryo UI" pitchFamily="50" charset="-128"/>
              </a:rPr>
              <a:t>川での実証実験について</a:t>
            </a:r>
            <a:r>
              <a:rPr lang="ja-JP" altLang="en-US" sz="1200" dirty="0">
                <a:latin typeface="Meiryo UI" pitchFamily="50" charset="-128"/>
                <a:ea typeface="Meiryo UI" pitchFamily="50" charset="-128"/>
                <a:cs typeface="Meiryo UI" pitchFamily="50" charset="-128"/>
              </a:rPr>
              <a:t>（鋼矢板護岸背面部の調査）</a:t>
            </a:r>
            <a:endParaRPr kumimoji="1" lang="ja-JP" altLang="en-US" sz="1200" dirty="0">
              <a:latin typeface="Meiryo UI" pitchFamily="50" charset="-128"/>
              <a:ea typeface="Meiryo UI" pitchFamily="50" charset="-128"/>
              <a:cs typeface="Meiryo UI" pitchFamily="50" charset="-128"/>
            </a:endParaRPr>
          </a:p>
        </p:txBody>
      </p:sp>
      <p:sp>
        <p:nvSpPr>
          <p:cNvPr id="33" name="テキスト ボックス 32">
            <a:extLst>
              <a:ext uri="{FF2B5EF4-FFF2-40B4-BE49-F238E27FC236}">
                <a16:creationId xmlns:a16="http://schemas.microsoft.com/office/drawing/2014/main" id="{44A1CDB2-A46C-46BF-9312-FB852BD07E79}"/>
              </a:ext>
            </a:extLst>
          </p:cNvPr>
          <p:cNvSpPr txBox="1"/>
          <p:nvPr/>
        </p:nvSpPr>
        <p:spPr>
          <a:xfrm>
            <a:off x="266328" y="2662886"/>
            <a:ext cx="1569328" cy="276999"/>
          </a:xfrm>
          <a:prstGeom prst="rect">
            <a:avLst/>
          </a:prstGeom>
          <a:noFill/>
          <a:ln w="19050">
            <a:noFill/>
          </a:ln>
        </p:spPr>
        <p:txBody>
          <a:bodyPr wrap="square" rtlCol="0">
            <a:spAutoFit/>
          </a:bodyPr>
          <a:lstStyle/>
          <a:p>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調査箇所</a:t>
            </a:r>
            <a:r>
              <a:rPr lang="en-US" altLang="ja-JP" sz="1200" dirty="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34" name="テキスト ボックス 33">
            <a:extLst>
              <a:ext uri="{FF2B5EF4-FFF2-40B4-BE49-F238E27FC236}">
                <a16:creationId xmlns:a16="http://schemas.microsoft.com/office/drawing/2014/main" id="{4F9F71E1-E86F-485D-BCD7-3B4194536509}"/>
              </a:ext>
            </a:extLst>
          </p:cNvPr>
          <p:cNvSpPr txBox="1"/>
          <p:nvPr/>
        </p:nvSpPr>
        <p:spPr>
          <a:xfrm>
            <a:off x="4242664" y="2649127"/>
            <a:ext cx="1569328" cy="276999"/>
          </a:xfrm>
          <a:prstGeom prst="rect">
            <a:avLst/>
          </a:prstGeom>
          <a:noFill/>
          <a:ln w="19050">
            <a:noFill/>
          </a:ln>
        </p:spPr>
        <p:txBody>
          <a:bodyPr wrap="square" rtlCol="0">
            <a:spAutoFit/>
          </a:bodyPr>
          <a:lstStyle/>
          <a:p>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調査方法</a:t>
            </a:r>
            <a:r>
              <a:rPr lang="en-US" altLang="ja-JP" sz="1200" dirty="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35" name="テキスト ボックス 34">
            <a:extLst>
              <a:ext uri="{FF2B5EF4-FFF2-40B4-BE49-F238E27FC236}">
                <a16:creationId xmlns:a16="http://schemas.microsoft.com/office/drawing/2014/main" id="{1B2FF422-E0AC-4764-9539-7353FACC7D7F}"/>
              </a:ext>
            </a:extLst>
          </p:cNvPr>
          <p:cNvSpPr txBox="1"/>
          <p:nvPr/>
        </p:nvSpPr>
        <p:spPr>
          <a:xfrm>
            <a:off x="284389" y="4293096"/>
            <a:ext cx="1569328" cy="276999"/>
          </a:xfrm>
          <a:prstGeom prst="rect">
            <a:avLst/>
          </a:prstGeom>
          <a:noFill/>
          <a:ln w="19050">
            <a:noFill/>
          </a:ln>
        </p:spPr>
        <p:txBody>
          <a:bodyPr wrap="square" rtlCol="0">
            <a:spAutoFit/>
          </a:bodyPr>
          <a:lstStyle/>
          <a:p>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調査結果</a:t>
            </a:r>
            <a:r>
              <a:rPr lang="en-US" altLang="ja-JP" sz="1200" dirty="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pic>
        <p:nvPicPr>
          <p:cNvPr id="37" name="file_poji">
            <a:extLst>
              <a:ext uri="{FF2B5EF4-FFF2-40B4-BE49-F238E27FC236}">
                <a16:creationId xmlns:a16="http://schemas.microsoft.com/office/drawing/2014/main" id="{F2A6BD8F-16A7-4419-8563-FAD4C5C6B00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72438" y="2862075"/>
            <a:ext cx="1670226" cy="1223837"/>
          </a:xfrm>
          <a:prstGeom prst="rect">
            <a:avLst/>
          </a:prstGeom>
        </p:spPr>
      </p:pic>
      <p:sp>
        <p:nvSpPr>
          <p:cNvPr id="38" name="テキスト ボックス 37">
            <a:extLst>
              <a:ext uri="{FF2B5EF4-FFF2-40B4-BE49-F238E27FC236}">
                <a16:creationId xmlns:a16="http://schemas.microsoft.com/office/drawing/2014/main" id="{D943D147-AD5D-417A-82D0-70D02F337A72}"/>
              </a:ext>
            </a:extLst>
          </p:cNvPr>
          <p:cNvSpPr txBox="1"/>
          <p:nvPr/>
        </p:nvSpPr>
        <p:spPr>
          <a:xfrm>
            <a:off x="3094162" y="3793846"/>
            <a:ext cx="669829" cy="230832"/>
          </a:xfrm>
          <a:prstGeom prst="rect">
            <a:avLst/>
          </a:prstGeom>
          <a:solidFill>
            <a:srgbClr val="FFFFFF">
              <a:alpha val="50196"/>
            </a:srgbClr>
          </a:solidFill>
        </p:spPr>
        <p:txBody>
          <a:bodyPr wrap="square" rtlCol="0">
            <a:spAutoFit/>
          </a:bodyPr>
          <a:lstStyle/>
          <a:p>
            <a:r>
              <a:rPr kumimoji="1" lang="ja-JP" altLang="en-US" sz="900" dirty="0"/>
              <a:t>現場状況</a:t>
            </a:r>
          </a:p>
        </p:txBody>
      </p:sp>
      <p:cxnSp>
        <p:nvCxnSpPr>
          <p:cNvPr id="43" name="直線矢印コネクタ 42">
            <a:extLst>
              <a:ext uri="{FF2B5EF4-FFF2-40B4-BE49-F238E27FC236}">
                <a16:creationId xmlns:a16="http://schemas.microsoft.com/office/drawing/2014/main" id="{9CBE2900-5638-4A20-BF74-B7C25019B19F}"/>
              </a:ext>
            </a:extLst>
          </p:cNvPr>
          <p:cNvCxnSpPr/>
          <p:nvPr/>
        </p:nvCxnSpPr>
        <p:spPr>
          <a:xfrm>
            <a:off x="713278" y="3597896"/>
            <a:ext cx="177984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746B6ACD-656A-40BC-A503-7C655CA01E9E}"/>
              </a:ext>
            </a:extLst>
          </p:cNvPr>
          <p:cNvSpPr txBox="1"/>
          <p:nvPr/>
        </p:nvSpPr>
        <p:spPr>
          <a:xfrm>
            <a:off x="1215439" y="3621138"/>
            <a:ext cx="796472" cy="246221"/>
          </a:xfrm>
          <a:prstGeom prst="rect">
            <a:avLst/>
          </a:prstGeom>
          <a:noFill/>
        </p:spPr>
        <p:txBody>
          <a:bodyPr wrap="square" rtlCol="0">
            <a:spAutoFit/>
          </a:bodyPr>
          <a:lstStyle/>
          <a:p>
            <a:r>
              <a:rPr lang="ja-JP" altLang="en-US" sz="1000" dirty="0">
                <a:solidFill>
                  <a:srgbClr val="FF0000"/>
                </a:solidFill>
              </a:rPr>
              <a:t>調査範囲</a:t>
            </a:r>
            <a:endParaRPr kumimoji="1" lang="ja-JP" altLang="en-US" sz="1000" dirty="0">
              <a:solidFill>
                <a:srgbClr val="FF0000"/>
              </a:solidFill>
            </a:endParaRPr>
          </a:p>
        </p:txBody>
      </p:sp>
      <p:sp>
        <p:nvSpPr>
          <p:cNvPr id="52" name="テキスト ボックス 51">
            <a:extLst>
              <a:ext uri="{FF2B5EF4-FFF2-40B4-BE49-F238E27FC236}">
                <a16:creationId xmlns:a16="http://schemas.microsoft.com/office/drawing/2014/main" id="{AFEF3824-DDDB-4AAC-8D5D-2F96F675A77F}"/>
              </a:ext>
            </a:extLst>
          </p:cNvPr>
          <p:cNvSpPr txBox="1"/>
          <p:nvPr/>
        </p:nvSpPr>
        <p:spPr>
          <a:xfrm>
            <a:off x="2634673" y="3355237"/>
            <a:ext cx="610885" cy="400110"/>
          </a:xfrm>
          <a:prstGeom prst="rect">
            <a:avLst/>
          </a:prstGeom>
          <a:noFill/>
        </p:spPr>
        <p:txBody>
          <a:bodyPr wrap="square" rtlCol="0">
            <a:spAutoFit/>
          </a:bodyPr>
          <a:lstStyle/>
          <a:p>
            <a:r>
              <a:rPr lang="ja-JP" altLang="en-US" sz="1000" dirty="0">
                <a:solidFill>
                  <a:srgbClr val="FFFF00"/>
                </a:solidFill>
              </a:rPr>
              <a:t>鋼矢板護岸</a:t>
            </a:r>
            <a:endParaRPr kumimoji="1" lang="ja-JP" altLang="en-US" sz="1000" dirty="0">
              <a:solidFill>
                <a:srgbClr val="FFFF00"/>
              </a:solidFill>
            </a:endParaRPr>
          </a:p>
        </p:txBody>
      </p:sp>
      <p:pic>
        <p:nvPicPr>
          <p:cNvPr id="53" name="図 52">
            <a:extLst>
              <a:ext uri="{FF2B5EF4-FFF2-40B4-BE49-F238E27FC236}">
                <a16:creationId xmlns:a16="http://schemas.microsoft.com/office/drawing/2014/main" id="{D9A2F0BF-EB7F-4A48-98AE-F09313DAD18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20944" y="3233773"/>
            <a:ext cx="1357244" cy="1017933"/>
          </a:xfrm>
          <a:prstGeom prst="rect">
            <a:avLst/>
          </a:prstGeom>
          <a:noFill/>
          <a:ln>
            <a:noFill/>
          </a:ln>
        </p:spPr>
      </p:pic>
      <p:pic>
        <p:nvPicPr>
          <p:cNvPr id="54" name="図 53">
            <a:extLst>
              <a:ext uri="{FF2B5EF4-FFF2-40B4-BE49-F238E27FC236}">
                <a16:creationId xmlns:a16="http://schemas.microsoft.com/office/drawing/2014/main" id="{6E59802E-0F2A-4323-AAC9-700CD724681A}"/>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56811" y="2898104"/>
            <a:ext cx="1477374" cy="1259435"/>
          </a:xfrm>
          <a:prstGeom prst="rect">
            <a:avLst/>
          </a:prstGeom>
          <a:noFill/>
          <a:ln>
            <a:noFill/>
          </a:ln>
        </p:spPr>
      </p:pic>
      <p:sp>
        <p:nvSpPr>
          <p:cNvPr id="56" name="テキスト ボックス 55">
            <a:extLst>
              <a:ext uri="{FF2B5EF4-FFF2-40B4-BE49-F238E27FC236}">
                <a16:creationId xmlns:a16="http://schemas.microsoft.com/office/drawing/2014/main" id="{4E4067DD-8D81-46F9-8FA1-307A17A9F1A7}"/>
              </a:ext>
            </a:extLst>
          </p:cNvPr>
          <p:cNvSpPr txBox="1"/>
          <p:nvPr/>
        </p:nvSpPr>
        <p:spPr>
          <a:xfrm>
            <a:off x="4320531" y="4221668"/>
            <a:ext cx="2248661" cy="215444"/>
          </a:xfrm>
          <a:prstGeom prst="rect">
            <a:avLst/>
          </a:prstGeom>
          <a:noFill/>
        </p:spPr>
        <p:txBody>
          <a:bodyPr wrap="square" rtlCol="0">
            <a:spAutoFit/>
          </a:bodyPr>
          <a:lstStyle/>
          <a:p>
            <a:r>
              <a:rPr kumimoji="1" lang="ja-JP" altLang="en-US" sz="800" dirty="0"/>
              <a:t>スクリーニング用の路面下空洞探査車</a:t>
            </a:r>
          </a:p>
        </p:txBody>
      </p:sp>
      <p:sp>
        <p:nvSpPr>
          <p:cNvPr id="57" name="テキスト ボックス 56">
            <a:extLst>
              <a:ext uri="{FF2B5EF4-FFF2-40B4-BE49-F238E27FC236}">
                <a16:creationId xmlns:a16="http://schemas.microsoft.com/office/drawing/2014/main" id="{2F361BCF-3151-4F38-957D-1FA4AD33EC07}"/>
              </a:ext>
            </a:extLst>
          </p:cNvPr>
          <p:cNvSpPr txBox="1"/>
          <p:nvPr/>
        </p:nvSpPr>
        <p:spPr>
          <a:xfrm>
            <a:off x="7471957" y="4095804"/>
            <a:ext cx="1360096" cy="215444"/>
          </a:xfrm>
          <a:prstGeom prst="rect">
            <a:avLst/>
          </a:prstGeom>
          <a:noFill/>
        </p:spPr>
        <p:txBody>
          <a:bodyPr wrap="square" rtlCol="0">
            <a:spAutoFit/>
          </a:bodyPr>
          <a:lstStyle/>
          <a:p>
            <a:r>
              <a:rPr kumimoji="1" lang="ja-JP" altLang="en-US" sz="800" dirty="0"/>
              <a:t>詳細調査用の測量機器</a:t>
            </a:r>
            <a:endParaRPr kumimoji="1" lang="en-US" altLang="ja-JP" sz="800" dirty="0"/>
          </a:p>
        </p:txBody>
      </p:sp>
      <p:sp>
        <p:nvSpPr>
          <p:cNvPr id="58" name="テキスト ボックス 57">
            <a:extLst>
              <a:ext uri="{FF2B5EF4-FFF2-40B4-BE49-F238E27FC236}">
                <a16:creationId xmlns:a16="http://schemas.microsoft.com/office/drawing/2014/main" id="{795277CD-8D8B-4857-8142-F8AF878101E9}"/>
              </a:ext>
            </a:extLst>
          </p:cNvPr>
          <p:cNvSpPr txBox="1"/>
          <p:nvPr/>
        </p:nvSpPr>
        <p:spPr>
          <a:xfrm>
            <a:off x="4311573" y="2839677"/>
            <a:ext cx="2596463" cy="400110"/>
          </a:xfrm>
          <a:prstGeom prst="rect">
            <a:avLst/>
          </a:prstGeom>
          <a:noFill/>
        </p:spPr>
        <p:txBody>
          <a:bodyPr wrap="square" rtlCol="0">
            <a:spAutoFit/>
          </a:bodyPr>
          <a:lstStyle/>
          <a:p>
            <a:r>
              <a:rPr kumimoji="1" lang="ja-JP" altLang="en-US" sz="1000" dirty="0"/>
              <a:t>①路面下空洞探査車によるスクリーニング</a:t>
            </a:r>
            <a:r>
              <a:rPr kumimoji="1" lang="en-US" altLang="ja-JP" sz="1000" dirty="0"/>
              <a:t>(</a:t>
            </a:r>
            <a:r>
              <a:rPr kumimoji="1" lang="ja-JP" altLang="en-US" sz="1000" dirty="0"/>
              <a:t>詳細調査箇所の選定</a:t>
            </a:r>
            <a:r>
              <a:rPr kumimoji="1" lang="en-US" altLang="ja-JP" sz="1000" dirty="0"/>
              <a:t>)</a:t>
            </a:r>
            <a:endParaRPr kumimoji="1" lang="ja-JP" altLang="en-US" sz="1000" dirty="0"/>
          </a:p>
        </p:txBody>
      </p:sp>
      <p:sp>
        <p:nvSpPr>
          <p:cNvPr id="60" name="テキスト ボックス 59">
            <a:extLst>
              <a:ext uri="{FF2B5EF4-FFF2-40B4-BE49-F238E27FC236}">
                <a16:creationId xmlns:a16="http://schemas.microsoft.com/office/drawing/2014/main" id="{50C394A0-5B2F-4C21-B8DA-21A947F0A35D}"/>
              </a:ext>
            </a:extLst>
          </p:cNvPr>
          <p:cNvSpPr txBox="1"/>
          <p:nvPr/>
        </p:nvSpPr>
        <p:spPr>
          <a:xfrm>
            <a:off x="7061978" y="2675089"/>
            <a:ext cx="2141325" cy="246221"/>
          </a:xfrm>
          <a:prstGeom prst="rect">
            <a:avLst/>
          </a:prstGeom>
          <a:noFill/>
        </p:spPr>
        <p:txBody>
          <a:bodyPr wrap="square" rtlCol="0">
            <a:spAutoFit/>
          </a:bodyPr>
          <a:lstStyle/>
          <a:p>
            <a:r>
              <a:rPr kumimoji="1" lang="ja-JP" altLang="en-US" sz="1000" dirty="0"/>
              <a:t>②詳細調査（空洞</a:t>
            </a:r>
            <a:r>
              <a:rPr lang="ja-JP" altLang="en-US" sz="1000" dirty="0"/>
              <a:t>状況</a:t>
            </a:r>
            <a:r>
              <a:rPr kumimoji="1" lang="ja-JP" altLang="en-US" sz="1000" dirty="0"/>
              <a:t>の把握）</a:t>
            </a:r>
          </a:p>
        </p:txBody>
      </p:sp>
      <p:sp>
        <p:nvSpPr>
          <p:cNvPr id="61" name="矢印: 右 60">
            <a:extLst>
              <a:ext uri="{FF2B5EF4-FFF2-40B4-BE49-F238E27FC236}">
                <a16:creationId xmlns:a16="http://schemas.microsoft.com/office/drawing/2014/main" id="{1F105F62-37A6-4777-B9CD-A9FEF4B8EA5E}"/>
              </a:ext>
            </a:extLst>
          </p:cNvPr>
          <p:cNvSpPr/>
          <p:nvPr/>
        </p:nvSpPr>
        <p:spPr>
          <a:xfrm>
            <a:off x="6453343" y="3579749"/>
            <a:ext cx="411936" cy="280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 name="file_romen">
            <a:extLst>
              <a:ext uri="{FF2B5EF4-FFF2-40B4-BE49-F238E27FC236}">
                <a16:creationId xmlns:a16="http://schemas.microsoft.com/office/drawing/2014/main" id="{89A165AB-5839-41DB-AB7B-827EB69081E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5086" y="4752365"/>
            <a:ext cx="4945624" cy="1155410"/>
          </a:xfrm>
          <a:prstGeom prst="rect">
            <a:avLst/>
          </a:prstGeom>
        </p:spPr>
      </p:pic>
      <p:pic>
        <p:nvPicPr>
          <p:cNvPr id="65" name="r_han_R5">
            <a:extLst>
              <a:ext uri="{FF2B5EF4-FFF2-40B4-BE49-F238E27FC236}">
                <a16:creationId xmlns:a16="http://schemas.microsoft.com/office/drawing/2014/main" id="{431FF227-999D-48BC-8F98-FAD2C5C2920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4133" y="4893645"/>
            <a:ext cx="730011" cy="180606"/>
          </a:xfrm>
          <a:prstGeom prst="rect">
            <a:avLst/>
          </a:prstGeom>
          <a:solidFill>
            <a:schemeClr val="bg1"/>
          </a:solidFill>
        </p:spPr>
      </p:pic>
      <p:sp>
        <p:nvSpPr>
          <p:cNvPr id="66" name="楕円 65">
            <a:extLst>
              <a:ext uri="{FF2B5EF4-FFF2-40B4-BE49-F238E27FC236}">
                <a16:creationId xmlns:a16="http://schemas.microsoft.com/office/drawing/2014/main" id="{56186E33-45DC-43E0-9ECC-861A402AE64E}"/>
              </a:ext>
            </a:extLst>
          </p:cNvPr>
          <p:cNvSpPr/>
          <p:nvPr/>
        </p:nvSpPr>
        <p:spPr>
          <a:xfrm>
            <a:off x="2777597" y="5211844"/>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D8D181C1-F0A3-4267-82CC-70B424660035}"/>
              </a:ext>
            </a:extLst>
          </p:cNvPr>
          <p:cNvSpPr txBox="1"/>
          <p:nvPr/>
        </p:nvSpPr>
        <p:spPr>
          <a:xfrm>
            <a:off x="319804" y="4547064"/>
            <a:ext cx="4562503" cy="230832"/>
          </a:xfrm>
          <a:prstGeom prst="rect">
            <a:avLst/>
          </a:prstGeom>
          <a:noFill/>
        </p:spPr>
        <p:txBody>
          <a:bodyPr wrap="square" rtlCol="0">
            <a:spAutoFit/>
          </a:bodyPr>
          <a:lstStyle/>
          <a:p>
            <a:r>
              <a:rPr kumimoji="1" lang="ja-JP" altLang="en-US" sz="900" dirty="0"/>
              <a:t>①スクリーニング結果（平面）　　　</a:t>
            </a:r>
            <a:r>
              <a:rPr kumimoji="1" lang="en-US" altLang="ja-JP" sz="900" dirty="0"/>
              <a:t>※</a:t>
            </a:r>
            <a:r>
              <a:rPr kumimoji="1" lang="ja-JP" altLang="en-US" sz="900" dirty="0"/>
              <a:t>空洞検知箇所以外の白色表示は路面標示等</a:t>
            </a:r>
          </a:p>
        </p:txBody>
      </p:sp>
      <p:pic>
        <p:nvPicPr>
          <p:cNvPr id="69" name="図 68">
            <a:extLst>
              <a:ext uri="{FF2B5EF4-FFF2-40B4-BE49-F238E27FC236}">
                <a16:creationId xmlns:a16="http://schemas.microsoft.com/office/drawing/2014/main" id="{F1E02A9E-B39F-4D38-8BAC-886361CB477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60000">
            <a:off x="5846829" y="4775244"/>
            <a:ext cx="1376928" cy="965078"/>
          </a:xfrm>
          <a:prstGeom prst="rect">
            <a:avLst/>
          </a:prstGeom>
        </p:spPr>
      </p:pic>
      <p:pic>
        <p:nvPicPr>
          <p:cNvPr id="70" name="図 69">
            <a:extLst>
              <a:ext uri="{FF2B5EF4-FFF2-40B4-BE49-F238E27FC236}">
                <a16:creationId xmlns:a16="http://schemas.microsoft.com/office/drawing/2014/main" id="{3AA714D6-4929-4405-B6A8-727294CD5D7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701568" y="4732326"/>
            <a:ext cx="907722" cy="965078"/>
          </a:xfrm>
          <a:prstGeom prst="rect">
            <a:avLst/>
          </a:prstGeom>
        </p:spPr>
      </p:pic>
      <p:sp>
        <p:nvSpPr>
          <p:cNvPr id="71" name="テキスト ボックス 70">
            <a:extLst>
              <a:ext uri="{FF2B5EF4-FFF2-40B4-BE49-F238E27FC236}">
                <a16:creationId xmlns:a16="http://schemas.microsoft.com/office/drawing/2014/main" id="{F1C7FC7A-E63F-4330-B582-0F3D75EED4C5}"/>
              </a:ext>
            </a:extLst>
          </p:cNvPr>
          <p:cNvSpPr txBox="1"/>
          <p:nvPr/>
        </p:nvSpPr>
        <p:spPr>
          <a:xfrm>
            <a:off x="5764556" y="4566065"/>
            <a:ext cx="1550193" cy="230832"/>
          </a:xfrm>
          <a:prstGeom prst="rect">
            <a:avLst/>
          </a:prstGeom>
          <a:noFill/>
        </p:spPr>
        <p:txBody>
          <a:bodyPr wrap="square" rtlCol="0">
            <a:spAutoFit/>
          </a:bodyPr>
          <a:lstStyle/>
          <a:p>
            <a:pPr algn="ctr"/>
            <a:r>
              <a:rPr kumimoji="1" lang="ja-JP" altLang="en-US" sz="900" dirty="0"/>
              <a:t>②詳細調査結果（点群）</a:t>
            </a:r>
          </a:p>
        </p:txBody>
      </p:sp>
      <p:sp>
        <p:nvSpPr>
          <p:cNvPr id="72" name="テキスト ボックス 71">
            <a:extLst>
              <a:ext uri="{FF2B5EF4-FFF2-40B4-BE49-F238E27FC236}">
                <a16:creationId xmlns:a16="http://schemas.microsoft.com/office/drawing/2014/main" id="{64C59C89-400C-412B-8C31-4165A1D97C91}"/>
              </a:ext>
            </a:extLst>
          </p:cNvPr>
          <p:cNvSpPr txBox="1"/>
          <p:nvPr/>
        </p:nvSpPr>
        <p:spPr>
          <a:xfrm>
            <a:off x="7278620" y="4547064"/>
            <a:ext cx="1900368" cy="230832"/>
          </a:xfrm>
          <a:prstGeom prst="rect">
            <a:avLst/>
          </a:prstGeom>
          <a:noFill/>
        </p:spPr>
        <p:txBody>
          <a:bodyPr wrap="square" rtlCol="0">
            <a:spAutoFit/>
          </a:bodyPr>
          <a:lstStyle/>
          <a:p>
            <a:pPr algn="ctr"/>
            <a:r>
              <a:rPr kumimoji="1" lang="ja-JP" altLang="en-US" sz="900" dirty="0"/>
              <a:t>②詳細調査結果（</a:t>
            </a:r>
            <a:r>
              <a:rPr kumimoji="1" lang="en-US" altLang="ja-JP" sz="900" dirty="0"/>
              <a:t>360</a:t>
            </a:r>
            <a:r>
              <a:rPr kumimoji="1" lang="ja-JP" altLang="en-US" sz="900" dirty="0"/>
              <a:t>度カメラ）</a:t>
            </a:r>
          </a:p>
        </p:txBody>
      </p:sp>
      <p:sp>
        <p:nvSpPr>
          <p:cNvPr id="74" name="テキスト ボックス 73">
            <a:extLst>
              <a:ext uri="{FF2B5EF4-FFF2-40B4-BE49-F238E27FC236}">
                <a16:creationId xmlns:a16="http://schemas.microsoft.com/office/drawing/2014/main" id="{80CCA51C-A16B-4FC0-9D74-8B1B594AA28F}"/>
              </a:ext>
            </a:extLst>
          </p:cNvPr>
          <p:cNvSpPr txBox="1"/>
          <p:nvPr/>
        </p:nvSpPr>
        <p:spPr>
          <a:xfrm>
            <a:off x="5820980" y="5666726"/>
            <a:ext cx="2141325" cy="338554"/>
          </a:xfrm>
          <a:prstGeom prst="rect">
            <a:avLst/>
          </a:prstGeom>
          <a:noFill/>
          <a:ln w="19050">
            <a:noFill/>
          </a:ln>
        </p:spPr>
        <p:txBody>
          <a:bodyPr wrap="square" rtlCol="0">
            <a:spAutoFit/>
          </a:bodyPr>
          <a:lstStyle/>
          <a:p>
            <a:r>
              <a:rPr lang="ja-JP" altLang="en-US" sz="800" dirty="0">
                <a:solidFill>
                  <a:srgbClr val="FF0000"/>
                </a:solidFill>
                <a:latin typeface="Meiryo UI" pitchFamily="50" charset="-128"/>
                <a:ea typeface="Meiryo UI" pitchFamily="50" charset="-128"/>
                <a:cs typeface="Meiryo UI" pitchFamily="50" charset="-128"/>
              </a:rPr>
              <a:t>空洞の状況を３次元的に把握</a:t>
            </a:r>
            <a:endParaRPr lang="en-US" altLang="ja-JP" sz="800" dirty="0">
              <a:solidFill>
                <a:srgbClr val="FF0000"/>
              </a:solidFill>
              <a:latin typeface="Meiryo UI" pitchFamily="50" charset="-128"/>
              <a:ea typeface="Meiryo UI" pitchFamily="50" charset="-128"/>
              <a:cs typeface="Meiryo UI" pitchFamily="50" charset="-128"/>
            </a:endParaRPr>
          </a:p>
          <a:p>
            <a:r>
              <a:rPr kumimoji="1" lang="en-US" altLang="ja-JP" sz="800" dirty="0">
                <a:solidFill>
                  <a:srgbClr val="FF0000"/>
                </a:solidFill>
                <a:latin typeface="Meiryo UI" pitchFamily="50" charset="-128"/>
                <a:ea typeface="Meiryo UI" pitchFamily="50" charset="-128"/>
                <a:cs typeface="Meiryo UI" pitchFamily="50" charset="-128"/>
              </a:rPr>
              <a:t>(</a:t>
            </a:r>
            <a:r>
              <a:rPr kumimoji="1" lang="ja-JP" altLang="en-US" sz="800" dirty="0">
                <a:solidFill>
                  <a:srgbClr val="FF0000"/>
                </a:solidFill>
                <a:latin typeface="Meiryo UI" pitchFamily="50" charset="-128"/>
                <a:ea typeface="Meiryo UI" pitchFamily="50" charset="-128"/>
                <a:cs typeface="Meiryo UI" pitchFamily="50" charset="-128"/>
              </a:rPr>
              <a:t>樹木根の枯死による空洞と推定</a:t>
            </a:r>
            <a:r>
              <a:rPr kumimoji="1" lang="en-US" altLang="ja-JP" sz="800" dirty="0">
                <a:solidFill>
                  <a:srgbClr val="FF0000"/>
                </a:solidFill>
                <a:latin typeface="Meiryo UI" pitchFamily="50" charset="-128"/>
                <a:ea typeface="Meiryo UI" pitchFamily="50" charset="-128"/>
                <a:cs typeface="Meiryo UI" pitchFamily="50" charset="-128"/>
              </a:rPr>
              <a:t>)</a:t>
            </a:r>
            <a:endParaRPr kumimoji="1" lang="ja-JP" altLang="en-US" sz="800" dirty="0">
              <a:solidFill>
                <a:srgbClr val="FF0000"/>
              </a:solidFill>
              <a:latin typeface="Meiryo UI" pitchFamily="50" charset="-128"/>
              <a:ea typeface="Meiryo UI" pitchFamily="50" charset="-128"/>
              <a:cs typeface="Meiryo UI" pitchFamily="50" charset="-128"/>
            </a:endParaRPr>
          </a:p>
        </p:txBody>
      </p:sp>
      <p:sp>
        <p:nvSpPr>
          <p:cNvPr id="73" name="テキスト ボックス 72">
            <a:extLst>
              <a:ext uri="{FF2B5EF4-FFF2-40B4-BE49-F238E27FC236}">
                <a16:creationId xmlns:a16="http://schemas.microsoft.com/office/drawing/2014/main" id="{0D50C13A-C156-4434-8C00-D2836A03625A}"/>
              </a:ext>
            </a:extLst>
          </p:cNvPr>
          <p:cNvSpPr txBox="1"/>
          <p:nvPr/>
        </p:nvSpPr>
        <p:spPr>
          <a:xfrm>
            <a:off x="1013836" y="6184424"/>
            <a:ext cx="1299038" cy="246221"/>
          </a:xfrm>
          <a:prstGeom prst="rect">
            <a:avLst/>
          </a:prstGeom>
          <a:noFill/>
          <a:ln w="19050">
            <a:noFill/>
          </a:ln>
        </p:spPr>
        <p:txBody>
          <a:bodyPr wrap="square" rtlCol="0">
            <a:spAutoFit/>
          </a:bodyPr>
          <a:lstStyle/>
          <a:p>
            <a:r>
              <a:rPr lang="ja-JP" altLang="en-US" sz="1000" b="1" dirty="0">
                <a:solidFill>
                  <a:srgbClr val="FF0000"/>
                </a:solidFill>
                <a:latin typeface="Meiryo UI" pitchFamily="50" charset="-128"/>
                <a:ea typeface="Meiryo UI" pitchFamily="50" charset="-128"/>
                <a:cs typeface="Meiryo UI" pitchFamily="50" charset="-128"/>
              </a:rPr>
              <a:t>空洞の発生を検知</a:t>
            </a:r>
            <a:endParaRPr kumimoji="1" lang="ja-JP" altLang="en-US" sz="1000" b="1" dirty="0">
              <a:solidFill>
                <a:srgbClr val="FF0000"/>
              </a:solidFill>
              <a:latin typeface="Meiryo UI" pitchFamily="50" charset="-128"/>
              <a:ea typeface="Meiryo UI" pitchFamily="50" charset="-128"/>
              <a:cs typeface="Meiryo UI" pitchFamily="50" charset="-128"/>
            </a:endParaRPr>
          </a:p>
        </p:txBody>
      </p:sp>
      <p:sp>
        <p:nvSpPr>
          <p:cNvPr id="76" name="テキスト ボックス 75">
            <a:extLst>
              <a:ext uri="{FF2B5EF4-FFF2-40B4-BE49-F238E27FC236}">
                <a16:creationId xmlns:a16="http://schemas.microsoft.com/office/drawing/2014/main" id="{835878FA-192D-4D25-BA4A-F2674315D0FE}"/>
              </a:ext>
            </a:extLst>
          </p:cNvPr>
          <p:cNvSpPr txBox="1"/>
          <p:nvPr/>
        </p:nvSpPr>
        <p:spPr>
          <a:xfrm>
            <a:off x="7519216" y="5655858"/>
            <a:ext cx="1858760" cy="338554"/>
          </a:xfrm>
          <a:prstGeom prst="rect">
            <a:avLst/>
          </a:prstGeom>
          <a:noFill/>
          <a:ln w="19050">
            <a:noFill/>
          </a:ln>
        </p:spPr>
        <p:txBody>
          <a:bodyPr wrap="square" rtlCol="0">
            <a:spAutoFit/>
          </a:bodyPr>
          <a:lstStyle/>
          <a:p>
            <a:r>
              <a:rPr lang="ja-JP" altLang="en-US" sz="800" dirty="0">
                <a:solidFill>
                  <a:srgbClr val="FF0000"/>
                </a:solidFill>
                <a:latin typeface="Meiryo UI" pitchFamily="50" charset="-128"/>
                <a:ea typeface="Meiryo UI" pitchFamily="50" charset="-128"/>
                <a:cs typeface="Meiryo UI" pitchFamily="50" charset="-128"/>
              </a:rPr>
              <a:t>空洞の状況を詳細に確認</a:t>
            </a:r>
            <a:endParaRPr lang="en-US" altLang="ja-JP" sz="800" dirty="0">
              <a:solidFill>
                <a:srgbClr val="FF0000"/>
              </a:solidFill>
              <a:latin typeface="Meiryo UI" pitchFamily="50" charset="-128"/>
              <a:ea typeface="Meiryo UI" pitchFamily="50" charset="-128"/>
              <a:cs typeface="Meiryo UI" pitchFamily="50" charset="-128"/>
            </a:endParaRPr>
          </a:p>
          <a:p>
            <a:r>
              <a:rPr kumimoji="1" lang="en-US" altLang="ja-JP" sz="800" dirty="0">
                <a:solidFill>
                  <a:srgbClr val="FF0000"/>
                </a:solidFill>
                <a:latin typeface="Meiryo UI" pitchFamily="50" charset="-128"/>
                <a:ea typeface="Meiryo UI" pitchFamily="50" charset="-128"/>
                <a:cs typeface="Meiryo UI" pitchFamily="50" charset="-128"/>
              </a:rPr>
              <a:t>(</a:t>
            </a:r>
            <a:r>
              <a:rPr kumimoji="1" lang="ja-JP" altLang="en-US" sz="800" dirty="0">
                <a:solidFill>
                  <a:srgbClr val="FF0000"/>
                </a:solidFill>
                <a:latin typeface="Meiryo UI" pitchFamily="50" charset="-128"/>
                <a:ea typeface="Meiryo UI" pitchFamily="50" charset="-128"/>
                <a:cs typeface="Meiryo UI" pitchFamily="50" charset="-128"/>
              </a:rPr>
              <a:t>樹皮と思われるものを確認</a:t>
            </a:r>
            <a:r>
              <a:rPr kumimoji="1" lang="en-US" altLang="ja-JP" sz="800" dirty="0">
                <a:solidFill>
                  <a:srgbClr val="FF0000"/>
                </a:solidFill>
                <a:latin typeface="Meiryo UI" pitchFamily="50" charset="-128"/>
                <a:ea typeface="Meiryo UI" pitchFamily="50" charset="-128"/>
                <a:cs typeface="Meiryo UI" pitchFamily="50" charset="-128"/>
              </a:rPr>
              <a:t>)</a:t>
            </a:r>
            <a:endParaRPr kumimoji="1" lang="ja-JP" altLang="en-US" sz="800" dirty="0">
              <a:solidFill>
                <a:srgbClr val="FF0000"/>
              </a:solidFill>
              <a:latin typeface="Meiryo UI" pitchFamily="50" charset="-128"/>
              <a:ea typeface="Meiryo UI" pitchFamily="50" charset="-128"/>
              <a:cs typeface="Meiryo UI" pitchFamily="50" charset="-128"/>
            </a:endParaRPr>
          </a:p>
        </p:txBody>
      </p:sp>
      <p:sp>
        <p:nvSpPr>
          <p:cNvPr id="44" name="テキスト ボックス 43">
            <a:extLst>
              <a:ext uri="{FF2B5EF4-FFF2-40B4-BE49-F238E27FC236}">
                <a16:creationId xmlns:a16="http://schemas.microsoft.com/office/drawing/2014/main" id="{2CD17E2F-20C4-4F19-9484-8DA83B5EB651}"/>
              </a:ext>
            </a:extLst>
          </p:cNvPr>
          <p:cNvSpPr txBox="1"/>
          <p:nvPr/>
        </p:nvSpPr>
        <p:spPr>
          <a:xfrm>
            <a:off x="284389" y="2898992"/>
            <a:ext cx="2028485" cy="253916"/>
          </a:xfrm>
          <a:prstGeom prst="rect">
            <a:avLst/>
          </a:prstGeom>
          <a:noFill/>
          <a:ln w="19050">
            <a:noFill/>
          </a:ln>
        </p:spPr>
        <p:txBody>
          <a:bodyPr wrap="square" rtlCol="0">
            <a:spAutoFit/>
          </a:bodyPr>
          <a:lstStyle/>
          <a:p>
            <a:r>
              <a:rPr lang="ja-JP" altLang="en-US" sz="1050" b="0" i="0" u="none" strike="noStrike" baseline="0" dirty="0">
                <a:latin typeface="MS-Mincho"/>
              </a:rPr>
              <a:t>大東市緑が丘２丁目地先 外</a:t>
            </a:r>
            <a:endParaRPr kumimoji="1" lang="ja-JP" altLang="en-US" sz="800" dirty="0">
              <a:latin typeface="Meiryo UI" pitchFamily="50" charset="-128"/>
              <a:ea typeface="Meiryo UI" pitchFamily="50" charset="-128"/>
              <a:cs typeface="Meiryo UI" pitchFamily="50" charset="-128"/>
            </a:endParaRPr>
          </a:p>
        </p:txBody>
      </p:sp>
      <p:sp>
        <p:nvSpPr>
          <p:cNvPr id="45" name="スライド番号プレースホルダー 17">
            <a:extLst>
              <a:ext uri="{FF2B5EF4-FFF2-40B4-BE49-F238E27FC236}">
                <a16:creationId xmlns:a16="http://schemas.microsoft.com/office/drawing/2014/main" id="{B7F3DB37-6CF3-437D-9A77-153C60416462}"/>
              </a:ext>
            </a:extLst>
          </p:cNvPr>
          <p:cNvSpPr>
            <a:spLocks noGrp="1"/>
          </p:cNvSpPr>
          <p:nvPr>
            <p:ph type="sldNum" sz="quarter" idx="12"/>
          </p:nvPr>
        </p:nvSpPr>
        <p:spPr>
          <a:xfrm>
            <a:off x="8380804" y="6397836"/>
            <a:ext cx="774422" cy="365125"/>
          </a:xfrm>
        </p:spPr>
        <p:txBody>
          <a:bodyPr/>
          <a:lstStyle/>
          <a:p>
            <a:fld id="{682EF9F9-C4E8-46B2-BBF1-33E3162B856A}" type="slidenum">
              <a:rPr kumimoji="1" lang="ja-JP" altLang="en-US" smtClean="0"/>
              <a:t>7</a:t>
            </a:fld>
            <a:endParaRPr kumimoji="1" lang="ja-JP" altLang="en-US" dirty="0"/>
          </a:p>
        </p:txBody>
      </p:sp>
      <p:sp>
        <p:nvSpPr>
          <p:cNvPr id="46" name="テキスト ボックス 45">
            <a:extLst>
              <a:ext uri="{FF2B5EF4-FFF2-40B4-BE49-F238E27FC236}">
                <a16:creationId xmlns:a16="http://schemas.microsoft.com/office/drawing/2014/main" id="{4979A2F7-F282-44CD-A90E-048C2747013B}"/>
              </a:ext>
            </a:extLst>
          </p:cNvPr>
          <p:cNvSpPr txBox="1"/>
          <p:nvPr/>
        </p:nvSpPr>
        <p:spPr>
          <a:xfrm>
            <a:off x="344201" y="2215897"/>
            <a:ext cx="8782538" cy="276999"/>
          </a:xfrm>
          <a:prstGeom prst="rect">
            <a:avLst/>
          </a:prstGeom>
          <a:noFill/>
          <a:ln w="19050">
            <a:noFill/>
          </a:ln>
        </p:spPr>
        <p:txBody>
          <a:bodyPr wrap="square" rtlCol="0">
            <a:spAutoFit/>
          </a:bodyPr>
          <a:lstStyle/>
          <a:p>
            <a:r>
              <a:rPr lang="ja-JP" altLang="en-US" sz="1200" dirty="0">
                <a:latin typeface="Meiryo UI" pitchFamily="50" charset="-128"/>
                <a:ea typeface="Meiryo UI" pitchFamily="50" charset="-128"/>
                <a:cs typeface="Meiryo UI" pitchFamily="50" charset="-128"/>
              </a:rPr>
              <a:t>鋼矢板護岸が整備されている谷田川において、</a:t>
            </a:r>
            <a:r>
              <a:rPr lang="en-US" altLang="ja-JP" sz="1200" dirty="0">
                <a:latin typeface="Meiryo UI" pitchFamily="50" charset="-128"/>
                <a:ea typeface="Meiryo UI" pitchFamily="50" charset="-128"/>
                <a:cs typeface="Meiryo UI" pitchFamily="50" charset="-128"/>
              </a:rPr>
              <a:t>R5</a:t>
            </a:r>
            <a:r>
              <a:rPr lang="ja-JP" altLang="en-US" sz="1200" dirty="0">
                <a:latin typeface="Meiryo UI" pitchFamily="50" charset="-128"/>
                <a:ea typeface="Meiryo UI" pitchFamily="50" charset="-128"/>
                <a:cs typeface="Meiryo UI" pitchFamily="50" charset="-128"/>
              </a:rPr>
              <a:t>年度に路面下空洞探査車の探査性能及び調査作業の効率化検証を行った。</a:t>
            </a:r>
            <a:endParaRPr kumimoji="1" lang="ja-JP" altLang="en-US" sz="1200" dirty="0">
              <a:latin typeface="Meiryo UI" pitchFamily="50" charset="-128"/>
              <a:ea typeface="Meiryo UI" pitchFamily="50" charset="-128"/>
              <a:cs typeface="Meiryo UI" pitchFamily="50" charset="-128"/>
            </a:endParaRPr>
          </a:p>
        </p:txBody>
      </p:sp>
      <p:sp>
        <p:nvSpPr>
          <p:cNvPr id="47" name="矢印: 右 46">
            <a:extLst>
              <a:ext uri="{FF2B5EF4-FFF2-40B4-BE49-F238E27FC236}">
                <a16:creationId xmlns:a16="http://schemas.microsoft.com/office/drawing/2014/main" id="{DA201134-4EE1-4871-B00D-66C3D4DE1385}"/>
              </a:ext>
            </a:extLst>
          </p:cNvPr>
          <p:cNvSpPr/>
          <p:nvPr/>
        </p:nvSpPr>
        <p:spPr>
          <a:xfrm>
            <a:off x="5478841" y="5156422"/>
            <a:ext cx="236177" cy="280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8C958D37-1D71-49F8-B3D3-4D62CE2BAEDE}"/>
              </a:ext>
            </a:extLst>
          </p:cNvPr>
          <p:cNvSpPr/>
          <p:nvPr/>
        </p:nvSpPr>
        <p:spPr>
          <a:xfrm>
            <a:off x="179512" y="1736335"/>
            <a:ext cx="8867665" cy="4996652"/>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1" name="吹き出し: 四角形 50">
            <a:extLst>
              <a:ext uri="{FF2B5EF4-FFF2-40B4-BE49-F238E27FC236}">
                <a16:creationId xmlns:a16="http://schemas.microsoft.com/office/drawing/2014/main" id="{23452981-BF3B-40FC-974C-18CE1DBB6AB7}"/>
              </a:ext>
            </a:extLst>
          </p:cNvPr>
          <p:cNvSpPr/>
          <p:nvPr/>
        </p:nvSpPr>
        <p:spPr>
          <a:xfrm>
            <a:off x="3736555" y="6093296"/>
            <a:ext cx="4644249" cy="504928"/>
          </a:xfrm>
          <a:prstGeom prst="wedgeRectCallout">
            <a:avLst>
              <a:gd name="adj1" fmla="val -5374"/>
              <a:gd name="adj2" fmla="val -7219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b="1" dirty="0">
              <a:solidFill>
                <a:schemeClr val="tx1"/>
              </a:solidFill>
            </a:endParaRPr>
          </a:p>
        </p:txBody>
      </p:sp>
      <p:sp>
        <p:nvSpPr>
          <p:cNvPr id="55" name="テキスト ボックス 54">
            <a:extLst>
              <a:ext uri="{FF2B5EF4-FFF2-40B4-BE49-F238E27FC236}">
                <a16:creationId xmlns:a16="http://schemas.microsoft.com/office/drawing/2014/main" id="{1BA444A9-2B97-4E7F-8C4F-F1E4E6360D52}"/>
              </a:ext>
            </a:extLst>
          </p:cNvPr>
          <p:cNvSpPr txBox="1"/>
          <p:nvPr/>
        </p:nvSpPr>
        <p:spPr>
          <a:xfrm>
            <a:off x="3736555" y="6078003"/>
            <a:ext cx="4722745" cy="553998"/>
          </a:xfrm>
          <a:prstGeom prst="rect">
            <a:avLst/>
          </a:prstGeom>
          <a:noFill/>
          <a:ln w="19050">
            <a:noFill/>
          </a:ln>
        </p:spPr>
        <p:txBody>
          <a:bodyPr wrap="square" rtlCol="0">
            <a:spAutoFit/>
          </a:bodyPr>
          <a:lstStyle/>
          <a:p>
            <a:r>
              <a:rPr lang="ja-JP" altLang="en-US" sz="1000" dirty="0">
                <a:latin typeface="Meiryo UI" pitchFamily="50" charset="-128"/>
                <a:ea typeface="Meiryo UI" pitchFamily="50" charset="-128"/>
                <a:cs typeface="Meiryo UI" pitchFamily="50" charset="-128"/>
              </a:rPr>
              <a:t>スクリーニング調査により詳細確認が必要な箇所を選定し、</a:t>
            </a:r>
            <a:r>
              <a:rPr lang="en-US" altLang="ja-JP" sz="1000" dirty="0">
                <a:latin typeface="Meiryo UI" pitchFamily="50" charset="-128"/>
                <a:ea typeface="Meiryo UI" pitchFamily="50" charset="-128"/>
                <a:cs typeface="Meiryo UI" pitchFamily="50" charset="-128"/>
              </a:rPr>
              <a:t>360°</a:t>
            </a:r>
            <a:r>
              <a:rPr lang="ja-JP" altLang="en-US" sz="1000" dirty="0">
                <a:latin typeface="Meiryo UI" pitchFamily="50" charset="-128"/>
                <a:ea typeface="Meiryo UI" pitchFamily="50" charset="-128"/>
                <a:cs typeface="Meiryo UI" pitchFamily="50" charset="-128"/>
              </a:rPr>
              <a:t>カメラにより空洞の状況や</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規模など対策検討に必要な情報の入手が可能</a:t>
            </a:r>
            <a:endParaRPr lang="en-US" altLang="ja-JP" sz="1000" dirty="0">
              <a:latin typeface="Meiryo UI" pitchFamily="50" charset="-128"/>
              <a:ea typeface="Meiryo UI" pitchFamily="50" charset="-128"/>
              <a:cs typeface="Meiryo UI" pitchFamily="50" charset="-128"/>
            </a:endParaRPr>
          </a:p>
          <a:p>
            <a:r>
              <a:rPr lang="ja-JP" altLang="en-US" sz="1000" b="1" dirty="0">
                <a:solidFill>
                  <a:srgbClr val="FF0000"/>
                </a:solidFill>
                <a:latin typeface="Meiryo UI" pitchFamily="50" charset="-128"/>
                <a:ea typeface="Meiryo UI" pitchFamily="50" charset="-128"/>
                <a:cs typeface="Meiryo UI" pitchFamily="50" charset="-128"/>
              </a:rPr>
              <a:t>⇒鋼矢板護岸背面の空洞化の状況を面的にスクリーニングできる技術であることを確認</a:t>
            </a:r>
            <a:endParaRPr kumimoji="1" lang="ja-JP" altLang="en-US" sz="1000" dirty="0">
              <a:latin typeface="Meiryo UI" pitchFamily="50" charset="-128"/>
              <a:ea typeface="Meiryo UI" pitchFamily="50" charset="-128"/>
              <a:cs typeface="Meiryo UI" pitchFamily="50" charset="-128"/>
            </a:endParaRPr>
          </a:p>
        </p:txBody>
      </p:sp>
      <p:cxnSp>
        <p:nvCxnSpPr>
          <p:cNvPr id="4" name="直線矢印コネクタ 3">
            <a:extLst>
              <a:ext uri="{FF2B5EF4-FFF2-40B4-BE49-F238E27FC236}">
                <a16:creationId xmlns:a16="http://schemas.microsoft.com/office/drawing/2014/main" id="{48BA8754-2790-4401-B523-C0D8B4721E04}"/>
              </a:ext>
            </a:extLst>
          </p:cNvPr>
          <p:cNvCxnSpPr>
            <a:cxnSpLocks/>
            <a:endCxn id="66" idx="3"/>
          </p:cNvCxnSpPr>
          <p:nvPr/>
        </p:nvCxnSpPr>
        <p:spPr>
          <a:xfrm flipV="1">
            <a:off x="2121615" y="5365484"/>
            <a:ext cx="682342" cy="923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矢印: 右 77">
            <a:extLst>
              <a:ext uri="{FF2B5EF4-FFF2-40B4-BE49-F238E27FC236}">
                <a16:creationId xmlns:a16="http://schemas.microsoft.com/office/drawing/2014/main" id="{823FAEF2-1881-478D-9EEC-F9F4B8359BDC}"/>
              </a:ext>
            </a:extLst>
          </p:cNvPr>
          <p:cNvSpPr/>
          <p:nvPr/>
        </p:nvSpPr>
        <p:spPr>
          <a:xfrm>
            <a:off x="7384696" y="5158282"/>
            <a:ext cx="236177" cy="280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53E61CC-7A4E-46B1-85C5-9D65106AEDA1}"/>
              </a:ext>
            </a:extLst>
          </p:cNvPr>
          <p:cNvSpPr txBox="1"/>
          <p:nvPr/>
        </p:nvSpPr>
        <p:spPr>
          <a:xfrm>
            <a:off x="134627" y="1340768"/>
            <a:ext cx="3933317"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Ⅱ.</a:t>
            </a:r>
            <a:r>
              <a:rPr lang="zh-TW" altLang="en-US" dirty="0">
                <a:latin typeface="Meiryo UI" pitchFamily="50" charset="-128"/>
                <a:ea typeface="Meiryo UI" pitchFamily="50" charset="-128"/>
                <a:cs typeface="Meiryo UI" pitchFamily="50" charset="-128"/>
              </a:rPr>
              <a:t>路面下空洞探査車</a:t>
            </a:r>
            <a:r>
              <a:rPr lang="ja-JP" altLang="en-US" dirty="0">
                <a:latin typeface="Meiryo UI" pitchFamily="50" charset="-128"/>
                <a:ea typeface="Meiryo UI" pitchFamily="50" charset="-128"/>
                <a:cs typeface="Meiryo UI" pitchFamily="50" charset="-128"/>
              </a:rPr>
              <a:t>による探査</a:t>
            </a:r>
            <a:endParaRPr kumimoji="1" lang="ja-JP" altLang="en-US" dirty="0">
              <a:latin typeface="Meiryo UI" pitchFamily="50" charset="-128"/>
              <a:ea typeface="Meiryo UI" pitchFamily="50" charset="-128"/>
              <a:cs typeface="Meiryo UI" pitchFamily="50" charset="-128"/>
            </a:endParaRPr>
          </a:p>
        </p:txBody>
      </p:sp>
      <p:sp>
        <p:nvSpPr>
          <p:cNvPr id="50" name="テキスト ボックス 49">
            <a:extLst>
              <a:ext uri="{FF2B5EF4-FFF2-40B4-BE49-F238E27FC236}">
                <a16:creationId xmlns:a16="http://schemas.microsoft.com/office/drawing/2014/main" id="{7D670120-1E37-45F5-8549-A316EF6F8E89}"/>
              </a:ext>
            </a:extLst>
          </p:cNvPr>
          <p:cNvSpPr txBox="1"/>
          <p:nvPr/>
        </p:nvSpPr>
        <p:spPr>
          <a:xfrm>
            <a:off x="62618" y="963579"/>
            <a:ext cx="5877534"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堤防・護岸等（空洞化調査）</a:t>
            </a:r>
            <a:endParaRPr kumimoji="1" lang="ja-JP" altLang="en-US"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5630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11">
            <a:extLst>
              <a:ext uri="{FF2B5EF4-FFF2-40B4-BE49-F238E27FC236}">
                <a16:creationId xmlns:a16="http://schemas.microsoft.com/office/drawing/2014/main" id="{952838A2-B80E-4260-8B8A-490CFE48996F}"/>
              </a:ext>
            </a:extLst>
          </p:cNvPr>
          <p:cNvSpPr/>
          <p:nvPr/>
        </p:nvSpPr>
        <p:spPr>
          <a:xfrm>
            <a:off x="72511" y="1302431"/>
            <a:ext cx="8998075" cy="614401"/>
          </a:xfrm>
          <a:prstGeom prst="roundRect">
            <a:avLst>
              <a:gd name="adj"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現計画の記載事項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kern="100" dirty="0">
                <a:solidFill>
                  <a:schemeClr val="tx1"/>
                </a:solidFill>
                <a:latin typeface="Meiryo UI" panose="020B0604030504040204" pitchFamily="50" charset="-128"/>
                <a:ea typeface="Meiryo UI" panose="020B0604030504040204" pitchFamily="50" charset="-128"/>
              </a:rPr>
              <a:t>１．</a:t>
            </a:r>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護岸背面や堤防内部の空洞化が懸念される場合は、定期詳細点検時に打音調査やコアボーリングによる調査を実施しているが、さらに非破壊探査</a:t>
            </a: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などの手法も検討し、空洞化を確認するための効率的な調査手法の検討を進めるものとする。</a:t>
            </a: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施設の点検・評価方法</a:t>
            </a:r>
            <a:r>
              <a:rPr lang="ja-JP" altLang="en-US" sz="2400" dirty="0">
                <a:latin typeface="Meiryo UI" panose="020B0604030504040204" pitchFamily="50" charset="-128"/>
                <a:ea typeface="Meiryo UI" panose="020B0604030504040204" pitchFamily="50" charset="-128"/>
              </a:rPr>
              <a:t>の高度化に向けた取組</a:t>
            </a:r>
            <a:endParaRPr kumimoji="1" lang="ja-JP" altLang="en-US" sz="2400" dirty="0">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62619" y="933099"/>
            <a:ext cx="3357253"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堤防・護岸等（空洞化調査）</a:t>
            </a:r>
            <a:endParaRPr kumimoji="1" lang="ja-JP" altLang="en-US" b="1" dirty="0">
              <a:latin typeface="Meiryo UI" pitchFamily="50" charset="-128"/>
              <a:ea typeface="Meiryo UI" pitchFamily="50" charset="-128"/>
              <a:cs typeface="Meiryo UI" pitchFamily="50" charset="-128"/>
            </a:endParaRPr>
          </a:p>
        </p:txBody>
      </p:sp>
      <p:sp>
        <p:nvSpPr>
          <p:cNvPr id="35" name="テキスト ボックス 34">
            <a:extLst>
              <a:ext uri="{FF2B5EF4-FFF2-40B4-BE49-F238E27FC236}">
                <a16:creationId xmlns:a16="http://schemas.microsoft.com/office/drawing/2014/main" id="{F73BD7B9-97B1-474D-9816-E701B89DA979}"/>
              </a:ext>
            </a:extLst>
          </p:cNvPr>
          <p:cNvSpPr txBox="1"/>
          <p:nvPr/>
        </p:nvSpPr>
        <p:spPr>
          <a:xfrm>
            <a:off x="174132" y="2165462"/>
            <a:ext cx="8770288" cy="1191530"/>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実績・評価（検証）</a:t>
            </a:r>
            <a:r>
              <a:rPr lang="en-US" altLang="ja-JP" sz="1200" kern="100" dirty="0">
                <a:effectLst/>
                <a:latin typeface="Meiryo UI" panose="020B0604030504040204" pitchFamily="50" charset="-128"/>
                <a:ea typeface="Meiryo UI" panose="020B0604030504040204" pitchFamily="50" charset="-128"/>
              </a:rPr>
              <a:t>】</a:t>
            </a: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400" kern="100" dirty="0">
              <a:effectLst/>
              <a:latin typeface="Meiryo UI" panose="020B0604030504040204" pitchFamily="50" charset="-128"/>
              <a:ea typeface="Meiryo UI" panose="020B0604030504040204" pitchFamily="50" charset="-128"/>
            </a:endParaRPr>
          </a:p>
          <a:p>
            <a:pPr algn="just"/>
            <a:endParaRPr lang="en-US" altLang="ja-JP" sz="1800" kern="100" dirty="0">
              <a:effectLst/>
              <a:latin typeface="Meiryo UI" panose="020B0604030504040204" pitchFamily="50" charset="-128"/>
              <a:ea typeface="Meiryo UI" panose="020B0604030504040204" pitchFamily="50" charset="-128"/>
            </a:endParaRPr>
          </a:p>
          <a:p>
            <a:pPr algn="just"/>
            <a:endParaRPr lang="en-US" altLang="ja-JP" sz="1800" kern="100" dirty="0">
              <a:effectLst/>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D070F9E-7418-4EA7-9D6F-E1E4A2567F6F}"/>
              </a:ext>
            </a:extLst>
          </p:cNvPr>
          <p:cNvSpPr txBox="1"/>
          <p:nvPr/>
        </p:nvSpPr>
        <p:spPr>
          <a:xfrm>
            <a:off x="174132" y="3573016"/>
            <a:ext cx="8770288" cy="666671"/>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総論</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空洞化の恐れがある箇所について、コアボーリングによる調査を実施するとともに、護岸背面の空洞化の面的なスクリーニングにおいて、</a:t>
            </a:r>
            <a:r>
              <a:rPr kumimoji="1" lang="ja-JP" altLang="en-US" sz="1100" dirty="0">
                <a:latin typeface="Meiryo UI" panose="020B0604030504040204" pitchFamily="50" charset="-128"/>
                <a:ea typeface="Meiryo UI" panose="020B0604030504040204" pitchFamily="50" charset="-128"/>
              </a:rPr>
              <a:t>壁面電磁波探査機</a:t>
            </a:r>
            <a:endParaRPr kumimoji="1" lang="en-US" altLang="ja-JP" sz="1100" dirty="0">
              <a:latin typeface="Meiryo UI" panose="020B0604030504040204" pitchFamily="50" charset="-128"/>
              <a:ea typeface="Meiryo UI" panose="020B0604030504040204" pitchFamily="50" charset="-128"/>
            </a:endParaRPr>
          </a:p>
          <a:p>
            <a:pPr algn="just"/>
            <a:r>
              <a:rPr kumimoji="1" lang="ja-JP" altLang="en-US" sz="1100" dirty="0">
                <a:latin typeface="Meiryo UI" panose="020B0604030504040204" pitchFamily="50" charset="-128"/>
                <a:ea typeface="Meiryo UI" panose="020B0604030504040204" pitchFamily="50" charset="-128"/>
              </a:rPr>
              <a:t>及び路面下空洞探査車</a:t>
            </a:r>
            <a:r>
              <a:rPr lang="ja-JP" altLang="en-US" sz="1100" kern="100" dirty="0">
                <a:effectLst/>
                <a:latin typeface="Meiryo UI" panose="020B0604030504040204" pitchFamily="50" charset="-128"/>
                <a:ea typeface="Meiryo UI" panose="020B0604030504040204" pitchFamily="50" charset="-128"/>
              </a:rPr>
              <a:t>による非破壊探査が一定、有用であることを確認した</a:t>
            </a:r>
            <a:r>
              <a:rPr kumimoji="1" lang="ja-JP" altLang="en-US" sz="1100" dirty="0">
                <a:latin typeface="Meiryo UI" panose="020B0604030504040204" pitchFamily="50" charset="-128"/>
                <a:ea typeface="Meiryo UI" panose="020B0604030504040204" pitchFamily="50" charset="-128"/>
              </a:rPr>
              <a:t>。</a:t>
            </a:r>
          </a:p>
          <a:p>
            <a:pPr algn="just"/>
            <a:endParaRPr lang="en-US" altLang="ja-JP" sz="1200" kern="100" dirty="0">
              <a:effectLst/>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F2FDB421-58EB-4F75-8BD2-64264809E0CD}"/>
              </a:ext>
            </a:extLst>
          </p:cNvPr>
          <p:cNvSpPr txBox="1"/>
          <p:nvPr/>
        </p:nvSpPr>
        <p:spPr>
          <a:xfrm>
            <a:off x="286953" y="2492896"/>
            <a:ext cx="3465264" cy="792275"/>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プロセス評価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effectLst/>
                <a:latin typeface="Meiryo UI" panose="020B0604030504040204" pitchFamily="50" charset="-128"/>
                <a:ea typeface="Meiryo UI" panose="020B0604030504040204" pitchFamily="50" charset="-128"/>
              </a:rPr>
              <a:t>・空洞化の恐れがある箇所について、コアボーリングによる調査を実施するとともに、</a:t>
            </a:r>
            <a:r>
              <a:rPr kumimoji="1" lang="ja-JP" altLang="en-US" sz="1100" dirty="0">
                <a:latin typeface="Meiryo UI" panose="020B0604030504040204" pitchFamily="50" charset="-128"/>
                <a:ea typeface="Meiryo UI" panose="020B0604030504040204" pitchFamily="50" charset="-128"/>
              </a:rPr>
              <a:t>壁面電磁波探査機及び路面下空洞探査車</a:t>
            </a:r>
            <a:r>
              <a:rPr lang="ja-JP" altLang="en-US" sz="1100" kern="100" dirty="0">
                <a:effectLst/>
                <a:latin typeface="Meiryo UI" panose="020B0604030504040204" pitchFamily="50" charset="-128"/>
                <a:ea typeface="Meiryo UI" panose="020B0604030504040204" pitchFamily="50" charset="-128"/>
              </a:rPr>
              <a:t>を用いた非破壊探査を試行した。</a:t>
            </a:r>
          </a:p>
          <a:p>
            <a:pPr algn="just"/>
            <a:endParaRPr lang="en-US" altLang="ja-JP" sz="1100" kern="100" dirty="0">
              <a:effectLst/>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064CAFFD-AB6E-41E6-A779-3B1EF1932B99}"/>
              </a:ext>
            </a:extLst>
          </p:cNvPr>
          <p:cNvSpPr txBox="1"/>
          <p:nvPr/>
        </p:nvSpPr>
        <p:spPr>
          <a:xfrm>
            <a:off x="3923929" y="2492896"/>
            <a:ext cx="4875336" cy="792275"/>
          </a:xfrm>
          <a:prstGeom prst="rect">
            <a:avLst/>
          </a:prstGeom>
          <a:noFill/>
          <a:ln>
            <a:solidFill>
              <a:schemeClr val="tx1"/>
            </a:solidFill>
          </a:ln>
        </p:spPr>
        <p:txBody>
          <a:bodyPr wrap="square" rtlCol="0">
            <a:noAutofit/>
          </a:bodyPr>
          <a:lstStyle/>
          <a:p>
            <a:pPr algn="just"/>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アウトプット評価</a:t>
            </a:r>
            <a:r>
              <a:rPr lang="en-US" altLang="ja-JP" sz="1100" kern="100" dirty="0">
                <a:effectLst/>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・壁面電磁波探査機及び路面下空洞探査車</a:t>
            </a:r>
            <a:r>
              <a:rPr lang="ja-JP" altLang="en-US" sz="1100" dirty="0">
                <a:latin typeface="Meiryo UI" panose="020B0604030504040204" pitchFamily="50" charset="-128"/>
                <a:ea typeface="Meiryo UI" panose="020B0604030504040204" pitchFamily="50" charset="-128"/>
              </a:rPr>
              <a:t>による</a:t>
            </a:r>
            <a:r>
              <a:rPr kumimoji="1" lang="ja-JP" altLang="en-US" sz="1100" dirty="0">
                <a:latin typeface="Meiryo UI" panose="020B0604030504040204" pitchFamily="50" charset="-128"/>
                <a:ea typeface="Meiryo UI" panose="020B0604030504040204" pitchFamily="50" charset="-128"/>
              </a:rPr>
              <a:t>非破壊探査が、護岸背面の空洞化状況の面的なスクリーニングに一定、有用であることを確認した。</a:t>
            </a:r>
          </a:p>
        </p:txBody>
      </p:sp>
      <p:sp>
        <p:nvSpPr>
          <p:cNvPr id="40" name="テキスト ボックス 39">
            <a:extLst>
              <a:ext uri="{FF2B5EF4-FFF2-40B4-BE49-F238E27FC236}">
                <a16:creationId xmlns:a16="http://schemas.microsoft.com/office/drawing/2014/main" id="{2E756ACF-63A1-4DC0-9DE4-B3ECA7E9D1A0}"/>
              </a:ext>
            </a:extLst>
          </p:cNvPr>
          <p:cNvSpPr txBox="1"/>
          <p:nvPr/>
        </p:nvSpPr>
        <p:spPr>
          <a:xfrm>
            <a:off x="174132" y="4581128"/>
            <a:ext cx="8770288" cy="1133529"/>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この</a:t>
            </a:r>
            <a:r>
              <a:rPr lang="en-US" altLang="ja-JP" sz="1200" kern="100" dirty="0">
                <a:effectLst/>
                <a:latin typeface="Meiryo UI" panose="020B0604030504040204" pitchFamily="50" charset="-128"/>
                <a:ea typeface="Meiryo UI" panose="020B0604030504040204" pitchFamily="50" charset="-128"/>
              </a:rPr>
              <a:t>10</a:t>
            </a:r>
            <a:r>
              <a:rPr lang="ja-JP" altLang="en-US" sz="1200" kern="100" dirty="0">
                <a:effectLst/>
                <a:latin typeface="Meiryo UI" panose="020B0604030504040204" pitchFamily="50" charset="-128"/>
                <a:ea typeface="Meiryo UI" panose="020B0604030504040204" pitchFamily="50" charset="-128"/>
              </a:rPr>
              <a:t>年間の取組により顕在化した課題</a:t>
            </a:r>
            <a:r>
              <a:rPr lang="en-US" altLang="ja-JP" sz="1200" kern="100" dirty="0">
                <a:effectLst/>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プロセスにおける課題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anose="020B0604030504040204" pitchFamily="50" charset="-128"/>
                <a:ea typeface="Meiryo UI" panose="020B0604030504040204" pitchFamily="50" charset="-128"/>
              </a:rPr>
              <a:t>　・護岸や堤防天端等の表面に変状が認められない箇所において、陥没等の被害が生じている</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・非破壊探査の活用について、現計画に点検手法として未記載</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課題２</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アウトプットにおける課題</a:t>
            </a:r>
            <a:r>
              <a:rPr lang="en-US" altLang="ja-JP" sz="1100" dirty="0">
                <a:latin typeface="Meiryo UI" panose="020B0604030504040204" pitchFamily="50" charset="-128"/>
                <a:ea typeface="Meiryo UI" panose="020B0604030504040204" pitchFamily="50" charset="-128"/>
              </a:rPr>
              <a:t>&gt;</a:t>
            </a:r>
          </a:p>
          <a:p>
            <a:r>
              <a:rPr lang="ja-JP" altLang="en-US" sz="1100" dirty="0">
                <a:latin typeface="Meiryo UI" panose="020B0604030504040204" pitchFamily="50" charset="-128"/>
                <a:ea typeface="Meiryo UI" panose="020B0604030504040204" pitchFamily="50" charset="-128"/>
              </a:rPr>
              <a:t>　・護岸背面の空洞化状況を詳細に確認するためには、非破壊探査によるスクリーニングに加え、コアボーリングによる調査を要する。</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41" name="フローチャート: 組合せ 40">
            <a:extLst>
              <a:ext uri="{FF2B5EF4-FFF2-40B4-BE49-F238E27FC236}">
                <a16:creationId xmlns:a16="http://schemas.microsoft.com/office/drawing/2014/main" id="{332CF0F2-7F3B-499C-81FD-91AD9F33109B}"/>
              </a:ext>
            </a:extLst>
          </p:cNvPr>
          <p:cNvSpPr/>
          <p:nvPr/>
        </p:nvSpPr>
        <p:spPr>
          <a:xfrm>
            <a:off x="3752218" y="1970241"/>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4" name="フローチャート: 組合せ 43">
            <a:extLst>
              <a:ext uri="{FF2B5EF4-FFF2-40B4-BE49-F238E27FC236}">
                <a16:creationId xmlns:a16="http://schemas.microsoft.com/office/drawing/2014/main" id="{E83BD887-694B-4A92-8951-C6C97F586457}"/>
              </a:ext>
            </a:extLst>
          </p:cNvPr>
          <p:cNvSpPr/>
          <p:nvPr/>
        </p:nvSpPr>
        <p:spPr>
          <a:xfrm>
            <a:off x="3752217" y="3429000"/>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7" name="フローチャート: 組合せ 46">
            <a:extLst>
              <a:ext uri="{FF2B5EF4-FFF2-40B4-BE49-F238E27FC236}">
                <a16:creationId xmlns:a16="http://schemas.microsoft.com/office/drawing/2014/main" id="{51A7E7FA-A73A-4E2B-9E53-FA3F967E6848}"/>
              </a:ext>
            </a:extLst>
          </p:cNvPr>
          <p:cNvSpPr/>
          <p:nvPr/>
        </p:nvSpPr>
        <p:spPr>
          <a:xfrm>
            <a:off x="3762486" y="4437112"/>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1B360301-41B9-4C7D-A0A0-F1042B8B8E12}"/>
              </a:ext>
            </a:extLst>
          </p:cNvPr>
          <p:cNvSpPr/>
          <p:nvPr/>
        </p:nvSpPr>
        <p:spPr>
          <a:xfrm>
            <a:off x="73413" y="2114001"/>
            <a:ext cx="8998075" cy="22511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74FC93D-9B77-4C20-B4B8-819BDDA16739}"/>
              </a:ext>
            </a:extLst>
          </p:cNvPr>
          <p:cNvSpPr txBox="1"/>
          <p:nvPr/>
        </p:nvSpPr>
        <p:spPr>
          <a:xfrm>
            <a:off x="174132" y="5919980"/>
            <a:ext cx="8770288" cy="821388"/>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次期計画に向けた対応方針</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effectLst/>
                <a:latin typeface="Meiryo UI" panose="020B0604030504040204" pitchFamily="50" charset="-128"/>
                <a:ea typeface="Meiryo UI" panose="020B0604030504040204" pitchFamily="50" charset="-128"/>
              </a:rPr>
              <a:t>　・</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課題１</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落差工直下や排水管埋設部等、比較的陥没被害が生じやすい箇所を中心に、スクリーニング調査として非破壊探査を活用する。</a:t>
            </a:r>
            <a:endParaRPr lang="en-US" altLang="ja-JP" sz="1100" kern="100" dirty="0">
              <a:effectLst/>
              <a:latin typeface="Meiryo UI" panose="020B0604030504040204" pitchFamily="50" charset="-128"/>
              <a:ea typeface="Meiryo UI" panose="020B0604030504040204" pitchFamily="50" charset="-128"/>
            </a:endParaRPr>
          </a:p>
          <a:p>
            <a:pPr algn="just"/>
            <a:r>
              <a:rPr lang="ja-JP" altLang="en-US" sz="1100" kern="100" dirty="0">
                <a:effectLst/>
                <a:latin typeface="Meiryo UI" panose="020B0604030504040204" pitchFamily="50" charset="-128"/>
                <a:ea typeface="Meiryo UI" panose="020B0604030504040204" pitchFamily="50" charset="-128"/>
              </a:rPr>
              <a:t>　・</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課題２</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非破壊探査の活用を点検計画に位置付ける。</a:t>
            </a:r>
            <a:endParaRPr lang="en-US" altLang="ja-JP" sz="1100" kern="100" dirty="0">
              <a:effectLst/>
              <a:latin typeface="Meiryo UI" panose="020B0604030504040204" pitchFamily="50" charset="-128"/>
              <a:ea typeface="Meiryo UI" panose="020B0604030504040204" pitchFamily="50" charset="-128"/>
            </a:endParaRPr>
          </a:p>
          <a:p>
            <a:r>
              <a:rPr lang="ja-JP" altLang="en-US" sz="1100" kern="100" dirty="0">
                <a:effectLst/>
                <a:latin typeface="Meiryo UI" panose="020B0604030504040204" pitchFamily="50" charset="-128"/>
                <a:ea typeface="Meiryo UI" panose="020B0604030504040204" pitchFamily="50" charset="-128"/>
              </a:rPr>
              <a:t>　・</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課題３</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非破壊探査によるスクリーニングに加え、引続きコアボーリングによる調査を実施する。</a:t>
            </a:r>
            <a:endParaRPr lang="en-US" altLang="ja-JP" sz="1100" kern="100" dirty="0">
              <a:effectLst/>
              <a:latin typeface="Meiryo UI" panose="020B0604030504040204" pitchFamily="50" charset="-128"/>
              <a:ea typeface="Meiryo UI" panose="020B0604030504040204" pitchFamily="50" charset="-128"/>
            </a:endParaRPr>
          </a:p>
        </p:txBody>
      </p:sp>
      <p:sp>
        <p:nvSpPr>
          <p:cNvPr id="53" name="フローチャート: 組合せ 52">
            <a:extLst>
              <a:ext uri="{FF2B5EF4-FFF2-40B4-BE49-F238E27FC236}">
                <a16:creationId xmlns:a16="http://schemas.microsoft.com/office/drawing/2014/main" id="{86E95BCD-97DF-4201-A7E7-93E3FF37E539}"/>
              </a:ext>
            </a:extLst>
          </p:cNvPr>
          <p:cNvSpPr/>
          <p:nvPr/>
        </p:nvSpPr>
        <p:spPr>
          <a:xfrm>
            <a:off x="3762486" y="577090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5ED1E51-4631-41A7-A127-7EB02FF76131}"/>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3" name="スライド番号プレースホルダー 17">
            <a:extLst>
              <a:ext uri="{FF2B5EF4-FFF2-40B4-BE49-F238E27FC236}">
                <a16:creationId xmlns:a16="http://schemas.microsoft.com/office/drawing/2014/main" id="{7273A2E7-CFE4-4894-887C-6CFCB9E62987}"/>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a:t>
            </a:fld>
            <a:endParaRPr lang="ja-JP" altLang="en-US" dirty="0"/>
          </a:p>
        </p:txBody>
      </p:sp>
    </p:spTree>
    <p:extLst>
      <p:ext uri="{BB962C8B-B14F-4D97-AF65-F5344CB8AC3E}">
        <p14:creationId xmlns:p14="http://schemas.microsoft.com/office/powerpoint/2010/main" val="397779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A63333-58CC-4345-8E5A-C9F799BB19B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施設の点検・評価方法</a:t>
            </a:r>
            <a:r>
              <a:rPr lang="ja-JP" altLang="en-US" sz="2400" dirty="0">
                <a:latin typeface="Meiryo UI" panose="020B0604030504040204" pitchFamily="50" charset="-128"/>
                <a:ea typeface="Meiryo UI" panose="020B0604030504040204" pitchFamily="50" charset="-128"/>
              </a:rPr>
              <a:t>の高度化に向けた取組</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9</a:t>
            </a:fld>
            <a:endParaRPr kumimoji="1" lang="ja-JP" altLang="en-US" dirty="0"/>
          </a:p>
        </p:txBody>
      </p:sp>
      <p:graphicFrame>
        <p:nvGraphicFramePr>
          <p:cNvPr id="14" name="表 5">
            <a:extLst>
              <a:ext uri="{FF2B5EF4-FFF2-40B4-BE49-F238E27FC236}">
                <a16:creationId xmlns:a16="http://schemas.microsoft.com/office/drawing/2014/main" id="{A2BB097D-E81F-4EA8-9885-68159F6E653C}"/>
              </a:ext>
            </a:extLst>
          </p:cNvPr>
          <p:cNvGraphicFramePr>
            <a:graphicFrameLocks noGrp="1"/>
          </p:cNvGraphicFramePr>
          <p:nvPr>
            <p:extLst>
              <p:ext uri="{D42A27DB-BD31-4B8C-83A1-F6EECF244321}">
                <p14:modId xmlns:p14="http://schemas.microsoft.com/office/powerpoint/2010/main" val="1121200002"/>
              </p:ext>
            </p:extLst>
          </p:nvPr>
        </p:nvGraphicFramePr>
        <p:xfrm>
          <a:off x="114930" y="1340768"/>
          <a:ext cx="8856000" cy="1710398"/>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842965497"/>
                    </a:ext>
                  </a:extLst>
                </a:gridCol>
                <a:gridCol w="612000">
                  <a:extLst>
                    <a:ext uri="{9D8B030D-6E8A-4147-A177-3AD203B41FA5}">
                      <a16:colId xmlns:a16="http://schemas.microsoft.com/office/drawing/2014/main" val="3992923806"/>
                    </a:ext>
                  </a:extLst>
                </a:gridCol>
                <a:gridCol w="3456000">
                  <a:extLst>
                    <a:ext uri="{9D8B030D-6E8A-4147-A177-3AD203B41FA5}">
                      <a16:colId xmlns:a16="http://schemas.microsoft.com/office/drawing/2014/main" val="921328369"/>
                    </a:ext>
                  </a:extLst>
                </a:gridCol>
                <a:gridCol w="3528000">
                  <a:extLst>
                    <a:ext uri="{9D8B030D-6E8A-4147-A177-3AD203B41FA5}">
                      <a16:colId xmlns:a16="http://schemas.microsoft.com/office/drawing/2014/main" val="563398991"/>
                    </a:ext>
                  </a:extLst>
                </a:gridCol>
              </a:tblGrid>
              <a:tr h="338798">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Meiryo UI" panose="020B0604030504040204" pitchFamily="50" charset="-128"/>
                          <a:ea typeface="Meiryo UI" panose="020B0604030504040204" pitchFamily="50" charset="-128"/>
                        </a:rPr>
                        <a:t>対応方針</a:t>
                      </a:r>
                    </a:p>
                  </a:txBody>
                  <a:tcPr anchor="ctr"/>
                </a:tc>
                <a:extLst>
                  <a:ext uri="{0D108BD9-81ED-4DB2-BD59-A6C34878D82A}">
                    <a16:rowId xmlns:a16="http://schemas.microsoft.com/office/drawing/2014/main" val="4087642139"/>
                  </a:ext>
                </a:extLst>
              </a:tr>
              <a:tr h="1022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堤防・護岸等</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点検</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評価</a:t>
                      </a:r>
                      <a:endParaRPr kumimoji="1" lang="en-US" altLang="ja-JP" sz="11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50" b="1" u="none" dirty="0">
                          <a:solidFill>
                            <a:schemeClr val="tx1"/>
                          </a:solidFill>
                          <a:latin typeface="Meiryo UI" panose="020B0604030504040204" pitchFamily="50" charset="-128"/>
                          <a:ea typeface="Meiryo UI" panose="020B0604030504040204" pitchFamily="50" charset="-128"/>
                        </a:rPr>
                        <a:t>≪空洞化調査≫</a:t>
                      </a:r>
                      <a:endParaRPr lang="en-US" altLang="ja-JP" sz="1050" b="1" u="none" dirty="0">
                        <a:solidFill>
                          <a:schemeClr val="tx1"/>
                        </a:solidFill>
                        <a:latin typeface="Meiryo UI" panose="020B0604030504040204" pitchFamily="50" charset="-128"/>
                        <a:ea typeface="Meiryo UI" panose="020B0604030504040204" pitchFamily="50" charset="-128"/>
                      </a:endParaRPr>
                    </a:p>
                    <a:p>
                      <a:pPr algn="l"/>
                      <a:r>
                        <a:rPr lang="ja-JP" altLang="en-US" sz="1050" b="0" u="none" dirty="0">
                          <a:solidFill>
                            <a:schemeClr val="tx1"/>
                          </a:solidFill>
                          <a:latin typeface="Meiryo UI" panose="020B0604030504040204" pitchFamily="50" charset="-128"/>
                          <a:ea typeface="Meiryo UI" panose="020B0604030504040204" pitchFamily="50" charset="-128"/>
                        </a:rPr>
                        <a:t>・護岸や堤防天端等の表面に変状が認められない箇所において、陥没等の被害が生じている。（</a:t>
                      </a:r>
                      <a:r>
                        <a:rPr lang="en-US" altLang="ja-JP" sz="1050" b="0" u="none" dirty="0">
                          <a:solidFill>
                            <a:schemeClr val="tx1"/>
                          </a:solidFill>
                          <a:latin typeface="Meiryo UI" panose="020B0604030504040204" pitchFamily="50" charset="-128"/>
                          <a:ea typeface="Meiryo UI" panose="020B0604030504040204" pitchFamily="50" charset="-128"/>
                        </a:rPr>
                        <a:t>B</a:t>
                      </a:r>
                      <a:r>
                        <a:rPr lang="ja-JP" altLang="en-US" sz="1050" b="0" u="none" dirty="0">
                          <a:solidFill>
                            <a:schemeClr val="tx1"/>
                          </a:solidFill>
                          <a:latin typeface="Meiryo UI" panose="020B0604030504040204" pitchFamily="50" charset="-128"/>
                          <a:ea typeface="Meiryo UI" panose="020B0604030504040204" pitchFamily="50" charset="-128"/>
                        </a:rPr>
                        <a:t>）</a:t>
                      </a:r>
                      <a:endParaRPr lang="en-US" altLang="ja-JP" sz="105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u="none" dirty="0">
                          <a:solidFill>
                            <a:schemeClr val="tx1"/>
                          </a:solidFill>
                          <a:latin typeface="Meiryo UI" panose="020B0604030504040204" pitchFamily="50" charset="-128"/>
                          <a:ea typeface="Meiryo UI" panose="020B0604030504040204" pitchFamily="50" charset="-128"/>
                        </a:rPr>
                        <a:t>・</a:t>
                      </a:r>
                      <a:r>
                        <a:rPr lang="ja-JP" altLang="en-US" sz="1050" b="0" u="none" dirty="0">
                          <a:solidFill>
                            <a:schemeClr val="tx1"/>
                          </a:solidFill>
                          <a:latin typeface="Meiryo UI" panose="020B0604030504040204" pitchFamily="50" charset="-128"/>
                          <a:ea typeface="Meiryo UI" panose="020B0604030504040204" pitchFamily="50" charset="-128"/>
                        </a:rPr>
                        <a:t>非破壊探査の活用について、現計画に点検手法として未記載。（</a:t>
                      </a:r>
                      <a:r>
                        <a:rPr lang="en-US" altLang="ja-JP" sz="1050" b="0" u="none" dirty="0">
                          <a:solidFill>
                            <a:schemeClr val="tx1"/>
                          </a:solidFill>
                          <a:latin typeface="Meiryo UI" panose="020B0604030504040204" pitchFamily="50" charset="-128"/>
                          <a:ea typeface="Meiryo UI" panose="020B0604030504040204" pitchFamily="50" charset="-128"/>
                        </a:rPr>
                        <a:t>D</a:t>
                      </a:r>
                      <a:r>
                        <a:rPr lang="ja-JP" altLang="en-US" sz="1050" b="0" u="none" dirty="0">
                          <a:solidFill>
                            <a:schemeClr val="tx1"/>
                          </a:solidFill>
                          <a:latin typeface="Meiryo UI" panose="020B0604030504040204" pitchFamily="50" charset="-128"/>
                          <a:ea typeface="Meiryo UI" panose="020B0604030504040204" pitchFamily="50" charset="-128"/>
                        </a:rPr>
                        <a:t>）</a:t>
                      </a:r>
                      <a:endParaRPr lang="en-US" altLang="ja-JP" sz="1050" b="0" u="none" dirty="0">
                        <a:solidFill>
                          <a:schemeClr val="tx1"/>
                        </a:solidFill>
                        <a:latin typeface="Meiryo UI" panose="020B0604030504040204" pitchFamily="50" charset="-128"/>
                        <a:ea typeface="Meiryo UI" panose="020B0604030504040204" pitchFamily="50" charset="-128"/>
                      </a:endParaRPr>
                    </a:p>
                    <a:p>
                      <a:pPr algn="l"/>
                      <a:r>
                        <a:rPr lang="ja-JP" altLang="en-US" sz="1050" b="0" u="none"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護岸背面の空洞化状況を詳細に確認するためには、非破壊探査によるスクリーニングに加え、コアボーリングによる調査を要する。（</a:t>
                      </a:r>
                      <a:r>
                        <a:rPr lang="en-US" altLang="ja-JP" sz="1050" dirty="0">
                          <a:solidFill>
                            <a:schemeClr val="tx1"/>
                          </a:solidFill>
                          <a:latin typeface="Meiryo UI" panose="020B0604030504040204" pitchFamily="50" charset="-128"/>
                          <a:ea typeface="Meiryo UI" panose="020B0604030504040204" pitchFamily="50" charset="-128"/>
                        </a:rPr>
                        <a:t>B</a:t>
                      </a:r>
                      <a:r>
                        <a:rPr lang="ja-JP" altLang="en-US" sz="1050" dirty="0">
                          <a:solidFill>
                            <a:schemeClr val="tx1"/>
                          </a:solidFill>
                          <a:latin typeface="Meiryo UI" panose="020B0604030504040204" pitchFamily="50" charset="-128"/>
                          <a:ea typeface="Meiryo UI" panose="020B0604030504040204" pitchFamily="50" charset="-128"/>
                        </a:rPr>
                        <a:t>）</a:t>
                      </a:r>
                      <a:endParaRPr lang="en-US" altLang="ja-JP" sz="105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b="1" u="none" kern="100" dirty="0">
                          <a:solidFill>
                            <a:schemeClr val="tx1"/>
                          </a:solidFill>
                          <a:effectLst/>
                          <a:latin typeface="Meiryo UI" panose="020B0604030504040204" pitchFamily="50" charset="-128"/>
                          <a:ea typeface="Meiryo UI" panose="020B0604030504040204" pitchFamily="50" charset="-128"/>
                        </a:rPr>
                        <a:t>≪空洞化調査≫</a:t>
                      </a:r>
                      <a:endParaRPr lang="en-US" altLang="ja-JP" sz="1050" b="1" u="none"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50" b="0" u="none" kern="100" dirty="0">
                          <a:solidFill>
                            <a:schemeClr val="tx1"/>
                          </a:solidFill>
                          <a:effectLst/>
                          <a:latin typeface="Meiryo UI" panose="020B0604030504040204" pitchFamily="50" charset="-128"/>
                          <a:ea typeface="Meiryo UI" panose="020B0604030504040204" pitchFamily="50" charset="-128"/>
                        </a:rPr>
                        <a:t>・落差工直下や排水管埋設部等、比較的陥没被害が</a:t>
                      </a:r>
                      <a:r>
                        <a:rPr lang="ja-JP" altLang="en-US" sz="1050" kern="100" dirty="0">
                          <a:solidFill>
                            <a:schemeClr val="tx1"/>
                          </a:solidFill>
                          <a:effectLst/>
                          <a:latin typeface="Meiryo UI" panose="020B0604030504040204" pitchFamily="50" charset="-128"/>
                          <a:ea typeface="Meiryo UI" panose="020B0604030504040204" pitchFamily="50" charset="-128"/>
                        </a:rPr>
                        <a:t>生じやすい箇所を中心に、スクリーニング調査として非破壊探査を活用する。</a:t>
                      </a:r>
                      <a:endParaRPr lang="en-US" altLang="ja-JP" sz="1050"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b="0" u="none" kern="100" dirty="0">
                          <a:solidFill>
                            <a:schemeClr val="tx1"/>
                          </a:solidFill>
                          <a:effectLst/>
                          <a:latin typeface="Meiryo UI" panose="020B0604030504040204" pitchFamily="50" charset="-128"/>
                          <a:ea typeface="Meiryo UI" panose="020B0604030504040204" pitchFamily="50" charset="-128"/>
                        </a:rPr>
                        <a:t>・非破壊探査の活用を点検計画に位置付ける。</a:t>
                      </a:r>
                      <a:endParaRPr lang="en-US" altLang="ja-JP" sz="1050" b="0" u="none"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50" kern="100" dirty="0">
                          <a:solidFill>
                            <a:schemeClr val="tx1"/>
                          </a:solidFill>
                          <a:effectLst/>
                          <a:latin typeface="Meiryo UI" panose="020B0604030504040204" pitchFamily="50" charset="-128"/>
                          <a:ea typeface="Meiryo UI" panose="020B0604030504040204" pitchFamily="50" charset="-128"/>
                        </a:rPr>
                        <a:t>・非破壊探査によるスクリーニングに加え、引続きコアボーリングによる調査を実施する。</a:t>
                      </a:r>
                      <a:endParaRPr lang="en-US" altLang="ja-JP" sz="1050" kern="100" dirty="0">
                        <a:solidFill>
                          <a:schemeClr val="tx1"/>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6268690"/>
                  </a:ext>
                </a:extLst>
              </a:tr>
            </a:tbl>
          </a:graphicData>
        </a:graphic>
      </p:graphicFrame>
      <p:sp>
        <p:nvSpPr>
          <p:cNvPr id="9" name="テキスト ボックス 8">
            <a:extLst>
              <a:ext uri="{FF2B5EF4-FFF2-40B4-BE49-F238E27FC236}">
                <a16:creationId xmlns:a16="http://schemas.microsoft.com/office/drawing/2014/main" id="{849A2663-DCD5-4C47-900E-F79C7D7FF0F8}"/>
              </a:ext>
            </a:extLst>
          </p:cNvPr>
          <p:cNvSpPr txBox="1"/>
          <p:nvPr/>
        </p:nvSpPr>
        <p:spPr>
          <a:xfrm>
            <a:off x="62618" y="963579"/>
            <a:ext cx="5877534"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堤防・護岸等（空洞化調査）　のまとめ</a:t>
            </a:r>
            <a:endParaRPr kumimoji="1" lang="ja-JP" altLang="en-US" b="1" dirty="0">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D5022A45-C427-4149-8CCD-BB4FC4CC425E}"/>
              </a:ext>
            </a:extLst>
          </p:cNvPr>
          <p:cNvSpPr txBox="1"/>
          <p:nvPr/>
        </p:nvSpPr>
        <p:spPr>
          <a:xfrm>
            <a:off x="1629553" y="3059023"/>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3972423710"/>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noFill/>
        <a:ln>
          <a:solidFill>
            <a:schemeClr val="tx1"/>
          </a:solidFill>
        </a:ln>
      </a:spPr>
      <a:bodyPr rtlCol="0" anchor="ctr"/>
      <a:lstStyle>
        <a:defPPr algn="l">
          <a:defRPr kumimoji="1" sz="12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e635bafb64d78acfa3ac9c13e4d2ff83">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9601b86e49bf8d4128e74dea46094216"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4B8D6-791C-413A-A636-DC40FB5D7411}">
  <ds:schemaRefs>
    <ds:schemaRef ds:uri="http://schemas.microsoft.com/sharepoint/v3/contenttype/forms"/>
  </ds:schemaRefs>
</ds:datastoreItem>
</file>

<file path=customXml/itemProps2.xml><?xml version="1.0" encoding="utf-8"?>
<ds:datastoreItem xmlns:ds="http://schemas.openxmlformats.org/officeDocument/2006/customXml" ds:itemID="{85809FF2-C723-4C8B-94C2-65BE0119AC87}">
  <ds:schemaRefs>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4e21aece-359b-4e6f-8f54-c70e1e237c6a"/>
    <ds:schemaRef ds:uri="http://schemas.microsoft.com/sharepoint/v3"/>
  </ds:schemaRefs>
</ds:datastoreItem>
</file>

<file path=customXml/itemProps3.xml><?xml version="1.0" encoding="utf-8"?>
<ds:datastoreItem xmlns:ds="http://schemas.openxmlformats.org/officeDocument/2006/customXml" ds:itemID="{E1E0C466-07CF-4234-AC2D-83EECBCF075D}"/>
</file>

<file path=docProps/app.xml><?xml version="1.0" encoding="utf-8"?>
<Properties xmlns="http://schemas.openxmlformats.org/officeDocument/2006/extended-properties" xmlns:vt="http://schemas.openxmlformats.org/officeDocument/2006/docPropsVTypes">
  <Template>Slipstream</Template>
  <TotalTime>33815</TotalTime>
  <Words>13199</Words>
  <Application>Microsoft Office PowerPoint</Application>
  <PresentationFormat>画面に合わせる (4:3)</PresentationFormat>
  <Paragraphs>1172</Paragraphs>
  <Slides>44</Slides>
  <Notes>44</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44</vt:i4>
      </vt:variant>
    </vt:vector>
  </HeadingPairs>
  <TitlesOfParts>
    <vt:vector size="59" baseType="lpstr">
      <vt:lpstr>BIZ UDPゴシック</vt:lpstr>
      <vt:lpstr>HGｺﾞｼｯｸM</vt:lpstr>
      <vt:lpstr>HG丸ｺﾞｼｯｸM-PRO</vt:lpstr>
      <vt:lpstr>Meiryo UI</vt:lpstr>
      <vt:lpstr>ＭＳ Ｐゴシック</vt:lpstr>
      <vt:lpstr>ＭＳ ゴシック</vt:lpstr>
      <vt:lpstr>MS-Mincho</vt:lpstr>
      <vt:lpstr>Arial</vt:lpstr>
      <vt:lpstr>Calibri</vt:lpstr>
      <vt:lpstr>Century</vt:lpstr>
      <vt:lpstr>Georgia</vt:lpstr>
      <vt:lpstr>Trebuchet MS</vt:lpstr>
      <vt:lpstr>Wingdings</vt:lpstr>
      <vt:lpstr>スリップストリーム</vt:lpstr>
      <vt:lpstr>Worksheet</vt:lpstr>
      <vt:lpstr>大阪府都市基盤施設維持管理技術審議会  第２回　河川等部会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杉原　卓治</cp:lastModifiedBy>
  <cp:revision>1806</cp:revision>
  <cp:lastPrinted>2024-05-30T07:57:35Z</cp:lastPrinted>
  <dcterms:created xsi:type="dcterms:W3CDTF">2013-06-19T04:48:16Z</dcterms:created>
  <dcterms:modified xsi:type="dcterms:W3CDTF">2024-07-08T04:00:50Z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