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43" showSpecialPlsOnTitleSld="0" saveSubsetFonts="1" bookmarkIdSeed="7">
  <p:sldMasterIdLst>
    <p:sldMasterId id="2147483660" r:id="rId4"/>
  </p:sldMasterIdLst>
  <p:notesMasterIdLst>
    <p:notesMasterId r:id="rId80"/>
  </p:notesMasterIdLst>
  <p:handoutMasterIdLst>
    <p:handoutMasterId r:id="rId81"/>
  </p:handoutMasterIdLst>
  <p:sldIdLst>
    <p:sldId id="1851" r:id="rId5"/>
    <p:sldId id="2015" r:id="rId6"/>
    <p:sldId id="2016" r:id="rId7"/>
    <p:sldId id="2017" r:id="rId8"/>
    <p:sldId id="2018" r:id="rId9"/>
    <p:sldId id="2027" r:id="rId10"/>
    <p:sldId id="2028" r:id="rId11"/>
    <p:sldId id="2029" r:id="rId12"/>
    <p:sldId id="2030" r:id="rId13"/>
    <p:sldId id="2031" r:id="rId14"/>
    <p:sldId id="2019" r:id="rId15"/>
    <p:sldId id="2020" r:id="rId16"/>
    <p:sldId id="2032" r:id="rId17"/>
    <p:sldId id="2034" r:id="rId18"/>
    <p:sldId id="2033" r:id="rId19"/>
    <p:sldId id="2035" r:id="rId20"/>
    <p:sldId id="2036" r:id="rId21"/>
    <p:sldId id="2037" r:id="rId22"/>
    <p:sldId id="2043" r:id="rId23"/>
    <p:sldId id="2042" r:id="rId24"/>
    <p:sldId id="2041" r:id="rId25"/>
    <p:sldId id="2040" r:id="rId26"/>
    <p:sldId id="2039" r:id="rId27"/>
    <p:sldId id="2038" r:id="rId28"/>
    <p:sldId id="2044" r:id="rId29"/>
    <p:sldId id="2045" r:id="rId30"/>
    <p:sldId id="2050" r:id="rId31"/>
    <p:sldId id="2049" r:id="rId32"/>
    <p:sldId id="2048" r:id="rId33"/>
    <p:sldId id="2047" r:id="rId34"/>
    <p:sldId id="2046" r:id="rId35"/>
    <p:sldId id="2051" r:id="rId36"/>
    <p:sldId id="2052" r:id="rId37"/>
    <p:sldId id="2053" r:id="rId38"/>
    <p:sldId id="2054" r:id="rId39"/>
    <p:sldId id="2055" r:id="rId40"/>
    <p:sldId id="2056" r:id="rId41"/>
    <p:sldId id="2057" r:id="rId42"/>
    <p:sldId id="2058" r:id="rId43"/>
    <p:sldId id="2059" r:id="rId44"/>
    <p:sldId id="2060" r:id="rId45"/>
    <p:sldId id="2061" r:id="rId46"/>
    <p:sldId id="2062" r:id="rId47"/>
    <p:sldId id="2067" r:id="rId48"/>
    <p:sldId id="2066" r:id="rId49"/>
    <p:sldId id="2068" r:id="rId50"/>
    <p:sldId id="1884" r:id="rId51"/>
    <p:sldId id="1915" r:id="rId52"/>
    <p:sldId id="1885" r:id="rId53"/>
    <p:sldId id="1886" r:id="rId54"/>
    <p:sldId id="1887" r:id="rId55"/>
    <p:sldId id="1888" r:id="rId56"/>
    <p:sldId id="1889" r:id="rId57"/>
    <p:sldId id="1891" r:id="rId58"/>
    <p:sldId id="1890" r:id="rId59"/>
    <p:sldId id="1892" r:id="rId60"/>
    <p:sldId id="1893" r:id="rId61"/>
    <p:sldId id="1894" r:id="rId62"/>
    <p:sldId id="1895" r:id="rId63"/>
    <p:sldId id="1897" r:id="rId64"/>
    <p:sldId id="1896" r:id="rId65"/>
    <p:sldId id="1898" r:id="rId66"/>
    <p:sldId id="1900" r:id="rId67"/>
    <p:sldId id="1899" r:id="rId68"/>
    <p:sldId id="1903" r:id="rId69"/>
    <p:sldId id="1902" r:id="rId70"/>
    <p:sldId id="1901" r:id="rId71"/>
    <p:sldId id="1904" r:id="rId72"/>
    <p:sldId id="1905" r:id="rId73"/>
    <p:sldId id="1906" r:id="rId74"/>
    <p:sldId id="1907" r:id="rId75"/>
    <p:sldId id="1908" r:id="rId76"/>
    <p:sldId id="1909" r:id="rId77"/>
    <p:sldId id="1914" r:id="rId78"/>
    <p:sldId id="1913" r:id="rId79"/>
  </p:sldIdLst>
  <p:sldSz cx="9144000" cy="6858000" type="screen4x3"/>
  <p:notesSz cx="6491288" cy="8723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E7"/>
    <a:srgbClr val="FFFFCC"/>
    <a:srgbClr val="FF9966"/>
    <a:srgbClr val="FFFF00"/>
    <a:srgbClr val="DDFBE8"/>
    <a:srgbClr val="FF3300"/>
    <a:srgbClr val="17B7D7"/>
    <a:srgbClr val="FFFF99"/>
    <a:srgbClr val="5EEC9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7" autoAdjust="0"/>
    <p:restoredTop sz="82059" autoAdjust="0"/>
  </p:normalViewPr>
  <p:slideViewPr>
    <p:cSldViewPr snapToGrid="0">
      <p:cViewPr varScale="1">
        <p:scale>
          <a:sx n="78" d="100"/>
          <a:sy n="78" d="100"/>
        </p:scale>
        <p:origin x="1363" y="77"/>
      </p:cViewPr>
      <p:guideLst>
        <p:guide orient="horz" pos="2160"/>
        <p:guide pos="2880"/>
      </p:guideLst>
    </p:cSldViewPr>
  </p:slideViewPr>
  <p:outlineViewPr>
    <p:cViewPr>
      <p:scale>
        <a:sx n="33" d="100"/>
        <a:sy n="33" d="100"/>
      </p:scale>
      <p:origin x="0" y="-4200"/>
    </p:cViewPr>
  </p:outlineViewPr>
  <p:notesTextViewPr>
    <p:cViewPr>
      <p:scale>
        <a:sx n="75" d="100"/>
        <a:sy n="75" d="100"/>
      </p:scale>
      <p:origin x="0" y="0"/>
    </p:cViewPr>
  </p:notesTextViewPr>
  <p:sorterViewPr>
    <p:cViewPr>
      <p:scale>
        <a:sx n="100" d="100"/>
        <a:sy n="100" d="100"/>
      </p:scale>
      <p:origin x="0" y="-30628"/>
    </p:cViewPr>
  </p:sorterViewPr>
  <p:notesViewPr>
    <p:cSldViewPr snapToGrid="0">
      <p:cViewPr varScale="1">
        <p:scale>
          <a:sx n="77" d="100"/>
          <a:sy n="77" d="100"/>
        </p:scale>
        <p:origin x="2918"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33E64-CFBD-4E8C-B07F-B8C1FBD12A33}" type="doc">
      <dgm:prSet loTypeId="urn:microsoft.com/office/officeart/2005/8/layout/hProcess9" loCatId="process" qsTypeId="urn:microsoft.com/office/officeart/2005/8/quickstyle/simple3" qsCatId="simple" csTypeId="urn:microsoft.com/office/officeart/2005/8/colors/accent0_1" csCatId="mainScheme" phldr="1"/>
      <dgm:spPr/>
    </dgm:pt>
    <dgm:pt modelId="{C4EE6739-2586-4E9C-92F6-249458FE3CFD}">
      <dgm:prSet phldrT="[テキスト]" custT="1"/>
      <dgm:spPr/>
      <dgm:t>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巡視の実施</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dgm:t>
    </dgm:pt>
    <dgm:pt modelId="{018D9ED4-53A9-449E-AA4F-B8423CA16F79}" type="parTrans" cxnId="{D7F5B5CD-B22E-4E77-A5AF-5DC001F7FA9F}">
      <dgm:prSet/>
      <dgm:spPr/>
      <dgm:t>
        <a:bodyPr/>
        <a:lstStyle/>
        <a:p>
          <a:pPr algn="ct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dgm:t>
    </dgm:pt>
    <dgm:pt modelId="{4FBF4F2A-7C71-4B54-9414-DBC124F9C3D1}" type="sibTrans" cxnId="{D7F5B5CD-B22E-4E77-A5AF-5DC001F7FA9F}">
      <dgm:prSet/>
      <dgm:spPr/>
      <dgm:t>
        <a:bodyPr/>
        <a:lstStyle/>
        <a:p>
          <a:pPr algn="ct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dgm:t>
    </dgm:pt>
    <dgm:pt modelId="{F71172AA-33DA-444E-98A3-5189BD8B2201}">
      <dgm:prSet phldrT="[テキスト]" custT="1"/>
      <dgm:spPr/>
      <dgm:t>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巡視日報の作成</a:t>
          </a:r>
        </a:p>
      </dgm:t>
    </dgm:pt>
    <dgm:pt modelId="{07BCEF75-AF4E-4C49-AB3F-0718054CA5B7}" type="parTrans" cxnId="{1F940F57-02A8-41A5-BBD2-78D9AD84CB78}">
      <dgm:prSet/>
      <dgm:spPr/>
      <dgm:t>
        <a:bodyPr/>
        <a:lstStyle/>
        <a:p>
          <a:pPr algn="ct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dgm:t>
    </dgm:pt>
    <dgm:pt modelId="{D31F26EC-7365-45AA-85AA-2EF870A7977F}" type="sibTrans" cxnId="{1F940F57-02A8-41A5-BBD2-78D9AD84CB78}">
      <dgm:prSet/>
      <dgm:spPr/>
      <dgm:t>
        <a:bodyPr/>
        <a:lstStyle/>
        <a:p>
          <a:pPr algn="ct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dgm:t>
    </dgm:pt>
    <dgm:pt modelId="{A75A4DE7-0607-4593-88EB-A94E6E941AD5}">
      <dgm:prSet phldrT="[テキスト]" custT="1"/>
      <dgm:spPr/>
      <dgm:t>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修繕等必要事項の整理・確認</a:t>
          </a:r>
        </a:p>
      </dgm:t>
    </dgm:pt>
    <dgm:pt modelId="{FA8BF8F8-59C8-4233-A81A-CFB308A235B6}" type="parTrans" cxnId="{1BAFD5C9-E5D4-43D5-BA72-55F25CFFBAC5}">
      <dgm:prSet/>
      <dgm:spPr/>
      <dgm:t>
        <a:bodyPr/>
        <a:lstStyle/>
        <a:p>
          <a:pPr algn="ct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dgm:t>
    </dgm:pt>
    <dgm:pt modelId="{84DFB009-0EFE-4732-A65E-2B3B99061249}" type="sibTrans" cxnId="{1BAFD5C9-E5D4-43D5-BA72-55F25CFFBAC5}">
      <dgm:prSet/>
      <dgm:spPr/>
      <dgm:t>
        <a:bodyPr/>
        <a:lstStyle/>
        <a:p>
          <a:pPr algn="ct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dgm:t>
    </dgm:pt>
    <dgm:pt modelId="{4EDD1341-FAB8-4194-A278-8E07DCACE2A7}" type="pres">
      <dgm:prSet presAssocID="{C8233E64-CFBD-4E8C-B07F-B8C1FBD12A33}" presName="CompostProcess" presStyleCnt="0">
        <dgm:presLayoutVars>
          <dgm:dir/>
          <dgm:resizeHandles val="exact"/>
        </dgm:presLayoutVars>
      </dgm:prSet>
      <dgm:spPr/>
    </dgm:pt>
    <dgm:pt modelId="{8982CAA7-0A99-48A4-B6B3-7CF62C325BE6}" type="pres">
      <dgm:prSet presAssocID="{C8233E64-CFBD-4E8C-B07F-B8C1FBD12A33}" presName="arrow" presStyleLbl="bgShp" presStyleIdx="0" presStyleCnt="1" custScaleX="117647" custLinFactNeighborX="4216" custLinFactNeighborY="10106"/>
      <dgm:spPr>
        <a:solidFill>
          <a:schemeClr val="dk1">
            <a:tint val="40000"/>
            <a:hueOff val="0"/>
            <a:satOff val="0"/>
            <a:lumOff val="0"/>
            <a:alpha val="20000"/>
          </a:schemeClr>
        </a:solidFill>
        <a:ln>
          <a:solidFill>
            <a:schemeClr val="accent1">
              <a:shade val="15000"/>
              <a:shade val="75000"/>
              <a:satMod val="125000"/>
              <a:lumMod val="75000"/>
            </a:schemeClr>
          </a:solidFill>
        </a:ln>
      </dgm:spPr>
    </dgm:pt>
    <dgm:pt modelId="{979D5E8E-2945-41F8-BFA1-049D519F9F2C}" type="pres">
      <dgm:prSet presAssocID="{C8233E64-CFBD-4E8C-B07F-B8C1FBD12A33}" presName="linearProcess" presStyleCnt="0"/>
      <dgm:spPr/>
    </dgm:pt>
    <dgm:pt modelId="{75C03C95-490E-4000-9689-0CFB3B962F5F}" type="pres">
      <dgm:prSet presAssocID="{C4EE6739-2586-4E9C-92F6-249458FE3CFD}" presName="textNode" presStyleLbl="node1" presStyleIdx="0" presStyleCnt="3" custScaleX="67336" custLinFactNeighborX="6885" custLinFactNeighborY="790">
        <dgm:presLayoutVars>
          <dgm:bulletEnabled val="1"/>
        </dgm:presLayoutVars>
      </dgm:prSet>
      <dgm:spPr/>
    </dgm:pt>
    <dgm:pt modelId="{360D9E67-7896-48BF-9BE8-C3E0C6A22572}" type="pres">
      <dgm:prSet presAssocID="{4FBF4F2A-7C71-4B54-9414-DBC124F9C3D1}" presName="sibTrans" presStyleCnt="0"/>
      <dgm:spPr/>
    </dgm:pt>
    <dgm:pt modelId="{CE7CAAAB-441E-4C57-A582-571A05076A5E}" type="pres">
      <dgm:prSet presAssocID="{F71172AA-33DA-444E-98A3-5189BD8B2201}" presName="textNode" presStyleLbl="node1" presStyleIdx="1" presStyleCnt="3" custScaleX="62682" custLinFactNeighborX="-27523" custLinFactNeighborY="-269">
        <dgm:presLayoutVars>
          <dgm:bulletEnabled val="1"/>
        </dgm:presLayoutVars>
      </dgm:prSet>
      <dgm:spPr/>
    </dgm:pt>
    <dgm:pt modelId="{4B6B018D-F8A5-4A3F-AC70-578C333D3657}" type="pres">
      <dgm:prSet presAssocID="{D31F26EC-7365-45AA-85AA-2EF870A7977F}" presName="sibTrans" presStyleCnt="0"/>
      <dgm:spPr/>
    </dgm:pt>
    <dgm:pt modelId="{F645ABA9-4999-4A59-B3B2-D14AB92330E1}" type="pres">
      <dgm:prSet presAssocID="{A75A4DE7-0607-4593-88EB-A94E6E941AD5}" presName="textNode" presStyleLbl="node1" presStyleIdx="2" presStyleCnt="3" custScaleX="100574" custLinFactNeighborX="-57200" custLinFactNeighborY="3336">
        <dgm:presLayoutVars>
          <dgm:bulletEnabled val="1"/>
        </dgm:presLayoutVars>
      </dgm:prSet>
      <dgm:spPr/>
    </dgm:pt>
  </dgm:ptLst>
  <dgm:cxnLst>
    <dgm:cxn modelId="{85381000-B7CB-4E7D-87E5-EBAEC1C2D82D}" type="presOf" srcId="{C8233E64-CFBD-4E8C-B07F-B8C1FBD12A33}" destId="{4EDD1341-FAB8-4194-A278-8E07DCACE2A7}" srcOrd="0" destOrd="0" presId="urn:microsoft.com/office/officeart/2005/8/layout/hProcess9"/>
    <dgm:cxn modelId="{EBBDAD06-6968-4E9D-BEE7-40D343016BFE}" type="presOf" srcId="{C4EE6739-2586-4E9C-92F6-249458FE3CFD}" destId="{75C03C95-490E-4000-9689-0CFB3B962F5F}" srcOrd="0" destOrd="0" presId="urn:microsoft.com/office/officeart/2005/8/layout/hProcess9"/>
    <dgm:cxn modelId="{1E08E81B-B85C-40AB-B2D3-03CFB4380D92}" type="presOf" srcId="{F71172AA-33DA-444E-98A3-5189BD8B2201}" destId="{CE7CAAAB-441E-4C57-A582-571A05076A5E}" srcOrd="0" destOrd="0" presId="urn:microsoft.com/office/officeart/2005/8/layout/hProcess9"/>
    <dgm:cxn modelId="{AD8DDE6C-F03D-4F32-9FB5-D3E211698D9C}" type="presOf" srcId="{A75A4DE7-0607-4593-88EB-A94E6E941AD5}" destId="{F645ABA9-4999-4A59-B3B2-D14AB92330E1}" srcOrd="0" destOrd="0" presId="urn:microsoft.com/office/officeart/2005/8/layout/hProcess9"/>
    <dgm:cxn modelId="{1F940F57-02A8-41A5-BBD2-78D9AD84CB78}" srcId="{C8233E64-CFBD-4E8C-B07F-B8C1FBD12A33}" destId="{F71172AA-33DA-444E-98A3-5189BD8B2201}" srcOrd="1" destOrd="0" parTransId="{07BCEF75-AF4E-4C49-AB3F-0718054CA5B7}" sibTransId="{D31F26EC-7365-45AA-85AA-2EF870A7977F}"/>
    <dgm:cxn modelId="{1BAFD5C9-E5D4-43D5-BA72-55F25CFFBAC5}" srcId="{C8233E64-CFBD-4E8C-B07F-B8C1FBD12A33}" destId="{A75A4DE7-0607-4593-88EB-A94E6E941AD5}" srcOrd="2" destOrd="0" parTransId="{FA8BF8F8-59C8-4233-A81A-CFB308A235B6}" sibTransId="{84DFB009-0EFE-4732-A65E-2B3B99061249}"/>
    <dgm:cxn modelId="{D7F5B5CD-B22E-4E77-A5AF-5DC001F7FA9F}" srcId="{C8233E64-CFBD-4E8C-B07F-B8C1FBD12A33}" destId="{C4EE6739-2586-4E9C-92F6-249458FE3CFD}" srcOrd="0" destOrd="0" parTransId="{018D9ED4-53A9-449E-AA4F-B8423CA16F79}" sibTransId="{4FBF4F2A-7C71-4B54-9414-DBC124F9C3D1}"/>
    <dgm:cxn modelId="{05A5A0A9-EBBA-480E-B21C-702E919B216C}" type="presParOf" srcId="{4EDD1341-FAB8-4194-A278-8E07DCACE2A7}" destId="{8982CAA7-0A99-48A4-B6B3-7CF62C325BE6}" srcOrd="0" destOrd="0" presId="urn:microsoft.com/office/officeart/2005/8/layout/hProcess9"/>
    <dgm:cxn modelId="{6986FF87-10B0-4B2E-B9E0-9E75555AE3D5}" type="presParOf" srcId="{4EDD1341-FAB8-4194-A278-8E07DCACE2A7}" destId="{979D5E8E-2945-41F8-BFA1-049D519F9F2C}" srcOrd="1" destOrd="0" presId="urn:microsoft.com/office/officeart/2005/8/layout/hProcess9"/>
    <dgm:cxn modelId="{69DB915D-775B-4454-9A7D-283ADE82AB40}" type="presParOf" srcId="{979D5E8E-2945-41F8-BFA1-049D519F9F2C}" destId="{75C03C95-490E-4000-9689-0CFB3B962F5F}" srcOrd="0" destOrd="0" presId="urn:microsoft.com/office/officeart/2005/8/layout/hProcess9"/>
    <dgm:cxn modelId="{23C124AA-91FC-4ECD-B9AB-2AF70528D575}" type="presParOf" srcId="{979D5E8E-2945-41F8-BFA1-049D519F9F2C}" destId="{360D9E67-7896-48BF-9BE8-C3E0C6A22572}" srcOrd="1" destOrd="0" presId="urn:microsoft.com/office/officeart/2005/8/layout/hProcess9"/>
    <dgm:cxn modelId="{C31CF70A-D0AC-4846-BC54-4E8BFE968CC2}" type="presParOf" srcId="{979D5E8E-2945-41F8-BFA1-049D519F9F2C}" destId="{CE7CAAAB-441E-4C57-A582-571A05076A5E}" srcOrd="2" destOrd="0" presId="urn:microsoft.com/office/officeart/2005/8/layout/hProcess9"/>
    <dgm:cxn modelId="{371894D5-27CC-43BB-996F-49C014AF8DC1}" type="presParOf" srcId="{979D5E8E-2945-41F8-BFA1-049D519F9F2C}" destId="{4B6B018D-F8A5-4A3F-AC70-578C333D3657}" srcOrd="3" destOrd="0" presId="urn:microsoft.com/office/officeart/2005/8/layout/hProcess9"/>
    <dgm:cxn modelId="{7C7D4164-2415-4D00-8067-7C6DFC3C59A8}" type="presParOf" srcId="{979D5E8E-2945-41F8-BFA1-049D519F9F2C}" destId="{F645ABA9-4999-4A59-B3B2-D14AB92330E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2CAA7-0A99-48A4-B6B3-7CF62C325BE6}">
      <dsp:nvSpPr>
        <dsp:cNvPr id="0" name=""/>
        <dsp:cNvSpPr/>
      </dsp:nvSpPr>
      <dsp:spPr>
        <a:xfrm>
          <a:off x="1" y="0"/>
          <a:ext cx="3730091" cy="570084"/>
        </a:xfrm>
        <a:prstGeom prst="rightArrow">
          <a:avLst/>
        </a:prstGeom>
        <a:solidFill>
          <a:schemeClr val="dk1">
            <a:tint val="40000"/>
            <a:hueOff val="0"/>
            <a:satOff val="0"/>
            <a:lumOff val="0"/>
            <a:alpha val="20000"/>
          </a:schemeClr>
        </a:solidFill>
        <a:ln>
          <a:solidFill>
            <a:schemeClr val="accent1">
              <a:shade val="15000"/>
              <a:shade val="75000"/>
              <a:satMod val="125000"/>
              <a:lumMod val="75000"/>
            </a:schemeClr>
          </a:solidFill>
        </a:ln>
        <a:effectLst>
          <a:outerShdw blurRad="63500" dist="50800" dir="5400000" sx="98000" sy="98000" rotWithShape="0">
            <a:srgbClr val="000000">
              <a:alpha val="20000"/>
            </a:srgbClr>
          </a:outerShdw>
        </a:effectLst>
      </dsp:spPr>
      <dsp:style>
        <a:lnRef idx="0">
          <a:scrgbClr r="0" g="0" b="0"/>
        </a:lnRef>
        <a:fillRef idx="1">
          <a:scrgbClr r="0" g="0" b="0"/>
        </a:fillRef>
        <a:effectRef idx="1">
          <a:scrgbClr r="0" g="0" b="0"/>
        </a:effectRef>
        <a:fontRef idx="minor"/>
      </dsp:style>
    </dsp:sp>
    <dsp:sp modelId="{75C03C95-490E-4000-9689-0CFB3B962F5F}">
      <dsp:nvSpPr>
        <dsp:cNvPr id="0" name=""/>
        <dsp:cNvSpPr/>
      </dsp:nvSpPr>
      <dsp:spPr>
        <a:xfrm>
          <a:off x="118958" y="172826"/>
          <a:ext cx="918338" cy="228033"/>
        </a:xfrm>
        <a:prstGeom prst="roundRect">
          <a:avLst/>
        </a:prstGeom>
        <a:gradFill rotWithShape="0">
          <a:gsLst>
            <a:gs pos="28000">
              <a:schemeClr val="lt1">
                <a:hueOff val="0"/>
                <a:satOff val="0"/>
                <a:lumOff val="0"/>
                <a:alphaOff val="0"/>
                <a:tint val="18000"/>
                <a:satMod val="120000"/>
                <a:lumMod val="88000"/>
              </a:schemeClr>
            </a:gs>
            <a:gs pos="100000">
              <a:schemeClr val="l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latin typeface="Meiryo UI" panose="020B0604030504040204" pitchFamily="50" charset="-128"/>
              <a:ea typeface="Meiryo UI" panose="020B0604030504040204" pitchFamily="50" charset="-128"/>
              <a:cs typeface="Meiryo UI" panose="020B0604030504040204" pitchFamily="50" charset="-128"/>
            </a:rPr>
            <a:t>巡視の実施</a:t>
          </a:r>
          <a:endParaRPr kumimoji="1" lang="en-US" altLang="ja-JP" sz="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30090" y="183958"/>
        <a:ext cx="896074" cy="205769"/>
      </dsp:txXfrm>
    </dsp:sp>
    <dsp:sp modelId="{CE7CAAAB-441E-4C57-A582-571A05076A5E}">
      <dsp:nvSpPr>
        <dsp:cNvPr id="0" name=""/>
        <dsp:cNvSpPr/>
      </dsp:nvSpPr>
      <dsp:spPr>
        <a:xfrm>
          <a:off x="1159629" y="170411"/>
          <a:ext cx="854866" cy="228033"/>
        </a:xfrm>
        <a:prstGeom prst="roundRect">
          <a:avLst/>
        </a:prstGeom>
        <a:gradFill rotWithShape="0">
          <a:gsLst>
            <a:gs pos="28000">
              <a:schemeClr val="lt1">
                <a:hueOff val="0"/>
                <a:satOff val="0"/>
                <a:lumOff val="0"/>
                <a:alphaOff val="0"/>
                <a:tint val="18000"/>
                <a:satMod val="120000"/>
                <a:lumMod val="88000"/>
              </a:schemeClr>
            </a:gs>
            <a:gs pos="100000">
              <a:schemeClr val="l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latin typeface="Meiryo UI" panose="020B0604030504040204" pitchFamily="50" charset="-128"/>
              <a:ea typeface="Meiryo UI" panose="020B0604030504040204" pitchFamily="50" charset="-128"/>
              <a:cs typeface="Meiryo UI" panose="020B0604030504040204" pitchFamily="50" charset="-128"/>
            </a:rPr>
            <a:t>巡視日報の作成</a:t>
          </a:r>
        </a:p>
      </dsp:txBody>
      <dsp:txXfrm>
        <a:off x="1170761" y="181543"/>
        <a:ext cx="832602" cy="205769"/>
      </dsp:txXfrm>
    </dsp:sp>
    <dsp:sp modelId="{F645ABA9-4999-4A59-B3B2-D14AB92330E1}">
      <dsp:nvSpPr>
        <dsp:cNvPr id="0" name=""/>
        <dsp:cNvSpPr/>
      </dsp:nvSpPr>
      <dsp:spPr>
        <a:xfrm>
          <a:off x="2145651" y="178632"/>
          <a:ext cx="1371643" cy="228033"/>
        </a:xfrm>
        <a:prstGeom prst="roundRect">
          <a:avLst/>
        </a:prstGeom>
        <a:gradFill rotWithShape="0">
          <a:gsLst>
            <a:gs pos="28000">
              <a:schemeClr val="lt1">
                <a:hueOff val="0"/>
                <a:satOff val="0"/>
                <a:lumOff val="0"/>
                <a:alphaOff val="0"/>
                <a:tint val="18000"/>
                <a:satMod val="120000"/>
                <a:lumMod val="88000"/>
              </a:schemeClr>
            </a:gs>
            <a:gs pos="100000">
              <a:schemeClr val="l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latin typeface="Meiryo UI" panose="020B0604030504040204" pitchFamily="50" charset="-128"/>
              <a:ea typeface="Meiryo UI" panose="020B0604030504040204" pitchFamily="50" charset="-128"/>
              <a:cs typeface="Meiryo UI" panose="020B0604030504040204" pitchFamily="50" charset="-128"/>
            </a:rPr>
            <a:t>修繕等必要事項の整理・確認</a:t>
          </a:r>
        </a:p>
      </dsp:txBody>
      <dsp:txXfrm>
        <a:off x="2156783" y="189764"/>
        <a:ext cx="1349379" cy="2057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3"/>
            <a:ext cx="2812690" cy="436097"/>
          </a:xfrm>
          <a:prstGeom prst="rect">
            <a:avLst/>
          </a:prstGeom>
        </p:spPr>
        <p:txBody>
          <a:bodyPr vert="horz" lIns="83009" tIns="41505" rIns="83009" bIns="415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677093" y="3"/>
            <a:ext cx="2812690" cy="436097"/>
          </a:xfrm>
          <a:prstGeom prst="rect">
            <a:avLst/>
          </a:prstGeom>
        </p:spPr>
        <p:txBody>
          <a:bodyPr vert="horz" lIns="83009" tIns="41505" rIns="83009" bIns="41505" rtlCol="0"/>
          <a:lstStyle>
            <a:lvl1pPr algn="r">
              <a:defRPr sz="1200"/>
            </a:lvl1pPr>
          </a:lstStyle>
          <a:p>
            <a:fld id="{29472AE3-829E-42FD-BDF5-9930118AE71F}" type="datetimeFigureOut">
              <a:rPr kumimoji="1" lang="ja-JP" altLang="en-US" smtClean="0"/>
              <a:t>2024/11/7</a:t>
            </a:fld>
            <a:endParaRPr kumimoji="1" lang="ja-JP" altLang="en-US"/>
          </a:p>
        </p:txBody>
      </p:sp>
      <p:sp>
        <p:nvSpPr>
          <p:cNvPr id="4" name="フッター プレースホルダー 3"/>
          <p:cNvSpPr>
            <a:spLocks noGrp="1"/>
          </p:cNvSpPr>
          <p:nvPr>
            <p:ph type="ftr" sz="quarter" idx="2"/>
          </p:nvPr>
        </p:nvSpPr>
        <p:spPr>
          <a:xfrm>
            <a:off x="11" y="8285832"/>
            <a:ext cx="2812690" cy="436096"/>
          </a:xfrm>
          <a:prstGeom prst="rect">
            <a:avLst/>
          </a:prstGeom>
        </p:spPr>
        <p:txBody>
          <a:bodyPr vert="horz" lIns="83009" tIns="41505" rIns="83009" bIns="415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677093" y="8285832"/>
            <a:ext cx="2812690" cy="436096"/>
          </a:xfrm>
          <a:prstGeom prst="rect">
            <a:avLst/>
          </a:prstGeom>
        </p:spPr>
        <p:txBody>
          <a:bodyPr vert="horz" lIns="83009" tIns="41505" rIns="83009" bIns="41505"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3"/>
            <a:ext cx="2812690" cy="436097"/>
          </a:xfrm>
          <a:prstGeom prst="rect">
            <a:avLst/>
          </a:prstGeom>
        </p:spPr>
        <p:txBody>
          <a:bodyPr vert="horz" lIns="83009" tIns="41505" rIns="83009" bIns="415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677093" y="3"/>
            <a:ext cx="2812690" cy="436097"/>
          </a:xfrm>
          <a:prstGeom prst="rect">
            <a:avLst/>
          </a:prstGeom>
        </p:spPr>
        <p:txBody>
          <a:bodyPr vert="horz" lIns="83009" tIns="41505" rIns="83009" bIns="41505" rtlCol="0"/>
          <a:lstStyle>
            <a:lvl1pPr algn="r">
              <a:defRPr sz="1200"/>
            </a:lvl1pPr>
          </a:lstStyle>
          <a:p>
            <a:fld id="{C66E6DC5-E089-448C-ADA9-C53EA216882B}" type="datetimeFigureOut">
              <a:rPr kumimoji="1" lang="ja-JP" altLang="en-US" smtClean="0"/>
              <a:t>2024/11/7</a:t>
            </a:fld>
            <a:endParaRPr kumimoji="1" lang="ja-JP" altLang="en-US"/>
          </a:p>
        </p:txBody>
      </p:sp>
      <p:sp>
        <p:nvSpPr>
          <p:cNvPr id="4" name="スライド イメージ プレースホルダー 3"/>
          <p:cNvSpPr>
            <a:spLocks noGrp="1" noRot="1" noChangeAspect="1"/>
          </p:cNvSpPr>
          <p:nvPr>
            <p:ph type="sldImg" idx="2"/>
          </p:nvPr>
        </p:nvSpPr>
        <p:spPr>
          <a:xfrm>
            <a:off x="1065213" y="655638"/>
            <a:ext cx="4360862" cy="3270250"/>
          </a:xfrm>
          <a:prstGeom prst="rect">
            <a:avLst/>
          </a:prstGeom>
          <a:noFill/>
          <a:ln w="12700">
            <a:solidFill>
              <a:prstClr val="black"/>
            </a:solidFill>
          </a:ln>
        </p:spPr>
        <p:txBody>
          <a:bodyPr vert="horz" lIns="83009" tIns="41505" rIns="83009" bIns="41505" rtlCol="0" anchor="ctr"/>
          <a:lstStyle/>
          <a:p>
            <a:endParaRPr lang="ja-JP" altLang="en-US"/>
          </a:p>
        </p:txBody>
      </p:sp>
      <p:sp>
        <p:nvSpPr>
          <p:cNvPr id="5" name="ノート プレースホルダー 4"/>
          <p:cNvSpPr>
            <a:spLocks noGrp="1"/>
          </p:cNvSpPr>
          <p:nvPr>
            <p:ph type="body" sz="quarter" idx="3"/>
          </p:nvPr>
        </p:nvSpPr>
        <p:spPr>
          <a:xfrm>
            <a:off x="649438" y="4143610"/>
            <a:ext cx="5192423" cy="3924864"/>
          </a:xfrm>
          <a:prstGeom prst="rect">
            <a:avLst/>
          </a:prstGeom>
        </p:spPr>
        <p:txBody>
          <a:bodyPr vert="horz" lIns="83009" tIns="41505" rIns="83009" bIns="415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8285832"/>
            <a:ext cx="2812690" cy="436096"/>
          </a:xfrm>
          <a:prstGeom prst="rect">
            <a:avLst/>
          </a:prstGeom>
        </p:spPr>
        <p:txBody>
          <a:bodyPr vert="horz" lIns="83009" tIns="41505" rIns="83009" bIns="415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677093" y="8285832"/>
            <a:ext cx="2812690" cy="436096"/>
          </a:xfrm>
          <a:prstGeom prst="rect">
            <a:avLst/>
          </a:prstGeom>
        </p:spPr>
        <p:txBody>
          <a:bodyPr vert="horz" lIns="83009" tIns="41505" rIns="83009" bIns="41505"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144</a:t>
            </a:fld>
            <a:endParaRPr kumimoji="1" lang="ja-JP" altLang="en-US"/>
          </a:p>
        </p:txBody>
      </p:sp>
    </p:spTree>
    <p:extLst>
      <p:ext uri="{BB962C8B-B14F-4D97-AF65-F5344CB8AC3E}">
        <p14:creationId xmlns:p14="http://schemas.microsoft.com/office/powerpoint/2010/main" val="151374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145</a:t>
            </a:fld>
            <a:endParaRPr kumimoji="1" lang="ja-JP" altLang="en-US"/>
          </a:p>
        </p:txBody>
      </p:sp>
    </p:spTree>
    <p:extLst>
      <p:ext uri="{BB962C8B-B14F-4D97-AF65-F5344CB8AC3E}">
        <p14:creationId xmlns:p14="http://schemas.microsoft.com/office/powerpoint/2010/main" val="341289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149</a:t>
            </a:fld>
            <a:endParaRPr kumimoji="1" lang="ja-JP" altLang="en-US"/>
          </a:p>
        </p:txBody>
      </p:sp>
    </p:spTree>
    <p:extLst>
      <p:ext uri="{BB962C8B-B14F-4D97-AF65-F5344CB8AC3E}">
        <p14:creationId xmlns:p14="http://schemas.microsoft.com/office/powerpoint/2010/main" val="123626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181</a:t>
            </a:fld>
            <a:endParaRPr kumimoji="1" lang="ja-JP" altLang="en-US"/>
          </a:p>
        </p:txBody>
      </p:sp>
    </p:spTree>
    <p:extLst>
      <p:ext uri="{BB962C8B-B14F-4D97-AF65-F5344CB8AC3E}">
        <p14:creationId xmlns:p14="http://schemas.microsoft.com/office/powerpoint/2010/main" val="385095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6.emf"/><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143</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　　</a:t>
            </a:r>
            <a:r>
              <a:rPr lang="ja-JP" altLang="en-US" sz="2000" dirty="0">
                <a:solidFill>
                  <a:schemeClr val="bg1"/>
                </a:solidFill>
                <a:latin typeface="Meiryo UI" pitchFamily="50" charset="-128"/>
                <a:ea typeface="Meiryo UI" pitchFamily="50" charset="-128"/>
                <a:cs typeface="Meiryo UI" pitchFamily="50" charset="-128"/>
              </a:rPr>
              <a:t>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89508324-63C4-469A-93D1-E92BDB73DCAC}"/>
              </a:ext>
            </a:extLst>
          </p:cNvPr>
          <p:cNvSpPr txBox="1"/>
          <p:nvPr/>
        </p:nvSpPr>
        <p:spPr>
          <a:xfrm>
            <a:off x="2108200" y="2611120"/>
            <a:ext cx="4704080" cy="1200329"/>
          </a:xfrm>
          <a:prstGeom prst="rect">
            <a:avLst/>
          </a:prstGeom>
          <a:noFill/>
          <a:ln>
            <a:solidFill>
              <a:schemeClr val="tx1"/>
            </a:solidFill>
          </a:ln>
        </p:spPr>
        <p:txBody>
          <a:bodyPr wrap="square" rtlCol="0">
            <a:spAutoFit/>
          </a:bodyPr>
          <a:lstStyle/>
          <a:p>
            <a:pPr algn="ctr"/>
            <a:r>
              <a:rPr lang="ja-JP" altLang="en-US" sz="3600" dirty="0"/>
              <a:t>公　園　設　備　</a:t>
            </a:r>
            <a:endParaRPr lang="en-US" altLang="ja-JP" sz="3600" dirty="0"/>
          </a:p>
          <a:p>
            <a:pPr algn="ctr"/>
            <a:r>
              <a:rPr lang="ja-JP" altLang="en-US" sz="3600" dirty="0"/>
              <a:t>行動計画改定</a:t>
            </a:r>
            <a:endParaRPr kumimoji="1" lang="ja-JP" altLang="en-US" sz="3600" dirty="0"/>
          </a:p>
        </p:txBody>
      </p:sp>
    </p:spTree>
    <p:extLst>
      <p:ext uri="{BB962C8B-B14F-4D97-AF65-F5344CB8AC3E}">
        <p14:creationId xmlns:p14="http://schemas.microsoft.com/office/powerpoint/2010/main" val="20884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572000" y="869567"/>
            <a:ext cx="4524547"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152</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62086" y="869567"/>
            <a:ext cx="4390807"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【補足】</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体制は主に行っている実施主体を記載しており、これによらない場合もある。</a:t>
            </a: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1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日常点検の頻度は当該路線により異なり、交通量</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万台</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日以上の路線では週</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回、それ以外では週</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回の頻度で実施。</a:t>
            </a: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臨時的に行う緊急点検等は必要に応じて随意実施。</a:t>
            </a:r>
            <a:endPar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1F247835-EC4A-5393-66EE-32F7BD3939F0}"/>
              </a:ext>
            </a:extLst>
          </p:cNvPr>
          <p:cNvSpPr txBox="1"/>
          <p:nvPr/>
        </p:nvSpPr>
        <p:spPr>
          <a:xfrm>
            <a:off x="55552" y="924489"/>
            <a:ext cx="2160871" cy="261610"/>
          </a:xfrm>
          <a:prstGeom prst="rect">
            <a:avLst/>
          </a:prstGeom>
          <a:noFill/>
        </p:spPr>
        <p:txBody>
          <a:bodyPr wrap="square">
            <a:spAutoFit/>
          </a:bodyPr>
          <a:lstStyle/>
          <a:p>
            <a:pPr marL="1285240" indent="-1195070" algn="just"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（３）点検業務種別の選定</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F4F15533-B13E-1DEF-0240-2EF5113F0704}"/>
              </a:ext>
            </a:extLst>
          </p:cNvPr>
          <p:cNvSpPr txBox="1"/>
          <p:nvPr/>
        </p:nvSpPr>
        <p:spPr>
          <a:xfrm>
            <a:off x="0" y="531013"/>
            <a:ext cx="4468995" cy="338554"/>
          </a:xfrm>
          <a:prstGeom prst="rect">
            <a:avLst/>
          </a:prstGeom>
          <a:noFill/>
        </p:spPr>
        <p:txBody>
          <a:bodyPr wrap="square">
            <a:spAutoFit/>
          </a:bodyPr>
          <a:lstStyle/>
          <a:p>
            <a:pPr marL="381000" indent="-381000" algn="just">
              <a:spcBef>
                <a:spcPts val="600"/>
              </a:spcBef>
              <a:spcAft>
                <a:spcPts val="600"/>
              </a:spcAft>
            </a:pPr>
            <a:r>
              <a:rPr lang="ja-JP" altLang="ja-JP" sz="16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b="1" dirty="0">
                <a:effectLst/>
                <a:latin typeface="Meiryo UI" panose="020B0604030504040204" pitchFamily="50" charset="-128"/>
                <a:ea typeface="Meiryo UI" panose="020B0604030504040204" pitchFamily="50" charset="-128"/>
                <a:cs typeface="Times New Roman" panose="02020603050405020304" pitchFamily="18" charset="0"/>
              </a:rPr>
              <a:t>２ 点検、診断・評価の手法や体制等の充実</a:t>
            </a:r>
          </a:p>
        </p:txBody>
      </p:sp>
      <p:sp>
        <p:nvSpPr>
          <p:cNvPr id="9" name="テキスト ボックス 8">
            <a:extLst>
              <a:ext uri="{FF2B5EF4-FFF2-40B4-BE49-F238E27FC236}">
                <a16:creationId xmlns:a16="http://schemas.microsoft.com/office/drawing/2014/main" id="{1F8CAA99-E0B4-7916-D96C-715DD22BFDC3}"/>
              </a:ext>
            </a:extLst>
          </p:cNvPr>
          <p:cNvSpPr txBox="1"/>
          <p:nvPr/>
        </p:nvSpPr>
        <p:spPr>
          <a:xfrm>
            <a:off x="300562" y="1186099"/>
            <a:ext cx="4193250" cy="882101"/>
          </a:xfrm>
          <a:prstGeom prst="rect">
            <a:avLst/>
          </a:prstGeom>
          <a:noFill/>
        </p:spPr>
        <p:txBody>
          <a:bodyPr wrap="square">
            <a:spAutoFit/>
          </a:bodyPr>
          <a:lstStyle/>
          <a:p>
            <a:pPr lvl="0" algn="just" fontAlgn="auto">
              <a:lnSpc>
                <a:spcPct val="120000"/>
              </a:lnSpc>
              <a:buFont typeface="HG丸ｺﾞｼｯｸM-PRO" panose="020F0400000000000000" pitchFamily="50" charset="-128"/>
              <a:buChar char="・"/>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全ての管理施設を対象に、法令や基準等に則り、施設の特性や状</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態、重要度等を考慮し</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た上で、必要となる点検種別を選定し、点検</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を実施する。選定するべき点検種別について、「図</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ｰ</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点検業務</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の分類」および「表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点検業務種別と定義」に示す。</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0" name="図 69">
            <a:extLst>
              <a:ext uri="{FF2B5EF4-FFF2-40B4-BE49-F238E27FC236}">
                <a16:creationId xmlns:a16="http://schemas.microsoft.com/office/drawing/2014/main" id="{2C460E27-3F34-C0F7-4D44-AF2BECC867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834" y="2148701"/>
            <a:ext cx="3743325" cy="2238375"/>
          </a:xfrm>
          <a:prstGeom prst="rect">
            <a:avLst/>
          </a:prstGeom>
          <a:noFill/>
          <a:ln>
            <a:noFill/>
          </a:ln>
        </p:spPr>
      </p:pic>
      <p:sp>
        <p:nvSpPr>
          <p:cNvPr id="74" name="テキスト ボックス 73">
            <a:extLst>
              <a:ext uri="{FF2B5EF4-FFF2-40B4-BE49-F238E27FC236}">
                <a16:creationId xmlns:a16="http://schemas.microsoft.com/office/drawing/2014/main" id="{8D83A768-82A2-C7B8-A8E4-A25E1BD4E020}"/>
              </a:ext>
            </a:extLst>
          </p:cNvPr>
          <p:cNvSpPr txBox="1"/>
          <p:nvPr/>
        </p:nvSpPr>
        <p:spPr>
          <a:xfrm>
            <a:off x="1412156" y="4336772"/>
            <a:ext cx="2038620" cy="261610"/>
          </a:xfrm>
          <a:prstGeom prst="rect">
            <a:avLst/>
          </a:prstGeom>
          <a:noFill/>
        </p:spPr>
        <p:txBody>
          <a:bodyPr wrap="square">
            <a:spAutoFit/>
          </a:bodyPr>
          <a:lstStyle/>
          <a:p>
            <a:pPr algn="ctr" fontAlgn="auto">
              <a:spcBef>
                <a:spcPts val="600"/>
              </a:spcBef>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ｰ</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点検業務の分類</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06BB41B9-E154-B706-30CE-BE7ED28DDF18}"/>
              </a:ext>
            </a:extLst>
          </p:cNvPr>
          <p:cNvSpPr txBox="1"/>
          <p:nvPr/>
        </p:nvSpPr>
        <p:spPr>
          <a:xfrm>
            <a:off x="5939886" y="911718"/>
            <a:ext cx="2142652" cy="261610"/>
          </a:xfrm>
          <a:prstGeom prst="rect">
            <a:avLst/>
          </a:prstGeom>
          <a:noFill/>
        </p:spPr>
        <p:txBody>
          <a:bodyPr wrap="square">
            <a:spAutoFit/>
          </a:bodyPr>
          <a:lstStyle/>
          <a:p>
            <a:pPr algn="ctr" fontAlgn="auto">
              <a:spcBef>
                <a:spcPts val="600"/>
              </a:spcBef>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2.2‑1</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点検業務種別と定義</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4" name="表 13">
            <a:extLst>
              <a:ext uri="{FF2B5EF4-FFF2-40B4-BE49-F238E27FC236}">
                <a16:creationId xmlns:a16="http://schemas.microsoft.com/office/drawing/2014/main" id="{2C21D551-5153-3D9C-285F-D10E5D19C097}"/>
              </a:ext>
            </a:extLst>
          </p:cNvPr>
          <p:cNvGraphicFramePr>
            <a:graphicFrameLocks noGrp="1"/>
          </p:cNvGraphicFramePr>
          <p:nvPr/>
        </p:nvGraphicFramePr>
        <p:xfrm>
          <a:off x="4640050" y="1173328"/>
          <a:ext cx="4385099" cy="5479228"/>
        </p:xfrm>
        <a:graphic>
          <a:graphicData uri="http://schemas.openxmlformats.org/drawingml/2006/table">
            <a:tbl>
              <a:tblPr firstRow="1" firstCol="1" bandRow="1"/>
              <a:tblGrid>
                <a:gridCol w="926963">
                  <a:extLst>
                    <a:ext uri="{9D8B030D-6E8A-4147-A177-3AD203B41FA5}">
                      <a16:colId xmlns:a16="http://schemas.microsoft.com/office/drawing/2014/main" val="3103755694"/>
                    </a:ext>
                  </a:extLst>
                </a:gridCol>
                <a:gridCol w="3458136">
                  <a:extLst>
                    <a:ext uri="{9D8B030D-6E8A-4147-A177-3AD203B41FA5}">
                      <a16:colId xmlns:a16="http://schemas.microsoft.com/office/drawing/2014/main" val="2557562996"/>
                    </a:ext>
                  </a:extLst>
                </a:gridCol>
              </a:tblGrid>
              <a:tr h="119011">
                <a:tc>
                  <a:txBody>
                    <a:bodyPr/>
                    <a:lstStyle/>
                    <a:p>
                      <a:pPr algn="ctr" fontAlgn="auto">
                        <a:lnSpc>
                          <a:spcPct val="120000"/>
                        </a:lnSpc>
                      </a:pPr>
                      <a:r>
                        <a:rPr lang="ja-JP" sz="9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点検業務種別</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auto">
                        <a:lnSpc>
                          <a:spcPct val="120000"/>
                        </a:lnSpc>
                      </a:pPr>
                      <a:r>
                        <a:rPr lang="ja-JP" sz="9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定義・内容</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53414447"/>
                  </a:ext>
                </a:extLst>
              </a:tr>
              <a:tr h="521196">
                <a:tc>
                  <a:txBody>
                    <a:bodyPr/>
                    <a:lstStyle/>
                    <a:p>
                      <a:pPr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日常点検</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sz="900" kern="100" spc="-40" dirty="0">
                          <a:effectLst/>
                          <a:latin typeface="Meiryo UI" panose="020B0604030504040204" pitchFamily="50" charset="-128"/>
                          <a:ea typeface="Meiryo UI" panose="020B0604030504040204" pitchFamily="50" charset="-128"/>
                          <a:cs typeface="Times New Roman" panose="02020603050405020304" pitchFamily="18" charset="0"/>
                        </a:rPr>
                        <a:t>（日常巡視）</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auto">
                        <a:lnSpc>
                          <a:spcPct val="120000"/>
                        </a:lnSpc>
                      </a:pPr>
                      <a:r>
                        <a:rPr lang="ja-JP" sz="900" kern="100" spc="-10" dirty="0">
                          <a:effectLst/>
                          <a:latin typeface="Meiryo UI" panose="020B0604030504040204" pitchFamily="50" charset="-128"/>
                          <a:ea typeface="Meiryo UI" panose="020B0604030504040204" pitchFamily="50" charset="-128"/>
                          <a:cs typeface="Times New Roman" panose="02020603050405020304" pitchFamily="18" charset="0"/>
                        </a:rPr>
                        <a:t>施設全般を対象に利用者の安全確保を目的に目視や触診できる範囲内で行う点検（巡視）</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fontAlgn="auto">
                        <a:lnSpc>
                          <a:spcPct val="120000"/>
                        </a:lnSpc>
                      </a:pPr>
                      <a:r>
                        <a:rPr lang="ja-JP" altLang="en-US" sz="900" kern="100" spc="-3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spc="-30" dirty="0">
                          <a:effectLst/>
                          <a:latin typeface="Meiryo UI" panose="020B0604030504040204" pitchFamily="50" charset="-128"/>
                          <a:ea typeface="Meiryo UI" panose="020B0604030504040204" pitchFamily="50" charset="-128"/>
                          <a:cs typeface="Times New Roman" panose="02020603050405020304" pitchFamily="18" charset="0"/>
                        </a:rPr>
                        <a:t>施設の不具合（損傷、汚損、不法・不正行為等）を早期発見、早期対応する為の巡視</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199822"/>
                  </a:ext>
                </a:extLst>
              </a:tr>
              <a:tr h="2398060">
                <a:tc>
                  <a:txBody>
                    <a:bodyPr/>
                    <a:lstStyle/>
                    <a:p>
                      <a:pPr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定期点検</a:t>
                      </a:r>
                      <a:r>
                        <a:rPr lang="ja-JP" sz="900" kern="100" spc="-50" dirty="0">
                          <a:effectLst/>
                          <a:latin typeface="Meiryo UI" panose="020B0604030504040204" pitchFamily="50" charset="-128"/>
                          <a:ea typeface="Meiryo UI" panose="020B0604030504040204" pitchFamily="50" charset="-128"/>
                          <a:cs typeface="Times New Roman" panose="02020603050405020304" pitchFamily="18" charset="0"/>
                        </a:rPr>
                        <a:t>（近接目視等）</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定期的に施設の状態・変状を把握するための点検</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fontAlgn="auto">
                        <a:lnSpc>
                          <a:spcPct val="120000"/>
                        </a:lnSpc>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安全性の確認（利用者や第三者に与える被害防止等）と施設の各部位の劣化損傷等の状態を把握し、対策区分を判定（評価）する点検</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fontAlgn="auto">
                        <a:lnSpc>
                          <a:spcPct val="120000"/>
                        </a:lnSpc>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近接目視や触診のほか、打診、聴診、必要な器具・機器等を使用して点検を実施</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（例）遊具の定期点検（１回</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月、１回</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年（精密点検））</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法定点検や保守点検</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・各種法令等に基づく各施設の点検・検査など</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indent="-400050"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（例）特殊建築物の法定点検（１回</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３年）、電気設備等の定期点検（１回</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月（外観点検）、</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回</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年（外観及び</a:t>
                      </a:r>
                      <a:r>
                        <a:rPr lang="ja-JP" altLang="en-US"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計測機器による</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測定等</a:t>
                      </a:r>
                      <a:r>
                        <a:rPr lang="ja-JP" altLang="en-US"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による</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点検））</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健全度調査</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・国の公園施設長寿命化計画策定指針（案）に基づき、補修・更新等の年次計画の整理などを目的として、目視などにより施設の状態を確認し、劣化損傷等の状態を把握して、対策区分を判定（評価）する。</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（例）橋梁点検（</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回</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５年）、一般建築物の点検（</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回</a:t>
                      </a: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５年）</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3350"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※既存の定期点検結果のある施設については、その点検結果を活用</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3350" algn="l"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（例）遊具の精密点検、各種施設の法定点検・保守点検など</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7550506"/>
                  </a:ext>
                </a:extLst>
              </a:tr>
              <a:tr h="387135">
                <a:tc>
                  <a:txBody>
                    <a:bodyPr/>
                    <a:lstStyle/>
                    <a:p>
                      <a:pPr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詳細点検</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（調査）</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定期点検等で確認された施設の劣化損傷の状態を詳細に把握するために調査する。</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marL="21590" indent="-21590"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補修方法等の検討の為に劣化・損傷状態を詳細に調査する。</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7211158"/>
                  </a:ext>
                </a:extLst>
              </a:tr>
              <a:tr h="789320">
                <a:tc>
                  <a:txBody>
                    <a:bodyPr/>
                    <a:lstStyle/>
                    <a:p>
                      <a:pPr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緊急点検</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（臨時点検）</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地震や台風、集中豪雨等の災害や社会的に大きな事故が発生した場合に必要に応じて実施する臨時点検。</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行楽期や夏休みなど利用者が増える時期の前の安全確認の為の臨時点検。</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p>
                      <a:pPr marL="21590" indent="-21590"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遊具等の事故が発生した時に、類似事故を未然に防ぐために緊急に実施する点検。</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7268552"/>
                  </a:ext>
                </a:extLst>
              </a:tr>
              <a:tr h="119011">
                <a:tc>
                  <a:txBody>
                    <a:bodyPr/>
                    <a:lstStyle/>
                    <a:p>
                      <a:pPr algn="just"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auto">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住民や企業との協働で行う点検</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8132029"/>
                  </a:ext>
                </a:extLst>
              </a:tr>
              <a:tr h="129149">
                <a:tc>
                  <a:txBody>
                    <a:bodyPr/>
                    <a:lstStyle/>
                    <a:p>
                      <a:pPr algn="just" fontAlgn="auto">
                        <a:lnSpc>
                          <a:spcPts val="1400"/>
                        </a:lnSpc>
                      </a:pP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auto">
                        <a:lnSpc>
                          <a:spcPts val="1400"/>
                        </a:lnSpc>
                      </a:pP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3035" marR="43035"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20308577"/>
                  </a:ext>
                </a:extLst>
              </a:tr>
            </a:tbl>
          </a:graphicData>
        </a:graphic>
      </p:graphicFrame>
    </p:spTree>
    <p:extLst>
      <p:ext uri="{BB962C8B-B14F-4D97-AF65-F5344CB8AC3E}">
        <p14:creationId xmlns:p14="http://schemas.microsoft.com/office/powerpoint/2010/main" val="285988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31436" y="843895"/>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153</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43895"/>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4FBEA2F2-E184-87D5-BEFD-809637F57C7F}"/>
              </a:ext>
            </a:extLst>
          </p:cNvPr>
          <p:cNvSpPr txBox="1"/>
          <p:nvPr/>
        </p:nvSpPr>
        <p:spPr>
          <a:xfrm>
            <a:off x="103005" y="514281"/>
            <a:ext cx="4468995" cy="338554"/>
          </a:xfrm>
          <a:prstGeom prst="rect">
            <a:avLst/>
          </a:prstGeom>
          <a:noFill/>
        </p:spPr>
        <p:txBody>
          <a:bodyPr wrap="square">
            <a:spAutoFit/>
          </a:bodyPr>
          <a:lstStyle/>
          <a:p>
            <a:pPr marL="381000" indent="-381000" algn="just">
              <a:spcBef>
                <a:spcPts val="600"/>
              </a:spcBef>
              <a:spcAft>
                <a:spcPts val="600"/>
              </a:spcAft>
            </a:pPr>
            <a:r>
              <a:rPr lang="ja-JP" altLang="ja-JP" sz="16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b="1" dirty="0">
                <a:effectLst/>
                <a:latin typeface="Meiryo UI" panose="020B0604030504040204" pitchFamily="50" charset="-128"/>
                <a:ea typeface="Meiryo UI" panose="020B0604030504040204" pitchFamily="50" charset="-128"/>
                <a:cs typeface="Times New Roman" panose="02020603050405020304" pitchFamily="18" charset="0"/>
              </a:rPr>
              <a:t>２ 点検、診断・評価の手法や体制等の充実</a:t>
            </a:r>
          </a:p>
        </p:txBody>
      </p:sp>
      <p:sp>
        <p:nvSpPr>
          <p:cNvPr id="11" name="テキスト ボックス 10">
            <a:extLst>
              <a:ext uri="{FF2B5EF4-FFF2-40B4-BE49-F238E27FC236}">
                <a16:creationId xmlns:a16="http://schemas.microsoft.com/office/drawing/2014/main" id="{3605C0AA-23FA-C63D-AC17-509E9A57BB2E}"/>
              </a:ext>
            </a:extLst>
          </p:cNvPr>
          <p:cNvSpPr txBox="1"/>
          <p:nvPr/>
        </p:nvSpPr>
        <p:spPr>
          <a:xfrm>
            <a:off x="0" y="989361"/>
            <a:ext cx="1734953" cy="261610"/>
          </a:xfrm>
          <a:prstGeom prst="rect">
            <a:avLst/>
          </a:prstGeom>
          <a:noFill/>
        </p:spPr>
        <p:txBody>
          <a:bodyPr wrap="square">
            <a:spAutoFit/>
          </a:bodyPr>
          <a:lstStyle/>
          <a:p>
            <a:pPr marL="1285240" indent="-1195070" algn="just"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（４）点検業務の実施</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CC8B0884-7460-9DB0-01C8-38BA9DED5644}"/>
              </a:ext>
            </a:extLst>
          </p:cNvPr>
          <p:cNvSpPr txBox="1"/>
          <p:nvPr/>
        </p:nvSpPr>
        <p:spPr>
          <a:xfrm>
            <a:off x="305841" y="1267774"/>
            <a:ext cx="4168962" cy="3725956"/>
          </a:xfrm>
          <a:prstGeom prst="rect">
            <a:avLst/>
          </a:prstGeom>
          <a:noFill/>
        </p:spPr>
        <p:txBody>
          <a:bodyPr wrap="square">
            <a:spAutoFit/>
          </a:bodyPr>
          <a:lstStyle/>
          <a:p>
            <a:pPr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施設管理者として、施設の供用に支障となる不具合を速やかに察知し、常に良好な状態に保つよう維持・修繕を推進していく観点から、施設の状態を継続的に把握し、施設不具合に対して的確に判断することが求められ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公園においては、一部の公園を除いて、指定管理者により公園全体を包括的に管理しており、効率性などの観点から、日常点検（日常巡視）に加えて定期点検についても、指定管理者で実施することを基本とする。また、指定管理者が実施する点検において、施設の特性や専門性、実施難易度、法令基準等を考慮し、有資格者等の専門技術者による点検が望ましい場合は、有資格者等による点検</a:t>
            </a:r>
            <a:r>
              <a:rPr lang="ja-JP" altLang="ja-JP" sz="11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を義務付ける。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（※指定管理者から専門技術者等への外注点検も可能）</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点検の目的・内容などに応じて、施設設置者である大阪府が自ら実施することとし、施設の特性や専門性、実施難易度等を考慮し、必要に応じてコンサルタント等の調査業者に大阪府から委託する。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以上の点を踏まえ、公園施設における点検の実施方針について、表</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２</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ｰ</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点検の実施主体及び表</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２</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ｰ</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緊急点検等に関する点検実施方針に示す。また、点検の実施方針については、適宜、見直す点がないかを確認し、業務改善に努める。　　</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39B1A51D-6DA2-58D2-F42F-8013C535C401}"/>
              </a:ext>
            </a:extLst>
          </p:cNvPr>
          <p:cNvSpPr txBox="1"/>
          <p:nvPr/>
        </p:nvSpPr>
        <p:spPr>
          <a:xfrm>
            <a:off x="5697087" y="948736"/>
            <a:ext cx="1974248" cy="261610"/>
          </a:xfrm>
          <a:prstGeom prst="rect">
            <a:avLst/>
          </a:prstGeom>
          <a:noFill/>
        </p:spPr>
        <p:txBody>
          <a:bodyPr wrap="square">
            <a:spAutoFit/>
          </a:bodyPr>
          <a:lstStyle/>
          <a:p>
            <a:pPr algn="ctr" fontAlgn="auto">
              <a:spcBef>
                <a:spcPts val="600"/>
              </a:spcBef>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ｰ</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点検の実施主体</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9" name="表 18">
            <a:extLst>
              <a:ext uri="{FF2B5EF4-FFF2-40B4-BE49-F238E27FC236}">
                <a16:creationId xmlns:a16="http://schemas.microsoft.com/office/drawing/2014/main" id="{305BD787-AA4F-34A5-BCC4-94189BC5E2B9}"/>
              </a:ext>
            </a:extLst>
          </p:cNvPr>
          <p:cNvGraphicFramePr>
            <a:graphicFrameLocks noGrp="1"/>
          </p:cNvGraphicFramePr>
          <p:nvPr/>
        </p:nvGraphicFramePr>
        <p:xfrm>
          <a:off x="4708807" y="1267774"/>
          <a:ext cx="4244161" cy="2211898"/>
        </p:xfrm>
        <a:graphic>
          <a:graphicData uri="http://schemas.openxmlformats.org/drawingml/2006/table">
            <a:tbl>
              <a:tblPr firstRow="1" firstCol="1" bandRow="1">
                <a:tableStyleId>{5C22544A-7EE6-4342-B048-85BDC9FD1C3A}</a:tableStyleId>
              </a:tblPr>
              <a:tblGrid>
                <a:gridCol w="981197">
                  <a:extLst>
                    <a:ext uri="{9D8B030D-6E8A-4147-A177-3AD203B41FA5}">
                      <a16:colId xmlns:a16="http://schemas.microsoft.com/office/drawing/2014/main" val="132664713"/>
                    </a:ext>
                  </a:extLst>
                </a:gridCol>
                <a:gridCol w="3262964">
                  <a:extLst>
                    <a:ext uri="{9D8B030D-6E8A-4147-A177-3AD203B41FA5}">
                      <a16:colId xmlns:a16="http://schemas.microsoft.com/office/drawing/2014/main" val="2867465851"/>
                    </a:ext>
                  </a:extLst>
                </a:gridCol>
              </a:tblGrid>
              <a:tr h="114031">
                <a:tc>
                  <a:txBody>
                    <a:bodyPr/>
                    <a:lstStyle/>
                    <a:p>
                      <a:pPr algn="ctr" fontAlgn="auto">
                        <a:lnSpc>
                          <a:spcPct val="120000"/>
                        </a:lnSpc>
                      </a:pPr>
                      <a:r>
                        <a:rPr lang="ja-JP" sz="900" b="0" kern="100" dirty="0">
                          <a:solidFill>
                            <a:schemeClr val="tx1"/>
                          </a:solidFill>
                          <a:effectLst/>
                          <a:latin typeface="Meiryo UI" panose="020B0604030504040204" pitchFamily="50" charset="-128"/>
                          <a:ea typeface="Meiryo UI" panose="020B0604030504040204" pitchFamily="50" charset="-128"/>
                        </a:rPr>
                        <a:t>点検業務種別</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591" marR="61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ct val="120000"/>
                        </a:lnSpc>
                      </a:pPr>
                      <a:r>
                        <a:rPr lang="ja-JP" sz="900" b="0" kern="100" dirty="0">
                          <a:solidFill>
                            <a:schemeClr val="tx1"/>
                          </a:solidFill>
                          <a:effectLst/>
                          <a:latin typeface="Meiryo UI" panose="020B0604030504040204" pitchFamily="50" charset="-128"/>
                          <a:ea typeface="Meiryo UI" panose="020B0604030504040204" pitchFamily="50" charset="-128"/>
                        </a:rPr>
                        <a:t>実施主体</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591" marR="61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9129373"/>
                  </a:ext>
                </a:extLst>
              </a:tr>
              <a:tr h="238688">
                <a:tc>
                  <a:txBody>
                    <a:bodyPr/>
                    <a:lstStyle/>
                    <a:p>
                      <a:pPr algn="just" fontAlgn="auto">
                        <a:lnSpc>
                          <a:spcPct val="120000"/>
                        </a:lnSpc>
                      </a:pPr>
                      <a:r>
                        <a:rPr lang="ja-JP" sz="900" b="0" kern="100" dirty="0">
                          <a:solidFill>
                            <a:schemeClr val="tx1"/>
                          </a:solidFill>
                          <a:effectLst/>
                          <a:latin typeface="Meiryo UI" panose="020B0604030504040204" pitchFamily="50" charset="-128"/>
                          <a:ea typeface="Meiryo UI" panose="020B0604030504040204" pitchFamily="50" charset="-128"/>
                        </a:rPr>
                        <a:t>日常点検</a:t>
                      </a:r>
                      <a:endParaRPr lang="ja-JP" sz="900" b="0" dirty="0">
                        <a:solidFill>
                          <a:schemeClr val="tx1"/>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dirty="0">
                          <a:solidFill>
                            <a:schemeClr val="tx1"/>
                          </a:solidFill>
                          <a:effectLst/>
                          <a:latin typeface="Meiryo UI" panose="020B0604030504040204" pitchFamily="50" charset="-128"/>
                          <a:ea typeface="Meiryo UI" panose="020B0604030504040204" pitchFamily="50" charset="-128"/>
                        </a:rPr>
                        <a:t>（日常巡視）</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591" marR="61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33350" algn="just" fontAlgn="auto">
                        <a:lnSpc>
                          <a:spcPct val="120000"/>
                        </a:lnSpc>
                      </a:pPr>
                      <a:r>
                        <a:rPr lang="ja-JP" sz="900" b="0" kern="100">
                          <a:solidFill>
                            <a:schemeClr val="tx1"/>
                          </a:solidFill>
                          <a:effectLst/>
                          <a:latin typeface="Meiryo UI" panose="020B0604030504040204" pitchFamily="50" charset="-128"/>
                          <a:ea typeface="Meiryo UI" panose="020B0604030504040204" pitchFamily="50" charset="-128"/>
                        </a:rPr>
                        <a:t>・指定管理者が実施。</a:t>
                      </a:r>
                      <a:endParaRPr lang="ja-JP" sz="900" b="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591" marR="61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331519"/>
                  </a:ext>
                </a:extLst>
              </a:tr>
              <a:tr h="621815">
                <a:tc>
                  <a:txBody>
                    <a:bodyPr/>
                    <a:lstStyle/>
                    <a:p>
                      <a:pPr algn="just" fontAlgn="auto">
                        <a:lnSpc>
                          <a:spcPct val="120000"/>
                        </a:lnSpc>
                      </a:pPr>
                      <a:r>
                        <a:rPr lang="ja-JP" sz="900" b="0" kern="100">
                          <a:solidFill>
                            <a:schemeClr val="tx1"/>
                          </a:solidFill>
                          <a:effectLst/>
                          <a:latin typeface="Meiryo UI" panose="020B0604030504040204" pitchFamily="50" charset="-128"/>
                          <a:ea typeface="Meiryo UI" panose="020B0604030504040204" pitchFamily="50" charset="-128"/>
                        </a:rPr>
                        <a:t>定期点検</a:t>
                      </a:r>
                      <a:endParaRPr lang="ja-JP" sz="900" b="0">
                        <a:solidFill>
                          <a:schemeClr val="tx1"/>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a:solidFill>
                            <a:schemeClr val="tx1"/>
                          </a:solidFill>
                          <a:effectLst/>
                          <a:latin typeface="Meiryo UI" panose="020B0604030504040204" pitchFamily="50" charset="-128"/>
                          <a:ea typeface="Meiryo UI" panose="020B0604030504040204" pitchFamily="50" charset="-128"/>
                        </a:rPr>
                        <a:t>（近接目視等）</a:t>
                      </a:r>
                      <a:endParaRPr lang="ja-JP" sz="900" b="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591" marR="61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33350" algn="just" fontAlgn="auto">
                        <a:lnSpc>
                          <a:spcPct val="120000"/>
                        </a:lnSpc>
                      </a:pPr>
                      <a:r>
                        <a:rPr lang="ja-JP" altLang="en-US" sz="900" b="0" kern="100" dirty="0">
                          <a:solidFill>
                            <a:schemeClr val="tx1"/>
                          </a:solidFill>
                          <a:effectLst/>
                          <a:latin typeface="Meiryo UI" panose="020B0604030504040204" pitchFamily="50" charset="-128"/>
                          <a:ea typeface="Meiryo UI" panose="020B0604030504040204" pitchFamily="50" charset="-128"/>
                        </a:rPr>
                        <a:t>・法定</a:t>
                      </a:r>
                      <a:r>
                        <a:rPr lang="ja-JP" sz="900" b="0" kern="100" dirty="0">
                          <a:solidFill>
                            <a:schemeClr val="tx1"/>
                          </a:solidFill>
                          <a:effectLst/>
                          <a:latin typeface="Meiryo UI" panose="020B0604030504040204" pitchFamily="50" charset="-128"/>
                          <a:ea typeface="Meiryo UI" panose="020B0604030504040204" pitchFamily="50" charset="-128"/>
                        </a:rPr>
                        <a:t>点検含め指定管理者</a:t>
                      </a:r>
                      <a:r>
                        <a:rPr lang="ja-JP" sz="900" b="0" kern="100" baseline="30000" dirty="0">
                          <a:solidFill>
                            <a:schemeClr val="tx1"/>
                          </a:solidFill>
                          <a:effectLst/>
                          <a:latin typeface="Meiryo UI" panose="020B0604030504040204" pitchFamily="50" charset="-128"/>
                          <a:ea typeface="Meiryo UI" panose="020B0604030504040204" pitchFamily="50" charset="-128"/>
                        </a:rPr>
                        <a:t>※</a:t>
                      </a:r>
                      <a:r>
                        <a:rPr lang="ja-JP" sz="900" b="0" kern="100" dirty="0">
                          <a:solidFill>
                            <a:schemeClr val="tx1"/>
                          </a:solidFill>
                          <a:effectLst/>
                          <a:latin typeface="Meiryo UI" panose="020B0604030504040204" pitchFamily="50" charset="-128"/>
                          <a:ea typeface="Meiryo UI" panose="020B0604030504040204" pitchFamily="50" charset="-128"/>
                        </a:rPr>
                        <a:t>が実施</a:t>
                      </a:r>
                      <a:endParaRPr lang="ja-JP" sz="900" b="0" dirty="0">
                        <a:solidFill>
                          <a:schemeClr val="tx1"/>
                        </a:solidFill>
                        <a:effectLst/>
                        <a:latin typeface="Meiryo UI" panose="020B0604030504040204" pitchFamily="50" charset="-128"/>
                        <a:ea typeface="Meiryo UI" panose="020B0604030504040204" pitchFamily="50" charset="-128"/>
                      </a:endParaRPr>
                    </a:p>
                    <a:p>
                      <a:pPr marL="133350" indent="-133350" algn="just" fontAlgn="auto">
                        <a:lnSpc>
                          <a:spcPct val="120000"/>
                        </a:lnSpc>
                      </a:pPr>
                      <a:r>
                        <a:rPr lang="ja-JP" sz="900" b="0" kern="100" dirty="0">
                          <a:solidFill>
                            <a:schemeClr val="tx1"/>
                          </a:solidFill>
                          <a:effectLst/>
                          <a:latin typeface="Meiryo UI" panose="020B0604030504040204" pitchFamily="50" charset="-128"/>
                          <a:ea typeface="Meiryo UI" panose="020B0604030504040204" pitchFamily="50" charset="-128"/>
                        </a:rPr>
                        <a:t>・補修更新等の年次計画の整理等を目的とした健全度調査については、大阪府が専門知識と経験を有する専門企業等への委託により実施。なお、橋梁などの大型土木構造物等は、健全度調査の中で定期点検を実施。</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591" marR="61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43478"/>
                  </a:ext>
                </a:extLst>
              </a:tr>
              <a:tr h="494106">
                <a:tc>
                  <a:txBody>
                    <a:bodyPr/>
                    <a:lstStyle/>
                    <a:p>
                      <a:pPr algn="just" fontAlgn="auto">
                        <a:lnSpc>
                          <a:spcPct val="120000"/>
                        </a:lnSpc>
                      </a:pPr>
                      <a:r>
                        <a:rPr lang="ja-JP" sz="900" b="0" kern="100" dirty="0">
                          <a:solidFill>
                            <a:schemeClr val="tx1"/>
                          </a:solidFill>
                          <a:effectLst/>
                          <a:latin typeface="Meiryo UI" panose="020B0604030504040204" pitchFamily="50" charset="-128"/>
                          <a:ea typeface="Meiryo UI" panose="020B0604030504040204" pitchFamily="50" charset="-128"/>
                        </a:rPr>
                        <a:t>詳細点検</a:t>
                      </a:r>
                      <a:endParaRPr lang="en-US" altLang="ja-JP" sz="900" b="0" kern="100" dirty="0">
                        <a:solidFill>
                          <a:schemeClr val="tx1"/>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dirty="0">
                          <a:solidFill>
                            <a:schemeClr val="tx1"/>
                          </a:solidFill>
                          <a:effectLst/>
                          <a:latin typeface="Meiryo UI" panose="020B0604030504040204" pitchFamily="50" charset="-128"/>
                          <a:ea typeface="Meiryo UI" panose="020B0604030504040204" pitchFamily="50" charset="-128"/>
                        </a:rPr>
                        <a:t>（調査）</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591" marR="61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33350" algn="just" fontAlgn="auto">
                        <a:lnSpc>
                          <a:spcPct val="120000"/>
                        </a:lnSpc>
                      </a:pPr>
                      <a:r>
                        <a:rPr lang="ja-JP" altLang="en-US" sz="900" b="0" kern="100" dirty="0">
                          <a:solidFill>
                            <a:schemeClr val="tx1"/>
                          </a:solidFill>
                          <a:effectLst/>
                          <a:latin typeface="Meiryo UI" panose="020B0604030504040204" pitchFamily="50" charset="-128"/>
                          <a:ea typeface="Meiryo UI" panose="020B0604030504040204" pitchFamily="50" charset="-128"/>
                        </a:rPr>
                        <a:t>・</a:t>
                      </a:r>
                      <a:r>
                        <a:rPr lang="ja-JP" sz="900" b="0" kern="100" dirty="0">
                          <a:solidFill>
                            <a:schemeClr val="tx1"/>
                          </a:solidFill>
                          <a:effectLst/>
                          <a:latin typeface="Meiryo UI" panose="020B0604030504040204" pitchFamily="50" charset="-128"/>
                          <a:ea typeface="Meiryo UI" panose="020B0604030504040204" pitchFamily="50" charset="-128"/>
                        </a:rPr>
                        <a:t>主に大阪府が改修等の設計検討の為の詳細調査を目的として専門知識と経験を有する専門企業等への委託により実施。なお、指定管理者が実施する定期点検等で確認された施設の劣化損傷状態を詳細に把握するための調査は指定管理者</a:t>
                      </a:r>
                      <a:r>
                        <a:rPr lang="ja-JP" sz="900" b="0" kern="100" baseline="30000" dirty="0">
                          <a:solidFill>
                            <a:schemeClr val="tx1"/>
                          </a:solidFill>
                          <a:effectLst/>
                          <a:latin typeface="Meiryo UI" panose="020B0604030504040204" pitchFamily="50" charset="-128"/>
                          <a:ea typeface="Meiryo UI" panose="020B0604030504040204" pitchFamily="50" charset="-128"/>
                        </a:rPr>
                        <a:t>※</a:t>
                      </a:r>
                      <a:r>
                        <a:rPr lang="ja-JP" sz="900" b="0" kern="100" dirty="0">
                          <a:solidFill>
                            <a:schemeClr val="tx1"/>
                          </a:solidFill>
                          <a:effectLst/>
                          <a:latin typeface="Meiryo UI" panose="020B0604030504040204" pitchFamily="50" charset="-128"/>
                          <a:ea typeface="Meiryo UI" panose="020B0604030504040204" pitchFamily="50" charset="-128"/>
                        </a:rPr>
                        <a:t>が実施。</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591" marR="61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8638386"/>
                  </a:ext>
                </a:extLst>
              </a:tr>
              <a:tr h="238688">
                <a:tc>
                  <a:txBody>
                    <a:bodyPr/>
                    <a:lstStyle/>
                    <a:p>
                      <a:pPr algn="just" fontAlgn="auto">
                        <a:lnSpc>
                          <a:spcPct val="120000"/>
                        </a:lnSpc>
                      </a:pPr>
                      <a:r>
                        <a:rPr lang="ja-JP" sz="900" b="0" kern="100">
                          <a:solidFill>
                            <a:schemeClr val="tx1"/>
                          </a:solidFill>
                          <a:effectLst/>
                          <a:latin typeface="Meiryo UI" panose="020B0604030504040204" pitchFamily="50" charset="-128"/>
                          <a:ea typeface="Meiryo UI" panose="020B0604030504040204" pitchFamily="50" charset="-128"/>
                        </a:rPr>
                        <a:t>緊急点検</a:t>
                      </a:r>
                      <a:endParaRPr lang="ja-JP" sz="900" b="0">
                        <a:solidFill>
                          <a:schemeClr val="tx1"/>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a:solidFill>
                            <a:schemeClr val="tx1"/>
                          </a:solidFill>
                          <a:effectLst/>
                          <a:latin typeface="Meiryo UI" panose="020B0604030504040204" pitchFamily="50" charset="-128"/>
                          <a:ea typeface="Meiryo UI" panose="020B0604030504040204" pitchFamily="50" charset="-128"/>
                        </a:rPr>
                        <a:t>（臨時点検）</a:t>
                      </a:r>
                      <a:endParaRPr lang="ja-JP" sz="900" b="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591" marR="61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33350" algn="just" fontAlgn="auto">
                        <a:lnSpc>
                          <a:spcPct val="120000"/>
                        </a:lnSpc>
                      </a:pPr>
                      <a:r>
                        <a:rPr lang="ja-JP" altLang="en-US" sz="900" b="0" kern="100" dirty="0">
                          <a:solidFill>
                            <a:schemeClr val="tx1"/>
                          </a:solidFill>
                          <a:effectLst/>
                          <a:latin typeface="Meiryo UI" panose="020B0604030504040204" pitchFamily="50" charset="-128"/>
                          <a:ea typeface="Meiryo UI" panose="020B0604030504040204" pitchFamily="50" charset="-128"/>
                        </a:rPr>
                        <a:t>・</a:t>
                      </a:r>
                      <a:r>
                        <a:rPr lang="ja-JP" sz="900" b="0" kern="100" dirty="0">
                          <a:solidFill>
                            <a:schemeClr val="tx1"/>
                          </a:solidFill>
                          <a:effectLst/>
                          <a:latin typeface="Meiryo UI" panose="020B0604030504040204" pitchFamily="50" charset="-128"/>
                          <a:ea typeface="Meiryo UI" panose="020B0604030504040204" pitchFamily="50" charset="-128"/>
                        </a:rPr>
                        <a:t>指定管理者又は大阪府による初動確認（目視等）が基本。</a:t>
                      </a:r>
                      <a:endParaRPr lang="ja-JP" sz="900" b="0" dirty="0">
                        <a:solidFill>
                          <a:schemeClr val="tx1"/>
                        </a:solidFill>
                        <a:effectLst/>
                        <a:latin typeface="Meiryo UI" panose="020B0604030504040204" pitchFamily="50" charset="-128"/>
                        <a:ea typeface="Meiryo UI" panose="020B0604030504040204" pitchFamily="50" charset="-128"/>
                      </a:endParaRPr>
                    </a:p>
                    <a:p>
                      <a:pPr marL="133350" indent="-133350" algn="just" fontAlgn="auto">
                        <a:lnSpc>
                          <a:spcPct val="120000"/>
                        </a:lnSpc>
                      </a:pPr>
                      <a:r>
                        <a:rPr lang="ja-JP" sz="900" b="0" kern="100" dirty="0">
                          <a:solidFill>
                            <a:schemeClr val="tx1"/>
                          </a:solidFill>
                          <a:effectLst/>
                          <a:latin typeface="Meiryo UI" panose="020B0604030504040204" pitchFamily="50" charset="-128"/>
                          <a:ea typeface="Meiryo UI" panose="020B0604030504040204" pitchFamily="50" charset="-128"/>
                        </a:rPr>
                        <a:t>・専門性や実施難易度等を考慮し、委託による点検が必要かを判断。</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591" marR="61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979234"/>
                  </a:ext>
                </a:extLst>
              </a:tr>
            </a:tbl>
          </a:graphicData>
        </a:graphic>
      </p:graphicFrame>
      <p:sp>
        <p:nvSpPr>
          <p:cNvPr id="21" name="テキスト ボックス 20">
            <a:extLst>
              <a:ext uri="{FF2B5EF4-FFF2-40B4-BE49-F238E27FC236}">
                <a16:creationId xmlns:a16="http://schemas.microsoft.com/office/drawing/2014/main" id="{BB791A5A-21D1-7D10-5DEE-7B85F9C206C7}"/>
              </a:ext>
            </a:extLst>
          </p:cNvPr>
          <p:cNvSpPr txBox="1"/>
          <p:nvPr/>
        </p:nvSpPr>
        <p:spPr>
          <a:xfrm>
            <a:off x="6340279" y="3479672"/>
            <a:ext cx="2612689" cy="230832"/>
          </a:xfrm>
          <a:prstGeom prst="rect">
            <a:avLst/>
          </a:prstGeom>
          <a:noFill/>
        </p:spPr>
        <p:txBody>
          <a:bodyPr wrap="square">
            <a:spAutoFit/>
          </a:bodyPr>
          <a:lstStyle/>
          <a:p>
            <a:pPr algn="r" fontAlgn="auto"/>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※指定管理者から専門技術者等への外注は可能</a:t>
            </a:r>
            <a:endPar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BD97C84E-9508-04F7-6AB5-4507EFC84093}"/>
              </a:ext>
            </a:extLst>
          </p:cNvPr>
          <p:cNvSpPr txBox="1"/>
          <p:nvPr/>
        </p:nvSpPr>
        <p:spPr>
          <a:xfrm>
            <a:off x="5507615" y="4308262"/>
            <a:ext cx="2900543" cy="246221"/>
          </a:xfrm>
          <a:prstGeom prst="rect">
            <a:avLst/>
          </a:prstGeom>
          <a:noFill/>
        </p:spPr>
        <p:txBody>
          <a:bodyPr wrap="square">
            <a:spAutoFit/>
          </a:bodyPr>
          <a:lstStyle/>
          <a:p>
            <a:pPr algn="ctr">
              <a:lnSpc>
                <a:spcPts val="1200"/>
              </a:lnSpc>
              <a:spcBef>
                <a:spcPts val="600"/>
              </a:spcBef>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2.2</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-3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緊急点検等に関する点検実施方針</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6" name="表 25">
            <a:extLst>
              <a:ext uri="{FF2B5EF4-FFF2-40B4-BE49-F238E27FC236}">
                <a16:creationId xmlns:a16="http://schemas.microsoft.com/office/drawing/2014/main" id="{F7F377D4-2D91-96D7-CF48-DA7D18CA4B6F}"/>
              </a:ext>
            </a:extLst>
          </p:cNvPr>
          <p:cNvGraphicFramePr>
            <a:graphicFrameLocks noGrp="1"/>
          </p:cNvGraphicFramePr>
          <p:nvPr/>
        </p:nvGraphicFramePr>
        <p:xfrm>
          <a:off x="4708808" y="4577529"/>
          <a:ext cx="4244161" cy="1735877"/>
        </p:xfrm>
        <a:graphic>
          <a:graphicData uri="http://schemas.openxmlformats.org/drawingml/2006/table">
            <a:tbl>
              <a:tblPr firstRow="1" firstCol="1" bandRow="1">
                <a:tableStyleId>{5C22544A-7EE6-4342-B048-85BDC9FD1C3A}</a:tableStyleId>
              </a:tblPr>
              <a:tblGrid>
                <a:gridCol w="504542">
                  <a:extLst>
                    <a:ext uri="{9D8B030D-6E8A-4147-A177-3AD203B41FA5}">
                      <a16:colId xmlns:a16="http://schemas.microsoft.com/office/drawing/2014/main" val="2831990965"/>
                    </a:ext>
                  </a:extLst>
                </a:gridCol>
                <a:gridCol w="381000">
                  <a:extLst>
                    <a:ext uri="{9D8B030D-6E8A-4147-A177-3AD203B41FA5}">
                      <a16:colId xmlns:a16="http://schemas.microsoft.com/office/drawing/2014/main" val="298295725"/>
                    </a:ext>
                  </a:extLst>
                </a:gridCol>
                <a:gridCol w="419100">
                  <a:extLst>
                    <a:ext uri="{9D8B030D-6E8A-4147-A177-3AD203B41FA5}">
                      <a16:colId xmlns:a16="http://schemas.microsoft.com/office/drawing/2014/main" val="360059532"/>
                    </a:ext>
                  </a:extLst>
                </a:gridCol>
                <a:gridCol w="590550">
                  <a:extLst>
                    <a:ext uri="{9D8B030D-6E8A-4147-A177-3AD203B41FA5}">
                      <a16:colId xmlns:a16="http://schemas.microsoft.com/office/drawing/2014/main" val="2441155850"/>
                    </a:ext>
                  </a:extLst>
                </a:gridCol>
                <a:gridCol w="2348969">
                  <a:extLst>
                    <a:ext uri="{9D8B030D-6E8A-4147-A177-3AD203B41FA5}">
                      <a16:colId xmlns:a16="http://schemas.microsoft.com/office/drawing/2014/main" val="2288428047"/>
                    </a:ext>
                  </a:extLst>
                </a:gridCol>
              </a:tblGrid>
              <a:tr h="316472">
                <a:tc>
                  <a:txBody>
                    <a:bodyPr/>
                    <a:lstStyle/>
                    <a:p>
                      <a:pPr marL="0" indent="0" algn="ctr">
                        <a:lnSpc>
                          <a:spcPct val="120000"/>
                        </a:lnSpc>
                      </a:pPr>
                      <a:r>
                        <a:rPr lang="ja-JP" sz="800" b="0" dirty="0">
                          <a:solidFill>
                            <a:schemeClr val="tx1"/>
                          </a:solidFill>
                          <a:effectLst/>
                          <a:latin typeface="Meiryo UI" panose="020B0604030504040204" pitchFamily="50" charset="-128"/>
                          <a:ea typeface="Meiryo UI" panose="020B0604030504040204" pitchFamily="50" charset="-128"/>
                        </a:rPr>
                        <a:t>施設名</a:t>
                      </a:r>
                      <a:endParaRPr lang="ja-JP" sz="8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800" b="0" dirty="0">
                          <a:solidFill>
                            <a:schemeClr val="tx1"/>
                          </a:solidFill>
                          <a:effectLst/>
                          <a:latin typeface="Meiryo UI" panose="020B0604030504040204" pitchFamily="50" charset="-128"/>
                          <a:ea typeface="Meiryo UI" panose="020B0604030504040204" pitchFamily="50" charset="-128"/>
                        </a:rPr>
                        <a:t>点検種別</a:t>
                      </a:r>
                      <a:endParaRPr lang="ja-JP" sz="8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800" b="0" dirty="0">
                          <a:solidFill>
                            <a:schemeClr val="tx1"/>
                          </a:solidFill>
                          <a:effectLst/>
                          <a:latin typeface="Meiryo UI" panose="020B0604030504040204" pitchFamily="50" charset="-128"/>
                          <a:ea typeface="Meiryo UI" panose="020B0604030504040204" pitchFamily="50" charset="-128"/>
                        </a:rPr>
                        <a:t>実施頻度</a:t>
                      </a:r>
                      <a:endParaRPr lang="ja-JP" sz="8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800" b="0" dirty="0">
                          <a:solidFill>
                            <a:schemeClr val="tx1"/>
                          </a:solidFill>
                          <a:effectLst/>
                          <a:latin typeface="Meiryo UI" panose="020B0604030504040204" pitchFamily="50" charset="-128"/>
                          <a:ea typeface="Meiryo UI" panose="020B0604030504040204" pitchFamily="50" charset="-128"/>
                        </a:rPr>
                        <a:t>点検者</a:t>
                      </a:r>
                      <a:endParaRPr lang="ja-JP" sz="8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800" b="0" dirty="0">
                          <a:solidFill>
                            <a:schemeClr val="tx1"/>
                          </a:solidFill>
                          <a:effectLst/>
                          <a:latin typeface="Meiryo UI" panose="020B0604030504040204" pitchFamily="50" charset="-128"/>
                          <a:ea typeface="Meiryo UI" panose="020B0604030504040204" pitchFamily="50" charset="-128"/>
                        </a:rPr>
                        <a:t>内容</a:t>
                      </a:r>
                      <a:endParaRPr lang="ja-JP" sz="8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36046885"/>
                  </a:ext>
                </a:extLst>
              </a:tr>
              <a:tr h="407839">
                <a:tc rowSpan="2">
                  <a:txBody>
                    <a:bodyPr/>
                    <a:lstStyle/>
                    <a:p>
                      <a:pPr marL="0" marR="71755" indent="0" algn="l">
                        <a:lnSpc>
                          <a:spcPct val="120000"/>
                        </a:lnSpc>
                        <a:spcAft>
                          <a:spcPts val="0"/>
                        </a:spcAft>
                        <a:tabLst/>
                      </a:pPr>
                      <a:r>
                        <a:rPr lang="ja-JP" sz="800" b="0" dirty="0">
                          <a:solidFill>
                            <a:schemeClr val="tx1"/>
                          </a:solidFill>
                          <a:effectLst/>
                          <a:latin typeface="Meiryo UI" panose="020B0604030504040204" pitchFamily="50" charset="-128"/>
                          <a:ea typeface="Meiryo UI" panose="020B0604030504040204" pitchFamily="50" charset="-128"/>
                        </a:rPr>
                        <a:t>全施設</a:t>
                      </a:r>
                      <a:endParaRPr lang="ja-JP" sz="8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800" b="0" dirty="0">
                          <a:solidFill>
                            <a:schemeClr val="tx1"/>
                          </a:solidFill>
                          <a:effectLst/>
                          <a:latin typeface="Meiryo UI" panose="020B0604030504040204" pitchFamily="50" charset="-128"/>
                          <a:ea typeface="Meiryo UI" panose="020B0604030504040204" pitchFamily="50" charset="-128"/>
                        </a:rPr>
                        <a:t>詳細点検</a:t>
                      </a:r>
                      <a:endParaRPr lang="ja-JP" sz="8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800" b="0" dirty="0">
                          <a:solidFill>
                            <a:schemeClr val="tx1"/>
                          </a:solidFill>
                          <a:effectLst/>
                          <a:latin typeface="Meiryo UI" panose="020B0604030504040204" pitchFamily="50" charset="-128"/>
                          <a:ea typeface="Meiryo UI" panose="020B0604030504040204" pitchFamily="50" charset="-128"/>
                        </a:rPr>
                        <a:t>必要に応じて</a:t>
                      </a:r>
                      <a:endParaRPr lang="ja-JP" sz="8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800" b="0" dirty="0">
                          <a:solidFill>
                            <a:schemeClr val="tx1"/>
                          </a:solidFill>
                          <a:effectLst/>
                          <a:latin typeface="Meiryo UI" panose="020B0604030504040204" pitchFamily="50" charset="-128"/>
                          <a:ea typeface="Meiryo UI" panose="020B0604030504040204" pitchFamily="50" charset="-128"/>
                        </a:rPr>
                        <a:t>指定管理者又は大阪府</a:t>
                      </a:r>
                      <a:endParaRPr lang="ja-JP" sz="8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800" b="0" dirty="0">
                          <a:solidFill>
                            <a:schemeClr val="tx1"/>
                          </a:solidFill>
                          <a:effectLst/>
                          <a:latin typeface="Meiryo UI" panose="020B0604030504040204" pitchFamily="50" charset="-128"/>
                          <a:ea typeface="Meiryo UI" panose="020B0604030504040204" pitchFamily="50" charset="-128"/>
                        </a:rPr>
                        <a:t>突発的な設備の故障等の原因究明や補修の必要性・補修方法の検討などの為、劣化損傷の状態等について詳細に調査する点検</a:t>
                      </a:r>
                      <a:endParaRPr lang="ja-JP" sz="8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2041280"/>
                  </a:ext>
                </a:extLst>
              </a:tr>
              <a:tr h="996939">
                <a:tc vMerge="1">
                  <a:txBody>
                    <a:bodyPr/>
                    <a:lstStyle/>
                    <a:p>
                      <a:endParaRPr kumimoji="1" lang="ja-JP" altLang="en-US"/>
                    </a:p>
                  </a:txBody>
                  <a:tcPr/>
                </a:tc>
                <a:tc>
                  <a:txBody>
                    <a:bodyPr/>
                    <a:lstStyle/>
                    <a:p>
                      <a:pPr algn="just">
                        <a:lnSpc>
                          <a:spcPct val="120000"/>
                        </a:lnSpc>
                      </a:pPr>
                      <a:r>
                        <a:rPr lang="ja-JP" sz="800" b="0">
                          <a:solidFill>
                            <a:schemeClr val="tx1"/>
                          </a:solidFill>
                          <a:effectLst/>
                          <a:latin typeface="Meiryo UI" panose="020B0604030504040204" pitchFamily="50" charset="-128"/>
                          <a:ea typeface="Meiryo UI" panose="020B0604030504040204" pitchFamily="50" charset="-128"/>
                        </a:rPr>
                        <a:t>緊急点検</a:t>
                      </a:r>
                    </a:p>
                    <a:p>
                      <a:pPr algn="just">
                        <a:lnSpc>
                          <a:spcPct val="120000"/>
                        </a:lnSpc>
                      </a:pPr>
                      <a:r>
                        <a:rPr lang="ja-JP" sz="800" b="0">
                          <a:solidFill>
                            <a:schemeClr val="tx1"/>
                          </a:solidFill>
                          <a:effectLst/>
                          <a:latin typeface="Meiryo UI" panose="020B0604030504040204" pitchFamily="50" charset="-128"/>
                          <a:ea typeface="Meiryo UI" panose="020B0604030504040204" pitchFamily="50" charset="-128"/>
                        </a:rPr>
                        <a:t>（臨時点検）</a:t>
                      </a:r>
                      <a:endParaRPr lang="ja-JP" sz="800" b="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800" b="0" dirty="0">
                          <a:solidFill>
                            <a:schemeClr val="tx1"/>
                          </a:solidFill>
                          <a:effectLst/>
                          <a:latin typeface="Meiryo UI" panose="020B0604030504040204" pitchFamily="50" charset="-128"/>
                          <a:ea typeface="Meiryo UI" panose="020B0604030504040204" pitchFamily="50" charset="-128"/>
                        </a:rPr>
                        <a:t>必要に応じて</a:t>
                      </a:r>
                      <a:endParaRPr lang="ja-JP" sz="8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800" b="0" dirty="0">
                          <a:solidFill>
                            <a:schemeClr val="tx1"/>
                          </a:solidFill>
                          <a:effectLst/>
                          <a:latin typeface="Meiryo UI" panose="020B0604030504040204" pitchFamily="50" charset="-128"/>
                          <a:ea typeface="Meiryo UI" panose="020B0604030504040204" pitchFamily="50" charset="-128"/>
                        </a:rPr>
                        <a:t>指定管理者又は大阪府</a:t>
                      </a:r>
                      <a:endParaRPr lang="ja-JP" sz="8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800" b="0" dirty="0">
                          <a:solidFill>
                            <a:schemeClr val="tx1"/>
                          </a:solidFill>
                          <a:effectLst/>
                          <a:latin typeface="Meiryo UI" panose="020B0604030504040204" pitchFamily="50" charset="-128"/>
                          <a:ea typeface="Meiryo UI" panose="020B0604030504040204" pitchFamily="50" charset="-128"/>
                        </a:rPr>
                        <a:t>地震や台風、集中豪雨等の災害や社会的に大きな事故が発生した場合に必要に応じて実施する臨時点検。</a:t>
                      </a:r>
                    </a:p>
                    <a:p>
                      <a:pPr indent="127000" algn="just">
                        <a:lnSpc>
                          <a:spcPct val="120000"/>
                        </a:lnSpc>
                      </a:pPr>
                      <a:r>
                        <a:rPr lang="ja-JP" sz="800" b="0" dirty="0">
                          <a:solidFill>
                            <a:schemeClr val="tx1"/>
                          </a:solidFill>
                          <a:effectLst/>
                          <a:latin typeface="Meiryo UI" panose="020B0604030504040204" pitchFamily="50" charset="-128"/>
                          <a:ea typeface="Meiryo UI" panose="020B0604030504040204" pitchFamily="50" charset="-128"/>
                        </a:rPr>
                        <a:t>例）遊具事故が発生した時に、類似事故を未然に防ぐ為に緊急点検を実施。</a:t>
                      </a:r>
                    </a:p>
                    <a:p>
                      <a:pPr algn="just">
                        <a:lnSpc>
                          <a:spcPct val="120000"/>
                        </a:lnSpc>
                      </a:pPr>
                      <a:r>
                        <a:rPr lang="en-US" sz="800" b="0" dirty="0">
                          <a:solidFill>
                            <a:schemeClr val="tx1"/>
                          </a:solidFill>
                          <a:effectLst/>
                          <a:latin typeface="Meiryo UI" panose="020B0604030504040204" pitchFamily="50" charset="-128"/>
                          <a:ea typeface="Meiryo UI" panose="020B0604030504040204" pitchFamily="50" charset="-128"/>
                        </a:rPr>
                        <a:t> </a:t>
                      </a:r>
                      <a:r>
                        <a:rPr lang="ja-JP" sz="800" b="0" dirty="0">
                          <a:solidFill>
                            <a:schemeClr val="tx1"/>
                          </a:solidFill>
                          <a:effectLst/>
                          <a:latin typeface="Meiryo UI" panose="020B0604030504040204" pitchFamily="50" charset="-128"/>
                          <a:ea typeface="Meiryo UI" panose="020B0604030504040204" pitchFamily="50" charset="-128"/>
                        </a:rPr>
                        <a:t>また、行楽期や夏休みなど利用者が増える時期の前の安全確認の為の臨時点検。</a:t>
                      </a:r>
                      <a:endParaRPr lang="ja-JP" sz="8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1176" marR="611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345303"/>
                  </a:ext>
                </a:extLst>
              </a:tr>
            </a:tbl>
          </a:graphicData>
        </a:graphic>
      </p:graphicFrame>
    </p:spTree>
    <p:extLst>
      <p:ext uri="{BB962C8B-B14F-4D97-AF65-F5344CB8AC3E}">
        <p14:creationId xmlns:p14="http://schemas.microsoft.com/office/powerpoint/2010/main" val="274728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0"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154</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8C621A5D-73C2-E05A-0AFC-6965F87CCE38}"/>
              </a:ext>
            </a:extLst>
          </p:cNvPr>
          <p:cNvSpPr txBox="1"/>
          <p:nvPr/>
        </p:nvSpPr>
        <p:spPr>
          <a:xfrm>
            <a:off x="131450" y="565588"/>
            <a:ext cx="4343354" cy="307777"/>
          </a:xfrm>
          <a:prstGeom prst="rect">
            <a:avLst/>
          </a:prstGeom>
          <a:noFill/>
        </p:spPr>
        <p:txBody>
          <a:bodyPr wrap="square">
            <a:spAutoFit/>
          </a:bodyPr>
          <a:lstStyle/>
          <a:p>
            <a:pPr marL="381000" indent="-381000" algn="just">
              <a:spcBef>
                <a:spcPts val="600"/>
              </a:spcBef>
              <a:spcAft>
                <a:spcPts val="600"/>
              </a:spcAft>
            </a:pP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 点検、診断・評価の手法や体制等の充実</a:t>
            </a:r>
          </a:p>
        </p:txBody>
      </p:sp>
      <p:sp>
        <p:nvSpPr>
          <p:cNvPr id="5" name="テキスト ボックス 4">
            <a:extLst>
              <a:ext uri="{FF2B5EF4-FFF2-40B4-BE49-F238E27FC236}">
                <a16:creationId xmlns:a16="http://schemas.microsoft.com/office/drawing/2014/main" id="{02600A66-1288-F303-235B-8561DD7EA1BA}"/>
              </a:ext>
            </a:extLst>
          </p:cNvPr>
          <p:cNvSpPr txBox="1"/>
          <p:nvPr/>
        </p:nvSpPr>
        <p:spPr>
          <a:xfrm>
            <a:off x="266283" y="927755"/>
            <a:ext cx="4208451" cy="1694631"/>
          </a:xfrm>
          <a:prstGeom prst="rect">
            <a:avLst/>
          </a:prstGeom>
          <a:noFill/>
        </p:spPr>
        <p:txBody>
          <a:bodyPr wrap="square">
            <a:spAutoFit/>
          </a:bodyPr>
          <a:lstStyle/>
          <a:p>
            <a:pPr marL="1285240" indent="-119507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診断・評価</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1.</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公園施設の劣化損傷の総合評価（健全度）は、国の公園施設</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長寿命化計画策定指針（案）に基づくＡ～Ｄの</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段階で評価する</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こととし、評価の流れは以下のとおりである。（評価区分は表</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ｰ</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また、各分野で診断・評価基準を統一することは困難であるが、</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府が</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管理する施設全体の状況を横断的に把握するため、</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「国土交通省に</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基づくトンネル等の健全性の診断結果の分類」を基に、公園施設の評</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価基準と比較したものを参考に表</a:t>
            </a: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ｰ</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5</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に示す。</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6E1F4A08-4804-271A-6617-19A1CB97096A}"/>
              </a:ext>
            </a:extLst>
          </p:cNvPr>
          <p:cNvPicPr>
            <a:picLocks noChangeAspect="1"/>
          </p:cNvPicPr>
          <p:nvPr/>
        </p:nvPicPr>
        <p:blipFill>
          <a:blip r:embed="rId2"/>
          <a:stretch>
            <a:fillRect/>
          </a:stretch>
        </p:blipFill>
        <p:spPr>
          <a:xfrm>
            <a:off x="286076" y="2879909"/>
            <a:ext cx="4034099" cy="3365673"/>
          </a:xfrm>
          <a:prstGeom prst="rect">
            <a:avLst/>
          </a:prstGeom>
        </p:spPr>
      </p:pic>
      <p:sp>
        <p:nvSpPr>
          <p:cNvPr id="8" name="テキスト ボックス 7">
            <a:extLst>
              <a:ext uri="{FF2B5EF4-FFF2-40B4-BE49-F238E27FC236}">
                <a16:creationId xmlns:a16="http://schemas.microsoft.com/office/drawing/2014/main" id="{CD5FCCE0-47FC-F804-0D59-BC8E67B21EBE}"/>
              </a:ext>
            </a:extLst>
          </p:cNvPr>
          <p:cNvSpPr txBox="1"/>
          <p:nvPr/>
        </p:nvSpPr>
        <p:spPr>
          <a:xfrm>
            <a:off x="583167" y="6323836"/>
            <a:ext cx="3737008" cy="246221"/>
          </a:xfrm>
          <a:prstGeom prst="rect">
            <a:avLst/>
          </a:prstGeom>
          <a:noFill/>
        </p:spPr>
        <p:txBody>
          <a:bodyPr wrap="square">
            <a:spAutoFit/>
          </a:bodyPr>
          <a:lstStyle/>
          <a:p>
            <a:pPr algn="ctr" fontAlgn="auto">
              <a:spcBef>
                <a:spcPts val="600"/>
              </a:spcBef>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ｰ</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ja-JP" sz="1000" kern="100" dirty="0">
                <a:effectLst/>
                <a:latin typeface="Meiryo UI" panose="020B0604030504040204" pitchFamily="50" charset="-128"/>
                <a:ea typeface="Meiryo UI" panose="020B0604030504040204" pitchFamily="50" charset="-128"/>
                <a:cs typeface="Meiryo UI" panose="020B0604030504040204" pitchFamily="50" charset="-128"/>
              </a:rPr>
              <a:t>点検結果に基づく総合評価（健全度）の判定の流れ</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7B5AF2E6-A908-4A6C-A9E2-240806B1816D}"/>
              </a:ext>
            </a:extLst>
          </p:cNvPr>
          <p:cNvSpPr txBox="1"/>
          <p:nvPr/>
        </p:nvSpPr>
        <p:spPr>
          <a:xfrm>
            <a:off x="4901277" y="1021645"/>
            <a:ext cx="3991633" cy="246221"/>
          </a:xfrm>
          <a:prstGeom prst="rect">
            <a:avLst/>
          </a:prstGeom>
          <a:noFill/>
        </p:spPr>
        <p:txBody>
          <a:bodyPr wrap="square">
            <a:spAutoFit/>
          </a:bodyPr>
          <a:lstStyle/>
          <a:p>
            <a:pPr algn="ctr" fontAlgn="auto">
              <a:spcBef>
                <a:spcPts val="600"/>
              </a:spcBef>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２</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.2‑4</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公園施設における劣化・損傷の総合評価（健全度）の基準</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8D4A6D03-6723-405C-95EE-DDFFAAC43F5D}"/>
              </a:ext>
            </a:extLst>
          </p:cNvPr>
          <p:cNvSpPr txBox="1"/>
          <p:nvPr/>
        </p:nvSpPr>
        <p:spPr>
          <a:xfrm>
            <a:off x="4609568" y="1364647"/>
            <a:ext cx="2341659" cy="255959"/>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－公園施設（公園関連設備除く）－</a:t>
            </a:r>
            <a:endParaRPr lang="ja-JP" altLang="en-US" sz="10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F53666C6-0C22-4DEB-905D-551E143E74BC}"/>
              </a:ext>
            </a:extLst>
          </p:cNvPr>
          <p:cNvGraphicFramePr>
            <a:graphicFrameLocks noGrp="1"/>
          </p:cNvGraphicFramePr>
          <p:nvPr/>
        </p:nvGraphicFramePr>
        <p:xfrm>
          <a:off x="4862967" y="1796483"/>
          <a:ext cx="4068250" cy="2051660"/>
        </p:xfrm>
        <a:graphic>
          <a:graphicData uri="http://schemas.openxmlformats.org/drawingml/2006/table">
            <a:tbl>
              <a:tblPr firstRow="1" firstCol="1" bandRow="1">
                <a:tableStyleId>{5C22544A-7EE6-4342-B048-85BDC9FD1C3A}</a:tableStyleId>
              </a:tblPr>
              <a:tblGrid>
                <a:gridCol w="625335">
                  <a:extLst>
                    <a:ext uri="{9D8B030D-6E8A-4147-A177-3AD203B41FA5}">
                      <a16:colId xmlns:a16="http://schemas.microsoft.com/office/drawing/2014/main" val="96759726"/>
                    </a:ext>
                  </a:extLst>
                </a:gridCol>
                <a:gridCol w="3442915">
                  <a:extLst>
                    <a:ext uri="{9D8B030D-6E8A-4147-A177-3AD203B41FA5}">
                      <a16:colId xmlns:a16="http://schemas.microsoft.com/office/drawing/2014/main" val="4077870083"/>
                    </a:ext>
                  </a:extLst>
                </a:gridCol>
              </a:tblGrid>
              <a:tr h="159226">
                <a:tc>
                  <a:txBody>
                    <a:bodyPr/>
                    <a:lstStyle/>
                    <a:p>
                      <a:pPr algn="ctr" fontAlgn="auto">
                        <a:lnSpc>
                          <a:spcPct val="120000"/>
                        </a:lnSpc>
                      </a:pPr>
                      <a:r>
                        <a:rPr lang="ja-JP" sz="900" kern="100" dirty="0">
                          <a:solidFill>
                            <a:sysClr val="windowText" lastClr="000000"/>
                          </a:solidFill>
                          <a:effectLst/>
                          <a:latin typeface="Meiryo UI" panose="020B0604030504040204" pitchFamily="50" charset="-128"/>
                          <a:ea typeface="Meiryo UI" panose="020B0604030504040204" pitchFamily="50" charset="-128"/>
                        </a:rPr>
                        <a:t>ランク</a:t>
                      </a:r>
                      <a:endParaRPr lang="ja-JP" sz="9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auto">
                        <a:lnSpc>
                          <a:spcPct val="120000"/>
                        </a:lnSpc>
                      </a:pPr>
                      <a:r>
                        <a:rPr lang="ja-JP" sz="900" kern="100" dirty="0">
                          <a:solidFill>
                            <a:sysClr val="windowText" lastClr="000000"/>
                          </a:solidFill>
                          <a:effectLst/>
                          <a:latin typeface="Meiryo UI" panose="020B0604030504040204" pitchFamily="50" charset="-128"/>
                          <a:ea typeface="Meiryo UI" panose="020B0604030504040204" pitchFamily="50" charset="-128"/>
                        </a:rPr>
                        <a:t>評価基準</a:t>
                      </a:r>
                      <a:endParaRPr lang="ja-JP" sz="9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351470047"/>
                  </a:ext>
                </a:extLst>
              </a:tr>
              <a:tr h="338587">
                <a:tc>
                  <a:txBody>
                    <a:bodyPr/>
                    <a:lstStyle/>
                    <a:p>
                      <a:pPr algn="ctr" fontAlgn="auto">
                        <a:lnSpc>
                          <a:spcPct val="120000"/>
                        </a:lnSpc>
                      </a:pPr>
                      <a:r>
                        <a:rPr lang="en-US" sz="900" kern="100" dirty="0">
                          <a:solidFill>
                            <a:sysClr val="windowText" lastClr="000000"/>
                          </a:solidFill>
                          <a:effectLst/>
                          <a:latin typeface="Meiryo UI" panose="020B0604030504040204" pitchFamily="50" charset="-128"/>
                          <a:ea typeface="Meiryo UI" panose="020B0604030504040204" pitchFamily="50" charset="-128"/>
                        </a:rPr>
                        <a:t>A</a:t>
                      </a:r>
                      <a:endParaRPr lang="ja-JP" sz="900" dirty="0">
                        <a:solidFill>
                          <a:sysClr val="windowText" lastClr="000000"/>
                        </a:solidFill>
                        <a:effectLst/>
                        <a:latin typeface="Meiryo UI" panose="020B0604030504040204" pitchFamily="50" charset="-128"/>
                        <a:ea typeface="Meiryo UI" panose="020B0604030504040204" pitchFamily="50" charset="-128"/>
                      </a:endParaRPr>
                    </a:p>
                    <a:p>
                      <a:pPr algn="ctr" fontAlgn="auto">
                        <a:lnSpc>
                          <a:spcPct val="120000"/>
                        </a:lnSpc>
                      </a:pPr>
                      <a:r>
                        <a:rPr lang="en-US" sz="900" kern="100" dirty="0">
                          <a:solidFill>
                            <a:sysClr val="windowText" lastClr="000000"/>
                          </a:solidFill>
                          <a:effectLst/>
                          <a:latin typeface="Meiryo UI" panose="020B0604030504040204" pitchFamily="50" charset="-128"/>
                          <a:ea typeface="Meiryo UI" panose="020B0604030504040204" pitchFamily="50" charset="-128"/>
                        </a:rPr>
                        <a:t> </a:t>
                      </a:r>
                      <a:endParaRPr lang="ja-JP" sz="9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900" kern="100" dirty="0">
                          <a:solidFill>
                            <a:sysClr val="windowText" lastClr="000000"/>
                          </a:solidFill>
                          <a:effectLst/>
                          <a:latin typeface="Meiryo UI" panose="020B0604030504040204" pitchFamily="50" charset="-128"/>
                          <a:ea typeface="Meiryo UI" panose="020B0604030504040204" pitchFamily="50" charset="-128"/>
                        </a:rPr>
                        <a:t>・全体的に健全である。</a:t>
                      </a:r>
                      <a:endParaRPr lang="ja-JP" sz="90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kern="100" dirty="0">
                          <a:solidFill>
                            <a:sysClr val="windowText" lastClr="000000"/>
                          </a:solidFill>
                          <a:effectLst/>
                          <a:latin typeface="Meiryo UI" panose="020B0604030504040204" pitchFamily="50" charset="-128"/>
                          <a:ea typeface="Meiryo UI" panose="020B0604030504040204" pitchFamily="50" charset="-128"/>
                        </a:rPr>
                        <a:t>・緊急の補修の必要はないため、日常の維持保全で管理するもの。</a:t>
                      </a:r>
                      <a:endParaRPr lang="ja-JP" sz="9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2640652"/>
                  </a:ext>
                </a:extLst>
              </a:tr>
              <a:tr h="517949">
                <a:tc>
                  <a:txBody>
                    <a:bodyPr/>
                    <a:lstStyle/>
                    <a:p>
                      <a:pPr algn="ctr" fontAlgn="auto">
                        <a:lnSpc>
                          <a:spcPct val="120000"/>
                        </a:lnSpc>
                      </a:pPr>
                      <a:r>
                        <a:rPr lang="en-US" sz="900" kern="100" dirty="0">
                          <a:solidFill>
                            <a:sysClr val="windowText" lastClr="000000"/>
                          </a:solidFill>
                          <a:effectLst/>
                          <a:latin typeface="Meiryo UI" panose="020B0604030504040204" pitchFamily="50" charset="-128"/>
                          <a:ea typeface="Meiryo UI" panose="020B0604030504040204" pitchFamily="50" charset="-128"/>
                        </a:rPr>
                        <a:t>B</a:t>
                      </a:r>
                      <a:endParaRPr lang="ja-JP" sz="900" dirty="0">
                        <a:solidFill>
                          <a:sysClr val="windowText" lastClr="000000"/>
                        </a:solidFill>
                        <a:effectLst/>
                        <a:latin typeface="Meiryo UI" panose="020B0604030504040204" pitchFamily="50" charset="-128"/>
                        <a:ea typeface="Meiryo UI" panose="020B0604030504040204" pitchFamily="50" charset="-128"/>
                      </a:endParaRPr>
                    </a:p>
                    <a:p>
                      <a:pPr algn="ctr" fontAlgn="auto">
                        <a:lnSpc>
                          <a:spcPct val="120000"/>
                        </a:lnSpc>
                      </a:pPr>
                      <a:r>
                        <a:rPr lang="en-US" sz="900" kern="100" dirty="0">
                          <a:solidFill>
                            <a:sysClr val="windowText" lastClr="000000"/>
                          </a:solidFill>
                          <a:effectLst/>
                          <a:latin typeface="Meiryo UI" panose="020B0604030504040204" pitchFamily="50" charset="-128"/>
                          <a:ea typeface="Meiryo UI" panose="020B0604030504040204" pitchFamily="50" charset="-128"/>
                        </a:rPr>
                        <a:t> </a:t>
                      </a:r>
                      <a:endParaRPr lang="ja-JP" sz="9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900" kern="100" dirty="0">
                          <a:solidFill>
                            <a:sysClr val="windowText" lastClr="000000"/>
                          </a:solidFill>
                          <a:effectLst/>
                          <a:latin typeface="Meiryo UI" panose="020B0604030504040204" pitchFamily="50" charset="-128"/>
                          <a:ea typeface="Meiryo UI" panose="020B0604030504040204" pitchFamily="50" charset="-128"/>
                        </a:rPr>
                        <a:t>・全体的に健全だが、部分的に劣化が進行している。</a:t>
                      </a:r>
                      <a:endParaRPr lang="ja-JP" sz="90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kern="100" dirty="0">
                          <a:solidFill>
                            <a:sysClr val="windowText" lastClr="000000"/>
                          </a:solidFill>
                          <a:effectLst/>
                          <a:latin typeface="Meiryo UI" panose="020B0604030504040204" pitchFamily="50" charset="-128"/>
                          <a:ea typeface="Meiryo UI" panose="020B0604030504040204" pitchFamily="50" charset="-128"/>
                        </a:rPr>
                        <a:t>・緊急の補修の必要性はないが、維持保全での管理の中で、劣化部分について定期的な観察が必要なもの。</a:t>
                      </a:r>
                      <a:endParaRPr lang="ja-JP" sz="9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5961551"/>
                  </a:ext>
                </a:extLst>
              </a:tr>
              <a:tr h="517949">
                <a:tc>
                  <a:txBody>
                    <a:bodyPr/>
                    <a:lstStyle/>
                    <a:p>
                      <a:pPr algn="ctr" fontAlgn="auto">
                        <a:lnSpc>
                          <a:spcPct val="120000"/>
                        </a:lnSpc>
                      </a:pPr>
                      <a:r>
                        <a:rPr lang="en-US" sz="900" kern="100" dirty="0">
                          <a:solidFill>
                            <a:sysClr val="windowText" lastClr="000000"/>
                          </a:solidFill>
                          <a:effectLst/>
                          <a:latin typeface="Meiryo UI" panose="020B0604030504040204" pitchFamily="50" charset="-128"/>
                          <a:ea typeface="Meiryo UI" panose="020B0604030504040204" pitchFamily="50" charset="-128"/>
                        </a:rPr>
                        <a:t>C</a:t>
                      </a:r>
                      <a:endParaRPr lang="ja-JP" sz="900" dirty="0">
                        <a:solidFill>
                          <a:sysClr val="windowText" lastClr="000000"/>
                        </a:solidFill>
                        <a:effectLst/>
                        <a:latin typeface="Meiryo UI" panose="020B0604030504040204" pitchFamily="50" charset="-128"/>
                        <a:ea typeface="Meiryo UI" panose="020B0604030504040204" pitchFamily="50" charset="-128"/>
                      </a:endParaRPr>
                    </a:p>
                    <a:p>
                      <a:pPr algn="ctr" fontAlgn="auto">
                        <a:lnSpc>
                          <a:spcPct val="120000"/>
                        </a:lnSpc>
                      </a:pPr>
                      <a:r>
                        <a:rPr lang="en-US" sz="900" kern="100" dirty="0">
                          <a:solidFill>
                            <a:sysClr val="windowText" lastClr="000000"/>
                          </a:solidFill>
                          <a:effectLst/>
                          <a:latin typeface="Meiryo UI" panose="020B0604030504040204" pitchFamily="50" charset="-128"/>
                          <a:ea typeface="Meiryo UI" panose="020B0604030504040204" pitchFamily="50" charset="-128"/>
                        </a:rPr>
                        <a:t> </a:t>
                      </a:r>
                      <a:endParaRPr lang="ja-JP" sz="9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900" kern="100" dirty="0">
                          <a:solidFill>
                            <a:sysClr val="windowText" lastClr="000000"/>
                          </a:solidFill>
                          <a:effectLst/>
                          <a:latin typeface="Meiryo UI" panose="020B0604030504040204" pitchFamily="50" charset="-128"/>
                          <a:ea typeface="Meiryo UI" panose="020B0604030504040204" pitchFamily="50" charset="-128"/>
                        </a:rPr>
                        <a:t>・全体的に劣化が進行している</a:t>
                      </a:r>
                      <a:endParaRPr lang="ja-JP" sz="90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kern="100" dirty="0">
                          <a:solidFill>
                            <a:sysClr val="windowText" lastClr="000000"/>
                          </a:solidFill>
                          <a:effectLst/>
                          <a:latin typeface="Meiryo UI" panose="020B0604030504040204" pitchFamily="50" charset="-128"/>
                          <a:ea typeface="Meiryo UI" panose="020B0604030504040204" pitchFamily="50" charset="-128"/>
                        </a:rPr>
                        <a:t>・現時点では重大な事故につながらないが、利用し続けるためには部分的な補修、もしくは更新が必要なもの。</a:t>
                      </a:r>
                      <a:endParaRPr lang="ja-JP" sz="9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6861670"/>
                  </a:ext>
                </a:extLst>
              </a:tr>
              <a:tr h="517949">
                <a:tc>
                  <a:txBody>
                    <a:bodyPr/>
                    <a:lstStyle/>
                    <a:p>
                      <a:pPr algn="ctr" fontAlgn="auto">
                        <a:lnSpc>
                          <a:spcPct val="120000"/>
                        </a:lnSpc>
                      </a:pPr>
                      <a:r>
                        <a:rPr lang="en-US" sz="900" kern="100" dirty="0">
                          <a:solidFill>
                            <a:sysClr val="windowText" lastClr="000000"/>
                          </a:solidFill>
                          <a:effectLst/>
                          <a:latin typeface="Meiryo UI" panose="020B0604030504040204" pitchFamily="50" charset="-128"/>
                          <a:ea typeface="Meiryo UI" panose="020B0604030504040204" pitchFamily="50" charset="-128"/>
                        </a:rPr>
                        <a:t>D</a:t>
                      </a:r>
                      <a:endParaRPr lang="ja-JP" sz="900" dirty="0">
                        <a:solidFill>
                          <a:sysClr val="windowText" lastClr="000000"/>
                        </a:solidFill>
                        <a:effectLst/>
                        <a:latin typeface="Meiryo UI" panose="020B0604030504040204" pitchFamily="50" charset="-128"/>
                        <a:ea typeface="Meiryo UI" panose="020B0604030504040204" pitchFamily="50" charset="-128"/>
                      </a:endParaRPr>
                    </a:p>
                    <a:p>
                      <a:pPr algn="ctr" fontAlgn="auto">
                        <a:lnSpc>
                          <a:spcPct val="120000"/>
                        </a:lnSpc>
                      </a:pPr>
                      <a:r>
                        <a:rPr lang="en-US" sz="900" kern="100" dirty="0">
                          <a:solidFill>
                            <a:sysClr val="windowText" lastClr="000000"/>
                          </a:solidFill>
                          <a:effectLst/>
                          <a:latin typeface="Meiryo UI" panose="020B0604030504040204" pitchFamily="50" charset="-128"/>
                          <a:ea typeface="Meiryo UI" panose="020B0604030504040204" pitchFamily="50" charset="-128"/>
                        </a:rPr>
                        <a:t> </a:t>
                      </a:r>
                      <a:endParaRPr lang="ja-JP" sz="9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900" kern="100" dirty="0">
                          <a:solidFill>
                            <a:sysClr val="windowText" lastClr="000000"/>
                          </a:solidFill>
                          <a:effectLst/>
                          <a:latin typeface="Meiryo UI" panose="020B0604030504040204" pitchFamily="50" charset="-128"/>
                          <a:ea typeface="Meiryo UI" panose="020B0604030504040204" pitchFamily="50" charset="-128"/>
                        </a:rPr>
                        <a:t>・全体的に顕著な劣化がある。</a:t>
                      </a:r>
                      <a:endParaRPr lang="ja-JP" sz="90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kern="100" dirty="0">
                          <a:solidFill>
                            <a:sysClr val="windowText" lastClr="000000"/>
                          </a:solidFill>
                          <a:effectLst/>
                          <a:latin typeface="Meiryo UI" panose="020B0604030504040204" pitchFamily="50" charset="-128"/>
                          <a:ea typeface="Meiryo UI" panose="020B0604030504040204" pitchFamily="50" charset="-128"/>
                        </a:rPr>
                        <a:t>・重大な事故につながる恐れがあり、公園施設の利用禁止あるいは、緊急な補修、もしくは更新が必要とされるもの。</a:t>
                      </a:r>
                      <a:endParaRPr lang="ja-JP" sz="9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0635028"/>
                  </a:ext>
                </a:extLst>
              </a:tr>
            </a:tbl>
          </a:graphicData>
        </a:graphic>
      </p:graphicFrame>
    </p:spTree>
    <p:extLst>
      <p:ext uri="{BB962C8B-B14F-4D97-AF65-F5344CB8AC3E}">
        <p14:creationId xmlns:p14="http://schemas.microsoft.com/office/powerpoint/2010/main" val="2312650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155</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8C621A5D-73C2-E05A-0AFC-6965F87CCE38}"/>
              </a:ext>
            </a:extLst>
          </p:cNvPr>
          <p:cNvSpPr txBox="1"/>
          <p:nvPr/>
        </p:nvSpPr>
        <p:spPr>
          <a:xfrm>
            <a:off x="131450" y="565588"/>
            <a:ext cx="4343354" cy="307777"/>
          </a:xfrm>
          <a:prstGeom prst="rect">
            <a:avLst/>
          </a:prstGeom>
          <a:noFill/>
        </p:spPr>
        <p:txBody>
          <a:bodyPr wrap="square">
            <a:spAutoFit/>
          </a:bodyPr>
          <a:lstStyle/>
          <a:p>
            <a:pPr marL="381000" indent="-381000" algn="just">
              <a:spcBef>
                <a:spcPts val="600"/>
              </a:spcBef>
              <a:spcAft>
                <a:spcPts val="600"/>
              </a:spcAft>
            </a:pP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 点検、診断・評価の手法や体制等の充実</a:t>
            </a:r>
          </a:p>
        </p:txBody>
      </p:sp>
      <p:sp>
        <p:nvSpPr>
          <p:cNvPr id="2" name="Rectangle 2">
            <a:extLst>
              <a:ext uri="{FF2B5EF4-FFF2-40B4-BE49-F238E27FC236}">
                <a16:creationId xmlns:a16="http://schemas.microsoft.com/office/drawing/2014/main" id="{754A5C4D-7EAE-4F30-AA60-418184164D82}"/>
              </a:ext>
            </a:extLst>
          </p:cNvPr>
          <p:cNvSpPr>
            <a:spLocks noChangeArrowheads="1"/>
          </p:cNvSpPr>
          <p:nvPr/>
        </p:nvSpPr>
        <p:spPr bwMode="auto">
          <a:xfrm>
            <a:off x="47453" y="5413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テキスト ボックス 49">
            <a:extLst>
              <a:ext uri="{FF2B5EF4-FFF2-40B4-BE49-F238E27FC236}">
                <a16:creationId xmlns:a16="http://schemas.microsoft.com/office/drawing/2014/main" id="{D9A416FA-5D39-490B-BDF4-E77BDBDA1221}"/>
              </a:ext>
            </a:extLst>
          </p:cNvPr>
          <p:cNvSpPr txBox="1">
            <a:spLocks noChangeArrowheads="1"/>
          </p:cNvSpPr>
          <p:nvPr/>
        </p:nvSpPr>
        <p:spPr bwMode="auto">
          <a:xfrm>
            <a:off x="159552" y="5701756"/>
            <a:ext cx="4144905" cy="61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※公園については、トンネルにおける健全度レベルⅣになる前に対処することを前提として</a:t>
            </a:r>
            <a:endParaRPr kumimoji="0"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ja-JP" sz="9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いることや、万が一レベルⅣの施設が発見された場合には直ちに使用停止措置をする</a:t>
            </a:r>
            <a:endParaRPr kumimoji="0"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ja-JP" sz="9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こととしているため、レベルⅣに該当する健全度評価はないと判断。</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Rectangle 3">
            <a:extLst>
              <a:ext uri="{FF2B5EF4-FFF2-40B4-BE49-F238E27FC236}">
                <a16:creationId xmlns:a16="http://schemas.microsoft.com/office/drawing/2014/main" id="{AB3ABCE9-7805-4FF8-9FA3-4D49EB30B075}"/>
              </a:ext>
            </a:extLst>
          </p:cNvPr>
          <p:cNvSpPr>
            <a:spLocks noChangeArrowheads="1"/>
          </p:cNvSpPr>
          <p:nvPr/>
        </p:nvSpPr>
        <p:spPr bwMode="auto">
          <a:xfrm>
            <a:off x="1539295" y="950187"/>
            <a:ext cx="158056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表 </a:t>
            </a:r>
            <a:r>
              <a:rPr kumimoji="0"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2.2‑5</a:t>
            </a:r>
            <a:r>
              <a:rPr kumimoji="0"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評価基準の比較</a:t>
            </a:r>
          </a:p>
        </p:txBody>
      </p:sp>
      <p:sp>
        <p:nvSpPr>
          <p:cNvPr id="14" name="テキスト ボックス 13">
            <a:extLst>
              <a:ext uri="{FF2B5EF4-FFF2-40B4-BE49-F238E27FC236}">
                <a16:creationId xmlns:a16="http://schemas.microsoft.com/office/drawing/2014/main" id="{E8040EDA-BAD9-4925-B75E-667B6A9A762B}"/>
              </a:ext>
            </a:extLst>
          </p:cNvPr>
          <p:cNvSpPr txBox="1"/>
          <p:nvPr/>
        </p:nvSpPr>
        <p:spPr>
          <a:xfrm>
            <a:off x="4839882" y="915734"/>
            <a:ext cx="1774278" cy="261610"/>
          </a:xfrm>
          <a:prstGeom prst="rect">
            <a:avLst/>
          </a:prstGeom>
          <a:noFill/>
        </p:spPr>
        <p:txBody>
          <a:bodyPr wrap="square">
            <a:spAutoFit/>
          </a:bodyPr>
          <a:lstStyle/>
          <a:p>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点検業務における留意事項</a:t>
            </a:r>
            <a:endParaRPr lang="ja-JP" altLang="en-US" sz="11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617842C-87FC-4177-9DB8-B531931885B3}"/>
              </a:ext>
            </a:extLst>
          </p:cNvPr>
          <p:cNvSpPr txBox="1"/>
          <p:nvPr/>
        </p:nvSpPr>
        <p:spPr>
          <a:xfrm>
            <a:off x="4839882" y="1223511"/>
            <a:ext cx="4172669" cy="1897764"/>
          </a:xfrm>
          <a:prstGeom prst="rect">
            <a:avLst/>
          </a:prstGeom>
          <a:noFill/>
        </p:spPr>
        <p:txBody>
          <a:bodyPr wrap="square">
            <a:spAutoFit/>
          </a:bodyPr>
          <a:lstStyle/>
          <a:p>
            <a:pPr marL="0" lvl="4" fontAlgn="base">
              <a:lnSpc>
                <a:spcPct val="120000"/>
              </a:lnSpc>
              <a:buClr>
                <a:srgbClr val="000000"/>
              </a:buClr>
              <a:buFont typeface="+mj-lt"/>
              <a:buAutoNum type="arabicParenR"/>
            </a:pPr>
            <a:r>
              <a:rPr lang="ja-JP"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緊急事象への対応</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・同様な</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施設、周辺環境であれば、同じような不具合が多かれ少なか</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れ発生する恐れがあることから、一つの不具合が発生した場合には、</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速やかに全事務所での情報共有を行うとともに、同様な箇所を重点</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的に点検するなど緊急点検による水平展開を実施する。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例）　遊具などの事故事例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不具合が発生した際、不具合事象の原因究明を行うだけでなく、不</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具合の事例を蓄積し、再発防止に努めるとともに将来の予見に活</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用するなど効率的・効果的な維持管理につなげていく。</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CEBDA613-7F67-47F7-AA61-4DDB7C91CE6B}"/>
              </a:ext>
            </a:extLst>
          </p:cNvPr>
          <p:cNvSpPr txBox="1"/>
          <p:nvPr/>
        </p:nvSpPr>
        <p:spPr>
          <a:xfrm>
            <a:off x="4882652" y="3112965"/>
            <a:ext cx="882057" cy="261610"/>
          </a:xfrm>
          <a:prstGeom prst="rect">
            <a:avLst/>
          </a:prstGeom>
          <a:noFill/>
        </p:spPr>
        <p:txBody>
          <a:bodyPr wrap="square">
            <a:spAutoFit/>
          </a:bodyPr>
          <a:lstStyle/>
          <a:p>
            <a:pPr marL="0" lvl="4" algn="just" fontAlgn="base">
              <a:buClr>
                <a:srgbClr val="000000"/>
              </a:buClr>
            </a:pPr>
            <a:r>
              <a:rPr lang="en-US"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点検</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FD7E6CD6-A0E6-41F5-A100-586E2C99631C}"/>
              </a:ext>
            </a:extLst>
          </p:cNvPr>
          <p:cNvSpPr txBox="1"/>
          <p:nvPr/>
        </p:nvSpPr>
        <p:spPr>
          <a:xfrm>
            <a:off x="5101448" y="3346249"/>
            <a:ext cx="4037869" cy="1897764"/>
          </a:xfrm>
          <a:prstGeom prst="rect">
            <a:avLst/>
          </a:prstGeom>
          <a:noFill/>
        </p:spPr>
        <p:txBody>
          <a:bodyPr wrap="square">
            <a:spAutoFit/>
          </a:bodyPr>
          <a:lstStyle/>
          <a:p>
            <a:pPr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①致命的な不具合を見逃さない</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buFont typeface="HG丸ｺﾞｼｯｸM-PRO" panose="020F0600000000000000" pitchFamily="50" charset="-128"/>
              <a:buChar char="・"/>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老朽化や使用環境、構造等により致命的な不具合が発生する</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可能性のある箇所（部位）、構造等をあらかじめ明確にし、近</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接目視による点検を基本とする。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buFont typeface="HG丸ｺﾞｼｯｸM-PRO" panose="020F0600000000000000" pitchFamily="50" charset="-128"/>
              <a:buChar char="・"/>
              <a:tabLst>
                <a:tab pos="893763" algn="l"/>
              </a:tabLst>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施設の劣化や損傷などにより人的・物的被害を与える、またはそ</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tabLst>
                <a:tab pos="893763" algn="l"/>
              </a:tabLst>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の恐れを生じさせると予想される箇所（部位）、構造等について</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tabLst>
                <a:tab pos="893763" algn="l"/>
              </a:tabLs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あらかじめ明確にする。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buFont typeface="HG丸ｺﾞｼｯｸM-PRO" panose="020F0600000000000000" pitchFamily="50" charset="-128"/>
              <a:buChar char="・"/>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既往災害の被災事例等に習い、災害を誘発する可能性のある</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箇所等についてあらかじめ明確にする。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BB7AD2DE-5DB1-4C81-858C-59BC950A3988}"/>
              </a:ext>
            </a:extLst>
          </p:cNvPr>
          <p:cNvSpPr txBox="1"/>
          <p:nvPr/>
        </p:nvSpPr>
        <p:spPr>
          <a:xfrm>
            <a:off x="5070808" y="5244013"/>
            <a:ext cx="4025739" cy="1288366"/>
          </a:xfrm>
          <a:prstGeom prst="rect">
            <a:avLst/>
          </a:prstGeom>
          <a:noFill/>
        </p:spPr>
        <p:txBody>
          <a:bodyPr wrap="square">
            <a:spAutoFit/>
          </a:bodyPr>
          <a:lstStyle/>
          <a:p>
            <a:pPr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②致命的な不具合につながる不可視部分への対応</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buFont typeface="HG丸ｺﾞｼｯｸM-PRO" panose="020F0600000000000000" pitchFamily="50" charset="-128"/>
              <a:buChar char="・"/>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不可視部分がある場合には、点検しやすい構造への改良に努める</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とともに、必要に応じて分解調査等の点検方法の検討を行い、対</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応方法を明確にする。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buFont typeface="HG丸ｺﾞｼｯｸM-PRO" panose="020F0600000000000000" pitchFamily="50" charset="-128"/>
              <a:buChar char="・"/>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不可視部については、構造物の特性等を把握し、これらの情報を共</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有する。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図 17">
            <a:extLst>
              <a:ext uri="{FF2B5EF4-FFF2-40B4-BE49-F238E27FC236}">
                <a16:creationId xmlns:a16="http://schemas.microsoft.com/office/drawing/2014/main" id="{F06A995F-A361-490F-B23D-0A1914A927D7}"/>
              </a:ext>
            </a:extLst>
          </p:cNvPr>
          <p:cNvPicPr>
            <a:picLocks noChangeAspect="1"/>
          </p:cNvPicPr>
          <p:nvPr/>
        </p:nvPicPr>
        <p:blipFill>
          <a:blip r:embed="rId2"/>
          <a:stretch>
            <a:fillRect/>
          </a:stretch>
        </p:blipFill>
        <p:spPr>
          <a:xfrm>
            <a:off x="220979" y="1142058"/>
            <a:ext cx="4144905" cy="4559698"/>
          </a:xfrm>
          <a:prstGeom prst="rect">
            <a:avLst/>
          </a:prstGeom>
        </p:spPr>
      </p:pic>
    </p:spTree>
    <p:extLst>
      <p:ext uri="{BB962C8B-B14F-4D97-AF65-F5344CB8AC3E}">
        <p14:creationId xmlns:p14="http://schemas.microsoft.com/office/powerpoint/2010/main" val="73140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9054" y="919160"/>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156</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8C621A5D-73C2-E05A-0AFC-6965F87CCE38}"/>
              </a:ext>
            </a:extLst>
          </p:cNvPr>
          <p:cNvSpPr txBox="1"/>
          <p:nvPr/>
        </p:nvSpPr>
        <p:spPr>
          <a:xfrm>
            <a:off x="131450" y="565588"/>
            <a:ext cx="4343354" cy="307777"/>
          </a:xfrm>
          <a:prstGeom prst="rect">
            <a:avLst/>
          </a:prstGeom>
          <a:noFill/>
        </p:spPr>
        <p:txBody>
          <a:bodyPr wrap="square">
            <a:spAutoFit/>
          </a:bodyPr>
          <a:lstStyle/>
          <a:p>
            <a:pPr marL="381000" indent="-381000" algn="just">
              <a:spcBef>
                <a:spcPts val="600"/>
              </a:spcBef>
              <a:spcAft>
                <a:spcPts val="600"/>
              </a:spcAft>
            </a:pP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 点検、診断・評価の手法や体制等の充実</a:t>
            </a:r>
          </a:p>
        </p:txBody>
      </p:sp>
      <p:sp>
        <p:nvSpPr>
          <p:cNvPr id="9" name="テキスト ボックス 8">
            <a:extLst>
              <a:ext uri="{FF2B5EF4-FFF2-40B4-BE49-F238E27FC236}">
                <a16:creationId xmlns:a16="http://schemas.microsoft.com/office/drawing/2014/main" id="{4A7C5D94-9781-4D84-A457-5BD171E6DFEA}"/>
              </a:ext>
            </a:extLst>
          </p:cNvPr>
          <p:cNvSpPr txBox="1"/>
          <p:nvPr/>
        </p:nvSpPr>
        <p:spPr>
          <a:xfrm>
            <a:off x="487000" y="1003303"/>
            <a:ext cx="3987803" cy="1897764"/>
          </a:xfrm>
          <a:prstGeom prst="rect">
            <a:avLst/>
          </a:prstGeom>
          <a:noFill/>
        </p:spPr>
        <p:txBody>
          <a:bodyPr wrap="square">
            <a:spAutoFit/>
          </a:bodyPr>
          <a:lstStyle/>
          <a:p>
            <a:pPr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③維持管理・更新に資する点検およびデータ蓄積</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buFont typeface="HG丸ｺﾞｼｯｸM-PRO" panose="020F0600000000000000" pitchFamily="50" charset="-128"/>
              <a:buChar char="・"/>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予防保全の拡充、最適な補修・補強のタイミング、更新の見極め</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等に必要となる点検およびデータ蓄積の方法等を検討していく。</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buFont typeface="HG丸ｺﾞｼｯｸM-PRO" panose="020F0600000000000000" pitchFamily="50" charset="-128"/>
              <a:buChar char="・"/>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点検データは、点検結果が補修・補強等の要否の判定あるいは対</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策の実施においてどのように</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活</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かされたのか、両者の関係を把握す</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るため、補修・補強等のデータと有機的に結び付けることで、より有</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効に活用することが可能となる。そのため、点検結果や補修・補強</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等結果のデータが、どのような単位で蓄積されているかを把握し、有</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効活用可能な形でのデータ蓄積を行っていく。</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05D2281A-2D91-4A78-AE8F-1892C8DFF3DC}"/>
              </a:ext>
            </a:extLst>
          </p:cNvPr>
          <p:cNvSpPr txBox="1"/>
          <p:nvPr/>
        </p:nvSpPr>
        <p:spPr>
          <a:xfrm>
            <a:off x="410803" y="2901067"/>
            <a:ext cx="3987803" cy="882101"/>
          </a:xfrm>
          <a:prstGeom prst="rect">
            <a:avLst/>
          </a:prstGeom>
          <a:noFill/>
        </p:spPr>
        <p:txBody>
          <a:bodyPr wrap="square">
            <a:spAutoFit/>
          </a:bodyPr>
          <a:lstStyle/>
          <a:p>
            <a:pPr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④点検のメリハリ（頻度等）</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buFont typeface="HG丸ｺﾞｼｯｸM-PRO" panose="020F0600000000000000" pitchFamily="50" charset="-128"/>
              <a:buChar char="・"/>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法令等に基づき、安全確保を最優先とし、施設の特性や状態、補</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修タイミング、施設の重要度に応じて、適宜、点検頻度の見直しを</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行うなど、点検のメリハリを考慮した点検計画を策定する。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75570354-0A46-4104-82A8-25B5ED935F58}"/>
              </a:ext>
            </a:extLst>
          </p:cNvPr>
          <p:cNvSpPr txBox="1"/>
          <p:nvPr/>
        </p:nvSpPr>
        <p:spPr>
          <a:xfrm>
            <a:off x="233680" y="3808931"/>
            <a:ext cx="1280160" cy="261610"/>
          </a:xfrm>
          <a:prstGeom prst="rect">
            <a:avLst/>
          </a:prstGeom>
          <a:noFill/>
        </p:spPr>
        <p:txBody>
          <a:bodyPr wrap="square">
            <a:spAutoFit/>
          </a:bodyPr>
          <a:lstStyle/>
          <a:p>
            <a:pPr marL="0" lvl="4" algn="just" fontAlgn="base">
              <a:buClr>
                <a:srgbClr val="000000"/>
              </a:buClr>
            </a:pPr>
            <a:r>
              <a:rPr lang="en-US"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3) </a:t>
            </a:r>
            <a:r>
              <a:rPr lang="ja-JP"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診断・評価</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C6C469F1-DD50-4AF1-80BF-A59D9F0B6978}"/>
              </a:ext>
            </a:extLst>
          </p:cNvPr>
          <p:cNvSpPr txBox="1"/>
          <p:nvPr/>
        </p:nvSpPr>
        <p:spPr>
          <a:xfrm>
            <a:off x="-121246" y="4096304"/>
            <a:ext cx="4567605" cy="1897764"/>
          </a:xfrm>
          <a:prstGeom prst="rect">
            <a:avLst/>
          </a:prstGeom>
          <a:noFill/>
        </p:spPr>
        <p:txBody>
          <a:bodyPr wrap="square">
            <a:spAutoFit/>
          </a:bodyPr>
          <a:lstStyle/>
          <a:p>
            <a:pPr marL="53340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①診断・評価の質の向上と確保</a:t>
            </a:r>
            <a:endParaRPr lang="en-US" altLang="ja-JP" sz="1100" dirty="0">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点検結果等の診断・評価については、バラつきの排除や質の向上の</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観点から、診断評価する技術者の技術力を養うことや定量的に診</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断・評価する場合においては、主観を排除し、客観的に判断できる</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よう適切に診断・評価を行うための仕組みを構築する。</a:t>
            </a: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p>
          <a:p>
            <a:pPr marL="533400" algn="just" fontAlgn="auto">
              <a:lnSpc>
                <a:spcPct val="120000"/>
              </a:lnSpc>
            </a:pP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 指定</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管理者が実施する点検（指定管理者からの外注委託点検</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含む）や大阪府が点検を委託する場合において、点検・診断技</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術者</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に必要な</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資格を</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求めるものとする。</a:t>
            </a:r>
            <a:endPar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E39F7097-CB7D-4757-9D25-8BA85390CBFE}"/>
              </a:ext>
            </a:extLst>
          </p:cNvPr>
          <p:cNvSpPr txBox="1"/>
          <p:nvPr/>
        </p:nvSpPr>
        <p:spPr>
          <a:xfrm>
            <a:off x="4495174" y="919160"/>
            <a:ext cx="4632960" cy="2916952"/>
          </a:xfrm>
          <a:prstGeom prst="rect">
            <a:avLst/>
          </a:prstGeom>
          <a:noFill/>
        </p:spPr>
        <p:txBody>
          <a:bodyPr wrap="square">
            <a:spAutoFit/>
          </a:bodyPr>
          <a:lstStyle/>
          <a:p>
            <a:pPr marL="533400" algn="just" fontAlgn="auto">
              <a:lnSpc>
                <a:spcPct val="120000"/>
              </a:lnSpc>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指定管理者は、点検、評価、優先性の判断、対応措置までの一</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連の流れを実施することとなっているが、その中で、優先性の判断や</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対応措置について、適切な判断がなされているのか、また、適切な</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対応措置がなされているのかなど、大阪府として確認チェックする技</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術力の確保に努める。また、リスク分担に基づき、大阪府と指定管</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理者の間で対応分担を確認し、大阪府が対応すべき事案は、大</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阪府が優先性を判断し対応措置を講じる。これら優先性の判断や</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対応措置のばらつきを抑えていくため、「点検結果の把握⇒優先性</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の判断⇒対応策の検討」までを行う体制を構築する。</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点検結果や点検結果に基づく対応措置を職員間で共有できるよう</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にするとともに、指定管理者に点検や対応措置に関する注意点等</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を伝え、診断評価等の</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質の向上に努める</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。また、大阪府から点検</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業務を発注する時には、業務委託先企業に対して注意点等を指</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導し、診断評価等の</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質の向上に</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努める。</a:t>
            </a:r>
            <a:endParaRPr lang="ja-JP" altLang="en-US" sz="1100" dirty="0"/>
          </a:p>
        </p:txBody>
      </p:sp>
      <p:sp>
        <p:nvSpPr>
          <p:cNvPr id="23" name="テキスト ボックス 22">
            <a:extLst>
              <a:ext uri="{FF2B5EF4-FFF2-40B4-BE49-F238E27FC236}">
                <a16:creationId xmlns:a16="http://schemas.microsoft.com/office/drawing/2014/main" id="{78E5301C-2BB7-4934-A572-32C17E2480D9}"/>
              </a:ext>
            </a:extLst>
          </p:cNvPr>
          <p:cNvSpPr txBox="1"/>
          <p:nvPr/>
        </p:nvSpPr>
        <p:spPr>
          <a:xfrm>
            <a:off x="5085080" y="4210376"/>
            <a:ext cx="1244600" cy="270184"/>
          </a:xfrm>
          <a:prstGeom prst="rect">
            <a:avLst/>
          </a:prstGeom>
          <a:noFill/>
        </p:spPr>
        <p:txBody>
          <a:bodyPr wrap="square">
            <a:spAutoFit/>
          </a:bodyPr>
          <a:lstStyle/>
          <a:p>
            <a:pPr algn="just"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②技術力の向上</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CF60A043-38F8-44CF-912F-E13292663089}"/>
              </a:ext>
            </a:extLst>
          </p:cNvPr>
          <p:cNvSpPr txBox="1"/>
          <p:nvPr/>
        </p:nvSpPr>
        <p:spPr>
          <a:xfrm>
            <a:off x="5085080" y="4443195"/>
            <a:ext cx="3927471" cy="2304029"/>
          </a:xfrm>
          <a:prstGeom prst="rect">
            <a:avLst/>
          </a:prstGeom>
          <a:noFill/>
        </p:spPr>
        <p:txBody>
          <a:bodyPr wrap="square">
            <a:spAutoFit/>
          </a:bodyPr>
          <a:lstStyle/>
          <a:p>
            <a:pPr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点検を委託する場合、業務委託先企業等が作成した点検シート</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をもとに職員がチェックすることとなるが、チェックにおいては“不具合</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箇所のイメージを持って”点検シートを確認することが大切であり、</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p>
          <a:p>
            <a:pPr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誤った点検データがあればすぐに気付くことができる経験と技術力</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の維持向上を継続的に養っておくことが重要であることから、研修</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や</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OJT</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を実施する。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buFont typeface="HG丸ｺﾞｼｯｸM-PRO" panose="020F0600000000000000" pitchFamily="50" charset="-128"/>
              <a:buChar char="・"/>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指定管理者が実施する法令等に基づく各施設の点検・検査の結</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果について、誤った点検データはないか、経過観察ではなく何らか</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の対応が必要な点検結果が含まれていないかなど、内容を確認し</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て適切に維持管理に反映させていくため、職員の技術力向上に</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努める。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79825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157</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8C621A5D-73C2-E05A-0AFC-6965F87CCE38}"/>
              </a:ext>
            </a:extLst>
          </p:cNvPr>
          <p:cNvSpPr txBox="1"/>
          <p:nvPr/>
        </p:nvSpPr>
        <p:spPr>
          <a:xfrm>
            <a:off x="131450" y="565588"/>
            <a:ext cx="4343354" cy="307777"/>
          </a:xfrm>
          <a:prstGeom prst="rect">
            <a:avLst/>
          </a:prstGeom>
          <a:noFill/>
        </p:spPr>
        <p:txBody>
          <a:bodyPr wrap="square">
            <a:spAutoFit/>
          </a:bodyPr>
          <a:lstStyle/>
          <a:p>
            <a:pPr marL="381000" indent="-381000" algn="just">
              <a:spcBef>
                <a:spcPts val="600"/>
              </a:spcBef>
              <a:spcAft>
                <a:spcPts val="600"/>
              </a:spcAft>
            </a:pP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 点検、診断・評価の手法や体制等の充実</a:t>
            </a:r>
          </a:p>
        </p:txBody>
      </p:sp>
      <p:sp>
        <p:nvSpPr>
          <p:cNvPr id="33" name="テキスト ボックス 32">
            <a:extLst>
              <a:ext uri="{FF2B5EF4-FFF2-40B4-BE49-F238E27FC236}">
                <a16:creationId xmlns:a16="http://schemas.microsoft.com/office/drawing/2014/main" id="{FAA50EE5-F1F6-4C08-A331-98E4B043B660}"/>
              </a:ext>
            </a:extLst>
          </p:cNvPr>
          <p:cNvSpPr txBox="1"/>
          <p:nvPr/>
        </p:nvSpPr>
        <p:spPr>
          <a:xfrm>
            <a:off x="315599" y="883156"/>
            <a:ext cx="1752282" cy="253916"/>
          </a:xfrm>
          <a:prstGeom prst="rect">
            <a:avLst/>
          </a:prstGeom>
          <a:noFill/>
        </p:spPr>
        <p:txBody>
          <a:bodyPr wrap="square">
            <a:spAutoFit/>
          </a:bodyPr>
          <a:lstStyle/>
          <a:p>
            <a:pPr marL="0" lvl="4" algn="just" fontAlgn="base">
              <a:buClr>
                <a:srgbClr val="000000"/>
              </a:buClr>
            </a:pPr>
            <a:r>
              <a:rPr lang="en-US" altLang="ja-JP" sz="105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4) </a:t>
            </a:r>
            <a:r>
              <a:rPr lang="ja-JP" altLang="ja-JP" sz="105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データの蓄積・活用・管理</a:t>
            </a:r>
            <a:endParaRPr lang="ja-JP" altLang="ja-JP" sz="105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A4B54B17-A61F-456A-93A0-3C4B2BDDC8A9}"/>
              </a:ext>
            </a:extLst>
          </p:cNvPr>
          <p:cNvSpPr txBox="1"/>
          <p:nvPr/>
        </p:nvSpPr>
        <p:spPr>
          <a:xfrm>
            <a:off x="419721" y="1039043"/>
            <a:ext cx="3987884" cy="3395610"/>
          </a:xfrm>
          <a:prstGeom prst="rect">
            <a:avLst/>
          </a:prstGeom>
          <a:noFill/>
        </p:spPr>
        <p:txBody>
          <a:bodyPr wrap="square">
            <a:spAutoFit/>
          </a:bodyPr>
          <a:lstStyle/>
          <a:p>
            <a:pPr marL="0" lvl="1" algn="just" fontAlgn="auto">
              <a:lnSpc>
                <a:spcPct val="120000"/>
              </a:lnSpc>
              <a:buFont typeface="HG丸ｺﾞｼｯｸM-PRO" panose="020F0600000000000000" pitchFamily="50" charset="-128"/>
              <a:buChar char="・"/>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施設設置者である大阪府として、中長期的な視点にたった維持管理に</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取り組んでいくため、指定管理者に依存しすぎることなく、点検結果や補</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修等履歴のデータの蓄積・管理を進める。</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buFont typeface="HG丸ｺﾞｼｯｸM-PRO" panose="020F0600000000000000" pitchFamily="50" charset="-128"/>
              <a:buChar char="・"/>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点検結果や補修等履歴を保存していく際は、データの利用性の向上の観</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点から原則は電子データとし、施設の長寿命化に資する重要な情報であ</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るという認識のもと、少なくとも施設の供用期間中は適切に保存する。</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buFont typeface="HG丸ｺﾞｼｯｸM-PRO" panose="020F0600000000000000" pitchFamily="50" charset="-128"/>
              <a:buChar char="・"/>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点検結果や補修等履歴のデータについては、技術職員間の確実な情報</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1" algn="just" fontAlgn="auto">
              <a:lnSpc>
                <a:spcPct val="120000"/>
              </a:lnSpc>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伝達とあわせて、適切に維持管理に反映する（図</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ｰ</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５参照）。</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tabLst>
                <a:tab pos="985838" algn="l"/>
              </a:tabLst>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（データの蓄積・活用等の留意点）</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①変状が無いということも重要な点検結果であるため、点検結果は変状</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の有無にかかわらず記録保存する。</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②使用条件と劣化との因果関係を推測しやすくするため、点検データに</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施設の使用条件等を併せて記録する。</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③維持管理に活用しやすいデータの項目や様式（定型化）を検討す</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る。また、蓄積・管理するデータは、施設が劣化損傷しやすい箇所の</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把握や分析、補修・更新時期の判断に活用するなど、補修等の計画</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に反映する。</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5" name="図 34">
            <a:extLst>
              <a:ext uri="{FF2B5EF4-FFF2-40B4-BE49-F238E27FC236}">
                <a16:creationId xmlns:a16="http://schemas.microsoft.com/office/drawing/2014/main" id="{BDF34513-1EAC-4638-8FF4-7C628BAAFA8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069" y="4176985"/>
            <a:ext cx="4057187" cy="2377757"/>
          </a:xfrm>
          <a:prstGeom prst="rect">
            <a:avLst/>
          </a:prstGeom>
          <a:noFill/>
          <a:ln>
            <a:noFill/>
          </a:ln>
        </p:spPr>
      </p:pic>
      <p:sp>
        <p:nvSpPr>
          <p:cNvPr id="37" name="テキスト ボックス 36">
            <a:extLst>
              <a:ext uri="{FF2B5EF4-FFF2-40B4-BE49-F238E27FC236}">
                <a16:creationId xmlns:a16="http://schemas.microsoft.com/office/drawing/2014/main" id="{AC998640-8D11-4F58-9C38-1154341E9DEF}"/>
              </a:ext>
            </a:extLst>
          </p:cNvPr>
          <p:cNvSpPr txBox="1"/>
          <p:nvPr/>
        </p:nvSpPr>
        <p:spPr>
          <a:xfrm>
            <a:off x="1406488" y="6517463"/>
            <a:ext cx="2408275" cy="230832"/>
          </a:xfrm>
          <a:prstGeom prst="rect">
            <a:avLst/>
          </a:prstGeom>
          <a:noFill/>
        </p:spPr>
        <p:txBody>
          <a:bodyPr wrap="square">
            <a:spAutoFit/>
          </a:bodyPr>
          <a:lstStyle/>
          <a:p>
            <a:pPr algn="ctr" fontAlgn="auto">
              <a:spcBef>
                <a:spcPts val="600"/>
              </a:spcBef>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2.2‑5</a:t>
            </a:r>
            <a:r>
              <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rPr>
              <a:t>データ蓄積（活用）の目的</a:t>
            </a:r>
          </a:p>
        </p:txBody>
      </p:sp>
      <p:pic>
        <p:nvPicPr>
          <p:cNvPr id="36" name="図 35">
            <a:extLst>
              <a:ext uri="{FF2B5EF4-FFF2-40B4-BE49-F238E27FC236}">
                <a16:creationId xmlns:a16="http://schemas.microsoft.com/office/drawing/2014/main" id="{EBC9FCAF-8B42-4711-983A-BDEED025706C}"/>
              </a:ext>
            </a:extLst>
          </p:cNvPr>
          <p:cNvPicPr>
            <a:picLocks noChangeAspect="1"/>
          </p:cNvPicPr>
          <p:nvPr/>
        </p:nvPicPr>
        <p:blipFill>
          <a:blip r:embed="rId3"/>
          <a:stretch>
            <a:fillRect/>
          </a:stretch>
        </p:blipFill>
        <p:spPr>
          <a:xfrm>
            <a:off x="4804006" y="929338"/>
            <a:ext cx="4208545" cy="5563537"/>
          </a:xfrm>
          <a:prstGeom prst="rect">
            <a:avLst/>
          </a:prstGeom>
        </p:spPr>
      </p:pic>
      <p:sp>
        <p:nvSpPr>
          <p:cNvPr id="124" name="テキスト ボックス 123">
            <a:extLst>
              <a:ext uri="{FF2B5EF4-FFF2-40B4-BE49-F238E27FC236}">
                <a16:creationId xmlns:a16="http://schemas.microsoft.com/office/drawing/2014/main" id="{1C7355C4-4687-40AB-9BE5-86281E5DFF45}"/>
              </a:ext>
            </a:extLst>
          </p:cNvPr>
          <p:cNvSpPr txBox="1"/>
          <p:nvPr/>
        </p:nvSpPr>
        <p:spPr>
          <a:xfrm>
            <a:off x="6012882" y="6479982"/>
            <a:ext cx="2247879" cy="215444"/>
          </a:xfrm>
          <a:prstGeom prst="rect">
            <a:avLst/>
          </a:prstGeom>
          <a:noFill/>
        </p:spPr>
        <p:txBody>
          <a:bodyPr wrap="square">
            <a:spAutoFit/>
          </a:bodyPr>
          <a:lstStyle/>
          <a:p>
            <a:pPr algn="ctr" fontAlgn="auto">
              <a:lnSpc>
                <a:spcPts val="1100"/>
              </a:lnSpc>
            </a:pPr>
            <a:r>
              <a:rPr lang="ja-JP" altLang="ja-JP" sz="800" kern="100" dirty="0">
                <a:effectLst/>
                <a:latin typeface="ＭＳ Ｐゴシック" panose="020B0600070205080204" pitchFamily="50" charset="-128"/>
                <a:ea typeface="HG丸ｺﾞｼｯｸM-PRO" panose="020F0600000000000000" pitchFamily="50" charset="-128"/>
                <a:cs typeface="Times New Roman" panose="02020603050405020304" pitchFamily="18" charset="0"/>
              </a:rPr>
              <a:t>図 </a:t>
            </a:r>
            <a:r>
              <a:rPr lang="en-US" altLang="ja-JP" sz="800" kern="100" dirty="0">
                <a:latin typeface="HG丸ｺﾞｼｯｸM-PRO" panose="020F0600000000000000" pitchFamily="50" charset="-128"/>
                <a:ea typeface="ＭＳ Ｐゴシック" panose="020B0600070205080204" pitchFamily="50" charset="-128"/>
                <a:cs typeface="Times New Roman" panose="02020603050405020304" pitchFamily="18" charset="0"/>
              </a:rPr>
              <a:t>2.2</a:t>
            </a:r>
            <a:r>
              <a:rPr lang="en-US" altLang="ja-JP" sz="800" kern="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‑6</a:t>
            </a:r>
            <a:r>
              <a:rPr lang="ja-JP" altLang="ja-JP" sz="800" kern="100" dirty="0">
                <a:effectLst/>
                <a:latin typeface="ＭＳ Ｐゴシック" panose="020B0600070205080204" pitchFamily="50" charset="-128"/>
                <a:ea typeface="HG丸ｺﾞｼｯｸM-PRO" panose="020F0600000000000000" pitchFamily="50" charset="-128"/>
                <a:cs typeface="Times New Roman" panose="02020603050405020304" pitchFamily="18" charset="0"/>
              </a:rPr>
              <a:t>点検等のデータの利活用イメージ</a:t>
            </a:r>
            <a:endParaRPr lang="ja-JP" altLang="ja-JP" sz="8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40129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158</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8C621A5D-73C2-E05A-0AFC-6965F87CCE38}"/>
              </a:ext>
            </a:extLst>
          </p:cNvPr>
          <p:cNvSpPr txBox="1"/>
          <p:nvPr/>
        </p:nvSpPr>
        <p:spPr>
          <a:xfrm>
            <a:off x="131450" y="565588"/>
            <a:ext cx="4343354" cy="323165"/>
          </a:xfrm>
          <a:prstGeom prst="rect">
            <a:avLst/>
          </a:prstGeom>
          <a:noFill/>
        </p:spPr>
        <p:txBody>
          <a:bodyPr wrap="square">
            <a:spAutoFit/>
          </a:bodyPr>
          <a:lstStyle/>
          <a:p>
            <a:pPr marL="381000" indent="-381000" algn="just">
              <a:spcBef>
                <a:spcPts val="600"/>
              </a:spcBef>
              <a:spcAft>
                <a:spcPts val="600"/>
              </a:spcAft>
            </a:pP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３施設特性に応じた維持管理手法の体系化</a:t>
            </a:r>
            <a:endParaRPr lang="ja-JP" altLang="ja-JP" sz="15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11D865A2-B150-4B08-BB77-9BD540457EB1}"/>
              </a:ext>
            </a:extLst>
          </p:cNvPr>
          <p:cNvSpPr txBox="1"/>
          <p:nvPr/>
        </p:nvSpPr>
        <p:spPr>
          <a:xfrm>
            <a:off x="61982" y="931121"/>
            <a:ext cx="4412821" cy="2100896"/>
          </a:xfrm>
          <a:prstGeom prst="rect">
            <a:avLst/>
          </a:prstGeom>
          <a:noFill/>
        </p:spPr>
        <p:txBody>
          <a:bodyPr wrap="square">
            <a:spAutoFit/>
          </a:bodyPr>
          <a:lstStyle/>
          <a:p>
            <a:pPr marL="1285240" indent="-1195070" algn="just" fontAlgn="auto">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維持管理手法の設定</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pPr marL="18923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【基本的な考え方】</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40005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安全性・信頼性や</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LCC</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最小化の観点から、「予防保全」による管理を原則とし、継続的にレベルアップを図っていく。また、適切な維持管理手法や最適な補修時期を設定するため、点検結果を踏まえた劣化損傷の程度（健全度等）などデータの蓄積状況、施設の特性（材料、設計基準（設置時の施工技術）、使用環境、経過年数、施設が受ける作用など）や重要度（施設の利用状況、不具合が発生した場合の社会的影響度や代替性、維持管理・更新費用、防災上の位置づけ等）を考慮し、施設毎の維持管理手法を設定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363EBC08-ED26-40A1-B9AE-53873B580B3E}"/>
              </a:ext>
            </a:extLst>
          </p:cNvPr>
          <p:cNvSpPr txBox="1"/>
          <p:nvPr/>
        </p:nvSpPr>
        <p:spPr>
          <a:xfrm>
            <a:off x="131449" y="3074385"/>
            <a:ext cx="4343354" cy="938719"/>
          </a:xfrm>
          <a:prstGeom prst="rect">
            <a:avLst/>
          </a:prstGeom>
          <a:noFill/>
        </p:spPr>
        <p:txBody>
          <a:bodyPr wrap="square">
            <a:spAutoFit/>
          </a:bodyPr>
          <a:lstStyle/>
          <a:p>
            <a:pPr marL="189230" algn="just"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【公園施設における基本方針】</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400050" algn="just"/>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上記の考え方にもとづき、公園施設においては、「予防保全」による管理を基本とし、その充実に努めることとし、表</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2.2-6</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に示す維持管理手法を各施設に適用する。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400050" algn="just" fontAlgn="auto"/>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889D5945-7DFC-4B78-924B-C8278DDDD4E7}"/>
              </a:ext>
            </a:extLst>
          </p:cNvPr>
          <p:cNvSpPr txBox="1"/>
          <p:nvPr/>
        </p:nvSpPr>
        <p:spPr>
          <a:xfrm>
            <a:off x="1621934" y="3808931"/>
            <a:ext cx="1744883" cy="261610"/>
          </a:xfrm>
          <a:prstGeom prst="rect">
            <a:avLst/>
          </a:prstGeom>
          <a:noFill/>
        </p:spPr>
        <p:txBody>
          <a:bodyPr wrap="square">
            <a:spAutoFit/>
          </a:bodyPr>
          <a:lstStyle/>
          <a:p>
            <a:pPr algn="just"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.2‑6</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維持管理手法</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7" name="表 6">
            <a:extLst>
              <a:ext uri="{FF2B5EF4-FFF2-40B4-BE49-F238E27FC236}">
                <a16:creationId xmlns:a16="http://schemas.microsoft.com/office/drawing/2014/main" id="{7B664B66-C735-4A2B-A367-2494ABBA8960}"/>
              </a:ext>
            </a:extLst>
          </p:cNvPr>
          <p:cNvGraphicFramePr>
            <a:graphicFrameLocks noGrp="1"/>
          </p:cNvGraphicFramePr>
          <p:nvPr/>
        </p:nvGraphicFramePr>
        <p:xfrm>
          <a:off x="225374" y="4097077"/>
          <a:ext cx="4155503" cy="2187468"/>
        </p:xfrm>
        <a:graphic>
          <a:graphicData uri="http://schemas.openxmlformats.org/drawingml/2006/table">
            <a:tbl>
              <a:tblPr firstRow="1" firstCol="1" bandRow="1">
                <a:tableStyleId>{5C22544A-7EE6-4342-B048-85BDC9FD1C3A}</a:tableStyleId>
              </a:tblPr>
              <a:tblGrid>
                <a:gridCol w="1090303">
                  <a:extLst>
                    <a:ext uri="{9D8B030D-6E8A-4147-A177-3AD203B41FA5}">
                      <a16:colId xmlns:a16="http://schemas.microsoft.com/office/drawing/2014/main" val="1388735591"/>
                    </a:ext>
                  </a:extLst>
                </a:gridCol>
                <a:gridCol w="758880">
                  <a:extLst>
                    <a:ext uri="{9D8B030D-6E8A-4147-A177-3AD203B41FA5}">
                      <a16:colId xmlns:a16="http://schemas.microsoft.com/office/drawing/2014/main" val="3156710821"/>
                    </a:ext>
                  </a:extLst>
                </a:gridCol>
                <a:gridCol w="2306320">
                  <a:extLst>
                    <a:ext uri="{9D8B030D-6E8A-4147-A177-3AD203B41FA5}">
                      <a16:colId xmlns:a16="http://schemas.microsoft.com/office/drawing/2014/main" val="3670246889"/>
                    </a:ext>
                  </a:extLst>
                </a:gridCol>
              </a:tblGrid>
              <a:tr h="211745">
                <a:tc>
                  <a:txBody>
                    <a:bodyPr/>
                    <a:lstStyle/>
                    <a:p>
                      <a:pPr indent="152400" algn="ctr" fontAlgn="auto">
                        <a:lnSpc>
                          <a:spcPct val="120000"/>
                        </a:lnSpc>
                      </a:pPr>
                      <a:r>
                        <a:rPr lang="ja-JP" sz="800" b="0" kern="100" dirty="0">
                          <a:solidFill>
                            <a:schemeClr val="tx1"/>
                          </a:solidFill>
                          <a:effectLst/>
                          <a:latin typeface="Meiryo UI" panose="020B0604030504040204" pitchFamily="50" charset="-128"/>
                          <a:ea typeface="Meiryo UI" panose="020B0604030504040204" pitchFamily="50" charset="-128"/>
                        </a:rPr>
                        <a:t>大区分</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indent="152400" algn="ctr" fontAlgn="auto">
                        <a:lnSpc>
                          <a:spcPct val="120000"/>
                        </a:lnSpc>
                      </a:pPr>
                      <a:r>
                        <a:rPr lang="ja-JP" sz="800" b="0" kern="100" dirty="0">
                          <a:solidFill>
                            <a:schemeClr val="tx1"/>
                          </a:solidFill>
                          <a:effectLst/>
                          <a:latin typeface="Meiryo UI" panose="020B0604030504040204" pitchFamily="50" charset="-128"/>
                          <a:ea typeface="Meiryo UI" panose="020B0604030504040204" pitchFamily="50" charset="-128"/>
                        </a:rPr>
                        <a:t>中区分・内容</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2511797288"/>
                  </a:ext>
                </a:extLst>
              </a:tr>
              <a:tr h="588657">
                <a:tc rowSpan="2">
                  <a:txBody>
                    <a:bodyPr/>
                    <a:lstStyle/>
                    <a:p>
                      <a:pPr algn="just" fontAlgn="auto">
                        <a:lnSpc>
                          <a:spcPct val="120000"/>
                        </a:lnSpc>
                      </a:pPr>
                      <a:r>
                        <a:rPr lang="ja-JP" sz="800" b="0" kern="100" dirty="0">
                          <a:solidFill>
                            <a:schemeClr val="tx1"/>
                          </a:solidFill>
                          <a:effectLst/>
                          <a:latin typeface="Meiryo UI" panose="020B0604030504040204" pitchFamily="50" charset="-128"/>
                          <a:ea typeface="Meiryo UI" panose="020B0604030504040204" pitchFamily="50" charset="-128"/>
                        </a:rPr>
                        <a:t>予防保全</a:t>
                      </a:r>
                      <a:endParaRPr lang="ja-JP" sz="900" b="0" dirty="0">
                        <a:solidFill>
                          <a:schemeClr val="tx1"/>
                        </a:solidFill>
                        <a:effectLst/>
                        <a:latin typeface="Meiryo UI" panose="020B0604030504040204" pitchFamily="50" charset="-128"/>
                        <a:ea typeface="Meiryo UI" panose="020B0604030504040204" pitchFamily="50" charset="-128"/>
                      </a:endParaRPr>
                    </a:p>
                    <a:p>
                      <a:pPr indent="57150" algn="just" fontAlgn="auto">
                        <a:lnSpc>
                          <a:spcPct val="120000"/>
                        </a:lnSpc>
                      </a:pPr>
                      <a:r>
                        <a:rPr lang="ja-JP" sz="700" b="0" kern="100" dirty="0">
                          <a:solidFill>
                            <a:schemeClr val="tx1"/>
                          </a:solidFill>
                          <a:effectLst/>
                          <a:latin typeface="Meiryo UI" panose="020B0604030504040204" pitchFamily="50" charset="-128"/>
                          <a:ea typeface="Meiryo UI" panose="020B0604030504040204" pitchFamily="50" charset="-128"/>
                        </a:rPr>
                        <a:t>・管理上、目標となる水準を定め、安全性や信頼性を損なうなど、求められる機能の保持に支障となる不具合が発生する前（限界管理水準を下回る前）に対策を講じる</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800" b="0" kern="100" dirty="0">
                          <a:solidFill>
                            <a:schemeClr val="tx1"/>
                          </a:solidFill>
                          <a:effectLst/>
                          <a:latin typeface="Meiryo UI" panose="020B0604030504040204" pitchFamily="50" charset="-128"/>
                          <a:ea typeface="Meiryo UI" panose="020B0604030504040204" pitchFamily="50" charset="-128"/>
                        </a:rPr>
                        <a:t>状態監視型</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800" b="0" kern="100" dirty="0">
                          <a:solidFill>
                            <a:schemeClr val="tx1"/>
                          </a:solidFill>
                          <a:effectLst/>
                          <a:latin typeface="Meiryo UI" panose="020B0604030504040204" pitchFamily="50" charset="-128"/>
                          <a:ea typeface="Meiryo UI" panose="020B0604030504040204" pitchFamily="50" charset="-128"/>
                        </a:rPr>
                        <a:t>点検により劣化や損傷などの変状を評価し、目標となる管理水準を下回る場合に補修等を行う。（※）</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5285391"/>
                  </a:ext>
                </a:extLst>
              </a:tr>
              <a:tr h="655278">
                <a:tc vMerge="1">
                  <a:txBody>
                    <a:bodyPr/>
                    <a:lstStyle/>
                    <a:p>
                      <a:endParaRPr kumimoji="1" lang="ja-JP" altLang="en-US"/>
                    </a:p>
                  </a:txBody>
                  <a:tcPr/>
                </a:tc>
                <a:tc>
                  <a:txBody>
                    <a:bodyPr/>
                    <a:lstStyle/>
                    <a:p>
                      <a:pPr algn="just" fontAlgn="auto">
                        <a:lnSpc>
                          <a:spcPct val="120000"/>
                        </a:lnSpc>
                      </a:pPr>
                      <a:r>
                        <a:rPr lang="ja-JP" sz="800" b="0" kern="100" dirty="0">
                          <a:solidFill>
                            <a:schemeClr val="tx1"/>
                          </a:solidFill>
                          <a:effectLst/>
                          <a:latin typeface="Meiryo UI" panose="020B0604030504040204" pitchFamily="50" charset="-128"/>
                          <a:ea typeface="Meiryo UI" panose="020B0604030504040204" pitchFamily="50" charset="-128"/>
                        </a:rPr>
                        <a:t>時間計画型</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800" b="0" kern="100" dirty="0">
                          <a:solidFill>
                            <a:schemeClr val="tx1"/>
                          </a:solidFill>
                          <a:effectLst/>
                          <a:latin typeface="Meiryo UI" panose="020B0604030504040204" pitchFamily="50" charset="-128"/>
                          <a:ea typeface="Meiryo UI" panose="020B0604030504040204" pitchFamily="50" charset="-128"/>
                        </a:rPr>
                        <a:t>管理水準を維持するために期間を設定し、定期的に補修等を行う。</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5224929"/>
                  </a:ext>
                </a:extLst>
              </a:tr>
              <a:tr h="731788">
                <a:tc>
                  <a:txBody>
                    <a:bodyPr/>
                    <a:lstStyle/>
                    <a:p>
                      <a:pPr algn="just" fontAlgn="auto">
                        <a:lnSpc>
                          <a:spcPct val="120000"/>
                        </a:lnSpc>
                      </a:pPr>
                      <a:r>
                        <a:rPr lang="ja-JP" sz="800" b="0" kern="100" dirty="0">
                          <a:solidFill>
                            <a:schemeClr val="tx1"/>
                          </a:solidFill>
                          <a:effectLst/>
                          <a:latin typeface="Meiryo UI" panose="020B0604030504040204" pitchFamily="50" charset="-128"/>
                          <a:ea typeface="Meiryo UI" panose="020B0604030504040204" pitchFamily="50" charset="-128"/>
                        </a:rPr>
                        <a:t>事後保全</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fontAlgn="auto">
                        <a:lnSpc>
                          <a:spcPct val="120000"/>
                        </a:lnSpc>
                      </a:pPr>
                      <a:r>
                        <a:rPr lang="ja-JP" sz="800" b="0" kern="100" dirty="0">
                          <a:solidFill>
                            <a:schemeClr val="tx1"/>
                          </a:solidFill>
                          <a:effectLst/>
                          <a:latin typeface="Meiryo UI" panose="020B0604030504040204" pitchFamily="50" charset="-128"/>
                          <a:ea typeface="Meiryo UI" panose="020B0604030504040204" pitchFamily="50" charset="-128"/>
                        </a:rPr>
                        <a:t>求められる機能の保持に支障となる不具合が発生した段階（限界管理水準を下回る段階）で補修等を行う。</a:t>
                      </a:r>
                      <a:endParaRPr lang="ja-JP" sz="900" b="0" dirty="0">
                        <a:solidFill>
                          <a:schemeClr val="tx1"/>
                        </a:solidFill>
                        <a:effectLst/>
                        <a:latin typeface="Meiryo UI" panose="020B0604030504040204" pitchFamily="50" charset="-128"/>
                        <a:ea typeface="Meiryo UI" panose="020B0604030504040204" pitchFamily="50" charset="-128"/>
                      </a:endParaRPr>
                    </a:p>
                    <a:p>
                      <a:pPr algn="just" fontAlgn="auto">
                        <a:lnSpc>
                          <a:spcPct val="120000"/>
                        </a:lnSpc>
                      </a:pPr>
                      <a:r>
                        <a:rPr lang="ja-JP" sz="800" b="0" kern="100" dirty="0">
                          <a:solidFill>
                            <a:schemeClr val="tx1"/>
                          </a:solidFill>
                          <a:effectLst/>
                          <a:latin typeface="Meiryo UI" panose="020B0604030504040204" pitchFamily="50" charset="-128"/>
                          <a:ea typeface="Meiryo UI" panose="020B0604030504040204" pitchFamily="50" charset="-128"/>
                        </a:rPr>
                        <a:t>・軽微な損傷などによる公園利用者等への影響がほとんど無い施設に適</a:t>
                      </a:r>
                      <a:endParaRPr lang="en-US" altLang="ja-JP" sz="800" b="0" kern="100" dirty="0">
                        <a:solidFill>
                          <a:schemeClr val="tx1"/>
                        </a:solidFill>
                        <a:effectLst/>
                        <a:latin typeface="Meiryo UI" panose="020B0604030504040204" pitchFamily="50" charset="-128"/>
                        <a:ea typeface="Meiryo UI" panose="020B0604030504040204" pitchFamily="50" charset="-128"/>
                      </a:endParaRPr>
                    </a:p>
                    <a:p>
                      <a:pPr algn="just" fontAlgn="auto">
                        <a:lnSpc>
                          <a:spcPct val="120000"/>
                        </a:lnSpc>
                      </a:pPr>
                      <a:r>
                        <a:rPr lang="en-US" altLang="ja-JP" sz="800" b="0" kern="100" dirty="0">
                          <a:solidFill>
                            <a:schemeClr val="tx1"/>
                          </a:solidFill>
                          <a:effectLst/>
                          <a:latin typeface="Meiryo UI" panose="020B0604030504040204" pitchFamily="50" charset="-128"/>
                          <a:ea typeface="Meiryo UI" panose="020B0604030504040204" pitchFamily="50" charset="-128"/>
                        </a:rPr>
                        <a:t>  </a:t>
                      </a:r>
                      <a:r>
                        <a:rPr lang="ja-JP" sz="800" b="0" kern="100" dirty="0">
                          <a:solidFill>
                            <a:schemeClr val="tx1"/>
                          </a:solidFill>
                          <a:effectLst/>
                          <a:latin typeface="Meiryo UI" panose="020B0604030504040204" pitchFamily="50" charset="-128"/>
                          <a:ea typeface="Meiryo UI" panose="020B0604030504040204" pitchFamily="50" charset="-128"/>
                        </a:rPr>
                        <a:t>用する。</a:t>
                      </a:r>
                      <a:endParaRPr lang="ja-JP" sz="900" b="0" dirty="0">
                        <a:solidFill>
                          <a:schemeClr val="tx1"/>
                        </a:solidFill>
                        <a:effectLst/>
                        <a:latin typeface="Meiryo UI" panose="020B0604030504040204" pitchFamily="50" charset="-128"/>
                        <a:ea typeface="Meiryo UI" panose="020B0604030504040204" pitchFamily="50" charset="-128"/>
                      </a:endParaRPr>
                    </a:p>
                    <a:p>
                      <a:pPr algn="just" fontAlgn="auto">
                        <a:lnSpc>
                          <a:spcPct val="120000"/>
                        </a:lnSpc>
                      </a:pPr>
                      <a:r>
                        <a:rPr lang="ja-JP" sz="800" b="0" kern="100" dirty="0">
                          <a:solidFill>
                            <a:schemeClr val="tx1"/>
                          </a:solidFill>
                          <a:effectLst/>
                          <a:latin typeface="Meiryo UI" panose="020B0604030504040204" pitchFamily="50" charset="-128"/>
                          <a:ea typeface="Meiryo UI" panose="020B0604030504040204" pitchFamily="50" charset="-128"/>
                        </a:rPr>
                        <a:t>・日常の維持管理の中で早期発見、早期対応に努める。</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605597955"/>
                  </a:ext>
                </a:extLst>
              </a:tr>
            </a:tbl>
          </a:graphicData>
        </a:graphic>
      </p:graphicFrame>
      <p:sp>
        <p:nvSpPr>
          <p:cNvPr id="21" name="テキスト ボックス 20">
            <a:extLst>
              <a:ext uri="{FF2B5EF4-FFF2-40B4-BE49-F238E27FC236}">
                <a16:creationId xmlns:a16="http://schemas.microsoft.com/office/drawing/2014/main" id="{87FE07C5-2E80-480D-86EB-89C74027CAE5}"/>
              </a:ext>
            </a:extLst>
          </p:cNvPr>
          <p:cNvSpPr txBox="1"/>
          <p:nvPr/>
        </p:nvSpPr>
        <p:spPr>
          <a:xfrm>
            <a:off x="64682" y="6333687"/>
            <a:ext cx="4632960" cy="406073"/>
          </a:xfrm>
          <a:prstGeom prst="rect">
            <a:avLst/>
          </a:prstGeom>
          <a:noFill/>
        </p:spPr>
        <p:txBody>
          <a:bodyPr wrap="square">
            <a:spAutoFit/>
          </a:bodyPr>
          <a:lstStyle/>
          <a:p>
            <a:pPr indent="171450" algn="just" fontAlgn="auto">
              <a:lnSpc>
                <a:spcPct val="120000"/>
              </a:lnSpc>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※本計画の中で状態監視型に位置付けた施設のうちいくつかの施設は、「公園施設長寿</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71450" algn="just" fontAlgn="auto">
              <a:lnSpc>
                <a:spcPct val="120000"/>
              </a:lnSpc>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命化計画策定指針（案）」上では、事後保全型管理に位置付けられている。</a:t>
            </a:r>
            <a:endPar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EA0CB18E-08CD-49AC-9545-A4EDF08F5BFB}"/>
              </a:ext>
            </a:extLst>
          </p:cNvPr>
          <p:cNvSpPr txBox="1"/>
          <p:nvPr/>
        </p:nvSpPr>
        <p:spPr>
          <a:xfrm>
            <a:off x="4650189" y="931121"/>
            <a:ext cx="1896198" cy="261610"/>
          </a:xfrm>
          <a:prstGeom prst="rect">
            <a:avLst/>
          </a:prstGeom>
          <a:noFill/>
        </p:spPr>
        <p:txBody>
          <a:bodyPr wrap="square">
            <a:spAutoFit/>
          </a:bodyPr>
          <a:lstStyle/>
          <a:p>
            <a:pPr marL="1285240" indent="-1195070" algn="just"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維持管理手法の選定フロー</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8102BBC8-8181-4516-AE9C-1CB4B9BDEABE}"/>
              </a:ext>
            </a:extLst>
          </p:cNvPr>
          <p:cNvSpPr txBox="1"/>
          <p:nvPr/>
        </p:nvSpPr>
        <p:spPr>
          <a:xfrm>
            <a:off x="4910814" y="1176422"/>
            <a:ext cx="4171204" cy="458395"/>
          </a:xfrm>
          <a:prstGeom prst="rect">
            <a:avLst/>
          </a:prstGeom>
          <a:noFill/>
        </p:spPr>
        <p:txBody>
          <a:bodyPr wrap="square">
            <a:spAutoFit/>
          </a:bodyPr>
          <a:lstStyle/>
          <a:p>
            <a:pPr>
              <a:lnSpc>
                <a:spcPct val="120000"/>
              </a:lnSpc>
            </a:pP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公園施設の維持管理手法については以下のフローに沿って実施することを基本とする。</a:t>
            </a:r>
            <a:endParaRPr lang="ja-JP" altLang="en-US" sz="1050"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8EA052A-C442-4996-83ED-4952FED81B8B}"/>
              </a:ext>
            </a:extLst>
          </p:cNvPr>
          <p:cNvPicPr>
            <a:picLocks noChangeAspect="1"/>
          </p:cNvPicPr>
          <p:nvPr/>
        </p:nvPicPr>
        <p:blipFill>
          <a:blip r:embed="rId2"/>
          <a:stretch>
            <a:fillRect/>
          </a:stretch>
        </p:blipFill>
        <p:spPr>
          <a:xfrm>
            <a:off x="4876319" y="1725246"/>
            <a:ext cx="4041550" cy="4421282"/>
          </a:xfrm>
          <a:prstGeom prst="rect">
            <a:avLst/>
          </a:prstGeom>
        </p:spPr>
      </p:pic>
      <p:cxnSp>
        <p:nvCxnSpPr>
          <p:cNvPr id="80" name="直線矢印コネクタ 79">
            <a:extLst>
              <a:ext uri="{FF2B5EF4-FFF2-40B4-BE49-F238E27FC236}">
                <a16:creationId xmlns:a16="http://schemas.microsoft.com/office/drawing/2014/main" id="{C59F1B1F-8F8C-4AB2-83CD-E99E415CCE87}"/>
              </a:ext>
            </a:extLst>
          </p:cNvPr>
          <p:cNvCxnSpPr>
            <a:cxnSpLocks noChangeShapeType="1"/>
          </p:cNvCxnSpPr>
          <p:nvPr/>
        </p:nvCxnSpPr>
        <p:spPr bwMode="auto">
          <a:xfrm>
            <a:off x="6512097" y="2805298"/>
            <a:ext cx="0" cy="274369"/>
          </a:xfrm>
          <a:prstGeom prst="straightConnector1">
            <a:avLst/>
          </a:prstGeom>
          <a:noFill/>
          <a:ln w="19050" cap="flat" cmpd="sng" algn="ctr">
            <a:solidFill>
              <a:sysClr val="windowText" lastClr="000000">
                <a:lumMod val="100000"/>
                <a:lumOff val="0"/>
              </a:sysClr>
            </a:solidFill>
            <a:prstDash val="solid"/>
            <a:round/>
            <a:headEnd/>
            <a:tailEnd type="triangle" w="med" len="med"/>
          </a:ln>
        </p:spPr>
      </p:cxnSp>
      <p:sp>
        <p:nvSpPr>
          <p:cNvPr id="81" name="テキスト ボックス 80">
            <a:extLst>
              <a:ext uri="{FF2B5EF4-FFF2-40B4-BE49-F238E27FC236}">
                <a16:creationId xmlns:a16="http://schemas.microsoft.com/office/drawing/2014/main" id="{FD74B126-E806-4A32-B393-45E28E1E4573}"/>
              </a:ext>
            </a:extLst>
          </p:cNvPr>
          <p:cNvSpPr txBox="1"/>
          <p:nvPr/>
        </p:nvSpPr>
        <p:spPr>
          <a:xfrm>
            <a:off x="4876319" y="6236958"/>
            <a:ext cx="3830120" cy="276999"/>
          </a:xfrm>
          <a:prstGeom prst="rect">
            <a:avLst/>
          </a:prstGeom>
          <a:noFill/>
        </p:spPr>
        <p:txBody>
          <a:bodyPr wrap="square">
            <a:spAutoFit/>
          </a:bodyPr>
          <a:lstStyle/>
          <a:p>
            <a:pPr algn="ctr" fontAlgn="auto"/>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2.2‑6</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維持管理手法選定フロー</a:t>
            </a:r>
          </a:p>
        </p:txBody>
      </p:sp>
    </p:spTree>
    <p:extLst>
      <p:ext uri="{BB962C8B-B14F-4D97-AF65-F5344CB8AC3E}">
        <p14:creationId xmlns:p14="http://schemas.microsoft.com/office/powerpoint/2010/main" val="76123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159</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8C621A5D-73C2-E05A-0AFC-6965F87CCE38}"/>
              </a:ext>
            </a:extLst>
          </p:cNvPr>
          <p:cNvSpPr txBox="1"/>
          <p:nvPr/>
        </p:nvSpPr>
        <p:spPr>
          <a:xfrm>
            <a:off x="131450" y="565588"/>
            <a:ext cx="4343354" cy="323165"/>
          </a:xfrm>
          <a:prstGeom prst="rect">
            <a:avLst/>
          </a:prstGeom>
          <a:noFill/>
        </p:spPr>
        <p:txBody>
          <a:bodyPr wrap="square">
            <a:spAutoFit/>
          </a:bodyPr>
          <a:lstStyle/>
          <a:p>
            <a:pPr marL="381000" indent="-381000" algn="just">
              <a:spcBef>
                <a:spcPts val="600"/>
              </a:spcBef>
              <a:spcAft>
                <a:spcPts val="600"/>
              </a:spcAft>
            </a:pP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３施設特性に応じた維持管理手法の体系化</a:t>
            </a:r>
            <a:endParaRPr lang="ja-JP" altLang="ja-JP" sz="15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749EC1CC-8BDA-4165-9409-315897B131C2}"/>
              </a:ext>
            </a:extLst>
          </p:cNvPr>
          <p:cNvSpPr txBox="1"/>
          <p:nvPr/>
        </p:nvSpPr>
        <p:spPr>
          <a:xfrm>
            <a:off x="131448" y="913085"/>
            <a:ext cx="2804792" cy="261610"/>
          </a:xfrm>
          <a:prstGeom prst="rect">
            <a:avLst/>
          </a:prstGeom>
          <a:noFill/>
        </p:spPr>
        <p:txBody>
          <a:bodyPr wrap="square">
            <a:spAutoFit/>
          </a:bodyPr>
          <a:lstStyle/>
          <a:p>
            <a:pPr marL="1285240" indent="-1195070" algn="just"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維持管理手法の設定にあたっての留意事項</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E92BEB77-4E90-46B8-85D4-8246B51BDD15}"/>
              </a:ext>
            </a:extLst>
          </p:cNvPr>
          <p:cNvSpPr txBox="1"/>
          <p:nvPr/>
        </p:nvSpPr>
        <p:spPr>
          <a:xfrm>
            <a:off x="322029" y="1174695"/>
            <a:ext cx="4152774" cy="5467459"/>
          </a:xfrm>
          <a:prstGeom prst="rect">
            <a:avLst/>
          </a:prstGeom>
          <a:noFill/>
        </p:spPr>
        <p:txBody>
          <a:bodyPr wrap="square">
            <a:spAutoFit/>
          </a:bodyPr>
          <a:lstStyle/>
          <a:p>
            <a:pPr algn="just" fontAlgn="auto">
              <a:lnSpc>
                <a:spcPct val="120000"/>
              </a:lnSpc>
            </a:pPr>
            <a:r>
              <a:rPr lang="ja-JP" altLang="ja-JP" sz="1050" kern="100" dirty="0">
                <a:effectLst/>
                <a:latin typeface="Meiryo UI" panose="020B0604030504040204" pitchFamily="50" charset="-128"/>
                <a:ea typeface="Meiryo UI" panose="020B0604030504040204" pitchFamily="50" charset="-128"/>
                <a:cs typeface="Meiryo UI" panose="020B0604030504040204" pitchFamily="50" charset="-128"/>
              </a:rPr>
              <a:t>①　予防保全（状態監視型）</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600000000000000" pitchFamily="50" charset="-128"/>
              <a:buChar char="・"/>
            </a:pP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公園施設は、点検結果等により</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施設の状態を把握し、利用者ニーズや</a:t>
            </a:r>
            <a:endParaRPr lang="en-US"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LCC</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縮減効果等を考慮の上、</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長寿命化対策（補修、改修）又は</a:t>
            </a:r>
            <a:endPar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更新を行う状態監視型を基本とする。</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600000000000000" pitchFamily="50" charset="-128"/>
              <a:buChar char="・"/>
            </a:pP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噴水設備等の故障による公園利用への影響が大きくない機械設備につ</a:t>
            </a:r>
            <a:endParaRPr lang="en-US"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いては、点検結果等により施設の状態を把握し、必要な場合に補修等や</a:t>
            </a:r>
            <a:endParaRPr lang="en-US"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更新を行う状態監視型を基本とする。</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50000"/>
              </a:lnSpc>
            </a:pPr>
            <a:r>
              <a:rPr lang="en-US"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②　予防保全（時間計画型）</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600000000000000" pitchFamily="50" charset="-128"/>
              <a:buChar char="・"/>
            </a:pP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公園の機能停止に直結する</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受変電設備などの</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電気設備は、</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劣化の進</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行及び損傷の有無に関係なく、</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設備の信頼性から、</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定期的に補修、更</a:t>
            </a:r>
            <a:endParaRPr lang="en-US"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新を</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行う時間計画型を基本とする。</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600000000000000" pitchFamily="50" charset="-128"/>
              <a:buChar char="・"/>
            </a:pP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予算制約等により、耐用年数を超過した設備については、特に部品確保</a:t>
            </a:r>
            <a:endPar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に努めるなどの対策をとり、リスク低減に努める。</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50000"/>
              </a:lnSpc>
            </a:pPr>
            <a:r>
              <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③　予防保全（状態監視型と時間計画型の併用）</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600000000000000" pitchFamily="50" charset="-128"/>
              <a:buChar char="・"/>
            </a:pP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排水等ポンプ設備などの機械設備は、故障などによる機能停止が公園利</a:t>
            </a:r>
            <a:endPar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用に与える影響が大きいことから、状態監視型の維持管理に努めた上で、</a:t>
            </a:r>
            <a:endPar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更新は時間計画型を導入する。</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600000000000000" pitchFamily="50" charset="-128"/>
              <a:buChar char="・"/>
            </a:pP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遊具は、安全・安心な利用を維持するため、状態監視型の維持管理を</a:t>
            </a:r>
            <a:endParaRPr lang="en-US"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en-US"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行うとともに、</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目視による変状が把握できない遊具があることから、遊具の</a:t>
            </a:r>
            <a:endPar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特性に応じて時間計画型の維持管理を導入する。</a:t>
            </a:r>
            <a:endPar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50000"/>
              </a:lnSpc>
            </a:pPr>
            <a:endPar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④　事後保全</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marL="92075" lvl="0" indent="-92075" algn="just" fontAlgn="auto">
              <a:lnSpc>
                <a:spcPct val="120000"/>
              </a:lnSpc>
              <a:buFont typeface="HG丸ｺﾞｼｯｸM-PRO" panose="020F0600000000000000" pitchFamily="50" charset="-128"/>
              <a:buChar char="・"/>
            </a:pP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「予防保全」による管理を基本とするが、</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予算制約等により</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計画的に補修</a:t>
            </a:r>
            <a:endParaRPr lang="en-US"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等を行うことが困難で、軽微な損傷等による公園利用者への影響がほとん</a:t>
            </a:r>
            <a:endParaRPr lang="en-US"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どない場合など、「事後保全」による管理もやむを得ない施設については、</a:t>
            </a:r>
            <a:endParaRPr lang="en-US"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「事後保全」を適用する。</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F80A011F-3384-47EC-AE27-E35F99DD4C34}"/>
              </a:ext>
            </a:extLst>
          </p:cNvPr>
          <p:cNvSpPr txBox="1"/>
          <p:nvPr/>
        </p:nvSpPr>
        <p:spPr>
          <a:xfrm>
            <a:off x="4918071" y="913085"/>
            <a:ext cx="4178476" cy="2710294"/>
          </a:xfrm>
          <a:prstGeom prst="rect">
            <a:avLst/>
          </a:prstGeom>
          <a:noFill/>
        </p:spPr>
        <p:txBody>
          <a:bodyPr wrap="square">
            <a:spAutoFit/>
          </a:bodyPr>
          <a:lstStyle/>
          <a:p>
            <a:pPr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11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維持管理、更新と合わせた質の向上等</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600000000000000" pitchFamily="50" charset="-128"/>
              <a:buChar char="・"/>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維持管理、更新に合わせた防災耐震性能の向上や社会ニーズによ</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る機能向上、既存不適格への対応などについても配慮する。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600000000000000" pitchFamily="50" charset="-128"/>
              <a:buChar char="・"/>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施設の劣化や損傷等により人的・物的被害を与えると予想される箇所</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（部位）、構造等については、人的・物的被害を予防するための対策</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についても考慮する。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600000000000000" pitchFamily="50" charset="-128"/>
              <a:buChar char="・"/>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点検結果の蓄積に加えて、</a:t>
            </a:r>
            <a:r>
              <a:rPr lang="ja-JP" altLang="ja-JP" sz="11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補修等の実施に至る事例実績などを蓄積</a:t>
            </a:r>
            <a:endParaRPr lang="en-US" altLang="ja-JP" sz="11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し、補修等の判断傾向（診断評価～対策要否の判断に至る考え方</a:t>
            </a:r>
            <a:endParaRPr lang="en-US" altLang="ja-JP" sz="11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の傾向）を整理することで、補修・更新等の判断の目安や補修方法</a:t>
            </a:r>
            <a:endParaRPr lang="en-US" altLang="ja-JP" sz="11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の情報共有などを図る。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600000000000000" pitchFamily="50" charset="-128"/>
              <a:buChar char="・"/>
            </a:pP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府と指定管理者が一体的かつ効率的な維持管理の実施のため、老</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朽化した施設における計画的な補修等の年次計画（分担を含め）</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を立案し、府と指定管理者が一体となった施設の機能保全を図る。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299627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160</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8C621A5D-73C2-E05A-0AFC-6965F87CCE38}"/>
              </a:ext>
            </a:extLst>
          </p:cNvPr>
          <p:cNvSpPr txBox="1"/>
          <p:nvPr/>
        </p:nvSpPr>
        <p:spPr>
          <a:xfrm>
            <a:off x="131450" y="565588"/>
            <a:ext cx="4343354" cy="323165"/>
          </a:xfrm>
          <a:prstGeom prst="rect">
            <a:avLst/>
          </a:prstGeom>
          <a:noFill/>
        </p:spPr>
        <p:txBody>
          <a:bodyPr wrap="square">
            <a:spAutoFit/>
          </a:bodyPr>
          <a:lstStyle/>
          <a:p>
            <a:pPr marL="381000" indent="-381000" algn="just">
              <a:spcBef>
                <a:spcPts val="600"/>
              </a:spcBef>
              <a:spcAft>
                <a:spcPts val="600"/>
              </a:spcAft>
            </a:pP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３施設特性に応じた維持管理手法の体系化</a:t>
            </a:r>
            <a:endParaRPr lang="ja-JP" altLang="ja-JP" sz="15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52D9C29B-1722-4CB3-BE83-70232185AC64}"/>
              </a:ext>
            </a:extLst>
          </p:cNvPr>
          <p:cNvSpPr txBox="1"/>
          <p:nvPr/>
        </p:nvSpPr>
        <p:spPr>
          <a:xfrm>
            <a:off x="217822" y="931121"/>
            <a:ext cx="4280707" cy="697435"/>
          </a:xfrm>
          <a:prstGeom prst="rect">
            <a:avLst/>
          </a:prstGeom>
          <a:noFill/>
        </p:spPr>
        <p:txBody>
          <a:bodyPr wrap="square">
            <a:spAutoFit/>
          </a:bodyPr>
          <a:lstStyle/>
          <a:p>
            <a:pPr algn="just" fontAlgn="auto">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施設別の維持管理手法</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ja-JP" sz="1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前述の維持管理手法の設定の留意事項を踏まえ、将来的に目標とす</a:t>
            </a:r>
            <a:endParaRPr lang="en-US" altLang="ja-JP" sz="1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る維持管理手法について、表</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ｰ</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ja-JP" sz="1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に示す</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DD69EC38-3448-48AD-9F3C-8A40E0454BB5}"/>
              </a:ext>
            </a:extLst>
          </p:cNvPr>
          <p:cNvSpPr txBox="1"/>
          <p:nvPr/>
        </p:nvSpPr>
        <p:spPr>
          <a:xfrm>
            <a:off x="1110531" y="1566999"/>
            <a:ext cx="2181309" cy="246221"/>
          </a:xfrm>
          <a:prstGeom prst="rect">
            <a:avLst/>
          </a:prstGeom>
          <a:noFill/>
        </p:spPr>
        <p:txBody>
          <a:bodyPr wrap="square">
            <a:spAutoFit/>
          </a:bodyPr>
          <a:lstStyle/>
          <a:p>
            <a:pPr algn="ctr">
              <a:spcBef>
                <a:spcPts val="600"/>
              </a:spcBef>
            </a:pPr>
            <a:r>
              <a:rPr lang="ja-JP" altLang="ja-JP" sz="10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0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en-US" sz="10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ｰ</a:t>
            </a:r>
            <a:r>
              <a:rPr lang="en-US" altLang="ja-JP" sz="10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7</a:t>
            </a:r>
            <a:r>
              <a:rPr lang="ja-JP" altLang="ja-JP" sz="10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施設別の維持管理手法</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378384F1-D45A-4148-A675-29B30B2D0FEA}"/>
              </a:ext>
            </a:extLst>
          </p:cNvPr>
          <p:cNvSpPr txBox="1"/>
          <p:nvPr/>
        </p:nvSpPr>
        <p:spPr>
          <a:xfrm>
            <a:off x="241546" y="4992010"/>
            <a:ext cx="1648953" cy="268054"/>
          </a:xfrm>
          <a:prstGeom prst="rect">
            <a:avLst/>
          </a:prstGeom>
          <a:noFill/>
        </p:spPr>
        <p:txBody>
          <a:bodyPr wrap="square">
            <a:spAutoFit/>
          </a:bodyPr>
          <a:lstStyle/>
          <a:p>
            <a:pPr marL="1285240" indent="-1195070" algn="just"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維持管理水準の設定</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844730B7-009E-46E8-AA98-4F6B0D5C4383}"/>
              </a:ext>
            </a:extLst>
          </p:cNvPr>
          <p:cNvSpPr txBox="1"/>
          <p:nvPr/>
        </p:nvSpPr>
        <p:spPr>
          <a:xfrm>
            <a:off x="362021" y="5305266"/>
            <a:ext cx="3992305" cy="1243225"/>
          </a:xfrm>
          <a:prstGeom prst="rect">
            <a:avLst/>
          </a:prstGeom>
          <a:noFill/>
        </p:spPr>
        <p:txBody>
          <a:bodyPr wrap="square">
            <a:spAutoFit/>
          </a:bodyPr>
          <a:lstStyle/>
          <a:p>
            <a:pPr marL="0" lvl="4" algn="just" fontAlgn="base">
              <a:lnSpc>
                <a:spcPct val="120000"/>
              </a:lnSpc>
              <a:buClr>
                <a:srgbClr val="000000"/>
              </a:buClr>
              <a:buFont typeface="+mj-lt"/>
              <a:buAutoNum type="arabicParenR"/>
            </a:pPr>
            <a:r>
              <a:rPr lang="en-US"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目標管理水準および限界管理水準の考え方</a:t>
            </a:r>
            <a:endParaRPr lang="ja-JP" altLang="ja-JP" sz="105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維持管理水準の設定については、安全性・信頼性や</a:t>
            </a:r>
            <a:r>
              <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LCC</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最小化の</a:t>
            </a:r>
            <a:endPar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観点から施設の特性や重要性などを考慮し、施設もしくは部材単位</a:t>
            </a:r>
            <a:endPar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毎に目標とする管理水準を適切に設定する。また、目標管理水準</a:t>
            </a:r>
            <a:endPar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は、不測の事態が発生した場合でも対応可能となるよう、限界管理</a:t>
            </a:r>
            <a:endPar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水準との間に適切な余裕を見込んで設定する。</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A64D6186-3B49-4A8E-905F-555111F84579}"/>
              </a:ext>
            </a:extLst>
          </p:cNvPr>
          <p:cNvSpPr txBox="1"/>
          <p:nvPr/>
        </p:nvSpPr>
        <p:spPr>
          <a:xfrm>
            <a:off x="5733774" y="913951"/>
            <a:ext cx="2326640" cy="253916"/>
          </a:xfrm>
          <a:prstGeom prst="rect">
            <a:avLst/>
          </a:prstGeom>
          <a:noFill/>
        </p:spPr>
        <p:txBody>
          <a:bodyPr wrap="square">
            <a:spAutoFit/>
          </a:bodyPr>
          <a:lstStyle/>
          <a:p>
            <a:pPr algn="ctr" fontAlgn="auto">
              <a:spcBef>
                <a:spcPts val="600"/>
              </a:spcBef>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ｰ</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管理水準の基本的な考え方</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6" name="表 15">
            <a:extLst>
              <a:ext uri="{FF2B5EF4-FFF2-40B4-BE49-F238E27FC236}">
                <a16:creationId xmlns:a16="http://schemas.microsoft.com/office/drawing/2014/main" id="{9B23AD9B-DA35-450D-8F97-7034D84ED62F}"/>
              </a:ext>
            </a:extLst>
          </p:cNvPr>
          <p:cNvGraphicFramePr>
            <a:graphicFrameLocks noGrp="1"/>
          </p:cNvGraphicFramePr>
          <p:nvPr/>
        </p:nvGraphicFramePr>
        <p:xfrm>
          <a:off x="4835152" y="1167867"/>
          <a:ext cx="4190361" cy="2641064"/>
        </p:xfrm>
        <a:graphic>
          <a:graphicData uri="http://schemas.openxmlformats.org/drawingml/2006/table">
            <a:tbl>
              <a:tblPr firstRow="1" firstCol="1" bandRow="1">
                <a:tableStyleId>{5C22544A-7EE6-4342-B048-85BDC9FD1C3A}</a:tableStyleId>
              </a:tblPr>
              <a:tblGrid>
                <a:gridCol w="196770">
                  <a:extLst>
                    <a:ext uri="{9D8B030D-6E8A-4147-A177-3AD203B41FA5}">
                      <a16:colId xmlns:a16="http://schemas.microsoft.com/office/drawing/2014/main" val="801195407"/>
                    </a:ext>
                  </a:extLst>
                </a:gridCol>
                <a:gridCol w="764907">
                  <a:extLst>
                    <a:ext uri="{9D8B030D-6E8A-4147-A177-3AD203B41FA5}">
                      <a16:colId xmlns:a16="http://schemas.microsoft.com/office/drawing/2014/main" val="138570566"/>
                    </a:ext>
                  </a:extLst>
                </a:gridCol>
                <a:gridCol w="3228684">
                  <a:extLst>
                    <a:ext uri="{9D8B030D-6E8A-4147-A177-3AD203B41FA5}">
                      <a16:colId xmlns:a16="http://schemas.microsoft.com/office/drawing/2014/main" val="1590561592"/>
                    </a:ext>
                  </a:extLst>
                </a:gridCol>
              </a:tblGrid>
              <a:tr h="173042">
                <a:tc gridSpan="2">
                  <a:txBody>
                    <a:bodyPr/>
                    <a:lstStyle/>
                    <a:p>
                      <a:pPr algn="ctr" fontAlgn="auto">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区分</a:t>
                      </a:r>
                      <a:endParaRPr lang="ja-JP" sz="105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fontAlgn="auto">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説明</a:t>
                      </a:r>
                      <a:endParaRPr lang="ja-JP" sz="105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98527352"/>
                  </a:ext>
                </a:extLst>
              </a:tr>
              <a:tr h="952600">
                <a:tc gridSpan="2">
                  <a:txBody>
                    <a:bodyPr/>
                    <a:lstStyle/>
                    <a:p>
                      <a:pPr algn="just" fontAlgn="auto">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目標管理水準</a:t>
                      </a:r>
                      <a:endParaRPr lang="ja-JP" sz="105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133350" indent="-133350" algn="just" fontAlgn="auto">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・管理上、目標とする水準。</a:t>
                      </a:r>
                      <a:endParaRPr lang="ja-JP" sz="1050" b="0" dirty="0">
                        <a:solidFill>
                          <a:schemeClr val="tx1"/>
                        </a:solidFill>
                        <a:effectLst/>
                        <a:latin typeface="Meiryo UI" panose="020B0604030504040204" pitchFamily="50" charset="-128"/>
                        <a:ea typeface="Meiryo UI" panose="020B0604030504040204" pitchFamily="50" charset="-128"/>
                      </a:endParaRPr>
                    </a:p>
                    <a:p>
                      <a:pPr marL="133350" indent="-133350" algn="just" fontAlgn="auto">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・これを下回ると補修等の対策を実施。</a:t>
                      </a:r>
                      <a:endParaRPr lang="ja-JP" sz="1050" b="0" dirty="0">
                        <a:solidFill>
                          <a:schemeClr val="tx1"/>
                        </a:solidFill>
                        <a:effectLst/>
                        <a:latin typeface="Meiryo UI" panose="020B0604030504040204" pitchFamily="50" charset="-128"/>
                        <a:ea typeface="Meiryo UI" panose="020B0604030504040204" pitchFamily="50" charset="-128"/>
                      </a:endParaRPr>
                    </a:p>
                    <a:p>
                      <a:pPr marL="133350" indent="-133350" algn="just" fontAlgn="auto">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・目標管理水準は、不測の事態が発生した場合でも対応可能となるよう、限界管理水準との間に適切な余裕を見込んで設定する（図 </a:t>
                      </a:r>
                      <a:r>
                        <a:rPr lang="en-US" altLang="ja-JP" sz="1050" b="0" kern="100" dirty="0">
                          <a:solidFill>
                            <a:schemeClr val="tx1"/>
                          </a:solidFill>
                          <a:effectLst/>
                          <a:latin typeface="Meiryo UI" panose="020B0604030504040204" pitchFamily="50" charset="-128"/>
                          <a:ea typeface="Meiryo UI" panose="020B0604030504040204" pitchFamily="50" charset="-128"/>
                        </a:rPr>
                        <a:t>2</a:t>
                      </a:r>
                      <a:r>
                        <a:rPr lang="en-US" sz="1050" b="0" kern="100" dirty="0">
                          <a:solidFill>
                            <a:schemeClr val="tx1"/>
                          </a:solidFill>
                          <a:effectLst/>
                          <a:latin typeface="Meiryo UI" panose="020B0604030504040204" pitchFamily="50" charset="-128"/>
                          <a:ea typeface="Meiryo UI" panose="020B0604030504040204" pitchFamily="50" charset="-128"/>
                        </a:rPr>
                        <a:t>.</a:t>
                      </a:r>
                      <a:r>
                        <a:rPr lang="en-US" altLang="ja-JP" sz="1050" b="0" kern="100" dirty="0">
                          <a:solidFill>
                            <a:schemeClr val="tx1"/>
                          </a:solidFill>
                          <a:effectLst/>
                          <a:latin typeface="Meiryo UI" panose="020B0604030504040204" pitchFamily="50" charset="-128"/>
                          <a:ea typeface="Meiryo UI" panose="020B0604030504040204" pitchFamily="50" charset="-128"/>
                        </a:rPr>
                        <a:t>2</a:t>
                      </a:r>
                      <a:r>
                        <a:rPr lang="en-US" sz="1050" b="0" kern="100" dirty="0">
                          <a:solidFill>
                            <a:schemeClr val="tx1"/>
                          </a:solidFill>
                          <a:effectLst/>
                          <a:latin typeface="Meiryo UI" panose="020B0604030504040204" pitchFamily="50" charset="-128"/>
                          <a:ea typeface="Meiryo UI" panose="020B0604030504040204" pitchFamily="50" charset="-128"/>
                        </a:rPr>
                        <a:t>‑</a:t>
                      </a:r>
                      <a:r>
                        <a:rPr lang="en-US" altLang="ja-JP" sz="1050" b="0" kern="100" dirty="0">
                          <a:solidFill>
                            <a:schemeClr val="tx1"/>
                          </a:solidFill>
                          <a:effectLst/>
                          <a:latin typeface="Meiryo UI" panose="020B0604030504040204" pitchFamily="50" charset="-128"/>
                          <a:ea typeface="Meiryo UI" panose="020B0604030504040204" pitchFamily="50" charset="-128"/>
                        </a:rPr>
                        <a:t>7</a:t>
                      </a:r>
                      <a:r>
                        <a:rPr lang="ja-JP" sz="1050" b="0" kern="100" dirty="0">
                          <a:solidFill>
                            <a:schemeClr val="tx1"/>
                          </a:solidFill>
                          <a:effectLst/>
                          <a:latin typeface="Meiryo UI" panose="020B0604030504040204" pitchFamily="50" charset="-128"/>
                          <a:ea typeface="Meiryo UI" panose="020B0604030504040204" pitchFamily="50" charset="-128"/>
                        </a:rPr>
                        <a:t>参照）。</a:t>
                      </a:r>
                      <a:endParaRPr lang="ja-JP" sz="105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3733216"/>
                  </a:ext>
                </a:extLst>
              </a:tr>
              <a:tr h="757711">
                <a:tc>
                  <a:txBody>
                    <a:bodyPr/>
                    <a:lstStyle/>
                    <a:p>
                      <a:pPr algn="just" fontAlgn="auto">
                        <a:lnSpc>
                          <a:spcPts val="1500"/>
                        </a:lnSpc>
                      </a:pPr>
                      <a:r>
                        <a:rPr lang="en-US" sz="1050" b="0" kern="100">
                          <a:solidFill>
                            <a:schemeClr val="tx1"/>
                          </a:solidFill>
                          <a:effectLst/>
                          <a:latin typeface="Meiryo UI" panose="020B0604030504040204" pitchFamily="50" charset="-128"/>
                          <a:ea typeface="Meiryo UI" panose="020B0604030504040204" pitchFamily="50" charset="-128"/>
                        </a:rPr>
                        <a:t> </a:t>
                      </a:r>
                      <a:endParaRPr lang="ja-JP" sz="1050" b="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50" b="0" kern="100">
                          <a:solidFill>
                            <a:schemeClr val="tx1"/>
                          </a:solidFill>
                          <a:effectLst/>
                          <a:latin typeface="Meiryo UI" panose="020B0604030504040204" pitchFamily="50" charset="-128"/>
                          <a:ea typeface="Meiryo UI" panose="020B0604030504040204" pitchFamily="50" charset="-128"/>
                        </a:rPr>
                        <a:t>予測計画型の場合</a:t>
                      </a:r>
                      <a:endParaRPr lang="ja-JP" sz="1050" b="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33350" algn="just" fontAlgn="auto">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・劣化予測が可能な施設（部位・部材等）で、目標供用年数（寿命）を設定した上で、ライフサイクルコストの最小化など、最適なタイミング（図 </a:t>
                      </a:r>
                      <a:r>
                        <a:rPr lang="en-US" altLang="ja-JP" sz="1050" b="0" kern="100" dirty="0">
                          <a:solidFill>
                            <a:schemeClr val="tx1"/>
                          </a:solidFill>
                          <a:effectLst/>
                          <a:latin typeface="Meiryo UI" panose="020B0604030504040204" pitchFamily="50" charset="-128"/>
                          <a:ea typeface="Meiryo UI" panose="020B0604030504040204" pitchFamily="50" charset="-128"/>
                        </a:rPr>
                        <a:t>2</a:t>
                      </a:r>
                      <a:r>
                        <a:rPr lang="en-US" sz="1050" b="0" kern="100" dirty="0">
                          <a:solidFill>
                            <a:schemeClr val="tx1"/>
                          </a:solidFill>
                          <a:effectLst/>
                          <a:latin typeface="Meiryo UI" panose="020B0604030504040204" pitchFamily="50" charset="-128"/>
                          <a:ea typeface="Meiryo UI" panose="020B0604030504040204" pitchFamily="50" charset="-128"/>
                        </a:rPr>
                        <a:t>.</a:t>
                      </a:r>
                      <a:r>
                        <a:rPr lang="en-US" altLang="ja-JP" sz="1050" b="0" kern="100" dirty="0">
                          <a:solidFill>
                            <a:schemeClr val="tx1"/>
                          </a:solidFill>
                          <a:effectLst/>
                          <a:latin typeface="Meiryo UI" panose="020B0604030504040204" pitchFamily="50" charset="-128"/>
                          <a:ea typeface="Meiryo UI" panose="020B0604030504040204" pitchFamily="50" charset="-128"/>
                        </a:rPr>
                        <a:t>2</a:t>
                      </a:r>
                      <a:r>
                        <a:rPr lang="en-US" sz="1050" b="0" kern="100" dirty="0">
                          <a:solidFill>
                            <a:schemeClr val="tx1"/>
                          </a:solidFill>
                          <a:effectLst/>
                          <a:latin typeface="Meiryo UI" panose="020B0604030504040204" pitchFamily="50" charset="-128"/>
                          <a:ea typeface="Meiryo UI" panose="020B0604030504040204" pitchFamily="50" charset="-128"/>
                        </a:rPr>
                        <a:t>‑</a:t>
                      </a:r>
                      <a:r>
                        <a:rPr lang="en-US" altLang="ja-JP" sz="1050" b="0" kern="100" dirty="0">
                          <a:solidFill>
                            <a:schemeClr val="tx1"/>
                          </a:solidFill>
                          <a:effectLst/>
                          <a:latin typeface="Meiryo UI" panose="020B0604030504040204" pitchFamily="50" charset="-128"/>
                          <a:ea typeface="Meiryo UI" panose="020B0604030504040204" pitchFamily="50" charset="-128"/>
                        </a:rPr>
                        <a:t>8</a:t>
                      </a:r>
                      <a:r>
                        <a:rPr lang="ja-JP" sz="1050" b="0" kern="100" dirty="0">
                          <a:solidFill>
                            <a:schemeClr val="tx1"/>
                          </a:solidFill>
                          <a:effectLst/>
                          <a:latin typeface="Meiryo UI" panose="020B0604030504040204" pitchFamily="50" charset="-128"/>
                          <a:ea typeface="Meiryo UI" panose="020B0604030504040204" pitchFamily="50" charset="-128"/>
                        </a:rPr>
                        <a:t>参照）で最適な補修等を行う水準。</a:t>
                      </a:r>
                      <a:endParaRPr lang="ja-JP" sz="105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1686623"/>
                  </a:ext>
                </a:extLst>
              </a:tr>
              <a:tr h="757711">
                <a:tc gridSpan="2">
                  <a:txBody>
                    <a:bodyPr/>
                    <a:lstStyle/>
                    <a:p>
                      <a:pPr algn="just" fontAlgn="auto">
                        <a:lnSpc>
                          <a:spcPct val="120000"/>
                        </a:lnSpc>
                      </a:pPr>
                      <a:r>
                        <a:rPr lang="ja-JP" sz="1050" b="0" kern="100">
                          <a:solidFill>
                            <a:schemeClr val="tx1"/>
                          </a:solidFill>
                          <a:effectLst/>
                          <a:latin typeface="Meiryo UI" panose="020B0604030504040204" pitchFamily="50" charset="-128"/>
                          <a:ea typeface="Meiryo UI" panose="020B0604030504040204" pitchFamily="50" charset="-128"/>
                        </a:rPr>
                        <a:t>限界管理水準</a:t>
                      </a:r>
                      <a:endParaRPr lang="ja-JP" sz="1050" b="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133350" indent="-133350" algn="just" fontAlgn="auto">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・施設の安全性・信頼性を損なう不具合等、管理上、絶対に下回ってはならない水準。</a:t>
                      </a:r>
                      <a:endParaRPr lang="ja-JP" sz="1050" b="0" dirty="0">
                        <a:solidFill>
                          <a:schemeClr val="tx1"/>
                        </a:solidFill>
                        <a:effectLst/>
                        <a:latin typeface="Meiryo UI" panose="020B0604030504040204" pitchFamily="50" charset="-128"/>
                        <a:ea typeface="Meiryo UI" panose="020B0604030504040204" pitchFamily="50" charset="-128"/>
                      </a:endParaRPr>
                    </a:p>
                    <a:p>
                      <a:pPr algn="just" fontAlgn="auto">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・一般的に、これを超えると大規模修繕や更新等が必要と</a:t>
                      </a:r>
                      <a:endParaRPr lang="en-US" altLang="ja-JP" sz="1050" b="0" kern="100" dirty="0">
                        <a:solidFill>
                          <a:schemeClr val="tx1"/>
                        </a:solidFill>
                        <a:effectLst/>
                        <a:latin typeface="Meiryo UI" panose="020B0604030504040204" pitchFamily="50" charset="-128"/>
                        <a:ea typeface="Meiryo UI" panose="020B0604030504040204" pitchFamily="50" charset="-128"/>
                      </a:endParaRPr>
                    </a:p>
                    <a:p>
                      <a:pPr algn="just" fontAlgn="auto">
                        <a:lnSpc>
                          <a:spcPct val="120000"/>
                        </a:lnSpc>
                      </a:pPr>
                      <a:r>
                        <a:rPr lang="en-US" altLang="ja-JP" sz="1050" b="0" kern="100" dirty="0">
                          <a:solidFill>
                            <a:schemeClr val="tx1"/>
                          </a:solidFill>
                          <a:effectLst/>
                          <a:latin typeface="Meiryo UI" panose="020B0604030504040204" pitchFamily="50" charset="-128"/>
                          <a:ea typeface="Meiryo UI" panose="020B0604030504040204" pitchFamily="50" charset="-128"/>
                        </a:rPr>
                        <a:t>  </a:t>
                      </a:r>
                      <a:r>
                        <a:rPr lang="ja-JP" sz="1050" b="0" kern="100" dirty="0">
                          <a:solidFill>
                            <a:schemeClr val="tx1"/>
                          </a:solidFill>
                          <a:effectLst/>
                          <a:latin typeface="Meiryo UI" panose="020B0604030504040204" pitchFamily="50" charset="-128"/>
                          <a:ea typeface="Meiryo UI" panose="020B0604030504040204" pitchFamily="50" charset="-128"/>
                        </a:rPr>
                        <a:t>なる。</a:t>
                      </a:r>
                      <a:endParaRPr lang="ja-JP" sz="105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8334023"/>
                  </a:ext>
                </a:extLst>
              </a:tr>
            </a:tbl>
          </a:graphicData>
        </a:graphic>
      </p:graphicFrame>
      <p:grpSp>
        <p:nvGrpSpPr>
          <p:cNvPr id="24" name="グループ化 23">
            <a:extLst>
              <a:ext uri="{FF2B5EF4-FFF2-40B4-BE49-F238E27FC236}">
                <a16:creationId xmlns:a16="http://schemas.microsoft.com/office/drawing/2014/main" id="{11933F76-5320-4E1B-B911-6BCE1AF06BB3}"/>
              </a:ext>
            </a:extLst>
          </p:cNvPr>
          <p:cNvGrpSpPr/>
          <p:nvPr/>
        </p:nvGrpSpPr>
        <p:grpSpPr>
          <a:xfrm>
            <a:off x="5181600" y="3847763"/>
            <a:ext cx="3302000" cy="2700728"/>
            <a:chOff x="5181600" y="3847763"/>
            <a:chExt cx="3302000" cy="2317841"/>
          </a:xfrm>
        </p:grpSpPr>
        <p:pic>
          <p:nvPicPr>
            <p:cNvPr id="19" name="図 18">
              <a:extLst>
                <a:ext uri="{FF2B5EF4-FFF2-40B4-BE49-F238E27FC236}">
                  <a16:creationId xmlns:a16="http://schemas.microsoft.com/office/drawing/2014/main" id="{337187F5-CD2F-4C49-9E33-BFFA6183D31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74" y="3847763"/>
              <a:ext cx="2119906" cy="1084917"/>
            </a:xfrm>
            <a:prstGeom prst="rect">
              <a:avLst/>
            </a:prstGeom>
            <a:noFill/>
            <a:ln>
              <a:noFill/>
            </a:ln>
          </p:spPr>
        </p:pic>
        <p:sp>
          <p:nvSpPr>
            <p:cNvPr id="21" name="テキスト ボックス 20">
              <a:extLst>
                <a:ext uri="{FF2B5EF4-FFF2-40B4-BE49-F238E27FC236}">
                  <a16:creationId xmlns:a16="http://schemas.microsoft.com/office/drawing/2014/main" id="{49C2DF40-F4B9-49E0-87A2-4159083600A7}"/>
                </a:ext>
              </a:extLst>
            </p:cNvPr>
            <p:cNvSpPr txBox="1"/>
            <p:nvPr/>
          </p:nvSpPr>
          <p:spPr>
            <a:xfrm>
              <a:off x="5683580" y="4856096"/>
              <a:ext cx="2427028" cy="198107"/>
            </a:xfrm>
            <a:prstGeom prst="rect">
              <a:avLst/>
            </a:prstGeom>
            <a:noFill/>
          </p:spPr>
          <p:txBody>
            <a:bodyPr wrap="square">
              <a:spAutoFit/>
            </a:bodyPr>
            <a:lstStyle/>
            <a:p>
              <a:pPr algn="ctr" fontAlgn="auto">
                <a:spcBef>
                  <a:spcPts val="600"/>
                </a:spcBef>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.2‑7</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不測の事態に対する管理水準の余裕</a:t>
              </a:r>
              <a:endPar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2" name="オブジェクト 21">
              <a:extLst>
                <a:ext uri="{FF2B5EF4-FFF2-40B4-BE49-F238E27FC236}">
                  <a16:creationId xmlns:a16="http://schemas.microsoft.com/office/drawing/2014/main" id="{1BC57BCF-5E5C-416F-8653-9E032AD1432F}"/>
                </a:ext>
              </a:extLst>
            </p:cNvPr>
            <p:cNvGraphicFramePr>
              <a:graphicFrameLocks noChangeAspect="1"/>
            </p:cNvGraphicFramePr>
            <p:nvPr/>
          </p:nvGraphicFramePr>
          <p:xfrm>
            <a:off x="5181600" y="5136998"/>
            <a:ext cx="3302000" cy="1028606"/>
          </p:xfrm>
          <a:graphic>
            <a:graphicData uri="http://schemas.openxmlformats.org/presentationml/2006/ole">
              <mc:AlternateContent xmlns:mc="http://schemas.openxmlformats.org/markup-compatibility/2006">
                <mc:Choice xmlns:v="urn:schemas-microsoft-com:vml" Requires="v">
                  <p:oleObj r:id="rId3" imgW="6127696" imgH="1954530" progId="Visio.Drawing.11">
                    <p:embed/>
                  </p:oleObj>
                </mc:Choice>
                <mc:Fallback>
                  <p:oleObj r:id="rId3" imgW="6127696" imgH="1954530" progId="Visio.Drawing.11">
                    <p:embed/>
                    <p:pic>
                      <p:nvPicPr>
                        <p:cNvPr id="22" name="オブジェクト 21">
                          <a:extLst>
                            <a:ext uri="{FF2B5EF4-FFF2-40B4-BE49-F238E27FC236}">
                              <a16:creationId xmlns:a16="http://schemas.microsoft.com/office/drawing/2014/main" id="{1BC57BCF-5E5C-416F-8653-9E032AD14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136998"/>
                          <a:ext cx="3302000" cy="1028606"/>
                        </a:xfrm>
                        <a:prstGeom prst="rect">
                          <a:avLst/>
                        </a:prstGeom>
                        <a:noFill/>
                      </p:spPr>
                    </p:pic>
                  </p:oleObj>
                </mc:Fallback>
              </mc:AlternateContent>
            </a:graphicData>
          </a:graphic>
        </p:graphicFrame>
      </p:grpSp>
      <p:sp>
        <p:nvSpPr>
          <p:cNvPr id="25" name="テキスト ボックス 24">
            <a:extLst>
              <a:ext uri="{FF2B5EF4-FFF2-40B4-BE49-F238E27FC236}">
                <a16:creationId xmlns:a16="http://schemas.microsoft.com/office/drawing/2014/main" id="{BD8307E3-0916-492F-A472-94E4A10DC35E}"/>
              </a:ext>
            </a:extLst>
          </p:cNvPr>
          <p:cNvSpPr txBox="1"/>
          <p:nvPr/>
        </p:nvSpPr>
        <p:spPr>
          <a:xfrm>
            <a:off x="6094538" y="6456900"/>
            <a:ext cx="1671587" cy="230832"/>
          </a:xfrm>
          <a:prstGeom prst="rect">
            <a:avLst/>
          </a:prstGeom>
          <a:noFill/>
        </p:spPr>
        <p:txBody>
          <a:bodyPr wrap="square">
            <a:spAutoFit/>
          </a:bodyPr>
          <a:lstStyle/>
          <a:p>
            <a:pPr algn="ctr" fontAlgn="auto">
              <a:spcBef>
                <a:spcPts val="600"/>
              </a:spcBef>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ｰ</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8</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LCC</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最小化のイメージ</a:t>
            </a:r>
            <a:endPar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 name="図 1">
            <a:extLst>
              <a:ext uri="{FF2B5EF4-FFF2-40B4-BE49-F238E27FC236}">
                <a16:creationId xmlns:a16="http://schemas.microsoft.com/office/drawing/2014/main" id="{5D690394-CEFB-4331-965C-8102BE01C067}"/>
              </a:ext>
            </a:extLst>
          </p:cNvPr>
          <p:cNvPicPr>
            <a:picLocks noChangeAspect="1"/>
          </p:cNvPicPr>
          <p:nvPr/>
        </p:nvPicPr>
        <p:blipFill>
          <a:blip r:embed="rId5"/>
          <a:stretch>
            <a:fillRect/>
          </a:stretch>
        </p:blipFill>
        <p:spPr>
          <a:xfrm>
            <a:off x="362020" y="1813220"/>
            <a:ext cx="3992305" cy="3231561"/>
          </a:xfrm>
          <a:prstGeom prst="rect">
            <a:avLst/>
          </a:prstGeom>
        </p:spPr>
      </p:pic>
    </p:spTree>
    <p:extLst>
      <p:ext uri="{BB962C8B-B14F-4D97-AF65-F5344CB8AC3E}">
        <p14:creationId xmlns:p14="http://schemas.microsoft.com/office/powerpoint/2010/main" val="3694321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161</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8C621A5D-73C2-E05A-0AFC-6965F87CCE38}"/>
              </a:ext>
            </a:extLst>
          </p:cNvPr>
          <p:cNvSpPr txBox="1"/>
          <p:nvPr/>
        </p:nvSpPr>
        <p:spPr>
          <a:xfrm>
            <a:off x="131450" y="565588"/>
            <a:ext cx="4343354" cy="323165"/>
          </a:xfrm>
          <a:prstGeom prst="rect">
            <a:avLst/>
          </a:prstGeom>
          <a:noFill/>
        </p:spPr>
        <p:txBody>
          <a:bodyPr wrap="square">
            <a:spAutoFit/>
          </a:bodyPr>
          <a:lstStyle/>
          <a:p>
            <a:pPr marL="381000" indent="-381000" algn="just">
              <a:spcBef>
                <a:spcPts val="600"/>
              </a:spcBef>
              <a:spcAft>
                <a:spcPts val="600"/>
              </a:spcAft>
            </a:pP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３施設特性に応じた維持管理手法の体系化</a:t>
            </a:r>
            <a:endParaRPr lang="ja-JP" altLang="ja-JP" sz="15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037FE08B-4E90-43E0-A410-903A6AED48AC}"/>
              </a:ext>
            </a:extLst>
          </p:cNvPr>
          <p:cNvSpPr txBox="1"/>
          <p:nvPr/>
        </p:nvSpPr>
        <p:spPr>
          <a:xfrm>
            <a:off x="142921" y="958101"/>
            <a:ext cx="1463040" cy="276999"/>
          </a:xfrm>
          <a:prstGeom prst="rect">
            <a:avLst/>
          </a:prstGeom>
          <a:noFill/>
        </p:spPr>
        <p:txBody>
          <a:bodyPr wrap="square">
            <a:spAutoFit/>
          </a:bodyPr>
          <a:lstStyle/>
          <a:p>
            <a:pPr marL="1285240" indent="-1195070" algn="just" fontAlgn="auto"/>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管理水準の設定</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DDAF1FB7-2CA5-46C0-9142-B873D38419DD}"/>
              </a:ext>
            </a:extLst>
          </p:cNvPr>
          <p:cNvSpPr txBox="1"/>
          <p:nvPr/>
        </p:nvSpPr>
        <p:spPr>
          <a:xfrm>
            <a:off x="365760" y="1172615"/>
            <a:ext cx="4109043" cy="678968"/>
          </a:xfrm>
          <a:prstGeom prst="rect">
            <a:avLst/>
          </a:prstGeom>
          <a:noFill/>
        </p:spPr>
        <p:txBody>
          <a:bodyPr wrap="square">
            <a:spAutoFit/>
          </a:bodyPr>
          <a:lstStyle/>
          <a:p>
            <a:pPr algn="just">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安全性や快適性が求められる公園においては、</a:t>
            </a:r>
            <a:r>
              <a:rPr lang="x-none" altLang="ja-JP" sz="1100" kern="100" dirty="0">
                <a:effectLst/>
                <a:latin typeface="Meiryo UI" panose="020B0604030504040204" pitchFamily="50" charset="-128"/>
                <a:ea typeface="Meiryo UI" panose="020B0604030504040204" pitchFamily="50" charset="-128"/>
                <a:cs typeface="Meiryo UI" panose="020B0604030504040204" pitchFamily="50" charset="-128"/>
              </a:rPr>
              <a:t>施設の安全性・信頼性やＬＣＣ最小化の観点から、施設の劣化損傷により機能を失う前に補修・更新等を実施するため、目標管理水準を設定する。</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193E14BC-9AF6-4D51-9E46-EE6BF24649F3}"/>
              </a:ext>
            </a:extLst>
          </p:cNvPr>
          <p:cNvSpPr txBox="1"/>
          <p:nvPr/>
        </p:nvSpPr>
        <p:spPr>
          <a:xfrm>
            <a:off x="98885" y="1911530"/>
            <a:ext cx="2428872" cy="277000"/>
          </a:xfrm>
          <a:prstGeom prst="rect">
            <a:avLst/>
          </a:prstGeom>
          <a:noFill/>
        </p:spPr>
        <p:txBody>
          <a:bodyPr wrap="square">
            <a:spAutoFit/>
          </a:bodyPr>
          <a:lstStyle/>
          <a:p>
            <a:pPr marL="1285240" indent="-1195070" algn="just" fontAlgn="auto"/>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補修等の長寿命化対策の考え方</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91878D22-B5F5-49D1-B548-E5E533B8DF8C}"/>
              </a:ext>
            </a:extLst>
          </p:cNvPr>
          <p:cNvSpPr txBox="1"/>
          <p:nvPr/>
        </p:nvSpPr>
        <p:spPr>
          <a:xfrm>
            <a:off x="36239" y="2197930"/>
            <a:ext cx="4398905" cy="3613040"/>
          </a:xfrm>
          <a:prstGeom prst="rect">
            <a:avLst/>
          </a:prstGeom>
          <a:noFill/>
        </p:spPr>
        <p:txBody>
          <a:bodyPr wrap="square">
            <a:spAutoFit/>
          </a:bodyPr>
          <a:lstStyle/>
          <a:p>
            <a:pPr marL="266700" indent="133350" algn="just">
              <a:lnSpc>
                <a:spcPct val="120000"/>
              </a:lnSpc>
            </a:pP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定期点検等により把握した施設の劣化や損傷状況への対策として、施設の劣化した部位、部材または機器の性能・機能を、原状（初期の水準）または実用上支障のない状態（目標管理水準以上）まで回復することを目的として、施設の補修等を行う。</a:t>
            </a:r>
          </a:p>
          <a:p>
            <a:pPr marL="266700" indent="133350" algn="just">
              <a:lnSpc>
                <a:spcPct val="120000"/>
              </a:lnSpc>
            </a:pP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補修等の方法や頻度については、定期点検結果等をもとに、対象施設の材質や構造、利用状況等を勘案の上、検討する必要があり、そのような点を踏まえて、補修等の計画を立案することとし、立案した補修等の計画は、定期点検結果に基づく長寿命化対策の実績に応じて、適宜、見直しを図っていく。</a:t>
            </a:r>
          </a:p>
          <a:p>
            <a:pPr marL="266700" indent="133350" algn="just">
              <a:lnSpc>
                <a:spcPct val="120000"/>
              </a:lnSpc>
            </a:pP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公園には、プールや体育館等の大規模な運動施設などがあり、これらの施設は、設置後の年数が経過し、施設の老朽化に加えて機能不足（既存不適合等）などが生じている。従って、このような施設において、長寿命化を図っていくためには、機能回復だけにとどまらず機能向上も視野に入れた対策（大規模補修や改修など）が必要である。なお、経済性などを勘案し、必要に応じて更新を視野に入れた対策を検討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1">
            <a:extLst>
              <a:ext uri="{FF2B5EF4-FFF2-40B4-BE49-F238E27FC236}">
                <a16:creationId xmlns:a16="http://schemas.microsoft.com/office/drawing/2014/main" id="{6A885E96-3E25-404C-8E58-F2C88BF69728}"/>
              </a:ext>
            </a:extLst>
          </p:cNvPr>
          <p:cNvSpPr txBox="1">
            <a:spLocks/>
          </p:cNvSpPr>
          <p:nvPr/>
        </p:nvSpPr>
        <p:spPr>
          <a:xfrm>
            <a:off x="5082264" y="1005927"/>
            <a:ext cx="3629660" cy="3333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en-US" altLang="ja-JP" sz="9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900" dirty="0">
                <a:effectLst/>
                <a:latin typeface="Meiryo UI" panose="020B0604030504040204" pitchFamily="50" charset="-128"/>
                <a:ea typeface="Meiryo UI" panose="020B0604030504040204" pitchFamily="50" charset="-128"/>
                <a:cs typeface="Times New Roman" panose="02020603050405020304" pitchFamily="18" charset="0"/>
              </a:rPr>
              <a:t>対策事例（プール管理棟の屋根防水／屋根防水</a:t>
            </a:r>
            <a:r>
              <a:rPr lang="en-US" sz="900" dirty="0">
                <a:effectLst/>
                <a:latin typeface="Meiryo UI" panose="020B0604030504040204" pitchFamily="50" charset="-128"/>
                <a:ea typeface="Meiryo UI" panose="020B0604030504040204" pitchFamily="50" charset="-128"/>
                <a:cs typeface="Times New Roman" panose="02020603050405020304" pitchFamily="18" charset="0"/>
              </a:rPr>
              <a:t>20</a:t>
            </a:r>
            <a:r>
              <a:rPr lang="ja-JP" sz="9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sz="900" dirty="0">
                <a:effectLst/>
                <a:latin typeface="Meiryo UI" panose="020B0604030504040204" pitchFamily="50" charset="-128"/>
                <a:ea typeface="Meiryo UI" panose="020B0604030504040204" pitchFamily="50" charset="-128"/>
                <a:cs typeface="Times New Roman" panose="02020603050405020304" pitchFamily="18" charset="0"/>
              </a:rPr>
              <a:t>30</a:t>
            </a:r>
            <a:r>
              <a:rPr lang="ja-JP" sz="900" dirty="0">
                <a:effectLst/>
                <a:latin typeface="Meiryo UI" panose="020B0604030504040204" pitchFamily="50" charset="-128"/>
                <a:ea typeface="Meiryo UI" panose="020B0604030504040204" pitchFamily="50" charset="-128"/>
                <a:cs typeface="Times New Roman" panose="02020603050405020304" pitchFamily="18" charset="0"/>
              </a:rPr>
              <a:t>年サイクル</a:t>
            </a:r>
            <a:r>
              <a:rPr lang="ja-JP" sz="9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dirty="0">
                <a:effectLst/>
                <a:latin typeface="Meiryo UI" panose="020B0604030504040204" pitchFamily="50" charset="-128"/>
                <a:ea typeface="Meiryo UI" panose="020B0604030504040204" pitchFamily="50" charset="-128"/>
                <a:cs typeface="Times New Roman" panose="02020603050405020304" pitchFamily="18" charset="0"/>
              </a:rPr>
              <a:t>）</a:t>
            </a:r>
          </a:p>
        </p:txBody>
      </p:sp>
      <p:sp>
        <p:nvSpPr>
          <p:cNvPr id="17" name="テキスト ボックス 16">
            <a:extLst>
              <a:ext uri="{FF2B5EF4-FFF2-40B4-BE49-F238E27FC236}">
                <a16:creationId xmlns:a16="http://schemas.microsoft.com/office/drawing/2014/main" id="{7BBB6265-0D11-4ED0-8F28-A6DBC971F368}"/>
              </a:ext>
            </a:extLst>
          </p:cNvPr>
          <p:cNvSpPr txBox="1"/>
          <p:nvPr/>
        </p:nvSpPr>
        <p:spPr>
          <a:xfrm>
            <a:off x="5659120" y="1379031"/>
            <a:ext cx="3119120" cy="228076"/>
          </a:xfrm>
          <a:prstGeom prst="rect">
            <a:avLst/>
          </a:prstGeom>
          <a:noFill/>
        </p:spPr>
        <p:txBody>
          <a:bodyPr wrap="square">
            <a:spAutoFit/>
          </a:bodyPr>
          <a:lstStyle/>
          <a:p>
            <a:pPr algn="just">
              <a:lnSpc>
                <a:spcPts val="1200"/>
              </a:lnSpc>
            </a:pP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※府有施設の長期保全計画作成要領（</a:t>
            </a:r>
            <a:r>
              <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rPr>
              <a:t>H15.4</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月）に基づくサイクル</a:t>
            </a:r>
          </a:p>
        </p:txBody>
      </p:sp>
      <p:pic>
        <p:nvPicPr>
          <p:cNvPr id="18" name="図 17">
            <a:extLst>
              <a:ext uri="{FF2B5EF4-FFF2-40B4-BE49-F238E27FC236}">
                <a16:creationId xmlns:a16="http://schemas.microsoft.com/office/drawing/2014/main" id="{D748D8ED-9962-4E0C-B8FA-8887E37BFE0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1198" y="1758370"/>
            <a:ext cx="1592262" cy="1625718"/>
          </a:xfrm>
          <a:prstGeom prst="rect">
            <a:avLst/>
          </a:prstGeom>
          <a:noFill/>
          <a:ln>
            <a:noFill/>
          </a:ln>
        </p:spPr>
      </p:pic>
      <p:pic>
        <p:nvPicPr>
          <p:cNvPr id="19" name="図 18">
            <a:extLst>
              <a:ext uri="{FF2B5EF4-FFF2-40B4-BE49-F238E27FC236}">
                <a16:creationId xmlns:a16="http://schemas.microsoft.com/office/drawing/2014/main" id="{BECA30F0-B3C5-4935-8A45-19B6E6BE31C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0039" y="1760566"/>
            <a:ext cx="1592062" cy="1623522"/>
          </a:xfrm>
          <a:prstGeom prst="rect">
            <a:avLst/>
          </a:prstGeom>
          <a:noFill/>
          <a:ln>
            <a:noFill/>
          </a:ln>
        </p:spPr>
      </p:pic>
      <p:sp>
        <p:nvSpPr>
          <p:cNvPr id="20" name="矢印: 右 19">
            <a:extLst>
              <a:ext uri="{FF2B5EF4-FFF2-40B4-BE49-F238E27FC236}">
                <a16:creationId xmlns:a16="http://schemas.microsoft.com/office/drawing/2014/main" id="{CDE22F10-07DD-46F9-9F04-B09BE63D011C}"/>
              </a:ext>
            </a:extLst>
          </p:cNvPr>
          <p:cNvSpPr>
            <a:spLocks/>
          </p:cNvSpPr>
          <p:nvPr/>
        </p:nvSpPr>
        <p:spPr>
          <a:xfrm>
            <a:off x="6838859" y="2317134"/>
            <a:ext cx="325780" cy="504825"/>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endParaRPr lang="ja-JP" altLang="en-US"/>
          </a:p>
        </p:txBody>
      </p:sp>
      <p:pic>
        <p:nvPicPr>
          <p:cNvPr id="21" name="図 20">
            <a:extLst>
              <a:ext uri="{FF2B5EF4-FFF2-40B4-BE49-F238E27FC236}">
                <a16:creationId xmlns:a16="http://schemas.microsoft.com/office/drawing/2014/main" id="{6638763B-25FC-4D13-8098-17C80C9D153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082264" y="4329583"/>
            <a:ext cx="1603988" cy="1625718"/>
          </a:xfrm>
          <a:prstGeom prst="rect">
            <a:avLst/>
          </a:prstGeom>
        </p:spPr>
      </p:pic>
      <p:pic>
        <p:nvPicPr>
          <p:cNvPr id="22" name="図 21">
            <a:extLst>
              <a:ext uri="{FF2B5EF4-FFF2-40B4-BE49-F238E27FC236}">
                <a16:creationId xmlns:a16="http://schemas.microsoft.com/office/drawing/2014/main" id="{0934EA6F-AFD8-46A0-A93F-99B57AFCAFF9}"/>
              </a:ext>
            </a:extLst>
          </p:cNvPr>
          <p:cNvPicPr/>
          <p:nvPr/>
        </p:nvPicPr>
        <p:blipFill>
          <a:blip r:embed="rId5">
            <a:extLst>
              <a:ext uri="{28A0092B-C50C-407E-A947-70E740481C1C}">
                <a14:useLocalDpi xmlns:a14="http://schemas.microsoft.com/office/drawing/2010/main" val="0"/>
              </a:ext>
            </a:extLst>
          </a:blip>
          <a:stretch>
            <a:fillRect/>
          </a:stretch>
        </p:blipFill>
        <p:spPr>
          <a:xfrm>
            <a:off x="7330039" y="4334386"/>
            <a:ext cx="1601405" cy="1622516"/>
          </a:xfrm>
          <a:prstGeom prst="rect">
            <a:avLst/>
          </a:prstGeom>
        </p:spPr>
      </p:pic>
      <p:sp>
        <p:nvSpPr>
          <p:cNvPr id="7" name="テキスト ボックス 8">
            <a:extLst>
              <a:ext uri="{FF2B5EF4-FFF2-40B4-BE49-F238E27FC236}">
                <a16:creationId xmlns:a16="http://schemas.microsoft.com/office/drawing/2014/main" id="{4C50C9D6-12BA-E299-7A36-985621A1D46F}"/>
              </a:ext>
            </a:extLst>
          </p:cNvPr>
          <p:cNvSpPr txBox="1">
            <a:spLocks/>
          </p:cNvSpPr>
          <p:nvPr/>
        </p:nvSpPr>
        <p:spPr>
          <a:xfrm>
            <a:off x="5068966" y="1515315"/>
            <a:ext cx="61912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1050">
                <a:effectLst/>
                <a:latin typeface="ＭＳ Ｐゴシック" panose="020B0600070205080204" pitchFamily="50" charset="-128"/>
                <a:ea typeface="HG丸ｺﾞｼｯｸM-PRO" panose="020F0400000000000000" pitchFamily="50" charset="-128"/>
                <a:cs typeface="Times New Roman" panose="02020603050405020304" pitchFamily="18" charset="0"/>
              </a:rPr>
              <a:t>施工前</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9" name="テキスト ボックス 9">
            <a:extLst>
              <a:ext uri="{FF2B5EF4-FFF2-40B4-BE49-F238E27FC236}">
                <a16:creationId xmlns:a16="http://schemas.microsoft.com/office/drawing/2014/main" id="{90D334AF-B164-EF6C-4974-93E290F4AE27}"/>
              </a:ext>
            </a:extLst>
          </p:cNvPr>
          <p:cNvSpPr txBox="1">
            <a:spLocks/>
          </p:cNvSpPr>
          <p:nvPr/>
        </p:nvSpPr>
        <p:spPr>
          <a:xfrm>
            <a:off x="7278520" y="1512647"/>
            <a:ext cx="61912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1050">
                <a:effectLst/>
                <a:latin typeface="ＭＳ Ｐゴシック" panose="020B0600070205080204" pitchFamily="50" charset="-128"/>
                <a:ea typeface="HG丸ｺﾞｼｯｸM-PRO" panose="020F0400000000000000" pitchFamily="50" charset="-128"/>
                <a:cs typeface="Times New Roman" panose="02020603050405020304" pitchFamily="18" charset="0"/>
              </a:rPr>
              <a:t>施工後</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1" name="テキスト ボックス 4">
            <a:extLst>
              <a:ext uri="{FF2B5EF4-FFF2-40B4-BE49-F238E27FC236}">
                <a16:creationId xmlns:a16="http://schemas.microsoft.com/office/drawing/2014/main" id="{853C611D-4417-5377-F010-7FC086F455E9}"/>
              </a:ext>
            </a:extLst>
          </p:cNvPr>
          <p:cNvSpPr txBox="1">
            <a:spLocks/>
          </p:cNvSpPr>
          <p:nvPr/>
        </p:nvSpPr>
        <p:spPr>
          <a:xfrm>
            <a:off x="5093836" y="4096015"/>
            <a:ext cx="61912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1050">
                <a:effectLst/>
                <a:latin typeface="ＭＳ Ｐゴシック" panose="020B0600070205080204" pitchFamily="50" charset="-128"/>
                <a:ea typeface="HG丸ｺﾞｼｯｸM-PRO" panose="020F0400000000000000" pitchFamily="50" charset="-128"/>
                <a:cs typeface="Times New Roman" panose="02020603050405020304" pitchFamily="18" charset="0"/>
              </a:rPr>
              <a:t>施工前</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3" name="テキスト ボックス 5">
            <a:extLst>
              <a:ext uri="{FF2B5EF4-FFF2-40B4-BE49-F238E27FC236}">
                <a16:creationId xmlns:a16="http://schemas.microsoft.com/office/drawing/2014/main" id="{9459120A-2CF3-E50E-2644-4F75790DCA32}"/>
              </a:ext>
            </a:extLst>
          </p:cNvPr>
          <p:cNvSpPr txBox="1">
            <a:spLocks/>
          </p:cNvSpPr>
          <p:nvPr/>
        </p:nvSpPr>
        <p:spPr>
          <a:xfrm>
            <a:off x="7330039" y="4091331"/>
            <a:ext cx="61912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1050">
                <a:effectLst/>
                <a:latin typeface="ＭＳ Ｐゴシック" panose="020B0600070205080204" pitchFamily="50" charset="-128"/>
                <a:ea typeface="HG丸ｺﾞｼｯｸM-PRO" panose="020F0400000000000000" pitchFamily="50" charset="-128"/>
                <a:cs typeface="Times New Roman" panose="02020603050405020304" pitchFamily="18" charset="0"/>
              </a:rPr>
              <a:t>施工後</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4" name="矢印: 右 23">
            <a:extLst>
              <a:ext uri="{FF2B5EF4-FFF2-40B4-BE49-F238E27FC236}">
                <a16:creationId xmlns:a16="http://schemas.microsoft.com/office/drawing/2014/main" id="{C03DC938-D955-49BA-47DE-2AC8945843AC}"/>
              </a:ext>
            </a:extLst>
          </p:cNvPr>
          <p:cNvSpPr>
            <a:spLocks/>
          </p:cNvSpPr>
          <p:nvPr/>
        </p:nvSpPr>
        <p:spPr>
          <a:xfrm>
            <a:off x="6845255" y="4890029"/>
            <a:ext cx="325780" cy="504825"/>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endParaRPr lang="ja-JP" altLang="en-US"/>
          </a:p>
        </p:txBody>
      </p:sp>
      <p:sp>
        <p:nvSpPr>
          <p:cNvPr id="25" name="テキスト ボックス 6">
            <a:extLst>
              <a:ext uri="{FF2B5EF4-FFF2-40B4-BE49-F238E27FC236}">
                <a16:creationId xmlns:a16="http://schemas.microsoft.com/office/drawing/2014/main" id="{278EC71C-4E57-3339-A5C0-DA16A50E68C3}"/>
              </a:ext>
            </a:extLst>
          </p:cNvPr>
          <p:cNvSpPr txBox="1">
            <a:spLocks/>
          </p:cNvSpPr>
          <p:nvPr/>
        </p:nvSpPr>
        <p:spPr>
          <a:xfrm>
            <a:off x="4903508" y="3730286"/>
            <a:ext cx="4109043" cy="3231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900" dirty="0">
                <a:effectLst/>
                <a:latin typeface="Meiryo UI" panose="020B0604030504040204" pitchFamily="50" charset="-128"/>
                <a:ea typeface="Meiryo UI" panose="020B0604030504040204" pitchFamily="50" charset="-128"/>
                <a:cs typeface="Times New Roman" panose="02020603050405020304" pitchFamily="18" charset="0"/>
              </a:rPr>
              <a:t>対策事例（便所の改修</a:t>
            </a:r>
            <a:r>
              <a:rPr lang="en-US" sz="9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dirty="0">
                <a:effectLst/>
                <a:latin typeface="Meiryo UI" panose="020B0604030504040204" pitchFamily="50" charset="-128"/>
                <a:ea typeface="Meiryo UI" panose="020B0604030504040204" pitchFamily="50" charset="-128"/>
                <a:cs typeface="Times New Roman" panose="02020603050405020304" pitchFamily="18" charset="0"/>
              </a:rPr>
              <a:t>便所のバリアフリー化（多目的ブース増設、長寿命化）</a:t>
            </a:r>
          </a:p>
        </p:txBody>
      </p:sp>
      <p:sp>
        <p:nvSpPr>
          <p:cNvPr id="26" name="テキスト ボックス 25">
            <a:extLst>
              <a:ext uri="{FF2B5EF4-FFF2-40B4-BE49-F238E27FC236}">
                <a16:creationId xmlns:a16="http://schemas.microsoft.com/office/drawing/2014/main" id="{AF526666-E14D-4B20-A7D0-7654CF3AEF21}"/>
              </a:ext>
            </a:extLst>
          </p:cNvPr>
          <p:cNvSpPr txBox="1"/>
          <p:nvPr/>
        </p:nvSpPr>
        <p:spPr>
          <a:xfrm>
            <a:off x="6171457" y="3421968"/>
            <a:ext cx="1660584" cy="253916"/>
          </a:xfrm>
          <a:prstGeom prst="rect">
            <a:avLst/>
          </a:prstGeom>
          <a:noFill/>
        </p:spPr>
        <p:txBody>
          <a:bodyPr wrap="square">
            <a:spAutoFit/>
          </a:bodyPr>
          <a:lstStyle/>
          <a:p>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写真</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2.2-2</a:t>
            </a:r>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　対策事１</a:t>
            </a:r>
            <a:endParaRPr lang="ja-JP" altLang="en-US" sz="1050" dirty="0"/>
          </a:p>
        </p:txBody>
      </p:sp>
      <p:sp>
        <p:nvSpPr>
          <p:cNvPr id="27" name="テキスト ボックス 26">
            <a:extLst>
              <a:ext uri="{FF2B5EF4-FFF2-40B4-BE49-F238E27FC236}">
                <a16:creationId xmlns:a16="http://schemas.microsoft.com/office/drawing/2014/main" id="{AFB4F340-CEA3-4060-B541-A7ECA765C9E6}"/>
              </a:ext>
            </a:extLst>
          </p:cNvPr>
          <p:cNvSpPr txBox="1"/>
          <p:nvPr/>
        </p:nvSpPr>
        <p:spPr>
          <a:xfrm>
            <a:off x="6243433" y="6071398"/>
            <a:ext cx="1660584" cy="253916"/>
          </a:xfrm>
          <a:prstGeom prst="rect">
            <a:avLst/>
          </a:prstGeom>
          <a:noFill/>
        </p:spPr>
        <p:txBody>
          <a:bodyPr wrap="square">
            <a:spAutoFit/>
          </a:bodyPr>
          <a:lstStyle/>
          <a:p>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写真</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2.2-3</a:t>
            </a:r>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　対策事２</a:t>
            </a:r>
            <a:endParaRPr lang="ja-JP" altLang="en-US" sz="1050" dirty="0"/>
          </a:p>
        </p:txBody>
      </p:sp>
    </p:spTree>
    <p:extLst>
      <p:ext uri="{BB962C8B-B14F-4D97-AF65-F5344CB8AC3E}">
        <p14:creationId xmlns:p14="http://schemas.microsoft.com/office/powerpoint/2010/main" val="292919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144</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97642" y="942425"/>
            <a:ext cx="4398905"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2065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0D9A95CA-234B-43DA-96BA-E2B20DD46993}"/>
              </a:ext>
            </a:extLst>
          </p:cNvPr>
          <p:cNvSpPr txBox="1"/>
          <p:nvPr/>
        </p:nvSpPr>
        <p:spPr>
          <a:xfrm>
            <a:off x="120652" y="573093"/>
            <a:ext cx="2898250" cy="369332"/>
          </a:xfrm>
          <a:prstGeom prst="rect">
            <a:avLst/>
          </a:prstGeom>
          <a:noFill/>
        </p:spPr>
        <p:txBody>
          <a:bodyPr wrap="square">
            <a:spAutoFit/>
          </a:bodyPr>
          <a:lstStyle/>
          <a:p>
            <a:pPr algn="just">
              <a:spcBef>
                <a:spcPts val="600"/>
              </a:spcBef>
              <a:spcAft>
                <a:spcPts val="600"/>
              </a:spcAft>
            </a:pPr>
            <a:r>
              <a:rPr lang="ja-JP" altLang="ja-JP" sz="1800" b="1" kern="1200" dirty="0">
                <a:effectLst/>
                <a:latin typeface="Meiryo UI" panose="020B0604030504040204" pitchFamily="50" charset="-128"/>
                <a:ea typeface="Meiryo UI" panose="020B0604030504040204" pitchFamily="50" charset="-128"/>
                <a:cs typeface="Times New Roman" panose="02020603050405020304" pitchFamily="18" charset="0"/>
              </a:rPr>
              <a:t>１　長寿命化計画の構成</a:t>
            </a:r>
          </a:p>
        </p:txBody>
      </p:sp>
      <p:sp>
        <p:nvSpPr>
          <p:cNvPr id="11" name="テキスト ボックス 10">
            <a:extLst>
              <a:ext uri="{FF2B5EF4-FFF2-40B4-BE49-F238E27FC236}">
                <a16:creationId xmlns:a16="http://schemas.microsoft.com/office/drawing/2014/main" id="{DEC0B47A-BE58-490D-91EF-14A4DA600209}"/>
              </a:ext>
            </a:extLst>
          </p:cNvPr>
          <p:cNvSpPr txBox="1"/>
          <p:nvPr/>
        </p:nvSpPr>
        <p:spPr>
          <a:xfrm>
            <a:off x="242275" y="999188"/>
            <a:ext cx="2050054" cy="369332"/>
          </a:xfrm>
          <a:prstGeom prst="rect">
            <a:avLst/>
          </a:prstGeom>
          <a:noFill/>
        </p:spPr>
        <p:txBody>
          <a:bodyPr wrap="square">
            <a:spAutoFit/>
          </a:bodyPr>
          <a:lstStyle/>
          <a:p>
            <a:r>
              <a:rPr lang="en-US" altLang="ja-JP" sz="1800" dirty="0">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本計画の構成</a:t>
            </a:r>
            <a:endParaRPr lang="ja-JP" altLang="en-US"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416A626-357D-43ED-82D8-3836DC93669D}"/>
              </a:ext>
            </a:extLst>
          </p:cNvPr>
          <p:cNvSpPr txBox="1"/>
          <p:nvPr/>
        </p:nvSpPr>
        <p:spPr>
          <a:xfrm>
            <a:off x="318052" y="1399472"/>
            <a:ext cx="3999506" cy="678968"/>
          </a:xfrm>
          <a:prstGeom prst="rect">
            <a:avLst/>
          </a:prstGeom>
          <a:noFill/>
        </p:spPr>
        <p:txBody>
          <a:bodyPr wrap="square">
            <a:spAutoFit/>
          </a:bodyPr>
          <a:lstStyle/>
          <a:p>
            <a:pPr indent="133350"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本計画は、国の「インフラ長寿命化基本計画」に基づき、大阪府が策定した「大阪府都市基盤施設長寿命化計画」の行動計画として、公園分野・施設ごとの具体的な対応方針を定めたものである。</a:t>
            </a:r>
          </a:p>
        </p:txBody>
      </p:sp>
      <p:sp>
        <p:nvSpPr>
          <p:cNvPr id="16" name="テキスト ボックス 15">
            <a:extLst>
              <a:ext uri="{FF2B5EF4-FFF2-40B4-BE49-F238E27FC236}">
                <a16:creationId xmlns:a16="http://schemas.microsoft.com/office/drawing/2014/main" id="{4B8C0B1E-E271-4FAB-861C-7D3A0E0731DF}"/>
              </a:ext>
            </a:extLst>
          </p:cNvPr>
          <p:cNvSpPr txBox="1"/>
          <p:nvPr/>
        </p:nvSpPr>
        <p:spPr>
          <a:xfrm>
            <a:off x="158095" y="6173107"/>
            <a:ext cx="4268468" cy="246221"/>
          </a:xfrm>
          <a:prstGeom prst="rect">
            <a:avLst/>
          </a:prstGeom>
          <a:noFill/>
        </p:spPr>
        <p:txBody>
          <a:bodyPr wrap="square">
            <a:spAutoFit/>
          </a:bodyPr>
          <a:lstStyle/>
          <a:p>
            <a:pPr algn="ctr">
              <a:spcAft>
                <a:spcPts val="600"/>
              </a:spcAft>
            </a:pPr>
            <a:r>
              <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000" dirty="0">
                <a:effectLst/>
                <a:latin typeface="Meiryo UI" panose="020B0604030504040204" pitchFamily="50" charset="-128"/>
                <a:ea typeface="Meiryo UI" panose="020B0604030504040204" pitchFamily="50" charset="-128"/>
                <a:cs typeface="Times New Roman" panose="02020603050405020304" pitchFamily="18" charset="0"/>
              </a:rPr>
              <a:t> 1.1‑1</a:t>
            </a:r>
            <a:r>
              <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rPr>
              <a:t>　「大阪府都市基盤施設長寿命化計画」における本計画の位置づけ</a:t>
            </a:r>
          </a:p>
        </p:txBody>
      </p:sp>
      <p:sp>
        <p:nvSpPr>
          <p:cNvPr id="18" name="テキスト ボックス 17">
            <a:extLst>
              <a:ext uri="{FF2B5EF4-FFF2-40B4-BE49-F238E27FC236}">
                <a16:creationId xmlns:a16="http://schemas.microsoft.com/office/drawing/2014/main" id="{C75A1C93-32B1-4651-BE6C-B74646A7A69E}"/>
              </a:ext>
            </a:extLst>
          </p:cNvPr>
          <p:cNvSpPr txBox="1"/>
          <p:nvPr/>
        </p:nvSpPr>
        <p:spPr>
          <a:xfrm>
            <a:off x="4789687" y="1170200"/>
            <a:ext cx="2413222" cy="261610"/>
          </a:xfrm>
          <a:prstGeom prst="rect">
            <a:avLst/>
          </a:prstGeom>
          <a:noFill/>
        </p:spPr>
        <p:txBody>
          <a:bodyPr wrap="square">
            <a:spAutoFit/>
          </a:bodyPr>
          <a:lstStyle/>
          <a:p>
            <a:pPr indent="133350" algn="just"/>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本計画の構成は以下のとおりである。</a:t>
            </a:r>
          </a:p>
        </p:txBody>
      </p:sp>
      <p:sp>
        <p:nvSpPr>
          <p:cNvPr id="20" name="テキスト ボックス 19">
            <a:extLst>
              <a:ext uri="{FF2B5EF4-FFF2-40B4-BE49-F238E27FC236}">
                <a16:creationId xmlns:a16="http://schemas.microsoft.com/office/drawing/2014/main" id="{3370DF1C-91D9-41EC-90EB-AC7BA7F9BE39}"/>
              </a:ext>
            </a:extLst>
          </p:cNvPr>
          <p:cNvSpPr txBox="1"/>
          <p:nvPr/>
        </p:nvSpPr>
        <p:spPr>
          <a:xfrm>
            <a:off x="5983331" y="1654181"/>
            <a:ext cx="1698537" cy="415498"/>
          </a:xfrm>
          <a:prstGeom prst="rect">
            <a:avLst/>
          </a:prstGeom>
          <a:noFill/>
        </p:spPr>
        <p:txBody>
          <a:bodyPr wrap="square">
            <a:spAutoFit/>
          </a:bodyPr>
          <a:lstStyle/>
          <a:p>
            <a:pPr indent="133350" algn="ct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1.1</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　本計画の構成 </a:t>
            </a:r>
          </a:p>
        </p:txBody>
      </p:sp>
      <p:pic>
        <p:nvPicPr>
          <p:cNvPr id="8" name="図 7">
            <a:extLst>
              <a:ext uri="{FF2B5EF4-FFF2-40B4-BE49-F238E27FC236}">
                <a16:creationId xmlns:a16="http://schemas.microsoft.com/office/drawing/2014/main" id="{17573E56-A917-E7D7-DE21-BE79A4C8CA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275" y="2292478"/>
            <a:ext cx="3999506" cy="3703309"/>
          </a:xfrm>
          <a:prstGeom prst="rect">
            <a:avLst/>
          </a:prstGeom>
          <a:noFill/>
          <a:ln>
            <a:noFill/>
          </a:ln>
        </p:spPr>
      </p:pic>
      <p:sp>
        <p:nvSpPr>
          <p:cNvPr id="10" name="正方形/長方形 9">
            <a:extLst>
              <a:ext uri="{FF2B5EF4-FFF2-40B4-BE49-F238E27FC236}">
                <a16:creationId xmlns:a16="http://schemas.microsoft.com/office/drawing/2014/main" id="{65FF3A61-D046-8030-79BA-571555D23CE5}"/>
              </a:ext>
            </a:extLst>
          </p:cNvPr>
          <p:cNvSpPr>
            <a:spLocks/>
          </p:cNvSpPr>
          <p:nvPr/>
        </p:nvSpPr>
        <p:spPr>
          <a:xfrm>
            <a:off x="2207500" y="3188108"/>
            <a:ext cx="614707" cy="445331"/>
          </a:xfrm>
          <a:prstGeom prst="rect">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正方形/長方形 16">
            <a:extLst>
              <a:ext uri="{FF2B5EF4-FFF2-40B4-BE49-F238E27FC236}">
                <a16:creationId xmlns:a16="http://schemas.microsoft.com/office/drawing/2014/main" id="{30A74656-224E-865B-AAF8-6FA61AE11B32}"/>
              </a:ext>
            </a:extLst>
          </p:cNvPr>
          <p:cNvSpPr>
            <a:spLocks/>
          </p:cNvSpPr>
          <p:nvPr/>
        </p:nvSpPr>
        <p:spPr>
          <a:xfrm>
            <a:off x="2202420" y="4224721"/>
            <a:ext cx="614707" cy="445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吹き出し: 四角形 18">
            <a:extLst>
              <a:ext uri="{FF2B5EF4-FFF2-40B4-BE49-F238E27FC236}">
                <a16:creationId xmlns:a16="http://schemas.microsoft.com/office/drawing/2014/main" id="{796D3DA1-BE86-B759-CADE-265A7FF539A4}"/>
              </a:ext>
            </a:extLst>
          </p:cNvPr>
          <p:cNvSpPr>
            <a:spLocks noChangeArrowheads="1"/>
          </p:cNvSpPr>
          <p:nvPr/>
        </p:nvSpPr>
        <p:spPr bwMode="auto">
          <a:xfrm>
            <a:off x="3245362" y="4224721"/>
            <a:ext cx="688808" cy="353646"/>
          </a:xfrm>
          <a:prstGeom prst="wedgeRectCallout">
            <a:avLst>
              <a:gd name="adj1" fmla="val -113997"/>
              <a:gd name="adj2" fmla="val 27765"/>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ts val="600"/>
              </a:lnSpc>
            </a:pPr>
            <a:r>
              <a:rPr lang="en-US" sz="1050" b="1" dirty="0">
                <a:effectLst/>
                <a:latin typeface="HG丸ｺﾞｼｯｸM-PRO" panose="020F0400000000000000" pitchFamily="50" charset="-128"/>
                <a:ea typeface="ＭＳ Ｐゴシック" panose="020B0600070205080204" pitchFamily="50" charset="-128"/>
                <a:cs typeface="Times New Roman" panose="02020603050405020304" pitchFamily="18" charset="0"/>
              </a:rPr>
              <a:t> </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sz="1050" b="1"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本計画</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aphicFrame>
        <p:nvGraphicFramePr>
          <p:cNvPr id="24" name="表 23">
            <a:extLst>
              <a:ext uri="{FF2B5EF4-FFF2-40B4-BE49-F238E27FC236}">
                <a16:creationId xmlns:a16="http://schemas.microsoft.com/office/drawing/2014/main" id="{E6328A39-2242-8BB2-E2B4-D6EF6FED94D6}"/>
              </a:ext>
            </a:extLst>
          </p:cNvPr>
          <p:cNvGraphicFramePr>
            <a:graphicFrameLocks noGrp="1"/>
          </p:cNvGraphicFramePr>
          <p:nvPr/>
        </p:nvGraphicFramePr>
        <p:xfrm>
          <a:off x="4843368" y="1998921"/>
          <a:ext cx="4124451" cy="4174186"/>
        </p:xfrm>
        <a:graphic>
          <a:graphicData uri="http://schemas.openxmlformats.org/drawingml/2006/table">
            <a:tbl>
              <a:tblPr firstRow="1" firstCol="1" bandRow="1">
                <a:tableStyleId>{5C22544A-7EE6-4342-B048-85BDC9FD1C3A}</a:tableStyleId>
              </a:tblPr>
              <a:tblGrid>
                <a:gridCol w="250535">
                  <a:extLst>
                    <a:ext uri="{9D8B030D-6E8A-4147-A177-3AD203B41FA5}">
                      <a16:colId xmlns:a16="http://schemas.microsoft.com/office/drawing/2014/main" val="962562482"/>
                    </a:ext>
                  </a:extLst>
                </a:gridCol>
                <a:gridCol w="905633">
                  <a:extLst>
                    <a:ext uri="{9D8B030D-6E8A-4147-A177-3AD203B41FA5}">
                      <a16:colId xmlns:a16="http://schemas.microsoft.com/office/drawing/2014/main" val="2616770071"/>
                    </a:ext>
                  </a:extLst>
                </a:gridCol>
                <a:gridCol w="1297172">
                  <a:extLst>
                    <a:ext uri="{9D8B030D-6E8A-4147-A177-3AD203B41FA5}">
                      <a16:colId xmlns:a16="http://schemas.microsoft.com/office/drawing/2014/main" val="1247860379"/>
                    </a:ext>
                  </a:extLst>
                </a:gridCol>
                <a:gridCol w="1671111">
                  <a:extLst>
                    <a:ext uri="{9D8B030D-6E8A-4147-A177-3AD203B41FA5}">
                      <a16:colId xmlns:a16="http://schemas.microsoft.com/office/drawing/2014/main" val="3351809457"/>
                    </a:ext>
                  </a:extLst>
                </a:gridCol>
              </a:tblGrid>
              <a:tr h="191137">
                <a:tc>
                  <a:txBody>
                    <a:bodyPr/>
                    <a:lstStyle/>
                    <a:p>
                      <a:pPr marL="52388" indent="-104775" algn="ctr">
                        <a:tabLst>
                          <a:tab pos="146685" algn="l"/>
                        </a:tabLst>
                      </a:pPr>
                      <a:r>
                        <a:rPr lang="ja-JP" sz="1050" b="0" dirty="0">
                          <a:solidFill>
                            <a:sysClr val="windowText" lastClr="000000"/>
                          </a:solidFill>
                          <a:effectLst/>
                          <a:latin typeface="Meiryo UI" panose="020B0604030504040204" pitchFamily="50" charset="-128"/>
                          <a:ea typeface="Meiryo UI" panose="020B0604030504040204" pitchFamily="50" charset="-128"/>
                        </a:rPr>
                        <a:t>章</a:t>
                      </a:r>
                      <a:endParaRPr lang="ja-JP" sz="105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indent="0" algn="l">
                        <a:tabLst>
                          <a:tab pos="146685" algn="l"/>
                        </a:tabLst>
                      </a:pPr>
                      <a:r>
                        <a:rPr lang="ja-JP" altLang="en-US" sz="1050" b="0" dirty="0">
                          <a:solidFill>
                            <a:sysClr val="windowText" lastClr="000000"/>
                          </a:solidFill>
                          <a:effectLst/>
                          <a:latin typeface="Meiryo UI" panose="020B0604030504040204" pitchFamily="50" charset="-128"/>
                          <a:ea typeface="Meiryo UI" panose="020B0604030504040204" pitchFamily="50" charset="-128"/>
                        </a:rPr>
                        <a:t>　</a:t>
                      </a:r>
                      <a:r>
                        <a:rPr lang="ja-JP" sz="1050" b="0" dirty="0">
                          <a:solidFill>
                            <a:sysClr val="windowText" lastClr="000000"/>
                          </a:solidFill>
                          <a:effectLst/>
                          <a:latin typeface="Meiryo UI" panose="020B0604030504040204" pitchFamily="50" charset="-128"/>
                          <a:ea typeface="Meiryo UI" panose="020B0604030504040204" pitchFamily="50" charset="-128"/>
                        </a:rPr>
                        <a:t>章タイトル</a:t>
                      </a:r>
                      <a:endParaRPr lang="ja-JP" sz="105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a:txBody>
                    <a:bodyPr/>
                    <a:lstStyle/>
                    <a:p>
                      <a:pPr marL="0" indent="0" algn="l">
                        <a:tabLst>
                          <a:tab pos="146685" algn="l"/>
                        </a:tabLst>
                      </a:pPr>
                      <a:r>
                        <a:rPr lang="ja-JP" sz="1050" b="0" dirty="0">
                          <a:solidFill>
                            <a:sysClr val="windowText" lastClr="000000"/>
                          </a:solidFill>
                          <a:effectLst/>
                          <a:latin typeface="Meiryo UI" panose="020B0604030504040204" pitchFamily="50" charset="-128"/>
                          <a:ea typeface="Meiryo UI" panose="020B0604030504040204" pitchFamily="50" charset="-128"/>
                        </a:rPr>
                        <a:t>対象施設</a:t>
                      </a:r>
                      <a:endParaRPr lang="ja-JP" sz="105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19791433"/>
                  </a:ext>
                </a:extLst>
              </a:tr>
              <a:tr h="302929">
                <a:tc>
                  <a:txBody>
                    <a:bodyPr/>
                    <a:lstStyle/>
                    <a:p>
                      <a:pPr marL="52388" indent="-104775" algn="ctr">
                        <a:tabLst>
                          <a:tab pos="146685" algn="l"/>
                        </a:tabLst>
                      </a:pPr>
                      <a:r>
                        <a:rPr lang="en-US" sz="1050" b="0" dirty="0">
                          <a:solidFill>
                            <a:srgbClr val="FF0000"/>
                          </a:solidFill>
                          <a:effectLst/>
                          <a:latin typeface="Meiryo UI" panose="020B0604030504040204" pitchFamily="50" charset="-128"/>
                          <a:ea typeface="Meiryo UI" panose="020B0604030504040204" pitchFamily="50" charset="-128"/>
                        </a:rPr>
                        <a:t>1</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長寿命化計画の構成</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全施設共通</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0192156"/>
                  </a:ext>
                </a:extLst>
              </a:tr>
              <a:tr h="400773">
                <a:tc>
                  <a:txBody>
                    <a:bodyPr/>
                    <a:lstStyle/>
                    <a:p>
                      <a:pPr marL="0" indent="33338" algn="ctr">
                        <a:tabLst>
                          <a:tab pos="146685" algn="l"/>
                        </a:tabLst>
                      </a:pPr>
                      <a:r>
                        <a:rPr lang="en-US" sz="1050" b="0" dirty="0">
                          <a:solidFill>
                            <a:srgbClr val="FF0000"/>
                          </a:solidFill>
                          <a:effectLst/>
                          <a:latin typeface="Meiryo UI" panose="020B0604030504040204" pitchFamily="50" charset="-128"/>
                          <a:ea typeface="Meiryo UI" panose="020B0604030504040204" pitchFamily="50" charset="-128"/>
                        </a:rPr>
                        <a:t>2</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戦略的維持管理の方針</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全施設共通</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994144"/>
                  </a:ext>
                </a:extLst>
              </a:tr>
              <a:tr h="400845">
                <a:tc rowSpan="5">
                  <a:txBody>
                    <a:bodyPr/>
                    <a:lstStyle/>
                    <a:p>
                      <a:pPr marL="138113" indent="-190500" algn="ctr">
                        <a:tabLst/>
                      </a:pPr>
                      <a:r>
                        <a:rPr lang="en-US" sz="1050" b="0" dirty="0">
                          <a:solidFill>
                            <a:srgbClr val="FF0000"/>
                          </a:solidFill>
                          <a:effectLst/>
                          <a:latin typeface="Meiryo UI" panose="020B0604030504040204" pitchFamily="50" charset="-128"/>
                          <a:ea typeface="Meiryo UI" panose="020B0604030504040204" pitchFamily="50" charset="-128"/>
                        </a:rPr>
                        <a:t>3</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効率的・効果</a:t>
                      </a:r>
                      <a:endParaRPr lang="en-US" altLang="ja-JP" sz="1050" b="0" dirty="0">
                        <a:solidFill>
                          <a:srgbClr val="FF0000"/>
                        </a:solidFill>
                        <a:effectLst/>
                        <a:latin typeface="Meiryo UI" panose="020B0604030504040204" pitchFamily="50" charset="-128"/>
                        <a:ea typeface="Meiryo UI" panose="020B0604030504040204" pitchFamily="50" charset="-128"/>
                      </a:endParaRPr>
                    </a:p>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的な維持管理</a:t>
                      </a:r>
                      <a:endParaRPr lang="en-US" altLang="ja-JP" sz="1050" b="0" dirty="0">
                        <a:solidFill>
                          <a:srgbClr val="FF0000"/>
                        </a:solidFill>
                        <a:effectLst/>
                        <a:latin typeface="Meiryo UI" panose="020B0604030504040204" pitchFamily="50" charset="-128"/>
                        <a:ea typeface="Meiryo UI" panose="020B0604030504040204" pitchFamily="50" charset="-128"/>
                      </a:endParaRPr>
                    </a:p>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の推進</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en-US" sz="1050" b="0" dirty="0">
                          <a:solidFill>
                            <a:srgbClr val="FF0000"/>
                          </a:solidFill>
                          <a:effectLst/>
                          <a:latin typeface="Meiryo UI" panose="020B0604030504040204" pitchFamily="50" charset="-128"/>
                          <a:ea typeface="Meiryo UI" panose="020B0604030504040204" pitchFamily="50" charset="-128"/>
                        </a:rPr>
                        <a:t>3.1</a:t>
                      </a:r>
                      <a:r>
                        <a:rPr lang="ja-JP" sz="1050" b="0" dirty="0">
                          <a:solidFill>
                            <a:srgbClr val="FF0000"/>
                          </a:solidFill>
                          <a:effectLst/>
                          <a:latin typeface="Meiryo UI" panose="020B0604030504040204" pitchFamily="50" charset="-128"/>
                          <a:ea typeface="Meiryo UI" panose="020B0604030504040204" pitchFamily="50" charset="-128"/>
                        </a:rPr>
                        <a:t>【遊具編】</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遊具</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897792"/>
                  </a:ext>
                </a:extLst>
              </a:tr>
              <a:tr h="396149">
                <a:tc vMerge="1">
                  <a:txBody>
                    <a:bodyPr/>
                    <a:lstStyle/>
                    <a:p>
                      <a:endParaRPr kumimoji="1" lang="ja-JP" altLang="en-US"/>
                    </a:p>
                  </a:txBody>
                  <a:tcPr/>
                </a:tc>
                <a:tc vMerge="1">
                  <a:txBody>
                    <a:bodyPr/>
                    <a:lstStyle/>
                    <a:p>
                      <a:endParaRPr kumimoji="1" lang="ja-JP" altLang="en-US"/>
                    </a:p>
                  </a:txBody>
                  <a:tcPr/>
                </a:tc>
                <a:tc>
                  <a:txBody>
                    <a:bodyPr/>
                    <a:lstStyle/>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en-US" sz="1050" b="0" dirty="0">
                          <a:solidFill>
                            <a:srgbClr val="FF0000"/>
                          </a:solidFill>
                          <a:effectLst/>
                          <a:latin typeface="Meiryo UI" panose="020B0604030504040204" pitchFamily="50" charset="-128"/>
                          <a:ea typeface="Meiryo UI" panose="020B0604030504040204" pitchFamily="50" charset="-128"/>
                        </a:rPr>
                        <a:t>3.2</a:t>
                      </a:r>
                      <a:r>
                        <a:rPr lang="ja-JP" sz="1050" b="0" dirty="0">
                          <a:solidFill>
                            <a:srgbClr val="FF0000"/>
                          </a:solidFill>
                          <a:effectLst/>
                          <a:latin typeface="Meiryo UI" panose="020B0604030504040204" pitchFamily="50" charset="-128"/>
                          <a:ea typeface="Meiryo UI" panose="020B0604030504040204" pitchFamily="50" charset="-128"/>
                        </a:rPr>
                        <a:t>【園路・広場編】</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園路、広場</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595038"/>
                  </a:ext>
                </a:extLst>
              </a:tr>
              <a:tr h="410095">
                <a:tc vMerge="1">
                  <a:txBody>
                    <a:bodyPr/>
                    <a:lstStyle/>
                    <a:p>
                      <a:endParaRPr kumimoji="1" lang="ja-JP" altLang="en-US"/>
                    </a:p>
                  </a:txBody>
                  <a:tcPr/>
                </a:tc>
                <a:tc vMerge="1">
                  <a:txBody>
                    <a:bodyPr/>
                    <a:lstStyle/>
                    <a:p>
                      <a:endParaRPr kumimoji="1" lang="ja-JP" altLang="en-US"/>
                    </a:p>
                  </a:txBody>
                  <a:tcPr/>
                </a:tc>
                <a:tc>
                  <a:txBody>
                    <a:bodyPr/>
                    <a:lstStyle/>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en-US" sz="1050" b="0" dirty="0">
                          <a:solidFill>
                            <a:srgbClr val="FF0000"/>
                          </a:solidFill>
                          <a:effectLst/>
                          <a:latin typeface="Meiryo UI" panose="020B0604030504040204" pitchFamily="50" charset="-128"/>
                          <a:ea typeface="Meiryo UI" panose="020B0604030504040204" pitchFamily="50" charset="-128"/>
                        </a:rPr>
                        <a:t>3.3</a:t>
                      </a:r>
                      <a:r>
                        <a:rPr lang="ja-JP" sz="1050" b="0" dirty="0">
                          <a:solidFill>
                            <a:srgbClr val="FF0000"/>
                          </a:solidFill>
                          <a:effectLst/>
                          <a:latin typeface="Meiryo UI" panose="020B0604030504040204" pitchFamily="50" charset="-128"/>
                          <a:ea typeface="Meiryo UI" panose="020B0604030504040204" pitchFamily="50" charset="-128"/>
                        </a:rPr>
                        <a:t>【橋梁編】</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橋梁</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310756"/>
                  </a:ext>
                </a:extLst>
              </a:tr>
              <a:tr h="778566">
                <a:tc vMerge="1">
                  <a:txBody>
                    <a:bodyPr/>
                    <a:lstStyle/>
                    <a:p>
                      <a:endParaRPr kumimoji="1" lang="ja-JP" altLang="en-US"/>
                    </a:p>
                  </a:txBody>
                  <a:tcPr/>
                </a:tc>
                <a:tc vMerge="1">
                  <a:txBody>
                    <a:bodyPr/>
                    <a:lstStyle/>
                    <a:p>
                      <a:endParaRPr kumimoji="1" lang="ja-JP" altLang="en-US"/>
                    </a:p>
                  </a:txBody>
                  <a:tcPr/>
                </a:tc>
                <a:tc>
                  <a:txBody>
                    <a:bodyPr/>
                    <a:lstStyle/>
                    <a:p>
                      <a:pPr marL="85725" indent="-85725"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en-US" sz="1050" b="0" dirty="0">
                          <a:solidFill>
                            <a:srgbClr val="FF0000"/>
                          </a:solidFill>
                          <a:effectLst/>
                          <a:latin typeface="Meiryo UI" panose="020B0604030504040204" pitchFamily="50" charset="-128"/>
                          <a:ea typeface="Meiryo UI" panose="020B0604030504040204" pitchFamily="50" charset="-128"/>
                        </a:rPr>
                        <a:t>3.4</a:t>
                      </a:r>
                      <a:r>
                        <a:rPr lang="ja-JP" sz="1050" b="0" dirty="0">
                          <a:solidFill>
                            <a:srgbClr val="FF0000"/>
                          </a:solidFill>
                          <a:effectLst/>
                          <a:latin typeface="Meiryo UI" panose="020B0604030504040204" pitchFamily="50" charset="-128"/>
                          <a:ea typeface="Meiryo UI" panose="020B0604030504040204" pitchFamily="50" charset="-128"/>
                        </a:rPr>
                        <a:t>【設備編】</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受変電設備、雨水排水等ポ</a:t>
                      </a:r>
                      <a:endParaRPr lang="en-US" altLang="ja-JP" sz="1050" b="0" dirty="0">
                        <a:solidFill>
                          <a:srgbClr val="FF0000"/>
                        </a:solidFill>
                        <a:effectLst/>
                        <a:latin typeface="Meiryo UI" panose="020B0604030504040204" pitchFamily="50" charset="-128"/>
                        <a:ea typeface="Meiryo UI" panose="020B0604030504040204" pitchFamily="50" charset="-128"/>
                      </a:endParaRPr>
                    </a:p>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ンプ設備、噴水等の親水設</a:t>
                      </a:r>
                      <a:endParaRPr lang="en-US" altLang="ja-JP" sz="1050" b="0" dirty="0">
                        <a:solidFill>
                          <a:srgbClr val="FF0000"/>
                        </a:solidFill>
                        <a:effectLst/>
                        <a:latin typeface="Meiryo UI" panose="020B0604030504040204" pitchFamily="50" charset="-128"/>
                        <a:ea typeface="Meiryo UI" panose="020B0604030504040204" pitchFamily="50" charset="-128"/>
                      </a:endParaRPr>
                    </a:p>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備、プール設備、非常用発電</a:t>
                      </a:r>
                      <a:endParaRPr lang="en-US" altLang="ja-JP" sz="1050" b="0" dirty="0">
                        <a:solidFill>
                          <a:srgbClr val="FF0000"/>
                        </a:solidFill>
                        <a:effectLst/>
                        <a:latin typeface="Meiryo UI" panose="020B0604030504040204" pitchFamily="50" charset="-128"/>
                        <a:ea typeface="Meiryo UI" panose="020B0604030504040204" pitchFamily="50" charset="-128"/>
                      </a:endParaRPr>
                    </a:p>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設備等の公園設備等</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5162161"/>
                  </a:ext>
                </a:extLst>
              </a:tr>
              <a:tr h="1293692">
                <a:tc vMerge="1">
                  <a:txBody>
                    <a:bodyPr/>
                    <a:lstStyle/>
                    <a:p>
                      <a:endParaRPr kumimoji="1" lang="ja-JP" altLang="en-US"/>
                    </a:p>
                  </a:txBody>
                  <a:tcPr/>
                </a:tc>
                <a:tc vMerge="1">
                  <a:txBody>
                    <a:bodyPr/>
                    <a:lstStyle/>
                    <a:p>
                      <a:endParaRPr kumimoji="1" lang="ja-JP" altLang="en-US"/>
                    </a:p>
                  </a:txBody>
                  <a:tcPr/>
                </a:tc>
                <a:tc>
                  <a:txBody>
                    <a:bodyPr/>
                    <a:lstStyle/>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en-US" sz="1050" b="0" dirty="0">
                          <a:solidFill>
                            <a:srgbClr val="FF0000"/>
                          </a:solidFill>
                          <a:effectLst/>
                          <a:latin typeface="Meiryo UI" panose="020B0604030504040204" pitchFamily="50" charset="-128"/>
                          <a:ea typeface="Meiryo UI" panose="020B0604030504040204" pitchFamily="50" charset="-128"/>
                        </a:rPr>
                        <a:t>3.5</a:t>
                      </a:r>
                      <a:r>
                        <a:rPr lang="ja-JP" sz="1050" b="0" dirty="0">
                          <a:solidFill>
                            <a:srgbClr val="FF0000"/>
                          </a:solidFill>
                          <a:effectLst/>
                          <a:latin typeface="Meiryo UI" panose="020B0604030504040204" pitchFamily="50" charset="-128"/>
                          <a:ea typeface="Meiryo UI" panose="020B0604030504040204" pitchFamily="50" charset="-128"/>
                        </a:rPr>
                        <a:t>【サービス施設編】</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tabLst>
                          <a:tab pos="146685" algn="l"/>
                        </a:tabLst>
                      </a:pPr>
                      <a:endParaRPr lang="en-US" altLang="ja-JP" sz="1050" b="0" dirty="0">
                        <a:solidFill>
                          <a:srgbClr val="FF0000"/>
                        </a:solidFill>
                        <a:effectLst/>
                        <a:latin typeface="Meiryo UI" panose="020B0604030504040204" pitchFamily="50" charset="-128"/>
                        <a:ea typeface="Meiryo UI" panose="020B0604030504040204" pitchFamily="50" charset="-128"/>
                      </a:endParaRPr>
                    </a:p>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運動施設、便所等の便益施</a:t>
                      </a:r>
                      <a:endParaRPr lang="en-US" altLang="ja-JP" sz="1050" b="0" dirty="0">
                        <a:solidFill>
                          <a:srgbClr val="FF0000"/>
                        </a:solidFill>
                        <a:effectLst/>
                        <a:latin typeface="Meiryo UI" panose="020B0604030504040204" pitchFamily="50" charset="-128"/>
                        <a:ea typeface="Meiryo UI" panose="020B0604030504040204" pitchFamily="50" charset="-128"/>
                      </a:endParaRPr>
                    </a:p>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設、植物園等の教養施設、</a:t>
                      </a:r>
                      <a:endParaRPr lang="en-US" altLang="ja-JP" sz="1050" b="0" dirty="0">
                        <a:solidFill>
                          <a:srgbClr val="FF0000"/>
                        </a:solidFill>
                        <a:effectLst/>
                        <a:latin typeface="Meiryo UI" panose="020B0604030504040204" pitchFamily="50" charset="-128"/>
                        <a:ea typeface="Meiryo UI" panose="020B0604030504040204" pitchFamily="50" charset="-128"/>
                      </a:endParaRPr>
                    </a:p>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転落防止柵や落石防護柵</a:t>
                      </a:r>
                      <a:endParaRPr lang="en-US" altLang="ja-JP" sz="1050" b="0" dirty="0">
                        <a:solidFill>
                          <a:srgbClr val="FF0000"/>
                        </a:solidFill>
                        <a:effectLst/>
                        <a:latin typeface="Meiryo UI" panose="020B0604030504040204" pitchFamily="50" charset="-128"/>
                        <a:ea typeface="Meiryo UI" panose="020B0604030504040204" pitchFamily="50" charset="-128"/>
                      </a:endParaRPr>
                    </a:p>
                    <a:p>
                      <a:pPr marL="0" indent="0" algn="l">
                        <a:tabLst>
                          <a:tab pos="146685" algn="l"/>
                        </a:tabLst>
                      </a:pPr>
                      <a:r>
                        <a:rPr lang="ja-JP" altLang="en-US" sz="1050" b="0" dirty="0">
                          <a:solidFill>
                            <a:srgbClr val="FF0000"/>
                          </a:solidFill>
                          <a:effectLst/>
                          <a:latin typeface="Meiryo UI" panose="020B0604030504040204" pitchFamily="50" charset="-128"/>
                          <a:ea typeface="Meiryo UI" panose="020B0604030504040204" pitchFamily="50" charset="-128"/>
                        </a:rPr>
                        <a:t>　</a:t>
                      </a:r>
                      <a:r>
                        <a:rPr lang="ja-JP" sz="1050" b="0" dirty="0">
                          <a:solidFill>
                            <a:srgbClr val="FF0000"/>
                          </a:solidFill>
                          <a:effectLst/>
                          <a:latin typeface="Meiryo UI" panose="020B0604030504040204" pitchFamily="50" charset="-128"/>
                          <a:ea typeface="Meiryo UI" panose="020B0604030504040204" pitchFamily="50" charset="-128"/>
                        </a:rPr>
                        <a:t>等の管理施設など</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27" marR="6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999660"/>
                  </a:ext>
                </a:extLst>
              </a:tr>
            </a:tbl>
          </a:graphicData>
        </a:graphic>
      </p:graphicFrame>
      <p:sp>
        <p:nvSpPr>
          <p:cNvPr id="2" name="スライド番号プレースホルダー 2">
            <a:extLst>
              <a:ext uri="{FF2B5EF4-FFF2-40B4-BE49-F238E27FC236}">
                <a16:creationId xmlns:a16="http://schemas.microsoft.com/office/drawing/2014/main" id="{65FE2478-C145-FF57-D594-0C1983B8B6DE}"/>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144</a:t>
            </a:fld>
            <a:endParaRPr lang="ja-JP" altLang="en-US" dirty="0"/>
          </a:p>
        </p:txBody>
      </p:sp>
    </p:spTree>
    <p:extLst>
      <p:ext uri="{BB962C8B-B14F-4D97-AF65-F5344CB8AC3E}">
        <p14:creationId xmlns:p14="http://schemas.microsoft.com/office/powerpoint/2010/main" val="1330314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718768"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4F5A5967-5072-FFA3-6AA6-4FB5F5F743F5}"/>
              </a:ext>
            </a:extLst>
          </p:cNvPr>
          <p:cNvSpPr txBox="1"/>
          <p:nvPr/>
        </p:nvSpPr>
        <p:spPr>
          <a:xfrm>
            <a:off x="83996" y="523220"/>
            <a:ext cx="2648571" cy="369332"/>
          </a:xfrm>
          <a:prstGeom prst="rect">
            <a:avLst/>
          </a:prstGeom>
          <a:noFill/>
        </p:spPr>
        <p:txBody>
          <a:bodyPr wrap="square">
            <a:spAutoFit/>
          </a:bodyPr>
          <a:lstStyle/>
          <a:p>
            <a:pPr marL="133350" indent="-381000" algn="just">
              <a:spcBef>
                <a:spcPts val="600"/>
              </a:spcBef>
              <a:spcAft>
                <a:spcPts val="600"/>
              </a:spcAft>
            </a:pPr>
            <a:r>
              <a:rPr lang="ja-JP" altLang="ja-JP"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b="1" kern="100" dirty="0">
                <a:effectLst/>
                <a:latin typeface="Meiryo UI" panose="020B0604030504040204" pitchFamily="50" charset="-128"/>
                <a:ea typeface="Meiryo UI" panose="020B0604030504040204" pitchFamily="50" charset="-128"/>
                <a:cs typeface="Times New Roman" panose="02020603050405020304" pitchFamily="18" charset="0"/>
              </a:rPr>
              <a:t>４ 更新の考え方</a:t>
            </a:r>
            <a:endParaRPr lang="ja-JP" altLang="ja-JP" b="1"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E4CCDE1-CB24-B530-30DA-26DC82BE5670}"/>
              </a:ext>
            </a:extLst>
          </p:cNvPr>
          <p:cNvSpPr txBox="1"/>
          <p:nvPr/>
        </p:nvSpPr>
        <p:spPr>
          <a:xfrm>
            <a:off x="-49571" y="1064251"/>
            <a:ext cx="4524374" cy="2304029"/>
          </a:xfrm>
          <a:prstGeom prst="rect">
            <a:avLst/>
          </a:prstGeom>
          <a:noFill/>
        </p:spPr>
        <p:txBody>
          <a:bodyPr wrap="square">
            <a:spAutoFit/>
          </a:bodyPr>
          <a:lstStyle/>
          <a:p>
            <a:pPr marL="266700" indent="133350" algn="just">
              <a:lnSpc>
                <a:spcPct val="120000"/>
              </a:lnSpc>
            </a:pP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施設は、健全性・機能性、LCC低減の観点から施設の長寿命化を基本とするが、物理的、機能的、社会的、経済的視点などから、総合的に評価を行い、更新について見極めることも必要である。また、更新を見極めるためには、詳細な点検や調査、モニタリングの実施など、更新を見極めるためのデータを蓄積・整理していく必要がある。さらに、長寿命化においても、必要に応じて公園施設毎に目標寿命の設定を行い、設定された目標寿命に応じた維持管理を行う必要がある。また、目標寿命の設定とあわせて、将来の更新の見極めにおける課題や、その対応についても整理しておく必要がある。</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41605" algn="just">
              <a:lnSpc>
                <a:spcPct val="120000"/>
              </a:lnSpc>
            </a:pP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以上の点を踏まえ、公園施設の更新判定フローや考慮すべき視点などを設定し、それらに基づいて更新の必要性を判断していく。</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5402DC87-3072-02A9-78CF-36D424D7F5EF}"/>
              </a:ext>
            </a:extLst>
          </p:cNvPr>
          <p:cNvSpPr txBox="1"/>
          <p:nvPr/>
        </p:nvSpPr>
        <p:spPr>
          <a:xfrm>
            <a:off x="265813" y="3651338"/>
            <a:ext cx="2647507" cy="184666"/>
          </a:xfrm>
          <a:prstGeom prst="rect">
            <a:avLst/>
          </a:prstGeom>
          <a:noFill/>
        </p:spPr>
        <p:txBody>
          <a:bodyPr wrap="square" lIns="0" tIns="0" rIns="0" bIns="0">
            <a:spAutoFit/>
          </a:bodyPr>
          <a:lstStyle/>
          <a:p>
            <a:pPr marR="304800" algn="just">
              <a:spcBef>
                <a:spcPts val="600"/>
              </a:spcBef>
              <a:spcAft>
                <a:spcPts val="120"/>
              </a:spcAft>
            </a:pP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更新判定フローと考慮すべき視点</a:t>
            </a:r>
            <a:endParaRPr lang="ja-JP" altLang="ja-JP" sz="1200" b="1"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8069A30D-CC9A-8215-D629-53C0F0A895F0}"/>
              </a:ext>
            </a:extLst>
          </p:cNvPr>
          <p:cNvSpPr txBox="1"/>
          <p:nvPr/>
        </p:nvSpPr>
        <p:spPr>
          <a:xfrm>
            <a:off x="-49571" y="3895429"/>
            <a:ext cx="4440818" cy="1491499"/>
          </a:xfrm>
          <a:prstGeom prst="rect">
            <a:avLst/>
          </a:prstGeom>
          <a:noFill/>
        </p:spPr>
        <p:txBody>
          <a:bodyPr wrap="square">
            <a:spAutoFit/>
          </a:bodyPr>
          <a:lstStyle/>
          <a:p>
            <a:pPr marL="266700" indent="133350" algn="just">
              <a:lnSpc>
                <a:spcPct val="120000"/>
              </a:lnSpc>
            </a:pP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公園施設の更新は、図</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ｰ</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9</a:t>
            </a: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更新判定標準フロー（案）及び表</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ｰ</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9</a:t>
            </a: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更新の見極めにあたり考慮すべき視点（案）を踏まえて判断していく。また、図</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ｰ</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9</a:t>
            </a: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更新判定標準フロー（案）は、標準的な判定フローを示していることから、必要に応じて、公園施設毎に更新判定フローを設定する。なお、公園施設毎の更新判定フローは、実際にフローを活用する中で課題が明らかになった場合や社会情勢等の変化に応じて、適宜、見直しを図っていく。</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5338FE33-FCDF-A73F-2CF6-C91153657222}"/>
              </a:ext>
            </a:extLst>
          </p:cNvPr>
          <p:cNvSpPr txBox="1"/>
          <p:nvPr/>
        </p:nvSpPr>
        <p:spPr>
          <a:xfrm>
            <a:off x="4718768" y="931369"/>
            <a:ext cx="1456662" cy="261610"/>
          </a:xfrm>
          <a:prstGeom prst="rect">
            <a:avLst/>
          </a:prstGeom>
          <a:noFill/>
        </p:spPr>
        <p:txBody>
          <a:bodyPr wrap="square">
            <a:spAutoFit/>
          </a:bodyPr>
          <a:lstStyle/>
          <a:p>
            <a:pPr algn="just"/>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【公園施設全般】</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6" name="図 15">
            <a:extLst>
              <a:ext uri="{FF2B5EF4-FFF2-40B4-BE49-F238E27FC236}">
                <a16:creationId xmlns:a16="http://schemas.microsoft.com/office/drawing/2014/main" id="{55D331A1-68D5-9031-4A66-ECE5081CB8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7450" y="1192485"/>
            <a:ext cx="3486150" cy="2458854"/>
          </a:xfrm>
          <a:prstGeom prst="rect">
            <a:avLst/>
          </a:prstGeom>
          <a:noFill/>
          <a:ln>
            <a:noFill/>
          </a:ln>
        </p:spPr>
      </p:pic>
      <p:sp>
        <p:nvSpPr>
          <p:cNvPr id="18" name="テキスト ボックス 17">
            <a:extLst>
              <a:ext uri="{FF2B5EF4-FFF2-40B4-BE49-F238E27FC236}">
                <a16:creationId xmlns:a16="http://schemas.microsoft.com/office/drawing/2014/main" id="{E33F592D-CB4D-AD36-4541-C7B3216809E5}"/>
              </a:ext>
            </a:extLst>
          </p:cNvPr>
          <p:cNvSpPr txBox="1"/>
          <p:nvPr/>
        </p:nvSpPr>
        <p:spPr>
          <a:xfrm>
            <a:off x="5512464" y="3723461"/>
            <a:ext cx="2456121" cy="253916"/>
          </a:xfrm>
          <a:prstGeom prst="rect">
            <a:avLst/>
          </a:prstGeom>
          <a:noFill/>
        </p:spPr>
        <p:txBody>
          <a:bodyPr wrap="square">
            <a:spAutoFit/>
          </a:bodyPr>
          <a:lstStyle/>
          <a:p>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ｰ</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9</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更新判定標準フロー（案）</a:t>
            </a:r>
            <a:endParaRPr lang="ja-JP" altLang="en-US" sz="105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2BF3BBA-02A0-4B0C-BF05-FDF72FF0C9FD}"/>
              </a:ext>
            </a:extLst>
          </p:cNvPr>
          <p:cNvSpPr txBox="1"/>
          <p:nvPr/>
        </p:nvSpPr>
        <p:spPr>
          <a:xfrm>
            <a:off x="5143332" y="4120345"/>
            <a:ext cx="3670468" cy="161583"/>
          </a:xfrm>
          <a:prstGeom prst="rect">
            <a:avLst/>
          </a:prstGeom>
          <a:noFill/>
        </p:spPr>
        <p:txBody>
          <a:bodyPr wrap="square" lIns="0" tIns="0" rIns="0" bIns="0">
            <a:spAutoFit/>
          </a:bodyPr>
          <a:lstStyle/>
          <a:p>
            <a:pPr algn="ctr">
              <a:spcBef>
                <a:spcPts val="600"/>
              </a:spcBef>
            </a:pP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表 ２</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.2‑9</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更新の見極めにあたり考慮すべき視点（案）</a:t>
            </a:r>
          </a:p>
        </p:txBody>
      </p:sp>
      <p:graphicFrame>
        <p:nvGraphicFramePr>
          <p:cNvPr id="6" name="表 5">
            <a:extLst>
              <a:ext uri="{FF2B5EF4-FFF2-40B4-BE49-F238E27FC236}">
                <a16:creationId xmlns:a16="http://schemas.microsoft.com/office/drawing/2014/main" id="{48A95104-A156-4831-BABB-83624F8FF538}"/>
              </a:ext>
            </a:extLst>
          </p:cNvPr>
          <p:cNvGraphicFramePr>
            <a:graphicFrameLocks noGrp="1"/>
          </p:cNvGraphicFramePr>
          <p:nvPr/>
        </p:nvGraphicFramePr>
        <p:xfrm>
          <a:off x="4745096" y="4323724"/>
          <a:ext cx="4267456" cy="2327768"/>
        </p:xfrm>
        <a:graphic>
          <a:graphicData uri="http://schemas.openxmlformats.org/drawingml/2006/table">
            <a:tbl>
              <a:tblPr firstRow="1" firstCol="1" bandRow="1">
                <a:tableStyleId>{5C22544A-7EE6-4342-B048-85BDC9FD1C3A}</a:tableStyleId>
              </a:tblPr>
              <a:tblGrid>
                <a:gridCol w="817737">
                  <a:extLst>
                    <a:ext uri="{9D8B030D-6E8A-4147-A177-3AD203B41FA5}">
                      <a16:colId xmlns:a16="http://schemas.microsoft.com/office/drawing/2014/main" val="1495709271"/>
                    </a:ext>
                  </a:extLst>
                </a:gridCol>
                <a:gridCol w="3449719">
                  <a:extLst>
                    <a:ext uri="{9D8B030D-6E8A-4147-A177-3AD203B41FA5}">
                      <a16:colId xmlns:a16="http://schemas.microsoft.com/office/drawing/2014/main" val="1109072085"/>
                    </a:ext>
                  </a:extLst>
                </a:gridCol>
              </a:tblGrid>
              <a:tr h="121102">
                <a:tc>
                  <a:txBody>
                    <a:bodyPr/>
                    <a:lstStyle/>
                    <a:p>
                      <a:pPr algn="ctr">
                        <a:lnSpc>
                          <a:spcPct val="120000"/>
                        </a:lnSpc>
                      </a:pPr>
                      <a:r>
                        <a:rPr lang="ja-JP" sz="700" b="0" spc="-30" dirty="0">
                          <a:solidFill>
                            <a:sysClr val="windowText" lastClr="000000"/>
                          </a:solidFill>
                          <a:effectLst/>
                          <a:latin typeface="Meiryo UI" panose="020B0604030504040204" pitchFamily="50" charset="-128"/>
                          <a:ea typeface="Meiryo UI" panose="020B0604030504040204" pitchFamily="50" charset="-128"/>
                        </a:rPr>
                        <a:t>考慮すべき視点</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indent="152400" algn="ctr">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内容等</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03171333"/>
                  </a:ext>
                </a:extLst>
              </a:tr>
              <a:tr h="479427">
                <a:tc>
                  <a:txBody>
                    <a:bodyPr/>
                    <a:lstStyle/>
                    <a:p>
                      <a:pPr algn="ctr">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物理的視点</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・構造物の劣化等により施設機能が低下し（限界管理水準を下回る状態）、通常の維持・</a:t>
                      </a:r>
                      <a:endParaRPr lang="en-US" altLang="ja-JP" sz="700" b="0" dirty="0">
                        <a:solidFill>
                          <a:sysClr val="windowText" lastClr="000000"/>
                        </a:solidFill>
                        <a:effectLst/>
                        <a:latin typeface="Meiryo UI" panose="020B0604030504040204" pitchFamily="50" charset="-128"/>
                        <a:ea typeface="Meiryo UI" panose="020B0604030504040204" pitchFamily="50" charset="-128"/>
                      </a:endParaRPr>
                    </a:p>
                    <a:p>
                      <a:pPr algn="l">
                        <a:lnSpc>
                          <a:spcPct val="120000"/>
                        </a:lnSpc>
                      </a:pPr>
                      <a:r>
                        <a:rPr lang="en-US" altLang="ja-JP" sz="700" b="0" dirty="0">
                          <a:solidFill>
                            <a:sysClr val="windowText" lastClr="000000"/>
                          </a:solidFill>
                          <a:effectLst/>
                          <a:latin typeface="Meiryo UI" panose="020B0604030504040204" pitchFamily="50" charset="-128"/>
                          <a:ea typeface="Meiryo UI" panose="020B0604030504040204" pitchFamily="50" charset="-128"/>
                        </a:rPr>
                        <a:t>  </a:t>
                      </a:r>
                      <a:r>
                        <a:rPr lang="ja-JP" sz="700" b="0" dirty="0">
                          <a:solidFill>
                            <a:sysClr val="windowText" lastClr="000000"/>
                          </a:solidFill>
                          <a:effectLst/>
                          <a:latin typeface="Meiryo UI" panose="020B0604030504040204" pitchFamily="50" charset="-128"/>
                          <a:ea typeface="Meiryo UI" panose="020B0604030504040204" pitchFamily="50" charset="-128"/>
                        </a:rPr>
                        <a:t>補修等を加えても安全性などから使用に耐えなくなった状態</a:t>
                      </a:r>
                    </a:p>
                    <a:p>
                      <a:pPr marL="133350" indent="-133350" algn="l">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　例示）健全度Ｄ以下（部材単位の評価の大半がＣ以下である健全度Ｄの施設）</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592872"/>
                  </a:ext>
                </a:extLst>
              </a:tr>
              <a:tr h="666675">
                <a:tc>
                  <a:txBody>
                    <a:bodyPr/>
                    <a:lstStyle/>
                    <a:p>
                      <a:pPr algn="ctr">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機能的視点</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・法令や技術基準の改定による既存不適格状態など</a:t>
                      </a:r>
                    </a:p>
                    <a:p>
                      <a:pPr indent="114300" algn="l">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例示）耐震補強（建築物等）、バリアフリー化対応、照度不足（照明）、安全規準の</a:t>
                      </a:r>
                      <a:endParaRPr lang="en-US" altLang="ja-JP" sz="700" b="0" dirty="0">
                        <a:solidFill>
                          <a:sysClr val="windowText" lastClr="000000"/>
                        </a:solidFill>
                        <a:effectLst/>
                        <a:latin typeface="Meiryo UI" panose="020B0604030504040204" pitchFamily="50" charset="-128"/>
                        <a:ea typeface="Meiryo UI" panose="020B0604030504040204" pitchFamily="50" charset="-128"/>
                      </a:endParaRPr>
                    </a:p>
                    <a:p>
                      <a:pPr indent="114300" algn="l">
                        <a:lnSpc>
                          <a:spcPct val="120000"/>
                        </a:lnSpc>
                      </a:pPr>
                      <a:r>
                        <a:rPr lang="en-US" altLang="ja-JP" sz="700" b="0" dirty="0">
                          <a:solidFill>
                            <a:sysClr val="windowText" lastClr="000000"/>
                          </a:solidFill>
                          <a:effectLst/>
                          <a:latin typeface="Meiryo UI" panose="020B0604030504040204" pitchFamily="50" charset="-128"/>
                          <a:ea typeface="Meiryo UI" panose="020B0604030504040204" pitchFamily="50" charset="-128"/>
                        </a:rPr>
                        <a:t>         </a:t>
                      </a:r>
                      <a:r>
                        <a:rPr lang="ja-JP" sz="700" b="0" dirty="0">
                          <a:solidFill>
                            <a:sysClr val="windowText" lastClr="000000"/>
                          </a:solidFill>
                          <a:effectLst/>
                          <a:latin typeface="Meiryo UI" panose="020B0604030504040204" pitchFamily="50" charset="-128"/>
                          <a:ea typeface="Meiryo UI" panose="020B0604030504040204" pitchFamily="50" charset="-128"/>
                        </a:rPr>
                        <a:t>変更（遊具）、強度や高さの不足（防護柵等）等々</a:t>
                      </a:r>
                    </a:p>
                    <a:p>
                      <a:pPr algn="l">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・機器部品等の確保の困難性（設備、遊具等）</a:t>
                      </a:r>
                    </a:p>
                    <a:p>
                      <a:pPr algn="l">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・標準使用期間や目標寿命</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0563606"/>
                  </a:ext>
                </a:extLst>
              </a:tr>
              <a:tr h="666675">
                <a:tc>
                  <a:txBody>
                    <a:bodyPr/>
                    <a:lstStyle/>
                    <a:p>
                      <a:pPr algn="ctr">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社会的視点</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133350" indent="-133350" algn="l">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・利用者ニーズ（施設の必要性や利用性、安全性などに関する利用者の要求）や利用状況</a:t>
                      </a:r>
                      <a:endParaRPr lang="en-US" altLang="ja-JP" sz="700" b="0" dirty="0">
                        <a:solidFill>
                          <a:sysClr val="windowText" lastClr="000000"/>
                        </a:solidFill>
                        <a:effectLst/>
                        <a:latin typeface="Meiryo UI" panose="020B0604030504040204" pitchFamily="50" charset="-128"/>
                        <a:ea typeface="Meiryo UI" panose="020B0604030504040204" pitchFamily="50" charset="-128"/>
                      </a:endParaRPr>
                    </a:p>
                    <a:p>
                      <a:pPr marL="133350" indent="-133350" algn="l">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（利用頻度等）など</a:t>
                      </a:r>
                    </a:p>
                    <a:p>
                      <a:pPr marL="133350" indent="-133350" algn="l">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・社会的機能の見直し</a:t>
                      </a:r>
                    </a:p>
                    <a:p>
                      <a:pPr marL="461645" indent="-342900" algn="l">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例示）排水設備の能力等の見直し、防災・耐震の要求性能の見直し、施設の陳腐化、</a:t>
                      </a:r>
                      <a:endParaRPr lang="en-US" altLang="ja-JP" sz="700" b="0" dirty="0">
                        <a:solidFill>
                          <a:sysClr val="windowText" lastClr="000000"/>
                        </a:solidFill>
                        <a:effectLst/>
                        <a:latin typeface="Meiryo UI" panose="020B0604030504040204" pitchFamily="50" charset="-128"/>
                        <a:ea typeface="Meiryo UI" panose="020B0604030504040204" pitchFamily="50" charset="-128"/>
                      </a:endParaRPr>
                    </a:p>
                    <a:p>
                      <a:pPr marL="461645" indent="-342900" algn="l">
                        <a:lnSpc>
                          <a:spcPct val="120000"/>
                        </a:lnSpc>
                      </a:pPr>
                      <a:r>
                        <a:rPr lang="en-US" altLang="ja-JP" sz="700" b="0" dirty="0">
                          <a:solidFill>
                            <a:sysClr val="windowText" lastClr="000000"/>
                          </a:solidFill>
                          <a:effectLst/>
                          <a:latin typeface="Meiryo UI" panose="020B0604030504040204" pitchFamily="50" charset="-128"/>
                          <a:ea typeface="Meiryo UI" panose="020B0604030504040204" pitchFamily="50" charset="-128"/>
                        </a:rPr>
                        <a:t>         </a:t>
                      </a:r>
                      <a:r>
                        <a:rPr lang="ja-JP" sz="700" b="0" dirty="0">
                          <a:solidFill>
                            <a:sysClr val="windowText" lastClr="000000"/>
                          </a:solidFill>
                          <a:effectLst/>
                          <a:latin typeface="Meiryo UI" panose="020B0604030504040204" pitchFamily="50" charset="-128"/>
                          <a:ea typeface="Meiryo UI" panose="020B0604030504040204" pitchFamily="50" charset="-128"/>
                        </a:rPr>
                        <a:t>環境や景観への配慮等々</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8760292"/>
                  </a:ext>
                </a:extLst>
              </a:tr>
              <a:tr h="393889">
                <a:tc>
                  <a:txBody>
                    <a:bodyPr/>
                    <a:lstStyle/>
                    <a:p>
                      <a:pPr algn="ctr">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経済的視点</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・ライフサイクルコストなど</a:t>
                      </a:r>
                    </a:p>
                    <a:p>
                      <a:pPr indent="111125" algn="l">
                        <a:lnSpc>
                          <a:spcPct val="120000"/>
                        </a:lnSpc>
                      </a:pPr>
                      <a:r>
                        <a:rPr lang="ja-JP" sz="700" b="0" dirty="0">
                          <a:solidFill>
                            <a:sysClr val="windowText" lastClr="000000"/>
                          </a:solidFill>
                          <a:effectLst/>
                          <a:latin typeface="Meiryo UI" panose="020B0604030504040204" pitchFamily="50" charset="-128"/>
                          <a:ea typeface="Meiryo UI" panose="020B0604030504040204" pitchFamily="50" charset="-128"/>
                        </a:rPr>
                        <a:t>例示）部材毎の補修の繰返しや改修による施設寿命の長寿命化と施設更新の経済比較</a:t>
                      </a:r>
                      <a:endParaRPr lang="en-US" altLang="ja-JP" sz="700" b="0" dirty="0">
                        <a:solidFill>
                          <a:sysClr val="windowText" lastClr="000000"/>
                        </a:solidFill>
                        <a:effectLst/>
                        <a:latin typeface="Meiryo UI" panose="020B0604030504040204" pitchFamily="50" charset="-128"/>
                        <a:ea typeface="Meiryo UI" panose="020B0604030504040204" pitchFamily="50" charset="-128"/>
                      </a:endParaRPr>
                    </a:p>
                    <a:p>
                      <a:pPr indent="111125" algn="l">
                        <a:lnSpc>
                          <a:spcPct val="120000"/>
                        </a:lnSpc>
                      </a:pPr>
                      <a:r>
                        <a:rPr lang="en-US" altLang="ja-JP" sz="700" b="0" dirty="0">
                          <a:solidFill>
                            <a:sysClr val="windowText" lastClr="000000"/>
                          </a:solidFill>
                          <a:effectLst/>
                          <a:latin typeface="Meiryo UI" panose="020B0604030504040204" pitchFamily="50" charset="-128"/>
                          <a:ea typeface="Meiryo UI" panose="020B0604030504040204" pitchFamily="50" charset="-128"/>
                        </a:rPr>
                        <a:t>         </a:t>
                      </a:r>
                      <a:r>
                        <a:rPr lang="ja-JP" sz="700" b="0" dirty="0">
                          <a:solidFill>
                            <a:sysClr val="windowText" lastClr="000000"/>
                          </a:solidFill>
                          <a:effectLst/>
                          <a:latin typeface="Meiryo UI" panose="020B0604030504040204" pitchFamily="50" charset="-128"/>
                          <a:ea typeface="Meiryo UI" panose="020B0604030504040204" pitchFamily="50" charset="-128"/>
                        </a:rPr>
                        <a:t>の検討</a:t>
                      </a:r>
                      <a:endParaRPr lang="ja-JP" sz="7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5240266"/>
                  </a:ext>
                </a:extLst>
              </a:tr>
            </a:tbl>
          </a:graphicData>
        </a:graphic>
      </p:graphicFrame>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162</a:t>
            </a:fld>
            <a:endParaRPr kumimoji="1" lang="ja-JP" altLang="en-US" dirty="0"/>
          </a:p>
        </p:txBody>
      </p:sp>
    </p:spTree>
    <p:extLst>
      <p:ext uri="{BB962C8B-B14F-4D97-AF65-F5344CB8AC3E}">
        <p14:creationId xmlns:p14="http://schemas.microsoft.com/office/powerpoint/2010/main" val="2076239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163</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7" algn="just" fontAlgn="base">
              <a:buClr>
                <a:srgbClr val="000000"/>
              </a:buClr>
            </a:pPr>
            <a:r>
              <a:rPr lang="ja-JP" altLang="ja-JP" sz="1050" u="none" strike="noStrike" spc="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効率的・効果的な維持管理</a:t>
            </a:r>
          </a:p>
          <a:p>
            <a:pPr marL="1066800" indent="66675" algn="just"/>
            <a:r>
              <a:rPr lang="x-none" altLang="ja-JP" sz="1050" kern="100" dirty="0">
                <a:effectLst/>
                <a:latin typeface="HG丸ｺﾞｼｯｸM-PRO" panose="020F0400000000000000" pitchFamily="50" charset="-128"/>
                <a:ea typeface="ＭＳ 明朝" panose="02020609040205080304" pitchFamily="17" charset="-128"/>
                <a:cs typeface="Times New Roman" panose="02020603050405020304" pitchFamily="18" charset="0"/>
              </a:rPr>
              <a:t>安全確保の観点から最優先で実施する事業（補修、更新等）以外については、リスクに着目して、優先順位を定め、効率的・効果的な維持管理を行う。</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066800" indent="66675" algn="just"/>
            <a:r>
              <a:rPr lang="ja-JP" altLang="ja-JP" sz="105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ただし、他の事業（工事）等の実施に併せて、補修、更新を行うことが、予算の節約や工事に伴う影響を低減する等の視点で合理的である場合には、総合的に判断するなど柔軟に対応する。</a:t>
            </a:r>
            <a:endParaRPr lang="ja-JP" alt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47B645DE-4AD1-CCA8-2750-88F11379599E}"/>
              </a:ext>
            </a:extLst>
          </p:cNvPr>
          <p:cNvSpPr txBox="1"/>
          <p:nvPr/>
        </p:nvSpPr>
        <p:spPr>
          <a:xfrm>
            <a:off x="83996" y="523220"/>
            <a:ext cx="4242390" cy="369332"/>
          </a:xfrm>
          <a:prstGeom prst="rect">
            <a:avLst/>
          </a:prstGeom>
          <a:noFill/>
        </p:spPr>
        <p:txBody>
          <a:bodyPr wrap="square">
            <a:spAutoFit/>
          </a:bodyPr>
          <a:lstStyle/>
          <a:p>
            <a:pPr marL="255905" indent="-255905" algn="just">
              <a:spcBef>
                <a:spcPts val="1200"/>
              </a:spcBef>
              <a:spcAft>
                <a:spcPts val="600"/>
              </a:spcAft>
            </a:pP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５ 重点化指標・優先順位の考え方</a:t>
            </a:r>
            <a:endParaRPr lang="ja-JP" altLang="ja-JP" sz="2000" b="1" dirty="0">
              <a:effectLs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5657061-1D4D-CD24-B701-9F2561A2D175}"/>
              </a:ext>
            </a:extLst>
          </p:cNvPr>
          <p:cNvSpPr txBox="1"/>
          <p:nvPr/>
        </p:nvSpPr>
        <p:spPr>
          <a:xfrm>
            <a:off x="291490" y="1176857"/>
            <a:ext cx="4178083" cy="1085233"/>
          </a:xfrm>
          <a:prstGeom prst="rect">
            <a:avLst/>
          </a:prstGeom>
          <a:noFill/>
        </p:spPr>
        <p:txBody>
          <a:bodyPr wrap="square">
            <a:spAutoFit/>
          </a:bodyPr>
          <a:lstStyle/>
          <a:p>
            <a:pPr marL="66675" indent="133350"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限られた資源（予算・人員）の中で維持管理を適切かつ的確に行うため、府民の安全を確保することを最優先に、施設毎の特性や重要度などを踏まえ、不具合が発生した場合のリスク等に着目（特定・評価）して、施設毎の点検、補修などの重点化（優先順位）を設定し、戦略的に維持管理を行う。以下に、基本的な考え方を示す。</a:t>
            </a:r>
          </a:p>
        </p:txBody>
      </p:sp>
      <p:sp>
        <p:nvSpPr>
          <p:cNvPr id="9" name="テキスト ボックス 8">
            <a:extLst>
              <a:ext uri="{FF2B5EF4-FFF2-40B4-BE49-F238E27FC236}">
                <a16:creationId xmlns:a16="http://schemas.microsoft.com/office/drawing/2014/main" id="{1C5E8D2E-E5F0-50C8-EBEA-13E7F5050E46}"/>
              </a:ext>
            </a:extLst>
          </p:cNvPr>
          <p:cNvSpPr txBox="1"/>
          <p:nvPr/>
        </p:nvSpPr>
        <p:spPr>
          <a:xfrm>
            <a:off x="291490" y="2552479"/>
            <a:ext cx="3899510" cy="184666"/>
          </a:xfrm>
          <a:prstGeom prst="rect">
            <a:avLst/>
          </a:prstGeom>
          <a:noFill/>
        </p:spPr>
        <p:txBody>
          <a:bodyPr wrap="square" lIns="0" tIns="0" rIns="0" bIns="0">
            <a:spAutoFit/>
          </a:bodyPr>
          <a:lstStyle/>
          <a:p>
            <a:pPr marL="327660" marR="304800" indent="-1195070" algn="just">
              <a:spcBef>
                <a:spcPts val="600"/>
              </a:spcBef>
              <a:spcAft>
                <a:spcPts val="12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（１）</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都市基盤施設における重点化の基本的な考え方</a:t>
            </a:r>
            <a:endParaRPr lang="ja-JP" altLang="ja-JP" sz="1200" b="1"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CCD91DEB-0FFF-611E-56BA-4D676DAB865B}"/>
              </a:ext>
            </a:extLst>
          </p:cNvPr>
          <p:cNvSpPr txBox="1"/>
          <p:nvPr/>
        </p:nvSpPr>
        <p:spPr>
          <a:xfrm>
            <a:off x="413913" y="2835011"/>
            <a:ext cx="4017603" cy="1049326"/>
          </a:xfrm>
          <a:prstGeom prst="rect">
            <a:avLst/>
          </a:prstGeom>
          <a:noFill/>
        </p:spPr>
        <p:txBody>
          <a:bodyPr wrap="square">
            <a:spAutoFit/>
          </a:bodyPr>
          <a:lstStyle/>
          <a:p>
            <a:pPr marL="0" lvl="7" algn="just" fontAlgn="base">
              <a:lnSpc>
                <a:spcPct val="120000"/>
              </a:lnSpc>
              <a:buClr>
                <a:srgbClr val="000000"/>
              </a:buClr>
              <a:buFont typeface="+mj-ea"/>
              <a:buAutoNum type="circleNumDbPlain"/>
            </a:pPr>
            <a:r>
              <a:rPr lang="ja-JP" altLang="ja-JP" sz="1050"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府民の安全確保</a:t>
            </a:r>
          </a:p>
          <a:p>
            <a:pPr algn="just">
              <a:lnSpc>
                <a:spcPct val="120000"/>
              </a:lnSpc>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施設の劣化、損傷が極めて著しく、施設の機能が確保されないと想</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定される場合又は府民（利用者）の生命への影響（事故の危険</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性）が懸念される場合など、</a:t>
            </a:r>
            <a:r>
              <a:rPr lang="x-none"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緊急対応が必要な施設への</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対策は最優</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先に実施する。</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C139072A-C5C9-B2F1-24BF-9ABAA691F1A1}"/>
              </a:ext>
            </a:extLst>
          </p:cNvPr>
          <p:cNvSpPr txBox="1"/>
          <p:nvPr/>
        </p:nvSpPr>
        <p:spPr>
          <a:xfrm>
            <a:off x="418755" y="3910606"/>
            <a:ext cx="4017603" cy="1427891"/>
          </a:xfrm>
          <a:prstGeom prst="rect">
            <a:avLst/>
          </a:prstGeom>
          <a:noFill/>
        </p:spPr>
        <p:txBody>
          <a:bodyPr wrap="square">
            <a:spAutoFit/>
          </a:bodyPr>
          <a:lstStyle/>
          <a:p>
            <a:pPr marL="0" lvl="7" algn="just" fontAlgn="base">
              <a:lnSpc>
                <a:spcPct val="120000"/>
              </a:lnSpc>
              <a:buClr>
                <a:srgbClr val="000000"/>
              </a:buClr>
            </a:pPr>
            <a:r>
              <a:rPr lang="ja-JP" altLang="en-US" sz="1050"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②効率的</a:t>
            </a:r>
            <a:r>
              <a:rPr lang="ja-JP" altLang="ja-JP" sz="1050"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・効果的な維持管理</a:t>
            </a:r>
          </a:p>
          <a:p>
            <a:pPr algn="just">
              <a:lnSpc>
                <a:spcPct val="120000"/>
              </a:lnSpc>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安全確保の観点から最優先で実施する事業（補修、更新等）以</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外については、リスクに着目して、優先順位を定め、効率的・効果的な</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維持管理を行う。</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ただし、他の事業（工事）等の実施に併せて、補修、更新を行うことが、予算の節約や工事に伴う影響を低減する等の視点で合理的である場合には、総合的に判断するなど柔軟に対応する。</a:t>
            </a:r>
          </a:p>
        </p:txBody>
      </p:sp>
      <p:sp>
        <p:nvSpPr>
          <p:cNvPr id="17" name="テキスト ボックス 16">
            <a:extLst>
              <a:ext uri="{FF2B5EF4-FFF2-40B4-BE49-F238E27FC236}">
                <a16:creationId xmlns:a16="http://schemas.microsoft.com/office/drawing/2014/main" id="{124B5590-9C89-52A9-6AC9-3EA38849BA70}"/>
              </a:ext>
            </a:extLst>
          </p:cNvPr>
          <p:cNvSpPr txBox="1"/>
          <p:nvPr/>
        </p:nvSpPr>
        <p:spPr>
          <a:xfrm>
            <a:off x="291491" y="5529954"/>
            <a:ext cx="3174723" cy="184666"/>
          </a:xfrm>
          <a:prstGeom prst="rect">
            <a:avLst/>
          </a:prstGeom>
          <a:noFill/>
        </p:spPr>
        <p:txBody>
          <a:bodyPr wrap="square" lIns="0" tIns="0" rIns="0" bIns="0">
            <a:spAutoFit/>
          </a:bodyPr>
          <a:lstStyle/>
          <a:p>
            <a:pPr marL="327660" marR="304800" indent="-1195070" algn="just">
              <a:spcBef>
                <a:spcPts val="600"/>
              </a:spcBef>
              <a:spcAft>
                <a:spcPts val="120"/>
              </a:spcAft>
            </a:pP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公園施設における重点化の基本的な考え方</a:t>
            </a:r>
            <a:endParaRPr lang="ja-JP" altLang="ja-JP" sz="1200" b="1"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2972B53C-E1EC-4071-2F5D-C551F9F6F55D}"/>
              </a:ext>
            </a:extLst>
          </p:cNvPr>
          <p:cNvSpPr txBox="1"/>
          <p:nvPr/>
        </p:nvSpPr>
        <p:spPr>
          <a:xfrm>
            <a:off x="495644" y="5787766"/>
            <a:ext cx="3940714" cy="678968"/>
          </a:xfrm>
          <a:prstGeom prst="rect">
            <a:avLst/>
          </a:prstGeom>
          <a:noFill/>
        </p:spPr>
        <p:txBody>
          <a:bodyPr wrap="square">
            <a:spAutoFit/>
          </a:bodyPr>
          <a:lstStyle/>
          <a:p>
            <a:pPr algn="l">
              <a:lnSpc>
                <a:spcPct val="120000"/>
              </a:lnSpc>
            </a:pP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公園は、遊具を含め様々な種類の施設が存在しており、これらの施設は求められる役割が異なることから、施設特性を踏まえた重点化指標・優先順位の考え方を整理する必要がある。　</a:t>
            </a:r>
            <a:endParaRPr lang="ja-JP" altLang="en-US"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B234DE96-A665-D3A5-569A-72DC7A5AB501}"/>
              </a:ext>
            </a:extLst>
          </p:cNvPr>
          <p:cNvSpPr txBox="1"/>
          <p:nvPr/>
        </p:nvSpPr>
        <p:spPr>
          <a:xfrm>
            <a:off x="4851014" y="1124983"/>
            <a:ext cx="4161537" cy="1085233"/>
          </a:xfrm>
          <a:prstGeom prst="rect">
            <a:avLst/>
          </a:prstGeom>
          <a:noFill/>
        </p:spPr>
        <p:txBody>
          <a:bodyPr wrap="square">
            <a:spAutoFit/>
          </a:bodyPr>
          <a:lstStyle/>
          <a:p>
            <a:pPr algn="l">
              <a:lnSpc>
                <a:spcPct val="120000"/>
              </a:lnSpc>
            </a:pP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における「不具合発生の可能性」は、施設の劣化や損傷以外に、経過年数や使用環境、設計基準などの要因が考えられるが、公園においては、利用者の安全性に直結する施設の健全性を最優先に考えて、施設の劣化や損傷の状態を評価した健全度を重点化指標として評価する必要が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84DAE036-FAB0-C643-177A-B691E547D6CE}"/>
              </a:ext>
            </a:extLst>
          </p:cNvPr>
          <p:cNvSpPr txBox="1"/>
          <p:nvPr/>
        </p:nvSpPr>
        <p:spPr>
          <a:xfrm>
            <a:off x="4824280" y="2152900"/>
            <a:ext cx="4295993" cy="1694631"/>
          </a:xfrm>
          <a:prstGeom prst="rect">
            <a:avLst/>
          </a:prstGeom>
          <a:noFill/>
        </p:spPr>
        <p:txBody>
          <a:bodyPr wrap="square">
            <a:spAutoFit/>
          </a:bodyPr>
          <a:lstStyle/>
          <a:p>
            <a:pPr algn="l">
              <a:lnSpc>
                <a:spcPct val="120000"/>
              </a:lnSpc>
            </a:pP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また、施設の</a:t>
            </a:r>
            <a:r>
              <a:rPr lang="ja-JP" altLang="ja-JP" sz="1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劣化損傷等の状況以外に、不具合が発生した場合の社会的な影響を勘案する必要があり、その影響が大きいほど</a:t>
            </a: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重大なリスクとして評価する必要がある。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ja-JP" altLang="ja-JP" sz="1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以上の点を踏まえ、遊具の場合は、特に</a:t>
            </a: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安全性を重視し、</a:t>
            </a:r>
            <a:r>
              <a:rPr lang="ja-JP" altLang="ja-JP" sz="1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健全度と人的影響度（</a:t>
            </a: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事故が起こった場合の事故の重大性等）、遊具以外の施設の場合は、</a:t>
            </a:r>
            <a:r>
              <a:rPr lang="ja-JP" altLang="ja-JP" sz="1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健全度と社会的影響度（施設が機能しない場合の</a:t>
            </a: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公園利用への影響性等）との組み合わせによるリスクを評価し、施設における補修等の重点化を図る。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463764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164</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8C621A5D-73C2-E05A-0AFC-6965F87CCE38}"/>
              </a:ext>
            </a:extLst>
          </p:cNvPr>
          <p:cNvSpPr txBox="1"/>
          <p:nvPr/>
        </p:nvSpPr>
        <p:spPr>
          <a:xfrm>
            <a:off x="131449" y="523220"/>
            <a:ext cx="4343354"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６ 日常的な維持管理の着実な実践</a:t>
            </a:r>
            <a:endParaRPr lang="ja-JP" altLang="ja-JP" sz="1800" b="1" dirty="0">
              <a:effectLs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1093282-8B86-28DD-D502-0DBD5630D9D7}"/>
              </a:ext>
            </a:extLst>
          </p:cNvPr>
          <p:cNvSpPr txBox="1"/>
          <p:nvPr/>
        </p:nvSpPr>
        <p:spPr>
          <a:xfrm>
            <a:off x="133365" y="1011266"/>
            <a:ext cx="3701633" cy="261610"/>
          </a:xfrm>
          <a:prstGeom prst="rect">
            <a:avLst/>
          </a:prstGeom>
          <a:noFill/>
        </p:spPr>
        <p:txBody>
          <a:bodyPr wrap="square">
            <a:spAutoFit/>
          </a:bodyPr>
          <a:lstStyle/>
          <a:p>
            <a:pPr algn="l"/>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【公園における日常的な維持管理の基本的な考え方】</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365B5A87-5562-398F-D226-7AFC4ECF7894}"/>
              </a:ext>
            </a:extLst>
          </p:cNvPr>
          <p:cNvSpPr txBox="1"/>
          <p:nvPr/>
        </p:nvSpPr>
        <p:spPr>
          <a:xfrm>
            <a:off x="33405" y="1357613"/>
            <a:ext cx="4441398" cy="4538487"/>
          </a:xfrm>
          <a:prstGeom prst="rect">
            <a:avLst/>
          </a:prstGeom>
          <a:noFill/>
        </p:spPr>
        <p:txBody>
          <a:bodyPr wrap="square">
            <a:spAutoFit/>
          </a:bodyPr>
          <a:lstStyle/>
          <a:p>
            <a:pPr marL="266700" indent="133350" algn="l">
              <a:lnSpc>
                <a:spcPct val="120000"/>
              </a:lnSpc>
            </a:pP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指定管理者による日常的な維持管理において、施設を常に良好な状態に保つよう、施設の状態を的確に把握し、施設の不具合の早期発見、早期対応や緊急的・突発的な事案、苦情・要望事項等への迅速な対応、不法・不正行為の防止に努め、利用者の安全・安心の確保はもとより、利用の快適性やサービスの向上など、引き続き着実に実施する。また、日常的な維持管理から「劣化・損傷の原因を排除する」と言う視点で、指定管理業務の中で、施設清掃などきめ細かな維持管理作業等、施設の長寿命化に資する取り組みについても実践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l">
              <a:lnSpc>
                <a:spcPct val="120000"/>
              </a:lnSpc>
            </a:pP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府においては、履行確認により、指定管理者が適切に日常維持管理を実施しているかどうかなどを確認し、業務が適切に行われていない場合は速やかに指導するなど、指定管理業務の改善・向上を図っていく。また、維持管理の効率性、施設の利用性や需要などの視点で、指定管理者が直面する日常的な維持管理の中での様々な事案・課題について、大阪府としても把握し、今後の施設の補修改修等の計画設計に改善や工夫等の点で役立てるなど、計画的維持管理の向上に取り組む。</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l">
              <a:lnSpc>
                <a:spcPct val="120000"/>
              </a:lnSpc>
            </a:pP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さらに、多くの府民等に都市基盤施設の維持管理に関して理解と参画を促すため、都市基盤施設の保全や活用する機会を提供し、府民や企業等、地域社会と協働、連携した維持管理の推進に努める。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l">
              <a:lnSpc>
                <a:spcPct val="120000"/>
              </a:lnSpc>
            </a:pP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これらの取組を着実に実践していくために地域や公園の特性等を考慮し、創意工夫を凝らしながら適切に対応するとともに、</a:t>
            </a: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PDCA</a:t>
            </a: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サイクルによる継続的なマネジメントを行う。</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l">
              <a:lnSpc>
                <a:spcPct val="120000"/>
              </a:lnSpc>
            </a:pP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以下に公園における日常的な維持管理の方針を示す。</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487C0FC6-899D-2D67-F5E6-C0AF290E4C92}"/>
              </a:ext>
            </a:extLst>
          </p:cNvPr>
          <p:cNvSpPr txBox="1"/>
          <p:nvPr/>
        </p:nvSpPr>
        <p:spPr>
          <a:xfrm>
            <a:off x="4793780" y="915425"/>
            <a:ext cx="2604977" cy="261610"/>
          </a:xfrm>
          <a:prstGeom prst="rect">
            <a:avLst/>
          </a:prstGeom>
          <a:noFill/>
        </p:spPr>
        <p:txBody>
          <a:bodyPr wrap="square">
            <a:spAutoFit/>
          </a:bodyPr>
          <a:lstStyle/>
          <a:p>
            <a:pPr algn="l"/>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【公園における日常的な維持管理の方針】</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101">
            <a:extLst>
              <a:ext uri="{FF2B5EF4-FFF2-40B4-BE49-F238E27FC236}">
                <a16:creationId xmlns:a16="http://schemas.microsoft.com/office/drawing/2014/main" id="{F050CB8E-C8A8-4568-A1C4-9057D530AADA}"/>
              </a:ext>
            </a:extLst>
          </p:cNvPr>
          <p:cNvSpPr txBox="1">
            <a:spLocks noChangeArrowheads="1"/>
          </p:cNvSpPr>
          <p:nvPr/>
        </p:nvSpPr>
        <p:spPr bwMode="auto">
          <a:xfrm>
            <a:off x="4869441" y="1222893"/>
            <a:ext cx="4017284" cy="677383"/>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pPr lvl="0" algn="just" hangingPunct="0">
              <a:lnSpc>
                <a:spcPct val="120000"/>
              </a:lnSpc>
              <a:buFont typeface="ＭＳ ゴシック" panose="020B0609070205080204" pitchFamily="49" charset="-128"/>
              <a:buChar char="‧"/>
              <a:tabLst>
                <a:tab pos="533400" algn="l"/>
              </a:tabLst>
            </a:pP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安全安心、快適な利用ができるように日常的な維持管理に取り組む。</a:t>
            </a:r>
          </a:p>
          <a:p>
            <a:pPr lvl="0" algn="just" hangingPunct="0">
              <a:lnSpc>
                <a:spcPct val="120000"/>
              </a:lnSpc>
              <a:buFont typeface="ＭＳ ゴシック" panose="020B0609070205080204" pitchFamily="49" charset="-128"/>
              <a:buChar char="‧"/>
              <a:tabLst>
                <a:tab pos="533400" algn="l"/>
              </a:tabLst>
            </a:pP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ＰＤＣＡサイクルによる総合的なマネジメントに取り組む。</a:t>
            </a:r>
          </a:p>
          <a:p>
            <a:pPr lvl="0" algn="just" hangingPunct="0">
              <a:lnSpc>
                <a:spcPct val="120000"/>
              </a:lnSpc>
              <a:buFont typeface="ＭＳ ゴシック" panose="020B0609070205080204" pitchFamily="49" charset="-128"/>
              <a:buChar char="‧"/>
              <a:tabLst>
                <a:tab pos="533400" algn="l"/>
              </a:tabLst>
            </a:pP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各公園の特性に沿った効率的・効果的な維持管理に取り組む。</a:t>
            </a:r>
          </a:p>
        </p:txBody>
      </p:sp>
      <p:grpSp>
        <p:nvGrpSpPr>
          <p:cNvPr id="2" name="グループ化 1">
            <a:extLst>
              <a:ext uri="{FF2B5EF4-FFF2-40B4-BE49-F238E27FC236}">
                <a16:creationId xmlns:a16="http://schemas.microsoft.com/office/drawing/2014/main" id="{87E13EA1-E67C-4E48-8BEF-F3DEE010A1D6}"/>
              </a:ext>
            </a:extLst>
          </p:cNvPr>
          <p:cNvGrpSpPr/>
          <p:nvPr/>
        </p:nvGrpSpPr>
        <p:grpSpPr>
          <a:xfrm>
            <a:off x="4793780" y="2605890"/>
            <a:ext cx="4115011" cy="3886985"/>
            <a:chOff x="4793780" y="2149795"/>
            <a:chExt cx="4115011" cy="4343079"/>
          </a:xfrm>
        </p:grpSpPr>
        <p:pic>
          <p:nvPicPr>
            <p:cNvPr id="14" name="図 13">
              <a:extLst>
                <a:ext uri="{FF2B5EF4-FFF2-40B4-BE49-F238E27FC236}">
                  <a16:creationId xmlns:a16="http://schemas.microsoft.com/office/drawing/2014/main" id="{F266C27D-0FC5-DEE5-8844-33DF41372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80" y="2149795"/>
              <a:ext cx="4115011" cy="4343079"/>
            </a:xfrm>
            <a:prstGeom prst="rect">
              <a:avLst/>
            </a:prstGeom>
          </p:spPr>
        </p:pic>
        <p:sp>
          <p:nvSpPr>
            <p:cNvPr id="17" name="正方形/長方形 16">
              <a:extLst>
                <a:ext uri="{FF2B5EF4-FFF2-40B4-BE49-F238E27FC236}">
                  <a16:creationId xmlns:a16="http://schemas.microsoft.com/office/drawing/2014/main" id="{0CABD7B7-449D-5724-367D-C442090E867F}"/>
                </a:ext>
              </a:extLst>
            </p:cNvPr>
            <p:cNvSpPr>
              <a:spLocks noChangeArrowheads="1"/>
            </p:cNvSpPr>
            <p:nvPr/>
          </p:nvSpPr>
          <p:spPr bwMode="auto">
            <a:xfrm>
              <a:off x="6310424" y="2149795"/>
              <a:ext cx="2598367" cy="1433036"/>
            </a:xfrm>
            <a:prstGeom prst="rect">
              <a:avLst/>
            </a:prstGeom>
            <a:solidFill>
              <a:srgbClr val="FFCCFF"/>
            </a:solidFill>
            <a:ln w="19050">
              <a:solidFill>
                <a:srgbClr val="FF0000"/>
              </a:solidFill>
              <a:miter lim="800000"/>
              <a:headEnd/>
              <a:tailEnd/>
            </a:ln>
          </p:spPr>
          <p:txBody>
            <a:bodyPr rot="0" vert="horz" wrap="square" lIns="74295" tIns="8890" rIns="74295" bIns="8890" anchor="t" anchorCtr="0" upright="1">
              <a:noAutofit/>
            </a:bodyPr>
            <a:lstStyle/>
            <a:p>
              <a:endParaRPr lang="ja-JP" altLang="en-US"/>
            </a:p>
          </p:txBody>
        </p:sp>
        <p:sp>
          <p:nvSpPr>
            <p:cNvPr id="15" name="テキスト ボックス 97">
              <a:extLst>
                <a:ext uri="{FF2B5EF4-FFF2-40B4-BE49-F238E27FC236}">
                  <a16:creationId xmlns:a16="http://schemas.microsoft.com/office/drawing/2014/main" id="{259EFBBE-092B-6E9B-73B4-B7D5D920AE37}"/>
                </a:ext>
              </a:extLst>
            </p:cNvPr>
            <p:cNvSpPr txBox="1">
              <a:spLocks/>
            </p:cNvSpPr>
            <p:nvPr/>
          </p:nvSpPr>
          <p:spPr>
            <a:xfrm>
              <a:off x="6309000" y="2204345"/>
              <a:ext cx="2589686" cy="11407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0000"/>
                </a:lnSpc>
              </a:pPr>
              <a:r>
                <a:rPr lang="en-US" sz="800" dirty="0">
                  <a:solidFill>
                    <a:srgbClr val="000000"/>
                  </a:solidFill>
                  <a:effectLst/>
                  <a:latin typeface="HG丸ｺﾞｼｯｸM-PRO" panose="020F0400000000000000" pitchFamily="50" charset="-128"/>
                  <a:ea typeface="ＭＳ Ｐゴシック" panose="020B0600070205080204" pitchFamily="50" charset="-128"/>
                  <a:cs typeface="Meiryo UI" panose="020B0604030504040204" pitchFamily="50" charset="-128"/>
                </a:rPr>
                <a:t>(</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１</a:t>
              </a:r>
              <a:r>
                <a:rPr lang="en-US"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日常点検（日常巡視）</a:t>
              </a:r>
              <a:endParaRPr lang="ja-JP" sz="8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ct val="120000"/>
                </a:lnSpc>
              </a:pPr>
              <a:r>
                <a:rPr lang="en-US" sz="800" dirty="0">
                  <a:solidFill>
                    <a:srgbClr val="000000"/>
                  </a:solidFill>
                  <a:effectLst/>
                  <a:latin typeface="HG丸ｺﾞｼｯｸM-PRO" panose="020F0400000000000000" pitchFamily="50" charset="-128"/>
                  <a:ea typeface="ＭＳ Ｐゴシック" panose="020B0600070205080204" pitchFamily="50" charset="-128"/>
                  <a:cs typeface="Meiryo UI" panose="020B0604030504040204" pitchFamily="50" charset="-128"/>
                </a:rPr>
                <a:t>(</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２</a:t>
              </a:r>
              <a:r>
                <a:rPr lang="en-US"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日常的な維持管理作業</a:t>
              </a:r>
              <a:endParaRPr lang="ja-JP" sz="8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ct val="120000"/>
                </a:lnSpc>
              </a:pPr>
              <a:r>
                <a:rPr lang="en-US" sz="800" dirty="0">
                  <a:solidFill>
                    <a:srgbClr val="000000"/>
                  </a:solidFill>
                  <a:effectLst/>
                  <a:latin typeface="HG丸ｺﾞｼｯｸM-PRO" panose="020F0400000000000000" pitchFamily="50" charset="-128"/>
                  <a:ea typeface="ＭＳ Ｐゴシック" panose="020B0600070205080204" pitchFamily="50" charset="-128"/>
                  <a:cs typeface="Meiryo UI" panose="020B0604030504040204" pitchFamily="50" charset="-128"/>
                </a:rPr>
                <a:t>(</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３</a:t>
              </a:r>
              <a:r>
                <a:rPr lang="en-US"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府民や企業等地域社会と協働、連携した維持管理</a:t>
              </a:r>
              <a:endParaRPr lang="ja-JP" sz="8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ct val="120000"/>
                </a:lnSpc>
              </a:pPr>
              <a:r>
                <a:rPr lang="en-US" sz="800" dirty="0">
                  <a:solidFill>
                    <a:srgbClr val="000000"/>
                  </a:solidFill>
                  <a:effectLst/>
                  <a:latin typeface="HG丸ｺﾞｼｯｸM-PRO" panose="020F0400000000000000" pitchFamily="50" charset="-128"/>
                  <a:ea typeface="ＭＳ Ｐゴシック" panose="020B0600070205080204" pitchFamily="50" charset="-128"/>
                  <a:cs typeface="Meiryo UI" panose="020B0604030504040204" pitchFamily="50" charset="-128"/>
                </a:rPr>
                <a:t>(</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４</a:t>
              </a:r>
              <a:r>
                <a:rPr lang="en-US"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データの蓄積・管理</a:t>
              </a:r>
              <a:endParaRPr lang="ja-JP" sz="8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ct val="120000"/>
                </a:lnSpc>
              </a:pPr>
              <a:r>
                <a:rPr lang="en-US" sz="800" dirty="0">
                  <a:solidFill>
                    <a:srgbClr val="000000"/>
                  </a:solidFill>
                  <a:effectLst/>
                  <a:latin typeface="HG丸ｺﾞｼｯｸM-PRO" panose="020F0400000000000000" pitchFamily="50" charset="-128"/>
                  <a:ea typeface="ＭＳ Ｐゴシック" panose="020B0600070205080204" pitchFamily="50" charset="-128"/>
                  <a:cs typeface="Meiryo UI" panose="020B0604030504040204" pitchFamily="50" charset="-128"/>
                </a:rPr>
                <a:t>(</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５</a:t>
              </a:r>
              <a:r>
                <a:rPr lang="en-US"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履行確認</a:t>
              </a:r>
              <a:endParaRPr lang="ja-JP" sz="8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ct val="120000"/>
                </a:lnSpc>
              </a:pPr>
              <a:r>
                <a:rPr lang="en-US" sz="800" dirty="0">
                  <a:solidFill>
                    <a:srgbClr val="000000"/>
                  </a:solidFill>
                  <a:effectLst/>
                  <a:latin typeface="HG丸ｺﾞｼｯｸM-PRO" panose="020F0400000000000000" pitchFamily="50" charset="-128"/>
                  <a:ea typeface="ＭＳ Ｐゴシック" panose="020B0600070205080204" pitchFamily="50" charset="-128"/>
                  <a:cs typeface="Meiryo UI" panose="020B0604030504040204" pitchFamily="50" charset="-128"/>
                </a:rPr>
                <a:t>(</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６</a:t>
              </a:r>
              <a:r>
                <a:rPr lang="en-US"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利用者満足度調査等</a:t>
              </a:r>
              <a:endParaRPr lang="ja-JP" sz="8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ct val="120000"/>
                </a:lnSpc>
              </a:pPr>
              <a:r>
                <a:rPr lang="en-US" sz="800" dirty="0">
                  <a:solidFill>
                    <a:srgbClr val="000000"/>
                  </a:solidFill>
                  <a:effectLst/>
                  <a:latin typeface="HG丸ｺﾞｼｯｸM-PRO" panose="020F0400000000000000" pitchFamily="50" charset="-128"/>
                  <a:ea typeface="ＭＳ Ｐゴシック" panose="020B0600070205080204" pitchFamily="50" charset="-128"/>
                  <a:cs typeface="Meiryo UI" panose="020B0604030504040204" pitchFamily="50" charset="-128"/>
                </a:rPr>
                <a:t>(</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７</a:t>
              </a:r>
              <a:r>
                <a:rPr lang="en-US"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)PDCA</a:t>
              </a:r>
              <a:r>
                <a:rPr lang="ja-JP" sz="800" dirty="0">
                  <a:solidFill>
                    <a:srgbClr val="000000"/>
                  </a:solidFill>
                  <a:effectLst/>
                  <a:latin typeface="ＭＳ Ｐゴシック" panose="020B0600070205080204" pitchFamily="50" charset="-128"/>
                  <a:ea typeface="HG丸ｺﾞｼｯｸM-PRO" panose="020F0400000000000000" pitchFamily="50" charset="-128"/>
                  <a:cs typeface="Meiryo UI" panose="020B0604030504040204" pitchFamily="50" charset="-128"/>
                </a:rPr>
                <a:t>による継続したマネジメント</a:t>
              </a:r>
              <a:endParaRPr lang="ja-JP" sz="8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sp>
        <p:nvSpPr>
          <p:cNvPr id="18" name="テキスト ボックス 17">
            <a:extLst>
              <a:ext uri="{FF2B5EF4-FFF2-40B4-BE49-F238E27FC236}">
                <a16:creationId xmlns:a16="http://schemas.microsoft.com/office/drawing/2014/main" id="{168C8AA6-BC56-2649-56E0-FE41B6587735}"/>
              </a:ext>
            </a:extLst>
          </p:cNvPr>
          <p:cNvSpPr txBox="1"/>
          <p:nvPr/>
        </p:nvSpPr>
        <p:spPr>
          <a:xfrm>
            <a:off x="5272567" y="6494379"/>
            <a:ext cx="3211033" cy="253916"/>
          </a:xfrm>
          <a:prstGeom prst="rect">
            <a:avLst/>
          </a:prstGeom>
          <a:noFill/>
        </p:spPr>
        <p:txBody>
          <a:bodyPr wrap="square">
            <a:spAutoFit/>
          </a:bodyPr>
          <a:lstStyle/>
          <a:p>
            <a:pPr algn="ctr">
              <a:spcBef>
                <a:spcPts val="600"/>
              </a:spcBef>
            </a:pP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.2‑10</a:t>
            </a:r>
            <a:r>
              <a:rPr lang="ja-JP" alt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日常的な維持管理の着実な実践のイメージ</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四角形: 角を丸くする 15">
            <a:extLst>
              <a:ext uri="{FF2B5EF4-FFF2-40B4-BE49-F238E27FC236}">
                <a16:creationId xmlns:a16="http://schemas.microsoft.com/office/drawing/2014/main" id="{A3CAB6E5-19E0-4914-8E7F-8C76E94A3293}"/>
              </a:ext>
            </a:extLst>
          </p:cNvPr>
          <p:cNvSpPr>
            <a:spLocks noChangeArrowheads="1"/>
          </p:cNvSpPr>
          <p:nvPr/>
        </p:nvSpPr>
        <p:spPr bwMode="auto">
          <a:xfrm>
            <a:off x="4869441" y="1946135"/>
            <a:ext cx="4115011" cy="614186"/>
          </a:xfrm>
          <a:prstGeom prst="roundRect">
            <a:avLst>
              <a:gd name="adj" fmla="val 16667"/>
            </a:avLst>
          </a:prstGeom>
          <a:noFill/>
          <a:ln>
            <a:noFill/>
          </a:ln>
        </p:spPr>
        <p:txBody>
          <a:bodyPr rot="0" vert="horz" wrap="square" lIns="74295" tIns="8890" rIns="74295" bIns="8890" anchor="t" anchorCtr="0" upright="1">
            <a:noAutofit/>
          </a:bodyPr>
          <a:lstStyle/>
          <a:p>
            <a:pPr marL="114300" indent="-114300" algn="l">
              <a:lnSpc>
                <a:spcPct val="120000"/>
              </a:lnSpc>
            </a:pPr>
            <a:r>
              <a:rPr lang="ja-JP" sz="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における日常的な維持管理は、施設管理だけでなく、本計画の対象としていない植物管理（植栽地や樹林地等の管理）なども含めて実施することから、管理業務の内容上、区分した記述は誤解を招く恐れがあるため、「</a:t>
            </a:r>
            <a:r>
              <a:rPr lang="en-US" sz="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2.2.6</a:t>
            </a:r>
            <a:r>
              <a:rPr lang="ja-JP" sz="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常的な維持管理の着実な実践」の項においては、本計画の主な対象としていない植物管理も含めた内容として、記述する。また、日常点検（日常巡視）などが、施設管理や植物管理に加えて利用管理（運営管理の一部）も含めた横断的業務であることから、適宜、利用管理（運営管理の一部）についても含めた内容として記述する。</a:t>
            </a:r>
            <a:endParaRPr lang="ja-JP" sz="6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左大かっこ 5">
            <a:extLst>
              <a:ext uri="{FF2B5EF4-FFF2-40B4-BE49-F238E27FC236}">
                <a16:creationId xmlns:a16="http://schemas.microsoft.com/office/drawing/2014/main" id="{AF234693-2313-4AB1-B4D5-A377E5C44137}"/>
              </a:ext>
            </a:extLst>
          </p:cNvPr>
          <p:cNvSpPr/>
          <p:nvPr/>
        </p:nvSpPr>
        <p:spPr>
          <a:xfrm>
            <a:off x="4869441" y="1952075"/>
            <a:ext cx="145452" cy="602457"/>
          </a:xfrm>
          <a:prstGeom prst="leftBracket">
            <a:avLst/>
          </a:prstGeom>
          <a:ln w="63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 name="右大かっこ 7">
            <a:extLst>
              <a:ext uri="{FF2B5EF4-FFF2-40B4-BE49-F238E27FC236}">
                <a16:creationId xmlns:a16="http://schemas.microsoft.com/office/drawing/2014/main" id="{55C0DBB7-E4ED-4DE4-A863-9C6F074BC329}"/>
              </a:ext>
            </a:extLst>
          </p:cNvPr>
          <p:cNvSpPr/>
          <p:nvPr/>
        </p:nvSpPr>
        <p:spPr>
          <a:xfrm>
            <a:off x="8898686" y="1952075"/>
            <a:ext cx="91992" cy="507505"/>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377274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165</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6D72908-56A4-364E-9D64-08A69E19B874}"/>
              </a:ext>
            </a:extLst>
          </p:cNvPr>
          <p:cNvSpPr txBox="1"/>
          <p:nvPr/>
        </p:nvSpPr>
        <p:spPr>
          <a:xfrm>
            <a:off x="320082" y="1150461"/>
            <a:ext cx="1743740" cy="169277"/>
          </a:xfrm>
          <a:prstGeom prst="rect">
            <a:avLst/>
          </a:prstGeom>
          <a:noFill/>
        </p:spPr>
        <p:txBody>
          <a:bodyPr wrap="square" lIns="0" tIns="0" rIns="0" bIns="0">
            <a:spAutoFit/>
          </a:bodyPr>
          <a:lstStyle/>
          <a:p>
            <a:pPr marR="304800" indent="-1195070" algn="just">
              <a:spcBef>
                <a:spcPts val="600"/>
              </a:spcBef>
              <a:spcAft>
                <a:spcPts val="120"/>
              </a:spcAft>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日常点検（日常巡視）</a:t>
            </a:r>
            <a:endParaRPr lang="ja-JP" altLang="ja-JP" sz="110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8B6A3D4F-2E29-0642-E3A7-B448A49A9932}"/>
              </a:ext>
            </a:extLst>
          </p:cNvPr>
          <p:cNvSpPr txBox="1"/>
          <p:nvPr/>
        </p:nvSpPr>
        <p:spPr>
          <a:xfrm>
            <a:off x="238841" y="1447140"/>
            <a:ext cx="4235962" cy="1707455"/>
          </a:xfrm>
          <a:prstGeom prst="rect">
            <a:avLst/>
          </a:prstGeom>
          <a:noFill/>
        </p:spPr>
        <p:txBody>
          <a:bodyPr wrap="square">
            <a:spAutoFit/>
          </a:bodyPr>
          <a:lstStyle/>
          <a:p>
            <a:pPr marR="304800" indent="-1195070" algn="just">
              <a:lnSpc>
                <a:spcPct val="120000"/>
              </a:lnSpc>
              <a:spcBef>
                <a:spcPts val="600"/>
              </a:spcBef>
              <a:spcAft>
                <a:spcPts val="120"/>
              </a:spcAft>
            </a:pPr>
            <a:r>
              <a:rPr lang="ja-JP" altLang="ja-JP" sz="11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実施方針</a:t>
            </a:r>
            <a:endParaRPr lang="ja-JP" altLang="ja-JP" sz="1100" dirty="0">
              <a:solidFill>
                <a:srgbClr val="244061"/>
              </a:solidFill>
              <a:effectLst/>
              <a:latin typeface="Meiryo UI" panose="020B0604030504040204" pitchFamily="50" charset="-128"/>
              <a:ea typeface="Meiryo UI" panose="020B0604030504040204" pitchFamily="50" charset="-128"/>
              <a:cs typeface="Arial" panose="020B0604020202020204" pitchFamily="34" charset="0"/>
            </a:endParaRPr>
          </a:p>
          <a:p>
            <a:pPr indent="200025" algn="l">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【公園における日常点検（日常巡視）の基本的な考え方】</a:t>
            </a:r>
          </a:p>
          <a:p>
            <a:pPr marL="459740" indent="129540" algn="just">
              <a:lnSpc>
                <a:spcPct val="120000"/>
              </a:lnSpc>
            </a:pP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における日常点検（日常巡視）は、利用者の安全確保を第一義とし、事故を未然に防ぐため、危険個所や不良箇所及びその原因となる事象などの有無を確認し、迅速な対応につなげることとする。また、施設を良好な状態に保つよう、</a:t>
            </a:r>
            <a:r>
              <a:rPr lang="x-none"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施設の供用に支障となるような施設・設備等の損傷・異常</a:t>
            </a: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及びその原因となる事象</a:t>
            </a:r>
            <a:r>
              <a:rPr lang="x-none"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の早期発見の徹底に努める。</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BBB58F3-567F-6673-EA71-7E7C02DCCAA5}"/>
              </a:ext>
            </a:extLst>
          </p:cNvPr>
          <p:cNvSpPr txBox="1"/>
          <p:nvPr/>
        </p:nvSpPr>
        <p:spPr>
          <a:xfrm>
            <a:off x="505091" y="3332154"/>
            <a:ext cx="3876409" cy="789768"/>
          </a:xfrm>
          <a:prstGeom prst="rect">
            <a:avLst/>
          </a:prstGeom>
          <a:noFill/>
        </p:spPr>
        <p:txBody>
          <a:bodyPr wrap="square" lIns="0" tIns="0" rIns="0" bIns="0">
            <a:spAutoFit/>
          </a:bodyPr>
          <a:lstStyle/>
          <a:p>
            <a:pPr algn="just">
              <a:lnSpc>
                <a:spcPct val="120000"/>
              </a:lnSpc>
            </a:pPr>
            <a:r>
              <a:rPr lang="x-none"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【公園における日常点検（日常巡視）実施方針】</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2.2.2</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点検、診断・評価の手法や体制等の充実』で示した「点</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検業務の方針」及び「点検の視点」に沿って、日常点検（日常</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巡視）を行う。</a:t>
            </a:r>
          </a:p>
        </p:txBody>
      </p:sp>
      <p:sp>
        <p:nvSpPr>
          <p:cNvPr id="15" name="テキスト ボックス 14">
            <a:extLst>
              <a:ext uri="{FF2B5EF4-FFF2-40B4-BE49-F238E27FC236}">
                <a16:creationId xmlns:a16="http://schemas.microsoft.com/office/drawing/2014/main" id="{A6BCF783-38EB-6ACF-CF8E-DD6F3EC06166}"/>
              </a:ext>
            </a:extLst>
          </p:cNvPr>
          <p:cNvSpPr txBox="1"/>
          <p:nvPr/>
        </p:nvSpPr>
        <p:spPr>
          <a:xfrm>
            <a:off x="8100829" y="1002555"/>
            <a:ext cx="765542" cy="246221"/>
          </a:xfrm>
          <a:prstGeom prst="rect">
            <a:avLst/>
          </a:prstGeom>
          <a:noFill/>
        </p:spPr>
        <p:txBody>
          <a:bodyPr wrap="square">
            <a:spAutoFit/>
          </a:bodyPr>
          <a:lstStyle/>
          <a:p>
            <a:pPr algn="r">
              <a:lnSpc>
                <a:spcPts val="12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（再掲）</a:t>
            </a:r>
          </a:p>
        </p:txBody>
      </p:sp>
      <p:sp>
        <p:nvSpPr>
          <p:cNvPr id="16" name="正方形/長方形 15">
            <a:extLst>
              <a:ext uri="{FF2B5EF4-FFF2-40B4-BE49-F238E27FC236}">
                <a16:creationId xmlns:a16="http://schemas.microsoft.com/office/drawing/2014/main" id="{4E83523E-80E9-6B82-1F5B-C486BFB8FB55}"/>
              </a:ext>
            </a:extLst>
          </p:cNvPr>
          <p:cNvSpPr>
            <a:spLocks noChangeArrowheads="1"/>
          </p:cNvSpPr>
          <p:nvPr/>
        </p:nvSpPr>
        <p:spPr bwMode="auto">
          <a:xfrm>
            <a:off x="4796488" y="1248776"/>
            <a:ext cx="4225128" cy="4360448"/>
          </a:xfrm>
          <a:prstGeom prst="rect">
            <a:avLst/>
          </a:prstGeom>
          <a:noFill/>
          <a:ln w="28575" cmpd="dbl">
            <a:solidFill>
              <a:schemeClr val="tx1">
                <a:lumMod val="85000"/>
                <a:lumOff val="15000"/>
              </a:schemeClr>
            </a:solidFill>
            <a:miter lim="800000"/>
            <a:headEnd/>
            <a:tailEnd/>
          </a:ln>
        </p:spPr>
        <p:txBody>
          <a:bodyPr rot="0" vert="horz" wrap="square" lIns="74295" tIns="8890" rIns="74295" bIns="8890" anchor="t" anchorCtr="0" upright="1">
            <a:noAutofit/>
          </a:bodyPr>
          <a:lstStyle/>
          <a:p>
            <a:pPr algn="just"/>
            <a:r>
              <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p>
        </p:txBody>
      </p:sp>
      <p:sp>
        <p:nvSpPr>
          <p:cNvPr id="18" name="テキスト ボックス 17">
            <a:extLst>
              <a:ext uri="{FF2B5EF4-FFF2-40B4-BE49-F238E27FC236}">
                <a16:creationId xmlns:a16="http://schemas.microsoft.com/office/drawing/2014/main" id="{2E837DDA-CE62-27FF-701B-645D380888BD}"/>
              </a:ext>
            </a:extLst>
          </p:cNvPr>
          <p:cNvSpPr txBox="1"/>
          <p:nvPr/>
        </p:nvSpPr>
        <p:spPr>
          <a:xfrm>
            <a:off x="4872687" y="1248776"/>
            <a:ext cx="1201479" cy="261610"/>
          </a:xfrm>
          <a:prstGeom prst="rect">
            <a:avLst/>
          </a:prstGeom>
          <a:noFill/>
        </p:spPr>
        <p:txBody>
          <a:bodyPr wrap="square">
            <a:spAutoFit/>
          </a:bodyPr>
          <a:lstStyle/>
          <a:p>
            <a:pPr algn="l"/>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点検業務の方針</a:t>
            </a:r>
          </a:p>
        </p:txBody>
      </p:sp>
      <p:sp>
        <p:nvSpPr>
          <p:cNvPr id="19" name="テキスト ボックス 94">
            <a:extLst>
              <a:ext uri="{FF2B5EF4-FFF2-40B4-BE49-F238E27FC236}">
                <a16:creationId xmlns:a16="http://schemas.microsoft.com/office/drawing/2014/main" id="{01D4FB9A-48C6-4475-CC00-0D1F1124AE0F}"/>
              </a:ext>
            </a:extLst>
          </p:cNvPr>
          <p:cNvSpPr txBox="1">
            <a:spLocks noChangeArrowheads="1"/>
          </p:cNvSpPr>
          <p:nvPr/>
        </p:nvSpPr>
        <p:spPr bwMode="auto">
          <a:xfrm>
            <a:off x="4935039" y="1494997"/>
            <a:ext cx="3931332" cy="1824298"/>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pPr lvl="0" algn="just" hangingPunct="0">
              <a:lnSpc>
                <a:spcPct val="200000"/>
              </a:lnSpc>
              <a:buFont typeface="ＭＳ ゴシック" panose="020B0609070205080204" pitchFamily="49" charset="-128"/>
              <a:buChar char="‧"/>
              <a:tabLst>
                <a:tab pos="533400" algn="l"/>
              </a:tabLst>
            </a:pP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利用者の安全性を確保する為、事故につながる危険個所の早期</a:t>
            </a:r>
            <a:endPar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tabLst>
                <a:tab pos="533400" algn="l"/>
              </a:tabLst>
            </a:pP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発見に取り組む。</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buFont typeface="ＭＳ ゴシック" panose="020B0609070205080204" pitchFamily="49" charset="-128"/>
              <a:buChar char="‧"/>
              <a:tabLst>
                <a:tab pos="533400" algn="l"/>
              </a:tabLst>
            </a:pP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施設の快適性を維持する為、利用者目線での施設の不具合の確</a:t>
            </a:r>
            <a:endPar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tabLst>
                <a:tab pos="533400" algn="l"/>
              </a:tabLst>
            </a:pPr>
            <a:r>
              <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認に取り組む。</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buFont typeface="ＭＳ ゴシック" panose="020B0609070205080204" pitchFamily="49" charset="-128"/>
              <a:buChar char="‧"/>
              <a:tabLst>
                <a:tab pos="533400" algn="l"/>
              </a:tabLst>
            </a:pP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施設の機能保全を図る為、施設の劣化状況の程度と内容を正確</a:t>
            </a:r>
            <a:endPar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tabLst>
                <a:tab pos="533400" algn="l"/>
              </a:tabLst>
            </a:pP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に把握する。</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buFont typeface="ＭＳ ゴシック" panose="020B0609070205080204" pitchFamily="49" charset="-128"/>
              <a:buChar char="‧"/>
              <a:tabLst>
                <a:tab pos="533400" algn="l"/>
              </a:tabLst>
            </a:pP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施設の計画的な維持管理や補修更新等を行う為、点検データを</a:t>
            </a:r>
            <a:endPar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tabLst>
                <a:tab pos="533400" algn="l"/>
              </a:tabLst>
            </a:pPr>
            <a:r>
              <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蓄積・管理・活用する。</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376EC87D-1475-08EF-B68C-9A563726BB01}"/>
              </a:ext>
            </a:extLst>
          </p:cNvPr>
          <p:cNvSpPr txBox="1"/>
          <p:nvPr/>
        </p:nvSpPr>
        <p:spPr>
          <a:xfrm>
            <a:off x="4872687" y="3592391"/>
            <a:ext cx="4205864" cy="1830053"/>
          </a:xfrm>
          <a:prstGeom prst="rect">
            <a:avLst/>
          </a:prstGeom>
          <a:noFill/>
        </p:spPr>
        <p:txBody>
          <a:bodyPr wrap="square">
            <a:spAutoFit/>
          </a:bodyPr>
          <a:lstStyle/>
          <a:p>
            <a:pPr algn="l">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 点検の視点 </a:t>
            </a:r>
          </a:p>
          <a:p>
            <a:pPr algn="l">
              <a:lnSpc>
                <a:spcPct val="200000"/>
              </a:lnSpc>
            </a:pP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①　安全性の確認（施設の劣化・破損、見通しの確保等）</a:t>
            </a:r>
          </a:p>
          <a:p>
            <a:pPr algn="l">
              <a:lnSpc>
                <a:spcPct val="120000"/>
              </a:lnSpc>
            </a:pP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②　施設の機能保全の確認（消耗、劣化した部材、排水機能、設</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備機器の正常な作動等）</a:t>
            </a:r>
          </a:p>
          <a:p>
            <a:pPr algn="l">
              <a:lnSpc>
                <a:spcPct val="120000"/>
              </a:lnSpc>
            </a:pP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③　衛生状態や快適性の確認（落書き・汚物等による汚損等）</a:t>
            </a:r>
          </a:p>
          <a:p>
            <a:pPr algn="l">
              <a:lnSpc>
                <a:spcPct val="120000"/>
              </a:lnSpc>
            </a:pP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④　施設の利用環境の確認（不適切な利用、施設の利用頻度等）</a:t>
            </a:r>
          </a:p>
          <a:p>
            <a:pPr algn="l">
              <a:lnSpc>
                <a:spcPct val="120000"/>
              </a:lnSpc>
            </a:pP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⑤　周辺施設に対する影響の確認（越境枝、排水処理等）</a:t>
            </a:r>
          </a:p>
          <a:p>
            <a:pPr algn="l">
              <a:lnSpc>
                <a:spcPct val="120000"/>
              </a:lnSpc>
            </a:pP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⑥　劣化状況等の施設情報の収集・記録</a:t>
            </a:r>
          </a:p>
        </p:txBody>
      </p:sp>
      <p:sp>
        <p:nvSpPr>
          <p:cNvPr id="22" name="正方形/長方形 21">
            <a:extLst>
              <a:ext uri="{FF2B5EF4-FFF2-40B4-BE49-F238E27FC236}">
                <a16:creationId xmlns:a16="http://schemas.microsoft.com/office/drawing/2014/main" id="{BE72F50A-6BA6-0C2E-AE58-52F1ED4C2AE0}"/>
              </a:ext>
            </a:extLst>
          </p:cNvPr>
          <p:cNvSpPr/>
          <p:nvPr/>
        </p:nvSpPr>
        <p:spPr>
          <a:xfrm>
            <a:off x="4872687" y="3625611"/>
            <a:ext cx="918513" cy="2156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1887EF80-F4BB-5759-82C3-912193C8CDB2}"/>
              </a:ext>
            </a:extLst>
          </p:cNvPr>
          <p:cNvSpPr txBox="1"/>
          <p:nvPr/>
        </p:nvSpPr>
        <p:spPr>
          <a:xfrm>
            <a:off x="131449" y="500235"/>
            <a:ext cx="4343354"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６ 日常的な維持管理の着実な実践</a:t>
            </a:r>
            <a:endParaRPr lang="ja-JP" altLang="ja-JP" sz="1800" b="1" dirty="0">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1303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166</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9" y="500235"/>
            <a:ext cx="4343354"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６ 日常的な維持管理の着実な実践</a:t>
            </a:r>
            <a:endParaRPr lang="ja-JP" altLang="ja-JP" sz="1800" b="1" dirty="0">
              <a:effectLst/>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74A0F1C8-0EAE-3140-AB59-56868343A184}"/>
              </a:ext>
            </a:extLst>
          </p:cNvPr>
          <p:cNvGrpSpPr>
            <a:grpSpLocks/>
          </p:cNvGrpSpPr>
          <p:nvPr/>
        </p:nvGrpSpPr>
        <p:grpSpPr>
          <a:xfrm>
            <a:off x="7010537" y="1243278"/>
            <a:ext cx="1911301" cy="1447800"/>
            <a:chOff x="0" y="0"/>
            <a:chExt cx="2619375" cy="1447800"/>
          </a:xfrm>
        </p:grpSpPr>
        <p:grpSp>
          <p:nvGrpSpPr>
            <p:cNvPr id="25" name="グループ化 24">
              <a:extLst>
                <a:ext uri="{FF2B5EF4-FFF2-40B4-BE49-F238E27FC236}">
                  <a16:creationId xmlns:a16="http://schemas.microsoft.com/office/drawing/2014/main" id="{94F363BE-BA07-967F-FF0B-7837A73745A4}"/>
                </a:ext>
              </a:extLst>
            </p:cNvPr>
            <p:cNvGrpSpPr/>
            <p:nvPr/>
          </p:nvGrpSpPr>
          <p:grpSpPr>
            <a:xfrm>
              <a:off x="76200" y="238125"/>
              <a:ext cx="2543175" cy="923925"/>
              <a:chOff x="0" y="0"/>
              <a:chExt cx="2543175" cy="923925"/>
            </a:xfrm>
          </p:grpSpPr>
          <p:pic>
            <p:nvPicPr>
              <p:cNvPr id="28" name="Picture 10">
                <a:extLst>
                  <a:ext uri="{FF2B5EF4-FFF2-40B4-BE49-F238E27FC236}">
                    <a16:creationId xmlns:a16="http://schemas.microsoft.com/office/drawing/2014/main" id="{DC7B2121-7DDC-6A12-3CCD-D2184283F200}"/>
                  </a:ext>
                </a:extLst>
              </p:cNvPr>
              <p:cNvPicPr>
                <a:picLocks noChangeAspect="1"/>
              </p:cNvPicPr>
              <p:nvPr/>
            </p:nvPicPr>
            <p:blipFill>
              <a:blip r:embed="rId2" cstate="print"/>
              <a:srcRect l="8403" r="9627"/>
              <a:stretch>
                <a:fillRect/>
              </a:stretch>
            </p:blipFill>
            <p:spPr bwMode="auto">
              <a:xfrm>
                <a:off x="0" y="9525"/>
                <a:ext cx="1238250" cy="904875"/>
              </a:xfrm>
              <a:prstGeom prst="rect">
                <a:avLst/>
              </a:prstGeom>
              <a:noFill/>
              <a:ln w="9525">
                <a:noFill/>
                <a:miter lim="800000"/>
                <a:headEnd/>
                <a:tailEnd/>
              </a:ln>
            </p:spPr>
          </p:pic>
          <p:pic>
            <p:nvPicPr>
              <p:cNvPr id="29" name="Picture 11">
                <a:extLst>
                  <a:ext uri="{FF2B5EF4-FFF2-40B4-BE49-F238E27FC236}">
                    <a16:creationId xmlns:a16="http://schemas.microsoft.com/office/drawing/2014/main" id="{E21070A0-50FE-0581-210C-72C116D5162A}"/>
                  </a:ext>
                </a:extLst>
              </p:cNvPr>
              <p:cNvPicPr>
                <a:picLocks noChangeAspect="1"/>
              </p:cNvPicPr>
              <p:nvPr/>
            </p:nvPicPr>
            <p:blipFill>
              <a:blip r:embed="rId3" cstate="print"/>
              <a:srcRect l="17583" b="6731"/>
              <a:stretch>
                <a:fillRect/>
              </a:stretch>
            </p:blipFill>
            <p:spPr bwMode="auto">
              <a:xfrm>
                <a:off x="1409700" y="0"/>
                <a:ext cx="1133475" cy="923925"/>
              </a:xfrm>
              <a:prstGeom prst="rect">
                <a:avLst/>
              </a:prstGeom>
              <a:noFill/>
              <a:ln w="9525">
                <a:noFill/>
                <a:miter lim="800000"/>
                <a:headEnd/>
                <a:tailEnd/>
              </a:ln>
            </p:spPr>
          </p:pic>
        </p:grpSp>
        <p:sp>
          <p:nvSpPr>
            <p:cNvPr id="26" name="Text Box 995">
              <a:extLst>
                <a:ext uri="{FF2B5EF4-FFF2-40B4-BE49-F238E27FC236}">
                  <a16:creationId xmlns:a16="http://schemas.microsoft.com/office/drawing/2014/main" id="{90A8E70F-1C8C-7B21-8114-3FBC2B7F314A}"/>
                </a:ext>
              </a:extLst>
            </p:cNvPr>
            <p:cNvSpPr txBox="1">
              <a:spLocks noChangeArrowheads="1"/>
            </p:cNvSpPr>
            <p:nvPr/>
          </p:nvSpPr>
          <p:spPr bwMode="auto">
            <a:xfrm>
              <a:off x="962025" y="0"/>
              <a:ext cx="904875" cy="285750"/>
            </a:xfrm>
            <a:prstGeom prst="rect">
              <a:avLst/>
            </a:prstGeom>
            <a:noFill/>
            <a:ln>
              <a:noFill/>
            </a:ln>
          </p:spPr>
          <p:txBody>
            <a:bodyPr rot="0" vert="horz" wrap="square" lIns="74295" tIns="8890" rIns="74295" bIns="8890" anchor="t" anchorCtr="0" upright="1">
              <a:noAutofit/>
            </a:bodyPr>
            <a:lstStyle/>
            <a:p>
              <a:pPr algn="just"/>
              <a:r>
                <a:rPr lang="ja-JP" sz="600">
                  <a:effectLst/>
                  <a:latin typeface="ＭＳ Ｐゴシック" panose="020B0600070205080204" pitchFamily="50" charset="-128"/>
                  <a:ea typeface="HG丸ｺﾞｼｯｸM-PRO" panose="020F0400000000000000" pitchFamily="50" charset="-128"/>
                  <a:cs typeface="Times New Roman" panose="02020603050405020304" pitchFamily="18" charset="0"/>
                </a:rPr>
                <a:t>【複合遊具】</a:t>
              </a:r>
              <a:endParaRPr lang="ja-JP" sz="6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7" name="Text Box 996">
              <a:extLst>
                <a:ext uri="{FF2B5EF4-FFF2-40B4-BE49-F238E27FC236}">
                  <a16:creationId xmlns:a16="http://schemas.microsoft.com/office/drawing/2014/main" id="{DF94B99F-27E7-9628-25E1-BAA3E4FB5808}"/>
                </a:ext>
              </a:extLst>
            </p:cNvPr>
            <p:cNvSpPr txBox="1">
              <a:spLocks noChangeArrowheads="1"/>
            </p:cNvSpPr>
            <p:nvPr/>
          </p:nvSpPr>
          <p:spPr bwMode="auto">
            <a:xfrm>
              <a:off x="0" y="1162050"/>
              <a:ext cx="2047875" cy="285750"/>
            </a:xfrm>
            <a:prstGeom prst="rect">
              <a:avLst/>
            </a:prstGeom>
            <a:noFill/>
            <a:ln>
              <a:noFill/>
            </a:ln>
          </p:spPr>
          <p:txBody>
            <a:bodyPr rot="0" vert="horz" wrap="square" lIns="74295" tIns="8890" rIns="74295" bIns="8890" anchor="t" anchorCtr="0" upright="1">
              <a:noAutofit/>
            </a:bodyPr>
            <a:lstStyle/>
            <a:p>
              <a:pPr algn="just"/>
              <a:r>
                <a:rPr lang="ja-JP" sz="6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要因：木製遊具の腐食による破損</a:t>
              </a:r>
              <a:endParaRPr lang="ja-JP" sz="6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grpSp>
        <p:nvGrpSpPr>
          <p:cNvPr id="19" name="グループ化 18">
            <a:extLst>
              <a:ext uri="{FF2B5EF4-FFF2-40B4-BE49-F238E27FC236}">
                <a16:creationId xmlns:a16="http://schemas.microsoft.com/office/drawing/2014/main" id="{5494AB30-22A5-EC33-758B-9CBD77A94FB3}"/>
              </a:ext>
            </a:extLst>
          </p:cNvPr>
          <p:cNvGrpSpPr>
            <a:grpSpLocks/>
          </p:cNvGrpSpPr>
          <p:nvPr/>
        </p:nvGrpSpPr>
        <p:grpSpPr>
          <a:xfrm>
            <a:off x="4852395" y="1249092"/>
            <a:ext cx="2050305" cy="1457325"/>
            <a:chOff x="0" y="0"/>
            <a:chExt cx="2809875" cy="1457325"/>
          </a:xfrm>
        </p:grpSpPr>
        <p:grpSp>
          <p:nvGrpSpPr>
            <p:cNvPr id="20" name="グループ化 19">
              <a:extLst>
                <a:ext uri="{FF2B5EF4-FFF2-40B4-BE49-F238E27FC236}">
                  <a16:creationId xmlns:a16="http://schemas.microsoft.com/office/drawing/2014/main" id="{CA51D5BD-2417-46FD-87C5-54A9E9324FDF}"/>
                </a:ext>
              </a:extLst>
            </p:cNvPr>
            <p:cNvGrpSpPr/>
            <p:nvPr/>
          </p:nvGrpSpPr>
          <p:grpSpPr>
            <a:xfrm>
              <a:off x="66675" y="238125"/>
              <a:ext cx="2743200" cy="904875"/>
              <a:chOff x="0" y="0"/>
              <a:chExt cx="2743200" cy="904875"/>
            </a:xfrm>
          </p:grpSpPr>
          <p:pic>
            <p:nvPicPr>
              <p:cNvPr id="23" name="Picture 6">
                <a:extLst>
                  <a:ext uri="{FF2B5EF4-FFF2-40B4-BE49-F238E27FC236}">
                    <a16:creationId xmlns:a16="http://schemas.microsoft.com/office/drawing/2014/main" id="{7D279316-4B72-37DF-5CB5-6C75347FB277}"/>
                  </a:ext>
                </a:extLst>
              </p:cNvPr>
              <p:cNvPicPr>
                <a:picLocks noChangeAspect="1"/>
              </p:cNvPicPr>
              <p:nvPr/>
            </p:nvPicPr>
            <p:blipFill>
              <a:blip r:embed="rId4" cstate="print"/>
              <a:srcRect/>
              <a:stretch>
                <a:fillRect/>
              </a:stretch>
            </p:blipFill>
            <p:spPr bwMode="auto">
              <a:xfrm>
                <a:off x="0" y="0"/>
                <a:ext cx="1238250" cy="904875"/>
              </a:xfrm>
              <a:prstGeom prst="rect">
                <a:avLst/>
              </a:prstGeom>
              <a:noFill/>
              <a:ln w="9525">
                <a:noFill/>
                <a:miter lim="800000"/>
                <a:headEnd/>
                <a:tailEnd/>
              </a:ln>
            </p:spPr>
          </p:pic>
          <p:pic>
            <p:nvPicPr>
              <p:cNvPr id="24" name="Picture 7">
                <a:extLst>
                  <a:ext uri="{FF2B5EF4-FFF2-40B4-BE49-F238E27FC236}">
                    <a16:creationId xmlns:a16="http://schemas.microsoft.com/office/drawing/2014/main" id="{011E8A9A-CC37-45B5-C364-E487B2636AC7}"/>
                  </a:ext>
                </a:extLst>
              </p:cNvPr>
              <p:cNvPicPr>
                <a:picLocks noChangeAspect="1"/>
              </p:cNvPicPr>
              <p:nvPr/>
            </p:nvPicPr>
            <p:blipFill>
              <a:blip r:embed="rId5" cstate="print"/>
              <a:srcRect l="4469" b="6403"/>
              <a:stretch>
                <a:fillRect/>
              </a:stretch>
            </p:blipFill>
            <p:spPr bwMode="auto">
              <a:xfrm>
                <a:off x="1504950" y="9525"/>
                <a:ext cx="1238250" cy="895350"/>
              </a:xfrm>
              <a:prstGeom prst="rect">
                <a:avLst/>
              </a:prstGeom>
              <a:noFill/>
              <a:ln w="9525">
                <a:noFill/>
                <a:miter lim="800000"/>
                <a:headEnd/>
                <a:tailEnd/>
              </a:ln>
            </p:spPr>
          </p:pic>
        </p:grpSp>
        <p:sp>
          <p:nvSpPr>
            <p:cNvPr id="21" name="Text Box 997">
              <a:extLst>
                <a:ext uri="{FF2B5EF4-FFF2-40B4-BE49-F238E27FC236}">
                  <a16:creationId xmlns:a16="http://schemas.microsoft.com/office/drawing/2014/main" id="{E13D520C-9CE5-BC7B-6723-49119BD18DC3}"/>
                </a:ext>
              </a:extLst>
            </p:cNvPr>
            <p:cNvSpPr txBox="1">
              <a:spLocks noChangeArrowheads="1"/>
            </p:cNvSpPr>
            <p:nvPr/>
          </p:nvSpPr>
          <p:spPr bwMode="auto">
            <a:xfrm>
              <a:off x="0" y="1171575"/>
              <a:ext cx="1792605" cy="285750"/>
            </a:xfrm>
            <a:prstGeom prst="rect">
              <a:avLst/>
            </a:prstGeom>
            <a:noFill/>
            <a:ln>
              <a:noFill/>
            </a:ln>
          </p:spPr>
          <p:txBody>
            <a:bodyPr rot="0" vert="horz" wrap="square" lIns="74295" tIns="8890" rIns="74295" bIns="8890" anchor="t" anchorCtr="0" upright="1">
              <a:noAutofit/>
            </a:bodyPr>
            <a:lstStyle/>
            <a:p>
              <a:pPr algn="just"/>
              <a:r>
                <a:rPr lang="ja-JP" sz="6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要因：吊金具の摩耗による破壊</a:t>
              </a:r>
              <a:endParaRPr lang="ja-JP" sz="6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2" name="Text Box 998">
              <a:extLst>
                <a:ext uri="{FF2B5EF4-FFF2-40B4-BE49-F238E27FC236}">
                  <a16:creationId xmlns:a16="http://schemas.microsoft.com/office/drawing/2014/main" id="{853AA9DB-8F62-BF3B-2468-880A3783F0B1}"/>
                </a:ext>
              </a:extLst>
            </p:cNvPr>
            <p:cNvSpPr txBox="1">
              <a:spLocks noChangeArrowheads="1"/>
            </p:cNvSpPr>
            <p:nvPr/>
          </p:nvSpPr>
          <p:spPr bwMode="auto">
            <a:xfrm>
              <a:off x="1000125" y="0"/>
              <a:ext cx="1095375" cy="285750"/>
            </a:xfrm>
            <a:prstGeom prst="rect">
              <a:avLst/>
            </a:prstGeom>
            <a:noFill/>
            <a:ln>
              <a:noFill/>
            </a:ln>
          </p:spPr>
          <p:txBody>
            <a:bodyPr rot="0" vert="horz" wrap="square" lIns="74295" tIns="8890" rIns="74295" bIns="8890" anchor="t" anchorCtr="0" upright="1">
              <a:noAutofit/>
            </a:bodyPr>
            <a:lstStyle/>
            <a:p>
              <a:pPr algn="just"/>
              <a:r>
                <a:rPr lang="ja-JP" sz="600">
                  <a:effectLst/>
                  <a:latin typeface="ＭＳ Ｐゴシック" panose="020B0600070205080204" pitchFamily="50" charset="-128"/>
                  <a:ea typeface="HG丸ｺﾞｼｯｸM-PRO" panose="020F0400000000000000" pitchFamily="50" charset="-128"/>
                  <a:cs typeface="Times New Roman" panose="02020603050405020304" pitchFamily="18" charset="0"/>
                </a:rPr>
                <a:t>【ブランコ】</a:t>
              </a:r>
              <a:endParaRPr lang="ja-JP" sz="6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sp>
        <p:nvSpPr>
          <p:cNvPr id="30" name="正方形/長方形 29">
            <a:extLst>
              <a:ext uri="{FF2B5EF4-FFF2-40B4-BE49-F238E27FC236}">
                <a16:creationId xmlns:a16="http://schemas.microsoft.com/office/drawing/2014/main" id="{1A4DE654-65FB-E8F5-B253-E9DD77E19A58}"/>
              </a:ext>
            </a:extLst>
          </p:cNvPr>
          <p:cNvSpPr>
            <a:spLocks noChangeArrowheads="1"/>
          </p:cNvSpPr>
          <p:nvPr/>
        </p:nvSpPr>
        <p:spPr bwMode="auto">
          <a:xfrm>
            <a:off x="4740564" y="1203250"/>
            <a:ext cx="4243007" cy="1447800"/>
          </a:xfrm>
          <a:prstGeom prst="rect">
            <a:avLst/>
          </a:prstGeom>
          <a:noFill/>
          <a:ln w="9525">
            <a:solidFill>
              <a:schemeClr val="tx1">
                <a:lumMod val="85000"/>
                <a:lumOff val="15000"/>
              </a:schemeClr>
            </a:solidFill>
            <a:miter lim="800000"/>
            <a:headEnd/>
            <a:tailEnd/>
          </a:ln>
        </p:spPr>
        <p:txBody>
          <a:bodyPr rot="0" vert="horz" wrap="square" lIns="74295" tIns="8890" rIns="74295" bIns="8890" anchor="t" anchorCtr="0" upright="1">
            <a:noAutofit/>
          </a:bodyPr>
          <a:lstStyle/>
          <a:p>
            <a:endParaRPr lang="ja-JP" altLang="en-US"/>
          </a:p>
        </p:txBody>
      </p:sp>
      <p:sp>
        <p:nvSpPr>
          <p:cNvPr id="32" name="テキスト ボックス 31">
            <a:extLst>
              <a:ext uri="{FF2B5EF4-FFF2-40B4-BE49-F238E27FC236}">
                <a16:creationId xmlns:a16="http://schemas.microsoft.com/office/drawing/2014/main" id="{EED445B8-9F25-A714-F6F7-1658B0CEC92F}"/>
              </a:ext>
            </a:extLst>
          </p:cNvPr>
          <p:cNvSpPr txBox="1"/>
          <p:nvPr/>
        </p:nvSpPr>
        <p:spPr>
          <a:xfrm>
            <a:off x="5906551" y="2782351"/>
            <a:ext cx="1757753" cy="138499"/>
          </a:xfrm>
          <a:prstGeom prst="rect">
            <a:avLst/>
          </a:prstGeom>
          <a:noFill/>
        </p:spPr>
        <p:txBody>
          <a:bodyPr wrap="square" lIns="0" tIns="0" rIns="0" bIns="0">
            <a:spAutoFit/>
          </a:bodyPr>
          <a:lstStyle/>
          <a:p>
            <a:pPr algn="ctr"/>
            <a:r>
              <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rPr>
              <a:t>写真</a:t>
            </a:r>
            <a:r>
              <a:rPr lang="en-US" altLang="ja-JP" sz="900" dirty="0">
                <a:effectLst/>
                <a:latin typeface="Meiryo UI" panose="020B0604030504040204" pitchFamily="50" charset="-128"/>
                <a:ea typeface="Meiryo UI" panose="020B0604030504040204" pitchFamily="50" charset="-128"/>
                <a:cs typeface="Times New Roman" panose="02020603050405020304" pitchFamily="18" charset="0"/>
              </a:rPr>
              <a:t>2.2</a:t>
            </a:r>
            <a:r>
              <a:rPr lang="en-US" altLang="ja-JP" sz="900" dirty="0">
                <a:latin typeface="Meiryo UI" panose="020B0604030504040204" pitchFamily="50" charset="-128"/>
                <a:ea typeface="Meiryo UI" panose="020B0604030504040204" pitchFamily="50" charset="-128"/>
                <a:cs typeface="Times New Roman" panose="02020603050405020304" pitchFamily="18" charset="0"/>
              </a:rPr>
              <a:t>-4</a:t>
            </a:r>
            <a:r>
              <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rPr>
              <a:t> 遊具の事故事例</a:t>
            </a:r>
          </a:p>
        </p:txBody>
      </p:sp>
      <p:sp>
        <p:nvSpPr>
          <p:cNvPr id="34" name="テキスト ボックス 33">
            <a:extLst>
              <a:ext uri="{FF2B5EF4-FFF2-40B4-BE49-F238E27FC236}">
                <a16:creationId xmlns:a16="http://schemas.microsoft.com/office/drawing/2014/main" id="{E3C5CD36-0810-2B84-4057-FF4398779B5C}"/>
              </a:ext>
            </a:extLst>
          </p:cNvPr>
          <p:cNvSpPr txBox="1"/>
          <p:nvPr/>
        </p:nvSpPr>
        <p:spPr>
          <a:xfrm>
            <a:off x="4751805" y="3359942"/>
            <a:ext cx="1308025" cy="261610"/>
          </a:xfrm>
          <a:prstGeom prst="rect">
            <a:avLst/>
          </a:prstGeom>
          <a:noFill/>
        </p:spPr>
        <p:txBody>
          <a:bodyPr wrap="square">
            <a:spAutoFit/>
          </a:bodyPr>
          <a:lstStyle/>
          <a:p>
            <a:pPr algn="just">
              <a:spcBef>
                <a:spcPts val="600"/>
              </a:spcBef>
              <a:spcAft>
                <a:spcPts val="600"/>
              </a:spcAft>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巡視計画の策定</a:t>
            </a:r>
          </a:p>
        </p:txBody>
      </p:sp>
      <p:sp>
        <p:nvSpPr>
          <p:cNvPr id="36" name="テキスト ボックス 35">
            <a:extLst>
              <a:ext uri="{FF2B5EF4-FFF2-40B4-BE49-F238E27FC236}">
                <a16:creationId xmlns:a16="http://schemas.microsoft.com/office/drawing/2014/main" id="{C398371A-3ED7-E486-EFF1-A321AABBE006}"/>
              </a:ext>
            </a:extLst>
          </p:cNvPr>
          <p:cNvSpPr txBox="1"/>
          <p:nvPr/>
        </p:nvSpPr>
        <p:spPr>
          <a:xfrm>
            <a:off x="4901046" y="3690598"/>
            <a:ext cx="4020792" cy="475836"/>
          </a:xfrm>
          <a:prstGeom prst="rect">
            <a:avLst/>
          </a:prstGeom>
          <a:noFill/>
        </p:spPr>
        <p:txBody>
          <a:bodyPr wrap="square">
            <a:spAutoFit/>
          </a:bodyPr>
          <a:lstStyle/>
          <a:p>
            <a:pPr algn="just">
              <a:lnSpc>
                <a:spcPct val="120000"/>
              </a:lnSpc>
            </a:pP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公園毎に表</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a:t>
            </a: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2-10 </a:t>
            </a: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に示す巡視計画を策定し、日常点検（日常巡視）を実施する。</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FCF0D424-16A6-E0DA-3CA2-F63F6B1128B2}"/>
              </a:ext>
            </a:extLst>
          </p:cNvPr>
          <p:cNvSpPr txBox="1"/>
          <p:nvPr/>
        </p:nvSpPr>
        <p:spPr>
          <a:xfrm>
            <a:off x="6059830" y="4206193"/>
            <a:ext cx="1604474" cy="247044"/>
          </a:xfrm>
          <a:prstGeom prst="rect">
            <a:avLst/>
          </a:prstGeom>
          <a:noFill/>
        </p:spPr>
        <p:txBody>
          <a:bodyPr wrap="square">
            <a:spAutoFit/>
          </a:bodyPr>
          <a:lstStyle/>
          <a:p>
            <a:pPr algn="ctr">
              <a:spcBef>
                <a:spcPts val="600"/>
              </a:spcBef>
            </a:pPr>
            <a:r>
              <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dirty="0">
                <a:effectLst/>
                <a:latin typeface="Meiryo UI" panose="020B0604030504040204" pitchFamily="50" charset="-128"/>
                <a:ea typeface="Meiryo UI" panose="020B0604030504040204" pitchFamily="50" charset="-128"/>
                <a:cs typeface="Times New Roman" panose="02020603050405020304" pitchFamily="18" charset="0"/>
              </a:rPr>
              <a:t>.2‑10</a:t>
            </a:r>
            <a:r>
              <a:rPr lang="ja-JP" altLang="ja-JP" sz="10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巡視計画</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39" name="表 38">
            <a:extLst>
              <a:ext uri="{FF2B5EF4-FFF2-40B4-BE49-F238E27FC236}">
                <a16:creationId xmlns:a16="http://schemas.microsoft.com/office/drawing/2014/main" id="{5784E50E-5055-0E79-0829-C0A9E17368FA}"/>
              </a:ext>
            </a:extLst>
          </p:cNvPr>
          <p:cNvGraphicFramePr>
            <a:graphicFrameLocks noGrp="1"/>
          </p:cNvGraphicFramePr>
          <p:nvPr/>
        </p:nvGraphicFramePr>
        <p:xfrm>
          <a:off x="4852395" y="4504890"/>
          <a:ext cx="4137771" cy="1641638"/>
        </p:xfrm>
        <a:graphic>
          <a:graphicData uri="http://schemas.openxmlformats.org/drawingml/2006/table">
            <a:tbl>
              <a:tblPr>
                <a:tableStyleId>{5C22544A-7EE6-4342-B048-85BDC9FD1C3A}</a:tableStyleId>
              </a:tblPr>
              <a:tblGrid>
                <a:gridCol w="861878">
                  <a:extLst>
                    <a:ext uri="{9D8B030D-6E8A-4147-A177-3AD203B41FA5}">
                      <a16:colId xmlns:a16="http://schemas.microsoft.com/office/drawing/2014/main" val="708129434"/>
                    </a:ext>
                  </a:extLst>
                </a:gridCol>
                <a:gridCol w="3275893">
                  <a:extLst>
                    <a:ext uri="{9D8B030D-6E8A-4147-A177-3AD203B41FA5}">
                      <a16:colId xmlns:a16="http://schemas.microsoft.com/office/drawing/2014/main" val="2500056935"/>
                    </a:ext>
                  </a:extLst>
                </a:gridCol>
              </a:tblGrid>
              <a:tr h="222771">
                <a:tc>
                  <a:txBody>
                    <a:bodyPr/>
                    <a:lstStyle/>
                    <a:p>
                      <a:pPr algn="ctr">
                        <a:lnSpc>
                          <a:spcPct val="120000"/>
                        </a:lnSpc>
                      </a:pPr>
                      <a:r>
                        <a:rPr lang="ja-JP" sz="900" dirty="0">
                          <a:effectLst/>
                          <a:latin typeface="Meiryo UI" panose="020B0604030504040204" pitchFamily="50" charset="-128"/>
                          <a:ea typeface="Meiryo UI" panose="020B0604030504040204" pitchFamily="50" charset="-128"/>
                        </a:rPr>
                        <a:t>項目</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44780" algn="ctr">
                        <a:lnSpc>
                          <a:spcPct val="120000"/>
                        </a:lnSpc>
                      </a:pPr>
                      <a:r>
                        <a:rPr lang="ja-JP" sz="900" dirty="0">
                          <a:effectLst/>
                          <a:latin typeface="Meiryo UI" panose="020B0604030504040204" pitchFamily="50" charset="-128"/>
                          <a:ea typeface="Meiryo UI" panose="020B0604030504040204" pitchFamily="50" charset="-128"/>
                        </a:rPr>
                        <a:t>内容</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2841055"/>
                  </a:ext>
                </a:extLst>
              </a:tr>
              <a:tr h="1418867">
                <a:tc>
                  <a:txBody>
                    <a:bodyPr/>
                    <a:lstStyle/>
                    <a:p>
                      <a:pPr algn="just">
                        <a:lnSpc>
                          <a:spcPct val="120000"/>
                        </a:lnSpc>
                      </a:pPr>
                      <a:r>
                        <a:rPr lang="ja-JP" sz="900">
                          <a:effectLst/>
                          <a:latin typeface="Meiryo UI" panose="020B0604030504040204" pitchFamily="50" charset="-128"/>
                          <a:ea typeface="Meiryo UI" panose="020B0604030504040204" pitchFamily="50" charset="-128"/>
                        </a:rPr>
                        <a:t>日常点検</a:t>
                      </a:r>
                    </a:p>
                    <a:p>
                      <a:pPr algn="just">
                        <a:lnSpc>
                          <a:spcPct val="120000"/>
                        </a:lnSpc>
                      </a:pPr>
                      <a:r>
                        <a:rPr lang="ja-JP" sz="900" spc="-30">
                          <a:effectLst/>
                          <a:latin typeface="Meiryo UI" panose="020B0604030504040204" pitchFamily="50" charset="-128"/>
                          <a:ea typeface="Meiryo UI" panose="020B0604030504040204" pitchFamily="50" charset="-128"/>
                        </a:rPr>
                        <a:t>（日常巡視）</a:t>
                      </a:r>
                      <a:endParaRPr lang="ja-JP" sz="9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900" dirty="0">
                          <a:effectLst/>
                          <a:latin typeface="Meiryo UI" panose="020B0604030504040204" pitchFamily="50" charset="-128"/>
                          <a:ea typeface="Meiryo UI" panose="020B0604030504040204" pitchFamily="50" charset="-128"/>
                        </a:rPr>
                        <a:t>・コース（公園の特性に応じたコース設定、重点箇所の確認等）</a:t>
                      </a:r>
                    </a:p>
                    <a:p>
                      <a:pPr algn="just">
                        <a:lnSpc>
                          <a:spcPct val="120000"/>
                        </a:lnSpc>
                      </a:pPr>
                      <a:r>
                        <a:rPr lang="ja-JP" sz="900" dirty="0">
                          <a:effectLst/>
                          <a:latin typeface="Meiryo UI" panose="020B0604030504040204" pitchFamily="50" charset="-128"/>
                          <a:ea typeface="Meiryo UI" panose="020B0604030504040204" pitchFamily="50" charset="-128"/>
                        </a:rPr>
                        <a:t>・実施体制（巡視員の人数（最低</a:t>
                      </a:r>
                      <a:r>
                        <a:rPr lang="en-US" sz="900" dirty="0">
                          <a:effectLst/>
                          <a:latin typeface="Meiryo UI" panose="020B0604030504040204" pitchFamily="50" charset="-128"/>
                          <a:ea typeface="Meiryo UI" panose="020B0604030504040204" pitchFamily="50" charset="-128"/>
                        </a:rPr>
                        <a:t>2</a:t>
                      </a:r>
                      <a:r>
                        <a:rPr lang="ja-JP" sz="900" dirty="0">
                          <a:effectLst/>
                          <a:latin typeface="Meiryo UI" panose="020B0604030504040204" pitchFamily="50" charset="-128"/>
                          <a:ea typeface="Meiryo UI" panose="020B0604030504040204" pitchFamily="50" charset="-128"/>
                        </a:rPr>
                        <a:t>名</a:t>
                      </a:r>
                      <a:r>
                        <a:rPr lang="en-US" sz="900" dirty="0">
                          <a:effectLst/>
                          <a:latin typeface="Meiryo UI" panose="020B0604030504040204" pitchFamily="50" charset="-128"/>
                          <a:ea typeface="Meiryo UI" panose="020B0604030504040204" pitchFamily="50" charset="-128"/>
                        </a:rPr>
                        <a:t>1</a:t>
                      </a:r>
                      <a:r>
                        <a:rPr lang="ja-JP" sz="900" dirty="0">
                          <a:effectLst/>
                          <a:latin typeface="Meiryo UI" panose="020B0604030504040204" pitchFamily="50" charset="-128"/>
                          <a:ea typeface="Meiryo UI" panose="020B0604030504040204" pitchFamily="50" charset="-128"/>
                        </a:rPr>
                        <a:t>組で公園の規模等に応じて</a:t>
                      </a:r>
                      <a:endParaRPr lang="en-US" altLang="ja-JP" sz="900" dirty="0">
                        <a:effectLst/>
                        <a:latin typeface="Meiryo UI" panose="020B0604030504040204" pitchFamily="50" charset="-128"/>
                        <a:ea typeface="Meiryo UI" panose="020B0604030504040204" pitchFamily="50" charset="-128"/>
                      </a:endParaRPr>
                    </a:p>
                    <a:p>
                      <a:pPr algn="just">
                        <a:lnSpc>
                          <a:spcPct val="120000"/>
                        </a:lnSpc>
                      </a:pPr>
                      <a:r>
                        <a:rPr lang="en-US" altLang="ja-JP" sz="900" dirty="0">
                          <a:effectLst/>
                          <a:latin typeface="Meiryo UI" panose="020B0604030504040204" pitchFamily="50" charset="-128"/>
                          <a:ea typeface="Meiryo UI" panose="020B0604030504040204" pitchFamily="50" charset="-128"/>
                        </a:rPr>
                        <a:t>  </a:t>
                      </a:r>
                      <a:r>
                        <a:rPr lang="ja-JP" sz="900" dirty="0">
                          <a:effectLst/>
                          <a:latin typeface="Meiryo UI" panose="020B0604030504040204" pitchFamily="50" charset="-128"/>
                          <a:ea typeface="Meiryo UI" panose="020B0604030504040204" pitchFamily="50" charset="-128"/>
                        </a:rPr>
                        <a:t>班数等を設定））</a:t>
                      </a:r>
                    </a:p>
                    <a:p>
                      <a:pPr algn="just">
                        <a:lnSpc>
                          <a:spcPct val="120000"/>
                        </a:lnSpc>
                      </a:pPr>
                      <a:r>
                        <a:rPr lang="ja-JP" sz="900" dirty="0">
                          <a:effectLst/>
                          <a:latin typeface="Meiryo UI" panose="020B0604030504040204" pitchFamily="50" charset="-128"/>
                          <a:ea typeface="Meiryo UI" panose="020B0604030504040204" pitchFamily="50" charset="-128"/>
                        </a:rPr>
                        <a:t>・手段（原則徒歩で現場状況により移動手段として一部自転車等の</a:t>
                      </a:r>
                      <a:endParaRPr lang="en-US" altLang="ja-JP" sz="900" dirty="0">
                        <a:effectLst/>
                        <a:latin typeface="Meiryo UI" panose="020B0604030504040204" pitchFamily="50" charset="-128"/>
                        <a:ea typeface="Meiryo UI" panose="020B0604030504040204" pitchFamily="50" charset="-128"/>
                      </a:endParaRPr>
                    </a:p>
                    <a:p>
                      <a:pPr algn="just">
                        <a:lnSpc>
                          <a:spcPct val="120000"/>
                        </a:lnSpc>
                      </a:pPr>
                      <a:r>
                        <a:rPr lang="en-US" altLang="ja-JP" sz="900" dirty="0">
                          <a:effectLst/>
                          <a:latin typeface="Meiryo UI" panose="020B0604030504040204" pitchFamily="50" charset="-128"/>
                          <a:ea typeface="Meiryo UI" panose="020B0604030504040204" pitchFamily="50" charset="-128"/>
                        </a:rPr>
                        <a:t>  </a:t>
                      </a:r>
                      <a:r>
                        <a:rPr lang="ja-JP" sz="900" dirty="0">
                          <a:effectLst/>
                          <a:latin typeface="Meiryo UI" panose="020B0604030504040204" pitchFamily="50" charset="-128"/>
                          <a:ea typeface="Meiryo UI" panose="020B0604030504040204" pitchFamily="50" charset="-128"/>
                        </a:rPr>
                        <a:t>併用可）</a:t>
                      </a:r>
                    </a:p>
                    <a:p>
                      <a:pPr algn="just">
                        <a:lnSpc>
                          <a:spcPct val="120000"/>
                        </a:lnSpc>
                      </a:pPr>
                      <a:r>
                        <a:rPr lang="ja-JP" sz="900" dirty="0">
                          <a:effectLst/>
                          <a:latin typeface="Meiryo UI" panose="020B0604030504040204" pitchFamily="50" charset="-128"/>
                          <a:ea typeface="Meiryo UI" panose="020B0604030504040204" pitchFamily="50" charset="-128"/>
                        </a:rPr>
                        <a:t>・携行道具</a:t>
                      </a:r>
                    </a:p>
                    <a:p>
                      <a:pPr algn="just">
                        <a:lnSpc>
                          <a:spcPct val="120000"/>
                        </a:lnSpc>
                      </a:pPr>
                      <a:r>
                        <a:rPr lang="ja-JP" sz="900" dirty="0">
                          <a:effectLst/>
                          <a:latin typeface="Meiryo UI" panose="020B0604030504040204" pitchFamily="50" charset="-128"/>
                          <a:ea typeface="Meiryo UI" panose="020B0604030504040204" pitchFamily="50" charset="-128"/>
                        </a:rPr>
                        <a:t>・損傷発見時の対応手順</a:t>
                      </a:r>
                    </a:p>
                    <a:p>
                      <a:pPr algn="just">
                        <a:lnSpc>
                          <a:spcPct val="120000"/>
                        </a:lnSpc>
                      </a:pPr>
                      <a:r>
                        <a:rPr lang="ja-JP" sz="900" dirty="0">
                          <a:effectLst/>
                          <a:latin typeface="Meiryo UI" panose="020B0604030504040204" pitchFamily="50" charset="-128"/>
                          <a:ea typeface="Meiryo UI" panose="020B0604030504040204" pitchFamily="50" charset="-128"/>
                        </a:rPr>
                        <a:t>・巡視の記録方法　　等</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6772757"/>
                  </a:ext>
                </a:extLst>
              </a:tr>
            </a:tbl>
          </a:graphicData>
        </a:graphic>
      </p:graphicFrame>
      <p:pic>
        <p:nvPicPr>
          <p:cNvPr id="6" name="図 5">
            <a:extLst>
              <a:ext uri="{FF2B5EF4-FFF2-40B4-BE49-F238E27FC236}">
                <a16:creationId xmlns:a16="http://schemas.microsoft.com/office/drawing/2014/main" id="{1A18A405-AAFE-4EF3-A77F-C9111BCD07DF}"/>
              </a:ext>
            </a:extLst>
          </p:cNvPr>
          <p:cNvPicPr>
            <a:picLocks noChangeAspect="1"/>
          </p:cNvPicPr>
          <p:nvPr/>
        </p:nvPicPr>
        <p:blipFill>
          <a:blip r:embed="rId6"/>
          <a:stretch>
            <a:fillRect/>
          </a:stretch>
        </p:blipFill>
        <p:spPr>
          <a:xfrm>
            <a:off x="222162" y="953079"/>
            <a:ext cx="4129819" cy="5690481"/>
          </a:xfrm>
          <a:prstGeom prst="rect">
            <a:avLst/>
          </a:prstGeom>
        </p:spPr>
      </p:pic>
    </p:spTree>
    <p:extLst>
      <p:ext uri="{BB962C8B-B14F-4D97-AF65-F5344CB8AC3E}">
        <p14:creationId xmlns:p14="http://schemas.microsoft.com/office/powerpoint/2010/main" val="4115398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167</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9" y="500235"/>
            <a:ext cx="4343354"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６ 日常的な維持管理の着実な実践</a:t>
            </a:r>
            <a:endParaRPr lang="ja-JP" altLang="ja-JP" sz="1800" b="1" dirty="0">
              <a:effectLst/>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9A00C345-5235-86E5-E86E-A6ACC8C8307A}"/>
              </a:ext>
            </a:extLst>
          </p:cNvPr>
          <p:cNvSpPr txBox="1"/>
          <p:nvPr/>
        </p:nvSpPr>
        <p:spPr>
          <a:xfrm>
            <a:off x="385724" y="1266211"/>
            <a:ext cx="4013021" cy="2177840"/>
          </a:xfrm>
          <a:prstGeom prst="rect">
            <a:avLst/>
          </a:prstGeom>
          <a:noFill/>
        </p:spPr>
        <p:txBody>
          <a:bodyPr wrap="square">
            <a:spAutoFit/>
          </a:bodyPr>
          <a:lstStyle/>
          <a:p>
            <a:pPr algn="just">
              <a:lnSpc>
                <a:spcPct val="120000"/>
              </a:lnSpc>
              <a:spcBef>
                <a:spcPts val="600"/>
              </a:spcBef>
              <a:spcAft>
                <a:spcPts val="600"/>
              </a:spcAft>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実施方針</a:t>
            </a:r>
          </a:p>
          <a:p>
            <a:pPr algn="just">
              <a:lnSpc>
                <a:spcPct val="120000"/>
              </a:lnSpc>
            </a:pP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【公園における日常的な維持管理作業の基本的な考え方】</a:t>
            </a:r>
          </a:p>
          <a:p>
            <a:pPr algn="just">
              <a:lnSpc>
                <a:spcPct val="120000"/>
              </a:lnSpc>
            </a:pP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公園における維持管理作業は、日常点検（日常巡視）等の</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結果から、施設の不具合や規模等の現場状況に応じて迅速に</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対応し、利用者の安全安心や快適な環境の確保に努める。</a:t>
            </a: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また、施設の特性や点検結果などを踏まえて、長寿命化等に</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資するきめ細やかな維持管理作業を計画的に推進するように取り</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組んでいく。併せて、不適切な人為的行為による公園施設の損</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傷等を未然に防ぐ為に、それらの行為を把握しその指導・制止等</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に努める。</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85566AB9-77A7-DA9F-29FE-7CF1F525712B}"/>
              </a:ext>
            </a:extLst>
          </p:cNvPr>
          <p:cNvSpPr txBox="1"/>
          <p:nvPr/>
        </p:nvSpPr>
        <p:spPr>
          <a:xfrm>
            <a:off x="385724" y="979204"/>
            <a:ext cx="1754205" cy="169277"/>
          </a:xfrm>
          <a:prstGeom prst="rect">
            <a:avLst/>
          </a:prstGeom>
          <a:noFill/>
        </p:spPr>
        <p:txBody>
          <a:bodyPr wrap="square" lIns="0" tIns="0" rIns="0" bIns="0">
            <a:spAutoFit/>
          </a:bodyPr>
          <a:lstStyle/>
          <a:p>
            <a:pPr marR="304800" indent="-1195070" algn="just">
              <a:spcBef>
                <a:spcPts val="600"/>
              </a:spcBef>
              <a:spcAft>
                <a:spcPts val="120"/>
              </a:spcAft>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日常的な維持管理作業</a:t>
            </a:r>
            <a:endParaRPr lang="ja-JP" altLang="ja-JP" sz="110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1E02D1DE-EAE0-DAD0-AB04-AB92F70246E9}"/>
              </a:ext>
            </a:extLst>
          </p:cNvPr>
          <p:cNvSpPr txBox="1"/>
          <p:nvPr/>
        </p:nvSpPr>
        <p:spPr>
          <a:xfrm>
            <a:off x="384520" y="3586014"/>
            <a:ext cx="4013021" cy="475836"/>
          </a:xfrm>
          <a:prstGeom prst="rect">
            <a:avLst/>
          </a:prstGeom>
          <a:noFill/>
        </p:spPr>
        <p:txBody>
          <a:bodyPr wrap="square">
            <a:spAutoFit/>
          </a:bodyPr>
          <a:lstStyle/>
          <a:p>
            <a:pPr marL="407670" indent="-283845" algn="just">
              <a:lnSpc>
                <a:spcPct val="120000"/>
              </a:lnSpc>
            </a:pP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【公園における日常的な維持管理作業の方針】</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407670" indent="-283845" algn="just">
              <a:lnSpc>
                <a:spcPct val="120000"/>
              </a:lnSpc>
            </a:pP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以下に公園における日常的な維持管理作業の方針を示す。</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87">
            <a:extLst>
              <a:ext uri="{FF2B5EF4-FFF2-40B4-BE49-F238E27FC236}">
                <a16:creationId xmlns:a16="http://schemas.microsoft.com/office/drawing/2014/main" id="{4204EDD5-24A4-3C6E-6F70-8BBD12614954}"/>
              </a:ext>
            </a:extLst>
          </p:cNvPr>
          <p:cNvSpPr txBox="1">
            <a:spLocks noChangeArrowheads="1"/>
          </p:cNvSpPr>
          <p:nvPr/>
        </p:nvSpPr>
        <p:spPr bwMode="auto">
          <a:xfrm>
            <a:off x="384520" y="4170279"/>
            <a:ext cx="4013021" cy="1054899"/>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pPr lvl="0" algn="just" hangingPunct="0">
              <a:lnSpc>
                <a:spcPct val="120000"/>
              </a:lnSpc>
              <a:buFont typeface="ＭＳ ゴシック" panose="020B0609070205080204" pitchFamily="49" charset="-128"/>
              <a:buChar char="‧"/>
              <a:tabLst>
                <a:tab pos="264795" algn="l"/>
                <a:tab pos="533400" algn="l"/>
              </a:tabLst>
            </a:pPr>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公園施設の安全面や衛生面の確保及び機能保全を図る為の維持管</a:t>
            </a:r>
            <a:endPar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tabLst>
                <a:tab pos="264795" algn="l"/>
                <a:tab pos="533400" algn="l"/>
              </a:tabLst>
            </a:pPr>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理・修繕等に取り組む。</a:t>
            </a:r>
          </a:p>
          <a:p>
            <a:pPr lvl="0" algn="just" hangingPunct="0">
              <a:lnSpc>
                <a:spcPct val="120000"/>
              </a:lnSpc>
              <a:buFont typeface="ＭＳ ゴシック" panose="020B0609070205080204" pitchFamily="49" charset="-128"/>
              <a:buChar char="‧"/>
              <a:tabLst>
                <a:tab pos="533400" algn="l"/>
              </a:tabLst>
            </a:pPr>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施設の長寿命化に資する日常的な保守と計画的なきめ細やかな修繕</a:t>
            </a:r>
            <a:endPar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tabLst>
                <a:tab pos="533400" algn="l"/>
              </a:tabLst>
            </a:pPr>
            <a:r>
              <a:rPr lang="ja-JP" altLang="en-US" sz="1050" dirty="0">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等に取り組む。</a:t>
            </a:r>
          </a:p>
          <a:p>
            <a:pPr lvl="0" algn="just" hangingPunct="0">
              <a:lnSpc>
                <a:spcPct val="120000"/>
              </a:lnSpc>
              <a:buFont typeface="ＭＳ ゴシック" panose="020B0609070205080204" pitchFamily="49" charset="-128"/>
              <a:buChar char="‧"/>
              <a:tabLst>
                <a:tab pos="264795" algn="l"/>
                <a:tab pos="533400" algn="l"/>
              </a:tabLst>
            </a:pPr>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安全性の確保及び植栽機能を発揮させる為の植物管理に取り組む。</a:t>
            </a:r>
          </a:p>
        </p:txBody>
      </p:sp>
      <p:sp>
        <p:nvSpPr>
          <p:cNvPr id="10" name="テキスト ボックス 9">
            <a:extLst>
              <a:ext uri="{FF2B5EF4-FFF2-40B4-BE49-F238E27FC236}">
                <a16:creationId xmlns:a16="http://schemas.microsoft.com/office/drawing/2014/main" id="{FF6EC235-F3AF-21E6-93C4-8E17135B3B66}"/>
              </a:ext>
            </a:extLst>
          </p:cNvPr>
          <p:cNvSpPr txBox="1"/>
          <p:nvPr/>
        </p:nvSpPr>
        <p:spPr>
          <a:xfrm>
            <a:off x="384521" y="5291295"/>
            <a:ext cx="878305" cy="261610"/>
          </a:xfrm>
          <a:prstGeom prst="rect">
            <a:avLst/>
          </a:prstGeom>
          <a:noFill/>
        </p:spPr>
        <p:txBody>
          <a:bodyPr wrap="square">
            <a:spAutoFit/>
          </a:bodyPr>
          <a:lstStyle/>
          <a:p>
            <a:pPr algn="just">
              <a:spcBef>
                <a:spcPts val="600"/>
              </a:spcBef>
              <a:spcAft>
                <a:spcPts val="600"/>
              </a:spcAft>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留意点</a:t>
            </a:r>
          </a:p>
        </p:txBody>
      </p:sp>
      <p:sp>
        <p:nvSpPr>
          <p:cNvPr id="14" name="テキスト ボックス 13">
            <a:extLst>
              <a:ext uri="{FF2B5EF4-FFF2-40B4-BE49-F238E27FC236}">
                <a16:creationId xmlns:a16="http://schemas.microsoft.com/office/drawing/2014/main" id="{E0573DCB-98BA-1C78-AE18-582E5C55749D}"/>
              </a:ext>
            </a:extLst>
          </p:cNvPr>
          <p:cNvSpPr txBox="1"/>
          <p:nvPr/>
        </p:nvSpPr>
        <p:spPr>
          <a:xfrm>
            <a:off x="296615" y="5637642"/>
            <a:ext cx="4013021" cy="475836"/>
          </a:xfrm>
          <a:prstGeom prst="rect">
            <a:avLst/>
          </a:prstGeom>
          <a:noFill/>
        </p:spPr>
        <p:txBody>
          <a:bodyPr wrap="square">
            <a:spAutoFit/>
          </a:bodyPr>
          <a:lstStyle/>
          <a:p>
            <a:pPr marL="266700" indent="133350"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維持管理作業において、点検から修繕等にいたるまでの流れを、図</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2.</a:t>
            </a: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11</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に示す。また、実際に行う際の留意点を以下に示す。</a:t>
            </a:r>
          </a:p>
        </p:txBody>
      </p:sp>
      <p:grpSp>
        <p:nvGrpSpPr>
          <p:cNvPr id="255" name="グループ化 254">
            <a:extLst>
              <a:ext uri="{FF2B5EF4-FFF2-40B4-BE49-F238E27FC236}">
                <a16:creationId xmlns:a16="http://schemas.microsoft.com/office/drawing/2014/main" id="{4CC2B712-A1C0-9700-D40E-6354CCA27E5E}"/>
              </a:ext>
            </a:extLst>
          </p:cNvPr>
          <p:cNvGrpSpPr/>
          <p:nvPr/>
        </p:nvGrpSpPr>
        <p:grpSpPr>
          <a:xfrm>
            <a:off x="4654449" y="1049881"/>
            <a:ext cx="4358102" cy="5442994"/>
            <a:chOff x="-116307" y="-14325"/>
            <a:chExt cx="6263141" cy="8890981"/>
          </a:xfrm>
        </p:grpSpPr>
        <p:sp>
          <p:nvSpPr>
            <p:cNvPr id="256" name="正方形/長方形 255">
              <a:extLst>
                <a:ext uri="{FF2B5EF4-FFF2-40B4-BE49-F238E27FC236}">
                  <a16:creationId xmlns:a16="http://schemas.microsoft.com/office/drawing/2014/main" id="{D4DEDB0E-BF26-62E5-0954-844639ECED97}"/>
                </a:ext>
              </a:extLst>
            </p:cNvPr>
            <p:cNvSpPr>
              <a:spLocks noChangeArrowheads="1"/>
            </p:cNvSpPr>
            <p:nvPr/>
          </p:nvSpPr>
          <p:spPr bwMode="auto">
            <a:xfrm>
              <a:off x="-116307" y="7204843"/>
              <a:ext cx="6263141" cy="1671813"/>
            </a:xfrm>
            <a:prstGeom prst="rect">
              <a:avLst/>
            </a:prstGeom>
            <a:solidFill>
              <a:schemeClr val="accent1">
                <a:lumMod val="20000"/>
                <a:lumOff val="80000"/>
              </a:schemeClr>
            </a:solidFill>
            <a:ln>
              <a:noFill/>
            </a:ln>
            <a:extLst>
              <a:ext uri="{91240B29-F687-4F45-9708-019B960494DF}">
                <a14:hiddenLine xmlns:a14="http://schemas.microsoft.com/office/drawing/2010/main" w="25400" cap="flat" cmpd="sng" algn="ctr">
                  <a:solidFill>
                    <a:srgbClr val="000000"/>
                  </a:solidFill>
                  <a:prstDash val="solid"/>
                  <a:miter lim="800000"/>
                  <a:headEnd/>
                  <a:tailEnd/>
                </a14:hiddenLine>
              </a:ext>
            </a:extLst>
          </p:spPr>
          <p:txBody>
            <a:bodyPr rot="0" vert="horz" wrap="square" lIns="91440" tIns="45720" rIns="91440" bIns="45720" anchor="ctr" anchorCtr="0" upright="1">
              <a:noAutofit/>
            </a:bodyPr>
            <a:lstStyle/>
            <a:p>
              <a:endParaRPr lang="ja-JP" altLang="en-US" sz="800">
                <a:latin typeface="Meiryo UI" panose="020B0604030504040204" pitchFamily="50" charset="-128"/>
                <a:ea typeface="Meiryo UI" panose="020B0604030504040204" pitchFamily="50" charset="-128"/>
              </a:endParaRPr>
            </a:p>
          </p:txBody>
        </p:sp>
        <p:sp>
          <p:nvSpPr>
            <p:cNvPr id="257" name="正方形/長方形 256">
              <a:extLst>
                <a:ext uri="{FF2B5EF4-FFF2-40B4-BE49-F238E27FC236}">
                  <a16:creationId xmlns:a16="http://schemas.microsoft.com/office/drawing/2014/main" id="{0F6B30DD-46E7-E56C-63F5-1FA845F581A7}"/>
                </a:ext>
              </a:extLst>
            </p:cNvPr>
            <p:cNvSpPr>
              <a:spLocks noChangeArrowheads="1"/>
            </p:cNvSpPr>
            <p:nvPr/>
          </p:nvSpPr>
          <p:spPr bwMode="auto">
            <a:xfrm>
              <a:off x="-116307" y="-14325"/>
              <a:ext cx="6263141" cy="7236210"/>
            </a:xfrm>
            <a:prstGeom prst="rect">
              <a:avLst/>
            </a:prstGeom>
            <a:solidFill>
              <a:schemeClr val="accent2">
                <a:lumMod val="20000"/>
                <a:lumOff val="80000"/>
              </a:schemeClr>
            </a:solidFill>
            <a:ln>
              <a:noFill/>
            </a:ln>
            <a:extLst>
              <a:ext uri="{91240B29-F687-4F45-9708-019B960494DF}">
                <a14:hiddenLine xmlns:a14="http://schemas.microsoft.com/office/drawing/2010/main" w="25400" cap="flat" cmpd="sng" algn="ctr">
                  <a:solidFill>
                    <a:srgbClr val="000000"/>
                  </a:solidFill>
                  <a:prstDash val="solid"/>
                  <a:miter lim="800000"/>
                  <a:headEnd/>
                  <a:tailEnd/>
                </a14:hiddenLine>
              </a:ext>
            </a:extLst>
          </p:spPr>
          <p:txBody>
            <a:bodyPr rot="0" vert="horz" wrap="square" lIns="91440" tIns="45720" rIns="91440" bIns="45720" anchor="ctr" anchorCtr="0" upright="1">
              <a:noAutofit/>
            </a:bodyPr>
            <a:lstStyle/>
            <a:p>
              <a:endParaRPr lang="ja-JP" altLang="en-US" sz="800" dirty="0">
                <a:latin typeface="Meiryo UI" panose="020B0604030504040204" pitchFamily="50" charset="-128"/>
                <a:ea typeface="Meiryo UI" panose="020B0604030504040204" pitchFamily="50" charset="-128"/>
              </a:endParaRPr>
            </a:p>
          </p:txBody>
        </p:sp>
        <p:sp>
          <p:nvSpPr>
            <p:cNvPr id="258" name="角丸四角形 390">
              <a:extLst>
                <a:ext uri="{FF2B5EF4-FFF2-40B4-BE49-F238E27FC236}">
                  <a16:creationId xmlns:a16="http://schemas.microsoft.com/office/drawing/2014/main" id="{2130C033-F665-B842-0999-7B26A6EAB031}"/>
                </a:ext>
              </a:extLst>
            </p:cNvPr>
            <p:cNvSpPr>
              <a:spLocks noChangeArrowheads="1"/>
            </p:cNvSpPr>
            <p:nvPr/>
          </p:nvSpPr>
          <p:spPr bwMode="auto">
            <a:xfrm>
              <a:off x="3284" y="19050"/>
              <a:ext cx="1143000" cy="325006"/>
            </a:xfrm>
            <a:prstGeom prst="roundRect">
              <a:avLst>
                <a:gd name="adj" fmla="val 1310"/>
              </a:avLst>
            </a:prstGeom>
            <a:solidFill>
              <a:srgbClr val="FFFFFF"/>
            </a:solidFill>
            <a:ln w="31750" cmpd="dbl">
              <a:solidFill>
                <a:schemeClr val="tx1">
                  <a:lumMod val="100000"/>
                  <a:lumOff val="0"/>
                </a:schemeClr>
              </a:solidFill>
              <a:round/>
              <a:headEnd/>
              <a:tailEnd/>
            </a:ln>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指定管理者</a:t>
              </a:r>
            </a:p>
          </p:txBody>
        </p:sp>
        <p:sp>
          <p:nvSpPr>
            <p:cNvPr id="259" name="角丸四角形 391">
              <a:extLst>
                <a:ext uri="{FF2B5EF4-FFF2-40B4-BE49-F238E27FC236}">
                  <a16:creationId xmlns:a16="http://schemas.microsoft.com/office/drawing/2014/main" id="{F301E121-0651-4217-DF93-C263D2CC27AD}"/>
                </a:ext>
              </a:extLst>
            </p:cNvPr>
            <p:cNvSpPr>
              <a:spLocks noChangeArrowheads="1"/>
            </p:cNvSpPr>
            <p:nvPr/>
          </p:nvSpPr>
          <p:spPr bwMode="auto">
            <a:xfrm>
              <a:off x="4922125" y="8516665"/>
              <a:ext cx="1142999" cy="325005"/>
            </a:xfrm>
            <a:prstGeom prst="roundRect">
              <a:avLst>
                <a:gd name="adj" fmla="val 5153"/>
              </a:avLst>
            </a:prstGeom>
            <a:solidFill>
              <a:srgbClr val="FFFFFF"/>
            </a:solidFill>
            <a:ln w="31750" cmpd="dbl">
              <a:solidFill>
                <a:schemeClr val="tx1">
                  <a:lumMod val="100000"/>
                  <a:lumOff val="0"/>
                </a:schemeClr>
              </a:solidFill>
              <a:round/>
              <a:headEnd/>
              <a:tailEnd/>
            </a:ln>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大阪府</a:t>
              </a:r>
            </a:p>
          </p:txBody>
        </p:sp>
        <p:grpSp>
          <p:nvGrpSpPr>
            <p:cNvPr id="260" name="グループ化 259">
              <a:extLst>
                <a:ext uri="{FF2B5EF4-FFF2-40B4-BE49-F238E27FC236}">
                  <a16:creationId xmlns:a16="http://schemas.microsoft.com/office/drawing/2014/main" id="{49672104-F3CB-0BF2-1CEF-A6BDF7C583E1}"/>
                </a:ext>
              </a:extLst>
            </p:cNvPr>
            <p:cNvGrpSpPr>
              <a:grpSpLocks/>
            </p:cNvGrpSpPr>
            <p:nvPr/>
          </p:nvGrpSpPr>
          <p:grpSpPr bwMode="auto">
            <a:xfrm>
              <a:off x="157655" y="199509"/>
              <a:ext cx="4073266" cy="2104605"/>
              <a:chOff x="0" y="-21590"/>
              <a:chExt cx="4073266" cy="2142356"/>
            </a:xfrm>
          </p:grpSpPr>
          <p:cxnSp>
            <p:nvCxnSpPr>
              <p:cNvPr id="350" name="直線矢印コネクタ 349">
                <a:extLst>
                  <a:ext uri="{FF2B5EF4-FFF2-40B4-BE49-F238E27FC236}">
                    <a16:creationId xmlns:a16="http://schemas.microsoft.com/office/drawing/2014/main" id="{30AC9891-29C4-12D2-B2A5-9934F326C665}"/>
                  </a:ext>
                </a:extLst>
              </p:cNvPr>
              <p:cNvCxnSpPr>
                <a:cxnSpLocks noChangeShapeType="1"/>
              </p:cNvCxnSpPr>
              <p:nvPr/>
            </p:nvCxnSpPr>
            <p:spPr bwMode="auto">
              <a:xfrm>
                <a:off x="2973398" y="1078276"/>
                <a:ext cx="0" cy="338401"/>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grpSp>
            <p:nvGrpSpPr>
              <p:cNvPr id="351" name="グループ化 350">
                <a:extLst>
                  <a:ext uri="{FF2B5EF4-FFF2-40B4-BE49-F238E27FC236}">
                    <a16:creationId xmlns:a16="http://schemas.microsoft.com/office/drawing/2014/main" id="{B9833551-2560-0C52-10C1-A2BFEC299756}"/>
                  </a:ext>
                </a:extLst>
              </p:cNvPr>
              <p:cNvGrpSpPr>
                <a:grpSpLocks/>
              </p:cNvGrpSpPr>
              <p:nvPr/>
            </p:nvGrpSpPr>
            <p:grpSpPr bwMode="auto">
              <a:xfrm>
                <a:off x="2299970" y="-21590"/>
                <a:ext cx="1388745" cy="487045"/>
                <a:chOff x="4447" y="1175"/>
                <a:chExt cx="2187" cy="767"/>
              </a:xfrm>
            </p:grpSpPr>
            <p:sp>
              <p:nvSpPr>
                <p:cNvPr id="361" name="AutoShape 3">
                  <a:extLst>
                    <a:ext uri="{FF2B5EF4-FFF2-40B4-BE49-F238E27FC236}">
                      <a16:creationId xmlns:a16="http://schemas.microsoft.com/office/drawing/2014/main" id="{C5E873DE-F2E8-4194-C431-9B35B611237A}"/>
                    </a:ext>
                  </a:extLst>
                </p:cNvPr>
                <p:cNvSpPr>
                  <a:spLocks noChangeArrowheads="1"/>
                </p:cNvSpPr>
                <p:nvPr/>
              </p:nvSpPr>
              <p:spPr bwMode="auto">
                <a:xfrm>
                  <a:off x="4447" y="1175"/>
                  <a:ext cx="2187" cy="767"/>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lnSpc>
                      <a:spcPts val="1200"/>
                    </a:lnSpc>
                  </a:pPr>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62" name="Rectangle 4">
                  <a:extLst>
                    <a:ext uri="{FF2B5EF4-FFF2-40B4-BE49-F238E27FC236}">
                      <a16:creationId xmlns:a16="http://schemas.microsoft.com/office/drawing/2014/main" id="{7B0E3151-8D42-705F-7B94-AF8A3F4292A8}"/>
                    </a:ext>
                  </a:extLst>
                </p:cNvPr>
                <p:cNvSpPr>
                  <a:spLocks noChangeArrowheads="1"/>
                </p:cNvSpPr>
                <p:nvPr/>
              </p:nvSpPr>
              <p:spPr bwMode="auto">
                <a:xfrm>
                  <a:off x="4654" y="1287"/>
                  <a:ext cx="1733"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日常点検又は</a:t>
                  </a:r>
                </a:p>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定期点検</a:t>
                  </a:r>
                </a:p>
              </p:txBody>
            </p:sp>
          </p:grpSp>
          <p:sp>
            <p:nvSpPr>
              <p:cNvPr id="352" name="ひし形 351">
                <a:extLst>
                  <a:ext uri="{FF2B5EF4-FFF2-40B4-BE49-F238E27FC236}">
                    <a16:creationId xmlns:a16="http://schemas.microsoft.com/office/drawing/2014/main" id="{F2DD44B3-2A87-3C33-C24C-CD1EB7200FAD}"/>
                  </a:ext>
                </a:extLst>
              </p:cNvPr>
              <p:cNvSpPr>
                <a:spLocks noChangeArrowheads="1"/>
              </p:cNvSpPr>
              <p:nvPr/>
            </p:nvSpPr>
            <p:spPr bwMode="auto">
              <a:xfrm>
                <a:off x="1914151" y="690524"/>
                <a:ext cx="2159115" cy="458087"/>
              </a:xfrm>
              <a:prstGeom prst="diamond">
                <a:avLst/>
              </a:prstGeom>
              <a:solidFill>
                <a:srgbClr val="FFFFFF"/>
              </a:solidFill>
              <a:ln w="19050">
                <a:solidFill>
                  <a:schemeClr val="accent1">
                    <a:lumMod val="95000"/>
                    <a:lumOff val="0"/>
                  </a:schemeClr>
                </a:solidFill>
                <a:miter lim="800000"/>
                <a:headEnd/>
                <a:tailEnd/>
              </a:ln>
            </p:spPr>
            <p:txBody>
              <a:bodyPr rot="0" vert="horz" wrap="square" lIns="74295" tIns="8890" rIns="74295" bIns="8890" anchor="ctr" anchorCtr="0" upright="1">
                <a:noAutofit/>
              </a:bodyPr>
              <a:lstStyle/>
              <a:p>
                <a:pPr algn="just"/>
                <a:r>
                  <a:rPr lang="ja-JP" sz="800" kern="100" spc="-40" dirty="0">
                    <a:effectLst/>
                    <a:latin typeface="Meiryo UI" panose="020B0604030504040204" pitchFamily="50" charset="-128"/>
                    <a:ea typeface="Meiryo UI" panose="020B0604030504040204" pitchFamily="50" charset="-128"/>
                    <a:cs typeface="Times New Roman" panose="02020603050405020304" pitchFamily="18" charset="0"/>
                  </a:rPr>
                  <a:t>異常の有無</a:t>
                </a:r>
                <a:r>
                  <a:rPr lang="ja-JP" sz="800" kern="100" spc="-4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１</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353" name="グループ化 352">
                <a:extLst>
                  <a:ext uri="{FF2B5EF4-FFF2-40B4-BE49-F238E27FC236}">
                    <a16:creationId xmlns:a16="http://schemas.microsoft.com/office/drawing/2014/main" id="{3615DB4F-F0B9-DE96-CC9B-33450C8E77A6}"/>
                  </a:ext>
                </a:extLst>
              </p:cNvPr>
              <p:cNvGrpSpPr>
                <a:grpSpLocks/>
              </p:cNvGrpSpPr>
              <p:nvPr/>
            </p:nvGrpSpPr>
            <p:grpSpPr bwMode="auto">
              <a:xfrm>
                <a:off x="1974218" y="1398290"/>
                <a:ext cx="2013776" cy="722476"/>
                <a:chOff x="-172082" y="-112185"/>
                <a:chExt cx="2013776" cy="722476"/>
              </a:xfrm>
            </p:grpSpPr>
            <p:sp>
              <p:nvSpPr>
                <p:cNvPr id="359" name="AutoShape 7">
                  <a:extLst>
                    <a:ext uri="{FF2B5EF4-FFF2-40B4-BE49-F238E27FC236}">
                      <a16:creationId xmlns:a16="http://schemas.microsoft.com/office/drawing/2014/main" id="{DA0B6DB3-D657-70A4-7CAD-D30FC52D605B}"/>
                    </a:ext>
                  </a:extLst>
                </p:cNvPr>
                <p:cNvSpPr>
                  <a:spLocks noChangeArrowheads="1"/>
                </p:cNvSpPr>
                <p:nvPr/>
              </p:nvSpPr>
              <p:spPr bwMode="auto">
                <a:xfrm>
                  <a:off x="-172082" y="-112185"/>
                  <a:ext cx="2013776" cy="722476"/>
                </a:xfrm>
                <a:prstGeom prst="diamond">
                  <a:avLst/>
                </a:prstGeom>
                <a:solidFill>
                  <a:srgbClr val="FFFFFF"/>
                </a:solidFill>
                <a:ln w="19050">
                  <a:solidFill>
                    <a:schemeClr val="accent1">
                      <a:lumMod val="95000"/>
                      <a:lumOff val="0"/>
                    </a:schemeClr>
                  </a:solidFill>
                  <a:miter lim="800000"/>
                  <a:headEnd/>
                  <a:tailEnd/>
                </a:ln>
              </p:spPr>
              <p:txBody>
                <a:bodyPr rot="0" vert="horz" wrap="square" lIns="74295" tIns="8890" rIns="74295" bIns="8890" anchor="ctr" anchorCtr="0" upright="1">
                  <a:noAutofit/>
                </a:bodyPr>
                <a:lstStyle/>
                <a:p>
                  <a:pPr algn="just"/>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60" name="Rectangle 8">
                  <a:extLst>
                    <a:ext uri="{FF2B5EF4-FFF2-40B4-BE49-F238E27FC236}">
                      <a16:creationId xmlns:a16="http://schemas.microsoft.com/office/drawing/2014/main" id="{1C609366-1D51-8AEF-02F4-914970F28BAD}"/>
                    </a:ext>
                  </a:extLst>
                </p:cNvPr>
                <p:cNvSpPr>
                  <a:spLocks noChangeArrowheads="1"/>
                </p:cNvSpPr>
                <p:nvPr/>
              </p:nvSpPr>
              <p:spPr bwMode="auto">
                <a:xfrm>
                  <a:off x="-31616" y="75651"/>
                  <a:ext cx="1704149"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危険性の判断</a:t>
                  </a:r>
                </a:p>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や診断評価</a:t>
                  </a:r>
                </a:p>
              </p:txBody>
            </p:sp>
          </p:grpSp>
          <p:sp>
            <p:nvSpPr>
              <p:cNvPr id="354" name="角丸四角形 281">
                <a:extLst>
                  <a:ext uri="{FF2B5EF4-FFF2-40B4-BE49-F238E27FC236}">
                    <a16:creationId xmlns:a16="http://schemas.microsoft.com/office/drawing/2014/main" id="{41EAC13E-9330-A015-5935-EA21EFBF5753}"/>
                  </a:ext>
                </a:extLst>
              </p:cNvPr>
              <p:cNvSpPr>
                <a:spLocks noChangeArrowheads="1"/>
              </p:cNvSpPr>
              <p:nvPr/>
            </p:nvSpPr>
            <p:spPr bwMode="auto">
              <a:xfrm>
                <a:off x="0" y="749300"/>
                <a:ext cx="1014095" cy="330835"/>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a:effectLst/>
                    <a:latin typeface="Meiryo UI" panose="020B0604030504040204" pitchFamily="50" charset="-128"/>
                    <a:ea typeface="Meiryo UI" panose="020B0604030504040204" pitchFamily="50" charset="-128"/>
                    <a:cs typeface="Times New Roman" panose="02020603050405020304" pitchFamily="18" charset="0"/>
                  </a:rPr>
                  <a:t>継続使用</a:t>
                </a:r>
              </a:p>
            </p:txBody>
          </p:sp>
          <p:cxnSp>
            <p:nvCxnSpPr>
              <p:cNvPr id="355" name="直線矢印コネクタ 354">
                <a:extLst>
                  <a:ext uri="{FF2B5EF4-FFF2-40B4-BE49-F238E27FC236}">
                    <a16:creationId xmlns:a16="http://schemas.microsoft.com/office/drawing/2014/main" id="{780762AE-5BB1-3C18-746D-96EED6BDD78B}"/>
                  </a:ext>
                </a:extLst>
              </p:cNvPr>
              <p:cNvCxnSpPr>
                <a:cxnSpLocks noChangeShapeType="1"/>
                <a:stCxn id="361" idx="2"/>
                <a:endCxn id="352" idx="0"/>
              </p:cNvCxnSpPr>
              <p:nvPr/>
            </p:nvCxnSpPr>
            <p:spPr bwMode="auto">
              <a:xfrm flipH="1">
                <a:off x="2993709" y="465454"/>
                <a:ext cx="635" cy="225070"/>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56" name="直線矢印コネクタ 355">
                <a:extLst>
                  <a:ext uri="{FF2B5EF4-FFF2-40B4-BE49-F238E27FC236}">
                    <a16:creationId xmlns:a16="http://schemas.microsoft.com/office/drawing/2014/main" id="{B979F702-68C5-7DB7-71DF-B52031E5D0EC}"/>
                  </a:ext>
                </a:extLst>
              </p:cNvPr>
              <p:cNvCxnSpPr>
                <a:cxnSpLocks noChangeShapeType="1"/>
                <a:stCxn id="352" idx="1"/>
              </p:cNvCxnSpPr>
              <p:nvPr/>
            </p:nvCxnSpPr>
            <p:spPr bwMode="auto">
              <a:xfrm flipH="1" flipV="1">
                <a:off x="1005205" y="912494"/>
                <a:ext cx="908946" cy="7074"/>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357" name="Rectangle 8">
                <a:extLst>
                  <a:ext uri="{FF2B5EF4-FFF2-40B4-BE49-F238E27FC236}">
                    <a16:creationId xmlns:a16="http://schemas.microsoft.com/office/drawing/2014/main" id="{07A20E97-6B95-B555-9501-E06CE5B2C626}"/>
                  </a:ext>
                </a:extLst>
              </p:cNvPr>
              <p:cNvSpPr>
                <a:spLocks noChangeArrowheads="1"/>
              </p:cNvSpPr>
              <p:nvPr/>
            </p:nvSpPr>
            <p:spPr bwMode="auto">
              <a:xfrm>
                <a:off x="1171117" y="604503"/>
                <a:ext cx="803100" cy="2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異常なし</a:t>
                </a:r>
              </a:p>
            </p:txBody>
          </p:sp>
          <p:sp>
            <p:nvSpPr>
              <p:cNvPr id="358" name="Rectangle 8">
                <a:extLst>
                  <a:ext uri="{FF2B5EF4-FFF2-40B4-BE49-F238E27FC236}">
                    <a16:creationId xmlns:a16="http://schemas.microsoft.com/office/drawing/2014/main" id="{213D3246-F906-ECF9-883B-D75B51818F7B}"/>
                  </a:ext>
                </a:extLst>
              </p:cNvPr>
              <p:cNvSpPr>
                <a:spLocks noChangeArrowheads="1"/>
              </p:cNvSpPr>
              <p:nvPr/>
            </p:nvSpPr>
            <p:spPr bwMode="auto">
              <a:xfrm>
                <a:off x="3048000" y="1206500"/>
                <a:ext cx="835026" cy="1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異常あり</a:t>
                </a:r>
              </a:p>
            </p:txBody>
          </p:sp>
        </p:grpSp>
        <p:grpSp>
          <p:nvGrpSpPr>
            <p:cNvPr id="261" name="グループ化 260">
              <a:extLst>
                <a:ext uri="{FF2B5EF4-FFF2-40B4-BE49-F238E27FC236}">
                  <a16:creationId xmlns:a16="http://schemas.microsoft.com/office/drawing/2014/main" id="{F43D8CD2-5ADC-7C27-C3DE-DDBB65104EBB}"/>
                </a:ext>
              </a:extLst>
            </p:cNvPr>
            <p:cNvGrpSpPr>
              <a:grpSpLocks/>
            </p:cNvGrpSpPr>
            <p:nvPr/>
          </p:nvGrpSpPr>
          <p:grpSpPr bwMode="auto">
            <a:xfrm>
              <a:off x="-32492" y="4995701"/>
              <a:ext cx="5153202" cy="2028905"/>
              <a:chOff x="-190147" y="142431"/>
              <a:chExt cx="5153202" cy="2065297"/>
            </a:xfrm>
          </p:grpSpPr>
          <p:grpSp>
            <p:nvGrpSpPr>
              <p:cNvPr id="332" name="グループ化 331">
                <a:extLst>
                  <a:ext uri="{FF2B5EF4-FFF2-40B4-BE49-F238E27FC236}">
                    <a16:creationId xmlns:a16="http://schemas.microsoft.com/office/drawing/2014/main" id="{12CC7074-595D-484C-D46C-E0811EF04B22}"/>
                  </a:ext>
                </a:extLst>
              </p:cNvPr>
              <p:cNvGrpSpPr>
                <a:grpSpLocks/>
              </p:cNvGrpSpPr>
              <p:nvPr/>
            </p:nvGrpSpPr>
            <p:grpSpPr bwMode="auto">
              <a:xfrm>
                <a:off x="3000103" y="1013152"/>
                <a:ext cx="1962952" cy="497205"/>
                <a:chOff x="-19322" y="-53648"/>
                <a:chExt cx="1962952" cy="497205"/>
              </a:xfrm>
            </p:grpSpPr>
            <p:sp>
              <p:nvSpPr>
                <p:cNvPr id="348" name="AutoShape 14">
                  <a:extLst>
                    <a:ext uri="{FF2B5EF4-FFF2-40B4-BE49-F238E27FC236}">
                      <a16:creationId xmlns:a16="http://schemas.microsoft.com/office/drawing/2014/main" id="{CEA0F618-509F-F8B6-D798-1239B780FEE9}"/>
                    </a:ext>
                  </a:extLst>
                </p:cNvPr>
                <p:cNvSpPr>
                  <a:spLocks noChangeArrowheads="1"/>
                </p:cNvSpPr>
                <p:nvPr/>
              </p:nvSpPr>
              <p:spPr bwMode="auto">
                <a:xfrm>
                  <a:off x="-19322" y="-53648"/>
                  <a:ext cx="1962952" cy="497205"/>
                </a:xfrm>
                <a:prstGeom prst="diamond">
                  <a:avLst/>
                </a:prstGeom>
                <a:solidFill>
                  <a:srgbClr val="FFFFFF"/>
                </a:solidFill>
                <a:ln w="19050">
                  <a:solidFill>
                    <a:schemeClr val="accent1">
                      <a:lumMod val="95000"/>
                      <a:lumOff val="0"/>
                    </a:schemeClr>
                  </a:solidFill>
                  <a:miter lim="800000"/>
                  <a:headEnd/>
                  <a:tailEnd/>
                </a:ln>
              </p:spPr>
              <p:txBody>
                <a:bodyPr rot="0" vert="horz" wrap="square" lIns="74295" tIns="8890" rIns="74295" bIns="8890" anchor="ctr" anchorCtr="0" upright="1">
                  <a:noAutofit/>
                </a:bodyPr>
                <a:lstStyle/>
                <a:p>
                  <a:pPr algn="just"/>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9" name="Rectangle 15">
                  <a:extLst>
                    <a:ext uri="{FF2B5EF4-FFF2-40B4-BE49-F238E27FC236}">
                      <a16:creationId xmlns:a16="http://schemas.microsoft.com/office/drawing/2014/main" id="{FB506051-3085-69B1-3CDD-B364995E99FF}"/>
                    </a:ext>
                  </a:extLst>
                </p:cNvPr>
                <p:cNvSpPr>
                  <a:spLocks noChangeArrowheads="1"/>
                </p:cNvSpPr>
                <p:nvPr/>
              </p:nvSpPr>
              <p:spPr bwMode="auto">
                <a:xfrm>
                  <a:off x="400730" y="60383"/>
                  <a:ext cx="1165052" cy="23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軽易な修繕</a:t>
                  </a:r>
                  <a:r>
                    <a:rPr lang="ja-JP"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5</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333" name="角丸四角形 356">
                <a:extLst>
                  <a:ext uri="{FF2B5EF4-FFF2-40B4-BE49-F238E27FC236}">
                    <a16:creationId xmlns:a16="http://schemas.microsoft.com/office/drawing/2014/main" id="{F53FE9A9-2D99-137B-E94A-D274327DB1A8}"/>
                  </a:ext>
                </a:extLst>
              </p:cNvPr>
              <p:cNvSpPr>
                <a:spLocks noChangeArrowheads="1"/>
              </p:cNvSpPr>
              <p:nvPr/>
            </p:nvSpPr>
            <p:spPr bwMode="auto">
              <a:xfrm>
                <a:off x="-190147" y="1075282"/>
                <a:ext cx="1112328" cy="340496"/>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修繕等の実施</a:t>
                </a:r>
              </a:p>
            </p:txBody>
          </p:sp>
          <p:grpSp>
            <p:nvGrpSpPr>
              <p:cNvPr id="334" name="グループ化 333">
                <a:extLst>
                  <a:ext uri="{FF2B5EF4-FFF2-40B4-BE49-F238E27FC236}">
                    <a16:creationId xmlns:a16="http://schemas.microsoft.com/office/drawing/2014/main" id="{7D053DD5-4311-6973-24BA-2728535CFFF0}"/>
                  </a:ext>
                </a:extLst>
              </p:cNvPr>
              <p:cNvGrpSpPr>
                <a:grpSpLocks/>
              </p:cNvGrpSpPr>
              <p:nvPr/>
            </p:nvGrpSpPr>
            <p:grpSpPr bwMode="auto">
              <a:xfrm>
                <a:off x="1134603" y="1005123"/>
                <a:ext cx="1516688" cy="455228"/>
                <a:chOff x="-303672" y="-166452"/>
                <a:chExt cx="1516688" cy="455228"/>
              </a:xfrm>
            </p:grpSpPr>
            <p:sp>
              <p:nvSpPr>
                <p:cNvPr id="346" name="角丸四角形 358">
                  <a:extLst>
                    <a:ext uri="{FF2B5EF4-FFF2-40B4-BE49-F238E27FC236}">
                      <a16:creationId xmlns:a16="http://schemas.microsoft.com/office/drawing/2014/main" id="{FBBC9FD4-EA98-3998-B62E-2773C5D320DD}"/>
                    </a:ext>
                  </a:extLst>
                </p:cNvPr>
                <p:cNvSpPr>
                  <a:spLocks noChangeArrowheads="1"/>
                </p:cNvSpPr>
                <p:nvPr/>
              </p:nvSpPr>
              <p:spPr bwMode="auto">
                <a:xfrm>
                  <a:off x="-210894" y="-166452"/>
                  <a:ext cx="1331868" cy="455228"/>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7" name="Rectangle 8">
                  <a:extLst>
                    <a:ext uri="{FF2B5EF4-FFF2-40B4-BE49-F238E27FC236}">
                      <a16:creationId xmlns:a16="http://schemas.microsoft.com/office/drawing/2014/main" id="{0458E777-8429-6C5A-2528-5960D36B61C1}"/>
                    </a:ext>
                  </a:extLst>
                </p:cNvPr>
                <p:cNvSpPr>
                  <a:spLocks noChangeArrowheads="1"/>
                </p:cNvSpPr>
                <p:nvPr/>
              </p:nvSpPr>
              <p:spPr bwMode="auto">
                <a:xfrm>
                  <a:off x="-303672" y="-143145"/>
                  <a:ext cx="1516688" cy="40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修繕方法等の検討</a:t>
                  </a:r>
                </a:p>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（作業方針の決定）</a:t>
                  </a:r>
                </a:p>
              </p:txBody>
            </p:sp>
          </p:grpSp>
          <p:cxnSp>
            <p:nvCxnSpPr>
              <p:cNvPr id="335" name="直線矢印コネクタ 334">
                <a:extLst>
                  <a:ext uri="{FF2B5EF4-FFF2-40B4-BE49-F238E27FC236}">
                    <a16:creationId xmlns:a16="http://schemas.microsoft.com/office/drawing/2014/main" id="{50F7ED50-EF20-418E-3A02-E48D4C2E33B8}"/>
                  </a:ext>
                </a:extLst>
              </p:cNvPr>
              <p:cNvCxnSpPr>
                <a:cxnSpLocks noChangeShapeType="1"/>
                <a:stCxn id="346" idx="1"/>
                <a:endCxn id="333" idx="3"/>
              </p:cNvCxnSpPr>
              <p:nvPr/>
            </p:nvCxnSpPr>
            <p:spPr bwMode="auto">
              <a:xfrm flipH="1">
                <a:off x="922181" y="1232739"/>
                <a:ext cx="305200" cy="12792"/>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36" name="直線矢印コネクタ 335">
                <a:extLst>
                  <a:ext uri="{FF2B5EF4-FFF2-40B4-BE49-F238E27FC236}">
                    <a16:creationId xmlns:a16="http://schemas.microsoft.com/office/drawing/2014/main" id="{7E0A458F-43DA-B991-D62A-D4683E13926F}"/>
                  </a:ext>
                </a:extLst>
              </p:cNvPr>
              <p:cNvCxnSpPr>
                <a:cxnSpLocks noChangeShapeType="1"/>
              </p:cNvCxnSpPr>
              <p:nvPr/>
            </p:nvCxnSpPr>
            <p:spPr bwMode="auto">
              <a:xfrm>
                <a:off x="353041" y="142431"/>
                <a:ext cx="0" cy="927700"/>
              </a:xfrm>
              <a:prstGeom prst="straightConnector1">
                <a:avLst/>
              </a:prstGeom>
              <a:noFill/>
              <a:ln w="19050">
                <a:solidFill>
                  <a:schemeClr val="accent1">
                    <a:lumMod val="95000"/>
                    <a:lumOff val="0"/>
                  </a:schemeClr>
                </a:solidFill>
                <a:round/>
                <a:headEnd type="arrow" w="med" len="med"/>
                <a:tailEnd type="none" w="med" len="med"/>
              </a:ln>
              <a:extLst>
                <a:ext uri="{909E8E84-426E-40DD-AFC4-6F175D3DCCD1}">
                  <a14:hiddenFill xmlns:a14="http://schemas.microsoft.com/office/drawing/2010/main">
                    <a:noFill/>
                  </a14:hiddenFill>
                </a:ext>
              </a:extLst>
            </p:spPr>
          </p:cxnSp>
          <p:grpSp>
            <p:nvGrpSpPr>
              <p:cNvPr id="337" name="グループ化 336">
                <a:extLst>
                  <a:ext uri="{FF2B5EF4-FFF2-40B4-BE49-F238E27FC236}">
                    <a16:creationId xmlns:a16="http://schemas.microsoft.com/office/drawing/2014/main" id="{09EE5BF2-BDD1-98BA-EE22-EE659F1C099E}"/>
                  </a:ext>
                </a:extLst>
              </p:cNvPr>
              <p:cNvGrpSpPr>
                <a:grpSpLocks/>
              </p:cNvGrpSpPr>
              <p:nvPr/>
            </p:nvGrpSpPr>
            <p:grpSpPr bwMode="auto">
              <a:xfrm>
                <a:off x="2573479" y="1018697"/>
                <a:ext cx="629167" cy="236626"/>
                <a:chOff x="20779" y="-105253"/>
                <a:chExt cx="629167" cy="236626"/>
              </a:xfrm>
            </p:grpSpPr>
            <p:cxnSp>
              <p:nvCxnSpPr>
                <p:cNvPr id="344" name="直線矢印コネクタ 343">
                  <a:extLst>
                    <a:ext uri="{FF2B5EF4-FFF2-40B4-BE49-F238E27FC236}">
                      <a16:creationId xmlns:a16="http://schemas.microsoft.com/office/drawing/2014/main" id="{1E75DBCA-F8A4-D4DC-BE25-83FF57745185}"/>
                    </a:ext>
                  </a:extLst>
                </p:cNvPr>
                <p:cNvCxnSpPr>
                  <a:cxnSpLocks noChangeShapeType="1"/>
                </p:cNvCxnSpPr>
                <p:nvPr/>
              </p:nvCxnSpPr>
              <p:spPr bwMode="auto">
                <a:xfrm rot="5400000">
                  <a:off x="228598" y="-76446"/>
                  <a:ext cx="0" cy="415637"/>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345" name="Rectangle 8">
                  <a:extLst>
                    <a:ext uri="{FF2B5EF4-FFF2-40B4-BE49-F238E27FC236}">
                      <a16:creationId xmlns:a16="http://schemas.microsoft.com/office/drawing/2014/main" id="{E66039E1-8413-F11C-47CF-92C54A39B5D6}"/>
                    </a:ext>
                  </a:extLst>
                </p:cNvPr>
                <p:cNvSpPr>
                  <a:spLocks noChangeArrowheads="1"/>
                </p:cNvSpPr>
                <p:nvPr/>
              </p:nvSpPr>
              <p:spPr bwMode="auto">
                <a:xfrm>
                  <a:off x="46218" y="-105253"/>
                  <a:ext cx="603728" cy="1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はい</a:t>
                  </a:r>
                </a:p>
              </p:txBody>
            </p:sp>
          </p:grpSp>
          <p:grpSp>
            <p:nvGrpSpPr>
              <p:cNvPr id="338" name="グループ化 337">
                <a:extLst>
                  <a:ext uri="{FF2B5EF4-FFF2-40B4-BE49-F238E27FC236}">
                    <a16:creationId xmlns:a16="http://schemas.microsoft.com/office/drawing/2014/main" id="{402178B9-885E-DA2E-12E2-6557836162E3}"/>
                  </a:ext>
                </a:extLst>
              </p:cNvPr>
              <p:cNvGrpSpPr>
                <a:grpSpLocks/>
              </p:cNvGrpSpPr>
              <p:nvPr/>
            </p:nvGrpSpPr>
            <p:grpSpPr bwMode="auto">
              <a:xfrm>
                <a:off x="3114969" y="1495563"/>
                <a:ext cx="1535975" cy="712165"/>
                <a:chOff x="133644" y="-66537"/>
                <a:chExt cx="1535975" cy="712165"/>
              </a:xfrm>
            </p:grpSpPr>
            <p:grpSp>
              <p:nvGrpSpPr>
                <p:cNvPr id="339" name="グループ化 338">
                  <a:extLst>
                    <a:ext uri="{FF2B5EF4-FFF2-40B4-BE49-F238E27FC236}">
                      <a16:creationId xmlns:a16="http://schemas.microsoft.com/office/drawing/2014/main" id="{5A281A8F-DFE8-898D-50BF-F1A1EC18CAC4}"/>
                    </a:ext>
                  </a:extLst>
                </p:cNvPr>
                <p:cNvGrpSpPr>
                  <a:grpSpLocks/>
                </p:cNvGrpSpPr>
                <p:nvPr/>
              </p:nvGrpSpPr>
              <p:grpSpPr bwMode="auto">
                <a:xfrm>
                  <a:off x="133644" y="-66537"/>
                  <a:ext cx="859314" cy="712165"/>
                  <a:chOff x="133644" y="-66537"/>
                  <a:chExt cx="859314" cy="712165"/>
                </a:xfrm>
              </p:grpSpPr>
              <p:cxnSp>
                <p:nvCxnSpPr>
                  <p:cNvPr id="341" name="直線矢印コネクタ 340">
                    <a:extLst>
                      <a:ext uri="{FF2B5EF4-FFF2-40B4-BE49-F238E27FC236}">
                        <a16:creationId xmlns:a16="http://schemas.microsoft.com/office/drawing/2014/main" id="{4886AD69-44F7-E590-CA9A-35D24B656ACD}"/>
                      </a:ext>
                    </a:extLst>
                  </p:cNvPr>
                  <p:cNvCxnSpPr>
                    <a:cxnSpLocks noChangeShapeType="1"/>
                  </p:cNvCxnSpPr>
                  <p:nvPr/>
                </p:nvCxnSpPr>
                <p:spPr bwMode="auto">
                  <a:xfrm>
                    <a:off x="992958" y="-66537"/>
                    <a:ext cx="0" cy="331312"/>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342" name="直線矢印コネクタ 341">
                    <a:extLst>
                      <a:ext uri="{FF2B5EF4-FFF2-40B4-BE49-F238E27FC236}">
                        <a16:creationId xmlns:a16="http://schemas.microsoft.com/office/drawing/2014/main" id="{7B04E849-7401-E2C6-71FC-DA9DE2886B21}"/>
                      </a:ext>
                    </a:extLst>
                  </p:cNvPr>
                  <p:cNvCxnSpPr>
                    <a:cxnSpLocks noChangeShapeType="1"/>
                  </p:cNvCxnSpPr>
                  <p:nvPr/>
                </p:nvCxnSpPr>
                <p:spPr bwMode="auto">
                  <a:xfrm flipH="1">
                    <a:off x="133644" y="254005"/>
                    <a:ext cx="859314" cy="0"/>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343" name="直線矢印コネクタ 342">
                    <a:extLst>
                      <a:ext uri="{FF2B5EF4-FFF2-40B4-BE49-F238E27FC236}">
                        <a16:creationId xmlns:a16="http://schemas.microsoft.com/office/drawing/2014/main" id="{E55171B7-67B0-27DC-88B8-F5949DF056E2}"/>
                      </a:ext>
                    </a:extLst>
                  </p:cNvPr>
                  <p:cNvCxnSpPr>
                    <a:cxnSpLocks noChangeShapeType="1"/>
                  </p:cNvCxnSpPr>
                  <p:nvPr/>
                </p:nvCxnSpPr>
                <p:spPr bwMode="auto">
                  <a:xfrm>
                    <a:off x="134377" y="250500"/>
                    <a:ext cx="0" cy="395128"/>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340" name="Rectangle 8">
                  <a:extLst>
                    <a:ext uri="{FF2B5EF4-FFF2-40B4-BE49-F238E27FC236}">
                      <a16:creationId xmlns:a16="http://schemas.microsoft.com/office/drawing/2014/main" id="{C4449479-7ACD-4570-7AEE-F072D66E5F1F}"/>
                    </a:ext>
                  </a:extLst>
                </p:cNvPr>
                <p:cNvSpPr>
                  <a:spLocks noChangeArrowheads="1"/>
                </p:cNvSpPr>
                <p:nvPr/>
              </p:nvSpPr>
              <p:spPr bwMode="auto">
                <a:xfrm>
                  <a:off x="981075" y="0"/>
                  <a:ext cx="688544" cy="23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いいえ</a:t>
                  </a:r>
                </a:p>
              </p:txBody>
            </p:sp>
          </p:grpSp>
        </p:grpSp>
        <p:grpSp>
          <p:nvGrpSpPr>
            <p:cNvPr id="262" name="グループ化 261">
              <a:extLst>
                <a:ext uri="{FF2B5EF4-FFF2-40B4-BE49-F238E27FC236}">
                  <a16:creationId xmlns:a16="http://schemas.microsoft.com/office/drawing/2014/main" id="{4C4A74F1-7773-EF3C-E450-C073698782A3}"/>
                </a:ext>
              </a:extLst>
            </p:cNvPr>
            <p:cNvGrpSpPr>
              <a:grpSpLocks/>
            </p:cNvGrpSpPr>
            <p:nvPr/>
          </p:nvGrpSpPr>
          <p:grpSpPr bwMode="auto">
            <a:xfrm>
              <a:off x="220432" y="6263509"/>
              <a:ext cx="3608778" cy="2296453"/>
              <a:chOff x="15480" y="-82248"/>
              <a:chExt cx="3608778" cy="2337642"/>
            </a:xfrm>
          </p:grpSpPr>
          <p:grpSp>
            <p:nvGrpSpPr>
              <p:cNvPr id="317" name="グループ化 316">
                <a:extLst>
                  <a:ext uri="{FF2B5EF4-FFF2-40B4-BE49-F238E27FC236}">
                    <a16:creationId xmlns:a16="http://schemas.microsoft.com/office/drawing/2014/main" id="{83D88EAA-4410-8A70-AD8A-C8BAEF904066}"/>
                  </a:ext>
                </a:extLst>
              </p:cNvPr>
              <p:cNvGrpSpPr>
                <a:grpSpLocks/>
              </p:cNvGrpSpPr>
              <p:nvPr/>
            </p:nvGrpSpPr>
            <p:grpSpPr bwMode="auto">
              <a:xfrm>
                <a:off x="15480" y="1013470"/>
                <a:ext cx="3589346" cy="1241924"/>
                <a:chOff x="15480" y="13345"/>
                <a:chExt cx="3589346" cy="1241924"/>
              </a:xfrm>
            </p:grpSpPr>
            <p:cxnSp>
              <p:nvCxnSpPr>
                <p:cNvPr id="327" name="直線矢印コネクタ 326">
                  <a:extLst>
                    <a:ext uri="{FF2B5EF4-FFF2-40B4-BE49-F238E27FC236}">
                      <a16:creationId xmlns:a16="http://schemas.microsoft.com/office/drawing/2014/main" id="{B967C8AE-C8F8-9831-5794-DF5B315AD681}"/>
                    </a:ext>
                  </a:extLst>
                </p:cNvPr>
                <p:cNvCxnSpPr>
                  <a:cxnSpLocks noChangeShapeType="1"/>
                </p:cNvCxnSpPr>
                <p:nvPr/>
              </p:nvCxnSpPr>
              <p:spPr bwMode="auto">
                <a:xfrm>
                  <a:off x="3067672" y="13345"/>
                  <a:ext cx="0" cy="900099"/>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sp>
              <p:nvSpPr>
                <p:cNvPr id="328" name="角丸四角形 328">
                  <a:extLst>
                    <a:ext uri="{FF2B5EF4-FFF2-40B4-BE49-F238E27FC236}">
                      <a16:creationId xmlns:a16="http://schemas.microsoft.com/office/drawing/2014/main" id="{080CE7CB-DDBB-5A28-59F8-C92B4CB9907B}"/>
                    </a:ext>
                  </a:extLst>
                </p:cNvPr>
                <p:cNvSpPr>
                  <a:spLocks noChangeArrowheads="1"/>
                </p:cNvSpPr>
                <p:nvPr/>
              </p:nvSpPr>
              <p:spPr bwMode="auto">
                <a:xfrm>
                  <a:off x="2508187" y="924434"/>
                  <a:ext cx="1096639" cy="330835"/>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改修・更新等</a:t>
                  </a:r>
                </a:p>
              </p:txBody>
            </p:sp>
            <p:cxnSp>
              <p:nvCxnSpPr>
                <p:cNvPr id="329" name="直線矢印コネクタ 328">
                  <a:extLst>
                    <a:ext uri="{FF2B5EF4-FFF2-40B4-BE49-F238E27FC236}">
                      <a16:creationId xmlns:a16="http://schemas.microsoft.com/office/drawing/2014/main" id="{0F06CB29-C6BA-3DD9-7E7E-B2DB878074C3}"/>
                    </a:ext>
                  </a:extLst>
                </p:cNvPr>
                <p:cNvCxnSpPr>
                  <a:cxnSpLocks noChangeShapeType="1"/>
                  <a:stCxn id="328" idx="1"/>
                </p:cNvCxnSpPr>
                <p:nvPr/>
              </p:nvCxnSpPr>
              <p:spPr bwMode="auto">
                <a:xfrm flipH="1">
                  <a:off x="957908" y="1089852"/>
                  <a:ext cx="1550279" cy="2054"/>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330" name="正方形/長方形 329">
                  <a:extLst>
                    <a:ext uri="{FF2B5EF4-FFF2-40B4-BE49-F238E27FC236}">
                      <a16:creationId xmlns:a16="http://schemas.microsoft.com/office/drawing/2014/main" id="{6A6BC787-CB70-169E-2E36-A8BD42EF118D}"/>
                    </a:ext>
                  </a:extLst>
                </p:cNvPr>
                <p:cNvSpPr>
                  <a:spLocks noChangeArrowheads="1"/>
                </p:cNvSpPr>
                <p:nvPr/>
              </p:nvSpPr>
              <p:spPr bwMode="auto">
                <a:xfrm>
                  <a:off x="15480" y="46920"/>
                  <a:ext cx="2278473" cy="719747"/>
                </a:xfrm>
                <a:prstGeom prst="rect">
                  <a:avLst/>
                </a:prstGeom>
                <a:noFill/>
                <a:ln w="34925" cap="flat" cmpd="dbl" algn="ctr">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l"/>
                  <a:r>
                    <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修繕費の範囲内を超えるなど指定管理者では対応困難な修繕等又は施設全体の改修等が必要</a:t>
                  </a:r>
                </a:p>
              </p:txBody>
            </p:sp>
            <p:cxnSp>
              <p:nvCxnSpPr>
                <p:cNvPr id="331" name="直線矢印コネクタ 330">
                  <a:extLst>
                    <a:ext uri="{FF2B5EF4-FFF2-40B4-BE49-F238E27FC236}">
                      <a16:creationId xmlns:a16="http://schemas.microsoft.com/office/drawing/2014/main" id="{4104B8E3-76EF-6E7B-EC3E-868302AD3E0B}"/>
                    </a:ext>
                  </a:extLst>
                </p:cNvPr>
                <p:cNvCxnSpPr>
                  <a:cxnSpLocks noChangeShapeType="1"/>
                </p:cNvCxnSpPr>
                <p:nvPr/>
              </p:nvCxnSpPr>
              <p:spPr bwMode="auto">
                <a:xfrm flipH="1" flipV="1">
                  <a:off x="2305061" y="403928"/>
                  <a:ext cx="762611" cy="3"/>
                </a:xfrm>
                <a:prstGeom prst="straightConnector1">
                  <a:avLst/>
                </a:prstGeom>
                <a:noFill/>
                <a:ln w="34925" cmpd="dbl">
                  <a:solidFill>
                    <a:srgbClr val="0000FF"/>
                  </a:solidFill>
                  <a:round/>
                  <a:headEnd type="oval" w="med" len="med"/>
                  <a:tailEnd type="none" w="med" len="med"/>
                </a:ln>
                <a:extLst>
                  <a:ext uri="{909E8E84-426E-40DD-AFC4-6F175D3DCCD1}">
                    <a14:hiddenFill xmlns:a14="http://schemas.microsoft.com/office/drawing/2010/main">
                      <a:noFill/>
                    </a14:hiddenFill>
                  </a:ext>
                </a:extLst>
              </p:spPr>
            </p:cxnSp>
          </p:grpSp>
          <p:grpSp>
            <p:nvGrpSpPr>
              <p:cNvPr id="318" name="グループ化 317">
                <a:extLst>
                  <a:ext uri="{FF2B5EF4-FFF2-40B4-BE49-F238E27FC236}">
                    <a16:creationId xmlns:a16="http://schemas.microsoft.com/office/drawing/2014/main" id="{B9413034-7D0D-CDF9-FF50-62DDEEE07750}"/>
                  </a:ext>
                </a:extLst>
              </p:cNvPr>
              <p:cNvGrpSpPr>
                <a:grpSpLocks/>
              </p:cNvGrpSpPr>
              <p:nvPr/>
            </p:nvGrpSpPr>
            <p:grpSpPr bwMode="auto">
              <a:xfrm>
                <a:off x="2527616" y="680545"/>
                <a:ext cx="1096642" cy="429896"/>
                <a:chOff x="175029" y="109084"/>
                <a:chExt cx="1097222" cy="430028"/>
              </a:xfrm>
            </p:grpSpPr>
            <p:sp>
              <p:nvSpPr>
                <p:cNvPr id="325" name="フローチャート : カード 346">
                  <a:extLst>
                    <a:ext uri="{FF2B5EF4-FFF2-40B4-BE49-F238E27FC236}">
                      <a16:creationId xmlns:a16="http://schemas.microsoft.com/office/drawing/2014/main" id="{4B38E114-A4AE-287B-BEB5-FAD1BDF3BDEF}"/>
                    </a:ext>
                  </a:extLst>
                </p:cNvPr>
                <p:cNvSpPr>
                  <a:spLocks noChangeArrowheads="1"/>
                </p:cNvSpPr>
                <p:nvPr/>
              </p:nvSpPr>
              <p:spPr bwMode="auto">
                <a:xfrm>
                  <a:off x="175029" y="109084"/>
                  <a:ext cx="1097222" cy="430028"/>
                </a:xfrm>
                <a:prstGeom prst="flowChartPunchedCard">
                  <a:avLst/>
                </a:prstGeom>
                <a:solidFill>
                  <a:schemeClr val="bg1">
                    <a:lumMod val="100000"/>
                    <a:lumOff val="0"/>
                  </a:schemeClr>
                </a:solidFill>
                <a:ln w="25400" cap="flat" cmpd="sng" algn="ctr">
                  <a:solidFill>
                    <a:srgbClr val="457AB9"/>
                  </a:solidFill>
                  <a:prstDash val="solid"/>
                  <a:miter lim="800000"/>
                  <a:headEnd/>
                  <a:tailEnd/>
                </a:ln>
              </p:spPr>
              <p:txBody>
                <a:bodyPr rot="0" vert="horz" wrap="square" lIns="91440" tIns="45720" rIns="91440" bIns="45720" anchor="ctr" anchorCtr="0" upright="1">
                  <a:noAutofit/>
                </a:bodyPr>
                <a:lstStyle/>
                <a:p>
                  <a:pPr algn="just"/>
                  <a:r>
                    <a:rPr lang="en-US" sz="8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6" name="Rectangle 8">
                  <a:extLst>
                    <a:ext uri="{FF2B5EF4-FFF2-40B4-BE49-F238E27FC236}">
                      <a16:creationId xmlns:a16="http://schemas.microsoft.com/office/drawing/2014/main" id="{5D768374-2E73-1D8F-3A1D-9471310A258D}"/>
                    </a:ext>
                  </a:extLst>
                </p:cNvPr>
                <p:cNvSpPr>
                  <a:spLocks noChangeArrowheads="1"/>
                </p:cNvSpPr>
                <p:nvPr/>
              </p:nvSpPr>
              <p:spPr bwMode="auto">
                <a:xfrm>
                  <a:off x="191775" y="145470"/>
                  <a:ext cx="10652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対応について</a:t>
                  </a:r>
                </a:p>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大阪府と協議</a:t>
                  </a:r>
                </a:p>
              </p:txBody>
            </p:sp>
          </p:grpSp>
          <p:grpSp>
            <p:nvGrpSpPr>
              <p:cNvPr id="319" name="グループ化 318">
                <a:extLst>
                  <a:ext uri="{FF2B5EF4-FFF2-40B4-BE49-F238E27FC236}">
                    <a16:creationId xmlns:a16="http://schemas.microsoft.com/office/drawing/2014/main" id="{CA2B1121-5E0F-D800-9B94-94EA77F24C37}"/>
                  </a:ext>
                </a:extLst>
              </p:cNvPr>
              <p:cNvGrpSpPr>
                <a:grpSpLocks/>
              </p:cNvGrpSpPr>
              <p:nvPr/>
            </p:nvGrpSpPr>
            <p:grpSpPr bwMode="auto">
              <a:xfrm>
                <a:off x="288538" y="-82248"/>
                <a:ext cx="2216864" cy="1007304"/>
                <a:chOff x="-121037" y="-82248"/>
                <a:chExt cx="2216864" cy="1007304"/>
              </a:xfrm>
            </p:grpSpPr>
            <p:cxnSp>
              <p:nvCxnSpPr>
                <p:cNvPr id="320" name="直線矢印コネクタ 319">
                  <a:extLst>
                    <a:ext uri="{FF2B5EF4-FFF2-40B4-BE49-F238E27FC236}">
                      <a16:creationId xmlns:a16="http://schemas.microsoft.com/office/drawing/2014/main" id="{3ACAF140-DF9B-3A31-16B2-1922FBE9BAA7}"/>
                    </a:ext>
                  </a:extLst>
                </p:cNvPr>
                <p:cNvCxnSpPr>
                  <a:cxnSpLocks noChangeShapeType="1"/>
                </p:cNvCxnSpPr>
                <p:nvPr/>
              </p:nvCxnSpPr>
              <p:spPr bwMode="auto">
                <a:xfrm flipH="1">
                  <a:off x="-113935" y="920171"/>
                  <a:ext cx="2209762" cy="0"/>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321" name="直線矢印コネクタ 320">
                  <a:extLst>
                    <a:ext uri="{FF2B5EF4-FFF2-40B4-BE49-F238E27FC236}">
                      <a16:creationId xmlns:a16="http://schemas.microsoft.com/office/drawing/2014/main" id="{77CB8B90-14F9-A0E9-036B-16834CE33F2B}"/>
                    </a:ext>
                  </a:extLst>
                </p:cNvPr>
                <p:cNvCxnSpPr>
                  <a:cxnSpLocks noChangeShapeType="1"/>
                </p:cNvCxnSpPr>
                <p:nvPr/>
              </p:nvCxnSpPr>
              <p:spPr bwMode="auto">
                <a:xfrm flipH="1">
                  <a:off x="-121037" y="-82248"/>
                  <a:ext cx="7102" cy="1007304"/>
                </a:xfrm>
                <a:prstGeom prst="straightConnector1">
                  <a:avLst/>
                </a:prstGeom>
                <a:noFill/>
                <a:ln w="19050">
                  <a:solidFill>
                    <a:schemeClr val="accent1">
                      <a:lumMod val="95000"/>
                      <a:lumOff val="0"/>
                    </a:schemeClr>
                  </a:solidFill>
                  <a:round/>
                  <a:headEnd type="arrow" w="med" len="med"/>
                  <a:tailEnd type="none" w="med" len="med"/>
                </a:ln>
                <a:extLst>
                  <a:ext uri="{909E8E84-426E-40DD-AFC4-6F175D3DCCD1}">
                    <a14:hiddenFill xmlns:a14="http://schemas.microsoft.com/office/drawing/2010/main">
                      <a:noFill/>
                    </a14:hiddenFill>
                  </a:ext>
                </a:extLst>
              </p:spPr>
            </p:cxnSp>
            <p:grpSp>
              <p:nvGrpSpPr>
                <p:cNvPr id="322" name="グループ化 321">
                  <a:extLst>
                    <a:ext uri="{FF2B5EF4-FFF2-40B4-BE49-F238E27FC236}">
                      <a16:creationId xmlns:a16="http://schemas.microsoft.com/office/drawing/2014/main" id="{3194AD29-2C85-8CEB-443A-3A91099BC396}"/>
                    </a:ext>
                  </a:extLst>
                </p:cNvPr>
                <p:cNvGrpSpPr>
                  <a:grpSpLocks/>
                </p:cNvGrpSpPr>
                <p:nvPr/>
              </p:nvGrpSpPr>
              <p:grpSpPr bwMode="auto">
                <a:xfrm>
                  <a:off x="34925" y="10399"/>
                  <a:ext cx="2017691" cy="904889"/>
                  <a:chOff x="-88900" y="-142001"/>
                  <a:chExt cx="2017691" cy="904889"/>
                </a:xfrm>
              </p:grpSpPr>
              <p:sp>
                <p:nvSpPr>
                  <p:cNvPr id="323" name="正方形/長方形 322">
                    <a:extLst>
                      <a:ext uri="{FF2B5EF4-FFF2-40B4-BE49-F238E27FC236}">
                        <a16:creationId xmlns:a16="http://schemas.microsoft.com/office/drawing/2014/main" id="{354F2314-B1B4-7DA5-E3DF-4644BD7B7C0A}"/>
                      </a:ext>
                    </a:extLst>
                  </p:cNvPr>
                  <p:cNvSpPr>
                    <a:spLocks noChangeArrowheads="1"/>
                  </p:cNvSpPr>
                  <p:nvPr/>
                </p:nvSpPr>
                <p:spPr bwMode="auto">
                  <a:xfrm>
                    <a:off x="-88900" y="-142001"/>
                    <a:ext cx="2017691" cy="749114"/>
                  </a:xfrm>
                  <a:prstGeom prst="rect">
                    <a:avLst/>
                  </a:prstGeom>
                  <a:noFill/>
                  <a:ln w="34925" cap="flat" cmpd="dbl" algn="ctr">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l"/>
                    <a:r>
                      <a:rPr lang="ja-JP" sz="800" kern="100" spc="-1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修繕費の範囲内で対応可能又は指定管理者のマネジメント等により対応可能な修繕等</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4" name="直線矢印コネクタ 323">
                    <a:extLst>
                      <a:ext uri="{FF2B5EF4-FFF2-40B4-BE49-F238E27FC236}">
                        <a16:creationId xmlns:a16="http://schemas.microsoft.com/office/drawing/2014/main" id="{B76B51AC-CADE-D72C-1678-B44EF572E4CD}"/>
                      </a:ext>
                    </a:extLst>
                  </p:cNvPr>
                  <p:cNvCxnSpPr>
                    <a:cxnSpLocks noChangeShapeType="1"/>
                  </p:cNvCxnSpPr>
                  <p:nvPr/>
                </p:nvCxnSpPr>
                <p:spPr bwMode="auto">
                  <a:xfrm>
                    <a:off x="812800" y="580520"/>
                    <a:ext cx="0" cy="182368"/>
                  </a:xfrm>
                  <a:prstGeom prst="straightConnector1">
                    <a:avLst/>
                  </a:prstGeom>
                  <a:noFill/>
                  <a:ln w="34925" cmpd="dbl">
                    <a:solidFill>
                      <a:srgbClr val="0000FF"/>
                    </a:solidFill>
                    <a:round/>
                    <a:headEnd/>
                    <a:tailEnd type="oval" w="med" len="med"/>
                  </a:ln>
                  <a:extLst>
                    <a:ext uri="{909E8E84-426E-40DD-AFC4-6F175D3DCCD1}">
                      <a14:hiddenFill xmlns:a14="http://schemas.microsoft.com/office/drawing/2010/main">
                        <a:noFill/>
                      </a14:hiddenFill>
                    </a:ext>
                  </a:extLst>
                </p:spPr>
              </p:cxnSp>
            </p:grpSp>
          </p:grpSp>
        </p:grpSp>
        <p:grpSp>
          <p:nvGrpSpPr>
            <p:cNvPr id="263" name="グループ化 262">
              <a:extLst>
                <a:ext uri="{FF2B5EF4-FFF2-40B4-BE49-F238E27FC236}">
                  <a16:creationId xmlns:a16="http://schemas.microsoft.com/office/drawing/2014/main" id="{A4E5086C-220A-E10E-64F4-0ACC2692046F}"/>
                </a:ext>
              </a:extLst>
            </p:cNvPr>
            <p:cNvGrpSpPr>
              <a:grpSpLocks/>
            </p:cNvGrpSpPr>
            <p:nvPr/>
          </p:nvGrpSpPr>
          <p:grpSpPr bwMode="auto">
            <a:xfrm>
              <a:off x="154999" y="1711514"/>
              <a:ext cx="4901972" cy="1583062"/>
              <a:chOff x="-2656" y="-39148"/>
              <a:chExt cx="4901972" cy="1611457"/>
            </a:xfrm>
          </p:grpSpPr>
          <p:sp>
            <p:nvSpPr>
              <p:cNvPr id="302" name="角丸四角形 290">
                <a:extLst>
                  <a:ext uri="{FF2B5EF4-FFF2-40B4-BE49-F238E27FC236}">
                    <a16:creationId xmlns:a16="http://schemas.microsoft.com/office/drawing/2014/main" id="{1FE4ACD2-1961-3D4B-0FC7-E59B5956BFC4}"/>
                  </a:ext>
                </a:extLst>
              </p:cNvPr>
              <p:cNvSpPr>
                <a:spLocks noChangeArrowheads="1"/>
              </p:cNvSpPr>
              <p:nvPr/>
            </p:nvSpPr>
            <p:spPr bwMode="auto">
              <a:xfrm>
                <a:off x="-2656" y="1082035"/>
                <a:ext cx="1014095" cy="330834"/>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継続使用</a:t>
                </a:r>
              </a:p>
            </p:txBody>
          </p:sp>
          <p:sp>
            <p:nvSpPr>
              <p:cNvPr id="303" name="角丸四角形 291">
                <a:extLst>
                  <a:ext uri="{FF2B5EF4-FFF2-40B4-BE49-F238E27FC236}">
                    <a16:creationId xmlns:a16="http://schemas.microsoft.com/office/drawing/2014/main" id="{28909CEF-F34F-FE7E-9391-4ED6A0A3FEE3}"/>
                  </a:ext>
                </a:extLst>
              </p:cNvPr>
              <p:cNvSpPr>
                <a:spLocks noChangeArrowheads="1"/>
              </p:cNvSpPr>
              <p:nvPr/>
            </p:nvSpPr>
            <p:spPr bwMode="auto">
              <a:xfrm>
                <a:off x="1549920" y="1062985"/>
                <a:ext cx="1014095" cy="330834"/>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対応措置</a:t>
                </a:r>
              </a:p>
            </p:txBody>
          </p:sp>
          <p:grpSp>
            <p:nvGrpSpPr>
              <p:cNvPr id="304" name="グループ化 303">
                <a:extLst>
                  <a:ext uri="{FF2B5EF4-FFF2-40B4-BE49-F238E27FC236}">
                    <a16:creationId xmlns:a16="http://schemas.microsoft.com/office/drawing/2014/main" id="{603CC745-24CF-2AB7-350A-D18206E44B46}"/>
                  </a:ext>
                </a:extLst>
              </p:cNvPr>
              <p:cNvGrpSpPr>
                <a:grpSpLocks/>
              </p:cNvGrpSpPr>
              <p:nvPr/>
            </p:nvGrpSpPr>
            <p:grpSpPr bwMode="auto">
              <a:xfrm>
                <a:off x="3065262" y="861649"/>
                <a:ext cx="1834054" cy="710660"/>
                <a:chOff x="55362" y="-224201"/>
                <a:chExt cx="1834054" cy="710660"/>
              </a:xfrm>
            </p:grpSpPr>
            <p:sp>
              <p:nvSpPr>
                <p:cNvPr id="315" name="AutoShape 14">
                  <a:extLst>
                    <a:ext uri="{FF2B5EF4-FFF2-40B4-BE49-F238E27FC236}">
                      <a16:creationId xmlns:a16="http://schemas.microsoft.com/office/drawing/2014/main" id="{11FA82E2-1831-95A6-DF1F-AD1A016F2010}"/>
                    </a:ext>
                  </a:extLst>
                </p:cNvPr>
                <p:cNvSpPr>
                  <a:spLocks noChangeArrowheads="1"/>
                </p:cNvSpPr>
                <p:nvPr/>
              </p:nvSpPr>
              <p:spPr bwMode="auto">
                <a:xfrm>
                  <a:off x="55362" y="-224201"/>
                  <a:ext cx="1834054" cy="710660"/>
                </a:xfrm>
                <a:prstGeom prst="diamond">
                  <a:avLst/>
                </a:prstGeom>
                <a:solidFill>
                  <a:srgbClr val="FFFFFF"/>
                </a:solidFill>
                <a:ln w="19050">
                  <a:solidFill>
                    <a:schemeClr val="accent1">
                      <a:lumMod val="95000"/>
                      <a:lumOff val="0"/>
                    </a:schemeClr>
                  </a:solidFill>
                  <a:miter lim="800000"/>
                  <a:headEnd/>
                  <a:tailEnd/>
                </a:ln>
              </p:spPr>
              <p:txBody>
                <a:bodyPr rot="0" vert="horz" wrap="square" lIns="74295" tIns="8890" rIns="74295" bIns="8890" anchor="ctr" anchorCtr="0" upright="1">
                  <a:noAutofit/>
                </a:bodyPr>
                <a:lstStyle/>
                <a:p>
                  <a:pPr algn="just"/>
                  <a:r>
                    <a:rPr lang="en-US" sz="8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6" name="Rectangle 15">
                  <a:extLst>
                    <a:ext uri="{FF2B5EF4-FFF2-40B4-BE49-F238E27FC236}">
                      <a16:creationId xmlns:a16="http://schemas.microsoft.com/office/drawing/2014/main" id="{8093340E-0983-921D-D848-CC828AE422AE}"/>
                    </a:ext>
                  </a:extLst>
                </p:cNvPr>
                <p:cNvSpPr>
                  <a:spLocks noChangeArrowheads="1"/>
                </p:cNvSpPr>
                <p:nvPr/>
              </p:nvSpPr>
              <p:spPr bwMode="auto">
                <a:xfrm>
                  <a:off x="456980" y="-51612"/>
                  <a:ext cx="1134908" cy="34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l"/>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点検時に対応</a:t>
                  </a:r>
                </a:p>
                <a:p>
                  <a:pPr algn="l"/>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可能なもの</a:t>
                  </a:r>
                </a:p>
              </p:txBody>
            </p:sp>
          </p:grpSp>
          <p:cxnSp>
            <p:nvCxnSpPr>
              <p:cNvPr id="305" name="直線矢印コネクタ 304">
                <a:extLst>
                  <a:ext uri="{FF2B5EF4-FFF2-40B4-BE49-F238E27FC236}">
                    <a16:creationId xmlns:a16="http://schemas.microsoft.com/office/drawing/2014/main" id="{3E502236-746A-245D-B1AB-18A259DFAAF3}"/>
                  </a:ext>
                </a:extLst>
              </p:cNvPr>
              <p:cNvCxnSpPr>
                <a:cxnSpLocks noChangeShapeType="1"/>
                <a:stCxn id="315" idx="1"/>
              </p:cNvCxnSpPr>
              <p:nvPr/>
            </p:nvCxnSpPr>
            <p:spPr bwMode="auto">
              <a:xfrm flipH="1" flipV="1">
                <a:off x="2568095" y="1213762"/>
                <a:ext cx="497167" cy="3217"/>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06" name="直線矢印コネクタ 305">
                <a:extLst>
                  <a:ext uri="{FF2B5EF4-FFF2-40B4-BE49-F238E27FC236}">
                    <a16:creationId xmlns:a16="http://schemas.microsoft.com/office/drawing/2014/main" id="{6C776004-57E5-9CAC-8D0E-70CE34A2C48F}"/>
                  </a:ext>
                </a:extLst>
              </p:cNvPr>
              <p:cNvCxnSpPr>
                <a:cxnSpLocks noChangeShapeType="1"/>
              </p:cNvCxnSpPr>
              <p:nvPr/>
            </p:nvCxnSpPr>
            <p:spPr bwMode="auto">
              <a:xfrm rot="5400000">
                <a:off x="1283220" y="986785"/>
                <a:ext cx="0" cy="532765"/>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307" name="Rectangle 8">
                <a:extLst>
                  <a:ext uri="{FF2B5EF4-FFF2-40B4-BE49-F238E27FC236}">
                    <a16:creationId xmlns:a16="http://schemas.microsoft.com/office/drawing/2014/main" id="{2965813C-7180-34FF-5E20-9105647B1CD4}"/>
                  </a:ext>
                </a:extLst>
              </p:cNvPr>
              <p:cNvSpPr>
                <a:spLocks noChangeArrowheads="1"/>
              </p:cNvSpPr>
              <p:nvPr/>
            </p:nvSpPr>
            <p:spPr bwMode="auto">
              <a:xfrm>
                <a:off x="882681" y="-39148"/>
                <a:ext cx="1101060" cy="2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経過観察</a:t>
                </a:r>
                <a:r>
                  <a:rPr lang="ja-JP"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308" name="グループ化 307">
                <a:extLst>
                  <a:ext uri="{FF2B5EF4-FFF2-40B4-BE49-F238E27FC236}">
                    <a16:creationId xmlns:a16="http://schemas.microsoft.com/office/drawing/2014/main" id="{6CFEB5A5-F227-1927-ECF6-25F7D3E0B242}"/>
                  </a:ext>
                </a:extLst>
              </p:cNvPr>
              <p:cNvGrpSpPr>
                <a:grpSpLocks/>
              </p:cNvGrpSpPr>
              <p:nvPr/>
            </p:nvGrpSpPr>
            <p:grpSpPr bwMode="auto">
              <a:xfrm>
                <a:off x="3962401" y="197171"/>
                <a:ext cx="702834" cy="659479"/>
                <a:chOff x="142876" y="-2854"/>
                <a:chExt cx="702834" cy="659479"/>
              </a:xfrm>
            </p:grpSpPr>
            <p:cxnSp>
              <p:nvCxnSpPr>
                <p:cNvPr id="313" name="直線矢印コネクタ 312">
                  <a:extLst>
                    <a:ext uri="{FF2B5EF4-FFF2-40B4-BE49-F238E27FC236}">
                      <a16:creationId xmlns:a16="http://schemas.microsoft.com/office/drawing/2014/main" id="{881E013D-8CF4-9773-F964-361BC19BE0AA}"/>
                    </a:ext>
                  </a:extLst>
                </p:cNvPr>
                <p:cNvCxnSpPr>
                  <a:cxnSpLocks noChangeShapeType="1"/>
                </p:cNvCxnSpPr>
                <p:nvPr/>
              </p:nvCxnSpPr>
              <p:spPr bwMode="auto">
                <a:xfrm>
                  <a:off x="169922" y="-2854"/>
                  <a:ext cx="1328" cy="659479"/>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314" name="Rectangle 8">
                  <a:extLst>
                    <a:ext uri="{FF2B5EF4-FFF2-40B4-BE49-F238E27FC236}">
                      <a16:creationId xmlns:a16="http://schemas.microsoft.com/office/drawing/2014/main" id="{75CCB5F0-DB79-B8F6-5A80-B71F420F7B50}"/>
                    </a:ext>
                  </a:extLst>
                </p:cNvPr>
                <p:cNvSpPr>
                  <a:spLocks noChangeArrowheads="1"/>
                </p:cNvSpPr>
                <p:nvPr/>
              </p:nvSpPr>
              <p:spPr bwMode="auto">
                <a:xfrm>
                  <a:off x="142876" y="260489"/>
                  <a:ext cx="702834" cy="2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要措置</a:t>
                  </a:r>
                </a:p>
              </p:txBody>
            </p:sp>
          </p:grpSp>
          <p:sp>
            <p:nvSpPr>
              <p:cNvPr id="309" name="Rectangle 8">
                <a:extLst>
                  <a:ext uri="{FF2B5EF4-FFF2-40B4-BE49-F238E27FC236}">
                    <a16:creationId xmlns:a16="http://schemas.microsoft.com/office/drawing/2014/main" id="{941FE704-212C-28A4-38AE-07D597737B49}"/>
                  </a:ext>
                </a:extLst>
              </p:cNvPr>
              <p:cNvSpPr>
                <a:spLocks noChangeArrowheads="1"/>
              </p:cNvSpPr>
              <p:nvPr/>
            </p:nvSpPr>
            <p:spPr bwMode="auto">
              <a:xfrm>
                <a:off x="2574707" y="923600"/>
                <a:ext cx="641549" cy="22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可能</a:t>
                </a:r>
              </a:p>
            </p:txBody>
          </p:sp>
          <p:grpSp>
            <p:nvGrpSpPr>
              <p:cNvPr id="310" name="グループ化 309">
                <a:extLst>
                  <a:ext uri="{FF2B5EF4-FFF2-40B4-BE49-F238E27FC236}">
                    <a16:creationId xmlns:a16="http://schemas.microsoft.com/office/drawing/2014/main" id="{F9611090-9FA9-D916-EAAC-887D997D5852}"/>
                  </a:ext>
                </a:extLst>
              </p:cNvPr>
              <p:cNvGrpSpPr>
                <a:grpSpLocks/>
              </p:cNvGrpSpPr>
              <p:nvPr/>
            </p:nvGrpSpPr>
            <p:grpSpPr bwMode="auto">
              <a:xfrm>
                <a:off x="523876" y="200027"/>
                <a:ext cx="1450343" cy="862959"/>
                <a:chOff x="1" y="2"/>
                <a:chExt cx="1450343" cy="862959"/>
              </a:xfrm>
            </p:grpSpPr>
            <p:cxnSp>
              <p:nvCxnSpPr>
                <p:cNvPr id="311" name="直線矢印コネクタ 310">
                  <a:extLst>
                    <a:ext uri="{FF2B5EF4-FFF2-40B4-BE49-F238E27FC236}">
                      <a16:creationId xmlns:a16="http://schemas.microsoft.com/office/drawing/2014/main" id="{2E006CD9-EDD7-E9B0-BDD8-DA65937CDA2E}"/>
                    </a:ext>
                  </a:extLst>
                </p:cNvPr>
                <p:cNvCxnSpPr>
                  <a:cxnSpLocks noChangeShapeType="1"/>
                  <a:stCxn id="359" idx="1"/>
                </p:cNvCxnSpPr>
                <p:nvPr/>
              </p:nvCxnSpPr>
              <p:spPr bwMode="auto">
                <a:xfrm flipH="1" flipV="1">
                  <a:off x="1" y="2"/>
                  <a:ext cx="1450343" cy="2818"/>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312" name="直線矢印コネクタ 311">
                  <a:extLst>
                    <a:ext uri="{FF2B5EF4-FFF2-40B4-BE49-F238E27FC236}">
                      <a16:creationId xmlns:a16="http://schemas.microsoft.com/office/drawing/2014/main" id="{1F7D8095-2053-E0EB-8284-AEA569D2A103}"/>
                    </a:ext>
                  </a:extLst>
                </p:cNvPr>
                <p:cNvCxnSpPr>
                  <a:cxnSpLocks noChangeShapeType="1"/>
                </p:cNvCxnSpPr>
                <p:nvPr/>
              </p:nvCxnSpPr>
              <p:spPr bwMode="auto">
                <a:xfrm flipH="1">
                  <a:off x="1" y="10559"/>
                  <a:ext cx="8489" cy="852402"/>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grpSp>
        </p:grpSp>
        <p:grpSp>
          <p:nvGrpSpPr>
            <p:cNvPr id="264" name="グループ化 263">
              <a:extLst>
                <a:ext uri="{FF2B5EF4-FFF2-40B4-BE49-F238E27FC236}">
                  <a16:creationId xmlns:a16="http://schemas.microsoft.com/office/drawing/2014/main" id="{A2201469-4FB3-C504-8B8E-0E0B5855A254}"/>
                </a:ext>
              </a:extLst>
            </p:cNvPr>
            <p:cNvGrpSpPr>
              <a:grpSpLocks/>
            </p:cNvGrpSpPr>
            <p:nvPr/>
          </p:nvGrpSpPr>
          <p:grpSpPr bwMode="auto">
            <a:xfrm>
              <a:off x="1480049" y="3266312"/>
              <a:ext cx="4642196" cy="3969060"/>
              <a:chOff x="-206861" y="-29196"/>
              <a:chExt cx="4642196" cy="4040251"/>
            </a:xfrm>
          </p:grpSpPr>
          <p:grpSp>
            <p:nvGrpSpPr>
              <p:cNvPr id="265" name="グループ化 264">
                <a:extLst>
                  <a:ext uri="{FF2B5EF4-FFF2-40B4-BE49-F238E27FC236}">
                    <a16:creationId xmlns:a16="http://schemas.microsoft.com/office/drawing/2014/main" id="{F146B7D9-5A94-30BF-DD79-72EE21B0010F}"/>
                  </a:ext>
                </a:extLst>
              </p:cNvPr>
              <p:cNvGrpSpPr>
                <a:grpSpLocks/>
              </p:cNvGrpSpPr>
              <p:nvPr/>
            </p:nvGrpSpPr>
            <p:grpSpPr bwMode="auto">
              <a:xfrm>
                <a:off x="2125672" y="2355791"/>
                <a:ext cx="1936020" cy="1655264"/>
                <a:chOff x="163522" y="-92134"/>
                <a:chExt cx="1936020" cy="1655264"/>
              </a:xfrm>
            </p:grpSpPr>
            <p:cxnSp>
              <p:nvCxnSpPr>
                <p:cNvPr id="299" name="直線矢印コネクタ 298">
                  <a:extLst>
                    <a:ext uri="{FF2B5EF4-FFF2-40B4-BE49-F238E27FC236}">
                      <a16:creationId xmlns:a16="http://schemas.microsoft.com/office/drawing/2014/main" id="{22184CFA-12EC-CF57-B732-0A0BFC072899}"/>
                    </a:ext>
                  </a:extLst>
                </p:cNvPr>
                <p:cNvCxnSpPr>
                  <a:cxnSpLocks noChangeShapeType="1"/>
                </p:cNvCxnSpPr>
                <p:nvPr/>
              </p:nvCxnSpPr>
              <p:spPr bwMode="auto">
                <a:xfrm flipH="1">
                  <a:off x="163522" y="1555468"/>
                  <a:ext cx="1793765" cy="0"/>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00" name="直線矢印コネクタ 299">
                  <a:extLst>
                    <a:ext uri="{FF2B5EF4-FFF2-40B4-BE49-F238E27FC236}">
                      <a16:creationId xmlns:a16="http://schemas.microsoft.com/office/drawing/2014/main" id="{79862B16-EF2B-9D75-2078-8C8A62512B2A}"/>
                    </a:ext>
                  </a:extLst>
                </p:cNvPr>
                <p:cNvCxnSpPr>
                  <a:cxnSpLocks noChangeShapeType="1"/>
                </p:cNvCxnSpPr>
                <p:nvPr/>
              </p:nvCxnSpPr>
              <p:spPr bwMode="auto">
                <a:xfrm>
                  <a:off x="1957287" y="-92134"/>
                  <a:ext cx="0" cy="1655264"/>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sp>
              <p:nvSpPr>
                <p:cNvPr id="301" name="Rectangle 8">
                  <a:extLst>
                    <a:ext uri="{FF2B5EF4-FFF2-40B4-BE49-F238E27FC236}">
                      <a16:creationId xmlns:a16="http://schemas.microsoft.com/office/drawing/2014/main" id="{8DC815CB-76B6-71FD-681D-C641E33833BF}"/>
                    </a:ext>
                  </a:extLst>
                </p:cNvPr>
                <p:cNvSpPr>
                  <a:spLocks noChangeArrowheads="1"/>
                </p:cNvSpPr>
                <p:nvPr/>
              </p:nvSpPr>
              <p:spPr bwMode="auto">
                <a:xfrm>
                  <a:off x="170042" y="1265527"/>
                  <a:ext cx="1929500" cy="2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大阪府に点検結果を報告</a:t>
                  </a:r>
                </a:p>
              </p:txBody>
            </p:sp>
          </p:grpSp>
          <p:grpSp>
            <p:nvGrpSpPr>
              <p:cNvPr id="266" name="グループ化 265">
                <a:extLst>
                  <a:ext uri="{FF2B5EF4-FFF2-40B4-BE49-F238E27FC236}">
                    <a16:creationId xmlns:a16="http://schemas.microsoft.com/office/drawing/2014/main" id="{AB1FB296-154C-8EBA-6E1F-F74E9FCA7840}"/>
                  </a:ext>
                </a:extLst>
              </p:cNvPr>
              <p:cNvGrpSpPr>
                <a:grpSpLocks/>
              </p:cNvGrpSpPr>
              <p:nvPr/>
            </p:nvGrpSpPr>
            <p:grpSpPr bwMode="auto">
              <a:xfrm>
                <a:off x="-206861" y="-29196"/>
                <a:ext cx="4642196" cy="2634354"/>
                <a:chOff x="-206861" y="-29196"/>
                <a:chExt cx="4642196" cy="2634354"/>
              </a:xfrm>
            </p:grpSpPr>
            <p:cxnSp>
              <p:nvCxnSpPr>
                <p:cNvPr id="267" name="直線矢印コネクタ 266">
                  <a:extLst>
                    <a:ext uri="{FF2B5EF4-FFF2-40B4-BE49-F238E27FC236}">
                      <a16:creationId xmlns:a16="http://schemas.microsoft.com/office/drawing/2014/main" id="{2B93C4DC-7025-805A-7133-2058D3A8FDEF}"/>
                    </a:ext>
                  </a:extLst>
                </p:cNvPr>
                <p:cNvCxnSpPr>
                  <a:cxnSpLocks noChangeShapeType="1"/>
                </p:cNvCxnSpPr>
                <p:nvPr/>
              </p:nvCxnSpPr>
              <p:spPr bwMode="auto">
                <a:xfrm>
                  <a:off x="2458740" y="1930518"/>
                  <a:ext cx="0" cy="674640"/>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268" name="角丸四角形 306">
                  <a:extLst>
                    <a:ext uri="{FF2B5EF4-FFF2-40B4-BE49-F238E27FC236}">
                      <a16:creationId xmlns:a16="http://schemas.microsoft.com/office/drawing/2014/main" id="{57AA6666-65A0-594A-48CC-2BCA3294DF06}"/>
                    </a:ext>
                  </a:extLst>
                </p:cNvPr>
                <p:cNvSpPr>
                  <a:spLocks noChangeArrowheads="1"/>
                </p:cNvSpPr>
                <p:nvPr/>
              </p:nvSpPr>
              <p:spPr bwMode="auto">
                <a:xfrm>
                  <a:off x="-206861" y="793478"/>
                  <a:ext cx="1479254" cy="403757"/>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応急措置</a:t>
                  </a:r>
                  <a:endParaRPr lang="en-US" alt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sz="800" kern="100" spc="-7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（必要に応じて実施）</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69" name="グループ化 268">
                  <a:extLst>
                    <a:ext uri="{FF2B5EF4-FFF2-40B4-BE49-F238E27FC236}">
                      <a16:creationId xmlns:a16="http://schemas.microsoft.com/office/drawing/2014/main" id="{BAAC7A6F-E5C7-68CA-4152-AC15AED3CF3C}"/>
                    </a:ext>
                  </a:extLst>
                </p:cNvPr>
                <p:cNvGrpSpPr>
                  <a:grpSpLocks/>
                </p:cNvGrpSpPr>
                <p:nvPr/>
              </p:nvGrpSpPr>
              <p:grpSpPr bwMode="auto">
                <a:xfrm>
                  <a:off x="1468016" y="1476375"/>
                  <a:ext cx="1974446" cy="497205"/>
                  <a:chOff x="-17884" y="0"/>
                  <a:chExt cx="1974446" cy="497205"/>
                </a:xfrm>
              </p:grpSpPr>
              <p:sp>
                <p:nvSpPr>
                  <p:cNvPr id="297" name="AutoShape 14">
                    <a:extLst>
                      <a:ext uri="{FF2B5EF4-FFF2-40B4-BE49-F238E27FC236}">
                        <a16:creationId xmlns:a16="http://schemas.microsoft.com/office/drawing/2014/main" id="{293B180A-F516-8ED3-1A72-F96EADAB6C52}"/>
                      </a:ext>
                    </a:extLst>
                  </p:cNvPr>
                  <p:cNvSpPr>
                    <a:spLocks noChangeArrowheads="1"/>
                  </p:cNvSpPr>
                  <p:nvPr/>
                </p:nvSpPr>
                <p:spPr bwMode="auto">
                  <a:xfrm>
                    <a:off x="-17884" y="0"/>
                    <a:ext cx="1974446" cy="497205"/>
                  </a:xfrm>
                  <a:prstGeom prst="diamond">
                    <a:avLst/>
                  </a:prstGeom>
                  <a:solidFill>
                    <a:srgbClr val="FFFFFF"/>
                  </a:solidFill>
                  <a:ln w="19050">
                    <a:solidFill>
                      <a:schemeClr val="accent1">
                        <a:lumMod val="95000"/>
                        <a:lumOff val="0"/>
                      </a:schemeClr>
                    </a:solidFill>
                    <a:miter lim="800000"/>
                    <a:headEnd/>
                    <a:tailEnd/>
                  </a:ln>
                </p:spPr>
                <p:txBody>
                  <a:bodyPr rot="0" vert="horz" wrap="square" lIns="74295" tIns="8890" rIns="74295" bIns="8890" anchor="ctr" anchorCtr="0" upright="1">
                    <a:noAutofit/>
                  </a:bodyPr>
                  <a:lstStyle/>
                  <a:p>
                    <a:pPr algn="just"/>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8" name="Rectangle 15">
                    <a:extLst>
                      <a:ext uri="{FF2B5EF4-FFF2-40B4-BE49-F238E27FC236}">
                        <a16:creationId xmlns:a16="http://schemas.microsoft.com/office/drawing/2014/main" id="{3352884C-C6F4-848C-14B0-27F1F2E09C6B}"/>
                      </a:ext>
                    </a:extLst>
                  </p:cNvPr>
                  <p:cNvSpPr>
                    <a:spLocks noChangeArrowheads="1"/>
                  </p:cNvSpPr>
                  <p:nvPr/>
                </p:nvSpPr>
                <p:spPr bwMode="auto">
                  <a:xfrm>
                    <a:off x="301841" y="148309"/>
                    <a:ext cx="1379118" cy="1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詳細点検の要否</a:t>
                    </a:r>
                    <a:r>
                      <a:rPr lang="ja-JP"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4</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270" name="角丸四角形 310">
                  <a:extLst>
                    <a:ext uri="{FF2B5EF4-FFF2-40B4-BE49-F238E27FC236}">
                      <a16:creationId xmlns:a16="http://schemas.microsoft.com/office/drawing/2014/main" id="{2B1D1B64-E281-FAEC-17C8-2FD03B3FB97C}"/>
                    </a:ext>
                  </a:extLst>
                </p:cNvPr>
                <p:cNvSpPr>
                  <a:spLocks noChangeArrowheads="1"/>
                </p:cNvSpPr>
                <p:nvPr/>
              </p:nvSpPr>
              <p:spPr bwMode="auto">
                <a:xfrm>
                  <a:off x="0" y="1562100"/>
                  <a:ext cx="1014095" cy="330835"/>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一時使用</a:t>
                  </a:r>
                </a:p>
              </p:txBody>
            </p:sp>
            <p:grpSp>
              <p:nvGrpSpPr>
                <p:cNvPr id="271" name="グループ化 270">
                  <a:extLst>
                    <a:ext uri="{FF2B5EF4-FFF2-40B4-BE49-F238E27FC236}">
                      <a16:creationId xmlns:a16="http://schemas.microsoft.com/office/drawing/2014/main" id="{8EFF24ED-49DA-3367-BA65-ED4BD9D28D5B}"/>
                    </a:ext>
                  </a:extLst>
                </p:cNvPr>
                <p:cNvGrpSpPr>
                  <a:grpSpLocks/>
                </p:cNvGrpSpPr>
                <p:nvPr/>
              </p:nvGrpSpPr>
              <p:grpSpPr bwMode="auto">
                <a:xfrm>
                  <a:off x="1710453" y="790575"/>
                  <a:ext cx="1510837" cy="476525"/>
                  <a:chOff x="-4047" y="0"/>
                  <a:chExt cx="1510837" cy="476525"/>
                </a:xfrm>
              </p:grpSpPr>
              <p:sp>
                <p:nvSpPr>
                  <p:cNvPr id="295" name="角丸四角形 312">
                    <a:extLst>
                      <a:ext uri="{FF2B5EF4-FFF2-40B4-BE49-F238E27FC236}">
                        <a16:creationId xmlns:a16="http://schemas.microsoft.com/office/drawing/2014/main" id="{65DBA364-070D-3AFF-3435-5A2EB19D4611}"/>
                      </a:ext>
                    </a:extLst>
                  </p:cNvPr>
                  <p:cNvSpPr>
                    <a:spLocks noChangeArrowheads="1"/>
                  </p:cNvSpPr>
                  <p:nvPr/>
                </p:nvSpPr>
                <p:spPr bwMode="auto">
                  <a:xfrm>
                    <a:off x="-4047" y="0"/>
                    <a:ext cx="1510837" cy="476525"/>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6" name="Rectangle 8">
                    <a:extLst>
                      <a:ext uri="{FF2B5EF4-FFF2-40B4-BE49-F238E27FC236}">
                        <a16:creationId xmlns:a16="http://schemas.microsoft.com/office/drawing/2014/main" id="{1E164B7A-571A-32E9-D73C-10E42C9FC578}"/>
                      </a:ext>
                    </a:extLst>
                  </p:cNvPr>
                  <p:cNvSpPr>
                    <a:spLocks noChangeArrowheads="1"/>
                  </p:cNvSpPr>
                  <p:nvPr/>
                </p:nvSpPr>
                <p:spPr bwMode="auto">
                  <a:xfrm>
                    <a:off x="51415" y="62909"/>
                    <a:ext cx="1385699" cy="33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使用禁止措置</a:t>
                    </a:r>
                  </a:p>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（全部又は一部）</a:t>
                    </a:r>
                  </a:p>
                </p:txBody>
              </p:sp>
            </p:grpSp>
            <p:cxnSp>
              <p:nvCxnSpPr>
                <p:cNvPr id="272" name="直線矢印コネクタ 271">
                  <a:extLst>
                    <a:ext uri="{FF2B5EF4-FFF2-40B4-BE49-F238E27FC236}">
                      <a16:creationId xmlns:a16="http://schemas.microsoft.com/office/drawing/2014/main" id="{34B98A66-E907-FC1A-40D9-EC48D21AA32D}"/>
                    </a:ext>
                  </a:extLst>
                </p:cNvPr>
                <p:cNvCxnSpPr>
                  <a:cxnSpLocks noChangeShapeType="1"/>
                </p:cNvCxnSpPr>
                <p:nvPr/>
              </p:nvCxnSpPr>
              <p:spPr bwMode="auto">
                <a:xfrm>
                  <a:off x="542925" y="1193123"/>
                  <a:ext cx="0" cy="361357"/>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273" name="直線矢印コネクタ 272">
                  <a:extLst>
                    <a:ext uri="{FF2B5EF4-FFF2-40B4-BE49-F238E27FC236}">
                      <a16:creationId xmlns:a16="http://schemas.microsoft.com/office/drawing/2014/main" id="{E2AA3250-C0F8-9769-2AA4-EE7AA0E8CB80}"/>
                    </a:ext>
                  </a:extLst>
                </p:cNvPr>
                <p:cNvCxnSpPr>
                  <a:cxnSpLocks noChangeShapeType="1"/>
                </p:cNvCxnSpPr>
                <p:nvPr/>
              </p:nvCxnSpPr>
              <p:spPr bwMode="auto">
                <a:xfrm>
                  <a:off x="2448330" y="1266287"/>
                  <a:ext cx="0" cy="209813"/>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grpSp>
              <p:nvGrpSpPr>
                <p:cNvPr id="274" name="グループ化 273">
                  <a:extLst>
                    <a:ext uri="{FF2B5EF4-FFF2-40B4-BE49-F238E27FC236}">
                      <a16:creationId xmlns:a16="http://schemas.microsoft.com/office/drawing/2014/main" id="{3825BBBC-C479-3340-8614-A6A6A332270E}"/>
                    </a:ext>
                  </a:extLst>
                </p:cNvPr>
                <p:cNvGrpSpPr>
                  <a:grpSpLocks/>
                </p:cNvGrpSpPr>
                <p:nvPr/>
              </p:nvGrpSpPr>
              <p:grpSpPr bwMode="auto">
                <a:xfrm>
                  <a:off x="523875" y="86168"/>
                  <a:ext cx="1857862" cy="716667"/>
                  <a:chOff x="0" y="57593"/>
                  <a:chExt cx="1857862" cy="716667"/>
                </a:xfrm>
              </p:grpSpPr>
              <p:grpSp>
                <p:nvGrpSpPr>
                  <p:cNvPr id="291" name="グループ化 290">
                    <a:extLst>
                      <a:ext uri="{FF2B5EF4-FFF2-40B4-BE49-F238E27FC236}">
                        <a16:creationId xmlns:a16="http://schemas.microsoft.com/office/drawing/2014/main" id="{032E5123-1C69-86B3-7495-40D6597A5568}"/>
                      </a:ext>
                    </a:extLst>
                  </p:cNvPr>
                  <p:cNvGrpSpPr>
                    <a:grpSpLocks/>
                  </p:cNvGrpSpPr>
                  <p:nvPr/>
                </p:nvGrpSpPr>
                <p:grpSpPr bwMode="auto">
                  <a:xfrm>
                    <a:off x="0" y="347347"/>
                    <a:ext cx="1857862" cy="426913"/>
                    <a:chOff x="0" y="-5078"/>
                    <a:chExt cx="1857862" cy="426913"/>
                  </a:xfrm>
                </p:grpSpPr>
                <p:cxnSp>
                  <p:nvCxnSpPr>
                    <p:cNvPr id="293" name="直線矢印コネクタ 292">
                      <a:extLst>
                        <a:ext uri="{FF2B5EF4-FFF2-40B4-BE49-F238E27FC236}">
                          <a16:creationId xmlns:a16="http://schemas.microsoft.com/office/drawing/2014/main" id="{3BB1A860-D594-8C51-A2CB-3107F22C8C0A}"/>
                        </a:ext>
                      </a:extLst>
                    </p:cNvPr>
                    <p:cNvCxnSpPr>
                      <a:cxnSpLocks noChangeShapeType="1"/>
                      <a:stCxn id="288" idx="1"/>
                    </p:cNvCxnSpPr>
                    <p:nvPr/>
                  </p:nvCxnSpPr>
                  <p:spPr bwMode="auto">
                    <a:xfrm flipH="1">
                      <a:off x="0" y="-5078"/>
                      <a:ext cx="1857862" cy="5078"/>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294" name="直線矢印コネクタ 293">
                      <a:extLst>
                        <a:ext uri="{FF2B5EF4-FFF2-40B4-BE49-F238E27FC236}">
                          <a16:creationId xmlns:a16="http://schemas.microsoft.com/office/drawing/2014/main" id="{43955150-3A6C-ECEC-6F1A-F1407D04FFED}"/>
                        </a:ext>
                      </a:extLst>
                    </p:cNvPr>
                    <p:cNvCxnSpPr>
                      <a:cxnSpLocks noChangeShapeType="1"/>
                    </p:cNvCxnSpPr>
                    <p:nvPr/>
                  </p:nvCxnSpPr>
                  <p:spPr bwMode="auto">
                    <a:xfrm>
                      <a:off x="8890" y="635"/>
                      <a:ext cx="0" cy="421200"/>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292" name="Rectangle 8">
                    <a:extLst>
                      <a:ext uri="{FF2B5EF4-FFF2-40B4-BE49-F238E27FC236}">
                        <a16:creationId xmlns:a16="http://schemas.microsoft.com/office/drawing/2014/main" id="{7D7C10A1-F4CA-EAF3-61CC-EBB87613512F}"/>
                      </a:ext>
                    </a:extLst>
                  </p:cNvPr>
                  <p:cNvSpPr>
                    <a:spLocks noChangeArrowheads="1"/>
                  </p:cNvSpPr>
                  <p:nvPr/>
                </p:nvSpPr>
                <p:spPr bwMode="auto">
                  <a:xfrm>
                    <a:off x="61555" y="57593"/>
                    <a:ext cx="1540241" cy="28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l"/>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安全管理上問題ない</a:t>
                    </a:r>
                  </a:p>
                </p:txBody>
              </p:sp>
            </p:grpSp>
            <p:grpSp>
              <p:nvGrpSpPr>
                <p:cNvPr id="275" name="グループ化 274">
                  <a:extLst>
                    <a:ext uri="{FF2B5EF4-FFF2-40B4-BE49-F238E27FC236}">
                      <a16:creationId xmlns:a16="http://schemas.microsoft.com/office/drawing/2014/main" id="{C22E6FC4-1195-7F0A-B9E4-6BF28FF637DC}"/>
                    </a:ext>
                  </a:extLst>
                </p:cNvPr>
                <p:cNvGrpSpPr>
                  <a:grpSpLocks/>
                </p:cNvGrpSpPr>
                <p:nvPr/>
              </p:nvGrpSpPr>
              <p:grpSpPr bwMode="auto">
                <a:xfrm>
                  <a:off x="2381737" y="-29196"/>
                  <a:ext cx="1468097" cy="814691"/>
                  <a:chOff x="133837" y="-29196"/>
                  <a:chExt cx="1468097" cy="814691"/>
                </a:xfrm>
              </p:grpSpPr>
              <p:grpSp>
                <p:nvGrpSpPr>
                  <p:cNvPr id="285" name="グループ化 284">
                    <a:extLst>
                      <a:ext uri="{FF2B5EF4-FFF2-40B4-BE49-F238E27FC236}">
                        <a16:creationId xmlns:a16="http://schemas.microsoft.com/office/drawing/2014/main" id="{64E3594A-612B-A113-C98E-C0B3CE421648}"/>
                      </a:ext>
                    </a:extLst>
                  </p:cNvPr>
                  <p:cNvGrpSpPr>
                    <a:grpSpLocks/>
                  </p:cNvGrpSpPr>
                  <p:nvPr/>
                </p:nvGrpSpPr>
                <p:grpSpPr bwMode="auto">
                  <a:xfrm>
                    <a:off x="133837" y="0"/>
                    <a:ext cx="171450" cy="785495"/>
                    <a:chOff x="133837" y="0"/>
                    <a:chExt cx="171450" cy="785495"/>
                  </a:xfrm>
                </p:grpSpPr>
                <p:sp>
                  <p:nvSpPr>
                    <p:cNvPr id="288" name="ひし形 287">
                      <a:extLst>
                        <a:ext uri="{FF2B5EF4-FFF2-40B4-BE49-F238E27FC236}">
                          <a16:creationId xmlns:a16="http://schemas.microsoft.com/office/drawing/2014/main" id="{A2FED3D9-5BF4-2816-C7DE-28A3D551A2E1}"/>
                        </a:ext>
                      </a:extLst>
                    </p:cNvPr>
                    <p:cNvSpPr>
                      <a:spLocks noChangeAspect="1" noChangeArrowheads="1"/>
                    </p:cNvSpPr>
                    <p:nvPr/>
                  </p:nvSpPr>
                  <p:spPr bwMode="auto">
                    <a:xfrm>
                      <a:off x="133837" y="314325"/>
                      <a:ext cx="171450" cy="123190"/>
                    </a:xfrm>
                    <a:prstGeom prst="diamond">
                      <a:avLst/>
                    </a:prstGeom>
                    <a:solidFill>
                      <a:srgbClr val="0070C0"/>
                    </a:solidFill>
                    <a:ln w="19050">
                      <a:solidFill>
                        <a:schemeClr val="accent1">
                          <a:lumMod val="95000"/>
                          <a:lumOff val="0"/>
                        </a:schemeClr>
                      </a:solidFill>
                      <a:miter lim="800000"/>
                      <a:headEnd/>
                      <a:tailEnd/>
                    </a:ln>
                  </p:spPr>
                  <p:txBody>
                    <a:bodyPr rot="0" vert="horz" wrap="square" lIns="74295" tIns="8890" rIns="74295" bIns="8890" anchor="ctr" anchorCtr="0" upright="1">
                      <a:noAutofit/>
                    </a:bodyPr>
                    <a:lstStyle/>
                    <a:p>
                      <a:pPr algn="just"/>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89" name="直線矢印コネクタ 288">
                      <a:extLst>
                        <a:ext uri="{FF2B5EF4-FFF2-40B4-BE49-F238E27FC236}">
                          <a16:creationId xmlns:a16="http://schemas.microsoft.com/office/drawing/2014/main" id="{9E3FCF56-A39B-DD96-C902-EBDD528DF71F}"/>
                        </a:ext>
                      </a:extLst>
                    </p:cNvPr>
                    <p:cNvCxnSpPr>
                      <a:cxnSpLocks noChangeShapeType="1"/>
                    </p:cNvCxnSpPr>
                    <p:nvPr/>
                  </p:nvCxnSpPr>
                  <p:spPr bwMode="auto">
                    <a:xfrm>
                      <a:off x="219563" y="0"/>
                      <a:ext cx="0" cy="337820"/>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290" name="直線矢印コネクタ 289">
                      <a:extLst>
                        <a:ext uri="{FF2B5EF4-FFF2-40B4-BE49-F238E27FC236}">
                          <a16:creationId xmlns:a16="http://schemas.microsoft.com/office/drawing/2014/main" id="{CD6EE61A-2D6D-C901-01B3-7A3611F80539}"/>
                        </a:ext>
                      </a:extLst>
                    </p:cNvPr>
                    <p:cNvCxnSpPr>
                      <a:cxnSpLocks noChangeShapeType="1"/>
                    </p:cNvCxnSpPr>
                    <p:nvPr/>
                  </p:nvCxnSpPr>
                  <p:spPr bwMode="auto">
                    <a:xfrm>
                      <a:off x="219567" y="447675"/>
                      <a:ext cx="0" cy="337820"/>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286" name="Rectangle 8">
                    <a:extLst>
                      <a:ext uri="{FF2B5EF4-FFF2-40B4-BE49-F238E27FC236}">
                        <a16:creationId xmlns:a16="http://schemas.microsoft.com/office/drawing/2014/main" id="{EA42870D-777C-E212-DC82-DC00D4D0EF74}"/>
                      </a:ext>
                    </a:extLst>
                  </p:cNvPr>
                  <p:cNvSpPr>
                    <a:spLocks noChangeArrowheads="1"/>
                  </p:cNvSpPr>
                  <p:nvPr/>
                </p:nvSpPr>
                <p:spPr bwMode="auto">
                  <a:xfrm>
                    <a:off x="303919" y="-29196"/>
                    <a:ext cx="728472" cy="17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不可</a:t>
                    </a:r>
                  </a:p>
                </p:txBody>
              </p:sp>
              <p:sp>
                <p:nvSpPr>
                  <p:cNvPr id="287" name="Rectangle 8">
                    <a:extLst>
                      <a:ext uri="{FF2B5EF4-FFF2-40B4-BE49-F238E27FC236}">
                        <a16:creationId xmlns:a16="http://schemas.microsoft.com/office/drawing/2014/main" id="{BBEF521F-568E-7AD6-604A-3A5A8ABB2496}"/>
                      </a:ext>
                    </a:extLst>
                  </p:cNvPr>
                  <p:cNvSpPr>
                    <a:spLocks noChangeArrowheads="1"/>
                  </p:cNvSpPr>
                  <p:nvPr/>
                </p:nvSpPr>
                <p:spPr bwMode="auto">
                  <a:xfrm>
                    <a:off x="305288" y="341534"/>
                    <a:ext cx="1296646" cy="38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l"/>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安全管理上</a:t>
                    </a:r>
                  </a:p>
                  <a:p>
                    <a:pPr algn="l"/>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問題あり</a:t>
                    </a:r>
                    <a:r>
                      <a:rPr lang="ja-JP"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3</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276" name="角丸四角形 355">
                  <a:extLst>
                    <a:ext uri="{FF2B5EF4-FFF2-40B4-BE49-F238E27FC236}">
                      <a16:creationId xmlns:a16="http://schemas.microsoft.com/office/drawing/2014/main" id="{06522AB2-E6E1-7AA4-F5E5-5B278C31E21E}"/>
                    </a:ext>
                  </a:extLst>
                </p:cNvPr>
                <p:cNvSpPr>
                  <a:spLocks noChangeArrowheads="1"/>
                </p:cNvSpPr>
                <p:nvPr/>
              </p:nvSpPr>
              <p:spPr bwMode="auto">
                <a:xfrm>
                  <a:off x="3421240" y="2108304"/>
                  <a:ext cx="1014095" cy="330835"/>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a:effectLst/>
                      <a:latin typeface="Meiryo UI" panose="020B0604030504040204" pitchFamily="50" charset="-128"/>
                      <a:ea typeface="Meiryo UI" panose="020B0604030504040204" pitchFamily="50" charset="-128"/>
                      <a:cs typeface="Times New Roman" panose="02020603050405020304" pitchFamily="18" charset="0"/>
                    </a:rPr>
                    <a:t>詳細点検</a:t>
                  </a:r>
                </a:p>
              </p:txBody>
            </p:sp>
            <p:grpSp>
              <p:nvGrpSpPr>
                <p:cNvPr id="277" name="グループ化 276">
                  <a:extLst>
                    <a:ext uri="{FF2B5EF4-FFF2-40B4-BE49-F238E27FC236}">
                      <a16:creationId xmlns:a16="http://schemas.microsoft.com/office/drawing/2014/main" id="{6149A110-E919-C3B4-6FAC-69D7CCD895C9}"/>
                    </a:ext>
                  </a:extLst>
                </p:cNvPr>
                <p:cNvGrpSpPr>
                  <a:grpSpLocks/>
                </p:cNvGrpSpPr>
                <p:nvPr/>
              </p:nvGrpSpPr>
              <p:grpSpPr bwMode="auto">
                <a:xfrm>
                  <a:off x="533401" y="1885950"/>
                  <a:ext cx="1914928" cy="442080"/>
                  <a:chOff x="1" y="0"/>
                  <a:chExt cx="1914928" cy="442080"/>
                </a:xfrm>
              </p:grpSpPr>
              <p:cxnSp>
                <p:nvCxnSpPr>
                  <p:cNvPr id="283" name="直線矢印コネクタ 282">
                    <a:extLst>
                      <a:ext uri="{FF2B5EF4-FFF2-40B4-BE49-F238E27FC236}">
                        <a16:creationId xmlns:a16="http://schemas.microsoft.com/office/drawing/2014/main" id="{E32A4F98-7486-E879-B4BD-E1BFEB59F242}"/>
                      </a:ext>
                    </a:extLst>
                  </p:cNvPr>
                  <p:cNvCxnSpPr>
                    <a:cxnSpLocks noChangeShapeType="1"/>
                  </p:cNvCxnSpPr>
                  <p:nvPr/>
                </p:nvCxnSpPr>
                <p:spPr bwMode="auto">
                  <a:xfrm>
                    <a:off x="3810" y="0"/>
                    <a:ext cx="0" cy="442080"/>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284" name="直線矢印コネクタ 283">
                    <a:extLst>
                      <a:ext uri="{FF2B5EF4-FFF2-40B4-BE49-F238E27FC236}">
                        <a16:creationId xmlns:a16="http://schemas.microsoft.com/office/drawing/2014/main" id="{EFC97FA1-38FA-D3F1-D605-076739881290}"/>
                      </a:ext>
                    </a:extLst>
                  </p:cNvPr>
                  <p:cNvCxnSpPr>
                    <a:cxnSpLocks noChangeShapeType="1"/>
                  </p:cNvCxnSpPr>
                  <p:nvPr/>
                </p:nvCxnSpPr>
                <p:spPr bwMode="auto">
                  <a:xfrm flipH="1" flipV="1">
                    <a:off x="1" y="441960"/>
                    <a:ext cx="1914928" cy="3"/>
                  </a:xfrm>
                  <a:prstGeom prst="straightConnector1">
                    <a:avLst/>
                  </a:prstGeom>
                  <a:noFill/>
                  <a:ln w="19050">
                    <a:solidFill>
                      <a:schemeClr val="accent1">
                        <a:lumMod val="95000"/>
                        <a:lumOff val="0"/>
                      </a:schemeClr>
                    </a:solidFill>
                    <a:round/>
                    <a:headEnd type="arrow" w="med" len="med"/>
                    <a:tailEnd type="none" w="med" len="med"/>
                  </a:ln>
                  <a:extLst>
                    <a:ext uri="{909E8E84-426E-40DD-AFC4-6F175D3DCCD1}">
                      <a14:hiddenFill xmlns:a14="http://schemas.microsoft.com/office/drawing/2010/main">
                        <a:noFill/>
                      </a14:hiddenFill>
                    </a:ext>
                  </a:extLst>
                </p:spPr>
              </p:cxnSp>
            </p:grpSp>
            <p:sp>
              <p:nvSpPr>
                <p:cNvPr id="278" name="Rectangle 8">
                  <a:extLst>
                    <a:ext uri="{FF2B5EF4-FFF2-40B4-BE49-F238E27FC236}">
                      <a16:creationId xmlns:a16="http://schemas.microsoft.com/office/drawing/2014/main" id="{194B6F2F-B3E9-8C39-1A84-819060C07D13}"/>
                    </a:ext>
                  </a:extLst>
                </p:cNvPr>
                <p:cNvSpPr>
                  <a:spLocks noChangeArrowheads="1"/>
                </p:cNvSpPr>
                <p:nvPr/>
              </p:nvSpPr>
              <p:spPr bwMode="auto">
                <a:xfrm>
                  <a:off x="3424652" y="1493192"/>
                  <a:ext cx="52197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必要</a:t>
                  </a:r>
                </a:p>
              </p:txBody>
            </p:sp>
            <p:sp>
              <p:nvSpPr>
                <p:cNvPr id="279" name="Rectangle 8">
                  <a:extLst>
                    <a:ext uri="{FF2B5EF4-FFF2-40B4-BE49-F238E27FC236}">
                      <a16:creationId xmlns:a16="http://schemas.microsoft.com/office/drawing/2014/main" id="{E87C7267-F7F4-A055-F9B0-0F116E5ABE61}"/>
                    </a:ext>
                  </a:extLst>
                </p:cNvPr>
                <p:cNvSpPr>
                  <a:spLocks noChangeArrowheads="1"/>
                </p:cNvSpPr>
                <p:nvPr/>
              </p:nvSpPr>
              <p:spPr bwMode="auto">
                <a:xfrm>
                  <a:off x="1895438" y="2026294"/>
                  <a:ext cx="620993" cy="17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不要</a:t>
                  </a:r>
                </a:p>
              </p:txBody>
            </p:sp>
            <p:grpSp>
              <p:nvGrpSpPr>
                <p:cNvPr id="280" name="グループ化 279">
                  <a:extLst>
                    <a:ext uri="{FF2B5EF4-FFF2-40B4-BE49-F238E27FC236}">
                      <a16:creationId xmlns:a16="http://schemas.microsoft.com/office/drawing/2014/main" id="{8E7C8B60-CDC0-8B7C-09B5-BCA8453B77F9}"/>
                    </a:ext>
                  </a:extLst>
                </p:cNvPr>
                <p:cNvGrpSpPr>
                  <a:grpSpLocks/>
                </p:cNvGrpSpPr>
                <p:nvPr/>
              </p:nvGrpSpPr>
              <p:grpSpPr bwMode="auto">
                <a:xfrm>
                  <a:off x="3442462" y="1714500"/>
                  <a:ext cx="497539" cy="392040"/>
                  <a:chOff x="251587" y="0"/>
                  <a:chExt cx="497539" cy="392040"/>
                </a:xfrm>
              </p:grpSpPr>
              <p:cxnSp>
                <p:nvCxnSpPr>
                  <p:cNvPr id="281" name="直線矢印コネクタ 280">
                    <a:extLst>
                      <a:ext uri="{FF2B5EF4-FFF2-40B4-BE49-F238E27FC236}">
                        <a16:creationId xmlns:a16="http://schemas.microsoft.com/office/drawing/2014/main" id="{480965C5-D8B9-153C-1CE7-589E2051E898}"/>
                      </a:ext>
                    </a:extLst>
                  </p:cNvPr>
                  <p:cNvCxnSpPr>
                    <a:cxnSpLocks noChangeShapeType="1"/>
                  </p:cNvCxnSpPr>
                  <p:nvPr/>
                </p:nvCxnSpPr>
                <p:spPr bwMode="auto">
                  <a:xfrm>
                    <a:off x="737152" y="0"/>
                    <a:ext cx="0" cy="392040"/>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282" name="直線矢印コネクタ 281">
                    <a:extLst>
                      <a:ext uri="{FF2B5EF4-FFF2-40B4-BE49-F238E27FC236}">
                        <a16:creationId xmlns:a16="http://schemas.microsoft.com/office/drawing/2014/main" id="{A4305C28-420D-F0D1-1C82-2E51EC89E040}"/>
                      </a:ext>
                    </a:extLst>
                  </p:cNvPr>
                  <p:cNvCxnSpPr>
                    <a:cxnSpLocks noChangeShapeType="1"/>
                    <a:endCxn id="297" idx="3"/>
                  </p:cNvCxnSpPr>
                  <p:nvPr/>
                </p:nvCxnSpPr>
                <p:spPr bwMode="auto">
                  <a:xfrm flipH="1">
                    <a:off x="251587" y="5881"/>
                    <a:ext cx="497539" cy="4596"/>
                  </a:xfrm>
                  <a:prstGeom prst="straightConnector1">
                    <a:avLst/>
                  </a:prstGeom>
                  <a:noFill/>
                  <a:ln w="19050">
                    <a:solidFill>
                      <a:schemeClr val="accent1">
                        <a:lumMod val="95000"/>
                        <a:lumOff val="0"/>
                      </a:schemeClr>
                    </a:solidFill>
                    <a:round/>
                    <a:headEnd type="none" w="med" len="med"/>
                    <a:tailEnd type="none" w="med" len="med"/>
                  </a:ln>
                  <a:extLst>
                    <a:ext uri="{909E8E84-426E-40DD-AFC4-6F175D3DCCD1}">
                      <a14:hiddenFill xmlns:a14="http://schemas.microsoft.com/office/drawing/2010/main">
                        <a:noFill/>
                      </a14:hiddenFill>
                    </a:ext>
                  </a:extLst>
                </p:spPr>
              </p:cxnSp>
            </p:grpSp>
          </p:grpSp>
        </p:grpSp>
      </p:grpSp>
      <p:sp>
        <p:nvSpPr>
          <p:cNvPr id="363" name="角丸四角形 310">
            <a:extLst>
              <a:ext uri="{FF2B5EF4-FFF2-40B4-BE49-F238E27FC236}">
                <a16:creationId xmlns:a16="http://schemas.microsoft.com/office/drawing/2014/main" id="{72685746-3052-7214-8B25-442F9626F24D}"/>
              </a:ext>
            </a:extLst>
          </p:cNvPr>
          <p:cNvSpPr>
            <a:spLocks noChangeArrowheads="1"/>
          </p:cNvSpPr>
          <p:nvPr/>
        </p:nvSpPr>
        <p:spPr bwMode="auto">
          <a:xfrm>
            <a:off x="4683274" y="3915109"/>
            <a:ext cx="827020" cy="193462"/>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使用本格再開</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64" name="角丸四角形 310">
            <a:extLst>
              <a:ext uri="{FF2B5EF4-FFF2-40B4-BE49-F238E27FC236}">
                <a16:creationId xmlns:a16="http://schemas.microsoft.com/office/drawing/2014/main" id="{78016542-0C04-F898-827C-76254E17C618}"/>
              </a:ext>
            </a:extLst>
          </p:cNvPr>
          <p:cNvSpPr>
            <a:spLocks noChangeArrowheads="1"/>
          </p:cNvSpPr>
          <p:nvPr/>
        </p:nvSpPr>
        <p:spPr bwMode="auto">
          <a:xfrm>
            <a:off x="4770529" y="6126899"/>
            <a:ext cx="782612" cy="190026"/>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使用本格再開</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67" name="テキスト ボックス 366">
            <a:extLst>
              <a:ext uri="{FF2B5EF4-FFF2-40B4-BE49-F238E27FC236}">
                <a16:creationId xmlns:a16="http://schemas.microsoft.com/office/drawing/2014/main" id="{9D423447-4A41-C9E2-F328-34B4996E161A}"/>
              </a:ext>
            </a:extLst>
          </p:cNvPr>
          <p:cNvSpPr txBox="1"/>
          <p:nvPr/>
        </p:nvSpPr>
        <p:spPr>
          <a:xfrm>
            <a:off x="5048466" y="6531256"/>
            <a:ext cx="3796230" cy="153888"/>
          </a:xfrm>
          <a:prstGeom prst="rect">
            <a:avLst/>
          </a:prstGeom>
          <a:noFill/>
        </p:spPr>
        <p:txBody>
          <a:bodyPr wrap="square" lIns="0" tIns="0" rIns="0" bIns="0">
            <a:spAutoFit/>
          </a:bodyPr>
          <a:lstStyle/>
          <a:p>
            <a:pPr algn="l">
              <a:spcBef>
                <a:spcPts val="600"/>
              </a:spcBef>
            </a:pPr>
            <a:r>
              <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dirty="0">
                <a:effectLst/>
                <a:latin typeface="Meiryo UI" panose="020B0604030504040204" pitchFamily="50" charset="-128"/>
                <a:ea typeface="Meiryo UI" panose="020B0604030504040204" pitchFamily="50" charset="-128"/>
                <a:cs typeface="Times New Roman" panose="02020603050405020304" pitchFamily="18" charset="0"/>
              </a:rPr>
              <a:t>.2‑11</a:t>
            </a:r>
            <a:r>
              <a:rPr lang="ja-JP" altLang="ja-JP" sz="10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点検から修繕等にいたる対応フロー　　　　（次ページに注釈）</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887278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9" y="500235"/>
            <a:ext cx="4343354"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６ 日常的な維持管理の着実な実践</a:t>
            </a:r>
            <a:endParaRPr lang="ja-JP" altLang="ja-JP" sz="1800" b="1" dirty="0">
              <a:effectLst/>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0C2F2F36-B68A-7087-BC2E-5E98AB8DA463}"/>
              </a:ext>
            </a:extLst>
          </p:cNvPr>
          <p:cNvSpPr>
            <a:spLocks noChangeArrowheads="1"/>
          </p:cNvSpPr>
          <p:nvPr/>
        </p:nvSpPr>
        <p:spPr bwMode="auto">
          <a:xfrm>
            <a:off x="309792" y="1485583"/>
            <a:ext cx="4141250" cy="468773"/>
          </a:xfrm>
          <a:prstGeom prst="rect">
            <a:avLst/>
          </a:prstGeom>
          <a:noFill/>
          <a:ln>
            <a:noFill/>
          </a:ln>
        </p:spPr>
        <p:txBody>
          <a:bodyPr rot="0" vert="horz" wrap="square" lIns="74295" tIns="8890" rIns="74295" bIns="8890" anchor="t" anchorCtr="0" upright="1">
            <a:noAutofit/>
          </a:bodyPr>
          <a:lstStyle/>
          <a:p>
            <a:pPr marL="342900" indent="-342900" algn="l">
              <a:lnSpc>
                <a:spcPts val="1200"/>
              </a:lnSpc>
            </a:pPr>
            <a:r>
              <a:rPr lang="ja-JP" sz="900" dirty="0">
                <a:effectLst/>
                <a:latin typeface="Meiryo UI" panose="020B0604030504040204" pitchFamily="50" charset="-128"/>
                <a:ea typeface="Meiryo UI" panose="020B0604030504040204" pitchFamily="50" charset="-128"/>
                <a:cs typeface="Times New Roman" panose="02020603050405020304" pitchFamily="18" charset="0"/>
              </a:rPr>
              <a:t>※２　経過観察のうち、修繕等のタイミングなどの判断から、特に劣化損傷等の変化に注意する必要があるものは、要観察として定期的にモニタリングする。</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C864FA2D-DEA7-B11C-B5C2-129A21366403}"/>
              </a:ext>
            </a:extLst>
          </p:cNvPr>
          <p:cNvSpPr>
            <a:spLocks noChangeArrowheads="1"/>
          </p:cNvSpPr>
          <p:nvPr/>
        </p:nvSpPr>
        <p:spPr bwMode="auto">
          <a:xfrm>
            <a:off x="333554" y="1235546"/>
            <a:ext cx="4141250" cy="293963"/>
          </a:xfrm>
          <a:prstGeom prst="rect">
            <a:avLst/>
          </a:prstGeom>
          <a:noFill/>
          <a:ln>
            <a:noFill/>
          </a:ln>
        </p:spPr>
        <p:txBody>
          <a:bodyPr rot="0" vert="horz" wrap="square" lIns="74295" tIns="8890" rIns="74295" bIns="8890" anchor="t" anchorCtr="0" upright="1">
            <a:noAutofit/>
          </a:bodyPr>
          <a:lstStyle/>
          <a:p>
            <a:pPr marL="342900" indent="-342900" algn="l">
              <a:lnSpc>
                <a:spcPts val="1200"/>
              </a:lnSpc>
            </a:pPr>
            <a:r>
              <a:rPr lang="ja-JP" sz="900" dirty="0">
                <a:effectLst/>
                <a:latin typeface="Meiryo UI" panose="020B0604030504040204" pitchFamily="50" charset="-128"/>
                <a:ea typeface="Meiryo UI" panose="020B0604030504040204" pitchFamily="50" charset="-128"/>
                <a:cs typeface="Times New Roman" panose="02020603050405020304" pitchFamily="18" charset="0"/>
              </a:rPr>
              <a:t>※１　施設の不具合があれば異常ありとなる。</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94F9CAFC-AD96-B7F6-9728-38E3B49C81DA}"/>
              </a:ext>
            </a:extLst>
          </p:cNvPr>
          <p:cNvSpPr>
            <a:spLocks noChangeArrowheads="1"/>
          </p:cNvSpPr>
          <p:nvPr/>
        </p:nvSpPr>
        <p:spPr bwMode="auto">
          <a:xfrm>
            <a:off x="309792" y="1884898"/>
            <a:ext cx="4103514" cy="623202"/>
          </a:xfrm>
          <a:prstGeom prst="rect">
            <a:avLst/>
          </a:prstGeom>
          <a:noFill/>
          <a:ln>
            <a:noFill/>
          </a:ln>
        </p:spPr>
        <p:txBody>
          <a:bodyPr rot="0" vert="horz" wrap="square" lIns="74295" tIns="8890" rIns="74295" bIns="8890" anchor="t" anchorCtr="0" upright="1">
            <a:noAutofit/>
          </a:bodyPr>
          <a:lstStyle/>
          <a:p>
            <a:pPr marL="342900" indent="-342900" algn="l">
              <a:lnSpc>
                <a:spcPts val="1200"/>
              </a:lnSpc>
            </a:pPr>
            <a:r>
              <a:rPr lang="ja-JP" sz="900" dirty="0">
                <a:effectLst/>
                <a:latin typeface="Meiryo UI" panose="020B0604030504040204" pitchFamily="50" charset="-128"/>
                <a:ea typeface="Meiryo UI" panose="020B0604030504040204" pitchFamily="50" charset="-128"/>
                <a:cs typeface="Times New Roman" panose="02020603050405020304" pitchFamily="18" charset="0"/>
              </a:rPr>
              <a:t>※３　当該施設の劣化損傷等の部位・程度、利用状況などから、事故の危険性が高い又は施設の故障を招く恐れがあるなど、施設の継続使用が望ましくない場合は、事故や故障等の危険性等が取り除かれるまで、使用禁止措置をとる。</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marL="400050" algn="l">
              <a:lnSpc>
                <a:spcPts val="1200"/>
              </a:lnSpc>
            </a:pPr>
            <a:r>
              <a:rPr lang="en-US" sz="9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F0846D89-3DC3-D6FD-DF6B-3788AF78D94C}"/>
              </a:ext>
            </a:extLst>
          </p:cNvPr>
          <p:cNvSpPr>
            <a:spLocks noChangeArrowheads="1"/>
          </p:cNvSpPr>
          <p:nvPr/>
        </p:nvSpPr>
        <p:spPr bwMode="auto">
          <a:xfrm>
            <a:off x="304667" y="2440059"/>
            <a:ext cx="4146375" cy="388032"/>
          </a:xfrm>
          <a:prstGeom prst="rect">
            <a:avLst/>
          </a:prstGeom>
          <a:noFill/>
          <a:ln>
            <a:noFill/>
          </a:ln>
        </p:spPr>
        <p:txBody>
          <a:bodyPr rot="0" vert="horz" wrap="square" lIns="74295" tIns="8890" rIns="74295" bIns="8890" anchor="t" anchorCtr="0" upright="1">
            <a:noAutofit/>
          </a:bodyPr>
          <a:lstStyle/>
          <a:p>
            <a:pPr marL="342900" indent="-342900" algn="l">
              <a:lnSpc>
                <a:spcPts val="1200"/>
              </a:lnSpc>
            </a:pPr>
            <a:r>
              <a:rPr lang="ja-JP" sz="900" dirty="0">
                <a:effectLst/>
                <a:latin typeface="Meiryo UI" panose="020B0604030504040204" pitchFamily="50" charset="-128"/>
                <a:ea typeface="Meiryo UI" panose="020B0604030504040204" pitchFamily="50" charset="-128"/>
                <a:cs typeface="Times New Roman" panose="02020603050405020304" pitchFamily="18" charset="0"/>
              </a:rPr>
              <a:t>※４　詳細点検には、遊具の臨時精密点検なども含んでいる。また、詳細点検の要否は、適宜、大阪府と協議する。</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indent="342900" algn="l">
              <a:lnSpc>
                <a:spcPts val="1200"/>
              </a:lnSpc>
            </a:pPr>
            <a:r>
              <a:rPr lang="en-US" sz="9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24E559F6-79EA-B4DE-BF8A-DA609C5C45D7}"/>
              </a:ext>
            </a:extLst>
          </p:cNvPr>
          <p:cNvSpPr>
            <a:spLocks noChangeArrowheads="1"/>
          </p:cNvSpPr>
          <p:nvPr/>
        </p:nvSpPr>
        <p:spPr bwMode="auto">
          <a:xfrm>
            <a:off x="304667" y="2854447"/>
            <a:ext cx="4103514" cy="642800"/>
          </a:xfrm>
          <a:prstGeom prst="rect">
            <a:avLst/>
          </a:prstGeom>
          <a:noFill/>
          <a:ln>
            <a:noFill/>
          </a:ln>
        </p:spPr>
        <p:txBody>
          <a:bodyPr rot="0" vert="horz" wrap="square" lIns="74295" tIns="8890" rIns="74295" bIns="8890" anchor="t" anchorCtr="0" upright="1">
            <a:noAutofit/>
          </a:bodyPr>
          <a:lstStyle/>
          <a:p>
            <a:pPr marL="342900" indent="-342900" algn="l">
              <a:lnSpc>
                <a:spcPts val="1200"/>
              </a:lnSpc>
            </a:pPr>
            <a:r>
              <a:rPr lang="ja-JP" sz="900" dirty="0">
                <a:effectLst/>
                <a:latin typeface="Meiryo UI" panose="020B0604030504040204" pitchFamily="50" charset="-128"/>
                <a:ea typeface="Meiryo UI" panose="020B0604030504040204" pitchFamily="50" charset="-128"/>
                <a:cs typeface="Times New Roman" panose="02020603050405020304" pitchFamily="18" charset="0"/>
              </a:rPr>
              <a:t>※５　軽易な修繕は、府営公園管理要領に記載されている「補修、修繕の例示区分」に示された内容で、各公園で定められている修繕費の範囲内で対応可能な修繕。修繕金額が一定額を超えるものや、既存施設の構造等を変えるような修繕等は大阪府と協議する。</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75">
            <a:extLst>
              <a:ext uri="{FF2B5EF4-FFF2-40B4-BE49-F238E27FC236}">
                <a16:creationId xmlns:a16="http://schemas.microsoft.com/office/drawing/2014/main" id="{22BE7B2D-034C-ACF2-F15E-297FA684B5C9}"/>
              </a:ext>
            </a:extLst>
          </p:cNvPr>
          <p:cNvSpPr txBox="1">
            <a:spLocks/>
          </p:cNvSpPr>
          <p:nvPr/>
        </p:nvSpPr>
        <p:spPr>
          <a:xfrm>
            <a:off x="246897" y="971501"/>
            <a:ext cx="677127" cy="244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05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注釈</a:t>
            </a:r>
            <a:r>
              <a:rPr lang="en-US" sz="105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36506E2B-4601-D4D1-226F-48AA0E23F97E}"/>
              </a:ext>
            </a:extLst>
          </p:cNvPr>
          <p:cNvSpPr>
            <a:spLocks/>
          </p:cNvSpPr>
          <p:nvPr/>
        </p:nvSpPr>
        <p:spPr>
          <a:xfrm>
            <a:off x="246898" y="947984"/>
            <a:ext cx="4171533" cy="2632614"/>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endParaRPr lang="ja-JP" altLang="en-US" dirty="0"/>
          </a:p>
        </p:txBody>
      </p:sp>
      <p:sp>
        <p:nvSpPr>
          <p:cNvPr id="22" name="テキスト ボックス 21">
            <a:extLst>
              <a:ext uri="{FF2B5EF4-FFF2-40B4-BE49-F238E27FC236}">
                <a16:creationId xmlns:a16="http://schemas.microsoft.com/office/drawing/2014/main" id="{B6F5D61A-81B4-91AA-757C-DC0E3DFBB594}"/>
              </a:ext>
            </a:extLst>
          </p:cNvPr>
          <p:cNvSpPr txBox="1"/>
          <p:nvPr/>
        </p:nvSpPr>
        <p:spPr>
          <a:xfrm>
            <a:off x="246897" y="3665335"/>
            <a:ext cx="1934679" cy="261610"/>
          </a:xfrm>
          <a:prstGeom prst="rect">
            <a:avLst/>
          </a:prstGeom>
          <a:noFill/>
        </p:spPr>
        <p:txBody>
          <a:bodyPr wrap="square">
            <a:spAutoFit/>
          </a:bodyPr>
          <a:lstStyle/>
          <a:p>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【維持管理作業上の留意点】</a:t>
            </a:r>
            <a:endParaRPr lang="ja-JP" altLang="en-US" sz="11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6211CC90-F575-42EC-9250-C705F5E7D752}"/>
              </a:ext>
            </a:extLst>
          </p:cNvPr>
          <p:cNvSpPr txBox="1"/>
          <p:nvPr/>
        </p:nvSpPr>
        <p:spPr>
          <a:xfrm>
            <a:off x="333554" y="3921016"/>
            <a:ext cx="4141249" cy="2507161"/>
          </a:xfrm>
          <a:prstGeom prst="rect">
            <a:avLst/>
          </a:prstGeom>
          <a:noFill/>
        </p:spPr>
        <p:txBody>
          <a:bodyPr wrap="square">
            <a:spAutoFit/>
          </a:bodyPr>
          <a:lstStyle/>
          <a:p>
            <a:pPr algn="l">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○共通</a:t>
            </a:r>
          </a:p>
          <a:p>
            <a:pPr algn="l">
              <a:lnSpc>
                <a:spcPct val="120000"/>
              </a:lnSpc>
            </a:pP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・損傷している施設や損傷の恐れのある施設などに対し、迅速な応急</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復旧や事故等を未然に防止するための予防措置を行い、利用者の</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安全を確保する。</a:t>
            </a:r>
          </a:p>
          <a:p>
            <a:pPr algn="l">
              <a:lnSpc>
                <a:spcPct val="120000"/>
              </a:lnSpc>
            </a:pP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・各施設に異常や不具合があった場合で、使用中止とする場合は、</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立入防止措置（立入フェンスの設置等）や、施設をシートで覆うな</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ど、当該施設を使用することができないように適切な措置を講じると</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共に、看板等による注意喚起を行うなど、利用者の安全確保・信頼</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確保に努める。</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20000"/>
              </a:lnSpc>
            </a:pP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・施設の清掃や除草は周辺状況に応じて、施設の機能や環境を損わ</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ないよう維持管理する。</a:t>
            </a:r>
          </a:p>
          <a:p>
            <a:pPr algn="l">
              <a:lnSpc>
                <a:spcPct val="120000"/>
              </a:lnSpc>
            </a:pP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2F68D89E-7431-63C3-2BE3-BECCEFE04412}"/>
              </a:ext>
            </a:extLst>
          </p:cNvPr>
          <p:cNvSpPr txBox="1"/>
          <p:nvPr/>
        </p:nvSpPr>
        <p:spPr>
          <a:xfrm>
            <a:off x="4908884" y="1026758"/>
            <a:ext cx="4103667" cy="5346785"/>
          </a:xfrm>
          <a:prstGeom prst="rect">
            <a:avLst/>
          </a:prstGeom>
          <a:noFill/>
        </p:spPr>
        <p:txBody>
          <a:bodyPr wrap="square">
            <a:spAutoFit/>
          </a:bodyPr>
          <a:lstStyle/>
          <a:p>
            <a:pPr algn="l">
              <a:lnSpc>
                <a:spcPct val="13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・点検に連動した保守業務として、周期的・継続的に消耗部品（小部</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品など）の取替え、注油、汚れの除去、部品の調整などの軽微な作</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業を適切に実施し、施設の劣化抑制に努める。</a:t>
            </a:r>
          </a:p>
          <a:p>
            <a:pPr algn="l">
              <a:lnSpc>
                <a:spcPct val="130000"/>
              </a:lnSpc>
            </a:pP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・誤った保守や修繕は、施設の機能低下を招く恐れがあることから、施</a:t>
            </a:r>
            <a:endPar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設の構造等の特性を十分把握した上で、保守業務及び修繕等を行</a:t>
            </a:r>
            <a:endPar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う。</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・比較的小規模で簡易な作業を行うことで、機能回復は期待できない</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ものの劣化を抑制することができる場合があることから、このような作業</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を計画的かつ継続的に実施することで長寿命化に努める。</a:t>
            </a:r>
          </a:p>
          <a:p>
            <a:pPr algn="l">
              <a:lnSpc>
                <a:spcPct val="13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・日常的な維持管理において、各種法令に基づいて有資格者を配置す</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ると共に、有資格者又は専門業者による法定点検を実施し、必要な</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保守業務や点検結果に基づく修繕等を行う。</a:t>
            </a:r>
          </a:p>
          <a:p>
            <a:pPr algn="l">
              <a:lnSpc>
                <a:spcPct val="13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・木製素材の施設などは、柱・支柱の地際部や床材等の腐食などに注</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意し、適宜、部材交換や補強を行うなど、施設の長寿命化に努める。</a:t>
            </a:r>
          </a:p>
          <a:p>
            <a:pPr algn="l">
              <a:lnSpc>
                <a:spcPct val="13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・修繕等の際は、単なる原状復旧でなく耐久性に優れた材質への交換、</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利用者の利便性を考えた形状への変更など、適宜、耐用年数の向上</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や機能付加などにも配慮する。</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また、事案に応じて、適宜、専門業者による修繕等の対応により施</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工品質の向上に努める。</a:t>
            </a:r>
          </a:p>
          <a:p>
            <a:pPr algn="l">
              <a:lnSpc>
                <a:spcPct val="13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・多くの異なる目的・用途の施設が存在するため、施設の劣化状況に加</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えて、施設の重要性（機能停止時の公園利用の影響性等）や設</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備の耐用年数（製造メーカーの推奨年数も含め）、事故の危険性、</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3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ＬＣＣなどを考慮し、緊急性の高いものから、順次修繕等を行う</a:t>
            </a:r>
            <a:r>
              <a:rPr lang="ja-JP" altLang="en-US" sz="1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3350" algn="just">
              <a:lnSpc>
                <a:spcPct val="130000"/>
              </a:lnSpc>
            </a:pP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スライド番号プレースホルダー 2">
            <a:extLst>
              <a:ext uri="{FF2B5EF4-FFF2-40B4-BE49-F238E27FC236}">
                <a16:creationId xmlns:a16="http://schemas.microsoft.com/office/drawing/2014/main" id="{8E552783-2589-8A47-EC12-0FD3122AD507}"/>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168</a:t>
            </a:fld>
            <a:endParaRPr lang="ja-JP" altLang="en-US" dirty="0"/>
          </a:p>
        </p:txBody>
      </p:sp>
    </p:spTree>
    <p:extLst>
      <p:ext uri="{BB962C8B-B14F-4D97-AF65-F5344CB8AC3E}">
        <p14:creationId xmlns:p14="http://schemas.microsoft.com/office/powerpoint/2010/main" val="4072401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9" y="500235"/>
            <a:ext cx="4343354"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６ 日常的な維持管理の着実な実践</a:t>
            </a:r>
            <a:endParaRPr lang="ja-JP" altLang="ja-JP" sz="1800" b="1" dirty="0">
              <a:effectLst/>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8DFADBA-3696-8959-6A32-8FD33DA23A85}"/>
              </a:ext>
            </a:extLst>
          </p:cNvPr>
          <p:cNvSpPr txBox="1"/>
          <p:nvPr/>
        </p:nvSpPr>
        <p:spPr>
          <a:xfrm>
            <a:off x="228601" y="954304"/>
            <a:ext cx="1898583" cy="276999"/>
          </a:xfrm>
          <a:prstGeom prst="rect">
            <a:avLst/>
          </a:prstGeom>
          <a:noFill/>
        </p:spPr>
        <p:txBody>
          <a:bodyPr wrap="square">
            <a:spAutoFit/>
          </a:bodyPr>
          <a:lstStyle/>
          <a:p>
            <a:pPr algn="just">
              <a:spcBef>
                <a:spcPts val="600"/>
              </a:spcBef>
              <a:spcAft>
                <a:spcPts val="600"/>
              </a:spcAft>
            </a:pP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維持管理作業計画の策定</a:t>
            </a:r>
          </a:p>
        </p:txBody>
      </p:sp>
      <p:sp>
        <p:nvSpPr>
          <p:cNvPr id="7" name="テキスト ボックス 6">
            <a:extLst>
              <a:ext uri="{FF2B5EF4-FFF2-40B4-BE49-F238E27FC236}">
                <a16:creationId xmlns:a16="http://schemas.microsoft.com/office/drawing/2014/main" id="{9B863395-1CA2-7668-85A8-48E0EB2CE83B}"/>
              </a:ext>
            </a:extLst>
          </p:cNvPr>
          <p:cNvSpPr txBox="1"/>
          <p:nvPr/>
        </p:nvSpPr>
        <p:spPr>
          <a:xfrm>
            <a:off x="372980" y="1215914"/>
            <a:ext cx="4101823" cy="882101"/>
          </a:xfrm>
          <a:prstGeom prst="rect">
            <a:avLst/>
          </a:prstGeom>
          <a:noFill/>
        </p:spPr>
        <p:txBody>
          <a:bodyPr wrap="square">
            <a:spAutoFit/>
          </a:bodyPr>
          <a:lstStyle/>
          <a:p>
            <a:pPr algn="just">
              <a:lnSpc>
                <a:spcPct val="120000"/>
              </a:lnSpc>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維持管理作業を効率的・効果的に実践するために、日常的に実施する作業について、具体的な維持管理作業計画</a:t>
            </a:r>
            <a:r>
              <a:rPr lang="x-none" altLang="ja-JP" sz="1100" kern="100" baseline="300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x-none"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ｰ</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11</a:t>
            </a: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参照）を策定する。</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x-none"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※なお、指定管理者は毎年度作成する事業実施計画書にて定める。</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1CBF25CC-4682-DBE4-C35E-153418440F71}"/>
              </a:ext>
            </a:extLst>
          </p:cNvPr>
          <p:cNvSpPr txBox="1"/>
          <p:nvPr/>
        </p:nvSpPr>
        <p:spPr>
          <a:xfrm>
            <a:off x="1097162" y="2098015"/>
            <a:ext cx="2411928" cy="246221"/>
          </a:xfrm>
          <a:prstGeom prst="rect">
            <a:avLst/>
          </a:prstGeom>
          <a:noFill/>
        </p:spPr>
        <p:txBody>
          <a:bodyPr wrap="square">
            <a:spAutoFit/>
          </a:bodyPr>
          <a:lstStyle/>
          <a:p>
            <a:pPr algn="ctr">
              <a:spcBef>
                <a:spcPts val="600"/>
              </a:spcBef>
            </a:pPr>
            <a:r>
              <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dirty="0">
                <a:effectLst/>
                <a:latin typeface="Meiryo UI" panose="020B0604030504040204" pitchFamily="50" charset="-128"/>
                <a:ea typeface="Meiryo UI" panose="020B0604030504040204" pitchFamily="50" charset="-128"/>
                <a:cs typeface="Times New Roman" panose="02020603050405020304" pitchFamily="18" charset="0"/>
              </a:rPr>
              <a:t>.2‑11</a:t>
            </a:r>
            <a:r>
              <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維持管理作業計画（例示）</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0" name="表 9">
            <a:extLst>
              <a:ext uri="{FF2B5EF4-FFF2-40B4-BE49-F238E27FC236}">
                <a16:creationId xmlns:a16="http://schemas.microsoft.com/office/drawing/2014/main" id="{B77EC644-5E81-528C-A202-7C8EEDCFF0CC}"/>
              </a:ext>
            </a:extLst>
          </p:cNvPr>
          <p:cNvGraphicFramePr>
            <a:graphicFrameLocks noGrp="1"/>
          </p:cNvGraphicFramePr>
          <p:nvPr/>
        </p:nvGraphicFramePr>
        <p:xfrm>
          <a:off x="241432" y="2355279"/>
          <a:ext cx="4101823" cy="1991261"/>
        </p:xfrm>
        <a:graphic>
          <a:graphicData uri="http://schemas.openxmlformats.org/drawingml/2006/table">
            <a:tbl>
              <a:tblPr>
                <a:tableStyleId>{5C22544A-7EE6-4342-B048-85BDC9FD1C3A}</a:tableStyleId>
              </a:tblPr>
              <a:tblGrid>
                <a:gridCol w="971351">
                  <a:extLst>
                    <a:ext uri="{9D8B030D-6E8A-4147-A177-3AD203B41FA5}">
                      <a16:colId xmlns:a16="http://schemas.microsoft.com/office/drawing/2014/main" val="1351482277"/>
                    </a:ext>
                  </a:extLst>
                </a:gridCol>
                <a:gridCol w="3130472">
                  <a:extLst>
                    <a:ext uri="{9D8B030D-6E8A-4147-A177-3AD203B41FA5}">
                      <a16:colId xmlns:a16="http://schemas.microsoft.com/office/drawing/2014/main" val="3844576359"/>
                    </a:ext>
                  </a:extLst>
                </a:gridCol>
              </a:tblGrid>
              <a:tr h="212895">
                <a:tc>
                  <a:txBody>
                    <a:bodyPr/>
                    <a:lstStyle/>
                    <a:p>
                      <a:pPr algn="ctr">
                        <a:lnSpc>
                          <a:spcPct val="120000"/>
                        </a:lnSpc>
                      </a:pPr>
                      <a:r>
                        <a:rPr lang="ja-JP" sz="1000" dirty="0">
                          <a:effectLst/>
                        </a:rPr>
                        <a:t>項目</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44780" algn="ctr">
                        <a:lnSpc>
                          <a:spcPct val="120000"/>
                        </a:lnSpc>
                      </a:pPr>
                      <a:r>
                        <a:rPr lang="ja-JP" sz="1000" dirty="0">
                          <a:effectLst/>
                        </a:rPr>
                        <a:t>内容</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83514921"/>
                  </a:ext>
                </a:extLst>
              </a:tr>
              <a:tr h="1778366">
                <a:tc>
                  <a:txBody>
                    <a:bodyPr/>
                    <a:lstStyle/>
                    <a:p>
                      <a:pPr algn="just">
                        <a:lnSpc>
                          <a:spcPct val="120000"/>
                        </a:lnSpc>
                      </a:pPr>
                      <a:r>
                        <a:rPr lang="ja-JP" sz="1050">
                          <a:effectLst/>
                        </a:rPr>
                        <a:t>維持管理作業</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fontAlgn="auto">
                        <a:lnSpc>
                          <a:spcPct val="120000"/>
                        </a:lnSpc>
                        <a:buFont typeface="Wingdings" panose="05000000000000000000" pitchFamily="2" charset="2"/>
                        <a:buChar char=""/>
                      </a:pPr>
                      <a:r>
                        <a:rPr lang="ja-JP" sz="1050" dirty="0">
                          <a:effectLst/>
                        </a:rPr>
                        <a:t>指定管理者等で実施可能な修繕業務の整理</a:t>
                      </a:r>
                    </a:p>
                    <a:p>
                      <a:pPr marL="0" lvl="0" indent="0" algn="just" fontAlgn="auto">
                        <a:lnSpc>
                          <a:spcPct val="120000"/>
                        </a:lnSpc>
                        <a:buFont typeface="Wingdings" panose="05000000000000000000" pitchFamily="2" charset="2"/>
                        <a:buChar char=""/>
                      </a:pPr>
                      <a:r>
                        <a:rPr lang="ja-JP" sz="1050" dirty="0">
                          <a:effectLst/>
                        </a:rPr>
                        <a:t>応急対応時の初動体制・緊急連絡網の整理</a:t>
                      </a:r>
                    </a:p>
                    <a:p>
                      <a:pPr marL="0" lvl="0" indent="0" algn="just" fontAlgn="auto">
                        <a:lnSpc>
                          <a:spcPct val="120000"/>
                        </a:lnSpc>
                        <a:buFont typeface="Wingdings" panose="05000000000000000000" pitchFamily="2" charset="2"/>
                        <a:buChar char=""/>
                      </a:pPr>
                      <a:r>
                        <a:rPr lang="ja-JP" sz="1050" dirty="0">
                          <a:effectLst/>
                        </a:rPr>
                        <a:t>清掃、除草、美化活動（清掃・啓発等）等の維</a:t>
                      </a:r>
                      <a:endParaRPr lang="en-US" altLang="ja-JP" sz="1050" dirty="0">
                        <a:effectLst/>
                      </a:endParaRPr>
                    </a:p>
                    <a:p>
                      <a:pPr marL="0" lvl="0" indent="0" algn="just" fontAlgn="auto">
                        <a:lnSpc>
                          <a:spcPct val="120000"/>
                        </a:lnSpc>
                        <a:buFont typeface="Wingdings" panose="05000000000000000000" pitchFamily="2" charset="2"/>
                        <a:buNone/>
                      </a:pPr>
                      <a:r>
                        <a:rPr lang="en-US" altLang="ja-JP" sz="1050" dirty="0">
                          <a:effectLst/>
                        </a:rPr>
                        <a:t>   </a:t>
                      </a:r>
                      <a:r>
                        <a:rPr lang="ja-JP" sz="1050" dirty="0">
                          <a:effectLst/>
                        </a:rPr>
                        <a:t>持作業の整理</a:t>
                      </a:r>
                    </a:p>
                    <a:p>
                      <a:pPr marL="0" lvl="0" indent="0" algn="just" fontAlgn="auto">
                        <a:lnSpc>
                          <a:spcPct val="120000"/>
                        </a:lnSpc>
                        <a:buFont typeface="Wingdings" panose="05000000000000000000" pitchFamily="2" charset="2"/>
                        <a:buChar char=""/>
                      </a:pPr>
                      <a:r>
                        <a:rPr lang="ja-JP" sz="1050" dirty="0">
                          <a:effectLst/>
                        </a:rPr>
                        <a:t>長寿命化に資するきめ細やかな計画的修繕作業</a:t>
                      </a:r>
                      <a:endParaRPr lang="en-US" altLang="ja-JP" sz="1050" dirty="0">
                        <a:effectLst/>
                      </a:endParaRPr>
                    </a:p>
                    <a:p>
                      <a:pPr marL="0" lvl="0" indent="0" algn="just" fontAlgn="auto">
                        <a:lnSpc>
                          <a:spcPct val="120000"/>
                        </a:lnSpc>
                        <a:buFont typeface="Wingdings" panose="05000000000000000000" pitchFamily="2" charset="2"/>
                        <a:buNone/>
                      </a:pPr>
                      <a:r>
                        <a:rPr lang="en-US" altLang="ja-JP" sz="1050" dirty="0">
                          <a:effectLst/>
                        </a:rPr>
                        <a:t>   </a:t>
                      </a:r>
                      <a:r>
                        <a:rPr lang="ja-JP" sz="1050" dirty="0">
                          <a:effectLst/>
                        </a:rPr>
                        <a:t>の整理</a:t>
                      </a:r>
                    </a:p>
                    <a:p>
                      <a:pPr marL="0" lvl="0" indent="0" algn="just" fontAlgn="auto">
                        <a:lnSpc>
                          <a:spcPct val="120000"/>
                        </a:lnSpc>
                        <a:buFont typeface="Wingdings" panose="05000000000000000000" pitchFamily="2" charset="2"/>
                        <a:buChar char=""/>
                      </a:pPr>
                      <a:r>
                        <a:rPr lang="ja-JP" sz="1050" dirty="0">
                          <a:effectLst/>
                        </a:rPr>
                        <a:t>利用者による損傷などの人為的な問題の排除方</a:t>
                      </a:r>
                      <a:endParaRPr lang="en-US" altLang="ja-JP" sz="1050" dirty="0">
                        <a:effectLst/>
                      </a:endParaRPr>
                    </a:p>
                    <a:p>
                      <a:pPr marL="0" lvl="0" indent="0" algn="l" fontAlgn="auto">
                        <a:lnSpc>
                          <a:spcPct val="120000"/>
                        </a:lnSpc>
                        <a:buFont typeface="Wingdings" panose="05000000000000000000" pitchFamily="2" charset="2"/>
                        <a:buNone/>
                        <a:tabLst/>
                      </a:pPr>
                      <a:r>
                        <a:rPr lang="en-US" altLang="ja-JP" sz="1050" dirty="0">
                          <a:effectLst/>
                        </a:rPr>
                        <a:t>   </a:t>
                      </a:r>
                      <a:r>
                        <a:rPr lang="ja-JP" sz="1050" dirty="0">
                          <a:effectLst/>
                        </a:rPr>
                        <a:t>法</a:t>
                      </a:r>
                      <a:br>
                        <a:rPr lang="en-US" sz="1050" dirty="0">
                          <a:effectLst/>
                        </a:rPr>
                      </a:br>
                      <a:r>
                        <a:rPr lang="ja-JP" sz="1050" dirty="0">
                          <a:effectLst/>
                        </a:rPr>
                        <a:t>＜利用者への指導徹底など＞</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5734956"/>
                  </a:ext>
                </a:extLst>
              </a:tr>
            </a:tbl>
          </a:graphicData>
        </a:graphic>
      </p:graphicFrame>
      <p:sp>
        <p:nvSpPr>
          <p:cNvPr id="14" name="テキスト ボックス 13">
            <a:extLst>
              <a:ext uri="{FF2B5EF4-FFF2-40B4-BE49-F238E27FC236}">
                <a16:creationId xmlns:a16="http://schemas.microsoft.com/office/drawing/2014/main" id="{D373A131-6718-B44A-197D-B09E0462A16C}"/>
              </a:ext>
            </a:extLst>
          </p:cNvPr>
          <p:cNvSpPr txBox="1"/>
          <p:nvPr/>
        </p:nvSpPr>
        <p:spPr>
          <a:xfrm>
            <a:off x="241432" y="4477045"/>
            <a:ext cx="3280489" cy="276999"/>
          </a:xfrm>
          <a:prstGeom prst="rect">
            <a:avLst/>
          </a:prstGeom>
          <a:noFill/>
        </p:spPr>
        <p:txBody>
          <a:bodyPr wrap="square">
            <a:spAutoFit/>
          </a:bodyPr>
          <a:lstStyle/>
          <a:p>
            <a:pPr lvl="0">
              <a:spcBef>
                <a:spcPts val="600"/>
              </a:spcBef>
              <a:spcAft>
                <a:spcPts val="120"/>
              </a:spcAft>
            </a:pPr>
            <a:r>
              <a:rPr lang="ja-JP" altLang="ja-JP" sz="1200" dirty="0">
                <a:effectLst/>
                <a:latin typeface="Meiryo UI" panose="020B0604030504040204" pitchFamily="50" charset="-128"/>
                <a:ea typeface="Meiryo UI" panose="020B0604030504040204" pitchFamily="50" charset="-128"/>
                <a:cs typeface="Arial" panose="020B0604020202020204" pitchFamily="34" charset="0"/>
              </a:rPr>
              <a:t>府民や企業等、地域社会と協働、連携した管理</a:t>
            </a:r>
          </a:p>
        </p:txBody>
      </p:sp>
      <p:sp>
        <p:nvSpPr>
          <p:cNvPr id="16" name="テキスト ボックス 15">
            <a:extLst>
              <a:ext uri="{FF2B5EF4-FFF2-40B4-BE49-F238E27FC236}">
                <a16:creationId xmlns:a16="http://schemas.microsoft.com/office/drawing/2014/main" id="{53BC2F32-1237-EECA-1F86-91052C2EECDC}"/>
              </a:ext>
            </a:extLst>
          </p:cNvPr>
          <p:cNvSpPr txBox="1"/>
          <p:nvPr/>
        </p:nvSpPr>
        <p:spPr>
          <a:xfrm>
            <a:off x="47453" y="4754044"/>
            <a:ext cx="4254366" cy="1694631"/>
          </a:xfrm>
          <a:prstGeom prst="rect">
            <a:avLst/>
          </a:prstGeom>
          <a:noFill/>
        </p:spPr>
        <p:txBody>
          <a:bodyPr wrap="square">
            <a:spAutoFit/>
          </a:bodyPr>
          <a:lstStyle/>
          <a:p>
            <a:pPr marL="266700" indent="133350" algn="just">
              <a:lnSpc>
                <a:spcPct val="120000"/>
              </a:lnSpc>
            </a:pP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府営公園では、府民協働により、府民とともに都市基盤施設を守り育てていく取組を行っている。これらの普及により地域の公園として愛護心が醸成されると共に、多様な利用が生み出され、公園の活性化につながっている。さらに、これらの取組等から地域コミュニティが形成され、災害時の互助、共助意識が醸成されるなど地域防災力の向上にもつながる事例が見られ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l">
              <a:lnSpc>
                <a:spcPct val="120000"/>
              </a:lnSpc>
            </a:pP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引き続き、府民協働による公園づくりに取り組んでいくと共に、企業等などの地域社会と連携した維持管理を推進する。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E7611A26-787C-21AD-B510-60C57EC38341}"/>
              </a:ext>
            </a:extLst>
          </p:cNvPr>
          <p:cNvSpPr txBox="1"/>
          <p:nvPr/>
        </p:nvSpPr>
        <p:spPr>
          <a:xfrm>
            <a:off x="5540574" y="891065"/>
            <a:ext cx="2390641" cy="230832"/>
          </a:xfrm>
          <a:prstGeom prst="rect">
            <a:avLst/>
          </a:prstGeom>
          <a:noFill/>
        </p:spPr>
        <p:txBody>
          <a:bodyPr wrap="square">
            <a:spAutoFit/>
          </a:bodyPr>
          <a:lstStyle/>
          <a:p>
            <a:pPr algn="ctr">
              <a:spcBef>
                <a:spcPts val="600"/>
              </a:spcBef>
            </a:pPr>
            <a:r>
              <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9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900" dirty="0">
                <a:effectLst/>
                <a:latin typeface="Meiryo UI" panose="020B0604030504040204" pitchFamily="50" charset="-128"/>
                <a:ea typeface="Meiryo UI" panose="020B0604030504040204" pitchFamily="50" charset="-128"/>
                <a:cs typeface="Times New Roman" panose="02020603050405020304" pitchFamily="18" charset="0"/>
              </a:rPr>
              <a:t>.2‑12</a:t>
            </a:r>
            <a:r>
              <a:rPr lang="ja-JP" altLang="ja-JP" sz="9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府営公園におけるボランティア活動</a:t>
            </a:r>
            <a:endPar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9" name="表 18">
            <a:extLst>
              <a:ext uri="{FF2B5EF4-FFF2-40B4-BE49-F238E27FC236}">
                <a16:creationId xmlns:a16="http://schemas.microsoft.com/office/drawing/2014/main" id="{B3DAC3FF-3CFF-7CB4-FC60-AE1A5D3E35D9}"/>
              </a:ext>
            </a:extLst>
          </p:cNvPr>
          <p:cNvGraphicFramePr>
            <a:graphicFrameLocks noGrp="1"/>
          </p:cNvGraphicFramePr>
          <p:nvPr/>
        </p:nvGraphicFramePr>
        <p:xfrm>
          <a:off x="4682582" y="1137286"/>
          <a:ext cx="4305824" cy="1823755"/>
        </p:xfrm>
        <a:graphic>
          <a:graphicData uri="http://schemas.openxmlformats.org/drawingml/2006/table">
            <a:tbl>
              <a:tblPr firstRow="1" firstCol="1" bandRow="1">
                <a:tableStyleId>{5C22544A-7EE6-4342-B048-85BDC9FD1C3A}</a:tableStyleId>
              </a:tblPr>
              <a:tblGrid>
                <a:gridCol w="861051">
                  <a:extLst>
                    <a:ext uri="{9D8B030D-6E8A-4147-A177-3AD203B41FA5}">
                      <a16:colId xmlns:a16="http://schemas.microsoft.com/office/drawing/2014/main" val="317406541"/>
                    </a:ext>
                  </a:extLst>
                </a:gridCol>
                <a:gridCol w="1583492">
                  <a:extLst>
                    <a:ext uri="{9D8B030D-6E8A-4147-A177-3AD203B41FA5}">
                      <a16:colId xmlns:a16="http://schemas.microsoft.com/office/drawing/2014/main" val="659417483"/>
                    </a:ext>
                  </a:extLst>
                </a:gridCol>
                <a:gridCol w="1861281">
                  <a:extLst>
                    <a:ext uri="{9D8B030D-6E8A-4147-A177-3AD203B41FA5}">
                      <a16:colId xmlns:a16="http://schemas.microsoft.com/office/drawing/2014/main" val="2668207124"/>
                    </a:ext>
                  </a:extLst>
                </a:gridCol>
              </a:tblGrid>
              <a:tr h="195075">
                <a:tc>
                  <a:txBody>
                    <a:bodyPr/>
                    <a:lstStyle/>
                    <a:p>
                      <a:pPr indent="152400" algn="ctr">
                        <a:lnSpc>
                          <a:spcPct val="120000"/>
                        </a:lnSpc>
                      </a:pPr>
                      <a:r>
                        <a:rPr lang="ja-JP" sz="1050" b="0" dirty="0">
                          <a:solidFill>
                            <a:sysClr val="windowText" lastClr="000000"/>
                          </a:solidFill>
                          <a:effectLst/>
                        </a:rPr>
                        <a:t>項目</a:t>
                      </a:r>
                      <a:endParaRPr lang="ja-JP" sz="1050" b="0" dirty="0">
                        <a:solidFill>
                          <a:sysClr val="windowText" lastClr="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52400" algn="ctr">
                        <a:lnSpc>
                          <a:spcPct val="120000"/>
                        </a:lnSpc>
                      </a:pPr>
                      <a:r>
                        <a:rPr lang="ja-JP" sz="1050" b="0" dirty="0">
                          <a:solidFill>
                            <a:sysClr val="windowText" lastClr="000000"/>
                          </a:solidFill>
                          <a:effectLst/>
                        </a:rPr>
                        <a:t>内容</a:t>
                      </a:r>
                      <a:endParaRPr lang="ja-JP" sz="1050" b="0" dirty="0">
                        <a:solidFill>
                          <a:sysClr val="windowText" lastClr="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52400" algn="ctr">
                        <a:lnSpc>
                          <a:spcPct val="120000"/>
                        </a:lnSpc>
                      </a:pPr>
                      <a:r>
                        <a:rPr lang="ja-JP" sz="1050" b="0" dirty="0">
                          <a:solidFill>
                            <a:sysClr val="windowText" lastClr="000000"/>
                          </a:solidFill>
                          <a:effectLst/>
                        </a:rPr>
                        <a:t>備考</a:t>
                      </a:r>
                      <a:endParaRPr lang="ja-JP" sz="1050" b="0" dirty="0">
                        <a:solidFill>
                          <a:sysClr val="windowText" lastClr="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212820"/>
                  </a:ext>
                </a:extLst>
              </a:tr>
              <a:tr h="400046">
                <a:tc>
                  <a:txBody>
                    <a:bodyPr/>
                    <a:lstStyle/>
                    <a:p>
                      <a:pPr algn="l">
                        <a:lnSpc>
                          <a:spcPct val="120000"/>
                        </a:lnSpc>
                      </a:pPr>
                      <a:r>
                        <a:rPr lang="ja-JP" sz="1000" b="0" dirty="0">
                          <a:solidFill>
                            <a:sysClr val="windowText" lastClr="000000"/>
                          </a:solidFill>
                          <a:effectLst/>
                        </a:rPr>
                        <a:t>管理ボランティア</a:t>
                      </a:r>
                      <a:endParaRPr lang="ja-JP" sz="1050" b="0" dirty="0">
                        <a:solidFill>
                          <a:sysClr val="windowText" lastClr="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0000"/>
                        </a:lnSpc>
                      </a:pPr>
                      <a:r>
                        <a:rPr lang="ja-JP" sz="1000" b="0" dirty="0">
                          <a:solidFill>
                            <a:sysClr val="windowText" lastClr="000000"/>
                          </a:solidFill>
                          <a:effectLst/>
                        </a:rPr>
                        <a:t>・公園の清掃や花壇などの維持管理活動を行う。</a:t>
                      </a:r>
                      <a:endParaRPr lang="ja-JP" sz="1050" b="0" dirty="0">
                        <a:solidFill>
                          <a:sysClr val="windowText" lastClr="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0000"/>
                        </a:lnSpc>
                      </a:pPr>
                      <a:r>
                        <a:rPr lang="ja-JP" sz="900" b="0" dirty="0">
                          <a:solidFill>
                            <a:sysClr val="windowText" lastClr="000000"/>
                          </a:solidFill>
                          <a:effectLst/>
                        </a:rPr>
                        <a:t>各公園の花壇ボランティア、竹レンジャー、パークレンジャーなど</a:t>
                      </a:r>
                      <a:endParaRPr lang="ja-JP" sz="1050" b="0" dirty="0">
                        <a:solidFill>
                          <a:sysClr val="windowText" lastClr="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698912"/>
                  </a:ext>
                </a:extLst>
              </a:tr>
              <a:tr h="614317">
                <a:tc>
                  <a:txBody>
                    <a:bodyPr/>
                    <a:lstStyle/>
                    <a:p>
                      <a:pPr algn="l">
                        <a:lnSpc>
                          <a:spcPct val="120000"/>
                        </a:lnSpc>
                      </a:pPr>
                      <a:r>
                        <a:rPr lang="ja-JP" sz="1000" b="0">
                          <a:solidFill>
                            <a:sysClr val="windowText" lastClr="000000"/>
                          </a:solidFill>
                          <a:effectLst/>
                        </a:rPr>
                        <a:t>レクリエーションボランティア</a:t>
                      </a:r>
                      <a:endParaRPr lang="ja-JP" sz="1050" b="0">
                        <a:solidFill>
                          <a:sysClr val="windowText" lastClr="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0000"/>
                        </a:lnSpc>
                      </a:pPr>
                      <a:r>
                        <a:rPr lang="ja-JP" sz="1000" b="0" dirty="0">
                          <a:solidFill>
                            <a:sysClr val="windowText" lastClr="000000"/>
                          </a:solidFill>
                          <a:effectLst/>
                        </a:rPr>
                        <a:t>・公園ガイドや自然観察指導などを行う。</a:t>
                      </a:r>
                      <a:endParaRPr lang="ja-JP" sz="1050" b="0" dirty="0">
                        <a:solidFill>
                          <a:sysClr val="windowText" lastClr="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0000"/>
                        </a:lnSpc>
                      </a:pPr>
                      <a:r>
                        <a:rPr lang="ja-JP" sz="900" b="0" dirty="0">
                          <a:solidFill>
                            <a:sysClr val="windowText" lastClr="000000"/>
                          </a:solidFill>
                          <a:effectLst/>
                        </a:rPr>
                        <a:t>パークレンジャー、各公園のイベント・プログラム系ボランティアなど</a:t>
                      </a:r>
                      <a:endParaRPr lang="ja-JP" sz="1050" b="0" dirty="0">
                        <a:solidFill>
                          <a:sysClr val="windowText" lastClr="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504678"/>
                  </a:ext>
                </a:extLst>
              </a:tr>
              <a:tr h="614317">
                <a:tc>
                  <a:txBody>
                    <a:bodyPr/>
                    <a:lstStyle/>
                    <a:p>
                      <a:pPr algn="l">
                        <a:lnSpc>
                          <a:spcPct val="120000"/>
                        </a:lnSpc>
                      </a:pPr>
                      <a:r>
                        <a:rPr lang="ja-JP" sz="1000" b="0">
                          <a:solidFill>
                            <a:sysClr val="windowText" lastClr="000000"/>
                          </a:solidFill>
                          <a:effectLst/>
                        </a:rPr>
                        <a:t>サポートボランティア</a:t>
                      </a:r>
                      <a:endParaRPr lang="ja-JP" sz="1050" b="0">
                        <a:solidFill>
                          <a:sysClr val="windowText" lastClr="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0000"/>
                        </a:lnSpc>
                      </a:pPr>
                      <a:r>
                        <a:rPr lang="ja-JP" sz="1000" b="0" dirty="0">
                          <a:solidFill>
                            <a:sysClr val="windowText" lastClr="000000"/>
                          </a:solidFill>
                          <a:effectLst/>
                        </a:rPr>
                        <a:t>・高齢者や障がい者の方の公園利用のお手伝いを行う。</a:t>
                      </a:r>
                      <a:endParaRPr lang="ja-JP" sz="1050" b="0" dirty="0">
                        <a:solidFill>
                          <a:sysClr val="windowText" lastClr="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0000"/>
                        </a:lnSpc>
                      </a:pPr>
                      <a:r>
                        <a:rPr lang="ja-JP" sz="900" b="0" dirty="0">
                          <a:solidFill>
                            <a:sysClr val="windowText" lastClr="000000"/>
                          </a:solidFill>
                          <a:effectLst/>
                        </a:rPr>
                        <a:t>ヒーリングガーデナークラブなど</a:t>
                      </a:r>
                      <a:endParaRPr lang="ja-JP" sz="1050" b="0" dirty="0">
                        <a:solidFill>
                          <a:sysClr val="windowText" lastClr="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6765577"/>
                  </a:ext>
                </a:extLst>
              </a:tr>
            </a:tbl>
          </a:graphicData>
        </a:graphic>
      </p:graphicFrame>
      <p:sp>
        <p:nvSpPr>
          <p:cNvPr id="21" name="テキスト ボックス 20">
            <a:extLst>
              <a:ext uri="{FF2B5EF4-FFF2-40B4-BE49-F238E27FC236}">
                <a16:creationId xmlns:a16="http://schemas.microsoft.com/office/drawing/2014/main" id="{3EB040D6-BC96-B647-F5BA-279ABB2CC6DE}"/>
              </a:ext>
            </a:extLst>
          </p:cNvPr>
          <p:cNvSpPr txBox="1"/>
          <p:nvPr/>
        </p:nvSpPr>
        <p:spPr>
          <a:xfrm>
            <a:off x="4539919" y="2991529"/>
            <a:ext cx="1630242" cy="276999"/>
          </a:xfrm>
          <a:prstGeom prst="rect">
            <a:avLst/>
          </a:prstGeom>
          <a:noFill/>
        </p:spPr>
        <p:txBody>
          <a:bodyPr wrap="square">
            <a:spAutoFit/>
          </a:bodyPr>
          <a:lstStyle/>
          <a:p>
            <a:pPr marL="1285240" indent="-1195070" algn="just" fontAlgn="auto"/>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データの蓄積・管理</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99F0EEEF-5AF0-E6B7-CC63-2DA41E9B7F12}"/>
              </a:ext>
            </a:extLst>
          </p:cNvPr>
          <p:cNvSpPr txBox="1"/>
          <p:nvPr/>
        </p:nvSpPr>
        <p:spPr>
          <a:xfrm>
            <a:off x="4765361" y="3248588"/>
            <a:ext cx="4223045" cy="938719"/>
          </a:xfrm>
          <a:prstGeom prst="rect">
            <a:avLst/>
          </a:prstGeom>
          <a:noFill/>
        </p:spPr>
        <p:txBody>
          <a:bodyPr wrap="square">
            <a:spAutoFit/>
          </a:bodyPr>
          <a:lstStyle/>
          <a:p>
            <a:pPr lvl="0" algn="just" fontAlgn="auto">
              <a:buFont typeface="HG丸ｺﾞｼｯｸM-PRO" panose="020F0400000000000000" pitchFamily="50" charset="-128"/>
              <a:buChar char="・"/>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日常的な維持管理のパトロールや苦情・要望、維持管理・修繕作業</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等データの蓄積・管理は、以下の「大阪府建設</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CALS</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システム」に職員</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が登録し、一元管理している。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buFont typeface="HG丸ｺﾞｼｯｸM-PRO" panose="020F0400000000000000" pitchFamily="50" charset="-128"/>
              <a:buChar char="・"/>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「大阪府建設</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CALS</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システム」は複数のサブシステムから成り、維持管理</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業務においては、下記に示す２つのサブシステムを主に利用している。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75FDE77B-BAE1-8F49-09A1-938CB56E1895}"/>
              </a:ext>
            </a:extLst>
          </p:cNvPr>
          <p:cNvSpPr txBox="1"/>
          <p:nvPr/>
        </p:nvSpPr>
        <p:spPr>
          <a:xfrm>
            <a:off x="4765361" y="4166738"/>
            <a:ext cx="1851926" cy="261610"/>
          </a:xfrm>
          <a:prstGeom prst="rect">
            <a:avLst/>
          </a:prstGeom>
          <a:noFill/>
        </p:spPr>
        <p:txBody>
          <a:bodyPr wrap="square">
            <a:spAutoFit/>
          </a:bodyPr>
          <a:lstStyle/>
          <a:p>
            <a:pPr marL="0" lvl="4" fontAlgn="base">
              <a:buClr>
                <a:srgbClr val="000000"/>
              </a:buClr>
              <a:buFont typeface="+mj-lt"/>
              <a:buAutoNum type="arabicParenR"/>
            </a:pPr>
            <a:r>
              <a:rPr lang="ja-JP"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維持管理サブシステム</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386FB891-B7BD-C6D7-2C05-B2B197DF929C}"/>
              </a:ext>
            </a:extLst>
          </p:cNvPr>
          <p:cNvSpPr txBox="1"/>
          <p:nvPr/>
        </p:nvSpPr>
        <p:spPr>
          <a:xfrm>
            <a:off x="4911179" y="4409224"/>
            <a:ext cx="4077227" cy="769441"/>
          </a:xfrm>
          <a:prstGeom prst="rect">
            <a:avLst/>
          </a:prstGeom>
          <a:noFill/>
        </p:spPr>
        <p:txBody>
          <a:bodyPr wrap="square">
            <a:spAutoFit/>
          </a:bodyPr>
          <a:lstStyle/>
          <a:p>
            <a:pPr algn="just" fontAlgn="auto"/>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維持管理サブシステムは、</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GIS</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を活用し、点検・パトロール、苦情・要望管理、点検・補修履歴管理等、公共事業ライフサイクルにおける維持管理に関する情報管理や業務支援を行うものである。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維持管理サブシステムの適用範囲を下表に示す。</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077C1CBC-58DF-C182-D56C-5D1F8CDCBD34}"/>
              </a:ext>
            </a:extLst>
          </p:cNvPr>
          <p:cNvSpPr txBox="1"/>
          <p:nvPr/>
        </p:nvSpPr>
        <p:spPr>
          <a:xfrm>
            <a:off x="5536818" y="5168350"/>
            <a:ext cx="2597352" cy="246221"/>
          </a:xfrm>
          <a:prstGeom prst="rect">
            <a:avLst/>
          </a:prstGeom>
          <a:noFill/>
        </p:spPr>
        <p:txBody>
          <a:bodyPr wrap="square">
            <a:spAutoFit/>
          </a:bodyPr>
          <a:lstStyle/>
          <a:p>
            <a:pPr algn="ctr" fontAlgn="auto">
              <a:spcBef>
                <a:spcPts val="600"/>
              </a:spcBef>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.2‑13</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維持管理サブシステムの適用範囲</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30" name="表 29">
            <a:extLst>
              <a:ext uri="{FF2B5EF4-FFF2-40B4-BE49-F238E27FC236}">
                <a16:creationId xmlns:a16="http://schemas.microsoft.com/office/drawing/2014/main" id="{71D6AD4F-6A9F-6BE0-1706-E48FB76628DB}"/>
              </a:ext>
            </a:extLst>
          </p:cNvPr>
          <p:cNvGraphicFramePr>
            <a:graphicFrameLocks noGrp="1"/>
          </p:cNvGraphicFramePr>
          <p:nvPr/>
        </p:nvGraphicFramePr>
        <p:xfrm>
          <a:off x="4686638" y="5421152"/>
          <a:ext cx="4343355" cy="1185170"/>
        </p:xfrm>
        <a:graphic>
          <a:graphicData uri="http://schemas.openxmlformats.org/drawingml/2006/table">
            <a:tbl>
              <a:tblPr>
                <a:tableStyleId>{5C22544A-7EE6-4342-B048-85BDC9FD1C3A}</a:tableStyleId>
              </a:tblPr>
              <a:tblGrid>
                <a:gridCol w="992267">
                  <a:extLst>
                    <a:ext uri="{9D8B030D-6E8A-4147-A177-3AD203B41FA5}">
                      <a16:colId xmlns:a16="http://schemas.microsoft.com/office/drawing/2014/main" val="1848369293"/>
                    </a:ext>
                  </a:extLst>
                </a:gridCol>
                <a:gridCol w="1164657">
                  <a:extLst>
                    <a:ext uri="{9D8B030D-6E8A-4147-A177-3AD203B41FA5}">
                      <a16:colId xmlns:a16="http://schemas.microsoft.com/office/drawing/2014/main" val="1049539763"/>
                    </a:ext>
                  </a:extLst>
                </a:gridCol>
                <a:gridCol w="2186431">
                  <a:extLst>
                    <a:ext uri="{9D8B030D-6E8A-4147-A177-3AD203B41FA5}">
                      <a16:colId xmlns:a16="http://schemas.microsoft.com/office/drawing/2014/main" val="3081682597"/>
                    </a:ext>
                  </a:extLst>
                </a:gridCol>
              </a:tblGrid>
              <a:tr h="169582">
                <a:tc>
                  <a:txBody>
                    <a:bodyPr/>
                    <a:lstStyle/>
                    <a:p>
                      <a:pPr algn="ctr" fontAlgn="auto">
                        <a:lnSpc>
                          <a:spcPct val="120000"/>
                        </a:lnSpc>
                      </a:pPr>
                      <a:r>
                        <a:rPr lang="ja-JP" sz="1000" kern="100" dirty="0">
                          <a:effectLst/>
                        </a:rPr>
                        <a:t>項　目</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fontAlgn="auto">
                        <a:lnSpc>
                          <a:spcPct val="120000"/>
                        </a:lnSpc>
                      </a:pPr>
                      <a:r>
                        <a:rPr lang="ja-JP" sz="1000" kern="100" dirty="0">
                          <a:effectLst/>
                        </a:rPr>
                        <a:t>内　　容</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2496380203"/>
                  </a:ext>
                </a:extLst>
              </a:tr>
              <a:tr h="365175">
                <a:tc rowSpan="2">
                  <a:txBody>
                    <a:bodyPr/>
                    <a:lstStyle/>
                    <a:p>
                      <a:pPr algn="ctr" fontAlgn="auto">
                        <a:lnSpc>
                          <a:spcPct val="120000"/>
                        </a:lnSpc>
                      </a:pPr>
                      <a:r>
                        <a:rPr lang="ja-JP" sz="1000" kern="100">
                          <a:effectLst/>
                        </a:rPr>
                        <a:t>適用フェーズ</a:t>
                      </a:r>
                      <a:endParaRPr lang="ja-JP" sz="1050">
                        <a:effectLst/>
                      </a:endParaRPr>
                    </a:p>
                    <a:p>
                      <a:pPr algn="ctr" fontAlgn="auto">
                        <a:lnSpc>
                          <a:spcPct val="120000"/>
                        </a:lnSpc>
                      </a:pPr>
                      <a:r>
                        <a:rPr lang="ja-JP" sz="1000" kern="100">
                          <a:effectLst/>
                        </a:rPr>
                        <a:t>および作業</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a:effectLst/>
                        </a:rPr>
                        <a:t>苦情・要望処理</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dirty="0">
                          <a:effectLst/>
                        </a:rPr>
                        <a:t>苦情・要望受付、現地状況の確認、対応指示</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0510250"/>
                  </a:ext>
                </a:extLst>
              </a:tr>
              <a:tr h="365175">
                <a:tc vMerge="1">
                  <a:txBody>
                    <a:bodyPr/>
                    <a:lstStyle/>
                    <a:p>
                      <a:endParaRPr kumimoji="1" lang="ja-JP" altLang="en-US"/>
                    </a:p>
                  </a:txBody>
                  <a:tcPr/>
                </a:tc>
                <a:tc>
                  <a:txBody>
                    <a:bodyPr/>
                    <a:lstStyle/>
                    <a:p>
                      <a:pPr algn="just" fontAlgn="auto">
                        <a:lnSpc>
                          <a:spcPct val="120000"/>
                        </a:lnSpc>
                      </a:pPr>
                      <a:r>
                        <a:rPr lang="ja-JP" sz="1000" kern="100" dirty="0">
                          <a:effectLst/>
                        </a:rPr>
                        <a:t>パトロール</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dirty="0">
                          <a:effectLst/>
                        </a:rPr>
                        <a:t>パトロール計画、パトロール実施、維持管理報告</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6863698"/>
                  </a:ext>
                </a:extLst>
              </a:tr>
              <a:tr h="285238">
                <a:tc>
                  <a:txBody>
                    <a:bodyPr/>
                    <a:lstStyle/>
                    <a:p>
                      <a:pPr algn="ctr" fontAlgn="auto">
                        <a:lnSpc>
                          <a:spcPct val="120000"/>
                        </a:lnSpc>
                      </a:pPr>
                      <a:r>
                        <a:rPr lang="ja-JP" sz="1000" kern="100">
                          <a:effectLst/>
                        </a:rPr>
                        <a:t>ユーザ</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fontAlgn="auto">
                        <a:lnSpc>
                          <a:spcPct val="120000"/>
                        </a:lnSpc>
                      </a:pPr>
                      <a:r>
                        <a:rPr lang="ja-JP" sz="1000" kern="100" dirty="0">
                          <a:effectLst/>
                        </a:rPr>
                        <a:t>都市整備部職員</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420207159"/>
                  </a:ext>
                </a:extLst>
              </a:tr>
            </a:tbl>
          </a:graphicData>
        </a:graphic>
      </p:graphicFrame>
      <p:sp>
        <p:nvSpPr>
          <p:cNvPr id="31" name="スライド番号プレースホルダー 2">
            <a:extLst>
              <a:ext uri="{FF2B5EF4-FFF2-40B4-BE49-F238E27FC236}">
                <a16:creationId xmlns:a16="http://schemas.microsoft.com/office/drawing/2014/main" id="{46328BF8-68FA-BB52-B90C-060F04F6A6DC}"/>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169</a:t>
            </a:fld>
            <a:endParaRPr lang="ja-JP" altLang="en-US" dirty="0"/>
          </a:p>
        </p:txBody>
      </p:sp>
    </p:spTree>
    <p:extLst>
      <p:ext uri="{BB962C8B-B14F-4D97-AF65-F5344CB8AC3E}">
        <p14:creationId xmlns:p14="http://schemas.microsoft.com/office/powerpoint/2010/main" val="2684740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9" y="500235"/>
            <a:ext cx="4343354"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６ 日常的な維持管理の着実な実践</a:t>
            </a:r>
            <a:endParaRPr lang="ja-JP" altLang="ja-JP" sz="1800" b="1" dirty="0">
              <a:effectLst/>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120BBF4A-9FF6-386E-8D34-EFD2A48B0857}"/>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170</a:t>
            </a:fld>
            <a:endParaRPr lang="ja-JP" altLang="en-US" dirty="0"/>
          </a:p>
        </p:txBody>
      </p:sp>
      <p:sp>
        <p:nvSpPr>
          <p:cNvPr id="6" name="テキスト ボックス 5">
            <a:extLst>
              <a:ext uri="{FF2B5EF4-FFF2-40B4-BE49-F238E27FC236}">
                <a16:creationId xmlns:a16="http://schemas.microsoft.com/office/drawing/2014/main" id="{014A7D38-2830-93A4-2EEB-3BF87C8B62A5}"/>
              </a:ext>
            </a:extLst>
          </p:cNvPr>
          <p:cNvSpPr txBox="1"/>
          <p:nvPr/>
        </p:nvSpPr>
        <p:spPr>
          <a:xfrm>
            <a:off x="322727" y="892429"/>
            <a:ext cx="1980398" cy="261610"/>
          </a:xfrm>
          <a:prstGeom prst="rect">
            <a:avLst/>
          </a:prstGeom>
          <a:noFill/>
        </p:spPr>
        <p:txBody>
          <a:bodyPr wrap="square">
            <a:spAutoFit/>
          </a:bodyPr>
          <a:lstStyle/>
          <a:p>
            <a:pPr marL="0" lvl="4" algn="just" fontAlgn="base">
              <a:buClr>
                <a:srgbClr val="000000"/>
              </a:buClr>
            </a:pPr>
            <a:r>
              <a:rPr lang="ja-JP" altLang="en-US"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２）台帳</a:t>
            </a:r>
            <a:r>
              <a:rPr lang="ja-JP"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管理サブシステム</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D7617080-5C11-7D76-6466-9E96570DAAB2}"/>
              </a:ext>
            </a:extLst>
          </p:cNvPr>
          <p:cNvSpPr txBox="1"/>
          <p:nvPr/>
        </p:nvSpPr>
        <p:spPr>
          <a:xfrm>
            <a:off x="509465" y="1129289"/>
            <a:ext cx="3952516" cy="882101"/>
          </a:xfrm>
          <a:prstGeom prst="rect">
            <a:avLst/>
          </a:prstGeom>
          <a:noFill/>
        </p:spPr>
        <p:txBody>
          <a:bodyPr wrap="square">
            <a:spAutoFit/>
          </a:bodyPr>
          <a:lstStyle/>
          <a:p>
            <a:pPr algn="just" fontAlgn="auto">
              <a:lnSpc>
                <a:spcPct val="120000"/>
              </a:lnSpc>
            </a:pP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台帳管理サブシステムは、公共事業ライフサイクルにおける業務全般に関する情報（文書・データ等）の台帳管理を実現するものである。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台帳管理サブシステムの適用範囲を下表に示す。</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3BB1C2B0-E25B-A831-C1DD-7AC1429B3BB7}"/>
              </a:ext>
            </a:extLst>
          </p:cNvPr>
          <p:cNvSpPr txBox="1"/>
          <p:nvPr/>
        </p:nvSpPr>
        <p:spPr>
          <a:xfrm>
            <a:off x="883389" y="2074180"/>
            <a:ext cx="2856297" cy="430887"/>
          </a:xfrm>
          <a:prstGeom prst="rect">
            <a:avLst/>
          </a:prstGeom>
          <a:noFill/>
        </p:spPr>
        <p:txBody>
          <a:bodyPr wrap="square">
            <a:spAutoFit/>
          </a:bodyPr>
          <a:lstStyle/>
          <a:p>
            <a:pPr algn="ctr" fontAlgn="auto">
              <a:spcBef>
                <a:spcPts val="600"/>
              </a:spcBef>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２</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.2‑14</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台帳管理サブシステムの適用範囲</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1" name="表 10">
            <a:extLst>
              <a:ext uri="{FF2B5EF4-FFF2-40B4-BE49-F238E27FC236}">
                <a16:creationId xmlns:a16="http://schemas.microsoft.com/office/drawing/2014/main" id="{BA853C65-6C8E-E948-6AD5-EB71FE37354E}"/>
              </a:ext>
            </a:extLst>
          </p:cNvPr>
          <p:cNvGraphicFramePr>
            <a:graphicFrameLocks noGrp="1"/>
          </p:cNvGraphicFramePr>
          <p:nvPr/>
        </p:nvGraphicFramePr>
        <p:xfrm>
          <a:off x="220064" y="2335790"/>
          <a:ext cx="4166120" cy="2152743"/>
        </p:xfrm>
        <a:graphic>
          <a:graphicData uri="http://schemas.openxmlformats.org/drawingml/2006/table">
            <a:tbl>
              <a:tblPr>
                <a:tableStyleId>{5C22544A-7EE6-4342-B048-85BDC9FD1C3A}</a:tableStyleId>
              </a:tblPr>
              <a:tblGrid>
                <a:gridCol w="903156">
                  <a:extLst>
                    <a:ext uri="{9D8B030D-6E8A-4147-A177-3AD203B41FA5}">
                      <a16:colId xmlns:a16="http://schemas.microsoft.com/office/drawing/2014/main" val="3476747222"/>
                    </a:ext>
                  </a:extLst>
                </a:gridCol>
                <a:gridCol w="1283581">
                  <a:extLst>
                    <a:ext uri="{9D8B030D-6E8A-4147-A177-3AD203B41FA5}">
                      <a16:colId xmlns:a16="http://schemas.microsoft.com/office/drawing/2014/main" val="2858517941"/>
                    </a:ext>
                  </a:extLst>
                </a:gridCol>
                <a:gridCol w="1979383">
                  <a:extLst>
                    <a:ext uri="{9D8B030D-6E8A-4147-A177-3AD203B41FA5}">
                      <a16:colId xmlns:a16="http://schemas.microsoft.com/office/drawing/2014/main" val="2099309110"/>
                    </a:ext>
                  </a:extLst>
                </a:gridCol>
              </a:tblGrid>
              <a:tr h="171763">
                <a:tc>
                  <a:txBody>
                    <a:bodyPr/>
                    <a:lstStyle/>
                    <a:p>
                      <a:pPr algn="ctr" fontAlgn="auto">
                        <a:lnSpc>
                          <a:spcPct val="120000"/>
                        </a:lnSpc>
                      </a:pPr>
                      <a:r>
                        <a:rPr lang="ja-JP" sz="1000" kern="100" dirty="0">
                          <a:effectLst/>
                        </a:rPr>
                        <a:t>項　目</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fontAlgn="auto">
                        <a:lnSpc>
                          <a:spcPct val="120000"/>
                        </a:lnSpc>
                      </a:pPr>
                      <a:r>
                        <a:rPr lang="ja-JP" sz="1000" kern="100" dirty="0">
                          <a:effectLst/>
                        </a:rPr>
                        <a:t>内　　容</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640609735"/>
                  </a:ext>
                </a:extLst>
              </a:tr>
              <a:tr h="376750">
                <a:tc rowSpan="4">
                  <a:txBody>
                    <a:bodyPr/>
                    <a:lstStyle/>
                    <a:p>
                      <a:pPr algn="ctr" fontAlgn="auto">
                        <a:lnSpc>
                          <a:spcPct val="120000"/>
                        </a:lnSpc>
                      </a:pPr>
                      <a:r>
                        <a:rPr lang="ja-JP" sz="1000" kern="100" dirty="0">
                          <a:effectLst/>
                        </a:rPr>
                        <a:t>適用フェーズ</a:t>
                      </a:r>
                      <a:endParaRPr lang="ja-JP" sz="1050" dirty="0">
                        <a:effectLst/>
                      </a:endParaRPr>
                    </a:p>
                    <a:p>
                      <a:pPr algn="ctr" fontAlgn="auto">
                        <a:lnSpc>
                          <a:spcPct val="120000"/>
                        </a:lnSpc>
                      </a:pPr>
                      <a:r>
                        <a:rPr lang="ja-JP" sz="1000" kern="100" dirty="0">
                          <a:effectLst/>
                        </a:rPr>
                        <a:t>および作業</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dirty="0">
                          <a:effectLst/>
                        </a:rPr>
                        <a:t>調査・計画フェーズ</a:t>
                      </a:r>
                      <a:endParaRPr lang="ja-JP" sz="1050" dirty="0">
                        <a:effectLst/>
                      </a:endParaRPr>
                    </a:p>
                    <a:p>
                      <a:pPr algn="just" fontAlgn="auto">
                        <a:lnSpc>
                          <a:spcPct val="120000"/>
                        </a:lnSpc>
                      </a:pPr>
                      <a:r>
                        <a:rPr lang="ja-JP" sz="1000" kern="100" dirty="0">
                          <a:effectLst/>
                        </a:rPr>
                        <a:t>（調査／照会）</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dirty="0">
                          <a:effectLst/>
                        </a:rPr>
                        <a:t>統計情報、保守・修繕履歴の</a:t>
                      </a:r>
                      <a:r>
                        <a:rPr lang="ja-JP" altLang="en-US" sz="1000" kern="100" dirty="0">
                          <a:effectLst/>
                        </a:rPr>
                        <a:t>参照支援</a:t>
                      </a:r>
                      <a:endParaRPr lang="en-US" altLang="ja-JP" sz="1000" kern="100" dirty="0">
                        <a:effectLs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903389"/>
                  </a:ext>
                </a:extLst>
              </a:tr>
              <a:tr h="284438">
                <a:tc vMerge="1">
                  <a:txBody>
                    <a:bodyPr/>
                    <a:lstStyle/>
                    <a:p>
                      <a:endParaRPr kumimoji="1" lang="ja-JP" altLang="en-US"/>
                    </a:p>
                  </a:txBody>
                  <a:tcPr/>
                </a:tc>
                <a:tc>
                  <a:txBody>
                    <a:bodyPr/>
                    <a:lstStyle/>
                    <a:p>
                      <a:pPr algn="just" fontAlgn="auto">
                        <a:lnSpc>
                          <a:spcPct val="120000"/>
                        </a:lnSpc>
                      </a:pPr>
                      <a:r>
                        <a:rPr lang="ja-JP" sz="1000" kern="100" dirty="0">
                          <a:effectLst/>
                        </a:rPr>
                        <a:t>工事施工フェーズ</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dirty="0">
                          <a:effectLst/>
                        </a:rPr>
                        <a:t>工事完了後の管理台帳作成支援</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4257552"/>
                  </a:ext>
                </a:extLst>
              </a:tr>
              <a:tr h="369871">
                <a:tc vMerge="1">
                  <a:txBody>
                    <a:bodyPr/>
                    <a:lstStyle/>
                    <a:p>
                      <a:endParaRPr kumimoji="1" lang="ja-JP" altLang="en-US"/>
                    </a:p>
                  </a:txBody>
                  <a:tcPr/>
                </a:tc>
                <a:tc>
                  <a:txBody>
                    <a:bodyPr/>
                    <a:lstStyle/>
                    <a:p>
                      <a:pPr algn="just" fontAlgn="auto">
                        <a:lnSpc>
                          <a:spcPct val="120000"/>
                        </a:lnSpc>
                      </a:pPr>
                      <a:r>
                        <a:rPr lang="ja-JP" sz="1000" kern="100">
                          <a:effectLst/>
                        </a:rPr>
                        <a:t>維持管理フェーズ</a:t>
                      </a:r>
                      <a:endParaRPr lang="ja-JP" sz="1050">
                        <a:effectLst/>
                      </a:endParaRPr>
                    </a:p>
                    <a:p>
                      <a:pPr algn="just" fontAlgn="auto">
                        <a:lnSpc>
                          <a:spcPct val="120000"/>
                        </a:lnSpc>
                      </a:pPr>
                      <a:r>
                        <a:rPr lang="ja-JP" sz="1000" kern="100">
                          <a:effectLst/>
                        </a:rPr>
                        <a:t>（パトロール）</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dirty="0">
                          <a:effectLst/>
                        </a:rPr>
                        <a:t>パトロール計画立案支援、報告書作成支援</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1645217"/>
                  </a:ext>
                </a:extLst>
              </a:tr>
              <a:tr h="369871">
                <a:tc vMerge="1">
                  <a:txBody>
                    <a:bodyPr/>
                    <a:lstStyle/>
                    <a:p>
                      <a:endParaRPr kumimoji="1" lang="ja-JP" altLang="en-US"/>
                    </a:p>
                  </a:txBody>
                  <a:tcPr/>
                </a:tc>
                <a:tc>
                  <a:txBody>
                    <a:bodyPr/>
                    <a:lstStyle/>
                    <a:p>
                      <a:pPr algn="just" fontAlgn="auto">
                        <a:lnSpc>
                          <a:spcPct val="120000"/>
                        </a:lnSpc>
                      </a:pPr>
                      <a:r>
                        <a:rPr lang="ja-JP" sz="1000" kern="100">
                          <a:effectLst/>
                        </a:rPr>
                        <a:t>維持管理フェーズ</a:t>
                      </a:r>
                      <a:endParaRPr lang="ja-JP" sz="1050">
                        <a:effectLst/>
                      </a:endParaRPr>
                    </a:p>
                    <a:p>
                      <a:pPr algn="just" fontAlgn="auto">
                        <a:lnSpc>
                          <a:spcPct val="120000"/>
                        </a:lnSpc>
                      </a:pPr>
                      <a:r>
                        <a:rPr lang="ja-JP" sz="1000" kern="100">
                          <a:effectLst/>
                        </a:rPr>
                        <a:t>（要望処理）</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dirty="0">
                          <a:effectLst/>
                        </a:rPr>
                        <a:t>要望受付支援、報告書作成支援</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9598962"/>
                  </a:ext>
                </a:extLst>
              </a:tr>
              <a:tr h="295104">
                <a:tc>
                  <a:txBody>
                    <a:bodyPr/>
                    <a:lstStyle/>
                    <a:p>
                      <a:pPr algn="ctr" fontAlgn="auto">
                        <a:lnSpc>
                          <a:spcPct val="120000"/>
                        </a:lnSpc>
                      </a:pPr>
                      <a:r>
                        <a:rPr lang="ja-JP" sz="1000" kern="100" dirty="0">
                          <a:effectLst/>
                        </a:rPr>
                        <a:t>ユーザ</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fontAlgn="auto">
                        <a:lnSpc>
                          <a:spcPct val="120000"/>
                        </a:lnSpc>
                      </a:pPr>
                      <a:r>
                        <a:rPr lang="ja-JP" sz="1000" kern="100">
                          <a:effectLst/>
                        </a:rPr>
                        <a:t>都市整備部職員</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2907452591"/>
                  </a:ext>
                </a:extLst>
              </a:tr>
              <a:tr h="284946">
                <a:tc>
                  <a:txBody>
                    <a:bodyPr/>
                    <a:lstStyle/>
                    <a:p>
                      <a:pPr algn="ctr" fontAlgn="auto">
                        <a:lnSpc>
                          <a:spcPct val="120000"/>
                        </a:lnSpc>
                      </a:pPr>
                      <a:r>
                        <a:rPr lang="ja-JP" sz="1000" kern="100" dirty="0">
                          <a:effectLst/>
                        </a:rPr>
                        <a:t>業務系統</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fontAlgn="auto">
                        <a:lnSpc>
                          <a:spcPct val="120000"/>
                        </a:lnSpc>
                      </a:pPr>
                      <a:r>
                        <a:rPr lang="ja-JP" sz="1000" kern="100" dirty="0">
                          <a:effectLst/>
                        </a:rPr>
                        <a:t>土木系</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36593369"/>
                  </a:ext>
                </a:extLst>
              </a:tr>
            </a:tbl>
          </a:graphicData>
        </a:graphic>
      </p:graphicFrame>
      <p:sp>
        <p:nvSpPr>
          <p:cNvPr id="15" name="テキスト ボックス 14">
            <a:extLst>
              <a:ext uri="{FF2B5EF4-FFF2-40B4-BE49-F238E27FC236}">
                <a16:creationId xmlns:a16="http://schemas.microsoft.com/office/drawing/2014/main" id="{84112614-A273-C2B9-B888-F89479F3C994}"/>
              </a:ext>
            </a:extLst>
          </p:cNvPr>
          <p:cNvSpPr txBox="1"/>
          <p:nvPr/>
        </p:nvSpPr>
        <p:spPr>
          <a:xfrm>
            <a:off x="322727" y="4578000"/>
            <a:ext cx="2678183" cy="261610"/>
          </a:xfrm>
          <a:prstGeom prst="rect">
            <a:avLst/>
          </a:prstGeom>
          <a:noFill/>
        </p:spPr>
        <p:txBody>
          <a:bodyPr wrap="square">
            <a:spAutoFit/>
          </a:bodyPr>
          <a:lstStyle/>
          <a:p>
            <a:pPr marL="0" lvl="4" fontAlgn="base">
              <a:buClr>
                <a:srgbClr val="000000"/>
              </a:buClr>
            </a:pPr>
            <a:r>
              <a:rPr lang="en-US" altLang="ja-JP" sz="110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3</a:t>
            </a:r>
            <a:r>
              <a:rPr lang="ja-JP" altLang="en-US" sz="110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a:t>
            </a:r>
            <a:r>
              <a:rPr lang="ja-JP" altLang="ja-JP" sz="1100" u="none" strike="noStrike" kern="100" spc="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建設</a:t>
            </a:r>
            <a:r>
              <a:rPr lang="en-US" altLang="ja-JP" sz="1100" u="none" strike="noStrike" kern="100" spc="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CALS</a:t>
            </a:r>
            <a:r>
              <a:rPr lang="ja-JP" altLang="ja-JP" sz="1100" u="none" strike="noStrike" kern="100" spc="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システム以外での管理</a:t>
            </a:r>
            <a:endParaRPr lang="ja-JP" altLang="ja-JP" sz="1100" u="none" strike="noStrike" spc="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EA3057BF-9FD6-3664-6BDD-32BEC61B8365}"/>
              </a:ext>
            </a:extLst>
          </p:cNvPr>
          <p:cNvSpPr txBox="1"/>
          <p:nvPr/>
        </p:nvSpPr>
        <p:spPr>
          <a:xfrm>
            <a:off x="445827" y="4930646"/>
            <a:ext cx="3867836" cy="1284134"/>
          </a:xfrm>
          <a:prstGeom prst="rect">
            <a:avLst/>
          </a:prstGeom>
          <a:noFill/>
        </p:spPr>
        <p:txBody>
          <a:bodyPr wrap="square">
            <a:spAutoFit/>
          </a:bodyPr>
          <a:lstStyle/>
          <a:p>
            <a:pPr algn="l" fontAlgn="auto">
              <a:lnSpc>
                <a:spcPct val="120000"/>
              </a:lnSpc>
            </a:pPr>
            <a:r>
              <a:rPr lang="en-US" altLang="ja-JP" sz="110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10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維持管理のデータについては、基本的に建設</a:t>
            </a:r>
            <a:r>
              <a:rPr lang="en-US" altLang="ja-JP" sz="110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CALS</a:t>
            </a:r>
            <a:r>
              <a:rPr lang="ja-JP" altLang="ja-JP" sz="110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システムで管理・蓄積しているが、公園分野では建設</a:t>
            </a:r>
            <a:r>
              <a:rPr lang="en-US" altLang="ja-JP" sz="110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CALS</a:t>
            </a:r>
            <a:r>
              <a:rPr lang="ja-JP" altLang="ja-JP" sz="110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システムとは独立したシステムで管理しているものがある。公園分野においては、指定管理者による包括的管理により、指定管理者にデータの管理や蓄積を依存しているところがある。</a:t>
            </a:r>
            <a:endParaRPr lang="ja-JP" altLang="ja-JP" sz="1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F4A5E3D2-90C2-F5D0-78B2-58A7E568D80C}"/>
              </a:ext>
            </a:extLst>
          </p:cNvPr>
          <p:cNvSpPr txBox="1"/>
          <p:nvPr/>
        </p:nvSpPr>
        <p:spPr>
          <a:xfrm>
            <a:off x="5731587" y="2029235"/>
            <a:ext cx="2237452" cy="246221"/>
          </a:xfrm>
          <a:prstGeom prst="rect">
            <a:avLst/>
          </a:prstGeom>
          <a:noFill/>
        </p:spPr>
        <p:txBody>
          <a:bodyPr wrap="square">
            <a:spAutoFit/>
          </a:bodyPr>
          <a:lstStyle/>
          <a:p>
            <a:pPr algn="ctr" fontAlgn="auto">
              <a:spcBef>
                <a:spcPts val="600"/>
              </a:spcBef>
              <a:spcAft>
                <a:spcPts val="0"/>
              </a:spcAft>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2.2‑15</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rPr>
              <a:t>個別の管理システム</a:t>
            </a:r>
          </a:p>
        </p:txBody>
      </p:sp>
      <p:sp>
        <p:nvSpPr>
          <p:cNvPr id="20" name="テキスト ボックス 19">
            <a:extLst>
              <a:ext uri="{FF2B5EF4-FFF2-40B4-BE49-F238E27FC236}">
                <a16:creationId xmlns:a16="http://schemas.microsoft.com/office/drawing/2014/main" id="{6443D04E-B851-34EA-58D7-F37C750CE0C3}"/>
              </a:ext>
            </a:extLst>
          </p:cNvPr>
          <p:cNvSpPr txBox="1"/>
          <p:nvPr/>
        </p:nvSpPr>
        <p:spPr>
          <a:xfrm>
            <a:off x="4827491" y="961952"/>
            <a:ext cx="4185059" cy="1081002"/>
          </a:xfrm>
          <a:prstGeom prst="rect">
            <a:avLst/>
          </a:prstGeom>
          <a:noFill/>
        </p:spPr>
        <p:txBody>
          <a:bodyPr wrap="square">
            <a:spAutoFit/>
          </a:bodyPr>
          <a:lstStyle/>
          <a:p>
            <a:pPr algn="l" fontAlgn="auto">
              <a:lnSpc>
                <a:spcPct val="120000"/>
              </a:lnSpc>
            </a:pPr>
            <a:r>
              <a:rPr lang="en-US" altLang="ja-JP" sz="110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10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以上を踏まえ、今後、効率的・効果的な維持管理に向け、点検データ等を有効に活用していくためには、既存の建設</a:t>
            </a:r>
            <a:r>
              <a:rPr lang="ja-JP" altLang="ja-JP" sz="11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ＣＡＬ</a:t>
            </a:r>
            <a:r>
              <a:rPr lang="en-US" altLang="ja-JP" sz="11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S</a:t>
            </a:r>
            <a:r>
              <a:rPr lang="ja-JP" altLang="ja-JP" sz="110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システムの活用も図りながら、指定管理者の管理・蓄積データを含めて維持管理上必要となるデータを総合的に活用できる仕組みづくりについて、今後検討していく。</a:t>
            </a:r>
            <a:endParaRPr lang="ja-JP" altLang="ja-JP" sz="1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aphicFrame>
        <p:nvGraphicFramePr>
          <p:cNvPr id="21" name="表 20">
            <a:extLst>
              <a:ext uri="{FF2B5EF4-FFF2-40B4-BE49-F238E27FC236}">
                <a16:creationId xmlns:a16="http://schemas.microsoft.com/office/drawing/2014/main" id="{7EB851B8-607A-7A37-314D-6E66B0B48E2E}"/>
              </a:ext>
            </a:extLst>
          </p:cNvPr>
          <p:cNvGraphicFramePr>
            <a:graphicFrameLocks noGrp="1"/>
          </p:cNvGraphicFramePr>
          <p:nvPr/>
        </p:nvGraphicFramePr>
        <p:xfrm>
          <a:off x="4644840" y="2290235"/>
          <a:ext cx="4367710" cy="1871410"/>
        </p:xfrm>
        <a:graphic>
          <a:graphicData uri="http://schemas.openxmlformats.org/drawingml/2006/table">
            <a:tbl>
              <a:tblPr>
                <a:tableStyleId>{5C22544A-7EE6-4342-B048-85BDC9FD1C3A}</a:tableStyleId>
              </a:tblPr>
              <a:tblGrid>
                <a:gridCol w="488219">
                  <a:extLst>
                    <a:ext uri="{9D8B030D-6E8A-4147-A177-3AD203B41FA5}">
                      <a16:colId xmlns:a16="http://schemas.microsoft.com/office/drawing/2014/main" val="4269156132"/>
                    </a:ext>
                  </a:extLst>
                </a:gridCol>
                <a:gridCol w="567069">
                  <a:extLst>
                    <a:ext uri="{9D8B030D-6E8A-4147-A177-3AD203B41FA5}">
                      <a16:colId xmlns:a16="http://schemas.microsoft.com/office/drawing/2014/main" val="1374918942"/>
                    </a:ext>
                  </a:extLst>
                </a:gridCol>
                <a:gridCol w="753605">
                  <a:extLst>
                    <a:ext uri="{9D8B030D-6E8A-4147-A177-3AD203B41FA5}">
                      <a16:colId xmlns:a16="http://schemas.microsoft.com/office/drawing/2014/main" val="3041222875"/>
                    </a:ext>
                  </a:extLst>
                </a:gridCol>
                <a:gridCol w="2558817">
                  <a:extLst>
                    <a:ext uri="{9D8B030D-6E8A-4147-A177-3AD203B41FA5}">
                      <a16:colId xmlns:a16="http://schemas.microsoft.com/office/drawing/2014/main" val="1193803720"/>
                    </a:ext>
                  </a:extLst>
                </a:gridCol>
              </a:tblGrid>
              <a:tr h="0">
                <a:tc>
                  <a:txBody>
                    <a:bodyPr/>
                    <a:lstStyle/>
                    <a:p>
                      <a:pPr algn="ctr" fontAlgn="auto">
                        <a:lnSpc>
                          <a:spcPct val="120000"/>
                        </a:lnSpc>
                      </a:pPr>
                      <a:r>
                        <a:rPr lang="ja-JP" sz="1000" kern="100" dirty="0">
                          <a:effectLst/>
                          <a:latin typeface="Meiryo UI" panose="020B0604030504040204" pitchFamily="50" charset="-128"/>
                          <a:ea typeface="Meiryo UI" panose="020B0604030504040204" pitchFamily="50" charset="-128"/>
                        </a:rPr>
                        <a:t>分野</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ct val="120000"/>
                        </a:lnSpc>
                      </a:pPr>
                      <a:r>
                        <a:rPr lang="ja-JP" sz="1000" kern="100" dirty="0">
                          <a:effectLst/>
                          <a:latin typeface="Meiryo UI" panose="020B0604030504040204" pitchFamily="50" charset="-128"/>
                          <a:ea typeface="Meiryo UI" panose="020B0604030504040204" pitchFamily="50" charset="-128"/>
                        </a:rPr>
                        <a:t>施設</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ct val="120000"/>
                        </a:lnSpc>
                      </a:pPr>
                      <a:r>
                        <a:rPr lang="ja-JP" sz="1000" kern="100" dirty="0">
                          <a:effectLst/>
                          <a:latin typeface="Meiryo UI" panose="020B0604030504040204" pitchFamily="50" charset="-128"/>
                          <a:ea typeface="Meiryo UI" panose="020B0604030504040204" pitchFamily="50" charset="-128"/>
                        </a:rPr>
                        <a:t>名称</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ct val="120000"/>
                        </a:lnSpc>
                      </a:pPr>
                      <a:r>
                        <a:rPr lang="ja-JP" sz="1000" kern="100" dirty="0">
                          <a:effectLst/>
                          <a:latin typeface="Meiryo UI" panose="020B0604030504040204" pitchFamily="50" charset="-128"/>
                          <a:ea typeface="Meiryo UI" panose="020B0604030504040204" pitchFamily="50" charset="-128"/>
                        </a:rPr>
                        <a:t>内容</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28053288"/>
                  </a:ext>
                </a:extLst>
              </a:tr>
              <a:tr h="469900">
                <a:tc rowSpan="3">
                  <a:txBody>
                    <a:bodyPr/>
                    <a:lstStyle/>
                    <a:p>
                      <a:pPr algn="just" fontAlgn="auto">
                        <a:lnSpc>
                          <a:spcPct val="120000"/>
                        </a:lnSpc>
                      </a:pPr>
                      <a:r>
                        <a:rPr lang="ja-JP" sz="1000" kern="100" spc="-20" dirty="0">
                          <a:effectLst/>
                          <a:latin typeface="Meiryo UI" panose="020B0604030504040204" pitchFamily="50" charset="-128"/>
                          <a:ea typeface="Meiryo UI" panose="020B0604030504040204" pitchFamily="50" charset="-128"/>
                        </a:rPr>
                        <a:t>公園施設</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dirty="0">
                          <a:effectLst/>
                          <a:latin typeface="Meiryo UI" panose="020B0604030504040204" pitchFamily="50" charset="-128"/>
                          <a:ea typeface="Meiryo UI" panose="020B0604030504040204" pitchFamily="50" charset="-128"/>
                        </a:rPr>
                        <a:t>遊具</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dirty="0">
                          <a:effectLst/>
                          <a:latin typeface="Meiryo UI" panose="020B0604030504040204" pitchFamily="50" charset="-128"/>
                          <a:ea typeface="Meiryo UI" panose="020B0604030504040204" pitchFamily="50" charset="-128"/>
                        </a:rPr>
                        <a:t>総合判定カルテ</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dirty="0">
                          <a:effectLst/>
                          <a:latin typeface="Meiryo UI" panose="020B0604030504040204" pitchFamily="50" charset="-128"/>
                          <a:ea typeface="Meiryo UI" panose="020B0604030504040204" pitchFamily="50" charset="-128"/>
                        </a:rPr>
                        <a:t>現在、紙ベースで管理している定期点検結果を、先ずはエクセルベースによるデータ管理に移行。また、修繕履歴などのデータの蓄積管理も検討。</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348432"/>
                  </a:ext>
                </a:extLst>
              </a:tr>
              <a:tr h="469900">
                <a:tc vMerge="1">
                  <a:txBody>
                    <a:bodyPr/>
                    <a:lstStyle/>
                    <a:p>
                      <a:endParaRPr kumimoji="1" lang="ja-JP" altLang="en-US"/>
                    </a:p>
                  </a:txBody>
                  <a:tcPr/>
                </a:tc>
                <a:tc rowSpan="2">
                  <a:txBody>
                    <a:bodyPr/>
                    <a:lstStyle/>
                    <a:p>
                      <a:pPr algn="just" fontAlgn="auto">
                        <a:lnSpc>
                          <a:spcPct val="120000"/>
                        </a:lnSpc>
                      </a:pPr>
                      <a:r>
                        <a:rPr lang="ja-JP" sz="1000" kern="100">
                          <a:effectLst/>
                          <a:latin typeface="Meiryo UI" panose="020B0604030504040204" pitchFamily="50" charset="-128"/>
                          <a:ea typeface="Meiryo UI" panose="020B0604030504040204" pitchFamily="50" charset="-128"/>
                        </a:rPr>
                        <a:t>その他施設</a:t>
                      </a:r>
                      <a:endParaRPr lang="ja-JP" sz="10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a:effectLst/>
                          <a:latin typeface="Meiryo UI" panose="020B0604030504040204" pitchFamily="50" charset="-128"/>
                          <a:ea typeface="Meiryo UI" panose="020B0604030504040204" pitchFamily="50" charset="-128"/>
                        </a:rPr>
                        <a:t>法令点検データ</a:t>
                      </a:r>
                      <a:endParaRPr lang="ja-JP" sz="10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dirty="0">
                          <a:effectLst/>
                          <a:latin typeface="Meiryo UI" panose="020B0604030504040204" pitchFamily="50" charset="-128"/>
                          <a:ea typeface="Meiryo UI" panose="020B0604030504040204" pitchFamily="50" charset="-128"/>
                        </a:rPr>
                        <a:t>現在、紙ベースで管理している定期点検結果を、先ずはエクセルベースによるデータ管理に移行。</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6043406"/>
                  </a:ext>
                </a:extLst>
              </a:tr>
              <a:tr h="469900">
                <a:tc vMerge="1">
                  <a:txBody>
                    <a:bodyPr/>
                    <a:lstStyle/>
                    <a:p>
                      <a:endParaRPr kumimoji="1" lang="ja-JP" altLang="en-US"/>
                    </a:p>
                  </a:txBody>
                  <a:tcPr/>
                </a:tc>
                <a:tc vMerge="1">
                  <a:txBody>
                    <a:bodyPr/>
                    <a:lstStyle/>
                    <a:p>
                      <a:endParaRPr kumimoji="1" lang="ja-JP" altLang="en-US"/>
                    </a:p>
                  </a:txBody>
                  <a:tcPr/>
                </a:tc>
                <a:tc>
                  <a:txBody>
                    <a:bodyPr/>
                    <a:lstStyle/>
                    <a:p>
                      <a:pPr algn="just" fontAlgn="auto">
                        <a:lnSpc>
                          <a:spcPct val="120000"/>
                        </a:lnSpc>
                      </a:pPr>
                      <a:r>
                        <a:rPr lang="ja-JP" sz="1000" kern="100" dirty="0">
                          <a:effectLst/>
                          <a:latin typeface="Meiryo UI" panose="020B0604030504040204" pitchFamily="50" charset="-128"/>
                          <a:ea typeface="Meiryo UI" panose="020B0604030504040204" pitchFamily="50" charset="-128"/>
                        </a:rPr>
                        <a:t>上記以外の</a:t>
                      </a:r>
                      <a:endParaRPr lang="ja-JP" sz="1000" dirty="0">
                        <a:effectLst/>
                        <a:latin typeface="Meiryo UI" panose="020B0604030504040204" pitchFamily="50" charset="-128"/>
                        <a:ea typeface="Meiryo UI" panose="020B0604030504040204" pitchFamily="50" charset="-128"/>
                      </a:endParaRPr>
                    </a:p>
                    <a:p>
                      <a:pPr algn="just" fontAlgn="auto">
                        <a:lnSpc>
                          <a:spcPct val="120000"/>
                        </a:lnSpc>
                      </a:pPr>
                      <a:r>
                        <a:rPr lang="ja-JP" sz="1000" kern="100" dirty="0">
                          <a:effectLst/>
                          <a:latin typeface="Meiryo UI" panose="020B0604030504040204" pitchFamily="50" charset="-128"/>
                          <a:ea typeface="Meiryo UI" panose="020B0604030504040204" pitchFamily="50" charset="-128"/>
                        </a:rPr>
                        <a:t>点検データ</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20000"/>
                        </a:lnSpc>
                      </a:pPr>
                      <a:r>
                        <a:rPr lang="ja-JP" sz="1000" kern="100" dirty="0">
                          <a:effectLst/>
                          <a:latin typeface="Meiryo UI" panose="020B0604030504040204" pitchFamily="50" charset="-128"/>
                          <a:ea typeface="Meiryo UI" panose="020B0604030504040204" pitchFamily="50" charset="-128"/>
                        </a:rPr>
                        <a:t>現在、大阪府で蓄積・管理していないデータについては蓄積・管理の必要性を整理し、必要なデータは電子化し、大阪府においても蓄積管理を進める。</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9747553"/>
                  </a:ext>
                </a:extLst>
              </a:tr>
            </a:tbl>
          </a:graphicData>
        </a:graphic>
      </p:graphicFrame>
      <p:pic>
        <p:nvPicPr>
          <p:cNvPr id="22" name="図 21">
            <a:extLst>
              <a:ext uri="{FF2B5EF4-FFF2-40B4-BE49-F238E27FC236}">
                <a16:creationId xmlns:a16="http://schemas.microsoft.com/office/drawing/2014/main" id="{C27EF9A7-995D-8A81-1246-05480FD660C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2660" y="4231653"/>
            <a:ext cx="3075305" cy="2116455"/>
          </a:xfrm>
          <a:prstGeom prst="rect">
            <a:avLst/>
          </a:prstGeom>
          <a:noFill/>
          <a:ln>
            <a:noFill/>
          </a:ln>
        </p:spPr>
      </p:pic>
      <p:sp>
        <p:nvSpPr>
          <p:cNvPr id="24" name="テキスト ボックス 23">
            <a:extLst>
              <a:ext uri="{FF2B5EF4-FFF2-40B4-BE49-F238E27FC236}">
                <a16:creationId xmlns:a16="http://schemas.microsoft.com/office/drawing/2014/main" id="{94F0881B-EDBF-37CC-CC27-D522FEBE28E5}"/>
              </a:ext>
            </a:extLst>
          </p:cNvPr>
          <p:cNvSpPr txBox="1"/>
          <p:nvPr/>
        </p:nvSpPr>
        <p:spPr>
          <a:xfrm>
            <a:off x="5245433" y="6375133"/>
            <a:ext cx="3190714" cy="253916"/>
          </a:xfrm>
          <a:prstGeom prst="rect">
            <a:avLst/>
          </a:prstGeom>
          <a:noFill/>
        </p:spPr>
        <p:txBody>
          <a:bodyPr wrap="square">
            <a:spAutoFit/>
          </a:bodyPr>
          <a:lstStyle/>
          <a:p>
            <a:pPr algn="ctr" fontAlgn="auto"/>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.2‑12</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今後の建設</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CALS</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システム（イメージ）</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93422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9" y="500235"/>
            <a:ext cx="4343354"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６ 日常的な維持管理の着実な実践</a:t>
            </a:r>
            <a:endParaRPr lang="ja-JP" altLang="ja-JP" sz="1800" b="1" dirty="0">
              <a:effectLst/>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5B6D61E5-66AB-9EFE-4312-B2E5A14F1550}"/>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171</a:t>
            </a:fld>
            <a:endParaRPr lang="ja-JP" altLang="en-US" dirty="0"/>
          </a:p>
        </p:txBody>
      </p:sp>
      <p:sp>
        <p:nvSpPr>
          <p:cNvPr id="6" name="テキスト ボックス 5">
            <a:extLst>
              <a:ext uri="{FF2B5EF4-FFF2-40B4-BE49-F238E27FC236}">
                <a16:creationId xmlns:a16="http://schemas.microsoft.com/office/drawing/2014/main" id="{5E25FED3-A987-F6AF-BC62-2EA4C4321D47}"/>
              </a:ext>
            </a:extLst>
          </p:cNvPr>
          <p:cNvSpPr txBox="1"/>
          <p:nvPr/>
        </p:nvSpPr>
        <p:spPr>
          <a:xfrm>
            <a:off x="339290" y="905379"/>
            <a:ext cx="2245764" cy="261610"/>
          </a:xfrm>
          <a:prstGeom prst="rect">
            <a:avLst/>
          </a:prstGeom>
          <a:noFill/>
        </p:spPr>
        <p:txBody>
          <a:bodyPr wrap="square">
            <a:spAutoFit/>
          </a:bodyPr>
          <a:lstStyle/>
          <a:p>
            <a:pPr marL="0" lvl="4" fontAlgn="base">
              <a:buClr>
                <a:srgbClr val="000000"/>
              </a:buClr>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４）</a:t>
            </a:r>
            <a:r>
              <a:rPr lang="ja-JP"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データ蓄積・管理ルールの確立</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671644D-5978-5BB5-E9EB-9130858F04C1}"/>
              </a:ext>
            </a:extLst>
          </p:cNvPr>
          <p:cNvSpPr txBox="1"/>
          <p:nvPr/>
        </p:nvSpPr>
        <p:spPr>
          <a:xfrm>
            <a:off x="421777" y="1100350"/>
            <a:ext cx="4040204" cy="678968"/>
          </a:xfrm>
          <a:prstGeom prst="rect">
            <a:avLst/>
          </a:prstGeom>
          <a:noFill/>
        </p:spPr>
        <p:txBody>
          <a:bodyPr wrap="square">
            <a:spAutoFit/>
          </a:bodyPr>
          <a:lstStyle/>
          <a:p>
            <a:pPr algn="just" fontAlgn="auto">
              <a:lnSpc>
                <a:spcPct val="120000"/>
              </a:lnSpc>
            </a:pP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点検や巡視、補修・補強等の履歴などのデータは、電子データを基本とし、その取扱いルールを明確にすることが重要である。以下に基本的な考え方を示す。</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AAB63EF1-E9DE-8E77-DC7C-C61A0646C991}"/>
              </a:ext>
            </a:extLst>
          </p:cNvPr>
          <p:cNvSpPr txBox="1"/>
          <p:nvPr/>
        </p:nvSpPr>
        <p:spPr>
          <a:xfrm>
            <a:off x="457072" y="1733792"/>
            <a:ext cx="4040204" cy="3319691"/>
          </a:xfrm>
          <a:prstGeom prst="rect">
            <a:avLst/>
          </a:prstGeom>
          <a:noFill/>
        </p:spPr>
        <p:txBody>
          <a:bodyPr wrap="square">
            <a:spAutoFit/>
          </a:bodyPr>
          <a:lstStyle/>
          <a:p>
            <a:pPr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【基本的な考え方】</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400000000000000" pitchFamily="50" charset="-128"/>
              <a:buChar char="・"/>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維持管理に関するデータは、事務所毎に、公園毎・施設毎・業務</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毎等に分類し、管理・蓄積を行う。</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400000000000000" pitchFamily="50" charset="-128"/>
              <a:buChar char="・"/>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各事務所は、データを管理する管理責任者等を定め、データの蓄</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積（又は入力）状況を管理するとともに、年度末には蓄積状況</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を確認する。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400000000000000" pitchFamily="50" charset="-128"/>
              <a:buChar char="・"/>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事業室（局）課は、事務所毎に管理・蓄積されたデータの内、</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計画的な維持管理に資するデータ等を選定し、選定したデータの</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管理・蓄積状況を適宜確認するとともに年度末には、蓄積状況を</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確認する。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buFont typeface="HG丸ｺﾞｼｯｸM-PRO" panose="020F0400000000000000" pitchFamily="50" charset="-128"/>
              <a:buChar char="・"/>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本計画において、適切なデータ管理・蓄積ルールを表</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ｰ</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16</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に</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定める。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なお、現在のところ定期報告義務が無く、指定管理者のみで蓄</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積・管理している日常的維持管理に資するデータについては、今</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後、指定管理者との共有の方法や蓄積・管理のあり方について検</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討する。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452441E8-20D0-4123-E907-3EB2C2C30ECE}"/>
              </a:ext>
            </a:extLst>
          </p:cNvPr>
          <p:cNvSpPr txBox="1"/>
          <p:nvPr/>
        </p:nvSpPr>
        <p:spPr>
          <a:xfrm>
            <a:off x="1209128" y="4974227"/>
            <a:ext cx="2536092" cy="430887"/>
          </a:xfrm>
          <a:prstGeom prst="rect">
            <a:avLst/>
          </a:prstGeom>
          <a:noFill/>
        </p:spPr>
        <p:txBody>
          <a:bodyPr wrap="square">
            <a:spAutoFit/>
          </a:bodyPr>
          <a:lstStyle/>
          <a:p>
            <a:pPr algn="ctr" fontAlgn="auto">
              <a:spcBef>
                <a:spcPts val="600"/>
              </a:spcBef>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2.2‑16</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データ蓄積・管理体制の例示</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5" name="表 14">
            <a:extLst>
              <a:ext uri="{FF2B5EF4-FFF2-40B4-BE49-F238E27FC236}">
                <a16:creationId xmlns:a16="http://schemas.microsoft.com/office/drawing/2014/main" id="{134A14F8-ABA3-C9E2-CD90-B45549954730}"/>
              </a:ext>
            </a:extLst>
          </p:cNvPr>
          <p:cNvGraphicFramePr>
            <a:graphicFrameLocks noGrp="1"/>
          </p:cNvGraphicFramePr>
          <p:nvPr/>
        </p:nvGraphicFramePr>
        <p:xfrm>
          <a:off x="236363" y="5230863"/>
          <a:ext cx="4133525" cy="1002030"/>
        </p:xfrm>
        <a:graphic>
          <a:graphicData uri="http://schemas.openxmlformats.org/drawingml/2006/table">
            <a:tbl>
              <a:tblPr>
                <a:tableStyleId>{5C22544A-7EE6-4342-B048-85BDC9FD1C3A}</a:tableStyleId>
              </a:tblPr>
              <a:tblGrid>
                <a:gridCol w="582787">
                  <a:extLst>
                    <a:ext uri="{9D8B030D-6E8A-4147-A177-3AD203B41FA5}">
                      <a16:colId xmlns:a16="http://schemas.microsoft.com/office/drawing/2014/main" val="3871900643"/>
                    </a:ext>
                  </a:extLst>
                </a:gridCol>
                <a:gridCol w="507814">
                  <a:extLst>
                    <a:ext uri="{9D8B030D-6E8A-4147-A177-3AD203B41FA5}">
                      <a16:colId xmlns:a16="http://schemas.microsoft.com/office/drawing/2014/main" val="3437543049"/>
                    </a:ext>
                  </a:extLst>
                </a:gridCol>
                <a:gridCol w="387748">
                  <a:extLst>
                    <a:ext uri="{9D8B030D-6E8A-4147-A177-3AD203B41FA5}">
                      <a16:colId xmlns:a16="http://schemas.microsoft.com/office/drawing/2014/main" val="255699821"/>
                    </a:ext>
                  </a:extLst>
                </a:gridCol>
                <a:gridCol w="571288">
                  <a:extLst>
                    <a:ext uri="{9D8B030D-6E8A-4147-A177-3AD203B41FA5}">
                      <a16:colId xmlns:a16="http://schemas.microsoft.com/office/drawing/2014/main" val="3766364130"/>
                    </a:ext>
                  </a:extLst>
                </a:gridCol>
                <a:gridCol w="622300">
                  <a:extLst>
                    <a:ext uri="{9D8B030D-6E8A-4147-A177-3AD203B41FA5}">
                      <a16:colId xmlns:a16="http://schemas.microsoft.com/office/drawing/2014/main" val="2077378147"/>
                    </a:ext>
                  </a:extLst>
                </a:gridCol>
                <a:gridCol w="501650">
                  <a:extLst>
                    <a:ext uri="{9D8B030D-6E8A-4147-A177-3AD203B41FA5}">
                      <a16:colId xmlns:a16="http://schemas.microsoft.com/office/drawing/2014/main" val="1346726534"/>
                    </a:ext>
                  </a:extLst>
                </a:gridCol>
                <a:gridCol w="456384">
                  <a:extLst>
                    <a:ext uri="{9D8B030D-6E8A-4147-A177-3AD203B41FA5}">
                      <a16:colId xmlns:a16="http://schemas.microsoft.com/office/drawing/2014/main" val="661592567"/>
                    </a:ext>
                  </a:extLst>
                </a:gridCol>
                <a:gridCol w="503554">
                  <a:extLst>
                    <a:ext uri="{9D8B030D-6E8A-4147-A177-3AD203B41FA5}">
                      <a16:colId xmlns:a16="http://schemas.microsoft.com/office/drawing/2014/main" val="3018524877"/>
                    </a:ext>
                  </a:extLst>
                </a:gridCol>
              </a:tblGrid>
              <a:tr h="501015">
                <a:tc>
                  <a:txBody>
                    <a:bodyPr/>
                    <a:lstStyle/>
                    <a:p>
                      <a:pPr algn="ctr" fontAlgn="auto">
                        <a:lnSpc>
                          <a:spcPts val="1400"/>
                        </a:lnSpc>
                      </a:pPr>
                      <a:r>
                        <a:rPr lang="ja-JP" sz="700" kern="100" dirty="0">
                          <a:effectLst/>
                        </a:rPr>
                        <a:t>データ</a:t>
                      </a:r>
                      <a:endParaRPr lang="ja-JP" sz="700" dirty="0">
                        <a:effectLst/>
                      </a:endParaRPr>
                    </a:p>
                    <a:p>
                      <a:pPr algn="ctr" fontAlgn="auto">
                        <a:lnSpc>
                          <a:spcPts val="1400"/>
                        </a:lnSpc>
                      </a:pPr>
                      <a:r>
                        <a:rPr lang="ja-JP" sz="700" kern="100" dirty="0">
                          <a:effectLst/>
                        </a:rPr>
                        <a:t>内　容</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ts val="1400"/>
                        </a:lnSpc>
                      </a:pPr>
                      <a:r>
                        <a:rPr lang="ja-JP" sz="700" kern="100" dirty="0">
                          <a:effectLst/>
                        </a:rPr>
                        <a:t>管理</a:t>
                      </a:r>
                      <a:endParaRPr lang="ja-JP" sz="700" dirty="0">
                        <a:effectLst/>
                      </a:endParaRPr>
                    </a:p>
                    <a:p>
                      <a:pPr algn="ctr" fontAlgn="auto">
                        <a:lnSpc>
                          <a:spcPts val="1400"/>
                        </a:lnSpc>
                      </a:pPr>
                      <a:r>
                        <a:rPr lang="ja-JP" sz="700" kern="100" dirty="0">
                          <a:effectLst/>
                        </a:rPr>
                        <a:t>システム</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ts val="1400"/>
                        </a:lnSpc>
                      </a:pPr>
                      <a:r>
                        <a:rPr lang="ja-JP" sz="700" kern="100" dirty="0">
                          <a:effectLst/>
                        </a:rPr>
                        <a:t>蓄積</a:t>
                      </a:r>
                      <a:endParaRPr lang="ja-JP" sz="700" dirty="0">
                        <a:effectLst/>
                      </a:endParaRPr>
                    </a:p>
                    <a:p>
                      <a:pPr algn="ctr" fontAlgn="auto">
                        <a:lnSpc>
                          <a:spcPts val="1400"/>
                        </a:lnSpc>
                      </a:pPr>
                      <a:r>
                        <a:rPr lang="ja-JP" sz="700" kern="100" dirty="0">
                          <a:effectLst/>
                        </a:rPr>
                        <a:t>頻度</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ts val="1400"/>
                        </a:lnSpc>
                      </a:pPr>
                      <a:r>
                        <a:rPr lang="ja-JP" sz="700" kern="100" dirty="0">
                          <a:effectLst/>
                        </a:rPr>
                        <a:t>管理者</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ts val="1400"/>
                        </a:lnSpc>
                      </a:pPr>
                      <a:r>
                        <a:rPr lang="ja-JP" sz="700" kern="100" dirty="0">
                          <a:effectLst/>
                        </a:rPr>
                        <a:t>蓄積</a:t>
                      </a:r>
                      <a:endParaRPr lang="ja-JP" sz="700" dirty="0">
                        <a:effectLst/>
                      </a:endParaRPr>
                    </a:p>
                    <a:p>
                      <a:pPr algn="ctr" fontAlgn="auto">
                        <a:lnSpc>
                          <a:spcPts val="1400"/>
                        </a:lnSpc>
                      </a:pPr>
                      <a:r>
                        <a:rPr lang="ja-JP" sz="700" kern="100" dirty="0">
                          <a:effectLst/>
                        </a:rPr>
                        <a:t>担当</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ts val="1400"/>
                        </a:lnSpc>
                      </a:pPr>
                      <a:r>
                        <a:rPr lang="ja-JP" sz="700" kern="100" dirty="0">
                          <a:effectLst/>
                        </a:rPr>
                        <a:t>事業室課</a:t>
                      </a:r>
                      <a:endParaRPr lang="ja-JP" sz="700" dirty="0">
                        <a:effectLst/>
                      </a:endParaRPr>
                    </a:p>
                    <a:p>
                      <a:pPr algn="ctr" fontAlgn="auto">
                        <a:lnSpc>
                          <a:spcPts val="1400"/>
                        </a:lnSpc>
                      </a:pPr>
                      <a:r>
                        <a:rPr lang="ja-JP" sz="700" kern="100" dirty="0">
                          <a:effectLst/>
                        </a:rPr>
                        <a:t>担当</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ts val="1400"/>
                        </a:lnSpc>
                      </a:pPr>
                      <a:r>
                        <a:rPr lang="ja-JP" sz="700" kern="100" dirty="0">
                          <a:effectLst/>
                        </a:rPr>
                        <a:t>分類</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ts val="1400"/>
                        </a:lnSpc>
                      </a:pPr>
                      <a:r>
                        <a:rPr lang="ja-JP" sz="700" kern="100" dirty="0">
                          <a:effectLst/>
                        </a:rPr>
                        <a:t>確認</a:t>
                      </a:r>
                      <a:endParaRPr lang="ja-JP" sz="700" dirty="0">
                        <a:effectLst/>
                      </a:endParaRPr>
                    </a:p>
                    <a:p>
                      <a:pPr algn="ctr" fontAlgn="auto">
                        <a:lnSpc>
                          <a:spcPts val="1400"/>
                        </a:lnSpc>
                      </a:pPr>
                      <a:r>
                        <a:rPr lang="ja-JP" sz="700" kern="100" dirty="0">
                          <a:effectLst/>
                        </a:rPr>
                        <a:t>時期</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45675695"/>
                  </a:ext>
                </a:extLst>
              </a:tr>
              <a:tr h="501015">
                <a:tc>
                  <a:txBody>
                    <a:bodyPr/>
                    <a:lstStyle/>
                    <a:p>
                      <a:pPr algn="ctr" fontAlgn="auto">
                        <a:lnSpc>
                          <a:spcPts val="1400"/>
                        </a:lnSpc>
                      </a:pPr>
                      <a:r>
                        <a:rPr lang="ja-JP" sz="700" kern="100">
                          <a:effectLst/>
                        </a:rPr>
                        <a:t>点検・</a:t>
                      </a:r>
                      <a:endParaRPr lang="ja-JP" sz="700">
                        <a:effectLst/>
                      </a:endParaRPr>
                    </a:p>
                    <a:p>
                      <a:pPr algn="ctr" fontAlgn="auto">
                        <a:lnSpc>
                          <a:spcPts val="1400"/>
                        </a:lnSpc>
                      </a:pPr>
                      <a:r>
                        <a:rPr lang="ja-JP" sz="700" kern="100">
                          <a:effectLst/>
                        </a:rPr>
                        <a:t>補修履歴等</a:t>
                      </a:r>
                      <a:endParaRPr lang="ja-JP" sz="7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auto">
                        <a:lnSpc>
                          <a:spcPts val="1400"/>
                        </a:lnSpc>
                      </a:pPr>
                      <a:r>
                        <a:rPr lang="ja-JP" sz="700" kern="100">
                          <a:effectLst/>
                        </a:rPr>
                        <a:t>エクセル</a:t>
                      </a:r>
                      <a:endParaRPr lang="ja-JP" sz="700">
                        <a:effectLst/>
                      </a:endParaRPr>
                    </a:p>
                    <a:p>
                      <a:pPr algn="ctr" fontAlgn="auto">
                        <a:lnSpc>
                          <a:spcPts val="1400"/>
                        </a:lnSpc>
                      </a:pPr>
                      <a:r>
                        <a:rPr lang="ja-JP" sz="700" kern="100">
                          <a:effectLst/>
                        </a:rPr>
                        <a:t>ベース</a:t>
                      </a:r>
                      <a:endParaRPr lang="ja-JP" sz="7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auto">
                        <a:lnSpc>
                          <a:spcPts val="1400"/>
                        </a:lnSpc>
                      </a:pPr>
                      <a:r>
                        <a:rPr lang="ja-JP" sz="700" kern="100">
                          <a:effectLst/>
                        </a:rPr>
                        <a:t>１年</a:t>
                      </a:r>
                      <a:endParaRPr lang="ja-JP" sz="7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auto">
                        <a:lnSpc>
                          <a:spcPts val="1400"/>
                        </a:lnSpc>
                      </a:pPr>
                      <a:r>
                        <a:rPr lang="ja-JP" sz="700" kern="100" dirty="0">
                          <a:effectLst/>
                        </a:rPr>
                        <a:t>都市みどり</a:t>
                      </a:r>
                      <a:endParaRPr lang="ja-JP" sz="700" dirty="0">
                        <a:effectLst/>
                      </a:endParaRPr>
                    </a:p>
                    <a:p>
                      <a:pPr algn="ctr" fontAlgn="auto">
                        <a:lnSpc>
                          <a:spcPts val="1400"/>
                        </a:lnSpc>
                      </a:pPr>
                      <a:r>
                        <a:rPr lang="ja-JP" sz="700" kern="100" dirty="0">
                          <a:effectLst/>
                        </a:rPr>
                        <a:t>課長</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auto">
                        <a:lnSpc>
                          <a:spcPts val="1400"/>
                        </a:lnSpc>
                      </a:pPr>
                      <a:r>
                        <a:rPr lang="ja-JP" sz="700" kern="100" dirty="0">
                          <a:effectLst/>
                        </a:rPr>
                        <a:t>都市みどり課</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auto">
                        <a:lnSpc>
                          <a:spcPts val="1400"/>
                        </a:lnSpc>
                      </a:pPr>
                      <a:r>
                        <a:rPr lang="ja-JP" sz="700" kern="100" dirty="0">
                          <a:effectLst/>
                        </a:rPr>
                        <a:t>公園課</a:t>
                      </a:r>
                      <a:endParaRPr lang="ja-JP" sz="700" dirty="0">
                        <a:effectLst/>
                      </a:endParaRPr>
                    </a:p>
                    <a:p>
                      <a:pPr algn="ctr" fontAlgn="auto">
                        <a:lnSpc>
                          <a:spcPts val="1400"/>
                        </a:lnSpc>
                      </a:pPr>
                      <a:r>
                        <a:rPr lang="ja-JP" sz="700" kern="100" dirty="0">
                          <a:effectLst/>
                        </a:rPr>
                        <a:t>事業Ｇ</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auto">
                        <a:lnSpc>
                          <a:spcPts val="1400"/>
                        </a:lnSpc>
                      </a:pPr>
                      <a:r>
                        <a:rPr lang="ja-JP" sz="700" kern="100" dirty="0">
                          <a:effectLst/>
                        </a:rPr>
                        <a:t>計画</a:t>
                      </a:r>
                      <a:endParaRPr lang="ja-JP" sz="700" dirty="0">
                        <a:effectLst/>
                      </a:endParaRPr>
                    </a:p>
                    <a:p>
                      <a:pPr algn="ctr" fontAlgn="auto">
                        <a:lnSpc>
                          <a:spcPts val="1400"/>
                        </a:lnSpc>
                      </a:pPr>
                      <a:r>
                        <a:rPr lang="ja-JP" sz="700" kern="100" dirty="0">
                          <a:effectLst/>
                        </a:rPr>
                        <a:t>日常</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auto">
                        <a:lnSpc>
                          <a:spcPts val="1400"/>
                        </a:lnSpc>
                      </a:pPr>
                      <a:r>
                        <a:rPr lang="en-US" sz="700" kern="100" dirty="0">
                          <a:effectLst/>
                        </a:rPr>
                        <a:t>6</a:t>
                      </a:r>
                      <a:r>
                        <a:rPr lang="ja-JP" sz="700" kern="100" dirty="0">
                          <a:effectLst/>
                        </a:rPr>
                        <a:t>～</a:t>
                      </a:r>
                      <a:r>
                        <a:rPr lang="en-US" sz="700" kern="100" dirty="0">
                          <a:effectLst/>
                        </a:rPr>
                        <a:t>8</a:t>
                      </a:r>
                      <a:r>
                        <a:rPr lang="ja-JP" sz="700" kern="100" dirty="0">
                          <a:effectLst/>
                        </a:rPr>
                        <a:t>月</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2422579"/>
                  </a:ext>
                </a:extLst>
              </a:tr>
            </a:tbl>
          </a:graphicData>
        </a:graphic>
      </p:graphicFrame>
      <p:sp>
        <p:nvSpPr>
          <p:cNvPr id="17" name="テキスト ボックス 16">
            <a:extLst>
              <a:ext uri="{FF2B5EF4-FFF2-40B4-BE49-F238E27FC236}">
                <a16:creationId xmlns:a16="http://schemas.microsoft.com/office/drawing/2014/main" id="{E9F7B61F-6F6C-514A-CB5F-F7E6A9631C61}"/>
              </a:ext>
            </a:extLst>
          </p:cNvPr>
          <p:cNvSpPr txBox="1"/>
          <p:nvPr/>
        </p:nvSpPr>
        <p:spPr>
          <a:xfrm>
            <a:off x="47452" y="6276485"/>
            <a:ext cx="4492465" cy="371192"/>
          </a:xfrm>
          <a:prstGeom prst="rect">
            <a:avLst/>
          </a:prstGeom>
          <a:noFill/>
        </p:spPr>
        <p:txBody>
          <a:bodyPr wrap="square">
            <a:spAutoFit/>
          </a:bodyPr>
          <a:lstStyle/>
          <a:p>
            <a:pPr algn="l" fontAlgn="auto">
              <a:lnSpc>
                <a:spcPct val="120000"/>
              </a:lnSpc>
            </a:pPr>
            <a:r>
              <a:rPr lang="ja-JP" alt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（※）日常：日常的維持管理に関するデータ（指定管理者が実施・府に報告する定期点検データ）</a:t>
            </a:r>
            <a:endPar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計画：計画的維持管理に資するデータ</a:t>
            </a:r>
            <a:endPar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1D31F9F9-A05F-1DD0-5A5D-174489C2F9EB}"/>
              </a:ext>
            </a:extLst>
          </p:cNvPr>
          <p:cNvSpPr txBox="1"/>
          <p:nvPr/>
        </p:nvSpPr>
        <p:spPr>
          <a:xfrm>
            <a:off x="4752309" y="905379"/>
            <a:ext cx="2124778" cy="261610"/>
          </a:xfrm>
          <a:prstGeom prst="rect">
            <a:avLst/>
          </a:prstGeom>
          <a:noFill/>
        </p:spPr>
        <p:txBody>
          <a:bodyPr wrap="square">
            <a:spAutoFit/>
          </a:bodyPr>
          <a:lstStyle/>
          <a:p>
            <a:pPr marL="0" lvl="4" algn="just" fontAlgn="base">
              <a:buClr>
                <a:srgbClr val="000000"/>
              </a:buClr>
            </a:pPr>
            <a:r>
              <a:rPr lang="en-US"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5) </a:t>
            </a:r>
            <a:r>
              <a:rPr lang="ja-JP"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データ蓄積・管理体制の確立</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0176469D-39DD-A2F2-94B7-5BC2395F2ADA}"/>
              </a:ext>
            </a:extLst>
          </p:cNvPr>
          <p:cNvSpPr txBox="1"/>
          <p:nvPr/>
        </p:nvSpPr>
        <p:spPr>
          <a:xfrm>
            <a:off x="4949005" y="1224390"/>
            <a:ext cx="4147542" cy="430887"/>
          </a:xfrm>
          <a:prstGeom prst="rect">
            <a:avLst/>
          </a:prstGeom>
          <a:noFill/>
        </p:spPr>
        <p:txBody>
          <a:bodyPr wrap="square">
            <a:spAutoFit/>
          </a:bodyPr>
          <a:lstStyle/>
          <a:p>
            <a:pPr algn="just" fontAlgn="auto"/>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データ蓄積・管理ルールについては、上記基本的な考え方に基づき、以下の点に留意の上、対応する。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B8C9D828-1C61-E9F4-5408-075B9DD91F90}"/>
              </a:ext>
            </a:extLst>
          </p:cNvPr>
          <p:cNvSpPr txBox="1"/>
          <p:nvPr/>
        </p:nvSpPr>
        <p:spPr>
          <a:xfrm>
            <a:off x="5044280" y="1737858"/>
            <a:ext cx="3968271" cy="1277273"/>
          </a:xfrm>
          <a:prstGeom prst="rect">
            <a:avLst/>
          </a:prstGeom>
          <a:noFill/>
        </p:spPr>
        <p:txBody>
          <a:bodyPr wrap="square">
            <a:spAutoFit/>
          </a:bodyPr>
          <a:lstStyle/>
          <a:p>
            <a:pPr lvl="0" algn="just" fontAlgn="auto">
              <a:buFont typeface="HG丸ｺﾞｼｯｸM-PRO" panose="020F0400000000000000" pitchFamily="50" charset="-128"/>
              <a:buChar char="・"/>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将来的には、大阪府だけではなく市町村等の他管理者も含めて</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データの蓄積を図る。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buFont typeface="HG丸ｺﾞｼｯｸM-PRO" panose="020F0400000000000000" pitchFamily="50" charset="-128"/>
              <a:buChar char="・"/>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データをより有効に活用するため、</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継続的、分野横断的、地域</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横断的にデータを蓄積・分析し、ノウハウも蓄積できる体制などの</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新たな枠組みが重要であることから、大阪府のみならず公益法人</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p>
          <a:p>
            <a:pPr lvl="0" algn="just" fontAlgn="auto"/>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（技術センター等）や大学等の公的な第三者機関を活用した</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データ管理体制について検討していく</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53EC9EE3-FBE6-6435-2BE5-41B0AAF438BA}"/>
              </a:ext>
            </a:extLst>
          </p:cNvPr>
          <p:cNvSpPr txBox="1"/>
          <p:nvPr/>
        </p:nvSpPr>
        <p:spPr>
          <a:xfrm>
            <a:off x="4572000" y="3015131"/>
            <a:ext cx="4440551" cy="1491499"/>
          </a:xfrm>
          <a:prstGeom prst="rect">
            <a:avLst/>
          </a:prstGeom>
          <a:noFill/>
        </p:spPr>
        <p:txBody>
          <a:bodyPr wrap="square">
            <a:spAutoFit/>
          </a:bodyPr>
          <a:lstStyle/>
          <a:p>
            <a:pPr marL="1285240" indent="-119507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履行確認</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現在、大阪府では、１８府営公園における日常の管理運営については、民間のノウハウやネットワークによるサービス向上やコスト縮減をめざし、指定管理者制度による包括的管理を行っていることから、大阪府は、指定管理者等の着想や事業上のノウハウが活かされ、適切かつ効果的な業務執行や事業成果が現れるように、公園の管理に係る指導・監督をしていくことが重要で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A87284D3-C093-A400-45B2-A6F7EAD57790}"/>
              </a:ext>
            </a:extLst>
          </p:cNvPr>
          <p:cNvSpPr txBox="1"/>
          <p:nvPr/>
        </p:nvSpPr>
        <p:spPr>
          <a:xfrm>
            <a:off x="4745913" y="4578118"/>
            <a:ext cx="4382716" cy="1288366"/>
          </a:xfrm>
          <a:prstGeom prst="rect">
            <a:avLst/>
          </a:prstGeom>
          <a:noFill/>
        </p:spPr>
        <p:txBody>
          <a:bodyPr wrap="square">
            <a:spAutoFit/>
          </a:bodyPr>
          <a:lstStyle/>
          <a:p>
            <a:pPr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（目的）</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履行確認は、委託業務における検査とは異なるもので、事業提案書</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l"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（応募提案書）や事業実施計画書、府営公園管理要領等に沿って、</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管理業務が適正に行われているかを確認し、業務ができていない場合の</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履行指導や不適切な業務執行がみられた場合の改善指導を通じて、公</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園管理の向上を図っていくことを目的として実施する監督業務である。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68132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145</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23313" y="843895"/>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0D9A95CA-234B-43DA-96BA-E2B20DD46993}"/>
              </a:ext>
            </a:extLst>
          </p:cNvPr>
          <p:cNvSpPr txBox="1"/>
          <p:nvPr/>
        </p:nvSpPr>
        <p:spPr>
          <a:xfrm>
            <a:off x="114112" y="523220"/>
            <a:ext cx="3694111" cy="369332"/>
          </a:xfrm>
          <a:prstGeom prst="rect">
            <a:avLst/>
          </a:prstGeom>
          <a:noFill/>
        </p:spPr>
        <p:txBody>
          <a:bodyPr wrap="square">
            <a:spAutoFit/>
          </a:bodyPr>
          <a:lstStyle/>
          <a:p>
            <a:pPr algn="just">
              <a:spcBef>
                <a:spcPts val="600"/>
              </a:spcBef>
              <a:spcAft>
                <a:spcPts val="600"/>
              </a:spcAft>
            </a:pPr>
            <a:r>
              <a:rPr lang="ja-JP" altLang="ja-JP" sz="1800" b="1" dirty="0">
                <a:effectLst/>
                <a:latin typeface="Meiryo UI" panose="020B0604030504040204" pitchFamily="50" charset="-128"/>
                <a:ea typeface="Meiryo UI" panose="020B0604030504040204" pitchFamily="50" charset="-128"/>
              </a:rPr>
              <a:t>１</a:t>
            </a:r>
            <a:r>
              <a:rPr lang="en-US" altLang="ja-JP" sz="1800" b="1" dirty="0">
                <a:effectLst/>
                <a:latin typeface="Meiryo UI" panose="020B0604030504040204" pitchFamily="50" charset="-128"/>
                <a:ea typeface="Meiryo UI" panose="020B0604030504040204" pitchFamily="50" charset="-128"/>
              </a:rPr>
              <a:t>.2 </a:t>
            </a:r>
            <a:r>
              <a:rPr lang="ja-JP" altLang="ja-JP" sz="1800" b="1" dirty="0">
                <a:effectLst/>
                <a:latin typeface="Meiryo UI" panose="020B0604030504040204" pitchFamily="50" charset="-128"/>
                <a:ea typeface="Meiryo UI" panose="020B0604030504040204" pitchFamily="50" charset="-128"/>
              </a:rPr>
              <a:t>本計画の主な対象施設</a:t>
            </a:r>
            <a:endParaRPr lang="ja-JP" altLang="ja-JP" sz="1800" b="1" kern="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B92590D9-C31E-49FE-85D9-AE9486599935}"/>
              </a:ext>
            </a:extLst>
          </p:cNvPr>
          <p:cNvSpPr txBox="1"/>
          <p:nvPr/>
        </p:nvSpPr>
        <p:spPr>
          <a:xfrm>
            <a:off x="235058" y="6042603"/>
            <a:ext cx="4119865" cy="461665"/>
          </a:xfrm>
          <a:prstGeom prst="rect">
            <a:avLst/>
          </a:prstGeom>
          <a:noFill/>
        </p:spPr>
        <p:txBody>
          <a:bodyPr wrap="square">
            <a:spAutoFit/>
          </a:bodyPr>
          <a:lstStyle/>
          <a:p>
            <a:pPr algn="just"/>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施設の役割における凡例　　　　</a:t>
            </a:r>
            <a:r>
              <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　主たる材料構成における凡例</a:t>
            </a:r>
          </a:p>
          <a:p>
            <a:pPr algn="just"/>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●：主目的、○：目的　　　</a:t>
            </a:r>
            <a:r>
              <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rPr>
              <a:t>Co</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：コンクリート、</a:t>
            </a:r>
            <a:r>
              <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rPr>
              <a:t>As</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：アスファルト、</a:t>
            </a:r>
            <a:r>
              <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rPr>
              <a:t>：該当</a:t>
            </a:r>
            <a:endPar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x-none" alt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※落石防護柵等の主目的</a:t>
            </a:r>
            <a:endParaRPr lang="ja-JP"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3930C348-2A83-48EA-818F-008B58B43DDE}"/>
              </a:ext>
            </a:extLst>
          </p:cNvPr>
          <p:cNvSpPr txBox="1"/>
          <p:nvPr/>
        </p:nvSpPr>
        <p:spPr>
          <a:xfrm>
            <a:off x="4622818" y="523220"/>
            <a:ext cx="2998304" cy="369332"/>
          </a:xfrm>
          <a:prstGeom prst="rect">
            <a:avLst/>
          </a:prstGeom>
          <a:noFill/>
        </p:spPr>
        <p:txBody>
          <a:bodyPr wrap="square">
            <a:spAutoFit/>
          </a:bodyPr>
          <a:lstStyle/>
          <a:p>
            <a:pPr marL="255905" indent="-255905" algn="just">
              <a:spcBef>
                <a:spcPts val="1200"/>
              </a:spcBef>
              <a:spcAft>
                <a:spcPts val="600"/>
              </a:spcAft>
            </a:pPr>
            <a:r>
              <a:rPr lang="ja-JP" altLang="ja-JP" sz="1800" b="1" dirty="0">
                <a:effectLst/>
                <a:latin typeface="Meiryo UI" panose="020B0604030504040204" pitchFamily="50" charset="-128"/>
                <a:ea typeface="Meiryo UI" panose="020B0604030504040204" pitchFamily="50" charset="-128"/>
              </a:rPr>
              <a:t>１</a:t>
            </a:r>
            <a:r>
              <a:rPr lang="en-US" altLang="ja-JP" sz="1800" b="1" dirty="0">
                <a:effectLst/>
                <a:latin typeface="Meiryo UI" panose="020B0604030504040204" pitchFamily="50" charset="-128"/>
                <a:ea typeface="Meiryo UI" panose="020B0604030504040204" pitchFamily="50" charset="-128"/>
              </a:rPr>
              <a:t>.</a:t>
            </a:r>
            <a:r>
              <a:rPr lang="ja-JP" altLang="ja-JP" sz="1800" b="1" dirty="0">
                <a:effectLst/>
                <a:latin typeface="Meiryo UI" panose="020B0604030504040204" pitchFamily="50" charset="-128"/>
                <a:ea typeface="Meiryo UI" panose="020B0604030504040204" pitchFamily="50" charset="-128"/>
              </a:rPr>
              <a:t>３ 本計画の対象期間</a:t>
            </a:r>
          </a:p>
        </p:txBody>
      </p:sp>
      <p:sp>
        <p:nvSpPr>
          <p:cNvPr id="42" name="テキスト ボックス 41">
            <a:extLst>
              <a:ext uri="{FF2B5EF4-FFF2-40B4-BE49-F238E27FC236}">
                <a16:creationId xmlns:a16="http://schemas.microsoft.com/office/drawing/2014/main" id="{A9B25DC6-6612-4796-BCF1-8A61DD2AAF41}"/>
              </a:ext>
            </a:extLst>
          </p:cNvPr>
          <p:cNvSpPr txBox="1"/>
          <p:nvPr/>
        </p:nvSpPr>
        <p:spPr>
          <a:xfrm>
            <a:off x="4669199" y="3147967"/>
            <a:ext cx="2622147" cy="369332"/>
          </a:xfrm>
          <a:prstGeom prst="rect">
            <a:avLst/>
          </a:prstGeom>
          <a:noFill/>
        </p:spPr>
        <p:txBody>
          <a:bodyPr wrap="square">
            <a:spAutoFit/>
          </a:bodyPr>
          <a:lstStyle/>
          <a:p>
            <a:pPr marL="255905" indent="-255905" algn="just">
              <a:spcBef>
                <a:spcPts val="1200"/>
              </a:spcBef>
              <a:spcAft>
                <a:spcPts val="600"/>
              </a:spcAft>
            </a:pPr>
            <a:r>
              <a:rPr lang="ja-JP" altLang="ja-JP" sz="1800" b="1" dirty="0">
                <a:effectLst/>
                <a:latin typeface="Meiryo UI" panose="020B0604030504040204" pitchFamily="50" charset="-128"/>
                <a:ea typeface="Meiryo UI" panose="020B0604030504040204" pitchFamily="50" charset="-128"/>
              </a:rPr>
              <a:t>１</a:t>
            </a:r>
            <a:r>
              <a:rPr lang="en-US" altLang="ja-JP" sz="1800" b="1" dirty="0">
                <a:effectLst/>
                <a:latin typeface="Meiryo UI" panose="020B0604030504040204" pitchFamily="50" charset="-128"/>
                <a:ea typeface="Meiryo UI" panose="020B0604030504040204" pitchFamily="50" charset="-128"/>
              </a:rPr>
              <a:t>.4 </a:t>
            </a:r>
            <a:r>
              <a:rPr lang="ja-JP" altLang="ja-JP" sz="1800" b="1" dirty="0">
                <a:effectLst/>
                <a:latin typeface="Meiryo UI" panose="020B0604030504040204" pitchFamily="50" charset="-128"/>
                <a:ea typeface="Meiryo UI" panose="020B0604030504040204" pitchFamily="50" charset="-128"/>
              </a:rPr>
              <a:t>参照すべき基準類</a:t>
            </a:r>
          </a:p>
        </p:txBody>
      </p:sp>
      <p:sp>
        <p:nvSpPr>
          <p:cNvPr id="5" name="テキスト ボックス 4">
            <a:extLst>
              <a:ext uri="{FF2B5EF4-FFF2-40B4-BE49-F238E27FC236}">
                <a16:creationId xmlns:a16="http://schemas.microsoft.com/office/drawing/2014/main" id="{E1EFD1C2-3C8B-FD74-D195-5BF54A297094}"/>
              </a:ext>
            </a:extLst>
          </p:cNvPr>
          <p:cNvSpPr txBox="1"/>
          <p:nvPr/>
        </p:nvSpPr>
        <p:spPr>
          <a:xfrm>
            <a:off x="207951" y="974721"/>
            <a:ext cx="4168518" cy="882101"/>
          </a:xfrm>
          <a:prstGeom prst="rect">
            <a:avLst/>
          </a:prstGeom>
          <a:noFill/>
        </p:spPr>
        <p:txBody>
          <a:bodyPr wrap="square">
            <a:spAutoFit/>
          </a:bodyPr>
          <a:lstStyle/>
          <a:p>
            <a:pPr indent="133350" algn="just">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本計画では、表</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1.2-1</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に示す公園施設を主な対象とする。また、表</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1.2‐2</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に本計画における主な管理対象施設の役割と主たる材料構成を示す。なお、公園管理の対象となる樹木等の植物については、別途検討することとし、本計画においては対象としない。</a:t>
            </a:r>
          </a:p>
        </p:txBody>
      </p:sp>
      <p:sp>
        <p:nvSpPr>
          <p:cNvPr id="8" name="テキスト ボックス 7">
            <a:extLst>
              <a:ext uri="{FF2B5EF4-FFF2-40B4-BE49-F238E27FC236}">
                <a16:creationId xmlns:a16="http://schemas.microsoft.com/office/drawing/2014/main" id="{62A6EDEA-8D7F-9478-ECC2-48269B4B32B6}"/>
              </a:ext>
            </a:extLst>
          </p:cNvPr>
          <p:cNvSpPr txBox="1"/>
          <p:nvPr/>
        </p:nvSpPr>
        <p:spPr>
          <a:xfrm>
            <a:off x="1191115" y="1814611"/>
            <a:ext cx="2188368" cy="253916"/>
          </a:xfrm>
          <a:prstGeom prst="rect">
            <a:avLst/>
          </a:prstGeom>
          <a:noFill/>
        </p:spPr>
        <p:txBody>
          <a:bodyPr wrap="square">
            <a:spAutoFit/>
          </a:bodyPr>
          <a:lstStyle/>
          <a:p>
            <a:pPr algn="ctr">
              <a:spcBef>
                <a:spcPts val="600"/>
              </a:spcBef>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1.2</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本計画の主な対象施設</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0" name="表 9">
            <a:extLst>
              <a:ext uri="{FF2B5EF4-FFF2-40B4-BE49-F238E27FC236}">
                <a16:creationId xmlns:a16="http://schemas.microsoft.com/office/drawing/2014/main" id="{68443641-760B-2652-91DB-4DCFF3C33ECB}"/>
              </a:ext>
            </a:extLst>
          </p:cNvPr>
          <p:cNvGraphicFramePr>
            <a:graphicFrameLocks noGrp="1"/>
          </p:cNvGraphicFramePr>
          <p:nvPr/>
        </p:nvGraphicFramePr>
        <p:xfrm>
          <a:off x="235058" y="2069432"/>
          <a:ext cx="4141411" cy="1561850"/>
        </p:xfrm>
        <a:graphic>
          <a:graphicData uri="http://schemas.openxmlformats.org/drawingml/2006/table">
            <a:tbl>
              <a:tblPr firstRow="1" firstCol="1" bandRow="1">
                <a:tableStyleId>{5C22544A-7EE6-4342-B048-85BDC9FD1C3A}</a:tableStyleId>
              </a:tblPr>
              <a:tblGrid>
                <a:gridCol w="640841">
                  <a:extLst>
                    <a:ext uri="{9D8B030D-6E8A-4147-A177-3AD203B41FA5}">
                      <a16:colId xmlns:a16="http://schemas.microsoft.com/office/drawing/2014/main" val="2362385751"/>
                    </a:ext>
                  </a:extLst>
                </a:gridCol>
                <a:gridCol w="3500570">
                  <a:extLst>
                    <a:ext uri="{9D8B030D-6E8A-4147-A177-3AD203B41FA5}">
                      <a16:colId xmlns:a16="http://schemas.microsoft.com/office/drawing/2014/main" val="1009518475"/>
                    </a:ext>
                  </a:extLst>
                </a:gridCol>
              </a:tblGrid>
              <a:tr h="56515">
                <a:tc>
                  <a:txBody>
                    <a:bodyPr/>
                    <a:lstStyle/>
                    <a:p>
                      <a:pPr algn="ctr">
                        <a:lnSpc>
                          <a:spcPct val="120000"/>
                        </a:lnSpc>
                      </a:pPr>
                      <a:r>
                        <a:rPr lang="ja-JP" sz="1050" b="0" dirty="0">
                          <a:solidFill>
                            <a:sysClr val="windowText" lastClr="000000"/>
                          </a:solidFill>
                          <a:effectLst/>
                          <a:latin typeface="Meiryo UI" panose="020B0604030504040204" pitchFamily="50" charset="-128"/>
                          <a:ea typeface="Meiryo UI" panose="020B0604030504040204" pitchFamily="50" charset="-128"/>
                        </a:rPr>
                        <a:t>分野</a:t>
                      </a:r>
                      <a:endParaRPr lang="ja-JP" sz="105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pPr>
                      <a:r>
                        <a:rPr lang="ja-JP" sz="1050" b="0" dirty="0">
                          <a:solidFill>
                            <a:sysClr val="windowText" lastClr="000000"/>
                          </a:solidFill>
                          <a:effectLst/>
                          <a:latin typeface="Meiryo UI" panose="020B0604030504040204" pitchFamily="50" charset="-128"/>
                          <a:ea typeface="Meiryo UI" panose="020B0604030504040204" pitchFamily="50" charset="-128"/>
                        </a:rPr>
                        <a:t>対象施設例</a:t>
                      </a:r>
                      <a:endParaRPr lang="ja-JP" sz="105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51957556"/>
                  </a:ext>
                </a:extLst>
              </a:tr>
              <a:tr h="1391352">
                <a:tc>
                  <a:txBody>
                    <a:bodyPr/>
                    <a:lstStyle/>
                    <a:p>
                      <a:pPr algn="just">
                        <a:lnSpc>
                          <a:spcPct val="120000"/>
                        </a:lnSpc>
                      </a:pPr>
                      <a:r>
                        <a:rPr lang="ja-JP" sz="1050" b="0">
                          <a:solidFill>
                            <a:sysClr val="windowText" lastClr="000000"/>
                          </a:solidFill>
                          <a:effectLst/>
                          <a:latin typeface="Meiryo UI" panose="020B0604030504040204" pitchFamily="50" charset="-128"/>
                          <a:ea typeface="Meiryo UI" panose="020B0604030504040204" pitchFamily="50" charset="-128"/>
                        </a:rPr>
                        <a:t>公園</a:t>
                      </a:r>
                      <a:endParaRPr lang="ja-JP" sz="1050" b="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50" b="0" dirty="0">
                          <a:solidFill>
                            <a:sysClr val="windowText" lastClr="000000"/>
                          </a:solidFill>
                          <a:effectLst/>
                          <a:latin typeface="Meiryo UI" panose="020B0604030504040204" pitchFamily="50" charset="-128"/>
                          <a:ea typeface="Meiryo UI" panose="020B0604030504040204" pitchFamily="50" charset="-128"/>
                        </a:rPr>
                        <a:t>遊具、園路・広場、橋梁、公園関連設備（受変電設備、雨水排水等ポンプ設備、噴水等の親水設備、プール設備、非常用発電設備等の公園設備）、公園サービス施設等</a:t>
                      </a:r>
                      <a:r>
                        <a:rPr lang="ja-JP" sz="1050" b="0" baseline="30000" dirty="0">
                          <a:solidFill>
                            <a:sysClr val="windowText" lastClr="000000"/>
                          </a:solidFill>
                          <a:effectLst/>
                          <a:latin typeface="Meiryo UI" panose="020B0604030504040204" pitchFamily="50" charset="-128"/>
                          <a:ea typeface="Meiryo UI" panose="020B0604030504040204" pitchFamily="50" charset="-128"/>
                        </a:rPr>
                        <a:t>※</a:t>
                      </a:r>
                      <a:r>
                        <a:rPr lang="ja-JP" sz="1050" b="0" dirty="0">
                          <a:solidFill>
                            <a:sysClr val="windowText" lastClr="000000"/>
                          </a:solidFill>
                          <a:effectLst/>
                          <a:latin typeface="Meiryo UI" panose="020B0604030504040204" pitchFamily="50" charset="-128"/>
                          <a:ea typeface="Meiryo UI" panose="020B0604030504040204" pitchFamily="50" charset="-128"/>
                        </a:rPr>
                        <a:t>（運動施設、便所等の便益施設、植物園等の教養施設、転落防止柵や落石防護柵等の管理施設など）</a:t>
                      </a:r>
                    </a:p>
                    <a:p>
                      <a:pPr marL="266700" indent="-266700" algn="just">
                        <a:lnSpc>
                          <a:spcPct val="120000"/>
                        </a:lnSpc>
                      </a:pPr>
                      <a:r>
                        <a:rPr lang="ja-JP" sz="1050" b="0" dirty="0">
                          <a:solidFill>
                            <a:sysClr val="windowText" lastClr="000000"/>
                          </a:solidFill>
                          <a:effectLst/>
                          <a:latin typeface="Meiryo UI" panose="020B0604030504040204" pitchFamily="50" charset="-128"/>
                          <a:ea typeface="Meiryo UI" panose="020B0604030504040204" pitchFamily="50" charset="-128"/>
                        </a:rPr>
                        <a:t>　</a:t>
                      </a:r>
                      <a:r>
                        <a:rPr lang="ja-JP" sz="900" b="0" dirty="0">
                          <a:solidFill>
                            <a:sysClr val="windowText" lastClr="000000"/>
                          </a:solidFill>
                          <a:effectLst/>
                          <a:latin typeface="Meiryo UI" panose="020B0604030504040204" pitchFamily="50" charset="-128"/>
                          <a:ea typeface="Meiryo UI" panose="020B0604030504040204" pitchFamily="50" charset="-128"/>
                        </a:rPr>
                        <a:t>※公園サービス施設等の中には各種建築物が含まれており、また、それらの建築物は特殊建築物と一般建築物に分けられる。</a:t>
                      </a:r>
                      <a:endParaRPr lang="ja-JP" sz="105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3584314"/>
                  </a:ext>
                </a:extLst>
              </a:tr>
            </a:tbl>
          </a:graphicData>
        </a:graphic>
      </p:graphicFrame>
      <p:grpSp>
        <p:nvGrpSpPr>
          <p:cNvPr id="199" name="グループ化 198">
            <a:extLst>
              <a:ext uri="{FF2B5EF4-FFF2-40B4-BE49-F238E27FC236}">
                <a16:creationId xmlns:a16="http://schemas.microsoft.com/office/drawing/2014/main" id="{A4DBFB2C-0061-6ED0-20DA-4960F9B7FC4F}"/>
              </a:ext>
            </a:extLst>
          </p:cNvPr>
          <p:cNvGrpSpPr/>
          <p:nvPr/>
        </p:nvGrpSpPr>
        <p:grpSpPr>
          <a:xfrm>
            <a:off x="243159" y="4188277"/>
            <a:ext cx="4133310" cy="1780111"/>
            <a:chOff x="243159" y="4188277"/>
            <a:chExt cx="4133310" cy="1780111"/>
          </a:xfrm>
        </p:grpSpPr>
        <p:sp>
          <p:nvSpPr>
            <p:cNvPr id="15" name="AutoShape 2">
              <a:extLst>
                <a:ext uri="{FF2B5EF4-FFF2-40B4-BE49-F238E27FC236}">
                  <a16:creationId xmlns:a16="http://schemas.microsoft.com/office/drawing/2014/main" id="{5EEA8E15-48B8-0612-768F-26FB9D266BCD}"/>
                </a:ext>
              </a:extLst>
            </p:cNvPr>
            <p:cNvSpPr>
              <a:spLocks noChangeAspect="1" noChangeArrowheads="1" noTextEdit="1"/>
            </p:cNvSpPr>
            <p:nvPr/>
          </p:nvSpPr>
          <p:spPr bwMode="auto">
            <a:xfrm>
              <a:off x="243159" y="4188277"/>
              <a:ext cx="4133310" cy="17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4">
              <a:extLst>
                <a:ext uri="{FF2B5EF4-FFF2-40B4-BE49-F238E27FC236}">
                  <a16:creationId xmlns:a16="http://schemas.microsoft.com/office/drawing/2014/main" id="{A564967D-A9FD-DCA2-8D5C-1396054CE8DF}"/>
                </a:ext>
              </a:extLst>
            </p:cNvPr>
            <p:cNvSpPr>
              <a:spLocks noChangeArrowheads="1"/>
            </p:cNvSpPr>
            <p:nvPr/>
          </p:nvSpPr>
          <p:spPr bwMode="auto">
            <a:xfrm>
              <a:off x="243159" y="4188277"/>
              <a:ext cx="4133310" cy="43661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23" name="Rectangle 9">
              <a:extLst>
                <a:ext uri="{FF2B5EF4-FFF2-40B4-BE49-F238E27FC236}">
                  <a16:creationId xmlns:a16="http://schemas.microsoft.com/office/drawing/2014/main" id="{FD68F434-4FE9-356D-58D5-20B0A9149873}"/>
                </a:ext>
              </a:extLst>
            </p:cNvPr>
            <p:cNvSpPr>
              <a:spLocks noChangeArrowheads="1"/>
            </p:cNvSpPr>
            <p:nvPr/>
          </p:nvSpPr>
          <p:spPr bwMode="auto">
            <a:xfrm>
              <a:off x="2239786" y="5140405"/>
              <a:ext cx="373107" cy="415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25" name="Rectangle 10">
              <a:extLst>
                <a:ext uri="{FF2B5EF4-FFF2-40B4-BE49-F238E27FC236}">
                  <a16:creationId xmlns:a16="http://schemas.microsoft.com/office/drawing/2014/main" id="{3FDB2085-05CC-AB4E-5990-777E8C4F3E3B}"/>
                </a:ext>
              </a:extLst>
            </p:cNvPr>
            <p:cNvSpPr>
              <a:spLocks noChangeArrowheads="1"/>
            </p:cNvSpPr>
            <p:nvPr/>
          </p:nvSpPr>
          <p:spPr bwMode="auto">
            <a:xfrm>
              <a:off x="2792164" y="5140405"/>
              <a:ext cx="373107" cy="4155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27" name="Line 12">
              <a:extLst>
                <a:ext uri="{FF2B5EF4-FFF2-40B4-BE49-F238E27FC236}">
                  <a16:creationId xmlns:a16="http://schemas.microsoft.com/office/drawing/2014/main" id="{9A05D347-610D-E01A-3F48-0D8AD993214C}"/>
                </a:ext>
              </a:extLst>
            </p:cNvPr>
            <p:cNvSpPr>
              <a:spLocks noChangeShapeType="1"/>
            </p:cNvSpPr>
            <p:nvPr/>
          </p:nvSpPr>
          <p:spPr bwMode="auto">
            <a:xfrm>
              <a:off x="3139501" y="5144613"/>
              <a:ext cx="21288" cy="0"/>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28" name="Rectangle 13">
              <a:extLst>
                <a:ext uri="{FF2B5EF4-FFF2-40B4-BE49-F238E27FC236}">
                  <a16:creationId xmlns:a16="http://schemas.microsoft.com/office/drawing/2014/main" id="{D479BE84-86C5-8FD4-CCF8-60ED04EFD735}"/>
                </a:ext>
              </a:extLst>
            </p:cNvPr>
            <p:cNvSpPr>
              <a:spLocks noChangeArrowheads="1"/>
            </p:cNvSpPr>
            <p:nvPr/>
          </p:nvSpPr>
          <p:spPr bwMode="auto">
            <a:xfrm>
              <a:off x="3139501" y="5144613"/>
              <a:ext cx="21288" cy="42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29" name="Line 14">
              <a:extLst>
                <a:ext uri="{FF2B5EF4-FFF2-40B4-BE49-F238E27FC236}">
                  <a16:creationId xmlns:a16="http://schemas.microsoft.com/office/drawing/2014/main" id="{119849E4-87D3-EBCA-A15B-A91BDCC9185A}"/>
                </a:ext>
              </a:extLst>
            </p:cNvPr>
            <p:cNvSpPr>
              <a:spLocks noChangeShapeType="1"/>
            </p:cNvSpPr>
            <p:nvPr/>
          </p:nvSpPr>
          <p:spPr bwMode="auto">
            <a:xfrm>
              <a:off x="3143983" y="5148822"/>
              <a:ext cx="16807" cy="0"/>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30" name="Rectangle 15">
              <a:extLst>
                <a:ext uri="{FF2B5EF4-FFF2-40B4-BE49-F238E27FC236}">
                  <a16:creationId xmlns:a16="http://schemas.microsoft.com/office/drawing/2014/main" id="{C7058972-6A8F-F9F9-4E0B-338BA8E25E11}"/>
                </a:ext>
              </a:extLst>
            </p:cNvPr>
            <p:cNvSpPr>
              <a:spLocks noChangeArrowheads="1"/>
            </p:cNvSpPr>
            <p:nvPr/>
          </p:nvSpPr>
          <p:spPr bwMode="auto">
            <a:xfrm>
              <a:off x="3143983" y="5148822"/>
              <a:ext cx="16807" cy="42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31" name="Line 16">
              <a:extLst>
                <a:ext uri="{FF2B5EF4-FFF2-40B4-BE49-F238E27FC236}">
                  <a16:creationId xmlns:a16="http://schemas.microsoft.com/office/drawing/2014/main" id="{C474364E-CE71-26A9-5863-5AF35A432D4F}"/>
                </a:ext>
              </a:extLst>
            </p:cNvPr>
            <p:cNvSpPr>
              <a:spLocks noChangeShapeType="1"/>
            </p:cNvSpPr>
            <p:nvPr/>
          </p:nvSpPr>
          <p:spPr bwMode="auto">
            <a:xfrm>
              <a:off x="3148465" y="5153030"/>
              <a:ext cx="12325" cy="0"/>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34" name="Rectangle 17">
              <a:extLst>
                <a:ext uri="{FF2B5EF4-FFF2-40B4-BE49-F238E27FC236}">
                  <a16:creationId xmlns:a16="http://schemas.microsoft.com/office/drawing/2014/main" id="{6FF07FFD-6938-011B-3A36-3AFD783FCE92}"/>
                </a:ext>
              </a:extLst>
            </p:cNvPr>
            <p:cNvSpPr>
              <a:spLocks noChangeArrowheads="1"/>
            </p:cNvSpPr>
            <p:nvPr/>
          </p:nvSpPr>
          <p:spPr bwMode="auto">
            <a:xfrm>
              <a:off x="3148465" y="5153030"/>
              <a:ext cx="12325" cy="31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35" name="Line 18">
              <a:extLst>
                <a:ext uri="{FF2B5EF4-FFF2-40B4-BE49-F238E27FC236}">
                  <a16:creationId xmlns:a16="http://schemas.microsoft.com/office/drawing/2014/main" id="{3A2E9FD1-7EA1-CCBD-AB1B-5AB6FCD68D49}"/>
                </a:ext>
              </a:extLst>
            </p:cNvPr>
            <p:cNvSpPr>
              <a:spLocks noChangeShapeType="1"/>
            </p:cNvSpPr>
            <p:nvPr/>
          </p:nvSpPr>
          <p:spPr bwMode="auto">
            <a:xfrm>
              <a:off x="3151826" y="5156186"/>
              <a:ext cx="8964" cy="0"/>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37" name="Rectangle 19">
              <a:extLst>
                <a:ext uri="{FF2B5EF4-FFF2-40B4-BE49-F238E27FC236}">
                  <a16:creationId xmlns:a16="http://schemas.microsoft.com/office/drawing/2014/main" id="{C54EE485-EC40-780B-B765-5BBB2049061E}"/>
                </a:ext>
              </a:extLst>
            </p:cNvPr>
            <p:cNvSpPr>
              <a:spLocks noChangeArrowheads="1"/>
            </p:cNvSpPr>
            <p:nvPr/>
          </p:nvSpPr>
          <p:spPr bwMode="auto">
            <a:xfrm>
              <a:off x="3151826" y="5156186"/>
              <a:ext cx="8964" cy="42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39" name="Line 20">
              <a:extLst>
                <a:ext uri="{FF2B5EF4-FFF2-40B4-BE49-F238E27FC236}">
                  <a16:creationId xmlns:a16="http://schemas.microsoft.com/office/drawing/2014/main" id="{BD449EFB-71DE-488D-46A4-B8B3C5ADB116}"/>
                </a:ext>
              </a:extLst>
            </p:cNvPr>
            <p:cNvSpPr>
              <a:spLocks noChangeShapeType="1"/>
            </p:cNvSpPr>
            <p:nvPr/>
          </p:nvSpPr>
          <p:spPr bwMode="auto">
            <a:xfrm>
              <a:off x="3156308" y="5160394"/>
              <a:ext cx="4482" cy="0"/>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41" name="Rectangle 21">
              <a:extLst>
                <a:ext uri="{FF2B5EF4-FFF2-40B4-BE49-F238E27FC236}">
                  <a16:creationId xmlns:a16="http://schemas.microsoft.com/office/drawing/2014/main" id="{0AD410E5-49FE-8BB8-BC80-93FB305A9488}"/>
                </a:ext>
              </a:extLst>
            </p:cNvPr>
            <p:cNvSpPr>
              <a:spLocks noChangeArrowheads="1"/>
            </p:cNvSpPr>
            <p:nvPr/>
          </p:nvSpPr>
          <p:spPr bwMode="auto">
            <a:xfrm>
              <a:off x="3156308" y="5160394"/>
              <a:ext cx="4482" cy="42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43" name="Rectangle 22">
              <a:extLst>
                <a:ext uri="{FF2B5EF4-FFF2-40B4-BE49-F238E27FC236}">
                  <a16:creationId xmlns:a16="http://schemas.microsoft.com/office/drawing/2014/main" id="{C48A97AA-1E48-3ADC-7DC6-0B63A67E26A4}"/>
                </a:ext>
              </a:extLst>
            </p:cNvPr>
            <p:cNvSpPr>
              <a:spLocks noChangeArrowheads="1"/>
            </p:cNvSpPr>
            <p:nvPr/>
          </p:nvSpPr>
          <p:spPr bwMode="auto">
            <a:xfrm>
              <a:off x="243159" y="5551766"/>
              <a:ext cx="2922112" cy="4166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45" name="Rectangle 23">
              <a:extLst>
                <a:ext uri="{FF2B5EF4-FFF2-40B4-BE49-F238E27FC236}">
                  <a16:creationId xmlns:a16="http://schemas.microsoft.com/office/drawing/2014/main" id="{A207E40D-02F3-E54B-99CB-01FB69474D43}"/>
                </a:ext>
              </a:extLst>
            </p:cNvPr>
            <p:cNvSpPr>
              <a:spLocks noChangeArrowheads="1"/>
            </p:cNvSpPr>
            <p:nvPr/>
          </p:nvSpPr>
          <p:spPr bwMode="auto">
            <a:xfrm>
              <a:off x="3565269" y="5551766"/>
              <a:ext cx="407841" cy="4166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50" name="Rectangle 26">
              <a:extLst>
                <a:ext uri="{FF2B5EF4-FFF2-40B4-BE49-F238E27FC236}">
                  <a16:creationId xmlns:a16="http://schemas.microsoft.com/office/drawing/2014/main" id="{313D5338-5033-1B77-5B83-63C847438BBA}"/>
                </a:ext>
              </a:extLst>
            </p:cNvPr>
            <p:cNvSpPr>
              <a:spLocks noChangeArrowheads="1"/>
            </p:cNvSpPr>
            <p:nvPr/>
          </p:nvSpPr>
          <p:spPr bwMode="auto">
            <a:xfrm>
              <a:off x="1695252" y="4381859"/>
              <a:ext cx="141176"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単位</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1" name="Rectangle 27">
              <a:extLst>
                <a:ext uri="{FF2B5EF4-FFF2-40B4-BE49-F238E27FC236}">
                  <a16:creationId xmlns:a16="http://schemas.microsoft.com/office/drawing/2014/main" id="{30A5F909-75CA-9F30-0556-E14A0155311D}"/>
                </a:ext>
              </a:extLst>
            </p:cNvPr>
            <p:cNvSpPr>
              <a:spLocks noChangeArrowheads="1"/>
            </p:cNvSpPr>
            <p:nvPr/>
          </p:nvSpPr>
          <p:spPr bwMode="auto">
            <a:xfrm>
              <a:off x="1901413" y="4513368"/>
              <a:ext cx="141176"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交通</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2" name="Rectangle 28">
              <a:extLst>
                <a:ext uri="{FF2B5EF4-FFF2-40B4-BE49-F238E27FC236}">
                  <a16:creationId xmlns:a16="http://schemas.microsoft.com/office/drawing/2014/main" id="{19F02ED1-7E33-CBFB-CAFF-9BAAB490363B}"/>
                </a:ext>
              </a:extLst>
            </p:cNvPr>
            <p:cNvSpPr>
              <a:spLocks noChangeArrowheads="1"/>
            </p:cNvSpPr>
            <p:nvPr/>
          </p:nvSpPr>
          <p:spPr bwMode="auto">
            <a:xfrm>
              <a:off x="2086286" y="4513368"/>
              <a:ext cx="141176"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物流</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3" name="Rectangle 29">
              <a:extLst>
                <a:ext uri="{FF2B5EF4-FFF2-40B4-BE49-F238E27FC236}">
                  <a16:creationId xmlns:a16="http://schemas.microsoft.com/office/drawing/2014/main" id="{1F69108C-16DD-C80D-0D21-AB97B2CEB9EF}"/>
                </a:ext>
              </a:extLst>
            </p:cNvPr>
            <p:cNvSpPr>
              <a:spLocks noChangeArrowheads="1"/>
            </p:cNvSpPr>
            <p:nvPr/>
          </p:nvSpPr>
          <p:spPr bwMode="auto">
            <a:xfrm>
              <a:off x="2270038" y="4513368"/>
              <a:ext cx="141176"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余暇</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4" name="Rectangle 30">
              <a:extLst>
                <a:ext uri="{FF2B5EF4-FFF2-40B4-BE49-F238E27FC236}">
                  <a16:creationId xmlns:a16="http://schemas.microsoft.com/office/drawing/2014/main" id="{2C36DF28-49CC-4A74-DD76-EABBB2FC200C}"/>
                </a:ext>
              </a:extLst>
            </p:cNvPr>
            <p:cNvSpPr>
              <a:spLocks noChangeArrowheads="1"/>
            </p:cNvSpPr>
            <p:nvPr/>
          </p:nvSpPr>
          <p:spPr bwMode="auto">
            <a:xfrm>
              <a:off x="2454911" y="4513368"/>
              <a:ext cx="141176"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衛生</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5" name="Rectangle 31">
              <a:extLst>
                <a:ext uri="{FF2B5EF4-FFF2-40B4-BE49-F238E27FC236}">
                  <a16:creationId xmlns:a16="http://schemas.microsoft.com/office/drawing/2014/main" id="{4052A192-0C4B-2F19-02F9-47B767744450}"/>
                </a:ext>
              </a:extLst>
            </p:cNvPr>
            <p:cNvSpPr>
              <a:spLocks noChangeArrowheads="1"/>
            </p:cNvSpPr>
            <p:nvPr/>
          </p:nvSpPr>
          <p:spPr bwMode="auto">
            <a:xfrm>
              <a:off x="2638664" y="4513368"/>
              <a:ext cx="141176"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生物</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6" name="Rectangle 32">
              <a:extLst>
                <a:ext uri="{FF2B5EF4-FFF2-40B4-BE49-F238E27FC236}">
                  <a16:creationId xmlns:a16="http://schemas.microsoft.com/office/drawing/2014/main" id="{431C6AA1-9338-F68E-A027-71C71EAF030B}"/>
                </a:ext>
              </a:extLst>
            </p:cNvPr>
            <p:cNvSpPr>
              <a:spLocks noChangeArrowheads="1"/>
            </p:cNvSpPr>
            <p:nvPr/>
          </p:nvSpPr>
          <p:spPr bwMode="auto">
            <a:xfrm>
              <a:off x="2823537" y="4513368"/>
              <a:ext cx="141176"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直接</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7" name="Rectangle 33">
              <a:extLst>
                <a:ext uri="{FF2B5EF4-FFF2-40B4-BE49-F238E27FC236}">
                  <a16:creationId xmlns:a16="http://schemas.microsoft.com/office/drawing/2014/main" id="{621E4ED3-AB8E-1131-2750-9C42FB1E8FF5}"/>
                </a:ext>
              </a:extLst>
            </p:cNvPr>
            <p:cNvSpPr>
              <a:spLocks noChangeArrowheads="1"/>
            </p:cNvSpPr>
            <p:nvPr/>
          </p:nvSpPr>
          <p:spPr bwMode="auto">
            <a:xfrm>
              <a:off x="3007289" y="4513368"/>
              <a:ext cx="141176"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間接</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8" name="Rectangle 34">
              <a:extLst>
                <a:ext uri="{FF2B5EF4-FFF2-40B4-BE49-F238E27FC236}">
                  <a16:creationId xmlns:a16="http://schemas.microsoft.com/office/drawing/2014/main" id="{2A67D418-10F1-C814-E948-82C9C486A29B}"/>
                </a:ext>
              </a:extLst>
            </p:cNvPr>
            <p:cNvSpPr>
              <a:spLocks noChangeArrowheads="1"/>
            </p:cNvSpPr>
            <p:nvPr/>
          </p:nvSpPr>
          <p:spPr bwMode="auto">
            <a:xfrm>
              <a:off x="261086" y="4665919"/>
              <a:ext cx="141176"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遊具</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9" name="Rectangle 35">
              <a:extLst>
                <a:ext uri="{FF2B5EF4-FFF2-40B4-BE49-F238E27FC236}">
                  <a16:creationId xmlns:a16="http://schemas.microsoft.com/office/drawing/2014/main" id="{FAD1DCF0-D7E5-72E6-FE39-17B8E0D0C7A3}"/>
                </a:ext>
              </a:extLst>
            </p:cNvPr>
            <p:cNvSpPr>
              <a:spLocks noChangeArrowheads="1"/>
            </p:cNvSpPr>
            <p:nvPr/>
          </p:nvSpPr>
          <p:spPr bwMode="auto">
            <a:xfrm>
              <a:off x="1362480" y="4665919"/>
              <a:ext cx="129844"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5</a:t>
              </a:r>
              <a:r>
                <a:rPr kumimoji="0" lang="en-US" altLang="ja-JP" sz="55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98</a:t>
              </a:r>
              <a:endParaRPr kumimoji="0" lang="ja-JP" altLang="ja-JP" sz="55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endParaRPr>
            </a:p>
          </p:txBody>
        </p:sp>
        <p:sp>
          <p:nvSpPr>
            <p:cNvPr id="60" name="Rectangle 36">
              <a:extLst>
                <a:ext uri="{FF2B5EF4-FFF2-40B4-BE49-F238E27FC236}">
                  <a16:creationId xmlns:a16="http://schemas.microsoft.com/office/drawing/2014/main" id="{7AED1593-0C1E-C185-8F0E-6DFB758CF633}"/>
                </a:ext>
              </a:extLst>
            </p:cNvPr>
            <p:cNvSpPr>
              <a:spLocks noChangeArrowheads="1"/>
            </p:cNvSpPr>
            <p:nvPr/>
          </p:nvSpPr>
          <p:spPr bwMode="auto">
            <a:xfrm>
              <a:off x="1665000" y="4665919"/>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基</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1" name="Rectangle 37">
              <a:extLst>
                <a:ext uri="{FF2B5EF4-FFF2-40B4-BE49-F238E27FC236}">
                  <a16:creationId xmlns:a16="http://schemas.microsoft.com/office/drawing/2014/main" id="{5AC00BFA-11AC-D058-75F1-1E64A1A85BCB}"/>
                </a:ext>
              </a:extLst>
            </p:cNvPr>
            <p:cNvSpPr>
              <a:spLocks noChangeArrowheads="1"/>
            </p:cNvSpPr>
            <p:nvPr/>
          </p:nvSpPr>
          <p:spPr bwMode="auto">
            <a:xfrm>
              <a:off x="2301411" y="4665919"/>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2" name="Rectangle 38">
              <a:extLst>
                <a:ext uri="{FF2B5EF4-FFF2-40B4-BE49-F238E27FC236}">
                  <a16:creationId xmlns:a16="http://schemas.microsoft.com/office/drawing/2014/main" id="{2095E64B-96DC-18DB-F6ED-C21759A45A67}"/>
                </a:ext>
              </a:extLst>
            </p:cNvPr>
            <p:cNvSpPr>
              <a:spLocks noChangeArrowheads="1"/>
            </p:cNvSpPr>
            <p:nvPr/>
          </p:nvSpPr>
          <p:spPr bwMode="auto">
            <a:xfrm>
              <a:off x="3231377" y="4665919"/>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3" name="Rectangle 39">
              <a:extLst>
                <a:ext uri="{FF2B5EF4-FFF2-40B4-BE49-F238E27FC236}">
                  <a16:creationId xmlns:a16="http://schemas.microsoft.com/office/drawing/2014/main" id="{3039D722-3875-0863-BF81-EBFDF5EAA353}"/>
                </a:ext>
              </a:extLst>
            </p:cNvPr>
            <p:cNvSpPr>
              <a:spLocks noChangeArrowheads="1"/>
            </p:cNvSpPr>
            <p:nvPr/>
          </p:nvSpPr>
          <p:spPr bwMode="auto">
            <a:xfrm>
              <a:off x="3433057" y="4665919"/>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4" name="Rectangle 40">
              <a:extLst>
                <a:ext uri="{FF2B5EF4-FFF2-40B4-BE49-F238E27FC236}">
                  <a16:creationId xmlns:a16="http://schemas.microsoft.com/office/drawing/2014/main" id="{801C118C-DA6D-9DFF-B6A4-1538D57E9B02}"/>
                </a:ext>
              </a:extLst>
            </p:cNvPr>
            <p:cNvSpPr>
              <a:spLocks noChangeArrowheads="1"/>
            </p:cNvSpPr>
            <p:nvPr/>
          </p:nvSpPr>
          <p:spPr bwMode="auto">
            <a:xfrm>
              <a:off x="4240896" y="4665919"/>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5" name="Rectangle 41">
              <a:extLst>
                <a:ext uri="{FF2B5EF4-FFF2-40B4-BE49-F238E27FC236}">
                  <a16:creationId xmlns:a16="http://schemas.microsoft.com/office/drawing/2014/main" id="{6B23A04F-A3B3-C4CD-F1DC-8DBACABFAD97}"/>
                </a:ext>
              </a:extLst>
            </p:cNvPr>
            <p:cNvSpPr>
              <a:spLocks noChangeArrowheads="1"/>
            </p:cNvSpPr>
            <p:nvPr/>
          </p:nvSpPr>
          <p:spPr bwMode="auto">
            <a:xfrm>
              <a:off x="261086" y="4839511"/>
              <a:ext cx="317085"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園路・広場</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6" name="Rectangle 42">
              <a:extLst>
                <a:ext uri="{FF2B5EF4-FFF2-40B4-BE49-F238E27FC236}">
                  <a16:creationId xmlns:a16="http://schemas.microsoft.com/office/drawing/2014/main" id="{0BBCD0D5-937E-4F3B-5E97-679662DB45E1}"/>
                </a:ext>
              </a:extLst>
            </p:cNvPr>
            <p:cNvSpPr>
              <a:spLocks noChangeArrowheads="1"/>
            </p:cNvSpPr>
            <p:nvPr/>
          </p:nvSpPr>
          <p:spPr bwMode="auto">
            <a:xfrm>
              <a:off x="1362480" y="4839511"/>
              <a:ext cx="200376"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1</a:t>
              </a:r>
              <a:r>
                <a:rPr kumimoji="0" lang="en-US" altLang="ja-JP" sz="55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71</a:t>
              </a:r>
              <a:r>
                <a:rPr kumimoji="0" lang="ja-JP" altLang="ja-JP" sz="55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万</a:t>
              </a:r>
            </a:p>
          </p:txBody>
        </p:sp>
        <p:sp>
          <p:nvSpPr>
            <p:cNvPr id="67" name="Rectangle 43">
              <a:extLst>
                <a:ext uri="{FF2B5EF4-FFF2-40B4-BE49-F238E27FC236}">
                  <a16:creationId xmlns:a16="http://schemas.microsoft.com/office/drawing/2014/main" id="{91C7E9B7-A68B-7DAB-DB44-B7920A7419E8}"/>
                </a:ext>
              </a:extLst>
            </p:cNvPr>
            <p:cNvSpPr>
              <a:spLocks noChangeArrowheads="1"/>
            </p:cNvSpPr>
            <p:nvPr/>
          </p:nvSpPr>
          <p:spPr bwMode="auto">
            <a:xfrm>
              <a:off x="1665000" y="4843720"/>
              <a:ext cx="67227"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m</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8" name="Rectangle 44">
              <a:extLst>
                <a:ext uri="{FF2B5EF4-FFF2-40B4-BE49-F238E27FC236}">
                  <a16:creationId xmlns:a16="http://schemas.microsoft.com/office/drawing/2014/main" id="{C93C0D11-C5FF-2E82-B0E4-DF25FAF7B186}"/>
                </a:ext>
              </a:extLst>
            </p:cNvPr>
            <p:cNvSpPr>
              <a:spLocks noChangeArrowheads="1"/>
            </p:cNvSpPr>
            <p:nvPr/>
          </p:nvSpPr>
          <p:spPr bwMode="auto">
            <a:xfrm>
              <a:off x="1726624" y="4835303"/>
              <a:ext cx="43697"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9" name="Rectangle 45">
              <a:extLst>
                <a:ext uri="{FF2B5EF4-FFF2-40B4-BE49-F238E27FC236}">
                  <a16:creationId xmlns:a16="http://schemas.microsoft.com/office/drawing/2014/main" id="{6958351F-3B8A-5396-145C-DBF016CE3776}"/>
                </a:ext>
              </a:extLst>
            </p:cNvPr>
            <p:cNvSpPr>
              <a:spLocks noChangeArrowheads="1"/>
            </p:cNvSpPr>
            <p:nvPr/>
          </p:nvSpPr>
          <p:spPr bwMode="auto">
            <a:xfrm>
              <a:off x="2301411" y="4839511"/>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0" name="Rectangle 46">
              <a:extLst>
                <a:ext uri="{FF2B5EF4-FFF2-40B4-BE49-F238E27FC236}">
                  <a16:creationId xmlns:a16="http://schemas.microsoft.com/office/drawing/2014/main" id="{2D6EC943-DDC9-2BA4-792D-3389AE836401}"/>
                </a:ext>
              </a:extLst>
            </p:cNvPr>
            <p:cNvSpPr>
              <a:spLocks noChangeArrowheads="1"/>
            </p:cNvSpPr>
            <p:nvPr/>
          </p:nvSpPr>
          <p:spPr bwMode="auto">
            <a:xfrm>
              <a:off x="3038661" y="4839511"/>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1" name="Rectangle 47">
              <a:extLst>
                <a:ext uri="{FF2B5EF4-FFF2-40B4-BE49-F238E27FC236}">
                  <a16:creationId xmlns:a16="http://schemas.microsoft.com/office/drawing/2014/main" id="{D9149A27-0B66-EAEA-9E33-E583C0D46C0C}"/>
                </a:ext>
              </a:extLst>
            </p:cNvPr>
            <p:cNvSpPr>
              <a:spLocks noChangeArrowheads="1"/>
            </p:cNvSpPr>
            <p:nvPr/>
          </p:nvSpPr>
          <p:spPr bwMode="auto">
            <a:xfrm>
              <a:off x="3836416" y="4839511"/>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2" name="Rectangle 48">
              <a:extLst>
                <a:ext uri="{FF2B5EF4-FFF2-40B4-BE49-F238E27FC236}">
                  <a16:creationId xmlns:a16="http://schemas.microsoft.com/office/drawing/2014/main" id="{2C1ABC42-D403-01B1-8B29-DDC7764BE8E0}"/>
                </a:ext>
              </a:extLst>
            </p:cNvPr>
            <p:cNvSpPr>
              <a:spLocks noChangeArrowheads="1"/>
            </p:cNvSpPr>
            <p:nvPr/>
          </p:nvSpPr>
          <p:spPr bwMode="auto">
            <a:xfrm>
              <a:off x="4038096" y="4839511"/>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3" name="Rectangle 49">
              <a:extLst>
                <a:ext uri="{FF2B5EF4-FFF2-40B4-BE49-F238E27FC236}">
                  <a16:creationId xmlns:a16="http://schemas.microsoft.com/office/drawing/2014/main" id="{8343AF06-292D-5E4A-D470-497EFFD89118}"/>
                </a:ext>
              </a:extLst>
            </p:cNvPr>
            <p:cNvSpPr>
              <a:spLocks noChangeArrowheads="1"/>
            </p:cNvSpPr>
            <p:nvPr/>
          </p:nvSpPr>
          <p:spPr bwMode="auto">
            <a:xfrm>
              <a:off x="4240896" y="4839511"/>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4" name="Rectangle 50">
              <a:extLst>
                <a:ext uri="{FF2B5EF4-FFF2-40B4-BE49-F238E27FC236}">
                  <a16:creationId xmlns:a16="http://schemas.microsoft.com/office/drawing/2014/main" id="{E548179E-36CA-7322-3037-E904F8725006}"/>
                </a:ext>
              </a:extLst>
            </p:cNvPr>
            <p:cNvSpPr>
              <a:spLocks noChangeArrowheads="1"/>
            </p:cNvSpPr>
            <p:nvPr/>
          </p:nvSpPr>
          <p:spPr bwMode="auto">
            <a:xfrm>
              <a:off x="261086" y="5012052"/>
              <a:ext cx="141176"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橋梁</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5" name="Rectangle 51">
              <a:extLst>
                <a:ext uri="{FF2B5EF4-FFF2-40B4-BE49-F238E27FC236}">
                  <a16:creationId xmlns:a16="http://schemas.microsoft.com/office/drawing/2014/main" id="{579B118D-7A5A-7A2A-589D-D29E0EE18DF1}"/>
                </a:ext>
              </a:extLst>
            </p:cNvPr>
            <p:cNvSpPr>
              <a:spLocks noChangeArrowheads="1"/>
            </p:cNvSpPr>
            <p:nvPr/>
          </p:nvSpPr>
          <p:spPr bwMode="auto">
            <a:xfrm>
              <a:off x="1362480" y="5012052"/>
              <a:ext cx="129844"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550" dirty="0">
                  <a:solidFill>
                    <a:srgbClr val="FF0000"/>
                  </a:solidFill>
                  <a:latin typeface="Meiryo UI" panose="020B0604030504040204" pitchFamily="50" charset="-128"/>
                  <a:ea typeface="Meiryo UI" panose="020B0604030504040204" pitchFamily="50" charset="-128"/>
                </a:rPr>
                <a:t>120</a:t>
              </a:r>
              <a:endParaRPr kumimoji="0" lang="ja-JP" altLang="ja-JP" sz="55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endParaRPr>
            </a:p>
          </p:txBody>
        </p:sp>
        <p:sp>
          <p:nvSpPr>
            <p:cNvPr id="76" name="Rectangle 52">
              <a:extLst>
                <a:ext uri="{FF2B5EF4-FFF2-40B4-BE49-F238E27FC236}">
                  <a16:creationId xmlns:a16="http://schemas.microsoft.com/office/drawing/2014/main" id="{C3242096-4284-1B2C-ED84-FCD126C00207}"/>
                </a:ext>
              </a:extLst>
            </p:cNvPr>
            <p:cNvSpPr>
              <a:spLocks noChangeArrowheads="1"/>
            </p:cNvSpPr>
            <p:nvPr/>
          </p:nvSpPr>
          <p:spPr bwMode="auto">
            <a:xfrm>
              <a:off x="1665000" y="5012052"/>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橋</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7" name="Rectangle 53">
              <a:extLst>
                <a:ext uri="{FF2B5EF4-FFF2-40B4-BE49-F238E27FC236}">
                  <a16:creationId xmlns:a16="http://schemas.microsoft.com/office/drawing/2014/main" id="{04678620-FEC8-082E-5CE6-ECB6F7672A8B}"/>
                </a:ext>
              </a:extLst>
            </p:cNvPr>
            <p:cNvSpPr>
              <a:spLocks noChangeArrowheads="1"/>
            </p:cNvSpPr>
            <p:nvPr/>
          </p:nvSpPr>
          <p:spPr bwMode="auto">
            <a:xfrm>
              <a:off x="2301411" y="5012052"/>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8" name="Rectangle 54">
              <a:extLst>
                <a:ext uri="{FF2B5EF4-FFF2-40B4-BE49-F238E27FC236}">
                  <a16:creationId xmlns:a16="http://schemas.microsoft.com/office/drawing/2014/main" id="{86F48BA9-681C-8919-75A1-AB37FAECB48B}"/>
                </a:ext>
              </a:extLst>
            </p:cNvPr>
            <p:cNvSpPr>
              <a:spLocks noChangeArrowheads="1"/>
            </p:cNvSpPr>
            <p:nvPr/>
          </p:nvSpPr>
          <p:spPr bwMode="auto">
            <a:xfrm>
              <a:off x="3038661" y="5012052"/>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9" name="Rectangle 55">
              <a:extLst>
                <a:ext uri="{FF2B5EF4-FFF2-40B4-BE49-F238E27FC236}">
                  <a16:creationId xmlns:a16="http://schemas.microsoft.com/office/drawing/2014/main" id="{6D8D8039-12AF-FAEF-624E-8F74DF5D28BC}"/>
                </a:ext>
              </a:extLst>
            </p:cNvPr>
            <p:cNvSpPr>
              <a:spLocks noChangeArrowheads="1"/>
            </p:cNvSpPr>
            <p:nvPr/>
          </p:nvSpPr>
          <p:spPr bwMode="auto">
            <a:xfrm>
              <a:off x="3231377" y="5012052"/>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80" name="Rectangle 56">
              <a:extLst>
                <a:ext uri="{FF2B5EF4-FFF2-40B4-BE49-F238E27FC236}">
                  <a16:creationId xmlns:a16="http://schemas.microsoft.com/office/drawing/2014/main" id="{901FA377-5885-86B4-F7C4-C16C7C5E5C99}"/>
                </a:ext>
              </a:extLst>
            </p:cNvPr>
            <p:cNvSpPr>
              <a:spLocks noChangeArrowheads="1"/>
            </p:cNvSpPr>
            <p:nvPr/>
          </p:nvSpPr>
          <p:spPr bwMode="auto">
            <a:xfrm>
              <a:off x="3433057" y="5012052"/>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81" name="Rectangle 57">
              <a:extLst>
                <a:ext uri="{FF2B5EF4-FFF2-40B4-BE49-F238E27FC236}">
                  <a16:creationId xmlns:a16="http://schemas.microsoft.com/office/drawing/2014/main" id="{DC293A8B-EBD5-20FF-639C-DFEE838139A4}"/>
                </a:ext>
              </a:extLst>
            </p:cNvPr>
            <p:cNvSpPr>
              <a:spLocks noChangeArrowheads="1"/>
            </p:cNvSpPr>
            <p:nvPr/>
          </p:nvSpPr>
          <p:spPr bwMode="auto">
            <a:xfrm>
              <a:off x="4240896" y="5012052"/>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〇</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82" name="Rectangle 58">
              <a:extLst>
                <a:ext uri="{FF2B5EF4-FFF2-40B4-BE49-F238E27FC236}">
                  <a16:creationId xmlns:a16="http://schemas.microsoft.com/office/drawing/2014/main" id="{09C87265-8761-4C0F-97D5-75D880DEABB5}"/>
                </a:ext>
              </a:extLst>
            </p:cNvPr>
            <p:cNvSpPr>
              <a:spLocks noChangeArrowheads="1"/>
            </p:cNvSpPr>
            <p:nvPr/>
          </p:nvSpPr>
          <p:spPr bwMode="auto">
            <a:xfrm>
              <a:off x="261086" y="5177228"/>
              <a:ext cx="384721"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公園関連設備</a:t>
              </a:r>
              <a:endParaRPr kumimoji="0" lang="ja-JP" altLang="ja-JP" sz="5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83" name="Rectangle 59">
              <a:extLst>
                <a:ext uri="{FF2B5EF4-FFF2-40B4-BE49-F238E27FC236}">
                  <a16:creationId xmlns:a16="http://schemas.microsoft.com/office/drawing/2014/main" id="{65FE7F71-DD82-819D-38A8-38224AD995F0}"/>
                </a:ext>
              </a:extLst>
            </p:cNvPr>
            <p:cNvSpPr>
              <a:spLocks noChangeArrowheads="1"/>
            </p:cNvSpPr>
            <p:nvPr/>
          </p:nvSpPr>
          <p:spPr bwMode="auto">
            <a:xfrm>
              <a:off x="261086" y="5263498"/>
              <a:ext cx="96180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（受変電設備、雨水排水等ポンプ設</a:t>
              </a:r>
              <a:endParaRPr kumimoji="0" lang="ja-JP" altLang="ja-JP" sz="5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4" name="Rectangle 60">
              <a:extLst>
                <a:ext uri="{FF2B5EF4-FFF2-40B4-BE49-F238E27FC236}">
                  <a16:creationId xmlns:a16="http://schemas.microsoft.com/office/drawing/2014/main" id="{087D3E2F-D790-9030-DCB1-3C5ED7EA3B63}"/>
                </a:ext>
              </a:extLst>
            </p:cNvPr>
            <p:cNvSpPr>
              <a:spLocks noChangeArrowheads="1"/>
            </p:cNvSpPr>
            <p:nvPr/>
          </p:nvSpPr>
          <p:spPr bwMode="auto">
            <a:xfrm>
              <a:off x="261086" y="5350820"/>
              <a:ext cx="104195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備、噴水等の親水設備、プール設備、非</a:t>
              </a:r>
              <a:endParaRPr kumimoji="0" lang="ja-JP" altLang="ja-JP" sz="5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5" name="Rectangle 61">
              <a:extLst>
                <a:ext uri="{FF2B5EF4-FFF2-40B4-BE49-F238E27FC236}">
                  <a16:creationId xmlns:a16="http://schemas.microsoft.com/office/drawing/2014/main" id="{F414717F-A029-E4FA-C726-333C61B55FCF}"/>
                </a:ext>
              </a:extLst>
            </p:cNvPr>
            <p:cNvSpPr>
              <a:spLocks noChangeArrowheads="1"/>
            </p:cNvSpPr>
            <p:nvPr/>
          </p:nvSpPr>
          <p:spPr bwMode="auto">
            <a:xfrm>
              <a:off x="261086" y="5437090"/>
              <a:ext cx="822341"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常用発電設備等の公園設備）</a:t>
              </a:r>
              <a:endParaRPr kumimoji="0" lang="ja-JP" altLang="ja-JP" sz="5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6" name="Rectangle 62">
              <a:extLst>
                <a:ext uri="{FF2B5EF4-FFF2-40B4-BE49-F238E27FC236}">
                  <a16:creationId xmlns:a16="http://schemas.microsoft.com/office/drawing/2014/main" id="{60C03B2D-960D-9482-583C-02E4DE91EC44}"/>
                </a:ext>
              </a:extLst>
            </p:cNvPr>
            <p:cNvSpPr>
              <a:spLocks noChangeArrowheads="1"/>
            </p:cNvSpPr>
            <p:nvPr/>
          </p:nvSpPr>
          <p:spPr bwMode="auto">
            <a:xfrm>
              <a:off x="2301411" y="5304529"/>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87" name="Rectangle 63">
              <a:extLst>
                <a:ext uri="{FF2B5EF4-FFF2-40B4-BE49-F238E27FC236}">
                  <a16:creationId xmlns:a16="http://schemas.microsoft.com/office/drawing/2014/main" id="{65EA8D2A-D0EA-836F-6579-7E2E8492328F}"/>
                </a:ext>
              </a:extLst>
            </p:cNvPr>
            <p:cNvSpPr>
              <a:spLocks noChangeArrowheads="1"/>
            </p:cNvSpPr>
            <p:nvPr/>
          </p:nvSpPr>
          <p:spPr bwMode="auto">
            <a:xfrm>
              <a:off x="3038661" y="5304529"/>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88" name="Rectangle 64">
              <a:extLst>
                <a:ext uri="{FF2B5EF4-FFF2-40B4-BE49-F238E27FC236}">
                  <a16:creationId xmlns:a16="http://schemas.microsoft.com/office/drawing/2014/main" id="{0F796700-9640-78CE-915C-37528E3A967C}"/>
                </a:ext>
              </a:extLst>
            </p:cNvPr>
            <p:cNvSpPr>
              <a:spLocks noChangeArrowheads="1"/>
            </p:cNvSpPr>
            <p:nvPr/>
          </p:nvSpPr>
          <p:spPr bwMode="auto">
            <a:xfrm>
              <a:off x="261086" y="5589641"/>
              <a:ext cx="52097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公園サービス施設等</a:t>
              </a:r>
              <a:endParaRPr kumimoji="0" lang="ja-JP" altLang="ja-JP" sz="5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89" name="Rectangle 65">
              <a:extLst>
                <a:ext uri="{FF2B5EF4-FFF2-40B4-BE49-F238E27FC236}">
                  <a16:creationId xmlns:a16="http://schemas.microsoft.com/office/drawing/2014/main" id="{1C9131DE-09C4-1B93-D8DF-21F77D282441}"/>
                </a:ext>
              </a:extLst>
            </p:cNvPr>
            <p:cNvSpPr>
              <a:spLocks noChangeArrowheads="1"/>
            </p:cNvSpPr>
            <p:nvPr/>
          </p:nvSpPr>
          <p:spPr bwMode="auto">
            <a:xfrm>
              <a:off x="261086" y="5675911"/>
              <a:ext cx="1037143"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（運動施設、便所等の便益施設、植物</a:t>
              </a:r>
              <a:endParaRPr kumimoji="0" lang="ja-JP" altLang="ja-JP" sz="5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90" name="Rectangle 66">
              <a:extLst>
                <a:ext uri="{FF2B5EF4-FFF2-40B4-BE49-F238E27FC236}">
                  <a16:creationId xmlns:a16="http://schemas.microsoft.com/office/drawing/2014/main" id="{6F8DA4E6-90BD-9856-0D90-8B8C0AAB8FA2}"/>
                </a:ext>
              </a:extLst>
            </p:cNvPr>
            <p:cNvSpPr>
              <a:spLocks noChangeArrowheads="1"/>
            </p:cNvSpPr>
            <p:nvPr/>
          </p:nvSpPr>
          <p:spPr bwMode="auto">
            <a:xfrm>
              <a:off x="261086" y="5762181"/>
              <a:ext cx="984244"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園等の教養施設、転落防止柵や落石</a:t>
              </a:r>
              <a:endParaRPr kumimoji="0" lang="ja-JP" altLang="ja-JP" sz="5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91" name="Rectangle 67">
              <a:extLst>
                <a:ext uri="{FF2B5EF4-FFF2-40B4-BE49-F238E27FC236}">
                  <a16:creationId xmlns:a16="http://schemas.microsoft.com/office/drawing/2014/main" id="{4CF7A3F4-C2F9-E0F1-0C00-EE82199A05AD}"/>
                </a:ext>
              </a:extLst>
            </p:cNvPr>
            <p:cNvSpPr>
              <a:spLocks noChangeArrowheads="1"/>
            </p:cNvSpPr>
            <p:nvPr/>
          </p:nvSpPr>
          <p:spPr bwMode="auto">
            <a:xfrm>
              <a:off x="261086" y="5848451"/>
              <a:ext cx="724557"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防護柵等の管理施設など）</a:t>
              </a:r>
              <a:endParaRPr kumimoji="0" lang="ja-JP" altLang="ja-JP" sz="5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92" name="Rectangle 68">
              <a:extLst>
                <a:ext uri="{FF2B5EF4-FFF2-40B4-BE49-F238E27FC236}">
                  <a16:creationId xmlns:a16="http://schemas.microsoft.com/office/drawing/2014/main" id="{272C518F-014D-8098-1C3F-F7A97DD3A48B}"/>
                </a:ext>
              </a:extLst>
            </p:cNvPr>
            <p:cNvSpPr>
              <a:spLocks noChangeArrowheads="1"/>
            </p:cNvSpPr>
            <p:nvPr/>
          </p:nvSpPr>
          <p:spPr bwMode="auto">
            <a:xfrm>
              <a:off x="2301411" y="5716942"/>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93" name="Rectangle 69">
              <a:extLst>
                <a:ext uri="{FF2B5EF4-FFF2-40B4-BE49-F238E27FC236}">
                  <a16:creationId xmlns:a16="http://schemas.microsoft.com/office/drawing/2014/main" id="{AA0816FB-586C-1F1B-E594-98E94592BE5E}"/>
                </a:ext>
              </a:extLst>
            </p:cNvPr>
            <p:cNvSpPr>
              <a:spLocks noChangeArrowheads="1"/>
            </p:cNvSpPr>
            <p:nvPr/>
          </p:nvSpPr>
          <p:spPr bwMode="auto">
            <a:xfrm>
              <a:off x="2832500" y="5721150"/>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94" name="Rectangle 70">
              <a:extLst>
                <a:ext uri="{FF2B5EF4-FFF2-40B4-BE49-F238E27FC236}">
                  <a16:creationId xmlns:a16="http://schemas.microsoft.com/office/drawing/2014/main" id="{6693F4D1-730F-B1F9-1342-5A5D788EFF11}"/>
                </a:ext>
              </a:extLst>
            </p:cNvPr>
            <p:cNvSpPr>
              <a:spLocks noChangeArrowheads="1"/>
            </p:cNvSpPr>
            <p:nvPr/>
          </p:nvSpPr>
          <p:spPr bwMode="auto">
            <a:xfrm>
              <a:off x="2897486" y="5712734"/>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95" name="Rectangle 71">
              <a:extLst>
                <a:ext uri="{FF2B5EF4-FFF2-40B4-BE49-F238E27FC236}">
                  <a16:creationId xmlns:a16="http://schemas.microsoft.com/office/drawing/2014/main" id="{1FD11DC5-2F40-8C49-5074-9B44044FB0A1}"/>
                </a:ext>
              </a:extLst>
            </p:cNvPr>
            <p:cNvSpPr>
              <a:spLocks noChangeArrowheads="1"/>
            </p:cNvSpPr>
            <p:nvPr/>
          </p:nvSpPr>
          <p:spPr bwMode="auto">
            <a:xfrm>
              <a:off x="3038661" y="5716942"/>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96" name="Rectangle 72">
              <a:extLst>
                <a:ext uri="{FF2B5EF4-FFF2-40B4-BE49-F238E27FC236}">
                  <a16:creationId xmlns:a16="http://schemas.microsoft.com/office/drawing/2014/main" id="{B908738C-AC87-933D-898E-16D725B23ADE}"/>
                </a:ext>
              </a:extLst>
            </p:cNvPr>
            <p:cNvSpPr>
              <a:spLocks noChangeArrowheads="1"/>
            </p:cNvSpPr>
            <p:nvPr/>
          </p:nvSpPr>
          <p:spPr bwMode="auto">
            <a:xfrm>
              <a:off x="3231377" y="5716942"/>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97" name="Rectangle 73">
              <a:extLst>
                <a:ext uri="{FF2B5EF4-FFF2-40B4-BE49-F238E27FC236}">
                  <a16:creationId xmlns:a16="http://schemas.microsoft.com/office/drawing/2014/main" id="{110E6FAB-833A-81CA-AE14-0F04FEFEE3EC}"/>
                </a:ext>
              </a:extLst>
            </p:cNvPr>
            <p:cNvSpPr>
              <a:spLocks noChangeArrowheads="1"/>
            </p:cNvSpPr>
            <p:nvPr/>
          </p:nvSpPr>
          <p:spPr bwMode="auto">
            <a:xfrm>
              <a:off x="3433057" y="5716942"/>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98" name="Rectangle 74">
              <a:extLst>
                <a:ext uri="{FF2B5EF4-FFF2-40B4-BE49-F238E27FC236}">
                  <a16:creationId xmlns:a16="http://schemas.microsoft.com/office/drawing/2014/main" id="{0D37B1D4-520E-6FCD-7A05-3EBCC3E40BF7}"/>
                </a:ext>
              </a:extLst>
            </p:cNvPr>
            <p:cNvSpPr>
              <a:spLocks noChangeArrowheads="1"/>
            </p:cNvSpPr>
            <p:nvPr/>
          </p:nvSpPr>
          <p:spPr bwMode="auto">
            <a:xfrm>
              <a:off x="4038096" y="5716942"/>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99" name="Rectangle 75">
              <a:extLst>
                <a:ext uri="{FF2B5EF4-FFF2-40B4-BE49-F238E27FC236}">
                  <a16:creationId xmlns:a16="http://schemas.microsoft.com/office/drawing/2014/main" id="{1B9CFC9E-55C3-56BF-8ABE-649E62C11543}"/>
                </a:ext>
              </a:extLst>
            </p:cNvPr>
            <p:cNvSpPr>
              <a:spLocks noChangeArrowheads="1"/>
            </p:cNvSpPr>
            <p:nvPr/>
          </p:nvSpPr>
          <p:spPr bwMode="auto">
            <a:xfrm>
              <a:off x="4240896" y="5716942"/>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00" name="Rectangle 76">
              <a:extLst>
                <a:ext uri="{FF2B5EF4-FFF2-40B4-BE49-F238E27FC236}">
                  <a16:creationId xmlns:a16="http://schemas.microsoft.com/office/drawing/2014/main" id="{A0E42C1B-784E-E6B1-611C-49C9FA8C58FA}"/>
                </a:ext>
              </a:extLst>
            </p:cNvPr>
            <p:cNvSpPr>
              <a:spLocks noChangeArrowheads="1"/>
            </p:cNvSpPr>
            <p:nvPr/>
          </p:nvSpPr>
          <p:spPr bwMode="auto">
            <a:xfrm>
              <a:off x="730551" y="4361869"/>
              <a:ext cx="141176"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施設</a:t>
              </a:r>
              <a:endParaRPr kumimoji="0" lang="ja-JP" altLang="ja-JP" sz="5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01" name="Rectangle 77">
              <a:extLst>
                <a:ext uri="{FF2B5EF4-FFF2-40B4-BE49-F238E27FC236}">
                  <a16:creationId xmlns:a16="http://schemas.microsoft.com/office/drawing/2014/main" id="{57999A2A-DA40-7CC2-52AB-83708D934A2F}"/>
                </a:ext>
              </a:extLst>
            </p:cNvPr>
            <p:cNvSpPr>
              <a:spLocks noChangeArrowheads="1"/>
            </p:cNvSpPr>
            <p:nvPr/>
          </p:nvSpPr>
          <p:spPr bwMode="auto">
            <a:xfrm>
              <a:off x="1401696" y="4361869"/>
              <a:ext cx="211764"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施設数</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02" name="Rectangle 78">
              <a:extLst>
                <a:ext uri="{FF2B5EF4-FFF2-40B4-BE49-F238E27FC236}">
                  <a16:creationId xmlns:a16="http://schemas.microsoft.com/office/drawing/2014/main" id="{AF933CB6-5B3C-9E4D-FBDE-613E496A05FC}"/>
                </a:ext>
              </a:extLst>
            </p:cNvPr>
            <p:cNvSpPr>
              <a:spLocks noChangeArrowheads="1"/>
            </p:cNvSpPr>
            <p:nvPr/>
          </p:nvSpPr>
          <p:spPr bwMode="auto">
            <a:xfrm>
              <a:off x="2363035" y="4229308"/>
              <a:ext cx="339494"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施設の役割</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03" name="Rectangle 79">
              <a:extLst>
                <a:ext uri="{FF2B5EF4-FFF2-40B4-BE49-F238E27FC236}">
                  <a16:creationId xmlns:a16="http://schemas.microsoft.com/office/drawing/2014/main" id="{8A1165D2-253E-7350-193F-92E447C7A414}"/>
                </a:ext>
              </a:extLst>
            </p:cNvPr>
            <p:cNvSpPr>
              <a:spLocks noChangeArrowheads="1"/>
            </p:cNvSpPr>
            <p:nvPr/>
          </p:nvSpPr>
          <p:spPr bwMode="auto">
            <a:xfrm>
              <a:off x="3556306" y="4229308"/>
              <a:ext cx="462742"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主たる材料構成</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04" name="Rectangle 80">
              <a:extLst>
                <a:ext uri="{FF2B5EF4-FFF2-40B4-BE49-F238E27FC236}">
                  <a16:creationId xmlns:a16="http://schemas.microsoft.com/office/drawing/2014/main" id="{18CB78EC-47C3-8699-A43B-1A93186390F1}"/>
                </a:ext>
              </a:extLst>
            </p:cNvPr>
            <p:cNvSpPr>
              <a:spLocks noChangeArrowheads="1"/>
            </p:cNvSpPr>
            <p:nvPr/>
          </p:nvSpPr>
          <p:spPr bwMode="auto">
            <a:xfrm>
              <a:off x="2020180" y="4381859"/>
              <a:ext cx="282351"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利便施設</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05" name="Rectangle 81">
              <a:extLst>
                <a:ext uri="{FF2B5EF4-FFF2-40B4-BE49-F238E27FC236}">
                  <a16:creationId xmlns:a16="http://schemas.microsoft.com/office/drawing/2014/main" id="{7EAC6A03-B6C4-0F53-9125-9759163AC52D}"/>
                </a:ext>
              </a:extLst>
            </p:cNvPr>
            <p:cNvSpPr>
              <a:spLocks noChangeArrowheads="1"/>
            </p:cNvSpPr>
            <p:nvPr/>
          </p:nvSpPr>
          <p:spPr bwMode="auto">
            <a:xfrm>
              <a:off x="2546787" y="4381859"/>
              <a:ext cx="141176"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環境</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06" name="Rectangle 82">
              <a:extLst>
                <a:ext uri="{FF2B5EF4-FFF2-40B4-BE49-F238E27FC236}">
                  <a16:creationId xmlns:a16="http://schemas.microsoft.com/office/drawing/2014/main" id="{393D2104-F7C4-0543-1314-F75567409B23}"/>
                </a:ext>
              </a:extLst>
            </p:cNvPr>
            <p:cNvSpPr>
              <a:spLocks noChangeArrowheads="1"/>
            </p:cNvSpPr>
            <p:nvPr/>
          </p:nvSpPr>
          <p:spPr bwMode="auto">
            <a:xfrm>
              <a:off x="2849307" y="4381859"/>
              <a:ext cx="282351"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防災施設</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07" name="Rectangle 83">
              <a:extLst>
                <a:ext uri="{FF2B5EF4-FFF2-40B4-BE49-F238E27FC236}">
                  <a16:creationId xmlns:a16="http://schemas.microsoft.com/office/drawing/2014/main" id="{3180FB3D-A6E2-DE41-3921-31731F294FFC}"/>
                </a:ext>
              </a:extLst>
            </p:cNvPr>
            <p:cNvSpPr>
              <a:spLocks noChangeArrowheads="1"/>
            </p:cNvSpPr>
            <p:nvPr/>
          </p:nvSpPr>
          <p:spPr bwMode="auto">
            <a:xfrm>
              <a:off x="3222414" y="4448140"/>
              <a:ext cx="89635"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Co</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08" name="Rectangle 84">
              <a:extLst>
                <a:ext uri="{FF2B5EF4-FFF2-40B4-BE49-F238E27FC236}">
                  <a16:creationId xmlns:a16="http://schemas.microsoft.com/office/drawing/2014/main" id="{8D96BACC-793F-D5AE-9F02-8D23F5F136A9}"/>
                </a:ext>
              </a:extLst>
            </p:cNvPr>
            <p:cNvSpPr>
              <a:spLocks noChangeArrowheads="1"/>
            </p:cNvSpPr>
            <p:nvPr/>
          </p:nvSpPr>
          <p:spPr bwMode="auto">
            <a:xfrm>
              <a:off x="3433057" y="4448140"/>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鋼</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09" name="Rectangle 85">
              <a:extLst>
                <a:ext uri="{FF2B5EF4-FFF2-40B4-BE49-F238E27FC236}">
                  <a16:creationId xmlns:a16="http://schemas.microsoft.com/office/drawing/2014/main" id="{A0191DBA-3546-5404-1D48-3A130D7BAD2D}"/>
                </a:ext>
              </a:extLst>
            </p:cNvPr>
            <p:cNvSpPr>
              <a:spLocks noChangeArrowheads="1"/>
            </p:cNvSpPr>
            <p:nvPr/>
          </p:nvSpPr>
          <p:spPr bwMode="auto">
            <a:xfrm>
              <a:off x="3604485" y="4448140"/>
              <a:ext cx="141176"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鋳鉄</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10" name="Rectangle 86">
              <a:extLst>
                <a:ext uri="{FF2B5EF4-FFF2-40B4-BE49-F238E27FC236}">
                  <a16:creationId xmlns:a16="http://schemas.microsoft.com/office/drawing/2014/main" id="{1CDC8F23-3B89-94D5-1CBA-D5EC3483C3AE}"/>
                </a:ext>
              </a:extLst>
            </p:cNvPr>
            <p:cNvSpPr>
              <a:spLocks noChangeArrowheads="1"/>
            </p:cNvSpPr>
            <p:nvPr/>
          </p:nvSpPr>
          <p:spPr bwMode="auto">
            <a:xfrm>
              <a:off x="3831934" y="4448140"/>
              <a:ext cx="82913"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As</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11" name="Rectangle 87">
              <a:extLst>
                <a:ext uri="{FF2B5EF4-FFF2-40B4-BE49-F238E27FC236}">
                  <a16:creationId xmlns:a16="http://schemas.microsoft.com/office/drawing/2014/main" id="{040C08D3-631D-A033-9185-A301068BC8FF}"/>
                </a:ext>
              </a:extLst>
            </p:cNvPr>
            <p:cNvSpPr>
              <a:spLocks noChangeArrowheads="1"/>
            </p:cNvSpPr>
            <p:nvPr/>
          </p:nvSpPr>
          <p:spPr bwMode="auto">
            <a:xfrm>
              <a:off x="4038096" y="4448140"/>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土</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12" name="Rectangle 88">
              <a:extLst>
                <a:ext uri="{FF2B5EF4-FFF2-40B4-BE49-F238E27FC236}">
                  <a16:creationId xmlns:a16="http://schemas.microsoft.com/office/drawing/2014/main" id="{9A087C5E-433D-C05F-4E6C-08D6BEC7AFC3}"/>
                </a:ext>
              </a:extLst>
            </p:cNvPr>
            <p:cNvSpPr>
              <a:spLocks noChangeArrowheads="1"/>
            </p:cNvSpPr>
            <p:nvPr/>
          </p:nvSpPr>
          <p:spPr bwMode="auto">
            <a:xfrm>
              <a:off x="4240896" y="4448140"/>
              <a:ext cx="70588" cy="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5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他</a:t>
              </a:r>
              <a:endParaRPr kumimoji="0" lang="ja-JP" altLang="ja-JP" sz="5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13" name="Line 89">
              <a:extLst>
                <a:ext uri="{FF2B5EF4-FFF2-40B4-BE49-F238E27FC236}">
                  <a16:creationId xmlns:a16="http://schemas.microsoft.com/office/drawing/2014/main" id="{EDCCE6F4-4FB8-FA41-0FEF-EB4D15FC2C94}"/>
                </a:ext>
              </a:extLst>
            </p:cNvPr>
            <p:cNvSpPr>
              <a:spLocks noChangeShapeType="1"/>
            </p:cNvSpPr>
            <p:nvPr/>
          </p:nvSpPr>
          <p:spPr bwMode="auto">
            <a:xfrm>
              <a:off x="247641" y="4188277"/>
              <a:ext cx="41288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14" name="Rectangle 90">
              <a:extLst>
                <a:ext uri="{FF2B5EF4-FFF2-40B4-BE49-F238E27FC236}">
                  <a16:creationId xmlns:a16="http://schemas.microsoft.com/office/drawing/2014/main" id="{E07CFF4A-C631-8E7A-9721-8F1BC2653F81}"/>
                </a:ext>
              </a:extLst>
            </p:cNvPr>
            <p:cNvSpPr>
              <a:spLocks noChangeArrowheads="1"/>
            </p:cNvSpPr>
            <p:nvPr/>
          </p:nvSpPr>
          <p:spPr bwMode="auto">
            <a:xfrm>
              <a:off x="247641" y="4188277"/>
              <a:ext cx="4128828" cy="4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15" name="Line 91">
              <a:extLst>
                <a:ext uri="{FF2B5EF4-FFF2-40B4-BE49-F238E27FC236}">
                  <a16:creationId xmlns:a16="http://schemas.microsoft.com/office/drawing/2014/main" id="{4922247A-6DB9-6FB9-53E5-33F296128200}"/>
                </a:ext>
              </a:extLst>
            </p:cNvPr>
            <p:cNvSpPr>
              <a:spLocks noChangeShapeType="1"/>
            </p:cNvSpPr>
            <p:nvPr/>
          </p:nvSpPr>
          <p:spPr bwMode="auto">
            <a:xfrm>
              <a:off x="1875643" y="4357661"/>
              <a:ext cx="25008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16" name="Rectangle 92">
              <a:extLst>
                <a:ext uri="{FF2B5EF4-FFF2-40B4-BE49-F238E27FC236}">
                  <a16:creationId xmlns:a16="http://schemas.microsoft.com/office/drawing/2014/main" id="{4C869D97-78BA-A55C-D560-86691ED3ABCA}"/>
                </a:ext>
              </a:extLst>
            </p:cNvPr>
            <p:cNvSpPr>
              <a:spLocks noChangeArrowheads="1"/>
            </p:cNvSpPr>
            <p:nvPr/>
          </p:nvSpPr>
          <p:spPr bwMode="auto">
            <a:xfrm>
              <a:off x="1875643" y="4357661"/>
              <a:ext cx="2500826" cy="4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17" name="Line 93">
              <a:extLst>
                <a:ext uri="{FF2B5EF4-FFF2-40B4-BE49-F238E27FC236}">
                  <a16:creationId xmlns:a16="http://schemas.microsoft.com/office/drawing/2014/main" id="{88F05FF4-319B-8388-5E51-CA78C6A96A02}"/>
                </a:ext>
              </a:extLst>
            </p:cNvPr>
            <p:cNvSpPr>
              <a:spLocks noChangeShapeType="1"/>
            </p:cNvSpPr>
            <p:nvPr/>
          </p:nvSpPr>
          <p:spPr bwMode="auto">
            <a:xfrm>
              <a:off x="1875643" y="4489170"/>
              <a:ext cx="128962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18" name="Rectangle 94">
              <a:extLst>
                <a:ext uri="{FF2B5EF4-FFF2-40B4-BE49-F238E27FC236}">
                  <a16:creationId xmlns:a16="http://schemas.microsoft.com/office/drawing/2014/main" id="{C8E4A48C-AB94-18BD-6C04-F51EA527C0FF}"/>
                </a:ext>
              </a:extLst>
            </p:cNvPr>
            <p:cNvSpPr>
              <a:spLocks noChangeArrowheads="1"/>
            </p:cNvSpPr>
            <p:nvPr/>
          </p:nvSpPr>
          <p:spPr bwMode="auto">
            <a:xfrm>
              <a:off x="1875643" y="4489170"/>
              <a:ext cx="1289629" cy="4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19" name="Line 95">
              <a:extLst>
                <a:ext uri="{FF2B5EF4-FFF2-40B4-BE49-F238E27FC236}">
                  <a16:creationId xmlns:a16="http://schemas.microsoft.com/office/drawing/2014/main" id="{F9B44223-6AD0-441E-6AEE-316B1BCA7DA9}"/>
                </a:ext>
              </a:extLst>
            </p:cNvPr>
            <p:cNvSpPr>
              <a:spLocks noChangeShapeType="1"/>
            </p:cNvSpPr>
            <p:nvPr/>
          </p:nvSpPr>
          <p:spPr bwMode="auto">
            <a:xfrm>
              <a:off x="247641" y="4616472"/>
              <a:ext cx="41243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20" name="Rectangle 96">
              <a:extLst>
                <a:ext uri="{FF2B5EF4-FFF2-40B4-BE49-F238E27FC236}">
                  <a16:creationId xmlns:a16="http://schemas.microsoft.com/office/drawing/2014/main" id="{1C109B4F-13A5-BAAD-22F1-9FFB4ECBFA76}"/>
                </a:ext>
              </a:extLst>
            </p:cNvPr>
            <p:cNvSpPr>
              <a:spLocks noChangeArrowheads="1"/>
            </p:cNvSpPr>
            <p:nvPr/>
          </p:nvSpPr>
          <p:spPr bwMode="auto">
            <a:xfrm>
              <a:off x="247641" y="4616472"/>
              <a:ext cx="4124346" cy="4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21" name="Line 97">
              <a:extLst>
                <a:ext uri="{FF2B5EF4-FFF2-40B4-BE49-F238E27FC236}">
                  <a16:creationId xmlns:a16="http://schemas.microsoft.com/office/drawing/2014/main" id="{952F34CB-5110-C17C-4134-06AEA8D83954}"/>
                </a:ext>
              </a:extLst>
            </p:cNvPr>
            <p:cNvSpPr>
              <a:spLocks noChangeShapeType="1"/>
            </p:cNvSpPr>
            <p:nvPr/>
          </p:nvSpPr>
          <p:spPr bwMode="auto">
            <a:xfrm>
              <a:off x="247641" y="4624888"/>
              <a:ext cx="41243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22" name="Rectangle 98">
              <a:extLst>
                <a:ext uri="{FF2B5EF4-FFF2-40B4-BE49-F238E27FC236}">
                  <a16:creationId xmlns:a16="http://schemas.microsoft.com/office/drawing/2014/main" id="{83CC9F26-EC8C-4619-94A6-4B8775DF51E2}"/>
                </a:ext>
              </a:extLst>
            </p:cNvPr>
            <p:cNvSpPr>
              <a:spLocks noChangeArrowheads="1"/>
            </p:cNvSpPr>
            <p:nvPr/>
          </p:nvSpPr>
          <p:spPr bwMode="auto">
            <a:xfrm>
              <a:off x="247641" y="4624888"/>
              <a:ext cx="4124346" cy="4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23" name="Line 99">
              <a:extLst>
                <a:ext uri="{FF2B5EF4-FFF2-40B4-BE49-F238E27FC236}">
                  <a16:creationId xmlns:a16="http://schemas.microsoft.com/office/drawing/2014/main" id="{0E96B7C4-5B00-0990-7468-FAA8CE8E5503}"/>
                </a:ext>
              </a:extLst>
            </p:cNvPr>
            <p:cNvSpPr>
              <a:spLocks noChangeShapeType="1"/>
            </p:cNvSpPr>
            <p:nvPr/>
          </p:nvSpPr>
          <p:spPr bwMode="auto">
            <a:xfrm>
              <a:off x="1344553" y="4192485"/>
              <a:ext cx="0" cy="4239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24" name="Rectangle 100">
              <a:extLst>
                <a:ext uri="{FF2B5EF4-FFF2-40B4-BE49-F238E27FC236}">
                  <a16:creationId xmlns:a16="http://schemas.microsoft.com/office/drawing/2014/main" id="{6B85B8E4-29BB-3BE5-246E-B17917E25039}"/>
                </a:ext>
              </a:extLst>
            </p:cNvPr>
            <p:cNvSpPr>
              <a:spLocks noChangeArrowheads="1"/>
            </p:cNvSpPr>
            <p:nvPr/>
          </p:nvSpPr>
          <p:spPr bwMode="auto">
            <a:xfrm>
              <a:off x="1344553" y="4192485"/>
              <a:ext cx="4482" cy="4239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25" name="Line 101">
              <a:extLst>
                <a:ext uri="{FF2B5EF4-FFF2-40B4-BE49-F238E27FC236}">
                  <a16:creationId xmlns:a16="http://schemas.microsoft.com/office/drawing/2014/main" id="{45C3CF56-8FAD-45CB-6D90-2532B01F0B32}"/>
                </a:ext>
              </a:extLst>
            </p:cNvPr>
            <p:cNvSpPr>
              <a:spLocks noChangeShapeType="1"/>
            </p:cNvSpPr>
            <p:nvPr/>
          </p:nvSpPr>
          <p:spPr bwMode="auto">
            <a:xfrm>
              <a:off x="1647073" y="4192485"/>
              <a:ext cx="0" cy="4239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26" name="Rectangle 102">
              <a:extLst>
                <a:ext uri="{FF2B5EF4-FFF2-40B4-BE49-F238E27FC236}">
                  <a16:creationId xmlns:a16="http://schemas.microsoft.com/office/drawing/2014/main" id="{8206FE3F-A3A5-0FDA-656B-1C63E6AC22A2}"/>
                </a:ext>
              </a:extLst>
            </p:cNvPr>
            <p:cNvSpPr>
              <a:spLocks noChangeArrowheads="1"/>
            </p:cNvSpPr>
            <p:nvPr/>
          </p:nvSpPr>
          <p:spPr bwMode="auto">
            <a:xfrm>
              <a:off x="1647073" y="4192485"/>
              <a:ext cx="4482" cy="4239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27" name="Line 103">
              <a:extLst>
                <a:ext uri="{FF2B5EF4-FFF2-40B4-BE49-F238E27FC236}">
                  <a16:creationId xmlns:a16="http://schemas.microsoft.com/office/drawing/2014/main" id="{96C03AD6-61AC-442E-9D5B-B49748757EFD}"/>
                </a:ext>
              </a:extLst>
            </p:cNvPr>
            <p:cNvSpPr>
              <a:spLocks noChangeShapeType="1"/>
            </p:cNvSpPr>
            <p:nvPr/>
          </p:nvSpPr>
          <p:spPr bwMode="auto">
            <a:xfrm>
              <a:off x="1871161" y="4192485"/>
              <a:ext cx="0" cy="4239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28" name="Rectangle 104">
              <a:extLst>
                <a:ext uri="{FF2B5EF4-FFF2-40B4-BE49-F238E27FC236}">
                  <a16:creationId xmlns:a16="http://schemas.microsoft.com/office/drawing/2014/main" id="{CD255AA3-681C-097A-7110-4528D3BED213}"/>
                </a:ext>
              </a:extLst>
            </p:cNvPr>
            <p:cNvSpPr>
              <a:spLocks noChangeArrowheads="1"/>
            </p:cNvSpPr>
            <p:nvPr/>
          </p:nvSpPr>
          <p:spPr bwMode="auto">
            <a:xfrm>
              <a:off x="1871161" y="4192485"/>
              <a:ext cx="4482" cy="4239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29" name="Line 105">
              <a:extLst>
                <a:ext uri="{FF2B5EF4-FFF2-40B4-BE49-F238E27FC236}">
                  <a16:creationId xmlns:a16="http://schemas.microsoft.com/office/drawing/2014/main" id="{143255E7-4116-3B50-A6E7-137A946C5D65}"/>
                </a:ext>
              </a:extLst>
            </p:cNvPr>
            <p:cNvSpPr>
              <a:spLocks noChangeShapeType="1"/>
            </p:cNvSpPr>
            <p:nvPr/>
          </p:nvSpPr>
          <p:spPr bwMode="auto">
            <a:xfrm>
              <a:off x="2054913" y="4493379"/>
              <a:ext cx="0" cy="12309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30" name="Rectangle 106">
              <a:extLst>
                <a:ext uri="{FF2B5EF4-FFF2-40B4-BE49-F238E27FC236}">
                  <a16:creationId xmlns:a16="http://schemas.microsoft.com/office/drawing/2014/main" id="{FD5AE97D-31A0-8394-EB7B-46B770A7E979}"/>
                </a:ext>
              </a:extLst>
            </p:cNvPr>
            <p:cNvSpPr>
              <a:spLocks noChangeArrowheads="1"/>
            </p:cNvSpPr>
            <p:nvPr/>
          </p:nvSpPr>
          <p:spPr bwMode="auto">
            <a:xfrm>
              <a:off x="2054913" y="4493379"/>
              <a:ext cx="4482" cy="1230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31" name="Line 107">
              <a:extLst>
                <a:ext uri="{FF2B5EF4-FFF2-40B4-BE49-F238E27FC236}">
                  <a16:creationId xmlns:a16="http://schemas.microsoft.com/office/drawing/2014/main" id="{EB5D1E80-5D97-64DD-D19D-51F2321BCBB0}"/>
                </a:ext>
              </a:extLst>
            </p:cNvPr>
            <p:cNvSpPr>
              <a:spLocks noChangeShapeType="1"/>
            </p:cNvSpPr>
            <p:nvPr/>
          </p:nvSpPr>
          <p:spPr bwMode="auto">
            <a:xfrm>
              <a:off x="2239786" y="4493379"/>
              <a:ext cx="0" cy="12309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32" name="Rectangle 108">
              <a:extLst>
                <a:ext uri="{FF2B5EF4-FFF2-40B4-BE49-F238E27FC236}">
                  <a16:creationId xmlns:a16="http://schemas.microsoft.com/office/drawing/2014/main" id="{916CD796-C739-1FFB-EAAF-E1B09BE85260}"/>
                </a:ext>
              </a:extLst>
            </p:cNvPr>
            <p:cNvSpPr>
              <a:spLocks noChangeArrowheads="1"/>
            </p:cNvSpPr>
            <p:nvPr/>
          </p:nvSpPr>
          <p:spPr bwMode="auto">
            <a:xfrm>
              <a:off x="2239786" y="4493379"/>
              <a:ext cx="4482" cy="1230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33" name="Line 109">
              <a:extLst>
                <a:ext uri="{FF2B5EF4-FFF2-40B4-BE49-F238E27FC236}">
                  <a16:creationId xmlns:a16="http://schemas.microsoft.com/office/drawing/2014/main" id="{1CB5F2FF-7169-2B54-AE02-5D7CF0677F17}"/>
                </a:ext>
              </a:extLst>
            </p:cNvPr>
            <p:cNvSpPr>
              <a:spLocks noChangeShapeType="1"/>
            </p:cNvSpPr>
            <p:nvPr/>
          </p:nvSpPr>
          <p:spPr bwMode="auto">
            <a:xfrm>
              <a:off x="2423539" y="4361869"/>
              <a:ext cx="0" cy="25460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34" name="Rectangle 110">
              <a:extLst>
                <a:ext uri="{FF2B5EF4-FFF2-40B4-BE49-F238E27FC236}">
                  <a16:creationId xmlns:a16="http://schemas.microsoft.com/office/drawing/2014/main" id="{AAD61B87-7EFC-D850-19A9-9C6B38598456}"/>
                </a:ext>
              </a:extLst>
            </p:cNvPr>
            <p:cNvSpPr>
              <a:spLocks noChangeArrowheads="1"/>
            </p:cNvSpPr>
            <p:nvPr/>
          </p:nvSpPr>
          <p:spPr bwMode="auto">
            <a:xfrm>
              <a:off x="2423539" y="4361869"/>
              <a:ext cx="4482" cy="254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35" name="Line 111">
              <a:extLst>
                <a:ext uri="{FF2B5EF4-FFF2-40B4-BE49-F238E27FC236}">
                  <a16:creationId xmlns:a16="http://schemas.microsoft.com/office/drawing/2014/main" id="{5CBAE7F2-A600-CE68-586E-0FC18B85619C}"/>
                </a:ext>
              </a:extLst>
            </p:cNvPr>
            <p:cNvSpPr>
              <a:spLocks noChangeShapeType="1"/>
            </p:cNvSpPr>
            <p:nvPr/>
          </p:nvSpPr>
          <p:spPr bwMode="auto">
            <a:xfrm>
              <a:off x="2608412" y="4493379"/>
              <a:ext cx="0" cy="12309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36" name="Rectangle 112">
              <a:extLst>
                <a:ext uri="{FF2B5EF4-FFF2-40B4-BE49-F238E27FC236}">
                  <a16:creationId xmlns:a16="http://schemas.microsoft.com/office/drawing/2014/main" id="{21BDDB24-66CD-BE72-34D9-F777C7739612}"/>
                </a:ext>
              </a:extLst>
            </p:cNvPr>
            <p:cNvSpPr>
              <a:spLocks noChangeArrowheads="1"/>
            </p:cNvSpPr>
            <p:nvPr/>
          </p:nvSpPr>
          <p:spPr bwMode="auto">
            <a:xfrm>
              <a:off x="2608412" y="4493379"/>
              <a:ext cx="4482" cy="1230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37" name="Line 113">
              <a:extLst>
                <a:ext uri="{FF2B5EF4-FFF2-40B4-BE49-F238E27FC236}">
                  <a16:creationId xmlns:a16="http://schemas.microsoft.com/office/drawing/2014/main" id="{1CD970BD-4C30-9C35-5D5A-C6B5D132E08E}"/>
                </a:ext>
              </a:extLst>
            </p:cNvPr>
            <p:cNvSpPr>
              <a:spLocks noChangeShapeType="1"/>
            </p:cNvSpPr>
            <p:nvPr/>
          </p:nvSpPr>
          <p:spPr bwMode="auto">
            <a:xfrm>
              <a:off x="2792164" y="4361869"/>
              <a:ext cx="0" cy="25460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38" name="Rectangle 114">
              <a:extLst>
                <a:ext uri="{FF2B5EF4-FFF2-40B4-BE49-F238E27FC236}">
                  <a16:creationId xmlns:a16="http://schemas.microsoft.com/office/drawing/2014/main" id="{44A7D9A2-254D-A6B0-A411-3ED7D36C1EEF}"/>
                </a:ext>
              </a:extLst>
            </p:cNvPr>
            <p:cNvSpPr>
              <a:spLocks noChangeArrowheads="1"/>
            </p:cNvSpPr>
            <p:nvPr/>
          </p:nvSpPr>
          <p:spPr bwMode="auto">
            <a:xfrm>
              <a:off x="2792164" y="4361869"/>
              <a:ext cx="4482" cy="254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39" name="Line 115">
              <a:extLst>
                <a:ext uri="{FF2B5EF4-FFF2-40B4-BE49-F238E27FC236}">
                  <a16:creationId xmlns:a16="http://schemas.microsoft.com/office/drawing/2014/main" id="{56550F21-23E4-1820-2D5E-6A9611C95DD1}"/>
                </a:ext>
              </a:extLst>
            </p:cNvPr>
            <p:cNvSpPr>
              <a:spLocks noChangeShapeType="1"/>
            </p:cNvSpPr>
            <p:nvPr/>
          </p:nvSpPr>
          <p:spPr bwMode="auto">
            <a:xfrm>
              <a:off x="2977037" y="4493379"/>
              <a:ext cx="0" cy="12309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40" name="Rectangle 116">
              <a:extLst>
                <a:ext uri="{FF2B5EF4-FFF2-40B4-BE49-F238E27FC236}">
                  <a16:creationId xmlns:a16="http://schemas.microsoft.com/office/drawing/2014/main" id="{C31D4C49-2745-0CB0-A9A9-CBDD069376A8}"/>
                </a:ext>
              </a:extLst>
            </p:cNvPr>
            <p:cNvSpPr>
              <a:spLocks noChangeArrowheads="1"/>
            </p:cNvSpPr>
            <p:nvPr/>
          </p:nvSpPr>
          <p:spPr bwMode="auto">
            <a:xfrm>
              <a:off x="2977037" y="4493379"/>
              <a:ext cx="4482" cy="1230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41" name="Line 117">
              <a:extLst>
                <a:ext uri="{FF2B5EF4-FFF2-40B4-BE49-F238E27FC236}">
                  <a16:creationId xmlns:a16="http://schemas.microsoft.com/office/drawing/2014/main" id="{7504568F-2F0E-F7DC-7514-ABBA3A5308FE}"/>
                </a:ext>
              </a:extLst>
            </p:cNvPr>
            <p:cNvSpPr>
              <a:spLocks noChangeShapeType="1"/>
            </p:cNvSpPr>
            <p:nvPr/>
          </p:nvSpPr>
          <p:spPr bwMode="auto">
            <a:xfrm>
              <a:off x="3160790" y="4192485"/>
              <a:ext cx="0" cy="4239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42" name="Rectangle 118">
              <a:extLst>
                <a:ext uri="{FF2B5EF4-FFF2-40B4-BE49-F238E27FC236}">
                  <a16:creationId xmlns:a16="http://schemas.microsoft.com/office/drawing/2014/main" id="{AEF99590-381A-A32D-37B8-38117CF70C42}"/>
                </a:ext>
              </a:extLst>
            </p:cNvPr>
            <p:cNvSpPr>
              <a:spLocks noChangeArrowheads="1"/>
            </p:cNvSpPr>
            <p:nvPr/>
          </p:nvSpPr>
          <p:spPr bwMode="auto">
            <a:xfrm>
              <a:off x="3160790" y="4192485"/>
              <a:ext cx="4482" cy="4239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43" name="Line 119">
              <a:extLst>
                <a:ext uri="{FF2B5EF4-FFF2-40B4-BE49-F238E27FC236}">
                  <a16:creationId xmlns:a16="http://schemas.microsoft.com/office/drawing/2014/main" id="{6136E51D-B595-4EBA-8C0B-33FEA5467E7A}"/>
                </a:ext>
              </a:extLst>
            </p:cNvPr>
            <p:cNvSpPr>
              <a:spLocks noChangeShapeType="1"/>
            </p:cNvSpPr>
            <p:nvPr/>
          </p:nvSpPr>
          <p:spPr bwMode="auto">
            <a:xfrm>
              <a:off x="3362469" y="4361869"/>
              <a:ext cx="0" cy="25460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44" name="Rectangle 120">
              <a:extLst>
                <a:ext uri="{FF2B5EF4-FFF2-40B4-BE49-F238E27FC236}">
                  <a16:creationId xmlns:a16="http://schemas.microsoft.com/office/drawing/2014/main" id="{D37D03DD-9B2F-5C22-305E-334F948C4E4C}"/>
                </a:ext>
              </a:extLst>
            </p:cNvPr>
            <p:cNvSpPr>
              <a:spLocks noChangeArrowheads="1"/>
            </p:cNvSpPr>
            <p:nvPr/>
          </p:nvSpPr>
          <p:spPr bwMode="auto">
            <a:xfrm>
              <a:off x="3362469" y="4361869"/>
              <a:ext cx="4482" cy="254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45" name="Line 121">
              <a:extLst>
                <a:ext uri="{FF2B5EF4-FFF2-40B4-BE49-F238E27FC236}">
                  <a16:creationId xmlns:a16="http://schemas.microsoft.com/office/drawing/2014/main" id="{AFD6CD0C-C53C-6BCB-2403-5C6A40CC9C6A}"/>
                </a:ext>
              </a:extLst>
            </p:cNvPr>
            <p:cNvSpPr>
              <a:spLocks noChangeShapeType="1"/>
            </p:cNvSpPr>
            <p:nvPr/>
          </p:nvSpPr>
          <p:spPr bwMode="auto">
            <a:xfrm>
              <a:off x="3565269" y="4361869"/>
              <a:ext cx="0" cy="25460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46" name="Rectangle 122">
              <a:extLst>
                <a:ext uri="{FF2B5EF4-FFF2-40B4-BE49-F238E27FC236}">
                  <a16:creationId xmlns:a16="http://schemas.microsoft.com/office/drawing/2014/main" id="{11A20931-8E90-CAF7-4358-31BA2A9DEBEA}"/>
                </a:ext>
              </a:extLst>
            </p:cNvPr>
            <p:cNvSpPr>
              <a:spLocks noChangeArrowheads="1"/>
            </p:cNvSpPr>
            <p:nvPr/>
          </p:nvSpPr>
          <p:spPr bwMode="auto">
            <a:xfrm>
              <a:off x="3565269" y="4361869"/>
              <a:ext cx="3361" cy="254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47" name="Line 123">
              <a:extLst>
                <a:ext uri="{FF2B5EF4-FFF2-40B4-BE49-F238E27FC236}">
                  <a16:creationId xmlns:a16="http://schemas.microsoft.com/office/drawing/2014/main" id="{1DE2088A-1B31-1A5A-B617-7610031FA64F}"/>
                </a:ext>
              </a:extLst>
            </p:cNvPr>
            <p:cNvSpPr>
              <a:spLocks noChangeShapeType="1"/>
            </p:cNvSpPr>
            <p:nvPr/>
          </p:nvSpPr>
          <p:spPr bwMode="auto">
            <a:xfrm>
              <a:off x="3766949" y="4361869"/>
              <a:ext cx="0" cy="25460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48" name="Rectangle 124">
              <a:extLst>
                <a:ext uri="{FF2B5EF4-FFF2-40B4-BE49-F238E27FC236}">
                  <a16:creationId xmlns:a16="http://schemas.microsoft.com/office/drawing/2014/main" id="{002BB3A7-491A-549B-6039-350135871949}"/>
                </a:ext>
              </a:extLst>
            </p:cNvPr>
            <p:cNvSpPr>
              <a:spLocks noChangeArrowheads="1"/>
            </p:cNvSpPr>
            <p:nvPr/>
          </p:nvSpPr>
          <p:spPr bwMode="auto">
            <a:xfrm>
              <a:off x="3766949" y="4361869"/>
              <a:ext cx="4482" cy="254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49" name="Line 125">
              <a:extLst>
                <a:ext uri="{FF2B5EF4-FFF2-40B4-BE49-F238E27FC236}">
                  <a16:creationId xmlns:a16="http://schemas.microsoft.com/office/drawing/2014/main" id="{37D8B167-24C1-135F-87DE-9069C743E04D}"/>
                </a:ext>
              </a:extLst>
            </p:cNvPr>
            <p:cNvSpPr>
              <a:spLocks noChangeShapeType="1"/>
            </p:cNvSpPr>
            <p:nvPr/>
          </p:nvSpPr>
          <p:spPr bwMode="auto">
            <a:xfrm>
              <a:off x="3968628" y="4361869"/>
              <a:ext cx="0" cy="25460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50" name="Rectangle 126">
              <a:extLst>
                <a:ext uri="{FF2B5EF4-FFF2-40B4-BE49-F238E27FC236}">
                  <a16:creationId xmlns:a16="http://schemas.microsoft.com/office/drawing/2014/main" id="{AF0414C7-69D9-B9D2-378C-73F5F2200D29}"/>
                </a:ext>
              </a:extLst>
            </p:cNvPr>
            <p:cNvSpPr>
              <a:spLocks noChangeArrowheads="1"/>
            </p:cNvSpPr>
            <p:nvPr/>
          </p:nvSpPr>
          <p:spPr bwMode="auto">
            <a:xfrm>
              <a:off x="3968628" y="4361869"/>
              <a:ext cx="4482" cy="254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51" name="Line 127">
              <a:extLst>
                <a:ext uri="{FF2B5EF4-FFF2-40B4-BE49-F238E27FC236}">
                  <a16:creationId xmlns:a16="http://schemas.microsoft.com/office/drawing/2014/main" id="{E695A1F1-657F-4140-FF38-15CEE4B572A9}"/>
                </a:ext>
              </a:extLst>
            </p:cNvPr>
            <p:cNvSpPr>
              <a:spLocks noChangeShapeType="1"/>
            </p:cNvSpPr>
            <p:nvPr/>
          </p:nvSpPr>
          <p:spPr bwMode="auto">
            <a:xfrm>
              <a:off x="4170308" y="4361869"/>
              <a:ext cx="0" cy="25460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52" name="Rectangle 128">
              <a:extLst>
                <a:ext uri="{FF2B5EF4-FFF2-40B4-BE49-F238E27FC236}">
                  <a16:creationId xmlns:a16="http://schemas.microsoft.com/office/drawing/2014/main" id="{5576BC99-69DA-DC21-562B-C7A5887F7F7D}"/>
                </a:ext>
              </a:extLst>
            </p:cNvPr>
            <p:cNvSpPr>
              <a:spLocks noChangeArrowheads="1"/>
            </p:cNvSpPr>
            <p:nvPr/>
          </p:nvSpPr>
          <p:spPr bwMode="auto">
            <a:xfrm>
              <a:off x="4170308" y="4361869"/>
              <a:ext cx="4482" cy="254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53" name="Line 129">
              <a:extLst>
                <a:ext uri="{FF2B5EF4-FFF2-40B4-BE49-F238E27FC236}">
                  <a16:creationId xmlns:a16="http://schemas.microsoft.com/office/drawing/2014/main" id="{6CAE7687-3CC4-2A3A-6DF1-FB5F35CF09C4}"/>
                </a:ext>
              </a:extLst>
            </p:cNvPr>
            <p:cNvSpPr>
              <a:spLocks noChangeShapeType="1"/>
            </p:cNvSpPr>
            <p:nvPr/>
          </p:nvSpPr>
          <p:spPr bwMode="auto">
            <a:xfrm>
              <a:off x="247641" y="4794272"/>
              <a:ext cx="41288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54" name="Rectangle 130">
              <a:extLst>
                <a:ext uri="{FF2B5EF4-FFF2-40B4-BE49-F238E27FC236}">
                  <a16:creationId xmlns:a16="http://schemas.microsoft.com/office/drawing/2014/main" id="{26CD2E2F-509D-A722-ECD9-EC907D45AD4F}"/>
                </a:ext>
              </a:extLst>
            </p:cNvPr>
            <p:cNvSpPr>
              <a:spLocks noChangeArrowheads="1"/>
            </p:cNvSpPr>
            <p:nvPr/>
          </p:nvSpPr>
          <p:spPr bwMode="auto">
            <a:xfrm>
              <a:off x="247641" y="4794272"/>
              <a:ext cx="4128828" cy="4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55" name="Line 131">
              <a:extLst>
                <a:ext uri="{FF2B5EF4-FFF2-40B4-BE49-F238E27FC236}">
                  <a16:creationId xmlns:a16="http://schemas.microsoft.com/office/drawing/2014/main" id="{01CCD76E-DBD2-69A3-F6E1-15FC8E6D73AC}"/>
                </a:ext>
              </a:extLst>
            </p:cNvPr>
            <p:cNvSpPr>
              <a:spLocks noChangeShapeType="1"/>
            </p:cNvSpPr>
            <p:nvPr/>
          </p:nvSpPr>
          <p:spPr bwMode="auto">
            <a:xfrm>
              <a:off x="247641" y="4966813"/>
              <a:ext cx="41288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56" name="Rectangle 132">
              <a:extLst>
                <a:ext uri="{FF2B5EF4-FFF2-40B4-BE49-F238E27FC236}">
                  <a16:creationId xmlns:a16="http://schemas.microsoft.com/office/drawing/2014/main" id="{FDD25E88-1E18-E983-B383-4BE060CD7463}"/>
                </a:ext>
              </a:extLst>
            </p:cNvPr>
            <p:cNvSpPr>
              <a:spLocks noChangeArrowheads="1"/>
            </p:cNvSpPr>
            <p:nvPr/>
          </p:nvSpPr>
          <p:spPr bwMode="auto">
            <a:xfrm>
              <a:off x="247641" y="4966813"/>
              <a:ext cx="4128828" cy="4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57" name="Line 133">
              <a:extLst>
                <a:ext uri="{FF2B5EF4-FFF2-40B4-BE49-F238E27FC236}">
                  <a16:creationId xmlns:a16="http://schemas.microsoft.com/office/drawing/2014/main" id="{05F8B676-CE3A-0302-4D9E-8CC55F28F571}"/>
                </a:ext>
              </a:extLst>
            </p:cNvPr>
            <p:cNvSpPr>
              <a:spLocks noChangeShapeType="1"/>
            </p:cNvSpPr>
            <p:nvPr/>
          </p:nvSpPr>
          <p:spPr bwMode="auto">
            <a:xfrm>
              <a:off x="247641" y="5140405"/>
              <a:ext cx="41288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58" name="Rectangle 134">
              <a:extLst>
                <a:ext uri="{FF2B5EF4-FFF2-40B4-BE49-F238E27FC236}">
                  <a16:creationId xmlns:a16="http://schemas.microsoft.com/office/drawing/2014/main" id="{EE85134D-9F97-F415-D4CA-DA0055F87491}"/>
                </a:ext>
              </a:extLst>
            </p:cNvPr>
            <p:cNvSpPr>
              <a:spLocks noChangeArrowheads="1"/>
            </p:cNvSpPr>
            <p:nvPr/>
          </p:nvSpPr>
          <p:spPr bwMode="auto">
            <a:xfrm>
              <a:off x="247641" y="5140405"/>
              <a:ext cx="4128828" cy="4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59" name="Line 135">
              <a:extLst>
                <a:ext uri="{FF2B5EF4-FFF2-40B4-BE49-F238E27FC236}">
                  <a16:creationId xmlns:a16="http://schemas.microsoft.com/office/drawing/2014/main" id="{FE0DBBD6-1CDD-AB2C-ECCF-2F5D23B53A12}"/>
                </a:ext>
              </a:extLst>
            </p:cNvPr>
            <p:cNvSpPr>
              <a:spLocks noChangeShapeType="1"/>
            </p:cNvSpPr>
            <p:nvPr/>
          </p:nvSpPr>
          <p:spPr bwMode="auto">
            <a:xfrm>
              <a:off x="247641" y="5551766"/>
              <a:ext cx="41288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60" name="Rectangle 136">
              <a:extLst>
                <a:ext uri="{FF2B5EF4-FFF2-40B4-BE49-F238E27FC236}">
                  <a16:creationId xmlns:a16="http://schemas.microsoft.com/office/drawing/2014/main" id="{D0274231-A64F-7815-01FE-8ED607A2BB46}"/>
                </a:ext>
              </a:extLst>
            </p:cNvPr>
            <p:cNvSpPr>
              <a:spLocks noChangeArrowheads="1"/>
            </p:cNvSpPr>
            <p:nvPr/>
          </p:nvSpPr>
          <p:spPr bwMode="auto">
            <a:xfrm>
              <a:off x="247641" y="5551766"/>
              <a:ext cx="4128828" cy="4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61" name="Line 137">
              <a:extLst>
                <a:ext uri="{FF2B5EF4-FFF2-40B4-BE49-F238E27FC236}">
                  <a16:creationId xmlns:a16="http://schemas.microsoft.com/office/drawing/2014/main" id="{F33395B6-018C-C683-37E3-E2EA45AE3D1E}"/>
                </a:ext>
              </a:extLst>
            </p:cNvPr>
            <p:cNvSpPr>
              <a:spLocks noChangeShapeType="1"/>
            </p:cNvSpPr>
            <p:nvPr/>
          </p:nvSpPr>
          <p:spPr bwMode="auto">
            <a:xfrm>
              <a:off x="243159" y="4188277"/>
              <a:ext cx="0" cy="17801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62" name="Rectangle 138">
              <a:extLst>
                <a:ext uri="{FF2B5EF4-FFF2-40B4-BE49-F238E27FC236}">
                  <a16:creationId xmlns:a16="http://schemas.microsoft.com/office/drawing/2014/main" id="{C933F75B-101A-6657-DAE4-7542CBB9744A}"/>
                </a:ext>
              </a:extLst>
            </p:cNvPr>
            <p:cNvSpPr>
              <a:spLocks noChangeArrowheads="1"/>
            </p:cNvSpPr>
            <p:nvPr/>
          </p:nvSpPr>
          <p:spPr bwMode="auto">
            <a:xfrm>
              <a:off x="243159" y="4188277"/>
              <a:ext cx="4482" cy="17801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63" name="Line 139">
              <a:extLst>
                <a:ext uri="{FF2B5EF4-FFF2-40B4-BE49-F238E27FC236}">
                  <a16:creationId xmlns:a16="http://schemas.microsoft.com/office/drawing/2014/main" id="{71A21A14-A4F3-FA53-3C11-385649C759D2}"/>
                </a:ext>
              </a:extLst>
            </p:cNvPr>
            <p:cNvSpPr>
              <a:spLocks noChangeShapeType="1"/>
            </p:cNvSpPr>
            <p:nvPr/>
          </p:nvSpPr>
          <p:spPr bwMode="auto">
            <a:xfrm>
              <a:off x="1344553"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64" name="Rectangle 140">
              <a:extLst>
                <a:ext uri="{FF2B5EF4-FFF2-40B4-BE49-F238E27FC236}">
                  <a16:creationId xmlns:a16="http://schemas.microsoft.com/office/drawing/2014/main" id="{030A67A0-D910-ED8F-5758-55469B3A5772}"/>
                </a:ext>
              </a:extLst>
            </p:cNvPr>
            <p:cNvSpPr>
              <a:spLocks noChangeArrowheads="1"/>
            </p:cNvSpPr>
            <p:nvPr/>
          </p:nvSpPr>
          <p:spPr bwMode="auto">
            <a:xfrm>
              <a:off x="1344553"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65" name="Line 141">
              <a:extLst>
                <a:ext uri="{FF2B5EF4-FFF2-40B4-BE49-F238E27FC236}">
                  <a16:creationId xmlns:a16="http://schemas.microsoft.com/office/drawing/2014/main" id="{9C2EA073-4D42-83B6-B102-CF240196F84D}"/>
                </a:ext>
              </a:extLst>
            </p:cNvPr>
            <p:cNvSpPr>
              <a:spLocks noChangeShapeType="1"/>
            </p:cNvSpPr>
            <p:nvPr/>
          </p:nvSpPr>
          <p:spPr bwMode="auto">
            <a:xfrm>
              <a:off x="1647073"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66" name="Rectangle 142">
              <a:extLst>
                <a:ext uri="{FF2B5EF4-FFF2-40B4-BE49-F238E27FC236}">
                  <a16:creationId xmlns:a16="http://schemas.microsoft.com/office/drawing/2014/main" id="{1BE00748-B440-6232-4A9B-422FC202B3FF}"/>
                </a:ext>
              </a:extLst>
            </p:cNvPr>
            <p:cNvSpPr>
              <a:spLocks noChangeArrowheads="1"/>
            </p:cNvSpPr>
            <p:nvPr/>
          </p:nvSpPr>
          <p:spPr bwMode="auto">
            <a:xfrm>
              <a:off x="1647073"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67" name="Line 143">
              <a:extLst>
                <a:ext uri="{FF2B5EF4-FFF2-40B4-BE49-F238E27FC236}">
                  <a16:creationId xmlns:a16="http://schemas.microsoft.com/office/drawing/2014/main" id="{CD0A49D7-C1ED-6848-BD3E-5054A2EE30E7}"/>
                </a:ext>
              </a:extLst>
            </p:cNvPr>
            <p:cNvSpPr>
              <a:spLocks noChangeShapeType="1"/>
            </p:cNvSpPr>
            <p:nvPr/>
          </p:nvSpPr>
          <p:spPr bwMode="auto">
            <a:xfrm>
              <a:off x="1871161"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68" name="Rectangle 144">
              <a:extLst>
                <a:ext uri="{FF2B5EF4-FFF2-40B4-BE49-F238E27FC236}">
                  <a16:creationId xmlns:a16="http://schemas.microsoft.com/office/drawing/2014/main" id="{A680F0DA-8A0D-FE3D-BAD5-FF764DB256E4}"/>
                </a:ext>
              </a:extLst>
            </p:cNvPr>
            <p:cNvSpPr>
              <a:spLocks noChangeArrowheads="1"/>
            </p:cNvSpPr>
            <p:nvPr/>
          </p:nvSpPr>
          <p:spPr bwMode="auto">
            <a:xfrm>
              <a:off x="1871161"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69" name="Line 145">
              <a:extLst>
                <a:ext uri="{FF2B5EF4-FFF2-40B4-BE49-F238E27FC236}">
                  <a16:creationId xmlns:a16="http://schemas.microsoft.com/office/drawing/2014/main" id="{AF35EE95-B58F-4DE8-E17F-97F780807747}"/>
                </a:ext>
              </a:extLst>
            </p:cNvPr>
            <p:cNvSpPr>
              <a:spLocks noChangeShapeType="1"/>
            </p:cNvSpPr>
            <p:nvPr/>
          </p:nvSpPr>
          <p:spPr bwMode="auto">
            <a:xfrm>
              <a:off x="2054913"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70" name="Rectangle 146">
              <a:extLst>
                <a:ext uri="{FF2B5EF4-FFF2-40B4-BE49-F238E27FC236}">
                  <a16:creationId xmlns:a16="http://schemas.microsoft.com/office/drawing/2014/main" id="{90BD44E7-5E16-D17B-A554-6D06F3CA4677}"/>
                </a:ext>
              </a:extLst>
            </p:cNvPr>
            <p:cNvSpPr>
              <a:spLocks noChangeArrowheads="1"/>
            </p:cNvSpPr>
            <p:nvPr/>
          </p:nvSpPr>
          <p:spPr bwMode="auto">
            <a:xfrm>
              <a:off x="2054913"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71" name="Line 147">
              <a:extLst>
                <a:ext uri="{FF2B5EF4-FFF2-40B4-BE49-F238E27FC236}">
                  <a16:creationId xmlns:a16="http://schemas.microsoft.com/office/drawing/2014/main" id="{74D90C69-74FE-10B8-D479-FAEFF4E288C7}"/>
                </a:ext>
              </a:extLst>
            </p:cNvPr>
            <p:cNvSpPr>
              <a:spLocks noChangeShapeType="1"/>
            </p:cNvSpPr>
            <p:nvPr/>
          </p:nvSpPr>
          <p:spPr bwMode="auto">
            <a:xfrm>
              <a:off x="2239786"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72" name="Rectangle 148">
              <a:extLst>
                <a:ext uri="{FF2B5EF4-FFF2-40B4-BE49-F238E27FC236}">
                  <a16:creationId xmlns:a16="http://schemas.microsoft.com/office/drawing/2014/main" id="{85E1B2D2-9D05-3D54-88C9-265AD872832C}"/>
                </a:ext>
              </a:extLst>
            </p:cNvPr>
            <p:cNvSpPr>
              <a:spLocks noChangeArrowheads="1"/>
            </p:cNvSpPr>
            <p:nvPr/>
          </p:nvSpPr>
          <p:spPr bwMode="auto">
            <a:xfrm>
              <a:off x="2239786"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73" name="Line 149">
              <a:extLst>
                <a:ext uri="{FF2B5EF4-FFF2-40B4-BE49-F238E27FC236}">
                  <a16:creationId xmlns:a16="http://schemas.microsoft.com/office/drawing/2014/main" id="{4AE401AF-5CD7-DA83-5C88-9D13D9A384AB}"/>
                </a:ext>
              </a:extLst>
            </p:cNvPr>
            <p:cNvSpPr>
              <a:spLocks noChangeShapeType="1"/>
            </p:cNvSpPr>
            <p:nvPr/>
          </p:nvSpPr>
          <p:spPr bwMode="auto">
            <a:xfrm>
              <a:off x="2423539"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74" name="Rectangle 150">
              <a:extLst>
                <a:ext uri="{FF2B5EF4-FFF2-40B4-BE49-F238E27FC236}">
                  <a16:creationId xmlns:a16="http://schemas.microsoft.com/office/drawing/2014/main" id="{26D0B108-E730-7847-584D-34A20F37FCD3}"/>
                </a:ext>
              </a:extLst>
            </p:cNvPr>
            <p:cNvSpPr>
              <a:spLocks noChangeArrowheads="1"/>
            </p:cNvSpPr>
            <p:nvPr/>
          </p:nvSpPr>
          <p:spPr bwMode="auto">
            <a:xfrm>
              <a:off x="2423539"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75" name="Line 151">
              <a:extLst>
                <a:ext uri="{FF2B5EF4-FFF2-40B4-BE49-F238E27FC236}">
                  <a16:creationId xmlns:a16="http://schemas.microsoft.com/office/drawing/2014/main" id="{6DC303B7-D70B-6962-4C32-B151A8B7A0A6}"/>
                </a:ext>
              </a:extLst>
            </p:cNvPr>
            <p:cNvSpPr>
              <a:spLocks noChangeShapeType="1"/>
            </p:cNvSpPr>
            <p:nvPr/>
          </p:nvSpPr>
          <p:spPr bwMode="auto">
            <a:xfrm>
              <a:off x="2608412"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76" name="Rectangle 152">
              <a:extLst>
                <a:ext uri="{FF2B5EF4-FFF2-40B4-BE49-F238E27FC236}">
                  <a16:creationId xmlns:a16="http://schemas.microsoft.com/office/drawing/2014/main" id="{77E5FD72-C3F5-4F21-114D-DFFF08A8871E}"/>
                </a:ext>
              </a:extLst>
            </p:cNvPr>
            <p:cNvSpPr>
              <a:spLocks noChangeArrowheads="1"/>
            </p:cNvSpPr>
            <p:nvPr/>
          </p:nvSpPr>
          <p:spPr bwMode="auto">
            <a:xfrm>
              <a:off x="2608412"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77" name="Line 153">
              <a:extLst>
                <a:ext uri="{FF2B5EF4-FFF2-40B4-BE49-F238E27FC236}">
                  <a16:creationId xmlns:a16="http://schemas.microsoft.com/office/drawing/2014/main" id="{D30EBA1A-CA43-6D5F-2CE1-8B4C4891ABB4}"/>
                </a:ext>
              </a:extLst>
            </p:cNvPr>
            <p:cNvSpPr>
              <a:spLocks noChangeShapeType="1"/>
            </p:cNvSpPr>
            <p:nvPr/>
          </p:nvSpPr>
          <p:spPr bwMode="auto">
            <a:xfrm>
              <a:off x="2792164"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78" name="Rectangle 154">
              <a:extLst>
                <a:ext uri="{FF2B5EF4-FFF2-40B4-BE49-F238E27FC236}">
                  <a16:creationId xmlns:a16="http://schemas.microsoft.com/office/drawing/2014/main" id="{C53925C6-B0CD-76EF-28E2-64A3BC1F302E}"/>
                </a:ext>
              </a:extLst>
            </p:cNvPr>
            <p:cNvSpPr>
              <a:spLocks noChangeArrowheads="1"/>
            </p:cNvSpPr>
            <p:nvPr/>
          </p:nvSpPr>
          <p:spPr bwMode="auto">
            <a:xfrm>
              <a:off x="2792164"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79" name="Line 155">
              <a:extLst>
                <a:ext uri="{FF2B5EF4-FFF2-40B4-BE49-F238E27FC236}">
                  <a16:creationId xmlns:a16="http://schemas.microsoft.com/office/drawing/2014/main" id="{183AA369-4CC6-864F-09CC-019C15E7A7C0}"/>
                </a:ext>
              </a:extLst>
            </p:cNvPr>
            <p:cNvSpPr>
              <a:spLocks noChangeShapeType="1"/>
            </p:cNvSpPr>
            <p:nvPr/>
          </p:nvSpPr>
          <p:spPr bwMode="auto">
            <a:xfrm>
              <a:off x="2977037"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80" name="Rectangle 156">
              <a:extLst>
                <a:ext uri="{FF2B5EF4-FFF2-40B4-BE49-F238E27FC236}">
                  <a16:creationId xmlns:a16="http://schemas.microsoft.com/office/drawing/2014/main" id="{10C7CC1F-4626-A61A-5CFA-FED000D91BDD}"/>
                </a:ext>
              </a:extLst>
            </p:cNvPr>
            <p:cNvSpPr>
              <a:spLocks noChangeArrowheads="1"/>
            </p:cNvSpPr>
            <p:nvPr/>
          </p:nvSpPr>
          <p:spPr bwMode="auto">
            <a:xfrm>
              <a:off x="2977037"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81" name="Line 157">
              <a:extLst>
                <a:ext uri="{FF2B5EF4-FFF2-40B4-BE49-F238E27FC236}">
                  <a16:creationId xmlns:a16="http://schemas.microsoft.com/office/drawing/2014/main" id="{4DB57C23-EC99-CD4F-F5F3-C01634CACEE5}"/>
                </a:ext>
              </a:extLst>
            </p:cNvPr>
            <p:cNvSpPr>
              <a:spLocks noChangeShapeType="1"/>
            </p:cNvSpPr>
            <p:nvPr/>
          </p:nvSpPr>
          <p:spPr bwMode="auto">
            <a:xfrm>
              <a:off x="3160790"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82" name="Rectangle 158">
              <a:extLst>
                <a:ext uri="{FF2B5EF4-FFF2-40B4-BE49-F238E27FC236}">
                  <a16:creationId xmlns:a16="http://schemas.microsoft.com/office/drawing/2014/main" id="{E8835A6C-2F75-B6C3-0E2B-2ED018494F05}"/>
                </a:ext>
              </a:extLst>
            </p:cNvPr>
            <p:cNvSpPr>
              <a:spLocks noChangeArrowheads="1"/>
            </p:cNvSpPr>
            <p:nvPr/>
          </p:nvSpPr>
          <p:spPr bwMode="auto">
            <a:xfrm>
              <a:off x="3160790"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83" name="Line 159">
              <a:extLst>
                <a:ext uri="{FF2B5EF4-FFF2-40B4-BE49-F238E27FC236}">
                  <a16:creationId xmlns:a16="http://schemas.microsoft.com/office/drawing/2014/main" id="{4ABF9075-B712-F33C-B424-B1B7FBD03784}"/>
                </a:ext>
              </a:extLst>
            </p:cNvPr>
            <p:cNvSpPr>
              <a:spLocks noChangeShapeType="1"/>
            </p:cNvSpPr>
            <p:nvPr/>
          </p:nvSpPr>
          <p:spPr bwMode="auto">
            <a:xfrm>
              <a:off x="3362469"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84" name="Rectangle 160">
              <a:extLst>
                <a:ext uri="{FF2B5EF4-FFF2-40B4-BE49-F238E27FC236}">
                  <a16:creationId xmlns:a16="http://schemas.microsoft.com/office/drawing/2014/main" id="{0C4A538C-A6E0-DD85-5DF8-6A856BB8C938}"/>
                </a:ext>
              </a:extLst>
            </p:cNvPr>
            <p:cNvSpPr>
              <a:spLocks noChangeArrowheads="1"/>
            </p:cNvSpPr>
            <p:nvPr/>
          </p:nvSpPr>
          <p:spPr bwMode="auto">
            <a:xfrm>
              <a:off x="3362469"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85" name="Line 161">
              <a:extLst>
                <a:ext uri="{FF2B5EF4-FFF2-40B4-BE49-F238E27FC236}">
                  <a16:creationId xmlns:a16="http://schemas.microsoft.com/office/drawing/2014/main" id="{8F49A367-6F86-88D6-9486-B25E3B1B0B36}"/>
                </a:ext>
              </a:extLst>
            </p:cNvPr>
            <p:cNvSpPr>
              <a:spLocks noChangeShapeType="1"/>
            </p:cNvSpPr>
            <p:nvPr/>
          </p:nvSpPr>
          <p:spPr bwMode="auto">
            <a:xfrm>
              <a:off x="3565269"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86" name="Rectangle 162">
              <a:extLst>
                <a:ext uri="{FF2B5EF4-FFF2-40B4-BE49-F238E27FC236}">
                  <a16:creationId xmlns:a16="http://schemas.microsoft.com/office/drawing/2014/main" id="{618A2518-7977-F544-9FE8-AED05EAEB0C3}"/>
                </a:ext>
              </a:extLst>
            </p:cNvPr>
            <p:cNvSpPr>
              <a:spLocks noChangeArrowheads="1"/>
            </p:cNvSpPr>
            <p:nvPr/>
          </p:nvSpPr>
          <p:spPr bwMode="auto">
            <a:xfrm>
              <a:off x="3565269" y="4629096"/>
              <a:ext cx="3361"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87" name="Line 163">
              <a:extLst>
                <a:ext uri="{FF2B5EF4-FFF2-40B4-BE49-F238E27FC236}">
                  <a16:creationId xmlns:a16="http://schemas.microsoft.com/office/drawing/2014/main" id="{1982DF7E-939B-5DBD-A27F-C1D991BE7364}"/>
                </a:ext>
              </a:extLst>
            </p:cNvPr>
            <p:cNvSpPr>
              <a:spLocks noChangeShapeType="1"/>
            </p:cNvSpPr>
            <p:nvPr/>
          </p:nvSpPr>
          <p:spPr bwMode="auto">
            <a:xfrm>
              <a:off x="3766949"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88" name="Rectangle 164">
              <a:extLst>
                <a:ext uri="{FF2B5EF4-FFF2-40B4-BE49-F238E27FC236}">
                  <a16:creationId xmlns:a16="http://schemas.microsoft.com/office/drawing/2014/main" id="{B75235AE-53ED-1A05-BC11-9D4145D1AB84}"/>
                </a:ext>
              </a:extLst>
            </p:cNvPr>
            <p:cNvSpPr>
              <a:spLocks noChangeArrowheads="1"/>
            </p:cNvSpPr>
            <p:nvPr/>
          </p:nvSpPr>
          <p:spPr bwMode="auto">
            <a:xfrm>
              <a:off x="3766949"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89" name="Line 165">
              <a:extLst>
                <a:ext uri="{FF2B5EF4-FFF2-40B4-BE49-F238E27FC236}">
                  <a16:creationId xmlns:a16="http://schemas.microsoft.com/office/drawing/2014/main" id="{1D26F656-C433-EB82-4E2C-08618197753A}"/>
                </a:ext>
              </a:extLst>
            </p:cNvPr>
            <p:cNvSpPr>
              <a:spLocks noChangeShapeType="1"/>
            </p:cNvSpPr>
            <p:nvPr/>
          </p:nvSpPr>
          <p:spPr bwMode="auto">
            <a:xfrm>
              <a:off x="3968628"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90" name="Rectangle 166">
              <a:extLst>
                <a:ext uri="{FF2B5EF4-FFF2-40B4-BE49-F238E27FC236}">
                  <a16:creationId xmlns:a16="http://schemas.microsoft.com/office/drawing/2014/main" id="{52255BBE-7944-9938-8873-FE218AA67FDF}"/>
                </a:ext>
              </a:extLst>
            </p:cNvPr>
            <p:cNvSpPr>
              <a:spLocks noChangeArrowheads="1"/>
            </p:cNvSpPr>
            <p:nvPr/>
          </p:nvSpPr>
          <p:spPr bwMode="auto">
            <a:xfrm>
              <a:off x="3968628"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91" name="Line 167">
              <a:extLst>
                <a:ext uri="{FF2B5EF4-FFF2-40B4-BE49-F238E27FC236}">
                  <a16:creationId xmlns:a16="http://schemas.microsoft.com/office/drawing/2014/main" id="{49D97593-C395-A2E4-EDAA-0E4271F6D772}"/>
                </a:ext>
              </a:extLst>
            </p:cNvPr>
            <p:cNvSpPr>
              <a:spLocks noChangeShapeType="1"/>
            </p:cNvSpPr>
            <p:nvPr/>
          </p:nvSpPr>
          <p:spPr bwMode="auto">
            <a:xfrm>
              <a:off x="4170308" y="4629096"/>
              <a:ext cx="0" cy="1339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92" name="Rectangle 168">
              <a:extLst>
                <a:ext uri="{FF2B5EF4-FFF2-40B4-BE49-F238E27FC236}">
                  <a16:creationId xmlns:a16="http://schemas.microsoft.com/office/drawing/2014/main" id="{E3759007-6E21-B390-A706-09D59D7B412F}"/>
                </a:ext>
              </a:extLst>
            </p:cNvPr>
            <p:cNvSpPr>
              <a:spLocks noChangeArrowheads="1"/>
            </p:cNvSpPr>
            <p:nvPr/>
          </p:nvSpPr>
          <p:spPr bwMode="auto">
            <a:xfrm>
              <a:off x="4170308" y="4629096"/>
              <a:ext cx="4482" cy="133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93" name="Line 169">
              <a:extLst>
                <a:ext uri="{FF2B5EF4-FFF2-40B4-BE49-F238E27FC236}">
                  <a16:creationId xmlns:a16="http://schemas.microsoft.com/office/drawing/2014/main" id="{9A2996DA-FF55-6785-842E-8DE8FFF5D4D7}"/>
                </a:ext>
              </a:extLst>
            </p:cNvPr>
            <p:cNvSpPr>
              <a:spLocks noChangeShapeType="1"/>
            </p:cNvSpPr>
            <p:nvPr/>
          </p:nvSpPr>
          <p:spPr bwMode="auto">
            <a:xfrm>
              <a:off x="247641" y="5964180"/>
              <a:ext cx="41288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94" name="Rectangle 170">
              <a:extLst>
                <a:ext uri="{FF2B5EF4-FFF2-40B4-BE49-F238E27FC236}">
                  <a16:creationId xmlns:a16="http://schemas.microsoft.com/office/drawing/2014/main" id="{B4F5A7DB-50A1-AB20-5039-37F7441A090F}"/>
                </a:ext>
              </a:extLst>
            </p:cNvPr>
            <p:cNvSpPr>
              <a:spLocks noChangeArrowheads="1"/>
            </p:cNvSpPr>
            <p:nvPr/>
          </p:nvSpPr>
          <p:spPr bwMode="auto">
            <a:xfrm>
              <a:off x="247641" y="5964180"/>
              <a:ext cx="4128828" cy="4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95" name="Line 171">
              <a:extLst>
                <a:ext uri="{FF2B5EF4-FFF2-40B4-BE49-F238E27FC236}">
                  <a16:creationId xmlns:a16="http://schemas.microsoft.com/office/drawing/2014/main" id="{DBFCA9D5-6BF3-F7E3-23C3-0A09AD32C6E4}"/>
                </a:ext>
              </a:extLst>
            </p:cNvPr>
            <p:cNvSpPr>
              <a:spLocks noChangeShapeType="1"/>
            </p:cNvSpPr>
            <p:nvPr/>
          </p:nvSpPr>
          <p:spPr bwMode="auto">
            <a:xfrm>
              <a:off x="4371987" y="4192485"/>
              <a:ext cx="0" cy="177590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sp>
          <p:nvSpPr>
            <p:cNvPr id="196" name="Rectangle 172">
              <a:extLst>
                <a:ext uri="{FF2B5EF4-FFF2-40B4-BE49-F238E27FC236}">
                  <a16:creationId xmlns:a16="http://schemas.microsoft.com/office/drawing/2014/main" id="{83DBF194-83B6-8353-7FF4-5877635DF184}"/>
                </a:ext>
              </a:extLst>
            </p:cNvPr>
            <p:cNvSpPr>
              <a:spLocks noChangeArrowheads="1"/>
            </p:cNvSpPr>
            <p:nvPr/>
          </p:nvSpPr>
          <p:spPr bwMode="auto">
            <a:xfrm>
              <a:off x="4371987" y="4192485"/>
              <a:ext cx="4482" cy="17759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550">
                <a:latin typeface="Meiryo UI" panose="020B0604030504040204" pitchFamily="50" charset="-128"/>
                <a:ea typeface="Meiryo UI" panose="020B0604030504040204" pitchFamily="50" charset="-128"/>
              </a:endParaRPr>
            </a:p>
          </p:txBody>
        </p:sp>
      </p:grpSp>
      <p:sp>
        <p:nvSpPr>
          <p:cNvPr id="201" name="テキスト ボックス 200">
            <a:extLst>
              <a:ext uri="{FF2B5EF4-FFF2-40B4-BE49-F238E27FC236}">
                <a16:creationId xmlns:a16="http://schemas.microsoft.com/office/drawing/2014/main" id="{8CB46C19-0CAA-70AA-19F5-D3A6644E9D60}"/>
              </a:ext>
            </a:extLst>
          </p:cNvPr>
          <p:cNvSpPr txBox="1"/>
          <p:nvPr/>
        </p:nvSpPr>
        <p:spPr>
          <a:xfrm>
            <a:off x="490247" y="3915323"/>
            <a:ext cx="3341687" cy="253916"/>
          </a:xfrm>
          <a:prstGeom prst="rect">
            <a:avLst/>
          </a:prstGeom>
          <a:noFill/>
        </p:spPr>
        <p:txBody>
          <a:bodyPr wrap="square">
            <a:spAutoFit/>
          </a:bodyPr>
          <a:lstStyle/>
          <a:p>
            <a:pPr algn="ctr">
              <a:spcBef>
                <a:spcPts val="600"/>
              </a:spcBef>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本計画の主な対象施設の役割と主たる材料構成</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3" name="テキスト ボックス 202">
            <a:extLst>
              <a:ext uri="{FF2B5EF4-FFF2-40B4-BE49-F238E27FC236}">
                <a16:creationId xmlns:a16="http://schemas.microsoft.com/office/drawing/2014/main" id="{D370F05B-4F20-D942-0A4C-2E1974AD5C11}"/>
              </a:ext>
            </a:extLst>
          </p:cNvPr>
          <p:cNvSpPr txBox="1"/>
          <p:nvPr/>
        </p:nvSpPr>
        <p:spPr>
          <a:xfrm>
            <a:off x="4770709" y="1026895"/>
            <a:ext cx="4199867" cy="1815690"/>
          </a:xfrm>
          <a:prstGeom prst="rect">
            <a:avLst/>
          </a:prstGeom>
          <a:noFill/>
        </p:spPr>
        <p:txBody>
          <a:bodyPr wrap="square">
            <a:spAutoFit/>
          </a:bodyPr>
          <a:lstStyle/>
          <a:p>
            <a:pPr indent="133350" algn="just">
              <a:lnSpc>
                <a:spcPct val="120000"/>
              </a:lnSpc>
            </a:pP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公園は、安全・安心、快適なやすらぎの空間を提供するという役割をもっており、施設の劣化・損傷による施設の機能低下だけでなく、利用者満足の変化にも対応していく必要がある。また、社会経済情勢変化への柔軟な対応や、新技術、材料、工法の開発など技術的進歩の追従、時間経過と共に変化する利用者ニーズへの対応が必要である。</a:t>
            </a:r>
          </a:p>
          <a:p>
            <a:pPr indent="133350" algn="just">
              <a:lnSpc>
                <a:spcPct val="120000"/>
              </a:lnSpc>
            </a:pP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これらを考慮し、本計画は、中長期的な維持管理・更新を見据えつつ、今後</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年程度の取組を着実に進めるために策定することとし、点検業務の見直しや維持管理手法の適正化、社会的情勢の変化に</a:t>
            </a:r>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応じ</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、概ね</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年毎に見直しを行う。</a:t>
            </a:r>
          </a:p>
        </p:txBody>
      </p:sp>
      <p:sp>
        <p:nvSpPr>
          <p:cNvPr id="205" name="テキスト ボックス 204">
            <a:extLst>
              <a:ext uri="{FF2B5EF4-FFF2-40B4-BE49-F238E27FC236}">
                <a16:creationId xmlns:a16="http://schemas.microsoft.com/office/drawing/2014/main" id="{99607282-649C-B58B-CD7F-341F31345041}"/>
              </a:ext>
            </a:extLst>
          </p:cNvPr>
          <p:cNvSpPr txBox="1"/>
          <p:nvPr/>
        </p:nvSpPr>
        <p:spPr>
          <a:xfrm>
            <a:off x="4571699" y="3592319"/>
            <a:ext cx="4370020" cy="846194"/>
          </a:xfrm>
          <a:prstGeom prst="rect">
            <a:avLst/>
          </a:prstGeom>
          <a:noFill/>
        </p:spPr>
        <p:txBody>
          <a:bodyPr wrap="square">
            <a:spAutoFit/>
          </a:bodyPr>
          <a:lstStyle/>
          <a:p>
            <a:pPr marL="30480" indent="62865" algn="just">
              <a:lnSpc>
                <a:spcPct val="1200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（１）国の基準</a:t>
            </a:r>
          </a:p>
          <a:p>
            <a:pPr marL="200025" indent="133350" algn="just">
              <a:lnSpc>
                <a:spcPct val="1200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国土交通省「インフラ長寿命化計画（行動計画）　平成</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26</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日」の「</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基準類の整備」で示される公園分野の基準類を、表</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1.4-1</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に示す。</a:t>
            </a:r>
          </a:p>
        </p:txBody>
      </p:sp>
      <p:sp>
        <p:nvSpPr>
          <p:cNvPr id="207" name="テキスト ボックス 206">
            <a:extLst>
              <a:ext uri="{FF2B5EF4-FFF2-40B4-BE49-F238E27FC236}">
                <a16:creationId xmlns:a16="http://schemas.microsoft.com/office/drawing/2014/main" id="{E1FD6C3E-19DB-3A7B-BFE8-1F9274618D42}"/>
              </a:ext>
            </a:extLst>
          </p:cNvPr>
          <p:cNvSpPr txBox="1"/>
          <p:nvPr/>
        </p:nvSpPr>
        <p:spPr>
          <a:xfrm>
            <a:off x="4650189" y="4466025"/>
            <a:ext cx="4328319" cy="230832"/>
          </a:xfrm>
          <a:prstGeom prst="rect">
            <a:avLst/>
          </a:prstGeom>
          <a:noFill/>
        </p:spPr>
        <p:txBody>
          <a:bodyPr wrap="square">
            <a:spAutoFit/>
          </a:bodyPr>
          <a:lstStyle/>
          <a:p>
            <a:pPr algn="ctr">
              <a:spcBef>
                <a:spcPts val="600"/>
              </a:spcBef>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1.4-1</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国土交通省「インフラ長寿命化計画（行動計画）」に示される各分野の基準類</a:t>
            </a:r>
            <a:endPar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08" name="表 207">
            <a:extLst>
              <a:ext uri="{FF2B5EF4-FFF2-40B4-BE49-F238E27FC236}">
                <a16:creationId xmlns:a16="http://schemas.microsoft.com/office/drawing/2014/main" id="{B09E72BA-DDB6-E75E-D853-29EC4A6B9E02}"/>
              </a:ext>
            </a:extLst>
          </p:cNvPr>
          <p:cNvGraphicFramePr>
            <a:graphicFrameLocks noGrp="1"/>
          </p:cNvGraphicFramePr>
          <p:nvPr/>
        </p:nvGraphicFramePr>
        <p:xfrm>
          <a:off x="4757841" y="4730078"/>
          <a:ext cx="4238905" cy="1774190"/>
        </p:xfrm>
        <a:graphic>
          <a:graphicData uri="http://schemas.openxmlformats.org/drawingml/2006/table">
            <a:tbl>
              <a:tblPr firstRow="1" firstCol="1" bandRow="1">
                <a:tableStyleId>{5C22544A-7EE6-4342-B048-85BDC9FD1C3A}</a:tableStyleId>
              </a:tblPr>
              <a:tblGrid>
                <a:gridCol w="451834">
                  <a:extLst>
                    <a:ext uri="{9D8B030D-6E8A-4147-A177-3AD203B41FA5}">
                      <a16:colId xmlns:a16="http://schemas.microsoft.com/office/drawing/2014/main" val="3799296699"/>
                    </a:ext>
                  </a:extLst>
                </a:gridCol>
                <a:gridCol w="644893">
                  <a:extLst>
                    <a:ext uri="{9D8B030D-6E8A-4147-A177-3AD203B41FA5}">
                      <a16:colId xmlns:a16="http://schemas.microsoft.com/office/drawing/2014/main" val="3601077384"/>
                    </a:ext>
                  </a:extLst>
                </a:gridCol>
                <a:gridCol w="2127183">
                  <a:extLst>
                    <a:ext uri="{9D8B030D-6E8A-4147-A177-3AD203B41FA5}">
                      <a16:colId xmlns:a16="http://schemas.microsoft.com/office/drawing/2014/main" val="3008722409"/>
                    </a:ext>
                  </a:extLst>
                </a:gridCol>
                <a:gridCol w="1014995">
                  <a:extLst>
                    <a:ext uri="{9D8B030D-6E8A-4147-A177-3AD203B41FA5}">
                      <a16:colId xmlns:a16="http://schemas.microsoft.com/office/drawing/2014/main" val="1828773192"/>
                    </a:ext>
                  </a:extLst>
                </a:gridCol>
              </a:tblGrid>
              <a:tr h="253365">
                <a:tc>
                  <a:txBody>
                    <a:bodyPr/>
                    <a:lstStyle/>
                    <a:p>
                      <a:pPr algn="ctr">
                        <a:lnSpc>
                          <a:spcPts val="1000"/>
                        </a:lnSpc>
                      </a:pPr>
                      <a:r>
                        <a:rPr lang="ja-JP" sz="800" b="0" dirty="0">
                          <a:solidFill>
                            <a:sysClr val="windowText" lastClr="000000"/>
                          </a:solidFill>
                          <a:effectLst/>
                          <a:latin typeface="Meiryo UI" panose="020B0604030504040204" pitchFamily="50" charset="-128"/>
                          <a:ea typeface="Meiryo UI" panose="020B0604030504040204" pitchFamily="50" charset="-128"/>
                        </a:rPr>
                        <a:t>大分類</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000"/>
                        </a:lnSpc>
                      </a:pPr>
                      <a:r>
                        <a:rPr lang="ja-JP" sz="800" b="0" dirty="0">
                          <a:solidFill>
                            <a:sysClr val="windowText" lastClr="000000"/>
                          </a:solidFill>
                          <a:effectLst/>
                          <a:latin typeface="Meiryo UI" panose="020B0604030504040204" pitchFamily="50" charset="-128"/>
                          <a:ea typeface="Meiryo UI" panose="020B0604030504040204" pitchFamily="50" charset="-128"/>
                        </a:rPr>
                        <a:t>中分類</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000"/>
                        </a:lnSpc>
                      </a:pPr>
                      <a:r>
                        <a:rPr lang="ja-JP" sz="800" b="0" dirty="0">
                          <a:solidFill>
                            <a:sysClr val="windowText" lastClr="000000"/>
                          </a:solidFill>
                          <a:effectLst/>
                          <a:latin typeface="Meiryo UI" panose="020B0604030504040204" pitchFamily="50" charset="-128"/>
                          <a:ea typeface="Meiryo UI" panose="020B0604030504040204" pitchFamily="50" charset="-128"/>
                        </a:rPr>
                        <a:t>基準名</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000"/>
                        </a:lnSpc>
                      </a:pPr>
                      <a:r>
                        <a:rPr lang="ja-JP" sz="800" b="0" dirty="0">
                          <a:solidFill>
                            <a:sysClr val="windowText" lastClr="000000"/>
                          </a:solidFill>
                          <a:effectLst/>
                          <a:latin typeface="Meiryo UI" panose="020B0604030504040204" pitchFamily="50" charset="-128"/>
                          <a:ea typeface="Meiryo UI" panose="020B0604030504040204" pitchFamily="50" charset="-128"/>
                        </a:rPr>
                        <a:t>備考</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47151118"/>
                  </a:ext>
                </a:extLst>
              </a:tr>
              <a:tr h="384175">
                <a:tc rowSpan="4">
                  <a:txBody>
                    <a:bodyPr/>
                    <a:lstStyle/>
                    <a:p>
                      <a:pPr algn="just">
                        <a:lnSpc>
                          <a:spcPts val="1000"/>
                        </a:lnSpc>
                      </a:pPr>
                      <a:r>
                        <a:rPr lang="ja-JP" sz="800" b="0" dirty="0">
                          <a:solidFill>
                            <a:sysClr val="windowText" lastClr="000000"/>
                          </a:solidFill>
                          <a:effectLst/>
                          <a:latin typeface="Meiryo UI" panose="020B0604030504040204" pitchFamily="50" charset="-128"/>
                          <a:ea typeface="Meiryo UI" panose="020B0604030504040204" pitchFamily="50" charset="-128"/>
                        </a:rPr>
                        <a:t>公園</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just">
                        <a:lnSpc>
                          <a:spcPts val="1000"/>
                        </a:lnSpc>
                      </a:pPr>
                      <a:r>
                        <a:rPr lang="ja-JP" sz="800" b="0" dirty="0">
                          <a:solidFill>
                            <a:sysClr val="windowText" lastClr="000000"/>
                          </a:solidFill>
                          <a:effectLst/>
                          <a:latin typeface="Meiryo UI" panose="020B0604030504040204" pitchFamily="50" charset="-128"/>
                          <a:ea typeface="Meiryo UI" panose="020B0604030504040204" pitchFamily="50" charset="-128"/>
                        </a:rPr>
                        <a:t>都市公園等</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000"/>
                        </a:lnSpc>
                      </a:pPr>
                      <a:r>
                        <a:rPr lang="ja-JP" sz="800" b="0" dirty="0">
                          <a:solidFill>
                            <a:sysClr val="windowText" lastClr="000000"/>
                          </a:solidFill>
                          <a:effectLst/>
                          <a:latin typeface="Meiryo UI" panose="020B0604030504040204" pitchFamily="50" charset="-128"/>
                          <a:ea typeface="Meiryo UI" panose="020B0604030504040204" pitchFamily="50" charset="-128"/>
                        </a:rPr>
                        <a:t>公園施設の安全点検に係る指針（案）</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000"/>
                        </a:lnSpc>
                      </a:pPr>
                      <a:r>
                        <a:rPr lang="ja-JP" sz="800" b="0" dirty="0">
                          <a:solidFill>
                            <a:sysClr val="windowText" lastClr="000000"/>
                          </a:solidFill>
                          <a:effectLst/>
                          <a:latin typeface="Meiryo UI" panose="020B0604030504040204" pitchFamily="50" charset="-128"/>
                          <a:ea typeface="Meiryo UI" panose="020B0604030504040204" pitchFamily="50" charset="-128"/>
                        </a:rPr>
                        <a:t>平成</a:t>
                      </a:r>
                      <a:r>
                        <a:rPr lang="en-US" sz="800" b="0" dirty="0">
                          <a:solidFill>
                            <a:sysClr val="windowText" lastClr="000000"/>
                          </a:solidFill>
                          <a:effectLst/>
                          <a:latin typeface="Meiryo UI" panose="020B0604030504040204" pitchFamily="50" charset="-128"/>
                          <a:ea typeface="Meiryo UI" panose="020B0604030504040204" pitchFamily="50" charset="-128"/>
                        </a:rPr>
                        <a:t>27</a:t>
                      </a:r>
                      <a:r>
                        <a:rPr lang="ja-JP" sz="800" b="0" dirty="0">
                          <a:solidFill>
                            <a:sysClr val="windowText" lastClr="000000"/>
                          </a:solidFill>
                          <a:effectLst/>
                          <a:latin typeface="Meiryo UI" panose="020B0604030504040204" pitchFamily="50" charset="-128"/>
                          <a:ea typeface="Meiryo UI" panose="020B0604030504040204" pitchFamily="50" charset="-128"/>
                        </a:rPr>
                        <a:t>年</a:t>
                      </a:r>
                      <a:r>
                        <a:rPr lang="en-US" sz="800" b="0" dirty="0">
                          <a:solidFill>
                            <a:sysClr val="windowText" lastClr="000000"/>
                          </a:solidFill>
                          <a:effectLst/>
                          <a:latin typeface="Meiryo UI" panose="020B0604030504040204" pitchFamily="50" charset="-128"/>
                          <a:ea typeface="Meiryo UI" panose="020B0604030504040204" pitchFamily="50" charset="-128"/>
                        </a:rPr>
                        <a:t>4</a:t>
                      </a:r>
                      <a:r>
                        <a:rPr lang="ja-JP" sz="800" b="0" dirty="0">
                          <a:solidFill>
                            <a:sysClr val="windowText" lastClr="000000"/>
                          </a:solidFill>
                          <a:effectLst/>
                          <a:latin typeface="Meiryo UI" panose="020B0604030504040204" pitchFamily="50" charset="-128"/>
                          <a:ea typeface="Meiryo UI" panose="020B0604030504040204" pitchFamily="50" charset="-128"/>
                        </a:rPr>
                        <a:t>月策定</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448740"/>
                  </a:ext>
                </a:extLst>
              </a:tr>
              <a:tr h="431800">
                <a:tc vMerge="1">
                  <a:txBody>
                    <a:bodyPr/>
                    <a:lstStyle/>
                    <a:p>
                      <a:endParaRPr kumimoji="1" lang="ja-JP" altLang="en-US"/>
                    </a:p>
                  </a:txBody>
                  <a:tcPr/>
                </a:tc>
                <a:tc vMerge="1">
                  <a:txBody>
                    <a:bodyPr/>
                    <a:lstStyle/>
                    <a:p>
                      <a:endParaRPr kumimoji="1" lang="ja-JP" altLang="en-US"/>
                    </a:p>
                  </a:txBody>
                  <a:tcPr/>
                </a:tc>
                <a:tc>
                  <a:txBody>
                    <a:bodyPr/>
                    <a:lstStyle/>
                    <a:p>
                      <a:pPr algn="just">
                        <a:lnSpc>
                          <a:spcPts val="1000"/>
                        </a:lnSpc>
                      </a:pPr>
                      <a:r>
                        <a:rPr lang="ja-JP" sz="800" b="0" dirty="0">
                          <a:solidFill>
                            <a:sysClr val="windowText" lastClr="000000"/>
                          </a:solidFill>
                          <a:effectLst/>
                          <a:latin typeface="Meiryo UI" panose="020B0604030504040204" pitchFamily="50" charset="-128"/>
                          <a:ea typeface="Meiryo UI" panose="020B0604030504040204" pitchFamily="50" charset="-128"/>
                        </a:rPr>
                        <a:t>都市公園における遊具の安全確保に関する指針</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000"/>
                        </a:lnSpc>
                      </a:pPr>
                      <a:r>
                        <a:rPr lang="ja-JP" sz="800" b="0" dirty="0">
                          <a:solidFill>
                            <a:sysClr val="windowText" lastClr="000000"/>
                          </a:solidFill>
                          <a:effectLst/>
                          <a:latin typeface="Meiryo UI" panose="020B0604030504040204" pitchFamily="50" charset="-128"/>
                          <a:ea typeface="Meiryo UI" panose="020B0604030504040204" pitchFamily="50" charset="-128"/>
                        </a:rPr>
                        <a:t>平成</a:t>
                      </a:r>
                      <a:r>
                        <a:rPr lang="en-US" sz="800" b="0" dirty="0">
                          <a:solidFill>
                            <a:sysClr val="windowText" lastClr="000000"/>
                          </a:solidFill>
                          <a:effectLst/>
                          <a:latin typeface="Meiryo UI" panose="020B0604030504040204" pitchFamily="50" charset="-128"/>
                          <a:ea typeface="Meiryo UI" panose="020B0604030504040204" pitchFamily="50" charset="-128"/>
                        </a:rPr>
                        <a:t>26</a:t>
                      </a:r>
                      <a:r>
                        <a:rPr lang="ja-JP" sz="800" b="0" dirty="0">
                          <a:solidFill>
                            <a:sysClr val="windowText" lastClr="000000"/>
                          </a:solidFill>
                          <a:effectLst/>
                          <a:latin typeface="Meiryo UI" panose="020B0604030504040204" pitchFamily="50" charset="-128"/>
                          <a:ea typeface="Meiryo UI" panose="020B0604030504040204" pitchFamily="50" charset="-128"/>
                        </a:rPr>
                        <a:t>年</a:t>
                      </a:r>
                      <a:r>
                        <a:rPr lang="en-US" sz="800" b="0" dirty="0">
                          <a:solidFill>
                            <a:sysClr val="windowText" lastClr="000000"/>
                          </a:solidFill>
                          <a:effectLst/>
                          <a:latin typeface="Meiryo UI" panose="020B0604030504040204" pitchFamily="50" charset="-128"/>
                          <a:ea typeface="Meiryo UI" panose="020B0604030504040204" pitchFamily="50" charset="-128"/>
                        </a:rPr>
                        <a:t>6</a:t>
                      </a:r>
                      <a:r>
                        <a:rPr lang="ja-JP" sz="800" b="0" dirty="0">
                          <a:solidFill>
                            <a:sysClr val="windowText" lastClr="000000"/>
                          </a:solidFill>
                          <a:effectLst/>
                          <a:latin typeface="Meiryo UI" panose="020B0604030504040204" pitchFamily="50" charset="-128"/>
                          <a:ea typeface="Meiryo UI" panose="020B0604030504040204" pitchFamily="50" charset="-128"/>
                        </a:rPr>
                        <a:t>月改訂</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5392579"/>
                  </a:ext>
                </a:extLst>
              </a:tr>
              <a:tr h="360680">
                <a:tc vMerge="1">
                  <a:txBody>
                    <a:bodyPr/>
                    <a:lstStyle/>
                    <a:p>
                      <a:endParaRPr kumimoji="1" lang="ja-JP" altLang="en-US"/>
                    </a:p>
                  </a:txBody>
                  <a:tcPr/>
                </a:tc>
                <a:tc vMerge="1">
                  <a:txBody>
                    <a:bodyPr/>
                    <a:lstStyle/>
                    <a:p>
                      <a:endParaRPr kumimoji="1" lang="ja-JP" altLang="en-US"/>
                    </a:p>
                  </a:txBody>
                  <a:tcPr/>
                </a:tc>
                <a:tc>
                  <a:txBody>
                    <a:bodyPr/>
                    <a:lstStyle/>
                    <a:p>
                      <a:pPr algn="just">
                        <a:lnSpc>
                          <a:spcPts val="1000"/>
                        </a:lnSpc>
                      </a:pPr>
                      <a:r>
                        <a:rPr lang="ja-JP" sz="800" b="0" dirty="0">
                          <a:solidFill>
                            <a:sysClr val="windowText" lastClr="000000"/>
                          </a:solidFill>
                          <a:effectLst/>
                          <a:latin typeface="Meiryo UI" panose="020B0604030504040204" pitchFamily="50" charset="-128"/>
                          <a:ea typeface="Meiryo UI" panose="020B0604030504040204" pitchFamily="50" charset="-128"/>
                        </a:rPr>
                        <a:t>公園施設長寿命化計画策定指針（案）</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000"/>
                        </a:lnSpc>
                      </a:pPr>
                      <a:r>
                        <a:rPr lang="ja-JP" sz="800" b="0" dirty="0">
                          <a:solidFill>
                            <a:srgbClr val="FF0000"/>
                          </a:solidFill>
                          <a:effectLst/>
                          <a:latin typeface="Meiryo UI" panose="020B0604030504040204" pitchFamily="50" charset="-128"/>
                          <a:ea typeface="Meiryo UI" panose="020B0604030504040204" pitchFamily="50" charset="-128"/>
                        </a:rPr>
                        <a:t>平成</a:t>
                      </a:r>
                      <a:r>
                        <a:rPr lang="en-US" sz="800" b="0" dirty="0">
                          <a:solidFill>
                            <a:srgbClr val="FF0000"/>
                          </a:solidFill>
                          <a:effectLst/>
                          <a:latin typeface="Meiryo UI" panose="020B0604030504040204" pitchFamily="50" charset="-128"/>
                          <a:ea typeface="Meiryo UI" panose="020B0604030504040204" pitchFamily="50" charset="-128"/>
                        </a:rPr>
                        <a:t>30</a:t>
                      </a:r>
                      <a:r>
                        <a:rPr lang="ja-JP" sz="800" b="0" dirty="0">
                          <a:solidFill>
                            <a:srgbClr val="FF0000"/>
                          </a:solidFill>
                          <a:effectLst/>
                          <a:latin typeface="Meiryo UI" panose="020B0604030504040204" pitchFamily="50" charset="-128"/>
                          <a:ea typeface="Meiryo UI" panose="020B0604030504040204" pitchFamily="50" charset="-128"/>
                        </a:rPr>
                        <a:t>年</a:t>
                      </a:r>
                      <a:r>
                        <a:rPr lang="en-US" sz="800" b="0" dirty="0">
                          <a:solidFill>
                            <a:srgbClr val="FF0000"/>
                          </a:solidFill>
                          <a:effectLst/>
                          <a:latin typeface="Meiryo UI" panose="020B0604030504040204" pitchFamily="50" charset="-128"/>
                          <a:ea typeface="Meiryo UI" panose="020B0604030504040204" pitchFamily="50" charset="-128"/>
                        </a:rPr>
                        <a:t>10</a:t>
                      </a:r>
                      <a:r>
                        <a:rPr lang="ja-JP" sz="800" b="0" dirty="0">
                          <a:solidFill>
                            <a:srgbClr val="FF0000"/>
                          </a:solidFill>
                          <a:effectLst/>
                          <a:latin typeface="Meiryo UI" panose="020B0604030504040204" pitchFamily="50" charset="-128"/>
                          <a:ea typeface="Meiryo UI" panose="020B0604030504040204" pitchFamily="50" charset="-128"/>
                        </a:rPr>
                        <a:t>月策定</a:t>
                      </a:r>
                      <a:endParaRPr lang="ja-JP" sz="80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636351"/>
                  </a:ext>
                </a:extLst>
              </a:tr>
              <a:tr h="344170">
                <a:tc vMerge="1">
                  <a:txBody>
                    <a:bodyPr/>
                    <a:lstStyle/>
                    <a:p>
                      <a:endParaRPr kumimoji="1" lang="ja-JP" altLang="en-US"/>
                    </a:p>
                  </a:txBody>
                  <a:tcPr/>
                </a:tc>
                <a:tc vMerge="1">
                  <a:txBody>
                    <a:bodyPr/>
                    <a:lstStyle/>
                    <a:p>
                      <a:endParaRPr kumimoji="1" lang="ja-JP" altLang="en-US"/>
                    </a:p>
                  </a:txBody>
                  <a:tcPr/>
                </a:tc>
                <a:tc>
                  <a:txBody>
                    <a:bodyPr/>
                    <a:lstStyle/>
                    <a:p>
                      <a:pPr algn="just">
                        <a:lnSpc>
                          <a:spcPts val="1000"/>
                        </a:lnSpc>
                      </a:pPr>
                      <a:r>
                        <a:rPr lang="ja-JP" sz="800" b="0" dirty="0">
                          <a:solidFill>
                            <a:sysClr val="windowText" lastClr="000000"/>
                          </a:solidFill>
                          <a:effectLst/>
                          <a:latin typeface="Meiryo UI" panose="020B0604030504040204" pitchFamily="50" charset="-128"/>
                          <a:ea typeface="Meiryo UI" panose="020B0604030504040204" pitchFamily="50" charset="-128"/>
                        </a:rPr>
                        <a:t>プールの安全標準指針</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000"/>
                        </a:lnSpc>
                      </a:pPr>
                      <a:r>
                        <a:rPr lang="ja-JP" sz="800" b="0" dirty="0">
                          <a:solidFill>
                            <a:sysClr val="windowText" lastClr="000000"/>
                          </a:solidFill>
                          <a:effectLst/>
                          <a:latin typeface="Meiryo UI" panose="020B0604030504040204" pitchFamily="50" charset="-128"/>
                          <a:ea typeface="Meiryo UI" panose="020B0604030504040204" pitchFamily="50" charset="-128"/>
                        </a:rPr>
                        <a:t>平成</a:t>
                      </a:r>
                      <a:r>
                        <a:rPr lang="en-US" sz="800" b="0" dirty="0">
                          <a:solidFill>
                            <a:sysClr val="windowText" lastClr="000000"/>
                          </a:solidFill>
                          <a:effectLst/>
                          <a:latin typeface="Meiryo UI" panose="020B0604030504040204" pitchFamily="50" charset="-128"/>
                          <a:ea typeface="Meiryo UI" panose="020B0604030504040204" pitchFamily="50" charset="-128"/>
                        </a:rPr>
                        <a:t>19</a:t>
                      </a:r>
                      <a:r>
                        <a:rPr lang="ja-JP" sz="800" b="0" dirty="0">
                          <a:solidFill>
                            <a:sysClr val="windowText" lastClr="000000"/>
                          </a:solidFill>
                          <a:effectLst/>
                          <a:latin typeface="Meiryo UI" panose="020B0604030504040204" pitchFamily="50" charset="-128"/>
                          <a:ea typeface="Meiryo UI" panose="020B0604030504040204" pitchFamily="50" charset="-128"/>
                        </a:rPr>
                        <a:t>年</a:t>
                      </a:r>
                      <a:r>
                        <a:rPr lang="en-US" sz="800" b="0" dirty="0">
                          <a:solidFill>
                            <a:sysClr val="windowText" lastClr="000000"/>
                          </a:solidFill>
                          <a:effectLst/>
                          <a:latin typeface="Meiryo UI" panose="020B0604030504040204" pitchFamily="50" charset="-128"/>
                          <a:ea typeface="Meiryo UI" panose="020B0604030504040204" pitchFamily="50" charset="-128"/>
                        </a:rPr>
                        <a:t>3</a:t>
                      </a:r>
                      <a:r>
                        <a:rPr lang="ja-JP" sz="800" b="0" dirty="0">
                          <a:solidFill>
                            <a:sysClr val="windowText" lastClr="000000"/>
                          </a:solidFill>
                          <a:effectLst/>
                          <a:latin typeface="Meiryo UI" panose="020B0604030504040204" pitchFamily="50" charset="-128"/>
                          <a:ea typeface="Meiryo UI" panose="020B0604030504040204" pitchFamily="50" charset="-128"/>
                        </a:rPr>
                        <a:t>月策定</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3924533"/>
                  </a:ext>
                </a:extLst>
              </a:tr>
            </a:tbl>
          </a:graphicData>
        </a:graphic>
      </p:graphicFrame>
      <p:sp>
        <p:nvSpPr>
          <p:cNvPr id="2" name="スライド番号プレースホルダー 2">
            <a:extLst>
              <a:ext uri="{FF2B5EF4-FFF2-40B4-BE49-F238E27FC236}">
                <a16:creationId xmlns:a16="http://schemas.microsoft.com/office/drawing/2014/main" id="{603D98DE-A6EA-1A18-4EBF-960EA7633E1C}"/>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145</a:t>
            </a:fld>
            <a:endParaRPr lang="ja-JP" altLang="en-US" dirty="0"/>
          </a:p>
        </p:txBody>
      </p:sp>
    </p:spTree>
    <p:extLst>
      <p:ext uri="{BB962C8B-B14F-4D97-AF65-F5344CB8AC3E}">
        <p14:creationId xmlns:p14="http://schemas.microsoft.com/office/powerpoint/2010/main" val="345594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133350" algn="l" fontAlgn="auto">
              <a:lnSpc>
                <a:spcPct val="120000"/>
              </a:lnSpc>
            </a:pP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9" y="500235"/>
            <a:ext cx="4343354"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６ 日常的な維持管理の着実な実践</a:t>
            </a:r>
            <a:endParaRPr lang="ja-JP" altLang="ja-JP" sz="1800" b="1" dirty="0">
              <a:effectLst/>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E1E46211-C375-202A-9F99-63D7178A4E22}"/>
              </a:ext>
            </a:extLst>
          </p:cNvPr>
          <p:cNvSpPr txBox="1"/>
          <p:nvPr/>
        </p:nvSpPr>
        <p:spPr>
          <a:xfrm>
            <a:off x="47453" y="1023455"/>
            <a:ext cx="4268522" cy="1085233"/>
          </a:xfrm>
          <a:prstGeom prst="rect">
            <a:avLst/>
          </a:prstGeom>
          <a:noFill/>
        </p:spPr>
        <p:txBody>
          <a:bodyPr wrap="square">
            <a:spAutoFit/>
          </a:bodyPr>
          <a:lstStyle/>
          <a:p>
            <a:pPr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（内容）</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400050"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・大阪府は、指定管理者による管理運営業務の状況を把握するため、１ヵ月に１度「随時履行確認」と、２</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ヵ</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月に１度の「定期履行確認」を行う。</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400050"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・プールのある公園では、「プール履行確認」を行う。</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8CD269D1-4B77-96B5-51AF-5619091BC3B5}"/>
              </a:ext>
            </a:extLst>
          </p:cNvPr>
          <p:cNvSpPr txBox="1"/>
          <p:nvPr/>
        </p:nvSpPr>
        <p:spPr>
          <a:xfrm>
            <a:off x="1353711" y="2216676"/>
            <a:ext cx="2123821" cy="261610"/>
          </a:xfrm>
          <a:prstGeom prst="rect">
            <a:avLst/>
          </a:prstGeom>
          <a:noFill/>
        </p:spPr>
        <p:txBody>
          <a:bodyPr wrap="square">
            <a:spAutoFit/>
          </a:bodyPr>
          <a:lstStyle/>
          <a:p>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.2‑17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履行確認の実施体制</a:t>
            </a:r>
            <a:endParaRPr lang="ja-JP" altLang="en-US" sz="11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7E93E7E4-022B-E840-F87E-CDA886ECC0DD}"/>
              </a:ext>
            </a:extLst>
          </p:cNvPr>
          <p:cNvGraphicFramePr>
            <a:graphicFrameLocks noGrp="1"/>
          </p:cNvGraphicFramePr>
          <p:nvPr/>
        </p:nvGraphicFramePr>
        <p:xfrm>
          <a:off x="265364" y="2549731"/>
          <a:ext cx="4075524" cy="3597667"/>
        </p:xfrm>
        <a:graphic>
          <a:graphicData uri="http://schemas.openxmlformats.org/drawingml/2006/table">
            <a:tbl>
              <a:tblPr firstRow="1" firstCol="1" bandRow="1">
                <a:tableStyleId>{5C22544A-7EE6-4342-B048-85BDC9FD1C3A}</a:tableStyleId>
              </a:tblPr>
              <a:tblGrid>
                <a:gridCol w="737583">
                  <a:extLst>
                    <a:ext uri="{9D8B030D-6E8A-4147-A177-3AD203B41FA5}">
                      <a16:colId xmlns:a16="http://schemas.microsoft.com/office/drawing/2014/main" val="3341511531"/>
                    </a:ext>
                  </a:extLst>
                </a:gridCol>
                <a:gridCol w="754735">
                  <a:extLst>
                    <a:ext uri="{9D8B030D-6E8A-4147-A177-3AD203B41FA5}">
                      <a16:colId xmlns:a16="http://schemas.microsoft.com/office/drawing/2014/main" val="3597610002"/>
                    </a:ext>
                  </a:extLst>
                </a:gridCol>
                <a:gridCol w="1933298">
                  <a:extLst>
                    <a:ext uri="{9D8B030D-6E8A-4147-A177-3AD203B41FA5}">
                      <a16:colId xmlns:a16="http://schemas.microsoft.com/office/drawing/2014/main" val="2547235317"/>
                    </a:ext>
                  </a:extLst>
                </a:gridCol>
                <a:gridCol w="649908">
                  <a:extLst>
                    <a:ext uri="{9D8B030D-6E8A-4147-A177-3AD203B41FA5}">
                      <a16:colId xmlns:a16="http://schemas.microsoft.com/office/drawing/2014/main" val="1183716129"/>
                    </a:ext>
                  </a:extLst>
                </a:gridCol>
              </a:tblGrid>
              <a:tr h="140430">
                <a:tc>
                  <a:txBody>
                    <a:bodyPr/>
                    <a:lstStyle/>
                    <a:p>
                      <a:pPr algn="ctr"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種類</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頻度</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52400" algn="ctr"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内容</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52400" algn="l"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実施者</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87337553"/>
                  </a:ext>
                </a:extLst>
              </a:tr>
              <a:tr h="1089722">
                <a:tc>
                  <a:txBody>
                    <a:bodyPr/>
                    <a:lstStyle/>
                    <a:p>
                      <a:pPr algn="l"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随時履行確認</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１回</a:t>
                      </a:r>
                      <a:r>
                        <a:rPr lang="en-US" sz="800" b="0" kern="100" dirty="0">
                          <a:solidFill>
                            <a:sysClr val="windowText" lastClr="000000"/>
                          </a:solidFill>
                          <a:effectLst/>
                          <a:latin typeface="Meiryo UI" panose="020B0604030504040204" pitchFamily="50" charset="-128"/>
                          <a:ea typeface="Meiryo UI" panose="020B0604030504040204" pitchFamily="50" charset="-128"/>
                        </a:rPr>
                        <a:t>/</a:t>
                      </a:r>
                      <a:r>
                        <a:rPr lang="ja-JP" sz="800" b="0" kern="100" dirty="0">
                          <a:solidFill>
                            <a:sysClr val="windowText" lastClr="000000"/>
                          </a:solidFill>
                          <a:effectLst/>
                          <a:latin typeface="Meiryo UI" panose="020B0604030504040204" pitchFamily="50" charset="-128"/>
                          <a:ea typeface="Meiryo UI" panose="020B0604030504040204" pitchFamily="50" charset="-128"/>
                        </a:rPr>
                        <a:t>月</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・各種の書類等が適切に作成、整理されているか、別途定める「チェックシート」など</a:t>
                      </a: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に</a:t>
                      </a:r>
                      <a:r>
                        <a:rPr lang="ja-JP" sz="800" b="0" kern="100" dirty="0">
                          <a:solidFill>
                            <a:sysClr val="windowText" lastClr="000000"/>
                          </a:solidFill>
                          <a:effectLst/>
                          <a:latin typeface="Meiryo UI" panose="020B0604030504040204" pitchFamily="50" charset="-128"/>
                          <a:ea typeface="Meiryo UI" panose="020B0604030504040204" pitchFamily="50" charset="-128"/>
                        </a:rPr>
                        <a:t>基づき、指定管理者からの説明や資料の提示により確認する。</a:t>
                      </a:r>
                      <a:endParaRPr lang="ja-JP" sz="800" b="0" dirty="0">
                        <a:solidFill>
                          <a:sysClr val="windowText" lastClr="000000"/>
                        </a:solidFill>
                        <a:effectLst/>
                        <a:latin typeface="Meiryo UI" panose="020B0604030504040204" pitchFamily="50" charset="-128"/>
                        <a:ea typeface="Meiryo UI" panose="020B0604030504040204" pitchFamily="50" charset="-128"/>
                      </a:endParaRPr>
                    </a:p>
                    <a:p>
                      <a:pPr algn="l"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・現場の管理状況の確認</a:t>
                      </a:r>
                      <a:endParaRPr lang="ja-JP" sz="800" b="0" dirty="0">
                        <a:solidFill>
                          <a:sysClr val="windowText" lastClr="000000"/>
                        </a:solidFill>
                        <a:effectLst/>
                        <a:latin typeface="Meiryo UI" panose="020B0604030504040204" pitchFamily="50" charset="-128"/>
                        <a:ea typeface="Meiryo UI" panose="020B0604030504040204" pitchFamily="50" charset="-128"/>
                      </a:endParaRPr>
                    </a:p>
                    <a:p>
                      <a:pPr algn="l"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・確認結果に問題等があれば、業務改善</a:t>
                      </a:r>
                      <a:r>
                        <a:rPr lang="ja-JP" sz="800" b="0" kern="100" baseline="30000" dirty="0">
                          <a:solidFill>
                            <a:sysClr val="windowText" lastClr="000000"/>
                          </a:solidFill>
                          <a:effectLst/>
                          <a:latin typeface="Meiryo UI" panose="020B0604030504040204" pitchFamily="50" charset="-128"/>
                          <a:ea typeface="Meiryo UI" panose="020B0604030504040204" pitchFamily="50" charset="-128"/>
                        </a:rPr>
                        <a:t>※</a:t>
                      </a:r>
                      <a:r>
                        <a:rPr lang="ja-JP" sz="800" b="0" kern="100" dirty="0">
                          <a:solidFill>
                            <a:sysClr val="windowText" lastClr="000000"/>
                          </a:solidFill>
                          <a:effectLst/>
                          <a:latin typeface="Meiryo UI" panose="020B0604030504040204" pitchFamily="50" charset="-128"/>
                          <a:ea typeface="Meiryo UI" panose="020B0604030504040204" pitchFamily="50" charset="-128"/>
                        </a:rPr>
                        <a:t>などの指導を行う。</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52400" algn="l" fontAlgn="auto">
                        <a:lnSpc>
                          <a:spcPct val="120000"/>
                        </a:lnSpc>
                      </a:pPr>
                      <a:r>
                        <a:rPr lang="ja-JP" sz="800" b="0" kern="100">
                          <a:solidFill>
                            <a:sysClr val="windowText" lastClr="000000"/>
                          </a:solidFill>
                          <a:effectLst/>
                          <a:latin typeface="Meiryo UI" panose="020B0604030504040204" pitchFamily="50" charset="-128"/>
                          <a:ea typeface="Meiryo UI" panose="020B0604030504040204" pitchFamily="50" charset="-128"/>
                        </a:rPr>
                        <a:t>府職員</a:t>
                      </a:r>
                      <a:endParaRPr lang="ja-JP" sz="800" b="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531168"/>
                  </a:ext>
                </a:extLst>
              </a:tr>
              <a:tr h="1564368">
                <a:tc>
                  <a:txBody>
                    <a:bodyPr/>
                    <a:lstStyle/>
                    <a:p>
                      <a:pPr algn="l"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定期履行確認</a:t>
                      </a:r>
                      <a:endParaRPr lang="ja-JP" sz="800" b="0" dirty="0">
                        <a:solidFill>
                          <a:sysClr val="windowText" lastClr="000000"/>
                        </a:solidFill>
                        <a:effectLst/>
                        <a:latin typeface="Meiryo UI" panose="020B0604030504040204" pitchFamily="50" charset="-128"/>
                        <a:ea typeface="Meiryo UI" panose="020B0604030504040204" pitchFamily="50" charset="-128"/>
                      </a:endParaRPr>
                    </a:p>
                    <a:p>
                      <a:pPr algn="l"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（履行状況の評価）</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lnSpc>
                          <a:spcPct val="120000"/>
                        </a:lnSpc>
                      </a:pPr>
                      <a:r>
                        <a:rPr lang="ja-JP" sz="800" b="0" kern="100">
                          <a:solidFill>
                            <a:sysClr val="windowText" lastClr="000000"/>
                          </a:solidFill>
                          <a:effectLst/>
                          <a:latin typeface="Meiryo UI" panose="020B0604030504040204" pitchFamily="50" charset="-128"/>
                          <a:ea typeface="Meiryo UI" panose="020B0604030504040204" pitchFamily="50" charset="-128"/>
                        </a:rPr>
                        <a:t>１回</a:t>
                      </a:r>
                      <a:r>
                        <a:rPr lang="en-US" sz="800" b="0" kern="100">
                          <a:solidFill>
                            <a:sysClr val="windowText" lastClr="000000"/>
                          </a:solidFill>
                          <a:effectLst/>
                          <a:latin typeface="Meiryo UI" panose="020B0604030504040204" pitchFamily="50" charset="-128"/>
                          <a:ea typeface="Meiryo UI" panose="020B0604030504040204" pitchFamily="50" charset="-128"/>
                        </a:rPr>
                        <a:t>/</a:t>
                      </a:r>
                      <a:r>
                        <a:rPr lang="ja-JP" sz="800" b="0" kern="100">
                          <a:solidFill>
                            <a:sysClr val="windowText" lastClr="000000"/>
                          </a:solidFill>
                          <a:effectLst/>
                          <a:latin typeface="Meiryo UI" panose="020B0604030504040204" pitchFamily="50" charset="-128"/>
                          <a:ea typeface="Meiryo UI" panose="020B0604030504040204" pitchFamily="50" charset="-128"/>
                        </a:rPr>
                        <a:t>２ヵ月</a:t>
                      </a:r>
                      <a:endParaRPr lang="ja-JP" sz="800" b="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lnSpc>
                          <a:spcPct val="120000"/>
                        </a:lnSpc>
                      </a:pPr>
                      <a:r>
                        <a:rPr lang="ja-JP" sz="800" b="0" kern="100">
                          <a:solidFill>
                            <a:sysClr val="windowText" lastClr="000000"/>
                          </a:solidFill>
                          <a:effectLst/>
                          <a:latin typeface="Meiryo UI" panose="020B0604030504040204" pitchFamily="50" charset="-128"/>
                          <a:ea typeface="Meiryo UI" panose="020B0604030504040204" pitchFamily="50" charset="-128"/>
                        </a:rPr>
                        <a:t>・事業実施計画において提案されている事項が適正に履行されているか、別途定める「チェックシート」に基づき、「随時履行確認結果」や指定管理者からの説明や資料の提示により確認する。</a:t>
                      </a:r>
                      <a:endParaRPr lang="ja-JP" sz="800" b="0">
                        <a:solidFill>
                          <a:sysClr val="windowText" lastClr="000000"/>
                        </a:solidFill>
                        <a:effectLst/>
                        <a:latin typeface="Meiryo UI" panose="020B0604030504040204" pitchFamily="50" charset="-128"/>
                        <a:ea typeface="Meiryo UI" panose="020B0604030504040204" pitchFamily="50" charset="-128"/>
                      </a:endParaRPr>
                    </a:p>
                    <a:p>
                      <a:pPr algn="l" fontAlgn="auto">
                        <a:lnSpc>
                          <a:spcPct val="120000"/>
                        </a:lnSpc>
                      </a:pPr>
                      <a:r>
                        <a:rPr lang="ja-JP" sz="800" b="0" kern="100">
                          <a:solidFill>
                            <a:sysClr val="windowText" lastClr="000000"/>
                          </a:solidFill>
                          <a:effectLst/>
                          <a:latin typeface="Meiryo UI" panose="020B0604030504040204" pitchFamily="50" charset="-128"/>
                          <a:ea typeface="Meiryo UI" panose="020B0604030504040204" pitchFamily="50" charset="-128"/>
                        </a:rPr>
                        <a:t>・確認結果については、指定管理者と状況を共有し、事業実施計画などの進捗管理に努める。</a:t>
                      </a:r>
                      <a:endParaRPr lang="ja-JP" sz="800" b="0">
                        <a:solidFill>
                          <a:sysClr val="windowText" lastClr="000000"/>
                        </a:solidFill>
                        <a:effectLst/>
                        <a:latin typeface="Meiryo UI" panose="020B0604030504040204" pitchFamily="50" charset="-128"/>
                        <a:ea typeface="Meiryo UI" panose="020B0604030504040204" pitchFamily="50" charset="-128"/>
                      </a:endParaRPr>
                    </a:p>
                    <a:p>
                      <a:pPr algn="l" fontAlgn="auto">
                        <a:lnSpc>
                          <a:spcPct val="120000"/>
                        </a:lnSpc>
                      </a:pPr>
                      <a:r>
                        <a:rPr lang="ja-JP" sz="800" b="0" kern="100">
                          <a:solidFill>
                            <a:sysClr val="windowText" lastClr="000000"/>
                          </a:solidFill>
                          <a:effectLst/>
                          <a:latin typeface="Meiryo UI" panose="020B0604030504040204" pitchFamily="50" charset="-128"/>
                          <a:ea typeface="Meiryo UI" panose="020B0604030504040204" pitchFamily="50" charset="-128"/>
                        </a:rPr>
                        <a:t>・管理運営に係る履行状況について府の評価（４段階）を行う。</a:t>
                      </a:r>
                      <a:endParaRPr lang="ja-JP" sz="800" b="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52400" algn="l" fontAlgn="auto">
                        <a:lnSpc>
                          <a:spcPct val="120000"/>
                        </a:lnSpc>
                      </a:pPr>
                      <a:r>
                        <a:rPr lang="ja-JP" sz="800" b="0" kern="100">
                          <a:solidFill>
                            <a:sysClr val="windowText" lastClr="000000"/>
                          </a:solidFill>
                          <a:effectLst/>
                          <a:latin typeface="Meiryo UI" panose="020B0604030504040204" pitchFamily="50" charset="-128"/>
                          <a:ea typeface="Meiryo UI" panose="020B0604030504040204" pitchFamily="50" charset="-128"/>
                        </a:rPr>
                        <a:t>府職員</a:t>
                      </a:r>
                      <a:endParaRPr lang="ja-JP" sz="800" b="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8715926"/>
                  </a:ext>
                </a:extLst>
              </a:tr>
              <a:tr h="803147">
                <a:tc>
                  <a:txBody>
                    <a:bodyPr/>
                    <a:lstStyle/>
                    <a:p>
                      <a:pPr algn="l" fontAlgn="auto">
                        <a:lnSpc>
                          <a:spcPct val="120000"/>
                        </a:lnSpc>
                      </a:pPr>
                      <a:r>
                        <a:rPr lang="ja-JP" sz="800" b="0" kern="100" spc="-40" dirty="0">
                          <a:solidFill>
                            <a:sysClr val="windowText" lastClr="000000"/>
                          </a:solidFill>
                          <a:effectLst/>
                          <a:latin typeface="Meiryo UI" panose="020B0604030504040204" pitchFamily="50" charset="-128"/>
                          <a:ea typeface="Meiryo UI" panose="020B0604030504040204" pitchFamily="50" charset="-128"/>
                        </a:rPr>
                        <a:t>プール履行確認</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プール準備期間中（６月）及びプール営業期間中の計２回</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・別途定める「チェックシート」により指定管理者からの説明や資料の提示により確認する。</a:t>
                      </a:r>
                      <a:endParaRPr lang="ja-JP" sz="800" b="0" dirty="0">
                        <a:solidFill>
                          <a:sysClr val="windowText" lastClr="000000"/>
                        </a:solidFill>
                        <a:effectLst/>
                        <a:latin typeface="Meiryo UI" panose="020B0604030504040204" pitchFamily="50" charset="-128"/>
                        <a:ea typeface="Meiryo UI" panose="020B0604030504040204" pitchFamily="50" charset="-128"/>
                      </a:endParaRPr>
                    </a:p>
                    <a:p>
                      <a:pPr algn="l"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・開設準備や現場の管理状況の確認</a:t>
                      </a:r>
                      <a:endParaRPr lang="ja-JP" sz="800" b="0" dirty="0">
                        <a:solidFill>
                          <a:sysClr val="windowText" lastClr="000000"/>
                        </a:solidFill>
                        <a:effectLst/>
                        <a:latin typeface="Meiryo UI" panose="020B0604030504040204" pitchFamily="50" charset="-128"/>
                        <a:ea typeface="Meiryo UI" panose="020B0604030504040204" pitchFamily="50" charset="-128"/>
                      </a:endParaRPr>
                    </a:p>
                    <a:p>
                      <a:pPr algn="l"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・確認結果に問題等があれば、業務改善</a:t>
                      </a:r>
                      <a:r>
                        <a:rPr lang="ja-JP" sz="800" b="0" kern="100" baseline="30000" dirty="0">
                          <a:solidFill>
                            <a:sysClr val="windowText" lastClr="000000"/>
                          </a:solidFill>
                          <a:effectLst/>
                          <a:latin typeface="Meiryo UI" panose="020B0604030504040204" pitchFamily="50" charset="-128"/>
                          <a:ea typeface="Meiryo UI" panose="020B0604030504040204" pitchFamily="50" charset="-128"/>
                        </a:rPr>
                        <a:t>※</a:t>
                      </a:r>
                      <a:r>
                        <a:rPr lang="ja-JP" sz="800" b="0" kern="100" dirty="0">
                          <a:solidFill>
                            <a:sysClr val="windowText" lastClr="000000"/>
                          </a:solidFill>
                          <a:effectLst/>
                          <a:latin typeface="Meiryo UI" panose="020B0604030504040204" pitchFamily="50" charset="-128"/>
                          <a:ea typeface="Meiryo UI" panose="020B0604030504040204" pitchFamily="50" charset="-128"/>
                        </a:rPr>
                        <a:t>などの指導を行う。</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52400" algn="l" fontAlgn="auto">
                        <a:lnSpc>
                          <a:spcPct val="120000"/>
                        </a:lnSpc>
                      </a:pPr>
                      <a:r>
                        <a:rPr lang="ja-JP" sz="800" b="0" kern="100" dirty="0">
                          <a:solidFill>
                            <a:sysClr val="windowText" lastClr="000000"/>
                          </a:solidFill>
                          <a:effectLst/>
                          <a:latin typeface="Meiryo UI" panose="020B0604030504040204" pitchFamily="50" charset="-128"/>
                          <a:ea typeface="Meiryo UI" panose="020B0604030504040204" pitchFamily="50" charset="-128"/>
                        </a:rPr>
                        <a:t>府職員</a:t>
                      </a:r>
                      <a:endParaRPr lang="ja-JP" sz="8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250" marR="36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795645"/>
                  </a:ext>
                </a:extLst>
              </a:tr>
            </a:tbl>
          </a:graphicData>
        </a:graphic>
      </p:graphicFrame>
      <p:sp>
        <p:nvSpPr>
          <p:cNvPr id="11" name="テキスト ボックス 10">
            <a:extLst>
              <a:ext uri="{FF2B5EF4-FFF2-40B4-BE49-F238E27FC236}">
                <a16:creationId xmlns:a16="http://schemas.microsoft.com/office/drawing/2014/main" id="{8857197E-12D3-B4CB-CEBB-FDE26A6D9554}"/>
              </a:ext>
            </a:extLst>
          </p:cNvPr>
          <p:cNvSpPr txBox="1"/>
          <p:nvPr/>
        </p:nvSpPr>
        <p:spPr>
          <a:xfrm>
            <a:off x="131449" y="6147398"/>
            <a:ext cx="4631266" cy="246221"/>
          </a:xfrm>
          <a:prstGeom prst="rect">
            <a:avLst/>
          </a:prstGeom>
          <a:noFill/>
        </p:spPr>
        <p:txBody>
          <a:bodyPr wrap="square">
            <a:spAutoFit/>
          </a:bodyPr>
          <a:lstStyle/>
          <a:p>
            <a:pPr algn="l" fontAlgn="auto"/>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※書面や写真等の記録を残して、問題点の共有を図りながら業務改善に取り組む</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6C09C593-ACE8-ECDC-2035-7264238DF76D}"/>
              </a:ext>
            </a:extLst>
          </p:cNvPr>
          <p:cNvSpPr txBox="1"/>
          <p:nvPr/>
        </p:nvSpPr>
        <p:spPr>
          <a:xfrm>
            <a:off x="4572000" y="1023455"/>
            <a:ext cx="4492465" cy="1713098"/>
          </a:xfrm>
          <a:prstGeom prst="rect">
            <a:avLst/>
          </a:prstGeom>
          <a:noFill/>
        </p:spPr>
        <p:txBody>
          <a:bodyPr wrap="square">
            <a:spAutoFit/>
          </a:bodyPr>
          <a:lstStyle/>
          <a:p>
            <a:pPr marL="1285240" indent="-1195070" algn="just" fontAlgn="auto">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利用者満足度調査等</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利用者満足度などの利用者の意向把握は、公園利用の実態や、利用者の公園施設や管理に関する意見や評価（満足度など）を把握・分析することで、今後の公園の維持管理や運営管理、さらには改修更新や再整備などにも反映させていくために実施するもので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また、利用者満足度調査の結果は、指定管理業務におけるアウトカム指標の参考として活用することで、指定管理業務評価に客観性をもたせ、利用者目線での管理運営業務の向上につなげる必要がある。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1FA7010B-B4B0-4338-EBD4-313ED6E17D96}"/>
              </a:ext>
            </a:extLst>
          </p:cNvPr>
          <p:cNvSpPr txBox="1"/>
          <p:nvPr/>
        </p:nvSpPr>
        <p:spPr>
          <a:xfrm>
            <a:off x="4539919" y="2746839"/>
            <a:ext cx="4556628" cy="1085233"/>
          </a:xfrm>
          <a:prstGeom prst="rect">
            <a:avLst/>
          </a:prstGeom>
          <a:noFill/>
        </p:spPr>
        <p:txBody>
          <a:bodyPr wrap="square">
            <a:spAutoFit/>
          </a:bodyPr>
          <a:lstStyle/>
          <a:p>
            <a:pPr indent="133350"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【利用者満足度調査】</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（目的）</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400050"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公園の管理運営業務のＰＤＣＡサイクルにおける『</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Check</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』指標（業務改善評価の指標）として、また、指定管理業務におけるアウトカム指標の参考として活用する。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057218AF-40B8-A576-87EE-13C70B7FD308}"/>
              </a:ext>
            </a:extLst>
          </p:cNvPr>
          <p:cNvSpPr txBox="1"/>
          <p:nvPr/>
        </p:nvSpPr>
        <p:spPr>
          <a:xfrm>
            <a:off x="4762715" y="3886495"/>
            <a:ext cx="4249836" cy="882101"/>
          </a:xfrm>
          <a:prstGeom prst="rect">
            <a:avLst/>
          </a:prstGeom>
          <a:noFill/>
        </p:spPr>
        <p:txBody>
          <a:bodyPr wrap="square">
            <a:spAutoFit/>
          </a:bodyPr>
          <a:lstStyle/>
          <a:p>
            <a:pPr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（内容）</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※大阪府及び指定管理者は、アンケート調査方法や内容について、</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利用実態を正確に把握するよう、また、公園の管理運営の向上に</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つなげる為に、必要に応じて見直しを図る。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4A829E94-77D4-5F8D-AFE6-A972F032B950}"/>
              </a:ext>
            </a:extLst>
          </p:cNvPr>
          <p:cNvSpPr txBox="1"/>
          <p:nvPr/>
        </p:nvSpPr>
        <p:spPr>
          <a:xfrm>
            <a:off x="4762715" y="4950532"/>
            <a:ext cx="4249836" cy="1491499"/>
          </a:xfrm>
          <a:prstGeom prst="rect">
            <a:avLst/>
          </a:prstGeom>
          <a:noFill/>
        </p:spPr>
        <p:txBody>
          <a:bodyPr wrap="square">
            <a:spAutoFit/>
          </a:bodyPr>
          <a:lstStyle/>
          <a:p>
            <a:pPr algn="l" fontAlgn="auto">
              <a:lnSpc>
                <a:spcPct val="120000"/>
              </a:lnSpc>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大阪府</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dirty="0">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・大阪府は、来園者が多い時期に年１回、配付回収方式等によりアン</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ケート調査を実施。</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・アンケート調査は、来園目的や利用頻度等の「基本的な情報」と維持</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管理や運営管理に係る満足度（評価）を問う「意向情報」の２部構</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成で作成し、データ収集後に利用者満足度の検証・分析が行えるよう</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にアンケートの設問項目の内容を設定する。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スライド番号プレースホルダー 2">
            <a:extLst>
              <a:ext uri="{FF2B5EF4-FFF2-40B4-BE49-F238E27FC236}">
                <a16:creationId xmlns:a16="http://schemas.microsoft.com/office/drawing/2014/main" id="{C10834C8-7129-C927-3B36-F73B3768A555}"/>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172</a:t>
            </a:fld>
            <a:endParaRPr lang="ja-JP" altLang="en-US" dirty="0"/>
          </a:p>
        </p:txBody>
      </p:sp>
    </p:spTree>
    <p:extLst>
      <p:ext uri="{BB962C8B-B14F-4D97-AF65-F5344CB8AC3E}">
        <p14:creationId xmlns:p14="http://schemas.microsoft.com/office/powerpoint/2010/main" val="530739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9" y="500235"/>
            <a:ext cx="4343354"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６ 日常的な維持管理の着実な実践</a:t>
            </a:r>
            <a:endParaRPr lang="ja-JP" altLang="ja-JP" sz="1800" b="1" dirty="0">
              <a:effectLst/>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173</a:t>
            </a:fld>
            <a:endParaRPr lang="ja-JP" altLang="en-US" dirty="0"/>
          </a:p>
        </p:txBody>
      </p:sp>
      <p:sp>
        <p:nvSpPr>
          <p:cNvPr id="6" name="テキスト ボックス 5">
            <a:extLst>
              <a:ext uri="{FF2B5EF4-FFF2-40B4-BE49-F238E27FC236}">
                <a16:creationId xmlns:a16="http://schemas.microsoft.com/office/drawing/2014/main" id="{11D25451-755C-AF0A-EEC5-4CD295DB8A03}"/>
              </a:ext>
            </a:extLst>
          </p:cNvPr>
          <p:cNvSpPr txBox="1"/>
          <p:nvPr/>
        </p:nvSpPr>
        <p:spPr>
          <a:xfrm>
            <a:off x="383118" y="1023455"/>
            <a:ext cx="4156801" cy="1491499"/>
          </a:xfrm>
          <a:prstGeom prst="rect">
            <a:avLst/>
          </a:prstGeom>
          <a:noFill/>
        </p:spPr>
        <p:txBody>
          <a:bodyPr wrap="square">
            <a:spAutoFit/>
          </a:bodyPr>
          <a:lstStyle/>
          <a:p>
            <a:pPr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・「基本的な情報」及び「意向情報」のいずれも、公園の特性を反映させ</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た設問項目の設定を行うなど、正確な利用実態の把握に努める。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・収集したアンケートデータについては、以下により活用する。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①「総合的満足度」の改善効果が高い設問項目について、改善効</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果が高い管理運営業務を分析し、指定管理者と協議の上、翌年</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度からのサービス向上に向けた業務改善に取り組む。分析は、以</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下のガイドラインを参考に実施する。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08C485AC-3A40-60DE-5A15-EA3ECEF53149}"/>
              </a:ext>
            </a:extLst>
          </p:cNvPr>
          <p:cNvSpPr>
            <a:spLocks noChangeArrowheads="1"/>
          </p:cNvSpPr>
          <p:nvPr/>
        </p:nvSpPr>
        <p:spPr bwMode="auto">
          <a:xfrm>
            <a:off x="429043" y="2585373"/>
            <a:ext cx="4011082" cy="457200"/>
          </a:xfrm>
          <a:prstGeom prst="rect">
            <a:avLst/>
          </a:prstGeom>
          <a:noFill/>
          <a:ln w="6350">
            <a:solidFill>
              <a:sysClr val="windowText" lastClr="000000">
                <a:lumMod val="85000"/>
                <a:lumOff val="15000"/>
              </a:sysClr>
            </a:solidFill>
            <a:miter lim="800000"/>
            <a:headEnd/>
            <a:tailEnd/>
          </a:ln>
        </p:spPr>
        <p:txBody>
          <a:bodyPr rot="0" vert="horz" wrap="square" lIns="0" tIns="0" rIns="0" bIns="0" anchor="ctr" anchorCtr="0" upright="1">
            <a:noAutofit/>
          </a:bodyPr>
          <a:lstStyle/>
          <a:p>
            <a:pPr algn="l" fontAlgn="auto"/>
            <a:r>
              <a:rPr lang="ja-JP" altLang="ja-JP" sz="10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　</a:t>
            </a:r>
            <a:endParaRPr lang="en-US" altLang="ja-JP" sz="10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ctr" fontAlgn="auto"/>
            <a:r>
              <a:rPr lang="ja-JP" altLang="ja-JP" sz="10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参照：大阪府「政策マーケティング・リサーチ・ガイドライン」</a:t>
            </a:r>
            <a:endParaRPr lang="ja-JP" altLang="ja-JP" sz="10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666750" algn="l" fontAlgn="auto"/>
            <a:r>
              <a:rPr lang="ja-JP" altLang="ja-JP" sz="10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en-US" altLang="ja-JP" sz="10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URL</a:t>
            </a:r>
            <a:r>
              <a:rPr lang="ja-JP" altLang="ja-JP" sz="10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a:t>
            </a:r>
            <a:r>
              <a:rPr lang="en-US" altLang="ja-JP" sz="10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http//www.pref.osaka.jp/kikaku/mr/index.html</a:t>
            </a:r>
            <a:endParaRPr lang="ja-JP" altLang="ja-JP" sz="10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ja-JP" altLang="en-US" sz="1000" dirty="0">
              <a:ln>
                <a:solidFill>
                  <a:sysClr val="windowText" lastClr="000000"/>
                </a:solidFill>
              </a:ln>
            </a:endParaRPr>
          </a:p>
        </p:txBody>
      </p:sp>
      <p:sp>
        <p:nvSpPr>
          <p:cNvPr id="9" name="テキスト ボックス 8">
            <a:extLst>
              <a:ext uri="{FF2B5EF4-FFF2-40B4-BE49-F238E27FC236}">
                <a16:creationId xmlns:a16="http://schemas.microsoft.com/office/drawing/2014/main" id="{17F10BD4-C4CE-B7E9-D6D2-00A8F2ED4F50}"/>
              </a:ext>
            </a:extLst>
          </p:cNvPr>
          <p:cNvSpPr txBox="1"/>
          <p:nvPr/>
        </p:nvSpPr>
        <p:spPr>
          <a:xfrm>
            <a:off x="505762" y="3089516"/>
            <a:ext cx="3956219" cy="678968"/>
          </a:xfrm>
          <a:prstGeom prst="rect">
            <a:avLst/>
          </a:prstGeom>
          <a:noFill/>
        </p:spPr>
        <p:txBody>
          <a:bodyPr wrap="square">
            <a:spAutoFit/>
          </a:bodyPr>
          <a:lstStyle/>
          <a:p>
            <a:pPr>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②指定管理業務評価におけるアウトカム指標として参考活用し、満</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足度が低かった設問に合致する管理運営業務については、今後の</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管理運営業務の改善につなげる。</a:t>
            </a:r>
            <a:endParaRPr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C347C3F-8E3A-B528-CF2F-6235F80C149A}"/>
              </a:ext>
            </a:extLst>
          </p:cNvPr>
          <p:cNvSpPr txBox="1"/>
          <p:nvPr/>
        </p:nvSpPr>
        <p:spPr>
          <a:xfrm>
            <a:off x="100746" y="3833188"/>
            <a:ext cx="4339379" cy="1694631"/>
          </a:xfrm>
          <a:prstGeom prst="rect">
            <a:avLst/>
          </a:prstGeom>
          <a:noFill/>
        </p:spPr>
        <p:txBody>
          <a:bodyPr wrap="square">
            <a:spAutoFit/>
          </a:bodyPr>
          <a:lstStyle/>
          <a:p>
            <a:pPr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指定管理者</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・大阪府とアンケート調査の実施時期が重複しないように事前に調整し、</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独自のアンケート調査を１回</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年以上実施し、大阪府に調査結</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果</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（分析含め）を報告する。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・来園目的や利用頻度等の「基本的な情報」については、大阪府と同</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一内容とし、「意向情報」などについては、指定管理者独自の設問設</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定を行い、その結果を分析することで、管理運営の改善・向上につなげ</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BD953520-06F6-FCE7-4674-CD9F0F3E4074}"/>
              </a:ext>
            </a:extLst>
          </p:cNvPr>
          <p:cNvSpPr txBox="1"/>
          <p:nvPr/>
        </p:nvSpPr>
        <p:spPr>
          <a:xfrm>
            <a:off x="66333" y="5607634"/>
            <a:ext cx="4373792" cy="882101"/>
          </a:xfrm>
          <a:prstGeom prst="rect">
            <a:avLst/>
          </a:prstGeom>
          <a:noFill/>
        </p:spPr>
        <p:txBody>
          <a:bodyPr wrap="square">
            <a:spAutoFit/>
          </a:bodyPr>
          <a:lstStyle/>
          <a:p>
            <a:pPr marL="1285240" indent="-119507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ＰＤＣＡによる継続したマネジメント</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266700"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効率的・効果的に日常的な維持管理を着実に実践していくために、実施状況等を検証、評価し、改善する等、毎年度</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PDCA</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サイクルによる継続したマネジメントを実施することが重要である。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E12FEE0F-2F69-44FA-5073-796A4AF002E7}"/>
              </a:ext>
            </a:extLst>
          </p:cNvPr>
          <p:cNvSpPr txBox="1"/>
          <p:nvPr/>
        </p:nvSpPr>
        <p:spPr>
          <a:xfrm>
            <a:off x="4780004" y="909293"/>
            <a:ext cx="4220963" cy="1288366"/>
          </a:xfrm>
          <a:prstGeom prst="rect">
            <a:avLst/>
          </a:prstGeom>
          <a:noFill/>
        </p:spPr>
        <p:txBody>
          <a:bodyPr wrap="square">
            <a:spAutoFit/>
          </a:bodyPr>
          <a:lstStyle/>
          <a:p>
            <a:pPr algn="l" fontAlgn="auto">
              <a:lnSpc>
                <a:spcPct val="120000"/>
              </a:lnSpc>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以下に公園における検証の視点や検証・評価の事例や仕組みなどを示す。今後、このような検証・評価の事例や仕組みについて、大阪府・指定管理者の両者において、協議調整を重ねながら、改善・向上を図っていく。また、指定管理者が実践する良好な</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PDCA</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サイクルのマネジメント事例については、大阪府としても公園間での横断展開を可能とする環境づくりを検討するなど、「パークマネジメント」の実践・向上に向けて取り組んでいく。</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DBB4E0C3-AA86-02ED-0765-D732490DAEA9}"/>
              </a:ext>
            </a:extLst>
          </p:cNvPr>
          <p:cNvSpPr txBox="1"/>
          <p:nvPr/>
        </p:nvSpPr>
        <p:spPr>
          <a:xfrm>
            <a:off x="4669198" y="2206118"/>
            <a:ext cx="3909050" cy="261610"/>
          </a:xfrm>
          <a:prstGeom prst="rect">
            <a:avLst/>
          </a:prstGeom>
          <a:noFill/>
        </p:spPr>
        <p:txBody>
          <a:bodyPr wrap="square">
            <a:spAutoFit/>
          </a:bodyPr>
          <a:lstStyle/>
          <a:p>
            <a:pPr marL="0" lvl="4" algn="just" fontAlgn="base">
              <a:buClr>
                <a:srgbClr val="000000"/>
              </a:buClr>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『Check</a:t>
            </a:r>
            <a:r>
              <a:rPr lang="ja-JP"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（評価・検証）』及び『</a:t>
            </a:r>
            <a:r>
              <a:rPr lang="en-US"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Act</a:t>
            </a:r>
            <a:r>
              <a:rPr lang="ja-JP"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（改善）』の視点</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59125D81-7535-0F1B-9F37-E21A6F0DCCCC}"/>
              </a:ext>
            </a:extLst>
          </p:cNvPr>
          <p:cNvSpPr txBox="1"/>
          <p:nvPr/>
        </p:nvSpPr>
        <p:spPr>
          <a:xfrm>
            <a:off x="4751260" y="2409895"/>
            <a:ext cx="4305535" cy="2248629"/>
          </a:xfrm>
          <a:prstGeom prst="rect">
            <a:avLst/>
          </a:prstGeom>
          <a:noFill/>
        </p:spPr>
        <p:txBody>
          <a:bodyPr wrap="square">
            <a:spAutoFit/>
          </a:bodyPr>
          <a:lstStyle/>
          <a:p>
            <a:pPr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①実施状況の検証の視点</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・日常的な維持管理について、計画に基づいて有効に実施されたかど</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うかを確認する。</a:t>
            </a:r>
            <a:endParaRPr lang="en-US" altLang="ja-JP" sz="1100" dirty="0">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②蓄積した管理情報の活用に関する検証の視点</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・日常的に蓄積していく管理情報</a:t>
            </a:r>
            <a:r>
              <a:rPr lang="ja-JP" altLang="ja-JP" sz="1100" kern="100" baseline="300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を分析し、日常的な維持管理の</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改善・向上に活用に取り組む。　</a:t>
            </a:r>
            <a:endParaRPr lang="en-US" altLang="ja-JP" sz="1100" dirty="0">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※不具合等発生状況、点検結果、修繕記録、利用傾向等々</a:t>
            </a:r>
            <a:endParaRPr lang="en-US" alt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③業務成果の検証の視点</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・日常的な維持管理の結果、目標とする業務成果が得られているか評</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価し、目標とする業務成果に達していなければ、課題を解決する為の</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改善策を検討し、業務改善に取り組む。</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4" name="図 33">
            <a:extLst>
              <a:ext uri="{FF2B5EF4-FFF2-40B4-BE49-F238E27FC236}">
                <a16:creationId xmlns:a16="http://schemas.microsoft.com/office/drawing/2014/main" id="{326CA0D4-554F-B6F7-D47A-889F08F728EE}"/>
              </a:ext>
            </a:extLst>
          </p:cNvPr>
          <p:cNvPicPr>
            <a:picLocks noChangeAspect="1"/>
          </p:cNvPicPr>
          <p:nvPr/>
        </p:nvPicPr>
        <p:blipFill>
          <a:blip r:embed="rId2"/>
          <a:stretch>
            <a:fillRect/>
          </a:stretch>
        </p:blipFill>
        <p:spPr>
          <a:xfrm>
            <a:off x="4916716" y="4651785"/>
            <a:ext cx="3909050" cy="1876013"/>
          </a:xfrm>
          <a:prstGeom prst="rect">
            <a:avLst/>
          </a:prstGeom>
        </p:spPr>
      </p:pic>
      <p:sp>
        <p:nvSpPr>
          <p:cNvPr id="36" name="テキスト ボックス 35">
            <a:extLst>
              <a:ext uri="{FF2B5EF4-FFF2-40B4-BE49-F238E27FC236}">
                <a16:creationId xmlns:a16="http://schemas.microsoft.com/office/drawing/2014/main" id="{3106CEB5-5029-1F23-EEF3-319CD0EEE05C}"/>
              </a:ext>
            </a:extLst>
          </p:cNvPr>
          <p:cNvSpPr txBox="1"/>
          <p:nvPr/>
        </p:nvSpPr>
        <p:spPr>
          <a:xfrm>
            <a:off x="5221504" y="6522466"/>
            <a:ext cx="3045802" cy="246221"/>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.2‑13 </a:t>
            </a:r>
            <a:r>
              <a:rPr lang="en-US"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PDCA</a:t>
            </a:r>
            <a:r>
              <a:rPr lang="ja-JP"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サイクルによる検証・評価のイメージ</a:t>
            </a:r>
            <a:endParaRPr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4492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【補足】</a:t>
            </a:r>
            <a:r>
              <a:rPr kumimoji="1" lang="en-US"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体制は主に行っている実施主体を記載しており、これによらない場合もある。</a:t>
            </a: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1	</a:t>
            </a:r>
            <a:r>
              <a:rPr kumimoji="1" lang="ja-JP"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日常点検の頻度は当該路線により異なり、交通量</a:t>
            </a:r>
            <a:r>
              <a:rPr kumimoji="1" lang="en-US"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万台</a:t>
            </a:r>
            <a:r>
              <a:rPr kumimoji="1" lang="en-US"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日以上の路線では週</a:t>
            </a:r>
            <a:r>
              <a:rPr kumimoji="1" lang="en-US"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回、それ以外では週</a:t>
            </a:r>
            <a:r>
              <a:rPr kumimoji="1" lang="en-US"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回の頻度で実施。</a:t>
            </a: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	</a:t>
            </a:r>
            <a:r>
              <a:rPr kumimoji="1" lang="ja-JP"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臨時的に行う緊急点検等は必要に応じて随意実施。</a:t>
            </a:r>
            <a:endParaRPr kumimoji="1" lang="en-US"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en-US"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ja-JP" sz="11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9" y="500235"/>
            <a:ext cx="4343354"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６ 日常的な維持管理の着実な実践</a:t>
            </a:r>
            <a:endParaRPr lang="ja-JP" altLang="ja-JP" sz="1800" b="1" dirty="0">
              <a:effectLst/>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174</a:t>
            </a:fld>
            <a:endParaRPr lang="ja-JP" altLang="en-US" dirty="0"/>
          </a:p>
        </p:txBody>
      </p:sp>
      <p:sp>
        <p:nvSpPr>
          <p:cNvPr id="8" name="テキスト ボックス 7">
            <a:extLst>
              <a:ext uri="{FF2B5EF4-FFF2-40B4-BE49-F238E27FC236}">
                <a16:creationId xmlns:a16="http://schemas.microsoft.com/office/drawing/2014/main" id="{3A785F91-A6E8-7321-C876-12BA47F45E90}"/>
              </a:ext>
            </a:extLst>
          </p:cNvPr>
          <p:cNvSpPr txBox="1"/>
          <p:nvPr/>
        </p:nvSpPr>
        <p:spPr>
          <a:xfrm>
            <a:off x="295974" y="1166328"/>
            <a:ext cx="3318309" cy="266330"/>
          </a:xfrm>
          <a:prstGeom prst="rect">
            <a:avLst/>
          </a:prstGeom>
          <a:noFill/>
        </p:spPr>
        <p:txBody>
          <a:bodyPr wrap="square">
            <a:spAutoFit/>
          </a:bodyPr>
          <a:lstStyle/>
          <a:p>
            <a:pPr marL="0" lvl="4" algn="just" fontAlgn="base">
              <a:buClr>
                <a:srgbClr val="000000"/>
              </a:buClr>
            </a:pPr>
            <a:r>
              <a:rPr lang="en-US"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7) PDCA</a:t>
            </a:r>
            <a:r>
              <a:rPr lang="ja-JP"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サイクルによる検証・評価の事例・仕組み</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63E666AD-D6C7-FEE2-0A4E-5B861A6DEC45}"/>
              </a:ext>
            </a:extLst>
          </p:cNvPr>
          <p:cNvSpPr txBox="1"/>
          <p:nvPr/>
        </p:nvSpPr>
        <p:spPr>
          <a:xfrm>
            <a:off x="502918" y="1549806"/>
            <a:ext cx="1720516" cy="261610"/>
          </a:xfrm>
          <a:prstGeom prst="rect">
            <a:avLst/>
          </a:prstGeom>
          <a:noFill/>
          <a:ln>
            <a:solidFill>
              <a:schemeClr val="accent1">
                <a:shade val="15000"/>
                <a:shade val="75000"/>
                <a:satMod val="125000"/>
                <a:lumMod val="75000"/>
              </a:schemeClr>
            </a:solidFill>
          </a:ln>
        </p:spPr>
        <p:txBody>
          <a:bodyPr wrap="square">
            <a:spAutoFit/>
          </a:bodyPr>
          <a:lstStyle/>
          <a:p>
            <a:pPr algn="l" fontAlgn="auto"/>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実施状況の検証の仕組み </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四角形: 角を丸くする 19">
            <a:extLst>
              <a:ext uri="{FF2B5EF4-FFF2-40B4-BE49-F238E27FC236}">
                <a16:creationId xmlns:a16="http://schemas.microsoft.com/office/drawing/2014/main" id="{67DC606A-5B7D-E237-AB8A-80580338B2A7}"/>
              </a:ext>
            </a:extLst>
          </p:cNvPr>
          <p:cNvSpPr>
            <a:spLocks noChangeArrowheads="1"/>
          </p:cNvSpPr>
          <p:nvPr/>
        </p:nvSpPr>
        <p:spPr bwMode="auto">
          <a:xfrm>
            <a:off x="380990" y="1878612"/>
            <a:ext cx="4093813" cy="1333500"/>
          </a:xfrm>
          <a:prstGeom prst="roundRect">
            <a:avLst>
              <a:gd name="adj" fmla="val 16667"/>
            </a:avLst>
          </a:prstGeom>
          <a:noFill/>
          <a:ln>
            <a:noFill/>
          </a:ln>
        </p:spPr>
        <p:txBody>
          <a:bodyPr rot="0" vert="horz" wrap="square" lIns="74295" tIns="8890" rIns="74295" bIns="8890" anchor="t" anchorCtr="0" upright="1">
            <a:noAutofit/>
          </a:bodyPr>
          <a:lstStyle/>
          <a:p>
            <a:pPr algn="just"/>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【大阪府】</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3350" algn="just"/>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・履行確認時に日常的な維持管理で取組んでいる各業務の実施</a:t>
            </a:r>
            <a:endPar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133350" algn="just"/>
            <a:r>
              <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状況を確認する。</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3350" algn="just"/>
            <a:r>
              <a:rPr lang="en-US"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【指定管理者】</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・大阪府への履行確認時の報告や２ヵ月毎の管理運営状況の報</a:t>
            </a:r>
            <a:endPar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告時に自己点検する。</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1AE19870-4D2E-D44D-FB8A-6ABAAB82F723}"/>
              </a:ext>
            </a:extLst>
          </p:cNvPr>
          <p:cNvSpPr txBox="1"/>
          <p:nvPr/>
        </p:nvSpPr>
        <p:spPr>
          <a:xfrm>
            <a:off x="502918" y="3398796"/>
            <a:ext cx="2904423" cy="261610"/>
          </a:xfrm>
          <a:prstGeom prst="rect">
            <a:avLst/>
          </a:prstGeom>
          <a:noFill/>
          <a:ln>
            <a:solidFill>
              <a:schemeClr val="accent1">
                <a:shade val="15000"/>
                <a:shade val="75000"/>
                <a:satMod val="125000"/>
                <a:lumMod val="75000"/>
              </a:schemeClr>
            </a:solidFill>
          </a:ln>
        </p:spPr>
        <p:txBody>
          <a:bodyPr wrap="square">
            <a:spAutoFit/>
          </a:bodyPr>
          <a:lstStyle/>
          <a:p>
            <a:pPr algn="l" fontAlgn="auto"/>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蓄積した管理情報の活用に関する検証の事例 </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四角形: 角を丸くする 23">
            <a:extLst>
              <a:ext uri="{FF2B5EF4-FFF2-40B4-BE49-F238E27FC236}">
                <a16:creationId xmlns:a16="http://schemas.microsoft.com/office/drawing/2014/main" id="{0AE44145-54FD-D1E1-2310-D2EE16EF7489}"/>
              </a:ext>
            </a:extLst>
          </p:cNvPr>
          <p:cNvSpPr>
            <a:spLocks noChangeArrowheads="1"/>
          </p:cNvSpPr>
          <p:nvPr/>
        </p:nvSpPr>
        <p:spPr bwMode="auto">
          <a:xfrm>
            <a:off x="445629" y="3892351"/>
            <a:ext cx="4016352" cy="2060527"/>
          </a:xfrm>
          <a:prstGeom prst="roundRect">
            <a:avLst>
              <a:gd name="adj" fmla="val 3732"/>
            </a:avLst>
          </a:prstGeom>
          <a:noFill/>
          <a:ln>
            <a:noFill/>
          </a:ln>
        </p:spPr>
        <p:txBody>
          <a:bodyPr rot="0" vert="horz" wrap="square" lIns="74295" tIns="8890" rIns="74295" bIns="8890" anchor="t" anchorCtr="0" upright="1">
            <a:noAutofit/>
          </a:bodyPr>
          <a:lstStyle/>
          <a:p>
            <a:pPr algn="just">
              <a:lnSpc>
                <a:spcPts val="1600"/>
              </a:lnSpc>
            </a:pP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【指定管理者】</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地理情報システム（</a:t>
            </a:r>
            <a:r>
              <a:rPr lang="en-US"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GIS</a:t>
            </a:r>
            <a:r>
              <a:rPr lang="ja-JP" altLang="en-US"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を活用して管理情報と位置情報の分</a:t>
            </a:r>
            <a:endPar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altLang="en-US"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析・評価して維持管理の改善に取り組む。</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①ゴミの散乱発生箇所を分析し、それに応じた清掃箇所の重点化</a:t>
            </a: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p>
          <a:p>
            <a:pPr algn="just">
              <a:lnSpc>
                <a:spcPts val="1600"/>
              </a:lnSpc>
            </a:pPr>
            <a:r>
              <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a:t>
            </a:r>
            <a:r>
              <a:rPr lang="en-US"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ｰ</a:t>
            </a:r>
            <a:r>
              <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14</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②利用頻度を分析し、それに応じた草刈頻度の見直し（図</a:t>
            </a: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a:t>
            </a:r>
            <a:r>
              <a:rPr lang="en-US"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a:t>
            </a:r>
          </a:p>
          <a:p>
            <a:pPr algn="just">
              <a:lnSpc>
                <a:spcPts val="1600"/>
              </a:lnSpc>
            </a:pPr>
            <a:r>
              <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‐15</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③利用特性（利用指導等）や施設の劣化状況（修繕頻度</a:t>
            </a:r>
            <a:endPar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等）に基づき、日常巡視における重点巡視箇所の見極め（図</a:t>
            </a:r>
            <a:endPar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2</a:t>
            </a:r>
            <a:r>
              <a:rPr lang="en-US"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ｰ</a:t>
            </a:r>
            <a:r>
              <a:rPr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16</a:t>
            </a:r>
            <a:r>
              <a:rPr 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四角形: 角を丸くする 24">
            <a:extLst>
              <a:ext uri="{FF2B5EF4-FFF2-40B4-BE49-F238E27FC236}">
                <a16:creationId xmlns:a16="http://schemas.microsoft.com/office/drawing/2014/main" id="{C2F78E97-9032-6924-5FE8-58D343777538}"/>
              </a:ext>
            </a:extLst>
          </p:cNvPr>
          <p:cNvSpPr>
            <a:spLocks noChangeArrowheads="1"/>
          </p:cNvSpPr>
          <p:nvPr/>
        </p:nvSpPr>
        <p:spPr bwMode="auto">
          <a:xfrm>
            <a:off x="5565020" y="1320216"/>
            <a:ext cx="3531527" cy="285747"/>
          </a:xfrm>
          <a:prstGeom prst="roundRect">
            <a:avLst>
              <a:gd name="adj" fmla="val 16667"/>
            </a:avLst>
          </a:prstGeom>
          <a:noFill/>
          <a:ln>
            <a:noFill/>
          </a:ln>
        </p:spPr>
        <p:txBody>
          <a:bodyPr rot="0" vert="horz" wrap="square" lIns="74295" tIns="8890" rIns="74295" bIns="8890" anchor="t" anchorCtr="0" upright="1">
            <a:noAutofit/>
          </a:bodyPr>
          <a:lstStyle/>
          <a:p>
            <a:pPr algn="just">
              <a:lnSpc>
                <a:spcPts val="1000"/>
              </a:lnSpc>
            </a:pPr>
            <a:r>
              <a:rPr lang="ja-JP" sz="8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出典：平成</a:t>
            </a:r>
            <a:r>
              <a:rPr lang="en-US" sz="8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20</a:t>
            </a:r>
            <a:r>
              <a:rPr lang="ja-JP" sz="8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年度 日本造園学会関西支部発表</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304800" algn="just">
              <a:lnSpc>
                <a:spcPts val="1000"/>
              </a:lnSpc>
            </a:pPr>
            <a:r>
              <a:rPr lang="ja-JP" sz="8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『大阪府営公園におけるデータベース化による管理運営について』</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851D1491-A177-B627-5B96-F75B298F00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75" t="6944"/>
          <a:stretch/>
        </p:blipFill>
        <p:spPr bwMode="auto">
          <a:xfrm>
            <a:off x="4676826" y="1809437"/>
            <a:ext cx="4346976" cy="3914775"/>
          </a:xfrm>
          <a:prstGeom prst="rect">
            <a:avLst/>
          </a:prstGeom>
          <a:ln>
            <a:noFill/>
          </a:ln>
          <a:extLst>
            <a:ext uri="{53640926-AAD7-44D8-BBD7-CCE9431645EC}">
              <a14:shadowObscured xmlns:a14="http://schemas.microsoft.com/office/drawing/2010/main"/>
            </a:ext>
          </a:extLst>
        </p:spPr>
      </p:pic>
      <p:sp>
        <p:nvSpPr>
          <p:cNvPr id="27" name="テキスト ボックス 59">
            <a:extLst>
              <a:ext uri="{FF2B5EF4-FFF2-40B4-BE49-F238E27FC236}">
                <a16:creationId xmlns:a16="http://schemas.microsoft.com/office/drawing/2014/main" id="{DD55BF9C-E662-9CD8-3B62-AFB6DF2C45A0}"/>
              </a:ext>
            </a:extLst>
          </p:cNvPr>
          <p:cNvSpPr txBox="1">
            <a:spLocks noChangeArrowheads="1"/>
          </p:cNvSpPr>
          <p:nvPr/>
        </p:nvSpPr>
        <p:spPr bwMode="auto">
          <a:xfrm>
            <a:off x="5210075" y="5865219"/>
            <a:ext cx="3324225" cy="361950"/>
          </a:xfrm>
          <a:prstGeom prst="rect">
            <a:avLst/>
          </a:prstGeom>
          <a:noFill/>
          <a:ln>
            <a:noFill/>
          </a:ln>
        </p:spPr>
        <p:txBody>
          <a:bodyPr rot="0" vert="horz" wrap="square" lIns="0" tIns="0" rIns="0" bIns="0" anchor="ctr" anchorCtr="0" upright="1">
            <a:noAutofit/>
          </a:bodyPr>
          <a:lstStyle/>
          <a:p>
            <a:pPr algn="ctr">
              <a:spcBef>
                <a:spcPts val="600"/>
              </a:spcBef>
            </a:pP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2</a:t>
            </a:r>
            <a:r>
              <a:rPr lang="en-US" sz="105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2</a:t>
            </a:r>
            <a:r>
              <a:rPr lang="en-US" sz="105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１４</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ごみの散乱状況に対応した清掃管理</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639229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9" y="500235"/>
            <a:ext cx="4343354"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２</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６ 日常的な維持管理の着実な実践</a:t>
            </a:r>
            <a:endParaRPr lang="ja-JP" altLang="ja-JP" sz="1800" b="1" dirty="0">
              <a:effectLst/>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175</a:t>
            </a:fld>
            <a:endParaRPr lang="ja-JP" altLang="en-US" dirty="0"/>
          </a:p>
        </p:txBody>
      </p:sp>
      <p:pic>
        <p:nvPicPr>
          <p:cNvPr id="3" name="図 2">
            <a:extLst>
              <a:ext uri="{FF2B5EF4-FFF2-40B4-BE49-F238E27FC236}">
                <a16:creationId xmlns:a16="http://schemas.microsoft.com/office/drawing/2014/main" id="{C32AD718-C867-C06C-C58D-3345BB81FBA0}"/>
              </a:ext>
            </a:extLst>
          </p:cNvPr>
          <p:cNvPicPr>
            <a:picLocks noChangeAspect="1"/>
          </p:cNvPicPr>
          <p:nvPr/>
        </p:nvPicPr>
        <p:blipFill>
          <a:blip r:embed="rId2" cstate="print"/>
          <a:srcRect t="12500"/>
          <a:stretch>
            <a:fillRect/>
          </a:stretch>
        </p:blipFill>
        <p:spPr bwMode="auto">
          <a:xfrm>
            <a:off x="236109" y="1034939"/>
            <a:ext cx="4134034" cy="2622661"/>
          </a:xfrm>
          <a:prstGeom prst="rect">
            <a:avLst/>
          </a:prstGeom>
          <a:noFill/>
          <a:ln w="9525">
            <a:noFill/>
            <a:miter lim="800000"/>
            <a:headEnd/>
            <a:tailEnd/>
          </a:ln>
        </p:spPr>
      </p:pic>
      <p:sp>
        <p:nvSpPr>
          <p:cNvPr id="6" name="テキスト ボックス 58">
            <a:extLst>
              <a:ext uri="{FF2B5EF4-FFF2-40B4-BE49-F238E27FC236}">
                <a16:creationId xmlns:a16="http://schemas.microsoft.com/office/drawing/2014/main" id="{7698552E-4B47-D0F1-EE8A-F73F3D63E35D}"/>
              </a:ext>
            </a:extLst>
          </p:cNvPr>
          <p:cNvSpPr txBox="1">
            <a:spLocks noChangeArrowheads="1"/>
          </p:cNvSpPr>
          <p:nvPr/>
        </p:nvSpPr>
        <p:spPr bwMode="auto">
          <a:xfrm>
            <a:off x="679113" y="3732484"/>
            <a:ext cx="3248025" cy="180975"/>
          </a:xfrm>
          <a:prstGeom prst="rect">
            <a:avLst/>
          </a:prstGeom>
          <a:noFill/>
          <a:ln>
            <a:noFill/>
          </a:ln>
        </p:spPr>
        <p:txBody>
          <a:bodyPr rot="0" vert="horz" wrap="square" lIns="0" tIns="0" rIns="0" bIns="0" anchor="ctr" anchorCtr="0" upright="1">
            <a:noAutofit/>
          </a:bodyPr>
          <a:lstStyle/>
          <a:p>
            <a:pPr algn="ctr">
              <a:spcBef>
                <a:spcPts val="600"/>
              </a:spcBef>
            </a:pP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2</a:t>
            </a:r>
            <a:r>
              <a:rPr lang="en-US" sz="105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2</a:t>
            </a:r>
            <a:r>
              <a:rPr lang="en-US" sz="105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15</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利用状況に対応した草地管理</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a:extLst>
              <a:ext uri="{FF2B5EF4-FFF2-40B4-BE49-F238E27FC236}">
                <a16:creationId xmlns:a16="http://schemas.microsoft.com/office/drawing/2014/main" id="{571B8360-B9DF-EBF6-00BD-E05EC08C613A}"/>
              </a:ext>
            </a:extLst>
          </p:cNvPr>
          <p:cNvPicPr>
            <a:picLocks noChangeAspect="1"/>
          </p:cNvPicPr>
          <p:nvPr/>
        </p:nvPicPr>
        <p:blipFill>
          <a:blip r:embed="rId3" cstate="print"/>
          <a:srcRect t="11989"/>
          <a:stretch>
            <a:fillRect/>
          </a:stretch>
        </p:blipFill>
        <p:spPr bwMode="auto">
          <a:xfrm>
            <a:off x="239538" y="4003947"/>
            <a:ext cx="4130605" cy="2244543"/>
          </a:xfrm>
          <a:prstGeom prst="rect">
            <a:avLst/>
          </a:prstGeom>
          <a:noFill/>
          <a:ln w="9525">
            <a:noFill/>
            <a:miter lim="800000"/>
            <a:headEnd/>
            <a:tailEnd/>
          </a:ln>
        </p:spPr>
      </p:pic>
      <p:sp>
        <p:nvSpPr>
          <p:cNvPr id="8" name="テキスト ボックス 57">
            <a:extLst>
              <a:ext uri="{FF2B5EF4-FFF2-40B4-BE49-F238E27FC236}">
                <a16:creationId xmlns:a16="http://schemas.microsoft.com/office/drawing/2014/main" id="{6E0DC05D-69C7-541D-FE22-44BC712564B7}"/>
              </a:ext>
            </a:extLst>
          </p:cNvPr>
          <p:cNvSpPr txBox="1">
            <a:spLocks noChangeArrowheads="1"/>
          </p:cNvSpPr>
          <p:nvPr/>
        </p:nvSpPr>
        <p:spPr bwMode="auto">
          <a:xfrm>
            <a:off x="560050" y="6383805"/>
            <a:ext cx="3486150" cy="364490"/>
          </a:xfrm>
          <a:prstGeom prst="rect">
            <a:avLst/>
          </a:prstGeom>
          <a:noFill/>
          <a:ln>
            <a:noFill/>
          </a:ln>
        </p:spPr>
        <p:txBody>
          <a:bodyPr rot="0" vert="horz" wrap="square" lIns="0" tIns="0" rIns="0" bIns="0" anchor="ctr" anchorCtr="0" upright="1">
            <a:noAutofit/>
          </a:bodyPr>
          <a:lstStyle/>
          <a:p>
            <a:pPr algn="ctr">
              <a:spcBef>
                <a:spcPts val="600"/>
              </a:spcBef>
            </a:pP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2</a:t>
            </a:r>
            <a:r>
              <a:rPr lang="en-US" sz="105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2</a:t>
            </a:r>
            <a:r>
              <a:rPr lang="en-US" sz="105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16</a:t>
            </a:r>
            <a:r>
              <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利用特性や施設状況に対応した巡視・点検</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7AECAD5E-816E-243F-F4DF-181707249D87}"/>
              </a:ext>
            </a:extLst>
          </p:cNvPr>
          <p:cNvSpPr txBox="1"/>
          <p:nvPr/>
        </p:nvSpPr>
        <p:spPr>
          <a:xfrm>
            <a:off x="4754416" y="922932"/>
            <a:ext cx="1540507" cy="169277"/>
          </a:xfrm>
          <a:prstGeom prst="rect">
            <a:avLst/>
          </a:prstGeom>
          <a:noFill/>
          <a:ln>
            <a:solidFill>
              <a:schemeClr val="accent1">
                <a:shade val="15000"/>
                <a:shade val="75000"/>
                <a:satMod val="125000"/>
                <a:lumMod val="75000"/>
              </a:schemeClr>
            </a:solidFill>
          </a:ln>
        </p:spPr>
        <p:txBody>
          <a:bodyPr wrap="square" lIns="0" tIns="0" rIns="0" bIns="0">
            <a:spAutoFit/>
          </a:bodyPr>
          <a:lstStyle/>
          <a:p>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業務成果の検証の仕組み</a:t>
            </a:r>
            <a:endParaRPr lang="ja-JP" altLang="en-US" sz="11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2C96715-CA44-38A9-1E14-CCF9F7BC138D}"/>
              </a:ext>
            </a:extLst>
          </p:cNvPr>
          <p:cNvSpPr txBox="1"/>
          <p:nvPr/>
        </p:nvSpPr>
        <p:spPr>
          <a:xfrm>
            <a:off x="4754416" y="1064013"/>
            <a:ext cx="4258135" cy="2100896"/>
          </a:xfrm>
          <a:prstGeom prst="rect">
            <a:avLst/>
          </a:prstGeom>
          <a:noFill/>
        </p:spPr>
        <p:txBody>
          <a:bodyPr wrap="square">
            <a:spAutoFit/>
          </a:bodyPr>
          <a:lstStyle/>
          <a:p>
            <a:pPr algn="l"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【外部有識者で構成される指定管理評価委員会によるモニタリング】</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・利用と併せた維持管理の総合的な管理状況については、</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外部有識者</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による指定管理者評価委員会を設置し、モニタリングを実施している。</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評価委員会は、指定管理者の自己評価および施設所管課による評</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価の結果について、利用者満足度アンケート調査結果も参考に、管理</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状況や評価内容のチェックを行い、府に対して改善点等についての指</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摘・提言を行う。</a:t>
            </a:r>
            <a:endParaRPr lang="en-US" altLang="ja-JP" sz="1100" dirty="0">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・評価委員会の結果および指摘・提言があった項目について改善対応方</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針を策定し、同方針をホームページで公表すると共に、翌年度の履行確</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認の中でこれらの改善状況を確認する。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9A2604BF-4C49-69A3-A32A-85EDB1805402}"/>
              </a:ext>
            </a:extLst>
          </p:cNvPr>
          <p:cNvSpPr txBox="1"/>
          <p:nvPr/>
        </p:nvSpPr>
        <p:spPr>
          <a:xfrm>
            <a:off x="5524669" y="3102122"/>
            <a:ext cx="2557642" cy="253916"/>
          </a:xfrm>
          <a:prstGeom prst="rect">
            <a:avLst/>
          </a:prstGeom>
          <a:noFill/>
        </p:spPr>
        <p:txBody>
          <a:bodyPr wrap="square">
            <a:spAutoFit/>
          </a:bodyPr>
          <a:lstStyle/>
          <a:p>
            <a:pPr algn="ctr" fontAlgn="auto">
              <a:spcBef>
                <a:spcPts val="600"/>
              </a:spcBef>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.2‑18</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評価委員会の年間スケジュール</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7" name="表 16">
            <a:extLst>
              <a:ext uri="{FF2B5EF4-FFF2-40B4-BE49-F238E27FC236}">
                <a16:creationId xmlns:a16="http://schemas.microsoft.com/office/drawing/2014/main" id="{62ED64B6-CC76-30F9-970A-2575B96AB72D}"/>
              </a:ext>
            </a:extLst>
          </p:cNvPr>
          <p:cNvGraphicFramePr>
            <a:graphicFrameLocks noGrp="1"/>
          </p:cNvGraphicFramePr>
          <p:nvPr/>
        </p:nvGraphicFramePr>
        <p:xfrm>
          <a:off x="4702363" y="3359670"/>
          <a:ext cx="4310188" cy="973283"/>
        </p:xfrm>
        <a:graphic>
          <a:graphicData uri="http://schemas.openxmlformats.org/drawingml/2006/table">
            <a:tbl>
              <a:tblPr firstRow="1" firstCol="1" bandRow="1">
                <a:tableStyleId>{5C22544A-7EE6-4342-B048-85BDC9FD1C3A}</a:tableStyleId>
              </a:tblPr>
              <a:tblGrid>
                <a:gridCol w="812913">
                  <a:extLst>
                    <a:ext uri="{9D8B030D-6E8A-4147-A177-3AD203B41FA5}">
                      <a16:colId xmlns:a16="http://schemas.microsoft.com/office/drawing/2014/main" val="3692524005"/>
                    </a:ext>
                  </a:extLst>
                </a:gridCol>
                <a:gridCol w="837288">
                  <a:extLst>
                    <a:ext uri="{9D8B030D-6E8A-4147-A177-3AD203B41FA5}">
                      <a16:colId xmlns:a16="http://schemas.microsoft.com/office/drawing/2014/main" val="1493775179"/>
                    </a:ext>
                  </a:extLst>
                </a:gridCol>
                <a:gridCol w="2659987">
                  <a:extLst>
                    <a:ext uri="{9D8B030D-6E8A-4147-A177-3AD203B41FA5}">
                      <a16:colId xmlns:a16="http://schemas.microsoft.com/office/drawing/2014/main" val="2365504666"/>
                    </a:ext>
                  </a:extLst>
                </a:gridCol>
              </a:tblGrid>
              <a:tr h="133285">
                <a:tc gridSpan="2">
                  <a:txBody>
                    <a:bodyPr/>
                    <a:lstStyle/>
                    <a:p>
                      <a:pPr indent="152400" algn="ctr" fontAlgn="auto"/>
                      <a:r>
                        <a:rPr lang="ja-JP" sz="900" b="0" kern="100" dirty="0">
                          <a:solidFill>
                            <a:schemeClr val="tx1"/>
                          </a:solidFill>
                          <a:effectLst/>
                          <a:latin typeface="Meiryo UI" panose="020B0604030504040204" pitchFamily="50" charset="-128"/>
                          <a:ea typeface="Meiryo UI" panose="020B0604030504040204" pitchFamily="50" charset="-128"/>
                        </a:rPr>
                        <a:t>年度・月</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indent="152400" algn="ctr" fontAlgn="auto"/>
                      <a:r>
                        <a:rPr lang="ja-JP" sz="900" b="0" kern="100" dirty="0">
                          <a:solidFill>
                            <a:schemeClr val="tx1"/>
                          </a:solidFill>
                          <a:effectLst/>
                          <a:latin typeface="Meiryo UI" panose="020B0604030504040204" pitchFamily="50" charset="-128"/>
                          <a:ea typeface="Meiryo UI" panose="020B0604030504040204" pitchFamily="50" charset="-128"/>
                        </a:rPr>
                        <a:t>内容</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9901682"/>
                  </a:ext>
                </a:extLst>
              </a:tr>
              <a:tr h="557152">
                <a:tc>
                  <a:txBody>
                    <a:bodyPr/>
                    <a:lstStyle/>
                    <a:p>
                      <a:pPr algn="just" fontAlgn="auto">
                        <a:lnSpc>
                          <a:spcPts val="1000"/>
                        </a:lnSpc>
                      </a:pPr>
                      <a:r>
                        <a:rPr lang="ja-JP" sz="900" b="0" kern="100" dirty="0">
                          <a:solidFill>
                            <a:schemeClr val="tx1"/>
                          </a:solidFill>
                          <a:effectLst/>
                          <a:latin typeface="Meiryo UI" panose="020B0604030504040204" pitchFamily="50" charset="-128"/>
                          <a:ea typeface="Meiryo UI" panose="020B0604030504040204" pitchFamily="50" charset="-128"/>
                        </a:rPr>
                        <a:t>当該年度</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r>
                        <a:rPr lang="ja-JP" sz="900" b="0" kern="100" dirty="0">
                          <a:solidFill>
                            <a:schemeClr val="tx1"/>
                          </a:solidFill>
                          <a:effectLst/>
                          <a:latin typeface="Meiryo UI" panose="020B0604030504040204" pitchFamily="50" charset="-128"/>
                          <a:ea typeface="Meiryo UI" panose="020B0604030504040204" pitchFamily="50" charset="-128"/>
                        </a:rPr>
                        <a:t>５月</a:t>
                      </a:r>
                      <a:endParaRPr lang="ja-JP" sz="900" b="0" dirty="0">
                        <a:solidFill>
                          <a:schemeClr val="tx1"/>
                        </a:solidFill>
                        <a:effectLst/>
                        <a:latin typeface="Meiryo UI" panose="020B0604030504040204" pitchFamily="50" charset="-128"/>
                        <a:ea typeface="Meiryo UI" panose="020B0604030504040204" pitchFamily="50" charset="-128"/>
                      </a:endParaRPr>
                    </a:p>
                    <a:p>
                      <a:pPr algn="l" fontAlgn="auto"/>
                      <a:r>
                        <a:rPr lang="ja-JP" sz="900" b="0" kern="100" dirty="0">
                          <a:solidFill>
                            <a:schemeClr val="tx1"/>
                          </a:solidFill>
                          <a:effectLst/>
                          <a:latin typeface="Meiryo UI" panose="020B0604030504040204" pitchFamily="50" charset="-128"/>
                          <a:ea typeface="Meiryo UI" panose="020B0604030504040204" pitchFamily="50" charset="-128"/>
                        </a:rPr>
                        <a:t>７月～１１月</a:t>
                      </a:r>
                      <a:endParaRPr lang="ja-JP" sz="900" b="0" dirty="0">
                        <a:solidFill>
                          <a:schemeClr val="tx1"/>
                        </a:solidFill>
                        <a:effectLst/>
                        <a:latin typeface="Meiryo UI" panose="020B0604030504040204" pitchFamily="50" charset="-128"/>
                        <a:ea typeface="Meiryo UI" panose="020B0604030504040204" pitchFamily="50" charset="-128"/>
                      </a:endParaRPr>
                    </a:p>
                    <a:p>
                      <a:pPr algn="l" fontAlgn="auto"/>
                      <a:r>
                        <a:rPr lang="ja-JP" sz="900" b="0" kern="100" dirty="0">
                          <a:solidFill>
                            <a:schemeClr val="tx1"/>
                          </a:solidFill>
                          <a:effectLst/>
                          <a:latin typeface="Meiryo UI" panose="020B0604030504040204" pitchFamily="50" charset="-128"/>
                          <a:ea typeface="Meiryo UI" panose="020B0604030504040204" pitchFamily="50" charset="-128"/>
                        </a:rPr>
                        <a:t>１２月～１月</a:t>
                      </a:r>
                      <a:endParaRPr lang="ja-JP" sz="900" b="0" dirty="0">
                        <a:solidFill>
                          <a:schemeClr val="tx1"/>
                        </a:solidFill>
                        <a:effectLst/>
                        <a:latin typeface="Meiryo UI" panose="020B0604030504040204" pitchFamily="50" charset="-128"/>
                        <a:ea typeface="Meiryo UI" panose="020B0604030504040204" pitchFamily="50" charset="-128"/>
                      </a:endParaRPr>
                    </a:p>
                    <a:p>
                      <a:pPr algn="l" fontAlgn="auto"/>
                      <a:r>
                        <a:rPr lang="ja-JP" sz="900" b="0" kern="100" dirty="0">
                          <a:solidFill>
                            <a:schemeClr val="tx1"/>
                          </a:solidFill>
                          <a:effectLst/>
                          <a:latin typeface="Meiryo UI" panose="020B0604030504040204" pitchFamily="50" charset="-128"/>
                          <a:ea typeface="Meiryo UI" panose="020B0604030504040204" pitchFamily="50" charset="-128"/>
                        </a:rPr>
                        <a:t>２月～３月</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r>
                        <a:rPr lang="ja-JP" sz="900" b="0" kern="100" dirty="0">
                          <a:solidFill>
                            <a:schemeClr val="tx1"/>
                          </a:solidFill>
                          <a:effectLst/>
                          <a:latin typeface="Meiryo UI" panose="020B0604030504040204" pitchFamily="50" charset="-128"/>
                          <a:ea typeface="Meiryo UI" panose="020B0604030504040204" pitchFamily="50" charset="-128"/>
                        </a:rPr>
                        <a:t>第１回評価委員会</a:t>
                      </a:r>
                      <a:endParaRPr lang="ja-JP" sz="900" b="0" dirty="0">
                        <a:solidFill>
                          <a:schemeClr val="tx1"/>
                        </a:solidFill>
                        <a:effectLst/>
                        <a:latin typeface="Meiryo UI" panose="020B0604030504040204" pitchFamily="50" charset="-128"/>
                        <a:ea typeface="Meiryo UI" panose="020B0604030504040204" pitchFamily="50" charset="-128"/>
                      </a:endParaRPr>
                    </a:p>
                    <a:p>
                      <a:pPr algn="l" fontAlgn="auto"/>
                      <a:r>
                        <a:rPr lang="ja-JP" sz="900" b="0" kern="100" dirty="0">
                          <a:solidFill>
                            <a:schemeClr val="tx1"/>
                          </a:solidFill>
                          <a:effectLst/>
                          <a:latin typeface="Meiryo UI" panose="020B0604030504040204" pitchFamily="50" charset="-128"/>
                          <a:ea typeface="Meiryo UI" panose="020B0604030504040204" pitchFamily="50" charset="-128"/>
                        </a:rPr>
                        <a:t>現地視察（１８府営公園）</a:t>
                      </a:r>
                      <a:endParaRPr lang="ja-JP" sz="900" b="0" dirty="0">
                        <a:solidFill>
                          <a:schemeClr val="tx1"/>
                        </a:solidFill>
                        <a:effectLst/>
                        <a:latin typeface="Meiryo UI" panose="020B0604030504040204" pitchFamily="50" charset="-128"/>
                        <a:ea typeface="Meiryo UI" panose="020B0604030504040204" pitchFamily="50" charset="-128"/>
                      </a:endParaRPr>
                    </a:p>
                    <a:p>
                      <a:pPr algn="l" fontAlgn="auto"/>
                      <a:r>
                        <a:rPr lang="ja-JP" sz="900" b="0" kern="100" dirty="0">
                          <a:solidFill>
                            <a:schemeClr val="tx1"/>
                          </a:solidFill>
                          <a:effectLst/>
                          <a:latin typeface="Meiryo UI" panose="020B0604030504040204" pitchFamily="50" charset="-128"/>
                          <a:ea typeface="Meiryo UI" panose="020B0604030504040204" pitchFamily="50" charset="-128"/>
                        </a:rPr>
                        <a:t>指定管理業務評価のとりまとめ</a:t>
                      </a:r>
                      <a:endParaRPr lang="ja-JP" sz="900" b="0" dirty="0">
                        <a:solidFill>
                          <a:schemeClr val="tx1"/>
                        </a:solidFill>
                        <a:effectLst/>
                        <a:latin typeface="Meiryo UI" panose="020B0604030504040204" pitchFamily="50" charset="-128"/>
                        <a:ea typeface="Meiryo UI" panose="020B0604030504040204" pitchFamily="50" charset="-128"/>
                      </a:endParaRPr>
                    </a:p>
                    <a:p>
                      <a:pPr algn="l" fontAlgn="auto"/>
                      <a:r>
                        <a:rPr lang="ja-JP" sz="900" b="0" kern="100" dirty="0">
                          <a:solidFill>
                            <a:schemeClr val="tx1"/>
                          </a:solidFill>
                          <a:effectLst/>
                          <a:latin typeface="Meiryo UI" panose="020B0604030504040204" pitchFamily="50" charset="-128"/>
                          <a:ea typeface="Meiryo UI" panose="020B0604030504040204" pitchFamily="50" charset="-128"/>
                        </a:rPr>
                        <a:t>第２回評価委員会・第３回評価委員会</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6367269"/>
                  </a:ext>
                </a:extLst>
              </a:tr>
              <a:tr h="278971">
                <a:tc>
                  <a:txBody>
                    <a:bodyPr/>
                    <a:lstStyle/>
                    <a:p>
                      <a:pPr algn="l" fontAlgn="auto"/>
                      <a:r>
                        <a:rPr lang="ja-JP" sz="900" b="0" kern="100" spc="-20" dirty="0">
                          <a:solidFill>
                            <a:schemeClr val="tx1"/>
                          </a:solidFill>
                          <a:effectLst/>
                          <a:latin typeface="Meiryo UI" panose="020B0604030504040204" pitchFamily="50" charset="-128"/>
                          <a:ea typeface="Meiryo UI" panose="020B0604030504040204" pitchFamily="50" charset="-128"/>
                        </a:rPr>
                        <a:t>翌年度</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r>
                        <a:rPr lang="ja-JP" sz="900" b="0" kern="100" dirty="0">
                          <a:solidFill>
                            <a:schemeClr val="tx1"/>
                          </a:solidFill>
                          <a:effectLst/>
                          <a:latin typeface="Meiryo UI" panose="020B0604030504040204" pitchFamily="50" charset="-128"/>
                          <a:ea typeface="Meiryo UI" panose="020B0604030504040204" pitchFamily="50" charset="-128"/>
                        </a:rPr>
                        <a:t>４月</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r>
                        <a:rPr lang="ja-JP" sz="900" b="0" kern="100" dirty="0">
                          <a:solidFill>
                            <a:schemeClr val="tx1"/>
                          </a:solidFill>
                          <a:effectLst/>
                          <a:latin typeface="Meiryo UI" panose="020B0604030504040204" pitchFamily="50" charset="-128"/>
                          <a:ea typeface="Meiryo UI" panose="020B0604030504040204" pitchFamily="50" charset="-128"/>
                        </a:rPr>
                        <a:t>指定管理評価票及び改善対応方針の公表</a:t>
                      </a:r>
                      <a:endParaRPr lang="ja-JP" sz="9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320478"/>
                  </a:ext>
                </a:extLst>
              </a:tr>
            </a:tbl>
          </a:graphicData>
        </a:graphic>
      </p:graphicFrame>
      <p:sp>
        <p:nvSpPr>
          <p:cNvPr id="19" name="テキスト ボックス 18">
            <a:extLst>
              <a:ext uri="{FF2B5EF4-FFF2-40B4-BE49-F238E27FC236}">
                <a16:creationId xmlns:a16="http://schemas.microsoft.com/office/drawing/2014/main" id="{81F6D82F-308A-B860-1A66-448AEBEA7C08}"/>
              </a:ext>
            </a:extLst>
          </p:cNvPr>
          <p:cNvSpPr txBox="1"/>
          <p:nvPr/>
        </p:nvSpPr>
        <p:spPr>
          <a:xfrm>
            <a:off x="4687544" y="4332067"/>
            <a:ext cx="4456456" cy="1284134"/>
          </a:xfrm>
          <a:prstGeom prst="rect">
            <a:avLst/>
          </a:prstGeom>
          <a:noFill/>
        </p:spPr>
        <p:txBody>
          <a:bodyPr wrap="square">
            <a:spAutoFit/>
          </a:bodyPr>
          <a:lstStyle/>
          <a:p>
            <a:pPr algn="l" fontAlgn="auto">
              <a:lnSpc>
                <a:spcPct val="120000"/>
              </a:lnSpc>
            </a:pPr>
            <a:r>
              <a:rPr lang="ja-JP" altLang="ja-JP" sz="11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【利用者の意向把握（利用者満足度調査等）によるモニタリング】</a:t>
            </a:r>
            <a:endParaRPr lang="ja-JP" altLang="ja-JP" sz="1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fontAlgn="auto">
              <a:lnSpc>
                <a:spcPct val="120000"/>
              </a:lnSpc>
            </a:pPr>
            <a:r>
              <a:rPr lang="ja-JP" altLang="ja-JP" sz="11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en-US" altLang="ja-JP" sz="11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a:t>
            </a:r>
            <a:r>
              <a:rPr lang="ja-JP" altLang="ja-JP" sz="11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大阪府</a:t>
            </a:r>
            <a:r>
              <a:rPr lang="en-US" altLang="ja-JP" sz="11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a:t>
            </a:r>
            <a:endParaRPr lang="ja-JP" altLang="ja-JP" sz="1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1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・来園者が多い時期に年１回、配付回収方式等により利用者満足</a:t>
            </a:r>
            <a:endParaRPr lang="en-US" altLang="ja-JP" sz="11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1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度に関するアンケート調査を実施し、管理運営の向上・改善に</a:t>
            </a:r>
            <a:endParaRPr lang="en-US" altLang="ja-JP" sz="11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l" fontAlgn="auto">
              <a:lnSpc>
                <a:spcPct val="120000"/>
              </a:lnSpc>
            </a:pPr>
            <a:r>
              <a:rPr lang="en-US" altLang="ja-JP" sz="1100" kern="100" dirty="0">
                <a:solidFill>
                  <a:srgbClr val="000000"/>
                </a:solidFill>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1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向けたアウトカム指標として活用する。</a:t>
            </a:r>
            <a:endParaRPr lang="ja-JP" altLang="ja-JP" sz="1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fontAlgn="auto">
              <a:lnSpc>
                <a:spcPct val="120000"/>
              </a:lnSpc>
            </a:pPr>
            <a:r>
              <a:rPr lang="ja-JP" altLang="ja-JP" sz="1100" kern="100" dirty="0">
                <a:solidFill>
                  <a:srgbClr val="000000"/>
                </a:solidFill>
                <a:effectLst/>
                <a:latin typeface="ＭＳ Ｐゴシック" panose="020B0600070205080204" pitchFamily="50" charset="-128"/>
                <a:ea typeface="HG丸ｺﾞｼｯｸM-PRO" panose="020F0400000000000000" pitchFamily="50" charset="-128"/>
                <a:cs typeface="Times New Roman" panose="02020603050405020304" pitchFamily="18" charset="0"/>
              </a:rPr>
              <a:t>　（前述した利用者満足度調査等を参照）</a:t>
            </a:r>
            <a:endParaRPr lang="ja-JP" altLang="ja-JP" sz="1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20" name="Picture 19">
            <a:extLst>
              <a:ext uri="{FF2B5EF4-FFF2-40B4-BE49-F238E27FC236}">
                <a16:creationId xmlns:a16="http://schemas.microsoft.com/office/drawing/2014/main" id="{D4B9A927-0D08-EEDE-10EC-86DC9EF3F7D0}"/>
              </a:ext>
            </a:extLst>
          </p:cNvPr>
          <p:cNvPicPr>
            <a:picLocks noChangeAspect="1"/>
          </p:cNvPicPr>
          <p:nvPr/>
        </p:nvPicPr>
        <p:blipFill>
          <a:blip r:embed="rId4" cstate="print"/>
          <a:srcRect l="65323" b="38995"/>
          <a:stretch>
            <a:fillRect/>
          </a:stretch>
        </p:blipFill>
        <p:spPr bwMode="auto">
          <a:xfrm>
            <a:off x="5067572" y="5604249"/>
            <a:ext cx="1583158" cy="925157"/>
          </a:xfrm>
          <a:prstGeom prst="rect">
            <a:avLst/>
          </a:prstGeom>
          <a:noFill/>
        </p:spPr>
      </p:pic>
      <p:pic>
        <p:nvPicPr>
          <p:cNvPr id="21" name="図 20">
            <a:extLst>
              <a:ext uri="{FF2B5EF4-FFF2-40B4-BE49-F238E27FC236}">
                <a16:creationId xmlns:a16="http://schemas.microsoft.com/office/drawing/2014/main" id="{4AF9C684-0136-7D0C-63DC-9E17378C1265}"/>
              </a:ext>
            </a:extLst>
          </p:cNvPr>
          <p:cNvPicPr>
            <a:picLocks noChangeAspect="1"/>
          </p:cNvPicPr>
          <p:nvPr/>
        </p:nvPicPr>
        <p:blipFill>
          <a:blip r:embed="rId4" cstate="print"/>
          <a:srcRect r="37164"/>
          <a:stretch>
            <a:fillRect/>
          </a:stretch>
        </p:blipFill>
        <p:spPr bwMode="auto">
          <a:xfrm>
            <a:off x="6831584" y="5604249"/>
            <a:ext cx="1643063" cy="973283"/>
          </a:xfrm>
          <a:prstGeom prst="rect">
            <a:avLst/>
          </a:prstGeom>
          <a:noFill/>
        </p:spPr>
      </p:pic>
      <p:sp>
        <p:nvSpPr>
          <p:cNvPr id="23" name="テキスト ボックス 22">
            <a:extLst>
              <a:ext uri="{FF2B5EF4-FFF2-40B4-BE49-F238E27FC236}">
                <a16:creationId xmlns:a16="http://schemas.microsoft.com/office/drawing/2014/main" id="{4CE390EC-FB07-53B9-CE58-96DE20F6AFAF}"/>
              </a:ext>
            </a:extLst>
          </p:cNvPr>
          <p:cNvSpPr txBox="1"/>
          <p:nvPr/>
        </p:nvSpPr>
        <p:spPr>
          <a:xfrm>
            <a:off x="5171173" y="6521223"/>
            <a:ext cx="3117694" cy="253916"/>
          </a:xfrm>
          <a:prstGeom prst="rect">
            <a:avLst/>
          </a:prstGeom>
          <a:noFill/>
        </p:spPr>
        <p:txBody>
          <a:bodyPr wrap="square">
            <a:spAutoFit/>
          </a:bodyPr>
          <a:lstStyle/>
          <a:p>
            <a:pPr algn="l" fontAlgn="auto"/>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写真</a:t>
            </a:r>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a:t>
            </a:r>
            <a:r>
              <a:rPr lang="en-US"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.2-5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利用者の意向把握の為のモニタリング</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267164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9" y="531013"/>
            <a:ext cx="4343354" cy="338554"/>
          </a:xfrm>
          <a:prstGeom prst="rect">
            <a:avLst/>
          </a:prstGeom>
          <a:noFill/>
        </p:spPr>
        <p:txBody>
          <a:bodyPr wrap="square">
            <a:spAutoFit/>
          </a:bodyPr>
          <a:lstStyle/>
          <a:p>
            <a:pPr marL="381000" indent="-381000" algn="just">
              <a:spcBef>
                <a:spcPts val="600"/>
              </a:spcBef>
              <a:spcAft>
                <a:spcPts val="600"/>
              </a:spcAft>
            </a:pPr>
            <a:r>
              <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７ 維持管理を見通した新設工事上の工夫</a:t>
            </a:r>
            <a:endParaRPr lang="ja-JP" altLang="ja-JP" sz="1600" b="1" dirty="0">
              <a:effectLst/>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176</a:t>
            </a:fld>
            <a:endParaRPr lang="ja-JP" altLang="en-US" dirty="0"/>
          </a:p>
        </p:txBody>
      </p:sp>
      <p:sp>
        <p:nvSpPr>
          <p:cNvPr id="6" name="テキスト ボックス 5">
            <a:extLst>
              <a:ext uri="{FF2B5EF4-FFF2-40B4-BE49-F238E27FC236}">
                <a16:creationId xmlns:a16="http://schemas.microsoft.com/office/drawing/2014/main" id="{B374ADFA-82BB-E671-8301-8516EF883D3E}"/>
              </a:ext>
            </a:extLst>
          </p:cNvPr>
          <p:cNvSpPr txBox="1"/>
          <p:nvPr/>
        </p:nvSpPr>
        <p:spPr>
          <a:xfrm>
            <a:off x="174404" y="935127"/>
            <a:ext cx="4257444" cy="1288366"/>
          </a:xfrm>
          <a:prstGeom prst="rect">
            <a:avLst/>
          </a:prstGeom>
          <a:noFill/>
        </p:spPr>
        <p:txBody>
          <a:bodyPr wrap="square">
            <a:spAutoFit/>
          </a:bodyPr>
          <a:lstStyle/>
          <a:p>
            <a:pPr marL="66675" indent="13335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建設および補修・補強の計画、設計等の段階においては、最小限の維持管理でこれまで以上に施設の長寿命化が実現できる新たな技術、材料、工法の活用を検討し、ライフサイクルコストの縮減を図る。また、長寿命化やコスト縮減のための工夫に関する情報を共有化するとともに、その中で、効率性に優れているものや高い効果が得られるものの中で、汎用性の高いもの等については、積極的に導入を検討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8931ED78-19F7-2D2D-3CB6-B7B94D090143}"/>
              </a:ext>
            </a:extLst>
          </p:cNvPr>
          <p:cNvSpPr txBox="1"/>
          <p:nvPr/>
        </p:nvSpPr>
        <p:spPr>
          <a:xfrm>
            <a:off x="45125" y="2174852"/>
            <a:ext cx="1759017" cy="276999"/>
          </a:xfrm>
          <a:prstGeom prst="rect">
            <a:avLst/>
          </a:prstGeom>
          <a:noFill/>
        </p:spPr>
        <p:txBody>
          <a:bodyPr wrap="square">
            <a:spAutoFit/>
          </a:bodyPr>
          <a:lstStyle/>
          <a:p>
            <a:pPr marL="1285240" indent="-1195070" algn="just" fontAlgn="auto"/>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ライフサイクルコスト縮減</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96D5CB6F-5938-2F79-6FC3-57A9043EFEF1}"/>
              </a:ext>
            </a:extLst>
          </p:cNvPr>
          <p:cNvSpPr txBox="1"/>
          <p:nvPr/>
        </p:nvSpPr>
        <p:spPr>
          <a:xfrm>
            <a:off x="310414" y="2387195"/>
            <a:ext cx="4151566" cy="882101"/>
          </a:xfrm>
          <a:prstGeom prst="rect">
            <a:avLst/>
          </a:prstGeom>
          <a:noFill/>
        </p:spPr>
        <p:txBody>
          <a:bodyPr wrap="square">
            <a:spAutoFit/>
          </a:bodyPr>
          <a:lstStyle/>
          <a:p>
            <a:pPr>
              <a:lnSpc>
                <a:spcPct val="120000"/>
              </a:lnSpc>
            </a:pP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建設</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および補修・補強の計画、設計等の段階において、設計・建設</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20000"/>
              </a:lnSpc>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費用が通常より高くなるとしても、基本構造部分の耐久性を向上させ</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20000"/>
              </a:lnSpc>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ることや、維持管理が容易に行える構造とすることによる、ライフサイク</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20000"/>
              </a:lnSpc>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ルコストの縮減を検討する。</a:t>
            </a:r>
            <a:endParaRPr lang="ja-JP" altLang="en-US" sz="1100" dirty="0">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37C7C610-28E3-F525-C753-AD0D81D2AE52}"/>
              </a:ext>
            </a:extLst>
          </p:cNvPr>
          <p:cNvPicPr>
            <a:picLocks noChangeAspect="1"/>
          </p:cNvPicPr>
          <p:nvPr/>
        </p:nvPicPr>
        <p:blipFill>
          <a:blip r:embed="rId2"/>
          <a:stretch>
            <a:fillRect/>
          </a:stretch>
        </p:blipFill>
        <p:spPr>
          <a:xfrm>
            <a:off x="217360" y="3217436"/>
            <a:ext cx="4257443" cy="1350830"/>
          </a:xfrm>
          <a:prstGeom prst="rect">
            <a:avLst/>
          </a:prstGeom>
        </p:spPr>
      </p:pic>
      <p:pic>
        <p:nvPicPr>
          <p:cNvPr id="39" name="図 38">
            <a:extLst>
              <a:ext uri="{FF2B5EF4-FFF2-40B4-BE49-F238E27FC236}">
                <a16:creationId xmlns:a16="http://schemas.microsoft.com/office/drawing/2014/main" id="{1CB84FBB-D936-B653-58D7-1336503EFD9A}"/>
              </a:ext>
            </a:extLst>
          </p:cNvPr>
          <p:cNvPicPr>
            <a:picLocks noChangeAspect="1"/>
          </p:cNvPicPr>
          <p:nvPr/>
        </p:nvPicPr>
        <p:blipFill>
          <a:blip r:embed="rId3"/>
          <a:stretch>
            <a:fillRect/>
          </a:stretch>
        </p:blipFill>
        <p:spPr>
          <a:xfrm>
            <a:off x="217360" y="4728420"/>
            <a:ext cx="4214488" cy="1785940"/>
          </a:xfrm>
          <a:prstGeom prst="rect">
            <a:avLst/>
          </a:prstGeom>
        </p:spPr>
      </p:pic>
      <p:sp>
        <p:nvSpPr>
          <p:cNvPr id="41" name="テキスト ボックス 40">
            <a:extLst>
              <a:ext uri="{FF2B5EF4-FFF2-40B4-BE49-F238E27FC236}">
                <a16:creationId xmlns:a16="http://schemas.microsoft.com/office/drawing/2014/main" id="{84839B3D-D5C5-9A4A-F7C0-DA639ABDD56A}"/>
              </a:ext>
            </a:extLst>
          </p:cNvPr>
          <p:cNvSpPr txBox="1"/>
          <p:nvPr/>
        </p:nvSpPr>
        <p:spPr>
          <a:xfrm>
            <a:off x="669291" y="6495931"/>
            <a:ext cx="3605504" cy="246221"/>
          </a:xfrm>
          <a:prstGeom prst="rect">
            <a:avLst/>
          </a:prstGeom>
          <a:noFill/>
        </p:spPr>
        <p:txBody>
          <a:bodyPr wrap="square">
            <a:spAutoFit/>
          </a:bodyPr>
          <a:lstStyle/>
          <a:p>
            <a:pPr algn="ctr" fontAlgn="auto">
              <a:spcBef>
                <a:spcPts val="600"/>
              </a:spcBef>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.2‑18</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公園におけるライフサイクルコスト縮減の視点の事例１</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B13672FD-1EAB-7F2A-1FFF-0A08A38F26A4}"/>
              </a:ext>
            </a:extLst>
          </p:cNvPr>
          <p:cNvSpPr txBox="1"/>
          <p:nvPr/>
        </p:nvSpPr>
        <p:spPr>
          <a:xfrm>
            <a:off x="5476774" y="1048954"/>
            <a:ext cx="1645618" cy="261610"/>
          </a:xfrm>
          <a:prstGeom prst="rect">
            <a:avLst/>
          </a:prstGeom>
          <a:noFill/>
        </p:spPr>
        <p:txBody>
          <a:bodyPr wrap="square">
            <a:spAutoFit/>
          </a:bodyPr>
          <a:lstStyle/>
          <a:p>
            <a:pPr algn="l"/>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既存遊具を活用した改修</a:t>
            </a:r>
          </a:p>
        </p:txBody>
      </p:sp>
      <p:sp>
        <p:nvSpPr>
          <p:cNvPr id="52" name="テキスト ボックス 51">
            <a:extLst>
              <a:ext uri="{FF2B5EF4-FFF2-40B4-BE49-F238E27FC236}">
                <a16:creationId xmlns:a16="http://schemas.microsoft.com/office/drawing/2014/main" id="{727CE34D-6CA8-DC04-7D39-FBBAF5B0EDBF}"/>
              </a:ext>
            </a:extLst>
          </p:cNvPr>
          <p:cNvSpPr txBox="1"/>
          <p:nvPr/>
        </p:nvSpPr>
        <p:spPr>
          <a:xfrm>
            <a:off x="4825766" y="1095120"/>
            <a:ext cx="651008" cy="169277"/>
          </a:xfrm>
          <a:prstGeom prst="rect">
            <a:avLst/>
          </a:prstGeom>
          <a:noFill/>
          <a:ln>
            <a:solidFill>
              <a:schemeClr val="accent1">
                <a:shade val="15000"/>
                <a:shade val="75000"/>
                <a:satMod val="125000"/>
                <a:lumMod val="75000"/>
              </a:schemeClr>
            </a:solidFill>
          </a:ln>
        </p:spPr>
        <p:txBody>
          <a:bodyPr wrap="square" lIns="0" tIns="0" rIns="0" bIns="0">
            <a:spAutoFit/>
          </a:bodyPr>
          <a:lstStyle/>
          <a:p>
            <a:pPr algn="ct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 事例２ </a:t>
            </a:r>
            <a:endParaRPr lang="ja-JP" altLang="en-US" sz="1100" dirty="0">
              <a:latin typeface="Meiryo UI" panose="020B0604030504040204" pitchFamily="50" charset="-128"/>
              <a:ea typeface="Meiryo UI" panose="020B0604030504040204" pitchFamily="50" charset="-128"/>
            </a:endParaRPr>
          </a:p>
        </p:txBody>
      </p:sp>
      <p:pic>
        <p:nvPicPr>
          <p:cNvPr id="53" name="図 52">
            <a:extLst>
              <a:ext uri="{FF2B5EF4-FFF2-40B4-BE49-F238E27FC236}">
                <a16:creationId xmlns:a16="http://schemas.microsoft.com/office/drawing/2014/main" id="{60357910-9C8F-DC14-7701-709386647202}"/>
              </a:ext>
            </a:extLst>
          </p:cNvPr>
          <p:cNvPicPr>
            <a:picLocks noChangeAspect="1"/>
          </p:cNvPicPr>
          <p:nvPr/>
        </p:nvPicPr>
        <p:blipFill>
          <a:blip r:embed="rId4" cstate="print"/>
          <a:srcRect l="9799" t="3614" r="14070" b="28666"/>
          <a:stretch>
            <a:fillRect/>
          </a:stretch>
        </p:blipFill>
        <p:spPr bwMode="auto">
          <a:xfrm>
            <a:off x="4825766" y="1425464"/>
            <a:ext cx="1060082" cy="961731"/>
          </a:xfrm>
          <a:prstGeom prst="rect">
            <a:avLst/>
          </a:prstGeom>
          <a:noFill/>
          <a:ln w="9525">
            <a:noFill/>
            <a:miter lim="800000"/>
            <a:headEnd/>
            <a:tailEnd/>
          </a:ln>
        </p:spPr>
      </p:pic>
      <p:pic>
        <p:nvPicPr>
          <p:cNvPr id="54" name="図 53">
            <a:extLst>
              <a:ext uri="{FF2B5EF4-FFF2-40B4-BE49-F238E27FC236}">
                <a16:creationId xmlns:a16="http://schemas.microsoft.com/office/drawing/2014/main" id="{9BBA5737-0AA5-D709-AB25-3884E698ABF9}"/>
              </a:ext>
            </a:extLst>
          </p:cNvPr>
          <p:cNvPicPr>
            <a:picLocks noChangeAspect="1"/>
          </p:cNvPicPr>
          <p:nvPr/>
        </p:nvPicPr>
        <p:blipFill>
          <a:blip r:embed="rId5" cstate="print"/>
          <a:srcRect/>
          <a:stretch>
            <a:fillRect/>
          </a:stretch>
        </p:blipFill>
        <p:spPr bwMode="auto">
          <a:xfrm>
            <a:off x="6299583" y="1431448"/>
            <a:ext cx="1043462" cy="961730"/>
          </a:xfrm>
          <a:prstGeom prst="rect">
            <a:avLst/>
          </a:prstGeom>
          <a:noFill/>
          <a:ln w="9525">
            <a:noFill/>
            <a:miter lim="800000"/>
            <a:headEnd/>
            <a:tailEnd/>
          </a:ln>
        </p:spPr>
      </p:pic>
      <p:sp>
        <p:nvSpPr>
          <p:cNvPr id="55" name="矢印: 右 54">
            <a:extLst>
              <a:ext uri="{FF2B5EF4-FFF2-40B4-BE49-F238E27FC236}">
                <a16:creationId xmlns:a16="http://schemas.microsoft.com/office/drawing/2014/main" id="{1D811CBB-3ABB-1FCF-912C-C2D1007C7698}"/>
              </a:ext>
            </a:extLst>
          </p:cNvPr>
          <p:cNvSpPr>
            <a:spLocks noChangeArrowheads="1"/>
          </p:cNvSpPr>
          <p:nvPr/>
        </p:nvSpPr>
        <p:spPr bwMode="auto">
          <a:xfrm>
            <a:off x="6011329" y="1588636"/>
            <a:ext cx="192405" cy="590550"/>
          </a:xfrm>
          <a:prstGeom prst="rightArrow">
            <a:avLst>
              <a:gd name="adj1" fmla="val 49889"/>
              <a:gd name="adj2" fmla="val 56898"/>
            </a:avLst>
          </a:prstGeom>
          <a:gradFill rotWithShape="1">
            <a:gsLst>
              <a:gs pos="0">
                <a:srgbClr val="FFFFFF"/>
              </a:gs>
              <a:gs pos="50000">
                <a:srgbClr val="0033CC"/>
              </a:gs>
              <a:gs pos="100000">
                <a:srgbClr val="FFFFFF"/>
              </a:gs>
            </a:gsLst>
            <a:lin ang="18900000" scaled="1"/>
          </a:gradFill>
          <a:ln>
            <a:noFill/>
          </a:ln>
        </p:spPr>
        <p:txBody>
          <a:bodyPr rot="0" vert="horz" wrap="square" lIns="74295" tIns="8890" rIns="74295" bIns="8890" anchor="t" anchorCtr="0" upright="1">
            <a:noAutofit/>
          </a:bodyPr>
          <a:lstStyle/>
          <a:p>
            <a:endParaRPr lang="ja-JP" altLang="en-US"/>
          </a:p>
        </p:txBody>
      </p:sp>
      <p:sp>
        <p:nvSpPr>
          <p:cNvPr id="56" name="テキスト ボックス 50">
            <a:extLst>
              <a:ext uri="{FF2B5EF4-FFF2-40B4-BE49-F238E27FC236}">
                <a16:creationId xmlns:a16="http://schemas.microsoft.com/office/drawing/2014/main" id="{A029850E-8EE3-3CB8-FE3A-0BE5E3CDB3BB}"/>
              </a:ext>
            </a:extLst>
          </p:cNvPr>
          <p:cNvSpPr txBox="1">
            <a:spLocks noChangeArrowheads="1"/>
          </p:cNvSpPr>
          <p:nvPr/>
        </p:nvSpPr>
        <p:spPr bwMode="auto">
          <a:xfrm>
            <a:off x="4766044" y="2498680"/>
            <a:ext cx="2934369" cy="338554"/>
          </a:xfrm>
          <a:prstGeom prst="rect">
            <a:avLst/>
          </a:prstGeom>
          <a:gradFill rotWithShape="0">
            <a:gsLst>
              <a:gs pos="0">
                <a:srgbClr val="FFFFFF"/>
              </a:gs>
              <a:gs pos="50000">
                <a:srgbClr val="FFFFFF"/>
              </a:gs>
              <a:gs pos="100000">
                <a:srgbClr val="FFFFFF"/>
              </a:gs>
            </a:gsLst>
            <a:lin ang="18900000" scaled="1"/>
          </a:gradFill>
          <a:ln>
            <a:noFill/>
          </a:ln>
          <a:effectLst/>
        </p:spPr>
        <p:txBody>
          <a:bodyPr rot="0" vert="horz" wrap="square" lIns="91440" tIns="45720" rIns="91440" bIns="45720" anchor="t" anchorCtr="0" upright="1">
            <a:noAutofit/>
          </a:bodyPr>
          <a:lstStyle/>
          <a:p>
            <a:pPr algn="just"/>
            <a:r>
              <a:rPr lang="ja-JP" sz="900" dirty="0">
                <a:effectLst/>
                <a:latin typeface="Meiryo UI" panose="020B0604030504040204" pitchFamily="50" charset="-128"/>
                <a:ea typeface="Meiryo UI" panose="020B0604030504040204" pitchFamily="50" charset="-128"/>
                <a:cs typeface="Times New Roman" panose="02020603050405020304" pitchFamily="18" charset="0"/>
              </a:rPr>
              <a:t>【新設遊具との比較】</a:t>
            </a:r>
          </a:p>
          <a:p>
            <a:pPr algn="just"/>
            <a:r>
              <a:rPr lang="ja-JP" sz="900" dirty="0">
                <a:effectLst/>
                <a:latin typeface="Meiryo UI" panose="020B0604030504040204" pitchFamily="50" charset="-128"/>
                <a:ea typeface="Meiryo UI" panose="020B0604030504040204" pitchFamily="50" charset="-128"/>
                <a:cs typeface="Times New Roman" panose="02020603050405020304" pitchFamily="18" charset="0"/>
              </a:rPr>
              <a:t>●撤去費を抑制しながら、新たな付加価値（遊び）を創出</a:t>
            </a:r>
          </a:p>
        </p:txBody>
      </p:sp>
      <p:sp>
        <p:nvSpPr>
          <p:cNvPr id="57" name="テキスト ボックス 51">
            <a:extLst>
              <a:ext uri="{FF2B5EF4-FFF2-40B4-BE49-F238E27FC236}">
                <a16:creationId xmlns:a16="http://schemas.microsoft.com/office/drawing/2014/main" id="{496A2D47-34A1-045B-34A5-B1B073E80696}"/>
              </a:ext>
            </a:extLst>
          </p:cNvPr>
          <p:cNvSpPr txBox="1">
            <a:spLocks/>
          </p:cNvSpPr>
          <p:nvPr/>
        </p:nvSpPr>
        <p:spPr>
          <a:xfrm>
            <a:off x="7700413" y="1221811"/>
            <a:ext cx="1269183" cy="1632455"/>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0000"/>
              </a:lnSpc>
            </a:pPr>
            <a:r>
              <a:rPr lang="ja-JP" sz="900" u="sng" dirty="0">
                <a:effectLst/>
                <a:latin typeface="Meiryo UI" panose="020B0604030504040204" pitchFamily="50" charset="-128"/>
                <a:ea typeface="Meiryo UI" panose="020B0604030504040204" pitchFamily="50" charset="-128"/>
                <a:cs typeface="Times New Roman" panose="02020603050405020304" pitchFamily="18" charset="0"/>
              </a:rPr>
              <a:t>老朽化したコンクリート製の登はん遊具について、躯体が十分もつことから、撤去更新ではなく、新たにすべり台を付加することで、撤去費を抑制した複合遊具化により、魅力向上と</a:t>
            </a:r>
            <a:r>
              <a:rPr lang="en-US" sz="900" u="sng" dirty="0">
                <a:effectLst/>
                <a:latin typeface="Meiryo UI" panose="020B0604030504040204" pitchFamily="50" charset="-128"/>
                <a:ea typeface="Meiryo UI" panose="020B0604030504040204" pitchFamily="50" charset="-128"/>
                <a:cs typeface="Times New Roman" panose="02020603050405020304" pitchFamily="18" charset="0"/>
              </a:rPr>
              <a:t>LCC</a:t>
            </a:r>
            <a:r>
              <a:rPr lang="ja-JP" sz="900" u="sng" dirty="0">
                <a:effectLst/>
                <a:latin typeface="Meiryo UI" panose="020B0604030504040204" pitchFamily="50" charset="-128"/>
                <a:ea typeface="Meiryo UI" panose="020B0604030504040204" pitchFamily="50" charset="-128"/>
                <a:cs typeface="Times New Roman" panose="02020603050405020304" pitchFamily="18" charset="0"/>
              </a:rPr>
              <a:t>縮減の両立を図る。</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8" name="正方形/長方形 57">
            <a:extLst>
              <a:ext uri="{FF2B5EF4-FFF2-40B4-BE49-F238E27FC236}">
                <a16:creationId xmlns:a16="http://schemas.microsoft.com/office/drawing/2014/main" id="{174BE4EF-430D-2132-0DFF-FD99F24B98CE}"/>
              </a:ext>
            </a:extLst>
          </p:cNvPr>
          <p:cNvSpPr>
            <a:spLocks noChangeArrowheads="1"/>
          </p:cNvSpPr>
          <p:nvPr/>
        </p:nvSpPr>
        <p:spPr bwMode="auto">
          <a:xfrm>
            <a:off x="4714800" y="976028"/>
            <a:ext cx="4297751" cy="1950052"/>
          </a:xfrm>
          <a:prstGeom prst="rect">
            <a:avLst/>
          </a:prstGeom>
          <a:noFill/>
          <a:ln w="9525">
            <a:solidFill>
              <a:srgbClr val="000000"/>
            </a:solidFill>
            <a:miter lim="800000"/>
            <a:headEnd/>
            <a:tailEnd/>
          </a:ln>
        </p:spPr>
        <p:txBody>
          <a:bodyPr rot="0" vert="horz" wrap="square" lIns="74295" tIns="8890" rIns="74295" bIns="8890" anchor="t" anchorCtr="0" upright="1">
            <a:noAutofit/>
          </a:bodyPr>
          <a:lstStyle/>
          <a:p>
            <a:endParaRPr lang="ja-JP" altLang="en-US"/>
          </a:p>
        </p:txBody>
      </p:sp>
      <p:sp>
        <p:nvSpPr>
          <p:cNvPr id="60" name="テキスト ボックス 59">
            <a:extLst>
              <a:ext uri="{FF2B5EF4-FFF2-40B4-BE49-F238E27FC236}">
                <a16:creationId xmlns:a16="http://schemas.microsoft.com/office/drawing/2014/main" id="{4759FCF0-C045-7B11-2422-9255D187BDD6}"/>
              </a:ext>
            </a:extLst>
          </p:cNvPr>
          <p:cNvSpPr txBox="1"/>
          <p:nvPr/>
        </p:nvSpPr>
        <p:spPr>
          <a:xfrm>
            <a:off x="4925387" y="2953269"/>
            <a:ext cx="3876575" cy="253916"/>
          </a:xfrm>
          <a:prstGeom prst="rect">
            <a:avLst/>
          </a:prstGeom>
          <a:noFill/>
        </p:spPr>
        <p:txBody>
          <a:bodyPr wrap="square">
            <a:spAutoFit/>
          </a:bodyPr>
          <a:lstStyle/>
          <a:p>
            <a:pPr algn="ctr" fontAlgn="auto"/>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.2‑19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公園におけるライフサイクルコスト縮減の視点の事例</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2" name="テキスト ボックス 61">
            <a:extLst>
              <a:ext uri="{FF2B5EF4-FFF2-40B4-BE49-F238E27FC236}">
                <a16:creationId xmlns:a16="http://schemas.microsoft.com/office/drawing/2014/main" id="{E0691FA9-D0D5-14F1-4229-B9A1B1531365}"/>
              </a:ext>
            </a:extLst>
          </p:cNvPr>
          <p:cNvSpPr txBox="1"/>
          <p:nvPr/>
        </p:nvSpPr>
        <p:spPr>
          <a:xfrm>
            <a:off x="4654670" y="3276999"/>
            <a:ext cx="4333287" cy="769441"/>
          </a:xfrm>
          <a:prstGeom prst="rect">
            <a:avLst/>
          </a:prstGeom>
          <a:noFill/>
        </p:spPr>
        <p:txBody>
          <a:bodyPr wrap="square">
            <a:spAutoFit/>
          </a:bodyPr>
          <a:lstStyle/>
          <a:p>
            <a:pPr marL="1285240" indent="-1195070" algn="just"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維持管理段階における長寿命化に資する工夫</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　維持</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管理段階においても、長寿命化に資するアイデアや工夫はいろ</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いろ考えられることから、</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きめ細やかな補修や創意工夫により長寿命</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化につな</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げていく。</a:t>
            </a:r>
            <a:endParaRPr lang="ja-JP" altLang="en-US" sz="1100"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FBFD60E4-C1A8-3177-D7CA-870F5F0D3970}"/>
              </a:ext>
            </a:extLst>
          </p:cNvPr>
          <p:cNvSpPr txBox="1"/>
          <p:nvPr/>
        </p:nvSpPr>
        <p:spPr>
          <a:xfrm>
            <a:off x="5064156" y="4160269"/>
            <a:ext cx="599172" cy="169277"/>
          </a:xfrm>
          <a:prstGeom prst="rect">
            <a:avLst/>
          </a:prstGeom>
          <a:noFill/>
          <a:ln>
            <a:solidFill>
              <a:schemeClr val="accent1">
                <a:shade val="15000"/>
                <a:shade val="75000"/>
                <a:satMod val="125000"/>
                <a:lumMod val="75000"/>
              </a:schemeClr>
            </a:solidFill>
          </a:ln>
        </p:spPr>
        <p:txBody>
          <a:bodyPr wrap="square" lIns="0" tIns="0" rIns="0" bIns="0">
            <a:spAutoFit/>
          </a:bodyPr>
          <a:lstStyle/>
          <a:p>
            <a:pPr algn="ct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 事例 </a:t>
            </a:r>
            <a:endParaRPr lang="ja-JP" altLang="en-US" sz="1100"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BD8F5251-2C84-A30E-2FCC-282496E0B7C2}"/>
              </a:ext>
            </a:extLst>
          </p:cNvPr>
          <p:cNvSpPr txBox="1"/>
          <p:nvPr/>
        </p:nvSpPr>
        <p:spPr>
          <a:xfrm>
            <a:off x="5663328" y="4131135"/>
            <a:ext cx="2695074" cy="261610"/>
          </a:xfrm>
          <a:prstGeom prst="rect">
            <a:avLst/>
          </a:prstGeom>
          <a:noFill/>
        </p:spPr>
        <p:txBody>
          <a:bodyPr wrap="square">
            <a:spAutoFit/>
          </a:bodyPr>
          <a:lstStyle/>
          <a:p>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木製複合遊具での長寿命化の為の取り組み</a:t>
            </a:r>
            <a:endParaRPr lang="ja-JP" altLang="en-US" sz="1100" dirty="0">
              <a:latin typeface="Meiryo UI" panose="020B0604030504040204" pitchFamily="50" charset="-128"/>
              <a:ea typeface="Meiryo UI" panose="020B0604030504040204" pitchFamily="50" charset="-128"/>
            </a:endParaRPr>
          </a:p>
        </p:txBody>
      </p:sp>
      <p:pic>
        <p:nvPicPr>
          <p:cNvPr id="67" name="図 66">
            <a:extLst>
              <a:ext uri="{FF2B5EF4-FFF2-40B4-BE49-F238E27FC236}">
                <a16:creationId xmlns:a16="http://schemas.microsoft.com/office/drawing/2014/main" id="{F2F827B2-7C40-0E70-702E-CC096801FEC9}"/>
              </a:ext>
            </a:extLst>
          </p:cNvPr>
          <p:cNvPicPr>
            <a:picLocks noChangeAspect="1"/>
          </p:cNvPicPr>
          <p:nvPr/>
        </p:nvPicPr>
        <p:blipFill>
          <a:blip r:embed="rId6" cstate="print"/>
          <a:srcRect/>
          <a:stretch>
            <a:fillRect/>
          </a:stretch>
        </p:blipFill>
        <p:spPr bwMode="auto">
          <a:xfrm>
            <a:off x="4740394" y="4580461"/>
            <a:ext cx="1117195" cy="835967"/>
          </a:xfrm>
          <a:prstGeom prst="rect">
            <a:avLst/>
          </a:prstGeom>
          <a:noFill/>
          <a:ln w="9525">
            <a:noFill/>
            <a:miter lim="800000"/>
            <a:headEnd/>
            <a:tailEnd/>
          </a:ln>
        </p:spPr>
      </p:pic>
      <p:pic>
        <p:nvPicPr>
          <p:cNvPr id="68" name="図 67">
            <a:extLst>
              <a:ext uri="{FF2B5EF4-FFF2-40B4-BE49-F238E27FC236}">
                <a16:creationId xmlns:a16="http://schemas.microsoft.com/office/drawing/2014/main" id="{A04E4E9D-EF93-A81A-9A3B-26F68EA4C351}"/>
              </a:ext>
            </a:extLst>
          </p:cNvPr>
          <p:cNvPicPr>
            <a:picLocks noChangeAspect="1"/>
          </p:cNvPicPr>
          <p:nvPr/>
        </p:nvPicPr>
        <p:blipFill>
          <a:blip r:embed="rId7" cstate="print"/>
          <a:srcRect/>
          <a:stretch>
            <a:fillRect/>
          </a:stretch>
        </p:blipFill>
        <p:spPr bwMode="auto">
          <a:xfrm>
            <a:off x="4744657" y="5508629"/>
            <a:ext cx="1108667" cy="835967"/>
          </a:xfrm>
          <a:prstGeom prst="rect">
            <a:avLst/>
          </a:prstGeom>
          <a:noFill/>
          <a:ln w="9525">
            <a:noFill/>
            <a:miter lim="800000"/>
            <a:headEnd/>
            <a:tailEnd/>
          </a:ln>
        </p:spPr>
      </p:pic>
      <p:pic>
        <p:nvPicPr>
          <p:cNvPr id="69" name="図 68">
            <a:extLst>
              <a:ext uri="{FF2B5EF4-FFF2-40B4-BE49-F238E27FC236}">
                <a16:creationId xmlns:a16="http://schemas.microsoft.com/office/drawing/2014/main" id="{572016AC-5325-919D-B5A7-77B9ECF4D627}"/>
              </a:ext>
            </a:extLst>
          </p:cNvPr>
          <p:cNvPicPr>
            <a:picLocks noChangeAspect="1"/>
          </p:cNvPicPr>
          <p:nvPr/>
        </p:nvPicPr>
        <p:blipFill>
          <a:blip r:embed="rId8" cstate="print"/>
          <a:srcRect/>
          <a:stretch>
            <a:fillRect/>
          </a:stretch>
        </p:blipFill>
        <p:spPr bwMode="auto">
          <a:xfrm>
            <a:off x="6853842" y="4532374"/>
            <a:ext cx="1375077" cy="1735960"/>
          </a:xfrm>
          <a:prstGeom prst="rect">
            <a:avLst/>
          </a:prstGeom>
          <a:noFill/>
          <a:ln w="9525">
            <a:noFill/>
            <a:miter lim="800000"/>
            <a:headEnd/>
            <a:tailEnd/>
          </a:ln>
        </p:spPr>
      </p:pic>
      <p:sp>
        <p:nvSpPr>
          <p:cNvPr id="70" name="テキスト ボックス 48">
            <a:extLst>
              <a:ext uri="{FF2B5EF4-FFF2-40B4-BE49-F238E27FC236}">
                <a16:creationId xmlns:a16="http://schemas.microsoft.com/office/drawing/2014/main" id="{0064DD3C-B952-3CE2-6CBF-BF1E2E2BB49D}"/>
              </a:ext>
            </a:extLst>
          </p:cNvPr>
          <p:cNvSpPr txBox="1">
            <a:spLocks/>
          </p:cNvSpPr>
          <p:nvPr/>
        </p:nvSpPr>
        <p:spPr>
          <a:xfrm>
            <a:off x="5899617" y="4758408"/>
            <a:ext cx="847725" cy="561975"/>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900" u="sng" dirty="0">
                <a:effectLst/>
                <a:latin typeface="Meiryo UI" panose="020B0604030504040204" pitchFamily="50" charset="-128"/>
                <a:ea typeface="Meiryo UI" panose="020B0604030504040204" pitchFamily="50" charset="-128"/>
                <a:cs typeface="Times New Roman" panose="02020603050405020304" pitchFamily="18" charset="0"/>
              </a:rPr>
              <a:t>腐食しやすい地際部の保護。</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1" name="テキスト ボックス 46">
            <a:extLst>
              <a:ext uri="{FF2B5EF4-FFF2-40B4-BE49-F238E27FC236}">
                <a16:creationId xmlns:a16="http://schemas.microsoft.com/office/drawing/2014/main" id="{02A0F73A-9D36-C33E-FE42-9E358A116438}"/>
              </a:ext>
            </a:extLst>
          </p:cNvPr>
          <p:cNvSpPr txBox="1">
            <a:spLocks/>
          </p:cNvSpPr>
          <p:nvPr/>
        </p:nvSpPr>
        <p:spPr>
          <a:xfrm>
            <a:off x="5887643" y="5591741"/>
            <a:ext cx="847725" cy="712668"/>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900" u="sng" dirty="0">
                <a:effectLst/>
                <a:latin typeface="Meiryo UI" panose="020B0604030504040204" pitchFamily="50" charset="-128"/>
                <a:ea typeface="Meiryo UI" panose="020B0604030504040204" pitchFamily="50" charset="-128"/>
                <a:cs typeface="Times New Roman" panose="02020603050405020304" pitchFamily="18" charset="0"/>
              </a:rPr>
              <a:t>腐食やささくれが発生しやすい、支柱天端の保護。</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2" name="テキスト ボックス 47">
            <a:extLst>
              <a:ext uri="{FF2B5EF4-FFF2-40B4-BE49-F238E27FC236}">
                <a16:creationId xmlns:a16="http://schemas.microsoft.com/office/drawing/2014/main" id="{0AF0189A-6639-C346-D279-46950BA3410F}"/>
              </a:ext>
            </a:extLst>
          </p:cNvPr>
          <p:cNvSpPr txBox="1">
            <a:spLocks/>
          </p:cNvSpPr>
          <p:nvPr/>
        </p:nvSpPr>
        <p:spPr>
          <a:xfrm>
            <a:off x="8248961" y="4796099"/>
            <a:ext cx="771525" cy="1057275"/>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900" u="sng" dirty="0">
                <a:effectLst/>
                <a:latin typeface="Meiryo UI" panose="020B0604030504040204" pitchFamily="50" charset="-128"/>
                <a:ea typeface="Meiryo UI" panose="020B0604030504040204" pitchFamily="50" charset="-128"/>
                <a:cs typeface="Times New Roman" panose="02020603050405020304" pitchFamily="18" charset="0"/>
              </a:rPr>
              <a:t>構造部材（支柱）を新たに追加補修し、遊具の延命を図る。</a:t>
            </a:r>
            <a:endParaRPr 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3" name="テキスト ボックス 49">
            <a:extLst>
              <a:ext uri="{FF2B5EF4-FFF2-40B4-BE49-F238E27FC236}">
                <a16:creationId xmlns:a16="http://schemas.microsoft.com/office/drawing/2014/main" id="{147FD6CF-9134-4805-F6A7-5166ACDA0404}"/>
              </a:ext>
            </a:extLst>
          </p:cNvPr>
          <p:cNvSpPr txBox="1">
            <a:spLocks noChangeArrowheads="1"/>
          </p:cNvSpPr>
          <p:nvPr/>
        </p:nvSpPr>
        <p:spPr bwMode="auto">
          <a:xfrm>
            <a:off x="4679264" y="4074672"/>
            <a:ext cx="4341222" cy="2324709"/>
          </a:xfrm>
          <a:prstGeom prst="rect">
            <a:avLst/>
          </a:prstGeom>
          <a:noFill/>
          <a:ln w="12700">
            <a:solidFill>
              <a:sysClr val="windowText" lastClr="000000"/>
            </a:solidFill>
            <a:miter lim="800000"/>
            <a:headEnd/>
            <a:tailEnd/>
          </a:ln>
          <a:effectLst/>
        </p:spPr>
        <p:txBody>
          <a:bodyPr rot="0" vert="horz" wrap="square" lIns="91440" tIns="45720" rIns="91440" bIns="45720" anchor="t" anchorCtr="0" upright="1">
            <a:noAutofit/>
          </a:bodyPr>
          <a:lstStyle/>
          <a:p>
            <a:pPr algn="l"/>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B760E378-27A0-9D27-42F4-1B32A32C36CB}"/>
              </a:ext>
            </a:extLst>
          </p:cNvPr>
          <p:cNvSpPr txBox="1"/>
          <p:nvPr/>
        </p:nvSpPr>
        <p:spPr>
          <a:xfrm>
            <a:off x="5308600" y="6459102"/>
            <a:ext cx="2940361" cy="246221"/>
          </a:xfrm>
          <a:prstGeom prst="rect">
            <a:avLst/>
          </a:prstGeom>
          <a:noFill/>
        </p:spPr>
        <p:txBody>
          <a:bodyPr wrap="square">
            <a:spAutoFit/>
          </a:bodyPr>
          <a:lstStyle/>
          <a:p>
            <a:pPr algn="ctr" fontAlgn="auto">
              <a:spcBef>
                <a:spcPts val="600"/>
              </a:spcBef>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.2‑20</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遊具の長寿命化に資する工夫事例</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F1CE58D9-8B2B-4D43-A82E-BAD5046020F7}"/>
              </a:ext>
            </a:extLst>
          </p:cNvPr>
          <p:cNvSpPr txBox="1"/>
          <p:nvPr/>
        </p:nvSpPr>
        <p:spPr>
          <a:xfrm>
            <a:off x="669291" y="4482199"/>
            <a:ext cx="3433812" cy="246221"/>
          </a:xfrm>
          <a:prstGeom prst="rect">
            <a:avLst/>
          </a:prstGeom>
          <a:noFill/>
        </p:spPr>
        <p:txBody>
          <a:bodyPr wrap="square">
            <a:spAutoFit/>
          </a:bodyPr>
          <a:lstStyle/>
          <a:p>
            <a:pPr algn="ctr" fontAlgn="auto">
              <a:spcBef>
                <a:spcPts val="600"/>
              </a:spcBef>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.2‑17</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ライフサイクルコスト縮減の視点</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031082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9" y="500235"/>
            <a:ext cx="4343354" cy="323165"/>
          </a:xfrm>
          <a:prstGeom prst="rect">
            <a:avLst/>
          </a:prstGeom>
          <a:noFill/>
        </p:spPr>
        <p:txBody>
          <a:bodyPr wrap="square">
            <a:spAutoFit/>
          </a:bodyPr>
          <a:lstStyle/>
          <a:p>
            <a:pPr marL="381000" indent="-381000" algn="just">
              <a:spcBef>
                <a:spcPts val="600"/>
              </a:spcBef>
              <a:spcAft>
                <a:spcPts val="600"/>
              </a:spcAft>
            </a:pP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８ 新たな技術、材料、工法の活用と促進策</a:t>
            </a:r>
            <a:endParaRPr lang="ja-JP" altLang="ja-JP" sz="1500" b="1" dirty="0">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F246225-A760-B147-AA17-B5D201BD7D14}"/>
              </a:ext>
            </a:extLst>
          </p:cNvPr>
          <p:cNvSpPr txBox="1"/>
          <p:nvPr/>
        </p:nvSpPr>
        <p:spPr>
          <a:xfrm>
            <a:off x="131449" y="1023455"/>
            <a:ext cx="4188687" cy="2710294"/>
          </a:xfrm>
          <a:prstGeom prst="rect">
            <a:avLst/>
          </a:prstGeom>
          <a:noFill/>
        </p:spPr>
        <p:txBody>
          <a:bodyPr wrap="square">
            <a:spAutoFit/>
          </a:bodyPr>
          <a:lstStyle/>
          <a:p>
            <a:pPr marL="133350"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今後の都市基盤施設の維持管理では、新たな技術、材料、工法等を積極的に取り入れ、活用していくことが、より効率的・効果的に推進していく方策のひとつであると考えられる。しかしながら、それらの導入においては、工法等の選定や効果の確認、契約手続きなどの課題が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それらも踏まえ、まずは、点検業務等において、維持管理・更新の課題解決に寄与すると考えられる技術等（例えば、不可視部分の点検など）を選定し、その選定した技術等については試行的に実践するなど、その効率性や確実性等を確認した上で、都市整備部全体で情報共有を図るとともに、有用な技術等については事業</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調整</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室および各事業室（局）課が連携し、その活用策を検討する。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それらの評価にあたっては、必要に応じて大学等との連携により、客観的な技術評価ができる仕組みを検討する。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75B9ABA4-986C-84A6-D613-53BBEC5989EA}"/>
              </a:ext>
            </a:extLst>
          </p:cNvPr>
          <p:cNvPicPr>
            <a:picLocks noChangeAspect="1"/>
          </p:cNvPicPr>
          <p:nvPr/>
        </p:nvPicPr>
        <p:blipFill>
          <a:blip r:embed="rId2"/>
          <a:stretch>
            <a:fillRect/>
          </a:stretch>
        </p:blipFill>
        <p:spPr>
          <a:xfrm>
            <a:off x="500838" y="3779916"/>
            <a:ext cx="3819298" cy="2710294"/>
          </a:xfrm>
          <a:prstGeom prst="rect">
            <a:avLst/>
          </a:prstGeom>
        </p:spPr>
      </p:pic>
      <p:sp>
        <p:nvSpPr>
          <p:cNvPr id="11" name="テキスト ボックス 10">
            <a:extLst>
              <a:ext uri="{FF2B5EF4-FFF2-40B4-BE49-F238E27FC236}">
                <a16:creationId xmlns:a16="http://schemas.microsoft.com/office/drawing/2014/main" id="{D9B31165-4E6B-3C7B-5EC4-4D4E71B1F5DE}"/>
              </a:ext>
            </a:extLst>
          </p:cNvPr>
          <p:cNvSpPr txBox="1"/>
          <p:nvPr/>
        </p:nvSpPr>
        <p:spPr>
          <a:xfrm>
            <a:off x="1373475" y="6502074"/>
            <a:ext cx="2357769" cy="246221"/>
          </a:xfrm>
          <a:prstGeom prst="rect">
            <a:avLst/>
          </a:prstGeom>
          <a:noFill/>
        </p:spPr>
        <p:txBody>
          <a:bodyPr wrap="square">
            <a:spAutoFit/>
          </a:bodyPr>
          <a:lstStyle/>
          <a:p>
            <a:pPr algn="ctr" fontAlgn="auto">
              <a:spcBef>
                <a:spcPts val="600"/>
              </a:spcBef>
            </a:pPr>
            <a:r>
              <a:rPr lang="ja-JP"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.2‑21</a:t>
            </a:r>
            <a:r>
              <a:rPr lang="ja-JP"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新技術等の活用フロー（案）</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2FDC55A2-EC68-071A-9044-7A69A8EE676A}"/>
              </a:ext>
            </a:extLst>
          </p:cNvPr>
          <p:cNvSpPr txBox="1"/>
          <p:nvPr/>
        </p:nvSpPr>
        <p:spPr>
          <a:xfrm>
            <a:off x="4829839" y="1023712"/>
            <a:ext cx="4182712" cy="1694631"/>
          </a:xfrm>
          <a:prstGeom prst="rect">
            <a:avLst/>
          </a:prstGeom>
          <a:noFill/>
        </p:spPr>
        <p:txBody>
          <a:bodyPr wrap="square">
            <a:spAutoFit/>
          </a:bodyPr>
          <a:lstStyle/>
          <a:p>
            <a:pPr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【新技術情報提供システム（</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NETIS</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）について】</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国土交通省では、民間等により開発された新技術の情報を新技術情報提供システム（</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NETIS</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3350"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おいて広く共有しており、登録された技術は、公共工事等において活用することとしており、維持管理に特化した維持管理支援サイトも常設し、維持管理に対応する技術も多く登録されている。長寿命化の促進のためには、これらの既存データベースシステムについて、周知・活用し、広く公共事業の現場で適用することが重要である。</a:t>
            </a:r>
            <a:endParaRPr lang="ja-JP" altLang="en-US" sz="11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B237015-813B-0BEC-5A74-E04A17E08187}"/>
              </a:ext>
            </a:extLst>
          </p:cNvPr>
          <p:cNvSpPr txBox="1"/>
          <p:nvPr/>
        </p:nvSpPr>
        <p:spPr>
          <a:xfrm>
            <a:off x="5034524" y="2818469"/>
            <a:ext cx="3873924" cy="246221"/>
          </a:xfrm>
          <a:prstGeom prst="rect">
            <a:avLst/>
          </a:prstGeom>
          <a:noFill/>
        </p:spPr>
        <p:txBody>
          <a:bodyPr wrap="square">
            <a:spAutoFit/>
          </a:bodyPr>
          <a:lstStyle/>
          <a:p>
            <a:pPr algn="just" fontAlgn="auto"/>
            <a:r>
              <a:rPr lang="ja-JP"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公園における管理運営システムの登録事例（</a:t>
            </a:r>
            <a:r>
              <a:rPr lang="en-US"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NETIS</a:t>
            </a:r>
            <a:r>
              <a:rPr lang="ja-JP"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登録事例）</a:t>
            </a:r>
            <a:r>
              <a:rPr lang="en-US" alt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31">
            <a:extLst>
              <a:ext uri="{FF2B5EF4-FFF2-40B4-BE49-F238E27FC236}">
                <a16:creationId xmlns:a16="http://schemas.microsoft.com/office/drawing/2014/main" id="{87FBE9F9-F55A-BDEF-7267-039DF0F46A5F}"/>
              </a:ext>
            </a:extLst>
          </p:cNvPr>
          <p:cNvSpPr txBox="1">
            <a:spLocks/>
          </p:cNvSpPr>
          <p:nvPr/>
        </p:nvSpPr>
        <p:spPr>
          <a:xfrm>
            <a:off x="4689525" y="3164815"/>
            <a:ext cx="4323026" cy="3480533"/>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0000"/>
              </a:lnSpc>
            </a:pP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050" dirty="0">
                <a:effectLst/>
                <a:latin typeface="Meiryo UI" panose="020B0604030504040204" pitchFamily="50" charset="-128"/>
                <a:ea typeface="Meiryo UI" panose="020B0604030504040204" pitchFamily="50" charset="-128"/>
                <a:cs typeface="Times New Roman" panose="02020603050405020304" pitchFamily="18" charset="0"/>
              </a:rPr>
              <a:t>Web GIS</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による公園施設の位置情報と、公園施設の管理履歴をデータ</a:t>
            </a:r>
            <a:endPar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ベース化し、ネットワークでつなげるシステム。インターネット経由で</a:t>
            </a:r>
            <a:r>
              <a:rPr lang="en-US" sz="1050" dirty="0">
                <a:effectLst/>
                <a:latin typeface="Meiryo UI" panose="020B0604030504040204" pitchFamily="50" charset="-128"/>
                <a:ea typeface="Meiryo UI" panose="020B0604030504040204" pitchFamily="50" charset="-128"/>
                <a:cs typeface="Times New Roman" panose="02020603050405020304" pitchFamily="18" charset="0"/>
              </a:rPr>
              <a:t>Web</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ブラ</a:t>
            </a:r>
            <a:endPar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ウザにより誰でも、同時に、同一情報にアクセスできる情報共有システム。</a:t>
            </a:r>
          </a:p>
          <a:p>
            <a:pPr algn="just">
              <a:lnSpc>
                <a:spcPct val="120000"/>
              </a:lnSpc>
            </a:pP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　システム内の管理情報を簡単に出力できて、様々な業務報告書の提出に</a:t>
            </a:r>
            <a:endPar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活用できるため、指定管理者の報告書等事務処理の効率化や時間コスト</a:t>
            </a:r>
            <a:endPar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の削減に役立つ。</a:t>
            </a:r>
          </a:p>
          <a:p>
            <a:pPr algn="just">
              <a:lnSpc>
                <a:spcPct val="120000"/>
              </a:lnSpc>
            </a:pP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　公園管理情報を分析・解析することにより、効率的な維持管理計画や将</a:t>
            </a:r>
            <a:endPar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来の公園整備・リニューアル計画などの作成のほか、長寿命化計画書の作</a:t>
            </a:r>
            <a:endPar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     </a:t>
            </a: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成などにも活用が可能。</a:t>
            </a:r>
          </a:p>
          <a:p>
            <a:pPr algn="just">
              <a:lnSpc>
                <a:spcPct val="120000"/>
              </a:lnSpc>
            </a:pPr>
            <a:r>
              <a:rPr lang="ja-JP" sz="1050" dirty="0">
                <a:effectLst/>
                <a:latin typeface="Meiryo UI" panose="020B0604030504040204" pitchFamily="50" charset="-128"/>
                <a:ea typeface="Meiryo UI" panose="020B0604030504040204" pitchFamily="50" charset="-128"/>
                <a:cs typeface="Times New Roman" panose="02020603050405020304" pitchFamily="18" charset="0"/>
              </a:rPr>
              <a:t>　　</a:t>
            </a:r>
          </a:p>
        </p:txBody>
      </p:sp>
      <p:pic>
        <p:nvPicPr>
          <p:cNvPr id="20" name="図 19">
            <a:extLst>
              <a:ext uri="{FF2B5EF4-FFF2-40B4-BE49-F238E27FC236}">
                <a16:creationId xmlns:a16="http://schemas.microsoft.com/office/drawing/2014/main" id="{C494C73A-D037-3711-E837-8E28D64A1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630" y="5013591"/>
            <a:ext cx="1900818" cy="1540348"/>
          </a:xfrm>
          <a:prstGeom prst="rect">
            <a:avLst/>
          </a:prstGeom>
        </p:spPr>
      </p:pic>
      <p:pic>
        <p:nvPicPr>
          <p:cNvPr id="21" name="図 20">
            <a:extLst>
              <a:ext uri="{FF2B5EF4-FFF2-40B4-BE49-F238E27FC236}">
                <a16:creationId xmlns:a16="http://schemas.microsoft.com/office/drawing/2014/main" id="{FE149764-38A8-52A4-BE1C-B92A260F5E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5960" y="5013591"/>
            <a:ext cx="2145235" cy="1515909"/>
          </a:xfrm>
          <a:prstGeom prst="rect">
            <a:avLst/>
          </a:prstGeom>
        </p:spPr>
      </p:pic>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177</a:t>
            </a:fld>
            <a:endParaRPr lang="ja-JP" altLang="en-US" dirty="0"/>
          </a:p>
        </p:txBody>
      </p:sp>
    </p:spTree>
    <p:extLst>
      <p:ext uri="{BB962C8B-B14F-4D97-AF65-F5344CB8AC3E}">
        <p14:creationId xmlns:p14="http://schemas.microsoft.com/office/powerpoint/2010/main" val="2211670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ctr"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ctr"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ctr"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ctr"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8" y="532135"/>
            <a:ext cx="4343355" cy="307777"/>
          </a:xfrm>
          <a:prstGeom prst="rect">
            <a:avLst/>
          </a:prstGeom>
          <a:noFill/>
        </p:spPr>
        <p:txBody>
          <a:bodyPr wrap="square">
            <a:spAutoFit/>
          </a:bodyPr>
          <a:lstStyle/>
          <a:p>
            <a:pPr marL="381000" indent="-381000" algn="just">
              <a:spcBef>
                <a:spcPts val="600"/>
              </a:spcBef>
              <a:spcAft>
                <a:spcPts val="600"/>
              </a:spcAft>
            </a:pP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９ 公園機能や公園施設に関する再整備の視点</a:t>
            </a:r>
            <a:endParaRPr lang="ja-JP" altLang="ja-JP" sz="1400" b="1" dirty="0">
              <a:effectLst/>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178</a:t>
            </a:fld>
            <a:endParaRPr lang="ja-JP" altLang="en-US" dirty="0"/>
          </a:p>
        </p:txBody>
      </p:sp>
      <p:sp>
        <p:nvSpPr>
          <p:cNvPr id="6" name="テキスト ボックス 5">
            <a:extLst>
              <a:ext uri="{FF2B5EF4-FFF2-40B4-BE49-F238E27FC236}">
                <a16:creationId xmlns:a16="http://schemas.microsoft.com/office/drawing/2014/main" id="{766948E8-AC2C-D597-CFCD-2F0DEF220847}"/>
              </a:ext>
            </a:extLst>
          </p:cNvPr>
          <p:cNvSpPr txBox="1"/>
          <p:nvPr/>
        </p:nvSpPr>
        <p:spPr>
          <a:xfrm>
            <a:off x="118627" y="985537"/>
            <a:ext cx="4343354" cy="2304029"/>
          </a:xfrm>
          <a:prstGeom prst="rect">
            <a:avLst/>
          </a:prstGeom>
          <a:noFill/>
        </p:spPr>
        <p:txBody>
          <a:bodyPr wrap="square">
            <a:spAutoFit/>
          </a:bodyPr>
          <a:lstStyle/>
          <a:p>
            <a:pPr marL="133350" indent="13335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公園の性質</a:t>
            </a:r>
            <a:r>
              <a:rPr lang="ja-JP" altLang="ja-JP" sz="11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を踏まえ、本計画が担っている既存施設の機能保全や安全確保とは別に、必要に応じて、利用状況や社会的動向、地域の実情などによる、施設の機能転換や機能廃止の検討（再整備の検討）を行うこととし、その検討結果については本計画の見直し時に反映させ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公園に求められる役割は、社会情勢等に応じて変化又は付加されてくることから、それらの要請に適切に対応し、公園の活性化や新たな付加価値の創出を進めていくためには、今後、面的な施設の機能転換や機能廃止などの検討（再整備計画の検討）に取り組んでいく。特に、各公園毎に利用状況や立地条件等の特性があることから、それぞれの公園特性に応じて、有識者や利用者の意見を踏まえながら、幅広い視点で検討していく。　　　</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EB272ED1-0E7C-60A9-E887-2D591832A2FC}"/>
              </a:ext>
            </a:extLst>
          </p:cNvPr>
          <p:cNvSpPr txBox="1"/>
          <p:nvPr/>
        </p:nvSpPr>
        <p:spPr>
          <a:xfrm>
            <a:off x="576816" y="3203805"/>
            <a:ext cx="3885165" cy="230832"/>
          </a:xfrm>
          <a:prstGeom prst="rect">
            <a:avLst/>
          </a:prstGeom>
          <a:noFill/>
        </p:spPr>
        <p:txBody>
          <a:bodyPr wrap="square">
            <a:spAutoFit/>
          </a:bodyPr>
          <a:lstStyle/>
          <a:p>
            <a:pPr marL="133350" indent="-133350" algn="just" fontAlgn="auto"/>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※公園は、求められるニーズが時間経過や社会情勢により変化する性格を有する</a:t>
            </a:r>
            <a:endPar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30">
            <a:extLst>
              <a:ext uri="{FF2B5EF4-FFF2-40B4-BE49-F238E27FC236}">
                <a16:creationId xmlns:a16="http://schemas.microsoft.com/office/drawing/2014/main" id="{1A918A42-9BD1-D94C-6172-3A27A04C8341}"/>
              </a:ext>
            </a:extLst>
          </p:cNvPr>
          <p:cNvSpPr txBox="1">
            <a:spLocks noChangeArrowheads="1"/>
          </p:cNvSpPr>
          <p:nvPr/>
        </p:nvSpPr>
        <p:spPr bwMode="auto">
          <a:xfrm>
            <a:off x="158696" y="3468443"/>
            <a:ext cx="3076575" cy="230832"/>
          </a:xfrm>
          <a:prstGeom prst="rect">
            <a:avLst/>
          </a:prstGeom>
          <a:gradFill rotWithShape="0">
            <a:gsLst>
              <a:gs pos="0">
                <a:srgbClr val="FFFFFF"/>
              </a:gs>
              <a:gs pos="50000">
                <a:srgbClr val="FFFFFF"/>
              </a:gs>
              <a:gs pos="100000">
                <a:srgbClr val="FFFFFF"/>
              </a:gs>
            </a:gsLst>
            <a:lin ang="18900000" scaled="1"/>
          </a:gradFill>
          <a:ln>
            <a:noFill/>
          </a:ln>
          <a:effectLst/>
        </p:spPr>
        <p:txBody>
          <a:bodyPr rot="0" vert="horz" wrap="square" lIns="91440" tIns="45720" rIns="91440" bIns="45720" anchor="t" anchorCtr="0" upright="1">
            <a:noAutofit/>
          </a:bodyPr>
          <a:lstStyle/>
          <a:p>
            <a:pPr algn="l"/>
            <a:r>
              <a:rPr lang="ja-JP" sz="1100" b="1"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◆利用者ニーズや社会的動向による機能転換</a:t>
            </a:r>
            <a:endParaRPr 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0" name="テキスト ボックス 29">
            <a:extLst>
              <a:ext uri="{FF2B5EF4-FFF2-40B4-BE49-F238E27FC236}">
                <a16:creationId xmlns:a16="http://schemas.microsoft.com/office/drawing/2014/main" id="{152961BE-5CE8-20A2-182C-AFAE944F1264}"/>
              </a:ext>
            </a:extLst>
          </p:cNvPr>
          <p:cNvSpPr txBox="1">
            <a:spLocks noChangeArrowheads="1"/>
          </p:cNvSpPr>
          <p:nvPr/>
        </p:nvSpPr>
        <p:spPr bwMode="auto">
          <a:xfrm>
            <a:off x="158696" y="3728930"/>
            <a:ext cx="4064533" cy="952500"/>
          </a:xfrm>
          <a:prstGeom prst="rect">
            <a:avLst/>
          </a:prstGeom>
          <a:gradFill rotWithShape="0">
            <a:gsLst>
              <a:gs pos="0">
                <a:srgbClr val="FFFFFF"/>
              </a:gs>
              <a:gs pos="50000">
                <a:srgbClr val="FFFFFF"/>
              </a:gs>
              <a:gs pos="100000">
                <a:srgbClr val="FFFFFF"/>
              </a:gs>
            </a:gsLst>
            <a:lin ang="18900000" scaled="1"/>
          </a:gradFill>
          <a:ln>
            <a:noFill/>
          </a:ln>
          <a:effectLst/>
        </p:spPr>
        <p:txBody>
          <a:bodyPr rot="0" vert="horz" wrap="square" lIns="91440" tIns="45720" rIns="91440" bIns="45720" anchor="t" anchorCtr="0" upright="1">
            <a:noAutofit/>
          </a:bodyPr>
          <a:lstStyle/>
          <a:p>
            <a:pPr algn="just">
              <a:lnSpc>
                <a:spcPts val="1700"/>
              </a:lnSpc>
            </a:pPr>
            <a:r>
              <a:rPr lang="ja-JP" sz="900" dirty="0">
                <a:effectLst/>
                <a:latin typeface="Meiryo UI" panose="020B0604030504040204" pitchFamily="50" charset="-128"/>
                <a:ea typeface="Meiryo UI" panose="020B0604030504040204" pitchFamily="50" charset="-128"/>
                <a:cs typeface="Times New Roman" panose="02020603050405020304" pitchFamily="18" charset="0"/>
              </a:rPr>
              <a:t> </a:t>
            </a:r>
          </a:p>
          <a:p>
            <a:pPr marL="133350" indent="127000" algn="just">
              <a:lnSpc>
                <a:spcPts val="1700"/>
              </a:lnSpc>
            </a:pPr>
            <a:r>
              <a:rPr lang="ja-JP" sz="900" dirty="0">
                <a:effectLst/>
                <a:latin typeface="Meiryo UI" panose="020B0604030504040204" pitchFamily="50" charset="-128"/>
                <a:ea typeface="Meiryo UI" panose="020B0604030504040204" pitchFamily="50" charset="-128"/>
                <a:cs typeface="Times New Roman" panose="02020603050405020304" pitchFamily="18" charset="0"/>
              </a:rPr>
              <a:t>社会的に必要性が低下したプールにおいて、必要性や広域性、収支状況などの視点であり方検討を行った結果、廃止が決定したプール跡地において、周辺小学校などの利用者ニーズを把握しながら遊戯広場に再整備を進めている。</a:t>
            </a:r>
          </a:p>
        </p:txBody>
      </p:sp>
      <p:sp>
        <p:nvSpPr>
          <p:cNvPr id="14" name="テキスト ボックス 13">
            <a:extLst>
              <a:ext uri="{FF2B5EF4-FFF2-40B4-BE49-F238E27FC236}">
                <a16:creationId xmlns:a16="http://schemas.microsoft.com/office/drawing/2014/main" id="{6A395CC7-9859-641D-D71D-BA056828C5B9}"/>
              </a:ext>
            </a:extLst>
          </p:cNvPr>
          <p:cNvSpPr txBox="1"/>
          <p:nvPr/>
        </p:nvSpPr>
        <p:spPr>
          <a:xfrm>
            <a:off x="294814" y="3728930"/>
            <a:ext cx="2804337" cy="251856"/>
          </a:xfrm>
          <a:prstGeom prst="rect">
            <a:avLst/>
          </a:prstGeom>
          <a:noFill/>
          <a:ln>
            <a:solidFill>
              <a:schemeClr val="tx1"/>
            </a:solidFill>
          </a:ln>
        </p:spPr>
        <p:txBody>
          <a:bodyPr wrap="square">
            <a:spAutoFit/>
          </a:bodyPr>
          <a:lstStyle/>
          <a:p>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事例 プール跡地における遊戯広場への機能転換 </a:t>
            </a:r>
            <a:endParaRPr lang="ja-JP" altLang="en-US" sz="1050" dirty="0"/>
          </a:p>
        </p:txBody>
      </p:sp>
      <p:pic>
        <p:nvPicPr>
          <p:cNvPr id="15" name="Picture 9" descr="説明: 説明: IMG_3445">
            <a:extLst>
              <a:ext uri="{FF2B5EF4-FFF2-40B4-BE49-F238E27FC236}">
                <a16:creationId xmlns:a16="http://schemas.microsoft.com/office/drawing/2014/main" id="{6468C21B-193B-D65A-A6DE-8E52E36A5C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699" y="4857941"/>
            <a:ext cx="1272049" cy="1204061"/>
          </a:xfrm>
          <a:prstGeom prst="rect">
            <a:avLst/>
          </a:prstGeom>
          <a:noFill/>
        </p:spPr>
      </p:pic>
      <p:pic>
        <p:nvPicPr>
          <p:cNvPr id="17" name="Picture 2">
            <a:extLst>
              <a:ext uri="{FF2B5EF4-FFF2-40B4-BE49-F238E27FC236}">
                <a16:creationId xmlns:a16="http://schemas.microsoft.com/office/drawing/2014/main" id="{D7113F90-7A54-F4DF-18F4-38743B0FCDBF}"/>
              </a:ext>
            </a:extLst>
          </p:cNvPr>
          <p:cNvPicPr>
            <a:picLocks noChangeAspect="1" noChangeArrowheads="1"/>
          </p:cNvPicPr>
          <p:nvPr/>
        </p:nvPicPr>
        <p:blipFill>
          <a:blip r:embed="rId3"/>
          <a:srcRect/>
          <a:stretch>
            <a:fillRect/>
          </a:stretch>
        </p:blipFill>
        <p:spPr bwMode="auto">
          <a:xfrm>
            <a:off x="1675848" y="4858510"/>
            <a:ext cx="1281201" cy="1203492"/>
          </a:xfrm>
          <a:prstGeom prst="rect">
            <a:avLst/>
          </a:prstGeom>
          <a:noFill/>
        </p:spPr>
      </p:pic>
      <p:pic>
        <p:nvPicPr>
          <p:cNvPr id="18" name="Picture 3" descr="P1000176s">
            <a:extLst>
              <a:ext uri="{FF2B5EF4-FFF2-40B4-BE49-F238E27FC236}">
                <a16:creationId xmlns:a16="http://schemas.microsoft.com/office/drawing/2014/main" id="{851CC13C-D742-8264-8F56-EC03AD7C1AC3}"/>
              </a:ext>
            </a:extLst>
          </p:cNvPr>
          <p:cNvPicPr>
            <a:picLocks noChangeAspect="1" noChangeArrowheads="1"/>
          </p:cNvPicPr>
          <p:nvPr/>
        </p:nvPicPr>
        <p:blipFill>
          <a:blip r:embed="rId4"/>
          <a:srcRect/>
          <a:stretch>
            <a:fillRect/>
          </a:stretch>
        </p:blipFill>
        <p:spPr bwMode="auto">
          <a:xfrm>
            <a:off x="3099151" y="4857941"/>
            <a:ext cx="1278109" cy="1262952"/>
          </a:xfrm>
          <a:prstGeom prst="rect">
            <a:avLst/>
          </a:prstGeom>
          <a:noFill/>
        </p:spPr>
      </p:pic>
      <p:sp>
        <p:nvSpPr>
          <p:cNvPr id="19" name="テキスト ボックス 26">
            <a:extLst>
              <a:ext uri="{FF2B5EF4-FFF2-40B4-BE49-F238E27FC236}">
                <a16:creationId xmlns:a16="http://schemas.microsoft.com/office/drawing/2014/main" id="{76ABBF43-5368-8F1D-70C7-41C9151757B3}"/>
              </a:ext>
            </a:extLst>
          </p:cNvPr>
          <p:cNvSpPr txBox="1">
            <a:spLocks noChangeArrowheads="1"/>
          </p:cNvSpPr>
          <p:nvPr/>
        </p:nvSpPr>
        <p:spPr bwMode="auto">
          <a:xfrm>
            <a:off x="219601" y="6174316"/>
            <a:ext cx="1551910" cy="230832"/>
          </a:xfrm>
          <a:prstGeom prst="rect">
            <a:avLst/>
          </a:prstGeom>
          <a:gradFill rotWithShape="0">
            <a:gsLst>
              <a:gs pos="0">
                <a:srgbClr val="FFFFFF"/>
              </a:gs>
              <a:gs pos="50000">
                <a:srgbClr val="FFFFFF"/>
              </a:gs>
              <a:gs pos="100000">
                <a:srgbClr val="FFFFFF"/>
              </a:gs>
            </a:gsLst>
            <a:lin ang="18900000" scaled="1"/>
          </a:gradFill>
          <a:ln>
            <a:noFill/>
          </a:ln>
          <a:effectLst/>
        </p:spPr>
        <p:txBody>
          <a:bodyPr rot="0" vert="horz" wrap="square" lIns="91440" tIns="45720" rIns="91440" bIns="45720" anchor="t" anchorCtr="0" upright="1">
            <a:noAutofit/>
          </a:bodyPr>
          <a:lstStyle/>
          <a:p>
            <a:pPr algn="just"/>
            <a:r>
              <a:rPr lang="ja-JP" sz="800" dirty="0">
                <a:effectLst/>
                <a:latin typeface="Meiryo UI" panose="020B0604030504040204" pitchFamily="50" charset="-128"/>
                <a:ea typeface="Meiryo UI" panose="020B0604030504040204" pitchFamily="50" charset="-128"/>
                <a:cs typeface="Times New Roman" panose="02020603050405020304" pitchFamily="18" charset="0"/>
              </a:rPr>
              <a:t>プールから遊戯広場に再整備</a:t>
            </a:r>
          </a:p>
        </p:txBody>
      </p:sp>
      <p:sp>
        <p:nvSpPr>
          <p:cNvPr id="20" name="テキスト ボックス 27">
            <a:extLst>
              <a:ext uri="{FF2B5EF4-FFF2-40B4-BE49-F238E27FC236}">
                <a16:creationId xmlns:a16="http://schemas.microsoft.com/office/drawing/2014/main" id="{95F2E393-6396-43B6-75EC-CB31BAD5C5EB}"/>
              </a:ext>
            </a:extLst>
          </p:cNvPr>
          <p:cNvSpPr txBox="1">
            <a:spLocks noChangeArrowheads="1"/>
          </p:cNvSpPr>
          <p:nvPr/>
        </p:nvSpPr>
        <p:spPr bwMode="auto">
          <a:xfrm>
            <a:off x="2190962" y="6174316"/>
            <a:ext cx="1792213" cy="321848"/>
          </a:xfrm>
          <a:prstGeom prst="rect">
            <a:avLst/>
          </a:prstGeom>
          <a:gradFill rotWithShape="0">
            <a:gsLst>
              <a:gs pos="0">
                <a:srgbClr val="FFFFFF"/>
              </a:gs>
              <a:gs pos="50000">
                <a:srgbClr val="FFFFFF"/>
              </a:gs>
              <a:gs pos="100000">
                <a:srgbClr val="FFFFFF"/>
              </a:gs>
            </a:gsLst>
            <a:lin ang="18900000" scaled="1"/>
          </a:gradFill>
          <a:ln>
            <a:noFill/>
          </a:ln>
          <a:effectLst/>
        </p:spPr>
        <p:txBody>
          <a:bodyPr rot="0" vert="horz" wrap="square" lIns="91440" tIns="45720" rIns="91440" bIns="45720" anchor="t" anchorCtr="0" upright="1">
            <a:noAutofit/>
          </a:bodyPr>
          <a:lstStyle/>
          <a:p>
            <a:pPr algn="just"/>
            <a:r>
              <a:rPr lang="ja-JP" sz="800" dirty="0">
                <a:effectLst/>
                <a:latin typeface="Meiryo UI" panose="020B0604030504040204" pitchFamily="50" charset="-128"/>
                <a:ea typeface="Meiryo UI" panose="020B0604030504040204" pitchFamily="50" charset="-128"/>
                <a:cs typeface="Times New Roman" panose="02020603050405020304" pitchFamily="18" charset="0"/>
              </a:rPr>
              <a:t>ニーズの把握（周辺小学校に聞取り）</a:t>
            </a:r>
          </a:p>
        </p:txBody>
      </p:sp>
      <p:sp>
        <p:nvSpPr>
          <p:cNvPr id="21" name="テキスト ボックス 25">
            <a:extLst>
              <a:ext uri="{FF2B5EF4-FFF2-40B4-BE49-F238E27FC236}">
                <a16:creationId xmlns:a16="http://schemas.microsoft.com/office/drawing/2014/main" id="{5659012C-EF30-425A-BF6A-4291C4403657}"/>
              </a:ext>
            </a:extLst>
          </p:cNvPr>
          <p:cNvSpPr txBox="1">
            <a:spLocks noChangeArrowheads="1"/>
          </p:cNvSpPr>
          <p:nvPr/>
        </p:nvSpPr>
        <p:spPr bwMode="auto">
          <a:xfrm>
            <a:off x="4703024" y="901466"/>
            <a:ext cx="2378259" cy="301360"/>
          </a:xfrm>
          <a:prstGeom prst="rect">
            <a:avLst/>
          </a:prstGeom>
          <a:gradFill rotWithShape="0">
            <a:gsLst>
              <a:gs pos="0">
                <a:srgbClr val="FFFFFF"/>
              </a:gs>
              <a:gs pos="50000">
                <a:srgbClr val="FFFFFF"/>
              </a:gs>
              <a:gs pos="100000">
                <a:srgbClr val="FFFFFF"/>
              </a:gs>
            </a:gsLst>
            <a:lin ang="18900000" scaled="1"/>
          </a:gradFill>
          <a:ln>
            <a:noFill/>
          </a:ln>
          <a:effectLst/>
        </p:spPr>
        <p:txBody>
          <a:bodyPr rot="0" vert="horz" wrap="square" lIns="91440" tIns="45720" rIns="91440" bIns="45720" anchor="t" anchorCtr="0" upright="1">
            <a:noAutofit/>
          </a:bodyPr>
          <a:lstStyle/>
          <a:p>
            <a:pPr algn="l"/>
            <a:r>
              <a:rPr lang="ja-JP" sz="1100" b="1">
                <a:effectLst/>
                <a:latin typeface="ＭＳ Ｐゴシック" panose="020B0600070205080204" pitchFamily="50" charset="-128"/>
                <a:ea typeface="HG丸ｺﾞｼｯｸM-PRO" panose="020F0400000000000000" pitchFamily="50" charset="-128"/>
                <a:cs typeface="Times New Roman" panose="02020603050405020304" pitchFamily="18" charset="0"/>
              </a:rPr>
              <a:t>◆利用ニーズ等による機能拡充</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9D7824BC-240D-464A-EB19-F3754E0566FD}"/>
              </a:ext>
            </a:extLst>
          </p:cNvPr>
          <p:cNvSpPr txBox="1"/>
          <p:nvPr/>
        </p:nvSpPr>
        <p:spPr>
          <a:xfrm>
            <a:off x="4807888" y="1202825"/>
            <a:ext cx="1869359" cy="215444"/>
          </a:xfrm>
          <a:prstGeom prst="rect">
            <a:avLst/>
          </a:prstGeom>
          <a:noFill/>
          <a:ln>
            <a:solidFill>
              <a:schemeClr val="tx1"/>
            </a:solidFill>
          </a:ln>
        </p:spPr>
        <p:txBody>
          <a:bodyPr wrap="square" lIns="0" tIns="0" rIns="0">
            <a:spAutoFit/>
          </a:bodyPr>
          <a:lstStyle/>
          <a:p>
            <a:pPr algn="ct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事例 苗圃における機能拡充</a:t>
            </a:r>
            <a:endParaRPr lang="ja-JP" altLang="en-US" sz="1100" dirty="0">
              <a:latin typeface="Meiryo UI" panose="020B0604030504040204" pitchFamily="50" charset="-128"/>
              <a:ea typeface="Meiryo UI" panose="020B0604030504040204" pitchFamily="50" charset="-128"/>
            </a:endParaRPr>
          </a:p>
        </p:txBody>
      </p:sp>
      <p:sp>
        <p:nvSpPr>
          <p:cNvPr id="24" name="テキスト ボックス 24">
            <a:extLst>
              <a:ext uri="{FF2B5EF4-FFF2-40B4-BE49-F238E27FC236}">
                <a16:creationId xmlns:a16="http://schemas.microsoft.com/office/drawing/2014/main" id="{7F95345E-DB5F-3F2D-B6F3-ABA94C1B14FF}"/>
              </a:ext>
            </a:extLst>
          </p:cNvPr>
          <p:cNvSpPr txBox="1">
            <a:spLocks noChangeArrowheads="1"/>
          </p:cNvSpPr>
          <p:nvPr/>
        </p:nvSpPr>
        <p:spPr bwMode="auto">
          <a:xfrm>
            <a:off x="4736644" y="1426736"/>
            <a:ext cx="4288729" cy="933450"/>
          </a:xfrm>
          <a:prstGeom prst="rect">
            <a:avLst/>
          </a:prstGeom>
          <a:noFill/>
          <a:ln>
            <a:noFill/>
          </a:ln>
          <a:effectLst/>
        </p:spPr>
        <p:txBody>
          <a:bodyPr rot="0" vert="horz" wrap="square" lIns="91440" tIns="45720" rIns="91440" bIns="45720" anchor="t" anchorCtr="0" upright="1">
            <a:noAutofit/>
          </a:bodyPr>
          <a:lstStyle/>
          <a:p>
            <a:pPr marL="133350" indent="127000" algn="just">
              <a:lnSpc>
                <a:spcPct val="120000"/>
              </a:lnSpc>
            </a:pPr>
            <a:r>
              <a:rPr lang="ja-JP" sz="1000" dirty="0">
                <a:effectLst/>
                <a:latin typeface="Meiryo UI" panose="020B0604030504040204" pitchFamily="50" charset="-128"/>
                <a:ea typeface="Meiryo UI" panose="020B0604030504040204" pitchFamily="50" charset="-128"/>
                <a:cs typeface="Times New Roman" panose="02020603050405020304" pitchFamily="18" charset="0"/>
              </a:rPr>
              <a:t>社会的に必要性が低下した苗圃において、公園の利用活性化に資する施設にリニューアルするため、有識者や公園ボランティア団体等で構成されたあり方検討会で議論し、従来の管理者型の苗圃から一般利用型の苗圃に再整備を進めている。</a:t>
            </a:r>
          </a:p>
        </p:txBody>
      </p:sp>
      <p:pic>
        <p:nvPicPr>
          <p:cNvPr id="25" name="図 24">
            <a:extLst>
              <a:ext uri="{FF2B5EF4-FFF2-40B4-BE49-F238E27FC236}">
                <a16:creationId xmlns:a16="http://schemas.microsoft.com/office/drawing/2014/main" id="{3EC96126-0FF7-ABB6-7129-BD59DC4B0345}"/>
              </a:ext>
            </a:extLst>
          </p:cNvPr>
          <p:cNvPicPr>
            <a:picLocks noChangeAspect="1"/>
          </p:cNvPicPr>
          <p:nvPr/>
        </p:nvPicPr>
        <p:blipFill>
          <a:blip r:embed="rId5" cstate="print"/>
          <a:srcRect/>
          <a:stretch>
            <a:fillRect/>
          </a:stretch>
        </p:blipFill>
        <p:spPr bwMode="auto">
          <a:xfrm>
            <a:off x="6230411" y="2351719"/>
            <a:ext cx="1338748" cy="1200150"/>
          </a:xfrm>
          <a:prstGeom prst="rect">
            <a:avLst/>
          </a:prstGeom>
          <a:noFill/>
          <a:ln w="9525">
            <a:noFill/>
            <a:miter lim="800000"/>
            <a:headEnd/>
            <a:tailEnd/>
          </a:ln>
        </p:spPr>
      </p:pic>
      <p:pic>
        <p:nvPicPr>
          <p:cNvPr id="26" name="Picture 34" descr="計画平面図2">
            <a:extLst>
              <a:ext uri="{FF2B5EF4-FFF2-40B4-BE49-F238E27FC236}">
                <a16:creationId xmlns:a16="http://schemas.microsoft.com/office/drawing/2014/main" id="{5D6C44D4-E0CD-632E-43B2-3B8A3631D773}"/>
              </a:ext>
            </a:extLst>
          </p:cNvPr>
          <p:cNvPicPr>
            <a:picLocks noChangeAspect="1"/>
          </p:cNvPicPr>
          <p:nvPr/>
        </p:nvPicPr>
        <p:blipFill>
          <a:blip r:embed="rId6" cstate="print"/>
          <a:srcRect r="5516"/>
          <a:stretch>
            <a:fillRect/>
          </a:stretch>
        </p:blipFill>
        <p:spPr bwMode="auto">
          <a:xfrm>
            <a:off x="7698438" y="2351719"/>
            <a:ext cx="1346717" cy="1200150"/>
          </a:xfrm>
          <a:prstGeom prst="rect">
            <a:avLst/>
          </a:prstGeom>
          <a:noFill/>
          <a:ln w="9525">
            <a:noFill/>
            <a:miter lim="800000"/>
            <a:headEnd/>
            <a:tailEnd/>
          </a:ln>
        </p:spPr>
      </p:pic>
      <p:pic>
        <p:nvPicPr>
          <p:cNvPr id="27" name="図 26">
            <a:extLst>
              <a:ext uri="{FF2B5EF4-FFF2-40B4-BE49-F238E27FC236}">
                <a16:creationId xmlns:a16="http://schemas.microsoft.com/office/drawing/2014/main" id="{A2D49DD6-CAC5-2005-AFA9-710A9EB7D20E}"/>
              </a:ext>
            </a:extLst>
          </p:cNvPr>
          <p:cNvPicPr>
            <a:picLocks noChangeAspect="1"/>
          </p:cNvPicPr>
          <p:nvPr/>
        </p:nvPicPr>
        <p:blipFill>
          <a:blip r:embed="rId7" cstate="print"/>
          <a:srcRect/>
          <a:stretch>
            <a:fillRect/>
          </a:stretch>
        </p:blipFill>
        <p:spPr bwMode="auto">
          <a:xfrm>
            <a:off x="4703024" y="2340957"/>
            <a:ext cx="1338748" cy="1200150"/>
          </a:xfrm>
          <a:prstGeom prst="rect">
            <a:avLst/>
          </a:prstGeom>
          <a:noFill/>
          <a:ln w="9525">
            <a:noFill/>
            <a:miter lim="800000"/>
            <a:headEnd/>
            <a:tailEnd/>
          </a:ln>
        </p:spPr>
      </p:pic>
      <p:sp>
        <p:nvSpPr>
          <p:cNvPr id="28" name="Text Box 758">
            <a:extLst>
              <a:ext uri="{FF2B5EF4-FFF2-40B4-BE49-F238E27FC236}">
                <a16:creationId xmlns:a16="http://schemas.microsoft.com/office/drawing/2014/main" id="{BDF2FCA9-DC70-2C27-674C-84CFB5FF519F}"/>
              </a:ext>
            </a:extLst>
          </p:cNvPr>
          <p:cNvSpPr txBox="1">
            <a:spLocks noChangeArrowheads="1"/>
          </p:cNvSpPr>
          <p:nvPr/>
        </p:nvSpPr>
        <p:spPr bwMode="auto">
          <a:xfrm>
            <a:off x="4703024" y="3603856"/>
            <a:ext cx="1442595" cy="376930"/>
          </a:xfrm>
          <a:prstGeom prst="rect">
            <a:avLst/>
          </a:prstGeom>
          <a:gradFill rotWithShape="0">
            <a:gsLst>
              <a:gs pos="0">
                <a:srgbClr val="FFFFFF"/>
              </a:gs>
              <a:gs pos="50000">
                <a:srgbClr val="FFFFFF"/>
              </a:gs>
              <a:gs pos="100000">
                <a:srgbClr val="FFFFFF"/>
              </a:gs>
            </a:gsLst>
            <a:lin ang="18900000" scaled="1"/>
          </a:gradFill>
          <a:ln>
            <a:noFill/>
          </a:ln>
          <a:effectLst/>
        </p:spPr>
        <p:txBody>
          <a:bodyPr rot="0" vert="horz" wrap="square" lIns="91440" tIns="45720" rIns="91440" bIns="45720" anchor="t" anchorCtr="0" upright="1">
            <a:noAutofit/>
          </a:bodyPr>
          <a:lstStyle/>
          <a:p>
            <a:pPr algn="just">
              <a:lnSpc>
                <a:spcPts val="1000"/>
              </a:lnSpc>
            </a:pPr>
            <a:r>
              <a:rPr lang="ja-JP" sz="900">
                <a:effectLst/>
                <a:latin typeface="Meiryo UI" panose="020B0604030504040204" pitchFamily="50" charset="-128"/>
                <a:ea typeface="Meiryo UI" panose="020B0604030504040204" pitchFamily="50" charset="-128"/>
                <a:cs typeface="Times New Roman" panose="02020603050405020304" pitchFamily="18" charset="0"/>
              </a:rPr>
              <a:t>管理者型苗圃から</a:t>
            </a:r>
          </a:p>
          <a:p>
            <a:pPr algn="just">
              <a:lnSpc>
                <a:spcPts val="1000"/>
              </a:lnSpc>
            </a:pPr>
            <a:r>
              <a:rPr lang="ja-JP" sz="900">
                <a:effectLst/>
                <a:latin typeface="Meiryo UI" panose="020B0604030504040204" pitchFamily="50" charset="-128"/>
                <a:ea typeface="Meiryo UI" panose="020B0604030504040204" pitchFamily="50" charset="-128"/>
                <a:cs typeface="Times New Roman" panose="02020603050405020304" pitchFamily="18" charset="0"/>
              </a:rPr>
              <a:t>一般利用型苗圃に再整備</a:t>
            </a:r>
          </a:p>
        </p:txBody>
      </p:sp>
      <p:sp>
        <p:nvSpPr>
          <p:cNvPr id="29" name="Text Box 756">
            <a:extLst>
              <a:ext uri="{FF2B5EF4-FFF2-40B4-BE49-F238E27FC236}">
                <a16:creationId xmlns:a16="http://schemas.microsoft.com/office/drawing/2014/main" id="{C9E57670-1C87-A336-9346-C175FD5B126B}"/>
              </a:ext>
            </a:extLst>
          </p:cNvPr>
          <p:cNvSpPr txBox="1">
            <a:spLocks noChangeArrowheads="1"/>
          </p:cNvSpPr>
          <p:nvPr/>
        </p:nvSpPr>
        <p:spPr bwMode="auto">
          <a:xfrm>
            <a:off x="6459681" y="3652621"/>
            <a:ext cx="1035050" cy="279400"/>
          </a:xfrm>
          <a:prstGeom prst="rect">
            <a:avLst/>
          </a:prstGeom>
          <a:gradFill rotWithShape="0">
            <a:gsLst>
              <a:gs pos="0">
                <a:srgbClr val="FFFFFF"/>
              </a:gs>
              <a:gs pos="50000">
                <a:srgbClr val="FFFFFF"/>
              </a:gs>
              <a:gs pos="100000">
                <a:srgbClr val="FFFFFF"/>
              </a:gs>
            </a:gsLst>
            <a:lin ang="18900000" scaled="1"/>
          </a:gradFill>
          <a:ln>
            <a:noFill/>
          </a:ln>
          <a:effectLst/>
        </p:spPr>
        <p:txBody>
          <a:bodyPr rot="0" vert="horz" wrap="square" lIns="91440" tIns="45720" rIns="91440" bIns="45720" anchor="t" anchorCtr="0" upright="1">
            <a:noAutofit/>
          </a:bodyPr>
          <a:lstStyle/>
          <a:p>
            <a:pPr algn="just"/>
            <a:r>
              <a:rPr lang="ja-JP" sz="900" dirty="0">
                <a:effectLst/>
                <a:latin typeface="Meiryo UI" panose="020B0604030504040204" pitchFamily="50" charset="-128"/>
                <a:ea typeface="Meiryo UI" panose="020B0604030504040204" pitchFamily="50" charset="-128"/>
                <a:cs typeface="Times New Roman" panose="02020603050405020304" pitchFamily="18" charset="0"/>
              </a:rPr>
              <a:t>あり方検討会</a:t>
            </a:r>
          </a:p>
        </p:txBody>
      </p:sp>
      <p:sp>
        <p:nvSpPr>
          <p:cNvPr id="30" name="Text Box 757">
            <a:extLst>
              <a:ext uri="{FF2B5EF4-FFF2-40B4-BE49-F238E27FC236}">
                <a16:creationId xmlns:a16="http://schemas.microsoft.com/office/drawing/2014/main" id="{35BFF645-68F6-A86C-1B25-DF1F790FB050}"/>
              </a:ext>
            </a:extLst>
          </p:cNvPr>
          <p:cNvSpPr txBox="1">
            <a:spLocks noChangeArrowheads="1"/>
          </p:cNvSpPr>
          <p:nvPr/>
        </p:nvSpPr>
        <p:spPr bwMode="auto">
          <a:xfrm>
            <a:off x="8004475" y="3667385"/>
            <a:ext cx="1029525" cy="230831"/>
          </a:xfrm>
          <a:prstGeom prst="rect">
            <a:avLst/>
          </a:prstGeom>
          <a:gradFill rotWithShape="0">
            <a:gsLst>
              <a:gs pos="0">
                <a:srgbClr val="FFFFFF"/>
              </a:gs>
              <a:gs pos="50000">
                <a:srgbClr val="FFFFFF"/>
              </a:gs>
              <a:gs pos="100000">
                <a:srgbClr val="FFFFFF"/>
              </a:gs>
            </a:gsLst>
            <a:lin ang="18900000" scaled="1"/>
          </a:gradFill>
          <a:ln>
            <a:noFill/>
          </a:ln>
          <a:effectLst/>
        </p:spPr>
        <p:txBody>
          <a:bodyPr rot="0" vert="horz" wrap="square" lIns="91440" tIns="45720" rIns="91440" bIns="45720" anchor="t" anchorCtr="0" upright="1">
            <a:noAutofit/>
          </a:bodyPr>
          <a:lstStyle/>
          <a:p>
            <a:pPr algn="just"/>
            <a:r>
              <a:rPr lang="ja-JP" sz="900" dirty="0">
                <a:effectLst/>
                <a:latin typeface="Meiryo UI" panose="020B0604030504040204" pitchFamily="50" charset="-128"/>
                <a:ea typeface="Meiryo UI" panose="020B0604030504040204" pitchFamily="50" charset="-128"/>
                <a:cs typeface="Times New Roman" panose="02020603050405020304" pitchFamily="18" charset="0"/>
              </a:rPr>
              <a:t>リニューアルプラン</a:t>
            </a:r>
          </a:p>
        </p:txBody>
      </p:sp>
      <p:sp>
        <p:nvSpPr>
          <p:cNvPr id="32" name="テキスト ボックス 31">
            <a:extLst>
              <a:ext uri="{FF2B5EF4-FFF2-40B4-BE49-F238E27FC236}">
                <a16:creationId xmlns:a16="http://schemas.microsoft.com/office/drawing/2014/main" id="{ACA195AC-08A4-C05C-3BB3-7C2D3E3E4E44}"/>
              </a:ext>
            </a:extLst>
          </p:cNvPr>
          <p:cNvSpPr txBox="1"/>
          <p:nvPr/>
        </p:nvSpPr>
        <p:spPr>
          <a:xfrm>
            <a:off x="4703024" y="4052661"/>
            <a:ext cx="2473953" cy="279400"/>
          </a:xfrm>
          <a:prstGeom prst="rect">
            <a:avLst/>
          </a:prstGeom>
          <a:noFill/>
        </p:spPr>
        <p:txBody>
          <a:bodyPr wrap="square">
            <a:spAutoFit/>
          </a:bodyPr>
          <a:lstStyle/>
          <a:p>
            <a:pPr marL="327660" indent="-327660" algn="just" fontAlgn="auto"/>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持続可能な維持管理の仕組みづくり</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2">
            <a:extLst>
              <a:ext uri="{FF2B5EF4-FFF2-40B4-BE49-F238E27FC236}">
                <a16:creationId xmlns:a16="http://schemas.microsoft.com/office/drawing/2014/main" id="{2B3C99DE-FE4B-08E2-31D0-775A5227EBD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chemeClr val="tx1"/>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【取組方針】</a:t>
            </a: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正方形/長方形 33">
            <a:extLst>
              <a:ext uri="{FF2B5EF4-FFF2-40B4-BE49-F238E27FC236}">
                <a16:creationId xmlns:a16="http://schemas.microsoft.com/office/drawing/2014/main" id="{16F356E2-AFA7-B3BA-6EBB-059FFBDC0252}"/>
              </a:ext>
            </a:extLst>
          </p:cNvPr>
          <p:cNvSpPr>
            <a:spLocks/>
          </p:cNvSpPr>
          <p:nvPr/>
        </p:nvSpPr>
        <p:spPr>
          <a:xfrm>
            <a:off x="4728108" y="4312173"/>
            <a:ext cx="4257196" cy="1473835"/>
          </a:xfrm>
          <a:prstGeom prst="rect">
            <a:avLst/>
          </a:prstGeom>
          <a:solidFill>
            <a:sysClr val="window" lastClr="FFFFFF">
              <a:lumMod val="85000"/>
            </a:sysClr>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5" name="Rectangle 3">
            <a:extLst>
              <a:ext uri="{FF2B5EF4-FFF2-40B4-BE49-F238E27FC236}">
                <a16:creationId xmlns:a16="http://schemas.microsoft.com/office/drawing/2014/main" id="{DAD29D87-FD6C-5D39-C7BD-E1299C57FBE0}"/>
              </a:ext>
            </a:extLst>
          </p:cNvPr>
          <p:cNvSpPr>
            <a:spLocks noChangeArrowheads="1"/>
          </p:cNvSpPr>
          <p:nvPr/>
        </p:nvSpPr>
        <p:spPr bwMode="auto">
          <a:xfrm>
            <a:off x="4736644" y="4278368"/>
            <a:ext cx="4288729" cy="149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前章で示された効率的・効果的な維持管理を持続可能なものにして</a:t>
            </a:r>
            <a:endParaRPr kumimoji="0"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いくためには、必要な仕組みとともに、具体的な目標や取組、ロードマッ</a:t>
            </a:r>
            <a:endParaRPr kumimoji="0"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プを明確にする。</a:t>
            </a:r>
            <a:endPar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大阪府として仕組みを構築するだけでなく、市町村および国等の他管</a:t>
            </a:r>
            <a:endParaRPr kumimoji="0"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理者や近隣大学などとも連携を強化し、加えて府民や企業とも連携・</a:t>
            </a:r>
            <a:endParaRPr kumimoji="0"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協働するなど、多様な主体と一体となり、次世代に良好な都市基盤施</a:t>
            </a:r>
            <a:endParaRPr kumimoji="0"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設を継承していく。</a:t>
            </a:r>
            <a:endPar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0156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179</a:t>
            </a:fld>
            <a:endParaRPr lang="ja-JP" altLang="en-US" dirty="0"/>
          </a:p>
        </p:txBody>
      </p:sp>
      <p:sp>
        <p:nvSpPr>
          <p:cNvPr id="3" name="テキスト ボックス 2">
            <a:extLst>
              <a:ext uri="{FF2B5EF4-FFF2-40B4-BE49-F238E27FC236}">
                <a16:creationId xmlns:a16="http://schemas.microsoft.com/office/drawing/2014/main" id="{116658FD-0503-577D-C090-D2EFAD54E6C6}"/>
              </a:ext>
            </a:extLst>
          </p:cNvPr>
          <p:cNvSpPr txBox="1"/>
          <p:nvPr/>
        </p:nvSpPr>
        <p:spPr>
          <a:xfrm>
            <a:off x="131449" y="542505"/>
            <a:ext cx="4343355" cy="307777"/>
          </a:xfrm>
          <a:prstGeom prst="rect">
            <a:avLst/>
          </a:prstGeom>
          <a:noFill/>
        </p:spPr>
        <p:txBody>
          <a:bodyPr wrap="square">
            <a:spAutoFit/>
          </a:bodyPr>
          <a:lstStyle/>
          <a:p>
            <a:pPr marL="381000" indent="-381000" algn="just">
              <a:spcBef>
                <a:spcPts val="600"/>
              </a:spcBef>
              <a:spcAft>
                <a:spcPts val="600"/>
              </a:spcAft>
            </a:pP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９ 公園機能や公園施設に関する再整備の視点</a:t>
            </a:r>
            <a:endParaRPr lang="ja-JP" altLang="ja-JP" sz="1400" b="1" dirty="0">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D2BC823-E0D9-4A2A-5EAD-DB271A8DE013}"/>
              </a:ext>
            </a:extLst>
          </p:cNvPr>
          <p:cNvPicPr>
            <a:picLocks noChangeAspect="1"/>
          </p:cNvPicPr>
          <p:nvPr/>
        </p:nvPicPr>
        <p:blipFill>
          <a:blip r:embed="rId2"/>
          <a:stretch>
            <a:fillRect/>
          </a:stretch>
        </p:blipFill>
        <p:spPr>
          <a:xfrm>
            <a:off x="279400" y="990602"/>
            <a:ext cx="4072467" cy="1921932"/>
          </a:xfrm>
          <a:prstGeom prst="rect">
            <a:avLst/>
          </a:prstGeom>
        </p:spPr>
      </p:pic>
      <p:sp>
        <p:nvSpPr>
          <p:cNvPr id="8" name="テキスト ボックス 7">
            <a:extLst>
              <a:ext uri="{FF2B5EF4-FFF2-40B4-BE49-F238E27FC236}">
                <a16:creationId xmlns:a16="http://schemas.microsoft.com/office/drawing/2014/main" id="{E3867067-6074-67FD-FE3B-12499D3A128C}"/>
              </a:ext>
            </a:extLst>
          </p:cNvPr>
          <p:cNvSpPr txBox="1"/>
          <p:nvPr/>
        </p:nvSpPr>
        <p:spPr>
          <a:xfrm>
            <a:off x="826558" y="2931819"/>
            <a:ext cx="3247421" cy="230832"/>
          </a:xfrm>
          <a:prstGeom prst="rect">
            <a:avLst/>
          </a:prstGeom>
          <a:noFill/>
        </p:spPr>
        <p:txBody>
          <a:bodyPr wrap="square">
            <a:spAutoFit/>
          </a:bodyPr>
          <a:lstStyle/>
          <a:p>
            <a:pPr algn="ctr" fontAlgn="auto"/>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ｰ</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22</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持続可能な維持管理の仕組みに関する連携イメージ</a:t>
            </a:r>
            <a:endPar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0495D306-19E3-9BA8-D0EA-112F7976F928}"/>
              </a:ext>
            </a:extLst>
          </p:cNvPr>
          <p:cNvSpPr txBox="1"/>
          <p:nvPr/>
        </p:nvSpPr>
        <p:spPr>
          <a:xfrm>
            <a:off x="4539919" y="523220"/>
            <a:ext cx="4524547" cy="338554"/>
          </a:xfrm>
          <a:prstGeom prst="rect">
            <a:avLst/>
          </a:prstGeom>
          <a:noFill/>
        </p:spPr>
        <p:txBody>
          <a:bodyPr wrap="square">
            <a:spAutoFit/>
          </a:bodyPr>
          <a:lstStyle/>
          <a:p>
            <a:pPr marL="363220" indent="-363220" algn="just" fontAlgn="auto"/>
            <a:r>
              <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人材の育成と確保、技術力の向上と継承</a:t>
            </a:r>
            <a:endParaRPr lang="ja-JP" altLang="ja-JP" sz="16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BEFCCD40-5C4D-3690-3E41-C59CC573EBFC}"/>
              </a:ext>
            </a:extLst>
          </p:cNvPr>
          <p:cNvSpPr txBox="1"/>
          <p:nvPr/>
        </p:nvSpPr>
        <p:spPr>
          <a:xfrm>
            <a:off x="4604082" y="990602"/>
            <a:ext cx="4408469" cy="1897764"/>
          </a:xfrm>
          <a:prstGeom prst="rect">
            <a:avLst/>
          </a:prstGeom>
          <a:noFill/>
        </p:spPr>
        <p:txBody>
          <a:bodyPr wrap="square">
            <a:spAutoFit/>
          </a:bodyPr>
          <a:lstStyle/>
          <a:p>
            <a:pPr indent="76200" algn="l"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基本的な考え方</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府技術職員には、施設の管理者として、現場の最前線に立ち、施設を良好に保つとともに不具合をいち早く察知、対処するなど府民の安全を確保する責務を果たすことや効率的・効果的に維持管理を進めていく上で、専門的な知識を備え、豊富な現場経験と一定の技術的知見などに基づいた適切な評価・判断を行うことができる高度な施設管理のマネジメント力が必要である。そのため、技術職員の人材育成および確保、技術力の向上と蓄積された技術の継承ができる持続可能な仕組みの構築を目指す。</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D37FC7D9-43A4-2906-6551-08C8F188B646}"/>
              </a:ext>
            </a:extLst>
          </p:cNvPr>
          <p:cNvSpPr txBox="1"/>
          <p:nvPr/>
        </p:nvSpPr>
        <p:spPr>
          <a:xfrm>
            <a:off x="4662802" y="2888366"/>
            <a:ext cx="4349749" cy="3116559"/>
          </a:xfrm>
          <a:prstGeom prst="rect">
            <a:avLst/>
          </a:prstGeom>
          <a:noFill/>
        </p:spPr>
        <p:txBody>
          <a:bodyPr wrap="square">
            <a:spAutoFit/>
          </a:bodyPr>
          <a:lstStyle/>
          <a:p>
            <a:pPr indent="76200" algn="l"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具体的な取組内容</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基本的な考え方に基づき、以下のことに取り組む。</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・都市</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整備部が実践する技術研修を基本とし、国や府以外の各種協</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会等が実施している研修・講義なども最大限に活用しながら、公園分</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野における維持管理業務に必要な知識や技術の習得に努める。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公園施設の適切な機能保全を図っていくため、大阪府が担う改修更</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新などの業務の効率化や質の向上に向けて、既存の技術部会（例 </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公園積算分科会など）を最大限に活用し、施設設計等の手助けと</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なる技術資料（例 改修設計のポイントや各種設計基準の解説資</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料など）の作成や技術事例の共有などに取り組む。</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指定管理業務の履行確認は府職員が実施し、自ら維持管理の現</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場を見ることで、維持管理の技術向上の機会を確保する。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府が直接管理している公園において維持管理の現場研修を行うなど</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、若手技術者の育成の場を確保する。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992506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180</a:t>
            </a:fld>
            <a:endParaRPr lang="ja-JP" altLang="en-US" dirty="0"/>
          </a:p>
        </p:txBody>
      </p:sp>
      <p:sp>
        <p:nvSpPr>
          <p:cNvPr id="3" name="テキスト ボックス 2">
            <a:extLst>
              <a:ext uri="{FF2B5EF4-FFF2-40B4-BE49-F238E27FC236}">
                <a16:creationId xmlns:a16="http://schemas.microsoft.com/office/drawing/2014/main" id="{A846FD07-E506-0511-BE71-B6F443BACFE0}"/>
              </a:ext>
            </a:extLst>
          </p:cNvPr>
          <p:cNvSpPr txBox="1"/>
          <p:nvPr/>
        </p:nvSpPr>
        <p:spPr>
          <a:xfrm>
            <a:off x="131449" y="561790"/>
            <a:ext cx="4343355" cy="323165"/>
          </a:xfrm>
          <a:prstGeom prst="rect">
            <a:avLst/>
          </a:prstGeom>
          <a:noFill/>
        </p:spPr>
        <p:txBody>
          <a:bodyPr wrap="square">
            <a:spAutoFit/>
          </a:bodyPr>
          <a:lstStyle/>
          <a:p>
            <a:pPr marL="381000" indent="-381000" algn="just">
              <a:spcBef>
                <a:spcPts val="600"/>
              </a:spcBef>
              <a:spcAft>
                <a:spcPts val="600"/>
              </a:spcAft>
            </a:pP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.11 </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現場や地域を重視した維持管理の実践</a:t>
            </a:r>
            <a:endParaRPr lang="ja-JP" altLang="ja-JP" sz="1500" b="1" dirty="0">
              <a:effectLs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1A96C96-1209-299D-0C80-E7382830CA87}"/>
              </a:ext>
            </a:extLst>
          </p:cNvPr>
          <p:cNvSpPr txBox="1"/>
          <p:nvPr/>
        </p:nvSpPr>
        <p:spPr>
          <a:xfrm>
            <a:off x="131448" y="1020340"/>
            <a:ext cx="4330533" cy="1288366"/>
          </a:xfrm>
          <a:prstGeom prst="rect">
            <a:avLst/>
          </a:prstGeom>
          <a:noFill/>
        </p:spPr>
        <p:txBody>
          <a:bodyPr wrap="square">
            <a:spAutoFit/>
          </a:bodyPr>
          <a:lstStyle/>
          <a:p>
            <a:pPr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基本的な考え方</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地域全体の安全性の向上を図るため、</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地域特性や地の利、つながりの</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観点から土木事務所の地域単位で、国や市町村など施設管理者同士</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が維持管理を通して、顔の見える関係を構築することが維持管理業務</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に有効である。そのため、土木事務所が中心となり、地域が一体となった</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維持管理の実践や技術力向上を図っていくこととする。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FBEB84DA-A8F5-DCCD-5A3C-DAD5B3D5331E}"/>
              </a:ext>
            </a:extLst>
          </p:cNvPr>
          <p:cNvSpPr txBox="1"/>
          <p:nvPr/>
        </p:nvSpPr>
        <p:spPr>
          <a:xfrm>
            <a:off x="47453" y="2316401"/>
            <a:ext cx="4427350" cy="678968"/>
          </a:xfrm>
          <a:prstGeom prst="rect">
            <a:avLst/>
          </a:prstGeom>
          <a:noFill/>
        </p:spPr>
        <p:txBody>
          <a:bodyPr wrap="square">
            <a:spAutoFit/>
          </a:bodyPr>
          <a:lstStyle/>
          <a:p>
            <a:pPr indent="76200" algn="l"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具体的な取組内容</a:t>
            </a: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p>
          <a:p>
            <a:pPr indent="76200" algn="l"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現場や地域を重視した維持管理を実践していく上で、以下のような具体</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76200" algn="l"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的な取組を検討する。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Rectangle 24">
            <a:extLst>
              <a:ext uri="{FF2B5EF4-FFF2-40B4-BE49-F238E27FC236}">
                <a16:creationId xmlns:a16="http://schemas.microsoft.com/office/drawing/2014/main" id="{E5D0CCBE-10C1-875C-538F-272084F8515E}"/>
              </a:ext>
            </a:extLst>
          </p:cNvPr>
          <p:cNvSpPr>
            <a:spLocks noChangeArrowheads="1"/>
          </p:cNvSpPr>
          <p:nvPr/>
        </p:nvSpPr>
        <p:spPr bwMode="auto">
          <a:xfrm>
            <a:off x="131448" y="3003064"/>
            <a:ext cx="346921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土木事務所を中心とした地域全体の技術力向上</a:t>
            </a:r>
          </a:p>
          <a:p>
            <a:pPr marL="0" marR="0" lvl="4" algn="l" defTabSz="914400" rtl="0" eaLnBrk="0" fontAlgn="base" latinLnBrk="0" hangingPunct="0">
              <a:lnSpc>
                <a:spcPct val="100000"/>
              </a:lnSpc>
              <a:spcBef>
                <a:spcPct val="0"/>
              </a:spcBef>
              <a:spcAft>
                <a:spcPct val="0"/>
              </a:spcAft>
              <a:buClr>
                <a:srgbClr val="000000"/>
              </a:buClr>
              <a:buSzTx/>
              <a:tabLst/>
            </a:pPr>
            <a:r>
              <a:rPr kumimoji="0" lang="en-US"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 </a:t>
            </a:r>
            <a:r>
              <a:rPr kumimoji="0" lang="ja-JP" altLang="en-US"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地域</a:t>
            </a:r>
            <a:r>
              <a:rPr kumimoji="0" lang="ja-JP"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維持管理連携モデル（プラットフォーム）の構築</a:t>
            </a:r>
            <a:endPar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A99DEB6B-FBA8-224C-57FE-BB8B4640FF6E}"/>
              </a:ext>
            </a:extLst>
          </p:cNvPr>
          <p:cNvGrpSpPr>
            <a:grpSpLocks/>
          </p:cNvGrpSpPr>
          <p:nvPr/>
        </p:nvGrpSpPr>
        <p:grpSpPr>
          <a:xfrm>
            <a:off x="6857888" y="980824"/>
            <a:ext cx="1914230" cy="1852507"/>
            <a:chOff x="0" y="0"/>
            <a:chExt cx="2218085" cy="2199774"/>
          </a:xfrm>
        </p:grpSpPr>
        <p:pic>
          <p:nvPicPr>
            <p:cNvPr id="14" name="Picture 80">
              <a:extLst>
                <a:ext uri="{FF2B5EF4-FFF2-40B4-BE49-F238E27FC236}">
                  <a16:creationId xmlns:a16="http://schemas.microsoft.com/office/drawing/2014/main" id="{0F566636-880C-F92C-C40E-1C15E1FEF293}"/>
                </a:ext>
              </a:extLst>
            </p:cNvPr>
            <p:cNvPicPr>
              <a:picLocks noChangeAspect="1"/>
            </p:cNvPicPr>
            <p:nvPr/>
          </p:nvPicPr>
          <p:blipFill>
            <a:blip r:embed="rId2"/>
            <a:srcRect t="-1546" b="-2"/>
            <a:stretch>
              <a:fillRect/>
            </a:stretch>
          </p:blipFill>
          <p:spPr bwMode="auto">
            <a:xfrm>
              <a:off x="0" y="0"/>
              <a:ext cx="1828800" cy="2062716"/>
            </a:xfrm>
            <a:prstGeom prst="rect">
              <a:avLst/>
            </a:prstGeom>
            <a:noFill/>
            <a:ln>
              <a:noFill/>
            </a:ln>
          </p:spPr>
        </p:pic>
        <p:sp>
          <p:nvSpPr>
            <p:cNvPr id="15" name="コンテンツ プレースホルダー 2">
              <a:extLst>
                <a:ext uri="{FF2B5EF4-FFF2-40B4-BE49-F238E27FC236}">
                  <a16:creationId xmlns:a16="http://schemas.microsoft.com/office/drawing/2014/main" id="{33822CAF-183F-C269-FF42-C86516D1991C}"/>
                </a:ext>
              </a:extLst>
            </p:cNvPr>
            <p:cNvSpPr txBox="1">
              <a:spLocks/>
            </p:cNvSpPr>
            <p:nvPr/>
          </p:nvSpPr>
          <p:spPr bwMode="auto">
            <a:xfrm>
              <a:off x="510363" y="393405"/>
              <a:ext cx="629256" cy="446925"/>
            </a:xfrm>
            <a:prstGeom prst="rect">
              <a:avLst/>
            </a:prstGeom>
            <a:noFill/>
            <a:ln>
              <a:noFill/>
            </a:ln>
          </p:spPr>
          <p:txBody>
            <a:bodyPr/>
            <a:lstStyle/>
            <a:p>
              <a:pPr>
                <a:spcBef>
                  <a:spcPts val="265"/>
                </a:spcBef>
              </a:pPr>
              <a:r>
                <a:rPr lang="ja-JP" sz="800" b="1" kern="1200">
                  <a:solidFill>
                    <a:srgbClr val="FF0000"/>
                  </a:solidFill>
                  <a:effectLst/>
                  <a:latin typeface="ＭＳ 明朝" panose="02020609040205080304" pitchFamily="17" charset="-128"/>
                  <a:ea typeface="Meiryo UI" panose="020B0604030504040204" pitchFamily="50" charset="-128"/>
                  <a:cs typeface="Meiryo UI" panose="020B0604030504040204" pitchFamily="50" charset="-128"/>
                </a:rPr>
                <a:t>豊能</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6" name="コンテンツ プレースホルダー 2">
              <a:extLst>
                <a:ext uri="{FF2B5EF4-FFF2-40B4-BE49-F238E27FC236}">
                  <a16:creationId xmlns:a16="http://schemas.microsoft.com/office/drawing/2014/main" id="{4FBBC1A2-0D0D-4E8F-158F-78E33C8C92E6}"/>
                </a:ext>
              </a:extLst>
            </p:cNvPr>
            <p:cNvSpPr txBox="1">
              <a:spLocks/>
            </p:cNvSpPr>
            <p:nvPr/>
          </p:nvSpPr>
          <p:spPr bwMode="auto">
            <a:xfrm>
              <a:off x="1265275" y="10633"/>
              <a:ext cx="644840" cy="326955"/>
            </a:xfrm>
            <a:prstGeom prst="rect">
              <a:avLst/>
            </a:prstGeom>
            <a:noFill/>
            <a:ln>
              <a:noFill/>
            </a:ln>
          </p:spPr>
          <p:txBody>
            <a:bodyPr/>
            <a:lstStyle/>
            <a:p>
              <a:pPr>
                <a:spcBef>
                  <a:spcPts val="215"/>
                </a:spcBef>
              </a:pPr>
              <a:r>
                <a:rPr lang="ja-JP" sz="800" b="1" kern="1200">
                  <a:solidFill>
                    <a:srgbClr val="FF0000"/>
                  </a:solidFill>
                  <a:effectLst/>
                  <a:latin typeface="ＭＳ 明朝" panose="02020609040205080304" pitchFamily="17" charset="-128"/>
                  <a:ea typeface="Meiryo UI" panose="020B0604030504040204" pitchFamily="50" charset="-128"/>
                  <a:cs typeface="Meiryo UI" panose="020B0604030504040204" pitchFamily="50" charset="-128"/>
                </a:rPr>
                <a:t>三島</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7" name="コンテンツ プレースホルダー 2">
              <a:extLst>
                <a:ext uri="{FF2B5EF4-FFF2-40B4-BE49-F238E27FC236}">
                  <a16:creationId xmlns:a16="http://schemas.microsoft.com/office/drawing/2014/main" id="{1A2FEB77-9841-B525-7A7E-6A6A6D70E2BF}"/>
                </a:ext>
              </a:extLst>
            </p:cNvPr>
            <p:cNvSpPr txBox="1">
              <a:spLocks/>
            </p:cNvSpPr>
            <p:nvPr/>
          </p:nvSpPr>
          <p:spPr bwMode="auto">
            <a:xfrm>
              <a:off x="1722475" y="435935"/>
              <a:ext cx="469463" cy="496576"/>
            </a:xfrm>
            <a:prstGeom prst="rect">
              <a:avLst/>
            </a:prstGeom>
            <a:noFill/>
            <a:ln>
              <a:noFill/>
            </a:ln>
          </p:spPr>
          <p:txBody>
            <a:bodyPr vert="eaVert"/>
            <a:lstStyle/>
            <a:p>
              <a:pPr>
                <a:spcBef>
                  <a:spcPts val="215"/>
                </a:spcBef>
              </a:pPr>
              <a:r>
                <a:rPr lang="ja-JP" sz="800" b="1" kern="1200">
                  <a:solidFill>
                    <a:srgbClr val="FF0000"/>
                  </a:solidFill>
                  <a:effectLst/>
                  <a:latin typeface="ＭＳ 明朝" panose="02020609040205080304" pitchFamily="17" charset="-128"/>
                  <a:ea typeface="Meiryo UI" panose="020B0604030504040204" pitchFamily="50" charset="-128"/>
                  <a:cs typeface="Meiryo UI" panose="020B0604030504040204" pitchFamily="50" charset="-128"/>
                </a:rPr>
                <a:t>北河内</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8" name="コンテンツ プレースホルダー 2">
              <a:extLst>
                <a:ext uri="{FF2B5EF4-FFF2-40B4-BE49-F238E27FC236}">
                  <a16:creationId xmlns:a16="http://schemas.microsoft.com/office/drawing/2014/main" id="{34E111AF-6253-D7B3-D969-12278500DA2E}"/>
                </a:ext>
              </a:extLst>
            </p:cNvPr>
            <p:cNvSpPr txBox="1">
              <a:spLocks/>
            </p:cNvSpPr>
            <p:nvPr/>
          </p:nvSpPr>
          <p:spPr bwMode="auto">
            <a:xfrm>
              <a:off x="797442" y="1818167"/>
              <a:ext cx="636737" cy="381607"/>
            </a:xfrm>
            <a:prstGeom prst="rect">
              <a:avLst/>
            </a:prstGeom>
            <a:noFill/>
            <a:ln>
              <a:noFill/>
            </a:ln>
          </p:spPr>
          <p:txBody>
            <a:bodyPr/>
            <a:lstStyle/>
            <a:p>
              <a:pPr>
                <a:spcBef>
                  <a:spcPts val="215"/>
                </a:spcBef>
              </a:pPr>
              <a:r>
                <a:rPr lang="ja-JP" sz="800" b="1" kern="1200" dirty="0">
                  <a:solidFill>
                    <a:srgbClr val="FF0000"/>
                  </a:solidFill>
                  <a:effectLst/>
                  <a:latin typeface="ＭＳ 明朝" panose="02020609040205080304" pitchFamily="17" charset="-128"/>
                  <a:ea typeface="Meiryo UI" panose="020B0604030504040204" pitchFamily="50" charset="-128"/>
                  <a:cs typeface="Meiryo UI" panose="020B0604030504040204" pitchFamily="50" charset="-128"/>
                </a:rPr>
                <a:t>泉北</a:t>
              </a:r>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9" name="コンテンツ プレースホルダー 2">
              <a:extLst>
                <a:ext uri="{FF2B5EF4-FFF2-40B4-BE49-F238E27FC236}">
                  <a16:creationId xmlns:a16="http://schemas.microsoft.com/office/drawing/2014/main" id="{AEC28702-C940-4FF0-A169-ACF44B56B674}"/>
                </a:ext>
              </a:extLst>
            </p:cNvPr>
            <p:cNvSpPr txBox="1">
              <a:spLocks/>
            </p:cNvSpPr>
            <p:nvPr/>
          </p:nvSpPr>
          <p:spPr bwMode="auto">
            <a:xfrm>
              <a:off x="1679945" y="925033"/>
              <a:ext cx="512519" cy="494871"/>
            </a:xfrm>
            <a:prstGeom prst="rect">
              <a:avLst/>
            </a:prstGeom>
            <a:noFill/>
            <a:ln>
              <a:noFill/>
            </a:ln>
          </p:spPr>
          <p:txBody>
            <a:bodyPr vert="eaVert"/>
            <a:lstStyle/>
            <a:p>
              <a:pPr>
                <a:spcBef>
                  <a:spcPts val="215"/>
                </a:spcBef>
              </a:pPr>
              <a:r>
                <a:rPr lang="ja-JP" sz="800" b="1" kern="1200" dirty="0">
                  <a:solidFill>
                    <a:srgbClr val="FF0000"/>
                  </a:solidFill>
                  <a:effectLst/>
                  <a:latin typeface="ＭＳ 明朝" panose="02020609040205080304" pitchFamily="17" charset="-128"/>
                  <a:ea typeface="Meiryo UI" panose="020B0604030504040204" pitchFamily="50" charset="-128"/>
                  <a:cs typeface="Meiryo UI" panose="020B0604030504040204" pitchFamily="50" charset="-128"/>
                </a:rPr>
                <a:t>中河内</a:t>
              </a:r>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0" name="コンテンツ プレースホルダー 2">
              <a:extLst>
                <a:ext uri="{FF2B5EF4-FFF2-40B4-BE49-F238E27FC236}">
                  <a16:creationId xmlns:a16="http://schemas.microsoft.com/office/drawing/2014/main" id="{ADA9FE34-F76A-2718-65F2-D0BD15CC0F37}"/>
                </a:ext>
              </a:extLst>
            </p:cNvPr>
            <p:cNvSpPr txBox="1">
              <a:spLocks/>
            </p:cNvSpPr>
            <p:nvPr/>
          </p:nvSpPr>
          <p:spPr bwMode="auto">
            <a:xfrm>
              <a:off x="106326" y="1573619"/>
              <a:ext cx="636737" cy="340335"/>
            </a:xfrm>
            <a:prstGeom prst="rect">
              <a:avLst/>
            </a:prstGeom>
            <a:noFill/>
            <a:ln>
              <a:noFill/>
            </a:ln>
          </p:spPr>
          <p:txBody>
            <a:bodyPr/>
            <a:lstStyle/>
            <a:p>
              <a:pPr>
                <a:spcBef>
                  <a:spcPts val="215"/>
                </a:spcBef>
              </a:pPr>
              <a:r>
                <a:rPr lang="ja-JP" sz="800" b="1" kern="1200">
                  <a:solidFill>
                    <a:srgbClr val="FF0000"/>
                  </a:solidFill>
                  <a:effectLst/>
                  <a:latin typeface="ＭＳ 明朝" panose="02020609040205080304" pitchFamily="17" charset="-128"/>
                  <a:ea typeface="Meiryo UI" panose="020B0604030504040204" pitchFamily="50" charset="-128"/>
                  <a:cs typeface="Meiryo UI" panose="020B0604030504040204" pitchFamily="50" charset="-128"/>
                </a:rPr>
                <a:t>泉南</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1" name="円/楕円 223">
              <a:extLst>
                <a:ext uri="{FF2B5EF4-FFF2-40B4-BE49-F238E27FC236}">
                  <a16:creationId xmlns:a16="http://schemas.microsoft.com/office/drawing/2014/main" id="{338B8004-AAF7-3046-87F8-7407CACF0274}"/>
                </a:ext>
              </a:extLst>
            </p:cNvPr>
            <p:cNvSpPr/>
            <p:nvPr/>
          </p:nvSpPr>
          <p:spPr>
            <a:xfrm>
              <a:off x="925033" y="563526"/>
              <a:ext cx="114941" cy="100681"/>
            </a:xfrm>
            <a:prstGeom prst="ellipse">
              <a:avLst/>
            </a:prstGeom>
            <a:solidFill>
              <a:srgbClr val="FF0000"/>
            </a:solidFill>
            <a:ln w="25400" cap="flat" cmpd="sng" algn="ctr">
              <a:solidFill>
                <a:srgbClr val="FF0000"/>
              </a:solidFill>
              <a:prstDash val="solid"/>
            </a:ln>
            <a:effectLst/>
          </p:spPr>
          <p:txBody>
            <a:bodyPr anchor="ctr"/>
            <a:lstStyle/>
            <a:p>
              <a:pPr algn="just"/>
              <a:r>
                <a:rPr lang="en-US" sz="105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2" name="円/楕円 47109">
              <a:extLst>
                <a:ext uri="{FF2B5EF4-FFF2-40B4-BE49-F238E27FC236}">
                  <a16:creationId xmlns:a16="http://schemas.microsoft.com/office/drawing/2014/main" id="{91C8DC46-F111-6123-4310-BDD9D237E9E9}"/>
                </a:ext>
              </a:extLst>
            </p:cNvPr>
            <p:cNvSpPr/>
            <p:nvPr/>
          </p:nvSpPr>
          <p:spPr>
            <a:xfrm>
              <a:off x="1169582" y="563526"/>
              <a:ext cx="114941" cy="100681"/>
            </a:xfrm>
            <a:prstGeom prst="ellipse">
              <a:avLst/>
            </a:prstGeom>
            <a:solidFill>
              <a:srgbClr val="FF0000"/>
            </a:solidFill>
            <a:ln w="25400" cap="flat" cmpd="sng" algn="ctr">
              <a:solidFill>
                <a:srgbClr val="FF0000"/>
              </a:solidFill>
              <a:prstDash val="solid"/>
            </a:ln>
            <a:effectLst/>
          </p:spPr>
          <p:txBody>
            <a:bodyPr anchor="ctr"/>
            <a:lstStyle/>
            <a:p>
              <a:pPr algn="just"/>
              <a:r>
                <a:rPr lang="en-US" sz="105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3" name="円/楕円 47111">
              <a:extLst>
                <a:ext uri="{FF2B5EF4-FFF2-40B4-BE49-F238E27FC236}">
                  <a16:creationId xmlns:a16="http://schemas.microsoft.com/office/drawing/2014/main" id="{F81BA65E-9391-CB49-60AB-D58740B38320}"/>
                </a:ext>
              </a:extLst>
            </p:cNvPr>
            <p:cNvSpPr/>
            <p:nvPr/>
          </p:nvSpPr>
          <p:spPr>
            <a:xfrm>
              <a:off x="1446028" y="648586"/>
              <a:ext cx="112993" cy="100680"/>
            </a:xfrm>
            <a:prstGeom prst="ellipse">
              <a:avLst/>
            </a:prstGeom>
            <a:solidFill>
              <a:srgbClr val="FF0000"/>
            </a:solidFill>
            <a:ln w="25400" cap="flat" cmpd="sng" algn="ctr">
              <a:solidFill>
                <a:srgbClr val="FF0000"/>
              </a:solidFill>
              <a:prstDash val="solid"/>
            </a:ln>
            <a:effectLst/>
          </p:spPr>
          <p:txBody>
            <a:bodyPr anchor="ctr"/>
            <a:lstStyle/>
            <a:p>
              <a:pPr algn="just"/>
              <a:r>
                <a:rPr lang="en-US" sz="105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4" name="円/楕円 47112">
              <a:extLst>
                <a:ext uri="{FF2B5EF4-FFF2-40B4-BE49-F238E27FC236}">
                  <a16:creationId xmlns:a16="http://schemas.microsoft.com/office/drawing/2014/main" id="{DC42C86F-2A89-BD54-49AD-78E30DD55C08}"/>
                </a:ext>
              </a:extLst>
            </p:cNvPr>
            <p:cNvSpPr/>
            <p:nvPr/>
          </p:nvSpPr>
          <p:spPr>
            <a:xfrm>
              <a:off x="1329070" y="1031358"/>
              <a:ext cx="114941" cy="100681"/>
            </a:xfrm>
            <a:prstGeom prst="ellipse">
              <a:avLst/>
            </a:prstGeom>
            <a:solidFill>
              <a:srgbClr val="FF0000"/>
            </a:solidFill>
            <a:ln w="25400" cap="flat" cmpd="sng" algn="ctr">
              <a:solidFill>
                <a:srgbClr val="FF0000"/>
              </a:solidFill>
              <a:prstDash val="solid"/>
            </a:ln>
            <a:effectLst/>
          </p:spPr>
          <p:txBody>
            <a:bodyPr anchor="ctr"/>
            <a:lstStyle/>
            <a:p>
              <a:pPr algn="just"/>
              <a:r>
                <a:rPr lang="en-US" sz="105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5" name="円/楕円 47113">
              <a:extLst>
                <a:ext uri="{FF2B5EF4-FFF2-40B4-BE49-F238E27FC236}">
                  <a16:creationId xmlns:a16="http://schemas.microsoft.com/office/drawing/2014/main" id="{1C7BF081-DE46-DC27-B10A-31221841FCE1}"/>
                </a:ext>
              </a:extLst>
            </p:cNvPr>
            <p:cNvSpPr/>
            <p:nvPr/>
          </p:nvSpPr>
          <p:spPr>
            <a:xfrm>
              <a:off x="1286540" y="1477926"/>
              <a:ext cx="114942" cy="100680"/>
            </a:xfrm>
            <a:prstGeom prst="ellipse">
              <a:avLst/>
            </a:prstGeom>
            <a:solidFill>
              <a:srgbClr val="FF0000"/>
            </a:solidFill>
            <a:ln w="25400" cap="flat" cmpd="sng" algn="ctr">
              <a:solidFill>
                <a:srgbClr val="FF0000"/>
              </a:solidFill>
              <a:prstDash val="solid"/>
            </a:ln>
            <a:effectLst/>
          </p:spPr>
          <p:txBody>
            <a:bodyPr anchor="ctr"/>
            <a:lstStyle/>
            <a:p>
              <a:pPr algn="just"/>
              <a:r>
                <a:rPr lang="en-US" sz="105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6" name="円/楕円 47114">
              <a:extLst>
                <a:ext uri="{FF2B5EF4-FFF2-40B4-BE49-F238E27FC236}">
                  <a16:creationId xmlns:a16="http://schemas.microsoft.com/office/drawing/2014/main" id="{9BFA9DFF-AE2E-45C8-AD1A-FB6EE6F355C6}"/>
                </a:ext>
              </a:extLst>
            </p:cNvPr>
            <p:cNvSpPr/>
            <p:nvPr/>
          </p:nvSpPr>
          <p:spPr>
            <a:xfrm>
              <a:off x="808075" y="1616149"/>
              <a:ext cx="112993" cy="100680"/>
            </a:xfrm>
            <a:prstGeom prst="ellipse">
              <a:avLst/>
            </a:prstGeom>
            <a:solidFill>
              <a:srgbClr val="FF0000"/>
            </a:solidFill>
            <a:ln w="25400" cap="flat" cmpd="sng" algn="ctr">
              <a:solidFill>
                <a:srgbClr val="FF0000"/>
              </a:solidFill>
              <a:prstDash val="solid"/>
            </a:ln>
            <a:effectLst/>
          </p:spPr>
          <p:txBody>
            <a:bodyPr anchor="ctr"/>
            <a:lstStyle/>
            <a:p>
              <a:pPr algn="just"/>
              <a:r>
                <a:rPr lang="en-US" sz="105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7" name="コンテンツ プレースホルダー 2">
              <a:extLst>
                <a:ext uri="{FF2B5EF4-FFF2-40B4-BE49-F238E27FC236}">
                  <a16:creationId xmlns:a16="http://schemas.microsoft.com/office/drawing/2014/main" id="{4BA7F319-22CD-395E-5553-7141390AE65C}"/>
                </a:ext>
              </a:extLst>
            </p:cNvPr>
            <p:cNvSpPr txBox="1">
              <a:spLocks/>
            </p:cNvSpPr>
            <p:nvPr/>
          </p:nvSpPr>
          <p:spPr bwMode="auto">
            <a:xfrm>
              <a:off x="1286540" y="1733107"/>
              <a:ext cx="931545" cy="315595"/>
            </a:xfrm>
            <a:prstGeom prst="rect">
              <a:avLst/>
            </a:prstGeom>
            <a:noFill/>
            <a:ln>
              <a:noFill/>
            </a:ln>
          </p:spPr>
          <p:txBody>
            <a:bodyPr/>
            <a:lstStyle/>
            <a:p>
              <a:pPr>
                <a:spcBef>
                  <a:spcPts val="215"/>
                </a:spcBef>
              </a:pPr>
              <a:r>
                <a:rPr lang="ja-JP" sz="800" b="1" kern="12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●土木事務所、</a:t>
              </a:r>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pSp>
          <p:nvGrpSpPr>
            <p:cNvPr id="28" name="グループ化 27">
              <a:extLst>
                <a:ext uri="{FF2B5EF4-FFF2-40B4-BE49-F238E27FC236}">
                  <a16:creationId xmlns:a16="http://schemas.microsoft.com/office/drawing/2014/main" id="{2A9CA76E-60A1-3B23-B898-3C05F8B3DE18}"/>
                </a:ext>
              </a:extLst>
            </p:cNvPr>
            <p:cNvGrpSpPr/>
            <p:nvPr/>
          </p:nvGrpSpPr>
          <p:grpSpPr>
            <a:xfrm>
              <a:off x="329610" y="691116"/>
              <a:ext cx="986366" cy="625125"/>
              <a:chOff x="411295" y="736427"/>
              <a:chExt cx="1220600" cy="667697"/>
            </a:xfrm>
          </p:grpSpPr>
          <p:sp>
            <p:nvSpPr>
              <p:cNvPr id="33" name="フリーフォーム 47117">
                <a:extLst>
                  <a:ext uri="{FF2B5EF4-FFF2-40B4-BE49-F238E27FC236}">
                    <a16:creationId xmlns:a16="http://schemas.microsoft.com/office/drawing/2014/main" id="{FD185364-9FE7-1D58-85AD-5A98B4323241}"/>
                  </a:ext>
                </a:extLst>
              </p:cNvPr>
              <p:cNvSpPr/>
              <p:nvPr/>
            </p:nvSpPr>
            <p:spPr>
              <a:xfrm>
                <a:off x="916587" y="1099187"/>
                <a:ext cx="544010" cy="228392"/>
              </a:xfrm>
              <a:custGeom>
                <a:avLst/>
                <a:gdLst>
                  <a:gd name="connsiteX0" fmla="*/ 544010 w 544010"/>
                  <a:gd name="connsiteY0" fmla="*/ 208345 h 228392"/>
                  <a:gd name="connsiteX1" fmla="*/ 405114 w 544010"/>
                  <a:gd name="connsiteY1" fmla="*/ 208345 h 228392"/>
                  <a:gd name="connsiteX2" fmla="*/ 0 w 544010"/>
                  <a:gd name="connsiteY2" fmla="*/ 0 h 228392"/>
                  <a:gd name="connsiteX3" fmla="*/ 0 w 544010"/>
                  <a:gd name="connsiteY3" fmla="*/ 0 h 228392"/>
                  <a:gd name="connsiteX4" fmla="*/ 0 w 544010"/>
                  <a:gd name="connsiteY4" fmla="*/ 0 h 228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010" h="228392">
                    <a:moveTo>
                      <a:pt x="544010" y="208345"/>
                    </a:moveTo>
                    <a:cubicBezTo>
                      <a:pt x="519896" y="225707"/>
                      <a:pt x="495782" y="243069"/>
                      <a:pt x="405114" y="208345"/>
                    </a:cubicBezTo>
                    <a:cubicBezTo>
                      <a:pt x="314446" y="173621"/>
                      <a:pt x="0" y="0"/>
                      <a:pt x="0" y="0"/>
                    </a:cubicBezTo>
                    <a:lnTo>
                      <a:pt x="0" y="0"/>
                    </a:lnTo>
                    <a:lnTo>
                      <a:pt x="0" y="0"/>
                    </a:lnTo>
                  </a:path>
                </a:pathLst>
              </a:custGeom>
              <a:noFill/>
              <a:ln w="25400" cap="flat" cmpd="sng" algn="ctr">
                <a:solidFill>
                  <a:srgbClr val="FF0000"/>
                </a:solidFill>
                <a:prstDash val="solid"/>
              </a:ln>
              <a:effectLst/>
            </p:spPr>
            <p:txBody>
              <a:bodyPr rtlCol="0" anchor="ctr"/>
              <a:lstStyle/>
              <a:p>
                <a:pPr algn="just"/>
                <a:r>
                  <a:rPr lang="en-US" sz="105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4" name="コンテンツ プレースホルダー 2">
                <a:extLst>
                  <a:ext uri="{FF2B5EF4-FFF2-40B4-BE49-F238E27FC236}">
                    <a16:creationId xmlns:a16="http://schemas.microsoft.com/office/drawing/2014/main" id="{232B0177-72F6-B5AB-2FBE-7331C3FF331D}"/>
                  </a:ext>
                </a:extLst>
              </p:cNvPr>
              <p:cNvSpPr txBox="1">
                <a:spLocks/>
              </p:cNvSpPr>
              <p:nvPr/>
            </p:nvSpPr>
            <p:spPr bwMode="auto">
              <a:xfrm>
                <a:off x="411295" y="736427"/>
                <a:ext cx="1220600" cy="413695"/>
              </a:xfrm>
              <a:prstGeom prst="rect">
                <a:avLst/>
              </a:prstGeom>
              <a:noFill/>
              <a:ln>
                <a:noFill/>
              </a:ln>
            </p:spPr>
            <p:txBody>
              <a:bodyPr/>
              <a:lstStyle/>
              <a:p>
                <a:pPr>
                  <a:spcBef>
                    <a:spcPts val="265"/>
                  </a:spcBef>
                </a:pPr>
                <a:r>
                  <a:rPr lang="ja-JP" sz="800" b="1" kern="1200">
                    <a:solidFill>
                      <a:srgbClr val="FF0000"/>
                    </a:solidFill>
                    <a:effectLst/>
                    <a:latin typeface="ＭＳ 明朝" panose="02020609040205080304" pitchFamily="17" charset="-128"/>
                    <a:ea typeface="Meiryo UI" panose="020B0604030504040204" pitchFamily="50" charset="-128"/>
                    <a:cs typeface="Meiryo UI" panose="020B0604030504040204" pitchFamily="50" charset="-128"/>
                  </a:rPr>
                  <a:t>大阪市</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5" name="コンテンツ プレースホルダー 2">
                <a:extLst>
                  <a:ext uri="{FF2B5EF4-FFF2-40B4-BE49-F238E27FC236}">
                    <a16:creationId xmlns:a16="http://schemas.microsoft.com/office/drawing/2014/main" id="{3DC721DE-85C9-FAF7-5C2A-390363F68FCF}"/>
                  </a:ext>
                </a:extLst>
              </p:cNvPr>
              <p:cNvSpPr txBox="1">
                <a:spLocks/>
              </p:cNvSpPr>
              <p:nvPr/>
            </p:nvSpPr>
            <p:spPr bwMode="auto">
              <a:xfrm>
                <a:off x="562253" y="1005103"/>
                <a:ext cx="778687" cy="399021"/>
              </a:xfrm>
              <a:prstGeom prst="rect">
                <a:avLst/>
              </a:prstGeom>
              <a:noFill/>
              <a:ln>
                <a:noFill/>
              </a:ln>
            </p:spPr>
            <p:txBody>
              <a:bodyPr/>
              <a:lstStyle/>
              <a:p>
                <a:pPr>
                  <a:spcBef>
                    <a:spcPts val="265"/>
                  </a:spcBef>
                </a:pPr>
                <a:r>
                  <a:rPr lang="ja-JP" sz="800" b="1" kern="1200">
                    <a:solidFill>
                      <a:srgbClr val="FF0000"/>
                    </a:solidFill>
                    <a:effectLst/>
                    <a:latin typeface="ＭＳ 明朝" panose="02020609040205080304" pitchFamily="17" charset="-128"/>
                    <a:ea typeface="Meiryo UI" panose="020B0604030504040204" pitchFamily="50" charset="-128"/>
                    <a:cs typeface="Meiryo UI" panose="020B0604030504040204" pitchFamily="50" charset="-128"/>
                  </a:rPr>
                  <a:t>堺市</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pSp>
        <p:sp>
          <p:nvSpPr>
            <p:cNvPr id="29" name="コンテンツ プレースホルダー 2">
              <a:extLst>
                <a:ext uri="{FF2B5EF4-FFF2-40B4-BE49-F238E27FC236}">
                  <a16:creationId xmlns:a16="http://schemas.microsoft.com/office/drawing/2014/main" id="{5FE280EA-D6F6-D5A3-BE5C-A4399F1CD357}"/>
                </a:ext>
              </a:extLst>
            </p:cNvPr>
            <p:cNvSpPr txBox="1">
              <a:spLocks/>
            </p:cNvSpPr>
            <p:nvPr/>
          </p:nvSpPr>
          <p:spPr bwMode="auto">
            <a:xfrm>
              <a:off x="1520456" y="1424763"/>
              <a:ext cx="646430" cy="370205"/>
            </a:xfrm>
            <a:prstGeom prst="rect">
              <a:avLst/>
            </a:prstGeom>
            <a:noFill/>
            <a:ln>
              <a:noFill/>
            </a:ln>
          </p:spPr>
          <p:txBody>
            <a:bodyPr/>
            <a:lstStyle/>
            <a:p>
              <a:pPr>
                <a:spcBef>
                  <a:spcPts val="215"/>
                </a:spcBef>
              </a:pPr>
              <a:r>
                <a:rPr lang="ja-JP" sz="800" b="1" kern="1200">
                  <a:solidFill>
                    <a:srgbClr val="FF0000"/>
                  </a:solidFill>
                  <a:effectLst/>
                  <a:latin typeface="ＭＳ 明朝" panose="02020609040205080304" pitchFamily="17" charset="-128"/>
                  <a:ea typeface="Meiryo UI" panose="020B0604030504040204" pitchFamily="50" charset="-128"/>
                  <a:cs typeface="Meiryo UI" panose="020B0604030504040204" pitchFamily="50" charset="-128"/>
                </a:rPr>
                <a:t>南河内</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0" name="円/楕円 47121">
              <a:extLst>
                <a:ext uri="{FF2B5EF4-FFF2-40B4-BE49-F238E27FC236}">
                  <a16:creationId xmlns:a16="http://schemas.microsoft.com/office/drawing/2014/main" id="{39ADAEC8-257A-7975-2025-B8A72FDE5591}"/>
                </a:ext>
              </a:extLst>
            </p:cNvPr>
            <p:cNvSpPr/>
            <p:nvPr/>
          </p:nvSpPr>
          <p:spPr>
            <a:xfrm>
              <a:off x="978196" y="1414130"/>
              <a:ext cx="114935" cy="100330"/>
            </a:xfrm>
            <a:prstGeom prst="ellipse">
              <a:avLst/>
            </a:prstGeom>
            <a:solidFill>
              <a:srgbClr val="FF0000"/>
            </a:solidFill>
            <a:ln w="25400" cap="flat" cmpd="sng" algn="ctr">
              <a:solidFill>
                <a:srgbClr val="FF0000"/>
              </a:solidFill>
              <a:prstDash val="solid"/>
            </a:ln>
            <a:effectLst/>
          </p:spPr>
          <p:txBody>
            <a:bodyPr anchor="ctr"/>
            <a:lstStyle/>
            <a:p>
              <a:pPr algn="just"/>
              <a:r>
                <a:rPr lang="en-US" sz="105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id="{6ADB3FCA-D6D8-D3A6-CA2D-05BE230337DC}"/>
                </a:ext>
              </a:extLst>
            </p:cNvPr>
            <p:cNvSpPr/>
            <p:nvPr/>
          </p:nvSpPr>
          <p:spPr>
            <a:xfrm>
              <a:off x="106326" y="10633"/>
              <a:ext cx="510363" cy="531628"/>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正方形/長方形 31">
              <a:extLst>
                <a:ext uri="{FF2B5EF4-FFF2-40B4-BE49-F238E27FC236}">
                  <a16:creationId xmlns:a16="http://schemas.microsoft.com/office/drawing/2014/main" id="{E96689E2-8976-ED25-635D-CAA949FA2D7A}"/>
                </a:ext>
              </a:extLst>
            </p:cNvPr>
            <p:cNvSpPr/>
            <p:nvPr/>
          </p:nvSpPr>
          <p:spPr>
            <a:xfrm>
              <a:off x="212652" y="1318437"/>
              <a:ext cx="276225" cy="191135"/>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6" name="Rectangle 43">
            <a:extLst>
              <a:ext uri="{FF2B5EF4-FFF2-40B4-BE49-F238E27FC236}">
                <a16:creationId xmlns:a16="http://schemas.microsoft.com/office/drawing/2014/main" id="{1991671F-AE6D-6DFF-4895-5B3DE6190B07}"/>
              </a:ext>
            </a:extLst>
          </p:cNvPr>
          <p:cNvSpPr>
            <a:spLocks noChangeArrowheads="1"/>
          </p:cNvSpPr>
          <p:nvPr/>
        </p:nvSpPr>
        <p:spPr bwMode="auto">
          <a:xfrm>
            <a:off x="329576" y="3372676"/>
            <a:ext cx="4150259" cy="18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00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20000"/>
              </a:lnSpc>
              <a:spcBef>
                <a:spcPct val="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府と市町村等が管理する地域全体のインフラを適切かつ効率的に維持管理することが府民の安全・安心を確保する上で極めて重要であり、土木事務所が中心となり、地域特性を踏まえ、地域単位で市町村、大学等とも連携し、維持管理におけるノウハウを共有し、人材育成、技術連携に取組むことで、それぞれの施設管理者が責任をもって、将来にわた</a:t>
            </a:r>
            <a:endPar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algn="l" defTabSz="914400" rtl="0" eaLnBrk="0" fontAlgn="base" latinLnBrk="0" hangingPunct="0">
              <a:lnSpc>
                <a:spcPct val="12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り良好に都市基盤施設を維持管理し、府民の安全・安心を確保するために維持管理の連携体制を構築・強化する（図 </a:t>
            </a:r>
            <a:r>
              <a:rPr kumimoji="0" lang="en-US" altLang="ja-JP"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.2‑23</a:t>
            </a:r>
            <a:r>
              <a:rPr kumimoji="0" lang="ja-JP" altLang="en-US"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参照）。また、点検など維持管理業務の地域一括発注の検討など府、市町村双方の業務効率化についても検討する。</a:t>
            </a:r>
            <a:endParaRPr kumimoji="0"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62859C2A-26B8-35C6-77AB-8147958B12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2930" y="1033939"/>
            <a:ext cx="2073804" cy="1799392"/>
          </a:xfrm>
          <a:prstGeom prst="rect">
            <a:avLst/>
          </a:prstGeom>
          <a:noFill/>
          <a:ln>
            <a:noFill/>
          </a:ln>
        </p:spPr>
      </p:pic>
      <p:sp>
        <p:nvSpPr>
          <p:cNvPr id="38" name="正方形/長方形 37">
            <a:extLst>
              <a:ext uri="{FF2B5EF4-FFF2-40B4-BE49-F238E27FC236}">
                <a16:creationId xmlns:a16="http://schemas.microsoft.com/office/drawing/2014/main" id="{DF5794AE-F351-1D9F-069E-7124642EDC9A}"/>
              </a:ext>
            </a:extLst>
          </p:cNvPr>
          <p:cNvSpPr>
            <a:spLocks/>
          </p:cNvSpPr>
          <p:nvPr/>
        </p:nvSpPr>
        <p:spPr>
          <a:xfrm>
            <a:off x="4839235" y="2948887"/>
            <a:ext cx="1711325" cy="1073150"/>
          </a:xfrm>
          <a:prstGeom prst="rect">
            <a:avLst/>
          </a:prstGeom>
          <a:solidFill>
            <a:sysClr val="window" lastClr="FFFFFF"/>
          </a:solidFill>
          <a:ln w="25400" cap="flat" cmpd="sng" algn="ctr">
            <a:solidFill>
              <a:sysClr val="windowText" lastClr="000000"/>
            </a:solidFill>
            <a:prstDash val="sysDot"/>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200"/>
              </a:lnSpc>
            </a:pPr>
            <a:r>
              <a:rPr lang="ja-JP" sz="800" dirty="0">
                <a:effectLst/>
                <a:latin typeface="Meiryo UI" panose="020B0604030504040204" pitchFamily="50" charset="-128"/>
                <a:ea typeface="Meiryo UI" panose="020B0604030504040204" pitchFamily="50" charset="-128"/>
                <a:cs typeface="Meiryo UI" panose="020B0604030504040204" pitchFamily="50" charset="-128"/>
              </a:rPr>
              <a:t>メンバー構成</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l">
              <a:lnSpc>
                <a:spcPts val="1200"/>
              </a:lnSpc>
            </a:pPr>
            <a:r>
              <a:rPr lang="ja-JP" sz="800" dirty="0">
                <a:effectLst/>
                <a:latin typeface="Meiryo UI" panose="020B0604030504040204" pitchFamily="50" charset="-128"/>
                <a:ea typeface="Meiryo UI" panose="020B0604030504040204" pitchFamily="50" charset="-128"/>
                <a:cs typeface="Meiryo UI" panose="020B0604030504040204" pitchFamily="50" charset="-128"/>
              </a:rPr>
              <a:t>・土木事務所　</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l">
              <a:lnSpc>
                <a:spcPts val="1200"/>
              </a:lnSpc>
            </a:pPr>
            <a:r>
              <a:rPr lang="ja-JP" sz="800" dirty="0">
                <a:effectLst/>
                <a:latin typeface="Meiryo UI" panose="020B0604030504040204" pitchFamily="50" charset="-128"/>
                <a:ea typeface="Meiryo UI" panose="020B0604030504040204" pitchFamily="50" charset="-128"/>
                <a:cs typeface="Meiryo UI" panose="020B0604030504040204" pitchFamily="50" charset="-128"/>
              </a:rPr>
              <a:t>・管内市町村　</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l">
              <a:lnSpc>
                <a:spcPts val="1200"/>
              </a:lnSpc>
            </a:pPr>
            <a:r>
              <a:rPr lang="ja-JP" sz="800" dirty="0">
                <a:effectLst/>
                <a:latin typeface="Meiryo UI" panose="020B0604030504040204" pitchFamily="50" charset="-128"/>
                <a:ea typeface="Meiryo UI" panose="020B0604030504040204" pitchFamily="50" charset="-128"/>
                <a:cs typeface="Meiryo UI" panose="020B0604030504040204" pitchFamily="50" charset="-128"/>
              </a:rPr>
              <a:t>・近畿地方整備局</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l">
              <a:lnSpc>
                <a:spcPts val="1200"/>
              </a:lnSpc>
            </a:pPr>
            <a:r>
              <a:rPr lang="ja-JP" sz="800" dirty="0">
                <a:effectLst/>
                <a:latin typeface="Meiryo UI" panose="020B0604030504040204" pitchFamily="50" charset="-128"/>
                <a:ea typeface="Meiryo UI" panose="020B0604030504040204" pitchFamily="50" charset="-128"/>
                <a:cs typeface="Meiryo UI" panose="020B0604030504040204" pitchFamily="50" charset="-128"/>
              </a:rPr>
              <a:t>・大学（府内等）</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algn="l">
              <a:lnSpc>
                <a:spcPts val="1200"/>
              </a:lnSpc>
            </a:pPr>
            <a:r>
              <a:rPr lang="ja-JP" sz="800" dirty="0">
                <a:effectLst/>
                <a:latin typeface="Meiryo UI" panose="020B0604030504040204" pitchFamily="50" charset="-128"/>
                <a:ea typeface="Meiryo UI" panose="020B0604030504040204" pitchFamily="50" charset="-128"/>
                <a:cs typeface="Meiryo UI" panose="020B0604030504040204" pitchFamily="50" charset="-128"/>
              </a:rPr>
              <a:t>・学会・協会など民間団体</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FAE2A5A3-1162-0B0D-FEA6-7E31146FCB23}"/>
              </a:ext>
            </a:extLst>
          </p:cNvPr>
          <p:cNvSpPr>
            <a:spLocks/>
          </p:cNvSpPr>
          <p:nvPr/>
        </p:nvSpPr>
        <p:spPr>
          <a:xfrm>
            <a:off x="6698313" y="2948887"/>
            <a:ext cx="2271931" cy="1477645"/>
          </a:xfrm>
          <a:prstGeom prst="rect">
            <a:avLst/>
          </a:prstGeom>
          <a:noFill/>
          <a:ln w="25400" cap="flat" cmpd="sng" algn="ctr">
            <a:solidFill>
              <a:sysClr val="windowText" lastClr="000000"/>
            </a:solidFill>
            <a:prstDash val="sysDot"/>
          </a:ln>
          <a:effectLst/>
        </p:spPr>
        <p:txBody>
          <a:bodyPr wrap="square" rtlCol="0" anchor="ctr">
            <a:noAutofit/>
          </a:bodyPr>
          <a:lstStyle/>
          <a:p>
            <a:pPr>
              <a:lnSpc>
                <a:spcPts val="1200"/>
              </a:lnSpc>
            </a:pPr>
            <a:r>
              <a:rPr lang="ja-JP" sz="8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800" u="sng"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sz="800" u="sng"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府と市町村との連携</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ja-JP" sz="8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①維持管理ノウハウや情報の共有</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ja-JP" sz="8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②維持管理業務の地域一括発注の検討　など</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ja-JP" sz="8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800" u="sng"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800" u="sng"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行政と大学との連携</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ja-JP" sz="8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①府・市町村に対する技術的助言</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ja-JP" sz="8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②府・市町村のフィールドやデータを活用した</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en-US" sz="8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8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維持管理の共同研究　など</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en-US" sz="8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800" u="sng"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800" u="sng"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府、市町村、大学の連携</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en-US" sz="8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8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①研修などによる一体的な人材育成　など</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015CCD32-EC02-1CFC-6F66-536CD844254D}"/>
              </a:ext>
            </a:extLst>
          </p:cNvPr>
          <p:cNvSpPr txBox="1"/>
          <p:nvPr/>
        </p:nvSpPr>
        <p:spPr>
          <a:xfrm>
            <a:off x="5331935" y="4499327"/>
            <a:ext cx="2975763" cy="253916"/>
          </a:xfrm>
          <a:prstGeom prst="rect">
            <a:avLst/>
          </a:prstGeom>
          <a:noFill/>
        </p:spPr>
        <p:txBody>
          <a:bodyPr wrap="square">
            <a:spAutoFit/>
          </a:bodyPr>
          <a:lstStyle/>
          <a:p>
            <a:pPr algn="ctr" fontAlgn="auto">
              <a:spcBef>
                <a:spcPts val="600"/>
              </a:spcBef>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.2‑23</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地域維持管理連携モデル（イメージ）</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10F43775-7FC8-C741-019F-94CFCA6F211D}"/>
              </a:ext>
            </a:extLst>
          </p:cNvPr>
          <p:cNvSpPr txBox="1"/>
          <p:nvPr/>
        </p:nvSpPr>
        <p:spPr>
          <a:xfrm>
            <a:off x="4716438" y="4866504"/>
            <a:ext cx="4267751" cy="1491499"/>
          </a:xfrm>
          <a:prstGeom prst="rect">
            <a:avLst/>
          </a:prstGeom>
          <a:noFill/>
        </p:spPr>
        <p:txBody>
          <a:bodyPr wrap="square">
            <a:spAutoFit/>
          </a:bodyPr>
          <a:lstStyle/>
          <a:p>
            <a:pPr marL="0" lvl="5" algn="just" fontAlgn="base">
              <a:lnSpc>
                <a:spcPct val="120000"/>
              </a:lnSpc>
              <a:buClr>
                <a:srgbClr val="000000"/>
              </a:buClr>
              <a:tabLst>
                <a:tab pos="2598738" algn="l"/>
              </a:tabLs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b) </a:t>
            </a:r>
            <a:r>
              <a:rPr lang="ja-JP"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府内全体の維持管理連携モデルの構築</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7</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地域の維持管理連携プラットフォームの考え方の統一やプラットフォー</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ム間の情報共有、分野毎の府内全体の情報共有を行う場も必要である。</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また、各分野の考え方がバラバラにならないよう、情報共有の場や統一的</a:t>
            </a:r>
            <a:endPar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な考え方をする場</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として、大阪府維持管理連携プラットフォーム事務局を</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設置するとともに、大阪府都市基盤施設維持管理技術審議会の場を</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活用する。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34449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181</a:t>
            </a:fld>
            <a:endParaRPr lang="ja-JP" altLang="en-US" dirty="0"/>
          </a:p>
        </p:txBody>
      </p:sp>
      <p:sp>
        <p:nvSpPr>
          <p:cNvPr id="3" name="テキスト ボックス 2">
            <a:extLst>
              <a:ext uri="{FF2B5EF4-FFF2-40B4-BE49-F238E27FC236}">
                <a16:creationId xmlns:a16="http://schemas.microsoft.com/office/drawing/2014/main" id="{51E62BF6-B179-7C62-81B1-AF1F6ED6C733}"/>
              </a:ext>
            </a:extLst>
          </p:cNvPr>
          <p:cNvSpPr txBox="1"/>
          <p:nvPr/>
        </p:nvSpPr>
        <p:spPr>
          <a:xfrm>
            <a:off x="118626" y="546402"/>
            <a:ext cx="4343355" cy="323165"/>
          </a:xfrm>
          <a:prstGeom prst="rect">
            <a:avLst/>
          </a:prstGeom>
          <a:noFill/>
        </p:spPr>
        <p:txBody>
          <a:bodyPr wrap="square">
            <a:spAutoFit/>
          </a:bodyPr>
          <a:lstStyle/>
          <a:p>
            <a:pPr marL="381000" indent="-381000" algn="just">
              <a:spcBef>
                <a:spcPts val="600"/>
              </a:spcBef>
              <a:spcAft>
                <a:spcPts val="600"/>
              </a:spcAft>
            </a:pP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.11 </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現場や地域を重視した維持管理の実践</a:t>
            </a:r>
            <a:endParaRPr lang="ja-JP" altLang="ja-JP" sz="1500" b="1" dirty="0">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4BD9A1CF-4649-A6E4-3FD2-F63BE0B4D158}"/>
              </a:ext>
            </a:extLst>
          </p:cNvPr>
          <p:cNvSpPr txBox="1"/>
          <p:nvPr/>
        </p:nvSpPr>
        <p:spPr>
          <a:xfrm>
            <a:off x="1026583" y="3970937"/>
            <a:ext cx="3006573" cy="261610"/>
          </a:xfrm>
          <a:prstGeom prst="rect">
            <a:avLst/>
          </a:prstGeom>
          <a:noFill/>
        </p:spPr>
        <p:txBody>
          <a:bodyPr wrap="square">
            <a:spAutoFit/>
          </a:bodyPr>
          <a:lstStyle/>
          <a:p>
            <a:pPr algn="ctr"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.2‑24</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維持管理連携モデル（イメージ）</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3959667B-EAB6-2D7D-40AA-326F54DD4B47}"/>
              </a:ext>
            </a:extLst>
          </p:cNvPr>
          <p:cNvSpPr txBox="1"/>
          <p:nvPr/>
        </p:nvSpPr>
        <p:spPr>
          <a:xfrm>
            <a:off x="322837" y="4248694"/>
            <a:ext cx="4139143" cy="2405595"/>
          </a:xfrm>
          <a:prstGeom prst="rect">
            <a:avLst/>
          </a:prstGeom>
          <a:noFill/>
        </p:spPr>
        <p:txBody>
          <a:bodyPr wrap="square">
            <a:spAutoFit/>
          </a:bodyPr>
          <a:lstStyle/>
          <a:p>
            <a:pPr marL="0" lvl="5" algn="just" fontAlgn="base">
              <a:lnSpc>
                <a:spcPct val="120000"/>
              </a:lnSpc>
              <a:buClr>
                <a:srgbClr val="000000"/>
              </a:buClr>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c) </a:t>
            </a:r>
            <a:r>
              <a:rPr lang="ja-JP" altLang="ja-JP" sz="105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大学との連携（情報共有・フィールドの提供、共同研究など）の推進</a:t>
            </a:r>
            <a:endParaRPr lang="en-US" altLang="ja-JP" sz="105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5" algn="just" fontAlgn="base">
              <a:lnSpc>
                <a:spcPct val="120000"/>
              </a:lnSpc>
              <a:buClr>
                <a:srgbClr val="000000"/>
              </a:buClr>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大阪府は、狭い行政区域に、多くの大学（工学部）があり、相互に</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5" algn="just" fontAlgn="base">
              <a:lnSpc>
                <a:spcPct val="120000"/>
              </a:lnSpc>
              <a:buClr>
                <a:srgbClr val="000000"/>
              </a:buClr>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連携できる可能性を有している。大学との連携は、都市基盤施設の適</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5" algn="just" fontAlgn="base">
              <a:lnSpc>
                <a:spcPct val="120000"/>
              </a:lnSpc>
              <a:buClr>
                <a:srgbClr val="000000"/>
              </a:buClr>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切な維持管理をはじめとした各種技術的課題解決等において非常に重</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5" algn="just" fontAlgn="base">
              <a:lnSpc>
                <a:spcPct val="120000"/>
              </a:lnSpc>
              <a:buClr>
                <a:srgbClr val="000000"/>
              </a:buClr>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要な役割を担うと考えられることから、近隣大学と情報共有や技術連携</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5" algn="just" fontAlgn="base">
              <a:lnSpc>
                <a:spcPct val="120000"/>
              </a:lnSpc>
              <a:buClr>
                <a:srgbClr val="000000"/>
              </a:buClr>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（技術相談、フィールドの提供、共同研究等）等に向けた取組を行って</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5" algn="just" fontAlgn="base">
              <a:lnSpc>
                <a:spcPct val="120000"/>
              </a:lnSpc>
              <a:buClr>
                <a:srgbClr val="000000"/>
              </a:buClr>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いく。</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marL="355600" algn="just" fontAlgn="auto">
              <a:lnSpc>
                <a:spcPct val="1200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例：大　学：科学的知見や技術的サポート、維持管理における</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55600" algn="just" fontAlgn="auto">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共同研究、新技術、工法、材料の審査サポート等</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・大阪府</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：研究や教材として、フィールドや維持管理データを提供。</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講義などへの講師派遣、インターンシップの受け入れ等</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D6C4DEDD-30FB-655A-38A7-4D732E3E07B2}"/>
              </a:ext>
            </a:extLst>
          </p:cNvPr>
          <p:cNvSpPr txBox="1"/>
          <p:nvPr/>
        </p:nvSpPr>
        <p:spPr>
          <a:xfrm>
            <a:off x="4604082" y="1108330"/>
            <a:ext cx="4408469" cy="1621791"/>
          </a:xfrm>
          <a:prstGeom prst="rect">
            <a:avLst/>
          </a:prstGeom>
          <a:noFill/>
        </p:spPr>
        <p:txBody>
          <a:bodyPr wrap="square">
            <a:spAutoFit/>
          </a:bodyPr>
          <a:lstStyle/>
          <a:p>
            <a:pPr marL="1285240" indent="-1195070" algn="just" fontAlgn="auto">
              <a:lnSpc>
                <a:spcPct val="1200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地域と共に公共空間を守り育てる仕組みづくり</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5" algn="just" fontAlgn="base">
              <a:lnSpc>
                <a:spcPct val="120000"/>
              </a:lnSpc>
              <a:buClr>
                <a:srgbClr val="000000"/>
              </a:buClr>
            </a:pPr>
            <a:r>
              <a:rPr lang="en-US" altLang="ja-JP" sz="105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     d) </a:t>
            </a:r>
            <a:r>
              <a:rPr lang="ja-JP" altLang="ja-JP" sz="105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企業との連携、協働による取組の推進</a:t>
            </a:r>
            <a:endParaRPr lang="ja-JP" altLang="ja-JP" sz="105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a:p>
            <a:pPr indent="333375" algn="just" fontAlgn="auto">
              <a:lnSpc>
                <a:spcPct val="120000"/>
              </a:lnSpc>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地域と共に公園を守り育てていくことをめざし、公園施設の活用に関し</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333375" algn="just" fontAlgn="auto">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て、笑働</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OSAKA</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の取組と併せて、民間企業における</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CSR</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活動の機運</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333375" algn="just" fontAlgn="auto">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の高まりもあることから、引き続き、多くの主体と連携、協働し、様々な事</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333375" algn="just" fontAlgn="auto">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業を展開していく。また、今後、これらの取組に加えて、さらに連携、協働</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333375" algn="just" fontAlgn="auto">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の輪を広げるため、取組の情報発信と併せて企業ニーズを聞くなど柔軟</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333375" algn="just" fontAlgn="auto">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に対応できるよう取り組んでいく。</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BF0F642C-D6F3-57BB-2B70-3F72C5FA74BD}"/>
              </a:ext>
            </a:extLst>
          </p:cNvPr>
          <p:cNvSpPr txBox="1"/>
          <p:nvPr/>
        </p:nvSpPr>
        <p:spPr>
          <a:xfrm>
            <a:off x="4520086" y="2802490"/>
            <a:ext cx="4492465" cy="577081"/>
          </a:xfrm>
          <a:prstGeom prst="rect">
            <a:avLst/>
          </a:prstGeom>
          <a:noFill/>
        </p:spPr>
        <p:txBody>
          <a:bodyPr wrap="square">
            <a:spAutoFit/>
          </a:bodyPr>
          <a:lstStyle/>
          <a:p>
            <a:pPr marL="200025" algn="just" fontAlgn="auto"/>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（取組内容）</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just" fontAlgn="auto"/>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・みんなでつくり・育てる公園として、府民や企業と連携し、公園づくりの企画・</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just" fontAlgn="auto"/>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運営の推進</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63581310-782F-27E9-3490-E7083DD619D8}"/>
              </a:ext>
            </a:extLst>
          </p:cNvPr>
          <p:cNvSpPr txBox="1"/>
          <p:nvPr/>
        </p:nvSpPr>
        <p:spPr>
          <a:xfrm>
            <a:off x="4776393" y="3524308"/>
            <a:ext cx="4320154" cy="1621791"/>
          </a:xfrm>
          <a:prstGeom prst="rect">
            <a:avLst/>
          </a:prstGeom>
          <a:noFill/>
        </p:spPr>
        <p:txBody>
          <a:bodyPr wrap="square">
            <a:spAutoFit/>
          </a:bodyPr>
          <a:lstStyle/>
          <a:p>
            <a:pPr marL="0" lvl="5" algn="just" fontAlgn="base">
              <a:lnSpc>
                <a:spcPct val="120000"/>
              </a:lnSpc>
              <a:buClr>
                <a:srgbClr val="000000"/>
              </a:buClr>
            </a:pPr>
            <a:r>
              <a:rPr lang="en-US" altLang="ja-JP" sz="105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e) </a:t>
            </a:r>
            <a:r>
              <a:rPr lang="ja-JP" altLang="ja-JP" sz="105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住民との協働ですすめる維持管理</a:t>
            </a:r>
            <a:endParaRPr lang="ja-JP" altLang="ja-JP" sz="105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維持管理・更新の重要性を住民により良く理解されるように、維持管理の取組についての情報発信に努め、住民の協力や参画を促すよう努める。</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fontAlgn="auto">
              <a:lnSpc>
                <a:spcPct val="120000"/>
              </a:lnSpc>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（取組内容）</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・持</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管理の現状や課題、その方策等（長寿命化計画等）についてホーム</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ページ上に公開するものとし、広く府民に周知することを心がける。</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a:extLst>
              <a:ext uri="{FF2B5EF4-FFF2-40B4-BE49-F238E27FC236}">
                <a16:creationId xmlns:a16="http://schemas.microsoft.com/office/drawing/2014/main" id="{9F5994A7-5A01-4B71-91AD-26616D64588F}"/>
              </a:ext>
            </a:extLst>
          </p:cNvPr>
          <p:cNvPicPr>
            <a:picLocks noChangeAspect="1"/>
          </p:cNvPicPr>
          <p:nvPr/>
        </p:nvPicPr>
        <p:blipFill>
          <a:blip r:embed="rId3"/>
          <a:stretch>
            <a:fillRect/>
          </a:stretch>
        </p:blipFill>
        <p:spPr>
          <a:xfrm>
            <a:off x="173447" y="958680"/>
            <a:ext cx="4262643" cy="2990848"/>
          </a:xfrm>
          <a:prstGeom prst="rect">
            <a:avLst/>
          </a:prstGeom>
        </p:spPr>
      </p:pic>
    </p:spTree>
    <p:extLst>
      <p:ext uri="{BB962C8B-B14F-4D97-AF65-F5344CB8AC3E}">
        <p14:creationId xmlns:p14="http://schemas.microsoft.com/office/powerpoint/2010/main" val="208321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146</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0D9A95CA-234B-43DA-96BA-E2B20DD46993}"/>
              </a:ext>
            </a:extLst>
          </p:cNvPr>
          <p:cNvSpPr txBox="1"/>
          <p:nvPr/>
        </p:nvSpPr>
        <p:spPr>
          <a:xfrm>
            <a:off x="114113" y="523220"/>
            <a:ext cx="2985828" cy="369332"/>
          </a:xfrm>
          <a:prstGeom prst="rect">
            <a:avLst/>
          </a:prstGeom>
          <a:noFill/>
        </p:spPr>
        <p:txBody>
          <a:bodyPr wrap="square">
            <a:spAutoFit/>
          </a:bodyPr>
          <a:lstStyle/>
          <a:p>
            <a:pPr algn="just">
              <a:spcBef>
                <a:spcPts val="600"/>
              </a:spcBef>
              <a:spcAft>
                <a:spcPts val="600"/>
              </a:spcAft>
            </a:pPr>
            <a:r>
              <a:rPr lang="ja-JP" altLang="ja-JP" sz="1800" b="1" dirty="0">
                <a:effectLst/>
                <a:latin typeface="Meiryo UI" panose="020B0604030504040204" pitchFamily="50" charset="-128"/>
                <a:ea typeface="Meiryo UI" panose="020B0604030504040204" pitchFamily="50" charset="-128"/>
              </a:rPr>
              <a:t>１</a:t>
            </a:r>
            <a:r>
              <a:rPr lang="en-US" altLang="ja-JP" sz="1800" b="1" dirty="0">
                <a:effectLst/>
                <a:latin typeface="Meiryo UI" panose="020B0604030504040204" pitchFamily="50" charset="-128"/>
                <a:ea typeface="Meiryo UI" panose="020B0604030504040204" pitchFamily="50" charset="-128"/>
              </a:rPr>
              <a:t>.4 </a:t>
            </a:r>
            <a:r>
              <a:rPr lang="ja-JP" altLang="ja-JP" sz="1800" b="1" dirty="0">
                <a:effectLst/>
                <a:latin typeface="Meiryo UI" panose="020B0604030504040204" pitchFamily="50" charset="-128"/>
                <a:ea typeface="Meiryo UI" panose="020B0604030504040204" pitchFamily="50" charset="-128"/>
              </a:rPr>
              <a:t>参照すべき基準類</a:t>
            </a:r>
          </a:p>
        </p:txBody>
      </p:sp>
      <p:graphicFrame>
        <p:nvGraphicFramePr>
          <p:cNvPr id="14" name="表 13">
            <a:extLst>
              <a:ext uri="{FF2B5EF4-FFF2-40B4-BE49-F238E27FC236}">
                <a16:creationId xmlns:a16="http://schemas.microsoft.com/office/drawing/2014/main" id="{27A2CBA0-985D-F5F0-5FF0-0F4F1E2CC934}"/>
              </a:ext>
            </a:extLst>
          </p:cNvPr>
          <p:cNvGraphicFramePr>
            <a:graphicFrameLocks noGrp="1"/>
          </p:cNvGraphicFramePr>
          <p:nvPr/>
        </p:nvGraphicFramePr>
        <p:xfrm>
          <a:off x="356996" y="1838333"/>
          <a:ext cx="4012985" cy="1040771"/>
        </p:xfrm>
        <a:graphic>
          <a:graphicData uri="http://schemas.openxmlformats.org/drawingml/2006/table">
            <a:tbl>
              <a:tblPr firstRow="1" firstCol="1" bandRow="1">
                <a:tableStyleId>{5C22544A-7EE6-4342-B048-85BDC9FD1C3A}</a:tableStyleId>
              </a:tblPr>
              <a:tblGrid>
                <a:gridCol w="2545692">
                  <a:extLst>
                    <a:ext uri="{9D8B030D-6E8A-4147-A177-3AD203B41FA5}">
                      <a16:colId xmlns:a16="http://schemas.microsoft.com/office/drawing/2014/main" val="2811313890"/>
                    </a:ext>
                  </a:extLst>
                </a:gridCol>
                <a:gridCol w="1467293">
                  <a:extLst>
                    <a:ext uri="{9D8B030D-6E8A-4147-A177-3AD203B41FA5}">
                      <a16:colId xmlns:a16="http://schemas.microsoft.com/office/drawing/2014/main" val="28390238"/>
                    </a:ext>
                  </a:extLst>
                </a:gridCol>
              </a:tblGrid>
              <a:tr h="175663">
                <a:tc>
                  <a:txBody>
                    <a:bodyPr/>
                    <a:lstStyle/>
                    <a:p>
                      <a:pPr algn="ctr"/>
                      <a:r>
                        <a:rPr lang="ja-JP" sz="1050" b="0" dirty="0">
                          <a:solidFill>
                            <a:sysClr val="windowText" lastClr="000000"/>
                          </a:solidFill>
                          <a:effectLst/>
                          <a:latin typeface="Meiryo UI" panose="020B0604030504040204" pitchFamily="50" charset="-128"/>
                          <a:ea typeface="Meiryo UI" panose="020B0604030504040204" pitchFamily="50" charset="-128"/>
                        </a:rPr>
                        <a:t>基準類等の名称</a:t>
                      </a:r>
                      <a:endParaRPr lang="ja-JP" sz="105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050" b="0" dirty="0">
                          <a:solidFill>
                            <a:sysClr val="windowText" lastClr="000000"/>
                          </a:solidFill>
                          <a:effectLst/>
                          <a:latin typeface="Meiryo UI" panose="020B0604030504040204" pitchFamily="50" charset="-128"/>
                          <a:ea typeface="Meiryo UI" panose="020B0604030504040204" pitchFamily="50" charset="-128"/>
                        </a:rPr>
                        <a:t>備考</a:t>
                      </a:r>
                      <a:endParaRPr lang="ja-JP" sz="105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44800641"/>
                  </a:ext>
                </a:extLst>
              </a:tr>
              <a:tr h="266356">
                <a:tc>
                  <a:txBody>
                    <a:bodyPr/>
                    <a:lstStyle/>
                    <a:p>
                      <a:pPr algn="just"/>
                      <a:r>
                        <a:rPr kumimoji="1" lang="ja-JP" altLang="ja-JP" sz="1050" b="0" kern="1200" dirty="0">
                          <a:solidFill>
                            <a:schemeClr val="tx1"/>
                          </a:solidFill>
                          <a:effectLst/>
                          <a:latin typeface="Meiryo UI" panose="020B0604030504040204" pitchFamily="50" charset="-128"/>
                          <a:ea typeface="Meiryo UI" panose="020B0604030504040204" pitchFamily="50" charset="-128"/>
                          <a:cs typeface="+mn-cs"/>
                        </a:rPr>
                        <a:t>大阪府営公園マスタープラン</a:t>
                      </a:r>
                      <a:endParaRPr lang="ja-JP" sz="105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1" lang="ja-JP" altLang="ja-JP" sz="1050" kern="1200" dirty="0">
                          <a:solidFill>
                            <a:srgbClr val="FF0000"/>
                          </a:solidFill>
                          <a:effectLst/>
                          <a:latin typeface="Meiryo UI" panose="020B0604030504040204" pitchFamily="50" charset="-128"/>
                          <a:ea typeface="Meiryo UI" panose="020B0604030504040204" pitchFamily="50" charset="-128"/>
                          <a:cs typeface="+mn-cs"/>
                        </a:rPr>
                        <a:t>平成</a:t>
                      </a:r>
                      <a:r>
                        <a:rPr kumimoji="1" lang="en-US" altLang="ja-JP" sz="1050" kern="1200" dirty="0">
                          <a:solidFill>
                            <a:srgbClr val="FF0000"/>
                          </a:solidFill>
                          <a:effectLst/>
                          <a:latin typeface="Meiryo UI" panose="020B0604030504040204" pitchFamily="50" charset="-128"/>
                          <a:ea typeface="Meiryo UI" panose="020B0604030504040204" pitchFamily="50" charset="-128"/>
                          <a:cs typeface="+mn-cs"/>
                        </a:rPr>
                        <a:t>31</a:t>
                      </a:r>
                      <a:r>
                        <a:rPr kumimoji="1" lang="ja-JP" altLang="ja-JP" sz="1050" kern="1200" dirty="0">
                          <a:solidFill>
                            <a:srgbClr val="FF0000"/>
                          </a:solidFill>
                          <a:effectLst/>
                          <a:latin typeface="Meiryo UI" panose="020B0604030504040204" pitchFamily="50" charset="-128"/>
                          <a:ea typeface="Meiryo UI" panose="020B0604030504040204" pitchFamily="50" charset="-128"/>
                          <a:cs typeface="+mn-cs"/>
                        </a:rPr>
                        <a:t>年</a:t>
                      </a:r>
                      <a:r>
                        <a:rPr kumimoji="1" lang="en-US" altLang="ja-JP" sz="1050" kern="1200" dirty="0">
                          <a:solidFill>
                            <a:srgbClr val="FF0000"/>
                          </a:solidFill>
                          <a:effectLst/>
                          <a:latin typeface="Meiryo UI" panose="020B0604030504040204" pitchFamily="50" charset="-128"/>
                          <a:ea typeface="Meiryo UI" panose="020B0604030504040204" pitchFamily="50" charset="-128"/>
                          <a:cs typeface="+mn-cs"/>
                        </a:rPr>
                        <a:t>3</a:t>
                      </a:r>
                      <a:r>
                        <a:rPr kumimoji="1" lang="ja-JP" altLang="ja-JP" sz="1050" kern="1200" dirty="0">
                          <a:solidFill>
                            <a:srgbClr val="FF0000"/>
                          </a:solidFill>
                          <a:effectLst/>
                          <a:latin typeface="Meiryo UI" panose="020B0604030504040204" pitchFamily="50" charset="-128"/>
                          <a:ea typeface="Meiryo UI" panose="020B0604030504040204" pitchFamily="50" charset="-128"/>
                          <a:cs typeface="+mn-cs"/>
                        </a:rPr>
                        <a:t>月策定</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0157331"/>
                  </a:ext>
                </a:extLst>
              </a:tr>
              <a:tr h="299376">
                <a:tc>
                  <a:txBody>
                    <a:bodyPr/>
                    <a:lstStyle/>
                    <a:p>
                      <a:pPr algn="just"/>
                      <a:r>
                        <a:rPr lang="ja-JP" sz="1050" b="0" dirty="0">
                          <a:solidFill>
                            <a:sysClr val="windowText" lastClr="000000"/>
                          </a:solidFill>
                          <a:effectLst/>
                          <a:latin typeface="Meiryo UI" panose="020B0604030504040204" pitchFamily="50" charset="-128"/>
                          <a:ea typeface="Meiryo UI" panose="020B0604030504040204" pitchFamily="50" charset="-128"/>
                        </a:rPr>
                        <a:t>府営公園管理要領</a:t>
                      </a:r>
                      <a:endParaRPr lang="ja-JP" sz="105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050" b="0" dirty="0">
                          <a:solidFill>
                            <a:srgbClr val="FF0000"/>
                          </a:solidFill>
                          <a:effectLst/>
                          <a:latin typeface="Meiryo UI" panose="020B0604030504040204" pitchFamily="50" charset="-128"/>
                          <a:ea typeface="Meiryo UI" panose="020B0604030504040204" pitchFamily="50" charset="-128"/>
                        </a:rPr>
                        <a:t>令和</a:t>
                      </a:r>
                      <a:r>
                        <a:rPr lang="en-US" sz="1050" b="0" dirty="0">
                          <a:solidFill>
                            <a:srgbClr val="FF0000"/>
                          </a:solidFill>
                          <a:effectLst/>
                          <a:latin typeface="Meiryo UI" panose="020B0604030504040204" pitchFamily="50" charset="-128"/>
                          <a:ea typeface="Meiryo UI" panose="020B0604030504040204" pitchFamily="50" charset="-128"/>
                        </a:rPr>
                        <a:t>5</a:t>
                      </a:r>
                      <a:r>
                        <a:rPr lang="ja-JP" sz="1050" b="0" dirty="0">
                          <a:solidFill>
                            <a:srgbClr val="FF0000"/>
                          </a:solidFill>
                          <a:effectLst/>
                          <a:latin typeface="Meiryo UI" panose="020B0604030504040204" pitchFamily="50" charset="-128"/>
                          <a:ea typeface="Meiryo UI" panose="020B0604030504040204" pitchFamily="50" charset="-128"/>
                        </a:rPr>
                        <a:t>年４月改訂</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9761207"/>
                  </a:ext>
                </a:extLst>
              </a:tr>
              <a:tr h="299376">
                <a:tc>
                  <a:txBody>
                    <a:bodyPr/>
                    <a:lstStyle/>
                    <a:p>
                      <a:pPr algn="just"/>
                      <a:r>
                        <a:rPr lang="ja-JP" sz="1050" b="0" dirty="0">
                          <a:solidFill>
                            <a:sysClr val="windowText" lastClr="000000"/>
                          </a:solidFill>
                          <a:effectLst/>
                          <a:latin typeface="Meiryo UI" panose="020B0604030504040204" pitchFamily="50" charset="-128"/>
                          <a:ea typeface="Meiryo UI" panose="020B0604030504040204" pitchFamily="50" charset="-128"/>
                        </a:rPr>
                        <a:t>府営公園プール安全管理・事故対応基準</a:t>
                      </a:r>
                      <a:endParaRPr lang="ja-JP" sz="105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050" b="0" dirty="0">
                          <a:solidFill>
                            <a:srgbClr val="FF0000"/>
                          </a:solidFill>
                          <a:effectLst/>
                          <a:latin typeface="Meiryo UI" panose="020B0604030504040204" pitchFamily="50" charset="-128"/>
                          <a:ea typeface="Meiryo UI" panose="020B0604030504040204" pitchFamily="50" charset="-128"/>
                        </a:rPr>
                        <a:t>平成２</a:t>
                      </a:r>
                      <a:r>
                        <a:rPr lang="en-US" sz="1050" b="0" dirty="0">
                          <a:solidFill>
                            <a:srgbClr val="FF0000"/>
                          </a:solidFill>
                          <a:effectLst/>
                          <a:latin typeface="Meiryo UI" panose="020B0604030504040204" pitchFamily="50" charset="-128"/>
                          <a:ea typeface="Meiryo UI" panose="020B0604030504040204" pitchFamily="50" charset="-128"/>
                        </a:rPr>
                        <a:t>9</a:t>
                      </a:r>
                      <a:r>
                        <a:rPr lang="ja-JP" sz="1050" b="0" dirty="0">
                          <a:solidFill>
                            <a:srgbClr val="FF0000"/>
                          </a:solidFill>
                          <a:effectLst/>
                          <a:latin typeface="Meiryo UI" panose="020B0604030504040204" pitchFamily="50" charset="-128"/>
                          <a:ea typeface="Meiryo UI" panose="020B0604030504040204" pitchFamily="50" charset="-128"/>
                        </a:rPr>
                        <a:t>年</a:t>
                      </a:r>
                      <a:r>
                        <a:rPr lang="en-US" sz="1050" b="0" dirty="0">
                          <a:solidFill>
                            <a:srgbClr val="FF0000"/>
                          </a:solidFill>
                          <a:effectLst/>
                          <a:latin typeface="Meiryo UI" panose="020B0604030504040204" pitchFamily="50" charset="-128"/>
                          <a:ea typeface="Meiryo UI" panose="020B0604030504040204" pitchFamily="50" charset="-128"/>
                        </a:rPr>
                        <a:t>4</a:t>
                      </a:r>
                      <a:r>
                        <a:rPr lang="ja-JP" sz="1050" b="0" dirty="0">
                          <a:solidFill>
                            <a:srgbClr val="FF0000"/>
                          </a:solidFill>
                          <a:effectLst/>
                          <a:latin typeface="Meiryo UI" panose="020B0604030504040204" pitchFamily="50" charset="-128"/>
                          <a:ea typeface="Meiryo UI" panose="020B0604030504040204" pitchFamily="50" charset="-128"/>
                        </a:rPr>
                        <a:t>月改訂</a:t>
                      </a:r>
                      <a:endParaRPr lang="ja-JP" sz="1050" b="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987423"/>
                  </a:ext>
                </a:extLst>
              </a:tr>
            </a:tbl>
          </a:graphicData>
        </a:graphic>
      </p:graphicFrame>
      <p:sp>
        <p:nvSpPr>
          <p:cNvPr id="16" name="テキスト ボックス 15">
            <a:extLst>
              <a:ext uri="{FF2B5EF4-FFF2-40B4-BE49-F238E27FC236}">
                <a16:creationId xmlns:a16="http://schemas.microsoft.com/office/drawing/2014/main" id="{3444853D-DF4E-4B05-60FD-1A01AFA42BCA}"/>
              </a:ext>
            </a:extLst>
          </p:cNvPr>
          <p:cNvSpPr txBox="1"/>
          <p:nvPr/>
        </p:nvSpPr>
        <p:spPr>
          <a:xfrm>
            <a:off x="4697642" y="521549"/>
            <a:ext cx="3060999" cy="369332"/>
          </a:xfrm>
          <a:prstGeom prst="rect">
            <a:avLst/>
          </a:prstGeom>
          <a:noFill/>
        </p:spPr>
        <p:txBody>
          <a:bodyPr wrap="square">
            <a:spAutoFit/>
          </a:bodyPr>
          <a:lstStyle/>
          <a:p>
            <a:pPr algn="just">
              <a:spcBef>
                <a:spcPts val="600"/>
              </a:spcBef>
              <a:spcAft>
                <a:spcPts val="600"/>
              </a:spcAft>
            </a:pPr>
            <a:r>
              <a:rPr lang="ja-JP" altLang="ja-JP" sz="1800" b="1" kern="12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２　戦略的維持管理の方針</a:t>
            </a:r>
          </a:p>
        </p:txBody>
      </p:sp>
      <p:sp>
        <p:nvSpPr>
          <p:cNvPr id="6" name="テキスト ボックス 5">
            <a:extLst>
              <a:ext uri="{FF2B5EF4-FFF2-40B4-BE49-F238E27FC236}">
                <a16:creationId xmlns:a16="http://schemas.microsoft.com/office/drawing/2014/main" id="{392ADEE6-AC7A-E46F-A0F8-22B020586BEB}"/>
              </a:ext>
            </a:extLst>
          </p:cNvPr>
          <p:cNvSpPr txBox="1"/>
          <p:nvPr/>
        </p:nvSpPr>
        <p:spPr>
          <a:xfrm>
            <a:off x="85843" y="977898"/>
            <a:ext cx="3534878" cy="475836"/>
          </a:xfrm>
          <a:prstGeom prst="rect">
            <a:avLst/>
          </a:prstGeom>
          <a:noFill/>
        </p:spPr>
        <p:txBody>
          <a:bodyPr wrap="square">
            <a:spAutoFit/>
          </a:bodyPr>
          <a:lstStyle/>
          <a:p>
            <a:pPr indent="69850"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（２）大阪府の基準</a:t>
            </a:r>
          </a:p>
          <a:p>
            <a:pPr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　 　大阪府の維持管理上の基準類等を、表</a:t>
            </a: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1.4-2</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に示す。</a:t>
            </a:r>
          </a:p>
        </p:txBody>
      </p:sp>
      <p:sp>
        <p:nvSpPr>
          <p:cNvPr id="10" name="テキスト ボックス 9">
            <a:extLst>
              <a:ext uri="{FF2B5EF4-FFF2-40B4-BE49-F238E27FC236}">
                <a16:creationId xmlns:a16="http://schemas.microsoft.com/office/drawing/2014/main" id="{EE8DB5B9-DA96-4000-4C79-FDCF57EAE551}"/>
              </a:ext>
            </a:extLst>
          </p:cNvPr>
          <p:cNvSpPr txBox="1"/>
          <p:nvPr/>
        </p:nvSpPr>
        <p:spPr>
          <a:xfrm>
            <a:off x="1477401" y="1576723"/>
            <a:ext cx="2014086" cy="261610"/>
          </a:xfrm>
          <a:prstGeom prst="rect">
            <a:avLst/>
          </a:prstGeom>
          <a:noFill/>
        </p:spPr>
        <p:txBody>
          <a:bodyPr wrap="square">
            <a:spAutoFit/>
          </a:bodyPr>
          <a:lstStyle/>
          <a:p>
            <a:pPr algn="ctr">
              <a:spcBef>
                <a:spcPts val="600"/>
              </a:spcBef>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1.4-2</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大阪府の基準類等</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C8ACFDC4-742A-CA9E-0255-E3D8CD7AB51C}"/>
              </a:ext>
            </a:extLst>
          </p:cNvPr>
          <p:cNvSpPr txBox="1"/>
          <p:nvPr/>
        </p:nvSpPr>
        <p:spPr>
          <a:xfrm>
            <a:off x="4837439" y="1076051"/>
            <a:ext cx="4175112" cy="5511830"/>
          </a:xfrm>
          <a:prstGeom prst="rect">
            <a:avLst/>
          </a:prstGeom>
          <a:noFill/>
        </p:spPr>
        <p:txBody>
          <a:bodyPr wrap="square">
            <a:spAutoFit/>
          </a:bodyPr>
          <a:lstStyle/>
          <a:p>
            <a:pPr indent="133350" algn="l">
              <a:lnSpc>
                <a:spcPct val="140000"/>
              </a:lnSpc>
            </a:pPr>
            <a:r>
              <a:rPr lang="ja-JP" altLang="ja-JP" sz="1100" kern="100" dirty="0">
                <a:effectLst/>
                <a:latin typeface="Meiryo UI" panose="020B0604030504040204" pitchFamily="50" charset="-128"/>
                <a:ea typeface="Meiryo UI" panose="020B0604030504040204" pitchFamily="50" charset="-128"/>
                <a:cs typeface="ＭＳ 明朝" panose="02020609040205080304" pitchFamily="17" charset="-128"/>
              </a:rPr>
              <a:t>公園は、健康・レクリエーションや文化・コミュニティ活動の場、癒し・やすらぎなどの提供、環境保全、景観形成、防災など、多様な機能を兼ね備え、府民の生活水準の向上に大きな役割を果たす重要な都市基盤施設である。それゆえに様々な目的・用途や規模、構造、素材からなる施設が整備された集合体になっており、維持管理の複雑化や業務量の増加など、管理費の増大を招く可能性がある。このため、全ての公園施設を画一的に取り扱うのではなく、個々の施設の特性や重要性に応じた効率的な維持管理に取り組む必要がある。</a:t>
            </a:r>
          </a:p>
          <a:p>
            <a:pPr indent="133350" algn="just">
              <a:lnSpc>
                <a:spcPct val="140000"/>
              </a:lnSpc>
            </a:pPr>
            <a:r>
              <a:rPr lang="ja-JP" altLang="ja-JP" sz="1100" kern="100" dirty="0">
                <a:effectLst/>
                <a:latin typeface="Meiryo UI" panose="020B0604030504040204" pitchFamily="50" charset="-128"/>
                <a:ea typeface="Meiryo UI" panose="020B0604030504040204" pitchFamily="50" charset="-128"/>
                <a:cs typeface="ＭＳ 明朝" panose="02020609040205080304" pitchFamily="17" charset="-128"/>
              </a:rPr>
              <a:t>また、多様な機能を有する公園は、立地条件や社会的条件により求められる府民ニーズも変化し、それらニーズに的確かつ柔軟に対応していくためには、「人（利用者、ボランティア、管理組織等）」、「物（植物、施設等）」、「金（予算等の財源）」などの公園に関わる要素を効果的に活用し、維持管理におけるＰＤＣＡサイクルを繰り返すことで、継続的に改善を進めるマネジメントの視点が必要である。</a:t>
            </a:r>
          </a:p>
          <a:p>
            <a:pPr indent="133350" algn="just">
              <a:lnSpc>
                <a:spcPct val="140000"/>
              </a:lnSpc>
            </a:pPr>
            <a:r>
              <a:rPr lang="ja-JP" altLang="ja-JP" sz="1100" kern="100" dirty="0">
                <a:effectLst/>
                <a:latin typeface="Meiryo UI" panose="020B0604030504040204" pitchFamily="50" charset="-128"/>
                <a:ea typeface="Meiryo UI" panose="020B0604030504040204" pitchFamily="50" charset="-128"/>
                <a:cs typeface="ＭＳ 明朝" panose="02020609040205080304" pitchFamily="17" charset="-128"/>
              </a:rPr>
              <a:t>さらに、公園は府民に愛されてこそ活きる施設であることから、公園の維持管理にあたっては、日常の管理行為を通じて、公園の価値の維持・保全にとどまらず、公園の潜在的魅力や公園に求められているニーズを発掘し、新しい価値を付与するなど、人を引きつける魅力を持たせ続けることが大切である。</a:t>
            </a:r>
          </a:p>
          <a:p>
            <a:pPr indent="133350" algn="just">
              <a:lnSpc>
                <a:spcPct val="140000"/>
              </a:lnSpc>
            </a:pPr>
            <a:r>
              <a:rPr lang="ja-JP" altLang="ja-JP" sz="1100" kern="100" dirty="0">
                <a:effectLst/>
                <a:latin typeface="Meiryo UI" panose="020B0604030504040204" pitchFamily="50" charset="-128"/>
                <a:ea typeface="Meiryo UI" panose="020B0604030504040204" pitchFamily="50" charset="-128"/>
                <a:cs typeface="ＭＳ 明朝" panose="02020609040205080304" pitchFamily="17" charset="-128"/>
              </a:rPr>
              <a:t>以上のような特性を踏まえ、維持管理に要する費用の縮減や平準化を図りつつ、計画的かつ適切な維持管理を実施していくため、大阪府の都市基盤施設における基本理念を踏まえ、今後の戦略的な維持管理方針を図</a:t>
            </a:r>
            <a:r>
              <a:rPr lang="en-US" altLang="ja-JP" sz="1100" kern="100" dirty="0">
                <a:effectLst/>
                <a:latin typeface="Meiryo UI" panose="020B0604030504040204" pitchFamily="50" charset="-128"/>
                <a:ea typeface="Meiryo UI" panose="020B0604030504040204" pitchFamily="50" charset="-128"/>
                <a:cs typeface="ＭＳ 明朝" panose="02020609040205080304" pitchFamily="17" charset="-128"/>
              </a:rPr>
              <a:t>2.1</a:t>
            </a:r>
            <a:r>
              <a:rPr lang="en-US" altLang="ja-JP" sz="1100" kern="100" dirty="0">
                <a:latin typeface="Meiryo UI" panose="020B0604030504040204" pitchFamily="50" charset="-128"/>
                <a:ea typeface="Meiryo UI" panose="020B0604030504040204" pitchFamily="50" charset="-128"/>
                <a:cs typeface="ＭＳ 明朝" panose="02020609040205080304" pitchFamily="17" charset="-128"/>
              </a:rPr>
              <a:t>-1</a:t>
            </a:r>
            <a:r>
              <a:rPr lang="ja-JP" altLang="ja-JP" sz="1100" kern="100" dirty="0">
                <a:effectLst/>
                <a:latin typeface="Meiryo UI" panose="020B0604030504040204" pitchFamily="50" charset="-128"/>
                <a:ea typeface="Meiryo UI" panose="020B0604030504040204" pitchFamily="50" charset="-128"/>
                <a:cs typeface="ＭＳ 明朝" panose="02020609040205080304" pitchFamily="17" charset="-128"/>
              </a:rPr>
              <a:t>及び図</a:t>
            </a:r>
            <a:r>
              <a:rPr lang="en-US" altLang="ja-JP" sz="1100" kern="100" dirty="0">
                <a:effectLst/>
                <a:latin typeface="Meiryo UI" panose="020B0604030504040204" pitchFamily="50" charset="-128"/>
                <a:ea typeface="Meiryo UI" panose="020B0604030504040204" pitchFamily="50" charset="-128"/>
                <a:cs typeface="ＭＳ 明朝" panose="02020609040205080304" pitchFamily="17" charset="-128"/>
              </a:rPr>
              <a:t>2.1</a:t>
            </a:r>
            <a:r>
              <a:rPr lang="en-US" altLang="ja-JP" sz="1100" kern="100" dirty="0">
                <a:latin typeface="Meiryo UI" panose="020B0604030504040204" pitchFamily="50" charset="-128"/>
                <a:ea typeface="Meiryo UI" panose="020B0604030504040204" pitchFamily="50" charset="-128"/>
                <a:cs typeface="ＭＳ 明朝" panose="02020609040205080304" pitchFamily="17" charset="-128"/>
              </a:rPr>
              <a:t>-2</a:t>
            </a:r>
            <a:r>
              <a:rPr lang="ja-JP" altLang="ja-JP" sz="1100" kern="100" dirty="0">
                <a:effectLst/>
                <a:latin typeface="Meiryo UI" panose="020B0604030504040204" pitchFamily="50" charset="-128"/>
                <a:ea typeface="Meiryo UI" panose="020B0604030504040204" pitchFamily="50" charset="-128"/>
                <a:cs typeface="ＭＳ 明朝" panose="02020609040205080304" pitchFamily="17" charset="-128"/>
              </a:rPr>
              <a:t>に示す。</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2">
            <a:extLst>
              <a:ext uri="{FF2B5EF4-FFF2-40B4-BE49-F238E27FC236}">
                <a16:creationId xmlns:a16="http://schemas.microsoft.com/office/drawing/2014/main" id="{050D527C-A83B-D3F5-E764-762346F8D6F8}"/>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146</a:t>
            </a:fld>
            <a:endParaRPr lang="ja-JP" altLang="en-US" dirty="0"/>
          </a:p>
        </p:txBody>
      </p:sp>
    </p:spTree>
    <p:extLst>
      <p:ext uri="{BB962C8B-B14F-4D97-AF65-F5344CB8AC3E}">
        <p14:creationId xmlns:p14="http://schemas.microsoft.com/office/powerpoint/2010/main" val="2489795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6271" y="1050336"/>
            <a:ext cx="4492465" cy="5655275"/>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1002141"/>
            <a:ext cx="4343354" cy="5746153"/>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182</a:t>
            </a:fld>
            <a:endParaRPr lang="ja-JP" altLang="en-US" dirty="0"/>
          </a:p>
        </p:txBody>
      </p:sp>
      <p:sp>
        <p:nvSpPr>
          <p:cNvPr id="3" name="テキスト ボックス 2">
            <a:extLst>
              <a:ext uri="{FF2B5EF4-FFF2-40B4-BE49-F238E27FC236}">
                <a16:creationId xmlns:a16="http://schemas.microsoft.com/office/drawing/2014/main" id="{D7633BA8-8EA2-A1FE-E04D-62C6610B4953}"/>
              </a:ext>
            </a:extLst>
          </p:cNvPr>
          <p:cNvSpPr txBox="1"/>
          <p:nvPr/>
        </p:nvSpPr>
        <p:spPr>
          <a:xfrm>
            <a:off x="45264" y="704088"/>
            <a:ext cx="4608324" cy="323165"/>
          </a:xfrm>
          <a:prstGeom prst="rect">
            <a:avLst/>
          </a:prstGeom>
          <a:noFill/>
        </p:spPr>
        <p:txBody>
          <a:bodyPr wrap="square">
            <a:spAutoFit/>
          </a:bodyPr>
          <a:lstStyle/>
          <a:p>
            <a:pPr marL="381000" indent="-381000" algn="just">
              <a:spcBef>
                <a:spcPts val="600"/>
              </a:spcBef>
              <a:spcAft>
                <a:spcPts val="600"/>
              </a:spcAft>
            </a:pP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500" b="1" kern="100" dirty="0">
                <a:effectLst/>
                <a:latin typeface="Meiryo UI" panose="020B0604030504040204" pitchFamily="50" charset="-128"/>
                <a:ea typeface="Meiryo UI" panose="020B0604030504040204" pitchFamily="50" charset="-128"/>
                <a:cs typeface="Times New Roman" panose="02020603050405020304" pitchFamily="18" charset="0"/>
              </a:rPr>
              <a:t>１２</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維持管理業務の改善等と魅力向上のあり方</a:t>
            </a:r>
            <a:endParaRPr lang="ja-JP" altLang="ja-JP" sz="1500" b="1" dirty="0">
              <a:effectLs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D8BEED7-3AF9-B491-5819-F6D8FA29A72B}"/>
              </a:ext>
            </a:extLst>
          </p:cNvPr>
          <p:cNvSpPr txBox="1"/>
          <p:nvPr/>
        </p:nvSpPr>
        <p:spPr>
          <a:xfrm>
            <a:off x="239184" y="1002142"/>
            <a:ext cx="4222797" cy="2100896"/>
          </a:xfrm>
          <a:prstGeom prst="rect">
            <a:avLst/>
          </a:prstGeom>
          <a:noFill/>
        </p:spPr>
        <p:txBody>
          <a:bodyPr wrap="square">
            <a:spAutoFit/>
          </a:bodyPr>
          <a:lstStyle/>
          <a:p>
            <a:pPr marL="1285240" indent="-119507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新技術等の活用</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今後、新技術等の活用促進に向け、単なる技術の紹介ではなく、</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公務員技術者に対する技術的サポートにもつながるよう情報の充実</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が期待される。また、現在、国の社会資本整備審議会においても、</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効率的・効果的な維持管理・更新のための技術開発や、技術開発</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成果の一般化や標準化の検討が進められている。今後は、同審議</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会における提言も踏まえて、新技術・新工法の活用方策を検討する。</a:t>
            </a: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dirty="0">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また、新技術などの活用促進に向けて、『産官学民が連携（意見</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交換する場）』する機会を増やし、ニーズや課題等の情報共有を図</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1BBB6789-CB53-461E-374D-004FDF063C65}"/>
              </a:ext>
            </a:extLst>
          </p:cNvPr>
          <p:cNvSpPr txBox="1"/>
          <p:nvPr/>
        </p:nvSpPr>
        <p:spPr>
          <a:xfrm>
            <a:off x="323056" y="3097760"/>
            <a:ext cx="4222797" cy="3522824"/>
          </a:xfrm>
          <a:prstGeom prst="rect">
            <a:avLst/>
          </a:prstGeom>
          <a:noFill/>
        </p:spPr>
        <p:txBody>
          <a:bodyPr wrap="square">
            <a:spAutoFit/>
          </a:bodyPr>
          <a:lstStyle/>
          <a:p>
            <a:pPr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入札契約制度の改善</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入札契約制度の改善については、「今後の社会資本の維持管理・</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更新のあり方について　答申（平成</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25</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月、社会資本整備審議</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会・交通政策審議会）」や、「公共工事の品質確保の促進に関する法</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律の一部を改正する法律（平成</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26</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6</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月　公布・施行）（以下「改</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正品確法」）」などで触れられており、国としても今後の課題であると認</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識している。また、維持管理に関する新しい入札契約制度として「地域</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維持型契約」が国の主導で進められており、各地で導入（試行）が進</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んでいる。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大阪府としても、「改正品確法」の運用に関する国の動向なども踏まえ（見極め）、入札契約制度の改善を進めていく。その際には、契約の長</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期化・継続化、地域的な包括契約など、対象数量を増やすための包括</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化だけではなく、「点検・診断～設計～補修・補強」や「道路事業・河川</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事業」といったこれまで分かれていた業務の一括発注など、一連の業務を</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深度化させる視点も取り入れる。なお、現在、指定管理者制度を導入</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している公園については、引き続き、指定管理評価委員会（外部委員</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会）などを活用しながら、指定管理者制度の有効運用に努める。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1DED6136-D916-612C-7D58-23DF38F79F13}"/>
              </a:ext>
            </a:extLst>
          </p:cNvPr>
          <p:cNvSpPr txBox="1"/>
          <p:nvPr/>
        </p:nvSpPr>
        <p:spPr>
          <a:xfrm>
            <a:off x="4544476" y="447814"/>
            <a:ext cx="2698749" cy="369332"/>
          </a:xfrm>
          <a:prstGeom prst="rect">
            <a:avLst/>
          </a:prstGeom>
          <a:noFill/>
        </p:spPr>
        <p:txBody>
          <a:bodyPr wrap="square">
            <a:spAutoFit/>
          </a:bodyPr>
          <a:lstStyle/>
          <a:p>
            <a:pPr marL="327660" indent="-327660" algn="just" fontAlgn="auto"/>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維持管理マネジメント体制</a:t>
            </a:r>
            <a:endParaRPr lang="ja-JP" altLang="ja-JP" sz="1000" b="1"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1FEAA6F7-F8FA-D046-F36E-D6E762FB5630}"/>
              </a:ext>
            </a:extLst>
          </p:cNvPr>
          <p:cNvSpPr txBox="1"/>
          <p:nvPr/>
        </p:nvSpPr>
        <p:spPr>
          <a:xfrm>
            <a:off x="4706281" y="704555"/>
            <a:ext cx="2698749" cy="369332"/>
          </a:xfrm>
          <a:prstGeom prst="rect">
            <a:avLst/>
          </a:prstGeom>
          <a:noFill/>
        </p:spPr>
        <p:txBody>
          <a:bodyPr wrap="square">
            <a:spAutoFit/>
          </a:bodyPr>
          <a:lstStyle/>
          <a:p>
            <a:pPr marL="363220" indent="-363220" algn="just" fontAlgn="auto"/>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マネジメント体制</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5F2E8783-7A06-6367-5DAB-BD326F1722E7}"/>
              </a:ext>
            </a:extLst>
          </p:cNvPr>
          <p:cNvSpPr txBox="1"/>
          <p:nvPr/>
        </p:nvSpPr>
        <p:spPr>
          <a:xfrm>
            <a:off x="4662308" y="1164071"/>
            <a:ext cx="4358963" cy="2700547"/>
          </a:xfrm>
          <a:prstGeom prst="rect">
            <a:avLst/>
          </a:prstGeom>
          <a:noFill/>
        </p:spPr>
        <p:txBody>
          <a:bodyPr wrap="square">
            <a:spAutoFit/>
          </a:bodyPr>
          <a:lstStyle/>
          <a:p>
            <a:pPr algn="just"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【基本方針】</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7800" lvl="0" indent="-177800" algn="just" fontAlgn="auto">
              <a:lnSpc>
                <a:spcPts val="1600"/>
              </a:lnSpc>
              <a:buFont typeface="Wingdings" panose="05000000000000000000" pitchFamily="2" charset="2"/>
              <a:buChar char=""/>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本計画を、</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より実効性のあるものにしていくためには、平成</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17</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月より都市整備部内で設置されている「都市整備部メンテナンスマネジメント委員会」および「事務所メンテナンスマネジメント委員会」を中心とした維持管理マネジメント体制により、適切に維持管理業務を、継続的に改善、向上させていく。</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ts val="1600"/>
              </a:lnSpc>
              <a:buFont typeface="Wingdings" panose="05000000000000000000" pitchFamily="2" charset="2"/>
              <a:buChar char=""/>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PDCA</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サイクルによる継続的なマネジメントを基本とし、事務所が策定す</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ts val="16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る行動計画（</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年サイクル）、事業室（局）課が策定する各分野施設</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ts val="16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長寿命化計画および各施設の点検要領</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マニュアル</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等（</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年サ</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ts val="16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イクル）、都市整備部が策定する基本方針（</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年サイクル）の</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ts val="16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つの階層的マネジメントサイクルを実践していく。</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ts val="1600"/>
              </a:lnSpc>
              <a:buFont typeface="Wingdings" panose="05000000000000000000" pitchFamily="2" charset="2"/>
              <a:buChar char=""/>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本計画の目標（方針）を共有することにより、職員が一体となってその</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ts val="16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達成に取り組む。</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図 17">
            <a:extLst>
              <a:ext uri="{FF2B5EF4-FFF2-40B4-BE49-F238E27FC236}">
                <a16:creationId xmlns:a16="http://schemas.microsoft.com/office/drawing/2014/main" id="{8A89ECBA-E9E6-7B76-2615-93DB47037AC4}"/>
              </a:ext>
            </a:extLst>
          </p:cNvPr>
          <p:cNvPicPr>
            <a:picLocks noChangeAspect="1"/>
          </p:cNvPicPr>
          <p:nvPr/>
        </p:nvPicPr>
        <p:blipFill>
          <a:blip r:embed="rId2"/>
          <a:stretch>
            <a:fillRect/>
          </a:stretch>
        </p:blipFill>
        <p:spPr>
          <a:xfrm>
            <a:off x="4662308" y="3936693"/>
            <a:ext cx="2111646" cy="2051740"/>
          </a:xfrm>
          <a:prstGeom prst="rect">
            <a:avLst/>
          </a:prstGeom>
        </p:spPr>
      </p:pic>
      <p:sp>
        <p:nvSpPr>
          <p:cNvPr id="20" name="テキスト ボックス 19">
            <a:extLst>
              <a:ext uri="{FF2B5EF4-FFF2-40B4-BE49-F238E27FC236}">
                <a16:creationId xmlns:a16="http://schemas.microsoft.com/office/drawing/2014/main" id="{C822ACEA-619C-7C29-398B-A7406ED0360F}"/>
              </a:ext>
            </a:extLst>
          </p:cNvPr>
          <p:cNvSpPr txBox="1"/>
          <p:nvPr/>
        </p:nvSpPr>
        <p:spPr>
          <a:xfrm>
            <a:off x="4582538" y="6115512"/>
            <a:ext cx="1990575" cy="207749"/>
          </a:xfrm>
          <a:prstGeom prst="rect">
            <a:avLst/>
          </a:prstGeom>
          <a:noFill/>
        </p:spPr>
        <p:txBody>
          <a:bodyPr wrap="square">
            <a:spAutoFit/>
          </a:bodyPr>
          <a:lstStyle/>
          <a:p>
            <a:pPr algn="ctr" fontAlgn="auto"/>
            <a:r>
              <a:rPr lang="ja-JP" altLang="ja-JP" sz="75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75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750" kern="100" dirty="0">
                <a:effectLst/>
                <a:latin typeface="Meiryo UI" panose="020B0604030504040204" pitchFamily="50" charset="-128"/>
                <a:ea typeface="Meiryo UI" panose="020B0604030504040204" pitchFamily="50" charset="-128"/>
                <a:cs typeface="Times New Roman" panose="02020603050405020304" pitchFamily="18" charset="0"/>
              </a:rPr>
              <a:t>.2‑25</a:t>
            </a:r>
            <a:r>
              <a:rPr lang="ja-JP" altLang="ja-JP" sz="750" kern="100" dirty="0">
                <a:effectLst/>
                <a:latin typeface="Meiryo UI" panose="020B0604030504040204" pitchFamily="50" charset="-128"/>
                <a:ea typeface="Meiryo UI" panose="020B0604030504040204" pitchFamily="50" charset="-128"/>
                <a:cs typeface="Times New Roman" panose="02020603050405020304" pitchFamily="18" charset="0"/>
              </a:rPr>
              <a:t>　維持管理マネジメント体制イメージ</a:t>
            </a:r>
            <a:endParaRPr lang="ja-JP" altLang="ja-JP" sz="75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1" name="図 20">
            <a:extLst>
              <a:ext uri="{FF2B5EF4-FFF2-40B4-BE49-F238E27FC236}">
                <a16:creationId xmlns:a16="http://schemas.microsoft.com/office/drawing/2014/main" id="{CCDA6C0F-8AE0-958C-AB04-C868EE4424DE}"/>
              </a:ext>
            </a:extLst>
          </p:cNvPr>
          <p:cNvPicPr>
            <a:picLocks noChangeAspect="1"/>
          </p:cNvPicPr>
          <p:nvPr/>
        </p:nvPicPr>
        <p:blipFill>
          <a:blip r:embed="rId3"/>
          <a:stretch>
            <a:fillRect/>
          </a:stretch>
        </p:blipFill>
        <p:spPr>
          <a:xfrm>
            <a:off x="6795497" y="3872411"/>
            <a:ext cx="2217054" cy="2219264"/>
          </a:xfrm>
          <a:prstGeom prst="rect">
            <a:avLst/>
          </a:prstGeom>
        </p:spPr>
      </p:pic>
      <p:sp>
        <p:nvSpPr>
          <p:cNvPr id="23" name="テキスト ボックス 22">
            <a:extLst>
              <a:ext uri="{FF2B5EF4-FFF2-40B4-BE49-F238E27FC236}">
                <a16:creationId xmlns:a16="http://schemas.microsoft.com/office/drawing/2014/main" id="{DF5A94B4-8727-5246-3009-FA132C1CCD25}"/>
              </a:ext>
            </a:extLst>
          </p:cNvPr>
          <p:cNvSpPr txBox="1"/>
          <p:nvPr/>
        </p:nvSpPr>
        <p:spPr>
          <a:xfrm>
            <a:off x="6491548" y="6110513"/>
            <a:ext cx="2607188" cy="207749"/>
          </a:xfrm>
          <a:prstGeom prst="rect">
            <a:avLst/>
          </a:prstGeom>
          <a:noFill/>
        </p:spPr>
        <p:txBody>
          <a:bodyPr wrap="square">
            <a:spAutoFit/>
          </a:bodyPr>
          <a:lstStyle/>
          <a:p>
            <a:pPr algn="ctr" fontAlgn="auto">
              <a:spcBef>
                <a:spcPts val="600"/>
              </a:spcBef>
            </a:pPr>
            <a:r>
              <a:rPr lang="ja-JP" altLang="ja-JP" sz="75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75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750" kern="100" dirty="0">
                <a:effectLst/>
                <a:latin typeface="Meiryo UI" panose="020B0604030504040204" pitchFamily="50" charset="-128"/>
                <a:ea typeface="Meiryo UI" panose="020B0604030504040204" pitchFamily="50" charset="-128"/>
                <a:cs typeface="Times New Roman" panose="02020603050405020304" pitchFamily="18" charset="0"/>
              </a:rPr>
              <a:t>.2‑26</a:t>
            </a:r>
            <a:r>
              <a:rPr lang="ja-JP" altLang="ja-JP" sz="7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750" kern="100" dirty="0">
                <a:effectLst/>
                <a:latin typeface="Meiryo UI" panose="020B0604030504040204" pitchFamily="50" charset="-128"/>
                <a:ea typeface="Meiryo UI" panose="020B0604030504040204" pitchFamily="50" charset="-128"/>
                <a:cs typeface="Times New Roman" panose="02020603050405020304" pitchFamily="18" charset="0"/>
              </a:rPr>
              <a:t>PDCA</a:t>
            </a:r>
            <a:r>
              <a:rPr lang="ja-JP" altLang="ja-JP" sz="750" kern="100" dirty="0">
                <a:effectLst/>
                <a:latin typeface="Meiryo UI" panose="020B0604030504040204" pitchFamily="50" charset="-128"/>
                <a:ea typeface="Meiryo UI" panose="020B0604030504040204" pitchFamily="50" charset="-128"/>
                <a:cs typeface="Times New Roman" panose="02020603050405020304" pitchFamily="18" charset="0"/>
              </a:rPr>
              <a:t>サイクルによる継続的なマネジメントイメージ</a:t>
            </a:r>
            <a:endParaRPr lang="ja-JP" altLang="ja-JP" sz="7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a:extLst>
              <a:ext uri="{FF2B5EF4-FFF2-40B4-BE49-F238E27FC236}">
                <a16:creationId xmlns:a16="http://schemas.microsoft.com/office/drawing/2014/main" id="{E63A4DF7-3847-5392-EC0C-3783EAB75503}"/>
              </a:ext>
            </a:extLst>
          </p:cNvPr>
          <p:cNvSpPr>
            <a:spLocks/>
          </p:cNvSpPr>
          <p:nvPr/>
        </p:nvSpPr>
        <p:spPr>
          <a:xfrm>
            <a:off x="4653588" y="1170100"/>
            <a:ext cx="4389227" cy="2694518"/>
          </a:xfrm>
          <a:prstGeom prst="rect">
            <a:avLst/>
          </a:prstGeom>
          <a:solidFill>
            <a:sysClr val="window" lastClr="FFFFFF">
              <a:lumMod val="85000"/>
              <a:alpha val="18000"/>
            </a:sysClr>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711964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4270278-D508-1BD4-534D-111253CF3B46}"/>
              </a:ext>
            </a:extLst>
          </p:cNvPr>
          <p:cNvSpPr txBox="1"/>
          <p:nvPr/>
        </p:nvSpPr>
        <p:spPr>
          <a:xfrm>
            <a:off x="131449" y="500235"/>
            <a:ext cx="4343354"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マネジメント体制</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183</a:t>
            </a:fld>
            <a:endParaRPr lang="ja-JP" altLang="en-US" dirty="0"/>
          </a:p>
        </p:txBody>
      </p:sp>
      <p:sp>
        <p:nvSpPr>
          <p:cNvPr id="7" name="テキスト ボックス 6">
            <a:extLst>
              <a:ext uri="{FF2B5EF4-FFF2-40B4-BE49-F238E27FC236}">
                <a16:creationId xmlns:a16="http://schemas.microsoft.com/office/drawing/2014/main" id="{25299D7E-C888-79C2-B70A-634CDDF9AED1}"/>
              </a:ext>
            </a:extLst>
          </p:cNvPr>
          <p:cNvSpPr txBox="1"/>
          <p:nvPr/>
        </p:nvSpPr>
        <p:spPr>
          <a:xfrm>
            <a:off x="309471" y="1286861"/>
            <a:ext cx="4165332" cy="2406621"/>
          </a:xfrm>
          <a:prstGeom prst="rect">
            <a:avLst/>
          </a:prstGeom>
          <a:noFill/>
        </p:spPr>
        <p:txBody>
          <a:bodyPr wrap="square">
            <a:spAutoFit/>
          </a:bodyPr>
          <a:lstStyle/>
          <a:p>
            <a:pPr algn="just" fontAlgn="auto">
              <a:lnSpc>
                <a:spcPct val="120000"/>
              </a:lnSpc>
              <a:spcBef>
                <a:spcPts val="360"/>
              </a:spcBef>
              <a:spcAft>
                <a:spcPts val="0"/>
              </a:spcAft>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事業</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調整</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室、公園課、土木事務所が実施していく維持管理業務の役割分担を、表</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.2-19</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に示す。維持管理業務を、日常的な点検や維持修繕作業（指定管理者が主体で行う）などの「日常的維持管理」と、計画的な維持管理・更新（大阪府が主体で行う）などの「計画的維持管理」に分類する。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spcBef>
                <a:spcPts val="360"/>
              </a:spcBef>
              <a:spcAft>
                <a:spcPts val="0"/>
              </a:spcAft>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「大阪府都市基盤施設長寿命化計画（第１編基本方針）」に基づき、公園課が府営公園全体の「日常的維持管理」や「計画的維持管理」の行動計画（長寿命化計画）を策定する。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spcBef>
                <a:spcPts val="360"/>
              </a:spcBef>
              <a:spcAft>
                <a:spcPts val="0"/>
              </a:spcAft>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公園課の行動計画（長寿命化計画）に基づき、各事務所が地域ニーズを診断し、課題・目標を設定し、解決・達成するための「事務所行動計画」を策定する。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142FB2E9-05AE-CF04-1B6E-4E5C6044B78D}"/>
              </a:ext>
            </a:extLst>
          </p:cNvPr>
          <p:cNvSpPr txBox="1"/>
          <p:nvPr/>
        </p:nvSpPr>
        <p:spPr>
          <a:xfrm>
            <a:off x="131449" y="916329"/>
            <a:ext cx="1999648" cy="299585"/>
          </a:xfrm>
          <a:prstGeom prst="rect">
            <a:avLst/>
          </a:prstGeom>
          <a:noFill/>
        </p:spPr>
        <p:txBody>
          <a:bodyPr wrap="square">
            <a:spAutoFit/>
          </a:bodyPr>
          <a:lstStyle/>
          <a:p>
            <a:pPr marL="1285240" indent="-1195070" algn="just" fontAlgn="auto">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維持管理業務の役割分担</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5" name="表 14">
            <a:extLst>
              <a:ext uri="{FF2B5EF4-FFF2-40B4-BE49-F238E27FC236}">
                <a16:creationId xmlns:a16="http://schemas.microsoft.com/office/drawing/2014/main" id="{868CB066-A4AD-3C6A-FC8D-6071671922BC}"/>
              </a:ext>
            </a:extLst>
          </p:cNvPr>
          <p:cNvGraphicFramePr>
            <a:graphicFrameLocks noGrp="1"/>
          </p:cNvGraphicFramePr>
          <p:nvPr/>
        </p:nvGraphicFramePr>
        <p:xfrm>
          <a:off x="4722268" y="1066121"/>
          <a:ext cx="4256092" cy="5173576"/>
        </p:xfrm>
        <a:graphic>
          <a:graphicData uri="http://schemas.openxmlformats.org/drawingml/2006/table">
            <a:tbl>
              <a:tblPr firstRow="1" firstCol="1" lastRow="1" lastCol="1" bandRow="1" bandCol="1">
                <a:tableStyleId>{5C22544A-7EE6-4342-B048-85BDC9FD1C3A}</a:tableStyleId>
              </a:tblPr>
              <a:tblGrid>
                <a:gridCol w="747199">
                  <a:extLst>
                    <a:ext uri="{9D8B030D-6E8A-4147-A177-3AD203B41FA5}">
                      <a16:colId xmlns:a16="http://schemas.microsoft.com/office/drawing/2014/main" val="1770565144"/>
                    </a:ext>
                  </a:extLst>
                </a:gridCol>
                <a:gridCol w="2027964">
                  <a:extLst>
                    <a:ext uri="{9D8B030D-6E8A-4147-A177-3AD203B41FA5}">
                      <a16:colId xmlns:a16="http://schemas.microsoft.com/office/drawing/2014/main" val="869139753"/>
                    </a:ext>
                  </a:extLst>
                </a:gridCol>
                <a:gridCol w="1480929">
                  <a:extLst>
                    <a:ext uri="{9D8B030D-6E8A-4147-A177-3AD203B41FA5}">
                      <a16:colId xmlns:a16="http://schemas.microsoft.com/office/drawing/2014/main" val="1978352823"/>
                    </a:ext>
                  </a:extLst>
                </a:gridCol>
              </a:tblGrid>
              <a:tr h="163614">
                <a:tc>
                  <a:txBody>
                    <a:bodyPr/>
                    <a:lstStyle/>
                    <a:p>
                      <a:pPr algn="ctr" fontAlgn="auto">
                        <a:lnSpc>
                          <a:spcPct val="120000"/>
                        </a:lnSpc>
                      </a:pPr>
                      <a:r>
                        <a:rPr lang="en-US" sz="900" b="0" kern="100" dirty="0">
                          <a:solidFill>
                            <a:sysClr val="windowText" lastClr="000000"/>
                          </a:solidFill>
                          <a:effectLst/>
                          <a:latin typeface="Meiryo UI" panose="020B0604030504040204" pitchFamily="50" charset="-128"/>
                          <a:ea typeface="Meiryo UI" panose="020B0604030504040204" pitchFamily="50" charset="-128"/>
                        </a:rPr>
                        <a:t> </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388" marR="483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日常的維持管理</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388" marR="483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計画的維持管理</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388" marR="483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02991459"/>
                  </a:ext>
                </a:extLst>
              </a:tr>
              <a:tr h="1153236">
                <a:tc>
                  <a:txBody>
                    <a:bodyPr/>
                    <a:lstStyle/>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事業</a:t>
                      </a:r>
                      <a:r>
                        <a:rPr lang="ja-JP" altLang="en-US" sz="900" b="0" kern="100" dirty="0">
                          <a:solidFill>
                            <a:sysClr val="windowText" lastClr="000000"/>
                          </a:solidFill>
                          <a:effectLst/>
                          <a:latin typeface="Meiryo UI" panose="020B0604030504040204" pitchFamily="50" charset="-128"/>
                          <a:ea typeface="Meiryo UI" panose="020B0604030504040204" pitchFamily="50" charset="-128"/>
                        </a:rPr>
                        <a:t>調整</a:t>
                      </a:r>
                      <a:r>
                        <a:rPr lang="ja-JP" sz="900" b="0" kern="100" dirty="0">
                          <a:solidFill>
                            <a:sysClr val="windowText" lastClr="000000"/>
                          </a:solidFill>
                          <a:effectLst/>
                          <a:latin typeface="Meiryo UI" panose="020B0604030504040204" pitchFamily="50" charset="-128"/>
                          <a:ea typeface="Meiryo UI" panose="020B0604030504040204" pitchFamily="50" charset="-128"/>
                        </a:rPr>
                        <a:t>室</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（全体）</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388" marR="483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●「大阪府都市基盤施設長寿命化計画（基本方針）」の策定および評</a:t>
                      </a:r>
                      <a:endParaRPr lang="en-US" altLang="ja-JP" sz="900" b="0" kern="10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altLang="en-US" sz="900" b="0" kern="100" dirty="0">
                          <a:solidFill>
                            <a:sysClr val="windowText" lastClr="000000"/>
                          </a:solidFill>
                          <a:effectLst/>
                          <a:latin typeface="Meiryo UI" panose="020B0604030504040204" pitchFamily="50" charset="-128"/>
                          <a:ea typeface="Meiryo UI" panose="020B0604030504040204" pitchFamily="50" charset="-128"/>
                        </a:rPr>
                        <a:t>　　</a:t>
                      </a:r>
                      <a:r>
                        <a:rPr lang="ja-JP" sz="900" b="0" kern="100" dirty="0">
                          <a:solidFill>
                            <a:sysClr val="windowText" lastClr="000000"/>
                          </a:solidFill>
                          <a:effectLst/>
                          <a:latin typeface="Meiryo UI" panose="020B0604030504040204" pitchFamily="50" charset="-128"/>
                          <a:ea typeface="Meiryo UI" panose="020B0604030504040204" pitchFamily="50" charset="-128"/>
                        </a:rPr>
                        <a:t>価・改善（</a:t>
                      </a:r>
                      <a:r>
                        <a:rPr lang="en-US" sz="900" b="0" kern="100" dirty="0">
                          <a:solidFill>
                            <a:sysClr val="windowText" lastClr="000000"/>
                          </a:solidFill>
                          <a:effectLst/>
                          <a:latin typeface="Meiryo UI" panose="020B0604030504040204" pitchFamily="50" charset="-128"/>
                          <a:ea typeface="Meiryo UI" panose="020B0604030504040204" pitchFamily="50" charset="-128"/>
                        </a:rPr>
                        <a:t>PDCA</a:t>
                      </a:r>
                      <a:r>
                        <a:rPr lang="ja-JP" sz="900" b="0" kern="100" dirty="0">
                          <a:solidFill>
                            <a:sysClr val="windowText" lastClr="000000"/>
                          </a:solidFill>
                          <a:effectLst/>
                          <a:latin typeface="Meiryo UI" panose="020B0604030504040204" pitchFamily="50" charset="-128"/>
                          <a:ea typeface="Meiryo UI" panose="020B0604030504040204" pitchFamily="50" charset="-128"/>
                        </a:rPr>
                        <a:t>）</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indent="127000"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・効率的・効果的な維持管理の推進</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indent="127000"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・持続可能な維持管理の仕組みづくり　など</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●都市整備部メンテナンスマネジメント（</a:t>
                      </a:r>
                      <a:r>
                        <a:rPr lang="en-US" sz="900" b="0" kern="100" dirty="0">
                          <a:solidFill>
                            <a:sysClr val="windowText" lastClr="000000"/>
                          </a:solidFill>
                          <a:effectLst/>
                          <a:latin typeface="Meiryo UI" panose="020B0604030504040204" pitchFamily="50" charset="-128"/>
                          <a:ea typeface="Meiryo UI" panose="020B0604030504040204" pitchFamily="50" charset="-128"/>
                        </a:rPr>
                        <a:t>MM</a:t>
                      </a:r>
                      <a:r>
                        <a:rPr lang="ja-JP" sz="900" b="0" kern="100" dirty="0">
                          <a:solidFill>
                            <a:sysClr val="windowText" lastClr="000000"/>
                          </a:solidFill>
                          <a:effectLst/>
                          <a:latin typeface="Meiryo UI" panose="020B0604030504040204" pitchFamily="50" charset="-128"/>
                          <a:ea typeface="Meiryo UI" panose="020B0604030504040204" pitchFamily="50" charset="-128"/>
                        </a:rPr>
                        <a:t>）委員会</a:t>
                      </a:r>
                      <a:r>
                        <a:rPr lang="ja-JP" sz="900" b="0" kern="100" baseline="30000" dirty="0">
                          <a:solidFill>
                            <a:sysClr val="windowText" lastClr="000000"/>
                          </a:solidFill>
                          <a:effectLst/>
                          <a:latin typeface="Meiryo UI" panose="020B0604030504040204" pitchFamily="50" charset="-128"/>
                          <a:ea typeface="Meiryo UI" panose="020B0604030504040204" pitchFamily="50" charset="-128"/>
                        </a:rPr>
                        <a:t>※</a:t>
                      </a:r>
                      <a:r>
                        <a:rPr lang="en-US" sz="900" b="0" kern="100" baseline="30000" dirty="0">
                          <a:solidFill>
                            <a:sysClr val="windowText" lastClr="000000"/>
                          </a:solidFill>
                          <a:effectLst/>
                          <a:latin typeface="Meiryo UI" panose="020B0604030504040204" pitchFamily="50" charset="-128"/>
                          <a:ea typeface="Meiryo UI" panose="020B0604030504040204" pitchFamily="50" charset="-128"/>
                        </a:rPr>
                        <a:t>1</a:t>
                      </a:r>
                      <a:r>
                        <a:rPr lang="ja-JP" sz="900" b="0" kern="100" dirty="0">
                          <a:solidFill>
                            <a:sysClr val="windowText" lastClr="000000"/>
                          </a:solidFill>
                          <a:effectLst/>
                          <a:latin typeface="Meiryo UI" panose="020B0604030504040204" pitchFamily="50" charset="-128"/>
                          <a:ea typeface="Meiryo UI" panose="020B0604030504040204" pitchFamily="50" charset="-128"/>
                        </a:rPr>
                        <a:t>の運営</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marL="127000" indent="-127000"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●各事業室（局）課策定の「各分野施設長寿命化計画」および各事務所策定の「事務所行動計画」のフォローアップ等（分野横断的な視点）</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●分野別の重点化（優先順位）、投資計画（配分）の策定</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388" marR="483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3229577059"/>
                  </a:ext>
                </a:extLst>
              </a:tr>
              <a:tr h="714617">
                <a:tc rowSpan="2">
                  <a:txBody>
                    <a:bodyPr/>
                    <a:lstStyle/>
                    <a:p>
                      <a:pPr algn="just" fontAlgn="auto">
                        <a:lnSpc>
                          <a:spcPct val="120000"/>
                        </a:lnSpc>
                      </a:pPr>
                      <a:r>
                        <a:rPr lang="en-US" sz="900" b="0" kern="100" dirty="0">
                          <a:solidFill>
                            <a:sysClr val="windowText" lastClr="000000"/>
                          </a:solidFill>
                          <a:effectLst/>
                          <a:latin typeface="Meiryo UI" panose="020B0604030504040204" pitchFamily="50" charset="-128"/>
                          <a:ea typeface="Meiryo UI" panose="020B0604030504040204" pitchFamily="50" charset="-128"/>
                        </a:rPr>
                        <a:t> </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公園課</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en-US" sz="900" b="0" kern="100" dirty="0">
                          <a:solidFill>
                            <a:sysClr val="windowText" lastClr="000000"/>
                          </a:solidFill>
                          <a:effectLst/>
                          <a:latin typeface="Meiryo UI" panose="020B0604030504040204" pitchFamily="50" charset="-128"/>
                          <a:ea typeface="Meiryo UI" panose="020B0604030504040204" pitchFamily="50" charset="-128"/>
                        </a:rPr>
                        <a:t> </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388" marR="483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●「公園施設長寿命化計画」および各施設の点検要領（マニュアルなど）</a:t>
                      </a:r>
                      <a:endParaRPr lang="en-US" altLang="ja-JP" sz="900" b="0" kern="10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altLang="en-US" sz="900" b="0" kern="100" dirty="0">
                          <a:solidFill>
                            <a:sysClr val="windowText" lastClr="000000"/>
                          </a:solidFill>
                          <a:effectLst/>
                          <a:latin typeface="Meiryo UI" panose="020B0604030504040204" pitchFamily="50" charset="-128"/>
                          <a:ea typeface="Meiryo UI" panose="020B0604030504040204" pitchFamily="50" charset="-128"/>
                        </a:rPr>
                        <a:t>　　</a:t>
                      </a:r>
                      <a:r>
                        <a:rPr lang="ja-JP" sz="900" b="0" kern="100" dirty="0">
                          <a:solidFill>
                            <a:sysClr val="windowText" lastClr="000000"/>
                          </a:solidFill>
                          <a:effectLst/>
                          <a:latin typeface="Meiryo UI" panose="020B0604030504040204" pitchFamily="50" charset="-128"/>
                          <a:ea typeface="Meiryo UI" panose="020B0604030504040204" pitchFamily="50" charset="-128"/>
                        </a:rPr>
                        <a:t>等の策定や、評価・改善（</a:t>
                      </a:r>
                      <a:r>
                        <a:rPr lang="en-US" sz="900" b="0" kern="100" dirty="0">
                          <a:solidFill>
                            <a:sysClr val="windowText" lastClr="000000"/>
                          </a:solidFill>
                          <a:effectLst/>
                          <a:latin typeface="Meiryo UI" panose="020B0604030504040204" pitchFamily="50" charset="-128"/>
                          <a:ea typeface="Meiryo UI" panose="020B0604030504040204" pitchFamily="50" charset="-128"/>
                        </a:rPr>
                        <a:t>PDCA</a:t>
                      </a:r>
                      <a:r>
                        <a:rPr lang="ja-JP" sz="900" b="0" kern="100" dirty="0">
                          <a:solidFill>
                            <a:sysClr val="windowText" lastClr="000000"/>
                          </a:solidFill>
                          <a:effectLst/>
                          <a:latin typeface="Meiryo UI" panose="020B0604030504040204" pitchFamily="50" charset="-128"/>
                          <a:ea typeface="Meiryo UI" panose="020B0604030504040204" pitchFamily="50" charset="-128"/>
                        </a:rPr>
                        <a:t>）</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●土木事務所策定の「事務所行動計画」のフォローアップ等</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●施設別の重点化（優先順位）、投資計画（配分）の策定、事業評</a:t>
                      </a:r>
                      <a:endParaRPr lang="en-US" altLang="ja-JP" sz="900" b="0" kern="10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altLang="en-US" sz="900" b="0" kern="100" dirty="0">
                          <a:solidFill>
                            <a:sysClr val="windowText" lastClr="000000"/>
                          </a:solidFill>
                          <a:effectLst/>
                          <a:latin typeface="Meiryo UI" panose="020B0604030504040204" pitchFamily="50" charset="-128"/>
                          <a:ea typeface="Meiryo UI" panose="020B0604030504040204" pitchFamily="50" charset="-128"/>
                        </a:rPr>
                        <a:t>　　</a:t>
                      </a:r>
                      <a:r>
                        <a:rPr lang="ja-JP" sz="900" b="0" kern="100" dirty="0">
                          <a:solidFill>
                            <a:sysClr val="windowText" lastClr="000000"/>
                          </a:solidFill>
                          <a:effectLst/>
                          <a:latin typeface="Meiryo UI" panose="020B0604030504040204" pitchFamily="50" charset="-128"/>
                          <a:ea typeface="Meiryo UI" panose="020B0604030504040204" pitchFamily="50" charset="-128"/>
                        </a:rPr>
                        <a:t>価、効果の検証</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388" marR="483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2975676502"/>
                  </a:ext>
                </a:extLst>
              </a:tr>
              <a:tr h="860824">
                <a:tc vMerge="1">
                  <a:txBody>
                    <a:bodyPr/>
                    <a:lstStyle/>
                    <a:p>
                      <a:endParaRPr kumimoji="1" lang="ja-JP" altLang="en-US"/>
                    </a:p>
                  </a:txBody>
                  <a:tcPr/>
                </a:tc>
                <a:tc>
                  <a:txBody>
                    <a:bodyPr/>
                    <a:lstStyle/>
                    <a:p>
                      <a:pPr marL="127000" indent="-127000"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●地域ニーズ</a:t>
                      </a:r>
                      <a:r>
                        <a:rPr lang="ja-JP" sz="900" b="0" kern="100" baseline="30000" dirty="0">
                          <a:solidFill>
                            <a:sysClr val="windowText" lastClr="000000"/>
                          </a:solidFill>
                          <a:effectLst/>
                          <a:latin typeface="Meiryo UI" panose="020B0604030504040204" pitchFamily="50" charset="-128"/>
                          <a:ea typeface="Meiryo UI" panose="020B0604030504040204" pitchFamily="50" charset="-128"/>
                        </a:rPr>
                        <a:t>※</a:t>
                      </a:r>
                      <a:r>
                        <a:rPr lang="en-US" sz="900" b="0" kern="100" baseline="30000" dirty="0">
                          <a:solidFill>
                            <a:sysClr val="windowText" lastClr="000000"/>
                          </a:solidFill>
                          <a:effectLst/>
                          <a:latin typeface="Meiryo UI" panose="020B0604030504040204" pitchFamily="50" charset="-128"/>
                          <a:ea typeface="Meiryo UI" panose="020B0604030504040204" pitchFamily="50" charset="-128"/>
                        </a:rPr>
                        <a:t>2</a:t>
                      </a:r>
                      <a:r>
                        <a:rPr lang="ja-JP" sz="900" b="0" kern="100" dirty="0">
                          <a:solidFill>
                            <a:sysClr val="windowText" lastClr="000000"/>
                          </a:solidFill>
                          <a:effectLst/>
                          <a:latin typeface="Meiryo UI" panose="020B0604030504040204" pitchFamily="50" charset="-128"/>
                          <a:ea typeface="Meiryo UI" panose="020B0604030504040204" pitchFamily="50" charset="-128"/>
                        </a:rPr>
                        <a:t>を踏まえた「公園施設長寿命化計画」への反映など</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en-US" sz="900" b="0" kern="100" dirty="0">
                          <a:solidFill>
                            <a:sysClr val="windowText" lastClr="000000"/>
                          </a:solidFill>
                          <a:effectLst/>
                          <a:latin typeface="Meiryo UI" panose="020B0604030504040204" pitchFamily="50" charset="-128"/>
                          <a:ea typeface="Meiryo UI" panose="020B0604030504040204" pitchFamily="50" charset="-128"/>
                        </a:rPr>
                        <a:t> </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388" marR="483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0" indent="-127000"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●目標管理水準等の設定</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marL="127000" indent="-127000"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●計画的な点検、補修・更新等の実施計画の策定・見直し</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●点検、補修・更新等データ</a:t>
                      </a:r>
                      <a:endParaRPr lang="en-US" altLang="ja-JP" sz="900" b="0" kern="10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altLang="en-US" sz="900" b="0" kern="100" dirty="0">
                          <a:solidFill>
                            <a:sysClr val="windowText" lastClr="000000"/>
                          </a:solidFill>
                          <a:effectLst/>
                          <a:latin typeface="Meiryo UI" panose="020B0604030504040204" pitchFamily="50" charset="-128"/>
                          <a:ea typeface="Meiryo UI" panose="020B0604030504040204" pitchFamily="50" charset="-128"/>
                        </a:rPr>
                        <a:t>　　</a:t>
                      </a:r>
                      <a:r>
                        <a:rPr lang="ja-JP" sz="900" b="0" kern="100" dirty="0">
                          <a:solidFill>
                            <a:sysClr val="windowText" lastClr="000000"/>
                          </a:solidFill>
                          <a:effectLst/>
                          <a:latin typeface="Meiryo UI" panose="020B0604030504040204" pitchFamily="50" charset="-128"/>
                          <a:ea typeface="Meiryo UI" panose="020B0604030504040204" pitchFamily="50" charset="-128"/>
                        </a:rPr>
                        <a:t>蓄積・管理など</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388" marR="483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5373869"/>
                  </a:ext>
                </a:extLst>
              </a:tr>
              <a:tr h="275999">
                <a:tc rowSpan="2">
                  <a:txBody>
                    <a:bodyPr/>
                    <a:lstStyle/>
                    <a:p>
                      <a:pPr algn="just" fontAlgn="auto">
                        <a:lnSpc>
                          <a:spcPct val="120000"/>
                        </a:lnSpc>
                      </a:pPr>
                      <a:r>
                        <a:rPr lang="ja-JP" sz="900" b="0" kern="100">
                          <a:solidFill>
                            <a:sysClr val="windowText" lastClr="000000"/>
                          </a:solidFill>
                          <a:effectLst/>
                          <a:latin typeface="Meiryo UI" panose="020B0604030504040204" pitchFamily="50" charset="-128"/>
                          <a:ea typeface="Meiryo UI" panose="020B0604030504040204" pitchFamily="50" charset="-128"/>
                        </a:rPr>
                        <a:t>事務所</a:t>
                      </a:r>
                      <a:endParaRPr lang="ja-JP" sz="900" b="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a:solidFill>
                            <a:sysClr val="windowText" lastClr="000000"/>
                          </a:solidFill>
                          <a:effectLst/>
                          <a:latin typeface="Meiryo UI" panose="020B0604030504040204" pitchFamily="50" charset="-128"/>
                          <a:ea typeface="Meiryo UI" panose="020B0604030504040204" pitchFamily="50" charset="-128"/>
                        </a:rPr>
                        <a:t>（施設別）</a:t>
                      </a:r>
                      <a:endParaRPr lang="ja-JP" sz="900" b="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388" marR="483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●公園別長寿命化計画の策定および評価・改善（</a:t>
                      </a:r>
                      <a:r>
                        <a:rPr lang="en-US" sz="900" b="0" kern="100" dirty="0">
                          <a:solidFill>
                            <a:sysClr val="windowText" lastClr="000000"/>
                          </a:solidFill>
                          <a:effectLst/>
                          <a:latin typeface="Meiryo UI" panose="020B0604030504040204" pitchFamily="50" charset="-128"/>
                          <a:ea typeface="Meiryo UI" panose="020B0604030504040204" pitchFamily="50" charset="-128"/>
                        </a:rPr>
                        <a:t>PDCA</a:t>
                      </a:r>
                      <a:r>
                        <a:rPr lang="ja-JP" sz="900" b="0" kern="100" dirty="0">
                          <a:solidFill>
                            <a:sysClr val="windowText" lastClr="000000"/>
                          </a:solidFill>
                          <a:effectLst/>
                          <a:latin typeface="Meiryo UI" panose="020B0604030504040204" pitchFamily="50" charset="-128"/>
                          <a:ea typeface="Meiryo UI" panose="020B0604030504040204" pitchFamily="50" charset="-128"/>
                        </a:rPr>
                        <a:t>）</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●事務所メンテナンスマネジメント（</a:t>
                      </a:r>
                      <a:r>
                        <a:rPr lang="en-US" sz="900" b="0" kern="100" dirty="0">
                          <a:solidFill>
                            <a:sysClr val="windowText" lastClr="000000"/>
                          </a:solidFill>
                          <a:effectLst/>
                          <a:latin typeface="Meiryo UI" panose="020B0604030504040204" pitchFamily="50" charset="-128"/>
                          <a:ea typeface="Meiryo UI" panose="020B0604030504040204" pitchFamily="50" charset="-128"/>
                        </a:rPr>
                        <a:t>MM</a:t>
                      </a:r>
                      <a:r>
                        <a:rPr lang="ja-JP" sz="900" b="0" kern="100" dirty="0">
                          <a:solidFill>
                            <a:sysClr val="windowText" lastClr="000000"/>
                          </a:solidFill>
                          <a:effectLst/>
                          <a:latin typeface="Meiryo UI" panose="020B0604030504040204" pitchFamily="50" charset="-128"/>
                          <a:ea typeface="Meiryo UI" panose="020B0604030504040204" pitchFamily="50" charset="-128"/>
                        </a:rPr>
                        <a:t>）委員会</a:t>
                      </a:r>
                      <a:r>
                        <a:rPr lang="ja-JP" sz="900" b="0" kern="100" baseline="30000" dirty="0">
                          <a:solidFill>
                            <a:sysClr val="windowText" lastClr="000000"/>
                          </a:solidFill>
                          <a:effectLst/>
                          <a:latin typeface="Meiryo UI" panose="020B0604030504040204" pitchFamily="50" charset="-128"/>
                          <a:ea typeface="Meiryo UI" panose="020B0604030504040204" pitchFamily="50" charset="-128"/>
                        </a:rPr>
                        <a:t>※</a:t>
                      </a:r>
                      <a:r>
                        <a:rPr lang="en-US" sz="900" b="0" kern="100" baseline="30000" dirty="0">
                          <a:solidFill>
                            <a:sysClr val="windowText" lastClr="000000"/>
                          </a:solidFill>
                          <a:effectLst/>
                          <a:latin typeface="Meiryo UI" panose="020B0604030504040204" pitchFamily="50" charset="-128"/>
                          <a:ea typeface="Meiryo UI" panose="020B0604030504040204" pitchFamily="50" charset="-128"/>
                        </a:rPr>
                        <a:t>1</a:t>
                      </a:r>
                      <a:r>
                        <a:rPr lang="ja-JP" sz="900" b="0" kern="100" dirty="0">
                          <a:solidFill>
                            <a:sysClr val="windowText" lastClr="000000"/>
                          </a:solidFill>
                          <a:effectLst/>
                          <a:latin typeface="Meiryo UI" panose="020B0604030504040204" pitchFamily="50" charset="-128"/>
                          <a:ea typeface="Meiryo UI" panose="020B0604030504040204" pitchFamily="50" charset="-128"/>
                        </a:rPr>
                        <a:t>の運営</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388" marR="483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3933745408"/>
                  </a:ext>
                </a:extLst>
              </a:tr>
              <a:tr h="1445648">
                <a:tc vMerge="1">
                  <a:txBody>
                    <a:bodyPr/>
                    <a:lstStyle/>
                    <a:p>
                      <a:endParaRPr kumimoji="1" lang="ja-JP" altLang="en-US"/>
                    </a:p>
                  </a:txBody>
                  <a:tcPr/>
                </a:tc>
                <a:tc>
                  <a:txBody>
                    <a:bodyPr/>
                    <a:lstStyle/>
                    <a:p>
                      <a:pPr marL="127000" indent="-127000"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●地域ニーズ</a:t>
                      </a:r>
                      <a:r>
                        <a:rPr lang="ja-JP" sz="900" b="0" kern="100" baseline="30000" dirty="0">
                          <a:solidFill>
                            <a:sysClr val="windowText" lastClr="000000"/>
                          </a:solidFill>
                          <a:effectLst/>
                          <a:latin typeface="Meiryo UI" panose="020B0604030504040204" pitchFamily="50" charset="-128"/>
                          <a:ea typeface="Meiryo UI" panose="020B0604030504040204" pitchFamily="50" charset="-128"/>
                        </a:rPr>
                        <a:t>※</a:t>
                      </a:r>
                      <a:r>
                        <a:rPr lang="en-US" sz="900" b="0" kern="100" baseline="30000" dirty="0">
                          <a:solidFill>
                            <a:sysClr val="windowText" lastClr="000000"/>
                          </a:solidFill>
                          <a:effectLst/>
                          <a:latin typeface="Meiryo UI" panose="020B0604030504040204" pitchFamily="50" charset="-128"/>
                          <a:ea typeface="Meiryo UI" panose="020B0604030504040204" pitchFamily="50" charset="-128"/>
                        </a:rPr>
                        <a:t>2</a:t>
                      </a:r>
                      <a:r>
                        <a:rPr lang="ja-JP" sz="900" b="0" kern="100" dirty="0">
                          <a:solidFill>
                            <a:sysClr val="windowText" lastClr="000000"/>
                          </a:solidFill>
                          <a:effectLst/>
                          <a:latin typeface="Meiryo UI" panose="020B0604030504040204" pitchFamily="50" charset="-128"/>
                          <a:ea typeface="Meiryo UI" panose="020B0604030504040204" pitchFamily="50" charset="-128"/>
                        </a:rPr>
                        <a:t>の診断、課題・目標および実施体制の設定</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indent="63500"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・パトロール、維持管理作業</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indent="63500"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・不正、不法行為の排除対策　等</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marL="127000" indent="-127000"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●パトロール等の実施、評価・検証、改善</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●データの蓄積・管理</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en-US" sz="900" b="0" kern="100" dirty="0">
                          <a:solidFill>
                            <a:sysClr val="windowText" lastClr="000000"/>
                          </a:solidFill>
                          <a:effectLst/>
                          <a:latin typeface="Meiryo UI" panose="020B0604030504040204" pitchFamily="50" charset="-128"/>
                          <a:ea typeface="Meiryo UI" panose="020B0604030504040204" pitchFamily="50" charset="-128"/>
                        </a:rPr>
                        <a:t> </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388" marR="483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0" indent="-127000"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●地域ニーズ</a:t>
                      </a:r>
                      <a:r>
                        <a:rPr lang="ja-JP" sz="900" b="0" kern="100" baseline="30000" dirty="0">
                          <a:solidFill>
                            <a:sysClr val="windowText" lastClr="000000"/>
                          </a:solidFill>
                          <a:effectLst/>
                          <a:latin typeface="Meiryo UI" panose="020B0604030504040204" pitchFamily="50" charset="-128"/>
                          <a:ea typeface="Meiryo UI" panose="020B0604030504040204" pitchFamily="50" charset="-128"/>
                        </a:rPr>
                        <a:t>※</a:t>
                      </a:r>
                      <a:r>
                        <a:rPr lang="en-US" sz="900" b="0" kern="100" baseline="30000" dirty="0">
                          <a:solidFill>
                            <a:sysClr val="windowText" lastClr="000000"/>
                          </a:solidFill>
                          <a:effectLst/>
                          <a:latin typeface="Meiryo UI" panose="020B0604030504040204" pitchFamily="50" charset="-128"/>
                          <a:ea typeface="Meiryo UI" panose="020B0604030504040204" pitchFamily="50" charset="-128"/>
                        </a:rPr>
                        <a:t>2</a:t>
                      </a:r>
                      <a:r>
                        <a:rPr lang="ja-JP" sz="900" b="0" kern="100" dirty="0">
                          <a:solidFill>
                            <a:sysClr val="windowText" lastClr="000000"/>
                          </a:solidFill>
                          <a:effectLst/>
                          <a:latin typeface="Meiryo UI" panose="020B0604030504040204" pitchFamily="50" charset="-128"/>
                          <a:ea typeface="Meiryo UI" panose="020B0604030504040204" pitchFamily="50" charset="-128"/>
                        </a:rPr>
                        <a:t>の把握、分析、診断、課題・目標および実施体制の設定</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indent="127000"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・計画的な点検、補修・更新等</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marL="127000" indent="-127000"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●点検、補修・更新等の実施、評価・検証、改善および進捗管理</a:t>
                      </a:r>
                      <a:endParaRPr lang="ja-JP" sz="900" b="0" dirty="0">
                        <a:solidFill>
                          <a:sysClr val="windowText" lastClr="000000"/>
                        </a:solidFill>
                        <a:effectLst/>
                        <a:latin typeface="Meiryo UI" panose="020B0604030504040204" pitchFamily="50" charset="-128"/>
                        <a:ea typeface="Meiryo UI" panose="020B0604030504040204" pitchFamily="50" charset="-128"/>
                      </a:endParaRPr>
                    </a:p>
                    <a:p>
                      <a:pPr algn="just" fontAlgn="auto">
                        <a:lnSpc>
                          <a:spcPct val="120000"/>
                        </a:lnSpc>
                      </a:pPr>
                      <a:r>
                        <a:rPr lang="ja-JP" sz="900" b="0" kern="100" dirty="0">
                          <a:solidFill>
                            <a:sysClr val="windowText" lastClr="000000"/>
                          </a:solidFill>
                          <a:effectLst/>
                          <a:latin typeface="Meiryo UI" panose="020B0604030504040204" pitchFamily="50" charset="-128"/>
                          <a:ea typeface="Meiryo UI" panose="020B0604030504040204" pitchFamily="50" charset="-128"/>
                        </a:rPr>
                        <a:t>●点検、補修・更新等データ蓄積・管理</a:t>
                      </a:r>
                      <a:endParaRPr lang="ja-JP" sz="900" b="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388" marR="483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242438"/>
                  </a:ext>
                </a:extLst>
              </a:tr>
            </a:tbl>
          </a:graphicData>
        </a:graphic>
      </p:graphicFrame>
      <p:sp>
        <p:nvSpPr>
          <p:cNvPr id="17" name="テキスト ボックス 16">
            <a:extLst>
              <a:ext uri="{FF2B5EF4-FFF2-40B4-BE49-F238E27FC236}">
                <a16:creationId xmlns:a16="http://schemas.microsoft.com/office/drawing/2014/main" id="{1EC2A3CA-4C09-D501-D8A0-97C4C7DC8FBB}"/>
              </a:ext>
            </a:extLst>
          </p:cNvPr>
          <p:cNvSpPr txBox="1"/>
          <p:nvPr/>
        </p:nvSpPr>
        <p:spPr>
          <a:xfrm>
            <a:off x="4539919" y="6232385"/>
            <a:ext cx="4472632" cy="515910"/>
          </a:xfrm>
          <a:prstGeom prst="rect">
            <a:avLst/>
          </a:prstGeom>
          <a:noFill/>
        </p:spPr>
        <p:txBody>
          <a:bodyPr wrap="square">
            <a:spAutoFit/>
          </a:bodyPr>
          <a:lstStyle/>
          <a:p>
            <a:pPr indent="114300" algn="just" fontAlgn="auto">
              <a:lnSpc>
                <a:spcPct val="120000"/>
              </a:lnSpc>
            </a:pPr>
            <a:r>
              <a:rPr lang="ja-JP" altLang="ja-JP" sz="80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※１ メンテナンスマネジメント委員会については次頁参照</a:t>
            </a:r>
            <a:endParaRPr lang="ja-JP" altLang="ja-JP" sz="8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14300" algn="just" fontAlgn="auto">
              <a:lnSpc>
                <a:spcPct val="120000"/>
              </a:lnSpc>
            </a:pPr>
            <a:r>
              <a:rPr lang="ja-JP" altLang="ja-JP" sz="80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※２ 地域ニーズとは、苦情・要望の内容、周辺環境、不法行為の状況、施設の状況等、地</a:t>
            </a:r>
            <a:endParaRPr lang="en-US" altLang="ja-JP" sz="80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indent="114300" algn="just" fontAlgn="auto">
              <a:lnSpc>
                <a:spcPct val="120000"/>
              </a:lnSpc>
            </a:pPr>
            <a:r>
              <a:rPr lang="en-US" altLang="ja-JP" sz="80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80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域特有の課題の総称である。</a:t>
            </a:r>
            <a:endParaRPr lang="ja-JP" altLang="ja-JP" sz="8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0942631-E517-64AD-AFBB-F4812D68B4EA}"/>
              </a:ext>
            </a:extLst>
          </p:cNvPr>
          <p:cNvSpPr txBox="1"/>
          <p:nvPr/>
        </p:nvSpPr>
        <p:spPr>
          <a:xfrm>
            <a:off x="5765979" y="837010"/>
            <a:ext cx="2346157" cy="261610"/>
          </a:xfrm>
          <a:prstGeom prst="rect">
            <a:avLst/>
          </a:prstGeom>
          <a:noFill/>
        </p:spPr>
        <p:txBody>
          <a:bodyPr wrap="square">
            <a:spAutoFit/>
          </a:bodyPr>
          <a:lstStyle/>
          <a:p>
            <a:pPr algn="ctr" fontAlgn="auto">
              <a:spcBef>
                <a:spcPts val="600"/>
              </a:spcBef>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.2‑19</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維持管理業務の役割分担</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549307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69199"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184</a:t>
            </a:fld>
            <a:endParaRPr lang="ja-JP" altLang="en-US" dirty="0"/>
          </a:p>
        </p:txBody>
      </p:sp>
      <p:sp>
        <p:nvSpPr>
          <p:cNvPr id="3" name="テキスト ボックス 2">
            <a:extLst>
              <a:ext uri="{FF2B5EF4-FFF2-40B4-BE49-F238E27FC236}">
                <a16:creationId xmlns:a16="http://schemas.microsoft.com/office/drawing/2014/main" id="{B0AC800A-3FDF-538D-12DE-FA5CDC518996}"/>
              </a:ext>
            </a:extLst>
          </p:cNvPr>
          <p:cNvSpPr txBox="1"/>
          <p:nvPr/>
        </p:nvSpPr>
        <p:spPr>
          <a:xfrm>
            <a:off x="118627" y="511728"/>
            <a:ext cx="2913331"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マネジメント体制</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1A1BD88A-2793-FB9B-27FF-B68B760A828C}"/>
              </a:ext>
            </a:extLst>
          </p:cNvPr>
          <p:cNvSpPr txBox="1"/>
          <p:nvPr/>
        </p:nvSpPr>
        <p:spPr>
          <a:xfrm>
            <a:off x="141074" y="847221"/>
            <a:ext cx="4330532" cy="1288366"/>
          </a:xfrm>
          <a:prstGeom prst="rect">
            <a:avLst/>
          </a:prstGeom>
          <a:noFill/>
        </p:spPr>
        <p:txBody>
          <a:bodyPr wrap="square">
            <a:spAutoFit/>
          </a:bodyPr>
          <a:lstStyle/>
          <a:p>
            <a:pPr marL="1285240" indent="-1195070"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メンテナンスマネジメント委員会（</a:t>
            </a: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MM</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委員会）</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　</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都市</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整備部</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MM</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委員会および事務所</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MM</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委員会設立の目的は、以</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下の</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点である。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維持管理方針（目標）の明確化・共有</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本計画の検証・評価・改善検討</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維持管理に関する情報の共有</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399533A0-93AC-A4FF-0B1D-40B941BEBB43}"/>
              </a:ext>
            </a:extLst>
          </p:cNvPr>
          <p:cNvSpPr txBox="1"/>
          <p:nvPr/>
        </p:nvSpPr>
        <p:spPr>
          <a:xfrm>
            <a:off x="118627" y="2063056"/>
            <a:ext cx="3491564" cy="261610"/>
          </a:xfrm>
          <a:prstGeom prst="rect">
            <a:avLst/>
          </a:prstGeom>
          <a:noFill/>
        </p:spPr>
        <p:txBody>
          <a:bodyPr wrap="square">
            <a:spAutoFit/>
          </a:bodyPr>
          <a:lstStyle/>
          <a:p>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＜都市整備部</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MM</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委員会（事務局：事業</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調整</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室等）＞</a:t>
            </a:r>
            <a:endParaRPr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188FF66-67C3-A0EA-9D76-46ED66563F41}"/>
              </a:ext>
            </a:extLst>
          </p:cNvPr>
          <p:cNvSpPr txBox="1"/>
          <p:nvPr/>
        </p:nvSpPr>
        <p:spPr>
          <a:xfrm>
            <a:off x="203279" y="2319224"/>
            <a:ext cx="4199693" cy="1288366"/>
          </a:xfrm>
          <a:prstGeom prst="rect">
            <a:avLst/>
          </a:prstGeom>
          <a:noFill/>
        </p:spPr>
        <p:txBody>
          <a:bodyPr wrap="square">
            <a:spAutoFit/>
          </a:bodyPr>
          <a:lstStyle/>
          <a:p>
            <a:pPr lvl="0" algn="just" fontAlgn="auto">
              <a:lnSpc>
                <a:spcPct val="1200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委員長を都市整備部長、副委員長を技監、委員は各室長、港湾局</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次長、各課長、各事務所長とし、必要に応じて委員長の招集により開</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催する。この委員会では、各事業室（局）課・各事務所が、維持管理</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目標（方針）の明確化、共有、</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PDCA</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の確認などを行うとともに、各事</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業室（局）課策定の「大阪府都市基盤施設長寿命化計画（行動計</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画）」について報告する。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F9022E26-1601-403E-8C4D-457B9A75F166}"/>
              </a:ext>
            </a:extLst>
          </p:cNvPr>
          <p:cNvSpPr>
            <a:spLocks/>
          </p:cNvSpPr>
          <p:nvPr/>
        </p:nvSpPr>
        <p:spPr>
          <a:xfrm>
            <a:off x="220617" y="2307569"/>
            <a:ext cx="4195177" cy="1288366"/>
          </a:xfrm>
          <a:prstGeom prst="rect">
            <a:avLst/>
          </a:prstGeom>
          <a:noFill/>
          <a:ln w="9525" cap="flat" cmpd="sng" algn="ctr">
            <a:solidFill>
              <a:sysClr val="windowText" lastClr="000000"/>
            </a:solidFill>
            <a:prstDash val="solid"/>
          </a:ln>
          <a:effectLst/>
        </p:spPr>
        <p:txBody>
          <a:bodyPr rot="0" spcFirstLastPara="0" vert="horz" wrap="none" lIns="91440" tIns="45720" rIns="91440" bIns="45720" numCol="1" spcCol="0" rtlCol="0" fromWordArt="0" anchor="ctr" anchorCtr="0" forceAA="0" compatLnSpc="1">
            <a:prstTxWarp prst="textNoShape">
              <a:avLst/>
            </a:prstTxWarp>
            <a:noAutofit/>
          </a:bodyPr>
          <a:lstStyle/>
          <a:p>
            <a:endParaRPr lang="ja-JP" altLang="en-US"/>
          </a:p>
        </p:txBody>
      </p:sp>
      <p:sp>
        <p:nvSpPr>
          <p:cNvPr id="16" name="テキスト ボックス 15">
            <a:extLst>
              <a:ext uri="{FF2B5EF4-FFF2-40B4-BE49-F238E27FC236}">
                <a16:creationId xmlns:a16="http://schemas.microsoft.com/office/drawing/2014/main" id="{2F792F2D-B852-394B-7B24-9D94D0B6459E}"/>
              </a:ext>
            </a:extLst>
          </p:cNvPr>
          <p:cNvSpPr txBox="1"/>
          <p:nvPr/>
        </p:nvSpPr>
        <p:spPr>
          <a:xfrm>
            <a:off x="118627" y="3615460"/>
            <a:ext cx="3712359" cy="261610"/>
          </a:xfrm>
          <a:prstGeom prst="rect">
            <a:avLst/>
          </a:prstGeom>
          <a:noFill/>
        </p:spPr>
        <p:txBody>
          <a:bodyPr wrap="square">
            <a:spAutoFit/>
          </a:bodyPr>
          <a:lstStyle/>
          <a:p>
            <a:pPr lvl="0" algn="just"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＜事務所</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MM</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委員会（事務局：各事務所維持管理課）＞</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643AF9DE-F996-8390-DD73-538348826959}"/>
              </a:ext>
            </a:extLst>
          </p:cNvPr>
          <p:cNvSpPr txBox="1"/>
          <p:nvPr/>
        </p:nvSpPr>
        <p:spPr>
          <a:xfrm>
            <a:off x="209181" y="3860617"/>
            <a:ext cx="4193791" cy="1288366"/>
          </a:xfrm>
          <a:prstGeom prst="rect">
            <a:avLst/>
          </a:prstGeom>
          <a:noFill/>
        </p:spPr>
        <p:txBody>
          <a:bodyPr wrap="square">
            <a:spAutoFit/>
          </a:bodyPr>
          <a:lstStyle/>
          <a:p>
            <a:pPr lvl="0"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委員長を各事務所長、副委員長を各次長、委員を各課長、各グループ長とし、毎年</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6</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月の年</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回を目途に、委員長の招集により開催する。この委員会では、各担当グループが、担当業務の維持管理行動計画について報告し、各「事務所行動計画」の共有、</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PDCA</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の確認などを行う。また、施設の損傷等に対する診断と長寿命化についての検討や、建設と一体となった維持管理に向けての取り組み等についても検討を行う。</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23DFAFDA-F145-CD5B-408B-49DD226725F1}"/>
              </a:ext>
            </a:extLst>
          </p:cNvPr>
          <p:cNvSpPr>
            <a:spLocks/>
          </p:cNvSpPr>
          <p:nvPr/>
        </p:nvSpPr>
        <p:spPr>
          <a:xfrm>
            <a:off x="199543" y="3867719"/>
            <a:ext cx="4193791" cy="1288366"/>
          </a:xfrm>
          <a:prstGeom prst="rect">
            <a:avLst/>
          </a:prstGeom>
          <a:noFill/>
          <a:ln w="9525" cap="flat" cmpd="sng" algn="ctr">
            <a:solidFill>
              <a:sysClr val="windowText" lastClr="000000"/>
            </a:solidFill>
            <a:prstDash val="solid"/>
          </a:ln>
          <a:effectLst/>
        </p:spPr>
        <p:txBody>
          <a:bodyPr rot="0" spcFirstLastPara="0" vert="horz" wrap="none" lIns="91440" tIns="45720" rIns="91440" bIns="45720" numCol="1" spcCol="0" rtlCol="0" fromWordArt="0" anchor="ctr" anchorCtr="0" forceAA="0" compatLnSpc="1">
            <a:prstTxWarp prst="textNoShape">
              <a:avLst/>
            </a:prstTxWarp>
            <a:noAutofit/>
          </a:bodyPr>
          <a:lstStyle/>
          <a:p>
            <a:endParaRPr lang="ja-JP" altLang="en-US"/>
          </a:p>
        </p:txBody>
      </p:sp>
      <p:sp>
        <p:nvSpPr>
          <p:cNvPr id="25" name="テキスト ボックス 24">
            <a:extLst>
              <a:ext uri="{FF2B5EF4-FFF2-40B4-BE49-F238E27FC236}">
                <a16:creationId xmlns:a16="http://schemas.microsoft.com/office/drawing/2014/main" id="{18ACF515-5D0F-C156-671B-C6F5AC1604CA}"/>
              </a:ext>
            </a:extLst>
          </p:cNvPr>
          <p:cNvSpPr txBox="1"/>
          <p:nvPr/>
        </p:nvSpPr>
        <p:spPr>
          <a:xfrm>
            <a:off x="1233236" y="6551642"/>
            <a:ext cx="1913021" cy="215444"/>
          </a:xfrm>
          <a:prstGeom prst="rect">
            <a:avLst/>
          </a:prstGeom>
          <a:noFill/>
        </p:spPr>
        <p:txBody>
          <a:bodyPr wrap="square">
            <a:spAutoFit/>
          </a:bodyPr>
          <a:lstStyle/>
          <a:p>
            <a:pPr fontAlgn="auto">
              <a:spcBef>
                <a:spcPts val="600"/>
              </a:spcBef>
            </a:pPr>
            <a:r>
              <a:rPr lang="ja-JP"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27</a:t>
            </a:r>
            <a:r>
              <a:rPr lang="ja-JP"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メンテナンスマネジメント委員会</a:t>
            </a:r>
            <a:endParaRPr lang="ja-JP" altLang="ja-JP" sz="8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0F8A95FD-4E67-42D7-0244-2894C30D1F91}"/>
              </a:ext>
            </a:extLst>
          </p:cNvPr>
          <p:cNvSpPr txBox="1"/>
          <p:nvPr/>
        </p:nvSpPr>
        <p:spPr>
          <a:xfrm>
            <a:off x="4784739" y="881060"/>
            <a:ext cx="4311807" cy="678968"/>
          </a:xfrm>
          <a:prstGeom prst="rect">
            <a:avLst/>
          </a:prstGeom>
          <a:noFill/>
        </p:spPr>
        <p:txBody>
          <a:bodyPr wrap="square">
            <a:spAutoFit/>
          </a:bodyPr>
          <a:lstStyle/>
          <a:p>
            <a:pPr algn="just" fontAlgn="auto">
              <a:lnSpc>
                <a:spcPct val="120000"/>
              </a:lnSpc>
            </a:pP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マネジメント実施の流れ</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維持管理のマネジメントを実施するにあたり、基本的な年度毎の流れを、</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「日常的維持管理」と「計画的維持管理」とに分けて示す。</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86D0EE3D-548A-C42A-1D39-3D0DF1D07ACB}"/>
              </a:ext>
            </a:extLst>
          </p:cNvPr>
          <p:cNvSpPr txBox="1"/>
          <p:nvPr/>
        </p:nvSpPr>
        <p:spPr>
          <a:xfrm>
            <a:off x="4757735" y="1560028"/>
            <a:ext cx="2248647" cy="261610"/>
          </a:xfrm>
          <a:prstGeom prst="rect">
            <a:avLst/>
          </a:prstGeom>
          <a:noFill/>
        </p:spPr>
        <p:txBody>
          <a:bodyPr wrap="square">
            <a:spAutoFit/>
          </a:bodyPr>
          <a:lstStyle/>
          <a:p>
            <a:pPr marL="0" lvl="4" algn="just" fontAlgn="base">
              <a:buClr>
                <a:srgbClr val="000000"/>
              </a:buClr>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１</a:t>
            </a:r>
            <a:r>
              <a:rPr lang="en-US"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u="none"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日常的維持管理のサイクル</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B6EBB720-14B1-6FB7-3391-3311B647D400}"/>
              </a:ext>
            </a:extLst>
          </p:cNvPr>
          <p:cNvSpPr txBox="1"/>
          <p:nvPr/>
        </p:nvSpPr>
        <p:spPr>
          <a:xfrm>
            <a:off x="4960467" y="1821638"/>
            <a:ext cx="4136079" cy="2304029"/>
          </a:xfrm>
          <a:prstGeom prst="rect">
            <a:avLst/>
          </a:prstGeom>
          <a:noFill/>
        </p:spPr>
        <p:txBody>
          <a:bodyPr wrap="square">
            <a:spAutoFit/>
          </a:bodyPr>
          <a:lstStyle/>
          <a:p>
            <a:pPr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日常的維持管理は、緊急的・突発的な事案や、苦情・要望事項等への迅速な対応を図るなど日常的に行う行為であり、巡視や点検作業、維持管理作業、不法行為の排除などについて行動計画を作成し、実施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各事務所の担当課は、前年度の検証・改善等を行ったうえで、３月から４月にかけて当年度の行動計画を作成し、実行に移していく。指定管理者により管理している公園については、指定管理者に対して、前年度の検証・改善等を反映させた事業実施計画書（指定管理者が作成）を作成し実行に移していくよう指導する。</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just" fontAlgn="auto">
              <a:lnSpc>
                <a:spcPct val="120000"/>
              </a:lnSpc>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また、事務所横断的に実施している指定管理者担当者会議などを活用するなど、公園管理に関する情報の共有などを図る。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0" name="図 19">
            <a:extLst>
              <a:ext uri="{FF2B5EF4-FFF2-40B4-BE49-F238E27FC236}">
                <a16:creationId xmlns:a16="http://schemas.microsoft.com/office/drawing/2014/main" id="{B54130E2-3E17-4198-A497-0899E8E23D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886" y="5178431"/>
            <a:ext cx="4054448" cy="1401967"/>
          </a:xfrm>
          <a:prstGeom prst="rect">
            <a:avLst/>
          </a:prstGeom>
          <a:noFill/>
          <a:ln>
            <a:noFill/>
          </a:ln>
        </p:spPr>
      </p:pic>
    </p:spTree>
    <p:extLst>
      <p:ext uri="{BB962C8B-B14F-4D97-AF65-F5344CB8AC3E}">
        <p14:creationId xmlns:p14="http://schemas.microsoft.com/office/powerpoint/2010/main" val="3650142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185</a:t>
            </a:fld>
            <a:endParaRPr lang="ja-JP" altLang="en-US" dirty="0"/>
          </a:p>
        </p:txBody>
      </p:sp>
      <p:sp>
        <p:nvSpPr>
          <p:cNvPr id="6" name="テキスト ボックス 5">
            <a:extLst>
              <a:ext uri="{FF2B5EF4-FFF2-40B4-BE49-F238E27FC236}">
                <a16:creationId xmlns:a16="http://schemas.microsoft.com/office/drawing/2014/main" id="{73B23AEF-02D3-91C0-2387-B377674E785D}"/>
              </a:ext>
            </a:extLst>
          </p:cNvPr>
          <p:cNvSpPr txBox="1"/>
          <p:nvPr/>
        </p:nvSpPr>
        <p:spPr>
          <a:xfrm>
            <a:off x="725786" y="892650"/>
            <a:ext cx="3338214" cy="261610"/>
          </a:xfrm>
          <a:prstGeom prst="rect">
            <a:avLst/>
          </a:prstGeom>
          <a:noFill/>
        </p:spPr>
        <p:txBody>
          <a:bodyPr wrap="square">
            <a:spAutoFit/>
          </a:bodyPr>
          <a:lstStyle/>
          <a:p>
            <a:pPr algn="ctr"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.2‑28</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公園施設の日常的維持管理業務サイクル</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8929EF99-9D5E-E0CE-2F6E-8648D7999ECA}"/>
              </a:ext>
            </a:extLst>
          </p:cNvPr>
          <p:cNvPicPr>
            <a:picLocks noChangeAspect="1"/>
          </p:cNvPicPr>
          <p:nvPr/>
        </p:nvPicPr>
        <p:blipFill>
          <a:blip r:embed="rId2"/>
          <a:stretch>
            <a:fillRect/>
          </a:stretch>
        </p:blipFill>
        <p:spPr>
          <a:xfrm>
            <a:off x="231661" y="1177342"/>
            <a:ext cx="4145606" cy="4436058"/>
          </a:xfrm>
          <a:prstGeom prst="rect">
            <a:avLst/>
          </a:prstGeom>
        </p:spPr>
      </p:pic>
      <p:sp>
        <p:nvSpPr>
          <p:cNvPr id="14" name="テキスト ボックス 15">
            <a:extLst>
              <a:ext uri="{FF2B5EF4-FFF2-40B4-BE49-F238E27FC236}">
                <a16:creationId xmlns:a16="http://schemas.microsoft.com/office/drawing/2014/main" id="{AB570A5A-7649-CC9E-3455-AE9DE87A2ECF}"/>
              </a:ext>
            </a:extLst>
          </p:cNvPr>
          <p:cNvSpPr txBox="1">
            <a:spLocks/>
          </p:cNvSpPr>
          <p:nvPr/>
        </p:nvSpPr>
        <p:spPr>
          <a:xfrm>
            <a:off x="257315" y="5680658"/>
            <a:ext cx="4145606" cy="948575"/>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0000"/>
              </a:lnSpc>
            </a:pPr>
            <a:r>
              <a:rPr lang="ja-JP" sz="8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a:t>
            </a:r>
            <a:r>
              <a:rPr lang="ja-JP" sz="800" dirty="0">
                <a:effectLst/>
                <a:latin typeface="Meiryo UI" panose="020B0604030504040204" pitchFamily="50" charset="-128"/>
                <a:ea typeface="Meiryo UI" panose="020B0604030504040204" pitchFamily="50" charset="-128"/>
                <a:cs typeface="Times New Roman" panose="02020603050405020304" pitchFamily="18" charset="0"/>
              </a:rPr>
              <a:t>留意点－</a:t>
            </a:r>
          </a:p>
          <a:p>
            <a:pPr algn="just">
              <a:lnSpc>
                <a:spcPct val="120000"/>
              </a:lnSpc>
            </a:pPr>
            <a:r>
              <a:rPr lang="ja-JP" sz="800" dirty="0">
                <a:effectLst/>
                <a:latin typeface="Meiryo UI" panose="020B0604030504040204" pitchFamily="50" charset="-128"/>
                <a:ea typeface="Meiryo UI" panose="020B0604030504040204" pitchFamily="50" charset="-128"/>
                <a:cs typeface="Times New Roman" panose="02020603050405020304" pitchFamily="18" charset="0"/>
              </a:rPr>
              <a:t>※１ 評価票の作成の際に、履行確認結果等の検証を行い、指定管理者の日常管理の特筆点や</a:t>
            </a:r>
            <a:endPar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800" dirty="0">
                <a:latin typeface="Meiryo UI" panose="020B0604030504040204" pitchFamily="50" charset="-128"/>
                <a:ea typeface="Meiryo UI" panose="020B0604030504040204" pitchFamily="50" charset="-128"/>
                <a:cs typeface="Times New Roman" panose="02020603050405020304" pitchFamily="18" charset="0"/>
              </a:rPr>
              <a:t>       </a:t>
            </a:r>
            <a:r>
              <a:rPr lang="ja-JP" sz="800" dirty="0">
                <a:effectLst/>
                <a:latin typeface="Meiryo UI" panose="020B0604030504040204" pitchFamily="50" charset="-128"/>
                <a:ea typeface="Meiryo UI" panose="020B0604030504040204" pitchFamily="50" charset="-128"/>
                <a:cs typeface="Times New Roman" panose="02020603050405020304" pitchFamily="18" charset="0"/>
              </a:rPr>
              <a:t>改善点などを整理する。整理された改善点などは、次年度以降の日常管理に反映させるよう</a:t>
            </a:r>
            <a:endPar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800" dirty="0">
                <a:latin typeface="Meiryo UI" panose="020B0604030504040204" pitchFamily="50" charset="-128"/>
                <a:ea typeface="Meiryo UI" panose="020B0604030504040204" pitchFamily="50" charset="-128"/>
                <a:cs typeface="Times New Roman" panose="02020603050405020304" pitchFamily="18" charset="0"/>
              </a:rPr>
              <a:t>       </a:t>
            </a:r>
            <a:r>
              <a:rPr lang="ja-JP" sz="800" dirty="0">
                <a:effectLst/>
                <a:latin typeface="Meiryo UI" panose="020B0604030504040204" pitchFamily="50" charset="-128"/>
                <a:ea typeface="Meiryo UI" panose="020B0604030504040204" pitchFamily="50" charset="-128"/>
                <a:cs typeface="Times New Roman" panose="02020603050405020304" pitchFamily="18" charset="0"/>
              </a:rPr>
              <a:t>指導し、サービスの向上と効率的な公園管理の推進に努める。</a:t>
            </a:r>
          </a:p>
          <a:p>
            <a:pPr algn="just">
              <a:lnSpc>
                <a:spcPct val="120000"/>
              </a:lnSpc>
            </a:pPr>
            <a:r>
              <a:rPr lang="ja-JP" sz="800" dirty="0">
                <a:effectLst/>
                <a:latin typeface="Meiryo UI" panose="020B0604030504040204" pitchFamily="50" charset="-128"/>
                <a:ea typeface="Meiryo UI" panose="020B0604030504040204" pitchFamily="50" charset="-128"/>
                <a:cs typeface="Times New Roman" panose="02020603050405020304" pitchFamily="18" charset="0"/>
              </a:rPr>
              <a:t>※２ 担当課は、評価委員に、日常管理の概況や前年度の管理課題における改善状況の説明な</a:t>
            </a:r>
            <a:endPar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800" dirty="0">
                <a:latin typeface="Meiryo UI" panose="020B0604030504040204" pitchFamily="50" charset="-128"/>
                <a:ea typeface="Meiryo UI" panose="020B0604030504040204" pitchFamily="50" charset="-128"/>
                <a:cs typeface="Times New Roman" panose="02020603050405020304" pitchFamily="18" charset="0"/>
              </a:rPr>
              <a:t>       </a:t>
            </a:r>
            <a:r>
              <a:rPr lang="ja-JP" sz="800" dirty="0">
                <a:effectLst/>
                <a:latin typeface="Meiryo UI" panose="020B0604030504040204" pitchFamily="50" charset="-128"/>
                <a:ea typeface="Meiryo UI" panose="020B0604030504040204" pitchFamily="50" charset="-128"/>
                <a:cs typeface="Times New Roman" panose="02020603050405020304" pitchFamily="18" charset="0"/>
              </a:rPr>
              <a:t>ど、現場案内する。</a:t>
            </a:r>
          </a:p>
        </p:txBody>
      </p:sp>
      <p:pic>
        <p:nvPicPr>
          <p:cNvPr id="15" name="図 14">
            <a:extLst>
              <a:ext uri="{FF2B5EF4-FFF2-40B4-BE49-F238E27FC236}">
                <a16:creationId xmlns:a16="http://schemas.microsoft.com/office/drawing/2014/main" id="{3C2BE400-7A3C-4C49-8BE8-12B94E5BD59A}"/>
              </a:ext>
            </a:extLst>
          </p:cNvPr>
          <p:cNvPicPr>
            <a:picLocks noChangeAspect="1"/>
          </p:cNvPicPr>
          <p:nvPr/>
        </p:nvPicPr>
        <p:blipFill>
          <a:blip r:embed="rId3"/>
          <a:stretch>
            <a:fillRect/>
          </a:stretch>
        </p:blipFill>
        <p:spPr>
          <a:xfrm>
            <a:off x="4695077" y="1023455"/>
            <a:ext cx="4317474" cy="2002669"/>
          </a:xfrm>
          <a:prstGeom prst="rect">
            <a:avLst/>
          </a:prstGeom>
        </p:spPr>
      </p:pic>
      <p:sp>
        <p:nvSpPr>
          <p:cNvPr id="17" name="テキスト ボックス 16">
            <a:extLst>
              <a:ext uri="{FF2B5EF4-FFF2-40B4-BE49-F238E27FC236}">
                <a16:creationId xmlns:a16="http://schemas.microsoft.com/office/drawing/2014/main" id="{AD0BDE33-7B6E-5474-C803-F803000D7C30}"/>
              </a:ext>
            </a:extLst>
          </p:cNvPr>
          <p:cNvSpPr txBox="1"/>
          <p:nvPr/>
        </p:nvSpPr>
        <p:spPr>
          <a:xfrm>
            <a:off x="5341888" y="3026124"/>
            <a:ext cx="3016851" cy="230832"/>
          </a:xfrm>
          <a:prstGeom prst="rect">
            <a:avLst/>
          </a:prstGeom>
          <a:noFill/>
        </p:spPr>
        <p:txBody>
          <a:bodyPr wrap="square">
            <a:spAutoFit/>
          </a:bodyPr>
          <a:lstStyle/>
          <a:p>
            <a:pPr algn="ctr" fontAlgn="auto">
              <a:spcBef>
                <a:spcPts val="600"/>
              </a:spcBef>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２</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29</a:t>
            </a:r>
            <a:r>
              <a:rPr lang="ja-JP" altLang="ja-JP" sz="9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日常的維持管理の年間タイムチャート</a:t>
            </a:r>
            <a:endPar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7206A83C-DD25-9570-99EE-00E47606DDAF}"/>
              </a:ext>
            </a:extLst>
          </p:cNvPr>
          <p:cNvSpPr txBox="1"/>
          <p:nvPr/>
        </p:nvSpPr>
        <p:spPr>
          <a:xfrm>
            <a:off x="4695077" y="3310777"/>
            <a:ext cx="4317474" cy="3178178"/>
          </a:xfrm>
          <a:prstGeom prst="rect">
            <a:avLst/>
          </a:prstGeom>
          <a:noFill/>
        </p:spPr>
        <p:txBody>
          <a:bodyPr wrap="square">
            <a:spAutoFit/>
          </a:bodyPr>
          <a:lstStyle/>
          <a:p>
            <a:pPr marL="0" lvl="4" algn="just" fontAlgn="base">
              <a:lnSpc>
                <a:spcPct val="120000"/>
              </a:lnSpc>
              <a:buClr>
                <a:srgbClr val="000000"/>
              </a:buClr>
            </a:pPr>
            <a:r>
              <a:rPr lang="ja-JP" altLang="en-US" sz="110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２</a:t>
            </a:r>
            <a:r>
              <a:rPr lang="ja-JP" altLang="en-US" sz="1100" u="none" strike="noStrike" kern="100" spc="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）計画的</a:t>
            </a:r>
            <a:r>
              <a:rPr lang="ja-JP" altLang="ja-JP" sz="1100" u="none" strike="noStrike" kern="100" spc="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維持管理のサイクル</a:t>
            </a:r>
            <a:endParaRPr lang="ja-JP" altLang="ja-JP" sz="1050" u="none" strike="noStrike" spc="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fontAlgn="auto">
              <a:lnSpc>
                <a:spcPct val="120000"/>
              </a:lnSpc>
            </a:pPr>
            <a:r>
              <a:rPr lang="en-US"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計画的維持管理は、計画的な点検・補修計画の策定、目標管理</a:t>
            </a:r>
            <a:endParaRPr lang="en-US"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just" fontAlgn="auto">
              <a:lnSpc>
                <a:spcPct val="120000"/>
              </a:lnSpc>
            </a:pPr>
            <a:r>
              <a:rPr lang="en-US" altLang="ja-JP"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水準の設定、点検、補修・更新等データ蓄積・管理などを行う行</a:t>
            </a:r>
            <a:endParaRPr lang="en-US"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just" fontAlgn="auto">
              <a:lnSpc>
                <a:spcPct val="120000"/>
              </a:lnSpc>
            </a:pPr>
            <a:r>
              <a:rPr lang="en-US" altLang="ja-JP"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為であり、日常的維持管理サイクルにおける課題の検証を行いな</a:t>
            </a:r>
            <a:endParaRPr lang="en-US"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just" fontAlgn="auto">
              <a:lnSpc>
                <a:spcPct val="120000"/>
              </a:lnSpc>
            </a:pPr>
            <a:r>
              <a:rPr lang="en-US" altLang="ja-JP"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がら、３年～５年を目途に計画の見直しを行う。</a:t>
            </a:r>
            <a:endParaRPr lang="ja-JP" alt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fontAlgn="auto">
              <a:lnSpc>
                <a:spcPct val="120000"/>
              </a:lnSpc>
            </a:pPr>
            <a:r>
              <a:rPr lang="en-US" altLang="ja-JP"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各事務所は、前年度の検証を行ったうえで、３月から４月にか</a:t>
            </a:r>
            <a:endParaRPr lang="en-US"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just" fontAlgn="auto">
              <a:lnSpc>
                <a:spcPct val="120000"/>
              </a:lnSpc>
            </a:pPr>
            <a:r>
              <a:rPr lang="en-US" altLang="ja-JP"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けて当年度の事業計画（予算執行計画）を調整し、実行に移す。</a:t>
            </a:r>
            <a:endParaRPr lang="en-US"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just" fontAlgn="auto">
              <a:lnSpc>
                <a:spcPct val="120000"/>
              </a:lnSpc>
            </a:pPr>
            <a:r>
              <a:rPr lang="en-US" altLang="ja-JP"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また事務所ＭＭ委員会（６月）を開催し、事務所職員間で、維</a:t>
            </a:r>
            <a:endParaRPr lang="en-US"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just" fontAlgn="auto">
              <a:lnSpc>
                <a:spcPct val="120000"/>
              </a:lnSpc>
            </a:pPr>
            <a:r>
              <a:rPr lang="en-US" altLang="ja-JP"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持管理方針（目標）の明確化・共有、維持管理に関する情報の共</a:t>
            </a:r>
            <a:endParaRPr lang="en-US"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just" fontAlgn="auto">
              <a:lnSpc>
                <a:spcPct val="120000"/>
              </a:lnSpc>
            </a:pPr>
            <a:r>
              <a:rPr lang="en-US" altLang="ja-JP"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有などを図る。</a:t>
            </a:r>
            <a:endParaRPr lang="ja-JP" alt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fontAlgn="auto">
              <a:lnSpc>
                <a:spcPct val="120000"/>
              </a:lnSpc>
            </a:pPr>
            <a:r>
              <a:rPr lang="en-US" altLang="ja-JP"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次年度の予算要求に関しては、</a:t>
            </a:r>
            <a:r>
              <a:rPr lang="ja-JP" altLang="en-US"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８</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月から</a:t>
            </a:r>
            <a:r>
              <a:rPr lang="ja-JP" altLang="en-US"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９</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月にかけて公園課が</a:t>
            </a:r>
            <a:endParaRPr lang="en-US"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just" fontAlgn="auto">
              <a:lnSpc>
                <a:spcPct val="120000"/>
              </a:lnSpc>
            </a:pPr>
            <a:r>
              <a:rPr lang="ja-JP" altLang="en-US"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予算要求方針を作成する。その方針や各事務所の課題・目標を解</a:t>
            </a:r>
            <a:endParaRPr lang="en-US" altLang="ja-JP"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just" fontAlgn="auto">
              <a:lnSpc>
                <a:spcPct val="120000"/>
              </a:lnSpc>
            </a:pPr>
            <a:r>
              <a:rPr lang="en-US"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決・達成するための方策の検討結果を踏まえ、</a:t>
            </a:r>
            <a:r>
              <a:rPr lang="ja-JP" altLang="en-US"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８</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月から</a:t>
            </a:r>
            <a:r>
              <a:rPr lang="ja-JP" altLang="en-US"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１０</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月に</a:t>
            </a:r>
            <a:endParaRPr lang="en-US"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just" fontAlgn="auto">
              <a:lnSpc>
                <a:spcPct val="120000"/>
              </a:lnSpc>
            </a:pPr>
            <a:r>
              <a:rPr lang="ja-JP" altLang="en-US"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各事務所の次年度の目標を設定し、予算要求書を作成する。</a:t>
            </a:r>
            <a:endParaRPr lang="ja-JP" alt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fontAlgn="auto">
              <a:lnSpc>
                <a:spcPct val="120000"/>
              </a:lnSpc>
            </a:pPr>
            <a:r>
              <a:rPr lang="en-US" altLang="ja-JP"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その予算要求書をもとに、公園課は事務所間の調整を行ったう</a:t>
            </a:r>
            <a:endParaRPr lang="en-US"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endParaRPr>
          </a:p>
          <a:p>
            <a:pPr algn="just" fontAlgn="auto">
              <a:lnSpc>
                <a:spcPct val="120000"/>
              </a:lnSpc>
            </a:pPr>
            <a:r>
              <a:rPr lang="en-US" altLang="ja-JP" sz="1050" kern="100" dirty="0">
                <a:latin typeface="ＭＳ Ｐゴシック" panose="020B0600070205080204" pitchFamily="50" charset="-128"/>
                <a:ea typeface="HG丸ｺﾞｼｯｸM-PRO" panose="020F0400000000000000" pitchFamily="50" charset="-128"/>
                <a:cs typeface="Times New Roman" panose="02020603050405020304" pitchFamily="18" charset="0"/>
              </a:rPr>
              <a:t>    </a:t>
            </a:r>
            <a:r>
              <a:rPr lang="ja-JP" altLang="ja-JP" sz="1050" kern="1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えで次年度予算計画を作成し、財政当局へ予算要求を行う。</a:t>
            </a:r>
            <a:endParaRPr lang="ja-JP" altLang="ja-JP" sz="105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14798B00-AFF9-51BB-42BE-A2877A55FB72}"/>
              </a:ext>
            </a:extLst>
          </p:cNvPr>
          <p:cNvSpPr txBox="1"/>
          <p:nvPr/>
        </p:nvSpPr>
        <p:spPr>
          <a:xfrm>
            <a:off x="118627" y="511728"/>
            <a:ext cx="2913331"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マネジメント体制</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831844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186</a:t>
            </a:fld>
            <a:endParaRPr lang="ja-JP" altLang="en-US" dirty="0"/>
          </a:p>
        </p:txBody>
      </p:sp>
      <p:sp>
        <p:nvSpPr>
          <p:cNvPr id="6" name="テキスト ボックス 5">
            <a:extLst>
              <a:ext uri="{FF2B5EF4-FFF2-40B4-BE49-F238E27FC236}">
                <a16:creationId xmlns:a16="http://schemas.microsoft.com/office/drawing/2014/main" id="{9751D8FC-16AE-C9D2-8E64-1F45FB725C16}"/>
              </a:ext>
            </a:extLst>
          </p:cNvPr>
          <p:cNvSpPr txBox="1"/>
          <p:nvPr/>
        </p:nvSpPr>
        <p:spPr>
          <a:xfrm>
            <a:off x="118627" y="511728"/>
            <a:ext cx="2913331"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マネジメント体制</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D30E1AE-EDCD-520E-8073-EEECE45DD352}"/>
              </a:ext>
            </a:extLst>
          </p:cNvPr>
          <p:cNvSpPr txBox="1"/>
          <p:nvPr/>
        </p:nvSpPr>
        <p:spPr>
          <a:xfrm>
            <a:off x="378018" y="911837"/>
            <a:ext cx="3850216" cy="246221"/>
          </a:xfrm>
          <a:prstGeom prst="rect">
            <a:avLst/>
          </a:prstGeom>
          <a:noFill/>
        </p:spPr>
        <p:txBody>
          <a:bodyPr wrap="square">
            <a:spAutoFit/>
          </a:bodyPr>
          <a:lstStyle/>
          <a:p>
            <a:pPr algn="ctr" fontAlgn="auto">
              <a:spcBef>
                <a:spcPts val="600"/>
              </a:spcBef>
            </a:pP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.2‑20 </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公園施設の計画的維持管理業務サイクル（予算要求等）</a:t>
            </a:r>
            <a:endParaRPr lang="ja-JP"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6" name="図 15">
            <a:extLst>
              <a:ext uri="{FF2B5EF4-FFF2-40B4-BE49-F238E27FC236}">
                <a16:creationId xmlns:a16="http://schemas.microsoft.com/office/drawing/2014/main" id="{67833E87-E862-52D8-8F3A-4B8B789B0B5F}"/>
              </a:ext>
            </a:extLst>
          </p:cNvPr>
          <p:cNvPicPr>
            <a:picLocks noChangeAspect="1"/>
          </p:cNvPicPr>
          <p:nvPr/>
        </p:nvPicPr>
        <p:blipFill>
          <a:blip r:embed="rId2"/>
          <a:stretch>
            <a:fillRect/>
          </a:stretch>
        </p:blipFill>
        <p:spPr>
          <a:xfrm>
            <a:off x="179909" y="1094559"/>
            <a:ext cx="4246433" cy="2467348"/>
          </a:xfrm>
          <a:prstGeom prst="rect">
            <a:avLst/>
          </a:prstGeom>
        </p:spPr>
      </p:pic>
      <p:sp>
        <p:nvSpPr>
          <p:cNvPr id="17" name="テキスト ボックス 12">
            <a:extLst>
              <a:ext uri="{FF2B5EF4-FFF2-40B4-BE49-F238E27FC236}">
                <a16:creationId xmlns:a16="http://schemas.microsoft.com/office/drawing/2014/main" id="{9C2BC42F-94E8-3318-D435-9346C560AEDF}"/>
              </a:ext>
            </a:extLst>
          </p:cNvPr>
          <p:cNvSpPr txBox="1">
            <a:spLocks/>
          </p:cNvSpPr>
          <p:nvPr/>
        </p:nvSpPr>
        <p:spPr>
          <a:xfrm>
            <a:off x="179909" y="3561907"/>
            <a:ext cx="4246434" cy="659219"/>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0000"/>
              </a:lnSpc>
            </a:pPr>
            <a:r>
              <a:rPr lang="ja-JP" sz="800" dirty="0">
                <a:effectLst/>
                <a:latin typeface="Meiryo UI" panose="020B0604030504040204" pitchFamily="50" charset="-128"/>
                <a:ea typeface="Meiryo UI" panose="020B0604030504040204" pitchFamily="50" charset="-128"/>
                <a:cs typeface="Times New Roman" panose="02020603050405020304" pitchFamily="18" charset="0"/>
              </a:rPr>
              <a:t>－留意点（※）－</a:t>
            </a:r>
          </a:p>
          <a:p>
            <a:pPr indent="127000" algn="just">
              <a:lnSpc>
                <a:spcPct val="120000"/>
              </a:lnSpc>
            </a:pPr>
            <a:r>
              <a:rPr lang="ja-JP" sz="800" dirty="0">
                <a:effectLst/>
                <a:latin typeface="Meiryo UI" panose="020B0604030504040204" pitchFamily="50" charset="-128"/>
                <a:ea typeface="Meiryo UI" panose="020B0604030504040204" pitchFamily="50" charset="-128"/>
                <a:cs typeface="Times New Roman" panose="02020603050405020304" pitchFamily="18" charset="0"/>
              </a:rPr>
              <a:t>・予算要求書の準備、作成の際に、指定管理者からの点検結果報告等の確認、整理（データの</a:t>
            </a:r>
            <a:endPar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just">
              <a:lnSpc>
                <a:spcPct val="120000"/>
              </a:lnSpc>
            </a:pPr>
            <a:r>
              <a:rPr lang="en-US" altLang="ja-JP" sz="800" dirty="0">
                <a:latin typeface="Meiryo UI" panose="020B0604030504040204" pitchFamily="50" charset="-128"/>
                <a:ea typeface="Meiryo UI" panose="020B0604030504040204" pitchFamily="50" charset="-128"/>
                <a:cs typeface="Times New Roman" panose="02020603050405020304" pitchFamily="18" charset="0"/>
              </a:rPr>
              <a:t> </a:t>
            </a:r>
            <a:r>
              <a:rPr lang="ja-JP" sz="800" dirty="0">
                <a:effectLst/>
                <a:latin typeface="Meiryo UI" panose="020B0604030504040204" pitchFamily="50" charset="-128"/>
                <a:ea typeface="Meiryo UI" panose="020B0604030504040204" pitchFamily="50" charset="-128"/>
                <a:cs typeface="Times New Roman" panose="02020603050405020304" pitchFamily="18" charset="0"/>
              </a:rPr>
              <a:t>蓄積・整理）を行う。また、点検結果や補修等の実績をもとに、計画的補修等の年次計画の進</a:t>
            </a:r>
            <a:endPar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just">
              <a:lnSpc>
                <a:spcPct val="120000"/>
              </a:lnSpc>
            </a:pPr>
            <a:r>
              <a:rPr lang="en-US" altLang="ja-JP" sz="800" dirty="0">
                <a:latin typeface="Meiryo UI" panose="020B0604030504040204" pitchFamily="50" charset="-128"/>
                <a:ea typeface="Meiryo UI" panose="020B0604030504040204" pitchFamily="50" charset="-128"/>
                <a:cs typeface="Times New Roman" panose="02020603050405020304" pitchFamily="18" charset="0"/>
              </a:rPr>
              <a:t> </a:t>
            </a:r>
            <a:r>
              <a:rPr lang="ja-JP" sz="800" dirty="0">
                <a:effectLst/>
                <a:latin typeface="Meiryo UI" panose="020B0604030504040204" pitchFamily="50" charset="-128"/>
                <a:ea typeface="Meiryo UI" panose="020B0604030504040204" pitchFamily="50" charset="-128"/>
                <a:cs typeface="Times New Roman" panose="02020603050405020304" pitchFamily="18" charset="0"/>
              </a:rPr>
              <a:t>捗整理や見直しを図る。</a:t>
            </a:r>
          </a:p>
        </p:txBody>
      </p:sp>
      <p:sp>
        <p:nvSpPr>
          <p:cNvPr id="22" name="テキスト ボックス 21">
            <a:extLst>
              <a:ext uri="{FF2B5EF4-FFF2-40B4-BE49-F238E27FC236}">
                <a16:creationId xmlns:a16="http://schemas.microsoft.com/office/drawing/2014/main" id="{78FFD91C-16FD-B003-3B2A-51812C5220E3}"/>
              </a:ext>
            </a:extLst>
          </p:cNvPr>
          <p:cNvSpPr txBox="1"/>
          <p:nvPr/>
        </p:nvSpPr>
        <p:spPr>
          <a:xfrm>
            <a:off x="4572000" y="943288"/>
            <a:ext cx="4457545" cy="3522824"/>
          </a:xfrm>
          <a:prstGeom prst="rect">
            <a:avLst/>
          </a:prstGeom>
          <a:noFill/>
        </p:spPr>
        <p:txBody>
          <a:bodyPr wrap="square">
            <a:spAutoFit/>
          </a:bodyPr>
          <a:lstStyle/>
          <a:p>
            <a:pPr marL="1285240" indent="-119507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事業評価（効果）の検証</a:t>
            </a:r>
            <a:endParaRPr lang="en-US" altLang="ja-JP" sz="1100" dirty="0">
              <a:latin typeface="Meiryo UI" panose="020B0604030504040204" pitchFamily="50" charset="-128"/>
              <a:ea typeface="Meiryo UI" panose="020B0604030504040204" pitchFamily="50" charset="-128"/>
              <a:cs typeface="Times New Roman" panose="02020603050405020304" pitchFamily="18" charset="0"/>
            </a:endParaRPr>
          </a:p>
          <a:p>
            <a:pPr marL="1285240" indent="-119507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（基本的な考え方）</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本計画の取組を適切に府民へ伝えるために、維持管理業務の評価</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（効果）の検証を行うことが重要である。その際の検証・評価で留意す</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べきポイントは、以下に示すように、プロセス、アウトプット、アウトカムの</a:t>
            </a: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3</a:t>
            </a: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点が考えられる</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‐30</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参照）</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都市基盤施設の維持管理業務においては、例えば、長寿命化対策</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等については、「アウトプット（長寿命化対策）」が「アウトカム（長寿命</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化）」として現れるには時間がかかる場合があることや、その効果を定量</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的に計測することも困難であることから、当面は、「プロセス評価」・「アウ</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トプット評価」により検証・評価</a:t>
            </a: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行うなど、分野・施設の業務毎に評価</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手法を検討する。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今後、データを蓄積し、アウトカムの計測方法等分析が可能になった</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ものから段階的に、アウトカム評価を取り入れていく。</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また、上記の基本的な考え方を踏まえ、現時点での知見等を考慮し、</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公園施設における維持管理の「評価手法（指標）」の設定例を、表</a:t>
            </a:r>
            <a:endPar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lvl="0" algn="just" fontAlgn="auto">
              <a:lnSpc>
                <a:spcPct val="120000"/>
              </a:lnSpc>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２</a:t>
            </a: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ｰ</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21</a:t>
            </a:r>
            <a:r>
              <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rPr>
              <a:t>に示す。</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7C43B0A8-C6E1-4324-A95D-B8F771166286}"/>
              </a:ext>
            </a:extLst>
          </p:cNvPr>
          <p:cNvSpPr txBox="1"/>
          <p:nvPr/>
        </p:nvSpPr>
        <p:spPr>
          <a:xfrm>
            <a:off x="4798612" y="4615061"/>
            <a:ext cx="1546529" cy="261610"/>
          </a:xfrm>
          <a:prstGeom prst="rect">
            <a:avLst/>
          </a:prstGeom>
          <a:noFill/>
        </p:spPr>
        <p:txBody>
          <a:bodyPr wrap="square">
            <a:spAutoFit/>
          </a:bodyPr>
          <a:lstStyle/>
          <a:p>
            <a:pPr marL="0" lvl="4" algn="just" fontAlgn="base">
              <a:buClr>
                <a:srgbClr val="000000"/>
              </a:buClr>
            </a:pPr>
            <a:r>
              <a:rPr lang="ja-JP" altLang="ja-JP" sz="1100" u="sng"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プロセス評価</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0EFA3759-1D73-42E7-976E-9270AF07B22A}"/>
              </a:ext>
            </a:extLst>
          </p:cNvPr>
          <p:cNvSpPr txBox="1"/>
          <p:nvPr/>
        </p:nvSpPr>
        <p:spPr>
          <a:xfrm>
            <a:off x="4474803" y="4893363"/>
            <a:ext cx="4524926" cy="678968"/>
          </a:xfrm>
          <a:prstGeom prst="rect">
            <a:avLst/>
          </a:prstGeom>
          <a:noFill/>
        </p:spPr>
        <p:txBody>
          <a:bodyPr wrap="square">
            <a:spAutoFit/>
          </a:bodyPr>
          <a:lstStyle/>
          <a:p>
            <a:pPr marL="466725" indent="133350" algn="just" fontAlgn="auto">
              <a:lnSpc>
                <a:spcPct val="120000"/>
              </a:lnSpc>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PDCA</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サイクルによるマネジメントシステムを前提として、点検、パトロールおよび補修等の実施状況を確認し、計画通りの行動が行われたかどうかの検証・評価をするもの。</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E6E3EAAF-FEBF-48A7-A380-EAC3FC513FB8}"/>
              </a:ext>
            </a:extLst>
          </p:cNvPr>
          <p:cNvSpPr txBox="1"/>
          <p:nvPr/>
        </p:nvSpPr>
        <p:spPr>
          <a:xfrm>
            <a:off x="4798612" y="5686264"/>
            <a:ext cx="1443162" cy="261610"/>
          </a:xfrm>
          <a:prstGeom prst="rect">
            <a:avLst/>
          </a:prstGeom>
          <a:noFill/>
        </p:spPr>
        <p:txBody>
          <a:bodyPr wrap="square">
            <a:spAutoFit/>
          </a:bodyPr>
          <a:lstStyle/>
          <a:p>
            <a:pPr marL="0" lvl="4" algn="just" fontAlgn="base">
              <a:buClr>
                <a:srgbClr val="000000"/>
              </a:buClr>
            </a:pPr>
            <a:r>
              <a:rPr lang="ja-JP" altLang="ja-JP" sz="1100" u="sng"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アウトプット評価</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FCF96EF1-49FA-40CF-9F0A-271A9CACD440}"/>
              </a:ext>
            </a:extLst>
          </p:cNvPr>
          <p:cNvSpPr txBox="1"/>
          <p:nvPr/>
        </p:nvSpPr>
        <p:spPr>
          <a:xfrm>
            <a:off x="4487625" y="5925678"/>
            <a:ext cx="4512104" cy="678968"/>
          </a:xfrm>
          <a:prstGeom prst="rect">
            <a:avLst/>
          </a:prstGeom>
          <a:noFill/>
        </p:spPr>
        <p:txBody>
          <a:bodyPr wrap="square">
            <a:spAutoFit/>
          </a:bodyPr>
          <a:lstStyle/>
          <a:p>
            <a:pPr marL="466725" indent="13335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点検、パトロールの実施結果、補修等の実施結果を確認し、インプットに対して適切なアウトプットが得られているかどうか検証・評価するもの。</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327164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7E1E9CA9-E379-4A5A-8FFA-99FB678FCD4D}"/>
              </a:ext>
            </a:extLst>
          </p:cNvPr>
          <p:cNvSpPr/>
          <p:nvPr/>
        </p:nvSpPr>
        <p:spPr>
          <a:xfrm>
            <a:off x="4604082" y="869567"/>
            <a:ext cx="449246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58055"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2">
            <a:extLst>
              <a:ext uri="{FF2B5EF4-FFF2-40B4-BE49-F238E27FC236}">
                <a16:creationId xmlns:a16="http://schemas.microsoft.com/office/drawing/2014/main" id="{F31D16F7-41B7-0624-601A-5D3BB17D4973}"/>
              </a:ext>
            </a:extLst>
          </p:cNvPr>
          <p:cNvSpPr txBox="1">
            <a:spLocks/>
          </p:cNvSpPr>
          <p:nvPr/>
        </p:nvSpPr>
        <p:spPr>
          <a:xfrm>
            <a:off x="8578248" y="6438022"/>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187</a:t>
            </a:fld>
            <a:endParaRPr lang="ja-JP" altLang="en-US" dirty="0"/>
          </a:p>
        </p:txBody>
      </p:sp>
      <p:sp>
        <p:nvSpPr>
          <p:cNvPr id="7" name="テキスト ボックス 6">
            <a:extLst>
              <a:ext uri="{FF2B5EF4-FFF2-40B4-BE49-F238E27FC236}">
                <a16:creationId xmlns:a16="http://schemas.microsoft.com/office/drawing/2014/main" id="{3653552D-AF64-4A84-A708-06D0984295E0}"/>
              </a:ext>
            </a:extLst>
          </p:cNvPr>
          <p:cNvSpPr txBox="1"/>
          <p:nvPr/>
        </p:nvSpPr>
        <p:spPr>
          <a:xfrm>
            <a:off x="118627" y="511728"/>
            <a:ext cx="2913331" cy="369332"/>
          </a:xfrm>
          <a:prstGeom prst="rect">
            <a:avLst/>
          </a:prstGeom>
          <a:noFill/>
        </p:spPr>
        <p:txBody>
          <a:bodyPr wrap="square">
            <a:spAutoFit/>
          </a:bodyPr>
          <a:lstStyle/>
          <a:p>
            <a:pPr marL="381000" indent="-381000" algn="just">
              <a:spcBef>
                <a:spcPts val="600"/>
              </a:spcBef>
              <a:spcAft>
                <a:spcPts val="600"/>
              </a:spcAft>
            </a:pP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マネジメント体制</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505BF053-0CA9-4A75-A092-68F9D177304B}"/>
              </a:ext>
            </a:extLst>
          </p:cNvPr>
          <p:cNvSpPr txBox="1"/>
          <p:nvPr/>
        </p:nvSpPr>
        <p:spPr>
          <a:xfrm>
            <a:off x="158055" y="1040433"/>
            <a:ext cx="1429935" cy="261610"/>
          </a:xfrm>
          <a:prstGeom prst="rect">
            <a:avLst/>
          </a:prstGeom>
          <a:noFill/>
        </p:spPr>
        <p:txBody>
          <a:bodyPr wrap="square">
            <a:spAutoFit/>
          </a:bodyPr>
          <a:lstStyle/>
          <a:p>
            <a:pPr marL="0" lvl="4" algn="just" fontAlgn="base">
              <a:buClr>
                <a:srgbClr val="000000"/>
              </a:buClr>
            </a:pPr>
            <a:r>
              <a:rPr lang="ja-JP" altLang="en-US" sz="1100" u="sng"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３）アウト</a:t>
            </a:r>
            <a:r>
              <a:rPr lang="ja-JP" altLang="ja-JP" sz="1100" u="sng" strike="noStrike" kern="100" spc="0" dirty="0">
                <a:effectLst/>
                <a:latin typeface="Meiryo UI" panose="020B0604030504040204" pitchFamily="50" charset="-128"/>
                <a:ea typeface="Meiryo UI" panose="020B0604030504040204" pitchFamily="50" charset="-128"/>
                <a:cs typeface="Times New Roman" panose="02020603050405020304" pitchFamily="18" charset="0"/>
              </a:rPr>
              <a:t>カム評価</a:t>
            </a:r>
            <a:endParaRPr lang="ja-JP" altLang="ja-JP" sz="1100" u="none" strike="noStrike" spc="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96CD250B-1403-40E5-BA05-B91E7F859362}"/>
              </a:ext>
            </a:extLst>
          </p:cNvPr>
          <p:cNvSpPr txBox="1"/>
          <p:nvPr/>
        </p:nvSpPr>
        <p:spPr>
          <a:xfrm>
            <a:off x="422719" y="1464018"/>
            <a:ext cx="3584739" cy="261610"/>
          </a:xfrm>
          <a:prstGeom prst="rect">
            <a:avLst/>
          </a:prstGeom>
          <a:noFill/>
        </p:spPr>
        <p:txBody>
          <a:bodyPr wrap="square">
            <a:spAutoFit/>
          </a:bodyPr>
          <a:lstStyle/>
          <a:p>
            <a:pPr algn="just"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府民の視点からみたアウトカムを設定し、検証・評価するもの。</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8" name="図 7">
            <a:extLst>
              <a:ext uri="{FF2B5EF4-FFF2-40B4-BE49-F238E27FC236}">
                <a16:creationId xmlns:a16="http://schemas.microsoft.com/office/drawing/2014/main" id="{AA9A0566-2222-4A99-82EB-4251F2ADA5A3}"/>
              </a:ext>
            </a:extLst>
          </p:cNvPr>
          <p:cNvPicPr>
            <a:picLocks noChangeAspect="1"/>
          </p:cNvPicPr>
          <p:nvPr/>
        </p:nvPicPr>
        <p:blipFill>
          <a:blip r:embed="rId2"/>
          <a:stretch>
            <a:fillRect/>
          </a:stretch>
        </p:blipFill>
        <p:spPr>
          <a:xfrm>
            <a:off x="310099" y="1941170"/>
            <a:ext cx="4039262" cy="2168901"/>
          </a:xfrm>
          <a:prstGeom prst="rect">
            <a:avLst/>
          </a:prstGeom>
        </p:spPr>
      </p:pic>
      <p:sp>
        <p:nvSpPr>
          <p:cNvPr id="14" name="テキスト ボックス 13">
            <a:extLst>
              <a:ext uri="{FF2B5EF4-FFF2-40B4-BE49-F238E27FC236}">
                <a16:creationId xmlns:a16="http://schemas.microsoft.com/office/drawing/2014/main" id="{C2C7412B-A0F8-4AEF-BB0D-2B0B08FF57E4}"/>
              </a:ext>
            </a:extLst>
          </p:cNvPr>
          <p:cNvSpPr txBox="1"/>
          <p:nvPr/>
        </p:nvSpPr>
        <p:spPr>
          <a:xfrm>
            <a:off x="1045919" y="4154792"/>
            <a:ext cx="2567623" cy="230832"/>
          </a:xfrm>
          <a:prstGeom prst="rect">
            <a:avLst/>
          </a:prstGeom>
          <a:noFill/>
        </p:spPr>
        <p:txBody>
          <a:bodyPr wrap="square">
            <a:spAutoFit/>
          </a:bodyPr>
          <a:lstStyle/>
          <a:p>
            <a:pPr algn="ctr" fontAlgn="auto">
              <a:spcBef>
                <a:spcPts val="600"/>
              </a:spcBef>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２</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.2‑30</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維持管理業務の検証・評価（例）</a:t>
            </a:r>
            <a:endPar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3E7AE8AD-139F-4A63-B367-FF72A3232259}"/>
              </a:ext>
            </a:extLst>
          </p:cNvPr>
          <p:cNvSpPr txBox="1"/>
          <p:nvPr/>
        </p:nvSpPr>
        <p:spPr>
          <a:xfrm>
            <a:off x="1426937" y="4567866"/>
            <a:ext cx="1805589" cy="230832"/>
          </a:xfrm>
          <a:prstGeom prst="rect">
            <a:avLst/>
          </a:prstGeom>
          <a:noFill/>
        </p:spPr>
        <p:txBody>
          <a:bodyPr wrap="square">
            <a:spAutoFit/>
          </a:bodyPr>
          <a:lstStyle/>
          <a:p>
            <a:pPr algn="ctr" fontAlgn="auto">
              <a:spcBef>
                <a:spcPts val="600"/>
              </a:spcBef>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.2‑21</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事業評価（検証）</a:t>
            </a:r>
            <a:endPar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7C7F5540-313A-4DBF-AA96-20B7DE33DFDB}"/>
              </a:ext>
            </a:extLst>
          </p:cNvPr>
          <p:cNvPicPr>
            <a:picLocks noChangeAspect="1"/>
          </p:cNvPicPr>
          <p:nvPr/>
        </p:nvPicPr>
        <p:blipFill>
          <a:blip r:embed="rId3"/>
          <a:stretch>
            <a:fillRect/>
          </a:stretch>
        </p:blipFill>
        <p:spPr>
          <a:xfrm>
            <a:off x="310098" y="4816485"/>
            <a:ext cx="4151883" cy="1621537"/>
          </a:xfrm>
          <a:prstGeom prst="rect">
            <a:avLst/>
          </a:prstGeom>
        </p:spPr>
      </p:pic>
    </p:spTree>
    <p:extLst>
      <p:ext uri="{BB962C8B-B14F-4D97-AF65-F5344CB8AC3E}">
        <p14:creationId xmlns:p14="http://schemas.microsoft.com/office/powerpoint/2010/main" val="2467962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4F3F85-BF3D-5129-E6F8-CD6643667614}"/>
              </a:ext>
            </a:extLst>
          </p:cNvPr>
          <p:cNvSpPr txBox="1"/>
          <p:nvPr/>
        </p:nvSpPr>
        <p:spPr>
          <a:xfrm>
            <a:off x="91016" y="1134587"/>
            <a:ext cx="8880473" cy="5618241"/>
          </a:xfrm>
          <a:prstGeom prst="rect">
            <a:avLst/>
          </a:prstGeom>
          <a:solidFill>
            <a:schemeClr val="bg1"/>
          </a:solidFill>
          <a:ln w="12700">
            <a:solidFill>
              <a:schemeClr val="tx1"/>
            </a:solidFill>
          </a:ln>
        </p:spPr>
        <p:txBody>
          <a:bodyPr wrap="square" rtlCol="0">
            <a:noAutofit/>
          </a:bodyPr>
          <a:lstStyle/>
          <a:p>
            <a:pPr>
              <a:lnSpc>
                <a:spcPct val="140000"/>
              </a:lnSpc>
            </a:pPr>
            <a:endParaRPr lang="ja-JP" altLang="en-US" sz="1200" b="0" i="0" dirty="0">
              <a:solidFill>
                <a:srgbClr val="000000"/>
              </a:solidFill>
              <a:effectLst/>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188</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7085" y="-17767"/>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　</a:t>
            </a:r>
            <a:r>
              <a:rPr lang="ja-JP" altLang="en-US" sz="2000" dirty="0">
                <a:solidFill>
                  <a:schemeClr val="bg1"/>
                </a:solidFill>
                <a:latin typeface="Meiryo UI" pitchFamily="50" charset="-128"/>
                <a:ea typeface="Meiryo UI" pitchFamily="50" charset="-128"/>
                <a:cs typeface="Meiryo UI" pitchFamily="50" charset="-128"/>
              </a:rPr>
              <a:t>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7" name="テキスト ボックス 6">
            <a:extLst>
              <a:ext uri="{FF2B5EF4-FFF2-40B4-BE49-F238E27FC236}">
                <a16:creationId xmlns:a16="http://schemas.microsoft.com/office/drawing/2014/main" id="{555FDEE5-61BE-2261-7437-AC0C3823B651}"/>
              </a:ext>
            </a:extLst>
          </p:cNvPr>
          <p:cNvSpPr txBox="1"/>
          <p:nvPr/>
        </p:nvSpPr>
        <p:spPr>
          <a:xfrm>
            <a:off x="23287" y="462191"/>
            <a:ext cx="4639732" cy="369332"/>
          </a:xfrm>
          <a:prstGeom prst="rect">
            <a:avLst/>
          </a:prstGeom>
          <a:noFill/>
        </p:spPr>
        <p:txBody>
          <a:bodyPr wrap="square">
            <a:spAutoFit/>
          </a:bodyPr>
          <a:lstStyle/>
          <a:p>
            <a:pPr marL="327660" indent="-327660" algn="just"/>
            <a:r>
              <a:rPr lang="ja-JP" altLang="ja-JP" sz="1800" b="1" kern="100" dirty="0">
                <a:effectLst/>
                <a:latin typeface="Meiryo UI" panose="020B0604030504040204" pitchFamily="50" charset="-128"/>
                <a:ea typeface="Meiryo UI" panose="020B0604030504040204" pitchFamily="50" charset="-128"/>
              </a:rPr>
              <a:t>３．効率的・効果的な維持管理手法の推進</a:t>
            </a:r>
          </a:p>
        </p:txBody>
      </p:sp>
      <p:sp>
        <p:nvSpPr>
          <p:cNvPr id="9" name="テキスト ボックス 8">
            <a:extLst>
              <a:ext uri="{FF2B5EF4-FFF2-40B4-BE49-F238E27FC236}">
                <a16:creationId xmlns:a16="http://schemas.microsoft.com/office/drawing/2014/main" id="{C5EE64AC-5679-BD7E-E41A-B9288CAB386B}"/>
              </a:ext>
            </a:extLst>
          </p:cNvPr>
          <p:cNvSpPr txBox="1"/>
          <p:nvPr/>
        </p:nvSpPr>
        <p:spPr>
          <a:xfrm>
            <a:off x="122947" y="765255"/>
            <a:ext cx="4540072" cy="369332"/>
          </a:xfrm>
          <a:prstGeom prst="rect">
            <a:avLst/>
          </a:prstGeom>
          <a:noFill/>
        </p:spPr>
        <p:txBody>
          <a:bodyPr wrap="square">
            <a:spAutoFit/>
          </a:bodyPr>
          <a:lstStyle/>
          <a:p>
            <a:pPr marL="2882900" indent="-2882900"/>
            <a:r>
              <a:rPr lang="en-US" altLang="ja-JP" b="1" kern="100" dirty="0">
                <a:effectLst/>
                <a:latin typeface="Meiryo UI" panose="020B0604030504040204" pitchFamily="50" charset="-128"/>
                <a:ea typeface="Meiryo UI" panose="020B0604030504040204" pitchFamily="50" charset="-128"/>
              </a:rPr>
              <a:t>3.4.1</a:t>
            </a:r>
            <a:r>
              <a:rPr lang="ja-JP" altLang="ja-JP" b="1" kern="100" dirty="0">
                <a:effectLst/>
                <a:latin typeface="Meiryo UI" panose="020B0604030504040204" pitchFamily="50" charset="-128"/>
                <a:ea typeface="Meiryo UI" panose="020B0604030504040204" pitchFamily="50" charset="-128"/>
              </a:rPr>
              <a:t>施設の現状（本計画の対象施設）</a:t>
            </a:r>
          </a:p>
        </p:txBody>
      </p:sp>
      <p:sp>
        <p:nvSpPr>
          <p:cNvPr id="14" name="テキスト ボックス 13">
            <a:extLst>
              <a:ext uri="{FF2B5EF4-FFF2-40B4-BE49-F238E27FC236}">
                <a16:creationId xmlns:a16="http://schemas.microsoft.com/office/drawing/2014/main" id="{9431780A-A24F-F590-95D6-CCED01FC7620}"/>
              </a:ext>
            </a:extLst>
          </p:cNvPr>
          <p:cNvSpPr txBox="1"/>
          <p:nvPr/>
        </p:nvSpPr>
        <p:spPr>
          <a:xfrm>
            <a:off x="243416" y="1634174"/>
            <a:ext cx="8240184" cy="1646861"/>
          </a:xfrm>
          <a:prstGeom prst="rect">
            <a:avLst/>
          </a:prstGeom>
          <a:noFill/>
        </p:spPr>
        <p:txBody>
          <a:bodyPr wrap="square">
            <a:spAutoFit/>
          </a:bodyPr>
          <a:lstStyle/>
          <a:p>
            <a:pPr marL="266700" indent="-266700" algn="just">
              <a:lnSpc>
                <a:spcPct val="120000"/>
              </a:lnSpc>
            </a:pP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施設管理は、府内１９公園１００８．７</a:t>
            </a:r>
            <a:r>
              <a:rPr lang="en-US" altLang="ja-JP" sz="14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ha</a:t>
            </a:r>
            <a:r>
              <a:rPr lang="ja-JP" altLang="ja-JP" sz="1400" kern="100" dirty="0">
                <a:solidFill>
                  <a:srgbClr val="FF0000"/>
                </a:solidFill>
                <a:effectLst/>
                <a:highlight>
                  <a:srgbClr val="FDFDE7"/>
                </a:highlight>
                <a:latin typeface="Meiryo UI" panose="020B0604030504040204" pitchFamily="50" charset="-128"/>
                <a:ea typeface="Meiryo UI" panose="020B0604030504040204" pitchFamily="50" charset="-128"/>
                <a:cs typeface="Times New Roman" panose="02020603050405020304" pitchFamily="18" charset="0"/>
              </a:rPr>
              <a:t>の管理</a:t>
            </a:r>
            <a:r>
              <a:rPr lang="ja-JP"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をしており、府民の憩いや癒し、スポーツ・レクレーション</a:t>
            </a:r>
            <a:r>
              <a:rPr lang="en-US"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p>
          <a:p>
            <a:pPr marL="266700" indent="-266700" algn="just">
              <a:lnSpc>
                <a:spcPct val="120000"/>
              </a:lnSpc>
            </a:pPr>
            <a:r>
              <a:rPr lang="en-US" altLang="ja-JP" sz="1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の場などとして整備している。</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400050" algn="just">
              <a:lnSpc>
                <a:spcPct val="120000"/>
              </a:lnSpc>
            </a:pPr>
            <a:r>
              <a:rPr lang="en-US"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公園設備は、</a:t>
            </a:r>
            <a:r>
              <a:rPr lang="ja-JP" altLang="ja-JP" sz="14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園内の機能保全に必要となる設備を始め、災害発生時の避難場所や後方支援活動の拠点</a:t>
            </a:r>
            <a:endParaRPr lang="en-US" altLang="ja-JP" sz="140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400050" indent="-38100" algn="just">
              <a:lnSpc>
                <a:spcPct val="120000"/>
              </a:lnSpc>
            </a:pPr>
            <a:r>
              <a:rPr lang="ja-JP" altLang="ja-JP" sz="14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しての役割に必要となる設備を管理している。</a:t>
            </a:r>
            <a:endParaRPr lang="ja-JP" altLang="ja-JP" sz="14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indent="85725" algn="just">
              <a:lnSpc>
                <a:spcPct val="120000"/>
              </a:lnSpc>
            </a:pPr>
            <a:r>
              <a:rPr lang="ja-JP"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主な管理設備を表</a:t>
            </a:r>
            <a:r>
              <a:rPr lang="en-US"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3.4</a:t>
            </a:r>
            <a:r>
              <a:rPr lang="ja-JP"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に、機器の設置</a:t>
            </a:r>
            <a:r>
              <a:rPr lang="ja-JP" altLang="en-US" sz="1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年代における</a:t>
            </a:r>
            <a:r>
              <a:rPr lang="ja-JP"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分布を表</a:t>
            </a:r>
            <a:r>
              <a:rPr lang="en-US"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3.4‑2</a:t>
            </a:r>
            <a:r>
              <a:rPr lang="ja-JP"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に示す。</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04800" indent="-304800" algn="just">
              <a:lnSpc>
                <a:spcPct val="140000"/>
              </a:lnSpc>
            </a:pP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7" name="表 16">
            <a:extLst>
              <a:ext uri="{FF2B5EF4-FFF2-40B4-BE49-F238E27FC236}">
                <a16:creationId xmlns:a16="http://schemas.microsoft.com/office/drawing/2014/main" id="{9112E0B3-4B69-9C45-3086-F5FC8CBA82E7}"/>
              </a:ext>
            </a:extLst>
          </p:cNvPr>
          <p:cNvGraphicFramePr>
            <a:graphicFrameLocks noGrp="1"/>
          </p:cNvGraphicFramePr>
          <p:nvPr/>
        </p:nvGraphicFramePr>
        <p:xfrm>
          <a:off x="436039" y="3826935"/>
          <a:ext cx="4226980" cy="1950433"/>
        </p:xfrm>
        <a:graphic>
          <a:graphicData uri="http://schemas.openxmlformats.org/drawingml/2006/table">
            <a:tbl>
              <a:tblPr firstRow="1" firstCol="1" lastRow="1" lastCol="1" bandRow="1" bandCol="1">
                <a:tableStyleId>{5C22544A-7EE6-4342-B048-85BDC9FD1C3A}</a:tableStyleId>
              </a:tblPr>
              <a:tblGrid>
                <a:gridCol w="478361">
                  <a:extLst>
                    <a:ext uri="{9D8B030D-6E8A-4147-A177-3AD203B41FA5}">
                      <a16:colId xmlns:a16="http://schemas.microsoft.com/office/drawing/2014/main" val="80097120"/>
                    </a:ext>
                  </a:extLst>
                </a:gridCol>
                <a:gridCol w="1379220">
                  <a:extLst>
                    <a:ext uri="{9D8B030D-6E8A-4147-A177-3AD203B41FA5}">
                      <a16:colId xmlns:a16="http://schemas.microsoft.com/office/drawing/2014/main" val="3085872779"/>
                    </a:ext>
                  </a:extLst>
                </a:gridCol>
                <a:gridCol w="2369399">
                  <a:extLst>
                    <a:ext uri="{9D8B030D-6E8A-4147-A177-3AD203B41FA5}">
                      <a16:colId xmlns:a16="http://schemas.microsoft.com/office/drawing/2014/main" val="924707453"/>
                    </a:ext>
                  </a:extLst>
                </a:gridCol>
              </a:tblGrid>
              <a:tr h="237931">
                <a:tc gridSpan="2">
                  <a:txBody>
                    <a:bodyPr/>
                    <a:lstStyle/>
                    <a:p>
                      <a:pPr algn="ct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100" b="0" kern="100" dirty="0">
                          <a:solidFill>
                            <a:srgbClr val="FF0000"/>
                          </a:solidFill>
                          <a:effectLst/>
                          <a:latin typeface="Meiryo UI" panose="020B0604030504040204" pitchFamily="50" charset="-128"/>
                          <a:ea typeface="Meiryo UI" panose="020B0604030504040204" pitchFamily="50" charset="-128"/>
                        </a:rPr>
                        <a:t>管理総数</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56510921"/>
                  </a:ext>
                </a:extLst>
              </a:tr>
              <a:tr h="247625">
                <a:tc gridSpan="2">
                  <a:txBody>
                    <a:bodyPr/>
                    <a:lstStyle/>
                    <a:p>
                      <a:pPr algn="just"/>
                      <a:r>
                        <a:rPr lang="ja-JP" sz="1100" b="0" kern="100" dirty="0">
                          <a:solidFill>
                            <a:srgbClr val="FF0000"/>
                          </a:solidFill>
                          <a:effectLst/>
                          <a:latin typeface="Meiryo UI" panose="020B0604030504040204" pitchFamily="50" charset="-128"/>
                          <a:ea typeface="Meiryo UI" panose="020B0604030504040204" pitchFamily="50" charset="-128"/>
                        </a:rPr>
                        <a:t>公園</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just"/>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100" b="0" kern="100" dirty="0">
                          <a:solidFill>
                            <a:srgbClr val="FF0000"/>
                          </a:solidFill>
                          <a:effectLst/>
                          <a:latin typeface="Meiryo UI" panose="020B0604030504040204" pitchFamily="50" charset="-128"/>
                          <a:ea typeface="Meiryo UI" panose="020B0604030504040204" pitchFamily="50" charset="-128"/>
                        </a:rPr>
                        <a:t>１９公園、１００８．７ｈａ</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782406"/>
                  </a:ext>
                </a:extLst>
              </a:tr>
              <a:tr h="247625">
                <a:tc gridSpan="2">
                  <a:txBody>
                    <a:bodyPr/>
                    <a:lstStyle/>
                    <a:p>
                      <a:pPr indent="152400" algn="just"/>
                      <a:r>
                        <a:rPr lang="ja-JP" sz="1100" b="0" kern="100" dirty="0">
                          <a:solidFill>
                            <a:srgbClr val="FF0000"/>
                          </a:solidFill>
                          <a:effectLst/>
                          <a:latin typeface="Meiryo UI" panose="020B0604030504040204" pitchFamily="50" charset="-128"/>
                          <a:ea typeface="Meiryo UI" panose="020B0604030504040204" pitchFamily="50" charset="-128"/>
                        </a:rPr>
                        <a:t>公園関連設備</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hMerge="1">
                  <a:txBody>
                    <a:bodyPr/>
                    <a:lstStyle/>
                    <a:p>
                      <a:pPr indent="152400" algn="just"/>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kern="100" dirty="0">
                          <a:solidFill>
                            <a:srgbClr val="FF0000"/>
                          </a:solidFill>
                          <a:effectLst/>
                          <a:latin typeface="Meiryo UI" panose="020B0604030504040204" pitchFamily="50" charset="-128"/>
                          <a:ea typeface="Meiryo UI" panose="020B0604030504040204" pitchFamily="50" charset="-128"/>
                        </a:rPr>
                        <a:t> </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9057510"/>
                  </a:ext>
                </a:extLst>
              </a:tr>
              <a:tr h="326583">
                <a:tc>
                  <a:txBody>
                    <a:bodyPr/>
                    <a:lstStyle/>
                    <a:p>
                      <a:pPr algn="just"/>
                      <a:r>
                        <a:rPr lang="en-US" sz="1100" b="0" kern="100" dirty="0">
                          <a:solidFill>
                            <a:schemeClr val="tx1"/>
                          </a:solidFill>
                          <a:effectLst/>
                          <a:latin typeface="Meiryo UI" panose="020B0604030504040204" pitchFamily="50" charset="-128"/>
                          <a:ea typeface="Meiryo UI" panose="020B0604030504040204" pitchFamily="50" charset="-128"/>
                        </a:rPr>
                        <a:t> </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just"/>
                      <a:r>
                        <a:rPr lang="ja-JP" sz="1100" b="0" kern="100" dirty="0">
                          <a:solidFill>
                            <a:srgbClr val="FF0000"/>
                          </a:solidFill>
                          <a:effectLst/>
                          <a:latin typeface="Meiryo UI" panose="020B0604030504040204" pitchFamily="50" charset="-128"/>
                          <a:ea typeface="Meiryo UI" panose="020B0604030504040204" pitchFamily="50" charset="-128"/>
                        </a:rPr>
                        <a:t>受変電設備</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altLang="en-US" sz="1100" b="0" kern="100" dirty="0">
                          <a:solidFill>
                            <a:srgbClr val="FF0000"/>
                          </a:solidFill>
                          <a:effectLst/>
                          <a:latin typeface="Meiryo UI" panose="020B0604030504040204" pitchFamily="50" charset="-128"/>
                          <a:ea typeface="Meiryo UI" panose="020B0604030504040204" pitchFamily="50" charset="-128"/>
                        </a:rPr>
                        <a:t>１３</a:t>
                      </a:r>
                      <a:r>
                        <a:rPr lang="ja-JP" sz="1100" b="0" kern="100" dirty="0">
                          <a:solidFill>
                            <a:srgbClr val="FF0000"/>
                          </a:solidFill>
                          <a:effectLst/>
                          <a:latin typeface="Meiryo UI" panose="020B0604030504040204" pitchFamily="50" charset="-128"/>
                          <a:ea typeface="Meiryo UI" panose="020B0604030504040204" pitchFamily="50" charset="-128"/>
                        </a:rPr>
                        <a:t>公園、　　　　６３ 基</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7607734"/>
                  </a:ext>
                </a:extLst>
              </a:tr>
              <a:tr h="332651">
                <a:tc rowSpan="2">
                  <a:txBody>
                    <a:bodyPr/>
                    <a:lstStyle/>
                    <a:p>
                      <a:pPr algn="just"/>
                      <a:r>
                        <a:rPr lang="en-US" sz="1100" b="0" kern="100" dirty="0">
                          <a:solidFill>
                            <a:schemeClr val="tx1"/>
                          </a:solidFill>
                          <a:effectLst/>
                          <a:latin typeface="Meiryo UI" panose="020B0604030504040204" pitchFamily="50" charset="-128"/>
                          <a:ea typeface="Meiryo UI" panose="020B0604030504040204" pitchFamily="50" charset="-128"/>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just"/>
                      <a:r>
                        <a:rPr lang="ja-JP" sz="1100" b="0" kern="100" dirty="0">
                          <a:solidFill>
                            <a:srgbClr val="FF0000"/>
                          </a:solidFill>
                          <a:effectLst/>
                          <a:latin typeface="Meiryo UI" panose="020B0604030504040204" pitchFamily="50" charset="-128"/>
                          <a:ea typeface="Meiryo UI" panose="020B0604030504040204" pitchFamily="50" charset="-128"/>
                        </a:rPr>
                        <a:t>非常用発電設備</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altLang="en-US" sz="1100" b="0" kern="100" dirty="0">
                          <a:solidFill>
                            <a:srgbClr val="FF0000"/>
                          </a:solidFill>
                          <a:effectLst/>
                          <a:latin typeface="Meiryo UI" panose="020B0604030504040204" pitchFamily="50" charset="-128"/>
                          <a:ea typeface="Meiryo UI" panose="020B0604030504040204" pitchFamily="50" charset="-128"/>
                        </a:rPr>
                        <a:t>１１</a:t>
                      </a:r>
                      <a:r>
                        <a:rPr lang="ja-JP" sz="1100" b="0" kern="100" dirty="0">
                          <a:solidFill>
                            <a:srgbClr val="FF0000"/>
                          </a:solidFill>
                          <a:effectLst/>
                          <a:latin typeface="Meiryo UI" panose="020B0604030504040204" pitchFamily="50" charset="-128"/>
                          <a:ea typeface="Meiryo UI" panose="020B0604030504040204" pitchFamily="50" charset="-128"/>
                        </a:rPr>
                        <a:t>公園、　　　　</a:t>
                      </a:r>
                      <a:r>
                        <a:rPr lang="ja-JP" altLang="en-US" sz="1100" b="0" kern="100" dirty="0">
                          <a:solidFill>
                            <a:srgbClr val="FF0000"/>
                          </a:solidFill>
                          <a:effectLst/>
                          <a:latin typeface="Meiryo UI" panose="020B0604030504040204" pitchFamily="50" charset="-128"/>
                          <a:ea typeface="Meiryo UI" panose="020B0604030504040204" pitchFamily="50" charset="-128"/>
                        </a:rPr>
                        <a:t>３７</a:t>
                      </a:r>
                      <a:r>
                        <a:rPr lang="ja-JP" sz="1100" b="0" kern="100" dirty="0">
                          <a:solidFill>
                            <a:srgbClr val="FF0000"/>
                          </a:solidFill>
                          <a:effectLst/>
                          <a:latin typeface="Meiryo UI" panose="020B0604030504040204" pitchFamily="50" charset="-128"/>
                          <a:ea typeface="Meiryo UI" panose="020B0604030504040204" pitchFamily="50" charset="-128"/>
                        </a:rPr>
                        <a:t> 基</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8182123"/>
                  </a:ext>
                </a:extLst>
              </a:tr>
              <a:tr h="310393">
                <a:tc vMerge="1">
                  <a:txBody>
                    <a:bodyPr/>
                    <a:lstStyle/>
                    <a:p>
                      <a:pPr algn="just"/>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just"/>
                      <a:r>
                        <a:rPr lang="ja-JP" altLang="en-US"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排水等ポンプ設備</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52400" algn="ctr"/>
                      <a:r>
                        <a:rPr lang="ja-JP" altLang="en-US" sz="1100" b="0" kern="100" dirty="0">
                          <a:solidFill>
                            <a:srgbClr val="FF0000"/>
                          </a:solidFill>
                          <a:effectLst/>
                          <a:latin typeface="Meiryo UI" panose="020B0604030504040204" pitchFamily="50" charset="-128"/>
                          <a:ea typeface="Meiryo UI" panose="020B0604030504040204" pitchFamily="50" charset="-128"/>
                        </a:rPr>
                        <a:t>８</a:t>
                      </a:r>
                      <a:r>
                        <a:rPr lang="ja-JP" sz="1100" b="0" kern="100" dirty="0">
                          <a:solidFill>
                            <a:srgbClr val="FF0000"/>
                          </a:solidFill>
                          <a:effectLst/>
                          <a:latin typeface="Meiryo UI" panose="020B0604030504040204" pitchFamily="50" charset="-128"/>
                          <a:ea typeface="Meiryo UI" panose="020B0604030504040204" pitchFamily="50" charset="-128"/>
                        </a:rPr>
                        <a:t>公園、　　　　</a:t>
                      </a:r>
                      <a:r>
                        <a:rPr lang="ja-JP" altLang="en-US" sz="1100" b="0" kern="100" dirty="0">
                          <a:solidFill>
                            <a:srgbClr val="FF0000"/>
                          </a:solidFill>
                          <a:effectLst/>
                          <a:latin typeface="Meiryo UI" panose="020B0604030504040204" pitchFamily="50" charset="-128"/>
                          <a:ea typeface="Meiryo UI" panose="020B0604030504040204" pitchFamily="50" charset="-128"/>
                        </a:rPr>
                        <a:t>４４</a:t>
                      </a:r>
                      <a:r>
                        <a:rPr lang="ja-JP" sz="1100" b="0" kern="100" dirty="0">
                          <a:solidFill>
                            <a:srgbClr val="FF0000"/>
                          </a:solidFill>
                          <a:effectLst/>
                          <a:latin typeface="Meiryo UI" panose="020B0604030504040204" pitchFamily="50" charset="-128"/>
                          <a:ea typeface="Meiryo UI" panose="020B0604030504040204" pitchFamily="50" charset="-128"/>
                        </a:rPr>
                        <a:t> </a:t>
                      </a:r>
                      <a:r>
                        <a:rPr lang="ja-JP" altLang="en-US" sz="1100" b="0" kern="100" dirty="0">
                          <a:solidFill>
                            <a:srgbClr val="FF0000"/>
                          </a:solidFill>
                          <a:effectLst/>
                          <a:latin typeface="Meiryo UI" panose="020B0604030504040204" pitchFamily="50" charset="-128"/>
                          <a:ea typeface="Meiryo UI" panose="020B0604030504040204" pitchFamily="50" charset="-128"/>
                        </a:rPr>
                        <a:t>基</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4350535"/>
                  </a:ext>
                </a:extLst>
              </a:tr>
              <a:tr h="247625">
                <a:tc>
                  <a:txBody>
                    <a:bodyPr/>
                    <a:lstStyle/>
                    <a:p>
                      <a:pPr algn="just"/>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ja-JP" altLang="en-US"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親水設備</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100" b="0" kern="100" dirty="0">
                          <a:solidFill>
                            <a:srgbClr val="FF0000"/>
                          </a:solidFill>
                          <a:effectLst/>
                          <a:latin typeface="Meiryo UI" panose="020B0604030504040204" pitchFamily="50" charset="-128"/>
                          <a:ea typeface="Meiryo UI" panose="020B0604030504040204" pitchFamily="50" charset="-128"/>
                        </a:rPr>
                        <a:t>１</a:t>
                      </a:r>
                      <a:r>
                        <a:rPr lang="ja-JP" altLang="en-US" sz="1100" b="0" kern="100" dirty="0">
                          <a:solidFill>
                            <a:srgbClr val="FF0000"/>
                          </a:solidFill>
                          <a:effectLst/>
                          <a:latin typeface="Meiryo UI" panose="020B0604030504040204" pitchFamily="50" charset="-128"/>
                          <a:ea typeface="Meiryo UI" panose="020B0604030504040204" pitchFamily="50" charset="-128"/>
                        </a:rPr>
                        <a:t>０</a:t>
                      </a:r>
                      <a:r>
                        <a:rPr lang="ja-JP" sz="1100" b="0" kern="100" dirty="0">
                          <a:solidFill>
                            <a:srgbClr val="FF0000"/>
                          </a:solidFill>
                          <a:effectLst/>
                          <a:latin typeface="Meiryo UI" panose="020B0604030504040204" pitchFamily="50" charset="-128"/>
                          <a:ea typeface="Meiryo UI" panose="020B0604030504040204" pitchFamily="50" charset="-128"/>
                        </a:rPr>
                        <a:t>公園、</a:t>
                      </a:r>
                      <a:r>
                        <a:rPr lang="ja-JP" altLang="en-US" sz="1100" b="0" kern="100" dirty="0">
                          <a:solidFill>
                            <a:srgbClr val="FF0000"/>
                          </a:solidFill>
                          <a:effectLst/>
                          <a:latin typeface="Meiryo UI" panose="020B0604030504040204" pitchFamily="50" charset="-128"/>
                          <a:ea typeface="Meiryo UI" panose="020B0604030504040204" pitchFamily="50" charset="-128"/>
                        </a:rPr>
                        <a:t>　　　　１８ 基</a:t>
                      </a:r>
                      <a:endParaRPr lang="ja-JP" sz="11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0605831"/>
                  </a:ext>
                </a:extLst>
              </a:tr>
            </a:tbl>
          </a:graphicData>
        </a:graphic>
      </p:graphicFrame>
      <p:sp>
        <p:nvSpPr>
          <p:cNvPr id="20" name="テキスト ボックス 19">
            <a:extLst>
              <a:ext uri="{FF2B5EF4-FFF2-40B4-BE49-F238E27FC236}">
                <a16:creationId xmlns:a16="http://schemas.microsoft.com/office/drawing/2014/main" id="{F017DC5F-CCD6-6107-5061-956401994584}"/>
              </a:ext>
            </a:extLst>
          </p:cNvPr>
          <p:cNvSpPr txBox="1"/>
          <p:nvPr/>
        </p:nvSpPr>
        <p:spPr>
          <a:xfrm>
            <a:off x="172511" y="1246771"/>
            <a:ext cx="2435222" cy="307777"/>
          </a:xfrm>
          <a:prstGeom prst="rect">
            <a:avLst/>
          </a:prstGeom>
          <a:noFill/>
        </p:spPr>
        <p:txBody>
          <a:bodyPr wrap="square">
            <a:spAutoFit/>
          </a:bodyPr>
          <a:lstStyle/>
          <a:p>
            <a:r>
              <a:rPr lang="ja-JP" altLang="ja-JP" sz="1400" b="1" kern="100" dirty="0">
                <a:effectLst/>
                <a:latin typeface="Meiryo UI" panose="020B0604030504040204" pitchFamily="50" charset="-128"/>
                <a:ea typeface="Meiryo UI" panose="020B0604030504040204" pitchFamily="50" charset="-128"/>
              </a:rPr>
              <a:t>（１）　公園設備の現状</a:t>
            </a:r>
          </a:p>
        </p:txBody>
      </p:sp>
      <p:sp>
        <p:nvSpPr>
          <p:cNvPr id="22" name="テキスト ボックス 21">
            <a:extLst>
              <a:ext uri="{FF2B5EF4-FFF2-40B4-BE49-F238E27FC236}">
                <a16:creationId xmlns:a16="http://schemas.microsoft.com/office/drawing/2014/main" id="{4D67B3D6-5387-3359-96C1-309CB31BFAD9}"/>
              </a:ext>
            </a:extLst>
          </p:cNvPr>
          <p:cNvSpPr txBox="1"/>
          <p:nvPr/>
        </p:nvSpPr>
        <p:spPr>
          <a:xfrm>
            <a:off x="5476745" y="3288707"/>
            <a:ext cx="2667000" cy="276999"/>
          </a:xfrm>
          <a:prstGeom prst="rect">
            <a:avLst/>
          </a:prstGeom>
          <a:noFill/>
        </p:spPr>
        <p:txBody>
          <a:bodyPr wrap="square">
            <a:spAutoFit/>
          </a:bodyPr>
          <a:lstStyle/>
          <a:p>
            <a:pPr algn="ct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3.4‑</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２機器の設置年代における分布</a:t>
            </a:r>
          </a:p>
        </p:txBody>
      </p:sp>
      <p:sp>
        <p:nvSpPr>
          <p:cNvPr id="15" name="テキスト ボックス 14">
            <a:extLst>
              <a:ext uri="{FF2B5EF4-FFF2-40B4-BE49-F238E27FC236}">
                <a16:creationId xmlns:a16="http://schemas.microsoft.com/office/drawing/2014/main" id="{3F437732-EB80-4F7C-AB4F-C24A841DCB9B}"/>
              </a:ext>
            </a:extLst>
          </p:cNvPr>
          <p:cNvSpPr txBox="1"/>
          <p:nvPr/>
        </p:nvSpPr>
        <p:spPr>
          <a:xfrm>
            <a:off x="1369693" y="3288707"/>
            <a:ext cx="2476079" cy="276999"/>
          </a:xfrm>
          <a:prstGeom prst="rect">
            <a:avLst/>
          </a:prstGeom>
          <a:noFill/>
        </p:spPr>
        <p:txBody>
          <a:bodyPr wrap="square">
            <a:spAutoFit/>
          </a:bodyPr>
          <a:lstStyle/>
          <a:p>
            <a:pPr algn="ct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3.4‑1</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主な管理対象設備</a:t>
            </a:r>
          </a:p>
        </p:txBody>
      </p:sp>
      <p:pic>
        <p:nvPicPr>
          <p:cNvPr id="6" name="図 5">
            <a:extLst>
              <a:ext uri="{FF2B5EF4-FFF2-40B4-BE49-F238E27FC236}">
                <a16:creationId xmlns:a16="http://schemas.microsoft.com/office/drawing/2014/main" id="{FCA3C42D-35EE-4A51-9860-7889850C5C2A}"/>
              </a:ext>
            </a:extLst>
          </p:cNvPr>
          <p:cNvPicPr>
            <a:picLocks noChangeAspect="1"/>
          </p:cNvPicPr>
          <p:nvPr/>
        </p:nvPicPr>
        <p:blipFill>
          <a:blip r:embed="rId2"/>
          <a:stretch>
            <a:fillRect/>
          </a:stretch>
        </p:blipFill>
        <p:spPr>
          <a:xfrm>
            <a:off x="4971414" y="3666281"/>
            <a:ext cx="3677663" cy="2268321"/>
          </a:xfrm>
          <a:prstGeom prst="rect">
            <a:avLst/>
          </a:prstGeom>
        </p:spPr>
      </p:pic>
    </p:spTree>
    <p:extLst>
      <p:ext uri="{BB962C8B-B14F-4D97-AF65-F5344CB8AC3E}">
        <p14:creationId xmlns:p14="http://schemas.microsoft.com/office/powerpoint/2010/main" val="2047231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55410"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22705"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189</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lang="ja-JP" altLang="en-US" sz="2000" dirty="0">
                <a:solidFill>
                  <a:prstClr val="white"/>
                </a:solidFill>
                <a:latin typeface="Meiryo UI" pitchFamily="50" charset="-128"/>
                <a:ea typeface="Meiryo UI" pitchFamily="50" charset="-128"/>
                <a:cs typeface="Meiryo UI" pitchFamily="50" charset="-128"/>
              </a:rPr>
              <a:t>公園</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9468FD6B-4683-1206-236E-189BE908F30F}"/>
              </a:ext>
            </a:extLst>
          </p:cNvPr>
          <p:cNvSpPr txBox="1"/>
          <p:nvPr/>
        </p:nvSpPr>
        <p:spPr>
          <a:xfrm>
            <a:off x="77469" y="1012551"/>
            <a:ext cx="1934633" cy="276999"/>
          </a:xfrm>
          <a:prstGeom prst="rect">
            <a:avLst/>
          </a:prstGeom>
          <a:noFill/>
        </p:spPr>
        <p:txBody>
          <a:bodyPr wrap="square">
            <a:spAutoFit/>
          </a:bodyPr>
          <a:lstStyle/>
          <a:p>
            <a:r>
              <a:rPr lang="ja-JP" altLang="ja-JP" sz="1200" kern="100" dirty="0">
                <a:effectLst/>
                <a:latin typeface="Meiryo UI" panose="020B0604030504040204" pitchFamily="50" charset="-128"/>
                <a:ea typeface="Meiryo UI" panose="020B0604030504040204" pitchFamily="50" charset="-128"/>
              </a:rPr>
              <a:t>（２）　維持管理の現状</a:t>
            </a: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540072" cy="369332"/>
          </a:xfrm>
          <a:prstGeom prst="rect">
            <a:avLst/>
          </a:prstGeom>
          <a:noFill/>
        </p:spPr>
        <p:txBody>
          <a:bodyPr wrap="square">
            <a:spAutoFit/>
          </a:bodyPr>
          <a:lstStyle/>
          <a:p>
            <a:pPr marL="2882900" indent="-2882900"/>
            <a:r>
              <a:rPr lang="en-US" altLang="ja-JP" b="1" kern="100" dirty="0">
                <a:effectLst/>
                <a:latin typeface="Meiryo UI" panose="020B0604030504040204" pitchFamily="50" charset="-128"/>
                <a:ea typeface="Meiryo UI" panose="020B0604030504040204" pitchFamily="50" charset="-128"/>
              </a:rPr>
              <a:t>3.4.1</a:t>
            </a:r>
            <a:r>
              <a:rPr lang="ja-JP" altLang="ja-JP" b="1" kern="100" dirty="0">
                <a:effectLst/>
                <a:latin typeface="Meiryo UI" panose="020B0604030504040204" pitchFamily="50" charset="-128"/>
                <a:ea typeface="Meiryo UI" panose="020B0604030504040204" pitchFamily="50" charset="-128"/>
              </a:rPr>
              <a:t>施設の現状（本計画の対象施設</a:t>
            </a:r>
            <a:r>
              <a:rPr lang="ja-JP" altLang="ja-JP" kern="100" dirty="0">
                <a:effectLst/>
                <a:latin typeface="Meiryo UI" panose="020B0604030504040204" pitchFamily="50" charset="-128"/>
                <a:ea typeface="Meiryo UI" panose="020B0604030504040204" pitchFamily="50" charset="-128"/>
              </a:rPr>
              <a:t>）</a:t>
            </a:r>
          </a:p>
        </p:txBody>
      </p:sp>
      <p:sp>
        <p:nvSpPr>
          <p:cNvPr id="11" name="テキスト ボックス 10">
            <a:extLst>
              <a:ext uri="{FF2B5EF4-FFF2-40B4-BE49-F238E27FC236}">
                <a16:creationId xmlns:a16="http://schemas.microsoft.com/office/drawing/2014/main" id="{0BB8703E-9D78-DFA1-D162-E8253BBEBDBD}"/>
              </a:ext>
            </a:extLst>
          </p:cNvPr>
          <p:cNvSpPr txBox="1"/>
          <p:nvPr/>
        </p:nvSpPr>
        <p:spPr>
          <a:xfrm>
            <a:off x="303287" y="1320547"/>
            <a:ext cx="4262367" cy="1754326"/>
          </a:xfrm>
          <a:prstGeom prst="rect">
            <a:avLst/>
          </a:prstGeom>
          <a:noFill/>
        </p:spPr>
        <p:txBody>
          <a:bodyPr wrap="square">
            <a:spAutoFit/>
          </a:bodyPr>
          <a:lstStyle/>
          <a:p>
            <a:pPr algn="just"/>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公園の維持管理においては、遊具をはじめとする施設の安全確保やきめ細やかな修繕、清</a:t>
            </a:r>
          </a:p>
          <a:p>
            <a:pPr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掃、除草、樹木管理など、府民に快適に利用してもらうための日常的な維持管理及び各種施設が常に稼動できるよう点検・巡視による現状把握を行うことが非常に重要である。　　</a:t>
            </a:r>
          </a:p>
          <a:p>
            <a:pPr algn="just"/>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これらの</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日常的な維持管理や点検・巡視</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による現状把握については、一部の公園を除き、</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18</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年度から</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、民間事業者のノウハウを活用し、より効果的、効率的な管理運営を行うことを目的として、</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指定管理者制度により実施している。</a:t>
            </a:r>
          </a:p>
        </p:txBody>
      </p:sp>
      <p:sp>
        <p:nvSpPr>
          <p:cNvPr id="13" name="テキスト ボックス 12">
            <a:extLst>
              <a:ext uri="{FF2B5EF4-FFF2-40B4-BE49-F238E27FC236}">
                <a16:creationId xmlns:a16="http://schemas.microsoft.com/office/drawing/2014/main" id="{448FC404-78AF-23F1-9732-783B65FA14A6}"/>
              </a:ext>
            </a:extLst>
          </p:cNvPr>
          <p:cNvSpPr txBox="1"/>
          <p:nvPr/>
        </p:nvSpPr>
        <p:spPr>
          <a:xfrm>
            <a:off x="945620" y="3242526"/>
            <a:ext cx="2779842" cy="276999"/>
          </a:xfrm>
          <a:prstGeom prst="rect">
            <a:avLst/>
          </a:prstGeom>
          <a:noFill/>
        </p:spPr>
        <p:txBody>
          <a:bodyPr wrap="square">
            <a:spAutoFit/>
          </a:bodyPr>
          <a:lstStyle/>
          <a:p>
            <a:pPr algn="just"/>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３</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highlight>
                  <a:srgbClr val="FFFF99"/>
                </a:highlight>
                <a:latin typeface="Meiryo UI" panose="020B0604030504040204" pitchFamily="50" charset="-128"/>
                <a:ea typeface="Meiryo UI" panose="020B0604030504040204" pitchFamily="50" charset="-128"/>
                <a:cs typeface="Times New Roman" panose="02020603050405020304" pitchFamily="18" charset="0"/>
              </a:rPr>
              <a:t>4</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３大阪府と指定管理者の分担</a:t>
            </a:r>
          </a:p>
        </p:txBody>
      </p:sp>
      <p:graphicFrame>
        <p:nvGraphicFramePr>
          <p:cNvPr id="14" name="表 13">
            <a:extLst>
              <a:ext uri="{FF2B5EF4-FFF2-40B4-BE49-F238E27FC236}">
                <a16:creationId xmlns:a16="http://schemas.microsoft.com/office/drawing/2014/main" id="{5F7A2A69-BCCD-4B39-03E6-13114095FA52}"/>
              </a:ext>
            </a:extLst>
          </p:cNvPr>
          <p:cNvGraphicFramePr>
            <a:graphicFrameLocks noGrp="1"/>
          </p:cNvGraphicFramePr>
          <p:nvPr/>
        </p:nvGraphicFramePr>
        <p:xfrm>
          <a:off x="240581" y="3593650"/>
          <a:ext cx="4198288" cy="1658310"/>
        </p:xfrm>
        <a:graphic>
          <a:graphicData uri="http://schemas.openxmlformats.org/drawingml/2006/table">
            <a:tbl>
              <a:tblPr firstRow="1" firstCol="1" lastRow="1" lastCol="1" bandRow="1" bandCol="1">
                <a:tableStyleId>{5C22544A-7EE6-4342-B048-85BDC9FD1C3A}</a:tableStyleId>
              </a:tblPr>
              <a:tblGrid>
                <a:gridCol w="603318">
                  <a:extLst>
                    <a:ext uri="{9D8B030D-6E8A-4147-A177-3AD203B41FA5}">
                      <a16:colId xmlns:a16="http://schemas.microsoft.com/office/drawing/2014/main" val="2246400941"/>
                    </a:ext>
                  </a:extLst>
                </a:gridCol>
                <a:gridCol w="3594970">
                  <a:extLst>
                    <a:ext uri="{9D8B030D-6E8A-4147-A177-3AD203B41FA5}">
                      <a16:colId xmlns:a16="http://schemas.microsoft.com/office/drawing/2014/main" val="1997542526"/>
                    </a:ext>
                  </a:extLst>
                </a:gridCol>
              </a:tblGrid>
              <a:tr h="217646">
                <a:tc>
                  <a:txBody>
                    <a:bodyPr/>
                    <a:lstStyle/>
                    <a:p>
                      <a:pPr algn="ctr">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管理者</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維持管理の主な内容</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8880660"/>
                  </a:ext>
                </a:extLst>
              </a:tr>
              <a:tr h="870584">
                <a:tc>
                  <a:txBody>
                    <a:bodyPr/>
                    <a:lstStyle/>
                    <a:p>
                      <a:pPr algn="ctr">
                        <a:lnSpc>
                          <a:spcPct val="120000"/>
                        </a:lnSpc>
                      </a:pPr>
                      <a:r>
                        <a:rPr lang="ja-JP" sz="1050" b="0" kern="100" dirty="0">
                          <a:solidFill>
                            <a:schemeClr val="tx1"/>
                          </a:solidFill>
                          <a:effectLst/>
                          <a:highlight>
                            <a:srgbClr val="FFFF99"/>
                          </a:highlight>
                          <a:latin typeface="Meiryo UI" panose="020B0604030504040204" pitchFamily="50" charset="-128"/>
                          <a:ea typeface="Meiryo UI" panose="020B0604030504040204" pitchFamily="50" charset="-128"/>
                        </a:rPr>
                        <a:t>指定管理者</a:t>
                      </a:r>
                      <a:endParaRPr lang="ja-JP" sz="1050" b="0" kern="100" dirty="0">
                        <a:solidFill>
                          <a:schemeClr val="tx1"/>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20000"/>
                        </a:lnSpc>
                      </a:pPr>
                      <a:r>
                        <a:rPr lang="ja-JP" sz="1050" b="0" kern="100" dirty="0">
                          <a:solidFill>
                            <a:schemeClr val="tx1"/>
                          </a:solidFill>
                          <a:effectLst/>
                          <a:highlight>
                            <a:srgbClr val="FFFF99"/>
                          </a:highlight>
                          <a:latin typeface="Meiryo UI" panose="020B0604030504040204" pitchFamily="50" charset="-128"/>
                          <a:ea typeface="Meiryo UI" panose="020B0604030504040204" pitchFamily="50" charset="-128"/>
                        </a:rPr>
                        <a:t>・公園施設全般の点検　</a:t>
                      </a:r>
                    </a:p>
                    <a:p>
                      <a:pPr marL="133350" indent="-133350" algn="just">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・除草、清掃、樹木管理等の日常的な維持管理作業</a:t>
                      </a:r>
                    </a:p>
                    <a:p>
                      <a:pPr marL="0" indent="0" algn="just">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・電球等の消耗品の交換、漏水処理や劣化部材の取替等の修</a:t>
                      </a:r>
                      <a:endParaRPr lang="en-US" altLang="ja-JP" sz="1050" b="0" kern="100" dirty="0">
                        <a:solidFill>
                          <a:schemeClr val="tx1"/>
                        </a:solidFill>
                        <a:effectLst/>
                        <a:latin typeface="Meiryo UI" panose="020B0604030504040204" pitchFamily="50" charset="-128"/>
                        <a:ea typeface="Meiryo UI" panose="020B0604030504040204" pitchFamily="50" charset="-128"/>
                      </a:endParaRPr>
                    </a:p>
                    <a:p>
                      <a:pPr marL="0" indent="0" algn="just">
                        <a:lnSpc>
                          <a:spcPct val="120000"/>
                        </a:lnSpc>
                      </a:pPr>
                      <a:r>
                        <a:rPr lang="en-US" altLang="ja-JP" sz="1050" b="0" kern="100" dirty="0">
                          <a:solidFill>
                            <a:schemeClr val="tx1"/>
                          </a:solidFill>
                          <a:effectLst/>
                          <a:latin typeface="Meiryo UI" panose="020B0604030504040204" pitchFamily="50" charset="-128"/>
                          <a:ea typeface="Meiryo UI" panose="020B0604030504040204" pitchFamily="50" charset="-128"/>
                        </a:rPr>
                        <a:t> </a:t>
                      </a:r>
                      <a:r>
                        <a:rPr lang="ja-JP" sz="1050" b="0" kern="100" dirty="0">
                          <a:solidFill>
                            <a:schemeClr val="tx1"/>
                          </a:solidFill>
                          <a:effectLst/>
                          <a:latin typeface="Meiryo UI" panose="020B0604030504040204" pitchFamily="50" charset="-128"/>
                          <a:ea typeface="Meiryo UI" panose="020B0604030504040204" pitchFamily="50" charset="-128"/>
                        </a:rPr>
                        <a:t>繕など</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3020"/>
                  </a:ext>
                </a:extLst>
              </a:tr>
              <a:tr h="570080">
                <a:tc>
                  <a:txBody>
                    <a:bodyPr/>
                    <a:lstStyle/>
                    <a:p>
                      <a:pPr algn="ctr">
                        <a:lnSpc>
                          <a:spcPct val="120000"/>
                        </a:lnSpc>
                      </a:pPr>
                      <a:r>
                        <a:rPr lang="ja-JP" sz="1050" b="0" kern="100" dirty="0">
                          <a:solidFill>
                            <a:schemeClr val="tx1"/>
                          </a:solidFill>
                          <a:effectLst/>
                          <a:highlight>
                            <a:srgbClr val="FFFF99"/>
                          </a:highlight>
                          <a:latin typeface="Meiryo UI" panose="020B0604030504040204" pitchFamily="50" charset="-128"/>
                          <a:ea typeface="Meiryo UI" panose="020B0604030504040204" pitchFamily="50" charset="-128"/>
                        </a:rPr>
                        <a:t>大阪府</a:t>
                      </a:r>
                      <a:endParaRPr lang="ja-JP" sz="1050" b="0" kern="100" dirty="0">
                        <a:solidFill>
                          <a:schemeClr val="tx1"/>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just">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・遊具、</a:t>
                      </a:r>
                      <a:r>
                        <a:rPr lang="ja-JP" sz="1050" b="0" kern="100" dirty="0">
                          <a:solidFill>
                            <a:schemeClr val="tx1"/>
                          </a:solidFill>
                          <a:effectLst/>
                          <a:highlight>
                            <a:srgbClr val="FFFF99"/>
                          </a:highlight>
                          <a:latin typeface="Meiryo UI" panose="020B0604030504040204" pitchFamily="50" charset="-128"/>
                          <a:ea typeface="Meiryo UI" panose="020B0604030504040204" pitchFamily="50" charset="-128"/>
                        </a:rPr>
                        <a:t>受変電設備等の更新、</a:t>
                      </a:r>
                      <a:r>
                        <a:rPr lang="ja-JP" sz="1050" b="0" kern="100" dirty="0">
                          <a:solidFill>
                            <a:schemeClr val="tx1"/>
                          </a:solidFill>
                          <a:effectLst/>
                          <a:latin typeface="Meiryo UI" panose="020B0604030504040204" pitchFamily="50" charset="-128"/>
                          <a:ea typeface="Meiryo UI" panose="020B0604030504040204" pitchFamily="50" charset="-128"/>
                        </a:rPr>
                        <a:t>建築物の屋根材の全面取</a:t>
                      </a:r>
                      <a:r>
                        <a:rPr lang="en-US" altLang="ja-JP" sz="1050" b="0" kern="100" dirty="0">
                          <a:solidFill>
                            <a:schemeClr val="tx1"/>
                          </a:solidFill>
                          <a:effectLst/>
                          <a:latin typeface="Meiryo UI" panose="020B0604030504040204" pitchFamily="50" charset="-128"/>
                          <a:ea typeface="Meiryo UI" panose="020B0604030504040204" pitchFamily="50" charset="-128"/>
                        </a:rPr>
                        <a:t> </a:t>
                      </a:r>
                    </a:p>
                    <a:p>
                      <a:pPr marL="0" indent="0" algn="just">
                        <a:lnSpc>
                          <a:spcPct val="120000"/>
                        </a:lnSpc>
                      </a:pPr>
                      <a:r>
                        <a:rPr lang="en-US" altLang="ja-JP" sz="1050" b="0" kern="100" dirty="0">
                          <a:solidFill>
                            <a:schemeClr val="tx1"/>
                          </a:solidFill>
                          <a:effectLst/>
                          <a:latin typeface="Meiryo UI" panose="020B0604030504040204" pitchFamily="50" charset="-128"/>
                          <a:ea typeface="Meiryo UI" panose="020B0604030504040204" pitchFamily="50" charset="-128"/>
                        </a:rPr>
                        <a:t>  </a:t>
                      </a:r>
                      <a:r>
                        <a:rPr lang="ja-JP" sz="1050" b="0" kern="100" dirty="0">
                          <a:solidFill>
                            <a:schemeClr val="tx1"/>
                          </a:solidFill>
                          <a:effectLst/>
                          <a:latin typeface="Meiryo UI" panose="020B0604030504040204" pitchFamily="50" charset="-128"/>
                          <a:ea typeface="Meiryo UI" panose="020B0604030504040204" pitchFamily="50" charset="-128"/>
                        </a:rPr>
                        <a:t>替え等の</a:t>
                      </a:r>
                      <a:r>
                        <a:rPr lang="ja-JP" sz="1050" b="0" kern="100" dirty="0">
                          <a:solidFill>
                            <a:schemeClr val="tx1"/>
                          </a:solidFill>
                          <a:effectLst/>
                          <a:highlight>
                            <a:srgbClr val="FFFF99"/>
                          </a:highlight>
                          <a:latin typeface="Meiryo UI" panose="020B0604030504040204" pitchFamily="50" charset="-128"/>
                          <a:ea typeface="Meiryo UI" panose="020B0604030504040204" pitchFamily="50" charset="-128"/>
                        </a:rPr>
                        <a:t>大規模補修</a:t>
                      </a:r>
                      <a:r>
                        <a:rPr lang="ja-JP" sz="1050" b="0" kern="100" dirty="0">
                          <a:solidFill>
                            <a:schemeClr val="tx1"/>
                          </a:solidFill>
                          <a:effectLst/>
                          <a:latin typeface="Meiryo UI" panose="020B0604030504040204" pitchFamily="50" charset="-128"/>
                          <a:ea typeface="Meiryo UI" panose="020B0604030504040204" pitchFamily="50" charset="-128"/>
                        </a:rPr>
                        <a:t>、橋梁の耐震対策等の施設改修など</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7975839"/>
                  </a:ext>
                </a:extLst>
              </a:tr>
            </a:tbl>
          </a:graphicData>
        </a:graphic>
      </p:graphicFrame>
      <p:sp>
        <p:nvSpPr>
          <p:cNvPr id="17" name="テキスト ボックス 16">
            <a:extLst>
              <a:ext uri="{FF2B5EF4-FFF2-40B4-BE49-F238E27FC236}">
                <a16:creationId xmlns:a16="http://schemas.microsoft.com/office/drawing/2014/main" id="{6E3C3201-736E-4E5F-BC16-E0D0B9B20AF2}"/>
              </a:ext>
            </a:extLst>
          </p:cNvPr>
          <p:cNvSpPr txBox="1"/>
          <p:nvPr/>
        </p:nvSpPr>
        <p:spPr>
          <a:xfrm>
            <a:off x="4699052" y="991459"/>
            <a:ext cx="1753263" cy="276999"/>
          </a:xfrm>
          <a:prstGeom prst="rect">
            <a:avLst/>
          </a:prstGeom>
          <a:noFill/>
        </p:spPr>
        <p:txBody>
          <a:bodyPr wrap="square">
            <a:spAutoFit/>
          </a:bodyPr>
          <a:lstStyle/>
          <a:p>
            <a:pPr lvl="0" algn="just"/>
            <a:r>
              <a:rPr lang="ja-JP" altLang="en-US" sz="1200" b="0" u="none" strike="noStrike" kern="100" dirty="0">
                <a:effectLst/>
                <a:latin typeface="Meiryo UI" panose="020B0604030504040204" pitchFamily="50" charset="-128"/>
                <a:ea typeface="Meiryo UI" panose="020B0604030504040204" pitchFamily="50" charset="-128"/>
              </a:rPr>
              <a:t>（３）点検の</a:t>
            </a:r>
            <a:r>
              <a:rPr lang="ja-JP" altLang="ja-JP" sz="1200" b="0" u="none" strike="noStrike" kern="100" dirty="0">
                <a:effectLst/>
                <a:latin typeface="Meiryo UI" panose="020B0604030504040204" pitchFamily="50" charset="-128"/>
                <a:ea typeface="Meiryo UI" panose="020B0604030504040204" pitchFamily="50" charset="-128"/>
              </a:rPr>
              <a:t>現状</a:t>
            </a:r>
            <a:endParaRPr lang="ja-JP" altLang="ja-JP" sz="1200" b="1" u="sng" kern="100" dirty="0">
              <a:effectLst/>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923DD7E-2E0E-4E6E-A021-7D09B7979892}"/>
              </a:ext>
            </a:extLst>
          </p:cNvPr>
          <p:cNvSpPr txBox="1"/>
          <p:nvPr/>
        </p:nvSpPr>
        <p:spPr>
          <a:xfrm>
            <a:off x="4860260" y="1273218"/>
            <a:ext cx="4275813" cy="646331"/>
          </a:xfrm>
          <a:prstGeom prst="rect">
            <a:avLst/>
          </a:prstGeom>
          <a:noFill/>
        </p:spPr>
        <p:txBody>
          <a:bodyPr wrap="square">
            <a:spAutoFit/>
          </a:bodyPr>
          <a:lstStyle/>
          <a:p>
            <a:pPr marL="0" lvl="4" algn="just" fontAlgn="base">
              <a:buClr>
                <a:srgbClr val="000000"/>
              </a:buClr>
              <a:buFont typeface="+mj-lt"/>
              <a:buAutoNum type="arabicParenR"/>
            </a:pPr>
            <a:r>
              <a:rPr lang="ja-JP" altLang="en-US" sz="1200" u="none" strike="noStrike" kern="100" spc="0" dirty="0">
                <a:effectLst/>
                <a:latin typeface="Meiryo UI" panose="020B0604030504040204" pitchFamily="50" charset="-128"/>
                <a:ea typeface="Meiryo UI" panose="020B0604030504040204" pitchFamily="50" charset="-128"/>
              </a:rPr>
              <a:t>　</a:t>
            </a:r>
            <a:r>
              <a:rPr lang="ja-JP" altLang="ja-JP" sz="1200" u="none" strike="noStrike" kern="100" spc="0" dirty="0">
                <a:effectLst/>
                <a:latin typeface="Meiryo UI" panose="020B0604030504040204" pitchFamily="50" charset="-128"/>
                <a:ea typeface="Meiryo UI" panose="020B0604030504040204" pitchFamily="50" charset="-128"/>
              </a:rPr>
              <a:t>基本的事項</a:t>
            </a:r>
          </a:p>
          <a:p>
            <a:pPr marL="466725" indent="-466725"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施設点検については、府営公園管理要領等に基づいて実施</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466725" indent="-466725"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している。</a:t>
            </a:r>
          </a:p>
        </p:txBody>
      </p:sp>
      <p:sp>
        <p:nvSpPr>
          <p:cNvPr id="32" name="テキスト ボックス 31">
            <a:extLst>
              <a:ext uri="{FF2B5EF4-FFF2-40B4-BE49-F238E27FC236}">
                <a16:creationId xmlns:a16="http://schemas.microsoft.com/office/drawing/2014/main" id="{6677AAE3-28F8-4AFC-83AA-08DA0144C3BC}"/>
              </a:ext>
            </a:extLst>
          </p:cNvPr>
          <p:cNvSpPr txBox="1"/>
          <p:nvPr/>
        </p:nvSpPr>
        <p:spPr>
          <a:xfrm>
            <a:off x="4877192" y="1993218"/>
            <a:ext cx="1689973" cy="276999"/>
          </a:xfrm>
          <a:prstGeom prst="rect">
            <a:avLst/>
          </a:prstGeom>
          <a:noFill/>
        </p:spPr>
        <p:txBody>
          <a:bodyPr wrap="square">
            <a:spAutoFit/>
          </a:bodyPr>
          <a:lstStyle/>
          <a:p>
            <a:pPr algn="just"/>
            <a:r>
              <a:rPr lang="en-US" altLang="ja-JP" sz="1200" u="none" strike="noStrike" kern="100" dirty="0">
                <a:effectLst/>
                <a:latin typeface="Meiryo UI" panose="020B0604030504040204" pitchFamily="50" charset="-128"/>
                <a:ea typeface="Meiryo UI" panose="020B0604030504040204" pitchFamily="50" charset="-128"/>
              </a:rPr>
              <a:t>2)</a:t>
            </a:r>
            <a:r>
              <a:rPr lang="ja-JP" altLang="ja-JP" sz="1200" u="none" strike="noStrike" kern="100" dirty="0">
                <a:effectLst/>
                <a:latin typeface="Meiryo UI" panose="020B0604030504040204" pitchFamily="50" charset="-128"/>
                <a:ea typeface="Meiryo UI" panose="020B0604030504040204" pitchFamily="50" charset="-128"/>
              </a:rPr>
              <a:t>　点検の種類</a:t>
            </a:r>
            <a:endParaRPr lang="ja-JP" altLang="ja-JP" sz="1200" u="sng" kern="100" dirty="0">
              <a:effectLst/>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BCCD8FBF-ED70-4B59-8F52-72C217945FEC}"/>
              </a:ext>
            </a:extLst>
          </p:cNvPr>
          <p:cNvSpPr txBox="1"/>
          <p:nvPr/>
        </p:nvSpPr>
        <p:spPr>
          <a:xfrm>
            <a:off x="5036806" y="2330820"/>
            <a:ext cx="2130949" cy="276999"/>
          </a:xfrm>
          <a:prstGeom prst="rect">
            <a:avLst/>
          </a:prstGeom>
          <a:noFill/>
        </p:spPr>
        <p:txBody>
          <a:bodyPr wrap="square">
            <a:spAutoFit/>
          </a:bodyPr>
          <a:lstStyle/>
          <a:p>
            <a:pPr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○日常点検（日常巡視）</a:t>
            </a:r>
            <a:r>
              <a:rPr lang="ja-JP" altLang="ja-JP" sz="12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テキスト ボックス 44041">
            <a:extLst>
              <a:ext uri="{FF2B5EF4-FFF2-40B4-BE49-F238E27FC236}">
                <a16:creationId xmlns:a16="http://schemas.microsoft.com/office/drawing/2014/main" id="{61E64CA2-086D-4DA7-B09E-7B1EC6743A11}"/>
              </a:ext>
            </a:extLst>
          </p:cNvPr>
          <p:cNvSpPr txBox="1">
            <a:spLocks/>
          </p:cNvSpPr>
          <p:nvPr/>
        </p:nvSpPr>
        <p:spPr>
          <a:xfrm>
            <a:off x="5103193" y="2647601"/>
            <a:ext cx="3872286" cy="7334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・遊具、園路・広場、橋梁、公園関連設備、公園サービス施設等の公</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園施設を対象として、危険個所の早期発見の為、原則、徒歩により、</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目視や触診できる範囲内で施設の異常の有無を確認する。</a:t>
            </a: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名</a:t>
            </a: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組</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で実施。</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537FC129-AD67-4762-95C3-3835065AEFC6}"/>
              </a:ext>
            </a:extLst>
          </p:cNvPr>
          <p:cNvSpPr txBox="1"/>
          <p:nvPr/>
        </p:nvSpPr>
        <p:spPr>
          <a:xfrm>
            <a:off x="6770577" y="3398039"/>
            <a:ext cx="2204902" cy="215444"/>
          </a:xfrm>
          <a:prstGeom prst="rect">
            <a:avLst/>
          </a:prstGeom>
          <a:noFill/>
        </p:spPr>
        <p:txBody>
          <a:bodyPr wrap="square">
            <a:spAutoFit/>
          </a:bodyPr>
          <a:lstStyle/>
          <a:p>
            <a:pPr algn="just"/>
            <a:r>
              <a:rPr lang="ja-JP"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※「府営公園管理要領」における巡視業務のこと。</a:t>
            </a:r>
          </a:p>
        </p:txBody>
      </p:sp>
      <p:sp>
        <p:nvSpPr>
          <p:cNvPr id="50" name="テキスト ボックス 49">
            <a:extLst>
              <a:ext uri="{FF2B5EF4-FFF2-40B4-BE49-F238E27FC236}">
                <a16:creationId xmlns:a16="http://schemas.microsoft.com/office/drawing/2014/main" id="{2B04B962-4751-473F-AAA2-55157E564322}"/>
              </a:ext>
            </a:extLst>
          </p:cNvPr>
          <p:cNvSpPr txBox="1"/>
          <p:nvPr/>
        </p:nvSpPr>
        <p:spPr>
          <a:xfrm>
            <a:off x="4961022" y="3509161"/>
            <a:ext cx="1148090" cy="276999"/>
          </a:xfrm>
          <a:prstGeom prst="rect">
            <a:avLst/>
          </a:prstGeom>
          <a:noFill/>
        </p:spPr>
        <p:txBody>
          <a:bodyPr wrap="square">
            <a:spAutoFit/>
          </a:bodyPr>
          <a:lstStyle/>
          <a:p>
            <a:pPr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○定期点検</a:t>
            </a:r>
          </a:p>
        </p:txBody>
      </p:sp>
      <p:sp>
        <p:nvSpPr>
          <p:cNvPr id="51" name="テキスト ボックス 44042">
            <a:extLst>
              <a:ext uri="{FF2B5EF4-FFF2-40B4-BE49-F238E27FC236}">
                <a16:creationId xmlns:a16="http://schemas.microsoft.com/office/drawing/2014/main" id="{262A659F-2C26-4B7B-A9A5-BCE94BAE7903}"/>
              </a:ext>
            </a:extLst>
          </p:cNvPr>
          <p:cNvSpPr txBox="1">
            <a:spLocks/>
          </p:cNvSpPr>
          <p:nvPr/>
        </p:nvSpPr>
        <p:spPr>
          <a:xfrm>
            <a:off x="5103193" y="3837861"/>
            <a:ext cx="3872286" cy="58494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・遊具、橋梁、公園関連設備、公園サービス施設等の公園施設を対</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象として、定期的に施設の劣化損傷の状態を把握するため、目視、</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触診、打診、聴診や計測機器の使用などにより点検を行う。</a:t>
            </a:r>
          </a:p>
        </p:txBody>
      </p:sp>
      <p:sp>
        <p:nvSpPr>
          <p:cNvPr id="53" name="テキスト ボックス 52">
            <a:extLst>
              <a:ext uri="{FF2B5EF4-FFF2-40B4-BE49-F238E27FC236}">
                <a16:creationId xmlns:a16="http://schemas.microsoft.com/office/drawing/2014/main" id="{8622DE75-EC2B-4D77-8451-EE312AAF9085}"/>
              </a:ext>
            </a:extLst>
          </p:cNvPr>
          <p:cNvSpPr txBox="1"/>
          <p:nvPr/>
        </p:nvSpPr>
        <p:spPr>
          <a:xfrm>
            <a:off x="4961022" y="4484272"/>
            <a:ext cx="1141259" cy="276999"/>
          </a:xfrm>
          <a:prstGeom prst="rect">
            <a:avLst/>
          </a:prstGeom>
          <a:noFill/>
        </p:spPr>
        <p:txBody>
          <a:bodyPr wrap="square">
            <a:spAutoFit/>
          </a:bodyPr>
          <a:lstStyle/>
          <a:p>
            <a:pPr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○詳細点検</a:t>
            </a:r>
          </a:p>
        </p:txBody>
      </p:sp>
      <p:sp>
        <p:nvSpPr>
          <p:cNvPr id="54" name="テキスト ボックス 44043">
            <a:extLst>
              <a:ext uri="{FF2B5EF4-FFF2-40B4-BE49-F238E27FC236}">
                <a16:creationId xmlns:a16="http://schemas.microsoft.com/office/drawing/2014/main" id="{51C09D81-BB2B-43DE-A2C0-5A7026459FB8}"/>
              </a:ext>
            </a:extLst>
          </p:cNvPr>
          <p:cNvSpPr txBox="1">
            <a:spLocks/>
          </p:cNvSpPr>
          <p:nvPr/>
        </p:nvSpPr>
        <p:spPr>
          <a:xfrm>
            <a:off x="5062797" y="4826166"/>
            <a:ext cx="3870741" cy="5048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6675" indent="-66675" algn="just"/>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・定期点検の結果を基に、施設の劣化損傷の状態についてより詳細に把握する目的などで点検を行う。</a:t>
            </a:r>
          </a:p>
        </p:txBody>
      </p:sp>
      <p:sp>
        <p:nvSpPr>
          <p:cNvPr id="56" name="テキスト ボックス 55">
            <a:extLst>
              <a:ext uri="{FF2B5EF4-FFF2-40B4-BE49-F238E27FC236}">
                <a16:creationId xmlns:a16="http://schemas.microsoft.com/office/drawing/2014/main" id="{E9CC5010-19FA-41E9-B80A-8F235B8A6A39}"/>
              </a:ext>
            </a:extLst>
          </p:cNvPr>
          <p:cNvSpPr txBox="1"/>
          <p:nvPr/>
        </p:nvSpPr>
        <p:spPr>
          <a:xfrm>
            <a:off x="4964225" y="5401429"/>
            <a:ext cx="1222919" cy="276999"/>
          </a:xfrm>
          <a:prstGeom prst="rect">
            <a:avLst/>
          </a:prstGeom>
          <a:noFill/>
        </p:spPr>
        <p:txBody>
          <a:bodyPr wrap="square">
            <a:spAutoFit/>
          </a:bodyPr>
          <a:lstStyle/>
          <a:p>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○緊急点検</a:t>
            </a:r>
            <a:endParaRPr lang="ja-JP" altLang="en-US" sz="1200" dirty="0">
              <a:latin typeface="Meiryo UI" panose="020B0604030504040204" pitchFamily="50" charset="-128"/>
              <a:ea typeface="Meiryo UI" panose="020B0604030504040204" pitchFamily="50" charset="-128"/>
            </a:endParaRPr>
          </a:p>
        </p:txBody>
      </p:sp>
      <p:sp>
        <p:nvSpPr>
          <p:cNvPr id="57" name="テキスト ボックス 44044">
            <a:extLst>
              <a:ext uri="{FF2B5EF4-FFF2-40B4-BE49-F238E27FC236}">
                <a16:creationId xmlns:a16="http://schemas.microsoft.com/office/drawing/2014/main" id="{BFF388DE-187C-4B26-AEAA-965C340ADAB4}"/>
              </a:ext>
            </a:extLst>
          </p:cNvPr>
          <p:cNvSpPr txBox="1">
            <a:spLocks/>
          </p:cNvSpPr>
          <p:nvPr/>
        </p:nvSpPr>
        <p:spPr>
          <a:xfrm>
            <a:off x="5075593" y="5748866"/>
            <a:ext cx="3870741" cy="7429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6675" indent="-66675" algn="just"/>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すべての公園施設を対象として、地震や台風等の災害発生時に、管理施設に異常がないかを確認する。また、行楽期等の利用者が増える時期や社会的な事故が発生した時に、遊具等の公園施設の安全性を確認する為の点検を行う。</a:t>
            </a:r>
          </a:p>
        </p:txBody>
      </p:sp>
    </p:spTree>
    <p:extLst>
      <p:ext uri="{BB962C8B-B14F-4D97-AF65-F5344CB8AC3E}">
        <p14:creationId xmlns:p14="http://schemas.microsoft.com/office/powerpoint/2010/main" val="2559976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273486" y="953608"/>
            <a:ext cx="4369320"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dirty="0">
                <a:effectLst/>
                <a:latin typeface="HG丸ｺﾞｼｯｸM-PRO" panose="020F0400000000000000" pitchFamily="50" charset="-128"/>
                <a:ea typeface="HG丸ｺﾞｼｯｸM-PRO" panose="020F0400000000000000" pitchFamily="50" charset="-128"/>
              </a:rPr>
              <a:t>(1)</a:t>
            </a:r>
            <a:r>
              <a:rPr lang="ja-JP" altLang="ja-JP" sz="1800" b="1" u="sng" kern="100" dirty="0">
                <a:effectLst/>
                <a:latin typeface="HG丸ｺﾞｼｯｸM-PRO" panose="020F0400000000000000" pitchFamily="50" charset="-128"/>
                <a:ea typeface="HG丸ｺﾞｼｯｸM-PRO" panose="020F0400000000000000" pitchFamily="50" charset="-128"/>
              </a:rPr>
              <a:t>　</a:t>
            </a:r>
            <a:r>
              <a:rPr lang="x-none" altLang="ja-JP" sz="1800" b="1" u="sng" kern="100" dirty="0">
                <a:effectLst/>
                <a:latin typeface="HG丸ｺﾞｼｯｸM-PRO" panose="020F0400000000000000" pitchFamily="50" charset="-128"/>
                <a:ea typeface="HG丸ｺﾞｼｯｸM-PRO" panose="020F0400000000000000" pitchFamily="50" charset="-128"/>
              </a:rPr>
              <a:t>基本的な考え方</a:t>
            </a:r>
            <a:endParaRPr lang="ja-JP" altLang="ja-JP" sz="1800" b="1" kern="100" dirty="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190</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lang="ja-JP" altLang="en-US" sz="2000" dirty="0">
                <a:solidFill>
                  <a:prstClr val="white"/>
                </a:solidFill>
                <a:latin typeface="Meiryo UI" pitchFamily="50" charset="-128"/>
                <a:ea typeface="Meiryo UI" pitchFamily="50" charset="-128"/>
                <a:cs typeface="Meiryo UI" pitchFamily="50" charset="-128"/>
              </a:rPr>
              <a:t>公園</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2A686CB-7DE3-0367-5C22-E933E642CA72}"/>
              </a:ext>
            </a:extLst>
          </p:cNvPr>
          <p:cNvSpPr txBox="1"/>
          <p:nvPr/>
        </p:nvSpPr>
        <p:spPr>
          <a:xfrm>
            <a:off x="65505" y="585124"/>
            <a:ext cx="4540072" cy="369332"/>
          </a:xfrm>
          <a:prstGeom prst="rect">
            <a:avLst/>
          </a:prstGeom>
          <a:noFill/>
        </p:spPr>
        <p:txBody>
          <a:bodyPr wrap="square">
            <a:spAutoFit/>
          </a:bodyPr>
          <a:lstStyle/>
          <a:p>
            <a:pPr marL="2882900" indent="-2882900"/>
            <a:r>
              <a:rPr lang="en-US" altLang="ja-JP" b="1" kern="100" dirty="0">
                <a:effectLst/>
                <a:latin typeface="Meiryo UI" panose="020B0604030504040204" pitchFamily="50" charset="-128"/>
                <a:ea typeface="Meiryo UI" panose="020B0604030504040204" pitchFamily="50" charset="-128"/>
              </a:rPr>
              <a:t>3.4.1</a:t>
            </a:r>
            <a:r>
              <a:rPr lang="ja-JP" altLang="ja-JP" b="1" kern="100" dirty="0">
                <a:effectLst/>
                <a:latin typeface="Meiryo UI" panose="020B0604030504040204" pitchFamily="50" charset="-128"/>
                <a:ea typeface="Meiryo UI" panose="020B0604030504040204" pitchFamily="50" charset="-128"/>
              </a:rPr>
              <a:t>施設の現状（本計画の対象施設</a:t>
            </a:r>
            <a:r>
              <a:rPr lang="ja-JP" altLang="ja-JP" kern="100" dirty="0">
                <a:effectLst/>
                <a:latin typeface="Meiryo UI" panose="020B0604030504040204" pitchFamily="50" charset="-128"/>
                <a:ea typeface="Meiryo UI" panose="020B0604030504040204" pitchFamily="50" charset="-128"/>
              </a:rPr>
              <a:t>）</a:t>
            </a:r>
          </a:p>
        </p:txBody>
      </p:sp>
      <p:sp>
        <p:nvSpPr>
          <p:cNvPr id="21" name="テキスト ボックス 20">
            <a:extLst>
              <a:ext uri="{FF2B5EF4-FFF2-40B4-BE49-F238E27FC236}">
                <a16:creationId xmlns:a16="http://schemas.microsoft.com/office/drawing/2014/main" id="{BEC6EA22-8492-1C3D-566A-6F1D7AA28D83}"/>
              </a:ext>
            </a:extLst>
          </p:cNvPr>
          <p:cNvSpPr txBox="1"/>
          <p:nvPr/>
        </p:nvSpPr>
        <p:spPr>
          <a:xfrm>
            <a:off x="4702762" y="584276"/>
            <a:ext cx="3176695" cy="369332"/>
          </a:xfrm>
          <a:prstGeom prst="rect">
            <a:avLst/>
          </a:prstGeom>
          <a:noFill/>
        </p:spPr>
        <p:txBody>
          <a:bodyPr wrap="square">
            <a:spAutoFit/>
          </a:bodyPr>
          <a:lstStyle/>
          <a:p>
            <a:pPr algn="just"/>
            <a:r>
              <a:rPr lang="en-US" altLang="ja-JP" b="1" kern="100" dirty="0">
                <a:effectLst/>
                <a:latin typeface="Meiryo UI" panose="020B0604030504040204" pitchFamily="50" charset="-128"/>
                <a:ea typeface="Meiryo UI" panose="020B0604030504040204" pitchFamily="50" charset="-128"/>
              </a:rPr>
              <a:t>3.4.2</a:t>
            </a:r>
            <a:r>
              <a:rPr lang="ja-JP" altLang="ja-JP" b="1" kern="100" dirty="0">
                <a:effectLst/>
                <a:latin typeface="Meiryo UI" panose="020B0604030504040204" pitchFamily="50" charset="-128"/>
                <a:ea typeface="Meiryo UI" panose="020B0604030504040204" pitchFamily="50" charset="-128"/>
              </a:rPr>
              <a:t>　点検、診断・評価</a:t>
            </a:r>
          </a:p>
        </p:txBody>
      </p:sp>
      <p:sp>
        <p:nvSpPr>
          <p:cNvPr id="23" name="テキスト ボックス 22">
            <a:extLst>
              <a:ext uri="{FF2B5EF4-FFF2-40B4-BE49-F238E27FC236}">
                <a16:creationId xmlns:a16="http://schemas.microsoft.com/office/drawing/2014/main" id="{6764E5E4-7AB8-A1C7-265F-FF9B04BCB613}"/>
              </a:ext>
            </a:extLst>
          </p:cNvPr>
          <p:cNvSpPr txBox="1"/>
          <p:nvPr/>
        </p:nvSpPr>
        <p:spPr>
          <a:xfrm>
            <a:off x="4739991" y="1436070"/>
            <a:ext cx="4201162" cy="4143955"/>
          </a:xfrm>
          <a:prstGeom prst="rect">
            <a:avLst/>
          </a:prstGeom>
          <a:noFill/>
        </p:spPr>
        <p:txBody>
          <a:bodyPr wrap="square">
            <a:spAutoFit/>
          </a:bodyPr>
          <a:lstStyle/>
          <a:p>
            <a:pPr algn="just">
              <a:lnSpc>
                <a:spcPct val="13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【取組方針】</a:t>
            </a:r>
          </a:p>
          <a:p>
            <a:pPr marL="133350" indent="-133350" algn="just">
              <a:lnSpc>
                <a:spcPct val="13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効率的・効果的な維持管理を推進するため、日常的維持管理や、点検・診断手法、予防保全などの維持管理手法、補修や更新の最適化など計画的維持管理に関する考え方やフロー、留意事項等を明確にし、維持管理・更新に的確に対応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3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実施面においては、今すぐに取組を実践できるもののほか、維持管理データの蓄積や科学的、専門的な知見の高まり等により段階的に取組が実現できるものもあることから、その実現のプロセスを明確にし、段階的に充実を図り、継続的に見直していく。</a:t>
            </a:r>
          </a:p>
          <a:p>
            <a:pPr marL="133350" indent="-133350" algn="just">
              <a:lnSpc>
                <a:spcPct val="13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大阪府と指定管理者が一体となった実効性のある維持管理の実現に向けて、各点検結果や補修等の履歴などの維持管理データの蓄積・傾向把握を行い、大阪府においては改修・更新等の計画の見直しなどに活用し、指定管理者においては、対処療法的な修繕等から計画的なきめ細かな修繕等に取り組むなど、それぞれの役割分担に応じて的確に対応していく。併せて、職員の具体的な行動指針となるよう、現在の取組の評価・検証と一連の業務実施プロセスの明確化を図る。</a:t>
            </a:r>
          </a:p>
        </p:txBody>
      </p:sp>
      <p:sp>
        <p:nvSpPr>
          <p:cNvPr id="24" name="正方形/長方形 23">
            <a:extLst>
              <a:ext uri="{FF2B5EF4-FFF2-40B4-BE49-F238E27FC236}">
                <a16:creationId xmlns:a16="http://schemas.microsoft.com/office/drawing/2014/main" id="{0CF22E36-51EF-6748-1794-06AD6D49769F}"/>
              </a:ext>
            </a:extLst>
          </p:cNvPr>
          <p:cNvSpPr>
            <a:spLocks/>
          </p:cNvSpPr>
          <p:nvPr/>
        </p:nvSpPr>
        <p:spPr>
          <a:xfrm>
            <a:off x="4783453" y="1407455"/>
            <a:ext cx="4114238" cy="4143955"/>
          </a:xfrm>
          <a:prstGeom prst="rect">
            <a:avLst/>
          </a:prstGeom>
          <a:solidFill>
            <a:schemeClr val="bg1">
              <a:lumMod val="85000"/>
              <a:alpha val="2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テキスト ボックス 15">
            <a:extLst>
              <a:ext uri="{FF2B5EF4-FFF2-40B4-BE49-F238E27FC236}">
                <a16:creationId xmlns:a16="http://schemas.microsoft.com/office/drawing/2014/main" id="{C042E39D-FBF7-46B7-A312-F0B25C3743CE}"/>
              </a:ext>
            </a:extLst>
          </p:cNvPr>
          <p:cNvSpPr txBox="1"/>
          <p:nvPr/>
        </p:nvSpPr>
        <p:spPr>
          <a:xfrm>
            <a:off x="293381" y="1384844"/>
            <a:ext cx="2042160" cy="276999"/>
          </a:xfrm>
          <a:prstGeom prst="rect">
            <a:avLst/>
          </a:prstGeom>
          <a:noFill/>
        </p:spPr>
        <p:txBody>
          <a:bodyPr wrap="square">
            <a:spAutoFit/>
          </a:bodyPr>
          <a:lstStyle/>
          <a:p>
            <a:pPr marL="0" lvl="1" algn="just">
              <a:buFont typeface="+mj-cs"/>
              <a:buAutoNum type="arabicDbPlain" startAt="3"/>
              <a:tabLst>
                <a:tab pos="630555" algn="l"/>
              </a:tabLst>
            </a:pPr>
            <a:r>
              <a:rPr lang="ja-JP" altLang="en-US" sz="1200" u="none" strike="noStrike" kern="100" dirty="0">
                <a:effectLst/>
                <a:latin typeface="Meiryo UI" panose="020B0604030504040204" pitchFamily="50" charset="-128"/>
                <a:ea typeface="Meiryo UI" panose="020B0604030504040204" pitchFamily="50" charset="-128"/>
              </a:rPr>
              <a:t>）　</a:t>
            </a:r>
            <a:r>
              <a:rPr lang="ja-JP" altLang="ja-JP" sz="1200" u="none" strike="noStrike" kern="100" dirty="0">
                <a:effectLst/>
                <a:latin typeface="Meiryo UI" panose="020B0604030504040204" pitchFamily="50" charset="-128"/>
                <a:ea typeface="Meiryo UI" panose="020B0604030504040204" pitchFamily="50" charset="-128"/>
              </a:rPr>
              <a:t>施設別の点検方法等</a:t>
            </a:r>
            <a:endParaRPr lang="ja-JP" altLang="ja-JP" sz="1200" u="sng" kern="100" dirty="0">
              <a:effectLst/>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843E2E4A-E01F-45F3-852E-075D178FB2FD}"/>
              </a:ext>
            </a:extLst>
          </p:cNvPr>
          <p:cNvGraphicFramePr>
            <a:graphicFrameLocks noGrp="1"/>
          </p:cNvGraphicFramePr>
          <p:nvPr/>
        </p:nvGraphicFramePr>
        <p:xfrm>
          <a:off x="394885" y="1850709"/>
          <a:ext cx="4177115" cy="2006257"/>
        </p:xfrm>
        <a:graphic>
          <a:graphicData uri="http://schemas.openxmlformats.org/drawingml/2006/table">
            <a:tbl>
              <a:tblPr firstRow="1" firstCol="1" bandRow="1">
                <a:tableStyleId>{5C22544A-7EE6-4342-B048-85BDC9FD1C3A}</a:tableStyleId>
              </a:tblPr>
              <a:tblGrid>
                <a:gridCol w="807051">
                  <a:extLst>
                    <a:ext uri="{9D8B030D-6E8A-4147-A177-3AD203B41FA5}">
                      <a16:colId xmlns:a16="http://schemas.microsoft.com/office/drawing/2014/main" val="540007439"/>
                    </a:ext>
                  </a:extLst>
                </a:gridCol>
                <a:gridCol w="805272">
                  <a:extLst>
                    <a:ext uri="{9D8B030D-6E8A-4147-A177-3AD203B41FA5}">
                      <a16:colId xmlns:a16="http://schemas.microsoft.com/office/drawing/2014/main" val="783110805"/>
                    </a:ext>
                  </a:extLst>
                </a:gridCol>
                <a:gridCol w="2564792">
                  <a:extLst>
                    <a:ext uri="{9D8B030D-6E8A-4147-A177-3AD203B41FA5}">
                      <a16:colId xmlns:a16="http://schemas.microsoft.com/office/drawing/2014/main" val="3727260755"/>
                    </a:ext>
                  </a:extLst>
                </a:gridCol>
              </a:tblGrid>
              <a:tr h="247550">
                <a:tc>
                  <a:txBody>
                    <a:bodyPr/>
                    <a:lstStyle/>
                    <a:p>
                      <a:pPr algn="ctr"/>
                      <a:r>
                        <a:rPr lang="ja-JP" sz="1000" b="0" kern="100" dirty="0">
                          <a:solidFill>
                            <a:sysClr val="windowText" lastClr="000000"/>
                          </a:solidFill>
                          <a:effectLst/>
                          <a:latin typeface="Meiryo UI" panose="020B0604030504040204" pitchFamily="50" charset="-128"/>
                          <a:ea typeface="Meiryo UI" panose="020B0604030504040204" pitchFamily="50" charset="-128"/>
                        </a:rPr>
                        <a:t>点検区分</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000" b="0" kern="100" dirty="0">
                          <a:solidFill>
                            <a:sysClr val="windowText" lastClr="000000"/>
                          </a:solidFill>
                          <a:effectLst/>
                          <a:latin typeface="Meiryo UI" panose="020B0604030504040204" pitchFamily="50" charset="-128"/>
                          <a:ea typeface="Meiryo UI" panose="020B0604030504040204" pitchFamily="50" charset="-128"/>
                        </a:rPr>
                        <a:t>頻度</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000" b="0" kern="100" dirty="0">
                          <a:solidFill>
                            <a:sysClr val="windowText" lastClr="000000"/>
                          </a:solidFill>
                          <a:effectLst/>
                          <a:latin typeface="Meiryo UI" panose="020B0604030504040204" pitchFamily="50" charset="-128"/>
                          <a:ea typeface="Meiryo UI" panose="020B0604030504040204" pitchFamily="50" charset="-128"/>
                        </a:rPr>
                        <a:t>点検の方法・内容</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83142214"/>
                  </a:ext>
                </a:extLst>
              </a:tr>
              <a:tr h="612502">
                <a:tc>
                  <a:txBody>
                    <a:bodyPr/>
                    <a:lstStyle/>
                    <a:p>
                      <a:pPr algn="just"/>
                      <a:r>
                        <a:rPr lang="ja-JP" sz="1000" kern="100" dirty="0">
                          <a:solidFill>
                            <a:sysClr val="windowText" lastClr="000000"/>
                          </a:solidFill>
                          <a:effectLst/>
                          <a:latin typeface="Meiryo UI" panose="020B0604030504040204" pitchFamily="50" charset="-128"/>
                          <a:ea typeface="Meiryo UI" panose="020B0604030504040204" pitchFamily="50" charset="-128"/>
                        </a:rPr>
                        <a:t>日常点検</a:t>
                      </a:r>
                    </a:p>
                    <a:p>
                      <a:pPr algn="just"/>
                      <a:r>
                        <a:rPr lang="en-US" sz="1000" kern="100" dirty="0">
                          <a:solidFill>
                            <a:sysClr val="windowText" lastClr="000000"/>
                          </a:solidFill>
                          <a:effectLst/>
                          <a:latin typeface="Meiryo UI" panose="020B0604030504040204" pitchFamily="50" charset="-128"/>
                          <a:ea typeface="Meiryo UI" panose="020B0604030504040204" pitchFamily="50" charset="-128"/>
                        </a:rPr>
                        <a:t>(</a:t>
                      </a:r>
                      <a:r>
                        <a:rPr lang="ja-JP" sz="1000" kern="100" spc="-70" dirty="0">
                          <a:solidFill>
                            <a:sysClr val="windowText" lastClr="000000"/>
                          </a:solidFill>
                          <a:effectLst/>
                          <a:latin typeface="Meiryo UI" panose="020B0604030504040204" pitchFamily="50" charset="-128"/>
                          <a:ea typeface="Meiryo UI" panose="020B0604030504040204" pitchFamily="50" charset="-128"/>
                        </a:rPr>
                        <a:t>日常巡視</a:t>
                      </a:r>
                      <a:r>
                        <a:rPr lang="en-US" sz="1000" kern="100" dirty="0">
                          <a:solidFill>
                            <a:sysClr val="windowText" lastClr="000000"/>
                          </a:solidFill>
                          <a:effectLst/>
                          <a:latin typeface="Meiryo UI" panose="020B0604030504040204" pitchFamily="50" charset="-128"/>
                          <a:ea typeface="Meiryo UI" panose="020B0604030504040204" pitchFamily="50" charset="-128"/>
                        </a:rPr>
                        <a:t>)</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000" kern="100" spc="-90" dirty="0">
                          <a:solidFill>
                            <a:sysClr val="windowText" lastClr="000000"/>
                          </a:solidFill>
                          <a:effectLst/>
                          <a:latin typeface="Meiryo UI" panose="020B0604030504040204" pitchFamily="50" charset="-128"/>
                          <a:ea typeface="Meiryo UI" panose="020B0604030504040204" pitchFamily="50" charset="-128"/>
                        </a:rPr>
                        <a:t>毎日</a:t>
                      </a:r>
                      <a:r>
                        <a:rPr lang="en-US" sz="1000" kern="100" spc="-90" dirty="0">
                          <a:solidFill>
                            <a:sysClr val="windowText" lastClr="000000"/>
                          </a:solidFill>
                          <a:effectLst/>
                          <a:latin typeface="Meiryo UI" panose="020B0604030504040204" pitchFamily="50" charset="-128"/>
                          <a:ea typeface="Meiryo UI" panose="020B0604030504040204" pitchFamily="50" charset="-128"/>
                        </a:rPr>
                        <a:t>  </a:t>
                      </a:r>
                      <a:r>
                        <a:rPr lang="ja-JP" sz="1000" kern="100" spc="-90" dirty="0">
                          <a:solidFill>
                            <a:sysClr val="windowText" lastClr="000000"/>
                          </a:solidFill>
                          <a:effectLst/>
                          <a:latin typeface="Meiryo UI" panose="020B0604030504040204" pitchFamily="50" charset="-128"/>
                          <a:ea typeface="Meiryo UI" panose="020B0604030504040204" pitchFamily="50" charset="-128"/>
                        </a:rPr>
                        <a:t>午前・</a:t>
                      </a:r>
                      <a:endParaRPr lang="ja-JP" sz="1000" kern="100" dirty="0">
                        <a:solidFill>
                          <a:sysClr val="windowText" lastClr="000000"/>
                        </a:solidFill>
                        <a:effectLst/>
                        <a:latin typeface="Meiryo UI" panose="020B0604030504040204" pitchFamily="50" charset="-128"/>
                        <a:ea typeface="Meiryo UI" panose="020B0604030504040204" pitchFamily="50" charset="-128"/>
                      </a:endParaRPr>
                    </a:p>
                    <a:p>
                      <a:pPr algn="ctr"/>
                      <a:r>
                        <a:rPr lang="ja-JP" sz="1000" kern="100" spc="-90" dirty="0">
                          <a:solidFill>
                            <a:sysClr val="windowText" lastClr="000000"/>
                          </a:solidFill>
                          <a:effectLst/>
                          <a:latin typeface="Meiryo UI" panose="020B0604030504040204" pitchFamily="50" charset="-128"/>
                          <a:ea typeface="Meiryo UI" panose="020B0604030504040204" pitchFamily="50" charset="-128"/>
                        </a:rPr>
                        <a:t>午後の</a:t>
                      </a:r>
                      <a:r>
                        <a:rPr lang="en-US" sz="1000" kern="100" spc="-90" dirty="0">
                          <a:solidFill>
                            <a:sysClr val="windowText" lastClr="000000"/>
                          </a:solidFill>
                          <a:effectLst/>
                          <a:latin typeface="Meiryo UI" panose="020B0604030504040204" pitchFamily="50" charset="-128"/>
                          <a:ea typeface="Meiryo UI" panose="020B0604030504040204" pitchFamily="50" charset="-128"/>
                        </a:rPr>
                        <a:t>2</a:t>
                      </a:r>
                      <a:r>
                        <a:rPr lang="ja-JP" sz="1000" kern="100" spc="-90" dirty="0">
                          <a:solidFill>
                            <a:sysClr val="windowText" lastClr="000000"/>
                          </a:solidFill>
                          <a:effectLst/>
                          <a:latin typeface="Meiryo UI" panose="020B0604030504040204" pitchFamily="50" charset="-128"/>
                          <a:ea typeface="Meiryo UI" panose="020B0604030504040204" pitchFamily="50" charset="-128"/>
                        </a:rPr>
                        <a:t>回</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000" kern="100" dirty="0">
                          <a:solidFill>
                            <a:sysClr val="windowText" lastClr="000000"/>
                          </a:solidFill>
                          <a:effectLst/>
                          <a:latin typeface="Meiryo UI" panose="020B0604030504040204" pitchFamily="50" charset="-128"/>
                          <a:ea typeface="Meiryo UI" panose="020B0604030504040204" pitchFamily="50" charset="-128"/>
                        </a:rPr>
                        <a:t>巡視時に目視により、施設の故障</a:t>
                      </a:r>
                      <a:r>
                        <a:rPr lang="ja-JP" sz="1000" kern="100" baseline="30000" dirty="0">
                          <a:solidFill>
                            <a:sysClr val="windowText" lastClr="000000"/>
                          </a:solidFill>
                          <a:effectLst/>
                          <a:latin typeface="Meiryo UI" panose="020B0604030504040204" pitchFamily="50" charset="-128"/>
                          <a:ea typeface="Meiryo UI" panose="020B0604030504040204" pitchFamily="50" charset="-128"/>
                        </a:rPr>
                        <a:t>※</a:t>
                      </a:r>
                      <a:r>
                        <a:rPr lang="ja-JP" sz="1000" kern="100" dirty="0">
                          <a:solidFill>
                            <a:sysClr val="windowText" lastClr="000000"/>
                          </a:solidFill>
                          <a:effectLst/>
                          <a:latin typeface="Meiryo UI" panose="020B0604030504040204" pitchFamily="50" charset="-128"/>
                          <a:ea typeface="Meiryo UI" panose="020B0604030504040204" pitchFamily="50" charset="-128"/>
                        </a:rPr>
                        <a:t>がないかを確認。</a:t>
                      </a:r>
                    </a:p>
                    <a:p>
                      <a:pPr indent="114300" algn="just"/>
                      <a:r>
                        <a:rPr lang="ja-JP" sz="1000" kern="100" dirty="0">
                          <a:solidFill>
                            <a:sysClr val="windowText" lastClr="000000"/>
                          </a:solidFill>
                          <a:effectLst/>
                          <a:latin typeface="Meiryo UI" panose="020B0604030504040204" pitchFamily="50" charset="-128"/>
                          <a:ea typeface="Meiryo UI" panose="020B0604030504040204" pitchFamily="50" charset="-128"/>
                        </a:rPr>
                        <a:t>※主にポンプ設備などの稼働有無の確認</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9133898"/>
                  </a:ext>
                </a:extLst>
              </a:tr>
              <a:tr h="1146205">
                <a:tc>
                  <a:txBody>
                    <a:bodyPr/>
                    <a:lstStyle/>
                    <a:p>
                      <a:pPr algn="ctr"/>
                      <a:r>
                        <a:rPr lang="ja-JP" sz="1000" kern="100" dirty="0">
                          <a:solidFill>
                            <a:sysClr val="windowText" lastClr="000000"/>
                          </a:solidFill>
                          <a:effectLst/>
                          <a:latin typeface="Meiryo UI" panose="020B0604030504040204" pitchFamily="50" charset="-128"/>
                          <a:ea typeface="Meiryo UI" panose="020B0604030504040204" pitchFamily="50" charset="-128"/>
                        </a:rPr>
                        <a:t>定期点検</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kern="100" dirty="0">
                          <a:solidFill>
                            <a:sysClr val="windowText" lastClr="000000"/>
                          </a:solidFill>
                          <a:effectLst/>
                          <a:latin typeface="Meiryo UI" panose="020B0604030504040204" pitchFamily="50" charset="-128"/>
                          <a:ea typeface="Meiryo UI" panose="020B0604030504040204" pitchFamily="50" charset="-128"/>
                        </a:rPr>
                        <a:t>1</a:t>
                      </a:r>
                      <a:r>
                        <a:rPr lang="ja-JP" sz="1000" kern="100" dirty="0">
                          <a:solidFill>
                            <a:sysClr val="windowText" lastClr="000000"/>
                          </a:solidFill>
                          <a:effectLst/>
                          <a:latin typeface="Meiryo UI" panose="020B0604030504040204" pitchFamily="50" charset="-128"/>
                          <a:ea typeface="Meiryo UI" panose="020B0604030504040204" pitchFamily="50" charset="-128"/>
                        </a:rPr>
                        <a:t>回</a:t>
                      </a:r>
                      <a:r>
                        <a:rPr lang="en-US" sz="1000" kern="100" dirty="0">
                          <a:solidFill>
                            <a:sysClr val="windowText" lastClr="000000"/>
                          </a:solidFill>
                          <a:effectLst/>
                          <a:latin typeface="Meiryo UI" panose="020B0604030504040204" pitchFamily="50" charset="-128"/>
                          <a:ea typeface="Meiryo UI" panose="020B0604030504040204" pitchFamily="50" charset="-128"/>
                        </a:rPr>
                        <a:t>/</a:t>
                      </a:r>
                      <a:r>
                        <a:rPr lang="ja-JP" sz="1000" kern="100" dirty="0">
                          <a:solidFill>
                            <a:sysClr val="windowText" lastClr="000000"/>
                          </a:solidFill>
                          <a:effectLst/>
                          <a:latin typeface="Meiryo UI" panose="020B0604030504040204" pitchFamily="50" charset="-128"/>
                          <a:ea typeface="Meiryo UI" panose="020B0604030504040204" pitchFamily="50" charset="-128"/>
                        </a:rPr>
                        <a:t>月以上</a:t>
                      </a:r>
                      <a:r>
                        <a:rPr lang="ja-JP" sz="1000" kern="100" baseline="30000" dirty="0">
                          <a:solidFill>
                            <a:sysClr val="windowText" lastClr="000000"/>
                          </a:solidFill>
                          <a:effectLst/>
                          <a:latin typeface="Meiryo UI" panose="020B0604030504040204" pitchFamily="50" charset="-128"/>
                          <a:ea typeface="Meiryo UI" panose="020B0604030504040204" pitchFamily="50" charset="-128"/>
                        </a:rPr>
                        <a:t>※</a:t>
                      </a:r>
                      <a:endParaRPr lang="ja-JP" sz="1000" kern="100" dirty="0">
                        <a:solidFill>
                          <a:sysClr val="windowText" lastClr="000000"/>
                        </a:solidFill>
                        <a:effectLst/>
                        <a:latin typeface="Meiryo UI" panose="020B0604030504040204" pitchFamily="50" charset="-128"/>
                        <a:ea typeface="Meiryo UI" panose="020B0604030504040204" pitchFamily="50" charset="-128"/>
                      </a:endParaRPr>
                    </a:p>
                    <a:p>
                      <a:pPr algn="ctr">
                        <a:lnSpc>
                          <a:spcPts val="12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※対象施設に応じて頻度が異なる</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000" kern="100" dirty="0">
                          <a:solidFill>
                            <a:sysClr val="windowText" lastClr="000000"/>
                          </a:solidFill>
                          <a:effectLst/>
                          <a:latin typeface="Meiryo UI" panose="020B0604030504040204" pitchFamily="50" charset="-128"/>
                          <a:ea typeface="Meiryo UI" panose="020B0604030504040204" pitchFamily="50" charset="-128"/>
                        </a:rPr>
                        <a:t>目視、聴診や計測機器等を使用して、専門技術者により、受変電設備等の電気設備やポンプ等の機械設備、火災報知器等の消防設備などの劣化損傷状態や作動状況を確認。</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9031023"/>
                  </a:ext>
                </a:extLst>
              </a:tr>
            </a:tbl>
          </a:graphicData>
        </a:graphic>
      </p:graphicFrame>
    </p:spTree>
    <p:extLst>
      <p:ext uri="{BB962C8B-B14F-4D97-AF65-F5344CB8AC3E}">
        <p14:creationId xmlns:p14="http://schemas.microsoft.com/office/powerpoint/2010/main" val="802380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191</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lang="ja-JP" altLang="en-US" sz="2000" dirty="0">
                <a:solidFill>
                  <a:prstClr val="white"/>
                </a:solidFill>
                <a:latin typeface="Meiryo UI" pitchFamily="50" charset="-128"/>
                <a:ea typeface="Meiryo UI" pitchFamily="50" charset="-128"/>
                <a:cs typeface="Meiryo UI" pitchFamily="50" charset="-128"/>
              </a:rPr>
              <a:t>公園</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lang="en-US" altLang="ja-JP" sz="2000" b="1" dirty="0">
              <a:solidFill>
                <a:schemeClr val="bg1"/>
              </a:solidFill>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347D00D3-97E2-B14C-4CFA-5E3D368EBADF}"/>
              </a:ext>
            </a:extLst>
          </p:cNvPr>
          <p:cNvSpPr txBox="1"/>
          <p:nvPr/>
        </p:nvSpPr>
        <p:spPr>
          <a:xfrm>
            <a:off x="65505" y="1051636"/>
            <a:ext cx="2208261" cy="276999"/>
          </a:xfrm>
          <a:prstGeom prst="rect">
            <a:avLst/>
          </a:prstGeom>
          <a:noFill/>
        </p:spPr>
        <p:txBody>
          <a:bodyPr wrap="square">
            <a:spAutoFit/>
          </a:bodyPr>
          <a:lstStyle/>
          <a:p>
            <a:r>
              <a:rPr lang="ja-JP" altLang="ja-JP" sz="1200" b="1" kern="100" dirty="0">
                <a:effectLst/>
                <a:latin typeface="Meiryo UI" panose="020B0604030504040204" pitchFamily="50" charset="-128"/>
                <a:ea typeface="Meiryo UI" panose="020B0604030504040204" pitchFamily="50" charset="-128"/>
              </a:rPr>
              <a:t>（１）　点検業務</a:t>
            </a:r>
            <a:r>
              <a:rPr lang="ja-JP" altLang="ja-JP" sz="1200" b="1" kern="100" dirty="0">
                <a:solidFill>
                  <a:srgbClr val="FF0000"/>
                </a:solidFill>
                <a:effectLst/>
                <a:latin typeface="Meiryo UI" panose="020B0604030504040204" pitchFamily="50" charset="-128"/>
                <a:ea typeface="Meiryo UI" panose="020B0604030504040204" pitchFamily="50" charset="-128"/>
              </a:rPr>
              <a:t>における視点</a:t>
            </a:r>
            <a:endParaRPr lang="ja-JP" altLang="ja-JP" sz="1200" b="1" kern="100" dirty="0">
              <a:effectLst/>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CDA18BCC-8B2D-B40F-5692-29F0E48BC6AB}"/>
              </a:ext>
            </a:extLst>
          </p:cNvPr>
          <p:cNvSpPr txBox="1"/>
          <p:nvPr/>
        </p:nvSpPr>
        <p:spPr>
          <a:xfrm>
            <a:off x="-110646" y="1332631"/>
            <a:ext cx="4559300" cy="1397049"/>
          </a:xfrm>
          <a:prstGeom prst="rect">
            <a:avLst/>
          </a:prstGeom>
          <a:noFill/>
        </p:spPr>
        <p:txBody>
          <a:bodyPr wrap="square">
            <a:spAutoFit/>
          </a:bodyPr>
          <a:lstStyle/>
          <a:p>
            <a:pPr marL="400050"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業務（点検、診断・評価）は、「施設の現状を把握し、不具合の早期発見、適切な処置により、利用者および第三者への安全を確保すること」および「点検データ（基礎資料）を蓄積し、点検の充実や予防保全対策の拡充、計画的な補修や更新の最適化など効率的・効果的な維持管理・補修・更新につなげること」の視点で充実を図っていく。</a:t>
            </a:r>
          </a:p>
        </p:txBody>
      </p:sp>
      <p:sp>
        <p:nvSpPr>
          <p:cNvPr id="34" name="テキスト ボックス 33">
            <a:extLst>
              <a:ext uri="{FF2B5EF4-FFF2-40B4-BE49-F238E27FC236}">
                <a16:creationId xmlns:a16="http://schemas.microsoft.com/office/drawing/2014/main" id="{B69ADBC7-AFF8-F377-16C9-0DAAE86B4528}"/>
              </a:ext>
            </a:extLst>
          </p:cNvPr>
          <p:cNvSpPr txBox="1"/>
          <p:nvPr/>
        </p:nvSpPr>
        <p:spPr>
          <a:xfrm>
            <a:off x="1146409" y="5663649"/>
            <a:ext cx="2733040" cy="276999"/>
          </a:xfrm>
          <a:prstGeom prst="rect">
            <a:avLst/>
          </a:prstGeom>
          <a:noFill/>
        </p:spPr>
        <p:txBody>
          <a:bodyPr wrap="square">
            <a:spAutoFit/>
          </a:bodyPr>
          <a:lstStyle/>
          <a:p>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a:t>
            </a:r>
            <a:r>
              <a:rPr lang="en-US" altLang="ja-JP" sz="1200" kern="100" dirty="0">
                <a:highlight>
                  <a:srgbClr val="FFFF99"/>
                </a:highlight>
                <a:latin typeface="Meiryo UI" panose="020B0604030504040204" pitchFamily="50" charset="-128"/>
                <a:ea typeface="Meiryo UI" panose="020B0604030504040204" pitchFamily="50" charset="-128"/>
                <a:cs typeface="Times New Roman" panose="02020603050405020304" pitchFamily="18" charset="0"/>
              </a:rPr>
              <a:t>4</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点検業務の充実に向けた観点</a:t>
            </a:r>
            <a:endParaRPr lang="ja-JP" altLang="en-US" sz="1200" dirty="0">
              <a:highlight>
                <a:srgbClr val="FFFF99"/>
              </a:highlight>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A7493F3-18DC-29D8-801E-766D2FE7C993}"/>
              </a:ext>
            </a:extLst>
          </p:cNvPr>
          <p:cNvSpPr txBox="1"/>
          <p:nvPr/>
        </p:nvSpPr>
        <p:spPr>
          <a:xfrm>
            <a:off x="389653" y="5925947"/>
            <a:ext cx="4059001" cy="732252"/>
          </a:xfrm>
          <a:prstGeom prst="rect">
            <a:avLst/>
          </a:prstGeom>
          <a:noFill/>
        </p:spPr>
        <p:txBody>
          <a:bodyPr wrap="square">
            <a:spAutoFit/>
          </a:bodyPr>
          <a:lstStyle/>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上記のことを踏まえて、公園においては、以下の「点検業務の方針」及び「点検の視点」に</a:t>
            </a:r>
          </a:p>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より、点検業務の充実に取り組んでいく。</a:t>
            </a:r>
          </a:p>
        </p:txBody>
      </p:sp>
      <p:sp>
        <p:nvSpPr>
          <p:cNvPr id="31" name="テキスト ボックス 30">
            <a:extLst>
              <a:ext uri="{FF2B5EF4-FFF2-40B4-BE49-F238E27FC236}">
                <a16:creationId xmlns:a16="http://schemas.microsoft.com/office/drawing/2014/main" id="{A2B724B8-78A0-1CCF-C34E-8CEB1D6C4EC8}"/>
              </a:ext>
            </a:extLst>
          </p:cNvPr>
          <p:cNvSpPr txBox="1"/>
          <p:nvPr/>
        </p:nvSpPr>
        <p:spPr>
          <a:xfrm>
            <a:off x="4781538" y="1037484"/>
            <a:ext cx="1421094" cy="276999"/>
          </a:xfrm>
          <a:prstGeom prst="rect">
            <a:avLst/>
          </a:prstGeom>
          <a:noFill/>
        </p:spPr>
        <p:txBody>
          <a:bodyPr wrap="square">
            <a:spAutoFit/>
          </a:bodyPr>
          <a:lstStyle/>
          <a:p>
            <a:pPr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【点検業務の方針】</a:t>
            </a:r>
          </a:p>
        </p:txBody>
      </p:sp>
      <p:sp>
        <p:nvSpPr>
          <p:cNvPr id="35" name="Text Box 695">
            <a:extLst>
              <a:ext uri="{FF2B5EF4-FFF2-40B4-BE49-F238E27FC236}">
                <a16:creationId xmlns:a16="http://schemas.microsoft.com/office/drawing/2014/main" id="{5C50FBCB-0A19-CE75-63AE-4AF693323261}"/>
              </a:ext>
            </a:extLst>
          </p:cNvPr>
          <p:cNvSpPr txBox="1">
            <a:spLocks noChangeArrowheads="1"/>
          </p:cNvSpPr>
          <p:nvPr/>
        </p:nvSpPr>
        <p:spPr bwMode="auto">
          <a:xfrm>
            <a:off x="4818815" y="1347331"/>
            <a:ext cx="4151133" cy="1682948"/>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pPr marL="342900" lvl="0" indent="-342900" algn="just" hangingPunct="0">
              <a:lnSpc>
                <a:spcPct val="120000"/>
              </a:lnSpc>
              <a:buFont typeface="Wingdings" panose="05000000000000000000" pitchFamily="2" charset="2"/>
              <a:buChar char=""/>
            </a:pPr>
            <a:r>
              <a:rPr lang="ja-JP" sz="1100" kern="10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利用者の安全性を確保する為、事故につながる危険個所の早期発見に取り組む。</a:t>
            </a:r>
            <a:endParaRPr lang="ja-JP" sz="1100" kern="10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hangingPunct="0">
              <a:lnSpc>
                <a:spcPct val="120000"/>
              </a:lnSpc>
              <a:buFont typeface="Wingdings" panose="05000000000000000000" pitchFamily="2" charset="2"/>
              <a:buChar char=""/>
            </a:pPr>
            <a:r>
              <a:rPr lang="ja-JP" sz="1100" kern="10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施設の快適性を維持する為、利用者目線での施設の不具合の確認に取り組む。</a:t>
            </a:r>
            <a:endParaRPr lang="ja-JP" sz="1100" kern="10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hangingPunct="0">
              <a:lnSpc>
                <a:spcPct val="120000"/>
              </a:lnSpc>
              <a:buFont typeface="Wingdings" panose="05000000000000000000" pitchFamily="2" charset="2"/>
              <a:buChar char=""/>
            </a:pPr>
            <a:r>
              <a:rPr lang="ja-JP" sz="1100" kern="10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施設の機能保全を図る為、施設の劣化損傷状態の程度と内容を正確に把握する。</a:t>
            </a:r>
            <a:endParaRPr lang="ja-JP" sz="1100" kern="10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hangingPunct="0">
              <a:lnSpc>
                <a:spcPct val="120000"/>
              </a:lnSpc>
              <a:buFont typeface="Wingdings" panose="05000000000000000000" pitchFamily="2" charset="2"/>
              <a:buChar char=""/>
            </a:pPr>
            <a:r>
              <a:rPr lang="ja-JP" sz="1100" kern="10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施設の計画的な維持管理や補修更新等を行う為、点検データを蓄積・管理・活用する。</a:t>
            </a:r>
            <a:endParaRPr lang="ja-JP" sz="1100" kern="10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Rectangle 696">
            <a:extLst>
              <a:ext uri="{FF2B5EF4-FFF2-40B4-BE49-F238E27FC236}">
                <a16:creationId xmlns:a16="http://schemas.microsoft.com/office/drawing/2014/main" id="{77C9E1E3-FE46-838A-A607-A1874A6DF20F}"/>
              </a:ext>
            </a:extLst>
          </p:cNvPr>
          <p:cNvSpPr>
            <a:spLocks noChangeArrowheads="1"/>
          </p:cNvSpPr>
          <p:nvPr/>
        </p:nvSpPr>
        <p:spPr bwMode="auto">
          <a:xfrm>
            <a:off x="4855295" y="3141379"/>
            <a:ext cx="4123936" cy="53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t" anchorCtr="0" upright="1">
            <a:noAutofit/>
          </a:bodyPr>
          <a:lstStyle/>
          <a:p>
            <a:pPr marL="228600" indent="-228600" algn="l">
              <a:lnSpc>
                <a:spcPct val="1200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※『本計画における点検業務は、管理対象施設の状態や変状の程度などを、あらかじめ</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28600" indent="-228600" algn="l">
              <a:lnSpc>
                <a:spcPct val="120000"/>
              </a:lnSpc>
            </a:pP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   </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定めた手順により検査・診断・評価・記録することをいい、施設の異常または機能低下</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28600" indent="-228600" algn="l">
              <a:lnSpc>
                <a:spcPct val="120000"/>
              </a:lnSpc>
            </a:pP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   </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がある場合に必要に応じて対応措置について判断することを含む。』</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ECB0D337-BD40-D32B-EB6A-08E90DFB36EA}"/>
              </a:ext>
            </a:extLst>
          </p:cNvPr>
          <p:cNvSpPr txBox="1"/>
          <p:nvPr/>
        </p:nvSpPr>
        <p:spPr>
          <a:xfrm>
            <a:off x="4807392" y="3846672"/>
            <a:ext cx="4171839" cy="2061846"/>
          </a:xfrm>
          <a:prstGeom prst="rect">
            <a:avLst/>
          </a:prstGeom>
          <a:noFill/>
        </p:spPr>
        <p:txBody>
          <a:bodyPr wrap="square">
            <a:spAutoFit/>
          </a:bodyPr>
          <a:lstStyle/>
          <a:p>
            <a:pPr>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点検の視点 </a:t>
            </a:r>
          </a:p>
          <a:p>
            <a:pPr>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① 安全性の確認（施設の破損、見通しの確保等）</a:t>
            </a:r>
          </a:p>
          <a:p>
            <a:pPr>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② 施設の機能保全の確認</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消耗、劣化した部材、排水機能、設</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備機器の正常な作動等）</a:t>
            </a:r>
          </a:p>
          <a:p>
            <a:pPr>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③ 衛生状態や快適性の確認（落書き・汚物等による汚損等）</a:t>
            </a:r>
          </a:p>
          <a:p>
            <a:pPr>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④ 施設の利用環境の確認（不適切な利用、施設の利用頻度</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等）</a:t>
            </a:r>
          </a:p>
          <a:p>
            <a:pPr>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⑤ 周辺施設に対する影響の確認（越境枝、排水処理等）</a:t>
            </a:r>
          </a:p>
          <a:p>
            <a:pPr>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⑥ 劣化等の施設情報の収集・記録</a:t>
            </a:r>
          </a:p>
        </p:txBody>
      </p:sp>
      <p:sp>
        <p:nvSpPr>
          <p:cNvPr id="42" name="テキスト ボックス 41">
            <a:extLst>
              <a:ext uri="{FF2B5EF4-FFF2-40B4-BE49-F238E27FC236}">
                <a16:creationId xmlns:a16="http://schemas.microsoft.com/office/drawing/2014/main" id="{92C5BB74-614E-9A3E-CC8C-5264DE4FC302}"/>
              </a:ext>
            </a:extLst>
          </p:cNvPr>
          <p:cNvSpPr txBox="1"/>
          <p:nvPr/>
        </p:nvSpPr>
        <p:spPr>
          <a:xfrm>
            <a:off x="65505" y="549474"/>
            <a:ext cx="3176695" cy="369332"/>
          </a:xfrm>
          <a:prstGeom prst="rect">
            <a:avLst/>
          </a:prstGeom>
          <a:noFill/>
        </p:spPr>
        <p:txBody>
          <a:bodyPr wrap="square">
            <a:spAutoFit/>
          </a:bodyPr>
          <a:lstStyle/>
          <a:p>
            <a:pPr algn="just"/>
            <a:r>
              <a:rPr lang="en-US" altLang="ja-JP" b="1" kern="100" dirty="0">
                <a:effectLst/>
                <a:latin typeface="Meiryo UI" panose="020B0604030504040204" pitchFamily="50" charset="-128"/>
                <a:ea typeface="Meiryo UI" panose="020B0604030504040204" pitchFamily="50" charset="-128"/>
              </a:rPr>
              <a:t>3.4.2</a:t>
            </a:r>
            <a:r>
              <a:rPr lang="ja-JP" altLang="ja-JP" b="1" kern="100" dirty="0">
                <a:effectLst/>
                <a:latin typeface="Meiryo UI" panose="020B0604030504040204" pitchFamily="50" charset="-128"/>
                <a:ea typeface="Meiryo UI" panose="020B0604030504040204" pitchFamily="50" charset="-128"/>
              </a:rPr>
              <a:t>　点検、診断・評価</a:t>
            </a:r>
          </a:p>
        </p:txBody>
      </p:sp>
      <p:grpSp>
        <p:nvGrpSpPr>
          <p:cNvPr id="2" name="グループ化 1">
            <a:extLst>
              <a:ext uri="{FF2B5EF4-FFF2-40B4-BE49-F238E27FC236}">
                <a16:creationId xmlns:a16="http://schemas.microsoft.com/office/drawing/2014/main" id="{14464E81-05E4-98B9-F6DD-AED7E5942FE8}"/>
              </a:ext>
            </a:extLst>
          </p:cNvPr>
          <p:cNvGrpSpPr>
            <a:grpSpLocks/>
          </p:cNvGrpSpPr>
          <p:nvPr/>
        </p:nvGrpSpPr>
        <p:grpSpPr bwMode="auto">
          <a:xfrm>
            <a:off x="229468" y="2773237"/>
            <a:ext cx="4211955" cy="2788285"/>
            <a:chOff x="2102" y="4358"/>
            <a:chExt cx="6633" cy="4391"/>
          </a:xfrm>
        </p:grpSpPr>
        <p:sp>
          <p:nvSpPr>
            <p:cNvPr id="7" name="対角する 2 つの角を丸めた四角形 693">
              <a:extLst>
                <a:ext uri="{FF2B5EF4-FFF2-40B4-BE49-F238E27FC236}">
                  <a16:creationId xmlns:a16="http://schemas.microsoft.com/office/drawing/2014/main" id="{BADA5923-500A-57CF-162C-7381FE2D7FBC}"/>
                </a:ext>
              </a:extLst>
            </p:cNvPr>
            <p:cNvSpPr>
              <a:spLocks/>
            </p:cNvSpPr>
            <p:nvPr/>
          </p:nvSpPr>
          <p:spPr bwMode="auto">
            <a:xfrm>
              <a:off x="5839" y="4996"/>
              <a:ext cx="2866" cy="505"/>
            </a:xfrm>
            <a:custGeom>
              <a:avLst/>
              <a:gdLst>
                <a:gd name="T0" fmla="*/ 44069 w 2207210"/>
                <a:gd name="T1" fmla="*/ 0 h 320675"/>
                <a:gd name="T2" fmla="*/ 1819910 w 2207210"/>
                <a:gd name="T3" fmla="*/ 0 h 320675"/>
                <a:gd name="T4" fmla="*/ 1819910 w 2207210"/>
                <a:gd name="T5" fmla="*/ 0 h 320675"/>
                <a:gd name="T6" fmla="*/ 1819910 w 2207210"/>
                <a:gd name="T7" fmla="*/ 266699 h 320675"/>
                <a:gd name="T8" fmla="*/ 1775841 w 2207210"/>
                <a:gd name="T9" fmla="*/ 320040 h 320675"/>
                <a:gd name="T10" fmla="*/ 0 w 2207210"/>
                <a:gd name="T11" fmla="*/ 320040 h 320675"/>
                <a:gd name="T12" fmla="*/ 0 w 2207210"/>
                <a:gd name="T13" fmla="*/ 320040 h 320675"/>
                <a:gd name="T14" fmla="*/ 0 w 2207210"/>
                <a:gd name="T15" fmla="*/ 53341 h 320675"/>
                <a:gd name="T16" fmla="*/ 44069 w 2207210"/>
                <a:gd name="T17" fmla="*/ 0 h 320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7210"/>
                <a:gd name="T28" fmla="*/ 0 h 320675"/>
                <a:gd name="T29" fmla="*/ 2207210 w 2207210"/>
                <a:gd name="T30" fmla="*/ 320675 h 320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7210" h="320675">
                  <a:moveTo>
                    <a:pt x="53447" y="0"/>
                  </a:moveTo>
                  <a:lnTo>
                    <a:pt x="2207210" y="0"/>
                  </a:lnTo>
                  <a:lnTo>
                    <a:pt x="2207210" y="267228"/>
                  </a:lnTo>
                  <a:cubicBezTo>
                    <a:pt x="2207210" y="296746"/>
                    <a:pt x="2183281" y="320675"/>
                    <a:pt x="2153763" y="320675"/>
                  </a:cubicBezTo>
                  <a:lnTo>
                    <a:pt x="0" y="320675"/>
                  </a:lnTo>
                  <a:lnTo>
                    <a:pt x="0" y="53447"/>
                  </a:lnTo>
                  <a:cubicBezTo>
                    <a:pt x="0" y="23929"/>
                    <a:pt x="23929" y="0"/>
                    <a:pt x="53447" y="0"/>
                  </a:cubicBezTo>
                  <a:close/>
                </a:path>
              </a:pathLst>
            </a:custGeom>
            <a:solidFill>
              <a:schemeClr val="bg1"/>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200"/>
                </a:lnSpc>
              </a:pPr>
              <a:r>
                <a:rPr lang="ja-JP" sz="900" kern="1200">
                  <a:effectLst/>
                  <a:latin typeface="Times New Roman" panose="02020603050405020304" pitchFamily="18" charset="0"/>
                  <a:ea typeface="Meiryo UI" panose="020B0604030504040204" pitchFamily="50" charset="-128"/>
                  <a:cs typeface="Meiryo UI" panose="020B0604030504040204" pitchFamily="50" charset="-128"/>
                </a:rPr>
                <a:t>耐久性に与える影響</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9D017B45-F857-BD55-2019-2A42ADEF8CD3}"/>
                </a:ext>
              </a:extLst>
            </p:cNvPr>
            <p:cNvCxnSpPr>
              <a:cxnSpLocks/>
            </p:cNvCxnSpPr>
            <p:nvPr/>
          </p:nvCxnSpPr>
          <p:spPr bwMode="auto">
            <a:xfrm flipH="1">
              <a:off x="5470" y="5327"/>
              <a:ext cx="4" cy="1077"/>
            </a:xfrm>
            <a:prstGeom prst="line">
              <a:avLst/>
            </a:prstGeom>
            <a:noFill/>
            <a:ln w="6350" cap="flat" cmpd="sng" algn="ctr">
              <a:solidFill>
                <a:srgbClr val="4472C4"/>
              </a:solidFill>
              <a:prstDash val="solid"/>
              <a:miter lim="800000"/>
              <a:headEnd/>
              <a:tailEnd/>
            </a:ln>
            <a:extLst>
              <a:ext uri="{909E8E84-426E-40DD-AFC4-6F175D3DCCD1}">
                <a14:hiddenFill xmlns:a14="http://schemas.microsoft.com/office/drawing/2010/main">
                  <a:noFill/>
                </a14:hiddenFill>
              </a:ext>
            </a:extLst>
          </p:spPr>
        </p:cxnSp>
        <p:cxnSp>
          <p:nvCxnSpPr>
            <p:cNvPr id="29" name="直線コネクタ 28">
              <a:extLst>
                <a:ext uri="{FF2B5EF4-FFF2-40B4-BE49-F238E27FC236}">
                  <a16:creationId xmlns:a16="http://schemas.microsoft.com/office/drawing/2014/main" id="{5AB0EBF6-EFAF-3CE8-D524-5154D33A98B6}"/>
                </a:ext>
              </a:extLst>
            </p:cNvPr>
            <p:cNvCxnSpPr>
              <a:cxnSpLocks noChangeShapeType="1"/>
            </p:cNvCxnSpPr>
            <p:nvPr/>
          </p:nvCxnSpPr>
          <p:spPr bwMode="auto">
            <a:xfrm>
              <a:off x="5473" y="5827"/>
              <a:ext cx="390" cy="0"/>
            </a:xfrm>
            <a:prstGeom prst="line">
              <a:avLst/>
            </a:prstGeom>
            <a:noFill/>
            <a:ln w="6350" cap="flat" cmpd="sng" algn="ctr">
              <a:solidFill>
                <a:srgbClr val="4472C4"/>
              </a:solidFill>
              <a:prstDash val="solid"/>
              <a:miter lim="800000"/>
              <a:headEnd/>
              <a:tailEnd/>
            </a:ln>
            <a:extLst>
              <a:ext uri="{909E8E84-426E-40DD-AFC4-6F175D3DCCD1}">
                <a14:hiddenFill xmlns:a14="http://schemas.microsoft.com/office/drawing/2010/main">
                  <a:noFill/>
                </a14:hiddenFill>
              </a:ext>
            </a:extLst>
          </p:spPr>
        </p:cxnSp>
        <p:cxnSp>
          <p:nvCxnSpPr>
            <p:cNvPr id="33" name="直線コネクタ 32">
              <a:extLst>
                <a:ext uri="{FF2B5EF4-FFF2-40B4-BE49-F238E27FC236}">
                  <a16:creationId xmlns:a16="http://schemas.microsoft.com/office/drawing/2014/main" id="{75163DF9-1AA9-1361-44FA-7BFB6258BD68}"/>
                </a:ext>
              </a:extLst>
            </p:cNvPr>
            <p:cNvCxnSpPr>
              <a:cxnSpLocks noChangeShapeType="1"/>
            </p:cNvCxnSpPr>
            <p:nvPr/>
          </p:nvCxnSpPr>
          <p:spPr bwMode="auto">
            <a:xfrm>
              <a:off x="5456" y="6404"/>
              <a:ext cx="391" cy="0"/>
            </a:xfrm>
            <a:prstGeom prst="line">
              <a:avLst/>
            </a:prstGeom>
            <a:noFill/>
            <a:ln w="6350" cap="flat" cmpd="sng" algn="ctr">
              <a:solidFill>
                <a:srgbClr val="4472C4"/>
              </a:solidFill>
              <a:prstDash val="solid"/>
              <a:miter lim="800000"/>
              <a:headEnd/>
              <a:tailEnd/>
            </a:ln>
            <a:extLst>
              <a:ext uri="{909E8E84-426E-40DD-AFC4-6F175D3DCCD1}">
                <a14:hiddenFill xmlns:a14="http://schemas.microsoft.com/office/drawing/2010/main">
                  <a:noFill/>
                </a14:hiddenFill>
              </a:ext>
            </a:extLst>
          </p:spPr>
        </p:cxnSp>
        <p:cxnSp>
          <p:nvCxnSpPr>
            <p:cNvPr id="38" name="直線コネクタ 37">
              <a:extLst>
                <a:ext uri="{FF2B5EF4-FFF2-40B4-BE49-F238E27FC236}">
                  <a16:creationId xmlns:a16="http://schemas.microsoft.com/office/drawing/2014/main" id="{39656A42-B26E-9984-FD19-62F941915005}"/>
                </a:ext>
              </a:extLst>
            </p:cNvPr>
            <p:cNvCxnSpPr>
              <a:cxnSpLocks noChangeShapeType="1"/>
            </p:cNvCxnSpPr>
            <p:nvPr/>
          </p:nvCxnSpPr>
          <p:spPr bwMode="auto">
            <a:xfrm>
              <a:off x="5142" y="7016"/>
              <a:ext cx="663"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43" name="直線コネクタ 42">
              <a:extLst>
                <a:ext uri="{FF2B5EF4-FFF2-40B4-BE49-F238E27FC236}">
                  <a16:creationId xmlns:a16="http://schemas.microsoft.com/office/drawing/2014/main" id="{3E736ABF-0D45-B835-7726-EC8B2EB7D14D}"/>
                </a:ext>
              </a:extLst>
            </p:cNvPr>
            <p:cNvCxnSpPr>
              <a:cxnSpLocks noChangeShapeType="1"/>
            </p:cNvCxnSpPr>
            <p:nvPr/>
          </p:nvCxnSpPr>
          <p:spPr bwMode="auto">
            <a:xfrm>
              <a:off x="5532" y="7034"/>
              <a:ext cx="0" cy="1497"/>
            </a:xfrm>
            <a:prstGeom prst="line">
              <a:avLst/>
            </a:prstGeom>
            <a:noFill/>
            <a:ln w="6350" cap="flat" cmpd="sng" algn="ctr">
              <a:solidFill>
                <a:srgbClr val="4472C4"/>
              </a:solidFill>
              <a:prstDash val="solid"/>
              <a:miter lim="800000"/>
              <a:headEnd/>
              <a:tailEnd/>
            </a:ln>
            <a:extLst>
              <a:ext uri="{909E8E84-426E-40DD-AFC4-6F175D3DCCD1}">
                <a14:hiddenFill xmlns:a14="http://schemas.microsoft.com/office/drawing/2010/main">
                  <a:noFill/>
                </a14:hiddenFill>
              </a:ext>
            </a:extLst>
          </p:spPr>
        </p:cxnSp>
        <p:cxnSp>
          <p:nvCxnSpPr>
            <p:cNvPr id="44" name="直線コネクタ 43">
              <a:extLst>
                <a:ext uri="{FF2B5EF4-FFF2-40B4-BE49-F238E27FC236}">
                  <a16:creationId xmlns:a16="http://schemas.microsoft.com/office/drawing/2014/main" id="{7D7BDC23-E01C-EAB1-63DD-52D17C8BE3B9}"/>
                </a:ext>
              </a:extLst>
            </p:cNvPr>
            <p:cNvCxnSpPr>
              <a:cxnSpLocks noChangeShapeType="1"/>
            </p:cNvCxnSpPr>
            <p:nvPr/>
          </p:nvCxnSpPr>
          <p:spPr bwMode="auto">
            <a:xfrm>
              <a:off x="5532" y="8527"/>
              <a:ext cx="267" cy="0"/>
            </a:xfrm>
            <a:prstGeom prst="line">
              <a:avLst/>
            </a:prstGeom>
            <a:noFill/>
            <a:ln w="6350" cap="flat" cmpd="sng" algn="ctr">
              <a:solidFill>
                <a:srgbClr val="4472C4"/>
              </a:solidFill>
              <a:prstDash val="solid"/>
              <a:miter lim="800000"/>
              <a:headEnd/>
              <a:tailEnd/>
            </a:ln>
            <a:extLst>
              <a:ext uri="{909E8E84-426E-40DD-AFC4-6F175D3DCCD1}">
                <a14:hiddenFill xmlns:a14="http://schemas.microsoft.com/office/drawing/2010/main">
                  <a:noFill/>
                </a14:hiddenFill>
              </a:ext>
            </a:extLst>
          </p:spPr>
        </p:cxnSp>
        <p:cxnSp>
          <p:nvCxnSpPr>
            <p:cNvPr id="45" name="直線コネクタ 44">
              <a:extLst>
                <a:ext uri="{FF2B5EF4-FFF2-40B4-BE49-F238E27FC236}">
                  <a16:creationId xmlns:a16="http://schemas.microsoft.com/office/drawing/2014/main" id="{BA2C728D-CBA9-4F77-F6C3-5328A9F64F7B}"/>
                </a:ext>
              </a:extLst>
            </p:cNvPr>
            <p:cNvCxnSpPr>
              <a:cxnSpLocks noChangeShapeType="1"/>
            </p:cNvCxnSpPr>
            <p:nvPr/>
          </p:nvCxnSpPr>
          <p:spPr bwMode="auto">
            <a:xfrm>
              <a:off x="5532" y="7860"/>
              <a:ext cx="267" cy="0"/>
            </a:xfrm>
            <a:prstGeom prst="line">
              <a:avLst/>
            </a:prstGeom>
            <a:noFill/>
            <a:ln w="6350" cap="flat" cmpd="sng" algn="ctr">
              <a:solidFill>
                <a:srgbClr val="4472C4"/>
              </a:solidFill>
              <a:prstDash val="solid"/>
              <a:miter lim="800000"/>
              <a:headEnd/>
              <a:tailEnd/>
            </a:ln>
            <a:extLst>
              <a:ext uri="{909E8E84-426E-40DD-AFC4-6F175D3DCCD1}">
                <a14:hiddenFill xmlns:a14="http://schemas.microsoft.com/office/drawing/2010/main">
                  <a:noFill/>
                </a14:hiddenFill>
              </a:ext>
            </a:extLst>
          </p:spPr>
        </p:cxnSp>
        <p:cxnSp>
          <p:nvCxnSpPr>
            <p:cNvPr id="46" name="直線コネクタ 45">
              <a:extLst>
                <a:ext uri="{FF2B5EF4-FFF2-40B4-BE49-F238E27FC236}">
                  <a16:creationId xmlns:a16="http://schemas.microsoft.com/office/drawing/2014/main" id="{9625E384-C9BC-B7FA-2F42-3A1242090B97}"/>
                </a:ext>
              </a:extLst>
            </p:cNvPr>
            <p:cNvCxnSpPr>
              <a:cxnSpLocks noChangeShapeType="1"/>
            </p:cNvCxnSpPr>
            <p:nvPr/>
          </p:nvCxnSpPr>
          <p:spPr bwMode="auto">
            <a:xfrm>
              <a:off x="2489" y="5330"/>
              <a:ext cx="593"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47" name="直線コネクタ 46">
              <a:extLst>
                <a:ext uri="{FF2B5EF4-FFF2-40B4-BE49-F238E27FC236}">
                  <a16:creationId xmlns:a16="http://schemas.microsoft.com/office/drawing/2014/main" id="{E0505192-B25D-40ED-D2C8-02CBA0A0EF61}"/>
                </a:ext>
              </a:extLst>
            </p:cNvPr>
            <p:cNvCxnSpPr>
              <a:cxnSpLocks noChangeShapeType="1"/>
            </p:cNvCxnSpPr>
            <p:nvPr/>
          </p:nvCxnSpPr>
          <p:spPr bwMode="auto">
            <a:xfrm>
              <a:off x="5205" y="5330"/>
              <a:ext cx="605"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48" name="フローチャート : 端子 679">
              <a:extLst>
                <a:ext uri="{FF2B5EF4-FFF2-40B4-BE49-F238E27FC236}">
                  <a16:creationId xmlns:a16="http://schemas.microsoft.com/office/drawing/2014/main" id="{81B10372-B3A1-C416-264F-163A40FC3F7F}"/>
                </a:ext>
              </a:extLst>
            </p:cNvPr>
            <p:cNvSpPr>
              <a:spLocks/>
            </p:cNvSpPr>
            <p:nvPr/>
          </p:nvSpPr>
          <p:spPr bwMode="auto">
            <a:xfrm>
              <a:off x="2102" y="4358"/>
              <a:ext cx="2336" cy="614"/>
            </a:xfrm>
            <a:prstGeom prst="flowChartTerminator">
              <a:avLst/>
            </a:prstGeom>
            <a:solidFill>
              <a:srgbClr val="4F81BD"/>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300"/>
                </a:lnSpc>
              </a:pPr>
              <a:r>
                <a:rPr lang="ja-JP" sz="950" kern="1200">
                  <a:solidFill>
                    <a:srgbClr val="FFFFFF"/>
                  </a:solidFill>
                  <a:effectLst/>
                  <a:latin typeface="Times New Roman" panose="02020603050405020304" pitchFamily="18" charset="0"/>
                  <a:ea typeface="Meiryo UI" panose="020B0604030504040204" pitchFamily="50" charset="-128"/>
                  <a:cs typeface="Meiryo UI" panose="020B0604030504040204" pitchFamily="50" charset="-128"/>
                </a:rPr>
                <a:t>点検業務</a:t>
              </a:r>
              <a:r>
                <a:rPr lang="ja-JP" sz="950" b="1" kern="1200">
                  <a:solidFill>
                    <a:srgbClr val="FF0000"/>
                  </a:solidFill>
                  <a:effectLst/>
                  <a:latin typeface="Times New Roman" panose="02020603050405020304" pitchFamily="18" charset="0"/>
                  <a:ea typeface="Meiryo UI" panose="020B0604030504040204" pitchFamily="50" charset="-128"/>
                  <a:cs typeface="Meiryo UI" panose="020B0604030504040204" pitchFamily="50" charset="-128"/>
                </a:rPr>
                <a:t>における視点</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49" name="カギ線コネクタ 677">
              <a:extLst>
                <a:ext uri="{FF2B5EF4-FFF2-40B4-BE49-F238E27FC236}">
                  <a16:creationId xmlns:a16="http://schemas.microsoft.com/office/drawing/2014/main" id="{54162906-F665-D3B6-63D2-8C1C52E4A718}"/>
                </a:ext>
              </a:extLst>
            </p:cNvPr>
            <p:cNvCxnSpPr>
              <a:cxnSpLocks noChangeShapeType="1"/>
            </p:cNvCxnSpPr>
            <p:nvPr/>
          </p:nvCxnSpPr>
          <p:spPr bwMode="auto">
            <a:xfrm rot="16200000" flipH="1">
              <a:off x="1651" y="5834"/>
              <a:ext cx="2192" cy="517"/>
            </a:xfrm>
            <a:prstGeom prst="bentConnector3">
              <a:avLst>
                <a:gd name="adj1" fmla="val 99153"/>
              </a:avLst>
            </a:prstGeom>
            <a:noFill/>
            <a:ln w="9525">
              <a:solidFill>
                <a:srgbClr val="4A7EBB"/>
              </a:solidFill>
              <a:miter lim="800000"/>
              <a:headEnd/>
              <a:tailEnd/>
            </a:ln>
            <a:extLst>
              <a:ext uri="{909E8E84-426E-40DD-AFC4-6F175D3DCCD1}">
                <a14:hiddenFill xmlns:a14="http://schemas.microsoft.com/office/drawing/2010/main">
                  <a:noFill/>
                </a14:hiddenFill>
              </a:ext>
            </a:extLst>
          </p:spPr>
        </p:cxnSp>
        <p:sp>
          <p:nvSpPr>
            <p:cNvPr id="50" name="対角する 2 つの角を丸めた四角形 680">
              <a:extLst>
                <a:ext uri="{FF2B5EF4-FFF2-40B4-BE49-F238E27FC236}">
                  <a16:creationId xmlns:a16="http://schemas.microsoft.com/office/drawing/2014/main" id="{9AA3A0AC-AC25-7528-F517-9A2796B0AA54}"/>
                </a:ext>
              </a:extLst>
            </p:cNvPr>
            <p:cNvSpPr>
              <a:spLocks/>
            </p:cNvSpPr>
            <p:nvPr/>
          </p:nvSpPr>
          <p:spPr bwMode="auto">
            <a:xfrm>
              <a:off x="3013" y="5123"/>
              <a:ext cx="2166" cy="475"/>
            </a:xfrm>
            <a:custGeom>
              <a:avLst/>
              <a:gdLst>
                <a:gd name="T0" fmla="*/ 39622 w 1578610"/>
                <a:gd name="T1" fmla="*/ 0 h 288290"/>
                <a:gd name="T2" fmla="*/ 1301750 w 1578610"/>
                <a:gd name="T3" fmla="*/ 0 h 288290"/>
                <a:gd name="T4" fmla="*/ 1301750 w 1578610"/>
                <a:gd name="T5" fmla="*/ 0 h 288290"/>
                <a:gd name="T6" fmla="*/ 1301750 w 1578610"/>
                <a:gd name="T7" fmla="*/ 239712 h 288290"/>
                <a:gd name="T8" fmla="*/ 1262128 w 1578610"/>
                <a:gd name="T9" fmla="*/ 287655 h 288290"/>
                <a:gd name="T10" fmla="*/ 0 w 1578610"/>
                <a:gd name="T11" fmla="*/ 287655 h 288290"/>
                <a:gd name="T12" fmla="*/ 0 w 1578610"/>
                <a:gd name="T13" fmla="*/ 287655 h 288290"/>
                <a:gd name="T14" fmla="*/ 0 w 1578610"/>
                <a:gd name="T15" fmla="*/ 47943 h 288290"/>
                <a:gd name="T16" fmla="*/ 39622 w 1578610"/>
                <a:gd name="T17" fmla="*/ 0 h 288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8610"/>
                <a:gd name="T28" fmla="*/ 0 h 288290"/>
                <a:gd name="T29" fmla="*/ 1578610 w 1578610"/>
                <a:gd name="T30" fmla="*/ 288290 h 288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8610" h="288290">
                  <a:moveTo>
                    <a:pt x="48049" y="0"/>
                  </a:moveTo>
                  <a:lnTo>
                    <a:pt x="1578610" y="0"/>
                  </a:lnTo>
                  <a:lnTo>
                    <a:pt x="1578610" y="240241"/>
                  </a:lnTo>
                  <a:cubicBezTo>
                    <a:pt x="1578610" y="266778"/>
                    <a:pt x="1557098" y="288290"/>
                    <a:pt x="1530561" y="288290"/>
                  </a:cubicBezTo>
                  <a:lnTo>
                    <a:pt x="0" y="288290"/>
                  </a:lnTo>
                  <a:lnTo>
                    <a:pt x="0" y="48049"/>
                  </a:lnTo>
                  <a:cubicBezTo>
                    <a:pt x="0" y="21512"/>
                    <a:pt x="21512" y="0"/>
                    <a:pt x="48049" y="0"/>
                  </a:cubicBezTo>
                  <a:close/>
                </a:path>
              </a:pathLst>
            </a:custGeom>
            <a:solidFill>
              <a:srgbClr val="4F81BD"/>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200"/>
                </a:lnSpc>
              </a:pPr>
              <a:r>
                <a:rPr lang="ja-JP" sz="950" kern="1200">
                  <a:solidFill>
                    <a:srgbClr val="FFFFFF"/>
                  </a:solidFill>
                  <a:effectLst/>
                  <a:latin typeface="Times New Roman" panose="02020603050405020304" pitchFamily="18" charset="0"/>
                  <a:ea typeface="Meiryo UI" panose="020B0604030504040204" pitchFamily="50" charset="-128"/>
                  <a:cs typeface="Meiryo UI" panose="020B0604030504040204" pitchFamily="50" charset="-128"/>
                </a:rPr>
                <a:t>施設の現状把握</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1" name="対角する 2 つの角を丸めた四角形 682">
              <a:extLst>
                <a:ext uri="{FF2B5EF4-FFF2-40B4-BE49-F238E27FC236}">
                  <a16:creationId xmlns:a16="http://schemas.microsoft.com/office/drawing/2014/main" id="{22D27B45-3E25-EF16-B4C8-B5BF0C084188}"/>
                </a:ext>
              </a:extLst>
            </p:cNvPr>
            <p:cNvSpPr>
              <a:spLocks/>
            </p:cNvSpPr>
            <p:nvPr/>
          </p:nvSpPr>
          <p:spPr bwMode="auto">
            <a:xfrm>
              <a:off x="3083" y="5970"/>
              <a:ext cx="1968" cy="660"/>
            </a:xfrm>
            <a:custGeom>
              <a:avLst/>
              <a:gdLst>
                <a:gd name="T0" fmla="*/ 64212 w 1435100"/>
                <a:gd name="T1" fmla="*/ 0 h 467360"/>
                <a:gd name="T2" fmla="*/ 1183005 w 1435100"/>
                <a:gd name="T3" fmla="*/ 0 h 467360"/>
                <a:gd name="T4" fmla="*/ 1183005 w 1435100"/>
                <a:gd name="T5" fmla="*/ 0 h 467360"/>
                <a:gd name="T6" fmla="*/ 1183005 w 1435100"/>
                <a:gd name="T7" fmla="*/ 388936 h 467360"/>
                <a:gd name="T8" fmla="*/ 1118793 w 1435100"/>
                <a:gd name="T9" fmla="*/ 466725 h 467360"/>
                <a:gd name="T10" fmla="*/ 0 w 1435100"/>
                <a:gd name="T11" fmla="*/ 466725 h 467360"/>
                <a:gd name="T12" fmla="*/ 0 w 1435100"/>
                <a:gd name="T13" fmla="*/ 466725 h 467360"/>
                <a:gd name="T14" fmla="*/ 0 w 1435100"/>
                <a:gd name="T15" fmla="*/ 77789 h 467360"/>
                <a:gd name="T16" fmla="*/ 64212 w 1435100"/>
                <a:gd name="T17" fmla="*/ 0 h 467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5100"/>
                <a:gd name="T28" fmla="*/ 0 h 467360"/>
                <a:gd name="T29" fmla="*/ 1435100 w 1435100"/>
                <a:gd name="T30" fmla="*/ 467360 h 467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5100" h="467360">
                  <a:moveTo>
                    <a:pt x="77895" y="0"/>
                  </a:moveTo>
                  <a:lnTo>
                    <a:pt x="1435100" y="0"/>
                  </a:lnTo>
                  <a:lnTo>
                    <a:pt x="1435100" y="389465"/>
                  </a:lnTo>
                  <a:cubicBezTo>
                    <a:pt x="1435100" y="432485"/>
                    <a:pt x="1400225" y="467360"/>
                    <a:pt x="1357205" y="467360"/>
                  </a:cubicBezTo>
                  <a:lnTo>
                    <a:pt x="0" y="467360"/>
                  </a:lnTo>
                  <a:lnTo>
                    <a:pt x="0" y="77895"/>
                  </a:lnTo>
                  <a:cubicBezTo>
                    <a:pt x="0" y="34875"/>
                    <a:pt x="34875" y="0"/>
                    <a:pt x="77895" y="0"/>
                  </a:cubicBezTo>
                  <a:close/>
                </a:path>
              </a:pathLst>
            </a:custGeom>
            <a:solidFill>
              <a:srgbClr val="FFFFFF"/>
            </a:solidFill>
            <a:ln w="25400" algn="ctr">
              <a:solidFill>
                <a:srgbClr val="385D8A"/>
              </a:solidFill>
              <a:prstDash val="dash"/>
              <a:miter lim="800000"/>
              <a:headEnd/>
              <a:tailEnd/>
            </a:ln>
          </p:spPr>
          <p:txBody>
            <a:bodyPr rot="0" vert="horz" wrap="square" lIns="91440" tIns="45720" rIns="91440" bIns="45720" anchor="ctr" anchorCtr="0" upright="1">
              <a:noAutofit/>
            </a:bodyPr>
            <a:lstStyle/>
            <a:p>
              <a:pPr algn="just">
                <a:lnSpc>
                  <a:spcPts val="1200"/>
                </a:lnSpc>
              </a:pPr>
              <a:r>
                <a:rPr lang="ja-JP" sz="950" kern="1200">
                  <a:solidFill>
                    <a:srgbClr val="000000"/>
                  </a:solidFill>
                  <a:effectLst/>
                  <a:latin typeface="Times New Roman" panose="02020603050405020304" pitchFamily="18" charset="0"/>
                  <a:ea typeface="Meiryo UI" panose="020B0604030504040204" pitchFamily="50" charset="-128"/>
                  <a:cs typeface="Meiryo UI" panose="020B0604030504040204" pitchFamily="50" charset="-128"/>
                </a:rPr>
                <a:t>不具合の早期発見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50" kern="1200">
                  <a:solidFill>
                    <a:srgbClr val="000000"/>
                  </a:solidFill>
                  <a:effectLst/>
                  <a:latin typeface="Times New Roman" panose="02020603050405020304" pitchFamily="18" charset="0"/>
                  <a:ea typeface="Meiryo UI" panose="020B0604030504040204" pitchFamily="50" charset="-128"/>
                  <a:cs typeface="Meiryo UI" panose="020B0604030504040204" pitchFamily="50" charset="-128"/>
                </a:rPr>
                <a:t>適切な処置</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2" name="正方形/長方形 51">
              <a:extLst>
                <a:ext uri="{FF2B5EF4-FFF2-40B4-BE49-F238E27FC236}">
                  <a16:creationId xmlns:a16="http://schemas.microsoft.com/office/drawing/2014/main" id="{7FE69313-6507-4291-4A33-682A526A0CE1}"/>
                </a:ext>
              </a:extLst>
            </p:cNvPr>
            <p:cNvSpPr>
              <a:spLocks/>
            </p:cNvSpPr>
            <p:nvPr/>
          </p:nvSpPr>
          <p:spPr bwMode="auto">
            <a:xfrm>
              <a:off x="2786" y="5614"/>
              <a:ext cx="289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200"/>
                </a:lnSpc>
              </a:pPr>
              <a:r>
                <a:rPr lang="ja-JP" sz="950" b="1" kern="1200">
                  <a:solidFill>
                    <a:srgbClr val="000000"/>
                  </a:solidFill>
                  <a:effectLst/>
                  <a:latin typeface="Times New Roman" panose="02020603050405020304" pitchFamily="18" charset="0"/>
                  <a:ea typeface="Meiryo UI" panose="020B0604030504040204" pitchFamily="50" charset="-128"/>
                  <a:cs typeface="Meiryo UI" panose="020B0604030504040204" pitchFamily="50" charset="-128"/>
                </a:rPr>
                <a:t>致命的な不具合を見逃さない</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3" name="対角する 2 つの角を丸めた四角形 683">
              <a:extLst>
                <a:ext uri="{FF2B5EF4-FFF2-40B4-BE49-F238E27FC236}">
                  <a16:creationId xmlns:a16="http://schemas.microsoft.com/office/drawing/2014/main" id="{3D753680-9CCA-714A-3BF7-BAE7CF501BDB}"/>
                </a:ext>
              </a:extLst>
            </p:cNvPr>
            <p:cNvSpPr>
              <a:spLocks/>
            </p:cNvSpPr>
            <p:nvPr/>
          </p:nvSpPr>
          <p:spPr bwMode="auto">
            <a:xfrm>
              <a:off x="2999" y="6829"/>
              <a:ext cx="2157" cy="534"/>
            </a:xfrm>
            <a:custGeom>
              <a:avLst/>
              <a:gdLst>
                <a:gd name="T0" fmla="*/ 44497 w 1572895"/>
                <a:gd name="T1" fmla="*/ 0 h 323850"/>
                <a:gd name="T2" fmla="*/ 1296670 w 1572895"/>
                <a:gd name="T3" fmla="*/ 0 h 323850"/>
                <a:gd name="T4" fmla="*/ 1296670 w 1572895"/>
                <a:gd name="T5" fmla="*/ 0 h 323850"/>
                <a:gd name="T6" fmla="*/ 1296670 w 1572895"/>
                <a:gd name="T7" fmla="*/ 269345 h 323850"/>
                <a:gd name="T8" fmla="*/ 1252173 w 1572895"/>
                <a:gd name="T9" fmla="*/ 323215 h 323850"/>
                <a:gd name="T10" fmla="*/ 0 w 1572895"/>
                <a:gd name="T11" fmla="*/ 323215 h 323850"/>
                <a:gd name="T12" fmla="*/ 0 w 1572895"/>
                <a:gd name="T13" fmla="*/ 323215 h 323850"/>
                <a:gd name="T14" fmla="*/ 0 w 1572895"/>
                <a:gd name="T15" fmla="*/ 53870 h 323850"/>
                <a:gd name="T16" fmla="*/ 44497 w 1572895"/>
                <a:gd name="T17" fmla="*/ 0 h 323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2895"/>
                <a:gd name="T28" fmla="*/ 0 h 323850"/>
                <a:gd name="T29" fmla="*/ 1572895 w 1572895"/>
                <a:gd name="T30" fmla="*/ 323850 h 323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2895" h="323850">
                  <a:moveTo>
                    <a:pt x="53976" y="0"/>
                  </a:moveTo>
                  <a:lnTo>
                    <a:pt x="1572895" y="0"/>
                  </a:lnTo>
                  <a:lnTo>
                    <a:pt x="1572895" y="269874"/>
                  </a:lnTo>
                  <a:cubicBezTo>
                    <a:pt x="1572895" y="299684"/>
                    <a:pt x="1548729" y="323850"/>
                    <a:pt x="1518919" y="323850"/>
                  </a:cubicBezTo>
                  <a:lnTo>
                    <a:pt x="0" y="323850"/>
                  </a:lnTo>
                  <a:lnTo>
                    <a:pt x="0" y="53976"/>
                  </a:lnTo>
                  <a:cubicBezTo>
                    <a:pt x="0" y="24166"/>
                    <a:pt x="24166" y="0"/>
                    <a:pt x="53976" y="0"/>
                  </a:cubicBezTo>
                  <a:close/>
                </a:path>
              </a:pathLst>
            </a:custGeom>
            <a:solidFill>
              <a:srgbClr val="4F81BD"/>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200"/>
                </a:lnSpc>
              </a:pPr>
              <a:r>
                <a:rPr lang="ja-JP" sz="950" kern="1200">
                  <a:solidFill>
                    <a:srgbClr val="FFFFFF"/>
                  </a:solidFill>
                  <a:effectLst/>
                  <a:latin typeface="Times New Roman" panose="02020603050405020304" pitchFamily="18" charset="0"/>
                  <a:ea typeface="Meiryo UI" panose="020B0604030504040204" pitchFamily="50" charset="-128"/>
                  <a:cs typeface="Meiryo UI" panose="020B0604030504040204" pitchFamily="50" charset="-128"/>
                </a:rPr>
                <a:t>基礎資料の蓄積</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4" name="正方形/長方形 53">
              <a:extLst>
                <a:ext uri="{FF2B5EF4-FFF2-40B4-BE49-F238E27FC236}">
                  <a16:creationId xmlns:a16="http://schemas.microsoft.com/office/drawing/2014/main" id="{65A78BCC-0855-FBBA-9B94-37A9977212C8}"/>
                </a:ext>
              </a:extLst>
            </p:cNvPr>
            <p:cNvSpPr>
              <a:spLocks/>
            </p:cNvSpPr>
            <p:nvPr/>
          </p:nvSpPr>
          <p:spPr bwMode="auto">
            <a:xfrm>
              <a:off x="2993" y="7441"/>
              <a:ext cx="2463"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algn="just">
                <a:lnSpc>
                  <a:spcPts val="1200"/>
                </a:lnSpc>
              </a:pPr>
              <a:r>
                <a:rPr lang="ja-JP" sz="950" b="1" kern="1200">
                  <a:solidFill>
                    <a:srgbClr val="000000"/>
                  </a:solidFill>
                  <a:effectLst/>
                  <a:latin typeface="Times New Roman" panose="02020603050405020304" pitchFamily="18" charset="0"/>
                  <a:ea typeface="Meiryo UI" panose="020B0604030504040204" pitchFamily="50" charset="-128"/>
                  <a:cs typeface="Meiryo UI" panose="020B0604030504040204" pitchFamily="50" charset="-128"/>
                </a:rPr>
                <a:t>維持管理・更新に資する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50" b="1" kern="1200">
                  <a:solidFill>
                    <a:srgbClr val="000000"/>
                  </a:solidFill>
                  <a:effectLst/>
                  <a:latin typeface="Times New Roman" panose="02020603050405020304" pitchFamily="18" charset="0"/>
                  <a:ea typeface="Meiryo UI" panose="020B0604030504040204" pitchFamily="50" charset="-128"/>
                  <a:cs typeface="Meiryo UI" panose="020B0604030504040204" pitchFamily="50" charset="-128"/>
                </a:rPr>
                <a:t>データ蓄積</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5" name="対角する 2 つの角を丸めた四角形 685">
              <a:extLst>
                <a:ext uri="{FF2B5EF4-FFF2-40B4-BE49-F238E27FC236}">
                  <a16:creationId xmlns:a16="http://schemas.microsoft.com/office/drawing/2014/main" id="{D4C25A3B-AACC-5953-DB19-7B9F044E4CCA}"/>
                </a:ext>
              </a:extLst>
            </p:cNvPr>
            <p:cNvSpPr>
              <a:spLocks/>
            </p:cNvSpPr>
            <p:nvPr/>
          </p:nvSpPr>
          <p:spPr bwMode="auto">
            <a:xfrm>
              <a:off x="3196" y="7976"/>
              <a:ext cx="1968" cy="647"/>
            </a:xfrm>
            <a:custGeom>
              <a:avLst/>
              <a:gdLst>
                <a:gd name="T0" fmla="*/ 72346 w 1435100"/>
                <a:gd name="T1" fmla="*/ 0 h 526566"/>
                <a:gd name="T2" fmla="*/ 1183005 w 1435100"/>
                <a:gd name="T3" fmla="*/ 0 h 526566"/>
                <a:gd name="T4" fmla="*/ 1183005 w 1435100"/>
                <a:gd name="T5" fmla="*/ 0 h 526566"/>
                <a:gd name="T6" fmla="*/ 1183005 w 1435100"/>
                <a:gd name="T7" fmla="*/ 438677 h 526566"/>
                <a:gd name="T8" fmla="*/ 1110659 w 1435100"/>
                <a:gd name="T9" fmla="*/ 526415 h 526566"/>
                <a:gd name="T10" fmla="*/ 0 w 1435100"/>
                <a:gd name="T11" fmla="*/ 526415 h 526566"/>
                <a:gd name="T12" fmla="*/ 0 w 1435100"/>
                <a:gd name="T13" fmla="*/ 526415 h 526566"/>
                <a:gd name="T14" fmla="*/ 0 w 1435100"/>
                <a:gd name="T15" fmla="*/ 87738 h 526566"/>
                <a:gd name="T16" fmla="*/ 72346 w 1435100"/>
                <a:gd name="T17" fmla="*/ 0 h 5265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5100"/>
                <a:gd name="T28" fmla="*/ 0 h 526566"/>
                <a:gd name="T29" fmla="*/ 1435100 w 1435100"/>
                <a:gd name="T30" fmla="*/ 526566 h 5265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5100" h="526566">
                  <a:moveTo>
                    <a:pt x="87763" y="0"/>
                  </a:moveTo>
                  <a:lnTo>
                    <a:pt x="1435100" y="0"/>
                  </a:lnTo>
                  <a:lnTo>
                    <a:pt x="1435100" y="438803"/>
                  </a:lnTo>
                  <a:cubicBezTo>
                    <a:pt x="1435100" y="487273"/>
                    <a:pt x="1395807" y="526566"/>
                    <a:pt x="1347337" y="526566"/>
                  </a:cubicBezTo>
                  <a:lnTo>
                    <a:pt x="0" y="526566"/>
                  </a:lnTo>
                  <a:lnTo>
                    <a:pt x="0" y="87763"/>
                  </a:lnTo>
                  <a:cubicBezTo>
                    <a:pt x="0" y="39293"/>
                    <a:pt x="39293" y="0"/>
                    <a:pt x="87763" y="0"/>
                  </a:cubicBezTo>
                  <a:close/>
                </a:path>
              </a:pathLst>
            </a:custGeom>
            <a:solidFill>
              <a:srgbClr val="FFFFFF"/>
            </a:solidFill>
            <a:ln w="25400" algn="ctr">
              <a:solidFill>
                <a:srgbClr val="385D8A"/>
              </a:solidFill>
              <a:prstDash val="dash"/>
              <a:miter lim="800000"/>
              <a:headEnd/>
              <a:tailEnd/>
            </a:ln>
          </p:spPr>
          <p:txBody>
            <a:bodyPr rot="0" vert="horz" wrap="square" lIns="91440" tIns="45720" rIns="91440" bIns="45720" anchor="ctr" anchorCtr="0" upright="1">
              <a:noAutofit/>
            </a:bodyPr>
            <a:lstStyle/>
            <a:p>
              <a:pPr algn="just">
                <a:lnSpc>
                  <a:spcPts val="1200"/>
                </a:lnSpc>
              </a:pPr>
              <a:r>
                <a:rPr lang="ja-JP" sz="950" kern="100">
                  <a:solidFill>
                    <a:srgbClr val="000000"/>
                  </a:solidFill>
                  <a:effectLst/>
                  <a:latin typeface="Times New Roman" panose="02020603050405020304" pitchFamily="18" charset="0"/>
                  <a:ea typeface="Meiryo UI" panose="020B0604030504040204" pitchFamily="50" charset="-128"/>
                  <a:cs typeface="Meiryo UI" panose="020B0604030504040204" pitchFamily="50" charset="-128"/>
                </a:rPr>
                <a:t>効率的・効果的な</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sz="950" kern="100">
                  <a:solidFill>
                    <a:srgbClr val="000000"/>
                  </a:solidFill>
                  <a:effectLst/>
                  <a:latin typeface="Times New Roman" panose="02020603050405020304" pitchFamily="18" charset="0"/>
                  <a:ea typeface="Meiryo UI" panose="020B0604030504040204" pitchFamily="50" charset="-128"/>
                  <a:cs typeface="Meiryo UI" panose="020B0604030504040204" pitchFamily="50" charset="-128"/>
                </a:rPr>
                <a:t>維持管理、更新</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6" name="対角する 2 つの角を丸めた四角形 694">
              <a:extLst>
                <a:ext uri="{FF2B5EF4-FFF2-40B4-BE49-F238E27FC236}">
                  <a16:creationId xmlns:a16="http://schemas.microsoft.com/office/drawing/2014/main" id="{282DE647-1D07-FCE9-DF4B-D77EDF8AEE3A}"/>
                </a:ext>
              </a:extLst>
            </p:cNvPr>
            <p:cNvSpPr>
              <a:spLocks/>
            </p:cNvSpPr>
            <p:nvPr/>
          </p:nvSpPr>
          <p:spPr bwMode="auto">
            <a:xfrm>
              <a:off x="5816" y="5584"/>
              <a:ext cx="2896" cy="476"/>
            </a:xfrm>
            <a:custGeom>
              <a:avLst/>
              <a:gdLst>
                <a:gd name="T0" fmla="*/ 42722 w 2201056"/>
                <a:gd name="T1" fmla="*/ 0 h 288290"/>
                <a:gd name="T2" fmla="*/ 1957014 w 2201056"/>
                <a:gd name="T3" fmla="*/ 0 h 288290"/>
                <a:gd name="T4" fmla="*/ 1957014 w 2201056"/>
                <a:gd name="T5" fmla="*/ 0 h 288290"/>
                <a:gd name="T6" fmla="*/ 1957014 w 2201056"/>
                <a:gd name="T7" fmla="*/ 240170 h 288290"/>
                <a:gd name="T8" fmla="*/ 1914292 w 2201056"/>
                <a:gd name="T9" fmla="*/ 288205 h 288290"/>
                <a:gd name="T10" fmla="*/ 0 w 2201056"/>
                <a:gd name="T11" fmla="*/ 288205 h 288290"/>
                <a:gd name="T12" fmla="*/ 0 w 2201056"/>
                <a:gd name="T13" fmla="*/ 288205 h 288290"/>
                <a:gd name="T14" fmla="*/ 0 w 2201056"/>
                <a:gd name="T15" fmla="*/ 48035 h 288290"/>
                <a:gd name="T16" fmla="*/ 42722 w 2201056"/>
                <a:gd name="T17" fmla="*/ 0 h 288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056"/>
                <a:gd name="T28" fmla="*/ 0 h 288290"/>
                <a:gd name="T29" fmla="*/ 2201056 w 2201056"/>
                <a:gd name="T30" fmla="*/ 288290 h 288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056" h="288290">
                  <a:moveTo>
                    <a:pt x="48049" y="0"/>
                  </a:moveTo>
                  <a:lnTo>
                    <a:pt x="2201056" y="0"/>
                  </a:lnTo>
                  <a:lnTo>
                    <a:pt x="2201056" y="240241"/>
                  </a:lnTo>
                  <a:cubicBezTo>
                    <a:pt x="2201056" y="266778"/>
                    <a:pt x="2179544" y="288290"/>
                    <a:pt x="2153007" y="288290"/>
                  </a:cubicBezTo>
                  <a:lnTo>
                    <a:pt x="0" y="288290"/>
                  </a:lnTo>
                  <a:lnTo>
                    <a:pt x="0" y="48049"/>
                  </a:lnTo>
                  <a:cubicBezTo>
                    <a:pt x="0" y="21512"/>
                    <a:pt x="21512" y="0"/>
                    <a:pt x="48049" y="0"/>
                  </a:cubicBezTo>
                  <a:close/>
                </a:path>
              </a:pathLst>
            </a:custGeom>
            <a:solidFill>
              <a:schemeClr val="bg1"/>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200"/>
                </a:lnSpc>
              </a:pPr>
              <a:r>
                <a:rPr lang="ja-JP" sz="950" kern="1200">
                  <a:effectLst/>
                  <a:latin typeface="Times New Roman" panose="02020603050405020304" pitchFamily="18" charset="0"/>
                  <a:ea typeface="Meiryo UI" panose="020B0604030504040204" pitchFamily="50" charset="-128"/>
                  <a:cs typeface="Meiryo UI" panose="020B0604030504040204" pitchFamily="50" charset="-128"/>
                </a:rPr>
                <a:t>人的・物的被害を及ぼす可能性</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7" name="対角する 2 つの角を丸めた四角形 695">
              <a:extLst>
                <a:ext uri="{FF2B5EF4-FFF2-40B4-BE49-F238E27FC236}">
                  <a16:creationId xmlns:a16="http://schemas.microsoft.com/office/drawing/2014/main" id="{1F55FE91-C936-A185-D46E-7282F1BA470A}"/>
                </a:ext>
              </a:extLst>
            </p:cNvPr>
            <p:cNvSpPr>
              <a:spLocks/>
            </p:cNvSpPr>
            <p:nvPr/>
          </p:nvSpPr>
          <p:spPr bwMode="auto">
            <a:xfrm>
              <a:off x="5839" y="6142"/>
              <a:ext cx="2896" cy="475"/>
            </a:xfrm>
            <a:custGeom>
              <a:avLst/>
              <a:gdLst>
                <a:gd name="T0" fmla="*/ 42589 w 2207208"/>
                <a:gd name="T1" fmla="*/ 0 h 288290"/>
                <a:gd name="T2" fmla="*/ 1956410 w 2207208"/>
                <a:gd name="T3" fmla="*/ 0 h 288290"/>
                <a:gd name="T4" fmla="*/ 1956410 w 2207208"/>
                <a:gd name="T5" fmla="*/ 0 h 288290"/>
                <a:gd name="T6" fmla="*/ 1956410 w 2207208"/>
                <a:gd name="T7" fmla="*/ 239712 h 288290"/>
                <a:gd name="T8" fmla="*/ 1913821 w 2207208"/>
                <a:gd name="T9" fmla="*/ 287655 h 288290"/>
                <a:gd name="T10" fmla="*/ 0 w 2207208"/>
                <a:gd name="T11" fmla="*/ 287655 h 288290"/>
                <a:gd name="T12" fmla="*/ 0 w 2207208"/>
                <a:gd name="T13" fmla="*/ 287655 h 288290"/>
                <a:gd name="T14" fmla="*/ 0 w 2207208"/>
                <a:gd name="T15" fmla="*/ 47943 h 288290"/>
                <a:gd name="T16" fmla="*/ 42589 w 2207208"/>
                <a:gd name="T17" fmla="*/ 0 h 288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7208"/>
                <a:gd name="T28" fmla="*/ 0 h 288290"/>
                <a:gd name="T29" fmla="*/ 2207208 w 2207208"/>
                <a:gd name="T30" fmla="*/ 288290 h 288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7208" h="288290">
                  <a:moveTo>
                    <a:pt x="48049" y="0"/>
                  </a:moveTo>
                  <a:lnTo>
                    <a:pt x="2207208" y="0"/>
                  </a:lnTo>
                  <a:lnTo>
                    <a:pt x="2207208" y="240241"/>
                  </a:lnTo>
                  <a:cubicBezTo>
                    <a:pt x="2207208" y="266778"/>
                    <a:pt x="2185696" y="288290"/>
                    <a:pt x="2159159" y="288290"/>
                  </a:cubicBezTo>
                  <a:lnTo>
                    <a:pt x="0" y="288290"/>
                  </a:lnTo>
                  <a:lnTo>
                    <a:pt x="0" y="48049"/>
                  </a:lnTo>
                  <a:cubicBezTo>
                    <a:pt x="0" y="21512"/>
                    <a:pt x="21512" y="0"/>
                    <a:pt x="48049" y="0"/>
                  </a:cubicBezTo>
                  <a:close/>
                </a:path>
              </a:pathLst>
            </a:custGeom>
            <a:solidFill>
              <a:schemeClr val="bg1"/>
            </a:solidFill>
            <a:ln w="25400" algn="ctr">
              <a:solidFill>
                <a:srgbClr val="385D8A"/>
              </a:solidFill>
              <a:miter lim="800000"/>
              <a:headEnd/>
              <a:tailEnd/>
            </a:ln>
          </p:spPr>
          <p:txBody>
            <a:bodyPr rot="0" vert="horz" wrap="square" lIns="0" tIns="0" rIns="0" bIns="0" anchor="ctr" anchorCtr="0" upright="1">
              <a:noAutofit/>
            </a:bodyPr>
            <a:lstStyle/>
            <a:p>
              <a:pPr indent="118745" algn="just"/>
              <a:r>
                <a:rPr lang="ja-JP" sz="950" kern="1200">
                  <a:solidFill>
                    <a:srgbClr val="FF0000"/>
                  </a:solidFill>
                  <a:effectLst/>
                  <a:latin typeface="Times New Roman" panose="02020603050405020304" pitchFamily="18" charset="0"/>
                  <a:ea typeface="Meiryo UI" panose="020B0604030504040204" pitchFamily="50" charset="-128"/>
                  <a:cs typeface="Meiryo UI" panose="020B0604030504040204" pitchFamily="50" charset="-128"/>
                </a:rPr>
                <a:t>事故・</a:t>
              </a:r>
              <a:r>
                <a:rPr lang="ja-JP" sz="950" kern="1200">
                  <a:effectLst/>
                  <a:latin typeface="Times New Roman" panose="02020603050405020304" pitchFamily="18" charset="0"/>
                  <a:ea typeface="Meiryo UI" panose="020B0604030504040204" pitchFamily="50" charset="-128"/>
                  <a:cs typeface="Meiryo UI" panose="020B0604030504040204" pitchFamily="50" charset="-128"/>
                </a:rPr>
                <a:t>災害を誘発する可能性</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8" name="対角する 2 つの角を丸めた四角形 688">
              <a:extLst>
                <a:ext uri="{FF2B5EF4-FFF2-40B4-BE49-F238E27FC236}">
                  <a16:creationId xmlns:a16="http://schemas.microsoft.com/office/drawing/2014/main" id="{62AEE3CF-B640-66D0-4891-58407863B3B9}"/>
                </a:ext>
              </a:extLst>
            </p:cNvPr>
            <p:cNvSpPr>
              <a:spLocks/>
            </p:cNvSpPr>
            <p:nvPr/>
          </p:nvSpPr>
          <p:spPr bwMode="auto">
            <a:xfrm>
              <a:off x="5816" y="6843"/>
              <a:ext cx="2896" cy="535"/>
            </a:xfrm>
            <a:custGeom>
              <a:avLst/>
              <a:gdLst>
                <a:gd name="T0" fmla="*/ 43224 w 2173851"/>
                <a:gd name="T1" fmla="*/ 0 h 323850"/>
                <a:gd name="T2" fmla="*/ 1740828 w 2173851"/>
                <a:gd name="T3" fmla="*/ 0 h 323850"/>
                <a:gd name="T4" fmla="*/ 1740828 w 2173851"/>
                <a:gd name="T5" fmla="*/ 0 h 323850"/>
                <a:gd name="T6" fmla="*/ 1740828 w 2173851"/>
                <a:gd name="T7" fmla="*/ 269794 h 323850"/>
                <a:gd name="T8" fmla="*/ 1697604 w 2173851"/>
                <a:gd name="T9" fmla="*/ 323754 h 323850"/>
                <a:gd name="T10" fmla="*/ 0 w 2173851"/>
                <a:gd name="T11" fmla="*/ 323754 h 323850"/>
                <a:gd name="T12" fmla="*/ 0 w 2173851"/>
                <a:gd name="T13" fmla="*/ 323754 h 323850"/>
                <a:gd name="T14" fmla="*/ 0 w 2173851"/>
                <a:gd name="T15" fmla="*/ 53960 h 323850"/>
                <a:gd name="T16" fmla="*/ 43224 w 2173851"/>
                <a:gd name="T17" fmla="*/ 0 h 323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73851"/>
                <a:gd name="T28" fmla="*/ 0 h 323850"/>
                <a:gd name="T29" fmla="*/ 2173851 w 2173851"/>
                <a:gd name="T30" fmla="*/ 323850 h 323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73851" h="323850">
                  <a:moveTo>
                    <a:pt x="53976" y="0"/>
                  </a:moveTo>
                  <a:lnTo>
                    <a:pt x="2173851" y="0"/>
                  </a:lnTo>
                  <a:lnTo>
                    <a:pt x="2173851" y="269874"/>
                  </a:lnTo>
                  <a:cubicBezTo>
                    <a:pt x="2173851" y="299684"/>
                    <a:pt x="2149685" y="323850"/>
                    <a:pt x="2119875" y="323850"/>
                  </a:cubicBezTo>
                  <a:lnTo>
                    <a:pt x="0" y="323850"/>
                  </a:lnTo>
                  <a:lnTo>
                    <a:pt x="0" y="53976"/>
                  </a:lnTo>
                  <a:cubicBezTo>
                    <a:pt x="0" y="24166"/>
                    <a:pt x="24166" y="0"/>
                    <a:pt x="53976" y="0"/>
                  </a:cubicBezTo>
                  <a:close/>
                </a:path>
              </a:pathLst>
            </a:custGeom>
            <a:solidFill>
              <a:schemeClr val="bg1"/>
            </a:solidFill>
            <a:ln w="25400" algn="ctr">
              <a:solidFill>
                <a:srgbClr val="385D8A"/>
              </a:solidFill>
              <a:miter lim="800000"/>
              <a:headEnd/>
              <a:tailEnd/>
            </a:ln>
          </p:spPr>
          <p:txBody>
            <a:bodyPr rot="0" vert="horz" wrap="square" lIns="91440" tIns="45720" rIns="91440" bIns="45720" anchor="ctr" anchorCtr="0" upright="1">
              <a:noAutofit/>
            </a:bodyPr>
            <a:lstStyle/>
            <a:p>
              <a:pPr algn="just"/>
              <a:r>
                <a:rPr lang="ja-JP" sz="950" b="1" kern="1200">
                  <a:solidFill>
                    <a:srgbClr val="FF0000"/>
                  </a:solidFill>
                  <a:effectLst/>
                  <a:latin typeface="Times New Roman" panose="02020603050405020304" pitchFamily="18" charset="0"/>
                  <a:ea typeface="Meiryo UI" panose="020B0604030504040204" pitchFamily="50" charset="-128"/>
                  <a:cs typeface="Meiryo UI" panose="020B0604030504040204" pitchFamily="50" charset="-128"/>
                </a:rPr>
                <a:t>　</a:t>
              </a:r>
              <a:r>
                <a:rPr lang="ja-JP" sz="950" kern="1200">
                  <a:solidFill>
                    <a:srgbClr val="FF0000"/>
                  </a:solidFill>
                  <a:effectLst/>
                  <a:latin typeface="Times New Roman" panose="02020603050405020304" pitchFamily="18" charset="0"/>
                  <a:ea typeface="Meiryo UI" panose="020B0604030504040204" pitchFamily="50" charset="-128"/>
                  <a:cs typeface="Meiryo UI" panose="020B0604030504040204" pitchFamily="50" charset="-128"/>
                </a:rPr>
                <a:t>計画的・</a:t>
              </a:r>
              <a:r>
                <a:rPr lang="ja-JP" sz="950" kern="1200">
                  <a:effectLst/>
                  <a:latin typeface="Times New Roman" panose="02020603050405020304" pitchFamily="18" charset="0"/>
                  <a:ea typeface="Meiryo UI" panose="020B0604030504040204" pitchFamily="50" charset="-128"/>
                  <a:cs typeface="Meiryo UI" panose="020B0604030504040204" pitchFamily="50" charset="-128"/>
                </a:rPr>
                <a:t>合理的な点検</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9" name="対角する 2 つの角を丸めた四角形 687">
              <a:extLst>
                <a:ext uri="{FF2B5EF4-FFF2-40B4-BE49-F238E27FC236}">
                  <a16:creationId xmlns:a16="http://schemas.microsoft.com/office/drawing/2014/main" id="{057A78F2-3B42-6FD2-7C5C-74080970D4AE}"/>
                </a:ext>
              </a:extLst>
            </p:cNvPr>
            <p:cNvSpPr>
              <a:spLocks/>
            </p:cNvSpPr>
            <p:nvPr/>
          </p:nvSpPr>
          <p:spPr bwMode="auto">
            <a:xfrm>
              <a:off x="5802" y="7543"/>
              <a:ext cx="2910" cy="535"/>
            </a:xfrm>
            <a:custGeom>
              <a:avLst/>
              <a:gdLst>
                <a:gd name="T0" fmla="*/ 44039 w 2143998"/>
                <a:gd name="T1" fmla="*/ 0 h 323848"/>
                <a:gd name="T2" fmla="*/ 1749294 w 2143998"/>
                <a:gd name="T3" fmla="*/ 0 h 323848"/>
                <a:gd name="T4" fmla="*/ 1749294 w 2143998"/>
                <a:gd name="T5" fmla="*/ 0 h 323848"/>
                <a:gd name="T6" fmla="*/ 1749294 w 2143998"/>
                <a:gd name="T7" fmla="*/ 269792 h 323848"/>
                <a:gd name="T8" fmla="*/ 1705255 w 2143998"/>
                <a:gd name="T9" fmla="*/ 323752 h 323848"/>
                <a:gd name="T10" fmla="*/ 0 w 2143998"/>
                <a:gd name="T11" fmla="*/ 323752 h 323848"/>
                <a:gd name="T12" fmla="*/ 0 w 2143998"/>
                <a:gd name="T13" fmla="*/ 323752 h 323848"/>
                <a:gd name="T14" fmla="*/ 0 w 2143998"/>
                <a:gd name="T15" fmla="*/ 53960 h 323848"/>
                <a:gd name="T16" fmla="*/ 44039 w 2143998"/>
                <a:gd name="T17" fmla="*/ 0 h 3238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43998"/>
                <a:gd name="T28" fmla="*/ 0 h 323848"/>
                <a:gd name="T29" fmla="*/ 2143998 w 2143998"/>
                <a:gd name="T30" fmla="*/ 323848 h 3238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43998" h="323848">
                  <a:moveTo>
                    <a:pt x="53976" y="0"/>
                  </a:moveTo>
                  <a:lnTo>
                    <a:pt x="2143998" y="0"/>
                  </a:lnTo>
                  <a:lnTo>
                    <a:pt x="2143998" y="269872"/>
                  </a:lnTo>
                  <a:cubicBezTo>
                    <a:pt x="2143998" y="299682"/>
                    <a:pt x="2119832" y="323848"/>
                    <a:pt x="2090022" y="323848"/>
                  </a:cubicBezTo>
                  <a:lnTo>
                    <a:pt x="0" y="323848"/>
                  </a:lnTo>
                  <a:lnTo>
                    <a:pt x="0" y="53976"/>
                  </a:lnTo>
                  <a:cubicBezTo>
                    <a:pt x="0" y="24166"/>
                    <a:pt x="24166" y="0"/>
                    <a:pt x="53976" y="0"/>
                  </a:cubicBezTo>
                  <a:close/>
                </a:path>
              </a:pathLst>
            </a:custGeom>
            <a:solidFill>
              <a:schemeClr val="bg1"/>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200"/>
                </a:lnSpc>
              </a:pPr>
              <a:r>
                <a:rPr lang="ja-JP" sz="950" kern="1200">
                  <a:effectLst/>
                  <a:latin typeface="Times New Roman" panose="02020603050405020304" pitchFamily="18" charset="0"/>
                  <a:ea typeface="Meiryo UI" panose="020B0604030504040204" pitchFamily="50" charset="-128"/>
                  <a:cs typeface="Meiryo UI" panose="020B0604030504040204" pitchFamily="50" charset="-128"/>
                </a:rPr>
                <a:t>補修・更新の最適化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0" name="対角する 2 つの角を丸めた四角形 686">
              <a:extLst>
                <a:ext uri="{FF2B5EF4-FFF2-40B4-BE49-F238E27FC236}">
                  <a16:creationId xmlns:a16="http://schemas.microsoft.com/office/drawing/2014/main" id="{44EC01B3-7558-9F57-5A45-C3DCCAFBC7D4}"/>
                </a:ext>
              </a:extLst>
            </p:cNvPr>
            <p:cNvSpPr>
              <a:spLocks/>
            </p:cNvSpPr>
            <p:nvPr/>
          </p:nvSpPr>
          <p:spPr bwMode="auto">
            <a:xfrm>
              <a:off x="5816" y="8214"/>
              <a:ext cx="2896" cy="535"/>
            </a:xfrm>
            <a:custGeom>
              <a:avLst/>
              <a:gdLst>
                <a:gd name="T0" fmla="*/ 43986 w 2136186"/>
                <a:gd name="T1" fmla="*/ 0 h 323850"/>
                <a:gd name="T2" fmla="*/ 1740828 w 2136186"/>
                <a:gd name="T3" fmla="*/ 0 h 323850"/>
                <a:gd name="T4" fmla="*/ 1740828 w 2136186"/>
                <a:gd name="T5" fmla="*/ 0 h 323850"/>
                <a:gd name="T6" fmla="*/ 1740828 w 2136186"/>
                <a:gd name="T7" fmla="*/ 269794 h 323850"/>
                <a:gd name="T8" fmla="*/ 1696842 w 2136186"/>
                <a:gd name="T9" fmla="*/ 323754 h 323850"/>
                <a:gd name="T10" fmla="*/ 0 w 2136186"/>
                <a:gd name="T11" fmla="*/ 323754 h 323850"/>
                <a:gd name="T12" fmla="*/ 0 w 2136186"/>
                <a:gd name="T13" fmla="*/ 323754 h 323850"/>
                <a:gd name="T14" fmla="*/ 0 w 2136186"/>
                <a:gd name="T15" fmla="*/ 53960 h 323850"/>
                <a:gd name="T16" fmla="*/ 43986 w 2136186"/>
                <a:gd name="T17" fmla="*/ 0 h 323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6186"/>
                <a:gd name="T28" fmla="*/ 0 h 323850"/>
                <a:gd name="T29" fmla="*/ 2136186 w 2136186"/>
                <a:gd name="T30" fmla="*/ 323850 h 323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6186" h="323850">
                  <a:moveTo>
                    <a:pt x="53976" y="0"/>
                  </a:moveTo>
                  <a:lnTo>
                    <a:pt x="2136186" y="0"/>
                  </a:lnTo>
                  <a:lnTo>
                    <a:pt x="2136186" y="269874"/>
                  </a:lnTo>
                  <a:cubicBezTo>
                    <a:pt x="2136186" y="299684"/>
                    <a:pt x="2112020" y="323850"/>
                    <a:pt x="2082210" y="323850"/>
                  </a:cubicBezTo>
                  <a:lnTo>
                    <a:pt x="0" y="323850"/>
                  </a:lnTo>
                  <a:lnTo>
                    <a:pt x="0" y="53976"/>
                  </a:lnTo>
                  <a:cubicBezTo>
                    <a:pt x="0" y="24166"/>
                    <a:pt x="24166" y="0"/>
                    <a:pt x="53976" y="0"/>
                  </a:cubicBezTo>
                  <a:close/>
                </a:path>
              </a:pathLst>
            </a:custGeom>
            <a:solidFill>
              <a:schemeClr val="bg1"/>
            </a:solidFill>
            <a:ln w="25400" algn="ctr">
              <a:solidFill>
                <a:srgbClr val="385D8A"/>
              </a:solidFill>
              <a:miter lim="800000"/>
              <a:headEnd/>
              <a:tailEnd/>
            </a:ln>
          </p:spPr>
          <p:txBody>
            <a:bodyPr rot="0" vert="horz" wrap="square" lIns="91440" tIns="45720" rIns="91440" bIns="45720" anchor="ctr" anchorCtr="0" upright="1">
              <a:noAutofit/>
            </a:bodyPr>
            <a:lstStyle/>
            <a:p>
              <a:pPr algn="just">
                <a:lnSpc>
                  <a:spcPts val="1200"/>
                </a:lnSpc>
              </a:pPr>
              <a:r>
                <a:rPr lang="ja-JP" sz="950" kern="1200">
                  <a:effectLst/>
                  <a:latin typeface="Times New Roman" panose="02020603050405020304" pitchFamily="18" charset="0"/>
                  <a:ea typeface="Meiryo UI" panose="020B0604030504040204" pitchFamily="50" charset="-128"/>
                  <a:cs typeface="Meiryo UI" panose="020B0604030504040204" pitchFamily="50" charset="-128"/>
                </a:rPr>
                <a:t>設計施工へのフィードバック</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398251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147</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31449" y="869567"/>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0D9A95CA-234B-43DA-96BA-E2B20DD46993}"/>
              </a:ext>
            </a:extLst>
          </p:cNvPr>
          <p:cNvSpPr txBox="1"/>
          <p:nvPr/>
        </p:nvSpPr>
        <p:spPr>
          <a:xfrm>
            <a:off x="114112" y="523220"/>
            <a:ext cx="4075116" cy="369332"/>
          </a:xfrm>
          <a:prstGeom prst="rect">
            <a:avLst/>
          </a:prstGeom>
          <a:noFill/>
        </p:spPr>
        <p:txBody>
          <a:bodyPr wrap="square">
            <a:spAutoFit/>
          </a:bodyPr>
          <a:lstStyle/>
          <a:p>
            <a:pPr algn="just">
              <a:spcBef>
                <a:spcPts val="600"/>
              </a:spcBef>
              <a:spcAft>
                <a:spcPts val="600"/>
              </a:spcAft>
            </a:pPr>
            <a:r>
              <a:rPr lang="ja-JP" altLang="ja-JP" sz="1800" b="1" dirty="0">
                <a:effectLst/>
                <a:latin typeface="Meiryo UI" panose="020B0604030504040204" pitchFamily="50" charset="-128"/>
                <a:ea typeface="Meiryo UI" panose="020B0604030504040204" pitchFamily="50" charset="-128"/>
              </a:rPr>
              <a:t>２</a:t>
            </a:r>
            <a:r>
              <a:rPr lang="en-US" altLang="ja-JP" sz="1800" b="1" dirty="0">
                <a:effectLst/>
                <a:latin typeface="Meiryo UI" panose="020B0604030504040204" pitchFamily="50" charset="-128"/>
                <a:ea typeface="Meiryo UI" panose="020B0604030504040204" pitchFamily="50" charset="-128"/>
              </a:rPr>
              <a:t>.1 </a:t>
            </a:r>
            <a:r>
              <a:rPr lang="ja-JP" altLang="ja-JP" sz="1800" b="1" dirty="0">
                <a:effectLst/>
                <a:latin typeface="Meiryo UI" panose="020B0604030504040204" pitchFamily="50" charset="-128"/>
                <a:ea typeface="Meiryo UI" panose="020B0604030504040204" pitchFamily="50" charset="-128"/>
              </a:rPr>
              <a:t>維持管理にあたっての基本理念</a:t>
            </a:r>
          </a:p>
        </p:txBody>
      </p:sp>
      <p:pic>
        <p:nvPicPr>
          <p:cNvPr id="7" name="図 6">
            <a:extLst>
              <a:ext uri="{FF2B5EF4-FFF2-40B4-BE49-F238E27FC236}">
                <a16:creationId xmlns:a16="http://schemas.microsoft.com/office/drawing/2014/main" id="{87062845-0FBD-42B3-C68F-9469DF5DDB63}"/>
              </a:ext>
            </a:extLst>
          </p:cNvPr>
          <p:cNvPicPr>
            <a:picLocks noChangeAspect="1"/>
          </p:cNvPicPr>
          <p:nvPr/>
        </p:nvPicPr>
        <p:blipFill>
          <a:blip r:embed="rId2"/>
          <a:stretch>
            <a:fillRect/>
          </a:stretch>
        </p:blipFill>
        <p:spPr>
          <a:xfrm>
            <a:off x="338279" y="1047627"/>
            <a:ext cx="3988792" cy="5513193"/>
          </a:xfrm>
          <a:prstGeom prst="rect">
            <a:avLst/>
          </a:prstGeom>
        </p:spPr>
      </p:pic>
      <p:pic>
        <p:nvPicPr>
          <p:cNvPr id="16" name="図 15">
            <a:extLst>
              <a:ext uri="{FF2B5EF4-FFF2-40B4-BE49-F238E27FC236}">
                <a16:creationId xmlns:a16="http://schemas.microsoft.com/office/drawing/2014/main" id="{01EAE6D5-924E-BA59-8F7C-19E3B01678E9}"/>
              </a:ext>
            </a:extLst>
          </p:cNvPr>
          <p:cNvPicPr>
            <a:picLocks noChangeAspect="1"/>
          </p:cNvPicPr>
          <p:nvPr/>
        </p:nvPicPr>
        <p:blipFill>
          <a:blip r:embed="rId3"/>
          <a:stretch>
            <a:fillRect/>
          </a:stretch>
        </p:blipFill>
        <p:spPr>
          <a:xfrm>
            <a:off x="4826830" y="956476"/>
            <a:ext cx="4104899" cy="5604344"/>
          </a:xfrm>
          <a:prstGeom prst="rect">
            <a:avLst/>
          </a:prstGeom>
        </p:spPr>
      </p:pic>
    </p:spTree>
    <p:extLst>
      <p:ext uri="{BB962C8B-B14F-4D97-AF65-F5344CB8AC3E}">
        <p14:creationId xmlns:p14="http://schemas.microsoft.com/office/powerpoint/2010/main" val="1986963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7" y="909614"/>
            <a:ext cx="8972495" cy="58507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dirty="0">
                <a:effectLst/>
                <a:latin typeface="HG丸ｺﾞｼｯｸM-PRO" panose="020F0400000000000000" pitchFamily="50" charset="-128"/>
                <a:ea typeface="HG丸ｺﾞｼｯｸM-PRO" panose="020F0400000000000000" pitchFamily="50" charset="-128"/>
              </a:rPr>
              <a:t>(1)</a:t>
            </a:r>
            <a:r>
              <a:rPr lang="ja-JP" altLang="ja-JP" sz="1800" b="1" u="sng" kern="100" dirty="0">
                <a:effectLst/>
                <a:latin typeface="HG丸ｺﾞｼｯｸM-PRO" panose="020F0400000000000000" pitchFamily="50" charset="-128"/>
                <a:ea typeface="HG丸ｺﾞｼｯｸM-PRO" panose="020F0400000000000000" pitchFamily="50" charset="-128"/>
              </a:rPr>
              <a:t>　</a:t>
            </a:r>
            <a:r>
              <a:rPr lang="x-none" altLang="ja-JP" sz="1800" b="1" u="sng" kern="100" dirty="0">
                <a:effectLst/>
                <a:latin typeface="HG丸ｺﾞｼｯｸM-PRO" panose="020F0400000000000000" pitchFamily="50" charset="-128"/>
                <a:ea typeface="HG丸ｺﾞｼｯｸM-PRO" panose="020F0400000000000000" pitchFamily="50" charset="-128"/>
              </a:rPr>
              <a:t>基本的な考え方</a:t>
            </a:r>
            <a:endParaRPr lang="ja-JP" altLang="ja-JP" sz="1800" b="1" kern="100" dirty="0">
              <a:effectLst/>
              <a:latin typeface="HG丸ｺﾞｼｯｸM-PRO" panose="020F0400000000000000" pitchFamily="50" charset="-128"/>
              <a:ea typeface="HG丸ｺﾞｼｯｸM-PRO" panose="020F0400000000000000"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192</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4E59A038-10C9-F62F-D169-FEAA004306F2}"/>
              </a:ext>
            </a:extLst>
          </p:cNvPr>
          <p:cNvSpPr txBox="1"/>
          <p:nvPr/>
        </p:nvSpPr>
        <p:spPr>
          <a:xfrm>
            <a:off x="85448" y="540282"/>
            <a:ext cx="3176695" cy="369332"/>
          </a:xfrm>
          <a:prstGeom prst="rect">
            <a:avLst/>
          </a:prstGeom>
          <a:noFill/>
        </p:spPr>
        <p:txBody>
          <a:bodyPr wrap="square">
            <a:spAutoFit/>
          </a:bodyPr>
          <a:lstStyle/>
          <a:p>
            <a:pPr algn="just"/>
            <a:r>
              <a:rPr lang="en-US" altLang="ja-JP" b="1" kern="100" dirty="0">
                <a:effectLst/>
                <a:latin typeface="Meiryo UI" panose="020B0604030504040204" pitchFamily="50" charset="-128"/>
                <a:ea typeface="Meiryo UI" panose="020B0604030504040204" pitchFamily="50" charset="-128"/>
              </a:rPr>
              <a:t>3.4.2</a:t>
            </a:r>
            <a:r>
              <a:rPr lang="ja-JP" altLang="ja-JP" b="1" kern="100" dirty="0">
                <a:effectLst/>
                <a:latin typeface="Meiryo UI" panose="020B0604030504040204" pitchFamily="50" charset="-128"/>
                <a:ea typeface="Meiryo UI" panose="020B0604030504040204" pitchFamily="50" charset="-128"/>
              </a:rPr>
              <a:t>　点検、診断・評価</a:t>
            </a:r>
          </a:p>
        </p:txBody>
      </p:sp>
      <p:sp>
        <p:nvSpPr>
          <p:cNvPr id="8" name="テキスト ボックス 7">
            <a:extLst>
              <a:ext uri="{FF2B5EF4-FFF2-40B4-BE49-F238E27FC236}">
                <a16:creationId xmlns:a16="http://schemas.microsoft.com/office/drawing/2014/main" id="{4BA92918-3602-52D6-C7D5-D02AC2368CF9}"/>
              </a:ext>
            </a:extLst>
          </p:cNvPr>
          <p:cNvSpPr txBox="1"/>
          <p:nvPr/>
        </p:nvSpPr>
        <p:spPr>
          <a:xfrm>
            <a:off x="0" y="936017"/>
            <a:ext cx="8795772" cy="1175450"/>
          </a:xfrm>
          <a:prstGeom prst="rect">
            <a:avLst/>
          </a:prstGeom>
          <a:noFill/>
        </p:spPr>
        <p:txBody>
          <a:bodyPr wrap="square">
            <a:spAutoFit/>
          </a:bodyPr>
          <a:lstStyle/>
          <a:p>
            <a:pPr marL="635" indent="88265">
              <a:lnSpc>
                <a:spcPct val="120000"/>
              </a:lnSpc>
            </a:pPr>
            <a:r>
              <a:rPr lang="ja-JP" altLang="ja-JP" sz="1200" b="1" kern="100" dirty="0">
                <a:solidFill>
                  <a:srgbClr val="000000"/>
                </a:solidFill>
                <a:effectLst/>
                <a:latin typeface="Meiryo UI" panose="020B0604030504040204" pitchFamily="50" charset="-128"/>
                <a:ea typeface="Meiryo UI" panose="020B0604030504040204" pitchFamily="50" charset="-128"/>
              </a:rPr>
              <a:t>（２）　</a:t>
            </a:r>
            <a:r>
              <a:rPr lang="ja-JP" altLang="ja-JP" sz="1200" b="1" kern="100" dirty="0">
                <a:effectLst/>
                <a:latin typeface="Meiryo UI" panose="020B0604030504040204" pitchFamily="50" charset="-128"/>
                <a:ea typeface="Meiryo UI" panose="020B0604030504040204" pitchFamily="50" charset="-128"/>
              </a:rPr>
              <a:t>点検業務の標準フロー</a:t>
            </a:r>
          </a:p>
          <a:p>
            <a:pPr marL="400050"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毎の点検種別を選定し、それに基づき点検を実施する。点検にあたっては、利用者等の安全確保の観点から緊急対応の有無を確認し、必要な場合は応急措置を行うこととし、必要のない場合は、診断・評価を行い、対策の要否を判定し、それらデータを確実に蓄積・管理するとともに、長寿命化計画の立案などに活用し、計画的な補修等につなげる。また、診断・評価や対策要否の判定結果を踏まえ、点検の頻度・内容などの改善が必要であれば、点検業務の見直しを行う。以上の点を踏まえ、点検業務の標準フローを図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に示す。</a:t>
            </a:r>
          </a:p>
        </p:txBody>
      </p:sp>
      <p:grpSp>
        <p:nvGrpSpPr>
          <p:cNvPr id="9" name="グループ化 8">
            <a:extLst>
              <a:ext uri="{FF2B5EF4-FFF2-40B4-BE49-F238E27FC236}">
                <a16:creationId xmlns:a16="http://schemas.microsoft.com/office/drawing/2014/main" id="{616ED654-DD9D-5E81-6609-5536EAC1893A}"/>
              </a:ext>
            </a:extLst>
          </p:cNvPr>
          <p:cNvGrpSpPr/>
          <p:nvPr/>
        </p:nvGrpSpPr>
        <p:grpSpPr>
          <a:xfrm>
            <a:off x="1319105" y="2092005"/>
            <a:ext cx="6807199" cy="4340092"/>
            <a:chOff x="0" y="100337"/>
            <a:chExt cx="6007100" cy="6332213"/>
          </a:xfrm>
        </p:grpSpPr>
        <p:sp>
          <p:nvSpPr>
            <p:cNvPr id="10" name="テキスト ボックス 119">
              <a:extLst>
                <a:ext uri="{FF2B5EF4-FFF2-40B4-BE49-F238E27FC236}">
                  <a16:creationId xmlns:a16="http://schemas.microsoft.com/office/drawing/2014/main" id="{2D7AC09E-FF47-80CC-F8DA-F7AB262669F0}"/>
                </a:ext>
              </a:extLst>
            </p:cNvPr>
            <p:cNvSpPr txBox="1">
              <a:spLocks/>
            </p:cNvSpPr>
            <p:nvPr/>
          </p:nvSpPr>
          <p:spPr>
            <a:xfrm>
              <a:off x="3173462" y="1938312"/>
              <a:ext cx="1407795" cy="52387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健全・経過観察または</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計画的補修等</a:t>
              </a:r>
              <a:r>
                <a:rPr lang="ja-JP" sz="800" kern="100" baseline="30000" dirty="0">
                  <a:effectLst/>
                  <a:latin typeface="Meiryo UI" panose="020B0604030504040204" pitchFamily="50" charset="-128"/>
                  <a:ea typeface="Meiryo UI" panose="020B0604030504040204" pitchFamily="50" charset="-128"/>
                  <a:cs typeface="Meiryo UI" panose="020B0604030504040204" pitchFamily="50" charset="-128"/>
                </a:rPr>
                <a:t>※</a:t>
              </a: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の対応</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7">
              <a:extLst>
                <a:ext uri="{FF2B5EF4-FFF2-40B4-BE49-F238E27FC236}">
                  <a16:creationId xmlns:a16="http://schemas.microsoft.com/office/drawing/2014/main" id="{DC7ADB2A-C548-F089-5FA1-4015BA0F89D9}"/>
                </a:ext>
              </a:extLst>
            </p:cNvPr>
            <p:cNvSpPr txBox="1">
              <a:spLocks/>
            </p:cNvSpPr>
            <p:nvPr/>
          </p:nvSpPr>
          <p:spPr>
            <a:xfrm>
              <a:off x="693161" y="1171311"/>
              <a:ext cx="1118855" cy="17258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000"/>
                </a:lnSpc>
              </a:pP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緊急対応必要</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44034">
              <a:extLst>
                <a:ext uri="{FF2B5EF4-FFF2-40B4-BE49-F238E27FC236}">
                  <a16:creationId xmlns:a16="http://schemas.microsoft.com/office/drawing/2014/main" id="{259C0C54-3F1D-8D1E-25E8-C0A8D3EB061C}"/>
                </a:ext>
              </a:extLst>
            </p:cNvPr>
            <p:cNvSpPr txBox="1">
              <a:spLocks noChangeArrowheads="1"/>
            </p:cNvSpPr>
            <p:nvPr/>
          </p:nvSpPr>
          <p:spPr bwMode="auto">
            <a:xfrm>
              <a:off x="1625600" y="190500"/>
              <a:ext cx="1495425" cy="285750"/>
            </a:xfrm>
            <a:prstGeom prst="rect">
              <a:avLst/>
            </a:prstGeom>
            <a:solidFill>
              <a:srgbClr val="4F81BD">
                <a:lumMod val="100000"/>
                <a:lumOff val="0"/>
              </a:srgbClr>
            </a:solidFill>
            <a:ln w="25400" cap="flat" cmpd="sng" algn="ctr">
              <a:solidFill>
                <a:srgbClr val="385D8A"/>
              </a:solidFill>
              <a:prstDash val="solid"/>
              <a:miter lim="800000"/>
              <a:headEnd/>
              <a:tailEnd/>
            </a:ln>
          </p:spPr>
          <p:txBody>
            <a:bodyPr rot="0" vert="horz" wrap="square" lIns="0" tIns="0" rIns="0" bIns="0" anchor="ctr" anchorCtr="0" upright="1">
              <a:noAutofit/>
            </a:bodyPr>
            <a:lstStyle/>
            <a:p>
              <a:pPr algn="ctr"/>
              <a:r>
                <a:rPr lang="ja-JP" sz="8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点検種別の選定</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11">
              <a:extLst>
                <a:ext uri="{FF2B5EF4-FFF2-40B4-BE49-F238E27FC236}">
                  <a16:creationId xmlns:a16="http://schemas.microsoft.com/office/drawing/2014/main" id="{CA718114-AE47-C7EE-C9B8-492238101DBF}"/>
                </a:ext>
              </a:extLst>
            </p:cNvPr>
            <p:cNvSpPr txBox="1">
              <a:spLocks noChangeArrowheads="1"/>
            </p:cNvSpPr>
            <p:nvPr/>
          </p:nvSpPr>
          <p:spPr bwMode="auto">
            <a:xfrm>
              <a:off x="1625600" y="647700"/>
              <a:ext cx="1495425" cy="314325"/>
            </a:xfrm>
            <a:prstGeom prst="rect">
              <a:avLst/>
            </a:prstGeom>
            <a:solidFill>
              <a:srgbClr val="4F81BD">
                <a:lumMod val="100000"/>
                <a:lumOff val="0"/>
              </a:srgbClr>
            </a:solidFill>
            <a:ln w="25400" cap="flat" cmpd="sng" algn="ctr">
              <a:solidFill>
                <a:srgbClr val="385D8A"/>
              </a:solidFill>
              <a:prstDash val="solid"/>
              <a:miter lim="800000"/>
              <a:headEnd/>
              <a:tailEnd/>
            </a:ln>
          </p:spPr>
          <p:txBody>
            <a:bodyPr rot="0" vert="horz" wrap="square" lIns="0" tIns="0" rIns="0" bIns="45720" anchor="t" anchorCtr="0" upright="1">
              <a:noAutofit/>
            </a:bodyPr>
            <a:lstStyle/>
            <a:p>
              <a:pPr algn="ctr">
                <a:lnSpc>
                  <a:spcPts val="1600"/>
                </a:lnSpc>
              </a:pPr>
              <a:r>
                <a:rPr lang="ja-JP" sz="8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点検の実施</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フローチャート : 判断 120">
              <a:extLst>
                <a:ext uri="{FF2B5EF4-FFF2-40B4-BE49-F238E27FC236}">
                  <a16:creationId xmlns:a16="http://schemas.microsoft.com/office/drawing/2014/main" id="{2483FD9B-9401-3401-03EB-F8464A138648}"/>
                </a:ext>
              </a:extLst>
            </p:cNvPr>
            <p:cNvSpPr>
              <a:spLocks/>
            </p:cNvSpPr>
            <p:nvPr/>
          </p:nvSpPr>
          <p:spPr>
            <a:xfrm>
              <a:off x="1625600" y="2082800"/>
              <a:ext cx="1495425" cy="609600"/>
            </a:xfrm>
            <a:prstGeom prst="flowChartDecision">
              <a:avLst/>
            </a:prstGeom>
            <a:solidFill>
              <a:srgbClr val="4F81BD"/>
            </a:solidFill>
            <a:ln w="25400" cap="flat" cmpd="sng" algn="ctr">
              <a:solidFill>
                <a:srgbClr val="4F81BD">
                  <a:shade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ja-JP" sz="8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診断・評価</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24">
              <a:extLst>
                <a:ext uri="{FF2B5EF4-FFF2-40B4-BE49-F238E27FC236}">
                  <a16:creationId xmlns:a16="http://schemas.microsoft.com/office/drawing/2014/main" id="{A40BCBE1-6841-D34D-F5E3-DDA1D0752D91}"/>
                </a:ext>
              </a:extLst>
            </p:cNvPr>
            <p:cNvSpPr txBox="1">
              <a:spLocks/>
            </p:cNvSpPr>
            <p:nvPr/>
          </p:nvSpPr>
          <p:spPr>
            <a:xfrm>
              <a:off x="1625600" y="2852572"/>
              <a:ext cx="1487806" cy="37498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詳細調査</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38913">
              <a:extLst>
                <a:ext uri="{FF2B5EF4-FFF2-40B4-BE49-F238E27FC236}">
                  <a16:creationId xmlns:a16="http://schemas.microsoft.com/office/drawing/2014/main" id="{FD64CDE7-B814-5DE8-AC5A-7BF3DC3C9FAF}"/>
                </a:ext>
              </a:extLst>
            </p:cNvPr>
            <p:cNvSpPr txBox="1">
              <a:spLocks/>
            </p:cNvSpPr>
            <p:nvPr/>
          </p:nvSpPr>
          <p:spPr>
            <a:xfrm>
              <a:off x="1625600" y="4902200"/>
              <a:ext cx="1480185" cy="314325"/>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データ蓄積・管理</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38928">
              <a:extLst>
                <a:ext uri="{FF2B5EF4-FFF2-40B4-BE49-F238E27FC236}">
                  <a16:creationId xmlns:a16="http://schemas.microsoft.com/office/drawing/2014/main" id="{4DEF41DC-8B55-3027-16BD-7D8A3BE41A85}"/>
                </a:ext>
              </a:extLst>
            </p:cNvPr>
            <p:cNvSpPr txBox="1">
              <a:spLocks noChangeArrowheads="1"/>
            </p:cNvSpPr>
            <p:nvPr/>
          </p:nvSpPr>
          <p:spPr bwMode="auto">
            <a:xfrm>
              <a:off x="1428750" y="5454650"/>
              <a:ext cx="1857375" cy="325120"/>
            </a:xfrm>
            <a:prstGeom prst="rect">
              <a:avLst/>
            </a:prstGeom>
            <a:solidFill>
              <a:sysClr val="window" lastClr="FFFFFF">
                <a:lumMod val="100000"/>
                <a:lumOff val="0"/>
              </a:sysClr>
            </a:solidFill>
            <a:ln w="28575" cap="flat" cmpd="dbl" algn="ctr">
              <a:solidFill>
                <a:srgbClr val="385D8A"/>
              </a:solidFill>
              <a:prstDash val="solid"/>
              <a:miter lim="800000"/>
              <a:headEnd/>
              <a:tailEnd/>
            </a:ln>
          </p:spPr>
          <p:txBody>
            <a:bodyPr rot="0" vert="horz" wrap="square" lIns="91440" tIns="45720" rIns="91440" bIns="45720" anchor="t" anchorCtr="0" upright="1">
              <a:noAutofit/>
            </a:bodyPr>
            <a:lstStyle/>
            <a:p>
              <a:pPr algn="ctr"/>
              <a:r>
                <a:rPr lang="ja-JP" sz="8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蓄積データの利活用</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0" name="直線矢印コネクタ 19">
              <a:extLst>
                <a:ext uri="{FF2B5EF4-FFF2-40B4-BE49-F238E27FC236}">
                  <a16:creationId xmlns:a16="http://schemas.microsoft.com/office/drawing/2014/main" id="{1FEF50E2-CBC9-11EE-1033-226222C1623B}"/>
                </a:ext>
              </a:extLst>
            </p:cNvPr>
            <p:cNvCxnSpPr>
              <a:cxnSpLocks/>
            </p:cNvCxnSpPr>
            <p:nvPr/>
          </p:nvCxnSpPr>
          <p:spPr>
            <a:xfrm>
              <a:off x="2368550" y="469900"/>
              <a:ext cx="0" cy="180975"/>
            </a:xfrm>
            <a:prstGeom prst="straightConnector1">
              <a:avLst/>
            </a:prstGeom>
            <a:noFill/>
            <a:ln w="9525" cap="flat" cmpd="sng" algn="ctr">
              <a:solidFill>
                <a:srgbClr val="4F81BD">
                  <a:shade val="95000"/>
                  <a:satMod val="105000"/>
                </a:srgbClr>
              </a:solidFill>
              <a:prstDash val="solid"/>
              <a:tailEnd type="arrow"/>
            </a:ln>
            <a:effectLst/>
          </p:spPr>
        </p:cxnSp>
        <p:cxnSp>
          <p:nvCxnSpPr>
            <p:cNvPr id="21" name="直線矢印コネクタ 20">
              <a:extLst>
                <a:ext uri="{FF2B5EF4-FFF2-40B4-BE49-F238E27FC236}">
                  <a16:creationId xmlns:a16="http://schemas.microsoft.com/office/drawing/2014/main" id="{182581D5-4012-2223-A247-DFDF76EC1A2D}"/>
                </a:ext>
              </a:extLst>
            </p:cNvPr>
            <p:cNvCxnSpPr>
              <a:cxnSpLocks/>
            </p:cNvCxnSpPr>
            <p:nvPr/>
          </p:nvCxnSpPr>
          <p:spPr>
            <a:xfrm>
              <a:off x="2368550" y="977900"/>
              <a:ext cx="0" cy="180975"/>
            </a:xfrm>
            <a:prstGeom prst="straightConnector1">
              <a:avLst/>
            </a:prstGeom>
            <a:noFill/>
            <a:ln w="9525" cap="flat" cmpd="sng" algn="ctr">
              <a:solidFill>
                <a:srgbClr val="4F81BD">
                  <a:shade val="95000"/>
                  <a:satMod val="105000"/>
                </a:srgbClr>
              </a:solidFill>
              <a:prstDash val="solid"/>
              <a:tailEnd type="arrow"/>
            </a:ln>
            <a:effectLst/>
          </p:spPr>
        </p:cxnSp>
        <p:cxnSp>
          <p:nvCxnSpPr>
            <p:cNvPr id="22" name="直線矢印コネクタ 21">
              <a:extLst>
                <a:ext uri="{FF2B5EF4-FFF2-40B4-BE49-F238E27FC236}">
                  <a16:creationId xmlns:a16="http://schemas.microsoft.com/office/drawing/2014/main" id="{A7AE3154-869A-5D9C-D160-0DE2B896E44B}"/>
                </a:ext>
              </a:extLst>
            </p:cNvPr>
            <p:cNvCxnSpPr>
              <a:cxnSpLocks/>
            </p:cNvCxnSpPr>
            <p:nvPr/>
          </p:nvCxnSpPr>
          <p:spPr>
            <a:xfrm>
              <a:off x="2368550" y="1828800"/>
              <a:ext cx="0" cy="247650"/>
            </a:xfrm>
            <a:prstGeom prst="straightConnector1">
              <a:avLst/>
            </a:prstGeom>
            <a:noFill/>
            <a:ln w="9525" cap="flat" cmpd="sng" algn="ctr">
              <a:solidFill>
                <a:srgbClr val="4F81BD">
                  <a:shade val="95000"/>
                  <a:satMod val="105000"/>
                </a:srgbClr>
              </a:solidFill>
              <a:prstDash val="solid"/>
              <a:tailEnd type="arrow"/>
            </a:ln>
            <a:effectLst/>
          </p:spPr>
        </p:cxnSp>
        <p:cxnSp>
          <p:nvCxnSpPr>
            <p:cNvPr id="23" name="直線矢印コネクタ 22">
              <a:extLst>
                <a:ext uri="{FF2B5EF4-FFF2-40B4-BE49-F238E27FC236}">
                  <a16:creationId xmlns:a16="http://schemas.microsoft.com/office/drawing/2014/main" id="{0EE426D6-1AED-F7C1-A5D6-5A0DC896AD5C}"/>
                </a:ext>
              </a:extLst>
            </p:cNvPr>
            <p:cNvCxnSpPr>
              <a:cxnSpLocks/>
            </p:cNvCxnSpPr>
            <p:nvPr/>
          </p:nvCxnSpPr>
          <p:spPr>
            <a:xfrm flipH="1">
              <a:off x="764364" y="1493838"/>
              <a:ext cx="713741" cy="0"/>
            </a:xfrm>
            <a:prstGeom prst="straightConnector1">
              <a:avLst/>
            </a:prstGeom>
            <a:noFill/>
            <a:ln w="9525" cap="flat" cmpd="sng" algn="ctr">
              <a:solidFill>
                <a:srgbClr val="4F81BD">
                  <a:shade val="95000"/>
                  <a:satMod val="105000"/>
                </a:srgbClr>
              </a:solidFill>
              <a:prstDash val="solid"/>
              <a:headEnd type="none"/>
              <a:tailEnd type="arrow"/>
            </a:ln>
            <a:effectLst/>
          </p:spPr>
        </p:cxnSp>
        <p:cxnSp>
          <p:nvCxnSpPr>
            <p:cNvPr id="24" name="直線矢印コネクタ 23">
              <a:extLst>
                <a:ext uri="{FF2B5EF4-FFF2-40B4-BE49-F238E27FC236}">
                  <a16:creationId xmlns:a16="http://schemas.microsoft.com/office/drawing/2014/main" id="{17E5C389-08F8-7029-3119-F7F176D1FEE2}"/>
                </a:ext>
              </a:extLst>
            </p:cNvPr>
            <p:cNvCxnSpPr>
              <a:cxnSpLocks/>
            </p:cNvCxnSpPr>
            <p:nvPr/>
          </p:nvCxnSpPr>
          <p:spPr>
            <a:xfrm>
              <a:off x="4216400" y="2374900"/>
              <a:ext cx="0" cy="2661285"/>
            </a:xfrm>
            <a:prstGeom prst="straightConnector1">
              <a:avLst/>
            </a:prstGeom>
            <a:noFill/>
            <a:ln w="9525" cap="flat" cmpd="sng" algn="ctr">
              <a:solidFill>
                <a:srgbClr val="4F81BD">
                  <a:shade val="95000"/>
                  <a:satMod val="105000"/>
                </a:srgbClr>
              </a:solidFill>
              <a:prstDash val="solid"/>
              <a:tailEnd type="none"/>
            </a:ln>
            <a:effectLst/>
          </p:spPr>
        </p:cxnSp>
        <p:cxnSp>
          <p:nvCxnSpPr>
            <p:cNvPr id="25" name="直線矢印コネクタ 24">
              <a:extLst>
                <a:ext uri="{FF2B5EF4-FFF2-40B4-BE49-F238E27FC236}">
                  <a16:creationId xmlns:a16="http://schemas.microsoft.com/office/drawing/2014/main" id="{AC6142A8-F2BA-5D37-24FB-F00BEB29D319}"/>
                </a:ext>
              </a:extLst>
            </p:cNvPr>
            <p:cNvCxnSpPr>
              <a:cxnSpLocks/>
            </p:cNvCxnSpPr>
            <p:nvPr/>
          </p:nvCxnSpPr>
          <p:spPr>
            <a:xfrm flipV="1">
              <a:off x="774700" y="4419600"/>
              <a:ext cx="833755" cy="635"/>
            </a:xfrm>
            <a:prstGeom prst="straightConnector1">
              <a:avLst/>
            </a:prstGeom>
            <a:noFill/>
            <a:ln w="9525" cap="flat" cmpd="sng" algn="ctr">
              <a:solidFill>
                <a:srgbClr val="4F81BD">
                  <a:shade val="95000"/>
                  <a:satMod val="105000"/>
                </a:srgbClr>
              </a:solidFill>
              <a:prstDash val="solid"/>
              <a:tailEnd type="arrow"/>
            </a:ln>
            <a:effectLst/>
          </p:spPr>
        </p:cxnSp>
        <p:cxnSp>
          <p:nvCxnSpPr>
            <p:cNvPr id="26" name="直線矢印コネクタ 25">
              <a:extLst>
                <a:ext uri="{FF2B5EF4-FFF2-40B4-BE49-F238E27FC236}">
                  <a16:creationId xmlns:a16="http://schemas.microsoft.com/office/drawing/2014/main" id="{E8E2AA00-ADF3-C893-5D1A-E77F17D8CBE7}"/>
                </a:ext>
              </a:extLst>
            </p:cNvPr>
            <p:cNvCxnSpPr>
              <a:cxnSpLocks/>
            </p:cNvCxnSpPr>
            <p:nvPr/>
          </p:nvCxnSpPr>
          <p:spPr>
            <a:xfrm>
              <a:off x="2368550" y="5219700"/>
              <a:ext cx="0" cy="180975"/>
            </a:xfrm>
            <a:prstGeom prst="straightConnector1">
              <a:avLst/>
            </a:prstGeom>
            <a:noFill/>
            <a:ln w="9525" cap="flat" cmpd="sng" algn="ctr">
              <a:solidFill>
                <a:srgbClr val="4F81BD"/>
              </a:solidFill>
              <a:prstDash val="solid"/>
              <a:tailEnd type="arrow"/>
            </a:ln>
            <a:effectLst/>
          </p:spPr>
        </p:cxnSp>
        <p:cxnSp>
          <p:nvCxnSpPr>
            <p:cNvPr id="27" name="直線矢印コネクタ 26">
              <a:extLst>
                <a:ext uri="{FF2B5EF4-FFF2-40B4-BE49-F238E27FC236}">
                  <a16:creationId xmlns:a16="http://schemas.microsoft.com/office/drawing/2014/main" id="{D6C500CD-6719-B6C0-2DAB-9E8FDB24C7B9}"/>
                </a:ext>
              </a:extLst>
            </p:cNvPr>
            <p:cNvCxnSpPr>
              <a:cxnSpLocks/>
            </p:cNvCxnSpPr>
            <p:nvPr/>
          </p:nvCxnSpPr>
          <p:spPr>
            <a:xfrm>
              <a:off x="330200" y="787400"/>
              <a:ext cx="0" cy="4257675"/>
            </a:xfrm>
            <a:prstGeom prst="straightConnector1">
              <a:avLst/>
            </a:prstGeom>
            <a:noFill/>
            <a:ln w="9525" cap="flat" cmpd="sng" algn="ctr">
              <a:solidFill>
                <a:srgbClr val="4F81BD">
                  <a:shade val="95000"/>
                  <a:satMod val="105000"/>
                </a:srgbClr>
              </a:solidFill>
              <a:prstDash val="solid"/>
              <a:tailEnd type="none"/>
            </a:ln>
            <a:effectLst/>
          </p:spPr>
        </p:cxnSp>
        <p:cxnSp>
          <p:nvCxnSpPr>
            <p:cNvPr id="28" name="直線矢印コネクタ 27">
              <a:extLst>
                <a:ext uri="{FF2B5EF4-FFF2-40B4-BE49-F238E27FC236}">
                  <a16:creationId xmlns:a16="http://schemas.microsoft.com/office/drawing/2014/main" id="{53201403-C499-7058-E87F-A671965F9586}"/>
                </a:ext>
              </a:extLst>
            </p:cNvPr>
            <p:cNvCxnSpPr>
              <a:cxnSpLocks/>
            </p:cNvCxnSpPr>
            <p:nvPr/>
          </p:nvCxnSpPr>
          <p:spPr>
            <a:xfrm>
              <a:off x="330200" y="5054600"/>
              <a:ext cx="1291590" cy="0"/>
            </a:xfrm>
            <a:prstGeom prst="straightConnector1">
              <a:avLst/>
            </a:prstGeom>
            <a:noFill/>
            <a:ln w="9525" cap="flat" cmpd="sng" algn="ctr">
              <a:solidFill>
                <a:srgbClr val="4F81BD"/>
              </a:solidFill>
              <a:prstDash val="solid"/>
              <a:headEnd type="none"/>
              <a:tailEnd type="none"/>
            </a:ln>
            <a:effectLst/>
          </p:spPr>
        </p:cxnSp>
        <p:sp>
          <p:nvSpPr>
            <p:cNvPr id="29" name="テキスト ボックス 3090">
              <a:extLst>
                <a:ext uri="{FF2B5EF4-FFF2-40B4-BE49-F238E27FC236}">
                  <a16:creationId xmlns:a16="http://schemas.microsoft.com/office/drawing/2014/main" id="{C52944A7-C021-1B0A-59CC-D2D07949A39B}"/>
                </a:ext>
              </a:extLst>
            </p:cNvPr>
            <p:cNvSpPr txBox="1">
              <a:spLocks noChangeArrowheads="1"/>
            </p:cNvSpPr>
            <p:nvPr/>
          </p:nvSpPr>
          <p:spPr bwMode="auto">
            <a:xfrm>
              <a:off x="1625600" y="4178300"/>
              <a:ext cx="1480185" cy="514350"/>
            </a:xfrm>
            <a:prstGeom prst="rect">
              <a:avLst/>
            </a:prstGeom>
            <a:noFill/>
            <a:ln w="25400" cap="flat" cmpd="sng" algn="ctr">
              <a:solidFill>
                <a:srgbClr val="385D8A"/>
              </a:solidFill>
              <a:prstDash val="dash"/>
              <a:miter lim="800000"/>
              <a:headEnd/>
              <a:tailEnd/>
            </a:ln>
          </p:spPr>
          <p:txBody>
            <a:bodyPr rot="0" vert="horz" wrap="square" lIns="91440" tIns="45720" rIns="91440" bIns="45720" anchor="ctr" anchorCtr="0" upright="1">
              <a:noAutofit/>
            </a:bodyPr>
            <a:lstStyle/>
            <a:p>
              <a:pPr algn="ctr">
                <a:lnSpc>
                  <a:spcPct val="120000"/>
                </a:lnSpc>
              </a:pPr>
              <a:r>
                <a:rPr lang="ja-JP" sz="8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応急措置・補修等</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20000"/>
                </a:lnSpc>
              </a:pPr>
              <a:r>
                <a:rPr lang="ja-JP" sz="8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の対応（対策）</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テキスト ボックス 123">
              <a:extLst>
                <a:ext uri="{FF2B5EF4-FFF2-40B4-BE49-F238E27FC236}">
                  <a16:creationId xmlns:a16="http://schemas.microsoft.com/office/drawing/2014/main" id="{C0540A36-7863-C960-3C0B-DD54C0D206E6}"/>
                </a:ext>
              </a:extLst>
            </p:cNvPr>
            <p:cNvSpPr txBox="1">
              <a:spLocks/>
            </p:cNvSpPr>
            <p:nvPr/>
          </p:nvSpPr>
          <p:spPr>
            <a:xfrm>
              <a:off x="2750450" y="2517582"/>
              <a:ext cx="799059" cy="28862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000"/>
                </a:lnSpc>
              </a:pP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詳細調査必要</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1" name="直線矢印コネクタ 30">
              <a:extLst>
                <a:ext uri="{FF2B5EF4-FFF2-40B4-BE49-F238E27FC236}">
                  <a16:creationId xmlns:a16="http://schemas.microsoft.com/office/drawing/2014/main" id="{6D0DFB11-E35B-CF32-C582-A17D57031342}"/>
                </a:ext>
              </a:extLst>
            </p:cNvPr>
            <p:cNvCxnSpPr>
              <a:cxnSpLocks/>
            </p:cNvCxnSpPr>
            <p:nvPr/>
          </p:nvCxnSpPr>
          <p:spPr>
            <a:xfrm>
              <a:off x="3136889" y="2387601"/>
              <a:ext cx="1104265"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32" name="直線矢印コネクタ 31">
              <a:extLst>
                <a:ext uri="{FF2B5EF4-FFF2-40B4-BE49-F238E27FC236}">
                  <a16:creationId xmlns:a16="http://schemas.microsoft.com/office/drawing/2014/main" id="{4180F1CB-3407-35C6-B472-C935174AF421}"/>
                </a:ext>
              </a:extLst>
            </p:cNvPr>
            <p:cNvCxnSpPr>
              <a:cxnSpLocks/>
            </p:cNvCxnSpPr>
            <p:nvPr/>
          </p:nvCxnSpPr>
          <p:spPr>
            <a:xfrm>
              <a:off x="2355850" y="3200400"/>
              <a:ext cx="0" cy="180975"/>
            </a:xfrm>
            <a:prstGeom prst="straightConnector1">
              <a:avLst/>
            </a:prstGeom>
            <a:noFill/>
            <a:ln w="9525" cap="flat" cmpd="sng" algn="ctr">
              <a:solidFill>
                <a:srgbClr val="4F81BD">
                  <a:shade val="95000"/>
                  <a:satMod val="105000"/>
                </a:srgbClr>
              </a:solidFill>
              <a:prstDash val="solid"/>
              <a:tailEnd type="arrow"/>
            </a:ln>
            <a:effectLst/>
          </p:spPr>
        </p:cxnSp>
        <p:sp>
          <p:nvSpPr>
            <p:cNvPr id="33" name="フローチャート : 判断 171">
              <a:extLst>
                <a:ext uri="{FF2B5EF4-FFF2-40B4-BE49-F238E27FC236}">
                  <a16:creationId xmlns:a16="http://schemas.microsoft.com/office/drawing/2014/main" id="{9B7A6C26-1CC1-BE6A-D98C-1A16B1A98261}"/>
                </a:ext>
              </a:extLst>
            </p:cNvPr>
            <p:cNvSpPr>
              <a:spLocks/>
            </p:cNvSpPr>
            <p:nvPr/>
          </p:nvSpPr>
          <p:spPr>
            <a:xfrm>
              <a:off x="1612900" y="3378200"/>
              <a:ext cx="1495425" cy="609600"/>
            </a:xfrm>
            <a:prstGeom prst="flowChartDecision">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評価</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4" name="直線矢印コネクタ 33">
              <a:extLst>
                <a:ext uri="{FF2B5EF4-FFF2-40B4-BE49-F238E27FC236}">
                  <a16:creationId xmlns:a16="http://schemas.microsoft.com/office/drawing/2014/main" id="{6F05CF06-61CA-4F40-F7FE-CA329223274A}"/>
                </a:ext>
              </a:extLst>
            </p:cNvPr>
            <p:cNvCxnSpPr>
              <a:cxnSpLocks/>
            </p:cNvCxnSpPr>
            <p:nvPr/>
          </p:nvCxnSpPr>
          <p:spPr>
            <a:xfrm>
              <a:off x="774700" y="1498600"/>
              <a:ext cx="0" cy="2846070"/>
            </a:xfrm>
            <a:prstGeom prst="straightConnector1">
              <a:avLst/>
            </a:prstGeom>
            <a:noFill/>
            <a:ln w="9525" cap="flat" cmpd="sng" algn="ctr">
              <a:solidFill>
                <a:srgbClr val="4F81BD">
                  <a:shade val="95000"/>
                  <a:satMod val="105000"/>
                </a:srgbClr>
              </a:solidFill>
              <a:prstDash val="solid"/>
              <a:tailEnd type="none"/>
            </a:ln>
            <a:effectLst/>
          </p:spPr>
        </p:cxnSp>
        <p:cxnSp>
          <p:nvCxnSpPr>
            <p:cNvPr id="35" name="直線矢印コネクタ 34">
              <a:extLst>
                <a:ext uri="{FF2B5EF4-FFF2-40B4-BE49-F238E27FC236}">
                  <a16:creationId xmlns:a16="http://schemas.microsoft.com/office/drawing/2014/main" id="{1F5A8ED0-FFE4-8578-6427-A21BFC51D8F8}"/>
                </a:ext>
              </a:extLst>
            </p:cNvPr>
            <p:cNvCxnSpPr>
              <a:cxnSpLocks/>
            </p:cNvCxnSpPr>
            <p:nvPr/>
          </p:nvCxnSpPr>
          <p:spPr>
            <a:xfrm>
              <a:off x="2368550" y="2692400"/>
              <a:ext cx="0" cy="180975"/>
            </a:xfrm>
            <a:prstGeom prst="straightConnector1">
              <a:avLst/>
            </a:prstGeom>
            <a:noFill/>
            <a:ln w="9525" cap="flat" cmpd="sng" algn="ctr">
              <a:solidFill>
                <a:srgbClr val="4F81BD">
                  <a:shade val="95000"/>
                  <a:satMod val="105000"/>
                </a:srgbClr>
              </a:solidFill>
              <a:prstDash val="solid"/>
              <a:tailEnd type="arrow"/>
            </a:ln>
            <a:effectLst/>
          </p:spPr>
        </p:cxnSp>
        <p:sp>
          <p:nvSpPr>
            <p:cNvPr id="36" name="テキスト ボックス 279">
              <a:extLst>
                <a:ext uri="{FF2B5EF4-FFF2-40B4-BE49-F238E27FC236}">
                  <a16:creationId xmlns:a16="http://schemas.microsoft.com/office/drawing/2014/main" id="{92195398-4FDB-6AA6-7C02-0B2458139587}"/>
                </a:ext>
              </a:extLst>
            </p:cNvPr>
            <p:cNvSpPr txBox="1">
              <a:spLocks/>
            </p:cNvSpPr>
            <p:nvPr/>
          </p:nvSpPr>
          <p:spPr>
            <a:xfrm>
              <a:off x="2562757" y="3868268"/>
              <a:ext cx="1097270" cy="21271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000"/>
                </a:lnSpc>
              </a:pP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緊急対応必要</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テキスト ボックス 127">
              <a:extLst>
                <a:ext uri="{FF2B5EF4-FFF2-40B4-BE49-F238E27FC236}">
                  <a16:creationId xmlns:a16="http://schemas.microsoft.com/office/drawing/2014/main" id="{FCD56266-7F57-4552-C5FF-9D0A7BFAC8E2}"/>
                </a:ext>
              </a:extLst>
            </p:cNvPr>
            <p:cNvSpPr txBox="1">
              <a:spLocks/>
            </p:cNvSpPr>
            <p:nvPr/>
          </p:nvSpPr>
          <p:spPr>
            <a:xfrm>
              <a:off x="3197433" y="3181763"/>
              <a:ext cx="1407795" cy="4667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経過観察または</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計画的補修等</a:t>
              </a:r>
              <a:r>
                <a:rPr lang="ja-JP" sz="800" kern="100" baseline="30000" dirty="0">
                  <a:effectLst/>
                  <a:latin typeface="Meiryo UI" panose="020B0604030504040204" pitchFamily="50" charset="-128"/>
                  <a:ea typeface="Meiryo UI" panose="020B0604030504040204" pitchFamily="50" charset="-128"/>
                  <a:cs typeface="Meiryo UI" panose="020B0604030504040204" pitchFamily="50" charset="-128"/>
                </a:rPr>
                <a:t>※</a:t>
              </a: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の対応</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8" name="直線矢印コネクタ 37">
              <a:extLst>
                <a:ext uri="{FF2B5EF4-FFF2-40B4-BE49-F238E27FC236}">
                  <a16:creationId xmlns:a16="http://schemas.microsoft.com/office/drawing/2014/main" id="{157EF060-490A-6A59-8A40-513F483E3667}"/>
                </a:ext>
              </a:extLst>
            </p:cNvPr>
            <p:cNvCxnSpPr>
              <a:cxnSpLocks/>
            </p:cNvCxnSpPr>
            <p:nvPr/>
          </p:nvCxnSpPr>
          <p:spPr>
            <a:xfrm>
              <a:off x="3120706" y="3685564"/>
              <a:ext cx="1104265"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41" name="直線矢印コネクタ 40">
              <a:extLst>
                <a:ext uri="{FF2B5EF4-FFF2-40B4-BE49-F238E27FC236}">
                  <a16:creationId xmlns:a16="http://schemas.microsoft.com/office/drawing/2014/main" id="{2DAAD976-7B32-2B42-77B8-BF143B785F40}"/>
                </a:ext>
              </a:extLst>
            </p:cNvPr>
            <p:cNvCxnSpPr>
              <a:cxnSpLocks/>
            </p:cNvCxnSpPr>
            <p:nvPr/>
          </p:nvCxnSpPr>
          <p:spPr>
            <a:xfrm>
              <a:off x="2343150" y="3987800"/>
              <a:ext cx="0" cy="180975"/>
            </a:xfrm>
            <a:prstGeom prst="straightConnector1">
              <a:avLst/>
            </a:prstGeom>
            <a:noFill/>
            <a:ln w="9525" cap="flat" cmpd="sng" algn="ctr">
              <a:solidFill>
                <a:srgbClr val="4F81BD">
                  <a:shade val="95000"/>
                  <a:satMod val="105000"/>
                </a:srgbClr>
              </a:solidFill>
              <a:prstDash val="solid"/>
              <a:tailEnd type="arrow"/>
            </a:ln>
            <a:effectLst/>
          </p:spPr>
        </p:cxnSp>
        <p:cxnSp>
          <p:nvCxnSpPr>
            <p:cNvPr id="42" name="直線矢印コネクタ 41">
              <a:extLst>
                <a:ext uri="{FF2B5EF4-FFF2-40B4-BE49-F238E27FC236}">
                  <a16:creationId xmlns:a16="http://schemas.microsoft.com/office/drawing/2014/main" id="{F9A1288D-D545-54ED-3ECF-250C7AC7E928}"/>
                </a:ext>
              </a:extLst>
            </p:cNvPr>
            <p:cNvCxnSpPr>
              <a:cxnSpLocks/>
            </p:cNvCxnSpPr>
            <p:nvPr/>
          </p:nvCxnSpPr>
          <p:spPr>
            <a:xfrm>
              <a:off x="2368550" y="4724400"/>
              <a:ext cx="0" cy="180975"/>
            </a:xfrm>
            <a:prstGeom prst="straightConnector1">
              <a:avLst/>
            </a:prstGeom>
            <a:noFill/>
            <a:ln w="9525" cap="flat" cmpd="sng" algn="ctr">
              <a:solidFill>
                <a:srgbClr val="4F81BD">
                  <a:shade val="95000"/>
                  <a:satMod val="105000"/>
                </a:srgbClr>
              </a:solidFill>
              <a:prstDash val="solid"/>
              <a:tailEnd type="arrow"/>
            </a:ln>
            <a:effectLst/>
          </p:spPr>
        </p:cxnSp>
        <p:cxnSp>
          <p:nvCxnSpPr>
            <p:cNvPr id="43" name="直線矢印コネクタ 42">
              <a:extLst>
                <a:ext uri="{FF2B5EF4-FFF2-40B4-BE49-F238E27FC236}">
                  <a16:creationId xmlns:a16="http://schemas.microsoft.com/office/drawing/2014/main" id="{140BD31D-277A-72FB-5935-496785BF4154}"/>
                </a:ext>
              </a:extLst>
            </p:cNvPr>
            <p:cNvCxnSpPr>
              <a:cxnSpLocks/>
            </p:cNvCxnSpPr>
            <p:nvPr/>
          </p:nvCxnSpPr>
          <p:spPr>
            <a:xfrm flipH="1">
              <a:off x="3124200" y="5130800"/>
              <a:ext cx="1097280"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44" name="直線矢印コネクタ 43">
              <a:extLst>
                <a:ext uri="{FF2B5EF4-FFF2-40B4-BE49-F238E27FC236}">
                  <a16:creationId xmlns:a16="http://schemas.microsoft.com/office/drawing/2014/main" id="{4FB9307F-D8DE-2EA4-55E8-925BCEDA1B9E}"/>
                </a:ext>
              </a:extLst>
            </p:cNvPr>
            <p:cNvCxnSpPr>
              <a:cxnSpLocks/>
              <a:stCxn id="19" idx="2"/>
            </p:cNvCxnSpPr>
            <p:nvPr/>
          </p:nvCxnSpPr>
          <p:spPr>
            <a:xfrm>
              <a:off x="2357438" y="5779771"/>
              <a:ext cx="11112" cy="154304"/>
            </a:xfrm>
            <a:prstGeom prst="straightConnector1">
              <a:avLst/>
            </a:prstGeom>
            <a:noFill/>
            <a:ln w="9525" cap="flat" cmpd="sng" algn="ctr">
              <a:solidFill>
                <a:srgbClr val="4F81BD"/>
              </a:solidFill>
              <a:prstDash val="solid"/>
              <a:tailEnd type="arrow"/>
            </a:ln>
            <a:effectLst/>
          </p:spPr>
        </p:cxnSp>
        <p:sp>
          <p:nvSpPr>
            <p:cNvPr id="45" name="フローチャート : 判断 114">
              <a:extLst>
                <a:ext uri="{FF2B5EF4-FFF2-40B4-BE49-F238E27FC236}">
                  <a16:creationId xmlns:a16="http://schemas.microsoft.com/office/drawing/2014/main" id="{7D26EDC1-B3E5-CE4E-19A6-5A0C344EE246}"/>
                </a:ext>
              </a:extLst>
            </p:cNvPr>
            <p:cNvSpPr>
              <a:spLocks/>
            </p:cNvSpPr>
            <p:nvPr/>
          </p:nvSpPr>
          <p:spPr>
            <a:xfrm>
              <a:off x="1422400" y="1155700"/>
              <a:ext cx="1895476" cy="676275"/>
            </a:xfrm>
            <a:prstGeom prst="flowChartDecision">
              <a:avLst/>
            </a:prstGeom>
            <a:solidFill>
              <a:srgbClr val="4F81BD"/>
            </a:solidFill>
            <a:ln w="25400" cap="flat" cmpd="sng" algn="ctr">
              <a:solidFill>
                <a:srgbClr val="4F81BD">
                  <a:shade val="50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ja-JP" sz="8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緊急対応の有無</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6" name="直線矢印コネクタ 45">
              <a:extLst>
                <a:ext uri="{FF2B5EF4-FFF2-40B4-BE49-F238E27FC236}">
                  <a16:creationId xmlns:a16="http://schemas.microsoft.com/office/drawing/2014/main" id="{7EECD490-0F4E-9331-5CD0-0C2038F7D480}"/>
                </a:ext>
              </a:extLst>
            </p:cNvPr>
            <p:cNvCxnSpPr>
              <a:cxnSpLocks/>
            </p:cNvCxnSpPr>
            <p:nvPr/>
          </p:nvCxnSpPr>
          <p:spPr>
            <a:xfrm>
              <a:off x="315596" y="804863"/>
              <a:ext cx="1292860" cy="0"/>
            </a:xfrm>
            <a:prstGeom prst="straightConnector1">
              <a:avLst/>
            </a:prstGeom>
            <a:noFill/>
            <a:ln w="9525" cap="flat" cmpd="sng" algn="ctr">
              <a:solidFill>
                <a:srgbClr val="4F81BD">
                  <a:shade val="95000"/>
                  <a:satMod val="105000"/>
                </a:srgbClr>
              </a:solidFill>
              <a:prstDash val="solid"/>
              <a:tailEnd type="arrow"/>
            </a:ln>
            <a:effectLst/>
          </p:spPr>
        </p:cxnSp>
        <p:sp>
          <p:nvSpPr>
            <p:cNvPr id="47" name="テキスト ボックス 117">
              <a:extLst>
                <a:ext uri="{FF2B5EF4-FFF2-40B4-BE49-F238E27FC236}">
                  <a16:creationId xmlns:a16="http://schemas.microsoft.com/office/drawing/2014/main" id="{023B4985-EA5D-DCBB-677A-C545A2D19463}"/>
                </a:ext>
              </a:extLst>
            </p:cNvPr>
            <p:cNvSpPr txBox="1">
              <a:spLocks/>
            </p:cNvSpPr>
            <p:nvPr/>
          </p:nvSpPr>
          <p:spPr>
            <a:xfrm>
              <a:off x="2361198" y="1766684"/>
              <a:ext cx="1126490" cy="2095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000"/>
                </a:lnSpc>
              </a:pP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不要 </a:t>
              </a:r>
              <a:r>
                <a:rPr lang="en-US" sz="800" kern="100" dirty="0">
                  <a:effectLst/>
                  <a:latin typeface="Meiryo UI" panose="020B0604030504040204" pitchFamily="50" charset="-128"/>
                  <a:ea typeface="Meiryo UI" panose="020B0604030504040204" pitchFamily="50" charset="-128"/>
                  <a:cs typeface="Meiryo UI" panose="020B0604030504040204" pitchFamily="50" charset="-128"/>
                </a:rPr>
                <a:t>or </a:t>
              </a: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不明</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8" name="直線矢印コネクタ 47">
              <a:extLst>
                <a:ext uri="{FF2B5EF4-FFF2-40B4-BE49-F238E27FC236}">
                  <a16:creationId xmlns:a16="http://schemas.microsoft.com/office/drawing/2014/main" id="{A8CEC6BC-3483-ABA7-4321-1D7F5EBBCC88}"/>
                </a:ext>
              </a:extLst>
            </p:cNvPr>
            <p:cNvCxnSpPr>
              <a:cxnSpLocks/>
            </p:cNvCxnSpPr>
            <p:nvPr/>
          </p:nvCxnSpPr>
          <p:spPr>
            <a:xfrm flipV="1">
              <a:off x="336550" y="5092700"/>
              <a:ext cx="0" cy="1133475"/>
            </a:xfrm>
            <a:prstGeom prst="straightConnector1">
              <a:avLst/>
            </a:prstGeom>
            <a:noFill/>
            <a:ln w="9525" cap="flat" cmpd="sng" algn="ctr">
              <a:solidFill>
                <a:srgbClr val="4F81BD"/>
              </a:solidFill>
              <a:prstDash val="dashDot"/>
              <a:tailEnd type="arrow"/>
            </a:ln>
            <a:effectLst/>
          </p:spPr>
        </p:cxnSp>
        <p:cxnSp>
          <p:nvCxnSpPr>
            <p:cNvPr id="49" name="直線矢印コネクタ 48">
              <a:extLst>
                <a:ext uri="{FF2B5EF4-FFF2-40B4-BE49-F238E27FC236}">
                  <a16:creationId xmlns:a16="http://schemas.microsoft.com/office/drawing/2014/main" id="{BA1805E1-6B4D-F25B-2580-71BE91A96281}"/>
                </a:ext>
              </a:extLst>
            </p:cNvPr>
            <p:cNvCxnSpPr>
              <a:cxnSpLocks/>
            </p:cNvCxnSpPr>
            <p:nvPr/>
          </p:nvCxnSpPr>
          <p:spPr>
            <a:xfrm flipH="1">
              <a:off x="1009650" y="6171363"/>
              <a:ext cx="534035" cy="0"/>
            </a:xfrm>
            <a:prstGeom prst="straightConnector1">
              <a:avLst/>
            </a:prstGeom>
            <a:noFill/>
            <a:ln w="9525" cap="flat" cmpd="sng" algn="ctr">
              <a:solidFill>
                <a:srgbClr val="4F81BD"/>
              </a:solidFill>
              <a:prstDash val="dashDot"/>
              <a:headEnd type="none"/>
              <a:tailEnd type="arrow"/>
            </a:ln>
            <a:effectLst/>
          </p:spPr>
        </p:cxnSp>
        <p:sp>
          <p:nvSpPr>
            <p:cNvPr id="50" name="テキスト ボックス 96">
              <a:extLst>
                <a:ext uri="{FF2B5EF4-FFF2-40B4-BE49-F238E27FC236}">
                  <a16:creationId xmlns:a16="http://schemas.microsoft.com/office/drawing/2014/main" id="{B5508147-3A74-6CE0-3A23-896D96160113}"/>
                </a:ext>
              </a:extLst>
            </p:cNvPr>
            <p:cNvSpPr txBox="1">
              <a:spLocks noChangeArrowheads="1"/>
            </p:cNvSpPr>
            <p:nvPr/>
          </p:nvSpPr>
          <p:spPr bwMode="auto">
            <a:xfrm>
              <a:off x="0" y="5664200"/>
              <a:ext cx="1009650" cy="750570"/>
            </a:xfrm>
            <a:prstGeom prst="rect">
              <a:avLst/>
            </a:prstGeom>
            <a:solidFill>
              <a:srgbClr val="FFFFFF"/>
            </a:solidFill>
            <a:ln w="25400" cap="flat" cmpd="sng" algn="ctr">
              <a:solidFill>
                <a:srgbClr val="385D8A"/>
              </a:solidFill>
              <a:prstDash val="sysDash"/>
              <a:miter lim="800000"/>
              <a:headEnd/>
              <a:tailEnd/>
            </a:ln>
          </p:spPr>
          <p:txBody>
            <a:bodyPr rot="0" vert="horz" wrap="square" lIns="0" tIns="0" rIns="0" bIns="45720" anchor="ctr" anchorCtr="0" upright="1">
              <a:noAutofit/>
            </a:bodyPr>
            <a:lstStyle/>
            <a:p>
              <a:pPr algn="ctr">
                <a:lnSpc>
                  <a:spcPct val="120000"/>
                </a:lnSpc>
              </a:pPr>
              <a:endParaRPr lang="en-US" altLang="ja-JP" sz="8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20000"/>
                </a:lnSpc>
              </a:pPr>
              <a:endParaRPr lang="en-US" altLang="ja-JP" sz="800" kern="1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20000"/>
                </a:lnSpc>
              </a:pP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計画的補修等</a:t>
              </a:r>
              <a:r>
                <a:rPr lang="ja-JP" sz="800" kern="100" baseline="30000" dirty="0">
                  <a:effectLst/>
                  <a:latin typeface="Meiryo UI" panose="020B0604030504040204" pitchFamily="50" charset="-128"/>
                  <a:ea typeface="Meiryo UI" panose="020B0604030504040204" pitchFamily="50" charset="-128"/>
                  <a:cs typeface="Meiryo UI" panose="020B0604030504040204" pitchFamily="50" charset="-128"/>
                </a:rPr>
                <a:t>※</a:t>
              </a: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の対応</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20000"/>
                </a:lnSpc>
              </a:pP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（対策）</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400"/>
                </a:lnSpc>
              </a:pPr>
              <a:r>
                <a:rPr lang="en-US" sz="8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テキスト ボックス 38930">
              <a:extLst>
                <a:ext uri="{FF2B5EF4-FFF2-40B4-BE49-F238E27FC236}">
                  <a16:creationId xmlns:a16="http://schemas.microsoft.com/office/drawing/2014/main" id="{732E397A-515F-1B7A-A06F-663BA7F1050F}"/>
                </a:ext>
              </a:extLst>
            </p:cNvPr>
            <p:cNvSpPr txBox="1">
              <a:spLocks noChangeArrowheads="1"/>
            </p:cNvSpPr>
            <p:nvPr/>
          </p:nvSpPr>
          <p:spPr bwMode="auto">
            <a:xfrm>
              <a:off x="1428750" y="5949950"/>
              <a:ext cx="1857375" cy="482600"/>
            </a:xfrm>
            <a:prstGeom prst="rect">
              <a:avLst/>
            </a:prstGeom>
            <a:solidFill>
              <a:srgbClr val="FFFFFF"/>
            </a:solidFill>
            <a:ln w="28575" cap="flat" cmpd="dbl" algn="ctr">
              <a:solidFill>
                <a:srgbClr val="385D8A"/>
              </a:solidFill>
              <a:prstDash val="solid"/>
              <a:miter lim="800000"/>
              <a:headEnd/>
              <a:tailEnd/>
            </a:ln>
          </p:spPr>
          <p:txBody>
            <a:bodyPr rot="0" vert="horz" wrap="square" lIns="91440" tIns="45720" rIns="91440" bIns="45720" anchor="ctr" anchorCtr="0" upright="1">
              <a:noAutofit/>
            </a:bodyPr>
            <a:lstStyle/>
            <a:p>
              <a:pPr algn="just"/>
              <a:r>
                <a:rPr lang="ja-JP" sz="8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長寿命化計画等各種計画の作成（修正）等</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2" name="Rectangle 1276">
              <a:extLst>
                <a:ext uri="{FF2B5EF4-FFF2-40B4-BE49-F238E27FC236}">
                  <a16:creationId xmlns:a16="http://schemas.microsoft.com/office/drawing/2014/main" id="{69217FC6-4A90-D780-5F6C-583D40457743}"/>
                </a:ext>
              </a:extLst>
            </p:cNvPr>
            <p:cNvSpPr>
              <a:spLocks noChangeArrowheads="1"/>
            </p:cNvSpPr>
            <p:nvPr/>
          </p:nvSpPr>
          <p:spPr bwMode="auto">
            <a:xfrm>
              <a:off x="3829451" y="5313853"/>
              <a:ext cx="2177013" cy="1011554"/>
            </a:xfrm>
            <a:prstGeom prst="rect">
              <a:avLst/>
            </a:prstGeom>
            <a:solidFill>
              <a:srgbClr val="FFFFFF"/>
            </a:solidFill>
            <a:ln w="9525">
              <a:solidFill>
                <a:srgbClr val="000000"/>
              </a:solidFill>
              <a:miter lim="800000"/>
              <a:headEnd/>
              <a:tailEnd/>
            </a:ln>
          </p:spPr>
          <p:txBody>
            <a:bodyPr rot="0" vert="horz" wrap="square" lIns="74295" tIns="8890" rIns="74295" bIns="8890" anchor="ctr" anchorCtr="0" upright="1">
              <a:noAutofit/>
            </a:bodyPr>
            <a:lstStyle/>
            <a:p>
              <a:pPr algn="just">
                <a:lnSpc>
                  <a:spcPct val="1200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※計画的補修等の対応には、指定管理者が順次実施する修繕なども含む。また、大阪府が実施する計画的補修等は、長寿命化計画に位置付けて計画的に対応する。</a:t>
              </a:r>
            </a:p>
          </p:txBody>
        </p:sp>
        <p:grpSp>
          <p:nvGrpSpPr>
            <p:cNvPr id="53" name="グループ化 52">
              <a:extLst>
                <a:ext uri="{FF2B5EF4-FFF2-40B4-BE49-F238E27FC236}">
                  <a16:creationId xmlns:a16="http://schemas.microsoft.com/office/drawing/2014/main" id="{3E34DF7F-7545-8038-CF3E-2BEBF5CA1319}"/>
                </a:ext>
              </a:extLst>
            </p:cNvPr>
            <p:cNvGrpSpPr>
              <a:grpSpLocks/>
            </p:cNvGrpSpPr>
            <p:nvPr/>
          </p:nvGrpSpPr>
          <p:grpSpPr>
            <a:xfrm>
              <a:off x="4292600" y="787400"/>
              <a:ext cx="1714500" cy="1419595"/>
              <a:chOff x="0" y="0"/>
              <a:chExt cx="1714500" cy="1419595"/>
            </a:xfrm>
          </p:grpSpPr>
          <p:sp>
            <p:nvSpPr>
              <p:cNvPr id="57" name="Rectangle 1277">
                <a:extLst>
                  <a:ext uri="{FF2B5EF4-FFF2-40B4-BE49-F238E27FC236}">
                    <a16:creationId xmlns:a16="http://schemas.microsoft.com/office/drawing/2014/main" id="{299257D8-F990-23CE-4F78-40768F476944}"/>
                  </a:ext>
                </a:extLst>
              </p:cNvPr>
              <p:cNvSpPr>
                <a:spLocks noChangeArrowheads="1"/>
              </p:cNvSpPr>
              <p:nvPr/>
            </p:nvSpPr>
            <p:spPr bwMode="auto">
              <a:xfrm>
                <a:off x="104775" y="161925"/>
                <a:ext cx="561975" cy="222885"/>
              </a:xfrm>
              <a:prstGeom prst="rect">
                <a:avLst/>
              </a:prstGeom>
              <a:solidFill>
                <a:srgbClr val="4F81BD">
                  <a:alpha val="80000"/>
                </a:srgbClr>
              </a:solidFill>
              <a:ln w="25400">
                <a:solidFill>
                  <a:srgbClr val="385D8A"/>
                </a:solidFill>
                <a:miter lim="800000"/>
                <a:headEnd/>
                <a:tailEnd/>
              </a:ln>
            </p:spPr>
            <p:txBody>
              <a:bodyPr rot="0" vert="horz" wrap="square" lIns="74295" tIns="8890" rIns="74295" bIns="8890" anchor="t" anchorCtr="0" upright="1">
                <a:noAutofit/>
              </a:bodyPr>
              <a:lstStyle/>
              <a:p>
                <a:pPr algn="just">
                  <a:lnSpc>
                    <a:spcPts val="1300"/>
                  </a:lnSpc>
                </a:pPr>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8" name="Rectangle 1278">
                <a:extLst>
                  <a:ext uri="{FF2B5EF4-FFF2-40B4-BE49-F238E27FC236}">
                    <a16:creationId xmlns:a16="http://schemas.microsoft.com/office/drawing/2014/main" id="{F42A343A-9A57-3BBE-3CF5-8A665AD7BDD1}"/>
                  </a:ext>
                </a:extLst>
              </p:cNvPr>
              <p:cNvSpPr>
                <a:spLocks noChangeArrowheads="1"/>
              </p:cNvSpPr>
              <p:nvPr/>
            </p:nvSpPr>
            <p:spPr bwMode="auto">
              <a:xfrm>
                <a:off x="673591" y="117243"/>
                <a:ext cx="704215" cy="22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lnSpc>
                    <a:spcPts val="13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点検業務</a:t>
                </a:r>
              </a:p>
            </p:txBody>
          </p:sp>
          <p:sp>
            <p:nvSpPr>
              <p:cNvPr id="59" name="Rectangle 1279">
                <a:extLst>
                  <a:ext uri="{FF2B5EF4-FFF2-40B4-BE49-F238E27FC236}">
                    <a16:creationId xmlns:a16="http://schemas.microsoft.com/office/drawing/2014/main" id="{3EA1657F-DEF7-1264-C07B-0A98E4B74B12}"/>
                  </a:ext>
                </a:extLst>
              </p:cNvPr>
              <p:cNvSpPr>
                <a:spLocks noChangeArrowheads="1"/>
              </p:cNvSpPr>
              <p:nvPr/>
            </p:nvSpPr>
            <p:spPr bwMode="auto">
              <a:xfrm>
                <a:off x="114300" y="542925"/>
                <a:ext cx="561975" cy="222885"/>
              </a:xfrm>
              <a:prstGeom prst="rect">
                <a:avLst/>
              </a:prstGeom>
              <a:noFill/>
              <a:ln w="25400" cap="flat">
                <a:solidFill>
                  <a:srgbClr val="385D8A"/>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lnSpc>
                    <a:spcPts val="1300"/>
                  </a:lnSpc>
                </a:pPr>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0" name="Rectangle 1280">
                <a:extLst>
                  <a:ext uri="{FF2B5EF4-FFF2-40B4-BE49-F238E27FC236}">
                    <a16:creationId xmlns:a16="http://schemas.microsoft.com/office/drawing/2014/main" id="{64DC57DD-11BA-7E71-33EC-055822560F0E}"/>
                  </a:ext>
                </a:extLst>
              </p:cNvPr>
              <p:cNvSpPr>
                <a:spLocks noChangeArrowheads="1"/>
              </p:cNvSpPr>
              <p:nvPr/>
            </p:nvSpPr>
            <p:spPr bwMode="auto">
              <a:xfrm>
                <a:off x="676274" y="504825"/>
                <a:ext cx="1037590" cy="3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sz="800" kern="100" spc="-30" dirty="0">
                    <a:effectLst/>
                    <a:latin typeface="Meiryo UI" panose="020B0604030504040204" pitchFamily="50" charset="-128"/>
                    <a:ea typeface="Meiryo UI" panose="020B0604030504040204" pitchFamily="50" charset="-128"/>
                    <a:cs typeface="Times New Roman" panose="02020603050405020304" pitchFamily="18" charset="0"/>
                  </a:rPr>
                  <a:t>点検に基づく対策実施</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1" name="Rectangle 1281">
                <a:extLst>
                  <a:ext uri="{FF2B5EF4-FFF2-40B4-BE49-F238E27FC236}">
                    <a16:creationId xmlns:a16="http://schemas.microsoft.com/office/drawing/2014/main" id="{F94A8A50-A215-B39F-3D93-6B37A6693944}"/>
                  </a:ext>
                </a:extLst>
              </p:cNvPr>
              <p:cNvSpPr>
                <a:spLocks noChangeArrowheads="1"/>
              </p:cNvSpPr>
              <p:nvPr/>
            </p:nvSpPr>
            <p:spPr bwMode="auto">
              <a:xfrm>
                <a:off x="114300" y="914400"/>
                <a:ext cx="561975" cy="222885"/>
              </a:xfrm>
              <a:prstGeom prst="rect">
                <a:avLst/>
              </a:prstGeom>
              <a:noFill/>
              <a:ln w="28575" cap="flat" cmpd="dbl">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lnSpc>
                    <a:spcPts val="1300"/>
                  </a:lnSpc>
                </a:pPr>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2" name="Rectangle 1282">
                <a:extLst>
                  <a:ext uri="{FF2B5EF4-FFF2-40B4-BE49-F238E27FC236}">
                    <a16:creationId xmlns:a16="http://schemas.microsoft.com/office/drawing/2014/main" id="{329AB081-A91B-AFAD-C015-BBA13AFA2A71}"/>
                  </a:ext>
                </a:extLst>
              </p:cNvPr>
              <p:cNvSpPr>
                <a:spLocks noChangeArrowheads="1"/>
              </p:cNvSpPr>
              <p:nvPr/>
            </p:nvSpPr>
            <p:spPr bwMode="auto">
              <a:xfrm>
                <a:off x="676274" y="895350"/>
                <a:ext cx="1037590" cy="38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sz="800" kern="100" spc="-30" dirty="0">
                    <a:effectLst/>
                    <a:latin typeface="Meiryo UI" panose="020B0604030504040204" pitchFamily="50" charset="-128"/>
                    <a:ea typeface="Meiryo UI" panose="020B0604030504040204" pitchFamily="50" charset="-128"/>
                    <a:cs typeface="Times New Roman" panose="02020603050405020304" pitchFamily="18" charset="0"/>
                  </a:rPr>
                  <a:t>計画立案等（蓄積ﾃﾞｰﾀの活用含む）</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3" name="Rectangle 1283">
                <a:extLst>
                  <a:ext uri="{FF2B5EF4-FFF2-40B4-BE49-F238E27FC236}">
                    <a16:creationId xmlns:a16="http://schemas.microsoft.com/office/drawing/2014/main" id="{15507594-DB56-65DC-85EB-807C8DCE06DD}"/>
                  </a:ext>
                </a:extLst>
              </p:cNvPr>
              <p:cNvSpPr>
                <a:spLocks noChangeArrowheads="1"/>
              </p:cNvSpPr>
              <p:nvPr/>
            </p:nvSpPr>
            <p:spPr bwMode="auto">
              <a:xfrm>
                <a:off x="0" y="0"/>
                <a:ext cx="1714500" cy="14195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sz="800">
                  <a:latin typeface="Meiryo UI" panose="020B0604030504040204" pitchFamily="50" charset="-128"/>
                  <a:ea typeface="Meiryo UI" panose="020B0604030504040204" pitchFamily="50" charset="-128"/>
                </a:endParaRPr>
              </a:p>
            </p:txBody>
          </p:sp>
        </p:grpSp>
        <p:sp>
          <p:nvSpPr>
            <p:cNvPr id="54" name="角丸四角形吹き出し 119">
              <a:extLst>
                <a:ext uri="{FF2B5EF4-FFF2-40B4-BE49-F238E27FC236}">
                  <a16:creationId xmlns:a16="http://schemas.microsoft.com/office/drawing/2014/main" id="{0594EBF9-D866-1198-1D5F-6C5A76C214BA}"/>
                </a:ext>
              </a:extLst>
            </p:cNvPr>
            <p:cNvSpPr>
              <a:spLocks/>
            </p:cNvSpPr>
            <p:nvPr/>
          </p:nvSpPr>
          <p:spPr>
            <a:xfrm>
              <a:off x="3303710" y="100337"/>
              <a:ext cx="1126490" cy="373505"/>
            </a:xfrm>
            <a:prstGeom prst="wedgeRoundRectCallout">
              <a:avLst>
                <a:gd name="adj1" fmla="val -89709"/>
                <a:gd name="adj2" fmla="val 15035"/>
                <a:gd name="adj3" fmla="val 16667"/>
              </a:avLst>
            </a:prstGeom>
            <a:noFill/>
            <a:ln w="127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000"/>
                </a:lnSpc>
              </a:pPr>
              <a:r>
                <a:rPr lang="en-US"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点検業務種別の選定</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5" name="角丸四角形吹き出し 120">
              <a:extLst>
                <a:ext uri="{FF2B5EF4-FFF2-40B4-BE49-F238E27FC236}">
                  <a16:creationId xmlns:a16="http://schemas.microsoft.com/office/drawing/2014/main" id="{62CCE5FC-D0FA-85F3-ADE4-C8AB742DE050}"/>
                </a:ext>
              </a:extLst>
            </p:cNvPr>
            <p:cNvSpPr>
              <a:spLocks/>
            </p:cNvSpPr>
            <p:nvPr/>
          </p:nvSpPr>
          <p:spPr>
            <a:xfrm>
              <a:off x="3404271" y="656946"/>
              <a:ext cx="835893" cy="465424"/>
            </a:xfrm>
            <a:prstGeom prst="wedgeRoundRectCallout">
              <a:avLst>
                <a:gd name="adj1" fmla="val -111497"/>
                <a:gd name="adj2" fmla="val -24859"/>
                <a:gd name="adj3" fmla="val 16667"/>
              </a:avLst>
            </a:prstGeom>
            <a:noFill/>
            <a:ln w="127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000"/>
                </a:lnSpc>
              </a:pPr>
              <a:r>
                <a:rPr lang="en-US"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(4)</a:t>
              </a:r>
              <a:r>
                <a:rPr 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点検の実施</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6" name="角丸四角形吹き出し 121">
              <a:extLst>
                <a:ext uri="{FF2B5EF4-FFF2-40B4-BE49-F238E27FC236}">
                  <a16:creationId xmlns:a16="http://schemas.microsoft.com/office/drawing/2014/main" id="{7074A101-D637-C398-B846-FD47DE3FAC48}"/>
                </a:ext>
              </a:extLst>
            </p:cNvPr>
            <p:cNvSpPr>
              <a:spLocks/>
            </p:cNvSpPr>
            <p:nvPr/>
          </p:nvSpPr>
          <p:spPr>
            <a:xfrm>
              <a:off x="3380508" y="1349848"/>
              <a:ext cx="742282" cy="396833"/>
            </a:xfrm>
            <a:prstGeom prst="wedgeRoundRectCallout">
              <a:avLst>
                <a:gd name="adj1" fmla="val -150767"/>
                <a:gd name="adj2" fmla="val 186645"/>
                <a:gd name="adj3" fmla="val 16667"/>
              </a:avLst>
            </a:prstGeom>
            <a:noFill/>
            <a:ln w="127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000"/>
                </a:lnSpc>
              </a:pPr>
              <a:r>
                <a:rPr lang="en-US"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診断・評価</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66" name="テキスト ボックス 65">
            <a:extLst>
              <a:ext uri="{FF2B5EF4-FFF2-40B4-BE49-F238E27FC236}">
                <a16:creationId xmlns:a16="http://schemas.microsoft.com/office/drawing/2014/main" id="{17772BD8-2560-2F61-FEF5-B6E7407C765E}"/>
              </a:ext>
            </a:extLst>
          </p:cNvPr>
          <p:cNvSpPr txBox="1"/>
          <p:nvPr/>
        </p:nvSpPr>
        <p:spPr>
          <a:xfrm>
            <a:off x="2826560" y="6506956"/>
            <a:ext cx="2444766" cy="193539"/>
          </a:xfrm>
          <a:prstGeom prst="rect">
            <a:avLst/>
          </a:prstGeom>
          <a:noFill/>
          <a:ln>
            <a:solidFill>
              <a:schemeClr val="accent1">
                <a:shade val="15000"/>
                <a:shade val="75000"/>
                <a:satMod val="125000"/>
                <a:lumMod val="75000"/>
              </a:schemeClr>
            </a:solidFill>
          </a:ln>
        </p:spPr>
        <p:txBody>
          <a:bodyPr wrap="square" anchor="ctr">
            <a:noAutofit/>
          </a:bodyPr>
          <a:lstStyle/>
          <a:p>
            <a:pPr algn="ct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a:t>
            </a:r>
            <a:r>
              <a:rPr lang="en-US" altLang="ja-JP" sz="1200" kern="100" dirty="0">
                <a:highlight>
                  <a:srgbClr val="FFFF99"/>
                </a:highlight>
                <a:latin typeface="Meiryo UI" panose="020B0604030504040204" pitchFamily="50" charset="-128"/>
                <a:ea typeface="Meiryo UI" panose="020B0604030504040204" pitchFamily="50" charset="-128"/>
                <a:cs typeface="Times New Roman" panose="02020603050405020304" pitchFamily="18" charset="0"/>
              </a:rPr>
              <a:t>4</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点検業務の標準フロー</a:t>
            </a:r>
          </a:p>
        </p:txBody>
      </p:sp>
    </p:spTree>
    <p:extLst>
      <p:ext uri="{BB962C8B-B14F-4D97-AF65-F5344CB8AC3E}">
        <p14:creationId xmlns:p14="http://schemas.microsoft.com/office/powerpoint/2010/main" val="449447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7" y="954456"/>
            <a:ext cx="8980611"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4E59A038-10C9-F62F-D169-FEAA004306F2}"/>
              </a:ext>
            </a:extLst>
          </p:cNvPr>
          <p:cNvSpPr txBox="1"/>
          <p:nvPr/>
        </p:nvSpPr>
        <p:spPr>
          <a:xfrm>
            <a:off x="85448" y="540282"/>
            <a:ext cx="3176695" cy="369332"/>
          </a:xfrm>
          <a:prstGeom prst="rect">
            <a:avLst/>
          </a:prstGeom>
          <a:noFill/>
        </p:spPr>
        <p:txBody>
          <a:bodyPr wrap="square">
            <a:spAutoFit/>
          </a:bodyPr>
          <a:lstStyle/>
          <a:p>
            <a:pPr algn="just"/>
            <a:r>
              <a:rPr lang="en-US" altLang="ja-JP" b="1" kern="100" dirty="0">
                <a:effectLst/>
                <a:latin typeface="Meiryo UI" panose="020B0604030504040204" pitchFamily="50" charset="-128"/>
                <a:ea typeface="Meiryo UI" panose="020B0604030504040204" pitchFamily="50" charset="-128"/>
              </a:rPr>
              <a:t>3.4.2</a:t>
            </a:r>
            <a:r>
              <a:rPr lang="ja-JP" altLang="ja-JP" b="1" kern="100" dirty="0">
                <a:effectLst/>
                <a:latin typeface="Meiryo UI" panose="020B0604030504040204" pitchFamily="50" charset="-128"/>
                <a:ea typeface="Meiryo UI" panose="020B0604030504040204" pitchFamily="50" charset="-128"/>
              </a:rPr>
              <a:t>　点検、診断・評価</a:t>
            </a:r>
          </a:p>
        </p:txBody>
      </p:sp>
      <p:sp>
        <p:nvSpPr>
          <p:cNvPr id="65" name="テキスト ボックス 64">
            <a:extLst>
              <a:ext uri="{FF2B5EF4-FFF2-40B4-BE49-F238E27FC236}">
                <a16:creationId xmlns:a16="http://schemas.microsoft.com/office/drawing/2014/main" id="{D9851A22-B6A8-488B-41EF-93B48606F8E6}"/>
              </a:ext>
            </a:extLst>
          </p:cNvPr>
          <p:cNvSpPr txBox="1"/>
          <p:nvPr/>
        </p:nvSpPr>
        <p:spPr>
          <a:xfrm>
            <a:off x="180679" y="1029034"/>
            <a:ext cx="2154767" cy="285449"/>
          </a:xfrm>
          <a:prstGeom prst="rect">
            <a:avLst/>
          </a:prstGeom>
          <a:noFill/>
        </p:spPr>
        <p:txBody>
          <a:bodyPr wrap="square">
            <a:spAutoFit/>
          </a:bodyPr>
          <a:lstStyle/>
          <a:p>
            <a:r>
              <a:rPr lang="ja-JP" altLang="ja-JP" sz="1200" b="1" kern="100" dirty="0">
                <a:solidFill>
                  <a:srgbClr val="000000"/>
                </a:solidFill>
                <a:effectLst/>
                <a:latin typeface="Meiryo UI" panose="020B0604030504040204" pitchFamily="50" charset="-128"/>
                <a:ea typeface="Meiryo UI" panose="020B0604030504040204" pitchFamily="50" charset="-128"/>
              </a:rPr>
              <a:t>（３）</a:t>
            </a:r>
            <a:r>
              <a:rPr lang="ja-JP" altLang="ja-JP" sz="1200" b="1" kern="100" dirty="0">
                <a:effectLst/>
                <a:latin typeface="Meiryo UI" panose="020B0604030504040204" pitchFamily="50" charset="-128"/>
                <a:ea typeface="Meiryo UI" panose="020B0604030504040204" pitchFamily="50" charset="-128"/>
              </a:rPr>
              <a:t>　点検業務種別の選定</a:t>
            </a:r>
          </a:p>
        </p:txBody>
      </p:sp>
      <p:sp>
        <p:nvSpPr>
          <p:cNvPr id="68" name="テキスト ボックス 67">
            <a:extLst>
              <a:ext uri="{FF2B5EF4-FFF2-40B4-BE49-F238E27FC236}">
                <a16:creationId xmlns:a16="http://schemas.microsoft.com/office/drawing/2014/main" id="{BC4A709E-88AD-8247-F71D-0C9D5482A990}"/>
              </a:ext>
            </a:extLst>
          </p:cNvPr>
          <p:cNvSpPr txBox="1"/>
          <p:nvPr/>
        </p:nvSpPr>
        <p:spPr>
          <a:xfrm>
            <a:off x="254000" y="1314483"/>
            <a:ext cx="8585200" cy="510653"/>
          </a:xfrm>
          <a:prstGeom prst="rect">
            <a:avLst/>
          </a:prstGeom>
          <a:noFill/>
        </p:spPr>
        <p:txBody>
          <a:bodyPr wrap="square">
            <a:spAutoFit/>
          </a:bodyPr>
          <a:lstStyle/>
          <a:p>
            <a:pPr algn="just">
              <a:lnSpc>
                <a:spcPct val="120000"/>
              </a:lnSpc>
            </a:pP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全ての管理施設を対象に、法令や基準等に則り、施設の特性や状態、重要度等を考慮し</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た上で、必要となる点検種別を選定</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し、点検を実施する。選定するべき点検種別について、「図</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3.4‑</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３点検業務の分類表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3.4‑</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４点検業務種別と定義」に示す。</a:t>
            </a:r>
          </a:p>
        </p:txBody>
      </p:sp>
      <p:sp>
        <p:nvSpPr>
          <p:cNvPr id="86" name="テキスト ボックス 85">
            <a:extLst>
              <a:ext uri="{FF2B5EF4-FFF2-40B4-BE49-F238E27FC236}">
                <a16:creationId xmlns:a16="http://schemas.microsoft.com/office/drawing/2014/main" id="{8BB8AF3C-108E-5008-51F1-5D6818860E92}"/>
              </a:ext>
            </a:extLst>
          </p:cNvPr>
          <p:cNvSpPr txBox="1"/>
          <p:nvPr/>
        </p:nvSpPr>
        <p:spPr>
          <a:xfrm>
            <a:off x="1168453" y="5700558"/>
            <a:ext cx="2047981" cy="246221"/>
          </a:xfrm>
          <a:prstGeom prst="rect">
            <a:avLst/>
          </a:prstGeom>
          <a:noFill/>
          <a:ln>
            <a:noFill/>
          </a:ln>
        </p:spPr>
        <p:txBody>
          <a:bodyPr wrap="square">
            <a:spAutoFit/>
          </a:bodyPr>
          <a:lstStyle/>
          <a:p>
            <a:pPr algn="ctr"/>
            <a:r>
              <a:rPr lang="ja-JP" altLang="ja-JP" sz="10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3.4‑</a:t>
            </a:r>
            <a:r>
              <a:rPr lang="ja-JP" altLang="ja-JP" sz="10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３点検業務の分類</a:t>
            </a:r>
          </a:p>
        </p:txBody>
      </p:sp>
      <p:sp>
        <p:nvSpPr>
          <p:cNvPr id="88" name="テキスト ボックス 87">
            <a:extLst>
              <a:ext uri="{FF2B5EF4-FFF2-40B4-BE49-F238E27FC236}">
                <a16:creationId xmlns:a16="http://schemas.microsoft.com/office/drawing/2014/main" id="{EDB4BC9A-6A63-FC54-F14F-69A1B1D2DBAB}"/>
              </a:ext>
            </a:extLst>
          </p:cNvPr>
          <p:cNvSpPr txBox="1"/>
          <p:nvPr/>
        </p:nvSpPr>
        <p:spPr>
          <a:xfrm>
            <a:off x="5813475" y="1829626"/>
            <a:ext cx="1968450" cy="246221"/>
          </a:xfrm>
          <a:prstGeom prst="rect">
            <a:avLst/>
          </a:prstGeom>
          <a:noFill/>
          <a:ln>
            <a:noFill/>
          </a:ln>
        </p:spPr>
        <p:txBody>
          <a:bodyPr wrap="square">
            <a:spAutoFit/>
          </a:bodyPr>
          <a:lstStyle/>
          <a:p>
            <a:pPr algn="ctr"/>
            <a:r>
              <a:rPr lang="ja-JP" altLang="ja-JP" sz="10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3.4‑4</a:t>
            </a:r>
            <a:r>
              <a:rPr lang="ja-JP" altLang="ja-JP" sz="10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点検業務種別と定義</a:t>
            </a:r>
          </a:p>
        </p:txBody>
      </p:sp>
      <p:graphicFrame>
        <p:nvGraphicFramePr>
          <p:cNvPr id="89" name="表 88">
            <a:extLst>
              <a:ext uri="{FF2B5EF4-FFF2-40B4-BE49-F238E27FC236}">
                <a16:creationId xmlns:a16="http://schemas.microsoft.com/office/drawing/2014/main" id="{3E6F5851-6420-0F2C-BA4E-E62884DD902A}"/>
              </a:ext>
            </a:extLst>
          </p:cNvPr>
          <p:cNvGraphicFramePr>
            <a:graphicFrameLocks noGrp="1"/>
          </p:cNvGraphicFramePr>
          <p:nvPr/>
        </p:nvGraphicFramePr>
        <p:xfrm>
          <a:off x="4179867" y="2063635"/>
          <a:ext cx="4831759" cy="4617695"/>
        </p:xfrm>
        <a:graphic>
          <a:graphicData uri="http://schemas.openxmlformats.org/drawingml/2006/table">
            <a:tbl>
              <a:tblPr firstRow="1" firstCol="1" bandRow="1">
                <a:tableStyleId>{5C22544A-7EE6-4342-B048-85BDC9FD1C3A}</a:tableStyleId>
              </a:tblPr>
              <a:tblGrid>
                <a:gridCol w="1021383">
                  <a:extLst>
                    <a:ext uri="{9D8B030D-6E8A-4147-A177-3AD203B41FA5}">
                      <a16:colId xmlns:a16="http://schemas.microsoft.com/office/drawing/2014/main" val="3298849789"/>
                    </a:ext>
                  </a:extLst>
                </a:gridCol>
                <a:gridCol w="3810376">
                  <a:extLst>
                    <a:ext uri="{9D8B030D-6E8A-4147-A177-3AD203B41FA5}">
                      <a16:colId xmlns:a16="http://schemas.microsoft.com/office/drawing/2014/main" val="541598722"/>
                    </a:ext>
                  </a:extLst>
                </a:gridCol>
              </a:tblGrid>
              <a:tr h="150194">
                <a:tc>
                  <a:txBody>
                    <a:bodyPr/>
                    <a:lstStyle/>
                    <a:p>
                      <a:pPr algn="ctr">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点検業務種別</a:t>
                      </a:r>
                      <a:endParaRPr lang="ja-JP" sz="9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11" marR="486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定義・内容</a:t>
                      </a:r>
                      <a:endParaRPr lang="ja-JP" sz="9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11" marR="486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7080944"/>
                  </a:ext>
                </a:extLst>
              </a:tr>
              <a:tr h="560307">
                <a:tc>
                  <a:txBody>
                    <a:bodyPr/>
                    <a:lstStyle/>
                    <a:p>
                      <a:pPr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日常点検</a:t>
                      </a:r>
                    </a:p>
                    <a:p>
                      <a:pPr algn="just">
                        <a:lnSpc>
                          <a:spcPct val="110000"/>
                        </a:lnSpc>
                      </a:pPr>
                      <a:r>
                        <a:rPr lang="ja-JP" sz="950" kern="100" spc="-40" dirty="0">
                          <a:solidFill>
                            <a:schemeClr val="tx1"/>
                          </a:solidFill>
                          <a:effectLst/>
                          <a:latin typeface="Meiryo UI" panose="020B0604030504040204" pitchFamily="50" charset="-128"/>
                          <a:ea typeface="Meiryo UI" panose="020B0604030504040204" pitchFamily="50" charset="-128"/>
                        </a:rPr>
                        <a:t>（日常巡視）</a:t>
                      </a:r>
                      <a:endParaRPr lang="ja-JP" sz="9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11" marR="486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lang="ja-JP" sz="950" kern="100" spc="-10" dirty="0">
                          <a:solidFill>
                            <a:srgbClr val="FF0000"/>
                          </a:solidFill>
                          <a:effectLst/>
                          <a:highlight>
                            <a:srgbClr val="FFFF99"/>
                          </a:highlight>
                          <a:latin typeface="Meiryo UI" panose="020B0604030504040204" pitchFamily="50" charset="-128"/>
                          <a:ea typeface="Meiryo UI" panose="020B0604030504040204" pitchFamily="50" charset="-128"/>
                        </a:rPr>
                        <a:t>設備の正常な稼働と保全状態</a:t>
                      </a:r>
                      <a:r>
                        <a:rPr lang="ja-JP" sz="950" kern="100" spc="-10" dirty="0">
                          <a:solidFill>
                            <a:schemeClr val="tx1"/>
                          </a:solidFill>
                          <a:effectLst/>
                          <a:highlight>
                            <a:srgbClr val="FFFF99"/>
                          </a:highlight>
                          <a:latin typeface="Meiryo UI" panose="020B0604030504040204" pitchFamily="50" charset="-128"/>
                          <a:ea typeface="Meiryo UI" panose="020B0604030504040204" pitchFamily="50" charset="-128"/>
                        </a:rPr>
                        <a:t>を確認する</a:t>
                      </a:r>
                      <a:r>
                        <a:rPr lang="ja-JP" sz="950" kern="100" spc="-10" dirty="0">
                          <a:solidFill>
                            <a:schemeClr val="tx1"/>
                          </a:solidFill>
                          <a:effectLst/>
                          <a:latin typeface="Meiryo UI" panose="020B0604030504040204" pitchFamily="50" charset="-128"/>
                          <a:ea typeface="Meiryo UI" panose="020B0604030504040204" pitchFamily="50" charset="-128"/>
                        </a:rPr>
                        <a:t>ため、目視や触診を</a:t>
                      </a:r>
                      <a:r>
                        <a:rPr lang="ja-JP" sz="950" kern="100" spc="-10" dirty="0">
                          <a:solidFill>
                            <a:srgbClr val="FF0000"/>
                          </a:solidFill>
                          <a:effectLst/>
                          <a:latin typeface="Meiryo UI" panose="020B0604030504040204" pitchFamily="50" charset="-128"/>
                          <a:ea typeface="Meiryo UI" panose="020B0604030504040204" pitchFamily="50" charset="-128"/>
                        </a:rPr>
                        <a:t>中心とした</a:t>
                      </a:r>
                      <a:r>
                        <a:rPr lang="ja-JP" sz="950" kern="100" spc="-10" dirty="0">
                          <a:solidFill>
                            <a:schemeClr val="tx1"/>
                          </a:solidFill>
                          <a:effectLst/>
                          <a:latin typeface="Meiryo UI" panose="020B0604030504040204" pitchFamily="50" charset="-128"/>
                          <a:ea typeface="Meiryo UI" panose="020B0604030504040204" pitchFamily="50" charset="-128"/>
                        </a:rPr>
                        <a:t>点検（巡視）</a:t>
                      </a:r>
                      <a:endParaRPr lang="ja-JP" sz="950" kern="100" dirty="0">
                        <a:solidFill>
                          <a:schemeClr val="tx1"/>
                        </a:solidFill>
                        <a:effectLst/>
                        <a:latin typeface="Meiryo UI" panose="020B0604030504040204" pitchFamily="50" charset="-128"/>
                        <a:ea typeface="Meiryo UI" panose="020B0604030504040204" pitchFamily="50" charset="-128"/>
                      </a:endParaRPr>
                    </a:p>
                    <a:p>
                      <a:pPr marL="133350" indent="-133350" algn="just">
                        <a:lnSpc>
                          <a:spcPct val="110000"/>
                        </a:lnSpc>
                      </a:pPr>
                      <a:r>
                        <a:rPr lang="ja-JP" altLang="en-US" sz="950" kern="100" spc="-30" dirty="0">
                          <a:solidFill>
                            <a:schemeClr val="tx1"/>
                          </a:solidFill>
                          <a:effectLst/>
                          <a:latin typeface="Meiryo UI" panose="020B0604030504040204" pitchFamily="50" charset="-128"/>
                          <a:ea typeface="Meiryo UI" panose="020B0604030504040204" pitchFamily="50" charset="-128"/>
                        </a:rPr>
                        <a:t>・施設の</a:t>
                      </a:r>
                      <a:r>
                        <a:rPr lang="ja-JP" sz="950" kern="100" spc="-30" dirty="0">
                          <a:solidFill>
                            <a:schemeClr val="tx1"/>
                          </a:solidFill>
                          <a:effectLst/>
                          <a:latin typeface="Meiryo UI" panose="020B0604030504040204" pitchFamily="50" charset="-128"/>
                          <a:ea typeface="Meiryo UI" panose="020B0604030504040204" pitchFamily="50" charset="-128"/>
                        </a:rPr>
                        <a:t>不具合（損傷、汚損等）を早期発見、早期対応する為の巡視</a:t>
                      </a:r>
                      <a:endParaRPr lang="ja-JP" sz="9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11" marR="486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7678365"/>
                  </a:ext>
                </a:extLst>
              </a:tr>
              <a:tr h="2589195">
                <a:tc>
                  <a:txBody>
                    <a:bodyPr/>
                    <a:lstStyle/>
                    <a:p>
                      <a:pPr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定期点検</a:t>
                      </a:r>
                    </a:p>
                    <a:p>
                      <a:pPr algn="just">
                        <a:lnSpc>
                          <a:spcPct val="110000"/>
                        </a:lnSpc>
                      </a:pPr>
                      <a:r>
                        <a:rPr lang="ja-JP" sz="950" kern="100" spc="-50" dirty="0">
                          <a:solidFill>
                            <a:schemeClr val="tx1"/>
                          </a:solidFill>
                          <a:effectLst/>
                          <a:latin typeface="Meiryo UI" panose="020B0604030504040204" pitchFamily="50" charset="-128"/>
                          <a:ea typeface="Meiryo UI" panose="020B0604030504040204" pitchFamily="50" charset="-128"/>
                        </a:rPr>
                        <a:t>（近接目視等）</a:t>
                      </a:r>
                      <a:endParaRPr lang="ja-JP" sz="9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11" marR="486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定期的に施設の状態・変状を把握するための点検</a:t>
                      </a:r>
                    </a:p>
                    <a:p>
                      <a:pPr marL="133350" indent="-133350" algn="just">
                        <a:lnSpc>
                          <a:spcPct val="110000"/>
                        </a:lnSpc>
                      </a:pPr>
                      <a:r>
                        <a:rPr lang="ja-JP" altLang="en-US" sz="950" kern="100" dirty="0">
                          <a:solidFill>
                            <a:schemeClr val="tx1"/>
                          </a:solidFill>
                          <a:effectLst/>
                          <a:latin typeface="Meiryo UI" panose="020B0604030504040204" pitchFamily="50" charset="-128"/>
                          <a:ea typeface="Meiryo UI" panose="020B0604030504040204" pitchFamily="50" charset="-128"/>
                        </a:rPr>
                        <a:t>・</a:t>
                      </a:r>
                      <a:r>
                        <a:rPr lang="ja-JP" sz="950" kern="100" dirty="0">
                          <a:solidFill>
                            <a:schemeClr val="tx1"/>
                          </a:solidFill>
                          <a:effectLst/>
                          <a:latin typeface="Meiryo UI" panose="020B0604030504040204" pitchFamily="50" charset="-128"/>
                          <a:ea typeface="Meiryo UI" panose="020B0604030504040204" pitchFamily="50" charset="-128"/>
                        </a:rPr>
                        <a:t>安全性の確認（利用者や第三者に与える被害防止等）と施設の各部位の劣化損傷等の状態を把握し、対策区分を判定（評価）する点検</a:t>
                      </a:r>
                    </a:p>
                    <a:p>
                      <a:pPr marL="133350" indent="-133350" algn="just">
                        <a:lnSpc>
                          <a:spcPct val="110000"/>
                        </a:lnSpc>
                      </a:pPr>
                      <a:r>
                        <a:rPr lang="ja-JP" altLang="en-US" sz="950" kern="100" dirty="0">
                          <a:solidFill>
                            <a:schemeClr val="tx1"/>
                          </a:solidFill>
                          <a:effectLst/>
                          <a:latin typeface="Meiryo UI" panose="020B0604030504040204" pitchFamily="50" charset="-128"/>
                          <a:ea typeface="Meiryo UI" panose="020B0604030504040204" pitchFamily="50" charset="-128"/>
                        </a:rPr>
                        <a:t>・</a:t>
                      </a:r>
                      <a:r>
                        <a:rPr lang="ja-JP" sz="950" kern="100" dirty="0">
                          <a:solidFill>
                            <a:schemeClr val="tx1"/>
                          </a:solidFill>
                          <a:effectLst/>
                          <a:latin typeface="Meiryo UI" panose="020B0604030504040204" pitchFamily="50" charset="-128"/>
                          <a:ea typeface="Meiryo UI" panose="020B0604030504040204" pitchFamily="50" charset="-128"/>
                        </a:rPr>
                        <a:t>近接目視や触診のほか、打診、聴診、</a:t>
                      </a:r>
                      <a:r>
                        <a:rPr lang="ja-JP" sz="950" kern="100" dirty="0">
                          <a:solidFill>
                            <a:srgbClr val="FF0000"/>
                          </a:solidFill>
                          <a:effectLst/>
                          <a:latin typeface="Meiryo UI" panose="020B0604030504040204" pitchFamily="50" charset="-128"/>
                          <a:ea typeface="Meiryo UI" panose="020B0604030504040204" pitchFamily="50" charset="-128"/>
                        </a:rPr>
                        <a:t>計測機器などによる</a:t>
                      </a:r>
                      <a:r>
                        <a:rPr lang="ja-JP" sz="950" kern="100" dirty="0">
                          <a:solidFill>
                            <a:schemeClr val="tx1"/>
                          </a:solidFill>
                          <a:effectLst/>
                          <a:latin typeface="Meiryo UI" panose="020B0604030504040204" pitchFamily="50" charset="-128"/>
                          <a:ea typeface="Meiryo UI" panose="020B0604030504040204" pitchFamily="50" charset="-128"/>
                        </a:rPr>
                        <a:t>点検を実施</a:t>
                      </a:r>
                    </a:p>
                    <a:p>
                      <a:pPr marL="133350" algn="just">
                        <a:lnSpc>
                          <a:spcPct val="110000"/>
                        </a:lnSpc>
                      </a:pPr>
                      <a:r>
                        <a:rPr lang="ja-JP" sz="950" kern="100" dirty="0">
                          <a:solidFill>
                            <a:srgbClr val="FF0000"/>
                          </a:solidFill>
                          <a:effectLst/>
                          <a:latin typeface="Meiryo UI" panose="020B0604030504040204" pitchFamily="50" charset="-128"/>
                          <a:ea typeface="Meiryo UI" panose="020B0604030504040204" pitchFamily="50" charset="-128"/>
                        </a:rPr>
                        <a:t>（例）親水設備点検</a:t>
                      </a:r>
                      <a:r>
                        <a:rPr lang="ja-JP" altLang="en-US" sz="950" kern="100" dirty="0">
                          <a:solidFill>
                            <a:srgbClr val="FF0000"/>
                          </a:solidFill>
                          <a:effectLst/>
                          <a:latin typeface="Meiryo UI" panose="020B0604030504040204" pitchFamily="50" charset="-128"/>
                          <a:ea typeface="Meiryo UI" panose="020B0604030504040204" pitchFamily="50" charset="-128"/>
                        </a:rPr>
                        <a:t>、下水道設備の点検</a:t>
                      </a:r>
                      <a:endParaRPr lang="ja-JP" sz="950" kern="100" dirty="0">
                        <a:solidFill>
                          <a:srgbClr val="FF0000"/>
                        </a:solidFill>
                        <a:effectLst/>
                        <a:latin typeface="Meiryo UI" panose="020B0604030504040204" pitchFamily="50" charset="-128"/>
                        <a:ea typeface="Meiryo UI" panose="020B0604030504040204" pitchFamily="50" charset="-128"/>
                      </a:endParaRPr>
                    </a:p>
                    <a:p>
                      <a:pPr marL="133350" indent="-133350" algn="just">
                        <a:lnSpc>
                          <a:spcPct val="110000"/>
                        </a:lnSpc>
                      </a:pPr>
                      <a:r>
                        <a:rPr lang="ja-JP" sz="950" kern="100" dirty="0">
                          <a:solidFill>
                            <a:srgbClr val="FF0000"/>
                          </a:solidFill>
                          <a:effectLst/>
                          <a:latin typeface="Meiryo UI" panose="020B0604030504040204" pitchFamily="50" charset="-128"/>
                          <a:ea typeface="Meiryo UI" panose="020B0604030504040204" pitchFamily="50" charset="-128"/>
                        </a:rPr>
                        <a:t>法定点検や保守点検</a:t>
                      </a:r>
                    </a:p>
                    <a:p>
                      <a:pPr marL="133350" indent="-133350"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・各種法令等に基づく各施設の点検・検査など</a:t>
                      </a:r>
                    </a:p>
                    <a:p>
                      <a:pPr marL="533400" indent="-400050"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（例）</a:t>
                      </a:r>
                      <a:r>
                        <a:rPr lang="ja-JP" sz="950" kern="100" dirty="0">
                          <a:solidFill>
                            <a:srgbClr val="FF0000"/>
                          </a:solidFill>
                          <a:effectLst/>
                          <a:latin typeface="Meiryo UI" panose="020B0604030504040204" pitchFamily="50" charset="-128"/>
                          <a:ea typeface="Meiryo UI" panose="020B0604030504040204" pitchFamily="50" charset="-128"/>
                        </a:rPr>
                        <a:t>特定建築設備</a:t>
                      </a:r>
                      <a:r>
                        <a:rPr lang="ja-JP" sz="950" kern="100" dirty="0">
                          <a:solidFill>
                            <a:schemeClr val="tx1"/>
                          </a:solidFill>
                          <a:effectLst/>
                          <a:latin typeface="Meiryo UI" panose="020B0604030504040204" pitchFamily="50" charset="-128"/>
                          <a:ea typeface="Meiryo UI" panose="020B0604030504040204" pitchFamily="50" charset="-128"/>
                        </a:rPr>
                        <a:t>の法定点検（</a:t>
                      </a:r>
                      <a:r>
                        <a:rPr lang="ja-JP" sz="950" kern="100" dirty="0">
                          <a:solidFill>
                            <a:srgbClr val="FF0000"/>
                          </a:solidFill>
                          <a:effectLst/>
                          <a:latin typeface="Meiryo UI" panose="020B0604030504040204" pitchFamily="50" charset="-128"/>
                          <a:ea typeface="Meiryo UI" panose="020B0604030504040204" pitchFamily="50" charset="-128"/>
                        </a:rPr>
                        <a:t>１回</a:t>
                      </a:r>
                      <a:r>
                        <a:rPr lang="en-US" sz="950" kern="100" dirty="0">
                          <a:solidFill>
                            <a:srgbClr val="FF0000"/>
                          </a:solidFill>
                          <a:effectLst/>
                          <a:latin typeface="Meiryo UI" panose="020B0604030504040204" pitchFamily="50" charset="-128"/>
                          <a:ea typeface="Meiryo UI" panose="020B0604030504040204" pitchFamily="50" charset="-128"/>
                        </a:rPr>
                        <a:t>/</a:t>
                      </a:r>
                      <a:r>
                        <a:rPr lang="ja-JP" sz="950" kern="100" dirty="0">
                          <a:solidFill>
                            <a:srgbClr val="FF0000"/>
                          </a:solidFill>
                          <a:effectLst/>
                          <a:latin typeface="Meiryo UI" panose="020B0604030504040204" pitchFamily="50" charset="-128"/>
                          <a:ea typeface="Meiryo UI" panose="020B0604030504040204" pitchFamily="50" charset="-128"/>
                        </a:rPr>
                        <a:t>年</a:t>
                      </a:r>
                      <a:r>
                        <a:rPr lang="ja-JP" sz="950" kern="100" dirty="0">
                          <a:solidFill>
                            <a:schemeClr val="tx1"/>
                          </a:solidFill>
                          <a:effectLst/>
                          <a:latin typeface="Meiryo UI" panose="020B0604030504040204" pitchFamily="50" charset="-128"/>
                          <a:ea typeface="Meiryo UI" panose="020B0604030504040204" pitchFamily="50" charset="-128"/>
                        </a:rPr>
                        <a:t>）、電気設備等の定期点検（１回</a:t>
                      </a:r>
                      <a:r>
                        <a:rPr lang="en-US" sz="950" kern="100" dirty="0">
                          <a:solidFill>
                            <a:schemeClr val="tx1"/>
                          </a:solidFill>
                          <a:effectLst/>
                          <a:latin typeface="Meiryo UI" panose="020B0604030504040204" pitchFamily="50" charset="-128"/>
                          <a:ea typeface="Meiryo UI" panose="020B0604030504040204" pitchFamily="50" charset="-128"/>
                        </a:rPr>
                        <a:t>/</a:t>
                      </a:r>
                      <a:r>
                        <a:rPr lang="ja-JP" sz="950" kern="100" dirty="0">
                          <a:solidFill>
                            <a:schemeClr val="tx1"/>
                          </a:solidFill>
                          <a:effectLst/>
                          <a:latin typeface="Meiryo UI" panose="020B0604030504040204" pitchFamily="50" charset="-128"/>
                          <a:ea typeface="Meiryo UI" panose="020B0604030504040204" pitchFamily="50" charset="-128"/>
                        </a:rPr>
                        <a:t>月（外観点検）、</a:t>
                      </a:r>
                      <a:r>
                        <a:rPr lang="en-US" sz="950" kern="100" dirty="0">
                          <a:solidFill>
                            <a:schemeClr val="tx1"/>
                          </a:solidFill>
                          <a:effectLst/>
                          <a:latin typeface="Meiryo UI" panose="020B0604030504040204" pitchFamily="50" charset="-128"/>
                          <a:ea typeface="Meiryo UI" panose="020B0604030504040204" pitchFamily="50" charset="-128"/>
                        </a:rPr>
                        <a:t>1</a:t>
                      </a:r>
                      <a:r>
                        <a:rPr lang="ja-JP" sz="950" kern="100" dirty="0">
                          <a:solidFill>
                            <a:schemeClr val="tx1"/>
                          </a:solidFill>
                          <a:effectLst/>
                          <a:latin typeface="Meiryo UI" panose="020B0604030504040204" pitchFamily="50" charset="-128"/>
                          <a:ea typeface="Meiryo UI" panose="020B0604030504040204" pitchFamily="50" charset="-128"/>
                        </a:rPr>
                        <a:t>回</a:t>
                      </a:r>
                      <a:r>
                        <a:rPr lang="en-US" sz="950" kern="100" dirty="0">
                          <a:solidFill>
                            <a:schemeClr val="tx1"/>
                          </a:solidFill>
                          <a:effectLst/>
                          <a:latin typeface="Meiryo UI" panose="020B0604030504040204" pitchFamily="50" charset="-128"/>
                          <a:ea typeface="Meiryo UI" panose="020B0604030504040204" pitchFamily="50" charset="-128"/>
                        </a:rPr>
                        <a:t>/</a:t>
                      </a:r>
                      <a:r>
                        <a:rPr lang="ja-JP" sz="950" kern="100" dirty="0">
                          <a:solidFill>
                            <a:schemeClr val="tx1"/>
                          </a:solidFill>
                          <a:effectLst/>
                          <a:latin typeface="Meiryo UI" panose="020B0604030504040204" pitchFamily="50" charset="-128"/>
                          <a:ea typeface="Meiryo UI" panose="020B0604030504040204" pitchFamily="50" charset="-128"/>
                        </a:rPr>
                        <a:t>年（外観及び</a:t>
                      </a:r>
                      <a:r>
                        <a:rPr lang="ja-JP" sz="950" kern="100" dirty="0">
                          <a:solidFill>
                            <a:srgbClr val="FF0000"/>
                          </a:solidFill>
                          <a:effectLst/>
                          <a:latin typeface="Meiryo UI" panose="020B0604030504040204" pitchFamily="50" charset="-128"/>
                          <a:ea typeface="Meiryo UI" panose="020B0604030504040204" pitchFamily="50" charset="-128"/>
                        </a:rPr>
                        <a:t>計測機器による</a:t>
                      </a:r>
                      <a:r>
                        <a:rPr lang="ja-JP" sz="950" kern="100" dirty="0">
                          <a:solidFill>
                            <a:schemeClr val="tx1"/>
                          </a:solidFill>
                          <a:effectLst/>
                          <a:latin typeface="Meiryo UI" panose="020B0604030504040204" pitchFamily="50" charset="-128"/>
                          <a:ea typeface="Meiryo UI" panose="020B0604030504040204" pitchFamily="50" charset="-128"/>
                        </a:rPr>
                        <a:t>測定等</a:t>
                      </a:r>
                      <a:r>
                        <a:rPr lang="ja-JP" sz="950" kern="100" dirty="0">
                          <a:solidFill>
                            <a:srgbClr val="FF0000"/>
                          </a:solidFill>
                          <a:effectLst/>
                          <a:latin typeface="Meiryo UI" panose="020B0604030504040204" pitchFamily="50" charset="-128"/>
                          <a:ea typeface="Meiryo UI" panose="020B0604030504040204" pitchFamily="50" charset="-128"/>
                        </a:rPr>
                        <a:t>による</a:t>
                      </a:r>
                      <a:r>
                        <a:rPr lang="ja-JP" sz="950" kern="100" dirty="0">
                          <a:solidFill>
                            <a:schemeClr val="tx1"/>
                          </a:solidFill>
                          <a:effectLst/>
                          <a:latin typeface="Meiryo UI" panose="020B0604030504040204" pitchFamily="50" charset="-128"/>
                          <a:ea typeface="Meiryo UI" panose="020B0604030504040204" pitchFamily="50" charset="-128"/>
                        </a:rPr>
                        <a:t>点検））</a:t>
                      </a:r>
                    </a:p>
                    <a:p>
                      <a:pPr algn="just">
                        <a:lnSpc>
                          <a:spcPct val="110000"/>
                        </a:lnSpc>
                      </a:pPr>
                      <a:r>
                        <a:rPr lang="ja-JP" sz="950" kern="100" dirty="0">
                          <a:solidFill>
                            <a:schemeClr val="tx1"/>
                          </a:solidFill>
                          <a:effectLst/>
                          <a:highlight>
                            <a:srgbClr val="FFFF99"/>
                          </a:highlight>
                          <a:latin typeface="Meiryo UI" panose="020B0604030504040204" pitchFamily="50" charset="-128"/>
                          <a:ea typeface="Meiryo UI" panose="020B0604030504040204" pitchFamily="50" charset="-128"/>
                        </a:rPr>
                        <a:t>健全度調査</a:t>
                      </a:r>
                    </a:p>
                    <a:p>
                      <a:pPr marL="133350" indent="-133350" algn="just">
                        <a:lnSpc>
                          <a:spcPct val="110000"/>
                        </a:lnSpc>
                      </a:pPr>
                      <a:r>
                        <a:rPr lang="ja-JP" sz="950" kern="100" dirty="0">
                          <a:solidFill>
                            <a:schemeClr val="tx1"/>
                          </a:solidFill>
                          <a:effectLst/>
                          <a:highlight>
                            <a:srgbClr val="FFFF99"/>
                          </a:highlight>
                          <a:latin typeface="Meiryo UI" panose="020B0604030504040204" pitchFamily="50" charset="-128"/>
                          <a:ea typeface="Meiryo UI" panose="020B0604030504040204" pitchFamily="50" charset="-128"/>
                        </a:rPr>
                        <a:t>・国の公園施設長寿命化計画策定指針（案）に基づき</a:t>
                      </a:r>
                      <a:r>
                        <a:rPr lang="ja-JP" sz="950" kern="100" dirty="0">
                          <a:solidFill>
                            <a:schemeClr val="tx1"/>
                          </a:solidFill>
                          <a:effectLst/>
                          <a:latin typeface="Meiryo UI" panose="020B0604030504040204" pitchFamily="50" charset="-128"/>
                          <a:ea typeface="Meiryo UI" panose="020B0604030504040204" pitchFamily="50" charset="-128"/>
                        </a:rPr>
                        <a:t>、補修・更新等の年次計画の整理などを目的として、目視などにより施設の状態を確認し、劣化損傷等の状態を把握して、対策区分を判定（評価）する。</a:t>
                      </a:r>
                    </a:p>
                    <a:p>
                      <a:pPr marL="133350"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（例）一般建築物</a:t>
                      </a:r>
                      <a:r>
                        <a:rPr lang="ja-JP" altLang="en-US" sz="950" kern="100" dirty="0">
                          <a:solidFill>
                            <a:schemeClr val="tx1"/>
                          </a:solidFill>
                          <a:effectLst/>
                          <a:latin typeface="Meiryo UI" panose="020B0604030504040204" pitchFamily="50" charset="-128"/>
                          <a:ea typeface="Meiryo UI" panose="020B0604030504040204" pitchFamily="50" charset="-128"/>
                        </a:rPr>
                        <a:t>の</a:t>
                      </a:r>
                      <a:r>
                        <a:rPr lang="ja-JP" sz="950" kern="100" dirty="0">
                          <a:solidFill>
                            <a:schemeClr val="tx1"/>
                          </a:solidFill>
                          <a:effectLst/>
                          <a:latin typeface="Meiryo UI" panose="020B0604030504040204" pitchFamily="50" charset="-128"/>
                          <a:ea typeface="Meiryo UI" panose="020B0604030504040204" pitchFamily="50" charset="-128"/>
                        </a:rPr>
                        <a:t>点検</a:t>
                      </a:r>
                      <a:r>
                        <a:rPr lang="ja-JP" altLang="en-US" sz="950" kern="100" dirty="0">
                          <a:solidFill>
                            <a:srgbClr val="FF0000"/>
                          </a:solidFill>
                          <a:effectLst/>
                          <a:latin typeface="Meiryo UI" panose="020B0604030504040204" pitchFamily="50" charset="-128"/>
                          <a:ea typeface="Meiryo UI" panose="020B0604030504040204" pitchFamily="50" charset="-128"/>
                        </a:rPr>
                        <a:t>（設備を含む）</a:t>
                      </a:r>
                      <a:r>
                        <a:rPr lang="ja-JP" sz="950" kern="100" dirty="0">
                          <a:solidFill>
                            <a:schemeClr val="tx1"/>
                          </a:solidFill>
                          <a:effectLst/>
                          <a:latin typeface="Meiryo UI" panose="020B0604030504040204" pitchFamily="50" charset="-128"/>
                          <a:ea typeface="Meiryo UI" panose="020B0604030504040204" pitchFamily="50" charset="-128"/>
                        </a:rPr>
                        <a:t>（</a:t>
                      </a:r>
                      <a:r>
                        <a:rPr lang="en-US" sz="950" kern="100" dirty="0">
                          <a:solidFill>
                            <a:schemeClr val="tx1"/>
                          </a:solidFill>
                          <a:effectLst/>
                          <a:latin typeface="Meiryo UI" panose="020B0604030504040204" pitchFamily="50" charset="-128"/>
                          <a:ea typeface="Meiryo UI" panose="020B0604030504040204" pitchFamily="50" charset="-128"/>
                        </a:rPr>
                        <a:t>1</a:t>
                      </a:r>
                      <a:r>
                        <a:rPr lang="ja-JP" sz="950" kern="100" dirty="0">
                          <a:solidFill>
                            <a:schemeClr val="tx1"/>
                          </a:solidFill>
                          <a:effectLst/>
                          <a:latin typeface="Meiryo UI" panose="020B0604030504040204" pitchFamily="50" charset="-128"/>
                          <a:ea typeface="Meiryo UI" panose="020B0604030504040204" pitchFamily="50" charset="-128"/>
                        </a:rPr>
                        <a:t>回</a:t>
                      </a:r>
                      <a:r>
                        <a:rPr lang="en-US" sz="950" kern="100" dirty="0">
                          <a:solidFill>
                            <a:schemeClr val="tx1"/>
                          </a:solidFill>
                          <a:effectLst/>
                          <a:latin typeface="Meiryo UI" panose="020B0604030504040204" pitchFamily="50" charset="-128"/>
                          <a:ea typeface="Meiryo UI" panose="020B0604030504040204" pitchFamily="50" charset="-128"/>
                        </a:rPr>
                        <a:t>/</a:t>
                      </a:r>
                      <a:r>
                        <a:rPr lang="ja-JP" sz="950" kern="100" dirty="0">
                          <a:solidFill>
                            <a:schemeClr val="tx1"/>
                          </a:solidFill>
                          <a:effectLst/>
                          <a:latin typeface="Meiryo UI" panose="020B0604030504040204" pitchFamily="50" charset="-128"/>
                          <a:ea typeface="Meiryo UI" panose="020B0604030504040204" pitchFamily="50" charset="-128"/>
                        </a:rPr>
                        <a:t>５年）</a:t>
                      </a:r>
                    </a:p>
                    <a:p>
                      <a:pPr indent="133350"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※既存の定期点検結果のある施設については、その点検結果を活用</a:t>
                      </a:r>
                      <a:endParaRPr lang="ja-JP" sz="9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11" marR="486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6223094"/>
                  </a:ext>
                </a:extLst>
              </a:tr>
              <a:tr h="500514">
                <a:tc>
                  <a:txBody>
                    <a:bodyPr/>
                    <a:lstStyle/>
                    <a:p>
                      <a:pPr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詳細点検</a:t>
                      </a:r>
                    </a:p>
                    <a:p>
                      <a:pPr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（調査）</a:t>
                      </a:r>
                      <a:endParaRPr lang="ja-JP" sz="9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11" marR="486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定期点検等で確認された施設の劣化損傷の状態を詳細に把握するために調査する。</a:t>
                      </a:r>
                    </a:p>
                    <a:p>
                      <a:pPr marL="21590" indent="-21590"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補修方法等の検討の為に劣化・損傷状態を詳細に調査する。</a:t>
                      </a:r>
                      <a:endParaRPr lang="ja-JP" sz="9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11" marR="486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5806065"/>
                  </a:ext>
                </a:extLst>
              </a:tr>
              <a:tr h="817485">
                <a:tc>
                  <a:txBody>
                    <a:bodyPr/>
                    <a:lstStyle/>
                    <a:p>
                      <a:pPr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緊急点検</a:t>
                      </a:r>
                    </a:p>
                    <a:p>
                      <a:pPr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（臨時点検）</a:t>
                      </a:r>
                      <a:endParaRPr lang="ja-JP" sz="9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11" marR="486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2860"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地震や台風、集中豪雨等の災害や社会的に大きな事故が発生した場合に必要に応じて実施する臨時点検。</a:t>
                      </a:r>
                    </a:p>
                    <a:p>
                      <a:pPr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行楽期や夏休みなど利用者が増える時期の前の安全確認の為の臨時点検。</a:t>
                      </a:r>
                    </a:p>
                    <a:p>
                      <a:pPr marL="21590" indent="-21590" algn="just">
                        <a:lnSpc>
                          <a:spcPct val="110000"/>
                        </a:lnSpc>
                      </a:pPr>
                      <a:r>
                        <a:rPr lang="ja-JP" sz="950" kern="100" dirty="0">
                          <a:solidFill>
                            <a:schemeClr val="tx1"/>
                          </a:solidFill>
                          <a:effectLst/>
                          <a:latin typeface="Meiryo UI" panose="020B0604030504040204" pitchFamily="50" charset="-128"/>
                          <a:ea typeface="Meiryo UI" panose="020B0604030504040204" pitchFamily="50" charset="-128"/>
                        </a:rPr>
                        <a:t>設備の不具合による事故が発生した時に、類似事故を未然に防ぐために緊急に実施する点検。</a:t>
                      </a:r>
                      <a:endParaRPr lang="ja-JP" sz="9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8611" marR="486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282351"/>
                  </a:ext>
                </a:extLst>
              </a:tr>
            </a:tbl>
          </a:graphicData>
        </a:graphic>
      </p:graphicFrame>
      <p:grpSp>
        <p:nvGrpSpPr>
          <p:cNvPr id="28" name="グループ化 27">
            <a:extLst>
              <a:ext uri="{FF2B5EF4-FFF2-40B4-BE49-F238E27FC236}">
                <a16:creationId xmlns:a16="http://schemas.microsoft.com/office/drawing/2014/main" id="{AB2B5EFD-7558-46FE-89FB-4A4A7BE46758}"/>
              </a:ext>
            </a:extLst>
          </p:cNvPr>
          <p:cNvGrpSpPr/>
          <p:nvPr/>
        </p:nvGrpSpPr>
        <p:grpSpPr>
          <a:xfrm>
            <a:off x="180679" y="2029197"/>
            <a:ext cx="3904065" cy="2993898"/>
            <a:chOff x="0" y="0"/>
            <a:chExt cx="3464218" cy="2257083"/>
          </a:xfrm>
        </p:grpSpPr>
        <p:sp>
          <p:nvSpPr>
            <p:cNvPr id="29" name="正方形/長方形 28">
              <a:extLst>
                <a:ext uri="{FF2B5EF4-FFF2-40B4-BE49-F238E27FC236}">
                  <a16:creationId xmlns:a16="http://schemas.microsoft.com/office/drawing/2014/main" id="{41C40970-736E-440C-A12F-5F4325CA3C60}"/>
                </a:ext>
              </a:extLst>
            </p:cNvPr>
            <p:cNvSpPr/>
            <p:nvPr/>
          </p:nvSpPr>
          <p:spPr>
            <a:xfrm>
              <a:off x="506437" y="0"/>
              <a:ext cx="2908300" cy="1682750"/>
            </a:xfrm>
            <a:prstGeom prst="rect">
              <a:avLst/>
            </a:prstGeom>
            <a:solidFill>
              <a:srgbClr val="3484CC"/>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正方形/長方形 29">
              <a:extLst>
                <a:ext uri="{FF2B5EF4-FFF2-40B4-BE49-F238E27FC236}">
                  <a16:creationId xmlns:a16="http://schemas.microsoft.com/office/drawing/2014/main" id="{BD23A6E2-E7A4-44BE-8DCB-EA79BF00CA62}"/>
                </a:ext>
              </a:extLst>
            </p:cNvPr>
            <p:cNvSpPr/>
            <p:nvPr/>
          </p:nvSpPr>
          <p:spPr>
            <a:xfrm>
              <a:off x="0" y="35169"/>
              <a:ext cx="196362" cy="1651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noAutofit/>
            </a:bodyPr>
            <a:lstStyle/>
            <a:p>
              <a:pPr algn="ctr"/>
              <a:r>
                <a:rPr lang="ja-JP" sz="900" kern="100">
                  <a:solidFill>
                    <a:srgbClr val="000000"/>
                  </a:solidFill>
                  <a:effectLst/>
                  <a:ea typeface="HG丸ｺﾞｼｯｸM-PRO" panose="020F0600000000000000" pitchFamily="50" charset="-128"/>
                  <a:cs typeface="Times New Roman" panose="02020603050405020304" pitchFamily="18" charset="0"/>
                </a:rPr>
                <a:t>施設状態の必要性の分類</a:t>
              </a:r>
              <a:endParaRPr lang="ja-JP" sz="1050" kern="100">
                <a:effectLst/>
                <a:ea typeface="游明朝" panose="02020400000000000000" pitchFamily="18"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id="{21E1ADCB-7B44-4F3D-9787-5EDCB48F2569}"/>
                </a:ext>
              </a:extLst>
            </p:cNvPr>
            <p:cNvSpPr/>
            <p:nvPr/>
          </p:nvSpPr>
          <p:spPr>
            <a:xfrm>
              <a:off x="260252" y="35169"/>
              <a:ext cx="202712" cy="6921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noAutofit/>
            </a:bodyPr>
            <a:lstStyle/>
            <a:p>
              <a:pPr algn="ctr"/>
              <a:r>
                <a:rPr lang="ja-JP" sz="900" kern="100">
                  <a:solidFill>
                    <a:srgbClr val="000000"/>
                  </a:solidFill>
                  <a:effectLst/>
                  <a:ea typeface="HG丸ｺﾞｼｯｸM-PRO" panose="020F0600000000000000" pitchFamily="50" charset="-128"/>
                  <a:cs typeface="Times New Roman" panose="02020603050405020304" pitchFamily="18" charset="0"/>
                </a:rPr>
                <a:t>臨時的</a:t>
              </a:r>
              <a:endParaRPr lang="ja-JP" sz="1050" kern="100">
                <a:effectLst/>
                <a:ea typeface="游明朝" panose="02020400000000000000" pitchFamily="18"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id="{AD8AA793-FEE5-4A42-A465-D034E0A05E7B}"/>
                </a:ext>
              </a:extLst>
            </p:cNvPr>
            <p:cNvSpPr/>
            <p:nvPr/>
          </p:nvSpPr>
          <p:spPr>
            <a:xfrm>
              <a:off x="260252" y="991772"/>
              <a:ext cx="203395" cy="6921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noAutofit/>
            </a:bodyPr>
            <a:lstStyle/>
            <a:p>
              <a:pPr algn="ctr"/>
              <a:r>
                <a:rPr lang="ja-JP" sz="900" kern="100">
                  <a:solidFill>
                    <a:srgbClr val="000000"/>
                  </a:solidFill>
                  <a:effectLst/>
                  <a:ea typeface="HG丸ｺﾞｼｯｸM-PRO" panose="020F0600000000000000" pitchFamily="50" charset="-128"/>
                  <a:cs typeface="Times New Roman" panose="02020603050405020304" pitchFamily="18" charset="0"/>
                </a:rPr>
                <a:t>定期的</a:t>
              </a:r>
              <a:endParaRPr lang="ja-JP" sz="1050" kern="100">
                <a:effectLst/>
                <a:ea typeface="游明朝" panose="02020400000000000000" pitchFamily="18" charset="-128"/>
                <a:cs typeface="Times New Roman" panose="02020603050405020304" pitchFamily="18" charset="0"/>
              </a:endParaRPr>
            </a:p>
          </p:txBody>
        </p:sp>
        <p:sp>
          <p:nvSpPr>
            <p:cNvPr id="33" name="テキスト ボックス 4">
              <a:extLst>
                <a:ext uri="{FF2B5EF4-FFF2-40B4-BE49-F238E27FC236}">
                  <a16:creationId xmlns:a16="http://schemas.microsoft.com/office/drawing/2014/main" id="{C70B6C04-BBB8-478A-9198-65114FAF2804}"/>
                </a:ext>
              </a:extLst>
            </p:cNvPr>
            <p:cNvSpPr txBox="1"/>
            <p:nvPr/>
          </p:nvSpPr>
          <p:spPr>
            <a:xfrm>
              <a:off x="590843" y="211016"/>
              <a:ext cx="1536700" cy="225661"/>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6675" algn="just"/>
              <a:r>
                <a:rPr lang="ja-JP" sz="1050" kern="100" dirty="0">
                  <a:effectLst/>
                  <a:latin typeface="游明朝" panose="02020400000000000000" pitchFamily="18" charset="-128"/>
                  <a:ea typeface="HG丸ｺﾞｼｯｸM-PRO" panose="020F0600000000000000" pitchFamily="50" charset="-128"/>
                  <a:cs typeface="Times New Roman" panose="02020603050405020304" pitchFamily="18" charset="0"/>
                </a:rPr>
                <a:t>緊急点検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4" name="テキスト ボックス 4">
              <a:extLst>
                <a:ext uri="{FF2B5EF4-FFF2-40B4-BE49-F238E27FC236}">
                  <a16:creationId xmlns:a16="http://schemas.microsoft.com/office/drawing/2014/main" id="{3FF3B917-05FD-4E19-B816-0BFA3ADA9D29}"/>
                </a:ext>
              </a:extLst>
            </p:cNvPr>
            <p:cNvSpPr txBox="1"/>
            <p:nvPr/>
          </p:nvSpPr>
          <p:spPr>
            <a:xfrm>
              <a:off x="590843" y="492369"/>
              <a:ext cx="1536700" cy="225661"/>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6675" algn="just"/>
              <a:r>
                <a:rPr lang="ja-JP" sz="1050" kern="100">
                  <a:effectLst/>
                  <a:latin typeface="游明朝" panose="02020400000000000000" pitchFamily="18" charset="-128"/>
                  <a:ea typeface="HG丸ｺﾞｼｯｸM-PRO" panose="020F0600000000000000" pitchFamily="50" charset="-128"/>
                  <a:cs typeface="Times New Roman" panose="02020603050405020304" pitchFamily="18" charset="0"/>
                </a:rPr>
                <a:t>臨時点検</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5" name="テキスト ボックス 4">
              <a:extLst>
                <a:ext uri="{FF2B5EF4-FFF2-40B4-BE49-F238E27FC236}">
                  <a16:creationId xmlns:a16="http://schemas.microsoft.com/office/drawing/2014/main" id="{B6D5FCE3-5B3C-4CA8-BDA6-2577A2EB3A03}"/>
                </a:ext>
              </a:extLst>
            </p:cNvPr>
            <p:cNvSpPr txBox="1"/>
            <p:nvPr/>
          </p:nvSpPr>
          <p:spPr>
            <a:xfrm>
              <a:off x="590843" y="921434"/>
              <a:ext cx="1117600" cy="368300"/>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6675" algn="just"/>
              <a:r>
                <a:rPr lang="ja-JP" sz="105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日常点検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ja-JP" sz="105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（パトロール）</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6" name="テキスト ボックス 4">
              <a:extLst>
                <a:ext uri="{FF2B5EF4-FFF2-40B4-BE49-F238E27FC236}">
                  <a16:creationId xmlns:a16="http://schemas.microsoft.com/office/drawing/2014/main" id="{43AA05DE-4C13-489A-85DC-9041736A0C45}"/>
                </a:ext>
              </a:extLst>
            </p:cNvPr>
            <p:cNvSpPr txBox="1"/>
            <p:nvPr/>
          </p:nvSpPr>
          <p:spPr>
            <a:xfrm>
              <a:off x="2159390" y="1364566"/>
              <a:ext cx="1219200" cy="210185"/>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6675" algn="just"/>
              <a:r>
                <a:rPr lang="ja-JP" sz="1050" kern="100">
                  <a:effectLst/>
                  <a:latin typeface="游明朝" panose="02020400000000000000" pitchFamily="18" charset="-128"/>
                  <a:ea typeface="HG丸ｺﾞｼｯｸM-PRO" panose="020F0600000000000000" pitchFamily="50" charset="-128"/>
                  <a:cs typeface="Times New Roman" panose="02020603050405020304" pitchFamily="18" charset="0"/>
                </a:rPr>
                <a:t>詳細点検（調査）</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7" name="テキスト ボックス 4">
              <a:extLst>
                <a:ext uri="{FF2B5EF4-FFF2-40B4-BE49-F238E27FC236}">
                  <a16:creationId xmlns:a16="http://schemas.microsoft.com/office/drawing/2014/main" id="{87D376FF-EE8B-410B-8B02-BC81C0291044}"/>
                </a:ext>
              </a:extLst>
            </p:cNvPr>
            <p:cNvSpPr txBox="1"/>
            <p:nvPr/>
          </p:nvSpPr>
          <p:spPr>
            <a:xfrm>
              <a:off x="2166424" y="928468"/>
              <a:ext cx="1219200" cy="368300"/>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6675" algn="just"/>
              <a:r>
                <a:rPr lang="ja-JP" sz="105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定期点検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57150" algn="just"/>
              <a:r>
                <a:rPr lang="ja-JP" sz="9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（月点検・年点検）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8" name="テキスト ボックス 4">
              <a:extLst>
                <a:ext uri="{FF2B5EF4-FFF2-40B4-BE49-F238E27FC236}">
                  <a16:creationId xmlns:a16="http://schemas.microsoft.com/office/drawing/2014/main" id="{2DB752DF-ADC8-4DD6-BB8A-6094F7D9BB2A}"/>
                </a:ext>
              </a:extLst>
            </p:cNvPr>
            <p:cNvSpPr txBox="1"/>
            <p:nvPr/>
          </p:nvSpPr>
          <p:spPr>
            <a:xfrm>
              <a:off x="541606" y="1730326"/>
              <a:ext cx="1315329" cy="267286"/>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114300" algn="ctr"/>
              <a:r>
                <a:rPr lang="ja-JP" sz="1050" kern="100" dirty="0">
                  <a:solidFill>
                    <a:srgbClr val="FF0000"/>
                  </a:solidFill>
                  <a:effectLst/>
                  <a:latin typeface="游明朝" panose="02020400000000000000" pitchFamily="18" charset="-128"/>
                  <a:ea typeface="HG丸ｺﾞｼｯｸM-PRO" panose="020F0600000000000000" pitchFamily="50" charset="-128"/>
                  <a:cs typeface="Times New Roman" panose="02020603050405020304" pitchFamily="18" charset="0"/>
                </a:rPr>
                <a:t>外観目視</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0" name="テキスト ボックス 4">
              <a:extLst>
                <a:ext uri="{FF2B5EF4-FFF2-40B4-BE49-F238E27FC236}">
                  <a16:creationId xmlns:a16="http://schemas.microsoft.com/office/drawing/2014/main" id="{62C201ED-DE2F-4A0B-A8B8-531722F8ABB0}"/>
                </a:ext>
              </a:extLst>
            </p:cNvPr>
            <p:cNvSpPr txBox="1"/>
            <p:nvPr/>
          </p:nvSpPr>
          <p:spPr>
            <a:xfrm>
              <a:off x="1962443" y="1723292"/>
              <a:ext cx="1435100" cy="274320"/>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114300" algn="just"/>
              <a:r>
                <a:rPr lang="ja-JP" sz="1050" kern="100" dirty="0">
                  <a:solidFill>
                    <a:srgbClr val="FF0000"/>
                  </a:solidFill>
                  <a:effectLst/>
                  <a:latin typeface="游明朝" panose="02020400000000000000" pitchFamily="18" charset="-128"/>
                  <a:ea typeface="HG丸ｺﾞｼｯｸM-PRO" panose="020F0600000000000000" pitchFamily="50" charset="-128"/>
                  <a:cs typeface="Times New Roman" panose="02020603050405020304" pitchFamily="18" charset="0"/>
                </a:rPr>
                <a:t>動作確認、各種試験</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14300" algn="just"/>
              <a:r>
                <a:rPr lang="ja-JP" sz="1050" kern="100" dirty="0">
                  <a:solidFill>
                    <a:srgbClr val="FF0000"/>
                  </a:solidFill>
                  <a:effectLst/>
                  <a:latin typeface="游明朝" panose="02020400000000000000" pitchFamily="18" charset="-128"/>
                  <a:ea typeface="HG丸ｺﾞｼｯｸM-PRO" panose="020F0600000000000000" pitchFamily="50" charset="-128"/>
                  <a:cs typeface="Times New Roman" panose="02020603050405020304" pitchFamily="18" charset="0"/>
                </a:rPr>
                <a:t>分解整備等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 name="テキスト ボックス 4">
              <a:extLst>
                <a:ext uri="{FF2B5EF4-FFF2-40B4-BE49-F238E27FC236}">
                  <a16:creationId xmlns:a16="http://schemas.microsoft.com/office/drawing/2014/main" id="{DB9CDE57-7A57-4CFF-B114-181D1C11B7B4}"/>
                </a:ext>
              </a:extLst>
            </p:cNvPr>
            <p:cNvSpPr txBox="1"/>
            <p:nvPr/>
          </p:nvSpPr>
          <p:spPr>
            <a:xfrm>
              <a:off x="583809" y="2053883"/>
              <a:ext cx="2736850" cy="203200"/>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3500" algn="ctr"/>
              <a:r>
                <a:rPr lang="ja-JP" sz="1000" kern="100">
                  <a:effectLst/>
                  <a:latin typeface="游明朝" panose="02020400000000000000" pitchFamily="18" charset="-128"/>
                  <a:ea typeface="HG丸ｺﾞｼｯｸM-PRO" panose="020F0600000000000000" pitchFamily="50" charset="-128"/>
                  <a:cs typeface="Times New Roman" panose="02020603050405020304" pitchFamily="18" charset="0"/>
                </a:rPr>
                <a:t>点検実施手法による分類</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5CD39C4-5595-45B7-A627-7BBCBD988E18}"/>
                </a:ext>
              </a:extLst>
            </p:cNvPr>
            <p:cNvCxnSpPr/>
            <p:nvPr/>
          </p:nvCxnSpPr>
          <p:spPr>
            <a:xfrm>
              <a:off x="499403" y="829994"/>
              <a:ext cx="2964815" cy="0"/>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B53BA5F4-4ECB-474C-9A42-A52CD290D90E}"/>
                </a:ext>
              </a:extLst>
            </p:cNvPr>
            <p:cNvCxnSpPr/>
            <p:nvPr/>
          </p:nvCxnSpPr>
          <p:spPr>
            <a:xfrm>
              <a:off x="1913206" y="14068"/>
              <a:ext cx="0" cy="1651000"/>
            </a:xfrm>
            <a:prstGeom prst="straightConnector1">
              <a:avLst/>
            </a:prstGeom>
            <a:ln w="15875">
              <a:solidFill>
                <a:schemeClr val="bg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44" name="テキスト ボックス 4">
              <a:extLst>
                <a:ext uri="{FF2B5EF4-FFF2-40B4-BE49-F238E27FC236}">
                  <a16:creationId xmlns:a16="http://schemas.microsoft.com/office/drawing/2014/main" id="{39B9B4CA-A6B9-4C5B-973A-FA6D7C7D0933}"/>
                </a:ext>
              </a:extLst>
            </p:cNvPr>
            <p:cNvSpPr txBox="1"/>
            <p:nvPr/>
          </p:nvSpPr>
          <p:spPr>
            <a:xfrm>
              <a:off x="583809" y="1371600"/>
              <a:ext cx="1117600" cy="210185"/>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indent="66675" algn="just"/>
              <a:r>
                <a:rPr lang="ja-JP" sz="1050" kern="100">
                  <a:effectLst/>
                  <a:latin typeface="游明朝" panose="02020400000000000000" pitchFamily="18" charset="-128"/>
                  <a:ea typeface="HG丸ｺﾞｼｯｸM-PRO" panose="020F0600000000000000" pitchFamily="50" charset="-128"/>
                  <a:cs typeface="Times New Roman" panose="02020603050405020304" pitchFamily="18" charset="0"/>
                </a:rPr>
                <a:t>簡易点検</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193</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Tree>
    <p:extLst>
      <p:ext uri="{BB962C8B-B14F-4D97-AF65-F5344CB8AC3E}">
        <p14:creationId xmlns:p14="http://schemas.microsoft.com/office/powerpoint/2010/main" val="3972456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194</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4E59A038-10C9-F62F-D169-FEAA004306F2}"/>
              </a:ext>
            </a:extLst>
          </p:cNvPr>
          <p:cNvSpPr txBox="1"/>
          <p:nvPr/>
        </p:nvSpPr>
        <p:spPr>
          <a:xfrm>
            <a:off x="85448" y="540282"/>
            <a:ext cx="3176695" cy="369332"/>
          </a:xfrm>
          <a:prstGeom prst="rect">
            <a:avLst/>
          </a:prstGeom>
          <a:noFill/>
        </p:spPr>
        <p:txBody>
          <a:bodyPr wrap="square">
            <a:spAutoFit/>
          </a:bodyPr>
          <a:lstStyle/>
          <a:p>
            <a:pPr algn="just"/>
            <a:r>
              <a:rPr lang="en-US" altLang="ja-JP" b="1" kern="100" dirty="0">
                <a:effectLst/>
                <a:latin typeface="Meiryo UI" panose="020B0604030504040204" pitchFamily="50" charset="-128"/>
                <a:ea typeface="Meiryo UI" panose="020B0604030504040204" pitchFamily="50" charset="-128"/>
              </a:rPr>
              <a:t>3.4.2</a:t>
            </a:r>
            <a:r>
              <a:rPr lang="ja-JP" altLang="ja-JP" b="1" kern="100" dirty="0">
                <a:effectLst/>
                <a:latin typeface="Meiryo UI" panose="020B0604030504040204" pitchFamily="50" charset="-128"/>
                <a:ea typeface="Meiryo UI" panose="020B0604030504040204" pitchFamily="50" charset="-128"/>
              </a:rPr>
              <a:t>　点検、診断・評価</a:t>
            </a:r>
          </a:p>
        </p:txBody>
      </p:sp>
      <p:sp>
        <p:nvSpPr>
          <p:cNvPr id="6" name="テキスト ボックス 5">
            <a:extLst>
              <a:ext uri="{FF2B5EF4-FFF2-40B4-BE49-F238E27FC236}">
                <a16:creationId xmlns:a16="http://schemas.microsoft.com/office/drawing/2014/main" id="{79CBC680-B369-F6D5-BF48-3189849D07A0}"/>
              </a:ext>
            </a:extLst>
          </p:cNvPr>
          <p:cNvSpPr txBox="1"/>
          <p:nvPr/>
        </p:nvSpPr>
        <p:spPr>
          <a:xfrm>
            <a:off x="97884" y="1078603"/>
            <a:ext cx="2076679" cy="276999"/>
          </a:xfrm>
          <a:prstGeom prst="rect">
            <a:avLst/>
          </a:prstGeom>
          <a:noFill/>
        </p:spPr>
        <p:txBody>
          <a:bodyPr wrap="square">
            <a:spAutoFit/>
          </a:bodyPr>
          <a:lstStyle/>
          <a:p>
            <a:pPr marL="1076325" indent="-1076325"/>
            <a:r>
              <a:rPr lang="ja-JP" altLang="ja-JP" sz="1200" b="1" kern="100" dirty="0">
                <a:effectLst/>
                <a:latin typeface="HG丸ｺﾞｼｯｸM-PRO" panose="020F0400000000000000" pitchFamily="50" charset="-128"/>
                <a:ea typeface="HG丸ｺﾞｼｯｸM-PRO" panose="020F0400000000000000" pitchFamily="50" charset="-128"/>
              </a:rPr>
              <a:t>（４）　点検業務の実施</a:t>
            </a:r>
          </a:p>
        </p:txBody>
      </p:sp>
      <p:sp>
        <p:nvSpPr>
          <p:cNvPr id="9" name="テキスト ボックス 8">
            <a:extLst>
              <a:ext uri="{FF2B5EF4-FFF2-40B4-BE49-F238E27FC236}">
                <a16:creationId xmlns:a16="http://schemas.microsoft.com/office/drawing/2014/main" id="{E143B734-2BC0-CF78-DD46-BD24A8FE12F5}"/>
              </a:ext>
            </a:extLst>
          </p:cNvPr>
          <p:cNvSpPr txBox="1"/>
          <p:nvPr/>
        </p:nvSpPr>
        <p:spPr>
          <a:xfrm>
            <a:off x="418641" y="1328775"/>
            <a:ext cx="4061201" cy="4942635"/>
          </a:xfrm>
          <a:prstGeom prst="rect">
            <a:avLst/>
          </a:prstGeom>
          <a:noFill/>
        </p:spPr>
        <p:txBody>
          <a:bodyPr wrap="square">
            <a:spAutoFit/>
          </a:bodyPr>
          <a:lstStyle/>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管理者として、施設の供用に支障となる不具合を速やかに察知し、常に良好な状態に保つよう維持・修繕を推進していく観点から、施設の状態を継続的に把握し、施設不具合に対して的確に判断することが求められる。</a:t>
            </a: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公園においては、一部の公園を除いて、指定管理者により公園全体を包括的に管理しており、効率性などの観点から、日常点検（日常巡視）に加えて定期点検についても、指定管理者で実施することを基本とする。また、指定管理者が実施する点検において、施設の特性や専門性、実施難易度、法令基準等を考慮し、有資格者等の専門技術者による点検が望ましい場合は、有資格者等による点検</a:t>
            </a:r>
            <a:r>
              <a:rPr lang="ja-JP" altLang="ja-JP" sz="12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を義務付ける。</a:t>
            </a:r>
          </a:p>
          <a:p>
            <a:pPr algn="r">
              <a:lnSpc>
                <a:spcPct val="120000"/>
              </a:lnSpc>
              <a:tabLst>
                <a:tab pos="1344613" algn="l"/>
              </a:tabLs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（※指定管理者から専門技術者等への外注点検も可能）</a:t>
            </a:r>
          </a:p>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点検の目的・内容などに応じて、施設設置者である大阪府が自ら実施することとし、施設の特性や専門性、実施難易度等を考慮し、必要に応じてコンサルタント等の調査業者に大阪府から委託する。</a:t>
            </a:r>
          </a:p>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以上の点を踏まえ、公園施設における点検の実施方針について、表３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５点検の実施主体及び表３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６設備の点検実施方針、表３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７緊急点検等に関する点検実施方針に示す。また、点検の実施方針については、適宜、見直す点がないかを確認し、業務改善に努める。　　</a:t>
            </a:r>
          </a:p>
        </p:txBody>
      </p:sp>
      <p:sp>
        <p:nvSpPr>
          <p:cNvPr id="11" name="テキスト ボックス 10">
            <a:extLst>
              <a:ext uri="{FF2B5EF4-FFF2-40B4-BE49-F238E27FC236}">
                <a16:creationId xmlns:a16="http://schemas.microsoft.com/office/drawing/2014/main" id="{D785818C-5702-87FD-170D-A303C9A02295}"/>
              </a:ext>
            </a:extLst>
          </p:cNvPr>
          <p:cNvSpPr txBox="1"/>
          <p:nvPr/>
        </p:nvSpPr>
        <p:spPr>
          <a:xfrm>
            <a:off x="6038196" y="1650710"/>
            <a:ext cx="1878375" cy="276999"/>
          </a:xfrm>
          <a:prstGeom prst="rect">
            <a:avLst/>
          </a:prstGeom>
          <a:noFill/>
          <a:ln>
            <a:noFill/>
          </a:ln>
        </p:spPr>
        <p:txBody>
          <a:bodyPr wrap="square">
            <a:spAutoFit/>
          </a:bodyPr>
          <a:lstStyle/>
          <a:p>
            <a:pPr algn="ct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3.4‑5</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点検の実施主体</a:t>
            </a:r>
          </a:p>
        </p:txBody>
      </p:sp>
      <p:graphicFrame>
        <p:nvGraphicFramePr>
          <p:cNvPr id="12" name="表 11">
            <a:extLst>
              <a:ext uri="{FF2B5EF4-FFF2-40B4-BE49-F238E27FC236}">
                <a16:creationId xmlns:a16="http://schemas.microsoft.com/office/drawing/2014/main" id="{63C89328-C131-C1E8-4090-FCE403DA31F9}"/>
              </a:ext>
            </a:extLst>
          </p:cNvPr>
          <p:cNvGraphicFramePr>
            <a:graphicFrameLocks noGrp="1"/>
          </p:cNvGraphicFramePr>
          <p:nvPr/>
        </p:nvGraphicFramePr>
        <p:xfrm>
          <a:off x="4813035" y="1986411"/>
          <a:ext cx="4143678" cy="3581537"/>
        </p:xfrm>
        <a:graphic>
          <a:graphicData uri="http://schemas.openxmlformats.org/drawingml/2006/table">
            <a:tbl>
              <a:tblPr firstRow="1" firstCol="1" bandRow="1">
                <a:tableStyleId>{5C22544A-7EE6-4342-B048-85BDC9FD1C3A}</a:tableStyleId>
              </a:tblPr>
              <a:tblGrid>
                <a:gridCol w="1092006">
                  <a:extLst>
                    <a:ext uri="{9D8B030D-6E8A-4147-A177-3AD203B41FA5}">
                      <a16:colId xmlns:a16="http://schemas.microsoft.com/office/drawing/2014/main" val="3388463567"/>
                    </a:ext>
                  </a:extLst>
                </a:gridCol>
                <a:gridCol w="3051672">
                  <a:extLst>
                    <a:ext uri="{9D8B030D-6E8A-4147-A177-3AD203B41FA5}">
                      <a16:colId xmlns:a16="http://schemas.microsoft.com/office/drawing/2014/main" val="1561153622"/>
                    </a:ext>
                  </a:extLst>
                </a:gridCol>
              </a:tblGrid>
              <a:tr h="274410">
                <a:tc>
                  <a:txBody>
                    <a:bodyPr/>
                    <a:lstStyle/>
                    <a:p>
                      <a:pPr algn="ctr">
                        <a:lnSpc>
                          <a:spcPts val="1500"/>
                        </a:lnSpc>
                      </a:pPr>
                      <a:r>
                        <a:rPr lang="ja-JP" sz="1000" kern="100" dirty="0">
                          <a:solidFill>
                            <a:schemeClr val="tx1"/>
                          </a:solidFill>
                          <a:effectLst/>
                          <a:latin typeface="Meiryo UI" panose="020B0604030504040204" pitchFamily="50" charset="-128"/>
                          <a:ea typeface="Meiryo UI" panose="020B0604030504040204" pitchFamily="50" charset="-128"/>
                        </a:rPr>
                        <a:t>点検業務種別</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763" marR="67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500"/>
                        </a:lnSpc>
                      </a:pPr>
                      <a:r>
                        <a:rPr lang="ja-JP" sz="1000" kern="100" dirty="0">
                          <a:solidFill>
                            <a:schemeClr val="tx1"/>
                          </a:solidFill>
                          <a:effectLst/>
                          <a:latin typeface="Meiryo UI" panose="020B0604030504040204" pitchFamily="50" charset="-128"/>
                          <a:ea typeface="Meiryo UI" panose="020B0604030504040204" pitchFamily="50" charset="-128"/>
                        </a:rPr>
                        <a:t>実施主体</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763" marR="67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35767260"/>
                  </a:ext>
                </a:extLst>
              </a:tr>
              <a:tr h="457200">
                <a:tc>
                  <a:txBody>
                    <a:bodyPr/>
                    <a:lstStyle/>
                    <a:p>
                      <a:pPr algn="just">
                        <a:lnSpc>
                          <a:spcPts val="1500"/>
                        </a:lnSpc>
                      </a:pPr>
                      <a:r>
                        <a:rPr lang="ja-JP" sz="1000" kern="100" dirty="0">
                          <a:solidFill>
                            <a:schemeClr val="tx1"/>
                          </a:solidFill>
                          <a:effectLst/>
                          <a:latin typeface="Meiryo UI" panose="020B0604030504040204" pitchFamily="50" charset="-128"/>
                          <a:ea typeface="Meiryo UI" panose="020B0604030504040204" pitchFamily="50" charset="-128"/>
                        </a:rPr>
                        <a:t>日常点検</a:t>
                      </a:r>
                    </a:p>
                    <a:p>
                      <a:pPr algn="just">
                        <a:lnSpc>
                          <a:spcPts val="1500"/>
                        </a:lnSpc>
                      </a:pPr>
                      <a:r>
                        <a:rPr lang="ja-JP" sz="1000" kern="100" dirty="0">
                          <a:solidFill>
                            <a:schemeClr val="tx1"/>
                          </a:solidFill>
                          <a:effectLst/>
                          <a:latin typeface="Meiryo UI" panose="020B0604030504040204" pitchFamily="50" charset="-128"/>
                          <a:ea typeface="Meiryo UI" panose="020B0604030504040204" pitchFamily="50" charset="-128"/>
                        </a:rPr>
                        <a:t>（日常巡視）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763" marR="67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33350" indent="-133350" algn="just">
                        <a:lnSpc>
                          <a:spcPts val="1500"/>
                        </a:lnSpc>
                      </a:pPr>
                      <a:r>
                        <a:rPr lang="ja-JP" altLang="en-US" sz="1000" kern="100" dirty="0">
                          <a:solidFill>
                            <a:schemeClr val="tx1"/>
                          </a:solidFill>
                          <a:effectLst/>
                          <a:latin typeface="Meiryo UI" panose="020B0604030504040204" pitchFamily="50" charset="-128"/>
                          <a:ea typeface="Meiryo UI" panose="020B0604030504040204" pitchFamily="50" charset="-128"/>
                        </a:rPr>
                        <a:t>・指定</a:t>
                      </a:r>
                      <a:r>
                        <a:rPr lang="ja-JP" sz="1000" kern="100" dirty="0">
                          <a:solidFill>
                            <a:schemeClr val="tx1"/>
                          </a:solidFill>
                          <a:effectLst/>
                          <a:latin typeface="Meiryo UI" panose="020B0604030504040204" pitchFamily="50" charset="-128"/>
                          <a:ea typeface="Meiryo UI" panose="020B0604030504040204" pitchFamily="50" charset="-128"/>
                        </a:rPr>
                        <a:t>管理者が実施。</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763" marR="67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4012429"/>
                  </a:ext>
                </a:extLst>
              </a:tr>
              <a:tr h="798877">
                <a:tc>
                  <a:txBody>
                    <a:bodyPr/>
                    <a:lstStyle/>
                    <a:p>
                      <a:pPr algn="just">
                        <a:lnSpc>
                          <a:spcPts val="1500"/>
                        </a:lnSpc>
                      </a:pPr>
                      <a:r>
                        <a:rPr lang="ja-JP" sz="1000" kern="100" dirty="0">
                          <a:solidFill>
                            <a:schemeClr val="tx1"/>
                          </a:solidFill>
                          <a:effectLst/>
                          <a:latin typeface="Meiryo UI" panose="020B0604030504040204" pitchFamily="50" charset="-128"/>
                          <a:ea typeface="Meiryo UI" panose="020B0604030504040204" pitchFamily="50" charset="-128"/>
                        </a:rPr>
                        <a:t>定期点検</a:t>
                      </a:r>
                    </a:p>
                    <a:p>
                      <a:pPr algn="just">
                        <a:lnSpc>
                          <a:spcPts val="1500"/>
                        </a:lnSpc>
                      </a:pPr>
                      <a:r>
                        <a:rPr lang="ja-JP" sz="1000" kern="100" dirty="0">
                          <a:solidFill>
                            <a:schemeClr val="tx1"/>
                          </a:solidFill>
                          <a:effectLst/>
                          <a:latin typeface="Meiryo UI" panose="020B0604030504040204" pitchFamily="50" charset="-128"/>
                          <a:ea typeface="Meiryo UI" panose="020B0604030504040204" pitchFamily="50" charset="-128"/>
                        </a:rPr>
                        <a:t>（近接目視等）</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763" marR="67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33350" indent="-133350" algn="just">
                        <a:lnSpc>
                          <a:spcPts val="1500"/>
                        </a:lnSpc>
                      </a:pPr>
                      <a:r>
                        <a:rPr lang="ja-JP" altLang="en-US" sz="1000" kern="100" dirty="0">
                          <a:solidFill>
                            <a:schemeClr val="tx1"/>
                          </a:solidFill>
                          <a:effectLst/>
                          <a:latin typeface="Meiryo UI" panose="020B0604030504040204" pitchFamily="50" charset="-128"/>
                          <a:ea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rPr>
                        <a:t>法定点検含め指定管理者</a:t>
                      </a:r>
                      <a:r>
                        <a:rPr lang="ja-JP" sz="1000" kern="100" baseline="30000" dirty="0">
                          <a:solidFill>
                            <a:schemeClr val="tx1"/>
                          </a:solidFill>
                          <a:effectLst/>
                          <a:latin typeface="Meiryo UI" panose="020B0604030504040204" pitchFamily="50" charset="-128"/>
                          <a:ea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rPr>
                        <a:t>が実施</a:t>
                      </a:r>
                    </a:p>
                    <a:p>
                      <a:pPr marL="133350" indent="-133350" algn="just">
                        <a:lnSpc>
                          <a:spcPts val="1500"/>
                        </a:lnSpc>
                      </a:pPr>
                      <a:r>
                        <a:rPr lang="ja-JP" sz="1000" kern="100" dirty="0">
                          <a:solidFill>
                            <a:schemeClr val="tx1"/>
                          </a:solidFill>
                          <a:effectLst/>
                          <a:latin typeface="Meiryo UI" panose="020B0604030504040204" pitchFamily="50" charset="-128"/>
                          <a:ea typeface="Meiryo UI" panose="020B0604030504040204" pitchFamily="50" charset="-128"/>
                        </a:rPr>
                        <a:t>・補修更新等の年次計画の整理等を目的とした健全度調査については、大阪府が専門知識と経験を有する専門企業等への委託により実施。</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763" marR="67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878690"/>
                  </a:ext>
                </a:extLst>
              </a:tr>
              <a:tr h="1189260">
                <a:tc>
                  <a:txBody>
                    <a:bodyPr/>
                    <a:lstStyle/>
                    <a:p>
                      <a:pPr algn="just">
                        <a:lnSpc>
                          <a:spcPts val="1500"/>
                        </a:lnSpc>
                      </a:pPr>
                      <a:r>
                        <a:rPr lang="ja-JP" sz="1000" kern="100" dirty="0">
                          <a:solidFill>
                            <a:schemeClr val="tx1"/>
                          </a:solidFill>
                          <a:effectLst/>
                          <a:latin typeface="Meiryo UI" panose="020B0604030504040204" pitchFamily="50" charset="-128"/>
                          <a:ea typeface="Meiryo UI" panose="020B0604030504040204" pitchFamily="50" charset="-128"/>
                        </a:rPr>
                        <a:t>詳細点検</a:t>
                      </a:r>
                      <a:endParaRPr lang="en-US" altLang="ja-JP" sz="1000" kern="100" dirty="0">
                        <a:solidFill>
                          <a:schemeClr val="tx1"/>
                        </a:solidFill>
                        <a:effectLst/>
                        <a:latin typeface="Meiryo UI" panose="020B0604030504040204" pitchFamily="50" charset="-128"/>
                        <a:ea typeface="Meiryo UI" panose="020B0604030504040204" pitchFamily="50" charset="-128"/>
                      </a:endParaRPr>
                    </a:p>
                    <a:p>
                      <a:pPr algn="just">
                        <a:lnSpc>
                          <a:spcPts val="1500"/>
                        </a:lnSpc>
                      </a:pPr>
                      <a:r>
                        <a:rPr lang="ja-JP" sz="1000" kern="100" dirty="0">
                          <a:solidFill>
                            <a:schemeClr val="tx1"/>
                          </a:solidFill>
                          <a:effectLst/>
                          <a:latin typeface="Meiryo UI" panose="020B0604030504040204" pitchFamily="50" charset="-128"/>
                          <a:ea typeface="Meiryo UI" panose="020B0604030504040204" pitchFamily="50" charset="-128"/>
                        </a:rPr>
                        <a:t>（調査）</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763" marR="67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33350" indent="-133350" algn="just">
                        <a:lnSpc>
                          <a:spcPts val="1500"/>
                        </a:lnSpc>
                      </a:pPr>
                      <a:r>
                        <a:rPr lang="ja-JP" altLang="en-US" sz="1000" kern="100" dirty="0">
                          <a:solidFill>
                            <a:schemeClr val="tx1"/>
                          </a:solidFill>
                          <a:effectLst/>
                          <a:latin typeface="Meiryo UI" panose="020B0604030504040204" pitchFamily="50" charset="-128"/>
                          <a:ea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rPr>
                        <a:t>主に大阪府が改修等の設計検討の為の詳細調査を目的として専門知識と経験を有する専門企業等への委託により実施。なお、指定管理者が実施する定期点検等で確認された施設の劣化損傷状態を詳細に把握するための調査は指定管理者</a:t>
                      </a:r>
                      <a:r>
                        <a:rPr lang="ja-JP" sz="1000" kern="100" baseline="30000" dirty="0">
                          <a:solidFill>
                            <a:schemeClr val="tx1"/>
                          </a:solidFill>
                          <a:effectLst/>
                          <a:latin typeface="Meiryo UI" panose="020B0604030504040204" pitchFamily="50" charset="-128"/>
                          <a:ea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rPr>
                        <a:t>が実施。</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763" marR="67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769043"/>
                  </a:ext>
                </a:extLst>
              </a:tr>
              <a:tr h="861790">
                <a:tc>
                  <a:txBody>
                    <a:bodyPr/>
                    <a:lstStyle/>
                    <a:p>
                      <a:pPr algn="just">
                        <a:lnSpc>
                          <a:spcPts val="1500"/>
                        </a:lnSpc>
                      </a:pPr>
                      <a:r>
                        <a:rPr lang="ja-JP" sz="1000" kern="100" dirty="0">
                          <a:solidFill>
                            <a:schemeClr val="tx1"/>
                          </a:solidFill>
                          <a:effectLst/>
                          <a:latin typeface="Meiryo UI" panose="020B0604030504040204" pitchFamily="50" charset="-128"/>
                          <a:ea typeface="Meiryo UI" panose="020B0604030504040204" pitchFamily="50" charset="-128"/>
                        </a:rPr>
                        <a:t>緊急点検</a:t>
                      </a:r>
                    </a:p>
                    <a:p>
                      <a:pPr algn="just">
                        <a:lnSpc>
                          <a:spcPts val="1500"/>
                        </a:lnSpc>
                      </a:pPr>
                      <a:r>
                        <a:rPr lang="ja-JP" sz="1000" kern="100" dirty="0">
                          <a:solidFill>
                            <a:schemeClr val="tx1"/>
                          </a:solidFill>
                          <a:effectLst/>
                          <a:latin typeface="Meiryo UI" panose="020B0604030504040204" pitchFamily="50" charset="-128"/>
                          <a:ea typeface="Meiryo UI" panose="020B0604030504040204" pitchFamily="50" charset="-128"/>
                        </a:rPr>
                        <a:t>（臨時点検）</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763" marR="67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33350" indent="-133350" algn="just">
                        <a:lnSpc>
                          <a:spcPts val="1500"/>
                        </a:lnSpc>
                      </a:pPr>
                      <a:r>
                        <a:rPr lang="ja-JP" altLang="en-US" sz="1000" kern="100" dirty="0">
                          <a:solidFill>
                            <a:schemeClr val="tx1"/>
                          </a:solidFill>
                          <a:effectLst/>
                          <a:latin typeface="Meiryo UI" panose="020B0604030504040204" pitchFamily="50" charset="-128"/>
                          <a:ea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rPr>
                        <a:t>指定管理者又は大阪府による初動確認（目視等）が基本。</a:t>
                      </a:r>
                    </a:p>
                    <a:p>
                      <a:pPr marL="133350" indent="-133350" algn="just">
                        <a:lnSpc>
                          <a:spcPts val="1500"/>
                        </a:lnSpc>
                      </a:pPr>
                      <a:r>
                        <a:rPr lang="ja-JP" altLang="en-US" sz="1000" kern="100" dirty="0">
                          <a:solidFill>
                            <a:schemeClr val="tx1"/>
                          </a:solidFill>
                          <a:effectLst/>
                          <a:latin typeface="Meiryo UI" panose="020B0604030504040204" pitchFamily="50" charset="-128"/>
                          <a:ea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rPr>
                        <a:t>専門性や実施難易度等を考慮し、委託による点検が必要かを判断。</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763" marR="67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646032"/>
                  </a:ext>
                </a:extLst>
              </a:tr>
            </a:tbl>
          </a:graphicData>
        </a:graphic>
      </p:graphicFrame>
      <p:sp>
        <p:nvSpPr>
          <p:cNvPr id="14" name="テキスト ボックス 13">
            <a:extLst>
              <a:ext uri="{FF2B5EF4-FFF2-40B4-BE49-F238E27FC236}">
                <a16:creationId xmlns:a16="http://schemas.microsoft.com/office/drawing/2014/main" id="{FCA0BAE1-AE23-98E0-C529-7902C75EDAB2}"/>
              </a:ext>
            </a:extLst>
          </p:cNvPr>
          <p:cNvSpPr txBox="1"/>
          <p:nvPr/>
        </p:nvSpPr>
        <p:spPr>
          <a:xfrm>
            <a:off x="6131039" y="5567948"/>
            <a:ext cx="2870376" cy="246221"/>
          </a:xfrm>
          <a:prstGeom prst="rect">
            <a:avLst/>
          </a:prstGeom>
          <a:noFill/>
        </p:spPr>
        <p:txBody>
          <a:bodyPr wrap="square">
            <a:spAutoFit/>
          </a:bodyPr>
          <a:lstStyle/>
          <a:p>
            <a:pPr algn="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※指定管理者から専門技術者等への外注は可能</a:t>
            </a:r>
          </a:p>
        </p:txBody>
      </p:sp>
    </p:spTree>
    <p:extLst>
      <p:ext uri="{BB962C8B-B14F-4D97-AF65-F5344CB8AC3E}">
        <p14:creationId xmlns:p14="http://schemas.microsoft.com/office/powerpoint/2010/main" val="1536393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8973104"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195</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4E59A038-10C9-F62F-D169-FEAA004306F2}"/>
              </a:ext>
            </a:extLst>
          </p:cNvPr>
          <p:cNvSpPr txBox="1"/>
          <p:nvPr/>
        </p:nvSpPr>
        <p:spPr>
          <a:xfrm>
            <a:off x="85448" y="540282"/>
            <a:ext cx="3176695" cy="369332"/>
          </a:xfrm>
          <a:prstGeom prst="rect">
            <a:avLst/>
          </a:prstGeom>
          <a:noFill/>
        </p:spPr>
        <p:txBody>
          <a:bodyPr wrap="square">
            <a:spAutoFit/>
          </a:bodyPr>
          <a:lstStyle/>
          <a:p>
            <a:pPr algn="just"/>
            <a:r>
              <a:rPr lang="en-US" altLang="ja-JP" b="1" kern="100" dirty="0">
                <a:effectLst/>
                <a:latin typeface="Meiryo UI" panose="020B0604030504040204" pitchFamily="50" charset="-128"/>
                <a:ea typeface="Meiryo UI" panose="020B0604030504040204" pitchFamily="50" charset="-128"/>
              </a:rPr>
              <a:t>3.4.2</a:t>
            </a:r>
            <a:r>
              <a:rPr lang="ja-JP" altLang="ja-JP" b="1" kern="100" dirty="0">
                <a:effectLst/>
                <a:latin typeface="Meiryo UI" panose="020B0604030504040204" pitchFamily="50" charset="-128"/>
                <a:ea typeface="Meiryo UI" panose="020B0604030504040204" pitchFamily="50" charset="-128"/>
              </a:rPr>
              <a:t>　点検、診断・評価</a:t>
            </a:r>
          </a:p>
        </p:txBody>
      </p:sp>
      <p:sp>
        <p:nvSpPr>
          <p:cNvPr id="6" name="テキスト ボックス 5">
            <a:extLst>
              <a:ext uri="{FF2B5EF4-FFF2-40B4-BE49-F238E27FC236}">
                <a16:creationId xmlns:a16="http://schemas.microsoft.com/office/drawing/2014/main" id="{808D9DB1-E66F-FB46-4B96-2D763D37720F}"/>
              </a:ext>
            </a:extLst>
          </p:cNvPr>
          <p:cNvSpPr txBox="1"/>
          <p:nvPr/>
        </p:nvSpPr>
        <p:spPr>
          <a:xfrm>
            <a:off x="3570973" y="956154"/>
            <a:ext cx="1832722" cy="246221"/>
          </a:xfrm>
          <a:prstGeom prst="rect">
            <a:avLst/>
          </a:prstGeom>
          <a:noFill/>
        </p:spPr>
        <p:txBody>
          <a:bodyPr wrap="square">
            <a:spAutoFit/>
          </a:bodyPr>
          <a:lstStyle/>
          <a:p>
            <a:pPr algn="just"/>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3.4‑6</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設備の点検実施方針</a:t>
            </a:r>
          </a:p>
        </p:txBody>
      </p:sp>
      <p:graphicFrame>
        <p:nvGraphicFramePr>
          <p:cNvPr id="8" name="表 7">
            <a:extLst>
              <a:ext uri="{FF2B5EF4-FFF2-40B4-BE49-F238E27FC236}">
                <a16:creationId xmlns:a16="http://schemas.microsoft.com/office/drawing/2014/main" id="{D4AFD2D7-E517-942C-58F2-172DF54B5F2E}"/>
              </a:ext>
            </a:extLst>
          </p:cNvPr>
          <p:cNvGraphicFramePr>
            <a:graphicFrameLocks noGrp="1"/>
          </p:cNvGraphicFramePr>
          <p:nvPr/>
        </p:nvGraphicFramePr>
        <p:xfrm>
          <a:off x="311616" y="1206368"/>
          <a:ext cx="8492022" cy="3579713"/>
        </p:xfrm>
        <a:graphic>
          <a:graphicData uri="http://schemas.openxmlformats.org/drawingml/2006/table">
            <a:tbl>
              <a:tblPr firstRow="1" firstCol="1" bandRow="1">
                <a:tableStyleId>{5C22544A-7EE6-4342-B048-85BDC9FD1C3A}</a:tableStyleId>
              </a:tblPr>
              <a:tblGrid>
                <a:gridCol w="811167">
                  <a:extLst>
                    <a:ext uri="{9D8B030D-6E8A-4147-A177-3AD203B41FA5}">
                      <a16:colId xmlns:a16="http://schemas.microsoft.com/office/drawing/2014/main" val="3182587912"/>
                    </a:ext>
                  </a:extLst>
                </a:gridCol>
                <a:gridCol w="1340797">
                  <a:extLst>
                    <a:ext uri="{9D8B030D-6E8A-4147-A177-3AD203B41FA5}">
                      <a16:colId xmlns:a16="http://schemas.microsoft.com/office/drawing/2014/main" val="2351080466"/>
                    </a:ext>
                  </a:extLst>
                </a:gridCol>
                <a:gridCol w="1446324">
                  <a:extLst>
                    <a:ext uri="{9D8B030D-6E8A-4147-A177-3AD203B41FA5}">
                      <a16:colId xmlns:a16="http://schemas.microsoft.com/office/drawing/2014/main" val="2981621585"/>
                    </a:ext>
                  </a:extLst>
                </a:gridCol>
                <a:gridCol w="1159943">
                  <a:extLst>
                    <a:ext uri="{9D8B030D-6E8A-4147-A177-3AD203B41FA5}">
                      <a16:colId xmlns:a16="http://schemas.microsoft.com/office/drawing/2014/main" val="1678257114"/>
                    </a:ext>
                  </a:extLst>
                </a:gridCol>
                <a:gridCol w="3733791">
                  <a:extLst>
                    <a:ext uri="{9D8B030D-6E8A-4147-A177-3AD203B41FA5}">
                      <a16:colId xmlns:a16="http://schemas.microsoft.com/office/drawing/2014/main" val="1566011132"/>
                    </a:ext>
                  </a:extLst>
                </a:gridCol>
              </a:tblGrid>
              <a:tr h="242151">
                <a:tc>
                  <a:txBody>
                    <a:bodyPr/>
                    <a:lstStyle/>
                    <a:p>
                      <a:pPr algn="ctr">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施設名</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点検種別</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実施頻度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点検者</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内容</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9845860"/>
                  </a:ext>
                </a:extLst>
              </a:tr>
              <a:tr h="356713">
                <a:tc rowSpan="3">
                  <a:txBody>
                    <a:bodyPr/>
                    <a:lstStyle/>
                    <a:p>
                      <a:pPr algn="just">
                        <a:lnSpc>
                          <a:spcPct val="120000"/>
                        </a:lnSpc>
                      </a:pPr>
                      <a:r>
                        <a:rPr lang="ja-JP" sz="1000" b="0" kern="100" dirty="0">
                          <a:solidFill>
                            <a:schemeClr val="tx1"/>
                          </a:solidFill>
                          <a:effectLst/>
                          <a:latin typeface="Meiryo UI" panose="020B0604030504040204" pitchFamily="50" charset="-128"/>
                          <a:ea typeface="Meiryo UI" panose="020B0604030504040204" pitchFamily="50" charset="-128"/>
                        </a:rPr>
                        <a:t>公園関連設備</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172" marR="241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日常点検</a:t>
                      </a:r>
                    </a:p>
                    <a:p>
                      <a:pPr algn="just">
                        <a:lnSpc>
                          <a:spcPct val="120000"/>
                        </a:lnSpc>
                      </a:pPr>
                      <a:r>
                        <a:rPr lang="ja-JP" sz="1000" kern="100" spc="-20" dirty="0">
                          <a:solidFill>
                            <a:schemeClr val="tx1"/>
                          </a:solidFill>
                          <a:effectLst/>
                          <a:latin typeface="Meiryo UI" panose="020B0604030504040204" pitchFamily="50" charset="-128"/>
                          <a:ea typeface="Meiryo UI" panose="020B0604030504040204" pitchFamily="50" charset="-128"/>
                        </a:rPr>
                        <a:t>（日常巡視）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172" marR="241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20000"/>
                        </a:lnSpc>
                      </a:pPr>
                      <a:r>
                        <a:rPr lang="ja-JP" sz="1000" kern="100" dirty="0">
                          <a:solidFill>
                            <a:schemeClr val="tx1"/>
                          </a:solidFill>
                          <a:effectLst/>
                          <a:highlight>
                            <a:srgbClr val="FFFF99"/>
                          </a:highlight>
                          <a:latin typeface="Meiryo UI" panose="020B0604030504040204" pitchFamily="50" charset="-128"/>
                          <a:ea typeface="Meiryo UI" panose="020B0604030504040204" pitchFamily="50" charset="-128"/>
                        </a:rPr>
                        <a:t>毎日（午前・午後の</a:t>
                      </a:r>
                      <a:r>
                        <a:rPr lang="en-US" sz="1000" kern="100" dirty="0">
                          <a:solidFill>
                            <a:schemeClr val="tx1"/>
                          </a:solidFill>
                          <a:effectLst/>
                          <a:highlight>
                            <a:srgbClr val="FFFF99"/>
                          </a:highlight>
                          <a:latin typeface="Meiryo UI" panose="020B0604030504040204" pitchFamily="50" charset="-128"/>
                          <a:ea typeface="Meiryo UI" panose="020B0604030504040204" pitchFamily="50" charset="-128"/>
                        </a:rPr>
                        <a:t>2</a:t>
                      </a:r>
                      <a:r>
                        <a:rPr lang="ja-JP" sz="1000" kern="100" dirty="0">
                          <a:solidFill>
                            <a:schemeClr val="tx1"/>
                          </a:solidFill>
                          <a:effectLst/>
                          <a:highlight>
                            <a:srgbClr val="FFFF99"/>
                          </a:highlight>
                          <a:latin typeface="Meiryo UI" panose="020B0604030504040204" pitchFamily="50" charset="-128"/>
                          <a:ea typeface="Meiryo UI" panose="020B0604030504040204" pitchFamily="50" charset="-128"/>
                        </a:rPr>
                        <a:t>回）</a:t>
                      </a:r>
                      <a:endParaRPr lang="ja-JP" sz="1000" kern="100" dirty="0">
                        <a:solidFill>
                          <a:schemeClr val="tx1"/>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24172" marR="241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00" kern="100" dirty="0">
                          <a:solidFill>
                            <a:schemeClr val="tx1"/>
                          </a:solidFill>
                          <a:effectLst/>
                          <a:highlight>
                            <a:srgbClr val="FFFF99"/>
                          </a:highlight>
                          <a:latin typeface="Meiryo UI" panose="020B0604030504040204" pitchFamily="50" charset="-128"/>
                          <a:ea typeface="Meiryo UI" panose="020B0604030504040204" pitchFamily="50" charset="-128"/>
                        </a:rPr>
                        <a:t>指定管理者</a:t>
                      </a:r>
                      <a:endParaRPr lang="ja-JP" sz="1000" kern="100" dirty="0">
                        <a:solidFill>
                          <a:schemeClr val="tx1"/>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24172" marR="241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目視・聴診により作動状況や異常の有無などを確認。</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172" marR="241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8363458"/>
                  </a:ext>
                </a:extLst>
              </a:tr>
              <a:tr h="1868328">
                <a:tc vMerge="1">
                  <a:txBody>
                    <a:bodyPr/>
                    <a:lstStyle/>
                    <a:p>
                      <a:endParaRPr kumimoji="1" lang="ja-JP" altLang="en-US"/>
                    </a:p>
                  </a:txBody>
                  <a:tcPr/>
                </a:tc>
                <a:tc>
                  <a:txBody>
                    <a:bodyPr/>
                    <a:lstStyle/>
                    <a:p>
                      <a:pPr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定期点検</a:t>
                      </a:r>
                    </a:p>
                    <a:p>
                      <a:pPr algn="just">
                        <a:lnSpc>
                          <a:spcPct val="120000"/>
                        </a:lnSpc>
                      </a:pPr>
                      <a:r>
                        <a:rPr lang="ja-JP" sz="1000" kern="100" spc="-20" dirty="0">
                          <a:solidFill>
                            <a:schemeClr val="tx1"/>
                          </a:solidFill>
                          <a:effectLst/>
                          <a:latin typeface="Meiryo UI" panose="020B0604030504040204" pitchFamily="50" charset="-128"/>
                          <a:ea typeface="Meiryo UI" panose="020B0604030504040204" pitchFamily="50" charset="-128"/>
                        </a:rPr>
                        <a:t>（法定点検）</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172" marR="241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635" algn="just">
                        <a:lnSpc>
                          <a:spcPct val="120000"/>
                        </a:lnSpc>
                      </a:pPr>
                      <a:r>
                        <a:rPr lang="ja-JP" sz="1000" kern="100" dirty="0">
                          <a:solidFill>
                            <a:schemeClr val="tx1"/>
                          </a:solidFill>
                          <a:effectLst/>
                          <a:highlight>
                            <a:srgbClr val="FFFF99"/>
                          </a:highlight>
                          <a:latin typeface="Meiryo UI" panose="020B0604030504040204" pitchFamily="50" charset="-128"/>
                          <a:ea typeface="Meiryo UI" panose="020B0604030504040204" pitchFamily="50" charset="-128"/>
                        </a:rPr>
                        <a:t>月次点検</a:t>
                      </a:r>
                      <a:r>
                        <a:rPr lang="en-US" sz="1000" kern="100" dirty="0">
                          <a:solidFill>
                            <a:schemeClr val="tx1"/>
                          </a:solidFill>
                          <a:effectLst/>
                          <a:highlight>
                            <a:srgbClr val="FFFF99"/>
                          </a:highlight>
                          <a:latin typeface="Meiryo UI" panose="020B0604030504040204" pitchFamily="50" charset="-128"/>
                          <a:ea typeface="Meiryo UI" panose="020B0604030504040204" pitchFamily="50" charset="-128"/>
                        </a:rPr>
                        <a:t>/</a:t>
                      </a:r>
                      <a:r>
                        <a:rPr lang="ja-JP" sz="1000" kern="100" dirty="0">
                          <a:solidFill>
                            <a:schemeClr val="tx1"/>
                          </a:solidFill>
                          <a:effectLst/>
                          <a:highlight>
                            <a:srgbClr val="FFFF99"/>
                          </a:highlight>
                          <a:latin typeface="Meiryo UI" panose="020B0604030504040204" pitchFamily="50" charset="-128"/>
                          <a:ea typeface="Meiryo UI" panose="020B0604030504040204" pitchFamily="50" charset="-128"/>
                        </a:rPr>
                        <a:t>年次点検</a:t>
                      </a:r>
                    </a:p>
                    <a:p>
                      <a:pPr marL="111760" indent="-111760" algn="just">
                        <a:lnSpc>
                          <a:spcPct val="120000"/>
                        </a:lnSpc>
                      </a:pPr>
                      <a:r>
                        <a:rPr lang="ja-JP" sz="1000" kern="100" spc="-60" dirty="0">
                          <a:solidFill>
                            <a:schemeClr val="tx1"/>
                          </a:solidFill>
                          <a:effectLst/>
                          <a:latin typeface="Meiryo UI" panose="020B0604030504040204" pitchFamily="50" charset="-128"/>
                          <a:ea typeface="Meiryo UI" panose="020B0604030504040204" pitchFamily="50" charset="-128"/>
                        </a:rPr>
                        <a:t>※月次点検は</a:t>
                      </a:r>
                      <a:r>
                        <a:rPr lang="en-US" sz="1000" kern="100" spc="-60" dirty="0">
                          <a:solidFill>
                            <a:schemeClr val="tx1"/>
                          </a:solidFill>
                          <a:effectLst/>
                          <a:latin typeface="Meiryo UI" panose="020B0604030504040204" pitchFamily="50" charset="-128"/>
                          <a:ea typeface="Meiryo UI" panose="020B0604030504040204" pitchFamily="50" charset="-128"/>
                        </a:rPr>
                        <a:t>1</a:t>
                      </a:r>
                      <a:r>
                        <a:rPr lang="ja-JP" sz="1000" kern="100" spc="-60" dirty="0">
                          <a:solidFill>
                            <a:schemeClr val="tx1"/>
                          </a:solidFill>
                          <a:effectLst/>
                          <a:latin typeface="Meiryo UI" panose="020B0604030504040204" pitchFamily="50" charset="-128"/>
                          <a:ea typeface="Meiryo UI" panose="020B0604030504040204" pitchFamily="50" charset="-128"/>
                        </a:rPr>
                        <a:t>回</a:t>
                      </a:r>
                      <a:r>
                        <a:rPr lang="en-US" sz="1000" kern="100" spc="-60" dirty="0">
                          <a:solidFill>
                            <a:schemeClr val="tx1"/>
                          </a:solidFill>
                          <a:effectLst/>
                          <a:latin typeface="Meiryo UI" panose="020B0604030504040204" pitchFamily="50" charset="-128"/>
                          <a:ea typeface="Meiryo UI" panose="020B0604030504040204" pitchFamily="50" charset="-128"/>
                        </a:rPr>
                        <a:t>/</a:t>
                      </a:r>
                      <a:r>
                        <a:rPr lang="ja-JP" sz="1000" kern="100" spc="-60" dirty="0">
                          <a:solidFill>
                            <a:schemeClr val="tx1"/>
                          </a:solidFill>
                          <a:effectLst/>
                          <a:latin typeface="Meiryo UI" panose="020B0604030504040204" pitchFamily="50" charset="-128"/>
                          <a:ea typeface="Meiryo UI" panose="020B0604030504040204" pitchFamily="50" charset="-128"/>
                        </a:rPr>
                        <a:t>月。</a:t>
                      </a:r>
                      <a:endParaRPr lang="ja-JP" sz="1000" kern="100" dirty="0">
                        <a:solidFill>
                          <a:schemeClr val="tx1"/>
                        </a:solidFill>
                        <a:effectLst/>
                        <a:latin typeface="Meiryo UI" panose="020B0604030504040204" pitchFamily="50" charset="-128"/>
                        <a:ea typeface="Meiryo UI" panose="020B0604030504040204" pitchFamily="50" charset="-128"/>
                      </a:endParaRPr>
                    </a:p>
                    <a:p>
                      <a:pPr marL="111760" indent="-111760" algn="just">
                        <a:lnSpc>
                          <a:spcPct val="120000"/>
                        </a:lnSpc>
                      </a:pPr>
                      <a:r>
                        <a:rPr lang="ja-JP" sz="1000" kern="100" spc="-60" dirty="0">
                          <a:solidFill>
                            <a:schemeClr val="tx1"/>
                          </a:solidFill>
                          <a:effectLst/>
                          <a:latin typeface="Meiryo UI" panose="020B0604030504040204" pitchFamily="50" charset="-128"/>
                          <a:ea typeface="Meiryo UI" panose="020B0604030504040204" pitchFamily="50" charset="-128"/>
                        </a:rPr>
                        <a:t>※年次点検は</a:t>
                      </a:r>
                      <a:r>
                        <a:rPr lang="en-US" sz="1000" kern="100" spc="-60" dirty="0">
                          <a:solidFill>
                            <a:schemeClr val="tx1"/>
                          </a:solidFill>
                          <a:effectLst/>
                          <a:latin typeface="Meiryo UI" panose="020B0604030504040204" pitchFamily="50" charset="-128"/>
                          <a:ea typeface="Meiryo UI" panose="020B0604030504040204" pitchFamily="50" charset="-128"/>
                        </a:rPr>
                        <a:t>1</a:t>
                      </a:r>
                      <a:r>
                        <a:rPr lang="ja-JP" sz="1000" kern="100" spc="-60" dirty="0">
                          <a:solidFill>
                            <a:schemeClr val="tx1"/>
                          </a:solidFill>
                          <a:effectLst/>
                          <a:latin typeface="Meiryo UI" panose="020B0604030504040204" pitchFamily="50" charset="-128"/>
                          <a:ea typeface="Meiryo UI" panose="020B0604030504040204" pitchFamily="50" charset="-128"/>
                        </a:rPr>
                        <a:t>回～</a:t>
                      </a:r>
                      <a:r>
                        <a:rPr lang="en-US" sz="1000" kern="100" spc="-60" dirty="0">
                          <a:solidFill>
                            <a:schemeClr val="tx1"/>
                          </a:solidFill>
                          <a:effectLst/>
                          <a:latin typeface="Meiryo UI" panose="020B0604030504040204" pitchFamily="50" charset="-128"/>
                          <a:ea typeface="Meiryo UI" panose="020B0604030504040204" pitchFamily="50" charset="-128"/>
                        </a:rPr>
                        <a:t>2</a:t>
                      </a:r>
                      <a:r>
                        <a:rPr lang="ja-JP" sz="1000" kern="100" spc="-60" dirty="0">
                          <a:solidFill>
                            <a:schemeClr val="tx1"/>
                          </a:solidFill>
                          <a:effectLst/>
                          <a:latin typeface="Meiryo UI" panose="020B0604030504040204" pitchFamily="50" charset="-128"/>
                          <a:ea typeface="Meiryo UI" panose="020B0604030504040204" pitchFamily="50" charset="-128"/>
                        </a:rPr>
                        <a:t>回</a:t>
                      </a:r>
                      <a:r>
                        <a:rPr lang="en-US" sz="1000" kern="100" spc="-60" dirty="0">
                          <a:solidFill>
                            <a:schemeClr val="tx1"/>
                          </a:solidFill>
                          <a:effectLst/>
                          <a:latin typeface="Meiryo UI" panose="020B0604030504040204" pitchFamily="50" charset="-128"/>
                          <a:ea typeface="Meiryo UI" panose="020B0604030504040204" pitchFamily="50" charset="-128"/>
                        </a:rPr>
                        <a:t>/</a:t>
                      </a:r>
                      <a:r>
                        <a:rPr lang="ja-JP" sz="1000" kern="100" spc="-60" dirty="0">
                          <a:solidFill>
                            <a:schemeClr val="tx1"/>
                          </a:solidFill>
                          <a:effectLst/>
                          <a:latin typeface="Meiryo UI" panose="020B0604030504040204" pitchFamily="50" charset="-128"/>
                          <a:ea typeface="Meiryo UI" panose="020B0604030504040204" pitchFamily="50" charset="-128"/>
                        </a:rPr>
                        <a:t>年。</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172" marR="241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00" kern="100" dirty="0">
                          <a:solidFill>
                            <a:schemeClr val="tx1"/>
                          </a:solidFill>
                          <a:effectLst/>
                          <a:highlight>
                            <a:srgbClr val="FFFF00"/>
                          </a:highlight>
                          <a:latin typeface="Meiryo UI" panose="020B0604030504040204" pitchFamily="50" charset="-128"/>
                          <a:ea typeface="Meiryo UI" panose="020B0604030504040204" pitchFamily="50" charset="-128"/>
                        </a:rPr>
                        <a:t>指定管理者</a:t>
                      </a:r>
                    </a:p>
                    <a:p>
                      <a:pPr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※法令に基づく専門技術者などが実施</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172" marR="241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電気事業法に基づく自家用工作物などの保安確保の為、目視・計測機器による測定などによる点検を実施。</a:t>
                      </a:r>
                    </a:p>
                    <a:p>
                      <a:pPr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消防法に基づき、目視・</a:t>
                      </a:r>
                      <a:r>
                        <a:rPr lang="ja-JP" sz="1000" kern="100" dirty="0">
                          <a:solidFill>
                            <a:srgbClr val="FF0000"/>
                          </a:solidFill>
                          <a:effectLst/>
                          <a:latin typeface="Meiryo UI" panose="020B0604030504040204" pitchFamily="50" charset="-128"/>
                          <a:ea typeface="Meiryo UI" panose="020B0604030504040204" pitchFamily="50" charset="-128"/>
                        </a:rPr>
                        <a:t>計測機器による</a:t>
                      </a:r>
                      <a:r>
                        <a:rPr lang="ja-JP" sz="1000" kern="100" dirty="0">
                          <a:solidFill>
                            <a:schemeClr val="tx1"/>
                          </a:solidFill>
                          <a:effectLst/>
                          <a:latin typeface="Meiryo UI" panose="020B0604030504040204" pitchFamily="50" charset="-128"/>
                          <a:ea typeface="Meiryo UI" panose="020B0604030504040204" pitchFamily="50" charset="-128"/>
                        </a:rPr>
                        <a:t>測定などによる消防設備の</a:t>
                      </a:r>
                      <a:r>
                        <a:rPr lang="ja-JP" sz="1000" kern="100" dirty="0">
                          <a:solidFill>
                            <a:srgbClr val="FF0000"/>
                          </a:solidFill>
                          <a:effectLst/>
                          <a:latin typeface="Meiryo UI" panose="020B0604030504040204" pitchFamily="50" charset="-128"/>
                          <a:ea typeface="Meiryo UI" panose="020B0604030504040204" pitchFamily="50" charset="-128"/>
                        </a:rPr>
                        <a:t>外観機能点検と総合点検</a:t>
                      </a:r>
                      <a:r>
                        <a:rPr lang="ja-JP" sz="1000" kern="100" dirty="0">
                          <a:solidFill>
                            <a:schemeClr val="tx1"/>
                          </a:solidFill>
                          <a:effectLst/>
                          <a:latin typeface="Meiryo UI" panose="020B0604030504040204" pitchFamily="50" charset="-128"/>
                          <a:ea typeface="Meiryo UI" panose="020B0604030504040204" pitchFamily="50" charset="-128"/>
                        </a:rPr>
                        <a:t>を実施。</a:t>
                      </a:r>
                    </a:p>
                    <a:p>
                      <a:pPr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浄化槽法に基づく、外観点検及び水質検査などを実施。水道法に基づく、受水槽（</a:t>
                      </a:r>
                      <a:r>
                        <a:rPr lang="en-US" sz="1000" kern="100" dirty="0">
                          <a:solidFill>
                            <a:schemeClr val="tx1"/>
                          </a:solidFill>
                          <a:effectLst/>
                          <a:latin typeface="Meiryo UI" panose="020B0604030504040204" pitchFamily="50" charset="-128"/>
                          <a:ea typeface="Meiryo UI" panose="020B0604030504040204" pitchFamily="50" charset="-128"/>
                        </a:rPr>
                        <a:t>10</a:t>
                      </a:r>
                      <a:r>
                        <a:rPr lang="ja-JP" sz="1000" kern="100" dirty="0">
                          <a:solidFill>
                            <a:schemeClr val="tx1"/>
                          </a:solidFill>
                          <a:effectLst/>
                          <a:latin typeface="Meiryo UI" panose="020B0604030504040204" pitchFamily="50" charset="-128"/>
                          <a:ea typeface="Meiryo UI" panose="020B0604030504040204" pitchFamily="50" charset="-128"/>
                        </a:rPr>
                        <a:t>㎥以上）の清掃・水質検査などの実施。</a:t>
                      </a:r>
                    </a:p>
                    <a:p>
                      <a:pPr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建築基準法等に基づく建築設備（昇降機、ボイラー設備、換気設備等）の保安確保の為、目視・操作・</a:t>
                      </a:r>
                      <a:r>
                        <a:rPr lang="ja-JP" sz="1000" kern="100" dirty="0">
                          <a:solidFill>
                            <a:srgbClr val="FF0000"/>
                          </a:solidFill>
                          <a:effectLst/>
                          <a:latin typeface="Meiryo UI" panose="020B0604030504040204" pitchFamily="50" charset="-128"/>
                          <a:ea typeface="Meiryo UI" panose="020B0604030504040204" pitchFamily="50" charset="-128"/>
                        </a:rPr>
                        <a:t>計測機器による</a:t>
                      </a:r>
                      <a:r>
                        <a:rPr lang="ja-JP" sz="1000" kern="100" dirty="0">
                          <a:solidFill>
                            <a:schemeClr val="tx1"/>
                          </a:solidFill>
                          <a:effectLst/>
                          <a:latin typeface="Meiryo UI" panose="020B0604030504040204" pitchFamily="50" charset="-128"/>
                          <a:ea typeface="Meiryo UI" panose="020B0604030504040204" pitchFamily="50" charset="-128"/>
                        </a:rPr>
                        <a:t>測定などによる点検を実施。</a:t>
                      </a:r>
                    </a:p>
                    <a:p>
                      <a:pPr marL="127000" indent="-127000"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※法令に基づき対象設備毎に点検頻度及び点検内容を設定。</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172" marR="241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5166747"/>
                  </a:ext>
                </a:extLst>
              </a:tr>
              <a:tr h="1112521">
                <a:tc vMerge="1">
                  <a:txBody>
                    <a:bodyPr/>
                    <a:lstStyle/>
                    <a:p>
                      <a:endParaRPr kumimoji="1" lang="ja-JP" altLang="en-US"/>
                    </a:p>
                  </a:txBody>
                  <a:tcPr/>
                </a:tc>
                <a:tc>
                  <a:txBody>
                    <a:bodyPr/>
                    <a:lstStyle/>
                    <a:p>
                      <a:pPr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定期点検</a:t>
                      </a:r>
                    </a:p>
                    <a:p>
                      <a:pPr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（法定点検以外）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172" marR="241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635" algn="just">
                        <a:lnSpc>
                          <a:spcPct val="120000"/>
                        </a:lnSpc>
                      </a:pPr>
                      <a:r>
                        <a:rPr lang="ja-JP" sz="1000" kern="100" dirty="0">
                          <a:solidFill>
                            <a:schemeClr val="tx1"/>
                          </a:solidFill>
                          <a:effectLst/>
                          <a:highlight>
                            <a:srgbClr val="FFFF99"/>
                          </a:highlight>
                          <a:latin typeface="Meiryo UI" panose="020B0604030504040204" pitchFamily="50" charset="-128"/>
                          <a:ea typeface="Meiryo UI" panose="020B0604030504040204" pitchFamily="50" charset="-128"/>
                        </a:rPr>
                        <a:t>月次点検又は年次点検</a:t>
                      </a:r>
                    </a:p>
                    <a:p>
                      <a:pPr marL="111760" indent="-111760" algn="just">
                        <a:lnSpc>
                          <a:spcPct val="120000"/>
                        </a:lnSpc>
                      </a:pPr>
                      <a:r>
                        <a:rPr lang="ja-JP" sz="1000" kern="100" spc="-60" dirty="0">
                          <a:solidFill>
                            <a:schemeClr val="tx1"/>
                          </a:solidFill>
                          <a:effectLst/>
                          <a:latin typeface="Meiryo UI" panose="020B0604030504040204" pitchFamily="50" charset="-128"/>
                          <a:ea typeface="Meiryo UI" panose="020B0604030504040204" pitchFamily="50" charset="-128"/>
                        </a:rPr>
                        <a:t>※月次点検は</a:t>
                      </a:r>
                      <a:r>
                        <a:rPr lang="en-US" sz="1000" kern="100" spc="-60" dirty="0">
                          <a:solidFill>
                            <a:schemeClr val="tx1"/>
                          </a:solidFill>
                          <a:effectLst/>
                          <a:latin typeface="Meiryo UI" panose="020B0604030504040204" pitchFamily="50" charset="-128"/>
                          <a:ea typeface="Meiryo UI" panose="020B0604030504040204" pitchFamily="50" charset="-128"/>
                        </a:rPr>
                        <a:t>1</a:t>
                      </a:r>
                      <a:r>
                        <a:rPr lang="ja-JP" sz="1000" kern="100" spc="-60" dirty="0">
                          <a:solidFill>
                            <a:schemeClr val="tx1"/>
                          </a:solidFill>
                          <a:effectLst/>
                          <a:latin typeface="Meiryo UI" panose="020B0604030504040204" pitchFamily="50" charset="-128"/>
                          <a:ea typeface="Meiryo UI" panose="020B0604030504040204" pitchFamily="50" charset="-128"/>
                        </a:rPr>
                        <a:t>回</a:t>
                      </a:r>
                      <a:r>
                        <a:rPr lang="en-US" sz="1000" kern="100" spc="-60" dirty="0">
                          <a:solidFill>
                            <a:schemeClr val="tx1"/>
                          </a:solidFill>
                          <a:effectLst/>
                          <a:latin typeface="Meiryo UI" panose="020B0604030504040204" pitchFamily="50" charset="-128"/>
                          <a:ea typeface="Meiryo UI" panose="020B0604030504040204" pitchFamily="50" charset="-128"/>
                        </a:rPr>
                        <a:t>/</a:t>
                      </a:r>
                      <a:r>
                        <a:rPr lang="ja-JP" sz="1000" kern="100" spc="-60" dirty="0">
                          <a:solidFill>
                            <a:schemeClr val="tx1"/>
                          </a:solidFill>
                          <a:effectLst/>
                          <a:latin typeface="Meiryo UI" panose="020B0604030504040204" pitchFamily="50" charset="-128"/>
                          <a:ea typeface="Meiryo UI" panose="020B0604030504040204" pitchFamily="50" charset="-128"/>
                        </a:rPr>
                        <a:t>月又は隔月。</a:t>
                      </a:r>
                      <a:endParaRPr lang="ja-JP" sz="1000" kern="100" dirty="0">
                        <a:solidFill>
                          <a:schemeClr val="tx1"/>
                        </a:solidFill>
                        <a:effectLst/>
                        <a:latin typeface="Meiryo UI" panose="020B0604030504040204" pitchFamily="50" charset="-128"/>
                        <a:ea typeface="Meiryo UI" panose="020B0604030504040204" pitchFamily="50" charset="-128"/>
                      </a:endParaRPr>
                    </a:p>
                    <a:p>
                      <a:pPr marL="111760" indent="-111760" algn="just">
                        <a:lnSpc>
                          <a:spcPct val="120000"/>
                        </a:lnSpc>
                      </a:pPr>
                      <a:r>
                        <a:rPr lang="ja-JP" sz="1000" kern="100" spc="-60" dirty="0">
                          <a:solidFill>
                            <a:schemeClr val="tx1"/>
                          </a:solidFill>
                          <a:effectLst/>
                          <a:latin typeface="Meiryo UI" panose="020B0604030504040204" pitchFamily="50" charset="-128"/>
                          <a:ea typeface="Meiryo UI" panose="020B0604030504040204" pitchFamily="50" charset="-128"/>
                        </a:rPr>
                        <a:t>※年次点検は</a:t>
                      </a:r>
                      <a:r>
                        <a:rPr lang="en-US" sz="1000" kern="100" spc="-60" dirty="0">
                          <a:solidFill>
                            <a:schemeClr val="tx1"/>
                          </a:solidFill>
                          <a:effectLst/>
                          <a:latin typeface="Meiryo UI" panose="020B0604030504040204" pitchFamily="50" charset="-128"/>
                          <a:ea typeface="Meiryo UI" panose="020B0604030504040204" pitchFamily="50" charset="-128"/>
                        </a:rPr>
                        <a:t>1</a:t>
                      </a:r>
                      <a:r>
                        <a:rPr lang="ja-JP" sz="1000" kern="100" spc="-60" dirty="0">
                          <a:solidFill>
                            <a:schemeClr val="tx1"/>
                          </a:solidFill>
                          <a:effectLst/>
                          <a:latin typeface="Meiryo UI" panose="020B0604030504040204" pitchFamily="50" charset="-128"/>
                          <a:ea typeface="Meiryo UI" panose="020B0604030504040204" pitchFamily="50" charset="-128"/>
                        </a:rPr>
                        <a:t>回～</a:t>
                      </a:r>
                      <a:r>
                        <a:rPr lang="en-US" sz="1000" kern="100" spc="-60" dirty="0">
                          <a:solidFill>
                            <a:schemeClr val="tx1"/>
                          </a:solidFill>
                          <a:effectLst/>
                          <a:latin typeface="Meiryo UI" panose="020B0604030504040204" pitchFamily="50" charset="-128"/>
                          <a:ea typeface="Meiryo UI" panose="020B0604030504040204" pitchFamily="50" charset="-128"/>
                        </a:rPr>
                        <a:t>2</a:t>
                      </a:r>
                      <a:r>
                        <a:rPr lang="ja-JP" sz="1000" kern="100" spc="-60" dirty="0">
                          <a:solidFill>
                            <a:schemeClr val="tx1"/>
                          </a:solidFill>
                          <a:effectLst/>
                          <a:latin typeface="Meiryo UI" panose="020B0604030504040204" pitchFamily="50" charset="-128"/>
                          <a:ea typeface="Meiryo UI" panose="020B0604030504040204" pitchFamily="50" charset="-128"/>
                        </a:rPr>
                        <a:t>回</a:t>
                      </a:r>
                      <a:r>
                        <a:rPr lang="en-US" sz="1000" kern="100" spc="-60" dirty="0">
                          <a:solidFill>
                            <a:schemeClr val="tx1"/>
                          </a:solidFill>
                          <a:effectLst/>
                          <a:latin typeface="Meiryo UI" panose="020B0604030504040204" pitchFamily="50" charset="-128"/>
                          <a:ea typeface="Meiryo UI" panose="020B0604030504040204" pitchFamily="50" charset="-128"/>
                        </a:rPr>
                        <a:t>/</a:t>
                      </a:r>
                      <a:r>
                        <a:rPr lang="ja-JP" sz="1000" kern="100" spc="-60" dirty="0">
                          <a:solidFill>
                            <a:schemeClr val="tx1"/>
                          </a:solidFill>
                          <a:effectLst/>
                          <a:latin typeface="Meiryo UI" panose="020B0604030504040204" pitchFamily="50" charset="-128"/>
                          <a:ea typeface="Meiryo UI" panose="020B0604030504040204" pitchFamily="50" charset="-128"/>
                        </a:rPr>
                        <a:t>年。</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172" marR="241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0" indent="-127000" algn="just">
                        <a:lnSpc>
                          <a:spcPct val="120000"/>
                        </a:lnSpc>
                      </a:pPr>
                      <a:r>
                        <a:rPr lang="ja-JP" sz="1000" kern="100" dirty="0">
                          <a:solidFill>
                            <a:schemeClr val="tx1"/>
                          </a:solidFill>
                          <a:effectLst/>
                          <a:highlight>
                            <a:srgbClr val="FFFF99"/>
                          </a:highlight>
                          <a:latin typeface="Meiryo UI" panose="020B0604030504040204" pitchFamily="50" charset="-128"/>
                          <a:ea typeface="Meiryo UI" panose="020B0604030504040204" pitchFamily="50" charset="-128"/>
                        </a:rPr>
                        <a:t>指定管理者</a:t>
                      </a:r>
                    </a:p>
                    <a:p>
                      <a:pPr marL="127000" indent="-127000"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※専門の点検業者等が実施</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172" marR="241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一般電気工作物の保安確保の為、目視・</a:t>
                      </a:r>
                      <a:r>
                        <a:rPr lang="ja-JP" sz="1000" kern="100" dirty="0">
                          <a:solidFill>
                            <a:srgbClr val="FF0000"/>
                          </a:solidFill>
                          <a:effectLst/>
                          <a:latin typeface="Meiryo UI" panose="020B0604030504040204" pitchFamily="50" charset="-128"/>
                          <a:ea typeface="Meiryo UI" panose="020B0604030504040204" pitchFamily="50" charset="-128"/>
                        </a:rPr>
                        <a:t>計測機器による</a:t>
                      </a:r>
                      <a:r>
                        <a:rPr lang="ja-JP" sz="1000" kern="100" dirty="0">
                          <a:solidFill>
                            <a:schemeClr val="tx1"/>
                          </a:solidFill>
                          <a:effectLst/>
                          <a:latin typeface="Meiryo UI" panose="020B0604030504040204" pitchFamily="50" charset="-128"/>
                          <a:ea typeface="Meiryo UI" panose="020B0604030504040204" pitchFamily="50" charset="-128"/>
                        </a:rPr>
                        <a:t>測定などによる点検を実施（園内照明の不点灯調査含む）。</a:t>
                      </a:r>
                    </a:p>
                    <a:p>
                      <a:pPr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ポンプ設備（給水、汚水・雨水、噴水等）や浄化設備の保安確保の為、目視・</a:t>
                      </a:r>
                      <a:r>
                        <a:rPr lang="ja-JP" sz="1000" kern="100" dirty="0">
                          <a:solidFill>
                            <a:srgbClr val="FF0000"/>
                          </a:solidFill>
                          <a:effectLst/>
                          <a:latin typeface="Meiryo UI" panose="020B0604030504040204" pitchFamily="50" charset="-128"/>
                          <a:ea typeface="Meiryo UI" panose="020B0604030504040204" pitchFamily="50" charset="-128"/>
                        </a:rPr>
                        <a:t>計測機器による</a:t>
                      </a:r>
                      <a:r>
                        <a:rPr lang="ja-JP" sz="1000" kern="100" dirty="0">
                          <a:solidFill>
                            <a:schemeClr val="tx1"/>
                          </a:solidFill>
                          <a:effectLst/>
                          <a:latin typeface="Meiryo UI" panose="020B0604030504040204" pitchFamily="50" charset="-128"/>
                          <a:ea typeface="Meiryo UI" panose="020B0604030504040204" pitchFamily="50" charset="-128"/>
                        </a:rPr>
                        <a:t>測定などによる点検を実施。</a:t>
                      </a:r>
                    </a:p>
                    <a:p>
                      <a:pPr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建築設備（空調設備等）の目視・操作点検及び清掃の実施。</a:t>
                      </a:r>
                    </a:p>
                    <a:p>
                      <a:pPr marL="127000" indent="-127000" algn="just">
                        <a:lnSpc>
                          <a:spcPct val="120000"/>
                        </a:lnSpc>
                      </a:pPr>
                      <a:r>
                        <a:rPr lang="ja-JP" sz="1000" kern="100" dirty="0">
                          <a:solidFill>
                            <a:schemeClr val="tx1"/>
                          </a:solidFill>
                          <a:effectLst/>
                          <a:latin typeface="Meiryo UI" panose="020B0604030504040204" pitchFamily="50" charset="-128"/>
                          <a:ea typeface="Meiryo UI" panose="020B0604030504040204" pitchFamily="50" charset="-128"/>
                        </a:rPr>
                        <a:t>※対象設備毎に点検頻度及び点検内容を設定。</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24172" marR="241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2762950"/>
                  </a:ext>
                </a:extLst>
              </a:tr>
            </a:tbl>
          </a:graphicData>
        </a:graphic>
      </p:graphicFrame>
      <p:graphicFrame>
        <p:nvGraphicFramePr>
          <p:cNvPr id="9" name="表 8">
            <a:extLst>
              <a:ext uri="{FF2B5EF4-FFF2-40B4-BE49-F238E27FC236}">
                <a16:creationId xmlns:a16="http://schemas.microsoft.com/office/drawing/2014/main" id="{C6183A81-F149-3869-9ABE-83C5D74BDE06}"/>
              </a:ext>
            </a:extLst>
          </p:cNvPr>
          <p:cNvGraphicFramePr>
            <a:graphicFrameLocks noGrp="1"/>
          </p:cNvGraphicFramePr>
          <p:nvPr/>
        </p:nvGraphicFramePr>
        <p:xfrm>
          <a:off x="311616" y="4991231"/>
          <a:ext cx="8492022" cy="1674360"/>
        </p:xfrm>
        <a:graphic>
          <a:graphicData uri="http://schemas.openxmlformats.org/drawingml/2006/table">
            <a:tbl>
              <a:tblPr firstRow="1" firstCol="1" bandRow="1">
                <a:tableStyleId>{5C22544A-7EE6-4342-B048-85BDC9FD1C3A}</a:tableStyleId>
              </a:tblPr>
              <a:tblGrid>
                <a:gridCol w="841521">
                  <a:extLst>
                    <a:ext uri="{9D8B030D-6E8A-4147-A177-3AD203B41FA5}">
                      <a16:colId xmlns:a16="http://schemas.microsoft.com/office/drawing/2014/main" val="3208246202"/>
                    </a:ext>
                  </a:extLst>
                </a:gridCol>
                <a:gridCol w="1325901">
                  <a:extLst>
                    <a:ext uri="{9D8B030D-6E8A-4147-A177-3AD203B41FA5}">
                      <a16:colId xmlns:a16="http://schemas.microsoft.com/office/drawing/2014/main" val="4005919690"/>
                    </a:ext>
                  </a:extLst>
                </a:gridCol>
                <a:gridCol w="1430866">
                  <a:extLst>
                    <a:ext uri="{9D8B030D-6E8A-4147-A177-3AD203B41FA5}">
                      <a16:colId xmlns:a16="http://schemas.microsoft.com/office/drawing/2014/main" val="92511275"/>
                    </a:ext>
                  </a:extLst>
                </a:gridCol>
                <a:gridCol w="1159934">
                  <a:extLst>
                    <a:ext uri="{9D8B030D-6E8A-4147-A177-3AD203B41FA5}">
                      <a16:colId xmlns:a16="http://schemas.microsoft.com/office/drawing/2014/main" val="668397340"/>
                    </a:ext>
                  </a:extLst>
                </a:gridCol>
                <a:gridCol w="3733800">
                  <a:extLst>
                    <a:ext uri="{9D8B030D-6E8A-4147-A177-3AD203B41FA5}">
                      <a16:colId xmlns:a16="http://schemas.microsoft.com/office/drawing/2014/main" val="752124568"/>
                    </a:ext>
                  </a:extLst>
                </a:gridCol>
              </a:tblGrid>
              <a:tr h="222665">
                <a:tc>
                  <a:txBody>
                    <a:bodyPr/>
                    <a:lstStyle/>
                    <a:p>
                      <a:pPr algn="ctr">
                        <a:lnSpc>
                          <a:spcPct val="120000"/>
                        </a:lnSpc>
                      </a:pPr>
                      <a:r>
                        <a:rPr lang="ja-JP" sz="900" kern="100" dirty="0">
                          <a:solidFill>
                            <a:schemeClr val="tx1"/>
                          </a:solidFill>
                          <a:effectLst/>
                          <a:latin typeface="Meiryo UI" panose="020B0604030504040204" pitchFamily="50" charset="-128"/>
                          <a:ea typeface="Meiryo UI" panose="020B0604030504040204" pitchFamily="50" charset="-128"/>
                        </a:rPr>
                        <a:t>施設名</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900" kern="100" dirty="0">
                          <a:solidFill>
                            <a:schemeClr val="tx1"/>
                          </a:solidFill>
                          <a:effectLst/>
                          <a:latin typeface="Meiryo UI" panose="020B0604030504040204" pitchFamily="50" charset="-128"/>
                          <a:ea typeface="Meiryo UI" panose="020B0604030504040204" pitchFamily="50" charset="-128"/>
                        </a:rPr>
                        <a:t>点検種別</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900" kern="100" dirty="0">
                          <a:solidFill>
                            <a:schemeClr val="tx1"/>
                          </a:solidFill>
                          <a:effectLst/>
                          <a:latin typeface="Meiryo UI" panose="020B0604030504040204" pitchFamily="50" charset="-128"/>
                          <a:ea typeface="Meiryo UI" panose="020B0604030504040204" pitchFamily="50" charset="-128"/>
                        </a:rPr>
                        <a:t>実施頻度</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900" kern="100" dirty="0">
                          <a:solidFill>
                            <a:schemeClr val="tx1"/>
                          </a:solidFill>
                          <a:effectLst/>
                          <a:latin typeface="Meiryo UI" panose="020B0604030504040204" pitchFamily="50" charset="-128"/>
                          <a:ea typeface="Meiryo UI" panose="020B0604030504040204" pitchFamily="50" charset="-128"/>
                        </a:rPr>
                        <a:t>点検者</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900" kern="100" dirty="0">
                          <a:solidFill>
                            <a:schemeClr val="tx1"/>
                          </a:solidFill>
                          <a:effectLst/>
                          <a:latin typeface="Meiryo UI" panose="020B0604030504040204" pitchFamily="50" charset="-128"/>
                          <a:ea typeface="Meiryo UI" panose="020B0604030504040204" pitchFamily="50" charset="-128"/>
                        </a:rPr>
                        <a:t>内容</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05314523"/>
                  </a:ext>
                </a:extLst>
              </a:tr>
              <a:tr h="352454">
                <a:tc rowSpan="2">
                  <a:txBody>
                    <a:bodyPr/>
                    <a:lstStyle/>
                    <a:p>
                      <a:pPr marL="71755" marR="71755" algn="just">
                        <a:lnSpc>
                          <a:spcPct val="120000"/>
                        </a:lnSpc>
                        <a:spcAft>
                          <a:spcPts val="0"/>
                        </a:spcAft>
                      </a:pPr>
                      <a:r>
                        <a:rPr lang="ja-JP" sz="1000" b="0" kern="100" dirty="0">
                          <a:solidFill>
                            <a:sysClr val="windowText" lastClr="000000"/>
                          </a:solidFill>
                          <a:effectLst/>
                          <a:latin typeface="Meiryo UI" panose="020B0604030504040204" pitchFamily="50" charset="-128"/>
                          <a:ea typeface="Meiryo UI" panose="020B0604030504040204" pitchFamily="50" charset="-128"/>
                        </a:rPr>
                        <a:t>全施設</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200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詳細点検</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20000"/>
                        </a:lnSpc>
                      </a:pPr>
                      <a:r>
                        <a:rPr lang="ja-JP" sz="1000" b="0" kern="100" dirty="0">
                          <a:effectLst/>
                          <a:highlight>
                            <a:srgbClr val="FFFF99"/>
                          </a:highlight>
                          <a:latin typeface="Meiryo UI" panose="020B0604030504040204" pitchFamily="50" charset="-128"/>
                          <a:ea typeface="Meiryo UI" panose="020B0604030504040204" pitchFamily="50" charset="-128"/>
                        </a:rPr>
                        <a:t>必要に応じて</a:t>
                      </a:r>
                      <a:endParaRPr lang="ja-JP" sz="1050" b="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20000"/>
                        </a:lnSpc>
                      </a:pPr>
                      <a:r>
                        <a:rPr lang="ja-JP" sz="1000" b="0" kern="100" dirty="0">
                          <a:effectLst/>
                          <a:highlight>
                            <a:srgbClr val="FFFF99"/>
                          </a:highlight>
                          <a:latin typeface="Meiryo UI" panose="020B0604030504040204" pitchFamily="50" charset="-128"/>
                          <a:ea typeface="Meiryo UI" panose="020B0604030504040204" pitchFamily="50" charset="-128"/>
                        </a:rPr>
                        <a:t>指定管理者又は大阪府</a:t>
                      </a:r>
                      <a:endParaRPr lang="ja-JP" sz="1050" b="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20000"/>
                        </a:lnSpc>
                      </a:pPr>
                      <a:r>
                        <a:rPr lang="ja-JP" sz="1000" b="0" kern="100" dirty="0">
                          <a:effectLst/>
                          <a:latin typeface="Meiryo UI" panose="020B0604030504040204" pitchFamily="50" charset="-128"/>
                          <a:ea typeface="Meiryo UI" panose="020B0604030504040204" pitchFamily="50" charset="-128"/>
                        </a:rPr>
                        <a:t>突発的な設備の故障等の原因究明や補修の必要性・補修方法の検討などの為、劣化損傷の状態等について詳細に調査する点検</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6634756"/>
                  </a:ext>
                </a:extLst>
              </a:tr>
              <a:tr h="1099241">
                <a:tc vMerge="1">
                  <a:txBody>
                    <a:bodyPr/>
                    <a:lstStyle/>
                    <a:p>
                      <a:endParaRPr kumimoji="1" lang="ja-JP" altLang="en-US"/>
                    </a:p>
                  </a:txBody>
                  <a:tcPr/>
                </a:tc>
                <a:tc>
                  <a:txBody>
                    <a:bodyPr/>
                    <a:lstStyle/>
                    <a:p>
                      <a:pPr algn="just">
                        <a:lnSpc>
                          <a:spcPct val="1200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緊急点検</a:t>
                      </a:r>
                      <a:endParaRPr lang="ja-JP" sz="1050" b="0" kern="100" dirty="0">
                        <a:solidFill>
                          <a:sysClr val="windowText" lastClr="000000"/>
                        </a:solidFill>
                        <a:effectLst/>
                        <a:latin typeface="Meiryo UI" panose="020B0604030504040204" pitchFamily="50" charset="-128"/>
                        <a:ea typeface="Meiryo UI" panose="020B0604030504040204" pitchFamily="50" charset="-128"/>
                      </a:endParaRPr>
                    </a:p>
                    <a:p>
                      <a:pPr algn="just">
                        <a:lnSpc>
                          <a:spcPct val="1200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（臨時点検）</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20000"/>
                        </a:lnSpc>
                      </a:pPr>
                      <a:r>
                        <a:rPr lang="ja-JP" sz="1000" b="0" kern="100" dirty="0">
                          <a:effectLst/>
                          <a:highlight>
                            <a:srgbClr val="FFFF99"/>
                          </a:highlight>
                          <a:latin typeface="Meiryo UI" panose="020B0604030504040204" pitchFamily="50" charset="-128"/>
                          <a:ea typeface="Meiryo UI" panose="020B0604030504040204" pitchFamily="50" charset="-128"/>
                        </a:rPr>
                        <a:t>必要に応じて</a:t>
                      </a:r>
                      <a:endParaRPr lang="ja-JP" sz="1050" b="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20000"/>
                        </a:lnSpc>
                      </a:pPr>
                      <a:r>
                        <a:rPr lang="ja-JP" sz="1000" b="0" kern="100" dirty="0">
                          <a:effectLst/>
                          <a:highlight>
                            <a:srgbClr val="FFFF99"/>
                          </a:highlight>
                          <a:latin typeface="Meiryo UI" panose="020B0604030504040204" pitchFamily="50" charset="-128"/>
                          <a:ea typeface="Meiryo UI" panose="020B0604030504040204" pitchFamily="50" charset="-128"/>
                        </a:rPr>
                        <a:t>指定管理者又は大阪府</a:t>
                      </a:r>
                      <a:endParaRPr lang="ja-JP" sz="1050" b="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20000"/>
                        </a:lnSpc>
                      </a:pPr>
                      <a:r>
                        <a:rPr lang="ja-JP" sz="1000" b="0" kern="100" dirty="0">
                          <a:effectLst/>
                          <a:latin typeface="Meiryo UI" panose="020B0604030504040204" pitchFamily="50" charset="-128"/>
                          <a:ea typeface="Meiryo UI" panose="020B0604030504040204" pitchFamily="50" charset="-128"/>
                        </a:rPr>
                        <a:t>地震や台風、集中豪雨等の災害や社会的に大きな事故が発生した場合に必要に応じて実施する臨時点検。</a:t>
                      </a:r>
                      <a:endParaRPr lang="ja-JP" sz="1050" b="0" kern="100" dirty="0">
                        <a:effectLst/>
                        <a:latin typeface="Meiryo UI" panose="020B0604030504040204" pitchFamily="50" charset="-128"/>
                        <a:ea typeface="Meiryo UI" panose="020B0604030504040204" pitchFamily="50" charset="-128"/>
                      </a:endParaRPr>
                    </a:p>
                    <a:p>
                      <a:pPr marL="635" indent="-16510" algn="just">
                        <a:lnSpc>
                          <a:spcPct val="120000"/>
                        </a:lnSpc>
                      </a:pPr>
                      <a:r>
                        <a:rPr lang="ja-JP" sz="1000" b="0" kern="100" dirty="0">
                          <a:effectLst/>
                          <a:latin typeface="Meiryo UI" panose="020B0604030504040204" pitchFamily="50" charset="-128"/>
                          <a:ea typeface="Meiryo UI" panose="020B0604030504040204" pitchFamily="50" charset="-128"/>
                        </a:rPr>
                        <a:t>例）</a:t>
                      </a:r>
                      <a:r>
                        <a:rPr lang="ja-JP" sz="1000" b="0" kern="100" dirty="0">
                          <a:solidFill>
                            <a:srgbClr val="FF0000"/>
                          </a:solidFill>
                          <a:effectLst/>
                          <a:latin typeface="Meiryo UI" panose="020B0604030504040204" pitchFamily="50" charset="-128"/>
                          <a:ea typeface="Meiryo UI" panose="020B0604030504040204" pitchFamily="50" charset="-128"/>
                        </a:rPr>
                        <a:t>設備の不具合による</a:t>
                      </a:r>
                      <a:r>
                        <a:rPr lang="ja-JP" sz="1000" b="0" kern="100" dirty="0">
                          <a:effectLst/>
                          <a:latin typeface="Meiryo UI" panose="020B0604030504040204" pitchFamily="50" charset="-128"/>
                          <a:ea typeface="Meiryo UI" panose="020B0604030504040204" pitchFamily="50" charset="-128"/>
                        </a:rPr>
                        <a:t>事故が発生した時に、類似事故を未然に防ぐ為に緊急点検を実施。</a:t>
                      </a:r>
                      <a:endParaRPr lang="ja-JP" sz="1050" b="0" kern="100" dirty="0">
                        <a:effectLst/>
                        <a:latin typeface="Meiryo UI" panose="020B0604030504040204" pitchFamily="50" charset="-128"/>
                        <a:ea typeface="Meiryo UI" panose="020B0604030504040204" pitchFamily="50" charset="-128"/>
                      </a:endParaRPr>
                    </a:p>
                    <a:p>
                      <a:pPr algn="just">
                        <a:lnSpc>
                          <a:spcPct val="120000"/>
                        </a:lnSpc>
                      </a:pPr>
                      <a:r>
                        <a:rPr lang="ja-JP" sz="1000" b="0" kern="100" dirty="0">
                          <a:effectLst/>
                          <a:latin typeface="Meiryo UI" panose="020B0604030504040204" pitchFamily="50" charset="-128"/>
                          <a:ea typeface="Meiryo UI" panose="020B0604030504040204" pitchFamily="50" charset="-128"/>
                        </a:rPr>
                        <a:t>また、行楽期や夏休みなど利用者が増える時期の前の安全確認の為の臨時点検。</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5641375"/>
                  </a:ext>
                </a:extLst>
              </a:tr>
            </a:tbl>
          </a:graphicData>
        </a:graphic>
      </p:graphicFrame>
      <p:sp>
        <p:nvSpPr>
          <p:cNvPr id="11" name="テキスト ボックス 10">
            <a:extLst>
              <a:ext uri="{FF2B5EF4-FFF2-40B4-BE49-F238E27FC236}">
                <a16:creationId xmlns:a16="http://schemas.microsoft.com/office/drawing/2014/main" id="{FDA843DB-976F-B883-6F9B-9F463B23D2EA}"/>
              </a:ext>
            </a:extLst>
          </p:cNvPr>
          <p:cNvSpPr txBox="1"/>
          <p:nvPr/>
        </p:nvSpPr>
        <p:spPr>
          <a:xfrm>
            <a:off x="3305097" y="4770446"/>
            <a:ext cx="2533806" cy="246221"/>
          </a:xfrm>
          <a:prstGeom prst="rect">
            <a:avLst/>
          </a:prstGeom>
          <a:noFill/>
        </p:spPr>
        <p:txBody>
          <a:bodyPr wrap="square">
            <a:spAutoFit/>
          </a:bodyPr>
          <a:lstStyle/>
          <a:p>
            <a:pPr algn="ct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3.4‑7</a:t>
            </a:r>
            <a:r>
              <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緊急点検等に関する点検実施方針</a:t>
            </a:r>
          </a:p>
        </p:txBody>
      </p:sp>
    </p:spTree>
    <p:extLst>
      <p:ext uri="{BB962C8B-B14F-4D97-AF65-F5344CB8AC3E}">
        <p14:creationId xmlns:p14="http://schemas.microsoft.com/office/powerpoint/2010/main" val="1543554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77941" y="919006"/>
            <a:ext cx="8960668" cy="59447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dirty="0">
                <a:effectLst/>
                <a:latin typeface="HGｺﾞｼｯｸM" panose="020B0409000000000000" pitchFamily="49" charset="-128"/>
                <a:ea typeface="HGｺﾞｼｯｸM" panose="020B0409000000000000" pitchFamily="49" charset="-128"/>
              </a:rPr>
              <a:t>(1)</a:t>
            </a:r>
            <a:r>
              <a:rPr lang="ja-JP" altLang="ja-JP" sz="1800" b="1" u="sng" kern="100" dirty="0">
                <a:effectLst/>
                <a:latin typeface="HGｺﾞｼｯｸM" panose="020B0409000000000000" pitchFamily="49" charset="-128"/>
                <a:ea typeface="HGｺﾞｼｯｸM" panose="020B0409000000000000" pitchFamily="49" charset="-128"/>
              </a:rPr>
              <a:t>　</a:t>
            </a:r>
            <a:r>
              <a:rPr lang="x-none" altLang="ja-JP" sz="1800" b="1" u="sng" kern="100" dirty="0">
                <a:effectLst/>
                <a:latin typeface="HGｺﾞｼｯｸM" panose="020B0409000000000000" pitchFamily="49" charset="-128"/>
                <a:ea typeface="HGｺﾞｼｯｸM" panose="020B0409000000000000" pitchFamily="49" charset="-128"/>
              </a:rPr>
              <a:t>基本的な考え方</a:t>
            </a:r>
            <a:endParaRPr lang="ja-JP" altLang="ja-JP" sz="1800" b="1" kern="100" dirty="0">
              <a:effectLst/>
              <a:latin typeface="HGｺﾞｼｯｸM" panose="020B0409000000000000" pitchFamily="49" charset="-128"/>
              <a:ea typeface="HGｺﾞｼｯｸM" panose="020B0409000000000000" pitchFamily="49"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196</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4E59A038-10C9-F62F-D169-FEAA004306F2}"/>
              </a:ext>
            </a:extLst>
          </p:cNvPr>
          <p:cNvSpPr txBox="1"/>
          <p:nvPr/>
        </p:nvSpPr>
        <p:spPr>
          <a:xfrm>
            <a:off x="85448" y="540282"/>
            <a:ext cx="3176695" cy="369332"/>
          </a:xfrm>
          <a:prstGeom prst="rect">
            <a:avLst/>
          </a:prstGeom>
          <a:noFill/>
        </p:spPr>
        <p:txBody>
          <a:bodyPr wrap="square">
            <a:spAutoFit/>
          </a:bodyPr>
          <a:lstStyle/>
          <a:p>
            <a:pPr algn="just"/>
            <a:r>
              <a:rPr lang="en-US" altLang="ja-JP" b="1" kern="100" dirty="0">
                <a:effectLst/>
                <a:latin typeface="Meiryo UI" panose="020B0604030504040204" pitchFamily="50" charset="-128"/>
                <a:ea typeface="Meiryo UI" panose="020B0604030504040204" pitchFamily="50" charset="-128"/>
              </a:rPr>
              <a:t>3.4.2</a:t>
            </a:r>
            <a:r>
              <a:rPr lang="ja-JP" altLang="ja-JP" b="1" kern="100" dirty="0">
                <a:effectLst/>
                <a:latin typeface="Meiryo UI" panose="020B0604030504040204" pitchFamily="50" charset="-128"/>
                <a:ea typeface="Meiryo UI" panose="020B0604030504040204" pitchFamily="50" charset="-128"/>
              </a:rPr>
              <a:t>　点検、診断・評価</a:t>
            </a:r>
          </a:p>
        </p:txBody>
      </p:sp>
      <p:sp>
        <p:nvSpPr>
          <p:cNvPr id="6" name="テキスト ボックス 5">
            <a:extLst>
              <a:ext uri="{FF2B5EF4-FFF2-40B4-BE49-F238E27FC236}">
                <a16:creationId xmlns:a16="http://schemas.microsoft.com/office/drawing/2014/main" id="{CEFFD790-37AB-35FF-A626-FB5939A270EB}"/>
              </a:ext>
            </a:extLst>
          </p:cNvPr>
          <p:cNvSpPr txBox="1"/>
          <p:nvPr/>
        </p:nvSpPr>
        <p:spPr>
          <a:xfrm>
            <a:off x="85448" y="949239"/>
            <a:ext cx="8766716" cy="732252"/>
          </a:xfrm>
          <a:prstGeom prst="rect">
            <a:avLst/>
          </a:prstGeom>
          <a:noFill/>
        </p:spPr>
        <p:txBody>
          <a:bodyPr wrap="square">
            <a:spAutoFit/>
          </a:bodyPr>
          <a:lstStyle/>
          <a:p>
            <a:pPr>
              <a:lnSpc>
                <a:spcPct val="120000"/>
              </a:lnSpc>
            </a:pPr>
            <a:r>
              <a:rPr lang="ja-JP" altLang="ja-JP" sz="1200" b="1" kern="100" dirty="0">
                <a:effectLst/>
                <a:latin typeface="Meiryo UI" panose="020B0604030504040204" pitchFamily="50" charset="-128"/>
                <a:ea typeface="Meiryo UI" panose="020B0604030504040204" pitchFamily="50" charset="-128"/>
              </a:rPr>
              <a:t>（５）　診断・評価</a:t>
            </a:r>
          </a:p>
          <a:p>
            <a:pPr>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公園</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関連設備</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の劣化損傷の総合評価（健全度）は、国の公園施設長寿命化計画策定指針（案）に基づくＡ～Ｄの</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段階で評価</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することとし、評価の流れは以下のとおりである。（評価区分は表３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８）　　　　　　</a:t>
            </a:r>
            <a:endParaRPr lang="ja-JP" altLang="en-US" sz="12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2905D75-809A-1ACD-92DE-300CFCF0CC9F}"/>
              </a:ext>
            </a:extLst>
          </p:cNvPr>
          <p:cNvSpPr txBox="1"/>
          <p:nvPr/>
        </p:nvSpPr>
        <p:spPr>
          <a:xfrm>
            <a:off x="2922695" y="6485787"/>
            <a:ext cx="3521479" cy="246221"/>
          </a:xfrm>
          <a:prstGeom prst="rect">
            <a:avLst/>
          </a:prstGeom>
          <a:noFill/>
        </p:spPr>
        <p:txBody>
          <a:bodyPr wrap="square">
            <a:spAutoFit/>
          </a:bodyPr>
          <a:lstStyle/>
          <a:p>
            <a:pPr algn="ctr"/>
            <a:r>
              <a:rPr lang="ja-JP" altLang="ja-JP" sz="10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3.4‑</a:t>
            </a:r>
            <a:r>
              <a:rPr lang="ja-JP" altLang="ja-JP" sz="10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４点検結果に基づく総合評価（健全度）の判定の流れ</a:t>
            </a:r>
          </a:p>
        </p:txBody>
      </p:sp>
      <p:sp>
        <p:nvSpPr>
          <p:cNvPr id="152" name="正方形/長方形 151">
            <a:extLst>
              <a:ext uri="{FF2B5EF4-FFF2-40B4-BE49-F238E27FC236}">
                <a16:creationId xmlns:a16="http://schemas.microsoft.com/office/drawing/2014/main" id="{2C77A73A-18AB-D6D7-0BA6-B66B4CD9E8B3}"/>
              </a:ext>
            </a:extLst>
          </p:cNvPr>
          <p:cNvSpPr/>
          <p:nvPr/>
        </p:nvSpPr>
        <p:spPr>
          <a:xfrm>
            <a:off x="2900209" y="3244939"/>
            <a:ext cx="5505450" cy="4396740"/>
          </a:xfrm>
          <a:prstGeom prst="rect">
            <a:avLst/>
          </a:prstGeom>
          <a:noFill/>
          <a:ln>
            <a:noFill/>
          </a:ln>
        </p:spPr>
      </p:sp>
      <p:grpSp>
        <p:nvGrpSpPr>
          <p:cNvPr id="104" name="グループ化 103">
            <a:extLst>
              <a:ext uri="{FF2B5EF4-FFF2-40B4-BE49-F238E27FC236}">
                <a16:creationId xmlns:a16="http://schemas.microsoft.com/office/drawing/2014/main" id="{B74D7703-34FD-484F-8C54-2050D3C55CBD}"/>
              </a:ext>
            </a:extLst>
          </p:cNvPr>
          <p:cNvGrpSpPr/>
          <p:nvPr/>
        </p:nvGrpSpPr>
        <p:grpSpPr>
          <a:xfrm>
            <a:off x="1804028" y="2058455"/>
            <a:ext cx="5329555" cy="4184014"/>
            <a:chOff x="0" y="0"/>
            <a:chExt cx="5329555" cy="4184627"/>
          </a:xfrm>
        </p:grpSpPr>
        <p:sp>
          <p:nvSpPr>
            <p:cNvPr id="105" name="Rectangle 5">
              <a:extLst>
                <a:ext uri="{FF2B5EF4-FFF2-40B4-BE49-F238E27FC236}">
                  <a16:creationId xmlns:a16="http://schemas.microsoft.com/office/drawing/2014/main" id="{26B96496-ADDD-4C83-B26A-F17BE7F1F33E}"/>
                </a:ext>
              </a:extLst>
            </p:cNvPr>
            <p:cNvSpPr>
              <a:spLocks noChangeArrowheads="1"/>
            </p:cNvSpPr>
            <p:nvPr/>
          </p:nvSpPr>
          <p:spPr bwMode="auto">
            <a:xfrm>
              <a:off x="0" y="660400"/>
              <a:ext cx="262255" cy="1295400"/>
            </a:xfrm>
            <a:prstGeom prst="rect">
              <a:avLst/>
            </a:prstGeom>
            <a:noFill/>
            <a:ln w="825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106" name="Rectangle 6">
              <a:extLst>
                <a:ext uri="{FF2B5EF4-FFF2-40B4-BE49-F238E27FC236}">
                  <a16:creationId xmlns:a16="http://schemas.microsoft.com/office/drawing/2014/main" id="{BD3423BD-CDF2-408B-89A9-8614D1441A90}"/>
                </a:ext>
              </a:extLst>
            </p:cNvPr>
            <p:cNvSpPr>
              <a:spLocks noChangeArrowheads="1"/>
            </p:cNvSpPr>
            <p:nvPr/>
          </p:nvSpPr>
          <p:spPr bwMode="auto">
            <a:xfrm>
              <a:off x="19050" y="908050"/>
              <a:ext cx="203835" cy="80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eaVert" wrap="none" lIns="0" tIns="0" rIns="0" bIns="0" anchor="t" anchorCtr="0">
              <a:noAutofit/>
            </a:bodyPr>
            <a:lstStyle/>
            <a:p>
              <a:pPr algn="just"/>
              <a:r>
                <a:rPr lang="ja-JP" sz="900" kern="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定　期　点　検</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7" name="Freeform 34">
              <a:extLst>
                <a:ext uri="{FF2B5EF4-FFF2-40B4-BE49-F238E27FC236}">
                  <a16:creationId xmlns:a16="http://schemas.microsoft.com/office/drawing/2014/main" id="{D17004C4-A4AF-4D21-9742-C830B87B0428}"/>
                </a:ext>
              </a:extLst>
            </p:cNvPr>
            <p:cNvSpPr>
              <a:spLocks/>
            </p:cNvSpPr>
            <p:nvPr/>
          </p:nvSpPr>
          <p:spPr bwMode="auto">
            <a:xfrm>
              <a:off x="336550" y="971550"/>
              <a:ext cx="180340" cy="532765"/>
            </a:xfrm>
            <a:custGeom>
              <a:avLst/>
              <a:gdLst>
                <a:gd name="T0" fmla="*/ 0 w 284"/>
                <a:gd name="T1" fmla="*/ 210 h 839"/>
                <a:gd name="T2" fmla="*/ 142 w 284"/>
                <a:gd name="T3" fmla="*/ 210 h 839"/>
                <a:gd name="T4" fmla="*/ 142 w 284"/>
                <a:gd name="T5" fmla="*/ 0 h 839"/>
                <a:gd name="T6" fmla="*/ 284 w 284"/>
                <a:gd name="T7" fmla="*/ 419 h 839"/>
                <a:gd name="T8" fmla="*/ 142 w 284"/>
                <a:gd name="T9" fmla="*/ 839 h 839"/>
                <a:gd name="T10" fmla="*/ 142 w 284"/>
                <a:gd name="T11" fmla="*/ 629 h 839"/>
                <a:gd name="T12" fmla="*/ 0 w 284"/>
                <a:gd name="T13" fmla="*/ 629 h 839"/>
                <a:gd name="T14" fmla="*/ 0 w 284"/>
                <a:gd name="T15" fmla="*/ 210 h 8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839">
                  <a:moveTo>
                    <a:pt x="0" y="210"/>
                  </a:moveTo>
                  <a:lnTo>
                    <a:pt x="142" y="210"/>
                  </a:lnTo>
                  <a:lnTo>
                    <a:pt x="142" y="0"/>
                  </a:lnTo>
                  <a:lnTo>
                    <a:pt x="284" y="419"/>
                  </a:lnTo>
                  <a:lnTo>
                    <a:pt x="142" y="839"/>
                  </a:lnTo>
                  <a:lnTo>
                    <a:pt x="142" y="629"/>
                  </a:lnTo>
                  <a:lnTo>
                    <a:pt x="0" y="629"/>
                  </a:lnTo>
                  <a:lnTo>
                    <a:pt x="0" y="210"/>
                  </a:lnTo>
                  <a:close/>
                </a:path>
              </a:pathLst>
            </a:custGeom>
            <a:solidFill>
              <a:srgbClr val="C4BD97"/>
            </a:solidFill>
            <a:ln w="9525">
              <a:solidFill>
                <a:srgbClr val="000000"/>
              </a:solidFill>
              <a:round/>
              <a:headEnd/>
              <a:tailEnd/>
            </a:ln>
          </p:spPr>
          <p:txBody>
            <a:bodyPr rot="0" vert="horz" wrap="square" lIns="91440" tIns="45720" rIns="91440" bIns="45720" anchor="t" anchorCtr="0" upright="1">
              <a:noAutofit/>
            </a:bodyPr>
            <a:lstStyle/>
            <a:p>
              <a:endParaRPr lang="ja-JP" altLang="en-US"/>
            </a:p>
          </p:txBody>
        </p:sp>
        <p:sp>
          <p:nvSpPr>
            <p:cNvPr id="108" name="Rectangle 80">
              <a:extLst>
                <a:ext uri="{FF2B5EF4-FFF2-40B4-BE49-F238E27FC236}">
                  <a16:creationId xmlns:a16="http://schemas.microsoft.com/office/drawing/2014/main" id="{EA210B5C-0CAE-4F41-8906-328C0D1F7042}"/>
                </a:ext>
              </a:extLst>
            </p:cNvPr>
            <p:cNvSpPr>
              <a:spLocks noChangeArrowheads="1"/>
            </p:cNvSpPr>
            <p:nvPr/>
          </p:nvSpPr>
          <p:spPr bwMode="auto">
            <a:xfrm>
              <a:off x="736600" y="44443"/>
              <a:ext cx="775335" cy="18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algn="just"/>
              <a:r>
                <a:rPr lang="ja-JP" sz="900" kern="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評価手順</a:t>
              </a:r>
              <a:r>
                <a:rPr lang="en-US" sz="900" kern="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_</a:t>
              </a:r>
              <a:r>
                <a:rPr lang="ja-JP" sz="900" kern="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１</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9" name="Rectangle 83">
              <a:extLst>
                <a:ext uri="{FF2B5EF4-FFF2-40B4-BE49-F238E27FC236}">
                  <a16:creationId xmlns:a16="http://schemas.microsoft.com/office/drawing/2014/main" id="{58993CED-F6E8-420B-905E-43E3392929E2}"/>
                </a:ext>
              </a:extLst>
            </p:cNvPr>
            <p:cNvSpPr>
              <a:spLocks noChangeArrowheads="1"/>
            </p:cNvSpPr>
            <p:nvPr/>
          </p:nvSpPr>
          <p:spPr bwMode="auto">
            <a:xfrm>
              <a:off x="660400" y="260312"/>
              <a:ext cx="189992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algn="just">
                <a:lnSpc>
                  <a:spcPts val="1100"/>
                </a:lnSpc>
              </a:pPr>
              <a:r>
                <a:rPr lang="ja-JP" sz="900" kern="0" dirty="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（部材・部位単位の劣化や損傷状態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14300" algn="just">
                <a:lnSpc>
                  <a:spcPts val="1100"/>
                </a:lnSpc>
              </a:pPr>
              <a:r>
                <a:rPr lang="ja-JP" sz="900" kern="0" dirty="0">
                  <a:solidFill>
                    <a:srgbClr val="FF0000"/>
                  </a:solidFill>
                  <a:effectLst/>
                  <a:latin typeface="游明朝" panose="02020400000000000000" pitchFamily="18" charset="-128"/>
                  <a:ea typeface="Meiryo UI" panose="020B0604030504040204" pitchFamily="50" charset="-128"/>
                  <a:cs typeface="Meiryo UI" panose="020B0604030504040204" pitchFamily="50" charset="-128"/>
                </a:rPr>
                <a:t>及び設備機能の低下の状況</a:t>
              </a:r>
              <a:r>
                <a:rPr lang="ja-JP" sz="900" kern="0" dirty="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を評価）</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0" name="Rectangle 84">
              <a:extLst>
                <a:ext uri="{FF2B5EF4-FFF2-40B4-BE49-F238E27FC236}">
                  <a16:creationId xmlns:a16="http://schemas.microsoft.com/office/drawing/2014/main" id="{46B7531D-B28B-42C2-A3CB-5E8ACA07547C}"/>
                </a:ext>
              </a:extLst>
            </p:cNvPr>
            <p:cNvSpPr>
              <a:spLocks noChangeArrowheads="1"/>
            </p:cNvSpPr>
            <p:nvPr/>
          </p:nvSpPr>
          <p:spPr bwMode="auto">
            <a:xfrm>
              <a:off x="781050" y="635000"/>
              <a:ext cx="671830" cy="303530"/>
            </a:xfrm>
            <a:prstGeom prst="rect">
              <a:avLst/>
            </a:prstGeom>
            <a:solidFill>
              <a:srgbClr val="C4BD97"/>
            </a:solidFill>
            <a:ln w="9525">
              <a:solidFill>
                <a:srgbClr val="000000"/>
              </a:solidFill>
              <a:miter lim="800000"/>
              <a:headEnd/>
              <a:tailEnd/>
            </a:ln>
          </p:spPr>
          <p:txBody>
            <a:bodyPr rot="0" vert="horz" wrap="square" lIns="91440" tIns="45720" rIns="91440" bIns="45720" anchor="t" anchorCtr="0" upright="1">
              <a:noAutofit/>
            </a:bodyPr>
            <a:lstStyle/>
            <a:p>
              <a:pPr algn="ctr"/>
              <a:r>
                <a:rPr lang="ja-JP" sz="900" kern="100">
                  <a:effectLst/>
                  <a:latin typeface="游明朝" panose="02020400000000000000" pitchFamily="18" charset="-128"/>
                  <a:ea typeface="Meiryo UI" panose="020B0604030504040204" pitchFamily="50" charset="-128"/>
                  <a:cs typeface="Times New Roman" panose="02020603050405020304" pitchFamily="18" charset="0"/>
                </a:rPr>
                <a:t>評価</a:t>
              </a:r>
              <a:r>
                <a:rPr lang="en-US" sz="900" kern="100">
                  <a:effectLst/>
                  <a:latin typeface="游明朝" panose="02020400000000000000" pitchFamily="18" charset="-128"/>
                  <a:ea typeface="Meiryo UI" panose="020B0604030504040204" pitchFamily="50" charset="-128"/>
                  <a:cs typeface="Times New Roman" panose="02020603050405020304" pitchFamily="18" charset="0"/>
                </a:rPr>
                <a:t>A</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1" name="Rectangle 84">
              <a:extLst>
                <a:ext uri="{FF2B5EF4-FFF2-40B4-BE49-F238E27FC236}">
                  <a16:creationId xmlns:a16="http://schemas.microsoft.com/office/drawing/2014/main" id="{543EBAEE-0F70-4B13-8154-5C89514D496B}"/>
                </a:ext>
              </a:extLst>
            </p:cNvPr>
            <p:cNvSpPr>
              <a:spLocks noChangeArrowheads="1"/>
            </p:cNvSpPr>
            <p:nvPr/>
          </p:nvSpPr>
          <p:spPr bwMode="auto">
            <a:xfrm>
              <a:off x="787400" y="1041400"/>
              <a:ext cx="671830" cy="303530"/>
            </a:xfrm>
            <a:prstGeom prst="rect">
              <a:avLst/>
            </a:prstGeom>
            <a:solidFill>
              <a:srgbClr val="C4BD97"/>
            </a:solidFill>
            <a:ln w="9525">
              <a:solidFill>
                <a:srgbClr val="000000"/>
              </a:solidFill>
              <a:miter lim="800000"/>
              <a:headEnd/>
              <a:tailEnd/>
            </a:ln>
          </p:spPr>
          <p:txBody>
            <a:bodyPr rot="0" vert="horz" wrap="square" lIns="91440" tIns="45720" rIns="91440" bIns="45720" anchor="t" anchorCtr="0" upright="1">
              <a:noAutofit/>
            </a:bodyPr>
            <a:lstStyle/>
            <a:p>
              <a:pPr algn="ctr"/>
              <a:r>
                <a:rPr lang="ja-JP" sz="900" kern="100">
                  <a:effectLst/>
                  <a:latin typeface="游明朝" panose="02020400000000000000" pitchFamily="18" charset="-128"/>
                  <a:ea typeface="Meiryo UI" panose="020B0604030504040204" pitchFamily="50" charset="-128"/>
                  <a:cs typeface="Times New Roman" panose="02020603050405020304" pitchFamily="18" charset="0"/>
                </a:rPr>
                <a:t>評価</a:t>
              </a:r>
              <a:r>
                <a:rPr lang="en-US" sz="900" kern="100">
                  <a:effectLst/>
                  <a:latin typeface="游明朝" panose="02020400000000000000" pitchFamily="18" charset="-128"/>
                  <a:ea typeface="Meiryo UI" panose="020B0604030504040204" pitchFamily="50" charset="-128"/>
                  <a:cs typeface="Times New Roman" panose="02020603050405020304" pitchFamily="18" charset="0"/>
                </a:rPr>
                <a:t>B</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2" name="Rectangle 84">
              <a:extLst>
                <a:ext uri="{FF2B5EF4-FFF2-40B4-BE49-F238E27FC236}">
                  <a16:creationId xmlns:a16="http://schemas.microsoft.com/office/drawing/2014/main" id="{9A1BF606-922E-4260-BEC1-B4E4403BD028}"/>
                </a:ext>
              </a:extLst>
            </p:cNvPr>
            <p:cNvSpPr>
              <a:spLocks noChangeArrowheads="1"/>
            </p:cNvSpPr>
            <p:nvPr/>
          </p:nvSpPr>
          <p:spPr bwMode="auto">
            <a:xfrm>
              <a:off x="781050" y="1498600"/>
              <a:ext cx="671830" cy="303530"/>
            </a:xfrm>
            <a:prstGeom prst="rect">
              <a:avLst/>
            </a:prstGeom>
            <a:solidFill>
              <a:srgbClr val="C4BD97"/>
            </a:solidFill>
            <a:ln w="9525">
              <a:solidFill>
                <a:srgbClr val="000000"/>
              </a:solidFill>
              <a:miter lim="800000"/>
              <a:headEnd/>
              <a:tailEnd/>
            </a:ln>
          </p:spPr>
          <p:txBody>
            <a:bodyPr rot="0" vert="horz" wrap="square" lIns="91440" tIns="45720" rIns="91440" bIns="45720" anchor="t" anchorCtr="0" upright="1">
              <a:noAutofit/>
            </a:bodyPr>
            <a:lstStyle/>
            <a:p>
              <a:pPr algn="ctr"/>
              <a:r>
                <a:rPr lang="ja-JP" sz="900" kern="100">
                  <a:effectLst/>
                  <a:latin typeface="游明朝" panose="02020400000000000000" pitchFamily="18" charset="-128"/>
                  <a:ea typeface="Meiryo UI" panose="020B0604030504040204" pitchFamily="50" charset="-128"/>
                  <a:cs typeface="Times New Roman" panose="02020603050405020304" pitchFamily="18" charset="0"/>
                </a:rPr>
                <a:t>評価</a:t>
              </a:r>
              <a:r>
                <a:rPr lang="en-US" sz="900" kern="100">
                  <a:effectLst/>
                  <a:latin typeface="游明朝" panose="02020400000000000000" pitchFamily="18" charset="-128"/>
                  <a:ea typeface="Meiryo UI" panose="020B0604030504040204" pitchFamily="50" charset="-128"/>
                  <a:cs typeface="Times New Roman" panose="02020603050405020304" pitchFamily="18" charset="0"/>
                </a:rPr>
                <a:t>C</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3" name="Rectangle 84">
              <a:extLst>
                <a:ext uri="{FF2B5EF4-FFF2-40B4-BE49-F238E27FC236}">
                  <a16:creationId xmlns:a16="http://schemas.microsoft.com/office/drawing/2014/main" id="{F843C996-B352-4755-8BD8-F8C54E388D05}"/>
                </a:ext>
              </a:extLst>
            </p:cNvPr>
            <p:cNvSpPr>
              <a:spLocks noChangeArrowheads="1"/>
            </p:cNvSpPr>
            <p:nvPr/>
          </p:nvSpPr>
          <p:spPr bwMode="auto">
            <a:xfrm>
              <a:off x="781050" y="1924050"/>
              <a:ext cx="671830" cy="303530"/>
            </a:xfrm>
            <a:prstGeom prst="rect">
              <a:avLst/>
            </a:prstGeom>
            <a:solidFill>
              <a:srgbClr val="C4BD97"/>
            </a:solidFill>
            <a:ln w="9525">
              <a:solidFill>
                <a:srgbClr val="000000"/>
              </a:solidFill>
              <a:miter lim="800000"/>
              <a:headEnd/>
              <a:tailEnd/>
            </a:ln>
          </p:spPr>
          <p:txBody>
            <a:bodyPr rot="0" vert="horz" wrap="square" lIns="91440" tIns="45720" rIns="91440" bIns="45720" anchor="t" anchorCtr="0" upright="1">
              <a:noAutofit/>
            </a:bodyPr>
            <a:lstStyle/>
            <a:p>
              <a:pPr algn="ctr"/>
              <a:r>
                <a:rPr lang="ja-JP" sz="900" kern="100">
                  <a:effectLst/>
                  <a:latin typeface="游明朝" panose="02020400000000000000" pitchFamily="18" charset="-128"/>
                  <a:ea typeface="Meiryo UI" panose="020B0604030504040204" pitchFamily="50" charset="-128"/>
                  <a:cs typeface="Times New Roman" panose="02020603050405020304" pitchFamily="18" charset="0"/>
                </a:rPr>
                <a:t>評価</a:t>
              </a:r>
              <a:r>
                <a:rPr lang="en-US" sz="900" kern="100">
                  <a:effectLst/>
                  <a:latin typeface="游明朝" panose="02020400000000000000" pitchFamily="18" charset="-128"/>
                  <a:ea typeface="Meiryo UI" panose="020B0604030504040204" pitchFamily="50" charset="-128"/>
                  <a:cs typeface="Times New Roman" panose="02020603050405020304" pitchFamily="18" charset="0"/>
                </a:rPr>
                <a:t>D</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4" name="Rectangle 84">
              <a:extLst>
                <a:ext uri="{FF2B5EF4-FFF2-40B4-BE49-F238E27FC236}">
                  <a16:creationId xmlns:a16="http://schemas.microsoft.com/office/drawing/2014/main" id="{285B1265-772F-4E45-8CD1-D466A0C438EC}"/>
                </a:ext>
              </a:extLst>
            </p:cNvPr>
            <p:cNvSpPr>
              <a:spLocks noChangeArrowheads="1"/>
            </p:cNvSpPr>
            <p:nvPr/>
          </p:nvSpPr>
          <p:spPr bwMode="auto">
            <a:xfrm>
              <a:off x="3416300" y="660400"/>
              <a:ext cx="671830" cy="303530"/>
            </a:xfrm>
            <a:prstGeom prst="rect">
              <a:avLst/>
            </a:prstGeom>
            <a:solidFill>
              <a:srgbClr val="C4BD97"/>
            </a:solidFill>
            <a:ln w="9525">
              <a:solidFill>
                <a:srgbClr val="000000"/>
              </a:solidFill>
              <a:miter lim="800000"/>
              <a:headEnd/>
              <a:tailEnd/>
            </a:ln>
          </p:spPr>
          <p:txBody>
            <a:bodyPr rot="0" vert="horz" wrap="square" lIns="91440" tIns="45720" rIns="91440" bIns="45720" anchor="t" anchorCtr="0" upright="1">
              <a:noAutofit/>
            </a:bodyPr>
            <a:lstStyle/>
            <a:p>
              <a:pPr algn="ctr"/>
              <a:r>
                <a:rPr lang="ja-JP" sz="900" kern="100">
                  <a:effectLst/>
                  <a:latin typeface="游明朝" panose="02020400000000000000" pitchFamily="18" charset="-128"/>
                  <a:ea typeface="Meiryo UI" panose="020B0604030504040204" pitchFamily="50" charset="-128"/>
                  <a:cs typeface="Times New Roman" panose="02020603050405020304" pitchFamily="18" charset="0"/>
                </a:rPr>
                <a:t>評価</a:t>
              </a:r>
              <a:r>
                <a:rPr lang="en-US" sz="900" kern="100">
                  <a:effectLst/>
                  <a:latin typeface="游明朝" panose="02020400000000000000" pitchFamily="18" charset="-128"/>
                  <a:ea typeface="Meiryo UI" panose="020B0604030504040204" pitchFamily="50" charset="-128"/>
                  <a:cs typeface="Times New Roman" panose="02020603050405020304" pitchFamily="18" charset="0"/>
                </a:rPr>
                <a:t>A</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5" name="Rectangle 84">
              <a:extLst>
                <a:ext uri="{FF2B5EF4-FFF2-40B4-BE49-F238E27FC236}">
                  <a16:creationId xmlns:a16="http://schemas.microsoft.com/office/drawing/2014/main" id="{A777A04C-840C-4031-844B-178D3A1253CE}"/>
                </a:ext>
              </a:extLst>
            </p:cNvPr>
            <p:cNvSpPr>
              <a:spLocks noChangeArrowheads="1"/>
            </p:cNvSpPr>
            <p:nvPr/>
          </p:nvSpPr>
          <p:spPr bwMode="auto">
            <a:xfrm>
              <a:off x="3416300" y="1073150"/>
              <a:ext cx="671830" cy="303530"/>
            </a:xfrm>
            <a:prstGeom prst="rect">
              <a:avLst/>
            </a:prstGeom>
            <a:solidFill>
              <a:srgbClr val="C4BD97"/>
            </a:solidFill>
            <a:ln w="9525">
              <a:solidFill>
                <a:srgbClr val="000000"/>
              </a:solidFill>
              <a:miter lim="800000"/>
              <a:headEnd/>
              <a:tailEnd/>
            </a:ln>
          </p:spPr>
          <p:txBody>
            <a:bodyPr rot="0" vert="horz" wrap="square" lIns="91440" tIns="45720" rIns="91440" bIns="45720" anchor="t" anchorCtr="0" upright="1">
              <a:noAutofit/>
            </a:bodyPr>
            <a:lstStyle/>
            <a:p>
              <a:pPr algn="ctr"/>
              <a:r>
                <a:rPr lang="ja-JP" sz="900" kern="100">
                  <a:effectLst/>
                  <a:latin typeface="游明朝" panose="02020400000000000000" pitchFamily="18" charset="-128"/>
                  <a:ea typeface="Meiryo UI" panose="020B0604030504040204" pitchFamily="50" charset="-128"/>
                  <a:cs typeface="Times New Roman" panose="02020603050405020304" pitchFamily="18" charset="0"/>
                </a:rPr>
                <a:t>評価</a:t>
              </a:r>
              <a:r>
                <a:rPr lang="en-US" sz="900" kern="100">
                  <a:effectLst/>
                  <a:latin typeface="游明朝" panose="02020400000000000000" pitchFamily="18" charset="-128"/>
                  <a:ea typeface="Meiryo UI" panose="020B0604030504040204" pitchFamily="50" charset="-128"/>
                  <a:cs typeface="Times New Roman" panose="02020603050405020304" pitchFamily="18" charset="0"/>
                </a:rPr>
                <a:t>B</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6" name="Rectangle 84">
              <a:extLst>
                <a:ext uri="{FF2B5EF4-FFF2-40B4-BE49-F238E27FC236}">
                  <a16:creationId xmlns:a16="http://schemas.microsoft.com/office/drawing/2014/main" id="{13BFA62D-BE40-42D1-A353-8367A04F03C9}"/>
                </a:ext>
              </a:extLst>
            </p:cNvPr>
            <p:cNvSpPr>
              <a:spLocks noChangeArrowheads="1"/>
            </p:cNvSpPr>
            <p:nvPr/>
          </p:nvSpPr>
          <p:spPr bwMode="auto">
            <a:xfrm>
              <a:off x="3409950" y="1530350"/>
              <a:ext cx="671830" cy="303530"/>
            </a:xfrm>
            <a:prstGeom prst="rect">
              <a:avLst/>
            </a:prstGeom>
            <a:solidFill>
              <a:srgbClr val="C4BD97"/>
            </a:solidFill>
            <a:ln w="9525">
              <a:solidFill>
                <a:srgbClr val="000000"/>
              </a:solidFill>
              <a:miter lim="800000"/>
              <a:headEnd/>
              <a:tailEnd/>
            </a:ln>
          </p:spPr>
          <p:txBody>
            <a:bodyPr rot="0" vert="horz" wrap="square" lIns="91440" tIns="45720" rIns="91440" bIns="45720" anchor="t" anchorCtr="0" upright="1">
              <a:noAutofit/>
            </a:bodyPr>
            <a:lstStyle/>
            <a:p>
              <a:pPr algn="ctr"/>
              <a:r>
                <a:rPr lang="ja-JP" sz="900" kern="100">
                  <a:effectLst/>
                  <a:latin typeface="游明朝" panose="02020400000000000000" pitchFamily="18" charset="-128"/>
                  <a:ea typeface="Meiryo UI" panose="020B0604030504040204" pitchFamily="50" charset="-128"/>
                  <a:cs typeface="Times New Roman" panose="02020603050405020304" pitchFamily="18" charset="0"/>
                </a:rPr>
                <a:t>評価</a:t>
              </a:r>
              <a:r>
                <a:rPr lang="en-US" sz="900" kern="100">
                  <a:effectLst/>
                  <a:latin typeface="游明朝" panose="02020400000000000000" pitchFamily="18" charset="-128"/>
                  <a:ea typeface="Meiryo UI" panose="020B0604030504040204" pitchFamily="50" charset="-128"/>
                  <a:cs typeface="Times New Roman" panose="02020603050405020304" pitchFamily="18" charset="0"/>
                </a:rPr>
                <a:t>C</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7" name="Rectangle 84">
              <a:extLst>
                <a:ext uri="{FF2B5EF4-FFF2-40B4-BE49-F238E27FC236}">
                  <a16:creationId xmlns:a16="http://schemas.microsoft.com/office/drawing/2014/main" id="{8221EC2A-6653-43B9-8B6E-5F9BCC0317C4}"/>
                </a:ext>
              </a:extLst>
            </p:cNvPr>
            <p:cNvSpPr>
              <a:spLocks noChangeArrowheads="1"/>
            </p:cNvSpPr>
            <p:nvPr/>
          </p:nvSpPr>
          <p:spPr bwMode="auto">
            <a:xfrm>
              <a:off x="3409950" y="1955800"/>
              <a:ext cx="671830" cy="303530"/>
            </a:xfrm>
            <a:prstGeom prst="rect">
              <a:avLst/>
            </a:prstGeom>
            <a:solidFill>
              <a:srgbClr val="C4BD97"/>
            </a:solidFill>
            <a:ln w="9525">
              <a:solidFill>
                <a:srgbClr val="000000"/>
              </a:solidFill>
              <a:miter lim="800000"/>
              <a:headEnd/>
              <a:tailEnd/>
            </a:ln>
          </p:spPr>
          <p:txBody>
            <a:bodyPr rot="0" vert="horz" wrap="square" lIns="91440" tIns="45720" rIns="91440" bIns="45720" anchor="t" anchorCtr="0" upright="1">
              <a:noAutofit/>
            </a:bodyPr>
            <a:lstStyle/>
            <a:p>
              <a:pPr algn="ctr"/>
              <a:r>
                <a:rPr lang="ja-JP" sz="900" kern="100">
                  <a:effectLst/>
                  <a:latin typeface="游明朝" panose="02020400000000000000" pitchFamily="18" charset="-128"/>
                  <a:ea typeface="Meiryo UI" panose="020B0604030504040204" pitchFamily="50" charset="-128"/>
                  <a:cs typeface="Times New Roman" panose="02020603050405020304" pitchFamily="18" charset="0"/>
                </a:rPr>
                <a:t>評価</a:t>
              </a:r>
              <a:r>
                <a:rPr lang="en-US" sz="900" kern="100">
                  <a:effectLst/>
                  <a:latin typeface="游明朝" panose="02020400000000000000" pitchFamily="18" charset="-128"/>
                  <a:ea typeface="Meiryo UI" panose="020B0604030504040204" pitchFamily="50" charset="-128"/>
                  <a:cs typeface="Times New Roman" panose="02020603050405020304" pitchFamily="18" charset="0"/>
                </a:rPr>
                <a:t>D</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8" name="正方形/長方形 117">
              <a:extLst>
                <a:ext uri="{FF2B5EF4-FFF2-40B4-BE49-F238E27FC236}">
                  <a16:creationId xmlns:a16="http://schemas.microsoft.com/office/drawing/2014/main" id="{1C2565D5-B786-4B97-9A03-3D3209354429}"/>
                </a:ext>
              </a:extLst>
            </p:cNvPr>
            <p:cNvSpPr/>
            <p:nvPr/>
          </p:nvSpPr>
          <p:spPr>
            <a:xfrm>
              <a:off x="622300" y="0"/>
              <a:ext cx="2058035" cy="2377440"/>
            </a:xfrm>
            <a:prstGeom prst="rect">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9" name="正方形/長方形 118">
              <a:extLst>
                <a:ext uri="{FF2B5EF4-FFF2-40B4-BE49-F238E27FC236}">
                  <a16:creationId xmlns:a16="http://schemas.microsoft.com/office/drawing/2014/main" id="{A01DB557-AB6E-4C0F-A991-F26811898F3B}"/>
                </a:ext>
              </a:extLst>
            </p:cNvPr>
            <p:cNvSpPr/>
            <p:nvPr/>
          </p:nvSpPr>
          <p:spPr>
            <a:xfrm>
              <a:off x="3257550" y="6350"/>
              <a:ext cx="2058035" cy="2377440"/>
            </a:xfrm>
            <a:prstGeom prst="rect">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0" name="Rectangle 80">
              <a:extLst>
                <a:ext uri="{FF2B5EF4-FFF2-40B4-BE49-F238E27FC236}">
                  <a16:creationId xmlns:a16="http://schemas.microsoft.com/office/drawing/2014/main" id="{2384F9B8-F38C-4254-8CBB-A351CCF7BB0A}"/>
                </a:ext>
              </a:extLst>
            </p:cNvPr>
            <p:cNvSpPr>
              <a:spLocks noChangeArrowheads="1"/>
            </p:cNvSpPr>
            <p:nvPr/>
          </p:nvSpPr>
          <p:spPr bwMode="auto">
            <a:xfrm>
              <a:off x="3352800" y="44443"/>
              <a:ext cx="775335" cy="18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algn="just"/>
              <a:r>
                <a:rPr lang="ja-JP" sz="900" kern="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評価手順</a:t>
              </a:r>
              <a:r>
                <a:rPr lang="en-US" sz="900" kern="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_</a:t>
              </a:r>
              <a:r>
                <a:rPr lang="ja-JP" sz="900" kern="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２</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1" name="Rectangle 54">
              <a:extLst>
                <a:ext uri="{FF2B5EF4-FFF2-40B4-BE49-F238E27FC236}">
                  <a16:creationId xmlns:a16="http://schemas.microsoft.com/office/drawing/2014/main" id="{9F0C24E0-5234-45B4-B5AD-E385362AD4C8}"/>
                </a:ext>
              </a:extLst>
            </p:cNvPr>
            <p:cNvSpPr>
              <a:spLocks noChangeArrowheads="1"/>
            </p:cNvSpPr>
            <p:nvPr/>
          </p:nvSpPr>
          <p:spPr bwMode="auto">
            <a:xfrm>
              <a:off x="3327400" y="241265"/>
              <a:ext cx="182689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gn="just">
                <a:lnSpc>
                  <a:spcPts val="1100"/>
                </a:lnSpc>
              </a:pPr>
              <a:r>
                <a:rPr lang="ja-JP" sz="900" kern="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（施設</a:t>
              </a:r>
              <a:r>
                <a:rPr lang="ja-JP" sz="900" kern="0">
                  <a:solidFill>
                    <a:srgbClr val="FF0000"/>
                  </a:solidFill>
                  <a:effectLst/>
                  <a:latin typeface="游明朝" panose="02020400000000000000" pitchFamily="18" charset="-128"/>
                  <a:ea typeface="Meiryo UI" panose="020B0604030504040204" pitchFamily="50" charset="-128"/>
                  <a:cs typeface="Meiryo UI" panose="020B0604030504040204" pitchFamily="50" charset="-128"/>
                </a:rPr>
                <a:t>・設備</a:t>
              </a:r>
              <a:r>
                <a:rPr lang="ja-JP" sz="900" kern="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の劣化や損傷状態の総合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14300" algn="just">
                <a:lnSpc>
                  <a:spcPts val="1100"/>
                </a:lnSpc>
              </a:pPr>
              <a:r>
                <a:rPr lang="ja-JP" sz="900" kern="0">
                  <a:solidFill>
                    <a:srgbClr val="000000"/>
                  </a:solidFill>
                  <a:effectLst/>
                  <a:latin typeface="游明朝" panose="02020400000000000000" pitchFamily="18" charset="-128"/>
                  <a:ea typeface="Meiryo UI" panose="020B0604030504040204" pitchFamily="50" charset="-128"/>
                  <a:cs typeface="Meiryo UI" panose="020B0604030504040204" pitchFamily="50" charset="-128"/>
                </a:rPr>
                <a:t>評価）</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2" name="Freeform 34">
              <a:extLst>
                <a:ext uri="{FF2B5EF4-FFF2-40B4-BE49-F238E27FC236}">
                  <a16:creationId xmlns:a16="http://schemas.microsoft.com/office/drawing/2014/main" id="{0DD75599-6797-4CB8-AF79-FD9491715FF3}"/>
                </a:ext>
              </a:extLst>
            </p:cNvPr>
            <p:cNvSpPr>
              <a:spLocks/>
            </p:cNvSpPr>
            <p:nvPr/>
          </p:nvSpPr>
          <p:spPr bwMode="auto">
            <a:xfrm>
              <a:off x="2895600" y="939800"/>
              <a:ext cx="180340" cy="532765"/>
            </a:xfrm>
            <a:custGeom>
              <a:avLst/>
              <a:gdLst>
                <a:gd name="T0" fmla="*/ 0 w 284"/>
                <a:gd name="T1" fmla="*/ 210 h 839"/>
                <a:gd name="T2" fmla="*/ 142 w 284"/>
                <a:gd name="T3" fmla="*/ 210 h 839"/>
                <a:gd name="T4" fmla="*/ 142 w 284"/>
                <a:gd name="T5" fmla="*/ 0 h 839"/>
                <a:gd name="T6" fmla="*/ 284 w 284"/>
                <a:gd name="T7" fmla="*/ 419 h 839"/>
                <a:gd name="T8" fmla="*/ 142 w 284"/>
                <a:gd name="T9" fmla="*/ 839 h 839"/>
                <a:gd name="T10" fmla="*/ 142 w 284"/>
                <a:gd name="T11" fmla="*/ 629 h 839"/>
                <a:gd name="T12" fmla="*/ 0 w 284"/>
                <a:gd name="T13" fmla="*/ 629 h 839"/>
                <a:gd name="T14" fmla="*/ 0 w 284"/>
                <a:gd name="T15" fmla="*/ 210 h 8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839">
                  <a:moveTo>
                    <a:pt x="0" y="210"/>
                  </a:moveTo>
                  <a:lnTo>
                    <a:pt x="142" y="210"/>
                  </a:lnTo>
                  <a:lnTo>
                    <a:pt x="142" y="0"/>
                  </a:lnTo>
                  <a:lnTo>
                    <a:pt x="284" y="419"/>
                  </a:lnTo>
                  <a:lnTo>
                    <a:pt x="142" y="839"/>
                  </a:lnTo>
                  <a:lnTo>
                    <a:pt x="142" y="629"/>
                  </a:lnTo>
                  <a:lnTo>
                    <a:pt x="0" y="629"/>
                  </a:lnTo>
                  <a:lnTo>
                    <a:pt x="0" y="210"/>
                  </a:lnTo>
                  <a:close/>
                </a:path>
              </a:pathLst>
            </a:custGeom>
            <a:solidFill>
              <a:srgbClr val="C4BD97"/>
            </a:solidFill>
            <a:ln w="9525">
              <a:solidFill>
                <a:srgbClr val="000000"/>
              </a:solidFill>
              <a:round/>
              <a:headEnd/>
              <a:tailEnd/>
            </a:ln>
          </p:spPr>
          <p:txBody>
            <a:bodyPr rot="0" vert="horz" wrap="square" lIns="91440" tIns="45720" rIns="91440" bIns="45720" anchor="t" anchorCtr="0" upright="1">
              <a:noAutofit/>
            </a:bodyPr>
            <a:lstStyle/>
            <a:p>
              <a:endParaRPr lang="ja-JP" altLang="en-US"/>
            </a:p>
          </p:txBody>
        </p:sp>
        <p:sp>
          <p:nvSpPr>
            <p:cNvPr id="123" name="Freeform 36">
              <a:extLst>
                <a:ext uri="{FF2B5EF4-FFF2-40B4-BE49-F238E27FC236}">
                  <a16:creationId xmlns:a16="http://schemas.microsoft.com/office/drawing/2014/main" id="{C20E762C-183D-4573-AB26-431789166090}"/>
                </a:ext>
              </a:extLst>
            </p:cNvPr>
            <p:cNvSpPr>
              <a:spLocks noEditPoints="1"/>
            </p:cNvSpPr>
            <p:nvPr/>
          </p:nvSpPr>
          <p:spPr bwMode="auto">
            <a:xfrm>
              <a:off x="476250" y="2470150"/>
              <a:ext cx="4853305" cy="862330"/>
            </a:xfrm>
            <a:custGeom>
              <a:avLst/>
              <a:gdLst>
                <a:gd name="T0" fmla="*/ 16 w 9472"/>
                <a:gd name="T1" fmla="*/ 1240 h 1568"/>
                <a:gd name="T2" fmla="*/ 16 w 9472"/>
                <a:gd name="T3" fmla="*/ 872 h 1568"/>
                <a:gd name="T4" fmla="*/ 0 w 9472"/>
                <a:gd name="T5" fmla="*/ 519 h 1568"/>
                <a:gd name="T6" fmla="*/ 0 w 9472"/>
                <a:gd name="T7" fmla="*/ 183 h 1568"/>
                <a:gd name="T8" fmla="*/ 154 w 9472"/>
                <a:gd name="T9" fmla="*/ 0 h 1568"/>
                <a:gd name="T10" fmla="*/ 474 w 9472"/>
                <a:gd name="T11" fmla="*/ 0 h 1568"/>
                <a:gd name="T12" fmla="*/ 827 w 9472"/>
                <a:gd name="T13" fmla="*/ 16 h 1568"/>
                <a:gd name="T14" fmla="*/ 1195 w 9472"/>
                <a:gd name="T15" fmla="*/ 16 h 1568"/>
                <a:gd name="T16" fmla="*/ 1548 w 9472"/>
                <a:gd name="T17" fmla="*/ 0 h 1568"/>
                <a:gd name="T18" fmla="*/ 1884 w 9472"/>
                <a:gd name="T19" fmla="*/ 0 h 1568"/>
                <a:gd name="T20" fmla="*/ 2204 w 9472"/>
                <a:gd name="T21" fmla="*/ 0 h 1568"/>
                <a:gd name="T22" fmla="*/ 2557 w 9472"/>
                <a:gd name="T23" fmla="*/ 16 h 1568"/>
                <a:gd name="T24" fmla="*/ 2925 w 9472"/>
                <a:gd name="T25" fmla="*/ 16 h 1568"/>
                <a:gd name="T26" fmla="*/ 3277 w 9472"/>
                <a:gd name="T27" fmla="*/ 0 h 1568"/>
                <a:gd name="T28" fmla="*/ 3614 w 9472"/>
                <a:gd name="T29" fmla="*/ 0 h 1568"/>
                <a:gd name="T30" fmla="*/ 3934 w 9472"/>
                <a:gd name="T31" fmla="*/ 0 h 1568"/>
                <a:gd name="T32" fmla="*/ 4286 w 9472"/>
                <a:gd name="T33" fmla="*/ 16 h 1568"/>
                <a:gd name="T34" fmla="*/ 4655 w 9472"/>
                <a:gd name="T35" fmla="*/ 16 h 1568"/>
                <a:gd name="T36" fmla="*/ 5007 w 9472"/>
                <a:gd name="T37" fmla="*/ 0 h 1568"/>
                <a:gd name="T38" fmla="*/ 5343 w 9472"/>
                <a:gd name="T39" fmla="*/ 0 h 1568"/>
                <a:gd name="T40" fmla="*/ 5664 w 9472"/>
                <a:gd name="T41" fmla="*/ 0 h 1568"/>
                <a:gd name="T42" fmla="*/ 6016 w 9472"/>
                <a:gd name="T43" fmla="*/ 16 h 1568"/>
                <a:gd name="T44" fmla="*/ 6384 w 9472"/>
                <a:gd name="T45" fmla="*/ 16 h 1568"/>
                <a:gd name="T46" fmla="*/ 6737 w 9472"/>
                <a:gd name="T47" fmla="*/ 0 h 1568"/>
                <a:gd name="T48" fmla="*/ 7073 w 9472"/>
                <a:gd name="T49" fmla="*/ 0 h 1568"/>
                <a:gd name="T50" fmla="*/ 7394 w 9472"/>
                <a:gd name="T51" fmla="*/ 0 h 1568"/>
                <a:gd name="T52" fmla="*/ 7746 w 9472"/>
                <a:gd name="T53" fmla="*/ 16 h 1568"/>
                <a:gd name="T54" fmla="*/ 8114 w 9472"/>
                <a:gd name="T55" fmla="*/ 16 h 1568"/>
                <a:gd name="T56" fmla="*/ 8467 w 9472"/>
                <a:gd name="T57" fmla="*/ 0 h 1568"/>
                <a:gd name="T58" fmla="*/ 8803 w 9472"/>
                <a:gd name="T59" fmla="*/ 0 h 1568"/>
                <a:gd name="T60" fmla="*/ 9123 w 9472"/>
                <a:gd name="T61" fmla="*/ 0 h 1568"/>
                <a:gd name="T62" fmla="*/ 9456 w 9472"/>
                <a:gd name="T63" fmla="*/ 20 h 1568"/>
                <a:gd name="T64" fmla="*/ 9456 w 9472"/>
                <a:gd name="T65" fmla="*/ 388 h 1568"/>
                <a:gd name="T66" fmla="*/ 9472 w 9472"/>
                <a:gd name="T67" fmla="*/ 740 h 1568"/>
                <a:gd name="T68" fmla="*/ 9472 w 9472"/>
                <a:gd name="T69" fmla="*/ 1077 h 1568"/>
                <a:gd name="T70" fmla="*/ 9472 w 9472"/>
                <a:gd name="T71" fmla="*/ 1397 h 1568"/>
                <a:gd name="T72" fmla="*/ 9308 w 9472"/>
                <a:gd name="T73" fmla="*/ 1568 h 1568"/>
                <a:gd name="T74" fmla="*/ 8955 w 9472"/>
                <a:gd name="T75" fmla="*/ 1552 h 1568"/>
                <a:gd name="T76" fmla="*/ 8587 w 9472"/>
                <a:gd name="T77" fmla="*/ 1552 h 1568"/>
                <a:gd name="T78" fmla="*/ 8234 w 9472"/>
                <a:gd name="T79" fmla="*/ 1568 h 1568"/>
                <a:gd name="T80" fmla="*/ 7898 w 9472"/>
                <a:gd name="T81" fmla="*/ 1568 h 1568"/>
                <a:gd name="T82" fmla="*/ 7578 w 9472"/>
                <a:gd name="T83" fmla="*/ 1568 h 1568"/>
                <a:gd name="T84" fmla="*/ 7225 w 9472"/>
                <a:gd name="T85" fmla="*/ 1552 h 1568"/>
                <a:gd name="T86" fmla="*/ 6857 w 9472"/>
                <a:gd name="T87" fmla="*/ 1552 h 1568"/>
                <a:gd name="T88" fmla="*/ 6505 w 9472"/>
                <a:gd name="T89" fmla="*/ 1568 h 1568"/>
                <a:gd name="T90" fmla="*/ 6168 w 9472"/>
                <a:gd name="T91" fmla="*/ 1568 h 1568"/>
                <a:gd name="T92" fmla="*/ 5848 w 9472"/>
                <a:gd name="T93" fmla="*/ 1568 h 1568"/>
                <a:gd name="T94" fmla="*/ 5496 w 9472"/>
                <a:gd name="T95" fmla="*/ 1552 h 1568"/>
                <a:gd name="T96" fmla="*/ 5127 w 9472"/>
                <a:gd name="T97" fmla="*/ 1552 h 1568"/>
                <a:gd name="T98" fmla="*/ 4775 w 9472"/>
                <a:gd name="T99" fmla="*/ 1568 h 1568"/>
                <a:gd name="T100" fmla="*/ 4438 w 9472"/>
                <a:gd name="T101" fmla="*/ 1568 h 1568"/>
                <a:gd name="T102" fmla="*/ 4118 w 9472"/>
                <a:gd name="T103" fmla="*/ 1568 h 1568"/>
                <a:gd name="T104" fmla="*/ 3766 w 9472"/>
                <a:gd name="T105" fmla="*/ 1552 h 1568"/>
                <a:gd name="T106" fmla="*/ 3397 w 9472"/>
                <a:gd name="T107" fmla="*/ 1552 h 1568"/>
                <a:gd name="T108" fmla="*/ 3045 w 9472"/>
                <a:gd name="T109" fmla="*/ 1568 h 1568"/>
                <a:gd name="T110" fmla="*/ 2709 w 9472"/>
                <a:gd name="T111" fmla="*/ 1568 h 1568"/>
                <a:gd name="T112" fmla="*/ 2388 w 9472"/>
                <a:gd name="T113" fmla="*/ 1568 h 1568"/>
                <a:gd name="T114" fmla="*/ 2036 w 9472"/>
                <a:gd name="T115" fmla="*/ 1552 h 1568"/>
                <a:gd name="T116" fmla="*/ 1668 w 9472"/>
                <a:gd name="T117" fmla="*/ 1552 h 1568"/>
                <a:gd name="T118" fmla="*/ 1315 w 9472"/>
                <a:gd name="T119" fmla="*/ 1568 h 1568"/>
                <a:gd name="T120" fmla="*/ 979 w 9472"/>
                <a:gd name="T121" fmla="*/ 1568 h 1568"/>
                <a:gd name="T122" fmla="*/ 659 w 9472"/>
                <a:gd name="T123" fmla="*/ 1568 h 1568"/>
                <a:gd name="T124" fmla="*/ 306 w 9472"/>
                <a:gd name="T125" fmla="*/ 1552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72" h="1568">
                  <a:moveTo>
                    <a:pt x="0" y="1560"/>
                  </a:moveTo>
                  <a:lnTo>
                    <a:pt x="0" y="1544"/>
                  </a:lnTo>
                  <a:lnTo>
                    <a:pt x="16" y="1544"/>
                  </a:lnTo>
                  <a:lnTo>
                    <a:pt x="16" y="1560"/>
                  </a:lnTo>
                  <a:lnTo>
                    <a:pt x="0" y="1560"/>
                  </a:lnTo>
                  <a:close/>
                  <a:moveTo>
                    <a:pt x="0" y="1528"/>
                  </a:moveTo>
                  <a:lnTo>
                    <a:pt x="0" y="1512"/>
                  </a:lnTo>
                  <a:lnTo>
                    <a:pt x="16" y="1512"/>
                  </a:lnTo>
                  <a:lnTo>
                    <a:pt x="16" y="1528"/>
                  </a:lnTo>
                  <a:lnTo>
                    <a:pt x="0" y="1528"/>
                  </a:lnTo>
                  <a:close/>
                  <a:moveTo>
                    <a:pt x="0" y="1496"/>
                  </a:moveTo>
                  <a:lnTo>
                    <a:pt x="0" y="1480"/>
                  </a:lnTo>
                  <a:lnTo>
                    <a:pt x="16" y="1480"/>
                  </a:lnTo>
                  <a:lnTo>
                    <a:pt x="16" y="1496"/>
                  </a:lnTo>
                  <a:lnTo>
                    <a:pt x="0" y="1496"/>
                  </a:lnTo>
                  <a:close/>
                  <a:moveTo>
                    <a:pt x="0" y="1464"/>
                  </a:moveTo>
                  <a:lnTo>
                    <a:pt x="0" y="1448"/>
                  </a:lnTo>
                  <a:lnTo>
                    <a:pt x="16" y="1448"/>
                  </a:lnTo>
                  <a:lnTo>
                    <a:pt x="16" y="1464"/>
                  </a:lnTo>
                  <a:lnTo>
                    <a:pt x="0" y="1464"/>
                  </a:lnTo>
                  <a:close/>
                  <a:moveTo>
                    <a:pt x="0" y="1432"/>
                  </a:moveTo>
                  <a:lnTo>
                    <a:pt x="0" y="1416"/>
                  </a:lnTo>
                  <a:lnTo>
                    <a:pt x="16" y="1416"/>
                  </a:lnTo>
                  <a:lnTo>
                    <a:pt x="16" y="1432"/>
                  </a:lnTo>
                  <a:lnTo>
                    <a:pt x="0" y="1432"/>
                  </a:lnTo>
                  <a:close/>
                  <a:moveTo>
                    <a:pt x="0" y="1400"/>
                  </a:moveTo>
                  <a:lnTo>
                    <a:pt x="0" y="1384"/>
                  </a:lnTo>
                  <a:lnTo>
                    <a:pt x="16" y="1384"/>
                  </a:lnTo>
                  <a:lnTo>
                    <a:pt x="16" y="1400"/>
                  </a:lnTo>
                  <a:lnTo>
                    <a:pt x="0" y="1400"/>
                  </a:lnTo>
                  <a:close/>
                  <a:moveTo>
                    <a:pt x="0" y="1368"/>
                  </a:moveTo>
                  <a:lnTo>
                    <a:pt x="0" y="1352"/>
                  </a:lnTo>
                  <a:lnTo>
                    <a:pt x="16" y="1352"/>
                  </a:lnTo>
                  <a:lnTo>
                    <a:pt x="16" y="1368"/>
                  </a:lnTo>
                  <a:lnTo>
                    <a:pt x="0" y="1368"/>
                  </a:lnTo>
                  <a:close/>
                  <a:moveTo>
                    <a:pt x="0" y="1336"/>
                  </a:moveTo>
                  <a:lnTo>
                    <a:pt x="0" y="1320"/>
                  </a:lnTo>
                  <a:lnTo>
                    <a:pt x="16" y="1320"/>
                  </a:lnTo>
                  <a:lnTo>
                    <a:pt x="16" y="1336"/>
                  </a:lnTo>
                  <a:lnTo>
                    <a:pt x="0" y="1336"/>
                  </a:lnTo>
                  <a:close/>
                  <a:moveTo>
                    <a:pt x="0" y="1304"/>
                  </a:moveTo>
                  <a:lnTo>
                    <a:pt x="0" y="1288"/>
                  </a:lnTo>
                  <a:lnTo>
                    <a:pt x="16" y="1288"/>
                  </a:lnTo>
                  <a:lnTo>
                    <a:pt x="16" y="1304"/>
                  </a:lnTo>
                  <a:lnTo>
                    <a:pt x="0" y="1304"/>
                  </a:lnTo>
                  <a:close/>
                  <a:moveTo>
                    <a:pt x="0" y="1272"/>
                  </a:moveTo>
                  <a:lnTo>
                    <a:pt x="0" y="1256"/>
                  </a:lnTo>
                  <a:lnTo>
                    <a:pt x="16" y="1256"/>
                  </a:lnTo>
                  <a:lnTo>
                    <a:pt x="16" y="1272"/>
                  </a:lnTo>
                  <a:lnTo>
                    <a:pt x="0" y="1272"/>
                  </a:lnTo>
                  <a:close/>
                  <a:moveTo>
                    <a:pt x="0" y="1240"/>
                  </a:moveTo>
                  <a:lnTo>
                    <a:pt x="0" y="1224"/>
                  </a:lnTo>
                  <a:lnTo>
                    <a:pt x="16" y="1224"/>
                  </a:lnTo>
                  <a:lnTo>
                    <a:pt x="16" y="1240"/>
                  </a:lnTo>
                  <a:lnTo>
                    <a:pt x="0" y="1240"/>
                  </a:lnTo>
                  <a:close/>
                  <a:moveTo>
                    <a:pt x="0" y="1208"/>
                  </a:moveTo>
                  <a:lnTo>
                    <a:pt x="0" y="1192"/>
                  </a:lnTo>
                  <a:lnTo>
                    <a:pt x="16" y="1192"/>
                  </a:lnTo>
                  <a:lnTo>
                    <a:pt x="16" y="1208"/>
                  </a:lnTo>
                  <a:lnTo>
                    <a:pt x="0" y="1208"/>
                  </a:lnTo>
                  <a:close/>
                  <a:moveTo>
                    <a:pt x="0" y="1176"/>
                  </a:moveTo>
                  <a:lnTo>
                    <a:pt x="0" y="1160"/>
                  </a:lnTo>
                  <a:lnTo>
                    <a:pt x="16" y="1160"/>
                  </a:lnTo>
                  <a:lnTo>
                    <a:pt x="16" y="1176"/>
                  </a:lnTo>
                  <a:lnTo>
                    <a:pt x="0" y="1176"/>
                  </a:lnTo>
                  <a:close/>
                  <a:moveTo>
                    <a:pt x="0" y="1144"/>
                  </a:moveTo>
                  <a:lnTo>
                    <a:pt x="0" y="1128"/>
                  </a:lnTo>
                  <a:lnTo>
                    <a:pt x="16" y="1128"/>
                  </a:lnTo>
                  <a:lnTo>
                    <a:pt x="16" y="1144"/>
                  </a:lnTo>
                  <a:lnTo>
                    <a:pt x="0" y="1144"/>
                  </a:lnTo>
                  <a:close/>
                  <a:moveTo>
                    <a:pt x="0" y="1112"/>
                  </a:moveTo>
                  <a:lnTo>
                    <a:pt x="0" y="1096"/>
                  </a:lnTo>
                  <a:lnTo>
                    <a:pt x="16" y="1096"/>
                  </a:lnTo>
                  <a:lnTo>
                    <a:pt x="16" y="1112"/>
                  </a:lnTo>
                  <a:lnTo>
                    <a:pt x="0" y="1112"/>
                  </a:lnTo>
                  <a:close/>
                  <a:moveTo>
                    <a:pt x="0" y="1080"/>
                  </a:moveTo>
                  <a:lnTo>
                    <a:pt x="0" y="1064"/>
                  </a:lnTo>
                  <a:lnTo>
                    <a:pt x="16" y="1064"/>
                  </a:lnTo>
                  <a:lnTo>
                    <a:pt x="16" y="1080"/>
                  </a:lnTo>
                  <a:lnTo>
                    <a:pt x="0" y="1080"/>
                  </a:lnTo>
                  <a:close/>
                  <a:moveTo>
                    <a:pt x="0" y="1048"/>
                  </a:moveTo>
                  <a:lnTo>
                    <a:pt x="0" y="1032"/>
                  </a:lnTo>
                  <a:lnTo>
                    <a:pt x="16" y="1032"/>
                  </a:lnTo>
                  <a:lnTo>
                    <a:pt x="16" y="1048"/>
                  </a:lnTo>
                  <a:lnTo>
                    <a:pt x="0" y="1048"/>
                  </a:lnTo>
                  <a:close/>
                  <a:moveTo>
                    <a:pt x="0" y="1016"/>
                  </a:moveTo>
                  <a:lnTo>
                    <a:pt x="0" y="1000"/>
                  </a:lnTo>
                  <a:lnTo>
                    <a:pt x="16" y="1000"/>
                  </a:lnTo>
                  <a:lnTo>
                    <a:pt x="16" y="1016"/>
                  </a:lnTo>
                  <a:lnTo>
                    <a:pt x="0" y="1016"/>
                  </a:lnTo>
                  <a:close/>
                  <a:moveTo>
                    <a:pt x="0" y="984"/>
                  </a:moveTo>
                  <a:lnTo>
                    <a:pt x="0" y="968"/>
                  </a:lnTo>
                  <a:lnTo>
                    <a:pt x="16" y="968"/>
                  </a:lnTo>
                  <a:lnTo>
                    <a:pt x="16" y="984"/>
                  </a:lnTo>
                  <a:lnTo>
                    <a:pt x="0" y="984"/>
                  </a:lnTo>
                  <a:close/>
                  <a:moveTo>
                    <a:pt x="0" y="952"/>
                  </a:moveTo>
                  <a:lnTo>
                    <a:pt x="0" y="936"/>
                  </a:lnTo>
                  <a:lnTo>
                    <a:pt x="16" y="936"/>
                  </a:lnTo>
                  <a:lnTo>
                    <a:pt x="16" y="952"/>
                  </a:lnTo>
                  <a:lnTo>
                    <a:pt x="0" y="952"/>
                  </a:lnTo>
                  <a:close/>
                  <a:moveTo>
                    <a:pt x="0" y="920"/>
                  </a:moveTo>
                  <a:lnTo>
                    <a:pt x="0" y="904"/>
                  </a:lnTo>
                  <a:lnTo>
                    <a:pt x="16" y="904"/>
                  </a:lnTo>
                  <a:lnTo>
                    <a:pt x="16" y="920"/>
                  </a:lnTo>
                  <a:lnTo>
                    <a:pt x="0" y="920"/>
                  </a:lnTo>
                  <a:close/>
                  <a:moveTo>
                    <a:pt x="0" y="888"/>
                  </a:moveTo>
                  <a:lnTo>
                    <a:pt x="0" y="872"/>
                  </a:lnTo>
                  <a:lnTo>
                    <a:pt x="16" y="872"/>
                  </a:lnTo>
                  <a:lnTo>
                    <a:pt x="16" y="888"/>
                  </a:lnTo>
                  <a:lnTo>
                    <a:pt x="0" y="888"/>
                  </a:lnTo>
                  <a:close/>
                  <a:moveTo>
                    <a:pt x="0" y="856"/>
                  </a:moveTo>
                  <a:lnTo>
                    <a:pt x="0" y="840"/>
                  </a:lnTo>
                  <a:lnTo>
                    <a:pt x="16" y="840"/>
                  </a:lnTo>
                  <a:lnTo>
                    <a:pt x="16" y="856"/>
                  </a:lnTo>
                  <a:lnTo>
                    <a:pt x="0" y="856"/>
                  </a:lnTo>
                  <a:close/>
                  <a:moveTo>
                    <a:pt x="0" y="824"/>
                  </a:moveTo>
                  <a:lnTo>
                    <a:pt x="0" y="808"/>
                  </a:lnTo>
                  <a:lnTo>
                    <a:pt x="16" y="808"/>
                  </a:lnTo>
                  <a:lnTo>
                    <a:pt x="16" y="824"/>
                  </a:lnTo>
                  <a:lnTo>
                    <a:pt x="0" y="824"/>
                  </a:lnTo>
                  <a:close/>
                  <a:moveTo>
                    <a:pt x="0" y="792"/>
                  </a:moveTo>
                  <a:lnTo>
                    <a:pt x="0" y="776"/>
                  </a:lnTo>
                  <a:lnTo>
                    <a:pt x="16" y="776"/>
                  </a:lnTo>
                  <a:lnTo>
                    <a:pt x="16" y="792"/>
                  </a:lnTo>
                  <a:lnTo>
                    <a:pt x="0" y="792"/>
                  </a:lnTo>
                  <a:close/>
                  <a:moveTo>
                    <a:pt x="0" y="760"/>
                  </a:moveTo>
                  <a:lnTo>
                    <a:pt x="0" y="744"/>
                  </a:lnTo>
                  <a:lnTo>
                    <a:pt x="16" y="744"/>
                  </a:lnTo>
                  <a:lnTo>
                    <a:pt x="16" y="760"/>
                  </a:lnTo>
                  <a:lnTo>
                    <a:pt x="0" y="760"/>
                  </a:lnTo>
                  <a:close/>
                  <a:moveTo>
                    <a:pt x="0" y="728"/>
                  </a:moveTo>
                  <a:lnTo>
                    <a:pt x="0" y="712"/>
                  </a:lnTo>
                  <a:lnTo>
                    <a:pt x="16" y="712"/>
                  </a:lnTo>
                  <a:lnTo>
                    <a:pt x="16" y="728"/>
                  </a:lnTo>
                  <a:lnTo>
                    <a:pt x="0" y="728"/>
                  </a:lnTo>
                  <a:close/>
                  <a:moveTo>
                    <a:pt x="0" y="696"/>
                  </a:moveTo>
                  <a:lnTo>
                    <a:pt x="0" y="680"/>
                  </a:lnTo>
                  <a:lnTo>
                    <a:pt x="16" y="680"/>
                  </a:lnTo>
                  <a:lnTo>
                    <a:pt x="16" y="696"/>
                  </a:lnTo>
                  <a:lnTo>
                    <a:pt x="0" y="696"/>
                  </a:lnTo>
                  <a:close/>
                  <a:moveTo>
                    <a:pt x="0" y="664"/>
                  </a:moveTo>
                  <a:lnTo>
                    <a:pt x="0" y="648"/>
                  </a:lnTo>
                  <a:lnTo>
                    <a:pt x="16" y="648"/>
                  </a:lnTo>
                  <a:lnTo>
                    <a:pt x="16" y="664"/>
                  </a:lnTo>
                  <a:lnTo>
                    <a:pt x="0" y="664"/>
                  </a:lnTo>
                  <a:close/>
                  <a:moveTo>
                    <a:pt x="0" y="632"/>
                  </a:moveTo>
                  <a:lnTo>
                    <a:pt x="0" y="616"/>
                  </a:lnTo>
                  <a:lnTo>
                    <a:pt x="16" y="616"/>
                  </a:lnTo>
                  <a:lnTo>
                    <a:pt x="16" y="632"/>
                  </a:lnTo>
                  <a:lnTo>
                    <a:pt x="0" y="632"/>
                  </a:lnTo>
                  <a:close/>
                  <a:moveTo>
                    <a:pt x="0" y="600"/>
                  </a:moveTo>
                  <a:lnTo>
                    <a:pt x="0" y="583"/>
                  </a:lnTo>
                  <a:lnTo>
                    <a:pt x="16" y="583"/>
                  </a:lnTo>
                  <a:lnTo>
                    <a:pt x="16" y="600"/>
                  </a:lnTo>
                  <a:lnTo>
                    <a:pt x="0" y="600"/>
                  </a:lnTo>
                  <a:close/>
                  <a:moveTo>
                    <a:pt x="0" y="567"/>
                  </a:moveTo>
                  <a:lnTo>
                    <a:pt x="0" y="551"/>
                  </a:lnTo>
                  <a:lnTo>
                    <a:pt x="16" y="551"/>
                  </a:lnTo>
                  <a:lnTo>
                    <a:pt x="16" y="567"/>
                  </a:lnTo>
                  <a:lnTo>
                    <a:pt x="0" y="567"/>
                  </a:lnTo>
                  <a:close/>
                  <a:moveTo>
                    <a:pt x="0" y="535"/>
                  </a:moveTo>
                  <a:lnTo>
                    <a:pt x="0" y="519"/>
                  </a:lnTo>
                  <a:lnTo>
                    <a:pt x="16" y="519"/>
                  </a:lnTo>
                  <a:lnTo>
                    <a:pt x="16" y="535"/>
                  </a:lnTo>
                  <a:lnTo>
                    <a:pt x="0" y="535"/>
                  </a:lnTo>
                  <a:close/>
                  <a:moveTo>
                    <a:pt x="0" y="503"/>
                  </a:moveTo>
                  <a:lnTo>
                    <a:pt x="0" y="487"/>
                  </a:lnTo>
                  <a:lnTo>
                    <a:pt x="16" y="487"/>
                  </a:lnTo>
                  <a:lnTo>
                    <a:pt x="16" y="503"/>
                  </a:lnTo>
                  <a:lnTo>
                    <a:pt x="0" y="503"/>
                  </a:lnTo>
                  <a:close/>
                  <a:moveTo>
                    <a:pt x="0" y="471"/>
                  </a:moveTo>
                  <a:lnTo>
                    <a:pt x="0" y="455"/>
                  </a:lnTo>
                  <a:lnTo>
                    <a:pt x="16" y="455"/>
                  </a:lnTo>
                  <a:lnTo>
                    <a:pt x="16" y="471"/>
                  </a:lnTo>
                  <a:lnTo>
                    <a:pt x="0" y="471"/>
                  </a:lnTo>
                  <a:close/>
                  <a:moveTo>
                    <a:pt x="0" y="439"/>
                  </a:moveTo>
                  <a:lnTo>
                    <a:pt x="0" y="423"/>
                  </a:lnTo>
                  <a:lnTo>
                    <a:pt x="16" y="423"/>
                  </a:lnTo>
                  <a:lnTo>
                    <a:pt x="16" y="439"/>
                  </a:lnTo>
                  <a:lnTo>
                    <a:pt x="0" y="439"/>
                  </a:lnTo>
                  <a:close/>
                  <a:moveTo>
                    <a:pt x="0" y="407"/>
                  </a:moveTo>
                  <a:lnTo>
                    <a:pt x="0" y="391"/>
                  </a:lnTo>
                  <a:lnTo>
                    <a:pt x="16" y="391"/>
                  </a:lnTo>
                  <a:lnTo>
                    <a:pt x="16" y="407"/>
                  </a:lnTo>
                  <a:lnTo>
                    <a:pt x="0" y="407"/>
                  </a:lnTo>
                  <a:close/>
                  <a:moveTo>
                    <a:pt x="0" y="375"/>
                  </a:moveTo>
                  <a:lnTo>
                    <a:pt x="0" y="359"/>
                  </a:lnTo>
                  <a:lnTo>
                    <a:pt x="16" y="359"/>
                  </a:lnTo>
                  <a:lnTo>
                    <a:pt x="16" y="375"/>
                  </a:lnTo>
                  <a:lnTo>
                    <a:pt x="0" y="375"/>
                  </a:lnTo>
                  <a:close/>
                  <a:moveTo>
                    <a:pt x="0" y="343"/>
                  </a:moveTo>
                  <a:lnTo>
                    <a:pt x="0" y="327"/>
                  </a:lnTo>
                  <a:lnTo>
                    <a:pt x="16" y="327"/>
                  </a:lnTo>
                  <a:lnTo>
                    <a:pt x="16" y="343"/>
                  </a:lnTo>
                  <a:lnTo>
                    <a:pt x="0" y="343"/>
                  </a:lnTo>
                  <a:close/>
                  <a:moveTo>
                    <a:pt x="0" y="311"/>
                  </a:moveTo>
                  <a:lnTo>
                    <a:pt x="0" y="295"/>
                  </a:lnTo>
                  <a:lnTo>
                    <a:pt x="16" y="295"/>
                  </a:lnTo>
                  <a:lnTo>
                    <a:pt x="16" y="311"/>
                  </a:lnTo>
                  <a:lnTo>
                    <a:pt x="0" y="311"/>
                  </a:lnTo>
                  <a:close/>
                  <a:moveTo>
                    <a:pt x="0" y="279"/>
                  </a:moveTo>
                  <a:lnTo>
                    <a:pt x="0" y="263"/>
                  </a:lnTo>
                  <a:lnTo>
                    <a:pt x="16" y="263"/>
                  </a:lnTo>
                  <a:lnTo>
                    <a:pt x="16" y="279"/>
                  </a:lnTo>
                  <a:lnTo>
                    <a:pt x="0" y="279"/>
                  </a:lnTo>
                  <a:close/>
                  <a:moveTo>
                    <a:pt x="0" y="247"/>
                  </a:moveTo>
                  <a:lnTo>
                    <a:pt x="0" y="231"/>
                  </a:lnTo>
                  <a:lnTo>
                    <a:pt x="16" y="231"/>
                  </a:lnTo>
                  <a:lnTo>
                    <a:pt x="16" y="247"/>
                  </a:lnTo>
                  <a:lnTo>
                    <a:pt x="0" y="247"/>
                  </a:lnTo>
                  <a:close/>
                  <a:moveTo>
                    <a:pt x="0" y="215"/>
                  </a:moveTo>
                  <a:lnTo>
                    <a:pt x="0" y="199"/>
                  </a:lnTo>
                  <a:lnTo>
                    <a:pt x="16" y="199"/>
                  </a:lnTo>
                  <a:lnTo>
                    <a:pt x="16" y="215"/>
                  </a:lnTo>
                  <a:lnTo>
                    <a:pt x="0" y="215"/>
                  </a:lnTo>
                  <a:close/>
                  <a:moveTo>
                    <a:pt x="0" y="183"/>
                  </a:moveTo>
                  <a:lnTo>
                    <a:pt x="0" y="167"/>
                  </a:lnTo>
                  <a:lnTo>
                    <a:pt x="16" y="167"/>
                  </a:lnTo>
                  <a:lnTo>
                    <a:pt x="16" y="183"/>
                  </a:lnTo>
                  <a:lnTo>
                    <a:pt x="0" y="183"/>
                  </a:lnTo>
                  <a:close/>
                  <a:moveTo>
                    <a:pt x="0" y="151"/>
                  </a:moveTo>
                  <a:lnTo>
                    <a:pt x="0" y="135"/>
                  </a:lnTo>
                  <a:lnTo>
                    <a:pt x="16" y="135"/>
                  </a:lnTo>
                  <a:lnTo>
                    <a:pt x="16" y="151"/>
                  </a:lnTo>
                  <a:lnTo>
                    <a:pt x="0" y="151"/>
                  </a:lnTo>
                  <a:close/>
                  <a:moveTo>
                    <a:pt x="0" y="119"/>
                  </a:moveTo>
                  <a:lnTo>
                    <a:pt x="0" y="103"/>
                  </a:lnTo>
                  <a:lnTo>
                    <a:pt x="16" y="103"/>
                  </a:lnTo>
                  <a:lnTo>
                    <a:pt x="16" y="119"/>
                  </a:lnTo>
                  <a:lnTo>
                    <a:pt x="0" y="119"/>
                  </a:lnTo>
                  <a:close/>
                  <a:moveTo>
                    <a:pt x="0" y="87"/>
                  </a:moveTo>
                  <a:lnTo>
                    <a:pt x="0" y="71"/>
                  </a:lnTo>
                  <a:lnTo>
                    <a:pt x="16" y="71"/>
                  </a:lnTo>
                  <a:lnTo>
                    <a:pt x="16" y="87"/>
                  </a:lnTo>
                  <a:lnTo>
                    <a:pt x="0" y="87"/>
                  </a:lnTo>
                  <a:close/>
                  <a:moveTo>
                    <a:pt x="0" y="55"/>
                  </a:moveTo>
                  <a:lnTo>
                    <a:pt x="0" y="39"/>
                  </a:lnTo>
                  <a:lnTo>
                    <a:pt x="16" y="39"/>
                  </a:lnTo>
                  <a:lnTo>
                    <a:pt x="16" y="55"/>
                  </a:lnTo>
                  <a:lnTo>
                    <a:pt x="0" y="55"/>
                  </a:lnTo>
                  <a:close/>
                  <a:moveTo>
                    <a:pt x="0" y="23"/>
                  </a:moveTo>
                  <a:lnTo>
                    <a:pt x="0" y="8"/>
                  </a:lnTo>
                  <a:cubicBezTo>
                    <a:pt x="0" y="4"/>
                    <a:pt x="4" y="0"/>
                    <a:pt x="8" y="0"/>
                  </a:cubicBezTo>
                  <a:lnTo>
                    <a:pt x="10" y="0"/>
                  </a:lnTo>
                  <a:lnTo>
                    <a:pt x="10" y="16"/>
                  </a:lnTo>
                  <a:lnTo>
                    <a:pt x="8" y="16"/>
                  </a:lnTo>
                  <a:lnTo>
                    <a:pt x="16" y="8"/>
                  </a:lnTo>
                  <a:lnTo>
                    <a:pt x="16" y="23"/>
                  </a:lnTo>
                  <a:lnTo>
                    <a:pt x="0" y="23"/>
                  </a:lnTo>
                  <a:close/>
                  <a:moveTo>
                    <a:pt x="26" y="0"/>
                  </a:moveTo>
                  <a:lnTo>
                    <a:pt x="42" y="0"/>
                  </a:lnTo>
                  <a:lnTo>
                    <a:pt x="42" y="16"/>
                  </a:lnTo>
                  <a:lnTo>
                    <a:pt x="26" y="16"/>
                  </a:lnTo>
                  <a:lnTo>
                    <a:pt x="26" y="0"/>
                  </a:lnTo>
                  <a:close/>
                  <a:moveTo>
                    <a:pt x="58" y="0"/>
                  </a:moveTo>
                  <a:lnTo>
                    <a:pt x="74" y="0"/>
                  </a:lnTo>
                  <a:lnTo>
                    <a:pt x="74" y="16"/>
                  </a:lnTo>
                  <a:lnTo>
                    <a:pt x="58" y="16"/>
                  </a:lnTo>
                  <a:lnTo>
                    <a:pt x="58" y="0"/>
                  </a:lnTo>
                  <a:close/>
                  <a:moveTo>
                    <a:pt x="90" y="0"/>
                  </a:moveTo>
                  <a:lnTo>
                    <a:pt x="106" y="0"/>
                  </a:lnTo>
                  <a:lnTo>
                    <a:pt x="106" y="16"/>
                  </a:lnTo>
                  <a:lnTo>
                    <a:pt x="90" y="16"/>
                  </a:lnTo>
                  <a:lnTo>
                    <a:pt x="90" y="0"/>
                  </a:lnTo>
                  <a:close/>
                  <a:moveTo>
                    <a:pt x="122" y="0"/>
                  </a:moveTo>
                  <a:lnTo>
                    <a:pt x="138" y="0"/>
                  </a:lnTo>
                  <a:lnTo>
                    <a:pt x="138" y="16"/>
                  </a:lnTo>
                  <a:lnTo>
                    <a:pt x="122" y="16"/>
                  </a:lnTo>
                  <a:lnTo>
                    <a:pt x="122" y="0"/>
                  </a:lnTo>
                  <a:close/>
                  <a:moveTo>
                    <a:pt x="154" y="0"/>
                  </a:moveTo>
                  <a:lnTo>
                    <a:pt x="170" y="0"/>
                  </a:lnTo>
                  <a:lnTo>
                    <a:pt x="170" y="16"/>
                  </a:lnTo>
                  <a:lnTo>
                    <a:pt x="154" y="16"/>
                  </a:lnTo>
                  <a:lnTo>
                    <a:pt x="154" y="0"/>
                  </a:lnTo>
                  <a:close/>
                  <a:moveTo>
                    <a:pt x="186" y="0"/>
                  </a:moveTo>
                  <a:lnTo>
                    <a:pt x="202" y="0"/>
                  </a:lnTo>
                  <a:lnTo>
                    <a:pt x="202" y="16"/>
                  </a:lnTo>
                  <a:lnTo>
                    <a:pt x="186" y="16"/>
                  </a:lnTo>
                  <a:lnTo>
                    <a:pt x="186" y="0"/>
                  </a:lnTo>
                  <a:close/>
                  <a:moveTo>
                    <a:pt x="218" y="0"/>
                  </a:moveTo>
                  <a:lnTo>
                    <a:pt x="234" y="0"/>
                  </a:lnTo>
                  <a:lnTo>
                    <a:pt x="234" y="16"/>
                  </a:lnTo>
                  <a:lnTo>
                    <a:pt x="218" y="16"/>
                  </a:lnTo>
                  <a:lnTo>
                    <a:pt x="218" y="0"/>
                  </a:lnTo>
                  <a:close/>
                  <a:moveTo>
                    <a:pt x="250" y="0"/>
                  </a:moveTo>
                  <a:lnTo>
                    <a:pt x="266" y="0"/>
                  </a:lnTo>
                  <a:lnTo>
                    <a:pt x="266" y="16"/>
                  </a:lnTo>
                  <a:lnTo>
                    <a:pt x="250" y="16"/>
                  </a:lnTo>
                  <a:lnTo>
                    <a:pt x="250" y="0"/>
                  </a:lnTo>
                  <a:close/>
                  <a:moveTo>
                    <a:pt x="282" y="0"/>
                  </a:moveTo>
                  <a:lnTo>
                    <a:pt x="298" y="0"/>
                  </a:lnTo>
                  <a:lnTo>
                    <a:pt x="298" y="16"/>
                  </a:lnTo>
                  <a:lnTo>
                    <a:pt x="282" y="16"/>
                  </a:lnTo>
                  <a:lnTo>
                    <a:pt x="282" y="0"/>
                  </a:lnTo>
                  <a:close/>
                  <a:moveTo>
                    <a:pt x="314" y="0"/>
                  </a:moveTo>
                  <a:lnTo>
                    <a:pt x="330" y="0"/>
                  </a:lnTo>
                  <a:lnTo>
                    <a:pt x="330" y="16"/>
                  </a:lnTo>
                  <a:lnTo>
                    <a:pt x="314" y="16"/>
                  </a:lnTo>
                  <a:lnTo>
                    <a:pt x="314" y="0"/>
                  </a:lnTo>
                  <a:close/>
                  <a:moveTo>
                    <a:pt x="346" y="0"/>
                  </a:moveTo>
                  <a:lnTo>
                    <a:pt x="362" y="0"/>
                  </a:lnTo>
                  <a:lnTo>
                    <a:pt x="362" y="16"/>
                  </a:lnTo>
                  <a:lnTo>
                    <a:pt x="346" y="16"/>
                  </a:lnTo>
                  <a:lnTo>
                    <a:pt x="346" y="0"/>
                  </a:lnTo>
                  <a:close/>
                  <a:moveTo>
                    <a:pt x="378" y="0"/>
                  </a:moveTo>
                  <a:lnTo>
                    <a:pt x="394" y="0"/>
                  </a:lnTo>
                  <a:lnTo>
                    <a:pt x="394" y="16"/>
                  </a:lnTo>
                  <a:lnTo>
                    <a:pt x="378" y="16"/>
                  </a:lnTo>
                  <a:lnTo>
                    <a:pt x="378" y="0"/>
                  </a:lnTo>
                  <a:close/>
                  <a:moveTo>
                    <a:pt x="410" y="0"/>
                  </a:moveTo>
                  <a:lnTo>
                    <a:pt x="426" y="0"/>
                  </a:lnTo>
                  <a:lnTo>
                    <a:pt x="426" y="16"/>
                  </a:lnTo>
                  <a:lnTo>
                    <a:pt x="410" y="16"/>
                  </a:lnTo>
                  <a:lnTo>
                    <a:pt x="410" y="0"/>
                  </a:lnTo>
                  <a:close/>
                  <a:moveTo>
                    <a:pt x="442" y="0"/>
                  </a:moveTo>
                  <a:lnTo>
                    <a:pt x="458" y="0"/>
                  </a:lnTo>
                  <a:lnTo>
                    <a:pt x="458" y="16"/>
                  </a:lnTo>
                  <a:lnTo>
                    <a:pt x="442" y="16"/>
                  </a:lnTo>
                  <a:lnTo>
                    <a:pt x="442" y="0"/>
                  </a:lnTo>
                  <a:close/>
                  <a:moveTo>
                    <a:pt x="474" y="0"/>
                  </a:moveTo>
                  <a:lnTo>
                    <a:pt x="491" y="0"/>
                  </a:lnTo>
                  <a:lnTo>
                    <a:pt x="491" y="16"/>
                  </a:lnTo>
                  <a:lnTo>
                    <a:pt x="474" y="16"/>
                  </a:lnTo>
                  <a:lnTo>
                    <a:pt x="474" y="0"/>
                  </a:lnTo>
                  <a:close/>
                  <a:moveTo>
                    <a:pt x="507" y="0"/>
                  </a:moveTo>
                  <a:lnTo>
                    <a:pt x="523" y="0"/>
                  </a:lnTo>
                  <a:lnTo>
                    <a:pt x="523" y="16"/>
                  </a:lnTo>
                  <a:lnTo>
                    <a:pt x="507" y="16"/>
                  </a:lnTo>
                  <a:lnTo>
                    <a:pt x="507" y="0"/>
                  </a:lnTo>
                  <a:close/>
                  <a:moveTo>
                    <a:pt x="539" y="0"/>
                  </a:moveTo>
                  <a:lnTo>
                    <a:pt x="555" y="0"/>
                  </a:lnTo>
                  <a:lnTo>
                    <a:pt x="555" y="16"/>
                  </a:lnTo>
                  <a:lnTo>
                    <a:pt x="539" y="16"/>
                  </a:lnTo>
                  <a:lnTo>
                    <a:pt x="539" y="0"/>
                  </a:lnTo>
                  <a:close/>
                  <a:moveTo>
                    <a:pt x="571" y="0"/>
                  </a:moveTo>
                  <a:lnTo>
                    <a:pt x="587" y="0"/>
                  </a:lnTo>
                  <a:lnTo>
                    <a:pt x="587" y="16"/>
                  </a:lnTo>
                  <a:lnTo>
                    <a:pt x="571" y="16"/>
                  </a:lnTo>
                  <a:lnTo>
                    <a:pt x="571" y="0"/>
                  </a:lnTo>
                  <a:close/>
                  <a:moveTo>
                    <a:pt x="603" y="0"/>
                  </a:moveTo>
                  <a:lnTo>
                    <a:pt x="619" y="0"/>
                  </a:lnTo>
                  <a:lnTo>
                    <a:pt x="619" y="16"/>
                  </a:lnTo>
                  <a:lnTo>
                    <a:pt x="603" y="16"/>
                  </a:lnTo>
                  <a:lnTo>
                    <a:pt x="603" y="0"/>
                  </a:lnTo>
                  <a:close/>
                  <a:moveTo>
                    <a:pt x="635" y="0"/>
                  </a:moveTo>
                  <a:lnTo>
                    <a:pt x="651" y="0"/>
                  </a:lnTo>
                  <a:lnTo>
                    <a:pt x="651" y="16"/>
                  </a:lnTo>
                  <a:lnTo>
                    <a:pt x="635" y="16"/>
                  </a:lnTo>
                  <a:lnTo>
                    <a:pt x="635" y="0"/>
                  </a:lnTo>
                  <a:close/>
                  <a:moveTo>
                    <a:pt x="667" y="0"/>
                  </a:moveTo>
                  <a:lnTo>
                    <a:pt x="683" y="0"/>
                  </a:lnTo>
                  <a:lnTo>
                    <a:pt x="683" y="16"/>
                  </a:lnTo>
                  <a:lnTo>
                    <a:pt x="667" y="16"/>
                  </a:lnTo>
                  <a:lnTo>
                    <a:pt x="667" y="0"/>
                  </a:lnTo>
                  <a:close/>
                  <a:moveTo>
                    <a:pt x="699" y="0"/>
                  </a:moveTo>
                  <a:lnTo>
                    <a:pt x="715" y="0"/>
                  </a:lnTo>
                  <a:lnTo>
                    <a:pt x="715" y="16"/>
                  </a:lnTo>
                  <a:lnTo>
                    <a:pt x="699" y="16"/>
                  </a:lnTo>
                  <a:lnTo>
                    <a:pt x="699" y="0"/>
                  </a:lnTo>
                  <a:close/>
                  <a:moveTo>
                    <a:pt x="731" y="0"/>
                  </a:moveTo>
                  <a:lnTo>
                    <a:pt x="747" y="0"/>
                  </a:lnTo>
                  <a:lnTo>
                    <a:pt x="747" y="16"/>
                  </a:lnTo>
                  <a:lnTo>
                    <a:pt x="731" y="16"/>
                  </a:lnTo>
                  <a:lnTo>
                    <a:pt x="731" y="0"/>
                  </a:lnTo>
                  <a:close/>
                  <a:moveTo>
                    <a:pt x="763" y="0"/>
                  </a:moveTo>
                  <a:lnTo>
                    <a:pt x="779" y="0"/>
                  </a:lnTo>
                  <a:lnTo>
                    <a:pt x="779" y="16"/>
                  </a:lnTo>
                  <a:lnTo>
                    <a:pt x="763" y="16"/>
                  </a:lnTo>
                  <a:lnTo>
                    <a:pt x="763" y="0"/>
                  </a:lnTo>
                  <a:close/>
                  <a:moveTo>
                    <a:pt x="795" y="0"/>
                  </a:moveTo>
                  <a:lnTo>
                    <a:pt x="811" y="0"/>
                  </a:lnTo>
                  <a:lnTo>
                    <a:pt x="811" y="16"/>
                  </a:lnTo>
                  <a:lnTo>
                    <a:pt x="795" y="16"/>
                  </a:lnTo>
                  <a:lnTo>
                    <a:pt x="795" y="0"/>
                  </a:lnTo>
                  <a:close/>
                  <a:moveTo>
                    <a:pt x="827" y="0"/>
                  </a:moveTo>
                  <a:lnTo>
                    <a:pt x="843" y="0"/>
                  </a:lnTo>
                  <a:lnTo>
                    <a:pt x="843" y="16"/>
                  </a:lnTo>
                  <a:lnTo>
                    <a:pt x="827" y="16"/>
                  </a:lnTo>
                  <a:lnTo>
                    <a:pt x="827" y="0"/>
                  </a:lnTo>
                  <a:close/>
                  <a:moveTo>
                    <a:pt x="859" y="0"/>
                  </a:moveTo>
                  <a:lnTo>
                    <a:pt x="875" y="0"/>
                  </a:lnTo>
                  <a:lnTo>
                    <a:pt x="875" y="16"/>
                  </a:lnTo>
                  <a:lnTo>
                    <a:pt x="859" y="16"/>
                  </a:lnTo>
                  <a:lnTo>
                    <a:pt x="859" y="0"/>
                  </a:lnTo>
                  <a:close/>
                  <a:moveTo>
                    <a:pt x="891" y="0"/>
                  </a:moveTo>
                  <a:lnTo>
                    <a:pt x="907" y="0"/>
                  </a:lnTo>
                  <a:lnTo>
                    <a:pt x="907" y="16"/>
                  </a:lnTo>
                  <a:lnTo>
                    <a:pt x="891" y="16"/>
                  </a:lnTo>
                  <a:lnTo>
                    <a:pt x="891" y="0"/>
                  </a:lnTo>
                  <a:close/>
                  <a:moveTo>
                    <a:pt x="923" y="0"/>
                  </a:moveTo>
                  <a:lnTo>
                    <a:pt x="939" y="0"/>
                  </a:lnTo>
                  <a:lnTo>
                    <a:pt x="939" y="16"/>
                  </a:lnTo>
                  <a:lnTo>
                    <a:pt x="923" y="16"/>
                  </a:lnTo>
                  <a:lnTo>
                    <a:pt x="923" y="0"/>
                  </a:lnTo>
                  <a:close/>
                  <a:moveTo>
                    <a:pt x="955" y="0"/>
                  </a:moveTo>
                  <a:lnTo>
                    <a:pt x="971" y="0"/>
                  </a:lnTo>
                  <a:lnTo>
                    <a:pt x="971" y="16"/>
                  </a:lnTo>
                  <a:lnTo>
                    <a:pt x="955" y="16"/>
                  </a:lnTo>
                  <a:lnTo>
                    <a:pt x="955" y="0"/>
                  </a:lnTo>
                  <a:close/>
                  <a:moveTo>
                    <a:pt x="987" y="0"/>
                  </a:moveTo>
                  <a:lnTo>
                    <a:pt x="1003" y="0"/>
                  </a:lnTo>
                  <a:lnTo>
                    <a:pt x="1003" y="16"/>
                  </a:lnTo>
                  <a:lnTo>
                    <a:pt x="987" y="16"/>
                  </a:lnTo>
                  <a:lnTo>
                    <a:pt x="987" y="0"/>
                  </a:lnTo>
                  <a:close/>
                  <a:moveTo>
                    <a:pt x="1019" y="0"/>
                  </a:moveTo>
                  <a:lnTo>
                    <a:pt x="1035" y="0"/>
                  </a:lnTo>
                  <a:lnTo>
                    <a:pt x="1035" y="16"/>
                  </a:lnTo>
                  <a:lnTo>
                    <a:pt x="1019" y="16"/>
                  </a:lnTo>
                  <a:lnTo>
                    <a:pt x="1019" y="0"/>
                  </a:lnTo>
                  <a:close/>
                  <a:moveTo>
                    <a:pt x="1051" y="0"/>
                  </a:moveTo>
                  <a:lnTo>
                    <a:pt x="1067" y="0"/>
                  </a:lnTo>
                  <a:lnTo>
                    <a:pt x="1067" y="16"/>
                  </a:lnTo>
                  <a:lnTo>
                    <a:pt x="1051" y="16"/>
                  </a:lnTo>
                  <a:lnTo>
                    <a:pt x="1051" y="0"/>
                  </a:lnTo>
                  <a:close/>
                  <a:moveTo>
                    <a:pt x="1083" y="0"/>
                  </a:moveTo>
                  <a:lnTo>
                    <a:pt x="1099" y="0"/>
                  </a:lnTo>
                  <a:lnTo>
                    <a:pt x="1099" y="16"/>
                  </a:lnTo>
                  <a:lnTo>
                    <a:pt x="1083" y="16"/>
                  </a:lnTo>
                  <a:lnTo>
                    <a:pt x="1083" y="0"/>
                  </a:lnTo>
                  <a:close/>
                  <a:moveTo>
                    <a:pt x="1115" y="0"/>
                  </a:moveTo>
                  <a:lnTo>
                    <a:pt x="1131" y="0"/>
                  </a:lnTo>
                  <a:lnTo>
                    <a:pt x="1131" y="16"/>
                  </a:lnTo>
                  <a:lnTo>
                    <a:pt x="1115" y="16"/>
                  </a:lnTo>
                  <a:lnTo>
                    <a:pt x="1115" y="0"/>
                  </a:lnTo>
                  <a:close/>
                  <a:moveTo>
                    <a:pt x="1147" y="0"/>
                  </a:moveTo>
                  <a:lnTo>
                    <a:pt x="1163" y="0"/>
                  </a:lnTo>
                  <a:lnTo>
                    <a:pt x="1163" y="16"/>
                  </a:lnTo>
                  <a:lnTo>
                    <a:pt x="1147" y="16"/>
                  </a:lnTo>
                  <a:lnTo>
                    <a:pt x="1147" y="0"/>
                  </a:lnTo>
                  <a:close/>
                  <a:moveTo>
                    <a:pt x="1179" y="0"/>
                  </a:moveTo>
                  <a:lnTo>
                    <a:pt x="1195" y="0"/>
                  </a:lnTo>
                  <a:lnTo>
                    <a:pt x="1195" y="16"/>
                  </a:lnTo>
                  <a:lnTo>
                    <a:pt x="1179" y="16"/>
                  </a:lnTo>
                  <a:lnTo>
                    <a:pt x="1179" y="0"/>
                  </a:lnTo>
                  <a:close/>
                  <a:moveTo>
                    <a:pt x="1211" y="0"/>
                  </a:moveTo>
                  <a:lnTo>
                    <a:pt x="1227" y="0"/>
                  </a:lnTo>
                  <a:lnTo>
                    <a:pt x="1227" y="16"/>
                  </a:lnTo>
                  <a:lnTo>
                    <a:pt x="1211" y="16"/>
                  </a:lnTo>
                  <a:lnTo>
                    <a:pt x="1211" y="0"/>
                  </a:lnTo>
                  <a:close/>
                  <a:moveTo>
                    <a:pt x="1243" y="0"/>
                  </a:moveTo>
                  <a:lnTo>
                    <a:pt x="1259" y="0"/>
                  </a:lnTo>
                  <a:lnTo>
                    <a:pt x="1259" y="16"/>
                  </a:lnTo>
                  <a:lnTo>
                    <a:pt x="1243" y="16"/>
                  </a:lnTo>
                  <a:lnTo>
                    <a:pt x="1243" y="0"/>
                  </a:lnTo>
                  <a:close/>
                  <a:moveTo>
                    <a:pt x="1275" y="0"/>
                  </a:moveTo>
                  <a:lnTo>
                    <a:pt x="1291" y="0"/>
                  </a:lnTo>
                  <a:lnTo>
                    <a:pt x="1291" y="16"/>
                  </a:lnTo>
                  <a:lnTo>
                    <a:pt x="1275" y="16"/>
                  </a:lnTo>
                  <a:lnTo>
                    <a:pt x="1275" y="0"/>
                  </a:lnTo>
                  <a:close/>
                  <a:moveTo>
                    <a:pt x="1307" y="0"/>
                  </a:moveTo>
                  <a:lnTo>
                    <a:pt x="1323" y="0"/>
                  </a:lnTo>
                  <a:lnTo>
                    <a:pt x="1323" y="16"/>
                  </a:lnTo>
                  <a:lnTo>
                    <a:pt x="1307" y="16"/>
                  </a:lnTo>
                  <a:lnTo>
                    <a:pt x="1307" y="0"/>
                  </a:lnTo>
                  <a:close/>
                  <a:moveTo>
                    <a:pt x="1339" y="0"/>
                  </a:moveTo>
                  <a:lnTo>
                    <a:pt x="1355" y="0"/>
                  </a:lnTo>
                  <a:lnTo>
                    <a:pt x="1355" y="16"/>
                  </a:lnTo>
                  <a:lnTo>
                    <a:pt x="1339" y="16"/>
                  </a:lnTo>
                  <a:lnTo>
                    <a:pt x="1339" y="0"/>
                  </a:lnTo>
                  <a:close/>
                  <a:moveTo>
                    <a:pt x="1371" y="0"/>
                  </a:moveTo>
                  <a:lnTo>
                    <a:pt x="1387" y="0"/>
                  </a:lnTo>
                  <a:lnTo>
                    <a:pt x="1387" y="16"/>
                  </a:lnTo>
                  <a:lnTo>
                    <a:pt x="1371" y="16"/>
                  </a:lnTo>
                  <a:lnTo>
                    <a:pt x="1371" y="0"/>
                  </a:lnTo>
                  <a:close/>
                  <a:moveTo>
                    <a:pt x="1403" y="0"/>
                  </a:moveTo>
                  <a:lnTo>
                    <a:pt x="1419" y="0"/>
                  </a:lnTo>
                  <a:lnTo>
                    <a:pt x="1419" y="16"/>
                  </a:lnTo>
                  <a:lnTo>
                    <a:pt x="1403" y="16"/>
                  </a:lnTo>
                  <a:lnTo>
                    <a:pt x="1403" y="0"/>
                  </a:lnTo>
                  <a:close/>
                  <a:moveTo>
                    <a:pt x="1435" y="0"/>
                  </a:moveTo>
                  <a:lnTo>
                    <a:pt x="1451" y="0"/>
                  </a:lnTo>
                  <a:lnTo>
                    <a:pt x="1451" y="16"/>
                  </a:lnTo>
                  <a:lnTo>
                    <a:pt x="1435" y="16"/>
                  </a:lnTo>
                  <a:lnTo>
                    <a:pt x="1435" y="0"/>
                  </a:lnTo>
                  <a:close/>
                  <a:moveTo>
                    <a:pt x="1467" y="0"/>
                  </a:moveTo>
                  <a:lnTo>
                    <a:pt x="1484" y="0"/>
                  </a:lnTo>
                  <a:lnTo>
                    <a:pt x="1484" y="16"/>
                  </a:lnTo>
                  <a:lnTo>
                    <a:pt x="1467" y="16"/>
                  </a:lnTo>
                  <a:lnTo>
                    <a:pt x="1467" y="0"/>
                  </a:lnTo>
                  <a:close/>
                  <a:moveTo>
                    <a:pt x="1500" y="0"/>
                  </a:moveTo>
                  <a:lnTo>
                    <a:pt x="1516" y="0"/>
                  </a:lnTo>
                  <a:lnTo>
                    <a:pt x="1516" y="16"/>
                  </a:lnTo>
                  <a:lnTo>
                    <a:pt x="1500" y="16"/>
                  </a:lnTo>
                  <a:lnTo>
                    <a:pt x="1500" y="0"/>
                  </a:lnTo>
                  <a:close/>
                  <a:moveTo>
                    <a:pt x="1532" y="0"/>
                  </a:moveTo>
                  <a:lnTo>
                    <a:pt x="1548" y="0"/>
                  </a:lnTo>
                  <a:lnTo>
                    <a:pt x="1548" y="16"/>
                  </a:lnTo>
                  <a:lnTo>
                    <a:pt x="1532" y="16"/>
                  </a:lnTo>
                  <a:lnTo>
                    <a:pt x="1532" y="0"/>
                  </a:lnTo>
                  <a:close/>
                  <a:moveTo>
                    <a:pt x="1564" y="0"/>
                  </a:moveTo>
                  <a:lnTo>
                    <a:pt x="1580" y="0"/>
                  </a:lnTo>
                  <a:lnTo>
                    <a:pt x="1580" y="16"/>
                  </a:lnTo>
                  <a:lnTo>
                    <a:pt x="1564" y="16"/>
                  </a:lnTo>
                  <a:lnTo>
                    <a:pt x="1564" y="0"/>
                  </a:lnTo>
                  <a:close/>
                  <a:moveTo>
                    <a:pt x="1596" y="0"/>
                  </a:moveTo>
                  <a:lnTo>
                    <a:pt x="1612" y="0"/>
                  </a:lnTo>
                  <a:lnTo>
                    <a:pt x="1612" y="16"/>
                  </a:lnTo>
                  <a:lnTo>
                    <a:pt x="1596" y="16"/>
                  </a:lnTo>
                  <a:lnTo>
                    <a:pt x="1596" y="0"/>
                  </a:lnTo>
                  <a:close/>
                  <a:moveTo>
                    <a:pt x="1628" y="0"/>
                  </a:moveTo>
                  <a:lnTo>
                    <a:pt x="1644" y="0"/>
                  </a:lnTo>
                  <a:lnTo>
                    <a:pt x="1644" y="16"/>
                  </a:lnTo>
                  <a:lnTo>
                    <a:pt x="1628" y="16"/>
                  </a:lnTo>
                  <a:lnTo>
                    <a:pt x="1628" y="0"/>
                  </a:lnTo>
                  <a:close/>
                  <a:moveTo>
                    <a:pt x="1660" y="0"/>
                  </a:moveTo>
                  <a:lnTo>
                    <a:pt x="1676" y="0"/>
                  </a:lnTo>
                  <a:lnTo>
                    <a:pt x="1676" y="16"/>
                  </a:lnTo>
                  <a:lnTo>
                    <a:pt x="1660" y="16"/>
                  </a:lnTo>
                  <a:lnTo>
                    <a:pt x="1660" y="0"/>
                  </a:lnTo>
                  <a:close/>
                  <a:moveTo>
                    <a:pt x="1692" y="0"/>
                  </a:moveTo>
                  <a:lnTo>
                    <a:pt x="1708" y="0"/>
                  </a:lnTo>
                  <a:lnTo>
                    <a:pt x="1708" y="16"/>
                  </a:lnTo>
                  <a:lnTo>
                    <a:pt x="1692" y="16"/>
                  </a:lnTo>
                  <a:lnTo>
                    <a:pt x="1692" y="0"/>
                  </a:lnTo>
                  <a:close/>
                  <a:moveTo>
                    <a:pt x="1724" y="0"/>
                  </a:moveTo>
                  <a:lnTo>
                    <a:pt x="1740" y="0"/>
                  </a:lnTo>
                  <a:lnTo>
                    <a:pt x="1740" y="16"/>
                  </a:lnTo>
                  <a:lnTo>
                    <a:pt x="1724" y="16"/>
                  </a:lnTo>
                  <a:lnTo>
                    <a:pt x="1724" y="0"/>
                  </a:lnTo>
                  <a:close/>
                  <a:moveTo>
                    <a:pt x="1756" y="0"/>
                  </a:moveTo>
                  <a:lnTo>
                    <a:pt x="1772" y="0"/>
                  </a:lnTo>
                  <a:lnTo>
                    <a:pt x="1772" y="16"/>
                  </a:lnTo>
                  <a:lnTo>
                    <a:pt x="1756" y="16"/>
                  </a:lnTo>
                  <a:lnTo>
                    <a:pt x="1756" y="0"/>
                  </a:lnTo>
                  <a:close/>
                  <a:moveTo>
                    <a:pt x="1788" y="0"/>
                  </a:moveTo>
                  <a:lnTo>
                    <a:pt x="1804" y="0"/>
                  </a:lnTo>
                  <a:lnTo>
                    <a:pt x="1804" y="16"/>
                  </a:lnTo>
                  <a:lnTo>
                    <a:pt x="1788" y="16"/>
                  </a:lnTo>
                  <a:lnTo>
                    <a:pt x="1788" y="0"/>
                  </a:lnTo>
                  <a:close/>
                  <a:moveTo>
                    <a:pt x="1820" y="0"/>
                  </a:moveTo>
                  <a:lnTo>
                    <a:pt x="1836" y="0"/>
                  </a:lnTo>
                  <a:lnTo>
                    <a:pt x="1836" y="16"/>
                  </a:lnTo>
                  <a:lnTo>
                    <a:pt x="1820" y="16"/>
                  </a:lnTo>
                  <a:lnTo>
                    <a:pt x="1820" y="0"/>
                  </a:lnTo>
                  <a:close/>
                  <a:moveTo>
                    <a:pt x="1852" y="0"/>
                  </a:moveTo>
                  <a:lnTo>
                    <a:pt x="1868" y="0"/>
                  </a:lnTo>
                  <a:lnTo>
                    <a:pt x="1868" y="16"/>
                  </a:lnTo>
                  <a:lnTo>
                    <a:pt x="1852" y="16"/>
                  </a:lnTo>
                  <a:lnTo>
                    <a:pt x="1852" y="0"/>
                  </a:lnTo>
                  <a:close/>
                  <a:moveTo>
                    <a:pt x="1884" y="0"/>
                  </a:moveTo>
                  <a:lnTo>
                    <a:pt x="1900" y="0"/>
                  </a:lnTo>
                  <a:lnTo>
                    <a:pt x="1900" y="16"/>
                  </a:lnTo>
                  <a:lnTo>
                    <a:pt x="1884" y="16"/>
                  </a:lnTo>
                  <a:lnTo>
                    <a:pt x="1884" y="0"/>
                  </a:lnTo>
                  <a:close/>
                  <a:moveTo>
                    <a:pt x="1916" y="0"/>
                  </a:moveTo>
                  <a:lnTo>
                    <a:pt x="1932" y="0"/>
                  </a:lnTo>
                  <a:lnTo>
                    <a:pt x="1932" y="16"/>
                  </a:lnTo>
                  <a:lnTo>
                    <a:pt x="1916" y="16"/>
                  </a:lnTo>
                  <a:lnTo>
                    <a:pt x="1916" y="0"/>
                  </a:lnTo>
                  <a:close/>
                  <a:moveTo>
                    <a:pt x="1948" y="0"/>
                  </a:moveTo>
                  <a:lnTo>
                    <a:pt x="1964" y="0"/>
                  </a:lnTo>
                  <a:lnTo>
                    <a:pt x="1964" y="16"/>
                  </a:lnTo>
                  <a:lnTo>
                    <a:pt x="1948" y="16"/>
                  </a:lnTo>
                  <a:lnTo>
                    <a:pt x="1948" y="0"/>
                  </a:lnTo>
                  <a:close/>
                  <a:moveTo>
                    <a:pt x="1980" y="0"/>
                  </a:moveTo>
                  <a:lnTo>
                    <a:pt x="1996" y="0"/>
                  </a:lnTo>
                  <a:lnTo>
                    <a:pt x="1996" y="16"/>
                  </a:lnTo>
                  <a:lnTo>
                    <a:pt x="1980" y="16"/>
                  </a:lnTo>
                  <a:lnTo>
                    <a:pt x="1980" y="0"/>
                  </a:lnTo>
                  <a:close/>
                  <a:moveTo>
                    <a:pt x="2012" y="0"/>
                  </a:moveTo>
                  <a:lnTo>
                    <a:pt x="2028" y="0"/>
                  </a:lnTo>
                  <a:lnTo>
                    <a:pt x="2028" y="16"/>
                  </a:lnTo>
                  <a:lnTo>
                    <a:pt x="2012" y="16"/>
                  </a:lnTo>
                  <a:lnTo>
                    <a:pt x="2012" y="0"/>
                  </a:lnTo>
                  <a:close/>
                  <a:moveTo>
                    <a:pt x="2044" y="0"/>
                  </a:moveTo>
                  <a:lnTo>
                    <a:pt x="2060" y="0"/>
                  </a:lnTo>
                  <a:lnTo>
                    <a:pt x="2060" y="16"/>
                  </a:lnTo>
                  <a:lnTo>
                    <a:pt x="2044" y="16"/>
                  </a:lnTo>
                  <a:lnTo>
                    <a:pt x="2044" y="0"/>
                  </a:lnTo>
                  <a:close/>
                  <a:moveTo>
                    <a:pt x="2076" y="0"/>
                  </a:moveTo>
                  <a:lnTo>
                    <a:pt x="2092" y="0"/>
                  </a:lnTo>
                  <a:lnTo>
                    <a:pt x="2092" y="16"/>
                  </a:lnTo>
                  <a:lnTo>
                    <a:pt x="2076" y="16"/>
                  </a:lnTo>
                  <a:lnTo>
                    <a:pt x="2076" y="0"/>
                  </a:lnTo>
                  <a:close/>
                  <a:moveTo>
                    <a:pt x="2108" y="0"/>
                  </a:moveTo>
                  <a:lnTo>
                    <a:pt x="2124" y="0"/>
                  </a:lnTo>
                  <a:lnTo>
                    <a:pt x="2124" y="16"/>
                  </a:lnTo>
                  <a:lnTo>
                    <a:pt x="2108" y="16"/>
                  </a:lnTo>
                  <a:lnTo>
                    <a:pt x="2108" y="0"/>
                  </a:lnTo>
                  <a:close/>
                  <a:moveTo>
                    <a:pt x="2140" y="0"/>
                  </a:moveTo>
                  <a:lnTo>
                    <a:pt x="2156" y="0"/>
                  </a:lnTo>
                  <a:lnTo>
                    <a:pt x="2156" y="16"/>
                  </a:lnTo>
                  <a:lnTo>
                    <a:pt x="2140" y="16"/>
                  </a:lnTo>
                  <a:lnTo>
                    <a:pt x="2140" y="0"/>
                  </a:lnTo>
                  <a:close/>
                  <a:moveTo>
                    <a:pt x="2172" y="0"/>
                  </a:moveTo>
                  <a:lnTo>
                    <a:pt x="2188" y="0"/>
                  </a:lnTo>
                  <a:lnTo>
                    <a:pt x="2188" y="16"/>
                  </a:lnTo>
                  <a:lnTo>
                    <a:pt x="2172" y="16"/>
                  </a:lnTo>
                  <a:lnTo>
                    <a:pt x="2172" y="0"/>
                  </a:lnTo>
                  <a:close/>
                  <a:moveTo>
                    <a:pt x="2204" y="0"/>
                  </a:moveTo>
                  <a:lnTo>
                    <a:pt x="2220" y="0"/>
                  </a:lnTo>
                  <a:lnTo>
                    <a:pt x="2220" y="16"/>
                  </a:lnTo>
                  <a:lnTo>
                    <a:pt x="2204" y="16"/>
                  </a:lnTo>
                  <a:lnTo>
                    <a:pt x="2204" y="0"/>
                  </a:lnTo>
                  <a:close/>
                  <a:moveTo>
                    <a:pt x="2236" y="0"/>
                  </a:moveTo>
                  <a:lnTo>
                    <a:pt x="2252" y="0"/>
                  </a:lnTo>
                  <a:lnTo>
                    <a:pt x="2252" y="16"/>
                  </a:lnTo>
                  <a:lnTo>
                    <a:pt x="2236" y="16"/>
                  </a:lnTo>
                  <a:lnTo>
                    <a:pt x="2236" y="0"/>
                  </a:lnTo>
                  <a:close/>
                  <a:moveTo>
                    <a:pt x="2268" y="0"/>
                  </a:moveTo>
                  <a:lnTo>
                    <a:pt x="2284" y="0"/>
                  </a:lnTo>
                  <a:lnTo>
                    <a:pt x="2284" y="16"/>
                  </a:lnTo>
                  <a:lnTo>
                    <a:pt x="2268" y="16"/>
                  </a:lnTo>
                  <a:lnTo>
                    <a:pt x="2268" y="0"/>
                  </a:lnTo>
                  <a:close/>
                  <a:moveTo>
                    <a:pt x="2300" y="0"/>
                  </a:moveTo>
                  <a:lnTo>
                    <a:pt x="2316" y="0"/>
                  </a:lnTo>
                  <a:lnTo>
                    <a:pt x="2316" y="16"/>
                  </a:lnTo>
                  <a:lnTo>
                    <a:pt x="2300" y="16"/>
                  </a:lnTo>
                  <a:lnTo>
                    <a:pt x="2300" y="0"/>
                  </a:lnTo>
                  <a:close/>
                  <a:moveTo>
                    <a:pt x="2332" y="0"/>
                  </a:moveTo>
                  <a:lnTo>
                    <a:pt x="2348" y="0"/>
                  </a:lnTo>
                  <a:lnTo>
                    <a:pt x="2348" y="16"/>
                  </a:lnTo>
                  <a:lnTo>
                    <a:pt x="2332" y="16"/>
                  </a:lnTo>
                  <a:lnTo>
                    <a:pt x="2332" y="0"/>
                  </a:lnTo>
                  <a:close/>
                  <a:moveTo>
                    <a:pt x="2364" y="0"/>
                  </a:moveTo>
                  <a:lnTo>
                    <a:pt x="2380" y="0"/>
                  </a:lnTo>
                  <a:lnTo>
                    <a:pt x="2380" y="16"/>
                  </a:lnTo>
                  <a:lnTo>
                    <a:pt x="2364" y="16"/>
                  </a:lnTo>
                  <a:lnTo>
                    <a:pt x="2364" y="0"/>
                  </a:lnTo>
                  <a:close/>
                  <a:moveTo>
                    <a:pt x="2396" y="0"/>
                  </a:moveTo>
                  <a:lnTo>
                    <a:pt x="2412" y="0"/>
                  </a:lnTo>
                  <a:lnTo>
                    <a:pt x="2412" y="16"/>
                  </a:lnTo>
                  <a:lnTo>
                    <a:pt x="2396" y="16"/>
                  </a:lnTo>
                  <a:lnTo>
                    <a:pt x="2396" y="0"/>
                  </a:lnTo>
                  <a:close/>
                  <a:moveTo>
                    <a:pt x="2428" y="0"/>
                  </a:moveTo>
                  <a:lnTo>
                    <a:pt x="2444" y="0"/>
                  </a:lnTo>
                  <a:lnTo>
                    <a:pt x="2444" y="16"/>
                  </a:lnTo>
                  <a:lnTo>
                    <a:pt x="2428" y="16"/>
                  </a:lnTo>
                  <a:lnTo>
                    <a:pt x="2428" y="0"/>
                  </a:lnTo>
                  <a:close/>
                  <a:moveTo>
                    <a:pt x="2460" y="0"/>
                  </a:moveTo>
                  <a:lnTo>
                    <a:pt x="2477" y="0"/>
                  </a:lnTo>
                  <a:lnTo>
                    <a:pt x="2477" y="16"/>
                  </a:lnTo>
                  <a:lnTo>
                    <a:pt x="2460" y="16"/>
                  </a:lnTo>
                  <a:lnTo>
                    <a:pt x="2460" y="0"/>
                  </a:lnTo>
                  <a:close/>
                  <a:moveTo>
                    <a:pt x="2493" y="0"/>
                  </a:moveTo>
                  <a:lnTo>
                    <a:pt x="2509" y="0"/>
                  </a:lnTo>
                  <a:lnTo>
                    <a:pt x="2509" y="16"/>
                  </a:lnTo>
                  <a:lnTo>
                    <a:pt x="2493" y="16"/>
                  </a:lnTo>
                  <a:lnTo>
                    <a:pt x="2493" y="0"/>
                  </a:lnTo>
                  <a:close/>
                  <a:moveTo>
                    <a:pt x="2525" y="0"/>
                  </a:moveTo>
                  <a:lnTo>
                    <a:pt x="2541" y="0"/>
                  </a:lnTo>
                  <a:lnTo>
                    <a:pt x="2541" y="16"/>
                  </a:lnTo>
                  <a:lnTo>
                    <a:pt x="2525" y="16"/>
                  </a:lnTo>
                  <a:lnTo>
                    <a:pt x="2525" y="0"/>
                  </a:lnTo>
                  <a:close/>
                  <a:moveTo>
                    <a:pt x="2557" y="0"/>
                  </a:moveTo>
                  <a:lnTo>
                    <a:pt x="2573" y="0"/>
                  </a:lnTo>
                  <a:lnTo>
                    <a:pt x="2573" y="16"/>
                  </a:lnTo>
                  <a:lnTo>
                    <a:pt x="2557" y="16"/>
                  </a:lnTo>
                  <a:lnTo>
                    <a:pt x="2557" y="0"/>
                  </a:lnTo>
                  <a:close/>
                  <a:moveTo>
                    <a:pt x="2589" y="0"/>
                  </a:moveTo>
                  <a:lnTo>
                    <a:pt x="2605" y="0"/>
                  </a:lnTo>
                  <a:lnTo>
                    <a:pt x="2605" y="16"/>
                  </a:lnTo>
                  <a:lnTo>
                    <a:pt x="2589" y="16"/>
                  </a:lnTo>
                  <a:lnTo>
                    <a:pt x="2589" y="0"/>
                  </a:lnTo>
                  <a:close/>
                  <a:moveTo>
                    <a:pt x="2621" y="0"/>
                  </a:moveTo>
                  <a:lnTo>
                    <a:pt x="2637" y="0"/>
                  </a:lnTo>
                  <a:lnTo>
                    <a:pt x="2637" y="16"/>
                  </a:lnTo>
                  <a:lnTo>
                    <a:pt x="2621" y="16"/>
                  </a:lnTo>
                  <a:lnTo>
                    <a:pt x="2621" y="0"/>
                  </a:lnTo>
                  <a:close/>
                  <a:moveTo>
                    <a:pt x="2653" y="0"/>
                  </a:moveTo>
                  <a:lnTo>
                    <a:pt x="2669" y="0"/>
                  </a:lnTo>
                  <a:lnTo>
                    <a:pt x="2669" y="16"/>
                  </a:lnTo>
                  <a:lnTo>
                    <a:pt x="2653" y="16"/>
                  </a:lnTo>
                  <a:lnTo>
                    <a:pt x="2653" y="0"/>
                  </a:lnTo>
                  <a:close/>
                  <a:moveTo>
                    <a:pt x="2685" y="0"/>
                  </a:moveTo>
                  <a:lnTo>
                    <a:pt x="2701" y="0"/>
                  </a:lnTo>
                  <a:lnTo>
                    <a:pt x="2701" y="16"/>
                  </a:lnTo>
                  <a:lnTo>
                    <a:pt x="2685" y="16"/>
                  </a:lnTo>
                  <a:lnTo>
                    <a:pt x="2685" y="0"/>
                  </a:lnTo>
                  <a:close/>
                  <a:moveTo>
                    <a:pt x="2717" y="0"/>
                  </a:moveTo>
                  <a:lnTo>
                    <a:pt x="2733" y="0"/>
                  </a:lnTo>
                  <a:lnTo>
                    <a:pt x="2733" y="16"/>
                  </a:lnTo>
                  <a:lnTo>
                    <a:pt x="2717" y="16"/>
                  </a:lnTo>
                  <a:lnTo>
                    <a:pt x="2717" y="0"/>
                  </a:lnTo>
                  <a:close/>
                  <a:moveTo>
                    <a:pt x="2749" y="0"/>
                  </a:moveTo>
                  <a:lnTo>
                    <a:pt x="2765" y="0"/>
                  </a:lnTo>
                  <a:lnTo>
                    <a:pt x="2765" y="16"/>
                  </a:lnTo>
                  <a:lnTo>
                    <a:pt x="2749" y="16"/>
                  </a:lnTo>
                  <a:lnTo>
                    <a:pt x="2749" y="0"/>
                  </a:lnTo>
                  <a:close/>
                  <a:moveTo>
                    <a:pt x="2781" y="0"/>
                  </a:moveTo>
                  <a:lnTo>
                    <a:pt x="2797" y="0"/>
                  </a:lnTo>
                  <a:lnTo>
                    <a:pt x="2797" y="16"/>
                  </a:lnTo>
                  <a:lnTo>
                    <a:pt x="2781" y="16"/>
                  </a:lnTo>
                  <a:lnTo>
                    <a:pt x="2781" y="0"/>
                  </a:lnTo>
                  <a:close/>
                  <a:moveTo>
                    <a:pt x="2813" y="0"/>
                  </a:moveTo>
                  <a:lnTo>
                    <a:pt x="2829" y="0"/>
                  </a:lnTo>
                  <a:lnTo>
                    <a:pt x="2829" y="16"/>
                  </a:lnTo>
                  <a:lnTo>
                    <a:pt x="2813" y="16"/>
                  </a:lnTo>
                  <a:lnTo>
                    <a:pt x="2813" y="0"/>
                  </a:lnTo>
                  <a:close/>
                  <a:moveTo>
                    <a:pt x="2845" y="0"/>
                  </a:moveTo>
                  <a:lnTo>
                    <a:pt x="2861" y="0"/>
                  </a:lnTo>
                  <a:lnTo>
                    <a:pt x="2861" y="16"/>
                  </a:lnTo>
                  <a:lnTo>
                    <a:pt x="2845" y="16"/>
                  </a:lnTo>
                  <a:lnTo>
                    <a:pt x="2845" y="0"/>
                  </a:lnTo>
                  <a:close/>
                  <a:moveTo>
                    <a:pt x="2877" y="0"/>
                  </a:moveTo>
                  <a:lnTo>
                    <a:pt x="2893" y="0"/>
                  </a:lnTo>
                  <a:lnTo>
                    <a:pt x="2893" y="16"/>
                  </a:lnTo>
                  <a:lnTo>
                    <a:pt x="2877" y="16"/>
                  </a:lnTo>
                  <a:lnTo>
                    <a:pt x="2877" y="0"/>
                  </a:lnTo>
                  <a:close/>
                  <a:moveTo>
                    <a:pt x="2909" y="0"/>
                  </a:moveTo>
                  <a:lnTo>
                    <a:pt x="2925" y="0"/>
                  </a:lnTo>
                  <a:lnTo>
                    <a:pt x="2925" y="16"/>
                  </a:lnTo>
                  <a:lnTo>
                    <a:pt x="2909" y="16"/>
                  </a:lnTo>
                  <a:lnTo>
                    <a:pt x="2909" y="0"/>
                  </a:lnTo>
                  <a:close/>
                  <a:moveTo>
                    <a:pt x="2941" y="0"/>
                  </a:moveTo>
                  <a:lnTo>
                    <a:pt x="2957" y="0"/>
                  </a:lnTo>
                  <a:lnTo>
                    <a:pt x="2957" y="16"/>
                  </a:lnTo>
                  <a:lnTo>
                    <a:pt x="2941" y="16"/>
                  </a:lnTo>
                  <a:lnTo>
                    <a:pt x="2941" y="0"/>
                  </a:lnTo>
                  <a:close/>
                  <a:moveTo>
                    <a:pt x="2973" y="0"/>
                  </a:moveTo>
                  <a:lnTo>
                    <a:pt x="2989" y="0"/>
                  </a:lnTo>
                  <a:lnTo>
                    <a:pt x="2989" y="16"/>
                  </a:lnTo>
                  <a:lnTo>
                    <a:pt x="2973" y="16"/>
                  </a:lnTo>
                  <a:lnTo>
                    <a:pt x="2973" y="0"/>
                  </a:lnTo>
                  <a:close/>
                  <a:moveTo>
                    <a:pt x="3005" y="0"/>
                  </a:moveTo>
                  <a:lnTo>
                    <a:pt x="3021" y="0"/>
                  </a:lnTo>
                  <a:lnTo>
                    <a:pt x="3021" y="16"/>
                  </a:lnTo>
                  <a:lnTo>
                    <a:pt x="3005" y="16"/>
                  </a:lnTo>
                  <a:lnTo>
                    <a:pt x="3005" y="0"/>
                  </a:lnTo>
                  <a:close/>
                  <a:moveTo>
                    <a:pt x="3037" y="0"/>
                  </a:moveTo>
                  <a:lnTo>
                    <a:pt x="3053" y="0"/>
                  </a:lnTo>
                  <a:lnTo>
                    <a:pt x="3053" y="16"/>
                  </a:lnTo>
                  <a:lnTo>
                    <a:pt x="3037" y="16"/>
                  </a:lnTo>
                  <a:lnTo>
                    <a:pt x="3037" y="0"/>
                  </a:lnTo>
                  <a:close/>
                  <a:moveTo>
                    <a:pt x="3069" y="0"/>
                  </a:moveTo>
                  <a:lnTo>
                    <a:pt x="3085" y="0"/>
                  </a:lnTo>
                  <a:lnTo>
                    <a:pt x="3085" y="16"/>
                  </a:lnTo>
                  <a:lnTo>
                    <a:pt x="3069" y="16"/>
                  </a:lnTo>
                  <a:lnTo>
                    <a:pt x="3069" y="0"/>
                  </a:lnTo>
                  <a:close/>
                  <a:moveTo>
                    <a:pt x="3101" y="0"/>
                  </a:moveTo>
                  <a:lnTo>
                    <a:pt x="3117" y="0"/>
                  </a:lnTo>
                  <a:lnTo>
                    <a:pt x="3117" y="16"/>
                  </a:lnTo>
                  <a:lnTo>
                    <a:pt x="3101" y="16"/>
                  </a:lnTo>
                  <a:lnTo>
                    <a:pt x="3101" y="0"/>
                  </a:lnTo>
                  <a:close/>
                  <a:moveTo>
                    <a:pt x="3133" y="0"/>
                  </a:moveTo>
                  <a:lnTo>
                    <a:pt x="3149" y="0"/>
                  </a:lnTo>
                  <a:lnTo>
                    <a:pt x="3149" y="16"/>
                  </a:lnTo>
                  <a:lnTo>
                    <a:pt x="3133" y="16"/>
                  </a:lnTo>
                  <a:lnTo>
                    <a:pt x="3133" y="0"/>
                  </a:lnTo>
                  <a:close/>
                  <a:moveTo>
                    <a:pt x="3165" y="0"/>
                  </a:moveTo>
                  <a:lnTo>
                    <a:pt x="3181" y="0"/>
                  </a:lnTo>
                  <a:lnTo>
                    <a:pt x="3181" y="16"/>
                  </a:lnTo>
                  <a:lnTo>
                    <a:pt x="3165" y="16"/>
                  </a:lnTo>
                  <a:lnTo>
                    <a:pt x="3165" y="0"/>
                  </a:lnTo>
                  <a:close/>
                  <a:moveTo>
                    <a:pt x="3197" y="0"/>
                  </a:moveTo>
                  <a:lnTo>
                    <a:pt x="3213" y="0"/>
                  </a:lnTo>
                  <a:lnTo>
                    <a:pt x="3213" y="16"/>
                  </a:lnTo>
                  <a:lnTo>
                    <a:pt x="3197" y="16"/>
                  </a:lnTo>
                  <a:lnTo>
                    <a:pt x="3197" y="0"/>
                  </a:lnTo>
                  <a:close/>
                  <a:moveTo>
                    <a:pt x="3229" y="0"/>
                  </a:moveTo>
                  <a:lnTo>
                    <a:pt x="3245" y="0"/>
                  </a:lnTo>
                  <a:lnTo>
                    <a:pt x="3245" y="16"/>
                  </a:lnTo>
                  <a:lnTo>
                    <a:pt x="3229" y="16"/>
                  </a:lnTo>
                  <a:lnTo>
                    <a:pt x="3229" y="0"/>
                  </a:lnTo>
                  <a:close/>
                  <a:moveTo>
                    <a:pt x="3261" y="0"/>
                  </a:moveTo>
                  <a:lnTo>
                    <a:pt x="3277" y="0"/>
                  </a:lnTo>
                  <a:lnTo>
                    <a:pt x="3277" y="16"/>
                  </a:lnTo>
                  <a:lnTo>
                    <a:pt x="3261" y="16"/>
                  </a:lnTo>
                  <a:lnTo>
                    <a:pt x="3261" y="0"/>
                  </a:lnTo>
                  <a:close/>
                  <a:moveTo>
                    <a:pt x="3293" y="0"/>
                  </a:moveTo>
                  <a:lnTo>
                    <a:pt x="3309" y="0"/>
                  </a:lnTo>
                  <a:lnTo>
                    <a:pt x="3309" y="16"/>
                  </a:lnTo>
                  <a:lnTo>
                    <a:pt x="3293" y="16"/>
                  </a:lnTo>
                  <a:lnTo>
                    <a:pt x="3293" y="0"/>
                  </a:lnTo>
                  <a:close/>
                  <a:moveTo>
                    <a:pt x="3325" y="0"/>
                  </a:moveTo>
                  <a:lnTo>
                    <a:pt x="3341" y="0"/>
                  </a:lnTo>
                  <a:lnTo>
                    <a:pt x="3341" y="16"/>
                  </a:lnTo>
                  <a:lnTo>
                    <a:pt x="3325" y="16"/>
                  </a:lnTo>
                  <a:lnTo>
                    <a:pt x="3325" y="0"/>
                  </a:lnTo>
                  <a:close/>
                  <a:moveTo>
                    <a:pt x="3357" y="0"/>
                  </a:moveTo>
                  <a:lnTo>
                    <a:pt x="3373" y="0"/>
                  </a:lnTo>
                  <a:lnTo>
                    <a:pt x="3373" y="16"/>
                  </a:lnTo>
                  <a:lnTo>
                    <a:pt x="3357" y="16"/>
                  </a:lnTo>
                  <a:lnTo>
                    <a:pt x="3357" y="0"/>
                  </a:lnTo>
                  <a:close/>
                  <a:moveTo>
                    <a:pt x="3389" y="0"/>
                  </a:moveTo>
                  <a:lnTo>
                    <a:pt x="3405" y="0"/>
                  </a:lnTo>
                  <a:lnTo>
                    <a:pt x="3405" y="16"/>
                  </a:lnTo>
                  <a:lnTo>
                    <a:pt x="3389" y="16"/>
                  </a:lnTo>
                  <a:lnTo>
                    <a:pt x="3389" y="0"/>
                  </a:lnTo>
                  <a:close/>
                  <a:moveTo>
                    <a:pt x="3421" y="0"/>
                  </a:moveTo>
                  <a:lnTo>
                    <a:pt x="3437" y="0"/>
                  </a:lnTo>
                  <a:lnTo>
                    <a:pt x="3437" y="16"/>
                  </a:lnTo>
                  <a:lnTo>
                    <a:pt x="3421" y="16"/>
                  </a:lnTo>
                  <a:lnTo>
                    <a:pt x="3421" y="0"/>
                  </a:lnTo>
                  <a:close/>
                  <a:moveTo>
                    <a:pt x="3453" y="0"/>
                  </a:moveTo>
                  <a:lnTo>
                    <a:pt x="3470" y="0"/>
                  </a:lnTo>
                  <a:lnTo>
                    <a:pt x="3470" y="16"/>
                  </a:lnTo>
                  <a:lnTo>
                    <a:pt x="3453" y="16"/>
                  </a:lnTo>
                  <a:lnTo>
                    <a:pt x="3453" y="0"/>
                  </a:lnTo>
                  <a:close/>
                  <a:moveTo>
                    <a:pt x="3486" y="0"/>
                  </a:moveTo>
                  <a:lnTo>
                    <a:pt x="3502" y="0"/>
                  </a:lnTo>
                  <a:lnTo>
                    <a:pt x="3502" y="16"/>
                  </a:lnTo>
                  <a:lnTo>
                    <a:pt x="3486" y="16"/>
                  </a:lnTo>
                  <a:lnTo>
                    <a:pt x="3486" y="0"/>
                  </a:lnTo>
                  <a:close/>
                  <a:moveTo>
                    <a:pt x="3518" y="0"/>
                  </a:moveTo>
                  <a:lnTo>
                    <a:pt x="3534" y="0"/>
                  </a:lnTo>
                  <a:lnTo>
                    <a:pt x="3534" y="16"/>
                  </a:lnTo>
                  <a:lnTo>
                    <a:pt x="3518" y="16"/>
                  </a:lnTo>
                  <a:lnTo>
                    <a:pt x="3518" y="0"/>
                  </a:lnTo>
                  <a:close/>
                  <a:moveTo>
                    <a:pt x="3550" y="0"/>
                  </a:moveTo>
                  <a:lnTo>
                    <a:pt x="3566" y="0"/>
                  </a:lnTo>
                  <a:lnTo>
                    <a:pt x="3566" y="16"/>
                  </a:lnTo>
                  <a:lnTo>
                    <a:pt x="3550" y="16"/>
                  </a:lnTo>
                  <a:lnTo>
                    <a:pt x="3550" y="0"/>
                  </a:lnTo>
                  <a:close/>
                  <a:moveTo>
                    <a:pt x="3582" y="0"/>
                  </a:moveTo>
                  <a:lnTo>
                    <a:pt x="3598" y="0"/>
                  </a:lnTo>
                  <a:lnTo>
                    <a:pt x="3598" y="16"/>
                  </a:lnTo>
                  <a:lnTo>
                    <a:pt x="3582" y="16"/>
                  </a:lnTo>
                  <a:lnTo>
                    <a:pt x="3582" y="0"/>
                  </a:lnTo>
                  <a:close/>
                  <a:moveTo>
                    <a:pt x="3614" y="0"/>
                  </a:moveTo>
                  <a:lnTo>
                    <a:pt x="3630" y="0"/>
                  </a:lnTo>
                  <a:lnTo>
                    <a:pt x="3630" y="16"/>
                  </a:lnTo>
                  <a:lnTo>
                    <a:pt x="3614" y="16"/>
                  </a:lnTo>
                  <a:lnTo>
                    <a:pt x="3614" y="0"/>
                  </a:lnTo>
                  <a:close/>
                  <a:moveTo>
                    <a:pt x="3646" y="0"/>
                  </a:moveTo>
                  <a:lnTo>
                    <a:pt x="3662" y="0"/>
                  </a:lnTo>
                  <a:lnTo>
                    <a:pt x="3662" y="16"/>
                  </a:lnTo>
                  <a:lnTo>
                    <a:pt x="3646" y="16"/>
                  </a:lnTo>
                  <a:lnTo>
                    <a:pt x="3646" y="0"/>
                  </a:lnTo>
                  <a:close/>
                  <a:moveTo>
                    <a:pt x="3678" y="0"/>
                  </a:moveTo>
                  <a:lnTo>
                    <a:pt x="3694" y="0"/>
                  </a:lnTo>
                  <a:lnTo>
                    <a:pt x="3694" y="16"/>
                  </a:lnTo>
                  <a:lnTo>
                    <a:pt x="3678" y="16"/>
                  </a:lnTo>
                  <a:lnTo>
                    <a:pt x="3678" y="0"/>
                  </a:lnTo>
                  <a:close/>
                  <a:moveTo>
                    <a:pt x="3710" y="0"/>
                  </a:moveTo>
                  <a:lnTo>
                    <a:pt x="3726" y="0"/>
                  </a:lnTo>
                  <a:lnTo>
                    <a:pt x="3726" y="16"/>
                  </a:lnTo>
                  <a:lnTo>
                    <a:pt x="3710" y="16"/>
                  </a:lnTo>
                  <a:lnTo>
                    <a:pt x="3710" y="0"/>
                  </a:lnTo>
                  <a:close/>
                  <a:moveTo>
                    <a:pt x="3742" y="0"/>
                  </a:moveTo>
                  <a:lnTo>
                    <a:pt x="3758" y="0"/>
                  </a:lnTo>
                  <a:lnTo>
                    <a:pt x="3758" y="16"/>
                  </a:lnTo>
                  <a:lnTo>
                    <a:pt x="3742" y="16"/>
                  </a:lnTo>
                  <a:lnTo>
                    <a:pt x="3742" y="0"/>
                  </a:lnTo>
                  <a:close/>
                  <a:moveTo>
                    <a:pt x="3774" y="0"/>
                  </a:moveTo>
                  <a:lnTo>
                    <a:pt x="3790" y="0"/>
                  </a:lnTo>
                  <a:lnTo>
                    <a:pt x="3790" y="16"/>
                  </a:lnTo>
                  <a:lnTo>
                    <a:pt x="3774" y="16"/>
                  </a:lnTo>
                  <a:lnTo>
                    <a:pt x="3774" y="0"/>
                  </a:lnTo>
                  <a:close/>
                  <a:moveTo>
                    <a:pt x="3806" y="0"/>
                  </a:moveTo>
                  <a:lnTo>
                    <a:pt x="3822" y="0"/>
                  </a:lnTo>
                  <a:lnTo>
                    <a:pt x="3822" y="16"/>
                  </a:lnTo>
                  <a:lnTo>
                    <a:pt x="3806" y="16"/>
                  </a:lnTo>
                  <a:lnTo>
                    <a:pt x="3806" y="0"/>
                  </a:lnTo>
                  <a:close/>
                  <a:moveTo>
                    <a:pt x="3838" y="0"/>
                  </a:moveTo>
                  <a:lnTo>
                    <a:pt x="3854" y="0"/>
                  </a:lnTo>
                  <a:lnTo>
                    <a:pt x="3854" y="16"/>
                  </a:lnTo>
                  <a:lnTo>
                    <a:pt x="3838" y="16"/>
                  </a:lnTo>
                  <a:lnTo>
                    <a:pt x="3838" y="0"/>
                  </a:lnTo>
                  <a:close/>
                  <a:moveTo>
                    <a:pt x="3870" y="0"/>
                  </a:moveTo>
                  <a:lnTo>
                    <a:pt x="3886" y="0"/>
                  </a:lnTo>
                  <a:lnTo>
                    <a:pt x="3886" y="16"/>
                  </a:lnTo>
                  <a:lnTo>
                    <a:pt x="3870" y="16"/>
                  </a:lnTo>
                  <a:lnTo>
                    <a:pt x="3870" y="0"/>
                  </a:lnTo>
                  <a:close/>
                  <a:moveTo>
                    <a:pt x="3902" y="0"/>
                  </a:moveTo>
                  <a:lnTo>
                    <a:pt x="3918" y="0"/>
                  </a:lnTo>
                  <a:lnTo>
                    <a:pt x="3918" y="16"/>
                  </a:lnTo>
                  <a:lnTo>
                    <a:pt x="3902" y="16"/>
                  </a:lnTo>
                  <a:lnTo>
                    <a:pt x="3902" y="0"/>
                  </a:lnTo>
                  <a:close/>
                  <a:moveTo>
                    <a:pt x="3934" y="0"/>
                  </a:moveTo>
                  <a:lnTo>
                    <a:pt x="3950" y="0"/>
                  </a:lnTo>
                  <a:lnTo>
                    <a:pt x="3950" y="16"/>
                  </a:lnTo>
                  <a:lnTo>
                    <a:pt x="3934" y="16"/>
                  </a:lnTo>
                  <a:lnTo>
                    <a:pt x="3934" y="0"/>
                  </a:lnTo>
                  <a:close/>
                  <a:moveTo>
                    <a:pt x="3966" y="0"/>
                  </a:moveTo>
                  <a:lnTo>
                    <a:pt x="3982" y="0"/>
                  </a:lnTo>
                  <a:lnTo>
                    <a:pt x="3982" y="16"/>
                  </a:lnTo>
                  <a:lnTo>
                    <a:pt x="3966" y="16"/>
                  </a:lnTo>
                  <a:lnTo>
                    <a:pt x="3966" y="0"/>
                  </a:lnTo>
                  <a:close/>
                  <a:moveTo>
                    <a:pt x="3998" y="0"/>
                  </a:moveTo>
                  <a:lnTo>
                    <a:pt x="4014" y="0"/>
                  </a:lnTo>
                  <a:lnTo>
                    <a:pt x="4014" y="16"/>
                  </a:lnTo>
                  <a:lnTo>
                    <a:pt x="3998" y="16"/>
                  </a:lnTo>
                  <a:lnTo>
                    <a:pt x="3998" y="0"/>
                  </a:lnTo>
                  <a:close/>
                  <a:moveTo>
                    <a:pt x="4030" y="0"/>
                  </a:moveTo>
                  <a:lnTo>
                    <a:pt x="4046" y="0"/>
                  </a:lnTo>
                  <a:lnTo>
                    <a:pt x="4046" y="16"/>
                  </a:lnTo>
                  <a:lnTo>
                    <a:pt x="4030" y="16"/>
                  </a:lnTo>
                  <a:lnTo>
                    <a:pt x="4030" y="0"/>
                  </a:lnTo>
                  <a:close/>
                  <a:moveTo>
                    <a:pt x="4062" y="0"/>
                  </a:moveTo>
                  <a:lnTo>
                    <a:pt x="4078" y="0"/>
                  </a:lnTo>
                  <a:lnTo>
                    <a:pt x="4078" y="16"/>
                  </a:lnTo>
                  <a:lnTo>
                    <a:pt x="4062" y="16"/>
                  </a:lnTo>
                  <a:lnTo>
                    <a:pt x="4062" y="0"/>
                  </a:lnTo>
                  <a:close/>
                  <a:moveTo>
                    <a:pt x="4094" y="0"/>
                  </a:moveTo>
                  <a:lnTo>
                    <a:pt x="4110" y="0"/>
                  </a:lnTo>
                  <a:lnTo>
                    <a:pt x="4110" y="16"/>
                  </a:lnTo>
                  <a:lnTo>
                    <a:pt x="4094" y="16"/>
                  </a:lnTo>
                  <a:lnTo>
                    <a:pt x="4094" y="0"/>
                  </a:lnTo>
                  <a:close/>
                  <a:moveTo>
                    <a:pt x="4126" y="0"/>
                  </a:moveTo>
                  <a:lnTo>
                    <a:pt x="4142" y="0"/>
                  </a:lnTo>
                  <a:lnTo>
                    <a:pt x="4142" y="16"/>
                  </a:lnTo>
                  <a:lnTo>
                    <a:pt x="4126" y="16"/>
                  </a:lnTo>
                  <a:lnTo>
                    <a:pt x="4126" y="0"/>
                  </a:lnTo>
                  <a:close/>
                  <a:moveTo>
                    <a:pt x="4158" y="0"/>
                  </a:moveTo>
                  <a:lnTo>
                    <a:pt x="4174" y="0"/>
                  </a:lnTo>
                  <a:lnTo>
                    <a:pt x="4174" y="16"/>
                  </a:lnTo>
                  <a:lnTo>
                    <a:pt x="4158" y="16"/>
                  </a:lnTo>
                  <a:lnTo>
                    <a:pt x="4158" y="0"/>
                  </a:lnTo>
                  <a:close/>
                  <a:moveTo>
                    <a:pt x="4190" y="0"/>
                  </a:moveTo>
                  <a:lnTo>
                    <a:pt x="4206" y="0"/>
                  </a:lnTo>
                  <a:lnTo>
                    <a:pt x="4206" y="16"/>
                  </a:lnTo>
                  <a:lnTo>
                    <a:pt x="4190" y="16"/>
                  </a:lnTo>
                  <a:lnTo>
                    <a:pt x="4190" y="0"/>
                  </a:lnTo>
                  <a:close/>
                  <a:moveTo>
                    <a:pt x="4222" y="0"/>
                  </a:moveTo>
                  <a:lnTo>
                    <a:pt x="4238" y="0"/>
                  </a:lnTo>
                  <a:lnTo>
                    <a:pt x="4238" y="16"/>
                  </a:lnTo>
                  <a:lnTo>
                    <a:pt x="4222" y="16"/>
                  </a:lnTo>
                  <a:lnTo>
                    <a:pt x="4222" y="0"/>
                  </a:lnTo>
                  <a:close/>
                  <a:moveTo>
                    <a:pt x="4254" y="0"/>
                  </a:moveTo>
                  <a:lnTo>
                    <a:pt x="4270" y="0"/>
                  </a:lnTo>
                  <a:lnTo>
                    <a:pt x="4270" y="16"/>
                  </a:lnTo>
                  <a:lnTo>
                    <a:pt x="4254" y="16"/>
                  </a:lnTo>
                  <a:lnTo>
                    <a:pt x="4254" y="0"/>
                  </a:lnTo>
                  <a:close/>
                  <a:moveTo>
                    <a:pt x="4286" y="0"/>
                  </a:moveTo>
                  <a:lnTo>
                    <a:pt x="4302" y="0"/>
                  </a:lnTo>
                  <a:lnTo>
                    <a:pt x="4302" y="16"/>
                  </a:lnTo>
                  <a:lnTo>
                    <a:pt x="4286" y="16"/>
                  </a:lnTo>
                  <a:lnTo>
                    <a:pt x="4286" y="0"/>
                  </a:lnTo>
                  <a:close/>
                  <a:moveTo>
                    <a:pt x="4318" y="0"/>
                  </a:moveTo>
                  <a:lnTo>
                    <a:pt x="4334" y="0"/>
                  </a:lnTo>
                  <a:lnTo>
                    <a:pt x="4334" y="16"/>
                  </a:lnTo>
                  <a:lnTo>
                    <a:pt x="4318" y="16"/>
                  </a:lnTo>
                  <a:lnTo>
                    <a:pt x="4318" y="0"/>
                  </a:lnTo>
                  <a:close/>
                  <a:moveTo>
                    <a:pt x="4350" y="0"/>
                  </a:moveTo>
                  <a:lnTo>
                    <a:pt x="4366" y="0"/>
                  </a:lnTo>
                  <a:lnTo>
                    <a:pt x="4366" y="16"/>
                  </a:lnTo>
                  <a:lnTo>
                    <a:pt x="4350" y="16"/>
                  </a:lnTo>
                  <a:lnTo>
                    <a:pt x="4350" y="0"/>
                  </a:lnTo>
                  <a:close/>
                  <a:moveTo>
                    <a:pt x="4382" y="0"/>
                  </a:moveTo>
                  <a:lnTo>
                    <a:pt x="4398" y="0"/>
                  </a:lnTo>
                  <a:lnTo>
                    <a:pt x="4398" y="16"/>
                  </a:lnTo>
                  <a:lnTo>
                    <a:pt x="4382" y="16"/>
                  </a:lnTo>
                  <a:lnTo>
                    <a:pt x="4382" y="0"/>
                  </a:lnTo>
                  <a:close/>
                  <a:moveTo>
                    <a:pt x="4414" y="0"/>
                  </a:moveTo>
                  <a:lnTo>
                    <a:pt x="4430" y="0"/>
                  </a:lnTo>
                  <a:lnTo>
                    <a:pt x="4430" y="16"/>
                  </a:lnTo>
                  <a:lnTo>
                    <a:pt x="4414" y="16"/>
                  </a:lnTo>
                  <a:lnTo>
                    <a:pt x="4414" y="0"/>
                  </a:lnTo>
                  <a:close/>
                  <a:moveTo>
                    <a:pt x="4446" y="0"/>
                  </a:moveTo>
                  <a:lnTo>
                    <a:pt x="4463" y="0"/>
                  </a:lnTo>
                  <a:lnTo>
                    <a:pt x="4463" y="16"/>
                  </a:lnTo>
                  <a:lnTo>
                    <a:pt x="4446" y="16"/>
                  </a:lnTo>
                  <a:lnTo>
                    <a:pt x="4446" y="0"/>
                  </a:lnTo>
                  <a:close/>
                  <a:moveTo>
                    <a:pt x="4479" y="0"/>
                  </a:moveTo>
                  <a:lnTo>
                    <a:pt x="4495" y="0"/>
                  </a:lnTo>
                  <a:lnTo>
                    <a:pt x="4495" y="16"/>
                  </a:lnTo>
                  <a:lnTo>
                    <a:pt x="4479" y="16"/>
                  </a:lnTo>
                  <a:lnTo>
                    <a:pt x="4479" y="0"/>
                  </a:lnTo>
                  <a:close/>
                  <a:moveTo>
                    <a:pt x="4511" y="0"/>
                  </a:moveTo>
                  <a:lnTo>
                    <a:pt x="4527" y="0"/>
                  </a:lnTo>
                  <a:lnTo>
                    <a:pt x="4527" y="16"/>
                  </a:lnTo>
                  <a:lnTo>
                    <a:pt x="4511" y="16"/>
                  </a:lnTo>
                  <a:lnTo>
                    <a:pt x="4511" y="0"/>
                  </a:lnTo>
                  <a:close/>
                  <a:moveTo>
                    <a:pt x="4543" y="0"/>
                  </a:moveTo>
                  <a:lnTo>
                    <a:pt x="4559" y="0"/>
                  </a:lnTo>
                  <a:lnTo>
                    <a:pt x="4559" y="16"/>
                  </a:lnTo>
                  <a:lnTo>
                    <a:pt x="4543" y="16"/>
                  </a:lnTo>
                  <a:lnTo>
                    <a:pt x="4543" y="0"/>
                  </a:lnTo>
                  <a:close/>
                  <a:moveTo>
                    <a:pt x="4575" y="0"/>
                  </a:moveTo>
                  <a:lnTo>
                    <a:pt x="4591" y="0"/>
                  </a:lnTo>
                  <a:lnTo>
                    <a:pt x="4591" y="16"/>
                  </a:lnTo>
                  <a:lnTo>
                    <a:pt x="4575" y="16"/>
                  </a:lnTo>
                  <a:lnTo>
                    <a:pt x="4575" y="0"/>
                  </a:lnTo>
                  <a:close/>
                  <a:moveTo>
                    <a:pt x="4607" y="0"/>
                  </a:moveTo>
                  <a:lnTo>
                    <a:pt x="4623" y="0"/>
                  </a:lnTo>
                  <a:lnTo>
                    <a:pt x="4623" y="16"/>
                  </a:lnTo>
                  <a:lnTo>
                    <a:pt x="4607" y="16"/>
                  </a:lnTo>
                  <a:lnTo>
                    <a:pt x="4607" y="0"/>
                  </a:lnTo>
                  <a:close/>
                  <a:moveTo>
                    <a:pt x="4639" y="0"/>
                  </a:moveTo>
                  <a:lnTo>
                    <a:pt x="4655" y="0"/>
                  </a:lnTo>
                  <a:lnTo>
                    <a:pt x="4655" y="16"/>
                  </a:lnTo>
                  <a:lnTo>
                    <a:pt x="4639" y="16"/>
                  </a:lnTo>
                  <a:lnTo>
                    <a:pt x="4639" y="0"/>
                  </a:lnTo>
                  <a:close/>
                  <a:moveTo>
                    <a:pt x="4671" y="0"/>
                  </a:moveTo>
                  <a:lnTo>
                    <a:pt x="4687" y="0"/>
                  </a:lnTo>
                  <a:lnTo>
                    <a:pt x="4687" y="16"/>
                  </a:lnTo>
                  <a:lnTo>
                    <a:pt x="4671" y="16"/>
                  </a:lnTo>
                  <a:lnTo>
                    <a:pt x="4671" y="0"/>
                  </a:lnTo>
                  <a:close/>
                  <a:moveTo>
                    <a:pt x="4703" y="0"/>
                  </a:moveTo>
                  <a:lnTo>
                    <a:pt x="4719" y="0"/>
                  </a:lnTo>
                  <a:lnTo>
                    <a:pt x="4719" y="16"/>
                  </a:lnTo>
                  <a:lnTo>
                    <a:pt x="4703" y="16"/>
                  </a:lnTo>
                  <a:lnTo>
                    <a:pt x="4703" y="0"/>
                  </a:lnTo>
                  <a:close/>
                  <a:moveTo>
                    <a:pt x="4735" y="0"/>
                  </a:moveTo>
                  <a:lnTo>
                    <a:pt x="4751" y="0"/>
                  </a:lnTo>
                  <a:lnTo>
                    <a:pt x="4751" y="16"/>
                  </a:lnTo>
                  <a:lnTo>
                    <a:pt x="4735" y="16"/>
                  </a:lnTo>
                  <a:lnTo>
                    <a:pt x="4735" y="0"/>
                  </a:lnTo>
                  <a:close/>
                  <a:moveTo>
                    <a:pt x="4767" y="0"/>
                  </a:moveTo>
                  <a:lnTo>
                    <a:pt x="4783" y="0"/>
                  </a:lnTo>
                  <a:lnTo>
                    <a:pt x="4783" y="16"/>
                  </a:lnTo>
                  <a:lnTo>
                    <a:pt x="4767" y="16"/>
                  </a:lnTo>
                  <a:lnTo>
                    <a:pt x="4767" y="0"/>
                  </a:lnTo>
                  <a:close/>
                  <a:moveTo>
                    <a:pt x="4799" y="0"/>
                  </a:moveTo>
                  <a:lnTo>
                    <a:pt x="4815" y="0"/>
                  </a:lnTo>
                  <a:lnTo>
                    <a:pt x="4815" y="16"/>
                  </a:lnTo>
                  <a:lnTo>
                    <a:pt x="4799" y="16"/>
                  </a:lnTo>
                  <a:lnTo>
                    <a:pt x="4799" y="0"/>
                  </a:lnTo>
                  <a:close/>
                  <a:moveTo>
                    <a:pt x="4831" y="0"/>
                  </a:moveTo>
                  <a:lnTo>
                    <a:pt x="4847" y="0"/>
                  </a:lnTo>
                  <a:lnTo>
                    <a:pt x="4847" y="16"/>
                  </a:lnTo>
                  <a:lnTo>
                    <a:pt x="4831" y="16"/>
                  </a:lnTo>
                  <a:lnTo>
                    <a:pt x="4831" y="0"/>
                  </a:lnTo>
                  <a:close/>
                  <a:moveTo>
                    <a:pt x="4863" y="0"/>
                  </a:moveTo>
                  <a:lnTo>
                    <a:pt x="4879" y="0"/>
                  </a:lnTo>
                  <a:lnTo>
                    <a:pt x="4879" y="16"/>
                  </a:lnTo>
                  <a:lnTo>
                    <a:pt x="4863" y="16"/>
                  </a:lnTo>
                  <a:lnTo>
                    <a:pt x="4863" y="0"/>
                  </a:lnTo>
                  <a:close/>
                  <a:moveTo>
                    <a:pt x="4895" y="0"/>
                  </a:moveTo>
                  <a:lnTo>
                    <a:pt x="4911" y="0"/>
                  </a:lnTo>
                  <a:lnTo>
                    <a:pt x="4911" y="16"/>
                  </a:lnTo>
                  <a:lnTo>
                    <a:pt x="4895" y="16"/>
                  </a:lnTo>
                  <a:lnTo>
                    <a:pt x="4895" y="0"/>
                  </a:lnTo>
                  <a:close/>
                  <a:moveTo>
                    <a:pt x="4927" y="0"/>
                  </a:moveTo>
                  <a:lnTo>
                    <a:pt x="4943" y="0"/>
                  </a:lnTo>
                  <a:lnTo>
                    <a:pt x="4943" y="16"/>
                  </a:lnTo>
                  <a:lnTo>
                    <a:pt x="4927" y="16"/>
                  </a:lnTo>
                  <a:lnTo>
                    <a:pt x="4927" y="0"/>
                  </a:lnTo>
                  <a:close/>
                  <a:moveTo>
                    <a:pt x="4959" y="0"/>
                  </a:moveTo>
                  <a:lnTo>
                    <a:pt x="4975" y="0"/>
                  </a:lnTo>
                  <a:lnTo>
                    <a:pt x="4975" y="16"/>
                  </a:lnTo>
                  <a:lnTo>
                    <a:pt x="4959" y="16"/>
                  </a:lnTo>
                  <a:lnTo>
                    <a:pt x="4959" y="0"/>
                  </a:lnTo>
                  <a:close/>
                  <a:moveTo>
                    <a:pt x="4991" y="0"/>
                  </a:moveTo>
                  <a:lnTo>
                    <a:pt x="5007" y="0"/>
                  </a:lnTo>
                  <a:lnTo>
                    <a:pt x="5007" y="16"/>
                  </a:lnTo>
                  <a:lnTo>
                    <a:pt x="4991" y="16"/>
                  </a:lnTo>
                  <a:lnTo>
                    <a:pt x="4991" y="0"/>
                  </a:lnTo>
                  <a:close/>
                  <a:moveTo>
                    <a:pt x="5023" y="0"/>
                  </a:moveTo>
                  <a:lnTo>
                    <a:pt x="5039" y="0"/>
                  </a:lnTo>
                  <a:lnTo>
                    <a:pt x="5039" y="16"/>
                  </a:lnTo>
                  <a:lnTo>
                    <a:pt x="5023" y="16"/>
                  </a:lnTo>
                  <a:lnTo>
                    <a:pt x="5023" y="0"/>
                  </a:lnTo>
                  <a:close/>
                  <a:moveTo>
                    <a:pt x="5055" y="0"/>
                  </a:moveTo>
                  <a:lnTo>
                    <a:pt x="5071" y="0"/>
                  </a:lnTo>
                  <a:lnTo>
                    <a:pt x="5071" y="16"/>
                  </a:lnTo>
                  <a:lnTo>
                    <a:pt x="5055" y="16"/>
                  </a:lnTo>
                  <a:lnTo>
                    <a:pt x="5055" y="0"/>
                  </a:lnTo>
                  <a:close/>
                  <a:moveTo>
                    <a:pt x="5087" y="0"/>
                  </a:moveTo>
                  <a:lnTo>
                    <a:pt x="5103" y="0"/>
                  </a:lnTo>
                  <a:lnTo>
                    <a:pt x="5103" y="16"/>
                  </a:lnTo>
                  <a:lnTo>
                    <a:pt x="5087" y="16"/>
                  </a:lnTo>
                  <a:lnTo>
                    <a:pt x="5087" y="0"/>
                  </a:lnTo>
                  <a:close/>
                  <a:moveTo>
                    <a:pt x="5119" y="0"/>
                  </a:moveTo>
                  <a:lnTo>
                    <a:pt x="5135" y="0"/>
                  </a:lnTo>
                  <a:lnTo>
                    <a:pt x="5135" y="16"/>
                  </a:lnTo>
                  <a:lnTo>
                    <a:pt x="5119" y="16"/>
                  </a:lnTo>
                  <a:lnTo>
                    <a:pt x="5119" y="0"/>
                  </a:lnTo>
                  <a:close/>
                  <a:moveTo>
                    <a:pt x="5151" y="0"/>
                  </a:moveTo>
                  <a:lnTo>
                    <a:pt x="5167" y="0"/>
                  </a:lnTo>
                  <a:lnTo>
                    <a:pt x="5167" y="16"/>
                  </a:lnTo>
                  <a:lnTo>
                    <a:pt x="5151" y="16"/>
                  </a:lnTo>
                  <a:lnTo>
                    <a:pt x="5151" y="0"/>
                  </a:lnTo>
                  <a:close/>
                  <a:moveTo>
                    <a:pt x="5183" y="0"/>
                  </a:moveTo>
                  <a:lnTo>
                    <a:pt x="5199" y="0"/>
                  </a:lnTo>
                  <a:lnTo>
                    <a:pt x="5199" y="16"/>
                  </a:lnTo>
                  <a:lnTo>
                    <a:pt x="5183" y="16"/>
                  </a:lnTo>
                  <a:lnTo>
                    <a:pt x="5183" y="0"/>
                  </a:lnTo>
                  <a:close/>
                  <a:moveTo>
                    <a:pt x="5215" y="0"/>
                  </a:moveTo>
                  <a:lnTo>
                    <a:pt x="5231" y="0"/>
                  </a:lnTo>
                  <a:lnTo>
                    <a:pt x="5231" y="16"/>
                  </a:lnTo>
                  <a:lnTo>
                    <a:pt x="5215" y="16"/>
                  </a:lnTo>
                  <a:lnTo>
                    <a:pt x="5215" y="0"/>
                  </a:lnTo>
                  <a:close/>
                  <a:moveTo>
                    <a:pt x="5247" y="0"/>
                  </a:moveTo>
                  <a:lnTo>
                    <a:pt x="5263" y="0"/>
                  </a:lnTo>
                  <a:lnTo>
                    <a:pt x="5263" y="16"/>
                  </a:lnTo>
                  <a:lnTo>
                    <a:pt x="5247" y="16"/>
                  </a:lnTo>
                  <a:lnTo>
                    <a:pt x="5247" y="0"/>
                  </a:lnTo>
                  <a:close/>
                  <a:moveTo>
                    <a:pt x="5279" y="0"/>
                  </a:moveTo>
                  <a:lnTo>
                    <a:pt x="5295" y="0"/>
                  </a:lnTo>
                  <a:lnTo>
                    <a:pt x="5295" y="16"/>
                  </a:lnTo>
                  <a:lnTo>
                    <a:pt x="5279" y="16"/>
                  </a:lnTo>
                  <a:lnTo>
                    <a:pt x="5279" y="0"/>
                  </a:lnTo>
                  <a:close/>
                  <a:moveTo>
                    <a:pt x="5311" y="0"/>
                  </a:moveTo>
                  <a:lnTo>
                    <a:pt x="5327" y="0"/>
                  </a:lnTo>
                  <a:lnTo>
                    <a:pt x="5327" y="16"/>
                  </a:lnTo>
                  <a:lnTo>
                    <a:pt x="5311" y="16"/>
                  </a:lnTo>
                  <a:lnTo>
                    <a:pt x="5311" y="0"/>
                  </a:lnTo>
                  <a:close/>
                  <a:moveTo>
                    <a:pt x="5343" y="0"/>
                  </a:moveTo>
                  <a:lnTo>
                    <a:pt x="5359" y="0"/>
                  </a:lnTo>
                  <a:lnTo>
                    <a:pt x="5359" y="16"/>
                  </a:lnTo>
                  <a:lnTo>
                    <a:pt x="5343" y="16"/>
                  </a:lnTo>
                  <a:lnTo>
                    <a:pt x="5343" y="0"/>
                  </a:lnTo>
                  <a:close/>
                  <a:moveTo>
                    <a:pt x="5375" y="0"/>
                  </a:moveTo>
                  <a:lnTo>
                    <a:pt x="5391" y="0"/>
                  </a:lnTo>
                  <a:lnTo>
                    <a:pt x="5391" y="16"/>
                  </a:lnTo>
                  <a:lnTo>
                    <a:pt x="5375" y="16"/>
                  </a:lnTo>
                  <a:lnTo>
                    <a:pt x="5375" y="0"/>
                  </a:lnTo>
                  <a:close/>
                  <a:moveTo>
                    <a:pt x="5407" y="0"/>
                  </a:moveTo>
                  <a:lnTo>
                    <a:pt x="5423" y="0"/>
                  </a:lnTo>
                  <a:lnTo>
                    <a:pt x="5423" y="16"/>
                  </a:lnTo>
                  <a:lnTo>
                    <a:pt x="5407" y="16"/>
                  </a:lnTo>
                  <a:lnTo>
                    <a:pt x="5407" y="0"/>
                  </a:lnTo>
                  <a:close/>
                  <a:moveTo>
                    <a:pt x="5440" y="0"/>
                  </a:moveTo>
                  <a:lnTo>
                    <a:pt x="5456" y="0"/>
                  </a:lnTo>
                  <a:lnTo>
                    <a:pt x="5456" y="16"/>
                  </a:lnTo>
                  <a:lnTo>
                    <a:pt x="5440" y="16"/>
                  </a:lnTo>
                  <a:lnTo>
                    <a:pt x="5440" y="0"/>
                  </a:lnTo>
                  <a:close/>
                  <a:moveTo>
                    <a:pt x="5472" y="0"/>
                  </a:moveTo>
                  <a:lnTo>
                    <a:pt x="5488" y="0"/>
                  </a:lnTo>
                  <a:lnTo>
                    <a:pt x="5488" y="16"/>
                  </a:lnTo>
                  <a:lnTo>
                    <a:pt x="5472" y="16"/>
                  </a:lnTo>
                  <a:lnTo>
                    <a:pt x="5472" y="0"/>
                  </a:lnTo>
                  <a:close/>
                  <a:moveTo>
                    <a:pt x="5504" y="0"/>
                  </a:moveTo>
                  <a:lnTo>
                    <a:pt x="5520" y="0"/>
                  </a:lnTo>
                  <a:lnTo>
                    <a:pt x="5520" y="16"/>
                  </a:lnTo>
                  <a:lnTo>
                    <a:pt x="5504" y="16"/>
                  </a:lnTo>
                  <a:lnTo>
                    <a:pt x="5504" y="0"/>
                  </a:lnTo>
                  <a:close/>
                  <a:moveTo>
                    <a:pt x="5536" y="0"/>
                  </a:moveTo>
                  <a:lnTo>
                    <a:pt x="5552" y="0"/>
                  </a:lnTo>
                  <a:lnTo>
                    <a:pt x="5552" y="16"/>
                  </a:lnTo>
                  <a:lnTo>
                    <a:pt x="5536" y="16"/>
                  </a:lnTo>
                  <a:lnTo>
                    <a:pt x="5536" y="0"/>
                  </a:lnTo>
                  <a:close/>
                  <a:moveTo>
                    <a:pt x="5568" y="0"/>
                  </a:moveTo>
                  <a:lnTo>
                    <a:pt x="5584" y="0"/>
                  </a:lnTo>
                  <a:lnTo>
                    <a:pt x="5584" y="16"/>
                  </a:lnTo>
                  <a:lnTo>
                    <a:pt x="5568" y="16"/>
                  </a:lnTo>
                  <a:lnTo>
                    <a:pt x="5568" y="0"/>
                  </a:lnTo>
                  <a:close/>
                  <a:moveTo>
                    <a:pt x="5600" y="0"/>
                  </a:moveTo>
                  <a:lnTo>
                    <a:pt x="5616" y="0"/>
                  </a:lnTo>
                  <a:lnTo>
                    <a:pt x="5616" y="16"/>
                  </a:lnTo>
                  <a:lnTo>
                    <a:pt x="5600" y="16"/>
                  </a:lnTo>
                  <a:lnTo>
                    <a:pt x="5600" y="0"/>
                  </a:lnTo>
                  <a:close/>
                  <a:moveTo>
                    <a:pt x="5632" y="0"/>
                  </a:moveTo>
                  <a:lnTo>
                    <a:pt x="5648" y="0"/>
                  </a:lnTo>
                  <a:lnTo>
                    <a:pt x="5648" y="16"/>
                  </a:lnTo>
                  <a:lnTo>
                    <a:pt x="5632" y="16"/>
                  </a:lnTo>
                  <a:lnTo>
                    <a:pt x="5632" y="0"/>
                  </a:lnTo>
                  <a:close/>
                  <a:moveTo>
                    <a:pt x="5664" y="0"/>
                  </a:moveTo>
                  <a:lnTo>
                    <a:pt x="5680" y="0"/>
                  </a:lnTo>
                  <a:lnTo>
                    <a:pt x="5680" y="16"/>
                  </a:lnTo>
                  <a:lnTo>
                    <a:pt x="5664" y="16"/>
                  </a:lnTo>
                  <a:lnTo>
                    <a:pt x="5664" y="0"/>
                  </a:lnTo>
                  <a:close/>
                  <a:moveTo>
                    <a:pt x="5696" y="0"/>
                  </a:moveTo>
                  <a:lnTo>
                    <a:pt x="5712" y="0"/>
                  </a:lnTo>
                  <a:lnTo>
                    <a:pt x="5712" y="16"/>
                  </a:lnTo>
                  <a:lnTo>
                    <a:pt x="5696" y="16"/>
                  </a:lnTo>
                  <a:lnTo>
                    <a:pt x="5696" y="0"/>
                  </a:lnTo>
                  <a:close/>
                  <a:moveTo>
                    <a:pt x="5728" y="0"/>
                  </a:moveTo>
                  <a:lnTo>
                    <a:pt x="5744" y="0"/>
                  </a:lnTo>
                  <a:lnTo>
                    <a:pt x="5744" y="16"/>
                  </a:lnTo>
                  <a:lnTo>
                    <a:pt x="5728" y="16"/>
                  </a:lnTo>
                  <a:lnTo>
                    <a:pt x="5728" y="0"/>
                  </a:lnTo>
                  <a:close/>
                  <a:moveTo>
                    <a:pt x="5760" y="0"/>
                  </a:moveTo>
                  <a:lnTo>
                    <a:pt x="5776" y="0"/>
                  </a:lnTo>
                  <a:lnTo>
                    <a:pt x="5776" y="16"/>
                  </a:lnTo>
                  <a:lnTo>
                    <a:pt x="5760" y="16"/>
                  </a:lnTo>
                  <a:lnTo>
                    <a:pt x="5760" y="0"/>
                  </a:lnTo>
                  <a:close/>
                  <a:moveTo>
                    <a:pt x="5792" y="0"/>
                  </a:moveTo>
                  <a:lnTo>
                    <a:pt x="5808" y="0"/>
                  </a:lnTo>
                  <a:lnTo>
                    <a:pt x="5808" y="16"/>
                  </a:lnTo>
                  <a:lnTo>
                    <a:pt x="5792" y="16"/>
                  </a:lnTo>
                  <a:lnTo>
                    <a:pt x="5792" y="0"/>
                  </a:lnTo>
                  <a:close/>
                  <a:moveTo>
                    <a:pt x="5824" y="0"/>
                  </a:moveTo>
                  <a:lnTo>
                    <a:pt x="5840" y="0"/>
                  </a:lnTo>
                  <a:lnTo>
                    <a:pt x="5840" y="16"/>
                  </a:lnTo>
                  <a:lnTo>
                    <a:pt x="5824" y="16"/>
                  </a:lnTo>
                  <a:lnTo>
                    <a:pt x="5824" y="0"/>
                  </a:lnTo>
                  <a:close/>
                  <a:moveTo>
                    <a:pt x="5856" y="0"/>
                  </a:moveTo>
                  <a:lnTo>
                    <a:pt x="5872" y="0"/>
                  </a:lnTo>
                  <a:lnTo>
                    <a:pt x="5872" y="16"/>
                  </a:lnTo>
                  <a:lnTo>
                    <a:pt x="5856" y="16"/>
                  </a:lnTo>
                  <a:lnTo>
                    <a:pt x="5856" y="0"/>
                  </a:lnTo>
                  <a:close/>
                  <a:moveTo>
                    <a:pt x="5888" y="0"/>
                  </a:moveTo>
                  <a:lnTo>
                    <a:pt x="5904" y="0"/>
                  </a:lnTo>
                  <a:lnTo>
                    <a:pt x="5904" y="16"/>
                  </a:lnTo>
                  <a:lnTo>
                    <a:pt x="5888" y="16"/>
                  </a:lnTo>
                  <a:lnTo>
                    <a:pt x="5888" y="0"/>
                  </a:lnTo>
                  <a:close/>
                  <a:moveTo>
                    <a:pt x="5920" y="0"/>
                  </a:moveTo>
                  <a:lnTo>
                    <a:pt x="5936" y="0"/>
                  </a:lnTo>
                  <a:lnTo>
                    <a:pt x="5936" y="16"/>
                  </a:lnTo>
                  <a:lnTo>
                    <a:pt x="5920" y="16"/>
                  </a:lnTo>
                  <a:lnTo>
                    <a:pt x="5920" y="0"/>
                  </a:lnTo>
                  <a:close/>
                  <a:moveTo>
                    <a:pt x="5952" y="0"/>
                  </a:moveTo>
                  <a:lnTo>
                    <a:pt x="5968" y="0"/>
                  </a:lnTo>
                  <a:lnTo>
                    <a:pt x="5968" y="16"/>
                  </a:lnTo>
                  <a:lnTo>
                    <a:pt x="5952" y="16"/>
                  </a:lnTo>
                  <a:lnTo>
                    <a:pt x="5952" y="0"/>
                  </a:lnTo>
                  <a:close/>
                  <a:moveTo>
                    <a:pt x="5984" y="0"/>
                  </a:moveTo>
                  <a:lnTo>
                    <a:pt x="6000" y="0"/>
                  </a:lnTo>
                  <a:lnTo>
                    <a:pt x="6000" y="16"/>
                  </a:lnTo>
                  <a:lnTo>
                    <a:pt x="5984" y="16"/>
                  </a:lnTo>
                  <a:lnTo>
                    <a:pt x="5984" y="0"/>
                  </a:lnTo>
                  <a:close/>
                  <a:moveTo>
                    <a:pt x="6016" y="0"/>
                  </a:moveTo>
                  <a:lnTo>
                    <a:pt x="6032" y="0"/>
                  </a:lnTo>
                  <a:lnTo>
                    <a:pt x="6032" y="16"/>
                  </a:lnTo>
                  <a:lnTo>
                    <a:pt x="6016" y="16"/>
                  </a:lnTo>
                  <a:lnTo>
                    <a:pt x="6016" y="0"/>
                  </a:lnTo>
                  <a:close/>
                  <a:moveTo>
                    <a:pt x="6048" y="0"/>
                  </a:moveTo>
                  <a:lnTo>
                    <a:pt x="6064" y="0"/>
                  </a:lnTo>
                  <a:lnTo>
                    <a:pt x="6064" y="16"/>
                  </a:lnTo>
                  <a:lnTo>
                    <a:pt x="6048" y="16"/>
                  </a:lnTo>
                  <a:lnTo>
                    <a:pt x="6048" y="0"/>
                  </a:lnTo>
                  <a:close/>
                  <a:moveTo>
                    <a:pt x="6080" y="0"/>
                  </a:moveTo>
                  <a:lnTo>
                    <a:pt x="6096" y="0"/>
                  </a:lnTo>
                  <a:lnTo>
                    <a:pt x="6096" y="16"/>
                  </a:lnTo>
                  <a:lnTo>
                    <a:pt x="6080" y="16"/>
                  </a:lnTo>
                  <a:lnTo>
                    <a:pt x="6080" y="0"/>
                  </a:lnTo>
                  <a:close/>
                  <a:moveTo>
                    <a:pt x="6112" y="0"/>
                  </a:moveTo>
                  <a:lnTo>
                    <a:pt x="6128" y="0"/>
                  </a:lnTo>
                  <a:lnTo>
                    <a:pt x="6128" y="16"/>
                  </a:lnTo>
                  <a:lnTo>
                    <a:pt x="6112" y="16"/>
                  </a:lnTo>
                  <a:lnTo>
                    <a:pt x="6112" y="0"/>
                  </a:lnTo>
                  <a:close/>
                  <a:moveTo>
                    <a:pt x="6144" y="0"/>
                  </a:moveTo>
                  <a:lnTo>
                    <a:pt x="6160" y="0"/>
                  </a:lnTo>
                  <a:lnTo>
                    <a:pt x="6160" y="16"/>
                  </a:lnTo>
                  <a:lnTo>
                    <a:pt x="6144" y="16"/>
                  </a:lnTo>
                  <a:lnTo>
                    <a:pt x="6144" y="0"/>
                  </a:lnTo>
                  <a:close/>
                  <a:moveTo>
                    <a:pt x="6176" y="0"/>
                  </a:moveTo>
                  <a:lnTo>
                    <a:pt x="6192" y="0"/>
                  </a:lnTo>
                  <a:lnTo>
                    <a:pt x="6192" y="16"/>
                  </a:lnTo>
                  <a:lnTo>
                    <a:pt x="6176" y="16"/>
                  </a:lnTo>
                  <a:lnTo>
                    <a:pt x="6176" y="0"/>
                  </a:lnTo>
                  <a:close/>
                  <a:moveTo>
                    <a:pt x="6208" y="0"/>
                  </a:moveTo>
                  <a:lnTo>
                    <a:pt x="6224" y="0"/>
                  </a:lnTo>
                  <a:lnTo>
                    <a:pt x="6224" y="16"/>
                  </a:lnTo>
                  <a:lnTo>
                    <a:pt x="6208" y="16"/>
                  </a:lnTo>
                  <a:lnTo>
                    <a:pt x="6208" y="0"/>
                  </a:lnTo>
                  <a:close/>
                  <a:moveTo>
                    <a:pt x="6240" y="0"/>
                  </a:moveTo>
                  <a:lnTo>
                    <a:pt x="6256" y="0"/>
                  </a:lnTo>
                  <a:lnTo>
                    <a:pt x="6256" y="16"/>
                  </a:lnTo>
                  <a:lnTo>
                    <a:pt x="6240" y="16"/>
                  </a:lnTo>
                  <a:lnTo>
                    <a:pt x="6240" y="0"/>
                  </a:lnTo>
                  <a:close/>
                  <a:moveTo>
                    <a:pt x="6272" y="0"/>
                  </a:moveTo>
                  <a:lnTo>
                    <a:pt x="6288" y="0"/>
                  </a:lnTo>
                  <a:lnTo>
                    <a:pt x="6288" y="16"/>
                  </a:lnTo>
                  <a:lnTo>
                    <a:pt x="6272" y="16"/>
                  </a:lnTo>
                  <a:lnTo>
                    <a:pt x="6272" y="0"/>
                  </a:lnTo>
                  <a:close/>
                  <a:moveTo>
                    <a:pt x="6304" y="0"/>
                  </a:moveTo>
                  <a:lnTo>
                    <a:pt x="6320" y="0"/>
                  </a:lnTo>
                  <a:lnTo>
                    <a:pt x="6320" y="16"/>
                  </a:lnTo>
                  <a:lnTo>
                    <a:pt x="6304" y="16"/>
                  </a:lnTo>
                  <a:lnTo>
                    <a:pt x="6304" y="0"/>
                  </a:lnTo>
                  <a:close/>
                  <a:moveTo>
                    <a:pt x="6336" y="0"/>
                  </a:moveTo>
                  <a:lnTo>
                    <a:pt x="6352" y="0"/>
                  </a:lnTo>
                  <a:lnTo>
                    <a:pt x="6352" y="16"/>
                  </a:lnTo>
                  <a:lnTo>
                    <a:pt x="6336" y="16"/>
                  </a:lnTo>
                  <a:lnTo>
                    <a:pt x="6336" y="0"/>
                  </a:lnTo>
                  <a:close/>
                  <a:moveTo>
                    <a:pt x="6368" y="0"/>
                  </a:moveTo>
                  <a:lnTo>
                    <a:pt x="6384" y="0"/>
                  </a:lnTo>
                  <a:lnTo>
                    <a:pt x="6384" y="16"/>
                  </a:lnTo>
                  <a:lnTo>
                    <a:pt x="6368" y="16"/>
                  </a:lnTo>
                  <a:lnTo>
                    <a:pt x="6368" y="0"/>
                  </a:lnTo>
                  <a:close/>
                  <a:moveTo>
                    <a:pt x="6400" y="0"/>
                  </a:moveTo>
                  <a:lnTo>
                    <a:pt x="6417" y="0"/>
                  </a:lnTo>
                  <a:lnTo>
                    <a:pt x="6417" y="16"/>
                  </a:lnTo>
                  <a:lnTo>
                    <a:pt x="6400" y="16"/>
                  </a:lnTo>
                  <a:lnTo>
                    <a:pt x="6400" y="0"/>
                  </a:lnTo>
                  <a:close/>
                  <a:moveTo>
                    <a:pt x="6433" y="0"/>
                  </a:moveTo>
                  <a:lnTo>
                    <a:pt x="6449" y="0"/>
                  </a:lnTo>
                  <a:lnTo>
                    <a:pt x="6449" y="16"/>
                  </a:lnTo>
                  <a:lnTo>
                    <a:pt x="6433" y="16"/>
                  </a:lnTo>
                  <a:lnTo>
                    <a:pt x="6433" y="0"/>
                  </a:lnTo>
                  <a:close/>
                  <a:moveTo>
                    <a:pt x="6465" y="0"/>
                  </a:moveTo>
                  <a:lnTo>
                    <a:pt x="6481" y="0"/>
                  </a:lnTo>
                  <a:lnTo>
                    <a:pt x="6481" y="16"/>
                  </a:lnTo>
                  <a:lnTo>
                    <a:pt x="6465" y="16"/>
                  </a:lnTo>
                  <a:lnTo>
                    <a:pt x="6465" y="0"/>
                  </a:lnTo>
                  <a:close/>
                  <a:moveTo>
                    <a:pt x="6497" y="0"/>
                  </a:moveTo>
                  <a:lnTo>
                    <a:pt x="6513" y="0"/>
                  </a:lnTo>
                  <a:lnTo>
                    <a:pt x="6513" y="16"/>
                  </a:lnTo>
                  <a:lnTo>
                    <a:pt x="6497" y="16"/>
                  </a:lnTo>
                  <a:lnTo>
                    <a:pt x="6497" y="0"/>
                  </a:lnTo>
                  <a:close/>
                  <a:moveTo>
                    <a:pt x="6529" y="0"/>
                  </a:moveTo>
                  <a:lnTo>
                    <a:pt x="6545" y="0"/>
                  </a:lnTo>
                  <a:lnTo>
                    <a:pt x="6545" y="16"/>
                  </a:lnTo>
                  <a:lnTo>
                    <a:pt x="6529" y="16"/>
                  </a:lnTo>
                  <a:lnTo>
                    <a:pt x="6529" y="0"/>
                  </a:lnTo>
                  <a:close/>
                  <a:moveTo>
                    <a:pt x="6561" y="0"/>
                  </a:moveTo>
                  <a:lnTo>
                    <a:pt x="6577" y="0"/>
                  </a:lnTo>
                  <a:lnTo>
                    <a:pt x="6577" y="16"/>
                  </a:lnTo>
                  <a:lnTo>
                    <a:pt x="6561" y="16"/>
                  </a:lnTo>
                  <a:lnTo>
                    <a:pt x="6561" y="0"/>
                  </a:lnTo>
                  <a:close/>
                  <a:moveTo>
                    <a:pt x="6593" y="0"/>
                  </a:moveTo>
                  <a:lnTo>
                    <a:pt x="6609" y="0"/>
                  </a:lnTo>
                  <a:lnTo>
                    <a:pt x="6609" y="16"/>
                  </a:lnTo>
                  <a:lnTo>
                    <a:pt x="6593" y="16"/>
                  </a:lnTo>
                  <a:lnTo>
                    <a:pt x="6593" y="0"/>
                  </a:lnTo>
                  <a:close/>
                  <a:moveTo>
                    <a:pt x="6625" y="0"/>
                  </a:moveTo>
                  <a:lnTo>
                    <a:pt x="6641" y="0"/>
                  </a:lnTo>
                  <a:lnTo>
                    <a:pt x="6641" y="16"/>
                  </a:lnTo>
                  <a:lnTo>
                    <a:pt x="6625" y="16"/>
                  </a:lnTo>
                  <a:lnTo>
                    <a:pt x="6625" y="0"/>
                  </a:lnTo>
                  <a:close/>
                  <a:moveTo>
                    <a:pt x="6657" y="0"/>
                  </a:moveTo>
                  <a:lnTo>
                    <a:pt x="6673" y="0"/>
                  </a:lnTo>
                  <a:lnTo>
                    <a:pt x="6673" y="16"/>
                  </a:lnTo>
                  <a:lnTo>
                    <a:pt x="6657" y="16"/>
                  </a:lnTo>
                  <a:lnTo>
                    <a:pt x="6657" y="0"/>
                  </a:lnTo>
                  <a:close/>
                  <a:moveTo>
                    <a:pt x="6689" y="0"/>
                  </a:moveTo>
                  <a:lnTo>
                    <a:pt x="6705" y="0"/>
                  </a:lnTo>
                  <a:lnTo>
                    <a:pt x="6705" y="16"/>
                  </a:lnTo>
                  <a:lnTo>
                    <a:pt x="6689" y="16"/>
                  </a:lnTo>
                  <a:lnTo>
                    <a:pt x="6689" y="0"/>
                  </a:lnTo>
                  <a:close/>
                  <a:moveTo>
                    <a:pt x="6721" y="0"/>
                  </a:moveTo>
                  <a:lnTo>
                    <a:pt x="6737" y="0"/>
                  </a:lnTo>
                  <a:lnTo>
                    <a:pt x="6737" y="16"/>
                  </a:lnTo>
                  <a:lnTo>
                    <a:pt x="6721" y="16"/>
                  </a:lnTo>
                  <a:lnTo>
                    <a:pt x="6721" y="0"/>
                  </a:lnTo>
                  <a:close/>
                  <a:moveTo>
                    <a:pt x="6753" y="0"/>
                  </a:moveTo>
                  <a:lnTo>
                    <a:pt x="6769" y="0"/>
                  </a:lnTo>
                  <a:lnTo>
                    <a:pt x="6769" y="16"/>
                  </a:lnTo>
                  <a:lnTo>
                    <a:pt x="6753" y="16"/>
                  </a:lnTo>
                  <a:lnTo>
                    <a:pt x="6753" y="0"/>
                  </a:lnTo>
                  <a:close/>
                  <a:moveTo>
                    <a:pt x="6785" y="0"/>
                  </a:moveTo>
                  <a:lnTo>
                    <a:pt x="6801" y="0"/>
                  </a:lnTo>
                  <a:lnTo>
                    <a:pt x="6801" y="16"/>
                  </a:lnTo>
                  <a:lnTo>
                    <a:pt x="6785" y="16"/>
                  </a:lnTo>
                  <a:lnTo>
                    <a:pt x="6785" y="0"/>
                  </a:lnTo>
                  <a:close/>
                  <a:moveTo>
                    <a:pt x="6817" y="0"/>
                  </a:moveTo>
                  <a:lnTo>
                    <a:pt x="6833" y="0"/>
                  </a:lnTo>
                  <a:lnTo>
                    <a:pt x="6833" y="16"/>
                  </a:lnTo>
                  <a:lnTo>
                    <a:pt x="6817" y="16"/>
                  </a:lnTo>
                  <a:lnTo>
                    <a:pt x="6817" y="0"/>
                  </a:lnTo>
                  <a:close/>
                  <a:moveTo>
                    <a:pt x="6849" y="0"/>
                  </a:moveTo>
                  <a:lnTo>
                    <a:pt x="6865" y="0"/>
                  </a:lnTo>
                  <a:lnTo>
                    <a:pt x="6865" y="16"/>
                  </a:lnTo>
                  <a:lnTo>
                    <a:pt x="6849" y="16"/>
                  </a:lnTo>
                  <a:lnTo>
                    <a:pt x="6849" y="0"/>
                  </a:lnTo>
                  <a:close/>
                  <a:moveTo>
                    <a:pt x="6881" y="0"/>
                  </a:moveTo>
                  <a:lnTo>
                    <a:pt x="6897" y="0"/>
                  </a:lnTo>
                  <a:lnTo>
                    <a:pt x="6897" y="16"/>
                  </a:lnTo>
                  <a:lnTo>
                    <a:pt x="6881" y="16"/>
                  </a:lnTo>
                  <a:lnTo>
                    <a:pt x="6881" y="0"/>
                  </a:lnTo>
                  <a:close/>
                  <a:moveTo>
                    <a:pt x="6913" y="0"/>
                  </a:moveTo>
                  <a:lnTo>
                    <a:pt x="6929" y="0"/>
                  </a:lnTo>
                  <a:lnTo>
                    <a:pt x="6929" y="16"/>
                  </a:lnTo>
                  <a:lnTo>
                    <a:pt x="6913" y="16"/>
                  </a:lnTo>
                  <a:lnTo>
                    <a:pt x="6913" y="0"/>
                  </a:lnTo>
                  <a:close/>
                  <a:moveTo>
                    <a:pt x="6945" y="0"/>
                  </a:moveTo>
                  <a:lnTo>
                    <a:pt x="6961" y="0"/>
                  </a:lnTo>
                  <a:lnTo>
                    <a:pt x="6961" y="16"/>
                  </a:lnTo>
                  <a:lnTo>
                    <a:pt x="6945" y="16"/>
                  </a:lnTo>
                  <a:lnTo>
                    <a:pt x="6945" y="0"/>
                  </a:lnTo>
                  <a:close/>
                  <a:moveTo>
                    <a:pt x="6977" y="0"/>
                  </a:moveTo>
                  <a:lnTo>
                    <a:pt x="6993" y="0"/>
                  </a:lnTo>
                  <a:lnTo>
                    <a:pt x="6993" y="16"/>
                  </a:lnTo>
                  <a:lnTo>
                    <a:pt x="6977" y="16"/>
                  </a:lnTo>
                  <a:lnTo>
                    <a:pt x="6977" y="0"/>
                  </a:lnTo>
                  <a:close/>
                  <a:moveTo>
                    <a:pt x="7009" y="0"/>
                  </a:moveTo>
                  <a:lnTo>
                    <a:pt x="7025" y="0"/>
                  </a:lnTo>
                  <a:lnTo>
                    <a:pt x="7025" y="16"/>
                  </a:lnTo>
                  <a:lnTo>
                    <a:pt x="7009" y="16"/>
                  </a:lnTo>
                  <a:lnTo>
                    <a:pt x="7009" y="0"/>
                  </a:lnTo>
                  <a:close/>
                  <a:moveTo>
                    <a:pt x="7041" y="0"/>
                  </a:moveTo>
                  <a:lnTo>
                    <a:pt x="7057" y="0"/>
                  </a:lnTo>
                  <a:lnTo>
                    <a:pt x="7057" y="16"/>
                  </a:lnTo>
                  <a:lnTo>
                    <a:pt x="7041" y="16"/>
                  </a:lnTo>
                  <a:lnTo>
                    <a:pt x="7041" y="0"/>
                  </a:lnTo>
                  <a:close/>
                  <a:moveTo>
                    <a:pt x="7073" y="0"/>
                  </a:moveTo>
                  <a:lnTo>
                    <a:pt x="7089" y="0"/>
                  </a:lnTo>
                  <a:lnTo>
                    <a:pt x="7089" y="16"/>
                  </a:lnTo>
                  <a:lnTo>
                    <a:pt x="7073" y="16"/>
                  </a:lnTo>
                  <a:lnTo>
                    <a:pt x="7073" y="0"/>
                  </a:lnTo>
                  <a:close/>
                  <a:moveTo>
                    <a:pt x="7105" y="0"/>
                  </a:moveTo>
                  <a:lnTo>
                    <a:pt x="7121" y="0"/>
                  </a:lnTo>
                  <a:lnTo>
                    <a:pt x="7121" y="16"/>
                  </a:lnTo>
                  <a:lnTo>
                    <a:pt x="7105" y="16"/>
                  </a:lnTo>
                  <a:lnTo>
                    <a:pt x="7105" y="0"/>
                  </a:lnTo>
                  <a:close/>
                  <a:moveTo>
                    <a:pt x="7137" y="0"/>
                  </a:moveTo>
                  <a:lnTo>
                    <a:pt x="7153" y="0"/>
                  </a:lnTo>
                  <a:lnTo>
                    <a:pt x="7153" y="16"/>
                  </a:lnTo>
                  <a:lnTo>
                    <a:pt x="7137" y="16"/>
                  </a:lnTo>
                  <a:lnTo>
                    <a:pt x="7137" y="0"/>
                  </a:lnTo>
                  <a:close/>
                  <a:moveTo>
                    <a:pt x="7169" y="0"/>
                  </a:moveTo>
                  <a:lnTo>
                    <a:pt x="7185" y="0"/>
                  </a:lnTo>
                  <a:lnTo>
                    <a:pt x="7185" y="16"/>
                  </a:lnTo>
                  <a:lnTo>
                    <a:pt x="7169" y="16"/>
                  </a:lnTo>
                  <a:lnTo>
                    <a:pt x="7169" y="0"/>
                  </a:lnTo>
                  <a:close/>
                  <a:moveTo>
                    <a:pt x="7201" y="0"/>
                  </a:moveTo>
                  <a:lnTo>
                    <a:pt x="7217" y="0"/>
                  </a:lnTo>
                  <a:lnTo>
                    <a:pt x="7217" y="16"/>
                  </a:lnTo>
                  <a:lnTo>
                    <a:pt x="7201" y="16"/>
                  </a:lnTo>
                  <a:lnTo>
                    <a:pt x="7201" y="0"/>
                  </a:lnTo>
                  <a:close/>
                  <a:moveTo>
                    <a:pt x="7233" y="0"/>
                  </a:moveTo>
                  <a:lnTo>
                    <a:pt x="7249" y="0"/>
                  </a:lnTo>
                  <a:lnTo>
                    <a:pt x="7249" y="16"/>
                  </a:lnTo>
                  <a:lnTo>
                    <a:pt x="7233" y="16"/>
                  </a:lnTo>
                  <a:lnTo>
                    <a:pt x="7233" y="0"/>
                  </a:lnTo>
                  <a:close/>
                  <a:moveTo>
                    <a:pt x="7265" y="0"/>
                  </a:moveTo>
                  <a:lnTo>
                    <a:pt x="7281" y="0"/>
                  </a:lnTo>
                  <a:lnTo>
                    <a:pt x="7281" y="16"/>
                  </a:lnTo>
                  <a:lnTo>
                    <a:pt x="7265" y="16"/>
                  </a:lnTo>
                  <a:lnTo>
                    <a:pt x="7265" y="0"/>
                  </a:lnTo>
                  <a:close/>
                  <a:moveTo>
                    <a:pt x="7297" y="0"/>
                  </a:moveTo>
                  <a:lnTo>
                    <a:pt x="7313" y="0"/>
                  </a:lnTo>
                  <a:lnTo>
                    <a:pt x="7313" y="16"/>
                  </a:lnTo>
                  <a:lnTo>
                    <a:pt x="7297" y="16"/>
                  </a:lnTo>
                  <a:lnTo>
                    <a:pt x="7297" y="0"/>
                  </a:lnTo>
                  <a:close/>
                  <a:moveTo>
                    <a:pt x="7329" y="0"/>
                  </a:moveTo>
                  <a:lnTo>
                    <a:pt x="7345" y="0"/>
                  </a:lnTo>
                  <a:lnTo>
                    <a:pt x="7345" y="16"/>
                  </a:lnTo>
                  <a:lnTo>
                    <a:pt x="7329" y="16"/>
                  </a:lnTo>
                  <a:lnTo>
                    <a:pt x="7329" y="0"/>
                  </a:lnTo>
                  <a:close/>
                  <a:moveTo>
                    <a:pt x="7361" y="0"/>
                  </a:moveTo>
                  <a:lnTo>
                    <a:pt x="7377" y="0"/>
                  </a:lnTo>
                  <a:lnTo>
                    <a:pt x="7377" y="16"/>
                  </a:lnTo>
                  <a:lnTo>
                    <a:pt x="7361" y="16"/>
                  </a:lnTo>
                  <a:lnTo>
                    <a:pt x="7361" y="0"/>
                  </a:lnTo>
                  <a:close/>
                  <a:moveTo>
                    <a:pt x="7394" y="0"/>
                  </a:moveTo>
                  <a:lnTo>
                    <a:pt x="7410" y="0"/>
                  </a:lnTo>
                  <a:lnTo>
                    <a:pt x="7410" y="16"/>
                  </a:lnTo>
                  <a:lnTo>
                    <a:pt x="7394" y="16"/>
                  </a:lnTo>
                  <a:lnTo>
                    <a:pt x="7394" y="0"/>
                  </a:lnTo>
                  <a:close/>
                  <a:moveTo>
                    <a:pt x="7426" y="0"/>
                  </a:moveTo>
                  <a:lnTo>
                    <a:pt x="7442" y="0"/>
                  </a:lnTo>
                  <a:lnTo>
                    <a:pt x="7442" y="16"/>
                  </a:lnTo>
                  <a:lnTo>
                    <a:pt x="7426" y="16"/>
                  </a:lnTo>
                  <a:lnTo>
                    <a:pt x="7426" y="0"/>
                  </a:lnTo>
                  <a:close/>
                  <a:moveTo>
                    <a:pt x="7458" y="0"/>
                  </a:moveTo>
                  <a:lnTo>
                    <a:pt x="7474" y="0"/>
                  </a:lnTo>
                  <a:lnTo>
                    <a:pt x="7474" y="16"/>
                  </a:lnTo>
                  <a:lnTo>
                    <a:pt x="7458" y="16"/>
                  </a:lnTo>
                  <a:lnTo>
                    <a:pt x="7458" y="0"/>
                  </a:lnTo>
                  <a:close/>
                  <a:moveTo>
                    <a:pt x="7490" y="0"/>
                  </a:moveTo>
                  <a:lnTo>
                    <a:pt x="7506" y="0"/>
                  </a:lnTo>
                  <a:lnTo>
                    <a:pt x="7506" y="16"/>
                  </a:lnTo>
                  <a:lnTo>
                    <a:pt x="7490" y="16"/>
                  </a:lnTo>
                  <a:lnTo>
                    <a:pt x="7490" y="0"/>
                  </a:lnTo>
                  <a:close/>
                  <a:moveTo>
                    <a:pt x="7522" y="0"/>
                  </a:moveTo>
                  <a:lnTo>
                    <a:pt x="7538" y="0"/>
                  </a:lnTo>
                  <a:lnTo>
                    <a:pt x="7538" y="16"/>
                  </a:lnTo>
                  <a:lnTo>
                    <a:pt x="7522" y="16"/>
                  </a:lnTo>
                  <a:lnTo>
                    <a:pt x="7522" y="0"/>
                  </a:lnTo>
                  <a:close/>
                  <a:moveTo>
                    <a:pt x="7554" y="0"/>
                  </a:moveTo>
                  <a:lnTo>
                    <a:pt x="7570" y="0"/>
                  </a:lnTo>
                  <a:lnTo>
                    <a:pt x="7570" y="16"/>
                  </a:lnTo>
                  <a:lnTo>
                    <a:pt x="7554" y="16"/>
                  </a:lnTo>
                  <a:lnTo>
                    <a:pt x="7554" y="0"/>
                  </a:lnTo>
                  <a:close/>
                  <a:moveTo>
                    <a:pt x="7586" y="0"/>
                  </a:moveTo>
                  <a:lnTo>
                    <a:pt x="7602" y="0"/>
                  </a:lnTo>
                  <a:lnTo>
                    <a:pt x="7602" y="16"/>
                  </a:lnTo>
                  <a:lnTo>
                    <a:pt x="7586" y="16"/>
                  </a:lnTo>
                  <a:lnTo>
                    <a:pt x="7586" y="0"/>
                  </a:lnTo>
                  <a:close/>
                  <a:moveTo>
                    <a:pt x="7618" y="0"/>
                  </a:moveTo>
                  <a:lnTo>
                    <a:pt x="7634" y="0"/>
                  </a:lnTo>
                  <a:lnTo>
                    <a:pt x="7634" y="16"/>
                  </a:lnTo>
                  <a:lnTo>
                    <a:pt x="7618" y="16"/>
                  </a:lnTo>
                  <a:lnTo>
                    <a:pt x="7618" y="0"/>
                  </a:lnTo>
                  <a:close/>
                  <a:moveTo>
                    <a:pt x="7650" y="0"/>
                  </a:moveTo>
                  <a:lnTo>
                    <a:pt x="7666" y="0"/>
                  </a:lnTo>
                  <a:lnTo>
                    <a:pt x="7666" y="16"/>
                  </a:lnTo>
                  <a:lnTo>
                    <a:pt x="7650" y="16"/>
                  </a:lnTo>
                  <a:lnTo>
                    <a:pt x="7650" y="0"/>
                  </a:lnTo>
                  <a:close/>
                  <a:moveTo>
                    <a:pt x="7682" y="0"/>
                  </a:moveTo>
                  <a:lnTo>
                    <a:pt x="7698" y="0"/>
                  </a:lnTo>
                  <a:lnTo>
                    <a:pt x="7698" y="16"/>
                  </a:lnTo>
                  <a:lnTo>
                    <a:pt x="7682" y="16"/>
                  </a:lnTo>
                  <a:lnTo>
                    <a:pt x="7682" y="0"/>
                  </a:lnTo>
                  <a:close/>
                  <a:moveTo>
                    <a:pt x="7714" y="0"/>
                  </a:moveTo>
                  <a:lnTo>
                    <a:pt x="7730" y="0"/>
                  </a:lnTo>
                  <a:lnTo>
                    <a:pt x="7730" y="16"/>
                  </a:lnTo>
                  <a:lnTo>
                    <a:pt x="7714" y="16"/>
                  </a:lnTo>
                  <a:lnTo>
                    <a:pt x="7714" y="0"/>
                  </a:lnTo>
                  <a:close/>
                  <a:moveTo>
                    <a:pt x="7746" y="0"/>
                  </a:moveTo>
                  <a:lnTo>
                    <a:pt x="7762" y="0"/>
                  </a:lnTo>
                  <a:lnTo>
                    <a:pt x="7762" y="16"/>
                  </a:lnTo>
                  <a:lnTo>
                    <a:pt x="7746" y="16"/>
                  </a:lnTo>
                  <a:lnTo>
                    <a:pt x="7746" y="0"/>
                  </a:lnTo>
                  <a:close/>
                  <a:moveTo>
                    <a:pt x="7778" y="0"/>
                  </a:moveTo>
                  <a:lnTo>
                    <a:pt x="7794" y="0"/>
                  </a:lnTo>
                  <a:lnTo>
                    <a:pt x="7794" y="16"/>
                  </a:lnTo>
                  <a:lnTo>
                    <a:pt x="7778" y="16"/>
                  </a:lnTo>
                  <a:lnTo>
                    <a:pt x="7778" y="0"/>
                  </a:lnTo>
                  <a:close/>
                  <a:moveTo>
                    <a:pt x="7810" y="0"/>
                  </a:moveTo>
                  <a:lnTo>
                    <a:pt x="7826" y="0"/>
                  </a:lnTo>
                  <a:lnTo>
                    <a:pt x="7826" y="16"/>
                  </a:lnTo>
                  <a:lnTo>
                    <a:pt x="7810" y="16"/>
                  </a:lnTo>
                  <a:lnTo>
                    <a:pt x="7810" y="0"/>
                  </a:lnTo>
                  <a:close/>
                  <a:moveTo>
                    <a:pt x="7842" y="0"/>
                  </a:moveTo>
                  <a:lnTo>
                    <a:pt x="7858" y="0"/>
                  </a:lnTo>
                  <a:lnTo>
                    <a:pt x="7858" y="16"/>
                  </a:lnTo>
                  <a:lnTo>
                    <a:pt x="7842" y="16"/>
                  </a:lnTo>
                  <a:lnTo>
                    <a:pt x="7842" y="0"/>
                  </a:lnTo>
                  <a:close/>
                  <a:moveTo>
                    <a:pt x="7874" y="0"/>
                  </a:moveTo>
                  <a:lnTo>
                    <a:pt x="7890" y="0"/>
                  </a:lnTo>
                  <a:lnTo>
                    <a:pt x="7890" y="16"/>
                  </a:lnTo>
                  <a:lnTo>
                    <a:pt x="7874" y="16"/>
                  </a:lnTo>
                  <a:lnTo>
                    <a:pt x="7874" y="0"/>
                  </a:lnTo>
                  <a:close/>
                  <a:moveTo>
                    <a:pt x="7906" y="0"/>
                  </a:moveTo>
                  <a:lnTo>
                    <a:pt x="7922" y="0"/>
                  </a:lnTo>
                  <a:lnTo>
                    <a:pt x="7922" y="16"/>
                  </a:lnTo>
                  <a:lnTo>
                    <a:pt x="7906" y="16"/>
                  </a:lnTo>
                  <a:lnTo>
                    <a:pt x="7906" y="0"/>
                  </a:lnTo>
                  <a:close/>
                  <a:moveTo>
                    <a:pt x="7938" y="0"/>
                  </a:moveTo>
                  <a:lnTo>
                    <a:pt x="7954" y="0"/>
                  </a:lnTo>
                  <a:lnTo>
                    <a:pt x="7954" y="16"/>
                  </a:lnTo>
                  <a:lnTo>
                    <a:pt x="7938" y="16"/>
                  </a:lnTo>
                  <a:lnTo>
                    <a:pt x="7938" y="0"/>
                  </a:lnTo>
                  <a:close/>
                  <a:moveTo>
                    <a:pt x="7970" y="0"/>
                  </a:moveTo>
                  <a:lnTo>
                    <a:pt x="7986" y="0"/>
                  </a:lnTo>
                  <a:lnTo>
                    <a:pt x="7986" y="16"/>
                  </a:lnTo>
                  <a:lnTo>
                    <a:pt x="7970" y="16"/>
                  </a:lnTo>
                  <a:lnTo>
                    <a:pt x="7970" y="0"/>
                  </a:lnTo>
                  <a:close/>
                  <a:moveTo>
                    <a:pt x="8002" y="0"/>
                  </a:moveTo>
                  <a:lnTo>
                    <a:pt x="8018" y="0"/>
                  </a:lnTo>
                  <a:lnTo>
                    <a:pt x="8018" y="16"/>
                  </a:lnTo>
                  <a:lnTo>
                    <a:pt x="8002" y="16"/>
                  </a:lnTo>
                  <a:lnTo>
                    <a:pt x="8002" y="0"/>
                  </a:lnTo>
                  <a:close/>
                  <a:moveTo>
                    <a:pt x="8034" y="0"/>
                  </a:moveTo>
                  <a:lnTo>
                    <a:pt x="8050" y="0"/>
                  </a:lnTo>
                  <a:lnTo>
                    <a:pt x="8050" y="16"/>
                  </a:lnTo>
                  <a:lnTo>
                    <a:pt x="8034" y="16"/>
                  </a:lnTo>
                  <a:lnTo>
                    <a:pt x="8034" y="0"/>
                  </a:lnTo>
                  <a:close/>
                  <a:moveTo>
                    <a:pt x="8066" y="0"/>
                  </a:moveTo>
                  <a:lnTo>
                    <a:pt x="8082" y="0"/>
                  </a:lnTo>
                  <a:lnTo>
                    <a:pt x="8082" y="16"/>
                  </a:lnTo>
                  <a:lnTo>
                    <a:pt x="8066" y="16"/>
                  </a:lnTo>
                  <a:lnTo>
                    <a:pt x="8066" y="0"/>
                  </a:lnTo>
                  <a:close/>
                  <a:moveTo>
                    <a:pt x="8098" y="0"/>
                  </a:moveTo>
                  <a:lnTo>
                    <a:pt x="8114" y="0"/>
                  </a:lnTo>
                  <a:lnTo>
                    <a:pt x="8114" y="16"/>
                  </a:lnTo>
                  <a:lnTo>
                    <a:pt x="8098" y="16"/>
                  </a:lnTo>
                  <a:lnTo>
                    <a:pt x="8098" y="0"/>
                  </a:lnTo>
                  <a:close/>
                  <a:moveTo>
                    <a:pt x="8130" y="0"/>
                  </a:moveTo>
                  <a:lnTo>
                    <a:pt x="8146" y="0"/>
                  </a:lnTo>
                  <a:lnTo>
                    <a:pt x="8146" y="16"/>
                  </a:lnTo>
                  <a:lnTo>
                    <a:pt x="8130" y="16"/>
                  </a:lnTo>
                  <a:lnTo>
                    <a:pt x="8130" y="0"/>
                  </a:lnTo>
                  <a:close/>
                  <a:moveTo>
                    <a:pt x="8162" y="0"/>
                  </a:moveTo>
                  <a:lnTo>
                    <a:pt x="8178" y="0"/>
                  </a:lnTo>
                  <a:lnTo>
                    <a:pt x="8178" y="16"/>
                  </a:lnTo>
                  <a:lnTo>
                    <a:pt x="8162" y="16"/>
                  </a:lnTo>
                  <a:lnTo>
                    <a:pt x="8162" y="0"/>
                  </a:lnTo>
                  <a:close/>
                  <a:moveTo>
                    <a:pt x="8194" y="0"/>
                  </a:moveTo>
                  <a:lnTo>
                    <a:pt x="8210" y="0"/>
                  </a:lnTo>
                  <a:lnTo>
                    <a:pt x="8210" y="16"/>
                  </a:lnTo>
                  <a:lnTo>
                    <a:pt x="8194" y="16"/>
                  </a:lnTo>
                  <a:lnTo>
                    <a:pt x="8194" y="0"/>
                  </a:lnTo>
                  <a:close/>
                  <a:moveTo>
                    <a:pt x="8226" y="0"/>
                  </a:moveTo>
                  <a:lnTo>
                    <a:pt x="8242" y="0"/>
                  </a:lnTo>
                  <a:lnTo>
                    <a:pt x="8242" y="16"/>
                  </a:lnTo>
                  <a:lnTo>
                    <a:pt x="8226" y="16"/>
                  </a:lnTo>
                  <a:lnTo>
                    <a:pt x="8226" y="0"/>
                  </a:lnTo>
                  <a:close/>
                  <a:moveTo>
                    <a:pt x="8258" y="0"/>
                  </a:moveTo>
                  <a:lnTo>
                    <a:pt x="8274" y="0"/>
                  </a:lnTo>
                  <a:lnTo>
                    <a:pt x="8274" y="16"/>
                  </a:lnTo>
                  <a:lnTo>
                    <a:pt x="8258" y="16"/>
                  </a:lnTo>
                  <a:lnTo>
                    <a:pt x="8258" y="0"/>
                  </a:lnTo>
                  <a:close/>
                  <a:moveTo>
                    <a:pt x="8290" y="0"/>
                  </a:moveTo>
                  <a:lnTo>
                    <a:pt x="8306" y="0"/>
                  </a:lnTo>
                  <a:lnTo>
                    <a:pt x="8306" y="16"/>
                  </a:lnTo>
                  <a:lnTo>
                    <a:pt x="8290" y="16"/>
                  </a:lnTo>
                  <a:lnTo>
                    <a:pt x="8290" y="0"/>
                  </a:lnTo>
                  <a:close/>
                  <a:moveTo>
                    <a:pt x="8322" y="0"/>
                  </a:moveTo>
                  <a:lnTo>
                    <a:pt x="8339" y="0"/>
                  </a:lnTo>
                  <a:lnTo>
                    <a:pt x="8339" y="16"/>
                  </a:lnTo>
                  <a:lnTo>
                    <a:pt x="8322" y="16"/>
                  </a:lnTo>
                  <a:lnTo>
                    <a:pt x="8322" y="0"/>
                  </a:lnTo>
                  <a:close/>
                  <a:moveTo>
                    <a:pt x="8355" y="0"/>
                  </a:moveTo>
                  <a:lnTo>
                    <a:pt x="8371" y="0"/>
                  </a:lnTo>
                  <a:lnTo>
                    <a:pt x="8371" y="16"/>
                  </a:lnTo>
                  <a:lnTo>
                    <a:pt x="8355" y="16"/>
                  </a:lnTo>
                  <a:lnTo>
                    <a:pt x="8355" y="0"/>
                  </a:lnTo>
                  <a:close/>
                  <a:moveTo>
                    <a:pt x="8387" y="0"/>
                  </a:moveTo>
                  <a:lnTo>
                    <a:pt x="8403" y="0"/>
                  </a:lnTo>
                  <a:lnTo>
                    <a:pt x="8403" y="16"/>
                  </a:lnTo>
                  <a:lnTo>
                    <a:pt x="8387" y="16"/>
                  </a:lnTo>
                  <a:lnTo>
                    <a:pt x="8387" y="0"/>
                  </a:lnTo>
                  <a:close/>
                  <a:moveTo>
                    <a:pt x="8419" y="0"/>
                  </a:moveTo>
                  <a:lnTo>
                    <a:pt x="8435" y="0"/>
                  </a:lnTo>
                  <a:lnTo>
                    <a:pt x="8435" y="16"/>
                  </a:lnTo>
                  <a:lnTo>
                    <a:pt x="8419" y="16"/>
                  </a:lnTo>
                  <a:lnTo>
                    <a:pt x="8419" y="0"/>
                  </a:lnTo>
                  <a:close/>
                  <a:moveTo>
                    <a:pt x="8451" y="0"/>
                  </a:moveTo>
                  <a:lnTo>
                    <a:pt x="8467" y="0"/>
                  </a:lnTo>
                  <a:lnTo>
                    <a:pt x="8467" y="16"/>
                  </a:lnTo>
                  <a:lnTo>
                    <a:pt x="8451" y="16"/>
                  </a:lnTo>
                  <a:lnTo>
                    <a:pt x="8451" y="0"/>
                  </a:lnTo>
                  <a:close/>
                  <a:moveTo>
                    <a:pt x="8483" y="0"/>
                  </a:moveTo>
                  <a:lnTo>
                    <a:pt x="8499" y="0"/>
                  </a:lnTo>
                  <a:lnTo>
                    <a:pt x="8499" y="16"/>
                  </a:lnTo>
                  <a:lnTo>
                    <a:pt x="8483" y="16"/>
                  </a:lnTo>
                  <a:lnTo>
                    <a:pt x="8483" y="0"/>
                  </a:lnTo>
                  <a:close/>
                  <a:moveTo>
                    <a:pt x="8515" y="0"/>
                  </a:moveTo>
                  <a:lnTo>
                    <a:pt x="8531" y="0"/>
                  </a:lnTo>
                  <a:lnTo>
                    <a:pt x="8531" y="16"/>
                  </a:lnTo>
                  <a:lnTo>
                    <a:pt x="8515" y="16"/>
                  </a:lnTo>
                  <a:lnTo>
                    <a:pt x="8515" y="0"/>
                  </a:lnTo>
                  <a:close/>
                  <a:moveTo>
                    <a:pt x="8547" y="0"/>
                  </a:moveTo>
                  <a:lnTo>
                    <a:pt x="8563" y="0"/>
                  </a:lnTo>
                  <a:lnTo>
                    <a:pt x="8563" y="16"/>
                  </a:lnTo>
                  <a:lnTo>
                    <a:pt x="8547" y="16"/>
                  </a:lnTo>
                  <a:lnTo>
                    <a:pt x="8547" y="0"/>
                  </a:lnTo>
                  <a:close/>
                  <a:moveTo>
                    <a:pt x="8579" y="0"/>
                  </a:moveTo>
                  <a:lnTo>
                    <a:pt x="8595" y="0"/>
                  </a:lnTo>
                  <a:lnTo>
                    <a:pt x="8595" y="16"/>
                  </a:lnTo>
                  <a:lnTo>
                    <a:pt x="8579" y="16"/>
                  </a:lnTo>
                  <a:lnTo>
                    <a:pt x="8579" y="0"/>
                  </a:lnTo>
                  <a:close/>
                  <a:moveTo>
                    <a:pt x="8611" y="0"/>
                  </a:moveTo>
                  <a:lnTo>
                    <a:pt x="8627" y="0"/>
                  </a:lnTo>
                  <a:lnTo>
                    <a:pt x="8627" y="16"/>
                  </a:lnTo>
                  <a:lnTo>
                    <a:pt x="8611" y="16"/>
                  </a:lnTo>
                  <a:lnTo>
                    <a:pt x="8611" y="0"/>
                  </a:lnTo>
                  <a:close/>
                  <a:moveTo>
                    <a:pt x="8643" y="0"/>
                  </a:moveTo>
                  <a:lnTo>
                    <a:pt x="8659" y="0"/>
                  </a:lnTo>
                  <a:lnTo>
                    <a:pt x="8659" y="16"/>
                  </a:lnTo>
                  <a:lnTo>
                    <a:pt x="8643" y="16"/>
                  </a:lnTo>
                  <a:lnTo>
                    <a:pt x="8643" y="0"/>
                  </a:lnTo>
                  <a:close/>
                  <a:moveTo>
                    <a:pt x="8675" y="0"/>
                  </a:moveTo>
                  <a:lnTo>
                    <a:pt x="8691" y="0"/>
                  </a:lnTo>
                  <a:lnTo>
                    <a:pt x="8691" y="16"/>
                  </a:lnTo>
                  <a:lnTo>
                    <a:pt x="8675" y="16"/>
                  </a:lnTo>
                  <a:lnTo>
                    <a:pt x="8675" y="0"/>
                  </a:lnTo>
                  <a:close/>
                  <a:moveTo>
                    <a:pt x="8707" y="0"/>
                  </a:moveTo>
                  <a:lnTo>
                    <a:pt x="8723" y="0"/>
                  </a:lnTo>
                  <a:lnTo>
                    <a:pt x="8723" y="16"/>
                  </a:lnTo>
                  <a:lnTo>
                    <a:pt x="8707" y="16"/>
                  </a:lnTo>
                  <a:lnTo>
                    <a:pt x="8707" y="0"/>
                  </a:lnTo>
                  <a:close/>
                  <a:moveTo>
                    <a:pt x="8739" y="0"/>
                  </a:moveTo>
                  <a:lnTo>
                    <a:pt x="8755" y="0"/>
                  </a:lnTo>
                  <a:lnTo>
                    <a:pt x="8755" y="16"/>
                  </a:lnTo>
                  <a:lnTo>
                    <a:pt x="8739" y="16"/>
                  </a:lnTo>
                  <a:lnTo>
                    <a:pt x="8739" y="0"/>
                  </a:lnTo>
                  <a:close/>
                  <a:moveTo>
                    <a:pt x="8771" y="0"/>
                  </a:moveTo>
                  <a:lnTo>
                    <a:pt x="8787" y="0"/>
                  </a:lnTo>
                  <a:lnTo>
                    <a:pt x="8787" y="16"/>
                  </a:lnTo>
                  <a:lnTo>
                    <a:pt x="8771" y="16"/>
                  </a:lnTo>
                  <a:lnTo>
                    <a:pt x="8771" y="0"/>
                  </a:lnTo>
                  <a:close/>
                  <a:moveTo>
                    <a:pt x="8803" y="0"/>
                  </a:moveTo>
                  <a:lnTo>
                    <a:pt x="8819" y="0"/>
                  </a:lnTo>
                  <a:lnTo>
                    <a:pt x="8819" y="16"/>
                  </a:lnTo>
                  <a:lnTo>
                    <a:pt x="8803" y="16"/>
                  </a:lnTo>
                  <a:lnTo>
                    <a:pt x="8803" y="0"/>
                  </a:lnTo>
                  <a:close/>
                  <a:moveTo>
                    <a:pt x="8835" y="0"/>
                  </a:moveTo>
                  <a:lnTo>
                    <a:pt x="8851" y="0"/>
                  </a:lnTo>
                  <a:lnTo>
                    <a:pt x="8851" y="16"/>
                  </a:lnTo>
                  <a:lnTo>
                    <a:pt x="8835" y="16"/>
                  </a:lnTo>
                  <a:lnTo>
                    <a:pt x="8835" y="0"/>
                  </a:lnTo>
                  <a:close/>
                  <a:moveTo>
                    <a:pt x="8867" y="0"/>
                  </a:moveTo>
                  <a:lnTo>
                    <a:pt x="8883" y="0"/>
                  </a:lnTo>
                  <a:lnTo>
                    <a:pt x="8883" y="16"/>
                  </a:lnTo>
                  <a:lnTo>
                    <a:pt x="8867" y="16"/>
                  </a:lnTo>
                  <a:lnTo>
                    <a:pt x="8867" y="0"/>
                  </a:lnTo>
                  <a:close/>
                  <a:moveTo>
                    <a:pt x="8899" y="0"/>
                  </a:moveTo>
                  <a:lnTo>
                    <a:pt x="8915" y="0"/>
                  </a:lnTo>
                  <a:lnTo>
                    <a:pt x="8915" y="16"/>
                  </a:lnTo>
                  <a:lnTo>
                    <a:pt x="8899" y="16"/>
                  </a:lnTo>
                  <a:lnTo>
                    <a:pt x="8899" y="0"/>
                  </a:lnTo>
                  <a:close/>
                  <a:moveTo>
                    <a:pt x="8931" y="0"/>
                  </a:moveTo>
                  <a:lnTo>
                    <a:pt x="8947" y="0"/>
                  </a:lnTo>
                  <a:lnTo>
                    <a:pt x="8947" y="16"/>
                  </a:lnTo>
                  <a:lnTo>
                    <a:pt x="8931" y="16"/>
                  </a:lnTo>
                  <a:lnTo>
                    <a:pt x="8931" y="0"/>
                  </a:lnTo>
                  <a:close/>
                  <a:moveTo>
                    <a:pt x="8963" y="0"/>
                  </a:moveTo>
                  <a:lnTo>
                    <a:pt x="8979" y="0"/>
                  </a:lnTo>
                  <a:lnTo>
                    <a:pt x="8979" y="16"/>
                  </a:lnTo>
                  <a:lnTo>
                    <a:pt x="8963" y="16"/>
                  </a:lnTo>
                  <a:lnTo>
                    <a:pt x="8963" y="0"/>
                  </a:lnTo>
                  <a:close/>
                  <a:moveTo>
                    <a:pt x="8995" y="0"/>
                  </a:moveTo>
                  <a:lnTo>
                    <a:pt x="9011" y="0"/>
                  </a:lnTo>
                  <a:lnTo>
                    <a:pt x="9011" y="16"/>
                  </a:lnTo>
                  <a:lnTo>
                    <a:pt x="8995" y="16"/>
                  </a:lnTo>
                  <a:lnTo>
                    <a:pt x="8995" y="0"/>
                  </a:lnTo>
                  <a:close/>
                  <a:moveTo>
                    <a:pt x="9027" y="0"/>
                  </a:moveTo>
                  <a:lnTo>
                    <a:pt x="9043" y="0"/>
                  </a:lnTo>
                  <a:lnTo>
                    <a:pt x="9043" y="16"/>
                  </a:lnTo>
                  <a:lnTo>
                    <a:pt x="9027" y="16"/>
                  </a:lnTo>
                  <a:lnTo>
                    <a:pt x="9027" y="0"/>
                  </a:lnTo>
                  <a:close/>
                  <a:moveTo>
                    <a:pt x="9059" y="0"/>
                  </a:moveTo>
                  <a:lnTo>
                    <a:pt x="9075" y="0"/>
                  </a:lnTo>
                  <a:lnTo>
                    <a:pt x="9075" y="16"/>
                  </a:lnTo>
                  <a:lnTo>
                    <a:pt x="9059" y="16"/>
                  </a:lnTo>
                  <a:lnTo>
                    <a:pt x="9059" y="0"/>
                  </a:lnTo>
                  <a:close/>
                  <a:moveTo>
                    <a:pt x="9091" y="0"/>
                  </a:moveTo>
                  <a:lnTo>
                    <a:pt x="9107" y="0"/>
                  </a:lnTo>
                  <a:lnTo>
                    <a:pt x="9107" y="16"/>
                  </a:lnTo>
                  <a:lnTo>
                    <a:pt x="9091" y="16"/>
                  </a:lnTo>
                  <a:lnTo>
                    <a:pt x="9091" y="0"/>
                  </a:lnTo>
                  <a:close/>
                  <a:moveTo>
                    <a:pt x="9123" y="0"/>
                  </a:moveTo>
                  <a:lnTo>
                    <a:pt x="9139" y="0"/>
                  </a:lnTo>
                  <a:lnTo>
                    <a:pt x="9139" y="16"/>
                  </a:lnTo>
                  <a:lnTo>
                    <a:pt x="9123" y="16"/>
                  </a:lnTo>
                  <a:lnTo>
                    <a:pt x="9123" y="0"/>
                  </a:lnTo>
                  <a:close/>
                  <a:moveTo>
                    <a:pt x="9155" y="0"/>
                  </a:moveTo>
                  <a:lnTo>
                    <a:pt x="9171" y="0"/>
                  </a:lnTo>
                  <a:lnTo>
                    <a:pt x="9171" y="16"/>
                  </a:lnTo>
                  <a:lnTo>
                    <a:pt x="9155" y="16"/>
                  </a:lnTo>
                  <a:lnTo>
                    <a:pt x="9155" y="0"/>
                  </a:lnTo>
                  <a:close/>
                  <a:moveTo>
                    <a:pt x="9187" y="0"/>
                  </a:moveTo>
                  <a:lnTo>
                    <a:pt x="9203" y="0"/>
                  </a:lnTo>
                  <a:lnTo>
                    <a:pt x="9203" y="16"/>
                  </a:lnTo>
                  <a:lnTo>
                    <a:pt x="9187" y="16"/>
                  </a:lnTo>
                  <a:lnTo>
                    <a:pt x="9187" y="0"/>
                  </a:lnTo>
                  <a:close/>
                  <a:moveTo>
                    <a:pt x="9219" y="0"/>
                  </a:moveTo>
                  <a:lnTo>
                    <a:pt x="9235" y="0"/>
                  </a:lnTo>
                  <a:lnTo>
                    <a:pt x="9235" y="16"/>
                  </a:lnTo>
                  <a:lnTo>
                    <a:pt x="9219" y="16"/>
                  </a:lnTo>
                  <a:lnTo>
                    <a:pt x="9219" y="0"/>
                  </a:lnTo>
                  <a:close/>
                  <a:moveTo>
                    <a:pt x="9251" y="0"/>
                  </a:moveTo>
                  <a:lnTo>
                    <a:pt x="9267" y="0"/>
                  </a:lnTo>
                  <a:lnTo>
                    <a:pt x="9267" y="16"/>
                  </a:lnTo>
                  <a:lnTo>
                    <a:pt x="9251" y="16"/>
                  </a:lnTo>
                  <a:lnTo>
                    <a:pt x="9251" y="0"/>
                  </a:lnTo>
                  <a:close/>
                  <a:moveTo>
                    <a:pt x="9283" y="0"/>
                  </a:moveTo>
                  <a:lnTo>
                    <a:pt x="9300" y="0"/>
                  </a:lnTo>
                  <a:lnTo>
                    <a:pt x="9300" y="16"/>
                  </a:lnTo>
                  <a:lnTo>
                    <a:pt x="9283" y="16"/>
                  </a:lnTo>
                  <a:lnTo>
                    <a:pt x="9283" y="0"/>
                  </a:lnTo>
                  <a:close/>
                  <a:moveTo>
                    <a:pt x="9316" y="0"/>
                  </a:moveTo>
                  <a:lnTo>
                    <a:pt x="9332" y="0"/>
                  </a:lnTo>
                  <a:lnTo>
                    <a:pt x="9332" y="16"/>
                  </a:lnTo>
                  <a:lnTo>
                    <a:pt x="9316" y="16"/>
                  </a:lnTo>
                  <a:lnTo>
                    <a:pt x="9316" y="0"/>
                  </a:lnTo>
                  <a:close/>
                  <a:moveTo>
                    <a:pt x="9348" y="0"/>
                  </a:moveTo>
                  <a:lnTo>
                    <a:pt x="9364" y="0"/>
                  </a:lnTo>
                  <a:lnTo>
                    <a:pt x="9364" y="16"/>
                  </a:lnTo>
                  <a:lnTo>
                    <a:pt x="9348" y="16"/>
                  </a:lnTo>
                  <a:lnTo>
                    <a:pt x="9348" y="0"/>
                  </a:lnTo>
                  <a:close/>
                  <a:moveTo>
                    <a:pt x="9380" y="0"/>
                  </a:moveTo>
                  <a:lnTo>
                    <a:pt x="9396" y="0"/>
                  </a:lnTo>
                  <a:lnTo>
                    <a:pt x="9396" y="16"/>
                  </a:lnTo>
                  <a:lnTo>
                    <a:pt x="9380" y="16"/>
                  </a:lnTo>
                  <a:lnTo>
                    <a:pt x="9380" y="0"/>
                  </a:lnTo>
                  <a:close/>
                  <a:moveTo>
                    <a:pt x="9412" y="0"/>
                  </a:moveTo>
                  <a:lnTo>
                    <a:pt x="9428" y="0"/>
                  </a:lnTo>
                  <a:lnTo>
                    <a:pt x="9428" y="16"/>
                  </a:lnTo>
                  <a:lnTo>
                    <a:pt x="9412" y="16"/>
                  </a:lnTo>
                  <a:lnTo>
                    <a:pt x="9412" y="0"/>
                  </a:lnTo>
                  <a:close/>
                  <a:moveTo>
                    <a:pt x="9444" y="0"/>
                  </a:moveTo>
                  <a:lnTo>
                    <a:pt x="9460" y="0"/>
                  </a:lnTo>
                  <a:lnTo>
                    <a:pt x="9460" y="16"/>
                  </a:lnTo>
                  <a:lnTo>
                    <a:pt x="9444" y="16"/>
                  </a:lnTo>
                  <a:lnTo>
                    <a:pt x="9444" y="0"/>
                  </a:lnTo>
                  <a:close/>
                  <a:moveTo>
                    <a:pt x="9472" y="20"/>
                  </a:moveTo>
                  <a:lnTo>
                    <a:pt x="9472" y="36"/>
                  </a:lnTo>
                  <a:lnTo>
                    <a:pt x="9456" y="36"/>
                  </a:lnTo>
                  <a:lnTo>
                    <a:pt x="9456" y="20"/>
                  </a:lnTo>
                  <a:lnTo>
                    <a:pt x="9472" y="20"/>
                  </a:lnTo>
                  <a:close/>
                  <a:moveTo>
                    <a:pt x="9472" y="52"/>
                  </a:moveTo>
                  <a:lnTo>
                    <a:pt x="9472" y="68"/>
                  </a:lnTo>
                  <a:lnTo>
                    <a:pt x="9456" y="68"/>
                  </a:lnTo>
                  <a:lnTo>
                    <a:pt x="9456" y="52"/>
                  </a:lnTo>
                  <a:lnTo>
                    <a:pt x="9472" y="52"/>
                  </a:lnTo>
                  <a:close/>
                  <a:moveTo>
                    <a:pt x="9472" y="84"/>
                  </a:moveTo>
                  <a:lnTo>
                    <a:pt x="9472" y="100"/>
                  </a:lnTo>
                  <a:lnTo>
                    <a:pt x="9456" y="100"/>
                  </a:lnTo>
                  <a:lnTo>
                    <a:pt x="9456" y="84"/>
                  </a:lnTo>
                  <a:lnTo>
                    <a:pt x="9472" y="84"/>
                  </a:lnTo>
                  <a:close/>
                  <a:moveTo>
                    <a:pt x="9472" y="116"/>
                  </a:moveTo>
                  <a:lnTo>
                    <a:pt x="9472" y="132"/>
                  </a:lnTo>
                  <a:lnTo>
                    <a:pt x="9456" y="132"/>
                  </a:lnTo>
                  <a:lnTo>
                    <a:pt x="9456" y="116"/>
                  </a:lnTo>
                  <a:lnTo>
                    <a:pt x="9472" y="116"/>
                  </a:lnTo>
                  <a:close/>
                  <a:moveTo>
                    <a:pt x="9472" y="148"/>
                  </a:moveTo>
                  <a:lnTo>
                    <a:pt x="9472" y="164"/>
                  </a:lnTo>
                  <a:lnTo>
                    <a:pt x="9456" y="164"/>
                  </a:lnTo>
                  <a:lnTo>
                    <a:pt x="9456" y="148"/>
                  </a:lnTo>
                  <a:lnTo>
                    <a:pt x="9472" y="148"/>
                  </a:lnTo>
                  <a:close/>
                  <a:moveTo>
                    <a:pt x="9472" y="180"/>
                  </a:moveTo>
                  <a:lnTo>
                    <a:pt x="9472" y="196"/>
                  </a:lnTo>
                  <a:lnTo>
                    <a:pt x="9456" y="196"/>
                  </a:lnTo>
                  <a:lnTo>
                    <a:pt x="9456" y="180"/>
                  </a:lnTo>
                  <a:lnTo>
                    <a:pt x="9472" y="180"/>
                  </a:lnTo>
                  <a:close/>
                  <a:moveTo>
                    <a:pt x="9472" y="212"/>
                  </a:moveTo>
                  <a:lnTo>
                    <a:pt x="9472" y="228"/>
                  </a:lnTo>
                  <a:lnTo>
                    <a:pt x="9456" y="228"/>
                  </a:lnTo>
                  <a:lnTo>
                    <a:pt x="9456" y="212"/>
                  </a:lnTo>
                  <a:lnTo>
                    <a:pt x="9472" y="212"/>
                  </a:lnTo>
                  <a:close/>
                  <a:moveTo>
                    <a:pt x="9472" y="244"/>
                  </a:moveTo>
                  <a:lnTo>
                    <a:pt x="9472" y="260"/>
                  </a:lnTo>
                  <a:lnTo>
                    <a:pt x="9456" y="260"/>
                  </a:lnTo>
                  <a:lnTo>
                    <a:pt x="9456" y="244"/>
                  </a:lnTo>
                  <a:lnTo>
                    <a:pt x="9472" y="244"/>
                  </a:lnTo>
                  <a:close/>
                  <a:moveTo>
                    <a:pt x="9472" y="276"/>
                  </a:moveTo>
                  <a:lnTo>
                    <a:pt x="9472" y="292"/>
                  </a:lnTo>
                  <a:lnTo>
                    <a:pt x="9456" y="292"/>
                  </a:lnTo>
                  <a:lnTo>
                    <a:pt x="9456" y="276"/>
                  </a:lnTo>
                  <a:lnTo>
                    <a:pt x="9472" y="276"/>
                  </a:lnTo>
                  <a:close/>
                  <a:moveTo>
                    <a:pt x="9472" y="308"/>
                  </a:moveTo>
                  <a:lnTo>
                    <a:pt x="9472" y="324"/>
                  </a:lnTo>
                  <a:lnTo>
                    <a:pt x="9456" y="324"/>
                  </a:lnTo>
                  <a:lnTo>
                    <a:pt x="9456" y="308"/>
                  </a:lnTo>
                  <a:lnTo>
                    <a:pt x="9472" y="308"/>
                  </a:lnTo>
                  <a:close/>
                  <a:moveTo>
                    <a:pt x="9472" y="340"/>
                  </a:moveTo>
                  <a:lnTo>
                    <a:pt x="9472" y="356"/>
                  </a:lnTo>
                  <a:lnTo>
                    <a:pt x="9456" y="356"/>
                  </a:lnTo>
                  <a:lnTo>
                    <a:pt x="9456" y="340"/>
                  </a:lnTo>
                  <a:lnTo>
                    <a:pt x="9472" y="340"/>
                  </a:lnTo>
                  <a:close/>
                  <a:moveTo>
                    <a:pt x="9472" y="372"/>
                  </a:moveTo>
                  <a:lnTo>
                    <a:pt x="9472" y="388"/>
                  </a:lnTo>
                  <a:lnTo>
                    <a:pt x="9456" y="388"/>
                  </a:lnTo>
                  <a:lnTo>
                    <a:pt x="9456" y="372"/>
                  </a:lnTo>
                  <a:lnTo>
                    <a:pt x="9472" y="372"/>
                  </a:lnTo>
                  <a:close/>
                  <a:moveTo>
                    <a:pt x="9472" y="404"/>
                  </a:moveTo>
                  <a:lnTo>
                    <a:pt x="9472" y="420"/>
                  </a:lnTo>
                  <a:lnTo>
                    <a:pt x="9456" y="420"/>
                  </a:lnTo>
                  <a:lnTo>
                    <a:pt x="9456" y="404"/>
                  </a:lnTo>
                  <a:lnTo>
                    <a:pt x="9472" y="404"/>
                  </a:lnTo>
                  <a:close/>
                  <a:moveTo>
                    <a:pt x="9472" y="436"/>
                  </a:moveTo>
                  <a:lnTo>
                    <a:pt x="9472" y="452"/>
                  </a:lnTo>
                  <a:lnTo>
                    <a:pt x="9456" y="452"/>
                  </a:lnTo>
                  <a:lnTo>
                    <a:pt x="9456" y="436"/>
                  </a:lnTo>
                  <a:lnTo>
                    <a:pt x="9472" y="436"/>
                  </a:lnTo>
                  <a:close/>
                  <a:moveTo>
                    <a:pt x="9472" y="468"/>
                  </a:moveTo>
                  <a:lnTo>
                    <a:pt x="9472" y="484"/>
                  </a:lnTo>
                  <a:lnTo>
                    <a:pt x="9456" y="484"/>
                  </a:lnTo>
                  <a:lnTo>
                    <a:pt x="9456" y="468"/>
                  </a:lnTo>
                  <a:lnTo>
                    <a:pt x="9472" y="468"/>
                  </a:lnTo>
                  <a:close/>
                  <a:moveTo>
                    <a:pt x="9472" y="500"/>
                  </a:moveTo>
                  <a:lnTo>
                    <a:pt x="9472" y="516"/>
                  </a:lnTo>
                  <a:lnTo>
                    <a:pt x="9456" y="516"/>
                  </a:lnTo>
                  <a:lnTo>
                    <a:pt x="9456" y="500"/>
                  </a:lnTo>
                  <a:lnTo>
                    <a:pt x="9472" y="500"/>
                  </a:lnTo>
                  <a:close/>
                  <a:moveTo>
                    <a:pt x="9472" y="532"/>
                  </a:moveTo>
                  <a:lnTo>
                    <a:pt x="9472" y="548"/>
                  </a:lnTo>
                  <a:lnTo>
                    <a:pt x="9456" y="548"/>
                  </a:lnTo>
                  <a:lnTo>
                    <a:pt x="9456" y="532"/>
                  </a:lnTo>
                  <a:lnTo>
                    <a:pt x="9472" y="532"/>
                  </a:lnTo>
                  <a:close/>
                  <a:moveTo>
                    <a:pt x="9472" y="564"/>
                  </a:moveTo>
                  <a:lnTo>
                    <a:pt x="9472" y="580"/>
                  </a:lnTo>
                  <a:lnTo>
                    <a:pt x="9456" y="580"/>
                  </a:lnTo>
                  <a:lnTo>
                    <a:pt x="9456" y="564"/>
                  </a:lnTo>
                  <a:lnTo>
                    <a:pt x="9472" y="564"/>
                  </a:lnTo>
                  <a:close/>
                  <a:moveTo>
                    <a:pt x="9472" y="596"/>
                  </a:moveTo>
                  <a:lnTo>
                    <a:pt x="9472" y="612"/>
                  </a:lnTo>
                  <a:lnTo>
                    <a:pt x="9456" y="612"/>
                  </a:lnTo>
                  <a:lnTo>
                    <a:pt x="9456" y="596"/>
                  </a:lnTo>
                  <a:lnTo>
                    <a:pt x="9472" y="596"/>
                  </a:lnTo>
                  <a:close/>
                  <a:moveTo>
                    <a:pt x="9472" y="628"/>
                  </a:moveTo>
                  <a:lnTo>
                    <a:pt x="9472" y="644"/>
                  </a:lnTo>
                  <a:lnTo>
                    <a:pt x="9456" y="644"/>
                  </a:lnTo>
                  <a:lnTo>
                    <a:pt x="9456" y="628"/>
                  </a:lnTo>
                  <a:lnTo>
                    <a:pt x="9472" y="628"/>
                  </a:lnTo>
                  <a:close/>
                  <a:moveTo>
                    <a:pt x="9472" y="660"/>
                  </a:moveTo>
                  <a:lnTo>
                    <a:pt x="9472" y="676"/>
                  </a:lnTo>
                  <a:lnTo>
                    <a:pt x="9456" y="676"/>
                  </a:lnTo>
                  <a:lnTo>
                    <a:pt x="9456" y="660"/>
                  </a:lnTo>
                  <a:lnTo>
                    <a:pt x="9472" y="660"/>
                  </a:lnTo>
                  <a:close/>
                  <a:moveTo>
                    <a:pt x="9472" y="692"/>
                  </a:moveTo>
                  <a:lnTo>
                    <a:pt x="9472" y="708"/>
                  </a:lnTo>
                  <a:lnTo>
                    <a:pt x="9456" y="708"/>
                  </a:lnTo>
                  <a:lnTo>
                    <a:pt x="9456" y="692"/>
                  </a:lnTo>
                  <a:lnTo>
                    <a:pt x="9472" y="692"/>
                  </a:lnTo>
                  <a:close/>
                  <a:moveTo>
                    <a:pt x="9472" y="724"/>
                  </a:moveTo>
                  <a:lnTo>
                    <a:pt x="9472" y="740"/>
                  </a:lnTo>
                  <a:lnTo>
                    <a:pt x="9456" y="740"/>
                  </a:lnTo>
                  <a:lnTo>
                    <a:pt x="9456" y="724"/>
                  </a:lnTo>
                  <a:lnTo>
                    <a:pt x="9472" y="724"/>
                  </a:lnTo>
                  <a:close/>
                  <a:moveTo>
                    <a:pt x="9472" y="756"/>
                  </a:moveTo>
                  <a:lnTo>
                    <a:pt x="9472" y="772"/>
                  </a:lnTo>
                  <a:lnTo>
                    <a:pt x="9456" y="772"/>
                  </a:lnTo>
                  <a:lnTo>
                    <a:pt x="9456" y="756"/>
                  </a:lnTo>
                  <a:lnTo>
                    <a:pt x="9472" y="756"/>
                  </a:lnTo>
                  <a:close/>
                  <a:moveTo>
                    <a:pt x="9472" y="788"/>
                  </a:moveTo>
                  <a:lnTo>
                    <a:pt x="9472" y="804"/>
                  </a:lnTo>
                  <a:lnTo>
                    <a:pt x="9456" y="804"/>
                  </a:lnTo>
                  <a:lnTo>
                    <a:pt x="9456" y="788"/>
                  </a:lnTo>
                  <a:lnTo>
                    <a:pt x="9472" y="788"/>
                  </a:lnTo>
                  <a:close/>
                  <a:moveTo>
                    <a:pt x="9472" y="821"/>
                  </a:moveTo>
                  <a:lnTo>
                    <a:pt x="9472" y="837"/>
                  </a:lnTo>
                  <a:lnTo>
                    <a:pt x="9456" y="837"/>
                  </a:lnTo>
                  <a:lnTo>
                    <a:pt x="9456" y="821"/>
                  </a:lnTo>
                  <a:lnTo>
                    <a:pt x="9472" y="821"/>
                  </a:lnTo>
                  <a:close/>
                  <a:moveTo>
                    <a:pt x="9472" y="853"/>
                  </a:moveTo>
                  <a:lnTo>
                    <a:pt x="9472" y="869"/>
                  </a:lnTo>
                  <a:lnTo>
                    <a:pt x="9456" y="869"/>
                  </a:lnTo>
                  <a:lnTo>
                    <a:pt x="9456" y="853"/>
                  </a:lnTo>
                  <a:lnTo>
                    <a:pt x="9472" y="853"/>
                  </a:lnTo>
                  <a:close/>
                  <a:moveTo>
                    <a:pt x="9472" y="885"/>
                  </a:moveTo>
                  <a:lnTo>
                    <a:pt x="9472" y="901"/>
                  </a:lnTo>
                  <a:lnTo>
                    <a:pt x="9456" y="901"/>
                  </a:lnTo>
                  <a:lnTo>
                    <a:pt x="9456" y="885"/>
                  </a:lnTo>
                  <a:lnTo>
                    <a:pt x="9472" y="885"/>
                  </a:lnTo>
                  <a:close/>
                  <a:moveTo>
                    <a:pt x="9472" y="917"/>
                  </a:moveTo>
                  <a:lnTo>
                    <a:pt x="9472" y="933"/>
                  </a:lnTo>
                  <a:lnTo>
                    <a:pt x="9456" y="933"/>
                  </a:lnTo>
                  <a:lnTo>
                    <a:pt x="9456" y="917"/>
                  </a:lnTo>
                  <a:lnTo>
                    <a:pt x="9472" y="917"/>
                  </a:lnTo>
                  <a:close/>
                  <a:moveTo>
                    <a:pt x="9472" y="949"/>
                  </a:moveTo>
                  <a:lnTo>
                    <a:pt x="9472" y="965"/>
                  </a:lnTo>
                  <a:lnTo>
                    <a:pt x="9456" y="965"/>
                  </a:lnTo>
                  <a:lnTo>
                    <a:pt x="9456" y="949"/>
                  </a:lnTo>
                  <a:lnTo>
                    <a:pt x="9472" y="949"/>
                  </a:lnTo>
                  <a:close/>
                  <a:moveTo>
                    <a:pt x="9472" y="981"/>
                  </a:moveTo>
                  <a:lnTo>
                    <a:pt x="9472" y="997"/>
                  </a:lnTo>
                  <a:lnTo>
                    <a:pt x="9456" y="997"/>
                  </a:lnTo>
                  <a:lnTo>
                    <a:pt x="9456" y="981"/>
                  </a:lnTo>
                  <a:lnTo>
                    <a:pt x="9472" y="981"/>
                  </a:lnTo>
                  <a:close/>
                  <a:moveTo>
                    <a:pt x="9472" y="1013"/>
                  </a:moveTo>
                  <a:lnTo>
                    <a:pt x="9472" y="1029"/>
                  </a:lnTo>
                  <a:lnTo>
                    <a:pt x="9456" y="1029"/>
                  </a:lnTo>
                  <a:lnTo>
                    <a:pt x="9456" y="1013"/>
                  </a:lnTo>
                  <a:lnTo>
                    <a:pt x="9472" y="1013"/>
                  </a:lnTo>
                  <a:close/>
                  <a:moveTo>
                    <a:pt x="9472" y="1045"/>
                  </a:moveTo>
                  <a:lnTo>
                    <a:pt x="9472" y="1061"/>
                  </a:lnTo>
                  <a:lnTo>
                    <a:pt x="9456" y="1061"/>
                  </a:lnTo>
                  <a:lnTo>
                    <a:pt x="9456" y="1045"/>
                  </a:lnTo>
                  <a:lnTo>
                    <a:pt x="9472" y="1045"/>
                  </a:lnTo>
                  <a:close/>
                  <a:moveTo>
                    <a:pt x="9472" y="1077"/>
                  </a:moveTo>
                  <a:lnTo>
                    <a:pt x="9472" y="1093"/>
                  </a:lnTo>
                  <a:lnTo>
                    <a:pt x="9456" y="1093"/>
                  </a:lnTo>
                  <a:lnTo>
                    <a:pt x="9456" y="1077"/>
                  </a:lnTo>
                  <a:lnTo>
                    <a:pt x="9472" y="1077"/>
                  </a:lnTo>
                  <a:close/>
                  <a:moveTo>
                    <a:pt x="9472" y="1109"/>
                  </a:moveTo>
                  <a:lnTo>
                    <a:pt x="9472" y="1125"/>
                  </a:lnTo>
                  <a:lnTo>
                    <a:pt x="9456" y="1125"/>
                  </a:lnTo>
                  <a:lnTo>
                    <a:pt x="9456" y="1109"/>
                  </a:lnTo>
                  <a:lnTo>
                    <a:pt x="9472" y="1109"/>
                  </a:lnTo>
                  <a:close/>
                  <a:moveTo>
                    <a:pt x="9472" y="1141"/>
                  </a:moveTo>
                  <a:lnTo>
                    <a:pt x="9472" y="1157"/>
                  </a:lnTo>
                  <a:lnTo>
                    <a:pt x="9456" y="1157"/>
                  </a:lnTo>
                  <a:lnTo>
                    <a:pt x="9456" y="1141"/>
                  </a:lnTo>
                  <a:lnTo>
                    <a:pt x="9472" y="1141"/>
                  </a:lnTo>
                  <a:close/>
                  <a:moveTo>
                    <a:pt x="9472" y="1173"/>
                  </a:moveTo>
                  <a:lnTo>
                    <a:pt x="9472" y="1189"/>
                  </a:lnTo>
                  <a:lnTo>
                    <a:pt x="9456" y="1189"/>
                  </a:lnTo>
                  <a:lnTo>
                    <a:pt x="9456" y="1173"/>
                  </a:lnTo>
                  <a:lnTo>
                    <a:pt x="9472" y="1173"/>
                  </a:lnTo>
                  <a:close/>
                  <a:moveTo>
                    <a:pt x="9472" y="1205"/>
                  </a:moveTo>
                  <a:lnTo>
                    <a:pt x="9472" y="1221"/>
                  </a:lnTo>
                  <a:lnTo>
                    <a:pt x="9456" y="1221"/>
                  </a:lnTo>
                  <a:lnTo>
                    <a:pt x="9456" y="1205"/>
                  </a:lnTo>
                  <a:lnTo>
                    <a:pt x="9472" y="1205"/>
                  </a:lnTo>
                  <a:close/>
                  <a:moveTo>
                    <a:pt x="9472" y="1237"/>
                  </a:moveTo>
                  <a:lnTo>
                    <a:pt x="9472" y="1253"/>
                  </a:lnTo>
                  <a:lnTo>
                    <a:pt x="9456" y="1253"/>
                  </a:lnTo>
                  <a:lnTo>
                    <a:pt x="9456" y="1237"/>
                  </a:lnTo>
                  <a:lnTo>
                    <a:pt x="9472" y="1237"/>
                  </a:lnTo>
                  <a:close/>
                  <a:moveTo>
                    <a:pt x="9472" y="1269"/>
                  </a:moveTo>
                  <a:lnTo>
                    <a:pt x="9472" y="1285"/>
                  </a:lnTo>
                  <a:lnTo>
                    <a:pt x="9456" y="1285"/>
                  </a:lnTo>
                  <a:lnTo>
                    <a:pt x="9456" y="1269"/>
                  </a:lnTo>
                  <a:lnTo>
                    <a:pt x="9472" y="1269"/>
                  </a:lnTo>
                  <a:close/>
                  <a:moveTo>
                    <a:pt x="9472" y="1301"/>
                  </a:moveTo>
                  <a:lnTo>
                    <a:pt x="9472" y="1317"/>
                  </a:lnTo>
                  <a:lnTo>
                    <a:pt x="9456" y="1317"/>
                  </a:lnTo>
                  <a:lnTo>
                    <a:pt x="9456" y="1301"/>
                  </a:lnTo>
                  <a:lnTo>
                    <a:pt x="9472" y="1301"/>
                  </a:lnTo>
                  <a:close/>
                  <a:moveTo>
                    <a:pt x="9472" y="1333"/>
                  </a:moveTo>
                  <a:lnTo>
                    <a:pt x="9472" y="1349"/>
                  </a:lnTo>
                  <a:lnTo>
                    <a:pt x="9456" y="1349"/>
                  </a:lnTo>
                  <a:lnTo>
                    <a:pt x="9456" y="1333"/>
                  </a:lnTo>
                  <a:lnTo>
                    <a:pt x="9472" y="1333"/>
                  </a:lnTo>
                  <a:close/>
                  <a:moveTo>
                    <a:pt x="9472" y="1365"/>
                  </a:moveTo>
                  <a:lnTo>
                    <a:pt x="9472" y="1381"/>
                  </a:lnTo>
                  <a:lnTo>
                    <a:pt x="9456" y="1381"/>
                  </a:lnTo>
                  <a:lnTo>
                    <a:pt x="9456" y="1365"/>
                  </a:lnTo>
                  <a:lnTo>
                    <a:pt x="9472" y="1365"/>
                  </a:lnTo>
                  <a:close/>
                  <a:moveTo>
                    <a:pt x="9472" y="1397"/>
                  </a:moveTo>
                  <a:lnTo>
                    <a:pt x="9472" y="1413"/>
                  </a:lnTo>
                  <a:lnTo>
                    <a:pt x="9456" y="1413"/>
                  </a:lnTo>
                  <a:lnTo>
                    <a:pt x="9456" y="1397"/>
                  </a:lnTo>
                  <a:lnTo>
                    <a:pt x="9472" y="1397"/>
                  </a:lnTo>
                  <a:close/>
                  <a:moveTo>
                    <a:pt x="9472" y="1429"/>
                  </a:moveTo>
                  <a:lnTo>
                    <a:pt x="9472" y="1445"/>
                  </a:lnTo>
                  <a:lnTo>
                    <a:pt x="9456" y="1445"/>
                  </a:lnTo>
                  <a:lnTo>
                    <a:pt x="9456" y="1429"/>
                  </a:lnTo>
                  <a:lnTo>
                    <a:pt x="9472" y="1429"/>
                  </a:lnTo>
                  <a:close/>
                  <a:moveTo>
                    <a:pt x="9472" y="1461"/>
                  </a:moveTo>
                  <a:lnTo>
                    <a:pt x="9472" y="1477"/>
                  </a:lnTo>
                  <a:lnTo>
                    <a:pt x="9456" y="1477"/>
                  </a:lnTo>
                  <a:lnTo>
                    <a:pt x="9456" y="1461"/>
                  </a:lnTo>
                  <a:lnTo>
                    <a:pt x="9472" y="1461"/>
                  </a:lnTo>
                  <a:close/>
                  <a:moveTo>
                    <a:pt x="9472" y="1493"/>
                  </a:moveTo>
                  <a:lnTo>
                    <a:pt x="9472" y="1509"/>
                  </a:lnTo>
                  <a:lnTo>
                    <a:pt x="9456" y="1509"/>
                  </a:lnTo>
                  <a:lnTo>
                    <a:pt x="9456" y="1493"/>
                  </a:lnTo>
                  <a:lnTo>
                    <a:pt x="9472" y="1493"/>
                  </a:lnTo>
                  <a:close/>
                  <a:moveTo>
                    <a:pt x="9472" y="1525"/>
                  </a:moveTo>
                  <a:lnTo>
                    <a:pt x="9472" y="1541"/>
                  </a:lnTo>
                  <a:lnTo>
                    <a:pt x="9456" y="1541"/>
                  </a:lnTo>
                  <a:lnTo>
                    <a:pt x="9456" y="1525"/>
                  </a:lnTo>
                  <a:lnTo>
                    <a:pt x="9472" y="1525"/>
                  </a:lnTo>
                  <a:close/>
                  <a:moveTo>
                    <a:pt x="9472" y="1557"/>
                  </a:moveTo>
                  <a:lnTo>
                    <a:pt x="9472" y="1560"/>
                  </a:lnTo>
                  <a:cubicBezTo>
                    <a:pt x="9472" y="1565"/>
                    <a:pt x="9469" y="1568"/>
                    <a:pt x="9464" y="1568"/>
                  </a:cubicBezTo>
                  <a:lnTo>
                    <a:pt x="9452" y="1568"/>
                  </a:lnTo>
                  <a:lnTo>
                    <a:pt x="9452" y="1552"/>
                  </a:lnTo>
                  <a:lnTo>
                    <a:pt x="9464" y="1552"/>
                  </a:lnTo>
                  <a:lnTo>
                    <a:pt x="9456" y="1560"/>
                  </a:lnTo>
                  <a:lnTo>
                    <a:pt x="9456" y="1557"/>
                  </a:lnTo>
                  <a:lnTo>
                    <a:pt x="9472" y="1557"/>
                  </a:lnTo>
                  <a:close/>
                  <a:moveTo>
                    <a:pt x="9436" y="1568"/>
                  </a:moveTo>
                  <a:lnTo>
                    <a:pt x="9420" y="1568"/>
                  </a:lnTo>
                  <a:lnTo>
                    <a:pt x="9420" y="1552"/>
                  </a:lnTo>
                  <a:lnTo>
                    <a:pt x="9436" y="1552"/>
                  </a:lnTo>
                  <a:lnTo>
                    <a:pt x="9436" y="1568"/>
                  </a:lnTo>
                  <a:close/>
                  <a:moveTo>
                    <a:pt x="9404" y="1568"/>
                  </a:moveTo>
                  <a:lnTo>
                    <a:pt x="9388" y="1568"/>
                  </a:lnTo>
                  <a:lnTo>
                    <a:pt x="9388" y="1552"/>
                  </a:lnTo>
                  <a:lnTo>
                    <a:pt x="9404" y="1552"/>
                  </a:lnTo>
                  <a:lnTo>
                    <a:pt x="9404" y="1568"/>
                  </a:lnTo>
                  <a:close/>
                  <a:moveTo>
                    <a:pt x="9372" y="1568"/>
                  </a:moveTo>
                  <a:lnTo>
                    <a:pt x="9356" y="1568"/>
                  </a:lnTo>
                  <a:lnTo>
                    <a:pt x="9356" y="1552"/>
                  </a:lnTo>
                  <a:lnTo>
                    <a:pt x="9372" y="1552"/>
                  </a:lnTo>
                  <a:lnTo>
                    <a:pt x="9372" y="1568"/>
                  </a:lnTo>
                  <a:close/>
                  <a:moveTo>
                    <a:pt x="9340" y="1568"/>
                  </a:moveTo>
                  <a:lnTo>
                    <a:pt x="9324" y="1568"/>
                  </a:lnTo>
                  <a:lnTo>
                    <a:pt x="9324" y="1552"/>
                  </a:lnTo>
                  <a:lnTo>
                    <a:pt x="9340" y="1552"/>
                  </a:lnTo>
                  <a:lnTo>
                    <a:pt x="9340" y="1568"/>
                  </a:lnTo>
                  <a:close/>
                  <a:moveTo>
                    <a:pt x="9308" y="1568"/>
                  </a:moveTo>
                  <a:lnTo>
                    <a:pt x="9291" y="1568"/>
                  </a:lnTo>
                  <a:lnTo>
                    <a:pt x="9291" y="1552"/>
                  </a:lnTo>
                  <a:lnTo>
                    <a:pt x="9308" y="1552"/>
                  </a:lnTo>
                  <a:lnTo>
                    <a:pt x="9308" y="1568"/>
                  </a:lnTo>
                  <a:close/>
                  <a:moveTo>
                    <a:pt x="9275" y="1568"/>
                  </a:moveTo>
                  <a:lnTo>
                    <a:pt x="9259" y="1568"/>
                  </a:lnTo>
                  <a:lnTo>
                    <a:pt x="9259" y="1552"/>
                  </a:lnTo>
                  <a:lnTo>
                    <a:pt x="9275" y="1552"/>
                  </a:lnTo>
                  <a:lnTo>
                    <a:pt x="9275" y="1568"/>
                  </a:lnTo>
                  <a:close/>
                  <a:moveTo>
                    <a:pt x="9243" y="1568"/>
                  </a:moveTo>
                  <a:lnTo>
                    <a:pt x="9227" y="1568"/>
                  </a:lnTo>
                  <a:lnTo>
                    <a:pt x="9227" y="1552"/>
                  </a:lnTo>
                  <a:lnTo>
                    <a:pt x="9243" y="1552"/>
                  </a:lnTo>
                  <a:lnTo>
                    <a:pt x="9243" y="1568"/>
                  </a:lnTo>
                  <a:close/>
                  <a:moveTo>
                    <a:pt x="9211" y="1568"/>
                  </a:moveTo>
                  <a:lnTo>
                    <a:pt x="9195" y="1568"/>
                  </a:lnTo>
                  <a:lnTo>
                    <a:pt x="9195" y="1552"/>
                  </a:lnTo>
                  <a:lnTo>
                    <a:pt x="9211" y="1552"/>
                  </a:lnTo>
                  <a:lnTo>
                    <a:pt x="9211" y="1568"/>
                  </a:lnTo>
                  <a:close/>
                  <a:moveTo>
                    <a:pt x="9179" y="1568"/>
                  </a:moveTo>
                  <a:lnTo>
                    <a:pt x="9163" y="1568"/>
                  </a:lnTo>
                  <a:lnTo>
                    <a:pt x="9163" y="1552"/>
                  </a:lnTo>
                  <a:lnTo>
                    <a:pt x="9179" y="1552"/>
                  </a:lnTo>
                  <a:lnTo>
                    <a:pt x="9179" y="1568"/>
                  </a:lnTo>
                  <a:close/>
                  <a:moveTo>
                    <a:pt x="9147" y="1568"/>
                  </a:moveTo>
                  <a:lnTo>
                    <a:pt x="9131" y="1568"/>
                  </a:lnTo>
                  <a:lnTo>
                    <a:pt x="9131" y="1552"/>
                  </a:lnTo>
                  <a:lnTo>
                    <a:pt x="9147" y="1552"/>
                  </a:lnTo>
                  <a:lnTo>
                    <a:pt x="9147" y="1568"/>
                  </a:lnTo>
                  <a:close/>
                  <a:moveTo>
                    <a:pt x="9115" y="1568"/>
                  </a:moveTo>
                  <a:lnTo>
                    <a:pt x="9099" y="1568"/>
                  </a:lnTo>
                  <a:lnTo>
                    <a:pt x="9099" y="1552"/>
                  </a:lnTo>
                  <a:lnTo>
                    <a:pt x="9115" y="1552"/>
                  </a:lnTo>
                  <a:lnTo>
                    <a:pt x="9115" y="1568"/>
                  </a:lnTo>
                  <a:close/>
                  <a:moveTo>
                    <a:pt x="9083" y="1568"/>
                  </a:moveTo>
                  <a:lnTo>
                    <a:pt x="9067" y="1568"/>
                  </a:lnTo>
                  <a:lnTo>
                    <a:pt x="9067" y="1552"/>
                  </a:lnTo>
                  <a:lnTo>
                    <a:pt x="9083" y="1552"/>
                  </a:lnTo>
                  <a:lnTo>
                    <a:pt x="9083" y="1568"/>
                  </a:lnTo>
                  <a:close/>
                  <a:moveTo>
                    <a:pt x="9051" y="1568"/>
                  </a:moveTo>
                  <a:lnTo>
                    <a:pt x="9035" y="1568"/>
                  </a:lnTo>
                  <a:lnTo>
                    <a:pt x="9035" y="1552"/>
                  </a:lnTo>
                  <a:lnTo>
                    <a:pt x="9051" y="1552"/>
                  </a:lnTo>
                  <a:lnTo>
                    <a:pt x="9051" y="1568"/>
                  </a:lnTo>
                  <a:close/>
                  <a:moveTo>
                    <a:pt x="9019" y="1568"/>
                  </a:moveTo>
                  <a:lnTo>
                    <a:pt x="9003" y="1568"/>
                  </a:lnTo>
                  <a:lnTo>
                    <a:pt x="9003" y="1552"/>
                  </a:lnTo>
                  <a:lnTo>
                    <a:pt x="9019" y="1552"/>
                  </a:lnTo>
                  <a:lnTo>
                    <a:pt x="9019" y="1568"/>
                  </a:lnTo>
                  <a:close/>
                  <a:moveTo>
                    <a:pt x="8987" y="1568"/>
                  </a:moveTo>
                  <a:lnTo>
                    <a:pt x="8971" y="1568"/>
                  </a:lnTo>
                  <a:lnTo>
                    <a:pt x="8971" y="1552"/>
                  </a:lnTo>
                  <a:lnTo>
                    <a:pt x="8987" y="1552"/>
                  </a:lnTo>
                  <a:lnTo>
                    <a:pt x="8987" y="1568"/>
                  </a:lnTo>
                  <a:close/>
                  <a:moveTo>
                    <a:pt x="8955" y="1568"/>
                  </a:moveTo>
                  <a:lnTo>
                    <a:pt x="8939" y="1568"/>
                  </a:lnTo>
                  <a:lnTo>
                    <a:pt x="8939" y="1552"/>
                  </a:lnTo>
                  <a:lnTo>
                    <a:pt x="8955" y="1552"/>
                  </a:lnTo>
                  <a:lnTo>
                    <a:pt x="8955" y="1568"/>
                  </a:lnTo>
                  <a:close/>
                  <a:moveTo>
                    <a:pt x="8923" y="1568"/>
                  </a:moveTo>
                  <a:lnTo>
                    <a:pt x="8907" y="1568"/>
                  </a:lnTo>
                  <a:lnTo>
                    <a:pt x="8907" y="1552"/>
                  </a:lnTo>
                  <a:lnTo>
                    <a:pt x="8923" y="1552"/>
                  </a:lnTo>
                  <a:lnTo>
                    <a:pt x="8923" y="1568"/>
                  </a:lnTo>
                  <a:close/>
                  <a:moveTo>
                    <a:pt x="8891" y="1568"/>
                  </a:moveTo>
                  <a:lnTo>
                    <a:pt x="8875" y="1568"/>
                  </a:lnTo>
                  <a:lnTo>
                    <a:pt x="8875" y="1552"/>
                  </a:lnTo>
                  <a:lnTo>
                    <a:pt x="8891" y="1552"/>
                  </a:lnTo>
                  <a:lnTo>
                    <a:pt x="8891" y="1568"/>
                  </a:lnTo>
                  <a:close/>
                  <a:moveTo>
                    <a:pt x="8859" y="1568"/>
                  </a:moveTo>
                  <a:lnTo>
                    <a:pt x="8843" y="1568"/>
                  </a:lnTo>
                  <a:lnTo>
                    <a:pt x="8843" y="1552"/>
                  </a:lnTo>
                  <a:lnTo>
                    <a:pt x="8859" y="1552"/>
                  </a:lnTo>
                  <a:lnTo>
                    <a:pt x="8859" y="1568"/>
                  </a:lnTo>
                  <a:close/>
                  <a:moveTo>
                    <a:pt x="8827" y="1568"/>
                  </a:moveTo>
                  <a:lnTo>
                    <a:pt x="8811" y="1568"/>
                  </a:lnTo>
                  <a:lnTo>
                    <a:pt x="8811" y="1552"/>
                  </a:lnTo>
                  <a:lnTo>
                    <a:pt x="8827" y="1552"/>
                  </a:lnTo>
                  <a:lnTo>
                    <a:pt x="8827" y="1568"/>
                  </a:lnTo>
                  <a:close/>
                  <a:moveTo>
                    <a:pt x="8795" y="1568"/>
                  </a:moveTo>
                  <a:lnTo>
                    <a:pt x="8779" y="1568"/>
                  </a:lnTo>
                  <a:lnTo>
                    <a:pt x="8779" y="1552"/>
                  </a:lnTo>
                  <a:lnTo>
                    <a:pt x="8795" y="1552"/>
                  </a:lnTo>
                  <a:lnTo>
                    <a:pt x="8795" y="1568"/>
                  </a:lnTo>
                  <a:close/>
                  <a:moveTo>
                    <a:pt x="8763" y="1568"/>
                  </a:moveTo>
                  <a:lnTo>
                    <a:pt x="8747" y="1568"/>
                  </a:lnTo>
                  <a:lnTo>
                    <a:pt x="8747" y="1552"/>
                  </a:lnTo>
                  <a:lnTo>
                    <a:pt x="8763" y="1552"/>
                  </a:lnTo>
                  <a:lnTo>
                    <a:pt x="8763" y="1568"/>
                  </a:lnTo>
                  <a:close/>
                  <a:moveTo>
                    <a:pt x="8731" y="1568"/>
                  </a:moveTo>
                  <a:lnTo>
                    <a:pt x="8715" y="1568"/>
                  </a:lnTo>
                  <a:lnTo>
                    <a:pt x="8715" y="1552"/>
                  </a:lnTo>
                  <a:lnTo>
                    <a:pt x="8731" y="1552"/>
                  </a:lnTo>
                  <a:lnTo>
                    <a:pt x="8731" y="1568"/>
                  </a:lnTo>
                  <a:close/>
                  <a:moveTo>
                    <a:pt x="8699" y="1568"/>
                  </a:moveTo>
                  <a:lnTo>
                    <a:pt x="8683" y="1568"/>
                  </a:lnTo>
                  <a:lnTo>
                    <a:pt x="8683" y="1552"/>
                  </a:lnTo>
                  <a:lnTo>
                    <a:pt x="8699" y="1552"/>
                  </a:lnTo>
                  <a:lnTo>
                    <a:pt x="8699" y="1568"/>
                  </a:lnTo>
                  <a:close/>
                  <a:moveTo>
                    <a:pt x="8667" y="1568"/>
                  </a:moveTo>
                  <a:lnTo>
                    <a:pt x="8651" y="1568"/>
                  </a:lnTo>
                  <a:lnTo>
                    <a:pt x="8651" y="1552"/>
                  </a:lnTo>
                  <a:lnTo>
                    <a:pt x="8667" y="1552"/>
                  </a:lnTo>
                  <a:lnTo>
                    <a:pt x="8667" y="1568"/>
                  </a:lnTo>
                  <a:close/>
                  <a:moveTo>
                    <a:pt x="8635" y="1568"/>
                  </a:moveTo>
                  <a:lnTo>
                    <a:pt x="8619" y="1568"/>
                  </a:lnTo>
                  <a:lnTo>
                    <a:pt x="8619" y="1552"/>
                  </a:lnTo>
                  <a:lnTo>
                    <a:pt x="8635" y="1552"/>
                  </a:lnTo>
                  <a:lnTo>
                    <a:pt x="8635" y="1568"/>
                  </a:lnTo>
                  <a:close/>
                  <a:moveTo>
                    <a:pt x="8603" y="1568"/>
                  </a:moveTo>
                  <a:lnTo>
                    <a:pt x="8587" y="1568"/>
                  </a:lnTo>
                  <a:lnTo>
                    <a:pt x="8587" y="1552"/>
                  </a:lnTo>
                  <a:lnTo>
                    <a:pt x="8603" y="1552"/>
                  </a:lnTo>
                  <a:lnTo>
                    <a:pt x="8603" y="1568"/>
                  </a:lnTo>
                  <a:close/>
                  <a:moveTo>
                    <a:pt x="8571" y="1568"/>
                  </a:moveTo>
                  <a:lnTo>
                    <a:pt x="8555" y="1568"/>
                  </a:lnTo>
                  <a:lnTo>
                    <a:pt x="8555" y="1552"/>
                  </a:lnTo>
                  <a:lnTo>
                    <a:pt x="8571" y="1552"/>
                  </a:lnTo>
                  <a:lnTo>
                    <a:pt x="8571" y="1568"/>
                  </a:lnTo>
                  <a:close/>
                  <a:moveTo>
                    <a:pt x="8539" y="1568"/>
                  </a:moveTo>
                  <a:lnTo>
                    <a:pt x="8523" y="1568"/>
                  </a:lnTo>
                  <a:lnTo>
                    <a:pt x="8523" y="1552"/>
                  </a:lnTo>
                  <a:lnTo>
                    <a:pt x="8539" y="1552"/>
                  </a:lnTo>
                  <a:lnTo>
                    <a:pt x="8539" y="1568"/>
                  </a:lnTo>
                  <a:close/>
                  <a:moveTo>
                    <a:pt x="8507" y="1568"/>
                  </a:moveTo>
                  <a:lnTo>
                    <a:pt x="8491" y="1568"/>
                  </a:lnTo>
                  <a:lnTo>
                    <a:pt x="8491" y="1552"/>
                  </a:lnTo>
                  <a:lnTo>
                    <a:pt x="8507" y="1552"/>
                  </a:lnTo>
                  <a:lnTo>
                    <a:pt x="8507" y="1568"/>
                  </a:lnTo>
                  <a:close/>
                  <a:moveTo>
                    <a:pt x="8475" y="1568"/>
                  </a:moveTo>
                  <a:lnTo>
                    <a:pt x="8459" y="1568"/>
                  </a:lnTo>
                  <a:lnTo>
                    <a:pt x="8459" y="1552"/>
                  </a:lnTo>
                  <a:lnTo>
                    <a:pt x="8475" y="1552"/>
                  </a:lnTo>
                  <a:lnTo>
                    <a:pt x="8475" y="1568"/>
                  </a:lnTo>
                  <a:close/>
                  <a:moveTo>
                    <a:pt x="8443" y="1568"/>
                  </a:moveTo>
                  <a:lnTo>
                    <a:pt x="8427" y="1568"/>
                  </a:lnTo>
                  <a:lnTo>
                    <a:pt x="8427" y="1552"/>
                  </a:lnTo>
                  <a:lnTo>
                    <a:pt x="8443" y="1552"/>
                  </a:lnTo>
                  <a:lnTo>
                    <a:pt x="8443" y="1568"/>
                  </a:lnTo>
                  <a:close/>
                  <a:moveTo>
                    <a:pt x="8411" y="1568"/>
                  </a:moveTo>
                  <a:lnTo>
                    <a:pt x="8395" y="1568"/>
                  </a:lnTo>
                  <a:lnTo>
                    <a:pt x="8395" y="1552"/>
                  </a:lnTo>
                  <a:lnTo>
                    <a:pt x="8411" y="1552"/>
                  </a:lnTo>
                  <a:lnTo>
                    <a:pt x="8411" y="1568"/>
                  </a:lnTo>
                  <a:close/>
                  <a:moveTo>
                    <a:pt x="8379" y="1568"/>
                  </a:moveTo>
                  <a:lnTo>
                    <a:pt x="8363" y="1568"/>
                  </a:lnTo>
                  <a:lnTo>
                    <a:pt x="8363" y="1552"/>
                  </a:lnTo>
                  <a:lnTo>
                    <a:pt x="8379" y="1552"/>
                  </a:lnTo>
                  <a:lnTo>
                    <a:pt x="8379" y="1568"/>
                  </a:lnTo>
                  <a:close/>
                  <a:moveTo>
                    <a:pt x="8347" y="1568"/>
                  </a:moveTo>
                  <a:lnTo>
                    <a:pt x="8330" y="1568"/>
                  </a:lnTo>
                  <a:lnTo>
                    <a:pt x="8330" y="1552"/>
                  </a:lnTo>
                  <a:lnTo>
                    <a:pt x="8347" y="1552"/>
                  </a:lnTo>
                  <a:lnTo>
                    <a:pt x="8347" y="1568"/>
                  </a:lnTo>
                  <a:close/>
                  <a:moveTo>
                    <a:pt x="8314" y="1568"/>
                  </a:moveTo>
                  <a:lnTo>
                    <a:pt x="8298" y="1568"/>
                  </a:lnTo>
                  <a:lnTo>
                    <a:pt x="8298" y="1552"/>
                  </a:lnTo>
                  <a:lnTo>
                    <a:pt x="8314" y="1552"/>
                  </a:lnTo>
                  <a:lnTo>
                    <a:pt x="8314" y="1568"/>
                  </a:lnTo>
                  <a:close/>
                  <a:moveTo>
                    <a:pt x="8282" y="1568"/>
                  </a:moveTo>
                  <a:lnTo>
                    <a:pt x="8266" y="1568"/>
                  </a:lnTo>
                  <a:lnTo>
                    <a:pt x="8266" y="1552"/>
                  </a:lnTo>
                  <a:lnTo>
                    <a:pt x="8282" y="1552"/>
                  </a:lnTo>
                  <a:lnTo>
                    <a:pt x="8282" y="1568"/>
                  </a:lnTo>
                  <a:close/>
                  <a:moveTo>
                    <a:pt x="8250" y="1568"/>
                  </a:moveTo>
                  <a:lnTo>
                    <a:pt x="8234" y="1568"/>
                  </a:lnTo>
                  <a:lnTo>
                    <a:pt x="8234" y="1552"/>
                  </a:lnTo>
                  <a:lnTo>
                    <a:pt x="8250" y="1552"/>
                  </a:lnTo>
                  <a:lnTo>
                    <a:pt x="8250" y="1568"/>
                  </a:lnTo>
                  <a:close/>
                  <a:moveTo>
                    <a:pt x="8218" y="1568"/>
                  </a:moveTo>
                  <a:lnTo>
                    <a:pt x="8202" y="1568"/>
                  </a:lnTo>
                  <a:lnTo>
                    <a:pt x="8202" y="1552"/>
                  </a:lnTo>
                  <a:lnTo>
                    <a:pt x="8218" y="1552"/>
                  </a:lnTo>
                  <a:lnTo>
                    <a:pt x="8218" y="1568"/>
                  </a:lnTo>
                  <a:close/>
                  <a:moveTo>
                    <a:pt x="8186" y="1568"/>
                  </a:moveTo>
                  <a:lnTo>
                    <a:pt x="8170" y="1568"/>
                  </a:lnTo>
                  <a:lnTo>
                    <a:pt x="8170" y="1552"/>
                  </a:lnTo>
                  <a:lnTo>
                    <a:pt x="8186" y="1552"/>
                  </a:lnTo>
                  <a:lnTo>
                    <a:pt x="8186" y="1568"/>
                  </a:lnTo>
                  <a:close/>
                  <a:moveTo>
                    <a:pt x="8154" y="1568"/>
                  </a:moveTo>
                  <a:lnTo>
                    <a:pt x="8138" y="1568"/>
                  </a:lnTo>
                  <a:lnTo>
                    <a:pt x="8138" y="1552"/>
                  </a:lnTo>
                  <a:lnTo>
                    <a:pt x="8154" y="1552"/>
                  </a:lnTo>
                  <a:lnTo>
                    <a:pt x="8154" y="1568"/>
                  </a:lnTo>
                  <a:close/>
                  <a:moveTo>
                    <a:pt x="8122" y="1568"/>
                  </a:moveTo>
                  <a:lnTo>
                    <a:pt x="8106" y="1568"/>
                  </a:lnTo>
                  <a:lnTo>
                    <a:pt x="8106" y="1552"/>
                  </a:lnTo>
                  <a:lnTo>
                    <a:pt x="8122" y="1552"/>
                  </a:lnTo>
                  <a:lnTo>
                    <a:pt x="8122" y="1568"/>
                  </a:lnTo>
                  <a:close/>
                  <a:moveTo>
                    <a:pt x="8090" y="1568"/>
                  </a:moveTo>
                  <a:lnTo>
                    <a:pt x="8074" y="1568"/>
                  </a:lnTo>
                  <a:lnTo>
                    <a:pt x="8074" y="1552"/>
                  </a:lnTo>
                  <a:lnTo>
                    <a:pt x="8090" y="1552"/>
                  </a:lnTo>
                  <a:lnTo>
                    <a:pt x="8090" y="1568"/>
                  </a:lnTo>
                  <a:close/>
                  <a:moveTo>
                    <a:pt x="8058" y="1568"/>
                  </a:moveTo>
                  <a:lnTo>
                    <a:pt x="8042" y="1568"/>
                  </a:lnTo>
                  <a:lnTo>
                    <a:pt x="8042" y="1552"/>
                  </a:lnTo>
                  <a:lnTo>
                    <a:pt x="8058" y="1552"/>
                  </a:lnTo>
                  <a:lnTo>
                    <a:pt x="8058" y="1568"/>
                  </a:lnTo>
                  <a:close/>
                  <a:moveTo>
                    <a:pt x="8026" y="1568"/>
                  </a:moveTo>
                  <a:lnTo>
                    <a:pt x="8010" y="1568"/>
                  </a:lnTo>
                  <a:lnTo>
                    <a:pt x="8010" y="1552"/>
                  </a:lnTo>
                  <a:lnTo>
                    <a:pt x="8026" y="1552"/>
                  </a:lnTo>
                  <a:lnTo>
                    <a:pt x="8026" y="1568"/>
                  </a:lnTo>
                  <a:close/>
                  <a:moveTo>
                    <a:pt x="7994" y="1568"/>
                  </a:moveTo>
                  <a:lnTo>
                    <a:pt x="7978" y="1568"/>
                  </a:lnTo>
                  <a:lnTo>
                    <a:pt x="7978" y="1552"/>
                  </a:lnTo>
                  <a:lnTo>
                    <a:pt x="7994" y="1552"/>
                  </a:lnTo>
                  <a:lnTo>
                    <a:pt x="7994" y="1568"/>
                  </a:lnTo>
                  <a:close/>
                  <a:moveTo>
                    <a:pt x="7962" y="1568"/>
                  </a:moveTo>
                  <a:lnTo>
                    <a:pt x="7946" y="1568"/>
                  </a:lnTo>
                  <a:lnTo>
                    <a:pt x="7946" y="1552"/>
                  </a:lnTo>
                  <a:lnTo>
                    <a:pt x="7962" y="1552"/>
                  </a:lnTo>
                  <a:lnTo>
                    <a:pt x="7962" y="1568"/>
                  </a:lnTo>
                  <a:close/>
                  <a:moveTo>
                    <a:pt x="7930" y="1568"/>
                  </a:moveTo>
                  <a:lnTo>
                    <a:pt x="7914" y="1568"/>
                  </a:lnTo>
                  <a:lnTo>
                    <a:pt x="7914" y="1552"/>
                  </a:lnTo>
                  <a:lnTo>
                    <a:pt x="7930" y="1552"/>
                  </a:lnTo>
                  <a:lnTo>
                    <a:pt x="7930" y="1568"/>
                  </a:lnTo>
                  <a:close/>
                  <a:moveTo>
                    <a:pt x="7898" y="1568"/>
                  </a:moveTo>
                  <a:lnTo>
                    <a:pt x="7882" y="1568"/>
                  </a:lnTo>
                  <a:lnTo>
                    <a:pt x="7882" y="1552"/>
                  </a:lnTo>
                  <a:lnTo>
                    <a:pt x="7898" y="1552"/>
                  </a:lnTo>
                  <a:lnTo>
                    <a:pt x="7898" y="1568"/>
                  </a:lnTo>
                  <a:close/>
                  <a:moveTo>
                    <a:pt x="7866" y="1568"/>
                  </a:moveTo>
                  <a:lnTo>
                    <a:pt x="7850" y="1568"/>
                  </a:lnTo>
                  <a:lnTo>
                    <a:pt x="7850" y="1552"/>
                  </a:lnTo>
                  <a:lnTo>
                    <a:pt x="7866" y="1552"/>
                  </a:lnTo>
                  <a:lnTo>
                    <a:pt x="7866" y="1568"/>
                  </a:lnTo>
                  <a:close/>
                  <a:moveTo>
                    <a:pt x="7834" y="1568"/>
                  </a:moveTo>
                  <a:lnTo>
                    <a:pt x="7818" y="1568"/>
                  </a:lnTo>
                  <a:lnTo>
                    <a:pt x="7818" y="1552"/>
                  </a:lnTo>
                  <a:lnTo>
                    <a:pt x="7834" y="1552"/>
                  </a:lnTo>
                  <a:lnTo>
                    <a:pt x="7834" y="1568"/>
                  </a:lnTo>
                  <a:close/>
                  <a:moveTo>
                    <a:pt x="7802" y="1568"/>
                  </a:moveTo>
                  <a:lnTo>
                    <a:pt x="7786" y="1568"/>
                  </a:lnTo>
                  <a:lnTo>
                    <a:pt x="7786" y="1552"/>
                  </a:lnTo>
                  <a:lnTo>
                    <a:pt x="7802" y="1552"/>
                  </a:lnTo>
                  <a:lnTo>
                    <a:pt x="7802" y="1568"/>
                  </a:lnTo>
                  <a:close/>
                  <a:moveTo>
                    <a:pt x="7770" y="1568"/>
                  </a:moveTo>
                  <a:lnTo>
                    <a:pt x="7754" y="1568"/>
                  </a:lnTo>
                  <a:lnTo>
                    <a:pt x="7754" y="1552"/>
                  </a:lnTo>
                  <a:lnTo>
                    <a:pt x="7770" y="1552"/>
                  </a:lnTo>
                  <a:lnTo>
                    <a:pt x="7770" y="1568"/>
                  </a:lnTo>
                  <a:close/>
                  <a:moveTo>
                    <a:pt x="7738" y="1568"/>
                  </a:moveTo>
                  <a:lnTo>
                    <a:pt x="7722" y="1568"/>
                  </a:lnTo>
                  <a:lnTo>
                    <a:pt x="7722" y="1552"/>
                  </a:lnTo>
                  <a:lnTo>
                    <a:pt x="7738" y="1552"/>
                  </a:lnTo>
                  <a:lnTo>
                    <a:pt x="7738" y="1568"/>
                  </a:lnTo>
                  <a:close/>
                  <a:moveTo>
                    <a:pt x="7706" y="1568"/>
                  </a:moveTo>
                  <a:lnTo>
                    <a:pt x="7690" y="1568"/>
                  </a:lnTo>
                  <a:lnTo>
                    <a:pt x="7690" y="1552"/>
                  </a:lnTo>
                  <a:lnTo>
                    <a:pt x="7706" y="1552"/>
                  </a:lnTo>
                  <a:lnTo>
                    <a:pt x="7706" y="1568"/>
                  </a:lnTo>
                  <a:close/>
                  <a:moveTo>
                    <a:pt x="7674" y="1568"/>
                  </a:moveTo>
                  <a:lnTo>
                    <a:pt x="7658" y="1568"/>
                  </a:lnTo>
                  <a:lnTo>
                    <a:pt x="7658" y="1552"/>
                  </a:lnTo>
                  <a:lnTo>
                    <a:pt x="7674" y="1552"/>
                  </a:lnTo>
                  <a:lnTo>
                    <a:pt x="7674" y="1568"/>
                  </a:lnTo>
                  <a:close/>
                  <a:moveTo>
                    <a:pt x="7642" y="1568"/>
                  </a:moveTo>
                  <a:lnTo>
                    <a:pt x="7626" y="1568"/>
                  </a:lnTo>
                  <a:lnTo>
                    <a:pt x="7626" y="1552"/>
                  </a:lnTo>
                  <a:lnTo>
                    <a:pt x="7642" y="1552"/>
                  </a:lnTo>
                  <a:lnTo>
                    <a:pt x="7642" y="1568"/>
                  </a:lnTo>
                  <a:close/>
                  <a:moveTo>
                    <a:pt x="7610" y="1568"/>
                  </a:moveTo>
                  <a:lnTo>
                    <a:pt x="7594" y="1568"/>
                  </a:lnTo>
                  <a:lnTo>
                    <a:pt x="7594" y="1552"/>
                  </a:lnTo>
                  <a:lnTo>
                    <a:pt x="7610" y="1552"/>
                  </a:lnTo>
                  <a:lnTo>
                    <a:pt x="7610" y="1568"/>
                  </a:lnTo>
                  <a:close/>
                  <a:moveTo>
                    <a:pt x="7578" y="1568"/>
                  </a:moveTo>
                  <a:lnTo>
                    <a:pt x="7562" y="1568"/>
                  </a:lnTo>
                  <a:lnTo>
                    <a:pt x="7562" y="1552"/>
                  </a:lnTo>
                  <a:lnTo>
                    <a:pt x="7578" y="1552"/>
                  </a:lnTo>
                  <a:lnTo>
                    <a:pt x="7578" y="1568"/>
                  </a:lnTo>
                  <a:close/>
                  <a:moveTo>
                    <a:pt x="7546" y="1568"/>
                  </a:moveTo>
                  <a:lnTo>
                    <a:pt x="7530" y="1568"/>
                  </a:lnTo>
                  <a:lnTo>
                    <a:pt x="7530" y="1552"/>
                  </a:lnTo>
                  <a:lnTo>
                    <a:pt x="7546" y="1552"/>
                  </a:lnTo>
                  <a:lnTo>
                    <a:pt x="7546" y="1568"/>
                  </a:lnTo>
                  <a:close/>
                  <a:moveTo>
                    <a:pt x="7514" y="1568"/>
                  </a:moveTo>
                  <a:lnTo>
                    <a:pt x="7498" y="1568"/>
                  </a:lnTo>
                  <a:lnTo>
                    <a:pt x="7498" y="1552"/>
                  </a:lnTo>
                  <a:lnTo>
                    <a:pt x="7514" y="1552"/>
                  </a:lnTo>
                  <a:lnTo>
                    <a:pt x="7514" y="1568"/>
                  </a:lnTo>
                  <a:close/>
                  <a:moveTo>
                    <a:pt x="7482" y="1568"/>
                  </a:moveTo>
                  <a:lnTo>
                    <a:pt x="7466" y="1568"/>
                  </a:lnTo>
                  <a:lnTo>
                    <a:pt x="7466" y="1552"/>
                  </a:lnTo>
                  <a:lnTo>
                    <a:pt x="7482" y="1552"/>
                  </a:lnTo>
                  <a:lnTo>
                    <a:pt x="7482" y="1568"/>
                  </a:lnTo>
                  <a:close/>
                  <a:moveTo>
                    <a:pt x="7450" y="1568"/>
                  </a:moveTo>
                  <a:lnTo>
                    <a:pt x="7434" y="1568"/>
                  </a:lnTo>
                  <a:lnTo>
                    <a:pt x="7434" y="1552"/>
                  </a:lnTo>
                  <a:lnTo>
                    <a:pt x="7450" y="1552"/>
                  </a:lnTo>
                  <a:lnTo>
                    <a:pt x="7450" y="1568"/>
                  </a:lnTo>
                  <a:close/>
                  <a:moveTo>
                    <a:pt x="7418" y="1568"/>
                  </a:moveTo>
                  <a:lnTo>
                    <a:pt x="7402" y="1568"/>
                  </a:lnTo>
                  <a:lnTo>
                    <a:pt x="7402" y="1552"/>
                  </a:lnTo>
                  <a:lnTo>
                    <a:pt x="7418" y="1552"/>
                  </a:lnTo>
                  <a:lnTo>
                    <a:pt x="7418" y="1568"/>
                  </a:lnTo>
                  <a:close/>
                  <a:moveTo>
                    <a:pt x="7385" y="1568"/>
                  </a:moveTo>
                  <a:lnTo>
                    <a:pt x="7369" y="1568"/>
                  </a:lnTo>
                  <a:lnTo>
                    <a:pt x="7369" y="1552"/>
                  </a:lnTo>
                  <a:lnTo>
                    <a:pt x="7385" y="1552"/>
                  </a:lnTo>
                  <a:lnTo>
                    <a:pt x="7385" y="1568"/>
                  </a:lnTo>
                  <a:close/>
                  <a:moveTo>
                    <a:pt x="7353" y="1568"/>
                  </a:moveTo>
                  <a:lnTo>
                    <a:pt x="7337" y="1568"/>
                  </a:lnTo>
                  <a:lnTo>
                    <a:pt x="7337" y="1552"/>
                  </a:lnTo>
                  <a:lnTo>
                    <a:pt x="7353" y="1552"/>
                  </a:lnTo>
                  <a:lnTo>
                    <a:pt x="7353" y="1568"/>
                  </a:lnTo>
                  <a:close/>
                  <a:moveTo>
                    <a:pt x="7321" y="1568"/>
                  </a:moveTo>
                  <a:lnTo>
                    <a:pt x="7305" y="1568"/>
                  </a:lnTo>
                  <a:lnTo>
                    <a:pt x="7305" y="1552"/>
                  </a:lnTo>
                  <a:lnTo>
                    <a:pt x="7321" y="1552"/>
                  </a:lnTo>
                  <a:lnTo>
                    <a:pt x="7321" y="1568"/>
                  </a:lnTo>
                  <a:close/>
                  <a:moveTo>
                    <a:pt x="7289" y="1568"/>
                  </a:moveTo>
                  <a:lnTo>
                    <a:pt x="7273" y="1568"/>
                  </a:lnTo>
                  <a:lnTo>
                    <a:pt x="7273" y="1552"/>
                  </a:lnTo>
                  <a:lnTo>
                    <a:pt x="7289" y="1552"/>
                  </a:lnTo>
                  <a:lnTo>
                    <a:pt x="7289" y="1568"/>
                  </a:lnTo>
                  <a:close/>
                  <a:moveTo>
                    <a:pt x="7257" y="1568"/>
                  </a:moveTo>
                  <a:lnTo>
                    <a:pt x="7241" y="1568"/>
                  </a:lnTo>
                  <a:lnTo>
                    <a:pt x="7241" y="1552"/>
                  </a:lnTo>
                  <a:lnTo>
                    <a:pt x="7257" y="1552"/>
                  </a:lnTo>
                  <a:lnTo>
                    <a:pt x="7257" y="1568"/>
                  </a:lnTo>
                  <a:close/>
                  <a:moveTo>
                    <a:pt x="7225" y="1568"/>
                  </a:moveTo>
                  <a:lnTo>
                    <a:pt x="7209" y="1568"/>
                  </a:lnTo>
                  <a:lnTo>
                    <a:pt x="7209" y="1552"/>
                  </a:lnTo>
                  <a:lnTo>
                    <a:pt x="7225" y="1552"/>
                  </a:lnTo>
                  <a:lnTo>
                    <a:pt x="7225" y="1568"/>
                  </a:lnTo>
                  <a:close/>
                  <a:moveTo>
                    <a:pt x="7193" y="1568"/>
                  </a:moveTo>
                  <a:lnTo>
                    <a:pt x="7177" y="1568"/>
                  </a:lnTo>
                  <a:lnTo>
                    <a:pt x="7177" y="1552"/>
                  </a:lnTo>
                  <a:lnTo>
                    <a:pt x="7193" y="1552"/>
                  </a:lnTo>
                  <a:lnTo>
                    <a:pt x="7193" y="1568"/>
                  </a:lnTo>
                  <a:close/>
                  <a:moveTo>
                    <a:pt x="7161" y="1568"/>
                  </a:moveTo>
                  <a:lnTo>
                    <a:pt x="7145" y="1568"/>
                  </a:lnTo>
                  <a:lnTo>
                    <a:pt x="7145" y="1552"/>
                  </a:lnTo>
                  <a:lnTo>
                    <a:pt x="7161" y="1552"/>
                  </a:lnTo>
                  <a:lnTo>
                    <a:pt x="7161" y="1568"/>
                  </a:lnTo>
                  <a:close/>
                  <a:moveTo>
                    <a:pt x="7129" y="1568"/>
                  </a:moveTo>
                  <a:lnTo>
                    <a:pt x="7113" y="1568"/>
                  </a:lnTo>
                  <a:lnTo>
                    <a:pt x="7113" y="1552"/>
                  </a:lnTo>
                  <a:lnTo>
                    <a:pt x="7129" y="1552"/>
                  </a:lnTo>
                  <a:lnTo>
                    <a:pt x="7129" y="1568"/>
                  </a:lnTo>
                  <a:close/>
                  <a:moveTo>
                    <a:pt x="7097" y="1568"/>
                  </a:moveTo>
                  <a:lnTo>
                    <a:pt x="7081" y="1568"/>
                  </a:lnTo>
                  <a:lnTo>
                    <a:pt x="7081" y="1552"/>
                  </a:lnTo>
                  <a:lnTo>
                    <a:pt x="7097" y="1552"/>
                  </a:lnTo>
                  <a:lnTo>
                    <a:pt x="7097" y="1568"/>
                  </a:lnTo>
                  <a:close/>
                  <a:moveTo>
                    <a:pt x="7065" y="1568"/>
                  </a:moveTo>
                  <a:lnTo>
                    <a:pt x="7049" y="1568"/>
                  </a:lnTo>
                  <a:lnTo>
                    <a:pt x="7049" y="1552"/>
                  </a:lnTo>
                  <a:lnTo>
                    <a:pt x="7065" y="1552"/>
                  </a:lnTo>
                  <a:lnTo>
                    <a:pt x="7065" y="1568"/>
                  </a:lnTo>
                  <a:close/>
                  <a:moveTo>
                    <a:pt x="7033" y="1568"/>
                  </a:moveTo>
                  <a:lnTo>
                    <a:pt x="7017" y="1568"/>
                  </a:lnTo>
                  <a:lnTo>
                    <a:pt x="7017" y="1552"/>
                  </a:lnTo>
                  <a:lnTo>
                    <a:pt x="7033" y="1552"/>
                  </a:lnTo>
                  <a:lnTo>
                    <a:pt x="7033" y="1568"/>
                  </a:lnTo>
                  <a:close/>
                  <a:moveTo>
                    <a:pt x="7001" y="1568"/>
                  </a:moveTo>
                  <a:lnTo>
                    <a:pt x="6985" y="1568"/>
                  </a:lnTo>
                  <a:lnTo>
                    <a:pt x="6985" y="1552"/>
                  </a:lnTo>
                  <a:lnTo>
                    <a:pt x="7001" y="1552"/>
                  </a:lnTo>
                  <a:lnTo>
                    <a:pt x="7001" y="1568"/>
                  </a:lnTo>
                  <a:close/>
                  <a:moveTo>
                    <a:pt x="6969" y="1568"/>
                  </a:moveTo>
                  <a:lnTo>
                    <a:pt x="6953" y="1568"/>
                  </a:lnTo>
                  <a:lnTo>
                    <a:pt x="6953" y="1552"/>
                  </a:lnTo>
                  <a:lnTo>
                    <a:pt x="6969" y="1552"/>
                  </a:lnTo>
                  <a:lnTo>
                    <a:pt x="6969" y="1568"/>
                  </a:lnTo>
                  <a:close/>
                  <a:moveTo>
                    <a:pt x="6937" y="1568"/>
                  </a:moveTo>
                  <a:lnTo>
                    <a:pt x="6921" y="1568"/>
                  </a:lnTo>
                  <a:lnTo>
                    <a:pt x="6921" y="1552"/>
                  </a:lnTo>
                  <a:lnTo>
                    <a:pt x="6937" y="1552"/>
                  </a:lnTo>
                  <a:lnTo>
                    <a:pt x="6937" y="1568"/>
                  </a:lnTo>
                  <a:close/>
                  <a:moveTo>
                    <a:pt x="6905" y="1568"/>
                  </a:moveTo>
                  <a:lnTo>
                    <a:pt x="6889" y="1568"/>
                  </a:lnTo>
                  <a:lnTo>
                    <a:pt x="6889" y="1552"/>
                  </a:lnTo>
                  <a:lnTo>
                    <a:pt x="6905" y="1552"/>
                  </a:lnTo>
                  <a:lnTo>
                    <a:pt x="6905" y="1568"/>
                  </a:lnTo>
                  <a:close/>
                  <a:moveTo>
                    <a:pt x="6873" y="1568"/>
                  </a:moveTo>
                  <a:lnTo>
                    <a:pt x="6857" y="1568"/>
                  </a:lnTo>
                  <a:lnTo>
                    <a:pt x="6857" y="1552"/>
                  </a:lnTo>
                  <a:lnTo>
                    <a:pt x="6873" y="1552"/>
                  </a:lnTo>
                  <a:lnTo>
                    <a:pt x="6873" y="1568"/>
                  </a:lnTo>
                  <a:close/>
                  <a:moveTo>
                    <a:pt x="6841" y="1568"/>
                  </a:moveTo>
                  <a:lnTo>
                    <a:pt x="6825" y="1568"/>
                  </a:lnTo>
                  <a:lnTo>
                    <a:pt x="6825" y="1552"/>
                  </a:lnTo>
                  <a:lnTo>
                    <a:pt x="6841" y="1552"/>
                  </a:lnTo>
                  <a:lnTo>
                    <a:pt x="6841" y="1568"/>
                  </a:lnTo>
                  <a:close/>
                  <a:moveTo>
                    <a:pt x="6809" y="1568"/>
                  </a:moveTo>
                  <a:lnTo>
                    <a:pt x="6793" y="1568"/>
                  </a:lnTo>
                  <a:lnTo>
                    <a:pt x="6793" y="1552"/>
                  </a:lnTo>
                  <a:lnTo>
                    <a:pt x="6809" y="1552"/>
                  </a:lnTo>
                  <a:lnTo>
                    <a:pt x="6809" y="1568"/>
                  </a:lnTo>
                  <a:close/>
                  <a:moveTo>
                    <a:pt x="6777" y="1568"/>
                  </a:moveTo>
                  <a:lnTo>
                    <a:pt x="6761" y="1568"/>
                  </a:lnTo>
                  <a:lnTo>
                    <a:pt x="6761" y="1552"/>
                  </a:lnTo>
                  <a:lnTo>
                    <a:pt x="6777" y="1552"/>
                  </a:lnTo>
                  <a:lnTo>
                    <a:pt x="6777" y="1568"/>
                  </a:lnTo>
                  <a:close/>
                  <a:moveTo>
                    <a:pt x="6745" y="1568"/>
                  </a:moveTo>
                  <a:lnTo>
                    <a:pt x="6729" y="1568"/>
                  </a:lnTo>
                  <a:lnTo>
                    <a:pt x="6729" y="1552"/>
                  </a:lnTo>
                  <a:lnTo>
                    <a:pt x="6745" y="1552"/>
                  </a:lnTo>
                  <a:lnTo>
                    <a:pt x="6745" y="1568"/>
                  </a:lnTo>
                  <a:close/>
                  <a:moveTo>
                    <a:pt x="6713" y="1568"/>
                  </a:moveTo>
                  <a:lnTo>
                    <a:pt x="6697" y="1568"/>
                  </a:lnTo>
                  <a:lnTo>
                    <a:pt x="6697" y="1552"/>
                  </a:lnTo>
                  <a:lnTo>
                    <a:pt x="6713" y="1552"/>
                  </a:lnTo>
                  <a:lnTo>
                    <a:pt x="6713" y="1568"/>
                  </a:lnTo>
                  <a:close/>
                  <a:moveTo>
                    <a:pt x="6681" y="1568"/>
                  </a:moveTo>
                  <a:lnTo>
                    <a:pt x="6665" y="1568"/>
                  </a:lnTo>
                  <a:lnTo>
                    <a:pt x="6665" y="1552"/>
                  </a:lnTo>
                  <a:lnTo>
                    <a:pt x="6681" y="1552"/>
                  </a:lnTo>
                  <a:lnTo>
                    <a:pt x="6681" y="1568"/>
                  </a:lnTo>
                  <a:close/>
                  <a:moveTo>
                    <a:pt x="6649" y="1568"/>
                  </a:moveTo>
                  <a:lnTo>
                    <a:pt x="6633" y="1568"/>
                  </a:lnTo>
                  <a:lnTo>
                    <a:pt x="6633" y="1552"/>
                  </a:lnTo>
                  <a:lnTo>
                    <a:pt x="6649" y="1552"/>
                  </a:lnTo>
                  <a:lnTo>
                    <a:pt x="6649" y="1568"/>
                  </a:lnTo>
                  <a:close/>
                  <a:moveTo>
                    <a:pt x="6617" y="1568"/>
                  </a:moveTo>
                  <a:lnTo>
                    <a:pt x="6601" y="1568"/>
                  </a:lnTo>
                  <a:lnTo>
                    <a:pt x="6601" y="1552"/>
                  </a:lnTo>
                  <a:lnTo>
                    <a:pt x="6617" y="1552"/>
                  </a:lnTo>
                  <a:lnTo>
                    <a:pt x="6617" y="1568"/>
                  </a:lnTo>
                  <a:close/>
                  <a:moveTo>
                    <a:pt x="6585" y="1568"/>
                  </a:moveTo>
                  <a:lnTo>
                    <a:pt x="6569" y="1568"/>
                  </a:lnTo>
                  <a:lnTo>
                    <a:pt x="6569" y="1552"/>
                  </a:lnTo>
                  <a:lnTo>
                    <a:pt x="6585" y="1552"/>
                  </a:lnTo>
                  <a:lnTo>
                    <a:pt x="6585" y="1568"/>
                  </a:lnTo>
                  <a:close/>
                  <a:moveTo>
                    <a:pt x="6553" y="1568"/>
                  </a:moveTo>
                  <a:lnTo>
                    <a:pt x="6537" y="1568"/>
                  </a:lnTo>
                  <a:lnTo>
                    <a:pt x="6537" y="1552"/>
                  </a:lnTo>
                  <a:lnTo>
                    <a:pt x="6553" y="1552"/>
                  </a:lnTo>
                  <a:lnTo>
                    <a:pt x="6553" y="1568"/>
                  </a:lnTo>
                  <a:close/>
                  <a:moveTo>
                    <a:pt x="6521" y="1568"/>
                  </a:moveTo>
                  <a:lnTo>
                    <a:pt x="6505" y="1568"/>
                  </a:lnTo>
                  <a:lnTo>
                    <a:pt x="6505" y="1552"/>
                  </a:lnTo>
                  <a:lnTo>
                    <a:pt x="6521" y="1552"/>
                  </a:lnTo>
                  <a:lnTo>
                    <a:pt x="6521" y="1568"/>
                  </a:lnTo>
                  <a:close/>
                  <a:moveTo>
                    <a:pt x="6489" y="1568"/>
                  </a:moveTo>
                  <a:lnTo>
                    <a:pt x="6473" y="1568"/>
                  </a:lnTo>
                  <a:lnTo>
                    <a:pt x="6473" y="1552"/>
                  </a:lnTo>
                  <a:lnTo>
                    <a:pt x="6489" y="1552"/>
                  </a:lnTo>
                  <a:lnTo>
                    <a:pt x="6489" y="1568"/>
                  </a:lnTo>
                  <a:close/>
                  <a:moveTo>
                    <a:pt x="6457" y="1568"/>
                  </a:moveTo>
                  <a:lnTo>
                    <a:pt x="6441" y="1568"/>
                  </a:lnTo>
                  <a:lnTo>
                    <a:pt x="6441" y="1552"/>
                  </a:lnTo>
                  <a:lnTo>
                    <a:pt x="6457" y="1552"/>
                  </a:lnTo>
                  <a:lnTo>
                    <a:pt x="6457" y="1568"/>
                  </a:lnTo>
                  <a:close/>
                  <a:moveTo>
                    <a:pt x="6425" y="1568"/>
                  </a:moveTo>
                  <a:lnTo>
                    <a:pt x="6408" y="1568"/>
                  </a:lnTo>
                  <a:lnTo>
                    <a:pt x="6408" y="1552"/>
                  </a:lnTo>
                  <a:lnTo>
                    <a:pt x="6425" y="1552"/>
                  </a:lnTo>
                  <a:lnTo>
                    <a:pt x="6425" y="1568"/>
                  </a:lnTo>
                  <a:close/>
                  <a:moveTo>
                    <a:pt x="6392" y="1568"/>
                  </a:moveTo>
                  <a:lnTo>
                    <a:pt x="6376" y="1568"/>
                  </a:lnTo>
                  <a:lnTo>
                    <a:pt x="6376" y="1552"/>
                  </a:lnTo>
                  <a:lnTo>
                    <a:pt x="6392" y="1552"/>
                  </a:lnTo>
                  <a:lnTo>
                    <a:pt x="6392" y="1568"/>
                  </a:lnTo>
                  <a:close/>
                  <a:moveTo>
                    <a:pt x="6360" y="1568"/>
                  </a:moveTo>
                  <a:lnTo>
                    <a:pt x="6344" y="1568"/>
                  </a:lnTo>
                  <a:lnTo>
                    <a:pt x="6344" y="1552"/>
                  </a:lnTo>
                  <a:lnTo>
                    <a:pt x="6360" y="1552"/>
                  </a:lnTo>
                  <a:lnTo>
                    <a:pt x="6360" y="1568"/>
                  </a:lnTo>
                  <a:close/>
                  <a:moveTo>
                    <a:pt x="6328" y="1568"/>
                  </a:moveTo>
                  <a:lnTo>
                    <a:pt x="6312" y="1568"/>
                  </a:lnTo>
                  <a:lnTo>
                    <a:pt x="6312" y="1552"/>
                  </a:lnTo>
                  <a:lnTo>
                    <a:pt x="6328" y="1552"/>
                  </a:lnTo>
                  <a:lnTo>
                    <a:pt x="6328" y="1568"/>
                  </a:lnTo>
                  <a:close/>
                  <a:moveTo>
                    <a:pt x="6296" y="1568"/>
                  </a:moveTo>
                  <a:lnTo>
                    <a:pt x="6280" y="1568"/>
                  </a:lnTo>
                  <a:lnTo>
                    <a:pt x="6280" y="1552"/>
                  </a:lnTo>
                  <a:lnTo>
                    <a:pt x="6296" y="1552"/>
                  </a:lnTo>
                  <a:lnTo>
                    <a:pt x="6296" y="1568"/>
                  </a:lnTo>
                  <a:close/>
                  <a:moveTo>
                    <a:pt x="6264" y="1568"/>
                  </a:moveTo>
                  <a:lnTo>
                    <a:pt x="6248" y="1568"/>
                  </a:lnTo>
                  <a:lnTo>
                    <a:pt x="6248" y="1552"/>
                  </a:lnTo>
                  <a:lnTo>
                    <a:pt x="6264" y="1552"/>
                  </a:lnTo>
                  <a:lnTo>
                    <a:pt x="6264" y="1568"/>
                  </a:lnTo>
                  <a:close/>
                  <a:moveTo>
                    <a:pt x="6232" y="1568"/>
                  </a:moveTo>
                  <a:lnTo>
                    <a:pt x="6216" y="1568"/>
                  </a:lnTo>
                  <a:lnTo>
                    <a:pt x="6216" y="1552"/>
                  </a:lnTo>
                  <a:lnTo>
                    <a:pt x="6232" y="1552"/>
                  </a:lnTo>
                  <a:lnTo>
                    <a:pt x="6232" y="1568"/>
                  </a:lnTo>
                  <a:close/>
                  <a:moveTo>
                    <a:pt x="6200" y="1568"/>
                  </a:moveTo>
                  <a:lnTo>
                    <a:pt x="6184" y="1568"/>
                  </a:lnTo>
                  <a:lnTo>
                    <a:pt x="6184" y="1552"/>
                  </a:lnTo>
                  <a:lnTo>
                    <a:pt x="6200" y="1552"/>
                  </a:lnTo>
                  <a:lnTo>
                    <a:pt x="6200" y="1568"/>
                  </a:lnTo>
                  <a:close/>
                  <a:moveTo>
                    <a:pt x="6168" y="1568"/>
                  </a:moveTo>
                  <a:lnTo>
                    <a:pt x="6152" y="1568"/>
                  </a:lnTo>
                  <a:lnTo>
                    <a:pt x="6152" y="1552"/>
                  </a:lnTo>
                  <a:lnTo>
                    <a:pt x="6168" y="1552"/>
                  </a:lnTo>
                  <a:lnTo>
                    <a:pt x="6168" y="1568"/>
                  </a:lnTo>
                  <a:close/>
                  <a:moveTo>
                    <a:pt x="6136" y="1568"/>
                  </a:moveTo>
                  <a:lnTo>
                    <a:pt x="6120" y="1568"/>
                  </a:lnTo>
                  <a:lnTo>
                    <a:pt x="6120" y="1552"/>
                  </a:lnTo>
                  <a:lnTo>
                    <a:pt x="6136" y="1552"/>
                  </a:lnTo>
                  <a:lnTo>
                    <a:pt x="6136" y="1568"/>
                  </a:lnTo>
                  <a:close/>
                  <a:moveTo>
                    <a:pt x="6104" y="1568"/>
                  </a:moveTo>
                  <a:lnTo>
                    <a:pt x="6088" y="1568"/>
                  </a:lnTo>
                  <a:lnTo>
                    <a:pt x="6088" y="1552"/>
                  </a:lnTo>
                  <a:lnTo>
                    <a:pt x="6104" y="1552"/>
                  </a:lnTo>
                  <a:lnTo>
                    <a:pt x="6104" y="1568"/>
                  </a:lnTo>
                  <a:close/>
                  <a:moveTo>
                    <a:pt x="6072" y="1568"/>
                  </a:moveTo>
                  <a:lnTo>
                    <a:pt x="6056" y="1568"/>
                  </a:lnTo>
                  <a:lnTo>
                    <a:pt x="6056" y="1552"/>
                  </a:lnTo>
                  <a:lnTo>
                    <a:pt x="6072" y="1552"/>
                  </a:lnTo>
                  <a:lnTo>
                    <a:pt x="6072" y="1568"/>
                  </a:lnTo>
                  <a:close/>
                  <a:moveTo>
                    <a:pt x="6040" y="1568"/>
                  </a:moveTo>
                  <a:lnTo>
                    <a:pt x="6024" y="1568"/>
                  </a:lnTo>
                  <a:lnTo>
                    <a:pt x="6024" y="1552"/>
                  </a:lnTo>
                  <a:lnTo>
                    <a:pt x="6040" y="1552"/>
                  </a:lnTo>
                  <a:lnTo>
                    <a:pt x="6040" y="1568"/>
                  </a:lnTo>
                  <a:close/>
                  <a:moveTo>
                    <a:pt x="6008" y="1568"/>
                  </a:moveTo>
                  <a:lnTo>
                    <a:pt x="5992" y="1568"/>
                  </a:lnTo>
                  <a:lnTo>
                    <a:pt x="5992" y="1552"/>
                  </a:lnTo>
                  <a:lnTo>
                    <a:pt x="6008" y="1552"/>
                  </a:lnTo>
                  <a:lnTo>
                    <a:pt x="6008" y="1568"/>
                  </a:lnTo>
                  <a:close/>
                  <a:moveTo>
                    <a:pt x="5976" y="1568"/>
                  </a:moveTo>
                  <a:lnTo>
                    <a:pt x="5960" y="1568"/>
                  </a:lnTo>
                  <a:lnTo>
                    <a:pt x="5960" y="1552"/>
                  </a:lnTo>
                  <a:lnTo>
                    <a:pt x="5976" y="1552"/>
                  </a:lnTo>
                  <a:lnTo>
                    <a:pt x="5976" y="1568"/>
                  </a:lnTo>
                  <a:close/>
                  <a:moveTo>
                    <a:pt x="5944" y="1568"/>
                  </a:moveTo>
                  <a:lnTo>
                    <a:pt x="5928" y="1568"/>
                  </a:lnTo>
                  <a:lnTo>
                    <a:pt x="5928" y="1552"/>
                  </a:lnTo>
                  <a:lnTo>
                    <a:pt x="5944" y="1552"/>
                  </a:lnTo>
                  <a:lnTo>
                    <a:pt x="5944" y="1568"/>
                  </a:lnTo>
                  <a:close/>
                  <a:moveTo>
                    <a:pt x="5912" y="1568"/>
                  </a:moveTo>
                  <a:lnTo>
                    <a:pt x="5896" y="1568"/>
                  </a:lnTo>
                  <a:lnTo>
                    <a:pt x="5896" y="1552"/>
                  </a:lnTo>
                  <a:lnTo>
                    <a:pt x="5912" y="1552"/>
                  </a:lnTo>
                  <a:lnTo>
                    <a:pt x="5912" y="1568"/>
                  </a:lnTo>
                  <a:close/>
                  <a:moveTo>
                    <a:pt x="5880" y="1568"/>
                  </a:moveTo>
                  <a:lnTo>
                    <a:pt x="5864" y="1568"/>
                  </a:lnTo>
                  <a:lnTo>
                    <a:pt x="5864" y="1552"/>
                  </a:lnTo>
                  <a:lnTo>
                    <a:pt x="5880" y="1552"/>
                  </a:lnTo>
                  <a:lnTo>
                    <a:pt x="5880" y="1568"/>
                  </a:lnTo>
                  <a:close/>
                  <a:moveTo>
                    <a:pt x="5848" y="1568"/>
                  </a:moveTo>
                  <a:lnTo>
                    <a:pt x="5832" y="1568"/>
                  </a:lnTo>
                  <a:lnTo>
                    <a:pt x="5832" y="1552"/>
                  </a:lnTo>
                  <a:lnTo>
                    <a:pt x="5848" y="1552"/>
                  </a:lnTo>
                  <a:lnTo>
                    <a:pt x="5848" y="1568"/>
                  </a:lnTo>
                  <a:close/>
                  <a:moveTo>
                    <a:pt x="5816" y="1568"/>
                  </a:moveTo>
                  <a:lnTo>
                    <a:pt x="5800" y="1568"/>
                  </a:lnTo>
                  <a:lnTo>
                    <a:pt x="5800" y="1552"/>
                  </a:lnTo>
                  <a:lnTo>
                    <a:pt x="5816" y="1552"/>
                  </a:lnTo>
                  <a:lnTo>
                    <a:pt x="5816" y="1568"/>
                  </a:lnTo>
                  <a:close/>
                  <a:moveTo>
                    <a:pt x="5784" y="1568"/>
                  </a:moveTo>
                  <a:lnTo>
                    <a:pt x="5768" y="1568"/>
                  </a:lnTo>
                  <a:lnTo>
                    <a:pt x="5768" y="1552"/>
                  </a:lnTo>
                  <a:lnTo>
                    <a:pt x="5784" y="1552"/>
                  </a:lnTo>
                  <a:lnTo>
                    <a:pt x="5784" y="1568"/>
                  </a:lnTo>
                  <a:close/>
                  <a:moveTo>
                    <a:pt x="5752" y="1568"/>
                  </a:moveTo>
                  <a:lnTo>
                    <a:pt x="5736" y="1568"/>
                  </a:lnTo>
                  <a:lnTo>
                    <a:pt x="5736" y="1552"/>
                  </a:lnTo>
                  <a:lnTo>
                    <a:pt x="5752" y="1552"/>
                  </a:lnTo>
                  <a:lnTo>
                    <a:pt x="5752" y="1568"/>
                  </a:lnTo>
                  <a:close/>
                  <a:moveTo>
                    <a:pt x="5720" y="1568"/>
                  </a:moveTo>
                  <a:lnTo>
                    <a:pt x="5704" y="1568"/>
                  </a:lnTo>
                  <a:lnTo>
                    <a:pt x="5704" y="1552"/>
                  </a:lnTo>
                  <a:lnTo>
                    <a:pt x="5720" y="1552"/>
                  </a:lnTo>
                  <a:lnTo>
                    <a:pt x="5720" y="1568"/>
                  </a:lnTo>
                  <a:close/>
                  <a:moveTo>
                    <a:pt x="5688" y="1568"/>
                  </a:moveTo>
                  <a:lnTo>
                    <a:pt x="5672" y="1568"/>
                  </a:lnTo>
                  <a:lnTo>
                    <a:pt x="5672" y="1552"/>
                  </a:lnTo>
                  <a:lnTo>
                    <a:pt x="5688" y="1552"/>
                  </a:lnTo>
                  <a:lnTo>
                    <a:pt x="5688" y="1568"/>
                  </a:lnTo>
                  <a:close/>
                  <a:moveTo>
                    <a:pt x="5656" y="1568"/>
                  </a:moveTo>
                  <a:lnTo>
                    <a:pt x="5640" y="1568"/>
                  </a:lnTo>
                  <a:lnTo>
                    <a:pt x="5640" y="1552"/>
                  </a:lnTo>
                  <a:lnTo>
                    <a:pt x="5656" y="1552"/>
                  </a:lnTo>
                  <a:lnTo>
                    <a:pt x="5656" y="1568"/>
                  </a:lnTo>
                  <a:close/>
                  <a:moveTo>
                    <a:pt x="5624" y="1568"/>
                  </a:moveTo>
                  <a:lnTo>
                    <a:pt x="5608" y="1568"/>
                  </a:lnTo>
                  <a:lnTo>
                    <a:pt x="5608" y="1552"/>
                  </a:lnTo>
                  <a:lnTo>
                    <a:pt x="5624" y="1552"/>
                  </a:lnTo>
                  <a:lnTo>
                    <a:pt x="5624" y="1568"/>
                  </a:lnTo>
                  <a:close/>
                  <a:moveTo>
                    <a:pt x="5592" y="1568"/>
                  </a:moveTo>
                  <a:lnTo>
                    <a:pt x="5576" y="1568"/>
                  </a:lnTo>
                  <a:lnTo>
                    <a:pt x="5576" y="1552"/>
                  </a:lnTo>
                  <a:lnTo>
                    <a:pt x="5592" y="1552"/>
                  </a:lnTo>
                  <a:lnTo>
                    <a:pt x="5592" y="1568"/>
                  </a:lnTo>
                  <a:close/>
                  <a:moveTo>
                    <a:pt x="5560" y="1568"/>
                  </a:moveTo>
                  <a:lnTo>
                    <a:pt x="5544" y="1568"/>
                  </a:lnTo>
                  <a:lnTo>
                    <a:pt x="5544" y="1552"/>
                  </a:lnTo>
                  <a:lnTo>
                    <a:pt x="5560" y="1552"/>
                  </a:lnTo>
                  <a:lnTo>
                    <a:pt x="5560" y="1568"/>
                  </a:lnTo>
                  <a:close/>
                  <a:moveTo>
                    <a:pt x="5528" y="1568"/>
                  </a:moveTo>
                  <a:lnTo>
                    <a:pt x="5512" y="1568"/>
                  </a:lnTo>
                  <a:lnTo>
                    <a:pt x="5512" y="1552"/>
                  </a:lnTo>
                  <a:lnTo>
                    <a:pt x="5528" y="1552"/>
                  </a:lnTo>
                  <a:lnTo>
                    <a:pt x="5528" y="1568"/>
                  </a:lnTo>
                  <a:close/>
                  <a:moveTo>
                    <a:pt x="5496" y="1568"/>
                  </a:moveTo>
                  <a:lnTo>
                    <a:pt x="5480" y="1568"/>
                  </a:lnTo>
                  <a:lnTo>
                    <a:pt x="5480" y="1552"/>
                  </a:lnTo>
                  <a:lnTo>
                    <a:pt x="5496" y="1552"/>
                  </a:lnTo>
                  <a:lnTo>
                    <a:pt x="5496" y="1568"/>
                  </a:lnTo>
                  <a:close/>
                  <a:moveTo>
                    <a:pt x="5464" y="1568"/>
                  </a:moveTo>
                  <a:lnTo>
                    <a:pt x="5448" y="1568"/>
                  </a:lnTo>
                  <a:lnTo>
                    <a:pt x="5448" y="1552"/>
                  </a:lnTo>
                  <a:lnTo>
                    <a:pt x="5464" y="1552"/>
                  </a:lnTo>
                  <a:lnTo>
                    <a:pt x="5464" y="1568"/>
                  </a:lnTo>
                  <a:close/>
                  <a:moveTo>
                    <a:pt x="5431" y="1568"/>
                  </a:moveTo>
                  <a:lnTo>
                    <a:pt x="5415" y="1568"/>
                  </a:lnTo>
                  <a:lnTo>
                    <a:pt x="5415" y="1552"/>
                  </a:lnTo>
                  <a:lnTo>
                    <a:pt x="5431" y="1552"/>
                  </a:lnTo>
                  <a:lnTo>
                    <a:pt x="5431" y="1568"/>
                  </a:lnTo>
                  <a:close/>
                  <a:moveTo>
                    <a:pt x="5399" y="1568"/>
                  </a:moveTo>
                  <a:lnTo>
                    <a:pt x="5383" y="1568"/>
                  </a:lnTo>
                  <a:lnTo>
                    <a:pt x="5383" y="1552"/>
                  </a:lnTo>
                  <a:lnTo>
                    <a:pt x="5399" y="1552"/>
                  </a:lnTo>
                  <a:lnTo>
                    <a:pt x="5399" y="1568"/>
                  </a:lnTo>
                  <a:close/>
                  <a:moveTo>
                    <a:pt x="5367" y="1568"/>
                  </a:moveTo>
                  <a:lnTo>
                    <a:pt x="5351" y="1568"/>
                  </a:lnTo>
                  <a:lnTo>
                    <a:pt x="5351" y="1552"/>
                  </a:lnTo>
                  <a:lnTo>
                    <a:pt x="5367" y="1552"/>
                  </a:lnTo>
                  <a:lnTo>
                    <a:pt x="5367" y="1568"/>
                  </a:lnTo>
                  <a:close/>
                  <a:moveTo>
                    <a:pt x="5335" y="1568"/>
                  </a:moveTo>
                  <a:lnTo>
                    <a:pt x="5319" y="1568"/>
                  </a:lnTo>
                  <a:lnTo>
                    <a:pt x="5319" y="1552"/>
                  </a:lnTo>
                  <a:lnTo>
                    <a:pt x="5335" y="1552"/>
                  </a:lnTo>
                  <a:lnTo>
                    <a:pt x="5335" y="1568"/>
                  </a:lnTo>
                  <a:close/>
                  <a:moveTo>
                    <a:pt x="5303" y="1568"/>
                  </a:moveTo>
                  <a:lnTo>
                    <a:pt x="5287" y="1568"/>
                  </a:lnTo>
                  <a:lnTo>
                    <a:pt x="5287" y="1552"/>
                  </a:lnTo>
                  <a:lnTo>
                    <a:pt x="5303" y="1552"/>
                  </a:lnTo>
                  <a:lnTo>
                    <a:pt x="5303" y="1568"/>
                  </a:lnTo>
                  <a:close/>
                  <a:moveTo>
                    <a:pt x="5271" y="1568"/>
                  </a:moveTo>
                  <a:lnTo>
                    <a:pt x="5255" y="1568"/>
                  </a:lnTo>
                  <a:lnTo>
                    <a:pt x="5255" y="1552"/>
                  </a:lnTo>
                  <a:lnTo>
                    <a:pt x="5271" y="1552"/>
                  </a:lnTo>
                  <a:lnTo>
                    <a:pt x="5271" y="1568"/>
                  </a:lnTo>
                  <a:close/>
                  <a:moveTo>
                    <a:pt x="5239" y="1568"/>
                  </a:moveTo>
                  <a:lnTo>
                    <a:pt x="5223" y="1568"/>
                  </a:lnTo>
                  <a:lnTo>
                    <a:pt x="5223" y="1552"/>
                  </a:lnTo>
                  <a:lnTo>
                    <a:pt x="5239" y="1552"/>
                  </a:lnTo>
                  <a:lnTo>
                    <a:pt x="5239" y="1568"/>
                  </a:lnTo>
                  <a:close/>
                  <a:moveTo>
                    <a:pt x="5207" y="1568"/>
                  </a:moveTo>
                  <a:lnTo>
                    <a:pt x="5191" y="1568"/>
                  </a:lnTo>
                  <a:lnTo>
                    <a:pt x="5191" y="1552"/>
                  </a:lnTo>
                  <a:lnTo>
                    <a:pt x="5207" y="1552"/>
                  </a:lnTo>
                  <a:lnTo>
                    <a:pt x="5207" y="1568"/>
                  </a:lnTo>
                  <a:close/>
                  <a:moveTo>
                    <a:pt x="5175" y="1568"/>
                  </a:moveTo>
                  <a:lnTo>
                    <a:pt x="5159" y="1568"/>
                  </a:lnTo>
                  <a:lnTo>
                    <a:pt x="5159" y="1552"/>
                  </a:lnTo>
                  <a:lnTo>
                    <a:pt x="5175" y="1552"/>
                  </a:lnTo>
                  <a:lnTo>
                    <a:pt x="5175" y="1568"/>
                  </a:lnTo>
                  <a:close/>
                  <a:moveTo>
                    <a:pt x="5143" y="1568"/>
                  </a:moveTo>
                  <a:lnTo>
                    <a:pt x="5127" y="1568"/>
                  </a:lnTo>
                  <a:lnTo>
                    <a:pt x="5127" y="1552"/>
                  </a:lnTo>
                  <a:lnTo>
                    <a:pt x="5143" y="1552"/>
                  </a:lnTo>
                  <a:lnTo>
                    <a:pt x="5143" y="1568"/>
                  </a:lnTo>
                  <a:close/>
                  <a:moveTo>
                    <a:pt x="5111" y="1568"/>
                  </a:moveTo>
                  <a:lnTo>
                    <a:pt x="5095" y="1568"/>
                  </a:lnTo>
                  <a:lnTo>
                    <a:pt x="5095" y="1552"/>
                  </a:lnTo>
                  <a:lnTo>
                    <a:pt x="5111" y="1552"/>
                  </a:lnTo>
                  <a:lnTo>
                    <a:pt x="5111" y="1568"/>
                  </a:lnTo>
                  <a:close/>
                  <a:moveTo>
                    <a:pt x="5079" y="1568"/>
                  </a:moveTo>
                  <a:lnTo>
                    <a:pt x="5063" y="1568"/>
                  </a:lnTo>
                  <a:lnTo>
                    <a:pt x="5063" y="1552"/>
                  </a:lnTo>
                  <a:lnTo>
                    <a:pt x="5079" y="1552"/>
                  </a:lnTo>
                  <a:lnTo>
                    <a:pt x="5079" y="1568"/>
                  </a:lnTo>
                  <a:close/>
                  <a:moveTo>
                    <a:pt x="5047" y="1568"/>
                  </a:moveTo>
                  <a:lnTo>
                    <a:pt x="5031" y="1568"/>
                  </a:lnTo>
                  <a:lnTo>
                    <a:pt x="5031" y="1552"/>
                  </a:lnTo>
                  <a:lnTo>
                    <a:pt x="5047" y="1552"/>
                  </a:lnTo>
                  <a:lnTo>
                    <a:pt x="5047" y="1568"/>
                  </a:lnTo>
                  <a:close/>
                  <a:moveTo>
                    <a:pt x="5015" y="1568"/>
                  </a:moveTo>
                  <a:lnTo>
                    <a:pt x="4999" y="1568"/>
                  </a:lnTo>
                  <a:lnTo>
                    <a:pt x="4999" y="1552"/>
                  </a:lnTo>
                  <a:lnTo>
                    <a:pt x="5015" y="1552"/>
                  </a:lnTo>
                  <a:lnTo>
                    <a:pt x="5015" y="1568"/>
                  </a:lnTo>
                  <a:close/>
                  <a:moveTo>
                    <a:pt x="4983" y="1568"/>
                  </a:moveTo>
                  <a:lnTo>
                    <a:pt x="4967" y="1568"/>
                  </a:lnTo>
                  <a:lnTo>
                    <a:pt x="4967" y="1552"/>
                  </a:lnTo>
                  <a:lnTo>
                    <a:pt x="4983" y="1552"/>
                  </a:lnTo>
                  <a:lnTo>
                    <a:pt x="4983" y="1568"/>
                  </a:lnTo>
                  <a:close/>
                  <a:moveTo>
                    <a:pt x="4951" y="1568"/>
                  </a:moveTo>
                  <a:lnTo>
                    <a:pt x="4935" y="1568"/>
                  </a:lnTo>
                  <a:lnTo>
                    <a:pt x="4935" y="1552"/>
                  </a:lnTo>
                  <a:lnTo>
                    <a:pt x="4951" y="1552"/>
                  </a:lnTo>
                  <a:lnTo>
                    <a:pt x="4951" y="1568"/>
                  </a:lnTo>
                  <a:close/>
                  <a:moveTo>
                    <a:pt x="4919" y="1568"/>
                  </a:moveTo>
                  <a:lnTo>
                    <a:pt x="4903" y="1568"/>
                  </a:lnTo>
                  <a:lnTo>
                    <a:pt x="4903" y="1552"/>
                  </a:lnTo>
                  <a:lnTo>
                    <a:pt x="4919" y="1552"/>
                  </a:lnTo>
                  <a:lnTo>
                    <a:pt x="4919" y="1568"/>
                  </a:lnTo>
                  <a:close/>
                  <a:moveTo>
                    <a:pt x="4887" y="1568"/>
                  </a:moveTo>
                  <a:lnTo>
                    <a:pt x="4871" y="1568"/>
                  </a:lnTo>
                  <a:lnTo>
                    <a:pt x="4871" y="1552"/>
                  </a:lnTo>
                  <a:lnTo>
                    <a:pt x="4887" y="1552"/>
                  </a:lnTo>
                  <a:lnTo>
                    <a:pt x="4887" y="1568"/>
                  </a:lnTo>
                  <a:close/>
                  <a:moveTo>
                    <a:pt x="4855" y="1568"/>
                  </a:moveTo>
                  <a:lnTo>
                    <a:pt x="4839" y="1568"/>
                  </a:lnTo>
                  <a:lnTo>
                    <a:pt x="4839" y="1552"/>
                  </a:lnTo>
                  <a:lnTo>
                    <a:pt x="4855" y="1552"/>
                  </a:lnTo>
                  <a:lnTo>
                    <a:pt x="4855" y="1568"/>
                  </a:lnTo>
                  <a:close/>
                  <a:moveTo>
                    <a:pt x="4823" y="1568"/>
                  </a:moveTo>
                  <a:lnTo>
                    <a:pt x="4807" y="1568"/>
                  </a:lnTo>
                  <a:lnTo>
                    <a:pt x="4807" y="1552"/>
                  </a:lnTo>
                  <a:lnTo>
                    <a:pt x="4823" y="1552"/>
                  </a:lnTo>
                  <a:lnTo>
                    <a:pt x="4823" y="1568"/>
                  </a:lnTo>
                  <a:close/>
                  <a:moveTo>
                    <a:pt x="4791" y="1568"/>
                  </a:moveTo>
                  <a:lnTo>
                    <a:pt x="4775" y="1568"/>
                  </a:lnTo>
                  <a:lnTo>
                    <a:pt x="4775" y="1552"/>
                  </a:lnTo>
                  <a:lnTo>
                    <a:pt x="4791" y="1552"/>
                  </a:lnTo>
                  <a:lnTo>
                    <a:pt x="4791" y="1568"/>
                  </a:lnTo>
                  <a:close/>
                  <a:moveTo>
                    <a:pt x="4759" y="1568"/>
                  </a:moveTo>
                  <a:lnTo>
                    <a:pt x="4743" y="1568"/>
                  </a:lnTo>
                  <a:lnTo>
                    <a:pt x="4743" y="1552"/>
                  </a:lnTo>
                  <a:lnTo>
                    <a:pt x="4759" y="1552"/>
                  </a:lnTo>
                  <a:lnTo>
                    <a:pt x="4759" y="1568"/>
                  </a:lnTo>
                  <a:close/>
                  <a:moveTo>
                    <a:pt x="4727" y="1568"/>
                  </a:moveTo>
                  <a:lnTo>
                    <a:pt x="4711" y="1568"/>
                  </a:lnTo>
                  <a:lnTo>
                    <a:pt x="4711" y="1552"/>
                  </a:lnTo>
                  <a:lnTo>
                    <a:pt x="4727" y="1552"/>
                  </a:lnTo>
                  <a:lnTo>
                    <a:pt x="4727" y="1568"/>
                  </a:lnTo>
                  <a:close/>
                  <a:moveTo>
                    <a:pt x="4695" y="1568"/>
                  </a:moveTo>
                  <a:lnTo>
                    <a:pt x="4679" y="1568"/>
                  </a:lnTo>
                  <a:lnTo>
                    <a:pt x="4679" y="1552"/>
                  </a:lnTo>
                  <a:lnTo>
                    <a:pt x="4695" y="1552"/>
                  </a:lnTo>
                  <a:lnTo>
                    <a:pt x="4695" y="1568"/>
                  </a:lnTo>
                  <a:close/>
                  <a:moveTo>
                    <a:pt x="4663" y="1568"/>
                  </a:moveTo>
                  <a:lnTo>
                    <a:pt x="4647" y="1568"/>
                  </a:lnTo>
                  <a:lnTo>
                    <a:pt x="4647" y="1552"/>
                  </a:lnTo>
                  <a:lnTo>
                    <a:pt x="4663" y="1552"/>
                  </a:lnTo>
                  <a:lnTo>
                    <a:pt x="4663" y="1568"/>
                  </a:lnTo>
                  <a:close/>
                  <a:moveTo>
                    <a:pt x="4631" y="1568"/>
                  </a:moveTo>
                  <a:lnTo>
                    <a:pt x="4615" y="1568"/>
                  </a:lnTo>
                  <a:lnTo>
                    <a:pt x="4615" y="1552"/>
                  </a:lnTo>
                  <a:lnTo>
                    <a:pt x="4631" y="1552"/>
                  </a:lnTo>
                  <a:lnTo>
                    <a:pt x="4631" y="1568"/>
                  </a:lnTo>
                  <a:close/>
                  <a:moveTo>
                    <a:pt x="4599" y="1568"/>
                  </a:moveTo>
                  <a:lnTo>
                    <a:pt x="4583" y="1568"/>
                  </a:lnTo>
                  <a:lnTo>
                    <a:pt x="4583" y="1552"/>
                  </a:lnTo>
                  <a:lnTo>
                    <a:pt x="4599" y="1552"/>
                  </a:lnTo>
                  <a:lnTo>
                    <a:pt x="4599" y="1568"/>
                  </a:lnTo>
                  <a:close/>
                  <a:moveTo>
                    <a:pt x="4567" y="1568"/>
                  </a:moveTo>
                  <a:lnTo>
                    <a:pt x="4551" y="1568"/>
                  </a:lnTo>
                  <a:lnTo>
                    <a:pt x="4551" y="1552"/>
                  </a:lnTo>
                  <a:lnTo>
                    <a:pt x="4567" y="1552"/>
                  </a:lnTo>
                  <a:lnTo>
                    <a:pt x="4567" y="1568"/>
                  </a:lnTo>
                  <a:close/>
                  <a:moveTo>
                    <a:pt x="4535" y="1568"/>
                  </a:moveTo>
                  <a:lnTo>
                    <a:pt x="4519" y="1568"/>
                  </a:lnTo>
                  <a:lnTo>
                    <a:pt x="4519" y="1552"/>
                  </a:lnTo>
                  <a:lnTo>
                    <a:pt x="4535" y="1552"/>
                  </a:lnTo>
                  <a:lnTo>
                    <a:pt x="4535" y="1568"/>
                  </a:lnTo>
                  <a:close/>
                  <a:moveTo>
                    <a:pt x="4503" y="1568"/>
                  </a:moveTo>
                  <a:lnTo>
                    <a:pt x="4487" y="1568"/>
                  </a:lnTo>
                  <a:lnTo>
                    <a:pt x="4487" y="1552"/>
                  </a:lnTo>
                  <a:lnTo>
                    <a:pt x="4503" y="1552"/>
                  </a:lnTo>
                  <a:lnTo>
                    <a:pt x="4503" y="1568"/>
                  </a:lnTo>
                  <a:close/>
                  <a:moveTo>
                    <a:pt x="4471" y="1568"/>
                  </a:moveTo>
                  <a:lnTo>
                    <a:pt x="4454" y="1568"/>
                  </a:lnTo>
                  <a:lnTo>
                    <a:pt x="4454" y="1552"/>
                  </a:lnTo>
                  <a:lnTo>
                    <a:pt x="4471" y="1552"/>
                  </a:lnTo>
                  <a:lnTo>
                    <a:pt x="4471" y="1568"/>
                  </a:lnTo>
                  <a:close/>
                  <a:moveTo>
                    <a:pt x="4438" y="1568"/>
                  </a:moveTo>
                  <a:lnTo>
                    <a:pt x="4422" y="1568"/>
                  </a:lnTo>
                  <a:lnTo>
                    <a:pt x="4422" y="1552"/>
                  </a:lnTo>
                  <a:lnTo>
                    <a:pt x="4438" y="1552"/>
                  </a:lnTo>
                  <a:lnTo>
                    <a:pt x="4438" y="1568"/>
                  </a:lnTo>
                  <a:close/>
                  <a:moveTo>
                    <a:pt x="4406" y="1568"/>
                  </a:moveTo>
                  <a:lnTo>
                    <a:pt x="4390" y="1568"/>
                  </a:lnTo>
                  <a:lnTo>
                    <a:pt x="4390" y="1552"/>
                  </a:lnTo>
                  <a:lnTo>
                    <a:pt x="4406" y="1552"/>
                  </a:lnTo>
                  <a:lnTo>
                    <a:pt x="4406" y="1568"/>
                  </a:lnTo>
                  <a:close/>
                  <a:moveTo>
                    <a:pt x="4374" y="1568"/>
                  </a:moveTo>
                  <a:lnTo>
                    <a:pt x="4358" y="1568"/>
                  </a:lnTo>
                  <a:lnTo>
                    <a:pt x="4358" y="1552"/>
                  </a:lnTo>
                  <a:lnTo>
                    <a:pt x="4374" y="1552"/>
                  </a:lnTo>
                  <a:lnTo>
                    <a:pt x="4374" y="1568"/>
                  </a:lnTo>
                  <a:close/>
                  <a:moveTo>
                    <a:pt x="4342" y="1568"/>
                  </a:moveTo>
                  <a:lnTo>
                    <a:pt x="4326" y="1568"/>
                  </a:lnTo>
                  <a:lnTo>
                    <a:pt x="4326" y="1552"/>
                  </a:lnTo>
                  <a:lnTo>
                    <a:pt x="4342" y="1552"/>
                  </a:lnTo>
                  <a:lnTo>
                    <a:pt x="4342" y="1568"/>
                  </a:lnTo>
                  <a:close/>
                  <a:moveTo>
                    <a:pt x="4310" y="1568"/>
                  </a:moveTo>
                  <a:lnTo>
                    <a:pt x="4294" y="1568"/>
                  </a:lnTo>
                  <a:lnTo>
                    <a:pt x="4294" y="1552"/>
                  </a:lnTo>
                  <a:lnTo>
                    <a:pt x="4310" y="1552"/>
                  </a:lnTo>
                  <a:lnTo>
                    <a:pt x="4310" y="1568"/>
                  </a:lnTo>
                  <a:close/>
                  <a:moveTo>
                    <a:pt x="4278" y="1568"/>
                  </a:moveTo>
                  <a:lnTo>
                    <a:pt x="4262" y="1568"/>
                  </a:lnTo>
                  <a:lnTo>
                    <a:pt x="4262" y="1552"/>
                  </a:lnTo>
                  <a:lnTo>
                    <a:pt x="4278" y="1552"/>
                  </a:lnTo>
                  <a:lnTo>
                    <a:pt x="4278" y="1568"/>
                  </a:lnTo>
                  <a:close/>
                  <a:moveTo>
                    <a:pt x="4246" y="1568"/>
                  </a:moveTo>
                  <a:lnTo>
                    <a:pt x="4230" y="1568"/>
                  </a:lnTo>
                  <a:lnTo>
                    <a:pt x="4230" y="1552"/>
                  </a:lnTo>
                  <a:lnTo>
                    <a:pt x="4246" y="1552"/>
                  </a:lnTo>
                  <a:lnTo>
                    <a:pt x="4246" y="1568"/>
                  </a:lnTo>
                  <a:close/>
                  <a:moveTo>
                    <a:pt x="4214" y="1568"/>
                  </a:moveTo>
                  <a:lnTo>
                    <a:pt x="4198" y="1568"/>
                  </a:lnTo>
                  <a:lnTo>
                    <a:pt x="4198" y="1552"/>
                  </a:lnTo>
                  <a:lnTo>
                    <a:pt x="4214" y="1552"/>
                  </a:lnTo>
                  <a:lnTo>
                    <a:pt x="4214" y="1568"/>
                  </a:lnTo>
                  <a:close/>
                  <a:moveTo>
                    <a:pt x="4182" y="1568"/>
                  </a:moveTo>
                  <a:lnTo>
                    <a:pt x="4166" y="1568"/>
                  </a:lnTo>
                  <a:lnTo>
                    <a:pt x="4166" y="1552"/>
                  </a:lnTo>
                  <a:lnTo>
                    <a:pt x="4182" y="1552"/>
                  </a:lnTo>
                  <a:lnTo>
                    <a:pt x="4182" y="1568"/>
                  </a:lnTo>
                  <a:close/>
                  <a:moveTo>
                    <a:pt x="4150" y="1568"/>
                  </a:moveTo>
                  <a:lnTo>
                    <a:pt x="4134" y="1568"/>
                  </a:lnTo>
                  <a:lnTo>
                    <a:pt x="4134" y="1552"/>
                  </a:lnTo>
                  <a:lnTo>
                    <a:pt x="4150" y="1552"/>
                  </a:lnTo>
                  <a:lnTo>
                    <a:pt x="4150" y="1568"/>
                  </a:lnTo>
                  <a:close/>
                  <a:moveTo>
                    <a:pt x="4118" y="1568"/>
                  </a:moveTo>
                  <a:lnTo>
                    <a:pt x="4102" y="1568"/>
                  </a:lnTo>
                  <a:lnTo>
                    <a:pt x="4102" y="1552"/>
                  </a:lnTo>
                  <a:lnTo>
                    <a:pt x="4118" y="1552"/>
                  </a:lnTo>
                  <a:lnTo>
                    <a:pt x="4118" y="1568"/>
                  </a:lnTo>
                  <a:close/>
                  <a:moveTo>
                    <a:pt x="4086" y="1568"/>
                  </a:moveTo>
                  <a:lnTo>
                    <a:pt x="4070" y="1568"/>
                  </a:lnTo>
                  <a:lnTo>
                    <a:pt x="4070" y="1552"/>
                  </a:lnTo>
                  <a:lnTo>
                    <a:pt x="4086" y="1552"/>
                  </a:lnTo>
                  <a:lnTo>
                    <a:pt x="4086" y="1568"/>
                  </a:lnTo>
                  <a:close/>
                  <a:moveTo>
                    <a:pt x="4054" y="1568"/>
                  </a:moveTo>
                  <a:lnTo>
                    <a:pt x="4038" y="1568"/>
                  </a:lnTo>
                  <a:lnTo>
                    <a:pt x="4038" y="1552"/>
                  </a:lnTo>
                  <a:lnTo>
                    <a:pt x="4054" y="1552"/>
                  </a:lnTo>
                  <a:lnTo>
                    <a:pt x="4054" y="1568"/>
                  </a:lnTo>
                  <a:close/>
                  <a:moveTo>
                    <a:pt x="4022" y="1568"/>
                  </a:moveTo>
                  <a:lnTo>
                    <a:pt x="4006" y="1568"/>
                  </a:lnTo>
                  <a:lnTo>
                    <a:pt x="4006" y="1552"/>
                  </a:lnTo>
                  <a:lnTo>
                    <a:pt x="4022" y="1552"/>
                  </a:lnTo>
                  <a:lnTo>
                    <a:pt x="4022" y="1568"/>
                  </a:lnTo>
                  <a:close/>
                  <a:moveTo>
                    <a:pt x="3990" y="1568"/>
                  </a:moveTo>
                  <a:lnTo>
                    <a:pt x="3974" y="1568"/>
                  </a:lnTo>
                  <a:lnTo>
                    <a:pt x="3974" y="1552"/>
                  </a:lnTo>
                  <a:lnTo>
                    <a:pt x="3990" y="1552"/>
                  </a:lnTo>
                  <a:lnTo>
                    <a:pt x="3990" y="1568"/>
                  </a:lnTo>
                  <a:close/>
                  <a:moveTo>
                    <a:pt x="3958" y="1568"/>
                  </a:moveTo>
                  <a:lnTo>
                    <a:pt x="3942" y="1568"/>
                  </a:lnTo>
                  <a:lnTo>
                    <a:pt x="3942" y="1552"/>
                  </a:lnTo>
                  <a:lnTo>
                    <a:pt x="3958" y="1552"/>
                  </a:lnTo>
                  <a:lnTo>
                    <a:pt x="3958" y="1568"/>
                  </a:lnTo>
                  <a:close/>
                  <a:moveTo>
                    <a:pt x="3926" y="1568"/>
                  </a:moveTo>
                  <a:lnTo>
                    <a:pt x="3910" y="1568"/>
                  </a:lnTo>
                  <a:lnTo>
                    <a:pt x="3910" y="1552"/>
                  </a:lnTo>
                  <a:lnTo>
                    <a:pt x="3926" y="1552"/>
                  </a:lnTo>
                  <a:lnTo>
                    <a:pt x="3926" y="1568"/>
                  </a:lnTo>
                  <a:close/>
                  <a:moveTo>
                    <a:pt x="3894" y="1568"/>
                  </a:moveTo>
                  <a:lnTo>
                    <a:pt x="3878" y="1568"/>
                  </a:lnTo>
                  <a:lnTo>
                    <a:pt x="3878" y="1552"/>
                  </a:lnTo>
                  <a:lnTo>
                    <a:pt x="3894" y="1552"/>
                  </a:lnTo>
                  <a:lnTo>
                    <a:pt x="3894" y="1568"/>
                  </a:lnTo>
                  <a:close/>
                  <a:moveTo>
                    <a:pt x="3862" y="1568"/>
                  </a:moveTo>
                  <a:lnTo>
                    <a:pt x="3846" y="1568"/>
                  </a:lnTo>
                  <a:lnTo>
                    <a:pt x="3846" y="1552"/>
                  </a:lnTo>
                  <a:lnTo>
                    <a:pt x="3862" y="1552"/>
                  </a:lnTo>
                  <a:lnTo>
                    <a:pt x="3862" y="1568"/>
                  </a:lnTo>
                  <a:close/>
                  <a:moveTo>
                    <a:pt x="3830" y="1568"/>
                  </a:moveTo>
                  <a:lnTo>
                    <a:pt x="3814" y="1568"/>
                  </a:lnTo>
                  <a:lnTo>
                    <a:pt x="3814" y="1552"/>
                  </a:lnTo>
                  <a:lnTo>
                    <a:pt x="3830" y="1552"/>
                  </a:lnTo>
                  <a:lnTo>
                    <a:pt x="3830" y="1568"/>
                  </a:lnTo>
                  <a:close/>
                  <a:moveTo>
                    <a:pt x="3798" y="1568"/>
                  </a:moveTo>
                  <a:lnTo>
                    <a:pt x="3782" y="1568"/>
                  </a:lnTo>
                  <a:lnTo>
                    <a:pt x="3782" y="1552"/>
                  </a:lnTo>
                  <a:lnTo>
                    <a:pt x="3798" y="1552"/>
                  </a:lnTo>
                  <a:lnTo>
                    <a:pt x="3798" y="1568"/>
                  </a:lnTo>
                  <a:close/>
                  <a:moveTo>
                    <a:pt x="3766" y="1568"/>
                  </a:moveTo>
                  <a:lnTo>
                    <a:pt x="3750" y="1568"/>
                  </a:lnTo>
                  <a:lnTo>
                    <a:pt x="3750" y="1552"/>
                  </a:lnTo>
                  <a:lnTo>
                    <a:pt x="3766" y="1552"/>
                  </a:lnTo>
                  <a:lnTo>
                    <a:pt x="3766" y="1568"/>
                  </a:lnTo>
                  <a:close/>
                  <a:moveTo>
                    <a:pt x="3734" y="1568"/>
                  </a:moveTo>
                  <a:lnTo>
                    <a:pt x="3718" y="1568"/>
                  </a:lnTo>
                  <a:lnTo>
                    <a:pt x="3718" y="1552"/>
                  </a:lnTo>
                  <a:lnTo>
                    <a:pt x="3734" y="1552"/>
                  </a:lnTo>
                  <a:lnTo>
                    <a:pt x="3734" y="1568"/>
                  </a:lnTo>
                  <a:close/>
                  <a:moveTo>
                    <a:pt x="3702" y="1568"/>
                  </a:moveTo>
                  <a:lnTo>
                    <a:pt x="3686" y="1568"/>
                  </a:lnTo>
                  <a:lnTo>
                    <a:pt x="3686" y="1552"/>
                  </a:lnTo>
                  <a:lnTo>
                    <a:pt x="3702" y="1552"/>
                  </a:lnTo>
                  <a:lnTo>
                    <a:pt x="3702" y="1568"/>
                  </a:lnTo>
                  <a:close/>
                  <a:moveTo>
                    <a:pt x="3670" y="1568"/>
                  </a:moveTo>
                  <a:lnTo>
                    <a:pt x="3654" y="1568"/>
                  </a:lnTo>
                  <a:lnTo>
                    <a:pt x="3654" y="1552"/>
                  </a:lnTo>
                  <a:lnTo>
                    <a:pt x="3670" y="1552"/>
                  </a:lnTo>
                  <a:lnTo>
                    <a:pt x="3670" y="1568"/>
                  </a:lnTo>
                  <a:close/>
                  <a:moveTo>
                    <a:pt x="3638" y="1568"/>
                  </a:moveTo>
                  <a:lnTo>
                    <a:pt x="3622" y="1568"/>
                  </a:lnTo>
                  <a:lnTo>
                    <a:pt x="3622" y="1552"/>
                  </a:lnTo>
                  <a:lnTo>
                    <a:pt x="3638" y="1552"/>
                  </a:lnTo>
                  <a:lnTo>
                    <a:pt x="3638" y="1568"/>
                  </a:lnTo>
                  <a:close/>
                  <a:moveTo>
                    <a:pt x="3606" y="1568"/>
                  </a:moveTo>
                  <a:lnTo>
                    <a:pt x="3590" y="1568"/>
                  </a:lnTo>
                  <a:lnTo>
                    <a:pt x="3590" y="1552"/>
                  </a:lnTo>
                  <a:lnTo>
                    <a:pt x="3606" y="1552"/>
                  </a:lnTo>
                  <a:lnTo>
                    <a:pt x="3606" y="1568"/>
                  </a:lnTo>
                  <a:close/>
                  <a:moveTo>
                    <a:pt x="3574" y="1568"/>
                  </a:moveTo>
                  <a:lnTo>
                    <a:pt x="3558" y="1568"/>
                  </a:lnTo>
                  <a:lnTo>
                    <a:pt x="3558" y="1552"/>
                  </a:lnTo>
                  <a:lnTo>
                    <a:pt x="3574" y="1552"/>
                  </a:lnTo>
                  <a:lnTo>
                    <a:pt x="3574" y="1568"/>
                  </a:lnTo>
                  <a:close/>
                  <a:moveTo>
                    <a:pt x="3542" y="1568"/>
                  </a:moveTo>
                  <a:lnTo>
                    <a:pt x="3526" y="1568"/>
                  </a:lnTo>
                  <a:lnTo>
                    <a:pt x="3526" y="1552"/>
                  </a:lnTo>
                  <a:lnTo>
                    <a:pt x="3542" y="1552"/>
                  </a:lnTo>
                  <a:lnTo>
                    <a:pt x="3542" y="1568"/>
                  </a:lnTo>
                  <a:close/>
                  <a:moveTo>
                    <a:pt x="3510" y="1568"/>
                  </a:moveTo>
                  <a:lnTo>
                    <a:pt x="3494" y="1568"/>
                  </a:lnTo>
                  <a:lnTo>
                    <a:pt x="3494" y="1552"/>
                  </a:lnTo>
                  <a:lnTo>
                    <a:pt x="3510" y="1552"/>
                  </a:lnTo>
                  <a:lnTo>
                    <a:pt x="3510" y="1568"/>
                  </a:lnTo>
                  <a:close/>
                  <a:moveTo>
                    <a:pt x="3477" y="1568"/>
                  </a:moveTo>
                  <a:lnTo>
                    <a:pt x="3461" y="1568"/>
                  </a:lnTo>
                  <a:lnTo>
                    <a:pt x="3461" y="1552"/>
                  </a:lnTo>
                  <a:lnTo>
                    <a:pt x="3477" y="1552"/>
                  </a:lnTo>
                  <a:lnTo>
                    <a:pt x="3477" y="1568"/>
                  </a:lnTo>
                  <a:close/>
                  <a:moveTo>
                    <a:pt x="3445" y="1568"/>
                  </a:moveTo>
                  <a:lnTo>
                    <a:pt x="3429" y="1568"/>
                  </a:lnTo>
                  <a:lnTo>
                    <a:pt x="3429" y="1552"/>
                  </a:lnTo>
                  <a:lnTo>
                    <a:pt x="3445" y="1552"/>
                  </a:lnTo>
                  <a:lnTo>
                    <a:pt x="3445" y="1568"/>
                  </a:lnTo>
                  <a:close/>
                  <a:moveTo>
                    <a:pt x="3413" y="1568"/>
                  </a:moveTo>
                  <a:lnTo>
                    <a:pt x="3397" y="1568"/>
                  </a:lnTo>
                  <a:lnTo>
                    <a:pt x="3397" y="1552"/>
                  </a:lnTo>
                  <a:lnTo>
                    <a:pt x="3413" y="1552"/>
                  </a:lnTo>
                  <a:lnTo>
                    <a:pt x="3413" y="1568"/>
                  </a:lnTo>
                  <a:close/>
                  <a:moveTo>
                    <a:pt x="3381" y="1568"/>
                  </a:moveTo>
                  <a:lnTo>
                    <a:pt x="3365" y="1568"/>
                  </a:lnTo>
                  <a:lnTo>
                    <a:pt x="3365" y="1552"/>
                  </a:lnTo>
                  <a:lnTo>
                    <a:pt x="3381" y="1552"/>
                  </a:lnTo>
                  <a:lnTo>
                    <a:pt x="3381" y="1568"/>
                  </a:lnTo>
                  <a:close/>
                  <a:moveTo>
                    <a:pt x="3349" y="1568"/>
                  </a:moveTo>
                  <a:lnTo>
                    <a:pt x="3333" y="1568"/>
                  </a:lnTo>
                  <a:lnTo>
                    <a:pt x="3333" y="1552"/>
                  </a:lnTo>
                  <a:lnTo>
                    <a:pt x="3349" y="1552"/>
                  </a:lnTo>
                  <a:lnTo>
                    <a:pt x="3349" y="1568"/>
                  </a:lnTo>
                  <a:close/>
                  <a:moveTo>
                    <a:pt x="3317" y="1568"/>
                  </a:moveTo>
                  <a:lnTo>
                    <a:pt x="3301" y="1568"/>
                  </a:lnTo>
                  <a:lnTo>
                    <a:pt x="3301" y="1552"/>
                  </a:lnTo>
                  <a:lnTo>
                    <a:pt x="3317" y="1552"/>
                  </a:lnTo>
                  <a:lnTo>
                    <a:pt x="3317" y="1568"/>
                  </a:lnTo>
                  <a:close/>
                  <a:moveTo>
                    <a:pt x="3285" y="1568"/>
                  </a:moveTo>
                  <a:lnTo>
                    <a:pt x="3269" y="1568"/>
                  </a:lnTo>
                  <a:lnTo>
                    <a:pt x="3269" y="1552"/>
                  </a:lnTo>
                  <a:lnTo>
                    <a:pt x="3285" y="1552"/>
                  </a:lnTo>
                  <a:lnTo>
                    <a:pt x="3285" y="1568"/>
                  </a:lnTo>
                  <a:close/>
                  <a:moveTo>
                    <a:pt x="3253" y="1568"/>
                  </a:moveTo>
                  <a:lnTo>
                    <a:pt x="3237" y="1568"/>
                  </a:lnTo>
                  <a:lnTo>
                    <a:pt x="3237" y="1552"/>
                  </a:lnTo>
                  <a:lnTo>
                    <a:pt x="3253" y="1552"/>
                  </a:lnTo>
                  <a:lnTo>
                    <a:pt x="3253" y="1568"/>
                  </a:lnTo>
                  <a:close/>
                  <a:moveTo>
                    <a:pt x="3221" y="1568"/>
                  </a:moveTo>
                  <a:lnTo>
                    <a:pt x="3205" y="1568"/>
                  </a:lnTo>
                  <a:lnTo>
                    <a:pt x="3205" y="1552"/>
                  </a:lnTo>
                  <a:lnTo>
                    <a:pt x="3221" y="1552"/>
                  </a:lnTo>
                  <a:lnTo>
                    <a:pt x="3221" y="1568"/>
                  </a:lnTo>
                  <a:close/>
                  <a:moveTo>
                    <a:pt x="3189" y="1568"/>
                  </a:moveTo>
                  <a:lnTo>
                    <a:pt x="3173" y="1568"/>
                  </a:lnTo>
                  <a:lnTo>
                    <a:pt x="3173" y="1552"/>
                  </a:lnTo>
                  <a:lnTo>
                    <a:pt x="3189" y="1552"/>
                  </a:lnTo>
                  <a:lnTo>
                    <a:pt x="3189" y="1568"/>
                  </a:lnTo>
                  <a:close/>
                  <a:moveTo>
                    <a:pt x="3157" y="1568"/>
                  </a:moveTo>
                  <a:lnTo>
                    <a:pt x="3141" y="1568"/>
                  </a:lnTo>
                  <a:lnTo>
                    <a:pt x="3141" y="1552"/>
                  </a:lnTo>
                  <a:lnTo>
                    <a:pt x="3157" y="1552"/>
                  </a:lnTo>
                  <a:lnTo>
                    <a:pt x="3157" y="1568"/>
                  </a:lnTo>
                  <a:close/>
                  <a:moveTo>
                    <a:pt x="3125" y="1568"/>
                  </a:moveTo>
                  <a:lnTo>
                    <a:pt x="3109" y="1568"/>
                  </a:lnTo>
                  <a:lnTo>
                    <a:pt x="3109" y="1552"/>
                  </a:lnTo>
                  <a:lnTo>
                    <a:pt x="3125" y="1552"/>
                  </a:lnTo>
                  <a:lnTo>
                    <a:pt x="3125" y="1568"/>
                  </a:lnTo>
                  <a:close/>
                  <a:moveTo>
                    <a:pt x="3093" y="1568"/>
                  </a:moveTo>
                  <a:lnTo>
                    <a:pt x="3077" y="1568"/>
                  </a:lnTo>
                  <a:lnTo>
                    <a:pt x="3077" y="1552"/>
                  </a:lnTo>
                  <a:lnTo>
                    <a:pt x="3093" y="1552"/>
                  </a:lnTo>
                  <a:lnTo>
                    <a:pt x="3093" y="1568"/>
                  </a:lnTo>
                  <a:close/>
                  <a:moveTo>
                    <a:pt x="3061" y="1568"/>
                  </a:moveTo>
                  <a:lnTo>
                    <a:pt x="3045" y="1568"/>
                  </a:lnTo>
                  <a:lnTo>
                    <a:pt x="3045" y="1552"/>
                  </a:lnTo>
                  <a:lnTo>
                    <a:pt x="3061" y="1552"/>
                  </a:lnTo>
                  <a:lnTo>
                    <a:pt x="3061" y="1568"/>
                  </a:lnTo>
                  <a:close/>
                  <a:moveTo>
                    <a:pt x="3029" y="1568"/>
                  </a:moveTo>
                  <a:lnTo>
                    <a:pt x="3013" y="1568"/>
                  </a:lnTo>
                  <a:lnTo>
                    <a:pt x="3013" y="1552"/>
                  </a:lnTo>
                  <a:lnTo>
                    <a:pt x="3029" y="1552"/>
                  </a:lnTo>
                  <a:lnTo>
                    <a:pt x="3029" y="1568"/>
                  </a:lnTo>
                  <a:close/>
                  <a:moveTo>
                    <a:pt x="2997" y="1568"/>
                  </a:moveTo>
                  <a:lnTo>
                    <a:pt x="2981" y="1568"/>
                  </a:lnTo>
                  <a:lnTo>
                    <a:pt x="2981" y="1552"/>
                  </a:lnTo>
                  <a:lnTo>
                    <a:pt x="2997" y="1552"/>
                  </a:lnTo>
                  <a:lnTo>
                    <a:pt x="2997" y="1568"/>
                  </a:lnTo>
                  <a:close/>
                  <a:moveTo>
                    <a:pt x="2965" y="1568"/>
                  </a:moveTo>
                  <a:lnTo>
                    <a:pt x="2949" y="1568"/>
                  </a:lnTo>
                  <a:lnTo>
                    <a:pt x="2949" y="1552"/>
                  </a:lnTo>
                  <a:lnTo>
                    <a:pt x="2965" y="1552"/>
                  </a:lnTo>
                  <a:lnTo>
                    <a:pt x="2965" y="1568"/>
                  </a:lnTo>
                  <a:close/>
                  <a:moveTo>
                    <a:pt x="2933" y="1568"/>
                  </a:moveTo>
                  <a:lnTo>
                    <a:pt x="2917" y="1568"/>
                  </a:lnTo>
                  <a:lnTo>
                    <a:pt x="2917" y="1552"/>
                  </a:lnTo>
                  <a:lnTo>
                    <a:pt x="2933" y="1552"/>
                  </a:lnTo>
                  <a:lnTo>
                    <a:pt x="2933" y="1568"/>
                  </a:lnTo>
                  <a:close/>
                  <a:moveTo>
                    <a:pt x="2901" y="1568"/>
                  </a:moveTo>
                  <a:lnTo>
                    <a:pt x="2885" y="1568"/>
                  </a:lnTo>
                  <a:lnTo>
                    <a:pt x="2885" y="1552"/>
                  </a:lnTo>
                  <a:lnTo>
                    <a:pt x="2901" y="1552"/>
                  </a:lnTo>
                  <a:lnTo>
                    <a:pt x="2901" y="1568"/>
                  </a:lnTo>
                  <a:close/>
                  <a:moveTo>
                    <a:pt x="2869" y="1568"/>
                  </a:moveTo>
                  <a:lnTo>
                    <a:pt x="2853" y="1568"/>
                  </a:lnTo>
                  <a:lnTo>
                    <a:pt x="2853" y="1552"/>
                  </a:lnTo>
                  <a:lnTo>
                    <a:pt x="2869" y="1552"/>
                  </a:lnTo>
                  <a:lnTo>
                    <a:pt x="2869" y="1568"/>
                  </a:lnTo>
                  <a:close/>
                  <a:moveTo>
                    <a:pt x="2837" y="1568"/>
                  </a:moveTo>
                  <a:lnTo>
                    <a:pt x="2821" y="1568"/>
                  </a:lnTo>
                  <a:lnTo>
                    <a:pt x="2821" y="1552"/>
                  </a:lnTo>
                  <a:lnTo>
                    <a:pt x="2837" y="1552"/>
                  </a:lnTo>
                  <a:lnTo>
                    <a:pt x="2837" y="1568"/>
                  </a:lnTo>
                  <a:close/>
                  <a:moveTo>
                    <a:pt x="2805" y="1568"/>
                  </a:moveTo>
                  <a:lnTo>
                    <a:pt x="2789" y="1568"/>
                  </a:lnTo>
                  <a:lnTo>
                    <a:pt x="2789" y="1552"/>
                  </a:lnTo>
                  <a:lnTo>
                    <a:pt x="2805" y="1552"/>
                  </a:lnTo>
                  <a:lnTo>
                    <a:pt x="2805" y="1568"/>
                  </a:lnTo>
                  <a:close/>
                  <a:moveTo>
                    <a:pt x="2773" y="1568"/>
                  </a:moveTo>
                  <a:lnTo>
                    <a:pt x="2757" y="1568"/>
                  </a:lnTo>
                  <a:lnTo>
                    <a:pt x="2757" y="1552"/>
                  </a:lnTo>
                  <a:lnTo>
                    <a:pt x="2773" y="1552"/>
                  </a:lnTo>
                  <a:lnTo>
                    <a:pt x="2773" y="1568"/>
                  </a:lnTo>
                  <a:close/>
                  <a:moveTo>
                    <a:pt x="2741" y="1568"/>
                  </a:moveTo>
                  <a:lnTo>
                    <a:pt x="2725" y="1568"/>
                  </a:lnTo>
                  <a:lnTo>
                    <a:pt x="2725" y="1552"/>
                  </a:lnTo>
                  <a:lnTo>
                    <a:pt x="2741" y="1552"/>
                  </a:lnTo>
                  <a:lnTo>
                    <a:pt x="2741" y="1568"/>
                  </a:lnTo>
                  <a:close/>
                  <a:moveTo>
                    <a:pt x="2709" y="1568"/>
                  </a:moveTo>
                  <a:lnTo>
                    <a:pt x="2693" y="1568"/>
                  </a:lnTo>
                  <a:lnTo>
                    <a:pt x="2693" y="1552"/>
                  </a:lnTo>
                  <a:lnTo>
                    <a:pt x="2709" y="1552"/>
                  </a:lnTo>
                  <a:lnTo>
                    <a:pt x="2709" y="1568"/>
                  </a:lnTo>
                  <a:close/>
                  <a:moveTo>
                    <a:pt x="2677" y="1568"/>
                  </a:moveTo>
                  <a:lnTo>
                    <a:pt x="2661" y="1568"/>
                  </a:lnTo>
                  <a:lnTo>
                    <a:pt x="2661" y="1552"/>
                  </a:lnTo>
                  <a:lnTo>
                    <a:pt x="2677" y="1552"/>
                  </a:lnTo>
                  <a:lnTo>
                    <a:pt x="2677" y="1568"/>
                  </a:lnTo>
                  <a:close/>
                  <a:moveTo>
                    <a:pt x="2645" y="1568"/>
                  </a:moveTo>
                  <a:lnTo>
                    <a:pt x="2629" y="1568"/>
                  </a:lnTo>
                  <a:lnTo>
                    <a:pt x="2629" y="1552"/>
                  </a:lnTo>
                  <a:lnTo>
                    <a:pt x="2645" y="1552"/>
                  </a:lnTo>
                  <a:lnTo>
                    <a:pt x="2645" y="1568"/>
                  </a:lnTo>
                  <a:close/>
                  <a:moveTo>
                    <a:pt x="2613" y="1568"/>
                  </a:moveTo>
                  <a:lnTo>
                    <a:pt x="2597" y="1568"/>
                  </a:lnTo>
                  <a:lnTo>
                    <a:pt x="2597" y="1552"/>
                  </a:lnTo>
                  <a:lnTo>
                    <a:pt x="2613" y="1552"/>
                  </a:lnTo>
                  <a:lnTo>
                    <a:pt x="2613" y="1568"/>
                  </a:lnTo>
                  <a:close/>
                  <a:moveTo>
                    <a:pt x="2581" y="1568"/>
                  </a:moveTo>
                  <a:lnTo>
                    <a:pt x="2565" y="1568"/>
                  </a:lnTo>
                  <a:lnTo>
                    <a:pt x="2565" y="1552"/>
                  </a:lnTo>
                  <a:lnTo>
                    <a:pt x="2581" y="1552"/>
                  </a:lnTo>
                  <a:lnTo>
                    <a:pt x="2581" y="1568"/>
                  </a:lnTo>
                  <a:close/>
                  <a:moveTo>
                    <a:pt x="2549" y="1568"/>
                  </a:moveTo>
                  <a:lnTo>
                    <a:pt x="2533" y="1568"/>
                  </a:lnTo>
                  <a:lnTo>
                    <a:pt x="2533" y="1552"/>
                  </a:lnTo>
                  <a:lnTo>
                    <a:pt x="2549" y="1552"/>
                  </a:lnTo>
                  <a:lnTo>
                    <a:pt x="2549" y="1568"/>
                  </a:lnTo>
                  <a:close/>
                  <a:moveTo>
                    <a:pt x="2517" y="1568"/>
                  </a:moveTo>
                  <a:lnTo>
                    <a:pt x="2501" y="1568"/>
                  </a:lnTo>
                  <a:lnTo>
                    <a:pt x="2501" y="1552"/>
                  </a:lnTo>
                  <a:lnTo>
                    <a:pt x="2517" y="1552"/>
                  </a:lnTo>
                  <a:lnTo>
                    <a:pt x="2517" y="1568"/>
                  </a:lnTo>
                  <a:close/>
                  <a:moveTo>
                    <a:pt x="2484" y="1568"/>
                  </a:moveTo>
                  <a:lnTo>
                    <a:pt x="2468" y="1568"/>
                  </a:lnTo>
                  <a:lnTo>
                    <a:pt x="2468" y="1552"/>
                  </a:lnTo>
                  <a:lnTo>
                    <a:pt x="2484" y="1552"/>
                  </a:lnTo>
                  <a:lnTo>
                    <a:pt x="2484" y="1568"/>
                  </a:lnTo>
                  <a:close/>
                  <a:moveTo>
                    <a:pt x="2452" y="1568"/>
                  </a:moveTo>
                  <a:lnTo>
                    <a:pt x="2436" y="1568"/>
                  </a:lnTo>
                  <a:lnTo>
                    <a:pt x="2436" y="1552"/>
                  </a:lnTo>
                  <a:lnTo>
                    <a:pt x="2452" y="1552"/>
                  </a:lnTo>
                  <a:lnTo>
                    <a:pt x="2452" y="1568"/>
                  </a:lnTo>
                  <a:close/>
                  <a:moveTo>
                    <a:pt x="2420" y="1568"/>
                  </a:moveTo>
                  <a:lnTo>
                    <a:pt x="2404" y="1568"/>
                  </a:lnTo>
                  <a:lnTo>
                    <a:pt x="2404" y="1552"/>
                  </a:lnTo>
                  <a:lnTo>
                    <a:pt x="2420" y="1552"/>
                  </a:lnTo>
                  <a:lnTo>
                    <a:pt x="2420" y="1568"/>
                  </a:lnTo>
                  <a:close/>
                  <a:moveTo>
                    <a:pt x="2388" y="1568"/>
                  </a:moveTo>
                  <a:lnTo>
                    <a:pt x="2372" y="1568"/>
                  </a:lnTo>
                  <a:lnTo>
                    <a:pt x="2372" y="1552"/>
                  </a:lnTo>
                  <a:lnTo>
                    <a:pt x="2388" y="1552"/>
                  </a:lnTo>
                  <a:lnTo>
                    <a:pt x="2388" y="1568"/>
                  </a:lnTo>
                  <a:close/>
                  <a:moveTo>
                    <a:pt x="2356" y="1568"/>
                  </a:moveTo>
                  <a:lnTo>
                    <a:pt x="2340" y="1568"/>
                  </a:lnTo>
                  <a:lnTo>
                    <a:pt x="2340" y="1552"/>
                  </a:lnTo>
                  <a:lnTo>
                    <a:pt x="2356" y="1552"/>
                  </a:lnTo>
                  <a:lnTo>
                    <a:pt x="2356" y="1568"/>
                  </a:lnTo>
                  <a:close/>
                  <a:moveTo>
                    <a:pt x="2324" y="1568"/>
                  </a:moveTo>
                  <a:lnTo>
                    <a:pt x="2308" y="1568"/>
                  </a:lnTo>
                  <a:lnTo>
                    <a:pt x="2308" y="1552"/>
                  </a:lnTo>
                  <a:lnTo>
                    <a:pt x="2324" y="1552"/>
                  </a:lnTo>
                  <a:lnTo>
                    <a:pt x="2324" y="1568"/>
                  </a:lnTo>
                  <a:close/>
                  <a:moveTo>
                    <a:pt x="2292" y="1568"/>
                  </a:moveTo>
                  <a:lnTo>
                    <a:pt x="2276" y="1568"/>
                  </a:lnTo>
                  <a:lnTo>
                    <a:pt x="2276" y="1552"/>
                  </a:lnTo>
                  <a:lnTo>
                    <a:pt x="2292" y="1552"/>
                  </a:lnTo>
                  <a:lnTo>
                    <a:pt x="2292" y="1568"/>
                  </a:lnTo>
                  <a:close/>
                  <a:moveTo>
                    <a:pt x="2260" y="1568"/>
                  </a:moveTo>
                  <a:lnTo>
                    <a:pt x="2244" y="1568"/>
                  </a:lnTo>
                  <a:lnTo>
                    <a:pt x="2244" y="1552"/>
                  </a:lnTo>
                  <a:lnTo>
                    <a:pt x="2260" y="1552"/>
                  </a:lnTo>
                  <a:lnTo>
                    <a:pt x="2260" y="1568"/>
                  </a:lnTo>
                  <a:close/>
                  <a:moveTo>
                    <a:pt x="2228" y="1568"/>
                  </a:moveTo>
                  <a:lnTo>
                    <a:pt x="2212" y="1568"/>
                  </a:lnTo>
                  <a:lnTo>
                    <a:pt x="2212" y="1552"/>
                  </a:lnTo>
                  <a:lnTo>
                    <a:pt x="2228" y="1552"/>
                  </a:lnTo>
                  <a:lnTo>
                    <a:pt x="2228" y="1568"/>
                  </a:lnTo>
                  <a:close/>
                  <a:moveTo>
                    <a:pt x="2196" y="1568"/>
                  </a:moveTo>
                  <a:lnTo>
                    <a:pt x="2180" y="1568"/>
                  </a:lnTo>
                  <a:lnTo>
                    <a:pt x="2180" y="1552"/>
                  </a:lnTo>
                  <a:lnTo>
                    <a:pt x="2196" y="1552"/>
                  </a:lnTo>
                  <a:lnTo>
                    <a:pt x="2196" y="1568"/>
                  </a:lnTo>
                  <a:close/>
                  <a:moveTo>
                    <a:pt x="2164" y="1568"/>
                  </a:moveTo>
                  <a:lnTo>
                    <a:pt x="2148" y="1568"/>
                  </a:lnTo>
                  <a:lnTo>
                    <a:pt x="2148" y="1552"/>
                  </a:lnTo>
                  <a:lnTo>
                    <a:pt x="2164" y="1552"/>
                  </a:lnTo>
                  <a:lnTo>
                    <a:pt x="2164" y="1568"/>
                  </a:lnTo>
                  <a:close/>
                  <a:moveTo>
                    <a:pt x="2132" y="1568"/>
                  </a:moveTo>
                  <a:lnTo>
                    <a:pt x="2116" y="1568"/>
                  </a:lnTo>
                  <a:lnTo>
                    <a:pt x="2116" y="1552"/>
                  </a:lnTo>
                  <a:lnTo>
                    <a:pt x="2132" y="1552"/>
                  </a:lnTo>
                  <a:lnTo>
                    <a:pt x="2132" y="1568"/>
                  </a:lnTo>
                  <a:close/>
                  <a:moveTo>
                    <a:pt x="2100" y="1568"/>
                  </a:moveTo>
                  <a:lnTo>
                    <a:pt x="2084" y="1568"/>
                  </a:lnTo>
                  <a:lnTo>
                    <a:pt x="2084" y="1552"/>
                  </a:lnTo>
                  <a:lnTo>
                    <a:pt x="2100" y="1552"/>
                  </a:lnTo>
                  <a:lnTo>
                    <a:pt x="2100" y="1568"/>
                  </a:lnTo>
                  <a:close/>
                  <a:moveTo>
                    <a:pt x="2068" y="1568"/>
                  </a:moveTo>
                  <a:lnTo>
                    <a:pt x="2052" y="1568"/>
                  </a:lnTo>
                  <a:lnTo>
                    <a:pt x="2052" y="1552"/>
                  </a:lnTo>
                  <a:lnTo>
                    <a:pt x="2068" y="1552"/>
                  </a:lnTo>
                  <a:lnTo>
                    <a:pt x="2068" y="1568"/>
                  </a:lnTo>
                  <a:close/>
                  <a:moveTo>
                    <a:pt x="2036" y="1568"/>
                  </a:moveTo>
                  <a:lnTo>
                    <a:pt x="2020" y="1568"/>
                  </a:lnTo>
                  <a:lnTo>
                    <a:pt x="2020" y="1552"/>
                  </a:lnTo>
                  <a:lnTo>
                    <a:pt x="2036" y="1552"/>
                  </a:lnTo>
                  <a:lnTo>
                    <a:pt x="2036" y="1568"/>
                  </a:lnTo>
                  <a:close/>
                  <a:moveTo>
                    <a:pt x="2004" y="1568"/>
                  </a:moveTo>
                  <a:lnTo>
                    <a:pt x="1988" y="1568"/>
                  </a:lnTo>
                  <a:lnTo>
                    <a:pt x="1988" y="1552"/>
                  </a:lnTo>
                  <a:lnTo>
                    <a:pt x="2004" y="1552"/>
                  </a:lnTo>
                  <a:lnTo>
                    <a:pt x="2004" y="1568"/>
                  </a:lnTo>
                  <a:close/>
                  <a:moveTo>
                    <a:pt x="1972" y="1568"/>
                  </a:moveTo>
                  <a:lnTo>
                    <a:pt x="1956" y="1568"/>
                  </a:lnTo>
                  <a:lnTo>
                    <a:pt x="1956" y="1552"/>
                  </a:lnTo>
                  <a:lnTo>
                    <a:pt x="1972" y="1552"/>
                  </a:lnTo>
                  <a:lnTo>
                    <a:pt x="1972" y="1568"/>
                  </a:lnTo>
                  <a:close/>
                  <a:moveTo>
                    <a:pt x="1940" y="1568"/>
                  </a:moveTo>
                  <a:lnTo>
                    <a:pt x="1924" y="1568"/>
                  </a:lnTo>
                  <a:lnTo>
                    <a:pt x="1924" y="1552"/>
                  </a:lnTo>
                  <a:lnTo>
                    <a:pt x="1940" y="1552"/>
                  </a:lnTo>
                  <a:lnTo>
                    <a:pt x="1940" y="1568"/>
                  </a:lnTo>
                  <a:close/>
                  <a:moveTo>
                    <a:pt x="1908" y="1568"/>
                  </a:moveTo>
                  <a:lnTo>
                    <a:pt x="1892" y="1568"/>
                  </a:lnTo>
                  <a:lnTo>
                    <a:pt x="1892" y="1552"/>
                  </a:lnTo>
                  <a:lnTo>
                    <a:pt x="1908" y="1552"/>
                  </a:lnTo>
                  <a:lnTo>
                    <a:pt x="1908" y="1568"/>
                  </a:lnTo>
                  <a:close/>
                  <a:moveTo>
                    <a:pt x="1876" y="1568"/>
                  </a:moveTo>
                  <a:lnTo>
                    <a:pt x="1860" y="1568"/>
                  </a:lnTo>
                  <a:lnTo>
                    <a:pt x="1860" y="1552"/>
                  </a:lnTo>
                  <a:lnTo>
                    <a:pt x="1876" y="1552"/>
                  </a:lnTo>
                  <a:lnTo>
                    <a:pt x="1876" y="1568"/>
                  </a:lnTo>
                  <a:close/>
                  <a:moveTo>
                    <a:pt x="1844" y="1568"/>
                  </a:moveTo>
                  <a:lnTo>
                    <a:pt x="1828" y="1568"/>
                  </a:lnTo>
                  <a:lnTo>
                    <a:pt x="1828" y="1552"/>
                  </a:lnTo>
                  <a:lnTo>
                    <a:pt x="1844" y="1552"/>
                  </a:lnTo>
                  <a:lnTo>
                    <a:pt x="1844" y="1568"/>
                  </a:lnTo>
                  <a:close/>
                  <a:moveTo>
                    <a:pt x="1812" y="1568"/>
                  </a:moveTo>
                  <a:lnTo>
                    <a:pt x="1796" y="1568"/>
                  </a:lnTo>
                  <a:lnTo>
                    <a:pt x="1796" y="1552"/>
                  </a:lnTo>
                  <a:lnTo>
                    <a:pt x="1812" y="1552"/>
                  </a:lnTo>
                  <a:lnTo>
                    <a:pt x="1812" y="1568"/>
                  </a:lnTo>
                  <a:close/>
                  <a:moveTo>
                    <a:pt x="1780" y="1568"/>
                  </a:moveTo>
                  <a:lnTo>
                    <a:pt x="1764" y="1568"/>
                  </a:lnTo>
                  <a:lnTo>
                    <a:pt x="1764" y="1552"/>
                  </a:lnTo>
                  <a:lnTo>
                    <a:pt x="1780" y="1552"/>
                  </a:lnTo>
                  <a:lnTo>
                    <a:pt x="1780" y="1568"/>
                  </a:lnTo>
                  <a:close/>
                  <a:moveTo>
                    <a:pt x="1748" y="1568"/>
                  </a:moveTo>
                  <a:lnTo>
                    <a:pt x="1732" y="1568"/>
                  </a:lnTo>
                  <a:lnTo>
                    <a:pt x="1732" y="1552"/>
                  </a:lnTo>
                  <a:lnTo>
                    <a:pt x="1748" y="1552"/>
                  </a:lnTo>
                  <a:lnTo>
                    <a:pt x="1748" y="1568"/>
                  </a:lnTo>
                  <a:close/>
                  <a:moveTo>
                    <a:pt x="1716" y="1568"/>
                  </a:moveTo>
                  <a:lnTo>
                    <a:pt x="1700" y="1568"/>
                  </a:lnTo>
                  <a:lnTo>
                    <a:pt x="1700" y="1552"/>
                  </a:lnTo>
                  <a:lnTo>
                    <a:pt x="1716" y="1552"/>
                  </a:lnTo>
                  <a:lnTo>
                    <a:pt x="1716" y="1568"/>
                  </a:lnTo>
                  <a:close/>
                  <a:moveTo>
                    <a:pt x="1684" y="1568"/>
                  </a:moveTo>
                  <a:lnTo>
                    <a:pt x="1668" y="1568"/>
                  </a:lnTo>
                  <a:lnTo>
                    <a:pt x="1668" y="1552"/>
                  </a:lnTo>
                  <a:lnTo>
                    <a:pt x="1684" y="1552"/>
                  </a:lnTo>
                  <a:lnTo>
                    <a:pt x="1684" y="1568"/>
                  </a:lnTo>
                  <a:close/>
                  <a:moveTo>
                    <a:pt x="1652" y="1568"/>
                  </a:moveTo>
                  <a:lnTo>
                    <a:pt x="1636" y="1568"/>
                  </a:lnTo>
                  <a:lnTo>
                    <a:pt x="1636" y="1552"/>
                  </a:lnTo>
                  <a:lnTo>
                    <a:pt x="1652" y="1552"/>
                  </a:lnTo>
                  <a:lnTo>
                    <a:pt x="1652" y="1568"/>
                  </a:lnTo>
                  <a:close/>
                  <a:moveTo>
                    <a:pt x="1620" y="1568"/>
                  </a:moveTo>
                  <a:lnTo>
                    <a:pt x="1604" y="1568"/>
                  </a:lnTo>
                  <a:lnTo>
                    <a:pt x="1604" y="1552"/>
                  </a:lnTo>
                  <a:lnTo>
                    <a:pt x="1620" y="1552"/>
                  </a:lnTo>
                  <a:lnTo>
                    <a:pt x="1620" y="1568"/>
                  </a:lnTo>
                  <a:close/>
                  <a:moveTo>
                    <a:pt x="1588" y="1568"/>
                  </a:moveTo>
                  <a:lnTo>
                    <a:pt x="1572" y="1568"/>
                  </a:lnTo>
                  <a:lnTo>
                    <a:pt x="1572" y="1552"/>
                  </a:lnTo>
                  <a:lnTo>
                    <a:pt x="1588" y="1552"/>
                  </a:lnTo>
                  <a:lnTo>
                    <a:pt x="1588" y="1568"/>
                  </a:lnTo>
                  <a:close/>
                  <a:moveTo>
                    <a:pt x="1556" y="1568"/>
                  </a:moveTo>
                  <a:lnTo>
                    <a:pt x="1540" y="1568"/>
                  </a:lnTo>
                  <a:lnTo>
                    <a:pt x="1540" y="1552"/>
                  </a:lnTo>
                  <a:lnTo>
                    <a:pt x="1556" y="1552"/>
                  </a:lnTo>
                  <a:lnTo>
                    <a:pt x="1556" y="1568"/>
                  </a:lnTo>
                  <a:close/>
                  <a:moveTo>
                    <a:pt x="1524" y="1568"/>
                  </a:moveTo>
                  <a:lnTo>
                    <a:pt x="1508" y="1568"/>
                  </a:lnTo>
                  <a:lnTo>
                    <a:pt x="1508" y="1552"/>
                  </a:lnTo>
                  <a:lnTo>
                    <a:pt x="1524" y="1552"/>
                  </a:lnTo>
                  <a:lnTo>
                    <a:pt x="1524" y="1568"/>
                  </a:lnTo>
                  <a:close/>
                  <a:moveTo>
                    <a:pt x="1491" y="1568"/>
                  </a:moveTo>
                  <a:lnTo>
                    <a:pt x="1475" y="1568"/>
                  </a:lnTo>
                  <a:lnTo>
                    <a:pt x="1475" y="1552"/>
                  </a:lnTo>
                  <a:lnTo>
                    <a:pt x="1491" y="1552"/>
                  </a:lnTo>
                  <a:lnTo>
                    <a:pt x="1491" y="1568"/>
                  </a:lnTo>
                  <a:close/>
                  <a:moveTo>
                    <a:pt x="1459" y="1568"/>
                  </a:moveTo>
                  <a:lnTo>
                    <a:pt x="1443" y="1568"/>
                  </a:lnTo>
                  <a:lnTo>
                    <a:pt x="1443" y="1552"/>
                  </a:lnTo>
                  <a:lnTo>
                    <a:pt x="1459" y="1552"/>
                  </a:lnTo>
                  <a:lnTo>
                    <a:pt x="1459" y="1568"/>
                  </a:lnTo>
                  <a:close/>
                  <a:moveTo>
                    <a:pt x="1427" y="1568"/>
                  </a:moveTo>
                  <a:lnTo>
                    <a:pt x="1411" y="1568"/>
                  </a:lnTo>
                  <a:lnTo>
                    <a:pt x="1411" y="1552"/>
                  </a:lnTo>
                  <a:lnTo>
                    <a:pt x="1427" y="1552"/>
                  </a:lnTo>
                  <a:lnTo>
                    <a:pt x="1427" y="1568"/>
                  </a:lnTo>
                  <a:close/>
                  <a:moveTo>
                    <a:pt x="1395" y="1568"/>
                  </a:moveTo>
                  <a:lnTo>
                    <a:pt x="1379" y="1568"/>
                  </a:lnTo>
                  <a:lnTo>
                    <a:pt x="1379" y="1552"/>
                  </a:lnTo>
                  <a:lnTo>
                    <a:pt x="1395" y="1552"/>
                  </a:lnTo>
                  <a:lnTo>
                    <a:pt x="1395" y="1568"/>
                  </a:lnTo>
                  <a:close/>
                  <a:moveTo>
                    <a:pt x="1363" y="1568"/>
                  </a:moveTo>
                  <a:lnTo>
                    <a:pt x="1347" y="1568"/>
                  </a:lnTo>
                  <a:lnTo>
                    <a:pt x="1347" y="1552"/>
                  </a:lnTo>
                  <a:lnTo>
                    <a:pt x="1363" y="1552"/>
                  </a:lnTo>
                  <a:lnTo>
                    <a:pt x="1363" y="1568"/>
                  </a:lnTo>
                  <a:close/>
                  <a:moveTo>
                    <a:pt x="1331" y="1568"/>
                  </a:moveTo>
                  <a:lnTo>
                    <a:pt x="1315" y="1568"/>
                  </a:lnTo>
                  <a:lnTo>
                    <a:pt x="1315" y="1552"/>
                  </a:lnTo>
                  <a:lnTo>
                    <a:pt x="1331" y="1552"/>
                  </a:lnTo>
                  <a:lnTo>
                    <a:pt x="1331" y="1568"/>
                  </a:lnTo>
                  <a:close/>
                  <a:moveTo>
                    <a:pt x="1299" y="1568"/>
                  </a:moveTo>
                  <a:lnTo>
                    <a:pt x="1283" y="1568"/>
                  </a:lnTo>
                  <a:lnTo>
                    <a:pt x="1283" y="1552"/>
                  </a:lnTo>
                  <a:lnTo>
                    <a:pt x="1299" y="1552"/>
                  </a:lnTo>
                  <a:lnTo>
                    <a:pt x="1299" y="1568"/>
                  </a:lnTo>
                  <a:close/>
                  <a:moveTo>
                    <a:pt x="1267" y="1568"/>
                  </a:moveTo>
                  <a:lnTo>
                    <a:pt x="1251" y="1568"/>
                  </a:lnTo>
                  <a:lnTo>
                    <a:pt x="1251" y="1552"/>
                  </a:lnTo>
                  <a:lnTo>
                    <a:pt x="1267" y="1552"/>
                  </a:lnTo>
                  <a:lnTo>
                    <a:pt x="1267" y="1568"/>
                  </a:lnTo>
                  <a:close/>
                  <a:moveTo>
                    <a:pt x="1235" y="1568"/>
                  </a:moveTo>
                  <a:lnTo>
                    <a:pt x="1219" y="1568"/>
                  </a:lnTo>
                  <a:lnTo>
                    <a:pt x="1219" y="1552"/>
                  </a:lnTo>
                  <a:lnTo>
                    <a:pt x="1235" y="1552"/>
                  </a:lnTo>
                  <a:lnTo>
                    <a:pt x="1235" y="1568"/>
                  </a:lnTo>
                  <a:close/>
                  <a:moveTo>
                    <a:pt x="1203" y="1568"/>
                  </a:moveTo>
                  <a:lnTo>
                    <a:pt x="1187" y="1568"/>
                  </a:lnTo>
                  <a:lnTo>
                    <a:pt x="1187" y="1552"/>
                  </a:lnTo>
                  <a:lnTo>
                    <a:pt x="1203" y="1552"/>
                  </a:lnTo>
                  <a:lnTo>
                    <a:pt x="1203" y="1568"/>
                  </a:lnTo>
                  <a:close/>
                  <a:moveTo>
                    <a:pt x="1171" y="1568"/>
                  </a:moveTo>
                  <a:lnTo>
                    <a:pt x="1155" y="1568"/>
                  </a:lnTo>
                  <a:lnTo>
                    <a:pt x="1155" y="1552"/>
                  </a:lnTo>
                  <a:lnTo>
                    <a:pt x="1171" y="1552"/>
                  </a:lnTo>
                  <a:lnTo>
                    <a:pt x="1171" y="1568"/>
                  </a:lnTo>
                  <a:close/>
                  <a:moveTo>
                    <a:pt x="1139" y="1568"/>
                  </a:moveTo>
                  <a:lnTo>
                    <a:pt x="1123" y="1568"/>
                  </a:lnTo>
                  <a:lnTo>
                    <a:pt x="1123" y="1552"/>
                  </a:lnTo>
                  <a:lnTo>
                    <a:pt x="1139" y="1552"/>
                  </a:lnTo>
                  <a:lnTo>
                    <a:pt x="1139" y="1568"/>
                  </a:lnTo>
                  <a:close/>
                  <a:moveTo>
                    <a:pt x="1107" y="1568"/>
                  </a:moveTo>
                  <a:lnTo>
                    <a:pt x="1091" y="1568"/>
                  </a:lnTo>
                  <a:lnTo>
                    <a:pt x="1091" y="1552"/>
                  </a:lnTo>
                  <a:lnTo>
                    <a:pt x="1107" y="1552"/>
                  </a:lnTo>
                  <a:lnTo>
                    <a:pt x="1107" y="1568"/>
                  </a:lnTo>
                  <a:close/>
                  <a:moveTo>
                    <a:pt x="1075" y="1568"/>
                  </a:moveTo>
                  <a:lnTo>
                    <a:pt x="1059" y="1568"/>
                  </a:lnTo>
                  <a:lnTo>
                    <a:pt x="1059" y="1552"/>
                  </a:lnTo>
                  <a:lnTo>
                    <a:pt x="1075" y="1552"/>
                  </a:lnTo>
                  <a:lnTo>
                    <a:pt x="1075" y="1568"/>
                  </a:lnTo>
                  <a:close/>
                  <a:moveTo>
                    <a:pt x="1043" y="1568"/>
                  </a:moveTo>
                  <a:lnTo>
                    <a:pt x="1027" y="1568"/>
                  </a:lnTo>
                  <a:lnTo>
                    <a:pt x="1027" y="1552"/>
                  </a:lnTo>
                  <a:lnTo>
                    <a:pt x="1043" y="1552"/>
                  </a:lnTo>
                  <a:lnTo>
                    <a:pt x="1043" y="1568"/>
                  </a:lnTo>
                  <a:close/>
                  <a:moveTo>
                    <a:pt x="1011" y="1568"/>
                  </a:moveTo>
                  <a:lnTo>
                    <a:pt x="995" y="1568"/>
                  </a:lnTo>
                  <a:lnTo>
                    <a:pt x="995" y="1552"/>
                  </a:lnTo>
                  <a:lnTo>
                    <a:pt x="1011" y="1552"/>
                  </a:lnTo>
                  <a:lnTo>
                    <a:pt x="1011" y="1568"/>
                  </a:lnTo>
                  <a:close/>
                  <a:moveTo>
                    <a:pt x="979" y="1568"/>
                  </a:moveTo>
                  <a:lnTo>
                    <a:pt x="963" y="1568"/>
                  </a:lnTo>
                  <a:lnTo>
                    <a:pt x="963" y="1552"/>
                  </a:lnTo>
                  <a:lnTo>
                    <a:pt x="979" y="1552"/>
                  </a:lnTo>
                  <a:lnTo>
                    <a:pt x="979" y="1568"/>
                  </a:lnTo>
                  <a:close/>
                  <a:moveTo>
                    <a:pt x="947" y="1568"/>
                  </a:moveTo>
                  <a:lnTo>
                    <a:pt x="931" y="1568"/>
                  </a:lnTo>
                  <a:lnTo>
                    <a:pt x="931" y="1552"/>
                  </a:lnTo>
                  <a:lnTo>
                    <a:pt x="947" y="1552"/>
                  </a:lnTo>
                  <a:lnTo>
                    <a:pt x="947" y="1568"/>
                  </a:lnTo>
                  <a:close/>
                  <a:moveTo>
                    <a:pt x="915" y="1568"/>
                  </a:moveTo>
                  <a:lnTo>
                    <a:pt x="899" y="1568"/>
                  </a:lnTo>
                  <a:lnTo>
                    <a:pt x="899" y="1552"/>
                  </a:lnTo>
                  <a:lnTo>
                    <a:pt x="915" y="1552"/>
                  </a:lnTo>
                  <a:lnTo>
                    <a:pt x="915" y="1568"/>
                  </a:lnTo>
                  <a:close/>
                  <a:moveTo>
                    <a:pt x="883" y="1568"/>
                  </a:moveTo>
                  <a:lnTo>
                    <a:pt x="867" y="1568"/>
                  </a:lnTo>
                  <a:lnTo>
                    <a:pt x="867" y="1552"/>
                  </a:lnTo>
                  <a:lnTo>
                    <a:pt x="883" y="1552"/>
                  </a:lnTo>
                  <a:lnTo>
                    <a:pt x="883" y="1568"/>
                  </a:lnTo>
                  <a:close/>
                  <a:moveTo>
                    <a:pt x="851" y="1568"/>
                  </a:moveTo>
                  <a:lnTo>
                    <a:pt x="835" y="1568"/>
                  </a:lnTo>
                  <a:lnTo>
                    <a:pt x="835" y="1552"/>
                  </a:lnTo>
                  <a:lnTo>
                    <a:pt x="851" y="1552"/>
                  </a:lnTo>
                  <a:lnTo>
                    <a:pt x="851" y="1568"/>
                  </a:lnTo>
                  <a:close/>
                  <a:moveTo>
                    <a:pt x="819" y="1568"/>
                  </a:moveTo>
                  <a:lnTo>
                    <a:pt x="803" y="1568"/>
                  </a:lnTo>
                  <a:lnTo>
                    <a:pt x="803" y="1552"/>
                  </a:lnTo>
                  <a:lnTo>
                    <a:pt x="819" y="1552"/>
                  </a:lnTo>
                  <a:lnTo>
                    <a:pt x="819" y="1568"/>
                  </a:lnTo>
                  <a:close/>
                  <a:moveTo>
                    <a:pt x="787" y="1568"/>
                  </a:moveTo>
                  <a:lnTo>
                    <a:pt x="771" y="1568"/>
                  </a:lnTo>
                  <a:lnTo>
                    <a:pt x="771" y="1552"/>
                  </a:lnTo>
                  <a:lnTo>
                    <a:pt x="787" y="1552"/>
                  </a:lnTo>
                  <a:lnTo>
                    <a:pt x="787" y="1568"/>
                  </a:lnTo>
                  <a:close/>
                  <a:moveTo>
                    <a:pt x="755" y="1568"/>
                  </a:moveTo>
                  <a:lnTo>
                    <a:pt x="739" y="1568"/>
                  </a:lnTo>
                  <a:lnTo>
                    <a:pt x="739" y="1552"/>
                  </a:lnTo>
                  <a:lnTo>
                    <a:pt x="755" y="1552"/>
                  </a:lnTo>
                  <a:lnTo>
                    <a:pt x="755" y="1568"/>
                  </a:lnTo>
                  <a:close/>
                  <a:moveTo>
                    <a:pt x="723" y="1568"/>
                  </a:moveTo>
                  <a:lnTo>
                    <a:pt x="707" y="1568"/>
                  </a:lnTo>
                  <a:lnTo>
                    <a:pt x="707" y="1552"/>
                  </a:lnTo>
                  <a:lnTo>
                    <a:pt x="723" y="1552"/>
                  </a:lnTo>
                  <a:lnTo>
                    <a:pt x="723" y="1568"/>
                  </a:lnTo>
                  <a:close/>
                  <a:moveTo>
                    <a:pt x="691" y="1568"/>
                  </a:moveTo>
                  <a:lnTo>
                    <a:pt x="675" y="1568"/>
                  </a:lnTo>
                  <a:lnTo>
                    <a:pt x="675" y="1552"/>
                  </a:lnTo>
                  <a:lnTo>
                    <a:pt x="691" y="1552"/>
                  </a:lnTo>
                  <a:lnTo>
                    <a:pt x="691" y="1568"/>
                  </a:lnTo>
                  <a:close/>
                  <a:moveTo>
                    <a:pt x="659" y="1568"/>
                  </a:moveTo>
                  <a:lnTo>
                    <a:pt x="643" y="1568"/>
                  </a:lnTo>
                  <a:lnTo>
                    <a:pt x="643" y="1552"/>
                  </a:lnTo>
                  <a:lnTo>
                    <a:pt x="659" y="1552"/>
                  </a:lnTo>
                  <a:lnTo>
                    <a:pt x="659" y="1568"/>
                  </a:lnTo>
                  <a:close/>
                  <a:moveTo>
                    <a:pt x="627" y="1568"/>
                  </a:moveTo>
                  <a:lnTo>
                    <a:pt x="611" y="1568"/>
                  </a:lnTo>
                  <a:lnTo>
                    <a:pt x="611" y="1552"/>
                  </a:lnTo>
                  <a:lnTo>
                    <a:pt x="627" y="1552"/>
                  </a:lnTo>
                  <a:lnTo>
                    <a:pt x="627" y="1568"/>
                  </a:lnTo>
                  <a:close/>
                  <a:moveTo>
                    <a:pt x="595" y="1568"/>
                  </a:moveTo>
                  <a:lnTo>
                    <a:pt x="579" y="1568"/>
                  </a:lnTo>
                  <a:lnTo>
                    <a:pt x="579" y="1552"/>
                  </a:lnTo>
                  <a:lnTo>
                    <a:pt x="595" y="1552"/>
                  </a:lnTo>
                  <a:lnTo>
                    <a:pt x="595" y="1568"/>
                  </a:lnTo>
                  <a:close/>
                  <a:moveTo>
                    <a:pt x="563" y="1568"/>
                  </a:moveTo>
                  <a:lnTo>
                    <a:pt x="547" y="1568"/>
                  </a:lnTo>
                  <a:lnTo>
                    <a:pt x="547" y="1552"/>
                  </a:lnTo>
                  <a:lnTo>
                    <a:pt x="563" y="1552"/>
                  </a:lnTo>
                  <a:lnTo>
                    <a:pt x="563" y="1568"/>
                  </a:lnTo>
                  <a:close/>
                  <a:moveTo>
                    <a:pt x="531" y="1568"/>
                  </a:moveTo>
                  <a:lnTo>
                    <a:pt x="515" y="1568"/>
                  </a:lnTo>
                  <a:lnTo>
                    <a:pt x="515" y="1552"/>
                  </a:lnTo>
                  <a:lnTo>
                    <a:pt x="531" y="1552"/>
                  </a:lnTo>
                  <a:lnTo>
                    <a:pt x="531" y="1568"/>
                  </a:lnTo>
                  <a:close/>
                  <a:moveTo>
                    <a:pt x="498" y="1568"/>
                  </a:moveTo>
                  <a:lnTo>
                    <a:pt x="482" y="1568"/>
                  </a:lnTo>
                  <a:lnTo>
                    <a:pt x="482" y="1552"/>
                  </a:lnTo>
                  <a:lnTo>
                    <a:pt x="498" y="1552"/>
                  </a:lnTo>
                  <a:lnTo>
                    <a:pt x="498" y="1568"/>
                  </a:lnTo>
                  <a:close/>
                  <a:moveTo>
                    <a:pt x="466" y="1568"/>
                  </a:moveTo>
                  <a:lnTo>
                    <a:pt x="450" y="1568"/>
                  </a:lnTo>
                  <a:lnTo>
                    <a:pt x="450" y="1552"/>
                  </a:lnTo>
                  <a:lnTo>
                    <a:pt x="466" y="1552"/>
                  </a:lnTo>
                  <a:lnTo>
                    <a:pt x="466" y="1568"/>
                  </a:lnTo>
                  <a:close/>
                  <a:moveTo>
                    <a:pt x="434" y="1568"/>
                  </a:moveTo>
                  <a:lnTo>
                    <a:pt x="418" y="1568"/>
                  </a:lnTo>
                  <a:lnTo>
                    <a:pt x="418" y="1552"/>
                  </a:lnTo>
                  <a:lnTo>
                    <a:pt x="434" y="1552"/>
                  </a:lnTo>
                  <a:lnTo>
                    <a:pt x="434" y="1568"/>
                  </a:lnTo>
                  <a:close/>
                  <a:moveTo>
                    <a:pt x="402" y="1568"/>
                  </a:moveTo>
                  <a:lnTo>
                    <a:pt x="386" y="1568"/>
                  </a:lnTo>
                  <a:lnTo>
                    <a:pt x="386" y="1552"/>
                  </a:lnTo>
                  <a:lnTo>
                    <a:pt x="402" y="1552"/>
                  </a:lnTo>
                  <a:lnTo>
                    <a:pt x="402" y="1568"/>
                  </a:lnTo>
                  <a:close/>
                  <a:moveTo>
                    <a:pt x="370" y="1568"/>
                  </a:moveTo>
                  <a:lnTo>
                    <a:pt x="354" y="1568"/>
                  </a:lnTo>
                  <a:lnTo>
                    <a:pt x="354" y="1552"/>
                  </a:lnTo>
                  <a:lnTo>
                    <a:pt x="370" y="1552"/>
                  </a:lnTo>
                  <a:lnTo>
                    <a:pt x="370" y="1568"/>
                  </a:lnTo>
                  <a:close/>
                  <a:moveTo>
                    <a:pt x="338" y="1568"/>
                  </a:moveTo>
                  <a:lnTo>
                    <a:pt x="322" y="1568"/>
                  </a:lnTo>
                  <a:lnTo>
                    <a:pt x="322" y="1552"/>
                  </a:lnTo>
                  <a:lnTo>
                    <a:pt x="338" y="1552"/>
                  </a:lnTo>
                  <a:lnTo>
                    <a:pt x="338" y="1568"/>
                  </a:lnTo>
                  <a:close/>
                  <a:moveTo>
                    <a:pt x="306" y="1568"/>
                  </a:moveTo>
                  <a:lnTo>
                    <a:pt x="290" y="1568"/>
                  </a:lnTo>
                  <a:lnTo>
                    <a:pt x="290" y="1552"/>
                  </a:lnTo>
                  <a:lnTo>
                    <a:pt x="306" y="1552"/>
                  </a:lnTo>
                  <a:lnTo>
                    <a:pt x="306" y="1568"/>
                  </a:lnTo>
                  <a:close/>
                  <a:moveTo>
                    <a:pt x="274" y="1568"/>
                  </a:moveTo>
                  <a:lnTo>
                    <a:pt x="258" y="1568"/>
                  </a:lnTo>
                  <a:lnTo>
                    <a:pt x="258" y="1552"/>
                  </a:lnTo>
                  <a:lnTo>
                    <a:pt x="274" y="1552"/>
                  </a:lnTo>
                  <a:lnTo>
                    <a:pt x="274" y="1568"/>
                  </a:lnTo>
                  <a:close/>
                  <a:moveTo>
                    <a:pt x="242" y="1568"/>
                  </a:moveTo>
                  <a:lnTo>
                    <a:pt x="226" y="1568"/>
                  </a:lnTo>
                  <a:lnTo>
                    <a:pt x="226" y="1552"/>
                  </a:lnTo>
                  <a:lnTo>
                    <a:pt x="242" y="1552"/>
                  </a:lnTo>
                  <a:lnTo>
                    <a:pt x="242" y="1568"/>
                  </a:lnTo>
                  <a:close/>
                  <a:moveTo>
                    <a:pt x="210" y="1568"/>
                  </a:moveTo>
                  <a:lnTo>
                    <a:pt x="194" y="1568"/>
                  </a:lnTo>
                  <a:lnTo>
                    <a:pt x="194" y="1552"/>
                  </a:lnTo>
                  <a:lnTo>
                    <a:pt x="210" y="1552"/>
                  </a:lnTo>
                  <a:lnTo>
                    <a:pt x="210" y="1568"/>
                  </a:lnTo>
                  <a:close/>
                  <a:moveTo>
                    <a:pt x="178" y="1568"/>
                  </a:moveTo>
                  <a:lnTo>
                    <a:pt x="162" y="1568"/>
                  </a:lnTo>
                  <a:lnTo>
                    <a:pt x="162" y="1552"/>
                  </a:lnTo>
                  <a:lnTo>
                    <a:pt x="178" y="1552"/>
                  </a:lnTo>
                  <a:lnTo>
                    <a:pt x="178" y="1568"/>
                  </a:lnTo>
                  <a:close/>
                  <a:moveTo>
                    <a:pt x="146" y="1568"/>
                  </a:moveTo>
                  <a:lnTo>
                    <a:pt x="130" y="1568"/>
                  </a:lnTo>
                  <a:lnTo>
                    <a:pt x="130" y="1552"/>
                  </a:lnTo>
                  <a:lnTo>
                    <a:pt x="146" y="1552"/>
                  </a:lnTo>
                  <a:lnTo>
                    <a:pt x="146" y="1568"/>
                  </a:lnTo>
                  <a:close/>
                  <a:moveTo>
                    <a:pt x="114" y="1568"/>
                  </a:moveTo>
                  <a:lnTo>
                    <a:pt x="98" y="1568"/>
                  </a:lnTo>
                  <a:lnTo>
                    <a:pt x="98" y="1552"/>
                  </a:lnTo>
                  <a:lnTo>
                    <a:pt x="114" y="1552"/>
                  </a:lnTo>
                  <a:lnTo>
                    <a:pt x="114" y="1568"/>
                  </a:lnTo>
                  <a:close/>
                  <a:moveTo>
                    <a:pt x="82" y="1568"/>
                  </a:moveTo>
                  <a:lnTo>
                    <a:pt x="66" y="1568"/>
                  </a:lnTo>
                  <a:lnTo>
                    <a:pt x="66" y="1552"/>
                  </a:lnTo>
                  <a:lnTo>
                    <a:pt x="82" y="1552"/>
                  </a:lnTo>
                  <a:lnTo>
                    <a:pt x="82" y="1568"/>
                  </a:lnTo>
                  <a:close/>
                  <a:moveTo>
                    <a:pt x="50" y="1568"/>
                  </a:moveTo>
                  <a:lnTo>
                    <a:pt x="34" y="1568"/>
                  </a:lnTo>
                  <a:lnTo>
                    <a:pt x="34" y="1552"/>
                  </a:lnTo>
                  <a:lnTo>
                    <a:pt x="50" y="1552"/>
                  </a:lnTo>
                  <a:lnTo>
                    <a:pt x="50" y="1568"/>
                  </a:lnTo>
                  <a:close/>
                  <a:moveTo>
                    <a:pt x="18" y="1568"/>
                  </a:moveTo>
                  <a:lnTo>
                    <a:pt x="8" y="1568"/>
                  </a:lnTo>
                  <a:lnTo>
                    <a:pt x="8" y="1552"/>
                  </a:lnTo>
                  <a:lnTo>
                    <a:pt x="18" y="1552"/>
                  </a:lnTo>
                  <a:lnTo>
                    <a:pt x="18" y="1568"/>
                  </a:lnTo>
                  <a:close/>
                </a:path>
              </a:pathLst>
            </a:custGeom>
            <a:solidFill>
              <a:srgbClr val="948A54"/>
            </a:solidFill>
            <a:ln w="635" cap="flat">
              <a:solidFill>
                <a:srgbClr val="948A54"/>
              </a:solidFill>
              <a:prstDash val="solid"/>
              <a:round/>
              <a:headEnd/>
              <a:tailEnd/>
            </a:ln>
          </p:spPr>
          <p:txBody>
            <a:bodyPr rot="0" vert="horz" wrap="square" lIns="91440" tIns="45720" rIns="91440" bIns="45720" anchor="t" anchorCtr="0" upright="1">
              <a:noAutofit/>
            </a:bodyPr>
            <a:lstStyle/>
            <a:p>
              <a:pPr algn="just">
                <a:lnSpc>
                  <a:spcPct val="120000"/>
                </a:lnSpc>
              </a:pPr>
              <a:r>
                <a:rPr 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【評価手順</a:t>
              </a:r>
              <a:r>
                <a:rPr lang="en-US"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_</a:t>
              </a:r>
              <a:r>
                <a:rPr 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１ポイント（部材単位</a:t>
              </a:r>
              <a:r>
                <a:rPr lang="ja-JP" altLang="en-US" sz="800" kern="0" dirty="0">
                  <a:solidFill>
                    <a:srgbClr val="000000"/>
                  </a:solidFill>
                  <a:latin typeface="游明朝" panose="02020400000000000000" pitchFamily="18" charset="-128"/>
                  <a:ea typeface="HG丸ｺﾞｼｯｸM-PRO" panose="020F0600000000000000" pitchFamily="50" charset="-128"/>
                  <a:cs typeface="HG丸ｺﾞｼｯｸM-PRO" panose="020F0600000000000000" pitchFamily="50" charset="-128"/>
                </a:rPr>
                <a:t>等</a:t>
              </a:r>
              <a:r>
                <a:rPr lang="ja-JP" altLang="en-US" sz="800" kern="0" dirty="0">
                  <a:solidFill>
                    <a:srgbClr val="FF0000"/>
                  </a:solidFill>
                  <a:latin typeface="游明朝" panose="02020400000000000000" pitchFamily="18" charset="-128"/>
                  <a:ea typeface="HG丸ｺﾞｼｯｸM-PRO" panose="020F0600000000000000" pitchFamily="50" charset="-128"/>
                  <a:cs typeface="HG丸ｺﾞｼｯｸM-PRO" panose="020F0600000000000000" pitchFamily="50" charset="-128"/>
                </a:rPr>
                <a:t>による</a:t>
              </a:r>
              <a:r>
                <a:rPr 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評価の考え方）</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20000"/>
                </a:lnSpc>
              </a:pPr>
              <a:r>
                <a:rPr 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・同じ部材で発生している損傷種類</a:t>
              </a:r>
              <a:r>
                <a:rPr lang="ja-JP" sz="800" kern="0" dirty="0">
                  <a:solidFill>
                    <a:srgbClr val="FF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や設備機能の低下の症状</a:t>
              </a:r>
              <a:r>
                <a:rPr 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が１つのときは、その評価をその部材</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just">
                <a:lnSpc>
                  <a:spcPct val="120000"/>
                </a:lnSpc>
              </a:pPr>
              <a:r>
                <a:rPr lang="ja-JP" sz="800" kern="0" dirty="0">
                  <a:solidFill>
                    <a:srgbClr val="FF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等</a:t>
              </a:r>
              <a:r>
                <a:rPr 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の劣化や損傷状態の評価とする。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20000"/>
                </a:lnSpc>
              </a:pPr>
              <a:r>
                <a:rPr 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・同じ部材で発生している損傷</a:t>
              </a:r>
              <a:r>
                <a:rPr lang="ja-JP" sz="800" kern="0" dirty="0">
                  <a:solidFill>
                    <a:srgbClr val="FF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や設備機能の低下などの症状</a:t>
              </a:r>
              <a:r>
                <a:rPr 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が複数のときは、最低評価となる損傷の</a:t>
              </a:r>
              <a:endParaRPr lang="en-US" alt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endParaRPr>
            </a:p>
            <a:p>
              <a:pPr algn="just">
                <a:lnSpc>
                  <a:spcPct val="120000"/>
                </a:lnSpc>
              </a:pPr>
              <a:r>
                <a:rPr lang="ja-JP" altLang="en-US" sz="800" kern="0" dirty="0">
                  <a:solidFill>
                    <a:srgbClr val="000000"/>
                  </a:solidFill>
                  <a:latin typeface="游明朝" panose="02020400000000000000" pitchFamily="18" charset="-128"/>
                  <a:ea typeface="HG丸ｺﾞｼｯｸM-PRO" panose="020F0600000000000000" pitchFamily="50" charset="-128"/>
                  <a:cs typeface="HG丸ｺﾞｼｯｸM-PRO" panose="020F0600000000000000" pitchFamily="50" charset="-128"/>
                </a:rPr>
                <a:t>　</a:t>
              </a:r>
              <a:r>
                <a:rPr 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判定をその部材の劣化や損傷状態の評価とする。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4" name="Freeform 12">
              <a:extLst>
                <a:ext uri="{FF2B5EF4-FFF2-40B4-BE49-F238E27FC236}">
                  <a16:creationId xmlns:a16="http://schemas.microsoft.com/office/drawing/2014/main" id="{31E497B0-637D-4064-A843-CB90989BA226}"/>
                </a:ext>
              </a:extLst>
            </p:cNvPr>
            <p:cNvSpPr>
              <a:spLocks noEditPoints="1"/>
            </p:cNvSpPr>
            <p:nvPr/>
          </p:nvSpPr>
          <p:spPr bwMode="auto">
            <a:xfrm>
              <a:off x="444500" y="3409950"/>
              <a:ext cx="4853305" cy="774677"/>
            </a:xfrm>
            <a:custGeom>
              <a:avLst/>
              <a:gdLst>
                <a:gd name="T0" fmla="*/ 16 w 9472"/>
                <a:gd name="T1" fmla="*/ 1832 h 2208"/>
                <a:gd name="T2" fmla="*/ 0 w 9472"/>
                <a:gd name="T3" fmla="*/ 1464 h 2208"/>
                <a:gd name="T4" fmla="*/ 16 w 9472"/>
                <a:gd name="T5" fmla="*/ 1111 h 2208"/>
                <a:gd name="T6" fmla="*/ 0 w 9472"/>
                <a:gd name="T7" fmla="*/ 711 h 2208"/>
                <a:gd name="T8" fmla="*/ 0 w 9472"/>
                <a:gd name="T9" fmla="*/ 375 h 2208"/>
                <a:gd name="T10" fmla="*/ 16 w 9472"/>
                <a:gd name="T11" fmla="*/ 22 h 2208"/>
                <a:gd name="T12" fmla="*/ 395 w 9472"/>
                <a:gd name="T13" fmla="*/ 0 h 2208"/>
                <a:gd name="T14" fmla="*/ 731 w 9472"/>
                <a:gd name="T15" fmla="*/ 0 h 2208"/>
                <a:gd name="T16" fmla="*/ 1132 w 9472"/>
                <a:gd name="T17" fmla="*/ 16 h 2208"/>
                <a:gd name="T18" fmla="*/ 1500 w 9472"/>
                <a:gd name="T19" fmla="*/ 0 h 2208"/>
                <a:gd name="T20" fmla="*/ 1853 w 9472"/>
                <a:gd name="T21" fmla="*/ 16 h 2208"/>
                <a:gd name="T22" fmla="*/ 2253 w 9472"/>
                <a:gd name="T23" fmla="*/ 0 h 2208"/>
                <a:gd name="T24" fmla="*/ 2589 w 9472"/>
                <a:gd name="T25" fmla="*/ 0 h 2208"/>
                <a:gd name="T26" fmla="*/ 2990 w 9472"/>
                <a:gd name="T27" fmla="*/ 16 h 2208"/>
                <a:gd name="T28" fmla="*/ 3358 w 9472"/>
                <a:gd name="T29" fmla="*/ 0 h 2208"/>
                <a:gd name="T30" fmla="*/ 3710 w 9472"/>
                <a:gd name="T31" fmla="*/ 16 h 2208"/>
                <a:gd name="T32" fmla="*/ 4111 w 9472"/>
                <a:gd name="T33" fmla="*/ 0 h 2208"/>
                <a:gd name="T34" fmla="*/ 4447 w 9472"/>
                <a:gd name="T35" fmla="*/ 0 h 2208"/>
                <a:gd name="T36" fmla="*/ 4848 w 9472"/>
                <a:gd name="T37" fmla="*/ 16 h 2208"/>
                <a:gd name="T38" fmla="*/ 5216 w 9472"/>
                <a:gd name="T39" fmla="*/ 0 h 2208"/>
                <a:gd name="T40" fmla="*/ 5568 w 9472"/>
                <a:gd name="T41" fmla="*/ 16 h 2208"/>
                <a:gd name="T42" fmla="*/ 5969 w 9472"/>
                <a:gd name="T43" fmla="*/ 0 h 2208"/>
                <a:gd name="T44" fmla="*/ 6305 w 9472"/>
                <a:gd name="T45" fmla="*/ 0 h 2208"/>
                <a:gd name="T46" fmla="*/ 6705 w 9472"/>
                <a:gd name="T47" fmla="*/ 16 h 2208"/>
                <a:gd name="T48" fmla="*/ 7074 w 9472"/>
                <a:gd name="T49" fmla="*/ 0 h 2208"/>
                <a:gd name="T50" fmla="*/ 7426 w 9472"/>
                <a:gd name="T51" fmla="*/ 16 h 2208"/>
                <a:gd name="T52" fmla="*/ 7827 w 9472"/>
                <a:gd name="T53" fmla="*/ 0 h 2208"/>
                <a:gd name="T54" fmla="*/ 8163 w 9472"/>
                <a:gd name="T55" fmla="*/ 0 h 2208"/>
                <a:gd name="T56" fmla="*/ 8563 w 9472"/>
                <a:gd name="T57" fmla="*/ 16 h 2208"/>
                <a:gd name="T58" fmla="*/ 8932 w 9472"/>
                <a:gd name="T59" fmla="*/ 0 h 2208"/>
                <a:gd name="T60" fmla="*/ 9284 w 9472"/>
                <a:gd name="T61" fmla="*/ 16 h 2208"/>
                <a:gd name="T62" fmla="*/ 9472 w 9472"/>
                <a:gd name="T63" fmla="*/ 229 h 2208"/>
                <a:gd name="T64" fmla="*/ 9472 w 9472"/>
                <a:gd name="T65" fmla="*/ 565 h 2208"/>
                <a:gd name="T66" fmla="*/ 9456 w 9472"/>
                <a:gd name="T67" fmla="*/ 965 h 2208"/>
                <a:gd name="T68" fmla="*/ 9472 w 9472"/>
                <a:gd name="T69" fmla="*/ 1334 h 2208"/>
                <a:gd name="T70" fmla="*/ 9456 w 9472"/>
                <a:gd name="T71" fmla="*/ 1686 h 2208"/>
                <a:gd name="T72" fmla="*/ 9472 w 9472"/>
                <a:gd name="T73" fmla="*/ 2086 h 2208"/>
                <a:gd name="T74" fmla="*/ 9242 w 9472"/>
                <a:gd name="T75" fmla="*/ 2208 h 2208"/>
                <a:gd name="T76" fmla="*/ 8890 w 9472"/>
                <a:gd name="T77" fmla="*/ 2192 h 2208"/>
                <a:gd name="T78" fmla="*/ 8489 w 9472"/>
                <a:gd name="T79" fmla="*/ 2208 h 2208"/>
                <a:gd name="T80" fmla="*/ 8153 w 9472"/>
                <a:gd name="T81" fmla="*/ 2208 h 2208"/>
                <a:gd name="T82" fmla="*/ 7753 w 9472"/>
                <a:gd name="T83" fmla="*/ 2192 h 2208"/>
                <a:gd name="T84" fmla="*/ 7384 w 9472"/>
                <a:gd name="T85" fmla="*/ 2208 h 2208"/>
                <a:gd name="T86" fmla="*/ 7032 w 9472"/>
                <a:gd name="T87" fmla="*/ 2192 h 2208"/>
                <a:gd name="T88" fmla="*/ 6631 w 9472"/>
                <a:gd name="T89" fmla="*/ 2208 h 2208"/>
                <a:gd name="T90" fmla="*/ 6295 w 9472"/>
                <a:gd name="T91" fmla="*/ 2208 h 2208"/>
                <a:gd name="T92" fmla="*/ 5895 w 9472"/>
                <a:gd name="T93" fmla="*/ 2192 h 2208"/>
                <a:gd name="T94" fmla="*/ 5526 w 9472"/>
                <a:gd name="T95" fmla="*/ 2208 h 2208"/>
                <a:gd name="T96" fmla="*/ 5174 w 9472"/>
                <a:gd name="T97" fmla="*/ 2192 h 2208"/>
                <a:gd name="T98" fmla="*/ 4774 w 9472"/>
                <a:gd name="T99" fmla="*/ 2208 h 2208"/>
                <a:gd name="T100" fmla="*/ 4437 w 9472"/>
                <a:gd name="T101" fmla="*/ 2208 h 2208"/>
                <a:gd name="T102" fmla="*/ 4037 w 9472"/>
                <a:gd name="T103" fmla="*/ 2192 h 2208"/>
                <a:gd name="T104" fmla="*/ 3668 w 9472"/>
                <a:gd name="T105" fmla="*/ 2208 h 2208"/>
                <a:gd name="T106" fmla="*/ 3316 w 9472"/>
                <a:gd name="T107" fmla="*/ 2192 h 2208"/>
                <a:gd name="T108" fmla="*/ 2916 w 9472"/>
                <a:gd name="T109" fmla="*/ 2208 h 2208"/>
                <a:gd name="T110" fmla="*/ 2579 w 9472"/>
                <a:gd name="T111" fmla="*/ 2208 h 2208"/>
                <a:gd name="T112" fmla="*/ 2179 w 9472"/>
                <a:gd name="T113" fmla="*/ 2192 h 2208"/>
                <a:gd name="T114" fmla="*/ 1811 w 9472"/>
                <a:gd name="T115" fmla="*/ 2208 h 2208"/>
                <a:gd name="T116" fmla="*/ 1458 w 9472"/>
                <a:gd name="T117" fmla="*/ 2192 h 2208"/>
                <a:gd name="T118" fmla="*/ 1058 w 9472"/>
                <a:gd name="T119" fmla="*/ 2208 h 2208"/>
                <a:gd name="T120" fmla="*/ 721 w 9472"/>
                <a:gd name="T121" fmla="*/ 2208 h 2208"/>
                <a:gd name="T122" fmla="*/ 321 w 9472"/>
                <a:gd name="T123" fmla="*/ 2192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72" h="2208">
                  <a:moveTo>
                    <a:pt x="0" y="2200"/>
                  </a:moveTo>
                  <a:lnTo>
                    <a:pt x="0" y="2184"/>
                  </a:lnTo>
                  <a:lnTo>
                    <a:pt x="16" y="2184"/>
                  </a:lnTo>
                  <a:lnTo>
                    <a:pt x="16" y="2200"/>
                  </a:lnTo>
                  <a:lnTo>
                    <a:pt x="0" y="2200"/>
                  </a:lnTo>
                  <a:close/>
                  <a:moveTo>
                    <a:pt x="0" y="2168"/>
                  </a:moveTo>
                  <a:lnTo>
                    <a:pt x="0" y="2152"/>
                  </a:lnTo>
                  <a:lnTo>
                    <a:pt x="16" y="2152"/>
                  </a:lnTo>
                  <a:lnTo>
                    <a:pt x="16" y="2168"/>
                  </a:lnTo>
                  <a:lnTo>
                    <a:pt x="0" y="2168"/>
                  </a:lnTo>
                  <a:close/>
                  <a:moveTo>
                    <a:pt x="0" y="2136"/>
                  </a:moveTo>
                  <a:lnTo>
                    <a:pt x="0" y="2120"/>
                  </a:lnTo>
                  <a:lnTo>
                    <a:pt x="16" y="2120"/>
                  </a:lnTo>
                  <a:lnTo>
                    <a:pt x="16" y="2136"/>
                  </a:lnTo>
                  <a:lnTo>
                    <a:pt x="0" y="2136"/>
                  </a:lnTo>
                  <a:close/>
                  <a:moveTo>
                    <a:pt x="0" y="2104"/>
                  </a:moveTo>
                  <a:lnTo>
                    <a:pt x="0" y="2088"/>
                  </a:lnTo>
                  <a:lnTo>
                    <a:pt x="16" y="2088"/>
                  </a:lnTo>
                  <a:lnTo>
                    <a:pt x="16" y="2104"/>
                  </a:lnTo>
                  <a:lnTo>
                    <a:pt x="0" y="2104"/>
                  </a:lnTo>
                  <a:close/>
                  <a:moveTo>
                    <a:pt x="0" y="2072"/>
                  </a:moveTo>
                  <a:lnTo>
                    <a:pt x="0" y="2056"/>
                  </a:lnTo>
                  <a:lnTo>
                    <a:pt x="16" y="2056"/>
                  </a:lnTo>
                  <a:lnTo>
                    <a:pt x="16" y="2072"/>
                  </a:lnTo>
                  <a:lnTo>
                    <a:pt x="0" y="2072"/>
                  </a:lnTo>
                  <a:close/>
                  <a:moveTo>
                    <a:pt x="0" y="2040"/>
                  </a:moveTo>
                  <a:lnTo>
                    <a:pt x="0" y="2024"/>
                  </a:lnTo>
                  <a:lnTo>
                    <a:pt x="16" y="2024"/>
                  </a:lnTo>
                  <a:lnTo>
                    <a:pt x="16" y="2040"/>
                  </a:lnTo>
                  <a:lnTo>
                    <a:pt x="0" y="2040"/>
                  </a:lnTo>
                  <a:close/>
                  <a:moveTo>
                    <a:pt x="0" y="2008"/>
                  </a:moveTo>
                  <a:lnTo>
                    <a:pt x="0" y="1992"/>
                  </a:lnTo>
                  <a:lnTo>
                    <a:pt x="16" y="1992"/>
                  </a:lnTo>
                  <a:lnTo>
                    <a:pt x="16" y="2008"/>
                  </a:lnTo>
                  <a:lnTo>
                    <a:pt x="0" y="2008"/>
                  </a:lnTo>
                  <a:close/>
                  <a:moveTo>
                    <a:pt x="0" y="1976"/>
                  </a:moveTo>
                  <a:lnTo>
                    <a:pt x="0" y="1960"/>
                  </a:lnTo>
                  <a:lnTo>
                    <a:pt x="16" y="1960"/>
                  </a:lnTo>
                  <a:lnTo>
                    <a:pt x="16" y="1976"/>
                  </a:lnTo>
                  <a:lnTo>
                    <a:pt x="0" y="1976"/>
                  </a:lnTo>
                  <a:close/>
                  <a:moveTo>
                    <a:pt x="0" y="1944"/>
                  </a:moveTo>
                  <a:lnTo>
                    <a:pt x="0" y="1928"/>
                  </a:lnTo>
                  <a:lnTo>
                    <a:pt x="16" y="1928"/>
                  </a:lnTo>
                  <a:lnTo>
                    <a:pt x="16" y="1944"/>
                  </a:lnTo>
                  <a:lnTo>
                    <a:pt x="0" y="1944"/>
                  </a:lnTo>
                  <a:close/>
                  <a:moveTo>
                    <a:pt x="0" y="1912"/>
                  </a:moveTo>
                  <a:lnTo>
                    <a:pt x="0" y="1896"/>
                  </a:lnTo>
                  <a:lnTo>
                    <a:pt x="16" y="1896"/>
                  </a:lnTo>
                  <a:lnTo>
                    <a:pt x="16" y="1912"/>
                  </a:lnTo>
                  <a:lnTo>
                    <a:pt x="0" y="1912"/>
                  </a:lnTo>
                  <a:close/>
                  <a:moveTo>
                    <a:pt x="0" y="1880"/>
                  </a:moveTo>
                  <a:lnTo>
                    <a:pt x="0" y="1864"/>
                  </a:lnTo>
                  <a:lnTo>
                    <a:pt x="16" y="1864"/>
                  </a:lnTo>
                  <a:lnTo>
                    <a:pt x="16" y="1880"/>
                  </a:lnTo>
                  <a:lnTo>
                    <a:pt x="0" y="1880"/>
                  </a:lnTo>
                  <a:close/>
                  <a:moveTo>
                    <a:pt x="0" y="1848"/>
                  </a:moveTo>
                  <a:lnTo>
                    <a:pt x="0" y="1832"/>
                  </a:lnTo>
                  <a:lnTo>
                    <a:pt x="16" y="1832"/>
                  </a:lnTo>
                  <a:lnTo>
                    <a:pt x="16" y="1848"/>
                  </a:lnTo>
                  <a:lnTo>
                    <a:pt x="0" y="1848"/>
                  </a:lnTo>
                  <a:close/>
                  <a:moveTo>
                    <a:pt x="0" y="1816"/>
                  </a:moveTo>
                  <a:lnTo>
                    <a:pt x="0" y="1800"/>
                  </a:lnTo>
                  <a:lnTo>
                    <a:pt x="16" y="1800"/>
                  </a:lnTo>
                  <a:lnTo>
                    <a:pt x="16" y="1816"/>
                  </a:lnTo>
                  <a:lnTo>
                    <a:pt x="0" y="1816"/>
                  </a:lnTo>
                  <a:close/>
                  <a:moveTo>
                    <a:pt x="0" y="1784"/>
                  </a:moveTo>
                  <a:lnTo>
                    <a:pt x="0" y="1768"/>
                  </a:lnTo>
                  <a:lnTo>
                    <a:pt x="16" y="1768"/>
                  </a:lnTo>
                  <a:lnTo>
                    <a:pt x="16" y="1784"/>
                  </a:lnTo>
                  <a:lnTo>
                    <a:pt x="0" y="1784"/>
                  </a:lnTo>
                  <a:close/>
                  <a:moveTo>
                    <a:pt x="0" y="1752"/>
                  </a:moveTo>
                  <a:lnTo>
                    <a:pt x="0" y="1736"/>
                  </a:lnTo>
                  <a:lnTo>
                    <a:pt x="16" y="1736"/>
                  </a:lnTo>
                  <a:lnTo>
                    <a:pt x="16" y="1752"/>
                  </a:lnTo>
                  <a:lnTo>
                    <a:pt x="0" y="1752"/>
                  </a:lnTo>
                  <a:close/>
                  <a:moveTo>
                    <a:pt x="0" y="1720"/>
                  </a:moveTo>
                  <a:lnTo>
                    <a:pt x="0" y="1704"/>
                  </a:lnTo>
                  <a:lnTo>
                    <a:pt x="16" y="1704"/>
                  </a:lnTo>
                  <a:lnTo>
                    <a:pt x="16" y="1720"/>
                  </a:lnTo>
                  <a:lnTo>
                    <a:pt x="0" y="1720"/>
                  </a:lnTo>
                  <a:close/>
                  <a:moveTo>
                    <a:pt x="0" y="1688"/>
                  </a:moveTo>
                  <a:lnTo>
                    <a:pt x="0" y="1672"/>
                  </a:lnTo>
                  <a:lnTo>
                    <a:pt x="16" y="1672"/>
                  </a:lnTo>
                  <a:lnTo>
                    <a:pt x="16" y="1688"/>
                  </a:lnTo>
                  <a:lnTo>
                    <a:pt x="0" y="1688"/>
                  </a:lnTo>
                  <a:close/>
                  <a:moveTo>
                    <a:pt x="0" y="1656"/>
                  </a:moveTo>
                  <a:lnTo>
                    <a:pt x="0" y="1640"/>
                  </a:lnTo>
                  <a:lnTo>
                    <a:pt x="16" y="1640"/>
                  </a:lnTo>
                  <a:lnTo>
                    <a:pt x="16" y="1656"/>
                  </a:lnTo>
                  <a:lnTo>
                    <a:pt x="0" y="1656"/>
                  </a:lnTo>
                  <a:close/>
                  <a:moveTo>
                    <a:pt x="0" y="1624"/>
                  </a:moveTo>
                  <a:lnTo>
                    <a:pt x="0" y="1608"/>
                  </a:lnTo>
                  <a:lnTo>
                    <a:pt x="16" y="1608"/>
                  </a:lnTo>
                  <a:lnTo>
                    <a:pt x="16" y="1624"/>
                  </a:lnTo>
                  <a:lnTo>
                    <a:pt x="0" y="1624"/>
                  </a:lnTo>
                  <a:close/>
                  <a:moveTo>
                    <a:pt x="0" y="1592"/>
                  </a:moveTo>
                  <a:lnTo>
                    <a:pt x="0" y="1576"/>
                  </a:lnTo>
                  <a:lnTo>
                    <a:pt x="16" y="1576"/>
                  </a:lnTo>
                  <a:lnTo>
                    <a:pt x="16" y="1592"/>
                  </a:lnTo>
                  <a:lnTo>
                    <a:pt x="0" y="1592"/>
                  </a:lnTo>
                  <a:close/>
                  <a:moveTo>
                    <a:pt x="0" y="1560"/>
                  </a:moveTo>
                  <a:lnTo>
                    <a:pt x="0" y="1544"/>
                  </a:lnTo>
                  <a:lnTo>
                    <a:pt x="16" y="1544"/>
                  </a:lnTo>
                  <a:lnTo>
                    <a:pt x="16" y="1560"/>
                  </a:lnTo>
                  <a:lnTo>
                    <a:pt x="0" y="1560"/>
                  </a:lnTo>
                  <a:close/>
                  <a:moveTo>
                    <a:pt x="0" y="1528"/>
                  </a:moveTo>
                  <a:lnTo>
                    <a:pt x="0" y="1512"/>
                  </a:lnTo>
                  <a:lnTo>
                    <a:pt x="16" y="1512"/>
                  </a:lnTo>
                  <a:lnTo>
                    <a:pt x="16" y="1528"/>
                  </a:lnTo>
                  <a:lnTo>
                    <a:pt x="0" y="1528"/>
                  </a:lnTo>
                  <a:close/>
                  <a:moveTo>
                    <a:pt x="0" y="1496"/>
                  </a:moveTo>
                  <a:lnTo>
                    <a:pt x="0" y="1480"/>
                  </a:lnTo>
                  <a:lnTo>
                    <a:pt x="16" y="1480"/>
                  </a:lnTo>
                  <a:lnTo>
                    <a:pt x="16" y="1496"/>
                  </a:lnTo>
                  <a:lnTo>
                    <a:pt x="0" y="1496"/>
                  </a:lnTo>
                  <a:close/>
                  <a:moveTo>
                    <a:pt x="0" y="1464"/>
                  </a:moveTo>
                  <a:lnTo>
                    <a:pt x="0" y="1448"/>
                  </a:lnTo>
                  <a:lnTo>
                    <a:pt x="16" y="1448"/>
                  </a:lnTo>
                  <a:lnTo>
                    <a:pt x="16" y="1464"/>
                  </a:lnTo>
                  <a:lnTo>
                    <a:pt x="0" y="1464"/>
                  </a:lnTo>
                  <a:close/>
                  <a:moveTo>
                    <a:pt x="0" y="1432"/>
                  </a:moveTo>
                  <a:lnTo>
                    <a:pt x="0" y="1416"/>
                  </a:lnTo>
                  <a:lnTo>
                    <a:pt x="16" y="1416"/>
                  </a:lnTo>
                  <a:lnTo>
                    <a:pt x="16" y="1432"/>
                  </a:lnTo>
                  <a:lnTo>
                    <a:pt x="0" y="1432"/>
                  </a:lnTo>
                  <a:close/>
                  <a:moveTo>
                    <a:pt x="0" y="1400"/>
                  </a:moveTo>
                  <a:lnTo>
                    <a:pt x="0" y="1384"/>
                  </a:lnTo>
                  <a:lnTo>
                    <a:pt x="16" y="1384"/>
                  </a:lnTo>
                  <a:lnTo>
                    <a:pt x="16" y="1400"/>
                  </a:lnTo>
                  <a:lnTo>
                    <a:pt x="0" y="1400"/>
                  </a:lnTo>
                  <a:close/>
                  <a:moveTo>
                    <a:pt x="0" y="1368"/>
                  </a:moveTo>
                  <a:lnTo>
                    <a:pt x="0" y="1352"/>
                  </a:lnTo>
                  <a:lnTo>
                    <a:pt x="16" y="1352"/>
                  </a:lnTo>
                  <a:lnTo>
                    <a:pt x="16" y="1368"/>
                  </a:lnTo>
                  <a:lnTo>
                    <a:pt x="0" y="1368"/>
                  </a:lnTo>
                  <a:close/>
                  <a:moveTo>
                    <a:pt x="0" y="1336"/>
                  </a:moveTo>
                  <a:lnTo>
                    <a:pt x="0" y="1320"/>
                  </a:lnTo>
                  <a:lnTo>
                    <a:pt x="16" y="1320"/>
                  </a:lnTo>
                  <a:lnTo>
                    <a:pt x="16" y="1336"/>
                  </a:lnTo>
                  <a:lnTo>
                    <a:pt x="0" y="1336"/>
                  </a:lnTo>
                  <a:close/>
                  <a:moveTo>
                    <a:pt x="0" y="1304"/>
                  </a:moveTo>
                  <a:lnTo>
                    <a:pt x="0" y="1288"/>
                  </a:lnTo>
                  <a:lnTo>
                    <a:pt x="16" y="1288"/>
                  </a:lnTo>
                  <a:lnTo>
                    <a:pt x="16" y="1304"/>
                  </a:lnTo>
                  <a:lnTo>
                    <a:pt x="0" y="1304"/>
                  </a:lnTo>
                  <a:close/>
                  <a:moveTo>
                    <a:pt x="0" y="1272"/>
                  </a:moveTo>
                  <a:lnTo>
                    <a:pt x="0" y="1256"/>
                  </a:lnTo>
                  <a:lnTo>
                    <a:pt x="16" y="1256"/>
                  </a:lnTo>
                  <a:lnTo>
                    <a:pt x="16" y="1272"/>
                  </a:lnTo>
                  <a:lnTo>
                    <a:pt x="0" y="1272"/>
                  </a:lnTo>
                  <a:close/>
                  <a:moveTo>
                    <a:pt x="0" y="1239"/>
                  </a:moveTo>
                  <a:lnTo>
                    <a:pt x="0" y="1223"/>
                  </a:lnTo>
                  <a:lnTo>
                    <a:pt x="16" y="1223"/>
                  </a:lnTo>
                  <a:lnTo>
                    <a:pt x="16" y="1239"/>
                  </a:lnTo>
                  <a:lnTo>
                    <a:pt x="0" y="1239"/>
                  </a:lnTo>
                  <a:close/>
                  <a:moveTo>
                    <a:pt x="0" y="1207"/>
                  </a:moveTo>
                  <a:lnTo>
                    <a:pt x="0" y="1191"/>
                  </a:lnTo>
                  <a:lnTo>
                    <a:pt x="16" y="1191"/>
                  </a:lnTo>
                  <a:lnTo>
                    <a:pt x="16" y="1207"/>
                  </a:lnTo>
                  <a:lnTo>
                    <a:pt x="0" y="1207"/>
                  </a:lnTo>
                  <a:close/>
                  <a:moveTo>
                    <a:pt x="0" y="1175"/>
                  </a:moveTo>
                  <a:lnTo>
                    <a:pt x="0" y="1159"/>
                  </a:lnTo>
                  <a:lnTo>
                    <a:pt x="16" y="1159"/>
                  </a:lnTo>
                  <a:lnTo>
                    <a:pt x="16" y="1175"/>
                  </a:lnTo>
                  <a:lnTo>
                    <a:pt x="0" y="1175"/>
                  </a:lnTo>
                  <a:close/>
                  <a:moveTo>
                    <a:pt x="0" y="1143"/>
                  </a:moveTo>
                  <a:lnTo>
                    <a:pt x="0" y="1127"/>
                  </a:lnTo>
                  <a:lnTo>
                    <a:pt x="16" y="1127"/>
                  </a:lnTo>
                  <a:lnTo>
                    <a:pt x="16" y="1143"/>
                  </a:lnTo>
                  <a:lnTo>
                    <a:pt x="0" y="1143"/>
                  </a:lnTo>
                  <a:close/>
                  <a:moveTo>
                    <a:pt x="0" y="1111"/>
                  </a:moveTo>
                  <a:lnTo>
                    <a:pt x="0" y="1095"/>
                  </a:lnTo>
                  <a:lnTo>
                    <a:pt x="16" y="1095"/>
                  </a:lnTo>
                  <a:lnTo>
                    <a:pt x="16" y="1111"/>
                  </a:lnTo>
                  <a:lnTo>
                    <a:pt x="0" y="1111"/>
                  </a:lnTo>
                  <a:close/>
                  <a:moveTo>
                    <a:pt x="0" y="1079"/>
                  </a:moveTo>
                  <a:lnTo>
                    <a:pt x="0" y="1063"/>
                  </a:lnTo>
                  <a:lnTo>
                    <a:pt x="16" y="1063"/>
                  </a:lnTo>
                  <a:lnTo>
                    <a:pt x="16" y="1079"/>
                  </a:lnTo>
                  <a:lnTo>
                    <a:pt x="0" y="1079"/>
                  </a:lnTo>
                  <a:close/>
                  <a:moveTo>
                    <a:pt x="0" y="1047"/>
                  </a:moveTo>
                  <a:lnTo>
                    <a:pt x="0" y="1031"/>
                  </a:lnTo>
                  <a:lnTo>
                    <a:pt x="16" y="1031"/>
                  </a:lnTo>
                  <a:lnTo>
                    <a:pt x="16" y="1047"/>
                  </a:lnTo>
                  <a:lnTo>
                    <a:pt x="0" y="1047"/>
                  </a:lnTo>
                  <a:close/>
                  <a:moveTo>
                    <a:pt x="0" y="1015"/>
                  </a:moveTo>
                  <a:lnTo>
                    <a:pt x="0" y="999"/>
                  </a:lnTo>
                  <a:lnTo>
                    <a:pt x="16" y="999"/>
                  </a:lnTo>
                  <a:lnTo>
                    <a:pt x="16" y="1015"/>
                  </a:lnTo>
                  <a:lnTo>
                    <a:pt x="0" y="1015"/>
                  </a:lnTo>
                  <a:close/>
                  <a:moveTo>
                    <a:pt x="0" y="983"/>
                  </a:moveTo>
                  <a:lnTo>
                    <a:pt x="0" y="967"/>
                  </a:lnTo>
                  <a:lnTo>
                    <a:pt x="16" y="967"/>
                  </a:lnTo>
                  <a:lnTo>
                    <a:pt x="16" y="983"/>
                  </a:lnTo>
                  <a:lnTo>
                    <a:pt x="0" y="983"/>
                  </a:lnTo>
                  <a:close/>
                  <a:moveTo>
                    <a:pt x="0" y="951"/>
                  </a:moveTo>
                  <a:lnTo>
                    <a:pt x="0" y="935"/>
                  </a:lnTo>
                  <a:lnTo>
                    <a:pt x="16" y="935"/>
                  </a:lnTo>
                  <a:lnTo>
                    <a:pt x="16" y="951"/>
                  </a:lnTo>
                  <a:lnTo>
                    <a:pt x="0" y="951"/>
                  </a:lnTo>
                  <a:close/>
                  <a:moveTo>
                    <a:pt x="0" y="919"/>
                  </a:moveTo>
                  <a:lnTo>
                    <a:pt x="0" y="903"/>
                  </a:lnTo>
                  <a:lnTo>
                    <a:pt x="16" y="903"/>
                  </a:lnTo>
                  <a:lnTo>
                    <a:pt x="16" y="919"/>
                  </a:lnTo>
                  <a:lnTo>
                    <a:pt x="0" y="919"/>
                  </a:lnTo>
                  <a:close/>
                  <a:moveTo>
                    <a:pt x="0" y="887"/>
                  </a:moveTo>
                  <a:lnTo>
                    <a:pt x="0" y="871"/>
                  </a:lnTo>
                  <a:lnTo>
                    <a:pt x="16" y="871"/>
                  </a:lnTo>
                  <a:lnTo>
                    <a:pt x="16" y="887"/>
                  </a:lnTo>
                  <a:lnTo>
                    <a:pt x="0" y="887"/>
                  </a:lnTo>
                  <a:close/>
                  <a:moveTo>
                    <a:pt x="0" y="855"/>
                  </a:moveTo>
                  <a:lnTo>
                    <a:pt x="0" y="839"/>
                  </a:lnTo>
                  <a:lnTo>
                    <a:pt x="16" y="839"/>
                  </a:lnTo>
                  <a:lnTo>
                    <a:pt x="16" y="855"/>
                  </a:lnTo>
                  <a:lnTo>
                    <a:pt x="0" y="855"/>
                  </a:lnTo>
                  <a:close/>
                  <a:moveTo>
                    <a:pt x="0" y="823"/>
                  </a:moveTo>
                  <a:lnTo>
                    <a:pt x="0" y="807"/>
                  </a:lnTo>
                  <a:lnTo>
                    <a:pt x="16" y="807"/>
                  </a:lnTo>
                  <a:lnTo>
                    <a:pt x="16" y="823"/>
                  </a:lnTo>
                  <a:lnTo>
                    <a:pt x="0" y="823"/>
                  </a:lnTo>
                  <a:close/>
                  <a:moveTo>
                    <a:pt x="0" y="791"/>
                  </a:moveTo>
                  <a:lnTo>
                    <a:pt x="0" y="775"/>
                  </a:lnTo>
                  <a:lnTo>
                    <a:pt x="16" y="775"/>
                  </a:lnTo>
                  <a:lnTo>
                    <a:pt x="16" y="791"/>
                  </a:lnTo>
                  <a:lnTo>
                    <a:pt x="0" y="791"/>
                  </a:lnTo>
                  <a:close/>
                  <a:moveTo>
                    <a:pt x="0" y="759"/>
                  </a:moveTo>
                  <a:lnTo>
                    <a:pt x="0" y="743"/>
                  </a:lnTo>
                  <a:lnTo>
                    <a:pt x="16" y="743"/>
                  </a:lnTo>
                  <a:lnTo>
                    <a:pt x="16" y="759"/>
                  </a:lnTo>
                  <a:lnTo>
                    <a:pt x="0" y="759"/>
                  </a:lnTo>
                  <a:close/>
                  <a:moveTo>
                    <a:pt x="0" y="727"/>
                  </a:moveTo>
                  <a:lnTo>
                    <a:pt x="0" y="711"/>
                  </a:lnTo>
                  <a:lnTo>
                    <a:pt x="16" y="711"/>
                  </a:lnTo>
                  <a:lnTo>
                    <a:pt x="16" y="727"/>
                  </a:lnTo>
                  <a:lnTo>
                    <a:pt x="0" y="727"/>
                  </a:lnTo>
                  <a:close/>
                  <a:moveTo>
                    <a:pt x="0" y="695"/>
                  </a:moveTo>
                  <a:lnTo>
                    <a:pt x="0" y="679"/>
                  </a:lnTo>
                  <a:lnTo>
                    <a:pt x="16" y="679"/>
                  </a:lnTo>
                  <a:lnTo>
                    <a:pt x="16" y="695"/>
                  </a:lnTo>
                  <a:lnTo>
                    <a:pt x="0" y="695"/>
                  </a:lnTo>
                  <a:close/>
                  <a:moveTo>
                    <a:pt x="0" y="663"/>
                  </a:moveTo>
                  <a:lnTo>
                    <a:pt x="0" y="647"/>
                  </a:lnTo>
                  <a:lnTo>
                    <a:pt x="16" y="647"/>
                  </a:lnTo>
                  <a:lnTo>
                    <a:pt x="16" y="663"/>
                  </a:lnTo>
                  <a:lnTo>
                    <a:pt x="0" y="663"/>
                  </a:lnTo>
                  <a:close/>
                  <a:moveTo>
                    <a:pt x="0" y="631"/>
                  </a:moveTo>
                  <a:lnTo>
                    <a:pt x="0" y="615"/>
                  </a:lnTo>
                  <a:lnTo>
                    <a:pt x="16" y="615"/>
                  </a:lnTo>
                  <a:lnTo>
                    <a:pt x="16" y="631"/>
                  </a:lnTo>
                  <a:lnTo>
                    <a:pt x="0" y="631"/>
                  </a:lnTo>
                  <a:close/>
                  <a:moveTo>
                    <a:pt x="0" y="599"/>
                  </a:moveTo>
                  <a:lnTo>
                    <a:pt x="0" y="583"/>
                  </a:lnTo>
                  <a:lnTo>
                    <a:pt x="16" y="583"/>
                  </a:lnTo>
                  <a:lnTo>
                    <a:pt x="16" y="599"/>
                  </a:lnTo>
                  <a:lnTo>
                    <a:pt x="0" y="599"/>
                  </a:lnTo>
                  <a:close/>
                  <a:moveTo>
                    <a:pt x="0" y="567"/>
                  </a:moveTo>
                  <a:lnTo>
                    <a:pt x="0" y="551"/>
                  </a:lnTo>
                  <a:lnTo>
                    <a:pt x="16" y="551"/>
                  </a:lnTo>
                  <a:lnTo>
                    <a:pt x="16" y="567"/>
                  </a:lnTo>
                  <a:lnTo>
                    <a:pt x="0" y="567"/>
                  </a:lnTo>
                  <a:close/>
                  <a:moveTo>
                    <a:pt x="0" y="535"/>
                  </a:moveTo>
                  <a:lnTo>
                    <a:pt x="0" y="519"/>
                  </a:lnTo>
                  <a:lnTo>
                    <a:pt x="16" y="519"/>
                  </a:lnTo>
                  <a:lnTo>
                    <a:pt x="16" y="535"/>
                  </a:lnTo>
                  <a:lnTo>
                    <a:pt x="0" y="535"/>
                  </a:lnTo>
                  <a:close/>
                  <a:moveTo>
                    <a:pt x="0" y="503"/>
                  </a:moveTo>
                  <a:lnTo>
                    <a:pt x="0" y="487"/>
                  </a:lnTo>
                  <a:lnTo>
                    <a:pt x="16" y="487"/>
                  </a:lnTo>
                  <a:lnTo>
                    <a:pt x="16" y="503"/>
                  </a:lnTo>
                  <a:lnTo>
                    <a:pt x="0" y="503"/>
                  </a:lnTo>
                  <a:close/>
                  <a:moveTo>
                    <a:pt x="0" y="471"/>
                  </a:moveTo>
                  <a:lnTo>
                    <a:pt x="0" y="455"/>
                  </a:lnTo>
                  <a:lnTo>
                    <a:pt x="16" y="455"/>
                  </a:lnTo>
                  <a:lnTo>
                    <a:pt x="16" y="471"/>
                  </a:lnTo>
                  <a:lnTo>
                    <a:pt x="0" y="471"/>
                  </a:lnTo>
                  <a:close/>
                  <a:moveTo>
                    <a:pt x="0" y="439"/>
                  </a:moveTo>
                  <a:lnTo>
                    <a:pt x="0" y="423"/>
                  </a:lnTo>
                  <a:lnTo>
                    <a:pt x="16" y="423"/>
                  </a:lnTo>
                  <a:lnTo>
                    <a:pt x="16" y="439"/>
                  </a:lnTo>
                  <a:lnTo>
                    <a:pt x="0" y="439"/>
                  </a:lnTo>
                  <a:close/>
                  <a:moveTo>
                    <a:pt x="0" y="407"/>
                  </a:moveTo>
                  <a:lnTo>
                    <a:pt x="0" y="391"/>
                  </a:lnTo>
                  <a:lnTo>
                    <a:pt x="16" y="391"/>
                  </a:lnTo>
                  <a:lnTo>
                    <a:pt x="16" y="407"/>
                  </a:lnTo>
                  <a:lnTo>
                    <a:pt x="0" y="407"/>
                  </a:lnTo>
                  <a:close/>
                  <a:moveTo>
                    <a:pt x="0" y="375"/>
                  </a:moveTo>
                  <a:lnTo>
                    <a:pt x="0" y="359"/>
                  </a:lnTo>
                  <a:lnTo>
                    <a:pt x="16" y="359"/>
                  </a:lnTo>
                  <a:lnTo>
                    <a:pt x="16" y="375"/>
                  </a:lnTo>
                  <a:lnTo>
                    <a:pt x="0" y="375"/>
                  </a:lnTo>
                  <a:close/>
                  <a:moveTo>
                    <a:pt x="0" y="343"/>
                  </a:moveTo>
                  <a:lnTo>
                    <a:pt x="0" y="327"/>
                  </a:lnTo>
                  <a:lnTo>
                    <a:pt x="16" y="327"/>
                  </a:lnTo>
                  <a:lnTo>
                    <a:pt x="16" y="343"/>
                  </a:lnTo>
                  <a:lnTo>
                    <a:pt x="0" y="343"/>
                  </a:lnTo>
                  <a:close/>
                  <a:moveTo>
                    <a:pt x="0" y="311"/>
                  </a:moveTo>
                  <a:lnTo>
                    <a:pt x="0" y="295"/>
                  </a:lnTo>
                  <a:lnTo>
                    <a:pt x="16" y="295"/>
                  </a:lnTo>
                  <a:lnTo>
                    <a:pt x="16" y="311"/>
                  </a:lnTo>
                  <a:lnTo>
                    <a:pt x="0" y="311"/>
                  </a:lnTo>
                  <a:close/>
                  <a:moveTo>
                    <a:pt x="0" y="279"/>
                  </a:moveTo>
                  <a:lnTo>
                    <a:pt x="0" y="263"/>
                  </a:lnTo>
                  <a:lnTo>
                    <a:pt x="16" y="263"/>
                  </a:lnTo>
                  <a:lnTo>
                    <a:pt x="16" y="279"/>
                  </a:lnTo>
                  <a:lnTo>
                    <a:pt x="0" y="279"/>
                  </a:lnTo>
                  <a:close/>
                  <a:moveTo>
                    <a:pt x="0" y="247"/>
                  </a:moveTo>
                  <a:lnTo>
                    <a:pt x="0" y="230"/>
                  </a:lnTo>
                  <a:lnTo>
                    <a:pt x="16" y="230"/>
                  </a:lnTo>
                  <a:lnTo>
                    <a:pt x="16" y="247"/>
                  </a:lnTo>
                  <a:lnTo>
                    <a:pt x="0" y="247"/>
                  </a:lnTo>
                  <a:close/>
                  <a:moveTo>
                    <a:pt x="0" y="214"/>
                  </a:moveTo>
                  <a:lnTo>
                    <a:pt x="0" y="198"/>
                  </a:lnTo>
                  <a:lnTo>
                    <a:pt x="16" y="198"/>
                  </a:lnTo>
                  <a:lnTo>
                    <a:pt x="16" y="214"/>
                  </a:lnTo>
                  <a:lnTo>
                    <a:pt x="0" y="214"/>
                  </a:lnTo>
                  <a:close/>
                  <a:moveTo>
                    <a:pt x="0" y="182"/>
                  </a:moveTo>
                  <a:lnTo>
                    <a:pt x="0" y="166"/>
                  </a:lnTo>
                  <a:lnTo>
                    <a:pt x="16" y="166"/>
                  </a:lnTo>
                  <a:lnTo>
                    <a:pt x="16" y="182"/>
                  </a:lnTo>
                  <a:lnTo>
                    <a:pt x="0" y="182"/>
                  </a:lnTo>
                  <a:close/>
                  <a:moveTo>
                    <a:pt x="0" y="150"/>
                  </a:moveTo>
                  <a:lnTo>
                    <a:pt x="0" y="134"/>
                  </a:lnTo>
                  <a:lnTo>
                    <a:pt x="16" y="134"/>
                  </a:lnTo>
                  <a:lnTo>
                    <a:pt x="16" y="150"/>
                  </a:lnTo>
                  <a:lnTo>
                    <a:pt x="0" y="150"/>
                  </a:lnTo>
                  <a:close/>
                  <a:moveTo>
                    <a:pt x="0" y="118"/>
                  </a:moveTo>
                  <a:lnTo>
                    <a:pt x="0" y="102"/>
                  </a:lnTo>
                  <a:lnTo>
                    <a:pt x="16" y="102"/>
                  </a:lnTo>
                  <a:lnTo>
                    <a:pt x="16" y="118"/>
                  </a:lnTo>
                  <a:lnTo>
                    <a:pt x="0" y="118"/>
                  </a:lnTo>
                  <a:close/>
                  <a:moveTo>
                    <a:pt x="0" y="86"/>
                  </a:moveTo>
                  <a:lnTo>
                    <a:pt x="0" y="70"/>
                  </a:lnTo>
                  <a:lnTo>
                    <a:pt x="16" y="70"/>
                  </a:lnTo>
                  <a:lnTo>
                    <a:pt x="16" y="86"/>
                  </a:lnTo>
                  <a:lnTo>
                    <a:pt x="0" y="86"/>
                  </a:lnTo>
                  <a:close/>
                  <a:moveTo>
                    <a:pt x="0" y="54"/>
                  </a:moveTo>
                  <a:lnTo>
                    <a:pt x="0" y="38"/>
                  </a:lnTo>
                  <a:lnTo>
                    <a:pt x="16" y="38"/>
                  </a:lnTo>
                  <a:lnTo>
                    <a:pt x="16" y="54"/>
                  </a:lnTo>
                  <a:lnTo>
                    <a:pt x="0" y="54"/>
                  </a:lnTo>
                  <a:close/>
                  <a:moveTo>
                    <a:pt x="0" y="22"/>
                  </a:moveTo>
                  <a:lnTo>
                    <a:pt x="0" y="8"/>
                  </a:lnTo>
                  <a:cubicBezTo>
                    <a:pt x="0" y="4"/>
                    <a:pt x="4" y="0"/>
                    <a:pt x="8" y="0"/>
                  </a:cubicBezTo>
                  <a:lnTo>
                    <a:pt x="11" y="0"/>
                  </a:lnTo>
                  <a:lnTo>
                    <a:pt x="11" y="16"/>
                  </a:lnTo>
                  <a:lnTo>
                    <a:pt x="8" y="16"/>
                  </a:lnTo>
                  <a:lnTo>
                    <a:pt x="16" y="8"/>
                  </a:lnTo>
                  <a:lnTo>
                    <a:pt x="16" y="22"/>
                  </a:lnTo>
                  <a:lnTo>
                    <a:pt x="0" y="22"/>
                  </a:lnTo>
                  <a:close/>
                  <a:moveTo>
                    <a:pt x="27" y="0"/>
                  </a:moveTo>
                  <a:lnTo>
                    <a:pt x="43" y="0"/>
                  </a:lnTo>
                  <a:lnTo>
                    <a:pt x="43" y="16"/>
                  </a:lnTo>
                  <a:lnTo>
                    <a:pt x="27" y="16"/>
                  </a:lnTo>
                  <a:lnTo>
                    <a:pt x="27" y="0"/>
                  </a:lnTo>
                  <a:close/>
                  <a:moveTo>
                    <a:pt x="59" y="0"/>
                  </a:moveTo>
                  <a:lnTo>
                    <a:pt x="75" y="0"/>
                  </a:lnTo>
                  <a:lnTo>
                    <a:pt x="75" y="16"/>
                  </a:lnTo>
                  <a:lnTo>
                    <a:pt x="59" y="16"/>
                  </a:lnTo>
                  <a:lnTo>
                    <a:pt x="59" y="0"/>
                  </a:lnTo>
                  <a:close/>
                  <a:moveTo>
                    <a:pt x="91" y="0"/>
                  </a:moveTo>
                  <a:lnTo>
                    <a:pt x="107" y="0"/>
                  </a:lnTo>
                  <a:lnTo>
                    <a:pt x="107" y="16"/>
                  </a:lnTo>
                  <a:lnTo>
                    <a:pt x="91" y="16"/>
                  </a:lnTo>
                  <a:lnTo>
                    <a:pt x="91" y="0"/>
                  </a:lnTo>
                  <a:close/>
                  <a:moveTo>
                    <a:pt x="123" y="0"/>
                  </a:moveTo>
                  <a:lnTo>
                    <a:pt x="139" y="0"/>
                  </a:lnTo>
                  <a:lnTo>
                    <a:pt x="139" y="16"/>
                  </a:lnTo>
                  <a:lnTo>
                    <a:pt x="123" y="16"/>
                  </a:lnTo>
                  <a:lnTo>
                    <a:pt x="123" y="0"/>
                  </a:lnTo>
                  <a:close/>
                  <a:moveTo>
                    <a:pt x="155" y="0"/>
                  </a:moveTo>
                  <a:lnTo>
                    <a:pt x="171" y="0"/>
                  </a:lnTo>
                  <a:lnTo>
                    <a:pt x="171" y="16"/>
                  </a:lnTo>
                  <a:lnTo>
                    <a:pt x="155" y="16"/>
                  </a:lnTo>
                  <a:lnTo>
                    <a:pt x="155" y="0"/>
                  </a:lnTo>
                  <a:close/>
                  <a:moveTo>
                    <a:pt x="187" y="0"/>
                  </a:moveTo>
                  <a:lnTo>
                    <a:pt x="203" y="0"/>
                  </a:lnTo>
                  <a:lnTo>
                    <a:pt x="203" y="16"/>
                  </a:lnTo>
                  <a:lnTo>
                    <a:pt x="187" y="16"/>
                  </a:lnTo>
                  <a:lnTo>
                    <a:pt x="187" y="0"/>
                  </a:lnTo>
                  <a:close/>
                  <a:moveTo>
                    <a:pt x="219" y="0"/>
                  </a:moveTo>
                  <a:lnTo>
                    <a:pt x="235" y="0"/>
                  </a:lnTo>
                  <a:lnTo>
                    <a:pt x="235" y="16"/>
                  </a:lnTo>
                  <a:lnTo>
                    <a:pt x="219" y="16"/>
                  </a:lnTo>
                  <a:lnTo>
                    <a:pt x="219" y="0"/>
                  </a:lnTo>
                  <a:close/>
                  <a:moveTo>
                    <a:pt x="251" y="0"/>
                  </a:moveTo>
                  <a:lnTo>
                    <a:pt x="267" y="0"/>
                  </a:lnTo>
                  <a:lnTo>
                    <a:pt x="267" y="16"/>
                  </a:lnTo>
                  <a:lnTo>
                    <a:pt x="251" y="16"/>
                  </a:lnTo>
                  <a:lnTo>
                    <a:pt x="251" y="0"/>
                  </a:lnTo>
                  <a:close/>
                  <a:moveTo>
                    <a:pt x="283" y="0"/>
                  </a:moveTo>
                  <a:lnTo>
                    <a:pt x="299" y="0"/>
                  </a:lnTo>
                  <a:lnTo>
                    <a:pt x="299" y="16"/>
                  </a:lnTo>
                  <a:lnTo>
                    <a:pt x="283" y="16"/>
                  </a:lnTo>
                  <a:lnTo>
                    <a:pt x="283" y="0"/>
                  </a:lnTo>
                  <a:close/>
                  <a:moveTo>
                    <a:pt x="315" y="0"/>
                  </a:moveTo>
                  <a:lnTo>
                    <a:pt x="331" y="0"/>
                  </a:lnTo>
                  <a:lnTo>
                    <a:pt x="331" y="16"/>
                  </a:lnTo>
                  <a:lnTo>
                    <a:pt x="315" y="16"/>
                  </a:lnTo>
                  <a:lnTo>
                    <a:pt x="315" y="0"/>
                  </a:lnTo>
                  <a:close/>
                  <a:moveTo>
                    <a:pt x="347" y="0"/>
                  </a:moveTo>
                  <a:lnTo>
                    <a:pt x="363" y="0"/>
                  </a:lnTo>
                  <a:lnTo>
                    <a:pt x="363" y="16"/>
                  </a:lnTo>
                  <a:lnTo>
                    <a:pt x="347" y="16"/>
                  </a:lnTo>
                  <a:lnTo>
                    <a:pt x="347" y="0"/>
                  </a:lnTo>
                  <a:close/>
                  <a:moveTo>
                    <a:pt x="379" y="0"/>
                  </a:moveTo>
                  <a:lnTo>
                    <a:pt x="395" y="0"/>
                  </a:lnTo>
                  <a:lnTo>
                    <a:pt x="395" y="16"/>
                  </a:lnTo>
                  <a:lnTo>
                    <a:pt x="379" y="16"/>
                  </a:lnTo>
                  <a:lnTo>
                    <a:pt x="379" y="0"/>
                  </a:lnTo>
                  <a:close/>
                  <a:moveTo>
                    <a:pt x="411" y="0"/>
                  </a:moveTo>
                  <a:lnTo>
                    <a:pt x="427" y="0"/>
                  </a:lnTo>
                  <a:lnTo>
                    <a:pt x="427" y="16"/>
                  </a:lnTo>
                  <a:lnTo>
                    <a:pt x="411" y="16"/>
                  </a:lnTo>
                  <a:lnTo>
                    <a:pt x="411" y="0"/>
                  </a:lnTo>
                  <a:close/>
                  <a:moveTo>
                    <a:pt x="443" y="0"/>
                  </a:moveTo>
                  <a:lnTo>
                    <a:pt x="459" y="0"/>
                  </a:lnTo>
                  <a:lnTo>
                    <a:pt x="459" y="16"/>
                  </a:lnTo>
                  <a:lnTo>
                    <a:pt x="443" y="16"/>
                  </a:lnTo>
                  <a:lnTo>
                    <a:pt x="443" y="0"/>
                  </a:lnTo>
                  <a:close/>
                  <a:moveTo>
                    <a:pt x="475" y="0"/>
                  </a:moveTo>
                  <a:lnTo>
                    <a:pt x="491" y="0"/>
                  </a:lnTo>
                  <a:lnTo>
                    <a:pt x="491" y="16"/>
                  </a:lnTo>
                  <a:lnTo>
                    <a:pt x="475" y="16"/>
                  </a:lnTo>
                  <a:lnTo>
                    <a:pt x="475" y="0"/>
                  </a:lnTo>
                  <a:close/>
                  <a:moveTo>
                    <a:pt x="507" y="0"/>
                  </a:moveTo>
                  <a:lnTo>
                    <a:pt x="523" y="0"/>
                  </a:lnTo>
                  <a:lnTo>
                    <a:pt x="523" y="16"/>
                  </a:lnTo>
                  <a:lnTo>
                    <a:pt x="507" y="16"/>
                  </a:lnTo>
                  <a:lnTo>
                    <a:pt x="507" y="0"/>
                  </a:lnTo>
                  <a:close/>
                  <a:moveTo>
                    <a:pt x="539" y="0"/>
                  </a:moveTo>
                  <a:lnTo>
                    <a:pt x="555" y="0"/>
                  </a:lnTo>
                  <a:lnTo>
                    <a:pt x="555" y="16"/>
                  </a:lnTo>
                  <a:lnTo>
                    <a:pt x="539" y="16"/>
                  </a:lnTo>
                  <a:lnTo>
                    <a:pt x="539" y="0"/>
                  </a:lnTo>
                  <a:close/>
                  <a:moveTo>
                    <a:pt x="571" y="0"/>
                  </a:moveTo>
                  <a:lnTo>
                    <a:pt x="587" y="0"/>
                  </a:lnTo>
                  <a:lnTo>
                    <a:pt x="587" y="16"/>
                  </a:lnTo>
                  <a:lnTo>
                    <a:pt x="571" y="16"/>
                  </a:lnTo>
                  <a:lnTo>
                    <a:pt x="571" y="0"/>
                  </a:lnTo>
                  <a:close/>
                  <a:moveTo>
                    <a:pt x="603" y="0"/>
                  </a:moveTo>
                  <a:lnTo>
                    <a:pt x="619" y="0"/>
                  </a:lnTo>
                  <a:lnTo>
                    <a:pt x="619" y="16"/>
                  </a:lnTo>
                  <a:lnTo>
                    <a:pt x="603" y="16"/>
                  </a:lnTo>
                  <a:lnTo>
                    <a:pt x="603" y="0"/>
                  </a:lnTo>
                  <a:close/>
                  <a:moveTo>
                    <a:pt x="635" y="0"/>
                  </a:moveTo>
                  <a:lnTo>
                    <a:pt x="651" y="0"/>
                  </a:lnTo>
                  <a:lnTo>
                    <a:pt x="651" y="16"/>
                  </a:lnTo>
                  <a:lnTo>
                    <a:pt x="635" y="16"/>
                  </a:lnTo>
                  <a:lnTo>
                    <a:pt x="635" y="0"/>
                  </a:lnTo>
                  <a:close/>
                  <a:moveTo>
                    <a:pt x="667" y="0"/>
                  </a:moveTo>
                  <a:lnTo>
                    <a:pt x="683" y="0"/>
                  </a:lnTo>
                  <a:lnTo>
                    <a:pt x="683" y="16"/>
                  </a:lnTo>
                  <a:lnTo>
                    <a:pt x="667" y="16"/>
                  </a:lnTo>
                  <a:lnTo>
                    <a:pt x="667" y="0"/>
                  </a:lnTo>
                  <a:close/>
                  <a:moveTo>
                    <a:pt x="699" y="0"/>
                  </a:moveTo>
                  <a:lnTo>
                    <a:pt x="715" y="0"/>
                  </a:lnTo>
                  <a:lnTo>
                    <a:pt x="715" y="16"/>
                  </a:lnTo>
                  <a:lnTo>
                    <a:pt x="699" y="16"/>
                  </a:lnTo>
                  <a:lnTo>
                    <a:pt x="699" y="0"/>
                  </a:lnTo>
                  <a:close/>
                  <a:moveTo>
                    <a:pt x="731" y="0"/>
                  </a:moveTo>
                  <a:lnTo>
                    <a:pt x="747" y="0"/>
                  </a:lnTo>
                  <a:lnTo>
                    <a:pt x="747" y="16"/>
                  </a:lnTo>
                  <a:lnTo>
                    <a:pt x="731" y="16"/>
                  </a:lnTo>
                  <a:lnTo>
                    <a:pt x="731" y="0"/>
                  </a:lnTo>
                  <a:close/>
                  <a:moveTo>
                    <a:pt x="763" y="0"/>
                  </a:moveTo>
                  <a:lnTo>
                    <a:pt x="779" y="0"/>
                  </a:lnTo>
                  <a:lnTo>
                    <a:pt x="779" y="16"/>
                  </a:lnTo>
                  <a:lnTo>
                    <a:pt x="763" y="16"/>
                  </a:lnTo>
                  <a:lnTo>
                    <a:pt x="763" y="0"/>
                  </a:lnTo>
                  <a:close/>
                  <a:moveTo>
                    <a:pt x="795" y="0"/>
                  </a:moveTo>
                  <a:lnTo>
                    <a:pt x="811" y="0"/>
                  </a:lnTo>
                  <a:lnTo>
                    <a:pt x="811" y="16"/>
                  </a:lnTo>
                  <a:lnTo>
                    <a:pt x="795" y="16"/>
                  </a:lnTo>
                  <a:lnTo>
                    <a:pt x="795" y="0"/>
                  </a:lnTo>
                  <a:close/>
                  <a:moveTo>
                    <a:pt x="827" y="0"/>
                  </a:moveTo>
                  <a:lnTo>
                    <a:pt x="844" y="0"/>
                  </a:lnTo>
                  <a:lnTo>
                    <a:pt x="844" y="16"/>
                  </a:lnTo>
                  <a:lnTo>
                    <a:pt x="827" y="16"/>
                  </a:lnTo>
                  <a:lnTo>
                    <a:pt x="827" y="0"/>
                  </a:lnTo>
                  <a:close/>
                  <a:moveTo>
                    <a:pt x="860" y="0"/>
                  </a:moveTo>
                  <a:lnTo>
                    <a:pt x="876" y="0"/>
                  </a:lnTo>
                  <a:lnTo>
                    <a:pt x="876" y="16"/>
                  </a:lnTo>
                  <a:lnTo>
                    <a:pt x="860" y="16"/>
                  </a:lnTo>
                  <a:lnTo>
                    <a:pt x="860" y="0"/>
                  </a:lnTo>
                  <a:close/>
                  <a:moveTo>
                    <a:pt x="892" y="0"/>
                  </a:moveTo>
                  <a:lnTo>
                    <a:pt x="908" y="0"/>
                  </a:lnTo>
                  <a:lnTo>
                    <a:pt x="908" y="16"/>
                  </a:lnTo>
                  <a:lnTo>
                    <a:pt x="892" y="16"/>
                  </a:lnTo>
                  <a:lnTo>
                    <a:pt x="892" y="0"/>
                  </a:lnTo>
                  <a:close/>
                  <a:moveTo>
                    <a:pt x="924" y="0"/>
                  </a:moveTo>
                  <a:lnTo>
                    <a:pt x="940" y="0"/>
                  </a:lnTo>
                  <a:lnTo>
                    <a:pt x="940" y="16"/>
                  </a:lnTo>
                  <a:lnTo>
                    <a:pt x="924" y="16"/>
                  </a:lnTo>
                  <a:lnTo>
                    <a:pt x="924" y="0"/>
                  </a:lnTo>
                  <a:close/>
                  <a:moveTo>
                    <a:pt x="956" y="0"/>
                  </a:moveTo>
                  <a:lnTo>
                    <a:pt x="972" y="0"/>
                  </a:lnTo>
                  <a:lnTo>
                    <a:pt x="972" y="16"/>
                  </a:lnTo>
                  <a:lnTo>
                    <a:pt x="956" y="16"/>
                  </a:lnTo>
                  <a:lnTo>
                    <a:pt x="956" y="0"/>
                  </a:lnTo>
                  <a:close/>
                  <a:moveTo>
                    <a:pt x="988" y="0"/>
                  </a:moveTo>
                  <a:lnTo>
                    <a:pt x="1004" y="0"/>
                  </a:lnTo>
                  <a:lnTo>
                    <a:pt x="1004" y="16"/>
                  </a:lnTo>
                  <a:lnTo>
                    <a:pt x="988" y="16"/>
                  </a:lnTo>
                  <a:lnTo>
                    <a:pt x="988" y="0"/>
                  </a:lnTo>
                  <a:close/>
                  <a:moveTo>
                    <a:pt x="1020" y="0"/>
                  </a:moveTo>
                  <a:lnTo>
                    <a:pt x="1036" y="0"/>
                  </a:lnTo>
                  <a:lnTo>
                    <a:pt x="1036" y="16"/>
                  </a:lnTo>
                  <a:lnTo>
                    <a:pt x="1020" y="16"/>
                  </a:lnTo>
                  <a:lnTo>
                    <a:pt x="1020" y="0"/>
                  </a:lnTo>
                  <a:close/>
                  <a:moveTo>
                    <a:pt x="1052" y="0"/>
                  </a:moveTo>
                  <a:lnTo>
                    <a:pt x="1068" y="0"/>
                  </a:lnTo>
                  <a:lnTo>
                    <a:pt x="1068" y="16"/>
                  </a:lnTo>
                  <a:lnTo>
                    <a:pt x="1052" y="16"/>
                  </a:lnTo>
                  <a:lnTo>
                    <a:pt x="1052" y="0"/>
                  </a:lnTo>
                  <a:close/>
                  <a:moveTo>
                    <a:pt x="1084" y="0"/>
                  </a:moveTo>
                  <a:lnTo>
                    <a:pt x="1100" y="0"/>
                  </a:lnTo>
                  <a:lnTo>
                    <a:pt x="1100" y="16"/>
                  </a:lnTo>
                  <a:lnTo>
                    <a:pt x="1084" y="16"/>
                  </a:lnTo>
                  <a:lnTo>
                    <a:pt x="1084" y="0"/>
                  </a:lnTo>
                  <a:close/>
                  <a:moveTo>
                    <a:pt x="1116" y="0"/>
                  </a:moveTo>
                  <a:lnTo>
                    <a:pt x="1132" y="0"/>
                  </a:lnTo>
                  <a:lnTo>
                    <a:pt x="1132" y="16"/>
                  </a:lnTo>
                  <a:lnTo>
                    <a:pt x="1116" y="16"/>
                  </a:lnTo>
                  <a:lnTo>
                    <a:pt x="1116" y="0"/>
                  </a:lnTo>
                  <a:close/>
                  <a:moveTo>
                    <a:pt x="1148" y="0"/>
                  </a:moveTo>
                  <a:lnTo>
                    <a:pt x="1164" y="0"/>
                  </a:lnTo>
                  <a:lnTo>
                    <a:pt x="1164" y="16"/>
                  </a:lnTo>
                  <a:lnTo>
                    <a:pt x="1148" y="16"/>
                  </a:lnTo>
                  <a:lnTo>
                    <a:pt x="1148" y="0"/>
                  </a:lnTo>
                  <a:close/>
                  <a:moveTo>
                    <a:pt x="1180" y="0"/>
                  </a:moveTo>
                  <a:lnTo>
                    <a:pt x="1196" y="0"/>
                  </a:lnTo>
                  <a:lnTo>
                    <a:pt x="1196" y="16"/>
                  </a:lnTo>
                  <a:lnTo>
                    <a:pt x="1180" y="16"/>
                  </a:lnTo>
                  <a:lnTo>
                    <a:pt x="1180" y="0"/>
                  </a:lnTo>
                  <a:close/>
                  <a:moveTo>
                    <a:pt x="1212" y="0"/>
                  </a:moveTo>
                  <a:lnTo>
                    <a:pt x="1228" y="0"/>
                  </a:lnTo>
                  <a:lnTo>
                    <a:pt x="1228" y="16"/>
                  </a:lnTo>
                  <a:lnTo>
                    <a:pt x="1212" y="16"/>
                  </a:lnTo>
                  <a:lnTo>
                    <a:pt x="1212" y="0"/>
                  </a:lnTo>
                  <a:close/>
                  <a:moveTo>
                    <a:pt x="1244" y="0"/>
                  </a:moveTo>
                  <a:lnTo>
                    <a:pt x="1260" y="0"/>
                  </a:lnTo>
                  <a:lnTo>
                    <a:pt x="1260" y="16"/>
                  </a:lnTo>
                  <a:lnTo>
                    <a:pt x="1244" y="16"/>
                  </a:lnTo>
                  <a:lnTo>
                    <a:pt x="1244" y="0"/>
                  </a:lnTo>
                  <a:close/>
                  <a:moveTo>
                    <a:pt x="1276" y="0"/>
                  </a:moveTo>
                  <a:lnTo>
                    <a:pt x="1292" y="0"/>
                  </a:lnTo>
                  <a:lnTo>
                    <a:pt x="1292" y="16"/>
                  </a:lnTo>
                  <a:lnTo>
                    <a:pt x="1276" y="16"/>
                  </a:lnTo>
                  <a:lnTo>
                    <a:pt x="1276" y="0"/>
                  </a:lnTo>
                  <a:close/>
                  <a:moveTo>
                    <a:pt x="1308" y="0"/>
                  </a:moveTo>
                  <a:lnTo>
                    <a:pt x="1324" y="0"/>
                  </a:lnTo>
                  <a:lnTo>
                    <a:pt x="1324" y="16"/>
                  </a:lnTo>
                  <a:lnTo>
                    <a:pt x="1308" y="16"/>
                  </a:lnTo>
                  <a:lnTo>
                    <a:pt x="1308" y="0"/>
                  </a:lnTo>
                  <a:close/>
                  <a:moveTo>
                    <a:pt x="1340" y="0"/>
                  </a:moveTo>
                  <a:lnTo>
                    <a:pt x="1356" y="0"/>
                  </a:lnTo>
                  <a:lnTo>
                    <a:pt x="1356" y="16"/>
                  </a:lnTo>
                  <a:lnTo>
                    <a:pt x="1340" y="16"/>
                  </a:lnTo>
                  <a:lnTo>
                    <a:pt x="1340" y="0"/>
                  </a:lnTo>
                  <a:close/>
                  <a:moveTo>
                    <a:pt x="1372" y="0"/>
                  </a:moveTo>
                  <a:lnTo>
                    <a:pt x="1388" y="0"/>
                  </a:lnTo>
                  <a:lnTo>
                    <a:pt x="1388" y="16"/>
                  </a:lnTo>
                  <a:lnTo>
                    <a:pt x="1372" y="16"/>
                  </a:lnTo>
                  <a:lnTo>
                    <a:pt x="1372" y="0"/>
                  </a:lnTo>
                  <a:close/>
                  <a:moveTo>
                    <a:pt x="1404" y="0"/>
                  </a:moveTo>
                  <a:lnTo>
                    <a:pt x="1420" y="0"/>
                  </a:lnTo>
                  <a:lnTo>
                    <a:pt x="1420" y="16"/>
                  </a:lnTo>
                  <a:lnTo>
                    <a:pt x="1404" y="16"/>
                  </a:lnTo>
                  <a:lnTo>
                    <a:pt x="1404" y="0"/>
                  </a:lnTo>
                  <a:close/>
                  <a:moveTo>
                    <a:pt x="1436" y="0"/>
                  </a:moveTo>
                  <a:lnTo>
                    <a:pt x="1452" y="0"/>
                  </a:lnTo>
                  <a:lnTo>
                    <a:pt x="1452" y="16"/>
                  </a:lnTo>
                  <a:lnTo>
                    <a:pt x="1436" y="16"/>
                  </a:lnTo>
                  <a:lnTo>
                    <a:pt x="1436" y="0"/>
                  </a:lnTo>
                  <a:close/>
                  <a:moveTo>
                    <a:pt x="1468" y="0"/>
                  </a:moveTo>
                  <a:lnTo>
                    <a:pt x="1484" y="0"/>
                  </a:lnTo>
                  <a:lnTo>
                    <a:pt x="1484" y="16"/>
                  </a:lnTo>
                  <a:lnTo>
                    <a:pt x="1468" y="16"/>
                  </a:lnTo>
                  <a:lnTo>
                    <a:pt x="1468" y="0"/>
                  </a:lnTo>
                  <a:close/>
                  <a:moveTo>
                    <a:pt x="1500" y="0"/>
                  </a:moveTo>
                  <a:lnTo>
                    <a:pt x="1516" y="0"/>
                  </a:lnTo>
                  <a:lnTo>
                    <a:pt x="1516" y="16"/>
                  </a:lnTo>
                  <a:lnTo>
                    <a:pt x="1500" y="16"/>
                  </a:lnTo>
                  <a:lnTo>
                    <a:pt x="1500" y="0"/>
                  </a:lnTo>
                  <a:close/>
                  <a:moveTo>
                    <a:pt x="1532" y="0"/>
                  </a:moveTo>
                  <a:lnTo>
                    <a:pt x="1548" y="0"/>
                  </a:lnTo>
                  <a:lnTo>
                    <a:pt x="1548" y="16"/>
                  </a:lnTo>
                  <a:lnTo>
                    <a:pt x="1532" y="16"/>
                  </a:lnTo>
                  <a:lnTo>
                    <a:pt x="1532" y="0"/>
                  </a:lnTo>
                  <a:close/>
                  <a:moveTo>
                    <a:pt x="1564" y="0"/>
                  </a:moveTo>
                  <a:lnTo>
                    <a:pt x="1580" y="0"/>
                  </a:lnTo>
                  <a:lnTo>
                    <a:pt x="1580" y="16"/>
                  </a:lnTo>
                  <a:lnTo>
                    <a:pt x="1564" y="16"/>
                  </a:lnTo>
                  <a:lnTo>
                    <a:pt x="1564" y="0"/>
                  </a:lnTo>
                  <a:close/>
                  <a:moveTo>
                    <a:pt x="1596" y="0"/>
                  </a:moveTo>
                  <a:lnTo>
                    <a:pt x="1612" y="0"/>
                  </a:lnTo>
                  <a:lnTo>
                    <a:pt x="1612" y="16"/>
                  </a:lnTo>
                  <a:lnTo>
                    <a:pt x="1596" y="16"/>
                  </a:lnTo>
                  <a:lnTo>
                    <a:pt x="1596" y="0"/>
                  </a:lnTo>
                  <a:close/>
                  <a:moveTo>
                    <a:pt x="1628" y="0"/>
                  </a:moveTo>
                  <a:lnTo>
                    <a:pt x="1644" y="0"/>
                  </a:lnTo>
                  <a:lnTo>
                    <a:pt x="1644" y="16"/>
                  </a:lnTo>
                  <a:lnTo>
                    <a:pt x="1628" y="16"/>
                  </a:lnTo>
                  <a:lnTo>
                    <a:pt x="1628" y="0"/>
                  </a:lnTo>
                  <a:close/>
                  <a:moveTo>
                    <a:pt x="1660" y="0"/>
                  </a:moveTo>
                  <a:lnTo>
                    <a:pt x="1676" y="0"/>
                  </a:lnTo>
                  <a:lnTo>
                    <a:pt x="1676" y="16"/>
                  </a:lnTo>
                  <a:lnTo>
                    <a:pt x="1660" y="16"/>
                  </a:lnTo>
                  <a:lnTo>
                    <a:pt x="1660" y="0"/>
                  </a:lnTo>
                  <a:close/>
                  <a:moveTo>
                    <a:pt x="1692" y="0"/>
                  </a:moveTo>
                  <a:lnTo>
                    <a:pt x="1708" y="0"/>
                  </a:lnTo>
                  <a:lnTo>
                    <a:pt x="1708" y="16"/>
                  </a:lnTo>
                  <a:lnTo>
                    <a:pt x="1692" y="16"/>
                  </a:lnTo>
                  <a:lnTo>
                    <a:pt x="1692" y="0"/>
                  </a:lnTo>
                  <a:close/>
                  <a:moveTo>
                    <a:pt x="1724" y="0"/>
                  </a:moveTo>
                  <a:lnTo>
                    <a:pt x="1740" y="0"/>
                  </a:lnTo>
                  <a:lnTo>
                    <a:pt x="1740" y="16"/>
                  </a:lnTo>
                  <a:lnTo>
                    <a:pt x="1724" y="16"/>
                  </a:lnTo>
                  <a:lnTo>
                    <a:pt x="1724" y="0"/>
                  </a:lnTo>
                  <a:close/>
                  <a:moveTo>
                    <a:pt x="1756" y="0"/>
                  </a:moveTo>
                  <a:lnTo>
                    <a:pt x="1772" y="0"/>
                  </a:lnTo>
                  <a:lnTo>
                    <a:pt x="1772" y="16"/>
                  </a:lnTo>
                  <a:lnTo>
                    <a:pt x="1756" y="16"/>
                  </a:lnTo>
                  <a:lnTo>
                    <a:pt x="1756" y="0"/>
                  </a:lnTo>
                  <a:close/>
                  <a:moveTo>
                    <a:pt x="1788" y="0"/>
                  </a:moveTo>
                  <a:lnTo>
                    <a:pt x="1804" y="0"/>
                  </a:lnTo>
                  <a:lnTo>
                    <a:pt x="1804" y="16"/>
                  </a:lnTo>
                  <a:lnTo>
                    <a:pt x="1788" y="16"/>
                  </a:lnTo>
                  <a:lnTo>
                    <a:pt x="1788" y="0"/>
                  </a:lnTo>
                  <a:close/>
                  <a:moveTo>
                    <a:pt x="1820" y="0"/>
                  </a:moveTo>
                  <a:lnTo>
                    <a:pt x="1837" y="0"/>
                  </a:lnTo>
                  <a:lnTo>
                    <a:pt x="1837" y="16"/>
                  </a:lnTo>
                  <a:lnTo>
                    <a:pt x="1820" y="16"/>
                  </a:lnTo>
                  <a:lnTo>
                    <a:pt x="1820" y="0"/>
                  </a:lnTo>
                  <a:close/>
                  <a:moveTo>
                    <a:pt x="1853" y="0"/>
                  </a:moveTo>
                  <a:lnTo>
                    <a:pt x="1869" y="0"/>
                  </a:lnTo>
                  <a:lnTo>
                    <a:pt x="1869" y="16"/>
                  </a:lnTo>
                  <a:lnTo>
                    <a:pt x="1853" y="16"/>
                  </a:lnTo>
                  <a:lnTo>
                    <a:pt x="1853" y="0"/>
                  </a:lnTo>
                  <a:close/>
                  <a:moveTo>
                    <a:pt x="1885" y="0"/>
                  </a:moveTo>
                  <a:lnTo>
                    <a:pt x="1901" y="0"/>
                  </a:lnTo>
                  <a:lnTo>
                    <a:pt x="1901" y="16"/>
                  </a:lnTo>
                  <a:lnTo>
                    <a:pt x="1885" y="16"/>
                  </a:lnTo>
                  <a:lnTo>
                    <a:pt x="1885" y="0"/>
                  </a:lnTo>
                  <a:close/>
                  <a:moveTo>
                    <a:pt x="1917" y="0"/>
                  </a:moveTo>
                  <a:lnTo>
                    <a:pt x="1933" y="0"/>
                  </a:lnTo>
                  <a:lnTo>
                    <a:pt x="1933" y="16"/>
                  </a:lnTo>
                  <a:lnTo>
                    <a:pt x="1917" y="16"/>
                  </a:lnTo>
                  <a:lnTo>
                    <a:pt x="1917" y="0"/>
                  </a:lnTo>
                  <a:close/>
                  <a:moveTo>
                    <a:pt x="1949" y="0"/>
                  </a:moveTo>
                  <a:lnTo>
                    <a:pt x="1965" y="0"/>
                  </a:lnTo>
                  <a:lnTo>
                    <a:pt x="1965" y="16"/>
                  </a:lnTo>
                  <a:lnTo>
                    <a:pt x="1949" y="16"/>
                  </a:lnTo>
                  <a:lnTo>
                    <a:pt x="1949" y="0"/>
                  </a:lnTo>
                  <a:close/>
                  <a:moveTo>
                    <a:pt x="1981" y="0"/>
                  </a:moveTo>
                  <a:lnTo>
                    <a:pt x="1997" y="0"/>
                  </a:lnTo>
                  <a:lnTo>
                    <a:pt x="1997" y="16"/>
                  </a:lnTo>
                  <a:lnTo>
                    <a:pt x="1981" y="16"/>
                  </a:lnTo>
                  <a:lnTo>
                    <a:pt x="1981" y="0"/>
                  </a:lnTo>
                  <a:close/>
                  <a:moveTo>
                    <a:pt x="2013" y="0"/>
                  </a:moveTo>
                  <a:lnTo>
                    <a:pt x="2029" y="0"/>
                  </a:lnTo>
                  <a:lnTo>
                    <a:pt x="2029" y="16"/>
                  </a:lnTo>
                  <a:lnTo>
                    <a:pt x="2013" y="16"/>
                  </a:lnTo>
                  <a:lnTo>
                    <a:pt x="2013" y="0"/>
                  </a:lnTo>
                  <a:close/>
                  <a:moveTo>
                    <a:pt x="2045" y="0"/>
                  </a:moveTo>
                  <a:lnTo>
                    <a:pt x="2061" y="0"/>
                  </a:lnTo>
                  <a:lnTo>
                    <a:pt x="2061" y="16"/>
                  </a:lnTo>
                  <a:lnTo>
                    <a:pt x="2045" y="16"/>
                  </a:lnTo>
                  <a:lnTo>
                    <a:pt x="2045" y="0"/>
                  </a:lnTo>
                  <a:close/>
                  <a:moveTo>
                    <a:pt x="2077" y="0"/>
                  </a:moveTo>
                  <a:lnTo>
                    <a:pt x="2093" y="0"/>
                  </a:lnTo>
                  <a:lnTo>
                    <a:pt x="2093" y="16"/>
                  </a:lnTo>
                  <a:lnTo>
                    <a:pt x="2077" y="16"/>
                  </a:lnTo>
                  <a:lnTo>
                    <a:pt x="2077" y="0"/>
                  </a:lnTo>
                  <a:close/>
                  <a:moveTo>
                    <a:pt x="2109" y="0"/>
                  </a:moveTo>
                  <a:lnTo>
                    <a:pt x="2125" y="0"/>
                  </a:lnTo>
                  <a:lnTo>
                    <a:pt x="2125" y="16"/>
                  </a:lnTo>
                  <a:lnTo>
                    <a:pt x="2109" y="16"/>
                  </a:lnTo>
                  <a:lnTo>
                    <a:pt x="2109" y="0"/>
                  </a:lnTo>
                  <a:close/>
                  <a:moveTo>
                    <a:pt x="2141" y="0"/>
                  </a:moveTo>
                  <a:lnTo>
                    <a:pt x="2157" y="0"/>
                  </a:lnTo>
                  <a:lnTo>
                    <a:pt x="2157" y="16"/>
                  </a:lnTo>
                  <a:lnTo>
                    <a:pt x="2141" y="16"/>
                  </a:lnTo>
                  <a:lnTo>
                    <a:pt x="2141" y="0"/>
                  </a:lnTo>
                  <a:close/>
                  <a:moveTo>
                    <a:pt x="2173" y="0"/>
                  </a:moveTo>
                  <a:lnTo>
                    <a:pt x="2189" y="0"/>
                  </a:lnTo>
                  <a:lnTo>
                    <a:pt x="2189" y="16"/>
                  </a:lnTo>
                  <a:lnTo>
                    <a:pt x="2173" y="16"/>
                  </a:lnTo>
                  <a:lnTo>
                    <a:pt x="2173" y="0"/>
                  </a:lnTo>
                  <a:close/>
                  <a:moveTo>
                    <a:pt x="2205" y="0"/>
                  </a:moveTo>
                  <a:lnTo>
                    <a:pt x="2221" y="0"/>
                  </a:lnTo>
                  <a:lnTo>
                    <a:pt x="2221" y="16"/>
                  </a:lnTo>
                  <a:lnTo>
                    <a:pt x="2205" y="16"/>
                  </a:lnTo>
                  <a:lnTo>
                    <a:pt x="2205" y="0"/>
                  </a:lnTo>
                  <a:close/>
                  <a:moveTo>
                    <a:pt x="2237" y="0"/>
                  </a:moveTo>
                  <a:lnTo>
                    <a:pt x="2253" y="0"/>
                  </a:lnTo>
                  <a:lnTo>
                    <a:pt x="2253" y="16"/>
                  </a:lnTo>
                  <a:lnTo>
                    <a:pt x="2237" y="16"/>
                  </a:lnTo>
                  <a:lnTo>
                    <a:pt x="2237" y="0"/>
                  </a:lnTo>
                  <a:close/>
                  <a:moveTo>
                    <a:pt x="2269" y="0"/>
                  </a:moveTo>
                  <a:lnTo>
                    <a:pt x="2285" y="0"/>
                  </a:lnTo>
                  <a:lnTo>
                    <a:pt x="2285" y="16"/>
                  </a:lnTo>
                  <a:lnTo>
                    <a:pt x="2269" y="16"/>
                  </a:lnTo>
                  <a:lnTo>
                    <a:pt x="2269" y="0"/>
                  </a:lnTo>
                  <a:close/>
                  <a:moveTo>
                    <a:pt x="2301" y="0"/>
                  </a:moveTo>
                  <a:lnTo>
                    <a:pt x="2317" y="0"/>
                  </a:lnTo>
                  <a:lnTo>
                    <a:pt x="2317" y="16"/>
                  </a:lnTo>
                  <a:lnTo>
                    <a:pt x="2301" y="16"/>
                  </a:lnTo>
                  <a:lnTo>
                    <a:pt x="2301" y="0"/>
                  </a:lnTo>
                  <a:close/>
                  <a:moveTo>
                    <a:pt x="2333" y="0"/>
                  </a:moveTo>
                  <a:lnTo>
                    <a:pt x="2349" y="0"/>
                  </a:lnTo>
                  <a:lnTo>
                    <a:pt x="2349" y="16"/>
                  </a:lnTo>
                  <a:lnTo>
                    <a:pt x="2333" y="16"/>
                  </a:lnTo>
                  <a:lnTo>
                    <a:pt x="2333" y="0"/>
                  </a:lnTo>
                  <a:close/>
                  <a:moveTo>
                    <a:pt x="2365" y="0"/>
                  </a:moveTo>
                  <a:lnTo>
                    <a:pt x="2381" y="0"/>
                  </a:lnTo>
                  <a:lnTo>
                    <a:pt x="2381" y="16"/>
                  </a:lnTo>
                  <a:lnTo>
                    <a:pt x="2365" y="16"/>
                  </a:lnTo>
                  <a:lnTo>
                    <a:pt x="2365" y="0"/>
                  </a:lnTo>
                  <a:close/>
                  <a:moveTo>
                    <a:pt x="2397" y="0"/>
                  </a:moveTo>
                  <a:lnTo>
                    <a:pt x="2413" y="0"/>
                  </a:lnTo>
                  <a:lnTo>
                    <a:pt x="2413" y="16"/>
                  </a:lnTo>
                  <a:lnTo>
                    <a:pt x="2397" y="16"/>
                  </a:lnTo>
                  <a:lnTo>
                    <a:pt x="2397" y="0"/>
                  </a:lnTo>
                  <a:close/>
                  <a:moveTo>
                    <a:pt x="2429" y="0"/>
                  </a:moveTo>
                  <a:lnTo>
                    <a:pt x="2445" y="0"/>
                  </a:lnTo>
                  <a:lnTo>
                    <a:pt x="2445" y="16"/>
                  </a:lnTo>
                  <a:lnTo>
                    <a:pt x="2429" y="16"/>
                  </a:lnTo>
                  <a:lnTo>
                    <a:pt x="2429" y="0"/>
                  </a:lnTo>
                  <a:close/>
                  <a:moveTo>
                    <a:pt x="2461" y="0"/>
                  </a:moveTo>
                  <a:lnTo>
                    <a:pt x="2477" y="0"/>
                  </a:lnTo>
                  <a:lnTo>
                    <a:pt x="2477" y="16"/>
                  </a:lnTo>
                  <a:lnTo>
                    <a:pt x="2461" y="16"/>
                  </a:lnTo>
                  <a:lnTo>
                    <a:pt x="2461" y="0"/>
                  </a:lnTo>
                  <a:close/>
                  <a:moveTo>
                    <a:pt x="2493" y="0"/>
                  </a:moveTo>
                  <a:lnTo>
                    <a:pt x="2509" y="0"/>
                  </a:lnTo>
                  <a:lnTo>
                    <a:pt x="2509" y="16"/>
                  </a:lnTo>
                  <a:lnTo>
                    <a:pt x="2493" y="16"/>
                  </a:lnTo>
                  <a:lnTo>
                    <a:pt x="2493" y="0"/>
                  </a:lnTo>
                  <a:close/>
                  <a:moveTo>
                    <a:pt x="2525" y="0"/>
                  </a:moveTo>
                  <a:lnTo>
                    <a:pt x="2541" y="0"/>
                  </a:lnTo>
                  <a:lnTo>
                    <a:pt x="2541" y="16"/>
                  </a:lnTo>
                  <a:lnTo>
                    <a:pt x="2525" y="16"/>
                  </a:lnTo>
                  <a:lnTo>
                    <a:pt x="2525" y="0"/>
                  </a:lnTo>
                  <a:close/>
                  <a:moveTo>
                    <a:pt x="2557" y="0"/>
                  </a:moveTo>
                  <a:lnTo>
                    <a:pt x="2573" y="0"/>
                  </a:lnTo>
                  <a:lnTo>
                    <a:pt x="2573" y="16"/>
                  </a:lnTo>
                  <a:lnTo>
                    <a:pt x="2557" y="16"/>
                  </a:lnTo>
                  <a:lnTo>
                    <a:pt x="2557" y="0"/>
                  </a:lnTo>
                  <a:close/>
                  <a:moveTo>
                    <a:pt x="2589" y="0"/>
                  </a:moveTo>
                  <a:lnTo>
                    <a:pt x="2605" y="0"/>
                  </a:lnTo>
                  <a:lnTo>
                    <a:pt x="2605" y="16"/>
                  </a:lnTo>
                  <a:lnTo>
                    <a:pt x="2589" y="16"/>
                  </a:lnTo>
                  <a:lnTo>
                    <a:pt x="2589" y="0"/>
                  </a:lnTo>
                  <a:close/>
                  <a:moveTo>
                    <a:pt x="2621" y="0"/>
                  </a:moveTo>
                  <a:lnTo>
                    <a:pt x="2637" y="0"/>
                  </a:lnTo>
                  <a:lnTo>
                    <a:pt x="2637" y="16"/>
                  </a:lnTo>
                  <a:lnTo>
                    <a:pt x="2621" y="16"/>
                  </a:lnTo>
                  <a:lnTo>
                    <a:pt x="2621" y="0"/>
                  </a:lnTo>
                  <a:close/>
                  <a:moveTo>
                    <a:pt x="2653" y="0"/>
                  </a:moveTo>
                  <a:lnTo>
                    <a:pt x="2669" y="0"/>
                  </a:lnTo>
                  <a:lnTo>
                    <a:pt x="2669" y="16"/>
                  </a:lnTo>
                  <a:lnTo>
                    <a:pt x="2653" y="16"/>
                  </a:lnTo>
                  <a:lnTo>
                    <a:pt x="2653" y="0"/>
                  </a:lnTo>
                  <a:close/>
                  <a:moveTo>
                    <a:pt x="2685" y="0"/>
                  </a:moveTo>
                  <a:lnTo>
                    <a:pt x="2701" y="0"/>
                  </a:lnTo>
                  <a:lnTo>
                    <a:pt x="2701" y="16"/>
                  </a:lnTo>
                  <a:lnTo>
                    <a:pt x="2685" y="16"/>
                  </a:lnTo>
                  <a:lnTo>
                    <a:pt x="2685" y="0"/>
                  </a:lnTo>
                  <a:close/>
                  <a:moveTo>
                    <a:pt x="2717" y="0"/>
                  </a:moveTo>
                  <a:lnTo>
                    <a:pt x="2733" y="0"/>
                  </a:lnTo>
                  <a:lnTo>
                    <a:pt x="2733" y="16"/>
                  </a:lnTo>
                  <a:lnTo>
                    <a:pt x="2717" y="16"/>
                  </a:lnTo>
                  <a:lnTo>
                    <a:pt x="2717" y="0"/>
                  </a:lnTo>
                  <a:close/>
                  <a:moveTo>
                    <a:pt x="2749" y="0"/>
                  </a:moveTo>
                  <a:lnTo>
                    <a:pt x="2765" y="0"/>
                  </a:lnTo>
                  <a:lnTo>
                    <a:pt x="2765" y="16"/>
                  </a:lnTo>
                  <a:lnTo>
                    <a:pt x="2749" y="16"/>
                  </a:lnTo>
                  <a:lnTo>
                    <a:pt x="2749" y="0"/>
                  </a:lnTo>
                  <a:close/>
                  <a:moveTo>
                    <a:pt x="2781" y="0"/>
                  </a:moveTo>
                  <a:lnTo>
                    <a:pt x="2797" y="0"/>
                  </a:lnTo>
                  <a:lnTo>
                    <a:pt x="2797" y="16"/>
                  </a:lnTo>
                  <a:lnTo>
                    <a:pt x="2781" y="16"/>
                  </a:lnTo>
                  <a:lnTo>
                    <a:pt x="2781" y="0"/>
                  </a:lnTo>
                  <a:close/>
                  <a:moveTo>
                    <a:pt x="2813" y="0"/>
                  </a:moveTo>
                  <a:lnTo>
                    <a:pt x="2830" y="0"/>
                  </a:lnTo>
                  <a:lnTo>
                    <a:pt x="2830" y="16"/>
                  </a:lnTo>
                  <a:lnTo>
                    <a:pt x="2813" y="16"/>
                  </a:lnTo>
                  <a:lnTo>
                    <a:pt x="2813" y="0"/>
                  </a:lnTo>
                  <a:close/>
                  <a:moveTo>
                    <a:pt x="2846" y="0"/>
                  </a:moveTo>
                  <a:lnTo>
                    <a:pt x="2862" y="0"/>
                  </a:lnTo>
                  <a:lnTo>
                    <a:pt x="2862" y="16"/>
                  </a:lnTo>
                  <a:lnTo>
                    <a:pt x="2846" y="16"/>
                  </a:lnTo>
                  <a:lnTo>
                    <a:pt x="2846" y="0"/>
                  </a:lnTo>
                  <a:close/>
                  <a:moveTo>
                    <a:pt x="2878" y="0"/>
                  </a:moveTo>
                  <a:lnTo>
                    <a:pt x="2894" y="0"/>
                  </a:lnTo>
                  <a:lnTo>
                    <a:pt x="2894" y="16"/>
                  </a:lnTo>
                  <a:lnTo>
                    <a:pt x="2878" y="16"/>
                  </a:lnTo>
                  <a:lnTo>
                    <a:pt x="2878" y="0"/>
                  </a:lnTo>
                  <a:close/>
                  <a:moveTo>
                    <a:pt x="2910" y="0"/>
                  </a:moveTo>
                  <a:lnTo>
                    <a:pt x="2926" y="0"/>
                  </a:lnTo>
                  <a:lnTo>
                    <a:pt x="2926" y="16"/>
                  </a:lnTo>
                  <a:lnTo>
                    <a:pt x="2910" y="16"/>
                  </a:lnTo>
                  <a:lnTo>
                    <a:pt x="2910" y="0"/>
                  </a:lnTo>
                  <a:close/>
                  <a:moveTo>
                    <a:pt x="2942" y="0"/>
                  </a:moveTo>
                  <a:lnTo>
                    <a:pt x="2958" y="0"/>
                  </a:lnTo>
                  <a:lnTo>
                    <a:pt x="2958" y="16"/>
                  </a:lnTo>
                  <a:lnTo>
                    <a:pt x="2942" y="16"/>
                  </a:lnTo>
                  <a:lnTo>
                    <a:pt x="2942" y="0"/>
                  </a:lnTo>
                  <a:close/>
                  <a:moveTo>
                    <a:pt x="2974" y="0"/>
                  </a:moveTo>
                  <a:lnTo>
                    <a:pt x="2990" y="0"/>
                  </a:lnTo>
                  <a:lnTo>
                    <a:pt x="2990" y="16"/>
                  </a:lnTo>
                  <a:lnTo>
                    <a:pt x="2974" y="16"/>
                  </a:lnTo>
                  <a:lnTo>
                    <a:pt x="2974" y="0"/>
                  </a:lnTo>
                  <a:close/>
                  <a:moveTo>
                    <a:pt x="3006" y="0"/>
                  </a:moveTo>
                  <a:lnTo>
                    <a:pt x="3022" y="0"/>
                  </a:lnTo>
                  <a:lnTo>
                    <a:pt x="3022" y="16"/>
                  </a:lnTo>
                  <a:lnTo>
                    <a:pt x="3006" y="16"/>
                  </a:lnTo>
                  <a:lnTo>
                    <a:pt x="3006" y="0"/>
                  </a:lnTo>
                  <a:close/>
                  <a:moveTo>
                    <a:pt x="3038" y="0"/>
                  </a:moveTo>
                  <a:lnTo>
                    <a:pt x="3054" y="0"/>
                  </a:lnTo>
                  <a:lnTo>
                    <a:pt x="3054" y="16"/>
                  </a:lnTo>
                  <a:lnTo>
                    <a:pt x="3038" y="16"/>
                  </a:lnTo>
                  <a:lnTo>
                    <a:pt x="3038" y="0"/>
                  </a:lnTo>
                  <a:close/>
                  <a:moveTo>
                    <a:pt x="3070" y="0"/>
                  </a:moveTo>
                  <a:lnTo>
                    <a:pt x="3086" y="0"/>
                  </a:lnTo>
                  <a:lnTo>
                    <a:pt x="3086" y="16"/>
                  </a:lnTo>
                  <a:lnTo>
                    <a:pt x="3070" y="16"/>
                  </a:lnTo>
                  <a:lnTo>
                    <a:pt x="3070" y="0"/>
                  </a:lnTo>
                  <a:close/>
                  <a:moveTo>
                    <a:pt x="3102" y="0"/>
                  </a:moveTo>
                  <a:lnTo>
                    <a:pt x="3118" y="0"/>
                  </a:lnTo>
                  <a:lnTo>
                    <a:pt x="3118" y="16"/>
                  </a:lnTo>
                  <a:lnTo>
                    <a:pt x="3102" y="16"/>
                  </a:lnTo>
                  <a:lnTo>
                    <a:pt x="3102" y="0"/>
                  </a:lnTo>
                  <a:close/>
                  <a:moveTo>
                    <a:pt x="3134" y="0"/>
                  </a:moveTo>
                  <a:lnTo>
                    <a:pt x="3150" y="0"/>
                  </a:lnTo>
                  <a:lnTo>
                    <a:pt x="3150" y="16"/>
                  </a:lnTo>
                  <a:lnTo>
                    <a:pt x="3134" y="16"/>
                  </a:lnTo>
                  <a:lnTo>
                    <a:pt x="3134" y="0"/>
                  </a:lnTo>
                  <a:close/>
                  <a:moveTo>
                    <a:pt x="3166" y="0"/>
                  </a:moveTo>
                  <a:lnTo>
                    <a:pt x="3182" y="0"/>
                  </a:lnTo>
                  <a:lnTo>
                    <a:pt x="3182" y="16"/>
                  </a:lnTo>
                  <a:lnTo>
                    <a:pt x="3166" y="16"/>
                  </a:lnTo>
                  <a:lnTo>
                    <a:pt x="3166" y="0"/>
                  </a:lnTo>
                  <a:close/>
                  <a:moveTo>
                    <a:pt x="3198" y="0"/>
                  </a:moveTo>
                  <a:lnTo>
                    <a:pt x="3214" y="0"/>
                  </a:lnTo>
                  <a:lnTo>
                    <a:pt x="3214" y="16"/>
                  </a:lnTo>
                  <a:lnTo>
                    <a:pt x="3198" y="16"/>
                  </a:lnTo>
                  <a:lnTo>
                    <a:pt x="3198" y="0"/>
                  </a:lnTo>
                  <a:close/>
                  <a:moveTo>
                    <a:pt x="3230" y="0"/>
                  </a:moveTo>
                  <a:lnTo>
                    <a:pt x="3246" y="0"/>
                  </a:lnTo>
                  <a:lnTo>
                    <a:pt x="3246" y="16"/>
                  </a:lnTo>
                  <a:lnTo>
                    <a:pt x="3230" y="16"/>
                  </a:lnTo>
                  <a:lnTo>
                    <a:pt x="3230" y="0"/>
                  </a:lnTo>
                  <a:close/>
                  <a:moveTo>
                    <a:pt x="3262" y="0"/>
                  </a:moveTo>
                  <a:lnTo>
                    <a:pt x="3278" y="0"/>
                  </a:lnTo>
                  <a:lnTo>
                    <a:pt x="3278" y="16"/>
                  </a:lnTo>
                  <a:lnTo>
                    <a:pt x="3262" y="16"/>
                  </a:lnTo>
                  <a:lnTo>
                    <a:pt x="3262" y="0"/>
                  </a:lnTo>
                  <a:close/>
                  <a:moveTo>
                    <a:pt x="3294" y="0"/>
                  </a:moveTo>
                  <a:lnTo>
                    <a:pt x="3310" y="0"/>
                  </a:lnTo>
                  <a:lnTo>
                    <a:pt x="3310" y="16"/>
                  </a:lnTo>
                  <a:lnTo>
                    <a:pt x="3294" y="16"/>
                  </a:lnTo>
                  <a:lnTo>
                    <a:pt x="3294" y="0"/>
                  </a:lnTo>
                  <a:close/>
                  <a:moveTo>
                    <a:pt x="3326" y="0"/>
                  </a:moveTo>
                  <a:lnTo>
                    <a:pt x="3342" y="0"/>
                  </a:lnTo>
                  <a:lnTo>
                    <a:pt x="3342" y="16"/>
                  </a:lnTo>
                  <a:lnTo>
                    <a:pt x="3326" y="16"/>
                  </a:lnTo>
                  <a:lnTo>
                    <a:pt x="3326" y="0"/>
                  </a:lnTo>
                  <a:close/>
                  <a:moveTo>
                    <a:pt x="3358" y="0"/>
                  </a:moveTo>
                  <a:lnTo>
                    <a:pt x="3374" y="0"/>
                  </a:lnTo>
                  <a:lnTo>
                    <a:pt x="3374" y="16"/>
                  </a:lnTo>
                  <a:lnTo>
                    <a:pt x="3358" y="16"/>
                  </a:lnTo>
                  <a:lnTo>
                    <a:pt x="3358" y="0"/>
                  </a:lnTo>
                  <a:close/>
                  <a:moveTo>
                    <a:pt x="3390" y="0"/>
                  </a:moveTo>
                  <a:lnTo>
                    <a:pt x="3406" y="0"/>
                  </a:lnTo>
                  <a:lnTo>
                    <a:pt x="3406" y="16"/>
                  </a:lnTo>
                  <a:lnTo>
                    <a:pt x="3390" y="16"/>
                  </a:lnTo>
                  <a:lnTo>
                    <a:pt x="3390" y="0"/>
                  </a:lnTo>
                  <a:close/>
                  <a:moveTo>
                    <a:pt x="3422" y="0"/>
                  </a:moveTo>
                  <a:lnTo>
                    <a:pt x="3438" y="0"/>
                  </a:lnTo>
                  <a:lnTo>
                    <a:pt x="3438" y="16"/>
                  </a:lnTo>
                  <a:lnTo>
                    <a:pt x="3422" y="16"/>
                  </a:lnTo>
                  <a:lnTo>
                    <a:pt x="3422" y="0"/>
                  </a:lnTo>
                  <a:close/>
                  <a:moveTo>
                    <a:pt x="3454" y="0"/>
                  </a:moveTo>
                  <a:lnTo>
                    <a:pt x="3470" y="0"/>
                  </a:lnTo>
                  <a:lnTo>
                    <a:pt x="3470" y="16"/>
                  </a:lnTo>
                  <a:lnTo>
                    <a:pt x="3454" y="16"/>
                  </a:lnTo>
                  <a:lnTo>
                    <a:pt x="3454" y="0"/>
                  </a:lnTo>
                  <a:close/>
                  <a:moveTo>
                    <a:pt x="3486" y="0"/>
                  </a:moveTo>
                  <a:lnTo>
                    <a:pt x="3502" y="0"/>
                  </a:lnTo>
                  <a:lnTo>
                    <a:pt x="3502" y="16"/>
                  </a:lnTo>
                  <a:lnTo>
                    <a:pt x="3486" y="16"/>
                  </a:lnTo>
                  <a:lnTo>
                    <a:pt x="3486" y="0"/>
                  </a:lnTo>
                  <a:close/>
                  <a:moveTo>
                    <a:pt x="3518" y="0"/>
                  </a:moveTo>
                  <a:lnTo>
                    <a:pt x="3534" y="0"/>
                  </a:lnTo>
                  <a:lnTo>
                    <a:pt x="3534" y="16"/>
                  </a:lnTo>
                  <a:lnTo>
                    <a:pt x="3518" y="16"/>
                  </a:lnTo>
                  <a:lnTo>
                    <a:pt x="3518" y="0"/>
                  </a:lnTo>
                  <a:close/>
                  <a:moveTo>
                    <a:pt x="3550" y="0"/>
                  </a:moveTo>
                  <a:lnTo>
                    <a:pt x="3566" y="0"/>
                  </a:lnTo>
                  <a:lnTo>
                    <a:pt x="3566" y="16"/>
                  </a:lnTo>
                  <a:lnTo>
                    <a:pt x="3550" y="16"/>
                  </a:lnTo>
                  <a:lnTo>
                    <a:pt x="3550" y="0"/>
                  </a:lnTo>
                  <a:close/>
                  <a:moveTo>
                    <a:pt x="3582" y="0"/>
                  </a:moveTo>
                  <a:lnTo>
                    <a:pt x="3598" y="0"/>
                  </a:lnTo>
                  <a:lnTo>
                    <a:pt x="3598" y="16"/>
                  </a:lnTo>
                  <a:lnTo>
                    <a:pt x="3582" y="16"/>
                  </a:lnTo>
                  <a:lnTo>
                    <a:pt x="3582" y="0"/>
                  </a:lnTo>
                  <a:close/>
                  <a:moveTo>
                    <a:pt x="3614" y="0"/>
                  </a:moveTo>
                  <a:lnTo>
                    <a:pt x="3630" y="0"/>
                  </a:lnTo>
                  <a:lnTo>
                    <a:pt x="3630" y="16"/>
                  </a:lnTo>
                  <a:lnTo>
                    <a:pt x="3614" y="16"/>
                  </a:lnTo>
                  <a:lnTo>
                    <a:pt x="3614" y="0"/>
                  </a:lnTo>
                  <a:close/>
                  <a:moveTo>
                    <a:pt x="3646" y="0"/>
                  </a:moveTo>
                  <a:lnTo>
                    <a:pt x="3662" y="0"/>
                  </a:lnTo>
                  <a:lnTo>
                    <a:pt x="3662" y="16"/>
                  </a:lnTo>
                  <a:lnTo>
                    <a:pt x="3646" y="16"/>
                  </a:lnTo>
                  <a:lnTo>
                    <a:pt x="3646" y="0"/>
                  </a:lnTo>
                  <a:close/>
                  <a:moveTo>
                    <a:pt x="3678" y="0"/>
                  </a:moveTo>
                  <a:lnTo>
                    <a:pt x="3694" y="0"/>
                  </a:lnTo>
                  <a:lnTo>
                    <a:pt x="3694" y="16"/>
                  </a:lnTo>
                  <a:lnTo>
                    <a:pt x="3678" y="16"/>
                  </a:lnTo>
                  <a:lnTo>
                    <a:pt x="3678" y="0"/>
                  </a:lnTo>
                  <a:close/>
                  <a:moveTo>
                    <a:pt x="3710" y="0"/>
                  </a:moveTo>
                  <a:lnTo>
                    <a:pt x="3726" y="0"/>
                  </a:lnTo>
                  <a:lnTo>
                    <a:pt x="3726" y="16"/>
                  </a:lnTo>
                  <a:lnTo>
                    <a:pt x="3710" y="16"/>
                  </a:lnTo>
                  <a:lnTo>
                    <a:pt x="3710" y="0"/>
                  </a:lnTo>
                  <a:close/>
                  <a:moveTo>
                    <a:pt x="3742" y="0"/>
                  </a:moveTo>
                  <a:lnTo>
                    <a:pt x="3758" y="0"/>
                  </a:lnTo>
                  <a:lnTo>
                    <a:pt x="3758" y="16"/>
                  </a:lnTo>
                  <a:lnTo>
                    <a:pt x="3742" y="16"/>
                  </a:lnTo>
                  <a:lnTo>
                    <a:pt x="3742" y="0"/>
                  </a:lnTo>
                  <a:close/>
                  <a:moveTo>
                    <a:pt x="3774" y="0"/>
                  </a:moveTo>
                  <a:lnTo>
                    <a:pt x="3790" y="0"/>
                  </a:lnTo>
                  <a:lnTo>
                    <a:pt x="3790" y="16"/>
                  </a:lnTo>
                  <a:lnTo>
                    <a:pt x="3774" y="16"/>
                  </a:lnTo>
                  <a:lnTo>
                    <a:pt x="3774" y="0"/>
                  </a:lnTo>
                  <a:close/>
                  <a:moveTo>
                    <a:pt x="3806" y="0"/>
                  </a:moveTo>
                  <a:lnTo>
                    <a:pt x="3823" y="0"/>
                  </a:lnTo>
                  <a:lnTo>
                    <a:pt x="3823" y="16"/>
                  </a:lnTo>
                  <a:lnTo>
                    <a:pt x="3806" y="16"/>
                  </a:lnTo>
                  <a:lnTo>
                    <a:pt x="3806" y="0"/>
                  </a:lnTo>
                  <a:close/>
                  <a:moveTo>
                    <a:pt x="3839" y="0"/>
                  </a:moveTo>
                  <a:lnTo>
                    <a:pt x="3855" y="0"/>
                  </a:lnTo>
                  <a:lnTo>
                    <a:pt x="3855" y="16"/>
                  </a:lnTo>
                  <a:lnTo>
                    <a:pt x="3839" y="16"/>
                  </a:lnTo>
                  <a:lnTo>
                    <a:pt x="3839" y="0"/>
                  </a:lnTo>
                  <a:close/>
                  <a:moveTo>
                    <a:pt x="3871" y="0"/>
                  </a:moveTo>
                  <a:lnTo>
                    <a:pt x="3887" y="0"/>
                  </a:lnTo>
                  <a:lnTo>
                    <a:pt x="3887" y="16"/>
                  </a:lnTo>
                  <a:lnTo>
                    <a:pt x="3871" y="16"/>
                  </a:lnTo>
                  <a:lnTo>
                    <a:pt x="3871" y="0"/>
                  </a:lnTo>
                  <a:close/>
                  <a:moveTo>
                    <a:pt x="3903" y="0"/>
                  </a:moveTo>
                  <a:lnTo>
                    <a:pt x="3919" y="0"/>
                  </a:lnTo>
                  <a:lnTo>
                    <a:pt x="3919" y="16"/>
                  </a:lnTo>
                  <a:lnTo>
                    <a:pt x="3903" y="16"/>
                  </a:lnTo>
                  <a:lnTo>
                    <a:pt x="3903" y="0"/>
                  </a:lnTo>
                  <a:close/>
                  <a:moveTo>
                    <a:pt x="3935" y="0"/>
                  </a:moveTo>
                  <a:lnTo>
                    <a:pt x="3951" y="0"/>
                  </a:lnTo>
                  <a:lnTo>
                    <a:pt x="3951" y="16"/>
                  </a:lnTo>
                  <a:lnTo>
                    <a:pt x="3935" y="16"/>
                  </a:lnTo>
                  <a:lnTo>
                    <a:pt x="3935" y="0"/>
                  </a:lnTo>
                  <a:close/>
                  <a:moveTo>
                    <a:pt x="3967" y="0"/>
                  </a:moveTo>
                  <a:lnTo>
                    <a:pt x="3983" y="0"/>
                  </a:lnTo>
                  <a:lnTo>
                    <a:pt x="3983" y="16"/>
                  </a:lnTo>
                  <a:lnTo>
                    <a:pt x="3967" y="16"/>
                  </a:lnTo>
                  <a:lnTo>
                    <a:pt x="3967" y="0"/>
                  </a:lnTo>
                  <a:close/>
                  <a:moveTo>
                    <a:pt x="3999" y="0"/>
                  </a:moveTo>
                  <a:lnTo>
                    <a:pt x="4015" y="0"/>
                  </a:lnTo>
                  <a:lnTo>
                    <a:pt x="4015" y="16"/>
                  </a:lnTo>
                  <a:lnTo>
                    <a:pt x="3999" y="16"/>
                  </a:lnTo>
                  <a:lnTo>
                    <a:pt x="3999" y="0"/>
                  </a:lnTo>
                  <a:close/>
                  <a:moveTo>
                    <a:pt x="4031" y="0"/>
                  </a:moveTo>
                  <a:lnTo>
                    <a:pt x="4047" y="0"/>
                  </a:lnTo>
                  <a:lnTo>
                    <a:pt x="4047" y="16"/>
                  </a:lnTo>
                  <a:lnTo>
                    <a:pt x="4031" y="16"/>
                  </a:lnTo>
                  <a:lnTo>
                    <a:pt x="4031" y="0"/>
                  </a:lnTo>
                  <a:close/>
                  <a:moveTo>
                    <a:pt x="4063" y="0"/>
                  </a:moveTo>
                  <a:lnTo>
                    <a:pt x="4079" y="0"/>
                  </a:lnTo>
                  <a:lnTo>
                    <a:pt x="4079" y="16"/>
                  </a:lnTo>
                  <a:lnTo>
                    <a:pt x="4063" y="16"/>
                  </a:lnTo>
                  <a:lnTo>
                    <a:pt x="4063" y="0"/>
                  </a:lnTo>
                  <a:close/>
                  <a:moveTo>
                    <a:pt x="4095" y="0"/>
                  </a:moveTo>
                  <a:lnTo>
                    <a:pt x="4111" y="0"/>
                  </a:lnTo>
                  <a:lnTo>
                    <a:pt x="4111" y="16"/>
                  </a:lnTo>
                  <a:lnTo>
                    <a:pt x="4095" y="16"/>
                  </a:lnTo>
                  <a:lnTo>
                    <a:pt x="4095" y="0"/>
                  </a:lnTo>
                  <a:close/>
                  <a:moveTo>
                    <a:pt x="4127" y="0"/>
                  </a:moveTo>
                  <a:lnTo>
                    <a:pt x="4143" y="0"/>
                  </a:lnTo>
                  <a:lnTo>
                    <a:pt x="4143" y="16"/>
                  </a:lnTo>
                  <a:lnTo>
                    <a:pt x="4127" y="16"/>
                  </a:lnTo>
                  <a:lnTo>
                    <a:pt x="4127" y="0"/>
                  </a:lnTo>
                  <a:close/>
                  <a:moveTo>
                    <a:pt x="4159" y="0"/>
                  </a:moveTo>
                  <a:lnTo>
                    <a:pt x="4175" y="0"/>
                  </a:lnTo>
                  <a:lnTo>
                    <a:pt x="4175" y="16"/>
                  </a:lnTo>
                  <a:lnTo>
                    <a:pt x="4159" y="16"/>
                  </a:lnTo>
                  <a:lnTo>
                    <a:pt x="4159" y="0"/>
                  </a:lnTo>
                  <a:close/>
                  <a:moveTo>
                    <a:pt x="4191" y="0"/>
                  </a:moveTo>
                  <a:lnTo>
                    <a:pt x="4207" y="0"/>
                  </a:lnTo>
                  <a:lnTo>
                    <a:pt x="4207" y="16"/>
                  </a:lnTo>
                  <a:lnTo>
                    <a:pt x="4191" y="16"/>
                  </a:lnTo>
                  <a:lnTo>
                    <a:pt x="4191" y="0"/>
                  </a:lnTo>
                  <a:close/>
                  <a:moveTo>
                    <a:pt x="4223" y="0"/>
                  </a:moveTo>
                  <a:lnTo>
                    <a:pt x="4239" y="0"/>
                  </a:lnTo>
                  <a:lnTo>
                    <a:pt x="4239" y="16"/>
                  </a:lnTo>
                  <a:lnTo>
                    <a:pt x="4223" y="16"/>
                  </a:lnTo>
                  <a:lnTo>
                    <a:pt x="4223" y="0"/>
                  </a:lnTo>
                  <a:close/>
                  <a:moveTo>
                    <a:pt x="4255" y="0"/>
                  </a:moveTo>
                  <a:lnTo>
                    <a:pt x="4271" y="0"/>
                  </a:lnTo>
                  <a:lnTo>
                    <a:pt x="4271" y="16"/>
                  </a:lnTo>
                  <a:lnTo>
                    <a:pt x="4255" y="16"/>
                  </a:lnTo>
                  <a:lnTo>
                    <a:pt x="4255" y="0"/>
                  </a:lnTo>
                  <a:close/>
                  <a:moveTo>
                    <a:pt x="4287" y="0"/>
                  </a:moveTo>
                  <a:lnTo>
                    <a:pt x="4303" y="0"/>
                  </a:lnTo>
                  <a:lnTo>
                    <a:pt x="4303" y="16"/>
                  </a:lnTo>
                  <a:lnTo>
                    <a:pt x="4287" y="16"/>
                  </a:lnTo>
                  <a:lnTo>
                    <a:pt x="4287" y="0"/>
                  </a:lnTo>
                  <a:close/>
                  <a:moveTo>
                    <a:pt x="4319" y="0"/>
                  </a:moveTo>
                  <a:lnTo>
                    <a:pt x="4335" y="0"/>
                  </a:lnTo>
                  <a:lnTo>
                    <a:pt x="4335" y="16"/>
                  </a:lnTo>
                  <a:lnTo>
                    <a:pt x="4319" y="16"/>
                  </a:lnTo>
                  <a:lnTo>
                    <a:pt x="4319" y="0"/>
                  </a:lnTo>
                  <a:close/>
                  <a:moveTo>
                    <a:pt x="4351" y="0"/>
                  </a:moveTo>
                  <a:lnTo>
                    <a:pt x="4367" y="0"/>
                  </a:lnTo>
                  <a:lnTo>
                    <a:pt x="4367" y="16"/>
                  </a:lnTo>
                  <a:lnTo>
                    <a:pt x="4351" y="16"/>
                  </a:lnTo>
                  <a:lnTo>
                    <a:pt x="4351" y="0"/>
                  </a:lnTo>
                  <a:close/>
                  <a:moveTo>
                    <a:pt x="4383" y="0"/>
                  </a:moveTo>
                  <a:lnTo>
                    <a:pt x="4399" y="0"/>
                  </a:lnTo>
                  <a:lnTo>
                    <a:pt x="4399" y="16"/>
                  </a:lnTo>
                  <a:lnTo>
                    <a:pt x="4383" y="16"/>
                  </a:lnTo>
                  <a:lnTo>
                    <a:pt x="4383" y="0"/>
                  </a:lnTo>
                  <a:close/>
                  <a:moveTo>
                    <a:pt x="4415" y="0"/>
                  </a:moveTo>
                  <a:lnTo>
                    <a:pt x="4431" y="0"/>
                  </a:lnTo>
                  <a:lnTo>
                    <a:pt x="4431" y="16"/>
                  </a:lnTo>
                  <a:lnTo>
                    <a:pt x="4415" y="16"/>
                  </a:lnTo>
                  <a:lnTo>
                    <a:pt x="4415" y="0"/>
                  </a:lnTo>
                  <a:close/>
                  <a:moveTo>
                    <a:pt x="4447" y="0"/>
                  </a:moveTo>
                  <a:lnTo>
                    <a:pt x="4463" y="0"/>
                  </a:lnTo>
                  <a:lnTo>
                    <a:pt x="4463" y="16"/>
                  </a:lnTo>
                  <a:lnTo>
                    <a:pt x="4447" y="16"/>
                  </a:lnTo>
                  <a:lnTo>
                    <a:pt x="4447" y="0"/>
                  </a:lnTo>
                  <a:close/>
                  <a:moveTo>
                    <a:pt x="4479" y="0"/>
                  </a:moveTo>
                  <a:lnTo>
                    <a:pt x="4495" y="0"/>
                  </a:lnTo>
                  <a:lnTo>
                    <a:pt x="4495" y="16"/>
                  </a:lnTo>
                  <a:lnTo>
                    <a:pt x="4479" y="16"/>
                  </a:lnTo>
                  <a:lnTo>
                    <a:pt x="4479" y="0"/>
                  </a:lnTo>
                  <a:close/>
                  <a:moveTo>
                    <a:pt x="4511" y="0"/>
                  </a:moveTo>
                  <a:lnTo>
                    <a:pt x="4527" y="0"/>
                  </a:lnTo>
                  <a:lnTo>
                    <a:pt x="4527" y="16"/>
                  </a:lnTo>
                  <a:lnTo>
                    <a:pt x="4511" y="16"/>
                  </a:lnTo>
                  <a:lnTo>
                    <a:pt x="4511" y="0"/>
                  </a:lnTo>
                  <a:close/>
                  <a:moveTo>
                    <a:pt x="4543" y="0"/>
                  </a:moveTo>
                  <a:lnTo>
                    <a:pt x="4559" y="0"/>
                  </a:lnTo>
                  <a:lnTo>
                    <a:pt x="4559" y="16"/>
                  </a:lnTo>
                  <a:lnTo>
                    <a:pt x="4543" y="16"/>
                  </a:lnTo>
                  <a:lnTo>
                    <a:pt x="4543" y="0"/>
                  </a:lnTo>
                  <a:close/>
                  <a:moveTo>
                    <a:pt x="4575" y="0"/>
                  </a:moveTo>
                  <a:lnTo>
                    <a:pt x="4591" y="0"/>
                  </a:lnTo>
                  <a:lnTo>
                    <a:pt x="4591" y="16"/>
                  </a:lnTo>
                  <a:lnTo>
                    <a:pt x="4575" y="16"/>
                  </a:lnTo>
                  <a:lnTo>
                    <a:pt x="4575" y="0"/>
                  </a:lnTo>
                  <a:close/>
                  <a:moveTo>
                    <a:pt x="4607" y="0"/>
                  </a:moveTo>
                  <a:lnTo>
                    <a:pt x="4623" y="0"/>
                  </a:lnTo>
                  <a:lnTo>
                    <a:pt x="4623" y="16"/>
                  </a:lnTo>
                  <a:lnTo>
                    <a:pt x="4607" y="16"/>
                  </a:lnTo>
                  <a:lnTo>
                    <a:pt x="4607" y="0"/>
                  </a:lnTo>
                  <a:close/>
                  <a:moveTo>
                    <a:pt x="4639" y="0"/>
                  </a:moveTo>
                  <a:lnTo>
                    <a:pt x="4655" y="0"/>
                  </a:lnTo>
                  <a:lnTo>
                    <a:pt x="4655" y="16"/>
                  </a:lnTo>
                  <a:lnTo>
                    <a:pt x="4639" y="16"/>
                  </a:lnTo>
                  <a:lnTo>
                    <a:pt x="4639" y="0"/>
                  </a:lnTo>
                  <a:close/>
                  <a:moveTo>
                    <a:pt x="4671" y="0"/>
                  </a:moveTo>
                  <a:lnTo>
                    <a:pt x="4687" y="0"/>
                  </a:lnTo>
                  <a:lnTo>
                    <a:pt x="4687" y="16"/>
                  </a:lnTo>
                  <a:lnTo>
                    <a:pt x="4671" y="16"/>
                  </a:lnTo>
                  <a:lnTo>
                    <a:pt x="4671" y="0"/>
                  </a:lnTo>
                  <a:close/>
                  <a:moveTo>
                    <a:pt x="4703" y="0"/>
                  </a:moveTo>
                  <a:lnTo>
                    <a:pt x="4719" y="0"/>
                  </a:lnTo>
                  <a:lnTo>
                    <a:pt x="4719" y="16"/>
                  </a:lnTo>
                  <a:lnTo>
                    <a:pt x="4703" y="16"/>
                  </a:lnTo>
                  <a:lnTo>
                    <a:pt x="4703" y="0"/>
                  </a:lnTo>
                  <a:close/>
                  <a:moveTo>
                    <a:pt x="4735" y="0"/>
                  </a:moveTo>
                  <a:lnTo>
                    <a:pt x="4751" y="0"/>
                  </a:lnTo>
                  <a:lnTo>
                    <a:pt x="4751" y="16"/>
                  </a:lnTo>
                  <a:lnTo>
                    <a:pt x="4735" y="16"/>
                  </a:lnTo>
                  <a:lnTo>
                    <a:pt x="4735" y="0"/>
                  </a:lnTo>
                  <a:close/>
                  <a:moveTo>
                    <a:pt x="4767" y="0"/>
                  </a:moveTo>
                  <a:lnTo>
                    <a:pt x="4783" y="0"/>
                  </a:lnTo>
                  <a:lnTo>
                    <a:pt x="4783" y="16"/>
                  </a:lnTo>
                  <a:lnTo>
                    <a:pt x="4767" y="16"/>
                  </a:lnTo>
                  <a:lnTo>
                    <a:pt x="4767" y="0"/>
                  </a:lnTo>
                  <a:close/>
                  <a:moveTo>
                    <a:pt x="4799" y="0"/>
                  </a:moveTo>
                  <a:lnTo>
                    <a:pt x="4816" y="0"/>
                  </a:lnTo>
                  <a:lnTo>
                    <a:pt x="4816" y="16"/>
                  </a:lnTo>
                  <a:lnTo>
                    <a:pt x="4799" y="16"/>
                  </a:lnTo>
                  <a:lnTo>
                    <a:pt x="4799" y="0"/>
                  </a:lnTo>
                  <a:close/>
                  <a:moveTo>
                    <a:pt x="4832" y="0"/>
                  </a:moveTo>
                  <a:lnTo>
                    <a:pt x="4848" y="0"/>
                  </a:lnTo>
                  <a:lnTo>
                    <a:pt x="4848" y="16"/>
                  </a:lnTo>
                  <a:lnTo>
                    <a:pt x="4832" y="16"/>
                  </a:lnTo>
                  <a:lnTo>
                    <a:pt x="4832" y="0"/>
                  </a:lnTo>
                  <a:close/>
                  <a:moveTo>
                    <a:pt x="4864" y="0"/>
                  </a:moveTo>
                  <a:lnTo>
                    <a:pt x="4880" y="0"/>
                  </a:lnTo>
                  <a:lnTo>
                    <a:pt x="4880" y="16"/>
                  </a:lnTo>
                  <a:lnTo>
                    <a:pt x="4864" y="16"/>
                  </a:lnTo>
                  <a:lnTo>
                    <a:pt x="4864" y="0"/>
                  </a:lnTo>
                  <a:close/>
                  <a:moveTo>
                    <a:pt x="4896" y="0"/>
                  </a:moveTo>
                  <a:lnTo>
                    <a:pt x="4912" y="0"/>
                  </a:lnTo>
                  <a:lnTo>
                    <a:pt x="4912" y="16"/>
                  </a:lnTo>
                  <a:lnTo>
                    <a:pt x="4896" y="16"/>
                  </a:lnTo>
                  <a:lnTo>
                    <a:pt x="4896" y="0"/>
                  </a:lnTo>
                  <a:close/>
                  <a:moveTo>
                    <a:pt x="4928" y="0"/>
                  </a:moveTo>
                  <a:lnTo>
                    <a:pt x="4944" y="0"/>
                  </a:lnTo>
                  <a:lnTo>
                    <a:pt x="4944" y="16"/>
                  </a:lnTo>
                  <a:lnTo>
                    <a:pt x="4928" y="16"/>
                  </a:lnTo>
                  <a:lnTo>
                    <a:pt x="4928" y="0"/>
                  </a:lnTo>
                  <a:close/>
                  <a:moveTo>
                    <a:pt x="4960" y="0"/>
                  </a:moveTo>
                  <a:lnTo>
                    <a:pt x="4976" y="0"/>
                  </a:lnTo>
                  <a:lnTo>
                    <a:pt x="4976" y="16"/>
                  </a:lnTo>
                  <a:lnTo>
                    <a:pt x="4960" y="16"/>
                  </a:lnTo>
                  <a:lnTo>
                    <a:pt x="4960" y="0"/>
                  </a:lnTo>
                  <a:close/>
                  <a:moveTo>
                    <a:pt x="4992" y="0"/>
                  </a:moveTo>
                  <a:lnTo>
                    <a:pt x="5008" y="0"/>
                  </a:lnTo>
                  <a:lnTo>
                    <a:pt x="5008" y="16"/>
                  </a:lnTo>
                  <a:lnTo>
                    <a:pt x="4992" y="16"/>
                  </a:lnTo>
                  <a:lnTo>
                    <a:pt x="4992" y="0"/>
                  </a:lnTo>
                  <a:close/>
                  <a:moveTo>
                    <a:pt x="5024" y="0"/>
                  </a:moveTo>
                  <a:lnTo>
                    <a:pt x="5040" y="0"/>
                  </a:lnTo>
                  <a:lnTo>
                    <a:pt x="5040" y="16"/>
                  </a:lnTo>
                  <a:lnTo>
                    <a:pt x="5024" y="16"/>
                  </a:lnTo>
                  <a:lnTo>
                    <a:pt x="5024" y="0"/>
                  </a:lnTo>
                  <a:close/>
                  <a:moveTo>
                    <a:pt x="5056" y="0"/>
                  </a:moveTo>
                  <a:lnTo>
                    <a:pt x="5072" y="0"/>
                  </a:lnTo>
                  <a:lnTo>
                    <a:pt x="5072" y="16"/>
                  </a:lnTo>
                  <a:lnTo>
                    <a:pt x="5056" y="16"/>
                  </a:lnTo>
                  <a:lnTo>
                    <a:pt x="5056" y="0"/>
                  </a:lnTo>
                  <a:close/>
                  <a:moveTo>
                    <a:pt x="5088" y="0"/>
                  </a:moveTo>
                  <a:lnTo>
                    <a:pt x="5104" y="0"/>
                  </a:lnTo>
                  <a:lnTo>
                    <a:pt x="5104" y="16"/>
                  </a:lnTo>
                  <a:lnTo>
                    <a:pt x="5088" y="16"/>
                  </a:lnTo>
                  <a:lnTo>
                    <a:pt x="5088" y="0"/>
                  </a:lnTo>
                  <a:close/>
                  <a:moveTo>
                    <a:pt x="5120" y="0"/>
                  </a:moveTo>
                  <a:lnTo>
                    <a:pt x="5136" y="0"/>
                  </a:lnTo>
                  <a:lnTo>
                    <a:pt x="5136" y="16"/>
                  </a:lnTo>
                  <a:lnTo>
                    <a:pt x="5120" y="16"/>
                  </a:lnTo>
                  <a:lnTo>
                    <a:pt x="5120" y="0"/>
                  </a:lnTo>
                  <a:close/>
                  <a:moveTo>
                    <a:pt x="5152" y="0"/>
                  </a:moveTo>
                  <a:lnTo>
                    <a:pt x="5168" y="0"/>
                  </a:lnTo>
                  <a:lnTo>
                    <a:pt x="5168" y="16"/>
                  </a:lnTo>
                  <a:lnTo>
                    <a:pt x="5152" y="16"/>
                  </a:lnTo>
                  <a:lnTo>
                    <a:pt x="5152" y="0"/>
                  </a:lnTo>
                  <a:close/>
                  <a:moveTo>
                    <a:pt x="5184" y="0"/>
                  </a:moveTo>
                  <a:lnTo>
                    <a:pt x="5200" y="0"/>
                  </a:lnTo>
                  <a:lnTo>
                    <a:pt x="5200" y="16"/>
                  </a:lnTo>
                  <a:lnTo>
                    <a:pt x="5184" y="16"/>
                  </a:lnTo>
                  <a:lnTo>
                    <a:pt x="5184" y="0"/>
                  </a:lnTo>
                  <a:close/>
                  <a:moveTo>
                    <a:pt x="5216" y="0"/>
                  </a:moveTo>
                  <a:lnTo>
                    <a:pt x="5232" y="0"/>
                  </a:lnTo>
                  <a:lnTo>
                    <a:pt x="5232" y="16"/>
                  </a:lnTo>
                  <a:lnTo>
                    <a:pt x="5216" y="16"/>
                  </a:lnTo>
                  <a:lnTo>
                    <a:pt x="5216" y="0"/>
                  </a:lnTo>
                  <a:close/>
                  <a:moveTo>
                    <a:pt x="5248" y="0"/>
                  </a:moveTo>
                  <a:lnTo>
                    <a:pt x="5264" y="0"/>
                  </a:lnTo>
                  <a:lnTo>
                    <a:pt x="5264" y="16"/>
                  </a:lnTo>
                  <a:lnTo>
                    <a:pt x="5248" y="16"/>
                  </a:lnTo>
                  <a:lnTo>
                    <a:pt x="5248" y="0"/>
                  </a:lnTo>
                  <a:close/>
                  <a:moveTo>
                    <a:pt x="5280" y="0"/>
                  </a:moveTo>
                  <a:lnTo>
                    <a:pt x="5296" y="0"/>
                  </a:lnTo>
                  <a:lnTo>
                    <a:pt x="5296" y="16"/>
                  </a:lnTo>
                  <a:lnTo>
                    <a:pt x="5280" y="16"/>
                  </a:lnTo>
                  <a:lnTo>
                    <a:pt x="5280" y="0"/>
                  </a:lnTo>
                  <a:close/>
                  <a:moveTo>
                    <a:pt x="5312" y="0"/>
                  </a:moveTo>
                  <a:lnTo>
                    <a:pt x="5328" y="0"/>
                  </a:lnTo>
                  <a:lnTo>
                    <a:pt x="5328" y="16"/>
                  </a:lnTo>
                  <a:lnTo>
                    <a:pt x="5312" y="16"/>
                  </a:lnTo>
                  <a:lnTo>
                    <a:pt x="5312" y="0"/>
                  </a:lnTo>
                  <a:close/>
                  <a:moveTo>
                    <a:pt x="5344" y="0"/>
                  </a:moveTo>
                  <a:lnTo>
                    <a:pt x="5360" y="0"/>
                  </a:lnTo>
                  <a:lnTo>
                    <a:pt x="5360" y="16"/>
                  </a:lnTo>
                  <a:lnTo>
                    <a:pt x="5344" y="16"/>
                  </a:lnTo>
                  <a:lnTo>
                    <a:pt x="5344" y="0"/>
                  </a:lnTo>
                  <a:close/>
                  <a:moveTo>
                    <a:pt x="5376" y="0"/>
                  </a:moveTo>
                  <a:lnTo>
                    <a:pt x="5392" y="0"/>
                  </a:lnTo>
                  <a:lnTo>
                    <a:pt x="5392" y="16"/>
                  </a:lnTo>
                  <a:lnTo>
                    <a:pt x="5376" y="16"/>
                  </a:lnTo>
                  <a:lnTo>
                    <a:pt x="5376" y="0"/>
                  </a:lnTo>
                  <a:close/>
                  <a:moveTo>
                    <a:pt x="5408" y="0"/>
                  </a:moveTo>
                  <a:lnTo>
                    <a:pt x="5424" y="0"/>
                  </a:lnTo>
                  <a:lnTo>
                    <a:pt x="5424" y="16"/>
                  </a:lnTo>
                  <a:lnTo>
                    <a:pt x="5408" y="16"/>
                  </a:lnTo>
                  <a:lnTo>
                    <a:pt x="5408" y="0"/>
                  </a:lnTo>
                  <a:close/>
                  <a:moveTo>
                    <a:pt x="5440" y="0"/>
                  </a:moveTo>
                  <a:lnTo>
                    <a:pt x="5456" y="0"/>
                  </a:lnTo>
                  <a:lnTo>
                    <a:pt x="5456" y="16"/>
                  </a:lnTo>
                  <a:lnTo>
                    <a:pt x="5440" y="16"/>
                  </a:lnTo>
                  <a:lnTo>
                    <a:pt x="5440" y="0"/>
                  </a:lnTo>
                  <a:close/>
                  <a:moveTo>
                    <a:pt x="5472" y="0"/>
                  </a:moveTo>
                  <a:lnTo>
                    <a:pt x="5488" y="0"/>
                  </a:lnTo>
                  <a:lnTo>
                    <a:pt x="5488" y="16"/>
                  </a:lnTo>
                  <a:lnTo>
                    <a:pt x="5472" y="16"/>
                  </a:lnTo>
                  <a:lnTo>
                    <a:pt x="5472" y="0"/>
                  </a:lnTo>
                  <a:close/>
                  <a:moveTo>
                    <a:pt x="5504" y="0"/>
                  </a:moveTo>
                  <a:lnTo>
                    <a:pt x="5520" y="0"/>
                  </a:lnTo>
                  <a:lnTo>
                    <a:pt x="5520" y="16"/>
                  </a:lnTo>
                  <a:lnTo>
                    <a:pt x="5504" y="16"/>
                  </a:lnTo>
                  <a:lnTo>
                    <a:pt x="5504" y="0"/>
                  </a:lnTo>
                  <a:close/>
                  <a:moveTo>
                    <a:pt x="5536" y="0"/>
                  </a:moveTo>
                  <a:lnTo>
                    <a:pt x="5552" y="0"/>
                  </a:lnTo>
                  <a:lnTo>
                    <a:pt x="5552" y="16"/>
                  </a:lnTo>
                  <a:lnTo>
                    <a:pt x="5536" y="16"/>
                  </a:lnTo>
                  <a:lnTo>
                    <a:pt x="5536" y="0"/>
                  </a:lnTo>
                  <a:close/>
                  <a:moveTo>
                    <a:pt x="5568" y="0"/>
                  </a:moveTo>
                  <a:lnTo>
                    <a:pt x="5584" y="0"/>
                  </a:lnTo>
                  <a:lnTo>
                    <a:pt x="5584" y="16"/>
                  </a:lnTo>
                  <a:lnTo>
                    <a:pt x="5568" y="16"/>
                  </a:lnTo>
                  <a:lnTo>
                    <a:pt x="5568" y="0"/>
                  </a:lnTo>
                  <a:close/>
                  <a:moveTo>
                    <a:pt x="5600" y="0"/>
                  </a:moveTo>
                  <a:lnTo>
                    <a:pt x="5616" y="0"/>
                  </a:lnTo>
                  <a:lnTo>
                    <a:pt x="5616" y="16"/>
                  </a:lnTo>
                  <a:lnTo>
                    <a:pt x="5600" y="16"/>
                  </a:lnTo>
                  <a:lnTo>
                    <a:pt x="5600" y="0"/>
                  </a:lnTo>
                  <a:close/>
                  <a:moveTo>
                    <a:pt x="5632" y="0"/>
                  </a:moveTo>
                  <a:lnTo>
                    <a:pt x="5648" y="0"/>
                  </a:lnTo>
                  <a:lnTo>
                    <a:pt x="5648" y="16"/>
                  </a:lnTo>
                  <a:lnTo>
                    <a:pt x="5632" y="16"/>
                  </a:lnTo>
                  <a:lnTo>
                    <a:pt x="5632" y="0"/>
                  </a:lnTo>
                  <a:close/>
                  <a:moveTo>
                    <a:pt x="5664" y="0"/>
                  </a:moveTo>
                  <a:lnTo>
                    <a:pt x="5680" y="0"/>
                  </a:lnTo>
                  <a:lnTo>
                    <a:pt x="5680" y="16"/>
                  </a:lnTo>
                  <a:lnTo>
                    <a:pt x="5664" y="16"/>
                  </a:lnTo>
                  <a:lnTo>
                    <a:pt x="5664" y="0"/>
                  </a:lnTo>
                  <a:close/>
                  <a:moveTo>
                    <a:pt x="5696" y="0"/>
                  </a:moveTo>
                  <a:lnTo>
                    <a:pt x="5712" y="0"/>
                  </a:lnTo>
                  <a:lnTo>
                    <a:pt x="5712" y="16"/>
                  </a:lnTo>
                  <a:lnTo>
                    <a:pt x="5696" y="16"/>
                  </a:lnTo>
                  <a:lnTo>
                    <a:pt x="5696" y="0"/>
                  </a:lnTo>
                  <a:close/>
                  <a:moveTo>
                    <a:pt x="5728" y="0"/>
                  </a:moveTo>
                  <a:lnTo>
                    <a:pt x="5744" y="0"/>
                  </a:lnTo>
                  <a:lnTo>
                    <a:pt x="5744" y="16"/>
                  </a:lnTo>
                  <a:lnTo>
                    <a:pt x="5728" y="16"/>
                  </a:lnTo>
                  <a:lnTo>
                    <a:pt x="5728" y="0"/>
                  </a:lnTo>
                  <a:close/>
                  <a:moveTo>
                    <a:pt x="5760" y="0"/>
                  </a:moveTo>
                  <a:lnTo>
                    <a:pt x="5776" y="0"/>
                  </a:lnTo>
                  <a:lnTo>
                    <a:pt x="5776" y="16"/>
                  </a:lnTo>
                  <a:lnTo>
                    <a:pt x="5760" y="16"/>
                  </a:lnTo>
                  <a:lnTo>
                    <a:pt x="5760" y="0"/>
                  </a:lnTo>
                  <a:close/>
                  <a:moveTo>
                    <a:pt x="5793" y="0"/>
                  </a:moveTo>
                  <a:lnTo>
                    <a:pt x="5809" y="0"/>
                  </a:lnTo>
                  <a:lnTo>
                    <a:pt x="5809" y="16"/>
                  </a:lnTo>
                  <a:lnTo>
                    <a:pt x="5793" y="16"/>
                  </a:lnTo>
                  <a:lnTo>
                    <a:pt x="5793" y="0"/>
                  </a:lnTo>
                  <a:close/>
                  <a:moveTo>
                    <a:pt x="5825" y="0"/>
                  </a:moveTo>
                  <a:lnTo>
                    <a:pt x="5841" y="0"/>
                  </a:lnTo>
                  <a:lnTo>
                    <a:pt x="5841" y="16"/>
                  </a:lnTo>
                  <a:lnTo>
                    <a:pt x="5825" y="16"/>
                  </a:lnTo>
                  <a:lnTo>
                    <a:pt x="5825" y="0"/>
                  </a:lnTo>
                  <a:close/>
                  <a:moveTo>
                    <a:pt x="5857" y="0"/>
                  </a:moveTo>
                  <a:lnTo>
                    <a:pt x="5873" y="0"/>
                  </a:lnTo>
                  <a:lnTo>
                    <a:pt x="5873" y="16"/>
                  </a:lnTo>
                  <a:lnTo>
                    <a:pt x="5857" y="16"/>
                  </a:lnTo>
                  <a:lnTo>
                    <a:pt x="5857" y="0"/>
                  </a:lnTo>
                  <a:close/>
                  <a:moveTo>
                    <a:pt x="5889" y="0"/>
                  </a:moveTo>
                  <a:lnTo>
                    <a:pt x="5905" y="0"/>
                  </a:lnTo>
                  <a:lnTo>
                    <a:pt x="5905" y="16"/>
                  </a:lnTo>
                  <a:lnTo>
                    <a:pt x="5889" y="16"/>
                  </a:lnTo>
                  <a:lnTo>
                    <a:pt x="5889" y="0"/>
                  </a:lnTo>
                  <a:close/>
                  <a:moveTo>
                    <a:pt x="5921" y="0"/>
                  </a:moveTo>
                  <a:lnTo>
                    <a:pt x="5937" y="0"/>
                  </a:lnTo>
                  <a:lnTo>
                    <a:pt x="5937" y="16"/>
                  </a:lnTo>
                  <a:lnTo>
                    <a:pt x="5921" y="16"/>
                  </a:lnTo>
                  <a:lnTo>
                    <a:pt x="5921" y="0"/>
                  </a:lnTo>
                  <a:close/>
                  <a:moveTo>
                    <a:pt x="5953" y="0"/>
                  </a:moveTo>
                  <a:lnTo>
                    <a:pt x="5969" y="0"/>
                  </a:lnTo>
                  <a:lnTo>
                    <a:pt x="5969" y="16"/>
                  </a:lnTo>
                  <a:lnTo>
                    <a:pt x="5953" y="16"/>
                  </a:lnTo>
                  <a:lnTo>
                    <a:pt x="5953" y="0"/>
                  </a:lnTo>
                  <a:close/>
                  <a:moveTo>
                    <a:pt x="5985" y="0"/>
                  </a:moveTo>
                  <a:lnTo>
                    <a:pt x="6001" y="0"/>
                  </a:lnTo>
                  <a:lnTo>
                    <a:pt x="6001" y="16"/>
                  </a:lnTo>
                  <a:lnTo>
                    <a:pt x="5985" y="16"/>
                  </a:lnTo>
                  <a:lnTo>
                    <a:pt x="5985" y="0"/>
                  </a:lnTo>
                  <a:close/>
                  <a:moveTo>
                    <a:pt x="6017" y="0"/>
                  </a:moveTo>
                  <a:lnTo>
                    <a:pt x="6033" y="0"/>
                  </a:lnTo>
                  <a:lnTo>
                    <a:pt x="6033" y="16"/>
                  </a:lnTo>
                  <a:lnTo>
                    <a:pt x="6017" y="16"/>
                  </a:lnTo>
                  <a:lnTo>
                    <a:pt x="6017" y="0"/>
                  </a:lnTo>
                  <a:close/>
                  <a:moveTo>
                    <a:pt x="6049" y="0"/>
                  </a:moveTo>
                  <a:lnTo>
                    <a:pt x="6065" y="0"/>
                  </a:lnTo>
                  <a:lnTo>
                    <a:pt x="6065" y="16"/>
                  </a:lnTo>
                  <a:lnTo>
                    <a:pt x="6049" y="16"/>
                  </a:lnTo>
                  <a:lnTo>
                    <a:pt x="6049" y="0"/>
                  </a:lnTo>
                  <a:close/>
                  <a:moveTo>
                    <a:pt x="6081" y="0"/>
                  </a:moveTo>
                  <a:lnTo>
                    <a:pt x="6097" y="0"/>
                  </a:lnTo>
                  <a:lnTo>
                    <a:pt x="6097" y="16"/>
                  </a:lnTo>
                  <a:lnTo>
                    <a:pt x="6081" y="16"/>
                  </a:lnTo>
                  <a:lnTo>
                    <a:pt x="6081" y="0"/>
                  </a:lnTo>
                  <a:close/>
                  <a:moveTo>
                    <a:pt x="6113" y="0"/>
                  </a:moveTo>
                  <a:lnTo>
                    <a:pt x="6129" y="0"/>
                  </a:lnTo>
                  <a:lnTo>
                    <a:pt x="6129" y="16"/>
                  </a:lnTo>
                  <a:lnTo>
                    <a:pt x="6113" y="16"/>
                  </a:lnTo>
                  <a:lnTo>
                    <a:pt x="6113" y="0"/>
                  </a:lnTo>
                  <a:close/>
                  <a:moveTo>
                    <a:pt x="6145" y="0"/>
                  </a:moveTo>
                  <a:lnTo>
                    <a:pt x="6161" y="0"/>
                  </a:lnTo>
                  <a:lnTo>
                    <a:pt x="6161" y="16"/>
                  </a:lnTo>
                  <a:lnTo>
                    <a:pt x="6145" y="16"/>
                  </a:lnTo>
                  <a:lnTo>
                    <a:pt x="6145" y="0"/>
                  </a:lnTo>
                  <a:close/>
                  <a:moveTo>
                    <a:pt x="6177" y="0"/>
                  </a:moveTo>
                  <a:lnTo>
                    <a:pt x="6193" y="0"/>
                  </a:lnTo>
                  <a:lnTo>
                    <a:pt x="6193" y="16"/>
                  </a:lnTo>
                  <a:lnTo>
                    <a:pt x="6177" y="16"/>
                  </a:lnTo>
                  <a:lnTo>
                    <a:pt x="6177" y="0"/>
                  </a:lnTo>
                  <a:close/>
                  <a:moveTo>
                    <a:pt x="6209" y="0"/>
                  </a:moveTo>
                  <a:lnTo>
                    <a:pt x="6225" y="0"/>
                  </a:lnTo>
                  <a:lnTo>
                    <a:pt x="6225" y="16"/>
                  </a:lnTo>
                  <a:lnTo>
                    <a:pt x="6209" y="16"/>
                  </a:lnTo>
                  <a:lnTo>
                    <a:pt x="6209" y="0"/>
                  </a:lnTo>
                  <a:close/>
                  <a:moveTo>
                    <a:pt x="6241" y="0"/>
                  </a:moveTo>
                  <a:lnTo>
                    <a:pt x="6257" y="0"/>
                  </a:lnTo>
                  <a:lnTo>
                    <a:pt x="6257" y="16"/>
                  </a:lnTo>
                  <a:lnTo>
                    <a:pt x="6241" y="16"/>
                  </a:lnTo>
                  <a:lnTo>
                    <a:pt x="6241" y="0"/>
                  </a:lnTo>
                  <a:close/>
                  <a:moveTo>
                    <a:pt x="6273" y="0"/>
                  </a:moveTo>
                  <a:lnTo>
                    <a:pt x="6289" y="0"/>
                  </a:lnTo>
                  <a:lnTo>
                    <a:pt x="6289" y="16"/>
                  </a:lnTo>
                  <a:lnTo>
                    <a:pt x="6273" y="16"/>
                  </a:lnTo>
                  <a:lnTo>
                    <a:pt x="6273" y="0"/>
                  </a:lnTo>
                  <a:close/>
                  <a:moveTo>
                    <a:pt x="6305" y="0"/>
                  </a:moveTo>
                  <a:lnTo>
                    <a:pt x="6321" y="0"/>
                  </a:lnTo>
                  <a:lnTo>
                    <a:pt x="6321" y="16"/>
                  </a:lnTo>
                  <a:lnTo>
                    <a:pt x="6305" y="16"/>
                  </a:lnTo>
                  <a:lnTo>
                    <a:pt x="6305" y="0"/>
                  </a:lnTo>
                  <a:close/>
                  <a:moveTo>
                    <a:pt x="6337" y="0"/>
                  </a:moveTo>
                  <a:lnTo>
                    <a:pt x="6353" y="0"/>
                  </a:lnTo>
                  <a:lnTo>
                    <a:pt x="6353" y="16"/>
                  </a:lnTo>
                  <a:lnTo>
                    <a:pt x="6337" y="16"/>
                  </a:lnTo>
                  <a:lnTo>
                    <a:pt x="6337" y="0"/>
                  </a:lnTo>
                  <a:close/>
                  <a:moveTo>
                    <a:pt x="6369" y="0"/>
                  </a:moveTo>
                  <a:lnTo>
                    <a:pt x="6385" y="0"/>
                  </a:lnTo>
                  <a:lnTo>
                    <a:pt x="6385" y="16"/>
                  </a:lnTo>
                  <a:lnTo>
                    <a:pt x="6369" y="16"/>
                  </a:lnTo>
                  <a:lnTo>
                    <a:pt x="6369" y="0"/>
                  </a:lnTo>
                  <a:close/>
                  <a:moveTo>
                    <a:pt x="6401" y="0"/>
                  </a:moveTo>
                  <a:lnTo>
                    <a:pt x="6417" y="0"/>
                  </a:lnTo>
                  <a:lnTo>
                    <a:pt x="6417" y="16"/>
                  </a:lnTo>
                  <a:lnTo>
                    <a:pt x="6401" y="16"/>
                  </a:lnTo>
                  <a:lnTo>
                    <a:pt x="6401" y="0"/>
                  </a:lnTo>
                  <a:close/>
                  <a:moveTo>
                    <a:pt x="6433" y="0"/>
                  </a:moveTo>
                  <a:lnTo>
                    <a:pt x="6449" y="0"/>
                  </a:lnTo>
                  <a:lnTo>
                    <a:pt x="6449" y="16"/>
                  </a:lnTo>
                  <a:lnTo>
                    <a:pt x="6433" y="16"/>
                  </a:lnTo>
                  <a:lnTo>
                    <a:pt x="6433" y="0"/>
                  </a:lnTo>
                  <a:close/>
                  <a:moveTo>
                    <a:pt x="6465" y="0"/>
                  </a:moveTo>
                  <a:lnTo>
                    <a:pt x="6481" y="0"/>
                  </a:lnTo>
                  <a:lnTo>
                    <a:pt x="6481" y="16"/>
                  </a:lnTo>
                  <a:lnTo>
                    <a:pt x="6465" y="16"/>
                  </a:lnTo>
                  <a:lnTo>
                    <a:pt x="6465" y="0"/>
                  </a:lnTo>
                  <a:close/>
                  <a:moveTo>
                    <a:pt x="6497" y="0"/>
                  </a:moveTo>
                  <a:lnTo>
                    <a:pt x="6513" y="0"/>
                  </a:lnTo>
                  <a:lnTo>
                    <a:pt x="6513" y="16"/>
                  </a:lnTo>
                  <a:lnTo>
                    <a:pt x="6497" y="16"/>
                  </a:lnTo>
                  <a:lnTo>
                    <a:pt x="6497" y="0"/>
                  </a:lnTo>
                  <a:close/>
                  <a:moveTo>
                    <a:pt x="6529" y="0"/>
                  </a:moveTo>
                  <a:lnTo>
                    <a:pt x="6545" y="0"/>
                  </a:lnTo>
                  <a:lnTo>
                    <a:pt x="6545" y="16"/>
                  </a:lnTo>
                  <a:lnTo>
                    <a:pt x="6529" y="16"/>
                  </a:lnTo>
                  <a:lnTo>
                    <a:pt x="6529" y="0"/>
                  </a:lnTo>
                  <a:close/>
                  <a:moveTo>
                    <a:pt x="6561" y="0"/>
                  </a:moveTo>
                  <a:lnTo>
                    <a:pt x="6577" y="0"/>
                  </a:lnTo>
                  <a:lnTo>
                    <a:pt x="6577" y="16"/>
                  </a:lnTo>
                  <a:lnTo>
                    <a:pt x="6561" y="16"/>
                  </a:lnTo>
                  <a:lnTo>
                    <a:pt x="6561" y="0"/>
                  </a:lnTo>
                  <a:close/>
                  <a:moveTo>
                    <a:pt x="6593" y="0"/>
                  </a:moveTo>
                  <a:lnTo>
                    <a:pt x="6609" y="0"/>
                  </a:lnTo>
                  <a:lnTo>
                    <a:pt x="6609" y="16"/>
                  </a:lnTo>
                  <a:lnTo>
                    <a:pt x="6593" y="16"/>
                  </a:lnTo>
                  <a:lnTo>
                    <a:pt x="6593" y="0"/>
                  </a:lnTo>
                  <a:close/>
                  <a:moveTo>
                    <a:pt x="6625" y="0"/>
                  </a:moveTo>
                  <a:lnTo>
                    <a:pt x="6641" y="0"/>
                  </a:lnTo>
                  <a:lnTo>
                    <a:pt x="6641" y="16"/>
                  </a:lnTo>
                  <a:lnTo>
                    <a:pt x="6625" y="16"/>
                  </a:lnTo>
                  <a:lnTo>
                    <a:pt x="6625" y="0"/>
                  </a:lnTo>
                  <a:close/>
                  <a:moveTo>
                    <a:pt x="6657" y="0"/>
                  </a:moveTo>
                  <a:lnTo>
                    <a:pt x="6673" y="0"/>
                  </a:lnTo>
                  <a:lnTo>
                    <a:pt x="6673" y="16"/>
                  </a:lnTo>
                  <a:lnTo>
                    <a:pt x="6657" y="16"/>
                  </a:lnTo>
                  <a:lnTo>
                    <a:pt x="6657" y="0"/>
                  </a:lnTo>
                  <a:close/>
                  <a:moveTo>
                    <a:pt x="6689" y="0"/>
                  </a:moveTo>
                  <a:lnTo>
                    <a:pt x="6705" y="0"/>
                  </a:lnTo>
                  <a:lnTo>
                    <a:pt x="6705" y="16"/>
                  </a:lnTo>
                  <a:lnTo>
                    <a:pt x="6689" y="16"/>
                  </a:lnTo>
                  <a:lnTo>
                    <a:pt x="6689" y="0"/>
                  </a:lnTo>
                  <a:close/>
                  <a:moveTo>
                    <a:pt x="6721" y="0"/>
                  </a:moveTo>
                  <a:lnTo>
                    <a:pt x="6737" y="0"/>
                  </a:lnTo>
                  <a:lnTo>
                    <a:pt x="6737" y="16"/>
                  </a:lnTo>
                  <a:lnTo>
                    <a:pt x="6721" y="16"/>
                  </a:lnTo>
                  <a:lnTo>
                    <a:pt x="6721" y="0"/>
                  </a:lnTo>
                  <a:close/>
                  <a:moveTo>
                    <a:pt x="6753" y="0"/>
                  </a:moveTo>
                  <a:lnTo>
                    <a:pt x="6770" y="0"/>
                  </a:lnTo>
                  <a:lnTo>
                    <a:pt x="6770" y="16"/>
                  </a:lnTo>
                  <a:lnTo>
                    <a:pt x="6753" y="16"/>
                  </a:lnTo>
                  <a:lnTo>
                    <a:pt x="6753" y="0"/>
                  </a:lnTo>
                  <a:close/>
                  <a:moveTo>
                    <a:pt x="6786" y="0"/>
                  </a:moveTo>
                  <a:lnTo>
                    <a:pt x="6802" y="0"/>
                  </a:lnTo>
                  <a:lnTo>
                    <a:pt x="6802" y="16"/>
                  </a:lnTo>
                  <a:lnTo>
                    <a:pt x="6786" y="16"/>
                  </a:lnTo>
                  <a:lnTo>
                    <a:pt x="6786" y="0"/>
                  </a:lnTo>
                  <a:close/>
                  <a:moveTo>
                    <a:pt x="6818" y="0"/>
                  </a:moveTo>
                  <a:lnTo>
                    <a:pt x="6834" y="0"/>
                  </a:lnTo>
                  <a:lnTo>
                    <a:pt x="6834" y="16"/>
                  </a:lnTo>
                  <a:lnTo>
                    <a:pt x="6818" y="16"/>
                  </a:lnTo>
                  <a:lnTo>
                    <a:pt x="6818" y="0"/>
                  </a:lnTo>
                  <a:close/>
                  <a:moveTo>
                    <a:pt x="6850" y="0"/>
                  </a:moveTo>
                  <a:lnTo>
                    <a:pt x="6866" y="0"/>
                  </a:lnTo>
                  <a:lnTo>
                    <a:pt x="6866" y="16"/>
                  </a:lnTo>
                  <a:lnTo>
                    <a:pt x="6850" y="16"/>
                  </a:lnTo>
                  <a:lnTo>
                    <a:pt x="6850" y="0"/>
                  </a:lnTo>
                  <a:close/>
                  <a:moveTo>
                    <a:pt x="6882" y="0"/>
                  </a:moveTo>
                  <a:lnTo>
                    <a:pt x="6898" y="0"/>
                  </a:lnTo>
                  <a:lnTo>
                    <a:pt x="6898" y="16"/>
                  </a:lnTo>
                  <a:lnTo>
                    <a:pt x="6882" y="16"/>
                  </a:lnTo>
                  <a:lnTo>
                    <a:pt x="6882" y="0"/>
                  </a:lnTo>
                  <a:close/>
                  <a:moveTo>
                    <a:pt x="6914" y="0"/>
                  </a:moveTo>
                  <a:lnTo>
                    <a:pt x="6930" y="0"/>
                  </a:lnTo>
                  <a:lnTo>
                    <a:pt x="6930" y="16"/>
                  </a:lnTo>
                  <a:lnTo>
                    <a:pt x="6914" y="16"/>
                  </a:lnTo>
                  <a:lnTo>
                    <a:pt x="6914" y="0"/>
                  </a:lnTo>
                  <a:close/>
                  <a:moveTo>
                    <a:pt x="6946" y="0"/>
                  </a:moveTo>
                  <a:lnTo>
                    <a:pt x="6962" y="0"/>
                  </a:lnTo>
                  <a:lnTo>
                    <a:pt x="6962" y="16"/>
                  </a:lnTo>
                  <a:lnTo>
                    <a:pt x="6946" y="16"/>
                  </a:lnTo>
                  <a:lnTo>
                    <a:pt x="6946" y="0"/>
                  </a:lnTo>
                  <a:close/>
                  <a:moveTo>
                    <a:pt x="6978" y="0"/>
                  </a:moveTo>
                  <a:lnTo>
                    <a:pt x="6994" y="0"/>
                  </a:lnTo>
                  <a:lnTo>
                    <a:pt x="6994" y="16"/>
                  </a:lnTo>
                  <a:lnTo>
                    <a:pt x="6978" y="16"/>
                  </a:lnTo>
                  <a:lnTo>
                    <a:pt x="6978" y="0"/>
                  </a:lnTo>
                  <a:close/>
                  <a:moveTo>
                    <a:pt x="7010" y="0"/>
                  </a:moveTo>
                  <a:lnTo>
                    <a:pt x="7026" y="0"/>
                  </a:lnTo>
                  <a:lnTo>
                    <a:pt x="7026" y="16"/>
                  </a:lnTo>
                  <a:lnTo>
                    <a:pt x="7010" y="16"/>
                  </a:lnTo>
                  <a:lnTo>
                    <a:pt x="7010" y="0"/>
                  </a:lnTo>
                  <a:close/>
                  <a:moveTo>
                    <a:pt x="7042" y="0"/>
                  </a:moveTo>
                  <a:lnTo>
                    <a:pt x="7058" y="0"/>
                  </a:lnTo>
                  <a:lnTo>
                    <a:pt x="7058" y="16"/>
                  </a:lnTo>
                  <a:lnTo>
                    <a:pt x="7042" y="16"/>
                  </a:lnTo>
                  <a:lnTo>
                    <a:pt x="7042" y="0"/>
                  </a:lnTo>
                  <a:close/>
                  <a:moveTo>
                    <a:pt x="7074" y="0"/>
                  </a:moveTo>
                  <a:lnTo>
                    <a:pt x="7090" y="0"/>
                  </a:lnTo>
                  <a:lnTo>
                    <a:pt x="7090" y="16"/>
                  </a:lnTo>
                  <a:lnTo>
                    <a:pt x="7074" y="16"/>
                  </a:lnTo>
                  <a:lnTo>
                    <a:pt x="7074" y="0"/>
                  </a:lnTo>
                  <a:close/>
                  <a:moveTo>
                    <a:pt x="7106" y="0"/>
                  </a:moveTo>
                  <a:lnTo>
                    <a:pt x="7122" y="0"/>
                  </a:lnTo>
                  <a:lnTo>
                    <a:pt x="7122" y="16"/>
                  </a:lnTo>
                  <a:lnTo>
                    <a:pt x="7106" y="16"/>
                  </a:lnTo>
                  <a:lnTo>
                    <a:pt x="7106" y="0"/>
                  </a:lnTo>
                  <a:close/>
                  <a:moveTo>
                    <a:pt x="7138" y="0"/>
                  </a:moveTo>
                  <a:lnTo>
                    <a:pt x="7154" y="0"/>
                  </a:lnTo>
                  <a:lnTo>
                    <a:pt x="7154" y="16"/>
                  </a:lnTo>
                  <a:lnTo>
                    <a:pt x="7138" y="16"/>
                  </a:lnTo>
                  <a:lnTo>
                    <a:pt x="7138" y="0"/>
                  </a:lnTo>
                  <a:close/>
                  <a:moveTo>
                    <a:pt x="7170" y="0"/>
                  </a:moveTo>
                  <a:lnTo>
                    <a:pt x="7186" y="0"/>
                  </a:lnTo>
                  <a:lnTo>
                    <a:pt x="7186" y="16"/>
                  </a:lnTo>
                  <a:lnTo>
                    <a:pt x="7170" y="16"/>
                  </a:lnTo>
                  <a:lnTo>
                    <a:pt x="7170" y="0"/>
                  </a:lnTo>
                  <a:close/>
                  <a:moveTo>
                    <a:pt x="7202" y="0"/>
                  </a:moveTo>
                  <a:lnTo>
                    <a:pt x="7218" y="0"/>
                  </a:lnTo>
                  <a:lnTo>
                    <a:pt x="7218" y="16"/>
                  </a:lnTo>
                  <a:lnTo>
                    <a:pt x="7202" y="16"/>
                  </a:lnTo>
                  <a:lnTo>
                    <a:pt x="7202" y="0"/>
                  </a:lnTo>
                  <a:close/>
                  <a:moveTo>
                    <a:pt x="7234" y="0"/>
                  </a:moveTo>
                  <a:lnTo>
                    <a:pt x="7250" y="0"/>
                  </a:lnTo>
                  <a:lnTo>
                    <a:pt x="7250" y="16"/>
                  </a:lnTo>
                  <a:lnTo>
                    <a:pt x="7234" y="16"/>
                  </a:lnTo>
                  <a:lnTo>
                    <a:pt x="7234" y="0"/>
                  </a:lnTo>
                  <a:close/>
                  <a:moveTo>
                    <a:pt x="7266" y="0"/>
                  </a:moveTo>
                  <a:lnTo>
                    <a:pt x="7282" y="0"/>
                  </a:lnTo>
                  <a:lnTo>
                    <a:pt x="7282" y="16"/>
                  </a:lnTo>
                  <a:lnTo>
                    <a:pt x="7266" y="16"/>
                  </a:lnTo>
                  <a:lnTo>
                    <a:pt x="7266" y="0"/>
                  </a:lnTo>
                  <a:close/>
                  <a:moveTo>
                    <a:pt x="7298" y="0"/>
                  </a:moveTo>
                  <a:lnTo>
                    <a:pt x="7314" y="0"/>
                  </a:lnTo>
                  <a:lnTo>
                    <a:pt x="7314" y="16"/>
                  </a:lnTo>
                  <a:lnTo>
                    <a:pt x="7298" y="16"/>
                  </a:lnTo>
                  <a:lnTo>
                    <a:pt x="7298" y="0"/>
                  </a:lnTo>
                  <a:close/>
                  <a:moveTo>
                    <a:pt x="7330" y="0"/>
                  </a:moveTo>
                  <a:lnTo>
                    <a:pt x="7346" y="0"/>
                  </a:lnTo>
                  <a:lnTo>
                    <a:pt x="7346" y="16"/>
                  </a:lnTo>
                  <a:lnTo>
                    <a:pt x="7330" y="16"/>
                  </a:lnTo>
                  <a:lnTo>
                    <a:pt x="7330" y="0"/>
                  </a:lnTo>
                  <a:close/>
                  <a:moveTo>
                    <a:pt x="7362" y="0"/>
                  </a:moveTo>
                  <a:lnTo>
                    <a:pt x="7378" y="0"/>
                  </a:lnTo>
                  <a:lnTo>
                    <a:pt x="7378" y="16"/>
                  </a:lnTo>
                  <a:lnTo>
                    <a:pt x="7362" y="16"/>
                  </a:lnTo>
                  <a:lnTo>
                    <a:pt x="7362" y="0"/>
                  </a:lnTo>
                  <a:close/>
                  <a:moveTo>
                    <a:pt x="7394" y="0"/>
                  </a:moveTo>
                  <a:lnTo>
                    <a:pt x="7410" y="0"/>
                  </a:lnTo>
                  <a:lnTo>
                    <a:pt x="7410" y="16"/>
                  </a:lnTo>
                  <a:lnTo>
                    <a:pt x="7394" y="16"/>
                  </a:lnTo>
                  <a:lnTo>
                    <a:pt x="7394" y="0"/>
                  </a:lnTo>
                  <a:close/>
                  <a:moveTo>
                    <a:pt x="7426" y="0"/>
                  </a:moveTo>
                  <a:lnTo>
                    <a:pt x="7442" y="0"/>
                  </a:lnTo>
                  <a:lnTo>
                    <a:pt x="7442" y="16"/>
                  </a:lnTo>
                  <a:lnTo>
                    <a:pt x="7426" y="16"/>
                  </a:lnTo>
                  <a:lnTo>
                    <a:pt x="7426" y="0"/>
                  </a:lnTo>
                  <a:close/>
                  <a:moveTo>
                    <a:pt x="7458" y="0"/>
                  </a:moveTo>
                  <a:lnTo>
                    <a:pt x="7474" y="0"/>
                  </a:lnTo>
                  <a:lnTo>
                    <a:pt x="7474" y="16"/>
                  </a:lnTo>
                  <a:lnTo>
                    <a:pt x="7458" y="16"/>
                  </a:lnTo>
                  <a:lnTo>
                    <a:pt x="7458" y="0"/>
                  </a:lnTo>
                  <a:close/>
                  <a:moveTo>
                    <a:pt x="7490" y="0"/>
                  </a:moveTo>
                  <a:lnTo>
                    <a:pt x="7506" y="0"/>
                  </a:lnTo>
                  <a:lnTo>
                    <a:pt x="7506" y="16"/>
                  </a:lnTo>
                  <a:lnTo>
                    <a:pt x="7490" y="16"/>
                  </a:lnTo>
                  <a:lnTo>
                    <a:pt x="7490" y="0"/>
                  </a:lnTo>
                  <a:close/>
                  <a:moveTo>
                    <a:pt x="7522" y="0"/>
                  </a:moveTo>
                  <a:lnTo>
                    <a:pt x="7538" y="0"/>
                  </a:lnTo>
                  <a:lnTo>
                    <a:pt x="7538" y="16"/>
                  </a:lnTo>
                  <a:lnTo>
                    <a:pt x="7522" y="16"/>
                  </a:lnTo>
                  <a:lnTo>
                    <a:pt x="7522" y="0"/>
                  </a:lnTo>
                  <a:close/>
                  <a:moveTo>
                    <a:pt x="7554" y="0"/>
                  </a:moveTo>
                  <a:lnTo>
                    <a:pt x="7570" y="0"/>
                  </a:lnTo>
                  <a:lnTo>
                    <a:pt x="7570" y="16"/>
                  </a:lnTo>
                  <a:lnTo>
                    <a:pt x="7554" y="16"/>
                  </a:lnTo>
                  <a:lnTo>
                    <a:pt x="7554" y="0"/>
                  </a:lnTo>
                  <a:close/>
                  <a:moveTo>
                    <a:pt x="7586" y="0"/>
                  </a:moveTo>
                  <a:lnTo>
                    <a:pt x="7602" y="0"/>
                  </a:lnTo>
                  <a:lnTo>
                    <a:pt x="7602" y="16"/>
                  </a:lnTo>
                  <a:lnTo>
                    <a:pt x="7586" y="16"/>
                  </a:lnTo>
                  <a:lnTo>
                    <a:pt x="7586" y="0"/>
                  </a:lnTo>
                  <a:close/>
                  <a:moveTo>
                    <a:pt x="7618" y="0"/>
                  </a:moveTo>
                  <a:lnTo>
                    <a:pt x="7634" y="0"/>
                  </a:lnTo>
                  <a:lnTo>
                    <a:pt x="7634" y="16"/>
                  </a:lnTo>
                  <a:lnTo>
                    <a:pt x="7618" y="16"/>
                  </a:lnTo>
                  <a:lnTo>
                    <a:pt x="7618" y="0"/>
                  </a:lnTo>
                  <a:close/>
                  <a:moveTo>
                    <a:pt x="7650" y="0"/>
                  </a:moveTo>
                  <a:lnTo>
                    <a:pt x="7666" y="0"/>
                  </a:lnTo>
                  <a:lnTo>
                    <a:pt x="7666" y="16"/>
                  </a:lnTo>
                  <a:lnTo>
                    <a:pt x="7650" y="16"/>
                  </a:lnTo>
                  <a:lnTo>
                    <a:pt x="7650" y="0"/>
                  </a:lnTo>
                  <a:close/>
                  <a:moveTo>
                    <a:pt x="7682" y="0"/>
                  </a:moveTo>
                  <a:lnTo>
                    <a:pt x="7698" y="0"/>
                  </a:lnTo>
                  <a:lnTo>
                    <a:pt x="7698" y="16"/>
                  </a:lnTo>
                  <a:lnTo>
                    <a:pt x="7682" y="16"/>
                  </a:lnTo>
                  <a:lnTo>
                    <a:pt x="7682" y="0"/>
                  </a:lnTo>
                  <a:close/>
                  <a:moveTo>
                    <a:pt x="7714" y="0"/>
                  </a:moveTo>
                  <a:lnTo>
                    <a:pt x="7731" y="0"/>
                  </a:lnTo>
                  <a:lnTo>
                    <a:pt x="7731" y="16"/>
                  </a:lnTo>
                  <a:lnTo>
                    <a:pt x="7714" y="16"/>
                  </a:lnTo>
                  <a:lnTo>
                    <a:pt x="7714" y="0"/>
                  </a:lnTo>
                  <a:close/>
                  <a:moveTo>
                    <a:pt x="7747" y="0"/>
                  </a:moveTo>
                  <a:lnTo>
                    <a:pt x="7763" y="0"/>
                  </a:lnTo>
                  <a:lnTo>
                    <a:pt x="7763" y="16"/>
                  </a:lnTo>
                  <a:lnTo>
                    <a:pt x="7747" y="16"/>
                  </a:lnTo>
                  <a:lnTo>
                    <a:pt x="7747" y="0"/>
                  </a:lnTo>
                  <a:close/>
                  <a:moveTo>
                    <a:pt x="7779" y="0"/>
                  </a:moveTo>
                  <a:lnTo>
                    <a:pt x="7795" y="0"/>
                  </a:lnTo>
                  <a:lnTo>
                    <a:pt x="7795" y="16"/>
                  </a:lnTo>
                  <a:lnTo>
                    <a:pt x="7779" y="16"/>
                  </a:lnTo>
                  <a:lnTo>
                    <a:pt x="7779" y="0"/>
                  </a:lnTo>
                  <a:close/>
                  <a:moveTo>
                    <a:pt x="7811" y="0"/>
                  </a:moveTo>
                  <a:lnTo>
                    <a:pt x="7827" y="0"/>
                  </a:lnTo>
                  <a:lnTo>
                    <a:pt x="7827" y="16"/>
                  </a:lnTo>
                  <a:lnTo>
                    <a:pt x="7811" y="16"/>
                  </a:lnTo>
                  <a:lnTo>
                    <a:pt x="7811" y="0"/>
                  </a:lnTo>
                  <a:close/>
                  <a:moveTo>
                    <a:pt x="7843" y="0"/>
                  </a:moveTo>
                  <a:lnTo>
                    <a:pt x="7859" y="0"/>
                  </a:lnTo>
                  <a:lnTo>
                    <a:pt x="7859" y="16"/>
                  </a:lnTo>
                  <a:lnTo>
                    <a:pt x="7843" y="16"/>
                  </a:lnTo>
                  <a:lnTo>
                    <a:pt x="7843" y="0"/>
                  </a:lnTo>
                  <a:close/>
                  <a:moveTo>
                    <a:pt x="7875" y="0"/>
                  </a:moveTo>
                  <a:lnTo>
                    <a:pt x="7891" y="0"/>
                  </a:lnTo>
                  <a:lnTo>
                    <a:pt x="7891" y="16"/>
                  </a:lnTo>
                  <a:lnTo>
                    <a:pt x="7875" y="16"/>
                  </a:lnTo>
                  <a:lnTo>
                    <a:pt x="7875" y="0"/>
                  </a:lnTo>
                  <a:close/>
                  <a:moveTo>
                    <a:pt x="7907" y="0"/>
                  </a:moveTo>
                  <a:lnTo>
                    <a:pt x="7923" y="0"/>
                  </a:lnTo>
                  <a:lnTo>
                    <a:pt x="7923" y="16"/>
                  </a:lnTo>
                  <a:lnTo>
                    <a:pt x="7907" y="16"/>
                  </a:lnTo>
                  <a:lnTo>
                    <a:pt x="7907" y="0"/>
                  </a:lnTo>
                  <a:close/>
                  <a:moveTo>
                    <a:pt x="7939" y="0"/>
                  </a:moveTo>
                  <a:lnTo>
                    <a:pt x="7955" y="0"/>
                  </a:lnTo>
                  <a:lnTo>
                    <a:pt x="7955" y="16"/>
                  </a:lnTo>
                  <a:lnTo>
                    <a:pt x="7939" y="16"/>
                  </a:lnTo>
                  <a:lnTo>
                    <a:pt x="7939" y="0"/>
                  </a:lnTo>
                  <a:close/>
                  <a:moveTo>
                    <a:pt x="7971" y="0"/>
                  </a:moveTo>
                  <a:lnTo>
                    <a:pt x="7987" y="0"/>
                  </a:lnTo>
                  <a:lnTo>
                    <a:pt x="7987" y="16"/>
                  </a:lnTo>
                  <a:lnTo>
                    <a:pt x="7971" y="16"/>
                  </a:lnTo>
                  <a:lnTo>
                    <a:pt x="7971" y="0"/>
                  </a:lnTo>
                  <a:close/>
                  <a:moveTo>
                    <a:pt x="8003" y="0"/>
                  </a:moveTo>
                  <a:lnTo>
                    <a:pt x="8019" y="0"/>
                  </a:lnTo>
                  <a:lnTo>
                    <a:pt x="8019" y="16"/>
                  </a:lnTo>
                  <a:lnTo>
                    <a:pt x="8003" y="16"/>
                  </a:lnTo>
                  <a:lnTo>
                    <a:pt x="8003" y="0"/>
                  </a:lnTo>
                  <a:close/>
                  <a:moveTo>
                    <a:pt x="8035" y="0"/>
                  </a:moveTo>
                  <a:lnTo>
                    <a:pt x="8051" y="0"/>
                  </a:lnTo>
                  <a:lnTo>
                    <a:pt x="8051" y="16"/>
                  </a:lnTo>
                  <a:lnTo>
                    <a:pt x="8035" y="16"/>
                  </a:lnTo>
                  <a:lnTo>
                    <a:pt x="8035" y="0"/>
                  </a:lnTo>
                  <a:close/>
                  <a:moveTo>
                    <a:pt x="8067" y="0"/>
                  </a:moveTo>
                  <a:lnTo>
                    <a:pt x="8083" y="0"/>
                  </a:lnTo>
                  <a:lnTo>
                    <a:pt x="8083" y="16"/>
                  </a:lnTo>
                  <a:lnTo>
                    <a:pt x="8067" y="16"/>
                  </a:lnTo>
                  <a:lnTo>
                    <a:pt x="8067" y="0"/>
                  </a:lnTo>
                  <a:close/>
                  <a:moveTo>
                    <a:pt x="8099" y="0"/>
                  </a:moveTo>
                  <a:lnTo>
                    <a:pt x="8115" y="0"/>
                  </a:lnTo>
                  <a:lnTo>
                    <a:pt x="8115" y="16"/>
                  </a:lnTo>
                  <a:lnTo>
                    <a:pt x="8099" y="16"/>
                  </a:lnTo>
                  <a:lnTo>
                    <a:pt x="8099" y="0"/>
                  </a:lnTo>
                  <a:close/>
                  <a:moveTo>
                    <a:pt x="8131" y="0"/>
                  </a:moveTo>
                  <a:lnTo>
                    <a:pt x="8147" y="0"/>
                  </a:lnTo>
                  <a:lnTo>
                    <a:pt x="8147" y="16"/>
                  </a:lnTo>
                  <a:lnTo>
                    <a:pt x="8131" y="16"/>
                  </a:lnTo>
                  <a:lnTo>
                    <a:pt x="8131" y="0"/>
                  </a:lnTo>
                  <a:close/>
                  <a:moveTo>
                    <a:pt x="8163" y="0"/>
                  </a:moveTo>
                  <a:lnTo>
                    <a:pt x="8179" y="0"/>
                  </a:lnTo>
                  <a:lnTo>
                    <a:pt x="8179" y="16"/>
                  </a:lnTo>
                  <a:lnTo>
                    <a:pt x="8163" y="16"/>
                  </a:lnTo>
                  <a:lnTo>
                    <a:pt x="8163" y="0"/>
                  </a:lnTo>
                  <a:close/>
                  <a:moveTo>
                    <a:pt x="8195" y="0"/>
                  </a:moveTo>
                  <a:lnTo>
                    <a:pt x="8211" y="0"/>
                  </a:lnTo>
                  <a:lnTo>
                    <a:pt x="8211" y="16"/>
                  </a:lnTo>
                  <a:lnTo>
                    <a:pt x="8195" y="16"/>
                  </a:lnTo>
                  <a:lnTo>
                    <a:pt x="8195" y="0"/>
                  </a:lnTo>
                  <a:close/>
                  <a:moveTo>
                    <a:pt x="8227" y="0"/>
                  </a:moveTo>
                  <a:lnTo>
                    <a:pt x="8243" y="0"/>
                  </a:lnTo>
                  <a:lnTo>
                    <a:pt x="8243" y="16"/>
                  </a:lnTo>
                  <a:lnTo>
                    <a:pt x="8227" y="16"/>
                  </a:lnTo>
                  <a:lnTo>
                    <a:pt x="8227" y="0"/>
                  </a:lnTo>
                  <a:close/>
                  <a:moveTo>
                    <a:pt x="8259" y="0"/>
                  </a:moveTo>
                  <a:lnTo>
                    <a:pt x="8275" y="0"/>
                  </a:lnTo>
                  <a:lnTo>
                    <a:pt x="8275" y="16"/>
                  </a:lnTo>
                  <a:lnTo>
                    <a:pt x="8259" y="16"/>
                  </a:lnTo>
                  <a:lnTo>
                    <a:pt x="8259" y="0"/>
                  </a:lnTo>
                  <a:close/>
                  <a:moveTo>
                    <a:pt x="8291" y="0"/>
                  </a:moveTo>
                  <a:lnTo>
                    <a:pt x="8307" y="0"/>
                  </a:lnTo>
                  <a:lnTo>
                    <a:pt x="8307" y="16"/>
                  </a:lnTo>
                  <a:lnTo>
                    <a:pt x="8291" y="16"/>
                  </a:lnTo>
                  <a:lnTo>
                    <a:pt x="8291" y="0"/>
                  </a:lnTo>
                  <a:close/>
                  <a:moveTo>
                    <a:pt x="8323" y="0"/>
                  </a:moveTo>
                  <a:lnTo>
                    <a:pt x="8339" y="0"/>
                  </a:lnTo>
                  <a:lnTo>
                    <a:pt x="8339" y="16"/>
                  </a:lnTo>
                  <a:lnTo>
                    <a:pt x="8323" y="16"/>
                  </a:lnTo>
                  <a:lnTo>
                    <a:pt x="8323" y="0"/>
                  </a:lnTo>
                  <a:close/>
                  <a:moveTo>
                    <a:pt x="8355" y="0"/>
                  </a:moveTo>
                  <a:lnTo>
                    <a:pt x="8371" y="0"/>
                  </a:lnTo>
                  <a:lnTo>
                    <a:pt x="8371" y="16"/>
                  </a:lnTo>
                  <a:lnTo>
                    <a:pt x="8355" y="16"/>
                  </a:lnTo>
                  <a:lnTo>
                    <a:pt x="8355" y="0"/>
                  </a:lnTo>
                  <a:close/>
                  <a:moveTo>
                    <a:pt x="8387" y="0"/>
                  </a:moveTo>
                  <a:lnTo>
                    <a:pt x="8403" y="0"/>
                  </a:lnTo>
                  <a:lnTo>
                    <a:pt x="8403" y="16"/>
                  </a:lnTo>
                  <a:lnTo>
                    <a:pt x="8387" y="16"/>
                  </a:lnTo>
                  <a:lnTo>
                    <a:pt x="8387" y="0"/>
                  </a:lnTo>
                  <a:close/>
                  <a:moveTo>
                    <a:pt x="8419" y="0"/>
                  </a:moveTo>
                  <a:lnTo>
                    <a:pt x="8435" y="0"/>
                  </a:lnTo>
                  <a:lnTo>
                    <a:pt x="8435" y="16"/>
                  </a:lnTo>
                  <a:lnTo>
                    <a:pt x="8419" y="16"/>
                  </a:lnTo>
                  <a:lnTo>
                    <a:pt x="8419" y="0"/>
                  </a:lnTo>
                  <a:close/>
                  <a:moveTo>
                    <a:pt x="8451" y="0"/>
                  </a:moveTo>
                  <a:lnTo>
                    <a:pt x="8467" y="0"/>
                  </a:lnTo>
                  <a:lnTo>
                    <a:pt x="8467" y="16"/>
                  </a:lnTo>
                  <a:lnTo>
                    <a:pt x="8451" y="16"/>
                  </a:lnTo>
                  <a:lnTo>
                    <a:pt x="8451" y="0"/>
                  </a:lnTo>
                  <a:close/>
                  <a:moveTo>
                    <a:pt x="8483" y="0"/>
                  </a:moveTo>
                  <a:lnTo>
                    <a:pt x="8499" y="0"/>
                  </a:lnTo>
                  <a:lnTo>
                    <a:pt x="8499" y="16"/>
                  </a:lnTo>
                  <a:lnTo>
                    <a:pt x="8483" y="16"/>
                  </a:lnTo>
                  <a:lnTo>
                    <a:pt x="8483" y="0"/>
                  </a:lnTo>
                  <a:close/>
                  <a:moveTo>
                    <a:pt x="8515" y="0"/>
                  </a:moveTo>
                  <a:lnTo>
                    <a:pt x="8531" y="0"/>
                  </a:lnTo>
                  <a:lnTo>
                    <a:pt x="8531" y="16"/>
                  </a:lnTo>
                  <a:lnTo>
                    <a:pt x="8515" y="16"/>
                  </a:lnTo>
                  <a:lnTo>
                    <a:pt x="8515" y="0"/>
                  </a:lnTo>
                  <a:close/>
                  <a:moveTo>
                    <a:pt x="8547" y="0"/>
                  </a:moveTo>
                  <a:lnTo>
                    <a:pt x="8563" y="0"/>
                  </a:lnTo>
                  <a:lnTo>
                    <a:pt x="8563" y="16"/>
                  </a:lnTo>
                  <a:lnTo>
                    <a:pt x="8547" y="16"/>
                  </a:lnTo>
                  <a:lnTo>
                    <a:pt x="8547" y="0"/>
                  </a:lnTo>
                  <a:close/>
                  <a:moveTo>
                    <a:pt x="8579" y="0"/>
                  </a:moveTo>
                  <a:lnTo>
                    <a:pt x="8595" y="0"/>
                  </a:lnTo>
                  <a:lnTo>
                    <a:pt x="8595" y="16"/>
                  </a:lnTo>
                  <a:lnTo>
                    <a:pt x="8579" y="16"/>
                  </a:lnTo>
                  <a:lnTo>
                    <a:pt x="8579" y="0"/>
                  </a:lnTo>
                  <a:close/>
                  <a:moveTo>
                    <a:pt x="8611" y="0"/>
                  </a:moveTo>
                  <a:lnTo>
                    <a:pt x="8627" y="0"/>
                  </a:lnTo>
                  <a:lnTo>
                    <a:pt x="8627" y="16"/>
                  </a:lnTo>
                  <a:lnTo>
                    <a:pt x="8611" y="16"/>
                  </a:lnTo>
                  <a:lnTo>
                    <a:pt x="8611" y="0"/>
                  </a:lnTo>
                  <a:close/>
                  <a:moveTo>
                    <a:pt x="8643" y="0"/>
                  </a:moveTo>
                  <a:lnTo>
                    <a:pt x="8659" y="0"/>
                  </a:lnTo>
                  <a:lnTo>
                    <a:pt x="8659" y="16"/>
                  </a:lnTo>
                  <a:lnTo>
                    <a:pt x="8643" y="16"/>
                  </a:lnTo>
                  <a:lnTo>
                    <a:pt x="8643" y="0"/>
                  </a:lnTo>
                  <a:close/>
                  <a:moveTo>
                    <a:pt x="8676" y="0"/>
                  </a:moveTo>
                  <a:lnTo>
                    <a:pt x="8692" y="0"/>
                  </a:lnTo>
                  <a:lnTo>
                    <a:pt x="8692" y="16"/>
                  </a:lnTo>
                  <a:lnTo>
                    <a:pt x="8676" y="16"/>
                  </a:lnTo>
                  <a:lnTo>
                    <a:pt x="8676" y="0"/>
                  </a:lnTo>
                  <a:close/>
                  <a:moveTo>
                    <a:pt x="8708" y="0"/>
                  </a:moveTo>
                  <a:lnTo>
                    <a:pt x="8724" y="0"/>
                  </a:lnTo>
                  <a:lnTo>
                    <a:pt x="8724" y="16"/>
                  </a:lnTo>
                  <a:lnTo>
                    <a:pt x="8708" y="16"/>
                  </a:lnTo>
                  <a:lnTo>
                    <a:pt x="8708" y="0"/>
                  </a:lnTo>
                  <a:close/>
                  <a:moveTo>
                    <a:pt x="8740" y="0"/>
                  </a:moveTo>
                  <a:lnTo>
                    <a:pt x="8756" y="0"/>
                  </a:lnTo>
                  <a:lnTo>
                    <a:pt x="8756" y="16"/>
                  </a:lnTo>
                  <a:lnTo>
                    <a:pt x="8740" y="16"/>
                  </a:lnTo>
                  <a:lnTo>
                    <a:pt x="8740" y="0"/>
                  </a:lnTo>
                  <a:close/>
                  <a:moveTo>
                    <a:pt x="8772" y="0"/>
                  </a:moveTo>
                  <a:lnTo>
                    <a:pt x="8788" y="0"/>
                  </a:lnTo>
                  <a:lnTo>
                    <a:pt x="8788" y="16"/>
                  </a:lnTo>
                  <a:lnTo>
                    <a:pt x="8772" y="16"/>
                  </a:lnTo>
                  <a:lnTo>
                    <a:pt x="8772" y="0"/>
                  </a:lnTo>
                  <a:close/>
                  <a:moveTo>
                    <a:pt x="8804" y="0"/>
                  </a:moveTo>
                  <a:lnTo>
                    <a:pt x="8820" y="0"/>
                  </a:lnTo>
                  <a:lnTo>
                    <a:pt x="8820" y="16"/>
                  </a:lnTo>
                  <a:lnTo>
                    <a:pt x="8804" y="16"/>
                  </a:lnTo>
                  <a:lnTo>
                    <a:pt x="8804" y="0"/>
                  </a:lnTo>
                  <a:close/>
                  <a:moveTo>
                    <a:pt x="8836" y="0"/>
                  </a:moveTo>
                  <a:lnTo>
                    <a:pt x="8852" y="0"/>
                  </a:lnTo>
                  <a:lnTo>
                    <a:pt x="8852" y="16"/>
                  </a:lnTo>
                  <a:lnTo>
                    <a:pt x="8836" y="16"/>
                  </a:lnTo>
                  <a:lnTo>
                    <a:pt x="8836" y="0"/>
                  </a:lnTo>
                  <a:close/>
                  <a:moveTo>
                    <a:pt x="8868" y="0"/>
                  </a:moveTo>
                  <a:lnTo>
                    <a:pt x="8884" y="0"/>
                  </a:lnTo>
                  <a:lnTo>
                    <a:pt x="8884" y="16"/>
                  </a:lnTo>
                  <a:lnTo>
                    <a:pt x="8868" y="16"/>
                  </a:lnTo>
                  <a:lnTo>
                    <a:pt x="8868" y="0"/>
                  </a:lnTo>
                  <a:close/>
                  <a:moveTo>
                    <a:pt x="8900" y="0"/>
                  </a:moveTo>
                  <a:lnTo>
                    <a:pt x="8916" y="0"/>
                  </a:lnTo>
                  <a:lnTo>
                    <a:pt x="8916" y="16"/>
                  </a:lnTo>
                  <a:lnTo>
                    <a:pt x="8900" y="16"/>
                  </a:lnTo>
                  <a:lnTo>
                    <a:pt x="8900" y="0"/>
                  </a:lnTo>
                  <a:close/>
                  <a:moveTo>
                    <a:pt x="8932" y="0"/>
                  </a:moveTo>
                  <a:lnTo>
                    <a:pt x="8948" y="0"/>
                  </a:lnTo>
                  <a:lnTo>
                    <a:pt x="8948" y="16"/>
                  </a:lnTo>
                  <a:lnTo>
                    <a:pt x="8932" y="16"/>
                  </a:lnTo>
                  <a:lnTo>
                    <a:pt x="8932" y="0"/>
                  </a:lnTo>
                  <a:close/>
                  <a:moveTo>
                    <a:pt x="8964" y="0"/>
                  </a:moveTo>
                  <a:lnTo>
                    <a:pt x="8980" y="0"/>
                  </a:lnTo>
                  <a:lnTo>
                    <a:pt x="8980" y="16"/>
                  </a:lnTo>
                  <a:lnTo>
                    <a:pt x="8964" y="16"/>
                  </a:lnTo>
                  <a:lnTo>
                    <a:pt x="8964" y="0"/>
                  </a:lnTo>
                  <a:close/>
                  <a:moveTo>
                    <a:pt x="8996" y="0"/>
                  </a:moveTo>
                  <a:lnTo>
                    <a:pt x="9012" y="0"/>
                  </a:lnTo>
                  <a:lnTo>
                    <a:pt x="9012" y="16"/>
                  </a:lnTo>
                  <a:lnTo>
                    <a:pt x="8996" y="16"/>
                  </a:lnTo>
                  <a:lnTo>
                    <a:pt x="8996" y="0"/>
                  </a:lnTo>
                  <a:close/>
                  <a:moveTo>
                    <a:pt x="9028" y="0"/>
                  </a:moveTo>
                  <a:lnTo>
                    <a:pt x="9044" y="0"/>
                  </a:lnTo>
                  <a:lnTo>
                    <a:pt x="9044" y="16"/>
                  </a:lnTo>
                  <a:lnTo>
                    <a:pt x="9028" y="16"/>
                  </a:lnTo>
                  <a:lnTo>
                    <a:pt x="9028" y="0"/>
                  </a:lnTo>
                  <a:close/>
                  <a:moveTo>
                    <a:pt x="9060" y="0"/>
                  </a:moveTo>
                  <a:lnTo>
                    <a:pt x="9076" y="0"/>
                  </a:lnTo>
                  <a:lnTo>
                    <a:pt x="9076" y="16"/>
                  </a:lnTo>
                  <a:lnTo>
                    <a:pt x="9060" y="16"/>
                  </a:lnTo>
                  <a:lnTo>
                    <a:pt x="9060" y="0"/>
                  </a:lnTo>
                  <a:close/>
                  <a:moveTo>
                    <a:pt x="9092" y="0"/>
                  </a:moveTo>
                  <a:lnTo>
                    <a:pt x="9108" y="0"/>
                  </a:lnTo>
                  <a:lnTo>
                    <a:pt x="9108" y="16"/>
                  </a:lnTo>
                  <a:lnTo>
                    <a:pt x="9092" y="16"/>
                  </a:lnTo>
                  <a:lnTo>
                    <a:pt x="9092" y="0"/>
                  </a:lnTo>
                  <a:close/>
                  <a:moveTo>
                    <a:pt x="9124" y="0"/>
                  </a:moveTo>
                  <a:lnTo>
                    <a:pt x="9140" y="0"/>
                  </a:lnTo>
                  <a:lnTo>
                    <a:pt x="9140" y="16"/>
                  </a:lnTo>
                  <a:lnTo>
                    <a:pt x="9124" y="16"/>
                  </a:lnTo>
                  <a:lnTo>
                    <a:pt x="9124" y="0"/>
                  </a:lnTo>
                  <a:close/>
                  <a:moveTo>
                    <a:pt x="9156" y="0"/>
                  </a:moveTo>
                  <a:lnTo>
                    <a:pt x="9172" y="0"/>
                  </a:lnTo>
                  <a:lnTo>
                    <a:pt x="9172" y="16"/>
                  </a:lnTo>
                  <a:lnTo>
                    <a:pt x="9156" y="16"/>
                  </a:lnTo>
                  <a:lnTo>
                    <a:pt x="9156" y="0"/>
                  </a:lnTo>
                  <a:close/>
                  <a:moveTo>
                    <a:pt x="9188" y="0"/>
                  </a:moveTo>
                  <a:lnTo>
                    <a:pt x="9204" y="0"/>
                  </a:lnTo>
                  <a:lnTo>
                    <a:pt x="9204" y="16"/>
                  </a:lnTo>
                  <a:lnTo>
                    <a:pt x="9188" y="16"/>
                  </a:lnTo>
                  <a:lnTo>
                    <a:pt x="9188" y="0"/>
                  </a:lnTo>
                  <a:close/>
                  <a:moveTo>
                    <a:pt x="9220" y="0"/>
                  </a:moveTo>
                  <a:lnTo>
                    <a:pt x="9236" y="0"/>
                  </a:lnTo>
                  <a:lnTo>
                    <a:pt x="9236" y="16"/>
                  </a:lnTo>
                  <a:lnTo>
                    <a:pt x="9220" y="16"/>
                  </a:lnTo>
                  <a:lnTo>
                    <a:pt x="9220" y="0"/>
                  </a:lnTo>
                  <a:close/>
                  <a:moveTo>
                    <a:pt x="9252" y="0"/>
                  </a:moveTo>
                  <a:lnTo>
                    <a:pt x="9268" y="0"/>
                  </a:lnTo>
                  <a:lnTo>
                    <a:pt x="9268" y="16"/>
                  </a:lnTo>
                  <a:lnTo>
                    <a:pt x="9252" y="16"/>
                  </a:lnTo>
                  <a:lnTo>
                    <a:pt x="9252" y="0"/>
                  </a:lnTo>
                  <a:close/>
                  <a:moveTo>
                    <a:pt x="9284" y="0"/>
                  </a:moveTo>
                  <a:lnTo>
                    <a:pt x="9300" y="0"/>
                  </a:lnTo>
                  <a:lnTo>
                    <a:pt x="9300" y="16"/>
                  </a:lnTo>
                  <a:lnTo>
                    <a:pt x="9284" y="16"/>
                  </a:lnTo>
                  <a:lnTo>
                    <a:pt x="9284" y="0"/>
                  </a:lnTo>
                  <a:close/>
                  <a:moveTo>
                    <a:pt x="9316" y="0"/>
                  </a:moveTo>
                  <a:lnTo>
                    <a:pt x="9332" y="0"/>
                  </a:lnTo>
                  <a:lnTo>
                    <a:pt x="9332" y="16"/>
                  </a:lnTo>
                  <a:lnTo>
                    <a:pt x="9316" y="16"/>
                  </a:lnTo>
                  <a:lnTo>
                    <a:pt x="9316" y="0"/>
                  </a:lnTo>
                  <a:close/>
                  <a:moveTo>
                    <a:pt x="9348" y="0"/>
                  </a:moveTo>
                  <a:lnTo>
                    <a:pt x="9364" y="0"/>
                  </a:lnTo>
                  <a:lnTo>
                    <a:pt x="9364" y="16"/>
                  </a:lnTo>
                  <a:lnTo>
                    <a:pt x="9348" y="16"/>
                  </a:lnTo>
                  <a:lnTo>
                    <a:pt x="9348" y="0"/>
                  </a:lnTo>
                  <a:close/>
                  <a:moveTo>
                    <a:pt x="9380" y="0"/>
                  </a:moveTo>
                  <a:lnTo>
                    <a:pt x="9396" y="0"/>
                  </a:lnTo>
                  <a:lnTo>
                    <a:pt x="9396" y="16"/>
                  </a:lnTo>
                  <a:lnTo>
                    <a:pt x="9380" y="16"/>
                  </a:lnTo>
                  <a:lnTo>
                    <a:pt x="9380" y="0"/>
                  </a:lnTo>
                  <a:close/>
                  <a:moveTo>
                    <a:pt x="9412" y="0"/>
                  </a:moveTo>
                  <a:lnTo>
                    <a:pt x="9428" y="0"/>
                  </a:lnTo>
                  <a:lnTo>
                    <a:pt x="9428" y="16"/>
                  </a:lnTo>
                  <a:lnTo>
                    <a:pt x="9412" y="16"/>
                  </a:lnTo>
                  <a:lnTo>
                    <a:pt x="9412" y="0"/>
                  </a:lnTo>
                  <a:close/>
                  <a:moveTo>
                    <a:pt x="9444" y="0"/>
                  </a:moveTo>
                  <a:lnTo>
                    <a:pt x="9460" y="0"/>
                  </a:lnTo>
                  <a:lnTo>
                    <a:pt x="9460" y="16"/>
                  </a:lnTo>
                  <a:lnTo>
                    <a:pt x="9444" y="16"/>
                  </a:lnTo>
                  <a:lnTo>
                    <a:pt x="9444" y="0"/>
                  </a:lnTo>
                  <a:close/>
                  <a:moveTo>
                    <a:pt x="9472" y="20"/>
                  </a:moveTo>
                  <a:lnTo>
                    <a:pt x="9472" y="36"/>
                  </a:lnTo>
                  <a:lnTo>
                    <a:pt x="9456" y="36"/>
                  </a:lnTo>
                  <a:lnTo>
                    <a:pt x="9456" y="20"/>
                  </a:lnTo>
                  <a:lnTo>
                    <a:pt x="9472" y="20"/>
                  </a:lnTo>
                  <a:close/>
                  <a:moveTo>
                    <a:pt x="9472" y="52"/>
                  </a:moveTo>
                  <a:lnTo>
                    <a:pt x="9472" y="68"/>
                  </a:lnTo>
                  <a:lnTo>
                    <a:pt x="9456" y="68"/>
                  </a:lnTo>
                  <a:lnTo>
                    <a:pt x="9456" y="52"/>
                  </a:lnTo>
                  <a:lnTo>
                    <a:pt x="9472" y="52"/>
                  </a:lnTo>
                  <a:close/>
                  <a:moveTo>
                    <a:pt x="9472" y="84"/>
                  </a:moveTo>
                  <a:lnTo>
                    <a:pt x="9472" y="100"/>
                  </a:lnTo>
                  <a:lnTo>
                    <a:pt x="9456" y="100"/>
                  </a:lnTo>
                  <a:lnTo>
                    <a:pt x="9456" y="84"/>
                  </a:lnTo>
                  <a:lnTo>
                    <a:pt x="9472" y="84"/>
                  </a:lnTo>
                  <a:close/>
                  <a:moveTo>
                    <a:pt x="9472" y="116"/>
                  </a:moveTo>
                  <a:lnTo>
                    <a:pt x="9472" y="132"/>
                  </a:lnTo>
                  <a:lnTo>
                    <a:pt x="9456" y="132"/>
                  </a:lnTo>
                  <a:lnTo>
                    <a:pt x="9456" y="116"/>
                  </a:lnTo>
                  <a:lnTo>
                    <a:pt x="9472" y="116"/>
                  </a:lnTo>
                  <a:close/>
                  <a:moveTo>
                    <a:pt x="9472" y="148"/>
                  </a:moveTo>
                  <a:lnTo>
                    <a:pt x="9472" y="165"/>
                  </a:lnTo>
                  <a:lnTo>
                    <a:pt x="9456" y="165"/>
                  </a:lnTo>
                  <a:lnTo>
                    <a:pt x="9456" y="148"/>
                  </a:lnTo>
                  <a:lnTo>
                    <a:pt x="9472" y="148"/>
                  </a:lnTo>
                  <a:close/>
                  <a:moveTo>
                    <a:pt x="9472" y="181"/>
                  </a:moveTo>
                  <a:lnTo>
                    <a:pt x="9472" y="197"/>
                  </a:lnTo>
                  <a:lnTo>
                    <a:pt x="9456" y="197"/>
                  </a:lnTo>
                  <a:lnTo>
                    <a:pt x="9456" y="181"/>
                  </a:lnTo>
                  <a:lnTo>
                    <a:pt x="9472" y="181"/>
                  </a:lnTo>
                  <a:close/>
                  <a:moveTo>
                    <a:pt x="9472" y="213"/>
                  </a:moveTo>
                  <a:lnTo>
                    <a:pt x="9472" y="229"/>
                  </a:lnTo>
                  <a:lnTo>
                    <a:pt x="9456" y="229"/>
                  </a:lnTo>
                  <a:lnTo>
                    <a:pt x="9456" y="213"/>
                  </a:lnTo>
                  <a:lnTo>
                    <a:pt x="9472" y="213"/>
                  </a:lnTo>
                  <a:close/>
                  <a:moveTo>
                    <a:pt x="9472" y="245"/>
                  </a:moveTo>
                  <a:lnTo>
                    <a:pt x="9472" y="261"/>
                  </a:lnTo>
                  <a:lnTo>
                    <a:pt x="9456" y="261"/>
                  </a:lnTo>
                  <a:lnTo>
                    <a:pt x="9456" y="245"/>
                  </a:lnTo>
                  <a:lnTo>
                    <a:pt x="9472" y="245"/>
                  </a:lnTo>
                  <a:close/>
                  <a:moveTo>
                    <a:pt x="9472" y="277"/>
                  </a:moveTo>
                  <a:lnTo>
                    <a:pt x="9472" y="293"/>
                  </a:lnTo>
                  <a:lnTo>
                    <a:pt x="9456" y="293"/>
                  </a:lnTo>
                  <a:lnTo>
                    <a:pt x="9456" y="277"/>
                  </a:lnTo>
                  <a:lnTo>
                    <a:pt x="9472" y="277"/>
                  </a:lnTo>
                  <a:close/>
                  <a:moveTo>
                    <a:pt x="9472" y="309"/>
                  </a:moveTo>
                  <a:lnTo>
                    <a:pt x="9472" y="325"/>
                  </a:lnTo>
                  <a:lnTo>
                    <a:pt x="9456" y="325"/>
                  </a:lnTo>
                  <a:lnTo>
                    <a:pt x="9456" y="309"/>
                  </a:lnTo>
                  <a:lnTo>
                    <a:pt x="9472" y="309"/>
                  </a:lnTo>
                  <a:close/>
                  <a:moveTo>
                    <a:pt x="9472" y="341"/>
                  </a:moveTo>
                  <a:lnTo>
                    <a:pt x="9472" y="357"/>
                  </a:lnTo>
                  <a:lnTo>
                    <a:pt x="9456" y="357"/>
                  </a:lnTo>
                  <a:lnTo>
                    <a:pt x="9456" y="341"/>
                  </a:lnTo>
                  <a:lnTo>
                    <a:pt x="9472" y="341"/>
                  </a:lnTo>
                  <a:close/>
                  <a:moveTo>
                    <a:pt x="9472" y="373"/>
                  </a:moveTo>
                  <a:lnTo>
                    <a:pt x="9472" y="389"/>
                  </a:lnTo>
                  <a:lnTo>
                    <a:pt x="9456" y="389"/>
                  </a:lnTo>
                  <a:lnTo>
                    <a:pt x="9456" y="373"/>
                  </a:lnTo>
                  <a:lnTo>
                    <a:pt x="9472" y="373"/>
                  </a:lnTo>
                  <a:close/>
                  <a:moveTo>
                    <a:pt x="9472" y="405"/>
                  </a:moveTo>
                  <a:lnTo>
                    <a:pt x="9472" y="421"/>
                  </a:lnTo>
                  <a:lnTo>
                    <a:pt x="9456" y="421"/>
                  </a:lnTo>
                  <a:lnTo>
                    <a:pt x="9456" y="405"/>
                  </a:lnTo>
                  <a:lnTo>
                    <a:pt x="9472" y="405"/>
                  </a:lnTo>
                  <a:close/>
                  <a:moveTo>
                    <a:pt x="9472" y="437"/>
                  </a:moveTo>
                  <a:lnTo>
                    <a:pt x="9472" y="453"/>
                  </a:lnTo>
                  <a:lnTo>
                    <a:pt x="9456" y="453"/>
                  </a:lnTo>
                  <a:lnTo>
                    <a:pt x="9456" y="437"/>
                  </a:lnTo>
                  <a:lnTo>
                    <a:pt x="9472" y="437"/>
                  </a:lnTo>
                  <a:close/>
                  <a:moveTo>
                    <a:pt x="9472" y="469"/>
                  </a:moveTo>
                  <a:lnTo>
                    <a:pt x="9472" y="485"/>
                  </a:lnTo>
                  <a:lnTo>
                    <a:pt x="9456" y="485"/>
                  </a:lnTo>
                  <a:lnTo>
                    <a:pt x="9456" y="469"/>
                  </a:lnTo>
                  <a:lnTo>
                    <a:pt x="9472" y="469"/>
                  </a:lnTo>
                  <a:close/>
                  <a:moveTo>
                    <a:pt x="9472" y="501"/>
                  </a:moveTo>
                  <a:lnTo>
                    <a:pt x="9472" y="517"/>
                  </a:lnTo>
                  <a:lnTo>
                    <a:pt x="9456" y="517"/>
                  </a:lnTo>
                  <a:lnTo>
                    <a:pt x="9456" y="501"/>
                  </a:lnTo>
                  <a:lnTo>
                    <a:pt x="9472" y="501"/>
                  </a:lnTo>
                  <a:close/>
                  <a:moveTo>
                    <a:pt x="9472" y="533"/>
                  </a:moveTo>
                  <a:lnTo>
                    <a:pt x="9472" y="549"/>
                  </a:lnTo>
                  <a:lnTo>
                    <a:pt x="9456" y="549"/>
                  </a:lnTo>
                  <a:lnTo>
                    <a:pt x="9456" y="533"/>
                  </a:lnTo>
                  <a:lnTo>
                    <a:pt x="9472" y="533"/>
                  </a:lnTo>
                  <a:close/>
                  <a:moveTo>
                    <a:pt x="9472" y="565"/>
                  </a:moveTo>
                  <a:lnTo>
                    <a:pt x="9472" y="581"/>
                  </a:lnTo>
                  <a:lnTo>
                    <a:pt x="9456" y="581"/>
                  </a:lnTo>
                  <a:lnTo>
                    <a:pt x="9456" y="565"/>
                  </a:lnTo>
                  <a:lnTo>
                    <a:pt x="9472" y="565"/>
                  </a:lnTo>
                  <a:close/>
                  <a:moveTo>
                    <a:pt x="9472" y="597"/>
                  </a:moveTo>
                  <a:lnTo>
                    <a:pt x="9472" y="613"/>
                  </a:lnTo>
                  <a:lnTo>
                    <a:pt x="9456" y="613"/>
                  </a:lnTo>
                  <a:lnTo>
                    <a:pt x="9456" y="597"/>
                  </a:lnTo>
                  <a:lnTo>
                    <a:pt x="9472" y="597"/>
                  </a:lnTo>
                  <a:close/>
                  <a:moveTo>
                    <a:pt x="9472" y="629"/>
                  </a:moveTo>
                  <a:lnTo>
                    <a:pt x="9472" y="645"/>
                  </a:lnTo>
                  <a:lnTo>
                    <a:pt x="9456" y="645"/>
                  </a:lnTo>
                  <a:lnTo>
                    <a:pt x="9456" y="629"/>
                  </a:lnTo>
                  <a:lnTo>
                    <a:pt x="9472" y="629"/>
                  </a:lnTo>
                  <a:close/>
                  <a:moveTo>
                    <a:pt x="9472" y="661"/>
                  </a:moveTo>
                  <a:lnTo>
                    <a:pt x="9472" y="677"/>
                  </a:lnTo>
                  <a:lnTo>
                    <a:pt x="9456" y="677"/>
                  </a:lnTo>
                  <a:lnTo>
                    <a:pt x="9456" y="661"/>
                  </a:lnTo>
                  <a:lnTo>
                    <a:pt x="9472" y="661"/>
                  </a:lnTo>
                  <a:close/>
                  <a:moveTo>
                    <a:pt x="9472" y="693"/>
                  </a:moveTo>
                  <a:lnTo>
                    <a:pt x="9472" y="709"/>
                  </a:lnTo>
                  <a:lnTo>
                    <a:pt x="9456" y="709"/>
                  </a:lnTo>
                  <a:lnTo>
                    <a:pt x="9456" y="693"/>
                  </a:lnTo>
                  <a:lnTo>
                    <a:pt x="9472" y="693"/>
                  </a:lnTo>
                  <a:close/>
                  <a:moveTo>
                    <a:pt x="9472" y="725"/>
                  </a:moveTo>
                  <a:lnTo>
                    <a:pt x="9472" y="741"/>
                  </a:lnTo>
                  <a:lnTo>
                    <a:pt x="9456" y="741"/>
                  </a:lnTo>
                  <a:lnTo>
                    <a:pt x="9456" y="725"/>
                  </a:lnTo>
                  <a:lnTo>
                    <a:pt x="9472" y="725"/>
                  </a:lnTo>
                  <a:close/>
                  <a:moveTo>
                    <a:pt x="9472" y="757"/>
                  </a:moveTo>
                  <a:lnTo>
                    <a:pt x="9472" y="773"/>
                  </a:lnTo>
                  <a:lnTo>
                    <a:pt x="9456" y="773"/>
                  </a:lnTo>
                  <a:lnTo>
                    <a:pt x="9456" y="757"/>
                  </a:lnTo>
                  <a:lnTo>
                    <a:pt x="9472" y="757"/>
                  </a:lnTo>
                  <a:close/>
                  <a:moveTo>
                    <a:pt x="9472" y="789"/>
                  </a:moveTo>
                  <a:lnTo>
                    <a:pt x="9472" y="805"/>
                  </a:lnTo>
                  <a:lnTo>
                    <a:pt x="9456" y="805"/>
                  </a:lnTo>
                  <a:lnTo>
                    <a:pt x="9456" y="789"/>
                  </a:lnTo>
                  <a:lnTo>
                    <a:pt x="9472" y="789"/>
                  </a:lnTo>
                  <a:close/>
                  <a:moveTo>
                    <a:pt x="9472" y="821"/>
                  </a:moveTo>
                  <a:lnTo>
                    <a:pt x="9472" y="837"/>
                  </a:lnTo>
                  <a:lnTo>
                    <a:pt x="9456" y="837"/>
                  </a:lnTo>
                  <a:lnTo>
                    <a:pt x="9456" y="821"/>
                  </a:lnTo>
                  <a:lnTo>
                    <a:pt x="9472" y="821"/>
                  </a:lnTo>
                  <a:close/>
                  <a:moveTo>
                    <a:pt x="9472" y="853"/>
                  </a:moveTo>
                  <a:lnTo>
                    <a:pt x="9472" y="869"/>
                  </a:lnTo>
                  <a:lnTo>
                    <a:pt x="9456" y="869"/>
                  </a:lnTo>
                  <a:lnTo>
                    <a:pt x="9456" y="853"/>
                  </a:lnTo>
                  <a:lnTo>
                    <a:pt x="9472" y="853"/>
                  </a:lnTo>
                  <a:close/>
                  <a:moveTo>
                    <a:pt x="9472" y="885"/>
                  </a:moveTo>
                  <a:lnTo>
                    <a:pt x="9472" y="901"/>
                  </a:lnTo>
                  <a:lnTo>
                    <a:pt x="9456" y="901"/>
                  </a:lnTo>
                  <a:lnTo>
                    <a:pt x="9456" y="885"/>
                  </a:lnTo>
                  <a:lnTo>
                    <a:pt x="9472" y="885"/>
                  </a:lnTo>
                  <a:close/>
                  <a:moveTo>
                    <a:pt x="9472" y="917"/>
                  </a:moveTo>
                  <a:lnTo>
                    <a:pt x="9472" y="933"/>
                  </a:lnTo>
                  <a:lnTo>
                    <a:pt x="9456" y="933"/>
                  </a:lnTo>
                  <a:lnTo>
                    <a:pt x="9456" y="917"/>
                  </a:lnTo>
                  <a:lnTo>
                    <a:pt x="9472" y="917"/>
                  </a:lnTo>
                  <a:close/>
                  <a:moveTo>
                    <a:pt x="9472" y="949"/>
                  </a:moveTo>
                  <a:lnTo>
                    <a:pt x="9472" y="965"/>
                  </a:lnTo>
                  <a:lnTo>
                    <a:pt x="9456" y="965"/>
                  </a:lnTo>
                  <a:lnTo>
                    <a:pt x="9456" y="949"/>
                  </a:lnTo>
                  <a:lnTo>
                    <a:pt x="9472" y="949"/>
                  </a:lnTo>
                  <a:close/>
                  <a:moveTo>
                    <a:pt x="9472" y="981"/>
                  </a:moveTo>
                  <a:lnTo>
                    <a:pt x="9472" y="997"/>
                  </a:lnTo>
                  <a:lnTo>
                    <a:pt x="9456" y="997"/>
                  </a:lnTo>
                  <a:lnTo>
                    <a:pt x="9456" y="981"/>
                  </a:lnTo>
                  <a:lnTo>
                    <a:pt x="9472" y="981"/>
                  </a:lnTo>
                  <a:close/>
                  <a:moveTo>
                    <a:pt x="9472" y="1013"/>
                  </a:moveTo>
                  <a:lnTo>
                    <a:pt x="9472" y="1029"/>
                  </a:lnTo>
                  <a:lnTo>
                    <a:pt x="9456" y="1029"/>
                  </a:lnTo>
                  <a:lnTo>
                    <a:pt x="9456" y="1013"/>
                  </a:lnTo>
                  <a:lnTo>
                    <a:pt x="9472" y="1013"/>
                  </a:lnTo>
                  <a:close/>
                  <a:moveTo>
                    <a:pt x="9472" y="1045"/>
                  </a:moveTo>
                  <a:lnTo>
                    <a:pt x="9472" y="1061"/>
                  </a:lnTo>
                  <a:lnTo>
                    <a:pt x="9456" y="1061"/>
                  </a:lnTo>
                  <a:lnTo>
                    <a:pt x="9456" y="1045"/>
                  </a:lnTo>
                  <a:lnTo>
                    <a:pt x="9472" y="1045"/>
                  </a:lnTo>
                  <a:close/>
                  <a:moveTo>
                    <a:pt x="9472" y="1077"/>
                  </a:moveTo>
                  <a:lnTo>
                    <a:pt x="9472" y="1093"/>
                  </a:lnTo>
                  <a:lnTo>
                    <a:pt x="9456" y="1093"/>
                  </a:lnTo>
                  <a:lnTo>
                    <a:pt x="9456" y="1077"/>
                  </a:lnTo>
                  <a:lnTo>
                    <a:pt x="9472" y="1077"/>
                  </a:lnTo>
                  <a:close/>
                  <a:moveTo>
                    <a:pt x="9472" y="1109"/>
                  </a:moveTo>
                  <a:lnTo>
                    <a:pt x="9472" y="1125"/>
                  </a:lnTo>
                  <a:lnTo>
                    <a:pt x="9456" y="1125"/>
                  </a:lnTo>
                  <a:lnTo>
                    <a:pt x="9456" y="1109"/>
                  </a:lnTo>
                  <a:lnTo>
                    <a:pt x="9472" y="1109"/>
                  </a:lnTo>
                  <a:close/>
                  <a:moveTo>
                    <a:pt x="9472" y="1141"/>
                  </a:moveTo>
                  <a:lnTo>
                    <a:pt x="9472" y="1157"/>
                  </a:lnTo>
                  <a:lnTo>
                    <a:pt x="9456" y="1157"/>
                  </a:lnTo>
                  <a:lnTo>
                    <a:pt x="9456" y="1141"/>
                  </a:lnTo>
                  <a:lnTo>
                    <a:pt x="9472" y="1141"/>
                  </a:lnTo>
                  <a:close/>
                  <a:moveTo>
                    <a:pt x="9472" y="1174"/>
                  </a:moveTo>
                  <a:lnTo>
                    <a:pt x="9472" y="1190"/>
                  </a:lnTo>
                  <a:lnTo>
                    <a:pt x="9456" y="1190"/>
                  </a:lnTo>
                  <a:lnTo>
                    <a:pt x="9456" y="1174"/>
                  </a:lnTo>
                  <a:lnTo>
                    <a:pt x="9472" y="1174"/>
                  </a:lnTo>
                  <a:close/>
                  <a:moveTo>
                    <a:pt x="9472" y="1206"/>
                  </a:moveTo>
                  <a:lnTo>
                    <a:pt x="9472" y="1222"/>
                  </a:lnTo>
                  <a:lnTo>
                    <a:pt x="9456" y="1222"/>
                  </a:lnTo>
                  <a:lnTo>
                    <a:pt x="9456" y="1206"/>
                  </a:lnTo>
                  <a:lnTo>
                    <a:pt x="9472" y="1206"/>
                  </a:lnTo>
                  <a:close/>
                  <a:moveTo>
                    <a:pt x="9472" y="1238"/>
                  </a:moveTo>
                  <a:lnTo>
                    <a:pt x="9472" y="1254"/>
                  </a:lnTo>
                  <a:lnTo>
                    <a:pt x="9456" y="1254"/>
                  </a:lnTo>
                  <a:lnTo>
                    <a:pt x="9456" y="1238"/>
                  </a:lnTo>
                  <a:lnTo>
                    <a:pt x="9472" y="1238"/>
                  </a:lnTo>
                  <a:close/>
                  <a:moveTo>
                    <a:pt x="9472" y="1270"/>
                  </a:moveTo>
                  <a:lnTo>
                    <a:pt x="9472" y="1286"/>
                  </a:lnTo>
                  <a:lnTo>
                    <a:pt x="9456" y="1286"/>
                  </a:lnTo>
                  <a:lnTo>
                    <a:pt x="9456" y="1270"/>
                  </a:lnTo>
                  <a:lnTo>
                    <a:pt x="9472" y="1270"/>
                  </a:lnTo>
                  <a:close/>
                  <a:moveTo>
                    <a:pt x="9472" y="1302"/>
                  </a:moveTo>
                  <a:lnTo>
                    <a:pt x="9472" y="1318"/>
                  </a:lnTo>
                  <a:lnTo>
                    <a:pt x="9456" y="1318"/>
                  </a:lnTo>
                  <a:lnTo>
                    <a:pt x="9456" y="1302"/>
                  </a:lnTo>
                  <a:lnTo>
                    <a:pt x="9472" y="1302"/>
                  </a:lnTo>
                  <a:close/>
                  <a:moveTo>
                    <a:pt x="9472" y="1334"/>
                  </a:moveTo>
                  <a:lnTo>
                    <a:pt x="9472" y="1350"/>
                  </a:lnTo>
                  <a:lnTo>
                    <a:pt x="9456" y="1350"/>
                  </a:lnTo>
                  <a:lnTo>
                    <a:pt x="9456" y="1334"/>
                  </a:lnTo>
                  <a:lnTo>
                    <a:pt x="9472" y="1334"/>
                  </a:lnTo>
                  <a:close/>
                  <a:moveTo>
                    <a:pt x="9472" y="1366"/>
                  </a:moveTo>
                  <a:lnTo>
                    <a:pt x="9472" y="1382"/>
                  </a:lnTo>
                  <a:lnTo>
                    <a:pt x="9456" y="1382"/>
                  </a:lnTo>
                  <a:lnTo>
                    <a:pt x="9456" y="1366"/>
                  </a:lnTo>
                  <a:lnTo>
                    <a:pt x="9472" y="1366"/>
                  </a:lnTo>
                  <a:close/>
                  <a:moveTo>
                    <a:pt x="9472" y="1398"/>
                  </a:moveTo>
                  <a:lnTo>
                    <a:pt x="9472" y="1414"/>
                  </a:lnTo>
                  <a:lnTo>
                    <a:pt x="9456" y="1414"/>
                  </a:lnTo>
                  <a:lnTo>
                    <a:pt x="9456" y="1398"/>
                  </a:lnTo>
                  <a:lnTo>
                    <a:pt x="9472" y="1398"/>
                  </a:lnTo>
                  <a:close/>
                  <a:moveTo>
                    <a:pt x="9472" y="1430"/>
                  </a:moveTo>
                  <a:lnTo>
                    <a:pt x="9472" y="1446"/>
                  </a:lnTo>
                  <a:lnTo>
                    <a:pt x="9456" y="1446"/>
                  </a:lnTo>
                  <a:lnTo>
                    <a:pt x="9456" y="1430"/>
                  </a:lnTo>
                  <a:lnTo>
                    <a:pt x="9472" y="1430"/>
                  </a:lnTo>
                  <a:close/>
                  <a:moveTo>
                    <a:pt x="9472" y="1462"/>
                  </a:moveTo>
                  <a:lnTo>
                    <a:pt x="9472" y="1478"/>
                  </a:lnTo>
                  <a:lnTo>
                    <a:pt x="9456" y="1478"/>
                  </a:lnTo>
                  <a:lnTo>
                    <a:pt x="9456" y="1462"/>
                  </a:lnTo>
                  <a:lnTo>
                    <a:pt x="9472" y="1462"/>
                  </a:lnTo>
                  <a:close/>
                  <a:moveTo>
                    <a:pt x="9472" y="1494"/>
                  </a:moveTo>
                  <a:lnTo>
                    <a:pt x="9472" y="1510"/>
                  </a:lnTo>
                  <a:lnTo>
                    <a:pt x="9456" y="1510"/>
                  </a:lnTo>
                  <a:lnTo>
                    <a:pt x="9456" y="1494"/>
                  </a:lnTo>
                  <a:lnTo>
                    <a:pt x="9472" y="1494"/>
                  </a:lnTo>
                  <a:close/>
                  <a:moveTo>
                    <a:pt x="9472" y="1526"/>
                  </a:moveTo>
                  <a:lnTo>
                    <a:pt x="9472" y="1542"/>
                  </a:lnTo>
                  <a:lnTo>
                    <a:pt x="9456" y="1542"/>
                  </a:lnTo>
                  <a:lnTo>
                    <a:pt x="9456" y="1526"/>
                  </a:lnTo>
                  <a:lnTo>
                    <a:pt x="9472" y="1526"/>
                  </a:lnTo>
                  <a:close/>
                  <a:moveTo>
                    <a:pt x="9472" y="1558"/>
                  </a:moveTo>
                  <a:lnTo>
                    <a:pt x="9472" y="1574"/>
                  </a:lnTo>
                  <a:lnTo>
                    <a:pt x="9456" y="1574"/>
                  </a:lnTo>
                  <a:lnTo>
                    <a:pt x="9456" y="1558"/>
                  </a:lnTo>
                  <a:lnTo>
                    <a:pt x="9472" y="1558"/>
                  </a:lnTo>
                  <a:close/>
                  <a:moveTo>
                    <a:pt x="9472" y="1590"/>
                  </a:moveTo>
                  <a:lnTo>
                    <a:pt x="9472" y="1606"/>
                  </a:lnTo>
                  <a:lnTo>
                    <a:pt x="9456" y="1606"/>
                  </a:lnTo>
                  <a:lnTo>
                    <a:pt x="9456" y="1590"/>
                  </a:lnTo>
                  <a:lnTo>
                    <a:pt x="9472" y="1590"/>
                  </a:lnTo>
                  <a:close/>
                  <a:moveTo>
                    <a:pt x="9472" y="1622"/>
                  </a:moveTo>
                  <a:lnTo>
                    <a:pt x="9472" y="1638"/>
                  </a:lnTo>
                  <a:lnTo>
                    <a:pt x="9456" y="1638"/>
                  </a:lnTo>
                  <a:lnTo>
                    <a:pt x="9456" y="1622"/>
                  </a:lnTo>
                  <a:lnTo>
                    <a:pt x="9472" y="1622"/>
                  </a:lnTo>
                  <a:close/>
                  <a:moveTo>
                    <a:pt x="9472" y="1654"/>
                  </a:moveTo>
                  <a:lnTo>
                    <a:pt x="9472" y="1670"/>
                  </a:lnTo>
                  <a:lnTo>
                    <a:pt x="9456" y="1670"/>
                  </a:lnTo>
                  <a:lnTo>
                    <a:pt x="9456" y="1654"/>
                  </a:lnTo>
                  <a:lnTo>
                    <a:pt x="9472" y="1654"/>
                  </a:lnTo>
                  <a:close/>
                  <a:moveTo>
                    <a:pt x="9472" y="1686"/>
                  </a:moveTo>
                  <a:lnTo>
                    <a:pt x="9472" y="1702"/>
                  </a:lnTo>
                  <a:lnTo>
                    <a:pt x="9456" y="1702"/>
                  </a:lnTo>
                  <a:lnTo>
                    <a:pt x="9456" y="1686"/>
                  </a:lnTo>
                  <a:lnTo>
                    <a:pt x="9472" y="1686"/>
                  </a:lnTo>
                  <a:close/>
                  <a:moveTo>
                    <a:pt x="9472" y="1718"/>
                  </a:moveTo>
                  <a:lnTo>
                    <a:pt x="9472" y="1734"/>
                  </a:lnTo>
                  <a:lnTo>
                    <a:pt x="9456" y="1734"/>
                  </a:lnTo>
                  <a:lnTo>
                    <a:pt x="9456" y="1718"/>
                  </a:lnTo>
                  <a:lnTo>
                    <a:pt x="9472" y="1718"/>
                  </a:lnTo>
                  <a:close/>
                  <a:moveTo>
                    <a:pt x="9472" y="1750"/>
                  </a:moveTo>
                  <a:lnTo>
                    <a:pt x="9472" y="1766"/>
                  </a:lnTo>
                  <a:lnTo>
                    <a:pt x="9456" y="1766"/>
                  </a:lnTo>
                  <a:lnTo>
                    <a:pt x="9456" y="1750"/>
                  </a:lnTo>
                  <a:lnTo>
                    <a:pt x="9472" y="1750"/>
                  </a:lnTo>
                  <a:close/>
                  <a:moveTo>
                    <a:pt x="9472" y="1782"/>
                  </a:moveTo>
                  <a:lnTo>
                    <a:pt x="9472" y="1798"/>
                  </a:lnTo>
                  <a:lnTo>
                    <a:pt x="9456" y="1798"/>
                  </a:lnTo>
                  <a:lnTo>
                    <a:pt x="9456" y="1782"/>
                  </a:lnTo>
                  <a:lnTo>
                    <a:pt x="9472" y="1782"/>
                  </a:lnTo>
                  <a:close/>
                  <a:moveTo>
                    <a:pt x="9472" y="1814"/>
                  </a:moveTo>
                  <a:lnTo>
                    <a:pt x="9472" y="1830"/>
                  </a:lnTo>
                  <a:lnTo>
                    <a:pt x="9456" y="1830"/>
                  </a:lnTo>
                  <a:lnTo>
                    <a:pt x="9456" y="1814"/>
                  </a:lnTo>
                  <a:lnTo>
                    <a:pt x="9472" y="1814"/>
                  </a:lnTo>
                  <a:close/>
                  <a:moveTo>
                    <a:pt x="9472" y="1846"/>
                  </a:moveTo>
                  <a:lnTo>
                    <a:pt x="9472" y="1862"/>
                  </a:lnTo>
                  <a:lnTo>
                    <a:pt x="9456" y="1862"/>
                  </a:lnTo>
                  <a:lnTo>
                    <a:pt x="9456" y="1846"/>
                  </a:lnTo>
                  <a:lnTo>
                    <a:pt x="9472" y="1846"/>
                  </a:lnTo>
                  <a:close/>
                  <a:moveTo>
                    <a:pt x="9472" y="1878"/>
                  </a:moveTo>
                  <a:lnTo>
                    <a:pt x="9472" y="1894"/>
                  </a:lnTo>
                  <a:lnTo>
                    <a:pt x="9456" y="1894"/>
                  </a:lnTo>
                  <a:lnTo>
                    <a:pt x="9456" y="1878"/>
                  </a:lnTo>
                  <a:lnTo>
                    <a:pt x="9472" y="1878"/>
                  </a:lnTo>
                  <a:close/>
                  <a:moveTo>
                    <a:pt x="9472" y="1910"/>
                  </a:moveTo>
                  <a:lnTo>
                    <a:pt x="9472" y="1926"/>
                  </a:lnTo>
                  <a:lnTo>
                    <a:pt x="9456" y="1926"/>
                  </a:lnTo>
                  <a:lnTo>
                    <a:pt x="9456" y="1910"/>
                  </a:lnTo>
                  <a:lnTo>
                    <a:pt x="9472" y="1910"/>
                  </a:lnTo>
                  <a:close/>
                  <a:moveTo>
                    <a:pt x="9472" y="1942"/>
                  </a:moveTo>
                  <a:lnTo>
                    <a:pt x="9472" y="1958"/>
                  </a:lnTo>
                  <a:lnTo>
                    <a:pt x="9456" y="1958"/>
                  </a:lnTo>
                  <a:lnTo>
                    <a:pt x="9456" y="1942"/>
                  </a:lnTo>
                  <a:lnTo>
                    <a:pt x="9472" y="1942"/>
                  </a:lnTo>
                  <a:close/>
                  <a:moveTo>
                    <a:pt x="9472" y="1974"/>
                  </a:moveTo>
                  <a:lnTo>
                    <a:pt x="9472" y="1990"/>
                  </a:lnTo>
                  <a:lnTo>
                    <a:pt x="9456" y="1990"/>
                  </a:lnTo>
                  <a:lnTo>
                    <a:pt x="9456" y="1974"/>
                  </a:lnTo>
                  <a:lnTo>
                    <a:pt x="9472" y="1974"/>
                  </a:lnTo>
                  <a:close/>
                  <a:moveTo>
                    <a:pt x="9472" y="2006"/>
                  </a:moveTo>
                  <a:lnTo>
                    <a:pt x="9472" y="2022"/>
                  </a:lnTo>
                  <a:lnTo>
                    <a:pt x="9456" y="2022"/>
                  </a:lnTo>
                  <a:lnTo>
                    <a:pt x="9456" y="2006"/>
                  </a:lnTo>
                  <a:lnTo>
                    <a:pt x="9472" y="2006"/>
                  </a:lnTo>
                  <a:close/>
                  <a:moveTo>
                    <a:pt x="9472" y="2038"/>
                  </a:moveTo>
                  <a:lnTo>
                    <a:pt x="9472" y="2054"/>
                  </a:lnTo>
                  <a:lnTo>
                    <a:pt x="9456" y="2054"/>
                  </a:lnTo>
                  <a:lnTo>
                    <a:pt x="9456" y="2038"/>
                  </a:lnTo>
                  <a:lnTo>
                    <a:pt x="9472" y="2038"/>
                  </a:lnTo>
                  <a:close/>
                  <a:moveTo>
                    <a:pt x="9472" y="2070"/>
                  </a:moveTo>
                  <a:lnTo>
                    <a:pt x="9472" y="2086"/>
                  </a:lnTo>
                  <a:lnTo>
                    <a:pt x="9456" y="2086"/>
                  </a:lnTo>
                  <a:lnTo>
                    <a:pt x="9456" y="2070"/>
                  </a:lnTo>
                  <a:lnTo>
                    <a:pt x="9472" y="2070"/>
                  </a:lnTo>
                  <a:close/>
                  <a:moveTo>
                    <a:pt x="9472" y="2102"/>
                  </a:moveTo>
                  <a:lnTo>
                    <a:pt x="9472" y="2118"/>
                  </a:lnTo>
                  <a:lnTo>
                    <a:pt x="9456" y="2118"/>
                  </a:lnTo>
                  <a:lnTo>
                    <a:pt x="9456" y="2102"/>
                  </a:lnTo>
                  <a:lnTo>
                    <a:pt x="9472" y="2102"/>
                  </a:lnTo>
                  <a:close/>
                  <a:moveTo>
                    <a:pt x="9472" y="2134"/>
                  </a:moveTo>
                  <a:lnTo>
                    <a:pt x="9472" y="2150"/>
                  </a:lnTo>
                  <a:lnTo>
                    <a:pt x="9456" y="2150"/>
                  </a:lnTo>
                  <a:lnTo>
                    <a:pt x="9456" y="2134"/>
                  </a:lnTo>
                  <a:lnTo>
                    <a:pt x="9472" y="2134"/>
                  </a:lnTo>
                  <a:close/>
                  <a:moveTo>
                    <a:pt x="9472" y="2167"/>
                  </a:moveTo>
                  <a:lnTo>
                    <a:pt x="9472" y="2183"/>
                  </a:lnTo>
                  <a:lnTo>
                    <a:pt x="9456" y="2183"/>
                  </a:lnTo>
                  <a:lnTo>
                    <a:pt x="9456" y="2167"/>
                  </a:lnTo>
                  <a:lnTo>
                    <a:pt x="9472" y="2167"/>
                  </a:lnTo>
                  <a:close/>
                  <a:moveTo>
                    <a:pt x="9472" y="2199"/>
                  </a:moveTo>
                  <a:lnTo>
                    <a:pt x="9472" y="2200"/>
                  </a:lnTo>
                  <a:cubicBezTo>
                    <a:pt x="9472" y="2205"/>
                    <a:pt x="9469" y="2208"/>
                    <a:pt x="9464" y="2208"/>
                  </a:cubicBezTo>
                  <a:lnTo>
                    <a:pt x="9450" y="2208"/>
                  </a:lnTo>
                  <a:lnTo>
                    <a:pt x="9450" y="2192"/>
                  </a:lnTo>
                  <a:lnTo>
                    <a:pt x="9464" y="2192"/>
                  </a:lnTo>
                  <a:lnTo>
                    <a:pt x="9456" y="2200"/>
                  </a:lnTo>
                  <a:lnTo>
                    <a:pt x="9456" y="2199"/>
                  </a:lnTo>
                  <a:lnTo>
                    <a:pt x="9472" y="2199"/>
                  </a:lnTo>
                  <a:close/>
                  <a:moveTo>
                    <a:pt x="9434" y="2208"/>
                  </a:moveTo>
                  <a:lnTo>
                    <a:pt x="9418" y="2208"/>
                  </a:lnTo>
                  <a:lnTo>
                    <a:pt x="9418" y="2192"/>
                  </a:lnTo>
                  <a:lnTo>
                    <a:pt x="9434" y="2192"/>
                  </a:lnTo>
                  <a:lnTo>
                    <a:pt x="9434" y="2208"/>
                  </a:lnTo>
                  <a:close/>
                  <a:moveTo>
                    <a:pt x="9402" y="2208"/>
                  </a:moveTo>
                  <a:lnTo>
                    <a:pt x="9386" y="2208"/>
                  </a:lnTo>
                  <a:lnTo>
                    <a:pt x="9386" y="2192"/>
                  </a:lnTo>
                  <a:lnTo>
                    <a:pt x="9402" y="2192"/>
                  </a:lnTo>
                  <a:lnTo>
                    <a:pt x="9402" y="2208"/>
                  </a:lnTo>
                  <a:close/>
                  <a:moveTo>
                    <a:pt x="9370" y="2208"/>
                  </a:moveTo>
                  <a:lnTo>
                    <a:pt x="9354" y="2208"/>
                  </a:lnTo>
                  <a:lnTo>
                    <a:pt x="9354" y="2192"/>
                  </a:lnTo>
                  <a:lnTo>
                    <a:pt x="9370" y="2192"/>
                  </a:lnTo>
                  <a:lnTo>
                    <a:pt x="9370" y="2208"/>
                  </a:lnTo>
                  <a:close/>
                  <a:moveTo>
                    <a:pt x="9338" y="2208"/>
                  </a:moveTo>
                  <a:lnTo>
                    <a:pt x="9322" y="2208"/>
                  </a:lnTo>
                  <a:lnTo>
                    <a:pt x="9322" y="2192"/>
                  </a:lnTo>
                  <a:lnTo>
                    <a:pt x="9338" y="2192"/>
                  </a:lnTo>
                  <a:lnTo>
                    <a:pt x="9338" y="2208"/>
                  </a:lnTo>
                  <a:close/>
                  <a:moveTo>
                    <a:pt x="9306" y="2208"/>
                  </a:moveTo>
                  <a:lnTo>
                    <a:pt x="9290" y="2208"/>
                  </a:lnTo>
                  <a:lnTo>
                    <a:pt x="9290" y="2192"/>
                  </a:lnTo>
                  <a:lnTo>
                    <a:pt x="9306" y="2192"/>
                  </a:lnTo>
                  <a:lnTo>
                    <a:pt x="9306" y="2208"/>
                  </a:lnTo>
                  <a:close/>
                  <a:moveTo>
                    <a:pt x="9274" y="2208"/>
                  </a:moveTo>
                  <a:lnTo>
                    <a:pt x="9258" y="2208"/>
                  </a:lnTo>
                  <a:lnTo>
                    <a:pt x="9258" y="2192"/>
                  </a:lnTo>
                  <a:lnTo>
                    <a:pt x="9274" y="2192"/>
                  </a:lnTo>
                  <a:lnTo>
                    <a:pt x="9274" y="2208"/>
                  </a:lnTo>
                  <a:close/>
                  <a:moveTo>
                    <a:pt x="9242" y="2208"/>
                  </a:moveTo>
                  <a:lnTo>
                    <a:pt x="9226" y="2208"/>
                  </a:lnTo>
                  <a:lnTo>
                    <a:pt x="9226" y="2192"/>
                  </a:lnTo>
                  <a:lnTo>
                    <a:pt x="9242" y="2192"/>
                  </a:lnTo>
                  <a:lnTo>
                    <a:pt x="9242" y="2208"/>
                  </a:lnTo>
                  <a:close/>
                  <a:moveTo>
                    <a:pt x="9210" y="2208"/>
                  </a:moveTo>
                  <a:lnTo>
                    <a:pt x="9194" y="2208"/>
                  </a:lnTo>
                  <a:lnTo>
                    <a:pt x="9194" y="2192"/>
                  </a:lnTo>
                  <a:lnTo>
                    <a:pt x="9210" y="2192"/>
                  </a:lnTo>
                  <a:lnTo>
                    <a:pt x="9210" y="2208"/>
                  </a:lnTo>
                  <a:close/>
                  <a:moveTo>
                    <a:pt x="9178" y="2208"/>
                  </a:moveTo>
                  <a:lnTo>
                    <a:pt x="9162" y="2208"/>
                  </a:lnTo>
                  <a:lnTo>
                    <a:pt x="9162" y="2192"/>
                  </a:lnTo>
                  <a:lnTo>
                    <a:pt x="9178" y="2192"/>
                  </a:lnTo>
                  <a:lnTo>
                    <a:pt x="9178" y="2208"/>
                  </a:lnTo>
                  <a:close/>
                  <a:moveTo>
                    <a:pt x="9146" y="2208"/>
                  </a:moveTo>
                  <a:lnTo>
                    <a:pt x="9130" y="2208"/>
                  </a:lnTo>
                  <a:lnTo>
                    <a:pt x="9130" y="2192"/>
                  </a:lnTo>
                  <a:lnTo>
                    <a:pt x="9146" y="2192"/>
                  </a:lnTo>
                  <a:lnTo>
                    <a:pt x="9146" y="2208"/>
                  </a:lnTo>
                  <a:close/>
                  <a:moveTo>
                    <a:pt x="9114" y="2208"/>
                  </a:moveTo>
                  <a:lnTo>
                    <a:pt x="9098" y="2208"/>
                  </a:lnTo>
                  <a:lnTo>
                    <a:pt x="9098" y="2192"/>
                  </a:lnTo>
                  <a:lnTo>
                    <a:pt x="9114" y="2192"/>
                  </a:lnTo>
                  <a:lnTo>
                    <a:pt x="9114" y="2208"/>
                  </a:lnTo>
                  <a:close/>
                  <a:moveTo>
                    <a:pt x="9082" y="2208"/>
                  </a:moveTo>
                  <a:lnTo>
                    <a:pt x="9066" y="2208"/>
                  </a:lnTo>
                  <a:lnTo>
                    <a:pt x="9066" y="2192"/>
                  </a:lnTo>
                  <a:lnTo>
                    <a:pt x="9082" y="2192"/>
                  </a:lnTo>
                  <a:lnTo>
                    <a:pt x="9082" y="2208"/>
                  </a:lnTo>
                  <a:close/>
                  <a:moveTo>
                    <a:pt x="9050" y="2208"/>
                  </a:moveTo>
                  <a:lnTo>
                    <a:pt x="9034" y="2208"/>
                  </a:lnTo>
                  <a:lnTo>
                    <a:pt x="9034" y="2192"/>
                  </a:lnTo>
                  <a:lnTo>
                    <a:pt x="9050" y="2192"/>
                  </a:lnTo>
                  <a:lnTo>
                    <a:pt x="9050" y="2208"/>
                  </a:lnTo>
                  <a:close/>
                  <a:moveTo>
                    <a:pt x="9018" y="2208"/>
                  </a:moveTo>
                  <a:lnTo>
                    <a:pt x="9002" y="2208"/>
                  </a:lnTo>
                  <a:lnTo>
                    <a:pt x="9002" y="2192"/>
                  </a:lnTo>
                  <a:lnTo>
                    <a:pt x="9018" y="2192"/>
                  </a:lnTo>
                  <a:lnTo>
                    <a:pt x="9018" y="2208"/>
                  </a:lnTo>
                  <a:close/>
                  <a:moveTo>
                    <a:pt x="8986" y="2208"/>
                  </a:moveTo>
                  <a:lnTo>
                    <a:pt x="8970" y="2208"/>
                  </a:lnTo>
                  <a:lnTo>
                    <a:pt x="8970" y="2192"/>
                  </a:lnTo>
                  <a:lnTo>
                    <a:pt x="8986" y="2192"/>
                  </a:lnTo>
                  <a:lnTo>
                    <a:pt x="8986" y="2208"/>
                  </a:lnTo>
                  <a:close/>
                  <a:moveTo>
                    <a:pt x="8954" y="2208"/>
                  </a:moveTo>
                  <a:lnTo>
                    <a:pt x="8938" y="2208"/>
                  </a:lnTo>
                  <a:lnTo>
                    <a:pt x="8938" y="2192"/>
                  </a:lnTo>
                  <a:lnTo>
                    <a:pt x="8954" y="2192"/>
                  </a:lnTo>
                  <a:lnTo>
                    <a:pt x="8954" y="2208"/>
                  </a:lnTo>
                  <a:close/>
                  <a:moveTo>
                    <a:pt x="8922" y="2208"/>
                  </a:moveTo>
                  <a:lnTo>
                    <a:pt x="8906" y="2208"/>
                  </a:lnTo>
                  <a:lnTo>
                    <a:pt x="8906" y="2192"/>
                  </a:lnTo>
                  <a:lnTo>
                    <a:pt x="8922" y="2192"/>
                  </a:lnTo>
                  <a:lnTo>
                    <a:pt x="8922" y="2208"/>
                  </a:lnTo>
                  <a:close/>
                  <a:moveTo>
                    <a:pt x="8890" y="2208"/>
                  </a:moveTo>
                  <a:lnTo>
                    <a:pt x="8874" y="2208"/>
                  </a:lnTo>
                  <a:lnTo>
                    <a:pt x="8874" y="2192"/>
                  </a:lnTo>
                  <a:lnTo>
                    <a:pt x="8890" y="2192"/>
                  </a:lnTo>
                  <a:lnTo>
                    <a:pt x="8890" y="2208"/>
                  </a:lnTo>
                  <a:close/>
                  <a:moveTo>
                    <a:pt x="8858" y="2208"/>
                  </a:moveTo>
                  <a:lnTo>
                    <a:pt x="8842" y="2208"/>
                  </a:lnTo>
                  <a:lnTo>
                    <a:pt x="8842" y="2192"/>
                  </a:lnTo>
                  <a:lnTo>
                    <a:pt x="8858" y="2192"/>
                  </a:lnTo>
                  <a:lnTo>
                    <a:pt x="8858" y="2208"/>
                  </a:lnTo>
                  <a:close/>
                  <a:moveTo>
                    <a:pt x="8826" y="2208"/>
                  </a:moveTo>
                  <a:lnTo>
                    <a:pt x="8810" y="2208"/>
                  </a:lnTo>
                  <a:lnTo>
                    <a:pt x="8810" y="2192"/>
                  </a:lnTo>
                  <a:lnTo>
                    <a:pt x="8826" y="2192"/>
                  </a:lnTo>
                  <a:lnTo>
                    <a:pt x="8826" y="2208"/>
                  </a:lnTo>
                  <a:close/>
                  <a:moveTo>
                    <a:pt x="8794" y="2208"/>
                  </a:moveTo>
                  <a:lnTo>
                    <a:pt x="8778" y="2208"/>
                  </a:lnTo>
                  <a:lnTo>
                    <a:pt x="8778" y="2192"/>
                  </a:lnTo>
                  <a:lnTo>
                    <a:pt x="8794" y="2192"/>
                  </a:lnTo>
                  <a:lnTo>
                    <a:pt x="8794" y="2208"/>
                  </a:lnTo>
                  <a:close/>
                  <a:moveTo>
                    <a:pt x="8762" y="2208"/>
                  </a:moveTo>
                  <a:lnTo>
                    <a:pt x="8746" y="2208"/>
                  </a:lnTo>
                  <a:lnTo>
                    <a:pt x="8746" y="2192"/>
                  </a:lnTo>
                  <a:lnTo>
                    <a:pt x="8762" y="2192"/>
                  </a:lnTo>
                  <a:lnTo>
                    <a:pt x="8762" y="2208"/>
                  </a:lnTo>
                  <a:close/>
                  <a:moveTo>
                    <a:pt x="8730" y="2208"/>
                  </a:moveTo>
                  <a:lnTo>
                    <a:pt x="8714" y="2208"/>
                  </a:lnTo>
                  <a:lnTo>
                    <a:pt x="8714" y="2192"/>
                  </a:lnTo>
                  <a:lnTo>
                    <a:pt x="8730" y="2192"/>
                  </a:lnTo>
                  <a:lnTo>
                    <a:pt x="8730" y="2208"/>
                  </a:lnTo>
                  <a:close/>
                  <a:moveTo>
                    <a:pt x="8698" y="2208"/>
                  </a:moveTo>
                  <a:lnTo>
                    <a:pt x="8682" y="2208"/>
                  </a:lnTo>
                  <a:lnTo>
                    <a:pt x="8682" y="2192"/>
                  </a:lnTo>
                  <a:lnTo>
                    <a:pt x="8698" y="2192"/>
                  </a:lnTo>
                  <a:lnTo>
                    <a:pt x="8698" y="2208"/>
                  </a:lnTo>
                  <a:close/>
                  <a:moveTo>
                    <a:pt x="8666" y="2208"/>
                  </a:moveTo>
                  <a:lnTo>
                    <a:pt x="8650" y="2208"/>
                  </a:lnTo>
                  <a:lnTo>
                    <a:pt x="8650" y="2192"/>
                  </a:lnTo>
                  <a:lnTo>
                    <a:pt x="8666" y="2192"/>
                  </a:lnTo>
                  <a:lnTo>
                    <a:pt x="8666" y="2208"/>
                  </a:lnTo>
                  <a:close/>
                  <a:moveTo>
                    <a:pt x="8634" y="2208"/>
                  </a:moveTo>
                  <a:lnTo>
                    <a:pt x="8617" y="2208"/>
                  </a:lnTo>
                  <a:lnTo>
                    <a:pt x="8617" y="2192"/>
                  </a:lnTo>
                  <a:lnTo>
                    <a:pt x="8634" y="2192"/>
                  </a:lnTo>
                  <a:lnTo>
                    <a:pt x="8634" y="2208"/>
                  </a:lnTo>
                  <a:close/>
                  <a:moveTo>
                    <a:pt x="8601" y="2208"/>
                  </a:moveTo>
                  <a:lnTo>
                    <a:pt x="8585" y="2208"/>
                  </a:lnTo>
                  <a:lnTo>
                    <a:pt x="8585" y="2192"/>
                  </a:lnTo>
                  <a:lnTo>
                    <a:pt x="8601" y="2192"/>
                  </a:lnTo>
                  <a:lnTo>
                    <a:pt x="8601" y="2208"/>
                  </a:lnTo>
                  <a:close/>
                  <a:moveTo>
                    <a:pt x="8569" y="2208"/>
                  </a:moveTo>
                  <a:lnTo>
                    <a:pt x="8553" y="2208"/>
                  </a:lnTo>
                  <a:lnTo>
                    <a:pt x="8553" y="2192"/>
                  </a:lnTo>
                  <a:lnTo>
                    <a:pt x="8569" y="2192"/>
                  </a:lnTo>
                  <a:lnTo>
                    <a:pt x="8569" y="2208"/>
                  </a:lnTo>
                  <a:close/>
                  <a:moveTo>
                    <a:pt x="8537" y="2208"/>
                  </a:moveTo>
                  <a:lnTo>
                    <a:pt x="8521" y="2208"/>
                  </a:lnTo>
                  <a:lnTo>
                    <a:pt x="8521" y="2192"/>
                  </a:lnTo>
                  <a:lnTo>
                    <a:pt x="8537" y="2192"/>
                  </a:lnTo>
                  <a:lnTo>
                    <a:pt x="8537" y="2208"/>
                  </a:lnTo>
                  <a:close/>
                  <a:moveTo>
                    <a:pt x="8505" y="2208"/>
                  </a:moveTo>
                  <a:lnTo>
                    <a:pt x="8489" y="2208"/>
                  </a:lnTo>
                  <a:lnTo>
                    <a:pt x="8489" y="2192"/>
                  </a:lnTo>
                  <a:lnTo>
                    <a:pt x="8505" y="2192"/>
                  </a:lnTo>
                  <a:lnTo>
                    <a:pt x="8505" y="2208"/>
                  </a:lnTo>
                  <a:close/>
                  <a:moveTo>
                    <a:pt x="8473" y="2208"/>
                  </a:moveTo>
                  <a:lnTo>
                    <a:pt x="8457" y="2208"/>
                  </a:lnTo>
                  <a:lnTo>
                    <a:pt x="8457" y="2192"/>
                  </a:lnTo>
                  <a:lnTo>
                    <a:pt x="8473" y="2192"/>
                  </a:lnTo>
                  <a:lnTo>
                    <a:pt x="8473" y="2208"/>
                  </a:lnTo>
                  <a:close/>
                  <a:moveTo>
                    <a:pt x="8441" y="2208"/>
                  </a:moveTo>
                  <a:lnTo>
                    <a:pt x="8425" y="2208"/>
                  </a:lnTo>
                  <a:lnTo>
                    <a:pt x="8425" y="2192"/>
                  </a:lnTo>
                  <a:lnTo>
                    <a:pt x="8441" y="2192"/>
                  </a:lnTo>
                  <a:lnTo>
                    <a:pt x="8441" y="2208"/>
                  </a:lnTo>
                  <a:close/>
                  <a:moveTo>
                    <a:pt x="8409" y="2208"/>
                  </a:moveTo>
                  <a:lnTo>
                    <a:pt x="8393" y="2208"/>
                  </a:lnTo>
                  <a:lnTo>
                    <a:pt x="8393" y="2192"/>
                  </a:lnTo>
                  <a:lnTo>
                    <a:pt x="8409" y="2192"/>
                  </a:lnTo>
                  <a:lnTo>
                    <a:pt x="8409" y="2208"/>
                  </a:lnTo>
                  <a:close/>
                  <a:moveTo>
                    <a:pt x="8377" y="2208"/>
                  </a:moveTo>
                  <a:lnTo>
                    <a:pt x="8361" y="2208"/>
                  </a:lnTo>
                  <a:lnTo>
                    <a:pt x="8361" y="2192"/>
                  </a:lnTo>
                  <a:lnTo>
                    <a:pt x="8377" y="2192"/>
                  </a:lnTo>
                  <a:lnTo>
                    <a:pt x="8377" y="2208"/>
                  </a:lnTo>
                  <a:close/>
                  <a:moveTo>
                    <a:pt x="8345" y="2208"/>
                  </a:moveTo>
                  <a:lnTo>
                    <a:pt x="8329" y="2208"/>
                  </a:lnTo>
                  <a:lnTo>
                    <a:pt x="8329" y="2192"/>
                  </a:lnTo>
                  <a:lnTo>
                    <a:pt x="8345" y="2192"/>
                  </a:lnTo>
                  <a:lnTo>
                    <a:pt x="8345" y="2208"/>
                  </a:lnTo>
                  <a:close/>
                  <a:moveTo>
                    <a:pt x="8313" y="2208"/>
                  </a:moveTo>
                  <a:lnTo>
                    <a:pt x="8297" y="2208"/>
                  </a:lnTo>
                  <a:lnTo>
                    <a:pt x="8297" y="2192"/>
                  </a:lnTo>
                  <a:lnTo>
                    <a:pt x="8313" y="2192"/>
                  </a:lnTo>
                  <a:lnTo>
                    <a:pt x="8313" y="2208"/>
                  </a:lnTo>
                  <a:close/>
                  <a:moveTo>
                    <a:pt x="8281" y="2208"/>
                  </a:moveTo>
                  <a:lnTo>
                    <a:pt x="8265" y="2208"/>
                  </a:lnTo>
                  <a:lnTo>
                    <a:pt x="8265" y="2192"/>
                  </a:lnTo>
                  <a:lnTo>
                    <a:pt x="8281" y="2192"/>
                  </a:lnTo>
                  <a:lnTo>
                    <a:pt x="8281" y="2208"/>
                  </a:lnTo>
                  <a:close/>
                  <a:moveTo>
                    <a:pt x="8249" y="2208"/>
                  </a:moveTo>
                  <a:lnTo>
                    <a:pt x="8233" y="2208"/>
                  </a:lnTo>
                  <a:lnTo>
                    <a:pt x="8233" y="2192"/>
                  </a:lnTo>
                  <a:lnTo>
                    <a:pt x="8249" y="2192"/>
                  </a:lnTo>
                  <a:lnTo>
                    <a:pt x="8249" y="2208"/>
                  </a:lnTo>
                  <a:close/>
                  <a:moveTo>
                    <a:pt x="8217" y="2208"/>
                  </a:moveTo>
                  <a:lnTo>
                    <a:pt x="8201" y="2208"/>
                  </a:lnTo>
                  <a:lnTo>
                    <a:pt x="8201" y="2192"/>
                  </a:lnTo>
                  <a:lnTo>
                    <a:pt x="8217" y="2192"/>
                  </a:lnTo>
                  <a:lnTo>
                    <a:pt x="8217" y="2208"/>
                  </a:lnTo>
                  <a:close/>
                  <a:moveTo>
                    <a:pt x="8185" y="2208"/>
                  </a:moveTo>
                  <a:lnTo>
                    <a:pt x="8169" y="2208"/>
                  </a:lnTo>
                  <a:lnTo>
                    <a:pt x="8169" y="2192"/>
                  </a:lnTo>
                  <a:lnTo>
                    <a:pt x="8185" y="2192"/>
                  </a:lnTo>
                  <a:lnTo>
                    <a:pt x="8185" y="2208"/>
                  </a:lnTo>
                  <a:close/>
                  <a:moveTo>
                    <a:pt x="8153" y="2208"/>
                  </a:moveTo>
                  <a:lnTo>
                    <a:pt x="8137" y="2208"/>
                  </a:lnTo>
                  <a:lnTo>
                    <a:pt x="8137" y="2192"/>
                  </a:lnTo>
                  <a:lnTo>
                    <a:pt x="8153" y="2192"/>
                  </a:lnTo>
                  <a:lnTo>
                    <a:pt x="8153" y="2208"/>
                  </a:lnTo>
                  <a:close/>
                  <a:moveTo>
                    <a:pt x="8121" y="2208"/>
                  </a:moveTo>
                  <a:lnTo>
                    <a:pt x="8105" y="2208"/>
                  </a:lnTo>
                  <a:lnTo>
                    <a:pt x="8105" y="2192"/>
                  </a:lnTo>
                  <a:lnTo>
                    <a:pt x="8121" y="2192"/>
                  </a:lnTo>
                  <a:lnTo>
                    <a:pt x="8121" y="2208"/>
                  </a:lnTo>
                  <a:close/>
                  <a:moveTo>
                    <a:pt x="8089" y="2208"/>
                  </a:moveTo>
                  <a:lnTo>
                    <a:pt x="8073" y="2208"/>
                  </a:lnTo>
                  <a:lnTo>
                    <a:pt x="8073" y="2192"/>
                  </a:lnTo>
                  <a:lnTo>
                    <a:pt x="8089" y="2192"/>
                  </a:lnTo>
                  <a:lnTo>
                    <a:pt x="8089" y="2208"/>
                  </a:lnTo>
                  <a:close/>
                  <a:moveTo>
                    <a:pt x="8057" y="2208"/>
                  </a:moveTo>
                  <a:lnTo>
                    <a:pt x="8041" y="2208"/>
                  </a:lnTo>
                  <a:lnTo>
                    <a:pt x="8041" y="2192"/>
                  </a:lnTo>
                  <a:lnTo>
                    <a:pt x="8057" y="2192"/>
                  </a:lnTo>
                  <a:lnTo>
                    <a:pt x="8057" y="2208"/>
                  </a:lnTo>
                  <a:close/>
                  <a:moveTo>
                    <a:pt x="8025" y="2208"/>
                  </a:moveTo>
                  <a:lnTo>
                    <a:pt x="8009" y="2208"/>
                  </a:lnTo>
                  <a:lnTo>
                    <a:pt x="8009" y="2192"/>
                  </a:lnTo>
                  <a:lnTo>
                    <a:pt x="8025" y="2192"/>
                  </a:lnTo>
                  <a:lnTo>
                    <a:pt x="8025" y="2208"/>
                  </a:lnTo>
                  <a:close/>
                  <a:moveTo>
                    <a:pt x="7993" y="2208"/>
                  </a:moveTo>
                  <a:lnTo>
                    <a:pt x="7977" y="2208"/>
                  </a:lnTo>
                  <a:lnTo>
                    <a:pt x="7977" y="2192"/>
                  </a:lnTo>
                  <a:lnTo>
                    <a:pt x="7993" y="2192"/>
                  </a:lnTo>
                  <a:lnTo>
                    <a:pt x="7993" y="2208"/>
                  </a:lnTo>
                  <a:close/>
                  <a:moveTo>
                    <a:pt x="7961" y="2208"/>
                  </a:moveTo>
                  <a:lnTo>
                    <a:pt x="7945" y="2208"/>
                  </a:lnTo>
                  <a:lnTo>
                    <a:pt x="7945" y="2192"/>
                  </a:lnTo>
                  <a:lnTo>
                    <a:pt x="7961" y="2192"/>
                  </a:lnTo>
                  <a:lnTo>
                    <a:pt x="7961" y="2208"/>
                  </a:lnTo>
                  <a:close/>
                  <a:moveTo>
                    <a:pt x="7929" y="2208"/>
                  </a:moveTo>
                  <a:lnTo>
                    <a:pt x="7913" y="2208"/>
                  </a:lnTo>
                  <a:lnTo>
                    <a:pt x="7913" y="2192"/>
                  </a:lnTo>
                  <a:lnTo>
                    <a:pt x="7929" y="2192"/>
                  </a:lnTo>
                  <a:lnTo>
                    <a:pt x="7929" y="2208"/>
                  </a:lnTo>
                  <a:close/>
                  <a:moveTo>
                    <a:pt x="7897" y="2208"/>
                  </a:moveTo>
                  <a:lnTo>
                    <a:pt x="7881" y="2208"/>
                  </a:lnTo>
                  <a:lnTo>
                    <a:pt x="7881" y="2192"/>
                  </a:lnTo>
                  <a:lnTo>
                    <a:pt x="7897" y="2192"/>
                  </a:lnTo>
                  <a:lnTo>
                    <a:pt x="7897" y="2208"/>
                  </a:lnTo>
                  <a:close/>
                  <a:moveTo>
                    <a:pt x="7865" y="2208"/>
                  </a:moveTo>
                  <a:lnTo>
                    <a:pt x="7849" y="2208"/>
                  </a:lnTo>
                  <a:lnTo>
                    <a:pt x="7849" y="2192"/>
                  </a:lnTo>
                  <a:lnTo>
                    <a:pt x="7865" y="2192"/>
                  </a:lnTo>
                  <a:lnTo>
                    <a:pt x="7865" y="2208"/>
                  </a:lnTo>
                  <a:close/>
                  <a:moveTo>
                    <a:pt x="7833" y="2208"/>
                  </a:moveTo>
                  <a:lnTo>
                    <a:pt x="7817" y="2208"/>
                  </a:lnTo>
                  <a:lnTo>
                    <a:pt x="7817" y="2192"/>
                  </a:lnTo>
                  <a:lnTo>
                    <a:pt x="7833" y="2192"/>
                  </a:lnTo>
                  <a:lnTo>
                    <a:pt x="7833" y="2208"/>
                  </a:lnTo>
                  <a:close/>
                  <a:moveTo>
                    <a:pt x="7801" y="2208"/>
                  </a:moveTo>
                  <a:lnTo>
                    <a:pt x="7785" y="2208"/>
                  </a:lnTo>
                  <a:lnTo>
                    <a:pt x="7785" y="2192"/>
                  </a:lnTo>
                  <a:lnTo>
                    <a:pt x="7801" y="2192"/>
                  </a:lnTo>
                  <a:lnTo>
                    <a:pt x="7801" y="2208"/>
                  </a:lnTo>
                  <a:close/>
                  <a:moveTo>
                    <a:pt x="7769" y="2208"/>
                  </a:moveTo>
                  <a:lnTo>
                    <a:pt x="7753" y="2208"/>
                  </a:lnTo>
                  <a:lnTo>
                    <a:pt x="7753" y="2192"/>
                  </a:lnTo>
                  <a:lnTo>
                    <a:pt x="7769" y="2192"/>
                  </a:lnTo>
                  <a:lnTo>
                    <a:pt x="7769" y="2208"/>
                  </a:lnTo>
                  <a:close/>
                  <a:moveTo>
                    <a:pt x="7737" y="2208"/>
                  </a:moveTo>
                  <a:lnTo>
                    <a:pt x="7721" y="2208"/>
                  </a:lnTo>
                  <a:lnTo>
                    <a:pt x="7721" y="2192"/>
                  </a:lnTo>
                  <a:lnTo>
                    <a:pt x="7737" y="2192"/>
                  </a:lnTo>
                  <a:lnTo>
                    <a:pt x="7737" y="2208"/>
                  </a:lnTo>
                  <a:close/>
                  <a:moveTo>
                    <a:pt x="7705" y="2208"/>
                  </a:moveTo>
                  <a:lnTo>
                    <a:pt x="7689" y="2208"/>
                  </a:lnTo>
                  <a:lnTo>
                    <a:pt x="7689" y="2192"/>
                  </a:lnTo>
                  <a:lnTo>
                    <a:pt x="7705" y="2192"/>
                  </a:lnTo>
                  <a:lnTo>
                    <a:pt x="7705" y="2208"/>
                  </a:lnTo>
                  <a:close/>
                  <a:moveTo>
                    <a:pt x="7673" y="2208"/>
                  </a:moveTo>
                  <a:lnTo>
                    <a:pt x="7656" y="2208"/>
                  </a:lnTo>
                  <a:lnTo>
                    <a:pt x="7656" y="2192"/>
                  </a:lnTo>
                  <a:lnTo>
                    <a:pt x="7673" y="2192"/>
                  </a:lnTo>
                  <a:lnTo>
                    <a:pt x="7673" y="2208"/>
                  </a:lnTo>
                  <a:close/>
                  <a:moveTo>
                    <a:pt x="7640" y="2208"/>
                  </a:moveTo>
                  <a:lnTo>
                    <a:pt x="7624" y="2208"/>
                  </a:lnTo>
                  <a:lnTo>
                    <a:pt x="7624" y="2192"/>
                  </a:lnTo>
                  <a:lnTo>
                    <a:pt x="7640" y="2192"/>
                  </a:lnTo>
                  <a:lnTo>
                    <a:pt x="7640" y="2208"/>
                  </a:lnTo>
                  <a:close/>
                  <a:moveTo>
                    <a:pt x="7608" y="2208"/>
                  </a:moveTo>
                  <a:lnTo>
                    <a:pt x="7592" y="2208"/>
                  </a:lnTo>
                  <a:lnTo>
                    <a:pt x="7592" y="2192"/>
                  </a:lnTo>
                  <a:lnTo>
                    <a:pt x="7608" y="2192"/>
                  </a:lnTo>
                  <a:lnTo>
                    <a:pt x="7608" y="2208"/>
                  </a:lnTo>
                  <a:close/>
                  <a:moveTo>
                    <a:pt x="7576" y="2208"/>
                  </a:moveTo>
                  <a:lnTo>
                    <a:pt x="7560" y="2208"/>
                  </a:lnTo>
                  <a:lnTo>
                    <a:pt x="7560" y="2192"/>
                  </a:lnTo>
                  <a:lnTo>
                    <a:pt x="7576" y="2192"/>
                  </a:lnTo>
                  <a:lnTo>
                    <a:pt x="7576" y="2208"/>
                  </a:lnTo>
                  <a:close/>
                  <a:moveTo>
                    <a:pt x="7544" y="2208"/>
                  </a:moveTo>
                  <a:lnTo>
                    <a:pt x="7528" y="2208"/>
                  </a:lnTo>
                  <a:lnTo>
                    <a:pt x="7528" y="2192"/>
                  </a:lnTo>
                  <a:lnTo>
                    <a:pt x="7544" y="2192"/>
                  </a:lnTo>
                  <a:lnTo>
                    <a:pt x="7544" y="2208"/>
                  </a:lnTo>
                  <a:close/>
                  <a:moveTo>
                    <a:pt x="7512" y="2208"/>
                  </a:moveTo>
                  <a:lnTo>
                    <a:pt x="7496" y="2208"/>
                  </a:lnTo>
                  <a:lnTo>
                    <a:pt x="7496" y="2192"/>
                  </a:lnTo>
                  <a:lnTo>
                    <a:pt x="7512" y="2192"/>
                  </a:lnTo>
                  <a:lnTo>
                    <a:pt x="7512" y="2208"/>
                  </a:lnTo>
                  <a:close/>
                  <a:moveTo>
                    <a:pt x="7480" y="2208"/>
                  </a:moveTo>
                  <a:lnTo>
                    <a:pt x="7464" y="2208"/>
                  </a:lnTo>
                  <a:lnTo>
                    <a:pt x="7464" y="2192"/>
                  </a:lnTo>
                  <a:lnTo>
                    <a:pt x="7480" y="2192"/>
                  </a:lnTo>
                  <a:lnTo>
                    <a:pt x="7480" y="2208"/>
                  </a:lnTo>
                  <a:close/>
                  <a:moveTo>
                    <a:pt x="7448" y="2208"/>
                  </a:moveTo>
                  <a:lnTo>
                    <a:pt x="7432" y="2208"/>
                  </a:lnTo>
                  <a:lnTo>
                    <a:pt x="7432" y="2192"/>
                  </a:lnTo>
                  <a:lnTo>
                    <a:pt x="7448" y="2192"/>
                  </a:lnTo>
                  <a:lnTo>
                    <a:pt x="7448" y="2208"/>
                  </a:lnTo>
                  <a:close/>
                  <a:moveTo>
                    <a:pt x="7416" y="2208"/>
                  </a:moveTo>
                  <a:lnTo>
                    <a:pt x="7400" y="2208"/>
                  </a:lnTo>
                  <a:lnTo>
                    <a:pt x="7400" y="2192"/>
                  </a:lnTo>
                  <a:lnTo>
                    <a:pt x="7416" y="2192"/>
                  </a:lnTo>
                  <a:lnTo>
                    <a:pt x="7416" y="2208"/>
                  </a:lnTo>
                  <a:close/>
                  <a:moveTo>
                    <a:pt x="7384" y="2208"/>
                  </a:moveTo>
                  <a:lnTo>
                    <a:pt x="7368" y="2208"/>
                  </a:lnTo>
                  <a:lnTo>
                    <a:pt x="7368" y="2192"/>
                  </a:lnTo>
                  <a:lnTo>
                    <a:pt x="7384" y="2192"/>
                  </a:lnTo>
                  <a:lnTo>
                    <a:pt x="7384" y="2208"/>
                  </a:lnTo>
                  <a:close/>
                  <a:moveTo>
                    <a:pt x="7352" y="2208"/>
                  </a:moveTo>
                  <a:lnTo>
                    <a:pt x="7336" y="2208"/>
                  </a:lnTo>
                  <a:lnTo>
                    <a:pt x="7336" y="2192"/>
                  </a:lnTo>
                  <a:lnTo>
                    <a:pt x="7352" y="2192"/>
                  </a:lnTo>
                  <a:lnTo>
                    <a:pt x="7352" y="2208"/>
                  </a:lnTo>
                  <a:close/>
                  <a:moveTo>
                    <a:pt x="7320" y="2208"/>
                  </a:moveTo>
                  <a:lnTo>
                    <a:pt x="7304" y="2208"/>
                  </a:lnTo>
                  <a:lnTo>
                    <a:pt x="7304" y="2192"/>
                  </a:lnTo>
                  <a:lnTo>
                    <a:pt x="7320" y="2192"/>
                  </a:lnTo>
                  <a:lnTo>
                    <a:pt x="7320" y="2208"/>
                  </a:lnTo>
                  <a:close/>
                  <a:moveTo>
                    <a:pt x="7288" y="2208"/>
                  </a:moveTo>
                  <a:lnTo>
                    <a:pt x="7272" y="2208"/>
                  </a:lnTo>
                  <a:lnTo>
                    <a:pt x="7272" y="2192"/>
                  </a:lnTo>
                  <a:lnTo>
                    <a:pt x="7288" y="2192"/>
                  </a:lnTo>
                  <a:lnTo>
                    <a:pt x="7288" y="2208"/>
                  </a:lnTo>
                  <a:close/>
                  <a:moveTo>
                    <a:pt x="7256" y="2208"/>
                  </a:moveTo>
                  <a:lnTo>
                    <a:pt x="7240" y="2208"/>
                  </a:lnTo>
                  <a:lnTo>
                    <a:pt x="7240" y="2192"/>
                  </a:lnTo>
                  <a:lnTo>
                    <a:pt x="7256" y="2192"/>
                  </a:lnTo>
                  <a:lnTo>
                    <a:pt x="7256" y="2208"/>
                  </a:lnTo>
                  <a:close/>
                  <a:moveTo>
                    <a:pt x="7224" y="2208"/>
                  </a:moveTo>
                  <a:lnTo>
                    <a:pt x="7208" y="2208"/>
                  </a:lnTo>
                  <a:lnTo>
                    <a:pt x="7208" y="2192"/>
                  </a:lnTo>
                  <a:lnTo>
                    <a:pt x="7224" y="2192"/>
                  </a:lnTo>
                  <a:lnTo>
                    <a:pt x="7224" y="2208"/>
                  </a:lnTo>
                  <a:close/>
                  <a:moveTo>
                    <a:pt x="7192" y="2208"/>
                  </a:moveTo>
                  <a:lnTo>
                    <a:pt x="7176" y="2208"/>
                  </a:lnTo>
                  <a:lnTo>
                    <a:pt x="7176" y="2192"/>
                  </a:lnTo>
                  <a:lnTo>
                    <a:pt x="7192" y="2192"/>
                  </a:lnTo>
                  <a:lnTo>
                    <a:pt x="7192" y="2208"/>
                  </a:lnTo>
                  <a:close/>
                  <a:moveTo>
                    <a:pt x="7160" y="2208"/>
                  </a:moveTo>
                  <a:lnTo>
                    <a:pt x="7144" y="2208"/>
                  </a:lnTo>
                  <a:lnTo>
                    <a:pt x="7144" y="2192"/>
                  </a:lnTo>
                  <a:lnTo>
                    <a:pt x="7160" y="2192"/>
                  </a:lnTo>
                  <a:lnTo>
                    <a:pt x="7160" y="2208"/>
                  </a:lnTo>
                  <a:close/>
                  <a:moveTo>
                    <a:pt x="7128" y="2208"/>
                  </a:moveTo>
                  <a:lnTo>
                    <a:pt x="7112" y="2208"/>
                  </a:lnTo>
                  <a:lnTo>
                    <a:pt x="7112" y="2192"/>
                  </a:lnTo>
                  <a:lnTo>
                    <a:pt x="7128" y="2192"/>
                  </a:lnTo>
                  <a:lnTo>
                    <a:pt x="7128" y="2208"/>
                  </a:lnTo>
                  <a:close/>
                  <a:moveTo>
                    <a:pt x="7096" y="2208"/>
                  </a:moveTo>
                  <a:lnTo>
                    <a:pt x="7080" y="2208"/>
                  </a:lnTo>
                  <a:lnTo>
                    <a:pt x="7080" y="2192"/>
                  </a:lnTo>
                  <a:lnTo>
                    <a:pt x="7096" y="2192"/>
                  </a:lnTo>
                  <a:lnTo>
                    <a:pt x="7096" y="2208"/>
                  </a:lnTo>
                  <a:close/>
                  <a:moveTo>
                    <a:pt x="7064" y="2208"/>
                  </a:moveTo>
                  <a:lnTo>
                    <a:pt x="7048" y="2208"/>
                  </a:lnTo>
                  <a:lnTo>
                    <a:pt x="7048" y="2192"/>
                  </a:lnTo>
                  <a:lnTo>
                    <a:pt x="7064" y="2192"/>
                  </a:lnTo>
                  <a:lnTo>
                    <a:pt x="7064" y="2208"/>
                  </a:lnTo>
                  <a:close/>
                  <a:moveTo>
                    <a:pt x="7032" y="2208"/>
                  </a:moveTo>
                  <a:lnTo>
                    <a:pt x="7016" y="2208"/>
                  </a:lnTo>
                  <a:lnTo>
                    <a:pt x="7016" y="2192"/>
                  </a:lnTo>
                  <a:lnTo>
                    <a:pt x="7032" y="2192"/>
                  </a:lnTo>
                  <a:lnTo>
                    <a:pt x="7032" y="2208"/>
                  </a:lnTo>
                  <a:close/>
                  <a:moveTo>
                    <a:pt x="7000" y="2208"/>
                  </a:moveTo>
                  <a:lnTo>
                    <a:pt x="6984" y="2208"/>
                  </a:lnTo>
                  <a:lnTo>
                    <a:pt x="6984" y="2192"/>
                  </a:lnTo>
                  <a:lnTo>
                    <a:pt x="7000" y="2192"/>
                  </a:lnTo>
                  <a:lnTo>
                    <a:pt x="7000" y="2208"/>
                  </a:lnTo>
                  <a:close/>
                  <a:moveTo>
                    <a:pt x="6968" y="2208"/>
                  </a:moveTo>
                  <a:lnTo>
                    <a:pt x="6952" y="2208"/>
                  </a:lnTo>
                  <a:lnTo>
                    <a:pt x="6952" y="2192"/>
                  </a:lnTo>
                  <a:lnTo>
                    <a:pt x="6968" y="2192"/>
                  </a:lnTo>
                  <a:lnTo>
                    <a:pt x="6968" y="2208"/>
                  </a:lnTo>
                  <a:close/>
                  <a:moveTo>
                    <a:pt x="6936" y="2208"/>
                  </a:moveTo>
                  <a:lnTo>
                    <a:pt x="6920" y="2208"/>
                  </a:lnTo>
                  <a:lnTo>
                    <a:pt x="6920" y="2192"/>
                  </a:lnTo>
                  <a:lnTo>
                    <a:pt x="6936" y="2192"/>
                  </a:lnTo>
                  <a:lnTo>
                    <a:pt x="6936" y="2208"/>
                  </a:lnTo>
                  <a:close/>
                  <a:moveTo>
                    <a:pt x="6904" y="2208"/>
                  </a:moveTo>
                  <a:lnTo>
                    <a:pt x="6888" y="2208"/>
                  </a:lnTo>
                  <a:lnTo>
                    <a:pt x="6888" y="2192"/>
                  </a:lnTo>
                  <a:lnTo>
                    <a:pt x="6904" y="2192"/>
                  </a:lnTo>
                  <a:lnTo>
                    <a:pt x="6904" y="2208"/>
                  </a:lnTo>
                  <a:close/>
                  <a:moveTo>
                    <a:pt x="6872" y="2208"/>
                  </a:moveTo>
                  <a:lnTo>
                    <a:pt x="6856" y="2208"/>
                  </a:lnTo>
                  <a:lnTo>
                    <a:pt x="6856" y="2192"/>
                  </a:lnTo>
                  <a:lnTo>
                    <a:pt x="6872" y="2192"/>
                  </a:lnTo>
                  <a:lnTo>
                    <a:pt x="6872" y="2208"/>
                  </a:lnTo>
                  <a:close/>
                  <a:moveTo>
                    <a:pt x="6840" y="2208"/>
                  </a:moveTo>
                  <a:lnTo>
                    <a:pt x="6824" y="2208"/>
                  </a:lnTo>
                  <a:lnTo>
                    <a:pt x="6824" y="2192"/>
                  </a:lnTo>
                  <a:lnTo>
                    <a:pt x="6840" y="2192"/>
                  </a:lnTo>
                  <a:lnTo>
                    <a:pt x="6840" y="2208"/>
                  </a:lnTo>
                  <a:close/>
                  <a:moveTo>
                    <a:pt x="6808" y="2208"/>
                  </a:moveTo>
                  <a:lnTo>
                    <a:pt x="6792" y="2208"/>
                  </a:lnTo>
                  <a:lnTo>
                    <a:pt x="6792" y="2192"/>
                  </a:lnTo>
                  <a:lnTo>
                    <a:pt x="6808" y="2192"/>
                  </a:lnTo>
                  <a:lnTo>
                    <a:pt x="6808" y="2208"/>
                  </a:lnTo>
                  <a:close/>
                  <a:moveTo>
                    <a:pt x="6776" y="2208"/>
                  </a:moveTo>
                  <a:lnTo>
                    <a:pt x="6760" y="2208"/>
                  </a:lnTo>
                  <a:lnTo>
                    <a:pt x="6760" y="2192"/>
                  </a:lnTo>
                  <a:lnTo>
                    <a:pt x="6776" y="2192"/>
                  </a:lnTo>
                  <a:lnTo>
                    <a:pt x="6776" y="2208"/>
                  </a:lnTo>
                  <a:close/>
                  <a:moveTo>
                    <a:pt x="6744" y="2208"/>
                  </a:moveTo>
                  <a:lnTo>
                    <a:pt x="6728" y="2208"/>
                  </a:lnTo>
                  <a:lnTo>
                    <a:pt x="6728" y="2192"/>
                  </a:lnTo>
                  <a:lnTo>
                    <a:pt x="6744" y="2192"/>
                  </a:lnTo>
                  <a:lnTo>
                    <a:pt x="6744" y="2208"/>
                  </a:lnTo>
                  <a:close/>
                  <a:moveTo>
                    <a:pt x="6712" y="2208"/>
                  </a:moveTo>
                  <a:lnTo>
                    <a:pt x="6695" y="2208"/>
                  </a:lnTo>
                  <a:lnTo>
                    <a:pt x="6695" y="2192"/>
                  </a:lnTo>
                  <a:lnTo>
                    <a:pt x="6712" y="2192"/>
                  </a:lnTo>
                  <a:lnTo>
                    <a:pt x="6712" y="2208"/>
                  </a:lnTo>
                  <a:close/>
                  <a:moveTo>
                    <a:pt x="6679" y="2208"/>
                  </a:moveTo>
                  <a:lnTo>
                    <a:pt x="6663" y="2208"/>
                  </a:lnTo>
                  <a:lnTo>
                    <a:pt x="6663" y="2192"/>
                  </a:lnTo>
                  <a:lnTo>
                    <a:pt x="6679" y="2192"/>
                  </a:lnTo>
                  <a:lnTo>
                    <a:pt x="6679" y="2208"/>
                  </a:lnTo>
                  <a:close/>
                  <a:moveTo>
                    <a:pt x="6647" y="2208"/>
                  </a:moveTo>
                  <a:lnTo>
                    <a:pt x="6631" y="2208"/>
                  </a:lnTo>
                  <a:lnTo>
                    <a:pt x="6631" y="2192"/>
                  </a:lnTo>
                  <a:lnTo>
                    <a:pt x="6647" y="2192"/>
                  </a:lnTo>
                  <a:lnTo>
                    <a:pt x="6647" y="2208"/>
                  </a:lnTo>
                  <a:close/>
                  <a:moveTo>
                    <a:pt x="6615" y="2208"/>
                  </a:moveTo>
                  <a:lnTo>
                    <a:pt x="6599" y="2208"/>
                  </a:lnTo>
                  <a:lnTo>
                    <a:pt x="6599" y="2192"/>
                  </a:lnTo>
                  <a:lnTo>
                    <a:pt x="6615" y="2192"/>
                  </a:lnTo>
                  <a:lnTo>
                    <a:pt x="6615" y="2208"/>
                  </a:lnTo>
                  <a:close/>
                  <a:moveTo>
                    <a:pt x="6583" y="2208"/>
                  </a:moveTo>
                  <a:lnTo>
                    <a:pt x="6567" y="2208"/>
                  </a:lnTo>
                  <a:lnTo>
                    <a:pt x="6567" y="2192"/>
                  </a:lnTo>
                  <a:lnTo>
                    <a:pt x="6583" y="2192"/>
                  </a:lnTo>
                  <a:lnTo>
                    <a:pt x="6583" y="2208"/>
                  </a:lnTo>
                  <a:close/>
                  <a:moveTo>
                    <a:pt x="6551" y="2208"/>
                  </a:moveTo>
                  <a:lnTo>
                    <a:pt x="6535" y="2208"/>
                  </a:lnTo>
                  <a:lnTo>
                    <a:pt x="6535" y="2192"/>
                  </a:lnTo>
                  <a:lnTo>
                    <a:pt x="6551" y="2192"/>
                  </a:lnTo>
                  <a:lnTo>
                    <a:pt x="6551" y="2208"/>
                  </a:lnTo>
                  <a:close/>
                  <a:moveTo>
                    <a:pt x="6519" y="2208"/>
                  </a:moveTo>
                  <a:lnTo>
                    <a:pt x="6503" y="2208"/>
                  </a:lnTo>
                  <a:lnTo>
                    <a:pt x="6503" y="2192"/>
                  </a:lnTo>
                  <a:lnTo>
                    <a:pt x="6519" y="2192"/>
                  </a:lnTo>
                  <a:lnTo>
                    <a:pt x="6519" y="2208"/>
                  </a:lnTo>
                  <a:close/>
                  <a:moveTo>
                    <a:pt x="6487" y="2208"/>
                  </a:moveTo>
                  <a:lnTo>
                    <a:pt x="6471" y="2208"/>
                  </a:lnTo>
                  <a:lnTo>
                    <a:pt x="6471" y="2192"/>
                  </a:lnTo>
                  <a:lnTo>
                    <a:pt x="6487" y="2192"/>
                  </a:lnTo>
                  <a:lnTo>
                    <a:pt x="6487" y="2208"/>
                  </a:lnTo>
                  <a:close/>
                  <a:moveTo>
                    <a:pt x="6455" y="2208"/>
                  </a:moveTo>
                  <a:lnTo>
                    <a:pt x="6439" y="2208"/>
                  </a:lnTo>
                  <a:lnTo>
                    <a:pt x="6439" y="2192"/>
                  </a:lnTo>
                  <a:lnTo>
                    <a:pt x="6455" y="2192"/>
                  </a:lnTo>
                  <a:lnTo>
                    <a:pt x="6455" y="2208"/>
                  </a:lnTo>
                  <a:close/>
                  <a:moveTo>
                    <a:pt x="6423" y="2208"/>
                  </a:moveTo>
                  <a:lnTo>
                    <a:pt x="6407" y="2208"/>
                  </a:lnTo>
                  <a:lnTo>
                    <a:pt x="6407" y="2192"/>
                  </a:lnTo>
                  <a:lnTo>
                    <a:pt x="6423" y="2192"/>
                  </a:lnTo>
                  <a:lnTo>
                    <a:pt x="6423" y="2208"/>
                  </a:lnTo>
                  <a:close/>
                  <a:moveTo>
                    <a:pt x="6391" y="2208"/>
                  </a:moveTo>
                  <a:lnTo>
                    <a:pt x="6375" y="2208"/>
                  </a:lnTo>
                  <a:lnTo>
                    <a:pt x="6375" y="2192"/>
                  </a:lnTo>
                  <a:lnTo>
                    <a:pt x="6391" y="2192"/>
                  </a:lnTo>
                  <a:lnTo>
                    <a:pt x="6391" y="2208"/>
                  </a:lnTo>
                  <a:close/>
                  <a:moveTo>
                    <a:pt x="6359" y="2208"/>
                  </a:moveTo>
                  <a:lnTo>
                    <a:pt x="6343" y="2208"/>
                  </a:lnTo>
                  <a:lnTo>
                    <a:pt x="6343" y="2192"/>
                  </a:lnTo>
                  <a:lnTo>
                    <a:pt x="6359" y="2192"/>
                  </a:lnTo>
                  <a:lnTo>
                    <a:pt x="6359" y="2208"/>
                  </a:lnTo>
                  <a:close/>
                  <a:moveTo>
                    <a:pt x="6327" y="2208"/>
                  </a:moveTo>
                  <a:lnTo>
                    <a:pt x="6311" y="2208"/>
                  </a:lnTo>
                  <a:lnTo>
                    <a:pt x="6311" y="2192"/>
                  </a:lnTo>
                  <a:lnTo>
                    <a:pt x="6327" y="2192"/>
                  </a:lnTo>
                  <a:lnTo>
                    <a:pt x="6327" y="2208"/>
                  </a:lnTo>
                  <a:close/>
                  <a:moveTo>
                    <a:pt x="6295" y="2208"/>
                  </a:moveTo>
                  <a:lnTo>
                    <a:pt x="6279" y="2208"/>
                  </a:lnTo>
                  <a:lnTo>
                    <a:pt x="6279" y="2192"/>
                  </a:lnTo>
                  <a:lnTo>
                    <a:pt x="6295" y="2192"/>
                  </a:lnTo>
                  <a:lnTo>
                    <a:pt x="6295" y="2208"/>
                  </a:lnTo>
                  <a:close/>
                  <a:moveTo>
                    <a:pt x="6263" y="2208"/>
                  </a:moveTo>
                  <a:lnTo>
                    <a:pt x="6247" y="2208"/>
                  </a:lnTo>
                  <a:lnTo>
                    <a:pt x="6247" y="2192"/>
                  </a:lnTo>
                  <a:lnTo>
                    <a:pt x="6263" y="2192"/>
                  </a:lnTo>
                  <a:lnTo>
                    <a:pt x="6263" y="2208"/>
                  </a:lnTo>
                  <a:close/>
                  <a:moveTo>
                    <a:pt x="6231" y="2208"/>
                  </a:moveTo>
                  <a:lnTo>
                    <a:pt x="6215" y="2208"/>
                  </a:lnTo>
                  <a:lnTo>
                    <a:pt x="6215" y="2192"/>
                  </a:lnTo>
                  <a:lnTo>
                    <a:pt x="6231" y="2192"/>
                  </a:lnTo>
                  <a:lnTo>
                    <a:pt x="6231" y="2208"/>
                  </a:lnTo>
                  <a:close/>
                  <a:moveTo>
                    <a:pt x="6199" y="2208"/>
                  </a:moveTo>
                  <a:lnTo>
                    <a:pt x="6183" y="2208"/>
                  </a:lnTo>
                  <a:lnTo>
                    <a:pt x="6183" y="2192"/>
                  </a:lnTo>
                  <a:lnTo>
                    <a:pt x="6199" y="2192"/>
                  </a:lnTo>
                  <a:lnTo>
                    <a:pt x="6199" y="2208"/>
                  </a:lnTo>
                  <a:close/>
                  <a:moveTo>
                    <a:pt x="6167" y="2208"/>
                  </a:moveTo>
                  <a:lnTo>
                    <a:pt x="6151" y="2208"/>
                  </a:lnTo>
                  <a:lnTo>
                    <a:pt x="6151" y="2192"/>
                  </a:lnTo>
                  <a:lnTo>
                    <a:pt x="6167" y="2192"/>
                  </a:lnTo>
                  <a:lnTo>
                    <a:pt x="6167" y="2208"/>
                  </a:lnTo>
                  <a:close/>
                  <a:moveTo>
                    <a:pt x="6135" y="2208"/>
                  </a:moveTo>
                  <a:lnTo>
                    <a:pt x="6119" y="2208"/>
                  </a:lnTo>
                  <a:lnTo>
                    <a:pt x="6119" y="2192"/>
                  </a:lnTo>
                  <a:lnTo>
                    <a:pt x="6135" y="2192"/>
                  </a:lnTo>
                  <a:lnTo>
                    <a:pt x="6135" y="2208"/>
                  </a:lnTo>
                  <a:close/>
                  <a:moveTo>
                    <a:pt x="6103" y="2208"/>
                  </a:moveTo>
                  <a:lnTo>
                    <a:pt x="6087" y="2208"/>
                  </a:lnTo>
                  <a:lnTo>
                    <a:pt x="6087" y="2192"/>
                  </a:lnTo>
                  <a:lnTo>
                    <a:pt x="6103" y="2192"/>
                  </a:lnTo>
                  <a:lnTo>
                    <a:pt x="6103" y="2208"/>
                  </a:lnTo>
                  <a:close/>
                  <a:moveTo>
                    <a:pt x="6071" y="2208"/>
                  </a:moveTo>
                  <a:lnTo>
                    <a:pt x="6055" y="2208"/>
                  </a:lnTo>
                  <a:lnTo>
                    <a:pt x="6055" y="2192"/>
                  </a:lnTo>
                  <a:lnTo>
                    <a:pt x="6071" y="2192"/>
                  </a:lnTo>
                  <a:lnTo>
                    <a:pt x="6071" y="2208"/>
                  </a:lnTo>
                  <a:close/>
                  <a:moveTo>
                    <a:pt x="6039" y="2208"/>
                  </a:moveTo>
                  <a:lnTo>
                    <a:pt x="6023" y="2208"/>
                  </a:lnTo>
                  <a:lnTo>
                    <a:pt x="6023" y="2192"/>
                  </a:lnTo>
                  <a:lnTo>
                    <a:pt x="6039" y="2192"/>
                  </a:lnTo>
                  <a:lnTo>
                    <a:pt x="6039" y="2208"/>
                  </a:lnTo>
                  <a:close/>
                  <a:moveTo>
                    <a:pt x="6007" y="2208"/>
                  </a:moveTo>
                  <a:lnTo>
                    <a:pt x="5991" y="2208"/>
                  </a:lnTo>
                  <a:lnTo>
                    <a:pt x="5991" y="2192"/>
                  </a:lnTo>
                  <a:lnTo>
                    <a:pt x="6007" y="2192"/>
                  </a:lnTo>
                  <a:lnTo>
                    <a:pt x="6007" y="2208"/>
                  </a:lnTo>
                  <a:close/>
                  <a:moveTo>
                    <a:pt x="5975" y="2208"/>
                  </a:moveTo>
                  <a:lnTo>
                    <a:pt x="5959" y="2208"/>
                  </a:lnTo>
                  <a:lnTo>
                    <a:pt x="5959" y="2192"/>
                  </a:lnTo>
                  <a:lnTo>
                    <a:pt x="5975" y="2192"/>
                  </a:lnTo>
                  <a:lnTo>
                    <a:pt x="5975" y="2208"/>
                  </a:lnTo>
                  <a:close/>
                  <a:moveTo>
                    <a:pt x="5943" y="2208"/>
                  </a:moveTo>
                  <a:lnTo>
                    <a:pt x="5927" y="2208"/>
                  </a:lnTo>
                  <a:lnTo>
                    <a:pt x="5927" y="2192"/>
                  </a:lnTo>
                  <a:lnTo>
                    <a:pt x="5943" y="2192"/>
                  </a:lnTo>
                  <a:lnTo>
                    <a:pt x="5943" y="2208"/>
                  </a:lnTo>
                  <a:close/>
                  <a:moveTo>
                    <a:pt x="5911" y="2208"/>
                  </a:moveTo>
                  <a:lnTo>
                    <a:pt x="5895" y="2208"/>
                  </a:lnTo>
                  <a:lnTo>
                    <a:pt x="5895" y="2192"/>
                  </a:lnTo>
                  <a:lnTo>
                    <a:pt x="5911" y="2192"/>
                  </a:lnTo>
                  <a:lnTo>
                    <a:pt x="5911" y="2208"/>
                  </a:lnTo>
                  <a:close/>
                  <a:moveTo>
                    <a:pt x="5879" y="2208"/>
                  </a:moveTo>
                  <a:lnTo>
                    <a:pt x="5863" y="2208"/>
                  </a:lnTo>
                  <a:lnTo>
                    <a:pt x="5863" y="2192"/>
                  </a:lnTo>
                  <a:lnTo>
                    <a:pt x="5879" y="2192"/>
                  </a:lnTo>
                  <a:lnTo>
                    <a:pt x="5879" y="2208"/>
                  </a:lnTo>
                  <a:close/>
                  <a:moveTo>
                    <a:pt x="5847" y="2208"/>
                  </a:moveTo>
                  <a:lnTo>
                    <a:pt x="5831" y="2208"/>
                  </a:lnTo>
                  <a:lnTo>
                    <a:pt x="5831" y="2192"/>
                  </a:lnTo>
                  <a:lnTo>
                    <a:pt x="5847" y="2192"/>
                  </a:lnTo>
                  <a:lnTo>
                    <a:pt x="5847" y="2208"/>
                  </a:lnTo>
                  <a:close/>
                  <a:moveTo>
                    <a:pt x="5815" y="2208"/>
                  </a:moveTo>
                  <a:lnTo>
                    <a:pt x="5799" y="2208"/>
                  </a:lnTo>
                  <a:lnTo>
                    <a:pt x="5799" y="2192"/>
                  </a:lnTo>
                  <a:lnTo>
                    <a:pt x="5815" y="2192"/>
                  </a:lnTo>
                  <a:lnTo>
                    <a:pt x="5815" y="2208"/>
                  </a:lnTo>
                  <a:close/>
                  <a:moveTo>
                    <a:pt x="5783" y="2208"/>
                  </a:moveTo>
                  <a:lnTo>
                    <a:pt x="5767" y="2208"/>
                  </a:lnTo>
                  <a:lnTo>
                    <a:pt x="5767" y="2192"/>
                  </a:lnTo>
                  <a:lnTo>
                    <a:pt x="5783" y="2192"/>
                  </a:lnTo>
                  <a:lnTo>
                    <a:pt x="5783" y="2208"/>
                  </a:lnTo>
                  <a:close/>
                  <a:moveTo>
                    <a:pt x="5751" y="2208"/>
                  </a:moveTo>
                  <a:lnTo>
                    <a:pt x="5735" y="2208"/>
                  </a:lnTo>
                  <a:lnTo>
                    <a:pt x="5735" y="2192"/>
                  </a:lnTo>
                  <a:lnTo>
                    <a:pt x="5751" y="2192"/>
                  </a:lnTo>
                  <a:lnTo>
                    <a:pt x="5751" y="2208"/>
                  </a:lnTo>
                  <a:close/>
                  <a:moveTo>
                    <a:pt x="5718" y="2208"/>
                  </a:moveTo>
                  <a:lnTo>
                    <a:pt x="5702" y="2208"/>
                  </a:lnTo>
                  <a:lnTo>
                    <a:pt x="5702" y="2192"/>
                  </a:lnTo>
                  <a:lnTo>
                    <a:pt x="5718" y="2192"/>
                  </a:lnTo>
                  <a:lnTo>
                    <a:pt x="5718" y="2208"/>
                  </a:lnTo>
                  <a:close/>
                  <a:moveTo>
                    <a:pt x="5686" y="2208"/>
                  </a:moveTo>
                  <a:lnTo>
                    <a:pt x="5670" y="2208"/>
                  </a:lnTo>
                  <a:lnTo>
                    <a:pt x="5670" y="2192"/>
                  </a:lnTo>
                  <a:lnTo>
                    <a:pt x="5686" y="2192"/>
                  </a:lnTo>
                  <a:lnTo>
                    <a:pt x="5686" y="2208"/>
                  </a:lnTo>
                  <a:close/>
                  <a:moveTo>
                    <a:pt x="5654" y="2208"/>
                  </a:moveTo>
                  <a:lnTo>
                    <a:pt x="5638" y="2208"/>
                  </a:lnTo>
                  <a:lnTo>
                    <a:pt x="5638" y="2192"/>
                  </a:lnTo>
                  <a:lnTo>
                    <a:pt x="5654" y="2192"/>
                  </a:lnTo>
                  <a:lnTo>
                    <a:pt x="5654" y="2208"/>
                  </a:lnTo>
                  <a:close/>
                  <a:moveTo>
                    <a:pt x="5622" y="2208"/>
                  </a:moveTo>
                  <a:lnTo>
                    <a:pt x="5606" y="2208"/>
                  </a:lnTo>
                  <a:lnTo>
                    <a:pt x="5606" y="2192"/>
                  </a:lnTo>
                  <a:lnTo>
                    <a:pt x="5622" y="2192"/>
                  </a:lnTo>
                  <a:lnTo>
                    <a:pt x="5622" y="2208"/>
                  </a:lnTo>
                  <a:close/>
                  <a:moveTo>
                    <a:pt x="5590" y="2208"/>
                  </a:moveTo>
                  <a:lnTo>
                    <a:pt x="5574" y="2208"/>
                  </a:lnTo>
                  <a:lnTo>
                    <a:pt x="5574" y="2192"/>
                  </a:lnTo>
                  <a:lnTo>
                    <a:pt x="5590" y="2192"/>
                  </a:lnTo>
                  <a:lnTo>
                    <a:pt x="5590" y="2208"/>
                  </a:lnTo>
                  <a:close/>
                  <a:moveTo>
                    <a:pt x="5558" y="2208"/>
                  </a:moveTo>
                  <a:lnTo>
                    <a:pt x="5542" y="2208"/>
                  </a:lnTo>
                  <a:lnTo>
                    <a:pt x="5542" y="2192"/>
                  </a:lnTo>
                  <a:lnTo>
                    <a:pt x="5558" y="2192"/>
                  </a:lnTo>
                  <a:lnTo>
                    <a:pt x="5558" y="2208"/>
                  </a:lnTo>
                  <a:close/>
                  <a:moveTo>
                    <a:pt x="5526" y="2208"/>
                  </a:moveTo>
                  <a:lnTo>
                    <a:pt x="5510" y="2208"/>
                  </a:lnTo>
                  <a:lnTo>
                    <a:pt x="5510" y="2192"/>
                  </a:lnTo>
                  <a:lnTo>
                    <a:pt x="5526" y="2192"/>
                  </a:lnTo>
                  <a:lnTo>
                    <a:pt x="5526" y="2208"/>
                  </a:lnTo>
                  <a:close/>
                  <a:moveTo>
                    <a:pt x="5494" y="2208"/>
                  </a:moveTo>
                  <a:lnTo>
                    <a:pt x="5478" y="2208"/>
                  </a:lnTo>
                  <a:lnTo>
                    <a:pt x="5478" y="2192"/>
                  </a:lnTo>
                  <a:lnTo>
                    <a:pt x="5494" y="2192"/>
                  </a:lnTo>
                  <a:lnTo>
                    <a:pt x="5494" y="2208"/>
                  </a:lnTo>
                  <a:close/>
                  <a:moveTo>
                    <a:pt x="5462" y="2208"/>
                  </a:moveTo>
                  <a:lnTo>
                    <a:pt x="5446" y="2208"/>
                  </a:lnTo>
                  <a:lnTo>
                    <a:pt x="5446" y="2192"/>
                  </a:lnTo>
                  <a:lnTo>
                    <a:pt x="5462" y="2192"/>
                  </a:lnTo>
                  <a:lnTo>
                    <a:pt x="5462" y="2208"/>
                  </a:lnTo>
                  <a:close/>
                  <a:moveTo>
                    <a:pt x="5430" y="2208"/>
                  </a:moveTo>
                  <a:lnTo>
                    <a:pt x="5414" y="2208"/>
                  </a:lnTo>
                  <a:lnTo>
                    <a:pt x="5414" y="2192"/>
                  </a:lnTo>
                  <a:lnTo>
                    <a:pt x="5430" y="2192"/>
                  </a:lnTo>
                  <a:lnTo>
                    <a:pt x="5430" y="2208"/>
                  </a:lnTo>
                  <a:close/>
                  <a:moveTo>
                    <a:pt x="5398" y="2208"/>
                  </a:moveTo>
                  <a:lnTo>
                    <a:pt x="5382" y="2208"/>
                  </a:lnTo>
                  <a:lnTo>
                    <a:pt x="5382" y="2192"/>
                  </a:lnTo>
                  <a:lnTo>
                    <a:pt x="5398" y="2192"/>
                  </a:lnTo>
                  <a:lnTo>
                    <a:pt x="5398" y="2208"/>
                  </a:lnTo>
                  <a:close/>
                  <a:moveTo>
                    <a:pt x="5366" y="2208"/>
                  </a:moveTo>
                  <a:lnTo>
                    <a:pt x="5350" y="2208"/>
                  </a:lnTo>
                  <a:lnTo>
                    <a:pt x="5350" y="2192"/>
                  </a:lnTo>
                  <a:lnTo>
                    <a:pt x="5366" y="2192"/>
                  </a:lnTo>
                  <a:lnTo>
                    <a:pt x="5366" y="2208"/>
                  </a:lnTo>
                  <a:close/>
                  <a:moveTo>
                    <a:pt x="5334" y="2208"/>
                  </a:moveTo>
                  <a:lnTo>
                    <a:pt x="5318" y="2208"/>
                  </a:lnTo>
                  <a:lnTo>
                    <a:pt x="5318" y="2192"/>
                  </a:lnTo>
                  <a:lnTo>
                    <a:pt x="5334" y="2192"/>
                  </a:lnTo>
                  <a:lnTo>
                    <a:pt x="5334" y="2208"/>
                  </a:lnTo>
                  <a:close/>
                  <a:moveTo>
                    <a:pt x="5302" y="2208"/>
                  </a:moveTo>
                  <a:lnTo>
                    <a:pt x="5286" y="2208"/>
                  </a:lnTo>
                  <a:lnTo>
                    <a:pt x="5286" y="2192"/>
                  </a:lnTo>
                  <a:lnTo>
                    <a:pt x="5302" y="2192"/>
                  </a:lnTo>
                  <a:lnTo>
                    <a:pt x="5302" y="2208"/>
                  </a:lnTo>
                  <a:close/>
                  <a:moveTo>
                    <a:pt x="5270" y="2208"/>
                  </a:moveTo>
                  <a:lnTo>
                    <a:pt x="5254" y="2208"/>
                  </a:lnTo>
                  <a:lnTo>
                    <a:pt x="5254" y="2192"/>
                  </a:lnTo>
                  <a:lnTo>
                    <a:pt x="5270" y="2192"/>
                  </a:lnTo>
                  <a:lnTo>
                    <a:pt x="5270" y="2208"/>
                  </a:lnTo>
                  <a:close/>
                  <a:moveTo>
                    <a:pt x="5238" y="2208"/>
                  </a:moveTo>
                  <a:lnTo>
                    <a:pt x="5222" y="2208"/>
                  </a:lnTo>
                  <a:lnTo>
                    <a:pt x="5222" y="2192"/>
                  </a:lnTo>
                  <a:lnTo>
                    <a:pt x="5238" y="2192"/>
                  </a:lnTo>
                  <a:lnTo>
                    <a:pt x="5238" y="2208"/>
                  </a:lnTo>
                  <a:close/>
                  <a:moveTo>
                    <a:pt x="5206" y="2208"/>
                  </a:moveTo>
                  <a:lnTo>
                    <a:pt x="5190" y="2208"/>
                  </a:lnTo>
                  <a:lnTo>
                    <a:pt x="5190" y="2192"/>
                  </a:lnTo>
                  <a:lnTo>
                    <a:pt x="5206" y="2192"/>
                  </a:lnTo>
                  <a:lnTo>
                    <a:pt x="5206" y="2208"/>
                  </a:lnTo>
                  <a:close/>
                  <a:moveTo>
                    <a:pt x="5174" y="2208"/>
                  </a:moveTo>
                  <a:lnTo>
                    <a:pt x="5158" y="2208"/>
                  </a:lnTo>
                  <a:lnTo>
                    <a:pt x="5158" y="2192"/>
                  </a:lnTo>
                  <a:lnTo>
                    <a:pt x="5174" y="2192"/>
                  </a:lnTo>
                  <a:lnTo>
                    <a:pt x="5174" y="2208"/>
                  </a:lnTo>
                  <a:close/>
                  <a:moveTo>
                    <a:pt x="5142" y="2208"/>
                  </a:moveTo>
                  <a:lnTo>
                    <a:pt x="5126" y="2208"/>
                  </a:lnTo>
                  <a:lnTo>
                    <a:pt x="5126" y="2192"/>
                  </a:lnTo>
                  <a:lnTo>
                    <a:pt x="5142" y="2192"/>
                  </a:lnTo>
                  <a:lnTo>
                    <a:pt x="5142" y="2208"/>
                  </a:lnTo>
                  <a:close/>
                  <a:moveTo>
                    <a:pt x="5110" y="2208"/>
                  </a:moveTo>
                  <a:lnTo>
                    <a:pt x="5094" y="2208"/>
                  </a:lnTo>
                  <a:lnTo>
                    <a:pt x="5094" y="2192"/>
                  </a:lnTo>
                  <a:lnTo>
                    <a:pt x="5110" y="2192"/>
                  </a:lnTo>
                  <a:lnTo>
                    <a:pt x="5110" y="2208"/>
                  </a:lnTo>
                  <a:close/>
                  <a:moveTo>
                    <a:pt x="5078" y="2208"/>
                  </a:moveTo>
                  <a:lnTo>
                    <a:pt x="5062" y="2208"/>
                  </a:lnTo>
                  <a:lnTo>
                    <a:pt x="5062" y="2192"/>
                  </a:lnTo>
                  <a:lnTo>
                    <a:pt x="5078" y="2192"/>
                  </a:lnTo>
                  <a:lnTo>
                    <a:pt x="5078" y="2208"/>
                  </a:lnTo>
                  <a:close/>
                  <a:moveTo>
                    <a:pt x="5046" y="2208"/>
                  </a:moveTo>
                  <a:lnTo>
                    <a:pt x="5030" y="2208"/>
                  </a:lnTo>
                  <a:lnTo>
                    <a:pt x="5030" y="2192"/>
                  </a:lnTo>
                  <a:lnTo>
                    <a:pt x="5046" y="2192"/>
                  </a:lnTo>
                  <a:lnTo>
                    <a:pt x="5046" y="2208"/>
                  </a:lnTo>
                  <a:close/>
                  <a:moveTo>
                    <a:pt x="5014" y="2208"/>
                  </a:moveTo>
                  <a:lnTo>
                    <a:pt x="4998" y="2208"/>
                  </a:lnTo>
                  <a:lnTo>
                    <a:pt x="4998" y="2192"/>
                  </a:lnTo>
                  <a:lnTo>
                    <a:pt x="5014" y="2192"/>
                  </a:lnTo>
                  <a:lnTo>
                    <a:pt x="5014" y="2208"/>
                  </a:lnTo>
                  <a:close/>
                  <a:moveTo>
                    <a:pt x="4982" y="2208"/>
                  </a:moveTo>
                  <a:lnTo>
                    <a:pt x="4966" y="2208"/>
                  </a:lnTo>
                  <a:lnTo>
                    <a:pt x="4966" y="2192"/>
                  </a:lnTo>
                  <a:lnTo>
                    <a:pt x="4982" y="2192"/>
                  </a:lnTo>
                  <a:lnTo>
                    <a:pt x="4982" y="2208"/>
                  </a:lnTo>
                  <a:close/>
                  <a:moveTo>
                    <a:pt x="4950" y="2208"/>
                  </a:moveTo>
                  <a:lnTo>
                    <a:pt x="4934" y="2208"/>
                  </a:lnTo>
                  <a:lnTo>
                    <a:pt x="4934" y="2192"/>
                  </a:lnTo>
                  <a:lnTo>
                    <a:pt x="4950" y="2192"/>
                  </a:lnTo>
                  <a:lnTo>
                    <a:pt x="4950" y="2208"/>
                  </a:lnTo>
                  <a:close/>
                  <a:moveTo>
                    <a:pt x="4918" y="2208"/>
                  </a:moveTo>
                  <a:lnTo>
                    <a:pt x="4902" y="2208"/>
                  </a:lnTo>
                  <a:lnTo>
                    <a:pt x="4902" y="2192"/>
                  </a:lnTo>
                  <a:lnTo>
                    <a:pt x="4918" y="2192"/>
                  </a:lnTo>
                  <a:lnTo>
                    <a:pt x="4918" y="2208"/>
                  </a:lnTo>
                  <a:close/>
                  <a:moveTo>
                    <a:pt x="4886" y="2208"/>
                  </a:moveTo>
                  <a:lnTo>
                    <a:pt x="4870" y="2208"/>
                  </a:lnTo>
                  <a:lnTo>
                    <a:pt x="4870" y="2192"/>
                  </a:lnTo>
                  <a:lnTo>
                    <a:pt x="4886" y="2192"/>
                  </a:lnTo>
                  <a:lnTo>
                    <a:pt x="4886" y="2208"/>
                  </a:lnTo>
                  <a:close/>
                  <a:moveTo>
                    <a:pt x="4854" y="2208"/>
                  </a:moveTo>
                  <a:lnTo>
                    <a:pt x="4838" y="2208"/>
                  </a:lnTo>
                  <a:lnTo>
                    <a:pt x="4838" y="2192"/>
                  </a:lnTo>
                  <a:lnTo>
                    <a:pt x="4854" y="2192"/>
                  </a:lnTo>
                  <a:lnTo>
                    <a:pt x="4854" y="2208"/>
                  </a:lnTo>
                  <a:close/>
                  <a:moveTo>
                    <a:pt x="4822" y="2208"/>
                  </a:moveTo>
                  <a:lnTo>
                    <a:pt x="4806" y="2208"/>
                  </a:lnTo>
                  <a:lnTo>
                    <a:pt x="4806" y="2192"/>
                  </a:lnTo>
                  <a:lnTo>
                    <a:pt x="4822" y="2192"/>
                  </a:lnTo>
                  <a:lnTo>
                    <a:pt x="4822" y="2208"/>
                  </a:lnTo>
                  <a:close/>
                  <a:moveTo>
                    <a:pt x="4790" y="2208"/>
                  </a:moveTo>
                  <a:lnTo>
                    <a:pt x="4774" y="2208"/>
                  </a:lnTo>
                  <a:lnTo>
                    <a:pt x="4774" y="2192"/>
                  </a:lnTo>
                  <a:lnTo>
                    <a:pt x="4790" y="2192"/>
                  </a:lnTo>
                  <a:lnTo>
                    <a:pt x="4790" y="2208"/>
                  </a:lnTo>
                  <a:close/>
                  <a:moveTo>
                    <a:pt x="4758" y="2208"/>
                  </a:moveTo>
                  <a:lnTo>
                    <a:pt x="4741" y="2208"/>
                  </a:lnTo>
                  <a:lnTo>
                    <a:pt x="4741" y="2192"/>
                  </a:lnTo>
                  <a:lnTo>
                    <a:pt x="4758" y="2192"/>
                  </a:lnTo>
                  <a:lnTo>
                    <a:pt x="4758" y="2208"/>
                  </a:lnTo>
                  <a:close/>
                  <a:moveTo>
                    <a:pt x="4725" y="2208"/>
                  </a:moveTo>
                  <a:lnTo>
                    <a:pt x="4709" y="2208"/>
                  </a:lnTo>
                  <a:lnTo>
                    <a:pt x="4709" y="2192"/>
                  </a:lnTo>
                  <a:lnTo>
                    <a:pt x="4725" y="2192"/>
                  </a:lnTo>
                  <a:lnTo>
                    <a:pt x="4725" y="2208"/>
                  </a:lnTo>
                  <a:close/>
                  <a:moveTo>
                    <a:pt x="4693" y="2208"/>
                  </a:moveTo>
                  <a:lnTo>
                    <a:pt x="4677" y="2208"/>
                  </a:lnTo>
                  <a:lnTo>
                    <a:pt x="4677" y="2192"/>
                  </a:lnTo>
                  <a:lnTo>
                    <a:pt x="4693" y="2192"/>
                  </a:lnTo>
                  <a:lnTo>
                    <a:pt x="4693" y="2208"/>
                  </a:lnTo>
                  <a:close/>
                  <a:moveTo>
                    <a:pt x="4661" y="2208"/>
                  </a:moveTo>
                  <a:lnTo>
                    <a:pt x="4645" y="2208"/>
                  </a:lnTo>
                  <a:lnTo>
                    <a:pt x="4645" y="2192"/>
                  </a:lnTo>
                  <a:lnTo>
                    <a:pt x="4661" y="2192"/>
                  </a:lnTo>
                  <a:lnTo>
                    <a:pt x="4661" y="2208"/>
                  </a:lnTo>
                  <a:close/>
                  <a:moveTo>
                    <a:pt x="4629" y="2208"/>
                  </a:moveTo>
                  <a:lnTo>
                    <a:pt x="4613" y="2208"/>
                  </a:lnTo>
                  <a:lnTo>
                    <a:pt x="4613" y="2192"/>
                  </a:lnTo>
                  <a:lnTo>
                    <a:pt x="4629" y="2192"/>
                  </a:lnTo>
                  <a:lnTo>
                    <a:pt x="4629" y="2208"/>
                  </a:lnTo>
                  <a:close/>
                  <a:moveTo>
                    <a:pt x="4597" y="2208"/>
                  </a:moveTo>
                  <a:lnTo>
                    <a:pt x="4581" y="2208"/>
                  </a:lnTo>
                  <a:lnTo>
                    <a:pt x="4581" y="2192"/>
                  </a:lnTo>
                  <a:lnTo>
                    <a:pt x="4597" y="2192"/>
                  </a:lnTo>
                  <a:lnTo>
                    <a:pt x="4597" y="2208"/>
                  </a:lnTo>
                  <a:close/>
                  <a:moveTo>
                    <a:pt x="4565" y="2208"/>
                  </a:moveTo>
                  <a:lnTo>
                    <a:pt x="4549" y="2208"/>
                  </a:lnTo>
                  <a:lnTo>
                    <a:pt x="4549" y="2192"/>
                  </a:lnTo>
                  <a:lnTo>
                    <a:pt x="4565" y="2192"/>
                  </a:lnTo>
                  <a:lnTo>
                    <a:pt x="4565" y="2208"/>
                  </a:lnTo>
                  <a:close/>
                  <a:moveTo>
                    <a:pt x="4533" y="2208"/>
                  </a:moveTo>
                  <a:lnTo>
                    <a:pt x="4517" y="2208"/>
                  </a:lnTo>
                  <a:lnTo>
                    <a:pt x="4517" y="2192"/>
                  </a:lnTo>
                  <a:lnTo>
                    <a:pt x="4533" y="2192"/>
                  </a:lnTo>
                  <a:lnTo>
                    <a:pt x="4533" y="2208"/>
                  </a:lnTo>
                  <a:close/>
                  <a:moveTo>
                    <a:pt x="4501" y="2208"/>
                  </a:moveTo>
                  <a:lnTo>
                    <a:pt x="4485" y="2208"/>
                  </a:lnTo>
                  <a:lnTo>
                    <a:pt x="4485" y="2192"/>
                  </a:lnTo>
                  <a:lnTo>
                    <a:pt x="4501" y="2192"/>
                  </a:lnTo>
                  <a:lnTo>
                    <a:pt x="4501" y="2208"/>
                  </a:lnTo>
                  <a:close/>
                  <a:moveTo>
                    <a:pt x="4469" y="2208"/>
                  </a:moveTo>
                  <a:lnTo>
                    <a:pt x="4453" y="2208"/>
                  </a:lnTo>
                  <a:lnTo>
                    <a:pt x="4453" y="2192"/>
                  </a:lnTo>
                  <a:lnTo>
                    <a:pt x="4469" y="2192"/>
                  </a:lnTo>
                  <a:lnTo>
                    <a:pt x="4469" y="2208"/>
                  </a:lnTo>
                  <a:close/>
                  <a:moveTo>
                    <a:pt x="4437" y="2208"/>
                  </a:moveTo>
                  <a:lnTo>
                    <a:pt x="4421" y="2208"/>
                  </a:lnTo>
                  <a:lnTo>
                    <a:pt x="4421" y="2192"/>
                  </a:lnTo>
                  <a:lnTo>
                    <a:pt x="4437" y="2192"/>
                  </a:lnTo>
                  <a:lnTo>
                    <a:pt x="4437" y="2208"/>
                  </a:lnTo>
                  <a:close/>
                  <a:moveTo>
                    <a:pt x="4405" y="2208"/>
                  </a:moveTo>
                  <a:lnTo>
                    <a:pt x="4389" y="2208"/>
                  </a:lnTo>
                  <a:lnTo>
                    <a:pt x="4389" y="2192"/>
                  </a:lnTo>
                  <a:lnTo>
                    <a:pt x="4405" y="2192"/>
                  </a:lnTo>
                  <a:lnTo>
                    <a:pt x="4405" y="2208"/>
                  </a:lnTo>
                  <a:close/>
                  <a:moveTo>
                    <a:pt x="4373" y="2208"/>
                  </a:moveTo>
                  <a:lnTo>
                    <a:pt x="4357" y="2208"/>
                  </a:lnTo>
                  <a:lnTo>
                    <a:pt x="4357" y="2192"/>
                  </a:lnTo>
                  <a:lnTo>
                    <a:pt x="4373" y="2192"/>
                  </a:lnTo>
                  <a:lnTo>
                    <a:pt x="4373" y="2208"/>
                  </a:lnTo>
                  <a:close/>
                  <a:moveTo>
                    <a:pt x="4341" y="2208"/>
                  </a:moveTo>
                  <a:lnTo>
                    <a:pt x="4325" y="2208"/>
                  </a:lnTo>
                  <a:lnTo>
                    <a:pt x="4325" y="2192"/>
                  </a:lnTo>
                  <a:lnTo>
                    <a:pt x="4341" y="2192"/>
                  </a:lnTo>
                  <a:lnTo>
                    <a:pt x="4341" y="2208"/>
                  </a:lnTo>
                  <a:close/>
                  <a:moveTo>
                    <a:pt x="4309" y="2208"/>
                  </a:moveTo>
                  <a:lnTo>
                    <a:pt x="4293" y="2208"/>
                  </a:lnTo>
                  <a:lnTo>
                    <a:pt x="4293" y="2192"/>
                  </a:lnTo>
                  <a:lnTo>
                    <a:pt x="4309" y="2192"/>
                  </a:lnTo>
                  <a:lnTo>
                    <a:pt x="4309" y="2208"/>
                  </a:lnTo>
                  <a:close/>
                  <a:moveTo>
                    <a:pt x="4277" y="2208"/>
                  </a:moveTo>
                  <a:lnTo>
                    <a:pt x="4261" y="2208"/>
                  </a:lnTo>
                  <a:lnTo>
                    <a:pt x="4261" y="2192"/>
                  </a:lnTo>
                  <a:lnTo>
                    <a:pt x="4277" y="2192"/>
                  </a:lnTo>
                  <a:lnTo>
                    <a:pt x="4277" y="2208"/>
                  </a:lnTo>
                  <a:close/>
                  <a:moveTo>
                    <a:pt x="4245" y="2208"/>
                  </a:moveTo>
                  <a:lnTo>
                    <a:pt x="4229" y="2208"/>
                  </a:lnTo>
                  <a:lnTo>
                    <a:pt x="4229" y="2192"/>
                  </a:lnTo>
                  <a:lnTo>
                    <a:pt x="4245" y="2192"/>
                  </a:lnTo>
                  <a:lnTo>
                    <a:pt x="4245" y="2208"/>
                  </a:lnTo>
                  <a:close/>
                  <a:moveTo>
                    <a:pt x="4213" y="2208"/>
                  </a:moveTo>
                  <a:lnTo>
                    <a:pt x="4197" y="2208"/>
                  </a:lnTo>
                  <a:lnTo>
                    <a:pt x="4197" y="2192"/>
                  </a:lnTo>
                  <a:lnTo>
                    <a:pt x="4213" y="2192"/>
                  </a:lnTo>
                  <a:lnTo>
                    <a:pt x="4213" y="2208"/>
                  </a:lnTo>
                  <a:close/>
                  <a:moveTo>
                    <a:pt x="4181" y="2208"/>
                  </a:moveTo>
                  <a:lnTo>
                    <a:pt x="4165" y="2208"/>
                  </a:lnTo>
                  <a:lnTo>
                    <a:pt x="4165" y="2192"/>
                  </a:lnTo>
                  <a:lnTo>
                    <a:pt x="4181" y="2192"/>
                  </a:lnTo>
                  <a:lnTo>
                    <a:pt x="4181" y="2208"/>
                  </a:lnTo>
                  <a:close/>
                  <a:moveTo>
                    <a:pt x="4149" y="2208"/>
                  </a:moveTo>
                  <a:lnTo>
                    <a:pt x="4133" y="2208"/>
                  </a:lnTo>
                  <a:lnTo>
                    <a:pt x="4133" y="2192"/>
                  </a:lnTo>
                  <a:lnTo>
                    <a:pt x="4149" y="2192"/>
                  </a:lnTo>
                  <a:lnTo>
                    <a:pt x="4149" y="2208"/>
                  </a:lnTo>
                  <a:close/>
                  <a:moveTo>
                    <a:pt x="4117" y="2208"/>
                  </a:moveTo>
                  <a:lnTo>
                    <a:pt x="4101" y="2208"/>
                  </a:lnTo>
                  <a:lnTo>
                    <a:pt x="4101" y="2192"/>
                  </a:lnTo>
                  <a:lnTo>
                    <a:pt x="4117" y="2192"/>
                  </a:lnTo>
                  <a:lnTo>
                    <a:pt x="4117" y="2208"/>
                  </a:lnTo>
                  <a:close/>
                  <a:moveTo>
                    <a:pt x="4085" y="2208"/>
                  </a:moveTo>
                  <a:lnTo>
                    <a:pt x="4069" y="2208"/>
                  </a:lnTo>
                  <a:lnTo>
                    <a:pt x="4069" y="2192"/>
                  </a:lnTo>
                  <a:lnTo>
                    <a:pt x="4085" y="2192"/>
                  </a:lnTo>
                  <a:lnTo>
                    <a:pt x="4085" y="2208"/>
                  </a:lnTo>
                  <a:close/>
                  <a:moveTo>
                    <a:pt x="4053" y="2208"/>
                  </a:moveTo>
                  <a:lnTo>
                    <a:pt x="4037" y="2208"/>
                  </a:lnTo>
                  <a:lnTo>
                    <a:pt x="4037" y="2192"/>
                  </a:lnTo>
                  <a:lnTo>
                    <a:pt x="4053" y="2192"/>
                  </a:lnTo>
                  <a:lnTo>
                    <a:pt x="4053" y="2208"/>
                  </a:lnTo>
                  <a:close/>
                  <a:moveTo>
                    <a:pt x="4021" y="2208"/>
                  </a:moveTo>
                  <a:lnTo>
                    <a:pt x="4005" y="2208"/>
                  </a:lnTo>
                  <a:lnTo>
                    <a:pt x="4005" y="2192"/>
                  </a:lnTo>
                  <a:lnTo>
                    <a:pt x="4021" y="2192"/>
                  </a:lnTo>
                  <a:lnTo>
                    <a:pt x="4021" y="2208"/>
                  </a:lnTo>
                  <a:close/>
                  <a:moveTo>
                    <a:pt x="3989" y="2208"/>
                  </a:moveTo>
                  <a:lnTo>
                    <a:pt x="3973" y="2208"/>
                  </a:lnTo>
                  <a:lnTo>
                    <a:pt x="3973" y="2192"/>
                  </a:lnTo>
                  <a:lnTo>
                    <a:pt x="3989" y="2192"/>
                  </a:lnTo>
                  <a:lnTo>
                    <a:pt x="3989" y="2208"/>
                  </a:lnTo>
                  <a:close/>
                  <a:moveTo>
                    <a:pt x="3957" y="2208"/>
                  </a:moveTo>
                  <a:lnTo>
                    <a:pt x="3941" y="2208"/>
                  </a:lnTo>
                  <a:lnTo>
                    <a:pt x="3941" y="2192"/>
                  </a:lnTo>
                  <a:lnTo>
                    <a:pt x="3957" y="2192"/>
                  </a:lnTo>
                  <a:lnTo>
                    <a:pt x="3957" y="2208"/>
                  </a:lnTo>
                  <a:close/>
                  <a:moveTo>
                    <a:pt x="3925" y="2208"/>
                  </a:moveTo>
                  <a:lnTo>
                    <a:pt x="3909" y="2208"/>
                  </a:lnTo>
                  <a:lnTo>
                    <a:pt x="3909" y="2192"/>
                  </a:lnTo>
                  <a:lnTo>
                    <a:pt x="3925" y="2192"/>
                  </a:lnTo>
                  <a:lnTo>
                    <a:pt x="3925" y="2208"/>
                  </a:lnTo>
                  <a:close/>
                  <a:moveTo>
                    <a:pt x="3893" y="2208"/>
                  </a:moveTo>
                  <a:lnTo>
                    <a:pt x="3877" y="2208"/>
                  </a:lnTo>
                  <a:lnTo>
                    <a:pt x="3877" y="2192"/>
                  </a:lnTo>
                  <a:lnTo>
                    <a:pt x="3893" y="2192"/>
                  </a:lnTo>
                  <a:lnTo>
                    <a:pt x="3893" y="2208"/>
                  </a:lnTo>
                  <a:close/>
                  <a:moveTo>
                    <a:pt x="3861" y="2208"/>
                  </a:moveTo>
                  <a:lnTo>
                    <a:pt x="3845" y="2208"/>
                  </a:lnTo>
                  <a:lnTo>
                    <a:pt x="3845" y="2192"/>
                  </a:lnTo>
                  <a:lnTo>
                    <a:pt x="3861" y="2192"/>
                  </a:lnTo>
                  <a:lnTo>
                    <a:pt x="3861" y="2208"/>
                  </a:lnTo>
                  <a:close/>
                  <a:moveTo>
                    <a:pt x="3829" y="2208"/>
                  </a:moveTo>
                  <a:lnTo>
                    <a:pt x="3813" y="2208"/>
                  </a:lnTo>
                  <a:lnTo>
                    <a:pt x="3813" y="2192"/>
                  </a:lnTo>
                  <a:lnTo>
                    <a:pt x="3829" y="2192"/>
                  </a:lnTo>
                  <a:lnTo>
                    <a:pt x="3829" y="2208"/>
                  </a:lnTo>
                  <a:close/>
                  <a:moveTo>
                    <a:pt x="3797" y="2208"/>
                  </a:moveTo>
                  <a:lnTo>
                    <a:pt x="3781" y="2208"/>
                  </a:lnTo>
                  <a:lnTo>
                    <a:pt x="3781" y="2192"/>
                  </a:lnTo>
                  <a:lnTo>
                    <a:pt x="3797" y="2192"/>
                  </a:lnTo>
                  <a:lnTo>
                    <a:pt x="3797" y="2208"/>
                  </a:lnTo>
                  <a:close/>
                  <a:moveTo>
                    <a:pt x="3764" y="2208"/>
                  </a:moveTo>
                  <a:lnTo>
                    <a:pt x="3748" y="2208"/>
                  </a:lnTo>
                  <a:lnTo>
                    <a:pt x="3748" y="2192"/>
                  </a:lnTo>
                  <a:lnTo>
                    <a:pt x="3764" y="2192"/>
                  </a:lnTo>
                  <a:lnTo>
                    <a:pt x="3764" y="2208"/>
                  </a:lnTo>
                  <a:close/>
                  <a:moveTo>
                    <a:pt x="3732" y="2208"/>
                  </a:moveTo>
                  <a:lnTo>
                    <a:pt x="3716" y="2208"/>
                  </a:lnTo>
                  <a:lnTo>
                    <a:pt x="3716" y="2192"/>
                  </a:lnTo>
                  <a:lnTo>
                    <a:pt x="3732" y="2192"/>
                  </a:lnTo>
                  <a:lnTo>
                    <a:pt x="3732" y="2208"/>
                  </a:lnTo>
                  <a:close/>
                  <a:moveTo>
                    <a:pt x="3700" y="2208"/>
                  </a:moveTo>
                  <a:lnTo>
                    <a:pt x="3684" y="2208"/>
                  </a:lnTo>
                  <a:lnTo>
                    <a:pt x="3684" y="2192"/>
                  </a:lnTo>
                  <a:lnTo>
                    <a:pt x="3700" y="2192"/>
                  </a:lnTo>
                  <a:lnTo>
                    <a:pt x="3700" y="2208"/>
                  </a:lnTo>
                  <a:close/>
                  <a:moveTo>
                    <a:pt x="3668" y="2208"/>
                  </a:moveTo>
                  <a:lnTo>
                    <a:pt x="3652" y="2208"/>
                  </a:lnTo>
                  <a:lnTo>
                    <a:pt x="3652" y="2192"/>
                  </a:lnTo>
                  <a:lnTo>
                    <a:pt x="3668" y="2192"/>
                  </a:lnTo>
                  <a:lnTo>
                    <a:pt x="3668" y="2208"/>
                  </a:lnTo>
                  <a:close/>
                  <a:moveTo>
                    <a:pt x="3636" y="2208"/>
                  </a:moveTo>
                  <a:lnTo>
                    <a:pt x="3620" y="2208"/>
                  </a:lnTo>
                  <a:lnTo>
                    <a:pt x="3620" y="2192"/>
                  </a:lnTo>
                  <a:lnTo>
                    <a:pt x="3636" y="2192"/>
                  </a:lnTo>
                  <a:lnTo>
                    <a:pt x="3636" y="2208"/>
                  </a:lnTo>
                  <a:close/>
                  <a:moveTo>
                    <a:pt x="3604" y="2208"/>
                  </a:moveTo>
                  <a:lnTo>
                    <a:pt x="3588" y="2208"/>
                  </a:lnTo>
                  <a:lnTo>
                    <a:pt x="3588" y="2192"/>
                  </a:lnTo>
                  <a:lnTo>
                    <a:pt x="3604" y="2192"/>
                  </a:lnTo>
                  <a:lnTo>
                    <a:pt x="3604" y="2208"/>
                  </a:lnTo>
                  <a:close/>
                  <a:moveTo>
                    <a:pt x="3572" y="2208"/>
                  </a:moveTo>
                  <a:lnTo>
                    <a:pt x="3556" y="2208"/>
                  </a:lnTo>
                  <a:lnTo>
                    <a:pt x="3556" y="2192"/>
                  </a:lnTo>
                  <a:lnTo>
                    <a:pt x="3572" y="2192"/>
                  </a:lnTo>
                  <a:lnTo>
                    <a:pt x="3572" y="2208"/>
                  </a:lnTo>
                  <a:close/>
                  <a:moveTo>
                    <a:pt x="3540" y="2208"/>
                  </a:moveTo>
                  <a:lnTo>
                    <a:pt x="3524" y="2208"/>
                  </a:lnTo>
                  <a:lnTo>
                    <a:pt x="3524" y="2192"/>
                  </a:lnTo>
                  <a:lnTo>
                    <a:pt x="3540" y="2192"/>
                  </a:lnTo>
                  <a:lnTo>
                    <a:pt x="3540" y="2208"/>
                  </a:lnTo>
                  <a:close/>
                  <a:moveTo>
                    <a:pt x="3508" y="2208"/>
                  </a:moveTo>
                  <a:lnTo>
                    <a:pt x="3492" y="2208"/>
                  </a:lnTo>
                  <a:lnTo>
                    <a:pt x="3492" y="2192"/>
                  </a:lnTo>
                  <a:lnTo>
                    <a:pt x="3508" y="2192"/>
                  </a:lnTo>
                  <a:lnTo>
                    <a:pt x="3508" y="2208"/>
                  </a:lnTo>
                  <a:close/>
                  <a:moveTo>
                    <a:pt x="3476" y="2208"/>
                  </a:moveTo>
                  <a:lnTo>
                    <a:pt x="3460" y="2208"/>
                  </a:lnTo>
                  <a:lnTo>
                    <a:pt x="3460" y="2192"/>
                  </a:lnTo>
                  <a:lnTo>
                    <a:pt x="3476" y="2192"/>
                  </a:lnTo>
                  <a:lnTo>
                    <a:pt x="3476" y="2208"/>
                  </a:lnTo>
                  <a:close/>
                  <a:moveTo>
                    <a:pt x="3444" y="2208"/>
                  </a:moveTo>
                  <a:lnTo>
                    <a:pt x="3428" y="2208"/>
                  </a:lnTo>
                  <a:lnTo>
                    <a:pt x="3428" y="2192"/>
                  </a:lnTo>
                  <a:lnTo>
                    <a:pt x="3444" y="2192"/>
                  </a:lnTo>
                  <a:lnTo>
                    <a:pt x="3444" y="2208"/>
                  </a:lnTo>
                  <a:close/>
                  <a:moveTo>
                    <a:pt x="3412" y="2208"/>
                  </a:moveTo>
                  <a:lnTo>
                    <a:pt x="3396" y="2208"/>
                  </a:lnTo>
                  <a:lnTo>
                    <a:pt x="3396" y="2192"/>
                  </a:lnTo>
                  <a:lnTo>
                    <a:pt x="3412" y="2192"/>
                  </a:lnTo>
                  <a:lnTo>
                    <a:pt x="3412" y="2208"/>
                  </a:lnTo>
                  <a:close/>
                  <a:moveTo>
                    <a:pt x="3380" y="2208"/>
                  </a:moveTo>
                  <a:lnTo>
                    <a:pt x="3364" y="2208"/>
                  </a:lnTo>
                  <a:lnTo>
                    <a:pt x="3364" y="2192"/>
                  </a:lnTo>
                  <a:lnTo>
                    <a:pt x="3380" y="2192"/>
                  </a:lnTo>
                  <a:lnTo>
                    <a:pt x="3380" y="2208"/>
                  </a:lnTo>
                  <a:close/>
                  <a:moveTo>
                    <a:pt x="3348" y="2208"/>
                  </a:moveTo>
                  <a:lnTo>
                    <a:pt x="3332" y="2208"/>
                  </a:lnTo>
                  <a:lnTo>
                    <a:pt x="3332" y="2192"/>
                  </a:lnTo>
                  <a:lnTo>
                    <a:pt x="3348" y="2192"/>
                  </a:lnTo>
                  <a:lnTo>
                    <a:pt x="3348" y="2208"/>
                  </a:lnTo>
                  <a:close/>
                  <a:moveTo>
                    <a:pt x="3316" y="2208"/>
                  </a:moveTo>
                  <a:lnTo>
                    <a:pt x="3300" y="2208"/>
                  </a:lnTo>
                  <a:lnTo>
                    <a:pt x="3300" y="2192"/>
                  </a:lnTo>
                  <a:lnTo>
                    <a:pt x="3316" y="2192"/>
                  </a:lnTo>
                  <a:lnTo>
                    <a:pt x="3316" y="2208"/>
                  </a:lnTo>
                  <a:close/>
                  <a:moveTo>
                    <a:pt x="3284" y="2208"/>
                  </a:moveTo>
                  <a:lnTo>
                    <a:pt x="3268" y="2208"/>
                  </a:lnTo>
                  <a:lnTo>
                    <a:pt x="3268" y="2192"/>
                  </a:lnTo>
                  <a:lnTo>
                    <a:pt x="3284" y="2192"/>
                  </a:lnTo>
                  <a:lnTo>
                    <a:pt x="3284" y="2208"/>
                  </a:lnTo>
                  <a:close/>
                  <a:moveTo>
                    <a:pt x="3252" y="2208"/>
                  </a:moveTo>
                  <a:lnTo>
                    <a:pt x="3236" y="2208"/>
                  </a:lnTo>
                  <a:lnTo>
                    <a:pt x="3236" y="2192"/>
                  </a:lnTo>
                  <a:lnTo>
                    <a:pt x="3252" y="2192"/>
                  </a:lnTo>
                  <a:lnTo>
                    <a:pt x="3252" y="2208"/>
                  </a:lnTo>
                  <a:close/>
                  <a:moveTo>
                    <a:pt x="3220" y="2208"/>
                  </a:moveTo>
                  <a:lnTo>
                    <a:pt x="3204" y="2208"/>
                  </a:lnTo>
                  <a:lnTo>
                    <a:pt x="3204" y="2192"/>
                  </a:lnTo>
                  <a:lnTo>
                    <a:pt x="3220" y="2192"/>
                  </a:lnTo>
                  <a:lnTo>
                    <a:pt x="3220" y="2208"/>
                  </a:lnTo>
                  <a:close/>
                  <a:moveTo>
                    <a:pt x="3188" y="2208"/>
                  </a:moveTo>
                  <a:lnTo>
                    <a:pt x="3172" y="2208"/>
                  </a:lnTo>
                  <a:lnTo>
                    <a:pt x="3172" y="2192"/>
                  </a:lnTo>
                  <a:lnTo>
                    <a:pt x="3188" y="2192"/>
                  </a:lnTo>
                  <a:lnTo>
                    <a:pt x="3188" y="2208"/>
                  </a:lnTo>
                  <a:close/>
                  <a:moveTo>
                    <a:pt x="3156" y="2208"/>
                  </a:moveTo>
                  <a:lnTo>
                    <a:pt x="3140" y="2208"/>
                  </a:lnTo>
                  <a:lnTo>
                    <a:pt x="3140" y="2192"/>
                  </a:lnTo>
                  <a:lnTo>
                    <a:pt x="3156" y="2192"/>
                  </a:lnTo>
                  <a:lnTo>
                    <a:pt x="3156" y="2208"/>
                  </a:lnTo>
                  <a:close/>
                  <a:moveTo>
                    <a:pt x="3124" y="2208"/>
                  </a:moveTo>
                  <a:lnTo>
                    <a:pt x="3108" y="2208"/>
                  </a:lnTo>
                  <a:lnTo>
                    <a:pt x="3108" y="2192"/>
                  </a:lnTo>
                  <a:lnTo>
                    <a:pt x="3124" y="2192"/>
                  </a:lnTo>
                  <a:lnTo>
                    <a:pt x="3124" y="2208"/>
                  </a:lnTo>
                  <a:close/>
                  <a:moveTo>
                    <a:pt x="3092" y="2208"/>
                  </a:moveTo>
                  <a:lnTo>
                    <a:pt x="3076" y="2208"/>
                  </a:lnTo>
                  <a:lnTo>
                    <a:pt x="3076" y="2192"/>
                  </a:lnTo>
                  <a:lnTo>
                    <a:pt x="3092" y="2192"/>
                  </a:lnTo>
                  <a:lnTo>
                    <a:pt x="3092" y="2208"/>
                  </a:lnTo>
                  <a:close/>
                  <a:moveTo>
                    <a:pt x="3060" y="2208"/>
                  </a:moveTo>
                  <a:lnTo>
                    <a:pt x="3044" y="2208"/>
                  </a:lnTo>
                  <a:lnTo>
                    <a:pt x="3044" y="2192"/>
                  </a:lnTo>
                  <a:lnTo>
                    <a:pt x="3060" y="2192"/>
                  </a:lnTo>
                  <a:lnTo>
                    <a:pt x="3060" y="2208"/>
                  </a:lnTo>
                  <a:close/>
                  <a:moveTo>
                    <a:pt x="3028" y="2208"/>
                  </a:moveTo>
                  <a:lnTo>
                    <a:pt x="3012" y="2208"/>
                  </a:lnTo>
                  <a:lnTo>
                    <a:pt x="3012" y="2192"/>
                  </a:lnTo>
                  <a:lnTo>
                    <a:pt x="3028" y="2192"/>
                  </a:lnTo>
                  <a:lnTo>
                    <a:pt x="3028" y="2208"/>
                  </a:lnTo>
                  <a:close/>
                  <a:moveTo>
                    <a:pt x="2996" y="2208"/>
                  </a:moveTo>
                  <a:lnTo>
                    <a:pt x="2980" y="2208"/>
                  </a:lnTo>
                  <a:lnTo>
                    <a:pt x="2980" y="2192"/>
                  </a:lnTo>
                  <a:lnTo>
                    <a:pt x="2996" y="2192"/>
                  </a:lnTo>
                  <a:lnTo>
                    <a:pt x="2996" y="2208"/>
                  </a:lnTo>
                  <a:close/>
                  <a:moveTo>
                    <a:pt x="2964" y="2208"/>
                  </a:moveTo>
                  <a:lnTo>
                    <a:pt x="2948" y="2208"/>
                  </a:lnTo>
                  <a:lnTo>
                    <a:pt x="2948" y="2192"/>
                  </a:lnTo>
                  <a:lnTo>
                    <a:pt x="2964" y="2192"/>
                  </a:lnTo>
                  <a:lnTo>
                    <a:pt x="2964" y="2208"/>
                  </a:lnTo>
                  <a:close/>
                  <a:moveTo>
                    <a:pt x="2932" y="2208"/>
                  </a:moveTo>
                  <a:lnTo>
                    <a:pt x="2916" y="2208"/>
                  </a:lnTo>
                  <a:lnTo>
                    <a:pt x="2916" y="2192"/>
                  </a:lnTo>
                  <a:lnTo>
                    <a:pt x="2932" y="2192"/>
                  </a:lnTo>
                  <a:lnTo>
                    <a:pt x="2932" y="2208"/>
                  </a:lnTo>
                  <a:close/>
                  <a:moveTo>
                    <a:pt x="2900" y="2208"/>
                  </a:moveTo>
                  <a:lnTo>
                    <a:pt x="2884" y="2208"/>
                  </a:lnTo>
                  <a:lnTo>
                    <a:pt x="2884" y="2192"/>
                  </a:lnTo>
                  <a:lnTo>
                    <a:pt x="2900" y="2192"/>
                  </a:lnTo>
                  <a:lnTo>
                    <a:pt x="2900" y="2208"/>
                  </a:lnTo>
                  <a:close/>
                  <a:moveTo>
                    <a:pt x="2868" y="2208"/>
                  </a:moveTo>
                  <a:lnTo>
                    <a:pt x="2852" y="2208"/>
                  </a:lnTo>
                  <a:lnTo>
                    <a:pt x="2852" y="2192"/>
                  </a:lnTo>
                  <a:lnTo>
                    <a:pt x="2868" y="2192"/>
                  </a:lnTo>
                  <a:lnTo>
                    <a:pt x="2868" y="2208"/>
                  </a:lnTo>
                  <a:close/>
                  <a:moveTo>
                    <a:pt x="2836" y="2208"/>
                  </a:moveTo>
                  <a:lnTo>
                    <a:pt x="2820" y="2208"/>
                  </a:lnTo>
                  <a:lnTo>
                    <a:pt x="2820" y="2192"/>
                  </a:lnTo>
                  <a:lnTo>
                    <a:pt x="2836" y="2192"/>
                  </a:lnTo>
                  <a:lnTo>
                    <a:pt x="2836" y="2208"/>
                  </a:lnTo>
                  <a:close/>
                  <a:moveTo>
                    <a:pt x="2804" y="2208"/>
                  </a:moveTo>
                  <a:lnTo>
                    <a:pt x="2788" y="2208"/>
                  </a:lnTo>
                  <a:lnTo>
                    <a:pt x="2788" y="2192"/>
                  </a:lnTo>
                  <a:lnTo>
                    <a:pt x="2804" y="2192"/>
                  </a:lnTo>
                  <a:lnTo>
                    <a:pt x="2804" y="2208"/>
                  </a:lnTo>
                  <a:close/>
                  <a:moveTo>
                    <a:pt x="2771" y="2208"/>
                  </a:moveTo>
                  <a:lnTo>
                    <a:pt x="2755" y="2208"/>
                  </a:lnTo>
                  <a:lnTo>
                    <a:pt x="2755" y="2192"/>
                  </a:lnTo>
                  <a:lnTo>
                    <a:pt x="2771" y="2192"/>
                  </a:lnTo>
                  <a:lnTo>
                    <a:pt x="2771" y="2208"/>
                  </a:lnTo>
                  <a:close/>
                  <a:moveTo>
                    <a:pt x="2739" y="2208"/>
                  </a:moveTo>
                  <a:lnTo>
                    <a:pt x="2723" y="2208"/>
                  </a:lnTo>
                  <a:lnTo>
                    <a:pt x="2723" y="2192"/>
                  </a:lnTo>
                  <a:lnTo>
                    <a:pt x="2739" y="2192"/>
                  </a:lnTo>
                  <a:lnTo>
                    <a:pt x="2739" y="2208"/>
                  </a:lnTo>
                  <a:close/>
                  <a:moveTo>
                    <a:pt x="2707" y="2208"/>
                  </a:moveTo>
                  <a:lnTo>
                    <a:pt x="2691" y="2208"/>
                  </a:lnTo>
                  <a:lnTo>
                    <a:pt x="2691" y="2192"/>
                  </a:lnTo>
                  <a:lnTo>
                    <a:pt x="2707" y="2192"/>
                  </a:lnTo>
                  <a:lnTo>
                    <a:pt x="2707" y="2208"/>
                  </a:lnTo>
                  <a:close/>
                  <a:moveTo>
                    <a:pt x="2675" y="2208"/>
                  </a:moveTo>
                  <a:lnTo>
                    <a:pt x="2659" y="2208"/>
                  </a:lnTo>
                  <a:lnTo>
                    <a:pt x="2659" y="2192"/>
                  </a:lnTo>
                  <a:lnTo>
                    <a:pt x="2675" y="2192"/>
                  </a:lnTo>
                  <a:lnTo>
                    <a:pt x="2675" y="2208"/>
                  </a:lnTo>
                  <a:close/>
                  <a:moveTo>
                    <a:pt x="2643" y="2208"/>
                  </a:moveTo>
                  <a:lnTo>
                    <a:pt x="2627" y="2208"/>
                  </a:lnTo>
                  <a:lnTo>
                    <a:pt x="2627" y="2192"/>
                  </a:lnTo>
                  <a:lnTo>
                    <a:pt x="2643" y="2192"/>
                  </a:lnTo>
                  <a:lnTo>
                    <a:pt x="2643" y="2208"/>
                  </a:lnTo>
                  <a:close/>
                  <a:moveTo>
                    <a:pt x="2611" y="2208"/>
                  </a:moveTo>
                  <a:lnTo>
                    <a:pt x="2595" y="2208"/>
                  </a:lnTo>
                  <a:lnTo>
                    <a:pt x="2595" y="2192"/>
                  </a:lnTo>
                  <a:lnTo>
                    <a:pt x="2611" y="2192"/>
                  </a:lnTo>
                  <a:lnTo>
                    <a:pt x="2611" y="2208"/>
                  </a:lnTo>
                  <a:close/>
                  <a:moveTo>
                    <a:pt x="2579" y="2208"/>
                  </a:moveTo>
                  <a:lnTo>
                    <a:pt x="2563" y="2208"/>
                  </a:lnTo>
                  <a:lnTo>
                    <a:pt x="2563" y="2192"/>
                  </a:lnTo>
                  <a:lnTo>
                    <a:pt x="2579" y="2192"/>
                  </a:lnTo>
                  <a:lnTo>
                    <a:pt x="2579" y="2208"/>
                  </a:lnTo>
                  <a:close/>
                  <a:moveTo>
                    <a:pt x="2547" y="2208"/>
                  </a:moveTo>
                  <a:lnTo>
                    <a:pt x="2531" y="2208"/>
                  </a:lnTo>
                  <a:lnTo>
                    <a:pt x="2531" y="2192"/>
                  </a:lnTo>
                  <a:lnTo>
                    <a:pt x="2547" y="2192"/>
                  </a:lnTo>
                  <a:lnTo>
                    <a:pt x="2547" y="2208"/>
                  </a:lnTo>
                  <a:close/>
                  <a:moveTo>
                    <a:pt x="2515" y="2208"/>
                  </a:moveTo>
                  <a:lnTo>
                    <a:pt x="2499" y="2208"/>
                  </a:lnTo>
                  <a:lnTo>
                    <a:pt x="2499" y="2192"/>
                  </a:lnTo>
                  <a:lnTo>
                    <a:pt x="2515" y="2192"/>
                  </a:lnTo>
                  <a:lnTo>
                    <a:pt x="2515" y="2208"/>
                  </a:lnTo>
                  <a:close/>
                  <a:moveTo>
                    <a:pt x="2483" y="2208"/>
                  </a:moveTo>
                  <a:lnTo>
                    <a:pt x="2467" y="2208"/>
                  </a:lnTo>
                  <a:lnTo>
                    <a:pt x="2467" y="2192"/>
                  </a:lnTo>
                  <a:lnTo>
                    <a:pt x="2483" y="2192"/>
                  </a:lnTo>
                  <a:lnTo>
                    <a:pt x="2483" y="2208"/>
                  </a:lnTo>
                  <a:close/>
                  <a:moveTo>
                    <a:pt x="2451" y="2208"/>
                  </a:moveTo>
                  <a:lnTo>
                    <a:pt x="2435" y="2208"/>
                  </a:lnTo>
                  <a:lnTo>
                    <a:pt x="2435" y="2192"/>
                  </a:lnTo>
                  <a:lnTo>
                    <a:pt x="2451" y="2192"/>
                  </a:lnTo>
                  <a:lnTo>
                    <a:pt x="2451" y="2208"/>
                  </a:lnTo>
                  <a:close/>
                  <a:moveTo>
                    <a:pt x="2419" y="2208"/>
                  </a:moveTo>
                  <a:lnTo>
                    <a:pt x="2403" y="2208"/>
                  </a:lnTo>
                  <a:lnTo>
                    <a:pt x="2403" y="2192"/>
                  </a:lnTo>
                  <a:lnTo>
                    <a:pt x="2419" y="2192"/>
                  </a:lnTo>
                  <a:lnTo>
                    <a:pt x="2419" y="2208"/>
                  </a:lnTo>
                  <a:close/>
                  <a:moveTo>
                    <a:pt x="2387" y="2208"/>
                  </a:moveTo>
                  <a:lnTo>
                    <a:pt x="2371" y="2208"/>
                  </a:lnTo>
                  <a:lnTo>
                    <a:pt x="2371" y="2192"/>
                  </a:lnTo>
                  <a:lnTo>
                    <a:pt x="2387" y="2192"/>
                  </a:lnTo>
                  <a:lnTo>
                    <a:pt x="2387" y="2208"/>
                  </a:lnTo>
                  <a:close/>
                  <a:moveTo>
                    <a:pt x="2355" y="2208"/>
                  </a:moveTo>
                  <a:lnTo>
                    <a:pt x="2339" y="2208"/>
                  </a:lnTo>
                  <a:lnTo>
                    <a:pt x="2339" y="2192"/>
                  </a:lnTo>
                  <a:lnTo>
                    <a:pt x="2355" y="2192"/>
                  </a:lnTo>
                  <a:lnTo>
                    <a:pt x="2355" y="2208"/>
                  </a:lnTo>
                  <a:close/>
                  <a:moveTo>
                    <a:pt x="2323" y="2208"/>
                  </a:moveTo>
                  <a:lnTo>
                    <a:pt x="2307" y="2208"/>
                  </a:lnTo>
                  <a:lnTo>
                    <a:pt x="2307" y="2192"/>
                  </a:lnTo>
                  <a:lnTo>
                    <a:pt x="2323" y="2192"/>
                  </a:lnTo>
                  <a:lnTo>
                    <a:pt x="2323" y="2208"/>
                  </a:lnTo>
                  <a:close/>
                  <a:moveTo>
                    <a:pt x="2291" y="2208"/>
                  </a:moveTo>
                  <a:lnTo>
                    <a:pt x="2275" y="2208"/>
                  </a:lnTo>
                  <a:lnTo>
                    <a:pt x="2275" y="2192"/>
                  </a:lnTo>
                  <a:lnTo>
                    <a:pt x="2291" y="2192"/>
                  </a:lnTo>
                  <a:lnTo>
                    <a:pt x="2291" y="2208"/>
                  </a:lnTo>
                  <a:close/>
                  <a:moveTo>
                    <a:pt x="2259" y="2208"/>
                  </a:moveTo>
                  <a:lnTo>
                    <a:pt x="2243" y="2208"/>
                  </a:lnTo>
                  <a:lnTo>
                    <a:pt x="2243" y="2192"/>
                  </a:lnTo>
                  <a:lnTo>
                    <a:pt x="2259" y="2192"/>
                  </a:lnTo>
                  <a:lnTo>
                    <a:pt x="2259" y="2208"/>
                  </a:lnTo>
                  <a:close/>
                  <a:moveTo>
                    <a:pt x="2227" y="2208"/>
                  </a:moveTo>
                  <a:lnTo>
                    <a:pt x="2211" y="2208"/>
                  </a:lnTo>
                  <a:lnTo>
                    <a:pt x="2211" y="2192"/>
                  </a:lnTo>
                  <a:lnTo>
                    <a:pt x="2227" y="2192"/>
                  </a:lnTo>
                  <a:lnTo>
                    <a:pt x="2227" y="2208"/>
                  </a:lnTo>
                  <a:close/>
                  <a:moveTo>
                    <a:pt x="2195" y="2208"/>
                  </a:moveTo>
                  <a:lnTo>
                    <a:pt x="2179" y="2208"/>
                  </a:lnTo>
                  <a:lnTo>
                    <a:pt x="2179" y="2192"/>
                  </a:lnTo>
                  <a:lnTo>
                    <a:pt x="2195" y="2192"/>
                  </a:lnTo>
                  <a:lnTo>
                    <a:pt x="2195" y="2208"/>
                  </a:lnTo>
                  <a:close/>
                  <a:moveTo>
                    <a:pt x="2163" y="2208"/>
                  </a:moveTo>
                  <a:lnTo>
                    <a:pt x="2147" y="2208"/>
                  </a:lnTo>
                  <a:lnTo>
                    <a:pt x="2147" y="2192"/>
                  </a:lnTo>
                  <a:lnTo>
                    <a:pt x="2163" y="2192"/>
                  </a:lnTo>
                  <a:lnTo>
                    <a:pt x="2163" y="2208"/>
                  </a:lnTo>
                  <a:close/>
                  <a:moveTo>
                    <a:pt x="2131" y="2208"/>
                  </a:moveTo>
                  <a:lnTo>
                    <a:pt x="2115" y="2208"/>
                  </a:lnTo>
                  <a:lnTo>
                    <a:pt x="2115" y="2192"/>
                  </a:lnTo>
                  <a:lnTo>
                    <a:pt x="2131" y="2192"/>
                  </a:lnTo>
                  <a:lnTo>
                    <a:pt x="2131" y="2208"/>
                  </a:lnTo>
                  <a:close/>
                  <a:moveTo>
                    <a:pt x="2099" y="2208"/>
                  </a:moveTo>
                  <a:lnTo>
                    <a:pt x="2083" y="2208"/>
                  </a:lnTo>
                  <a:lnTo>
                    <a:pt x="2083" y="2192"/>
                  </a:lnTo>
                  <a:lnTo>
                    <a:pt x="2099" y="2192"/>
                  </a:lnTo>
                  <a:lnTo>
                    <a:pt x="2099" y="2208"/>
                  </a:lnTo>
                  <a:close/>
                  <a:moveTo>
                    <a:pt x="2067" y="2208"/>
                  </a:moveTo>
                  <a:lnTo>
                    <a:pt x="2051" y="2208"/>
                  </a:lnTo>
                  <a:lnTo>
                    <a:pt x="2051" y="2192"/>
                  </a:lnTo>
                  <a:lnTo>
                    <a:pt x="2067" y="2192"/>
                  </a:lnTo>
                  <a:lnTo>
                    <a:pt x="2067" y="2208"/>
                  </a:lnTo>
                  <a:close/>
                  <a:moveTo>
                    <a:pt x="2035" y="2208"/>
                  </a:moveTo>
                  <a:lnTo>
                    <a:pt x="2019" y="2208"/>
                  </a:lnTo>
                  <a:lnTo>
                    <a:pt x="2019" y="2192"/>
                  </a:lnTo>
                  <a:lnTo>
                    <a:pt x="2035" y="2192"/>
                  </a:lnTo>
                  <a:lnTo>
                    <a:pt x="2035" y="2208"/>
                  </a:lnTo>
                  <a:close/>
                  <a:moveTo>
                    <a:pt x="2003" y="2208"/>
                  </a:moveTo>
                  <a:lnTo>
                    <a:pt x="1987" y="2208"/>
                  </a:lnTo>
                  <a:lnTo>
                    <a:pt x="1987" y="2192"/>
                  </a:lnTo>
                  <a:lnTo>
                    <a:pt x="2003" y="2192"/>
                  </a:lnTo>
                  <a:lnTo>
                    <a:pt x="2003" y="2208"/>
                  </a:lnTo>
                  <a:close/>
                  <a:moveTo>
                    <a:pt x="1971" y="2208"/>
                  </a:moveTo>
                  <a:lnTo>
                    <a:pt x="1955" y="2208"/>
                  </a:lnTo>
                  <a:lnTo>
                    <a:pt x="1955" y="2192"/>
                  </a:lnTo>
                  <a:lnTo>
                    <a:pt x="1971" y="2192"/>
                  </a:lnTo>
                  <a:lnTo>
                    <a:pt x="1971" y="2208"/>
                  </a:lnTo>
                  <a:close/>
                  <a:moveTo>
                    <a:pt x="1939" y="2208"/>
                  </a:moveTo>
                  <a:lnTo>
                    <a:pt x="1923" y="2208"/>
                  </a:lnTo>
                  <a:lnTo>
                    <a:pt x="1923" y="2192"/>
                  </a:lnTo>
                  <a:lnTo>
                    <a:pt x="1939" y="2192"/>
                  </a:lnTo>
                  <a:lnTo>
                    <a:pt x="1939" y="2208"/>
                  </a:lnTo>
                  <a:close/>
                  <a:moveTo>
                    <a:pt x="1907" y="2208"/>
                  </a:moveTo>
                  <a:lnTo>
                    <a:pt x="1891" y="2208"/>
                  </a:lnTo>
                  <a:lnTo>
                    <a:pt x="1891" y="2192"/>
                  </a:lnTo>
                  <a:lnTo>
                    <a:pt x="1907" y="2192"/>
                  </a:lnTo>
                  <a:lnTo>
                    <a:pt x="1907" y="2208"/>
                  </a:lnTo>
                  <a:close/>
                  <a:moveTo>
                    <a:pt x="1875" y="2208"/>
                  </a:moveTo>
                  <a:lnTo>
                    <a:pt x="1859" y="2208"/>
                  </a:lnTo>
                  <a:lnTo>
                    <a:pt x="1859" y="2192"/>
                  </a:lnTo>
                  <a:lnTo>
                    <a:pt x="1875" y="2192"/>
                  </a:lnTo>
                  <a:lnTo>
                    <a:pt x="1875" y="2208"/>
                  </a:lnTo>
                  <a:close/>
                  <a:moveTo>
                    <a:pt x="1843" y="2208"/>
                  </a:moveTo>
                  <a:lnTo>
                    <a:pt x="1827" y="2208"/>
                  </a:lnTo>
                  <a:lnTo>
                    <a:pt x="1827" y="2192"/>
                  </a:lnTo>
                  <a:lnTo>
                    <a:pt x="1843" y="2192"/>
                  </a:lnTo>
                  <a:lnTo>
                    <a:pt x="1843" y="2208"/>
                  </a:lnTo>
                  <a:close/>
                  <a:moveTo>
                    <a:pt x="1811" y="2208"/>
                  </a:moveTo>
                  <a:lnTo>
                    <a:pt x="1795" y="2208"/>
                  </a:lnTo>
                  <a:lnTo>
                    <a:pt x="1795" y="2192"/>
                  </a:lnTo>
                  <a:lnTo>
                    <a:pt x="1811" y="2192"/>
                  </a:lnTo>
                  <a:lnTo>
                    <a:pt x="1811" y="2208"/>
                  </a:lnTo>
                  <a:close/>
                  <a:moveTo>
                    <a:pt x="1778" y="2208"/>
                  </a:moveTo>
                  <a:lnTo>
                    <a:pt x="1762" y="2208"/>
                  </a:lnTo>
                  <a:lnTo>
                    <a:pt x="1762" y="2192"/>
                  </a:lnTo>
                  <a:lnTo>
                    <a:pt x="1778" y="2192"/>
                  </a:lnTo>
                  <a:lnTo>
                    <a:pt x="1778" y="2208"/>
                  </a:lnTo>
                  <a:close/>
                  <a:moveTo>
                    <a:pt x="1746" y="2208"/>
                  </a:moveTo>
                  <a:lnTo>
                    <a:pt x="1730" y="2208"/>
                  </a:lnTo>
                  <a:lnTo>
                    <a:pt x="1730" y="2192"/>
                  </a:lnTo>
                  <a:lnTo>
                    <a:pt x="1746" y="2192"/>
                  </a:lnTo>
                  <a:lnTo>
                    <a:pt x="1746" y="2208"/>
                  </a:lnTo>
                  <a:close/>
                  <a:moveTo>
                    <a:pt x="1714" y="2208"/>
                  </a:moveTo>
                  <a:lnTo>
                    <a:pt x="1698" y="2208"/>
                  </a:lnTo>
                  <a:lnTo>
                    <a:pt x="1698" y="2192"/>
                  </a:lnTo>
                  <a:lnTo>
                    <a:pt x="1714" y="2192"/>
                  </a:lnTo>
                  <a:lnTo>
                    <a:pt x="1714" y="2208"/>
                  </a:lnTo>
                  <a:close/>
                  <a:moveTo>
                    <a:pt x="1682" y="2208"/>
                  </a:moveTo>
                  <a:lnTo>
                    <a:pt x="1666" y="2208"/>
                  </a:lnTo>
                  <a:lnTo>
                    <a:pt x="1666" y="2192"/>
                  </a:lnTo>
                  <a:lnTo>
                    <a:pt x="1682" y="2192"/>
                  </a:lnTo>
                  <a:lnTo>
                    <a:pt x="1682" y="2208"/>
                  </a:lnTo>
                  <a:close/>
                  <a:moveTo>
                    <a:pt x="1650" y="2208"/>
                  </a:moveTo>
                  <a:lnTo>
                    <a:pt x="1634" y="2208"/>
                  </a:lnTo>
                  <a:lnTo>
                    <a:pt x="1634" y="2192"/>
                  </a:lnTo>
                  <a:lnTo>
                    <a:pt x="1650" y="2192"/>
                  </a:lnTo>
                  <a:lnTo>
                    <a:pt x="1650" y="2208"/>
                  </a:lnTo>
                  <a:close/>
                  <a:moveTo>
                    <a:pt x="1618" y="2208"/>
                  </a:moveTo>
                  <a:lnTo>
                    <a:pt x="1602" y="2208"/>
                  </a:lnTo>
                  <a:lnTo>
                    <a:pt x="1602" y="2192"/>
                  </a:lnTo>
                  <a:lnTo>
                    <a:pt x="1618" y="2192"/>
                  </a:lnTo>
                  <a:lnTo>
                    <a:pt x="1618" y="2208"/>
                  </a:lnTo>
                  <a:close/>
                  <a:moveTo>
                    <a:pt x="1586" y="2208"/>
                  </a:moveTo>
                  <a:lnTo>
                    <a:pt x="1570" y="2208"/>
                  </a:lnTo>
                  <a:lnTo>
                    <a:pt x="1570" y="2192"/>
                  </a:lnTo>
                  <a:lnTo>
                    <a:pt x="1586" y="2192"/>
                  </a:lnTo>
                  <a:lnTo>
                    <a:pt x="1586" y="2208"/>
                  </a:lnTo>
                  <a:close/>
                  <a:moveTo>
                    <a:pt x="1554" y="2208"/>
                  </a:moveTo>
                  <a:lnTo>
                    <a:pt x="1538" y="2208"/>
                  </a:lnTo>
                  <a:lnTo>
                    <a:pt x="1538" y="2192"/>
                  </a:lnTo>
                  <a:lnTo>
                    <a:pt x="1554" y="2192"/>
                  </a:lnTo>
                  <a:lnTo>
                    <a:pt x="1554" y="2208"/>
                  </a:lnTo>
                  <a:close/>
                  <a:moveTo>
                    <a:pt x="1522" y="2208"/>
                  </a:moveTo>
                  <a:lnTo>
                    <a:pt x="1506" y="2208"/>
                  </a:lnTo>
                  <a:lnTo>
                    <a:pt x="1506" y="2192"/>
                  </a:lnTo>
                  <a:lnTo>
                    <a:pt x="1522" y="2192"/>
                  </a:lnTo>
                  <a:lnTo>
                    <a:pt x="1522" y="2208"/>
                  </a:lnTo>
                  <a:close/>
                  <a:moveTo>
                    <a:pt x="1490" y="2208"/>
                  </a:moveTo>
                  <a:lnTo>
                    <a:pt x="1474" y="2208"/>
                  </a:lnTo>
                  <a:lnTo>
                    <a:pt x="1474" y="2192"/>
                  </a:lnTo>
                  <a:lnTo>
                    <a:pt x="1490" y="2192"/>
                  </a:lnTo>
                  <a:lnTo>
                    <a:pt x="1490" y="2208"/>
                  </a:lnTo>
                  <a:close/>
                  <a:moveTo>
                    <a:pt x="1458" y="2208"/>
                  </a:moveTo>
                  <a:lnTo>
                    <a:pt x="1442" y="2208"/>
                  </a:lnTo>
                  <a:lnTo>
                    <a:pt x="1442" y="2192"/>
                  </a:lnTo>
                  <a:lnTo>
                    <a:pt x="1458" y="2192"/>
                  </a:lnTo>
                  <a:lnTo>
                    <a:pt x="1458" y="2208"/>
                  </a:lnTo>
                  <a:close/>
                  <a:moveTo>
                    <a:pt x="1426" y="2208"/>
                  </a:moveTo>
                  <a:lnTo>
                    <a:pt x="1410" y="2208"/>
                  </a:lnTo>
                  <a:lnTo>
                    <a:pt x="1410" y="2192"/>
                  </a:lnTo>
                  <a:lnTo>
                    <a:pt x="1426" y="2192"/>
                  </a:lnTo>
                  <a:lnTo>
                    <a:pt x="1426" y="2208"/>
                  </a:lnTo>
                  <a:close/>
                  <a:moveTo>
                    <a:pt x="1394" y="2208"/>
                  </a:moveTo>
                  <a:lnTo>
                    <a:pt x="1378" y="2208"/>
                  </a:lnTo>
                  <a:lnTo>
                    <a:pt x="1378" y="2192"/>
                  </a:lnTo>
                  <a:lnTo>
                    <a:pt x="1394" y="2192"/>
                  </a:lnTo>
                  <a:lnTo>
                    <a:pt x="1394" y="2208"/>
                  </a:lnTo>
                  <a:close/>
                  <a:moveTo>
                    <a:pt x="1362" y="2208"/>
                  </a:moveTo>
                  <a:lnTo>
                    <a:pt x="1346" y="2208"/>
                  </a:lnTo>
                  <a:lnTo>
                    <a:pt x="1346" y="2192"/>
                  </a:lnTo>
                  <a:lnTo>
                    <a:pt x="1362" y="2192"/>
                  </a:lnTo>
                  <a:lnTo>
                    <a:pt x="1362" y="2208"/>
                  </a:lnTo>
                  <a:close/>
                  <a:moveTo>
                    <a:pt x="1330" y="2208"/>
                  </a:moveTo>
                  <a:lnTo>
                    <a:pt x="1314" y="2208"/>
                  </a:lnTo>
                  <a:lnTo>
                    <a:pt x="1314" y="2192"/>
                  </a:lnTo>
                  <a:lnTo>
                    <a:pt x="1330" y="2192"/>
                  </a:lnTo>
                  <a:lnTo>
                    <a:pt x="1330" y="2208"/>
                  </a:lnTo>
                  <a:close/>
                  <a:moveTo>
                    <a:pt x="1298" y="2208"/>
                  </a:moveTo>
                  <a:lnTo>
                    <a:pt x="1282" y="2208"/>
                  </a:lnTo>
                  <a:lnTo>
                    <a:pt x="1282" y="2192"/>
                  </a:lnTo>
                  <a:lnTo>
                    <a:pt x="1298" y="2192"/>
                  </a:lnTo>
                  <a:lnTo>
                    <a:pt x="1298" y="2208"/>
                  </a:lnTo>
                  <a:close/>
                  <a:moveTo>
                    <a:pt x="1266" y="2208"/>
                  </a:moveTo>
                  <a:lnTo>
                    <a:pt x="1250" y="2208"/>
                  </a:lnTo>
                  <a:lnTo>
                    <a:pt x="1250" y="2192"/>
                  </a:lnTo>
                  <a:lnTo>
                    <a:pt x="1266" y="2192"/>
                  </a:lnTo>
                  <a:lnTo>
                    <a:pt x="1266" y="2208"/>
                  </a:lnTo>
                  <a:close/>
                  <a:moveTo>
                    <a:pt x="1234" y="2208"/>
                  </a:moveTo>
                  <a:lnTo>
                    <a:pt x="1218" y="2208"/>
                  </a:lnTo>
                  <a:lnTo>
                    <a:pt x="1218" y="2192"/>
                  </a:lnTo>
                  <a:lnTo>
                    <a:pt x="1234" y="2192"/>
                  </a:lnTo>
                  <a:lnTo>
                    <a:pt x="1234" y="2208"/>
                  </a:lnTo>
                  <a:close/>
                  <a:moveTo>
                    <a:pt x="1202" y="2208"/>
                  </a:moveTo>
                  <a:lnTo>
                    <a:pt x="1186" y="2208"/>
                  </a:lnTo>
                  <a:lnTo>
                    <a:pt x="1186" y="2192"/>
                  </a:lnTo>
                  <a:lnTo>
                    <a:pt x="1202" y="2192"/>
                  </a:lnTo>
                  <a:lnTo>
                    <a:pt x="1202" y="2208"/>
                  </a:lnTo>
                  <a:close/>
                  <a:moveTo>
                    <a:pt x="1170" y="2208"/>
                  </a:moveTo>
                  <a:lnTo>
                    <a:pt x="1154" y="2208"/>
                  </a:lnTo>
                  <a:lnTo>
                    <a:pt x="1154" y="2192"/>
                  </a:lnTo>
                  <a:lnTo>
                    <a:pt x="1170" y="2192"/>
                  </a:lnTo>
                  <a:lnTo>
                    <a:pt x="1170" y="2208"/>
                  </a:lnTo>
                  <a:close/>
                  <a:moveTo>
                    <a:pt x="1138" y="2208"/>
                  </a:moveTo>
                  <a:lnTo>
                    <a:pt x="1122" y="2208"/>
                  </a:lnTo>
                  <a:lnTo>
                    <a:pt x="1122" y="2192"/>
                  </a:lnTo>
                  <a:lnTo>
                    <a:pt x="1138" y="2192"/>
                  </a:lnTo>
                  <a:lnTo>
                    <a:pt x="1138" y="2208"/>
                  </a:lnTo>
                  <a:close/>
                  <a:moveTo>
                    <a:pt x="1106" y="2208"/>
                  </a:moveTo>
                  <a:lnTo>
                    <a:pt x="1090" y="2208"/>
                  </a:lnTo>
                  <a:lnTo>
                    <a:pt x="1090" y="2192"/>
                  </a:lnTo>
                  <a:lnTo>
                    <a:pt x="1106" y="2192"/>
                  </a:lnTo>
                  <a:lnTo>
                    <a:pt x="1106" y="2208"/>
                  </a:lnTo>
                  <a:close/>
                  <a:moveTo>
                    <a:pt x="1074" y="2208"/>
                  </a:moveTo>
                  <a:lnTo>
                    <a:pt x="1058" y="2208"/>
                  </a:lnTo>
                  <a:lnTo>
                    <a:pt x="1058" y="2192"/>
                  </a:lnTo>
                  <a:lnTo>
                    <a:pt x="1074" y="2192"/>
                  </a:lnTo>
                  <a:lnTo>
                    <a:pt x="1074" y="2208"/>
                  </a:lnTo>
                  <a:close/>
                  <a:moveTo>
                    <a:pt x="1042" y="2208"/>
                  </a:moveTo>
                  <a:lnTo>
                    <a:pt x="1026" y="2208"/>
                  </a:lnTo>
                  <a:lnTo>
                    <a:pt x="1026" y="2192"/>
                  </a:lnTo>
                  <a:lnTo>
                    <a:pt x="1042" y="2192"/>
                  </a:lnTo>
                  <a:lnTo>
                    <a:pt x="1042" y="2208"/>
                  </a:lnTo>
                  <a:close/>
                  <a:moveTo>
                    <a:pt x="1010" y="2208"/>
                  </a:moveTo>
                  <a:lnTo>
                    <a:pt x="994" y="2208"/>
                  </a:lnTo>
                  <a:lnTo>
                    <a:pt x="994" y="2192"/>
                  </a:lnTo>
                  <a:lnTo>
                    <a:pt x="1010" y="2192"/>
                  </a:lnTo>
                  <a:lnTo>
                    <a:pt x="1010" y="2208"/>
                  </a:lnTo>
                  <a:close/>
                  <a:moveTo>
                    <a:pt x="978" y="2208"/>
                  </a:moveTo>
                  <a:lnTo>
                    <a:pt x="962" y="2208"/>
                  </a:lnTo>
                  <a:lnTo>
                    <a:pt x="962" y="2192"/>
                  </a:lnTo>
                  <a:lnTo>
                    <a:pt x="978" y="2192"/>
                  </a:lnTo>
                  <a:lnTo>
                    <a:pt x="978" y="2208"/>
                  </a:lnTo>
                  <a:close/>
                  <a:moveTo>
                    <a:pt x="946" y="2208"/>
                  </a:moveTo>
                  <a:lnTo>
                    <a:pt x="930" y="2208"/>
                  </a:lnTo>
                  <a:lnTo>
                    <a:pt x="930" y="2192"/>
                  </a:lnTo>
                  <a:lnTo>
                    <a:pt x="946" y="2192"/>
                  </a:lnTo>
                  <a:lnTo>
                    <a:pt x="946" y="2208"/>
                  </a:lnTo>
                  <a:close/>
                  <a:moveTo>
                    <a:pt x="914" y="2208"/>
                  </a:moveTo>
                  <a:lnTo>
                    <a:pt x="898" y="2208"/>
                  </a:lnTo>
                  <a:lnTo>
                    <a:pt x="898" y="2192"/>
                  </a:lnTo>
                  <a:lnTo>
                    <a:pt x="914" y="2192"/>
                  </a:lnTo>
                  <a:lnTo>
                    <a:pt x="914" y="2208"/>
                  </a:lnTo>
                  <a:close/>
                  <a:moveTo>
                    <a:pt x="882" y="2208"/>
                  </a:moveTo>
                  <a:lnTo>
                    <a:pt x="866" y="2208"/>
                  </a:lnTo>
                  <a:lnTo>
                    <a:pt x="866" y="2192"/>
                  </a:lnTo>
                  <a:lnTo>
                    <a:pt x="882" y="2192"/>
                  </a:lnTo>
                  <a:lnTo>
                    <a:pt x="882" y="2208"/>
                  </a:lnTo>
                  <a:close/>
                  <a:moveTo>
                    <a:pt x="850" y="2208"/>
                  </a:moveTo>
                  <a:lnTo>
                    <a:pt x="834" y="2208"/>
                  </a:lnTo>
                  <a:lnTo>
                    <a:pt x="834" y="2192"/>
                  </a:lnTo>
                  <a:lnTo>
                    <a:pt x="850" y="2192"/>
                  </a:lnTo>
                  <a:lnTo>
                    <a:pt x="850" y="2208"/>
                  </a:lnTo>
                  <a:close/>
                  <a:moveTo>
                    <a:pt x="818" y="2208"/>
                  </a:moveTo>
                  <a:lnTo>
                    <a:pt x="802" y="2208"/>
                  </a:lnTo>
                  <a:lnTo>
                    <a:pt x="802" y="2192"/>
                  </a:lnTo>
                  <a:lnTo>
                    <a:pt x="818" y="2192"/>
                  </a:lnTo>
                  <a:lnTo>
                    <a:pt x="818" y="2208"/>
                  </a:lnTo>
                  <a:close/>
                  <a:moveTo>
                    <a:pt x="785" y="2208"/>
                  </a:moveTo>
                  <a:lnTo>
                    <a:pt x="769" y="2208"/>
                  </a:lnTo>
                  <a:lnTo>
                    <a:pt x="769" y="2192"/>
                  </a:lnTo>
                  <a:lnTo>
                    <a:pt x="785" y="2192"/>
                  </a:lnTo>
                  <a:lnTo>
                    <a:pt x="785" y="2208"/>
                  </a:lnTo>
                  <a:close/>
                  <a:moveTo>
                    <a:pt x="753" y="2208"/>
                  </a:moveTo>
                  <a:lnTo>
                    <a:pt x="737" y="2208"/>
                  </a:lnTo>
                  <a:lnTo>
                    <a:pt x="737" y="2192"/>
                  </a:lnTo>
                  <a:lnTo>
                    <a:pt x="753" y="2192"/>
                  </a:lnTo>
                  <a:lnTo>
                    <a:pt x="753" y="2208"/>
                  </a:lnTo>
                  <a:close/>
                  <a:moveTo>
                    <a:pt x="721" y="2208"/>
                  </a:moveTo>
                  <a:lnTo>
                    <a:pt x="705" y="2208"/>
                  </a:lnTo>
                  <a:lnTo>
                    <a:pt x="705" y="2192"/>
                  </a:lnTo>
                  <a:lnTo>
                    <a:pt x="721" y="2192"/>
                  </a:lnTo>
                  <a:lnTo>
                    <a:pt x="721" y="2208"/>
                  </a:lnTo>
                  <a:close/>
                  <a:moveTo>
                    <a:pt x="689" y="2208"/>
                  </a:moveTo>
                  <a:lnTo>
                    <a:pt x="673" y="2208"/>
                  </a:lnTo>
                  <a:lnTo>
                    <a:pt x="673" y="2192"/>
                  </a:lnTo>
                  <a:lnTo>
                    <a:pt x="689" y="2192"/>
                  </a:lnTo>
                  <a:lnTo>
                    <a:pt x="689" y="2208"/>
                  </a:lnTo>
                  <a:close/>
                  <a:moveTo>
                    <a:pt x="657" y="2208"/>
                  </a:moveTo>
                  <a:lnTo>
                    <a:pt x="641" y="2208"/>
                  </a:lnTo>
                  <a:lnTo>
                    <a:pt x="641" y="2192"/>
                  </a:lnTo>
                  <a:lnTo>
                    <a:pt x="657" y="2192"/>
                  </a:lnTo>
                  <a:lnTo>
                    <a:pt x="657" y="2208"/>
                  </a:lnTo>
                  <a:close/>
                  <a:moveTo>
                    <a:pt x="625" y="2208"/>
                  </a:moveTo>
                  <a:lnTo>
                    <a:pt x="609" y="2208"/>
                  </a:lnTo>
                  <a:lnTo>
                    <a:pt x="609" y="2192"/>
                  </a:lnTo>
                  <a:lnTo>
                    <a:pt x="625" y="2192"/>
                  </a:lnTo>
                  <a:lnTo>
                    <a:pt x="625" y="2208"/>
                  </a:lnTo>
                  <a:close/>
                  <a:moveTo>
                    <a:pt x="593" y="2208"/>
                  </a:moveTo>
                  <a:lnTo>
                    <a:pt x="577" y="2208"/>
                  </a:lnTo>
                  <a:lnTo>
                    <a:pt x="577" y="2192"/>
                  </a:lnTo>
                  <a:lnTo>
                    <a:pt x="593" y="2192"/>
                  </a:lnTo>
                  <a:lnTo>
                    <a:pt x="593" y="2208"/>
                  </a:lnTo>
                  <a:close/>
                  <a:moveTo>
                    <a:pt x="561" y="2208"/>
                  </a:moveTo>
                  <a:lnTo>
                    <a:pt x="545" y="2208"/>
                  </a:lnTo>
                  <a:lnTo>
                    <a:pt x="545" y="2192"/>
                  </a:lnTo>
                  <a:lnTo>
                    <a:pt x="561" y="2192"/>
                  </a:lnTo>
                  <a:lnTo>
                    <a:pt x="561" y="2208"/>
                  </a:lnTo>
                  <a:close/>
                  <a:moveTo>
                    <a:pt x="529" y="2208"/>
                  </a:moveTo>
                  <a:lnTo>
                    <a:pt x="513" y="2208"/>
                  </a:lnTo>
                  <a:lnTo>
                    <a:pt x="513" y="2192"/>
                  </a:lnTo>
                  <a:lnTo>
                    <a:pt x="529" y="2192"/>
                  </a:lnTo>
                  <a:lnTo>
                    <a:pt x="529" y="2208"/>
                  </a:lnTo>
                  <a:close/>
                  <a:moveTo>
                    <a:pt x="497" y="2208"/>
                  </a:moveTo>
                  <a:lnTo>
                    <a:pt x="481" y="2208"/>
                  </a:lnTo>
                  <a:lnTo>
                    <a:pt x="481" y="2192"/>
                  </a:lnTo>
                  <a:lnTo>
                    <a:pt x="497" y="2192"/>
                  </a:lnTo>
                  <a:lnTo>
                    <a:pt x="497" y="2208"/>
                  </a:lnTo>
                  <a:close/>
                  <a:moveTo>
                    <a:pt x="465" y="2208"/>
                  </a:moveTo>
                  <a:lnTo>
                    <a:pt x="449" y="2208"/>
                  </a:lnTo>
                  <a:lnTo>
                    <a:pt x="449" y="2192"/>
                  </a:lnTo>
                  <a:lnTo>
                    <a:pt x="465" y="2192"/>
                  </a:lnTo>
                  <a:lnTo>
                    <a:pt x="465" y="2208"/>
                  </a:lnTo>
                  <a:close/>
                  <a:moveTo>
                    <a:pt x="433" y="2208"/>
                  </a:moveTo>
                  <a:lnTo>
                    <a:pt x="417" y="2208"/>
                  </a:lnTo>
                  <a:lnTo>
                    <a:pt x="417" y="2192"/>
                  </a:lnTo>
                  <a:lnTo>
                    <a:pt x="433" y="2192"/>
                  </a:lnTo>
                  <a:lnTo>
                    <a:pt x="433" y="2208"/>
                  </a:lnTo>
                  <a:close/>
                  <a:moveTo>
                    <a:pt x="401" y="2208"/>
                  </a:moveTo>
                  <a:lnTo>
                    <a:pt x="385" y="2208"/>
                  </a:lnTo>
                  <a:lnTo>
                    <a:pt x="385" y="2192"/>
                  </a:lnTo>
                  <a:lnTo>
                    <a:pt x="401" y="2192"/>
                  </a:lnTo>
                  <a:lnTo>
                    <a:pt x="401" y="2208"/>
                  </a:lnTo>
                  <a:close/>
                  <a:moveTo>
                    <a:pt x="369" y="2208"/>
                  </a:moveTo>
                  <a:lnTo>
                    <a:pt x="353" y="2208"/>
                  </a:lnTo>
                  <a:lnTo>
                    <a:pt x="353" y="2192"/>
                  </a:lnTo>
                  <a:lnTo>
                    <a:pt x="369" y="2192"/>
                  </a:lnTo>
                  <a:lnTo>
                    <a:pt x="369" y="2208"/>
                  </a:lnTo>
                  <a:close/>
                  <a:moveTo>
                    <a:pt x="337" y="2208"/>
                  </a:moveTo>
                  <a:lnTo>
                    <a:pt x="321" y="2208"/>
                  </a:lnTo>
                  <a:lnTo>
                    <a:pt x="321" y="2192"/>
                  </a:lnTo>
                  <a:lnTo>
                    <a:pt x="337" y="2192"/>
                  </a:lnTo>
                  <a:lnTo>
                    <a:pt x="337" y="2208"/>
                  </a:lnTo>
                  <a:close/>
                  <a:moveTo>
                    <a:pt x="305" y="2208"/>
                  </a:moveTo>
                  <a:lnTo>
                    <a:pt x="289" y="2208"/>
                  </a:lnTo>
                  <a:lnTo>
                    <a:pt x="289" y="2192"/>
                  </a:lnTo>
                  <a:lnTo>
                    <a:pt x="305" y="2192"/>
                  </a:lnTo>
                  <a:lnTo>
                    <a:pt x="305" y="2208"/>
                  </a:lnTo>
                  <a:close/>
                  <a:moveTo>
                    <a:pt x="273" y="2208"/>
                  </a:moveTo>
                  <a:lnTo>
                    <a:pt x="257" y="2208"/>
                  </a:lnTo>
                  <a:lnTo>
                    <a:pt x="257" y="2192"/>
                  </a:lnTo>
                  <a:lnTo>
                    <a:pt x="273" y="2192"/>
                  </a:lnTo>
                  <a:lnTo>
                    <a:pt x="273" y="2208"/>
                  </a:lnTo>
                  <a:close/>
                  <a:moveTo>
                    <a:pt x="241" y="2208"/>
                  </a:moveTo>
                  <a:lnTo>
                    <a:pt x="225" y="2208"/>
                  </a:lnTo>
                  <a:lnTo>
                    <a:pt x="225" y="2192"/>
                  </a:lnTo>
                  <a:lnTo>
                    <a:pt x="241" y="2192"/>
                  </a:lnTo>
                  <a:lnTo>
                    <a:pt x="241" y="2208"/>
                  </a:lnTo>
                  <a:close/>
                  <a:moveTo>
                    <a:pt x="209" y="2208"/>
                  </a:moveTo>
                  <a:lnTo>
                    <a:pt x="193" y="2208"/>
                  </a:lnTo>
                  <a:lnTo>
                    <a:pt x="193" y="2192"/>
                  </a:lnTo>
                  <a:lnTo>
                    <a:pt x="209" y="2192"/>
                  </a:lnTo>
                  <a:lnTo>
                    <a:pt x="209" y="2208"/>
                  </a:lnTo>
                  <a:close/>
                  <a:moveTo>
                    <a:pt x="177" y="2208"/>
                  </a:moveTo>
                  <a:lnTo>
                    <a:pt x="161" y="2208"/>
                  </a:lnTo>
                  <a:lnTo>
                    <a:pt x="161" y="2192"/>
                  </a:lnTo>
                  <a:lnTo>
                    <a:pt x="177" y="2192"/>
                  </a:lnTo>
                  <a:lnTo>
                    <a:pt x="177" y="2208"/>
                  </a:lnTo>
                  <a:close/>
                  <a:moveTo>
                    <a:pt x="145" y="2208"/>
                  </a:moveTo>
                  <a:lnTo>
                    <a:pt x="129" y="2208"/>
                  </a:lnTo>
                  <a:lnTo>
                    <a:pt x="129" y="2192"/>
                  </a:lnTo>
                  <a:lnTo>
                    <a:pt x="145" y="2192"/>
                  </a:lnTo>
                  <a:lnTo>
                    <a:pt x="145" y="2208"/>
                  </a:lnTo>
                  <a:close/>
                  <a:moveTo>
                    <a:pt x="113" y="2208"/>
                  </a:moveTo>
                  <a:lnTo>
                    <a:pt x="97" y="2208"/>
                  </a:lnTo>
                  <a:lnTo>
                    <a:pt x="97" y="2192"/>
                  </a:lnTo>
                  <a:lnTo>
                    <a:pt x="113" y="2192"/>
                  </a:lnTo>
                  <a:lnTo>
                    <a:pt x="113" y="2208"/>
                  </a:lnTo>
                  <a:close/>
                  <a:moveTo>
                    <a:pt x="81" y="2208"/>
                  </a:moveTo>
                  <a:lnTo>
                    <a:pt x="65" y="2208"/>
                  </a:lnTo>
                  <a:lnTo>
                    <a:pt x="65" y="2192"/>
                  </a:lnTo>
                  <a:lnTo>
                    <a:pt x="81" y="2192"/>
                  </a:lnTo>
                  <a:lnTo>
                    <a:pt x="81" y="2208"/>
                  </a:lnTo>
                  <a:close/>
                  <a:moveTo>
                    <a:pt x="49" y="2208"/>
                  </a:moveTo>
                  <a:lnTo>
                    <a:pt x="33" y="2208"/>
                  </a:lnTo>
                  <a:lnTo>
                    <a:pt x="33" y="2192"/>
                  </a:lnTo>
                  <a:lnTo>
                    <a:pt x="49" y="2192"/>
                  </a:lnTo>
                  <a:lnTo>
                    <a:pt x="49" y="2208"/>
                  </a:lnTo>
                  <a:close/>
                  <a:moveTo>
                    <a:pt x="17" y="2208"/>
                  </a:moveTo>
                  <a:lnTo>
                    <a:pt x="8" y="2208"/>
                  </a:lnTo>
                  <a:lnTo>
                    <a:pt x="8" y="2192"/>
                  </a:lnTo>
                  <a:lnTo>
                    <a:pt x="17" y="2192"/>
                  </a:lnTo>
                  <a:lnTo>
                    <a:pt x="17" y="2208"/>
                  </a:lnTo>
                  <a:close/>
                </a:path>
              </a:pathLst>
            </a:custGeom>
            <a:solidFill>
              <a:srgbClr val="948A54"/>
            </a:solidFill>
            <a:ln w="635" cap="flat">
              <a:solidFill>
                <a:srgbClr val="948A54"/>
              </a:solidFill>
              <a:prstDash val="solid"/>
              <a:round/>
              <a:headEnd/>
              <a:tailEnd/>
            </a:ln>
          </p:spPr>
          <p:txBody>
            <a:bodyPr rot="0" vert="horz" wrap="square" lIns="91440" tIns="45720" rIns="91440" bIns="45720" anchor="t" anchorCtr="0" upright="1">
              <a:noAutofit/>
            </a:bodyPr>
            <a:lstStyle/>
            <a:p>
              <a:pPr algn="just">
                <a:lnSpc>
                  <a:spcPct val="120000"/>
                </a:lnSpc>
              </a:pPr>
              <a:r>
                <a:rPr 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【評価手順</a:t>
              </a:r>
              <a:r>
                <a:rPr lang="en-US"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_2</a:t>
              </a:r>
              <a:r>
                <a:rPr 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ポイント（総合評価（健全度評価）の考え方））】</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20000"/>
                </a:lnSpc>
              </a:pPr>
              <a:r>
                <a:rPr 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・部材単位の評価結果の中で、特に構造部材の劣化は、施設に対する影響が最も大きいことから、</a:t>
              </a:r>
              <a:endParaRPr lang="en-US" alt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endParaRPr>
            </a:p>
            <a:p>
              <a:pPr algn="just">
                <a:lnSpc>
                  <a:spcPct val="120000"/>
                </a:lnSpc>
              </a:pPr>
              <a:r>
                <a:rPr lang="ja-JP" altLang="en-US" sz="800" kern="0" dirty="0">
                  <a:solidFill>
                    <a:srgbClr val="000000"/>
                  </a:solidFill>
                  <a:latin typeface="游明朝" panose="02020400000000000000" pitchFamily="18" charset="-128"/>
                  <a:ea typeface="HG丸ｺﾞｼｯｸM-PRO" panose="020F0600000000000000" pitchFamily="50" charset="-128"/>
                  <a:cs typeface="HG丸ｺﾞｼｯｸM-PRO" panose="020F0600000000000000" pitchFamily="50" charset="-128"/>
                </a:rPr>
                <a:t>　</a:t>
              </a:r>
              <a:r>
                <a:rPr lang="ja-JP" sz="800" kern="0" dirty="0">
                  <a:solidFill>
                    <a:srgbClr val="000000"/>
                  </a:solidFill>
                  <a:effectLst/>
                  <a:latin typeface="游明朝" panose="02020400000000000000" pitchFamily="18" charset="-128"/>
                  <a:ea typeface="HG丸ｺﾞｼｯｸM-PRO" panose="020F0600000000000000" pitchFamily="50" charset="-128"/>
                  <a:cs typeface="HG丸ｺﾞｼｯｸM-PRO" panose="020F0600000000000000" pitchFamily="50" charset="-128"/>
                </a:rPr>
                <a:t>構造部材に対する劣化や損傷状態の最低の評価を総合評価に採用。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20000"/>
                </a:lnSpc>
              </a:pPr>
              <a:r>
                <a:rPr lang="ja-JP" sz="800" kern="0" dirty="0">
                  <a:solidFill>
                    <a:srgbClr val="000000"/>
                  </a:solidFill>
                  <a:effectLst/>
                  <a:highlight>
                    <a:srgbClr val="FFFF99"/>
                  </a:highlight>
                  <a:latin typeface="游明朝" panose="02020400000000000000" pitchFamily="18" charset="-128"/>
                  <a:ea typeface="HG丸ｺﾞｼｯｸM-PRO" panose="020F0600000000000000" pitchFamily="50" charset="-128"/>
                  <a:cs typeface="HG丸ｺﾞｼｯｸM-PRO" panose="020F0600000000000000" pitchFamily="50" charset="-128"/>
                </a:rPr>
                <a:t>・設備機器の耐用年数（メーカー等の推奨年数など）の超過の有無を加味して評価する。</a:t>
              </a:r>
              <a:endParaRPr lang="ja-JP" sz="1050" kern="100" dirty="0">
                <a:effectLst/>
                <a:highlight>
                  <a:srgbClr val="FFFF99"/>
                </a:highligh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Tree>
    <p:extLst>
      <p:ext uri="{BB962C8B-B14F-4D97-AF65-F5344CB8AC3E}">
        <p14:creationId xmlns:p14="http://schemas.microsoft.com/office/powerpoint/2010/main" val="2476737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197</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4E59A038-10C9-F62F-D169-FEAA004306F2}"/>
              </a:ext>
            </a:extLst>
          </p:cNvPr>
          <p:cNvSpPr txBox="1"/>
          <p:nvPr/>
        </p:nvSpPr>
        <p:spPr>
          <a:xfrm>
            <a:off x="85448" y="540282"/>
            <a:ext cx="3176695" cy="369332"/>
          </a:xfrm>
          <a:prstGeom prst="rect">
            <a:avLst/>
          </a:prstGeom>
          <a:noFill/>
        </p:spPr>
        <p:txBody>
          <a:bodyPr wrap="square">
            <a:spAutoFit/>
          </a:bodyPr>
          <a:lstStyle/>
          <a:p>
            <a:pPr algn="just"/>
            <a:r>
              <a:rPr lang="en-US" altLang="ja-JP" b="1" kern="100" dirty="0">
                <a:effectLst/>
                <a:latin typeface="Meiryo UI" panose="020B0604030504040204" pitchFamily="50" charset="-128"/>
                <a:ea typeface="Meiryo UI" panose="020B0604030504040204" pitchFamily="50" charset="-128"/>
              </a:rPr>
              <a:t>3.4.2</a:t>
            </a:r>
            <a:r>
              <a:rPr lang="ja-JP" altLang="ja-JP" b="1" kern="100" dirty="0">
                <a:effectLst/>
                <a:latin typeface="Meiryo UI" panose="020B0604030504040204" pitchFamily="50" charset="-128"/>
                <a:ea typeface="Meiryo UI" panose="020B0604030504040204" pitchFamily="50" charset="-128"/>
              </a:rPr>
              <a:t>　点検、診断・評価</a:t>
            </a:r>
          </a:p>
        </p:txBody>
      </p:sp>
      <p:sp>
        <p:nvSpPr>
          <p:cNvPr id="6" name="テキスト ボックス 5">
            <a:extLst>
              <a:ext uri="{FF2B5EF4-FFF2-40B4-BE49-F238E27FC236}">
                <a16:creationId xmlns:a16="http://schemas.microsoft.com/office/drawing/2014/main" id="{AED72EFC-6D09-2919-D8ED-AE7039A189E4}"/>
              </a:ext>
            </a:extLst>
          </p:cNvPr>
          <p:cNvSpPr txBox="1"/>
          <p:nvPr/>
        </p:nvSpPr>
        <p:spPr>
          <a:xfrm>
            <a:off x="45213" y="994942"/>
            <a:ext cx="4580466" cy="261610"/>
          </a:xfrm>
          <a:prstGeom prst="rect">
            <a:avLst/>
          </a:prstGeom>
          <a:noFill/>
        </p:spPr>
        <p:txBody>
          <a:bodyPr wrap="square">
            <a:spAutoFit/>
          </a:bodyPr>
          <a:lstStyle/>
          <a:p>
            <a:pPr algn="ct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3.4‑8</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公園施設における劣化・損傷の総合評価（健全度）の基準</a:t>
            </a:r>
          </a:p>
        </p:txBody>
      </p:sp>
      <p:sp>
        <p:nvSpPr>
          <p:cNvPr id="9" name="テキスト ボックス 8">
            <a:extLst>
              <a:ext uri="{FF2B5EF4-FFF2-40B4-BE49-F238E27FC236}">
                <a16:creationId xmlns:a16="http://schemas.microsoft.com/office/drawing/2014/main" id="{3F34FE02-DA78-5B9E-E0DA-0331D6268642}"/>
              </a:ext>
            </a:extLst>
          </p:cNvPr>
          <p:cNvSpPr txBox="1"/>
          <p:nvPr/>
        </p:nvSpPr>
        <p:spPr>
          <a:xfrm>
            <a:off x="166489" y="1256552"/>
            <a:ext cx="7425266" cy="276999"/>
          </a:xfrm>
          <a:prstGeom prst="rect">
            <a:avLst/>
          </a:prstGeom>
          <a:noFill/>
        </p:spPr>
        <p:txBody>
          <a:bodyPr wrap="square">
            <a:spAutoFit/>
          </a:bodyPr>
          <a:lstStyle/>
          <a:p>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－公園関連設備－</a:t>
            </a:r>
            <a:endParaRPr lang="ja-JP" altLang="en-US" sz="1200"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E6003774-7CD1-DEFB-B42E-E03548EA841F}"/>
              </a:ext>
            </a:extLst>
          </p:cNvPr>
          <p:cNvGraphicFramePr>
            <a:graphicFrameLocks noGrp="1"/>
          </p:cNvGraphicFramePr>
          <p:nvPr/>
        </p:nvGraphicFramePr>
        <p:xfrm>
          <a:off x="166489" y="1578393"/>
          <a:ext cx="4345236" cy="4830872"/>
        </p:xfrm>
        <a:graphic>
          <a:graphicData uri="http://schemas.openxmlformats.org/drawingml/2006/table">
            <a:tbl>
              <a:tblPr firstRow="1" firstCol="1" bandRow="1">
                <a:tableStyleId>{5C22544A-7EE6-4342-B048-85BDC9FD1C3A}</a:tableStyleId>
              </a:tblPr>
              <a:tblGrid>
                <a:gridCol w="1037980">
                  <a:extLst>
                    <a:ext uri="{9D8B030D-6E8A-4147-A177-3AD203B41FA5}">
                      <a16:colId xmlns:a16="http://schemas.microsoft.com/office/drawing/2014/main" val="3387701640"/>
                    </a:ext>
                  </a:extLst>
                </a:gridCol>
                <a:gridCol w="1653628">
                  <a:extLst>
                    <a:ext uri="{9D8B030D-6E8A-4147-A177-3AD203B41FA5}">
                      <a16:colId xmlns:a16="http://schemas.microsoft.com/office/drawing/2014/main" val="1377826353"/>
                    </a:ext>
                  </a:extLst>
                </a:gridCol>
                <a:gridCol w="1653628">
                  <a:extLst>
                    <a:ext uri="{9D8B030D-6E8A-4147-A177-3AD203B41FA5}">
                      <a16:colId xmlns:a16="http://schemas.microsoft.com/office/drawing/2014/main" val="4277236444"/>
                    </a:ext>
                  </a:extLst>
                </a:gridCol>
              </a:tblGrid>
              <a:tr h="159621">
                <a:tc rowSpan="2">
                  <a:txBody>
                    <a:bodyPr/>
                    <a:lstStyle/>
                    <a:p>
                      <a:pPr algn="ctr"/>
                      <a:r>
                        <a:rPr lang="ja-JP" sz="1000" kern="100" dirty="0">
                          <a:solidFill>
                            <a:sysClr val="windowText" lastClr="000000"/>
                          </a:solidFill>
                          <a:effectLst/>
                          <a:latin typeface="Meiryo UI" panose="020B0604030504040204" pitchFamily="50" charset="-128"/>
                          <a:ea typeface="Meiryo UI" panose="020B0604030504040204" pitchFamily="50" charset="-128"/>
                        </a:rPr>
                        <a:t>ランク</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r>
                        <a:rPr lang="ja-JP" sz="1000" kern="100">
                          <a:solidFill>
                            <a:sysClr val="windowText" lastClr="000000"/>
                          </a:solidFill>
                          <a:effectLst/>
                          <a:latin typeface="Meiryo UI" panose="020B0604030504040204" pitchFamily="50" charset="-128"/>
                          <a:ea typeface="Meiryo UI" panose="020B0604030504040204" pitchFamily="50" charset="-128"/>
                        </a:rPr>
                        <a:t>評価基準</a:t>
                      </a:r>
                      <a:endParaRPr lang="ja-JP" sz="10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4652530"/>
                  </a:ext>
                </a:extLst>
              </a:tr>
              <a:tr h="375576">
                <a:tc vMerge="1">
                  <a:txBody>
                    <a:bodyPr/>
                    <a:lstStyle/>
                    <a:p>
                      <a:endParaRPr kumimoji="1" lang="ja-JP" altLang="en-US"/>
                    </a:p>
                  </a:txBody>
                  <a:tcPr/>
                </a:tc>
                <a:tc>
                  <a:txBody>
                    <a:bodyPr/>
                    <a:lstStyle/>
                    <a:p>
                      <a:pPr algn="just">
                        <a:lnSpc>
                          <a:spcPts val="1500"/>
                        </a:lnSpc>
                      </a:pPr>
                      <a:r>
                        <a:rPr lang="ja-JP" sz="1000" kern="100" dirty="0">
                          <a:solidFill>
                            <a:srgbClr val="FF0000"/>
                          </a:solidFill>
                          <a:effectLst/>
                          <a:latin typeface="Meiryo UI" panose="020B0604030504040204" pitchFamily="50" charset="-128"/>
                          <a:ea typeface="Meiryo UI" panose="020B0604030504040204" pitchFamily="50" charset="-128"/>
                        </a:rPr>
                        <a:t>目標</a:t>
                      </a:r>
                      <a:r>
                        <a:rPr lang="ja-JP" altLang="en-US" sz="1000" kern="100" dirty="0">
                          <a:solidFill>
                            <a:srgbClr val="FF0000"/>
                          </a:solidFill>
                          <a:effectLst/>
                          <a:latin typeface="Meiryo UI" panose="020B0604030504040204" pitchFamily="50" charset="-128"/>
                          <a:ea typeface="Meiryo UI" panose="020B0604030504040204" pitchFamily="50" charset="-128"/>
                        </a:rPr>
                        <a:t>寿命</a:t>
                      </a:r>
                      <a:r>
                        <a:rPr lang="ja-JP" sz="1000" kern="100" dirty="0">
                          <a:solidFill>
                            <a:srgbClr val="FF0000"/>
                          </a:solidFill>
                          <a:effectLst/>
                          <a:latin typeface="Meiryo UI" panose="020B0604030504040204" pitchFamily="50" charset="-128"/>
                          <a:ea typeface="Meiryo UI" panose="020B0604030504040204" pitchFamily="50" charset="-128"/>
                        </a:rPr>
                        <a:t>又は、</a:t>
                      </a:r>
                      <a:r>
                        <a:rPr lang="ja-JP" sz="1000" kern="100" dirty="0">
                          <a:solidFill>
                            <a:schemeClr val="tx1"/>
                          </a:solidFill>
                          <a:effectLst/>
                          <a:latin typeface="Meiryo UI" panose="020B0604030504040204" pitchFamily="50" charset="-128"/>
                          <a:ea typeface="Meiryo UI" panose="020B0604030504040204" pitchFamily="50" charset="-128"/>
                        </a:rPr>
                        <a:t>耐用年数を超過していない施設</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lnSpc>
                          <a:spcPts val="1500"/>
                        </a:lnSpc>
                      </a:pPr>
                      <a:r>
                        <a:rPr lang="ja-JP" sz="1000" kern="100" dirty="0">
                          <a:solidFill>
                            <a:srgbClr val="FF0000"/>
                          </a:solidFill>
                          <a:effectLst/>
                          <a:latin typeface="Meiryo UI" panose="020B0604030504040204" pitchFamily="50" charset="-128"/>
                          <a:ea typeface="Meiryo UI" panose="020B0604030504040204" pitchFamily="50" charset="-128"/>
                        </a:rPr>
                        <a:t>目標</a:t>
                      </a:r>
                      <a:r>
                        <a:rPr lang="ja-JP" altLang="en-US" sz="1000" kern="100" dirty="0">
                          <a:solidFill>
                            <a:srgbClr val="FF0000"/>
                          </a:solidFill>
                          <a:effectLst/>
                          <a:latin typeface="Meiryo UI" panose="020B0604030504040204" pitchFamily="50" charset="-128"/>
                          <a:ea typeface="Meiryo UI" panose="020B0604030504040204" pitchFamily="50" charset="-128"/>
                        </a:rPr>
                        <a:t>寿命</a:t>
                      </a:r>
                      <a:r>
                        <a:rPr lang="ja-JP" sz="1000" kern="100" dirty="0">
                          <a:solidFill>
                            <a:srgbClr val="FF0000"/>
                          </a:solidFill>
                          <a:effectLst/>
                          <a:latin typeface="Meiryo UI" panose="020B0604030504040204" pitchFamily="50" charset="-128"/>
                          <a:ea typeface="Meiryo UI" panose="020B0604030504040204" pitchFamily="50" charset="-128"/>
                        </a:rPr>
                        <a:t>又は、</a:t>
                      </a:r>
                      <a:r>
                        <a:rPr lang="ja-JP" sz="1000" kern="100" dirty="0">
                          <a:solidFill>
                            <a:schemeClr val="tx1"/>
                          </a:solidFill>
                          <a:effectLst/>
                          <a:latin typeface="Meiryo UI" panose="020B0604030504040204" pitchFamily="50" charset="-128"/>
                          <a:ea typeface="Meiryo UI" panose="020B0604030504040204" pitchFamily="50" charset="-128"/>
                        </a:rPr>
                        <a:t>耐用年数を超過している施設</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66412260"/>
                  </a:ext>
                </a:extLst>
              </a:tr>
              <a:tr h="774629">
                <a:tc>
                  <a:txBody>
                    <a:bodyPr/>
                    <a:lstStyle/>
                    <a:p>
                      <a:pPr algn="ctr">
                        <a:lnSpc>
                          <a:spcPts val="1500"/>
                        </a:lnSpc>
                      </a:pPr>
                      <a:r>
                        <a:rPr lang="en-US" sz="1000" kern="100" dirty="0">
                          <a:solidFill>
                            <a:sysClr val="windowText" lastClr="000000"/>
                          </a:solidFill>
                          <a:effectLst/>
                          <a:latin typeface="Meiryo UI" panose="020B0604030504040204" pitchFamily="50" charset="-128"/>
                          <a:ea typeface="Meiryo UI" panose="020B0604030504040204" pitchFamily="50" charset="-128"/>
                        </a:rPr>
                        <a:t>A</a:t>
                      </a:r>
                      <a:endParaRPr lang="ja-JP" sz="1000" kern="100" dirty="0">
                        <a:solidFill>
                          <a:sysClr val="windowText" lastClr="000000"/>
                        </a:solidFill>
                        <a:effectLst/>
                        <a:latin typeface="Meiryo UI" panose="020B0604030504040204" pitchFamily="50" charset="-128"/>
                        <a:ea typeface="Meiryo UI" panose="020B0604030504040204" pitchFamily="50" charset="-128"/>
                      </a:endParaRPr>
                    </a:p>
                    <a:p>
                      <a:pPr algn="ctr">
                        <a:lnSpc>
                          <a:spcPts val="1500"/>
                        </a:lnSpc>
                      </a:pPr>
                      <a:r>
                        <a:rPr lang="en-US" sz="1000" kern="100" dirty="0">
                          <a:solidFill>
                            <a:sysClr val="windowText" lastClr="000000"/>
                          </a:solidFill>
                          <a:effectLst/>
                          <a:latin typeface="Meiryo UI" panose="020B0604030504040204" pitchFamily="50" charset="-128"/>
                          <a:ea typeface="Meiryo UI" panose="020B0604030504040204" pitchFamily="50" charset="-128"/>
                        </a:rPr>
                        <a:t> </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5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・全体的に健全である。</a:t>
                      </a:r>
                    </a:p>
                    <a:p>
                      <a:pPr algn="just">
                        <a:lnSpc>
                          <a:spcPts val="15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・緊急の補修の必要はないため、日常の維持保全で管理するもの。</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2196534"/>
                  </a:ext>
                </a:extLst>
              </a:tr>
              <a:tr h="1173682">
                <a:tc>
                  <a:txBody>
                    <a:bodyPr/>
                    <a:lstStyle/>
                    <a:p>
                      <a:pPr algn="ctr">
                        <a:lnSpc>
                          <a:spcPts val="1500"/>
                        </a:lnSpc>
                      </a:pPr>
                      <a:r>
                        <a:rPr lang="en-US" sz="1000" kern="100" dirty="0">
                          <a:solidFill>
                            <a:sysClr val="windowText" lastClr="000000"/>
                          </a:solidFill>
                          <a:effectLst/>
                          <a:latin typeface="Meiryo UI" panose="020B0604030504040204" pitchFamily="50" charset="-128"/>
                          <a:ea typeface="Meiryo UI" panose="020B0604030504040204" pitchFamily="50" charset="-128"/>
                        </a:rPr>
                        <a:t>B</a:t>
                      </a:r>
                      <a:endParaRPr lang="ja-JP" sz="1000" kern="100" dirty="0">
                        <a:solidFill>
                          <a:sysClr val="windowText" lastClr="000000"/>
                        </a:solidFill>
                        <a:effectLst/>
                        <a:latin typeface="Meiryo UI" panose="020B0604030504040204" pitchFamily="50" charset="-128"/>
                        <a:ea typeface="Meiryo UI" panose="020B0604030504040204" pitchFamily="50" charset="-128"/>
                      </a:endParaRPr>
                    </a:p>
                    <a:p>
                      <a:pPr algn="ctr">
                        <a:lnSpc>
                          <a:spcPts val="1500"/>
                        </a:lnSpc>
                      </a:pPr>
                      <a:r>
                        <a:rPr lang="en-US" sz="1000" kern="100" dirty="0">
                          <a:solidFill>
                            <a:sysClr val="windowText" lastClr="000000"/>
                          </a:solidFill>
                          <a:effectLst/>
                          <a:latin typeface="Meiryo UI" panose="020B0604030504040204" pitchFamily="50" charset="-128"/>
                          <a:ea typeface="Meiryo UI" panose="020B0604030504040204" pitchFamily="50" charset="-128"/>
                        </a:rPr>
                        <a:t> </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5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・全体的に健全だが、部分的に劣化が進行している。</a:t>
                      </a:r>
                    </a:p>
                    <a:p>
                      <a:pPr algn="just">
                        <a:lnSpc>
                          <a:spcPts val="15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・緊急の補修の必要性はないが、維持保全での管理の中で、劣化部分について定期的な観察が必要なもの。</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9008684"/>
                  </a:ext>
                </a:extLst>
              </a:tr>
              <a:tr h="1173682">
                <a:tc>
                  <a:txBody>
                    <a:bodyPr/>
                    <a:lstStyle/>
                    <a:p>
                      <a:pPr algn="ctr">
                        <a:lnSpc>
                          <a:spcPts val="1500"/>
                        </a:lnSpc>
                      </a:pPr>
                      <a:r>
                        <a:rPr lang="en-US" sz="1000" kern="100" dirty="0">
                          <a:solidFill>
                            <a:sysClr val="windowText" lastClr="000000"/>
                          </a:solidFill>
                          <a:effectLst/>
                          <a:latin typeface="Meiryo UI" panose="020B0604030504040204" pitchFamily="50" charset="-128"/>
                          <a:ea typeface="Meiryo UI" panose="020B0604030504040204" pitchFamily="50" charset="-128"/>
                        </a:rPr>
                        <a:t>C</a:t>
                      </a:r>
                      <a:endParaRPr lang="ja-JP" sz="1000" kern="100" dirty="0">
                        <a:solidFill>
                          <a:sysClr val="windowText" lastClr="000000"/>
                        </a:solidFill>
                        <a:effectLst/>
                        <a:latin typeface="Meiryo UI" panose="020B0604030504040204" pitchFamily="50" charset="-128"/>
                        <a:ea typeface="Meiryo UI" panose="020B0604030504040204" pitchFamily="50" charset="-128"/>
                      </a:endParaRPr>
                    </a:p>
                    <a:p>
                      <a:pPr algn="ctr">
                        <a:lnSpc>
                          <a:spcPts val="1500"/>
                        </a:lnSpc>
                      </a:pPr>
                      <a:r>
                        <a:rPr lang="en-US" sz="1000" kern="100" dirty="0">
                          <a:solidFill>
                            <a:sysClr val="windowText" lastClr="000000"/>
                          </a:solidFill>
                          <a:effectLst/>
                          <a:latin typeface="Meiryo UI" panose="020B0604030504040204" pitchFamily="50" charset="-128"/>
                          <a:ea typeface="Meiryo UI" panose="020B0604030504040204" pitchFamily="50" charset="-128"/>
                        </a:rPr>
                        <a:t> </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500"/>
                        </a:lnSpc>
                      </a:pPr>
                      <a:r>
                        <a:rPr lang="ja-JP" sz="1000" kern="100">
                          <a:solidFill>
                            <a:sysClr val="windowText" lastClr="000000"/>
                          </a:solidFill>
                          <a:effectLst/>
                          <a:latin typeface="Meiryo UI" panose="020B0604030504040204" pitchFamily="50" charset="-128"/>
                          <a:ea typeface="Meiryo UI" panose="020B0604030504040204" pitchFamily="50" charset="-128"/>
                        </a:rPr>
                        <a:t>・全体的に劣化が進行している</a:t>
                      </a:r>
                    </a:p>
                    <a:p>
                      <a:pPr algn="just">
                        <a:lnSpc>
                          <a:spcPts val="1500"/>
                        </a:lnSpc>
                      </a:pPr>
                      <a:r>
                        <a:rPr lang="ja-JP" sz="1000" kern="100">
                          <a:solidFill>
                            <a:sysClr val="windowText" lastClr="000000"/>
                          </a:solidFill>
                          <a:effectLst/>
                          <a:latin typeface="Meiryo UI" panose="020B0604030504040204" pitchFamily="50" charset="-128"/>
                          <a:ea typeface="Meiryo UI" panose="020B0604030504040204" pitchFamily="50" charset="-128"/>
                        </a:rPr>
                        <a:t>・現時点では重大な事故につながらないが、利用し続けるためには部分的な補修、もしくは更新が必要なもの。</a:t>
                      </a:r>
                      <a:endParaRPr lang="ja-JP" sz="10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5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・全体的に健全又は部分的に劣化が進行している。</a:t>
                      </a:r>
                    </a:p>
                    <a:p>
                      <a:pPr algn="just">
                        <a:lnSpc>
                          <a:spcPts val="15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・緊急の補修の必要はないが、劣化部分について定期的な観察が必要なもの</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695394"/>
                  </a:ext>
                </a:extLst>
              </a:tr>
              <a:tr h="1173682">
                <a:tc>
                  <a:txBody>
                    <a:bodyPr/>
                    <a:lstStyle/>
                    <a:p>
                      <a:pPr algn="ctr">
                        <a:lnSpc>
                          <a:spcPts val="1500"/>
                        </a:lnSpc>
                      </a:pPr>
                      <a:r>
                        <a:rPr lang="en-US" sz="1000" kern="100" dirty="0">
                          <a:solidFill>
                            <a:sysClr val="windowText" lastClr="000000"/>
                          </a:solidFill>
                          <a:effectLst/>
                          <a:latin typeface="Meiryo UI" panose="020B0604030504040204" pitchFamily="50" charset="-128"/>
                          <a:ea typeface="Meiryo UI" panose="020B0604030504040204" pitchFamily="50" charset="-128"/>
                        </a:rPr>
                        <a:t>D</a:t>
                      </a:r>
                      <a:endParaRPr lang="ja-JP" sz="1000" kern="100" dirty="0">
                        <a:solidFill>
                          <a:sysClr val="windowText" lastClr="000000"/>
                        </a:solidFill>
                        <a:effectLst/>
                        <a:latin typeface="Meiryo UI" panose="020B0604030504040204" pitchFamily="50" charset="-128"/>
                        <a:ea typeface="Meiryo UI" panose="020B0604030504040204" pitchFamily="50" charset="-128"/>
                      </a:endParaRPr>
                    </a:p>
                    <a:p>
                      <a:pPr algn="ctr">
                        <a:lnSpc>
                          <a:spcPts val="1500"/>
                        </a:lnSpc>
                      </a:pPr>
                      <a:r>
                        <a:rPr lang="en-US" sz="1000" kern="100" dirty="0">
                          <a:solidFill>
                            <a:sysClr val="windowText" lastClr="000000"/>
                          </a:solidFill>
                          <a:effectLst/>
                          <a:latin typeface="Meiryo UI" panose="020B0604030504040204" pitchFamily="50" charset="-128"/>
                          <a:ea typeface="Meiryo UI" panose="020B0604030504040204" pitchFamily="50" charset="-128"/>
                        </a:rPr>
                        <a:t> </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500"/>
                        </a:lnSpc>
                      </a:pPr>
                      <a:r>
                        <a:rPr lang="ja-JP" sz="1000" kern="100">
                          <a:solidFill>
                            <a:sysClr val="windowText" lastClr="000000"/>
                          </a:solidFill>
                          <a:effectLst/>
                          <a:latin typeface="Meiryo UI" panose="020B0604030504040204" pitchFamily="50" charset="-128"/>
                          <a:ea typeface="Meiryo UI" panose="020B0604030504040204" pitchFamily="50" charset="-128"/>
                        </a:rPr>
                        <a:t>・全体的に顕著な劣化がある。</a:t>
                      </a:r>
                    </a:p>
                    <a:p>
                      <a:pPr algn="just">
                        <a:lnSpc>
                          <a:spcPts val="1500"/>
                        </a:lnSpc>
                      </a:pPr>
                      <a:r>
                        <a:rPr lang="ja-JP" sz="1000" kern="100">
                          <a:solidFill>
                            <a:sysClr val="windowText" lastClr="000000"/>
                          </a:solidFill>
                          <a:effectLst/>
                          <a:latin typeface="Meiryo UI" panose="020B0604030504040204" pitchFamily="50" charset="-128"/>
                          <a:ea typeface="Meiryo UI" panose="020B0604030504040204" pitchFamily="50" charset="-128"/>
                        </a:rPr>
                        <a:t>・重大な事故につながる恐れがあり、公園施設の利用禁止あるいは、緊急な補修、もしくは更新が必要とされるもの。</a:t>
                      </a:r>
                      <a:endParaRPr lang="ja-JP" sz="10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5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・全体的に劣化が進行している。</a:t>
                      </a:r>
                    </a:p>
                    <a:p>
                      <a:pPr algn="just">
                        <a:lnSpc>
                          <a:spcPts val="15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・現時点では重大な事故につながらないが、利用し続けるためには部分的な補修、もしくは更新が必要なもの。</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52938"/>
                  </a:ext>
                </a:extLst>
              </a:tr>
            </a:tbl>
          </a:graphicData>
        </a:graphic>
      </p:graphicFrame>
      <p:sp>
        <p:nvSpPr>
          <p:cNvPr id="12" name="テキスト ボックス 11">
            <a:extLst>
              <a:ext uri="{FF2B5EF4-FFF2-40B4-BE49-F238E27FC236}">
                <a16:creationId xmlns:a16="http://schemas.microsoft.com/office/drawing/2014/main" id="{AF7D3288-99D6-B18D-A655-BD7493A8BAA0}"/>
              </a:ext>
            </a:extLst>
          </p:cNvPr>
          <p:cNvSpPr txBox="1"/>
          <p:nvPr/>
        </p:nvSpPr>
        <p:spPr>
          <a:xfrm>
            <a:off x="4632988" y="1125747"/>
            <a:ext cx="2695244" cy="276999"/>
          </a:xfrm>
          <a:prstGeom prst="rect">
            <a:avLst/>
          </a:prstGeom>
          <a:noFill/>
        </p:spPr>
        <p:txBody>
          <a:bodyPr wrap="square">
            <a:spAutoFit/>
          </a:bodyPr>
          <a:lstStyle/>
          <a:p>
            <a:pPr marL="635" indent="-635"/>
            <a:r>
              <a:rPr lang="ja-JP" altLang="ja-JP" sz="1200" b="1" kern="100" dirty="0">
                <a:effectLst/>
                <a:latin typeface="Meiryo UI" panose="020B0604030504040204" pitchFamily="50" charset="-128"/>
                <a:ea typeface="Meiryo UI" panose="020B0604030504040204" pitchFamily="50" charset="-128"/>
              </a:rPr>
              <a:t>（６）　点検業務における留意事項</a:t>
            </a:r>
          </a:p>
        </p:txBody>
      </p:sp>
      <p:sp>
        <p:nvSpPr>
          <p:cNvPr id="14" name="テキスト ボックス 13">
            <a:extLst>
              <a:ext uri="{FF2B5EF4-FFF2-40B4-BE49-F238E27FC236}">
                <a16:creationId xmlns:a16="http://schemas.microsoft.com/office/drawing/2014/main" id="{1B514925-A268-9513-71BD-FF69A59AAD87}"/>
              </a:ext>
            </a:extLst>
          </p:cNvPr>
          <p:cNvSpPr txBox="1"/>
          <p:nvPr/>
        </p:nvSpPr>
        <p:spPr>
          <a:xfrm>
            <a:off x="4917152" y="1421460"/>
            <a:ext cx="1670908" cy="276999"/>
          </a:xfrm>
          <a:prstGeom prst="rect">
            <a:avLst/>
          </a:prstGeom>
          <a:noFill/>
        </p:spPr>
        <p:txBody>
          <a:bodyPr wrap="square">
            <a:spAutoFit/>
          </a:bodyPr>
          <a:lstStyle/>
          <a:p>
            <a:pPr algn="just"/>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１）</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緊急事象への対応</a:t>
            </a:r>
          </a:p>
        </p:txBody>
      </p:sp>
      <p:sp>
        <p:nvSpPr>
          <p:cNvPr id="16" name="テキスト ボックス 15">
            <a:extLst>
              <a:ext uri="{FF2B5EF4-FFF2-40B4-BE49-F238E27FC236}">
                <a16:creationId xmlns:a16="http://schemas.microsoft.com/office/drawing/2014/main" id="{23675CFE-D6F8-E50B-AA11-7729137B69B9}"/>
              </a:ext>
            </a:extLst>
          </p:cNvPr>
          <p:cNvSpPr txBox="1"/>
          <p:nvPr/>
        </p:nvSpPr>
        <p:spPr>
          <a:xfrm>
            <a:off x="5082462" y="1721506"/>
            <a:ext cx="3895049" cy="2061846"/>
          </a:xfrm>
          <a:prstGeom prst="rect">
            <a:avLst/>
          </a:prstGeom>
          <a:noFill/>
        </p:spPr>
        <p:txBody>
          <a:bodyPr wrap="square">
            <a:spAutoFit/>
          </a:bodyPr>
          <a:lstStyle/>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・同様な施設、周辺環境であれば、同じような不具合が多か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れ少なかれ発生する恐れがあることから、一つの不具合が発</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生した場合には、速やかに全事務所での情報共有を行うとと</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もに、同様な箇所を重点的に点検するなど緊急点検による水</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平展開を実施する。</a:t>
            </a:r>
          </a:p>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・不具合が発生した際、不具合事象の原因究明を行うだけで</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なく、不具合の事例を蓄積し、再発防止に努めるとともに将</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来の予見に活用するなど効率的・効果的な維持管理につな</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げていく。</a:t>
            </a:r>
          </a:p>
        </p:txBody>
      </p:sp>
      <p:sp>
        <p:nvSpPr>
          <p:cNvPr id="20" name="テキスト ボックス 19">
            <a:extLst>
              <a:ext uri="{FF2B5EF4-FFF2-40B4-BE49-F238E27FC236}">
                <a16:creationId xmlns:a16="http://schemas.microsoft.com/office/drawing/2014/main" id="{FCA44413-F492-EBBE-2D2C-DA509AA00FB3}"/>
              </a:ext>
            </a:extLst>
          </p:cNvPr>
          <p:cNvSpPr txBox="1"/>
          <p:nvPr/>
        </p:nvSpPr>
        <p:spPr>
          <a:xfrm>
            <a:off x="4572000" y="4007896"/>
            <a:ext cx="1394354" cy="277000"/>
          </a:xfrm>
          <a:prstGeom prst="rect">
            <a:avLst/>
          </a:prstGeom>
          <a:noFill/>
        </p:spPr>
        <p:txBody>
          <a:bodyPr wrap="square">
            <a:spAutoFit/>
          </a:bodyPr>
          <a:lstStyle/>
          <a:p>
            <a:pPr indent="400050" algn="just"/>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a:t>
            </a:r>
          </a:p>
        </p:txBody>
      </p:sp>
      <p:sp>
        <p:nvSpPr>
          <p:cNvPr id="22" name="テキスト ボックス 21">
            <a:extLst>
              <a:ext uri="{FF2B5EF4-FFF2-40B4-BE49-F238E27FC236}">
                <a16:creationId xmlns:a16="http://schemas.microsoft.com/office/drawing/2014/main" id="{BEE85FE6-F756-B572-A236-8575597B76FB}"/>
              </a:ext>
            </a:extLst>
          </p:cNvPr>
          <p:cNvSpPr txBox="1"/>
          <p:nvPr/>
        </p:nvSpPr>
        <p:spPr>
          <a:xfrm>
            <a:off x="5150397" y="4284896"/>
            <a:ext cx="3759178" cy="2283446"/>
          </a:xfrm>
          <a:prstGeom prst="rect">
            <a:avLst/>
          </a:prstGeom>
          <a:noFill/>
        </p:spPr>
        <p:txBody>
          <a:bodyPr wrap="square">
            <a:spAutoFit/>
          </a:bodyPr>
          <a:lstStyle/>
          <a:p>
            <a:pPr algn="just">
              <a:lnSpc>
                <a:spcPct val="120000"/>
              </a:lnSpc>
            </a:pP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①致命的な不具合を見逃さない</a:t>
            </a:r>
          </a:p>
          <a:p>
            <a:pPr lvl="0" algn="just">
              <a:lnSpc>
                <a:spcPct val="120000"/>
              </a:lnSpc>
              <a:buFont typeface="HG丸ｺﾞｼｯｸM-PRO" panose="020F0400000000000000" pitchFamily="50" charset="-128"/>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老朽化や使用環境、構造等により致命的な不具合が発</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生する可能性のある箇所（部位）、構造等をあらかじめ</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明確にし、近接目視による点検を基本とする。</a:t>
            </a:r>
          </a:p>
          <a:p>
            <a:pPr algn="just">
              <a:lnSpc>
                <a:spcPct val="120000"/>
              </a:lnSpc>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設備の</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劣化や損傷などによ</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る機能停止に伴い</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人的・物</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的被害を与える、またはその恐れを生じさせると予想され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る箇所等についてあらかじめ明確にする。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既往</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災害の被災事例等に習い、災害を誘発する可能</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性のある箇所等についてあらかじめ明確にする。</a:t>
            </a:r>
          </a:p>
          <a:p>
            <a:pPr algn="just">
              <a:lnSpc>
                <a:spcPct val="120000"/>
              </a:lnSpc>
            </a:pP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884257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198</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4E59A038-10C9-F62F-D169-FEAA004306F2}"/>
              </a:ext>
            </a:extLst>
          </p:cNvPr>
          <p:cNvSpPr txBox="1"/>
          <p:nvPr/>
        </p:nvSpPr>
        <p:spPr>
          <a:xfrm>
            <a:off x="85448" y="540282"/>
            <a:ext cx="3176695" cy="369332"/>
          </a:xfrm>
          <a:prstGeom prst="rect">
            <a:avLst/>
          </a:prstGeom>
          <a:noFill/>
        </p:spPr>
        <p:txBody>
          <a:bodyPr wrap="square">
            <a:spAutoFit/>
          </a:bodyPr>
          <a:lstStyle/>
          <a:p>
            <a:pPr algn="just"/>
            <a:r>
              <a:rPr lang="en-US" altLang="ja-JP" b="1" kern="100" dirty="0">
                <a:effectLst/>
                <a:latin typeface="Meiryo UI" panose="020B0604030504040204" pitchFamily="50" charset="-128"/>
                <a:ea typeface="Meiryo UI" panose="020B0604030504040204" pitchFamily="50" charset="-128"/>
              </a:rPr>
              <a:t>3.4.2</a:t>
            </a:r>
            <a:r>
              <a:rPr lang="ja-JP" altLang="ja-JP" b="1" kern="100" dirty="0">
                <a:effectLst/>
                <a:latin typeface="Meiryo UI" panose="020B0604030504040204" pitchFamily="50" charset="-128"/>
                <a:ea typeface="Meiryo UI" panose="020B0604030504040204" pitchFamily="50" charset="-128"/>
              </a:rPr>
              <a:t>　点検、診断・評価</a:t>
            </a:r>
          </a:p>
        </p:txBody>
      </p:sp>
      <p:sp>
        <p:nvSpPr>
          <p:cNvPr id="8" name="テキスト ボックス 7">
            <a:extLst>
              <a:ext uri="{FF2B5EF4-FFF2-40B4-BE49-F238E27FC236}">
                <a16:creationId xmlns:a16="http://schemas.microsoft.com/office/drawing/2014/main" id="{06049F71-BF82-A598-03B2-FC16158C6BD6}"/>
              </a:ext>
            </a:extLst>
          </p:cNvPr>
          <p:cNvSpPr txBox="1"/>
          <p:nvPr/>
        </p:nvSpPr>
        <p:spPr>
          <a:xfrm>
            <a:off x="169987" y="1215147"/>
            <a:ext cx="4474116" cy="1175450"/>
          </a:xfrm>
          <a:prstGeom prst="rect">
            <a:avLst/>
          </a:prstGeom>
          <a:noFill/>
        </p:spPr>
        <p:txBody>
          <a:bodyPr wrap="square">
            <a:spAutoFit/>
          </a:bodyPr>
          <a:lstStyle/>
          <a:p>
            <a:pPr algn="just">
              <a:lnSpc>
                <a:spcPct val="120000"/>
              </a:lnSpc>
            </a:pP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②致命的な不具合につながる不可視部分への対応</a:t>
            </a:r>
          </a:p>
          <a:p>
            <a:pPr lvl="0"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不可視部分がある場合には、点検しやすい構造への改良に努めると</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ともに、必要に応じて分解調査等</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対応方法を明確にする。</a:t>
            </a:r>
          </a:p>
          <a:p>
            <a:pPr lvl="0"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不可視部については、構造物の特性等を把握し、これらの情報を共</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有する。</a:t>
            </a:r>
          </a:p>
        </p:txBody>
      </p:sp>
      <p:sp>
        <p:nvSpPr>
          <p:cNvPr id="13" name="テキスト ボックス 12">
            <a:extLst>
              <a:ext uri="{FF2B5EF4-FFF2-40B4-BE49-F238E27FC236}">
                <a16:creationId xmlns:a16="http://schemas.microsoft.com/office/drawing/2014/main" id="{82D5AA98-BF9B-F4E6-BAC8-C70BD93D4BBC}"/>
              </a:ext>
            </a:extLst>
          </p:cNvPr>
          <p:cNvSpPr txBox="1"/>
          <p:nvPr/>
        </p:nvSpPr>
        <p:spPr>
          <a:xfrm>
            <a:off x="97884" y="2651288"/>
            <a:ext cx="4399688" cy="2061846"/>
          </a:xfrm>
          <a:prstGeom prst="rect">
            <a:avLst/>
          </a:prstGeom>
          <a:noFill/>
        </p:spPr>
        <p:txBody>
          <a:bodyPr wrap="square">
            <a:spAutoFit/>
          </a:bodyPr>
          <a:lstStyle/>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③維持管理・更新に資する点検およびデータ蓄積</a:t>
            </a:r>
          </a:p>
          <a:p>
            <a:pPr lvl="0"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予防保全の拡充、最適な補修・補強のタイミング、更新の見極め</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等に必要となる点検およびデータ蓄積</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を進める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lvl="0"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  点検</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データは、点検結果が補修・補強等の要否の判定あるいは対</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策の実施においてどのように</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活</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かされたのか、両者の関係を把握する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ため、補修・補強等のデータと有機的に結び付けることで、より有効</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に活用することが可能となる。そのため、点検結果や補修・補強等</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データを、有効活用可能な形でのデータ蓄積</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に努める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lvl="0" indent="87313" algn="just">
              <a:lnSpc>
                <a:spcPct val="120000"/>
              </a:lnSpc>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点検</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データの蓄積は、維持管理データベース</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システムを活用する</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349C9320-D58A-E20F-F3C1-232840F3B16E}"/>
              </a:ext>
            </a:extLst>
          </p:cNvPr>
          <p:cNvSpPr txBox="1"/>
          <p:nvPr/>
        </p:nvSpPr>
        <p:spPr>
          <a:xfrm>
            <a:off x="142200" y="5107782"/>
            <a:ext cx="4474116" cy="953851"/>
          </a:xfrm>
          <a:prstGeom prst="rect">
            <a:avLst/>
          </a:prstGeom>
          <a:noFill/>
        </p:spPr>
        <p:txBody>
          <a:bodyPr wrap="square">
            <a:spAutoFit/>
          </a:bodyPr>
          <a:lstStyle/>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④点検のメリハリ（頻度等）</a:t>
            </a:r>
          </a:p>
          <a:p>
            <a:pPr lvl="0"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法令</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等に基づき、安全確保を最優先とし、施設の特性や状態、補</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修タイミング、施設の重要度に応じて、適宜、点検頻度の見直しを</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行うなど、点検のメリハリを考慮した点検計画を策定する。</a:t>
            </a:r>
          </a:p>
        </p:txBody>
      </p:sp>
      <p:sp>
        <p:nvSpPr>
          <p:cNvPr id="23" name="テキスト ボックス 22">
            <a:extLst>
              <a:ext uri="{FF2B5EF4-FFF2-40B4-BE49-F238E27FC236}">
                <a16:creationId xmlns:a16="http://schemas.microsoft.com/office/drawing/2014/main" id="{FA08644F-71AD-66B5-3F80-D7576A5C5860}"/>
              </a:ext>
            </a:extLst>
          </p:cNvPr>
          <p:cNvSpPr txBox="1"/>
          <p:nvPr/>
        </p:nvSpPr>
        <p:spPr>
          <a:xfrm>
            <a:off x="4311502" y="1203007"/>
            <a:ext cx="2684721" cy="276999"/>
          </a:xfrm>
          <a:prstGeom prst="rect">
            <a:avLst/>
          </a:prstGeom>
          <a:noFill/>
        </p:spPr>
        <p:txBody>
          <a:bodyPr wrap="square">
            <a:spAutoFit/>
          </a:bodyPr>
          <a:lstStyle/>
          <a:p>
            <a:pPr indent="4000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３）診断・評価</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の質の向上等</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F935A164-BA9A-3FAB-2F0F-F357A0BFCC57}"/>
              </a:ext>
            </a:extLst>
          </p:cNvPr>
          <p:cNvSpPr txBox="1"/>
          <p:nvPr/>
        </p:nvSpPr>
        <p:spPr>
          <a:xfrm>
            <a:off x="4761421" y="1480006"/>
            <a:ext cx="4284695" cy="4942635"/>
          </a:xfrm>
          <a:prstGeom prst="rect">
            <a:avLst/>
          </a:prstGeom>
          <a:noFill/>
        </p:spPr>
        <p:txBody>
          <a:bodyPr wrap="square">
            <a:spAutoFit/>
          </a:bodyPr>
          <a:lstStyle/>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①診断・評価の質の向上と確保</a:t>
            </a:r>
          </a:p>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点検結果等の診断・評価については、バラつきの排除や質の向上</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の観点から、診断評価する技術者の技術力を養うことや定量的に</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診断・評価する場合においては、主観を排除し、客観的に判断で</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きるよう適切に診断・評価を行うための仕組みを構築する。</a:t>
            </a:r>
          </a:p>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指定管理者が実施する点検（指定管理者からの外注委託点検</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含む）や大阪府が点検を委託する場合において、点検・診断技</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術者の必要な資格を、表３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９に例示する。</a:t>
            </a:r>
          </a:p>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指定管理者は、点検、評価、優先性の判断、対応措置までの一</a:t>
            </a:r>
            <a:endPar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連の流れを実施することとなっているが</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、その中で、優先性の判断</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や対応措置について、</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適切な判断がなされているのか、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また、適切</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な対応措置がなされているのかなど、</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大阪府として確認チェック</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を行</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う。</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また、リスク分担に基づき、大阪府と指定管理者の間で対応分</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担</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を行い</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大阪府が対応すべき事案は、大阪府が優先性を判断</a:t>
            </a:r>
            <a:endPar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し対応措置を講じる。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これら優先性の判断や対応措置のばらつき</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を抑えていくため、「点　検結果の把握⇒優先性の判断⇒対応策</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の検討」までを行う体制を構築する。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点検結果や点検結果に基づく対応措置を職員間で共有できるよ</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うにするとともに指定管理者に点検や対応措置に関する注意点等</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を伝え、診断評価等の</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質の向上に努める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。また、大阪府から点検</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業務を発注する時には、業務委託先企業に対して注意点等を指</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導し、診断評価等の</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質の向上に</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努める。</a:t>
            </a:r>
          </a:p>
        </p:txBody>
      </p:sp>
    </p:spTree>
    <p:extLst>
      <p:ext uri="{BB962C8B-B14F-4D97-AF65-F5344CB8AC3E}">
        <p14:creationId xmlns:p14="http://schemas.microsoft.com/office/powerpoint/2010/main" val="3037352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199</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4E59A038-10C9-F62F-D169-FEAA004306F2}"/>
              </a:ext>
            </a:extLst>
          </p:cNvPr>
          <p:cNvSpPr txBox="1"/>
          <p:nvPr/>
        </p:nvSpPr>
        <p:spPr>
          <a:xfrm>
            <a:off x="85448" y="540282"/>
            <a:ext cx="3176695" cy="369332"/>
          </a:xfrm>
          <a:prstGeom prst="rect">
            <a:avLst/>
          </a:prstGeom>
          <a:noFill/>
        </p:spPr>
        <p:txBody>
          <a:bodyPr wrap="square">
            <a:spAutoFit/>
          </a:bodyPr>
          <a:lstStyle/>
          <a:p>
            <a:pPr algn="just"/>
            <a:r>
              <a:rPr lang="en-US" altLang="ja-JP" b="1" kern="100" dirty="0">
                <a:effectLst/>
                <a:latin typeface="Meiryo UI" panose="020B0604030504040204" pitchFamily="50" charset="-128"/>
                <a:ea typeface="Meiryo UI" panose="020B0604030504040204" pitchFamily="50" charset="-128"/>
              </a:rPr>
              <a:t>3.4.2</a:t>
            </a:r>
            <a:r>
              <a:rPr lang="ja-JP" altLang="ja-JP" b="1" kern="100" dirty="0">
                <a:effectLst/>
                <a:latin typeface="Meiryo UI" panose="020B0604030504040204" pitchFamily="50" charset="-128"/>
                <a:ea typeface="Meiryo UI" panose="020B0604030504040204" pitchFamily="50" charset="-128"/>
              </a:rPr>
              <a:t>　点検、診断・評価</a:t>
            </a:r>
          </a:p>
        </p:txBody>
      </p:sp>
      <p:sp>
        <p:nvSpPr>
          <p:cNvPr id="6" name="テキスト ボックス 5">
            <a:extLst>
              <a:ext uri="{FF2B5EF4-FFF2-40B4-BE49-F238E27FC236}">
                <a16:creationId xmlns:a16="http://schemas.microsoft.com/office/drawing/2014/main" id="{5155AF0C-3F2A-635E-D58F-DECF1BDBC16F}"/>
              </a:ext>
            </a:extLst>
          </p:cNvPr>
          <p:cNvSpPr txBox="1"/>
          <p:nvPr/>
        </p:nvSpPr>
        <p:spPr>
          <a:xfrm>
            <a:off x="160735" y="1149551"/>
            <a:ext cx="4336837" cy="2505045"/>
          </a:xfrm>
          <a:prstGeom prst="rect">
            <a:avLst/>
          </a:prstGeom>
          <a:noFill/>
        </p:spPr>
        <p:txBody>
          <a:bodyPr wrap="square">
            <a:spAutoFit/>
          </a:bodyPr>
          <a:lstStyle/>
          <a:p>
            <a:pPr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機械・電気設備の損傷した原因調査や劣化要因は複合的な場</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合もあり、高度な判断も必要なことがあるため、設計、製作したメー</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カーの必要な技術は積極的に取り入れること</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も留意する。また、</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設計・製作メーカー等の必要な情報について、指定管理者に対し</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的確に提供し、</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診断評価等の</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質の向上に努める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また、設備の維持管理では、点検を行う業務委託先企業等が変</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わると点検に対する視点（基準）も変わることがあり、データの傾</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向管理ができなくなるなど、維持管理に支障をきたす恐れがある。そ</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のため、継続的な点検ができるよう、指定管理者の変更時には、</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次の指定管理者に対して従前からの外注委託先の情報を提供す</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るなど、</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診断評価等の</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質の維持に努める。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D19DEEC1-2254-E1B2-C954-239A2E762273}"/>
              </a:ext>
            </a:extLst>
          </p:cNvPr>
          <p:cNvSpPr txBox="1"/>
          <p:nvPr/>
        </p:nvSpPr>
        <p:spPr>
          <a:xfrm>
            <a:off x="593387" y="3711191"/>
            <a:ext cx="3471531" cy="276999"/>
          </a:xfrm>
          <a:prstGeom prst="rect">
            <a:avLst/>
          </a:prstGeom>
          <a:noFill/>
        </p:spPr>
        <p:txBody>
          <a:bodyPr wrap="square">
            <a:spAutoFit/>
          </a:bodyPr>
          <a:lstStyle/>
          <a:p>
            <a:pPr algn="ct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3.4‑9</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点検、診断・評価の資格要件等の例示</a:t>
            </a:r>
          </a:p>
        </p:txBody>
      </p:sp>
      <p:graphicFrame>
        <p:nvGraphicFramePr>
          <p:cNvPr id="11" name="表 10">
            <a:extLst>
              <a:ext uri="{FF2B5EF4-FFF2-40B4-BE49-F238E27FC236}">
                <a16:creationId xmlns:a16="http://schemas.microsoft.com/office/drawing/2014/main" id="{7A75B426-55CC-D4F2-7C18-D23EDCF78BC0}"/>
              </a:ext>
            </a:extLst>
          </p:cNvPr>
          <p:cNvGraphicFramePr>
            <a:graphicFrameLocks noGrp="1"/>
          </p:cNvGraphicFramePr>
          <p:nvPr/>
        </p:nvGraphicFramePr>
        <p:xfrm>
          <a:off x="217068" y="4009041"/>
          <a:ext cx="4280504" cy="2578026"/>
        </p:xfrm>
        <a:graphic>
          <a:graphicData uri="http://schemas.openxmlformats.org/drawingml/2006/table">
            <a:tbl>
              <a:tblPr firstRow="1" firstCol="1" bandRow="1">
                <a:tableStyleId>{5C22544A-7EE6-4342-B048-85BDC9FD1C3A}</a:tableStyleId>
              </a:tblPr>
              <a:tblGrid>
                <a:gridCol w="975025">
                  <a:extLst>
                    <a:ext uri="{9D8B030D-6E8A-4147-A177-3AD203B41FA5}">
                      <a16:colId xmlns:a16="http://schemas.microsoft.com/office/drawing/2014/main" val="1740527045"/>
                    </a:ext>
                  </a:extLst>
                </a:gridCol>
                <a:gridCol w="829340">
                  <a:extLst>
                    <a:ext uri="{9D8B030D-6E8A-4147-A177-3AD203B41FA5}">
                      <a16:colId xmlns:a16="http://schemas.microsoft.com/office/drawing/2014/main" val="2739348684"/>
                    </a:ext>
                  </a:extLst>
                </a:gridCol>
                <a:gridCol w="808074">
                  <a:extLst>
                    <a:ext uri="{9D8B030D-6E8A-4147-A177-3AD203B41FA5}">
                      <a16:colId xmlns:a16="http://schemas.microsoft.com/office/drawing/2014/main" val="671801846"/>
                    </a:ext>
                  </a:extLst>
                </a:gridCol>
                <a:gridCol w="1668065">
                  <a:extLst>
                    <a:ext uri="{9D8B030D-6E8A-4147-A177-3AD203B41FA5}">
                      <a16:colId xmlns:a16="http://schemas.microsoft.com/office/drawing/2014/main" val="2422082194"/>
                    </a:ext>
                  </a:extLst>
                </a:gridCol>
              </a:tblGrid>
              <a:tr h="348315">
                <a:tc>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点検対象施設</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法令名・</a:t>
                      </a:r>
                      <a:endParaRPr lang="en-US" altLang="ja-JP" sz="1050" b="0" kern="100" dirty="0">
                        <a:solidFill>
                          <a:sysClr val="windowText" lastClr="000000"/>
                        </a:solidFill>
                        <a:effectLst/>
                        <a:latin typeface="Meiryo UI" panose="020B0604030504040204" pitchFamily="50" charset="-128"/>
                        <a:ea typeface="Meiryo UI" panose="020B0604030504040204" pitchFamily="50" charset="-128"/>
                      </a:endParaRPr>
                    </a:p>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準拠規格等</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頻度</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必要資格</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48268741"/>
                  </a:ext>
                </a:extLst>
              </a:tr>
              <a:tr h="552882">
                <a:tc>
                  <a:txBody>
                    <a:bodyPr/>
                    <a:lstStyle/>
                    <a:p>
                      <a:pPr algn="just"/>
                      <a:r>
                        <a:rPr lang="ja-JP" sz="1050" b="0" kern="100" dirty="0">
                          <a:solidFill>
                            <a:srgbClr val="FF0000"/>
                          </a:solidFill>
                          <a:effectLst/>
                          <a:latin typeface="Meiryo UI" panose="020B0604030504040204" pitchFamily="50" charset="-128"/>
                          <a:ea typeface="Meiryo UI" panose="020B0604030504040204" pitchFamily="50" charset="-128"/>
                        </a:rPr>
                        <a:t>建築設備点検</a:t>
                      </a:r>
                      <a:endParaRPr lang="ja-JP" sz="105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ja-JP" sz="1050" b="0" kern="100" dirty="0">
                          <a:solidFill>
                            <a:srgbClr val="FF0000"/>
                          </a:solidFill>
                          <a:effectLst/>
                          <a:latin typeface="Meiryo UI" panose="020B0604030504040204" pitchFamily="50" charset="-128"/>
                          <a:ea typeface="Meiryo UI" panose="020B0604030504040204" pitchFamily="50" charset="-128"/>
                        </a:rPr>
                        <a:t>建築基準法第</a:t>
                      </a:r>
                      <a:r>
                        <a:rPr lang="en-US" sz="1050" b="0" kern="100" dirty="0">
                          <a:solidFill>
                            <a:srgbClr val="FF0000"/>
                          </a:solidFill>
                          <a:effectLst/>
                          <a:latin typeface="Meiryo UI" panose="020B0604030504040204" pitchFamily="50" charset="-128"/>
                          <a:ea typeface="Meiryo UI" panose="020B0604030504040204" pitchFamily="50" charset="-128"/>
                        </a:rPr>
                        <a:t>12</a:t>
                      </a:r>
                      <a:r>
                        <a:rPr lang="ja-JP" sz="1050" b="0" kern="100" dirty="0">
                          <a:solidFill>
                            <a:srgbClr val="FF0000"/>
                          </a:solidFill>
                          <a:effectLst/>
                          <a:latin typeface="Meiryo UI" panose="020B0604030504040204" pitchFamily="50" charset="-128"/>
                          <a:ea typeface="Meiryo UI" panose="020B0604030504040204" pitchFamily="50" charset="-128"/>
                        </a:rPr>
                        <a:t>条第３項</a:t>
                      </a:r>
                      <a:endParaRPr lang="ja-JP" sz="105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050" b="0" kern="100" dirty="0">
                          <a:solidFill>
                            <a:srgbClr val="FF0000"/>
                          </a:solidFill>
                          <a:effectLst/>
                          <a:latin typeface="Meiryo UI" panose="020B0604030504040204" pitchFamily="50" charset="-128"/>
                          <a:ea typeface="Meiryo UI" panose="020B0604030504040204" pitchFamily="50" charset="-128"/>
                        </a:rPr>
                        <a:t>1</a:t>
                      </a:r>
                      <a:r>
                        <a:rPr lang="ja-JP" sz="1050" b="0" kern="100" dirty="0">
                          <a:solidFill>
                            <a:srgbClr val="FF0000"/>
                          </a:solidFill>
                          <a:effectLst/>
                          <a:latin typeface="Meiryo UI" panose="020B0604030504040204" pitchFamily="50" charset="-128"/>
                          <a:ea typeface="Meiryo UI" panose="020B0604030504040204" pitchFamily="50" charset="-128"/>
                        </a:rPr>
                        <a:t>回</a:t>
                      </a:r>
                      <a:r>
                        <a:rPr lang="en-US" sz="1050" b="0" kern="100" dirty="0">
                          <a:solidFill>
                            <a:srgbClr val="FF0000"/>
                          </a:solidFill>
                          <a:effectLst/>
                          <a:latin typeface="Meiryo UI" panose="020B0604030504040204" pitchFamily="50" charset="-128"/>
                          <a:ea typeface="Meiryo UI" panose="020B0604030504040204" pitchFamily="50" charset="-128"/>
                        </a:rPr>
                        <a:t>/</a:t>
                      </a:r>
                      <a:r>
                        <a:rPr lang="ja-JP" sz="1050" b="0" kern="100" dirty="0">
                          <a:solidFill>
                            <a:srgbClr val="FF0000"/>
                          </a:solidFill>
                          <a:effectLst/>
                          <a:latin typeface="Meiryo UI" panose="020B0604030504040204" pitchFamily="50" charset="-128"/>
                          <a:ea typeface="Meiryo UI" panose="020B0604030504040204" pitchFamily="50" charset="-128"/>
                        </a:rPr>
                        <a:t>年</a:t>
                      </a:r>
                      <a:endParaRPr lang="ja-JP" sz="105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000"/>
                        </a:lnSpc>
                      </a:pPr>
                      <a:r>
                        <a:rPr lang="ja-JP" sz="1050" b="0" kern="100" dirty="0">
                          <a:solidFill>
                            <a:sysClr val="windowText" lastClr="000000"/>
                          </a:solidFill>
                          <a:effectLst/>
                          <a:latin typeface="Meiryo UI" panose="020B0604030504040204" pitchFamily="50" charset="-128"/>
                          <a:ea typeface="Meiryo UI" panose="020B0604030504040204" pitchFamily="50" charset="-128"/>
                        </a:rPr>
                        <a:t>建築士（一級、二級）又は国土交通大臣が定める資格を有する者</a:t>
                      </a:r>
                      <a:r>
                        <a:rPr lang="ja-JP" sz="1050" b="0" kern="100" dirty="0">
                          <a:solidFill>
                            <a:srgbClr val="FF0000"/>
                          </a:solidFill>
                          <a:effectLst/>
                          <a:latin typeface="Meiryo UI" panose="020B0604030504040204" pitchFamily="50" charset="-128"/>
                          <a:ea typeface="Meiryo UI" panose="020B0604030504040204" pitchFamily="50" charset="-128"/>
                        </a:rPr>
                        <a:t>（建築設備検査員資格者）</a:t>
                      </a:r>
                      <a:endParaRPr lang="ja-JP" sz="105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6691436"/>
                  </a:ext>
                </a:extLst>
              </a:tr>
              <a:tr h="696632">
                <a:tc>
                  <a:txBody>
                    <a:bodyPr/>
                    <a:lstStyle/>
                    <a:p>
                      <a:pPr algn="just"/>
                      <a:r>
                        <a:rPr lang="ja-JP" sz="1050" b="0" kern="100" dirty="0">
                          <a:solidFill>
                            <a:sysClr val="windowText" lastClr="000000"/>
                          </a:solidFill>
                          <a:effectLst/>
                          <a:latin typeface="Meiryo UI" panose="020B0604030504040204" pitchFamily="50" charset="-128"/>
                          <a:ea typeface="Meiryo UI" panose="020B0604030504040204" pitchFamily="50" charset="-128"/>
                        </a:rPr>
                        <a:t>受変電</a:t>
                      </a:r>
                      <a:endParaRPr lang="en-US" altLang="ja-JP" sz="1050" b="0" kern="100" dirty="0">
                        <a:solidFill>
                          <a:sysClr val="windowText" lastClr="000000"/>
                        </a:solidFill>
                        <a:effectLst/>
                        <a:latin typeface="Meiryo UI" panose="020B0604030504040204" pitchFamily="50" charset="-128"/>
                        <a:ea typeface="Meiryo UI" panose="020B0604030504040204" pitchFamily="50" charset="-128"/>
                      </a:endParaRPr>
                    </a:p>
                    <a:p>
                      <a:pPr algn="just"/>
                      <a:r>
                        <a:rPr lang="ja-JP" sz="1050" b="0" kern="100" dirty="0">
                          <a:solidFill>
                            <a:sysClr val="windowText" lastClr="000000"/>
                          </a:solidFill>
                          <a:effectLst/>
                          <a:latin typeface="Meiryo UI" panose="020B0604030504040204" pitchFamily="50" charset="-128"/>
                          <a:ea typeface="Meiryo UI" panose="020B0604030504040204" pitchFamily="50" charset="-128"/>
                        </a:rPr>
                        <a:t>設備</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ja-JP" sz="1050" b="0" kern="100" dirty="0">
                          <a:solidFill>
                            <a:sysClr val="windowText" lastClr="000000"/>
                          </a:solidFill>
                          <a:effectLst/>
                          <a:latin typeface="Meiryo UI" panose="020B0604030504040204" pitchFamily="50" charset="-128"/>
                          <a:ea typeface="Meiryo UI" panose="020B0604030504040204" pitchFamily="50" charset="-128"/>
                        </a:rPr>
                        <a:t>電気事業法第４２条及び保安規程</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050" b="0" kern="100" dirty="0">
                          <a:solidFill>
                            <a:srgbClr val="FF0000"/>
                          </a:solidFill>
                          <a:effectLst/>
                          <a:latin typeface="Meiryo UI" panose="020B0604030504040204" pitchFamily="50" charset="-128"/>
                          <a:ea typeface="Meiryo UI" panose="020B0604030504040204" pitchFamily="50" charset="-128"/>
                        </a:rPr>
                        <a:t>１回</a:t>
                      </a:r>
                      <a:r>
                        <a:rPr lang="en-US" sz="1050" b="0" kern="100" dirty="0">
                          <a:solidFill>
                            <a:srgbClr val="FF0000"/>
                          </a:solidFill>
                          <a:effectLst/>
                          <a:latin typeface="Meiryo UI" panose="020B0604030504040204" pitchFamily="50" charset="-128"/>
                          <a:ea typeface="Meiryo UI" panose="020B0604030504040204" pitchFamily="50" charset="-128"/>
                        </a:rPr>
                        <a:t>/</a:t>
                      </a:r>
                      <a:r>
                        <a:rPr lang="ja-JP" sz="1050" b="0" kern="100" dirty="0">
                          <a:solidFill>
                            <a:srgbClr val="FF0000"/>
                          </a:solidFill>
                          <a:effectLst/>
                          <a:latin typeface="Meiryo UI" panose="020B0604030504040204" pitchFamily="50" charset="-128"/>
                          <a:ea typeface="Meiryo UI" panose="020B0604030504040204" pitchFamily="50" charset="-128"/>
                        </a:rPr>
                        <a:t>月</a:t>
                      </a:r>
                      <a:endParaRPr lang="en-US" altLang="ja-JP" sz="1050" b="0" kern="100" dirty="0">
                        <a:solidFill>
                          <a:srgbClr val="FF0000"/>
                        </a:solidFill>
                        <a:effectLst/>
                        <a:latin typeface="Meiryo UI" panose="020B0604030504040204" pitchFamily="50" charset="-128"/>
                        <a:ea typeface="Meiryo UI" panose="020B0604030504040204" pitchFamily="50" charset="-128"/>
                      </a:endParaRPr>
                    </a:p>
                    <a:p>
                      <a:pPr algn="just"/>
                      <a:r>
                        <a:rPr lang="ja-JP" sz="1050" b="0" kern="100" dirty="0">
                          <a:solidFill>
                            <a:srgbClr val="FF0000"/>
                          </a:solidFill>
                          <a:effectLst/>
                          <a:latin typeface="Meiryo UI" panose="020B0604030504040204" pitchFamily="50" charset="-128"/>
                          <a:ea typeface="Meiryo UI" panose="020B0604030504040204" pitchFamily="50" charset="-128"/>
                        </a:rPr>
                        <a:t>（月点検）</a:t>
                      </a:r>
                    </a:p>
                    <a:p>
                      <a:pPr algn="just"/>
                      <a:r>
                        <a:rPr lang="ja-JP" sz="1050" b="0" kern="100" dirty="0">
                          <a:solidFill>
                            <a:srgbClr val="FF0000"/>
                          </a:solidFill>
                          <a:effectLst/>
                          <a:latin typeface="Meiryo UI" panose="020B0604030504040204" pitchFamily="50" charset="-128"/>
                          <a:ea typeface="Meiryo UI" panose="020B0604030504040204" pitchFamily="50" charset="-128"/>
                        </a:rPr>
                        <a:t>１回</a:t>
                      </a:r>
                      <a:r>
                        <a:rPr lang="en-US" sz="1050" b="0" kern="100" dirty="0">
                          <a:solidFill>
                            <a:srgbClr val="FF0000"/>
                          </a:solidFill>
                          <a:effectLst/>
                          <a:latin typeface="Meiryo UI" panose="020B0604030504040204" pitchFamily="50" charset="-128"/>
                          <a:ea typeface="Meiryo UI" panose="020B0604030504040204" pitchFamily="50" charset="-128"/>
                        </a:rPr>
                        <a:t>/</a:t>
                      </a:r>
                      <a:r>
                        <a:rPr lang="ja-JP" sz="1050" b="0" kern="100" dirty="0">
                          <a:solidFill>
                            <a:srgbClr val="FF0000"/>
                          </a:solidFill>
                          <a:effectLst/>
                          <a:latin typeface="Meiryo UI" panose="020B0604030504040204" pitchFamily="50" charset="-128"/>
                          <a:ea typeface="Meiryo UI" panose="020B0604030504040204" pitchFamily="50" charset="-128"/>
                        </a:rPr>
                        <a:t>年</a:t>
                      </a:r>
                      <a:endParaRPr lang="en-US" altLang="ja-JP" sz="1050" b="0" kern="100" dirty="0">
                        <a:solidFill>
                          <a:srgbClr val="FF0000"/>
                        </a:solidFill>
                        <a:effectLst/>
                        <a:latin typeface="Meiryo UI" panose="020B0604030504040204" pitchFamily="50" charset="-128"/>
                        <a:ea typeface="Meiryo UI" panose="020B0604030504040204" pitchFamily="50" charset="-128"/>
                      </a:endParaRPr>
                    </a:p>
                    <a:p>
                      <a:pPr algn="just"/>
                      <a:r>
                        <a:rPr lang="ja-JP" sz="1050" b="0" kern="100" dirty="0">
                          <a:solidFill>
                            <a:srgbClr val="FF0000"/>
                          </a:solidFill>
                          <a:effectLst/>
                          <a:latin typeface="Meiryo UI" panose="020B0604030504040204" pitchFamily="50" charset="-128"/>
                          <a:ea typeface="Meiryo UI" panose="020B0604030504040204" pitchFamily="50" charset="-128"/>
                        </a:rPr>
                        <a:t>（年点検）</a:t>
                      </a:r>
                      <a:endParaRPr lang="ja-JP" sz="105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4300" algn="just">
                        <a:lnSpc>
                          <a:spcPts val="1000"/>
                        </a:lnSpc>
                      </a:pPr>
                      <a:r>
                        <a:rPr lang="ja-JP" sz="1050" b="0" kern="100" dirty="0">
                          <a:solidFill>
                            <a:sysClr val="windowText" lastClr="000000"/>
                          </a:solidFill>
                          <a:effectLst/>
                          <a:latin typeface="Meiryo UI" panose="020B0604030504040204" pitchFamily="50" charset="-128"/>
                          <a:ea typeface="Meiryo UI" panose="020B0604030504040204" pitchFamily="50" charset="-128"/>
                        </a:rPr>
                        <a:t>電気主任技術者</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7875990"/>
                  </a:ext>
                </a:extLst>
              </a:tr>
              <a:tr h="457723">
                <a:tc>
                  <a:txBody>
                    <a:bodyPr/>
                    <a:lstStyle/>
                    <a:p>
                      <a:pPr algn="just"/>
                      <a:r>
                        <a:rPr lang="ja-JP" sz="1050" b="0" kern="100" dirty="0">
                          <a:solidFill>
                            <a:sysClr val="windowText" lastClr="000000"/>
                          </a:solidFill>
                          <a:effectLst/>
                          <a:latin typeface="Meiryo UI" panose="020B0604030504040204" pitchFamily="50" charset="-128"/>
                          <a:ea typeface="Meiryo UI" panose="020B0604030504040204" pitchFamily="50" charset="-128"/>
                        </a:rPr>
                        <a:t>消防設備</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ja-JP" sz="1050" b="0" kern="100">
                          <a:solidFill>
                            <a:sysClr val="windowText" lastClr="000000"/>
                          </a:solidFill>
                          <a:effectLst/>
                          <a:latin typeface="Meiryo UI" panose="020B0604030504040204" pitchFamily="50" charset="-128"/>
                          <a:ea typeface="Meiryo UI" panose="020B0604030504040204" pitchFamily="50" charset="-128"/>
                        </a:rPr>
                        <a:t>消防法第</a:t>
                      </a:r>
                      <a:r>
                        <a:rPr lang="en-US" sz="1050" b="0" kern="100">
                          <a:solidFill>
                            <a:sysClr val="windowText" lastClr="000000"/>
                          </a:solidFill>
                          <a:effectLst/>
                          <a:latin typeface="Meiryo UI" panose="020B0604030504040204" pitchFamily="50" charset="-128"/>
                          <a:ea typeface="Meiryo UI" panose="020B0604030504040204" pitchFamily="50" charset="-128"/>
                        </a:rPr>
                        <a:t>17</a:t>
                      </a:r>
                      <a:r>
                        <a:rPr lang="ja-JP" sz="1050" b="0" kern="100">
                          <a:solidFill>
                            <a:sysClr val="windowText" lastClr="000000"/>
                          </a:solidFill>
                          <a:effectLst/>
                          <a:latin typeface="Meiryo UI" panose="020B0604030504040204" pitchFamily="50" charset="-128"/>
                          <a:ea typeface="Meiryo UI" panose="020B0604030504040204" pitchFamily="50" charset="-128"/>
                        </a:rPr>
                        <a:t>条</a:t>
                      </a:r>
                      <a:endParaRPr lang="ja-JP" sz="105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050" b="0" kern="100" dirty="0">
                          <a:solidFill>
                            <a:srgbClr val="FF0000"/>
                          </a:solidFill>
                          <a:effectLst/>
                          <a:latin typeface="Meiryo UI" panose="020B0604030504040204" pitchFamily="50" charset="-128"/>
                          <a:ea typeface="Meiryo UI" panose="020B0604030504040204" pitchFamily="50" charset="-128"/>
                        </a:rPr>
                        <a:t>２回</a:t>
                      </a:r>
                      <a:r>
                        <a:rPr lang="en-US" sz="1050" b="0" kern="100" dirty="0">
                          <a:solidFill>
                            <a:srgbClr val="FF0000"/>
                          </a:solidFill>
                          <a:effectLst/>
                          <a:latin typeface="Meiryo UI" panose="020B0604030504040204" pitchFamily="50" charset="-128"/>
                          <a:ea typeface="Meiryo UI" panose="020B0604030504040204" pitchFamily="50" charset="-128"/>
                        </a:rPr>
                        <a:t>/</a:t>
                      </a:r>
                      <a:r>
                        <a:rPr lang="ja-JP" sz="1050" b="0" kern="100" dirty="0">
                          <a:solidFill>
                            <a:srgbClr val="FF0000"/>
                          </a:solidFill>
                          <a:effectLst/>
                          <a:latin typeface="Meiryo UI" panose="020B0604030504040204" pitchFamily="50" charset="-128"/>
                          <a:ea typeface="Meiryo UI" panose="020B0604030504040204" pitchFamily="50" charset="-128"/>
                        </a:rPr>
                        <a:t>年</a:t>
                      </a:r>
                      <a:endParaRPr lang="ja-JP" sz="105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50" b="0" kern="100" dirty="0">
                          <a:solidFill>
                            <a:sysClr val="windowText" lastClr="000000"/>
                          </a:solidFill>
                          <a:effectLst/>
                          <a:latin typeface="Meiryo UI" panose="020B0604030504040204" pitchFamily="50" charset="-128"/>
                          <a:ea typeface="Meiryo UI" panose="020B0604030504040204" pitchFamily="50" charset="-128"/>
                        </a:rPr>
                        <a:t>消防設備点検資格者等</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375126"/>
                  </a:ext>
                </a:extLst>
              </a:tr>
              <a:tr h="522474">
                <a:tc>
                  <a:txBody>
                    <a:bodyPr/>
                    <a:lstStyle/>
                    <a:p>
                      <a:pPr algn="just"/>
                      <a:r>
                        <a:rPr lang="ja-JP" sz="1050" b="0" kern="100" dirty="0">
                          <a:solidFill>
                            <a:sysClr val="windowText" lastClr="000000"/>
                          </a:solidFill>
                          <a:effectLst/>
                          <a:latin typeface="Meiryo UI" panose="020B0604030504040204" pitchFamily="50" charset="-128"/>
                          <a:ea typeface="Meiryo UI" panose="020B0604030504040204" pitchFamily="50" charset="-128"/>
                        </a:rPr>
                        <a:t>エレベーター</a:t>
                      </a:r>
                    </a:p>
                    <a:p>
                      <a:pPr algn="just"/>
                      <a:r>
                        <a:rPr lang="ja-JP" sz="1050" b="0" kern="100" dirty="0">
                          <a:solidFill>
                            <a:sysClr val="windowText" lastClr="000000"/>
                          </a:solidFill>
                          <a:effectLst/>
                          <a:latin typeface="Meiryo UI" panose="020B0604030504040204" pitchFamily="50" charset="-128"/>
                          <a:ea typeface="Meiryo UI" panose="020B0604030504040204" pitchFamily="50" charset="-128"/>
                        </a:rPr>
                        <a:t>（管理棟等）</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ja-JP" sz="1050" b="0" kern="100" dirty="0">
                          <a:solidFill>
                            <a:sysClr val="windowText" lastClr="000000"/>
                          </a:solidFill>
                          <a:effectLst/>
                          <a:latin typeface="Meiryo UI" panose="020B0604030504040204" pitchFamily="50" charset="-128"/>
                          <a:ea typeface="Meiryo UI" panose="020B0604030504040204" pitchFamily="50" charset="-128"/>
                        </a:rPr>
                        <a:t>建築基準法第１２条第３項</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050" b="0" kern="100" dirty="0">
                          <a:solidFill>
                            <a:sysClr val="windowText" lastClr="000000"/>
                          </a:solidFill>
                          <a:effectLst/>
                          <a:latin typeface="Meiryo UI" panose="020B0604030504040204" pitchFamily="50" charset="-128"/>
                          <a:ea typeface="Meiryo UI" panose="020B0604030504040204" pitchFamily="50" charset="-128"/>
                        </a:rPr>
                        <a:t>１回</a:t>
                      </a:r>
                      <a:r>
                        <a:rPr lang="en-US" sz="1050" b="0" kern="100" dirty="0">
                          <a:solidFill>
                            <a:sysClr val="windowText" lastClr="000000"/>
                          </a:solidFill>
                          <a:effectLst/>
                          <a:latin typeface="Meiryo UI" panose="020B0604030504040204" pitchFamily="50" charset="-128"/>
                          <a:ea typeface="Meiryo UI" panose="020B0604030504040204" pitchFamily="50" charset="-128"/>
                        </a:rPr>
                        <a:t>/</a:t>
                      </a:r>
                      <a:r>
                        <a:rPr lang="ja-JP" sz="1050" b="0" kern="100" dirty="0">
                          <a:solidFill>
                            <a:sysClr val="windowText" lastClr="000000"/>
                          </a:solidFill>
                          <a:effectLst/>
                          <a:latin typeface="Meiryo UI" panose="020B0604030504040204" pitchFamily="50" charset="-128"/>
                          <a:ea typeface="Meiryo UI" panose="020B0604030504040204" pitchFamily="50" charset="-128"/>
                        </a:rPr>
                        <a:t>年</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000"/>
                        </a:lnSpc>
                      </a:pPr>
                      <a:r>
                        <a:rPr lang="ja-JP" sz="1050" b="0" kern="100" dirty="0">
                          <a:solidFill>
                            <a:sysClr val="windowText" lastClr="000000"/>
                          </a:solidFill>
                          <a:effectLst/>
                          <a:latin typeface="Meiryo UI" panose="020B0604030504040204" pitchFamily="50" charset="-128"/>
                          <a:ea typeface="Meiryo UI" panose="020B0604030504040204" pitchFamily="50" charset="-128"/>
                        </a:rPr>
                        <a:t>建築士（一級、二級）又は昇降機検査資格者等</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023529"/>
                  </a:ext>
                </a:extLst>
              </a:tr>
            </a:tbl>
          </a:graphicData>
        </a:graphic>
      </p:graphicFrame>
      <p:sp>
        <p:nvSpPr>
          <p:cNvPr id="14" name="テキスト ボックス 13">
            <a:extLst>
              <a:ext uri="{FF2B5EF4-FFF2-40B4-BE49-F238E27FC236}">
                <a16:creationId xmlns:a16="http://schemas.microsoft.com/office/drawing/2014/main" id="{B6A0C526-6F67-743A-13D5-B12903CDBF4B}"/>
              </a:ext>
            </a:extLst>
          </p:cNvPr>
          <p:cNvSpPr txBox="1"/>
          <p:nvPr/>
        </p:nvSpPr>
        <p:spPr>
          <a:xfrm>
            <a:off x="4749473" y="1006178"/>
            <a:ext cx="4233792" cy="3392852"/>
          </a:xfrm>
          <a:prstGeom prst="rect">
            <a:avLst/>
          </a:prstGeom>
          <a:noFill/>
        </p:spPr>
        <p:txBody>
          <a:bodyPr wrap="square">
            <a:spAutoFit/>
          </a:bodyPr>
          <a:lstStyle/>
          <a:p>
            <a:pPr algn="just">
              <a:lnSpc>
                <a:spcPct val="120000"/>
              </a:lnSpc>
            </a:pPr>
            <a:r>
              <a:rPr lang="ja-JP"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②技術力の向上</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20000"/>
              </a:lnSpc>
            </a:pP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点検を委託する場合、業務委託先企業等が作成した点</a:t>
            </a:r>
            <a:endParaRPr lang="en-US"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endParaRPr>
          </a:p>
          <a:p>
            <a:pPr algn="just">
              <a:lnSpc>
                <a:spcPct val="120000"/>
              </a:lnSpc>
            </a:pPr>
            <a:r>
              <a:rPr lang="ja-JP" altLang="en-US" sz="1200" kern="100" dirty="0">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検シートをもとに職員がチェックすることとなるが、</a:t>
            </a:r>
            <a:endParaRPr lang="en-US"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endParaRPr>
          </a:p>
          <a:p>
            <a:pPr algn="just">
              <a:lnSpc>
                <a:spcPct val="120000"/>
              </a:lnSpc>
            </a:pPr>
            <a:r>
              <a:rPr lang="ja-JP" altLang="en-US" sz="1200" kern="100" dirty="0">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200" kern="100" dirty="0">
                <a:effectLst/>
                <a:highlight>
                  <a:srgbClr val="FFFF99"/>
                </a:highlight>
                <a:latin typeface="Century" panose="02040604050505020304" pitchFamily="18" charset="0"/>
                <a:ea typeface="HG丸ｺﾞｼｯｸM-PRO" panose="020F0400000000000000" pitchFamily="50" charset="-128"/>
                <a:cs typeface="Times New Roman" panose="02020603050405020304" pitchFamily="18" charset="0"/>
              </a:rPr>
              <a:t>チェックにおいては“不具合箇所のイメージを持って”</a:t>
            </a:r>
            <a:endParaRPr lang="en-US" altLang="ja-JP" sz="1200" kern="100" dirty="0">
              <a:effectLst/>
              <a:highlight>
                <a:srgbClr val="FFFF99"/>
              </a:highlight>
              <a:latin typeface="Century" panose="02040604050505020304" pitchFamily="18" charset="0"/>
              <a:ea typeface="HG丸ｺﾞｼｯｸM-PRO" panose="020F0400000000000000" pitchFamily="50" charset="-128"/>
              <a:cs typeface="Times New Roman" panose="02020603050405020304" pitchFamily="18" charset="0"/>
            </a:endParaRPr>
          </a:p>
          <a:p>
            <a:pPr algn="just">
              <a:lnSpc>
                <a:spcPct val="120000"/>
              </a:lnSpc>
            </a:pPr>
            <a:r>
              <a:rPr lang="ja-JP" altLang="en-US" sz="1200" kern="100" dirty="0">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200" kern="100" dirty="0">
                <a:effectLst/>
                <a:highlight>
                  <a:srgbClr val="FFFF99"/>
                </a:highlight>
                <a:latin typeface="Century" panose="02040604050505020304" pitchFamily="18" charset="0"/>
                <a:ea typeface="HG丸ｺﾞｼｯｸM-PRO" panose="020F0400000000000000" pitchFamily="50" charset="-128"/>
                <a:cs typeface="Times New Roman" panose="02020603050405020304" pitchFamily="18" charset="0"/>
              </a:rPr>
              <a:t>点検シートを確認することが大切であ</a:t>
            </a:r>
            <a:r>
              <a:rPr lang="ja-JP" altLang="ja-JP" sz="1200" kern="100" dirty="0">
                <a:solidFill>
                  <a:srgbClr val="FF0000"/>
                </a:solidFill>
                <a:effectLst/>
                <a:highlight>
                  <a:srgbClr val="FFFF99"/>
                </a:highlight>
                <a:latin typeface="Century" panose="02040604050505020304" pitchFamily="18" charset="0"/>
                <a:ea typeface="HG丸ｺﾞｼｯｸM-PRO" panose="020F0400000000000000" pitchFamily="50" charset="-128"/>
                <a:cs typeface="Times New Roman" panose="02020603050405020304" pitchFamily="18" charset="0"/>
              </a:rPr>
              <a:t>る。</a:t>
            </a:r>
            <a:r>
              <a:rPr lang="ja-JP" altLang="ja-JP" sz="1200" kern="100" dirty="0">
                <a:solidFill>
                  <a:srgbClr val="FF0000"/>
                </a:solidFill>
                <a:effectLst/>
                <a:latin typeface="Century" panose="02040604050505020304" pitchFamily="18" charset="0"/>
                <a:ea typeface="HG丸ｺﾞｼｯｸM-PRO" panose="020F0400000000000000" pitchFamily="50" charset="-128"/>
                <a:cs typeface="Times New Roman" panose="02020603050405020304" pitchFamily="18" charset="0"/>
              </a:rPr>
              <a:t>そのため、</a:t>
            </a:r>
            <a:r>
              <a:rPr lang="ja-JP" altLang="ja-JP" sz="1200" kern="100" dirty="0">
                <a:solidFill>
                  <a:srgbClr val="FF0000"/>
                </a:solidFill>
                <a:effectLst/>
                <a:highlight>
                  <a:srgbClr val="FFFF99"/>
                </a:highlight>
                <a:latin typeface="Century" panose="02040604050505020304" pitchFamily="18" charset="0"/>
                <a:ea typeface="HG丸ｺﾞｼｯｸM-PRO" panose="020F0400000000000000" pitchFamily="50" charset="-128"/>
                <a:cs typeface="Times New Roman" panose="02020603050405020304" pitchFamily="18" charset="0"/>
              </a:rPr>
              <a:t>不</a:t>
            </a:r>
            <a:endParaRPr lang="en-US" altLang="ja-JP" sz="1200" kern="100" dirty="0">
              <a:solidFill>
                <a:srgbClr val="FF0000"/>
              </a:solidFill>
              <a:effectLst/>
              <a:highlight>
                <a:srgbClr val="FFFF99"/>
              </a:highlight>
              <a:latin typeface="Century" panose="02040604050505020304" pitchFamily="18" charset="0"/>
              <a:ea typeface="HG丸ｺﾞｼｯｸM-PRO" panose="020F0400000000000000" pitchFamily="50" charset="-128"/>
              <a:cs typeface="Times New Roman" panose="02020603050405020304" pitchFamily="18" charset="0"/>
            </a:endParaRPr>
          </a:p>
          <a:p>
            <a:pPr algn="just">
              <a:lnSpc>
                <a:spcPct val="120000"/>
              </a:lnSpc>
            </a:pPr>
            <a:r>
              <a:rPr lang="ja-JP" altLang="en-US" sz="1200" kern="100" dirty="0">
                <a:solidFill>
                  <a:srgbClr val="FF0000"/>
                </a:solidFill>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200" kern="100" dirty="0">
                <a:solidFill>
                  <a:srgbClr val="FF0000"/>
                </a:solidFill>
                <a:effectLst/>
                <a:highlight>
                  <a:srgbClr val="FFFF99"/>
                </a:highlight>
                <a:latin typeface="Century" panose="02040604050505020304" pitchFamily="18" charset="0"/>
                <a:ea typeface="HG丸ｺﾞｼｯｸM-PRO" panose="020F0400000000000000" pitchFamily="50" charset="-128"/>
                <a:cs typeface="Times New Roman" panose="02020603050405020304" pitchFamily="18" charset="0"/>
              </a:rPr>
              <a:t>具合箇所を一覧表に示し、措置対応の重要性、優先度の</a:t>
            </a:r>
            <a:endParaRPr lang="en-US" altLang="ja-JP" sz="1200" kern="100" dirty="0">
              <a:solidFill>
                <a:srgbClr val="FF0000"/>
              </a:solidFill>
              <a:effectLst/>
              <a:highlight>
                <a:srgbClr val="FFFF99"/>
              </a:highlight>
              <a:latin typeface="Century" panose="02040604050505020304" pitchFamily="18" charset="0"/>
              <a:ea typeface="HG丸ｺﾞｼｯｸM-PRO" panose="020F0400000000000000" pitchFamily="50" charset="-128"/>
              <a:cs typeface="Times New Roman" panose="02020603050405020304" pitchFamily="18" charset="0"/>
            </a:endParaRPr>
          </a:p>
          <a:p>
            <a:pPr algn="just">
              <a:lnSpc>
                <a:spcPct val="120000"/>
              </a:lnSpc>
            </a:pPr>
            <a:r>
              <a:rPr lang="ja-JP" altLang="en-US" sz="1200" kern="100" dirty="0">
                <a:solidFill>
                  <a:srgbClr val="FF0000"/>
                </a:solidFill>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200" kern="100" dirty="0">
                <a:solidFill>
                  <a:srgbClr val="FF0000"/>
                </a:solidFill>
                <a:effectLst/>
                <a:highlight>
                  <a:srgbClr val="FFFF99"/>
                </a:highlight>
                <a:latin typeface="Century" panose="02040604050505020304" pitchFamily="18" charset="0"/>
                <a:ea typeface="HG丸ｺﾞｼｯｸM-PRO" panose="020F0400000000000000" pitchFamily="50" charset="-128"/>
                <a:cs typeface="Times New Roman" panose="02020603050405020304" pitchFamily="18" charset="0"/>
              </a:rPr>
              <a:t>整理を求めるなどの対応を行う。　</a:t>
            </a:r>
            <a:endParaRPr lang="ja-JP" altLang="ja-JP" sz="1200" kern="100" dirty="0">
              <a:effectLst/>
              <a:highlight>
                <a:srgbClr val="FFFF99"/>
              </a:highligh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20000"/>
              </a:lnSpc>
            </a:pPr>
            <a:r>
              <a:rPr lang="en-US" altLang="ja-JP" sz="1200" kern="100" dirty="0">
                <a:solidFill>
                  <a:srgbClr val="FF0000"/>
                </a:solidFill>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200" kern="100" dirty="0">
                <a:solidFill>
                  <a:srgbClr val="FF0000"/>
                </a:solidFill>
                <a:effectLst/>
                <a:latin typeface="Century" panose="02040604050505020304" pitchFamily="18" charset="0"/>
                <a:ea typeface="HG丸ｺﾞｼｯｸM-PRO" panose="020F0400000000000000" pitchFamily="50" charset="-128"/>
                <a:cs typeface="Times New Roman" panose="02020603050405020304" pitchFamily="18" charset="0"/>
              </a:rPr>
              <a:t>また、</a:t>
            </a:r>
            <a:r>
              <a:rPr lang="ja-JP"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誤った点検データがあればすぐに気付くことがで</a:t>
            </a:r>
            <a:endParaRPr lang="en-US"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endParaRPr>
          </a:p>
          <a:p>
            <a:pPr algn="just">
              <a:lnSpc>
                <a:spcPct val="120000"/>
              </a:lnSpc>
            </a:pPr>
            <a:r>
              <a:rPr lang="en-US" altLang="ja-JP" sz="1200" kern="100" dirty="0">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きる経験と技術力の維持向上を継続的に養っておくこと</a:t>
            </a:r>
            <a:endParaRPr lang="en-US"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endParaRPr>
          </a:p>
          <a:p>
            <a:pPr algn="just">
              <a:lnSpc>
                <a:spcPct val="120000"/>
              </a:lnSpc>
            </a:pPr>
            <a:r>
              <a:rPr lang="en-US" altLang="ja-JP" sz="1200" kern="100" dirty="0">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が重要であることから、研修や</a:t>
            </a:r>
            <a:r>
              <a:rPr lang="en-US"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OJT</a:t>
            </a:r>
            <a:r>
              <a:rPr lang="ja-JP"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を実施する。　　　　　</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lvl="0" algn="just">
              <a:lnSpc>
                <a:spcPct val="120000"/>
              </a:lnSpc>
              <a:buFont typeface="HG丸ｺﾞｼｯｸM-PRO" panose="020F0400000000000000" pitchFamily="50" charset="-128"/>
              <a:buChar char="・"/>
            </a:pPr>
            <a:r>
              <a:rPr lang="en-US"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指定管理者が実施する法令等に基づく各施設の点検・検</a:t>
            </a:r>
            <a:r>
              <a:rPr lang="en-US"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  </a:t>
            </a:r>
          </a:p>
          <a:p>
            <a:pPr lvl="0" algn="just">
              <a:lnSpc>
                <a:spcPct val="120000"/>
              </a:lnSpc>
            </a:pPr>
            <a:r>
              <a:rPr lang="en-US"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査の結果について、誤った点検データはないか、経過観</a:t>
            </a:r>
            <a:endParaRPr lang="en-US"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endParaRPr>
          </a:p>
          <a:p>
            <a:pPr lvl="0" algn="just">
              <a:lnSpc>
                <a:spcPct val="120000"/>
              </a:lnSpc>
            </a:pPr>
            <a:r>
              <a:rPr lang="en-US" altLang="ja-JP" sz="1200" kern="100" dirty="0">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察ではなく何らかの対応が必要な点検結果が含まれてい</a:t>
            </a:r>
            <a:endParaRPr lang="en-US"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endParaRPr>
          </a:p>
          <a:p>
            <a:pPr lvl="0" algn="just">
              <a:lnSpc>
                <a:spcPct val="120000"/>
              </a:lnSpc>
            </a:pPr>
            <a:r>
              <a:rPr lang="en-US" altLang="ja-JP" sz="1200" kern="100" dirty="0">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ないかなど、内容を確認して適切に維持管理に反映させ</a:t>
            </a:r>
            <a:endParaRPr lang="en-US"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endParaRPr>
          </a:p>
          <a:p>
            <a:pPr lvl="0" algn="just">
              <a:lnSpc>
                <a:spcPct val="120000"/>
              </a:lnSpc>
            </a:pPr>
            <a:r>
              <a:rPr lang="en-US" altLang="ja-JP" sz="1200" kern="100" dirty="0">
                <a:latin typeface="Century" panose="02040604050505020304" pitchFamily="18" charset="0"/>
                <a:ea typeface="HG丸ｺﾞｼｯｸM-PRO" panose="020F0400000000000000" pitchFamily="50" charset="-128"/>
                <a:cs typeface="Times New Roman" panose="02020603050405020304" pitchFamily="18" charset="0"/>
              </a:rPr>
              <a:t>   </a:t>
            </a:r>
            <a:r>
              <a:rPr lang="ja-JP" altLang="ja-JP" sz="1200" kern="100" dirty="0">
                <a:effectLst/>
                <a:latin typeface="Century" panose="02040604050505020304" pitchFamily="18" charset="0"/>
                <a:ea typeface="HG丸ｺﾞｼｯｸM-PRO" panose="020F0400000000000000" pitchFamily="50" charset="-128"/>
                <a:cs typeface="Times New Roman" panose="02020603050405020304" pitchFamily="18" charset="0"/>
              </a:rPr>
              <a:t>ていくため、職員の技術力向上に努める。</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05C8F992-0879-543A-4F3F-C410EC516EFE}"/>
              </a:ext>
            </a:extLst>
          </p:cNvPr>
          <p:cNvSpPr txBox="1"/>
          <p:nvPr/>
        </p:nvSpPr>
        <p:spPr>
          <a:xfrm>
            <a:off x="4702762" y="4414767"/>
            <a:ext cx="4224170" cy="2283446"/>
          </a:xfrm>
          <a:prstGeom prst="rect">
            <a:avLst/>
          </a:prstGeom>
          <a:noFill/>
        </p:spPr>
        <p:txBody>
          <a:bodyPr wrap="square">
            <a:spAutoFit/>
          </a:bodyPr>
          <a:lstStyle/>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１）データの蓄積・活用・管理</a:t>
            </a: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施設設置者である大阪府として、中長期的な視点にたった維持</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管理に取り組んでいくため、指定管理者に依存しすぎることなく、</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点検結果や補修等履歴のデータの蓄積・管理を進める。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buFont typeface="HG丸ｺﾞｼｯｸM-PRO" panose="020F0400000000000000" pitchFamily="50" charset="-128"/>
              <a:buChar char="・"/>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点検結果や補修等履歴を保存していく際は、データの利用性</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向上の観点から原則は電子データとし、施設の長寿命化に資する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重要な情報であるという認識のもと、少なくとも施設の供用期間中</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は適切に保存する。</a:t>
            </a:r>
          </a:p>
          <a:p>
            <a:pPr>
              <a:lnSpc>
                <a:spcPct val="120000"/>
              </a:lnSpc>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データの保存については、維持管理データベース</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システム</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を活用す</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9025496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7" y="954456"/>
            <a:ext cx="8980611"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dirty="0">
                <a:effectLst/>
                <a:latin typeface="HG丸ｺﾞｼｯｸM-PRO" panose="020F0400000000000000" pitchFamily="50" charset="-128"/>
                <a:ea typeface="HG丸ｺﾞｼｯｸM-PRO" panose="020F0400000000000000" pitchFamily="50" charset="-128"/>
              </a:rPr>
              <a:t>(1)</a:t>
            </a:r>
            <a:r>
              <a:rPr lang="ja-JP" altLang="ja-JP" sz="1800" b="1" u="sng" kern="100" dirty="0">
                <a:effectLst/>
                <a:latin typeface="HG丸ｺﾞｼｯｸM-PRO" panose="020F0400000000000000" pitchFamily="50" charset="-128"/>
                <a:ea typeface="HG丸ｺﾞｼｯｸM-PRO" panose="020F0400000000000000" pitchFamily="50" charset="-128"/>
              </a:rPr>
              <a:t>　</a:t>
            </a:r>
            <a:r>
              <a:rPr lang="x-none" altLang="ja-JP" sz="1800" b="1" u="sng" kern="100" dirty="0">
                <a:effectLst/>
                <a:latin typeface="HG丸ｺﾞｼｯｸM-PRO" panose="020F0400000000000000" pitchFamily="50" charset="-128"/>
                <a:ea typeface="HG丸ｺﾞｼｯｸM-PRO" panose="020F0400000000000000" pitchFamily="50" charset="-128"/>
              </a:rPr>
              <a:t>基本的な考え方</a:t>
            </a:r>
            <a:endParaRPr lang="ja-JP" altLang="ja-JP" sz="1800" b="1" kern="100" dirty="0">
              <a:effectLst/>
              <a:latin typeface="HG丸ｺﾞｼｯｸM-PRO" panose="020F0400000000000000" pitchFamily="50" charset="-128"/>
              <a:ea typeface="HG丸ｺﾞｼｯｸM-PRO" panose="020F0400000000000000"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200</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4E59A038-10C9-F62F-D169-FEAA004306F2}"/>
              </a:ext>
            </a:extLst>
          </p:cNvPr>
          <p:cNvSpPr txBox="1"/>
          <p:nvPr/>
        </p:nvSpPr>
        <p:spPr>
          <a:xfrm>
            <a:off x="85448" y="540282"/>
            <a:ext cx="3176695" cy="369332"/>
          </a:xfrm>
          <a:prstGeom prst="rect">
            <a:avLst/>
          </a:prstGeom>
          <a:noFill/>
        </p:spPr>
        <p:txBody>
          <a:bodyPr wrap="square">
            <a:spAutoFit/>
          </a:bodyPr>
          <a:lstStyle/>
          <a:p>
            <a:pPr algn="just"/>
            <a:r>
              <a:rPr lang="en-US" altLang="ja-JP" b="1" kern="100" dirty="0">
                <a:effectLst/>
                <a:latin typeface="Meiryo UI" panose="020B0604030504040204" pitchFamily="50" charset="-128"/>
                <a:ea typeface="Meiryo UI" panose="020B0604030504040204" pitchFamily="50" charset="-128"/>
              </a:rPr>
              <a:t>3.4.2</a:t>
            </a:r>
            <a:r>
              <a:rPr lang="ja-JP" altLang="ja-JP" b="1" kern="100" dirty="0">
                <a:effectLst/>
                <a:latin typeface="Meiryo UI" panose="020B0604030504040204" pitchFamily="50" charset="-128"/>
                <a:ea typeface="Meiryo UI" panose="020B0604030504040204" pitchFamily="50" charset="-128"/>
              </a:rPr>
              <a:t>　点検、診断・評価</a:t>
            </a:r>
          </a:p>
        </p:txBody>
      </p:sp>
      <p:sp>
        <p:nvSpPr>
          <p:cNvPr id="6" name="テキスト ボックス 5">
            <a:extLst>
              <a:ext uri="{FF2B5EF4-FFF2-40B4-BE49-F238E27FC236}">
                <a16:creationId xmlns:a16="http://schemas.microsoft.com/office/drawing/2014/main" id="{A8EBB1D9-10F1-11C4-BCFB-ABA7C1A4A57E}"/>
              </a:ext>
            </a:extLst>
          </p:cNvPr>
          <p:cNvSpPr txBox="1"/>
          <p:nvPr/>
        </p:nvSpPr>
        <p:spPr>
          <a:xfrm>
            <a:off x="154365" y="1025950"/>
            <a:ext cx="8835269" cy="1397049"/>
          </a:xfrm>
          <a:prstGeom prst="rect">
            <a:avLst/>
          </a:prstGeom>
          <a:noFill/>
        </p:spPr>
        <p:txBody>
          <a:bodyPr wrap="square">
            <a:spAutoFit/>
          </a:bodyPr>
          <a:lstStyle/>
          <a:p>
            <a:pPr lvl="0" algn="just">
              <a:lnSpc>
                <a:spcPct val="120000"/>
              </a:lnSpc>
              <a:buFont typeface="HG丸ｺﾞｼｯｸM-PRO" panose="020F0400000000000000" pitchFamily="50" charset="-128"/>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点検結果や補修等履歴のデータについては、技術職員間の確実な情報伝達とあわせて、適切に維持管理に反映する（図３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５参照）</a:t>
            </a:r>
          </a:p>
          <a:p>
            <a:pPr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（データの蓄積・活用等の留意点）</a:t>
            </a: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①変状が無いということも重要な点検結果であるため、点検結果は変状の有無にかかわらず記録保存する。</a:t>
            </a: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②使用条件と劣化との因果関係を推測しやすくするため、点検データに施設の使用条件等を併せて記録する。</a:t>
            </a: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③維持管理に活用しやすいデータの項目や様式（定型化）を検討する。また、蓄積・管理するデータは、施設が劣化損傷しやすい箇</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所の把握や分析、補修・更　新時期の判断に活用するなど、補修等の計画に反映する。</a:t>
            </a:r>
          </a:p>
        </p:txBody>
      </p:sp>
      <p:grpSp>
        <p:nvGrpSpPr>
          <p:cNvPr id="9" name="グループ化 8">
            <a:extLst>
              <a:ext uri="{FF2B5EF4-FFF2-40B4-BE49-F238E27FC236}">
                <a16:creationId xmlns:a16="http://schemas.microsoft.com/office/drawing/2014/main" id="{E8CFFBAB-BA89-9060-2AF0-A1DCD7E144E3}"/>
              </a:ext>
            </a:extLst>
          </p:cNvPr>
          <p:cNvGrpSpPr/>
          <p:nvPr/>
        </p:nvGrpSpPr>
        <p:grpSpPr>
          <a:xfrm>
            <a:off x="1297171" y="2486576"/>
            <a:ext cx="6549656" cy="3996751"/>
            <a:chOff x="0" y="0"/>
            <a:chExt cx="4882040" cy="5797257"/>
          </a:xfrm>
        </p:grpSpPr>
        <p:sp>
          <p:nvSpPr>
            <p:cNvPr id="10" name="四角形: 角を丸くする 9">
              <a:extLst>
                <a:ext uri="{FF2B5EF4-FFF2-40B4-BE49-F238E27FC236}">
                  <a16:creationId xmlns:a16="http://schemas.microsoft.com/office/drawing/2014/main" id="{BD58846C-A618-DF38-1B80-2345AEFF97CC}"/>
                </a:ext>
              </a:extLst>
            </p:cNvPr>
            <p:cNvSpPr/>
            <p:nvPr/>
          </p:nvSpPr>
          <p:spPr>
            <a:xfrm>
              <a:off x="6350" y="3206750"/>
              <a:ext cx="4811243" cy="2590507"/>
            </a:xfrm>
            <a:prstGeom prst="roundRect">
              <a:avLst>
                <a:gd name="adj" fmla="val 7423"/>
              </a:avLst>
            </a:prstGeom>
            <a:noFill/>
            <a:ln w="381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1" name="直線矢印コネクタ 10">
              <a:extLst>
                <a:ext uri="{FF2B5EF4-FFF2-40B4-BE49-F238E27FC236}">
                  <a16:creationId xmlns:a16="http://schemas.microsoft.com/office/drawing/2014/main" id="{67FB4197-1158-7492-E12E-A6F6933EC659}"/>
                </a:ext>
              </a:extLst>
            </p:cNvPr>
            <p:cNvCxnSpPr/>
            <p:nvPr/>
          </p:nvCxnSpPr>
          <p:spPr>
            <a:xfrm>
              <a:off x="692150" y="1206500"/>
              <a:ext cx="2128" cy="271581"/>
            </a:xfrm>
            <a:prstGeom prst="straightConnector1">
              <a:avLst/>
            </a:prstGeom>
            <a:noFill/>
            <a:ln w="6350" cap="flat" cmpd="sng" algn="ctr">
              <a:solidFill>
                <a:srgbClr val="4472C4"/>
              </a:solidFill>
              <a:prstDash val="solid"/>
              <a:miter lim="800000"/>
              <a:tailEnd type="arrow"/>
            </a:ln>
            <a:effectLst/>
          </p:spPr>
        </p:cxnSp>
        <p:sp>
          <p:nvSpPr>
            <p:cNvPr id="12" name="四角形: 角を丸くする 11">
              <a:extLst>
                <a:ext uri="{FF2B5EF4-FFF2-40B4-BE49-F238E27FC236}">
                  <a16:creationId xmlns:a16="http://schemas.microsoft.com/office/drawing/2014/main" id="{826E8FC6-79A2-F28C-CEF1-E911DDE76939}"/>
                </a:ext>
              </a:extLst>
            </p:cNvPr>
            <p:cNvSpPr/>
            <p:nvPr/>
          </p:nvSpPr>
          <p:spPr>
            <a:xfrm>
              <a:off x="0" y="0"/>
              <a:ext cx="1192476" cy="295975"/>
            </a:xfrm>
            <a:prstGeom prst="roundRect">
              <a:avLst>
                <a:gd name="adj" fmla="val 5000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en-US" sz="900" b="1" kern="100" dirty="0">
                  <a:solidFill>
                    <a:srgbClr val="FFFFFF"/>
                  </a:solidFill>
                  <a:effectLst/>
                  <a:latin typeface="HG丸ｺﾞｼｯｸM-PRO" panose="020F0400000000000000" pitchFamily="50" charset="-128"/>
                  <a:ea typeface="ＭＳ 明朝" panose="02020609040205080304" pitchFamily="17" charset="-128"/>
                  <a:cs typeface="Times New Roman" panose="02020603050405020304" pitchFamily="18" charset="0"/>
                </a:rPr>
                <a:t>STRART</a:t>
              </a:r>
              <a:r>
                <a:rPr lang="en-US" sz="900" b="1"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四角形: 1 つの角を切り取り 1 つの角を丸める 12">
              <a:extLst>
                <a:ext uri="{FF2B5EF4-FFF2-40B4-BE49-F238E27FC236}">
                  <a16:creationId xmlns:a16="http://schemas.microsoft.com/office/drawing/2014/main" id="{86CF4EC3-6506-6628-5254-AE439D34AE54}"/>
                </a:ext>
              </a:extLst>
            </p:cNvPr>
            <p:cNvSpPr/>
            <p:nvPr/>
          </p:nvSpPr>
          <p:spPr>
            <a:xfrm>
              <a:off x="381000" y="812800"/>
              <a:ext cx="560888" cy="342958"/>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r>
                <a:rPr lang="ja-JP" sz="900" b="1" kern="100" dirty="0">
                  <a:solidFill>
                    <a:srgbClr val="FFFFFF"/>
                  </a:solidFill>
                  <a:effectLst/>
                  <a:ea typeface="HG丸ｺﾞｼｯｸM-PRO" panose="020F0400000000000000" pitchFamily="50" charset="-128"/>
                  <a:cs typeface="Times New Roman" panose="02020603050405020304" pitchFamily="18" charset="0"/>
                </a:rPr>
                <a:t>初期点検</a:t>
              </a:r>
              <a:r>
                <a:rPr lang="en-US" sz="80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14" name="四角形: 角を丸くする 13">
              <a:extLst>
                <a:ext uri="{FF2B5EF4-FFF2-40B4-BE49-F238E27FC236}">
                  <a16:creationId xmlns:a16="http://schemas.microsoft.com/office/drawing/2014/main" id="{B1CAEAC3-9D3C-92DC-A62E-49BB322CFCF4}"/>
                </a:ext>
              </a:extLst>
            </p:cNvPr>
            <p:cNvSpPr/>
            <p:nvPr/>
          </p:nvSpPr>
          <p:spPr>
            <a:xfrm>
              <a:off x="273050" y="552450"/>
              <a:ext cx="1533113" cy="654630"/>
            </a:xfrm>
            <a:prstGeom prst="round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四角形: 1 つの角を切り取り 1 つの角を丸める 14">
              <a:extLst>
                <a:ext uri="{FF2B5EF4-FFF2-40B4-BE49-F238E27FC236}">
                  <a16:creationId xmlns:a16="http://schemas.microsoft.com/office/drawing/2014/main" id="{3580DD19-56B9-2435-E40D-6A2F38994C39}"/>
                </a:ext>
              </a:extLst>
            </p:cNvPr>
            <p:cNvSpPr/>
            <p:nvPr/>
          </p:nvSpPr>
          <p:spPr>
            <a:xfrm>
              <a:off x="977900" y="812800"/>
              <a:ext cx="796555" cy="342958"/>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800" b="1" kern="100" dirty="0">
                  <a:solidFill>
                    <a:srgbClr val="FFFFFF"/>
                  </a:solidFill>
                  <a:effectLst/>
                  <a:ea typeface="HG丸ｺﾞｼｯｸM-PRO" panose="020F0400000000000000" pitchFamily="50" charset="-128"/>
                  <a:cs typeface="Times New Roman" panose="02020603050405020304" pitchFamily="18" charset="0"/>
                </a:rPr>
                <a:t>基本データ作成</a:t>
              </a:r>
              <a:r>
                <a:rPr lang="en-US" sz="80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16" name="四角形: 1 つの角を切り取り 1 つの角を丸める 15">
              <a:extLst>
                <a:ext uri="{FF2B5EF4-FFF2-40B4-BE49-F238E27FC236}">
                  <a16:creationId xmlns:a16="http://schemas.microsoft.com/office/drawing/2014/main" id="{B2F9DB55-AF7E-3E5E-6C17-4FC3477C9E07}"/>
                </a:ext>
              </a:extLst>
            </p:cNvPr>
            <p:cNvSpPr/>
            <p:nvPr/>
          </p:nvSpPr>
          <p:spPr>
            <a:xfrm>
              <a:off x="355600" y="355600"/>
              <a:ext cx="758848" cy="350753"/>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900" b="1" kern="100" dirty="0">
                  <a:solidFill>
                    <a:srgbClr val="FFFFFF"/>
                  </a:solidFill>
                  <a:effectLst/>
                  <a:ea typeface="HG丸ｺﾞｼｯｸM-PRO" panose="020F0400000000000000" pitchFamily="50" charset="-128"/>
                  <a:cs typeface="Times New Roman" panose="02020603050405020304" pitchFamily="18" charset="0"/>
                </a:rPr>
                <a:t>新規整備時</a:t>
              </a:r>
              <a:r>
                <a:rPr lang="en-US" sz="90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19" name="四角形: 1 つの角を切り取り 1 つの角を丸める 18">
              <a:extLst>
                <a:ext uri="{FF2B5EF4-FFF2-40B4-BE49-F238E27FC236}">
                  <a16:creationId xmlns:a16="http://schemas.microsoft.com/office/drawing/2014/main" id="{9D6384EB-1DB5-0FC3-4506-E2C682F5C962}"/>
                </a:ext>
              </a:extLst>
            </p:cNvPr>
            <p:cNvSpPr/>
            <p:nvPr/>
          </p:nvSpPr>
          <p:spPr>
            <a:xfrm>
              <a:off x="381000" y="1879600"/>
              <a:ext cx="574864" cy="287801"/>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800" b="1" kern="100" dirty="0">
                  <a:solidFill>
                    <a:srgbClr val="FFFFFF"/>
                  </a:solidFill>
                  <a:effectLst/>
                  <a:ea typeface="HG丸ｺﾞｼｯｸM-PRO" panose="020F0400000000000000" pitchFamily="50" charset="-128"/>
                  <a:cs typeface="Times New Roman" panose="02020603050405020304" pitchFamily="18" charset="0"/>
                </a:rPr>
                <a:t>簡易点検</a:t>
              </a:r>
              <a:r>
                <a:rPr lang="en-US" sz="80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20" name="四角形: 1 つの角を切り取り 1 つの角を丸める 19">
              <a:extLst>
                <a:ext uri="{FF2B5EF4-FFF2-40B4-BE49-F238E27FC236}">
                  <a16:creationId xmlns:a16="http://schemas.microsoft.com/office/drawing/2014/main" id="{1A2E181C-CD51-F953-BA6D-1AD7FEA48010}"/>
                </a:ext>
              </a:extLst>
            </p:cNvPr>
            <p:cNvSpPr/>
            <p:nvPr/>
          </p:nvSpPr>
          <p:spPr>
            <a:xfrm>
              <a:off x="1104900" y="1879600"/>
              <a:ext cx="574864" cy="287801"/>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800" b="1" kern="100" dirty="0">
                  <a:solidFill>
                    <a:srgbClr val="FFFFFF"/>
                  </a:solidFill>
                  <a:effectLst/>
                  <a:ea typeface="HG丸ｺﾞｼｯｸM-PRO" panose="020F0400000000000000" pitchFamily="50" charset="-128"/>
                  <a:cs typeface="Times New Roman" panose="02020603050405020304" pitchFamily="18" charset="0"/>
                </a:rPr>
                <a:t>定期点検</a:t>
              </a:r>
              <a:endParaRPr lang="ja-JP" sz="1050" kern="100" dirty="0">
                <a:effectLst/>
                <a:ea typeface="ＭＳ 明朝" panose="02020609040205080304" pitchFamily="17" charset="-128"/>
                <a:cs typeface="Times New Roman" panose="02020603050405020304" pitchFamily="18" charset="0"/>
              </a:endParaRPr>
            </a:p>
          </p:txBody>
        </p:sp>
        <p:sp>
          <p:nvSpPr>
            <p:cNvPr id="21" name="四角形: 1 つの角を切り取り 1 つの角を丸める 20">
              <a:extLst>
                <a:ext uri="{FF2B5EF4-FFF2-40B4-BE49-F238E27FC236}">
                  <a16:creationId xmlns:a16="http://schemas.microsoft.com/office/drawing/2014/main" id="{89E495F3-EF0D-736B-C64C-D274A8146F54}"/>
                </a:ext>
              </a:extLst>
            </p:cNvPr>
            <p:cNvSpPr/>
            <p:nvPr/>
          </p:nvSpPr>
          <p:spPr>
            <a:xfrm>
              <a:off x="1816100" y="1892300"/>
              <a:ext cx="574864" cy="287801"/>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800" b="1" kern="100" dirty="0">
                  <a:solidFill>
                    <a:srgbClr val="FFFFFF"/>
                  </a:solidFill>
                  <a:effectLst/>
                  <a:ea typeface="HG丸ｺﾞｼｯｸM-PRO" panose="020F0400000000000000" pitchFamily="50" charset="-128"/>
                  <a:cs typeface="Times New Roman" panose="02020603050405020304" pitchFamily="18" charset="0"/>
                </a:rPr>
                <a:t>緊急点検</a:t>
              </a:r>
              <a:endParaRPr lang="ja-JP" sz="1050" kern="100" dirty="0">
                <a:effectLst/>
                <a:ea typeface="ＭＳ 明朝" panose="02020609040205080304" pitchFamily="17" charset="-128"/>
                <a:cs typeface="Times New Roman" panose="02020603050405020304" pitchFamily="18" charset="0"/>
              </a:endParaRPr>
            </a:p>
          </p:txBody>
        </p:sp>
        <p:sp>
          <p:nvSpPr>
            <p:cNvPr id="22" name="四角形: 1 つの角を切り取り 1 つの角を丸める 21">
              <a:extLst>
                <a:ext uri="{FF2B5EF4-FFF2-40B4-BE49-F238E27FC236}">
                  <a16:creationId xmlns:a16="http://schemas.microsoft.com/office/drawing/2014/main" id="{6F466E3D-ACEE-AD03-BD9F-F35C08384315}"/>
                </a:ext>
              </a:extLst>
            </p:cNvPr>
            <p:cNvSpPr/>
            <p:nvPr/>
          </p:nvSpPr>
          <p:spPr>
            <a:xfrm>
              <a:off x="2501900" y="1879600"/>
              <a:ext cx="867190" cy="287801"/>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800" b="1" kern="100" dirty="0">
                  <a:solidFill>
                    <a:srgbClr val="FFFFFF"/>
                  </a:solidFill>
                  <a:effectLst/>
                  <a:ea typeface="HG丸ｺﾞｼｯｸM-PRO" panose="020F0400000000000000" pitchFamily="50" charset="-128"/>
                  <a:cs typeface="Times New Roman" panose="02020603050405020304" pitchFamily="18" charset="0"/>
                </a:rPr>
                <a:t>詳細点検（調査）</a:t>
              </a:r>
              <a:endParaRPr lang="ja-JP" sz="1050" kern="100" dirty="0">
                <a:effectLst/>
                <a:ea typeface="ＭＳ 明朝" panose="02020609040205080304" pitchFamily="17" charset="-128"/>
                <a:cs typeface="Times New Roman" panose="02020603050405020304" pitchFamily="18" charset="0"/>
              </a:endParaRPr>
            </a:p>
          </p:txBody>
        </p:sp>
        <p:sp>
          <p:nvSpPr>
            <p:cNvPr id="23" name="四角形: 1 つの角を切り取り 1 つの角を丸める 22">
              <a:extLst>
                <a:ext uri="{FF2B5EF4-FFF2-40B4-BE49-F238E27FC236}">
                  <a16:creationId xmlns:a16="http://schemas.microsoft.com/office/drawing/2014/main" id="{0EFB3583-4208-713C-A97F-6E675458AD64}"/>
                </a:ext>
              </a:extLst>
            </p:cNvPr>
            <p:cNvSpPr/>
            <p:nvPr/>
          </p:nvSpPr>
          <p:spPr>
            <a:xfrm>
              <a:off x="3492500" y="1879600"/>
              <a:ext cx="574864" cy="279357"/>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800" b="1" kern="100" dirty="0">
                  <a:solidFill>
                    <a:srgbClr val="FFFFFF"/>
                  </a:solidFill>
                  <a:effectLst/>
                  <a:ea typeface="HG丸ｺﾞｼｯｸM-PRO" panose="020F0400000000000000" pitchFamily="50" charset="-128"/>
                  <a:cs typeface="Times New Roman" panose="02020603050405020304" pitchFamily="18" charset="0"/>
                </a:rPr>
                <a:t>補修</a:t>
              </a:r>
              <a:r>
                <a:rPr lang="en-US" sz="80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24" name="四角形: 1 つの角を切り取り 1 つの角を丸める 23">
              <a:extLst>
                <a:ext uri="{FF2B5EF4-FFF2-40B4-BE49-F238E27FC236}">
                  <a16:creationId xmlns:a16="http://schemas.microsoft.com/office/drawing/2014/main" id="{5D495810-0F7D-3A43-1D82-C0629776A66A}"/>
                </a:ext>
              </a:extLst>
            </p:cNvPr>
            <p:cNvSpPr/>
            <p:nvPr/>
          </p:nvSpPr>
          <p:spPr>
            <a:xfrm>
              <a:off x="4165600" y="1879600"/>
              <a:ext cx="556142" cy="287098"/>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800" b="1" kern="100" dirty="0">
                  <a:solidFill>
                    <a:srgbClr val="FFFFFF"/>
                  </a:solidFill>
                  <a:effectLst/>
                  <a:ea typeface="HG丸ｺﾞｼｯｸM-PRO" panose="020F0400000000000000" pitchFamily="50" charset="-128"/>
                  <a:cs typeface="Times New Roman" panose="02020603050405020304" pitchFamily="18" charset="0"/>
                </a:rPr>
                <a:t>部分更新</a:t>
              </a:r>
              <a:endParaRPr lang="ja-JP" sz="1050" kern="100" dirty="0">
                <a:effectLst/>
                <a:ea typeface="ＭＳ 明朝" panose="02020609040205080304" pitchFamily="17" charset="-128"/>
                <a:cs typeface="Times New Roman" panose="02020603050405020304" pitchFamily="18" charset="0"/>
              </a:endParaRPr>
            </a:p>
          </p:txBody>
        </p:sp>
        <p:sp>
          <p:nvSpPr>
            <p:cNvPr id="25" name="四角形: 角を丸くする 24">
              <a:extLst>
                <a:ext uri="{FF2B5EF4-FFF2-40B4-BE49-F238E27FC236}">
                  <a16:creationId xmlns:a16="http://schemas.microsoft.com/office/drawing/2014/main" id="{5944A3D7-6817-232B-A825-E042FC6C4FDB}"/>
                </a:ext>
              </a:extLst>
            </p:cNvPr>
            <p:cNvSpPr/>
            <p:nvPr/>
          </p:nvSpPr>
          <p:spPr>
            <a:xfrm>
              <a:off x="241300" y="1638300"/>
              <a:ext cx="4574010" cy="630813"/>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四角形: 1 つの角を切り取り 1 つの角を丸める 25">
              <a:extLst>
                <a:ext uri="{FF2B5EF4-FFF2-40B4-BE49-F238E27FC236}">
                  <a16:creationId xmlns:a16="http://schemas.microsoft.com/office/drawing/2014/main" id="{86C1FC19-D73C-FF22-7335-E68F52F9868A}"/>
                </a:ext>
              </a:extLst>
            </p:cNvPr>
            <p:cNvSpPr/>
            <p:nvPr/>
          </p:nvSpPr>
          <p:spPr>
            <a:xfrm>
              <a:off x="381000" y="1473200"/>
              <a:ext cx="721142" cy="342958"/>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36000" rIns="91440" bIns="45720" numCol="1" spcCol="0" rtlCol="0" fromWordArt="0" anchor="ctr" anchorCtr="0" forceAA="0" compatLnSpc="1">
              <a:prstTxWarp prst="textNoShape">
                <a:avLst/>
              </a:prstTxWarp>
              <a:noAutofit/>
            </a:bodyPr>
            <a:lstStyle/>
            <a:p>
              <a:pPr algn="ctr"/>
              <a:r>
                <a:rPr lang="ja-JP" sz="800" b="1" kern="100" dirty="0">
                  <a:solidFill>
                    <a:srgbClr val="FFFFFF"/>
                  </a:solidFill>
                  <a:effectLst/>
                  <a:ea typeface="HG丸ｺﾞｼｯｸM-PRO" panose="020F0400000000000000" pitchFamily="50" charset="-128"/>
                  <a:cs typeface="Times New Roman" panose="02020603050405020304" pitchFamily="18" charset="0"/>
                </a:rPr>
                <a:t>維持管理</a:t>
              </a:r>
              <a:r>
                <a:rPr lang="en-US" sz="80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cxnSp>
          <p:nvCxnSpPr>
            <p:cNvPr id="27" name="直線矢印コネクタ 26">
              <a:extLst>
                <a:ext uri="{FF2B5EF4-FFF2-40B4-BE49-F238E27FC236}">
                  <a16:creationId xmlns:a16="http://schemas.microsoft.com/office/drawing/2014/main" id="{E34F0A6F-A996-F984-3DBA-6A19DE157FE6}"/>
                </a:ext>
              </a:extLst>
            </p:cNvPr>
            <p:cNvCxnSpPr/>
            <p:nvPr/>
          </p:nvCxnSpPr>
          <p:spPr>
            <a:xfrm>
              <a:off x="679450" y="2273300"/>
              <a:ext cx="902" cy="271581"/>
            </a:xfrm>
            <a:prstGeom prst="straightConnector1">
              <a:avLst/>
            </a:prstGeom>
            <a:noFill/>
            <a:ln w="6350" cap="flat" cmpd="sng" algn="ctr">
              <a:solidFill>
                <a:srgbClr val="4472C4"/>
              </a:solidFill>
              <a:prstDash val="solid"/>
              <a:miter lim="800000"/>
              <a:tailEnd type="arrow"/>
            </a:ln>
            <a:effectLst/>
          </p:spPr>
        </p:cxnSp>
        <p:sp>
          <p:nvSpPr>
            <p:cNvPr id="28" name="四角形: 1 つの角を切り取り 1 つの角を丸める 27">
              <a:extLst>
                <a:ext uri="{FF2B5EF4-FFF2-40B4-BE49-F238E27FC236}">
                  <a16:creationId xmlns:a16="http://schemas.microsoft.com/office/drawing/2014/main" id="{FC01A120-C050-0EC8-6AB9-7E32A3DFBEBD}"/>
                </a:ext>
              </a:extLst>
            </p:cNvPr>
            <p:cNvSpPr/>
            <p:nvPr/>
          </p:nvSpPr>
          <p:spPr>
            <a:xfrm>
              <a:off x="381000" y="2552700"/>
              <a:ext cx="721142" cy="342958"/>
            </a:xfrm>
            <a:prstGeom prst="snipRoundRect">
              <a:avLst>
                <a:gd name="adj1" fmla="val 16667"/>
                <a:gd name="adj2" fmla="val 7790"/>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800" b="1" kern="100" dirty="0">
                  <a:solidFill>
                    <a:srgbClr val="FFFFFF"/>
                  </a:solidFill>
                  <a:effectLst/>
                  <a:ea typeface="HG丸ｺﾞｼｯｸM-PRO" panose="020F0400000000000000" pitchFamily="50" charset="-128"/>
                  <a:cs typeface="Times New Roman" panose="02020603050405020304" pitchFamily="18" charset="0"/>
                </a:rPr>
                <a:t>データ蓄積</a:t>
              </a:r>
              <a:endParaRPr lang="ja-JP" sz="1050" kern="100" dirty="0">
                <a:effectLst/>
                <a:ea typeface="ＭＳ 明朝" panose="02020609040205080304" pitchFamily="17" charset="-128"/>
                <a:cs typeface="Times New Roman" panose="02020603050405020304" pitchFamily="18" charset="0"/>
              </a:endParaRPr>
            </a:p>
          </p:txBody>
        </p:sp>
        <p:cxnSp>
          <p:nvCxnSpPr>
            <p:cNvPr id="29" name="直線矢印コネクタ 28">
              <a:extLst>
                <a:ext uri="{FF2B5EF4-FFF2-40B4-BE49-F238E27FC236}">
                  <a16:creationId xmlns:a16="http://schemas.microsoft.com/office/drawing/2014/main" id="{334B1670-88A2-A8C1-698D-41762261A26C}"/>
                </a:ext>
              </a:extLst>
            </p:cNvPr>
            <p:cNvCxnSpPr/>
            <p:nvPr/>
          </p:nvCxnSpPr>
          <p:spPr>
            <a:xfrm>
              <a:off x="679450" y="2857500"/>
              <a:ext cx="851" cy="168215"/>
            </a:xfrm>
            <a:prstGeom prst="straightConnector1">
              <a:avLst/>
            </a:prstGeom>
            <a:noFill/>
            <a:ln w="6350" cap="flat" cmpd="sng" algn="ctr">
              <a:solidFill>
                <a:srgbClr val="4472C4"/>
              </a:solidFill>
              <a:prstDash val="solid"/>
              <a:miter lim="800000"/>
              <a:tailEnd type="arrow"/>
            </a:ln>
            <a:effectLst/>
          </p:spPr>
        </p:cxnSp>
        <p:sp>
          <p:nvSpPr>
            <p:cNvPr id="30" name="四角形: 1 つの角を切り取り 1 つの角を丸める 29">
              <a:extLst>
                <a:ext uri="{FF2B5EF4-FFF2-40B4-BE49-F238E27FC236}">
                  <a16:creationId xmlns:a16="http://schemas.microsoft.com/office/drawing/2014/main" id="{5D655FDD-CF98-3060-D054-F9980C075FC7}"/>
                </a:ext>
              </a:extLst>
            </p:cNvPr>
            <p:cNvSpPr/>
            <p:nvPr/>
          </p:nvSpPr>
          <p:spPr>
            <a:xfrm>
              <a:off x="127000" y="3048000"/>
              <a:ext cx="1074642" cy="342958"/>
            </a:xfrm>
            <a:prstGeom prst="snipRoundRect">
              <a:avLst>
                <a:gd name="adj1" fmla="val 16667"/>
                <a:gd name="adj2" fmla="val 779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r>
                <a:rPr lang="ja-JP" sz="800" b="1" kern="100" dirty="0">
                  <a:solidFill>
                    <a:srgbClr val="FFFFFF"/>
                  </a:solidFill>
                  <a:effectLst/>
                  <a:latin typeface="Century" panose="02040604050505020304" pitchFamily="18" charset="0"/>
                  <a:ea typeface="HG丸ｺﾞｼｯｸM-PRO" panose="020F0400000000000000" pitchFamily="50" charset="-128"/>
                  <a:cs typeface="Times New Roman" panose="02020603050405020304" pitchFamily="18" charset="0"/>
                </a:rPr>
                <a:t>データ活用（例）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1" name="四角形: 1 つの角を切り取り 1 つの角を丸める 30">
              <a:extLst>
                <a:ext uri="{FF2B5EF4-FFF2-40B4-BE49-F238E27FC236}">
                  <a16:creationId xmlns:a16="http://schemas.microsoft.com/office/drawing/2014/main" id="{D8DAC98B-7993-D773-1132-0D037C5E7F20}"/>
                </a:ext>
              </a:extLst>
            </p:cNvPr>
            <p:cNvSpPr/>
            <p:nvPr/>
          </p:nvSpPr>
          <p:spPr>
            <a:xfrm>
              <a:off x="76200" y="3429000"/>
              <a:ext cx="1022926" cy="495384"/>
            </a:xfrm>
            <a:prstGeom prst="snipRoundRect">
              <a:avLst>
                <a:gd name="adj1" fmla="val 16667"/>
                <a:gd name="adj2" fmla="val 779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b="1" kern="100">
                  <a:solidFill>
                    <a:srgbClr val="FFFFFF"/>
                  </a:solidFill>
                  <a:effectLst/>
                  <a:latin typeface="Century" panose="02040604050505020304" pitchFamily="18" charset="0"/>
                  <a:ea typeface="HG丸ｺﾞｼｯｸM-PRO" panose="020F0400000000000000" pitchFamily="50" charset="-128"/>
                  <a:cs typeface="Times New Roman" panose="02020603050405020304" pitchFamily="18" charset="0"/>
                </a:rPr>
                <a:t>事後保全</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2" name="四角形: 1 つの角を切り取り 1 つの角を丸める 31">
              <a:extLst>
                <a:ext uri="{FF2B5EF4-FFF2-40B4-BE49-F238E27FC236}">
                  <a16:creationId xmlns:a16="http://schemas.microsoft.com/office/drawing/2014/main" id="{C4614057-B157-5BFC-35A1-EACC65B97047}"/>
                </a:ext>
              </a:extLst>
            </p:cNvPr>
            <p:cNvSpPr/>
            <p:nvPr/>
          </p:nvSpPr>
          <p:spPr>
            <a:xfrm>
              <a:off x="1231900" y="3428229"/>
              <a:ext cx="1048457" cy="492570"/>
            </a:xfrm>
            <a:prstGeom prst="snipRoundRect">
              <a:avLst>
                <a:gd name="adj1" fmla="val 16667"/>
                <a:gd name="adj2" fmla="val 779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36000" rIns="91440" bIns="45720" numCol="1" spcCol="0" rtlCol="0" fromWordArt="0" anchor="ctr" anchorCtr="0" forceAA="0" compatLnSpc="1">
              <a:prstTxWarp prst="textNoShape">
                <a:avLst/>
              </a:prstTxWarp>
              <a:noAutofit/>
            </a:bodyPr>
            <a:lstStyle/>
            <a:p>
              <a:pPr algn="ctr"/>
              <a:r>
                <a:rPr lang="ja-JP" sz="800" b="1" kern="100">
                  <a:solidFill>
                    <a:srgbClr val="FFFFFF"/>
                  </a:solidFill>
                  <a:effectLst/>
                  <a:latin typeface="Century" panose="02040604050505020304" pitchFamily="18" charset="0"/>
                  <a:ea typeface="HG丸ｺﾞｼｯｸM-PRO" panose="020F0400000000000000" pitchFamily="50" charset="-128"/>
                  <a:cs typeface="Times New Roman" panose="02020603050405020304" pitchFamily="18" charset="0"/>
                </a:rPr>
                <a:t>予防保全</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800" b="1" kern="100">
                  <a:solidFill>
                    <a:srgbClr val="FFFFFF"/>
                  </a:solidFill>
                  <a:effectLst/>
                  <a:latin typeface="Century" panose="02040604050505020304" pitchFamily="18" charset="0"/>
                  <a:ea typeface="HG丸ｺﾞｼｯｸM-PRO" panose="020F0400000000000000" pitchFamily="50" charset="-128"/>
                  <a:cs typeface="Times New Roman" panose="02020603050405020304" pitchFamily="18" charset="0"/>
                </a:rPr>
                <a:t>時間計画</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3" name="四角形: 1 つの角を切り取り 1 つの角を丸める 32">
              <a:extLst>
                <a:ext uri="{FF2B5EF4-FFF2-40B4-BE49-F238E27FC236}">
                  <a16:creationId xmlns:a16="http://schemas.microsoft.com/office/drawing/2014/main" id="{85923021-5C87-4163-90FA-94901964DC5C}"/>
                </a:ext>
              </a:extLst>
            </p:cNvPr>
            <p:cNvSpPr/>
            <p:nvPr/>
          </p:nvSpPr>
          <p:spPr>
            <a:xfrm>
              <a:off x="2362200" y="3403600"/>
              <a:ext cx="1025479" cy="499606"/>
            </a:xfrm>
            <a:prstGeom prst="snipRoundRect">
              <a:avLst>
                <a:gd name="adj1" fmla="val 16667"/>
                <a:gd name="adj2" fmla="val 779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b="1" kern="100">
                  <a:solidFill>
                    <a:srgbClr val="FFFFFF"/>
                  </a:solidFill>
                  <a:effectLst/>
                  <a:latin typeface="Century" panose="02040604050505020304" pitchFamily="18" charset="0"/>
                  <a:ea typeface="HG丸ｺﾞｼｯｸM-PRO" panose="020F0400000000000000" pitchFamily="50" charset="-128"/>
                  <a:cs typeface="Times New Roman" panose="02020603050405020304" pitchFamily="18" charset="0"/>
                </a:rPr>
                <a:t>予防保全</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800" b="1" kern="100">
                  <a:solidFill>
                    <a:srgbClr val="FFFFFF"/>
                  </a:solidFill>
                  <a:effectLst/>
                  <a:latin typeface="Century" panose="02040604050505020304" pitchFamily="18" charset="0"/>
                  <a:ea typeface="HG丸ｺﾞｼｯｸM-PRO" panose="020F0400000000000000" pitchFamily="50" charset="-128"/>
                  <a:cs typeface="Times New Roman" panose="02020603050405020304" pitchFamily="18" charset="0"/>
                </a:rPr>
                <a:t>状態監視型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4" name="四角形: 1 つの角を切り取り 1 つの角を丸める 33">
              <a:extLst>
                <a:ext uri="{FF2B5EF4-FFF2-40B4-BE49-F238E27FC236}">
                  <a16:creationId xmlns:a16="http://schemas.microsoft.com/office/drawing/2014/main" id="{F2E19617-8D41-3EBB-6622-8C6F2F99C013}"/>
                </a:ext>
              </a:extLst>
            </p:cNvPr>
            <p:cNvSpPr/>
            <p:nvPr/>
          </p:nvSpPr>
          <p:spPr>
            <a:xfrm>
              <a:off x="3505200" y="3390900"/>
              <a:ext cx="1219226" cy="365909"/>
            </a:xfrm>
            <a:prstGeom prst="snipRoundRect">
              <a:avLst>
                <a:gd name="adj1" fmla="val 16667"/>
                <a:gd name="adj2" fmla="val 779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b="1" kern="100">
                  <a:solidFill>
                    <a:srgbClr val="FFFFFF"/>
                  </a:solidFill>
                  <a:effectLst/>
                  <a:latin typeface="Century" panose="02040604050505020304" pitchFamily="18" charset="0"/>
                  <a:ea typeface="HG丸ｺﾞｼｯｸM-PRO" panose="020F0400000000000000" pitchFamily="50" charset="-128"/>
                  <a:cs typeface="Times New Roman" panose="02020603050405020304" pitchFamily="18" charset="0"/>
                </a:rPr>
                <a:t>更 新</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5" name="四角形: 1 つの角を切り取り 1 つの角を丸める 34">
              <a:extLst>
                <a:ext uri="{FF2B5EF4-FFF2-40B4-BE49-F238E27FC236}">
                  <a16:creationId xmlns:a16="http://schemas.microsoft.com/office/drawing/2014/main" id="{3CBAF4C1-4267-37EA-84A6-83C0CBCE3460}"/>
                </a:ext>
              </a:extLst>
            </p:cNvPr>
            <p:cNvSpPr/>
            <p:nvPr/>
          </p:nvSpPr>
          <p:spPr>
            <a:xfrm>
              <a:off x="3505200" y="4336160"/>
              <a:ext cx="1211008" cy="275070"/>
            </a:xfrm>
            <a:prstGeom prst="snipRoundRect">
              <a:avLst>
                <a:gd name="adj1" fmla="val 16667"/>
                <a:gd name="adj2" fmla="val 779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0" rIns="91440" bIns="45720" numCol="1" spcCol="0" rtlCol="0" fromWordArt="0" anchor="ctr" anchorCtr="0" forceAA="0" compatLnSpc="1">
              <a:prstTxWarp prst="textNoShape">
                <a:avLst/>
              </a:prstTxWarp>
              <a:noAutofit/>
            </a:bodyPr>
            <a:lstStyle/>
            <a:p>
              <a:pPr algn="ctr"/>
              <a:r>
                <a:rPr lang="ja-JP" sz="800" b="1" kern="100">
                  <a:solidFill>
                    <a:srgbClr val="FFFFFF"/>
                  </a:solidFill>
                  <a:effectLst/>
                  <a:latin typeface="Century" panose="02040604050505020304" pitchFamily="18" charset="0"/>
                  <a:ea typeface="HG丸ｺﾞｼｯｸM-PRO" panose="020F0400000000000000" pitchFamily="50" charset="-128"/>
                  <a:cs typeface="Times New Roman" panose="02020603050405020304" pitchFamily="18" charset="0"/>
                </a:rPr>
                <a:t>新設等</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6" name="四角形: 1 つの角を切り取り 1 つの角を丸める 35">
              <a:extLst>
                <a:ext uri="{FF2B5EF4-FFF2-40B4-BE49-F238E27FC236}">
                  <a16:creationId xmlns:a16="http://schemas.microsoft.com/office/drawing/2014/main" id="{CCF82FF8-A414-C1A6-9AFB-9D6CA1AF8709}"/>
                </a:ext>
              </a:extLst>
            </p:cNvPr>
            <p:cNvSpPr/>
            <p:nvPr/>
          </p:nvSpPr>
          <p:spPr>
            <a:xfrm>
              <a:off x="3492500" y="5029200"/>
              <a:ext cx="1228107" cy="245873"/>
            </a:xfrm>
            <a:prstGeom prst="snipRoundRect">
              <a:avLst>
                <a:gd name="adj1" fmla="val 16667"/>
                <a:gd name="adj2" fmla="val 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0" rIns="91440" bIns="45720" numCol="1" spcCol="0" rtlCol="0" fromWordArt="0" anchor="ctr" anchorCtr="0" forceAA="0" compatLnSpc="1">
              <a:prstTxWarp prst="textNoShape">
                <a:avLst/>
              </a:prstTxWarp>
              <a:noAutofit/>
            </a:bodyPr>
            <a:lstStyle/>
            <a:p>
              <a:pPr algn="ctr"/>
              <a:r>
                <a:rPr lang="ja-JP" sz="800" b="1" kern="100">
                  <a:solidFill>
                    <a:srgbClr val="FFFFFF"/>
                  </a:solidFill>
                  <a:effectLst/>
                  <a:latin typeface="Century" panose="02040604050505020304" pitchFamily="18" charset="0"/>
                  <a:ea typeface="HG丸ｺﾞｼｯｸM-PRO" panose="020F0400000000000000" pitchFamily="50" charset="-128"/>
                  <a:cs typeface="Times New Roman" panose="02020603050405020304" pitchFamily="18" charset="0"/>
                </a:rPr>
                <a:t>点検等</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7" name="テキスト ボックス 70">
              <a:extLst>
                <a:ext uri="{FF2B5EF4-FFF2-40B4-BE49-F238E27FC236}">
                  <a16:creationId xmlns:a16="http://schemas.microsoft.com/office/drawing/2014/main" id="{6F048C5A-CFC5-5B8A-FE6C-02C812C25E20}"/>
                </a:ext>
              </a:extLst>
            </p:cNvPr>
            <p:cNvSpPr txBox="1"/>
            <p:nvPr/>
          </p:nvSpPr>
          <p:spPr>
            <a:xfrm>
              <a:off x="76200" y="3987800"/>
              <a:ext cx="1016969" cy="1738173"/>
            </a:xfrm>
            <a:prstGeom prst="rect">
              <a:avLst/>
            </a:prstGeom>
            <a:solidFill>
              <a:srgbClr val="FF9933"/>
            </a:solidFill>
            <a:ln w="25400">
              <a:solidFill>
                <a:srgbClr val="4472C4"/>
              </a:solidFill>
            </a:ln>
          </p:spPr>
          <p:txBody>
            <a:bodyPr rot="0" spcFirstLastPara="0" vert="horz" wrap="square" lIns="36000" tIns="0" rIns="0" bIns="0" numCol="1" spcCol="0" rtlCol="0" fromWordArt="0" anchor="t" anchorCtr="0" forceAA="0" compatLnSpc="1">
              <a:prstTxWarp prst="textNoShape">
                <a:avLst/>
              </a:prstTxWarp>
              <a:noAutofit/>
            </a:bodyPr>
            <a:lstStyle/>
            <a:p>
              <a:pPr algn="l"/>
              <a:r>
                <a:rPr lang="en-US" sz="900" kern="100">
                  <a:effectLst/>
                  <a:latin typeface="HG丸ｺﾞｼｯｸM-PRO" panose="020F04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・不具合箇所の改</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善・日常パトロ</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ールの重点化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・不具合事象の緊</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急点検（水平展</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8" name="テキスト ボックス 70">
              <a:extLst>
                <a:ext uri="{FF2B5EF4-FFF2-40B4-BE49-F238E27FC236}">
                  <a16:creationId xmlns:a16="http://schemas.microsoft.com/office/drawing/2014/main" id="{68833714-04C8-E2CE-AAA2-17C03AE934E2}"/>
                </a:ext>
              </a:extLst>
            </p:cNvPr>
            <p:cNvSpPr txBox="1"/>
            <p:nvPr/>
          </p:nvSpPr>
          <p:spPr>
            <a:xfrm>
              <a:off x="1231900" y="3975100"/>
              <a:ext cx="1048615" cy="1738066"/>
            </a:xfrm>
            <a:prstGeom prst="rect">
              <a:avLst/>
            </a:prstGeom>
            <a:solidFill>
              <a:srgbClr val="FF9933"/>
            </a:solidFill>
            <a:ln w="25400">
              <a:solidFill>
                <a:srgbClr val="4472C4"/>
              </a:solidFill>
            </a:ln>
          </p:spPr>
          <p:txBody>
            <a:bodyPr rot="0" spcFirstLastPara="0" vert="horz" wrap="square" lIns="36000" tIns="0" rIns="0" bIns="0" numCol="1" spcCol="0" rtlCol="0" fromWordArt="0" anchor="t" anchorCtr="0" forceAA="0" compatLnSpc="1">
              <a:prstTxWarp prst="textNoShape">
                <a:avLst/>
              </a:prstTxWarp>
              <a:noAutofit/>
            </a:bodyPr>
            <a:lstStyle/>
            <a:p>
              <a:pPr algn="l"/>
              <a:r>
                <a:rPr lang="en-US" sz="900" kern="100">
                  <a:effectLst/>
                  <a:latin typeface="HG丸ｺﾞｼｯｸM-PRO" panose="020F04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・耐用年数を超</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過した施設の維</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持管理手法の検</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討（傾向管理）</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1" name="テキスト ボックス 70">
              <a:extLst>
                <a:ext uri="{FF2B5EF4-FFF2-40B4-BE49-F238E27FC236}">
                  <a16:creationId xmlns:a16="http://schemas.microsoft.com/office/drawing/2014/main" id="{4DD00500-B40C-FC04-FB10-18F80811BF40}"/>
                </a:ext>
              </a:extLst>
            </p:cNvPr>
            <p:cNvSpPr txBox="1"/>
            <p:nvPr/>
          </p:nvSpPr>
          <p:spPr>
            <a:xfrm>
              <a:off x="2362200" y="3962400"/>
              <a:ext cx="1021224" cy="1738066"/>
            </a:xfrm>
            <a:prstGeom prst="rect">
              <a:avLst/>
            </a:prstGeom>
            <a:solidFill>
              <a:srgbClr val="FF9933"/>
            </a:solidFill>
            <a:ln w="25400">
              <a:solidFill>
                <a:srgbClr val="4472C4"/>
              </a:solidFill>
            </a:ln>
          </p:spPr>
          <p:txBody>
            <a:bodyPr rot="0" spcFirstLastPara="0" vert="horz" wrap="square" lIns="36000" tIns="0" rIns="0" bIns="0" numCol="1" spcCol="0" rtlCol="0" fromWordArt="0" anchor="ctr" anchorCtr="0" forceAA="0" compatLnSpc="1">
              <a:prstTxWarp prst="textNoShape">
                <a:avLst/>
              </a:prstTxWarp>
              <a:noAutofit/>
            </a:bodyPr>
            <a:lstStyle/>
            <a:p>
              <a:pPr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・補修等の優先順</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位つけ（重点</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marL="101600"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・最適補修タイミング（最適管理水準）の検討</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・評価基準の明確</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化や精度向上の</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検討（傾向管</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理）</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2" name="テキスト ボックス 70">
              <a:extLst>
                <a:ext uri="{FF2B5EF4-FFF2-40B4-BE49-F238E27FC236}">
                  <a16:creationId xmlns:a16="http://schemas.microsoft.com/office/drawing/2014/main" id="{EA3719F4-7778-B8BB-48D9-C4DA4A551011}"/>
                </a:ext>
              </a:extLst>
            </p:cNvPr>
            <p:cNvSpPr txBox="1"/>
            <p:nvPr/>
          </p:nvSpPr>
          <p:spPr>
            <a:xfrm>
              <a:off x="3505200" y="3797300"/>
              <a:ext cx="1220018" cy="481311"/>
            </a:xfrm>
            <a:prstGeom prst="rect">
              <a:avLst/>
            </a:prstGeom>
            <a:solidFill>
              <a:srgbClr val="FF9933"/>
            </a:solidFill>
            <a:ln w="25400">
              <a:solidFill>
                <a:srgbClr val="4472C4"/>
              </a:solidFill>
            </a:ln>
          </p:spPr>
          <p:txBody>
            <a:bodyPr rot="0" spcFirstLastPara="0" vert="horz" wrap="square" lIns="36000" tIns="0" rIns="0" bIns="0" numCol="1" spcCol="0" rtlCol="0" fromWordArt="0" anchor="ctr" anchorCtr="0" forceAA="0" compatLnSpc="1">
              <a:prstTxWarp prst="textNoShape">
                <a:avLst/>
              </a:prstTxWarp>
              <a:noAutofit/>
            </a:bodyPr>
            <a:lstStyle/>
            <a:p>
              <a:pPr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・更新時期の見極め</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marL="101600"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・更新判断基準の検討</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3" name="テキスト ボックス 70">
              <a:extLst>
                <a:ext uri="{FF2B5EF4-FFF2-40B4-BE49-F238E27FC236}">
                  <a16:creationId xmlns:a16="http://schemas.microsoft.com/office/drawing/2014/main" id="{91861A52-C3D1-C982-E7BD-E7B12F106482}"/>
                </a:ext>
              </a:extLst>
            </p:cNvPr>
            <p:cNvSpPr txBox="1"/>
            <p:nvPr/>
          </p:nvSpPr>
          <p:spPr>
            <a:xfrm>
              <a:off x="3505200" y="4673600"/>
              <a:ext cx="1219684" cy="299060"/>
            </a:xfrm>
            <a:prstGeom prst="rect">
              <a:avLst/>
            </a:prstGeom>
            <a:solidFill>
              <a:srgbClr val="FF9933"/>
            </a:solidFill>
            <a:ln w="25400">
              <a:solidFill>
                <a:srgbClr val="4472C4"/>
              </a:solidFill>
            </a:ln>
          </p:spPr>
          <p:txBody>
            <a:bodyPr rot="0" spcFirstLastPara="0" vert="horz" wrap="square" lIns="36000" tIns="0" rIns="0" bIns="0" numCol="1" spcCol="0" rtlCol="0" fromWordArt="0" anchor="ctr" anchorCtr="0" forceAA="0" compatLnSpc="1">
              <a:prstTxWarp prst="textNoShape">
                <a:avLst/>
              </a:prstTxWarp>
              <a:noAutofit/>
            </a:bodyPr>
            <a:lstStyle/>
            <a:p>
              <a:pPr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・設計施工への配慮</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4" name="テキスト ボックス 70">
              <a:extLst>
                <a:ext uri="{FF2B5EF4-FFF2-40B4-BE49-F238E27FC236}">
                  <a16:creationId xmlns:a16="http://schemas.microsoft.com/office/drawing/2014/main" id="{9386D4BF-68B9-B237-4C11-2BFA2E0A5763}"/>
                </a:ext>
              </a:extLst>
            </p:cNvPr>
            <p:cNvSpPr txBox="1"/>
            <p:nvPr/>
          </p:nvSpPr>
          <p:spPr>
            <a:xfrm>
              <a:off x="3505200" y="5334000"/>
              <a:ext cx="1219894" cy="362368"/>
            </a:xfrm>
            <a:prstGeom prst="rect">
              <a:avLst/>
            </a:prstGeom>
            <a:solidFill>
              <a:srgbClr val="FF9933"/>
            </a:solidFill>
            <a:ln w="25400">
              <a:solidFill>
                <a:srgbClr val="4472C4"/>
              </a:solidFill>
            </a:ln>
          </p:spPr>
          <p:txBody>
            <a:bodyPr rot="0" spcFirstLastPara="0" vert="horz" wrap="square" lIns="36000" tIns="0" rIns="0" bIns="0" numCol="1" spcCol="0" rtlCol="0" fromWordArt="0" anchor="ctr" anchorCtr="0" forceAA="0" compatLnSpc="1">
              <a:prstTxWarp prst="textNoShape">
                <a:avLst/>
              </a:prstTxWarp>
              <a:noAutofit/>
            </a:bodyPr>
            <a:lstStyle/>
            <a:p>
              <a:pPr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・効率・効果的な点検</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a:effectLst/>
                  <a:latin typeface="Century" panose="02040604050505020304" pitchFamily="18" charset="0"/>
                  <a:ea typeface="HG丸ｺﾞｼｯｸM-PRO" panose="020F0400000000000000" pitchFamily="50" charset="-128"/>
                  <a:cs typeface="Times New Roman" panose="02020603050405020304" pitchFamily="18" charset="0"/>
                </a:rPr>
                <a:t>検討</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5" name="四角形: 上の 2 つの角を切り取る 72">
              <a:extLst>
                <a:ext uri="{FF2B5EF4-FFF2-40B4-BE49-F238E27FC236}">
                  <a16:creationId xmlns:a16="http://schemas.microsoft.com/office/drawing/2014/main" id="{A4B03A6F-B961-9AF2-AF94-C202DF509716}"/>
                </a:ext>
              </a:extLst>
            </p:cNvPr>
            <p:cNvSpPr/>
            <p:nvPr/>
          </p:nvSpPr>
          <p:spPr>
            <a:xfrm>
              <a:off x="1866900" y="0"/>
              <a:ext cx="3015140" cy="1565290"/>
            </a:xfrm>
            <a:prstGeom prst="roundRect">
              <a:avLst/>
            </a:prstGeom>
            <a:solidFill>
              <a:srgbClr val="FF9933"/>
            </a:solidFill>
            <a:ln w="12700" cap="flat" cmpd="sng" algn="ctr">
              <a:solidFill>
                <a:srgbClr val="4472C4">
                  <a:shade val="15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l"/>
              <a:r>
                <a:rPr lang="ja-JP" sz="800" kern="100" dirty="0">
                  <a:solidFill>
                    <a:srgbClr val="000000"/>
                  </a:solidFill>
                  <a:effectLst/>
                  <a:latin typeface="Century" panose="02040604050505020304" pitchFamily="18" charset="0"/>
                  <a:ea typeface="HG丸ｺﾞｼｯｸM-PRO" panose="020F0400000000000000" pitchFamily="50" charset="-128"/>
                  <a:cs typeface="Times New Roman" panose="02020603050405020304" pitchFamily="18" charset="0"/>
                </a:rPr>
                <a:t>基本データ</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dirty="0">
                  <a:solidFill>
                    <a:srgbClr val="000000"/>
                  </a:solidFill>
                  <a:effectLst/>
                  <a:latin typeface="Century" panose="02040604050505020304" pitchFamily="18" charset="0"/>
                  <a:ea typeface="HG丸ｺﾞｼｯｸM-PRO" panose="020F0400000000000000" pitchFamily="50" charset="-128"/>
                  <a:cs typeface="Times New Roman" panose="02020603050405020304" pitchFamily="18" charset="0"/>
                </a:rPr>
                <a:t>・施設</a:t>
              </a:r>
              <a:r>
                <a:rPr lang="ja-JP" altLang="en-US" sz="800" kern="100" dirty="0">
                  <a:solidFill>
                    <a:srgbClr val="000000"/>
                  </a:solidFill>
                  <a:effectLst/>
                  <a:latin typeface="Century" panose="02040604050505020304" pitchFamily="18" charset="0"/>
                  <a:ea typeface="HG丸ｺﾞｼｯｸM-PRO" panose="020F0400000000000000" pitchFamily="50" charset="-128"/>
                  <a:cs typeface="Times New Roman" panose="02020603050405020304" pitchFamily="18" charset="0"/>
                </a:rPr>
                <a:t>諸元</a:t>
              </a:r>
              <a:r>
                <a:rPr lang="ja-JP" sz="800" kern="100" dirty="0">
                  <a:solidFill>
                    <a:srgbClr val="000000"/>
                  </a:solidFill>
                  <a:effectLst/>
                  <a:latin typeface="Century" panose="02040604050505020304" pitchFamily="18" charset="0"/>
                  <a:ea typeface="HG丸ｺﾞｼｯｸM-PRO" panose="020F0400000000000000" pitchFamily="50" charset="-128"/>
                  <a:cs typeface="Times New Roman" panose="02020603050405020304" pitchFamily="18" charset="0"/>
                </a:rPr>
                <a:t>（建設年度、構造種別・使用部材、規格・規模、技術基準等）</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dirty="0">
                  <a:solidFill>
                    <a:srgbClr val="000000"/>
                  </a:solidFill>
                  <a:effectLst/>
                  <a:latin typeface="Century" panose="02040604050505020304" pitchFamily="18" charset="0"/>
                  <a:ea typeface="HG丸ｺﾞｼｯｸM-PRO" panose="020F0400000000000000" pitchFamily="50" charset="-128"/>
                  <a:cs typeface="Times New Roman" panose="02020603050405020304" pitchFamily="18" charset="0"/>
                </a:rPr>
                <a:t>・台帳・構造図・構造計算等</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dirty="0">
                  <a:solidFill>
                    <a:srgbClr val="000000"/>
                  </a:solidFill>
                  <a:effectLst/>
                  <a:latin typeface="Century" panose="02040604050505020304" pitchFamily="18" charset="0"/>
                  <a:ea typeface="HG丸ｺﾞｼｯｸM-PRO" panose="020F0400000000000000" pitchFamily="50" charset="-128"/>
                  <a:cs typeface="Times New Roman" panose="02020603050405020304" pitchFamily="18" charset="0"/>
                </a:rPr>
                <a:t>・付加情報（重要度区分）</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dirty="0">
                  <a:solidFill>
                    <a:srgbClr val="000000"/>
                  </a:solidFill>
                  <a:effectLst/>
                  <a:latin typeface="Century" panose="02040604050505020304" pitchFamily="18" charset="0"/>
                  <a:ea typeface="HG丸ｺﾞｼｯｸM-PRO" panose="020F0400000000000000" pitchFamily="50" charset="-128"/>
                  <a:cs typeface="Times New Roman" panose="02020603050405020304" pitchFamily="18" charset="0"/>
                </a:rPr>
                <a:t>・点検・詳細調査結果</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dirty="0">
                  <a:solidFill>
                    <a:srgbClr val="000000"/>
                  </a:solidFill>
                  <a:effectLst/>
                  <a:latin typeface="Century" panose="02040604050505020304" pitchFamily="18" charset="0"/>
                  <a:ea typeface="HG丸ｺﾞｼｯｸM-PRO" panose="020F0400000000000000" pitchFamily="50" charset="-128"/>
                  <a:cs typeface="Times New Roman" panose="02020603050405020304" pitchFamily="18" charset="0"/>
                </a:rPr>
                <a:t>・補修・補強・部分更新履歴　など</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l"/>
              <a:r>
                <a:rPr lang="ja-JP" sz="800" kern="100" dirty="0">
                  <a:solidFill>
                    <a:srgbClr val="000000"/>
                  </a:solidFill>
                  <a:effectLst/>
                  <a:latin typeface="Century" panose="02040604050505020304" pitchFamily="18" charset="0"/>
                  <a:ea typeface="HG丸ｺﾞｼｯｸM-PRO" panose="020F0400000000000000" pitchFamily="50" charset="-128"/>
                  <a:cs typeface="Times New Roman" panose="02020603050405020304" pitchFamily="18" charset="0"/>
                </a:rPr>
                <a:t>※分野施設毎にマネジメントに必要なデータを検討</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6" name="四角形: 上の 2 つの角を切り取る 72">
              <a:extLst>
                <a:ext uri="{FF2B5EF4-FFF2-40B4-BE49-F238E27FC236}">
                  <a16:creationId xmlns:a16="http://schemas.microsoft.com/office/drawing/2014/main" id="{ADACC9EA-D8FF-0308-D181-928EAE02BA29}"/>
                </a:ext>
              </a:extLst>
            </p:cNvPr>
            <p:cNvSpPr/>
            <p:nvPr/>
          </p:nvSpPr>
          <p:spPr>
            <a:xfrm>
              <a:off x="1244600" y="2387600"/>
              <a:ext cx="3573275" cy="696083"/>
            </a:xfrm>
            <a:prstGeom prst="roundRect">
              <a:avLst/>
            </a:prstGeom>
            <a:solidFill>
              <a:srgbClr val="FF9933"/>
            </a:solidFill>
            <a:ln w="12700" cap="flat" cmpd="sng" algn="ctr">
              <a:solidFill>
                <a:srgbClr val="4472C4">
                  <a:shade val="15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l"/>
              <a:r>
                <a:rPr lang="ja-JP" sz="800" kern="100" dirty="0">
                  <a:solidFill>
                    <a:srgbClr val="000000"/>
                  </a:solidFill>
                  <a:effectLst/>
                  <a:latin typeface="Century" panose="02040604050505020304" pitchFamily="18" charset="0"/>
                  <a:ea typeface="HG丸ｺﾞｼｯｸM-PRO" panose="020F0400000000000000" pitchFamily="50" charset="-128"/>
                  <a:cs typeface="Times New Roman" panose="02020603050405020304" pitchFamily="18" charset="0"/>
                </a:rPr>
                <a:t>データ管理ルールの確立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01600" indent="-101600" algn="l"/>
              <a:r>
                <a:rPr lang="ja-JP" sz="800" kern="100" dirty="0">
                  <a:solidFill>
                    <a:srgbClr val="000000"/>
                  </a:solidFill>
                  <a:effectLst/>
                  <a:latin typeface="Century" panose="02040604050505020304" pitchFamily="18" charset="0"/>
                  <a:ea typeface="HG丸ｺﾞｼｯｸM-PRO" panose="020F0400000000000000" pitchFamily="50" charset="-128"/>
                  <a:cs typeface="Times New Roman" panose="02020603050405020304" pitchFamily="18" charset="0"/>
                </a:rPr>
                <a:t>・電子データを</a:t>
              </a:r>
              <a:r>
                <a:rPr lang="ja-JP" sz="800" kern="100" dirty="0">
                  <a:solidFill>
                    <a:srgbClr val="FF0000"/>
                  </a:solidFill>
                  <a:effectLst/>
                  <a:latin typeface="Century" panose="02040604050505020304" pitchFamily="18" charset="0"/>
                  <a:ea typeface="HG丸ｺﾞｼｯｸM-PRO" panose="020F0400000000000000" pitchFamily="50" charset="-128"/>
                  <a:cs typeface="Times New Roman" panose="02020603050405020304" pitchFamily="18" charset="0"/>
                </a:rPr>
                <a:t>原則として</a:t>
              </a:r>
              <a:r>
                <a:rPr lang="ja-JP" sz="800" kern="100" dirty="0">
                  <a:solidFill>
                    <a:srgbClr val="000000"/>
                  </a:solidFill>
                  <a:effectLst/>
                  <a:latin typeface="Century" panose="02040604050505020304" pitchFamily="18" charset="0"/>
                  <a:ea typeface="HG丸ｺﾞｼｯｸM-PRO" panose="020F0400000000000000" pitchFamily="50" charset="-128"/>
                  <a:cs typeface="Times New Roman" panose="02020603050405020304" pitchFamily="18" charset="0"/>
                </a:rPr>
                <a:t>各分野施設毎にデータ蓄積の内容やタイミング、手法、管理者等を明確にする。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48" name="テキスト ボックス 47">
            <a:extLst>
              <a:ext uri="{FF2B5EF4-FFF2-40B4-BE49-F238E27FC236}">
                <a16:creationId xmlns:a16="http://schemas.microsoft.com/office/drawing/2014/main" id="{C7E3C313-C43C-7177-F250-9519B2F61643}"/>
              </a:ext>
            </a:extLst>
          </p:cNvPr>
          <p:cNvSpPr txBox="1"/>
          <p:nvPr/>
        </p:nvSpPr>
        <p:spPr>
          <a:xfrm>
            <a:off x="3203040" y="6500090"/>
            <a:ext cx="2737918" cy="276999"/>
          </a:xfrm>
          <a:prstGeom prst="rect">
            <a:avLst/>
          </a:prstGeom>
          <a:noFill/>
        </p:spPr>
        <p:txBody>
          <a:bodyPr wrap="square">
            <a:spAutoFit/>
          </a:bodyPr>
          <a:lstStyle/>
          <a:p>
            <a:pPr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図</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3.4‑</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５データ蓄積（活用）の目的</a:t>
            </a:r>
          </a:p>
        </p:txBody>
      </p:sp>
    </p:spTree>
    <p:extLst>
      <p:ext uri="{BB962C8B-B14F-4D97-AF65-F5344CB8AC3E}">
        <p14:creationId xmlns:p14="http://schemas.microsoft.com/office/powerpoint/2010/main" val="26450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7" y="954456"/>
            <a:ext cx="8856421"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a:xfrm>
            <a:off x="8405659" y="6492875"/>
            <a:ext cx="660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201</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4E59A038-10C9-F62F-D169-FEAA004306F2}"/>
              </a:ext>
            </a:extLst>
          </p:cNvPr>
          <p:cNvSpPr txBox="1"/>
          <p:nvPr/>
        </p:nvSpPr>
        <p:spPr>
          <a:xfrm>
            <a:off x="0" y="554172"/>
            <a:ext cx="5707781" cy="369332"/>
          </a:xfrm>
          <a:prstGeom prst="rect">
            <a:avLst/>
          </a:prstGeom>
          <a:noFill/>
        </p:spPr>
        <p:txBody>
          <a:bodyPr wrap="square">
            <a:spAutoFit/>
          </a:bodyPr>
          <a:lstStyle/>
          <a:p>
            <a:pPr algn="just"/>
            <a:r>
              <a:rPr lang="en-US" altLang="ja-JP" sz="1800" b="1" kern="100" dirty="0">
                <a:effectLst/>
                <a:latin typeface="Meiryo UI" panose="020B0604030504040204" pitchFamily="50" charset="-128"/>
                <a:ea typeface="Meiryo UI" panose="020B0604030504040204" pitchFamily="50" charset="-128"/>
              </a:rPr>
              <a:t>3.4.3</a:t>
            </a:r>
            <a:r>
              <a:rPr lang="ja-JP" altLang="ja-JP" sz="1800" b="1" kern="100" dirty="0">
                <a:effectLst/>
                <a:latin typeface="Meiryo UI" panose="020B0604030504040204" pitchFamily="50" charset="-128"/>
                <a:ea typeface="Meiryo UI" panose="020B0604030504040204" pitchFamily="50" charset="-128"/>
              </a:rPr>
              <a:t>　維持管理手法、維持管理水準、更新フロー</a:t>
            </a:r>
            <a:endParaRPr lang="ja-JP" altLang="ja-JP" kern="100" dirty="0">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28D007C-21D2-4735-D714-ADAF92D00BA2}"/>
              </a:ext>
            </a:extLst>
          </p:cNvPr>
          <p:cNvSpPr txBox="1"/>
          <p:nvPr/>
        </p:nvSpPr>
        <p:spPr>
          <a:xfrm>
            <a:off x="85447" y="1137607"/>
            <a:ext cx="2236101" cy="276999"/>
          </a:xfrm>
          <a:prstGeom prst="rect">
            <a:avLst/>
          </a:prstGeom>
          <a:noFill/>
        </p:spPr>
        <p:txBody>
          <a:bodyPr wrap="square">
            <a:spAutoFit/>
          </a:bodyPr>
          <a:lstStyle/>
          <a:p>
            <a:r>
              <a:rPr lang="ja-JP" altLang="ja-JP" sz="1200" b="1" kern="100" dirty="0">
                <a:effectLst/>
                <a:latin typeface="Meiryo UI" panose="020B0604030504040204" pitchFamily="50" charset="-128"/>
                <a:ea typeface="Meiryo UI" panose="020B0604030504040204" pitchFamily="50" charset="-128"/>
              </a:rPr>
              <a:t>（１）　維持管理手法の設定</a:t>
            </a:r>
          </a:p>
        </p:txBody>
      </p:sp>
      <p:sp>
        <p:nvSpPr>
          <p:cNvPr id="9" name="テキスト ボックス 8">
            <a:extLst>
              <a:ext uri="{FF2B5EF4-FFF2-40B4-BE49-F238E27FC236}">
                <a16:creationId xmlns:a16="http://schemas.microsoft.com/office/drawing/2014/main" id="{A5A477EF-D395-0DD4-ED7B-8E3267527622}"/>
              </a:ext>
            </a:extLst>
          </p:cNvPr>
          <p:cNvSpPr txBox="1"/>
          <p:nvPr/>
        </p:nvSpPr>
        <p:spPr>
          <a:xfrm>
            <a:off x="447575" y="1495902"/>
            <a:ext cx="8248850" cy="1175450"/>
          </a:xfrm>
          <a:prstGeom prst="rect">
            <a:avLst/>
          </a:prstGeom>
          <a:noFill/>
        </p:spPr>
        <p:txBody>
          <a:bodyPr wrap="square">
            <a:spAutoFit/>
          </a:bodyPr>
          <a:lstStyle/>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安全性・信頼性や</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LCC</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最小化の観点から、「予防保全」による管理を原則とし、継続的にレベルアップを図っていく。また、適切な維</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持管理手法や最適な補修時期を設定するため、点検結果を踏まえた劣化損傷の程度（健全度等）などデータの蓄積状況、施設の</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特性（材料、設計基準（設置時の施工技術）、使用環境、経過年数、施設が受ける作用など）や重要度（施設の利用状況、</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不具合が発生した場合の社会的影響度や代替性、維持管理・更新費用、防災上の位置づけ等）を考慮し維持管理手法を設定す</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る。</a:t>
            </a:r>
          </a:p>
        </p:txBody>
      </p:sp>
      <p:sp>
        <p:nvSpPr>
          <p:cNvPr id="11" name="テキスト ボックス 10">
            <a:extLst>
              <a:ext uri="{FF2B5EF4-FFF2-40B4-BE49-F238E27FC236}">
                <a16:creationId xmlns:a16="http://schemas.microsoft.com/office/drawing/2014/main" id="{4633F1DC-FA3B-6E6D-896A-B18E777DFF8A}"/>
              </a:ext>
            </a:extLst>
          </p:cNvPr>
          <p:cNvSpPr txBox="1"/>
          <p:nvPr/>
        </p:nvSpPr>
        <p:spPr>
          <a:xfrm>
            <a:off x="3274103" y="2891779"/>
            <a:ext cx="2897203" cy="276999"/>
          </a:xfrm>
          <a:prstGeom prst="rect">
            <a:avLst/>
          </a:prstGeom>
          <a:noFill/>
        </p:spPr>
        <p:txBody>
          <a:bodyPr wrap="square">
            <a:spAutoFit/>
          </a:bodyPr>
          <a:lstStyle/>
          <a:p>
            <a:pPr algn="ct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3.4‑10</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維持管理手法</a:t>
            </a:r>
          </a:p>
        </p:txBody>
      </p:sp>
      <p:graphicFrame>
        <p:nvGraphicFramePr>
          <p:cNvPr id="12" name="表 11">
            <a:extLst>
              <a:ext uri="{FF2B5EF4-FFF2-40B4-BE49-F238E27FC236}">
                <a16:creationId xmlns:a16="http://schemas.microsoft.com/office/drawing/2014/main" id="{1A104645-3751-1C6E-1498-33B8A33CB7F2}"/>
              </a:ext>
            </a:extLst>
          </p:cNvPr>
          <p:cNvGraphicFramePr>
            <a:graphicFrameLocks noGrp="1"/>
          </p:cNvGraphicFramePr>
          <p:nvPr/>
        </p:nvGraphicFramePr>
        <p:xfrm>
          <a:off x="680930" y="3212798"/>
          <a:ext cx="7665453" cy="2548021"/>
        </p:xfrm>
        <a:graphic>
          <a:graphicData uri="http://schemas.openxmlformats.org/drawingml/2006/table">
            <a:tbl>
              <a:tblPr firstRow="1" firstCol="1" bandRow="1">
                <a:tableStyleId>{5C22544A-7EE6-4342-B048-85BDC9FD1C3A}</a:tableStyleId>
              </a:tblPr>
              <a:tblGrid>
                <a:gridCol w="2899195">
                  <a:extLst>
                    <a:ext uri="{9D8B030D-6E8A-4147-A177-3AD203B41FA5}">
                      <a16:colId xmlns:a16="http://schemas.microsoft.com/office/drawing/2014/main" val="3540839800"/>
                    </a:ext>
                  </a:extLst>
                </a:gridCol>
                <a:gridCol w="1674022">
                  <a:extLst>
                    <a:ext uri="{9D8B030D-6E8A-4147-A177-3AD203B41FA5}">
                      <a16:colId xmlns:a16="http://schemas.microsoft.com/office/drawing/2014/main" val="2235518786"/>
                    </a:ext>
                  </a:extLst>
                </a:gridCol>
                <a:gridCol w="3092236">
                  <a:extLst>
                    <a:ext uri="{9D8B030D-6E8A-4147-A177-3AD203B41FA5}">
                      <a16:colId xmlns:a16="http://schemas.microsoft.com/office/drawing/2014/main" val="357226735"/>
                    </a:ext>
                  </a:extLst>
                </a:gridCol>
              </a:tblGrid>
              <a:tr h="249429">
                <a:tc>
                  <a:txBody>
                    <a:bodyPr/>
                    <a:lstStyle/>
                    <a:p>
                      <a:pPr indent="152400" algn="ctr">
                        <a:lnSpc>
                          <a:spcPct val="120000"/>
                        </a:lnSpc>
                      </a:pPr>
                      <a:r>
                        <a:rPr lang="ja-JP" sz="1050" b="0" kern="100" dirty="0">
                          <a:solidFill>
                            <a:sysClr val="windowText" lastClr="000000"/>
                          </a:solidFill>
                          <a:effectLst/>
                          <a:latin typeface="Meiryo UI" panose="020B0604030504040204" pitchFamily="50" charset="-128"/>
                          <a:ea typeface="Meiryo UI" panose="020B0604030504040204" pitchFamily="50" charset="-128"/>
                        </a:rPr>
                        <a:t>大区分</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indent="152400" algn="ctr">
                        <a:lnSpc>
                          <a:spcPct val="120000"/>
                        </a:lnSpc>
                      </a:pPr>
                      <a:r>
                        <a:rPr lang="ja-JP" sz="1050" b="0" kern="100" dirty="0">
                          <a:solidFill>
                            <a:sysClr val="windowText" lastClr="000000"/>
                          </a:solidFill>
                          <a:effectLst/>
                          <a:latin typeface="Meiryo UI" panose="020B0604030504040204" pitchFamily="50" charset="-128"/>
                          <a:ea typeface="Meiryo UI" panose="020B0604030504040204" pitchFamily="50" charset="-128"/>
                        </a:rPr>
                        <a:t>中区分・内容</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2490655712"/>
                  </a:ext>
                </a:extLst>
              </a:tr>
              <a:tr h="679768">
                <a:tc rowSpan="2">
                  <a:txBody>
                    <a:bodyPr/>
                    <a:lstStyle/>
                    <a:p>
                      <a:pPr algn="just">
                        <a:lnSpc>
                          <a:spcPct val="120000"/>
                        </a:lnSpc>
                      </a:pPr>
                      <a:r>
                        <a:rPr lang="en-US" altLang="ja-JP" sz="1050" b="0" kern="100" dirty="0">
                          <a:solidFill>
                            <a:sysClr val="windowText" lastClr="000000"/>
                          </a:solidFill>
                          <a:effectLst/>
                          <a:latin typeface="Meiryo UI" panose="020B0604030504040204" pitchFamily="50" charset="-128"/>
                          <a:ea typeface="Meiryo UI" panose="020B0604030504040204" pitchFamily="50" charset="-128"/>
                        </a:rPr>
                        <a:t> </a:t>
                      </a:r>
                      <a:r>
                        <a:rPr lang="ja-JP" sz="1050" b="0" kern="100" dirty="0">
                          <a:solidFill>
                            <a:sysClr val="windowText" lastClr="000000"/>
                          </a:solidFill>
                          <a:effectLst/>
                          <a:latin typeface="Meiryo UI" panose="020B0604030504040204" pitchFamily="50" charset="-128"/>
                          <a:ea typeface="Meiryo UI" panose="020B0604030504040204" pitchFamily="50" charset="-128"/>
                        </a:rPr>
                        <a:t>予防保全</a:t>
                      </a:r>
                    </a:p>
                    <a:p>
                      <a:pPr indent="57150" algn="just">
                        <a:lnSpc>
                          <a:spcPct val="120000"/>
                        </a:lnSpc>
                      </a:pPr>
                      <a:r>
                        <a:rPr lang="en-US" altLang="ja-JP" sz="1050" b="0" kern="100" dirty="0">
                          <a:solidFill>
                            <a:sysClr val="windowText" lastClr="000000"/>
                          </a:solidFill>
                          <a:effectLst/>
                          <a:latin typeface="Meiryo UI" panose="020B0604030504040204" pitchFamily="50" charset="-128"/>
                          <a:ea typeface="Meiryo UI" panose="020B0604030504040204" pitchFamily="50" charset="-128"/>
                        </a:rPr>
                        <a:t>  </a:t>
                      </a:r>
                      <a:r>
                        <a:rPr lang="ja-JP" sz="1050" b="0" kern="100" dirty="0">
                          <a:solidFill>
                            <a:sysClr val="windowText" lastClr="000000"/>
                          </a:solidFill>
                          <a:effectLst/>
                          <a:latin typeface="Meiryo UI" panose="020B0604030504040204" pitchFamily="50" charset="-128"/>
                          <a:ea typeface="Meiryo UI" panose="020B0604030504040204" pitchFamily="50" charset="-128"/>
                        </a:rPr>
                        <a:t>・管理上、目標となる水準を定め、安全性や信頼</a:t>
                      </a:r>
                      <a:endParaRPr lang="en-US" altLang="ja-JP" sz="1050" b="0" kern="100" dirty="0">
                        <a:solidFill>
                          <a:sysClr val="windowText" lastClr="000000"/>
                        </a:solidFill>
                        <a:effectLst/>
                        <a:latin typeface="Meiryo UI" panose="020B0604030504040204" pitchFamily="50" charset="-128"/>
                        <a:ea typeface="Meiryo UI" panose="020B0604030504040204" pitchFamily="50" charset="-128"/>
                      </a:endParaRPr>
                    </a:p>
                    <a:p>
                      <a:pPr indent="57150" algn="just">
                        <a:lnSpc>
                          <a:spcPct val="120000"/>
                        </a:lnSpc>
                      </a:pPr>
                      <a:r>
                        <a:rPr lang="en-US" altLang="ja-JP" sz="1050" b="0" kern="100" dirty="0">
                          <a:solidFill>
                            <a:sysClr val="windowText" lastClr="000000"/>
                          </a:solidFill>
                          <a:effectLst/>
                          <a:latin typeface="Meiryo UI" panose="020B0604030504040204" pitchFamily="50" charset="-128"/>
                          <a:ea typeface="Meiryo UI" panose="020B0604030504040204" pitchFamily="50" charset="-128"/>
                        </a:rPr>
                        <a:t>    </a:t>
                      </a:r>
                      <a:r>
                        <a:rPr lang="ja-JP" sz="1050" b="0" kern="100" dirty="0">
                          <a:solidFill>
                            <a:sysClr val="windowText" lastClr="000000"/>
                          </a:solidFill>
                          <a:effectLst/>
                          <a:latin typeface="Meiryo UI" panose="020B0604030504040204" pitchFamily="50" charset="-128"/>
                          <a:ea typeface="Meiryo UI" panose="020B0604030504040204" pitchFamily="50" charset="-128"/>
                        </a:rPr>
                        <a:t>性を損なうなど、求められる機能の保持に支障と</a:t>
                      </a:r>
                      <a:endParaRPr lang="en-US" altLang="ja-JP" sz="1050" b="0" kern="100" dirty="0">
                        <a:solidFill>
                          <a:sysClr val="windowText" lastClr="000000"/>
                        </a:solidFill>
                        <a:effectLst/>
                        <a:latin typeface="Meiryo UI" panose="020B0604030504040204" pitchFamily="50" charset="-128"/>
                        <a:ea typeface="Meiryo UI" panose="020B0604030504040204" pitchFamily="50" charset="-128"/>
                      </a:endParaRPr>
                    </a:p>
                    <a:p>
                      <a:pPr indent="57150" algn="just">
                        <a:lnSpc>
                          <a:spcPct val="120000"/>
                        </a:lnSpc>
                      </a:pPr>
                      <a:r>
                        <a:rPr lang="en-US" altLang="ja-JP" sz="1050" b="0" kern="100" dirty="0">
                          <a:solidFill>
                            <a:sysClr val="windowText" lastClr="000000"/>
                          </a:solidFill>
                          <a:effectLst/>
                          <a:latin typeface="Meiryo UI" panose="020B0604030504040204" pitchFamily="50" charset="-128"/>
                          <a:ea typeface="Meiryo UI" panose="020B0604030504040204" pitchFamily="50" charset="-128"/>
                        </a:rPr>
                        <a:t>    </a:t>
                      </a:r>
                      <a:r>
                        <a:rPr lang="ja-JP" sz="1050" b="0" kern="100" dirty="0">
                          <a:solidFill>
                            <a:sysClr val="windowText" lastClr="000000"/>
                          </a:solidFill>
                          <a:effectLst/>
                          <a:latin typeface="Meiryo UI" panose="020B0604030504040204" pitchFamily="50" charset="-128"/>
                          <a:ea typeface="Meiryo UI" panose="020B0604030504040204" pitchFamily="50" charset="-128"/>
                        </a:rPr>
                        <a:t>なる不具合が発生する前（限界管理水準を下</a:t>
                      </a:r>
                      <a:endParaRPr lang="en-US" altLang="ja-JP" sz="1050" b="0" kern="100" dirty="0">
                        <a:solidFill>
                          <a:sysClr val="windowText" lastClr="000000"/>
                        </a:solidFill>
                        <a:effectLst/>
                        <a:latin typeface="Meiryo UI" panose="020B0604030504040204" pitchFamily="50" charset="-128"/>
                        <a:ea typeface="Meiryo UI" panose="020B0604030504040204" pitchFamily="50" charset="-128"/>
                      </a:endParaRPr>
                    </a:p>
                    <a:p>
                      <a:pPr indent="57150" algn="just">
                        <a:lnSpc>
                          <a:spcPct val="120000"/>
                        </a:lnSpc>
                      </a:pPr>
                      <a:r>
                        <a:rPr lang="en-US" altLang="ja-JP" sz="1050" b="0" kern="100" dirty="0">
                          <a:solidFill>
                            <a:sysClr val="windowText" lastClr="000000"/>
                          </a:solidFill>
                          <a:effectLst/>
                          <a:latin typeface="Meiryo UI" panose="020B0604030504040204" pitchFamily="50" charset="-128"/>
                          <a:ea typeface="Meiryo UI" panose="020B0604030504040204" pitchFamily="50" charset="-128"/>
                        </a:rPr>
                        <a:t>    </a:t>
                      </a:r>
                      <a:r>
                        <a:rPr lang="ja-JP" sz="1050" b="0" kern="100" dirty="0">
                          <a:solidFill>
                            <a:sysClr val="windowText" lastClr="000000"/>
                          </a:solidFill>
                          <a:effectLst/>
                          <a:latin typeface="Meiryo UI" panose="020B0604030504040204" pitchFamily="50" charset="-128"/>
                          <a:ea typeface="Meiryo UI" panose="020B0604030504040204" pitchFamily="50" charset="-128"/>
                        </a:rPr>
                        <a:t>回る前）に対策を講じる</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altLang="en-US" sz="1050" b="0" kern="100" dirty="0">
                          <a:solidFill>
                            <a:sysClr val="windowText" lastClr="000000"/>
                          </a:solidFill>
                          <a:effectLst/>
                          <a:latin typeface="Meiryo UI" panose="020B0604030504040204" pitchFamily="50" charset="-128"/>
                          <a:ea typeface="Meiryo UI" panose="020B0604030504040204" pitchFamily="50" charset="-128"/>
                        </a:rPr>
                        <a:t>　状態</a:t>
                      </a:r>
                      <a:r>
                        <a:rPr lang="ja-JP" sz="1050" b="0" kern="100" dirty="0">
                          <a:solidFill>
                            <a:sysClr val="windowText" lastClr="000000"/>
                          </a:solidFill>
                          <a:effectLst/>
                          <a:latin typeface="Meiryo UI" panose="020B0604030504040204" pitchFamily="50" charset="-128"/>
                          <a:ea typeface="Meiryo UI" panose="020B0604030504040204" pitchFamily="50" charset="-128"/>
                        </a:rPr>
                        <a:t>監視型</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50" b="0" kern="100">
                          <a:solidFill>
                            <a:sysClr val="windowText" lastClr="000000"/>
                          </a:solidFill>
                          <a:effectLst/>
                          <a:latin typeface="Meiryo UI" panose="020B0604030504040204" pitchFamily="50" charset="-128"/>
                          <a:ea typeface="Meiryo UI" panose="020B0604030504040204" pitchFamily="50" charset="-128"/>
                        </a:rPr>
                        <a:t>点検により劣化や損傷などの変状を評価し、目標となる管理水準を下回る場合に補修等を行う。（※）</a:t>
                      </a:r>
                      <a:endParaRPr lang="ja-JP" sz="105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9232817"/>
                  </a:ext>
                </a:extLst>
              </a:tr>
              <a:tr h="756701">
                <a:tc vMerge="1">
                  <a:txBody>
                    <a:bodyPr/>
                    <a:lstStyle/>
                    <a:p>
                      <a:endParaRPr kumimoji="1" lang="ja-JP" altLang="en-US"/>
                    </a:p>
                  </a:txBody>
                  <a:tcPr/>
                </a:tc>
                <a:tc>
                  <a:txBody>
                    <a:bodyPr/>
                    <a:lstStyle/>
                    <a:p>
                      <a:pPr algn="just">
                        <a:lnSpc>
                          <a:spcPct val="120000"/>
                        </a:lnSpc>
                      </a:pPr>
                      <a:r>
                        <a:rPr lang="ja-JP" altLang="en-US" sz="1050" b="0" kern="100" dirty="0">
                          <a:solidFill>
                            <a:sysClr val="windowText" lastClr="000000"/>
                          </a:solidFill>
                          <a:effectLst/>
                          <a:latin typeface="Meiryo UI" panose="020B0604030504040204" pitchFamily="50" charset="-128"/>
                          <a:ea typeface="Meiryo UI" panose="020B0604030504040204" pitchFamily="50" charset="-128"/>
                        </a:rPr>
                        <a:t>　</a:t>
                      </a:r>
                      <a:r>
                        <a:rPr lang="ja-JP" sz="1050" b="0" kern="100" dirty="0">
                          <a:solidFill>
                            <a:sysClr val="windowText" lastClr="000000"/>
                          </a:solidFill>
                          <a:effectLst/>
                          <a:latin typeface="Meiryo UI" panose="020B0604030504040204" pitchFamily="50" charset="-128"/>
                          <a:ea typeface="Meiryo UI" panose="020B0604030504040204" pitchFamily="50" charset="-128"/>
                        </a:rPr>
                        <a:t>時間計画型</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50" b="0" kern="100" dirty="0">
                          <a:solidFill>
                            <a:sysClr val="windowText" lastClr="000000"/>
                          </a:solidFill>
                          <a:effectLst/>
                          <a:latin typeface="Meiryo UI" panose="020B0604030504040204" pitchFamily="50" charset="-128"/>
                          <a:ea typeface="Meiryo UI" panose="020B0604030504040204" pitchFamily="50" charset="-128"/>
                        </a:rPr>
                        <a:t>管理水準を維持するために期間を設定し、定期的に補修等を行う。</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0143081"/>
                  </a:ext>
                </a:extLst>
              </a:tr>
              <a:tr h="862123">
                <a:tc>
                  <a:txBody>
                    <a:bodyPr/>
                    <a:lstStyle/>
                    <a:p>
                      <a:pPr algn="just">
                        <a:lnSpc>
                          <a:spcPct val="120000"/>
                        </a:lnSpc>
                      </a:pPr>
                      <a:r>
                        <a:rPr lang="en-US" altLang="ja-JP" sz="1050" b="0" kern="100" dirty="0">
                          <a:solidFill>
                            <a:sysClr val="windowText" lastClr="000000"/>
                          </a:solidFill>
                          <a:effectLst/>
                          <a:latin typeface="Meiryo UI" panose="020B0604030504040204" pitchFamily="50" charset="-128"/>
                          <a:ea typeface="Meiryo UI" panose="020B0604030504040204" pitchFamily="50" charset="-128"/>
                        </a:rPr>
                        <a:t> </a:t>
                      </a:r>
                      <a:r>
                        <a:rPr lang="ja-JP" sz="1050" b="0" kern="100" dirty="0">
                          <a:solidFill>
                            <a:sysClr val="windowText" lastClr="000000"/>
                          </a:solidFill>
                          <a:effectLst/>
                          <a:latin typeface="Meiryo UI" panose="020B0604030504040204" pitchFamily="50" charset="-128"/>
                          <a:ea typeface="Meiryo UI" panose="020B0604030504040204" pitchFamily="50" charset="-128"/>
                        </a:rPr>
                        <a:t>事後保全</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20000"/>
                        </a:lnSpc>
                      </a:pPr>
                      <a:r>
                        <a:rPr lang="ja-JP" altLang="en-US" sz="1050" b="0" kern="100" dirty="0">
                          <a:solidFill>
                            <a:sysClr val="windowText" lastClr="000000"/>
                          </a:solidFill>
                          <a:effectLst/>
                          <a:latin typeface="Meiryo UI" panose="020B0604030504040204" pitchFamily="50" charset="-128"/>
                          <a:ea typeface="Meiryo UI" panose="020B0604030504040204" pitchFamily="50" charset="-128"/>
                        </a:rPr>
                        <a:t>　</a:t>
                      </a:r>
                      <a:r>
                        <a:rPr lang="ja-JP" sz="1050" b="0" kern="100" dirty="0">
                          <a:solidFill>
                            <a:sysClr val="windowText" lastClr="000000"/>
                          </a:solidFill>
                          <a:effectLst/>
                          <a:latin typeface="Meiryo UI" panose="020B0604030504040204" pitchFamily="50" charset="-128"/>
                          <a:ea typeface="Meiryo UI" panose="020B0604030504040204" pitchFamily="50" charset="-128"/>
                        </a:rPr>
                        <a:t>求められる機能の保持に支障となる不具合が発生した段階（限界管理水準を下回る</a:t>
                      </a:r>
                      <a:endParaRPr lang="en-US" altLang="ja-JP" sz="1050" b="0" kern="100" dirty="0">
                        <a:solidFill>
                          <a:sysClr val="windowText" lastClr="000000"/>
                        </a:solidFill>
                        <a:effectLst/>
                        <a:latin typeface="Meiryo UI" panose="020B0604030504040204" pitchFamily="50" charset="-128"/>
                        <a:ea typeface="Meiryo UI" panose="020B0604030504040204" pitchFamily="50" charset="-128"/>
                      </a:endParaRPr>
                    </a:p>
                    <a:p>
                      <a:pPr algn="just">
                        <a:lnSpc>
                          <a:spcPct val="120000"/>
                        </a:lnSpc>
                      </a:pPr>
                      <a:r>
                        <a:rPr lang="ja-JP" altLang="en-US" sz="1050" b="0" kern="100" dirty="0">
                          <a:solidFill>
                            <a:sysClr val="windowText" lastClr="000000"/>
                          </a:solidFill>
                          <a:effectLst/>
                          <a:latin typeface="Meiryo UI" panose="020B0604030504040204" pitchFamily="50" charset="-128"/>
                          <a:ea typeface="Meiryo UI" panose="020B0604030504040204" pitchFamily="50" charset="-128"/>
                        </a:rPr>
                        <a:t>　</a:t>
                      </a:r>
                      <a:r>
                        <a:rPr lang="ja-JP" sz="1050" b="0" kern="100" dirty="0">
                          <a:solidFill>
                            <a:sysClr val="windowText" lastClr="000000"/>
                          </a:solidFill>
                          <a:effectLst/>
                          <a:latin typeface="Meiryo UI" panose="020B0604030504040204" pitchFamily="50" charset="-128"/>
                          <a:ea typeface="Meiryo UI" panose="020B0604030504040204" pitchFamily="50" charset="-128"/>
                        </a:rPr>
                        <a:t>段階）で補修等を行う。</a:t>
                      </a:r>
                    </a:p>
                    <a:p>
                      <a:pPr marL="133350" indent="-133350" algn="just">
                        <a:lnSpc>
                          <a:spcPct val="120000"/>
                        </a:lnSpc>
                      </a:pPr>
                      <a:r>
                        <a:rPr lang="ja-JP" altLang="en-US" sz="1050" b="0" kern="100" dirty="0">
                          <a:solidFill>
                            <a:sysClr val="windowText" lastClr="000000"/>
                          </a:solidFill>
                          <a:effectLst/>
                          <a:latin typeface="Meiryo UI" panose="020B0604030504040204" pitchFamily="50" charset="-128"/>
                          <a:ea typeface="Meiryo UI" panose="020B0604030504040204" pitchFamily="50" charset="-128"/>
                        </a:rPr>
                        <a:t>　　</a:t>
                      </a:r>
                      <a:r>
                        <a:rPr lang="ja-JP" sz="1050" b="0" kern="100" dirty="0">
                          <a:solidFill>
                            <a:sysClr val="windowText" lastClr="000000"/>
                          </a:solidFill>
                          <a:effectLst/>
                          <a:latin typeface="Meiryo UI" panose="020B0604030504040204" pitchFamily="50" charset="-128"/>
                          <a:ea typeface="Meiryo UI" panose="020B0604030504040204" pitchFamily="50" charset="-128"/>
                        </a:rPr>
                        <a:t>・軽微な損傷などによる公園利用者等への影響がほとんど無い施設に適用する。</a:t>
                      </a:r>
                    </a:p>
                    <a:p>
                      <a:pPr algn="just">
                        <a:lnSpc>
                          <a:spcPct val="120000"/>
                        </a:lnSpc>
                      </a:pPr>
                      <a:r>
                        <a:rPr lang="ja-JP" altLang="en-US" sz="1050" b="0" kern="100" dirty="0">
                          <a:solidFill>
                            <a:sysClr val="windowText" lastClr="000000"/>
                          </a:solidFill>
                          <a:effectLst/>
                          <a:latin typeface="Meiryo UI" panose="020B0604030504040204" pitchFamily="50" charset="-128"/>
                          <a:ea typeface="Meiryo UI" panose="020B0604030504040204" pitchFamily="50" charset="-128"/>
                        </a:rPr>
                        <a:t>　　</a:t>
                      </a:r>
                      <a:r>
                        <a:rPr lang="ja-JP" sz="1050" b="0" kern="100" dirty="0">
                          <a:solidFill>
                            <a:sysClr val="windowText" lastClr="000000"/>
                          </a:solidFill>
                          <a:effectLst/>
                          <a:latin typeface="Meiryo UI" panose="020B0604030504040204" pitchFamily="50" charset="-128"/>
                          <a:ea typeface="Meiryo UI" panose="020B0604030504040204" pitchFamily="50" charset="-128"/>
                        </a:rPr>
                        <a:t>・日常の維持管理の中で早期発見、早期対応に努める。</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6211" marR="562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285129237"/>
                  </a:ext>
                </a:extLst>
              </a:tr>
            </a:tbl>
          </a:graphicData>
        </a:graphic>
      </p:graphicFrame>
      <p:sp>
        <p:nvSpPr>
          <p:cNvPr id="14" name="テキスト ボックス 13">
            <a:extLst>
              <a:ext uri="{FF2B5EF4-FFF2-40B4-BE49-F238E27FC236}">
                <a16:creationId xmlns:a16="http://schemas.microsoft.com/office/drawing/2014/main" id="{7E3B2940-AC1D-7EF6-378F-0BE6E375DECB}"/>
              </a:ext>
            </a:extLst>
          </p:cNvPr>
          <p:cNvSpPr txBox="1"/>
          <p:nvPr/>
        </p:nvSpPr>
        <p:spPr>
          <a:xfrm>
            <a:off x="447575" y="5820318"/>
            <a:ext cx="7898808" cy="461665"/>
          </a:xfrm>
          <a:prstGeom prst="rect">
            <a:avLst/>
          </a:prstGeom>
          <a:noFill/>
        </p:spPr>
        <p:txBody>
          <a:bodyPr wrap="square">
            <a:spAutoFit/>
          </a:bodyPr>
          <a:lstStyle/>
          <a:p>
            <a:pPr marL="381000" indent="-11430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※本計画の中で状態監視型に位置付けた施設のうちいくつかの施設は、「公園施設長寿命化計画策定指針（案）」上では、事後保全型管理に位置付けられている。</a:t>
            </a:r>
          </a:p>
        </p:txBody>
      </p:sp>
    </p:spTree>
    <p:extLst>
      <p:ext uri="{BB962C8B-B14F-4D97-AF65-F5344CB8AC3E}">
        <p14:creationId xmlns:p14="http://schemas.microsoft.com/office/powerpoint/2010/main" val="218327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148</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03005" y="869567"/>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【補足】</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体制は主に行っている実施主体を記載しており、これによらない場合もある。</a:t>
            </a: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1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日常点検の頻度は当該路線により異なり、交通量</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万台</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日以上の路線では週</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回、それ以外では週</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回の頻度で実施。</a:t>
            </a: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臨時的に行う緊急点検等は必要に応じて随意実施。</a:t>
            </a:r>
            <a:endPar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54101817-EEB0-07A2-092C-B8AF6592A185}"/>
              </a:ext>
            </a:extLst>
          </p:cNvPr>
          <p:cNvSpPr txBox="1"/>
          <p:nvPr/>
        </p:nvSpPr>
        <p:spPr>
          <a:xfrm>
            <a:off x="83996" y="521549"/>
            <a:ext cx="2744787" cy="369332"/>
          </a:xfrm>
          <a:prstGeom prst="rect">
            <a:avLst/>
          </a:prstGeom>
          <a:noFill/>
        </p:spPr>
        <p:txBody>
          <a:bodyPr wrap="square">
            <a:spAutoFit/>
          </a:bodyPr>
          <a:lstStyle/>
          <a:p>
            <a:pPr marL="255905" indent="-255905" algn="just">
              <a:spcBef>
                <a:spcPts val="1200"/>
              </a:spcBef>
              <a:spcAft>
                <a:spcPts val="600"/>
              </a:spcAft>
            </a:pPr>
            <a:r>
              <a:rPr lang="ja-JP" altLang="ja-JP" sz="1800" b="1" dirty="0">
                <a:effectLst/>
                <a:latin typeface="Meiryo UI" panose="020B0604030504040204" pitchFamily="50" charset="-128"/>
                <a:ea typeface="Meiryo UI" panose="020B0604030504040204" pitchFamily="50" charset="-128"/>
              </a:rPr>
              <a:t>２</a:t>
            </a:r>
            <a:r>
              <a:rPr lang="en-US" altLang="ja-JP" sz="1800" b="1" dirty="0">
                <a:effectLst/>
                <a:latin typeface="Meiryo UI" panose="020B0604030504040204" pitchFamily="50" charset="-128"/>
                <a:ea typeface="Meiryo UI" panose="020B0604030504040204" pitchFamily="50" charset="-128"/>
              </a:rPr>
              <a:t>.</a:t>
            </a:r>
            <a:r>
              <a:rPr lang="ja-JP" altLang="ja-JP" sz="1800" b="1" dirty="0">
                <a:effectLst/>
                <a:latin typeface="Meiryo UI" panose="020B0604030504040204" pitchFamily="50" charset="-128"/>
                <a:ea typeface="Meiryo UI" panose="020B0604030504040204" pitchFamily="50" charset="-128"/>
              </a:rPr>
              <a:t>２</a:t>
            </a:r>
            <a:r>
              <a:rPr lang="en-US" altLang="ja-JP" sz="1800" b="1" dirty="0">
                <a:effectLst/>
                <a:latin typeface="Meiryo UI" panose="020B0604030504040204" pitchFamily="50" charset="-128"/>
                <a:ea typeface="Meiryo UI" panose="020B0604030504040204" pitchFamily="50" charset="-128"/>
              </a:rPr>
              <a:t>.</a:t>
            </a:r>
            <a:r>
              <a:rPr lang="ja-JP" altLang="ja-JP" sz="1800" b="1" dirty="0">
                <a:effectLst/>
                <a:latin typeface="Meiryo UI" panose="020B0604030504040204" pitchFamily="50" charset="-128"/>
                <a:ea typeface="Meiryo UI" panose="020B0604030504040204" pitchFamily="50" charset="-128"/>
              </a:rPr>
              <a:t>１ 維持管理の現状</a:t>
            </a:r>
          </a:p>
        </p:txBody>
      </p:sp>
      <p:sp>
        <p:nvSpPr>
          <p:cNvPr id="8" name="テキスト ボックス 7">
            <a:extLst>
              <a:ext uri="{FF2B5EF4-FFF2-40B4-BE49-F238E27FC236}">
                <a16:creationId xmlns:a16="http://schemas.microsoft.com/office/drawing/2014/main" id="{234548C5-3DE5-780A-2178-6D06912F5C0B}"/>
              </a:ext>
            </a:extLst>
          </p:cNvPr>
          <p:cNvSpPr txBox="1"/>
          <p:nvPr/>
        </p:nvSpPr>
        <p:spPr>
          <a:xfrm>
            <a:off x="103005" y="963575"/>
            <a:ext cx="4265795" cy="1634615"/>
          </a:xfrm>
          <a:prstGeom prst="rect">
            <a:avLst/>
          </a:prstGeom>
          <a:noFill/>
        </p:spPr>
        <p:txBody>
          <a:bodyPr wrap="square">
            <a:spAutoFit/>
          </a:bodyPr>
          <a:lstStyle/>
          <a:p>
            <a:pPr marL="0" lvl="3" algn="l" fontAlgn="base">
              <a:lnSpc>
                <a:spcPct val="120000"/>
              </a:lnSpc>
              <a:spcBef>
                <a:spcPts val="600"/>
              </a:spcBef>
              <a:spcAft>
                <a:spcPts val="120"/>
              </a:spcAft>
              <a:buClr>
                <a:srgbClr val="000000"/>
              </a:buClr>
            </a:pPr>
            <a:r>
              <a:rPr lang="ja-JP" altLang="en-US" sz="105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（１）</a:t>
            </a:r>
            <a:r>
              <a:rPr lang="ja-JP" altLang="ja-JP" sz="105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公園の維持管理の現状</a:t>
            </a:r>
            <a:endParaRPr lang="ja-JP" altLang="ja-JP" sz="1050" b="1" u="none" strike="noStrike" spc="0" dirty="0">
              <a:effectLst/>
              <a:latin typeface="Meiryo UI" panose="020B0604030504040204" pitchFamily="50" charset="-128"/>
              <a:ea typeface="Meiryo UI" panose="020B0604030504040204" pitchFamily="50" charset="-128"/>
              <a:cs typeface="Arial" panose="020B0604020202020204" pitchFamily="34" charset="0"/>
            </a:endParaRPr>
          </a:p>
          <a:p>
            <a:pPr algn="just">
              <a:lnSpc>
                <a:spcPct val="120000"/>
              </a:lnSpc>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公園の維持管理においては、遊具をはじめとする施設の安全確保やきめ</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細やかな修繕、清掃、除草、樹木管理など、府民に快適に利用してもらう</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ための日常的な維持管理及び各種施設が常に稼動できるよう点検・巡視</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による現状把握を行うことが非常に重要である。これらの日常的な維持管</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理や点検・巡視による現状把握については、一部の公園を除き、平成18年</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度から、民間事業者のノウハウを活用し、より効果的、効率的な管理運営</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を行うことを目的として、指定管理者制度により実施している。</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659DE0CC-F481-96D2-40E2-B312C3428AF5}"/>
              </a:ext>
            </a:extLst>
          </p:cNvPr>
          <p:cNvSpPr txBox="1"/>
          <p:nvPr/>
        </p:nvSpPr>
        <p:spPr>
          <a:xfrm>
            <a:off x="1210155" y="2583256"/>
            <a:ext cx="2173287" cy="230832"/>
          </a:xfrm>
          <a:prstGeom prst="rect">
            <a:avLst/>
          </a:prstGeom>
          <a:noFill/>
        </p:spPr>
        <p:txBody>
          <a:bodyPr wrap="square">
            <a:spAutoFit/>
          </a:bodyPr>
          <a:lstStyle/>
          <a:p>
            <a:pPr algn="ctr">
              <a:spcBef>
                <a:spcPts val="600"/>
              </a:spcBef>
            </a:pPr>
            <a:r>
              <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900" dirty="0">
                <a:effectLst/>
                <a:latin typeface="Meiryo UI" panose="020B0604030504040204" pitchFamily="50" charset="-128"/>
                <a:ea typeface="Meiryo UI" panose="020B0604030504040204" pitchFamily="50" charset="-128"/>
                <a:cs typeface="Times New Roman" panose="02020603050405020304" pitchFamily="18" charset="0"/>
              </a:rPr>
              <a:t>2.2‑1</a:t>
            </a:r>
            <a:r>
              <a:rPr lang="ja-JP" altLang="ja-JP" sz="900" dirty="0">
                <a:effectLst/>
                <a:latin typeface="Meiryo UI" panose="020B0604030504040204" pitchFamily="50" charset="-128"/>
                <a:ea typeface="Meiryo UI" panose="020B0604030504040204" pitchFamily="50" charset="-128"/>
                <a:cs typeface="Times New Roman" panose="02020603050405020304" pitchFamily="18" charset="0"/>
              </a:rPr>
              <a:t>大阪府と指定管理者の分担</a:t>
            </a:r>
          </a:p>
        </p:txBody>
      </p:sp>
      <p:graphicFrame>
        <p:nvGraphicFramePr>
          <p:cNvPr id="18" name="表 17">
            <a:extLst>
              <a:ext uri="{FF2B5EF4-FFF2-40B4-BE49-F238E27FC236}">
                <a16:creationId xmlns:a16="http://schemas.microsoft.com/office/drawing/2014/main" id="{1BE1AE62-3623-68A6-FBAB-D5AFFBE82138}"/>
              </a:ext>
            </a:extLst>
          </p:cNvPr>
          <p:cNvGraphicFramePr>
            <a:graphicFrameLocks noGrp="1"/>
          </p:cNvGraphicFramePr>
          <p:nvPr/>
        </p:nvGraphicFramePr>
        <p:xfrm>
          <a:off x="229870" y="2825283"/>
          <a:ext cx="4138930" cy="1353277"/>
        </p:xfrm>
        <a:graphic>
          <a:graphicData uri="http://schemas.openxmlformats.org/drawingml/2006/table">
            <a:tbl>
              <a:tblPr firstRow="1" firstCol="1" lastRow="1" lastCol="1" bandRow="1" bandCol="1">
                <a:tableStyleId>{5C22544A-7EE6-4342-B048-85BDC9FD1C3A}</a:tableStyleId>
              </a:tblPr>
              <a:tblGrid>
                <a:gridCol w="792480">
                  <a:extLst>
                    <a:ext uri="{9D8B030D-6E8A-4147-A177-3AD203B41FA5}">
                      <a16:colId xmlns:a16="http://schemas.microsoft.com/office/drawing/2014/main" val="2314533226"/>
                    </a:ext>
                  </a:extLst>
                </a:gridCol>
                <a:gridCol w="3346450">
                  <a:extLst>
                    <a:ext uri="{9D8B030D-6E8A-4147-A177-3AD203B41FA5}">
                      <a16:colId xmlns:a16="http://schemas.microsoft.com/office/drawing/2014/main" val="1355983808"/>
                    </a:ext>
                  </a:extLst>
                </a:gridCol>
              </a:tblGrid>
              <a:tr h="180310">
                <a:tc>
                  <a:txBody>
                    <a:bodyPr/>
                    <a:lstStyle/>
                    <a:p>
                      <a:pPr algn="just">
                        <a:lnSpc>
                          <a:spcPct val="120000"/>
                        </a:lnSpc>
                      </a:pPr>
                      <a:r>
                        <a:rPr lang="en-US" sz="1000" b="0" dirty="0">
                          <a:solidFill>
                            <a:schemeClr val="tx1"/>
                          </a:solidFill>
                          <a:effectLst/>
                          <a:latin typeface="Meiryo UI" panose="020B0604030504040204" pitchFamily="50" charset="-128"/>
                          <a:ea typeface="Meiryo UI" panose="020B0604030504040204" pitchFamily="50" charset="-128"/>
                        </a:rPr>
                        <a:t> </a:t>
                      </a:r>
                      <a:endParaRPr lang="ja-JP" sz="10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20000"/>
                        </a:lnSpc>
                      </a:pPr>
                      <a:r>
                        <a:rPr lang="ja-JP" sz="1000" b="0" dirty="0">
                          <a:solidFill>
                            <a:schemeClr val="tx1"/>
                          </a:solidFill>
                          <a:effectLst/>
                          <a:latin typeface="Meiryo UI" panose="020B0604030504040204" pitchFamily="50" charset="-128"/>
                          <a:ea typeface="Meiryo UI" panose="020B0604030504040204" pitchFamily="50" charset="-128"/>
                        </a:rPr>
                        <a:t>維持管理の主な内容</a:t>
                      </a:r>
                      <a:endParaRPr lang="ja-JP" sz="10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56884621"/>
                  </a:ext>
                </a:extLst>
              </a:tr>
              <a:tr h="789570">
                <a:tc>
                  <a:txBody>
                    <a:bodyPr/>
                    <a:lstStyle/>
                    <a:p>
                      <a:pPr algn="ctr">
                        <a:lnSpc>
                          <a:spcPct val="120000"/>
                        </a:lnSpc>
                      </a:pPr>
                      <a:r>
                        <a:rPr lang="ja-JP" sz="1000" b="0">
                          <a:solidFill>
                            <a:schemeClr val="tx1"/>
                          </a:solidFill>
                          <a:effectLst/>
                          <a:latin typeface="Meiryo UI" panose="020B0604030504040204" pitchFamily="50" charset="-128"/>
                          <a:ea typeface="Meiryo UI" panose="020B0604030504040204" pitchFamily="50" charset="-128"/>
                        </a:rPr>
                        <a:t>指定管理者</a:t>
                      </a:r>
                      <a:endParaRPr lang="ja-JP" sz="1000" b="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00" b="0" dirty="0">
                          <a:solidFill>
                            <a:schemeClr val="tx1"/>
                          </a:solidFill>
                          <a:effectLst/>
                          <a:latin typeface="Meiryo UI" panose="020B0604030504040204" pitchFamily="50" charset="-128"/>
                          <a:ea typeface="Meiryo UI" panose="020B0604030504040204" pitchFamily="50" charset="-128"/>
                        </a:rPr>
                        <a:t>・公園施設全般の点検　</a:t>
                      </a:r>
                    </a:p>
                    <a:p>
                      <a:pPr marL="133350" indent="-133350" algn="just">
                        <a:lnSpc>
                          <a:spcPct val="120000"/>
                        </a:lnSpc>
                      </a:pPr>
                      <a:r>
                        <a:rPr lang="ja-JP" sz="1000" b="0" dirty="0">
                          <a:solidFill>
                            <a:schemeClr val="tx1"/>
                          </a:solidFill>
                          <a:effectLst/>
                          <a:latin typeface="Meiryo UI" panose="020B0604030504040204" pitchFamily="50" charset="-128"/>
                          <a:ea typeface="Meiryo UI" panose="020B0604030504040204" pitchFamily="50" charset="-128"/>
                        </a:rPr>
                        <a:t>・除草、清掃、樹木管理等の日常的な維持管理作業</a:t>
                      </a:r>
                    </a:p>
                    <a:p>
                      <a:pPr marL="133350" indent="-133350" algn="just">
                        <a:lnSpc>
                          <a:spcPct val="120000"/>
                        </a:lnSpc>
                      </a:pPr>
                      <a:r>
                        <a:rPr lang="ja-JP" sz="1000" b="0" dirty="0">
                          <a:solidFill>
                            <a:schemeClr val="tx1"/>
                          </a:solidFill>
                          <a:effectLst/>
                          <a:latin typeface="Meiryo UI" panose="020B0604030504040204" pitchFamily="50" charset="-128"/>
                          <a:ea typeface="Meiryo UI" panose="020B0604030504040204" pitchFamily="50" charset="-128"/>
                        </a:rPr>
                        <a:t>・電球等の消耗品の交換、漏水処理や劣化部材の取替等の修繕など</a:t>
                      </a:r>
                      <a:endParaRPr lang="ja-JP" sz="10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9292407"/>
                  </a:ext>
                </a:extLst>
              </a:tr>
              <a:tr h="383397">
                <a:tc>
                  <a:txBody>
                    <a:bodyPr/>
                    <a:lstStyle/>
                    <a:p>
                      <a:pPr algn="ctr">
                        <a:lnSpc>
                          <a:spcPct val="120000"/>
                        </a:lnSpc>
                      </a:pPr>
                      <a:r>
                        <a:rPr lang="ja-JP" sz="1000" b="0">
                          <a:solidFill>
                            <a:schemeClr val="tx1"/>
                          </a:solidFill>
                          <a:effectLst/>
                          <a:latin typeface="Meiryo UI" panose="020B0604030504040204" pitchFamily="50" charset="-128"/>
                          <a:ea typeface="Meiryo UI" panose="020B0604030504040204" pitchFamily="50" charset="-128"/>
                        </a:rPr>
                        <a:t>大阪府</a:t>
                      </a:r>
                      <a:endParaRPr lang="ja-JP" sz="1000" b="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33350" algn="just">
                        <a:lnSpc>
                          <a:spcPct val="120000"/>
                        </a:lnSpc>
                      </a:pPr>
                      <a:r>
                        <a:rPr lang="ja-JP" sz="1000" b="0" dirty="0">
                          <a:solidFill>
                            <a:schemeClr val="tx1"/>
                          </a:solidFill>
                          <a:effectLst/>
                          <a:latin typeface="Meiryo UI" panose="020B0604030504040204" pitchFamily="50" charset="-128"/>
                          <a:ea typeface="Meiryo UI" panose="020B0604030504040204" pitchFamily="50" charset="-128"/>
                        </a:rPr>
                        <a:t>・遊具、受変電設備等の更新、建築物の屋根材の全面取替え等の大規模補修、橋梁の耐震対策等の施設改修など</a:t>
                      </a:r>
                      <a:endParaRPr lang="ja-JP" sz="10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4252173"/>
                  </a:ext>
                </a:extLst>
              </a:tr>
            </a:tbl>
          </a:graphicData>
        </a:graphic>
      </p:graphicFrame>
      <p:sp>
        <p:nvSpPr>
          <p:cNvPr id="20" name="テキスト ボックス 19">
            <a:extLst>
              <a:ext uri="{FF2B5EF4-FFF2-40B4-BE49-F238E27FC236}">
                <a16:creationId xmlns:a16="http://schemas.microsoft.com/office/drawing/2014/main" id="{40B6C7EE-D441-6108-DEC7-F194EBAA856D}"/>
              </a:ext>
            </a:extLst>
          </p:cNvPr>
          <p:cNvSpPr txBox="1"/>
          <p:nvPr/>
        </p:nvSpPr>
        <p:spPr>
          <a:xfrm>
            <a:off x="229870" y="4228321"/>
            <a:ext cx="4138930" cy="652294"/>
          </a:xfrm>
          <a:prstGeom prst="rect">
            <a:avLst/>
          </a:prstGeom>
          <a:noFill/>
        </p:spPr>
        <p:txBody>
          <a:bodyPr wrap="square">
            <a:spAutoFit/>
          </a:bodyPr>
          <a:lstStyle/>
          <a:p>
            <a:pPr marL="0" lvl="3" algn="l" fontAlgn="base">
              <a:lnSpc>
                <a:spcPct val="120000"/>
              </a:lnSpc>
              <a:buClr>
                <a:srgbClr val="000000"/>
              </a:buClr>
            </a:pPr>
            <a:r>
              <a:rPr lang="en-US" altLang="ja-JP" sz="105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(2)  </a:t>
            </a:r>
            <a:r>
              <a:rPr lang="ja-JP" altLang="ja-JP" sz="105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点検の現状</a:t>
            </a:r>
            <a:endParaRPr lang="ja-JP" altLang="ja-JP" sz="1050" b="1" u="none" strike="noStrike" spc="0" dirty="0">
              <a:effectLst/>
              <a:latin typeface="Meiryo UI" panose="020B0604030504040204" pitchFamily="50" charset="-128"/>
              <a:ea typeface="Meiryo UI" panose="020B0604030504040204" pitchFamily="50" charset="-128"/>
              <a:cs typeface="Arial" panose="020B0604020202020204" pitchFamily="34" charset="0"/>
            </a:endParaRPr>
          </a:p>
          <a:p>
            <a:pPr marL="0" lvl="4" algn="just" fontAlgn="base">
              <a:lnSpc>
                <a:spcPct val="120000"/>
              </a:lnSpc>
              <a:buClr>
                <a:srgbClr val="000000"/>
              </a:buClr>
            </a:pPr>
            <a:r>
              <a:rPr lang="en-US" altLang="ja-JP" sz="1050"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 1)  </a:t>
            </a:r>
            <a:r>
              <a:rPr lang="ja-JP" altLang="ja-JP" sz="1050"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基本的事項</a:t>
            </a:r>
          </a:p>
          <a:p>
            <a:pPr algn="just">
              <a:lnSpc>
                <a:spcPct val="120000"/>
              </a:lnSpc>
            </a:pP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　施設点検については、府営公園管理要領等に基づいて実施している。</a:t>
            </a:r>
          </a:p>
        </p:txBody>
      </p:sp>
      <p:sp>
        <p:nvSpPr>
          <p:cNvPr id="22" name="テキスト ボックス 21">
            <a:extLst>
              <a:ext uri="{FF2B5EF4-FFF2-40B4-BE49-F238E27FC236}">
                <a16:creationId xmlns:a16="http://schemas.microsoft.com/office/drawing/2014/main" id="{E82F3F7E-C103-1451-4303-B3B3E9F2A068}"/>
              </a:ext>
            </a:extLst>
          </p:cNvPr>
          <p:cNvSpPr txBox="1"/>
          <p:nvPr/>
        </p:nvSpPr>
        <p:spPr>
          <a:xfrm>
            <a:off x="330009" y="4930375"/>
            <a:ext cx="1138465" cy="263262"/>
          </a:xfrm>
          <a:prstGeom prst="rect">
            <a:avLst/>
          </a:prstGeom>
          <a:noFill/>
        </p:spPr>
        <p:txBody>
          <a:bodyPr wrap="square">
            <a:spAutoFit/>
          </a:bodyPr>
          <a:lstStyle/>
          <a:p>
            <a:pPr marL="0" lvl="4" algn="just" fontAlgn="base">
              <a:spcBef>
                <a:spcPts val="600"/>
              </a:spcBef>
              <a:spcAft>
                <a:spcPts val="600"/>
              </a:spcAft>
              <a:buClr>
                <a:srgbClr val="000000"/>
              </a:buClr>
            </a:pPr>
            <a:r>
              <a:rPr lang="en-US" altLang="ja-JP" sz="1050"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2)  </a:t>
            </a:r>
            <a:r>
              <a:rPr lang="ja-JP" altLang="ja-JP" sz="1050"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点検の種類</a:t>
            </a:r>
          </a:p>
        </p:txBody>
      </p:sp>
      <p:sp>
        <p:nvSpPr>
          <p:cNvPr id="24" name="テキスト ボックス 23">
            <a:extLst>
              <a:ext uri="{FF2B5EF4-FFF2-40B4-BE49-F238E27FC236}">
                <a16:creationId xmlns:a16="http://schemas.microsoft.com/office/drawing/2014/main" id="{B4C717D1-19F3-8840-C3AF-7B21F87D51BE}"/>
              </a:ext>
            </a:extLst>
          </p:cNvPr>
          <p:cNvSpPr txBox="1"/>
          <p:nvPr/>
        </p:nvSpPr>
        <p:spPr>
          <a:xfrm>
            <a:off x="545887" y="5133359"/>
            <a:ext cx="1821004" cy="253916"/>
          </a:xfrm>
          <a:prstGeom prst="rect">
            <a:avLst/>
          </a:prstGeom>
          <a:noFill/>
        </p:spPr>
        <p:txBody>
          <a:bodyPr wrap="square">
            <a:spAutoFit/>
          </a:bodyPr>
          <a:lstStyle/>
          <a:p>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○日常点検（日常巡視）</a:t>
            </a:r>
            <a:r>
              <a:rPr lang="ja-JP" altLang="ja-JP" sz="1050" baseline="300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1050" dirty="0">
              <a:latin typeface="Meiryo UI" panose="020B0604030504040204" pitchFamily="50" charset="-128"/>
              <a:ea typeface="Meiryo UI" panose="020B0604030504040204" pitchFamily="50" charset="-128"/>
            </a:endParaRPr>
          </a:p>
        </p:txBody>
      </p:sp>
      <p:sp>
        <p:nvSpPr>
          <p:cNvPr id="25" name="テキスト ボックス 102">
            <a:extLst>
              <a:ext uri="{FF2B5EF4-FFF2-40B4-BE49-F238E27FC236}">
                <a16:creationId xmlns:a16="http://schemas.microsoft.com/office/drawing/2014/main" id="{455C13D3-6EB4-0826-C915-79141199D2F8}"/>
              </a:ext>
            </a:extLst>
          </p:cNvPr>
          <p:cNvSpPr txBox="1">
            <a:spLocks/>
          </p:cNvSpPr>
          <p:nvPr/>
        </p:nvSpPr>
        <p:spPr>
          <a:xfrm>
            <a:off x="613858" y="5407402"/>
            <a:ext cx="3754942" cy="83180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0000"/>
              </a:lnSpc>
            </a:pPr>
            <a:r>
              <a:rPr lang="ja-JP" sz="1000" dirty="0">
                <a:effectLst/>
                <a:latin typeface="Meiryo UI" panose="020B0604030504040204" pitchFamily="50" charset="-128"/>
                <a:ea typeface="Meiryo UI" panose="020B0604030504040204" pitchFamily="50" charset="-128"/>
                <a:cs typeface="Times New Roman" panose="02020603050405020304" pitchFamily="18" charset="0"/>
              </a:rPr>
              <a:t>・遊具、園路・広場、橋梁、公園関連設備、公園サービス施設等の公</a:t>
            </a:r>
            <a:endParaRPr lang="en-US"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00" dirty="0">
                <a:latin typeface="Meiryo UI" panose="020B0604030504040204" pitchFamily="50" charset="-128"/>
                <a:ea typeface="Meiryo UI" panose="020B0604030504040204" pitchFamily="50" charset="-128"/>
                <a:cs typeface="Times New Roman" panose="02020603050405020304" pitchFamily="18" charset="0"/>
              </a:rPr>
              <a:t>  </a:t>
            </a:r>
            <a:r>
              <a:rPr lang="ja-JP" sz="1000" dirty="0">
                <a:effectLst/>
                <a:latin typeface="Meiryo UI" panose="020B0604030504040204" pitchFamily="50" charset="-128"/>
                <a:ea typeface="Meiryo UI" panose="020B0604030504040204" pitchFamily="50" charset="-128"/>
                <a:cs typeface="Times New Roman" panose="02020603050405020304" pitchFamily="18" charset="0"/>
              </a:rPr>
              <a:t>園施設を対象として、危険個所の早期発見の為、原則、徒歩により、</a:t>
            </a:r>
            <a:endParaRPr lang="en-US"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00" dirty="0">
                <a:latin typeface="Meiryo UI" panose="020B0604030504040204" pitchFamily="50" charset="-128"/>
                <a:ea typeface="Meiryo UI" panose="020B0604030504040204" pitchFamily="50" charset="-128"/>
                <a:cs typeface="Times New Roman" panose="02020603050405020304" pitchFamily="18" charset="0"/>
              </a:rPr>
              <a:t>  </a:t>
            </a:r>
            <a:r>
              <a:rPr lang="ja-JP" sz="1000" dirty="0">
                <a:effectLst/>
                <a:latin typeface="Meiryo UI" panose="020B0604030504040204" pitchFamily="50" charset="-128"/>
                <a:ea typeface="Meiryo UI" panose="020B0604030504040204" pitchFamily="50" charset="-128"/>
                <a:cs typeface="Times New Roman" panose="02020603050405020304" pitchFamily="18" charset="0"/>
              </a:rPr>
              <a:t>目視や触診できる範囲内で施設の異常の有無を確認する。</a:t>
            </a:r>
            <a:r>
              <a:rPr lang="en-US" sz="10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sz="1000" dirty="0">
                <a:effectLst/>
                <a:latin typeface="Meiryo UI" panose="020B0604030504040204" pitchFamily="50" charset="-128"/>
                <a:ea typeface="Meiryo UI" panose="020B0604030504040204" pitchFamily="50" charset="-128"/>
                <a:cs typeface="Times New Roman" panose="02020603050405020304" pitchFamily="18" charset="0"/>
              </a:rPr>
              <a:t>名</a:t>
            </a:r>
            <a:r>
              <a:rPr lang="en-US" sz="10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sz="1000" dirty="0">
                <a:effectLst/>
                <a:latin typeface="Meiryo UI" panose="020B0604030504040204" pitchFamily="50" charset="-128"/>
                <a:ea typeface="Meiryo UI" panose="020B0604030504040204" pitchFamily="50" charset="-128"/>
                <a:cs typeface="Times New Roman" panose="02020603050405020304" pitchFamily="18" charset="0"/>
              </a:rPr>
              <a:t>組</a:t>
            </a:r>
            <a:endParaRPr lang="en-US"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00" dirty="0">
                <a:latin typeface="Meiryo UI" panose="020B0604030504040204" pitchFamily="50" charset="-128"/>
                <a:ea typeface="Meiryo UI" panose="020B0604030504040204" pitchFamily="50" charset="-128"/>
                <a:cs typeface="Times New Roman" panose="02020603050405020304" pitchFamily="18" charset="0"/>
              </a:rPr>
              <a:t>  </a:t>
            </a:r>
            <a:r>
              <a:rPr lang="ja-JP" sz="1000" dirty="0">
                <a:effectLst/>
                <a:latin typeface="Meiryo UI" panose="020B0604030504040204" pitchFamily="50" charset="-128"/>
                <a:ea typeface="Meiryo UI" panose="020B0604030504040204" pitchFamily="50" charset="-128"/>
                <a:cs typeface="Times New Roman" panose="02020603050405020304" pitchFamily="18" charset="0"/>
              </a:rPr>
              <a:t>で実施。</a:t>
            </a:r>
          </a:p>
        </p:txBody>
      </p:sp>
      <p:sp>
        <p:nvSpPr>
          <p:cNvPr id="26" name="テキスト ボックス 101">
            <a:extLst>
              <a:ext uri="{FF2B5EF4-FFF2-40B4-BE49-F238E27FC236}">
                <a16:creationId xmlns:a16="http://schemas.microsoft.com/office/drawing/2014/main" id="{660A3D5B-CCE6-4996-89D3-180ECBDD2941}"/>
              </a:ext>
            </a:extLst>
          </p:cNvPr>
          <p:cNvSpPr txBox="1">
            <a:spLocks/>
          </p:cNvSpPr>
          <p:nvPr/>
        </p:nvSpPr>
        <p:spPr>
          <a:xfrm>
            <a:off x="2133689" y="6272998"/>
            <a:ext cx="2312670" cy="2198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800" dirty="0">
                <a:effectLst/>
                <a:latin typeface="Meiryo UI" panose="020B0604030504040204" pitchFamily="50" charset="-128"/>
                <a:ea typeface="Meiryo UI" panose="020B0604030504040204" pitchFamily="50" charset="-128"/>
                <a:cs typeface="Times New Roman" panose="02020603050405020304" pitchFamily="18" charset="0"/>
              </a:rPr>
              <a:t>※「府営公園管理要領」における巡視業務のこと。</a:t>
            </a:r>
          </a:p>
        </p:txBody>
      </p:sp>
      <p:sp>
        <p:nvSpPr>
          <p:cNvPr id="27" name="テキスト ボックス 26">
            <a:extLst>
              <a:ext uri="{FF2B5EF4-FFF2-40B4-BE49-F238E27FC236}">
                <a16:creationId xmlns:a16="http://schemas.microsoft.com/office/drawing/2014/main" id="{1726FB33-6CD5-E519-0627-C684CB340368}"/>
              </a:ext>
            </a:extLst>
          </p:cNvPr>
          <p:cNvSpPr txBox="1"/>
          <p:nvPr/>
        </p:nvSpPr>
        <p:spPr>
          <a:xfrm>
            <a:off x="5011596" y="949201"/>
            <a:ext cx="999737" cy="253916"/>
          </a:xfrm>
          <a:prstGeom prst="rect">
            <a:avLst/>
          </a:prstGeom>
          <a:noFill/>
        </p:spPr>
        <p:txBody>
          <a:bodyPr wrap="square">
            <a:spAutoFit/>
          </a:bodyPr>
          <a:lstStyle/>
          <a:p>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○定期点検</a:t>
            </a:r>
            <a:endParaRPr lang="ja-JP" altLang="en-US" sz="1050" dirty="0">
              <a:latin typeface="Meiryo UI" panose="020B0604030504040204" pitchFamily="50" charset="-128"/>
              <a:ea typeface="Meiryo UI" panose="020B0604030504040204" pitchFamily="50" charset="-128"/>
            </a:endParaRPr>
          </a:p>
        </p:txBody>
      </p:sp>
      <p:sp>
        <p:nvSpPr>
          <p:cNvPr id="28" name="テキスト ボックス 100">
            <a:extLst>
              <a:ext uri="{FF2B5EF4-FFF2-40B4-BE49-F238E27FC236}">
                <a16:creationId xmlns:a16="http://schemas.microsoft.com/office/drawing/2014/main" id="{1317F538-371D-7C86-BA39-D63C9F76ADF6}"/>
              </a:ext>
            </a:extLst>
          </p:cNvPr>
          <p:cNvSpPr txBox="1">
            <a:spLocks/>
          </p:cNvSpPr>
          <p:nvPr/>
        </p:nvSpPr>
        <p:spPr>
          <a:xfrm>
            <a:off x="5077226" y="1203117"/>
            <a:ext cx="3963769" cy="6431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0000"/>
              </a:lnSpc>
            </a:pPr>
            <a:r>
              <a:rPr lang="ja-JP" sz="1000" dirty="0">
                <a:effectLst/>
                <a:latin typeface="Meiryo UI" panose="020B0604030504040204" pitchFamily="50" charset="-128"/>
                <a:ea typeface="Meiryo UI" panose="020B0604030504040204" pitchFamily="50" charset="-128"/>
                <a:cs typeface="Times New Roman" panose="02020603050405020304" pitchFamily="18" charset="0"/>
              </a:rPr>
              <a:t>・遊具、橋梁、公園関連設備、公園サービス施設等の公園施設を対象とし</a:t>
            </a:r>
            <a:endParaRPr lang="en-US"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00" dirty="0">
                <a:latin typeface="Meiryo UI" panose="020B0604030504040204" pitchFamily="50" charset="-128"/>
                <a:ea typeface="Meiryo UI" panose="020B0604030504040204" pitchFamily="50" charset="-128"/>
                <a:cs typeface="Times New Roman" panose="02020603050405020304" pitchFamily="18" charset="0"/>
              </a:rPr>
              <a:t>  </a:t>
            </a:r>
            <a:r>
              <a:rPr lang="ja-JP" sz="1000" dirty="0">
                <a:effectLst/>
                <a:latin typeface="Meiryo UI" panose="020B0604030504040204" pitchFamily="50" charset="-128"/>
                <a:ea typeface="Meiryo UI" panose="020B0604030504040204" pitchFamily="50" charset="-128"/>
                <a:cs typeface="Times New Roman" panose="02020603050405020304" pitchFamily="18" charset="0"/>
              </a:rPr>
              <a:t>て、定期的に施設の劣化損傷の状態を把握するため、目視、触診、打診、</a:t>
            </a:r>
            <a:endParaRPr lang="en-US" alt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000" dirty="0">
                <a:latin typeface="Meiryo UI" panose="020B0604030504040204" pitchFamily="50" charset="-128"/>
                <a:ea typeface="Meiryo UI" panose="020B0604030504040204" pitchFamily="50" charset="-128"/>
                <a:cs typeface="Times New Roman" panose="02020603050405020304" pitchFamily="18" charset="0"/>
              </a:rPr>
              <a:t>  </a:t>
            </a:r>
            <a:r>
              <a:rPr lang="ja-JP" sz="1000" dirty="0">
                <a:effectLst/>
                <a:latin typeface="Meiryo UI" panose="020B0604030504040204" pitchFamily="50" charset="-128"/>
                <a:ea typeface="Meiryo UI" panose="020B0604030504040204" pitchFamily="50" charset="-128"/>
                <a:cs typeface="Times New Roman" panose="02020603050405020304" pitchFamily="18" charset="0"/>
              </a:rPr>
              <a:t>聴診や計測機器の使用などにより点検を行う。</a:t>
            </a:r>
          </a:p>
        </p:txBody>
      </p:sp>
      <p:sp>
        <p:nvSpPr>
          <p:cNvPr id="29" name="テキスト ボックス 28">
            <a:extLst>
              <a:ext uri="{FF2B5EF4-FFF2-40B4-BE49-F238E27FC236}">
                <a16:creationId xmlns:a16="http://schemas.microsoft.com/office/drawing/2014/main" id="{E302BA94-AC16-9A23-165A-39E696556C67}"/>
              </a:ext>
            </a:extLst>
          </p:cNvPr>
          <p:cNvSpPr txBox="1"/>
          <p:nvPr/>
        </p:nvSpPr>
        <p:spPr>
          <a:xfrm>
            <a:off x="5011596" y="1876400"/>
            <a:ext cx="999737" cy="253916"/>
          </a:xfrm>
          <a:prstGeom prst="rect">
            <a:avLst/>
          </a:prstGeom>
          <a:noFill/>
        </p:spPr>
        <p:txBody>
          <a:bodyPr wrap="square">
            <a:spAutoFit/>
          </a:bodyPr>
          <a:lstStyle/>
          <a:p>
            <a:r>
              <a:rPr lang="ja-JP" altLang="en-US" sz="1050" dirty="0">
                <a:effectLst/>
                <a:latin typeface="Meiryo UI" panose="020B0604030504040204" pitchFamily="50" charset="-128"/>
                <a:ea typeface="Meiryo UI" panose="020B0604030504040204" pitchFamily="50" charset="-128"/>
                <a:cs typeface="Times New Roman" panose="02020603050405020304" pitchFamily="18" charset="0"/>
              </a:rPr>
              <a:t>○詳細点検</a:t>
            </a:r>
            <a:endParaRPr lang="ja-JP" altLang="en-US" sz="1050" dirty="0">
              <a:latin typeface="Meiryo UI" panose="020B0604030504040204" pitchFamily="50" charset="-128"/>
              <a:ea typeface="Meiryo UI" panose="020B0604030504040204" pitchFamily="50" charset="-128"/>
            </a:endParaRPr>
          </a:p>
        </p:txBody>
      </p:sp>
      <p:sp>
        <p:nvSpPr>
          <p:cNvPr id="30" name="テキスト ボックス 99">
            <a:extLst>
              <a:ext uri="{FF2B5EF4-FFF2-40B4-BE49-F238E27FC236}">
                <a16:creationId xmlns:a16="http://schemas.microsoft.com/office/drawing/2014/main" id="{BF4B97FB-229A-BAE2-3EC5-8D53FE9DDE70}"/>
              </a:ext>
            </a:extLst>
          </p:cNvPr>
          <p:cNvSpPr txBox="1">
            <a:spLocks/>
          </p:cNvSpPr>
          <p:nvPr/>
        </p:nvSpPr>
        <p:spPr>
          <a:xfrm>
            <a:off x="5077226" y="2130316"/>
            <a:ext cx="3963769" cy="5048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6675" indent="-66675" algn="just">
              <a:lnSpc>
                <a:spcPct val="120000"/>
              </a:lnSpc>
            </a:pPr>
            <a:r>
              <a:rPr lang="ja-JP" sz="1000" dirty="0">
                <a:effectLst/>
                <a:latin typeface="Meiryo UI" panose="020B0604030504040204" pitchFamily="50" charset="-128"/>
                <a:ea typeface="Meiryo UI" panose="020B0604030504040204" pitchFamily="50" charset="-128"/>
                <a:cs typeface="Times New Roman" panose="02020603050405020304" pitchFamily="18" charset="0"/>
              </a:rPr>
              <a:t>・定期点検の結果を基に、施設の劣化損傷の状態についてより詳細に把握する目的などで点検を行う。</a:t>
            </a:r>
          </a:p>
        </p:txBody>
      </p:sp>
      <p:sp>
        <p:nvSpPr>
          <p:cNvPr id="33" name="テキスト ボックス 32">
            <a:extLst>
              <a:ext uri="{FF2B5EF4-FFF2-40B4-BE49-F238E27FC236}">
                <a16:creationId xmlns:a16="http://schemas.microsoft.com/office/drawing/2014/main" id="{B3349D66-E599-6325-F56B-BC7B1A344F4D}"/>
              </a:ext>
            </a:extLst>
          </p:cNvPr>
          <p:cNvSpPr txBox="1"/>
          <p:nvPr/>
        </p:nvSpPr>
        <p:spPr>
          <a:xfrm>
            <a:off x="4916392" y="2743865"/>
            <a:ext cx="1274233" cy="253916"/>
          </a:xfrm>
          <a:prstGeom prst="rect">
            <a:avLst/>
          </a:prstGeom>
          <a:noFill/>
        </p:spPr>
        <p:txBody>
          <a:bodyPr wrap="square">
            <a:spAutoFit/>
          </a:bodyPr>
          <a:lstStyle/>
          <a:p>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　○緊急点検</a:t>
            </a:r>
            <a:endParaRPr lang="ja-JP" altLang="en-US" sz="1050" dirty="0">
              <a:latin typeface="Meiryo UI" panose="020B0604030504040204" pitchFamily="50" charset="-128"/>
              <a:ea typeface="Meiryo UI" panose="020B0604030504040204" pitchFamily="50" charset="-128"/>
            </a:endParaRPr>
          </a:p>
        </p:txBody>
      </p:sp>
      <p:sp>
        <p:nvSpPr>
          <p:cNvPr id="34" name="テキスト ボックス 98">
            <a:extLst>
              <a:ext uri="{FF2B5EF4-FFF2-40B4-BE49-F238E27FC236}">
                <a16:creationId xmlns:a16="http://schemas.microsoft.com/office/drawing/2014/main" id="{8025E4BA-3E6E-F38B-D6A4-314B546579C6}"/>
              </a:ext>
            </a:extLst>
          </p:cNvPr>
          <p:cNvSpPr txBox="1">
            <a:spLocks/>
          </p:cNvSpPr>
          <p:nvPr/>
        </p:nvSpPr>
        <p:spPr>
          <a:xfrm>
            <a:off x="5077225" y="2993764"/>
            <a:ext cx="3963769" cy="8086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6675" indent="-66675" algn="just">
              <a:lnSpc>
                <a:spcPct val="120000"/>
              </a:lnSpc>
            </a:pPr>
            <a:r>
              <a:rPr lang="ja-JP" sz="1000" dirty="0">
                <a:effectLst/>
                <a:latin typeface="Meiryo UI" panose="020B0604030504040204" pitchFamily="50" charset="-128"/>
                <a:ea typeface="Meiryo UI" panose="020B0604030504040204" pitchFamily="50" charset="-128"/>
                <a:cs typeface="Times New Roman" panose="02020603050405020304" pitchFamily="18" charset="0"/>
              </a:rPr>
              <a:t>・すべての公園施設を対象として、地震や台風等の災害発生時に、管理施設に異常がないかを確認する。また、行楽期等の利用者が増える時期や社会的な事故が発生した時に、遊具等の公園施設の安全性を確認する為の点検を行う。</a:t>
            </a:r>
          </a:p>
        </p:txBody>
      </p:sp>
      <p:sp>
        <p:nvSpPr>
          <p:cNvPr id="36" name="テキスト ボックス 35">
            <a:extLst>
              <a:ext uri="{FF2B5EF4-FFF2-40B4-BE49-F238E27FC236}">
                <a16:creationId xmlns:a16="http://schemas.microsoft.com/office/drawing/2014/main" id="{A695CE55-FDB9-F059-CF57-0397B3B406FA}"/>
              </a:ext>
            </a:extLst>
          </p:cNvPr>
          <p:cNvSpPr txBox="1"/>
          <p:nvPr/>
        </p:nvSpPr>
        <p:spPr>
          <a:xfrm>
            <a:off x="4874347" y="4021843"/>
            <a:ext cx="1274233" cy="253916"/>
          </a:xfrm>
          <a:prstGeom prst="rect">
            <a:avLst/>
          </a:prstGeom>
          <a:noFill/>
        </p:spPr>
        <p:txBody>
          <a:bodyPr wrap="square">
            <a:spAutoFit/>
          </a:bodyPr>
          <a:lstStyle/>
          <a:p>
            <a:pPr marL="0" lvl="3" algn="l" fontAlgn="base">
              <a:spcBef>
                <a:spcPts val="600"/>
              </a:spcBef>
              <a:spcAft>
                <a:spcPts val="120"/>
              </a:spcAft>
              <a:buClr>
                <a:srgbClr val="000000"/>
              </a:buClr>
            </a:pPr>
            <a:r>
              <a:rPr lang="en-US" altLang="ja-JP" sz="105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05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評価の現状</a:t>
            </a:r>
            <a:endParaRPr lang="ja-JP" altLang="ja-JP" sz="1050" b="1" u="none" strike="noStrike" spc="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38" name="テキスト ボックス 37">
            <a:extLst>
              <a:ext uri="{FF2B5EF4-FFF2-40B4-BE49-F238E27FC236}">
                <a16:creationId xmlns:a16="http://schemas.microsoft.com/office/drawing/2014/main" id="{3F562477-DD1A-A354-DED2-413BDE67F9A2}"/>
              </a:ext>
            </a:extLst>
          </p:cNvPr>
          <p:cNvSpPr txBox="1"/>
          <p:nvPr/>
        </p:nvSpPr>
        <p:spPr>
          <a:xfrm>
            <a:off x="5011596" y="4269738"/>
            <a:ext cx="4029398" cy="1621791"/>
          </a:xfrm>
          <a:prstGeom prst="rect">
            <a:avLst/>
          </a:prstGeom>
          <a:noFill/>
        </p:spPr>
        <p:txBody>
          <a:bodyPr wrap="square">
            <a:spAutoFit/>
          </a:bodyPr>
          <a:lstStyle/>
          <a:p>
            <a:pPr algn="just">
              <a:lnSpc>
                <a:spcPct val="120000"/>
              </a:lnSpc>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大阪府と指定管理者は、主に指定管理者が実施する日常点検（日常巡視）や定期点検（例 遊具(1回/年)、電気設備(1回/月・1回/年)等々）により、劣化損傷の状態を把握しており、これらの定期点検結果等に基づき、適宜、両者で協議しながら、施設の重要度（来園者への影響度）や利用頻度等から優先性を判断・共有し、リスク分担に基づいて互いに対応している。また、大阪府は、履行確認などで、日常点検（日常巡視）などに基づく指定管理者の対応状況を確認し、適宜、指導を行っている。</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573431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8182"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dirty="0">
                <a:effectLst/>
                <a:latin typeface="HG丸ｺﾞｼｯｸM-PRO" panose="020F0400000000000000" pitchFamily="50" charset="-128"/>
                <a:ea typeface="HG丸ｺﾞｼｯｸM-PRO" panose="020F0400000000000000" pitchFamily="50" charset="-128"/>
              </a:rPr>
              <a:t>(1)</a:t>
            </a:r>
            <a:r>
              <a:rPr lang="ja-JP" altLang="ja-JP" sz="1800" b="1" u="sng" kern="100" dirty="0">
                <a:effectLst/>
                <a:latin typeface="HG丸ｺﾞｼｯｸM-PRO" panose="020F0400000000000000" pitchFamily="50" charset="-128"/>
                <a:ea typeface="HG丸ｺﾞｼｯｸM-PRO" panose="020F0400000000000000" pitchFamily="50" charset="-128"/>
              </a:rPr>
              <a:t>　</a:t>
            </a:r>
            <a:r>
              <a:rPr lang="x-none" altLang="ja-JP" sz="1800" b="1" u="sng" kern="100" dirty="0">
                <a:effectLst/>
                <a:latin typeface="HG丸ｺﾞｼｯｸM-PRO" panose="020F0400000000000000" pitchFamily="50" charset="-128"/>
                <a:ea typeface="HG丸ｺﾞｼｯｸM-PRO" panose="020F0400000000000000" pitchFamily="50" charset="-128"/>
              </a:rPr>
              <a:t>基本的な考え方</a:t>
            </a:r>
            <a:endParaRPr lang="ja-JP" altLang="ja-JP" sz="1800" b="1" kern="100" dirty="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ABB90EAD-8D4F-0E14-C866-720746E12251}"/>
              </a:ext>
            </a:extLst>
          </p:cNvPr>
          <p:cNvSpPr txBox="1"/>
          <p:nvPr/>
        </p:nvSpPr>
        <p:spPr>
          <a:xfrm>
            <a:off x="97884" y="1037484"/>
            <a:ext cx="2531443" cy="276999"/>
          </a:xfrm>
          <a:prstGeom prst="rect">
            <a:avLst/>
          </a:prstGeom>
          <a:noFill/>
        </p:spPr>
        <p:txBody>
          <a:bodyPr wrap="square">
            <a:spAutoFit/>
          </a:bodyPr>
          <a:lstStyle/>
          <a:p>
            <a:r>
              <a:rPr lang="ja-JP" altLang="ja-JP" sz="1200" b="1" kern="100" dirty="0">
                <a:solidFill>
                  <a:srgbClr val="000000"/>
                </a:solidFill>
                <a:effectLst/>
                <a:latin typeface="Meiryo UI" panose="020B0604030504040204" pitchFamily="50" charset="-128"/>
                <a:ea typeface="Meiryo UI" panose="020B0604030504040204" pitchFamily="50" charset="-128"/>
              </a:rPr>
              <a:t>（２）　</a:t>
            </a:r>
            <a:r>
              <a:rPr lang="ja-JP" altLang="ja-JP" sz="1200" b="1" kern="100" dirty="0">
                <a:effectLst/>
                <a:latin typeface="Meiryo UI" panose="020B0604030504040204" pitchFamily="50" charset="-128"/>
                <a:ea typeface="Meiryo UI" panose="020B0604030504040204" pitchFamily="50" charset="-128"/>
              </a:rPr>
              <a:t>維持管理手法の選定フロー</a:t>
            </a:r>
          </a:p>
        </p:txBody>
      </p:sp>
      <p:sp>
        <p:nvSpPr>
          <p:cNvPr id="9" name="テキスト ボックス 8">
            <a:extLst>
              <a:ext uri="{FF2B5EF4-FFF2-40B4-BE49-F238E27FC236}">
                <a16:creationId xmlns:a16="http://schemas.microsoft.com/office/drawing/2014/main" id="{581D2EB5-21DA-3FCB-D55F-85E8A3CA4D78}"/>
              </a:ext>
            </a:extLst>
          </p:cNvPr>
          <p:cNvSpPr txBox="1"/>
          <p:nvPr/>
        </p:nvSpPr>
        <p:spPr>
          <a:xfrm>
            <a:off x="352953" y="1284054"/>
            <a:ext cx="4117172" cy="510653"/>
          </a:xfrm>
          <a:prstGeom prst="rect">
            <a:avLst/>
          </a:prstGeom>
          <a:noFill/>
        </p:spPr>
        <p:txBody>
          <a:bodyPr wrap="square">
            <a:spAutoFit/>
          </a:bodyPr>
          <a:lstStyle/>
          <a:p>
            <a:pPr marL="400050" indent="-400050"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公園</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関連設備</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の維持管理手法については以下のフローに沿っ</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400050" indent="-4000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て実施することを基本とする。</a:t>
            </a:r>
          </a:p>
        </p:txBody>
      </p:sp>
      <p:grpSp>
        <p:nvGrpSpPr>
          <p:cNvPr id="117" name="グループ化 116">
            <a:extLst>
              <a:ext uri="{FF2B5EF4-FFF2-40B4-BE49-F238E27FC236}">
                <a16:creationId xmlns:a16="http://schemas.microsoft.com/office/drawing/2014/main" id="{81081D2F-DB38-03DB-9285-7CAA2DD45FA3}"/>
              </a:ext>
            </a:extLst>
          </p:cNvPr>
          <p:cNvGrpSpPr/>
          <p:nvPr/>
        </p:nvGrpSpPr>
        <p:grpSpPr>
          <a:xfrm>
            <a:off x="221809" y="1908465"/>
            <a:ext cx="4303226" cy="4783773"/>
            <a:chOff x="221809" y="1908465"/>
            <a:chExt cx="4303226" cy="4783773"/>
          </a:xfrm>
        </p:grpSpPr>
        <p:sp>
          <p:nvSpPr>
            <p:cNvPr id="76" name="テキスト ボックス 52">
              <a:extLst>
                <a:ext uri="{FF2B5EF4-FFF2-40B4-BE49-F238E27FC236}">
                  <a16:creationId xmlns:a16="http://schemas.microsoft.com/office/drawing/2014/main" id="{5A759CAF-916C-EDF1-72C7-DEF560999905}"/>
                </a:ext>
              </a:extLst>
            </p:cNvPr>
            <p:cNvSpPr txBox="1">
              <a:spLocks noChangeArrowheads="1"/>
            </p:cNvSpPr>
            <p:nvPr/>
          </p:nvSpPr>
          <p:spPr bwMode="auto">
            <a:xfrm>
              <a:off x="2319729" y="5276236"/>
              <a:ext cx="2205306" cy="1066812"/>
            </a:xfrm>
            <a:prstGeom prst="rect">
              <a:avLst/>
            </a:prstGeom>
            <a:solidFill>
              <a:schemeClr val="lt1">
                <a:lumMod val="100000"/>
                <a:lumOff val="0"/>
              </a:schemeClr>
            </a:solidFill>
            <a:ln w="6350">
              <a:solidFill>
                <a:srgbClr val="000000"/>
              </a:solidFill>
              <a:prstDash val="dash"/>
              <a:miter lim="800000"/>
              <a:headEnd/>
              <a:tailEnd/>
            </a:ln>
          </p:spPr>
          <p:txBody>
            <a:bodyPr rot="0" vert="horz" wrap="square" lIns="91440" tIns="45720" rIns="91440" bIns="45720" anchor="t" anchorCtr="0" upright="1">
              <a:noAutofit/>
            </a:bodyPr>
            <a:lstStyle/>
            <a:p>
              <a:pPr algn="just">
                <a:lnSpc>
                  <a:spcPct val="120000"/>
                </a:lnSpc>
              </a:pPr>
              <a:r>
                <a:rPr lang="ja-JP" sz="900" kern="100" dirty="0">
                  <a:effectLst/>
                  <a:latin typeface="Century" panose="02040604050505020304" pitchFamily="18" charset="0"/>
                  <a:ea typeface="HG丸ｺﾞｼｯｸM-PRO" panose="020F0400000000000000" pitchFamily="50" charset="-128"/>
                  <a:cs typeface="Times New Roman" panose="02020603050405020304" pitchFamily="18" charset="0"/>
                </a:rPr>
                <a:t>※</a:t>
              </a:r>
              <a:r>
                <a:rPr lang="ja-JP" sz="900" kern="100" dirty="0">
                  <a:solidFill>
                    <a:srgbClr val="FF0000"/>
                  </a:solidFill>
                  <a:effectLst/>
                  <a:latin typeface="Century" panose="02040604050505020304" pitchFamily="18" charset="0"/>
                  <a:ea typeface="HG丸ｺﾞｼｯｸM-PRO" panose="020F0400000000000000" pitchFamily="50" charset="-128"/>
                  <a:cs typeface="Times New Roman" panose="02020603050405020304" pitchFamily="18" charset="0"/>
                </a:rPr>
                <a:t>１</a:t>
              </a:r>
              <a:r>
                <a:rPr lang="ja-JP" sz="900" kern="100" dirty="0">
                  <a:effectLst/>
                  <a:latin typeface="Century" panose="02040604050505020304" pitchFamily="18" charset="0"/>
                  <a:ea typeface="HG丸ｺﾞｼｯｸM-PRO" panose="020F0400000000000000" pitchFamily="50" charset="-128"/>
                  <a:cs typeface="Times New Roman" panose="02020603050405020304" pitchFamily="18" charset="0"/>
                </a:rPr>
                <a:t>状態監視型のうち、国の長寿命化計画策定指針（案）に基づく計算で、施設の寿命を延ばすための計画的な補修によるＬＣＣ縮減効果が無いと判断された施設は、国の同指針（案）上では、事後保全型管理に位置付けられ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7" name="Text Box 810">
              <a:extLst>
                <a:ext uri="{FF2B5EF4-FFF2-40B4-BE49-F238E27FC236}">
                  <a16:creationId xmlns:a16="http://schemas.microsoft.com/office/drawing/2014/main" id="{B455F0E4-FAD0-0BF5-83DB-C5EA035789B6}"/>
                </a:ext>
              </a:extLst>
            </p:cNvPr>
            <p:cNvSpPr txBox="1">
              <a:spLocks noChangeArrowheads="1"/>
            </p:cNvSpPr>
            <p:nvPr/>
          </p:nvSpPr>
          <p:spPr bwMode="auto">
            <a:xfrm>
              <a:off x="733379" y="3707444"/>
              <a:ext cx="433813" cy="19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en-US" sz="1050" kern="100" dirty="0">
                  <a:solidFill>
                    <a:srgbClr val="FF0000"/>
                  </a:solidFill>
                  <a:effectLst/>
                  <a:latin typeface="HG丸ｺﾞｼｯｸM-PRO" panose="020F0400000000000000" pitchFamily="50" charset="-128"/>
                  <a:ea typeface="ＭＳ 明朝" panose="02020609040205080304" pitchFamily="17" charset="-128"/>
                  <a:cs typeface="Times New Roman" panose="02020603050405020304" pitchFamily="18" charset="0"/>
                </a:rPr>
                <a:t>No</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8" name="テキスト ボックス 41">
              <a:extLst>
                <a:ext uri="{FF2B5EF4-FFF2-40B4-BE49-F238E27FC236}">
                  <a16:creationId xmlns:a16="http://schemas.microsoft.com/office/drawing/2014/main" id="{B80A0765-2C3D-FBA2-99EC-BAF99517D01B}"/>
                </a:ext>
              </a:extLst>
            </p:cNvPr>
            <p:cNvSpPr txBox="1">
              <a:spLocks noChangeArrowheads="1"/>
            </p:cNvSpPr>
            <p:nvPr/>
          </p:nvSpPr>
          <p:spPr bwMode="auto">
            <a:xfrm>
              <a:off x="221809" y="4798207"/>
              <a:ext cx="1256080" cy="380113"/>
            </a:xfrm>
            <a:prstGeom prst="rect">
              <a:avLst/>
            </a:prstGeom>
            <a:solidFill>
              <a:schemeClr val="lt1">
                <a:lumMod val="100000"/>
                <a:lumOff val="0"/>
              </a:schemeClr>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pPr>
              <a:r>
                <a:rPr lang="ja-JP" sz="1000" kern="100" dirty="0">
                  <a:effectLst/>
                  <a:latin typeface="Century" panose="02040604050505020304" pitchFamily="18" charset="0"/>
                  <a:ea typeface="HG丸ｺﾞｼｯｸM-PRO" panose="020F0400000000000000" pitchFamily="50" charset="-128"/>
                  <a:cs typeface="Times New Roman" panose="02020603050405020304" pitchFamily="18" charset="0"/>
                </a:rPr>
                <a:t>予防保全</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1000" kern="100" dirty="0">
                  <a:effectLst/>
                  <a:latin typeface="Century" panose="02040604050505020304" pitchFamily="18" charset="0"/>
                  <a:ea typeface="HG丸ｺﾞｼｯｸM-PRO" panose="020F0400000000000000" pitchFamily="50" charset="-128"/>
                  <a:cs typeface="Times New Roman" panose="02020603050405020304" pitchFamily="18" charset="0"/>
                </a:rPr>
                <a:t>（時間計画型）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9" name="テキスト ボックス 54">
              <a:extLst>
                <a:ext uri="{FF2B5EF4-FFF2-40B4-BE49-F238E27FC236}">
                  <a16:creationId xmlns:a16="http://schemas.microsoft.com/office/drawing/2014/main" id="{5E7F2D3B-6C31-1FA2-82D9-317172DD7145}"/>
                </a:ext>
              </a:extLst>
            </p:cNvPr>
            <p:cNvSpPr txBox="1">
              <a:spLocks noChangeArrowheads="1"/>
            </p:cNvSpPr>
            <p:nvPr/>
          </p:nvSpPr>
          <p:spPr bwMode="auto">
            <a:xfrm>
              <a:off x="1786717" y="4780945"/>
              <a:ext cx="1393870" cy="388952"/>
            </a:xfrm>
            <a:prstGeom prst="rect">
              <a:avLst/>
            </a:prstGeom>
            <a:solidFill>
              <a:schemeClr val="lt1">
                <a:lumMod val="100000"/>
                <a:lumOff val="0"/>
              </a:schemeClr>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pPr>
              <a:r>
                <a:rPr lang="ja-JP" sz="1000" kern="100" dirty="0">
                  <a:effectLst/>
                  <a:latin typeface="Century" panose="02040604050505020304" pitchFamily="18" charset="0"/>
                  <a:ea typeface="HG丸ｺﾞｼｯｸM-PRO" panose="020F0400000000000000" pitchFamily="50" charset="-128"/>
                  <a:cs typeface="Times New Roman" panose="02020603050405020304" pitchFamily="18" charset="0"/>
                </a:rPr>
                <a:t>予防保全</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1000" kern="100" spc="-30" dirty="0">
                  <a:effectLst/>
                  <a:latin typeface="Century" panose="02040604050505020304" pitchFamily="18" charset="0"/>
                  <a:ea typeface="HG丸ｺﾞｼｯｸM-PRO" panose="020F0400000000000000" pitchFamily="50" charset="-128"/>
                  <a:cs typeface="Times New Roman" panose="02020603050405020304" pitchFamily="18" charset="0"/>
                </a:rPr>
                <a:t>状態監視型（※</a:t>
              </a:r>
              <a:r>
                <a:rPr lang="ja-JP" sz="1000" kern="100" spc="-30" dirty="0">
                  <a:solidFill>
                    <a:srgbClr val="FF0000"/>
                  </a:solidFill>
                  <a:effectLst/>
                  <a:latin typeface="Century" panose="02040604050505020304" pitchFamily="18" charset="0"/>
                  <a:ea typeface="HG丸ｺﾞｼｯｸM-PRO" panose="020F0400000000000000" pitchFamily="50" charset="-128"/>
                  <a:cs typeface="Times New Roman" panose="02020603050405020304" pitchFamily="18" charset="0"/>
                </a:rPr>
                <a:t>１</a:t>
              </a:r>
              <a:r>
                <a:rPr lang="ja-JP" sz="1000" kern="100" spc="-30" dirty="0">
                  <a:effectLst/>
                  <a:latin typeface="Century" panose="02040604050505020304" pitchFamily="18" charset="0"/>
                  <a:ea typeface="HG丸ｺﾞｼｯｸM-PRO" panose="020F0400000000000000" pitchFamily="50" charset="-128"/>
                  <a:cs typeface="Times New Roman" panose="02020603050405020304" pitchFamily="18" charset="0"/>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2" name="Text Box 723">
              <a:extLst>
                <a:ext uri="{FF2B5EF4-FFF2-40B4-BE49-F238E27FC236}">
                  <a16:creationId xmlns:a16="http://schemas.microsoft.com/office/drawing/2014/main" id="{8CE28D8A-301C-EBA5-845E-5A53FEB1B6BF}"/>
                </a:ext>
              </a:extLst>
            </p:cNvPr>
            <p:cNvSpPr txBox="1">
              <a:spLocks noChangeArrowheads="1"/>
            </p:cNvSpPr>
            <p:nvPr/>
          </p:nvSpPr>
          <p:spPr bwMode="auto">
            <a:xfrm>
              <a:off x="2158083" y="3650180"/>
              <a:ext cx="509226" cy="2599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en-US" sz="1050" kern="100" dirty="0">
                  <a:solidFill>
                    <a:srgbClr val="FF0000"/>
                  </a:solidFill>
                  <a:effectLst/>
                  <a:latin typeface="HG丸ｺﾞｼｯｸM-PRO" panose="020F0400000000000000" pitchFamily="50" charset="-128"/>
                  <a:ea typeface="ＭＳ 明朝" panose="02020609040205080304" pitchFamily="17" charset="-128"/>
                  <a:cs typeface="Times New Roman" panose="02020603050405020304" pitchFamily="18" charset="0"/>
                </a:rPr>
                <a:t>Yes</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97" name="Group 727">
              <a:extLst>
                <a:ext uri="{FF2B5EF4-FFF2-40B4-BE49-F238E27FC236}">
                  <a16:creationId xmlns:a16="http://schemas.microsoft.com/office/drawing/2014/main" id="{4C99055F-AAE4-1AEE-4083-7B6C6877D53F}"/>
                </a:ext>
              </a:extLst>
            </p:cNvPr>
            <p:cNvGrpSpPr>
              <a:grpSpLocks/>
            </p:cNvGrpSpPr>
            <p:nvPr/>
          </p:nvGrpSpPr>
          <p:grpSpPr bwMode="auto">
            <a:xfrm>
              <a:off x="2238813" y="2872992"/>
              <a:ext cx="1682983" cy="1868712"/>
              <a:chOff x="5669" y="7055"/>
              <a:chExt cx="1272" cy="2761"/>
            </a:xfrm>
          </p:grpSpPr>
          <p:cxnSp>
            <p:nvCxnSpPr>
              <p:cNvPr id="99" name="直線矢印コネクタ 98">
                <a:extLst>
                  <a:ext uri="{FF2B5EF4-FFF2-40B4-BE49-F238E27FC236}">
                    <a16:creationId xmlns:a16="http://schemas.microsoft.com/office/drawing/2014/main" id="{7A6BA428-17D0-71E5-16BF-8D9017CDA6ED}"/>
                  </a:ext>
                </a:extLst>
              </p:cNvPr>
              <p:cNvCxnSpPr>
                <a:cxnSpLocks noChangeShapeType="1"/>
              </p:cNvCxnSpPr>
              <p:nvPr/>
            </p:nvCxnSpPr>
            <p:spPr bwMode="auto">
              <a:xfrm flipH="1">
                <a:off x="5669" y="7056"/>
                <a:ext cx="1272" cy="9"/>
              </a:xfrm>
              <a:prstGeom prst="straightConnector1">
                <a:avLst/>
              </a:prstGeom>
              <a:noFill/>
              <a:ln w="19050" cap="flat" cmpd="sng" algn="ctr">
                <a:solidFill>
                  <a:schemeClr val="tx1">
                    <a:lumMod val="100000"/>
                    <a:lumOff val="0"/>
                  </a:schemeClr>
                </a:solidFill>
                <a:prstDash val="solid"/>
                <a:round/>
                <a:headEnd/>
                <a:tailEnd type="none" w="med" len="med"/>
              </a:ln>
              <a:extLst>
                <a:ext uri="{909E8E84-426E-40DD-AFC4-6F175D3DCCD1}">
                  <a14:hiddenFill xmlns:a14="http://schemas.microsoft.com/office/drawing/2010/main">
                    <a:noFill/>
                  </a14:hiddenFill>
                </a:ext>
              </a:extLst>
            </p:spPr>
          </p:cxnSp>
          <p:cxnSp>
            <p:nvCxnSpPr>
              <p:cNvPr id="100" name="直線矢印コネクタ 99">
                <a:extLst>
                  <a:ext uri="{FF2B5EF4-FFF2-40B4-BE49-F238E27FC236}">
                    <a16:creationId xmlns:a16="http://schemas.microsoft.com/office/drawing/2014/main" id="{37C4D86F-5176-1475-F9F2-FFD4A703A172}"/>
                  </a:ext>
                </a:extLst>
              </p:cNvPr>
              <p:cNvCxnSpPr>
                <a:cxnSpLocks noChangeShapeType="1"/>
              </p:cNvCxnSpPr>
              <p:nvPr/>
            </p:nvCxnSpPr>
            <p:spPr bwMode="auto">
              <a:xfrm>
                <a:off x="6941" y="7055"/>
                <a:ext cx="0" cy="2761"/>
              </a:xfrm>
              <a:prstGeom prst="straightConnector1">
                <a:avLst/>
              </a:prstGeom>
              <a:noFill/>
              <a:ln w="19050" cap="flat" cmpd="sng" algn="ctr">
                <a:solidFill>
                  <a:schemeClr val="tx1">
                    <a:lumMod val="100000"/>
                    <a:lumOff val="0"/>
                  </a:schemeClr>
                </a:solidFill>
                <a:prstDash val="solid"/>
                <a:round/>
                <a:headEnd/>
                <a:tailEnd type="triangle" w="med" len="med"/>
              </a:ln>
              <a:extLst>
                <a:ext uri="{909E8E84-426E-40DD-AFC4-6F175D3DCCD1}">
                  <a14:hiddenFill xmlns:a14="http://schemas.microsoft.com/office/drawing/2010/main">
                    <a:noFill/>
                  </a14:hiddenFill>
                </a:ext>
              </a:extLst>
            </p:spPr>
          </p:cxnSp>
        </p:grpSp>
        <p:sp>
          <p:nvSpPr>
            <p:cNvPr id="98" name="Text Box 693">
              <a:extLst>
                <a:ext uri="{FF2B5EF4-FFF2-40B4-BE49-F238E27FC236}">
                  <a16:creationId xmlns:a16="http://schemas.microsoft.com/office/drawing/2014/main" id="{9B768ED8-D585-062F-B231-6EBFD9638BB8}"/>
                </a:ext>
              </a:extLst>
            </p:cNvPr>
            <p:cNvSpPr txBox="1">
              <a:spLocks noChangeArrowheads="1"/>
            </p:cNvSpPr>
            <p:nvPr/>
          </p:nvSpPr>
          <p:spPr bwMode="auto">
            <a:xfrm>
              <a:off x="2377738" y="2650317"/>
              <a:ext cx="893092" cy="28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en-US" sz="1050" kern="100">
                  <a:effectLst/>
                  <a:latin typeface="HG丸ｺﾞｼｯｸM-PRO" panose="020F04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2" name="テキスト ボックス 54">
              <a:extLst>
                <a:ext uri="{FF2B5EF4-FFF2-40B4-BE49-F238E27FC236}">
                  <a16:creationId xmlns:a16="http://schemas.microsoft.com/office/drawing/2014/main" id="{E7D52EBC-9508-27E1-6FE2-CA12CACC75C9}"/>
                </a:ext>
              </a:extLst>
            </p:cNvPr>
            <p:cNvSpPr txBox="1">
              <a:spLocks noChangeArrowheads="1"/>
            </p:cNvSpPr>
            <p:nvPr/>
          </p:nvSpPr>
          <p:spPr bwMode="auto">
            <a:xfrm>
              <a:off x="3270830" y="4791454"/>
              <a:ext cx="1244889" cy="388952"/>
            </a:xfrm>
            <a:prstGeom prst="rect">
              <a:avLst/>
            </a:prstGeom>
            <a:solidFill>
              <a:schemeClr val="lt1">
                <a:lumMod val="100000"/>
                <a:lumOff val="0"/>
              </a:schemeClr>
            </a:solidFill>
            <a:ln w="15875">
              <a:solidFill>
                <a:srgbClr val="000000"/>
              </a:solidFill>
              <a:miter lim="800000"/>
              <a:headEnd/>
              <a:tailEnd/>
            </a:ln>
          </p:spPr>
          <p:txBody>
            <a:bodyPr rot="0" vert="horz" wrap="square" lIns="91440" tIns="45720" rIns="91440" bIns="45720" anchor="ctr" anchorCtr="0" upright="1">
              <a:noAutofit/>
            </a:bodyPr>
            <a:lstStyle/>
            <a:p>
              <a:pPr algn="ctr">
                <a:lnSpc>
                  <a:spcPts val="1200"/>
                </a:lnSpc>
              </a:pPr>
              <a:r>
                <a:rPr lang="ja-JP" sz="1000" kern="100" dirty="0">
                  <a:effectLst/>
                  <a:latin typeface="Century" panose="02040604050505020304" pitchFamily="18" charset="0"/>
                  <a:ea typeface="HG丸ｺﾞｼｯｸM-PRO" panose="020F0400000000000000" pitchFamily="50" charset="-128"/>
                  <a:cs typeface="Times New Roman" panose="02020603050405020304" pitchFamily="18" charset="0"/>
                </a:rPr>
                <a:t>事後保全</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5" name="AutoShape 711">
              <a:extLst>
                <a:ext uri="{FF2B5EF4-FFF2-40B4-BE49-F238E27FC236}">
                  <a16:creationId xmlns:a16="http://schemas.microsoft.com/office/drawing/2014/main" id="{66D201E1-FC8E-8828-DD68-DF345359537E}"/>
                </a:ext>
              </a:extLst>
            </p:cNvPr>
            <p:cNvSpPr>
              <a:spLocks noChangeArrowheads="1"/>
            </p:cNvSpPr>
            <p:nvPr/>
          </p:nvSpPr>
          <p:spPr bwMode="auto">
            <a:xfrm>
              <a:off x="1086710" y="3575435"/>
              <a:ext cx="1152625" cy="618788"/>
            </a:xfrm>
            <a:prstGeom prst="diamond">
              <a:avLst/>
            </a:prstGeom>
            <a:solidFill>
              <a:schemeClr val="bg1">
                <a:lumMod val="100000"/>
                <a:lumOff val="0"/>
              </a:schemeClr>
            </a:solidFill>
            <a:ln w="15875">
              <a:solidFill>
                <a:srgbClr val="FF0000"/>
              </a:solidFill>
              <a:miter lim="800000"/>
              <a:headEnd/>
              <a:tailEnd/>
            </a:ln>
          </p:spPr>
          <p:txBody>
            <a:bodyPr rot="0" vert="horz" wrap="square" lIns="74295" tIns="8890" rIns="74295" bIns="8890" anchor="t" anchorCtr="0" upright="1">
              <a:noAutofit/>
            </a:bodyPr>
            <a:lstStyle/>
            <a:p>
              <a:pPr algn="just"/>
              <a:r>
                <a:rPr lang="en-US" sz="1050" kern="100">
                  <a:ln w="9525" cap="rnd" cmpd="sng" algn="ctr">
                    <a:solidFill>
                      <a:srgbClr val="FF0000"/>
                    </a:solidFill>
                    <a:prstDash val="solid"/>
                    <a:bevel/>
                  </a:ln>
                  <a:effectLst/>
                  <a:latin typeface="HG丸ｺﾞｼｯｸM-PRO" panose="020F04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6" name="Text Box 712">
              <a:extLst>
                <a:ext uri="{FF2B5EF4-FFF2-40B4-BE49-F238E27FC236}">
                  <a16:creationId xmlns:a16="http://schemas.microsoft.com/office/drawing/2014/main" id="{13D640A3-2102-0333-4911-76E0F46C884E}"/>
                </a:ext>
              </a:extLst>
            </p:cNvPr>
            <p:cNvSpPr txBox="1">
              <a:spLocks noChangeArrowheads="1"/>
            </p:cNvSpPr>
            <p:nvPr/>
          </p:nvSpPr>
          <p:spPr bwMode="auto">
            <a:xfrm>
              <a:off x="1293128" y="3707443"/>
              <a:ext cx="723216" cy="46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1200"/>
                </a:lnSpc>
              </a:pPr>
              <a:r>
                <a:rPr lang="ja-JP" sz="900" kern="100" spc="-30">
                  <a:effectLst/>
                  <a:latin typeface="Century" panose="02040604050505020304" pitchFamily="18" charset="0"/>
                  <a:ea typeface="HG丸ｺﾞｼｯｸM-PRO" panose="020F0400000000000000" pitchFamily="50" charset="-128"/>
                  <a:cs typeface="Times New Roman" panose="02020603050405020304" pitchFamily="18" charset="0"/>
                </a:rPr>
                <a:t>劣化状態の</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sz="900" kern="100" spc="-30">
                  <a:effectLst/>
                  <a:latin typeface="Century" panose="02040604050505020304" pitchFamily="18" charset="0"/>
                  <a:ea typeface="HG丸ｺﾞｼｯｸM-PRO" panose="020F0400000000000000" pitchFamily="50" charset="-128"/>
                  <a:cs typeface="Times New Roman" panose="02020603050405020304" pitchFamily="18" charset="0"/>
                </a:rPr>
                <a:t>把握が可能か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4" name="角丸四角形 44033">
              <a:extLst>
                <a:ext uri="{FF2B5EF4-FFF2-40B4-BE49-F238E27FC236}">
                  <a16:creationId xmlns:a16="http://schemas.microsoft.com/office/drawing/2014/main" id="{A53B7B3F-9D22-1379-467E-09D6677A56AC}"/>
                </a:ext>
              </a:extLst>
            </p:cNvPr>
            <p:cNvSpPr>
              <a:spLocks/>
            </p:cNvSpPr>
            <p:nvPr/>
          </p:nvSpPr>
          <p:spPr>
            <a:xfrm>
              <a:off x="1096865" y="1908465"/>
              <a:ext cx="1145683" cy="260252"/>
            </a:xfrm>
            <a:prstGeom prst="roundRect">
              <a:avLst/>
            </a:prstGeom>
            <a:solidFill>
              <a:schemeClr val="lt1">
                <a:lumMod val="100000"/>
                <a:lumOff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pPr>
              <a:r>
                <a:rPr lang="ja-JP" sz="1050" kern="100" dirty="0">
                  <a:solidFill>
                    <a:srgbClr val="000000"/>
                  </a:solidFill>
                  <a:effectLst/>
                  <a:ea typeface="HG丸ｺﾞｼｯｸM-PRO" panose="020F0400000000000000" pitchFamily="50" charset="-128"/>
                  <a:cs typeface="Times New Roman" panose="02020603050405020304" pitchFamily="18" charset="0"/>
                </a:rPr>
                <a:t>管理手法の選定</a:t>
              </a:r>
              <a:endParaRPr lang="ja-JP" sz="1050" kern="100" dirty="0">
                <a:effectLst/>
                <a:ea typeface="ＭＳ 明朝" panose="02020609040205080304" pitchFamily="17" charset="-128"/>
                <a:cs typeface="Times New Roman" panose="02020603050405020304" pitchFamily="18" charset="0"/>
              </a:endParaRPr>
            </a:p>
          </p:txBody>
        </p:sp>
        <p:sp>
          <p:nvSpPr>
            <p:cNvPr id="93" name="AutoShape 700">
              <a:extLst>
                <a:ext uri="{FF2B5EF4-FFF2-40B4-BE49-F238E27FC236}">
                  <a16:creationId xmlns:a16="http://schemas.microsoft.com/office/drawing/2014/main" id="{49671F79-A9E6-893C-FE9F-6766D45A710C}"/>
                </a:ext>
              </a:extLst>
            </p:cNvPr>
            <p:cNvSpPr>
              <a:spLocks noChangeArrowheads="1"/>
            </p:cNvSpPr>
            <p:nvPr/>
          </p:nvSpPr>
          <p:spPr bwMode="auto">
            <a:xfrm>
              <a:off x="1086710" y="2567170"/>
              <a:ext cx="1152625" cy="618788"/>
            </a:xfrm>
            <a:prstGeom prst="diamond">
              <a:avLst/>
            </a:prstGeom>
            <a:solidFill>
              <a:schemeClr val="bg1">
                <a:lumMod val="100000"/>
                <a:lumOff val="0"/>
              </a:schemeClr>
            </a:solidFill>
            <a:ln w="15875">
              <a:solidFill>
                <a:srgbClr val="000000"/>
              </a:solidFill>
              <a:miter lim="800000"/>
              <a:headEnd/>
              <a:tailEnd/>
            </a:ln>
          </p:spPr>
          <p:txBody>
            <a:bodyPr rot="0" vert="horz" wrap="square" lIns="74295" tIns="8890" rIns="74295" bIns="8890" anchor="t" anchorCtr="0" upright="1">
              <a:noAutofit/>
            </a:bodyPr>
            <a:lstStyle/>
            <a:p>
              <a:pPr algn="just"/>
              <a:r>
                <a:rPr lang="en-US" sz="1050" kern="100" spc="-70">
                  <a:effectLst/>
                  <a:latin typeface="HG丸ｺﾞｼｯｸM-PRO" panose="020F04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4" name="Text Box 689">
              <a:extLst>
                <a:ext uri="{FF2B5EF4-FFF2-40B4-BE49-F238E27FC236}">
                  <a16:creationId xmlns:a16="http://schemas.microsoft.com/office/drawing/2014/main" id="{0EFA01B3-B488-7FC7-CBBC-E578F8B733E6}"/>
                </a:ext>
              </a:extLst>
            </p:cNvPr>
            <p:cNvSpPr txBox="1">
              <a:spLocks noChangeArrowheads="1"/>
            </p:cNvSpPr>
            <p:nvPr/>
          </p:nvSpPr>
          <p:spPr bwMode="auto">
            <a:xfrm>
              <a:off x="1209757" y="2755164"/>
              <a:ext cx="890459" cy="25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r>
                <a:rPr lang="ja-JP" sz="900" kern="100" spc="-30" dirty="0">
                  <a:effectLst/>
                  <a:latin typeface="Century" panose="02040604050505020304" pitchFamily="18" charset="0"/>
                  <a:ea typeface="HG丸ｺﾞｼｯｸM-PRO" panose="020F0400000000000000" pitchFamily="50" charset="-128"/>
                  <a:cs typeface="Times New Roman" panose="02020603050405020304" pitchFamily="18" charset="0"/>
                </a:rPr>
                <a:t>利用者等への影響</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6" name="Text Box 686">
              <a:extLst>
                <a:ext uri="{FF2B5EF4-FFF2-40B4-BE49-F238E27FC236}">
                  <a16:creationId xmlns:a16="http://schemas.microsoft.com/office/drawing/2014/main" id="{367E10BB-C240-DA58-DF8B-FDD9C4D16353}"/>
                </a:ext>
              </a:extLst>
            </p:cNvPr>
            <p:cNvSpPr txBox="1">
              <a:spLocks noChangeArrowheads="1"/>
            </p:cNvSpPr>
            <p:nvPr/>
          </p:nvSpPr>
          <p:spPr bwMode="auto">
            <a:xfrm>
              <a:off x="1365226" y="3263679"/>
              <a:ext cx="293806" cy="24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altLang="en-US" sz="1050" kern="100" spc="-50" dirty="0">
                  <a:solidFill>
                    <a:srgbClr val="FF0000"/>
                  </a:solidFill>
                  <a:latin typeface="Century" panose="02040604050505020304" pitchFamily="18" charset="0"/>
                  <a:ea typeface="HG丸ｺﾞｼｯｸM-PRO" panose="020F0400000000000000" pitchFamily="50" charset="-128"/>
                  <a:cs typeface="Times New Roman" panose="02020603050405020304" pitchFamily="18" charset="0"/>
                </a:rPr>
                <a:t>有</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91" name="直線矢印コネクタ 90">
              <a:extLst>
                <a:ext uri="{FF2B5EF4-FFF2-40B4-BE49-F238E27FC236}">
                  <a16:creationId xmlns:a16="http://schemas.microsoft.com/office/drawing/2014/main" id="{A2A2847E-EA5E-0C88-DAAB-C172D53D64B3}"/>
                </a:ext>
              </a:extLst>
            </p:cNvPr>
            <p:cNvCxnSpPr>
              <a:cxnSpLocks noChangeShapeType="1"/>
              <a:endCxn id="95" idx="3"/>
            </p:cNvCxnSpPr>
            <p:nvPr/>
          </p:nvCxnSpPr>
          <p:spPr bwMode="auto">
            <a:xfrm flipH="1">
              <a:off x="2239335" y="3880764"/>
              <a:ext cx="332949" cy="4065"/>
            </a:xfrm>
            <a:prstGeom prst="straightConnector1">
              <a:avLst/>
            </a:prstGeom>
            <a:noFill/>
            <a:ln w="19050" cap="flat" cmpd="sng" algn="ctr">
              <a:solidFill>
                <a:srgbClr val="FF0000"/>
              </a:solidFill>
              <a:prstDash val="solid"/>
              <a:round/>
              <a:headEnd/>
              <a:tailEnd type="none" w="med" len="med"/>
            </a:ln>
            <a:extLst>
              <a:ext uri="{909E8E84-426E-40DD-AFC4-6F175D3DCCD1}">
                <a14:hiddenFill xmlns:a14="http://schemas.microsoft.com/office/drawing/2010/main">
                  <a:noFill/>
                </a14:hiddenFill>
              </a:ext>
            </a:extLst>
          </p:spPr>
        </p:cxnSp>
        <p:cxnSp>
          <p:nvCxnSpPr>
            <p:cNvPr id="92" name="直線矢印コネクタ 91">
              <a:extLst>
                <a:ext uri="{FF2B5EF4-FFF2-40B4-BE49-F238E27FC236}">
                  <a16:creationId xmlns:a16="http://schemas.microsoft.com/office/drawing/2014/main" id="{B125524A-AEF5-CC75-D681-3FE740FC27B7}"/>
                </a:ext>
              </a:extLst>
            </p:cNvPr>
            <p:cNvCxnSpPr>
              <a:cxnSpLocks noChangeShapeType="1"/>
            </p:cNvCxnSpPr>
            <p:nvPr/>
          </p:nvCxnSpPr>
          <p:spPr bwMode="auto">
            <a:xfrm>
              <a:off x="2572284" y="3876273"/>
              <a:ext cx="5809" cy="849849"/>
            </a:xfrm>
            <a:prstGeom prst="straightConnector1">
              <a:avLst/>
            </a:prstGeom>
            <a:noFill/>
            <a:ln w="19050" cap="flat" cmpd="sng" algn="ctr">
              <a:solidFill>
                <a:srgbClr val="FF0000"/>
              </a:solidFill>
              <a:prstDash val="solid"/>
              <a:round/>
              <a:headEnd/>
              <a:tailEnd type="triangle" w="med" len="med"/>
            </a:ln>
            <a:extLst>
              <a:ext uri="{909E8E84-426E-40DD-AFC4-6F175D3DCCD1}">
                <a14:hiddenFill xmlns:a14="http://schemas.microsoft.com/office/drawing/2010/main">
                  <a:noFill/>
                </a14:hiddenFill>
              </a:ext>
            </a:extLst>
          </p:spPr>
        </p:cxnSp>
        <p:sp>
          <p:nvSpPr>
            <p:cNvPr id="88" name="Text Box 686">
              <a:extLst>
                <a:ext uri="{FF2B5EF4-FFF2-40B4-BE49-F238E27FC236}">
                  <a16:creationId xmlns:a16="http://schemas.microsoft.com/office/drawing/2014/main" id="{50FA8B72-DA1D-68D3-C275-D2AE16B58D6D}"/>
                </a:ext>
              </a:extLst>
            </p:cNvPr>
            <p:cNvSpPr txBox="1">
              <a:spLocks noChangeArrowheads="1"/>
            </p:cNvSpPr>
            <p:nvPr/>
          </p:nvSpPr>
          <p:spPr bwMode="auto">
            <a:xfrm>
              <a:off x="3047956" y="2650317"/>
              <a:ext cx="293806" cy="24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altLang="en-US" sz="1050" kern="100" spc="-50" dirty="0">
                  <a:solidFill>
                    <a:srgbClr val="FF0000"/>
                  </a:solidFill>
                  <a:latin typeface="Century" panose="02040604050505020304" pitchFamily="18" charset="0"/>
                  <a:ea typeface="HG丸ｺﾞｼｯｸM-PRO" panose="020F0400000000000000" pitchFamily="50" charset="-128"/>
                  <a:cs typeface="Times New Roman" panose="02020603050405020304" pitchFamily="18" charset="0"/>
                </a:rPr>
                <a:t>無</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89" name="直線矢印コネクタ 88">
              <a:extLst>
                <a:ext uri="{FF2B5EF4-FFF2-40B4-BE49-F238E27FC236}">
                  <a16:creationId xmlns:a16="http://schemas.microsoft.com/office/drawing/2014/main" id="{35555B49-36E5-E276-A5E6-DA5F08C25654}"/>
                </a:ext>
              </a:extLst>
            </p:cNvPr>
            <p:cNvCxnSpPr>
              <a:cxnSpLocks noChangeShapeType="1"/>
            </p:cNvCxnSpPr>
            <p:nvPr/>
          </p:nvCxnSpPr>
          <p:spPr bwMode="auto">
            <a:xfrm>
              <a:off x="1654631" y="2179794"/>
              <a:ext cx="0" cy="372809"/>
            </a:xfrm>
            <a:prstGeom prst="straightConnector1">
              <a:avLst/>
            </a:prstGeom>
            <a:noFill/>
            <a:ln w="19050" cap="flat" cmpd="sng" algn="ctr">
              <a:solidFill>
                <a:schemeClr val="tx1">
                  <a:lumMod val="100000"/>
                  <a:lumOff val="0"/>
                </a:schemeClr>
              </a:solidFill>
              <a:prstDash val="solid"/>
              <a:round/>
              <a:headEnd/>
              <a:tailEnd type="triangle" w="med" len="med"/>
            </a:ln>
            <a:extLst>
              <a:ext uri="{909E8E84-426E-40DD-AFC4-6F175D3DCCD1}">
                <a14:hiddenFill xmlns:a14="http://schemas.microsoft.com/office/drawing/2010/main">
                  <a:noFill/>
                </a14:hiddenFill>
              </a:ext>
            </a:extLst>
          </p:spPr>
        </p:cxnSp>
        <p:cxnSp>
          <p:nvCxnSpPr>
            <p:cNvPr id="90" name="直線矢印コネクタ 89">
              <a:extLst>
                <a:ext uri="{FF2B5EF4-FFF2-40B4-BE49-F238E27FC236}">
                  <a16:creationId xmlns:a16="http://schemas.microsoft.com/office/drawing/2014/main" id="{F10190FA-CA78-882C-BCB4-A04C7A4052C1}"/>
                </a:ext>
              </a:extLst>
            </p:cNvPr>
            <p:cNvCxnSpPr/>
            <p:nvPr/>
          </p:nvCxnSpPr>
          <p:spPr>
            <a:xfrm>
              <a:off x="1654631" y="3171254"/>
              <a:ext cx="0" cy="3857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矢印コネクタ 112">
              <a:extLst>
                <a:ext uri="{FF2B5EF4-FFF2-40B4-BE49-F238E27FC236}">
                  <a16:creationId xmlns:a16="http://schemas.microsoft.com/office/drawing/2014/main" id="{F7B83505-0BB5-3D10-EC1C-6046845B57B0}"/>
                </a:ext>
              </a:extLst>
            </p:cNvPr>
            <p:cNvCxnSpPr>
              <a:cxnSpLocks noChangeShapeType="1"/>
            </p:cNvCxnSpPr>
            <p:nvPr/>
          </p:nvCxnSpPr>
          <p:spPr bwMode="auto">
            <a:xfrm flipH="1">
              <a:off x="747952" y="3889822"/>
              <a:ext cx="332949" cy="4065"/>
            </a:xfrm>
            <a:prstGeom prst="straightConnector1">
              <a:avLst/>
            </a:prstGeom>
            <a:noFill/>
            <a:ln w="19050" cap="flat" cmpd="sng" algn="ctr">
              <a:solidFill>
                <a:srgbClr val="FF0000"/>
              </a:solidFill>
              <a:prstDash val="solid"/>
              <a:round/>
              <a:headEnd/>
              <a:tailEnd type="none" w="med" len="med"/>
            </a:ln>
            <a:extLst>
              <a:ext uri="{909E8E84-426E-40DD-AFC4-6F175D3DCCD1}">
                <a14:hiddenFill xmlns:a14="http://schemas.microsoft.com/office/drawing/2010/main">
                  <a:noFill/>
                </a14:hiddenFill>
              </a:ext>
            </a:extLst>
          </p:spPr>
        </p:cxnSp>
        <p:cxnSp>
          <p:nvCxnSpPr>
            <p:cNvPr id="114" name="直線矢印コネクタ 113">
              <a:extLst>
                <a:ext uri="{FF2B5EF4-FFF2-40B4-BE49-F238E27FC236}">
                  <a16:creationId xmlns:a16="http://schemas.microsoft.com/office/drawing/2014/main" id="{5135148C-BE2E-C66C-22D2-D12DB2255C3A}"/>
                </a:ext>
              </a:extLst>
            </p:cNvPr>
            <p:cNvCxnSpPr>
              <a:cxnSpLocks noChangeShapeType="1"/>
            </p:cNvCxnSpPr>
            <p:nvPr/>
          </p:nvCxnSpPr>
          <p:spPr bwMode="auto">
            <a:xfrm>
              <a:off x="755398" y="3886368"/>
              <a:ext cx="5809" cy="849849"/>
            </a:xfrm>
            <a:prstGeom prst="straightConnector1">
              <a:avLst/>
            </a:prstGeom>
            <a:noFill/>
            <a:ln w="19050" cap="flat" cmpd="sng" algn="ctr">
              <a:solidFill>
                <a:srgbClr val="FF0000"/>
              </a:solidFill>
              <a:prstDash val="solid"/>
              <a:round/>
              <a:headEnd/>
              <a:tailEnd type="triangle" w="med" len="med"/>
            </a:ln>
            <a:extLst>
              <a:ext uri="{909E8E84-426E-40DD-AFC4-6F175D3DCCD1}">
                <a14:hiddenFill xmlns:a14="http://schemas.microsoft.com/office/drawing/2010/main">
                  <a:noFill/>
                </a14:hiddenFill>
              </a:ext>
            </a:extLst>
          </p:spPr>
        </p:cxnSp>
        <p:sp>
          <p:nvSpPr>
            <p:cNvPr id="116" name="テキスト ボックス 115">
              <a:extLst>
                <a:ext uri="{FF2B5EF4-FFF2-40B4-BE49-F238E27FC236}">
                  <a16:creationId xmlns:a16="http://schemas.microsoft.com/office/drawing/2014/main" id="{8881D2EF-752A-AE7F-4325-411FE2FE0FC0}"/>
                </a:ext>
              </a:extLst>
            </p:cNvPr>
            <p:cNvSpPr txBox="1"/>
            <p:nvPr/>
          </p:nvSpPr>
          <p:spPr>
            <a:xfrm>
              <a:off x="757183" y="6415239"/>
              <a:ext cx="2704698" cy="276999"/>
            </a:xfrm>
            <a:prstGeom prst="rect">
              <a:avLst/>
            </a:prstGeom>
            <a:noFill/>
          </p:spPr>
          <p:txBody>
            <a:bodyPr wrap="square">
              <a:spAutoFit/>
            </a:bodyPr>
            <a:lstStyle/>
            <a:p>
              <a:pPr algn="ct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3.4‑6</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維持管理手法選定フロー</a:t>
              </a:r>
            </a:p>
          </p:txBody>
        </p:sp>
      </p:grpSp>
      <p:sp>
        <p:nvSpPr>
          <p:cNvPr id="119" name="テキスト ボックス 118">
            <a:extLst>
              <a:ext uri="{FF2B5EF4-FFF2-40B4-BE49-F238E27FC236}">
                <a16:creationId xmlns:a16="http://schemas.microsoft.com/office/drawing/2014/main" id="{A3FD6474-92EA-22F9-43F4-8C607E26AB1F}"/>
              </a:ext>
            </a:extLst>
          </p:cNvPr>
          <p:cNvSpPr txBox="1"/>
          <p:nvPr/>
        </p:nvSpPr>
        <p:spPr>
          <a:xfrm>
            <a:off x="4604878" y="1046631"/>
            <a:ext cx="3593163" cy="276999"/>
          </a:xfrm>
          <a:prstGeom prst="rect">
            <a:avLst/>
          </a:prstGeom>
          <a:noFill/>
        </p:spPr>
        <p:txBody>
          <a:bodyPr wrap="square">
            <a:spAutoFit/>
          </a:bodyPr>
          <a:lstStyle/>
          <a:p>
            <a:r>
              <a:rPr lang="ja-JP" altLang="ja-JP" sz="1200" b="1" kern="100" dirty="0">
                <a:effectLst/>
                <a:latin typeface="Meiryo UI" panose="020B0604030504040204" pitchFamily="50" charset="-128"/>
                <a:ea typeface="Meiryo UI" panose="020B0604030504040204" pitchFamily="50" charset="-128"/>
              </a:rPr>
              <a:t>（３）　維持管理手法の設定にあたっての留意事項</a:t>
            </a:r>
          </a:p>
        </p:txBody>
      </p:sp>
      <p:sp>
        <p:nvSpPr>
          <p:cNvPr id="121" name="テキスト ボックス 120">
            <a:extLst>
              <a:ext uri="{FF2B5EF4-FFF2-40B4-BE49-F238E27FC236}">
                <a16:creationId xmlns:a16="http://schemas.microsoft.com/office/drawing/2014/main" id="{7181DBCA-C333-81F7-07BB-421EB3353375}"/>
              </a:ext>
            </a:extLst>
          </p:cNvPr>
          <p:cNvSpPr txBox="1"/>
          <p:nvPr/>
        </p:nvSpPr>
        <p:spPr>
          <a:xfrm>
            <a:off x="4872728" y="1376816"/>
            <a:ext cx="4173388" cy="1618648"/>
          </a:xfrm>
          <a:prstGeom prst="rect">
            <a:avLst/>
          </a:prstGeom>
          <a:noFill/>
        </p:spPr>
        <p:txBody>
          <a:bodyPr wrap="square">
            <a:spAutoFit/>
          </a:bodyPr>
          <a:lstStyle/>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①　予防保全（状態監視型）</a:t>
            </a:r>
          </a:p>
          <a:p>
            <a:pPr marL="176213" lvl="0" indent="-87313" algn="just">
              <a:lnSpc>
                <a:spcPct val="120000"/>
              </a:lnSpc>
              <a:buFont typeface="HG丸ｺﾞｼｯｸM-PRO" panose="020F0400000000000000" pitchFamily="50" charset="-128"/>
              <a:buChar char="・"/>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は、点検結果等により施設の状態を把握し、利用</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8900" lvl="0"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者ニーズや</a:t>
            </a: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LCC</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縮減効果等を考慮の上、長寿命化対策（補</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8900" lvl="0"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修、改修）又は更新を行う状態監視型を基本とする。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88900" lvl="0" algn="just">
              <a:lnSpc>
                <a:spcPct val="120000"/>
              </a:lnSpc>
              <a:buFont typeface="HG丸ｺﾞｼｯｸM-PRO" panose="020F0400000000000000" pitchFamily="50" charset="-128"/>
              <a:buChar char="・"/>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劣化や損傷等の状態把握が可能な</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機械設備は、点検結果</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8900" lvl="0" algn="just">
              <a:lnSpc>
                <a:spcPct val="120000"/>
              </a:lnSpc>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等により施設の状態を把握し、必要な場合に補修等や更新を</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8900" lvl="0" algn="just">
              <a:lnSpc>
                <a:spcPct val="120000"/>
              </a:lnSpc>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行う状態監視型を基本とする。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3" name="テキスト ボックス 122">
            <a:extLst>
              <a:ext uri="{FF2B5EF4-FFF2-40B4-BE49-F238E27FC236}">
                <a16:creationId xmlns:a16="http://schemas.microsoft.com/office/drawing/2014/main" id="{8ED34F7F-0895-AE9E-A054-7E4551F37788}"/>
              </a:ext>
            </a:extLst>
          </p:cNvPr>
          <p:cNvSpPr txBox="1"/>
          <p:nvPr/>
        </p:nvSpPr>
        <p:spPr>
          <a:xfrm>
            <a:off x="4829632" y="3237247"/>
            <a:ext cx="4173388" cy="2061846"/>
          </a:xfrm>
          <a:prstGeom prst="rect">
            <a:avLst/>
          </a:prstGeom>
          <a:noFill/>
        </p:spPr>
        <p:txBody>
          <a:bodyPr wrap="square">
            <a:spAutoFit/>
          </a:bodyPr>
          <a:lstStyle/>
          <a:p>
            <a:pPr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②　予防保全（時間計画型）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buFont typeface="HG丸ｺﾞｼｯｸM-PRO" panose="020F0400000000000000" pitchFamily="50" charset="-128"/>
              <a:buChar char="・"/>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劣化・損傷状態の把握が難しく、</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公園の機能停止に直結する</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受変電設備などの電気設備は、劣化の進行及び損傷の有無</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に関係なく、設備の信頼性</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確保の観点</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から、定期的に補修、</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更新を行う時間計画型を基本とする。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また、広域避難場所等に設置されている自家発電設備につい</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てもその重要性を考慮し時間計画型を基本とする。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buFont typeface="HG丸ｺﾞｼｯｸM-PRO" panose="020F0400000000000000" pitchFamily="50" charset="-128"/>
              <a:buChar char="・"/>
            </a:pP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予算制約等により、耐用年数を超過した設備については、特に</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部品確保に努めるなどの対策をとり、リスク低減に努める。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5" name="テキスト ボックス 124">
            <a:extLst>
              <a:ext uri="{FF2B5EF4-FFF2-40B4-BE49-F238E27FC236}">
                <a16:creationId xmlns:a16="http://schemas.microsoft.com/office/drawing/2014/main" id="{FA4A5021-0237-FDA1-888E-D01CD6852C10}"/>
              </a:ext>
            </a:extLst>
          </p:cNvPr>
          <p:cNvSpPr txBox="1"/>
          <p:nvPr/>
        </p:nvSpPr>
        <p:spPr>
          <a:xfrm>
            <a:off x="4702762" y="5441350"/>
            <a:ext cx="4472890" cy="953851"/>
          </a:xfrm>
          <a:prstGeom prst="rect">
            <a:avLst/>
          </a:prstGeom>
          <a:noFill/>
        </p:spPr>
        <p:txBody>
          <a:bodyPr wrap="square">
            <a:spAutoFit/>
          </a:bodyPr>
          <a:lstStyle/>
          <a:p>
            <a:pPr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③　予防保全（状態監視型と時間計画型の併用）</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lvl="0" indent="-87313" algn="just">
              <a:lnSpc>
                <a:spcPct val="120000"/>
              </a:lnSpc>
              <a:buFont typeface="HG丸ｺﾞｼｯｸM-PRO" panose="020F0400000000000000" pitchFamily="50" charset="-128"/>
              <a:buChar char="・"/>
            </a:pP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排水等ポンプ設備などの機械設備は、故障などによる機能停</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8900" lvl="0"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止が公園利用に与える影響が大きいことから、状態監視型の</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88900" lvl="0"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維持管理に努めた上で、更新は時間計画型を</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適用</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6" name="テキスト ボックス 125">
            <a:extLst>
              <a:ext uri="{FF2B5EF4-FFF2-40B4-BE49-F238E27FC236}">
                <a16:creationId xmlns:a16="http://schemas.microsoft.com/office/drawing/2014/main" id="{0C57E584-578B-C04A-A4A5-9FAFC2D6D143}"/>
              </a:ext>
            </a:extLst>
          </p:cNvPr>
          <p:cNvSpPr txBox="1"/>
          <p:nvPr/>
        </p:nvSpPr>
        <p:spPr>
          <a:xfrm>
            <a:off x="80816" y="554355"/>
            <a:ext cx="5707781" cy="369332"/>
          </a:xfrm>
          <a:prstGeom prst="rect">
            <a:avLst/>
          </a:prstGeom>
          <a:noFill/>
        </p:spPr>
        <p:txBody>
          <a:bodyPr wrap="square">
            <a:spAutoFit/>
          </a:bodyPr>
          <a:lstStyle/>
          <a:p>
            <a:pPr algn="just"/>
            <a:r>
              <a:rPr lang="en-US" altLang="ja-JP" sz="1800" b="1" kern="100" dirty="0">
                <a:effectLst/>
                <a:latin typeface="Meiryo UI" panose="020B0604030504040204" pitchFamily="50" charset="-128"/>
                <a:ea typeface="Meiryo UI" panose="020B0604030504040204" pitchFamily="50" charset="-128"/>
              </a:rPr>
              <a:t>3.4.3</a:t>
            </a:r>
            <a:r>
              <a:rPr lang="ja-JP" altLang="ja-JP" sz="1800" b="1" kern="100" dirty="0">
                <a:effectLst/>
                <a:latin typeface="Meiryo UI" panose="020B0604030504040204" pitchFamily="50" charset="-128"/>
                <a:ea typeface="Meiryo UI" panose="020B0604030504040204" pitchFamily="50" charset="-128"/>
              </a:rPr>
              <a:t>　維持管理手法、維持管理水準、更新フロー</a:t>
            </a:r>
            <a:endParaRPr lang="ja-JP" altLang="ja-JP" kern="100" dirty="0">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1637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203</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6303163B-055E-6C3A-E62D-455E9217719E}"/>
              </a:ext>
            </a:extLst>
          </p:cNvPr>
          <p:cNvSpPr txBox="1"/>
          <p:nvPr/>
        </p:nvSpPr>
        <p:spPr>
          <a:xfrm>
            <a:off x="85448" y="535467"/>
            <a:ext cx="5707781" cy="369332"/>
          </a:xfrm>
          <a:prstGeom prst="rect">
            <a:avLst/>
          </a:prstGeom>
          <a:noFill/>
        </p:spPr>
        <p:txBody>
          <a:bodyPr wrap="square">
            <a:spAutoFit/>
          </a:bodyPr>
          <a:lstStyle/>
          <a:p>
            <a:pPr algn="just"/>
            <a:r>
              <a:rPr lang="en-US" altLang="ja-JP" sz="1800" b="1" kern="100" dirty="0">
                <a:effectLst/>
                <a:latin typeface="Meiryo UI" panose="020B0604030504040204" pitchFamily="50" charset="-128"/>
                <a:ea typeface="Meiryo UI" panose="020B0604030504040204" pitchFamily="50" charset="-128"/>
              </a:rPr>
              <a:t>3.4.3</a:t>
            </a:r>
            <a:r>
              <a:rPr lang="ja-JP" altLang="ja-JP" sz="1800" b="1" kern="100" dirty="0">
                <a:effectLst/>
                <a:latin typeface="Meiryo UI" panose="020B0604030504040204" pitchFamily="50" charset="-128"/>
                <a:ea typeface="Meiryo UI" panose="020B0604030504040204" pitchFamily="50" charset="-128"/>
              </a:rPr>
              <a:t>　維持管理手法、維持管理水準、更新フロー</a:t>
            </a:r>
            <a:endParaRPr lang="ja-JP" altLang="ja-JP" kern="100" dirty="0">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315151B-FC10-C074-B678-909CC66FBFCD}"/>
              </a:ext>
            </a:extLst>
          </p:cNvPr>
          <p:cNvSpPr txBox="1"/>
          <p:nvPr/>
        </p:nvSpPr>
        <p:spPr>
          <a:xfrm>
            <a:off x="0" y="1289680"/>
            <a:ext cx="4474116" cy="916918"/>
          </a:xfrm>
          <a:prstGeom prst="rect">
            <a:avLst/>
          </a:prstGeom>
          <a:noFill/>
        </p:spPr>
        <p:txBody>
          <a:bodyPr wrap="square">
            <a:spAutoFit/>
          </a:bodyPr>
          <a:lstStyle/>
          <a:p>
            <a:pPr indent="88900" algn="just"/>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④　事後保全</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88900" lvl="0" indent="87313" algn="just">
              <a:lnSpc>
                <a:spcPct val="120000"/>
              </a:lnSpc>
              <a:buFont typeface="HG丸ｺﾞｼｯｸM-PRO" panose="020F0400000000000000" pitchFamily="50" charset="-128"/>
              <a:buChar char="・"/>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「予防保全」による管理を基本とするが、不具合発生による機能</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76213" lvl="0" algn="just">
              <a:lnSpc>
                <a:spcPct val="120000"/>
              </a:lnSpc>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低下や機能停止時の利用者等への影響が少ない設備について</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76213" lvl="0" algn="just">
              <a:lnSpc>
                <a:spcPct val="120000"/>
              </a:lnSpc>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は、「事後保全」を適用する。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0CEF9A62-362C-EEB6-5DB5-7A1E02C83FD8}"/>
              </a:ext>
            </a:extLst>
          </p:cNvPr>
          <p:cNvSpPr txBox="1"/>
          <p:nvPr/>
        </p:nvSpPr>
        <p:spPr>
          <a:xfrm>
            <a:off x="97884" y="2256255"/>
            <a:ext cx="4376383" cy="3169842"/>
          </a:xfrm>
          <a:prstGeom prst="rect">
            <a:avLst/>
          </a:prstGeom>
          <a:noFill/>
        </p:spPr>
        <p:txBody>
          <a:bodyPr wrap="square">
            <a:spAutoFit/>
          </a:bodyPr>
          <a:lstStyle/>
          <a:p>
            <a:pPr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⑤　維持管理、更新と合わせた質の向上等</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88900" lvl="0" indent="-88900" algn="just">
              <a:lnSpc>
                <a:spcPct val="120000"/>
              </a:lnSpc>
              <a:buFont typeface="HG丸ｺﾞｼｯｸM-PRO" panose="020F0400000000000000" pitchFamily="50" charset="-128"/>
              <a:buChar char="・"/>
            </a:pPr>
            <a:r>
              <a:rPr lang="ja-JP" alt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維持管理、更新に合わせた防災耐震性能の向上や社会ニーズに</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ja-JP" alt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よる機能向上、既存不適格への対応などについても配慮する。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5113" lvl="0" indent="-265113" algn="just">
              <a:lnSpc>
                <a:spcPct val="120000"/>
              </a:lnSpc>
              <a:buFont typeface="HG丸ｺﾞｼｯｸM-PRO" panose="020F0400000000000000" pitchFamily="50" charset="-128"/>
              <a:buChar char="・"/>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施設の劣化や損傷等により人的・物的被害を与えると予想される</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箇所（部位）、構造等については、人的・物的被害を予防する</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ための対策についても考慮する。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5113" lvl="0" indent="-265113" algn="just">
              <a:lnSpc>
                <a:spcPct val="120000"/>
              </a:lnSpc>
              <a:buFont typeface="HG丸ｺﾞｼｯｸM-PRO" panose="020F0400000000000000" pitchFamily="50" charset="-128"/>
              <a:buChar char="・"/>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点検結果の蓄積に加えて、補修等の実施に至る事例実績などを</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蓄積し、補修等の判断傾向（診断評価～対策要否の判断に至</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る考え方の傾向）を整理することで、補修・更新等の判断の目安</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や補修方法の情報共有などを図る。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5113" lvl="0" indent="-265113" algn="just">
              <a:lnSpc>
                <a:spcPct val="120000"/>
              </a:lnSpc>
              <a:buFont typeface="HG丸ｺﾞｼｯｸM-PRO" panose="020F0400000000000000" pitchFamily="50" charset="-128"/>
              <a:buChar char="・"/>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府と指定管理者が一体的かつ効率的な維持管理の実施のため、</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老朽化した施設における計画的な補修等の年次計画（分担を</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含め）を立案し、府と指定管理者が一体となった施設の機能保</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全を図る。</a:t>
            </a:r>
          </a:p>
        </p:txBody>
      </p:sp>
      <p:sp>
        <p:nvSpPr>
          <p:cNvPr id="12" name="テキスト ボックス 11">
            <a:extLst>
              <a:ext uri="{FF2B5EF4-FFF2-40B4-BE49-F238E27FC236}">
                <a16:creationId xmlns:a16="http://schemas.microsoft.com/office/drawing/2014/main" id="{A4821010-5A69-303C-5761-41E7C737D9BE}"/>
              </a:ext>
            </a:extLst>
          </p:cNvPr>
          <p:cNvSpPr txBox="1"/>
          <p:nvPr/>
        </p:nvSpPr>
        <p:spPr>
          <a:xfrm>
            <a:off x="4670892" y="967816"/>
            <a:ext cx="2373828" cy="276999"/>
          </a:xfrm>
          <a:prstGeom prst="rect">
            <a:avLst/>
          </a:prstGeom>
          <a:noFill/>
        </p:spPr>
        <p:txBody>
          <a:bodyPr wrap="square">
            <a:spAutoFit/>
          </a:bodyPr>
          <a:lstStyle/>
          <a:p>
            <a:r>
              <a:rPr lang="ja-JP" altLang="ja-JP" sz="1200" b="1" kern="100" dirty="0">
                <a:effectLst/>
                <a:latin typeface="Meiryo UI" panose="020B0604030504040204" pitchFamily="50" charset="-128"/>
                <a:ea typeface="Meiryo UI" panose="020B0604030504040204" pitchFamily="50" charset="-128"/>
              </a:rPr>
              <a:t>（４）　</a:t>
            </a:r>
            <a:r>
              <a:rPr lang="ja-JP" altLang="ja-JP" sz="1200" b="1" kern="100" dirty="0">
                <a:solidFill>
                  <a:srgbClr val="FF0000"/>
                </a:solidFill>
                <a:effectLst/>
                <a:latin typeface="Meiryo UI" panose="020B0604030504040204" pitchFamily="50" charset="-128"/>
                <a:ea typeface="Meiryo UI" panose="020B0604030504040204" pitchFamily="50" charset="-128"/>
              </a:rPr>
              <a:t>設備の</a:t>
            </a:r>
            <a:r>
              <a:rPr lang="ja-JP" altLang="ja-JP" sz="1200" b="1" kern="100" dirty="0">
                <a:effectLst/>
                <a:latin typeface="Meiryo UI" panose="020B0604030504040204" pitchFamily="50" charset="-128"/>
                <a:ea typeface="Meiryo UI" panose="020B0604030504040204" pitchFamily="50" charset="-128"/>
              </a:rPr>
              <a:t>維持管理手法</a:t>
            </a:r>
          </a:p>
        </p:txBody>
      </p:sp>
      <p:sp>
        <p:nvSpPr>
          <p:cNvPr id="14" name="テキスト ボックス 13">
            <a:extLst>
              <a:ext uri="{FF2B5EF4-FFF2-40B4-BE49-F238E27FC236}">
                <a16:creationId xmlns:a16="http://schemas.microsoft.com/office/drawing/2014/main" id="{81E6E895-2C8E-1B28-7077-8F1F0FFC3B13}"/>
              </a:ext>
            </a:extLst>
          </p:cNvPr>
          <p:cNvSpPr txBox="1"/>
          <p:nvPr/>
        </p:nvSpPr>
        <p:spPr>
          <a:xfrm>
            <a:off x="5038063" y="1221496"/>
            <a:ext cx="3988979" cy="732252"/>
          </a:xfrm>
          <a:prstGeom prst="rect">
            <a:avLst/>
          </a:prstGeom>
          <a:noFill/>
        </p:spPr>
        <p:txBody>
          <a:bodyPr wrap="square">
            <a:spAutoFit/>
          </a:bodyPr>
          <a:lstStyle/>
          <a:p>
            <a:pPr algn="just">
              <a:lnSpc>
                <a:spcPct val="120000"/>
              </a:lnSpc>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前述の</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維持管理手法の設定の留意事項を踏まえ、維持管理手法について、表</a:t>
            </a:r>
            <a:r>
              <a:rPr lang="ja-JP" altLang="ja-JP" sz="1200" kern="100" dirty="0">
                <a:solidFill>
                  <a:srgbClr val="FF3300"/>
                </a:solidFill>
                <a:effectLst/>
                <a:latin typeface="Meiryo UI" panose="020B0604030504040204" pitchFamily="50" charset="-128"/>
                <a:ea typeface="Meiryo UI" panose="020B0604030504040204" pitchFamily="50" charset="-128"/>
                <a:cs typeface="Times New Roman" panose="02020603050405020304" pitchFamily="18" charset="0"/>
              </a:rPr>
              <a:t>３</a:t>
            </a:r>
            <a:r>
              <a:rPr lang="en-US" altLang="ja-JP" sz="1200" kern="100" dirty="0">
                <a:solidFill>
                  <a:srgbClr val="FF33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solidFill>
                  <a:srgbClr val="FF3300"/>
                </a:solidFill>
                <a:latin typeface="Meiryo UI" panose="020B0604030504040204" pitchFamily="50" charset="-128"/>
                <a:ea typeface="Meiryo UI" panose="020B0604030504040204" pitchFamily="50" charset="-128"/>
                <a:cs typeface="Times New Roman" panose="02020603050405020304" pitchFamily="18" charset="0"/>
              </a:rPr>
              <a:t>4‐</a:t>
            </a:r>
            <a:r>
              <a:rPr lang="en-US" altLang="ja-JP" sz="1200" kern="100" dirty="0">
                <a:solidFill>
                  <a:srgbClr val="FF3300"/>
                </a:solidFill>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に示すとともに、施設別の維持管理手法を表３</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4‐12</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に示す。</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20">
            <a:extLst>
              <a:ext uri="{FF2B5EF4-FFF2-40B4-BE49-F238E27FC236}">
                <a16:creationId xmlns:a16="http://schemas.microsoft.com/office/drawing/2014/main" id="{12336891-0E26-159B-E4AF-64E1F8A13743}"/>
              </a:ext>
            </a:extLst>
          </p:cNvPr>
          <p:cNvSpPr txBox="1"/>
          <p:nvPr/>
        </p:nvSpPr>
        <p:spPr>
          <a:xfrm>
            <a:off x="7026111" y="3589518"/>
            <a:ext cx="1972180" cy="3924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凡例</a:t>
            </a:r>
            <a:r>
              <a:rPr lang="en-US" altLang="ja-JP"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：該当する維持管理手法</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更新時に適用</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9" name="表 18">
            <a:extLst>
              <a:ext uri="{FF2B5EF4-FFF2-40B4-BE49-F238E27FC236}">
                <a16:creationId xmlns:a16="http://schemas.microsoft.com/office/drawing/2014/main" id="{6F7AA296-FC37-C362-C184-F13A1DCF3B7B}"/>
              </a:ext>
            </a:extLst>
          </p:cNvPr>
          <p:cNvGraphicFramePr>
            <a:graphicFrameLocks noGrp="1"/>
          </p:cNvGraphicFramePr>
          <p:nvPr/>
        </p:nvGraphicFramePr>
        <p:xfrm>
          <a:off x="4787684" y="2170209"/>
          <a:ext cx="4200511" cy="1446265"/>
        </p:xfrm>
        <a:graphic>
          <a:graphicData uri="http://schemas.openxmlformats.org/drawingml/2006/table">
            <a:tbl>
              <a:tblPr firstRow="1" firstCol="1" bandRow="1">
                <a:tableStyleId>{5C22544A-7EE6-4342-B048-85BDC9FD1C3A}</a:tableStyleId>
              </a:tblPr>
              <a:tblGrid>
                <a:gridCol w="1005619">
                  <a:extLst>
                    <a:ext uri="{9D8B030D-6E8A-4147-A177-3AD203B41FA5}">
                      <a16:colId xmlns:a16="http://schemas.microsoft.com/office/drawing/2014/main" val="3382065479"/>
                    </a:ext>
                  </a:extLst>
                </a:gridCol>
                <a:gridCol w="807728">
                  <a:extLst>
                    <a:ext uri="{9D8B030D-6E8A-4147-A177-3AD203B41FA5}">
                      <a16:colId xmlns:a16="http://schemas.microsoft.com/office/drawing/2014/main" val="196988161"/>
                    </a:ext>
                  </a:extLst>
                </a:gridCol>
                <a:gridCol w="1263443">
                  <a:extLst>
                    <a:ext uri="{9D8B030D-6E8A-4147-A177-3AD203B41FA5}">
                      <a16:colId xmlns:a16="http://schemas.microsoft.com/office/drawing/2014/main" val="1295284400"/>
                    </a:ext>
                  </a:extLst>
                </a:gridCol>
                <a:gridCol w="1123721">
                  <a:extLst>
                    <a:ext uri="{9D8B030D-6E8A-4147-A177-3AD203B41FA5}">
                      <a16:colId xmlns:a16="http://schemas.microsoft.com/office/drawing/2014/main" val="417594085"/>
                    </a:ext>
                  </a:extLst>
                </a:gridCol>
              </a:tblGrid>
              <a:tr h="190227">
                <a:tc rowSpan="3">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公園関連設備</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維持管理手法の選定</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10947638"/>
                  </a:ext>
                </a:extLst>
              </a:tr>
              <a:tr h="190227">
                <a:tc vMerge="1">
                  <a:txBody>
                    <a:bodyPr/>
                    <a:lstStyle/>
                    <a:p>
                      <a:endParaRPr kumimoji="1" lang="ja-JP" altLang="en-US"/>
                    </a:p>
                  </a:txBody>
                  <a:tcPr/>
                </a:tc>
                <a:tc rowSpan="2">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事後保全</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予防保全</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600563243"/>
                  </a:ext>
                </a:extLst>
              </a:tr>
              <a:tr h="190227">
                <a:tc vMerge="1">
                  <a:txBody>
                    <a:bodyPr/>
                    <a:lstStyle/>
                    <a:p>
                      <a:endParaRPr kumimoji="1" lang="ja-JP" altLang="en-US"/>
                    </a:p>
                  </a:txBody>
                  <a:tcPr/>
                </a:tc>
                <a:tc vMerge="1">
                  <a:txBody>
                    <a:bodyPr/>
                    <a:lstStyle/>
                    <a:p>
                      <a:endParaRPr kumimoji="1" lang="ja-JP" altLang="en-US"/>
                    </a:p>
                  </a:txBody>
                  <a:tcPr/>
                </a:tc>
                <a:tc>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時間計画型</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状態監視型</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75672378"/>
                  </a:ext>
                </a:extLst>
              </a:tr>
              <a:tr h="380453">
                <a:tc>
                  <a:txBody>
                    <a:bodyPr/>
                    <a:lstStyle/>
                    <a:p>
                      <a:pPr algn="l"/>
                      <a:r>
                        <a:rPr lang="ja-JP" sz="1050" b="0" kern="100" dirty="0">
                          <a:solidFill>
                            <a:sysClr val="windowText" lastClr="000000"/>
                          </a:solidFill>
                          <a:effectLst/>
                          <a:latin typeface="Meiryo UI" panose="020B0604030504040204" pitchFamily="50" charset="-128"/>
                          <a:ea typeface="Meiryo UI" panose="020B0604030504040204" pitchFamily="50" charset="-128"/>
                        </a:rPr>
                        <a:t>排水等</a:t>
                      </a:r>
                      <a:endParaRPr lang="en-US" altLang="ja-JP" sz="1050" b="0" kern="100" dirty="0">
                        <a:solidFill>
                          <a:sysClr val="windowText" lastClr="000000"/>
                        </a:solidFill>
                        <a:effectLst/>
                        <a:latin typeface="Meiryo UI" panose="020B0604030504040204" pitchFamily="50" charset="-128"/>
                        <a:ea typeface="Meiryo UI" panose="020B0604030504040204" pitchFamily="50" charset="-128"/>
                      </a:endParaRPr>
                    </a:p>
                    <a:p>
                      <a:pPr algn="l"/>
                      <a:r>
                        <a:rPr lang="ja-JP" sz="1050" b="0" kern="100" dirty="0">
                          <a:solidFill>
                            <a:sysClr val="windowText" lastClr="000000"/>
                          </a:solidFill>
                          <a:effectLst/>
                          <a:latin typeface="Meiryo UI" panose="020B0604030504040204" pitchFamily="50" charset="-128"/>
                          <a:ea typeface="Meiryo UI" panose="020B0604030504040204" pitchFamily="50" charset="-128"/>
                        </a:rPr>
                        <a:t>ポンプ設備</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50" b="0" kern="100" dirty="0">
                          <a:solidFill>
                            <a:sysClr val="windowText" lastClr="000000"/>
                          </a:solidFill>
                          <a:effectLst/>
                          <a:latin typeface="Meiryo UI" panose="020B0604030504040204" pitchFamily="50" charset="-128"/>
                          <a:ea typeface="Meiryo UI" panose="020B0604030504040204" pitchFamily="50" charset="-128"/>
                        </a:rPr>
                        <a:t> </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b="0" kern="100" dirty="0">
                          <a:solidFill>
                            <a:sysClr val="windowText" lastClr="000000"/>
                          </a:solidFill>
                          <a:effectLst/>
                          <a:latin typeface="Meiryo UI" panose="020B0604030504040204" pitchFamily="50" charset="-128"/>
                          <a:ea typeface="Meiryo UI" panose="020B0604030504040204" pitchFamily="50" charset="-128"/>
                        </a:rPr>
                        <a:t>（●）</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b="0" kern="100" dirty="0">
                          <a:solidFill>
                            <a:srgbClr val="FF0000"/>
                          </a:solidFill>
                          <a:effectLst/>
                          <a:latin typeface="Meiryo UI" panose="020B0604030504040204" pitchFamily="50" charset="-128"/>
                          <a:ea typeface="Meiryo UI" panose="020B0604030504040204" pitchFamily="50" charset="-128"/>
                        </a:rPr>
                        <a:t>●</a:t>
                      </a:r>
                      <a:endParaRPr lang="ja-JP" sz="105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7184382"/>
                  </a:ext>
                </a:extLst>
              </a:tr>
              <a:tr h="238164">
                <a:tc>
                  <a:txBody>
                    <a:bodyPr/>
                    <a:lstStyle/>
                    <a:p>
                      <a:pPr algn="l"/>
                      <a:r>
                        <a:rPr lang="ja-JP" sz="1050" b="0" kern="100" dirty="0">
                          <a:solidFill>
                            <a:sysClr val="windowText" lastClr="000000"/>
                          </a:solidFill>
                          <a:effectLst/>
                          <a:latin typeface="Meiryo UI" panose="020B0604030504040204" pitchFamily="50" charset="-128"/>
                          <a:ea typeface="Meiryo UI" panose="020B0604030504040204" pitchFamily="50" charset="-128"/>
                        </a:rPr>
                        <a:t>受変電設備</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50" b="0" kern="100">
                          <a:solidFill>
                            <a:sysClr val="windowText" lastClr="000000"/>
                          </a:solidFill>
                          <a:effectLst/>
                          <a:latin typeface="Meiryo UI" panose="020B0604030504040204" pitchFamily="50" charset="-128"/>
                          <a:ea typeface="Meiryo UI" panose="020B0604030504040204" pitchFamily="50" charset="-128"/>
                        </a:rPr>
                        <a:t> </a:t>
                      </a:r>
                      <a:endParaRPr lang="ja-JP" sz="105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b="0" kern="100" dirty="0">
                          <a:solidFill>
                            <a:srgbClr val="FF0000"/>
                          </a:solidFill>
                          <a:effectLst/>
                          <a:latin typeface="Meiryo UI" panose="020B0604030504040204" pitchFamily="50" charset="-128"/>
                          <a:ea typeface="Meiryo UI" panose="020B0604030504040204" pitchFamily="50" charset="-128"/>
                        </a:rPr>
                        <a:t>●</a:t>
                      </a:r>
                      <a:endParaRPr lang="ja-JP" sz="105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b="0" kern="100" dirty="0">
                          <a:solidFill>
                            <a:sysClr val="windowText" lastClr="000000"/>
                          </a:solidFill>
                          <a:effectLst/>
                          <a:latin typeface="Meiryo UI" panose="020B0604030504040204" pitchFamily="50" charset="-128"/>
                          <a:ea typeface="Meiryo UI" panose="020B0604030504040204" pitchFamily="50" charset="-128"/>
                        </a:rPr>
                        <a:t> </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3559699"/>
                  </a:ext>
                </a:extLst>
              </a:tr>
              <a:tr h="256967">
                <a:tc>
                  <a:txBody>
                    <a:bodyPr/>
                    <a:lstStyle/>
                    <a:p>
                      <a:pPr algn="l"/>
                      <a:r>
                        <a:rPr lang="ja-JP" sz="1050" b="0" kern="100" dirty="0">
                          <a:solidFill>
                            <a:sysClr val="windowText" lastClr="000000"/>
                          </a:solidFill>
                          <a:effectLst/>
                          <a:latin typeface="Meiryo UI" panose="020B0604030504040204" pitchFamily="50" charset="-128"/>
                          <a:ea typeface="Meiryo UI" panose="020B0604030504040204" pitchFamily="50" charset="-128"/>
                        </a:rPr>
                        <a:t>親水設備等</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50" b="0" kern="100">
                          <a:solidFill>
                            <a:sysClr val="windowText" lastClr="000000"/>
                          </a:solidFill>
                          <a:effectLst/>
                          <a:latin typeface="Meiryo UI" panose="020B0604030504040204" pitchFamily="50" charset="-128"/>
                          <a:ea typeface="Meiryo UI" panose="020B0604030504040204" pitchFamily="50" charset="-128"/>
                        </a:rPr>
                        <a:t> </a:t>
                      </a:r>
                      <a:endParaRPr lang="ja-JP" sz="105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b="0" kern="100" dirty="0">
                          <a:solidFill>
                            <a:sysClr val="windowText" lastClr="000000"/>
                          </a:solidFill>
                          <a:effectLst/>
                          <a:latin typeface="Meiryo UI" panose="020B0604030504040204" pitchFamily="50" charset="-128"/>
                          <a:ea typeface="Meiryo UI" panose="020B0604030504040204" pitchFamily="50" charset="-128"/>
                        </a:rPr>
                        <a:t> </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050" b="0" kern="100" dirty="0">
                          <a:solidFill>
                            <a:srgbClr val="FF0000"/>
                          </a:solidFill>
                          <a:effectLst/>
                          <a:latin typeface="Meiryo UI" panose="020B0604030504040204" pitchFamily="50" charset="-128"/>
                          <a:ea typeface="Meiryo UI" panose="020B0604030504040204" pitchFamily="50" charset="-128"/>
                        </a:rPr>
                        <a:t>●</a:t>
                      </a:r>
                      <a:endParaRPr lang="ja-JP" sz="105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3552886"/>
                  </a:ext>
                </a:extLst>
              </a:tr>
            </a:tbl>
          </a:graphicData>
        </a:graphic>
      </p:graphicFrame>
      <p:sp>
        <p:nvSpPr>
          <p:cNvPr id="16" name="テキスト ボックス 15">
            <a:extLst>
              <a:ext uri="{FF2B5EF4-FFF2-40B4-BE49-F238E27FC236}">
                <a16:creationId xmlns:a16="http://schemas.microsoft.com/office/drawing/2014/main" id="{F9DC432C-817E-6E69-A519-981DAF301933}"/>
              </a:ext>
            </a:extLst>
          </p:cNvPr>
          <p:cNvSpPr txBox="1"/>
          <p:nvPr/>
        </p:nvSpPr>
        <p:spPr>
          <a:xfrm>
            <a:off x="5467034" y="1923583"/>
            <a:ext cx="2814809" cy="261610"/>
          </a:xfrm>
          <a:prstGeom prst="rect">
            <a:avLst/>
          </a:prstGeom>
          <a:noFill/>
        </p:spPr>
        <p:txBody>
          <a:bodyPr wrap="square">
            <a:spAutoFit/>
          </a:bodyPr>
          <a:lstStyle/>
          <a:p>
            <a:pPr algn="ctr"/>
            <a:r>
              <a:rPr lang="ja-JP" altLang="ja-JP" sz="11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1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3.4‑11</a:t>
            </a:r>
            <a:r>
              <a:rPr lang="ja-JP" altLang="ja-JP" sz="11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主な設備別の</a:t>
            </a:r>
            <a:r>
              <a:rPr lang="ja-JP" altLang="ja-JP" sz="1100" kern="100" dirty="0">
                <a:solidFill>
                  <a:srgbClr val="00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維持管理手法</a:t>
            </a:r>
            <a:endParaRPr lang="ja-JP" altLang="ja-JP" sz="11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1EA1CB88-B2C6-C422-EB48-E82C43937A78}"/>
              </a:ext>
            </a:extLst>
          </p:cNvPr>
          <p:cNvSpPr txBox="1"/>
          <p:nvPr/>
        </p:nvSpPr>
        <p:spPr>
          <a:xfrm>
            <a:off x="5358458" y="3979257"/>
            <a:ext cx="3031957" cy="261610"/>
          </a:xfrm>
          <a:prstGeom prst="rect">
            <a:avLst/>
          </a:prstGeom>
          <a:noFill/>
        </p:spPr>
        <p:txBody>
          <a:bodyPr wrap="square">
            <a:spAutoFit/>
          </a:bodyPr>
          <a:lstStyle/>
          <a:p>
            <a:pPr algn="ct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3.4‑12</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公園関連設備の維持管理手法</a:t>
            </a:r>
          </a:p>
        </p:txBody>
      </p:sp>
      <p:graphicFrame>
        <p:nvGraphicFramePr>
          <p:cNvPr id="5" name="表 4">
            <a:extLst>
              <a:ext uri="{FF2B5EF4-FFF2-40B4-BE49-F238E27FC236}">
                <a16:creationId xmlns:a16="http://schemas.microsoft.com/office/drawing/2014/main" id="{91DC0E90-6663-519F-5AA0-5EAFAB8BD874}"/>
              </a:ext>
            </a:extLst>
          </p:cNvPr>
          <p:cNvGraphicFramePr>
            <a:graphicFrameLocks noGrp="1"/>
          </p:cNvGraphicFramePr>
          <p:nvPr/>
        </p:nvGraphicFramePr>
        <p:xfrm>
          <a:off x="4774182" y="4275254"/>
          <a:ext cx="4200511" cy="2301685"/>
        </p:xfrm>
        <a:graphic>
          <a:graphicData uri="http://schemas.openxmlformats.org/drawingml/2006/table">
            <a:tbl>
              <a:tblPr firstRow="1" firstCol="1" bandRow="1">
                <a:tableStyleId>{5C22544A-7EE6-4342-B048-85BDC9FD1C3A}</a:tableStyleId>
              </a:tblPr>
              <a:tblGrid>
                <a:gridCol w="1130905">
                  <a:extLst>
                    <a:ext uri="{9D8B030D-6E8A-4147-A177-3AD203B41FA5}">
                      <a16:colId xmlns:a16="http://schemas.microsoft.com/office/drawing/2014/main" val="1196946487"/>
                    </a:ext>
                  </a:extLst>
                </a:gridCol>
                <a:gridCol w="3069606">
                  <a:extLst>
                    <a:ext uri="{9D8B030D-6E8A-4147-A177-3AD203B41FA5}">
                      <a16:colId xmlns:a16="http://schemas.microsoft.com/office/drawing/2014/main" val="491286421"/>
                    </a:ext>
                  </a:extLst>
                </a:gridCol>
              </a:tblGrid>
              <a:tr h="164465">
                <a:tc>
                  <a:txBody>
                    <a:bodyPr/>
                    <a:lstStyle/>
                    <a:p>
                      <a:pPr indent="-69850" algn="ctr">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維持管理手法</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内容</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95306210"/>
                  </a:ext>
                </a:extLst>
              </a:tr>
              <a:tr h="507365">
                <a:tc>
                  <a:txBody>
                    <a:bodyPr/>
                    <a:lstStyle/>
                    <a:p>
                      <a:pPr marR="381635" algn="just"/>
                      <a:r>
                        <a:rPr lang="ja-JP" sz="1000" b="0" kern="100" dirty="0">
                          <a:solidFill>
                            <a:sysClr val="windowText" lastClr="000000"/>
                          </a:solidFill>
                          <a:effectLst/>
                          <a:latin typeface="Meiryo UI" panose="020B0604030504040204" pitchFamily="50" charset="-128"/>
                          <a:ea typeface="Meiryo UI" panose="020B0604030504040204" pitchFamily="50" charset="-128"/>
                        </a:rPr>
                        <a:t>状態監視型・時間計画型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3495" indent="-635" algn="just">
                        <a:lnSpc>
                          <a:spcPts val="12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雨水ポンプ設備や汚水ポンプ設備などの公園の基盤機能を支える機械設備は、定期点検などにより劣化損傷の状態を把握し、日常的な維持保全（清掃・保守・部品交換等の修繕など）を行うとともに、時間計画型で更新を実施す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5944608"/>
                  </a:ext>
                </a:extLst>
              </a:tr>
              <a:tr h="321945">
                <a:tc>
                  <a:txBody>
                    <a:bodyPr/>
                    <a:lstStyle/>
                    <a:p>
                      <a:pPr marL="666750" indent="-646430" algn="just"/>
                      <a:r>
                        <a:rPr lang="ja-JP" sz="1000" b="0" kern="100" dirty="0">
                          <a:solidFill>
                            <a:srgbClr val="FF0000"/>
                          </a:solidFill>
                          <a:effectLst/>
                          <a:latin typeface="Meiryo UI" panose="020B0604030504040204" pitchFamily="50" charset="-128"/>
                          <a:ea typeface="Meiryo UI" panose="020B0604030504040204" pitchFamily="50" charset="-128"/>
                        </a:rPr>
                        <a:t>時間計画型</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3495" algn="just">
                        <a:lnSpc>
                          <a:spcPts val="12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受変電設備などの電気設備は、定期点検を行うとともに、設備の信頼性確保の観点から定期的に部品交換や更新を行う時間計画型の維持管理を実施する。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4140710"/>
                  </a:ext>
                </a:extLst>
              </a:tr>
              <a:tr h="622300">
                <a:tc>
                  <a:txBody>
                    <a:bodyPr/>
                    <a:lstStyle/>
                    <a:p>
                      <a:pPr marL="666750" indent="-666750" algn="just"/>
                      <a:r>
                        <a:rPr lang="ja-JP" sz="1000" b="0" kern="100" dirty="0">
                          <a:solidFill>
                            <a:srgbClr val="FF0000"/>
                          </a:solidFill>
                          <a:effectLst/>
                          <a:latin typeface="Meiryo UI" panose="020B0604030504040204" pitchFamily="50" charset="-128"/>
                          <a:ea typeface="Meiryo UI" panose="020B0604030504040204" pitchFamily="50" charset="-128"/>
                        </a:rPr>
                        <a:t>状態監視型</a:t>
                      </a:r>
                      <a:endParaRPr lang="ja-JP" sz="10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23495" algn="just">
                        <a:lnSpc>
                          <a:spcPts val="12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・噴水設備等の機械設備は、メーカー推奨の定期点検な</a:t>
                      </a:r>
                      <a:r>
                        <a:rPr lang="ja-JP" alt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indent="-23495" algn="just">
                        <a:lnSpc>
                          <a:spcPts val="1200"/>
                        </a:lnSpc>
                      </a:pPr>
                      <a:r>
                        <a:rPr lang="ja-JP" altLang="en-US"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どを行い、劣化損傷の状態を把握し、必要と認められた</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indent="-23495" algn="just">
                        <a:lnSpc>
                          <a:spcPts val="1200"/>
                        </a:lnSpc>
                      </a:pPr>
                      <a:r>
                        <a:rPr lang="ja-JP" altLang="en-US"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場合に補修等を行う状態監視型の維持管理を実施する。</a:t>
                      </a:r>
                    </a:p>
                    <a:p>
                      <a:pPr marL="23495" indent="-90170" algn="just">
                        <a:lnSpc>
                          <a:spcPts val="12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・照明灯は、定期的に不点灯調査等を行い、必要と認め</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marL="23495" indent="-90170" algn="just">
                        <a:lnSpc>
                          <a:spcPts val="1200"/>
                        </a:lnSpc>
                      </a:pPr>
                      <a:r>
                        <a:rPr lang="ja-JP" altLang="en-US"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られた場合に部品交換や灯具の更新等を行う状態監視</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marL="23495" indent="-90170" algn="just">
                        <a:lnSpc>
                          <a:spcPts val="1200"/>
                        </a:lnSpc>
                      </a:pPr>
                      <a:r>
                        <a:rPr lang="ja-JP" altLang="en-US"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型の維持管理を実施する。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6529723"/>
                  </a:ext>
                </a:extLst>
              </a:tr>
            </a:tbl>
          </a:graphicData>
        </a:graphic>
      </p:graphicFrame>
    </p:spTree>
    <p:extLst>
      <p:ext uri="{BB962C8B-B14F-4D97-AF65-F5344CB8AC3E}">
        <p14:creationId xmlns:p14="http://schemas.microsoft.com/office/powerpoint/2010/main" val="1191678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204</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6303163B-055E-6C3A-E62D-455E9217719E}"/>
              </a:ext>
            </a:extLst>
          </p:cNvPr>
          <p:cNvSpPr txBox="1"/>
          <p:nvPr/>
        </p:nvSpPr>
        <p:spPr>
          <a:xfrm>
            <a:off x="85448" y="535467"/>
            <a:ext cx="5707781" cy="369332"/>
          </a:xfrm>
          <a:prstGeom prst="rect">
            <a:avLst/>
          </a:prstGeom>
          <a:noFill/>
        </p:spPr>
        <p:txBody>
          <a:bodyPr wrap="square">
            <a:spAutoFit/>
          </a:bodyPr>
          <a:lstStyle/>
          <a:p>
            <a:pPr algn="just"/>
            <a:r>
              <a:rPr lang="en-US" altLang="ja-JP" sz="1800" b="1" kern="100" dirty="0">
                <a:effectLst/>
                <a:latin typeface="Meiryo UI" panose="020B0604030504040204" pitchFamily="50" charset="-128"/>
                <a:ea typeface="Meiryo UI" panose="020B0604030504040204" pitchFamily="50" charset="-128"/>
              </a:rPr>
              <a:t>3.4.3</a:t>
            </a:r>
            <a:r>
              <a:rPr lang="ja-JP" altLang="ja-JP" sz="1800" b="1" kern="100" dirty="0">
                <a:effectLst/>
                <a:latin typeface="Meiryo UI" panose="020B0604030504040204" pitchFamily="50" charset="-128"/>
                <a:ea typeface="Meiryo UI" panose="020B0604030504040204" pitchFamily="50" charset="-128"/>
              </a:rPr>
              <a:t>　維持管理手法、維持管理水準、更新フロー</a:t>
            </a:r>
            <a:endParaRPr lang="ja-JP" altLang="ja-JP" kern="100" dirty="0">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1E8E4E7-A0FC-27D2-A1CA-4EAB4F3AE3CF}"/>
              </a:ext>
            </a:extLst>
          </p:cNvPr>
          <p:cNvSpPr txBox="1"/>
          <p:nvPr/>
        </p:nvSpPr>
        <p:spPr>
          <a:xfrm>
            <a:off x="132441" y="1037484"/>
            <a:ext cx="2203005" cy="276999"/>
          </a:xfrm>
          <a:prstGeom prst="rect">
            <a:avLst/>
          </a:prstGeom>
          <a:noFill/>
        </p:spPr>
        <p:txBody>
          <a:bodyPr wrap="square">
            <a:spAutoFit/>
          </a:bodyPr>
          <a:lstStyle/>
          <a:p>
            <a:r>
              <a:rPr lang="ja-JP" altLang="ja-JP" sz="1200" b="1" kern="100" dirty="0">
                <a:solidFill>
                  <a:srgbClr val="000000"/>
                </a:solidFill>
                <a:effectLst/>
                <a:latin typeface="Meiryo UI" panose="020B0604030504040204" pitchFamily="50" charset="-128"/>
                <a:ea typeface="Meiryo UI" panose="020B0604030504040204" pitchFamily="50" charset="-128"/>
              </a:rPr>
              <a:t>（５）　</a:t>
            </a:r>
            <a:r>
              <a:rPr lang="ja-JP" altLang="ja-JP" sz="1200" b="1" kern="100" dirty="0">
                <a:effectLst/>
                <a:latin typeface="Meiryo UI" panose="020B0604030504040204" pitchFamily="50" charset="-128"/>
                <a:ea typeface="Meiryo UI" panose="020B0604030504040204" pitchFamily="50" charset="-128"/>
              </a:rPr>
              <a:t>維持管理水準の設定</a:t>
            </a:r>
          </a:p>
        </p:txBody>
      </p:sp>
      <p:sp>
        <p:nvSpPr>
          <p:cNvPr id="10" name="テキスト ボックス 9">
            <a:extLst>
              <a:ext uri="{FF2B5EF4-FFF2-40B4-BE49-F238E27FC236}">
                <a16:creationId xmlns:a16="http://schemas.microsoft.com/office/drawing/2014/main" id="{16ED927E-CD34-B83B-215A-23364D44918E}"/>
              </a:ext>
            </a:extLst>
          </p:cNvPr>
          <p:cNvSpPr txBox="1"/>
          <p:nvPr/>
        </p:nvSpPr>
        <p:spPr>
          <a:xfrm>
            <a:off x="413888" y="1364140"/>
            <a:ext cx="4190990" cy="1618648"/>
          </a:xfrm>
          <a:prstGeom prst="rect">
            <a:avLst/>
          </a:prstGeom>
          <a:noFill/>
        </p:spPr>
        <p:txBody>
          <a:bodyPr wrap="square">
            <a:spAutoFit/>
          </a:bodyPr>
          <a:lstStyle/>
          <a:p>
            <a:pPr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１</a:t>
            </a: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目標管理水準および限界管理水準の考え方</a:t>
            </a:r>
          </a:p>
          <a:p>
            <a:pPr algn="just">
              <a:lnSpc>
                <a:spcPct val="120000"/>
              </a:lnSpc>
            </a:pP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維持管理水準の設定については、安全性・信頼性や</a:t>
            </a: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LCC</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最</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小化の観点から施設の特性や重要性などを考慮し、施設もしく</a:t>
            </a: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は部材単位毎に目標とする管理水準を適切に設定する。また、</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目標管理水準は、不測の事態が発生した場合でも対応可能と</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なるよう、限界管理水準との間に適切な余裕を見込んで設定す</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0EAF3960-9D6E-EA49-A671-24D53199B652}"/>
              </a:ext>
            </a:extLst>
          </p:cNvPr>
          <p:cNvSpPr txBox="1"/>
          <p:nvPr/>
        </p:nvSpPr>
        <p:spPr>
          <a:xfrm>
            <a:off x="1047772" y="3234123"/>
            <a:ext cx="2772075" cy="276999"/>
          </a:xfrm>
          <a:prstGeom prst="rect">
            <a:avLst/>
          </a:prstGeom>
          <a:noFill/>
        </p:spPr>
        <p:txBody>
          <a:bodyPr wrap="square">
            <a:spAutoFit/>
          </a:bodyPr>
          <a:lstStyle/>
          <a:p>
            <a:pPr algn="ct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3.4‑13</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管理水準の基本的な考え方</a:t>
            </a:r>
          </a:p>
        </p:txBody>
      </p:sp>
      <p:graphicFrame>
        <p:nvGraphicFramePr>
          <p:cNvPr id="13" name="表 12">
            <a:extLst>
              <a:ext uri="{FF2B5EF4-FFF2-40B4-BE49-F238E27FC236}">
                <a16:creationId xmlns:a16="http://schemas.microsoft.com/office/drawing/2014/main" id="{9C09431C-205C-6BFF-D599-BCB3577D7D25}"/>
              </a:ext>
            </a:extLst>
          </p:cNvPr>
          <p:cNvGraphicFramePr>
            <a:graphicFrameLocks noGrp="1"/>
          </p:cNvGraphicFramePr>
          <p:nvPr/>
        </p:nvGraphicFramePr>
        <p:xfrm>
          <a:off x="182095" y="3617628"/>
          <a:ext cx="4306702" cy="2065818"/>
        </p:xfrm>
        <a:graphic>
          <a:graphicData uri="http://schemas.openxmlformats.org/drawingml/2006/table">
            <a:tbl>
              <a:tblPr firstRow="1" firstCol="1" bandRow="1">
                <a:tableStyleId>{5C22544A-7EE6-4342-B048-85BDC9FD1C3A}</a:tableStyleId>
              </a:tblPr>
              <a:tblGrid>
                <a:gridCol w="966735">
                  <a:extLst>
                    <a:ext uri="{9D8B030D-6E8A-4147-A177-3AD203B41FA5}">
                      <a16:colId xmlns:a16="http://schemas.microsoft.com/office/drawing/2014/main" val="59472102"/>
                    </a:ext>
                  </a:extLst>
                </a:gridCol>
                <a:gridCol w="3339967">
                  <a:extLst>
                    <a:ext uri="{9D8B030D-6E8A-4147-A177-3AD203B41FA5}">
                      <a16:colId xmlns:a16="http://schemas.microsoft.com/office/drawing/2014/main" val="1854144721"/>
                    </a:ext>
                  </a:extLst>
                </a:gridCol>
              </a:tblGrid>
              <a:tr h="180832">
                <a:tc>
                  <a:txBody>
                    <a:bodyPr/>
                    <a:lstStyle/>
                    <a:p>
                      <a:pPr algn="ctr">
                        <a:lnSpc>
                          <a:spcPts val="1500"/>
                        </a:lnSpc>
                      </a:pPr>
                      <a:r>
                        <a:rPr lang="ja-JP" sz="1050" b="0" kern="100" dirty="0">
                          <a:solidFill>
                            <a:sysClr val="windowText" lastClr="000000"/>
                          </a:solidFill>
                          <a:effectLst/>
                        </a:rPr>
                        <a:t>区分</a:t>
                      </a:r>
                      <a:endParaRPr lang="ja-JP" sz="105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500"/>
                        </a:lnSpc>
                      </a:pPr>
                      <a:r>
                        <a:rPr lang="ja-JP" sz="1050" b="0" kern="100" dirty="0">
                          <a:solidFill>
                            <a:sysClr val="windowText" lastClr="000000"/>
                          </a:solidFill>
                          <a:effectLst/>
                        </a:rPr>
                        <a:t>説明</a:t>
                      </a:r>
                      <a:endParaRPr lang="ja-JP" sz="105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12794058"/>
                  </a:ext>
                </a:extLst>
              </a:tr>
              <a:tr h="1050476">
                <a:tc>
                  <a:txBody>
                    <a:bodyPr/>
                    <a:lstStyle/>
                    <a:p>
                      <a:pPr algn="just">
                        <a:lnSpc>
                          <a:spcPts val="1500"/>
                        </a:lnSpc>
                      </a:pPr>
                      <a:r>
                        <a:rPr lang="ja-JP" sz="1050" b="0" kern="100">
                          <a:solidFill>
                            <a:sysClr val="windowText" lastClr="000000"/>
                          </a:solidFill>
                          <a:effectLst/>
                        </a:rPr>
                        <a:t>目標管理水準</a:t>
                      </a:r>
                      <a:endParaRPr lang="ja-JP" sz="1050" b="0" kern="10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33350" indent="-133350" algn="just">
                        <a:lnSpc>
                          <a:spcPts val="1500"/>
                        </a:lnSpc>
                      </a:pPr>
                      <a:r>
                        <a:rPr lang="ja-JP" sz="1050" b="0" kern="100" dirty="0">
                          <a:solidFill>
                            <a:sysClr val="windowText" lastClr="000000"/>
                          </a:solidFill>
                          <a:effectLst/>
                        </a:rPr>
                        <a:t>・管理上、目標とする水準。</a:t>
                      </a:r>
                    </a:p>
                    <a:p>
                      <a:pPr marL="133350" indent="-133350" algn="just">
                        <a:lnSpc>
                          <a:spcPts val="1500"/>
                        </a:lnSpc>
                      </a:pPr>
                      <a:r>
                        <a:rPr lang="ja-JP" sz="1050" b="0" kern="100" dirty="0">
                          <a:solidFill>
                            <a:sysClr val="windowText" lastClr="000000"/>
                          </a:solidFill>
                          <a:effectLst/>
                        </a:rPr>
                        <a:t>・これを下回ると補修等の対策を実施。</a:t>
                      </a:r>
                    </a:p>
                    <a:p>
                      <a:pPr marL="133350" indent="-133350" algn="just">
                        <a:lnSpc>
                          <a:spcPts val="1500"/>
                        </a:lnSpc>
                      </a:pPr>
                      <a:r>
                        <a:rPr lang="ja-JP" sz="1050" b="0" kern="100" dirty="0">
                          <a:solidFill>
                            <a:sysClr val="windowText" lastClr="000000"/>
                          </a:solidFill>
                          <a:effectLst/>
                        </a:rPr>
                        <a:t>・目標管理水準は、不測の事態が発生した場合でも対応可能となるよう、限界管理水準との間に適切な余裕を見込んで設定する（図 </a:t>
                      </a:r>
                      <a:r>
                        <a:rPr lang="en-US" sz="1050" b="0" kern="100" dirty="0">
                          <a:solidFill>
                            <a:sysClr val="windowText" lastClr="000000"/>
                          </a:solidFill>
                          <a:effectLst/>
                        </a:rPr>
                        <a:t>3.1‑7</a:t>
                      </a:r>
                      <a:r>
                        <a:rPr lang="ja-JP" sz="1050" b="0" kern="100" dirty="0">
                          <a:solidFill>
                            <a:sysClr val="windowText" lastClr="000000"/>
                          </a:solidFill>
                          <a:effectLst/>
                        </a:rPr>
                        <a:t>参照）。</a:t>
                      </a:r>
                      <a:endParaRPr lang="ja-JP" sz="105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1418408"/>
                  </a:ext>
                </a:extLst>
              </a:tr>
              <a:tr h="834510">
                <a:tc>
                  <a:txBody>
                    <a:bodyPr/>
                    <a:lstStyle/>
                    <a:p>
                      <a:pPr algn="just">
                        <a:lnSpc>
                          <a:spcPts val="1500"/>
                        </a:lnSpc>
                      </a:pPr>
                      <a:r>
                        <a:rPr lang="ja-JP" sz="1050" b="0" kern="100" dirty="0">
                          <a:solidFill>
                            <a:sysClr val="windowText" lastClr="000000"/>
                          </a:solidFill>
                          <a:effectLst/>
                        </a:rPr>
                        <a:t>限界管理水準</a:t>
                      </a:r>
                      <a:endParaRPr lang="ja-JP" sz="105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33350" indent="-133350" algn="just">
                        <a:lnSpc>
                          <a:spcPts val="1500"/>
                        </a:lnSpc>
                      </a:pPr>
                      <a:r>
                        <a:rPr lang="ja-JP" sz="1050" b="0" kern="100" dirty="0">
                          <a:solidFill>
                            <a:sysClr val="windowText" lastClr="000000"/>
                          </a:solidFill>
                          <a:effectLst/>
                        </a:rPr>
                        <a:t>・施設の安全性・信頼性を損なう不具合等、管理上、絶対に下回ってはならない水準。</a:t>
                      </a:r>
                    </a:p>
                    <a:p>
                      <a:pPr algn="just">
                        <a:lnSpc>
                          <a:spcPts val="1500"/>
                        </a:lnSpc>
                      </a:pPr>
                      <a:r>
                        <a:rPr lang="ja-JP" sz="1050" b="0" kern="100" dirty="0">
                          <a:solidFill>
                            <a:sysClr val="windowText" lastClr="000000"/>
                          </a:solidFill>
                          <a:effectLst/>
                        </a:rPr>
                        <a:t>・一般的に、これを超えると大規模修繕や更新等が必</a:t>
                      </a:r>
                      <a:endParaRPr lang="en-US" altLang="ja-JP" sz="1050" b="0" kern="100" dirty="0">
                        <a:solidFill>
                          <a:sysClr val="windowText" lastClr="000000"/>
                        </a:solidFill>
                        <a:effectLst/>
                      </a:endParaRPr>
                    </a:p>
                    <a:p>
                      <a:pPr algn="just">
                        <a:lnSpc>
                          <a:spcPts val="1500"/>
                        </a:lnSpc>
                      </a:pPr>
                      <a:r>
                        <a:rPr lang="en-US" altLang="ja-JP" sz="1050" b="0" kern="100" dirty="0">
                          <a:solidFill>
                            <a:sysClr val="windowText" lastClr="000000"/>
                          </a:solidFill>
                          <a:effectLst/>
                        </a:rPr>
                        <a:t>   </a:t>
                      </a:r>
                      <a:r>
                        <a:rPr lang="ja-JP" sz="1050" b="0" kern="100" dirty="0">
                          <a:solidFill>
                            <a:sysClr val="windowText" lastClr="000000"/>
                          </a:solidFill>
                          <a:effectLst/>
                        </a:rPr>
                        <a:t>要となる。</a:t>
                      </a:r>
                      <a:endParaRPr lang="ja-JP" sz="1050" b="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446673"/>
                  </a:ext>
                </a:extLst>
              </a:tr>
            </a:tbl>
          </a:graphicData>
        </a:graphic>
      </p:graphicFrame>
      <p:pic>
        <p:nvPicPr>
          <p:cNvPr id="14" name="図 13">
            <a:extLst>
              <a:ext uri="{FF2B5EF4-FFF2-40B4-BE49-F238E27FC236}">
                <a16:creationId xmlns:a16="http://schemas.microsoft.com/office/drawing/2014/main" id="{C60B4E65-9358-6B79-E16D-F9042869EE6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6108" y="1548008"/>
            <a:ext cx="3593465" cy="1824614"/>
          </a:xfrm>
          <a:prstGeom prst="rect">
            <a:avLst/>
          </a:prstGeom>
          <a:noFill/>
          <a:ln>
            <a:noFill/>
          </a:ln>
        </p:spPr>
      </p:pic>
      <p:sp>
        <p:nvSpPr>
          <p:cNvPr id="16" name="テキスト ボックス 15">
            <a:extLst>
              <a:ext uri="{FF2B5EF4-FFF2-40B4-BE49-F238E27FC236}">
                <a16:creationId xmlns:a16="http://schemas.microsoft.com/office/drawing/2014/main" id="{0D88B413-7B86-FCBC-A95B-6E00CB02FE2D}"/>
              </a:ext>
            </a:extLst>
          </p:cNvPr>
          <p:cNvSpPr txBox="1"/>
          <p:nvPr/>
        </p:nvSpPr>
        <p:spPr>
          <a:xfrm>
            <a:off x="5515543" y="3306399"/>
            <a:ext cx="3128210" cy="276999"/>
          </a:xfrm>
          <a:prstGeom prst="rect">
            <a:avLst/>
          </a:prstGeom>
          <a:noFill/>
        </p:spPr>
        <p:txBody>
          <a:bodyPr wrap="square">
            <a:spAutoFit/>
          </a:bodyPr>
          <a:lstStyle/>
          <a:p>
            <a:pPr algn="ct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3.4‑7</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不測の事態に対する管理水準の余裕</a:t>
            </a:r>
          </a:p>
        </p:txBody>
      </p:sp>
      <p:sp>
        <p:nvSpPr>
          <p:cNvPr id="19" name="Rectangle 2">
            <a:extLst>
              <a:ext uri="{FF2B5EF4-FFF2-40B4-BE49-F238E27FC236}">
                <a16:creationId xmlns:a16="http://schemas.microsoft.com/office/drawing/2014/main" id="{96ACD37A-4FCD-B034-1BCF-CF58AA41C44B}"/>
              </a:ext>
            </a:extLst>
          </p:cNvPr>
          <p:cNvSpPr>
            <a:spLocks noChangeArrowheads="1"/>
          </p:cNvSpPr>
          <p:nvPr/>
        </p:nvSpPr>
        <p:spPr bwMode="auto">
          <a:xfrm>
            <a:off x="4722705" y="3104974"/>
            <a:ext cx="76199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653568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95751" y="91704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269875" algn="just" defTabSz="914400" rtl="0" eaLnBrk="1" fontAlgn="auto" latinLnBrk="0" hangingPunct="1">
              <a:lnSpc>
                <a:spcPct val="100000"/>
              </a:lnSpc>
              <a:spcBef>
                <a:spcPts val="0"/>
              </a:spcBef>
              <a:spcAft>
                <a:spcPts val="0"/>
              </a:spcAft>
              <a:buClrTx/>
              <a:buSzTx/>
              <a:buFontTx/>
              <a:buNone/>
              <a:tabLst/>
              <a:defRPr/>
            </a:pPr>
            <a:r>
              <a:rPr kumimoji="1" lang="x-none" altLang="ja-JP" sz="1800" b="1" i="0" u="sng" strike="noStrike" kern="100" cap="none" spc="0" normalizeH="0" baseline="0" noProof="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(1)</a:t>
            </a:r>
            <a:r>
              <a:rPr kumimoji="1" lang="ja-JP" altLang="ja-JP" sz="1800" b="1" i="0" u="sng" strike="noStrike" kern="100" cap="none" spc="0" normalizeH="0" baseline="0" noProof="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　</a:t>
            </a:r>
            <a:r>
              <a:rPr kumimoji="1" lang="x-none" altLang="ja-JP" sz="1800" b="1" i="0" u="sng" strike="noStrike" kern="100" cap="none" spc="0" normalizeH="0" baseline="0" noProof="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rPr>
              <a:t>基本的な考え方</a:t>
            </a:r>
            <a:endParaRPr kumimoji="1" lang="ja-JP" altLang="ja-JP" sz="1800" b="1" i="0" u="none" strike="noStrike" kern="100" cap="none" spc="0" normalizeH="0" baseline="0" noProof="0">
              <a:ln>
                <a:noFill/>
              </a:ln>
              <a:solidFill>
                <a:prstClr val="white"/>
              </a:solidFill>
              <a:effectLst/>
              <a:uLnTx/>
              <a:uFillTx/>
              <a:latin typeface="HG丸ｺﾞｼｯｸM-PRO" panose="020F0400000000000000" pitchFamily="50" charset="-128"/>
              <a:ea typeface="HG丸ｺﾞｼｯｸM-PRO" panose="020F0400000000000000" pitchFamily="50" charset="-128"/>
              <a:cs typeface="+mn-cs"/>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205</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6303163B-055E-6C3A-E62D-455E9217719E}"/>
              </a:ext>
            </a:extLst>
          </p:cNvPr>
          <p:cNvSpPr txBox="1"/>
          <p:nvPr/>
        </p:nvSpPr>
        <p:spPr>
          <a:xfrm>
            <a:off x="85448" y="535467"/>
            <a:ext cx="5707781"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3.4.3</a:t>
            </a:r>
            <a:r>
              <a:rPr kumimoji="1" lang="ja-JP" altLang="ja-JP" sz="18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n-cs"/>
              </a:rPr>
              <a:t>　維持管理手法、維持管理水準、更新フロー</a:t>
            </a:r>
            <a:endParaRPr kumimoji="1" lang="ja-JP" altLang="ja-JP" sz="18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B2C9B28D-4781-CDA1-0F15-6EBCAA2DAB1E}"/>
              </a:ext>
            </a:extLst>
          </p:cNvPr>
          <p:cNvSpPr txBox="1"/>
          <p:nvPr/>
        </p:nvSpPr>
        <p:spPr>
          <a:xfrm>
            <a:off x="223283" y="1228277"/>
            <a:ext cx="2211572" cy="280360"/>
          </a:xfrm>
          <a:prstGeom prst="rect">
            <a:avLst/>
          </a:prstGeom>
          <a:noFill/>
        </p:spPr>
        <p:txBody>
          <a:bodyPr wrap="square">
            <a:spAutoFit/>
          </a:bodyPr>
          <a:lstStyle/>
          <a:p>
            <a:pPr algn="just"/>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管理水準の設定</a:t>
            </a:r>
          </a:p>
        </p:txBody>
      </p:sp>
      <p:sp>
        <p:nvSpPr>
          <p:cNvPr id="9" name="テキスト ボックス 8">
            <a:extLst>
              <a:ext uri="{FF2B5EF4-FFF2-40B4-BE49-F238E27FC236}">
                <a16:creationId xmlns:a16="http://schemas.microsoft.com/office/drawing/2014/main" id="{57FA9A68-4B2C-C3EF-C4DA-145281404D8F}"/>
              </a:ext>
            </a:extLst>
          </p:cNvPr>
          <p:cNvSpPr txBox="1"/>
          <p:nvPr/>
        </p:nvSpPr>
        <p:spPr>
          <a:xfrm>
            <a:off x="382772" y="1611176"/>
            <a:ext cx="4104167" cy="1618648"/>
          </a:xfrm>
          <a:prstGeom prst="rect">
            <a:avLst/>
          </a:prstGeom>
          <a:noFill/>
        </p:spPr>
        <p:txBody>
          <a:bodyPr wrap="square">
            <a:spAutoFit/>
          </a:bodyPr>
          <a:lstStyle/>
          <a:p>
            <a:pPr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安全性や快適性が求められる公園においては、施設の安全性・信頼性やＬＣＣ最小化の観点から、施設の劣化損傷により機能を失う前に補修・更新等を実施するため、以下の目標管理水準を設定する。</a:t>
            </a:r>
          </a:p>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目標管理水準は、施設の安全性や快適性を考慮して、健全度（劣化度）をＢ判定以上と設定し、Ｃ判定以下については、補修等の候補施設として順次対応する。</a:t>
            </a:r>
            <a:endParaRPr lang="ja-JP" altLang="en-US"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67F2B21-8743-3F0F-7FD5-D9897F1D77B5}"/>
              </a:ext>
            </a:extLst>
          </p:cNvPr>
          <p:cNvSpPr txBox="1"/>
          <p:nvPr/>
        </p:nvSpPr>
        <p:spPr>
          <a:xfrm>
            <a:off x="622203" y="6337648"/>
            <a:ext cx="3189767" cy="276999"/>
          </a:xfrm>
          <a:prstGeom prst="rect">
            <a:avLst/>
          </a:prstGeom>
          <a:noFill/>
        </p:spPr>
        <p:txBody>
          <a:bodyPr wrap="square">
            <a:spAutoFit/>
          </a:bodyPr>
          <a:lstStyle/>
          <a:p>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3.4‑</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１４公園設備における目標管理水準等</a:t>
            </a:r>
            <a:endParaRPr lang="ja-JP" altLang="en-US" sz="1200" dirty="0">
              <a:highlight>
                <a:srgbClr val="FFFF99"/>
              </a:highlight>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09801408-D269-F702-AE93-9A3BF67849C4}"/>
              </a:ext>
            </a:extLst>
          </p:cNvPr>
          <p:cNvSpPr txBox="1"/>
          <p:nvPr/>
        </p:nvSpPr>
        <p:spPr>
          <a:xfrm>
            <a:off x="4722705" y="1073550"/>
            <a:ext cx="3032667" cy="280360"/>
          </a:xfrm>
          <a:prstGeom prst="rect">
            <a:avLst/>
          </a:prstGeom>
          <a:noFill/>
        </p:spPr>
        <p:txBody>
          <a:bodyPr wrap="square">
            <a:spAutoFit/>
          </a:bodyPr>
          <a:lstStyle/>
          <a:p>
            <a:r>
              <a:rPr lang="ja-JP" altLang="ja-JP" sz="1200" b="1" kern="100" dirty="0">
                <a:effectLst/>
                <a:latin typeface="Meiryo UI" panose="020B0604030504040204" pitchFamily="50" charset="-128"/>
                <a:ea typeface="Meiryo UI" panose="020B0604030504040204" pitchFamily="50" charset="-128"/>
              </a:rPr>
              <a:t>（６）　補修等の長寿命化対策の考え方</a:t>
            </a:r>
          </a:p>
        </p:txBody>
      </p:sp>
      <p:sp>
        <p:nvSpPr>
          <p:cNvPr id="34" name="テキスト ボックス 33">
            <a:extLst>
              <a:ext uri="{FF2B5EF4-FFF2-40B4-BE49-F238E27FC236}">
                <a16:creationId xmlns:a16="http://schemas.microsoft.com/office/drawing/2014/main" id="{F32BBAA6-BC83-4E65-61D6-68058968A30C}"/>
              </a:ext>
            </a:extLst>
          </p:cNvPr>
          <p:cNvSpPr txBox="1"/>
          <p:nvPr/>
        </p:nvSpPr>
        <p:spPr>
          <a:xfrm>
            <a:off x="4570893" y="1344461"/>
            <a:ext cx="4411281" cy="2283446"/>
          </a:xfrm>
          <a:prstGeom prst="rect">
            <a:avLst/>
          </a:prstGeom>
          <a:noFill/>
        </p:spPr>
        <p:txBody>
          <a:bodyPr wrap="square">
            <a:spAutoFit/>
          </a:bodyPr>
          <a:lstStyle/>
          <a:p>
            <a:pPr marL="533400"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定期点検等により把握した施設の劣化や損傷状況への対策として、施設の劣化した部位、部材または機器の性能・機能を、原状（初期の水準）または実用上支障のない状態（目標管理水準以上）まで回復することを目的として、施設の補修等を行う。</a:t>
            </a:r>
          </a:p>
          <a:p>
            <a:pPr marL="53340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補修等の方法や頻度については、定期点検結果等をもとに、対象施設の材質や構造、利用状況等を勘案の上、検討する必要があり、そのような点を踏まえて、補修等の計画を立案することとし、立案した補修等の計画は、定期点検結果に基づく長寿命化対策の実績に応じて、適宜、見直しを図っていく。</a:t>
            </a:r>
          </a:p>
        </p:txBody>
      </p:sp>
      <p:sp>
        <p:nvSpPr>
          <p:cNvPr id="36" name="テキスト ボックス 35">
            <a:extLst>
              <a:ext uri="{FF2B5EF4-FFF2-40B4-BE49-F238E27FC236}">
                <a16:creationId xmlns:a16="http://schemas.microsoft.com/office/drawing/2014/main" id="{0A57FC0B-A743-1A38-AA32-2779A776A276}"/>
              </a:ext>
            </a:extLst>
          </p:cNvPr>
          <p:cNvSpPr txBox="1"/>
          <p:nvPr/>
        </p:nvSpPr>
        <p:spPr>
          <a:xfrm>
            <a:off x="4670988" y="3583802"/>
            <a:ext cx="1770385" cy="276999"/>
          </a:xfrm>
          <a:prstGeom prst="rect">
            <a:avLst/>
          </a:prstGeom>
          <a:noFill/>
        </p:spPr>
        <p:txBody>
          <a:bodyPr wrap="square">
            <a:spAutoFit/>
          </a:bodyPr>
          <a:lstStyle/>
          <a:p>
            <a:r>
              <a:rPr lang="ja-JP" altLang="ja-JP" sz="1200" b="1" kern="100" dirty="0">
                <a:effectLst/>
                <a:latin typeface="Meiryo UI" panose="020B0604030504040204" pitchFamily="50" charset="-128"/>
                <a:ea typeface="Meiryo UI" panose="020B0604030504040204" pitchFamily="50" charset="-128"/>
              </a:rPr>
              <a:t>（７）　更新の考え方</a:t>
            </a:r>
          </a:p>
        </p:txBody>
      </p:sp>
      <p:sp>
        <p:nvSpPr>
          <p:cNvPr id="38" name="テキスト ボックス 37">
            <a:extLst>
              <a:ext uri="{FF2B5EF4-FFF2-40B4-BE49-F238E27FC236}">
                <a16:creationId xmlns:a16="http://schemas.microsoft.com/office/drawing/2014/main" id="{CC6BAFAD-1824-C77F-C59D-78C57D7D4258}"/>
              </a:ext>
            </a:extLst>
          </p:cNvPr>
          <p:cNvSpPr txBox="1"/>
          <p:nvPr/>
        </p:nvSpPr>
        <p:spPr>
          <a:xfrm>
            <a:off x="4552280" y="3857391"/>
            <a:ext cx="4429894" cy="2948243"/>
          </a:xfrm>
          <a:prstGeom prst="rect">
            <a:avLst/>
          </a:prstGeom>
          <a:noFill/>
        </p:spPr>
        <p:txBody>
          <a:bodyPr wrap="square">
            <a:spAutoFit/>
          </a:bodyPr>
          <a:lstStyle/>
          <a:p>
            <a:pPr marL="533400" indent="133350"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公園施設は、健全性・機能性、</a:t>
            </a: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LCC</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低減の観点から施設の長寿命化を基本とするが、物理的、機能的、社会的、経済的視点などから、総合的に評価を行い、更新について見極めることも必要である。また、更新を見極めるためには、詳細な点検や調査、モニタリングの実施など、更新を見極めるためのデータを蓄積・整理していく必要がある。さらに、長寿命化においても、必要に応じて公園施設毎に目標寿命の設定を行い、設定された目標寿命に応じた維持管理を行う必要がある。また、目標寿命の設定とあわせて、将来の更新の見極めにおける課題や、その対応についても整理しておく必要がある。以上の点を踏まえ、公園施設の更新判定フローや考慮すべき視点などを設定し、それらに基づいて更新の必要性を判断していく。</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33400" indent="133350" algn="just">
              <a:lnSpc>
                <a:spcPct val="120000"/>
              </a:lnSpc>
            </a:pP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0" name="表 19">
            <a:extLst>
              <a:ext uri="{FF2B5EF4-FFF2-40B4-BE49-F238E27FC236}">
                <a16:creationId xmlns:a16="http://schemas.microsoft.com/office/drawing/2014/main" id="{D627EFB5-93F9-4AC3-91CC-8FE1D4F336FE}"/>
              </a:ext>
            </a:extLst>
          </p:cNvPr>
          <p:cNvGraphicFramePr>
            <a:graphicFrameLocks noGrp="1"/>
          </p:cNvGraphicFramePr>
          <p:nvPr/>
        </p:nvGraphicFramePr>
        <p:xfrm>
          <a:off x="296909" y="3332363"/>
          <a:ext cx="3515061" cy="2953936"/>
        </p:xfrm>
        <a:graphic>
          <a:graphicData uri="http://schemas.openxmlformats.org/drawingml/2006/table">
            <a:tbl>
              <a:tblPr firstRow="1" firstCol="1" bandRow="1">
                <a:tableStyleId>{5C22544A-7EE6-4342-B048-85BDC9FD1C3A}</a:tableStyleId>
              </a:tblPr>
              <a:tblGrid>
                <a:gridCol w="477663">
                  <a:extLst>
                    <a:ext uri="{9D8B030D-6E8A-4147-A177-3AD203B41FA5}">
                      <a16:colId xmlns:a16="http://schemas.microsoft.com/office/drawing/2014/main" val="3387701640"/>
                    </a:ext>
                  </a:extLst>
                </a:gridCol>
                <a:gridCol w="1526650">
                  <a:extLst>
                    <a:ext uri="{9D8B030D-6E8A-4147-A177-3AD203B41FA5}">
                      <a16:colId xmlns:a16="http://schemas.microsoft.com/office/drawing/2014/main" val="1377826353"/>
                    </a:ext>
                  </a:extLst>
                </a:gridCol>
                <a:gridCol w="1510748">
                  <a:extLst>
                    <a:ext uri="{9D8B030D-6E8A-4147-A177-3AD203B41FA5}">
                      <a16:colId xmlns:a16="http://schemas.microsoft.com/office/drawing/2014/main" val="4277236444"/>
                    </a:ext>
                  </a:extLst>
                </a:gridCol>
              </a:tblGrid>
              <a:tr h="107531">
                <a:tc rowSpan="2">
                  <a:txBody>
                    <a:bodyPr/>
                    <a:lstStyle/>
                    <a:p>
                      <a:pPr algn="ctr">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ランク</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r>
                        <a:rPr lang="ja-JP" sz="800" kern="100">
                          <a:solidFill>
                            <a:sysClr val="windowText" lastClr="000000"/>
                          </a:solidFill>
                          <a:effectLst/>
                          <a:latin typeface="Meiryo UI" panose="020B0604030504040204" pitchFamily="50" charset="-128"/>
                          <a:ea typeface="Meiryo UI" panose="020B0604030504040204" pitchFamily="50" charset="-128"/>
                        </a:rPr>
                        <a:t>評価基準</a:t>
                      </a:r>
                      <a:endParaRPr lang="ja-JP" sz="80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4652530"/>
                  </a:ext>
                </a:extLst>
              </a:tr>
              <a:tr h="232470">
                <a:tc vMerge="1">
                  <a:txBody>
                    <a:bodyPr/>
                    <a:lstStyle/>
                    <a:p>
                      <a:endParaRPr kumimoji="1" lang="ja-JP" altLang="en-US"/>
                    </a:p>
                  </a:txBody>
                  <a:tcPr/>
                </a:tc>
                <a:tc>
                  <a:txBody>
                    <a:bodyPr/>
                    <a:lstStyle/>
                    <a:p>
                      <a:pPr algn="just">
                        <a:lnSpc>
                          <a:spcPct val="100000"/>
                        </a:lnSpc>
                      </a:pPr>
                      <a:r>
                        <a:rPr lang="ja-JP" sz="800" kern="100" dirty="0">
                          <a:solidFill>
                            <a:srgbClr val="FF0000"/>
                          </a:solidFill>
                          <a:effectLst/>
                          <a:latin typeface="Meiryo UI" panose="020B0604030504040204" pitchFamily="50" charset="-128"/>
                          <a:ea typeface="Meiryo UI" panose="020B0604030504040204" pitchFamily="50" charset="-128"/>
                        </a:rPr>
                        <a:t>目標</a:t>
                      </a:r>
                      <a:r>
                        <a:rPr lang="ja-JP" altLang="en-US" sz="800" kern="100" dirty="0">
                          <a:solidFill>
                            <a:srgbClr val="FF0000"/>
                          </a:solidFill>
                          <a:effectLst/>
                          <a:latin typeface="Meiryo UI" panose="020B0604030504040204" pitchFamily="50" charset="-128"/>
                          <a:ea typeface="Meiryo UI" panose="020B0604030504040204" pitchFamily="50" charset="-128"/>
                        </a:rPr>
                        <a:t>寿命</a:t>
                      </a:r>
                      <a:r>
                        <a:rPr lang="ja-JP" sz="800" kern="100" dirty="0">
                          <a:solidFill>
                            <a:srgbClr val="FF0000"/>
                          </a:solidFill>
                          <a:effectLst/>
                          <a:latin typeface="Meiryo UI" panose="020B0604030504040204" pitchFamily="50" charset="-128"/>
                          <a:ea typeface="Meiryo UI" panose="020B0604030504040204" pitchFamily="50" charset="-128"/>
                        </a:rPr>
                        <a:t>又は、</a:t>
                      </a:r>
                      <a:r>
                        <a:rPr lang="ja-JP" sz="800" kern="100" dirty="0">
                          <a:solidFill>
                            <a:schemeClr val="tx1"/>
                          </a:solidFill>
                          <a:effectLst/>
                          <a:latin typeface="Meiryo UI" panose="020B0604030504040204" pitchFamily="50" charset="-128"/>
                          <a:ea typeface="Meiryo UI" panose="020B0604030504040204" pitchFamily="50" charset="-128"/>
                        </a:rPr>
                        <a:t>耐用年数を超過していない施設</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lnSpc>
                          <a:spcPct val="100000"/>
                        </a:lnSpc>
                      </a:pPr>
                      <a:r>
                        <a:rPr lang="ja-JP" sz="800" kern="100" dirty="0">
                          <a:solidFill>
                            <a:srgbClr val="FF0000"/>
                          </a:solidFill>
                          <a:effectLst/>
                          <a:latin typeface="Meiryo UI" panose="020B0604030504040204" pitchFamily="50" charset="-128"/>
                          <a:ea typeface="Meiryo UI" panose="020B0604030504040204" pitchFamily="50" charset="-128"/>
                        </a:rPr>
                        <a:t>目標</a:t>
                      </a:r>
                      <a:r>
                        <a:rPr lang="ja-JP" altLang="en-US" sz="800" kern="100" dirty="0">
                          <a:solidFill>
                            <a:srgbClr val="FF0000"/>
                          </a:solidFill>
                          <a:effectLst/>
                          <a:latin typeface="Meiryo UI" panose="020B0604030504040204" pitchFamily="50" charset="-128"/>
                          <a:ea typeface="Meiryo UI" panose="020B0604030504040204" pitchFamily="50" charset="-128"/>
                        </a:rPr>
                        <a:t>寿命</a:t>
                      </a:r>
                      <a:r>
                        <a:rPr lang="ja-JP" sz="800" kern="100" dirty="0">
                          <a:solidFill>
                            <a:srgbClr val="FF0000"/>
                          </a:solidFill>
                          <a:effectLst/>
                          <a:latin typeface="Meiryo UI" panose="020B0604030504040204" pitchFamily="50" charset="-128"/>
                          <a:ea typeface="Meiryo UI" panose="020B0604030504040204" pitchFamily="50" charset="-128"/>
                        </a:rPr>
                        <a:t>又は、</a:t>
                      </a:r>
                      <a:r>
                        <a:rPr lang="ja-JP" sz="800" kern="100" dirty="0">
                          <a:solidFill>
                            <a:schemeClr val="tx1"/>
                          </a:solidFill>
                          <a:effectLst/>
                          <a:latin typeface="Meiryo UI" panose="020B0604030504040204" pitchFamily="50" charset="-128"/>
                          <a:ea typeface="Meiryo UI" panose="020B0604030504040204" pitchFamily="50" charset="-128"/>
                        </a:rPr>
                        <a:t>耐用年数を超過している施設</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66412260"/>
                  </a:ext>
                </a:extLst>
              </a:tr>
              <a:tr h="440435">
                <a:tc>
                  <a:txBody>
                    <a:bodyPr/>
                    <a:lstStyle/>
                    <a:p>
                      <a:pPr algn="ctr">
                        <a:lnSpc>
                          <a:spcPct val="100000"/>
                        </a:lnSpc>
                      </a:pPr>
                      <a:r>
                        <a:rPr lang="en-US" sz="800" kern="100" dirty="0">
                          <a:solidFill>
                            <a:sysClr val="windowText" lastClr="000000"/>
                          </a:solidFill>
                          <a:effectLst/>
                          <a:latin typeface="Meiryo UI" panose="020B0604030504040204" pitchFamily="50" charset="-128"/>
                          <a:ea typeface="Meiryo UI" panose="020B0604030504040204" pitchFamily="50" charset="-128"/>
                        </a:rPr>
                        <a:t>A</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a:lnSpc>
                          <a:spcPct val="100000"/>
                        </a:lnSpc>
                      </a:pPr>
                      <a:r>
                        <a:rPr lang="en-US" sz="800" kern="100" dirty="0">
                          <a:solidFill>
                            <a:sysClr val="windowText" lastClr="000000"/>
                          </a:solidFill>
                          <a:effectLst/>
                          <a:latin typeface="Meiryo UI" panose="020B0604030504040204" pitchFamily="50" charset="-128"/>
                          <a:ea typeface="Meiryo UI" panose="020B0604030504040204" pitchFamily="50" charset="-128"/>
                        </a:rPr>
                        <a:t> </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・全体的に健全である。</a:t>
                      </a:r>
                    </a:p>
                    <a:p>
                      <a:pPr algn="just">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・緊急の補修の必要はないため、日常の維持保全で管理するもの。</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2196534"/>
                  </a:ext>
                </a:extLst>
              </a:tr>
              <a:tr h="775465">
                <a:tc>
                  <a:txBody>
                    <a:bodyPr/>
                    <a:lstStyle/>
                    <a:p>
                      <a:pPr algn="ctr">
                        <a:lnSpc>
                          <a:spcPct val="100000"/>
                        </a:lnSpc>
                      </a:pPr>
                      <a:r>
                        <a:rPr lang="en-US" sz="800" kern="100" dirty="0">
                          <a:solidFill>
                            <a:sysClr val="windowText" lastClr="000000"/>
                          </a:solidFill>
                          <a:effectLst/>
                          <a:latin typeface="Meiryo UI" panose="020B0604030504040204" pitchFamily="50" charset="-128"/>
                          <a:ea typeface="Meiryo UI" panose="020B0604030504040204" pitchFamily="50" charset="-128"/>
                        </a:rPr>
                        <a:t>B</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a:lnSpc>
                          <a:spcPct val="100000"/>
                        </a:lnSpc>
                      </a:pPr>
                      <a:r>
                        <a:rPr lang="en-US" sz="800" kern="100" dirty="0">
                          <a:solidFill>
                            <a:sysClr val="windowText" lastClr="000000"/>
                          </a:solidFill>
                          <a:effectLst/>
                          <a:latin typeface="Meiryo UI" panose="020B0604030504040204" pitchFamily="50" charset="-128"/>
                          <a:ea typeface="Meiryo UI" panose="020B0604030504040204" pitchFamily="50" charset="-128"/>
                        </a:rPr>
                        <a:t> </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・全体的に健全だが、部分的に劣化が進行している。</a:t>
                      </a:r>
                    </a:p>
                    <a:p>
                      <a:pPr algn="just">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・緊急の補修の必要性はないが、維持保全での管理の中で、劣化部分について定期的な観察が必要なもの。</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9008684"/>
                  </a:ext>
                </a:extLst>
              </a:tr>
              <a:tr h="671981">
                <a:tc>
                  <a:txBody>
                    <a:bodyPr/>
                    <a:lstStyle/>
                    <a:p>
                      <a:pPr algn="ctr">
                        <a:lnSpc>
                          <a:spcPct val="100000"/>
                        </a:lnSpc>
                      </a:pPr>
                      <a:r>
                        <a:rPr lang="en-US" sz="800" kern="100" dirty="0">
                          <a:solidFill>
                            <a:sysClr val="windowText" lastClr="000000"/>
                          </a:solidFill>
                          <a:effectLst/>
                          <a:latin typeface="Meiryo UI" panose="020B0604030504040204" pitchFamily="50" charset="-128"/>
                          <a:ea typeface="Meiryo UI" panose="020B0604030504040204" pitchFamily="50" charset="-128"/>
                        </a:rPr>
                        <a:t>C</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a:lnSpc>
                          <a:spcPct val="100000"/>
                        </a:lnSpc>
                      </a:pPr>
                      <a:r>
                        <a:rPr lang="en-US" sz="800" kern="100" dirty="0">
                          <a:solidFill>
                            <a:sysClr val="windowText" lastClr="000000"/>
                          </a:solidFill>
                          <a:effectLst/>
                          <a:latin typeface="Meiryo UI" panose="020B0604030504040204" pitchFamily="50" charset="-128"/>
                          <a:ea typeface="Meiryo UI" panose="020B0604030504040204" pitchFamily="50" charset="-128"/>
                        </a:rPr>
                        <a:t> </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・全体的に劣化が進行している</a:t>
                      </a:r>
                    </a:p>
                    <a:p>
                      <a:pPr algn="just">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・現時点では重大な事故につながらないが、利用し続けるためには部分的な補修、もしくは更新が必要なもの。</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・全体的に健全又は部分的に劣化が進行している。</a:t>
                      </a:r>
                    </a:p>
                    <a:p>
                      <a:pPr algn="just">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・緊急の補修の必要はないが、劣化部分について定期的な観察が必要なもの</a:t>
                      </a:r>
                      <a:r>
                        <a:rPr lang="ja-JP" altLang="en-US" sz="800" kern="100" dirty="0">
                          <a:solidFill>
                            <a:sysClr val="windowText" lastClr="000000"/>
                          </a:solidFill>
                          <a:effectLst/>
                          <a:latin typeface="Meiryo UI" panose="020B0604030504040204" pitchFamily="50" charset="-128"/>
                          <a:ea typeface="Meiryo UI" panose="020B0604030504040204" pitchFamily="50" charset="-128"/>
                        </a:rPr>
                        <a:t>。</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695394"/>
                  </a:ext>
                </a:extLst>
              </a:tr>
              <a:tr h="700295">
                <a:tc>
                  <a:txBody>
                    <a:bodyPr/>
                    <a:lstStyle/>
                    <a:p>
                      <a:pPr algn="ctr">
                        <a:lnSpc>
                          <a:spcPct val="100000"/>
                        </a:lnSpc>
                      </a:pPr>
                      <a:r>
                        <a:rPr lang="en-US" sz="800" kern="100" dirty="0">
                          <a:solidFill>
                            <a:sysClr val="windowText" lastClr="000000"/>
                          </a:solidFill>
                          <a:effectLst/>
                          <a:latin typeface="Meiryo UI" panose="020B0604030504040204" pitchFamily="50" charset="-128"/>
                          <a:ea typeface="Meiryo UI" panose="020B0604030504040204" pitchFamily="50" charset="-128"/>
                        </a:rPr>
                        <a:t>D</a:t>
                      </a:r>
                      <a:endParaRPr lang="ja-JP" sz="800" kern="100" dirty="0">
                        <a:solidFill>
                          <a:sysClr val="windowText" lastClr="000000"/>
                        </a:solidFill>
                        <a:effectLst/>
                        <a:latin typeface="Meiryo UI" panose="020B0604030504040204" pitchFamily="50" charset="-128"/>
                        <a:ea typeface="Meiryo UI" panose="020B0604030504040204" pitchFamily="50" charset="-128"/>
                      </a:endParaRPr>
                    </a:p>
                    <a:p>
                      <a:pPr algn="ctr">
                        <a:lnSpc>
                          <a:spcPct val="100000"/>
                        </a:lnSpc>
                      </a:pPr>
                      <a:r>
                        <a:rPr lang="en-US" sz="800" kern="100" dirty="0">
                          <a:solidFill>
                            <a:sysClr val="windowText" lastClr="000000"/>
                          </a:solidFill>
                          <a:effectLst/>
                          <a:latin typeface="Meiryo UI" panose="020B0604030504040204" pitchFamily="50" charset="-128"/>
                          <a:ea typeface="Meiryo UI" panose="020B0604030504040204" pitchFamily="50" charset="-128"/>
                        </a:rPr>
                        <a:t> </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・全体的に顕著な劣化がある。</a:t>
                      </a:r>
                    </a:p>
                    <a:p>
                      <a:pPr algn="just">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・重大な事故につながる恐れがあり、公園施設の利用禁止あるいは、緊急な補修、もしくは更新が必要とされるもの。</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・全体的に劣化が進行している。</a:t>
                      </a:r>
                    </a:p>
                    <a:p>
                      <a:pPr algn="just">
                        <a:lnSpc>
                          <a:spcPct val="100000"/>
                        </a:lnSpc>
                      </a:pPr>
                      <a:r>
                        <a:rPr lang="ja-JP" sz="800" kern="100" dirty="0">
                          <a:solidFill>
                            <a:sysClr val="windowText" lastClr="000000"/>
                          </a:solidFill>
                          <a:effectLst/>
                          <a:latin typeface="Meiryo UI" panose="020B0604030504040204" pitchFamily="50" charset="-128"/>
                          <a:ea typeface="Meiryo UI" panose="020B0604030504040204" pitchFamily="50" charset="-128"/>
                        </a:rPr>
                        <a:t>・現時点では重大な事故につながらないが、利用し続けるためには部分的な補修、もしくは更新が必要なもの。</a:t>
                      </a:r>
                      <a:endPar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9313" marR="59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52938"/>
                  </a:ext>
                </a:extLst>
              </a:tr>
            </a:tbl>
          </a:graphicData>
        </a:graphic>
      </p:graphicFrame>
      <p:sp>
        <p:nvSpPr>
          <p:cNvPr id="12" name="テキスト ボックス 3">
            <a:extLst>
              <a:ext uri="{FF2B5EF4-FFF2-40B4-BE49-F238E27FC236}">
                <a16:creationId xmlns:a16="http://schemas.microsoft.com/office/drawing/2014/main" id="{A3982D4A-28F3-1A40-D69B-A24B4132D7C4}"/>
              </a:ext>
            </a:extLst>
          </p:cNvPr>
          <p:cNvSpPr txBox="1"/>
          <p:nvPr/>
        </p:nvSpPr>
        <p:spPr>
          <a:xfrm>
            <a:off x="3843744" y="4725184"/>
            <a:ext cx="80772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r>
              <a:rPr lang="ja-JP" sz="900" b="1" kern="100" dirty="0">
                <a:effectLst/>
                <a:ea typeface="HG丸ｺﾞｼｯｸM-PRO" panose="020F0400000000000000" pitchFamily="50" charset="-128"/>
                <a:cs typeface="Times New Roman" panose="02020603050405020304" pitchFamily="18" charset="0"/>
              </a:rPr>
              <a:t>目標管理水準</a:t>
            </a:r>
            <a:endParaRPr lang="ja-JP" sz="1050" kern="100" dirty="0">
              <a:effectLst/>
              <a:ea typeface="ＭＳ 明朝" panose="02020609040205080304" pitchFamily="17" charset="-128"/>
              <a:cs typeface="Times New Roman" panose="02020603050405020304" pitchFamily="18" charset="0"/>
            </a:endParaRPr>
          </a:p>
        </p:txBody>
      </p:sp>
      <p:sp>
        <p:nvSpPr>
          <p:cNvPr id="13" name="テキスト ボックス 6">
            <a:extLst>
              <a:ext uri="{FF2B5EF4-FFF2-40B4-BE49-F238E27FC236}">
                <a16:creationId xmlns:a16="http://schemas.microsoft.com/office/drawing/2014/main" id="{D6CFDC85-2A22-E161-E0D4-B7271A823F8C}"/>
              </a:ext>
            </a:extLst>
          </p:cNvPr>
          <p:cNvSpPr txBox="1"/>
          <p:nvPr/>
        </p:nvSpPr>
        <p:spPr>
          <a:xfrm>
            <a:off x="3844443" y="5425763"/>
            <a:ext cx="745011"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r>
              <a:rPr lang="ja-JP" sz="900" b="1" kern="100" dirty="0">
                <a:effectLst/>
                <a:ea typeface="HG丸ｺﾞｼｯｸM-PRO" panose="020F0400000000000000" pitchFamily="50" charset="-128"/>
                <a:cs typeface="Times New Roman" panose="02020603050405020304" pitchFamily="18" charset="0"/>
              </a:rPr>
              <a:t>限界管理水準</a:t>
            </a:r>
            <a:endParaRPr lang="ja-JP" sz="1050" kern="100" dirty="0">
              <a:effectLst/>
              <a:ea typeface="ＭＳ 明朝" panose="02020609040205080304" pitchFamily="17" charset="-128"/>
              <a:cs typeface="Times New Roman" panose="02020603050405020304" pitchFamily="18" charset="0"/>
            </a:endParaRPr>
          </a:p>
        </p:txBody>
      </p:sp>
      <p:cxnSp>
        <p:nvCxnSpPr>
          <p:cNvPr id="15" name="直線コネクタ 14">
            <a:extLst>
              <a:ext uri="{FF2B5EF4-FFF2-40B4-BE49-F238E27FC236}">
                <a16:creationId xmlns:a16="http://schemas.microsoft.com/office/drawing/2014/main" id="{C23BE59A-8266-9479-225C-6B471BEAB082}"/>
              </a:ext>
            </a:extLst>
          </p:cNvPr>
          <p:cNvCxnSpPr>
            <a:cxnSpLocks/>
          </p:cNvCxnSpPr>
          <p:nvPr/>
        </p:nvCxnSpPr>
        <p:spPr>
          <a:xfrm>
            <a:off x="288327" y="4910314"/>
            <a:ext cx="42639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E95EBE56-2196-37A1-F9EB-1022E8AE73F9}"/>
              </a:ext>
            </a:extLst>
          </p:cNvPr>
          <p:cNvCxnSpPr>
            <a:cxnSpLocks/>
          </p:cNvCxnSpPr>
          <p:nvPr/>
        </p:nvCxnSpPr>
        <p:spPr>
          <a:xfrm>
            <a:off x="288327" y="5585719"/>
            <a:ext cx="41986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903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94408" y="93487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dirty="0">
                <a:effectLst/>
                <a:latin typeface="HG丸ｺﾞｼｯｸM-PRO" panose="020F0400000000000000" pitchFamily="50" charset="-128"/>
                <a:ea typeface="HG丸ｺﾞｼｯｸM-PRO" panose="020F0400000000000000" pitchFamily="50" charset="-128"/>
              </a:rPr>
              <a:t>(1)</a:t>
            </a:r>
            <a:r>
              <a:rPr lang="ja-JP" altLang="ja-JP" sz="1800" b="1" u="sng" kern="100" dirty="0">
                <a:effectLst/>
                <a:latin typeface="HG丸ｺﾞｼｯｸM-PRO" panose="020F0400000000000000" pitchFamily="50" charset="-128"/>
                <a:ea typeface="HG丸ｺﾞｼｯｸM-PRO" panose="020F0400000000000000" pitchFamily="50" charset="-128"/>
              </a:rPr>
              <a:t>　</a:t>
            </a:r>
            <a:r>
              <a:rPr lang="x-none" altLang="ja-JP" sz="1800" b="1" u="sng" kern="100" dirty="0">
                <a:effectLst/>
                <a:latin typeface="HG丸ｺﾞｼｯｸM-PRO" panose="020F0400000000000000" pitchFamily="50" charset="-128"/>
                <a:ea typeface="HG丸ｺﾞｼｯｸM-PRO" panose="020F0400000000000000" pitchFamily="50" charset="-128"/>
              </a:rPr>
              <a:t>基本的な考え方</a:t>
            </a:r>
            <a:endParaRPr lang="ja-JP" altLang="ja-JP" sz="1800" b="1" kern="100" dirty="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206</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6303163B-055E-6C3A-E62D-455E9217719E}"/>
              </a:ext>
            </a:extLst>
          </p:cNvPr>
          <p:cNvSpPr txBox="1"/>
          <p:nvPr/>
        </p:nvSpPr>
        <p:spPr>
          <a:xfrm>
            <a:off x="85448" y="535467"/>
            <a:ext cx="5707781" cy="369332"/>
          </a:xfrm>
          <a:prstGeom prst="rect">
            <a:avLst/>
          </a:prstGeom>
          <a:noFill/>
        </p:spPr>
        <p:txBody>
          <a:bodyPr wrap="square">
            <a:spAutoFit/>
          </a:bodyPr>
          <a:lstStyle/>
          <a:p>
            <a:pPr algn="just"/>
            <a:r>
              <a:rPr lang="en-US" altLang="ja-JP" sz="1800" b="1" kern="100" dirty="0">
                <a:effectLst/>
                <a:latin typeface="Meiryo UI" panose="020B0604030504040204" pitchFamily="50" charset="-128"/>
                <a:ea typeface="Meiryo UI" panose="020B0604030504040204" pitchFamily="50" charset="-128"/>
              </a:rPr>
              <a:t>3.4.3</a:t>
            </a:r>
            <a:r>
              <a:rPr lang="ja-JP" altLang="ja-JP" sz="1800" b="1" kern="100" dirty="0">
                <a:effectLst/>
                <a:latin typeface="Meiryo UI" panose="020B0604030504040204" pitchFamily="50" charset="-128"/>
                <a:ea typeface="Meiryo UI" panose="020B0604030504040204" pitchFamily="50" charset="-128"/>
              </a:rPr>
              <a:t>　維持管理手法、維持管理水準、更新フロー</a:t>
            </a:r>
            <a:endParaRPr lang="ja-JP" altLang="ja-JP" kern="100" dirty="0">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C500C11-95E9-E3BB-7129-F64E97FA7249}"/>
              </a:ext>
            </a:extLst>
          </p:cNvPr>
          <p:cNvSpPr txBox="1"/>
          <p:nvPr/>
        </p:nvSpPr>
        <p:spPr>
          <a:xfrm>
            <a:off x="97884" y="1080185"/>
            <a:ext cx="3200400" cy="276999"/>
          </a:xfrm>
          <a:prstGeom prst="rect">
            <a:avLst/>
          </a:prstGeom>
          <a:noFill/>
        </p:spPr>
        <p:txBody>
          <a:bodyPr wrap="square">
            <a:spAutoFit/>
          </a:bodyPr>
          <a:lstStyle/>
          <a:p>
            <a:r>
              <a:rPr lang="ja-JP" altLang="ja-JP" sz="1200" b="1" kern="100" dirty="0">
                <a:effectLst/>
                <a:latin typeface="Meiryo UI" panose="020B0604030504040204" pitchFamily="50" charset="-128"/>
                <a:ea typeface="Meiryo UI" panose="020B0604030504040204" pitchFamily="50" charset="-128"/>
              </a:rPr>
              <a:t>（８）　更新判定フローと考慮すべき視点</a:t>
            </a:r>
          </a:p>
        </p:txBody>
      </p:sp>
      <p:sp>
        <p:nvSpPr>
          <p:cNvPr id="9" name="テキスト ボックス 8">
            <a:extLst>
              <a:ext uri="{FF2B5EF4-FFF2-40B4-BE49-F238E27FC236}">
                <a16:creationId xmlns:a16="http://schemas.microsoft.com/office/drawing/2014/main" id="{A8C7F582-4709-B2F0-9774-9B570B27D1DC}"/>
              </a:ext>
            </a:extLst>
          </p:cNvPr>
          <p:cNvSpPr txBox="1"/>
          <p:nvPr/>
        </p:nvSpPr>
        <p:spPr>
          <a:xfrm>
            <a:off x="-158107" y="1308954"/>
            <a:ext cx="4633247" cy="1175450"/>
          </a:xfrm>
          <a:prstGeom prst="rect">
            <a:avLst/>
          </a:prstGeom>
          <a:noFill/>
        </p:spPr>
        <p:txBody>
          <a:bodyPr wrap="square">
            <a:spAutoFit/>
          </a:bodyPr>
          <a:lstStyle/>
          <a:p>
            <a:pPr marL="533400" indent="133350"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関連設備</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の更新は、</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図３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公園関連設備の更新判定フロー（案）及び表３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4‐15</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更新の見極めにあたり考慮す</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べき視点（案）を踏まえて判断していく。なお、公園施設毎の更新判定フローは、実際にフローを活用する中で課題が明らかになった場合や社会情勢等の変化に応じて、適宜、見直しを図っていく。</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0" name="グループ化 9">
            <a:extLst>
              <a:ext uri="{FF2B5EF4-FFF2-40B4-BE49-F238E27FC236}">
                <a16:creationId xmlns:a16="http://schemas.microsoft.com/office/drawing/2014/main" id="{E41D325B-AAA7-ED81-12E5-6B9FA780BD5A}"/>
              </a:ext>
            </a:extLst>
          </p:cNvPr>
          <p:cNvGrpSpPr/>
          <p:nvPr/>
        </p:nvGrpSpPr>
        <p:grpSpPr>
          <a:xfrm>
            <a:off x="822325" y="2568187"/>
            <a:ext cx="3602355" cy="3167364"/>
            <a:chOff x="0" y="-80005"/>
            <a:chExt cx="3114040" cy="6875163"/>
          </a:xfrm>
        </p:grpSpPr>
        <p:sp>
          <p:nvSpPr>
            <p:cNvPr id="11" name="Freeform 146">
              <a:extLst>
                <a:ext uri="{FF2B5EF4-FFF2-40B4-BE49-F238E27FC236}">
                  <a16:creationId xmlns:a16="http://schemas.microsoft.com/office/drawing/2014/main" id="{708028F2-A602-4573-40CE-8E65B916982D}"/>
                </a:ext>
              </a:extLst>
            </p:cNvPr>
            <p:cNvSpPr>
              <a:spLocks/>
            </p:cNvSpPr>
            <p:nvPr/>
          </p:nvSpPr>
          <p:spPr bwMode="auto">
            <a:xfrm>
              <a:off x="285750" y="-80005"/>
              <a:ext cx="636270" cy="324483"/>
            </a:xfrm>
            <a:custGeom>
              <a:avLst/>
              <a:gdLst>
                <a:gd name="T0" fmla="*/ 450 w 7034"/>
                <a:gd name="T1" fmla="*/ 0 h 2700"/>
                <a:gd name="T2" fmla="*/ 0 w 7034"/>
                <a:gd name="T3" fmla="*/ 450 h 2700"/>
                <a:gd name="T4" fmla="*/ 0 w 7034"/>
                <a:gd name="T5" fmla="*/ 2250 h 2700"/>
                <a:gd name="T6" fmla="*/ 450 w 7034"/>
                <a:gd name="T7" fmla="*/ 2700 h 2700"/>
                <a:gd name="T8" fmla="*/ 6584 w 7034"/>
                <a:gd name="T9" fmla="*/ 2700 h 2700"/>
                <a:gd name="T10" fmla="*/ 7034 w 7034"/>
                <a:gd name="T11" fmla="*/ 2250 h 2700"/>
                <a:gd name="T12" fmla="*/ 7034 w 7034"/>
                <a:gd name="T13" fmla="*/ 450 h 2700"/>
                <a:gd name="T14" fmla="*/ 6584 w 7034"/>
                <a:gd name="T15" fmla="*/ 0 h 2700"/>
                <a:gd name="T16" fmla="*/ 450 w 7034"/>
                <a:gd name="T17"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34" h="2700">
                  <a:moveTo>
                    <a:pt x="450" y="0"/>
                  </a:moveTo>
                  <a:cubicBezTo>
                    <a:pt x="202" y="0"/>
                    <a:pt x="0" y="202"/>
                    <a:pt x="0" y="450"/>
                  </a:cubicBezTo>
                  <a:lnTo>
                    <a:pt x="0" y="2250"/>
                  </a:lnTo>
                  <a:cubicBezTo>
                    <a:pt x="0" y="2499"/>
                    <a:pt x="202" y="2700"/>
                    <a:pt x="450" y="2700"/>
                  </a:cubicBezTo>
                  <a:lnTo>
                    <a:pt x="6584" y="2700"/>
                  </a:lnTo>
                  <a:cubicBezTo>
                    <a:pt x="6832" y="2700"/>
                    <a:pt x="7034" y="2499"/>
                    <a:pt x="7034" y="2250"/>
                  </a:cubicBezTo>
                  <a:lnTo>
                    <a:pt x="7034" y="450"/>
                  </a:lnTo>
                  <a:cubicBezTo>
                    <a:pt x="7034" y="202"/>
                    <a:pt x="6832" y="0"/>
                    <a:pt x="6584" y="0"/>
                  </a:cubicBezTo>
                  <a:lnTo>
                    <a:pt x="450" y="0"/>
                  </a:lnTo>
                  <a:close/>
                </a:path>
              </a:pathLst>
            </a:custGeom>
            <a:solidFill>
              <a:srgbClr val="FFFFFF"/>
            </a:solidFill>
            <a:ln w="12700">
              <a:solidFill>
                <a:srgbClr val="000000"/>
              </a:solidFill>
              <a:prstDash val="solid"/>
              <a:round/>
              <a:headEnd/>
              <a:tailEnd/>
            </a:ln>
          </p:spPr>
          <p:txBody>
            <a:bodyPr rot="0" vert="horz" wrap="square" lIns="0" tIns="0" rIns="0" bIns="0" anchor="ctr" anchorCtr="0" upright="1">
              <a:noAutofit/>
            </a:bodyPr>
            <a:lstStyle/>
            <a:p>
              <a:pPr algn="ctr"/>
              <a:r>
                <a:rPr lang="ja-JP" sz="650" kern="100" dirty="0">
                  <a:effectLst/>
                  <a:latin typeface="Meiryo UI" panose="020B0604030504040204" pitchFamily="50" charset="-128"/>
                  <a:ea typeface="Meiryo UI" panose="020B0604030504040204" pitchFamily="50" charset="-128"/>
                  <a:cs typeface="Times New Roman" panose="02020603050405020304" pitchFamily="18" charset="0"/>
                </a:rPr>
                <a:t>スタート</a:t>
              </a:r>
            </a:p>
          </p:txBody>
        </p:sp>
        <p:sp>
          <p:nvSpPr>
            <p:cNvPr id="12" name="Freeform 151">
              <a:extLst>
                <a:ext uri="{FF2B5EF4-FFF2-40B4-BE49-F238E27FC236}">
                  <a16:creationId xmlns:a16="http://schemas.microsoft.com/office/drawing/2014/main" id="{0752DB02-FC73-D920-B904-66D605FB94DA}"/>
                </a:ext>
              </a:extLst>
            </p:cNvPr>
            <p:cNvSpPr>
              <a:spLocks noEditPoints="1"/>
            </p:cNvSpPr>
            <p:nvPr/>
          </p:nvSpPr>
          <p:spPr bwMode="auto">
            <a:xfrm>
              <a:off x="600075" y="247650"/>
              <a:ext cx="72390" cy="325755"/>
            </a:xfrm>
            <a:custGeom>
              <a:avLst/>
              <a:gdLst>
                <a:gd name="T0" fmla="*/ 466 w 800"/>
                <a:gd name="T1" fmla="*/ 66 h 3600"/>
                <a:gd name="T2" fmla="*/ 466 w 800"/>
                <a:gd name="T3" fmla="*/ 2933 h 3600"/>
                <a:gd name="T4" fmla="*/ 400 w 800"/>
                <a:gd name="T5" fmla="*/ 3000 h 3600"/>
                <a:gd name="T6" fmla="*/ 333 w 800"/>
                <a:gd name="T7" fmla="*/ 2933 h 3600"/>
                <a:gd name="T8" fmla="*/ 333 w 800"/>
                <a:gd name="T9" fmla="*/ 66 h 3600"/>
                <a:gd name="T10" fmla="*/ 400 w 800"/>
                <a:gd name="T11" fmla="*/ 0 h 3600"/>
                <a:gd name="T12" fmla="*/ 466 w 800"/>
                <a:gd name="T13" fmla="*/ 66 h 3600"/>
                <a:gd name="T14" fmla="*/ 800 w 800"/>
                <a:gd name="T15" fmla="*/ 2800 h 3600"/>
                <a:gd name="T16" fmla="*/ 400 w 800"/>
                <a:gd name="T17" fmla="*/ 3600 h 3600"/>
                <a:gd name="T18" fmla="*/ 0 w 800"/>
                <a:gd name="T19" fmla="*/ 2800 h 3600"/>
                <a:gd name="T20" fmla="*/ 800 w 800"/>
                <a:gd name="T21" fmla="*/ 2800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3600">
                  <a:moveTo>
                    <a:pt x="466" y="66"/>
                  </a:moveTo>
                  <a:lnTo>
                    <a:pt x="466" y="2933"/>
                  </a:lnTo>
                  <a:cubicBezTo>
                    <a:pt x="466" y="2970"/>
                    <a:pt x="437" y="3000"/>
                    <a:pt x="400" y="3000"/>
                  </a:cubicBezTo>
                  <a:cubicBezTo>
                    <a:pt x="363" y="3000"/>
                    <a:pt x="333" y="2970"/>
                    <a:pt x="333" y="2933"/>
                  </a:cubicBezTo>
                  <a:lnTo>
                    <a:pt x="333" y="66"/>
                  </a:lnTo>
                  <a:cubicBezTo>
                    <a:pt x="333" y="30"/>
                    <a:pt x="363" y="0"/>
                    <a:pt x="400" y="0"/>
                  </a:cubicBezTo>
                  <a:cubicBezTo>
                    <a:pt x="437" y="0"/>
                    <a:pt x="466" y="30"/>
                    <a:pt x="466" y="66"/>
                  </a:cubicBezTo>
                  <a:close/>
                  <a:moveTo>
                    <a:pt x="800" y="2800"/>
                  </a:moveTo>
                  <a:lnTo>
                    <a:pt x="400" y="3600"/>
                  </a:lnTo>
                  <a:lnTo>
                    <a:pt x="0" y="2800"/>
                  </a:lnTo>
                  <a:lnTo>
                    <a:pt x="800" y="2800"/>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13" name="Freeform 271">
              <a:extLst>
                <a:ext uri="{FF2B5EF4-FFF2-40B4-BE49-F238E27FC236}">
                  <a16:creationId xmlns:a16="http://schemas.microsoft.com/office/drawing/2014/main" id="{F37B5CBB-B2C5-55E3-888B-7981619151FC}"/>
                </a:ext>
              </a:extLst>
            </p:cNvPr>
            <p:cNvSpPr>
              <a:spLocks/>
            </p:cNvSpPr>
            <p:nvPr/>
          </p:nvSpPr>
          <p:spPr bwMode="auto">
            <a:xfrm>
              <a:off x="82552" y="571500"/>
              <a:ext cx="1050925" cy="568325"/>
            </a:xfrm>
            <a:custGeom>
              <a:avLst/>
              <a:gdLst>
                <a:gd name="T0" fmla="*/ 827 w 1655"/>
                <a:gd name="T1" fmla="*/ 0 h 895"/>
                <a:gd name="T2" fmla="*/ 0 w 1655"/>
                <a:gd name="T3" fmla="*/ 447 h 895"/>
                <a:gd name="T4" fmla="*/ 827 w 1655"/>
                <a:gd name="T5" fmla="*/ 895 h 895"/>
                <a:gd name="T6" fmla="*/ 1655 w 1655"/>
                <a:gd name="T7" fmla="*/ 447 h 895"/>
                <a:gd name="T8" fmla="*/ 827 w 1655"/>
                <a:gd name="T9" fmla="*/ 0 h 895"/>
              </a:gdLst>
              <a:ahLst/>
              <a:cxnLst>
                <a:cxn ang="0">
                  <a:pos x="T0" y="T1"/>
                </a:cxn>
                <a:cxn ang="0">
                  <a:pos x="T2" y="T3"/>
                </a:cxn>
                <a:cxn ang="0">
                  <a:pos x="T4" y="T5"/>
                </a:cxn>
                <a:cxn ang="0">
                  <a:pos x="T6" y="T7"/>
                </a:cxn>
                <a:cxn ang="0">
                  <a:pos x="T8" y="T9"/>
                </a:cxn>
              </a:cxnLst>
              <a:rect l="0" t="0" r="r" b="b"/>
              <a:pathLst>
                <a:path w="1655" h="895">
                  <a:moveTo>
                    <a:pt x="827" y="0"/>
                  </a:moveTo>
                  <a:lnTo>
                    <a:pt x="0" y="447"/>
                  </a:lnTo>
                  <a:lnTo>
                    <a:pt x="827" y="895"/>
                  </a:lnTo>
                  <a:lnTo>
                    <a:pt x="1655" y="447"/>
                  </a:lnTo>
                  <a:lnTo>
                    <a:pt x="827" y="0"/>
                  </a:lnTo>
                  <a:close/>
                </a:path>
              </a:pathLst>
            </a:custGeom>
            <a:noFill/>
            <a:ln w="889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r>
                <a:rPr lang="ja-JP" sz="650" kern="100" dirty="0">
                  <a:effectLst/>
                  <a:latin typeface="Meiryo UI" panose="020B0604030504040204" pitchFamily="50" charset="-128"/>
                  <a:ea typeface="Meiryo UI" panose="020B0604030504040204" pitchFamily="50" charset="-128"/>
                  <a:cs typeface="Times New Roman" panose="02020603050405020304" pitchFamily="18" charset="0"/>
                </a:rPr>
                <a:t>社会的要因</a:t>
              </a:r>
            </a:p>
            <a:p>
              <a:pPr algn="ctr"/>
              <a:r>
                <a:rPr lang="ja-JP" sz="650" kern="100" dirty="0">
                  <a:effectLst/>
                  <a:latin typeface="Meiryo UI" panose="020B0604030504040204" pitchFamily="50" charset="-128"/>
                  <a:ea typeface="Meiryo UI" panose="020B0604030504040204" pitchFamily="50" charset="-128"/>
                  <a:cs typeface="Times New Roman" panose="02020603050405020304" pitchFamily="18" charset="0"/>
                </a:rPr>
                <a:t>による更新</a:t>
              </a:r>
            </a:p>
          </p:txBody>
        </p:sp>
        <p:sp>
          <p:nvSpPr>
            <p:cNvPr id="14" name="Freeform 157">
              <a:extLst>
                <a:ext uri="{FF2B5EF4-FFF2-40B4-BE49-F238E27FC236}">
                  <a16:creationId xmlns:a16="http://schemas.microsoft.com/office/drawing/2014/main" id="{676BD93F-C655-8ED8-FFAE-D623F99DD775}"/>
                </a:ext>
              </a:extLst>
            </p:cNvPr>
            <p:cNvSpPr>
              <a:spLocks noEditPoints="1"/>
            </p:cNvSpPr>
            <p:nvPr/>
          </p:nvSpPr>
          <p:spPr bwMode="auto">
            <a:xfrm>
              <a:off x="1133475" y="819150"/>
              <a:ext cx="553085" cy="72390"/>
            </a:xfrm>
            <a:custGeom>
              <a:avLst/>
              <a:gdLst>
                <a:gd name="T0" fmla="*/ 67 w 6113"/>
                <a:gd name="T1" fmla="*/ 334 h 800"/>
                <a:gd name="T2" fmla="*/ 5447 w 6113"/>
                <a:gd name="T3" fmla="*/ 334 h 800"/>
                <a:gd name="T4" fmla="*/ 5513 w 6113"/>
                <a:gd name="T5" fmla="*/ 400 h 800"/>
                <a:gd name="T6" fmla="*/ 5447 w 6113"/>
                <a:gd name="T7" fmla="*/ 467 h 800"/>
                <a:gd name="T8" fmla="*/ 67 w 6113"/>
                <a:gd name="T9" fmla="*/ 467 h 800"/>
                <a:gd name="T10" fmla="*/ 0 w 6113"/>
                <a:gd name="T11" fmla="*/ 400 h 800"/>
                <a:gd name="T12" fmla="*/ 67 w 6113"/>
                <a:gd name="T13" fmla="*/ 334 h 800"/>
                <a:gd name="T14" fmla="*/ 5313 w 6113"/>
                <a:gd name="T15" fmla="*/ 0 h 800"/>
                <a:gd name="T16" fmla="*/ 6113 w 6113"/>
                <a:gd name="T17" fmla="*/ 400 h 800"/>
                <a:gd name="T18" fmla="*/ 5313 w 6113"/>
                <a:gd name="T19" fmla="*/ 800 h 800"/>
                <a:gd name="T20" fmla="*/ 5313 w 6113"/>
                <a:gd name="T2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13" h="800">
                  <a:moveTo>
                    <a:pt x="67" y="334"/>
                  </a:moveTo>
                  <a:lnTo>
                    <a:pt x="5447" y="334"/>
                  </a:lnTo>
                  <a:cubicBezTo>
                    <a:pt x="5484" y="334"/>
                    <a:pt x="5513" y="364"/>
                    <a:pt x="5513" y="400"/>
                  </a:cubicBezTo>
                  <a:cubicBezTo>
                    <a:pt x="5513" y="437"/>
                    <a:pt x="5484" y="467"/>
                    <a:pt x="5447" y="467"/>
                  </a:cubicBezTo>
                  <a:lnTo>
                    <a:pt x="67" y="467"/>
                  </a:lnTo>
                  <a:cubicBezTo>
                    <a:pt x="30" y="467"/>
                    <a:pt x="0" y="437"/>
                    <a:pt x="0" y="400"/>
                  </a:cubicBezTo>
                  <a:cubicBezTo>
                    <a:pt x="0" y="364"/>
                    <a:pt x="30" y="334"/>
                    <a:pt x="67" y="334"/>
                  </a:cubicBezTo>
                  <a:close/>
                  <a:moveTo>
                    <a:pt x="5313" y="0"/>
                  </a:moveTo>
                  <a:lnTo>
                    <a:pt x="6113" y="400"/>
                  </a:lnTo>
                  <a:lnTo>
                    <a:pt x="5313" y="800"/>
                  </a:lnTo>
                  <a:lnTo>
                    <a:pt x="5313" y="0"/>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15" name="Rectangle 158">
              <a:extLst>
                <a:ext uri="{FF2B5EF4-FFF2-40B4-BE49-F238E27FC236}">
                  <a16:creationId xmlns:a16="http://schemas.microsoft.com/office/drawing/2014/main" id="{4722B741-6436-7A74-3A4B-F52E65CA191B}"/>
                </a:ext>
              </a:extLst>
            </p:cNvPr>
            <p:cNvSpPr>
              <a:spLocks noChangeArrowheads="1"/>
            </p:cNvSpPr>
            <p:nvPr/>
          </p:nvSpPr>
          <p:spPr bwMode="auto">
            <a:xfrm>
              <a:off x="1342639" y="572778"/>
              <a:ext cx="134123" cy="30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algn="just"/>
              <a:r>
                <a:rPr lang="ja-JP" sz="650" kern="0" dirty="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有</a:t>
              </a:r>
              <a:endParaRPr lang="ja-JP" sz="6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Freeform 153">
              <a:extLst>
                <a:ext uri="{FF2B5EF4-FFF2-40B4-BE49-F238E27FC236}">
                  <a16:creationId xmlns:a16="http://schemas.microsoft.com/office/drawing/2014/main" id="{F9DDAE1F-8DD5-6233-CD12-0ADE570D3D06}"/>
                </a:ext>
              </a:extLst>
            </p:cNvPr>
            <p:cNvSpPr>
              <a:spLocks/>
            </p:cNvSpPr>
            <p:nvPr/>
          </p:nvSpPr>
          <p:spPr bwMode="auto">
            <a:xfrm>
              <a:off x="1685290" y="708086"/>
              <a:ext cx="694690" cy="353460"/>
            </a:xfrm>
            <a:custGeom>
              <a:avLst/>
              <a:gdLst>
                <a:gd name="T0" fmla="*/ 450 w 7680"/>
                <a:gd name="T1" fmla="*/ 0 h 2700"/>
                <a:gd name="T2" fmla="*/ 0 w 7680"/>
                <a:gd name="T3" fmla="*/ 450 h 2700"/>
                <a:gd name="T4" fmla="*/ 0 w 7680"/>
                <a:gd name="T5" fmla="*/ 2250 h 2700"/>
                <a:gd name="T6" fmla="*/ 450 w 7680"/>
                <a:gd name="T7" fmla="*/ 2700 h 2700"/>
                <a:gd name="T8" fmla="*/ 7230 w 7680"/>
                <a:gd name="T9" fmla="*/ 2700 h 2700"/>
                <a:gd name="T10" fmla="*/ 7680 w 7680"/>
                <a:gd name="T11" fmla="*/ 2250 h 2700"/>
                <a:gd name="T12" fmla="*/ 7680 w 7680"/>
                <a:gd name="T13" fmla="*/ 450 h 2700"/>
                <a:gd name="T14" fmla="*/ 7230 w 7680"/>
                <a:gd name="T15" fmla="*/ 0 h 2700"/>
                <a:gd name="T16" fmla="*/ 450 w 7680"/>
                <a:gd name="T17"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2700">
                  <a:moveTo>
                    <a:pt x="450" y="0"/>
                  </a:moveTo>
                  <a:cubicBezTo>
                    <a:pt x="201" y="0"/>
                    <a:pt x="0" y="202"/>
                    <a:pt x="0" y="450"/>
                  </a:cubicBezTo>
                  <a:lnTo>
                    <a:pt x="0" y="2250"/>
                  </a:lnTo>
                  <a:cubicBezTo>
                    <a:pt x="0" y="2499"/>
                    <a:pt x="201" y="2700"/>
                    <a:pt x="450" y="2700"/>
                  </a:cubicBezTo>
                  <a:lnTo>
                    <a:pt x="7230" y="2700"/>
                  </a:lnTo>
                  <a:cubicBezTo>
                    <a:pt x="7478" y="2700"/>
                    <a:pt x="7680" y="2499"/>
                    <a:pt x="7680" y="2250"/>
                  </a:cubicBezTo>
                  <a:lnTo>
                    <a:pt x="7680" y="450"/>
                  </a:lnTo>
                  <a:cubicBezTo>
                    <a:pt x="7680" y="202"/>
                    <a:pt x="7478" y="0"/>
                    <a:pt x="7230" y="0"/>
                  </a:cubicBezTo>
                  <a:lnTo>
                    <a:pt x="450" y="0"/>
                  </a:lnTo>
                  <a:close/>
                </a:path>
              </a:pathLst>
            </a:custGeom>
            <a:noFill/>
            <a:ln w="889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r>
                <a:rPr lang="ja-JP" sz="650" kern="100" dirty="0">
                  <a:effectLst/>
                  <a:latin typeface="Meiryo UI" panose="020B0604030504040204" pitchFamily="50" charset="-128"/>
                  <a:ea typeface="Meiryo UI" panose="020B0604030504040204" pitchFamily="50" charset="-128"/>
                  <a:cs typeface="Times New Roman" panose="02020603050405020304" pitchFamily="18" charset="0"/>
                </a:rPr>
                <a:t>更新</a:t>
              </a:r>
            </a:p>
          </p:txBody>
        </p:sp>
        <p:sp>
          <p:nvSpPr>
            <p:cNvPr id="19" name="Freeform 169">
              <a:extLst>
                <a:ext uri="{FF2B5EF4-FFF2-40B4-BE49-F238E27FC236}">
                  <a16:creationId xmlns:a16="http://schemas.microsoft.com/office/drawing/2014/main" id="{A5C3ECEF-30B7-9FBD-2215-E61872E8F876}"/>
                </a:ext>
              </a:extLst>
            </p:cNvPr>
            <p:cNvSpPr>
              <a:spLocks noEditPoints="1"/>
            </p:cNvSpPr>
            <p:nvPr/>
          </p:nvSpPr>
          <p:spPr bwMode="auto">
            <a:xfrm>
              <a:off x="600075" y="1143000"/>
              <a:ext cx="72390" cy="504825"/>
            </a:xfrm>
            <a:custGeom>
              <a:avLst/>
              <a:gdLst>
                <a:gd name="T0" fmla="*/ 467 w 800"/>
                <a:gd name="T1" fmla="*/ 67 h 5580"/>
                <a:gd name="T2" fmla="*/ 467 w 800"/>
                <a:gd name="T3" fmla="*/ 4913 h 5580"/>
                <a:gd name="T4" fmla="*/ 400 w 800"/>
                <a:gd name="T5" fmla="*/ 4980 h 5580"/>
                <a:gd name="T6" fmla="*/ 334 w 800"/>
                <a:gd name="T7" fmla="*/ 4913 h 5580"/>
                <a:gd name="T8" fmla="*/ 334 w 800"/>
                <a:gd name="T9" fmla="*/ 67 h 5580"/>
                <a:gd name="T10" fmla="*/ 400 w 800"/>
                <a:gd name="T11" fmla="*/ 0 h 5580"/>
                <a:gd name="T12" fmla="*/ 467 w 800"/>
                <a:gd name="T13" fmla="*/ 67 h 5580"/>
                <a:gd name="T14" fmla="*/ 800 w 800"/>
                <a:gd name="T15" fmla="*/ 4780 h 5580"/>
                <a:gd name="T16" fmla="*/ 400 w 800"/>
                <a:gd name="T17" fmla="*/ 5580 h 5580"/>
                <a:gd name="T18" fmla="*/ 0 w 800"/>
                <a:gd name="T19" fmla="*/ 4780 h 5580"/>
                <a:gd name="T20" fmla="*/ 800 w 800"/>
                <a:gd name="T21" fmla="*/ 4780 h 5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5580">
                  <a:moveTo>
                    <a:pt x="467" y="67"/>
                  </a:moveTo>
                  <a:lnTo>
                    <a:pt x="467" y="4913"/>
                  </a:lnTo>
                  <a:cubicBezTo>
                    <a:pt x="467" y="4950"/>
                    <a:pt x="437" y="4980"/>
                    <a:pt x="400" y="4980"/>
                  </a:cubicBezTo>
                  <a:cubicBezTo>
                    <a:pt x="364" y="4980"/>
                    <a:pt x="334" y="4950"/>
                    <a:pt x="334" y="4913"/>
                  </a:cubicBezTo>
                  <a:lnTo>
                    <a:pt x="334" y="67"/>
                  </a:lnTo>
                  <a:cubicBezTo>
                    <a:pt x="334" y="30"/>
                    <a:pt x="364" y="0"/>
                    <a:pt x="400" y="0"/>
                  </a:cubicBezTo>
                  <a:cubicBezTo>
                    <a:pt x="437" y="0"/>
                    <a:pt x="467" y="30"/>
                    <a:pt x="467" y="67"/>
                  </a:cubicBezTo>
                  <a:close/>
                  <a:moveTo>
                    <a:pt x="800" y="4780"/>
                  </a:moveTo>
                  <a:lnTo>
                    <a:pt x="400" y="5580"/>
                  </a:lnTo>
                  <a:lnTo>
                    <a:pt x="0" y="4780"/>
                  </a:lnTo>
                  <a:lnTo>
                    <a:pt x="800" y="4780"/>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20" name="Rectangle 167">
              <a:extLst>
                <a:ext uri="{FF2B5EF4-FFF2-40B4-BE49-F238E27FC236}">
                  <a16:creationId xmlns:a16="http://schemas.microsoft.com/office/drawing/2014/main" id="{7AB72881-928F-856C-314A-FA9A33A72A5E}"/>
                </a:ext>
              </a:extLst>
            </p:cNvPr>
            <p:cNvSpPr>
              <a:spLocks noChangeArrowheads="1"/>
            </p:cNvSpPr>
            <p:nvPr/>
          </p:nvSpPr>
          <p:spPr bwMode="auto">
            <a:xfrm>
              <a:off x="400004" y="1304799"/>
              <a:ext cx="153016" cy="29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algn="just"/>
              <a:r>
                <a:rPr lang="ja-JP" sz="65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無</a:t>
              </a:r>
              <a:endParaRPr lang="ja-JP" sz="6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Freeform 160">
              <a:extLst>
                <a:ext uri="{FF2B5EF4-FFF2-40B4-BE49-F238E27FC236}">
                  <a16:creationId xmlns:a16="http://schemas.microsoft.com/office/drawing/2014/main" id="{1323D552-D6D9-9627-346A-80A680BC0596}"/>
                </a:ext>
              </a:extLst>
            </p:cNvPr>
            <p:cNvSpPr>
              <a:spLocks noEditPoints="1"/>
            </p:cNvSpPr>
            <p:nvPr/>
          </p:nvSpPr>
          <p:spPr bwMode="auto">
            <a:xfrm>
              <a:off x="82542" y="1676260"/>
              <a:ext cx="1052707" cy="600900"/>
            </a:xfrm>
            <a:custGeom>
              <a:avLst/>
              <a:gdLst>
                <a:gd name="T0" fmla="*/ 1571 w 1578"/>
                <a:gd name="T1" fmla="*/ 0 h 769"/>
                <a:gd name="T2" fmla="*/ 1414 w 1578"/>
                <a:gd name="T3" fmla="*/ 0 h 769"/>
                <a:gd name="T4" fmla="*/ 1315 w 1578"/>
                <a:gd name="T5" fmla="*/ 14 h 769"/>
                <a:gd name="T6" fmla="*/ 1272 w 1578"/>
                <a:gd name="T7" fmla="*/ 14 h 769"/>
                <a:gd name="T8" fmla="*/ 1272 w 1578"/>
                <a:gd name="T9" fmla="*/ 14 h 769"/>
                <a:gd name="T10" fmla="*/ 1172 w 1578"/>
                <a:gd name="T11" fmla="*/ 0 h 769"/>
                <a:gd name="T12" fmla="*/ 1015 w 1578"/>
                <a:gd name="T13" fmla="*/ 0 h 769"/>
                <a:gd name="T14" fmla="*/ 916 w 1578"/>
                <a:gd name="T15" fmla="*/ 14 h 769"/>
                <a:gd name="T16" fmla="*/ 873 w 1578"/>
                <a:gd name="T17" fmla="*/ 14 h 769"/>
                <a:gd name="T18" fmla="*/ 873 w 1578"/>
                <a:gd name="T19" fmla="*/ 14 h 769"/>
                <a:gd name="T20" fmla="*/ 773 w 1578"/>
                <a:gd name="T21" fmla="*/ 0 h 769"/>
                <a:gd name="T22" fmla="*/ 617 w 1578"/>
                <a:gd name="T23" fmla="*/ 0 h 769"/>
                <a:gd name="T24" fmla="*/ 517 w 1578"/>
                <a:gd name="T25" fmla="*/ 14 h 769"/>
                <a:gd name="T26" fmla="*/ 474 w 1578"/>
                <a:gd name="T27" fmla="*/ 14 h 769"/>
                <a:gd name="T28" fmla="*/ 474 w 1578"/>
                <a:gd name="T29" fmla="*/ 14 h 769"/>
                <a:gd name="T30" fmla="*/ 374 w 1578"/>
                <a:gd name="T31" fmla="*/ 0 h 769"/>
                <a:gd name="T32" fmla="*/ 218 w 1578"/>
                <a:gd name="T33" fmla="*/ 0 h 769"/>
                <a:gd name="T34" fmla="*/ 118 w 1578"/>
                <a:gd name="T35" fmla="*/ 14 h 769"/>
                <a:gd name="T36" fmla="*/ 75 w 1578"/>
                <a:gd name="T37" fmla="*/ 14 h 769"/>
                <a:gd name="T38" fmla="*/ 75 w 1578"/>
                <a:gd name="T39" fmla="*/ 14 h 769"/>
                <a:gd name="T40" fmla="*/ 0 w 1578"/>
                <a:gd name="T41" fmla="*/ 39 h 769"/>
                <a:gd name="T42" fmla="*/ 0 w 1578"/>
                <a:gd name="T43" fmla="*/ 196 h 769"/>
                <a:gd name="T44" fmla="*/ 15 w 1578"/>
                <a:gd name="T45" fmla="*/ 296 h 769"/>
                <a:gd name="T46" fmla="*/ 15 w 1578"/>
                <a:gd name="T47" fmla="*/ 338 h 769"/>
                <a:gd name="T48" fmla="*/ 15 w 1578"/>
                <a:gd name="T49" fmla="*/ 338 h 769"/>
                <a:gd name="T50" fmla="*/ 0 w 1578"/>
                <a:gd name="T51" fmla="*/ 438 h 769"/>
                <a:gd name="T52" fmla="*/ 0 w 1578"/>
                <a:gd name="T53" fmla="*/ 595 h 769"/>
                <a:gd name="T54" fmla="*/ 15 w 1578"/>
                <a:gd name="T55" fmla="*/ 694 h 769"/>
                <a:gd name="T56" fmla="*/ 15 w 1578"/>
                <a:gd name="T57" fmla="*/ 737 h 769"/>
                <a:gd name="T58" fmla="*/ 40 w 1578"/>
                <a:gd name="T59" fmla="*/ 769 h 769"/>
                <a:gd name="T60" fmla="*/ 83 w 1578"/>
                <a:gd name="T61" fmla="*/ 755 h 769"/>
                <a:gd name="T62" fmla="*/ 83 w 1578"/>
                <a:gd name="T63" fmla="*/ 755 h 769"/>
                <a:gd name="T64" fmla="*/ 182 w 1578"/>
                <a:gd name="T65" fmla="*/ 769 h 769"/>
                <a:gd name="T66" fmla="*/ 339 w 1578"/>
                <a:gd name="T67" fmla="*/ 769 h 769"/>
                <a:gd name="T68" fmla="*/ 439 w 1578"/>
                <a:gd name="T69" fmla="*/ 755 h 769"/>
                <a:gd name="T70" fmla="*/ 482 w 1578"/>
                <a:gd name="T71" fmla="*/ 755 h 769"/>
                <a:gd name="T72" fmla="*/ 482 w 1578"/>
                <a:gd name="T73" fmla="*/ 755 h 769"/>
                <a:gd name="T74" fmla="*/ 581 w 1578"/>
                <a:gd name="T75" fmla="*/ 769 h 769"/>
                <a:gd name="T76" fmla="*/ 738 w 1578"/>
                <a:gd name="T77" fmla="*/ 769 h 769"/>
                <a:gd name="T78" fmla="*/ 838 w 1578"/>
                <a:gd name="T79" fmla="*/ 755 h 769"/>
                <a:gd name="T80" fmla="*/ 881 w 1578"/>
                <a:gd name="T81" fmla="*/ 755 h 769"/>
                <a:gd name="T82" fmla="*/ 881 w 1578"/>
                <a:gd name="T83" fmla="*/ 755 h 769"/>
                <a:gd name="T84" fmla="*/ 980 w 1578"/>
                <a:gd name="T85" fmla="*/ 769 h 769"/>
                <a:gd name="T86" fmla="*/ 1137 w 1578"/>
                <a:gd name="T87" fmla="*/ 769 h 769"/>
                <a:gd name="T88" fmla="*/ 1237 w 1578"/>
                <a:gd name="T89" fmla="*/ 755 h 769"/>
                <a:gd name="T90" fmla="*/ 1279 w 1578"/>
                <a:gd name="T91" fmla="*/ 755 h 769"/>
                <a:gd name="T92" fmla="*/ 1279 w 1578"/>
                <a:gd name="T93" fmla="*/ 755 h 769"/>
                <a:gd name="T94" fmla="*/ 1379 w 1578"/>
                <a:gd name="T95" fmla="*/ 769 h 769"/>
                <a:gd name="T96" fmla="*/ 1536 w 1578"/>
                <a:gd name="T97" fmla="*/ 769 h 769"/>
                <a:gd name="T98" fmla="*/ 1564 w 1578"/>
                <a:gd name="T99" fmla="*/ 697 h 769"/>
                <a:gd name="T100" fmla="*/ 1564 w 1578"/>
                <a:gd name="T101" fmla="*/ 654 h 769"/>
                <a:gd name="T102" fmla="*/ 1564 w 1578"/>
                <a:gd name="T103" fmla="*/ 654 h 769"/>
                <a:gd name="T104" fmla="*/ 1578 w 1578"/>
                <a:gd name="T105" fmla="*/ 555 h 769"/>
                <a:gd name="T106" fmla="*/ 1578 w 1578"/>
                <a:gd name="T107" fmla="*/ 398 h 769"/>
                <a:gd name="T108" fmla="*/ 1564 w 1578"/>
                <a:gd name="T109" fmla="*/ 298 h 769"/>
                <a:gd name="T110" fmla="*/ 1564 w 1578"/>
                <a:gd name="T111" fmla="*/ 256 h 769"/>
                <a:gd name="T112" fmla="*/ 1564 w 1578"/>
                <a:gd name="T113" fmla="*/ 256 h 769"/>
                <a:gd name="T114" fmla="*/ 1578 w 1578"/>
                <a:gd name="T115" fmla="*/ 156 h 769"/>
                <a:gd name="T116" fmla="*/ 1578 w 1578"/>
                <a:gd name="T117" fmla="*/ 7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8" h="769">
                  <a:moveTo>
                    <a:pt x="1571" y="14"/>
                  </a:moveTo>
                  <a:lnTo>
                    <a:pt x="1514" y="14"/>
                  </a:lnTo>
                  <a:lnTo>
                    <a:pt x="1514" y="0"/>
                  </a:lnTo>
                  <a:lnTo>
                    <a:pt x="1571" y="0"/>
                  </a:lnTo>
                  <a:lnTo>
                    <a:pt x="1571" y="14"/>
                  </a:lnTo>
                  <a:close/>
                  <a:moveTo>
                    <a:pt x="1471" y="14"/>
                  </a:moveTo>
                  <a:lnTo>
                    <a:pt x="1414" y="14"/>
                  </a:lnTo>
                  <a:lnTo>
                    <a:pt x="1414" y="0"/>
                  </a:lnTo>
                  <a:lnTo>
                    <a:pt x="1471" y="0"/>
                  </a:lnTo>
                  <a:lnTo>
                    <a:pt x="1471" y="14"/>
                  </a:lnTo>
                  <a:close/>
                  <a:moveTo>
                    <a:pt x="1372" y="14"/>
                  </a:moveTo>
                  <a:lnTo>
                    <a:pt x="1315" y="14"/>
                  </a:lnTo>
                  <a:lnTo>
                    <a:pt x="1315" y="0"/>
                  </a:lnTo>
                  <a:lnTo>
                    <a:pt x="1372" y="0"/>
                  </a:lnTo>
                  <a:lnTo>
                    <a:pt x="1372" y="14"/>
                  </a:lnTo>
                  <a:close/>
                  <a:moveTo>
                    <a:pt x="1272" y="14"/>
                  </a:moveTo>
                  <a:lnTo>
                    <a:pt x="1215" y="14"/>
                  </a:lnTo>
                  <a:lnTo>
                    <a:pt x="1215" y="0"/>
                  </a:lnTo>
                  <a:lnTo>
                    <a:pt x="1272" y="0"/>
                  </a:lnTo>
                  <a:lnTo>
                    <a:pt x="1272" y="14"/>
                  </a:lnTo>
                  <a:close/>
                  <a:moveTo>
                    <a:pt x="1172" y="14"/>
                  </a:moveTo>
                  <a:lnTo>
                    <a:pt x="1115" y="14"/>
                  </a:lnTo>
                  <a:lnTo>
                    <a:pt x="1115" y="0"/>
                  </a:lnTo>
                  <a:lnTo>
                    <a:pt x="1172" y="0"/>
                  </a:lnTo>
                  <a:lnTo>
                    <a:pt x="1172" y="14"/>
                  </a:lnTo>
                  <a:close/>
                  <a:moveTo>
                    <a:pt x="1072" y="14"/>
                  </a:moveTo>
                  <a:lnTo>
                    <a:pt x="1015" y="14"/>
                  </a:lnTo>
                  <a:lnTo>
                    <a:pt x="1015" y="0"/>
                  </a:lnTo>
                  <a:lnTo>
                    <a:pt x="1072" y="0"/>
                  </a:lnTo>
                  <a:lnTo>
                    <a:pt x="1072" y="14"/>
                  </a:lnTo>
                  <a:close/>
                  <a:moveTo>
                    <a:pt x="973" y="14"/>
                  </a:moveTo>
                  <a:lnTo>
                    <a:pt x="916" y="14"/>
                  </a:lnTo>
                  <a:lnTo>
                    <a:pt x="916" y="0"/>
                  </a:lnTo>
                  <a:lnTo>
                    <a:pt x="973" y="0"/>
                  </a:lnTo>
                  <a:lnTo>
                    <a:pt x="973" y="14"/>
                  </a:lnTo>
                  <a:close/>
                  <a:moveTo>
                    <a:pt x="873" y="14"/>
                  </a:moveTo>
                  <a:lnTo>
                    <a:pt x="816" y="14"/>
                  </a:lnTo>
                  <a:lnTo>
                    <a:pt x="816" y="0"/>
                  </a:lnTo>
                  <a:lnTo>
                    <a:pt x="873" y="0"/>
                  </a:lnTo>
                  <a:lnTo>
                    <a:pt x="873" y="14"/>
                  </a:lnTo>
                  <a:close/>
                  <a:moveTo>
                    <a:pt x="773" y="14"/>
                  </a:moveTo>
                  <a:lnTo>
                    <a:pt x="716" y="14"/>
                  </a:lnTo>
                  <a:lnTo>
                    <a:pt x="716" y="0"/>
                  </a:lnTo>
                  <a:lnTo>
                    <a:pt x="773" y="0"/>
                  </a:lnTo>
                  <a:lnTo>
                    <a:pt x="773" y="14"/>
                  </a:lnTo>
                  <a:close/>
                  <a:moveTo>
                    <a:pt x="674" y="14"/>
                  </a:moveTo>
                  <a:lnTo>
                    <a:pt x="617" y="14"/>
                  </a:lnTo>
                  <a:lnTo>
                    <a:pt x="617" y="0"/>
                  </a:lnTo>
                  <a:lnTo>
                    <a:pt x="674" y="0"/>
                  </a:lnTo>
                  <a:lnTo>
                    <a:pt x="674" y="14"/>
                  </a:lnTo>
                  <a:close/>
                  <a:moveTo>
                    <a:pt x="574" y="14"/>
                  </a:moveTo>
                  <a:lnTo>
                    <a:pt x="517" y="14"/>
                  </a:lnTo>
                  <a:lnTo>
                    <a:pt x="517" y="0"/>
                  </a:lnTo>
                  <a:lnTo>
                    <a:pt x="574" y="0"/>
                  </a:lnTo>
                  <a:lnTo>
                    <a:pt x="574" y="14"/>
                  </a:lnTo>
                  <a:close/>
                  <a:moveTo>
                    <a:pt x="474" y="14"/>
                  </a:moveTo>
                  <a:lnTo>
                    <a:pt x="417" y="14"/>
                  </a:lnTo>
                  <a:lnTo>
                    <a:pt x="417" y="0"/>
                  </a:lnTo>
                  <a:lnTo>
                    <a:pt x="474" y="0"/>
                  </a:lnTo>
                  <a:lnTo>
                    <a:pt x="474" y="14"/>
                  </a:lnTo>
                  <a:close/>
                  <a:moveTo>
                    <a:pt x="374" y="14"/>
                  </a:moveTo>
                  <a:lnTo>
                    <a:pt x="317" y="14"/>
                  </a:lnTo>
                  <a:lnTo>
                    <a:pt x="317" y="0"/>
                  </a:lnTo>
                  <a:lnTo>
                    <a:pt x="374" y="0"/>
                  </a:lnTo>
                  <a:lnTo>
                    <a:pt x="374" y="14"/>
                  </a:lnTo>
                  <a:close/>
                  <a:moveTo>
                    <a:pt x="275" y="14"/>
                  </a:moveTo>
                  <a:lnTo>
                    <a:pt x="218" y="14"/>
                  </a:lnTo>
                  <a:lnTo>
                    <a:pt x="218" y="0"/>
                  </a:lnTo>
                  <a:lnTo>
                    <a:pt x="275" y="0"/>
                  </a:lnTo>
                  <a:lnTo>
                    <a:pt x="275" y="14"/>
                  </a:lnTo>
                  <a:close/>
                  <a:moveTo>
                    <a:pt x="175" y="14"/>
                  </a:moveTo>
                  <a:lnTo>
                    <a:pt x="118" y="14"/>
                  </a:lnTo>
                  <a:lnTo>
                    <a:pt x="118" y="0"/>
                  </a:lnTo>
                  <a:lnTo>
                    <a:pt x="175" y="0"/>
                  </a:lnTo>
                  <a:lnTo>
                    <a:pt x="175" y="14"/>
                  </a:lnTo>
                  <a:close/>
                  <a:moveTo>
                    <a:pt x="75" y="14"/>
                  </a:moveTo>
                  <a:lnTo>
                    <a:pt x="18" y="14"/>
                  </a:lnTo>
                  <a:lnTo>
                    <a:pt x="18" y="0"/>
                  </a:lnTo>
                  <a:lnTo>
                    <a:pt x="75" y="0"/>
                  </a:lnTo>
                  <a:lnTo>
                    <a:pt x="75" y="14"/>
                  </a:lnTo>
                  <a:close/>
                  <a:moveTo>
                    <a:pt x="15" y="39"/>
                  </a:moveTo>
                  <a:lnTo>
                    <a:pt x="15" y="96"/>
                  </a:lnTo>
                  <a:lnTo>
                    <a:pt x="0" y="96"/>
                  </a:lnTo>
                  <a:lnTo>
                    <a:pt x="0" y="39"/>
                  </a:lnTo>
                  <a:lnTo>
                    <a:pt x="15" y="39"/>
                  </a:lnTo>
                  <a:close/>
                  <a:moveTo>
                    <a:pt x="15" y="139"/>
                  </a:moveTo>
                  <a:lnTo>
                    <a:pt x="15" y="196"/>
                  </a:lnTo>
                  <a:lnTo>
                    <a:pt x="0" y="196"/>
                  </a:lnTo>
                  <a:lnTo>
                    <a:pt x="0" y="139"/>
                  </a:lnTo>
                  <a:lnTo>
                    <a:pt x="15" y="139"/>
                  </a:lnTo>
                  <a:close/>
                  <a:moveTo>
                    <a:pt x="15" y="239"/>
                  </a:moveTo>
                  <a:lnTo>
                    <a:pt x="15" y="296"/>
                  </a:lnTo>
                  <a:lnTo>
                    <a:pt x="0" y="296"/>
                  </a:lnTo>
                  <a:lnTo>
                    <a:pt x="0" y="239"/>
                  </a:lnTo>
                  <a:lnTo>
                    <a:pt x="15" y="239"/>
                  </a:lnTo>
                  <a:close/>
                  <a:moveTo>
                    <a:pt x="15" y="338"/>
                  </a:moveTo>
                  <a:lnTo>
                    <a:pt x="15" y="395"/>
                  </a:lnTo>
                  <a:lnTo>
                    <a:pt x="0" y="395"/>
                  </a:lnTo>
                  <a:lnTo>
                    <a:pt x="0" y="338"/>
                  </a:lnTo>
                  <a:lnTo>
                    <a:pt x="15" y="338"/>
                  </a:lnTo>
                  <a:close/>
                  <a:moveTo>
                    <a:pt x="15" y="438"/>
                  </a:moveTo>
                  <a:lnTo>
                    <a:pt x="15" y="495"/>
                  </a:lnTo>
                  <a:lnTo>
                    <a:pt x="0" y="495"/>
                  </a:lnTo>
                  <a:lnTo>
                    <a:pt x="0" y="438"/>
                  </a:lnTo>
                  <a:lnTo>
                    <a:pt x="15" y="438"/>
                  </a:lnTo>
                  <a:close/>
                  <a:moveTo>
                    <a:pt x="15" y="538"/>
                  </a:moveTo>
                  <a:lnTo>
                    <a:pt x="15" y="595"/>
                  </a:lnTo>
                  <a:lnTo>
                    <a:pt x="0" y="595"/>
                  </a:lnTo>
                  <a:lnTo>
                    <a:pt x="0" y="538"/>
                  </a:lnTo>
                  <a:lnTo>
                    <a:pt x="15" y="538"/>
                  </a:lnTo>
                  <a:close/>
                  <a:moveTo>
                    <a:pt x="15" y="637"/>
                  </a:moveTo>
                  <a:lnTo>
                    <a:pt x="15" y="694"/>
                  </a:lnTo>
                  <a:lnTo>
                    <a:pt x="0" y="694"/>
                  </a:lnTo>
                  <a:lnTo>
                    <a:pt x="0" y="637"/>
                  </a:lnTo>
                  <a:lnTo>
                    <a:pt x="15" y="637"/>
                  </a:lnTo>
                  <a:close/>
                  <a:moveTo>
                    <a:pt x="15" y="737"/>
                  </a:moveTo>
                  <a:lnTo>
                    <a:pt x="15" y="762"/>
                  </a:lnTo>
                  <a:lnTo>
                    <a:pt x="8" y="755"/>
                  </a:lnTo>
                  <a:lnTo>
                    <a:pt x="40" y="755"/>
                  </a:lnTo>
                  <a:lnTo>
                    <a:pt x="40" y="769"/>
                  </a:lnTo>
                  <a:lnTo>
                    <a:pt x="0" y="769"/>
                  </a:lnTo>
                  <a:lnTo>
                    <a:pt x="0" y="737"/>
                  </a:lnTo>
                  <a:lnTo>
                    <a:pt x="15" y="737"/>
                  </a:lnTo>
                  <a:close/>
                  <a:moveTo>
                    <a:pt x="83" y="755"/>
                  </a:moveTo>
                  <a:lnTo>
                    <a:pt x="140" y="755"/>
                  </a:lnTo>
                  <a:lnTo>
                    <a:pt x="140" y="769"/>
                  </a:lnTo>
                  <a:lnTo>
                    <a:pt x="83" y="769"/>
                  </a:lnTo>
                  <a:lnTo>
                    <a:pt x="83" y="755"/>
                  </a:lnTo>
                  <a:close/>
                  <a:moveTo>
                    <a:pt x="182" y="755"/>
                  </a:moveTo>
                  <a:lnTo>
                    <a:pt x="239" y="755"/>
                  </a:lnTo>
                  <a:lnTo>
                    <a:pt x="239" y="769"/>
                  </a:lnTo>
                  <a:lnTo>
                    <a:pt x="182" y="769"/>
                  </a:lnTo>
                  <a:lnTo>
                    <a:pt x="182" y="755"/>
                  </a:lnTo>
                  <a:close/>
                  <a:moveTo>
                    <a:pt x="282" y="755"/>
                  </a:moveTo>
                  <a:lnTo>
                    <a:pt x="339" y="755"/>
                  </a:lnTo>
                  <a:lnTo>
                    <a:pt x="339" y="769"/>
                  </a:lnTo>
                  <a:lnTo>
                    <a:pt x="282" y="769"/>
                  </a:lnTo>
                  <a:lnTo>
                    <a:pt x="282" y="755"/>
                  </a:lnTo>
                  <a:close/>
                  <a:moveTo>
                    <a:pt x="382" y="755"/>
                  </a:moveTo>
                  <a:lnTo>
                    <a:pt x="439" y="755"/>
                  </a:lnTo>
                  <a:lnTo>
                    <a:pt x="439" y="769"/>
                  </a:lnTo>
                  <a:lnTo>
                    <a:pt x="382" y="769"/>
                  </a:lnTo>
                  <a:lnTo>
                    <a:pt x="382" y="755"/>
                  </a:lnTo>
                  <a:close/>
                  <a:moveTo>
                    <a:pt x="482" y="755"/>
                  </a:moveTo>
                  <a:lnTo>
                    <a:pt x="539" y="755"/>
                  </a:lnTo>
                  <a:lnTo>
                    <a:pt x="539" y="769"/>
                  </a:lnTo>
                  <a:lnTo>
                    <a:pt x="482" y="769"/>
                  </a:lnTo>
                  <a:lnTo>
                    <a:pt x="482" y="755"/>
                  </a:lnTo>
                  <a:close/>
                  <a:moveTo>
                    <a:pt x="581" y="755"/>
                  </a:moveTo>
                  <a:lnTo>
                    <a:pt x="638" y="755"/>
                  </a:lnTo>
                  <a:lnTo>
                    <a:pt x="638" y="769"/>
                  </a:lnTo>
                  <a:lnTo>
                    <a:pt x="581" y="769"/>
                  </a:lnTo>
                  <a:lnTo>
                    <a:pt x="581" y="755"/>
                  </a:lnTo>
                  <a:close/>
                  <a:moveTo>
                    <a:pt x="681" y="755"/>
                  </a:moveTo>
                  <a:lnTo>
                    <a:pt x="738" y="755"/>
                  </a:lnTo>
                  <a:lnTo>
                    <a:pt x="738" y="769"/>
                  </a:lnTo>
                  <a:lnTo>
                    <a:pt x="681" y="769"/>
                  </a:lnTo>
                  <a:lnTo>
                    <a:pt x="681" y="755"/>
                  </a:lnTo>
                  <a:close/>
                  <a:moveTo>
                    <a:pt x="781" y="755"/>
                  </a:moveTo>
                  <a:lnTo>
                    <a:pt x="838" y="755"/>
                  </a:lnTo>
                  <a:lnTo>
                    <a:pt x="838" y="769"/>
                  </a:lnTo>
                  <a:lnTo>
                    <a:pt x="781" y="769"/>
                  </a:lnTo>
                  <a:lnTo>
                    <a:pt x="781" y="755"/>
                  </a:lnTo>
                  <a:close/>
                  <a:moveTo>
                    <a:pt x="881" y="755"/>
                  </a:moveTo>
                  <a:lnTo>
                    <a:pt x="938" y="755"/>
                  </a:lnTo>
                  <a:lnTo>
                    <a:pt x="938" y="769"/>
                  </a:lnTo>
                  <a:lnTo>
                    <a:pt x="881" y="769"/>
                  </a:lnTo>
                  <a:lnTo>
                    <a:pt x="881" y="755"/>
                  </a:lnTo>
                  <a:close/>
                  <a:moveTo>
                    <a:pt x="980" y="755"/>
                  </a:moveTo>
                  <a:lnTo>
                    <a:pt x="1037" y="755"/>
                  </a:lnTo>
                  <a:lnTo>
                    <a:pt x="1037" y="769"/>
                  </a:lnTo>
                  <a:lnTo>
                    <a:pt x="980" y="769"/>
                  </a:lnTo>
                  <a:lnTo>
                    <a:pt x="980" y="755"/>
                  </a:lnTo>
                  <a:close/>
                  <a:moveTo>
                    <a:pt x="1080" y="755"/>
                  </a:moveTo>
                  <a:lnTo>
                    <a:pt x="1137" y="755"/>
                  </a:lnTo>
                  <a:lnTo>
                    <a:pt x="1137" y="769"/>
                  </a:lnTo>
                  <a:lnTo>
                    <a:pt x="1080" y="769"/>
                  </a:lnTo>
                  <a:lnTo>
                    <a:pt x="1080" y="755"/>
                  </a:lnTo>
                  <a:close/>
                  <a:moveTo>
                    <a:pt x="1180" y="755"/>
                  </a:moveTo>
                  <a:lnTo>
                    <a:pt x="1237" y="755"/>
                  </a:lnTo>
                  <a:lnTo>
                    <a:pt x="1237" y="769"/>
                  </a:lnTo>
                  <a:lnTo>
                    <a:pt x="1180" y="769"/>
                  </a:lnTo>
                  <a:lnTo>
                    <a:pt x="1180" y="755"/>
                  </a:lnTo>
                  <a:close/>
                  <a:moveTo>
                    <a:pt x="1279" y="755"/>
                  </a:moveTo>
                  <a:lnTo>
                    <a:pt x="1336" y="755"/>
                  </a:lnTo>
                  <a:lnTo>
                    <a:pt x="1336" y="769"/>
                  </a:lnTo>
                  <a:lnTo>
                    <a:pt x="1279" y="769"/>
                  </a:lnTo>
                  <a:lnTo>
                    <a:pt x="1279" y="755"/>
                  </a:lnTo>
                  <a:close/>
                  <a:moveTo>
                    <a:pt x="1379" y="755"/>
                  </a:moveTo>
                  <a:lnTo>
                    <a:pt x="1436" y="755"/>
                  </a:lnTo>
                  <a:lnTo>
                    <a:pt x="1436" y="769"/>
                  </a:lnTo>
                  <a:lnTo>
                    <a:pt x="1379" y="769"/>
                  </a:lnTo>
                  <a:lnTo>
                    <a:pt x="1379" y="755"/>
                  </a:lnTo>
                  <a:close/>
                  <a:moveTo>
                    <a:pt x="1479" y="755"/>
                  </a:moveTo>
                  <a:lnTo>
                    <a:pt x="1536" y="755"/>
                  </a:lnTo>
                  <a:lnTo>
                    <a:pt x="1536" y="769"/>
                  </a:lnTo>
                  <a:lnTo>
                    <a:pt x="1479" y="769"/>
                  </a:lnTo>
                  <a:lnTo>
                    <a:pt x="1479" y="755"/>
                  </a:lnTo>
                  <a:close/>
                  <a:moveTo>
                    <a:pt x="1564" y="754"/>
                  </a:moveTo>
                  <a:lnTo>
                    <a:pt x="1564" y="697"/>
                  </a:lnTo>
                  <a:lnTo>
                    <a:pt x="1578" y="697"/>
                  </a:lnTo>
                  <a:lnTo>
                    <a:pt x="1578" y="754"/>
                  </a:lnTo>
                  <a:lnTo>
                    <a:pt x="1564" y="754"/>
                  </a:lnTo>
                  <a:close/>
                  <a:moveTo>
                    <a:pt x="1564" y="654"/>
                  </a:moveTo>
                  <a:lnTo>
                    <a:pt x="1564" y="598"/>
                  </a:lnTo>
                  <a:lnTo>
                    <a:pt x="1578" y="598"/>
                  </a:lnTo>
                  <a:lnTo>
                    <a:pt x="1578" y="654"/>
                  </a:lnTo>
                  <a:lnTo>
                    <a:pt x="1564" y="654"/>
                  </a:lnTo>
                  <a:close/>
                  <a:moveTo>
                    <a:pt x="1564" y="555"/>
                  </a:moveTo>
                  <a:lnTo>
                    <a:pt x="1564" y="498"/>
                  </a:lnTo>
                  <a:lnTo>
                    <a:pt x="1578" y="498"/>
                  </a:lnTo>
                  <a:lnTo>
                    <a:pt x="1578" y="555"/>
                  </a:lnTo>
                  <a:lnTo>
                    <a:pt x="1564" y="555"/>
                  </a:lnTo>
                  <a:close/>
                  <a:moveTo>
                    <a:pt x="1564" y="455"/>
                  </a:moveTo>
                  <a:lnTo>
                    <a:pt x="1564" y="398"/>
                  </a:lnTo>
                  <a:lnTo>
                    <a:pt x="1578" y="398"/>
                  </a:lnTo>
                  <a:lnTo>
                    <a:pt x="1578" y="455"/>
                  </a:lnTo>
                  <a:lnTo>
                    <a:pt x="1564" y="455"/>
                  </a:lnTo>
                  <a:close/>
                  <a:moveTo>
                    <a:pt x="1564" y="355"/>
                  </a:moveTo>
                  <a:lnTo>
                    <a:pt x="1564" y="298"/>
                  </a:lnTo>
                  <a:lnTo>
                    <a:pt x="1578" y="298"/>
                  </a:lnTo>
                  <a:lnTo>
                    <a:pt x="1578" y="355"/>
                  </a:lnTo>
                  <a:lnTo>
                    <a:pt x="1564" y="355"/>
                  </a:lnTo>
                  <a:close/>
                  <a:moveTo>
                    <a:pt x="1564" y="256"/>
                  </a:moveTo>
                  <a:lnTo>
                    <a:pt x="1564" y="199"/>
                  </a:lnTo>
                  <a:lnTo>
                    <a:pt x="1578" y="199"/>
                  </a:lnTo>
                  <a:lnTo>
                    <a:pt x="1578" y="256"/>
                  </a:lnTo>
                  <a:lnTo>
                    <a:pt x="1564" y="256"/>
                  </a:lnTo>
                  <a:close/>
                  <a:moveTo>
                    <a:pt x="1564" y="156"/>
                  </a:moveTo>
                  <a:lnTo>
                    <a:pt x="1564" y="99"/>
                  </a:lnTo>
                  <a:lnTo>
                    <a:pt x="1578" y="99"/>
                  </a:lnTo>
                  <a:lnTo>
                    <a:pt x="1578" y="156"/>
                  </a:lnTo>
                  <a:lnTo>
                    <a:pt x="1564" y="156"/>
                  </a:lnTo>
                  <a:close/>
                  <a:moveTo>
                    <a:pt x="1564" y="56"/>
                  </a:moveTo>
                  <a:lnTo>
                    <a:pt x="1564" y="7"/>
                  </a:lnTo>
                  <a:lnTo>
                    <a:pt x="1578" y="7"/>
                  </a:lnTo>
                  <a:lnTo>
                    <a:pt x="1578" y="56"/>
                  </a:lnTo>
                  <a:lnTo>
                    <a:pt x="1564" y="56"/>
                  </a:lnTo>
                  <a:close/>
                </a:path>
              </a:pathLst>
            </a:custGeom>
            <a:solidFill>
              <a:srgbClr val="000000"/>
            </a:solidFill>
            <a:ln w="1270" cap="flat">
              <a:solidFill>
                <a:srgbClr val="000000"/>
              </a:solidFill>
              <a:prstDash val="solid"/>
              <a:bevel/>
              <a:headEnd/>
              <a:tailEnd/>
            </a:ln>
          </p:spPr>
          <p:txBody>
            <a:bodyPr rot="0" vert="horz" wrap="square" lIns="0" tIns="36000" rIns="0" bIns="0" anchor="t" anchorCtr="0" upright="1">
              <a:noAutofit/>
            </a:bodyPr>
            <a:lstStyle/>
            <a:p>
              <a:pPr algn="ctr"/>
              <a:r>
                <a:rPr lang="ja-JP" sz="650" kern="100" dirty="0">
                  <a:solidFill>
                    <a:srgbClr val="00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利用者ニーズ等からの維持の要否（主に親水設備等）</a:t>
              </a:r>
              <a:endParaRPr lang="ja-JP" sz="65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Freeform 237">
              <a:extLst>
                <a:ext uri="{FF2B5EF4-FFF2-40B4-BE49-F238E27FC236}">
                  <a16:creationId xmlns:a16="http://schemas.microsoft.com/office/drawing/2014/main" id="{571E8F43-4A71-2AD1-AE7D-8100999B0328}"/>
                </a:ext>
              </a:extLst>
            </p:cNvPr>
            <p:cNvSpPr>
              <a:spLocks noEditPoints="1"/>
            </p:cNvSpPr>
            <p:nvPr/>
          </p:nvSpPr>
          <p:spPr bwMode="auto">
            <a:xfrm>
              <a:off x="600075" y="2292984"/>
              <a:ext cx="60828" cy="441377"/>
            </a:xfrm>
            <a:custGeom>
              <a:avLst/>
              <a:gdLst>
                <a:gd name="T0" fmla="*/ 466 w 800"/>
                <a:gd name="T1" fmla="*/ 67 h 6427"/>
                <a:gd name="T2" fmla="*/ 466 w 800"/>
                <a:gd name="T3" fmla="*/ 5760 h 6427"/>
                <a:gd name="T4" fmla="*/ 400 w 800"/>
                <a:gd name="T5" fmla="*/ 5827 h 6427"/>
                <a:gd name="T6" fmla="*/ 333 w 800"/>
                <a:gd name="T7" fmla="*/ 5760 h 6427"/>
                <a:gd name="T8" fmla="*/ 333 w 800"/>
                <a:gd name="T9" fmla="*/ 67 h 6427"/>
                <a:gd name="T10" fmla="*/ 400 w 800"/>
                <a:gd name="T11" fmla="*/ 0 h 6427"/>
                <a:gd name="T12" fmla="*/ 466 w 800"/>
                <a:gd name="T13" fmla="*/ 67 h 6427"/>
                <a:gd name="T14" fmla="*/ 800 w 800"/>
                <a:gd name="T15" fmla="*/ 5627 h 6427"/>
                <a:gd name="T16" fmla="*/ 400 w 800"/>
                <a:gd name="T17" fmla="*/ 6427 h 6427"/>
                <a:gd name="T18" fmla="*/ 0 w 800"/>
                <a:gd name="T19" fmla="*/ 5627 h 6427"/>
                <a:gd name="T20" fmla="*/ 800 w 800"/>
                <a:gd name="T21" fmla="*/ 5627 h 6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6427">
                  <a:moveTo>
                    <a:pt x="466" y="67"/>
                  </a:moveTo>
                  <a:lnTo>
                    <a:pt x="466" y="5760"/>
                  </a:lnTo>
                  <a:cubicBezTo>
                    <a:pt x="466" y="5797"/>
                    <a:pt x="437" y="5827"/>
                    <a:pt x="400" y="5827"/>
                  </a:cubicBezTo>
                  <a:cubicBezTo>
                    <a:pt x="363" y="5827"/>
                    <a:pt x="333" y="5797"/>
                    <a:pt x="333" y="5760"/>
                  </a:cubicBezTo>
                  <a:lnTo>
                    <a:pt x="333" y="67"/>
                  </a:lnTo>
                  <a:cubicBezTo>
                    <a:pt x="333" y="30"/>
                    <a:pt x="363" y="0"/>
                    <a:pt x="400" y="0"/>
                  </a:cubicBezTo>
                  <a:cubicBezTo>
                    <a:pt x="437" y="0"/>
                    <a:pt x="466" y="30"/>
                    <a:pt x="466" y="67"/>
                  </a:cubicBezTo>
                  <a:close/>
                  <a:moveTo>
                    <a:pt x="800" y="5627"/>
                  </a:moveTo>
                  <a:lnTo>
                    <a:pt x="400" y="6427"/>
                  </a:lnTo>
                  <a:lnTo>
                    <a:pt x="0" y="5627"/>
                  </a:lnTo>
                  <a:lnTo>
                    <a:pt x="800" y="5627"/>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23" name="Rectangle 235">
              <a:extLst>
                <a:ext uri="{FF2B5EF4-FFF2-40B4-BE49-F238E27FC236}">
                  <a16:creationId xmlns:a16="http://schemas.microsoft.com/office/drawing/2014/main" id="{29F9E80F-A589-8780-577A-59E0F6F5396B}"/>
                </a:ext>
              </a:extLst>
            </p:cNvPr>
            <p:cNvSpPr>
              <a:spLocks noChangeArrowheads="1"/>
            </p:cNvSpPr>
            <p:nvPr/>
          </p:nvSpPr>
          <p:spPr bwMode="auto">
            <a:xfrm>
              <a:off x="384042" y="2419269"/>
              <a:ext cx="229235" cy="27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algn="just"/>
              <a:r>
                <a:rPr lang="ja-JP" sz="650" kern="0" dirty="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必要</a:t>
              </a:r>
              <a:endParaRPr lang="ja-JP" sz="6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Freeform 268">
              <a:extLst>
                <a:ext uri="{FF2B5EF4-FFF2-40B4-BE49-F238E27FC236}">
                  <a16:creationId xmlns:a16="http://schemas.microsoft.com/office/drawing/2014/main" id="{1169EF9E-7111-4815-AB05-9A1D47345238}"/>
                </a:ext>
              </a:extLst>
            </p:cNvPr>
            <p:cNvSpPr>
              <a:spLocks noEditPoints="1"/>
            </p:cNvSpPr>
            <p:nvPr/>
          </p:nvSpPr>
          <p:spPr bwMode="auto">
            <a:xfrm>
              <a:off x="1133475" y="1866900"/>
              <a:ext cx="492125" cy="72390"/>
            </a:xfrm>
            <a:custGeom>
              <a:avLst/>
              <a:gdLst>
                <a:gd name="T0" fmla="*/ 67 w 5440"/>
                <a:gd name="T1" fmla="*/ 334 h 800"/>
                <a:gd name="T2" fmla="*/ 4773 w 5440"/>
                <a:gd name="T3" fmla="*/ 334 h 800"/>
                <a:gd name="T4" fmla="*/ 4840 w 5440"/>
                <a:gd name="T5" fmla="*/ 400 h 800"/>
                <a:gd name="T6" fmla="*/ 4773 w 5440"/>
                <a:gd name="T7" fmla="*/ 467 h 800"/>
                <a:gd name="T8" fmla="*/ 67 w 5440"/>
                <a:gd name="T9" fmla="*/ 467 h 800"/>
                <a:gd name="T10" fmla="*/ 0 w 5440"/>
                <a:gd name="T11" fmla="*/ 400 h 800"/>
                <a:gd name="T12" fmla="*/ 67 w 5440"/>
                <a:gd name="T13" fmla="*/ 334 h 800"/>
                <a:gd name="T14" fmla="*/ 4640 w 5440"/>
                <a:gd name="T15" fmla="*/ 0 h 800"/>
                <a:gd name="T16" fmla="*/ 5440 w 5440"/>
                <a:gd name="T17" fmla="*/ 400 h 800"/>
                <a:gd name="T18" fmla="*/ 4640 w 5440"/>
                <a:gd name="T19" fmla="*/ 800 h 800"/>
                <a:gd name="T20" fmla="*/ 4640 w 5440"/>
                <a:gd name="T2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0" h="800">
                  <a:moveTo>
                    <a:pt x="67" y="334"/>
                  </a:moveTo>
                  <a:lnTo>
                    <a:pt x="4773" y="334"/>
                  </a:lnTo>
                  <a:cubicBezTo>
                    <a:pt x="4810" y="334"/>
                    <a:pt x="4840" y="364"/>
                    <a:pt x="4840" y="400"/>
                  </a:cubicBezTo>
                  <a:cubicBezTo>
                    <a:pt x="4840" y="437"/>
                    <a:pt x="4810" y="467"/>
                    <a:pt x="4773" y="467"/>
                  </a:cubicBezTo>
                  <a:lnTo>
                    <a:pt x="67" y="467"/>
                  </a:lnTo>
                  <a:cubicBezTo>
                    <a:pt x="30" y="467"/>
                    <a:pt x="0" y="437"/>
                    <a:pt x="0" y="400"/>
                  </a:cubicBezTo>
                  <a:cubicBezTo>
                    <a:pt x="0" y="364"/>
                    <a:pt x="30" y="334"/>
                    <a:pt x="67" y="334"/>
                  </a:cubicBezTo>
                  <a:close/>
                  <a:moveTo>
                    <a:pt x="4640" y="0"/>
                  </a:moveTo>
                  <a:lnTo>
                    <a:pt x="5440" y="400"/>
                  </a:lnTo>
                  <a:lnTo>
                    <a:pt x="4640" y="800"/>
                  </a:lnTo>
                  <a:lnTo>
                    <a:pt x="4640" y="0"/>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grpSp>
          <p:nvGrpSpPr>
            <p:cNvPr id="25" name="Group 266">
              <a:extLst>
                <a:ext uri="{FF2B5EF4-FFF2-40B4-BE49-F238E27FC236}">
                  <a16:creationId xmlns:a16="http://schemas.microsoft.com/office/drawing/2014/main" id="{2BA2B12A-49B7-B4F3-55E1-C47C451EAB2E}"/>
                </a:ext>
              </a:extLst>
            </p:cNvPr>
            <p:cNvGrpSpPr>
              <a:grpSpLocks/>
            </p:cNvGrpSpPr>
            <p:nvPr/>
          </p:nvGrpSpPr>
          <p:grpSpPr bwMode="auto">
            <a:xfrm>
              <a:off x="1628775" y="1847850"/>
              <a:ext cx="163195" cy="116840"/>
              <a:chOff x="2566" y="2842"/>
              <a:chExt cx="257" cy="184"/>
            </a:xfrm>
          </p:grpSpPr>
          <p:sp>
            <p:nvSpPr>
              <p:cNvPr id="60" name="Freeform 264">
                <a:extLst>
                  <a:ext uri="{FF2B5EF4-FFF2-40B4-BE49-F238E27FC236}">
                    <a16:creationId xmlns:a16="http://schemas.microsoft.com/office/drawing/2014/main" id="{F01AA098-509B-09AC-F916-58BD4B136540}"/>
                  </a:ext>
                </a:extLst>
              </p:cNvPr>
              <p:cNvSpPr>
                <a:spLocks/>
              </p:cNvSpPr>
              <p:nvPr/>
            </p:nvSpPr>
            <p:spPr bwMode="auto">
              <a:xfrm>
                <a:off x="2566" y="2842"/>
                <a:ext cx="257" cy="184"/>
              </a:xfrm>
              <a:custGeom>
                <a:avLst/>
                <a:gdLst>
                  <a:gd name="T0" fmla="*/ 128 w 257"/>
                  <a:gd name="T1" fmla="*/ 0 h 184"/>
                  <a:gd name="T2" fmla="*/ 0 w 257"/>
                  <a:gd name="T3" fmla="*/ 92 h 184"/>
                  <a:gd name="T4" fmla="*/ 128 w 257"/>
                  <a:gd name="T5" fmla="*/ 184 h 184"/>
                  <a:gd name="T6" fmla="*/ 257 w 257"/>
                  <a:gd name="T7" fmla="*/ 92 h 184"/>
                  <a:gd name="T8" fmla="*/ 128 w 257"/>
                  <a:gd name="T9" fmla="*/ 0 h 184"/>
                </a:gdLst>
                <a:ahLst/>
                <a:cxnLst>
                  <a:cxn ang="0">
                    <a:pos x="T0" y="T1"/>
                  </a:cxn>
                  <a:cxn ang="0">
                    <a:pos x="T2" y="T3"/>
                  </a:cxn>
                  <a:cxn ang="0">
                    <a:pos x="T4" y="T5"/>
                  </a:cxn>
                  <a:cxn ang="0">
                    <a:pos x="T6" y="T7"/>
                  </a:cxn>
                  <a:cxn ang="0">
                    <a:pos x="T8" y="T9"/>
                  </a:cxn>
                </a:cxnLst>
                <a:rect l="0" t="0" r="r" b="b"/>
                <a:pathLst>
                  <a:path w="257" h="184">
                    <a:moveTo>
                      <a:pt x="128" y="0"/>
                    </a:moveTo>
                    <a:lnTo>
                      <a:pt x="0" y="92"/>
                    </a:lnTo>
                    <a:lnTo>
                      <a:pt x="128" y="184"/>
                    </a:lnTo>
                    <a:lnTo>
                      <a:pt x="257" y="92"/>
                    </a:lnTo>
                    <a:lnTo>
                      <a:pt x="12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61" name="Freeform 265">
                <a:extLst>
                  <a:ext uri="{FF2B5EF4-FFF2-40B4-BE49-F238E27FC236}">
                    <a16:creationId xmlns:a16="http://schemas.microsoft.com/office/drawing/2014/main" id="{A6DCAC9C-1BFE-1DA1-E16D-0378DADCF7D8}"/>
                  </a:ext>
                </a:extLst>
              </p:cNvPr>
              <p:cNvSpPr>
                <a:spLocks/>
              </p:cNvSpPr>
              <p:nvPr/>
            </p:nvSpPr>
            <p:spPr bwMode="auto">
              <a:xfrm>
                <a:off x="2566" y="2842"/>
                <a:ext cx="257" cy="184"/>
              </a:xfrm>
              <a:custGeom>
                <a:avLst/>
                <a:gdLst>
                  <a:gd name="T0" fmla="*/ 128 w 257"/>
                  <a:gd name="T1" fmla="*/ 0 h 184"/>
                  <a:gd name="T2" fmla="*/ 0 w 257"/>
                  <a:gd name="T3" fmla="*/ 92 h 184"/>
                  <a:gd name="T4" fmla="*/ 128 w 257"/>
                  <a:gd name="T5" fmla="*/ 184 h 184"/>
                  <a:gd name="T6" fmla="*/ 257 w 257"/>
                  <a:gd name="T7" fmla="*/ 92 h 184"/>
                  <a:gd name="T8" fmla="*/ 128 w 257"/>
                  <a:gd name="T9" fmla="*/ 0 h 184"/>
                </a:gdLst>
                <a:ahLst/>
                <a:cxnLst>
                  <a:cxn ang="0">
                    <a:pos x="T0" y="T1"/>
                  </a:cxn>
                  <a:cxn ang="0">
                    <a:pos x="T2" y="T3"/>
                  </a:cxn>
                  <a:cxn ang="0">
                    <a:pos x="T4" y="T5"/>
                  </a:cxn>
                  <a:cxn ang="0">
                    <a:pos x="T6" y="T7"/>
                  </a:cxn>
                  <a:cxn ang="0">
                    <a:pos x="T8" y="T9"/>
                  </a:cxn>
                </a:cxnLst>
                <a:rect l="0" t="0" r="r" b="b"/>
                <a:pathLst>
                  <a:path w="257" h="184">
                    <a:moveTo>
                      <a:pt x="128" y="0"/>
                    </a:moveTo>
                    <a:lnTo>
                      <a:pt x="0" y="92"/>
                    </a:lnTo>
                    <a:lnTo>
                      <a:pt x="128" y="184"/>
                    </a:lnTo>
                    <a:lnTo>
                      <a:pt x="257" y="92"/>
                    </a:lnTo>
                    <a:lnTo>
                      <a:pt x="128" y="0"/>
                    </a:lnTo>
                    <a:close/>
                  </a:path>
                </a:pathLst>
              </a:custGeom>
              <a:noFill/>
              <a:ln w="18415" cap="rnd">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grpSp>
        <p:sp>
          <p:nvSpPr>
            <p:cNvPr id="26" name="Freeform 238">
              <a:extLst>
                <a:ext uri="{FF2B5EF4-FFF2-40B4-BE49-F238E27FC236}">
                  <a16:creationId xmlns:a16="http://schemas.microsoft.com/office/drawing/2014/main" id="{AED9C2D2-FA59-2AE4-E14F-F9BAD90DCB7E}"/>
                </a:ext>
              </a:extLst>
            </p:cNvPr>
            <p:cNvSpPr>
              <a:spLocks noEditPoints="1"/>
            </p:cNvSpPr>
            <p:nvPr/>
          </p:nvSpPr>
          <p:spPr bwMode="auto">
            <a:xfrm>
              <a:off x="1800225" y="1866900"/>
              <a:ext cx="593725" cy="72390"/>
            </a:xfrm>
            <a:custGeom>
              <a:avLst/>
              <a:gdLst>
                <a:gd name="T0" fmla="*/ 67 w 6560"/>
                <a:gd name="T1" fmla="*/ 334 h 800"/>
                <a:gd name="T2" fmla="*/ 5894 w 6560"/>
                <a:gd name="T3" fmla="*/ 334 h 800"/>
                <a:gd name="T4" fmla="*/ 5960 w 6560"/>
                <a:gd name="T5" fmla="*/ 400 h 800"/>
                <a:gd name="T6" fmla="*/ 5894 w 6560"/>
                <a:gd name="T7" fmla="*/ 467 h 800"/>
                <a:gd name="T8" fmla="*/ 67 w 6560"/>
                <a:gd name="T9" fmla="*/ 467 h 800"/>
                <a:gd name="T10" fmla="*/ 0 w 6560"/>
                <a:gd name="T11" fmla="*/ 400 h 800"/>
                <a:gd name="T12" fmla="*/ 67 w 6560"/>
                <a:gd name="T13" fmla="*/ 334 h 800"/>
                <a:gd name="T14" fmla="*/ 5760 w 6560"/>
                <a:gd name="T15" fmla="*/ 0 h 800"/>
                <a:gd name="T16" fmla="*/ 6560 w 6560"/>
                <a:gd name="T17" fmla="*/ 400 h 800"/>
                <a:gd name="T18" fmla="*/ 5760 w 6560"/>
                <a:gd name="T19" fmla="*/ 800 h 800"/>
                <a:gd name="T20" fmla="*/ 5760 w 6560"/>
                <a:gd name="T2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60" h="800">
                  <a:moveTo>
                    <a:pt x="67" y="334"/>
                  </a:moveTo>
                  <a:lnTo>
                    <a:pt x="5894" y="334"/>
                  </a:lnTo>
                  <a:cubicBezTo>
                    <a:pt x="5931" y="334"/>
                    <a:pt x="5960" y="364"/>
                    <a:pt x="5960" y="400"/>
                  </a:cubicBezTo>
                  <a:cubicBezTo>
                    <a:pt x="5960" y="437"/>
                    <a:pt x="5931" y="467"/>
                    <a:pt x="5894" y="467"/>
                  </a:cubicBezTo>
                  <a:lnTo>
                    <a:pt x="67" y="467"/>
                  </a:lnTo>
                  <a:cubicBezTo>
                    <a:pt x="30" y="467"/>
                    <a:pt x="0" y="437"/>
                    <a:pt x="0" y="400"/>
                  </a:cubicBezTo>
                  <a:cubicBezTo>
                    <a:pt x="0" y="364"/>
                    <a:pt x="30" y="334"/>
                    <a:pt x="67" y="334"/>
                  </a:cubicBezTo>
                  <a:close/>
                  <a:moveTo>
                    <a:pt x="5760" y="0"/>
                  </a:moveTo>
                  <a:lnTo>
                    <a:pt x="6560" y="400"/>
                  </a:lnTo>
                  <a:lnTo>
                    <a:pt x="5760" y="800"/>
                  </a:lnTo>
                  <a:lnTo>
                    <a:pt x="5760" y="0"/>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27" name="Rectangle 269">
              <a:extLst>
                <a:ext uri="{FF2B5EF4-FFF2-40B4-BE49-F238E27FC236}">
                  <a16:creationId xmlns:a16="http://schemas.microsoft.com/office/drawing/2014/main" id="{3E1A457B-18C4-E682-82E1-412F8DDF401D}"/>
                </a:ext>
              </a:extLst>
            </p:cNvPr>
            <p:cNvSpPr>
              <a:spLocks noChangeArrowheads="1"/>
            </p:cNvSpPr>
            <p:nvPr/>
          </p:nvSpPr>
          <p:spPr bwMode="auto">
            <a:xfrm>
              <a:off x="1319694" y="1581317"/>
              <a:ext cx="226675" cy="2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algn="just"/>
              <a:r>
                <a:rPr lang="ja-JP" sz="650" kern="0" dirty="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不要</a:t>
              </a:r>
              <a:endParaRPr lang="ja-JP" sz="6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Rectangle 239">
              <a:extLst>
                <a:ext uri="{FF2B5EF4-FFF2-40B4-BE49-F238E27FC236}">
                  <a16:creationId xmlns:a16="http://schemas.microsoft.com/office/drawing/2014/main" id="{0BA21E15-EF3E-74FA-3676-EFD6A6E5ACA4}"/>
                </a:ext>
              </a:extLst>
            </p:cNvPr>
            <p:cNvSpPr>
              <a:spLocks noChangeArrowheads="1"/>
            </p:cNvSpPr>
            <p:nvPr/>
          </p:nvSpPr>
          <p:spPr bwMode="auto">
            <a:xfrm>
              <a:off x="1214824" y="1927783"/>
              <a:ext cx="523875" cy="31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algn="just"/>
              <a:r>
                <a:rPr lang="ja-JP" sz="650" kern="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使用に耐え</a:t>
              </a:r>
              <a:endParaRPr lang="ja-JP" sz="6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sz="650" kern="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れない状態</a:t>
              </a:r>
              <a:endParaRPr lang="ja-JP" sz="6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Freeform 245">
              <a:extLst>
                <a:ext uri="{FF2B5EF4-FFF2-40B4-BE49-F238E27FC236}">
                  <a16:creationId xmlns:a16="http://schemas.microsoft.com/office/drawing/2014/main" id="{CCB455FB-24E7-1CE8-E1C1-E52F5436FE2A}"/>
                </a:ext>
              </a:extLst>
            </p:cNvPr>
            <p:cNvSpPr>
              <a:spLocks noEditPoints="1"/>
            </p:cNvSpPr>
            <p:nvPr/>
          </p:nvSpPr>
          <p:spPr bwMode="auto">
            <a:xfrm>
              <a:off x="1676400" y="1962150"/>
              <a:ext cx="73602" cy="389890"/>
            </a:xfrm>
            <a:custGeom>
              <a:avLst/>
              <a:gdLst>
                <a:gd name="T0" fmla="*/ 467 w 800"/>
                <a:gd name="T1" fmla="*/ 67 h 4307"/>
                <a:gd name="T2" fmla="*/ 467 w 800"/>
                <a:gd name="T3" fmla="*/ 3640 h 4307"/>
                <a:gd name="T4" fmla="*/ 400 w 800"/>
                <a:gd name="T5" fmla="*/ 3707 h 4307"/>
                <a:gd name="T6" fmla="*/ 333 w 800"/>
                <a:gd name="T7" fmla="*/ 3640 h 4307"/>
                <a:gd name="T8" fmla="*/ 333 w 800"/>
                <a:gd name="T9" fmla="*/ 67 h 4307"/>
                <a:gd name="T10" fmla="*/ 400 w 800"/>
                <a:gd name="T11" fmla="*/ 0 h 4307"/>
                <a:gd name="T12" fmla="*/ 467 w 800"/>
                <a:gd name="T13" fmla="*/ 67 h 4307"/>
                <a:gd name="T14" fmla="*/ 800 w 800"/>
                <a:gd name="T15" fmla="*/ 3507 h 4307"/>
                <a:gd name="T16" fmla="*/ 400 w 800"/>
                <a:gd name="T17" fmla="*/ 4307 h 4307"/>
                <a:gd name="T18" fmla="*/ 0 w 800"/>
                <a:gd name="T19" fmla="*/ 3507 h 4307"/>
                <a:gd name="T20" fmla="*/ 800 w 800"/>
                <a:gd name="T21" fmla="*/ 3507 h 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4307">
                  <a:moveTo>
                    <a:pt x="467" y="67"/>
                  </a:moveTo>
                  <a:lnTo>
                    <a:pt x="467" y="3640"/>
                  </a:lnTo>
                  <a:cubicBezTo>
                    <a:pt x="467" y="3677"/>
                    <a:pt x="437" y="3707"/>
                    <a:pt x="400" y="3707"/>
                  </a:cubicBezTo>
                  <a:cubicBezTo>
                    <a:pt x="363" y="3707"/>
                    <a:pt x="333" y="3677"/>
                    <a:pt x="333" y="3640"/>
                  </a:cubicBezTo>
                  <a:lnTo>
                    <a:pt x="333" y="67"/>
                  </a:lnTo>
                  <a:cubicBezTo>
                    <a:pt x="333" y="30"/>
                    <a:pt x="363" y="0"/>
                    <a:pt x="400" y="0"/>
                  </a:cubicBezTo>
                  <a:cubicBezTo>
                    <a:pt x="437" y="0"/>
                    <a:pt x="467" y="30"/>
                    <a:pt x="467" y="67"/>
                  </a:cubicBezTo>
                  <a:close/>
                  <a:moveTo>
                    <a:pt x="800" y="3507"/>
                  </a:moveTo>
                  <a:lnTo>
                    <a:pt x="400" y="4307"/>
                  </a:lnTo>
                  <a:lnTo>
                    <a:pt x="0" y="3507"/>
                  </a:lnTo>
                  <a:lnTo>
                    <a:pt x="800" y="3507"/>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dirty="0">
                <a:latin typeface="Meiryo UI" panose="020B0604030504040204" pitchFamily="50" charset="-128"/>
                <a:ea typeface="Meiryo UI" panose="020B0604030504040204" pitchFamily="50" charset="-128"/>
              </a:endParaRPr>
            </a:p>
          </p:txBody>
        </p:sp>
        <p:sp>
          <p:nvSpPr>
            <p:cNvPr id="30" name="Freeform 259">
              <a:extLst>
                <a:ext uri="{FF2B5EF4-FFF2-40B4-BE49-F238E27FC236}">
                  <a16:creationId xmlns:a16="http://schemas.microsoft.com/office/drawing/2014/main" id="{07EBCD12-A7C1-373F-C8B0-C497481C00E1}"/>
                </a:ext>
              </a:extLst>
            </p:cNvPr>
            <p:cNvSpPr>
              <a:spLocks/>
            </p:cNvSpPr>
            <p:nvPr/>
          </p:nvSpPr>
          <p:spPr bwMode="auto">
            <a:xfrm>
              <a:off x="1362075" y="2362199"/>
              <a:ext cx="695325" cy="299720"/>
            </a:xfrm>
            <a:custGeom>
              <a:avLst/>
              <a:gdLst>
                <a:gd name="T0" fmla="*/ 450 w 7680"/>
                <a:gd name="T1" fmla="*/ 0 h 2700"/>
                <a:gd name="T2" fmla="*/ 0 w 7680"/>
                <a:gd name="T3" fmla="*/ 450 h 2700"/>
                <a:gd name="T4" fmla="*/ 0 w 7680"/>
                <a:gd name="T5" fmla="*/ 2250 h 2700"/>
                <a:gd name="T6" fmla="*/ 450 w 7680"/>
                <a:gd name="T7" fmla="*/ 2700 h 2700"/>
                <a:gd name="T8" fmla="*/ 7230 w 7680"/>
                <a:gd name="T9" fmla="*/ 2700 h 2700"/>
                <a:gd name="T10" fmla="*/ 7680 w 7680"/>
                <a:gd name="T11" fmla="*/ 2250 h 2700"/>
                <a:gd name="T12" fmla="*/ 7680 w 7680"/>
                <a:gd name="T13" fmla="*/ 450 h 2700"/>
                <a:gd name="T14" fmla="*/ 7230 w 7680"/>
                <a:gd name="T15" fmla="*/ 0 h 2700"/>
                <a:gd name="T16" fmla="*/ 450 w 7680"/>
                <a:gd name="T17"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2700">
                  <a:moveTo>
                    <a:pt x="450" y="0"/>
                  </a:moveTo>
                  <a:cubicBezTo>
                    <a:pt x="202" y="0"/>
                    <a:pt x="0" y="202"/>
                    <a:pt x="0" y="450"/>
                  </a:cubicBezTo>
                  <a:lnTo>
                    <a:pt x="0" y="2250"/>
                  </a:lnTo>
                  <a:cubicBezTo>
                    <a:pt x="0" y="2499"/>
                    <a:pt x="202" y="2700"/>
                    <a:pt x="450" y="2700"/>
                  </a:cubicBezTo>
                  <a:lnTo>
                    <a:pt x="7230" y="2700"/>
                  </a:lnTo>
                  <a:cubicBezTo>
                    <a:pt x="7479" y="2700"/>
                    <a:pt x="7680" y="2499"/>
                    <a:pt x="7680" y="2250"/>
                  </a:cubicBezTo>
                  <a:lnTo>
                    <a:pt x="7680" y="450"/>
                  </a:lnTo>
                  <a:cubicBezTo>
                    <a:pt x="7680" y="202"/>
                    <a:pt x="7479" y="0"/>
                    <a:pt x="7230" y="0"/>
                  </a:cubicBezTo>
                  <a:lnTo>
                    <a:pt x="450" y="0"/>
                  </a:lnTo>
                  <a:close/>
                </a:path>
              </a:pathLst>
            </a:custGeom>
            <a:solidFill>
              <a:srgbClr val="FFFFFF"/>
            </a:solidFill>
            <a:ln w="12700">
              <a:solidFill>
                <a:srgbClr val="000000"/>
              </a:solidFill>
              <a:prstDash val="solid"/>
              <a:round/>
              <a:headEnd/>
              <a:tailEnd/>
            </a:ln>
          </p:spPr>
          <p:txBody>
            <a:bodyPr rot="0" vert="horz" wrap="square" lIns="0" tIns="0" rIns="0" bIns="0" anchor="ctr" anchorCtr="0" upright="1">
              <a:noAutofit/>
            </a:bodyPr>
            <a:lstStyle/>
            <a:p>
              <a:pPr algn="ctr"/>
              <a:r>
                <a:rPr lang="ja-JP" sz="650" kern="100" dirty="0">
                  <a:effectLst/>
                  <a:latin typeface="Meiryo UI" panose="020B0604030504040204" pitchFamily="50" charset="-128"/>
                  <a:ea typeface="Meiryo UI" panose="020B0604030504040204" pitchFamily="50" charset="-128"/>
                  <a:cs typeface="Times New Roman" panose="02020603050405020304" pitchFamily="18" charset="0"/>
                </a:rPr>
                <a:t>撤去</a:t>
              </a:r>
            </a:p>
          </p:txBody>
        </p:sp>
        <p:sp>
          <p:nvSpPr>
            <p:cNvPr id="31" name="Rectangle 239">
              <a:extLst>
                <a:ext uri="{FF2B5EF4-FFF2-40B4-BE49-F238E27FC236}">
                  <a16:creationId xmlns:a16="http://schemas.microsoft.com/office/drawing/2014/main" id="{88B92087-F1A2-891A-C29F-D6190FAC8F8E}"/>
                </a:ext>
              </a:extLst>
            </p:cNvPr>
            <p:cNvSpPr>
              <a:spLocks noChangeArrowheads="1"/>
            </p:cNvSpPr>
            <p:nvPr/>
          </p:nvSpPr>
          <p:spPr bwMode="auto">
            <a:xfrm>
              <a:off x="1870075" y="1415268"/>
              <a:ext cx="523875" cy="3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algn="just"/>
              <a:r>
                <a:rPr lang="ja-JP" sz="650" kern="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使用可能な</a:t>
              </a:r>
              <a:endParaRPr lang="ja-JP" sz="6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sz="650" kern="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状態（※）</a:t>
              </a:r>
              <a:endParaRPr lang="ja-JP" sz="6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Freeform 254">
              <a:extLst>
                <a:ext uri="{FF2B5EF4-FFF2-40B4-BE49-F238E27FC236}">
                  <a16:creationId xmlns:a16="http://schemas.microsoft.com/office/drawing/2014/main" id="{CEA16815-D1DB-EB0B-C96B-33C8B6C5DF2F}"/>
                </a:ext>
              </a:extLst>
            </p:cNvPr>
            <p:cNvSpPr>
              <a:spLocks/>
            </p:cNvSpPr>
            <p:nvPr/>
          </p:nvSpPr>
          <p:spPr bwMode="auto">
            <a:xfrm>
              <a:off x="2419350" y="1753397"/>
              <a:ext cx="694690" cy="37178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50"/>
                    <a:pt x="101" y="1350"/>
                    <a:pt x="225" y="1350"/>
                  </a:cubicBezTo>
                  <a:lnTo>
                    <a:pt x="3615" y="1350"/>
                  </a:lnTo>
                  <a:cubicBezTo>
                    <a:pt x="3739" y="1350"/>
                    <a:pt x="3840" y="1250"/>
                    <a:pt x="3840" y="1125"/>
                  </a:cubicBezTo>
                  <a:lnTo>
                    <a:pt x="3840" y="225"/>
                  </a:lnTo>
                  <a:cubicBezTo>
                    <a:pt x="3840" y="101"/>
                    <a:pt x="3739" y="0"/>
                    <a:pt x="3615" y="0"/>
                  </a:cubicBezTo>
                  <a:lnTo>
                    <a:pt x="225" y="0"/>
                  </a:lnTo>
                  <a:close/>
                </a:path>
              </a:pathLst>
            </a:custGeom>
            <a:solidFill>
              <a:srgbClr val="FFFFFF"/>
            </a:solidFill>
            <a:ln w="12700">
              <a:solidFill>
                <a:srgbClr val="000000"/>
              </a:solidFill>
              <a:prstDash val="solid"/>
              <a:round/>
              <a:headEnd/>
              <a:tailEnd/>
            </a:ln>
          </p:spPr>
          <p:txBody>
            <a:bodyPr rot="0" vert="horz" wrap="square" lIns="0" tIns="0" rIns="0" bIns="0" anchor="ctr" anchorCtr="0" upright="1">
              <a:noAutofit/>
            </a:bodyPr>
            <a:lstStyle/>
            <a:p>
              <a:pPr algn="ctr"/>
              <a:r>
                <a:rPr lang="ja-JP" sz="650" kern="100" dirty="0">
                  <a:effectLst/>
                  <a:latin typeface="Meiryo UI" panose="020B0604030504040204" pitchFamily="50" charset="-128"/>
                  <a:ea typeface="Meiryo UI" panose="020B0604030504040204" pitchFamily="50" charset="-128"/>
                  <a:cs typeface="Times New Roman" panose="02020603050405020304" pitchFamily="18" charset="0"/>
                </a:rPr>
                <a:t>維持管理</a:t>
              </a:r>
            </a:p>
          </p:txBody>
        </p:sp>
        <p:sp>
          <p:nvSpPr>
            <p:cNvPr id="33" name="Freeform 181">
              <a:extLst>
                <a:ext uri="{FF2B5EF4-FFF2-40B4-BE49-F238E27FC236}">
                  <a16:creationId xmlns:a16="http://schemas.microsoft.com/office/drawing/2014/main" id="{2A441CD5-EBB3-F6B3-C344-03266282B875}"/>
                </a:ext>
              </a:extLst>
            </p:cNvPr>
            <p:cNvSpPr>
              <a:spLocks/>
            </p:cNvSpPr>
            <p:nvPr/>
          </p:nvSpPr>
          <p:spPr bwMode="auto">
            <a:xfrm>
              <a:off x="104775" y="2738173"/>
              <a:ext cx="1050925" cy="601294"/>
            </a:xfrm>
            <a:custGeom>
              <a:avLst/>
              <a:gdLst>
                <a:gd name="T0" fmla="*/ 828 w 1655"/>
                <a:gd name="T1" fmla="*/ 0 h 894"/>
                <a:gd name="T2" fmla="*/ 0 w 1655"/>
                <a:gd name="T3" fmla="*/ 447 h 894"/>
                <a:gd name="T4" fmla="*/ 828 w 1655"/>
                <a:gd name="T5" fmla="*/ 894 h 894"/>
                <a:gd name="T6" fmla="*/ 1655 w 1655"/>
                <a:gd name="T7" fmla="*/ 447 h 894"/>
                <a:gd name="T8" fmla="*/ 828 w 1655"/>
                <a:gd name="T9" fmla="*/ 0 h 894"/>
              </a:gdLst>
              <a:ahLst/>
              <a:cxnLst>
                <a:cxn ang="0">
                  <a:pos x="T0" y="T1"/>
                </a:cxn>
                <a:cxn ang="0">
                  <a:pos x="T2" y="T3"/>
                </a:cxn>
                <a:cxn ang="0">
                  <a:pos x="T4" y="T5"/>
                </a:cxn>
                <a:cxn ang="0">
                  <a:pos x="T6" y="T7"/>
                </a:cxn>
                <a:cxn ang="0">
                  <a:pos x="T8" y="T9"/>
                </a:cxn>
              </a:cxnLst>
              <a:rect l="0" t="0" r="r" b="b"/>
              <a:pathLst>
                <a:path w="1655" h="894">
                  <a:moveTo>
                    <a:pt x="828" y="0"/>
                  </a:moveTo>
                  <a:lnTo>
                    <a:pt x="0" y="447"/>
                  </a:lnTo>
                  <a:lnTo>
                    <a:pt x="828" y="894"/>
                  </a:lnTo>
                  <a:lnTo>
                    <a:pt x="1655" y="447"/>
                  </a:lnTo>
                  <a:lnTo>
                    <a:pt x="828" y="0"/>
                  </a:lnTo>
                  <a:close/>
                </a:path>
              </a:pathLst>
            </a:custGeom>
            <a:noFill/>
            <a:ln w="889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r>
                <a:rPr lang="ja-JP" sz="650" kern="100" dirty="0">
                  <a:effectLst/>
                  <a:latin typeface="Meiryo UI" panose="020B0604030504040204" pitchFamily="50" charset="-128"/>
                  <a:ea typeface="Meiryo UI" panose="020B0604030504040204" pitchFamily="50" charset="-128"/>
                  <a:cs typeface="Times New Roman" panose="02020603050405020304" pitchFamily="18" charset="0"/>
                </a:rPr>
                <a:t>機能的要因</a:t>
              </a:r>
            </a:p>
            <a:p>
              <a:pPr algn="ctr"/>
              <a:r>
                <a:rPr lang="ja-JP" sz="650" kern="100" dirty="0">
                  <a:effectLst/>
                  <a:latin typeface="Meiryo UI" panose="020B0604030504040204" pitchFamily="50" charset="-128"/>
                  <a:ea typeface="Meiryo UI" panose="020B0604030504040204" pitchFamily="50" charset="-128"/>
                  <a:cs typeface="Times New Roman" panose="02020603050405020304" pitchFamily="18" charset="0"/>
                </a:rPr>
                <a:t>による更新</a:t>
              </a:r>
            </a:p>
          </p:txBody>
        </p:sp>
        <p:sp>
          <p:nvSpPr>
            <p:cNvPr id="34" name="Freeform 229">
              <a:extLst>
                <a:ext uri="{FF2B5EF4-FFF2-40B4-BE49-F238E27FC236}">
                  <a16:creationId xmlns:a16="http://schemas.microsoft.com/office/drawing/2014/main" id="{8B6BF725-FA35-6DB4-57A8-2D5E8BD7BC7F}"/>
                </a:ext>
              </a:extLst>
            </p:cNvPr>
            <p:cNvSpPr>
              <a:spLocks noEditPoints="1"/>
            </p:cNvSpPr>
            <p:nvPr/>
          </p:nvSpPr>
          <p:spPr bwMode="auto">
            <a:xfrm>
              <a:off x="1152525" y="3028950"/>
              <a:ext cx="553085" cy="72390"/>
            </a:xfrm>
            <a:custGeom>
              <a:avLst/>
              <a:gdLst>
                <a:gd name="T0" fmla="*/ 33 w 3056"/>
                <a:gd name="T1" fmla="*/ 167 h 400"/>
                <a:gd name="T2" fmla="*/ 2723 w 3056"/>
                <a:gd name="T3" fmla="*/ 167 h 400"/>
                <a:gd name="T4" fmla="*/ 2756 w 3056"/>
                <a:gd name="T5" fmla="*/ 200 h 400"/>
                <a:gd name="T6" fmla="*/ 2723 w 3056"/>
                <a:gd name="T7" fmla="*/ 234 h 400"/>
                <a:gd name="T8" fmla="*/ 33 w 3056"/>
                <a:gd name="T9" fmla="*/ 234 h 400"/>
                <a:gd name="T10" fmla="*/ 0 w 3056"/>
                <a:gd name="T11" fmla="*/ 200 h 400"/>
                <a:gd name="T12" fmla="*/ 33 w 3056"/>
                <a:gd name="T13" fmla="*/ 167 h 400"/>
                <a:gd name="T14" fmla="*/ 2656 w 3056"/>
                <a:gd name="T15" fmla="*/ 0 h 400"/>
                <a:gd name="T16" fmla="*/ 3056 w 3056"/>
                <a:gd name="T17" fmla="*/ 200 h 400"/>
                <a:gd name="T18" fmla="*/ 2656 w 3056"/>
                <a:gd name="T19" fmla="*/ 400 h 400"/>
                <a:gd name="T20" fmla="*/ 2656 w 3056"/>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6" h="400">
                  <a:moveTo>
                    <a:pt x="33" y="167"/>
                  </a:moveTo>
                  <a:lnTo>
                    <a:pt x="2723" y="167"/>
                  </a:lnTo>
                  <a:cubicBezTo>
                    <a:pt x="2742" y="167"/>
                    <a:pt x="2756" y="182"/>
                    <a:pt x="2756" y="200"/>
                  </a:cubicBezTo>
                  <a:cubicBezTo>
                    <a:pt x="2756" y="219"/>
                    <a:pt x="2742" y="234"/>
                    <a:pt x="2723" y="234"/>
                  </a:cubicBezTo>
                  <a:lnTo>
                    <a:pt x="33" y="234"/>
                  </a:lnTo>
                  <a:cubicBezTo>
                    <a:pt x="15" y="234"/>
                    <a:pt x="0" y="219"/>
                    <a:pt x="0" y="200"/>
                  </a:cubicBezTo>
                  <a:cubicBezTo>
                    <a:pt x="0" y="182"/>
                    <a:pt x="15" y="167"/>
                    <a:pt x="33" y="167"/>
                  </a:cubicBezTo>
                  <a:close/>
                  <a:moveTo>
                    <a:pt x="2656" y="0"/>
                  </a:moveTo>
                  <a:lnTo>
                    <a:pt x="3056" y="200"/>
                  </a:lnTo>
                  <a:lnTo>
                    <a:pt x="2656" y="400"/>
                  </a:lnTo>
                  <a:lnTo>
                    <a:pt x="2656" y="0"/>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35" name="Rectangle 230">
              <a:extLst>
                <a:ext uri="{FF2B5EF4-FFF2-40B4-BE49-F238E27FC236}">
                  <a16:creationId xmlns:a16="http://schemas.microsoft.com/office/drawing/2014/main" id="{DE62AFDF-F27F-8343-FFF8-8F33BB536925}"/>
                </a:ext>
              </a:extLst>
            </p:cNvPr>
            <p:cNvSpPr>
              <a:spLocks noChangeArrowheads="1"/>
            </p:cNvSpPr>
            <p:nvPr/>
          </p:nvSpPr>
          <p:spPr bwMode="auto">
            <a:xfrm>
              <a:off x="1361919" y="2771542"/>
              <a:ext cx="200002" cy="28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algn="just"/>
              <a:r>
                <a:rPr lang="ja-JP" sz="65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有</a:t>
              </a:r>
              <a:endParaRPr lang="ja-JP" sz="6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6" name="Freeform 172">
              <a:extLst>
                <a:ext uri="{FF2B5EF4-FFF2-40B4-BE49-F238E27FC236}">
                  <a16:creationId xmlns:a16="http://schemas.microsoft.com/office/drawing/2014/main" id="{25D10DA0-213D-7CB9-CB29-A5633C58D7C9}"/>
                </a:ext>
              </a:extLst>
            </p:cNvPr>
            <p:cNvSpPr>
              <a:spLocks/>
            </p:cNvSpPr>
            <p:nvPr/>
          </p:nvSpPr>
          <p:spPr bwMode="auto">
            <a:xfrm>
              <a:off x="1713202" y="2883013"/>
              <a:ext cx="694690" cy="32794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49"/>
                    <a:pt x="101" y="1350"/>
                    <a:pt x="225" y="1350"/>
                  </a:cubicBezTo>
                  <a:lnTo>
                    <a:pt x="3615" y="1350"/>
                  </a:lnTo>
                  <a:cubicBezTo>
                    <a:pt x="3739" y="1350"/>
                    <a:pt x="3840" y="1249"/>
                    <a:pt x="3840" y="1125"/>
                  </a:cubicBezTo>
                  <a:lnTo>
                    <a:pt x="3840" y="225"/>
                  </a:lnTo>
                  <a:cubicBezTo>
                    <a:pt x="3840" y="101"/>
                    <a:pt x="3739" y="0"/>
                    <a:pt x="3615" y="0"/>
                  </a:cubicBezTo>
                  <a:lnTo>
                    <a:pt x="225" y="0"/>
                  </a:lnTo>
                  <a:close/>
                </a:path>
              </a:pathLst>
            </a:custGeom>
            <a:noFill/>
            <a:ln w="889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r>
                <a:rPr lang="ja-JP" sz="650" kern="100" dirty="0">
                  <a:effectLst/>
                  <a:latin typeface="Meiryo UI" panose="020B0604030504040204" pitchFamily="50" charset="-128"/>
                  <a:ea typeface="Meiryo UI" panose="020B0604030504040204" pitchFamily="50" charset="-128"/>
                  <a:cs typeface="Times New Roman" panose="02020603050405020304" pitchFamily="18" charset="0"/>
                </a:rPr>
                <a:t>更新</a:t>
              </a:r>
            </a:p>
          </p:txBody>
        </p:sp>
        <p:sp>
          <p:nvSpPr>
            <p:cNvPr id="37" name="Freeform 226">
              <a:extLst>
                <a:ext uri="{FF2B5EF4-FFF2-40B4-BE49-F238E27FC236}">
                  <a16:creationId xmlns:a16="http://schemas.microsoft.com/office/drawing/2014/main" id="{12196FA7-B764-6D55-D212-11240D502C2C}"/>
                </a:ext>
              </a:extLst>
            </p:cNvPr>
            <p:cNvSpPr>
              <a:spLocks noEditPoints="1"/>
            </p:cNvSpPr>
            <p:nvPr/>
          </p:nvSpPr>
          <p:spPr bwMode="auto">
            <a:xfrm>
              <a:off x="590550" y="3343275"/>
              <a:ext cx="72390" cy="325120"/>
            </a:xfrm>
            <a:custGeom>
              <a:avLst/>
              <a:gdLst>
                <a:gd name="T0" fmla="*/ 233 w 400"/>
                <a:gd name="T1" fmla="*/ 34 h 1800"/>
                <a:gd name="T2" fmla="*/ 233 w 400"/>
                <a:gd name="T3" fmla="*/ 1467 h 1800"/>
                <a:gd name="T4" fmla="*/ 200 w 400"/>
                <a:gd name="T5" fmla="*/ 1500 h 1800"/>
                <a:gd name="T6" fmla="*/ 167 w 400"/>
                <a:gd name="T7" fmla="*/ 1467 h 1800"/>
                <a:gd name="T8" fmla="*/ 167 w 400"/>
                <a:gd name="T9" fmla="*/ 34 h 1800"/>
                <a:gd name="T10" fmla="*/ 200 w 400"/>
                <a:gd name="T11" fmla="*/ 0 h 1800"/>
                <a:gd name="T12" fmla="*/ 233 w 400"/>
                <a:gd name="T13" fmla="*/ 34 h 1800"/>
                <a:gd name="T14" fmla="*/ 400 w 400"/>
                <a:gd name="T15" fmla="*/ 1400 h 1800"/>
                <a:gd name="T16" fmla="*/ 200 w 400"/>
                <a:gd name="T17" fmla="*/ 1800 h 1800"/>
                <a:gd name="T18" fmla="*/ 0 w 400"/>
                <a:gd name="T19" fmla="*/ 1400 h 1800"/>
                <a:gd name="T20" fmla="*/ 400 w 400"/>
                <a:gd name="T21" fmla="*/ 140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800">
                  <a:moveTo>
                    <a:pt x="233" y="34"/>
                  </a:moveTo>
                  <a:lnTo>
                    <a:pt x="233" y="1467"/>
                  </a:lnTo>
                  <a:cubicBezTo>
                    <a:pt x="233" y="1486"/>
                    <a:pt x="219" y="1500"/>
                    <a:pt x="200" y="1500"/>
                  </a:cubicBezTo>
                  <a:cubicBezTo>
                    <a:pt x="182" y="1500"/>
                    <a:pt x="167" y="1486"/>
                    <a:pt x="167" y="1467"/>
                  </a:cubicBezTo>
                  <a:lnTo>
                    <a:pt x="167" y="34"/>
                  </a:lnTo>
                  <a:cubicBezTo>
                    <a:pt x="167" y="15"/>
                    <a:pt x="182" y="0"/>
                    <a:pt x="200" y="0"/>
                  </a:cubicBezTo>
                  <a:cubicBezTo>
                    <a:pt x="219" y="0"/>
                    <a:pt x="233" y="15"/>
                    <a:pt x="233" y="34"/>
                  </a:cubicBezTo>
                  <a:close/>
                  <a:moveTo>
                    <a:pt x="400" y="1400"/>
                  </a:moveTo>
                  <a:lnTo>
                    <a:pt x="200" y="1800"/>
                  </a:lnTo>
                  <a:lnTo>
                    <a:pt x="0" y="1400"/>
                  </a:lnTo>
                  <a:lnTo>
                    <a:pt x="400" y="1400"/>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38" name="Rectangle 227">
              <a:extLst>
                <a:ext uri="{FF2B5EF4-FFF2-40B4-BE49-F238E27FC236}">
                  <a16:creationId xmlns:a16="http://schemas.microsoft.com/office/drawing/2014/main" id="{4D4DAA1F-AB0E-B223-1F89-1DF4B8BA4A35}"/>
                </a:ext>
              </a:extLst>
            </p:cNvPr>
            <p:cNvSpPr>
              <a:spLocks noChangeArrowheads="1"/>
            </p:cNvSpPr>
            <p:nvPr/>
          </p:nvSpPr>
          <p:spPr bwMode="auto">
            <a:xfrm>
              <a:off x="395624" y="3339464"/>
              <a:ext cx="267303" cy="26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algn="just"/>
              <a:r>
                <a:rPr lang="ja-JP" sz="65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無</a:t>
              </a:r>
              <a:endParaRPr lang="ja-JP" sz="6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1" name="Freeform 186">
              <a:extLst>
                <a:ext uri="{FF2B5EF4-FFF2-40B4-BE49-F238E27FC236}">
                  <a16:creationId xmlns:a16="http://schemas.microsoft.com/office/drawing/2014/main" id="{F385B6E0-D16A-F0BB-BA93-A76793F021BA}"/>
                </a:ext>
              </a:extLst>
            </p:cNvPr>
            <p:cNvSpPr>
              <a:spLocks/>
            </p:cNvSpPr>
            <p:nvPr/>
          </p:nvSpPr>
          <p:spPr bwMode="auto">
            <a:xfrm>
              <a:off x="104775" y="3667125"/>
              <a:ext cx="1050290" cy="567690"/>
            </a:xfrm>
            <a:custGeom>
              <a:avLst/>
              <a:gdLst>
                <a:gd name="T0" fmla="*/ 827 w 1654"/>
                <a:gd name="T1" fmla="*/ 0 h 894"/>
                <a:gd name="T2" fmla="*/ 0 w 1654"/>
                <a:gd name="T3" fmla="*/ 447 h 894"/>
                <a:gd name="T4" fmla="*/ 827 w 1654"/>
                <a:gd name="T5" fmla="*/ 894 h 894"/>
                <a:gd name="T6" fmla="*/ 1654 w 1654"/>
                <a:gd name="T7" fmla="*/ 447 h 894"/>
                <a:gd name="T8" fmla="*/ 827 w 1654"/>
                <a:gd name="T9" fmla="*/ 0 h 894"/>
              </a:gdLst>
              <a:ahLst/>
              <a:cxnLst>
                <a:cxn ang="0">
                  <a:pos x="T0" y="T1"/>
                </a:cxn>
                <a:cxn ang="0">
                  <a:pos x="T2" y="T3"/>
                </a:cxn>
                <a:cxn ang="0">
                  <a:pos x="T4" y="T5"/>
                </a:cxn>
                <a:cxn ang="0">
                  <a:pos x="T6" y="T7"/>
                </a:cxn>
                <a:cxn ang="0">
                  <a:pos x="T8" y="T9"/>
                </a:cxn>
              </a:cxnLst>
              <a:rect l="0" t="0" r="r" b="b"/>
              <a:pathLst>
                <a:path w="1654" h="894">
                  <a:moveTo>
                    <a:pt x="827" y="0"/>
                  </a:moveTo>
                  <a:lnTo>
                    <a:pt x="0" y="447"/>
                  </a:lnTo>
                  <a:lnTo>
                    <a:pt x="827" y="894"/>
                  </a:lnTo>
                  <a:lnTo>
                    <a:pt x="1654" y="447"/>
                  </a:lnTo>
                  <a:lnTo>
                    <a:pt x="827" y="0"/>
                  </a:lnTo>
                  <a:close/>
                </a:path>
              </a:pathLst>
            </a:custGeom>
            <a:noFill/>
            <a:ln w="889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r>
                <a:rPr lang="ja-JP" sz="650" kern="100">
                  <a:effectLst/>
                  <a:latin typeface="Meiryo UI" panose="020B0604030504040204" pitchFamily="50" charset="-128"/>
                  <a:ea typeface="Meiryo UI" panose="020B0604030504040204" pitchFamily="50" charset="-128"/>
                  <a:cs typeface="Times New Roman" panose="02020603050405020304" pitchFamily="18" charset="0"/>
                </a:rPr>
                <a:t>物理的要因</a:t>
              </a:r>
            </a:p>
            <a:p>
              <a:pPr algn="ctr"/>
              <a:r>
                <a:rPr lang="ja-JP" sz="650" kern="100">
                  <a:effectLst/>
                  <a:latin typeface="Meiryo UI" panose="020B0604030504040204" pitchFamily="50" charset="-128"/>
                  <a:ea typeface="Meiryo UI" panose="020B0604030504040204" pitchFamily="50" charset="-128"/>
                  <a:cs typeface="Times New Roman" panose="02020603050405020304" pitchFamily="18" charset="0"/>
                </a:rPr>
                <a:t>による更新</a:t>
              </a:r>
            </a:p>
          </p:txBody>
        </p:sp>
        <p:sp>
          <p:nvSpPr>
            <p:cNvPr id="42" name="Freeform 223">
              <a:extLst>
                <a:ext uri="{FF2B5EF4-FFF2-40B4-BE49-F238E27FC236}">
                  <a16:creationId xmlns:a16="http://schemas.microsoft.com/office/drawing/2014/main" id="{753C3AF4-44FA-07FC-004E-90101C0FA160}"/>
                </a:ext>
              </a:extLst>
            </p:cNvPr>
            <p:cNvSpPr>
              <a:spLocks noEditPoints="1"/>
            </p:cNvSpPr>
            <p:nvPr/>
          </p:nvSpPr>
          <p:spPr bwMode="auto">
            <a:xfrm>
              <a:off x="1152525" y="3914775"/>
              <a:ext cx="553085" cy="72390"/>
            </a:xfrm>
            <a:custGeom>
              <a:avLst/>
              <a:gdLst>
                <a:gd name="T0" fmla="*/ 33 w 3057"/>
                <a:gd name="T1" fmla="*/ 166 h 400"/>
                <a:gd name="T2" fmla="*/ 2723 w 3057"/>
                <a:gd name="T3" fmla="*/ 166 h 400"/>
                <a:gd name="T4" fmla="*/ 2757 w 3057"/>
                <a:gd name="T5" fmla="*/ 200 h 400"/>
                <a:gd name="T6" fmla="*/ 2723 w 3057"/>
                <a:gd name="T7" fmla="*/ 233 h 400"/>
                <a:gd name="T8" fmla="*/ 33 w 3057"/>
                <a:gd name="T9" fmla="*/ 233 h 400"/>
                <a:gd name="T10" fmla="*/ 0 w 3057"/>
                <a:gd name="T11" fmla="*/ 200 h 400"/>
                <a:gd name="T12" fmla="*/ 33 w 3057"/>
                <a:gd name="T13" fmla="*/ 166 h 400"/>
                <a:gd name="T14" fmla="*/ 2657 w 3057"/>
                <a:gd name="T15" fmla="*/ 0 h 400"/>
                <a:gd name="T16" fmla="*/ 3057 w 3057"/>
                <a:gd name="T17" fmla="*/ 200 h 400"/>
                <a:gd name="T18" fmla="*/ 2657 w 3057"/>
                <a:gd name="T19" fmla="*/ 400 h 400"/>
                <a:gd name="T20" fmla="*/ 2657 w 3057"/>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7" h="400">
                  <a:moveTo>
                    <a:pt x="33" y="166"/>
                  </a:moveTo>
                  <a:lnTo>
                    <a:pt x="2723" y="166"/>
                  </a:lnTo>
                  <a:cubicBezTo>
                    <a:pt x="2742" y="166"/>
                    <a:pt x="2757" y="181"/>
                    <a:pt x="2757" y="200"/>
                  </a:cubicBezTo>
                  <a:cubicBezTo>
                    <a:pt x="2757" y="218"/>
                    <a:pt x="2742" y="233"/>
                    <a:pt x="2723" y="233"/>
                  </a:cubicBezTo>
                  <a:lnTo>
                    <a:pt x="33" y="233"/>
                  </a:lnTo>
                  <a:cubicBezTo>
                    <a:pt x="15" y="233"/>
                    <a:pt x="0" y="218"/>
                    <a:pt x="0" y="200"/>
                  </a:cubicBezTo>
                  <a:cubicBezTo>
                    <a:pt x="0" y="181"/>
                    <a:pt x="15" y="166"/>
                    <a:pt x="33" y="166"/>
                  </a:cubicBezTo>
                  <a:close/>
                  <a:moveTo>
                    <a:pt x="2657" y="0"/>
                  </a:moveTo>
                  <a:lnTo>
                    <a:pt x="3057" y="200"/>
                  </a:lnTo>
                  <a:lnTo>
                    <a:pt x="2657" y="400"/>
                  </a:lnTo>
                  <a:lnTo>
                    <a:pt x="2657" y="0"/>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43" name="Rectangle 224">
              <a:extLst>
                <a:ext uri="{FF2B5EF4-FFF2-40B4-BE49-F238E27FC236}">
                  <a16:creationId xmlns:a16="http://schemas.microsoft.com/office/drawing/2014/main" id="{C9A16F78-BDC7-6340-A5EA-29D81F7B76A1}"/>
                </a:ext>
              </a:extLst>
            </p:cNvPr>
            <p:cNvSpPr>
              <a:spLocks noChangeArrowheads="1"/>
            </p:cNvSpPr>
            <p:nvPr/>
          </p:nvSpPr>
          <p:spPr bwMode="auto">
            <a:xfrm>
              <a:off x="1361918" y="3667011"/>
              <a:ext cx="184272" cy="27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algn="just"/>
              <a:r>
                <a:rPr lang="ja-JP" sz="65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無</a:t>
              </a:r>
              <a:endParaRPr lang="ja-JP" sz="6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4" name="Freeform 192">
              <a:extLst>
                <a:ext uri="{FF2B5EF4-FFF2-40B4-BE49-F238E27FC236}">
                  <a16:creationId xmlns:a16="http://schemas.microsoft.com/office/drawing/2014/main" id="{2231658D-34F3-A6C6-BA78-073087494B4C}"/>
                </a:ext>
              </a:extLst>
            </p:cNvPr>
            <p:cNvSpPr>
              <a:spLocks/>
            </p:cNvSpPr>
            <p:nvPr/>
          </p:nvSpPr>
          <p:spPr bwMode="auto">
            <a:xfrm>
              <a:off x="1724657" y="3807415"/>
              <a:ext cx="694690" cy="371787"/>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49"/>
                    <a:pt x="101" y="1350"/>
                    <a:pt x="225" y="1350"/>
                  </a:cubicBezTo>
                  <a:lnTo>
                    <a:pt x="3615" y="1350"/>
                  </a:lnTo>
                  <a:cubicBezTo>
                    <a:pt x="3739" y="1350"/>
                    <a:pt x="3840" y="1249"/>
                    <a:pt x="3840" y="1125"/>
                  </a:cubicBezTo>
                  <a:lnTo>
                    <a:pt x="3840" y="225"/>
                  </a:lnTo>
                  <a:cubicBezTo>
                    <a:pt x="3840" y="101"/>
                    <a:pt x="3739" y="0"/>
                    <a:pt x="3615" y="0"/>
                  </a:cubicBezTo>
                  <a:lnTo>
                    <a:pt x="225" y="0"/>
                  </a:lnTo>
                  <a:close/>
                </a:path>
              </a:pathLst>
            </a:custGeom>
            <a:noFill/>
            <a:ln w="889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1" upright="1">
              <a:noAutofit/>
            </a:bodyPr>
            <a:lstStyle/>
            <a:p>
              <a:pPr algn="ctr"/>
              <a:r>
                <a:rPr lang="ja-JP" sz="650" kern="100" dirty="0">
                  <a:effectLst/>
                  <a:latin typeface="Meiryo UI" panose="020B0604030504040204" pitchFamily="50" charset="-128"/>
                  <a:ea typeface="Meiryo UI" panose="020B0604030504040204" pitchFamily="50" charset="-128"/>
                  <a:cs typeface="Times New Roman" panose="02020603050405020304" pitchFamily="18" charset="0"/>
                </a:rPr>
                <a:t>維持管理</a:t>
              </a:r>
            </a:p>
          </p:txBody>
        </p:sp>
        <p:sp>
          <p:nvSpPr>
            <p:cNvPr id="45" name="Freeform 232">
              <a:extLst>
                <a:ext uri="{FF2B5EF4-FFF2-40B4-BE49-F238E27FC236}">
                  <a16:creationId xmlns:a16="http://schemas.microsoft.com/office/drawing/2014/main" id="{2BE2181B-D345-3273-5028-3E87556A14C7}"/>
                </a:ext>
              </a:extLst>
            </p:cNvPr>
            <p:cNvSpPr>
              <a:spLocks noEditPoints="1"/>
            </p:cNvSpPr>
            <p:nvPr/>
          </p:nvSpPr>
          <p:spPr bwMode="auto">
            <a:xfrm>
              <a:off x="590550" y="4238625"/>
              <a:ext cx="72390" cy="421005"/>
            </a:xfrm>
            <a:custGeom>
              <a:avLst/>
              <a:gdLst>
                <a:gd name="T0" fmla="*/ 233 w 400"/>
                <a:gd name="T1" fmla="*/ 33 h 2330"/>
                <a:gd name="T2" fmla="*/ 233 w 400"/>
                <a:gd name="T3" fmla="*/ 1997 h 2330"/>
                <a:gd name="T4" fmla="*/ 200 w 400"/>
                <a:gd name="T5" fmla="*/ 2030 h 2330"/>
                <a:gd name="T6" fmla="*/ 167 w 400"/>
                <a:gd name="T7" fmla="*/ 1997 h 2330"/>
                <a:gd name="T8" fmla="*/ 167 w 400"/>
                <a:gd name="T9" fmla="*/ 33 h 2330"/>
                <a:gd name="T10" fmla="*/ 200 w 400"/>
                <a:gd name="T11" fmla="*/ 0 h 2330"/>
                <a:gd name="T12" fmla="*/ 233 w 400"/>
                <a:gd name="T13" fmla="*/ 33 h 2330"/>
                <a:gd name="T14" fmla="*/ 400 w 400"/>
                <a:gd name="T15" fmla="*/ 1930 h 2330"/>
                <a:gd name="T16" fmla="*/ 200 w 400"/>
                <a:gd name="T17" fmla="*/ 2330 h 2330"/>
                <a:gd name="T18" fmla="*/ 0 w 400"/>
                <a:gd name="T19" fmla="*/ 1930 h 2330"/>
                <a:gd name="T20" fmla="*/ 400 w 400"/>
                <a:gd name="T21" fmla="*/ 1930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2330">
                  <a:moveTo>
                    <a:pt x="233" y="33"/>
                  </a:moveTo>
                  <a:lnTo>
                    <a:pt x="233" y="1997"/>
                  </a:lnTo>
                  <a:cubicBezTo>
                    <a:pt x="233" y="2015"/>
                    <a:pt x="219" y="2030"/>
                    <a:pt x="200" y="2030"/>
                  </a:cubicBezTo>
                  <a:cubicBezTo>
                    <a:pt x="182" y="2030"/>
                    <a:pt x="167" y="2015"/>
                    <a:pt x="167" y="1997"/>
                  </a:cubicBezTo>
                  <a:lnTo>
                    <a:pt x="167" y="33"/>
                  </a:lnTo>
                  <a:cubicBezTo>
                    <a:pt x="167" y="15"/>
                    <a:pt x="182" y="0"/>
                    <a:pt x="200" y="0"/>
                  </a:cubicBezTo>
                  <a:cubicBezTo>
                    <a:pt x="219" y="0"/>
                    <a:pt x="233" y="15"/>
                    <a:pt x="233" y="33"/>
                  </a:cubicBezTo>
                  <a:close/>
                  <a:moveTo>
                    <a:pt x="400" y="1930"/>
                  </a:moveTo>
                  <a:lnTo>
                    <a:pt x="200" y="2330"/>
                  </a:lnTo>
                  <a:lnTo>
                    <a:pt x="0" y="1930"/>
                  </a:lnTo>
                  <a:lnTo>
                    <a:pt x="400" y="1930"/>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46" name="Rectangle 233">
              <a:extLst>
                <a:ext uri="{FF2B5EF4-FFF2-40B4-BE49-F238E27FC236}">
                  <a16:creationId xmlns:a16="http://schemas.microsoft.com/office/drawing/2014/main" id="{44A49708-DC3D-DDD5-5716-E3035E3CEAB9}"/>
                </a:ext>
              </a:extLst>
            </p:cNvPr>
            <p:cNvSpPr>
              <a:spLocks noChangeArrowheads="1"/>
            </p:cNvSpPr>
            <p:nvPr/>
          </p:nvSpPr>
          <p:spPr bwMode="auto">
            <a:xfrm>
              <a:off x="399958" y="4238270"/>
              <a:ext cx="172111" cy="24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algn="just"/>
              <a:r>
                <a:rPr lang="ja-JP" sz="650" kern="0">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有</a:t>
              </a:r>
              <a:endParaRPr lang="ja-JP" sz="650" kern="10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58" name="Line 196">
              <a:extLst>
                <a:ext uri="{FF2B5EF4-FFF2-40B4-BE49-F238E27FC236}">
                  <a16:creationId xmlns:a16="http://schemas.microsoft.com/office/drawing/2014/main" id="{1064226A-8E96-7093-D6B6-1FE9465916DB}"/>
                </a:ext>
              </a:extLst>
            </p:cNvPr>
            <p:cNvCxnSpPr>
              <a:cxnSpLocks noChangeShapeType="1"/>
            </p:cNvCxnSpPr>
            <p:nvPr/>
          </p:nvCxnSpPr>
          <p:spPr bwMode="auto">
            <a:xfrm>
              <a:off x="619125" y="4359653"/>
              <a:ext cx="1635126"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cxnSp>
        <p:sp>
          <p:nvSpPr>
            <p:cNvPr id="48" name="Freeform 199">
              <a:extLst>
                <a:ext uri="{FF2B5EF4-FFF2-40B4-BE49-F238E27FC236}">
                  <a16:creationId xmlns:a16="http://schemas.microsoft.com/office/drawing/2014/main" id="{F233A6CC-2804-CFA6-F42B-8284D121E498}"/>
                </a:ext>
              </a:extLst>
            </p:cNvPr>
            <p:cNvSpPr>
              <a:spLocks noEditPoints="1"/>
            </p:cNvSpPr>
            <p:nvPr/>
          </p:nvSpPr>
          <p:spPr bwMode="auto">
            <a:xfrm>
              <a:off x="0" y="4657725"/>
              <a:ext cx="1256665" cy="325120"/>
            </a:xfrm>
            <a:custGeom>
              <a:avLst/>
              <a:gdLst>
                <a:gd name="T0" fmla="*/ 1972 w 1979"/>
                <a:gd name="T1" fmla="*/ 0 h 512"/>
                <a:gd name="T2" fmla="*/ 1815 w 1979"/>
                <a:gd name="T3" fmla="*/ 0 h 512"/>
                <a:gd name="T4" fmla="*/ 1715 w 1979"/>
                <a:gd name="T5" fmla="*/ 14 h 512"/>
                <a:gd name="T6" fmla="*/ 1672 w 1979"/>
                <a:gd name="T7" fmla="*/ 14 h 512"/>
                <a:gd name="T8" fmla="*/ 1672 w 1979"/>
                <a:gd name="T9" fmla="*/ 14 h 512"/>
                <a:gd name="T10" fmla="*/ 1573 w 1979"/>
                <a:gd name="T11" fmla="*/ 0 h 512"/>
                <a:gd name="T12" fmla="*/ 1416 w 1979"/>
                <a:gd name="T13" fmla="*/ 0 h 512"/>
                <a:gd name="T14" fmla="*/ 1316 w 1979"/>
                <a:gd name="T15" fmla="*/ 14 h 512"/>
                <a:gd name="T16" fmla="*/ 1273 w 1979"/>
                <a:gd name="T17" fmla="*/ 14 h 512"/>
                <a:gd name="T18" fmla="*/ 1273 w 1979"/>
                <a:gd name="T19" fmla="*/ 14 h 512"/>
                <a:gd name="T20" fmla="*/ 1174 w 1979"/>
                <a:gd name="T21" fmla="*/ 0 h 512"/>
                <a:gd name="T22" fmla="*/ 1017 w 1979"/>
                <a:gd name="T23" fmla="*/ 0 h 512"/>
                <a:gd name="T24" fmla="*/ 917 w 1979"/>
                <a:gd name="T25" fmla="*/ 14 h 512"/>
                <a:gd name="T26" fmla="*/ 875 w 1979"/>
                <a:gd name="T27" fmla="*/ 14 h 512"/>
                <a:gd name="T28" fmla="*/ 875 w 1979"/>
                <a:gd name="T29" fmla="*/ 14 h 512"/>
                <a:gd name="T30" fmla="*/ 775 w 1979"/>
                <a:gd name="T31" fmla="*/ 0 h 512"/>
                <a:gd name="T32" fmla="*/ 618 w 1979"/>
                <a:gd name="T33" fmla="*/ 0 h 512"/>
                <a:gd name="T34" fmla="*/ 518 w 1979"/>
                <a:gd name="T35" fmla="*/ 14 h 512"/>
                <a:gd name="T36" fmla="*/ 476 w 1979"/>
                <a:gd name="T37" fmla="*/ 14 h 512"/>
                <a:gd name="T38" fmla="*/ 476 w 1979"/>
                <a:gd name="T39" fmla="*/ 14 h 512"/>
                <a:gd name="T40" fmla="*/ 376 w 1979"/>
                <a:gd name="T41" fmla="*/ 0 h 512"/>
                <a:gd name="T42" fmla="*/ 219 w 1979"/>
                <a:gd name="T43" fmla="*/ 0 h 512"/>
                <a:gd name="T44" fmla="*/ 119 w 1979"/>
                <a:gd name="T45" fmla="*/ 14 h 512"/>
                <a:gd name="T46" fmla="*/ 77 w 1979"/>
                <a:gd name="T47" fmla="*/ 14 h 512"/>
                <a:gd name="T48" fmla="*/ 77 w 1979"/>
                <a:gd name="T49" fmla="*/ 14 h 512"/>
                <a:gd name="T50" fmla="*/ 0 w 1979"/>
                <a:gd name="T51" fmla="*/ 37 h 512"/>
                <a:gd name="T52" fmla="*/ 0 w 1979"/>
                <a:gd name="T53" fmla="*/ 194 h 512"/>
                <a:gd name="T54" fmla="*/ 14 w 1979"/>
                <a:gd name="T55" fmla="*/ 294 h 512"/>
                <a:gd name="T56" fmla="*/ 14 w 1979"/>
                <a:gd name="T57" fmla="*/ 336 h 512"/>
                <a:gd name="T58" fmla="*/ 14 w 1979"/>
                <a:gd name="T59" fmla="*/ 336 h 512"/>
                <a:gd name="T60" fmla="*/ 0 w 1979"/>
                <a:gd name="T61" fmla="*/ 436 h 512"/>
                <a:gd name="T62" fmla="*/ 95 w 1979"/>
                <a:gd name="T63" fmla="*/ 512 h 512"/>
                <a:gd name="T64" fmla="*/ 194 w 1979"/>
                <a:gd name="T65" fmla="*/ 498 h 512"/>
                <a:gd name="T66" fmla="*/ 237 w 1979"/>
                <a:gd name="T67" fmla="*/ 498 h 512"/>
                <a:gd name="T68" fmla="*/ 237 w 1979"/>
                <a:gd name="T69" fmla="*/ 498 h 512"/>
                <a:gd name="T70" fmla="*/ 337 w 1979"/>
                <a:gd name="T71" fmla="*/ 512 h 512"/>
                <a:gd name="T72" fmla="*/ 494 w 1979"/>
                <a:gd name="T73" fmla="*/ 512 h 512"/>
                <a:gd name="T74" fmla="*/ 593 w 1979"/>
                <a:gd name="T75" fmla="*/ 498 h 512"/>
                <a:gd name="T76" fmla="*/ 636 w 1979"/>
                <a:gd name="T77" fmla="*/ 498 h 512"/>
                <a:gd name="T78" fmla="*/ 636 w 1979"/>
                <a:gd name="T79" fmla="*/ 498 h 512"/>
                <a:gd name="T80" fmla="*/ 736 w 1979"/>
                <a:gd name="T81" fmla="*/ 512 h 512"/>
                <a:gd name="T82" fmla="*/ 892 w 1979"/>
                <a:gd name="T83" fmla="*/ 512 h 512"/>
                <a:gd name="T84" fmla="*/ 992 w 1979"/>
                <a:gd name="T85" fmla="*/ 498 h 512"/>
                <a:gd name="T86" fmla="*/ 1035 w 1979"/>
                <a:gd name="T87" fmla="*/ 498 h 512"/>
                <a:gd name="T88" fmla="*/ 1035 w 1979"/>
                <a:gd name="T89" fmla="*/ 498 h 512"/>
                <a:gd name="T90" fmla="*/ 1135 w 1979"/>
                <a:gd name="T91" fmla="*/ 512 h 512"/>
                <a:gd name="T92" fmla="*/ 1291 w 1979"/>
                <a:gd name="T93" fmla="*/ 512 h 512"/>
                <a:gd name="T94" fmla="*/ 1391 w 1979"/>
                <a:gd name="T95" fmla="*/ 498 h 512"/>
                <a:gd name="T96" fmla="*/ 1434 w 1979"/>
                <a:gd name="T97" fmla="*/ 498 h 512"/>
                <a:gd name="T98" fmla="*/ 1434 w 1979"/>
                <a:gd name="T99" fmla="*/ 498 h 512"/>
                <a:gd name="T100" fmla="*/ 1534 w 1979"/>
                <a:gd name="T101" fmla="*/ 512 h 512"/>
                <a:gd name="T102" fmla="*/ 1690 w 1979"/>
                <a:gd name="T103" fmla="*/ 512 h 512"/>
                <a:gd name="T104" fmla="*/ 1790 w 1979"/>
                <a:gd name="T105" fmla="*/ 498 h 512"/>
                <a:gd name="T106" fmla="*/ 1833 w 1979"/>
                <a:gd name="T107" fmla="*/ 498 h 512"/>
                <a:gd name="T108" fmla="*/ 1833 w 1979"/>
                <a:gd name="T109" fmla="*/ 498 h 512"/>
                <a:gd name="T110" fmla="*/ 1964 w 1979"/>
                <a:gd name="T111" fmla="*/ 487 h 512"/>
                <a:gd name="T112" fmla="*/ 1933 w 1979"/>
                <a:gd name="T113" fmla="*/ 498 h 512"/>
                <a:gd name="T114" fmla="*/ 1979 w 1979"/>
                <a:gd name="T115" fmla="*/ 444 h 512"/>
                <a:gd name="T116" fmla="*/ 1979 w 1979"/>
                <a:gd name="T117" fmla="*/ 288 h 512"/>
                <a:gd name="T118" fmla="*/ 1964 w 1979"/>
                <a:gd name="T119" fmla="*/ 188 h 512"/>
                <a:gd name="T120" fmla="*/ 1964 w 1979"/>
                <a:gd name="T121" fmla="*/ 145 h 512"/>
                <a:gd name="T122" fmla="*/ 1964 w 1979"/>
                <a:gd name="T123" fmla="*/ 145 h 512"/>
                <a:gd name="T124" fmla="*/ 1979 w 1979"/>
                <a:gd name="T125" fmla="*/ 4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512">
                  <a:moveTo>
                    <a:pt x="1972" y="14"/>
                  </a:moveTo>
                  <a:lnTo>
                    <a:pt x="1915" y="14"/>
                  </a:lnTo>
                  <a:lnTo>
                    <a:pt x="1915" y="0"/>
                  </a:lnTo>
                  <a:lnTo>
                    <a:pt x="1972" y="0"/>
                  </a:lnTo>
                  <a:lnTo>
                    <a:pt x="1972" y="14"/>
                  </a:lnTo>
                  <a:close/>
                  <a:moveTo>
                    <a:pt x="1872" y="14"/>
                  </a:moveTo>
                  <a:lnTo>
                    <a:pt x="1815" y="14"/>
                  </a:lnTo>
                  <a:lnTo>
                    <a:pt x="1815" y="0"/>
                  </a:lnTo>
                  <a:lnTo>
                    <a:pt x="1872" y="0"/>
                  </a:lnTo>
                  <a:lnTo>
                    <a:pt x="1872" y="14"/>
                  </a:lnTo>
                  <a:close/>
                  <a:moveTo>
                    <a:pt x="1772" y="14"/>
                  </a:moveTo>
                  <a:lnTo>
                    <a:pt x="1715" y="14"/>
                  </a:lnTo>
                  <a:lnTo>
                    <a:pt x="1715" y="0"/>
                  </a:lnTo>
                  <a:lnTo>
                    <a:pt x="1772" y="0"/>
                  </a:lnTo>
                  <a:lnTo>
                    <a:pt x="1772" y="14"/>
                  </a:lnTo>
                  <a:close/>
                  <a:moveTo>
                    <a:pt x="1672" y="14"/>
                  </a:moveTo>
                  <a:lnTo>
                    <a:pt x="1615" y="14"/>
                  </a:lnTo>
                  <a:lnTo>
                    <a:pt x="1615" y="0"/>
                  </a:lnTo>
                  <a:lnTo>
                    <a:pt x="1672" y="0"/>
                  </a:lnTo>
                  <a:lnTo>
                    <a:pt x="1672" y="14"/>
                  </a:lnTo>
                  <a:close/>
                  <a:moveTo>
                    <a:pt x="1573" y="14"/>
                  </a:moveTo>
                  <a:lnTo>
                    <a:pt x="1516" y="14"/>
                  </a:lnTo>
                  <a:lnTo>
                    <a:pt x="1516" y="0"/>
                  </a:lnTo>
                  <a:lnTo>
                    <a:pt x="1573" y="0"/>
                  </a:lnTo>
                  <a:lnTo>
                    <a:pt x="1573" y="14"/>
                  </a:lnTo>
                  <a:close/>
                  <a:moveTo>
                    <a:pt x="1473" y="14"/>
                  </a:moveTo>
                  <a:lnTo>
                    <a:pt x="1416" y="14"/>
                  </a:lnTo>
                  <a:lnTo>
                    <a:pt x="1416" y="0"/>
                  </a:lnTo>
                  <a:lnTo>
                    <a:pt x="1473" y="0"/>
                  </a:lnTo>
                  <a:lnTo>
                    <a:pt x="1473" y="14"/>
                  </a:lnTo>
                  <a:close/>
                  <a:moveTo>
                    <a:pt x="1373" y="14"/>
                  </a:moveTo>
                  <a:lnTo>
                    <a:pt x="1316" y="14"/>
                  </a:lnTo>
                  <a:lnTo>
                    <a:pt x="1316" y="0"/>
                  </a:lnTo>
                  <a:lnTo>
                    <a:pt x="1373" y="0"/>
                  </a:lnTo>
                  <a:lnTo>
                    <a:pt x="1373" y="14"/>
                  </a:lnTo>
                  <a:close/>
                  <a:moveTo>
                    <a:pt x="1273" y="14"/>
                  </a:moveTo>
                  <a:lnTo>
                    <a:pt x="1216" y="14"/>
                  </a:lnTo>
                  <a:lnTo>
                    <a:pt x="1216" y="0"/>
                  </a:lnTo>
                  <a:lnTo>
                    <a:pt x="1273" y="0"/>
                  </a:lnTo>
                  <a:lnTo>
                    <a:pt x="1273" y="14"/>
                  </a:lnTo>
                  <a:close/>
                  <a:moveTo>
                    <a:pt x="1174" y="14"/>
                  </a:moveTo>
                  <a:lnTo>
                    <a:pt x="1117" y="14"/>
                  </a:lnTo>
                  <a:lnTo>
                    <a:pt x="1117" y="0"/>
                  </a:lnTo>
                  <a:lnTo>
                    <a:pt x="1174" y="0"/>
                  </a:lnTo>
                  <a:lnTo>
                    <a:pt x="1174" y="14"/>
                  </a:lnTo>
                  <a:close/>
                  <a:moveTo>
                    <a:pt x="1074" y="14"/>
                  </a:moveTo>
                  <a:lnTo>
                    <a:pt x="1017" y="14"/>
                  </a:lnTo>
                  <a:lnTo>
                    <a:pt x="1017" y="0"/>
                  </a:lnTo>
                  <a:lnTo>
                    <a:pt x="1074" y="0"/>
                  </a:lnTo>
                  <a:lnTo>
                    <a:pt x="1074" y="14"/>
                  </a:lnTo>
                  <a:close/>
                  <a:moveTo>
                    <a:pt x="974" y="14"/>
                  </a:moveTo>
                  <a:lnTo>
                    <a:pt x="917" y="14"/>
                  </a:lnTo>
                  <a:lnTo>
                    <a:pt x="917" y="0"/>
                  </a:lnTo>
                  <a:lnTo>
                    <a:pt x="974" y="0"/>
                  </a:lnTo>
                  <a:lnTo>
                    <a:pt x="974" y="14"/>
                  </a:lnTo>
                  <a:close/>
                  <a:moveTo>
                    <a:pt x="875" y="14"/>
                  </a:moveTo>
                  <a:lnTo>
                    <a:pt x="818" y="14"/>
                  </a:lnTo>
                  <a:lnTo>
                    <a:pt x="818" y="0"/>
                  </a:lnTo>
                  <a:lnTo>
                    <a:pt x="875" y="0"/>
                  </a:lnTo>
                  <a:lnTo>
                    <a:pt x="875" y="14"/>
                  </a:lnTo>
                  <a:close/>
                  <a:moveTo>
                    <a:pt x="775" y="14"/>
                  </a:moveTo>
                  <a:lnTo>
                    <a:pt x="718" y="14"/>
                  </a:lnTo>
                  <a:lnTo>
                    <a:pt x="718" y="0"/>
                  </a:lnTo>
                  <a:lnTo>
                    <a:pt x="775" y="0"/>
                  </a:lnTo>
                  <a:lnTo>
                    <a:pt x="775" y="14"/>
                  </a:lnTo>
                  <a:close/>
                  <a:moveTo>
                    <a:pt x="675" y="14"/>
                  </a:moveTo>
                  <a:lnTo>
                    <a:pt x="618" y="14"/>
                  </a:lnTo>
                  <a:lnTo>
                    <a:pt x="618" y="0"/>
                  </a:lnTo>
                  <a:lnTo>
                    <a:pt x="675" y="0"/>
                  </a:lnTo>
                  <a:lnTo>
                    <a:pt x="675" y="14"/>
                  </a:lnTo>
                  <a:close/>
                  <a:moveTo>
                    <a:pt x="575" y="14"/>
                  </a:moveTo>
                  <a:lnTo>
                    <a:pt x="518" y="14"/>
                  </a:lnTo>
                  <a:lnTo>
                    <a:pt x="518" y="0"/>
                  </a:lnTo>
                  <a:lnTo>
                    <a:pt x="575" y="0"/>
                  </a:lnTo>
                  <a:lnTo>
                    <a:pt x="575" y="14"/>
                  </a:lnTo>
                  <a:close/>
                  <a:moveTo>
                    <a:pt x="476" y="14"/>
                  </a:moveTo>
                  <a:lnTo>
                    <a:pt x="419" y="14"/>
                  </a:lnTo>
                  <a:lnTo>
                    <a:pt x="419" y="0"/>
                  </a:lnTo>
                  <a:lnTo>
                    <a:pt x="476" y="0"/>
                  </a:lnTo>
                  <a:lnTo>
                    <a:pt x="476" y="14"/>
                  </a:lnTo>
                  <a:close/>
                  <a:moveTo>
                    <a:pt x="376" y="14"/>
                  </a:moveTo>
                  <a:lnTo>
                    <a:pt x="319" y="14"/>
                  </a:lnTo>
                  <a:lnTo>
                    <a:pt x="319" y="0"/>
                  </a:lnTo>
                  <a:lnTo>
                    <a:pt x="376" y="0"/>
                  </a:lnTo>
                  <a:lnTo>
                    <a:pt x="376" y="14"/>
                  </a:lnTo>
                  <a:close/>
                  <a:moveTo>
                    <a:pt x="276" y="14"/>
                  </a:moveTo>
                  <a:lnTo>
                    <a:pt x="219" y="14"/>
                  </a:lnTo>
                  <a:lnTo>
                    <a:pt x="219" y="0"/>
                  </a:lnTo>
                  <a:lnTo>
                    <a:pt x="276" y="0"/>
                  </a:lnTo>
                  <a:lnTo>
                    <a:pt x="276" y="14"/>
                  </a:lnTo>
                  <a:close/>
                  <a:moveTo>
                    <a:pt x="176" y="14"/>
                  </a:moveTo>
                  <a:lnTo>
                    <a:pt x="119" y="14"/>
                  </a:lnTo>
                  <a:lnTo>
                    <a:pt x="119" y="0"/>
                  </a:lnTo>
                  <a:lnTo>
                    <a:pt x="176" y="0"/>
                  </a:lnTo>
                  <a:lnTo>
                    <a:pt x="176" y="14"/>
                  </a:lnTo>
                  <a:close/>
                  <a:moveTo>
                    <a:pt x="77" y="14"/>
                  </a:moveTo>
                  <a:lnTo>
                    <a:pt x="20" y="14"/>
                  </a:lnTo>
                  <a:lnTo>
                    <a:pt x="20" y="0"/>
                  </a:lnTo>
                  <a:lnTo>
                    <a:pt x="77" y="0"/>
                  </a:lnTo>
                  <a:lnTo>
                    <a:pt x="77" y="14"/>
                  </a:lnTo>
                  <a:close/>
                  <a:moveTo>
                    <a:pt x="14" y="37"/>
                  </a:moveTo>
                  <a:lnTo>
                    <a:pt x="14" y="94"/>
                  </a:lnTo>
                  <a:lnTo>
                    <a:pt x="0" y="94"/>
                  </a:lnTo>
                  <a:lnTo>
                    <a:pt x="0" y="37"/>
                  </a:lnTo>
                  <a:lnTo>
                    <a:pt x="14" y="37"/>
                  </a:lnTo>
                  <a:close/>
                  <a:moveTo>
                    <a:pt x="14" y="137"/>
                  </a:moveTo>
                  <a:lnTo>
                    <a:pt x="14" y="194"/>
                  </a:lnTo>
                  <a:lnTo>
                    <a:pt x="0" y="194"/>
                  </a:lnTo>
                  <a:lnTo>
                    <a:pt x="0" y="137"/>
                  </a:lnTo>
                  <a:lnTo>
                    <a:pt x="14" y="137"/>
                  </a:lnTo>
                  <a:close/>
                  <a:moveTo>
                    <a:pt x="14" y="237"/>
                  </a:moveTo>
                  <a:lnTo>
                    <a:pt x="14" y="294"/>
                  </a:lnTo>
                  <a:lnTo>
                    <a:pt x="0" y="294"/>
                  </a:lnTo>
                  <a:lnTo>
                    <a:pt x="0" y="237"/>
                  </a:lnTo>
                  <a:lnTo>
                    <a:pt x="14" y="237"/>
                  </a:lnTo>
                  <a:close/>
                  <a:moveTo>
                    <a:pt x="14" y="336"/>
                  </a:moveTo>
                  <a:lnTo>
                    <a:pt x="14" y="393"/>
                  </a:lnTo>
                  <a:lnTo>
                    <a:pt x="0" y="393"/>
                  </a:lnTo>
                  <a:lnTo>
                    <a:pt x="0" y="336"/>
                  </a:lnTo>
                  <a:lnTo>
                    <a:pt x="14" y="336"/>
                  </a:lnTo>
                  <a:close/>
                  <a:moveTo>
                    <a:pt x="14" y="436"/>
                  </a:moveTo>
                  <a:lnTo>
                    <a:pt x="14" y="493"/>
                  </a:lnTo>
                  <a:lnTo>
                    <a:pt x="0" y="493"/>
                  </a:lnTo>
                  <a:lnTo>
                    <a:pt x="0" y="436"/>
                  </a:lnTo>
                  <a:lnTo>
                    <a:pt x="14" y="436"/>
                  </a:lnTo>
                  <a:close/>
                  <a:moveTo>
                    <a:pt x="38" y="498"/>
                  </a:moveTo>
                  <a:lnTo>
                    <a:pt x="95" y="498"/>
                  </a:lnTo>
                  <a:lnTo>
                    <a:pt x="95" y="512"/>
                  </a:lnTo>
                  <a:lnTo>
                    <a:pt x="38" y="512"/>
                  </a:lnTo>
                  <a:lnTo>
                    <a:pt x="38" y="498"/>
                  </a:lnTo>
                  <a:close/>
                  <a:moveTo>
                    <a:pt x="137" y="498"/>
                  </a:moveTo>
                  <a:lnTo>
                    <a:pt x="194" y="498"/>
                  </a:lnTo>
                  <a:lnTo>
                    <a:pt x="194" y="512"/>
                  </a:lnTo>
                  <a:lnTo>
                    <a:pt x="137" y="512"/>
                  </a:lnTo>
                  <a:lnTo>
                    <a:pt x="137" y="498"/>
                  </a:lnTo>
                  <a:close/>
                  <a:moveTo>
                    <a:pt x="237" y="498"/>
                  </a:moveTo>
                  <a:lnTo>
                    <a:pt x="294" y="498"/>
                  </a:lnTo>
                  <a:lnTo>
                    <a:pt x="294" y="512"/>
                  </a:lnTo>
                  <a:lnTo>
                    <a:pt x="237" y="512"/>
                  </a:lnTo>
                  <a:lnTo>
                    <a:pt x="237" y="498"/>
                  </a:lnTo>
                  <a:close/>
                  <a:moveTo>
                    <a:pt x="337" y="498"/>
                  </a:moveTo>
                  <a:lnTo>
                    <a:pt x="394" y="498"/>
                  </a:lnTo>
                  <a:lnTo>
                    <a:pt x="394" y="512"/>
                  </a:lnTo>
                  <a:lnTo>
                    <a:pt x="337" y="512"/>
                  </a:lnTo>
                  <a:lnTo>
                    <a:pt x="337" y="498"/>
                  </a:lnTo>
                  <a:close/>
                  <a:moveTo>
                    <a:pt x="437" y="498"/>
                  </a:moveTo>
                  <a:lnTo>
                    <a:pt x="494" y="498"/>
                  </a:lnTo>
                  <a:lnTo>
                    <a:pt x="494" y="512"/>
                  </a:lnTo>
                  <a:lnTo>
                    <a:pt x="437" y="512"/>
                  </a:lnTo>
                  <a:lnTo>
                    <a:pt x="437" y="498"/>
                  </a:lnTo>
                  <a:close/>
                  <a:moveTo>
                    <a:pt x="536" y="498"/>
                  </a:moveTo>
                  <a:lnTo>
                    <a:pt x="593" y="498"/>
                  </a:lnTo>
                  <a:lnTo>
                    <a:pt x="593" y="512"/>
                  </a:lnTo>
                  <a:lnTo>
                    <a:pt x="536" y="512"/>
                  </a:lnTo>
                  <a:lnTo>
                    <a:pt x="536" y="498"/>
                  </a:lnTo>
                  <a:close/>
                  <a:moveTo>
                    <a:pt x="636" y="498"/>
                  </a:moveTo>
                  <a:lnTo>
                    <a:pt x="693" y="498"/>
                  </a:lnTo>
                  <a:lnTo>
                    <a:pt x="693" y="512"/>
                  </a:lnTo>
                  <a:lnTo>
                    <a:pt x="636" y="512"/>
                  </a:lnTo>
                  <a:lnTo>
                    <a:pt x="636" y="498"/>
                  </a:lnTo>
                  <a:close/>
                  <a:moveTo>
                    <a:pt x="736" y="498"/>
                  </a:moveTo>
                  <a:lnTo>
                    <a:pt x="793" y="498"/>
                  </a:lnTo>
                  <a:lnTo>
                    <a:pt x="793" y="512"/>
                  </a:lnTo>
                  <a:lnTo>
                    <a:pt x="736" y="512"/>
                  </a:lnTo>
                  <a:lnTo>
                    <a:pt x="736" y="498"/>
                  </a:lnTo>
                  <a:close/>
                  <a:moveTo>
                    <a:pt x="835" y="498"/>
                  </a:moveTo>
                  <a:lnTo>
                    <a:pt x="892" y="498"/>
                  </a:lnTo>
                  <a:lnTo>
                    <a:pt x="892" y="512"/>
                  </a:lnTo>
                  <a:lnTo>
                    <a:pt x="835" y="512"/>
                  </a:lnTo>
                  <a:lnTo>
                    <a:pt x="835" y="498"/>
                  </a:lnTo>
                  <a:close/>
                  <a:moveTo>
                    <a:pt x="935" y="498"/>
                  </a:moveTo>
                  <a:lnTo>
                    <a:pt x="992" y="498"/>
                  </a:lnTo>
                  <a:lnTo>
                    <a:pt x="992" y="512"/>
                  </a:lnTo>
                  <a:lnTo>
                    <a:pt x="935" y="512"/>
                  </a:lnTo>
                  <a:lnTo>
                    <a:pt x="935" y="498"/>
                  </a:lnTo>
                  <a:close/>
                  <a:moveTo>
                    <a:pt x="1035" y="498"/>
                  </a:moveTo>
                  <a:lnTo>
                    <a:pt x="1092" y="498"/>
                  </a:lnTo>
                  <a:lnTo>
                    <a:pt x="1092" y="512"/>
                  </a:lnTo>
                  <a:lnTo>
                    <a:pt x="1035" y="512"/>
                  </a:lnTo>
                  <a:lnTo>
                    <a:pt x="1035" y="498"/>
                  </a:lnTo>
                  <a:close/>
                  <a:moveTo>
                    <a:pt x="1135" y="498"/>
                  </a:moveTo>
                  <a:lnTo>
                    <a:pt x="1192" y="498"/>
                  </a:lnTo>
                  <a:lnTo>
                    <a:pt x="1192" y="512"/>
                  </a:lnTo>
                  <a:lnTo>
                    <a:pt x="1135" y="512"/>
                  </a:lnTo>
                  <a:lnTo>
                    <a:pt x="1135" y="498"/>
                  </a:lnTo>
                  <a:close/>
                  <a:moveTo>
                    <a:pt x="1234" y="498"/>
                  </a:moveTo>
                  <a:lnTo>
                    <a:pt x="1291" y="498"/>
                  </a:lnTo>
                  <a:lnTo>
                    <a:pt x="1291" y="512"/>
                  </a:lnTo>
                  <a:lnTo>
                    <a:pt x="1234" y="512"/>
                  </a:lnTo>
                  <a:lnTo>
                    <a:pt x="1234" y="498"/>
                  </a:lnTo>
                  <a:close/>
                  <a:moveTo>
                    <a:pt x="1334" y="498"/>
                  </a:moveTo>
                  <a:lnTo>
                    <a:pt x="1391" y="498"/>
                  </a:lnTo>
                  <a:lnTo>
                    <a:pt x="1391" y="512"/>
                  </a:lnTo>
                  <a:lnTo>
                    <a:pt x="1334" y="512"/>
                  </a:lnTo>
                  <a:lnTo>
                    <a:pt x="1334" y="498"/>
                  </a:lnTo>
                  <a:close/>
                  <a:moveTo>
                    <a:pt x="1434" y="498"/>
                  </a:moveTo>
                  <a:lnTo>
                    <a:pt x="1491" y="498"/>
                  </a:lnTo>
                  <a:lnTo>
                    <a:pt x="1491" y="512"/>
                  </a:lnTo>
                  <a:lnTo>
                    <a:pt x="1434" y="512"/>
                  </a:lnTo>
                  <a:lnTo>
                    <a:pt x="1434" y="498"/>
                  </a:lnTo>
                  <a:close/>
                  <a:moveTo>
                    <a:pt x="1534" y="498"/>
                  </a:moveTo>
                  <a:lnTo>
                    <a:pt x="1591" y="498"/>
                  </a:lnTo>
                  <a:lnTo>
                    <a:pt x="1591" y="512"/>
                  </a:lnTo>
                  <a:lnTo>
                    <a:pt x="1534" y="512"/>
                  </a:lnTo>
                  <a:lnTo>
                    <a:pt x="1534" y="498"/>
                  </a:lnTo>
                  <a:close/>
                  <a:moveTo>
                    <a:pt x="1633" y="498"/>
                  </a:moveTo>
                  <a:lnTo>
                    <a:pt x="1690" y="498"/>
                  </a:lnTo>
                  <a:lnTo>
                    <a:pt x="1690" y="512"/>
                  </a:lnTo>
                  <a:lnTo>
                    <a:pt x="1633" y="512"/>
                  </a:lnTo>
                  <a:lnTo>
                    <a:pt x="1633" y="498"/>
                  </a:lnTo>
                  <a:close/>
                  <a:moveTo>
                    <a:pt x="1733" y="498"/>
                  </a:moveTo>
                  <a:lnTo>
                    <a:pt x="1790" y="498"/>
                  </a:lnTo>
                  <a:lnTo>
                    <a:pt x="1790" y="512"/>
                  </a:lnTo>
                  <a:lnTo>
                    <a:pt x="1733" y="512"/>
                  </a:lnTo>
                  <a:lnTo>
                    <a:pt x="1733" y="498"/>
                  </a:lnTo>
                  <a:close/>
                  <a:moveTo>
                    <a:pt x="1833" y="498"/>
                  </a:moveTo>
                  <a:lnTo>
                    <a:pt x="1890" y="498"/>
                  </a:lnTo>
                  <a:lnTo>
                    <a:pt x="1890" y="512"/>
                  </a:lnTo>
                  <a:lnTo>
                    <a:pt x="1833" y="512"/>
                  </a:lnTo>
                  <a:lnTo>
                    <a:pt x="1833" y="498"/>
                  </a:lnTo>
                  <a:close/>
                  <a:moveTo>
                    <a:pt x="1933" y="498"/>
                  </a:moveTo>
                  <a:lnTo>
                    <a:pt x="1972" y="498"/>
                  </a:lnTo>
                  <a:lnTo>
                    <a:pt x="1964" y="505"/>
                  </a:lnTo>
                  <a:lnTo>
                    <a:pt x="1964" y="487"/>
                  </a:lnTo>
                  <a:lnTo>
                    <a:pt x="1979" y="487"/>
                  </a:lnTo>
                  <a:lnTo>
                    <a:pt x="1979" y="512"/>
                  </a:lnTo>
                  <a:lnTo>
                    <a:pt x="1933" y="512"/>
                  </a:lnTo>
                  <a:lnTo>
                    <a:pt x="1933" y="498"/>
                  </a:lnTo>
                  <a:close/>
                  <a:moveTo>
                    <a:pt x="1964" y="444"/>
                  </a:moveTo>
                  <a:lnTo>
                    <a:pt x="1964" y="388"/>
                  </a:lnTo>
                  <a:lnTo>
                    <a:pt x="1979" y="388"/>
                  </a:lnTo>
                  <a:lnTo>
                    <a:pt x="1979" y="444"/>
                  </a:lnTo>
                  <a:lnTo>
                    <a:pt x="1964" y="444"/>
                  </a:lnTo>
                  <a:close/>
                  <a:moveTo>
                    <a:pt x="1964" y="345"/>
                  </a:moveTo>
                  <a:lnTo>
                    <a:pt x="1964" y="288"/>
                  </a:lnTo>
                  <a:lnTo>
                    <a:pt x="1979" y="288"/>
                  </a:lnTo>
                  <a:lnTo>
                    <a:pt x="1979" y="345"/>
                  </a:lnTo>
                  <a:lnTo>
                    <a:pt x="1964" y="345"/>
                  </a:lnTo>
                  <a:close/>
                  <a:moveTo>
                    <a:pt x="1964" y="245"/>
                  </a:moveTo>
                  <a:lnTo>
                    <a:pt x="1964" y="188"/>
                  </a:lnTo>
                  <a:lnTo>
                    <a:pt x="1979" y="188"/>
                  </a:lnTo>
                  <a:lnTo>
                    <a:pt x="1979" y="245"/>
                  </a:lnTo>
                  <a:lnTo>
                    <a:pt x="1964" y="245"/>
                  </a:lnTo>
                  <a:close/>
                  <a:moveTo>
                    <a:pt x="1964" y="145"/>
                  </a:moveTo>
                  <a:lnTo>
                    <a:pt x="1964" y="88"/>
                  </a:lnTo>
                  <a:lnTo>
                    <a:pt x="1979" y="88"/>
                  </a:lnTo>
                  <a:lnTo>
                    <a:pt x="1979" y="145"/>
                  </a:lnTo>
                  <a:lnTo>
                    <a:pt x="1964" y="145"/>
                  </a:lnTo>
                  <a:close/>
                  <a:moveTo>
                    <a:pt x="1964" y="46"/>
                  </a:moveTo>
                  <a:lnTo>
                    <a:pt x="1964" y="7"/>
                  </a:lnTo>
                  <a:lnTo>
                    <a:pt x="1979" y="7"/>
                  </a:lnTo>
                  <a:lnTo>
                    <a:pt x="1979" y="46"/>
                  </a:lnTo>
                  <a:lnTo>
                    <a:pt x="1964" y="46"/>
                  </a:lnTo>
                  <a:close/>
                </a:path>
              </a:pathLst>
            </a:custGeom>
            <a:solidFill>
              <a:srgbClr val="000000"/>
            </a:solidFill>
            <a:ln w="1270" cap="flat">
              <a:solidFill>
                <a:srgbClr val="000000"/>
              </a:solidFill>
              <a:prstDash val="solid"/>
              <a:bevel/>
              <a:headEnd/>
              <a:tailEnd/>
            </a:ln>
          </p:spPr>
          <p:txBody>
            <a:bodyPr rot="0" vert="horz" wrap="square" lIns="0" tIns="0" rIns="0" bIns="0" anchor="ctr" anchorCtr="0" upright="1">
              <a:noAutofit/>
            </a:bodyPr>
            <a:lstStyle/>
            <a:p>
              <a:pPr algn="ctr"/>
              <a:r>
                <a:rPr lang="en-US" sz="65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LCC</a:t>
              </a:r>
              <a:r>
                <a:rPr lang="ja-JP" sz="65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・総合評価が必要</a:t>
              </a:r>
              <a:endParaRPr lang="ja-JP" sz="6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9" name="Freeform 199">
              <a:extLst>
                <a:ext uri="{FF2B5EF4-FFF2-40B4-BE49-F238E27FC236}">
                  <a16:creationId xmlns:a16="http://schemas.microsoft.com/office/drawing/2014/main" id="{D02D58EE-2ECB-F0DF-10CC-6AC2A0F559A8}"/>
                </a:ext>
              </a:extLst>
            </p:cNvPr>
            <p:cNvSpPr>
              <a:spLocks noEditPoints="1"/>
            </p:cNvSpPr>
            <p:nvPr/>
          </p:nvSpPr>
          <p:spPr bwMode="auto">
            <a:xfrm>
              <a:off x="1686172" y="4675991"/>
              <a:ext cx="1252076" cy="708475"/>
            </a:xfrm>
            <a:custGeom>
              <a:avLst/>
              <a:gdLst>
                <a:gd name="T0" fmla="*/ 1972 w 1979"/>
                <a:gd name="T1" fmla="*/ 0 h 512"/>
                <a:gd name="T2" fmla="*/ 1815 w 1979"/>
                <a:gd name="T3" fmla="*/ 0 h 512"/>
                <a:gd name="T4" fmla="*/ 1715 w 1979"/>
                <a:gd name="T5" fmla="*/ 14 h 512"/>
                <a:gd name="T6" fmla="*/ 1672 w 1979"/>
                <a:gd name="T7" fmla="*/ 14 h 512"/>
                <a:gd name="T8" fmla="*/ 1672 w 1979"/>
                <a:gd name="T9" fmla="*/ 14 h 512"/>
                <a:gd name="T10" fmla="*/ 1573 w 1979"/>
                <a:gd name="T11" fmla="*/ 0 h 512"/>
                <a:gd name="T12" fmla="*/ 1416 w 1979"/>
                <a:gd name="T13" fmla="*/ 0 h 512"/>
                <a:gd name="T14" fmla="*/ 1316 w 1979"/>
                <a:gd name="T15" fmla="*/ 14 h 512"/>
                <a:gd name="T16" fmla="*/ 1273 w 1979"/>
                <a:gd name="T17" fmla="*/ 14 h 512"/>
                <a:gd name="T18" fmla="*/ 1273 w 1979"/>
                <a:gd name="T19" fmla="*/ 14 h 512"/>
                <a:gd name="T20" fmla="*/ 1174 w 1979"/>
                <a:gd name="T21" fmla="*/ 0 h 512"/>
                <a:gd name="T22" fmla="*/ 1017 w 1979"/>
                <a:gd name="T23" fmla="*/ 0 h 512"/>
                <a:gd name="T24" fmla="*/ 917 w 1979"/>
                <a:gd name="T25" fmla="*/ 14 h 512"/>
                <a:gd name="T26" fmla="*/ 875 w 1979"/>
                <a:gd name="T27" fmla="*/ 14 h 512"/>
                <a:gd name="T28" fmla="*/ 875 w 1979"/>
                <a:gd name="T29" fmla="*/ 14 h 512"/>
                <a:gd name="T30" fmla="*/ 775 w 1979"/>
                <a:gd name="T31" fmla="*/ 0 h 512"/>
                <a:gd name="T32" fmla="*/ 618 w 1979"/>
                <a:gd name="T33" fmla="*/ 0 h 512"/>
                <a:gd name="T34" fmla="*/ 518 w 1979"/>
                <a:gd name="T35" fmla="*/ 14 h 512"/>
                <a:gd name="T36" fmla="*/ 476 w 1979"/>
                <a:gd name="T37" fmla="*/ 14 h 512"/>
                <a:gd name="T38" fmla="*/ 476 w 1979"/>
                <a:gd name="T39" fmla="*/ 14 h 512"/>
                <a:gd name="T40" fmla="*/ 376 w 1979"/>
                <a:gd name="T41" fmla="*/ 0 h 512"/>
                <a:gd name="T42" fmla="*/ 219 w 1979"/>
                <a:gd name="T43" fmla="*/ 0 h 512"/>
                <a:gd name="T44" fmla="*/ 119 w 1979"/>
                <a:gd name="T45" fmla="*/ 14 h 512"/>
                <a:gd name="T46" fmla="*/ 77 w 1979"/>
                <a:gd name="T47" fmla="*/ 14 h 512"/>
                <a:gd name="T48" fmla="*/ 77 w 1979"/>
                <a:gd name="T49" fmla="*/ 14 h 512"/>
                <a:gd name="T50" fmla="*/ 0 w 1979"/>
                <a:gd name="T51" fmla="*/ 37 h 512"/>
                <a:gd name="T52" fmla="*/ 0 w 1979"/>
                <a:gd name="T53" fmla="*/ 194 h 512"/>
                <a:gd name="T54" fmla="*/ 14 w 1979"/>
                <a:gd name="T55" fmla="*/ 294 h 512"/>
                <a:gd name="T56" fmla="*/ 14 w 1979"/>
                <a:gd name="T57" fmla="*/ 336 h 512"/>
                <a:gd name="T58" fmla="*/ 14 w 1979"/>
                <a:gd name="T59" fmla="*/ 336 h 512"/>
                <a:gd name="T60" fmla="*/ 0 w 1979"/>
                <a:gd name="T61" fmla="*/ 436 h 512"/>
                <a:gd name="T62" fmla="*/ 95 w 1979"/>
                <a:gd name="T63" fmla="*/ 512 h 512"/>
                <a:gd name="T64" fmla="*/ 194 w 1979"/>
                <a:gd name="T65" fmla="*/ 498 h 512"/>
                <a:gd name="T66" fmla="*/ 237 w 1979"/>
                <a:gd name="T67" fmla="*/ 498 h 512"/>
                <a:gd name="T68" fmla="*/ 237 w 1979"/>
                <a:gd name="T69" fmla="*/ 498 h 512"/>
                <a:gd name="T70" fmla="*/ 337 w 1979"/>
                <a:gd name="T71" fmla="*/ 512 h 512"/>
                <a:gd name="T72" fmla="*/ 494 w 1979"/>
                <a:gd name="T73" fmla="*/ 512 h 512"/>
                <a:gd name="T74" fmla="*/ 593 w 1979"/>
                <a:gd name="T75" fmla="*/ 498 h 512"/>
                <a:gd name="T76" fmla="*/ 636 w 1979"/>
                <a:gd name="T77" fmla="*/ 498 h 512"/>
                <a:gd name="T78" fmla="*/ 636 w 1979"/>
                <a:gd name="T79" fmla="*/ 498 h 512"/>
                <a:gd name="T80" fmla="*/ 736 w 1979"/>
                <a:gd name="T81" fmla="*/ 512 h 512"/>
                <a:gd name="T82" fmla="*/ 892 w 1979"/>
                <a:gd name="T83" fmla="*/ 512 h 512"/>
                <a:gd name="T84" fmla="*/ 992 w 1979"/>
                <a:gd name="T85" fmla="*/ 498 h 512"/>
                <a:gd name="T86" fmla="*/ 1035 w 1979"/>
                <a:gd name="T87" fmla="*/ 498 h 512"/>
                <a:gd name="T88" fmla="*/ 1035 w 1979"/>
                <a:gd name="T89" fmla="*/ 498 h 512"/>
                <a:gd name="T90" fmla="*/ 1135 w 1979"/>
                <a:gd name="T91" fmla="*/ 512 h 512"/>
                <a:gd name="T92" fmla="*/ 1291 w 1979"/>
                <a:gd name="T93" fmla="*/ 512 h 512"/>
                <a:gd name="T94" fmla="*/ 1391 w 1979"/>
                <a:gd name="T95" fmla="*/ 498 h 512"/>
                <a:gd name="T96" fmla="*/ 1434 w 1979"/>
                <a:gd name="T97" fmla="*/ 498 h 512"/>
                <a:gd name="T98" fmla="*/ 1434 w 1979"/>
                <a:gd name="T99" fmla="*/ 498 h 512"/>
                <a:gd name="T100" fmla="*/ 1534 w 1979"/>
                <a:gd name="T101" fmla="*/ 512 h 512"/>
                <a:gd name="T102" fmla="*/ 1690 w 1979"/>
                <a:gd name="T103" fmla="*/ 512 h 512"/>
                <a:gd name="T104" fmla="*/ 1790 w 1979"/>
                <a:gd name="T105" fmla="*/ 498 h 512"/>
                <a:gd name="T106" fmla="*/ 1833 w 1979"/>
                <a:gd name="T107" fmla="*/ 498 h 512"/>
                <a:gd name="T108" fmla="*/ 1833 w 1979"/>
                <a:gd name="T109" fmla="*/ 498 h 512"/>
                <a:gd name="T110" fmla="*/ 1964 w 1979"/>
                <a:gd name="T111" fmla="*/ 487 h 512"/>
                <a:gd name="T112" fmla="*/ 1933 w 1979"/>
                <a:gd name="T113" fmla="*/ 498 h 512"/>
                <a:gd name="T114" fmla="*/ 1979 w 1979"/>
                <a:gd name="T115" fmla="*/ 444 h 512"/>
                <a:gd name="T116" fmla="*/ 1979 w 1979"/>
                <a:gd name="T117" fmla="*/ 288 h 512"/>
                <a:gd name="T118" fmla="*/ 1964 w 1979"/>
                <a:gd name="T119" fmla="*/ 188 h 512"/>
                <a:gd name="T120" fmla="*/ 1964 w 1979"/>
                <a:gd name="T121" fmla="*/ 145 h 512"/>
                <a:gd name="T122" fmla="*/ 1964 w 1979"/>
                <a:gd name="T123" fmla="*/ 145 h 512"/>
                <a:gd name="T124" fmla="*/ 1979 w 1979"/>
                <a:gd name="T125" fmla="*/ 4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512">
                  <a:moveTo>
                    <a:pt x="1972" y="14"/>
                  </a:moveTo>
                  <a:lnTo>
                    <a:pt x="1915" y="14"/>
                  </a:lnTo>
                  <a:lnTo>
                    <a:pt x="1915" y="0"/>
                  </a:lnTo>
                  <a:lnTo>
                    <a:pt x="1972" y="0"/>
                  </a:lnTo>
                  <a:lnTo>
                    <a:pt x="1972" y="14"/>
                  </a:lnTo>
                  <a:close/>
                  <a:moveTo>
                    <a:pt x="1872" y="14"/>
                  </a:moveTo>
                  <a:lnTo>
                    <a:pt x="1815" y="14"/>
                  </a:lnTo>
                  <a:lnTo>
                    <a:pt x="1815" y="0"/>
                  </a:lnTo>
                  <a:lnTo>
                    <a:pt x="1872" y="0"/>
                  </a:lnTo>
                  <a:lnTo>
                    <a:pt x="1872" y="14"/>
                  </a:lnTo>
                  <a:close/>
                  <a:moveTo>
                    <a:pt x="1772" y="14"/>
                  </a:moveTo>
                  <a:lnTo>
                    <a:pt x="1715" y="14"/>
                  </a:lnTo>
                  <a:lnTo>
                    <a:pt x="1715" y="0"/>
                  </a:lnTo>
                  <a:lnTo>
                    <a:pt x="1772" y="0"/>
                  </a:lnTo>
                  <a:lnTo>
                    <a:pt x="1772" y="14"/>
                  </a:lnTo>
                  <a:close/>
                  <a:moveTo>
                    <a:pt x="1672" y="14"/>
                  </a:moveTo>
                  <a:lnTo>
                    <a:pt x="1615" y="14"/>
                  </a:lnTo>
                  <a:lnTo>
                    <a:pt x="1615" y="0"/>
                  </a:lnTo>
                  <a:lnTo>
                    <a:pt x="1672" y="0"/>
                  </a:lnTo>
                  <a:lnTo>
                    <a:pt x="1672" y="14"/>
                  </a:lnTo>
                  <a:close/>
                  <a:moveTo>
                    <a:pt x="1573" y="14"/>
                  </a:moveTo>
                  <a:lnTo>
                    <a:pt x="1516" y="14"/>
                  </a:lnTo>
                  <a:lnTo>
                    <a:pt x="1516" y="0"/>
                  </a:lnTo>
                  <a:lnTo>
                    <a:pt x="1573" y="0"/>
                  </a:lnTo>
                  <a:lnTo>
                    <a:pt x="1573" y="14"/>
                  </a:lnTo>
                  <a:close/>
                  <a:moveTo>
                    <a:pt x="1473" y="14"/>
                  </a:moveTo>
                  <a:lnTo>
                    <a:pt x="1416" y="14"/>
                  </a:lnTo>
                  <a:lnTo>
                    <a:pt x="1416" y="0"/>
                  </a:lnTo>
                  <a:lnTo>
                    <a:pt x="1473" y="0"/>
                  </a:lnTo>
                  <a:lnTo>
                    <a:pt x="1473" y="14"/>
                  </a:lnTo>
                  <a:close/>
                  <a:moveTo>
                    <a:pt x="1373" y="14"/>
                  </a:moveTo>
                  <a:lnTo>
                    <a:pt x="1316" y="14"/>
                  </a:lnTo>
                  <a:lnTo>
                    <a:pt x="1316" y="0"/>
                  </a:lnTo>
                  <a:lnTo>
                    <a:pt x="1373" y="0"/>
                  </a:lnTo>
                  <a:lnTo>
                    <a:pt x="1373" y="14"/>
                  </a:lnTo>
                  <a:close/>
                  <a:moveTo>
                    <a:pt x="1273" y="14"/>
                  </a:moveTo>
                  <a:lnTo>
                    <a:pt x="1216" y="14"/>
                  </a:lnTo>
                  <a:lnTo>
                    <a:pt x="1216" y="0"/>
                  </a:lnTo>
                  <a:lnTo>
                    <a:pt x="1273" y="0"/>
                  </a:lnTo>
                  <a:lnTo>
                    <a:pt x="1273" y="14"/>
                  </a:lnTo>
                  <a:close/>
                  <a:moveTo>
                    <a:pt x="1174" y="14"/>
                  </a:moveTo>
                  <a:lnTo>
                    <a:pt x="1117" y="14"/>
                  </a:lnTo>
                  <a:lnTo>
                    <a:pt x="1117" y="0"/>
                  </a:lnTo>
                  <a:lnTo>
                    <a:pt x="1174" y="0"/>
                  </a:lnTo>
                  <a:lnTo>
                    <a:pt x="1174" y="14"/>
                  </a:lnTo>
                  <a:close/>
                  <a:moveTo>
                    <a:pt x="1074" y="14"/>
                  </a:moveTo>
                  <a:lnTo>
                    <a:pt x="1017" y="14"/>
                  </a:lnTo>
                  <a:lnTo>
                    <a:pt x="1017" y="0"/>
                  </a:lnTo>
                  <a:lnTo>
                    <a:pt x="1074" y="0"/>
                  </a:lnTo>
                  <a:lnTo>
                    <a:pt x="1074" y="14"/>
                  </a:lnTo>
                  <a:close/>
                  <a:moveTo>
                    <a:pt x="974" y="14"/>
                  </a:moveTo>
                  <a:lnTo>
                    <a:pt x="917" y="14"/>
                  </a:lnTo>
                  <a:lnTo>
                    <a:pt x="917" y="0"/>
                  </a:lnTo>
                  <a:lnTo>
                    <a:pt x="974" y="0"/>
                  </a:lnTo>
                  <a:lnTo>
                    <a:pt x="974" y="14"/>
                  </a:lnTo>
                  <a:close/>
                  <a:moveTo>
                    <a:pt x="875" y="14"/>
                  </a:moveTo>
                  <a:lnTo>
                    <a:pt x="818" y="14"/>
                  </a:lnTo>
                  <a:lnTo>
                    <a:pt x="818" y="0"/>
                  </a:lnTo>
                  <a:lnTo>
                    <a:pt x="875" y="0"/>
                  </a:lnTo>
                  <a:lnTo>
                    <a:pt x="875" y="14"/>
                  </a:lnTo>
                  <a:close/>
                  <a:moveTo>
                    <a:pt x="775" y="14"/>
                  </a:moveTo>
                  <a:lnTo>
                    <a:pt x="718" y="14"/>
                  </a:lnTo>
                  <a:lnTo>
                    <a:pt x="718" y="0"/>
                  </a:lnTo>
                  <a:lnTo>
                    <a:pt x="775" y="0"/>
                  </a:lnTo>
                  <a:lnTo>
                    <a:pt x="775" y="14"/>
                  </a:lnTo>
                  <a:close/>
                  <a:moveTo>
                    <a:pt x="675" y="14"/>
                  </a:moveTo>
                  <a:lnTo>
                    <a:pt x="618" y="14"/>
                  </a:lnTo>
                  <a:lnTo>
                    <a:pt x="618" y="0"/>
                  </a:lnTo>
                  <a:lnTo>
                    <a:pt x="675" y="0"/>
                  </a:lnTo>
                  <a:lnTo>
                    <a:pt x="675" y="14"/>
                  </a:lnTo>
                  <a:close/>
                  <a:moveTo>
                    <a:pt x="575" y="14"/>
                  </a:moveTo>
                  <a:lnTo>
                    <a:pt x="518" y="14"/>
                  </a:lnTo>
                  <a:lnTo>
                    <a:pt x="518" y="0"/>
                  </a:lnTo>
                  <a:lnTo>
                    <a:pt x="575" y="0"/>
                  </a:lnTo>
                  <a:lnTo>
                    <a:pt x="575" y="14"/>
                  </a:lnTo>
                  <a:close/>
                  <a:moveTo>
                    <a:pt x="476" y="14"/>
                  </a:moveTo>
                  <a:lnTo>
                    <a:pt x="419" y="14"/>
                  </a:lnTo>
                  <a:lnTo>
                    <a:pt x="419" y="0"/>
                  </a:lnTo>
                  <a:lnTo>
                    <a:pt x="476" y="0"/>
                  </a:lnTo>
                  <a:lnTo>
                    <a:pt x="476" y="14"/>
                  </a:lnTo>
                  <a:close/>
                  <a:moveTo>
                    <a:pt x="376" y="14"/>
                  </a:moveTo>
                  <a:lnTo>
                    <a:pt x="319" y="14"/>
                  </a:lnTo>
                  <a:lnTo>
                    <a:pt x="319" y="0"/>
                  </a:lnTo>
                  <a:lnTo>
                    <a:pt x="376" y="0"/>
                  </a:lnTo>
                  <a:lnTo>
                    <a:pt x="376" y="14"/>
                  </a:lnTo>
                  <a:close/>
                  <a:moveTo>
                    <a:pt x="276" y="14"/>
                  </a:moveTo>
                  <a:lnTo>
                    <a:pt x="219" y="14"/>
                  </a:lnTo>
                  <a:lnTo>
                    <a:pt x="219" y="0"/>
                  </a:lnTo>
                  <a:lnTo>
                    <a:pt x="276" y="0"/>
                  </a:lnTo>
                  <a:lnTo>
                    <a:pt x="276" y="14"/>
                  </a:lnTo>
                  <a:close/>
                  <a:moveTo>
                    <a:pt x="176" y="14"/>
                  </a:moveTo>
                  <a:lnTo>
                    <a:pt x="119" y="14"/>
                  </a:lnTo>
                  <a:lnTo>
                    <a:pt x="119" y="0"/>
                  </a:lnTo>
                  <a:lnTo>
                    <a:pt x="176" y="0"/>
                  </a:lnTo>
                  <a:lnTo>
                    <a:pt x="176" y="14"/>
                  </a:lnTo>
                  <a:close/>
                  <a:moveTo>
                    <a:pt x="77" y="14"/>
                  </a:moveTo>
                  <a:lnTo>
                    <a:pt x="20" y="14"/>
                  </a:lnTo>
                  <a:lnTo>
                    <a:pt x="20" y="0"/>
                  </a:lnTo>
                  <a:lnTo>
                    <a:pt x="77" y="0"/>
                  </a:lnTo>
                  <a:lnTo>
                    <a:pt x="77" y="14"/>
                  </a:lnTo>
                  <a:close/>
                  <a:moveTo>
                    <a:pt x="14" y="37"/>
                  </a:moveTo>
                  <a:lnTo>
                    <a:pt x="14" y="94"/>
                  </a:lnTo>
                  <a:lnTo>
                    <a:pt x="0" y="94"/>
                  </a:lnTo>
                  <a:lnTo>
                    <a:pt x="0" y="37"/>
                  </a:lnTo>
                  <a:lnTo>
                    <a:pt x="14" y="37"/>
                  </a:lnTo>
                  <a:close/>
                  <a:moveTo>
                    <a:pt x="14" y="137"/>
                  </a:moveTo>
                  <a:lnTo>
                    <a:pt x="14" y="194"/>
                  </a:lnTo>
                  <a:lnTo>
                    <a:pt x="0" y="194"/>
                  </a:lnTo>
                  <a:lnTo>
                    <a:pt x="0" y="137"/>
                  </a:lnTo>
                  <a:lnTo>
                    <a:pt x="14" y="137"/>
                  </a:lnTo>
                  <a:close/>
                  <a:moveTo>
                    <a:pt x="14" y="237"/>
                  </a:moveTo>
                  <a:lnTo>
                    <a:pt x="14" y="294"/>
                  </a:lnTo>
                  <a:lnTo>
                    <a:pt x="0" y="294"/>
                  </a:lnTo>
                  <a:lnTo>
                    <a:pt x="0" y="237"/>
                  </a:lnTo>
                  <a:lnTo>
                    <a:pt x="14" y="237"/>
                  </a:lnTo>
                  <a:close/>
                  <a:moveTo>
                    <a:pt x="14" y="336"/>
                  </a:moveTo>
                  <a:lnTo>
                    <a:pt x="14" y="393"/>
                  </a:lnTo>
                  <a:lnTo>
                    <a:pt x="0" y="393"/>
                  </a:lnTo>
                  <a:lnTo>
                    <a:pt x="0" y="336"/>
                  </a:lnTo>
                  <a:lnTo>
                    <a:pt x="14" y="336"/>
                  </a:lnTo>
                  <a:close/>
                  <a:moveTo>
                    <a:pt x="14" y="436"/>
                  </a:moveTo>
                  <a:lnTo>
                    <a:pt x="14" y="493"/>
                  </a:lnTo>
                  <a:lnTo>
                    <a:pt x="0" y="493"/>
                  </a:lnTo>
                  <a:lnTo>
                    <a:pt x="0" y="436"/>
                  </a:lnTo>
                  <a:lnTo>
                    <a:pt x="14" y="436"/>
                  </a:lnTo>
                  <a:close/>
                  <a:moveTo>
                    <a:pt x="38" y="498"/>
                  </a:moveTo>
                  <a:lnTo>
                    <a:pt x="95" y="498"/>
                  </a:lnTo>
                  <a:lnTo>
                    <a:pt x="95" y="512"/>
                  </a:lnTo>
                  <a:lnTo>
                    <a:pt x="38" y="512"/>
                  </a:lnTo>
                  <a:lnTo>
                    <a:pt x="38" y="498"/>
                  </a:lnTo>
                  <a:close/>
                  <a:moveTo>
                    <a:pt x="137" y="498"/>
                  </a:moveTo>
                  <a:lnTo>
                    <a:pt x="194" y="498"/>
                  </a:lnTo>
                  <a:lnTo>
                    <a:pt x="194" y="512"/>
                  </a:lnTo>
                  <a:lnTo>
                    <a:pt x="137" y="512"/>
                  </a:lnTo>
                  <a:lnTo>
                    <a:pt x="137" y="498"/>
                  </a:lnTo>
                  <a:close/>
                  <a:moveTo>
                    <a:pt x="237" y="498"/>
                  </a:moveTo>
                  <a:lnTo>
                    <a:pt x="294" y="498"/>
                  </a:lnTo>
                  <a:lnTo>
                    <a:pt x="294" y="512"/>
                  </a:lnTo>
                  <a:lnTo>
                    <a:pt x="237" y="512"/>
                  </a:lnTo>
                  <a:lnTo>
                    <a:pt x="237" y="498"/>
                  </a:lnTo>
                  <a:close/>
                  <a:moveTo>
                    <a:pt x="337" y="498"/>
                  </a:moveTo>
                  <a:lnTo>
                    <a:pt x="394" y="498"/>
                  </a:lnTo>
                  <a:lnTo>
                    <a:pt x="394" y="512"/>
                  </a:lnTo>
                  <a:lnTo>
                    <a:pt x="337" y="512"/>
                  </a:lnTo>
                  <a:lnTo>
                    <a:pt x="337" y="498"/>
                  </a:lnTo>
                  <a:close/>
                  <a:moveTo>
                    <a:pt x="437" y="498"/>
                  </a:moveTo>
                  <a:lnTo>
                    <a:pt x="494" y="498"/>
                  </a:lnTo>
                  <a:lnTo>
                    <a:pt x="494" y="512"/>
                  </a:lnTo>
                  <a:lnTo>
                    <a:pt x="437" y="512"/>
                  </a:lnTo>
                  <a:lnTo>
                    <a:pt x="437" y="498"/>
                  </a:lnTo>
                  <a:close/>
                  <a:moveTo>
                    <a:pt x="536" y="498"/>
                  </a:moveTo>
                  <a:lnTo>
                    <a:pt x="593" y="498"/>
                  </a:lnTo>
                  <a:lnTo>
                    <a:pt x="593" y="512"/>
                  </a:lnTo>
                  <a:lnTo>
                    <a:pt x="536" y="512"/>
                  </a:lnTo>
                  <a:lnTo>
                    <a:pt x="536" y="498"/>
                  </a:lnTo>
                  <a:close/>
                  <a:moveTo>
                    <a:pt x="636" y="498"/>
                  </a:moveTo>
                  <a:lnTo>
                    <a:pt x="693" y="498"/>
                  </a:lnTo>
                  <a:lnTo>
                    <a:pt x="693" y="512"/>
                  </a:lnTo>
                  <a:lnTo>
                    <a:pt x="636" y="512"/>
                  </a:lnTo>
                  <a:lnTo>
                    <a:pt x="636" y="498"/>
                  </a:lnTo>
                  <a:close/>
                  <a:moveTo>
                    <a:pt x="736" y="498"/>
                  </a:moveTo>
                  <a:lnTo>
                    <a:pt x="793" y="498"/>
                  </a:lnTo>
                  <a:lnTo>
                    <a:pt x="793" y="512"/>
                  </a:lnTo>
                  <a:lnTo>
                    <a:pt x="736" y="512"/>
                  </a:lnTo>
                  <a:lnTo>
                    <a:pt x="736" y="498"/>
                  </a:lnTo>
                  <a:close/>
                  <a:moveTo>
                    <a:pt x="835" y="498"/>
                  </a:moveTo>
                  <a:lnTo>
                    <a:pt x="892" y="498"/>
                  </a:lnTo>
                  <a:lnTo>
                    <a:pt x="892" y="512"/>
                  </a:lnTo>
                  <a:lnTo>
                    <a:pt x="835" y="512"/>
                  </a:lnTo>
                  <a:lnTo>
                    <a:pt x="835" y="498"/>
                  </a:lnTo>
                  <a:close/>
                  <a:moveTo>
                    <a:pt x="935" y="498"/>
                  </a:moveTo>
                  <a:lnTo>
                    <a:pt x="992" y="498"/>
                  </a:lnTo>
                  <a:lnTo>
                    <a:pt x="992" y="512"/>
                  </a:lnTo>
                  <a:lnTo>
                    <a:pt x="935" y="512"/>
                  </a:lnTo>
                  <a:lnTo>
                    <a:pt x="935" y="498"/>
                  </a:lnTo>
                  <a:close/>
                  <a:moveTo>
                    <a:pt x="1035" y="498"/>
                  </a:moveTo>
                  <a:lnTo>
                    <a:pt x="1092" y="498"/>
                  </a:lnTo>
                  <a:lnTo>
                    <a:pt x="1092" y="512"/>
                  </a:lnTo>
                  <a:lnTo>
                    <a:pt x="1035" y="512"/>
                  </a:lnTo>
                  <a:lnTo>
                    <a:pt x="1035" y="498"/>
                  </a:lnTo>
                  <a:close/>
                  <a:moveTo>
                    <a:pt x="1135" y="498"/>
                  </a:moveTo>
                  <a:lnTo>
                    <a:pt x="1192" y="498"/>
                  </a:lnTo>
                  <a:lnTo>
                    <a:pt x="1192" y="512"/>
                  </a:lnTo>
                  <a:lnTo>
                    <a:pt x="1135" y="512"/>
                  </a:lnTo>
                  <a:lnTo>
                    <a:pt x="1135" y="498"/>
                  </a:lnTo>
                  <a:close/>
                  <a:moveTo>
                    <a:pt x="1234" y="498"/>
                  </a:moveTo>
                  <a:lnTo>
                    <a:pt x="1291" y="498"/>
                  </a:lnTo>
                  <a:lnTo>
                    <a:pt x="1291" y="512"/>
                  </a:lnTo>
                  <a:lnTo>
                    <a:pt x="1234" y="512"/>
                  </a:lnTo>
                  <a:lnTo>
                    <a:pt x="1234" y="498"/>
                  </a:lnTo>
                  <a:close/>
                  <a:moveTo>
                    <a:pt x="1334" y="498"/>
                  </a:moveTo>
                  <a:lnTo>
                    <a:pt x="1391" y="498"/>
                  </a:lnTo>
                  <a:lnTo>
                    <a:pt x="1391" y="512"/>
                  </a:lnTo>
                  <a:lnTo>
                    <a:pt x="1334" y="512"/>
                  </a:lnTo>
                  <a:lnTo>
                    <a:pt x="1334" y="498"/>
                  </a:lnTo>
                  <a:close/>
                  <a:moveTo>
                    <a:pt x="1434" y="498"/>
                  </a:moveTo>
                  <a:lnTo>
                    <a:pt x="1491" y="498"/>
                  </a:lnTo>
                  <a:lnTo>
                    <a:pt x="1491" y="512"/>
                  </a:lnTo>
                  <a:lnTo>
                    <a:pt x="1434" y="512"/>
                  </a:lnTo>
                  <a:lnTo>
                    <a:pt x="1434" y="498"/>
                  </a:lnTo>
                  <a:close/>
                  <a:moveTo>
                    <a:pt x="1534" y="498"/>
                  </a:moveTo>
                  <a:lnTo>
                    <a:pt x="1591" y="498"/>
                  </a:lnTo>
                  <a:lnTo>
                    <a:pt x="1591" y="512"/>
                  </a:lnTo>
                  <a:lnTo>
                    <a:pt x="1534" y="512"/>
                  </a:lnTo>
                  <a:lnTo>
                    <a:pt x="1534" y="498"/>
                  </a:lnTo>
                  <a:close/>
                  <a:moveTo>
                    <a:pt x="1633" y="498"/>
                  </a:moveTo>
                  <a:lnTo>
                    <a:pt x="1690" y="498"/>
                  </a:lnTo>
                  <a:lnTo>
                    <a:pt x="1690" y="512"/>
                  </a:lnTo>
                  <a:lnTo>
                    <a:pt x="1633" y="512"/>
                  </a:lnTo>
                  <a:lnTo>
                    <a:pt x="1633" y="498"/>
                  </a:lnTo>
                  <a:close/>
                  <a:moveTo>
                    <a:pt x="1733" y="498"/>
                  </a:moveTo>
                  <a:lnTo>
                    <a:pt x="1790" y="498"/>
                  </a:lnTo>
                  <a:lnTo>
                    <a:pt x="1790" y="512"/>
                  </a:lnTo>
                  <a:lnTo>
                    <a:pt x="1733" y="512"/>
                  </a:lnTo>
                  <a:lnTo>
                    <a:pt x="1733" y="498"/>
                  </a:lnTo>
                  <a:close/>
                  <a:moveTo>
                    <a:pt x="1833" y="498"/>
                  </a:moveTo>
                  <a:lnTo>
                    <a:pt x="1890" y="498"/>
                  </a:lnTo>
                  <a:lnTo>
                    <a:pt x="1890" y="512"/>
                  </a:lnTo>
                  <a:lnTo>
                    <a:pt x="1833" y="512"/>
                  </a:lnTo>
                  <a:lnTo>
                    <a:pt x="1833" y="498"/>
                  </a:lnTo>
                  <a:close/>
                  <a:moveTo>
                    <a:pt x="1933" y="498"/>
                  </a:moveTo>
                  <a:lnTo>
                    <a:pt x="1972" y="498"/>
                  </a:lnTo>
                  <a:lnTo>
                    <a:pt x="1964" y="505"/>
                  </a:lnTo>
                  <a:lnTo>
                    <a:pt x="1964" y="487"/>
                  </a:lnTo>
                  <a:lnTo>
                    <a:pt x="1979" y="487"/>
                  </a:lnTo>
                  <a:lnTo>
                    <a:pt x="1979" y="512"/>
                  </a:lnTo>
                  <a:lnTo>
                    <a:pt x="1933" y="512"/>
                  </a:lnTo>
                  <a:lnTo>
                    <a:pt x="1933" y="498"/>
                  </a:lnTo>
                  <a:close/>
                  <a:moveTo>
                    <a:pt x="1964" y="444"/>
                  </a:moveTo>
                  <a:lnTo>
                    <a:pt x="1964" y="388"/>
                  </a:lnTo>
                  <a:lnTo>
                    <a:pt x="1979" y="388"/>
                  </a:lnTo>
                  <a:lnTo>
                    <a:pt x="1979" y="444"/>
                  </a:lnTo>
                  <a:lnTo>
                    <a:pt x="1964" y="444"/>
                  </a:lnTo>
                  <a:close/>
                  <a:moveTo>
                    <a:pt x="1964" y="345"/>
                  </a:moveTo>
                  <a:lnTo>
                    <a:pt x="1964" y="288"/>
                  </a:lnTo>
                  <a:lnTo>
                    <a:pt x="1979" y="288"/>
                  </a:lnTo>
                  <a:lnTo>
                    <a:pt x="1979" y="345"/>
                  </a:lnTo>
                  <a:lnTo>
                    <a:pt x="1964" y="345"/>
                  </a:lnTo>
                  <a:close/>
                  <a:moveTo>
                    <a:pt x="1964" y="245"/>
                  </a:moveTo>
                  <a:lnTo>
                    <a:pt x="1964" y="188"/>
                  </a:lnTo>
                  <a:lnTo>
                    <a:pt x="1979" y="188"/>
                  </a:lnTo>
                  <a:lnTo>
                    <a:pt x="1979" y="245"/>
                  </a:lnTo>
                  <a:lnTo>
                    <a:pt x="1964" y="245"/>
                  </a:lnTo>
                  <a:close/>
                  <a:moveTo>
                    <a:pt x="1964" y="145"/>
                  </a:moveTo>
                  <a:lnTo>
                    <a:pt x="1964" y="88"/>
                  </a:lnTo>
                  <a:lnTo>
                    <a:pt x="1979" y="88"/>
                  </a:lnTo>
                  <a:lnTo>
                    <a:pt x="1979" y="145"/>
                  </a:lnTo>
                  <a:lnTo>
                    <a:pt x="1964" y="145"/>
                  </a:lnTo>
                  <a:close/>
                  <a:moveTo>
                    <a:pt x="1964" y="46"/>
                  </a:moveTo>
                  <a:lnTo>
                    <a:pt x="1964" y="7"/>
                  </a:lnTo>
                  <a:lnTo>
                    <a:pt x="1979" y="7"/>
                  </a:lnTo>
                  <a:lnTo>
                    <a:pt x="1979" y="46"/>
                  </a:lnTo>
                  <a:lnTo>
                    <a:pt x="1964" y="46"/>
                  </a:lnTo>
                  <a:close/>
                </a:path>
              </a:pathLst>
            </a:custGeom>
            <a:solidFill>
              <a:srgbClr val="000000"/>
            </a:solidFill>
            <a:ln w="1270" cap="flat">
              <a:solidFill>
                <a:srgbClr val="000000"/>
              </a:solidFill>
              <a:prstDash val="solid"/>
              <a:bevel/>
              <a:headEnd/>
              <a:tailEnd/>
            </a:ln>
          </p:spPr>
          <p:txBody>
            <a:bodyPr rot="0" vert="horz" wrap="square" lIns="0" tIns="0" rIns="0" bIns="0" anchor="ctr" anchorCtr="0" upright="1">
              <a:noAutofit/>
            </a:bodyPr>
            <a:lstStyle/>
            <a:p>
              <a:pPr algn="ctr"/>
              <a:r>
                <a:rPr lang="en-US" sz="6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LCC</a:t>
              </a:r>
              <a:r>
                <a:rPr lang="ja-JP" sz="6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・総合評価が不要</a:t>
              </a:r>
              <a:endParaRPr lang="ja-JP" sz="6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sz="6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（補修対応が不可能な設備</a:t>
              </a:r>
              <a:endParaRPr lang="ja-JP" sz="6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sz="6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時間計画型の設備等）</a:t>
              </a:r>
              <a:endParaRPr lang="ja-JP" sz="6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0" name="Rectangle 219">
              <a:extLst>
                <a:ext uri="{FF2B5EF4-FFF2-40B4-BE49-F238E27FC236}">
                  <a16:creationId xmlns:a16="http://schemas.microsoft.com/office/drawing/2014/main" id="{075AADDF-2B97-FA87-84FE-EED654FC0A6B}"/>
                </a:ext>
              </a:extLst>
            </p:cNvPr>
            <p:cNvSpPr>
              <a:spLocks noChangeArrowheads="1"/>
            </p:cNvSpPr>
            <p:nvPr/>
          </p:nvSpPr>
          <p:spPr bwMode="auto">
            <a:xfrm>
              <a:off x="104775" y="5324475"/>
              <a:ext cx="1043940" cy="243840"/>
            </a:xfrm>
            <a:prstGeom prst="rect">
              <a:avLst/>
            </a:prstGeom>
            <a:noFill/>
            <a:ln w="889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r>
                <a:rPr lang="en-US" sz="65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LCC</a:t>
              </a:r>
              <a:r>
                <a:rPr lang="ja-JP" sz="65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・総合評価</a:t>
              </a:r>
              <a:endParaRPr lang="ja-JP" sz="6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Freeform 211">
              <a:extLst>
                <a:ext uri="{FF2B5EF4-FFF2-40B4-BE49-F238E27FC236}">
                  <a16:creationId xmlns:a16="http://schemas.microsoft.com/office/drawing/2014/main" id="{85483496-8841-1808-062D-DBDA75FA857D}"/>
                </a:ext>
              </a:extLst>
            </p:cNvPr>
            <p:cNvSpPr>
              <a:spLocks noEditPoints="1"/>
            </p:cNvSpPr>
            <p:nvPr/>
          </p:nvSpPr>
          <p:spPr bwMode="auto">
            <a:xfrm>
              <a:off x="590550" y="4981575"/>
              <a:ext cx="72390" cy="325755"/>
            </a:xfrm>
            <a:custGeom>
              <a:avLst/>
              <a:gdLst>
                <a:gd name="T0" fmla="*/ 233 w 400"/>
                <a:gd name="T1" fmla="*/ 33 h 1800"/>
                <a:gd name="T2" fmla="*/ 233 w 400"/>
                <a:gd name="T3" fmla="*/ 1467 h 1800"/>
                <a:gd name="T4" fmla="*/ 200 w 400"/>
                <a:gd name="T5" fmla="*/ 1500 h 1800"/>
                <a:gd name="T6" fmla="*/ 167 w 400"/>
                <a:gd name="T7" fmla="*/ 1467 h 1800"/>
                <a:gd name="T8" fmla="*/ 167 w 400"/>
                <a:gd name="T9" fmla="*/ 33 h 1800"/>
                <a:gd name="T10" fmla="*/ 200 w 400"/>
                <a:gd name="T11" fmla="*/ 0 h 1800"/>
                <a:gd name="T12" fmla="*/ 233 w 400"/>
                <a:gd name="T13" fmla="*/ 33 h 1800"/>
                <a:gd name="T14" fmla="*/ 400 w 400"/>
                <a:gd name="T15" fmla="*/ 1400 h 1800"/>
                <a:gd name="T16" fmla="*/ 200 w 400"/>
                <a:gd name="T17" fmla="*/ 1800 h 1800"/>
                <a:gd name="T18" fmla="*/ 0 w 400"/>
                <a:gd name="T19" fmla="*/ 1400 h 1800"/>
                <a:gd name="T20" fmla="*/ 400 w 400"/>
                <a:gd name="T21" fmla="*/ 140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800">
                  <a:moveTo>
                    <a:pt x="233" y="33"/>
                  </a:moveTo>
                  <a:lnTo>
                    <a:pt x="233" y="1467"/>
                  </a:lnTo>
                  <a:cubicBezTo>
                    <a:pt x="233" y="1485"/>
                    <a:pt x="219" y="1500"/>
                    <a:pt x="200" y="1500"/>
                  </a:cubicBezTo>
                  <a:cubicBezTo>
                    <a:pt x="182" y="1500"/>
                    <a:pt x="167" y="1485"/>
                    <a:pt x="167" y="1467"/>
                  </a:cubicBezTo>
                  <a:lnTo>
                    <a:pt x="167" y="33"/>
                  </a:lnTo>
                  <a:cubicBezTo>
                    <a:pt x="167" y="15"/>
                    <a:pt x="182" y="0"/>
                    <a:pt x="200" y="0"/>
                  </a:cubicBezTo>
                  <a:cubicBezTo>
                    <a:pt x="219" y="0"/>
                    <a:pt x="233" y="15"/>
                    <a:pt x="233" y="33"/>
                  </a:cubicBezTo>
                  <a:close/>
                  <a:moveTo>
                    <a:pt x="400" y="1400"/>
                  </a:moveTo>
                  <a:lnTo>
                    <a:pt x="200" y="1800"/>
                  </a:lnTo>
                  <a:lnTo>
                    <a:pt x="0" y="1400"/>
                  </a:lnTo>
                  <a:lnTo>
                    <a:pt x="400" y="1400"/>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52" name="Freeform 170">
              <a:extLst>
                <a:ext uri="{FF2B5EF4-FFF2-40B4-BE49-F238E27FC236}">
                  <a16:creationId xmlns:a16="http://schemas.microsoft.com/office/drawing/2014/main" id="{E84A0F3D-36DF-B885-7753-52EFA11CA6C0}"/>
                </a:ext>
              </a:extLst>
            </p:cNvPr>
            <p:cNvSpPr>
              <a:spLocks noEditPoints="1"/>
            </p:cNvSpPr>
            <p:nvPr/>
          </p:nvSpPr>
          <p:spPr bwMode="auto">
            <a:xfrm>
              <a:off x="590550" y="5572125"/>
              <a:ext cx="72390" cy="431165"/>
            </a:xfrm>
            <a:custGeom>
              <a:avLst/>
              <a:gdLst>
                <a:gd name="T0" fmla="*/ 116 w 200"/>
                <a:gd name="T1" fmla="*/ 17 h 1192"/>
                <a:gd name="T2" fmla="*/ 116 w 200"/>
                <a:gd name="T3" fmla="*/ 1025 h 1192"/>
                <a:gd name="T4" fmla="*/ 100 w 200"/>
                <a:gd name="T5" fmla="*/ 1042 h 1192"/>
                <a:gd name="T6" fmla="*/ 83 w 200"/>
                <a:gd name="T7" fmla="*/ 1025 h 1192"/>
                <a:gd name="T8" fmla="*/ 83 w 200"/>
                <a:gd name="T9" fmla="*/ 17 h 1192"/>
                <a:gd name="T10" fmla="*/ 100 w 200"/>
                <a:gd name="T11" fmla="*/ 0 h 1192"/>
                <a:gd name="T12" fmla="*/ 116 w 200"/>
                <a:gd name="T13" fmla="*/ 17 h 1192"/>
                <a:gd name="T14" fmla="*/ 200 w 200"/>
                <a:gd name="T15" fmla="*/ 992 h 1192"/>
                <a:gd name="T16" fmla="*/ 100 w 200"/>
                <a:gd name="T17" fmla="*/ 1192 h 1192"/>
                <a:gd name="T18" fmla="*/ 0 w 200"/>
                <a:gd name="T19" fmla="*/ 992 h 1192"/>
                <a:gd name="T20" fmla="*/ 200 w 200"/>
                <a:gd name="T21" fmla="*/ 992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192">
                  <a:moveTo>
                    <a:pt x="116" y="17"/>
                  </a:moveTo>
                  <a:lnTo>
                    <a:pt x="116" y="1025"/>
                  </a:lnTo>
                  <a:cubicBezTo>
                    <a:pt x="116" y="1034"/>
                    <a:pt x="109" y="1042"/>
                    <a:pt x="100" y="1042"/>
                  </a:cubicBezTo>
                  <a:cubicBezTo>
                    <a:pt x="91" y="1042"/>
                    <a:pt x="83" y="1034"/>
                    <a:pt x="83" y="1025"/>
                  </a:cubicBezTo>
                  <a:lnTo>
                    <a:pt x="83" y="17"/>
                  </a:lnTo>
                  <a:cubicBezTo>
                    <a:pt x="83" y="8"/>
                    <a:pt x="91" y="0"/>
                    <a:pt x="100" y="0"/>
                  </a:cubicBezTo>
                  <a:cubicBezTo>
                    <a:pt x="109" y="0"/>
                    <a:pt x="116" y="8"/>
                    <a:pt x="116" y="17"/>
                  </a:cubicBezTo>
                  <a:close/>
                  <a:moveTo>
                    <a:pt x="200" y="992"/>
                  </a:moveTo>
                  <a:lnTo>
                    <a:pt x="100" y="1192"/>
                  </a:lnTo>
                  <a:lnTo>
                    <a:pt x="0" y="992"/>
                  </a:lnTo>
                  <a:lnTo>
                    <a:pt x="200" y="992"/>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53" name="Freeform 214">
              <a:extLst>
                <a:ext uri="{FF2B5EF4-FFF2-40B4-BE49-F238E27FC236}">
                  <a16:creationId xmlns:a16="http://schemas.microsoft.com/office/drawing/2014/main" id="{8B763445-A717-826F-6A3D-B3089F4D1EED}"/>
                </a:ext>
              </a:extLst>
            </p:cNvPr>
            <p:cNvSpPr>
              <a:spLocks/>
            </p:cNvSpPr>
            <p:nvPr/>
          </p:nvSpPr>
          <p:spPr bwMode="auto">
            <a:xfrm>
              <a:off x="57150" y="6029325"/>
              <a:ext cx="1155700" cy="243840"/>
            </a:xfrm>
            <a:custGeom>
              <a:avLst/>
              <a:gdLst>
                <a:gd name="T0" fmla="*/ 113 w 3194"/>
                <a:gd name="T1" fmla="*/ 0 h 675"/>
                <a:gd name="T2" fmla="*/ 0 w 3194"/>
                <a:gd name="T3" fmla="*/ 112 h 675"/>
                <a:gd name="T4" fmla="*/ 0 w 3194"/>
                <a:gd name="T5" fmla="*/ 562 h 675"/>
                <a:gd name="T6" fmla="*/ 113 w 3194"/>
                <a:gd name="T7" fmla="*/ 675 h 675"/>
                <a:gd name="T8" fmla="*/ 3081 w 3194"/>
                <a:gd name="T9" fmla="*/ 675 h 675"/>
                <a:gd name="T10" fmla="*/ 3194 w 3194"/>
                <a:gd name="T11" fmla="*/ 562 h 675"/>
                <a:gd name="T12" fmla="*/ 3194 w 3194"/>
                <a:gd name="T13" fmla="*/ 112 h 675"/>
                <a:gd name="T14" fmla="*/ 3081 w 3194"/>
                <a:gd name="T15" fmla="*/ 0 h 675"/>
                <a:gd name="T16" fmla="*/ 113 w 3194"/>
                <a:gd name="T1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4" h="675">
                  <a:moveTo>
                    <a:pt x="113" y="0"/>
                  </a:moveTo>
                  <a:cubicBezTo>
                    <a:pt x="51" y="0"/>
                    <a:pt x="0" y="50"/>
                    <a:pt x="0" y="112"/>
                  </a:cubicBezTo>
                  <a:lnTo>
                    <a:pt x="0" y="562"/>
                  </a:lnTo>
                  <a:cubicBezTo>
                    <a:pt x="0" y="624"/>
                    <a:pt x="51" y="675"/>
                    <a:pt x="113" y="675"/>
                  </a:cubicBezTo>
                  <a:lnTo>
                    <a:pt x="3081" y="675"/>
                  </a:lnTo>
                  <a:cubicBezTo>
                    <a:pt x="3143" y="675"/>
                    <a:pt x="3194" y="624"/>
                    <a:pt x="3194" y="562"/>
                  </a:cubicBezTo>
                  <a:lnTo>
                    <a:pt x="3194" y="112"/>
                  </a:lnTo>
                  <a:cubicBezTo>
                    <a:pt x="3194" y="50"/>
                    <a:pt x="3143" y="0"/>
                    <a:pt x="3081" y="0"/>
                  </a:cubicBezTo>
                  <a:lnTo>
                    <a:pt x="113" y="0"/>
                  </a:lnTo>
                  <a:close/>
                </a:path>
              </a:pathLst>
            </a:custGeom>
            <a:solidFill>
              <a:srgbClr val="FFFFFF"/>
            </a:solidFill>
            <a:ln w="9525">
              <a:solidFill>
                <a:srgbClr val="000000"/>
              </a:solidFill>
              <a:prstDash val="solid"/>
              <a:round/>
              <a:headEnd/>
              <a:tailEnd/>
            </a:ln>
          </p:spPr>
          <p:txBody>
            <a:bodyPr rot="0" vert="horz" wrap="square" lIns="0" tIns="0" rIns="0" bIns="0" anchor="ctr" anchorCtr="0" upright="1">
              <a:noAutofit/>
            </a:bodyPr>
            <a:lstStyle/>
            <a:p>
              <a:pPr algn="ctr"/>
              <a:r>
                <a:rPr lang="ja-JP" sz="650" kern="100">
                  <a:effectLst/>
                  <a:latin typeface="Meiryo UI" panose="020B0604030504040204" pitchFamily="50" charset="-128"/>
                  <a:ea typeface="Meiryo UI" panose="020B0604030504040204" pitchFamily="50" charset="-128"/>
                  <a:cs typeface="Times New Roman" panose="02020603050405020304" pitchFamily="18" charset="0"/>
                </a:rPr>
                <a:t>補修等（維持管理）</a:t>
              </a:r>
            </a:p>
          </p:txBody>
        </p:sp>
        <p:sp>
          <p:nvSpPr>
            <p:cNvPr id="54" name="Freeform 212">
              <a:extLst>
                <a:ext uri="{FF2B5EF4-FFF2-40B4-BE49-F238E27FC236}">
                  <a16:creationId xmlns:a16="http://schemas.microsoft.com/office/drawing/2014/main" id="{B0EFD53B-99A6-72A7-EFD4-74427CE6B29E}"/>
                </a:ext>
              </a:extLst>
            </p:cNvPr>
            <p:cNvSpPr>
              <a:spLocks noEditPoints="1"/>
            </p:cNvSpPr>
            <p:nvPr/>
          </p:nvSpPr>
          <p:spPr bwMode="auto">
            <a:xfrm>
              <a:off x="619125" y="5705475"/>
              <a:ext cx="1635125" cy="72390"/>
            </a:xfrm>
            <a:custGeom>
              <a:avLst/>
              <a:gdLst>
                <a:gd name="T0" fmla="*/ 33 w 9037"/>
                <a:gd name="T1" fmla="*/ 167 h 400"/>
                <a:gd name="T2" fmla="*/ 8703 w 9037"/>
                <a:gd name="T3" fmla="*/ 167 h 400"/>
                <a:gd name="T4" fmla="*/ 8737 w 9037"/>
                <a:gd name="T5" fmla="*/ 200 h 400"/>
                <a:gd name="T6" fmla="*/ 8703 w 9037"/>
                <a:gd name="T7" fmla="*/ 234 h 400"/>
                <a:gd name="T8" fmla="*/ 33 w 9037"/>
                <a:gd name="T9" fmla="*/ 234 h 400"/>
                <a:gd name="T10" fmla="*/ 0 w 9037"/>
                <a:gd name="T11" fmla="*/ 200 h 400"/>
                <a:gd name="T12" fmla="*/ 33 w 9037"/>
                <a:gd name="T13" fmla="*/ 167 h 400"/>
                <a:gd name="T14" fmla="*/ 8637 w 9037"/>
                <a:gd name="T15" fmla="*/ 0 h 400"/>
                <a:gd name="T16" fmla="*/ 9037 w 9037"/>
                <a:gd name="T17" fmla="*/ 200 h 400"/>
                <a:gd name="T18" fmla="*/ 8637 w 9037"/>
                <a:gd name="T19" fmla="*/ 400 h 400"/>
                <a:gd name="T20" fmla="*/ 8637 w 9037"/>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37" h="400">
                  <a:moveTo>
                    <a:pt x="33" y="167"/>
                  </a:moveTo>
                  <a:lnTo>
                    <a:pt x="8703" y="167"/>
                  </a:lnTo>
                  <a:cubicBezTo>
                    <a:pt x="8722" y="167"/>
                    <a:pt x="8737" y="182"/>
                    <a:pt x="8737" y="200"/>
                  </a:cubicBezTo>
                  <a:cubicBezTo>
                    <a:pt x="8737" y="219"/>
                    <a:pt x="8722" y="234"/>
                    <a:pt x="8703" y="234"/>
                  </a:cubicBezTo>
                  <a:lnTo>
                    <a:pt x="33" y="234"/>
                  </a:lnTo>
                  <a:cubicBezTo>
                    <a:pt x="15" y="234"/>
                    <a:pt x="0" y="219"/>
                    <a:pt x="0" y="200"/>
                  </a:cubicBezTo>
                  <a:cubicBezTo>
                    <a:pt x="0" y="182"/>
                    <a:pt x="15" y="167"/>
                    <a:pt x="33" y="167"/>
                  </a:cubicBezTo>
                  <a:close/>
                  <a:moveTo>
                    <a:pt x="8637" y="0"/>
                  </a:moveTo>
                  <a:lnTo>
                    <a:pt x="9037" y="200"/>
                  </a:lnTo>
                  <a:lnTo>
                    <a:pt x="8637" y="400"/>
                  </a:lnTo>
                  <a:lnTo>
                    <a:pt x="8637" y="0"/>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55" name="Freeform 213">
              <a:extLst>
                <a:ext uri="{FF2B5EF4-FFF2-40B4-BE49-F238E27FC236}">
                  <a16:creationId xmlns:a16="http://schemas.microsoft.com/office/drawing/2014/main" id="{13D0B39D-E3F6-B95E-565A-95869D7B0F66}"/>
                </a:ext>
              </a:extLst>
            </p:cNvPr>
            <p:cNvSpPr>
              <a:spLocks noEditPoints="1"/>
            </p:cNvSpPr>
            <p:nvPr/>
          </p:nvSpPr>
          <p:spPr bwMode="auto">
            <a:xfrm>
              <a:off x="2219072" y="5384466"/>
              <a:ext cx="63753" cy="587840"/>
            </a:xfrm>
            <a:custGeom>
              <a:avLst/>
              <a:gdLst>
                <a:gd name="T0" fmla="*/ 117 w 200"/>
                <a:gd name="T1" fmla="*/ 16 h 2266"/>
                <a:gd name="T2" fmla="*/ 117 w 200"/>
                <a:gd name="T3" fmla="*/ 2100 h 2266"/>
                <a:gd name="T4" fmla="*/ 100 w 200"/>
                <a:gd name="T5" fmla="*/ 2116 h 2266"/>
                <a:gd name="T6" fmla="*/ 84 w 200"/>
                <a:gd name="T7" fmla="*/ 2100 h 2266"/>
                <a:gd name="T8" fmla="*/ 84 w 200"/>
                <a:gd name="T9" fmla="*/ 16 h 2266"/>
                <a:gd name="T10" fmla="*/ 100 w 200"/>
                <a:gd name="T11" fmla="*/ 0 h 2266"/>
                <a:gd name="T12" fmla="*/ 117 w 200"/>
                <a:gd name="T13" fmla="*/ 16 h 2266"/>
                <a:gd name="T14" fmla="*/ 200 w 200"/>
                <a:gd name="T15" fmla="*/ 2066 h 2266"/>
                <a:gd name="T16" fmla="*/ 100 w 200"/>
                <a:gd name="T17" fmla="*/ 2266 h 2266"/>
                <a:gd name="T18" fmla="*/ 0 w 200"/>
                <a:gd name="T19" fmla="*/ 2066 h 2266"/>
                <a:gd name="T20" fmla="*/ 200 w 200"/>
                <a:gd name="T21" fmla="*/ 206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266">
                  <a:moveTo>
                    <a:pt x="117" y="16"/>
                  </a:moveTo>
                  <a:lnTo>
                    <a:pt x="117" y="2100"/>
                  </a:lnTo>
                  <a:cubicBezTo>
                    <a:pt x="117" y="2109"/>
                    <a:pt x="110" y="2116"/>
                    <a:pt x="100" y="2116"/>
                  </a:cubicBezTo>
                  <a:cubicBezTo>
                    <a:pt x="91" y="2116"/>
                    <a:pt x="84" y="2109"/>
                    <a:pt x="84" y="2100"/>
                  </a:cubicBezTo>
                  <a:lnTo>
                    <a:pt x="84" y="16"/>
                  </a:lnTo>
                  <a:cubicBezTo>
                    <a:pt x="84" y="7"/>
                    <a:pt x="91" y="0"/>
                    <a:pt x="100" y="0"/>
                  </a:cubicBezTo>
                  <a:cubicBezTo>
                    <a:pt x="110" y="0"/>
                    <a:pt x="117" y="7"/>
                    <a:pt x="117" y="16"/>
                  </a:cubicBezTo>
                  <a:close/>
                  <a:moveTo>
                    <a:pt x="200" y="2066"/>
                  </a:moveTo>
                  <a:lnTo>
                    <a:pt x="100" y="2266"/>
                  </a:lnTo>
                  <a:lnTo>
                    <a:pt x="0" y="2066"/>
                  </a:lnTo>
                  <a:lnTo>
                    <a:pt x="200" y="2066"/>
                  </a:lnTo>
                  <a:close/>
                </a:path>
              </a:pathLst>
            </a:custGeom>
            <a:solidFill>
              <a:srgbClr val="000000"/>
            </a:solidFill>
            <a:ln w="127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a:latin typeface="Meiryo UI" panose="020B0604030504040204" pitchFamily="50" charset="-128"/>
                <a:ea typeface="Meiryo UI" panose="020B0604030504040204" pitchFamily="50" charset="-128"/>
              </a:endParaRPr>
            </a:p>
          </p:txBody>
        </p:sp>
        <p:sp>
          <p:nvSpPr>
            <p:cNvPr id="56" name="Freeform 177">
              <a:extLst>
                <a:ext uri="{FF2B5EF4-FFF2-40B4-BE49-F238E27FC236}">
                  <a16:creationId xmlns:a16="http://schemas.microsoft.com/office/drawing/2014/main" id="{396D71A2-632E-A76F-A07F-2720C8ADF961}"/>
                </a:ext>
              </a:extLst>
            </p:cNvPr>
            <p:cNvSpPr>
              <a:spLocks/>
            </p:cNvSpPr>
            <p:nvPr/>
          </p:nvSpPr>
          <p:spPr bwMode="auto">
            <a:xfrm>
              <a:off x="1914525" y="5991225"/>
              <a:ext cx="694690" cy="243840"/>
            </a:xfrm>
            <a:custGeom>
              <a:avLst/>
              <a:gdLst>
                <a:gd name="T0" fmla="*/ 113 w 1920"/>
                <a:gd name="T1" fmla="*/ 0 h 675"/>
                <a:gd name="T2" fmla="*/ 0 w 1920"/>
                <a:gd name="T3" fmla="*/ 112 h 675"/>
                <a:gd name="T4" fmla="*/ 0 w 1920"/>
                <a:gd name="T5" fmla="*/ 562 h 675"/>
                <a:gd name="T6" fmla="*/ 113 w 1920"/>
                <a:gd name="T7" fmla="*/ 675 h 675"/>
                <a:gd name="T8" fmla="*/ 1808 w 1920"/>
                <a:gd name="T9" fmla="*/ 675 h 675"/>
                <a:gd name="T10" fmla="*/ 1920 w 1920"/>
                <a:gd name="T11" fmla="*/ 562 h 675"/>
                <a:gd name="T12" fmla="*/ 1920 w 1920"/>
                <a:gd name="T13" fmla="*/ 112 h 675"/>
                <a:gd name="T14" fmla="*/ 1808 w 1920"/>
                <a:gd name="T15" fmla="*/ 0 h 675"/>
                <a:gd name="T16" fmla="*/ 113 w 1920"/>
                <a:gd name="T1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0" h="675">
                  <a:moveTo>
                    <a:pt x="113" y="0"/>
                  </a:moveTo>
                  <a:cubicBezTo>
                    <a:pt x="51" y="0"/>
                    <a:pt x="0" y="50"/>
                    <a:pt x="0" y="112"/>
                  </a:cubicBezTo>
                  <a:lnTo>
                    <a:pt x="0" y="562"/>
                  </a:lnTo>
                  <a:cubicBezTo>
                    <a:pt x="0" y="624"/>
                    <a:pt x="51" y="675"/>
                    <a:pt x="113" y="675"/>
                  </a:cubicBezTo>
                  <a:lnTo>
                    <a:pt x="1808" y="675"/>
                  </a:lnTo>
                  <a:cubicBezTo>
                    <a:pt x="1870" y="675"/>
                    <a:pt x="1920" y="624"/>
                    <a:pt x="1920" y="562"/>
                  </a:cubicBezTo>
                  <a:lnTo>
                    <a:pt x="1920" y="112"/>
                  </a:lnTo>
                  <a:cubicBezTo>
                    <a:pt x="1920" y="50"/>
                    <a:pt x="1870" y="0"/>
                    <a:pt x="1808" y="0"/>
                  </a:cubicBezTo>
                  <a:lnTo>
                    <a:pt x="113" y="0"/>
                  </a:lnTo>
                  <a:close/>
                </a:path>
              </a:pathLst>
            </a:custGeom>
            <a:noFill/>
            <a:ln w="889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r>
                <a:rPr lang="ja-JP" sz="650" kern="100">
                  <a:effectLst/>
                  <a:latin typeface="Meiryo UI" panose="020B0604030504040204" pitchFamily="50" charset="-128"/>
                  <a:ea typeface="Meiryo UI" panose="020B0604030504040204" pitchFamily="50" charset="-128"/>
                  <a:cs typeface="Times New Roman" panose="02020603050405020304" pitchFamily="18" charset="0"/>
                </a:rPr>
                <a:t>更新</a:t>
              </a:r>
            </a:p>
          </p:txBody>
        </p:sp>
        <p:sp>
          <p:nvSpPr>
            <p:cNvPr id="57" name="Freeform 276">
              <a:extLst>
                <a:ext uri="{FF2B5EF4-FFF2-40B4-BE49-F238E27FC236}">
                  <a16:creationId xmlns:a16="http://schemas.microsoft.com/office/drawing/2014/main" id="{7072DD5D-5BE8-84DF-532F-DA56E1675C73}"/>
                </a:ext>
              </a:extLst>
            </p:cNvPr>
            <p:cNvSpPr>
              <a:spLocks noEditPoints="1"/>
            </p:cNvSpPr>
            <p:nvPr/>
          </p:nvSpPr>
          <p:spPr bwMode="auto">
            <a:xfrm>
              <a:off x="1914461" y="6299311"/>
              <a:ext cx="1099648" cy="495847"/>
            </a:xfrm>
            <a:custGeom>
              <a:avLst/>
              <a:gdLst>
                <a:gd name="T0" fmla="*/ 3127 w 3243"/>
                <a:gd name="T1" fmla="*/ 8 h 880"/>
                <a:gd name="T2" fmla="*/ 2985 w 3243"/>
                <a:gd name="T3" fmla="*/ 0 h 880"/>
                <a:gd name="T4" fmla="*/ 2852 w 3243"/>
                <a:gd name="T5" fmla="*/ 0 h 880"/>
                <a:gd name="T6" fmla="*/ 2710 w 3243"/>
                <a:gd name="T7" fmla="*/ 8 h 880"/>
                <a:gd name="T8" fmla="*/ 2585 w 3243"/>
                <a:gd name="T9" fmla="*/ 16 h 880"/>
                <a:gd name="T10" fmla="*/ 2451 w 3243"/>
                <a:gd name="T11" fmla="*/ 16 h 880"/>
                <a:gd name="T12" fmla="*/ 2351 w 3243"/>
                <a:gd name="T13" fmla="*/ 16 h 880"/>
                <a:gd name="T14" fmla="*/ 2226 w 3243"/>
                <a:gd name="T15" fmla="*/ 8 h 880"/>
                <a:gd name="T16" fmla="*/ 2085 w 3243"/>
                <a:gd name="T17" fmla="*/ 0 h 880"/>
                <a:gd name="T18" fmla="*/ 1951 w 3243"/>
                <a:gd name="T19" fmla="*/ 0 h 880"/>
                <a:gd name="T20" fmla="*/ 1809 w 3243"/>
                <a:gd name="T21" fmla="*/ 8 h 880"/>
                <a:gd name="T22" fmla="*/ 1684 w 3243"/>
                <a:gd name="T23" fmla="*/ 16 h 880"/>
                <a:gd name="T24" fmla="*/ 1551 w 3243"/>
                <a:gd name="T25" fmla="*/ 16 h 880"/>
                <a:gd name="T26" fmla="*/ 1451 w 3243"/>
                <a:gd name="T27" fmla="*/ 16 h 880"/>
                <a:gd name="T28" fmla="*/ 1326 w 3243"/>
                <a:gd name="T29" fmla="*/ 8 h 880"/>
                <a:gd name="T30" fmla="*/ 1184 w 3243"/>
                <a:gd name="T31" fmla="*/ 0 h 880"/>
                <a:gd name="T32" fmla="*/ 1051 w 3243"/>
                <a:gd name="T33" fmla="*/ 0 h 880"/>
                <a:gd name="T34" fmla="*/ 909 w 3243"/>
                <a:gd name="T35" fmla="*/ 8 h 880"/>
                <a:gd name="T36" fmla="*/ 784 w 3243"/>
                <a:gd name="T37" fmla="*/ 16 h 880"/>
                <a:gd name="T38" fmla="*/ 650 w 3243"/>
                <a:gd name="T39" fmla="*/ 16 h 880"/>
                <a:gd name="T40" fmla="*/ 550 w 3243"/>
                <a:gd name="T41" fmla="*/ 16 h 880"/>
                <a:gd name="T42" fmla="*/ 425 w 3243"/>
                <a:gd name="T43" fmla="*/ 8 h 880"/>
                <a:gd name="T44" fmla="*/ 284 w 3243"/>
                <a:gd name="T45" fmla="*/ 0 h 880"/>
                <a:gd name="T46" fmla="*/ 150 w 3243"/>
                <a:gd name="T47" fmla="*/ 0 h 880"/>
                <a:gd name="T48" fmla="*/ 9 w 3243"/>
                <a:gd name="T49" fmla="*/ 8 h 880"/>
                <a:gd name="T50" fmla="*/ 17 w 3243"/>
                <a:gd name="T51" fmla="*/ 133 h 880"/>
                <a:gd name="T52" fmla="*/ 17 w 3243"/>
                <a:gd name="T53" fmla="*/ 267 h 880"/>
                <a:gd name="T54" fmla="*/ 17 w 3243"/>
                <a:gd name="T55" fmla="*/ 367 h 880"/>
                <a:gd name="T56" fmla="*/ 8 w 3243"/>
                <a:gd name="T57" fmla="*/ 492 h 880"/>
                <a:gd name="T58" fmla="*/ 0 w 3243"/>
                <a:gd name="T59" fmla="*/ 633 h 880"/>
                <a:gd name="T60" fmla="*/ 0 w 3243"/>
                <a:gd name="T61" fmla="*/ 767 h 880"/>
                <a:gd name="T62" fmla="*/ 46 w 3243"/>
                <a:gd name="T63" fmla="*/ 871 h 880"/>
                <a:gd name="T64" fmla="*/ 171 w 3243"/>
                <a:gd name="T65" fmla="*/ 863 h 880"/>
                <a:gd name="T66" fmla="*/ 304 w 3243"/>
                <a:gd name="T67" fmla="*/ 863 h 880"/>
                <a:gd name="T68" fmla="*/ 404 w 3243"/>
                <a:gd name="T69" fmla="*/ 863 h 880"/>
                <a:gd name="T70" fmla="*/ 529 w 3243"/>
                <a:gd name="T71" fmla="*/ 871 h 880"/>
                <a:gd name="T72" fmla="*/ 671 w 3243"/>
                <a:gd name="T73" fmla="*/ 880 h 880"/>
                <a:gd name="T74" fmla="*/ 804 w 3243"/>
                <a:gd name="T75" fmla="*/ 880 h 880"/>
                <a:gd name="T76" fmla="*/ 946 w 3243"/>
                <a:gd name="T77" fmla="*/ 871 h 880"/>
                <a:gd name="T78" fmla="*/ 1071 w 3243"/>
                <a:gd name="T79" fmla="*/ 863 h 880"/>
                <a:gd name="T80" fmla="*/ 1204 w 3243"/>
                <a:gd name="T81" fmla="*/ 863 h 880"/>
                <a:gd name="T82" fmla="*/ 1304 w 3243"/>
                <a:gd name="T83" fmla="*/ 863 h 880"/>
                <a:gd name="T84" fmla="*/ 1430 w 3243"/>
                <a:gd name="T85" fmla="*/ 871 h 880"/>
                <a:gd name="T86" fmla="*/ 1571 w 3243"/>
                <a:gd name="T87" fmla="*/ 880 h 880"/>
                <a:gd name="T88" fmla="*/ 1705 w 3243"/>
                <a:gd name="T89" fmla="*/ 880 h 880"/>
                <a:gd name="T90" fmla="*/ 1846 w 3243"/>
                <a:gd name="T91" fmla="*/ 871 h 880"/>
                <a:gd name="T92" fmla="*/ 1972 w 3243"/>
                <a:gd name="T93" fmla="*/ 863 h 880"/>
                <a:gd name="T94" fmla="*/ 2105 w 3243"/>
                <a:gd name="T95" fmla="*/ 863 h 880"/>
                <a:gd name="T96" fmla="*/ 2205 w 3243"/>
                <a:gd name="T97" fmla="*/ 863 h 880"/>
                <a:gd name="T98" fmla="*/ 2330 w 3243"/>
                <a:gd name="T99" fmla="*/ 871 h 880"/>
                <a:gd name="T100" fmla="*/ 2472 w 3243"/>
                <a:gd name="T101" fmla="*/ 880 h 880"/>
                <a:gd name="T102" fmla="*/ 2605 w 3243"/>
                <a:gd name="T103" fmla="*/ 880 h 880"/>
                <a:gd name="T104" fmla="*/ 2747 w 3243"/>
                <a:gd name="T105" fmla="*/ 871 h 880"/>
                <a:gd name="T106" fmla="*/ 2872 w 3243"/>
                <a:gd name="T107" fmla="*/ 863 h 880"/>
                <a:gd name="T108" fmla="*/ 3005 w 3243"/>
                <a:gd name="T109" fmla="*/ 863 h 880"/>
                <a:gd name="T110" fmla="*/ 3105 w 3243"/>
                <a:gd name="T111" fmla="*/ 863 h 880"/>
                <a:gd name="T112" fmla="*/ 3235 w 3243"/>
                <a:gd name="T113" fmla="*/ 876 h 880"/>
                <a:gd name="T114" fmla="*/ 3243 w 3243"/>
                <a:gd name="T115" fmla="*/ 734 h 880"/>
                <a:gd name="T116" fmla="*/ 3243 w 3243"/>
                <a:gd name="T117" fmla="*/ 601 h 880"/>
                <a:gd name="T118" fmla="*/ 3235 w 3243"/>
                <a:gd name="T119" fmla="*/ 459 h 880"/>
                <a:gd name="T120" fmla="*/ 3227 w 3243"/>
                <a:gd name="T121" fmla="*/ 334 h 880"/>
                <a:gd name="T122" fmla="*/ 3227 w 3243"/>
                <a:gd name="T123" fmla="*/ 201 h 880"/>
                <a:gd name="T124" fmla="*/ 3227 w 3243"/>
                <a:gd name="T125" fmla="*/ 101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43" h="880">
                  <a:moveTo>
                    <a:pt x="3218" y="16"/>
                  </a:moveTo>
                  <a:lnTo>
                    <a:pt x="3218" y="16"/>
                  </a:lnTo>
                  <a:cubicBezTo>
                    <a:pt x="3214" y="16"/>
                    <a:pt x="3210" y="13"/>
                    <a:pt x="3210" y="8"/>
                  </a:cubicBezTo>
                  <a:cubicBezTo>
                    <a:pt x="3210" y="4"/>
                    <a:pt x="3214" y="0"/>
                    <a:pt x="3218" y="0"/>
                  </a:cubicBezTo>
                  <a:lnTo>
                    <a:pt x="3218" y="0"/>
                  </a:lnTo>
                  <a:cubicBezTo>
                    <a:pt x="3223" y="0"/>
                    <a:pt x="3227" y="4"/>
                    <a:pt x="3227" y="8"/>
                  </a:cubicBezTo>
                  <a:cubicBezTo>
                    <a:pt x="3227" y="13"/>
                    <a:pt x="3223" y="16"/>
                    <a:pt x="3218" y="16"/>
                  </a:cubicBezTo>
                  <a:close/>
                  <a:moveTo>
                    <a:pt x="3185" y="16"/>
                  </a:moveTo>
                  <a:lnTo>
                    <a:pt x="3185" y="16"/>
                  </a:lnTo>
                  <a:cubicBezTo>
                    <a:pt x="3180" y="16"/>
                    <a:pt x="3177" y="13"/>
                    <a:pt x="3177" y="8"/>
                  </a:cubicBezTo>
                  <a:cubicBezTo>
                    <a:pt x="3177" y="4"/>
                    <a:pt x="3180" y="0"/>
                    <a:pt x="3185" y="0"/>
                  </a:cubicBezTo>
                  <a:lnTo>
                    <a:pt x="3185" y="0"/>
                  </a:lnTo>
                  <a:cubicBezTo>
                    <a:pt x="3190" y="0"/>
                    <a:pt x="3193" y="4"/>
                    <a:pt x="3193" y="8"/>
                  </a:cubicBezTo>
                  <a:cubicBezTo>
                    <a:pt x="3193" y="13"/>
                    <a:pt x="3190" y="16"/>
                    <a:pt x="3185" y="16"/>
                  </a:cubicBezTo>
                  <a:close/>
                  <a:moveTo>
                    <a:pt x="3152" y="16"/>
                  </a:moveTo>
                  <a:lnTo>
                    <a:pt x="3152" y="16"/>
                  </a:lnTo>
                  <a:cubicBezTo>
                    <a:pt x="3147" y="16"/>
                    <a:pt x="3143" y="13"/>
                    <a:pt x="3143" y="8"/>
                  </a:cubicBezTo>
                  <a:cubicBezTo>
                    <a:pt x="3143" y="4"/>
                    <a:pt x="3147" y="0"/>
                    <a:pt x="3152" y="0"/>
                  </a:cubicBezTo>
                  <a:lnTo>
                    <a:pt x="3152" y="0"/>
                  </a:lnTo>
                  <a:cubicBezTo>
                    <a:pt x="3156" y="0"/>
                    <a:pt x="3160" y="4"/>
                    <a:pt x="3160" y="8"/>
                  </a:cubicBezTo>
                  <a:cubicBezTo>
                    <a:pt x="3160" y="13"/>
                    <a:pt x="3156" y="16"/>
                    <a:pt x="3152" y="16"/>
                  </a:cubicBezTo>
                  <a:close/>
                  <a:moveTo>
                    <a:pt x="3118" y="16"/>
                  </a:moveTo>
                  <a:lnTo>
                    <a:pt x="3118" y="16"/>
                  </a:lnTo>
                  <a:cubicBezTo>
                    <a:pt x="3114" y="16"/>
                    <a:pt x="3110" y="13"/>
                    <a:pt x="3110" y="8"/>
                  </a:cubicBezTo>
                  <a:cubicBezTo>
                    <a:pt x="3110" y="4"/>
                    <a:pt x="3114" y="0"/>
                    <a:pt x="3118" y="0"/>
                  </a:cubicBezTo>
                  <a:lnTo>
                    <a:pt x="3118" y="0"/>
                  </a:lnTo>
                  <a:cubicBezTo>
                    <a:pt x="3123" y="0"/>
                    <a:pt x="3127" y="4"/>
                    <a:pt x="3127" y="8"/>
                  </a:cubicBezTo>
                  <a:cubicBezTo>
                    <a:pt x="3127" y="13"/>
                    <a:pt x="3123" y="16"/>
                    <a:pt x="3118" y="16"/>
                  </a:cubicBezTo>
                  <a:close/>
                  <a:moveTo>
                    <a:pt x="3085" y="16"/>
                  </a:moveTo>
                  <a:lnTo>
                    <a:pt x="3085" y="16"/>
                  </a:lnTo>
                  <a:cubicBezTo>
                    <a:pt x="3080" y="16"/>
                    <a:pt x="3077" y="13"/>
                    <a:pt x="3077" y="8"/>
                  </a:cubicBezTo>
                  <a:cubicBezTo>
                    <a:pt x="3077" y="4"/>
                    <a:pt x="3080" y="0"/>
                    <a:pt x="3085" y="0"/>
                  </a:cubicBezTo>
                  <a:lnTo>
                    <a:pt x="3085" y="0"/>
                  </a:lnTo>
                  <a:cubicBezTo>
                    <a:pt x="3090" y="0"/>
                    <a:pt x="3093" y="4"/>
                    <a:pt x="3093" y="8"/>
                  </a:cubicBezTo>
                  <a:cubicBezTo>
                    <a:pt x="3093" y="13"/>
                    <a:pt x="3090" y="16"/>
                    <a:pt x="3085" y="16"/>
                  </a:cubicBezTo>
                  <a:close/>
                  <a:moveTo>
                    <a:pt x="3052" y="16"/>
                  </a:moveTo>
                  <a:lnTo>
                    <a:pt x="3052" y="16"/>
                  </a:lnTo>
                  <a:cubicBezTo>
                    <a:pt x="3047" y="16"/>
                    <a:pt x="3043" y="13"/>
                    <a:pt x="3043" y="8"/>
                  </a:cubicBezTo>
                  <a:cubicBezTo>
                    <a:pt x="3043" y="4"/>
                    <a:pt x="3047" y="0"/>
                    <a:pt x="3052" y="0"/>
                  </a:cubicBezTo>
                  <a:lnTo>
                    <a:pt x="3052" y="0"/>
                  </a:lnTo>
                  <a:cubicBezTo>
                    <a:pt x="3056" y="0"/>
                    <a:pt x="3060" y="4"/>
                    <a:pt x="3060" y="8"/>
                  </a:cubicBezTo>
                  <a:cubicBezTo>
                    <a:pt x="3060" y="13"/>
                    <a:pt x="3056" y="16"/>
                    <a:pt x="3052" y="16"/>
                  </a:cubicBezTo>
                  <a:close/>
                  <a:moveTo>
                    <a:pt x="3018" y="16"/>
                  </a:moveTo>
                  <a:lnTo>
                    <a:pt x="3018" y="16"/>
                  </a:lnTo>
                  <a:cubicBezTo>
                    <a:pt x="3014" y="16"/>
                    <a:pt x="3010" y="13"/>
                    <a:pt x="3010" y="8"/>
                  </a:cubicBezTo>
                  <a:cubicBezTo>
                    <a:pt x="3010" y="4"/>
                    <a:pt x="3014" y="0"/>
                    <a:pt x="3018" y="0"/>
                  </a:cubicBezTo>
                  <a:lnTo>
                    <a:pt x="3018" y="0"/>
                  </a:lnTo>
                  <a:cubicBezTo>
                    <a:pt x="3023" y="0"/>
                    <a:pt x="3027" y="4"/>
                    <a:pt x="3027" y="8"/>
                  </a:cubicBezTo>
                  <a:cubicBezTo>
                    <a:pt x="3027" y="13"/>
                    <a:pt x="3023" y="16"/>
                    <a:pt x="3018" y="16"/>
                  </a:cubicBezTo>
                  <a:close/>
                  <a:moveTo>
                    <a:pt x="2985" y="16"/>
                  </a:moveTo>
                  <a:lnTo>
                    <a:pt x="2985" y="16"/>
                  </a:lnTo>
                  <a:cubicBezTo>
                    <a:pt x="2980" y="16"/>
                    <a:pt x="2977" y="13"/>
                    <a:pt x="2977" y="8"/>
                  </a:cubicBezTo>
                  <a:cubicBezTo>
                    <a:pt x="2977" y="4"/>
                    <a:pt x="2980" y="0"/>
                    <a:pt x="2985" y="0"/>
                  </a:cubicBezTo>
                  <a:lnTo>
                    <a:pt x="2985" y="0"/>
                  </a:lnTo>
                  <a:cubicBezTo>
                    <a:pt x="2990" y="0"/>
                    <a:pt x="2993" y="4"/>
                    <a:pt x="2993" y="8"/>
                  </a:cubicBezTo>
                  <a:cubicBezTo>
                    <a:pt x="2993" y="13"/>
                    <a:pt x="2990" y="16"/>
                    <a:pt x="2985" y="16"/>
                  </a:cubicBezTo>
                  <a:close/>
                  <a:moveTo>
                    <a:pt x="2952" y="16"/>
                  </a:moveTo>
                  <a:lnTo>
                    <a:pt x="2952" y="16"/>
                  </a:lnTo>
                  <a:cubicBezTo>
                    <a:pt x="2947" y="16"/>
                    <a:pt x="2943" y="13"/>
                    <a:pt x="2943" y="8"/>
                  </a:cubicBezTo>
                  <a:cubicBezTo>
                    <a:pt x="2943" y="4"/>
                    <a:pt x="2947" y="0"/>
                    <a:pt x="2952" y="0"/>
                  </a:cubicBezTo>
                  <a:lnTo>
                    <a:pt x="2952" y="0"/>
                  </a:lnTo>
                  <a:cubicBezTo>
                    <a:pt x="2956" y="0"/>
                    <a:pt x="2960" y="4"/>
                    <a:pt x="2960" y="8"/>
                  </a:cubicBezTo>
                  <a:cubicBezTo>
                    <a:pt x="2960" y="13"/>
                    <a:pt x="2956" y="16"/>
                    <a:pt x="2952" y="16"/>
                  </a:cubicBezTo>
                  <a:close/>
                  <a:moveTo>
                    <a:pt x="2918" y="16"/>
                  </a:moveTo>
                  <a:lnTo>
                    <a:pt x="2918" y="16"/>
                  </a:lnTo>
                  <a:cubicBezTo>
                    <a:pt x="2914" y="16"/>
                    <a:pt x="2910" y="13"/>
                    <a:pt x="2910" y="8"/>
                  </a:cubicBezTo>
                  <a:cubicBezTo>
                    <a:pt x="2910" y="4"/>
                    <a:pt x="2914" y="0"/>
                    <a:pt x="2918" y="0"/>
                  </a:cubicBezTo>
                  <a:lnTo>
                    <a:pt x="2918" y="0"/>
                  </a:lnTo>
                  <a:cubicBezTo>
                    <a:pt x="2923" y="0"/>
                    <a:pt x="2927" y="4"/>
                    <a:pt x="2927" y="8"/>
                  </a:cubicBezTo>
                  <a:cubicBezTo>
                    <a:pt x="2927" y="13"/>
                    <a:pt x="2923" y="16"/>
                    <a:pt x="2918" y="16"/>
                  </a:cubicBezTo>
                  <a:close/>
                  <a:moveTo>
                    <a:pt x="2885" y="16"/>
                  </a:moveTo>
                  <a:lnTo>
                    <a:pt x="2885" y="16"/>
                  </a:lnTo>
                  <a:cubicBezTo>
                    <a:pt x="2880" y="16"/>
                    <a:pt x="2877" y="13"/>
                    <a:pt x="2877" y="8"/>
                  </a:cubicBezTo>
                  <a:cubicBezTo>
                    <a:pt x="2877" y="4"/>
                    <a:pt x="2880" y="0"/>
                    <a:pt x="2885" y="0"/>
                  </a:cubicBezTo>
                  <a:lnTo>
                    <a:pt x="2885" y="0"/>
                  </a:lnTo>
                  <a:cubicBezTo>
                    <a:pt x="2890" y="0"/>
                    <a:pt x="2893" y="4"/>
                    <a:pt x="2893" y="8"/>
                  </a:cubicBezTo>
                  <a:cubicBezTo>
                    <a:pt x="2893" y="13"/>
                    <a:pt x="2890" y="16"/>
                    <a:pt x="2885" y="16"/>
                  </a:cubicBezTo>
                  <a:close/>
                  <a:moveTo>
                    <a:pt x="2852" y="16"/>
                  </a:moveTo>
                  <a:lnTo>
                    <a:pt x="2852" y="16"/>
                  </a:lnTo>
                  <a:cubicBezTo>
                    <a:pt x="2847" y="16"/>
                    <a:pt x="2843" y="13"/>
                    <a:pt x="2843" y="8"/>
                  </a:cubicBezTo>
                  <a:cubicBezTo>
                    <a:pt x="2843" y="4"/>
                    <a:pt x="2847" y="0"/>
                    <a:pt x="2852" y="0"/>
                  </a:cubicBezTo>
                  <a:lnTo>
                    <a:pt x="2852" y="0"/>
                  </a:lnTo>
                  <a:cubicBezTo>
                    <a:pt x="2856" y="0"/>
                    <a:pt x="2860" y="4"/>
                    <a:pt x="2860" y="8"/>
                  </a:cubicBezTo>
                  <a:cubicBezTo>
                    <a:pt x="2860" y="13"/>
                    <a:pt x="2856" y="16"/>
                    <a:pt x="2852" y="16"/>
                  </a:cubicBezTo>
                  <a:close/>
                  <a:moveTo>
                    <a:pt x="2818" y="16"/>
                  </a:moveTo>
                  <a:lnTo>
                    <a:pt x="2818" y="16"/>
                  </a:lnTo>
                  <a:cubicBezTo>
                    <a:pt x="2814" y="16"/>
                    <a:pt x="2810" y="13"/>
                    <a:pt x="2810" y="8"/>
                  </a:cubicBezTo>
                  <a:cubicBezTo>
                    <a:pt x="2810" y="4"/>
                    <a:pt x="2814" y="0"/>
                    <a:pt x="2818" y="0"/>
                  </a:cubicBezTo>
                  <a:lnTo>
                    <a:pt x="2818" y="0"/>
                  </a:lnTo>
                  <a:cubicBezTo>
                    <a:pt x="2823" y="0"/>
                    <a:pt x="2827" y="4"/>
                    <a:pt x="2827" y="8"/>
                  </a:cubicBezTo>
                  <a:cubicBezTo>
                    <a:pt x="2827" y="13"/>
                    <a:pt x="2823" y="16"/>
                    <a:pt x="2818" y="16"/>
                  </a:cubicBezTo>
                  <a:close/>
                  <a:moveTo>
                    <a:pt x="2785" y="16"/>
                  </a:moveTo>
                  <a:lnTo>
                    <a:pt x="2785" y="16"/>
                  </a:lnTo>
                  <a:cubicBezTo>
                    <a:pt x="2780" y="16"/>
                    <a:pt x="2777" y="13"/>
                    <a:pt x="2777" y="8"/>
                  </a:cubicBezTo>
                  <a:cubicBezTo>
                    <a:pt x="2777" y="4"/>
                    <a:pt x="2780" y="0"/>
                    <a:pt x="2785" y="0"/>
                  </a:cubicBezTo>
                  <a:lnTo>
                    <a:pt x="2785" y="0"/>
                  </a:lnTo>
                  <a:cubicBezTo>
                    <a:pt x="2790" y="0"/>
                    <a:pt x="2793" y="4"/>
                    <a:pt x="2793" y="8"/>
                  </a:cubicBezTo>
                  <a:cubicBezTo>
                    <a:pt x="2793" y="13"/>
                    <a:pt x="2790" y="16"/>
                    <a:pt x="2785" y="16"/>
                  </a:cubicBezTo>
                  <a:close/>
                  <a:moveTo>
                    <a:pt x="2752" y="16"/>
                  </a:moveTo>
                  <a:lnTo>
                    <a:pt x="2752" y="16"/>
                  </a:lnTo>
                  <a:cubicBezTo>
                    <a:pt x="2747" y="16"/>
                    <a:pt x="2743" y="13"/>
                    <a:pt x="2743" y="8"/>
                  </a:cubicBezTo>
                  <a:cubicBezTo>
                    <a:pt x="2743" y="4"/>
                    <a:pt x="2747" y="0"/>
                    <a:pt x="2752" y="0"/>
                  </a:cubicBezTo>
                  <a:lnTo>
                    <a:pt x="2752" y="0"/>
                  </a:lnTo>
                  <a:cubicBezTo>
                    <a:pt x="2756" y="0"/>
                    <a:pt x="2760" y="4"/>
                    <a:pt x="2760" y="8"/>
                  </a:cubicBezTo>
                  <a:cubicBezTo>
                    <a:pt x="2760" y="13"/>
                    <a:pt x="2756" y="16"/>
                    <a:pt x="2752" y="16"/>
                  </a:cubicBezTo>
                  <a:close/>
                  <a:moveTo>
                    <a:pt x="2718" y="16"/>
                  </a:moveTo>
                  <a:lnTo>
                    <a:pt x="2718" y="16"/>
                  </a:lnTo>
                  <a:cubicBezTo>
                    <a:pt x="2714" y="16"/>
                    <a:pt x="2710" y="13"/>
                    <a:pt x="2710" y="8"/>
                  </a:cubicBezTo>
                  <a:cubicBezTo>
                    <a:pt x="2710" y="4"/>
                    <a:pt x="2714" y="0"/>
                    <a:pt x="2718" y="0"/>
                  </a:cubicBezTo>
                  <a:lnTo>
                    <a:pt x="2718" y="0"/>
                  </a:lnTo>
                  <a:cubicBezTo>
                    <a:pt x="2723" y="0"/>
                    <a:pt x="2727" y="4"/>
                    <a:pt x="2727" y="8"/>
                  </a:cubicBezTo>
                  <a:cubicBezTo>
                    <a:pt x="2727" y="13"/>
                    <a:pt x="2723" y="16"/>
                    <a:pt x="2718" y="16"/>
                  </a:cubicBezTo>
                  <a:close/>
                  <a:moveTo>
                    <a:pt x="2685" y="16"/>
                  </a:moveTo>
                  <a:lnTo>
                    <a:pt x="2685" y="16"/>
                  </a:lnTo>
                  <a:cubicBezTo>
                    <a:pt x="2680" y="16"/>
                    <a:pt x="2676" y="13"/>
                    <a:pt x="2676" y="8"/>
                  </a:cubicBezTo>
                  <a:cubicBezTo>
                    <a:pt x="2676" y="4"/>
                    <a:pt x="2680" y="0"/>
                    <a:pt x="2685" y="0"/>
                  </a:cubicBezTo>
                  <a:lnTo>
                    <a:pt x="2685" y="0"/>
                  </a:lnTo>
                  <a:cubicBezTo>
                    <a:pt x="2689" y="0"/>
                    <a:pt x="2693" y="4"/>
                    <a:pt x="2693" y="8"/>
                  </a:cubicBezTo>
                  <a:cubicBezTo>
                    <a:pt x="2693" y="13"/>
                    <a:pt x="2689" y="16"/>
                    <a:pt x="2685" y="16"/>
                  </a:cubicBezTo>
                  <a:close/>
                  <a:moveTo>
                    <a:pt x="2651" y="16"/>
                  </a:moveTo>
                  <a:lnTo>
                    <a:pt x="2651" y="16"/>
                  </a:lnTo>
                  <a:cubicBezTo>
                    <a:pt x="2647" y="16"/>
                    <a:pt x="2643" y="13"/>
                    <a:pt x="2643" y="8"/>
                  </a:cubicBezTo>
                  <a:cubicBezTo>
                    <a:pt x="2643" y="4"/>
                    <a:pt x="2647" y="0"/>
                    <a:pt x="2651" y="0"/>
                  </a:cubicBezTo>
                  <a:lnTo>
                    <a:pt x="2651" y="0"/>
                  </a:lnTo>
                  <a:cubicBezTo>
                    <a:pt x="2656" y="0"/>
                    <a:pt x="2660" y="4"/>
                    <a:pt x="2660" y="8"/>
                  </a:cubicBezTo>
                  <a:cubicBezTo>
                    <a:pt x="2660" y="13"/>
                    <a:pt x="2656" y="16"/>
                    <a:pt x="2651" y="16"/>
                  </a:cubicBezTo>
                  <a:close/>
                  <a:moveTo>
                    <a:pt x="2618" y="16"/>
                  </a:moveTo>
                  <a:lnTo>
                    <a:pt x="2618" y="16"/>
                  </a:lnTo>
                  <a:cubicBezTo>
                    <a:pt x="2614" y="16"/>
                    <a:pt x="2610" y="13"/>
                    <a:pt x="2610" y="8"/>
                  </a:cubicBezTo>
                  <a:cubicBezTo>
                    <a:pt x="2610" y="4"/>
                    <a:pt x="2614" y="0"/>
                    <a:pt x="2618" y="0"/>
                  </a:cubicBezTo>
                  <a:lnTo>
                    <a:pt x="2618" y="0"/>
                  </a:lnTo>
                  <a:cubicBezTo>
                    <a:pt x="2623" y="0"/>
                    <a:pt x="2626" y="4"/>
                    <a:pt x="2626" y="8"/>
                  </a:cubicBezTo>
                  <a:cubicBezTo>
                    <a:pt x="2626" y="13"/>
                    <a:pt x="2623" y="16"/>
                    <a:pt x="2618" y="16"/>
                  </a:cubicBezTo>
                  <a:close/>
                  <a:moveTo>
                    <a:pt x="2585" y="16"/>
                  </a:moveTo>
                  <a:lnTo>
                    <a:pt x="2585" y="16"/>
                  </a:lnTo>
                  <a:cubicBezTo>
                    <a:pt x="2580" y="16"/>
                    <a:pt x="2576" y="13"/>
                    <a:pt x="2576" y="8"/>
                  </a:cubicBezTo>
                  <a:cubicBezTo>
                    <a:pt x="2576" y="4"/>
                    <a:pt x="2580" y="0"/>
                    <a:pt x="2585" y="0"/>
                  </a:cubicBezTo>
                  <a:lnTo>
                    <a:pt x="2585" y="0"/>
                  </a:lnTo>
                  <a:cubicBezTo>
                    <a:pt x="2589" y="0"/>
                    <a:pt x="2593" y="4"/>
                    <a:pt x="2593" y="8"/>
                  </a:cubicBezTo>
                  <a:cubicBezTo>
                    <a:pt x="2593" y="13"/>
                    <a:pt x="2589" y="16"/>
                    <a:pt x="2585" y="16"/>
                  </a:cubicBezTo>
                  <a:close/>
                  <a:moveTo>
                    <a:pt x="2551" y="16"/>
                  </a:moveTo>
                  <a:lnTo>
                    <a:pt x="2551" y="16"/>
                  </a:lnTo>
                  <a:cubicBezTo>
                    <a:pt x="2547" y="16"/>
                    <a:pt x="2543" y="13"/>
                    <a:pt x="2543" y="8"/>
                  </a:cubicBezTo>
                  <a:cubicBezTo>
                    <a:pt x="2543" y="4"/>
                    <a:pt x="2547" y="0"/>
                    <a:pt x="2551" y="0"/>
                  </a:cubicBezTo>
                  <a:lnTo>
                    <a:pt x="2551" y="0"/>
                  </a:lnTo>
                  <a:cubicBezTo>
                    <a:pt x="2556" y="0"/>
                    <a:pt x="2560" y="4"/>
                    <a:pt x="2560" y="8"/>
                  </a:cubicBezTo>
                  <a:cubicBezTo>
                    <a:pt x="2560" y="13"/>
                    <a:pt x="2556" y="16"/>
                    <a:pt x="2551" y="16"/>
                  </a:cubicBezTo>
                  <a:close/>
                  <a:moveTo>
                    <a:pt x="2518" y="16"/>
                  </a:moveTo>
                  <a:lnTo>
                    <a:pt x="2518" y="16"/>
                  </a:lnTo>
                  <a:cubicBezTo>
                    <a:pt x="2513" y="16"/>
                    <a:pt x="2510" y="13"/>
                    <a:pt x="2510" y="8"/>
                  </a:cubicBezTo>
                  <a:cubicBezTo>
                    <a:pt x="2510" y="4"/>
                    <a:pt x="2513" y="0"/>
                    <a:pt x="2518" y="0"/>
                  </a:cubicBezTo>
                  <a:lnTo>
                    <a:pt x="2518" y="0"/>
                  </a:lnTo>
                  <a:cubicBezTo>
                    <a:pt x="2523" y="0"/>
                    <a:pt x="2526" y="4"/>
                    <a:pt x="2526" y="8"/>
                  </a:cubicBezTo>
                  <a:cubicBezTo>
                    <a:pt x="2526" y="13"/>
                    <a:pt x="2523" y="16"/>
                    <a:pt x="2518" y="16"/>
                  </a:cubicBezTo>
                  <a:close/>
                  <a:moveTo>
                    <a:pt x="2485" y="16"/>
                  </a:moveTo>
                  <a:lnTo>
                    <a:pt x="2485" y="16"/>
                  </a:lnTo>
                  <a:cubicBezTo>
                    <a:pt x="2480" y="16"/>
                    <a:pt x="2476" y="13"/>
                    <a:pt x="2476" y="8"/>
                  </a:cubicBezTo>
                  <a:cubicBezTo>
                    <a:pt x="2476" y="4"/>
                    <a:pt x="2480" y="0"/>
                    <a:pt x="2485" y="0"/>
                  </a:cubicBezTo>
                  <a:lnTo>
                    <a:pt x="2485" y="0"/>
                  </a:lnTo>
                  <a:cubicBezTo>
                    <a:pt x="2489" y="0"/>
                    <a:pt x="2493" y="4"/>
                    <a:pt x="2493" y="8"/>
                  </a:cubicBezTo>
                  <a:cubicBezTo>
                    <a:pt x="2493" y="13"/>
                    <a:pt x="2489" y="16"/>
                    <a:pt x="2485" y="16"/>
                  </a:cubicBezTo>
                  <a:close/>
                  <a:moveTo>
                    <a:pt x="2451" y="16"/>
                  </a:moveTo>
                  <a:lnTo>
                    <a:pt x="2451" y="16"/>
                  </a:lnTo>
                  <a:cubicBezTo>
                    <a:pt x="2447" y="16"/>
                    <a:pt x="2443" y="13"/>
                    <a:pt x="2443" y="8"/>
                  </a:cubicBezTo>
                  <a:cubicBezTo>
                    <a:pt x="2443" y="4"/>
                    <a:pt x="2447" y="0"/>
                    <a:pt x="2451" y="0"/>
                  </a:cubicBezTo>
                  <a:lnTo>
                    <a:pt x="2451" y="0"/>
                  </a:lnTo>
                  <a:cubicBezTo>
                    <a:pt x="2456" y="0"/>
                    <a:pt x="2460" y="4"/>
                    <a:pt x="2460" y="8"/>
                  </a:cubicBezTo>
                  <a:cubicBezTo>
                    <a:pt x="2460" y="13"/>
                    <a:pt x="2456" y="16"/>
                    <a:pt x="2451" y="16"/>
                  </a:cubicBezTo>
                  <a:close/>
                  <a:moveTo>
                    <a:pt x="2418" y="16"/>
                  </a:moveTo>
                  <a:lnTo>
                    <a:pt x="2418" y="16"/>
                  </a:lnTo>
                  <a:cubicBezTo>
                    <a:pt x="2413" y="16"/>
                    <a:pt x="2410" y="13"/>
                    <a:pt x="2410" y="8"/>
                  </a:cubicBezTo>
                  <a:cubicBezTo>
                    <a:pt x="2410" y="4"/>
                    <a:pt x="2413" y="0"/>
                    <a:pt x="2418" y="0"/>
                  </a:cubicBezTo>
                  <a:lnTo>
                    <a:pt x="2418" y="0"/>
                  </a:lnTo>
                  <a:cubicBezTo>
                    <a:pt x="2423" y="0"/>
                    <a:pt x="2426" y="4"/>
                    <a:pt x="2426" y="8"/>
                  </a:cubicBezTo>
                  <a:cubicBezTo>
                    <a:pt x="2426" y="13"/>
                    <a:pt x="2423" y="16"/>
                    <a:pt x="2418" y="16"/>
                  </a:cubicBezTo>
                  <a:close/>
                  <a:moveTo>
                    <a:pt x="2385" y="16"/>
                  </a:moveTo>
                  <a:lnTo>
                    <a:pt x="2385" y="16"/>
                  </a:lnTo>
                  <a:cubicBezTo>
                    <a:pt x="2380" y="16"/>
                    <a:pt x="2376" y="13"/>
                    <a:pt x="2376" y="8"/>
                  </a:cubicBezTo>
                  <a:cubicBezTo>
                    <a:pt x="2376" y="4"/>
                    <a:pt x="2380" y="0"/>
                    <a:pt x="2385" y="0"/>
                  </a:cubicBezTo>
                  <a:lnTo>
                    <a:pt x="2385" y="0"/>
                  </a:lnTo>
                  <a:cubicBezTo>
                    <a:pt x="2389" y="0"/>
                    <a:pt x="2393" y="4"/>
                    <a:pt x="2393" y="8"/>
                  </a:cubicBezTo>
                  <a:cubicBezTo>
                    <a:pt x="2393" y="13"/>
                    <a:pt x="2389" y="16"/>
                    <a:pt x="2385" y="16"/>
                  </a:cubicBezTo>
                  <a:close/>
                  <a:moveTo>
                    <a:pt x="2351" y="16"/>
                  </a:moveTo>
                  <a:lnTo>
                    <a:pt x="2351" y="16"/>
                  </a:lnTo>
                  <a:cubicBezTo>
                    <a:pt x="2347" y="16"/>
                    <a:pt x="2343" y="13"/>
                    <a:pt x="2343" y="8"/>
                  </a:cubicBezTo>
                  <a:cubicBezTo>
                    <a:pt x="2343" y="4"/>
                    <a:pt x="2347" y="0"/>
                    <a:pt x="2351" y="0"/>
                  </a:cubicBezTo>
                  <a:lnTo>
                    <a:pt x="2351" y="0"/>
                  </a:lnTo>
                  <a:cubicBezTo>
                    <a:pt x="2356" y="0"/>
                    <a:pt x="2360" y="4"/>
                    <a:pt x="2360" y="8"/>
                  </a:cubicBezTo>
                  <a:cubicBezTo>
                    <a:pt x="2360" y="13"/>
                    <a:pt x="2356" y="16"/>
                    <a:pt x="2351" y="16"/>
                  </a:cubicBezTo>
                  <a:close/>
                  <a:moveTo>
                    <a:pt x="2318" y="16"/>
                  </a:moveTo>
                  <a:lnTo>
                    <a:pt x="2318" y="16"/>
                  </a:lnTo>
                  <a:cubicBezTo>
                    <a:pt x="2313" y="16"/>
                    <a:pt x="2310" y="13"/>
                    <a:pt x="2310" y="8"/>
                  </a:cubicBezTo>
                  <a:cubicBezTo>
                    <a:pt x="2310" y="4"/>
                    <a:pt x="2313" y="0"/>
                    <a:pt x="2318" y="0"/>
                  </a:cubicBezTo>
                  <a:lnTo>
                    <a:pt x="2318" y="0"/>
                  </a:lnTo>
                  <a:cubicBezTo>
                    <a:pt x="2323" y="0"/>
                    <a:pt x="2326" y="4"/>
                    <a:pt x="2326" y="8"/>
                  </a:cubicBezTo>
                  <a:cubicBezTo>
                    <a:pt x="2326" y="13"/>
                    <a:pt x="2323" y="16"/>
                    <a:pt x="2318" y="16"/>
                  </a:cubicBezTo>
                  <a:close/>
                  <a:moveTo>
                    <a:pt x="2285" y="16"/>
                  </a:moveTo>
                  <a:lnTo>
                    <a:pt x="2285" y="16"/>
                  </a:lnTo>
                  <a:cubicBezTo>
                    <a:pt x="2280" y="16"/>
                    <a:pt x="2276" y="13"/>
                    <a:pt x="2276" y="8"/>
                  </a:cubicBezTo>
                  <a:cubicBezTo>
                    <a:pt x="2276" y="4"/>
                    <a:pt x="2280" y="0"/>
                    <a:pt x="2285" y="0"/>
                  </a:cubicBezTo>
                  <a:lnTo>
                    <a:pt x="2285" y="0"/>
                  </a:lnTo>
                  <a:cubicBezTo>
                    <a:pt x="2289" y="0"/>
                    <a:pt x="2293" y="4"/>
                    <a:pt x="2293" y="8"/>
                  </a:cubicBezTo>
                  <a:cubicBezTo>
                    <a:pt x="2293" y="13"/>
                    <a:pt x="2289" y="16"/>
                    <a:pt x="2285" y="16"/>
                  </a:cubicBezTo>
                  <a:close/>
                  <a:moveTo>
                    <a:pt x="2251" y="16"/>
                  </a:moveTo>
                  <a:lnTo>
                    <a:pt x="2251" y="16"/>
                  </a:lnTo>
                  <a:cubicBezTo>
                    <a:pt x="2247" y="16"/>
                    <a:pt x="2243" y="13"/>
                    <a:pt x="2243" y="8"/>
                  </a:cubicBezTo>
                  <a:cubicBezTo>
                    <a:pt x="2243" y="4"/>
                    <a:pt x="2247" y="0"/>
                    <a:pt x="2251" y="0"/>
                  </a:cubicBezTo>
                  <a:lnTo>
                    <a:pt x="2251" y="0"/>
                  </a:lnTo>
                  <a:cubicBezTo>
                    <a:pt x="2256" y="0"/>
                    <a:pt x="2260" y="4"/>
                    <a:pt x="2260" y="8"/>
                  </a:cubicBezTo>
                  <a:cubicBezTo>
                    <a:pt x="2260" y="13"/>
                    <a:pt x="2256" y="16"/>
                    <a:pt x="2251" y="16"/>
                  </a:cubicBezTo>
                  <a:close/>
                  <a:moveTo>
                    <a:pt x="2218" y="16"/>
                  </a:moveTo>
                  <a:lnTo>
                    <a:pt x="2218" y="16"/>
                  </a:lnTo>
                  <a:cubicBezTo>
                    <a:pt x="2213" y="16"/>
                    <a:pt x="2210" y="13"/>
                    <a:pt x="2210" y="8"/>
                  </a:cubicBezTo>
                  <a:cubicBezTo>
                    <a:pt x="2210" y="4"/>
                    <a:pt x="2213" y="0"/>
                    <a:pt x="2218" y="0"/>
                  </a:cubicBezTo>
                  <a:lnTo>
                    <a:pt x="2218" y="0"/>
                  </a:lnTo>
                  <a:cubicBezTo>
                    <a:pt x="2223" y="0"/>
                    <a:pt x="2226" y="4"/>
                    <a:pt x="2226" y="8"/>
                  </a:cubicBezTo>
                  <a:cubicBezTo>
                    <a:pt x="2226" y="13"/>
                    <a:pt x="2223" y="16"/>
                    <a:pt x="2218" y="16"/>
                  </a:cubicBezTo>
                  <a:close/>
                  <a:moveTo>
                    <a:pt x="2185" y="16"/>
                  </a:moveTo>
                  <a:lnTo>
                    <a:pt x="2185" y="16"/>
                  </a:lnTo>
                  <a:cubicBezTo>
                    <a:pt x="2180" y="16"/>
                    <a:pt x="2176" y="13"/>
                    <a:pt x="2176" y="8"/>
                  </a:cubicBezTo>
                  <a:cubicBezTo>
                    <a:pt x="2176" y="4"/>
                    <a:pt x="2180" y="0"/>
                    <a:pt x="2185" y="0"/>
                  </a:cubicBezTo>
                  <a:lnTo>
                    <a:pt x="2185" y="0"/>
                  </a:lnTo>
                  <a:cubicBezTo>
                    <a:pt x="2189" y="0"/>
                    <a:pt x="2193" y="4"/>
                    <a:pt x="2193" y="8"/>
                  </a:cubicBezTo>
                  <a:cubicBezTo>
                    <a:pt x="2193" y="13"/>
                    <a:pt x="2189" y="16"/>
                    <a:pt x="2185" y="16"/>
                  </a:cubicBezTo>
                  <a:close/>
                  <a:moveTo>
                    <a:pt x="2151" y="16"/>
                  </a:moveTo>
                  <a:lnTo>
                    <a:pt x="2151" y="16"/>
                  </a:lnTo>
                  <a:cubicBezTo>
                    <a:pt x="2147" y="16"/>
                    <a:pt x="2143" y="13"/>
                    <a:pt x="2143" y="8"/>
                  </a:cubicBezTo>
                  <a:cubicBezTo>
                    <a:pt x="2143" y="4"/>
                    <a:pt x="2147" y="0"/>
                    <a:pt x="2151" y="0"/>
                  </a:cubicBezTo>
                  <a:lnTo>
                    <a:pt x="2151" y="0"/>
                  </a:lnTo>
                  <a:cubicBezTo>
                    <a:pt x="2156" y="0"/>
                    <a:pt x="2160" y="4"/>
                    <a:pt x="2160" y="8"/>
                  </a:cubicBezTo>
                  <a:cubicBezTo>
                    <a:pt x="2160" y="13"/>
                    <a:pt x="2156" y="16"/>
                    <a:pt x="2151" y="16"/>
                  </a:cubicBezTo>
                  <a:close/>
                  <a:moveTo>
                    <a:pt x="2118" y="16"/>
                  </a:moveTo>
                  <a:lnTo>
                    <a:pt x="2118" y="16"/>
                  </a:lnTo>
                  <a:cubicBezTo>
                    <a:pt x="2113" y="16"/>
                    <a:pt x="2110" y="13"/>
                    <a:pt x="2110" y="8"/>
                  </a:cubicBezTo>
                  <a:cubicBezTo>
                    <a:pt x="2110" y="4"/>
                    <a:pt x="2113" y="0"/>
                    <a:pt x="2118" y="0"/>
                  </a:cubicBezTo>
                  <a:lnTo>
                    <a:pt x="2118" y="0"/>
                  </a:lnTo>
                  <a:cubicBezTo>
                    <a:pt x="2122" y="0"/>
                    <a:pt x="2126" y="4"/>
                    <a:pt x="2126" y="8"/>
                  </a:cubicBezTo>
                  <a:cubicBezTo>
                    <a:pt x="2126" y="13"/>
                    <a:pt x="2122" y="16"/>
                    <a:pt x="2118" y="16"/>
                  </a:cubicBezTo>
                  <a:close/>
                  <a:moveTo>
                    <a:pt x="2085" y="16"/>
                  </a:moveTo>
                  <a:lnTo>
                    <a:pt x="2085" y="16"/>
                  </a:lnTo>
                  <a:cubicBezTo>
                    <a:pt x="2080" y="16"/>
                    <a:pt x="2076" y="13"/>
                    <a:pt x="2076" y="8"/>
                  </a:cubicBezTo>
                  <a:cubicBezTo>
                    <a:pt x="2076" y="4"/>
                    <a:pt x="2080" y="0"/>
                    <a:pt x="2085" y="0"/>
                  </a:cubicBezTo>
                  <a:lnTo>
                    <a:pt x="2085" y="0"/>
                  </a:lnTo>
                  <a:cubicBezTo>
                    <a:pt x="2089" y="0"/>
                    <a:pt x="2093" y="4"/>
                    <a:pt x="2093" y="8"/>
                  </a:cubicBezTo>
                  <a:cubicBezTo>
                    <a:pt x="2093" y="13"/>
                    <a:pt x="2089" y="16"/>
                    <a:pt x="2085" y="16"/>
                  </a:cubicBezTo>
                  <a:close/>
                  <a:moveTo>
                    <a:pt x="2051" y="16"/>
                  </a:moveTo>
                  <a:lnTo>
                    <a:pt x="2051" y="16"/>
                  </a:lnTo>
                  <a:cubicBezTo>
                    <a:pt x="2047" y="16"/>
                    <a:pt x="2043" y="13"/>
                    <a:pt x="2043" y="8"/>
                  </a:cubicBezTo>
                  <a:cubicBezTo>
                    <a:pt x="2043" y="4"/>
                    <a:pt x="2047" y="0"/>
                    <a:pt x="2051" y="0"/>
                  </a:cubicBezTo>
                  <a:lnTo>
                    <a:pt x="2051" y="0"/>
                  </a:lnTo>
                  <a:cubicBezTo>
                    <a:pt x="2056" y="0"/>
                    <a:pt x="2060" y="4"/>
                    <a:pt x="2060" y="8"/>
                  </a:cubicBezTo>
                  <a:cubicBezTo>
                    <a:pt x="2060" y="13"/>
                    <a:pt x="2056" y="16"/>
                    <a:pt x="2051" y="16"/>
                  </a:cubicBezTo>
                  <a:close/>
                  <a:moveTo>
                    <a:pt x="2018" y="16"/>
                  </a:moveTo>
                  <a:lnTo>
                    <a:pt x="2018" y="16"/>
                  </a:lnTo>
                  <a:cubicBezTo>
                    <a:pt x="2013" y="16"/>
                    <a:pt x="2009" y="13"/>
                    <a:pt x="2009" y="8"/>
                  </a:cubicBezTo>
                  <a:cubicBezTo>
                    <a:pt x="2009" y="4"/>
                    <a:pt x="2013" y="0"/>
                    <a:pt x="2018" y="0"/>
                  </a:cubicBezTo>
                  <a:lnTo>
                    <a:pt x="2018" y="0"/>
                  </a:lnTo>
                  <a:cubicBezTo>
                    <a:pt x="2022" y="0"/>
                    <a:pt x="2026" y="4"/>
                    <a:pt x="2026" y="8"/>
                  </a:cubicBezTo>
                  <a:cubicBezTo>
                    <a:pt x="2026" y="13"/>
                    <a:pt x="2022" y="16"/>
                    <a:pt x="2018" y="16"/>
                  </a:cubicBezTo>
                  <a:close/>
                  <a:moveTo>
                    <a:pt x="1984" y="16"/>
                  </a:moveTo>
                  <a:lnTo>
                    <a:pt x="1984" y="16"/>
                  </a:lnTo>
                  <a:cubicBezTo>
                    <a:pt x="1980" y="16"/>
                    <a:pt x="1976" y="13"/>
                    <a:pt x="1976" y="8"/>
                  </a:cubicBezTo>
                  <a:cubicBezTo>
                    <a:pt x="1976" y="4"/>
                    <a:pt x="1980" y="0"/>
                    <a:pt x="1984" y="0"/>
                  </a:cubicBezTo>
                  <a:lnTo>
                    <a:pt x="1984" y="0"/>
                  </a:lnTo>
                  <a:cubicBezTo>
                    <a:pt x="1989" y="0"/>
                    <a:pt x="1993" y="4"/>
                    <a:pt x="1993" y="8"/>
                  </a:cubicBezTo>
                  <a:cubicBezTo>
                    <a:pt x="1993" y="13"/>
                    <a:pt x="1989" y="16"/>
                    <a:pt x="1984" y="16"/>
                  </a:cubicBezTo>
                  <a:close/>
                  <a:moveTo>
                    <a:pt x="1951" y="16"/>
                  </a:moveTo>
                  <a:lnTo>
                    <a:pt x="1951" y="16"/>
                  </a:lnTo>
                  <a:cubicBezTo>
                    <a:pt x="1947" y="16"/>
                    <a:pt x="1943" y="13"/>
                    <a:pt x="1943" y="8"/>
                  </a:cubicBezTo>
                  <a:cubicBezTo>
                    <a:pt x="1943" y="4"/>
                    <a:pt x="1947" y="0"/>
                    <a:pt x="1951" y="0"/>
                  </a:cubicBezTo>
                  <a:lnTo>
                    <a:pt x="1951" y="0"/>
                  </a:lnTo>
                  <a:cubicBezTo>
                    <a:pt x="1956" y="0"/>
                    <a:pt x="1959" y="4"/>
                    <a:pt x="1959" y="8"/>
                  </a:cubicBezTo>
                  <a:cubicBezTo>
                    <a:pt x="1959" y="13"/>
                    <a:pt x="1956" y="16"/>
                    <a:pt x="1951" y="16"/>
                  </a:cubicBezTo>
                  <a:close/>
                  <a:moveTo>
                    <a:pt x="1918" y="16"/>
                  </a:moveTo>
                  <a:lnTo>
                    <a:pt x="1918" y="16"/>
                  </a:lnTo>
                  <a:cubicBezTo>
                    <a:pt x="1913" y="16"/>
                    <a:pt x="1909" y="13"/>
                    <a:pt x="1909" y="8"/>
                  </a:cubicBezTo>
                  <a:cubicBezTo>
                    <a:pt x="1909" y="4"/>
                    <a:pt x="1913" y="0"/>
                    <a:pt x="1918" y="0"/>
                  </a:cubicBezTo>
                  <a:lnTo>
                    <a:pt x="1918" y="0"/>
                  </a:lnTo>
                  <a:cubicBezTo>
                    <a:pt x="1922" y="0"/>
                    <a:pt x="1926" y="4"/>
                    <a:pt x="1926" y="8"/>
                  </a:cubicBezTo>
                  <a:cubicBezTo>
                    <a:pt x="1926" y="13"/>
                    <a:pt x="1922" y="16"/>
                    <a:pt x="1918" y="16"/>
                  </a:cubicBezTo>
                  <a:close/>
                  <a:moveTo>
                    <a:pt x="1884" y="16"/>
                  </a:moveTo>
                  <a:lnTo>
                    <a:pt x="1884" y="16"/>
                  </a:lnTo>
                  <a:cubicBezTo>
                    <a:pt x="1880" y="16"/>
                    <a:pt x="1876" y="13"/>
                    <a:pt x="1876" y="8"/>
                  </a:cubicBezTo>
                  <a:cubicBezTo>
                    <a:pt x="1876" y="4"/>
                    <a:pt x="1880" y="0"/>
                    <a:pt x="1884" y="0"/>
                  </a:cubicBezTo>
                  <a:lnTo>
                    <a:pt x="1884" y="0"/>
                  </a:lnTo>
                  <a:cubicBezTo>
                    <a:pt x="1889" y="0"/>
                    <a:pt x="1893" y="4"/>
                    <a:pt x="1893" y="8"/>
                  </a:cubicBezTo>
                  <a:cubicBezTo>
                    <a:pt x="1893" y="13"/>
                    <a:pt x="1889" y="16"/>
                    <a:pt x="1884" y="16"/>
                  </a:cubicBezTo>
                  <a:close/>
                  <a:moveTo>
                    <a:pt x="1851" y="16"/>
                  </a:moveTo>
                  <a:lnTo>
                    <a:pt x="1851" y="16"/>
                  </a:lnTo>
                  <a:cubicBezTo>
                    <a:pt x="1846" y="16"/>
                    <a:pt x="1843" y="13"/>
                    <a:pt x="1843" y="8"/>
                  </a:cubicBezTo>
                  <a:cubicBezTo>
                    <a:pt x="1843" y="4"/>
                    <a:pt x="1846" y="0"/>
                    <a:pt x="1851" y="0"/>
                  </a:cubicBezTo>
                  <a:lnTo>
                    <a:pt x="1851" y="0"/>
                  </a:lnTo>
                  <a:cubicBezTo>
                    <a:pt x="1856" y="0"/>
                    <a:pt x="1859" y="4"/>
                    <a:pt x="1859" y="8"/>
                  </a:cubicBezTo>
                  <a:cubicBezTo>
                    <a:pt x="1859" y="13"/>
                    <a:pt x="1856" y="16"/>
                    <a:pt x="1851" y="16"/>
                  </a:cubicBezTo>
                  <a:close/>
                  <a:moveTo>
                    <a:pt x="1818" y="16"/>
                  </a:moveTo>
                  <a:lnTo>
                    <a:pt x="1818" y="16"/>
                  </a:lnTo>
                  <a:cubicBezTo>
                    <a:pt x="1813" y="16"/>
                    <a:pt x="1809" y="13"/>
                    <a:pt x="1809" y="8"/>
                  </a:cubicBezTo>
                  <a:cubicBezTo>
                    <a:pt x="1809" y="4"/>
                    <a:pt x="1813" y="0"/>
                    <a:pt x="1818" y="0"/>
                  </a:cubicBezTo>
                  <a:lnTo>
                    <a:pt x="1818" y="0"/>
                  </a:lnTo>
                  <a:cubicBezTo>
                    <a:pt x="1822" y="0"/>
                    <a:pt x="1826" y="4"/>
                    <a:pt x="1826" y="8"/>
                  </a:cubicBezTo>
                  <a:cubicBezTo>
                    <a:pt x="1826" y="13"/>
                    <a:pt x="1822" y="16"/>
                    <a:pt x="1818" y="16"/>
                  </a:cubicBezTo>
                  <a:close/>
                  <a:moveTo>
                    <a:pt x="1784" y="16"/>
                  </a:moveTo>
                  <a:lnTo>
                    <a:pt x="1784" y="16"/>
                  </a:lnTo>
                  <a:cubicBezTo>
                    <a:pt x="1780" y="16"/>
                    <a:pt x="1776" y="13"/>
                    <a:pt x="1776" y="8"/>
                  </a:cubicBezTo>
                  <a:cubicBezTo>
                    <a:pt x="1776" y="4"/>
                    <a:pt x="1780" y="0"/>
                    <a:pt x="1784" y="0"/>
                  </a:cubicBezTo>
                  <a:lnTo>
                    <a:pt x="1784" y="0"/>
                  </a:lnTo>
                  <a:cubicBezTo>
                    <a:pt x="1789" y="0"/>
                    <a:pt x="1793" y="4"/>
                    <a:pt x="1793" y="8"/>
                  </a:cubicBezTo>
                  <a:cubicBezTo>
                    <a:pt x="1793" y="13"/>
                    <a:pt x="1789" y="16"/>
                    <a:pt x="1784" y="16"/>
                  </a:cubicBezTo>
                  <a:close/>
                  <a:moveTo>
                    <a:pt x="1751" y="16"/>
                  </a:moveTo>
                  <a:lnTo>
                    <a:pt x="1751" y="16"/>
                  </a:lnTo>
                  <a:cubicBezTo>
                    <a:pt x="1746" y="16"/>
                    <a:pt x="1743" y="13"/>
                    <a:pt x="1743" y="8"/>
                  </a:cubicBezTo>
                  <a:cubicBezTo>
                    <a:pt x="1743" y="4"/>
                    <a:pt x="1746" y="0"/>
                    <a:pt x="1751" y="0"/>
                  </a:cubicBezTo>
                  <a:lnTo>
                    <a:pt x="1751" y="0"/>
                  </a:lnTo>
                  <a:cubicBezTo>
                    <a:pt x="1756" y="0"/>
                    <a:pt x="1759" y="4"/>
                    <a:pt x="1759" y="8"/>
                  </a:cubicBezTo>
                  <a:cubicBezTo>
                    <a:pt x="1759" y="13"/>
                    <a:pt x="1756" y="16"/>
                    <a:pt x="1751" y="16"/>
                  </a:cubicBezTo>
                  <a:close/>
                  <a:moveTo>
                    <a:pt x="1718" y="16"/>
                  </a:moveTo>
                  <a:lnTo>
                    <a:pt x="1718" y="16"/>
                  </a:lnTo>
                  <a:cubicBezTo>
                    <a:pt x="1713" y="16"/>
                    <a:pt x="1709" y="13"/>
                    <a:pt x="1709" y="8"/>
                  </a:cubicBezTo>
                  <a:cubicBezTo>
                    <a:pt x="1709" y="4"/>
                    <a:pt x="1713" y="0"/>
                    <a:pt x="1718" y="0"/>
                  </a:cubicBezTo>
                  <a:lnTo>
                    <a:pt x="1718" y="0"/>
                  </a:lnTo>
                  <a:cubicBezTo>
                    <a:pt x="1722" y="0"/>
                    <a:pt x="1726" y="4"/>
                    <a:pt x="1726" y="8"/>
                  </a:cubicBezTo>
                  <a:cubicBezTo>
                    <a:pt x="1726" y="13"/>
                    <a:pt x="1722" y="16"/>
                    <a:pt x="1718" y="16"/>
                  </a:cubicBezTo>
                  <a:close/>
                  <a:moveTo>
                    <a:pt x="1684" y="16"/>
                  </a:moveTo>
                  <a:lnTo>
                    <a:pt x="1684" y="16"/>
                  </a:lnTo>
                  <a:cubicBezTo>
                    <a:pt x="1680" y="16"/>
                    <a:pt x="1676" y="13"/>
                    <a:pt x="1676" y="8"/>
                  </a:cubicBezTo>
                  <a:cubicBezTo>
                    <a:pt x="1676" y="4"/>
                    <a:pt x="1680" y="0"/>
                    <a:pt x="1684" y="0"/>
                  </a:cubicBezTo>
                  <a:lnTo>
                    <a:pt x="1684" y="0"/>
                  </a:lnTo>
                  <a:cubicBezTo>
                    <a:pt x="1689" y="0"/>
                    <a:pt x="1693" y="4"/>
                    <a:pt x="1693" y="8"/>
                  </a:cubicBezTo>
                  <a:cubicBezTo>
                    <a:pt x="1693" y="13"/>
                    <a:pt x="1689" y="16"/>
                    <a:pt x="1684" y="16"/>
                  </a:cubicBezTo>
                  <a:close/>
                  <a:moveTo>
                    <a:pt x="1651" y="16"/>
                  </a:moveTo>
                  <a:lnTo>
                    <a:pt x="1651" y="16"/>
                  </a:lnTo>
                  <a:cubicBezTo>
                    <a:pt x="1646" y="16"/>
                    <a:pt x="1643" y="13"/>
                    <a:pt x="1643" y="8"/>
                  </a:cubicBezTo>
                  <a:cubicBezTo>
                    <a:pt x="1643" y="4"/>
                    <a:pt x="1646" y="0"/>
                    <a:pt x="1651" y="0"/>
                  </a:cubicBezTo>
                  <a:lnTo>
                    <a:pt x="1651" y="0"/>
                  </a:lnTo>
                  <a:cubicBezTo>
                    <a:pt x="1656" y="0"/>
                    <a:pt x="1659" y="4"/>
                    <a:pt x="1659" y="8"/>
                  </a:cubicBezTo>
                  <a:cubicBezTo>
                    <a:pt x="1659" y="13"/>
                    <a:pt x="1656" y="16"/>
                    <a:pt x="1651" y="16"/>
                  </a:cubicBezTo>
                  <a:close/>
                  <a:moveTo>
                    <a:pt x="1618" y="16"/>
                  </a:moveTo>
                  <a:lnTo>
                    <a:pt x="1618" y="16"/>
                  </a:lnTo>
                  <a:cubicBezTo>
                    <a:pt x="1613" y="16"/>
                    <a:pt x="1609" y="13"/>
                    <a:pt x="1609" y="8"/>
                  </a:cubicBezTo>
                  <a:cubicBezTo>
                    <a:pt x="1609" y="4"/>
                    <a:pt x="1613" y="0"/>
                    <a:pt x="1618" y="0"/>
                  </a:cubicBezTo>
                  <a:lnTo>
                    <a:pt x="1618" y="0"/>
                  </a:lnTo>
                  <a:cubicBezTo>
                    <a:pt x="1622" y="0"/>
                    <a:pt x="1626" y="4"/>
                    <a:pt x="1626" y="8"/>
                  </a:cubicBezTo>
                  <a:cubicBezTo>
                    <a:pt x="1626" y="13"/>
                    <a:pt x="1622" y="16"/>
                    <a:pt x="1618" y="16"/>
                  </a:cubicBezTo>
                  <a:close/>
                  <a:moveTo>
                    <a:pt x="1584" y="16"/>
                  </a:moveTo>
                  <a:lnTo>
                    <a:pt x="1584" y="16"/>
                  </a:lnTo>
                  <a:cubicBezTo>
                    <a:pt x="1580" y="16"/>
                    <a:pt x="1576" y="13"/>
                    <a:pt x="1576" y="8"/>
                  </a:cubicBezTo>
                  <a:cubicBezTo>
                    <a:pt x="1576" y="4"/>
                    <a:pt x="1580" y="0"/>
                    <a:pt x="1584" y="0"/>
                  </a:cubicBezTo>
                  <a:lnTo>
                    <a:pt x="1584" y="0"/>
                  </a:lnTo>
                  <a:cubicBezTo>
                    <a:pt x="1589" y="0"/>
                    <a:pt x="1593" y="4"/>
                    <a:pt x="1593" y="8"/>
                  </a:cubicBezTo>
                  <a:cubicBezTo>
                    <a:pt x="1593" y="13"/>
                    <a:pt x="1589" y="16"/>
                    <a:pt x="1584" y="16"/>
                  </a:cubicBezTo>
                  <a:close/>
                  <a:moveTo>
                    <a:pt x="1551" y="16"/>
                  </a:moveTo>
                  <a:lnTo>
                    <a:pt x="1551" y="16"/>
                  </a:lnTo>
                  <a:cubicBezTo>
                    <a:pt x="1546" y="16"/>
                    <a:pt x="1543" y="13"/>
                    <a:pt x="1543" y="8"/>
                  </a:cubicBezTo>
                  <a:cubicBezTo>
                    <a:pt x="1543" y="4"/>
                    <a:pt x="1546" y="0"/>
                    <a:pt x="1551" y="0"/>
                  </a:cubicBezTo>
                  <a:lnTo>
                    <a:pt x="1551" y="0"/>
                  </a:lnTo>
                  <a:cubicBezTo>
                    <a:pt x="1556" y="0"/>
                    <a:pt x="1559" y="4"/>
                    <a:pt x="1559" y="8"/>
                  </a:cubicBezTo>
                  <a:cubicBezTo>
                    <a:pt x="1559" y="13"/>
                    <a:pt x="1556" y="16"/>
                    <a:pt x="1551" y="16"/>
                  </a:cubicBezTo>
                  <a:close/>
                  <a:moveTo>
                    <a:pt x="1518" y="16"/>
                  </a:moveTo>
                  <a:lnTo>
                    <a:pt x="1518" y="16"/>
                  </a:lnTo>
                  <a:cubicBezTo>
                    <a:pt x="1513" y="16"/>
                    <a:pt x="1509" y="13"/>
                    <a:pt x="1509" y="8"/>
                  </a:cubicBezTo>
                  <a:cubicBezTo>
                    <a:pt x="1509" y="4"/>
                    <a:pt x="1513" y="0"/>
                    <a:pt x="1518" y="0"/>
                  </a:cubicBezTo>
                  <a:lnTo>
                    <a:pt x="1518" y="0"/>
                  </a:lnTo>
                  <a:cubicBezTo>
                    <a:pt x="1522" y="0"/>
                    <a:pt x="1526" y="4"/>
                    <a:pt x="1526" y="8"/>
                  </a:cubicBezTo>
                  <a:cubicBezTo>
                    <a:pt x="1526" y="13"/>
                    <a:pt x="1522" y="16"/>
                    <a:pt x="1518" y="16"/>
                  </a:cubicBezTo>
                  <a:close/>
                  <a:moveTo>
                    <a:pt x="1484" y="16"/>
                  </a:moveTo>
                  <a:lnTo>
                    <a:pt x="1484" y="16"/>
                  </a:lnTo>
                  <a:cubicBezTo>
                    <a:pt x="1480" y="16"/>
                    <a:pt x="1476" y="13"/>
                    <a:pt x="1476" y="8"/>
                  </a:cubicBezTo>
                  <a:cubicBezTo>
                    <a:pt x="1476" y="4"/>
                    <a:pt x="1480" y="0"/>
                    <a:pt x="1484" y="0"/>
                  </a:cubicBezTo>
                  <a:lnTo>
                    <a:pt x="1484" y="0"/>
                  </a:lnTo>
                  <a:cubicBezTo>
                    <a:pt x="1489" y="0"/>
                    <a:pt x="1493" y="4"/>
                    <a:pt x="1493" y="8"/>
                  </a:cubicBezTo>
                  <a:cubicBezTo>
                    <a:pt x="1493" y="13"/>
                    <a:pt x="1489" y="16"/>
                    <a:pt x="1484" y="16"/>
                  </a:cubicBezTo>
                  <a:close/>
                  <a:moveTo>
                    <a:pt x="1451" y="16"/>
                  </a:moveTo>
                  <a:lnTo>
                    <a:pt x="1451" y="16"/>
                  </a:lnTo>
                  <a:cubicBezTo>
                    <a:pt x="1446" y="16"/>
                    <a:pt x="1443" y="13"/>
                    <a:pt x="1443" y="8"/>
                  </a:cubicBezTo>
                  <a:cubicBezTo>
                    <a:pt x="1443" y="4"/>
                    <a:pt x="1446" y="0"/>
                    <a:pt x="1451" y="0"/>
                  </a:cubicBezTo>
                  <a:lnTo>
                    <a:pt x="1451" y="0"/>
                  </a:lnTo>
                  <a:cubicBezTo>
                    <a:pt x="1455" y="0"/>
                    <a:pt x="1459" y="4"/>
                    <a:pt x="1459" y="8"/>
                  </a:cubicBezTo>
                  <a:cubicBezTo>
                    <a:pt x="1459" y="13"/>
                    <a:pt x="1455" y="16"/>
                    <a:pt x="1451" y="16"/>
                  </a:cubicBezTo>
                  <a:close/>
                  <a:moveTo>
                    <a:pt x="1418" y="16"/>
                  </a:moveTo>
                  <a:lnTo>
                    <a:pt x="1418" y="16"/>
                  </a:lnTo>
                  <a:cubicBezTo>
                    <a:pt x="1413" y="16"/>
                    <a:pt x="1409" y="13"/>
                    <a:pt x="1409" y="8"/>
                  </a:cubicBezTo>
                  <a:cubicBezTo>
                    <a:pt x="1409" y="4"/>
                    <a:pt x="1413" y="0"/>
                    <a:pt x="1418" y="0"/>
                  </a:cubicBezTo>
                  <a:lnTo>
                    <a:pt x="1418" y="0"/>
                  </a:lnTo>
                  <a:cubicBezTo>
                    <a:pt x="1422" y="0"/>
                    <a:pt x="1426" y="4"/>
                    <a:pt x="1426" y="8"/>
                  </a:cubicBezTo>
                  <a:cubicBezTo>
                    <a:pt x="1426" y="13"/>
                    <a:pt x="1422" y="16"/>
                    <a:pt x="1418" y="16"/>
                  </a:cubicBezTo>
                  <a:close/>
                  <a:moveTo>
                    <a:pt x="1384" y="16"/>
                  </a:moveTo>
                  <a:lnTo>
                    <a:pt x="1384" y="16"/>
                  </a:lnTo>
                  <a:cubicBezTo>
                    <a:pt x="1380" y="16"/>
                    <a:pt x="1376" y="13"/>
                    <a:pt x="1376" y="8"/>
                  </a:cubicBezTo>
                  <a:cubicBezTo>
                    <a:pt x="1376" y="4"/>
                    <a:pt x="1380" y="0"/>
                    <a:pt x="1384" y="0"/>
                  </a:cubicBezTo>
                  <a:lnTo>
                    <a:pt x="1384" y="0"/>
                  </a:lnTo>
                  <a:cubicBezTo>
                    <a:pt x="1389" y="0"/>
                    <a:pt x="1393" y="4"/>
                    <a:pt x="1393" y="8"/>
                  </a:cubicBezTo>
                  <a:cubicBezTo>
                    <a:pt x="1393" y="13"/>
                    <a:pt x="1389" y="16"/>
                    <a:pt x="1384" y="16"/>
                  </a:cubicBezTo>
                  <a:close/>
                  <a:moveTo>
                    <a:pt x="1351" y="16"/>
                  </a:moveTo>
                  <a:lnTo>
                    <a:pt x="1351" y="16"/>
                  </a:lnTo>
                  <a:cubicBezTo>
                    <a:pt x="1346" y="16"/>
                    <a:pt x="1342" y="13"/>
                    <a:pt x="1342" y="8"/>
                  </a:cubicBezTo>
                  <a:cubicBezTo>
                    <a:pt x="1342" y="4"/>
                    <a:pt x="1346" y="0"/>
                    <a:pt x="1351" y="0"/>
                  </a:cubicBezTo>
                  <a:lnTo>
                    <a:pt x="1351" y="0"/>
                  </a:lnTo>
                  <a:cubicBezTo>
                    <a:pt x="1355" y="0"/>
                    <a:pt x="1359" y="4"/>
                    <a:pt x="1359" y="8"/>
                  </a:cubicBezTo>
                  <a:cubicBezTo>
                    <a:pt x="1359" y="13"/>
                    <a:pt x="1355" y="16"/>
                    <a:pt x="1351" y="16"/>
                  </a:cubicBezTo>
                  <a:close/>
                  <a:moveTo>
                    <a:pt x="1317" y="16"/>
                  </a:moveTo>
                  <a:lnTo>
                    <a:pt x="1317" y="16"/>
                  </a:lnTo>
                  <a:cubicBezTo>
                    <a:pt x="1313" y="16"/>
                    <a:pt x="1309" y="13"/>
                    <a:pt x="1309" y="8"/>
                  </a:cubicBezTo>
                  <a:cubicBezTo>
                    <a:pt x="1309" y="4"/>
                    <a:pt x="1313" y="0"/>
                    <a:pt x="1317" y="0"/>
                  </a:cubicBezTo>
                  <a:lnTo>
                    <a:pt x="1317" y="0"/>
                  </a:lnTo>
                  <a:cubicBezTo>
                    <a:pt x="1322" y="0"/>
                    <a:pt x="1326" y="4"/>
                    <a:pt x="1326" y="8"/>
                  </a:cubicBezTo>
                  <a:cubicBezTo>
                    <a:pt x="1326" y="13"/>
                    <a:pt x="1322" y="16"/>
                    <a:pt x="1317" y="16"/>
                  </a:cubicBezTo>
                  <a:close/>
                  <a:moveTo>
                    <a:pt x="1284" y="16"/>
                  </a:moveTo>
                  <a:lnTo>
                    <a:pt x="1284" y="16"/>
                  </a:lnTo>
                  <a:cubicBezTo>
                    <a:pt x="1280" y="16"/>
                    <a:pt x="1276" y="13"/>
                    <a:pt x="1276" y="8"/>
                  </a:cubicBezTo>
                  <a:cubicBezTo>
                    <a:pt x="1276" y="4"/>
                    <a:pt x="1280" y="0"/>
                    <a:pt x="1284" y="0"/>
                  </a:cubicBezTo>
                  <a:lnTo>
                    <a:pt x="1284" y="0"/>
                  </a:lnTo>
                  <a:cubicBezTo>
                    <a:pt x="1289" y="0"/>
                    <a:pt x="1292" y="4"/>
                    <a:pt x="1292" y="8"/>
                  </a:cubicBezTo>
                  <a:cubicBezTo>
                    <a:pt x="1292" y="13"/>
                    <a:pt x="1289" y="16"/>
                    <a:pt x="1284" y="16"/>
                  </a:cubicBezTo>
                  <a:close/>
                  <a:moveTo>
                    <a:pt x="1251" y="16"/>
                  </a:moveTo>
                  <a:lnTo>
                    <a:pt x="1251" y="16"/>
                  </a:lnTo>
                  <a:cubicBezTo>
                    <a:pt x="1246" y="16"/>
                    <a:pt x="1242" y="13"/>
                    <a:pt x="1242" y="8"/>
                  </a:cubicBezTo>
                  <a:cubicBezTo>
                    <a:pt x="1242" y="4"/>
                    <a:pt x="1246" y="0"/>
                    <a:pt x="1251" y="0"/>
                  </a:cubicBezTo>
                  <a:lnTo>
                    <a:pt x="1251" y="0"/>
                  </a:lnTo>
                  <a:cubicBezTo>
                    <a:pt x="1255" y="0"/>
                    <a:pt x="1259" y="4"/>
                    <a:pt x="1259" y="8"/>
                  </a:cubicBezTo>
                  <a:cubicBezTo>
                    <a:pt x="1259" y="13"/>
                    <a:pt x="1255" y="16"/>
                    <a:pt x="1251" y="16"/>
                  </a:cubicBezTo>
                  <a:close/>
                  <a:moveTo>
                    <a:pt x="1217" y="16"/>
                  </a:moveTo>
                  <a:lnTo>
                    <a:pt x="1217" y="16"/>
                  </a:lnTo>
                  <a:cubicBezTo>
                    <a:pt x="1213" y="16"/>
                    <a:pt x="1209" y="13"/>
                    <a:pt x="1209" y="8"/>
                  </a:cubicBezTo>
                  <a:cubicBezTo>
                    <a:pt x="1209" y="4"/>
                    <a:pt x="1213" y="0"/>
                    <a:pt x="1217" y="0"/>
                  </a:cubicBezTo>
                  <a:lnTo>
                    <a:pt x="1217" y="0"/>
                  </a:lnTo>
                  <a:cubicBezTo>
                    <a:pt x="1222" y="0"/>
                    <a:pt x="1226" y="4"/>
                    <a:pt x="1226" y="8"/>
                  </a:cubicBezTo>
                  <a:cubicBezTo>
                    <a:pt x="1226" y="13"/>
                    <a:pt x="1222" y="16"/>
                    <a:pt x="1217" y="16"/>
                  </a:cubicBezTo>
                  <a:close/>
                  <a:moveTo>
                    <a:pt x="1184" y="16"/>
                  </a:moveTo>
                  <a:lnTo>
                    <a:pt x="1184" y="16"/>
                  </a:lnTo>
                  <a:cubicBezTo>
                    <a:pt x="1179" y="16"/>
                    <a:pt x="1176" y="13"/>
                    <a:pt x="1176" y="8"/>
                  </a:cubicBezTo>
                  <a:cubicBezTo>
                    <a:pt x="1176" y="4"/>
                    <a:pt x="1179" y="0"/>
                    <a:pt x="1184" y="0"/>
                  </a:cubicBezTo>
                  <a:lnTo>
                    <a:pt x="1184" y="0"/>
                  </a:lnTo>
                  <a:cubicBezTo>
                    <a:pt x="1189" y="0"/>
                    <a:pt x="1192" y="4"/>
                    <a:pt x="1192" y="8"/>
                  </a:cubicBezTo>
                  <a:cubicBezTo>
                    <a:pt x="1192" y="13"/>
                    <a:pt x="1189" y="16"/>
                    <a:pt x="1184" y="16"/>
                  </a:cubicBezTo>
                  <a:close/>
                  <a:moveTo>
                    <a:pt x="1151" y="16"/>
                  </a:moveTo>
                  <a:lnTo>
                    <a:pt x="1151" y="16"/>
                  </a:lnTo>
                  <a:cubicBezTo>
                    <a:pt x="1146" y="16"/>
                    <a:pt x="1142" y="13"/>
                    <a:pt x="1142" y="8"/>
                  </a:cubicBezTo>
                  <a:cubicBezTo>
                    <a:pt x="1142" y="4"/>
                    <a:pt x="1146" y="0"/>
                    <a:pt x="1151" y="0"/>
                  </a:cubicBezTo>
                  <a:lnTo>
                    <a:pt x="1151" y="0"/>
                  </a:lnTo>
                  <a:cubicBezTo>
                    <a:pt x="1155" y="0"/>
                    <a:pt x="1159" y="4"/>
                    <a:pt x="1159" y="8"/>
                  </a:cubicBezTo>
                  <a:cubicBezTo>
                    <a:pt x="1159" y="13"/>
                    <a:pt x="1155" y="16"/>
                    <a:pt x="1151" y="16"/>
                  </a:cubicBezTo>
                  <a:close/>
                  <a:moveTo>
                    <a:pt x="1117" y="16"/>
                  </a:moveTo>
                  <a:lnTo>
                    <a:pt x="1117" y="16"/>
                  </a:lnTo>
                  <a:cubicBezTo>
                    <a:pt x="1113" y="16"/>
                    <a:pt x="1109" y="13"/>
                    <a:pt x="1109" y="8"/>
                  </a:cubicBezTo>
                  <a:cubicBezTo>
                    <a:pt x="1109" y="4"/>
                    <a:pt x="1113" y="0"/>
                    <a:pt x="1117" y="0"/>
                  </a:cubicBezTo>
                  <a:lnTo>
                    <a:pt x="1117" y="0"/>
                  </a:lnTo>
                  <a:cubicBezTo>
                    <a:pt x="1122" y="0"/>
                    <a:pt x="1126" y="4"/>
                    <a:pt x="1126" y="8"/>
                  </a:cubicBezTo>
                  <a:cubicBezTo>
                    <a:pt x="1126" y="13"/>
                    <a:pt x="1122" y="16"/>
                    <a:pt x="1117" y="16"/>
                  </a:cubicBezTo>
                  <a:close/>
                  <a:moveTo>
                    <a:pt x="1084" y="16"/>
                  </a:moveTo>
                  <a:lnTo>
                    <a:pt x="1084" y="16"/>
                  </a:lnTo>
                  <a:cubicBezTo>
                    <a:pt x="1079" y="16"/>
                    <a:pt x="1076" y="13"/>
                    <a:pt x="1076" y="8"/>
                  </a:cubicBezTo>
                  <a:cubicBezTo>
                    <a:pt x="1076" y="4"/>
                    <a:pt x="1079" y="0"/>
                    <a:pt x="1084" y="0"/>
                  </a:cubicBezTo>
                  <a:lnTo>
                    <a:pt x="1084" y="0"/>
                  </a:lnTo>
                  <a:cubicBezTo>
                    <a:pt x="1089" y="0"/>
                    <a:pt x="1092" y="4"/>
                    <a:pt x="1092" y="8"/>
                  </a:cubicBezTo>
                  <a:cubicBezTo>
                    <a:pt x="1092" y="13"/>
                    <a:pt x="1089" y="16"/>
                    <a:pt x="1084" y="16"/>
                  </a:cubicBezTo>
                  <a:close/>
                  <a:moveTo>
                    <a:pt x="1051" y="16"/>
                  </a:moveTo>
                  <a:lnTo>
                    <a:pt x="1051" y="16"/>
                  </a:lnTo>
                  <a:cubicBezTo>
                    <a:pt x="1046" y="16"/>
                    <a:pt x="1042" y="13"/>
                    <a:pt x="1042" y="8"/>
                  </a:cubicBezTo>
                  <a:cubicBezTo>
                    <a:pt x="1042" y="4"/>
                    <a:pt x="1046" y="0"/>
                    <a:pt x="1051" y="0"/>
                  </a:cubicBezTo>
                  <a:lnTo>
                    <a:pt x="1051" y="0"/>
                  </a:lnTo>
                  <a:cubicBezTo>
                    <a:pt x="1055" y="0"/>
                    <a:pt x="1059" y="4"/>
                    <a:pt x="1059" y="8"/>
                  </a:cubicBezTo>
                  <a:cubicBezTo>
                    <a:pt x="1059" y="13"/>
                    <a:pt x="1055" y="16"/>
                    <a:pt x="1051" y="16"/>
                  </a:cubicBezTo>
                  <a:close/>
                  <a:moveTo>
                    <a:pt x="1017" y="16"/>
                  </a:moveTo>
                  <a:lnTo>
                    <a:pt x="1017" y="16"/>
                  </a:lnTo>
                  <a:cubicBezTo>
                    <a:pt x="1013" y="16"/>
                    <a:pt x="1009" y="13"/>
                    <a:pt x="1009" y="8"/>
                  </a:cubicBezTo>
                  <a:cubicBezTo>
                    <a:pt x="1009" y="4"/>
                    <a:pt x="1013" y="0"/>
                    <a:pt x="1017" y="0"/>
                  </a:cubicBezTo>
                  <a:lnTo>
                    <a:pt x="1017" y="0"/>
                  </a:lnTo>
                  <a:cubicBezTo>
                    <a:pt x="1022" y="0"/>
                    <a:pt x="1026" y="4"/>
                    <a:pt x="1026" y="8"/>
                  </a:cubicBezTo>
                  <a:cubicBezTo>
                    <a:pt x="1026" y="13"/>
                    <a:pt x="1022" y="16"/>
                    <a:pt x="1017" y="16"/>
                  </a:cubicBezTo>
                  <a:close/>
                  <a:moveTo>
                    <a:pt x="984" y="16"/>
                  </a:moveTo>
                  <a:lnTo>
                    <a:pt x="984" y="16"/>
                  </a:lnTo>
                  <a:cubicBezTo>
                    <a:pt x="979" y="16"/>
                    <a:pt x="976" y="13"/>
                    <a:pt x="976" y="8"/>
                  </a:cubicBezTo>
                  <a:cubicBezTo>
                    <a:pt x="976" y="4"/>
                    <a:pt x="979" y="0"/>
                    <a:pt x="984" y="0"/>
                  </a:cubicBezTo>
                  <a:lnTo>
                    <a:pt x="984" y="0"/>
                  </a:lnTo>
                  <a:cubicBezTo>
                    <a:pt x="989" y="0"/>
                    <a:pt x="992" y="4"/>
                    <a:pt x="992" y="8"/>
                  </a:cubicBezTo>
                  <a:cubicBezTo>
                    <a:pt x="992" y="13"/>
                    <a:pt x="989" y="16"/>
                    <a:pt x="984" y="16"/>
                  </a:cubicBezTo>
                  <a:close/>
                  <a:moveTo>
                    <a:pt x="951" y="16"/>
                  </a:moveTo>
                  <a:lnTo>
                    <a:pt x="951" y="16"/>
                  </a:lnTo>
                  <a:cubicBezTo>
                    <a:pt x="946" y="16"/>
                    <a:pt x="942" y="13"/>
                    <a:pt x="942" y="8"/>
                  </a:cubicBezTo>
                  <a:cubicBezTo>
                    <a:pt x="942" y="4"/>
                    <a:pt x="946" y="0"/>
                    <a:pt x="951" y="0"/>
                  </a:cubicBezTo>
                  <a:lnTo>
                    <a:pt x="951" y="0"/>
                  </a:lnTo>
                  <a:cubicBezTo>
                    <a:pt x="955" y="0"/>
                    <a:pt x="959" y="4"/>
                    <a:pt x="959" y="8"/>
                  </a:cubicBezTo>
                  <a:cubicBezTo>
                    <a:pt x="959" y="13"/>
                    <a:pt x="955" y="16"/>
                    <a:pt x="951" y="16"/>
                  </a:cubicBezTo>
                  <a:close/>
                  <a:moveTo>
                    <a:pt x="917" y="16"/>
                  </a:moveTo>
                  <a:lnTo>
                    <a:pt x="917" y="16"/>
                  </a:lnTo>
                  <a:cubicBezTo>
                    <a:pt x="913" y="16"/>
                    <a:pt x="909" y="13"/>
                    <a:pt x="909" y="8"/>
                  </a:cubicBezTo>
                  <a:cubicBezTo>
                    <a:pt x="909" y="4"/>
                    <a:pt x="913" y="0"/>
                    <a:pt x="917" y="0"/>
                  </a:cubicBezTo>
                  <a:lnTo>
                    <a:pt x="917" y="0"/>
                  </a:lnTo>
                  <a:cubicBezTo>
                    <a:pt x="922" y="0"/>
                    <a:pt x="926" y="4"/>
                    <a:pt x="926" y="8"/>
                  </a:cubicBezTo>
                  <a:cubicBezTo>
                    <a:pt x="926" y="13"/>
                    <a:pt x="922" y="16"/>
                    <a:pt x="917" y="16"/>
                  </a:cubicBezTo>
                  <a:close/>
                  <a:moveTo>
                    <a:pt x="884" y="16"/>
                  </a:moveTo>
                  <a:lnTo>
                    <a:pt x="884" y="16"/>
                  </a:lnTo>
                  <a:cubicBezTo>
                    <a:pt x="879" y="16"/>
                    <a:pt x="876" y="13"/>
                    <a:pt x="876" y="8"/>
                  </a:cubicBezTo>
                  <a:cubicBezTo>
                    <a:pt x="876" y="4"/>
                    <a:pt x="879" y="0"/>
                    <a:pt x="884" y="0"/>
                  </a:cubicBezTo>
                  <a:lnTo>
                    <a:pt x="884" y="0"/>
                  </a:lnTo>
                  <a:cubicBezTo>
                    <a:pt x="889" y="0"/>
                    <a:pt x="892" y="4"/>
                    <a:pt x="892" y="8"/>
                  </a:cubicBezTo>
                  <a:cubicBezTo>
                    <a:pt x="892" y="13"/>
                    <a:pt x="889" y="16"/>
                    <a:pt x="884" y="16"/>
                  </a:cubicBezTo>
                  <a:close/>
                  <a:moveTo>
                    <a:pt x="851" y="16"/>
                  </a:moveTo>
                  <a:lnTo>
                    <a:pt x="851" y="16"/>
                  </a:lnTo>
                  <a:cubicBezTo>
                    <a:pt x="846" y="16"/>
                    <a:pt x="842" y="13"/>
                    <a:pt x="842" y="8"/>
                  </a:cubicBezTo>
                  <a:cubicBezTo>
                    <a:pt x="842" y="4"/>
                    <a:pt x="846" y="0"/>
                    <a:pt x="851" y="0"/>
                  </a:cubicBezTo>
                  <a:lnTo>
                    <a:pt x="851" y="0"/>
                  </a:lnTo>
                  <a:cubicBezTo>
                    <a:pt x="855" y="0"/>
                    <a:pt x="859" y="4"/>
                    <a:pt x="859" y="8"/>
                  </a:cubicBezTo>
                  <a:cubicBezTo>
                    <a:pt x="859" y="13"/>
                    <a:pt x="855" y="16"/>
                    <a:pt x="851" y="16"/>
                  </a:cubicBezTo>
                  <a:close/>
                  <a:moveTo>
                    <a:pt x="817" y="16"/>
                  </a:moveTo>
                  <a:lnTo>
                    <a:pt x="817" y="16"/>
                  </a:lnTo>
                  <a:cubicBezTo>
                    <a:pt x="813" y="16"/>
                    <a:pt x="809" y="13"/>
                    <a:pt x="809" y="8"/>
                  </a:cubicBezTo>
                  <a:cubicBezTo>
                    <a:pt x="809" y="4"/>
                    <a:pt x="813" y="0"/>
                    <a:pt x="817" y="0"/>
                  </a:cubicBezTo>
                  <a:lnTo>
                    <a:pt x="817" y="0"/>
                  </a:lnTo>
                  <a:cubicBezTo>
                    <a:pt x="822" y="0"/>
                    <a:pt x="826" y="4"/>
                    <a:pt x="826" y="8"/>
                  </a:cubicBezTo>
                  <a:cubicBezTo>
                    <a:pt x="826" y="13"/>
                    <a:pt x="822" y="16"/>
                    <a:pt x="817" y="16"/>
                  </a:cubicBezTo>
                  <a:close/>
                  <a:moveTo>
                    <a:pt x="784" y="16"/>
                  </a:moveTo>
                  <a:lnTo>
                    <a:pt x="784" y="16"/>
                  </a:lnTo>
                  <a:cubicBezTo>
                    <a:pt x="779" y="16"/>
                    <a:pt x="776" y="13"/>
                    <a:pt x="776" y="8"/>
                  </a:cubicBezTo>
                  <a:cubicBezTo>
                    <a:pt x="776" y="4"/>
                    <a:pt x="779" y="0"/>
                    <a:pt x="784" y="0"/>
                  </a:cubicBezTo>
                  <a:lnTo>
                    <a:pt x="784" y="0"/>
                  </a:lnTo>
                  <a:cubicBezTo>
                    <a:pt x="788" y="0"/>
                    <a:pt x="792" y="4"/>
                    <a:pt x="792" y="8"/>
                  </a:cubicBezTo>
                  <a:cubicBezTo>
                    <a:pt x="792" y="13"/>
                    <a:pt x="788" y="16"/>
                    <a:pt x="784" y="16"/>
                  </a:cubicBezTo>
                  <a:close/>
                  <a:moveTo>
                    <a:pt x="751" y="16"/>
                  </a:moveTo>
                  <a:lnTo>
                    <a:pt x="751" y="16"/>
                  </a:lnTo>
                  <a:cubicBezTo>
                    <a:pt x="746" y="16"/>
                    <a:pt x="742" y="13"/>
                    <a:pt x="742" y="8"/>
                  </a:cubicBezTo>
                  <a:cubicBezTo>
                    <a:pt x="742" y="4"/>
                    <a:pt x="746" y="0"/>
                    <a:pt x="751" y="0"/>
                  </a:cubicBezTo>
                  <a:lnTo>
                    <a:pt x="751" y="0"/>
                  </a:lnTo>
                  <a:cubicBezTo>
                    <a:pt x="755" y="0"/>
                    <a:pt x="759" y="4"/>
                    <a:pt x="759" y="8"/>
                  </a:cubicBezTo>
                  <a:cubicBezTo>
                    <a:pt x="759" y="13"/>
                    <a:pt x="755" y="16"/>
                    <a:pt x="751" y="16"/>
                  </a:cubicBezTo>
                  <a:close/>
                  <a:moveTo>
                    <a:pt x="717" y="16"/>
                  </a:moveTo>
                  <a:lnTo>
                    <a:pt x="717" y="16"/>
                  </a:lnTo>
                  <a:cubicBezTo>
                    <a:pt x="713" y="16"/>
                    <a:pt x="709" y="13"/>
                    <a:pt x="709" y="8"/>
                  </a:cubicBezTo>
                  <a:cubicBezTo>
                    <a:pt x="709" y="4"/>
                    <a:pt x="713" y="0"/>
                    <a:pt x="717" y="0"/>
                  </a:cubicBezTo>
                  <a:lnTo>
                    <a:pt x="717" y="0"/>
                  </a:lnTo>
                  <a:cubicBezTo>
                    <a:pt x="722" y="0"/>
                    <a:pt x="726" y="4"/>
                    <a:pt x="726" y="8"/>
                  </a:cubicBezTo>
                  <a:cubicBezTo>
                    <a:pt x="726" y="13"/>
                    <a:pt x="722" y="16"/>
                    <a:pt x="717" y="16"/>
                  </a:cubicBezTo>
                  <a:close/>
                  <a:moveTo>
                    <a:pt x="684" y="16"/>
                  </a:moveTo>
                  <a:lnTo>
                    <a:pt x="684" y="16"/>
                  </a:lnTo>
                  <a:cubicBezTo>
                    <a:pt x="679" y="16"/>
                    <a:pt x="675" y="13"/>
                    <a:pt x="675" y="8"/>
                  </a:cubicBezTo>
                  <a:cubicBezTo>
                    <a:pt x="675" y="4"/>
                    <a:pt x="679" y="0"/>
                    <a:pt x="684" y="0"/>
                  </a:cubicBezTo>
                  <a:lnTo>
                    <a:pt x="684" y="0"/>
                  </a:lnTo>
                  <a:cubicBezTo>
                    <a:pt x="688" y="0"/>
                    <a:pt x="692" y="4"/>
                    <a:pt x="692" y="8"/>
                  </a:cubicBezTo>
                  <a:cubicBezTo>
                    <a:pt x="692" y="13"/>
                    <a:pt x="688" y="16"/>
                    <a:pt x="684" y="16"/>
                  </a:cubicBezTo>
                  <a:close/>
                  <a:moveTo>
                    <a:pt x="650" y="16"/>
                  </a:moveTo>
                  <a:lnTo>
                    <a:pt x="650" y="16"/>
                  </a:lnTo>
                  <a:cubicBezTo>
                    <a:pt x="646" y="16"/>
                    <a:pt x="642" y="13"/>
                    <a:pt x="642" y="8"/>
                  </a:cubicBezTo>
                  <a:cubicBezTo>
                    <a:pt x="642" y="4"/>
                    <a:pt x="646" y="0"/>
                    <a:pt x="650" y="0"/>
                  </a:cubicBezTo>
                  <a:lnTo>
                    <a:pt x="650" y="0"/>
                  </a:lnTo>
                  <a:cubicBezTo>
                    <a:pt x="655" y="0"/>
                    <a:pt x="659" y="4"/>
                    <a:pt x="659" y="8"/>
                  </a:cubicBezTo>
                  <a:cubicBezTo>
                    <a:pt x="659" y="13"/>
                    <a:pt x="655" y="16"/>
                    <a:pt x="650" y="16"/>
                  </a:cubicBezTo>
                  <a:close/>
                  <a:moveTo>
                    <a:pt x="617" y="16"/>
                  </a:moveTo>
                  <a:lnTo>
                    <a:pt x="617" y="16"/>
                  </a:lnTo>
                  <a:cubicBezTo>
                    <a:pt x="613" y="16"/>
                    <a:pt x="609" y="13"/>
                    <a:pt x="609" y="8"/>
                  </a:cubicBezTo>
                  <a:cubicBezTo>
                    <a:pt x="609" y="4"/>
                    <a:pt x="613" y="0"/>
                    <a:pt x="617" y="0"/>
                  </a:cubicBezTo>
                  <a:lnTo>
                    <a:pt x="617" y="0"/>
                  </a:lnTo>
                  <a:cubicBezTo>
                    <a:pt x="622" y="0"/>
                    <a:pt x="625" y="4"/>
                    <a:pt x="625" y="8"/>
                  </a:cubicBezTo>
                  <a:cubicBezTo>
                    <a:pt x="625" y="13"/>
                    <a:pt x="622" y="16"/>
                    <a:pt x="617" y="16"/>
                  </a:cubicBezTo>
                  <a:close/>
                  <a:moveTo>
                    <a:pt x="584" y="16"/>
                  </a:moveTo>
                  <a:lnTo>
                    <a:pt x="584" y="16"/>
                  </a:lnTo>
                  <a:cubicBezTo>
                    <a:pt x="579" y="16"/>
                    <a:pt x="575" y="13"/>
                    <a:pt x="575" y="8"/>
                  </a:cubicBezTo>
                  <a:cubicBezTo>
                    <a:pt x="575" y="4"/>
                    <a:pt x="579" y="0"/>
                    <a:pt x="584" y="0"/>
                  </a:cubicBezTo>
                  <a:lnTo>
                    <a:pt x="584" y="0"/>
                  </a:lnTo>
                  <a:cubicBezTo>
                    <a:pt x="588" y="0"/>
                    <a:pt x="592" y="4"/>
                    <a:pt x="592" y="8"/>
                  </a:cubicBezTo>
                  <a:cubicBezTo>
                    <a:pt x="592" y="13"/>
                    <a:pt x="588" y="16"/>
                    <a:pt x="584" y="16"/>
                  </a:cubicBezTo>
                  <a:close/>
                  <a:moveTo>
                    <a:pt x="550" y="16"/>
                  </a:moveTo>
                  <a:lnTo>
                    <a:pt x="550" y="16"/>
                  </a:lnTo>
                  <a:cubicBezTo>
                    <a:pt x="546" y="16"/>
                    <a:pt x="542" y="13"/>
                    <a:pt x="542" y="8"/>
                  </a:cubicBezTo>
                  <a:cubicBezTo>
                    <a:pt x="542" y="4"/>
                    <a:pt x="546" y="0"/>
                    <a:pt x="550" y="0"/>
                  </a:cubicBezTo>
                  <a:lnTo>
                    <a:pt x="550" y="0"/>
                  </a:lnTo>
                  <a:cubicBezTo>
                    <a:pt x="555" y="0"/>
                    <a:pt x="559" y="4"/>
                    <a:pt x="559" y="8"/>
                  </a:cubicBezTo>
                  <a:cubicBezTo>
                    <a:pt x="559" y="13"/>
                    <a:pt x="555" y="16"/>
                    <a:pt x="550" y="16"/>
                  </a:cubicBezTo>
                  <a:close/>
                  <a:moveTo>
                    <a:pt x="517" y="16"/>
                  </a:moveTo>
                  <a:lnTo>
                    <a:pt x="517" y="16"/>
                  </a:lnTo>
                  <a:cubicBezTo>
                    <a:pt x="512" y="16"/>
                    <a:pt x="509" y="13"/>
                    <a:pt x="509" y="8"/>
                  </a:cubicBezTo>
                  <a:cubicBezTo>
                    <a:pt x="509" y="4"/>
                    <a:pt x="512" y="0"/>
                    <a:pt x="517" y="0"/>
                  </a:cubicBezTo>
                  <a:lnTo>
                    <a:pt x="517" y="0"/>
                  </a:lnTo>
                  <a:cubicBezTo>
                    <a:pt x="522" y="0"/>
                    <a:pt x="525" y="4"/>
                    <a:pt x="525" y="8"/>
                  </a:cubicBezTo>
                  <a:cubicBezTo>
                    <a:pt x="525" y="13"/>
                    <a:pt x="522" y="16"/>
                    <a:pt x="517" y="16"/>
                  </a:cubicBezTo>
                  <a:close/>
                  <a:moveTo>
                    <a:pt x="484" y="16"/>
                  </a:moveTo>
                  <a:lnTo>
                    <a:pt x="484" y="16"/>
                  </a:lnTo>
                  <a:cubicBezTo>
                    <a:pt x="479" y="16"/>
                    <a:pt x="475" y="13"/>
                    <a:pt x="475" y="8"/>
                  </a:cubicBezTo>
                  <a:cubicBezTo>
                    <a:pt x="475" y="4"/>
                    <a:pt x="479" y="0"/>
                    <a:pt x="484" y="0"/>
                  </a:cubicBezTo>
                  <a:lnTo>
                    <a:pt x="484" y="0"/>
                  </a:lnTo>
                  <a:cubicBezTo>
                    <a:pt x="488" y="0"/>
                    <a:pt x="492" y="4"/>
                    <a:pt x="492" y="8"/>
                  </a:cubicBezTo>
                  <a:cubicBezTo>
                    <a:pt x="492" y="13"/>
                    <a:pt x="488" y="16"/>
                    <a:pt x="484" y="16"/>
                  </a:cubicBezTo>
                  <a:close/>
                  <a:moveTo>
                    <a:pt x="450" y="16"/>
                  </a:moveTo>
                  <a:lnTo>
                    <a:pt x="450" y="16"/>
                  </a:lnTo>
                  <a:cubicBezTo>
                    <a:pt x="446" y="16"/>
                    <a:pt x="442" y="13"/>
                    <a:pt x="442" y="8"/>
                  </a:cubicBezTo>
                  <a:cubicBezTo>
                    <a:pt x="442" y="4"/>
                    <a:pt x="446" y="0"/>
                    <a:pt x="450" y="0"/>
                  </a:cubicBezTo>
                  <a:lnTo>
                    <a:pt x="450" y="0"/>
                  </a:lnTo>
                  <a:cubicBezTo>
                    <a:pt x="455" y="0"/>
                    <a:pt x="459" y="4"/>
                    <a:pt x="459" y="8"/>
                  </a:cubicBezTo>
                  <a:cubicBezTo>
                    <a:pt x="459" y="13"/>
                    <a:pt x="455" y="16"/>
                    <a:pt x="450" y="16"/>
                  </a:cubicBezTo>
                  <a:close/>
                  <a:moveTo>
                    <a:pt x="417" y="16"/>
                  </a:moveTo>
                  <a:lnTo>
                    <a:pt x="417" y="16"/>
                  </a:lnTo>
                  <a:cubicBezTo>
                    <a:pt x="412" y="16"/>
                    <a:pt x="409" y="13"/>
                    <a:pt x="409" y="8"/>
                  </a:cubicBezTo>
                  <a:cubicBezTo>
                    <a:pt x="409" y="4"/>
                    <a:pt x="412" y="0"/>
                    <a:pt x="417" y="0"/>
                  </a:cubicBezTo>
                  <a:lnTo>
                    <a:pt x="417" y="0"/>
                  </a:lnTo>
                  <a:cubicBezTo>
                    <a:pt x="422" y="0"/>
                    <a:pt x="425" y="4"/>
                    <a:pt x="425" y="8"/>
                  </a:cubicBezTo>
                  <a:cubicBezTo>
                    <a:pt x="425" y="13"/>
                    <a:pt x="422" y="16"/>
                    <a:pt x="417" y="16"/>
                  </a:cubicBezTo>
                  <a:close/>
                  <a:moveTo>
                    <a:pt x="384" y="16"/>
                  </a:moveTo>
                  <a:lnTo>
                    <a:pt x="384" y="16"/>
                  </a:lnTo>
                  <a:cubicBezTo>
                    <a:pt x="379" y="16"/>
                    <a:pt x="375" y="13"/>
                    <a:pt x="375" y="8"/>
                  </a:cubicBezTo>
                  <a:cubicBezTo>
                    <a:pt x="375" y="4"/>
                    <a:pt x="379" y="0"/>
                    <a:pt x="384" y="0"/>
                  </a:cubicBezTo>
                  <a:lnTo>
                    <a:pt x="384" y="0"/>
                  </a:lnTo>
                  <a:cubicBezTo>
                    <a:pt x="388" y="0"/>
                    <a:pt x="392" y="4"/>
                    <a:pt x="392" y="8"/>
                  </a:cubicBezTo>
                  <a:cubicBezTo>
                    <a:pt x="392" y="13"/>
                    <a:pt x="388" y="16"/>
                    <a:pt x="384" y="16"/>
                  </a:cubicBezTo>
                  <a:close/>
                  <a:moveTo>
                    <a:pt x="350" y="16"/>
                  </a:moveTo>
                  <a:lnTo>
                    <a:pt x="350" y="16"/>
                  </a:lnTo>
                  <a:cubicBezTo>
                    <a:pt x="346" y="16"/>
                    <a:pt x="342" y="13"/>
                    <a:pt x="342" y="8"/>
                  </a:cubicBezTo>
                  <a:cubicBezTo>
                    <a:pt x="342" y="4"/>
                    <a:pt x="346" y="0"/>
                    <a:pt x="350" y="0"/>
                  </a:cubicBezTo>
                  <a:lnTo>
                    <a:pt x="350" y="0"/>
                  </a:lnTo>
                  <a:cubicBezTo>
                    <a:pt x="355" y="0"/>
                    <a:pt x="359" y="4"/>
                    <a:pt x="359" y="8"/>
                  </a:cubicBezTo>
                  <a:cubicBezTo>
                    <a:pt x="359" y="13"/>
                    <a:pt x="355" y="16"/>
                    <a:pt x="350" y="16"/>
                  </a:cubicBezTo>
                  <a:close/>
                  <a:moveTo>
                    <a:pt x="317" y="16"/>
                  </a:moveTo>
                  <a:lnTo>
                    <a:pt x="317" y="16"/>
                  </a:lnTo>
                  <a:cubicBezTo>
                    <a:pt x="312" y="16"/>
                    <a:pt x="309" y="13"/>
                    <a:pt x="309" y="8"/>
                  </a:cubicBezTo>
                  <a:cubicBezTo>
                    <a:pt x="309" y="4"/>
                    <a:pt x="312" y="0"/>
                    <a:pt x="317" y="0"/>
                  </a:cubicBezTo>
                  <a:lnTo>
                    <a:pt x="317" y="0"/>
                  </a:lnTo>
                  <a:cubicBezTo>
                    <a:pt x="322" y="0"/>
                    <a:pt x="325" y="4"/>
                    <a:pt x="325" y="8"/>
                  </a:cubicBezTo>
                  <a:cubicBezTo>
                    <a:pt x="325" y="13"/>
                    <a:pt x="322" y="16"/>
                    <a:pt x="317" y="16"/>
                  </a:cubicBezTo>
                  <a:close/>
                  <a:moveTo>
                    <a:pt x="284" y="16"/>
                  </a:moveTo>
                  <a:lnTo>
                    <a:pt x="284" y="16"/>
                  </a:lnTo>
                  <a:cubicBezTo>
                    <a:pt x="279" y="16"/>
                    <a:pt x="275" y="13"/>
                    <a:pt x="275" y="8"/>
                  </a:cubicBezTo>
                  <a:cubicBezTo>
                    <a:pt x="275" y="4"/>
                    <a:pt x="279" y="0"/>
                    <a:pt x="284" y="0"/>
                  </a:cubicBezTo>
                  <a:lnTo>
                    <a:pt x="284" y="0"/>
                  </a:lnTo>
                  <a:cubicBezTo>
                    <a:pt x="288" y="0"/>
                    <a:pt x="292" y="4"/>
                    <a:pt x="292" y="8"/>
                  </a:cubicBezTo>
                  <a:cubicBezTo>
                    <a:pt x="292" y="13"/>
                    <a:pt x="288" y="16"/>
                    <a:pt x="284" y="16"/>
                  </a:cubicBezTo>
                  <a:close/>
                  <a:moveTo>
                    <a:pt x="250" y="16"/>
                  </a:moveTo>
                  <a:lnTo>
                    <a:pt x="250" y="16"/>
                  </a:lnTo>
                  <a:cubicBezTo>
                    <a:pt x="246" y="16"/>
                    <a:pt x="242" y="13"/>
                    <a:pt x="242" y="8"/>
                  </a:cubicBezTo>
                  <a:cubicBezTo>
                    <a:pt x="242" y="4"/>
                    <a:pt x="246" y="0"/>
                    <a:pt x="250" y="0"/>
                  </a:cubicBezTo>
                  <a:lnTo>
                    <a:pt x="250" y="0"/>
                  </a:lnTo>
                  <a:cubicBezTo>
                    <a:pt x="255" y="0"/>
                    <a:pt x="259" y="4"/>
                    <a:pt x="259" y="8"/>
                  </a:cubicBezTo>
                  <a:cubicBezTo>
                    <a:pt x="259" y="13"/>
                    <a:pt x="255" y="16"/>
                    <a:pt x="250" y="16"/>
                  </a:cubicBezTo>
                  <a:close/>
                  <a:moveTo>
                    <a:pt x="217" y="16"/>
                  </a:moveTo>
                  <a:lnTo>
                    <a:pt x="217" y="16"/>
                  </a:lnTo>
                  <a:cubicBezTo>
                    <a:pt x="212" y="16"/>
                    <a:pt x="209" y="13"/>
                    <a:pt x="209" y="8"/>
                  </a:cubicBezTo>
                  <a:cubicBezTo>
                    <a:pt x="209" y="4"/>
                    <a:pt x="212" y="0"/>
                    <a:pt x="217" y="0"/>
                  </a:cubicBezTo>
                  <a:lnTo>
                    <a:pt x="217" y="0"/>
                  </a:lnTo>
                  <a:cubicBezTo>
                    <a:pt x="222" y="0"/>
                    <a:pt x="225" y="4"/>
                    <a:pt x="225" y="8"/>
                  </a:cubicBezTo>
                  <a:cubicBezTo>
                    <a:pt x="225" y="13"/>
                    <a:pt x="222" y="16"/>
                    <a:pt x="217" y="16"/>
                  </a:cubicBezTo>
                  <a:close/>
                  <a:moveTo>
                    <a:pt x="184" y="16"/>
                  </a:moveTo>
                  <a:lnTo>
                    <a:pt x="184" y="16"/>
                  </a:lnTo>
                  <a:cubicBezTo>
                    <a:pt x="179" y="16"/>
                    <a:pt x="175" y="13"/>
                    <a:pt x="175" y="8"/>
                  </a:cubicBezTo>
                  <a:cubicBezTo>
                    <a:pt x="175" y="4"/>
                    <a:pt x="179" y="0"/>
                    <a:pt x="184" y="0"/>
                  </a:cubicBezTo>
                  <a:lnTo>
                    <a:pt x="184" y="0"/>
                  </a:lnTo>
                  <a:cubicBezTo>
                    <a:pt x="188" y="0"/>
                    <a:pt x="192" y="4"/>
                    <a:pt x="192" y="8"/>
                  </a:cubicBezTo>
                  <a:cubicBezTo>
                    <a:pt x="192" y="13"/>
                    <a:pt x="188" y="16"/>
                    <a:pt x="184" y="16"/>
                  </a:cubicBezTo>
                  <a:close/>
                  <a:moveTo>
                    <a:pt x="150" y="16"/>
                  </a:moveTo>
                  <a:lnTo>
                    <a:pt x="150" y="16"/>
                  </a:lnTo>
                  <a:cubicBezTo>
                    <a:pt x="146" y="16"/>
                    <a:pt x="142" y="13"/>
                    <a:pt x="142" y="8"/>
                  </a:cubicBezTo>
                  <a:cubicBezTo>
                    <a:pt x="142" y="4"/>
                    <a:pt x="146" y="0"/>
                    <a:pt x="150" y="0"/>
                  </a:cubicBezTo>
                  <a:lnTo>
                    <a:pt x="150" y="0"/>
                  </a:lnTo>
                  <a:cubicBezTo>
                    <a:pt x="155" y="0"/>
                    <a:pt x="159" y="4"/>
                    <a:pt x="159" y="8"/>
                  </a:cubicBezTo>
                  <a:cubicBezTo>
                    <a:pt x="159" y="13"/>
                    <a:pt x="155" y="16"/>
                    <a:pt x="150" y="16"/>
                  </a:cubicBezTo>
                  <a:close/>
                  <a:moveTo>
                    <a:pt x="117" y="16"/>
                  </a:moveTo>
                  <a:lnTo>
                    <a:pt x="117" y="16"/>
                  </a:lnTo>
                  <a:cubicBezTo>
                    <a:pt x="112" y="16"/>
                    <a:pt x="109" y="13"/>
                    <a:pt x="109" y="8"/>
                  </a:cubicBezTo>
                  <a:cubicBezTo>
                    <a:pt x="109" y="4"/>
                    <a:pt x="112" y="0"/>
                    <a:pt x="117" y="0"/>
                  </a:cubicBezTo>
                  <a:lnTo>
                    <a:pt x="117" y="0"/>
                  </a:lnTo>
                  <a:cubicBezTo>
                    <a:pt x="121" y="0"/>
                    <a:pt x="125" y="4"/>
                    <a:pt x="125" y="8"/>
                  </a:cubicBezTo>
                  <a:cubicBezTo>
                    <a:pt x="125" y="13"/>
                    <a:pt x="121" y="16"/>
                    <a:pt x="117" y="16"/>
                  </a:cubicBezTo>
                  <a:close/>
                  <a:moveTo>
                    <a:pt x="84" y="16"/>
                  </a:moveTo>
                  <a:lnTo>
                    <a:pt x="84" y="16"/>
                  </a:lnTo>
                  <a:cubicBezTo>
                    <a:pt x="79" y="16"/>
                    <a:pt x="75" y="13"/>
                    <a:pt x="75" y="8"/>
                  </a:cubicBezTo>
                  <a:cubicBezTo>
                    <a:pt x="75" y="4"/>
                    <a:pt x="79" y="0"/>
                    <a:pt x="84" y="0"/>
                  </a:cubicBezTo>
                  <a:lnTo>
                    <a:pt x="84" y="0"/>
                  </a:lnTo>
                  <a:cubicBezTo>
                    <a:pt x="88" y="0"/>
                    <a:pt x="92" y="4"/>
                    <a:pt x="92" y="8"/>
                  </a:cubicBezTo>
                  <a:cubicBezTo>
                    <a:pt x="92" y="13"/>
                    <a:pt x="88" y="16"/>
                    <a:pt x="84" y="16"/>
                  </a:cubicBezTo>
                  <a:close/>
                  <a:moveTo>
                    <a:pt x="50" y="16"/>
                  </a:moveTo>
                  <a:lnTo>
                    <a:pt x="50" y="16"/>
                  </a:lnTo>
                  <a:cubicBezTo>
                    <a:pt x="46" y="16"/>
                    <a:pt x="42" y="13"/>
                    <a:pt x="42" y="8"/>
                  </a:cubicBezTo>
                  <a:cubicBezTo>
                    <a:pt x="42" y="4"/>
                    <a:pt x="46" y="0"/>
                    <a:pt x="50" y="0"/>
                  </a:cubicBezTo>
                  <a:lnTo>
                    <a:pt x="50" y="0"/>
                  </a:lnTo>
                  <a:cubicBezTo>
                    <a:pt x="55" y="0"/>
                    <a:pt x="59" y="4"/>
                    <a:pt x="59" y="8"/>
                  </a:cubicBezTo>
                  <a:cubicBezTo>
                    <a:pt x="59" y="13"/>
                    <a:pt x="55" y="16"/>
                    <a:pt x="50" y="16"/>
                  </a:cubicBezTo>
                  <a:close/>
                  <a:moveTo>
                    <a:pt x="17" y="16"/>
                  </a:moveTo>
                  <a:lnTo>
                    <a:pt x="17" y="16"/>
                  </a:lnTo>
                  <a:cubicBezTo>
                    <a:pt x="12" y="16"/>
                    <a:pt x="9" y="13"/>
                    <a:pt x="9" y="8"/>
                  </a:cubicBezTo>
                  <a:cubicBezTo>
                    <a:pt x="9" y="4"/>
                    <a:pt x="12" y="0"/>
                    <a:pt x="17" y="0"/>
                  </a:cubicBezTo>
                  <a:lnTo>
                    <a:pt x="17" y="0"/>
                  </a:lnTo>
                  <a:cubicBezTo>
                    <a:pt x="21" y="0"/>
                    <a:pt x="25" y="4"/>
                    <a:pt x="25" y="8"/>
                  </a:cubicBezTo>
                  <a:cubicBezTo>
                    <a:pt x="25" y="13"/>
                    <a:pt x="21" y="16"/>
                    <a:pt x="17" y="16"/>
                  </a:cubicBezTo>
                  <a:close/>
                  <a:moveTo>
                    <a:pt x="17" y="33"/>
                  </a:moveTo>
                  <a:lnTo>
                    <a:pt x="17" y="33"/>
                  </a:lnTo>
                  <a:cubicBezTo>
                    <a:pt x="17" y="38"/>
                    <a:pt x="13" y="41"/>
                    <a:pt x="8" y="41"/>
                  </a:cubicBezTo>
                  <a:cubicBezTo>
                    <a:pt x="4" y="41"/>
                    <a:pt x="0" y="38"/>
                    <a:pt x="0" y="33"/>
                  </a:cubicBezTo>
                  <a:lnTo>
                    <a:pt x="0" y="33"/>
                  </a:lnTo>
                  <a:cubicBezTo>
                    <a:pt x="0" y="28"/>
                    <a:pt x="4" y="25"/>
                    <a:pt x="8" y="25"/>
                  </a:cubicBezTo>
                  <a:cubicBezTo>
                    <a:pt x="13" y="25"/>
                    <a:pt x="17" y="28"/>
                    <a:pt x="17" y="33"/>
                  </a:cubicBezTo>
                  <a:close/>
                  <a:moveTo>
                    <a:pt x="17" y="66"/>
                  </a:moveTo>
                  <a:lnTo>
                    <a:pt x="17" y="66"/>
                  </a:lnTo>
                  <a:cubicBezTo>
                    <a:pt x="17" y="71"/>
                    <a:pt x="13" y="75"/>
                    <a:pt x="8" y="75"/>
                  </a:cubicBezTo>
                  <a:cubicBezTo>
                    <a:pt x="4" y="75"/>
                    <a:pt x="0" y="71"/>
                    <a:pt x="0" y="66"/>
                  </a:cubicBezTo>
                  <a:lnTo>
                    <a:pt x="0" y="66"/>
                  </a:lnTo>
                  <a:cubicBezTo>
                    <a:pt x="0" y="62"/>
                    <a:pt x="4" y="58"/>
                    <a:pt x="8" y="58"/>
                  </a:cubicBezTo>
                  <a:cubicBezTo>
                    <a:pt x="13" y="58"/>
                    <a:pt x="17" y="62"/>
                    <a:pt x="17" y="66"/>
                  </a:cubicBezTo>
                  <a:close/>
                  <a:moveTo>
                    <a:pt x="17" y="100"/>
                  </a:moveTo>
                  <a:lnTo>
                    <a:pt x="17" y="100"/>
                  </a:lnTo>
                  <a:cubicBezTo>
                    <a:pt x="17" y="104"/>
                    <a:pt x="13" y="108"/>
                    <a:pt x="8" y="108"/>
                  </a:cubicBezTo>
                  <a:cubicBezTo>
                    <a:pt x="4" y="108"/>
                    <a:pt x="0" y="104"/>
                    <a:pt x="0" y="100"/>
                  </a:cubicBezTo>
                  <a:lnTo>
                    <a:pt x="0" y="100"/>
                  </a:lnTo>
                  <a:cubicBezTo>
                    <a:pt x="0" y="95"/>
                    <a:pt x="4" y="91"/>
                    <a:pt x="8" y="91"/>
                  </a:cubicBezTo>
                  <a:cubicBezTo>
                    <a:pt x="13" y="91"/>
                    <a:pt x="17" y="95"/>
                    <a:pt x="17" y="100"/>
                  </a:cubicBezTo>
                  <a:close/>
                  <a:moveTo>
                    <a:pt x="17" y="133"/>
                  </a:moveTo>
                  <a:lnTo>
                    <a:pt x="17" y="133"/>
                  </a:lnTo>
                  <a:cubicBezTo>
                    <a:pt x="17" y="138"/>
                    <a:pt x="13" y="141"/>
                    <a:pt x="8" y="141"/>
                  </a:cubicBezTo>
                  <a:cubicBezTo>
                    <a:pt x="4" y="141"/>
                    <a:pt x="0" y="138"/>
                    <a:pt x="0" y="133"/>
                  </a:cubicBezTo>
                  <a:lnTo>
                    <a:pt x="0" y="133"/>
                  </a:lnTo>
                  <a:cubicBezTo>
                    <a:pt x="0" y="129"/>
                    <a:pt x="4" y="125"/>
                    <a:pt x="8" y="125"/>
                  </a:cubicBezTo>
                  <a:cubicBezTo>
                    <a:pt x="13" y="125"/>
                    <a:pt x="17" y="129"/>
                    <a:pt x="17" y="133"/>
                  </a:cubicBezTo>
                  <a:close/>
                  <a:moveTo>
                    <a:pt x="17" y="166"/>
                  </a:moveTo>
                  <a:lnTo>
                    <a:pt x="17" y="167"/>
                  </a:lnTo>
                  <a:cubicBezTo>
                    <a:pt x="17" y="171"/>
                    <a:pt x="13" y="175"/>
                    <a:pt x="8" y="175"/>
                  </a:cubicBezTo>
                  <a:cubicBezTo>
                    <a:pt x="4" y="175"/>
                    <a:pt x="0" y="171"/>
                    <a:pt x="0" y="167"/>
                  </a:cubicBezTo>
                  <a:lnTo>
                    <a:pt x="0" y="166"/>
                  </a:lnTo>
                  <a:cubicBezTo>
                    <a:pt x="0" y="162"/>
                    <a:pt x="4" y="158"/>
                    <a:pt x="8" y="158"/>
                  </a:cubicBezTo>
                  <a:cubicBezTo>
                    <a:pt x="13" y="158"/>
                    <a:pt x="17" y="162"/>
                    <a:pt x="17" y="166"/>
                  </a:cubicBezTo>
                  <a:close/>
                  <a:moveTo>
                    <a:pt x="17" y="200"/>
                  </a:moveTo>
                  <a:lnTo>
                    <a:pt x="17" y="200"/>
                  </a:lnTo>
                  <a:cubicBezTo>
                    <a:pt x="17" y="204"/>
                    <a:pt x="13" y="208"/>
                    <a:pt x="8" y="208"/>
                  </a:cubicBezTo>
                  <a:cubicBezTo>
                    <a:pt x="4" y="208"/>
                    <a:pt x="0" y="204"/>
                    <a:pt x="0" y="200"/>
                  </a:cubicBezTo>
                  <a:lnTo>
                    <a:pt x="0" y="200"/>
                  </a:lnTo>
                  <a:cubicBezTo>
                    <a:pt x="0" y="195"/>
                    <a:pt x="4" y="192"/>
                    <a:pt x="8" y="192"/>
                  </a:cubicBezTo>
                  <a:cubicBezTo>
                    <a:pt x="13" y="192"/>
                    <a:pt x="17" y="195"/>
                    <a:pt x="17" y="200"/>
                  </a:cubicBezTo>
                  <a:close/>
                  <a:moveTo>
                    <a:pt x="17" y="233"/>
                  </a:moveTo>
                  <a:lnTo>
                    <a:pt x="17" y="233"/>
                  </a:lnTo>
                  <a:cubicBezTo>
                    <a:pt x="17" y="238"/>
                    <a:pt x="13" y="242"/>
                    <a:pt x="8" y="242"/>
                  </a:cubicBezTo>
                  <a:cubicBezTo>
                    <a:pt x="4" y="242"/>
                    <a:pt x="0" y="238"/>
                    <a:pt x="0" y="233"/>
                  </a:cubicBezTo>
                  <a:lnTo>
                    <a:pt x="0" y="233"/>
                  </a:lnTo>
                  <a:cubicBezTo>
                    <a:pt x="0" y="229"/>
                    <a:pt x="4" y="225"/>
                    <a:pt x="8" y="225"/>
                  </a:cubicBezTo>
                  <a:cubicBezTo>
                    <a:pt x="13" y="225"/>
                    <a:pt x="17" y="229"/>
                    <a:pt x="17" y="233"/>
                  </a:cubicBezTo>
                  <a:close/>
                  <a:moveTo>
                    <a:pt x="17" y="267"/>
                  </a:moveTo>
                  <a:lnTo>
                    <a:pt x="17" y="267"/>
                  </a:lnTo>
                  <a:cubicBezTo>
                    <a:pt x="17" y="271"/>
                    <a:pt x="13" y="275"/>
                    <a:pt x="8" y="275"/>
                  </a:cubicBezTo>
                  <a:cubicBezTo>
                    <a:pt x="4" y="275"/>
                    <a:pt x="0" y="271"/>
                    <a:pt x="0" y="267"/>
                  </a:cubicBezTo>
                  <a:lnTo>
                    <a:pt x="0" y="267"/>
                  </a:lnTo>
                  <a:cubicBezTo>
                    <a:pt x="0" y="262"/>
                    <a:pt x="4" y="258"/>
                    <a:pt x="8" y="258"/>
                  </a:cubicBezTo>
                  <a:cubicBezTo>
                    <a:pt x="13" y="258"/>
                    <a:pt x="17" y="262"/>
                    <a:pt x="17" y="267"/>
                  </a:cubicBezTo>
                  <a:close/>
                  <a:moveTo>
                    <a:pt x="17" y="300"/>
                  </a:moveTo>
                  <a:lnTo>
                    <a:pt x="17" y="300"/>
                  </a:lnTo>
                  <a:cubicBezTo>
                    <a:pt x="17" y="305"/>
                    <a:pt x="13" y="308"/>
                    <a:pt x="8" y="308"/>
                  </a:cubicBezTo>
                  <a:cubicBezTo>
                    <a:pt x="4" y="308"/>
                    <a:pt x="0" y="305"/>
                    <a:pt x="0" y="300"/>
                  </a:cubicBezTo>
                  <a:lnTo>
                    <a:pt x="0" y="300"/>
                  </a:lnTo>
                  <a:cubicBezTo>
                    <a:pt x="0" y="295"/>
                    <a:pt x="4" y="292"/>
                    <a:pt x="8" y="292"/>
                  </a:cubicBezTo>
                  <a:cubicBezTo>
                    <a:pt x="13" y="292"/>
                    <a:pt x="17" y="295"/>
                    <a:pt x="17" y="300"/>
                  </a:cubicBezTo>
                  <a:close/>
                  <a:moveTo>
                    <a:pt x="17" y="333"/>
                  </a:moveTo>
                  <a:lnTo>
                    <a:pt x="17" y="333"/>
                  </a:lnTo>
                  <a:cubicBezTo>
                    <a:pt x="17" y="338"/>
                    <a:pt x="13" y="342"/>
                    <a:pt x="8" y="342"/>
                  </a:cubicBezTo>
                  <a:cubicBezTo>
                    <a:pt x="4" y="342"/>
                    <a:pt x="0" y="338"/>
                    <a:pt x="0" y="333"/>
                  </a:cubicBezTo>
                  <a:lnTo>
                    <a:pt x="0" y="333"/>
                  </a:lnTo>
                  <a:cubicBezTo>
                    <a:pt x="0" y="329"/>
                    <a:pt x="4" y="325"/>
                    <a:pt x="8" y="325"/>
                  </a:cubicBezTo>
                  <a:cubicBezTo>
                    <a:pt x="13" y="325"/>
                    <a:pt x="17" y="329"/>
                    <a:pt x="17" y="333"/>
                  </a:cubicBezTo>
                  <a:close/>
                  <a:moveTo>
                    <a:pt x="17" y="367"/>
                  </a:moveTo>
                  <a:lnTo>
                    <a:pt x="17" y="367"/>
                  </a:lnTo>
                  <a:cubicBezTo>
                    <a:pt x="17" y="371"/>
                    <a:pt x="13" y="375"/>
                    <a:pt x="8" y="375"/>
                  </a:cubicBezTo>
                  <a:cubicBezTo>
                    <a:pt x="4" y="375"/>
                    <a:pt x="0" y="371"/>
                    <a:pt x="0" y="367"/>
                  </a:cubicBezTo>
                  <a:lnTo>
                    <a:pt x="0" y="367"/>
                  </a:lnTo>
                  <a:cubicBezTo>
                    <a:pt x="0" y="362"/>
                    <a:pt x="4" y="358"/>
                    <a:pt x="8" y="358"/>
                  </a:cubicBezTo>
                  <a:cubicBezTo>
                    <a:pt x="13" y="358"/>
                    <a:pt x="17" y="362"/>
                    <a:pt x="17" y="367"/>
                  </a:cubicBezTo>
                  <a:close/>
                  <a:moveTo>
                    <a:pt x="17" y="400"/>
                  </a:moveTo>
                  <a:lnTo>
                    <a:pt x="17" y="400"/>
                  </a:lnTo>
                  <a:cubicBezTo>
                    <a:pt x="17" y="405"/>
                    <a:pt x="13" y="408"/>
                    <a:pt x="8" y="408"/>
                  </a:cubicBezTo>
                  <a:cubicBezTo>
                    <a:pt x="4" y="408"/>
                    <a:pt x="0" y="405"/>
                    <a:pt x="0" y="400"/>
                  </a:cubicBezTo>
                  <a:lnTo>
                    <a:pt x="0" y="400"/>
                  </a:lnTo>
                  <a:cubicBezTo>
                    <a:pt x="0" y="395"/>
                    <a:pt x="4" y="392"/>
                    <a:pt x="8" y="392"/>
                  </a:cubicBezTo>
                  <a:cubicBezTo>
                    <a:pt x="13" y="392"/>
                    <a:pt x="17" y="395"/>
                    <a:pt x="17" y="400"/>
                  </a:cubicBezTo>
                  <a:close/>
                  <a:moveTo>
                    <a:pt x="17" y="433"/>
                  </a:moveTo>
                  <a:lnTo>
                    <a:pt x="17" y="433"/>
                  </a:lnTo>
                  <a:cubicBezTo>
                    <a:pt x="17" y="438"/>
                    <a:pt x="13" y="442"/>
                    <a:pt x="8" y="442"/>
                  </a:cubicBezTo>
                  <a:cubicBezTo>
                    <a:pt x="4" y="442"/>
                    <a:pt x="0" y="438"/>
                    <a:pt x="0" y="433"/>
                  </a:cubicBezTo>
                  <a:lnTo>
                    <a:pt x="0" y="433"/>
                  </a:lnTo>
                  <a:cubicBezTo>
                    <a:pt x="0" y="429"/>
                    <a:pt x="4" y="425"/>
                    <a:pt x="8" y="425"/>
                  </a:cubicBezTo>
                  <a:cubicBezTo>
                    <a:pt x="13" y="425"/>
                    <a:pt x="17" y="429"/>
                    <a:pt x="17" y="433"/>
                  </a:cubicBezTo>
                  <a:close/>
                  <a:moveTo>
                    <a:pt x="17" y="467"/>
                  </a:moveTo>
                  <a:lnTo>
                    <a:pt x="17" y="467"/>
                  </a:lnTo>
                  <a:cubicBezTo>
                    <a:pt x="17" y="471"/>
                    <a:pt x="13" y="475"/>
                    <a:pt x="8" y="475"/>
                  </a:cubicBezTo>
                  <a:cubicBezTo>
                    <a:pt x="4" y="475"/>
                    <a:pt x="0" y="471"/>
                    <a:pt x="0" y="467"/>
                  </a:cubicBezTo>
                  <a:lnTo>
                    <a:pt x="0" y="467"/>
                  </a:lnTo>
                  <a:cubicBezTo>
                    <a:pt x="0" y="462"/>
                    <a:pt x="4" y="458"/>
                    <a:pt x="8" y="458"/>
                  </a:cubicBezTo>
                  <a:cubicBezTo>
                    <a:pt x="13" y="458"/>
                    <a:pt x="17" y="462"/>
                    <a:pt x="17" y="467"/>
                  </a:cubicBezTo>
                  <a:close/>
                  <a:moveTo>
                    <a:pt x="17" y="500"/>
                  </a:moveTo>
                  <a:lnTo>
                    <a:pt x="17" y="500"/>
                  </a:lnTo>
                  <a:cubicBezTo>
                    <a:pt x="17" y="505"/>
                    <a:pt x="13" y="508"/>
                    <a:pt x="8" y="508"/>
                  </a:cubicBezTo>
                  <a:cubicBezTo>
                    <a:pt x="4" y="508"/>
                    <a:pt x="0" y="505"/>
                    <a:pt x="0" y="500"/>
                  </a:cubicBezTo>
                  <a:lnTo>
                    <a:pt x="0" y="500"/>
                  </a:lnTo>
                  <a:cubicBezTo>
                    <a:pt x="0" y="495"/>
                    <a:pt x="4" y="492"/>
                    <a:pt x="8" y="492"/>
                  </a:cubicBezTo>
                  <a:cubicBezTo>
                    <a:pt x="13" y="492"/>
                    <a:pt x="17" y="495"/>
                    <a:pt x="17" y="500"/>
                  </a:cubicBezTo>
                  <a:close/>
                  <a:moveTo>
                    <a:pt x="17" y="533"/>
                  </a:moveTo>
                  <a:lnTo>
                    <a:pt x="17" y="533"/>
                  </a:lnTo>
                  <a:cubicBezTo>
                    <a:pt x="17" y="538"/>
                    <a:pt x="13" y="542"/>
                    <a:pt x="8" y="542"/>
                  </a:cubicBezTo>
                  <a:cubicBezTo>
                    <a:pt x="4" y="542"/>
                    <a:pt x="0" y="538"/>
                    <a:pt x="0" y="533"/>
                  </a:cubicBezTo>
                  <a:lnTo>
                    <a:pt x="0" y="533"/>
                  </a:lnTo>
                  <a:cubicBezTo>
                    <a:pt x="0" y="529"/>
                    <a:pt x="4" y="525"/>
                    <a:pt x="8" y="525"/>
                  </a:cubicBezTo>
                  <a:cubicBezTo>
                    <a:pt x="13" y="525"/>
                    <a:pt x="17" y="529"/>
                    <a:pt x="17" y="533"/>
                  </a:cubicBezTo>
                  <a:close/>
                  <a:moveTo>
                    <a:pt x="17" y="567"/>
                  </a:moveTo>
                  <a:lnTo>
                    <a:pt x="17" y="567"/>
                  </a:lnTo>
                  <a:cubicBezTo>
                    <a:pt x="17" y="571"/>
                    <a:pt x="13" y="575"/>
                    <a:pt x="8" y="575"/>
                  </a:cubicBezTo>
                  <a:cubicBezTo>
                    <a:pt x="4" y="575"/>
                    <a:pt x="0" y="571"/>
                    <a:pt x="0" y="567"/>
                  </a:cubicBezTo>
                  <a:lnTo>
                    <a:pt x="0" y="567"/>
                  </a:lnTo>
                  <a:cubicBezTo>
                    <a:pt x="0" y="562"/>
                    <a:pt x="4" y="558"/>
                    <a:pt x="8" y="558"/>
                  </a:cubicBezTo>
                  <a:cubicBezTo>
                    <a:pt x="13" y="558"/>
                    <a:pt x="17" y="562"/>
                    <a:pt x="17" y="567"/>
                  </a:cubicBezTo>
                  <a:close/>
                  <a:moveTo>
                    <a:pt x="17" y="600"/>
                  </a:moveTo>
                  <a:lnTo>
                    <a:pt x="17" y="600"/>
                  </a:lnTo>
                  <a:cubicBezTo>
                    <a:pt x="17" y="605"/>
                    <a:pt x="13" y="608"/>
                    <a:pt x="8" y="608"/>
                  </a:cubicBezTo>
                  <a:cubicBezTo>
                    <a:pt x="4" y="608"/>
                    <a:pt x="0" y="605"/>
                    <a:pt x="0" y="600"/>
                  </a:cubicBezTo>
                  <a:lnTo>
                    <a:pt x="0" y="600"/>
                  </a:lnTo>
                  <a:cubicBezTo>
                    <a:pt x="0" y="595"/>
                    <a:pt x="4" y="592"/>
                    <a:pt x="8" y="592"/>
                  </a:cubicBezTo>
                  <a:cubicBezTo>
                    <a:pt x="13" y="592"/>
                    <a:pt x="17" y="595"/>
                    <a:pt x="17" y="600"/>
                  </a:cubicBezTo>
                  <a:close/>
                  <a:moveTo>
                    <a:pt x="17" y="633"/>
                  </a:moveTo>
                  <a:lnTo>
                    <a:pt x="17" y="633"/>
                  </a:lnTo>
                  <a:cubicBezTo>
                    <a:pt x="17" y="638"/>
                    <a:pt x="13" y="642"/>
                    <a:pt x="8" y="642"/>
                  </a:cubicBezTo>
                  <a:cubicBezTo>
                    <a:pt x="4" y="642"/>
                    <a:pt x="0" y="638"/>
                    <a:pt x="0" y="633"/>
                  </a:cubicBezTo>
                  <a:lnTo>
                    <a:pt x="0" y="633"/>
                  </a:lnTo>
                  <a:cubicBezTo>
                    <a:pt x="0" y="629"/>
                    <a:pt x="4" y="625"/>
                    <a:pt x="8" y="625"/>
                  </a:cubicBezTo>
                  <a:cubicBezTo>
                    <a:pt x="13" y="625"/>
                    <a:pt x="17" y="629"/>
                    <a:pt x="17" y="633"/>
                  </a:cubicBezTo>
                  <a:close/>
                  <a:moveTo>
                    <a:pt x="17" y="667"/>
                  </a:moveTo>
                  <a:lnTo>
                    <a:pt x="17" y="667"/>
                  </a:lnTo>
                  <a:cubicBezTo>
                    <a:pt x="17" y="671"/>
                    <a:pt x="13" y="675"/>
                    <a:pt x="8" y="675"/>
                  </a:cubicBezTo>
                  <a:cubicBezTo>
                    <a:pt x="4" y="675"/>
                    <a:pt x="0" y="671"/>
                    <a:pt x="0" y="667"/>
                  </a:cubicBezTo>
                  <a:lnTo>
                    <a:pt x="0" y="667"/>
                  </a:lnTo>
                  <a:cubicBezTo>
                    <a:pt x="0" y="662"/>
                    <a:pt x="4" y="658"/>
                    <a:pt x="8" y="658"/>
                  </a:cubicBezTo>
                  <a:cubicBezTo>
                    <a:pt x="13" y="658"/>
                    <a:pt x="17" y="662"/>
                    <a:pt x="17" y="667"/>
                  </a:cubicBezTo>
                  <a:close/>
                  <a:moveTo>
                    <a:pt x="17" y="700"/>
                  </a:moveTo>
                  <a:lnTo>
                    <a:pt x="17" y="700"/>
                  </a:lnTo>
                  <a:cubicBezTo>
                    <a:pt x="17" y="705"/>
                    <a:pt x="13" y="708"/>
                    <a:pt x="8" y="708"/>
                  </a:cubicBezTo>
                  <a:cubicBezTo>
                    <a:pt x="4" y="708"/>
                    <a:pt x="0" y="705"/>
                    <a:pt x="0" y="700"/>
                  </a:cubicBezTo>
                  <a:lnTo>
                    <a:pt x="0" y="700"/>
                  </a:lnTo>
                  <a:cubicBezTo>
                    <a:pt x="0" y="695"/>
                    <a:pt x="4" y="692"/>
                    <a:pt x="8" y="692"/>
                  </a:cubicBezTo>
                  <a:cubicBezTo>
                    <a:pt x="13" y="692"/>
                    <a:pt x="17" y="695"/>
                    <a:pt x="17" y="700"/>
                  </a:cubicBezTo>
                  <a:close/>
                  <a:moveTo>
                    <a:pt x="17" y="733"/>
                  </a:moveTo>
                  <a:lnTo>
                    <a:pt x="17" y="733"/>
                  </a:lnTo>
                  <a:cubicBezTo>
                    <a:pt x="17" y="738"/>
                    <a:pt x="13" y="742"/>
                    <a:pt x="8" y="742"/>
                  </a:cubicBezTo>
                  <a:cubicBezTo>
                    <a:pt x="4" y="742"/>
                    <a:pt x="0" y="738"/>
                    <a:pt x="0" y="733"/>
                  </a:cubicBezTo>
                  <a:lnTo>
                    <a:pt x="0" y="733"/>
                  </a:lnTo>
                  <a:cubicBezTo>
                    <a:pt x="0" y="729"/>
                    <a:pt x="4" y="725"/>
                    <a:pt x="8" y="725"/>
                  </a:cubicBezTo>
                  <a:cubicBezTo>
                    <a:pt x="13" y="725"/>
                    <a:pt x="17" y="729"/>
                    <a:pt x="17" y="733"/>
                  </a:cubicBezTo>
                  <a:close/>
                  <a:moveTo>
                    <a:pt x="17" y="767"/>
                  </a:moveTo>
                  <a:lnTo>
                    <a:pt x="17" y="767"/>
                  </a:lnTo>
                  <a:cubicBezTo>
                    <a:pt x="17" y="771"/>
                    <a:pt x="13" y="775"/>
                    <a:pt x="8" y="775"/>
                  </a:cubicBezTo>
                  <a:cubicBezTo>
                    <a:pt x="4" y="775"/>
                    <a:pt x="0" y="771"/>
                    <a:pt x="0" y="767"/>
                  </a:cubicBezTo>
                  <a:lnTo>
                    <a:pt x="0" y="767"/>
                  </a:lnTo>
                  <a:cubicBezTo>
                    <a:pt x="0" y="762"/>
                    <a:pt x="4" y="758"/>
                    <a:pt x="8" y="758"/>
                  </a:cubicBezTo>
                  <a:cubicBezTo>
                    <a:pt x="13" y="758"/>
                    <a:pt x="17" y="762"/>
                    <a:pt x="17" y="767"/>
                  </a:cubicBezTo>
                  <a:close/>
                  <a:moveTo>
                    <a:pt x="17" y="800"/>
                  </a:moveTo>
                  <a:lnTo>
                    <a:pt x="17" y="800"/>
                  </a:lnTo>
                  <a:cubicBezTo>
                    <a:pt x="17" y="805"/>
                    <a:pt x="13" y="808"/>
                    <a:pt x="8" y="808"/>
                  </a:cubicBezTo>
                  <a:cubicBezTo>
                    <a:pt x="4" y="808"/>
                    <a:pt x="0" y="805"/>
                    <a:pt x="0" y="800"/>
                  </a:cubicBezTo>
                  <a:lnTo>
                    <a:pt x="0" y="800"/>
                  </a:lnTo>
                  <a:cubicBezTo>
                    <a:pt x="0" y="796"/>
                    <a:pt x="4" y="792"/>
                    <a:pt x="8" y="792"/>
                  </a:cubicBezTo>
                  <a:cubicBezTo>
                    <a:pt x="13" y="792"/>
                    <a:pt x="17" y="796"/>
                    <a:pt x="17" y="800"/>
                  </a:cubicBezTo>
                  <a:close/>
                  <a:moveTo>
                    <a:pt x="17" y="833"/>
                  </a:moveTo>
                  <a:lnTo>
                    <a:pt x="17" y="834"/>
                  </a:lnTo>
                  <a:cubicBezTo>
                    <a:pt x="17" y="838"/>
                    <a:pt x="13" y="842"/>
                    <a:pt x="8" y="842"/>
                  </a:cubicBezTo>
                  <a:cubicBezTo>
                    <a:pt x="4" y="842"/>
                    <a:pt x="0" y="838"/>
                    <a:pt x="0" y="834"/>
                  </a:cubicBezTo>
                  <a:lnTo>
                    <a:pt x="0" y="833"/>
                  </a:lnTo>
                  <a:cubicBezTo>
                    <a:pt x="0" y="829"/>
                    <a:pt x="4" y="825"/>
                    <a:pt x="8" y="825"/>
                  </a:cubicBezTo>
                  <a:cubicBezTo>
                    <a:pt x="13" y="825"/>
                    <a:pt x="17" y="829"/>
                    <a:pt x="17" y="833"/>
                  </a:cubicBezTo>
                  <a:close/>
                  <a:moveTo>
                    <a:pt x="17" y="867"/>
                  </a:moveTo>
                  <a:lnTo>
                    <a:pt x="17" y="867"/>
                  </a:lnTo>
                  <a:cubicBezTo>
                    <a:pt x="17" y="871"/>
                    <a:pt x="13" y="875"/>
                    <a:pt x="8" y="875"/>
                  </a:cubicBezTo>
                  <a:cubicBezTo>
                    <a:pt x="4" y="875"/>
                    <a:pt x="0" y="871"/>
                    <a:pt x="0" y="867"/>
                  </a:cubicBezTo>
                  <a:lnTo>
                    <a:pt x="0" y="867"/>
                  </a:lnTo>
                  <a:cubicBezTo>
                    <a:pt x="0" y="862"/>
                    <a:pt x="4" y="859"/>
                    <a:pt x="8" y="859"/>
                  </a:cubicBezTo>
                  <a:cubicBezTo>
                    <a:pt x="13" y="859"/>
                    <a:pt x="17" y="862"/>
                    <a:pt x="17" y="867"/>
                  </a:cubicBezTo>
                  <a:close/>
                  <a:moveTo>
                    <a:pt x="37" y="863"/>
                  </a:moveTo>
                  <a:lnTo>
                    <a:pt x="37" y="863"/>
                  </a:lnTo>
                  <a:cubicBezTo>
                    <a:pt x="42" y="863"/>
                    <a:pt x="46" y="867"/>
                    <a:pt x="46" y="871"/>
                  </a:cubicBezTo>
                  <a:cubicBezTo>
                    <a:pt x="46" y="876"/>
                    <a:pt x="42" y="880"/>
                    <a:pt x="37" y="880"/>
                  </a:cubicBezTo>
                  <a:lnTo>
                    <a:pt x="37" y="880"/>
                  </a:lnTo>
                  <a:cubicBezTo>
                    <a:pt x="33" y="880"/>
                    <a:pt x="29" y="876"/>
                    <a:pt x="29" y="871"/>
                  </a:cubicBezTo>
                  <a:cubicBezTo>
                    <a:pt x="29" y="867"/>
                    <a:pt x="33" y="863"/>
                    <a:pt x="37" y="863"/>
                  </a:cubicBezTo>
                  <a:close/>
                  <a:moveTo>
                    <a:pt x="71" y="863"/>
                  </a:moveTo>
                  <a:lnTo>
                    <a:pt x="71" y="863"/>
                  </a:lnTo>
                  <a:cubicBezTo>
                    <a:pt x="75" y="863"/>
                    <a:pt x="79" y="867"/>
                    <a:pt x="79" y="871"/>
                  </a:cubicBezTo>
                  <a:cubicBezTo>
                    <a:pt x="79" y="876"/>
                    <a:pt x="75" y="880"/>
                    <a:pt x="71" y="880"/>
                  </a:cubicBezTo>
                  <a:lnTo>
                    <a:pt x="71" y="880"/>
                  </a:lnTo>
                  <a:cubicBezTo>
                    <a:pt x="66" y="880"/>
                    <a:pt x="62" y="876"/>
                    <a:pt x="62" y="871"/>
                  </a:cubicBezTo>
                  <a:cubicBezTo>
                    <a:pt x="62" y="867"/>
                    <a:pt x="66" y="863"/>
                    <a:pt x="71" y="863"/>
                  </a:cubicBezTo>
                  <a:close/>
                  <a:moveTo>
                    <a:pt x="104" y="863"/>
                  </a:moveTo>
                  <a:lnTo>
                    <a:pt x="104" y="863"/>
                  </a:lnTo>
                  <a:cubicBezTo>
                    <a:pt x="109" y="863"/>
                    <a:pt x="112" y="867"/>
                    <a:pt x="112" y="871"/>
                  </a:cubicBezTo>
                  <a:cubicBezTo>
                    <a:pt x="112" y="876"/>
                    <a:pt x="109" y="880"/>
                    <a:pt x="104" y="880"/>
                  </a:cubicBezTo>
                  <a:lnTo>
                    <a:pt x="104" y="880"/>
                  </a:lnTo>
                  <a:cubicBezTo>
                    <a:pt x="99" y="880"/>
                    <a:pt x="96" y="876"/>
                    <a:pt x="96" y="871"/>
                  </a:cubicBezTo>
                  <a:cubicBezTo>
                    <a:pt x="96" y="867"/>
                    <a:pt x="99" y="863"/>
                    <a:pt x="104" y="863"/>
                  </a:cubicBezTo>
                  <a:close/>
                  <a:moveTo>
                    <a:pt x="137" y="863"/>
                  </a:moveTo>
                  <a:lnTo>
                    <a:pt x="137" y="863"/>
                  </a:lnTo>
                  <a:cubicBezTo>
                    <a:pt x="142" y="863"/>
                    <a:pt x="146" y="867"/>
                    <a:pt x="146" y="871"/>
                  </a:cubicBezTo>
                  <a:cubicBezTo>
                    <a:pt x="146" y="876"/>
                    <a:pt x="142" y="880"/>
                    <a:pt x="137" y="880"/>
                  </a:cubicBezTo>
                  <a:lnTo>
                    <a:pt x="137" y="880"/>
                  </a:lnTo>
                  <a:cubicBezTo>
                    <a:pt x="133" y="880"/>
                    <a:pt x="129" y="876"/>
                    <a:pt x="129" y="871"/>
                  </a:cubicBezTo>
                  <a:cubicBezTo>
                    <a:pt x="129" y="867"/>
                    <a:pt x="133" y="863"/>
                    <a:pt x="137" y="863"/>
                  </a:cubicBezTo>
                  <a:close/>
                  <a:moveTo>
                    <a:pt x="171" y="863"/>
                  </a:moveTo>
                  <a:lnTo>
                    <a:pt x="171" y="863"/>
                  </a:lnTo>
                  <a:cubicBezTo>
                    <a:pt x="175" y="863"/>
                    <a:pt x="179" y="867"/>
                    <a:pt x="179" y="871"/>
                  </a:cubicBezTo>
                  <a:cubicBezTo>
                    <a:pt x="179" y="876"/>
                    <a:pt x="175" y="880"/>
                    <a:pt x="171" y="880"/>
                  </a:cubicBezTo>
                  <a:lnTo>
                    <a:pt x="171" y="880"/>
                  </a:lnTo>
                  <a:cubicBezTo>
                    <a:pt x="166" y="880"/>
                    <a:pt x="162" y="876"/>
                    <a:pt x="162" y="871"/>
                  </a:cubicBezTo>
                  <a:cubicBezTo>
                    <a:pt x="162" y="867"/>
                    <a:pt x="166" y="863"/>
                    <a:pt x="171" y="863"/>
                  </a:cubicBezTo>
                  <a:close/>
                  <a:moveTo>
                    <a:pt x="204" y="863"/>
                  </a:moveTo>
                  <a:lnTo>
                    <a:pt x="204" y="863"/>
                  </a:lnTo>
                  <a:cubicBezTo>
                    <a:pt x="209" y="863"/>
                    <a:pt x="212" y="867"/>
                    <a:pt x="212" y="871"/>
                  </a:cubicBezTo>
                  <a:cubicBezTo>
                    <a:pt x="212" y="876"/>
                    <a:pt x="209" y="880"/>
                    <a:pt x="204" y="880"/>
                  </a:cubicBezTo>
                  <a:lnTo>
                    <a:pt x="204" y="880"/>
                  </a:lnTo>
                  <a:cubicBezTo>
                    <a:pt x="199" y="880"/>
                    <a:pt x="196" y="876"/>
                    <a:pt x="196" y="871"/>
                  </a:cubicBezTo>
                  <a:cubicBezTo>
                    <a:pt x="196" y="867"/>
                    <a:pt x="199" y="863"/>
                    <a:pt x="204" y="863"/>
                  </a:cubicBezTo>
                  <a:close/>
                  <a:moveTo>
                    <a:pt x="237" y="863"/>
                  </a:moveTo>
                  <a:lnTo>
                    <a:pt x="237" y="863"/>
                  </a:lnTo>
                  <a:cubicBezTo>
                    <a:pt x="242" y="863"/>
                    <a:pt x="246" y="867"/>
                    <a:pt x="246" y="871"/>
                  </a:cubicBezTo>
                  <a:cubicBezTo>
                    <a:pt x="246" y="876"/>
                    <a:pt x="242" y="880"/>
                    <a:pt x="237" y="880"/>
                  </a:cubicBezTo>
                  <a:lnTo>
                    <a:pt x="237" y="880"/>
                  </a:lnTo>
                  <a:cubicBezTo>
                    <a:pt x="233" y="880"/>
                    <a:pt x="229" y="876"/>
                    <a:pt x="229" y="871"/>
                  </a:cubicBezTo>
                  <a:cubicBezTo>
                    <a:pt x="229" y="867"/>
                    <a:pt x="233" y="863"/>
                    <a:pt x="237" y="863"/>
                  </a:cubicBezTo>
                  <a:close/>
                  <a:moveTo>
                    <a:pt x="271" y="863"/>
                  </a:moveTo>
                  <a:lnTo>
                    <a:pt x="271" y="863"/>
                  </a:lnTo>
                  <a:cubicBezTo>
                    <a:pt x="275" y="863"/>
                    <a:pt x="279" y="867"/>
                    <a:pt x="279" y="871"/>
                  </a:cubicBezTo>
                  <a:cubicBezTo>
                    <a:pt x="279" y="876"/>
                    <a:pt x="275" y="880"/>
                    <a:pt x="271" y="880"/>
                  </a:cubicBezTo>
                  <a:lnTo>
                    <a:pt x="271" y="880"/>
                  </a:lnTo>
                  <a:cubicBezTo>
                    <a:pt x="266" y="880"/>
                    <a:pt x="262" y="876"/>
                    <a:pt x="262" y="871"/>
                  </a:cubicBezTo>
                  <a:cubicBezTo>
                    <a:pt x="262" y="867"/>
                    <a:pt x="266" y="863"/>
                    <a:pt x="271" y="863"/>
                  </a:cubicBezTo>
                  <a:close/>
                  <a:moveTo>
                    <a:pt x="304" y="863"/>
                  </a:moveTo>
                  <a:lnTo>
                    <a:pt x="304" y="863"/>
                  </a:lnTo>
                  <a:cubicBezTo>
                    <a:pt x="309" y="863"/>
                    <a:pt x="312" y="867"/>
                    <a:pt x="312" y="871"/>
                  </a:cubicBezTo>
                  <a:cubicBezTo>
                    <a:pt x="312" y="876"/>
                    <a:pt x="309" y="880"/>
                    <a:pt x="304" y="880"/>
                  </a:cubicBezTo>
                  <a:lnTo>
                    <a:pt x="304" y="880"/>
                  </a:lnTo>
                  <a:cubicBezTo>
                    <a:pt x="299" y="880"/>
                    <a:pt x="296" y="876"/>
                    <a:pt x="296" y="871"/>
                  </a:cubicBezTo>
                  <a:cubicBezTo>
                    <a:pt x="296" y="867"/>
                    <a:pt x="299" y="863"/>
                    <a:pt x="304" y="863"/>
                  </a:cubicBezTo>
                  <a:close/>
                  <a:moveTo>
                    <a:pt x="337" y="863"/>
                  </a:moveTo>
                  <a:lnTo>
                    <a:pt x="337" y="863"/>
                  </a:lnTo>
                  <a:cubicBezTo>
                    <a:pt x="342" y="863"/>
                    <a:pt x="346" y="867"/>
                    <a:pt x="346" y="871"/>
                  </a:cubicBezTo>
                  <a:cubicBezTo>
                    <a:pt x="346" y="876"/>
                    <a:pt x="342" y="880"/>
                    <a:pt x="337" y="880"/>
                  </a:cubicBezTo>
                  <a:lnTo>
                    <a:pt x="337" y="880"/>
                  </a:lnTo>
                  <a:cubicBezTo>
                    <a:pt x="333" y="880"/>
                    <a:pt x="329" y="876"/>
                    <a:pt x="329" y="871"/>
                  </a:cubicBezTo>
                  <a:cubicBezTo>
                    <a:pt x="329" y="867"/>
                    <a:pt x="333" y="863"/>
                    <a:pt x="337" y="863"/>
                  </a:cubicBezTo>
                  <a:close/>
                  <a:moveTo>
                    <a:pt x="371" y="863"/>
                  </a:moveTo>
                  <a:lnTo>
                    <a:pt x="371" y="863"/>
                  </a:lnTo>
                  <a:cubicBezTo>
                    <a:pt x="375" y="863"/>
                    <a:pt x="379" y="867"/>
                    <a:pt x="379" y="871"/>
                  </a:cubicBezTo>
                  <a:cubicBezTo>
                    <a:pt x="379" y="876"/>
                    <a:pt x="375" y="880"/>
                    <a:pt x="371" y="880"/>
                  </a:cubicBezTo>
                  <a:lnTo>
                    <a:pt x="371" y="880"/>
                  </a:lnTo>
                  <a:cubicBezTo>
                    <a:pt x="366" y="880"/>
                    <a:pt x="362" y="876"/>
                    <a:pt x="362" y="871"/>
                  </a:cubicBezTo>
                  <a:cubicBezTo>
                    <a:pt x="362" y="867"/>
                    <a:pt x="366" y="863"/>
                    <a:pt x="371" y="863"/>
                  </a:cubicBezTo>
                  <a:close/>
                  <a:moveTo>
                    <a:pt x="404" y="863"/>
                  </a:moveTo>
                  <a:lnTo>
                    <a:pt x="404" y="863"/>
                  </a:lnTo>
                  <a:cubicBezTo>
                    <a:pt x="409" y="863"/>
                    <a:pt x="412" y="867"/>
                    <a:pt x="412" y="871"/>
                  </a:cubicBezTo>
                  <a:cubicBezTo>
                    <a:pt x="412" y="876"/>
                    <a:pt x="409" y="880"/>
                    <a:pt x="404" y="880"/>
                  </a:cubicBezTo>
                  <a:lnTo>
                    <a:pt x="404" y="880"/>
                  </a:lnTo>
                  <a:cubicBezTo>
                    <a:pt x="399" y="880"/>
                    <a:pt x="396" y="876"/>
                    <a:pt x="396" y="871"/>
                  </a:cubicBezTo>
                  <a:cubicBezTo>
                    <a:pt x="396" y="867"/>
                    <a:pt x="399" y="863"/>
                    <a:pt x="404" y="863"/>
                  </a:cubicBezTo>
                  <a:close/>
                  <a:moveTo>
                    <a:pt x="437" y="863"/>
                  </a:moveTo>
                  <a:lnTo>
                    <a:pt x="437" y="863"/>
                  </a:lnTo>
                  <a:cubicBezTo>
                    <a:pt x="442" y="863"/>
                    <a:pt x="446" y="867"/>
                    <a:pt x="446" y="871"/>
                  </a:cubicBezTo>
                  <a:cubicBezTo>
                    <a:pt x="446" y="876"/>
                    <a:pt x="442" y="880"/>
                    <a:pt x="437" y="880"/>
                  </a:cubicBezTo>
                  <a:lnTo>
                    <a:pt x="437" y="880"/>
                  </a:lnTo>
                  <a:cubicBezTo>
                    <a:pt x="433" y="880"/>
                    <a:pt x="429" y="876"/>
                    <a:pt x="429" y="871"/>
                  </a:cubicBezTo>
                  <a:cubicBezTo>
                    <a:pt x="429" y="867"/>
                    <a:pt x="433" y="863"/>
                    <a:pt x="437" y="863"/>
                  </a:cubicBezTo>
                  <a:close/>
                  <a:moveTo>
                    <a:pt x="471" y="863"/>
                  </a:moveTo>
                  <a:lnTo>
                    <a:pt x="471" y="863"/>
                  </a:lnTo>
                  <a:cubicBezTo>
                    <a:pt x="475" y="863"/>
                    <a:pt x="479" y="867"/>
                    <a:pt x="479" y="871"/>
                  </a:cubicBezTo>
                  <a:cubicBezTo>
                    <a:pt x="479" y="876"/>
                    <a:pt x="475" y="880"/>
                    <a:pt x="471" y="880"/>
                  </a:cubicBezTo>
                  <a:lnTo>
                    <a:pt x="471" y="880"/>
                  </a:lnTo>
                  <a:cubicBezTo>
                    <a:pt x="466" y="880"/>
                    <a:pt x="462" y="876"/>
                    <a:pt x="462" y="871"/>
                  </a:cubicBezTo>
                  <a:cubicBezTo>
                    <a:pt x="462" y="867"/>
                    <a:pt x="466" y="863"/>
                    <a:pt x="471" y="863"/>
                  </a:cubicBezTo>
                  <a:close/>
                  <a:moveTo>
                    <a:pt x="504" y="863"/>
                  </a:moveTo>
                  <a:lnTo>
                    <a:pt x="504" y="863"/>
                  </a:lnTo>
                  <a:cubicBezTo>
                    <a:pt x="509" y="863"/>
                    <a:pt x="512" y="867"/>
                    <a:pt x="512" y="871"/>
                  </a:cubicBezTo>
                  <a:cubicBezTo>
                    <a:pt x="512" y="876"/>
                    <a:pt x="509" y="880"/>
                    <a:pt x="504" y="880"/>
                  </a:cubicBezTo>
                  <a:lnTo>
                    <a:pt x="504" y="880"/>
                  </a:lnTo>
                  <a:cubicBezTo>
                    <a:pt x="499" y="880"/>
                    <a:pt x="496" y="876"/>
                    <a:pt x="496" y="871"/>
                  </a:cubicBezTo>
                  <a:cubicBezTo>
                    <a:pt x="496" y="867"/>
                    <a:pt x="499" y="863"/>
                    <a:pt x="504" y="863"/>
                  </a:cubicBezTo>
                  <a:close/>
                  <a:moveTo>
                    <a:pt x="537" y="863"/>
                  </a:moveTo>
                  <a:lnTo>
                    <a:pt x="537" y="863"/>
                  </a:lnTo>
                  <a:cubicBezTo>
                    <a:pt x="542" y="863"/>
                    <a:pt x="546" y="867"/>
                    <a:pt x="546" y="871"/>
                  </a:cubicBezTo>
                  <a:cubicBezTo>
                    <a:pt x="546" y="876"/>
                    <a:pt x="542" y="880"/>
                    <a:pt x="537" y="880"/>
                  </a:cubicBezTo>
                  <a:lnTo>
                    <a:pt x="537" y="880"/>
                  </a:lnTo>
                  <a:cubicBezTo>
                    <a:pt x="533" y="880"/>
                    <a:pt x="529" y="876"/>
                    <a:pt x="529" y="871"/>
                  </a:cubicBezTo>
                  <a:cubicBezTo>
                    <a:pt x="529" y="867"/>
                    <a:pt x="533" y="863"/>
                    <a:pt x="537" y="863"/>
                  </a:cubicBezTo>
                  <a:close/>
                  <a:moveTo>
                    <a:pt x="571" y="863"/>
                  </a:moveTo>
                  <a:lnTo>
                    <a:pt x="571" y="863"/>
                  </a:lnTo>
                  <a:cubicBezTo>
                    <a:pt x="575" y="863"/>
                    <a:pt x="579" y="867"/>
                    <a:pt x="579" y="871"/>
                  </a:cubicBezTo>
                  <a:cubicBezTo>
                    <a:pt x="579" y="876"/>
                    <a:pt x="575" y="880"/>
                    <a:pt x="571" y="880"/>
                  </a:cubicBezTo>
                  <a:lnTo>
                    <a:pt x="571" y="880"/>
                  </a:lnTo>
                  <a:cubicBezTo>
                    <a:pt x="566" y="880"/>
                    <a:pt x="562" y="876"/>
                    <a:pt x="562" y="871"/>
                  </a:cubicBezTo>
                  <a:cubicBezTo>
                    <a:pt x="562" y="867"/>
                    <a:pt x="566" y="863"/>
                    <a:pt x="571" y="863"/>
                  </a:cubicBezTo>
                  <a:close/>
                  <a:moveTo>
                    <a:pt x="604" y="863"/>
                  </a:moveTo>
                  <a:lnTo>
                    <a:pt x="604" y="863"/>
                  </a:lnTo>
                  <a:cubicBezTo>
                    <a:pt x="609" y="863"/>
                    <a:pt x="612" y="867"/>
                    <a:pt x="612" y="871"/>
                  </a:cubicBezTo>
                  <a:cubicBezTo>
                    <a:pt x="612" y="876"/>
                    <a:pt x="609" y="880"/>
                    <a:pt x="604" y="880"/>
                  </a:cubicBezTo>
                  <a:lnTo>
                    <a:pt x="604" y="880"/>
                  </a:lnTo>
                  <a:cubicBezTo>
                    <a:pt x="600" y="880"/>
                    <a:pt x="596" y="876"/>
                    <a:pt x="596" y="871"/>
                  </a:cubicBezTo>
                  <a:cubicBezTo>
                    <a:pt x="596" y="867"/>
                    <a:pt x="600" y="863"/>
                    <a:pt x="604" y="863"/>
                  </a:cubicBezTo>
                  <a:close/>
                  <a:moveTo>
                    <a:pt x="637" y="863"/>
                  </a:moveTo>
                  <a:lnTo>
                    <a:pt x="638" y="863"/>
                  </a:lnTo>
                  <a:cubicBezTo>
                    <a:pt x="642" y="863"/>
                    <a:pt x="646" y="867"/>
                    <a:pt x="646" y="871"/>
                  </a:cubicBezTo>
                  <a:cubicBezTo>
                    <a:pt x="646" y="876"/>
                    <a:pt x="642" y="880"/>
                    <a:pt x="638" y="880"/>
                  </a:cubicBezTo>
                  <a:lnTo>
                    <a:pt x="637" y="880"/>
                  </a:lnTo>
                  <a:cubicBezTo>
                    <a:pt x="633" y="880"/>
                    <a:pt x="629" y="876"/>
                    <a:pt x="629" y="871"/>
                  </a:cubicBezTo>
                  <a:cubicBezTo>
                    <a:pt x="629" y="867"/>
                    <a:pt x="633" y="863"/>
                    <a:pt x="637" y="863"/>
                  </a:cubicBezTo>
                  <a:close/>
                  <a:moveTo>
                    <a:pt x="671" y="863"/>
                  </a:moveTo>
                  <a:lnTo>
                    <a:pt x="671" y="863"/>
                  </a:lnTo>
                  <a:cubicBezTo>
                    <a:pt x="675" y="863"/>
                    <a:pt x="679" y="867"/>
                    <a:pt x="679" y="871"/>
                  </a:cubicBezTo>
                  <a:cubicBezTo>
                    <a:pt x="679" y="876"/>
                    <a:pt x="675" y="880"/>
                    <a:pt x="671" y="880"/>
                  </a:cubicBezTo>
                  <a:lnTo>
                    <a:pt x="671" y="880"/>
                  </a:lnTo>
                  <a:cubicBezTo>
                    <a:pt x="666" y="880"/>
                    <a:pt x="663" y="876"/>
                    <a:pt x="663" y="871"/>
                  </a:cubicBezTo>
                  <a:cubicBezTo>
                    <a:pt x="663" y="867"/>
                    <a:pt x="666" y="863"/>
                    <a:pt x="671" y="863"/>
                  </a:cubicBezTo>
                  <a:close/>
                  <a:moveTo>
                    <a:pt x="704" y="863"/>
                  </a:moveTo>
                  <a:lnTo>
                    <a:pt x="704" y="863"/>
                  </a:lnTo>
                  <a:cubicBezTo>
                    <a:pt x="709" y="863"/>
                    <a:pt x="713" y="867"/>
                    <a:pt x="713" y="871"/>
                  </a:cubicBezTo>
                  <a:cubicBezTo>
                    <a:pt x="713" y="876"/>
                    <a:pt x="709" y="880"/>
                    <a:pt x="704" y="880"/>
                  </a:cubicBezTo>
                  <a:lnTo>
                    <a:pt x="704" y="880"/>
                  </a:lnTo>
                  <a:cubicBezTo>
                    <a:pt x="700" y="880"/>
                    <a:pt x="696" y="876"/>
                    <a:pt x="696" y="871"/>
                  </a:cubicBezTo>
                  <a:cubicBezTo>
                    <a:pt x="696" y="867"/>
                    <a:pt x="700" y="863"/>
                    <a:pt x="704" y="863"/>
                  </a:cubicBezTo>
                  <a:close/>
                  <a:moveTo>
                    <a:pt x="738" y="863"/>
                  </a:moveTo>
                  <a:lnTo>
                    <a:pt x="738" y="863"/>
                  </a:lnTo>
                  <a:cubicBezTo>
                    <a:pt x="742" y="863"/>
                    <a:pt x="746" y="867"/>
                    <a:pt x="746" y="871"/>
                  </a:cubicBezTo>
                  <a:cubicBezTo>
                    <a:pt x="746" y="876"/>
                    <a:pt x="742" y="880"/>
                    <a:pt x="738" y="880"/>
                  </a:cubicBezTo>
                  <a:lnTo>
                    <a:pt x="738" y="880"/>
                  </a:lnTo>
                  <a:cubicBezTo>
                    <a:pt x="733" y="880"/>
                    <a:pt x="729" y="876"/>
                    <a:pt x="729" y="871"/>
                  </a:cubicBezTo>
                  <a:cubicBezTo>
                    <a:pt x="729" y="867"/>
                    <a:pt x="733" y="863"/>
                    <a:pt x="738" y="863"/>
                  </a:cubicBezTo>
                  <a:close/>
                  <a:moveTo>
                    <a:pt x="771" y="863"/>
                  </a:moveTo>
                  <a:lnTo>
                    <a:pt x="771" y="863"/>
                  </a:lnTo>
                  <a:cubicBezTo>
                    <a:pt x="776" y="863"/>
                    <a:pt x="779" y="867"/>
                    <a:pt x="779" y="871"/>
                  </a:cubicBezTo>
                  <a:cubicBezTo>
                    <a:pt x="779" y="876"/>
                    <a:pt x="776" y="880"/>
                    <a:pt x="771" y="880"/>
                  </a:cubicBezTo>
                  <a:lnTo>
                    <a:pt x="771" y="880"/>
                  </a:lnTo>
                  <a:cubicBezTo>
                    <a:pt x="766" y="880"/>
                    <a:pt x="763" y="876"/>
                    <a:pt x="763" y="871"/>
                  </a:cubicBezTo>
                  <a:cubicBezTo>
                    <a:pt x="763" y="867"/>
                    <a:pt x="766" y="863"/>
                    <a:pt x="771" y="863"/>
                  </a:cubicBezTo>
                  <a:close/>
                  <a:moveTo>
                    <a:pt x="804" y="863"/>
                  </a:moveTo>
                  <a:lnTo>
                    <a:pt x="804" y="863"/>
                  </a:lnTo>
                  <a:cubicBezTo>
                    <a:pt x="809" y="863"/>
                    <a:pt x="813" y="867"/>
                    <a:pt x="813" y="871"/>
                  </a:cubicBezTo>
                  <a:cubicBezTo>
                    <a:pt x="813" y="876"/>
                    <a:pt x="809" y="880"/>
                    <a:pt x="804" y="880"/>
                  </a:cubicBezTo>
                  <a:lnTo>
                    <a:pt x="804" y="880"/>
                  </a:lnTo>
                  <a:cubicBezTo>
                    <a:pt x="800" y="880"/>
                    <a:pt x="796" y="876"/>
                    <a:pt x="796" y="871"/>
                  </a:cubicBezTo>
                  <a:cubicBezTo>
                    <a:pt x="796" y="867"/>
                    <a:pt x="800" y="863"/>
                    <a:pt x="804" y="863"/>
                  </a:cubicBezTo>
                  <a:close/>
                  <a:moveTo>
                    <a:pt x="838" y="863"/>
                  </a:moveTo>
                  <a:lnTo>
                    <a:pt x="838" y="863"/>
                  </a:lnTo>
                  <a:cubicBezTo>
                    <a:pt x="842" y="863"/>
                    <a:pt x="846" y="867"/>
                    <a:pt x="846" y="871"/>
                  </a:cubicBezTo>
                  <a:cubicBezTo>
                    <a:pt x="846" y="876"/>
                    <a:pt x="842" y="880"/>
                    <a:pt x="838" y="880"/>
                  </a:cubicBezTo>
                  <a:lnTo>
                    <a:pt x="838" y="880"/>
                  </a:lnTo>
                  <a:cubicBezTo>
                    <a:pt x="833" y="880"/>
                    <a:pt x="829" y="876"/>
                    <a:pt x="829" y="871"/>
                  </a:cubicBezTo>
                  <a:cubicBezTo>
                    <a:pt x="829" y="867"/>
                    <a:pt x="833" y="863"/>
                    <a:pt x="838" y="863"/>
                  </a:cubicBezTo>
                  <a:close/>
                  <a:moveTo>
                    <a:pt x="871" y="863"/>
                  </a:moveTo>
                  <a:lnTo>
                    <a:pt x="871" y="863"/>
                  </a:lnTo>
                  <a:cubicBezTo>
                    <a:pt x="876" y="863"/>
                    <a:pt x="879" y="867"/>
                    <a:pt x="879" y="871"/>
                  </a:cubicBezTo>
                  <a:cubicBezTo>
                    <a:pt x="879" y="876"/>
                    <a:pt x="876" y="880"/>
                    <a:pt x="871" y="880"/>
                  </a:cubicBezTo>
                  <a:lnTo>
                    <a:pt x="871" y="880"/>
                  </a:lnTo>
                  <a:cubicBezTo>
                    <a:pt x="866" y="880"/>
                    <a:pt x="863" y="876"/>
                    <a:pt x="863" y="871"/>
                  </a:cubicBezTo>
                  <a:cubicBezTo>
                    <a:pt x="863" y="867"/>
                    <a:pt x="866" y="863"/>
                    <a:pt x="871" y="863"/>
                  </a:cubicBezTo>
                  <a:close/>
                  <a:moveTo>
                    <a:pt x="904" y="863"/>
                  </a:moveTo>
                  <a:lnTo>
                    <a:pt x="904" y="863"/>
                  </a:lnTo>
                  <a:cubicBezTo>
                    <a:pt x="909" y="863"/>
                    <a:pt x="913" y="867"/>
                    <a:pt x="913" y="871"/>
                  </a:cubicBezTo>
                  <a:cubicBezTo>
                    <a:pt x="913" y="876"/>
                    <a:pt x="909" y="880"/>
                    <a:pt x="904" y="880"/>
                  </a:cubicBezTo>
                  <a:lnTo>
                    <a:pt x="904" y="880"/>
                  </a:lnTo>
                  <a:cubicBezTo>
                    <a:pt x="900" y="880"/>
                    <a:pt x="896" y="876"/>
                    <a:pt x="896" y="871"/>
                  </a:cubicBezTo>
                  <a:cubicBezTo>
                    <a:pt x="896" y="867"/>
                    <a:pt x="900" y="863"/>
                    <a:pt x="904" y="863"/>
                  </a:cubicBezTo>
                  <a:close/>
                  <a:moveTo>
                    <a:pt x="938" y="863"/>
                  </a:moveTo>
                  <a:lnTo>
                    <a:pt x="938" y="863"/>
                  </a:lnTo>
                  <a:cubicBezTo>
                    <a:pt x="942" y="863"/>
                    <a:pt x="946" y="867"/>
                    <a:pt x="946" y="871"/>
                  </a:cubicBezTo>
                  <a:cubicBezTo>
                    <a:pt x="946" y="876"/>
                    <a:pt x="942" y="880"/>
                    <a:pt x="938" y="880"/>
                  </a:cubicBezTo>
                  <a:lnTo>
                    <a:pt x="938" y="880"/>
                  </a:lnTo>
                  <a:cubicBezTo>
                    <a:pt x="933" y="880"/>
                    <a:pt x="929" y="876"/>
                    <a:pt x="929" y="871"/>
                  </a:cubicBezTo>
                  <a:cubicBezTo>
                    <a:pt x="929" y="867"/>
                    <a:pt x="933" y="863"/>
                    <a:pt x="938" y="863"/>
                  </a:cubicBezTo>
                  <a:close/>
                  <a:moveTo>
                    <a:pt x="971" y="863"/>
                  </a:moveTo>
                  <a:lnTo>
                    <a:pt x="971" y="863"/>
                  </a:lnTo>
                  <a:cubicBezTo>
                    <a:pt x="976" y="863"/>
                    <a:pt x="979" y="867"/>
                    <a:pt x="979" y="871"/>
                  </a:cubicBezTo>
                  <a:cubicBezTo>
                    <a:pt x="979" y="876"/>
                    <a:pt x="976" y="880"/>
                    <a:pt x="971" y="880"/>
                  </a:cubicBezTo>
                  <a:lnTo>
                    <a:pt x="971" y="880"/>
                  </a:lnTo>
                  <a:cubicBezTo>
                    <a:pt x="966" y="880"/>
                    <a:pt x="963" y="876"/>
                    <a:pt x="963" y="871"/>
                  </a:cubicBezTo>
                  <a:cubicBezTo>
                    <a:pt x="963" y="867"/>
                    <a:pt x="966" y="863"/>
                    <a:pt x="971" y="863"/>
                  </a:cubicBezTo>
                  <a:close/>
                  <a:moveTo>
                    <a:pt x="1004" y="863"/>
                  </a:moveTo>
                  <a:lnTo>
                    <a:pt x="1004" y="863"/>
                  </a:lnTo>
                  <a:cubicBezTo>
                    <a:pt x="1009" y="863"/>
                    <a:pt x="1013" y="867"/>
                    <a:pt x="1013" y="871"/>
                  </a:cubicBezTo>
                  <a:cubicBezTo>
                    <a:pt x="1013" y="876"/>
                    <a:pt x="1009" y="880"/>
                    <a:pt x="1004" y="880"/>
                  </a:cubicBezTo>
                  <a:lnTo>
                    <a:pt x="1004" y="880"/>
                  </a:lnTo>
                  <a:cubicBezTo>
                    <a:pt x="1000" y="880"/>
                    <a:pt x="996" y="876"/>
                    <a:pt x="996" y="871"/>
                  </a:cubicBezTo>
                  <a:cubicBezTo>
                    <a:pt x="996" y="867"/>
                    <a:pt x="1000" y="863"/>
                    <a:pt x="1004" y="863"/>
                  </a:cubicBezTo>
                  <a:close/>
                  <a:moveTo>
                    <a:pt x="1038" y="863"/>
                  </a:moveTo>
                  <a:lnTo>
                    <a:pt x="1038" y="863"/>
                  </a:lnTo>
                  <a:cubicBezTo>
                    <a:pt x="1042" y="863"/>
                    <a:pt x="1046" y="867"/>
                    <a:pt x="1046" y="871"/>
                  </a:cubicBezTo>
                  <a:cubicBezTo>
                    <a:pt x="1046" y="876"/>
                    <a:pt x="1042" y="880"/>
                    <a:pt x="1038" y="880"/>
                  </a:cubicBezTo>
                  <a:lnTo>
                    <a:pt x="1038" y="880"/>
                  </a:lnTo>
                  <a:cubicBezTo>
                    <a:pt x="1033" y="880"/>
                    <a:pt x="1029" y="876"/>
                    <a:pt x="1029" y="871"/>
                  </a:cubicBezTo>
                  <a:cubicBezTo>
                    <a:pt x="1029" y="867"/>
                    <a:pt x="1033" y="863"/>
                    <a:pt x="1038" y="863"/>
                  </a:cubicBezTo>
                  <a:close/>
                  <a:moveTo>
                    <a:pt x="1071" y="863"/>
                  </a:moveTo>
                  <a:lnTo>
                    <a:pt x="1071" y="863"/>
                  </a:lnTo>
                  <a:cubicBezTo>
                    <a:pt x="1076" y="863"/>
                    <a:pt x="1079" y="867"/>
                    <a:pt x="1079" y="871"/>
                  </a:cubicBezTo>
                  <a:cubicBezTo>
                    <a:pt x="1079" y="876"/>
                    <a:pt x="1076" y="880"/>
                    <a:pt x="1071" y="880"/>
                  </a:cubicBezTo>
                  <a:lnTo>
                    <a:pt x="1071" y="880"/>
                  </a:lnTo>
                  <a:cubicBezTo>
                    <a:pt x="1066" y="880"/>
                    <a:pt x="1063" y="876"/>
                    <a:pt x="1063" y="871"/>
                  </a:cubicBezTo>
                  <a:cubicBezTo>
                    <a:pt x="1063" y="867"/>
                    <a:pt x="1066" y="863"/>
                    <a:pt x="1071" y="863"/>
                  </a:cubicBezTo>
                  <a:close/>
                  <a:moveTo>
                    <a:pt x="1104" y="863"/>
                  </a:moveTo>
                  <a:lnTo>
                    <a:pt x="1104" y="863"/>
                  </a:lnTo>
                  <a:cubicBezTo>
                    <a:pt x="1109" y="863"/>
                    <a:pt x="1113" y="867"/>
                    <a:pt x="1113" y="871"/>
                  </a:cubicBezTo>
                  <a:cubicBezTo>
                    <a:pt x="1113" y="876"/>
                    <a:pt x="1109" y="880"/>
                    <a:pt x="1104" y="880"/>
                  </a:cubicBezTo>
                  <a:lnTo>
                    <a:pt x="1104" y="880"/>
                  </a:lnTo>
                  <a:cubicBezTo>
                    <a:pt x="1100" y="880"/>
                    <a:pt x="1096" y="876"/>
                    <a:pt x="1096" y="871"/>
                  </a:cubicBezTo>
                  <a:cubicBezTo>
                    <a:pt x="1096" y="867"/>
                    <a:pt x="1100" y="863"/>
                    <a:pt x="1104" y="863"/>
                  </a:cubicBezTo>
                  <a:close/>
                  <a:moveTo>
                    <a:pt x="1138" y="863"/>
                  </a:moveTo>
                  <a:lnTo>
                    <a:pt x="1138" y="863"/>
                  </a:lnTo>
                  <a:cubicBezTo>
                    <a:pt x="1142" y="863"/>
                    <a:pt x="1146" y="867"/>
                    <a:pt x="1146" y="871"/>
                  </a:cubicBezTo>
                  <a:cubicBezTo>
                    <a:pt x="1146" y="876"/>
                    <a:pt x="1142" y="880"/>
                    <a:pt x="1138" y="880"/>
                  </a:cubicBezTo>
                  <a:lnTo>
                    <a:pt x="1138" y="880"/>
                  </a:lnTo>
                  <a:cubicBezTo>
                    <a:pt x="1133" y="880"/>
                    <a:pt x="1129" y="876"/>
                    <a:pt x="1129" y="871"/>
                  </a:cubicBezTo>
                  <a:cubicBezTo>
                    <a:pt x="1129" y="867"/>
                    <a:pt x="1133" y="863"/>
                    <a:pt x="1138" y="863"/>
                  </a:cubicBezTo>
                  <a:close/>
                  <a:moveTo>
                    <a:pt x="1171" y="863"/>
                  </a:moveTo>
                  <a:lnTo>
                    <a:pt x="1171" y="863"/>
                  </a:lnTo>
                  <a:cubicBezTo>
                    <a:pt x="1176" y="863"/>
                    <a:pt x="1179" y="867"/>
                    <a:pt x="1179" y="871"/>
                  </a:cubicBezTo>
                  <a:cubicBezTo>
                    <a:pt x="1179" y="876"/>
                    <a:pt x="1176" y="880"/>
                    <a:pt x="1171" y="880"/>
                  </a:cubicBezTo>
                  <a:lnTo>
                    <a:pt x="1171" y="880"/>
                  </a:lnTo>
                  <a:cubicBezTo>
                    <a:pt x="1166" y="880"/>
                    <a:pt x="1163" y="876"/>
                    <a:pt x="1163" y="871"/>
                  </a:cubicBezTo>
                  <a:cubicBezTo>
                    <a:pt x="1163" y="867"/>
                    <a:pt x="1166" y="863"/>
                    <a:pt x="1171" y="863"/>
                  </a:cubicBezTo>
                  <a:close/>
                  <a:moveTo>
                    <a:pt x="1204" y="863"/>
                  </a:moveTo>
                  <a:lnTo>
                    <a:pt x="1204" y="863"/>
                  </a:lnTo>
                  <a:cubicBezTo>
                    <a:pt x="1209" y="863"/>
                    <a:pt x="1213" y="867"/>
                    <a:pt x="1213" y="871"/>
                  </a:cubicBezTo>
                  <a:cubicBezTo>
                    <a:pt x="1213" y="876"/>
                    <a:pt x="1209" y="880"/>
                    <a:pt x="1204" y="880"/>
                  </a:cubicBezTo>
                  <a:lnTo>
                    <a:pt x="1204" y="880"/>
                  </a:lnTo>
                  <a:cubicBezTo>
                    <a:pt x="1200" y="880"/>
                    <a:pt x="1196" y="876"/>
                    <a:pt x="1196" y="871"/>
                  </a:cubicBezTo>
                  <a:cubicBezTo>
                    <a:pt x="1196" y="867"/>
                    <a:pt x="1200" y="863"/>
                    <a:pt x="1204" y="863"/>
                  </a:cubicBezTo>
                  <a:close/>
                  <a:moveTo>
                    <a:pt x="1238" y="863"/>
                  </a:moveTo>
                  <a:lnTo>
                    <a:pt x="1238" y="863"/>
                  </a:lnTo>
                  <a:cubicBezTo>
                    <a:pt x="1242" y="863"/>
                    <a:pt x="1246" y="867"/>
                    <a:pt x="1246" y="871"/>
                  </a:cubicBezTo>
                  <a:cubicBezTo>
                    <a:pt x="1246" y="876"/>
                    <a:pt x="1242" y="880"/>
                    <a:pt x="1238" y="880"/>
                  </a:cubicBezTo>
                  <a:lnTo>
                    <a:pt x="1238" y="880"/>
                  </a:lnTo>
                  <a:cubicBezTo>
                    <a:pt x="1233" y="880"/>
                    <a:pt x="1229" y="876"/>
                    <a:pt x="1229" y="871"/>
                  </a:cubicBezTo>
                  <a:cubicBezTo>
                    <a:pt x="1229" y="867"/>
                    <a:pt x="1233" y="863"/>
                    <a:pt x="1238" y="863"/>
                  </a:cubicBezTo>
                  <a:close/>
                  <a:moveTo>
                    <a:pt x="1271" y="863"/>
                  </a:moveTo>
                  <a:lnTo>
                    <a:pt x="1271" y="863"/>
                  </a:lnTo>
                  <a:cubicBezTo>
                    <a:pt x="1276" y="863"/>
                    <a:pt x="1279" y="867"/>
                    <a:pt x="1279" y="871"/>
                  </a:cubicBezTo>
                  <a:cubicBezTo>
                    <a:pt x="1279" y="876"/>
                    <a:pt x="1276" y="880"/>
                    <a:pt x="1271" y="880"/>
                  </a:cubicBezTo>
                  <a:lnTo>
                    <a:pt x="1271" y="880"/>
                  </a:lnTo>
                  <a:cubicBezTo>
                    <a:pt x="1267" y="880"/>
                    <a:pt x="1263" y="876"/>
                    <a:pt x="1263" y="871"/>
                  </a:cubicBezTo>
                  <a:cubicBezTo>
                    <a:pt x="1263" y="867"/>
                    <a:pt x="1267" y="863"/>
                    <a:pt x="1271" y="863"/>
                  </a:cubicBezTo>
                  <a:close/>
                  <a:moveTo>
                    <a:pt x="1304" y="863"/>
                  </a:moveTo>
                  <a:lnTo>
                    <a:pt x="1305" y="863"/>
                  </a:lnTo>
                  <a:cubicBezTo>
                    <a:pt x="1309" y="863"/>
                    <a:pt x="1313" y="867"/>
                    <a:pt x="1313" y="871"/>
                  </a:cubicBezTo>
                  <a:cubicBezTo>
                    <a:pt x="1313" y="876"/>
                    <a:pt x="1309" y="880"/>
                    <a:pt x="1305" y="880"/>
                  </a:cubicBezTo>
                  <a:lnTo>
                    <a:pt x="1304" y="880"/>
                  </a:lnTo>
                  <a:cubicBezTo>
                    <a:pt x="1300" y="880"/>
                    <a:pt x="1296" y="876"/>
                    <a:pt x="1296" y="871"/>
                  </a:cubicBezTo>
                  <a:cubicBezTo>
                    <a:pt x="1296" y="867"/>
                    <a:pt x="1300" y="863"/>
                    <a:pt x="1304" y="863"/>
                  </a:cubicBezTo>
                  <a:close/>
                  <a:moveTo>
                    <a:pt x="1338" y="863"/>
                  </a:moveTo>
                  <a:lnTo>
                    <a:pt x="1338" y="863"/>
                  </a:lnTo>
                  <a:cubicBezTo>
                    <a:pt x="1342" y="863"/>
                    <a:pt x="1346" y="867"/>
                    <a:pt x="1346" y="871"/>
                  </a:cubicBezTo>
                  <a:cubicBezTo>
                    <a:pt x="1346" y="876"/>
                    <a:pt x="1342" y="880"/>
                    <a:pt x="1338" y="880"/>
                  </a:cubicBezTo>
                  <a:lnTo>
                    <a:pt x="1338" y="880"/>
                  </a:lnTo>
                  <a:cubicBezTo>
                    <a:pt x="1333" y="880"/>
                    <a:pt x="1330" y="876"/>
                    <a:pt x="1330" y="871"/>
                  </a:cubicBezTo>
                  <a:cubicBezTo>
                    <a:pt x="1330" y="867"/>
                    <a:pt x="1333" y="863"/>
                    <a:pt x="1338" y="863"/>
                  </a:cubicBezTo>
                  <a:close/>
                  <a:moveTo>
                    <a:pt x="1371" y="863"/>
                  </a:moveTo>
                  <a:lnTo>
                    <a:pt x="1371" y="863"/>
                  </a:lnTo>
                  <a:cubicBezTo>
                    <a:pt x="1376" y="863"/>
                    <a:pt x="1380" y="867"/>
                    <a:pt x="1380" y="871"/>
                  </a:cubicBezTo>
                  <a:cubicBezTo>
                    <a:pt x="1380" y="876"/>
                    <a:pt x="1376" y="880"/>
                    <a:pt x="1371" y="880"/>
                  </a:cubicBezTo>
                  <a:lnTo>
                    <a:pt x="1371" y="880"/>
                  </a:lnTo>
                  <a:cubicBezTo>
                    <a:pt x="1367" y="880"/>
                    <a:pt x="1363" y="876"/>
                    <a:pt x="1363" y="871"/>
                  </a:cubicBezTo>
                  <a:cubicBezTo>
                    <a:pt x="1363" y="867"/>
                    <a:pt x="1367" y="863"/>
                    <a:pt x="1371" y="863"/>
                  </a:cubicBezTo>
                  <a:close/>
                  <a:moveTo>
                    <a:pt x="1405" y="863"/>
                  </a:moveTo>
                  <a:lnTo>
                    <a:pt x="1405" y="863"/>
                  </a:lnTo>
                  <a:cubicBezTo>
                    <a:pt x="1409" y="863"/>
                    <a:pt x="1413" y="867"/>
                    <a:pt x="1413" y="871"/>
                  </a:cubicBezTo>
                  <a:cubicBezTo>
                    <a:pt x="1413" y="876"/>
                    <a:pt x="1409" y="880"/>
                    <a:pt x="1405" y="880"/>
                  </a:cubicBezTo>
                  <a:lnTo>
                    <a:pt x="1405" y="880"/>
                  </a:lnTo>
                  <a:cubicBezTo>
                    <a:pt x="1400" y="880"/>
                    <a:pt x="1396" y="876"/>
                    <a:pt x="1396" y="871"/>
                  </a:cubicBezTo>
                  <a:cubicBezTo>
                    <a:pt x="1396" y="867"/>
                    <a:pt x="1400" y="863"/>
                    <a:pt x="1405" y="863"/>
                  </a:cubicBezTo>
                  <a:close/>
                  <a:moveTo>
                    <a:pt x="1438" y="863"/>
                  </a:moveTo>
                  <a:lnTo>
                    <a:pt x="1438" y="863"/>
                  </a:lnTo>
                  <a:cubicBezTo>
                    <a:pt x="1443" y="863"/>
                    <a:pt x="1446" y="867"/>
                    <a:pt x="1446" y="871"/>
                  </a:cubicBezTo>
                  <a:cubicBezTo>
                    <a:pt x="1446" y="876"/>
                    <a:pt x="1443" y="880"/>
                    <a:pt x="1438" y="880"/>
                  </a:cubicBezTo>
                  <a:lnTo>
                    <a:pt x="1438" y="880"/>
                  </a:lnTo>
                  <a:cubicBezTo>
                    <a:pt x="1433" y="880"/>
                    <a:pt x="1430" y="876"/>
                    <a:pt x="1430" y="871"/>
                  </a:cubicBezTo>
                  <a:cubicBezTo>
                    <a:pt x="1430" y="867"/>
                    <a:pt x="1433" y="863"/>
                    <a:pt x="1438" y="863"/>
                  </a:cubicBezTo>
                  <a:close/>
                  <a:moveTo>
                    <a:pt x="1471" y="863"/>
                  </a:moveTo>
                  <a:lnTo>
                    <a:pt x="1471" y="863"/>
                  </a:lnTo>
                  <a:cubicBezTo>
                    <a:pt x="1476" y="863"/>
                    <a:pt x="1480" y="867"/>
                    <a:pt x="1480" y="871"/>
                  </a:cubicBezTo>
                  <a:cubicBezTo>
                    <a:pt x="1480" y="876"/>
                    <a:pt x="1476" y="880"/>
                    <a:pt x="1471" y="880"/>
                  </a:cubicBezTo>
                  <a:lnTo>
                    <a:pt x="1471" y="880"/>
                  </a:lnTo>
                  <a:cubicBezTo>
                    <a:pt x="1467" y="880"/>
                    <a:pt x="1463" y="876"/>
                    <a:pt x="1463" y="871"/>
                  </a:cubicBezTo>
                  <a:cubicBezTo>
                    <a:pt x="1463" y="867"/>
                    <a:pt x="1467" y="863"/>
                    <a:pt x="1471" y="863"/>
                  </a:cubicBezTo>
                  <a:close/>
                  <a:moveTo>
                    <a:pt x="1505" y="863"/>
                  </a:moveTo>
                  <a:lnTo>
                    <a:pt x="1505" y="863"/>
                  </a:lnTo>
                  <a:cubicBezTo>
                    <a:pt x="1509" y="863"/>
                    <a:pt x="1513" y="867"/>
                    <a:pt x="1513" y="871"/>
                  </a:cubicBezTo>
                  <a:cubicBezTo>
                    <a:pt x="1513" y="876"/>
                    <a:pt x="1509" y="880"/>
                    <a:pt x="1505" y="880"/>
                  </a:cubicBezTo>
                  <a:lnTo>
                    <a:pt x="1505" y="880"/>
                  </a:lnTo>
                  <a:cubicBezTo>
                    <a:pt x="1500" y="880"/>
                    <a:pt x="1496" y="876"/>
                    <a:pt x="1496" y="871"/>
                  </a:cubicBezTo>
                  <a:cubicBezTo>
                    <a:pt x="1496" y="867"/>
                    <a:pt x="1500" y="863"/>
                    <a:pt x="1505" y="863"/>
                  </a:cubicBezTo>
                  <a:close/>
                  <a:moveTo>
                    <a:pt x="1538" y="863"/>
                  </a:moveTo>
                  <a:lnTo>
                    <a:pt x="1538" y="863"/>
                  </a:lnTo>
                  <a:cubicBezTo>
                    <a:pt x="1543" y="863"/>
                    <a:pt x="1546" y="867"/>
                    <a:pt x="1546" y="871"/>
                  </a:cubicBezTo>
                  <a:cubicBezTo>
                    <a:pt x="1546" y="876"/>
                    <a:pt x="1543" y="880"/>
                    <a:pt x="1538" y="880"/>
                  </a:cubicBezTo>
                  <a:lnTo>
                    <a:pt x="1538" y="880"/>
                  </a:lnTo>
                  <a:cubicBezTo>
                    <a:pt x="1533" y="880"/>
                    <a:pt x="1530" y="876"/>
                    <a:pt x="1530" y="871"/>
                  </a:cubicBezTo>
                  <a:cubicBezTo>
                    <a:pt x="1530" y="867"/>
                    <a:pt x="1533" y="863"/>
                    <a:pt x="1538" y="863"/>
                  </a:cubicBezTo>
                  <a:close/>
                  <a:moveTo>
                    <a:pt x="1571" y="863"/>
                  </a:moveTo>
                  <a:lnTo>
                    <a:pt x="1571" y="863"/>
                  </a:lnTo>
                  <a:cubicBezTo>
                    <a:pt x="1576" y="863"/>
                    <a:pt x="1580" y="867"/>
                    <a:pt x="1580" y="871"/>
                  </a:cubicBezTo>
                  <a:cubicBezTo>
                    <a:pt x="1580" y="876"/>
                    <a:pt x="1576" y="880"/>
                    <a:pt x="1571" y="880"/>
                  </a:cubicBezTo>
                  <a:lnTo>
                    <a:pt x="1571" y="880"/>
                  </a:lnTo>
                  <a:cubicBezTo>
                    <a:pt x="1567" y="880"/>
                    <a:pt x="1563" y="876"/>
                    <a:pt x="1563" y="871"/>
                  </a:cubicBezTo>
                  <a:cubicBezTo>
                    <a:pt x="1563" y="867"/>
                    <a:pt x="1567" y="863"/>
                    <a:pt x="1571" y="863"/>
                  </a:cubicBezTo>
                  <a:close/>
                  <a:moveTo>
                    <a:pt x="1605" y="863"/>
                  </a:moveTo>
                  <a:lnTo>
                    <a:pt x="1605" y="863"/>
                  </a:lnTo>
                  <a:cubicBezTo>
                    <a:pt x="1609" y="863"/>
                    <a:pt x="1613" y="867"/>
                    <a:pt x="1613" y="871"/>
                  </a:cubicBezTo>
                  <a:cubicBezTo>
                    <a:pt x="1613" y="876"/>
                    <a:pt x="1609" y="880"/>
                    <a:pt x="1605" y="880"/>
                  </a:cubicBezTo>
                  <a:lnTo>
                    <a:pt x="1605" y="880"/>
                  </a:lnTo>
                  <a:cubicBezTo>
                    <a:pt x="1600" y="880"/>
                    <a:pt x="1596" y="876"/>
                    <a:pt x="1596" y="871"/>
                  </a:cubicBezTo>
                  <a:cubicBezTo>
                    <a:pt x="1596" y="867"/>
                    <a:pt x="1600" y="863"/>
                    <a:pt x="1605" y="863"/>
                  </a:cubicBezTo>
                  <a:close/>
                  <a:moveTo>
                    <a:pt x="1638" y="863"/>
                  </a:moveTo>
                  <a:lnTo>
                    <a:pt x="1638" y="863"/>
                  </a:lnTo>
                  <a:cubicBezTo>
                    <a:pt x="1643" y="863"/>
                    <a:pt x="1646" y="867"/>
                    <a:pt x="1646" y="871"/>
                  </a:cubicBezTo>
                  <a:cubicBezTo>
                    <a:pt x="1646" y="876"/>
                    <a:pt x="1643" y="880"/>
                    <a:pt x="1638" y="880"/>
                  </a:cubicBezTo>
                  <a:lnTo>
                    <a:pt x="1638" y="880"/>
                  </a:lnTo>
                  <a:cubicBezTo>
                    <a:pt x="1633" y="880"/>
                    <a:pt x="1630" y="876"/>
                    <a:pt x="1630" y="871"/>
                  </a:cubicBezTo>
                  <a:cubicBezTo>
                    <a:pt x="1630" y="867"/>
                    <a:pt x="1633" y="863"/>
                    <a:pt x="1638" y="863"/>
                  </a:cubicBezTo>
                  <a:close/>
                  <a:moveTo>
                    <a:pt x="1671" y="863"/>
                  </a:moveTo>
                  <a:lnTo>
                    <a:pt x="1671" y="863"/>
                  </a:lnTo>
                  <a:cubicBezTo>
                    <a:pt x="1676" y="863"/>
                    <a:pt x="1680" y="867"/>
                    <a:pt x="1680" y="871"/>
                  </a:cubicBezTo>
                  <a:cubicBezTo>
                    <a:pt x="1680" y="876"/>
                    <a:pt x="1676" y="880"/>
                    <a:pt x="1671" y="880"/>
                  </a:cubicBezTo>
                  <a:lnTo>
                    <a:pt x="1671" y="880"/>
                  </a:lnTo>
                  <a:cubicBezTo>
                    <a:pt x="1667" y="880"/>
                    <a:pt x="1663" y="876"/>
                    <a:pt x="1663" y="871"/>
                  </a:cubicBezTo>
                  <a:cubicBezTo>
                    <a:pt x="1663" y="867"/>
                    <a:pt x="1667" y="863"/>
                    <a:pt x="1671" y="863"/>
                  </a:cubicBezTo>
                  <a:close/>
                  <a:moveTo>
                    <a:pt x="1705" y="863"/>
                  </a:moveTo>
                  <a:lnTo>
                    <a:pt x="1705" y="863"/>
                  </a:lnTo>
                  <a:cubicBezTo>
                    <a:pt x="1709" y="863"/>
                    <a:pt x="1713" y="867"/>
                    <a:pt x="1713" y="871"/>
                  </a:cubicBezTo>
                  <a:cubicBezTo>
                    <a:pt x="1713" y="876"/>
                    <a:pt x="1709" y="880"/>
                    <a:pt x="1705" y="880"/>
                  </a:cubicBezTo>
                  <a:lnTo>
                    <a:pt x="1705" y="880"/>
                  </a:lnTo>
                  <a:cubicBezTo>
                    <a:pt x="1700" y="880"/>
                    <a:pt x="1696" y="876"/>
                    <a:pt x="1696" y="871"/>
                  </a:cubicBezTo>
                  <a:cubicBezTo>
                    <a:pt x="1696" y="867"/>
                    <a:pt x="1700" y="863"/>
                    <a:pt x="1705" y="863"/>
                  </a:cubicBezTo>
                  <a:close/>
                  <a:moveTo>
                    <a:pt x="1738" y="863"/>
                  </a:moveTo>
                  <a:lnTo>
                    <a:pt x="1738" y="863"/>
                  </a:lnTo>
                  <a:cubicBezTo>
                    <a:pt x="1743" y="863"/>
                    <a:pt x="1746" y="867"/>
                    <a:pt x="1746" y="871"/>
                  </a:cubicBezTo>
                  <a:cubicBezTo>
                    <a:pt x="1746" y="876"/>
                    <a:pt x="1743" y="880"/>
                    <a:pt x="1738" y="880"/>
                  </a:cubicBezTo>
                  <a:lnTo>
                    <a:pt x="1738" y="880"/>
                  </a:lnTo>
                  <a:cubicBezTo>
                    <a:pt x="1733" y="880"/>
                    <a:pt x="1730" y="876"/>
                    <a:pt x="1730" y="871"/>
                  </a:cubicBezTo>
                  <a:cubicBezTo>
                    <a:pt x="1730" y="867"/>
                    <a:pt x="1733" y="863"/>
                    <a:pt x="1738" y="863"/>
                  </a:cubicBezTo>
                  <a:close/>
                  <a:moveTo>
                    <a:pt x="1771" y="863"/>
                  </a:moveTo>
                  <a:lnTo>
                    <a:pt x="1771" y="863"/>
                  </a:lnTo>
                  <a:cubicBezTo>
                    <a:pt x="1776" y="863"/>
                    <a:pt x="1780" y="867"/>
                    <a:pt x="1780" y="871"/>
                  </a:cubicBezTo>
                  <a:cubicBezTo>
                    <a:pt x="1780" y="876"/>
                    <a:pt x="1776" y="880"/>
                    <a:pt x="1771" y="880"/>
                  </a:cubicBezTo>
                  <a:lnTo>
                    <a:pt x="1771" y="880"/>
                  </a:lnTo>
                  <a:cubicBezTo>
                    <a:pt x="1767" y="880"/>
                    <a:pt x="1763" y="876"/>
                    <a:pt x="1763" y="871"/>
                  </a:cubicBezTo>
                  <a:cubicBezTo>
                    <a:pt x="1763" y="867"/>
                    <a:pt x="1767" y="863"/>
                    <a:pt x="1771" y="863"/>
                  </a:cubicBezTo>
                  <a:close/>
                  <a:moveTo>
                    <a:pt x="1805" y="863"/>
                  </a:moveTo>
                  <a:lnTo>
                    <a:pt x="1805" y="863"/>
                  </a:lnTo>
                  <a:cubicBezTo>
                    <a:pt x="1809" y="863"/>
                    <a:pt x="1813" y="867"/>
                    <a:pt x="1813" y="871"/>
                  </a:cubicBezTo>
                  <a:cubicBezTo>
                    <a:pt x="1813" y="876"/>
                    <a:pt x="1809" y="880"/>
                    <a:pt x="1805" y="880"/>
                  </a:cubicBezTo>
                  <a:lnTo>
                    <a:pt x="1805" y="880"/>
                  </a:lnTo>
                  <a:cubicBezTo>
                    <a:pt x="1800" y="880"/>
                    <a:pt x="1796" y="876"/>
                    <a:pt x="1796" y="871"/>
                  </a:cubicBezTo>
                  <a:cubicBezTo>
                    <a:pt x="1796" y="867"/>
                    <a:pt x="1800" y="863"/>
                    <a:pt x="1805" y="863"/>
                  </a:cubicBezTo>
                  <a:close/>
                  <a:moveTo>
                    <a:pt x="1838" y="863"/>
                  </a:moveTo>
                  <a:lnTo>
                    <a:pt x="1838" y="863"/>
                  </a:lnTo>
                  <a:cubicBezTo>
                    <a:pt x="1843" y="863"/>
                    <a:pt x="1846" y="867"/>
                    <a:pt x="1846" y="871"/>
                  </a:cubicBezTo>
                  <a:cubicBezTo>
                    <a:pt x="1846" y="876"/>
                    <a:pt x="1843" y="880"/>
                    <a:pt x="1838" y="880"/>
                  </a:cubicBezTo>
                  <a:lnTo>
                    <a:pt x="1838" y="880"/>
                  </a:lnTo>
                  <a:cubicBezTo>
                    <a:pt x="1833" y="880"/>
                    <a:pt x="1830" y="876"/>
                    <a:pt x="1830" y="871"/>
                  </a:cubicBezTo>
                  <a:cubicBezTo>
                    <a:pt x="1830" y="867"/>
                    <a:pt x="1833" y="863"/>
                    <a:pt x="1838" y="863"/>
                  </a:cubicBezTo>
                  <a:close/>
                  <a:moveTo>
                    <a:pt x="1871" y="863"/>
                  </a:moveTo>
                  <a:lnTo>
                    <a:pt x="1871" y="863"/>
                  </a:lnTo>
                  <a:cubicBezTo>
                    <a:pt x="1876" y="863"/>
                    <a:pt x="1880" y="867"/>
                    <a:pt x="1880" y="871"/>
                  </a:cubicBezTo>
                  <a:cubicBezTo>
                    <a:pt x="1880" y="876"/>
                    <a:pt x="1876" y="880"/>
                    <a:pt x="1871" y="880"/>
                  </a:cubicBezTo>
                  <a:lnTo>
                    <a:pt x="1871" y="880"/>
                  </a:lnTo>
                  <a:cubicBezTo>
                    <a:pt x="1867" y="880"/>
                    <a:pt x="1863" y="876"/>
                    <a:pt x="1863" y="871"/>
                  </a:cubicBezTo>
                  <a:cubicBezTo>
                    <a:pt x="1863" y="867"/>
                    <a:pt x="1867" y="863"/>
                    <a:pt x="1871" y="863"/>
                  </a:cubicBezTo>
                  <a:close/>
                  <a:moveTo>
                    <a:pt x="1905" y="863"/>
                  </a:moveTo>
                  <a:lnTo>
                    <a:pt x="1905" y="863"/>
                  </a:lnTo>
                  <a:cubicBezTo>
                    <a:pt x="1909" y="863"/>
                    <a:pt x="1913" y="867"/>
                    <a:pt x="1913" y="871"/>
                  </a:cubicBezTo>
                  <a:cubicBezTo>
                    <a:pt x="1913" y="876"/>
                    <a:pt x="1909" y="880"/>
                    <a:pt x="1905" y="880"/>
                  </a:cubicBezTo>
                  <a:lnTo>
                    <a:pt x="1905" y="880"/>
                  </a:lnTo>
                  <a:cubicBezTo>
                    <a:pt x="1900" y="880"/>
                    <a:pt x="1896" y="876"/>
                    <a:pt x="1896" y="871"/>
                  </a:cubicBezTo>
                  <a:cubicBezTo>
                    <a:pt x="1896" y="867"/>
                    <a:pt x="1900" y="863"/>
                    <a:pt x="1905" y="863"/>
                  </a:cubicBezTo>
                  <a:close/>
                  <a:moveTo>
                    <a:pt x="1938" y="863"/>
                  </a:moveTo>
                  <a:lnTo>
                    <a:pt x="1938" y="863"/>
                  </a:lnTo>
                  <a:cubicBezTo>
                    <a:pt x="1943" y="863"/>
                    <a:pt x="1946" y="867"/>
                    <a:pt x="1946" y="871"/>
                  </a:cubicBezTo>
                  <a:cubicBezTo>
                    <a:pt x="1946" y="876"/>
                    <a:pt x="1943" y="880"/>
                    <a:pt x="1938" y="880"/>
                  </a:cubicBezTo>
                  <a:lnTo>
                    <a:pt x="1938" y="880"/>
                  </a:lnTo>
                  <a:cubicBezTo>
                    <a:pt x="1934" y="880"/>
                    <a:pt x="1930" y="876"/>
                    <a:pt x="1930" y="871"/>
                  </a:cubicBezTo>
                  <a:cubicBezTo>
                    <a:pt x="1930" y="867"/>
                    <a:pt x="1934" y="863"/>
                    <a:pt x="1938" y="863"/>
                  </a:cubicBezTo>
                  <a:close/>
                  <a:moveTo>
                    <a:pt x="1972" y="863"/>
                  </a:moveTo>
                  <a:lnTo>
                    <a:pt x="1972" y="863"/>
                  </a:lnTo>
                  <a:cubicBezTo>
                    <a:pt x="1976" y="863"/>
                    <a:pt x="1980" y="867"/>
                    <a:pt x="1980" y="871"/>
                  </a:cubicBezTo>
                  <a:cubicBezTo>
                    <a:pt x="1980" y="876"/>
                    <a:pt x="1976" y="880"/>
                    <a:pt x="1972" y="880"/>
                  </a:cubicBezTo>
                  <a:lnTo>
                    <a:pt x="1972" y="880"/>
                  </a:lnTo>
                  <a:cubicBezTo>
                    <a:pt x="1967" y="880"/>
                    <a:pt x="1963" y="876"/>
                    <a:pt x="1963" y="871"/>
                  </a:cubicBezTo>
                  <a:cubicBezTo>
                    <a:pt x="1963" y="867"/>
                    <a:pt x="1967" y="863"/>
                    <a:pt x="1972" y="863"/>
                  </a:cubicBezTo>
                  <a:close/>
                  <a:moveTo>
                    <a:pt x="2005" y="863"/>
                  </a:moveTo>
                  <a:lnTo>
                    <a:pt x="2005" y="863"/>
                  </a:lnTo>
                  <a:cubicBezTo>
                    <a:pt x="2009" y="863"/>
                    <a:pt x="2013" y="867"/>
                    <a:pt x="2013" y="871"/>
                  </a:cubicBezTo>
                  <a:cubicBezTo>
                    <a:pt x="2013" y="876"/>
                    <a:pt x="2009" y="880"/>
                    <a:pt x="2005" y="880"/>
                  </a:cubicBezTo>
                  <a:lnTo>
                    <a:pt x="2005" y="880"/>
                  </a:lnTo>
                  <a:cubicBezTo>
                    <a:pt x="2000" y="880"/>
                    <a:pt x="1997" y="876"/>
                    <a:pt x="1997" y="871"/>
                  </a:cubicBezTo>
                  <a:cubicBezTo>
                    <a:pt x="1997" y="867"/>
                    <a:pt x="2000" y="863"/>
                    <a:pt x="2005" y="863"/>
                  </a:cubicBezTo>
                  <a:close/>
                  <a:moveTo>
                    <a:pt x="2038" y="863"/>
                  </a:moveTo>
                  <a:lnTo>
                    <a:pt x="2038" y="863"/>
                  </a:lnTo>
                  <a:cubicBezTo>
                    <a:pt x="2043" y="863"/>
                    <a:pt x="2047" y="867"/>
                    <a:pt x="2047" y="871"/>
                  </a:cubicBezTo>
                  <a:cubicBezTo>
                    <a:pt x="2047" y="876"/>
                    <a:pt x="2043" y="880"/>
                    <a:pt x="2038" y="880"/>
                  </a:cubicBezTo>
                  <a:lnTo>
                    <a:pt x="2038" y="880"/>
                  </a:lnTo>
                  <a:cubicBezTo>
                    <a:pt x="2034" y="880"/>
                    <a:pt x="2030" y="876"/>
                    <a:pt x="2030" y="871"/>
                  </a:cubicBezTo>
                  <a:cubicBezTo>
                    <a:pt x="2030" y="867"/>
                    <a:pt x="2034" y="863"/>
                    <a:pt x="2038" y="863"/>
                  </a:cubicBezTo>
                  <a:close/>
                  <a:moveTo>
                    <a:pt x="2072" y="863"/>
                  </a:moveTo>
                  <a:lnTo>
                    <a:pt x="2072" y="863"/>
                  </a:lnTo>
                  <a:cubicBezTo>
                    <a:pt x="2076" y="863"/>
                    <a:pt x="2080" y="867"/>
                    <a:pt x="2080" y="871"/>
                  </a:cubicBezTo>
                  <a:cubicBezTo>
                    <a:pt x="2080" y="876"/>
                    <a:pt x="2076" y="880"/>
                    <a:pt x="2072" y="880"/>
                  </a:cubicBezTo>
                  <a:lnTo>
                    <a:pt x="2072" y="880"/>
                  </a:lnTo>
                  <a:cubicBezTo>
                    <a:pt x="2067" y="880"/>
                    <a:pt x="2063" y="876"/>
                    <a:pt x="2063" y="871"/>
                  </a:cubicBezTo>
                  <a:cubicBezTo>
                    <a:pt x="2063" y="867"/>
                    <a:pt x="2067" y="863"/>
                    <a:pt x="2072" y="863"/>
                  </a:cubicBezTo>
                  <a:close/>
                  <a:moveTo>
                    <a:pt x="2105" y="863"/>
                  </a:moveTo>
                  <a:lnTo>
                    <a:pt x="2105" y="863"/>
                  </a:lnTo>
                  <a:cubicBezTo>
                    <a:pt x="2110" y="863"/>
                    <a:pt x="2113" y="867"/>
                    <a:pt x="2113" y="871"/>
                  </a:cubicBezTo>
                  <a:cubicBezTo>
                    <a:pt x="2113" y="876"/>
                    <a:pt x="2110" y="880"/>
                    <a:pt x="2105" y="880"/>
                  </a:cubicBezTo>
                  <a:lnTo>
                    <a:pt x="2105" y="880"/>
                  </a:lnTo>
                  <a:cubicBezTo>
                    <a:pt x="2100" y="880"/>
                    <a:pt x="2097" y="876"/>
                    <a:pt x="2097" y="871"/>
                  </a:cubicBezTo>
                  <a:cubicBezTo>
                    <a:pt x="2097" y="867"/>
                    <a:pt x="2100" y="863"/>
                    <a:pt x="2105" y="863"/>
                  </a:cubicBezTo>
                  <a:close/>
                  <a:moveTo>
                    <a:pt x="2138" y="863"/>
                  </a:moveTo>
                  <a:lnTo>
                    <a:pt x="2138" y="863"/>
                  </a:lnTo>
                  <a:cubicBezTo>
                    <a:pt x="2143" y="863"/>
                    <a:pt x="2147" y="867"/>
                    <a:pt x="2147" y="871"/>
                  </a:cubicBezTo>
                  <a:cubicBezTo>
                    <a:pt x="2147" y="876"/>
                    <a:pt x="2143" y="880"/>
                    <a:pt x="2138" y="880"/>
                  </a:cubicBezTo>
                  <a:lnTo>
                    <a:pt x="2138" y="880"/>
                  </a:lnTo>
                  <a:cubicBezTo>
                    <a:pt x="2134" y="880"/>
                    <a:pt x="2130" y="876"/>
                    <a:pt x="2130" y="871"/>
                  </a:cubicBezTo>
                  <a:cubicBezTo>
                    <a:pt x="2130" y="867"/>
                    <a:pt x="2134" y="863"/>
                    <a:pt x="2138" y="863"/>
                  </a:cubicBezTo>
                  <a:close/>
                  <a:moveTo>
                    <a:pt x="2172" y="863"/>
                  </a:moveTo>
                  <a:lnTo>
                    <a:pt x="2172" y="863"/>
                  </a:lnTo>
                  <a:cubicBezTo>
                    <a:pt x="2176" y="863"/>
                    <a:pt x="2180" y="867"/>
                    <a:pt x="2180" y="871"/>
                  </a:cubicBezTo>
                  <a:cubicBezTo>
                    <a:pt x="2180" y="876"/>
                    <a:pt x="2176" y="880"/>
                    <a:pt x="2172" y="880"/>
                  </a:cubicBezTo>
                  <a:lnTo>
                    <a:pt x="2172" y="880"/>
                  </a:lnTo>
                  <a:cubicBezTo>
                    <a:pt x="2167" y="880"/>
                    <a:pt x="2163" y="876"/>
                    <a:pt x="2163" y="871"/>
                  </a:cubicBezTo>
                  <a:cubicBezTo>
                    <a:pt x="2163" y="867"/>
                    <a:pt x="2167" y="863"/>
                    <a:pt x="2172" y="863"/>
                  </a:cubicBezTo>
                  <a:close/>
                  <a:moveTo>
                    <a:pt x="2205" y="863"/>
                  </a:moveTo>
                  <a:lnTo>
                    <a:pt x="2205" y="863"/>
                  </a:lnTo>
                  <a:cubicBezTo>
                    <a:pt x="2210" y="863"/>
                    <a:pt x="2213" y="867"/>
                    <a:pt x="2213" y="871"/>
                  </a:cubicBezTo>
                  <a:cubicBezTo>
                    <a:pt x="2213" y="876"/>
                    <a:pt x="2210" y="880"/>
                    <a:pt x="2205" y="880"/>
                  </a:cubicBezTo>
                  <a:lnTo>
                    <a:pt x="2205" y="880"/>
                  </a:lnTo>
                  <a:cubicBezTo>
                    <a:pt x="2200" y="880"/>
                    <a:pt x="2197" y="876"/>
                    <a:pt x="2197" y="871"/>
                  </a:cubicBezTo>
                  <a:cubicBezTo>
                    <a:pt x="2197" y="867"/>
                    <a:pt x="2200" y="863"/>
                    <a:pt x="2205" y="863"/>
                  </a:cubicBezTo>
                  <a:close/>
                  <a:moveTo>
                    <a:pt x="2238" y="863"/>
                  </a:moveTo>
                  <a:lnTo>
                    <a:pt x="2238" y="863"/>
                  </a:lnTo>
                  <a:cubicBezTo>
                    <a:pt x="2243" y="863"/>
                    <a:pt x="2247" y="867"/>
                    <a:pt x="2247" y="871"/>
                  </a:cubicBezTo>
                  <a:cubicBezTo>
                    <a:pt x="2247" y="876"/>
                    <a:pt x="2243" y="880"/>
                    <a:pt x="2238" y="880"/>
                  </a:cubicBezTo>
                  <a:lnTo>
                    <a:pt x="2238" y="880"/>
                  </a:lnTo>
                  <a:cubicBezTo>
                    <a:pt x="2234" y="880"/>
                    <a:pt x="2230" y="876"/>
                    <a:pt x="2230" y="871"/>
                  </a:cubicBezTo>
                  <a:cubicBezTo>
                    <a:pt x="2230" y="867"/>
                    <a:pt x="2234" y="863"/>
                    <a:pt x="2238" y="863"/>
                  </a:cubicBezTo>
                  <a:close/>
                  <a:moveTo>
                    <a:pt x="2272" y="863"/>
                  </a:moveTo>
                  <a:lnTo>
                    <a:pt x="2272" y="863"/>
                  </a:lnTo>
                  <a:cubicBezTo>
                    <a:pt x="2276" y="863"/>
                    <a:pt x="2280" y="867"/>
                    <a:pt x="2280" y="871"/>
                  </a:cubicBezTo>
                  <a:cubicBezTo>
                    <a:pt x="2280" y="876"/>
                    <a:pt x="2276" y="880"/>
                    <a:pt x="2272" y="880"/>
                  </a:cubicBezTo>
                  <a:lnTo>
                    <a:pt x="2272" y="880"/>
                  </a:lnTo>
                  <a:cubicBezTo>
                    <a:pt x="2267" y="880"/>
                    <a:pt x="2263" y="876"/>
                    <a:pt x="2263" y="871"/>
                  </a:cubicBezTo>
                  <a:cubicBezTo>
                    <a:pt x="2263" y="867"/>
                    <a:pt x="2267" y="863"/>
                    <a:pt x="2272" y="863"/>
                  </a:cubicBezTo>
                  <a:close/>
                  <a:moveTo>
                    <a:pt x="2305" y="863"/>
                  </a:moveTo>
                  <a:lnTo>
                    <a:pt x="2305" y="863"/>
                  </a:lnTo>
                  <a:cubicBezTo>
                    <a:pt x="2310" y="863"/>
                    <a:pt x="2313" y="867"/>
                    <a:pt x="2313" y="871"/>
                  </a:cubicBezTo>
                  <a:cubicBezTo>
                    <a:pt x="2313" y="876"/>
                    <a:pt x="2310" y="880"/>
                    <a:pt x="2305" y="880"/>
                  </a:cubicBezTo>
                  <a:lnTo>
                    <a:pt x="2305" y="880"/>
                  </a:lnTo>
                  <a:cubicBezTo>
                    <a:pt x="2300" y="880"/>
                    <a:pt x="2297" y="876"/>
                    <a:pt x="2297" y="871"/>
                  </a:cubicBezTo>
                  <a:cubicBezTo>
                    <a:pt x="2297" y="867"/>
                    <a:pt x="2300" y="863"/>
                    <a:pt x="2305" y="863"/>
                  </a:cubicBezTo>
                  <a:close/>
                  <a:moveTo>
                    <a:pt x="2338" y="863"/>
                  </a:moveTo>
                  <a:lnTo>
                    <a:pt x="2338" y="863"/>
                  </a:lnTo>
                  <a:cubicBezTo>
                    <a:pt x="2343" y="863"/>
                    <a:pt x="2347" y="867"/>
                    <a:pt x="2347" y="871"/>
                  </a:cubicBezTo>
                  <a:cubicBezTo>
                    <a:pt x="2347" y="876"/>
                    <a:pt x="2343" y="880"/>
                    <a:pt x="2338" y="880"/>
                  </a:cubicBezTo>
                  <a:lnTo>
                    <a:pt x="2338" y="880"/>
                  </a:lnTo>
                  <a:cubicBezTo>
                    <a:pt x="2334" y="880"/>
                    <a:pt x="2330" y="876"/>
                    <a:pt x="2330" y="871"/>
                  </a:cubicBezTo>
                  <a:cubicBezTo>
                    <a:pt x="2330" y="867"/>
                    <a:pt x="2334" y="863"/>
                    <a:pt x="2338" y="863"/>
                  </a:cubicBezTo>
                  <a:close/>
                  <a:moveTo>
                    <a:pt x="2372" y="863"/>
                  </a:moveTo>
                  <a:lnTo>
                    <a:pt x="2372" y="863"/>
                  </a:lnTo>
                  <a:cubicBezTo>
                    <a:pt x="2376" y="863"/>
                    <a:pt x="2380" y="867"/>
                    <a:pt x="2380" y="871"/>
                  </a:cubicBezTo>
                  <a:cubicBezTo>
                    <a:pt x="2380" y="876"/>
                    <a:pt x="2376" y="880"/>
                    <a:pt x="2372" y="880"/>
                  </a:cubicBezTo>
                  <a:lnTo>
                    <a:pt x="2372" y="880"/>
                  </a:lnTo>
                  <a:cubicBezTo>
                    <a:pt x="2367" y="880"/>
                    <a:pt x="2363" y="876"/>
                    <a:pt x="2363" y="871"/>
                  </a:cubicBezTo>
                  <a:cubicBezTo>
                    <a:pt x="2363" y="867"/>
                    <a:pt x="2367" y="863"/>
                    <a:pt x="2372" y="863"/>
                  </a:cubicBezTo>
                  <a:close/>
                  <a:moveTo>
                    <a:pt x="2405" y="863"/>
                  </a:moveTo>
                  <a:lnTo>
                    <a:pt x="2405" y="863"/>
                  </a:lnTo>
                  <a:cubicBezTo>
                    <a:pt x="2410" y="863"/>
                    <a:pt x="2413" y="867"/>
                    <a:pt x="2413" y="871"/>
                  </a:cubicBezTo>
                  <a:cubicBezTo>
                    <a:pt x="2413" y="876"/>
                    <a:pt x="2410" y="880"/>
                    <a:pt x="2405" y="880"/>
                  </a:cubicBezTo>
                  <a:lnTo>
                    <a:pt x="2405" y="880"/>
                  </a:lnTo>
                  <a:cubicBezTo>
                    <a:pt x="2400" y="880"/>
                    <a:pt x="2397" y="876"/>
                    <a:pt x="2397" y="871"/>
                  </a:cubicBezTo>
                  <a:cubicBezTo>
                    <a:pt x="2397" y="867"/>
                    <a:pt x="2400" y="863"/>
                    <a:pt x="2405" y="863"/>
                  </a:cubicBezTo>
                  <a:close/>
                  <a:moveTo>
                    <a:pt x="2438" y="863"/>
                  </a:moveTo>
                  <a:lnTo>
                    <a:pt x="2438" y="863"/>
                  </a:lnTo>
                  <a:cubicBezTo>
                    <a:pt x="2443" y="863"/>
                    <a:pt x="2447" y="867"/>
                    <a:pt x="2447" y="871"/>
                  </a:cubicBezTo>
                  <a:cubicBezTo>
                    <a:pt x="2447" y="876"/>
                    <a:pt x="2443" y="880"/>
                    <a:pt x="2438" y="880"/>
                  </a:cubicBezTo>
                  <a:lnTo>
                    <a:pt x="2438" y="880"/>
                  </a:lnTo>
                  <a:cubicBezTo>
                    <a:pt x="2434" y="880"/>
                    <a:pt x="2430" y="876"/>
                    <a:pt x="2430" y="871"/>
                  </a:cubicBezTo>
                  <a:cubicBezTo>
                    <a:pt x="2430" y="867"/>
                    <a:pt x="2434" y="863"/>
                    <a:pt x="2438" y="863"/>
                  </a:cubicBezTo>
                  <a:close/>
                  <a:moveTo>
                    <a:pt x="2472" y="863"/>
                  </a:moveTo>
                  <a:lnTo>
                    <a:pt x="2472" y="863"/>
                  </a:lnTo>
                  <a:cubicBezTo>
                    <a:pt x="2476" y="863"/>
                    <a:pt x="2480" y="867"/>
                    <a:pt x="2480" y="871"/>
                  </a:cubicBezTo>
                  <a:cubicBezTo>
                    <a:pt x="2480" y="876"/>
                    <a:pt x="2476" y="880"/>
                    <a:pt x="2472" y="880"/>
                  </a:cubicBezTo>
                  <a:lnTo>
                    <a:pt x="2472" y="880"/>
                  </a:lnTo>
                  <a:cubicBezTo>
                    <a:pt x="2467" y="880"/>
                    <a:pt x="2463" y="876"/>
                    <a:pt x="2463" y="871"/>
                  </a:cubicBezTo>
                  <a:cubicBezTo>
                    <a:pt x="2463" y="867"/>
                    <a:pt x="2467" y="863"/>
                    <a:pt x="2472" y="863"/>
                  </a:cubicBezTo>
                  <a:close/>
                  <a:moveTo>
                    <a:pt x="2505" y="863"/>
                  </a:moveTo>
                  <a:lnTo>
                    <a:pt x="2505" y="863"/>
                  </a:lnTo>
                  <a:cubicBezTo>
                    <a:pt x="2510" y="863"/>
                    <a:pt x="2513" y="867"/>
                    <a:pt x="2513" y="871"/>
                  </a:cubicBezTo>
                  <a:cubicBezTo>
                    <a:pt x="2513" y="876"/>
                    <a:pt x="2510" y="880"/>
                    <a:pt x="2505" y="880"/>
                  </a:cubicBezTo>
                  <a:lnTo>
                    <a:pt x="2505" y="880"/>
                  </a:lnTo>
                  <a:cubicBezTo>
                    <a:pt x="2501" y="880"/>
                    <a:pt x="2497" y="876"/>
                    <a:pt x="2497" y="871"/>
                  </a:cubicBezTo>
                  <a:cubicBezTo>
                    <a:pt x="2497" y="867"/>
                    <a:pt x="2501" y="863"/>
                    <a:pt x="2505" y="863"/>
                  </a:cubicBezTo>
                  <a:close/>
                  <a:moveTo>
                    <a:pt x="2538" y="863"/>
                  </a:moveTo>
                  <a:lnTo>
                    <a:pt x="2538" y="863"/>
                  </a:lnTo>
                  <a:cubicBezTo>
                    <a:pt x="2543" y="863"/>
                    <a:pt x="2547" y="867"/>
                    <a:pt x="2547" y="871"/>
                  </a:cubicBezTo>
                  <a:cubicBezTo>
                    <a:pt x="2547" y="876"/>
                    <a:pt x="2543" y="880"/>
                    <a:pt x="2538" y="880"/>
                  </a:cubicBezTo>
                  <a:lnTo>
                    <a:pt x="2538" y="880"/>
                  </a:lnTo>
                  <a:cubicBezTo>
                    <a:pt x="2534" y="880"/>
                    <a:pt x="2530" y="876"/>
                    <a:pt x="2530" y="871"/>
                  </a:cubicBezTo>
                  <a:cubicBezTo>
                    <a:pt x="2530" y="867"/>
                    <a:pt x="2534" y="863"/>
                    <a:pt x="2538" y="863"/>
                  </a:cubicBezTo>
                  <a:close/>
                  <a:moveTo>
                    <a:pt x="2572" y="863"/>
                  </a:moveTo>
                  <a:lnTo>
                    <a:pt x="2572" y="863"/>
                  </a:lnTo>
                  <a:cubicBezTo>
                    <a:pt x="2576" y="863"/>
                    <a:pt x="2580" y="867"/>
                    <a:pt x="2580" y="871"/>
                  </a:cubicBezTo>
                  <a:cubicBezTo>
                    <a:pt x="2580" y="876"/>
                    <a:pt x="2576" y="880"/>
                    <a:pt x="2572" y="880"/>
                  </a:cubicBezTo>
                  <a:lnTo>
                    <a:pt x="2572" y="880"/>
                  </a:lnTo>
                  <a:cubicBezTo>
                    <a:pt x="2567" y="880"/>
                    <a:pt x="2563" y="876"/>
                    <a:pt x="2563" y="871"/>
                  </a:cubicBezTo>
                  <a:cubicBezTo>
                    <a:pt x="2563" y="867"/>
                    <a:pt x="2567" y="863"/>
                    <a:pt x="2572" y="863"/>
                  </a:cubicBezTo>
                  <a:close/>
                  <a:moveTo>
                    <a:pt x="2605" y="863"/>
                  </a:moveTo>
                  <a:lnTo>
                    <a:pt x="2605" y="863"/>
                  </a:lnTo>
                  <a:cubicBezTo>
                    <a:pt x="2610" y="863"/>
                    <a:pt x="2614" y="867"/>
                    <a:pt x="2614" y="871"/>
                  </a:cubicBezTo>
                  <a:cubicBezTo>
                    <a:pt x="2614" y="876"/>
                    <a:pt x="2610" y="880"/>
                    <a:pt x="2605" y="880"/>
                  </a:cubicBezTo>
                  <a:lnTo>
                    <a:pt x="2605" y="880"/>
                  </a:lnTo>
                  <a:cubicBezTo>
                    <a:pt x="2601" y="880"/>
                    <a:pt x="2597" y="876"/>
                    <a:pt x="2597" y="871"/>
                  </a:cubicBezTo>
                  <a:cubicBezTo>
                    <a:pt x="2597" y="867"/>
                    <a:pt x="2601" y="863"/>
                    <a:pt x="2605" y="863"/>
                  </a:cubicBezTo>
                  <a:close/>
                  <a:moveTo>
                    <a:pt x="2639" y="863"/>
                  </a:moveTo>
                  <a:lnTo>
                    <a:pt x="2639" y="863"/>
                  </a:lnTo>
                  <a:cubicBezTo>
                    <a:pt x="2643" y="863"/>
                    <a:pt x="2647" y="867"/>
                    <a:pt x="2647" y="871"/>
                  </a:cubicBezTo>
                  <a:cubicBezTo>
                    <a:pt x="2647" y="876"/>
                    <a:pt x="2643" y="880"/>
                    <a:pt x="2639" y="880"/>
                  </a:cubicBezTo>
                  <a:lnTo>
                    <a:pt x="2639" y="880"/>
                  </a:lnTo>
                  <a:cubicBezTo>
                    <a:pt x="2634" y="880"/>
                    <a:pt x="2630" y="876"/>
                    <a:pt x="2630" y="871"/>
                  </a:cubicBezTo>
                  <a:cubicBezTo>
                    <a:pt x="2630" y="867"/>
                    <a:pt x="2634" y="863"/>
                    <a:pt x="2639" y="863"/>
                  </a:cubicBezTo>
                  <a:close/>
                  <a:moveTo>
                    <a:pt x="2672" y="863"/>
                  </a:moveTo>
                  <a:lnTo>
                    <a:pt x="2672" y="863"/>
                  </a:lnTo>
                  <a:cubicBezTo>
                    <a:pt x="2676" y="863"/>
                    <a:pt x="2680" y="867"/>
                    <a:pt x="2680" y="871"/>
                  </a:cubicBezTo>
                  <a:cubicBezTo>
                    <a:pt x="2680" y="876"/>
                    <a:pt x="2676" y="880"/>
                    <a:pt x="2672" y="880"/>
                  </a:cubicBezTo>
                  <a:lnTo>
                    <a:pt x="2672" y="880"/>
                  </a:lnTo>
                  <a:cubicBezTo>
                    <a:pt x="2667" y="880"/>
                    <a:pt x="2664" y="876"/>
                    <a:pt x="2664" y="871"/>
                  </a:cubicBezTo>
                  <a:cubicBezTo>
                    <a:pt x="2664" y="867"/>
                    <a:pt x="2667" y="863"/>
                    <a:pt x="2672" y="863"/>
                  </a:cubicBezTo>
                  <a:close/>
                  <a:moveTo>
                    <a:pt x="2705" y="863"/>
                  </a:moveTo>
                  <a:lnTo>
                    <a:pt x="2705" y="863"/>
                  </a:lnTo>
                  <a:cubicBezTo>
                    <a:pt x="2710" y="863"/>
                    <a:pt x="2714" y="867"/>
                    <a:pt x="2714" y="871"/>
                  </a:cubicBezTo>
                  <a:cubicBezTo>
                    <a:pt x="2714" y="876"/>
                    <a:pt x="2710" y="880"/>
                    <a:pt x="2705" y="880"/>
                  </a:cubicBezTo>
                  <a:lnTo>
                    <a:pt x="2705" y="880"/>
                  </a:lnTo>
                  <a:cubicBezTo>
                    <a:pt x="2701" y="880"/>
                    <a:pt x="2697" y="876"/>
                    <a:pt x="2697" y="871"/>
                  </a:cubicBezTo>
                  <a:cubicBezTo>
                    <a:pt x="2697" y="867"/>
                    <a:pt x="2701" y="863"/>
                    <a:pt x="2705" y="863"/>
                  </a:cubicBezTo>
                  <a:close/>
                  <a:moveTo>
                    <a:pt x="2739" y="863"/>
                  </a:moveTo>
                  <a:lnTo>
                    <a:pt x="2739" y="863"/>
                  </a:lnTo>
                  <a:cubicBezTo>
                    <a:pt x="2743" y="863"/>
                    <a:pt x="2747" y="867"/>
                    <a:pt x="2747" y="871"/>
                  </a:cubicBezTo>
                  <a:cubicBezTo>
                    <a:pt x="2747" y="876"/>
                    <a:pt x="2743" y="880"/>
                    <a:pt x="2739" y="880"/>
                  </a:cubicBezTo>
                  <a:lnTo>
                    <a:pt x="2739" y="880"/>
                  </a:lnTo>
                  <a:cubicBezTo>
                    <a:pt x="2734" y="880"/>
                    <a:pt x="2730" y="876"/>
                    <a:pt x="2730" y="871"/>
                  </a:cubicBezTo>
                  <a:cubicBezTo>
                    <a:pt x="2730" y="867"/>
                    <a:pt x="2734" y="863"/>
                    <a:pt x="2739" y="863"/>
                  </a:cubicBezTo>
                  <a:close/>
                  <a:moveTo>
                    <a:pt x="2772" y="863"/>
                  </a:moveTo>
                  <a:lnTo>
                    <a:pt x="2772" y="863"/>
                  </a:lnTo>
                  <a:cubicBezTo>
                    <a:pt x="2777" y="863"/>
                    <a:pt x="2780" y="867"/>
                    <a:pt x="2780" y="871"/>
                  </a:cubicBezTo>
                  <a:cubicBezTo>
                    <a:pt x="2780" y="876"/>
                    <a:pt x="2777" y="880"/>
                    <a:pt x="2772" y="880"/>
                  </a:cubicBezTo>
                  <a:lnTo>
                    <a:pt x="2772" y="880"/>
                  </a:lnTo>
                  <a:cubicBezTo>
                    <a:pt x="2767" y="880"/>
                    <a:pt x="2764" y="876"/>
                    <a:pt x="2764" y="871"/>
                  </a:cubicBezTo>
                  <a:cubicBezTo>
                    <a:pt x="2764" y="867"/>
                    <a:pt x="2767" y="863"/>
                    <a:pt x="2772" y="863"/>
                  </a:cubicBezTo>
                  <a:close/>
                  <a:moveTo>
                    <a:pt x="2805" y="863"/>
                  </a:moveTo>
                  <a:lnTo>
                    <a:pt x="2805" y="863"/>
                  </a:lnTo>
                  <a:cubicBezTo>
                    <a:pt x="2810" y="863"/>
                    <a:pt x="2814" y="867"/>
                    <a:pt x="2814" y="871"/>
                  </a:cubicBezTo>
                  <a:cubicBezTo>
                    <a:pt x="2814" y="876"/>
                    <a:pt x="2810" y="880"/>
                    <a:pt x="2805" y="880"/>
                  </a:cubicBezTo>
                  <a:lnTo>
                    <a:pt x="2805" y="880"/>
                  </a:lnTo>
                  <a:cubicBezTo>
                    <a:pt x="2801" y="880"/>
                    <a:pt x="2797" y="876"/>
                    <a:pt x="2797" y="871"/>
                  </a:cubicBezTo>
                  <a:cubicBezTo>
                    <a:pt x="2797" y="867"/>
                    <a:pt x="2801" y="863"/>
                    <a:pt x="2805" y="863"/>
                  </a:cubicBezTo>
                  <a:close/>
                  <a:moveTo>
                    <a:pt x="2839" y="863"/>
                  </a:moveTo>
                  <a:lnTo>
                    <a:pt x="2839" y="863"/>
                  </a:lnTo>
                  <a:cubicBezTo>
                    <a:pt x="2843" y="863"/>
                    <a:pt x="2847" y="867"/>
                    <a:pt x="2847" y="871"/>
                  </a:cubicBezTo>
                  <a:cubicBezTo>
                    <a:pt x="2847" y="876"/>
                    <a:pt x="2843" y="880"/>
                    <a:pt x="2839" y="880"/>
                  </a:cubicBezTo>
                  <a:lnTo>
                    <a:pt x="2839" y="880"/>
                  </a:lnTo>
                  <a:cubicBezTo>
                    <a:pt x="2834" y="880"/>
                    <a:pt x="2830" y="876"/>
                    <a:pt x="2830" y="871"/>
                  </a:cubicBezTo>
                  <a:cubicBezTo>
                    <a:pt x="2830" y="867"/>
                    <a:pt x="2834" y="863"/>
                    <a:pt x="2839" y="863"/>
                  </a:cubicBezTo>
                  <a:close/>
                  <a:moveTo>
                    <a:pt x="2872" y="863"/>
                  </a:moveTo>
                  <a:lnTo>
                    <a:pt x="2872" y="863"/>
                  </a:lnTo>
                  <a:cubicBezTo>
                    <a:pt x="2877" y="863"/>
                    <a:pt x="2880" y="867"/>
                    <a:pt x="2880" y="871"/>
                  </a:cubicBezTo>
                  <a:cubicBezTo>
                    <a:pt x="2880" y="876"/>
                    <a:pt x="2877" y="880"/>
                    <a:pt x="2872" y="880"/>
                  </a:cubicBezTo>
                  <a:lnTo>
                    <a:pt x="2872" y="880"/>
                  </a:lnTo>
                  <a:cubicBezTo>
                    <a:pt x="2867" y="880"/>
                    <a:pt x="2864" y="876"/>
                    <a:pt x="2864" y="871"/>
                  </a:cubicBezTo>
                  <a:cubicBezTo>
                    <a:pt x="2864" y="867"/>
                    <a:pt x="2867" y="863"/>
                    <a:pt x="2872" y="863"/>
                  </a:cubicBezTo>
                  <a:close/>
                  <a:moveTo>
                    <a:pt x="2905" y="863"/>
                  </a:moveTo>
                  <a:lnTo>
                    <a:pt x="2905" y="863"/>
                  </a:lnTo>
                  <a:cubicBezTo>
                    <a:pt x="2910" y="863"/>
                    <a:pt x="2914" y="867"/>
                    <a:pt x="2914" y="871"/>
                  </a:cubicBezTo>
                  <a:cubicBezTo>
                    <a:pt x="2914" y="876"/>
                    <a:pt x="2910" y="880"/>
                    <a:pt x="2905" y="880"/>
                  </a:cubicBezTo>
                  <a:lnTo>
                    <a:pt x="2905" y="880"/>
                  </a:lnTo>
                  <a:cubicBezTo>
                    <a:pt x="2901" y="880"/>
                    <a:pt x="2897" y="876"/>
                    <a:pt x="2897" y="871"/>
                  </a:cubicBezTo>
                  <a:cubicBezTo>
                    <a:pt x="2897" y="867"/>
                    <a:pt x="2901" y="863"/>
                    <a:pt x="2905" y="863"/>
                  </a:cubicBezTo>
                  <a:close/>
                  <a:moveTo>
                    <a:pt x="2939" y="863"/>
                  </a:moveTo>
                  <a:lnTo>
                    <a:pt x="2939" y="863"/>
                  </a:lnTo>
                  <a:cubicBezTo>
                    <a:pt x="2943" y="863"/>
                    <a:pt x="2947" y="867"/>
                    <a:pt x="2947" y="871"/>
                  </a:cubicBezTo>
                  <a:cubicBezTo>
                    <a:pt x="2947" y="876"/>
                    <a:pt x="2943" y="880"/>
                    <a:pt x="2939" y="880"/>
                  </a:cubicBezTo>
                  <a:lnTo>
                    <a:pt x="2939" y="880"/>
                  </a:lnTo>
                  <a:cubicBezTo>
                    <a:pt x="2934" y="880"/>
                    <a:pt x="2930" y="876"/>
                    <a:pt x="2930" y="871"/>
                  </a:cubicBezTo>
                  <a:cubicBezTo>
                    <a:pt x="2930" y="867"/>
                    <a:pt x="2934" y="863"/>
                    <a:pt x="2939" y="863"/>
                  </a:cubicBezTo>
                  <a:close/>
                  <a:moveTo>
                    <a:pt x="2972" y="863"/>
                  </a:moveTo>
                  <a:lnTo>
                    <a:pt x="2972" y="863"/>
                  </a:lnTo>
                  <a:cubicBezTo>
                    <a:pt x="2977" y="863"/>
                    <a:pt x="2980" y="867"/>
                    <a:pt x="2980" y="871"/>
                  </a:cubicBezTo>
                  <a:cubicBezTo>
                    <a:pt x="2980" y="876"/>
                    <a:pt x="2977" y="880"/>
                    <a:pt x="2972" y="880"/>
                  </a:cubicBezTo>
                  <a:lnTo>
                    <a:pt x="2972" y="880"/>
                  </a:lnTo>
                  <a:cubicBezTo>
                    <a:pt x="2967" y="880"/>
                    <a:pt x="2964" y="876"/>
                    <a:pt x="2964" y="871"/>
                  </a:cubicBezTo>
                  <a:cubicBezTo>
                    <a:pt x="2964" y="867"/>
                    <a:pt x="2967" y="863"/>
                    <a:pt x="2972" y="863"/>
                  </a:cubicBezTo>
                  <a:close/>
                  <a:moveTo>
                    <a:pt x="3005" y="863"/>
                  </a:moveTo>
                  <a:lnTo>
                    <a:pt x="3005" y="863"/>
                  </a:lnTo>
                  <a:cubicBezTo>
                    <a:pt x="3010" y="863"/>
                    <a:pt x="3014" y="867"/>
                    <a:pt x="3014" y="871"/>
                  </a:cubicBezTo>
                  <a:cubicBezTo>
                    <a:pt x="3014" y="876"/>
                    <a:pt x="3010" y="880"/>
                    <a:pt x="3005" y="880"/>
                  </a:cubicBezTo>
                  <a:lnTo>
                    <a:pt x="3005" y="880"/>
                  </a:lnTo>
                  <a:cubicBezTo>
                    <a:pt x="3001" y="880"/>
                    <a:pt x="2997" y="876"/>
                    <a:pt x="2997" y="871"/>
                  </a:cubicBezTo>
                  <a:cubicBezTo>
                    <a:pt x="2997" y="867"/>
                    <a:pt x="3001" y="863"/>
                    <a:pt x="3005" y="863"/>
                  </a:cubicBezTo>
                  <a:close/>
                  <a:moveTo>
                    <a:pt x="3039" y="863"/>
                  </a:moveTo>
                  <a:lnTo>
                    <a:pt x="3039" y="863"/>
                  </a:lnTo>
                  <a:cubicBezTo>
                    <a:pt x="3043" y="863"/>
                    <a:pt x="3047" y="867"/>
                    <a:pt x="3047" y="871"/>
                  </a:cubicBezTo>
                  <a:cubicBezTo>
                    <a:pt x="3047" y="876"/>
                    <a:pt x="3043" y="880"/>
                    <a:pt x="3039" y="880"/>
                  </a:cubicBezTo>
                  <a:lnTo>
                    <a:pt x="3039" y="880"/>
                  </a:lnTo>
                  <a:cubicBezTo>
                    <a:pt x="3034" y="880"/>
                    <a:pt x="3030" y="876"/>
                    <a:pt x="3030" y="871"/>
                  </a:cubicBezTo>
                  <a:cubicBezTo>
                    <a:pt x="3030" y="867"/>
                    <a:pt x="3034" y="863"/>
                    <a:pt x="3039" y="863"/>
                  </a:cubicBezTo>
                  <a:close/>
                  <a:moveTo>
                    <a:pt x="3072" y="863"/>
                  </a:moveTo>
                  <a:lnTo>
                    <a:pt x="3072" y="863"/>
                  </a:lnTo>
                  <a:cubicBezTo>
                    <a:pt x="3077" y="863"/>
                    <a:pt x="3080" y="867"/>
                    <a:pt x="3080" y="871"/>
                  </a:cubicBezTo>
                  <a:cubicBezTo>
                    <a:pt x="3080" y="876"/>
                    <a:pt x="3077" y="880"/>
                    <a:pt x="3072" y="880"/>
                  </a:cubicBezTo>
                  <a:lnTo>
                    <a:pt x="3072" y="880"/>
                  </a:lnTo>
                  <a:cubicBezTo>
                    <a:pt x="3067" y="880"/>
                    <a:pt x="3064" y="876"/>
                    <a:pt x="3064" y="871"/>
                  </a:cubicBezTo>
                  <a:cubicBezTo>
                    <a:pt x="3064" y="867"/>
                    <a:pt x="3067" y="863"/>
                    <a:pt x="3072" y="863"/>
                  </a:cubicBezTo>
                  <a:close/>
                  <a:moveTo>
                    <a:pt x="3105" y="863"/>
                  </a:moveTo>
                  <a:lnTo>
                    <a:pt x="3105" y="863"/>
                  </a:lnTo>
                  <a:cubicBezTo>
                    <a:pt x="3110" y="863"/>
                    <a:pt x="3114" y="867"/>
                    <a:pt x="3114" y="871"/>
                  </a:cubicBezTo>
                  <a:cubicBezTo>
                    <a:pt x="3114" y="876"/>
                    <a:pt x="3110" y="880"/>
                    <a:pt x="3105" y="880"/>
                  </a:cubicBezTo>
                  <a:lnTo>
                    <a:pt x="3105" y="880"/>
                  </a:lnTo>
                  <a:cubicBezTo>
                    <a:pt x="3101" y="880"/>
                    <a:pt x="3097" y="876"/>
                    <a:pt x="3097" y="871"/>
                  </a:cubicBezTo>
                  <a:cubicBezTo>
                    <a:pt x="3097" y="867"/>
                    <a:pt x="3101" y="863"/>
                    <a:pt x="3105" y="863"/>
                  </a:cubicBezTo>
                  <a:close/>
                  <a:moveTo>
                    <a:pt x="3139" y="863"/>
                  </a:moveTo>
                  <a:lnTo>
                    <a:pt x="3139" y="863"/>
                  </a:lnTo>
                  <a:cubicBezTo>
                    <a:pt x="3143" y="863"/>
                    <a:pt x="3147" y="867"/>
                    <a:pt x="3147" y="871"/>
                  </a:cubicBezTo>
                  <a:cubicBezTo>
                    <a:pt x="3147" y="876"/>
                    <a:pt x="3143" y="880"/>
                    <a:pt x="3139" y="880"/>
                  </a:cubicBezTo>
                  <a:lnTo>
                    <a:pt x="3139" y="880"/>
                  </a:lnTo>
                  <a:cubicBezTo>
                    <a:pt x="3134" y="880"/>
                    <a:pt x="3130" y="876"/>
                    <a:pt x="3130" y="871"/>
                  </a:cubicBezTo>
                  <a:cubicBezTo>
                    <a:pt x="3130" y="867"/>
                    <a:pt x="3134" y="863"/>
                    <a:pt x="3139" y="863"/>
                  </a:cubicBezTo>
                  <a:close/>
                  <a:moveTo>
                    <a:pt x="3172" y="863"/>
                  </a:moveTo>
                  <a:lnTo>
                    <a:pt x="3172" y="863"/>
                  </a:lnTo>
                  <a:cubicBezTo>
                    <a:pt x="3177" y="863"/>
                    <a:pt x="3180" y="867"/>
                    <a:pt x="3180" y="871"/>
                  </a:cubicBezTo>
                  <a:cubicBezTo>
                    <a:pt x="3180" y="876"/>
                    <a:pt x="3177" y="880"/>
                    <a:pt x="3172" y="880"/>
                  </a:cubicBezTo>
                  <a:lnTo>
                    <a:pt x="3172" y="880"/>
                  </a:lnTo>
                  <a:cubicBezTo>
                    <a:pt x="3168" y="880"/>
                    <a:pt x="3164" y="876"/>
                    <a:pt x="3164" y="871"/>
                  </a:cubicBezTo>
                  <a:cubicBezTo>
                    <a:pt x="3164" y="867"/>
                    <a:pt x="3168" y="863"/>
                    <a:pt x="3172" y="863"/>
                  </a:cubicBezTo>
                  <a:close/>
                  <a:moveTo>
                    <a:pt x="3205" y="863"/>
                  </a:moveTo>
                  <a:lnTo>
                    <a:pt x="3205" y="863"/>
                  </a:lnTo>
                  <a:cubicBezTo>
                    <a:pt x="3210" y="863"/>
                    <a:pt x="3214" y="867"/>
                    <a:pt x="3214" y="871"/>
                  </a:cubicBezTo>
                  <a:cubicBezTo>
                    <a:pt x="3214" y="876"/>
                    <a:pt x="3210" y="880"/>
                    <a:pt x="3205" y="880"/>
                  </a:cubicBezTo>
                  <a:lnTo>
                    <a:pt x="3205" y="880"/>
                  </a:lnTo>
                  <a:cubicBezTo>
                    <a:pt x="3201" y="880"/>
                    <a:pt x="3197" y="876"/>
                    <a:pt x="3197" y="871"/>
                  </a:cubicBezTo>
                  <a:cubicBezTo>
                    <a:pt x="3197" y="867"/>
                    <a:pt x="3201" y="863"/>
                    <a:pt x="3205" y="863"/>
                  </a:cubicBezTo>
                  <a:close/>
                  <a:moveTo>
                    <a:pt x="3227" y="868"/>
                  </a:moveTo>
                  <a:lnTo>
                    <a:pt x="3227" y="868"/>
                  </a:lnTo>
                  <a:cubicBezTo>
                    <a:pt x="3227" y="863"/>
                    <a:pt x="3231" y="859"/>
                    <a:pt x="3235" y="859"/>
                  </a:cubicBezTo>
                  <a:cubicBezTo>
                    <a:pt x="3240" y="859"/>
                    <a:pt x="3243" y="863"/>
                    <a:pt x="3243" y="868"/>
                  </a:cubicBezTo>
                  <a:lnTo>
                    <a:pt x="3243" y="868"/>
                  </a:lnTo>
                  <a:cubicBezTo>
                    <a:pt x="3243" y="872"/>
                    <a:pt x="3240" y="876"/>
                    <a:pt x="3235" y="876"/>
                  </a:cubicBezTo>
                  <a:cubicBezTo>
                    <a:pt x="3231" y="876"/>
                    <a:pt x="3227" y="872"/>
                    <a:pt x="3227" y="868"/>
                  </a:cubicBezTo>
                  <a:close/>
                  <a:moveTo>
                    <a:pt x="3227" y="834"/>
                  </a:moveTo>
                  <a:lnTo>
                    <a:pt x="3227" y="834"/>
                  </a:lnTo>
                  <a:cubicBezTo>
                    <a:pt x="3227" y="830"/>
                    <a:pt x="3231" y="826"/>
                    <a:pt x="3235" y="826"/>
                  </a:cubicBezTo>
                  <a:cubicBezTo>
                    <a:pt x="3240" y="826"/>
                    <a:pt x="3243" y="830"/>
                    <a:pt x="3243" y="834"/>
                  </a:cubicBezTo>
                  <a:lnTo>
                    <a:pt x="3243" y="834"/>
                  </a:lnTo>
                  <a:cubicBezTo>
                    <a:pt x="3243" y="839"/>
                    <a:pt x="3240" y="843"/>
                    <a:pt x="3235" y="843"/>
                  </a:cubicBezTo>
                  <a:cubicBezTo>
                    <a:pt x="3231" y="843"/>
                    <a:pt x="3227" y="839"/>
                    <a:pt x="3227" y="834"/>
                  </a:cubicBezTo>
                  <a:close/>
                  <a:moveTo>
                    <a:pt x="3227" y="801"/>
                  </a:moveTo>
                  <a:lnTo>
                    <a:pt x="3227" y="801"/>
                  </a:lnTo>
                  <a:cubicBezTo>
                    <a:pt x="3227" y="796"/>
                    <a:pt x="3231" y="793"/>
                    <a:pt x="3235" y="793"/>
                  </a:cubicBezTo>
                  <a:cubicBezTo>
                    <a:pt x="3240" y="793"/>
                    <a:pt x="3243" y="796"/>
                    <a:pt x="3243" y="801"/>
                  </a:cubicBezTo>
                  <a:lnTo>
                    <a:pt x="3243" y="801"/>
                  </a:lnTo>
                  <a:cubicBezTo>
                    <a:pt x="3243" y="806"/>
                    <a:pt x="3240" y="809"/>
                    <a:pt x="3235" y="809"/>
                  </a:cubicBezTo>
                  <a:cubicBezTo>
                    <a:pt x="3231" y="809"/>
                    <a:pt x="3227" y="806"/>
                    <a:pt x="3227" y="801"/>
                  </a:cubicBezTo>
                  <a:close/>
                  <a:moveTo>
                    <a:pt x="3227" y="768"/>
                  </a:moveTo>
                  <a:lnTo>
                    <a:pt x="3227" y="768"/>
                  </a:lnTo>
                  <a:cubicBezTo>
                    <a:pt x="3227" y="763"/>
                    <a:pt x="3231" y="759"/>
                    <a:pt x="3235" y="759"/>
                  </a:cubicBezTo>
                  <a:cubicBezTo>
                    <a:pt x="3240" y="759"/>
                    <a:pt x="3243" y="763"/>
                    <a:pt x="3243" y="768"/>
                  </a:cubicBezTo>
                  <a:lnTo>
                    <a:pt x="3243" y="768"/>
                  </a:lnTo>
                  <a:cubicBezTo>
                    <a:pt x="3243" y="772"/>
                    <a:pt x="3240" y="776"/>
                    <a:pt x="3235" y="776"/>
                  </a:cubicBezTo>
                  <a:cubicBezTo>
                    <a:pt x="3231" y="776"/>
                    <a:pt x="3227" y="772"/>
                    <a:pt x="3227" y="768"/>
                  </a:cubicBezTo>
                  <a:close/>
                  <a:moveTo>
                    <a:pt x="3227" y="734"/>
                  </a:moveTo>
                  <a:lnTo>
                    <a:pt x="3227" y="734"/>
                  </a:lnTo>
                  <a:cubicBezTo>
                    <a:pt x="3227" y="730"/>
                    <a:pt x="3231" y="726"/>
                    <a:pt x="3235" y="726"/>
                  </a:cubicBezTo>
                  <a:cubicBezTo>
                    <a:pt x="3240" y="726"/>
                    <a:pt x="3243" y="730"/>
                    <a:pt x="3243" y="734"/>
                  </a:cubicBezTo>
                  <a:lnTo>
                    <a:pt x="3243" y="734"/>
                  </a:lnTo>
                  <a:cubicBezTo>
                    <a:pt x="3243" y="739"/>
                    <a:pt x="3240" y="743"/>
                    <a:pt x="3235" y="743"/>
                  </a:cubicBezTo>
                  <a:cubicBezTo>
                    <a:pt x="3231" y="743"/>
                    <a:pt x="3227" y="739"/>
                    <a:pt x="3227" y="734"/>
                  </a:cubicBezTo>
                  <a:close/>
                  <a:moveTo>
                    <a:pt x="3227" y="701"/>
                  </a:moveTo>
                  <a:lnTo>
                    <a:pt x="3227" y="701"/>
                  </a:lnTo>
                  <a:cubicBezTo>
                    <a:pt x="3227" y="696"/>
                    <a:pt x="3231" y="693"/>
                    <a:pt x="3235" y="693"/>
                  </a:cubicBezTo>
                  <a:cubicBezTo>
                    <a:pt x="3240" y="693"/>
                    <a:pt x="3243" y="696"/>
                    <a:pt x="3243" y="701"/>
                  </a:cubicBezTo>
                  <a:lnTo>
                    <a:pt x="3243" y="701"/>
                  </a:lnTo>
                  <a:cubicBezTo>
                    <a:pt x="3243" y="706"/>
                    <a:pt x="3240" y="709"/>
                    <a:pt x="3235" y="709"/>
                  </a:cubicBezTo>
                  <a:cubicBezTo>
                    <a:pt x="3231" y="709"/>
                    <a:pt x="3227" y="706"/>
                    <a:pt x="3227" y="701"/>
                  </a:cubicBezTo>
                  <a:close/>
                  <a:moveTo>
                    <a:pt x="3227" y="668"/>
                  </a:moveTo>
                  <a:lnTo>
                    <a:pt x="3227" y="668"/>
                  </a:lnTo>
                  <a:cubicBezTo>
                    <a:pt x="3227" y="663"/>
                    <a:pt x="3231" y="659"/>
                    <a:pt x="3235" y="659"/>
                  </a:cubicBezTo>
                  <a:cubicBezTo>
                    <a:pt x="3240" y="659"/>
                    <a:pt x="3243" y="663"/>
                    <a:pt x="3243" y="668"/>
                  </a:cubicBezTo>
                  <a:lnTo>
                    <a:pt x="3243" y="668"/>
                  </a:lnTo>
                  <a:cubicBezTo>
                    <a:pt x="3243" y="672"/>
                    <a:pt x="3240" y="676"/>
                    <a:pt x="3235" y="676"/>
                  </a:cubicBezTo>
                  <a:cubicBezTo>
                    <a:pt x="3231" y="676"/>
                    <a:pt x="3227" y="672"/>
                    <a:pt x="3227" y="668"/>
                  </a:cubicBezTo>
                  <a:close/>
                  <a:moveTo>
                    <a:pt x="3227" y="634"/>
                  </a:moveTo>
                  <a:lnTo>
                    <a:pt x="3227" y="634"/>
                  </a:lnTo>
                  <a:cubicBezTo>
                    <a:pt x="3227" y="630"/>
                    <a:pt x="3231" y="626"/>
                    <a:pt x="3235" y="626"/>
                  </a:cubicBezTo>
                  <a:cubicBezTo>
                    <a:pt x="3240" y="626"/>
                    <a:pt x="3243" y="630"/>
                    <a:pt x="3243" y="634"/>
                  </a:cubicBezTo>
                  <a:lnTo>
                    <a:pt x="3243" y="634"/>
                  </a:lnTo>
                  <a:cubicBezTo>
                    <a:pt x="3243" y="639"/>
                    <a:pt x="3240" y="643"/>
                    <a:pt x="3235" y="643"/>
                  </a:cubicBezTo>
                  <a:cubicBezTo>
                    <a:pt x="3231" y="643"/>
                    <a:pt x="3227" y="639"/>
                    <a:pt x="3227" y="634"/>
                  </a:cubicBezTo>
                  <a:close/>
                  <a:moveTo>
                    <a:pt x="3227" y="601"/>
                  </a:moveTo>
                  <a:lnTo>
                    <a:pt x="3227" y="601"/>
                  </a:lnTo>
                  <a:cubicBezTo>
                    <a:pt x="3227" y="596"/>
                    <a:pt x="3231" y="593"/>
                    <a:pt x="3235" y="593"/>
                  </a:cubicBezTo>
                  <a:cubicBezTo>
                    <a:pt x="3240" y="593"/>
                    <a:pt x="3243" y="596"/>
                    <a:pt x="3243" y="601"/>
                  </a:cubicBezTo>
                  <a:lnTo>
                    <a:pt x="3243" y="601"/>
                  </a:lnTo>
                  <a:cubicBezTo>
                    <a:pt x="3243" y="606"/>
                    <a:pt x="3240" y="609"/>
                    <a:pt x="3235" y="609"/>
                  </a:cubicBezTo>
                  <a:cubicBezTo>
                    <a:pt x="3231" y="609"/>
                    <a:pt x="3227" y="606"/>
                    <a:pt x="3227" y="601"/>
                  </a:cubicBezTo>
                  <a:close/>
                  <a:moveTo>
                    <a:pt x="3227" y="568"/>
                  </a:moveTo>
                  <a:lnTo>
                    <a:pt x="3227" y="568"/>
                  </a:lnTo>
                  <a:cubicBezTo>
                    <a:pt x="3227" y="563"/>
                    <a:pt x="3231" y="559"/>
                    <a:pt x="3235" y="559"/>
                  </a:cubicBezTo>
                  <a:cubicBezTo>
                    <a:pt x="3240" y="559"/>
                    <a:pt x="3243" y="563"/>
                    <a:pt x="3243" y="568"/>
                  </a:cubicBezTo>
                  <a:lnTo>
                    <a:pt x="3243" y="568"/>
                  </a:lnTo>
                  <a:cubicBezTo>
                    <a:pt x="3243" y="572"/>
                    <a:pt x="3240" y="576"/>
                    <a:pt x="3235" y="576"/>
                  </a:cubicBezTo>
                  <a:cubicBezTo>
                    <a:pt x="3231" y="576"/>
                    <a:pt x="3227" y="572"/>
                    <a:pt x="3227" y="568"/>
                  </a:cubicBezTo>
                  <a:close/>
                  <a:moveTo>
                    <a:pt x="3227" y="534"/>
                  </a:moveTo>
                  <a:lnTo>
                    <a:pt x="3227" y="534"/>
                  </a:lnTo>
                  <a:cubicBezTo>
                    <a:pt x="3227" y="530"/>
                    <a:pt x="3231" y="526"/>
                    <a:pt x="3235" y="526"/>
                  </a:cubicBezTo>
                  <a:cubicBezTo>
                    <a:pt x="3240" y="526"/>
                    <a:pt x="3243" y="530"/>
                    <a:pt x="3243" y="534"/>
                  </a:cubicBezTo>
                  <a:lnTo>
                    <a:pt x="3243" y="534"/>
                  </a:lnTo>
                  <a:cubicBezTo>
                    <a:pt x="3243" y="539"/>
                    <a:pt x="3240" y="543"/>
                    <a:pt x="3235" y="543"/>
                  </a:cubicBezTo>
                  <a:cubicBezTo>
                    <a:pt x="3231" y="543"/>
                    <a:pt x="3227" y="539"/>
                    <a:pt x="3227" y="534"/>
                  </a:cubicBezTo>
                  <a:close/>
                  <a:moveTo>
                    <a:pt x="3227" y="501"/>
                  </a:moveTo>
                  <a:lnTo>
                    <a:pt x="3227" y="501"/>
                  </a:lnTo>
                  <a:cubicBezTo>
                    <a:pt x="3227" y="496"/>
                    <a:pt x="3231" y="493"/>
                    <a:pt x="3235" y="493"/>
                  </a:cubicBezTo>
                  <a:cubicBezTo>
                    <a:pt x="3240" y="493"/>
                    <a:pt x="3243" y="496"/>
                    <a:pt x="3243" y="501"/>
                  </a:cubicBezTo>
                  <a:lnTo>
                    <a:pt x="3243" y="501"/>
                  </a:lnTo>
                  <a:cubicBezTo>
                    <a:pt x="3243" y="506"/>
                    <a:pt x="3240" y="509"/>
                    <a:pt x="3235" y="509"/>
                  </a:cubicBezTo>
                  <a:cubicBezTo>
                    <a:pt x="3231" y="509"/>
                    <a:pt x="3227" y="506"/>
                    <a:pt x="3227" y="501"/>
                  </a:cubicBezTo>
                  <a:close/>
                  <a:moveTo>
                    <a:pt x="3227" y="468"/>
                  </a:moveTo>
                  <a:lnTo>
                    <a:pt x="3227" y="468"/>
                  </a:lnTo>
                  <a:cubicBezTo>
                    <a:pt x="3227" y="463"/>
                    <a:pt x="3231" y="459"/>
                    <a:pt x="3235" y="459"/>
                  </a:cubicBezTo>
                  <a:cubicBezTo>
                    <a:pt x="3240" y="459"/>
                    <a:pt x="3243" y="463"/>
                    <a:pt x="3243" y="468"/>
                  </a:cubicBezTo>
                  <a:lnTo>
                    <a:pt x="3243" y="468"/>
                  </a:lnTo>
                  <a:cubicBezTo>
                    <a:pt x="3243" y="472"/>
                    <a:pt x="3240" y="476"/>
                    <a:pt x="3235" y="476"/>
                  </a:cubicBezTo>
                  <a:cubicBezTo>
                    <a:pt x="3231" y="476"/>
                    <a:pt x="3227" y="472"/>
                    <a:pt x="3227" y="468"/>
                  </a:cubicBezTo>
                  <a:close/>
                  <a:moveTo>
                    <a:pt x="3227" y="434"/>
                  </a:moveTo>
                  <a:lnTo>
                    <a:pt x="3227" y="434"/>
                  </a:lnTo>
                  <a:cubicBezTo>
                    <a:pt x="3227" y="430"/>
                    <a:pt x="3231" y="426"/>
                    <a:pt x="3235" y="426"/>
                  </a:cubicBezTo>
                  <a:cubicBezTo>
                    <a:pt x="3240" y="426"/>
                    <a:pt x="3243" y="430"/>
                    <a:pt x="3243" y="434"/>
                  </a:cubicBezTo>
                  <a:lnTo>
                    <a:pt x="3243" y="434"/>
                  </a:lnTo>
                  <a:cubicBezTo>
                    <a:pt x="3243" y="439"/>
                    <a:pt x="3240" y="443"/>
                    <a:pt x="3235" y="443"/>
                  </a:cubicBezTo>
                  <a:cubicBezTo>
                    <a:pt x="3231" y="443"/>
                    <a:pt x="3227" y="439"/>
                    <a:pt x="3227" y="434"/>
                  </a:cubicBezTo>
                  <a:close/>
                  <a:moveTo>
                    <a:pt x="3227" y="401"/>
                  </a:moveTo>
                  <a:lnTo>
                    <a:pt x="3227" y="401"/>
                  </a:lnTo>
                  <a:cubicBezTo>
                    <a:pt x="3227" y="396"/>
                    <a:pt x="3231" y="393"/>
                    <a:pt x="3235" y="393"/>
                  </a:cubicBezTo>
                  <a:cubicBezTo>
                    <a:pt x="3240" y="393"/>
                    <a:pt x="3243" y="396"/>
                    <a:pt x="3243" y="401"/>
                  </a:cubicBezTo>
                  <a:lnTo>
                    <a:pt x="3243" y="401"/>
                  </a:lnTo>
                  <a:cubicBezTo>
                    <a:pt x="3243" y="405"/>
                    <a:pt x="3240" y="409"/>
                    <a:pt x="3235" y="409"/>
                  </a:cubicBezTo>
                  <a:cubicBezTo>
                    <a:pt x="3231" y="409"/>
                    <a:pt x="3227" y="405"/>
                    <a:pt x="3227" y="401"/>
                  </a:cubicBezTo>
                  <a:close/>
                  <a:moveTo>
                    <a:pt x="3227" y="368"/>
                  </a:moveTo>
                  <a:lnTo>
                    <a:pt x="3227" y="367"/>
                  </a:lnTo>
                  <a:cubicBezTo>
                    <a:pt x="3227" y="363"/>
                    <a:pt x="3231" y="359"/>
                    <a:pt x="3235" y="359"/>
                  </a:cubicBezTo>
                  <a:cubicBezTo>
                    <a:pt x="3240" y="359"/>
                    <a:pt x="3243" y="363"/>
                    <a:pt x="3243" y="367"/>
                  </a:cubicBezTo>
                  <a:lnTo>
                    <a:pt x="3243" y="368"/>
                  </a:lnTo>
                  <a:cubicBezTo>
                    <a:pt x="3243" y="372"/>
                    <a:pt x="3240" y="376"/>
                    <a:pt x="3235" y="376"/>
                  </a:cubicBezTo>
                  <a:cubicBezTo>
                    <a:pt x="3231" y="376"/>
                    <a:pt x="3227" y="372"/>
                    <a:pt x="3227" y="368"/>
                  </a:cubicBezTo>
                  <a:close/>
                  <a:moveTo>
                    <a:pt x="3227" y="334"/>
                  </a:moveTo>
                  <a:lnTo>
                    <a:pt x="3227" y="334"/>
                  </a:lnTo>
                  <a:cubicBezTo>
                    <a:pt x="3227" y="330"/>
                    <a:pt x="3231" y="326"/>
                    <a:pt x="3235" y="326"/>
                  </a:cubicBezTo>
                  <a:cubicBezTo>
                    <a:pt x="3240" y="326"/>
                    <a:pt x="3243" y="330"/>
                    <a:pt x="3243" y="334"/>
                  </a:cubicBezTo>
                  <a:lnTo>
                    <a:pt x="3243" y="334"/>
                  </a:lnTo>
                  <a:cubicBezTo>
                    <a:pt x="3243" y="339"/>
                    <a:pt x="3240" y="342"/>
                    <a:pt x="3235" y="342"/>
                  </a:cubicBezTo>
                  <a:cubicBezTo>
                    <a:pt x="3231" y="342"/>
                    <a:pt x="3227" y="339"/>
                    <a:pt x="3227" y="334"/>
                  </a:cubicBezTo>
                  <a:close/>
                  <a:moveTo>
                    <a:pt x="3227" y="301"/>
                  </a:moveTo>
                  <a:lnTo>
                    <a:pt x="3227" y="301"/>
                  </a:lnTo>
                  <a:cubicBezTo>
                    <a:pt x="3227" y="296"/>
                    <a:pt x="3231" y="292"/>
                    <a:pt x="3235" y="292"/>
                  </a:cubicBezTo>
                  <a:cubicBezTo>
                    <a:pt x="3240" y="292"/>
                    <a:pt x="3243" y="296"/>
                    <a:pt x="3243" y="301"/>
                  </a:cubicBezTo>
                  <a:lnTo>
                    <a:pt x="3243" y="301"/>
                  </a:lnTo>
                  <a:cubicBezTo>
                    <a:pt x="3243" y="305"/>
                    <a:pt x="3240" y="309"/>
                    <a:pt x="3235" y="309"/>
                  </a:cubicBezTo>
                  <a:cubicBezTo>
                    <a:pt x="3231" y="309"/>
                    <a:pt x="3227" y="305"/>
                    <a:pt x="3227" y="301"/>
                  </a:cubicBezTo>
                  <a:close/>
                  <a:moveTo>
                    <a:pt x="3227" y="267"/>
                  </a:moveTo>
                  <a:lnTo>
                    <a:pt x="3227" y="267"/>
                  </a:lnTo>
                  <a:cubicBezTo>
                    <a:pt x="3227" y="263"/>
                    <a:pt x="3231" y="259"/>
                    <a:pt x="3235" y="259"/>
                  </a:cubicBezTo>
                  <a:cubicBezTo>
                    <a:pt x="3240" y="259"/>
                    <a:pt x="3243" y="263"/>
                    <a:pt x="3243" y="267"/>
                  </a:cubicBezTo>
                  <a:lnTo>
                    <a:pt x="3243" y="267"/>
                  </a:lnTo>
                  <a:cubicBezTo>
                    <a:pt x="3243" y="272"/>
                    <a:pt x="3240" y="276"/>
                    <a:pt x="3235" y="276"/>
                  </a:cubicBezTo>
                  <a:cubicBezTo>
                    <a:pt x="3231" y="276"/>
                    <a:pt x="3227" y="272"/>
                    <a:pt x="3227" y="267"/>
                  </a:cubicBezTo>
                  <a:close/>
                  <a:moveTo>
                    <a:pt x="3227" y="234"/>
                  </a:moveTo>
                  <a:lnTo>
                    <a:pt x="3227" y="234"/>
                  </a:lnTo>
                  <a:cubicBezTo>
                    <a:pt x="3227" y="229"/>
                    <a:pt x="3231" y="226"/>
                    <a:pt x="3235" y="226"/>
                  </a:cubicBezTo>
                  <a:cubicBezTo>
                    <a:pt x="3240" y="226"/>
                    <a:pt x="3243" y="229"/>
                    <a:pt x="3243" y="234"/>
                  </a:cubicBezTo>
                  <a:lnTo>
                    <a:pt x="3243" y="234"/>
                  </a:lnTo>
                  <a:cubicBezTo>
                    <a:pt x="3243" y="239"/>
                    <a:pt x="3240" y="242"/>
                    <a:pt x="3235" y="242"/>
                  </a:cubicBezTo>
                  <a:cubicBezTo>
                    <a:pt x="3231" y="242"/>
                    <a:pt x="3227" y="239"/>
                    <a:pt x="3227" y="234"/>
                  </a:cubicBezTo>
                  <a:close/>
                  <a:moveTo>
                    <a:pt x="3227" y="201"/>
                  </a:moveTo>
                  <a:lnTo>
                    <a:pt x="3227" y="201"/>
                  </a:lnTo>
                  <a:cubicBezTo>
                    <a:pt x="3227" y="196"/>
                    <a:pt x="3231" y="192"/>
                    <a:pt x="3235" y="192"/>
                  </a:cubicBezTo>
                  <a:cubicBezTo>
                    <a:pt x="3240" y="192"/>
                    <a:pt x="3243" y="196"/>
                    <a:pt x="3243" y="201"/>
                  </a:cubicBezTo>
                  <a:lnTo>
                    <a:pt x="3243" y="201"/>
                  </a:lnTo>
                  <a:cubicBezTo>
                    <a:pt x="3243" y="205"/>
                    <a:pt x="3240" y="209"/>
                    <a:pt x="3235" y="209"/>
                  </a:cubicBezTo>
                  <a:cubicBezTo>
                    <a:pt x="3231" y="209"/>
                    <a:pt x="3227" y="205"/>
                    <a:pt x="3227" y="201"/>
                  </a:cubicBezTo>
                  <a:close/>
                  <a:moveTo>
                    <a:pt x="3227" y="167"/>
                  </a:moveTo>
                  <a:lnTo>
                    <a:pt x="3227" y="167"/>
                  </a:lnTo>
                  <a:cubicBezTo>
                    <a:pt x="3227" y="163"/>
                    <a:pt x="3231" y="159"/>
                    <a:pt x="3235" y="159"/>
                  </a:cubicBezTo>
                  <a:cubicBezTo>
                    <a:pt x="3240" y="159"/>
                    <a:pt x="3243" y="163"/>
                    <a:pt x="3243" y="167"/>
                  </a:cubicBezTo>
                  <a:lnTo>
                    <a:pt x="3243" y="167"/>
                  </a:lnTo>
                  <a:cubicBezTo>
                    <a:pt x="3243" y="172"/>
                    <a:pt x="3240" y="176"/>
                    <a:pt x="3235" y="176"/>
                  </a:cubicBezTo>
                  <a:cubicBezTo>
                    <a:pt x="3231" y="176"/>
                    <a:pt x="3227" y="172"/>
                    <a:pt x="3227" y="167"/>
                  </a:cubicBezTo>
                  <a:close/>
                  <a:moveTo>
                    <a:pt x="3227" y="134"/>
                  </a:moveTo>
                  <a:lnTo>
                    <a:pt x="3227" y="134"/>
                  </a:lnTo>
                  <a:cubicBezTo>
                    <a:pt x="3227" y="129"/>
                    <a:pt x="3231" y="126"/>
                    <a:pt x="3235" y="126"/>
                  </a:cubicBezTo>
                  <a:cubicBezTo>
                    <a:pt x="3240" y="126"/>
                    <a:pt x="3243" y="129"/>
                    <a:pt x="3243" y="134"/>
                  </a:cubicBezTo>
                  <a:lnTo>
                    <a:pt x="3243" y="134"/>
                  </a:lnTo>
                  <a:cubicBezTo>
                    <a:pt x="3243" y="139"/>
                    <a:pt x="3240" y="142"/>
                    <a:pt x="3235" y="142"/>
                  </a:cubicBezTo>
                  <a:cubicBezTo>
                    <a:pt x="3231" y="142"/>
                    <a:pt x="3227" y="139"/>
                    <a:pt x="3227" y="134"/>
                  </a:cubicBezTo>
                  <a:close/>
                  <a:moveTo>
                    <a:pt x="3227" y="101"/>
                  </a:moveTo>
                  <a:lnTo>
                    <a:pt x="3227" y="101"/>
                  </a:lnTo>
                  <a:cubicBezTo>
                    <a:pt x="3227" y="96"/>
                    <a:pt x="3231" y="92"/>
                    <a:pt x="3235" y="92"/>
                  </a:cubicBezTo>
                  <a:cubicBezTo>
                    <a:pt x="3240" y="92"/>
                    <a:pt x="3243" y="96"/>
                    <a:pt x="3243" y="101"/>
                  </a:cubicBezTo>
                  <a:lnTo>
                    <a:pt x="3243" y="101"/>
                  </a:lnTo>
                  <a:cubicBezTo>
                    <a:pt x="3243" y="105"/>
                    <a:pt x="3240" y="109"/>
                    <a:pt x="3235" y="109"/>
                  </a:cubicBezTo>
                  <a:cubicBezTo>
                    <a:pt x="3231" y="109"/>
                    <a:pt x="3227" y="105"/>
                    <a:pt x="3227" y="101"/>
                  </a:cubicBezTo>
                  <a:close/>
                  <a:moveTo>
                    <a:pt x="3227" y="67"/>
                  </a:moveTo>
                  <a:lnTo>
                    <a:pt x="3227" y="67"/>
                  </a:lnTo>
                  <a:cubicBezTo>
                    <a:pt x="3227" y="63"/>
                    <a:pt x="3231" y="59"/>
                    <a:pt x="3235" y="59"/>
                  </a:cubicBezTo>
                  <a:cubicBezTo>
                    <a:pt x="3240" y="59"/>
                    <a:pt x="3243" y="63"/>
                    <a:pt x="3243" y="67"/>
                  </a:cubicBezTo>
                  <a:lnTo>
                    <a:pt x="3243" y="67"/>
                  </a:lnTo>
                  <a:cubicBezTo>
                    <a:pt x="3243" y="72"/>
                    <a:pt x="3240" y="76"/>
                    <a:pt x="3235" y="76"/>
                  </a:cubicBezTo>
                  <a:cubicBezTo>
                    <a:pt x="3231" y="76"/>
                    <a:pt x="3227" y="72"/>
                    <a:pt x="3227" y="67"/>
                  </a:cubicBezTo>
                  <a:close/>
                  <a:moveTo>
                    <a:pt x="3227" y="34"/>
                  </a:moveTo>
                  <a:lnTo>
                    <a:pt x="3227" y="34"/>
                  </a:lnTo>
                  <a:cubicBezTo>
                    <a:pt x="3227" y="29"/>
                    <a:pt x="3231" y="26"/>
                    <a:pt x="3235" y="26"/>
                  </a:cubicBezTo>
                  <a:cubicBezTo>
                    <a:pt x="3240" y="26"/>
                    <a:pt x="3243" y="29"/>
                    <a:pt x="3243" y="34"/>
                  </a:cubicBezTo>
                  <a:lnTo>
                    <a:pt x="3243" y="34"/>
                  </a:lnTo>
                  <a:cubicBezTo>
                    <a:pt x="3243" y="39"/>
                    <a:pt x="3240" y="42"/>
                    <a:pt x="3235" y="42"/>
                  </a:cubicBezTo>
                  <a:cubicBezTo>
                    <a:pt x="3231" y="42"/>
                    <a:pt x="3227" y="39"/>
                    <a:pt x="3227" y="34"/>
                  </a:cubicBezTo>
                  <a:close/>
                </a:path>
              </a:pathLst>
            </a:custGeom>
            <a:solidFill>
              <a:srgbClr val="000000"/>
            </a:solidFill>
            <a:ln w="1270" cap="flat">
              <a:solidFill>
                <a:srgbClr val="000000"/>
              </a:solidFill>
              <a:prstDash val="solid"/>
              <a:bevel/>
              <a:headEnd/>
              <a:tailEnd/>
            </a:ln>
          </p:spPr>
          <p:txBody>
            <a:bodyPr rot="0" vert="horz" wrap="square" lIns="0" tIns="0" rIns="0" bIns="0" anchor="ctr" anchorCtr="0" upright="1">
              <a:noAutofit/>
            </a:bodyPr>
            <a:lstStyle/>
            <a:p>
              <a:pPr algn="ctr"/>
              <a:r>
                <a:rPr lang="ja-JP" sz="6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※日常維持を継続し、施設が機能しなくなった時点で撤去</a:t>
              </a:r>
              <a:endParaRPr lang="ja-JP" sz="6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aphicFrame>
        <p:nvGraphicFramePr>
          <p:cNvPr id="62" name="表 61">
            <a:extLst>
              <a:ext uri="{FF2B5EF4-FFF2-40B4-BE49-F238E27FC236}">
                <a16:creationId xmlns:a16="http://schemas.microsoft.com/office/drawing/2014/main" id="{A537119D-313B-C0E4-2437-4C7163EFC93A}"/>
              </a:ext>
            </a:extLst>
          </p:cNvPr>
          <p:cNvGraphicFramePr>
            <a:graphicFrameLocks noGrp="1"/>
          </p:cNvGraphicFramePr>
          <p:nvPr/>
        </p:nvGraphicFramePr>
        <p:xfrm>
          <a:off x="878921" y="5660329"/>
          <a:ext cx="2091119" cy="810380"/>
        </p:xfrm>
        <a:graphic>
          <a:graphicData uri="http://schemas.openxmlformats.org/drawingml/2006/table">
            <a:tbl>
              <a:tblPr firstRow="1" firstCol="1" bandRow="1">
                <a:tableStyleId>{5C22544A-7EE6-4342-B048-85BDC9FD1C3A}</a:tableStyleId>
              </a:tblPr>
              <a:tblGrid>
                <a:gridCol w="605408">
                  <a:extLst>
                    <a:ext uri="{9D8B030D-6E8A-4147-A177-3AD203B41FA5}">
                      <a16:colId xmlns:a16="http://schemas.microsoft.com/office/drawing/2014/main" val="1637176217"/>
                    </a:ext>
                  </a:extLst>
                </a:gridCol>
                <a:gridCol w="1485711">
                  <a:extLst>
                    <a:ext uri="{9D8B030D-6E8A-4147-A177-3AD203B41FA5}">
                      <a16:colId xmlns:a16="http://schemas.microsoft.com/office/drawing/2014/main" val="3140948314"/>
                    </a:ext>
                  </a:extLst>
                </a:gridCol>
              </a:tblGrid>
              <a:tr h="270940">
                <a:tc>
                  <a:txBody>
                    <a:bodyPr/>
                    <a:lstStyle/>
                    <a:p>
                      <a:pPr algn="just">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社会的要因</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社会的機能の見直し</a:t>
                      </a:r>
                    </a:p>
                    <a:p>
                      <a:pPr algn="just">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（排水設備の能力等の見直しなど）</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1225884"/>
                  </a:ext>
                </a:extLst>
              </a:tr>
              <a:tr h="365979">
                <a:tc>
                  <a:txBody>
                    <a:bodyPr/>
                    <a:lstStyle/>
                    <a:p>
                      <a:pPr algn="just">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機能的要因</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法令・基準の変更</a:t>
                      </a:r>
                    </a:p>
                    <a:p>
                      <a:pPr algn="just">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機器部品確保が困難</a:t>
                      </a:r>
                    </a:p>
                    <a:p>
                      <a:pPr algn="just">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設備の陳腐化</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9368836"/>
                  </a:ext>
                </a:extLst>
              </a:tr>
              <a:tr h="173461">
                <a:tc>
                  <a:txBody>
                    <a:bodyPr/>
                    <a:lstStyle/>
                    <a:p>
                      <a:pPr algn="just">
                        <a:lnSpc>
                          <a:spcPct val="120000"/>
                        </a:lnSpc>
                      </a:pPr>
                      <a:r>
                        <a:rPr lang="ja-JP" sz="600" b="0" kern="100">
                          <a:solidFill>
                            <a:sysClr val="windowText" lastClr="000000"/>
                          </a:solidFill>
                          <a:effectLst/>
                          <a:latin typeface="Meiryo UI" panose="020B0604030504040204" pitchFamily="50" charset="-128"/>
                          <a:ea typeface="Meiryo UI" panose="020B0604030504040204" pitchFamily="50" charset="-128"/>
                        </a:rPr>
                        <a:t>物理的要因</a:t>
                      </a:r>
                      <a:endParaRPr lang="ja-JP" sz="6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600" b="0" kern="100" dirty="0">
                          <a:solidFill>
                            <a:sysClr val="windowText" lastClr="000000"/>
                          </a:solidFill>
                          <a:effectLst/>
                          <a:latin typeface="Meiryo UI" panose="020B0604030504040204" pitchFamily="50" charset="-128"/>
                          <a:ea typeface="Meiryo UI" panose="020B0604030504040204" pitchFamily="50" charset="-128"/>
                        </a:rPr>
                        <a:t>機器の劣化</a:t>
                      </a:r>
                      <a:endParaRPr lang="ja-JP" sz="6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890390"/>
                  </a:ext>
                </a:extLst>
              </a:tr>
            </a:tbl>
          </a:graphicData>
        </a:graphic>
      </p:graphicFrame>
      <p:sp>
        <p:nvSpPr>
          <p:cNvPr id="63" name="Freeform 245">
            <a:extLst>
              <a:ext uri="{FF2B5EF4-FFF2-40B4-BE49-F238E27FC236}">
                <a16:creationId xmlns:a16="http://schemas.microsoft.com/office/drawing/2014/main" id="{5DEF7FE0-3A3F-7512-F3F2-05365ED5A416}"/>
              </a:ext>
            </a:extLst>
          </p:cNvPr>
          <p:cNvSpPr>
            <a:spLocks noEditPoints="1"/>
          </p:cNvSpPr>
          <p:nvPr/>
        </p:nvSpPr>
        <p:spPr bwMode="auto">
          <a:xfrm>
            <a:off x="3386626" y="4623212"/>
            <a:ext cx="83742" cy="138199"/>
          </a:xfrm>
          <a:custGeom>
            <a:avLst/>
            <a:gdLst>
              <a:gd name="T0" fmla="*/ 467 w 800"/>
              <a:gd name="T1" fmla="*/ 67 h 4307"/>
              <a:gd name="T2" fmla="*/ 467 w 800"/>
              <a:gd name="T3" fmla="*/ 3640 h 4307"/>
              <a:gd name="T4" fmla="*/ 400 w 800"/>
              <a:gd name="T5" fmla="*/ 3707 h 4307"/>
              <a:gd name="T6" fmla="*/ 333 w 800"/>
              <a:gd name="T7" fmla="*/ 3640 h 4307"/>
              <a:gd name="T8" fmla="*/ 333 w 800"/>
              <a:gd name="T9" fmla="*/ 67 h 4307"/>
              <a:gd name="T10" fmla="*/ 400 w 800"/>
              <a:gd name="T11" fmla="*/ 0 h 4307"/>
              <a:gd name="T12" fmla="*/ 467 w 800"/>
              <a:gd name="T13" fmla="*/ 67 h 4307"/>
              <a:gd name="T14" fmla="*/ 800 w 800"/>
              <a:gd name="T15" fmla="*/ 3507 h 4307"/>
              <a:gd name="T16" fmla="*/ 400 w 800"/>
              <a:gd name="T17" fmla="*/ 4307 h 4307"/>
              <a:gd name="T18" fmla="*/ 0 w 800"/>
              <a:gd name="T19" fmla="*/ 3507 h 4307"/>
              <a:gd name="T20" fmla="*/ 800 w 800"/>
              <a:gd name="T21" fmla="*/ 3507 h 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4307">
                <a:moveTo>
                  <a:pt x="467" y="67"/>
                </a:moveTo>
                <a:lnTo>
                  <a:pt x="467" y="3640"/>
                </a:lnTo>
                <a:cubicBezTo>
                  <a:pt x="467" y="3677"/>
                  <a:pt x="437" y="3707"/>
                  <a:pt x="400" y="3707"/>
                </a:cubicBezTo>
                <a:cubicBezTo>
                  <a:pt x="363" y="3707"/>
                  <a:pt x="333" y="3677"/>
                  <a:pt x="333" y="3640"/>
                </a:cubicBezTo>
                <a:lnTo>
                  <a:pt x="333" y="67"/>
                </a:lnTo>
                <a:cubicBezTo>
                  <a:pt x="333" y="30"/>
                  <a:pt x="363" y="0"/>
                  <a:pt x="400" y="0"/>
                </a:cubicBezTo>
                <a:cubicBezTo>
                  <a:pt x="437" y="0"/>
                  <a:pt x="467" y="30"/>
                  <a:pt x="467" y="67"/>
                </a:cubicBezTo>
                <a:close/>
                <a:moveTo>
                  <a:pt x="800" y="3507"/>
                </a:moveTo>
                <a:lnTo>
                  <a:pt x="400" y="4307"/>
                </a:lnTo>
                <a:lnTo>
                  <a:pt x="0" y="3507"/>
                </a:lnTo>
                <a:lnTo>
                  <a:pt x="800" y="3507"/>
                </a:lnTo>
                <a:close/>
              </a:path>
            </a:pathLst>
          </a:custGeom>
          <a:solidFill>
            <a:srgbClr val="000000"/>
          </a:solidFill>
          <a:ln w="0" cap="flat">
            <a:solidFill>
              <a:srgbClr val="000000"/>
            </a:solidFill>
            <a:prstDash val="solid"/>
            <a:bevel/>
            <a:headEnd/>
            <a:tailEnd/>
          </a:ln>
        </p:spPr>
        <p:txBody>
          <a:bodyPr rot="0" vert="horz" wrap="square" lIns="91440" tIns="45720" rIns="91440" bIns="45720" anchor="t" anchorCtr="0" upright="1">
            <a:noAutofit/>
          </a:bodyPr>
          <a:lstStyle/>
          <a:p>
            <a:endParaRPr lang="ja-JP" altLang="en-US" sz="650"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FAB6DFED-978C-5902-A9AF-E67B1D4B63B6}"/>
              </a:ext>
            </a:extLst>
          </p:cNvPr>
          <p:cNvSpPr txBox="1"/>
          <p:nvPr/>
        </p:nvSpPr>
        <p:spPr>
          <a:xfrm>
            <a:off x="944949" y="6487090"/>
            <a:ext cx="2861109" cy="246221"/>
          </a:xfrm>
          <a:prstGeom prst="rect">
            <a:avLst/>
          </a:prstGeom>
          <a:noFill/>
        </p:spPr>
        <p:txBody>
          <a:bodyPr wrap="square">
            <a:spAutoFit/>
          </a:bodyPr>
          <a:lstStyle/>
          <a:p>
            <a:pPr algn="ctr">
              <a:spcBef>
                <a:spcPts val="600"/>
              </a:spcBef>
            </a:pPr>
            <a:r>
              <a:rPr lang="ja-JP" altLang="ja-JP" sz="10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3.4‑9</a:t>
            </a:r>
            <a:r>
              <a:rPr lang="ja-JP" altLang="ja-JP" sz="10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公園関連設備の更新判定フロー（案）</a:t>
            </a:r>
          </a:p>
        </p:txBody>
      </p:sp>
      <p:sp>
        <p:nvSpPr>
          <p:cNvPr id="68" name="テキスト ボックス 67">
            <a:extLst>
              <a:ext uri="{FF2B5EF4-FFF2-40B4-BE49-F238E27FC236}">
                <a16:creationId xmlns:a16="http://schemas.microsoft.com/office/drawing/2014/main" id="{37DA835B-F0EA-F391-16B6-FCB66EEB4FCF}"/>
              </a:ext>
            </a:extLst>
          </p:cNvPr>
          <p:cNvSpPr txBox="1"/>
          <p:nvPr/>
        </p:nvSpPr>
        <p:spPr>
          <a:xfrm>
            <a:off x="5013019" y="1080185"/>
            <a:ext cx="3800781" cy="276999"/>
          </a:xfrm>
          <a:prstGeom prst="rect">
            <a:avLst/>
          </a:prstGeom>
          <a:noFill/>
        </p:spPr>
        <p:txBody>
          <a:bodyPr wrap="square">
            <a:spAutoFit/>
          </a:bodyPr>
          <a:lstStyle/>
          <a:p>
            <a:pPr algn="ctr">
              <a:spcBef>
                <a:spcPts val="600"/>
              </a:spcBef>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3.4‑</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15</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更新の見極めにあたり考慮すべき視点（案）</a:t>
            </a:r>
          </a:p>
        </p:txBody>
      </p:sp>
      <p:graphicFrame>
        <p:nvGraphicFramePr>
          <p:cNvPr id="69" name="表 68">
            <a:extLst>
              <a:ext uri="{FF2B5EF4-FFF2-40B4-BE49-F238E27FC236}">
                <a16:creationId xmlns:a16="http://schemas.microsoft.com/office/drawing/2014/main" id="{25156FD4-18D4-D6BF-987F-59B4B1410F96}"/>
              </a:ext>
            </a:extLst>
          </p:cNvPr>
          <p:cNvGraphicFramePr>
            <a:graphicFrameLocks noGrp="1"/>
          </p:cNvGraphicFramePr>
          <p:nvPr/>
        </p:nvGraphicFramePr>
        <p:xfrm>
          <a:off x="4817108" y="1373106"/>
          <a:ext cx="4114661" cy="2891361"/>
        </p:xfrm>
        <a:graphic>
          <a:graphicData uri="http://schemas.openxmlformats.org/drawingml/2006/table">
            <a:tbl>
              <a:tblPr firstRow="1" firstCol="1" bandRow="1">
                <a:tableStyleId>{5C22544A-7EE6-4342-B048-85BDC9FD1C3A}</a:tableStyleId>
              </a:tblPr>
              <a:tblGrid>
                <a:gridCol w="1083595">
                  <a:extLst>
                    <a:ext uri="{9D8B030D-6E8A-4147-A177-3AD203B41FA5}">
                      <a16:colId xmlns:a16="http://schemas.microsoft.com/office/drawing/2014/main" val="276094979"/>
                    </a:ext>
                  </a:extLst>
                </a:gridCol>
                <a:gridCol w="3031066">
                  <a:extLst>
                    <a:ext uri="{9D8B030D-6E8A-4147-A177-3AD203B41FA5}">
                      <a16:colId xmlns:a16="http://schemas.microsoft.com/office/drawing/2014/main" val="1493015930"/>
                    </a:ext>
                  </a:extLst>
                </a:gridCol>
              </a:tblGrid>
              <a:tr h="155868">
                <a:tc>
                  <a:txBody>
                    <a:bodyPr/>
                    <a:lstStyle/>
                    <a:p>
                      <a:pPr algn="just">
                        <a:lnSpc>
                          <a:spcPts val="1300"/>
                        </a:lnSpc>
                      </a:pPr>
                      <a:r>
                        <a:rPr lang="ja-JP" sz="900" kern="100" spc="-30" dirty="0">
                          <a:solidFill>
                            <a:sysClr val="windowText" lastClr="000000"/>
                          </a:solidFill>
                          <a:effectLst/>
                        </a:rPr>
                        <a:t>考慮すべき視点</a:t>
                      </a:r>
                      <a:endParaRPr lang="ja-JP" sz="90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52400" algn="ctr">
                        <a:lnSpc>
                          <a:spcPts val="1300"/>
                        </a:lnSpc>
                      </a:pPr>
                      <a:r>
                        <a:rPr lang="ja-JP" sz="900" kern="100" dirty="0">
                          <a:solidFill>
                            <a:sysClr val="windowText" lastClr="000000"/>
                          </a:solidFill>
                          <a:effectLst/>
                        </a:rPr>
                        <a:t>内容等</a:t>
                      </a:r>
                      <a:endParaRPr lang="ja-JP" sz="90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41019398"/>
                  </a:ext>
                </a:extLst>
              </a:tr>
              <a:tr h="1202586">
                <a:tc>
                  <a:txBody>
                    <a:bodyPr/>
                    <a:lstStyle/>
                    <a:p>
                      <a:pPr algn="ctr">
                        <a:lnSpc>
                          <a:spcPts val="1300"/>
                        </a:lnSpc>
                      </a:pPr>
                      <a:r>
                        <a:rPr lang="ja-JP" sz="900" kern="100" dirty="0">
                          <a:solidFill>
                            <a:sysClr val="windowText" lastClr="000000"/>
                          </a:solidFill>
                          <a:effectLst/>
                        </a:rPr>
                        <a:t>物理的視点</a:t>
                      </a:r>
                      <a:endParaRPr lang="ja-JP" sz="90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300"/>
                        </a:lnSpc>
                      </a:pPr>
                      <a:r>
                        <a:rPr lang="ja-JP" sz="900" kern="100" dirty="0">
                          <a:solidFill>
                            <a:srgbClr val="FF0000"/>
                          </a:solidFill>
                          <a:effectLst/>
                        </a:rPr>
                        <a:t>・</a:t>
                      </a:r>
                      <a:r>
                        <a:rPr lang="en-US" sz="900" kern="100" dirty="0">
                          <a:solidFill>
                            <a:srgbClr val="FF0000"/>
                          </a:solidFill>
                          <a:effectLst/>
                        </a:rPr>
                        <a:t>LCC</a:t>
                      </a:r>
                      <a:r>
                        <a:rPr lang="ja-JP" sz="900" kern="100" dirty="0">
                          <a:solidFill>
                            <a:srgbClr val="FF0000"/>
                          </a:solidFill>
                          <a:effectLst/>
                        </a:rPr>
                        <a:t>コスト比較を行い、最適な補修と更新のタイミン</a:t>
                      </a:r>
                      <a:endParaRPr lang="en-US" altLang="ja-JP" sz="900" kern="100" dirty="0">
                        <a:solidFill>
                          <a:srgbClr val="FF0000"/>
                        </a:solidFill>
                        <a:effectLst/>
                      </a:endParaRPr>
                    </a:p>
                    <a:p>
                      <a:pPr algn="just">
                        <a:lnSpc>
                          <a:spcPts val="1300"/>
                        </a:lnSpc>
                      </a:pPr>
                      <a:r>
                        <a:rPr lang="en-US" altLang="ja-JP" sz="900" kern="100" dirty="0">
                          <a:solidFill>
                            <a:srgbClr val="FF0000"/>
                          </a:solidFill>
                          <a:effectLst/>
                        </a:rPr>
                        <a:t>   </a:t>
                      </a:r>
                      <a:r>
                        <a:rPr lang="ja-JP" sz="900" kern="100" dirty="0">
                          <a:solidFill>
                            <a:srgbClr val="FF0000"/>
                          </a:solidFill>
                          <a:effectLst/>
                        </a:rPr>
                        <a:t>グの見極めを行う。</a:t>
                      </a:r>
                    </a:p>
                    <a:p>
                      <a:pPr algn="just">
                        <a:lnSpc>
                          <a:spcPts val="1300"/>
                        </a:lnSpc>
                      </a:pPr>
                      <a:r>
                        <a:rPr lang="ja-JP" sz="900" kern="100" dirty="0">
                          <a:solidFill>
                            <a:sysClr val="windowText" lastClr="000000"/>
                          </a:solidFill>
                          <a:effectLst/>
                        </a:rPr>
                        <a:t>・構造物の劣化等により施設機能が低下し（限界管理水</a:t>
                      </a:r>
                      <a:endParaRPr lang="en-US" altLang="ja-JP" sz="900" kern="100" dirty="0">
                        <a:solidFill>
                          <a:sysClr val="windowText" lastClr="000000"/>
                        </a:solidFill>
                        <a:effectLst/>
                      </a:endParaRPr>
                    </a:p>
                    <a:p>
                      <a:pPr algn="just">
                        <a:lnSpc>
                          <a:spcPts val="1300"/>
                        </a:lnSpc>
                      </a:pPr>
                      <a:r>
                        <a:rPr lang="en-US" altLang="ja-JP" sz="900" kern="100" dirty="0">
                          <a:solidFill>
                            <a:sysClr val="windowText" lastClr="000000"/>
                          </a:solidFill>
                          <a:effectLst/>
                        </a:rPr>
                        <a:t>    </a:t>
                      </a:r>
                      <a:r>
                        <a:rPr lang="ja-JP" sz="900" kern="100" dirty="0">
                          <a:solidFill>
                            <a:sysClr val="windowText" lastClr="000000"/>
                          </a:solidFill>
                          <a:effectLst/>
                        </a:rPr>
                        <a:t>準を下回る状態）、通常の維持・補修等を加えても安</a:t>
                      </a:r>
                      <a:endParaRPr lang="en-US" altLang="ja-JP" sz="900" kern="100" dirty="0">
                        <a:solidFill>
                          <a:sysClr val="windowText" lastClr="000000"/>
                        </a:solidFill>
                        <a:effectLst/>
                      </a:endParaRPr>
                    </a:p>
                    <a:p>
                      <a:pPr algn="just">
                        <a:lnSpc>
                          <a:spcPts val="1300"/>
                        </a:lnSpc>
                      </a:pPr>
                      <a:r>
                        <a:rPr lang="en-US" altLang="ja-JP" sz="900" kern="100" dirty="0">
                          <a:solidFill>
                            <a:sysClr val="windowText" lastClr="000000"/>
                          </a:solidFill>
                          <a:effectLst/>
                        </a:rPr>
                        <a:t>    </a:t>
                      </a:r>
                      <a:r>
                        <a:rPr lang="ja-JP" sz="900" kern="100" dirty="0">
                          <a:solidFill>
                            <a:sysClr val="windowText" lastClr="000000"/>
                          </a:solidFill>
                          <a:effectLst/>
                        </a:rPr>
                        <a:t>全性などから使用に耐えなくなった状態</a:t>
                      </a:r>
                    </a:p>
                    <a:p>
                      <a:pPr marL="133350" indent="-133350" algn="just">
                        <a:lnSpc>
                          <a:spcPts val="1300"/>
                        </a:lnSpc>
                      </a:pPr>
                      <a:r>
                        <a:rPr lang="ja-JP" sz="900" kern="100" dirty="0">
                          <a:solidFill>
                            <a:sysClr val="windowText" lastClr="000000"/>
                          </a:solidFill>
                          <a:effectLst/>
                        </a:rPr>
                        <a:t>　例示）健全度Ｄ以下（部材単位の評価の大半がＣ以下である健全度Ｄの施設）</a:t>
                      </a:r>
                      <a:endParaRPr lang="ja-JP" sz="90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4683175"/>
                  </a:ext>
                </a:extLst>
              </a:tr>
              <a:tr h="679227">
                <a:tc>
                  <a:txBody>
                    <a:bodyPr/>
                    <a:lstStyle/>
                    <a:p>
                      <a:pPr algn="ctr">
                        <a:lnSpc>
                          <a:spcPts val="1300"/>
                        </a:lnSpc>
                      </a:pPr>
                      <a:r>
                        <a:rPr lang="ja-JP" sz="900" kern="100" dirty="0">
                          <a:solidFill>
                            <a:sysClr val="windowText" lastClr="000000"/>
                          </a:solidFill>
                          <a:effectLst/>
                        </a:rPr>
                        <a:t>機能的視点</a:t>
                      </a:r>
                      <a:endParaRPr lang="ja-JP" sz="90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300"/>
                        </a:lnSpc>
                      </a:pPr>
                      <a:r>
                        <a:rPr lang="ja-JP" sz="900" kern="100" dirty="0">
                          <a:solidFill>
                            <a:sysClr val="windowText" lastClr="000000"/>
                          </a:solidFill>
                          <a:effectLst/>
                        </a:rPr>
                        <a:t>・法令や技術基準の改定による既存不適格状態など</a:t>
                      </a:r>
                    </a:p>
                    <a:p>
                      <a:pPr indent="114300" algn="just">
                        <a:lnSpc>
                          <a:spcPts val="1300"/>
                        </a:lnSpc>
                      </a:pPr>
                      <a:r>
                        <a:rPr lang="ja-JP" sz="900" kern="100" dirty="0">
                          <a:solidFill>
                            <a:srgbClr val="FF0000"/>
                          </a:solidFill>
                          <a:effectLst/>
                        </a:rPr>
                        <a:t>例示）照度不足（照明）、安全規準の変更、強度や安</a:t>
                      </a:r>
                      <a:endParaRPr lang="en-US" altLang="ja-JP" sz="900" kern="100" dirty="0">
                        <a:solidFill>
                          <a:srgbClr val="FF0000"/>
                        </a:solidFill>
                        <a:effectLst/>
                      </a:endParaRPr>
                    </a:p>
                    <a:p>
                      <a:pPr indent="114300" algn="just">
                        <a:lnSpc>
                          <a:spcPts val="1300"/>
                        </a:lnSpc>
                      </a:pPr>
                      <a:r>
                        <a:rPr lang="ja-JP" sz="900" kern="100" dirty="0">
                          <a:solidFill>
                            <a:srgbClr val="FF0000"/>
                          </a:solidFill>
                          <a:effectLst/>
                        </a:rPr>
                        <a:t>全率の不足等々</a:t>
                      </a:r>
                    </a:p>
                    <a:p>
                      <a:pPr algn="just">
                        <a:lnSpc>
                          <a:spcPts val="1300"/>
                        </a:lnSpc>
                      </a:pPr>
                      <a:r>
                        <a:rPr lang="ja-JP" sz="900" kern="100" dirty="0">
                          <a:solidFill>
                            <a:sysClr val="windowText" lastClr="000000"/>
                          </a:solidFill>
                          <a:effectLst/>
                        </a:rPr>
                        <a:t>・機器部品等の確保の困難性</a:t>
                      </a:r>
                      <a:endParaRPr lang="ja-JP" sz="90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8752606"/>
                  </a:ext>
                </a:extLst>
              </a:tr>
              <a:tr h="853680">
                <a:tc>
                  <a:txBody>
                    <a:bodyPr/>
                    <a:lstStyle/>
                    <a:p>
                      <a:pPr algn="ctr">
                        <a:lnSpc>
                          <a:spcPts val="1300"/>
                        </a:lnSpc>
                      </a:pPr>
                      <a:r>
                        <a:rPr lang="ja-JP" sz="900" kern="100" dirty="0">
                          <a:solidFill>
                            <a:sysClr val="windowText" lastClr="000000"/>
                          </a:solidFill>
                          <a:effectLst/>
                        </a:rPr>
                        <a:t>社会的視点</a:t>
                      </a:r>
                      <a:endParaRPr lang="ja-JP" sz="90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33350" indent="-133350" algn="just">
                        <a:lnSpc>
                          <a:spcPts val="1300"/>
                        </a:lnSpc>
                      </a:pPr>
                      <a:r>
                        <a:rPr lang="ja-JP" sz="900" kern="100" dirty="0">
                          <a:solidFill>
                            <a:sysClr val="windowText" lastClr="000000"/>
                          </a:solidFill>
                          <a:effectLst/>
                        </a:rPr>
                        <a:t>・利用者ニーズ（施設の必要性や利用性、安全性などに関する利用者の要求）や利用状況（利用頻度等）など</a:t>
                      </a:r>
                    </a:p>
                    <a:p>
                      <a:pPr marL="133350" indent="-133350" algn="just">
                        <a:lnSpc>
                          <a:spcPts val="1300"/>
                        </a:lnSpc>
                      </a:pPr>
                      <a:r>
                        <a:rPr lang="ja-JP" sz="900" kern="100" dirty="0">
                          <a:solidFill>
                            <a:sysClr val="windowText" lastClr="000000"/>
                          </a:solidFill>
                          <a:effectLst/>
                        </a:rPr>
                        <a:t>・社会的機能の見直し</a:t>
                      </a:r>
                    </a:p>
                    <a:p>
                      <a:pPr marL="66675" indent="44450" algn="just">
                        <a:lnSpc>
                          <a:spcPts val="1300"/>
                        </a:lnSpc>
                      </a:pPr>
                      <a:r>
                        <a:rPr lang="ja-JP" sz="900" kern="100" dirty="0">
                          <a:solidFill>
                            <a:sysClr val="windowText" lastClr="000000"/>
                          </a:solidFill>
                          <a:effectLst/>
                        </a:rPr>
                        <a:t>例示）排水設備の能力等の見直し、</a:t>
                      </a:r>
                      <a:r>
                        <a:rPr lang="ja-JP" sz="900" kern="100" dirty="0">
                          <a:solidFill>
                            <a:srgbClr val="FF0000"/>
                          </a:solidFill>
                          <a:effectLst/>
                        </a:rPr>
                        <a:t>防災機能</a:t>
                      </a:r>
                      <a:r>
                        <a:rPr lang="ja-JP" sz="900" kern="100" dirty="0">
                          <a:solidFill>
                            <a:sysClr val="windowText" lastClr="000000"/>
                          </a:solidFill>
                          <a:effectLst/>
                        </a:rPr>
                        <a:t>の見直し、</a:t>
                      </a:r>
                      <a:r>
                        <a:rPr lang="en-US" altLang="ja-JP" sz="900" kern="100" dirty="0">
                          <a:solidFill>
                            <a:sysClr val="windowText" lastClr="000000"/>
                          </a:solidFill>
                          <a:effectLst/>
                        </a:rPr>
                        <a:t> </a:t>
                      </a:r>
                    </a:p>
                    <a:p>
                      <a:pPr marL="66675" indent="44450" algn="just">
                        <a:lnSpc>
                          <a:spcPts val="1300"/>
                        </a:lnSpc>
                      </a:pPr>
                      <a:r>
                        <a:rPr lang="ja-JP" sz="900" kern="100" dirty="0">
                          <a:solidFill>
                            <a:sysClr val="windowText" lastClr="000000"/>
                          </a:solidFill>
                          <a:effectLst/>
                        </a:rPr>
                        <a:t>環境や景観への配慮等々</a:t>
                      </a:r>
                      <a:endParaRPr lang="ja-JP" sz="90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7449967"/>
                  </a:ext>
                </a:extLst>
              </a:tr>
            </a:tbl>
          </a:graphicData>
        </a:graphic>
      </p:graphicFrame>
    </p:spTree>
    <p:extLst>
      <p:ext uri="{BB962C8B-B14F-4D97-AF65-F5344CB8AC3E}">
        <p14:creationId xmlns:p14="http://schemas.microsoft.com/office/powerpoint/2010/main" val="409661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dirty="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207</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6303163B-055E-6C3A-E62D-455E9217719E}"/>
              </a:ext>
            </a:extLst>
          </p:cNvPr>
          <p:cNvSpPr txBox="1"/>
          <p:nvPr/>
        </p:nvSpPr>
        <p:spPr>
          <a:xfrm>
            <a:off x="85449" y="535465"/>
            <a:ext cx="4499996" cy="338554"/>
          </a:xfrm>
          <a:prstGeom prst="rect">
            <a:avLst/>
          </a:prstGeom>
          <a:noFill/>
        </p:spPr>
        <p:txBody>
          <a:bodyPr wrap="square">
            <a:spAutoFit/>
          </a:bodyPr>
          <a:lstStyle/>
          <a:p>
            <a:pPr algn="just"/>
            <a:r>
              <a:rPr lang="en-US" altLang="ja-JP" sz="1600" b="1" kern="100" dirty="0">
                <a:effectLst/>
                <a:latin typeface="Meiryo UI" panose="020B0604030504040204" pitchFamily="50" charset="-128"/>
                <a:ea typeface="Meiryo UI" panose="020B0604030504040204" pitchFamily="50" charset="-128"/>
              </a:rPr>
              <a:t>3.</a:t>
            </a:r>
            <a:r>
              <a:rPr lang="en-US" altLang="ja-JP" sz="1600" b="1" kern="100" dirty="0">
                <a:latin typeface="Meiryo UI" panose="020B0604030504040204" pitchFamily="50" charset="-128"/>
                <a:ea typeface="Meiryo UI" panose="020B0604030504040204" pitchFamily="50" charset="-128"/>
              </a:rPr>
              <a:t>4</a:t>
            </a:r>
            <a:r>
              <a:rPr lang="en-US" altLang="ja-JP" sz="1600" b="1" kern="100" dirty="0">
                <a:effectLst/>
                <a:latin typeface="Meiryo UI" panose="020B0604030504040204" pitchFamily="50" charset="-128"/>
                <a:ea typeface="Meiryo UI" panose="020B0604030504040204" pitchFamily="50" charset="-128"/>
              </a:rPr>
              <a:t>.3</a:t>
            </a:r>
            <a:r>
              <a:rPr lang="ja-JP" altLang="ja-JP" sz="1600" b="1" kern="100" dirty="0">
                <a:effectLst/>
                <a:latin typeface="Meiryo UI" panose="020B0604030504040204" pitchFamily="50" charset="-128"/>
                <a:ea typeface="Meiryo UI" panose="020B0604030504040204" pitchFamily="50" charset="-128"/>
              </a:rPr>
              <a:t>　維持管理手法、維持管理水準、更新フロー</a:t>
            </a:r>
            <a:endParaRPr lang="ja-JP" altLang="ja-JP" sz="1600" kern="100" dirty="0">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016C145-098E-0B35-0770-2A91B918FAAA}"/>
              </a:ext>
            </a:extLst>
          </p:cNvPr>
          <p:cNvSpPr txBox="1"/>
          <p:nvPr/>
        </p:nvSpPr>
        <p:spPr>
          <a:xfrm>
            <a:off x="354083" y="1437377"/>
            <a:ext cx="4217917" cy="1840247"/>
          </a:xfrm>
          <a:prstGeom prst="rect">
            <a:avLst/>
          </a:prstGeom>
          <a:noFill/>
        </p:spPr>
        <p:txBody>
          <a:bodyPr wrap="square">
            <a:spAutoFit/>
          </a:bodyPr>
          <a:lstStyle/>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施設・設備の劣化・損傷状況は、利用環境等の影響を受けるため、その寿命を一</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律に定めることは困難であるが、更新の検討を行うための一つの目安として、国の基準における耐用年数、使用実績に基づく耐用年数などがある。また、設備（機械等）は、製造メーカー推奨の交換時期（工学的寿命）が示されている場合もあるので、これらも検討の際の参考となる。　　　　</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公園関連設備の寿命について、国の基準や</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他の事業分野を含む</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過去の使用実績などから、目標寿命を設定し、</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3.4</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16</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に示す。</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1" name="テキスト ボックス 70">
            <a:extLst>
              <a:ext uri="{FF2B5EF4-FFF2-40B4-BE49-F238E27FC236}">
                <a16:creationId xmlns:a16="http://schemas.microsoft.com/office/drawing/2014/main" id="{EB738CBF-CEFF-05AE-66C3-EFA89F0D278C}"/>
              </a:ext>
            </a:extLst>
          </p:cNvPr>
          <p:cNvSpPr txBox="1"/>
          <p:nvPr/>
        </p:nvSpPr>
        <p:spPr>
          <a:xfrm>
            <a:off x="85448" y="1084522"/>
            <a:ext cx="1624489" cy="276999"/>
          </a:xfrm>
          <a:prstGeom prst="rect">
            <a:avLst/>
          </a:prstGeom>
          <a:noFill/>
        </p:spPr>
        <p:txBody>
          <a:bodyPr wrap="square">
            <a:spAutoFit/>
          </a:bodyPr>
          <a:lstStyle/>
          <a:p>
            <a:r>
              <a:rPr lang="ja-JP" altLang="ja-JP" sz="1200" b="1" kern="100" dirty="0">
                <a:effectLst/>
                <a:latin typeface="Meiryo UI" panose="020B0604030504040204" pitchFamily="50" charset="-128"/>
                <a:ea typeface="Meiryo UI" panose="020B0604030504040204" pitchFamily="50" charset="-128"/>
              </a:rPr>
              <a:t>（９）　設備の寿命</a:t>
            </a:r>
          </a:p>
        </p:txBody>
      </p:sp>
      <p:sp>
        <p:nvSpPr>
          <p:cNvPr id="9" name="テキスト ボックス 8">
            <a:extLst>
              <a:ext uri="{FF2B5EF4-FFF2-40B4-BE49-F238E27FC236}">
                <a16:creationId xmlns:a16="http://schemas.microsoft.com/office/drawing/2014/main" id="{ADFDBC70-7864-7062-C583-EBEF952B2D74}"/>
              </a:ext>
            </a:extLst>
          </p:cNvPr>
          <p:cNvSpPr txBox="1"/>
          <p:nvPr/>
        </p:nvSpPr>
        <p:spPr>
          <a:xfrm>
            <a:off x="1206211" y="3645425"/>
            <a:ext cx="2291928" cy="276999"/>
          </a:xfrm>
          <a:prstGeom prst="rect">
            <a:avLst/>
          </a:prstGeom>
          <a:noFill/>
        </p:spPr>
        <p:txBody>
          <a:bodyPr wrap="square">
            <a:spAutoFit/>
          </a:bodyPr>
          <a:lstStyle/>
          <a:p>
            <a:pPr algn="ctr">
              <a:spcBef>
                <a:spcPts val="600"/>
              </a:spcBef>
            </a:pP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3.4‑</a:t>
            </a:r>
            <a:r>
              <a:rPr lang="en-US" altLang="ja-JP" sz="1200" kern="100" dirty="0">
                <a:highlight>
                  <a:srgbClr val="FFFF99"/>
                </a:highlight>
                <a:latin typeface="Meiryo UI" panose="020B0604030504040204" pitchFamily="50" charset="-128"/>
                <a:ea typeface="Meiryo UI" panose="020B0604030504040204" pitchFamily="50" charset="-128"/>
                <a:cs typeface="Times New Roman" panose="02020603050405020304" pitchFamily="18" charset="0"/>
              </a:rPr>
              <a:t>16</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寿</a:t>
            </a:r>
            <a:r>
              <a:rPr lang="ja-JP" altLang="ja-JP" sz="1200" kern="100" dirty="0">
                <a:solidFill>
                  <a:srgbClr val="00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命の考え方</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421AE972-A004-7275-67C7-C54D58B9D437}"/>
              </a:ext>
            </a:extLst>
          </p:cNvPr>
          <p:cNvSpPr txBox="1"/>
          <p:nvPr/>
        </p:nvSpPr>
        <p:spPr>
          <a:xfrm>
            <a:off x="4722705" y="555671"/>
            <a:ext cx="2957841" cy="338554"/>
          </a:xfrm>
          <a:prstGeom prst="rect">
            <a:avLst/>
          </a:prstGeom>
          <a:noFill/>
        </p:spPr>
        <p:txBody>
          <a:bodyPr wrap="square">
            <a:spAutoFit/>
          </a:bodyPr>
          <a:lstStyle/>
          <a:p>
            <a:pPr algn="just"/>
            <a:r>
              <a:rPr lang="en-US" altLang="ja-JP" sz="1600" b="1" kern="100" dirty="0">
                <a:effectLst/>
                <a:latin typeface="Meiryo UI" panose="020B0604030504040204" pitchFamily="50" charset="-128"/>
                <a:ea typeface="Meiryo UI" panose="020B0604030504040204" pitchFamily="50" charset="-128"/>
              </a:rPr>
              <a:t>3.4.4</a:t>
            </a:r>
            <a:r>
              <a:rPr lang="ja-JP" altLang="ja-JP" sz="1600" b="1" kern="100" dirty="0">
                <a:effectLst/>
                <a:latin typeface="Meiryo UI" panose="020B0604030504040204" pitchFamily="50" charset="-128"/>
                <a:ea typeface="Meiryo UI" panose="020B0604030504040204" pitchFamily="50" charset="-128"/>
              </a:rPr>
              <a:t>　重点化指標・優先順位</a:t>
            </a:r>
          </a:p>
        </p:txBody>
      </p:sp>
      <p:sp>
        <p:nvSpPr>
          <p:cNvPr id="14" name="テキスト ボックス 13">
            <a:extLst>
              <a:ext uri="{FF2B5EF4-FFF2-40B4-BE49-F238E27FC236}">
                <a16:creationId xmlns:a16="http://schemas.microsoft.com/office/drawing/2014/main" id="{4A99AE3D-4AFF-42BD-EAC9-DB42396D09EA}"/>
              </a:ext>
            </a:extLst>
          </p:cNvPr>
          <p:cNvSpPr txBox="1"/>
          <p:nvPr/>
        </p:nvSpPr>
        <p:spPr>
          <a:xfrm>
            <a:off x="4722705" y="1034937"/>
            <a:ext cx="4323411" cy="1397049"/>
          </a:xfrm>
          <a:prstGeom prst="rect">
            <a:avLst/>
          </a:prstGeom>
          <a:noFill/>
        </p:spPr>
        <p:txBody>
          <a:bodyPr wrap="square">
            <a:spAutoFit/>
          </a:bodyPr>
          <a:lstStyle/>
          <a:p>
            <a:pPr marL="6667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限られた資源（予算・人員）の中で維持管理を適切かつ的確に行うため、府民の安全を確保することを最優先に、施設毎の特性や重要度などを踏まえ、不具合が発生した場合のリスク等に着目（特定・評価）して、施設毎の点検、補修などの重点化（優先順位）を設定し、戦略的に維持管理を行う。以下に、基本的な考え方を示す。</a:t>
            </a:r>
          </a:p>
        </p:txBody>
      </p:sp>
      <p:sp>
        <p:nvSpPr>
          <p:cNvPr id="16" name="テキスト ボックス 15">
            <a:extLst>
              <a:ext uri="{FF2B5EF4-FFF2-40B4-BE49-F238E27FC236}">
                <a16:creationId xmlns:a16="http://schemas.microsoft.com/office/drawing/2014/main" id="{7292DDAA-B88B-44EE-0455-D501A7531FCA}"/>
              </a:ext>
            </a:extLst>
          </p:cNvPr>
          <p:cNvSpPr txBox="1"/>
          <p:nvPr/>
        </p:nvSpPr>
        <p:spPr>
          <a:xfrm>
            <a:off x="4682819" y="2412598"/>
            <a:ext cx="3888576" cy="276999"/>
          </a:xfrm>
          <a:prstGeom prst="rect">
            <a:avLst/>
          </a:prstGeom>
          <a:noFill/>
        </p:spPr>
        <p:txBody>
          <a:bodyPr wrap="square">
            <a:spAutoFit/>
          </a:bodyPr>
          <a:lstStyle/>
          <a:p>
            <a:r>
              <a:rPr lang="ja-JP" altLang="ja-JP" sz="1200" b="1" kern="100" dirty="0">
                <a:effectLst/>
                <a:latin typeface="Meiryo UI" panose="020B0604030504040204" pitchFamily="50" charset="-128"/>
                <a:ea typeface="Meiryo UI" panose="020B0604030504040204" pitchFamily="50" charset="-128"/>
              </a:rPr>
              <a:t>（１）　都市基盤施設における重点化の基本的な考え方</a:t>
            </a:r>
          </a:p>
        </p:txBody>
      </p:sp>
      <p:sp>
        <p:nvSpPr>
          <p:cNvPr id="20" name="テキスト ボックス 19">
            <a:extLst>
              <a:ext uri="{FF2B5EF4-FFF2-40B4-BE49-F238E27FC236}">
                <a16:creationId xmlns:a16="http://schemas.microsoft.com/office/drawing/2014/main" id="{C5C8422C-56F5-6B65-AB5E-5281F8EC5C37}"/>
              </a:ext>
            </a:extLst>
          </p:cNvPr>
          <p:cNvSpPr txBox="1"/>
          <p:nvPr/>
        </p:nvSpPr>
        <p:spPr>
          <a:xfrm>
            <a:off x="5064980" y="2629762"/>
            <a:ext cx="3850420" cy="1175450"/>
          </a:xfrm>
          <a:prstGeom prst="rect">
            <a:avLst/>
          </a:prstGeom>
          <a:noFill/>
        </p:spPr>
        <p:txBody>
          <a:bodyPr wrap="square">
            <a:spAutoFit/>
          </a:bodyPr>
          <a:lstStyle/>
          <a:p>
            <a:pPr algn="just">
              <a:lnSpc>
                <a:spcPct val="120000"/>
              </a:lnSpc>
            </a:pP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①　府民の安全確保</a:t>
            </a: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施設の劣化、損傷が極めて著しく、施設の機能が確保さ</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れないと想定される場合又は府民（利用者）の生命への</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影響（事故の危険性）が懸念される場合など、緊急対</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応が必要な施設への対策は最優先に実施する。</a:t>
            </a:r>
          </a:p>
        </p:txBody>
      </p:sp>
      <p:sp>
        <p:nvSpPr>
          <p:cNvPr id="22" name="テキスト ボックス 21">
            <a:extLst>
              <a:ext uri="{FF2B5EF4-FFF2-40B4-BE49-F238E27FC236}">
                <a16:creationId xmlns:a16="http://schemas.microsoft.com/office/drawing/2014/main" id="{7A1A08CF-BF1C-5BC1-E185-B7B0960BEAAD}"/>
              </a:ext>
            </a:extLst>
          </p:cNvPr>
          <p:cNvSpPr txBox="1"/>
          <p:nvPr/>
        </p:nvSpPr>
        <p:spPr>
          <a:xfrm>
            <a:off x="5064981" y="3816140"/>
            <a:ext cx="3850420" cy="1840247"/>
          </a:xfrm>
          <a:prstGeom prst="rect">
            <a:avLst/>
          </a:prstGeom>
          <a:noFill/>
        </p:spPr>
        <p:txBody>
          <a:bodyPr wrap="square">
            <a:spAutoFit/>
          </a:bodyPr>
          <a:lstStyle/>
          <a:p>
            <a:pPr algn="just">
              <a:lnSpc>
                <a:spcPct val="120000"/>
              </a:lnSpc>
            </a:pP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②　効率的・効果的な維持管理</a:t>
            </a: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安全確保の観点から最優先で実施する事業（補修、</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更新等）以外については、リスクに着目して、優先順位を</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定め、効率的・効果的な維持管理を行う。</a:t>
            </a: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ただし、他の事業（工事）等の実施に併せて、補修、更</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新を行うことが、予算の節約や工事に伴う影響を低減する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等の視点で合理的である場合には、総合的に判断するな</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ど柔軟に対応する。</a:t>
            </a:r>
          </a:p>
        </p:txBody>
      </p:sp>
      <p:graphicFrame>
        <p:nvGraphicFramePr>
          <p:cNvPr id="7" name="表 6">
            <a:extLst>
              <a:ext uri="{FF2B5EF4-FFF2-40B4-BE49-F238E27FC236}">
                <a16:creationId xmlns:a16="http://schemas.microsoft.com/office/drawing/2014/main" id="{7891A6F2-81D0-5941-86B6-8F463C22EE8A}"/>
              </a:ext>
            </a:extLst>
          </p:cNvPr>
          <p:cNvGraphicFramePr>
            <a:graphicFrameLocks noGrp="1"/>
          </p:cNvGraphicFramePr>
          <p:nvPr/>
        </p:nvGraphicFramePr>
        <p:xfrm>
          <a:off x="273970" y="3906201"/>
          <a:ext cx="4122952" cy="1750184"/>
        </p:xfrm>
        <a:graphic>
          <a:graphicData uri="http://schemas.openxmlformats.org/drawingml/2006/table">
            <a:tbl>
              <a:tblPr firstRow="1" firstCol="1" bandRow="1">
                <a:tableStyleId>{5C22544A-7EE6-4342-B048-85BDC9FD1C3A}</a:tableStyleId>
              </a:tblPr>
              <a:tblGrid>
                <a:gridCol w="1143485">
                  <a:extLst>
                    <a:ext uri="{9D8B030D-6E8A-4147-A177-3AD203B41FA5}">
                      <a16:colId xmlns:a16="http://schemas.microsoft.com/office/drawing/2014/main" val="292897813"/>
                    </a:ext>
                  </a:extLst>
                </a:gridCol>
                <a:gridCol w="982133">
                  <a:extLst>
                    <a:ext uri="{9D8B030D-6E8A-4147-A177-3AD203B41FA5}">
                      <a16:colId xmlns:a16="http://schemas.microsoft.com/office/drawing/2014/main" val="3331905263"/>
                    </a:ext>
                  </a:extLst>
                </a:gridCol>
                <a:gridCol w="1016000">
                  <a:extLst>
                    <a:ext uri="{9D8B030D-6E8A-4147-A177-3AD203B41FA5}">
                      <a16:colId xmlns:a16="http://schemas.microsoft.com/office/drawing/2014/main" val="3199959471"/>
                    </a:ext>
                  </a:extLst>
                </a:gridCol>
                <a:gridCol w="981334">
                  <a:extLst>
                    <a:ext uri="{9D8B030D-6E8A-4147-A177-3AD203B41FA5}">
                      <a16:colId xmlns:a16="http://schemas.microsoft.com/office/drawing/2014/main" val="183907085"/>
                    </a:ext>
                  </a:extLst>
                </a:gridCol>
              </a:tblGrid>
              <a:tr h="311237">
                <a:tc rowSpan="2">
                  <a:txBody>
                    <a:bodyPr/>
                    <a:lstStyle/>
                    <a:p>
                      <a:pPr algn="ctr"/>
                      <a:r>
                        <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rPr>
                        <a:t>設備</a:t>
                      </a:r>
                      <a:endPar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a:txBody>
                    <a:bodyPr/>
                    <a:lstStyle/>
                    <a:p>
                      <a:pPr algn="ctr"/>
                      <a:r>
                        <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rPr>
                        <a:t>寿命の考え方（単位：年）</a:t>
                      </a:r>
                      <a:endPar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6710311"/>
                  </a:ext>
                </a:extLst>
              </a:tr>
              <a:tr h="532808">
                <a:tc vMerge="1">
                  <a:txBody>
                    <a:bodyPr/>
                    <a:lstStyle/>
                    <a:p>
                      <a:endParaRPr kumimoji="1" lang="ja-JP" altLang="en-US"/>
                    </a:p>
                  </a:txBody>
                  <a:tcPr/>
                </a:tc>
                <a:tc>
                  <a:txBody>
                    <a:bodyPr/>
                    <a:lstStyle/>
                    <a:p>
                      <a:pPr algn="ctr"/>
                      <a:r>
                        <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rPr>
                        <a:t>公会計上</a:t>
                      </a:r>
                      <a:endPar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rPr>
                        <a:t>国の基準等</a:t>
                      </a:r>
                      <a:endPar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rPr>
                        <a:t>目標寿命</a:t>
                      </a:r>
                      <a:endPar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4466189"/>
                  </a:ext>
                </a:extLst>
              </a:tr>
              <a:tr h="329447">
                <a:tc>
                  <a:txBody>
                    <a:bodyPr/>
                    <a:lstStyle/>
                    <a:p>
                      <a:pPr algn="just"/>
                      <a:r>
                        <a:rPr lang="ja-JP" sz="1200" b="0" kern="100">
                          <a:solidFill>
                            <a:sysClr val="windowText" lastClr="000000"/>
                          </a:solidFill>
                          <a:effectLst/>
                          <a:latin typeface="HG丸ｺﾞｼｯｸM-PRO" panose="020F0400000000000000" pitchFamily="50" charset="-128"/>
                          <a:ea typeface="HG丸ｺﾞｼｯｸM-PRO" panose="020F0400000000000000" pitchFamily="50" charset="-128"/>
                        </a:rPr>
                        <a:t>受変電設備</a:t>
                      </a:r>
                      <a:endParaRPr lang="ja-JP" sz="1200" b="0" kern="100">
                        <a:solidFill>
                          <a:sysClr val="windowText" lastClr="0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rPr>
                        <a:t>１５</a:t>
                      </a:r>
                      <a:endPar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rPr>
                        <a:t>１０～２５</a:t>
                      </a:r>
                      <a:endPar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rPr>
                        <a:t>２５※</a:t>
                      </a:r>
                      <a:endPar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2019"/>
                  </a:ext>
                </a:extLst>
              </a:tr>
              <a:tr h="283115">
                <a:tc>
                  <a:txBody>
                    <a:bodyPr/>
                    <a:lstStyle/>
                    <a:p>
                      <a:pPr algn="just"/>
                      <a:r>
                        <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rPr>
                        <a:t>ポンプ設備</a:t>
                      </a:r>
                      <a:endPar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rPr>
                        <a:t>２０</a:t>
                      </a:r>
                      <a:endPar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rPr>
                        <a:t>１０～１５</a:t>
                      </a:r>
                      <a:endPar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rPr>
                        <a:t>２０</a:t>
                      </a:r>
                      <a:endParaRPr lang="ja-JP" sz="1200" b="0" kern="100" dirty="0">
                        <a:solidFill>
                          <a:sysClr val="windowText" lastClr="0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303104"/>
                  </a:ext>
                </a:extLst>
              </a:tr>
              <a:tr h="293577">
                <a:tc>
                  <a:txBody>
                    <a:bodyPr/>
                    <a:lstStyle/>
                    <a:p>
                      <a:pPr algn="just"/>
                      <a:r>
                        <a:rPr lang="ja-JP" sz="1200" b="0" kern="100" dirty="0">
                          <a:solidFill>
                            <a:srgbClr val="FF0000"/>
                          </a:solidFill>
                          <a:effectLst/>
                          <a:latin typeface="HG丸ｺﾞｼｯｸM-PRO" panose="020F0400000000000000" pitchFamily="50" charset="-128"/>
                          <a:ea typeface="HG丸ｺﾞｼｯｸM-PRO" panose="020F0400000000000000" pitchFamily="50" charset="-128"/>
                        </a:rPr>
                        <a:t>自家発電設備</a:t>
                      </a:r>
                      <a:endParaRPr lang="ja-JP" sz="1200" b="0" kern="100" dirty="0">
                        <a:solidFill>
                          <a:srgbClr val="FF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dirty="0">
                          <a:solidFill>
                            <a:srgbClr val="FF0000"/>
                          </a:solidFill>
                          <a:effectLst/>
                          <a:latin typeface="HG丸ｺﾞｼｯｸM-PRO" panose="020F0400000000000000" pitchFamily="50" charset="-128"/>
                          <a:ea typeface="HG丸ｺﾞｼｯｸM-PRO" panose="020F0400000000000000" pitchFamily="50" charset="-128"/>
                        </a:rPr>
                        <a:t>１７</a:t>
                      </a:r>
                      <a:endParaRPr lang="ja-JP" sz="1200" b="0" kern="100" dirty="0">
                        <a:solidFill>
                          <a:srgbClr val="FF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dirty="0">
                          <a:solidFill>
                            <a:srgbClr val="FF0000"/>
                          </a:solidFill>
                          <a:effectLst/>
                          <a:latin typeface="HG丸ｺﾞｼｯｸM-PRO" panose="020F0400000000000000" pitchFamily="50" charset="-128"/>
                          <a:ea typeface="HG丸ｺﾞｼｯｸM-PRO" panose="020F0400000000000000" pitchFamily="50" charset="-128"/>
                        </a:rPr>
                        <a:t>２０</a:t>
                      </a:r>
                      <a:endParaRPr lang="ja-JP" sz="1200" b="0" kern="100" dirty="0">
                        <a:solidFill>
                          <a:srgbClr val="FF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ja-JP" sz="1200" b="0" kern="100" dirty="0">
                          <a:solidFill>
                            <a:srgbClr val="FF0000"/>
                          </a:solidFill>
                          <a:effectLst/>
                          <a:latin typeface="HG丸ｺﾞｼｯｸM-PRO" panose="020F0400000000000000" pitchFamily="50" charset="-128"/>
                          <a:ea typeface="HG丸ｺﾞｼｯｸM-PRO" panose="020F0400000000000000" pitchFamily="50" charset="-128"/>
                        </a:rPr>
                        <a:t>２５※</a:t>
                      </a:r>
                      <a:endParaRPr lang="ja-JP" sz="1200" b="0" kern="100" dirty="0">
                        <a:solidFill>
                          <a:srgbClr val="FF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5643731"/>
                  </a:ext>
                </a:extLst>
              </a:tr>
            </a:tbl>
          </a:graphicData>
        </a:graphic>
      </p:graphicFrame>
      <p:sp>
        <p:nvSpPr>
          <p:cNvPr id="11" name="テキスト ボックス 10">
            <a:extLst>
              <a:ext uri="{FF2B5EF4-FFF2-40B4-BE49-F238E27FC236}">
                <a16:creationId xmlns:a16="http://schemas.microsoft.com/office/drawing/2014/main" id="{E6E93875-9A84-45BB-F4A5-4C39709EBACD}"/>
              </a:ext>
            </a:extLst>
          </p:cNvPr>
          <p:cNvSpPr txBox="1"/>
          <p:nvPr/>
        </p:nvSpPr>
        <p:spPr>
          <a:xfrm>
            <a:off x="2083255" y="5621335"/>
            <a:ext cx="2502189" cy="275912"/>
          </a:xfrm>
          <a:prstGeom prst="rect">
            <a:avLst/>
          </a:prstGeom>
          <a:noFill/>
        </p:spPr>
        <p:txBody>
          <a:bodyPr wrap="square">
            <a:spAutoFit/>
          </a:bodyPr>
          <a:lstStyle/>
          <a:p>
            <a:pPr algn="just"/>
            <a:r>
              <a:rPr lang="ja-JP" altLang="ja-JP" sz="12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※部品の供給状況等により変動</a:t>
            </a:r>
          </a:p>
        </p:txBody>
      </p:sp>
    </p:spTree>
    <p:extLst>
      <p:ext uri="{BB962C8B-B14F-4D97-AF65-F5344CB8AC3E}">
        <p14:creationId xmlns:p14="http://schemas.microsoft.com/office/powerpoint/2010/main" val="1988255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208</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46E23D4E-0168-03A4-2ADA-162DB827B3CD}"/>
              </a:ext>
            </a:extLst>
          </p:cNvPr>
          <p:cNvSpPr txBox="1"/>
          <p:nvPr/>
        </p:nvSpPr>
        <p:spPr>
          <a:xfrm>
            <a:off x="65505" y="1126960"/>
            <a:ext cx="3596129" cy="276999"/>
          </a:xfrm>
          <a:prstGeom prst="rect">
            <a:avLst/>
          </a:prstGeom>
          <a:noFill/>
        </p:spPr>
        <p:txBody>
          <a:bodyPr wrap="square">
            <a:spAutoFit/>
          </a:bodyPr>
          <a:lstStyle/>
          <a:p>
            <a:r>
              <a:rPr lang="ja-JP" altLang="ja-JP" sz="1200" b="1" kern="100" dirty="0">
                <a:effectLst/>
                <a:latin typeface="Meiryo UI" panose="020B0604030504040204" pitchFamily="50" charset="-128"/>
                <a:ea typeface="Meiryo UI" panose="020B0604030504040204" pitchFamily="50" charset="-128"/>
              </a:rPr>
              <a:t>（２）　公園施設における重点化の基本的な考え方</a:t>
            </a:r>
          </a:p>
        </p:txBody>
      </p:sp>
      <p:sp>
        <p:nvSpPr>
          <p:cNvPr id="8" name="テキスト ボックス 7">
            <a:extLst>
              <a:ext uri="{FF2B5EF4-FFF2-40B4-BE49-F238E27FC236}">
                <a16:creationId xmlns:a16="http://schemas.microsoft.com/office/drawing/2014/main" id="{C8927CA8-F844-4422-20FA-A51C6738C950}"/>
              </a:ext>
            </a:extLst>
          </p:cNvPr>
          <p:cNvSpPr txBox="1"/>
          <p:nvPr/>
        </p:nvSpPr>
        <p:spPr>
          <a:xfrm>
            <a:off x="65505" y="569561"/>
            <a:ext cx="3388895" cy="369332"/>
          </a:xfrm>
          <a:prstGeom prst="rect">
            <a:avLst/>
          </a:prstGeom>
          <a:noFill/>
        </p:spPr>
        <p:txBody>
          <a:bodyPr wrap="square">
            <a:spAutoFit/>
          </a:bodyPr>
          <a:lstStyle/>
          <a:p>
            <a:pPr algn="just"/>
            <a:r>
              <a:rPr lang="en-US" altLang="ja-JP" b="1" kern="100" dirty="0">
                <a:effectLst/>
                <a:latin typeface="Meiryo UI" panose="020B0604030504040204" pitchFamily="50" charset="-128"/>
                <a:ea typeface="Meiryo UI" panose="020B0604030504040204" pitchFamily="50" charset="-128"/>
              </a:rPr>
              <a:t>3.</a:t>
            </a:r>
            <a:r>
              <a:rPr lang="ja-JP" altLang="en-US" b="1" kern="100" dirty="0">
                <a:effectLst/>
                <a:latin typeface="Meiryo UI" panose="020B0604030504040204" pitchFamily="50" charset="-128"/>
                <a:ea typeface="Meiryo UI" panose="020B0604030504040204" pitchFamily="50" charset="-128"/>
              </a:rPr>
              <a:t>４</a:t>
            </a:r>
            <a:r>
              <a:rPr lang="en-US" altLang="ja-JP" b="1" kern="100" dirty="0">
                <a:effectLst/>
                <a:latin typeface="Meiryo UI" panose="020B0604030504040204" pitchFamily="50" charset="-128"/>
                <a:ea typeface="Meiryo UI" panose="020B0604030504040204" pitchFamily="50" charset="-128"/>
              </a:rPr>
              <a:t>.4</a:t>
            </a:r>
            <a:r>
              <a:rPr lang="ja-JP" altLang="ja-JP" b="1" kern="100" dirty="0">
                <a:effectLst/>
                <a:latin typeface="Meiryo UI" panose="020B0604030504040204" pitchFamily="50" charset="-128"/>
                <a:ea typeface="Meiryo UI" panose="020B0604030504040204" pitchFamily="50" charset="-128"/>
              </a:rPr>
              <a:t>　重点化指標・優先順位</a:t>
            </a:r>
          </a:p>
        </p:txBody>
      </p:sp>
      <p:sp>
        <p:nvSpPr>
          <p:cNvPr id="10" name="テキスト ボックス 9">
            <a:extLst>
              <a:ext uri="{FF2B5EF4-FFF2-40B4-BE49-F238E27FC236}">
                <a16:creationId xmlns:a16="http://schemas.microsoft.com/office/drawing/2014/main" id="{57A1F8BD-77E0-08BF-C71A-209757D979B7}"/>
              </a:ext>
            </a:extLst>
          </p:cNvPr>
          <p:cNvSpPr txBox="1"/>
          <p:nvPr/>
        </p:nvSpPr>
        <p:spPr>
          <a:xfrm>
            <a:off x="290746" y="1550240"/>
            <a:ext cx="4089400" cy="4499437"/>
          </a:xfrm>
          <a:prstGeom prst="rect">
            <a:avLst/>
          </a:prstGeom>
          <a:noFill/>
        </p:spPr>
        <p:txBody>
          <a:bodyPr wrap="square">
            <a:spAutoFit/>
          </a:bodyPr>
          <a:lstStyle/>
          <a:p>
            <a:pPr algn="l">
              <a:lnSpc>
                <a:spcPct val="120000"/>
              </a:lnSpc>
            </a:pP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公園は、遊具を含め様々な種類の施設が存在しており、これらの施設は求められる役割が異なることから、施設特性を踏まえた重点化指標・優先順位の考え方を整理する必要がある。　</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ja-JP" alt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における「不具合発生の可能性」は、施設の劣化や損傷以外に、経過年数や使用環境、設計基準などの要因が考えられるが、公園においては、利用者の安全性に直結する施設の健全性を最優先に考えて、施設の劣化や損傷の状態を評価した健全度を重点化指標として評価する必要がある。</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また、施設の</a:t>
            </a:r>
            <a:r>
              <a:rPr lang="ja-JP" altLang="ja-JP" sz="1200" kern="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劣化損傷等の状況以外に、不具合が発生した場合の社会的な影響を勘案する必要があり、その影響が大きいほど</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重大なリスクとして評価する必要がある。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ja-JP" altLang="en-US" sz="1200" kern="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以上の点を踏まえ、健全度と社会的影響度（施設が機能しない場合の</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公園利用への影響等）との組み合わせによるリスクを評価し、施設における補修等の重点化を図る。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ja-JP" alt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優先度評価（案）及び社会的影響度等の評価項目一覧（案）を</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、図３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4‐10</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4‐17</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に示す</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。なお、公園は、社会的情勢等により求められる役割や施設の重要性などが変化することから、優先度評価や社会的影響度等の評価項目については、必要に応じて見直しを図る。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l">
              <a:lnSpc>
                <a:spcPct val="120000"/>
              </a:lnSpc>
            </a:pP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3BBA7BB7-C143-55BF-20B9-F82CCDC9413A}"/>
              </a:ext>
            </a:extLst>
          </p:cNvPr>
          <p:cNvSpPr txBox="1"/>
          <p:nvPr/>
        </p:nvSpPr>
        <p:spPr>
          <a:xfrm>
            <a:off x="4664494" y="1088575"/>
            <a:ext cx="2705100" cy="461665"/>
          </a:xfrm>
          <a:prstGeom prst="rect">
            <a:avLst/>
          </a:prstGeom>
          <a:noFill/>
        </p:spPr>
        <p:txBody>
          <a:bodyPr wrap="square">
            <a:spAutoFit/>
          </a:bodyPr>
          <a:lstStyle/>
          <a:p>
            <a:pPr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公園関連設備</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の重点化の考え方＞</a:t>
            </a:r>
          </a:p>
          <a:p>
            <a:pPr indent="4000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〇優先度評価</a:t>
            </a:r>
          </a:p>
        </p:txBody>
      </p:sp>
      <p:grpSp>
        <p:nvGrpSpPr>
          <p:cNvPr id="13" name="Group 1173">
            <a:extLst>
              <a:ext uri="{FF2B5EF4-FFF2-40B4-BE49-F238E27FC236}">
                <a16:creationId xmlns:a16="http://schemas.microsoft.com/office/drawing/2014/main" id="{ED80034F-281C-99C1-CF11-B84613652D6D}"/>
              </a:ext>
            </a:extLst>
          </p:cNvPr>
          <p:cNvGrpSpPr>
            <a:grpSpLocks/>
          </p:cNvGrpSpPr>
          <p:nvPr/>
        </p:nvGrpSpPr>
        <p:grpSpPr bwMode="auto">
          <a:xfrm>
            <a:off x="4993992" y="1561428"/>
            <a:ext cx="3579164" cy="1977639"/>
            <a:chOff x="1635" y="2040"/>
            <a:chExt cx="4725" cy="3690"/>
          </a:xfrm>
        </p:grpSpPr>
        <p:sp>
          <p:nvSpPr>
            <p:cNvPr id="14" name="Text Box 549">
              <a:extLst>
                <a:ext uri="{FF2B5EF4-FFF2-40B4-BE49-F238E27FC236}">
                  <a16:creationId xmlns:a16="http://schemas.microsoft.com/office/drawing/2014/main" id="{47D900F5-5986-872F-74A2-2D82517E900D}"/>
                </a:ext>
              </a:extLst>
            </p:cNvPr>
            <p:cNvSpPr txBox="1">
              <a:spLocks noChangeArrowheads="1"/>
            </p:cNvSpPr>
            <p:nvPr/>
          </p:nvSpPr>
          <p:spPr bwMode="auto">
            <a:xfrm>
              <a:off x="4102" y="4956"/>
              <a:ext cx="446"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Century" panose="02040604050505020304" pitchFamily="18" charset="0"/>
                  <a:ea typeface="HG丸ｺﾞｼｯｸM-PRO" panose="020F0400000000000000" pitchFamily="50" charset="-128"/>
                  <a:cs typeface="Times New Roman" panose="02020603050405020304" pitchFamily="18" charset="0"/>
                </a:rPr>
                <a:t>中</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Text Box 264">
              <a:extLst>
                <a:ext uri="{FF2B5EF4-FFF2-40B4-BE49-F238E27FC236}">
                  <a16:creationId xmlns:a16="http://schemas.microsoft.com/office/drawing/2014/main" id="{41DB8D4E-22A1-2E6F-A168-C865B2406A3B}"/>
                </a:ext>
              </a:extLst>
            </p:cNvPr>
            <p:cNvSpPr txBox="1">
              <a:spLocks noChangeArrowheads="1"/>
            </p:cNvSpPr>
            <p:nvPr/>
          </p:nvSpPr>
          <p:spPr bwMode="auto">
            <a:xfrm>
              <a:off x="1952" y="3428"/>
              <a:ext cx="4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sz="1050" kern="100">
                  <a:effectLst/>
                  <a:latin typeface="Century" panose="02040604050505020304" pitchFamily="18" charset="0"/>
                  <a:ea typeface="ＭＳ 明朝" panose="02020609040205080304" pitchFamily="17" charset="-128"/>
                  <a:cs typeface="Times New Roman" panose="02020603050405020304" pitchFamily="18" charset="0"/>
                </a:rPr>
                <a:t>Ｃ</a:t>
              </a:r>
            </a:p>
          </p:txBody>
        </p:sp>
        <p:sp>
          <p:nvSpPr>
            <p:cNvPr id="16" name="Text Box 265">
              <a:extLst>
                <a:ext uri="{FF2B5EF4-FFF2-40B4-BE49-F238E27FC236}">
                  <a16:creationId xmlns:a16="http://schemas.microsoft.com/office/drawing/2014/main" id="{7E57AC2B-84AA-5276-A7AF-948DD960D4F5}"/>
                </a:ext>
              </a:extLst>
            </p:cNvPr>
            <p:cNvSpPr txBox="1">
              <a:spLocks noChangeArrowheads="1"/>
            </p:cNvSpPr>
            <p:nvPr/>
          </p:nvSpPr>
          <p:spPr bwMode="auto">
            <a:xfrm>
              <a:off x="1950" y="2579"/>
              <a:ext cx="431"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sz="1050" kern="100">
                  <a:effectLst/>
                  <a:latin typeface="Century" panose="02040604050505020304" pitchFamily="18" charset="0"/>
                  <a:ea typeface="ＭＳ 明朝" panose="02020609040205080304" pitchFamily="17" charset="-128"/>
                  <a:cs typeface="Times New Roman" panose="02020603050405020304" pitchFamily="18" charset="0"/>
                </a:rPr>
                <a:t>Ｄ</a:t>
              </a:r>
            </a:p>
          </p:txBody>
        </p:sp>
        <p:sp>
          <p:nvSpPr>
            <p:cNvPr id="19" name="Text Box 266">
              <a:extLst>
                <a:ext uri="{FF2B5EF4-FFF2-40B4-BE49-F238E27FC236}">
                  <a16:creationId xmlns:a16="http://schemas.microsoft.com/office/drawing/2014/main" id="{F496CCFD-C3C2-EAA5-9822-F979F0376BF4}"/>
                </a:ext>
              </a:extLst>
            </p:cNvPr>
            <p:cNvSpPr txBox="1">
              <a:spLocks noChangeArrowheads="1"/>
            </p:cNvSpPr>
            <p:nvPr/>
          </p:nvSpPr>
          <p:spPr bwMode="auto">
            <a:xfrm>
              <a:off x="1963" y="4045"/>
              <a:ext cx="432"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lnSpc>
                  <a:spcPts val="700"/>
                </a:lnSpc>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000"/>
                </a:lnSpc>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B</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000"/>
                </a:lnSpc>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000"/>
                </a:lnSpc>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A</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Text Box 555">
              <a:extLst>
                <a:ext uri="{FF2B5EF4-FFF2-40B4-BE49-F238E27FC236}">
                  <a16:creationId xmlns:a16="http://schemas.microsoft.com/office/drawing/2014/main" id="{2D2F0AE5-3B4E-EE2B-B488-B3621907FC97}"/>
                </a:ext>
              </a:extLst>
            </p:cNvPr>
            <p:cNvSpPr txBox="1">
              <a:spLocks noChangeArrowheads="1"/>
            </p:cNvSpPr>
            <p:nvPr/>
          </p:nvSpPr>
          <p:spPr bwMode="auto">
            <a:xfrm>
              <a:off x="2773" y="4956"/>
              <a:ext cx="446"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Century" panose="02040604050505020304" pitchFamily="18" charset="0"/>
                  <a:ea typeface="HG丸ｺﾞｼｯｸM-PRO" panose="020F0400000000000000" pitchFamily="50" charset="-128"/>
                  <a:cs typeface="Times New Roman" panose="02020603050405020304" pitchFamily="18" charset="0"/>
                </a:rPr>
                <a:t>小</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1" name="直線矢印コネクタ 20">
              <a:extLst>
                <a:ext uri="{FF2B5EF4-FFF2-40B4-BE49-F238E27FC236}">
                  <a16:creationId xmlns:a16="http://schemas.microsoft.com/office/drawing/2014/main" id="{EC1C7B65-55DD-638A-BA74-9E69183D63DE}"/>
                </a:ext>
              </a:extLst>
            </p:cNvPr>
            <p:cNvCxnSpPr/>
            <p:nvPr/>
          </p:nvCxnSpPr>
          <p:spPr bwMode="auto">
            <a:xfrm flipV="1">
              <a:off x="2340" y="2348"/>
              <a:ext cx="0" cy="2627"/>
            </a:xfrm>
            <a:prstGeom prst="straightConnector1">
              <a:avLst/>
            </a:prstGeom>
            <a:noFill/>
            <a:ln w="19050">
              <a:solidFill>
                <a:schemeClr val="tx1">
                  <a:lumMod val="100000"/>
                  <a:lumOff val="0"/>
                </a:schemeClr>
              </a:solidFill>
              <a:round/>
              <a:headEnd/>
              <a:tailEnd type="triangle" w="lg" len="lg"/>
            </a:ln>
            <a:extLst>
              <a:ext uri="{909E8E84-426E-40DD-AFC4-6F175D3DCCD1}">
                <a14:hiddenFill xmlns:a14="http://schemas.microsoft.com/office/drawing/2010/main">
                  <a:noFill/>
                </a14:hiddenFill>
              </a:ext>
            </a:extLst>
          </p:spPr>
        </p:cxnSp>
        <p:cxnSp>
          <p:nvCxnSpPr>
            <p:cNvPr id="22" name="直線矢印コネクタ 21">
              <a:extLst>
                <a:ext uri="{FF2B5EF4-FFF2-40B4-BE49-F238E27FC236}">
                  <a16:creationId xmlns:a16="http://schemas.microsoft.com/office/drawing/2014/main" id="{CAFD9C71-762E-2328-AD6D-4E0CE71EA5A2}"/>
                </a:ext>
              </a:extLst>
            </p:cNvPr>
            <p:cNvCxnSpPr/>
            <p:nvPr/>
          </p:nvCxnSpPr>
          <p:spPr bwMode="auto">
            <a:xfrm>
              <a:off x="2340" y="4984"/>
              <a:ext cx="4020" cy="0"/>
            </a:xfrm>
            <a:prstGeom prst="straightConnector1">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23" name="テキスト ボックス 3155">
              <a:extLst>
                <a:ext uri="{FF2B5EF4-FFF2-40B4-BE49-F238E27FC236}">
                  <a16:creationId xmlns:a16="http://schemas.microsoft.com/office/drawing/2014/main" id="{D7E04FF9-D277-168B-3416-D19D6769DB9F}"/>
                </a:ext>
              </a:extLst>
            </p:cNvPr>
            <p:cNvSpPr txBox="1">
              <a:spLocks noChangeArrowheads="1"/>
            </p:cNvSpPr>
            <p:nvPr/>
          </p:nvSpPr>
          <p:spPr bwMode="auto">
            <a:xfrm>
              <a:off x="1635" y="3150"/>
              <a:ext cx="372"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Century" panose="02040604050505020304" pitchFamily="18" charset="0"/>
                  <a:ea typeface="HG丸ｺﾞｼｯｸM-PRO" panose="020F0400000000000000" pitchFamily="50" charset="-128"/>
                  <a:cs typeface="Times New Roman" panose="02020603050405020304" pitchFamily="18" charset="0"/>
                </a:rPr>
                <a:t>健全度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テキスト ボックス 3156">
              <a:extLst>
                <a:ext uri="{FF2B5EF4-FFF2-40B4-BE49-F238E27FC236}">
                  <a16:creationId xmlns:a16="http://schemas.microsoft.com/office/drawing/2014/main" id="{39BA135F-2ADD-A066-19B2-10B36DB8362E}"/>
                </a:ext>
              </a:extLst>
            </p:cNvPr>
            <p:cNvSpPr txBox="1">
              <a:spLocks noChangeArrowheads="1"/>
            </p:cNvSpPr>
            <p:nvPr/>
          </p:nvSpPr>
          <p:spPr bwMode="auto">
            <a:xfrm>
              <a:off x="1922" y="4756"/>
              <a:ext cx="43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Century" panose="02040604050505020304" pitchFamily="18" charset="0"/>
                  <a:ea typeface="HG丸ｺﾞｼｯｸM-PRO" panose="020F0400000000000000" pitchFamily="50" charset="-128"/>
                  <a:cs typeface="Times New Roman" panose="02020603050405020304" pitchFamily="18" charset="0"/>
                </a:rPr>
                <a:t>良</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3157">
              <a:extLst>
                <a:ext uri="{FF2B5EF4-FFF2-40B4-BE49-F238E27FC236}">
                  <a16:creationId xmlns:a16="http://schemas.microsoft.com/office/drawing/2014/main" id="{BE23580C-9FE3-9C73-F12A-97FD00EB15E7}"/>
                </a:ext>
              </a:extLst>
            </p:cNvPr>
            <p:cNvSpPr txBox="1">
              <a:spLocks noChangeArrowheads="1"/>
            </p:cNvSpPr>
            <p:nvPr/>
          </p:nvSpPr>
          <p:spPr bwMode="auto">
            <a:xfrm>
              <a:off x="1907" y="2040"/>
              <a:ext cx="421"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Century" panose="02040604050505020304" pitchFamily="18" charset="0"/>
                  <a:ea typeface="HG丸ｺﾞｼｯｸM-PRO" panose="020F0400000000000000" pitchFamily="50" charset="-128"/>
                  <a:cs typeface="Times New Roman" panose="02020603050405020304" pitchFamily="18" charset="0"/>
                </a:rPr>
                <a:t>悪</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テキスト ボックス 3158">
              <a:extLst>
                <a:ext uri="{FF2B5EF4-FFF2-40B4-BE49-F238E27FC236}">
                  <a16:creationId xmlns:a16="http://schemas.microsoft.com/office/drawing/2014/main" id="{27895CC3-0370-3A97-A208-B8A0AD3F4E06}"/>
                </a:ext>
              </a:extLst>
            </p:cNvPr>
            <p:cNvSpPr txBox="1">
              <a:spLocks noChangeArrowheads="1"/>
            </p:cNvSpPr>
            <p:nvPr/>
          </p:nvSpPr>
          <p:spPr bwMode="auto">
            <a:xfrm>
              <a:off x="5430" y="4945"/>
              <a:ext cx="41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Century" panose="02040604050505020304" pitchFamily="18" charset="0"/>
                  <a:ea typeface="HG丸ｺﾞｼｯｸM-PRO" panose="020F0400000000000000" pitchFamily="50" charset="-128"/>
                  <a:cs typeface="Times New Roman" panose="02020603050405020304" pitchFamily="18" charset="0"/>
                </a:rPr>
                <a:t>大</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テキスト ボックス 3159">
              <a:extLst>
                <a:ext uri="{FF2B5EF4-FFF2-40B4-BE49-F238E27FC236}">
                  <a16:creationId xmlns:a16="http://schemas.microsoft.com/office/drawing/2014/main" id="{65C3F3F0-431C-12C3-339E-C12774590D3D}"/>
                </a:ext>
              </a:extLst>
            </p:cNvPr>
            <p:cNvSpPr txBox="1">
              <a:spLocks noChangeArrowheads="1"/>
            </p:cNvSpPr>
            <p:nvPr/>
          </p:nvSpPr>
          <p:spPr bwMode="auto">
            <a:xfrm>
              <a:off x="3252" y="5244"/>
              <a:ext cx="2139"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Century" panose="02040604050505020304" pitchFamily="18" charset="0"/>
                  <a:ea typeface="HG丸ｺﾞｼｯｸM-PRO" panose="020F0400000000000000" pitchFamily="50" charset="-128"/>
                  <a:cs typeface="Times New Roman" panose="02020603050405020304" pitchFamily="18" charset="0"/>
                </a:rPr>
                <a:t>社会的影響度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28" name="Group 1172">
              <a:extLst>
                <a:ext uri="{FF2B5EF4-FFF2-40B4-BE49-F238E27FC236}">
                  <a16:creationId xmlns:a16="http://schemas.microsoft.com/office/drawing/2014/main" id="{55BF2649-8ADF-26A7-7A17-E493C375CE80}"/>
                </a:ext>
              </a:extLst>
            </p:cNvPr>
            <p:cNvGrpSpPr>
              <a:grpSpLocks/>
            </p:cNvGrpSpPr>
            <p:nvPr/>
          </p:nvGrpSpPr>
          <p:grpSpPr bwMode="auto">
            <a:xfrm>
              <a:off x="2455" y="2328"/>
              <a:ext cx="3780" cy="2570"/>
              <a:chOff x="2455" y="2328"/>
              <a:chExt cx="3780" cy="2570"/>
            </a:xfrm>
          </p:grpSpPr>
          <p:grpSp>
            <p:nvGrpSpPr>
              <p:cNvPr id="29" name="Group 1165">
                <a:extLst>
                  <a:ext uri="{FF2B5EF4-FFF2-40B4-BE49-F238E27FC236}">
                    <a16:creationId xmlns:a16="http://schemas.microsoft.com/office/drawing/2014/main" id="{B303B295-EB5C-7CF6-0DB6-6B118CFF629F}"/>
                  </a:ext>
                </a:extLst>
              </p:cNvPr>
              <p:cNvGrpSpPr>
                <a:grpSpLocks/>
              </p:cNvGrpSpPr>
              <p:nvPr/>
            </p:nvGrpSpPr>
            <p:grpSpPr bwMode="auto">
              <a:xfrm>
                <a:off x="2455" y="2328"/>
                <a:ext cx="1228" cy="822"/>
                <a:chOff x="2455" y="2328"/>
                <a:chExt cx="1228" cy="822"/>
              </a:xfrm>
            </p:grpSpPr>
            <p:sp>
              <p:nvSpPr>
                <p:cNvPr id="56" name="角丸四角形 3093">
                  <a:extLst>
                    <a:ext uri="{FF2B5EF4-FFF2-40B4-BE49-F238E27FC236}">
                      <a16:creationId xmlns:a16="http://schemas.microsoft.com/office/drawing/2014/main" id="{63719DED-1061-14DE-DD7A-2FF85E3DC506}"/>
                    </a:ext>
                  </a:extLst>
                </p:cNvPr>
                <p:cNvSpPr>
                  <a:spLocks noChangeArrowheads="1"/>
                </p:cNvSpPr>
                <p:nvPr/>
              </p:nvSpPr>
              <p:spPr bwMode="auto">
                <a:xfrm>
                  <a:off x="2455" y="2328"/>
                  <a:ext cx="1228" cy="822"/>
                </a:xfrm>
                <a:prstGeom prst="roundRect">
                  <a:avLst>
                    <a:gd name="adj" fmla="val 16667"/>
                  </a:avLst>
                </a:prstGeom>
                <a:noFill/>
                <a:ln w="15875">
                  <a:solidFill>
                    <a:schemeClr val="tx1">
                      <a:lumMod val="100000"/>
                      <a:lumOff val="0"/>
                    </a:schemeClr>
                  </a:solidFill>
                  <a:round/>
                  <a:headEnd/>
                  <a:tailEnd/>
                </a:ln>
                <a:extLst>
                  <a:ext uri="{909E8E84-426E-40DD-AFC4-6F175D3DCCD1}">
                    <a14:hiddenFill xmlns:a14="http://schemas.microsoft.com/office/drawing/2010/main">
                      <a:solidFill>
                        <a:srgbClr val="FF99CC"/>
                      </a:solidFill>
                    </a14:hiddenFill>
                  </a:ext>
                </a:extLst>
              </p:spPr>
              <p:txBody>
                <a:bodyPr rot="0" vert="horz" wrap="square" lIns="91440" tIns="45720" rIns="91440" bIns="45720" anchor="ctr" anchorCtr="0" upright="1">
                  <a:noAutofit/>
                </a:bodyPr>
                <a:lstStyle/>
                <a:p>
                  <a:endParaRPr lang="ja-JP" altLang="en-US"/>
                </a:p>
              </p:txBody>
            </p:sp>
            <p:sp>
              <p:nvSpPr>
                <p:cNvPr id="57" name="テキスト ボックス 3094">
                  <a:extLst>
                    <a:ext uri="{FF2B5EF4-FFF2-40B4-BE49-F238E27FC236}">
                      <a16:creationId xmlns:a16="http://schemas.microsoft.com/office/drawing/2014/main" id="{0DE4A623-BBCE-9437-F613-07477EEB272E}"/>
                    </a:ext>
                  </a:extLst>
                </p:cNvPr>
                <p:cNvSpPr txBox="1">
                  <a:spLocks noChangeArrowheads="1"/>
                </p:cNvSpPr>
                <p:nvPr/>
              </p:nvSpPr>
              <p:spPr bwMode="auto">
                <a:xfrm>
                  <a:off x="2518" y="2498"/>
                  <a:ext cx="1110"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spc="-20" dirty="0">
                      <a:effectLst/>
                      <a:latin typeface="Century" panose="02040604050505020304" pitchFamily="18" charset="0"/>
                      <a:ea typeface="HG丸ｺﾞｼｯｸM-PRO" panose="020F0400000000000000" pitchFamily="50" charset="-128"/>
                      <a:cs typeface="Times New Roman" panose="02020603050405020304" pitchFamily="18" charset="0"/>
                    </a:rPr>
                    <a:t>重点化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30" name="Group 1166">
                <a:extLst>
                  <a:ext uri="{FF2B5EF4-FFF2-40B4-BE49-F238E27FC236}">
                    <a16:creationId xmlns:a16="http://schemas.microsoft.com/office/drawing/2014/main" id="{717E3711-1352-CF2E-31FE-E4137EA09FAD}"/>
                  </a:ext>
                </a:extLst>
              </p:cNvPr>
              <p:cNvGrpSpPr>
                <a:grpSpLocks/>
              </p:cNvGrpSpPr>
              <p:nvPr/>
            </p:nvGrpSpPr>
            <p:grpSpPr bwMode="auto">
              <a:xfrm>
                <a:off x="3731" y="2328"/>
                <a:ext cx="1228" cy="822"/>
                <a:chOff x="3731" y="2328"/>
                <a:chExt cx="1228" cy="822"/>
              </a:xfrm>
            </p:grpSpPr>
            <p:sp>
              <p:nvSpPr>
                <p:cNvPr id="54" name="角丸四角形 3096">
                  <a:extLst>
                    <a:ext uri="{FF2B5EF4-FFF2-40B4-BE49-F238E27FC236}">
                      <a16:creationId xmlns:a16="http://schemas.microsoft.com/office/drawing/2014/main" id="{DFC07911-A68F-3C7F-846D-2B5C6080CDBC}"/>
                    </a:ext>
                  </a:extLst>
                </p:cNvPr>
                <p:cNvSpPr>
                  <a:spLocks noChangeArrowheads="1"/>
                </p:cNvSpPr>
                <p:nvPr/>
              </p:nvSpPr>
              <p:spPr bwMode="auto">
                <a:xfrm>
                  <a:off x="3731" y="2328"/>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55" name="テキスト ボックス 3097">
                  <a:extLst>
                    <a:ext uri="{FF2B5EF4-FFF2-40B4-BE49-F238E27FC236}">
                      <a16:creationId xmlns:a16="http://schemas.microsoft.com/office/drawing/2014/main" id="{4E050272-6530-951F-2B9E-FE9516E12E90}"/>
                    </a:ext>
                  </a:extLst>
                </p:cNvPr>
                <p:cNvSpPr txBox="1">
                  <a:spLocks noChangeArrowheads="1"/>
                </p:cNvSpPr>
                <p:nvPr/>
              </p:nvSpPr>
              <p:spPr bwMode="auto">
                <a:xfrm>
                  <a:off x="3731" y="2481"/>
                  <a:ext cx="119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Century" panose="02040604050505020304" pitchFamily="18" charset="0"/>
                      <a:ea typeface="HG丸ｺﾞｼｯｸM-PRO" panose="020F0400000000000000" pitchFamily="50" charset="-128"/>
                      <a:cs typeface="Times New Roman" panose="02020603050405020304" pitchFamily="18" charset="0"/>
                    </a:rPr>
                    <a:t>最重点化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31" name="Group 1167">
                <a:extLst>
                  <a:ext uri="{FF2B5EF4-FFF2-40B4-BE49-F238E27FC236}">
                    <a16:creationId xmlns:a16="http://schemas.microsoft.com/office/drawing/2014/main" id="{CCFEED9D-2DFF-3797-A2D6-A14AED8FF586}"/>
                  </a:ext>
                </a:extLst>
              </p:cNvPr>
              <p:cNvGrpSpPr>
                <a:grpSpLocks/>
              </p:cNvGrpSpPr>
              <p:nvPr/>
            </p:nvGrpSpPr>
            <p:grpSpPr bwMode="auto">
              <a:xfrm>
                <a:off x="5007" y="2328"/>
                <a:ext cx="1228" cy="822"/>
                <a:chOff x="5007" y="2328"/>
                <a:chExt cx="1228" cy="822"/>
              </a:xfrm>
            </p:grpSpPr>
            <p:sp>
              <p:nvSpPr>
                <p:cNvPr id="52" name="角丸四角形 3099">
                  <a:extLst>
                    <a:ext uri="{FF2B5EF4-FFF2-40B4-BE49-F238E27FC236}">
                      <a16:creationId xmlns:a16="http://schemas.microsoft.com/office/drawing/2014/main" id="{D8978438-5197-972D-DD19-E955B15D1A9F}"/>
                    </a:ext>
                  </a:extLst>
                </p:cNvPr>
                <p:cNvSpPr>
                  <a:spLocks noChangeArrowheads="1"/>
                </p:cNvSpPr>
                <p:nvPr/>
              </p:nvSpPr>
              <p:spPr bwMode="auto">
                <a:xfrm>
                  <a:off x="5007" y="2328"/>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53" name="テキスト ボックス 3100">
                  <a:extLst>
                    <a:ext uri="{FF2B5EF4-FFF2-40B4-BE49-F238E27FC236}">
                      <a16:creationId xmlns:a16="http://schemas.microsoft.com/office/drawing/2014/main" id="{949D45A1-53DF-FCEF-3F6A-C248B17C5ED1}"/>
                    </a:ext>
                  </a:extLst>
                </p:cNvPr>
                <p:cNvSpPr txBox="1">
                  <a:spLocks noChangeArrowheads="1"/>
                </p:cNvSpPr>
                <p:nvPr/>
              </p:nvSpPr>
              <p:spPr bwMode="auto">
                <a:xfrm>
                  <a:off x="5007" y="2497"/>
                  <a:ext cx="1187"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Century" panose="02040604050505020304" pitchFamily="18" charset="0"/>
                      <a:ea typeface="HG丸ｺﾞｼｯｸM-PRO" panose="020F0400000000000000" pitchFamily="50" charset="-128"/>
                      <a:cs typeface="Times New Roman" panose="02020603050405020304" pitchFamily="18" charset="0"/>
                    </a:rPr>
                    <a:t>最重点化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32" name="Group 1170">
                <a:extLst>
                  <a:ext uri="{FF2B5EF4-FFF2-40B4-BE49-F238E27FC236}">
                    <a16:creationId xmlns:a16="http://schemas.microsoft.com/office/drawing/2014/main" id="{6761DF6D-7705-0640-41F9-BBD3294B5964}"/>
                  </a:ext>
                </a:extLst>
              </p:cNvPr>
              <p:cNvGrpSpPr>
                <a:grpSpLocks/>
              </p:cNvGrpSpPr>
              <p:nvPr/>
            </p:nvGrpSpPr>
            <p:grpSpPr bwMode="auto">
              <a:xfrm>
                <a:off x="2455" y="3207"/>
                <a:ext cx="1228" cy="822"/>
                <a:chOff x="2455" y="3207"/>
                <a:chExt cx="1228" cy="822"/>
              </a:xfrm>
            </p:grpSpPr>
            <p:sp>
              <p:nvSpPr>
                <p:cNvPr id="50" name="角丸四角形 3102">
                  <a:extLst>
                    <a:ext uri="{FF2B5EF4-FFF2-40B4-BE49-F238E27FC236}">
                      <a16:creationId xmlns:a16="http://schemas.microsoft.com/office/drawing/2014/main" id="{256992BA-5005-7F6A-7F29-9BD8C75E5D01}"/>
                    </a:ext>
                  </a:extLst>
                </p:cNvPr>
                <p:cNvSpPr>
                  <a:spLocks noChangeArrowheads="1"/>
                </p:cNvSpPr>
                <p:nvPr/>
              </p:nvSpPr>
              <p:spPr bwMode="auto">
                <a:xfrm>
                  <a:off x="2455" y="3207"/>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51" name="テキスト ボックス 3103">
                  <a:extLst>
                    <a:ext uri="{FF2B5EF4-FFF2-40B4-BE49-F238E27FC236}">
                      <a16:creationId xmlns:a16="http://schemas.microsoft.com/office/drawing/2014/main" id="{EE40AA99-5FF4-BD98-DD2F-E0138B359067}"/>
                    </a:ext>
                  </a:extLst>
                </p:cNvPr>
                <p:cNvSpPr txBox="1">
                  <a:spLocks noChangeArrowheads="1"/>
                </p:cNvSpPr>
                <p:nvPr/>
              </p:nvSpPr>
              <p:spPr bwMode="auto">
                <a:xfrm>
                  <a:off x="2565" y="3379"/>
                  <a:ext cx="96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Century" panose="02040604050505020304" pitchFamily="18" charset="0"/>
                      <a:ea typeface="HG丸ｺﾞｼｯｸM-PRO" panose="020F0400000000000000" pitchFamily="50" charset="-128"/>
                      <a:cs typeface="Times New Roman" panose="02020603050405020304" pitchFamily="18" charset="0"/>
                    </a:rPr>
                    <a:t>標準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33" name="Group 1169">
                <a:extLst>
                  <a:ext uri="{FF2B5EF4-FFF2-40B4-BE49-F238E27FC236}">
                    <a16:creationId xmlns:a16="http://schemas.microsoft.com/office/drawing/2014/main" id="{798B41E0-B0C5-D746-7031-A12DE3DAB9AF}"/>
                  </a:ext>
                </a:extLst>
              </p:cNvPr>
              <p:cNvGrpSpPr>
                <a:grpSpLocks/>
              </p:cNvGrpSpPr>
              <p:nvPr/>
            </p:nvGrpSpPr>
            <p:grpSpPr bwMode="auto">
              <a:xfrm>
                <a:off x="3731" y="3197"/>
                <a:ext cx="1228" cy="822"/>
                <a:chOff x="3731" y="3197"/>
                <a:chExt cx="1228" cy="822"/>
              </a:xfrm>
            </p:grpSpPr>
            <p:sp>
              <p:nvSpPr>
                <p:cNvPr id="48" name="角丸四角形 3139">
                  <a:extLst>
                    <a:ext uri="{FF2B5EF4-FFF2-40B4-BE49-F238E27FC236}">
                      <a16:creationId xmlns:a16="http://schemas.microsoft.com/office/drawing/2014/main" id="{CAFB2153-9D85-A78D-444C-C538114FB630}"/>
                    </a:ext>
                  </a:extLst>
                </p:cNvPr>
                <p:cNvSpPr>
                  <a:spLocks noChangeArrowheads="1"/>
                </p:cNvSpPr>
                <p:nvPr/>
              </p:nvSpPr>
              <p:spPr bwMode="auto">
                <a:xfrm>
                  <a:off x="3731" y="3197"/>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49" name="テキスト ボックス 3140">
                  <a:extLst>
                    <a:ext uri="{FF2B5EF4-FFF2-40B4-BE49-F238E27FC236}">
                      <a16:creationId xmlns:a16="http://schemas.microsoft.com/office/drawing/2014/main" id="{2B6AFE3C-6953-2DAD-9C87-E4A38C369899}"/>
                    </a:ext>
                  </a:extLst>
                </p:cNvPr>
                <p:cNvSpPr txBox="1">
                  <a:spLocks noChangeArrowheads="1"/>
                </p:cNvSpPr>
                <p:nvPr/>
              </p:nvSpPr>
              <p:spPr bwMode="auto">
                <a:xfrm>
                  <a:off x="3775" y="3394"/>
                  <a:ext cx="1065"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Century" panose="02040604050505020304" pitchFamily="18" charset="0"/>
                      <a:ea typeface="HG丸ｺﾞｼｯｸM-PRO" panose="020F0400000000000000" pitchFamily="50" charset="-128"/>
                      <a:cs typeface="Times New Roman" panose="02020603050405020304" pitchFamily="18" charset="0"/>
                    </a:rPr>
                    <a:t>重点化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34" name="Group 1168">
                <a:extLst>
                  <a:ext uri="{FF2B5EF4-FFF2-40B4-BE49-F238E27FC236}">
                    <a16:creationId xmlns:a16="http://schemas.microsoft.com/office/drawing/2014/main" id="{D704EC45-BE5A-A620-F1DE-9D2B3B4C5317}"/>
                  </a:ext>
                </a:extLst>
              </p:cNvPr>
              <p:cNvGrpSpPr>
                <a:grpSpLocks/>
              </p:cNvGrpSpPr>
              <p:nvPr/>
            </p:nvGrpSpPr>
            <p:grpSpPr bwMode="auto">
              <a:xfrm>
                <a:off x="5008" y="3204"/>
                <a:ext cx="1227" cy="821"/>
                <a:chOff x="5008" y="3204"/>
                <a:chExt cx="1227" cy="821"/>
              </a:xfrm>
            </p:grpSpPr>
            <p:sp>
              <p:nvSpPr>
                <p:cNvPr id="46" name="角丸四角形 3142">
                  <a:extLst>
                    <a:ext uri="{FF2B5EF4-FFF2-40B4-BE49-F238E27FC236}">
                      <a16:creationId xmlns:a16="http://schemas.microsoft.com/office/drawing/2014/main" id="{65097ACF-336B-464E-01E5-1B095F442873}"/>
                    </a:ext>
                  </a:extLst>
                </p:cNvPr>
                <p:cNvSpPr>
                  <a:spLocks noChangeArrowheads="1"/>
                </p:cNvSpPr>
                <p:nvPr/>
              </p:nvSpPr>
              <p:spPr bwMode="auto">
                <a:xfrm>
                  <a:off x="5008" y="3204"/>
                  <a:ext cx="1227" cy="821"/>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47" name="テキスト ボックス 3143">
                  <a:extLst>
                    <a:ext uri="{FF2B5EF4-FFF2-40B4-BE49-F238E27FC236}">
                      <a16:creationId xmlns:a16="http://schemas.microsoft.com/office/drawing/2014/main" id="{033D32CA-BB10-9778-4744-E683DD3B7F46}"/>
                    </a:ext>
                  </a:extLst>
                </p:cNvPr>
                <p:cNvSpPr txBox="1">
                  <a:spLocks noChangeArrowheads="1"/>
                </p:cNvSpPr>
                <p:nvPr/>
              </p:nvSpPr>
              <p:spPr bwMode="auto">
                <a:xfrm>
                  <a:off x="5064" y="3373"/>
                  <a:ext cx="1146"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Century" panose="02040604050505020304" pitchFamily="18" charset="0"/>
                      <a:ea typeface="HG丸ｺﾞｼｯｸM-PRO" panose="020F0400000000000000" pitchFamily="50" charset="-128"/>
                      <a:cs typeface="Times New Roman" panose="02020603050405020304" pitchFamily="18" charset="0"/>
                    </a:rPr>
                    <a:t>重点化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35" name="Group 1171">
                <a:extLst>
                  <a:ext uri="{FF2B5EF4-FFF2-40B4-BE49-F238E27FC236}">
                    <a16:creationId xmlns:a16="http://schemas.microsoft.com/office/drawing/2014/main" id="{7B6A9AE2-06DC-C5BA-B568-2577E4672C12}"/>
                  </a:ext>
                </a:extLst>
              </p:cNvPr>
              <p:cNvGrpSpPr>
                <a:grpSpLocks/>
              </p:cNvGrpSpPr>
              <p:nvPr/>
            </p:nvGrpSpPr>
            <p:grpSpPr bwMode="auto">
              <a:xfrm>
                <a:off x="5007" y="4076"/>
                <a:ext cx="1228" cy="822"/>
                <a:chOff x="5007" y="4076"/>
                <a:chExt cx="1228" cy="822"/>
              </a:xfrm>
            </p:grpSpPr>
            <p:sp>
              <p:nvSpPr>
                <p:cNvPr id="44" name="角丸四角形 3151">
                  <a:extLst>
                    <a:ext uri="{FF2B5EF4-FFF2-40B4-BE49-F238E27FC236}">
                      <a16:creationId xmlns:a16="http://schemas.microsoft.com/office/drawing/2014/main" id="{1D653CE2-8C7F-C5BE-03F9-E9CF328004E1}"/>
                    </a:ext>
                  </a:extLst>
                </p:cNvPr>
                <p:cNvSpPr>
                  <a:spLocks noChangeArrowheads="1"/>
                </p:cNvSpPr>
                <p:nvPr/>
              </p:nvSpPr>
              <p:spPr bwMode="auto">
                <a:xfrm>
                  <a:off x="5007" y="4076"/>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99CC"/>
                      </a:solidFill>
                    </a14:hiddenFill>
                  </a:ext>
                </a:extLst>
              </p:spPr>
              <p:txBody>
                <a:bodyPr rot="0" vert="horz" wrap="square" lIns="91440" tIns="45720" rIns="91440" bIns="45720" anchor="ctr" anchorCtr="0" upright="1">
                  <a:noAutofit/>
                </a:bodyPr>
                <a:lstStyle/>
                <a:p>
                  <a:endParaRPr lang="ja-JP" altLang="en-US"/>
                </a:p>
              </p:txBody>
            </p:sp>
            <p:sp>
              <p:nvSpPr>
                <p:cNvPr id="45" name="テキスト ボックス 3152">
                  <a:extLst>
                    <a:ext uri="{FF2B5EF4-FFF2-40B4-BE49-F238E27FC236}">
                      <a16:creationId xmlns:a16="http://schemas.microsoft.com/office/drawing/2014/main" id="{C80E1D8B-3E7A-0938-879B-D2397A48A987}"/>
                    </a:ext>
                  </a:extLst>
                </p:cNvPr>
                <p:cNvSpPr txBox="1">
                  <a:spLocks noChangeArrowheads="1"/>
                </p:cNvSpPr>
                <p:nvPr/>
              </p:nvSpPr>
              <p:spPr bwMode="auto">
                <a:xfrm>
                  <a:off x="5043" y="4271"/>
                  <a:ext cx="1187"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Century" panose="02040604050505020304" pitchFamily="18" charset="0"/>
                      <a:ea typeface="HG丸ｺﾞｼｯｸM-PRO" panose="020F0400000000000000" pitchFamily="50" charset="-128"/>
                      <a:cs typeface="Times New Roman" panose="02020603050405020304" pitchFamily="18" charset="0"/>
                    </a:rPr>
                    <a:t>標準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36" name="Group 1161">
                <a:extLst>
                  <a:ext uri="{FF2B5EF4-FFF2-40B4-BE49-F238E27FC236}">
                    <a16:creationId xmlns:a16="http://schemas.microsoft.com/office/drawing/2014/main" id="{DBB6D199-CEF8-EFDB-D31C-0CB8843A87EA}"/>
                  </a:ext>
                </a:extLst>
              </p:cNvPr>
              <p:cNvGrpSpPr>
                <a:grpSpLocks/>
              </p:cNvGrpSpPr>
              <p:nvPr/>
            </p:nvGrpSpPr>
            <p:grpSpPr bwMode="auto">
              <a:xfrm>
                <a:off x="3731" y="4076"/>
                <a:ext cx="1228" cy="822"/>
                <a:chOff x="3731" y="4076"/>
                <a:chExt cx="1228" cy="822"/>
              </a:xfrm>
            </p:grpSpPr>
            <p:sp>
              <p:nvSpPr>
                <p:cNvPr id="42" name="角丸四角形 3148">
                  <a:extLst>
                    <a:ext uri="{FF2B5EF4-FFF2-40B4-BE49-F238E27FC236}">
                      <a16:creationId xmlns:a16="http://schemas.microsoft.com/office/drawing/2014/main" id="{9942DCA9-C1EE-C561-6F06-3EA74BDE5C3B}"/>
                    </a:ext>
                  </a:extLst>
                </p:cNvPr>
                <p:cNvSpPr>
                  <a:spLocks noChangeArrowheads="1"/>
                </p:cNvSpPr>
                <p:nvPr/>
              </p:nvSpPr>
              <p:spPr bwMode="auto">
                <a:xfrm>
                  <a:off x="3731" y="4076"/>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43" name="テキスト ボックス 3149">
                  <a:extLst>
                    <a:ext uri="{FF2B5EF4-FFF2-40B4-BE49-F238E27FC236}">
                      <a16:creationId xmlns:a16="http://schemas.microsoft.com/office/drawing/2014/main" id="{3ED44F02-145B-3041-98E8-A909159E60E0}"/>
                    </a:ext>
                  </a:extLst>
                </p:cNvPr>
                <p:cNvSpPr txBox="1">
                  <a:spLocks noChangeArrowheads="1"/>
                </p:cNvSpPr>
                <p:nvPr/>
              </p:nvSpPr>
              <p:spPr bwMode="auto">
                <a:xfrm>
                  <a:off x="3731" y="4233"/>
                  <a:ext cx="115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Century" panose="02040604050505020304" pitchFamily="18" charset="0"/>
                      <a:ea typeface="HG丸ｺﾞｼｯｸM-PRO" panose="020F0400000000000000" pitchFamily="50" charset="-128"/>
                      <a:cs typeface="Times New Roman" panose="02020603050405020304" pitchFamily="18" charset="0"/>
                    </a:rPr>
                    <a:t>標準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37" name="Group 1160">
                <a:extLst>
                  <a:ext uri="{FF2B5EF4-FFF2-40B4-BE49-F238E27FC236}">
                    <a16:creationId xmlns:a16="http://schemas.microsoft.com/office/drawing/2014/main" id="{BBFB3572-D39B-800C-7E02-52460C804CA9}"/>
                  </a:ext>
                </a:extLst>
              </p:cNvPr>
              <p:cNvGrpSpPr>
                <a:grpSpLocks/>
              </p:cNvGrpSpPr>
              <p:nvPr/>
            </p:nvGrpSpPr>
            <p:grpSpPr bwMode="auto">
              <a:xfrm>
                <a:off x="2455" y="4076"/>
                <a:ext cx="1228" cy="822"/>
                <a:chOff x="2455" y="4076"/>
                <a:chExt cx="1228" cy="822"/>
              </a:xfrm>
            </p:grpSpPr>
            <p:sp>
              <p:nvSpPr>
                <p:cNvPr id="38" name="角丸四角形 3145">
                  <a:extLst>
                    <a:ext uri="{FF2B5EF4-FFF2-40B4-BE49-F238E27FC236}">
                      <a16:creationId xmlns:a16="http://schemas.microsoft.com/office/drawing/2014/main" id="{74898AB7-D66C-7C67-D704-2ABE629831A3}"/>
                    </a:ext>
                  </a:extLst>
                </p:cNvPr>
                <p:cNvSpPr>
                  <a:spLocks noChangeArrowheads="1"/>
                </p:cNvSpPr>
                <p:nvPr/>
              </p:nvSpPr>
              <p:spPr bwMode="auto">
                <a:xfrm>
                  <a:off x="2455" y="4076"/>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p>
              </p:txBody>
            </p:sp>
            <p:sp>
              <p:nvSpPr>
                <p:cNvPr id="41" name="テキスト ボックス 3146">
                  <a:extLst>
                    <a:ext uri="{FF2B5EF4-FFF2-40B4-BE49-F238E27FC236}">
                      <a16:creationId xmlns:a16="http://schemas.microsoft.com/office/drawing/2014/main" id="{B138FF9E-A7AB-66A8-370C-941C87DD8412}"/>
                    </a:ext>
                  </a:extLst>
                </p:cNvPr>
                <p:cNvSpPr txBox="1">
                  <a:spLocks noChangeArrowheads="1"/>
                </p:cNvSpPr>
                <p:nvPr/>
              </p:nvSpPr>
              <p:spPr bwMode="auto">
                <a:xfrm>
                  <a:off x="2455" y="4233"/>
                  <a:ext cx="1203"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Century" panose="02040604050505020304" pitchFamily="18" charset="0"/>
                      <a:ea typeface="HG丸ｺﾞｼｯｸM-PRO" panose="020F0400000000000000" pitchFamily="50" charset="-128"/>
                      <a:cs typeface="Times New Roman" panose="02020603050405020304" pitchFamily="18" charset="0"/>
                    </a:rPr>
                    <a:t>標準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grpSp>
      <p:sp>
        <p:nvSpPr>
          <p:cNvPr id="58" name="テキスト ボックス 9">
            <a:extLst>
              <a:ext uri="{FF2B5EF4-FFF2-40B4-BE49-F238E27FC236}">
                <a16:creationId xmlns:a16="http://schemas.microsoft.com/office/drawing/2014/main" id="{393971EB-25F5-789B-3E94-99CAC3E1CEFE}"/>
              </a:ext>
            </a:extLst>
          </p:cNvPr>
          <p:cNvSpPr txBox="1">
            <a:spLocks/>
          </p:cNvSpPr>
          <p:nvPr/>
        </p:nvSpPr>
        <p:spPr>
          <a:xfrm>
            <a:off x="5706426" y="3511834"/>
            <a:ext cx="2623185" cy="104100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0000"/>
              </a:lnSpc>
            </a:pPr>
            <a:r>
              <a:rPr lang="ja-JP" sz="1050" kern="100" spc="-30" dirty="0">
                <a:effectLst/>
                <a:ea typeface="HG丸ｺﾞｼｯｸM-PRO" panose="020F0400000000000000" pitchFamily="50" charset="-128"/>
                <a:cs typeface="Times New Roman" panose="02020603050405020304" pitchFamily="18" charset="0"/>
              </a:rPr>
              <a:t>最重点化：最優先に対応が必要な施設</a:t>
            </a:r>
            <a:endParaRPr lang="ja-JP" sz="1050" kern="100" dirty="0">
              <a:effectLst/>
              <a:ea typeface="ＭＳ 明朝" panose="02020609040205080304" pitchFamily="17" charset="-128"/>
              <a:cs typeface="Times New Roman" panose="02020603050405020304" pitchFamily="18" charset="0"/>
            </a:endParaRPr>
          </a:p>
          <a:p>
            <a:pPr algn="just">
              <a:lnSpc>
                <a:spcPct val="120000"/>
              </a:lnSpc>
            </a:pPr>
            <a:r>
              <a:rPr lang="ja-JP" sz="1050" kern="100" spc="-30" dirty="0">
                <a:effectLst/>
                <a:ea typeface="HG丸ｺﾞｼｯｸM-PRO" panose="020F0400000000000000" pitchFamily="50" charset="-128"/>
                <a:cs typeface="Times New Roman" panose="02020603050405020304" pitchFamily="18" charset="0"/>
              </a:rPr>
              <a:t>重点化　：優先的に対応が必要な施設</a:t>
            </a:r>
            <a:endParaRPr lang="ja-JP" sz="1050" kern="100" dirty="0">
              <a:effectLst/>
              <a:ea typeface="ＭＳ 明朝" panose="02020609040205080304" pitchFamily="17" charset="-128"/>
              <a:cs typeface="Times New Roman" panose="02020603050405020304" pitchFamily="18" charset="0"/>
            </a:endParaRPr>
          </a:p>
          <a:p>
            <a:pPr algn="just">
              <a:lnSpc>
                <a:spcPct val="120000"/>
              </a:lnSpc>
            </a:pPr>
            <a:r>
              <a:rPr lang="ja-JP" sz="1050" kern="100" spc="-30" dirty="0">
                <a:effectLst/>
                <a:ea typeface="HG丸ｺﾞｼｯｸM-PRO" panose="020F0400000000000000" pitchFamily="50" charset="-128"/>
                <a:cs typeface="Times New Roman" panose="02020603050405020304" pitchFamily="18" charset="0"/>
              </a:rPr>
              <a:t>標準　　：</a:t>
            </a:r>
            <a:r>
              <a:rPr lang="ja-JP" sz="1050" kern="100" spc="-30" dirty="0">
                <a:solidFill>
                  <a:srgbClr val="FF0000"/>
                </a:solidFill>
                <a:effectLst/>
                <a:ea typeface="HG丸ｺﾞｼｯｸM-PRO" panose="020F0400000000000000" pitchFamily="50" charset="-128"/>
                <a:cs typeface="Times New Roman" panose="02020603050405020304" pitchFamily="18" charset="0"/>
              </a:rPr>
              <a:t>健全</a:t>
            </a:r>
            <a:r>
              <a:rPr lang="en-US" sz="1050" kern="100" spc="-30" dirty="0">
                <a:solidFill>
                  <a:srgbClr val="FF0000"/>
                </a:solidFill>
                <a:effectLst/>
                <a:ea typeface="HG丸ｺﾞｼｯｸM-PRO" panose="020F0400000000000000" pitchFamily="50" charset="-128"/>
                <a:cs typeface="Times New Roman" panose="02020603050405020304" pitchFamily="18" charset="0"/>
              </a:rPr>
              <a:t>C</a:t>
            </a:r>
            <a:r>
              <a:rPr lang="ja-JP" sz="1050" kern="100" spc="-30" dirty="0">
                <a:solidFill>
                  <a:srgbClr val="FF0000"/>
                </a:solidFill>
                <a:effectLst/>
                <a:ea typeface="HG丸ｺﾞｼｯｸM-PRO" panose="020F0400000000000000" pitchFamily="50" charset="-128"/>
                <a:cs typeface="Times New Roman" panose="02020603050405020304" pitchFamily="18" charset="0"/>
              </a:rPr>
              <a:t>は、順次対応を行う施設</a:t>
            </a:r>
            <a:endParaRPr lang="ja-JP" sz="1050" kern="100" dirty="0">
              <a:effectLst/>
              <a:ea typeface="ＭＳ 明朝" panose="02020609040205080304" pitchFamily="17" charset="-128"/>
              <a:cs typeface="Times New Roman" panose="02020603050405020304" pitchFamily="18" charset="0"/>
            </a:endParaRPr>
          </a:p>
          <a:p>
            <a:pPr indent="628650" algn="just">
              <a:lnSpc>
                <a:spcPct val="120000"/>
              </a:lnSpc>
            </a:pPr>
            <a:r>
              <a:rPr lang="ja-JP" sz="1050" kern="100" spc="-30" dirty="0">
                <a:solidFill>
                  <a:srgbClr val="FF0000"/>
                </a:solidFill>
                <a:effectLst/>
                <a:ea typeface="HG丸ｺﾞｼｯｸM-PRO" panose="020F0400000000000000" pitchFamily="50" charset="-128"/>
                <a:cs typeface="Times New Roman" panose="02020603050405020304" pitchFamily="18" charset="0"/>
              </a:rPr>
              <a:t>健全度</a:t>
            </a:r>
            <a:r>
              <a:rPr lang="en-US" sz="1050" kern="100" spc="-30" dirty="0">
                <a:solidFill>
                  <a:srgbClr val="FF0000"/>
                </a:solidFill>
                <a:effectLst/>
                <a:ea typeface="HG丸ｺﾞｼｯｸM-PRO" panose="020F0400000000000000" pitchFamily="50" charset="-128"/>
                <a:cs typeface="Times New Roman" panose="02020603050405020304" pitchFamily="18" charset="0"/>
              </a:rPr>
              <a:t>A</a:t>
            </a:r>
            <a:r>
              <a:rPr lang="ja-JP" sz="1050" kern="100" spc="-30" dirty="0">
                <a:solidFill>
                  <a:srgbClr val="FF0000"/>
                </a:solidFill>
                <a:effectLst/>
                <a:ea typeface="HG丸ｺﾞｼｯｸM-PRO" panose="020F0400000000000000" pitchFamily="50" charset="-128"/>
                <a:cs typeface="Times New Roman" panose="02020603050405020304" pitchFamily="18" charset="0"/>
              </a:rPr>
              <a:t>及び</a:t>
            </a:r>
            <a:r>
              <a:rPr lang="en-US" sz="1050" kern="100" spc="-30" dirty="0">
                <a:solidFill>
                  <a:srgbClr val="FF0000"/>
                </a:solidFill>
                <a:effectLst/>
                <a:ea typeface="HG丸ｺﾞｼｯｸM-PRO" panose="020F0400000000000000" pitchFamily="50" charset="-128"/>
                <a:cs typeface="Times New Roman" panose="02020603050405020304" pitchFamily="18" charset="0"/>
              </a:rPr>
              <a:t>B</a:t>
            </a:r>
            <a:r>
              <a:rPr lang="ja-JP" sz="1050" kern="100" spc="-30" dirty="0">
                <a:solidFill>
                  <a:srgbClr val="FF0000"/>
                </a:solidFill>
                <a:effectLst/>
                <a:ea typeface="HG丸ｺﾞｼｯｸM-PRO" panose="020F0400000000000000" pitchFamily="50" charset="-128"/>
                <a:cs typeface="Times New Roman" panose="02020603050405020304" pitchFamily="18" charset="0"/>
              </a:rPr>
              <a:t>は、状態監視</a:t>
            </a:r>
            <a:endParaRPr lang="ja-JP" sz="1050" kern="100" dirty="0">
              <a:effectLst/>
              <a:ea typeface="ＭＳ 明朝" panose="02020609040205080304" pitchFamily="17" charset="-128"/>
              <a:cs typeface="Times New Roman" panose="02020603050405020304" pitchFamily="18" charset="0"/>
            </a:endParaRPr>
          </a:p>
          <a:p>
            <a:pPr indent="628650" algn="just">
              <a:lnSpc>
                <a:spcPct val="120000"/>
              </a:lnSpc>
            </a:pPr>
            <a:r>
              <a:rPr lang="ja-JP" sz="1050" kern="100" spc="-30" dirty="0">
                <a:solidFill>
                  <a:srgbClr val="FF0000"/>
                </a:solidFill>
                <a:effectLst/>
                <a:ea typeface="HG丸ｺﾞｼｯｸM-PRO" panose="020F0400000000000000" pitchFamily="50" charset="-128"/>
                <a:cs typeface="Times New Roman" panose="02020603050405020304" pitchFamily="18" charset="0"/>
              </a:rPr>
              <a:t>（経過観察）を継続する施設</a:t>
            </a:r>
            <a:endParaRPr lang="ja-JP" sz="1050" kern="100" dirty="0">
              <a:effectLst/>
              <a:ea typeface="ＭＳ 明朝" panose="02020609040205080304" pitchFamily="17" charset="-128"/>
              <a:cs typeface="Times New Roman" panose="02020603050405020304" pitchFamily="18" charset="0"/>
            </a:endParaRPr>
          </a:p>
        </p:txBody>
      </p:sp>
      <p:sp>
        <p:nvSpPr>
          <p:cNvPr id="60" name="テキスト ボックス 59">
            <a:extLst>
              <a:ext uri="{FF2B5EF4-FFF2-40B4-BE49-F238E27FC236}">
                <a16:creationId xmlns:a16="http://schemas.microsoft.com/office/drawing/2014/main" id="{45FE3BBF-5227-89CC-BE17-3D463113052C}"/>
              </a:ext>
            </a:extLst>
          </p:cNvPr>
          <p:cNvSpPr txBox="1"/>
          <p:nvPr/>
        </p:nvSpPr>
        <p:spPr>
          <a:xfrm>
            <a:off x="6218861" y="4646793"/>
            <a:ext cx="1752625" cy="276999"/>
          </a:xfrm>
          <a:prstGeom prst="rect">
            <a:avLst/>
          </a:prstGeom>
          <a:noFill/>
        </p:spPr>
        <p:txBody>
          <a:bodyPr wrap="square">
            <a:spAutoFit/>
          </a:bodyPr>
          <a:lstStyle/>
          <a:p>
            <a:pPr algn="ctr">
              <a:spcBef>
                <a:spcPts val="600"/>
              </a:spcBef>
            </a:pP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3.4‑10</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優先度評価</a:t>
            </a:r>
          </a:p>
        </p:txBody>
      </p:sp>
    </p:spTree>
    <p:extLst>
      <p:ext uri="{BB962C8B-B14F-4D97-AF65-F5344CB8AC3E}">
        <p14:creationId xmlns:p14="http://schemas.microsoft.com/office/powerpoint/2010/main" val="21572833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85448"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209</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0333A33C-DEBC-9D1B-34D2-6088AA1B7DDB}"/>
              </a:ext>
            </a:extLst>
          </p:cNvPr>
          <p:cNvSpPr txBox="1"/>
          <p:nvPr/>
        </p:nvSpPr>
        <p:spPr>
          <a:xfrm>
            <a:off x="661163" y="938111"/>
            <a:ext cx="3484033" cy="276999"/>
          </a:xfrm>
          <a:prstGeom prst="rect">
            <a:avLst/>
          </a:prstGeom>
          <a:noFill/>
        </p:spPr>
        <p:txBody>
          <a:bodyPr wrap="square">
            <a:spAutoFit/>
          </a:bodyPr>
          <a:lstStyle/>
          <a:p>
            <a:pPr algn="ctr">
              <a:spcBef>
                <a:spcPts val="600"/>
              </a:spcBef>
            </a:pP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3.4‑</a:t>
            </a:r>
            <a:r>
              <a:rPr lang="en-US" altLang="ja-JP" sz="1200" kern="100" dirty="0">
                <a:highlight>
                  <a:srgbClr val="FFFF99"/>
                </a:highlight>
                <a:latin typeface="Meiryo UI" panose="020B0604030504040204" pitchFamily="50" charset="-128"/>
                <a:ea typeface="Meiryo UI" panose="020B0604030504040204" pitchFamily="50" charset="-128"/>
                <a:cs typeface="Times New Roman" panose="02020603050405020304" pitchFamily="18" charset="0"/>
              </a:rPr>
              <a:t>17</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社会的影響度の評価項目一覧（案）</a:t>
            </a:r>
          </a:p>
        </p:txBody>
      </p:sp>
      <p:graphicFrame>
        <p:nvGraphicFramePr>
          <p:cNvPr id="8" name="表 7">
            <a:extLst>
              <a:ext uri="{FF2B5EF4-FFF2-40B4-BE49-F238E27FC236}">
                <a16:creationId xmlns:a16="http://schemas.microsoft.com/office/drawing/2014/main" id="{F132D4FD-B6A8-B18B-FF24-230C69C93C34}"/>
              </a:ext>
            </a:extLst>
          </p:cNvPr>
          <p:cNvGraphicFramePr>
            <a:graphicFrameLocks noGrp="1"/>
          </p:cNvGraphicFramePr>
          <p:nvPr/>
        </p:nvGraphicFramePr>
        <p:xfrm>
          <a:off x="206078" y="1207775"/>
          <a:ext cx="4258735" cy="5078390"/>
        </p:xfrm>
        <a:graphic>
          <a:graphicData uri="http://schemas.openxmlformats.org/drawingml/2006/table">
            <a:tbl>
              <a:tblPr firstRow="1" firstCol="1" bandRow="1">
                <a:tableStyleId>{5C22544A-7EE6-4342-B048-85BDC9FD1C3A}</a:tableStyleId>
              </a:tblPr>
              <a:tblGrid>
                <a:gridCol w="959546">
                  <a:extLst>
                    <a:ext uri="{9D8B030D-6E8A-4147-A177-3AD203B41FA5}">
                      <a16:colId xmlns:a16="http://schemas.microsoft.com/office/drawing/2014/main" val="1510874933"/>
                    </a:ext>
                  </a:extLst>
                </a:gridCol>
                <a:gridCol w="1882376">
                  <a:extLst>
                    <a:ext uri="{9D8B030D-6E8A-4147-A177-3AD203B41FA5}">
                      <a16:colId xmlns:a16="http://schemas.microsoft.com/office/drawing/2014/main" val="384776529"/>
                    </a:ext>
                  </a:extLst>
                </a:gridCol>
                <a:gridCol w="1416813">
                  <a:extLst>
                    <a:ext uri="{9D8B030D-6E8A-4147-A177-3AD203B41FA5}">
                      <a16:colId xmlns:a16="http://schemas.microsoft.com/office/drawing/2014/main" val="183525776"/>
                    </a:ext>
                  </a:extLst>
                </a:gridCol>
              </a:tblGrid>
              <a:tr h="163910">
                <a:tc>
                  <a:txBody>
                    <a:bodyPr/>
                    <a:lstStyle/>
                    <a:p>
                      <a:pPr algn="ctr">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項目</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要素</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備考</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13739547"/>
                  </a:ext>
                </a:extLst>
              </a:tr>
              <a:tr h="254806">
                <a:tc rowSpan="3">
                  <a:txBody>
                    <a:bodyPr/>
                    <a:lstStyle/>
                    <a:p>
                      <a:pPr algn="just">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公園利用への影響度</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機能停止した時に公園全体に影響</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996668036"/>
                  </a:ext>
                </a:extLst>
              </a:tr>
              <a:tr h="254806">
                <a:tc vMerge="1">
                  <a:txBody>
                    <a:bodyPr/>
                    <a:lstStyle/>
                    <a:p>
                      <a:endParaRPr kumimoji="1" lang="ja-JP" altLang="en-US"/>
                    </a:p>
                  </a:txBody>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機能停止した時に施設利用に影響</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just">
                        <a:lnSpc>
                          <a:spcPts val="11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579546312"/>
                  </a:ext>
                </a:extLst>
              </a:tr>
              <a:tr h="254806">
                <a:tc vMerge="1">
                  <a:txBody>
                    <a:bodyPr/>
                    <a:lstStyle/>
                    <a:p>
                      <a:endParaRPr kumimoji="1" lang="ja-JP" altLang="en-US"/>
                    </a:p>
                  </a:txBody>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機能停止した時に代替措置が可能</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506960"/>
                  </a:ext>
                </a:extLst>
              </a:tr>
              <a:tr h="544919">
                <a:tc rowSpan="3">
                  <a:txBody>
                    <a:bodyPr/>
                    <a:lstStyle/>
                    <a:p>
                      <a:pPr algn="just">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利用頻度</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高い</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just">
                        <a:lnSpc>
                          <a:spcPts val="1100"/>
                        </a:lnSpc>
                      </a:pPr>
                      <a:r>
                        <a:rPr lang="ja-JP" sz="1000" b="0" kern="100" spc="-30" dirty="0">
                          <a:solidFill>
                            <a:sysClr val="windowText" lastClr="000000"/>
                          </a:solidFill>
                          <a:effectLst/>
                          <a:latin typeface="Meiryo UI" panose="020B0604030504040204" pitchFamily="50" charset="-128"/>
                          <a:ea typeface="Meiryo UI" panose="020B0604030504040204" pitchFamily="50" charset="-128"/>
                        </a:rPr>
                        <a:t>日常巡視や利用者の声より判断（</a:t>
                      </a:r>
                      <a:r>
                        <a:rPr lang="ja-JP" sz="1000" b="0" kern="100" dirty="0">
                          <a:solidFill>
                            <a:sysClr val="windowText" lastClr="000000"/>
                          </a:solidFill>
                          <a:effectLst/>
                          <a:latin typeface="Meiryo UI" panose="020B0604030504040204" pitchFamily="50" charset="-128"/>
                          <a:ea typeface="Meiryo UI" panose="020B0604030504040204" pitchFamily="50" charset="-128"/>
                        </a:rPr>
                        <a:t>有料施設は稼働率</a:t>
                      </a:r>
                      <a:r>
                        <a:rPr lang="en-US" sz="1000" b="0" kern="100" dirty="0">
                          <a:solidFill>
                            <a:sysClr val="windowText" lastClr="000000"/>
                          </a:solidFill>
                          <a:effectLst/>
                          <a:latin typeface="Meiryo UI" panose="020B0604030504040204" pitchFamily="50" charset="-128"/>
                          <a:ea typeface="Meiryo UI" panose="020B0604030504040204" pitchFamily="50" charset="-128"/>
                        </a:rPr>
                        <a:t>60%</a:t>
                      </a:r>
                      <a:r>
                        <a:rPr lang="ja-JP" sz="1000" b="0" kern="100" dirty="0">
                          <a:solidFill>
                            <a:sysClr val="windowText" lastClr="000000"/>
                          </a:solidFill>
                          <a:effectLst/>
                          <a:latin typeface="Meiryo UI" panose="020B0604030504040204" pitchFamily="50" charset="-128"/>
                          <a:ea typeface="Meiryo UI" panose="020B0604030504040204" pitchFamily="50" charset="-128"/>
                        </a:rPr>
                        <a:t>以上）</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070521117"/>
                  </a:ext>
                </a:extLst>
              </a:tr>
              <a:tr h="681149">
                <a:tc vMerge="1">
                  <a:txBody>
                    <a:bodyPr/>
                    <a:lstStyle/>
                    <a:p>
                      <a:endParaRPr kumimoji="1" lang="ja-JP" altLang="en-US"/>
                    </a:p>
                  </a:txBody>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中程度</a:t>
                      </a:r>
                    </a:p>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just">
                        <a:lnSpc>
                          <a:spcPts val="1100"/>
                        </a:lnSpc>
                      </a:pPr>
                      <a:r>
                        <a:rPr lang="ja-JP" sz="1000" b="0" kern="100" spc="-30" dirty="0">
                          <a:solidFill>
                            <a:sysClr val="windowText" lastClr="000000"/>
                          </a:solidFill>
                          <a:effectLst/>
                          <a:latin typeface="Meiryo UI" panose="020B0604030504040204" pitchFamily="50" charset="-128"/>
                          <a:ea typeface="Meiryo UI" panose="020B0604030504040204" pitchFamily="50" charset="-128"/>
                        </a:rPr>
                        <a:t>日常巡視や利用者の声より判断</a:t>
                      </a:r>
                      <a:r>
                        <a:rPr lang="ja-JP" sz="1000" b="0" kern="100" dirty="0">
                          <a:solidFill>
                            <a:sysClr val="windowText" lastClr="000000"/>
                          </a:solidFill>
                          <a:effectLst/>
                          <a:latin typeface="Meiryo UI" panose="020B0604030504040204" pitchFamily="50" charset="-128"/>
                          <a:ea typeface="Meiryo UI" panose="020B0604030504040204" pitchFamily="50" charset="-128"/>
                        </a:rPr>
                        <a:t>（有料施設は稼働率</a:t>
                      </a:r>
                      <a:r>
                        <a:rPr lang="en-US" sz="1000" b="0" kern="100" dirty="0">
                          <a:solidFill>
                            <a:sysClr val="windowText" lastClr="000000"/>
                          </a:solidFill>
                          <a:effectLst/>
                          <a:latin typeface="Meiryo UI" panose="020B0604030504040204" pitchFamily="50" charset="-128"/>
                          <a:ea typeface="Meiryo UI" panose="020B0604030504040204" pitchFamily="50" charset="-128"/>
                        </a:rPr>
                        <a:t>30%</a:t>
                      </a:r>
                      <a:r>
                        <a:rPr lang="ja-JP" sz="1000" b="0" kern="100" dirty="0">
                          <a:solidFill>
                            <a:sysClr val="windowText" lastClr="000000"/>
                          </a:solidFill>
                          <a:effectLst/>
                          <a:latin typeface="Meiryo UI" panose="020B0604030504040204" pitchFamily="50" charset="-128"/>
                          <a:ea typeface="Meiryo UI" panose="020B0604030504040204" pitchFamily="50" charset="-128"/>
                        </a:rPr>
                        <a:t>以上～</a:t>
                      </a:r>
                      <a:r>
                        <a:rPr lang="en-US" sz="1000" b="0" kern="100" dirty="0">
                          <a:solidFill>
                            <a:sysClr val="windowText" lastClr="000000"/>
                          </a:solidFill>
                          <a:effectLst/>
                          <a:latin typeface="Meiryo UI" panose="020B0604030504040204" pitchFamily="50" charset="-128"/>
                          <a:ea typeface="Meiryo UI" panose="020B0604030504040204" pitchFamily="50" charset="-128"/>
                        </a:rPr>
                        <a:t>60%</a:t>
                      </a:r>
                      <a:r>
                        <a:rPr lang="ja-JP" sz="1000" b="0" kern="100" dirty="0">
                          <a:solidFill>
                            <a:sysClr val="windowText" lastClr="000000"/>
                          </a:solidFill>
                          <a:effectLst/>
                          <a:latin typeface="Meiryo UI" panose="020B0604030504040204" pitchFamily="50" charset="-128"/>
                          <a:ea typeface="Meiryo UI" panose="020B0604030504040204" pitchFamily="50" charset="-128"/>
                        </a:rPr>
                        <a:t>未満）</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677708659"/>
                  </a:ext>
                </a:extLst>
              </a:tr>
              <a:tr h="544919">
                <a:tc vMerge="1">
                  <a:txBody>
                    <a:bodyPr/>
                    <a:lstStyle/>
                    <a:p>
                      <a:endParaRPr kumimoji="1" lang="ja-JP" altLang="en-US"/>
                    </a:p>
                  </a:txBody>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低い</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100"/>
                        </a:lnSpc>
                      </a:pPr>
                      <a:r>
                        <a:rPr lang="ja-JP" sz="1000" b="0" kern="100" spc="-30" dirty="0">
                          <a:solidFill>
                            <a:sysClr val="windowText" lastClr="000000"/>
                          </a:solidFill>
                          <a:effectLst/>
                          <a:latin typeface="Meiryo UI" panose="020B0604030504040204" pitchFamily="50" charset="-128"/>
                          <a:ea typeface="Meiryo UI" panose="020B0604030504040204" pitchFamily="50" charset="-128"/>
                        </a:rPr>
                        <a:t>日常巡視や利用者の声より判断（</a:t>
                      </a:r>
                      <a:r>
                        <a:rPr lang="ja-JP" sz="1000" b="0" kern="100" dirty="0">
                          <a:solidFill>
                            <a:sysClr val="windowText" lastClr="000000"/>
                          </a:solidFill>
                          <a:effectLst/>
                          <a:latin typeface="Meiryo UI" panose="020B0604030504040204" pitchFamily="50" charset="-128"/>
                          <a:ea typeface="Meiryo UI" panose="020B0604030504040204" pitchFamily="50" charset="-128"/>
                        </a:rPr>
                        <a:t>有料施設は稼働率</a:t>
                      </a:r>
                      <a:r>
                        <a:rPr lang="en-US" sz="1000" b="0" kern="100" dirty="0">
                          <a:solidFill>
                            <a:sysClr val="windowText" lastClr="000000"/>
                          </a:solidFill>
                          <a:effectLst/>
                          <a:latin typeface="Meiryo UI" panose="020B0604030504040204" pitchFamily="50" charset="-128"/>
                          <a:ea typeface="Meiryo UI" panose="020B0604030504040204" pitchFamily="50" charset="-128"/>
                        </a:rPr>
                        <a:t>30%</a:t>
                      </a:r>
                      <a:r>
                        <a:rPr lang="ja-JP" sz="1000" b="0" kern="100" dirty="0">
                          <a:solidFill>
                            <a:sysClr val="windowText" lastClr="000000"/>
                          </a:solidFill>
                          <a:effectLst/>
                          <a:latin typeface="Meiryo UI" panose="020B0604030504040204" pitchFamily="50" charset="-128"/>
                          <a:ea typeface="Meiryo UI" panose="020B0604030504040204" pitchFamily="50" charset="-128"/>
                        </a:rPr>
                        <a:t>未満）</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9105223"/>
                  </a:ext>
                </a:extLst>
              </a:tr>
              <a:tr h="136230">
                <a:tc rowSpan="2">
                  <a:txBody>
                    <a:bodyPr/>
                    <a:lstStyle/>
                    <a:p>
                      <a:pPr algn="just">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迂回路の有無</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あり</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just">
                        <a:lnSpc>
                          <a:spcPts val="11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414680981"/>
                  </a:ext>
                </a:extLst>
              </a:tr>
              <a:tr h="136230">
                <a:tc vMerge="1">
                  <a:txBody>
                    <a:bodyPr/>
                    <a:lstStyle/>
                    <a:p>
                      <a:endParaRPr kumimoji="1" lang="ja-JP" altLang="en-US"/>
                    </a:p>
                  </a:txBody>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なし</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333237"/>
                  </a:ext>
                </a:extLst>
              </a:tr>
              <a:tr h="136230">
                <a:tc rowSpan="3">
                  <a:txBody>
                    <a:bodyPr/>
                    <a:lstStyle/>
                    <a:p>
                      <a:pPr algn="just">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架橋位置</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跨道橋</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903822490"/>
                  </a:ext>
                </a:extLst>
              </a:tr>
              <a:tr h="136230">
                <a:tc vMerge="1">
                  <a:txBody>
                    <a:bodyPr/>
                    <a:lstStyle/>
                    <a:p>
                      <a:endParaRPr kumimoji="1" lang="ja-JP" altLang="en-US"/>
                    </a:p>
                  </a:txBody>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河川等</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just">
                        <a:lnSpc>
                          <a:spcPts val="11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989418149"/>
                  </a:ext>
                </a:extLst>
              </a:tr>
              <a:tr h="136230">
                <a:tc vMerge="1">
                  <a:txBody>
                    <a:bodyPr/>
                    <a:lstStyle/>
                    <a:p>
                      <a:endParaRPr kumimoji="1" lang="ja-JP" altLang="en-US"/>
                    </a:p>
                  </a:txBody>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その他</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5093288"/>
                  </a:ext>
                </a:extLst>
              </a:tr>
              <a:tr h="136230">
                <a:tc rowSpan="2">
                  <a:txBody>
                    <a:bodyPr/>
                    <a:lstStyle/>
                    <a:p>
                      <a:pPr algn="just">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社会的ニーズ</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あり</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533378411"/>
                  </a:ext>
                </a:extLst>
              </a:tr>
              <a:tr h="136230">
                <a:tc vMerge="1">
                  <a:txBody>
                    <a:bodyPr/>
                    <a:lstStyle/>
                    <a:p>
                      <a:endParaRPr kumimoji="1" lang="ja-JP" altLang="en-US"/>
                    </a:p>
                  </a:txBody>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なし</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8243007"/>
                  </a:ext>
                </a:extLst>
              </a:tr>
              <a:tr h="136230">
                <a:tc rowSpan="2">
                  <a:txBody>
                    <a:bodyPr/>
                    <a:lstStyle/>
                    <a:p>
                      <a:pPr algn="just">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公園の顔</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該当</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just">
                        <a:lnSpc>
                          <a:spcPts val="1100"/>
                        </a:lnSpc>
                      </a:pPr>
                      <a:r>
                        <a:rPr lang="en-US" sz="1000" b="0" kern="100">
                          <a:solidFill>
                            <a:sysClr val="windowText" lastClr="000000"/>
                          </a:solidFill>
                          <a:effectLst/>
                          <a:latin typeface="Meiryo UI" panose="020B0604030504040204" pitchFamily="50" charset="-128"/>
                          <a:ea typeface="Meiryo UI" panose="020B0604030504040204" pitchFamily="50" charset="-128"/>
                        </a:rPr>
                        <a:t> </a:t>
                      </a:r>
                      <a:endParaRPr lang="ja-JP" sz="1000" b="0"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386913997"/>
                  </a:ext>
                </a:extLst>
              </a:tr>
              <a:tr h="136230">
                <a:tc vMerge="1">
                  <a:txBody>
                    <a:bodyPr/>
                    <a:lstStyle/>
                    <a:p>
                      <a:endParaRPr kumimoji="1" lang="ja-JP" altLang="en-US"/>
                    </a:p>
                  </a:txBody>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該当しない</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1318941"/>
                  </a:ext>
                </a:extLst>
              </a:tr>
              <a:tr h="136230">
                <a:tc rowSpan="2">
                  <a:txBody>
                    <a:bodyPr/>
                    <a:lstStyle/>
                    <a:p>
                      <a:pPr algn="just">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防災施設</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該当</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698419855"/>
                  </a:ext>
                </a:extLst>
              </a:tr>
              <a:tr h="136230">
                <a:tc vMerge="1">
                  <a:txBody>
                    <a:bodyPr/>
                    <a:lstStyle/>
                    <a:p>
                      <a:endParaRPr kumimoji="1" lang="ja-JP" altLang="en-US"/>
                    </a:p>
                  </a:txBody>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該当しない</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3456089"/>
                  </a:ext>
                </a:extLst>
              </a:tr>
              <a:tr h="136230">
                <a:tc rowSpan="2">
                  <a:txBody>
                    <a:bodyPr/>
                    <a:lstStyle/>
                    <a:p>
                      <a:pPr algn="just">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安全対策施設</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該当</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683149216"/>
                  </a:ext>
                </a:extLst>
              </a:tr>
              <a:tr h="136230">
                <a:tc vMerge="1">
                  <a:txBody>
                    <a:bodyPr/>
                    <a:lstStyle/>
                    <a:p>
                      <a:endParaRPr kumimoji="1" lang="ja-JP" altLang="en-US"/>
                    </a:p>
                  </a:txBody>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該当しない</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2562712"/>
                  </a:ext>
                </a:extLst>
              </a:tr>
              <a:tr h="136230">
                <a:tc rowSpan="2">
                  <a:txBody>
                    <a:bodyPr/>
                    <a:lstStyle/>
                    <a:p>
                      <a:pPr algn="just">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利用料金施設</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該当（有料施設）</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997989423"/>
                  </a:ext>
                </a:extLst>
              </a:tr>
              <a:tr h="136230">
                <a:tc vMerge="1">
                  <a:txBody>
                    <a:bodyPr/>
                    <a:lstStyle/>
                    <a:p>
                      <a:endParaRPr kumimoji="1" lang="ja-JP" altLang="en-US"/>
                    </a:p>
                  </a:txBody>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該当しない（無料施設）</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3548567"/>
                  </a:ext>
                </a:extLst>
              </a:tr>
              <a:tr h="272460">
                <a:tc>
                  <a:txBody>
                    <a:bodyPr/>
                    <a:lstStyle/>
                    <a:p>
                      <a:pPr algn="just">
                        <a:lnSpc>
                          <a:spcPts val="15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管理者判断</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endParaRPr>
                    </a:p>
                    <a:p>
                      <a:pPr algn="just">
                        <a:lnSpc>
                          <a:spcPts val="11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1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苦情要望等</a:t>
                      </a:r>
                      <a:endParaRPr lang="ja-JP" sz="10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847" marR="428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3455021"/>
                  </a:ext>
                </a:extLst>
              </a:tr>
            </a:tbl>
          </a:graphicData>
        </a:graphic>
      </p:graphicFrame>
      <p:sp>
        <p:nvSpPr>
          <p:cNvPr id="9" name="テキスト ボックス 342">
            <a:extLst>
              <a:ext uri="{FF2B5EF4-FFF2-40B4-BE49-F238E27FC236}">
                <a16:creationId xmlns:a16="http://schemas.microsoft.com/office/drawing/2014/main" id="{A13A7292-3F9D-CC9E-00E1-C11362CB55AD}"/>
              </a:ext>
            </a:extLst>
          </p:cNvPr>
          <p:cNvSpPr txBox="1"/>
          <p:nvPr/>
        </p:nvSpPr>
        <p:spPr>
          <a:xfrm>
            <a:off x="205079" y="6347623"/>
            <a:ext cx="4258735" cy="32411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※施設に応じて該当評価項目を選択し、該当項目の総合判断により社会的影響の大き</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   </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さを判断する。</a:t>
            </a:r>
          </a:p>
        </p:txBody>
      </p:sp>
      <p:sp>
        <p:nvSpPr>
          <p:cNvPr id="11" name="テキスト ボックス 10">
            <a:extLst>
              <a:ext uri="{FF2B5EF4-FFF2-40B4-BE49-F238E27FC236}">
                <a16:creationId xmlns:a16="http://schemas.microsoft.com/office/drawing/2014/main" id="{B896CC07-51E3-771E-68F8-365B37AFEB78}"/>
              </a:ext>
            </a:extLst>
          </p:cNvPr>
          <p:cNvSpPr txBox="1"/>
          <p:nvPr/>
        </p:nvSpPr>
        <p:spPr>
          <a:xfrm>
            <a:off x="4702738" y="549966"/>
            <a:ext cx="3388895" cy="369332"/>
          </a:xfrm>
          <a:prstGeom prst="rect">
            <a:avLst/>
          </a:prstGeom>
          <a:noFill/>
        </p:spPr>
        <p:txBody>
          <a:bodyPr wrap="square">
            <a:spAutoFit/>
          </a:bodyPr>
          <a:lstStyle/>
          <a:p>
            <a:pPr algn="just"/>
            <a:r>
              <a:rPr lang="en-US" altLang="ja-JP" b="1" kern="100" dirty="0">
                <a:solidFill>
                  <a:srgbClr val="000000"/>
                </a:solidFill>
                <a:effectLst/>
                <a:latin typeface="Meiryo UI" panose="020B0604030504040204" pitchFamily="50" charset="-128"/>
                <a:ea typeface="Meiryo UI" panose="020B0604030504040204" pitchFamily="50" charset="-128"/>
              </a:rPr>
              <a:t>3.</a:t>
            </a:r>
            <a:r>
              <a:rPr lang="ja-JP" altLang="en-US" b="1" kern="100" dirty="0">
                <a:solidFill>
                  <a:srgbClr val="000000"/>
                </a:solidFill>
                <a:effectLst/>
                <a:latin typeface="Meiryo UI" panose="020B0604030504040204" pitchFamily="50" charset="-128"/>
                <a:ea typeface="Meiryo UI" panose="020B0604030504040204" pitchFamily="50" charset="-128"/>
              </a:rPr>
              <a:t>４</a:t>
            </a:r>
            <a:r>
              <a:rPr lang="en-US" altLang="ja-JP" b="1" kern="100" dirty="0">
                <a:solidFill>
                  <a:srgbClr val="000000"/>
                </a:solidFill>
                <a:effectLst/>
                <a:latin typeface="Meiryo UI" panose="020B0604030504040204" pitchFamily="50" charset="-128"/>
                <a:ea typeface="Meiryo UI" panose="020B0604030504040204" pitchFamily="50" charset="-128"/>
              </a:rPr>
              <a:t>.5</a:t>
            </a:r>
            <a:r>
              <a:rPr lang="ja-JP" altLang="ja-JP" b="1" kern="100" dirty="0">
                <a:solidFill>
                  <a:srgbClr val="000000"/>
                </a:solidFill>
                <a:effectLst/>
                <a:latin typeface="Meiryo UI" panose="020B0604030504040204" pitchFamily="50" charset="-128"/>
                <a:ea typeface="Meiryo UI" panose="020B0604030504040204" pitchFamily="50" charset="-128"/>
              </a:rPr>
              <a:t>　</a:t>
            </a:r>
            <a:r>
              <a:rPr lang="ja-JP" altLang="ja-JP" b="1" kern="100" dirty="0">
                <a:effectLst/>
                <a:latin typeface="Meiryo UI" panose="020B0604030504040204" pitchFamily="50" charset="-128"/>
                <a:ea typeface="Meiryo UI" panose="020B0604030504040204" pitchFamily="50" charset="-128"/>
              </a:rPr>
              <a:t>日常的な維持管理</a:t>
            </a:r>
          </a:p>
        </p:txBody>
      </p:sp>
      <p:sp>
        <p:nvSpPr>
          <p:cNvPr id="12" name="テキスト ボックス 11">
            <a:extLst>
              <a:ext uri="{FF2B5EF4-FFF2-40B4-BE49-F238E27FC236}">
                <a16:creationId xmlns:a16="http://schemas.microsoft.com/office/drawing/2014/main" id="{8843DD11-2377-61CC-7F29-3D2472A19A9B}"/>
              </a:ext>
            </a:extLst>
          </p:cNvPr>
          <p:cNvSpPr txBox="1"/>
          <p:nvPr/>
        </p:nvSpPr>
        <p:spPr>
          <a:xfrm>
            <a:off x="85448" y="560607"/>
            <a:ext cx="3388895" cy="369332"/>
          </a:xfrm>
          <a:prstGeom prst="rect">
            <a:avLst/>
          </a:prstGeom>
          <a:noFill/>
        </p:spPr>
        <p:txBody>
          <a:bodyPr wrap="square">
            <a:spAutoFit/>
          </a:bodyPr>
          <a:lstStyle/>
          <a:p>
            <a:pPr algn="just"/>
            <a:r>
              <a:rPr lang="en-US" altLang="ja-JP" b="1" kern="100" dirty="0">
                <a:effectLst/>
                <a:latin typeface="Meiryo UI" panose="020B0604030504040204" pitchFamily="50" charset="-128"/>
                <a:ea typeface="Meiryo UI" panose="020B0604030504040204" pitchFamily="50" charset="-128"/>
              </a:rPr>
              <a:t>3.</a:t>
            </a:r>
            <a:r>
              <a:rPr lang="ja-JP" altLang="en-US" b="1" kern="100" dirty="0">
                <a:effectLst/>
                <a:latin typeface="Meiryo UI" panose="020B0604030504040204" pitchFamily="50" charset="-128"/>
                <a:ea typeface="Meiryo UI" panose="020B0604030504040204" pitchFamily="50" charset="-128"/>
              </a:rPr>
              <a:t>４</a:t>
            </a:r>
            <a:r>
              <a:rPr lang="en-US" altLang="ja-JP" b="1" kern="100" dirty="0">
                <a:effectLst/>
                <a:latin typeface="Meiryo UI" panose="020B0604030504040204" pitchFamily="50" charset="-128"/>
                <a:ea typeface="Meiryo UI" panose="020B0604030504040204" pitchFamily="50" charset="-128"/>
              </a:rPr>
              <a:t>.4</a:t>
            </a:r>
            <a:r>
              <a:rPr lang="ja-JP" altLang="ja-JP" b="1" kern="100" dirty="0">
                <a:effectLst/>
                <a:latin typeface="Meiryo UI" panose="020B0604030504040204" pitchFamily="50" charset="-128"/>
                <a:ea typeface="Meiryo UI" panose="020B0604030504040204" pitchFamily="50" charset="-128"/>
              </a:rPr>
              <a:t>　重点化指標・優先順位</a:t>
            </a:r>
          </a:p>
        </p:txBody>
      </p:sp>
      <p:sp>
        <p:nvSpPr>
          <p:cNvPr id="14" name="テキスト ボックス 13">
            <a:extLst>
              <a:ext uri="{FF2B5EF4-FFF2-40B4-BE49-F238E27FC236}">
                <a16:creationId xmlns:a16="http://schemas.microsoft.com/office/drawing/2014/main" id="{AD5EC0A7-DBFE-D371-8F3F-422952AE4300}"/>
              </a:ext>
            </a:extLst>
          </p:cNvPr>
          <p:cNvSpPr txBox="1"/>
          <p:nvPr/>
        </p:nvSpPr>
        <p:spPr>
          <a:xfrm>
            <a:off x="4682819" y="1350534"/>
            <a:ext cx="4217011" cy="4721036"/>
          </a:xfrm>
          <a:prstGeom prst="rect">
            <a:avLst/>
          </a:prstGeom>
          <a:noFill/>
        </p:spPr>
        <p:txBody>
          <a:bodyPr wrap="square">
            <a:spAutoFit/>
          </a:bodyPr>
          <a:lstStyle/>
          <a:p>
            <a:pPr marL="31750" indent="62865" algn="just">
              <a:lnSpc>
                <a:spcPct val="120000"/>
              </a:lnSpc>
            </a:pP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【公園における日常的な維持管理の基本的な考え方】</a:t>
            </a:r>
          </a:p>
          <a:p>
            <a:pPr marL="200025" indent="133350"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marL="200025" indent="133350"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指定管理者による日常的な維持管理において、施設を常に</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良好な状態に保つよう、施設の状態を的確に把握し、施設の</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不具合の早期発見、早期対応や緊急的・突発的な事案、</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苦情・要望事項等への迅速な対応、不法・不正行為の防止</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に努め、利用者の安全・安心の確保はもとより、利用の快適</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性やサービスの向上など、引き続き着実に実施する。また、日</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常的な維持管理から「劣化・損傷の原因を排除する」と言う視</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点で、指定管理業務の中で、施設清掃などきめ細かな維持</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管理作業等、施設の長寿命化に資する取り組み</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を継続して</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行う。</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大阪府においては、履行確認により、指定管理者が適切に</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日常維持管理を実施しているかどうかなどを確認し、業務が適</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切に行われていない場合は速やかに指導するなど、指定管理</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業務の改善・向上を図っていく。また、維持管理の効率性、施</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設の利用性や需要などの視点で、指定管理者が直面する日</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常的な維持管理の中での様々な事案・課題について、大阪</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府としても把握し、今後の施設の補修改修等の計画設計に</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改善や工夫等の点で役立てるなど、計画的維持管理の向上</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に取り組む。</a:t>
            </a:r>
          </a:p>
        </p:txBody>
      </p:sp>
    </p:spTree>
    <p:extLst>
      <p:ext uri="{BB962C8B-B14F-4D97-AF65-F5344CB8AC3E}">
        <p14:creationId xmlns:p14="http://schemas.microsoft.com/office/powerpoint/2010/main" val="38046873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94441" y="927195"/>
            <a:ext cx="4377559"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 name="Rectangle 1">
            <a:extLst>
              <a:ext uri="{FF2B5EF4-FFF2-40B4-BE49-F238E27FC236}">
                <a16:creationId xmlns:a16="http://schemas.microsoft.com/office/drawing/2014/main" id="{F0F6A346-BD2C-4F83-6C32-B99E4D2F0300}"/>
              </a:ext>
            </a:extLst>
          </p:cNvPr>
          <p:cNvSpPr>
            <a:spLocks noChangeArrowheads="1"/>
          </p:cNvSpPr>
          <p:nvPr/>
        </p:nvSpPr>
        <p:spPr bwMode="auto">
          <a:xfrm>
            <a:off x="4722705" y="5147642"/>
            <a:ext cx="4343354" cy="3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30000"/>
              </a:lnSpc>
              <a:spcBef>
                <a:spcPct val="0"/>
              </a:spcBef>
              <a:spcAft>
                <a:spcPct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B896CC07-51E3-771E-68F8-365B37AFEB78}"/>
              </a:ext>
            </a:extLst>
          </p:cNvPr>
          <p:cNvSpPr txBox="1"/>
          <p:nvPr/>
        </p:nvSpPr>
        <p:spPr>
          <a:xfrm>
            <a:off x="85448" y="541077"/>
            <a:ext cx="3388895" cy="369332"/>
          </a:xfrm>
          <a:prstGeom prst="rect">
            <a:avLst/>
          </a:prstGeom>
          <a:noFill/>
        </p:spPr>
        <p:txBody>
          <a:bodyPr wrap="square">
            <a:spAutoFit/>
          </a:bodyPr>
          <a:lstStyle/>
          <a:p>
            <a:pPr algn="just"/>
            <a:r>
              <a:rPr lang="en-US" altLang="ja-JP" b="1" kern="100" dirty="0">
                <a:solidFill>
                  <a:srgbClr val="000000"/>
                </a:solidFill>
                <a:effectLst/>
                <a:latin typeface="Meiryo UI" panose="020B0604030504040204" pitchFamily="50" charset="-128"/>
                <a:ea typeface="Meiryo UI" panose="020B0604030504040204" pitchFamily="50" charset="-128"/>
              </a:rPr>
              <a:t>3.</a:t>
            </a:r>
            <a:r>
              <a:rPr lang="ja-JP" altLang="en-US" b="1" kern="100" dirty="0">
                <a:solidFill>
                  <a:srgbClr val="000000"/>
                </a:solidFill>
                <a:effectLst/>
                <a:latin typeface="Meiryo UI" panose="020B0604030504040204" pitchFamily="50" charset="-128"/>
                <a:ea typeface="Meiryo UI" panose="020B0604030504040204" pitchFamily="50" charset="-128"/>
              </a:rPr>
              <a:t>４</a:t>
            </a:r>
            <a:r>
              <a:rPr lang="en-US" altLang="ja-JP" b="1" kern="100" dirty="0">
                <a:solidFill>
                  <a:srgbClr val="000000"/>
                </a:solidFill>
                <a:effectLst/>
                <a:latin typeface="Meiryo UI" panose="020B0604030504040204" pitchFamily="50" charset="-128"/>
                <a:ea typeface="Meiryo UI" panose="020B0604030504040204" pitchFamily="50" charset="-128"/>
              </a:rPr>
              <a:t>.5</a:t>
            </a:r>
            <a:r>
              <a:rPr lang="ja-JP" altLang="ja-JP" b="1" kern="100" dirty="0">
                <a:solidFill>
                  <a:srgbClr val="000000"/>
                </a:solidFill>
                <a:effectLst/>
                <a:latin typeface="Meiryo UI" panose="020B0604030504040204" pitchFamily="50" charset="-128"/>
                <a:ea typeface="Meiryo UI" panose="020B0604030504040204" pitchFamily="50" charset="-128"/>
              </a:rPr>
              <a:t>　</a:t>
            </a:r>
            <a:r>
              <a:rPr lang="ja-JP" altLang="ja-JP" b="1" kern="100" dirty="0">
                <a:effectLst/>
                <a:latin typeface="Meiryo UI" panose="020B0604030504040204" pitchFamily="50" charset="-128"/>
                <a:ea typeface="Meiryo UI" panose="020B0604030504040204" pitchFamily="50" charset="-128"/>
              </a:rPr>
              <a:t>日常的な維持管理</a:t>
            </a:r>
          </a:p>
        </p:txBody>
      </p:sp>
      <p:sp>
        <p:nvSpPr>
          <p:cNvPr id="14" name="テキスト ボックス 13">
            <a:extLst>
              <a:ext uri="{FF2B5EF4-FFF2-40B4-BE49-F238E27FC236}">
                <a16:creationId xmlns:a16="http://schemas.microsoft.com/office/drawing/2014/main" id="{AD5EC0A7-DBFE-D371-8F3F-422952AE4300}"/>
              </a:ext>
            </a:extLst>
          </p:cNvPr>
          <p:cNvSpPr txBox="1"/>
          <p:nvPr/>
        </p:nvSpPr>
        <p:spPr>
          <a:xfrm>
            <a:off x="72004" y="1187624"/>
            <a:ext cx="4499996" cy="1840247"/>
          </a:xfrm>
          <a:prstGeom prst="rect">
            <a:avLst/>
          </a:prstGeom>
          <a:noFill/>
        </p:spPr>
        <p:txBody>
          <a:bodyPr wrap="square">
            <a:spAutoFit/>
          </a:bodyPr>
          <a:lstStyle/>
          <a:p>
            <a:pPr marL="31750" indent="62865"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さらに、多くの府民等に都市基盤施設の維持管理に関して理</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1750" indent="62865"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解と参画を促すため、都市基盤施設の保全や活用する機会を提</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1750" indent="62865"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供し、府民や企業等、地域社会と協働、連携した維持管理の推</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1750" indent="62865" algn="just">
              <a:lnSpc>
                <a:spcPct val="1200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進むに</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努める。</a:t>
            </a:r>
          </a:p>
          <a:p>
            <a:pPr marL="200025" indent="133350"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これらの</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取組を着実に実践していくために地域や公園の特性等を</a:t>
            </a:r>
            <a:endPar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00025" indent="133350" algn="just">
              <a:lnSpc>
                <a:spcPct val="120000"/>
              </a:lnSpc>
            </a:pP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考慮し、創意工夫を凝らしながら適切に対応するとともに</a:t>
            </a:r>
            <a:r>
              <a:rPr lang="ja-JP" altLang="en-US"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PDCA</a:t>
            </a:r>
          </a:p>
          <a:p>
            <a:pPr marL="200025" indent="133350" algn="just">
              <a:lnSpc>
                <a:spcPct val="120000"/>
              </a:lnSpc>
            </a:pP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サイクルによる継続的なマネジメントを行う。</a:t>
            </a:r>
          </a:p>
          <a:p>
            <a:pPr marL="66675" indent="133350"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以下に公園における日常的な維持管理の方針を示す。</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Rectangle 2">
            <a:extLst>
              <a:ext uri="{FF2B5EF4-FFF2-40B4-BE49-F238E27FC236}">
                <a16:creationId xmlns:a16="http://schemas.microsoft.com/office/drawing/2014/main" id="{9BF091DC-D69D-9AD4-9A79-42DBED6E3DBD}"/>
              </a:ext>
            </a:extLst>
          </p:cNvPr>
          <p:cNvSpPr>
            <a:spLocks noChangeArrowheads="1"/>
          </p:cNvSpPr>
          <p:nvPr/>
        </p:nvSpPr>
        <p:spPr bwMode="auto">
          <a:xfrm>
            <a:off x="114447" y="3086058"/>
            <a:ext cx="24080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3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350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【公園における日常的な維持管理の方針】</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Text Box 850">
            <a:extLst>
              <a:ext uri="{FF2B5EF4-FFF2-40B4-BE49-F238E27FC236}">
                <a16:creationId xmlns:a16="http://schemas.microsoft.com/office/drawing/2014/main" id="{F62E0EB6-108E-F49C-B572-74EE5DAC13E2}"/>
              </a:ext>
            </a:extLst>
          </p:cNvPr>
          <p:cNvSpPr txBox="1">
            <a:spLocks noChangeArrowheads="1"/>
          </p:cNvSpPr>
          <p:nvPr/>
        </p:nvSpPr>
        <p:spPr bwMode="auto">
          <a:xfrm>
            <a:off x="258149" y="3503155"/>
            <a:ext cx="4212591" cy="594005"/>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 pos="533400" algn="l"/>
              </a:tabLst>
            </a:pPr>
            <a:r>
              <a:rPr kumimoji="0" lang="ja-JP" altLang="ja-JP" sz="1000" b="0" i="0" u="none" strike="noStrike" cap="none" normalizeH="0" baseline="0" dirty="0">
                <a:ln>
                  <a:noFill/>
                </a:ln>
                <a:solidFill>
                  <a:schemeClr val="tx1"/>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安全安心、快適な利用ができるように日常的な維持管理に取り組む。</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533400" algn="l"/>
              </a:tabLst>
            </a:pPr>
            <a:r>
              <a:rPr kumimoji="0" lang="ja-JP" altLang="ja-JP" sz="1000" b="0" i="0" u="none" strike="noStrike" cap="none" normalizeH="0" baseline="0" dirty="0">
                <a:ln>
                  <a:noFill/>
                </a:ln>
                <a:solidFill>
                  <a:schemeClr val="tx1"/>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ＰＤＣＡサイクルによる総合的なマネジメントに取り組む。</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533400" algn="l"/>
              </a:tabLst>
            </a:pPr>
            <a:r>
              <a:rPr kumimoji="0" lang="ja-JP" altLang="ja-JP" sz="1000" b="0" i="0" u="none" strike="noStrike" cap="none" normalizeH="0" baseline="0" dirty="0">
                <a:ln>
                  <a:noFill/>
                </a:ln>
                <a:solidFill>
                  <a:schemeClr val="tx1"/>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各公園の特性に沿った効率的・効果的な維持管理に取り組む。</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BE2E99E9-7F59-0E95-9E8D-BDA8B2FCD878}"/>
              </a:ext>
            </a:extLst>
          </p:cNvPr>
          <p:cNvSpPr>
            <a:spLocks noChangeArrowheads="1"/>
          </p:cNvSpPr>
          <p:nvPr/>
        </p:nvSpPr>
        <p:spPr bwMode="auto">
          <a:xfrm>
            <a:off x="128047" y="34591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3" name="正方形/長方形 22">
            <a:extLst>
              <a:ext uri="{FF2B5EF4-FFF2-40B4-BE49-F238E27FC236}">
                <a16:creationId xmlns:a16="http://schemas.microsoft.com/office/drawing/2014/main" id="{EC3950FB-961F-4D1D-9D10-DFBFAE5FA09B}"/>
              </a:ext>
            </a:extLst>
          </p:cNvPr>
          <p:cNvSpPr/>
          <p:nvPr/>
        </p:nvSpPr>
        <p:spPr>
          <a:xfrm>
            <a:off x="4675618" y="897222"/>
            <a:ext cx="4377559"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24" name="テキスト ボックス 23">
            <a:extLst>
              <a:ext uri="{FF2B5EF4-FFF2-40B4-BE49-F238E27FC236}">
                <a16:creationId xmlns:a16="http://schemas.microsoft.com/office/drawing/2014/main" id="{E6C45A8E-186B-4B5A-9817-FEA62BEB82E0}"/>
              </a:ext>
            </a:extLst>
          </p:cNvPr>
          <p:cNvSpPr txBox="1"/>
          <p:nvPr/>
        </p:nvSpPr>
        <p:spPr>
          <a:xfrm>
            <a:off x="4651994" y="910409"/>
            <a:ext cx="2427972" cy="276999"/>
          </a:xfrm>
          <a:prstGeom prst="rect">
            <a:avLst/>
          </a:prstGeom>
          <a:noFill/>
        </p:spPr>
        <p:txBody>
          <a:bodyPr wrap="square">
            <a:spAutoFit/>
          </a:bodyPr>
          <a:lstStyle/>
          <a:p>
            <a:r>
              <a:rPr lang="ja-JP" altLang="ja-JP" sz="1200" b="1" kern="100" dirty="0">
                <a:effectLst/>
                <a:latin typeface="Meiryo UI" panose="020B0604030504040204" pitchFamily="50" charset="-128"/>
                <a:ea typeface="Meiryo UI" panose="020B0604030504040204" pitchFamily="50" charset="-128"/>
              </a:rPr>
              <a:t>（１）　日常点検（日常巡視）</a:t>
            </a:r>
          </a:p>
        </p:txBody>
      </p:sp>
      <p:sp>
        <p:nvSpPr>
          <p:cNvPr id="25" name="テキスト ボックス 24">
            <a:extLst>
              <a:ext uri="{FF2B5EF4-FFF2-40B4-BE49-F238E27FC236}">
                <a16:creationId xmlns:a16="http://schemas.microsoft.com/office/drawing/2014/main" id="{FB59773B-77C0-48AA-8F15-83583CE80E20}"/>
              </a:ext>
            </a:extLst>
          </p:cNvPr>
          <p:cNvSpPr txBox="1"/>
          <p:nvPr/>
        </p:nvSpPr>
        <p:spPr>
          <a:xfrm>
            <a:off x="4760045" y="1147172"/>
            <a:ext cx="1195939" cy="276998"/>
          </a:xfrm>
          <a:prstGeom prst="rect">
            <a:avLst/>
          </a:prstGeom>
          <a:noFill/>
        </p:spPr>
        <p:txBody>
          <a:bodyPr wrap="square">
            <a:spAutoFit/>
          </a:bodyPr>
          <a:lstStyle/>
          <a:p>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１</a:t>
            </a: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実施方針</a:t>
            </a:r>
            <a:endParaRPr lang="ja-JP" altLang="en-US" sz="12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2E386334-2A68-4473-8589-DA0ECE63BD62}"/>
              </a:ext>
            </a:extLst>
          </p:cNvPr>
          <p:cNvSpPr txBox="1"/>
          <p:nvPr/>
        </p:nvSpPr>
        <p:spPr>
          <a:xfrm>
            <a:off x="4860519" y="1180721"/>
            <a:ext cx="4067726" cy="2698944"/>
          </a:xfrm>
          <a:prstGeom prst="rect">
            <a:avLst/>
          </a:prstGeom>
          <a:noFill/>
        </p:spPr>
        <p:txBody>
          <a:bodyPr wrap="square">
            <a:spAutoFit/>
          </a:bodyPr>
          <a:lstStyle/>
          <a:p>
            <a:pPr algn="l">
              <a:lnSpc>
                <a:spcPct val="120000"/>
              </a:lnSpc>
            </a:pP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【公園における日常点検（日常巡視）の基本的な考え方】</a:t>
            </a:r>
          </a:p>
          <a:p>
            <a:pPr algn="just">
              <a:lnSpc>
                <a:spcPct val="120000"/>
              </a:lnSpc>
            </a:pPr>
            <a:r>
              <a:rPr lang="ja-JP" alt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公園における日常点検（日常巡視）は、利用者の安全</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確保を第一義とし、事故を未然に防ぐため、危険個所や不良</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箇所及びその原因となる事象などの有無を確認し、迅速な対</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応につなげることとする。また、施設を良好な状態に保つよう、</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施設の供用に支障となるような施設・設備等の損傷・異常</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及</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びその原因となる事象</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の早期発見の徹底に努める。</a:t>
            </a:r>
          </a:p>
          <a:p>
            <a:pPr marL="127000" indent="63500" algn="just">
              <a:lnSpc>
                <a:spcPct val="120000"/>
              </a:lnSpc>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【公園における日常点検（日常巡視）実施方針】</a:t>
            </a:r>
          </a:p>
          <a:p>
            <a:pPr algn="l">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１</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点検、診断・評価』で示した「点検業務の方針」</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及び「点検の視点」に沿って、日常点検（日常巡視）を行う。</a:t>
            </a:r>
          </a:p>
        </p:txBody>
      </p:sp>
      <p:grpSp>
        <p:nvGrpSpPr>
          <p:cNvPr id="6" name="グループ化 5">
            <a:extLst>
              <a:ext uri="{FF2B5EF4-FFF2-40B4-BE49-F238E27FC236}">
                <a16:creationId xmlns:a16="http://schemas.microsoft.com/office/drawing/2014/main" id="{B5723523-5C95-416D-989F-022827C49220}"/>
              </a:ext>
            </a:extLst>
          </p:cNvPr>
          <p:cNvGrpSpPr/>
          <p:nvPr/>
        </p:nvGrpSpPr>
        <p:grpSpPr>
          <a:xfrm>
            <a:off x="4726373" y="4012657"/>
            <a:ext cx="4436239" cy="2471936"/>
            <a:chOff x="4760843" y="3963201"/>
            <a:chExt cx="4436239" cy="2471936"/>
          </a:xfrm>
        </p:grpSpPr>
        <p:sp>
          <p:nvSpPr>
            <p:cNvPr id="28" name="Rectangle 984">
              <a:extLst>
                <a:ext uri="{FF2B5EF4-FFF2-40B4-BE49-F238E27FC236}">
                  <a16:creationId xmlns:a16="http://schemas.microsoft.com/office/drawing/2014/main" id="{8E7153DB-DE56-4686-8E7A-B152341738D4}"/>
                </a:ext>
              </a:extLst>
            </p:cNvPr>
            <p:cNvSpPr>
              <a:spLocks noChangeArrowheads="1"/>
            </p:cNvSpPr>
            <p:nvPr/>
          </p:nvSpPr>
          <p:spPr bwMode="auto">
            <a:xfrm>
              <a:off x="4769710" y="3963201"/>
              <a:ext cx="4293113" cy="2471936"/>
            </a:xfrm>
            <a:prstGeom prst="rect">
              <a:avLst/>
            </a:prstGeom>
            <a:noFill/>
            <a:ln w="28575" cmpd="dbl">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ja-JP" sz="900" kern="10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rPr>
                <a:t> </a:t>
              </a:r>
            </a:p>
          </p:txBody>
        </p:sp>
        <p:sp>
          <p:nvSpPr>
            <p:cNvPr id="29" name="Text Box 986">
              <a:extLst>
                <a:ext uri="{FF2B5EF4-FFF2-40B4-BE49-F238E27FC236}">
                  <a16:creationId xmlns:a16="http://schemas.microsoft.com/office/drawing/2014/main" id="{DE8C148E-B78F-4269-976E-1ADC5550E4B1}"/>
                </a:ext>
              </a:extLst>
            </p:cNvPr>
            <p:cNvSpPr txBox="1">
              <a:spLocks noChangeArrowheads="1"/>
            </p:cNvSpPr>
            <p:nvPr/>
          </p:nvSpPr>
          <p:spPr bwMode="auto">
            <a:xfrm>
              <a:off x="4845454" y="4293823"/>
              <a:ext cx="4122888" cy="718634"/>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rot="0" vert="horz" wrap="square" lIns="0" tIns="0" rIns="0" bIns="8890" anchor="t" anchorCtr="0" upright="1">
              <a:noAutofit/>
            </a:bodyPr>
            <a:lstStyle/>
            <a:p>
              <a:pPr marL="0" lvl="1" algn="just" hangingPunct="0">
                <a:lnSpc>
                  <a:spcPct val="120000"/>
                </a:lnSpc>
                <a:buFont typeface="Wingdings" panose="05000000000000000000" pitchFamily="2" charset="2"/>
                <a:buChar char=""/>
                <a:tabLst>
                  <a:tab pos="87313" algn="l"/>
                </a:tabLst>
              </a:pPr>
              <a:r>
                <a:rPr lang="ja-JP" sz="900" kern="1000" dirty="0">
                  <a:effectLst/>
                  <a:latin typeface="Meiryo UI" panose="020B0604030504040204" pitchFamily="50" charset="-128"/>
                  <a:ea typeface="Meiryo UI" panose="020B0604030504040204" pitchFamily="50" charset="-128"/>
                  <a:cs typeface="Times New Roman" panose="02020603050405020304" pitchFamily="18" charset="0"/>
                </a:rPr>
                <a:t>利用者の安全性を確保する為、事故につながる危険個所の早期発見に取り組む。</a:t>
              </a:r>
            </a:p>
            <a:p>
              <a:pPr lvl="0" algn="just" hangingPunct="0">
                <a:lnSpc>
                  <a:spcPct val="120000"/>
                </a:lnSpc>
                <a:buFont typeface="Wingdings" panose="05000000000000000000" pitchFamily="2" charset="2"/>
                <a:buChar char=""/>
              </a:pPr>
              <a:r>
                <a:rPr lang="ja-JP" sz="900" kern="1000" dirty="0">
                  <a:effectLst/>
                  <a:latin typeface="Meiryo UI" panose="020B0604030504040204" pitchFamily="50" charset="-128"/>
                  <a:ea typeface="Meiryo UI" panose="020B0604030504040204" pitchFamily="50" charset="-128"/>
                  <a:cs typeface="Times New Roman" panose="02020603050405020304" pitchFamily="18" charset="0"/>
                </a:rPr>
                <a:t>施設の快適性を維持する為、利用者目線での施設の不具合の確認に取り組む。</a:t>
              </a:r>
            </a:p>
            <a:p>
              <a:pPr lvl="0" algn="just" hangingPunct="0">
                <a:lnSpc>
                  <a:spcPct val="120000"/>
                </a:lnSpc>
                <a:buFont typeface="Wingdings" panose="05000000000000000000" pitchFamily="2" charset="2"/>
                <a:buChar char=""/>
              </a:pPr>
              <a:r>
                <a:rPr lang="ja-JP" sz="900" kern="1000" dirty="0">
                  <a:effectLst/>
                  <a:latin typeface="Meiryo UI" panose="020B0604030504040204" pitchFamily="50" charset="-128"/>
                  <a:ea typeface="Meiryo UI" panose="020B0604030504040204" pitchFamily="50" charset="-128"/>
                  <a:cs typeface="Times New Roman" panose="02020603050405020304" pitchFamily="18" charset="0"/>
                </a:rPr>
                <a:t>施設の機能保全を図る為、施設の劣化状況の程度と内容を正確に把握する。</a:t>
              </a:r>
            </a:p>
            <a:p>
              <a:pPr lvl="0" algn="just" hangingPunct="0">
                <a:lnSpc>
                  <a:spcPct val="120000"/>
                </a:lnSpc>
                <a:buFont typeface="Wingdings" panose="05000000000000000000" pitchFamily="2" charset="2"/>
                <a:buChar char=""/>
              </a:pPr>
              <a:r>
                <a:rPr lang="ja-JP" sz="900" kern="1000" dirty="0">
                  <a:effectLst/>
                  <a:latin typeface="Meiryo UI" panose="020B0604030504040204" pitchFamily="50" charset="-128"/>
                  <a:ea typeface="Meiryo UI" panose="020B0604030504040204" pitchFamily="50" charset="-128"/>
                  <a:cs typeface="Times New Roman" panose="02020603050405020304" pitchFamily="18" charset="0"/>
                </a:rPr>
                <a:t>施設の計画的な維持管理や補修更新等を行う為、点検データを蓄積・管理・活用する。</a:t>
              </a:r>
            </a:p>
          </p:txBody>
        </p:sp>
        <p:sp>
          <p:nvSpPr>
            <p:cNvPr id="30" name="テキスト ボックス 29">
              <a:extLst>
                <a:ext uri="{FF2B5EF4-FFF2-40B4-BE49-F238E27FC236}">
                  <a16:creationId xmlns:a16="http://schemas.microsoft.com/office/drawing/2014/main" id="{8C8791D8-DC74-4EBF-A883-FD43D1C05B12}"/>
                </a:ext>
              </a:extLst>
            </p:cNvPr>
            <p:cNvSpPr txBox="1"/>
            <p:nvPr/>
          </p:nvSpPr>
          <p:spPr>
            <a:xfrm>
              <a:off x="4845453" y="4040613"/>
              <a:ext cx="917659" cy="138499"/>
            </a:xfrm>
            <a:prstGeom prst="rect">
              <a:avLst/>
            </a:prstGeom>
            <a:noFill/>
            <a:ln>
              <a:solidFill>
                <a:srgbClr val="000000"/>
              </a:solidFill>
            </a:ln>
          </p:spPr>
          <p:txBody>
            <a:bodyPr wrap="square" lIns="0" tIns="0" rIns="0" bIns="0" anchor="ctr">
              <a:spAutoFit/>
            </a:bodyPr>
            <a:lstStyle/>
            <a:p>
              <a:pPr algn="ct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点検業務の方針</a:t>
              </a:r>
            </a:p>
          </p:txBody>
        </p:sp>
        <p:sp>
          <p:nvSpPr>
            <p:cNvPr id="31" name="テキスト ボックス 30">
              <a:extLst>
                <a:ext uri="{FF2B5EF4-FFF2-40B4-BE49-F238E27FC236}">
                  <a16:creationId xmlns:a16="http://schemas.microsoft.com/office/drawing/2014/main" id="{17634122-6447-4418-AAED-5F88092BDD62}"/>
                </a:ext>
              </a:extLst>
            </p:cNvPr>
            <p:cNvSpPr txBox="1"/>
            <p:nvPr/>
          </p:nvSpPr>
          <p:spPr>
            <a:xfrm>
              <a:off x="4760843" y="5350677"/>
              <a:ext cx="4436239" cy="1033937"/>
            </a:xfrm>
            <a:prstGeom prst="rect">
              <a:avLst/>
            </a:prstGeom>
            <a:noFill/>
          </p:spPr>
          <p:txBody>
            <a:bodyPr wrap="square" lIns="0" tIns="0" rIns="0" bIns="0">
              <a:spAutoFit/>
            </a:bodyPr>
            <a:lstStyle/>
            <a:p>
              <a:pPr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①</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安全性の確認（施設の劣化・破損、見通しの確保等）</a:t>
              </a:r>
            </a:p>
            <a:p>
              <a:pPr indent="87313" algn="l">
                <a:lnSpc>
                  <a:spcPct val="120000"/>
                </a:lnSpc>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②</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施設の機能保全の確認（消耗、劣化した部材、排水機能、設備機器の正常な作動等）</a:t>
              </a:r>
              <a:endPar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87313" algn="l">
                <a:lnSpc>
                  <a:spcPct val="120000"/>
                </a:lnSpc>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③</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衛生状態や快適性の確認（落書き・汚物等による汚損等）</a:t>
              </a:r>
            </a:p>
            <a:p>
              <a:pPr indent="87313" algn="l">
                <a:lnSpc>
                  <a:spcPct val="120000"/>
                </a:lnSpc>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④</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施設の利用環境の確認（不適切な利用、施設の利用頻度等）</a:t>
              </a:r>
            </a:p>
            <a:p>
              <a:pPr indent="87313" algn="l">
                <a:lnSpc>
                  <a:spcPct val="120000"/>
                </a:lnSpc>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⑤</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周辺施設に対する影響の確認（越境枝、排水処理等）</a:t>
              </a:r>
            </a:p>
            <a:p>
              <a:pPr indent="87313" algn="l">
                <a:lnSpc>
                  <a:spcPct val="120000"/>
                </a:lnSpc>
              </a:pP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⑥</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劣化状況等の施設情報の収集・記録</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F1C89AB8-8963-43FB-880C-110007BA8AD9}"/>
                </a:ext>
              </a:extLst>
            </p:cNvPr>
            <p:cNvSpPr txBox="1"/>
            <p:nvPr/>
          </p:nvSpPr>
          <p:spPr>
            <a:xfrm>
              <a:off x="4845453" y="5127168"/>
              <a:ext cx="651188" cy="138499"/>
            </a:xfrm>
            <a:prstGeom prst="rect">
              <a:avLst/>
            </a:prstGeom>
            <a:noFill/>
            <a:ln>
              <a:solidFill>
                <a:srgbClr val="000000"/>
              </a:solidFill>
            </a:ln>
          </p:spPr>
          <p:txBody>
            <a:bodyPr wrap="square" lIns="0" tIns="0" rIns="0" bIns="0" anchor="ctr">
              <a:spAutoFit/>
            </a:bodyPr>
            <a:lstStyle/>
            <a:p>
              <a:pPr algn="ct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点検の視点 </a:t>
              </a:r>
              <a:endParaRPr lang="ja-JP" altLang="en-US" sz="900" dirty="0"/>
            </a:p>
          </p:txBody>
        </p:sp>
      </p:gr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Tree>
    <p:extLst>
      <p:ext uri="{BB962C8B-B14F-4D97-AF65-F5344CB8AC3E}">
        <p14:creationId xmlns:p14="http://schemas.microsoft.com/office/powerpoint/2010/main" val="23430297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14447"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211</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B896CC07-51E3-771E-68F8-365B37AFEB78}"/>
              </a:ext>
            </a:extLst>
          </p:cNvPr>
          <p:cNvSpPr txBox="1"/>
          <p:nvPr/>
        </p:nvSpPr>
        <p:spPr>
          <a:xfrm>
            <a:off x="85448" y="541077"/>
            <a:ext cx="3388895" cy="369332"/>
          </a:xfrm>
          <a:prstGeom prst="rect">
            <a:avLst/>
          </a:prstGeom>
          <a:noFill/>
        </p:spPr>
        <p:txBody>
          <a:bodyPr wrap="square">
            <a:spAutoFit/>
          </a:bodyPr>
          <a:lstStyle/>
          <a:p>
            <a:pPr algn="just"/>
            <a:r>
              <a:rPr lang="en-US" altLang="ja-JP" b="1" kern="100" dirty="0">
                <a:solidFill>
                  <a:srgbClr val="000000"/>
                </a:solidFill>
                <a:effectLst/>
                <a:latin typeface="Meiryo UI" panose="020B0604030504040204" pitchFamily="50" charset="-128"/>
                <a:ea typeface="Meiryo UI" panose="020B0604030504040204" pitchFamily="50" charset="-128"/>
              </a:rPr>
              <a:t>3.</a:t>
            </a:r>
            <a:r>
              <a:rPr lang="ja-JP" altLang="en-US" b="1" kern="100" dirty="0">
                <a:solidFill>
                  <a:srgbClr val="000000"/>
                </a:solidFill>
                <a:effectLst/>
                <a:latin typeface="Meiryo UI" panose="020B0604030504040204" pitchFamily="50" charset="-128"/>
                <a:ea typeface="Meiryo UI" panose="020B0604030504040204" pitchFamily="50" charset="-128"/>
              </a:rPr>
              <a:t>４</a:t>
            </a:r>
            <a:r>
              <a:rPr lang="en-US" altLang="ja-JP" b="1" kern="100" dirty="0">
                <a:solidFill>
                  <a:srgbClr val="000000"/>
                </a:solidFill>
                <a:effectLst/>
                <a:latin typeface="Meiryo UI" panose="020B0604030504040204" pitchFamily="50" charset="-128"/>
                <a:ea typeface="Meiryo UI" panose="020B0604030504040204" pitchFamily="50" charset="-128"/>
              </a:rPr>
              <a:t>.5</a:t>
            </a:r>
            <a:r>
              <a:rPr lang="ja-JP" altLang="ja-JP" b="1" kern="100" dirty="0">
                <a:solidFill>
                  <a:srgbClr val="000000"/>
                </a:solidFill>
                <a:effectLst/>
                <a:latin typeface="Meiryo UI" panose="020B0604030504040204" pitchFamily="50" charset="-128"/>
                <a:ea typeface="Meiryo UI" panose="020B0604030504040204" pitchFamily="50" charset="-128"/>
              </a:rPr>
              <a:t>　</a:t>
            </a:r>
            <a:r>
              <a:rPr lang="ja-JP" altLang="ja-JP" b="1" kern="100" dirty="0">
                <a:effectLst/>
                <a:latin typeface="Meiryo UI" panose="020B0604030504040204" pitchFamily="50" charset="-128"/>
                <a:ea typeface="Meiryo UI" panose="020B0604030504040204" pitchFamily="50" charset="-128"/>
              </a:rPr>
              <a:t>日常的な維持管理</a:t>
            </a:r>
          </a:p>
        </p:txBody>
      </p:sp>
      <p:sp>
        <p:nvSpPr>
          <p:cNvPr id="8" name="テキスト ボックス 7">
            <a:extLst>
              <a:ext uri="{FF2B5EF4-FFF2-40B4-BE49-F238E27FC236}">
                <a16:creationId xmlns:a16="http://schemas.microsoft.com/office/drawing/2014/main" id="{8BC1A645-BB41-295A-85D5-B7EECE56E60E}"/>
              </a:ext>
            </a:extLst>
          </p:cNvPr>
          <p:cNvSpPr txBox="1"/>
          <p:nvPr/>
        </p:nvSpPr>
        <p:spPr>
          <a:xfrm>
            <a:off x="171273" y="1057237"/>
            <a:ext cx="3217244" cy="276999"/>
          </a:xfrm>
          <a:prstGeom prst="rect">
            <a:avLst/>
          </a:prstGeom>
          <a:noFill/>
        </p:spPr>
        <p:txBody>
          <a:bodyPr wrap="square">
            <a:spAutoFit/>
          </a:bodyPr>
          <a:lstStyle/>
          <a:p>
            <a:pPr algn="l"/>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＜日常点検（日常巡視）の基本内容の例示＞</a:t>
            </a:r>
          </a:p>
        </p:txBody>
      </p:sp>
      <p:sp>
        <p:nvSpPr>
          <p:cNvPr id="10" name="テキスト ボックス 9">
            <a:extLst>
              <a:ext uri="{FF2B5EF4-FFF2-40B4-BE49-F238E27FC236}">
                <a16:creationId xmlns:a16="http://schemas.microsoft.com/office/drawing/2014/main" id="{35E3C9A2-E2E0-3DC6-99B1-4888108CC193}"/>
              </a:ext>
            </a:extLst>
          </p:cNvPr>
          <p:cNvSpPr txBox="1"/>
          <p:nvPr/>
        </p:nvSpPr>
        <p:spPr>
          <a:xfrm>
            <a:off x="315228" y="1437017"/>
            <a:ext cx="4161603" cy="5164234"/>
          </a:xfrm>
          <a:prstGeom prst="rect">
            <a:avLst/>
          </a:prstGeom>
          <a:noFill/>
        </p:spPr>
        <p:txBody>
          <a:bodyPr wrap="square">
            <a:spAutoFit/>
          </a:bodyPr>
          <a:lstStyle/>
          <a:p>
            <a:pPr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◆頻度：</a:t>
            </a: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回</a:t>
            </a: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日（午前・午後）</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※下記事項などを確認・把握し、巡視日報の作成や修繕等必</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要事項を判断する。また、下記事項の内容については、各</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公園の特性に応じた追加項目を設定するなど、随時見直し</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を図る。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【施設管理】</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0350" indent="-127000" algn="l">
              <a:lnSpc>
                <a:spcPct val="12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ja-JP" sz="1200" kern="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園路、広場、防護柵（転落防止柵など）、ゲート、遊具施設、便所、電気給排水設備（照明、汚水ポンプ等）、植栽等の公園施設の損傷・不良、又は汚損及びその原因となる事象の発見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各所水道メーター等の検針</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【利用管理】</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l">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ja-JP" sz="1200" kern="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来園者数、施設利用状況等の把握</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l">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ja-JP" sz="1200" kern="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利用者の違法行為や迷惑行為に対する利用指導</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危険物の放置、挙動不審者、トラブル発生の有無の確認と</a:t>
            </a:r>
            <a:endParaRPr lang="en-US"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p>
            <a:pPr indent="127000" algn="just">
              <a:lnSpc>
                <a:spcPct val="120000"/>
              </a:lnSpc>
            </a:pPr>
            <a:r>
              <a:rPr lang="en-US" altLang="ja-JP" sz="1200" kern="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   </a:t>
            </a:r>
            <a:r>
              <a:rPr lang="ja-JP"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初期対応</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不法占用、不法使用等の排除措置</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54000" algn="just">
              <a:lnSpc>
                <a:spcPct val="120000"/>
              </a:lnSpc>
            </a:pPr>
            <a:r>
              <a:rPr lang="ja-JP"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 指定管理者は公権力の行使を伴わない範囲での対応</a:t>
            </a:r>
            <a:endParaRPr lang="en-US"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p>
            <a:pPr indent="254000" algn="just">
              <a:lnSpc>
                <a:spcPct val="120000"/>
              </a:lnSpc>
            </a:pPr>
            <a:r>
              <a:rPr lang="en-US" altLang="ja-JP" sz="1200" kern="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  </a:t>
            </a:r>
            <a:r>
              <a:rPr lang="ja-JP"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措置）</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l">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ja-JP" sz="1200" kern="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火災、盗難等の非常事態が発生する恐れがある場合や発生</a:t>
            </a:r>
            <a:endParaRPr lang="en-US"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p>
            <a:pPr indent="127000" algn="l">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1200" kern="0" dirty="0">
                <a:solidFill>
                  <a:srgbClr val="000000"/>
                </a:solidFill>
                <a:latin typeface="Meiryo UI" panose="020B0604030504040204" pitchFamily="50" charset="-128"/>
                <a:ea typeface="Meiryo UI" panose="020B0604030504040204" pitchFamily="50" charset="-128"/>
                <a:cs typeface="ＭＳ ゴシック" panose="020B0609070205080204" pitchFamily="49" charset="-128"/>
              </a:rPr>
              <a:t>   </a:t>
            </a:r>
            <a:r>
              <a:rPr lang="ja-JP"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した場合の関係機関への通報</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l">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ja-JP" sz="1200" kern="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迷子への対応</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200" kern="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来園者からの問い合わせへの対応</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989">
            <a:extLst>
              <a:ext uri="{FF2B5EF4-FFF2-40B4-BE49-F238E27FC236}">
                <a16:creationId xmlns:a16="http://schemas.microsoft.com/office/drawing/2014/main" id="{4FF72927-8E96-5684-4960-D5B6A0AC862F}"/>
              </a:ext>
            </a:extLst>
          </p:cNvPr>
          <p:cNvSpPr>
            <a:spLocks noChangeArrowheads="1"/>
          </p:cNvSpPr>
          <p:nvPr/>
        </p:nvSpPr>
        <p:spPr bwMode="auto">
          <a:xfrm>
            <a:off x="4758338" y="1057237"/>
            <a:ext cx="1109312" cy="238566"/>
          </a:xfrm>
          <a:prstGeom prst="roundRect">
            <a:avLst>
              <a:gd name="adj" fmla="val 16667"/>
            </a:avLst>
          </a:prstGeom>
          <a:noFill/>
          <a:ln w="9525" cmpd="dbl">
            <a:solidFill>
              <a:schemeClr val="tx1">
                <a:lumMod val="85000"/>
                <a:lumOff val="15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ctr" anchorCtr="0" upright="1">
            <a:noAutofit/>
          </a:bodyPr>
          <a:lstStyle/>
          <a:p>
            <a:pPr algn="ctr">
              <a:lnSpc>
                <a:spcPts val="1200"/>
              </a:lnSpc>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 重点化ポイント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7" name="表 16">
            <a:extLst>
              <a:ext uri="{FF2B5EF4-FFF2-40B4-BE49-F238E27FC236}">
                <a16:creationId xmlns:a16="http://schemas.microsoft.com/office/drawing/2014/main" id="{DD0D2CF3-40AC-5B2C-8B6C-7E711FE7B32C}"/>
              </a:ext>
            </a:extLst>
          </p:cNvPr>
          <p:cNvGraphicFramePr>
            <a:graphicFrameLocks noGrp="1"/>
          </p:cNvGraphicFramePr>
          <p:nvPr/>
        </p:nvGraphicFramePr>
        <p:xfrm>
          <a:off x="4758338" y="1362378"/>
          <a:ext cx="4232197" cy="1933476"/>
        </p:xfrm>
        <a:graphic>
          <a:graphicData uri="http://schemas.openxmlformats.org/drawingml/2006/table">
            <a:tbl>
              <a:tblPr firstRow="1" firstCol="1" bandRow="1">
                <a:tableStyleId>{5C22544A-7EE6-4342-B048-85BDC9FD1C3A}</a:tableStyleId>
              </a:tblPr>
              <a:tblGrid>
                <a:gridCol w="1064944">
                  <a:extLst>
                    <a:ext uri="{9D8B030D-6E8A-4147-A177-3AD203B41FA5}">
                      <a16:colId xmlns:a16="http://schemas.microsoft.com/office/drawing/2014/main" val="3544560934"/>
                    </a:ext>
                  </a:extLst>
                </a:gridCol>
                <a:gridCol w="3167253">
                  <a:extLst>
                    <a:ext uri="{9D8B030D-6E8A-4147-A177-3AD203B41FA5}">
                      <a16:colId xmlns:a16="http://schemas.microsoft.com/office/drawing/2014/main" val="1295215132"/>
                    </a:ext>
                  </a:extLst>
                </a:gridCol>
              </a:tblGrid>
              <a:tr h="256191">
                <a:tc>
                  <a:txBody>
                    <a:bodyPr/>
                    <a:lstStyle/>
                    <a:p>
                      <a:pPr algn="ctr">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重点化ポイント</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点検の留意点</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36504431"/>
                  </a:ext>
                </a:extLst>
              </a:tr>
              <a:tr h="745460">
                <a:tc>
                  <a:txBody>
                    <a:bodyPr/>
                    <a:lstStyle/>
                    <a:p>
                      <a:pPr algn="l">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“致命的な不具合の兆候を見逃さない”</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・過去の事故事例（遊具等の事故事例）や日</a:t>
                      </a:r>
                      <a:endParaRPr lang="en-US" altLang="ja-JP" sz="1200" b="0" kern="100" dirty="0">
                        <a:solidFill>
                          <a:sysClr val="windowText" lastClr="000000"/>
                        </a:solidFill>
                        <a:effectLst/>
                        <a:latin typeface="Meiryo UI" panose="020B0604030504040204" pitchFamily="50" charset="-128"/>
                        <a:ea typeface="Meiryo UI" panose="020B0604030504040204" pitchFamily="50" charset="-128"/>
                      </a:endParaRPr>
                    </a:p>
                    <a:p>
                      <a:pPr algn="just">
                        <a:lnSpc>
                          <a:spcPts val="1300"/>
                        </a:lnSpc>
                      </a:pPr>
                      <a:r>
                        <a:rPr lang="en-US" altLang="ja-JP" sz="1200" b="0" kern="100" dirty="0">
                          <a:solidFill>
                            <a:sysClr val="windowText" lastClr="000000"/>
                          </a:solidFill>
                          <a:effectLst/>
                          <a:latin typeface="Meiryo UI" panose="020B0604030504040204" pitchFamily="50" charset="-128"/>
                          <a:ea typeface="Meiryo UI" panose="020B0604030504040204" pitchFamily="50" charset="-128"/>
                        </a:rPr>
                        <a:t>  </a:t>
                      </a:r>
                      <a:r>
                        <a:rPr lang="ja-JP" sz="1200" b="0" kern="100" dirty="0">
                          <a:solidFill>
                            <a:sysClr val="windowText" lastClr="000000"/>
                          </a:solidFill>
                          <a:effectLst/>
                          <a:latin typeface="Meiryo UI" panose="020B0604030504040204" pitchFamily="50" charset="-128"/>
                          <a:ea typeface="Meiryo UI" panose="020B0604030504040204" pitchFamily="50" charset="-128"/>
                        </a:rPr>
                        <a:t>常の利用状況などを踏まえて、事故に</a:t>
                      </a:r>
                    </a:p>
                    <a:p>
                      <a:pPr indent="114300" algn="just">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つながる危険性のあるポイントを特に重点的に確</a:t>
                      </a:r>
                      <a:endParaRPr lang="en-US" altLang="ja-JP" sz="1200" b="0" kern="100" dirty="0">
                        <a:solidFill>
                          <a:sysClr val="windowText" lastClr="000000"/>
                        </a:solidFill>
                        <a:effectLst/>
                        <a:latin typeface="Meiryo UI" panose="020B0604030504040204" pitchFamily="50" charset="-128"/>
                        <a:ea typeface="Meiryo UI" panose="020B0604030504040204" pitchFamily="50" charset="-128"/>
                      </a:endParaRPr>
                    </a:p>
                    <a:p>
                      <a:pPr indent="114300" algn="just">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認する。</a:t>
                      </a:r>
                      <a:r>
                        <a:rPr lang="en-US" sz="1200" b="0" kern="100" dirty="0">
                          <a:solidFill>
                            <a:sysClr val="windowText" lastClr="000000"/>
                          </a:solidFill>
                          <a:effectLst/>
                          <a:latin typeface="Meiryo UI" panose="020B0604030504040204" pitchFamily="50" charset="-128"/>
                          <a:ea typeface="Meiryo UI" panose="020B0604030504040204" pitchFamily="50" charset="-128"/>
                        </a:rPr>
                        <a:t>  </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55939"/>
                  </a:ext>
                </a:extLst>
              </a:tr>
              <a:tr h="931825">
                <a:tc>
                  <a:txBody>
                    <a:bodyPr/>
                    <a:lstStyle/>
                    <a:p>
                      <a:pPr algn="l">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“施設や利用の状況に応じた確認”</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・これまでの点検結果により要経過観察の部分は、</a:t>
                      </a:r>
                      <a:endParaRPr lang="en-US" altLang="ja-JP" sz="1200" b="0" kern="100" dirty="0">
                        <a:solidFill>
                          <a:sysClr val="windowText" lastClr="000000"/>
                        </a:solidFill>
                        <a:effectLst/>
                        <a:latin typeface="Meiryo UI" panose="020B0604030504040204" pitchFamily="50" charset="-128"/>
                        <a:ea typeface="Meiryo UI" panose="020B0604030504040204" pitchFamily="50" charset="-128"/>
                      </a:endParaRPr>
                    </a:p>
                    <a:p>
                      <a:pPr algn="just">
                        <a:lnSpc>
                          <a:spcPts val="1300"/>
                        </a:lnSpc>
                      </a:pPr>
                      <a:r>
                        <a:rPr lang="en-US" altLang="ja-JP" sz="1200" b="0" kern="100" dirty="0">
                          <a:solidFill>
                            <a:sysClr val="windowText" lastClr="000000"/>
                          </a:solidFill>
                          <a:effectLst/>
                          <a:latin typeface="Meiryo UI" panose="020B0604030504040204" pitchFamily="50" charset="-128"/>
                          <a:ea typeface="Meiryo UI" panose="020B0604030504040204" pitchFamily="50" charset="-128"/>
                        </a:rPr>
                        <a:t>  </a:t>
                      </a:r>
                      <a:r>
                        <a:rPr lang="ja-JP" sz="1200" b="0" kern="100" dirty="0">
                          <a:solidFill>
                            <a:sysClr val="windowText" lastClr="000000"/>
                          </a:solidFill>
                          <a:effectLst/>
                          <a:latin typeface="Meiryo UI" panose="020B0604030504040204" pitchFamily="50" charset="-128"/>
                          <a:ea typeface="Meiryo UI" panose="020B0604030504040204" pitchFamily="50" charset="-128"/>
                        </a:rPr>
                        <a:t>特に劣化等の進行状況を重点的に確認する。</a:t>
                      </a:r>
                    </a:p>
                    <a:p>
                      <a:pPr algn="just">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・施設の不具合（利用等による損傷や汚損、悪</a:t>
                      </a:r>
                      <a:endParaRPr lang="en-US" altLang="ja-JP" sz="1200" b="0" kern="100" dirty="0">
                        <a:solidFill>
                          <a:sysClr val="windowText" lastClr="000000"/>
                        </a:solidFill>
                        <a:effectLst/>
                        <a:latin typeface="Meiryo UI" panose="020B0604030504040204" pitchFamily="50" charset="-128"/>
                        <a:ea typeface="Meiryo UI" panose="020B0604030504040204" pitchFamily="50" charset="-128"/>
                      </a:endParaRPr>
                    </a:p>
                    <a:p>
                      <a:pPr algn="just">
                        <a:lnSpc>
                          <a:spcPts val="1300"/>
                        </a:lnSpc>
                      </a:pPr>
                      <a:r>
                        <a:rPr lang="en-US" altLang="ja-JP" sz="1200" b="0" kern="100" dirty="0">
                          <a:solidFill>
                            <a:sysClr val="windowText" lastClr="000000"/>
                          </a:solidFill>
                          <a:effectLst/>
                          <a:latin typeface="Meiryo UI" panose="020B0604030504040204" pitchFamily="50" charset="-128"/>
                          <a:ea typeface="Meiryo UI" panose="020B0604030504040204" pitchFamily="50" charset="-128"/>
                        </a:rPr>
                        <a:t>  </a:t>
                      </a:r>
                      <a:r>
                        <a:rPr lang="ja-JP" sz="1200" b="0" kern="100" dirty="0">
                          <a:solidFill>
                            <a:sysClr val="windowText" lastClr="000000"/>
                          </a:solidFill>
                          <a:effectLst/>
                          <a:latin typeface="Meiryo UI" panose="020B0604030504040204" pitchFamily="50" charset="-128"/>
                          <a:ea typeface="Meiryo UI" panose="020B0604030504040204" pitchFamily="50" charset="-128"/>
                        </a:rPr>
                        <a:t>戯等）の発生が多いポイントについては重点的</a:t>
                      </a:r>
                      <a:endParaRPr lang="en-US" altLang="ja-JP" sz="1200" b="0" kern="100" dirty="0">
                        <a:solidFill>
                          <a:sysClr val="windowText" lastClr="000000"/>
                        </a:solidFill>
                        <a:effectLst/>
                        <a:latin typeface="Meiryo UI" panose="020B0604030504040204" pitchFamily="50" charset="-128"/>
                        <a:ea typeface="Meiryo UI" panose="020B0604030504040204" pitchFamily="50" charset="-128"/>
                      </a:endParaRPr>
                    </a:p>
                    <a:p>
                      <a:pPr algn="just">
                        <a:lnSpc>
                          <a:spcPts val="1300"/>
                        </a:lnSpc>
                      </a:pPr>
                      <a:r>
                        <a:rPr lang="en-US" altLang="ja-JP" sz="1200" b="0" kern="100" dirty="0">
                          <a:solidFill>
                            <a:sysClr val="windowText" lastClr="000000"/>
                          </a:solidFill>
                          <a:effectLst/>
                          <a:latin typeface="Meiryo UI" panose="020B0604030504040204" pitchFamily="50" charset="-128"/>
                          <a:ea typeface="Meiryo UI" panose="020B0604030504040204" pitchFamily="50" charset="-128"/>
                        </a:rPr>
                        <a:t>  </a:t>
                      </a:r>
                      <a:r>
                        <a:rPr lang="ja-JP" sz="1200" b="0" kern="100" dirty="0">
                          <a:solidFill>
                            <a:sysClr val="windowText" lastClr="000000"/>
                          </a:solidFill>
                          <a:effectLst/>
                          <a:latin typeface="Meiryo UI" panose="020B0604030504040204" pitchFamily="50" charset="-128"/>
                          <a:ea typeface="Meiryo UI" panose="020B0604030504040204" pitchFamily="50" charset="-128"/>
                        </a:rPr>
                        <a:t>に確認する。</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212005"/>
                  </a:ext>
                </a:extLst>
              </a:tr>
            </a:tbl>
          </a:graphicData>
        </a:graphic>
      </p:graphicFrame>
      <p:sp>
        <p:nvSpPr>
          <p:cNvPr id="20" name="AutoShape 990">
            <a:extLst>
              <a:ext uri="{FF2B5EF4-FFF2-40B4-BE49-F238E27FC236}">
                <a16:creationId xmlns:a16="http://schemas.microsoft.com/office/drawing/2014/main" id="{09327A2C-FF0F-6704-5CA8-CD7513F23579}"/>
              </a:ext>
            </a:extLst>
          </p:cNvPr>
          <p:cNvSpPr>
            <a:spLocks noChangeArrowheads="1"/>
          </p:cNvSpPr>
          <p:nvPr/>
        </p:nvSpPr>
        <p:spPr bwMode="auto">
          <a:xfrm>
            <a:off x="4758338" y="3353962"/>
            <a:ext cx="1309301" cy="254773"/>
          </a:xfrm>
          <a:prstGeom prst="roundRect">
            <a:avLst>
              <a:gd name="adj" fmla="val 16667"/>
            </a:avLst>
          </a:prstGeom>
          <a:noFill/>
          <a:ln w="9525" cmpd="dbl">
            <a:solidFill>
              <a:schemeClr val="tx1">
                <a:lumMod val="85000"/>
                <a:lumOff val="15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ctr" anchorCtr="0" upright="1">
            <a:noAutofit/>
          </a:bodyPr>
          <a:lstStyle/>
          <a:p>
            <a:pPr algn="l">
              <a:lnSpc>
                <a:spcPts val="1200"/>
              </a:lnSpc>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 季節に応じた留意点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1" name="表 20">
            <a:extLst>
              <a:ext uri="{FF2B5EF4-FFF2-40B4-BE49-F238E27FC236}">
                <a16:creationId xmlns:a16="http://schemas.microsoft.com/office/drawing/2014/main" id="{A555AD64-5E47-07DC-50A0-F269FF5E0238}"/>
              </a:ext>
            </a:extLst>
          </p:cNvPr>
          <p:cNvGraphicFramePr>
            <a:graphicFrameLocks noGrp="1"/>
          </p:cNvGraphicFramePr>
          <p:nvPr/>
        </p:nvGraphicFramePr>
        <p:xfrm>
          <a:off x="4779293" y="3658571"/>
          <a:ext cx="4190285" cy="2459269"/>
        </p:xfrm>
        <a:graphic>
          <a:graphicData uri="http://schemas.openxmlformats.org/drawingml/2006/table">
            <a:tbl>
              <a:tblPr firstRow="1" firstCol="1" bandRow="1">
                <a:tableStyleId>{5C22544A-7EE6-4342-B048-85BDC9FD1C3A}</a:tableStyleId>
              </a:tblPr>
              <a:tblGrid>
                <a:gridCol w="994974">
                  <a:extLst>
                    <a:ext uri="{9D8B030D-6E8A-4147-A177-3AD203B41FA5}">
                      <a16:colId xmlns:a16="http://schemas.microsoft.com/office/drawing/2014/main" val="1087326812"/>
                    </a:ext>
                  </a:extLst>
                </a:gridCol>
                <a:gridCol w="3195311">
                  <a:extLst>
                    <a:ext uri="{9D8B030D-6E8A-4147-A177-3AD203B41FA5}">
                      <a16:colId xmlns:a16="http://schemas.microsoft.com/office/drawing/2014/main" val="2666346489"/>
                    </a:ext>
                  </a:extLst>
                </a:gridCol>
              </a:tblGrid>
              <a:tr h="215441">
                <a:tc>
                  <a:txBody>
                    <a:bodyPr/>
                    <a:lstStyle/>
                    <a:p>
                      <a:pPr algn="ctr">
                        <a:lnSpc>
                          <a:spcPts val="16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実施時期</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6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点検の留意点</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91177461"/>
                  </a:ext>
                </a:extLst>
              </a:tr>
              <a:tr h="584296">
                <a:tc>
                  <a:txBody>
                    <a:bodyPr/>
                    <a:lstStyle/>
                    <a:p>
                      <a:pPr marL="0" indent="0" algn="ctr">
                        <a:lnSpc>
                          <a:spcPts val="1300"/>
                        </a:lnSpc>
                      </a:pPr>
                      <a:r>
                        <a:rPr lang="en-US" sz="1200" b="0" kern="100" dirty="0">
                          <a:solidFill>
                            <a:sysClr val="windowText" lastClr="000000"/>
                          </a:solidFill>
                          <a:effectLst/>
                          <a:latin typeface="Meiryo UI" panose="020B0604030504040204" pitchFamily="50" charset="-128"/>
                          <a:ea typeface="Meiryo UI" panose="020B0604030504040204" pitchFamily="50" charset="-128"/>
                        </a:rPr>
                        <a:t>4</a:t>
                      </a:r>
                      <a:r>
                        <a:rPr lang="ja-JP" sz="1200" b="0" kern="100" dirty="0">
                          <a:solidFill>
                            <a:sysClr val="windowText" lastClr="000000"/>
                          </a:solidFill>
                          <a:effectLst/>
                          <a:latin typeface="Meiryo UI" panose="020B0604030504040204" pitchFamily="50" charset="-128"/>
                          <a:ea typeface="Meiryo UI" panose="020B0604030504040204" pitchFamily="50" charset="-128"/>
                        </a:rPr>
                        <a:t>～</a:t>
                      </a:r>
                      <a:r>
                        <a:rPr lang="en-US" sz="1200" b="0" kern="100" dirty="0">
                          <a:solidFill>
                            <a:sysClr val="windowText" lastClr="000000"/>
                          </a:solidFill>
                          <a:effectLst/>
                          <a:latin typeface="Meiryo UI" panose="020B0604030504040204" pitchFamily="50" charset="-128"/>
                          <a:ea typeface="Meiryo UI" panose="020B0604030504040204" pitchFamily="50" charset="-128"/>
                        </a:rPr>
                        <a:t>6</a:t>
                      </a:r>
                      <a:r>
                        <a:rPr lang="ja-JP" sz="1200" b="0" kern="100" dirty="0">
                          <a:solidFill>
                            <a:sysClr val="windowText" lastClr="000000"/>
                          </a:solidFill>
                          <a:effectLst/>
                          <a:latin typeface="Meiryo UI" panose="020B0604030504040204" pitchFamily="50" charset="-128"/>
                          <a:ea typeface="Meiryo UI" panose="020B0604030504040204" pitchFamily="50" charset="-128"/>
                        </a:rPr>
                        <a:t>月</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・暖かくなり利用者の増加に備え、遊具の安全確</a:t>
                      </a:r>
                      <a:endParaRPr lang="en-US" altLang="ja-JP" sz="1200" b="0" kern="100" dirty="0">
                        <a:solidFill>
                          <a:sysClr val="windowText" lastClr="000000"/>
                        </a:solidFill>
                        <a:effectLst/>
                        <a:latin typeface="Meiryo UI" panose="020B0604030504040204" pitchFamily="50" charset="-128"/>
                        <a:ea typeface="Meiryo UI" panose="020B0604030504040204" pitchFamily="50" charset="-128"/>
                      </a:endParaRPr>
                    </a:p>
                    <a:p>
                      <a:pPr algn="just">
                        <a:lnSpc>
                          <a:spcPts val="1300"/>
                        </a:lnSpc>
                      </a:pPr>
                      <a:r>
                        <a:rPr lang="en-US" altLang="ja-JP" sz="1200" b="0" kern="100" dirty="0">
                          <a:solidFill>
                            <a:sysClr val="windowText" lastClr="000000"/>
                          </a:solidFill>
                          <a:effectLst/>
                          <a:latin typeface="Meiryo UI" panose="020B0604030504040204" pitchFamily="50" charset="-128"/>
                          <a:ea typeface="Meiryo UI" panose="020B0604030504040204" pitchFamily="50" charset="-128"/>
                        </a:rPr>
                        <a:t>  </a:t>
                      </a:r>
                      <a:r>
                        <a:rPr lang="ja-JP" sz="1200" b="0" kern="100" dirty="0">
                          <a:solidFill>
                            <a:sysClr val="windowText" lastClr="000000"/>
                          </a:solidFill>
                          <a:effectLst/>
                          <a:latin typeface="Meiryo UI" panose="020B0604030504040204" pitchFamily="50" charset="-128"/>
                          <a:ea typeface="Meiryo UI" panose="020B0604030504040204" pitchFamily="50" charset="-128"/>
                        </a:rPr>
                        <a:t>保及び梅雨期に備えた排水機能などの確認に留</a:t>
                      </a:r>
                      <a:r>
                        <a:rPr lang="en-US" altLang="ja-JP" sz="1200" b="0" kern="100" dirty="0">
                          <a:solidFill>
                            <a:sysClr val="windowText" lastClr="000000"/>
                          </a:solidFill>
                          <a:effectLst/>
                          <a:latin typeface="Meiryo UI" panose="020B0604030504040204" pitchFamily="50" charset="-128"/>
                          <a:ea typeface="Meiryo UI" panose="020B0604030504040204" pitchFamily="50" charset="-128"/>
                        </a:rPr>
                        <a:t> </a:t>
                      </a:r>
                    </a:p>
                    <a:p>
                      <a:pPr algn="just">
                        <a:lnSpc>
                          <a:spcPts val="1300"/>
                        </a:lnSpc>
                      </a:pPr>
                      <a:r>
                        <a:rPr lang="en-US" altLang="ja-JP" sz="1200" b="0" kern="100" dirty="0">
                          <a:solidFill>
                            <a:sysClr val="windowText" lastClr="000000"/>
                          </a:solidFill>
                          <a:effectLst/>
                          <a:latin typeface="Meiryo UI" panose="020B0604030504040204" pitchFamily="50" charset="-128"/>
                          <a:ea typeface="Meiryo UI" panose="020B0604030504040204" pitchFamily="50" charset="-128"/>
                        </a:rPr>
                        <a:t>  </a:t>
                      </a:r>
                      <a:r>
                        <a:rPr lang="ja-JP" sz="1200" b="0" kern="100" dirty="0">
                          <a:solidFill>
                            <a:sysClr val="windowText" lastClr="000000"/>
                          </a:solidFill>
                          <a:effectLst/>
                          <a:latin typeface="Meiryo UI" panose="020B0604030504040204" pitchFamily="50" charset="-128"/>
                          <a:ea typeface="Meiryo UI" panose="020B0604030504040204" pitchFamily="50" charset="-128"/>
                        </a:rPr>
                        <a:t>意する。</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705951"/>
                  </a:ext>
                </a:extLst>
              </a:tr>
              <a:tr h="949021">
                <a:tc>
                  <a:txBody>
                    <a:bodyPr/>
                    <a:lstStyle/>
                    <a:p>
                      <a:pPr marL="0" indent="0" algn="ctr">
                        <a:lnSpc>
                          <a:spcPts val="1300"/>
                        </a:lnSpc>
                      </a:pPr>
                      <a:r>
                        <a:rPr lang="en-US" sz="1200" b="0" kern="100" dirty="0">
                          <a:solidFill>
                            <a:sysClr val="windowText" lastClr="000000"/>
                          </a:solidFill>
                          <a:effectLst/>
                          <a:latin typeface="Meiryo UI" panose="020B0604030504040204" pitchFamily="50" charset="-128"/>
                          <a:ea typeface="Meiryo UI" panose="020B0604030504040204" pitchFamily="50" charset="-128"/>
                        </a:rPr>
                        <a:t>7</a:t>
                      </a:r>
                      <a:r>
                        <a:rPr lang="ja-JP" sz="1200" b="0" kern="100" dirty="0">
                          <a:solidFill>
                            <a:sysClr val="windowText" lastClr="000000"/>
                          </a:solidFill>
                          <a:effectLst/>
                          <a:latin typeface="Meiryo UI" panose="020B0604030504040204" pitchFamily="50" charset="-128"/>
                          <a:ea typeface="Meiryo UI" panose="020B0604030504040204" pitchFamily="50" charset="-128"/>
                        </a:rPr>
                        <a:t>～</a:t>
                      </a:r>
                      <a:r>
                        <a:rPr lang="en-US" sz="1200" b="0" kern="100" dirty="0">
                          <a:solidFill>
                            <a:sysClr val="windowText" lastClr="000000"/>
                          </a:solidFill>
                          <a:effectLst/>
                          <a:latin typeface="Meiryo UI" panose="020B0604030504040204" pitchFamily="50" charset="-128"/>
                          <a:ea typeface="Meiryo UI" panose="020B0604030504040204" pitchFamily="50" charset="-128"/>
                        </a:rPr>
                        <a:t>9</a:t>
                      </a:r>
                      <a:r>
                        <a:rPr lang="ja-JP" sz="1200" b="0" kern="100" dirty="0">
                          <a:solidFill>
                            <a:sysClr val="windowText" lastClr="000000"/>
                          </a:solidFill>
                          <a:effectLst/>
                          <a:latin typeface="Meiryo UI" panose="020B0604030504040204" pitchFamily="50" charset="-128"/>
                          <a:ea typeface="Meiryo UI" panose="020B0604030504040204" pitchFamily="50" charset="-128"/>
                        </a:rPr>
                        <a:t>月</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・夏休みに入って、水難事故や感染症の未然防止</a:t>
                      </a:r>
                      <a:endParaRPr lang="en-US" altLang="ja-JP" sz="1200" b="0" kern="100" dirty="0">
                        <a:solidFill>
                          <a:sysClr val="windowText" lastClr="000000"/>
                        </a:solidFill>
                        <a:effectLst/>
                        <a:latin typeface="Meiryo UI" panose="020B0604030504040204" pitchFamily="50" charset="-128"/>
                        <a:ea typeface="Meiryo UI" panose="020B0604030504040204" pitchFamily="50" charset="-128"/>
                      </a:endParaRPr>
                    </a:p>
                    <a:p>
                      <a:pPr algn="just">
                        <a:lnSpc>
                          <a:spcPts val="1300"/>
                        </a:lnSpc>
                      </a:pPr>
                      <a:r>
                        <a:rPr lang="en-US" altLang="ja-JP" sz="1200" b="0" kern="100" dirty="0">
                          <a:solidFill>
                            <a:sysClr val="windowText" lastClr="000000"/>
                          </a:solidFill>
                          <a:effectLst/>
                          <a:latin typeface="Meiryo UI" panose="020B0604030504040204" pitchFamily="50" charset="-128"/>
                          <a:ea typeface="Meiryo UI" panose="020B0604030504040204" pitchFamily="50" charset="-128"/>
                        </a:rPr>
                        <a:t>  </a:t>
                      </a:r>
                      <a:r>
                        <a:rPr lang="ja-JP" sz="1200" b="0" kern="100" dirty="0">
                          <a:solidFill>
                            <a:sysClr val="windowText" lastClr="000000"/>
                          </a:solidFill>
                          <a:effectLst/>
                          <a:latin typeface="Meiryo UI" panose="020B0604030504040204" pitchFamily="50" charset="-128"/>
                          <a:ea typeface="Meiryo UI" panose="020B0604030504040204" pitchFamily="50" charset="-128"/>
                        </a:rPr>
                        <a:t>のため、親水施設での不適切な利用や衛生管</a:t>
                      </a:r>
                      <a:endParaRPr lang="en-US" altLang="ja-JP" sz="1200" b="0" kern="100" dirty="0">
                        <a:solidFill>
                          <a:sysClr val="windowText" lastClr="000000"/>
                        </a:solidFill>
                        <a:effectLst/>
                        <a:latin typeface="Meiryo UI" panose="020B0604030504040204" pitchFamily="50" charset="-128"/>
                        <a:ea typeface="Meiryo UI" panose="020B0604030504040204" pitchFamily="50" charset="-128"/>
                      </a:endParaRPr>
                    </a:p>
                    <a:p>
                      <a:pPr algn="just">
                        <a:lnSpc>
                          <a:spcPts val="1300"/>
                        </a:lnSpc>
                      </a:pPr>
                      <a:r>
                        <a:rPr lang="en-US" altLang="ja-JP" sz="1200" b="0" kern="100" dirty="0">
                          <a:solidFill>
                            <a:sysClr val="windowText" lastClr="000000"/>
                          </a:solidFill>
                          <a:effectLst/>
                          <a:latin typeface="Meiryo UI" panose="020B0604030504040204" pitchFamily="50" charset="-128"/>
                          <a:ea typeface="Meiryo UI" panose="020B0604030504040204" pitchFamily="50" charset="-128"/>
                        </a:rPr>
                        <a:t>  </a:t>
                      </a:r>
                      <a:r>
                        <a:rPr lang="ja-JP" sz="1200" b="0" kern="100" dirty="0">
                          <a:solidFill>
                            <a:sysClr val="windowText" lastClr="000000"/>
                          </a:solidFill>
                          <a:effectLst/>
                          <a:latin typeface="Meiryo UI" panose="020B0604030504040204" pitchFamily="50" charset="-128"/>
                          <a:ea typeface="Meiryo UI" panose="020B0604030504040204" pitchFamily="50" charset="-128"/>
                        </a:rPr>
                        <a:t>理の確認に留意する。</a:t>
                      </a:r>
                    </a:p>
                    <a:p>
                      <a:pPr algn="just">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・台風に備え、枯枝・枯損木、越境枝、排水処理、</a:t>
                      </a:r>
                      <a:endParaRPr lang="en-US" altLang="ja-JP" sz="1200" b="0" kern="100" dirty="0">
                        <a:solidFill>
                          <a:sysClr val="windowText" lastClr="000000"/>
                        </a:solidFill>
                        <a:effectLst/>
                        <a:latin typeface="Meiryo UI" panose="020B0604030504040204" pitchFamily="50" charset="-128"/>
                        <a:ea typeface="Meiryo UI" panose="020B0604030504040204" pitchFamily="50" charset="-128"/>
                      </a:endParaRPr>
                    </a:p>
                    <a:p>
                      <a:pPr algn="just">
                        <a:lnSpc>
                          <a:spcPts val="1300"/>
                        </a:lnSpc>
                      </a:pPr>
                      <a:r>
                        <a:rPr lang="en-US" altLang="ja-JP" sz="1200" b="0" kern="100" dirty="0">
                          <a:solidFill>
                            <a:sysClr val="windowText" lastClr="000000"/>
                          </a:solidFill>
                          <a:effectLst/>
                          <a:latin typeface="Meiryo UI" panose="020B0604030504040204" pitchFamily="50" charset="-128"/>
                          <a:ea typeface="Meiryo UI" panose="020B0604030504040204" pitchFamily="50" charset="-128"/>
                        </a:rPr>
                        <a:t>  </a:t>
                      </a:r>
                      <a:r>
                        <a:rPr lang="ja-JP" sz="1200" b="0" kern="100" dirty="0">
                          <a:solidFill>
                            <a:sysClr val="windowText" lastClr="000000"/>
                          </a:solidFill>
                          <a:effectLst/>
                          <a:latin typeface="Meiryo UI" panose="020B0604030504040204" pitchFamily="50" charset="-128"/>
                          <a:ea typeface="Meiryo UI" panose="020B0604030504040204" pitchFamily="50" charset="-128"/>
                        </a:rPr>
                        <a:t>法面（土砂流出、法面崩壊など）等に留意す</a:t>
                      </a:r>
                      <a:endParaRPr lang="en-US" altLang="ja-JP" sz="1200" b="0" kern="100" dirty="0">
                        <a:solidFill>
                          <a:sysClr val="windowText" lastClr="000000"/>
                        </a:solidFill>
                        <a:effectLst/>
                        <a:latin typeface="Meiryo UI" panose="020B0604030504040204" pitchFamily="50" charset="-128"/>
                        <a:ea typeface="Meiryo UI" panose="020B0604030504040204" pitchFamily="50" charset="-128"/>
                      </a:endParaRPr>
                    </a:p>
                    <a:p>
                      <a:pPr algn="just">
                        <a:lnSpc>
                          <a:spcPts val="1300"/>
                        </a:lnSpc>
                      </a:pPr>
                      <a:r>
                        <a:rPr lang="en-US" altLang="ja-JP" sz="1200" b="0" kern="100" dirty="0">
                          <a:solidFill>
                            <a:sysClr val="windowText" lastClr="000000"/>
                          </a:solidFill>
                          <a:effectLst/>
                          <a:latin typeface="Meiryo UI" panose="020B0604030504040204" pitchFamily="50" charset="-128"/>
                          <a:ea typeface="Meiryo UI" panose="020B0604030504040204" pitchFamily="50" charset="-128"/>
                        </a:rPr>
                        <a:t>  </a:t>
                      </a:r>
                      <a:r>
                        <a:rPr lang="ja-JP" sz="1200" b="0" kern="100" dirty="0">
                          <a:solidFill>
                            <a:sysClr val="windowText" lastClr="000000"/>
                          </a:solidFill>
                          <a:effectLst/>
                          <a:latin typeface="Meiryo UI" panose="020B0604030504040204" pitchFamily="50" charset="-128"/>
                          <a:ea typeface="Meiryo UI" panose="020B0604030504040204" pitchFamily="50" charset="-128"/>
                        </a:rPr>
                        <a:t>る。</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5687402"/>
                  </a:ext>
                </a:extLst>
              </a:tr>
              <a:tr h="279400">
                <a:tc>
                  <a:txBody>
                    <a:bodyPr/>
                    <a:lstStyle/>
                    <a:p>
                      <a:pPr marL="0" indent="0" algn="ctr">
                        <a:lnSpc>
                          <a:spcPts val="1300"/>
                        </a:lnSpc>
                      </a:pPr>
                      <a:r>
                        <a:rPr lang="en-US" sz="1200" b="0" kern="100" dirty="0">
                          <a:solidFill>
                            <a:sysClr val="windowText" lastClr="000000"/>
                          </a:solidFill>
                          <a:effectLst/>
                          <a:latin typeface="Meiryo UI" panose="020B0604030504040204" pitchFamily="50" charset="-128"/>
                          <a:ea typeface="Meiryo UI" panose="020B0604030504040204" pitchFamily="50" charset="-128"/>
                        </a:rPr>
                        <a:t>10</a:t>
                      </a:r>
                      <a:r>
                        <a:rPr lang="ja-JP" sz="1200" b="0" kern="100" dirty="0">
                          <a:solidFill>
                            <a:sysClr val="windowText" lastClr="000000"/>
                          </a:solidFill>
                          <a:effectLst/>
                          <a:latin typeface="Meiryo UI" panose="020B0604030504040204" pitchFamily="50" charset="-128"/>
                          <a:ea typeface="Meiryo UI" panose="020B0604030504040204" pitchFamily="50" charset="-128"/>
                        </a:rPr>
                        <a:t>～</a:t>
                      </a:r>
                      <a:r>
                        <a:rPr lang="en-US" sz="1200" b="0" kern="100" dirty="0">
                          <a:solidFill>
                            <a:sysClr val="windowText" lastClr="000000"/>
                          </a:solidFill>
                          <a:effectLst/>
                          <a:latin typeface="Meiryo UI" panose="020B0604030504040204" pitchFamily="50" charset="-128"/>
                          <a:ea typeface="Meiryo UI" panose="020B0604030504040204" pitchFamily="50" charset="-128"/>
                        </a:rPr>
                        <a:t>12</a:t>
                      </a:r>
                      <a:r>
                        <a:rPr lang="ja-JP" sz="1200" b="0" kern="100" dirty="0">
                          <a:solidFill>
                            <a:sysClr val="windowText" lastClr="000000"/>
                          </a:solidFill>
                          <a:effectLst/>
                          <a:latin typeface="Meiryo UI" panose="020B0604030504040204" pitchFamily="50" charset="-128"/>
                          <a:ea typeface="Meiryo UI" panose="020B0604030504040204" pitchFamily="50" charset="-128"/>
                        </a:rPr>
                        <a:t>月</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・落葉による排水設備の閉塞に留意する。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1989221"/>
                  </a:ext>
                </a:extLst>
              </a:tr>
              <a:tr h="389532">
                <a:tc>
                  <a:txBody>
                    <a:bodyPr/>
                    <a:lstStyle/>
                    <a:p>
                      <a:pPr marL="0" indent="0" algn="ctr">
                        <a:lnSpc>
                          <a:spcPts val="1300"/>
                        </a:lnSpc>
                        <a:tabLst>
                          <a:tab pos="533400" algn="l"/>
                        </a:tabLst>
                      </a:pPr>
                      <a:r>
                        <a:rPr lang="en-US" sz="1200" b="0" kern="100" dirty="0">
                          <a:solidFill>
                            <a:sysClr val="windowText" lastClr="000000"/>
                          </a:solidFill>
                          <a:effectLst/>
                          <a:latin typeface="Meiryo UI" panose="020B0604030504040204" pitchFamily="50" charset="-128"/>
                          <a:ea typeface="Meiryo UI" panose="020B0604030504040204" pitchFamily="50" charset="-128"/>
                        </a:rPr>
                        <a:t>1</a:t>
                      </a:r>
                      <a:r>
                        <a:rPr lang="ja-JP" sz="1200" b="0" kern="100" dirty="0">
                          <a:solidFill>
                            <a:sysClr val="windowText" lastClr="000000"/>
                          </a:solidFill>
                          <a:effectLst/>
                          <a:latin typeface="Meiryo UI" panose="020B0604030504040204" pitchFamily="50" charset="-128"/>
                          <a:ea typeface="Meiryo UI" panose="020B0604030504040204" pitchFamily="50" charset="-128"/>
                        </a:rPr>
                        <a:t>～</a:t>
                      </a:r>
                      <a:r>
                        <a:rPr lang="en-US" sz="1200" b="0" kern="100" dirty="0">
                          <a:solidFill>
                            <a:sysClr val="windowText" lastClr="000000"/>
                          </a:solidFill>
                          <a:effectLst/>
                          <a:latin typeface="Meiryo UI" panose="020B0604030504040204" pitchFamily="50" charset="-128"/>
                          <a:ea typeface="Meiryo UI" panose="020B0604030504040204" pitchFamily="50" charset="-128"/>
                        </a:rPr>
                        <a:t>3</a:t>
                      </a:r>
                      <a:r>
                        <a:rPr lang="ja-JP" sz="1200" b="0" kern="100" dirty="0">
                          <a:solidFill>
                            <a:sysClr val="windowText" lastClr="000000"/>
                          </a:solidFill>
                          <a:effectLst/>
                          <a:latin typeface="Meiryo UI" panose="020B0604030504040204" pitchFamily="50" charset="-128"/>
                          <a:ea typeface="Meiryo UI" panose="020B0604030504040204" pitchFamily="50" charset="-128"/>
                        </a:rPr>
                        <a:t>月</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300"/>
                        </a:lnSpc>
                      </a:pPr>
                      <a:r>
                        <a:rPr lang="ja-JP" sz="1200" b="0" kern="100" dirty="0">
                          <a:solidFill>
                            <a:sysClr val="windowText" lastClr="000000"/>
                          </a:solidFill>
                          <a:effectLst/>
                          <a:latin typeface="Meiryo UI" panose="020B0604030504040204" pitchFamily="50" charset="-128"/>
                          <a:ea typeface="Meiryo UI" panose="020B0604030504040204" pitchFamily="50" charset="-128"/>
                        </a:rPr>
                        <a:t>・春休み期間の利用者の増加に備え、遊具の安全</a:t>
                      </a:r>
                      <a:r>
                        <a:rPr lang="en-US" altLang="ja-JP" sz="1200" b="0" kern="100" dirty="0">
                          <a:solidFill>
                            <a:sysClr val="windowText" lastClr="000000"/>
                          </a:solidFill>
                          <a:effectLst/>
                          <a:latin typeface="Meiryo UI" panose="020B0604030504040204" pitchFamily="50" charset="-128"/>
                          <a:ea typeface="Meiryo UI" panose="020B0604030504040204" pitchFamily="50" charset="-128"/>
                        </a:rPr>
                        <a:t> </a:t>
                      </a:r>
                    </a:p>
                    <a:p>
                      <a:pPr algn="just">
                        <a:lnSpc>
                          <a:spcPts val="1300"/>
                        </a:lnSpc>
                      </a:pPr>
                      <a:r>
                        <a:rPr lang="en-US" altLang="ja-JP" sz="1200" b="0" kern="100" dirty="0">
                          <a:solidFill>
                            <a:sysClr val="windowText" lastClr="000000"/>
                          </a:solidFill>
                          <a:effectLst/>
                          <a:latin typeface="Meiryo UI" panose="020B0604030504040204" pitchFamily="50" charset="-128"/>
                          <a:ea typeface="Meiryo UI" panose="020B0604030504040204" pitchFamily="50" charset="-128"/>
                        </a:rPr>
                        <a:t>  </a:t>
                      </a:r>
                      <a:r>
                        <a:rPr lang="ja-JP" sz="1200" b="0" kern="100" dirty="0">
                          <a:solidFill>
                            <a:sysClr val="windowText" lastClr="000000"/>
                          </a:solidFill>
                          <a:effectLst/>
                          <a:latin typeface="Meiryo UI" panose="020B0604030504040204" pitchFamily="50" charset="-128"/>
                          <a:ea typeface="Meiryo UI" panose="020B0604030504040204" pitchFamily="50" charset="-128"/>
                        </a:rPr>
                        <a:t>確保などの確認に留意する。</a:t>
                      </a:r>
                      <a:endParaRPr lang="ja-JP" sz="12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380505"/>
                  </a:ext>
                </a:extLst>
              </a:tr>
            </a:tbl>
          </a:graphicData>
        </a:graphic>
      </p:graphicFrame>
      <p:graphicFrame>
        <p:nvGraphicFramePr>
          <p:cNvPr id="22" name="図表 21">
            <a:extLst>
              <a:ext uri="{FF2B5EF4-FFF2-40B4-BE49-F238E27FC236}">
                <a16:creationId xmlns:a16="http://schemas.microsoft.com/office/drawing/2014/main" id="{C0A0A310-20A5-0F83-97B3-22E152C16240}"/>
              </a:ext>
            </a:extLst>
          </p:cNvPr>
          <p:cNvGraphicFramePr/>
          <p:nvPr/>
        </p:nvGraphicFramePr>
        <p:xfrm>
          <a:off x="5030346" y="6129745"/>
          <a:ext cx="3730093" cy="570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四角形: 角を丸くする 22">
            <a:extLst>
              <a:ext uri="{FF2B5EF4-FFF2-40B4-BE49-F238E27FC236}">
                <a16:creationId xmlns:a16="http://schemas.microsoft.com/office/drawing/2014/main" id="{BBCEA89F-20BF-F265-5CDF-ADAC2F1014FC}"/>
              </a:ext>
            </a:extLst>
          </p:cNvPr>
          <p:cNvSpPr/>
          <p:nvPr/>
        </p:nvSpPr>
        <p:spPr>
          <a:xfrm>
            <a:off x="237068" y="1057237"/>
            <a:ext cx="4180018" cy="5544014"/>
          </a:xfrm>
          <a:prstGeom prst="roundRect">
            <a:avLst>
              <a:gd name="adj" fmla="val 4718"/>
            </a:avLst>
          </a:prstGeom>
          <a:noFill/>
          <a:ln w="2222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8566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149</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03005" y="869566"/>
            <a:ext cx="4343354" cy="5878727"/>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【補足】</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体制は主に行っている実施主体を記載しており、これによらない場合もある。</a:t>
            </a: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1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日常点検の頻度は当該路線により異なり、交通量</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万台</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日以上の路線では週</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回、それ以外では週</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回の頻度で実施。</a:t>
            </a: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臨時的に行う緊急点検等は必要に応じて随意実施。</a:t>
            </a:r>
            <a:endPar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54101817-EEB0-07A2-092C-B8AF6592A185}"/>
              </a:ext>
            </a:extLst>
          </p:cNvPr>
          <p:cNvSpPr txBox="1"/>
          <p:nvPr/>
        </p:nvSpPr>
        <p:spPr>
          <a:xfrm>
            <a:off x="83996" y="521549"/>
            <a:ext cx="2744787" cy="369332"/>
          </a:xfrm>
          <a:prstGeom prst="rect">
            <a:avLst/>
          </a:prstGeom>
          <a:noFill/>
        </p:spPr>
        <p:txBody>
          <a:bodyPr wrap="square">
            <a:spAutoFit/>
          </a:bodyPr>
          <a:lstStyle/>
          <a:p>
            <a:pPr marL="255905" indent="-255905" algn="just">
              <a:spcBef>
                <a:spcPts val="1200"/>
              </a:spcBef>
              <a:spcAft>
                <a:spcPts val="600"/>
              </a:spcAft>
            </a:pPr>
            <a:r>
              <a:rPr lang="ja-JP" altLang="ja-JP" sz="1800" b="1" dirty="0">
                <a:effectLst/>
                <a:latin typeface="Meiryo UI" panose="020B0604030504040204" pitchFamily="50" charset="-128"/>
                <a:ea typeface="Meiryo UI" panose="020B0604030504040204" pitchFamily="50" charset="-128"/>
              </a:rPr>
              <a:t>２</a:t>
            </a:r>
            <a:r>
              <a:rPr lang="en-US" altLang="ja-JP" sz="1800" b="1" dirty="0">
                <a:effectLst/>
                <a:latin typeface="Meiryo UI" panose="020B0604030504040204" pitchFamily="50" charset="-128"/>
                <a:ea typeface="Meiryo UI" panose="020B0604030504040204" pitchFamily="50" charset="-128"/>
              </a:rPr>
              <a:t>.</a:t>
            </a:r>
            <a:r>
              <a:rPr lang="ja-JP" altLang="ja-JP" sz="1800" b="1" dirty="0">
                <a:effectLst/>
                <a:latin typeface="Meiryo UI" panose="020B0604030504040204" pitchFamily="50" charset="-128"/>
                <a:ea typeface="Meiryo UI" panose="020B0604030504040204" pitchFamily="50" charset="-128"/>
              </a:rPr>
              <a:t>２</a:t>
            </a:r>
            <a:r>
              <a:rPr lang="en-US" altLang="ja-JP" sz="1800" b="1" dirty="0">
                <a:effectLst/>
                <a:latin typeface="Meiryo UI" panose="020B0604030504040204" pitchFamily="50" charset="-128"/>
                <a:ea typeface="Meiryo UI" panose="020B0604030504040204" pitchFamily="50" charset="-128"/>
              </a:rPr>
              <a:t>.</a:t>
            </a:r>
            <a:r>
              <a:rPr lang="ja-JP" altLang="ja-JP" sz="1800" b="1" dirty="0">
                <a:effectLst/>
                <a:latin typeface="Meiryo UI" panose="020B0604030504040204" pitchFamily="50" charset="-128"/>
                <a:ea typeface="Meiryo UI" panose="020B0604030504040204" pitchFamily="50" charset="-128"/>
              </a:rPr>
              <a:t>１ 維持管理の現状</a:t>
            </a:r>
          </a:p>
        </p:txBody>
      </p:sp>
      <p:sp>
        <p:nvSpPr>
          <p:cNvPr id="6" name="テキスト ボックス 5">
            <a:extLst>
              <a:ext uri="{FF2B5EF4-FFF2-40B4-BE49-F238E27FC236}">
                <a16:creationId xmlns:a16="http://schemas.microsoft.com/office/drawing/2014/main" id="{AD085033-63C0-BECF-2FF2-057E8924CB36}"/>
              </a:ext>
            </a:extLst>
          </p:cNvPr>
          <p:cNvSpPr txBox="1"/>
          <p:nvPr/>
        </p:nvSpPr>
        <p:spPr>
          <a:xfrm>
            <a:off x="261867" y="983312"/>
            <a:ext cx="1738983" cy="253916"/>
          </a:xfrm>
          <a:prstGeom prst="rect">
            <a:avLst/>
          </a:prstGeom>
          <a:noFill/>
        </p:spPr>
        <p:txBody>
          <a:bodyPr wrap="square">
            <a:spAutoFit/>
          </a:bodyPr>
          <a:lstStyle/>
          <a:p>
            <a:pPr marL="0" lvl="3" algn="l" fontAlgn="base">
              <a:spcBef>
                <a:spcPts val="600"/>
              </a:spcBef>
              <a:spcAft>
                <a:spcPts val="120"/>
              </a:spcAft>
              <a:buClr>
                <a:srgbClr val="000000"/>
              </a:buClr>
            </a:pPr>
            <a:r>
              <a:rPr lang="en-US" altLang="ja-JP" sz="105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sz="105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維持管理手法の現状</a:t>
            </a:r>
            <a:endParaRPr lang="ja-JP" altLang="ja-JP" sz="1050" b="1" u="none" strike="noStrike" spc="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C7DE5F60-6737-F637-2690-447B5BB302F8}"/>
              </a:ext>
            </a:extLst>
          </p:cNvPr>
          <p:cNvSpPr txBox="1"/>
          <p:nvPr/>
        </p:nvSpPr>
        <p:spPr>
          <a:xfrm>
            <a:off x="338390" y="1237228"/>
            <a:ext cx="4005010" cy="2009589"/>
          </a:xfrm>
          <a:prstGeom prst="rect">
            <a:avLst/>
          </a:prstGeom>
          <a:noFill/>
        </p:spPr>
        <p:txBody>
          <a:bodyPr wrap="square">
            <a:spAutoFit/>
          </a:bodyPr>
          <a:lstStyle/>
          <a:p>
            <a:pPr algn="just">
              <a:lnSpc>
                <a:spcPct val="120000"/>
              </a:lnSpc>
            </a:pP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現状の維持管理は、指定管理者制度を導入して包括的維持管理を行っており、日常的な維持管理は指定管理者が実施している。指定管理者は、公園施設全般を対象とする日常点検（日常巡視）などにより、利用者の事故の危険性のある異常や変状が無いかを確認して</a:t>
            </a:r>
          </a:p>
          <a:p>
            <a:pPr algn="just">
              <a:lnSpc>
                <a:spcPct val="120000"/>
              </a:lnSpc>
            </a:pP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いる。その際、緊急的に対応措置が必要な異常や変状を発見したら速やかに対応している。</a:t>
            </a:r>
          </a:p>
          <a:p>
            <a:pPr algn="just">
              <a:lnSpc>
                <a:spcPct val="120000"/>
              </a:lnSpc>
            </a:pP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大阪府は、計画的な改修・更新などを実施している。補修等については、劣化損傷状態の規模（部分</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or</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全体）・内容（原因が老朽化</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or</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利用損傷、対応措置が更新</a:t>
            </a:r>
            <a:r>
              <a:rPr lang="en-US" altLang="ja-JP" sz="1050" dirty="0">
                <a:effectLst/>
                <a:latin typeface="Meiryo UI" panose="020B0604030504040204" pitchFamily="50" charset="-128"/>
                <a:ea typeface="Meiryo UI" panose="020B0604030504040204" pitchFamily="50" charset="-128"/>
                <a:cs typeface="Times New Roman" panose="02020603050405020304" pitchFamily="18" charset="0"/>
              </a:rPr>
              <a:t>or</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補修）に応じて、大阪府と指定管理者がそれぞれ分担している。</a:t>
            </a:r>
          </a:p>
        </p:txBody>
      </p:sp>
      <p:grpSp>
        <p:nvGrpSpPr>
          <p:cNvPr id="50" name="グループ化 49">
            <a:extLst>
              <a:ext uri="{FF2B5EF4-FFF2-40B4-BE49-F238E27FC236}">
                <a16:creationId xmlns:a16="http://schemas.microsoft.com/office/drawing/2014/main" id="{E2EA0F08-8BDF-FD50-B499-D1128EB71AE7}"/>
              </a:ext>
            </a:extLst>
          </p:cNvPr>
          <p:cNvGrpSpPr/>
          <p:nvPr/>
        </p:nvGrpSpPr>
        <p:grpSpPr>
          <a:xfrm>
            <a:off x="370278" y="3354251"/>
            <a:ext cx="3941233" cy="3138624"/>
            <a:chOff x="186267" y="3384550"/>
            <a:chExt cx="3941233" cy="3138624"/>
          </a:xfrm>
        </p:grpSpPr>
        <p:sp>
          <p:nvSpPr>
            <p:cNvPr id="42" name="テキスト ボックス 194">
              <a:extLst>
                <a:ext uri="{FF2B5EF4-FFF2-40B4-BE49-F238E27FC236}">
                  <a16:creationId xmlns:a16="http://schemas.microsoft.com/office/drawing/2014/main" id="{65438CC6-AA28-BE07-70A2-8D500C51AAAE}"/>
                </a:ext>
              </a:extLst>
            </p:cNvPr>
            <p:cNvSpPr txBox="1"/>
            <p:nvPr/>
          </p:nvSpPr>
          <p:spPr>
            <a:xfrm>
              <a:off x="417434" y="3494140"/>
              <a:ext cx="1271497" cy="131210"/>
            </a:xfrm>
            <a:prstGeom prst="rect">
              <a:avLst/>
            </a:prstGeom>
            <a:noFill/>
            <a:ln w="6350">
              <a:solidFill>
                <a:schemeClr val="accent1">
                  <a:shade val="15000"/>
                  <a:shade val="75000"/>
                  <a:satMod val="125000"/>
                  <a:lumMod val="75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ja-JP" sz="800" dirty="0">
                  <a:effectLst/>
                  <a:latin typeface="Meiryo UI" panose="020B0604030504040204" pitchFamily="50" charset="-128"/>
                  <a:ea typeface="Meiryo UI" panose="020B0604030504040204" pitchFamily="50" charset="-128"/>
                  <a:cs typeface="Times New Roman" panose="02020603050405020304" pitchFamily="18" charset="0"/>
                </a:rPr>
                <a:t> 指定管理者における修繕 </a:t>
              </a:r>
            </a:p>
          </p:txBody>
        </p:sp>
        <p:grpSp>
          <p:nvGrpSpPr>
            <p:cNvPr id="44" name="グループ化 43">
              <a:extLst>
                <a:ext uri="{FF2B5EF4-FFF2-40B4-BE49-F238E27FC236}">
                  <a16:creationId xmlns:a16="http://schemas.microsoft.com/office/drawing/2014/main" id="{F6C21493-D819-8E18-F596-D73C852CE56E}"/>
                </a:ext>
              </a:extLst>
            </p:cNvPr>
            <p:cNvGrpSpPr/>
            <p:nvPr/>
          </p:nvGrpSpPr>
          <p:grpSpPr>
            <a:xfrm>
              <a:off x="234869" y="3661688"/>
              <a:ext cx="1875869" cy="1302231"/>
              <a:chOff x="0" y="0"/>
              <a:chExt cx="2291715" cy="1661498"/>
            </a:xfrm>
          </p:grpSpPr>
          <p:sp>
            <p:nvSpPr>
              <p:cNvPr id="48" name="正方形/長方形 47">
                <a:extLst>
                  <a:ext uri="{FF2B5EF4-FFF2-40B4-BE49-F238E27FC236}">
                    <a16:creationId xmlns:a16="http://schemas.microsoft.com/office/drawing/2014/main" id="{DFE388A6-14A3-A3B6-D2BF-48FCD4F1E794}"/>
                  </a:ext>
                </a:extLst>
              </p:cNvPr>
              <p:cNvSpPr/>
              <p:nvPr/>
            </p:nvSpPr>
            <p:spPr>
              <a:xfrm>
                <a:off x="0" y="1211283"/>
                <a:ext cx="2291715"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ts val="1200"/>
                  </a:lnSpc>
                </a:pPr>
                <a:r>
                  <a:rPr lang="ja-JP" sz="800" kern="12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ｼｰｿｰ内部のｽﾄｯﾊﾟｰｺﾞﾑの取替え修繕</a:t>
                </a:r>
                <a:endParaRPr lang="ja-JP" sz="80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9" name="Picture 6">
                <a:extLst>
                  <a:ext uri="{FF2B5EF4-FFF2-40B4-BE49-F238E27FC236}">
                    <a16:creationId xmlns:a16="http://schemas.microsoft.com/office/drawing/2014/main" id="{6FC9FB5B-773E-156A-9AF1-0E5F14FED5DF}"/>
                  </a:ext>
                </a:extLst>
              </p:cNvPr>
              <p:cNvPicPr>
                <a:picLocks noChangeAspect="1"/>
              </p:cNvPicPr>
              <p:nvPr/>
            </p:nvPicPr>
            <p:blipFill>
              <a:blip r:embed="rId3"/>
              <a:srcRect/>
              <a:stretch>
                <a:fillRect/>
              </a:stretch>
            </p:blipFill>
            <p:spPr bwMode="auto">
              <a:xfrm>
                <a:off x="106878" y="0"/>
                <a:ext cx="1805049" cy="1341912"/>
              </a:xfrm>
              <a:prstGeom prst="rect">
                <a:avLst/>
              </a:prstGeom>
              <a:noFill/>
              <a:ln>
                <a:noFill/>
              </a:ln>
              <a:effectLst/>
            </p:spPr>
          </p:pic>
        </p:grpSp>
        <p:pic>
          <p:nvPicPr>
            <p:cNvPr id="46" name="Picture 8">
              <a:extLst>
                <a:ext uri="{FF2B5EF4-FFF2-40B4-BE49-F238E27FC236}">
                  <a16:creationId xmlns:a16="http://schemas.microsoft.com/office/drawing/2014/main" id="{7BB2B402-8F05-3F0B-E99F-1A4AEDFAA4C5}"/>
                </a:ext>
              </a:extLst>
            </p:cNvPr>
            <p:cNvPicPr>
              <a:picLocks noChangeAspect="1"/>
            </p:cNvPicPr>
            <p:nvPr/>
          </p:nvPicPr>
          <p:blipFill rotWithShape="1">
            <a:blip r:embed="rId4" cstate="print"/>
            <a:srcRect l="10004" t="64234" r="37607" b="4803"/>
            <a:stretch/>
          </p:blipFill>
          <p:spPr bwMode="auto">
            <a:xfrm>
              <a:off x="2538621" y="3568613"/>
              <a:ext cx="1487232" cy="1163438"/>
            </a:xfrm>
            <a:prstGeom prst="rect">
              <a:avLst/>
            </a:prstGeom>
            <a:noFill/>
          </p:spPr>
        </p:pic>
        <p:sp>
          <p:nvSpPr>
            <p:cNvPr id="47" name="正方形/長方形 46">
              <a:extLst>
                <a:ext uri="{FF2B5EF4-FFF2-40B4-BE49-F238E27FC236}">
                  <a16:creationId xmlns:a16="http://schemas.microsoft.com/office/drawing/2014/main" id="{DBD610BB-0336-2A77-47DE-086F889A769F}"/>
                </a:ext>
              </a:extLst>
            </p:cNvPr>
            <p:cNvSpPr/>
            <p:nvPr/>
          </p:nvSpPr>
          <p:spPr>
            <a:xfrm>
              <a:off x="2460858" y="4638977"/>
              <a:ext cx="1615842" cy="287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ts val="1200"/>
                </a:lnSpc>
              </a:pPr>
              <a:r>
                <a:rPr lang="ja-JP" sz="8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ｽｶｲﾛｰﾌﾟの吊下げﾛｰﾌﾟ取替え修繕</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95">
              <a:extLst>
                <a:ext uri="{FF2B5EF4-FFF2-40B4-BE49-F238E27FC236}">
                  <a16:creationId xmlns:a16="http://schemas.microsoft.com/office/drawing/2014/main" id="{FC5DCB34-7E36-D4FF-B429-67D51D0E0A38}"/>
                </a:ext>
              </a:extLst>
            </p:cNvPr>
            <p:cNvSpPr txBox="1"/>
            <p:nvPr/>
          </p:nvSpPr>
          <p:spPr>
            <a:xfrm>
              <a:off x="261867" y="4899772"/>
              <a:ext cx="1594159" cy="160012"/>
            </a:xfrm>
            <a:prstGeom prst="rect">
              <a:avLst/>
            </a:prstGeom>
            <a:noFill/>
            <a:ln w="6350">
              <a:solidFill>
                <a:schemeClr val="accent1">
                  <a:shade val="15000"/>
                  <a:shade val="75000"/>
                  <a:satMod val="125000"/>
                  <a:lumMod val="75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ja-JP" sz="800" dirty="0">
                  <a:effectLst/>
                  <a:latin typeface="Meiryo UI" panose="020B0604030504040204" pitchFamily="50" charset="-128"/>
                  <a:ea typeface="Meiryo UI" panose="020B0604030504040204" pitchFamily="50" charset="-128"/>
                  <a:cs typeface="Times New Roman" panose="02020603050405020304" pitchFamily="18" charset="0"/>
                </a:rPr>
                <a:t> 大阪府における計画的な改修等</a:t>
              </a:r>
            </a:p>
          </p:txBody>
        </p:sp>
        <p:pic>
          <p:nvPicPr>
            <p:cNvPr id="40" name="Picture 6">
              <a:extLst>
                <a:ext uri="{FF2B5EF4-FFF2-40B4-BE49-F238E27FC236}">
                  <a16:creationId xmlns:a16="http://schemas.microsoft.com/office/drawing/2014/main" id="{1E99D464-1B10-41DC-4650-47198554F08B}"/>
                </a:ext>
              </a:extLst>
            </p:cNvPr>
            <p:cNvPicPr>
              <a:picLocks noChangeAspect="1" noChangeArrowheads="1"/>
            </p:cNvPicPr>
            <p:nvPr/>
          </p:nvPicPr>
          <p:blipFill>
            <a:blip r:embed="rId5"/>
            <a:srcRect/>
            <a:stretch>
              <a:fillRect/>
            </a:stretch>
          </p:blipFill>
          <p:spPr bwMode="auto">
            <a:xfrm>
              <a:off x="293193" y="5132460"/>
              <a:ext cx="1532116" cy="1086002"/>
            </a:xfrm>
            <a:prstGeom prst="rect">
              <a:avLst/>
            </a:prstGeom>
            <a:noFill/>
            <a:ln>
              <a:noFill/>
            </a:ln>
            <a:effectLst/>
          </p:spPr>
        </p:pic>
        <p:sp>
          <p:nvSpPr>
            <p:cNvPr id="41" name="円/楕円 145">
              <a:extLst>
                <a:ext uri="{FF2B5EF4-FFF2-40B4-BE49-F238E27FC236}">
                  <a16:creationId xmlns:a16="http://schemas.microsoft.com/office/drawing/2014/main" id="{BF7EC423-2DBB-C0AC-3971-EECCD8999523}"/>
                </a:ext>
              </a:extLst>
            </p:cNvPr>
            <p:cNvSpPr/>
            <p:nvPr/>
          </p:nvSpPr>
          <p:spPr>
            <a:xfrm>
              <a:off x="576774" y="5718931"/>
              <a:ext cx="218083" cy="231332"/>
            </a:xfrm>
            <a:prstGeom prst="ellipse">
              <a:avLst/>
            </a:prstGeom>
            <a:no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8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7" name="Picture 7">
              <a:extLst>
                <a:ext uri="{FF2B5EF4-FFF2-40B4-BE49-F238E27FC236}">
                  <a16:creationId xmlns:a16="http://schemas.microsoft.com/office/drawing/2014/main" id="{3C5CD261-39BE-4666-2EED-BBE1A1740144}"/>
                </a:ext>
              </a:extLst>
            </p:cNvPr>
            <p:cNvPicPr>
              <a:picLocks noChangeAspect="1" noChangeArrowheads="1"/>
            </p:cNvPicPr>
            <p:nvPr/>
          </p:nvPicPr>
          <p:blipFill>
            <a:blip r:embed="rId6"/>
            <a:srcRect/>
            <a:stretch>
              <a:fillRect/>
            </a:stretch>
          </p:blipFill>
          <p:spPr bwMode="auto">
            <a:xfrm>
              <a:off x="2460857" y="5123152"/>
              <a:ext cx="1531778" cy="1085967"/>
            </a:xfrm>
            <a:prstGeom prst="rect">
              <a:avLst/>
            </a:prstGeom>
            <a:noFill/>
            <a:ln>
              <a:noFill/>
            </a:ln>
            <a:effectLst/>
          </p:spPr>
        </p:pic>
        <p:sp>
          <p:nvSpPr>
            <p:cNvPr id="39" name="円/楕円 149">
              <a:extLst>
                <a:ext uri="{FF2B5EF4-FFF2-40B4-BE49-F238E27FC236}">
                  <a16:creationId xmlns:a16="http://schemas.microsoft.com/office/drawing/2014/main" id="{0CC8492D-35E0-3891-DE14-1117F8C803EE}"/>
                </a:ext>
              </a:extLst>
            </p:cNvPr>
            <p:cNvSpPr/>
            <p:nvPr/>
          </p:nvSpPr>
          <p:spPr>
            <a:xfrm>
              <a:off x="2751047" y="5666136"/>
              <a:ext cx="214446" cy="227469"/>
            </a:xfrm>
            <a:prstGeom prst="ellipse">
              <a:avLst/>
            </a:prstGeom>
            <a:no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8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右矢印 23">
              <a:extLst>
                <a:ext uri="{FF2B5EF4-FFF2-40B4-BE49-F238E27FC236}">
                  <a16:creationId xmlns:a16="http://schemas.microsoft.com/office/drawing/2014/main" id="{9A3EE17D-35E8-ED05-3A8F-ADA093DCB492}"/>
                </a:ext>
              </a:extLst>
            </p:cNvPr>
            <p:cNvSpPr/>
            <p:nvPr/>
          </p:nvSpPr>
          <p:spPr>
            <a:xfrm>
              <a:off x="1974834" y="5318610"/>
              <a:ext cx="347689" cy="298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0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21EA2385-9D62-CFAD-AF3B-602995C23FC2}"/>
                </a:ext>
              </a:extLst>
            </p:cNvPr>
            <p:cNvSpPr/>
            <p:nvPr/>
          </p:nvSpPr>
          <p:spPr>
            <a:xfrm>
              <a:off x="186267" y="6146978"/>
              <a:ext cx="3890433" cy="345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ts val="1200"/>
                </a:lnSpc>
              </a:pPr>
              <a:r>
                <a:rPr lang="ja-JP" sz="8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木製複合遊具の全体補修（規準不適合（開口部等）の改修、再防腐処理及び再塗装</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8B663226-9D6D-C570-7208-6B82CD8AFABC}"/>
                </a:ext>
              </a:extLst>
            </p:cNvPr>
            <p:cNvSpPr/>
            <p:nvPr/>
          </p:nvSpPr>
          <p:spPr>
            <a:xfrm>
              <a:off x="234869" y="3384550"/>
              <a:ext cx="3892631" cy="3138624"/>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Meiryo UI" panose="020B0604030504040204" pitchFamily="50" charset="-128"/>
                <a:ea typeface="Meiryo UI" panose="020B0604030504040204" pitchFamily="50" charset="-128"/>
              </a:endParaRPr>
            </a:p>
          </p:txBody>
        </p:sp>
      </p:grpSp>
      <p:sp>
        <p:nvSpPr>
          <p:cNvPr id="51" name="テキスト ボックス 96">
            <a:extLst>
              <a:ext uri="{FF2B5EF4-FFF2-40B4-BE49-F238E27FC236}">
                <a16:creationId xmlns:a16="http://schemas.microsoft.com/office/drawing/2014/main" id="{CA6F713D-CB99-9351-B951-C3BA83001BB0}"/>
              </a:ext>
            </a:extLst>
          </p:cNvPr>
          <p:cNvSpPr txBox="1">
            <a:spLocks/>
          </p:cNvSpPr>
          <p:nvPr/>
        </p:nvSpPr>
        <p:spPr>
          <a:xfrm>
            <a:off x="1141430" y="6492875"/>
            <a:ext cx="2306638" cy="1945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800" dirty="0">
                <a:effectLst/>
                <a:latin typeface="Meiryo UI" panose="020B0604030504040204" pitchFamily="50" charset="-128"/>
                <a:ea typeface="Meiryo UI" panose="020B0604030504040204" pitchFamily="50" charset="-128"/>
                <a:cs typeface="Times New Roman" panose="02020603050405020304" pitchFamily="18" charset="0"/>
              </a:rPr>
              <a:t>写真</a:t>
            </a:r>
            <a:r>
              <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rPr>
              <a:t>2.2-1</a:t>
            </a:r>
            <a:r>
              <a:rPr lang="ja-JP" sz="800" dirty="0">
                <a:effectLst/>
                <a:latin typeface="Meiryo UI" panose="020B0604030504040204" pitchFamily="50" charset="-128"/>
                <a:ea typeface="Meiryo UI" panose="020B0604030504040204" pitchFamily="50" charset="-128"/>
                <a:cs typeface="Times New Roman" panose="02020603050405020304" pitchFamily="18" charset="0"/>
              </a:rPr>
              <a:t>指定管理者と大阪府の補修の現状</a:t>
            </a:r>
          </a:p>
        </p:txBody>
      </p:sp>
      <p:sp>
        <p:nvSpPr>
          <p:cNvPr id="53" name="テキスト ボックス 52">
            <a:extLst>
              <a:ext uri="{FF2B5EF4-FFF2-40B4-BE49-F238E27FC236}">
                <a16:creationId xmlns:a16="http://schemas.microsoft.com/office/drawing/2014/main" id="{0032246B-5528-20AD-673C-71A6290E813D}"/>
              </a:ext>
            </a:extLst>
          </p:cNvPr>
          <p:cNvSpPr txBox="1"/>
          <p:nvPr/>
        </p:nvSpPr>
        <p:spPr>
          <a:xfrm>
            <a:off x="4831972" y="926922"/>
            <a:ext cx="1571324" cy="276999"/>
          </a:xfrm>
          <a:prstGeom prst="rect">
            <a:avLst/>
          </a:prstGeom>
          <a:noFill/>
        </p:spPr>
        <p:txBody>
          <a:bodyPr wrap="square">
            <a:spAutoFit/>
          </a:bodyPr>
          <a:lstStyle/>
          <a:p>
            <a:pPr marL="255905" indent="-255905" algn="just">
              <a:spcBef>
                <a:spcPts val="1200"/>
              </a:spcBef>
              <a:spcAft>
                <a:spcPts val="600"/>
              </a:spcAft>
            </a:pPr>
            <a:r>
              <a:rPr lang="ja-JP" altLang="ja-JP" sz="1200" b="1" dirty="0">
                <a:effectLst/>
                <a:latin typeface="Meiryo UI" panose="020B0604030504040204" pitchFamily="50" charset="-128"/>
                <a:ea typeface="Meiryo UI" panose="020B0604030504040204" pitchFamily="50" charset="-128"/>
              </a:rPr>
              <a:t>維持管理上の課題</a:t>
            </a:r>
          </a:p>
        </p:txBody>
      </p:sp>
      <p:sp>
        <p:nvSpPr>
          <p:cNvPr id="55" name="テキスト ボックス 54">
            <a:extLst>
              <a:ext uri="{FF2B5EF4-FFF2-40B4-BE49-F238E27FC236}">
                <a16:creationId xmlns:a16="http://schemas.microsoft.com/office/drawing/2014/main" id="{F327BE6C-F1E6-3DCC-A550-386D05121DF5}"/>
              </a:ext>
            </a:extLst>
          </p:cNvPr>
          <p:cNvSpPr txBox="1"/>
          <p:nvPr/>
        </p:nvSpPr>
        <p:spPr>
          <a:xfrm>
            <a:off x="4831972" y="1193464"/>
            <a:ext cx="4209023" cy="2100896"/>
          </a:xfrm>
          <a:prstGeom prst="rect">
            <a:avLst/>
          </a:prstGeom>
          <a:noFill/>
        </p:spPr>
        <p:txBody>
          <a:bodyPr wrap="square">
            <a:spAutoFit/>
          </a:bodyPr>
          <a:lstStyle/>
          <a:p>
            <a:pPr marL="30480" indent="196215" algn="just">
              <a:lnSpc>
                <a:spcPct val="120000"/>
              </a:lnSpc>
            </a:pPr>
            <a:r>
              <a:rPr lang="ja-JP" altLang="ja-JP" sz="1100" kern="0" dirty="0">
                <a:effectLst/>
                <a:latin typeface="Meiryo UI" panose="020B0604030504040204" pitchFamily="50" charset="-128"/>
                <a:ea typeface="Meiryo UI" panose="020B0604030504040204" pitchFamily="50" charset="-128"/>
                <a:cs typeface="Meiryo UI" panose="020B0604030504040204" pitchFamily="50" charset="-128"/>
              </a:rPr>
              <a:t>公園は、こどもの心と体の健全な発育に欠かせないコミニュティスペースとして、あるいは、高齢者をはじめ地域の方々の憩いのスペースとして、都市において人間らしい生活をするために不可欠な都市基盤施設である。また、都市の環境や景観を良好にする貴重な空間であるとともに、災害発生時には防災拠点になるなど、重要な役割を果たす。さらに、公園施設は、他の社会資本分野と異なり、来園者にやすらぎを提供する快適な空間としての役割があることから、美観の低下によって防犯上の問題が引き起こされるなど、公園の安全性確保に支障をきたす可能性があることから、公園施設の機能低下の判定には、構造的な劣化だけでなく、快適性の視点なども重要である。</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7" name="テキスト ボックス 56">
            <a:extLst>
              <a:ext uri="{FF2B5EF4-FFF2-40B4-BE49-F238E27FC236}">
                <a16:creationId xmlns:a16="http://schemas.microsoft.com/office/drawing/2014/main" id="{5EACEC04-CCCE-B5DC-7E77-33A41DDCEF64}"/>
              </a:ext>
            </a:extLst>
          </p:cNvPr>
          <p:cNvSpPr txBox="1"/>
          <p:nvPr/>
        </p:nvSpPr>
        <p:spPr>
          <a:xfrm>
            <a:off x="4739394" y="3333036"/>
            <a:ext cx="1284883" cy="261610"/>
          </a:xfrm>
          <a:prstGeom prst="rect">
            <a:avLst/>
          </a:prstGeom>
          <a:noFill/>
        </p:spPr>
        <p:txBody>
          <a:bodyPr wrap="square">
            <a:spAutoFit/>
          </a:bodyPr>
          <a:lstStyle/>
          <a:p>
            <a:pPr marL="0" lvl="3" algn="l" fontAlgn="base">
              <a:spcBef>
                <a:spcPts val="600"/>
              </a:spcBef>
              <a:spcAft>
                <a:spcPts val="120"/>
              </a:spcAft>
              <a:buClr>
                <a:srgbClr val="000000"/>
              </a:buClr>
            </a:pPr>
            <a:r>
              <a:rPr lang="en-US" altLang="ja-JP" sz="110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(5) </a:t>
            </a:r>
            <a:r>
              <a:rPr lang="ja-JP" altLang="ja-JP" sz="110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点検の課題</a:t>
            </a:r>
            <a:endParaRPr lang="ja-JP" altLang="ja-JP" sz="1100" b="1" u="none" strike="noStrike" spc="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59" name="テキスト ボックス 58">
            <a:extLst>
              <a:ext uri="{FF2B5EF4-FFF2-40B4-BE49-F238E27FC236}">
                <a16:creationId xmlns:a16="http://schemas.microsoft.com/office/drawing/2014/main" id="{52AC0187-BF94-8381-12CC-2E309EC756B4}"/>
              </a:ext>
            </a:extLst>
          </p:cNvPr>
          <p:cNvSpPr txBox="1"/>
          <p:nvPr/>
        </p:nvSpPr>
        <p:spPr>
          <a:xfrm>
            <a:off x="4846499" y="3594646"/>
            <a:ext cx="4194495" cy="1085233"/>
          </a:xfrm>
          <a:prstGeom prst="rect">
            <a:avLst/>
          </a:prstGeom>
          <a:noFill/>
        </p:spPr>
        <p:txBody>
          <a:bodyPr wrap="square">
            <a:spAutoFit/>
          </a:bodyPr>
          <a:lstStyle/>
          <a:p>
            <a:pPr algn="just">
              <a:lnSpc>
                <a:spcPct val="120000"/>
              </a:lnSpc>
            </a:pP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・指定管理者から報告される遊具等の定期点検結果（精密点検結</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果）を電子データで整理・蓄積がされていないことから、劣化状況の経</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年変化等の傾向管理ができていない。効率的・効果的な維持管理を</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行うためには、分析・活用が可能な電子データによる蓄積・整理が必要</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である。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1CB2E0B1-2D38-9371-5BF9-8E664D4EC451}"/>
              </a:ext>
            </a:extLst>
          </p:cNvPr>
          <p:cNvSpPr txBox="1"/>
          <p:nvPr/>
        </p:nvSpPr>
        <p:spPr>
          <a:xfrm>
            <a:off x="4697642" y="4621833"/>
            <a:ext cx="1875869" cy="261610"/>
          </a:xfrm>
          <a:prstGeom prst="rect">
            <a:avLst/>
          </a:prstGeom>
          <a:noFill/>
        </p:spPr>
        <p:txBody>
          <a:bodyPr wrap="square">
            <a:spAutoFit/>
          </a:bodyPr>
          <a:lstStyle/>
          <a:p>
            <a:pPr marL="0" lvl="3" algn="l" fontAlgn="base">
              <a:spcBef>
                <a:spcPts val="600"/>
              </a:spcBef>
              <a:spcAft>
                <a:spcPts val="120"/>
              </a:spcAft>
              <a:buClr>
                <a:srgbClr val="000000"/>
              </a:buClr>
            </a:pPr>
            <a:r>
              <a:rPr lang="en-US" altLang="ja-JP" sz="110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(6) </a:t>
            </a:r>
            <a:r>
              <a:rPr lang="ja-JP" altLang="ja-JP" sz="110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診断評価等の課題</a:t>
            </a:r>
            <a:endParaRPr lang="ja-JP" altLang="ja-JP" sz="1100" b="1" u="none" strike="noStrike" spc="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63" name="テキスト ボックス 62">
            <a:extLst>
              <a:ext uri="{FF2B5EF4-FFF2-40B4-BE49-F238E27FC236}">
                <a16:creationId xmlns:a16="http://schemas.microsoft.com/office/drawing/2014/main" id="{4498AC4D-373A-CE6F-860B-C9D354FF0CBC}"/>
              </a:ext>
            </a:extLst>
          </p:cNvPr>
          <p:cNvSpPr txBox="1"/>
          <p:nvPr/>
        </p:nvSpPr>
        <p:spPr>
          <a:xfrm>
            <a:off x="4831972" y="4881494"/>
            <a:ext cx="4194495" cy="1694631"/>
          </a:xfrm>
          <a:prstGeom prst="rect">
            <a:avLst/>
          </a:prstGeom>
          <a:noFill/>
        </p:spPr>
        <p:txBody>
          <a:bodyPr wrap="square">
            <a:spAutoFit/>
          </a:bodyPr>
          <a:lstStyle/>
          <a:p>
            <a:pPr algn="just">
              <a:lnSpc>
                <a:spcPct val="120000"/>
              </a:lnSpc>
            </a:pP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・現在、指定管理者の日常点検や定期点検により、事故につながる危険</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性のある異常の早期発見や施設の劣化損傷等の状態の把握に努めて</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おり、これらの点検結果をもとに、指定管理者は必要な修繕を実施して</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いる。しかしながら、修繕の必要性や対応順序、対応分担（大阪府と</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指定管理者における修繕等の対応分担）などの判断において、大阪府</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と指定指定管理者間ですれ違うケースもあり、特に、</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様々な施設が存在</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する公園においては、</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施設の劣化損傷等に対し、</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公園の価値・重要性と</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各公園施設の特徴を踏まえた</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対応判断が必要である。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526107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14447"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212</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B896CC07-51E3-771E-68F8-365B37AFEB78}"/>
              </a:ext>
            </a:extLst>
          </p:cNvPr>
          <p:cNvSpPr txBox="1"/>
          <p:nvPr/>
        </p:nvSpPr>
        <p:spPr>
          <a:xfrm>
            <a:off x="85448" y="541077"/>
            <a:ext cx="3388895" cy="369332"/>
          </a:xfrm>
          <a:prstGeom prst="rect">
            <a:avLst/>
          </a:prstGeom>
          <a:noFill/>
        </p:spPr>
        <p:txBody>
          <a:bodyPr wrap="square">
            <a:spAutoFit/>
          </a:bodyPr>
          <a:lstStyle/>
          <a:p>
            <a:pPr algn="just"/>
            <a:r>
              <a:rPr lang="en-US" altLang="ja-JP" b="1" kern="100" dirty="0">
                <a:solidFill>
                  <a:srgbClr val="000000"/>
                </a:solidFill>
                <a:effectLst/>
                <a:latin typeface="Meiryo UI" panose="020B0604030504040204" pitchFamily="50" charset="-128"/>
                <a:ea typeface="Meiryo UI" panose="020B0604030504040204" pitchFamily="50" charset="-128"/>
              </a:rPr>
              <a:t>3.</a:t>
            </a:r>
            <a:r>
              <a:rPr lang="ja-JP" altLang="en-US" b="1" kern="100" dirty="0">
                <a:solidFill>
                  <a:srgbClr val="000000"/>
                </a:solidFill>
                <a:latin typeface="Meiryo UI" panose="020B0604030504040204" pitchFamily="50" charset="-128"/>
                <a:ea typeface="Meiryo UI" panose="020B0604030504040204" pitchFamily="50" charset="-128"/>
              </a:rPr>
              <a:t>４</a:t>
            </a:r>
            <a:r>
              <a:rPr lang="en-US" altLang="ja-JP" b="1" kern="100" dirty="0">
                <a:solidFill>
                  <a:srgbClr val="000000"/>
                </a:solidFill>
                <a:effectLst/>
                <a:latin typeface="Meiryo UI" panose="020B0604030504040204" pitchFamily="50" charset="-128"/>
                <a:ea typeface="Meiryo UI" panose="020B0604030504040204" pitchFamily="50" charset="-128"/>
              </a:rPr>
              <a:t>.5</a:t>
            </a:r>
            <a:r>
              <a:rPr lang="ja-JP" altLang="ja-JP" b="1" kern="100" dirty="0">
                <a:solidFill>
                  <a:srgbClr val="000000"/>
                </a:solidFill>
                <a:effectLst/>
                <a:latin typeface="Meiryo UI" panose="020B0604030504040204" pitchFamily="50" charset="-128"/>
                <a:ea typeface="Meiryo UI" panose="020B0604030504040204" pitchFamily="50" charset="-128"/>
              </a:rPr>
              <a:t>　</a:t>
            </a:r>
            <a:r>
              <a:rPr lang="ja-JP" altLang="ja-JP" b="1" kern="100" dirty="0">
                <a:effectLst/>
                <a:latin typeface="Meiryo UI" panose="020B0604030504040204" pitchFamily="50" charset="-128"/>
                <a:ea typeface="Meiryo UI" panose="020B0604030504040204" pitchFamily="50" charset="-128"/>
              </a:rPr>
              <a:t>日常的な維持管理</a:t>
            </a:r>
          </a:p>
        </p:txBody>
      </p:sp>
      <p:sp>
        <p:nvSpPr>
          <p:cNvPr id="5" name="テキスト ボックス 4">
            <a:extLst>
              <a:ext uri="{FF2B5EF4-FFF2-40B4-BE49-F238E27FC236}">
                <a16:creationId xmlns:a16="http://schemas.microsoft.com/office/drawing/2014/main" id="{19289177-59B4-A7FD-A9E3-39F21EA6CAA4}"/>
              </a:ext>
            </a:extLst>
          </p:cNvPr>
          <p:cNvSpPr txBox="1"/>
          <p:nvPr/>
        </p:nvSpPr>
        <p:spPr>
          <a:xfrm>
            <a:off x="203420" y="1108720"/>
            <a:ext cx="4377267" cy="732252"/>
          </a:xfrm>
          <a:prstGeom prst="rect">
            <a:avLst/>
          </a:prstGeom>
          <a:noFill/>
        </p:spPr>
        <p:txBody>
          <a:bodyPr wrap="square">
            <a:spAutoFit/>
          </a:bodyPr>
          <a:lstStyle/>
          <a:p>
            <a:pPr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２）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巡視計画の策定</a:t>
            </a:r>
          </a:p>
          <a:p>
            <a:pPr algn="just">
              <a:lnSpc>
                <a:spcPct val="120000"/>
              </a:lnSpc>
            </a:pP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公園毎に表</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示す巡視計画を策定し、日常点検（日常巡視）を実施する。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61411C9C-AD1E-59EE-9E60-38367AA2BFBE}"/>
              </a:ext>
            </a:extLst>
          </p:cNvPr>
          <p:cNvSpPr txBox="1"/>
          <p:nvPr/>
        </p:nvSpPr>
        <p:spPr>
          <a:xfrm>
            <a:off x="1779895" y="1890743"/>
            <a:ext cx="1553633" cy="276999"/>
          </a:xfrm>
          <a:prstGeom prst="rect">
            <a:avLst/>
          </a:prstGeom>
          <a:noFill/>
        </p:spPr>
        <p:txBody>
          <a:bodyPr wrap="square">
            <a:spAutoFit/>
          </a:bodyPr>
          <a:lstStyle/>
          <a:p>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3.4‑18</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巡視</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計画</a:t>
            </a:r>
            <a:endParaRPr lang="ja-JP" altLang="en-US" sz="12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69840E49-1CA7-AA64-6245-146A1633279C}"/>
              </a:ext>
            </a:extLst>
          </p:cNvPr>
          <p:cNvGraphicFramePr>
            <a:graphicFrameLocks noGrp="1"/>
          </p:cNvGraphicFramePr>
          <p:nvPr/>
        </p:nvGraphicFramePr>
        <p:xfrm>
          <a:off x="203420" y="2245657"/>
          <a:ext cx="4377267" cy="1658129"/>
        </p:xfrm>
        <a:graphic>
          <a:graphicData uri="http://schemas.openxmlformats.org/drawingml/2006/table">
            <a:tbl>
              <a:tblPr>
                <a:tableStyleId>{5C22544A-7EE6-4342-B048-85BDC9FD1C3A}</a:tableStyleId>
              </a:tblPr>
              <a:tblGrid>
                <a:gridCol w="830865">
                  <a:extLst>
                    <a:ext uri="{9D8B030D-6E8A-4147-A177-3AD203B41FA5}">
                      <a16:colId xmlns:a16="http://schemas.microsoft.com/office/drawing/2014/main" val="2605931505"/>
                    </a:ext>
                  </a:extLst>
                </a:gridCol>
                <a:gridCol w="3546402">
                  <a:extLst>
                    <a:ext uri="{9D8B030D-6E8A-4147-A177-3AD203B41FA5}">
                      <a16:colId xmlns:a16="http://schemas.microsoft.com/office/drawing/2014/main" val="3333704888"/>
                    </a:ext>
                  </a:extLst>
                </a:gridCol>
              </a:tblGrid>
              <a:tr h="237510">
                <a:tc>
                  <a:txBody>
                    <a:bodyPr/>
                    <a:lstStyle/>
                    <a:p>
                      <a:pPr algn="ctr">
                        <a:lnSpc>
                          <a:spcPts val="1400"/>
                        </a:lnSpc>
                      </a:pPr>
                      <a:r>
                        <a:rPr lang="ja-JP" sz="1000" kern="100" dirty="0">
                          <a:effectLst/>
                          <a:latin typeface="Meiryo UI" panose="020B0604030504040204" pitchFamily="50" charset="-128"/>
                          <a:ea typeface="Meiryo UI" panose="020B0604030504040204" pitchFamily="50" charset="-128"/>
                        </a:rPr>
                        <a:t>項目</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44780" algn="ctr">
                        <a:lnSpc>
                          <a:spcPts val="1400"/>
                        </a:lnSpc>
                      </a:pPr>
                      <a:r>
                        <a:rPr lang="ja-JP" sz="1000" kern="100" dirty="0">
                          <a:effectLst/>
                          <a:latin typeface="Meiryo UI" panose="020B0604030504040204" pitchFamily="50" charset="-128"/>
                          <a:ea typeface="Meiryo UI" panose="020B0604030504040204" pitchFamily="50" charset="-128"/>
                        </a:rPr>
                        <a:t>内容</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00259898"/>
                  </a:ext>
                </a:extLst>
              </a:tr>
              <a:tr h="1420619">
                <a:tc>
                  <a:txBody>
                    <a:bodyPr/>
                    <a:lstStyle/>
                    <a:p>
                      <a:pPr algn="just">
                        <a:lnSpc>
                          <a:spcPts val="1400"/>
                        </a:lnSpc>
                      </a:pPr>
                      <a:r>
                        <a:rPr lang="ja-JP" sz="1000" kern="100" dirty="0">
                          <a:effectLst/>
                          <a:latin typeface="Meiryo UI" panose="020B0604030504040204" pitchFamily="50" charset="-128"/>
                          <a:ea typeface="Meiryo UI" panose="020B0604030504040204" pitchFamily="50" charset="-128"/>
                        </a:rPr>
                        <a:t>日常点検</a:t>
                      </a:r>
                      <a:endParaRPr lang="en-US" altLang="ja-JP" sz="1050" kern="100" spc="0" dirty="0">
                        <a:effectLst/>
                        <a:latin typeface="Meiryo UI" panose="020B0604030504040204" pitchFamily="50" charset="-128"/>
                        <a:ea typeface="Meiryo UI" panose="020B0604030504040204" pitchFamily="50" charset="-128"/>
                      </a:endParaRPr>
                    </a:p>
                    <a:p>
                      <a:pPr algn="just">
                        <a:lnSpc>
                          <a:spcPts val="1400"/>
                        </a:lnSpc>
                      </a:pPr>
                      <a:r>
                        <a:rPr lang="ja-JP" sz="900" kern="100" spc="-30" dirty="0">
                          <a:effectLst/>
                          <a:latin typeface="Meiryo UI" panose="020B0604030504040204" pitchFamily="50" charset="-128"/>
                          <a:ea typeface="Meiryo UI" panose="020B0604030504040204" pitchFamily="50" charset="-128"/>
                        </a:rPr>
                        <a:t>（日常巡視）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200"/>
                        </a:lnSpc>
                      </a:pPr>
                      <a:r>
                        <a:rPr lang="ja-JP" sz="1000" kern="100" dirty="0">
                          <a:effectLst/>
                          <a:latin typeface="Meiryo UI" panose="020B0604030504040204" pitchFamily="50" charset="-128"/>
                          <a:ea typeface="Meiryo UI" panose="020B0604030504040204" pitchFamily="50" charset="-128"/>
                        </a:rPr>
                        <a:t>・コース（公園の特性に応じたコース設定、重点箇所の確認等）</a:t>
                      </a:r>
                      <a:endParaRPr lang="ja-JP" sz="1050" kern="100" dirty="0">
                        <a:effectLst/>
                        <a:latin typeface="Meiryo UI" panose="020B0604030504040204" pitchFamily="50" charset="-128"/>
                        <a:ea typeface="Meiryo UI" panose="020B0604030504040204" pitchFamily="50" charset="-128"/>
                      </a:endParaRPr>
                    </a:p>
                    <a:p>
                      <a:pPr algn="just">
                        <a:lnSpc>
                          <a:spcPts val="1200"/>
                        </a:lnSpc>
                      </a:pPr>
                      <a:r>
                        <a:rPr lang="ja-JP" sz="1000" kern="100" dirty="0">
                          <a:effectLst/>
                          <a:latin typeface="Meiryo UI" panose="020B0604030504040204" pitchFamily="50" charset="-128"/>
                          <a:ea typeface="Meiryo UI" panose="020B0604030504040204" pitchFamily="50" charset="-128"/>
                        </a:rPr>
                        <a:t>・実施体制（巡視員の人数（最低</a:t>
                      </a:r>
                      <a:r>
                        <a:rPr lang="en-US" sz="1000" kern="100" dirty="0">
                          <a:effectLst/>
                          <a:latin typeface="Meiryo UI" panose="020B0604030504040204" pitchFamily="50" charset="-128"/>
                          <a:ea typeface="Meiryo UI" panose="020B0604030504040204" pitchFamily="50" charset="-128"/>
                        </a:rPr>
                        <a:t>2</a:t>
                      </a:r>
                      <a:r>
                        <a:rPr lang="ja-JP" sz="1000" kern="100" dirty="0">
                          <a:effectLst/>
                          <a:latin typeface="Meiryo UI" panose="020B0604030504040204" pitchFamily="50" charset="-128"/>
                          <a:ea typeface="Meiryo UI" panose="020B0604030504040204" pitchFamily="50" charset="-128"/>
                        </a:rPr>
                        <a:t>名</a:t>
                      </a:r>
                      <a:r>
                        <a:rPr lang="en-US" sz="1000" kern="100" dirty="0">
                          <a:effectLst/>
                          <a:latin typeface="Meiryo UI" panose="020B0604030504040204" pitchFamily="50" charset="-128"/>
                          <a:ea typeface="Meiryo UI" panose="020B0604030504040204" pitchFamily="50" charset="-128"/>
                        </a:rPr>
                        <a:t>1</a:t>
                      </a:r>
                      <a:r>
                        <a:rPr lang="ja-JP" sz="1000" kern="100" dirty="0">
                          <a:effectLst/>
                          <a:latin typeface="Meiryo UI" panose="020B0604030504040204" pitchFamily="50" charset="-128"/>
                          <a:ea typeface="Meiryo UI" panose="020B0604030504040204" pitchFamily="50" charset="-128"/>
                        </a:rPr>
                        <a:t>組で公園の規模等に応じ</a:t>
                      </a:r>
                      <a:endParaRPr lang="en-US" altLang="ja-JP" sz="1000" kern="100" dirty="0">
                        <a:effectLst/>
                        <a:latin typeface="Meiryo UI" panose="020B0604030504040204" pitchFamily="50" charset="-128"/>
                        <a:ea typeface="Meiryo UI" panose="020B0604030504040204" pitchFamily="50" charset="-128"/>
                      </a:endParaRPr>
                    </a:p>
                    <a:p>
                      <a:pPr algn="just">
                        <a:lnSpc>
                          <a:spcPts val="1200"/>
                        </a:lnSpc>
                      </a:pPr>
                      <a:r>
                        <a:rPr lang="en-US" altLang="ja-JP" sz="1000" kern="100" dirty="0">
                          <a:effectLst/>
                          <a:latin typeface="Meiryo UI" panose="020B0604030504040204" pitchFamily="50" charset="-128"/>
                          <a:ea typeface="Meiryo UI" panose="020B0604030504040204" pitchFamily="50" charset="-128"/>
                        </a:rPr>
                        <a:t>  </a:t>
                      </a:r>
                      <a:r>
                        <a:rPr lang="ja-JP" sz="1000" kern="100" dirty="0">
                          <a:effectLst/>
                          <a:latin typeface="Meiryo UI" panose="020B0604030504040204" pitchFamily="50" charset="-128"/>
                          <a:ea typeface="Meiryo UI" panose="020B0604030504040204" pitchFamily="50" charset="-128"/>
                        </a:rPr>
                        <a:t>て班数等を設定））</a:t>
                      </a:r>
                      <a:endParaRPr lang="ja-JP" sz="1050" kern="100" dirty="0">
                        <a:effectLst/>
                        <a:latin typeface="Meiryo UI" panose="020B0604030504040204" pitchFamily="50" charset="-128"/>
                        <a:ea typeface="Meiryo UI" panose="020B0604030504040204" pitchFamily="50" charset="-128"/>
                      </a:endParaRPr>
                    </a:p>
                    <a:p>
                      <a:pPr algn="just">
                        <a:lnSpc>
                          <a:spcPts val="1200"/>
                        </a:lnSpc>
                      </a:pPr>
                      <a:r>
                        <a:rPr lang="ja-JP" sz="1000" kern="100" dirty="0">
                          <a:effectLst/>
                          <a:latin typeface="Meiryo UI" panose="020B0604030504040204" pitchFamily="50" charset="-128"/>
                          <a:ea typeface="Meiryo UI" panose="020B0604030504040204" pitchFamily="50" charset="-128"/>
                        </a:rPr>
                        <a:t>・手段（原則徒歩で現場状況により移動手段として一部自転車等</a:t>
                      </a:r>
                      <a:endParaRPr lang="en-US" altLang="ja-JP" sz="1000" kern="100" dirty="0">
                        <a:effectLst/>
                        <a:latin typeface="Meiryo UI" panose="020B0604030504040204" pitchFamily="50" charset="-128"/>
                        <a:ea typeface="Meiryo UI" panose="020B0604030504040204" pitchFamily="50" charset="-128"/>
                      </a:endParaRPr>
                    </a:p>
                    <a:p>
                      <a:pPr algn="just">
                        <a:lnSpc>
                          <a:spcPts val="1200"/>
                        </a:lnSpc>
                      </a:pPr>
                      <a:r>
                        <a:rPr lang="en-US" altLang="ja-JP" sz="1000" kern="100" dirty="0">
                          <a:effectLst/>
                          <a:latin typeface="Meiryo UI" panose="020B0604030504040204" pitchFamily="50" charset="-128"/>
                          <a:ea typeface="Meiryo UI" panose="020B0604030504040204" pitchFamily="50" charset="-128"/>
                        </a:rPr>
                        <a:t>  </a:t>
                      </a:r>
                      <a:r>
                        <a:rPr lang="ja-JP" sz="1000" kern="100" dirty="0">
                          <a:effectLst/>
                          <a:latin typeface="Meiryo UI" panose="020B0604030504040204" pitchFamily="50" charset="-128"/>
                          <a:ea typeface="Meiryo UI" panose="020B0604030504040204" pitchFamily="50" charset="-128"/>
                        </a:rPr>
                        <a:t>の併用可）</a:t>
                      </a:r>
                      <a:endParaRPr lang="ja-JP" sz="1050" kern="100" dirty="0">
                        <a:effectLst/>
                        <a:latin typeface="Meiryo UI" panose="020B0604030504040204" pitchFamily="50" charset="-128"/>
                        <a:ea typeface="Meiryo UI" panose="020B0604030504040204" pitchFamily="50" charset="-128"/>
                      </a:endParaRPr>
                    </a:p>
                    <a:p>
                      <a:pPr algn="just">
                        <a:lnSpc>
                          <a:spcPts val="1200"/>
                        </a:lnSpc>
                      </a:pPr>
                      <a:r>
                        <a:rPr lang="ja-JP" sz="1000" kern="100" dirty="0">
                          <a:effectLst/>
                          <a:latin typeface="Meiryo UI" panose="020B0604030504040204" pitchFamily="50" charset="-128"/>
                          <a:ea typeface="Meiryo UI" panose="020B0604030504040204" pitchFamily="50" charset="-128"/>
                        </a:rPr>
                        <a:t>・携行道具</a:t>
                      </a:r>
                      <a:endParaRPr lang="ja-JP" sz="1050" kern="100" dirty="0">
                        <a:effectLst/>
                        <a:latin typeface="Meiryo UI" panose="020B0604030504040204" pitchFamily="50" charset="-128"/>
                        <a:ea typeface="Meiryo UI" panose="020B0604030504040204" pitchFamily="50" charset="-128"/>
                      </a:endParaRPr>
                    </a:p>
                    <a:p>
                      <a:pPr algn="just">
                        <a:lnSpc>
                          <a:spcPts val="1200"/>
                        </a:lnSpc>
                      </a:pPr>
                      <a:r>
                        <a:rPr lang="ja-JP" sz="1000" kern="100" dirty="0">
                          <a:effectLst/>
                          <a:latin typeface="Meiryo UI" panose="020B0604030504040204" pitchFamily="50" charset="-128"/>
                          <a:ea typeface="Meiryo UI" panose="020B0604030504040204" pitchFamily="50" charset="-128"/>
                        </a:rPr>
                        <a:t>・損傷発見時の対応手順</a:t>
                      </a:r>
                      <a:endParaRPr lang="ja-JP" sz="1050" kern="100" dirty="0">
                        <a:effectLst/>
                        <a:latin typeface="Meiryo UI" panose="020B0604030504040204" pitchFamily="50" charset="-128"/>
                        <a:ea typeface="Meiryo UI" panose="020B0604030504040204" pitchFamily="50" charset="-128"/>
                      </a:endParaRPr>
                    </a:p>
                    <a:p>
                      <a:pPr algn="just">
                        <a:lnSpc>
                          <a:spcPts val="1200"/>
                        </a:lnSpc>
                      </a:pPr>
                      <a:r>
                        <a:rPr lang="ja-JP" sz="1000" kern="100" dirty="0">
                          <a:effectLst/>
                          <a:latin typeface="Meiryo UI" panose="020B0604030504040204" pitchFamily="50" charset="-128"/>
                          <a:ea typeface="Meiryo UI" panose="020B0604030504040204" pitchFamily="50" charset="-128"/>
                        </a:rPr>
                        <a:t>・巡視の記録方法　　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9555236"/>
                  </a:ext>
                </a:extLst>
              </a:tr>
            </a:tbl>
          </a:graphicData>
        </a:graphic>
      </p:graphicFrame>
      <p:sp>
        <p:nvSpPr>
          <p:cNvPr id="12" name="テキスト ボックス 11">
            <a:extLst>
              <a:ext uri="{FF2B5EF4-FFF2-40B4-BE49-F238E27FC236}">
                <a16:creationId xmlns:a16="http://schemas.microsoft.com/office/drawing/2014/main" id="{0069CE23-53CE-836E-0D04-A47F8AF1C816}"/>
              </a:ext>
            </a:extLst>
          </p:cNvPr>
          <p:cNvSpPr txBox="1"/>
          <p:nvPr/>
        </p:nvSpPr>
        <p:spPr>
          <a:xfrm>
            <a:off x="194732" y="4027801"/>
            <a:ext cx="1888068" cy="276999"/>
          </a:xfrm>
          <a:prstGeom prst="rect">
            <a:avLst/>
          </a:prstGeom>
          <a:noFill/>
        </p:spPr>
        <p:txBody>
          <a:bodyPr wrap="square">
            <a:spAutoFit/>
          </a:bodyPr>
          <a:lstStyle/>
          <a:p>
            <a:pPr algn="just"/>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維持管理の実施方針</a:t>
            </a:r>
          </a:p>
        </p:txBody>
      </p:sp>
      <p:sp>
        <p:nvSpPr>
          <p:cNvPr id="14" name="テキスト ボックス 13">
            <a:extLst>
              <a:ext uri="{FF2B5EF4-FFF2-40B4-BE49-F238E27FC236}">
                <a16:creationId xmlns:a16="http://schemas.microsoft.com/office/drawing/2014/main" id="{ACB6C413-D583-F972-1ADE-10E4A925BAE4}"/>
              </a:ext>
            </a:extLst>
          </p:cNvPr>
          <p:cNvSpPr txBox="1"/>
          <p:nvPr/>
        </p:nvSpPr>
        <p:spPr>
          <a:xfrm>
            <a:off x="226594" y="4381918"/>
            <a:ext cx="4330921" cy="1618648"/>
          </a:xfrm>
          <a:prstGeom prst="rect">
            <a:avLst/>
          </a:prstGeom>
          <a:noFill/>
        </p:spPr>
        <p:txBody>
          <a:bodyPr wrap="square">
            <a:spAutoFit/>
          </a:bodyPr>
          <a:lstStyle/>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【公園における日常的な維持管理作業の基本的な考え方】</a:t>
            </a:r>
          </a:p>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公園における維持管理作業は、日常点検（日常巡視）等の</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結果から、施設の不具合や規模等の現場状況に応じて迅速に対</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応し、利用者の安全安心や快適な環境の確保に努める。</a:t>
            </a: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また、施設の特性や点検結果などを踏まえて、長寿命化等に</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資するきめ細やかな維持管理作業を計画的に推進するように取り</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組んでいく。</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Text Box 987">
            <a:extLst>
              <a:ext uri="{FF2B5EF4-FFF2-40B4-BE49-F238E27FC236}">
                <a16:creationId xmlns:a16="http://schemas.microsoft.com/office/drawing/2014/main" id="{BEFF0501-A5AB-FFAF-5527-9BA458A14FE4}"/>
              </a:ext>
            </a:extLst>
          </p:cNvPr>
          <p:cNvSpPr txBox="1">
            <a:spLocks noChangeArrowheads="1"/>
          </p:cNvSpPr>
          <p:nvPr/>
        </p:nvSpPr>
        <p:spPr bwMode="auto">
          <a:xfrm>
            <a:off x="4807709" y="2353771"/>
            <a:ext cx="4111627" cy="1350159"/>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rot="0" vert="horz" wrap="square" lIns="74295" tIns="8890" rIns="74295" bIns="8890" anchor="ctr" anchorCtr="0" upright="1">
            <a:noAutofit/>
          </a:bodyPr>
          <a:lstStyle/>
          <a:p>
            <a:pPr marL="342900" lvl="0" indent="-342900" algn="just" hangingPunct="0">
              <a:lnSpc>
                <a:spcPct val="120000"/>
              </a:lnSpc>
              <a:buFont typeface="Wingdings" panose="05000000000000000000" pitchFamily="2" charset="2"/>
              <a:buChar char=""/>
            </a:pPr>
            <a:r>
              <a:rPr lang="ja-JP" sz="1050" kern="10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公園施設の安全面や衛生面の確保及び機能保全を図る為の維持管理・修繕等に取り組む。</a:t>
            </a:r>
            <a:endParaRPr lang="ja-JP" sz="1100" kern="10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hangingPunct="0">
              <a:lnSpc>
                <a:spcPct val="120000"/>
              </a:lnSpc>
              <a:buFont typeface="Wingdings" panose="05000000000000000000" pitchFamily="2" charset="2"/>
              <a:buChar char=""/>
            </a:pPr>
            <a:r>
              <a:rPr lang="ja-JP" sz="1050" kern="10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施設の長寿命化に資する日常的な保守と計画的なきめ細やかな修繕等に取り組む。</a:t>
            </a:r>
            <a:endParaRPr lang="ja-JP" sz="1100" kern="10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hangingPunct="0">
              <a:lnSpc>
                <a:spcPct val="120000"/>
              </a:lnSpc>
              <a:buFont typeface="Wingdings" panose="05000000000000000000" pitchFamily="2" charset="2"/>
              <a:buChar char=""/>
            </a:pPr>
            <a:r>
              <a:rPr lang="ja-JP" sz="1050" kern="10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安全性の確保及び植栽機能を発揮させる為の植物管理に取り組む。</a:t>
            </a:r>
            <a:endParaRPr lang="ja-JP" sz="1100" kern="10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AE6ABB99-3216-3B82-FE70-EACBB77C738C}"/>
              </a:ext>
            </a:extLst>
          </p:cNvPr>
          <p:cNvSpPr txBox="1"/>
          <p:nvPr/>
        </p:nvSpPr>
        <p:spPr>
          <a:xfrm>
            <a:off x="4837641" y="4003836"/>
            <a:ext cx="1266238" cy="276999"/>
          </a:xfrm>
          <a:prstGeom prst="rect">
            <a:avLst/>
          </a:prstGeom>
          <a:solidFill>
            <a:schemeClr val="bg1"/>
          </a:solidFill>
        </p:spPr>
        <p:txBody>
          <a:bodyPr wrap="square">
            <a:spAutoFit/>
          </a:bodyPr>
          <a:lstStyle/>
          <a:p>
            <a:pPr algn="just"/>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４）</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留意点</a:t>
            </a:r>
          </a:p>
        </p:txBody>
      </p:sp>
      <p:sp>
        <p:nvSpPr>
          <p:cNvPr id="19" name="テキスト ボックス 18">
            <a:extLst>
              <a:ext uri="{FF2B5EF4-FFF2-40B4-BE49-F238E27FC236}">
                <a16:creationId xmlns:a16="http://schemas.microsoft.com/office/drawing/2014/main" id="{97C9B66C-863D-FF0D-B545-B1C095B2162C}"/>
              </a:ext>
            </a:extLst>
          </p:cNvPr>
          <p:cNvSpPr txBox="1"/>
          <p:nvPr/>
        </p:nvSpPr>
        <p:spPr>
          <a:xfrm>
            <a:off x="4702762" y="4265793"/>
            <a:ext cx="4227490" cy="732252"/>
          </a:xfrm>
          <a:prstGeom prst="rect">
            <a:avLst/>
          </a:prstGeom>
          <a:noFill/>
        </p:spPr>
        <p:txBody>
          <a:bodyPr wrap="square">
            <a:spAutoFit/>
          </a:bodyPr>
          <a:lstStyle/>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維持管理作業において、点検から修繕等にいたるまでの流れ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を、図３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11</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に示す。また、実際に行う際の留意点を以下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に示す。</a:t>
            </a:r>
          </a:p>
        </p:txBody>
      </p:sp>
      <p:sp>
        <p:nvSpPr>
          <p:cNvPr id="20" name="テキスト ボックス 19">
            <a:extLst>
              <a:ext uri="{FF2B5EF4-FFF2-40B4-BE49-F238E27FC236}">
                <a16:creationId xmlns:a16="http://schemas.microsoft.com/office/drawing/2014/main" id="{3512E80D-F1F1-CEF8-12F8-0189E58D647E}"/>
              </a:ext>
            </a:extLst>
          </p:cNvPr>
          <p:cNvSpPr txBox="1"/>
          <p:nvPr/>
        </p:nvSpPr>
        <p:spPr>
          <a:xfrm>
            <a:off x="4660318" y="1274361"/>
            <a:ext cx="4330921" cy="990784"/>
          </a:xfrm>
          <a:prstGeom prst="rect">
            <a:avLst/>
          </a:prstGeom>
          <a:noFill/>
        </p:spPr>
        <p:txBody>
          <a:bodyPr wrap="square">
            <a:spAutoFit/>
          </a:bodyPr>
          <a:lstStyle/>
          <a:p>
            <a:pPr algn="just">
              <a:lnSpc>
                <a:spcPct val="120000"/>
              </a:lnSpc>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併せて、不適切な人為的行為による公園施設の損傷等を未</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然に防ぐ為に、それらの行為を把握しその指導・制止等に努める。</a:t>
            </a:r>
          </a:p>
          <a:p>
            <a:pPr marL="31750" indent="63500" algn="just">
              <a:lnSpc>
                <a:spcPct val="120000"/>
              </a:lnSpc>
            </a:pPr>
            <a:r>
              <a:rPr lang="en-US" altLang="ja-JP" sz="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【公園における日常的な維持管理作業の方針】</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以下に公園における日常的な維持管理作業の方針を示す。</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6294926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14447"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680984" y="954456"/>
            <a:ext cx="4353743"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en-US"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ｚ</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B896CC07-51E3-771E-68F8-365B37AFEB78}"/>
              </a:ext>
            </a:extLst>
          </p:cNvPr>
          <p:cNvSpPr txBox="1"/>
          <p:nvPr/>
        </p:nvSpPr>
        <p:spPr>
          <a:xfrm>
            <a:off x="85448" y="541077"/>
            <a:ext cx="3388895" cy="369332"/>
          </a:xfrm>
          <a:prstGeom prst="rect">
            <a:avLst/>
          </a:prstGeom>
          <a:noFill/>
        </p:spPr>
        <p:txBody>
          <a:bodyPr wrap="square">
            <a:spAutoFit/>
          </a:bodyPr>
          <a:lstStyle/>
          <a:p>
            <a:pPr algn="just"/>
            <a:r>
              <a:rPr lang="en-US" altLang="ja-JP" b="1" kern="100" dirty="0">
                <a:solidFill>
                  <a:srgbClr val="000000"/>
                </a:solidFill>
                <a:effectLst/>
                <a:latin typeface="Meiryo UI" panose="020B0604030504040204" pitchFamily="50" charset="-128"/>
                <a:ea typeface="Meiryo UI" panose="020B0604030504040204" pitchFamily="50" charset="-128"/>
              </a:rPr>
              <a:t>3.</a:t>
            </a:r>
            <a:r>
              <a:rPr lang="ja-JP" altLang="en-US" b="1" kern="100" dirty="0">
                <a:solidFill>
                  <a:srgbClr val="000000"/>
                </a:solidFill>
                <a:effectLst/>
                <a:latin typeface="Meiryo UI" panose="020B0604030504040204" pitchFamily="50" charset="-128"/>
                <a:ea typeface="Meiryo UI" panose="020B0604030504040204" pitchFamily="50" charset="-128"/>
              </a:rPr>
              <a:t>４</a:t>
            </a:r>
            <a:r>
              <a:rPr lang="en-US" altLang="ja-JP" b="1" kern="100" dirty="0">
                <a:solidFill>
                  <a:srgbClr val="000000"/>
                </a:solidFill>
                <a:effectLst/>
                <a:latin typeface="Meiryo UI" panose="020B0604030504040204" pitchFamily="50" charset="-128"/>
                <a:ea typeface="Meiryo UI" panose="020B0604030504040204" pitchFamily="50" charset="-128"/>
              </a:rPr>
              <a:t>.5</a:t>
            </a:r>
            <a:r>
              <a:rPr lang="ja-JP" altLang="ja-JP" b="1" kern="100" dirty="0">
                <a:solidFill>
                  <a:srgbClr val="000000"/>
                </a:solidFill>
                <a:effectLst/>
                <a:latin typeface="Meiryo UI" panose="020B0604030504040204" pitchFamily="50" charset="-128"/>
                <a:ea typeface="Meiryo UI" panose="020B0604030504040204" pitchFamily="50" charset="-128"/>
              </a:rPr>
              <a:t>　</a:t>
            </a:r>
            <a:r>
              <a:rPr lang="ja-JP" altLang="ja-JP" b="1" kern="100" dirty="0">
                <a:effectLst/>
                <a:latin typeface="Meiryo UI" panose="020B0604030504040204" pitchFamily="50" charset="-128"/>
                <a:ea typeface="Meiryo UI" panose="020B0604030504040204" pitchFamily="50" charset="-128"/>
              </a:rPr>
              <a:t>日常的な維持管理</a:t>
            </a:r>
          </a:p>
        </p:txBody>
      </p:sp>
      <p:sp>
        <p:nvSpPr>
          <p:cNvPr id="7" name="Rectangle 4">
            <a:extLst>
              <a:ext uri="{FF2B5EF4-FFF2-40B4-BE49-F238E27FC236}">
                <a16:creationId xmlns:a16="http://schemas.microsoft.com/office/drawing/2014/main" id="{BE2E99E9-7F59-0E95-9E8D-BDA8B2FCD878}"/>
              </a:ext>
            </a:extLst>
          </p:cNvPr>
          <p:cNvSpPr>
            <a:spLocks noChangeArrowheads="1"/>
          </p:cNvSpPr>
          <p:nvPr/>
        </p:nvSpPr>
        <p:spPr bwMode="auto">
          <a:xfrm>
            <a:off x="128047" y="34591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2" name="グループ化 1">
            <a:extLst>
              <a:ext uri="{FF2B5EF4-FFF2-40B4-BE49-F238E27FC236}">
                <a16:creationId xmlns:a16="http://schemas.microsoft.com/office/drawing/2014/main" id="{83A3B025-2D0A-F178-B63F-4C39AD8F95C6}"/>
              </a:ext>
            </a:extLst>
          </p:cNvPr>
          <p:cNvGrpSpPr/>
          <p:nvPr/>
        </p:nvGrpSpPr>
        <p:grpSpPr>
          <a:xfrm>
            <a:off x="249270" y="1049879"/>
            <a:ext cx="4358102" cy="5442994"/>
            <a:chOff x="-116307" y="-14325"/>
            <a:chExt cx="6263141" cy="8890981"/>
          </a:xfrm>
        </p:grpSpPr>
        <p:sp>
          <p:nvSpPr>
            <p:cNvPr id="6" name="正方形/長方形 5">
              <a:extLst>
                <a:ext uri="{FF2B5EF4-FFF2-40B4-BE49-F238E27FC236}">
                  <a16:creationId xmlns:a16="http://schemas.microsoft.com/office/drawing/2014/main" id="{02E7A460-BF02-0C8C-C4CD-C533B1DBF0C2}"/>
                </a:ext>
              </a:extLst>
            </p:cNvPr>
            <p:cNvSpPr>
              <a:spLocks noChangeArrowheads="1"/>
            </p:cNvSpPr>
            <p:nvPr/>
          </p:nvSpPr>
          <p:spPr bwMode="auto">
            <a:xfrm>
              <a:off x="-116307" y="7204843"/>
              <a:ext cx="6263141" cy="1671813"/>
            </a:xfrm>
            <a:prstGeom prst="rect">
              <a:avLst/>
            </a:prstGeom>
            <a:solidFill>
              <a:schemeClr val="accent1">
                <a:lumMod val="20000"/>
                <a:lumOff val="80000"/>
              </a:schemeClr>
            </a:solidFill>
            <a:ln>
              <a:noFill/>
            </a:ln>
            <a:extLst>
              <a:ext uri="{91240B29-F687-4F45-9708-019B960494DF}">
                <a14:hiddenLine xmlns:a14="http://schemas.microsoft.com/office/drawing/2010/main" w="25400" cap="flat" cmpd="sng" algn="ctr">
                  <a:solidFill>
                    <a:srgbClr val="000000"/>
                  </a:solidFill>
                  <a:prstDash val="solid"/>
                  <a:miter lim="800000"/>
                  <a:headEnd/>
                  <a:tailEnd/>
                </a14:hiddenLine>
              </a:ext>
            </a:extLst>
          </p:spPr>
          <p:txBody>
            <a:bodyPr rot="0" vert="horz" wrap="square" lIns="91440" tIns="45720" rIns="91440" bIns="45720" anchor="ctr" anchorCtr="0" upright="1">
              <a:noAutofit/>
            </a:bodyPr>
            <a:lstStyle/>
            <a:p>
              <a:endParaRPr lang="ja-JP" altLang="en-US" sz="80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8B6C60BA-A9FA-3889-5870-4064B40D93E5}"/>
                </a:ext>
              </a:extLst>
            </p:cNvPr>
            <p:cNvSpPr>
              <a:spLocks noChangeArrowheads="1"/>
            </p:cNvSpPr>
            <p:nvPr/>
          </p:nvSpPr>
          <p:spPr bwMode="auto">
            <a:xfrm>
              <a:off x="-116307" y="-14325"/>
              <a:ext cx="6263141" cy="7236210"/>
            </a:xfrm>
            <a:prstGeom prst="rect">
              <a:avLst/>
            </a:prstGeom>
            <a:solidFill>
              <a:schemeClr val="accent2">
                <a:lumMod val="20000"/>
                <a:lumOff val="80000"/>
              </a:schemeClr>
            </a:solidFill>
            <a:ln>
              <a:noFill/>
            </a:ln>
            <a:extLst>
              <a:ext uri="{91240B29-F687-4F45-9708-019B960494DF}">
                <a14:hiddenLine xmlns:a14="http://schemas.microsoft.com/office/drawing/2010/main" w="25400" cap="flat" cmpd="sng" algn="ctr">
                  <a:solidFill>
                    <a:srgbClr val="000000"/>
                  </a:solidFill>
                  <a:prstDash val="solid"/>
                  <a:miter lim="800000"/>
                  <a:headEnd/>
                  <a:tailEnd/>
                </a14:hiddenLine>
              </a:ext>
            </a:extLst>
          </p:spPr>
          <p:txBody>
            <a:bodyPr rot="0" vert="horz" wrap="square" lIns="91440" tIns="45720" rIns="91440" bIns="45720" anchor="ctr" anchorCtr="0" upright="1">
              <a:noAutofit/>
            </a:bodyPr>
            <a:lstStyle/>
            <a:p>
              <a:endParaRPr lang="ja-JP" altLang="en-US" sz="800" dirty="0">
                <a:latin typeface="Meiryo UI" panose="020B0604030504040204" pitchFamily="50" charset="-128"/>
                <a:ea typeface="Meiryo UI" panose="020B0604030504040204" pitchFamily="50" charset="-128"/>
              </a:endParaRPr>
            </a:p>
          </p:txBody>
        </p:sp>
        <p:sp>
          <p:nvSpPr>
            <p:cNvPr id="8" name="角丸四角形 390">
              <a:extLst>
                <a:ext uri="{FF2B5EF4-FFF2-40B4-BE49-F238E27FC236}">
                  <a16:creationId xmlns:a16="http://schemas.microsoft.com/office/drawing/2014/main" id="{C14FF833-7930-2CDF-061D-5B83DA3210B4}"/>
                </a:ext>
              </a:extLst>
            </p:cNvPr>
            <p:cNvSpPr>
              <a:spLocks noChangeArrowheads="1"/>
            </p:cNvSpPr>
            <p:nvPr/>
          </p:nvSpPr>
          <p:spPr bwMode="auto">
            <a:xfrm>
              <a:off x="3284" y="19050"/>
              <a:ext cx="1143000" cy="325006"/>
            </a:xfrm>
            <a:prstGeom prst="roundRect">
              <a:avLst>
                <a:gd name="adj" fmla="val 1310"/>
              </a:avLst>
            </a:prstGeom>
            <a:solidFill>
              <a:srgbClr val="FFFFFF"/>
            </a:solidFill>
            <a:ln w="31750" cmpd="dbl">
              <a:solidFill>
                <a:schemeClr val="tx1">
                  <a:lumMod val="100000"/>
                  <a:lumOff val="0"/>
                </a:schemeClr>
              </a:solidFill>
              <a:round/>
              <a:headEnd/>
              <a:tailEnd/>
            </a:ln>
          </p:spPr>
          <p:txBody>
            <a:bodyPr rot="0" vert="horz" wrap="square" lIns="74295" tIns="8890" rIns="74295" bIns="8890" anchor="ctr" anchorCtr="0" upright="1">
              <a:noAutofit/>
            </a:bodyPr>
            <a:lstStyle/>
            <a:p>
              <a:pPr algn="ctr"/>
              <a:r>
                <a:rPr lang="ja-JP" sz="8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指定管理者</a:t>
              </a:r>
            </a:p>
          </p:txBody>
        </p:sp>
        <p:sp>
          <p:nvSpPr>
            <p:cNvPr id="9" name="角丸四角形 391">
              <a:extLst>
                <a:ext uri="{FF2B5EF4-FFF2-40B4-BE49-F238E27FC236}">
                  <a16:creationId xmlns:a16="http://schemas.microsoft.com/office/drawing/2014/main" id="{E8AEB036-8B46-D158-CD0A-FA473C397040}"/>
                </a:ext>
              </a:extLst>
            </p:cNvPr>
            <p:cNvSpPr>
              <a:spLocks noChangeArrowheads="1"/>
            </p:cNvSpPr>
            <p:nvPr/>
          </p:nvSpPr>
          <p:spPr bwMode="auto">
            <a:xfrm>
              <a:off x="4922125" y="8516665"/>
              <a:ext cx="1142999" cy="325005"/>
            </a:xfrm>
            <a:prstGeom prst="roundRect">
              <a:avLst>
                <a:gd name="adj" fmla="val 5153"/>
              </a:avLst>
            </a:prstGeom>
            <a:solidFill>
              <a:srgbClr val="FFFFFF"/>
            </a:solidFill>
            <a:ln w="31750" cmpd="dbl">
              <a:solidFill>
                <a:schemeClr val="tx1">
                  <a:lumMod val="100000"/>
                  <a:lumOff val="0"/>
                </a:schemeClr>
              </a:solidFill>
              <a:round/>
              <a:headEnd/>
              <a:tailEnd/>
            </a:ln>
          </p:spPr>
          <p:txBody>
            <a:bodyPr rot="0" vert="horz" wrap="square" lIns="74295" tIns="8890" rIns="74295" bIns="8890" anchor="ctr" anchorCtr="0" upright="1">
              <a:noAutofit/>
            </a:bodyPr>
            <a:lstStyle/>
            <a:p>
              <a:pPr algn="ctr"/>
              <a:r>
                <a:rPr lang="ja-JP" sz="8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大阪府</a:t>
              </a:r>
            </a:p>
          </p:txBody>
        </p:sp>
        <p:grpSp>
          <p:nvGrpSpPr>
            <p:cNvPr id="10" name="グループ化 9">
              <a:extLst>
                <a:ext uri="{FF2B5EF4-FFF2-40B4-BE49-F238E27FC236}">
                  <a16:creationId xmlns:a16="http://schemas.microsoft.com/office/drawing/2014/main" id="{D175C5D0-746D-7230-6F73-7A07A145AC97}"/>
                </a:ext>
              </a:extLst>
            </p:cNvPr>
            <p:cNvGrpSpPr>
              <a:grpSpLocks/>
            </p:cNvGrpSpPr>
            <p:nvPr/>
          </p:nvGrpSpPr>
          <p:grpSpPr bwMode="auto">
            <a:xfrm>
              <a:off x="157655" y="199509"/>
              <a:ext cx="4073266" cy="2104605"/>
              <a:chOff x="0" y="-21590"/>
              <a:chExt cx="4073266" cy="2142356"/>
            </a:xfrm>
          </p:grpSpPr>
          <p:cxnSp>
            <p:nvCxnSpPr>
              <p:cNvPr id="115" name="直線矢印コネクタ 114">
                <a:extLst>
                  <a:ext uri="{FF2B5EF4-FFF2-40B4-BE49-F238E27FC236}">
                    <a16:creationId xmlns:a16="http://schemas.microsoft.com/office/drawing/2014/main" id="{C9B94D5F-E661-533C-5E42-F0CA238F9558}"/>
                  </a:ext>
                </a:extLst>
              </p:cNvPr>
              <p:cNvCxnSpPr>
                <a:cxnSpLocks noChangeShapeType="1"/>
              </p:cNvCxnSpPr>
              <p:nvPr/>
            </p:nvCxnSpPr>
            <p:spPr bwMode="auto">
              <a:xfrm>
                <a:off x="2973398" y="1078276"/>
                <a:ext cx="0" cy="338401"/>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grpSp>
            <p:nvGrpSpPr>
              <p:cNvPr id="109" name="グループ化 108">
                <a:extLst>
                  <a:ext uri="{FF2B5EF4-FFF2-40B4-BE49-F238E27FC236}">
                    <a16:creationId xmlns:a16="http://schemas.microsoft.com/office/drawing/2014/main" id="{23C353E5-4424-133D-32D5-EC42E4226A57}"/>
                  </a:ext>
                </a:extLst>
              </p:cNvPr>
              <p:cNvGrpSpPr>
                <a:grpSpLocks/>
              </p:cNvGrpSpPr>
              <p:nvPr/>
            </p:nvGrpSpPr>
            <p:grpSpPr bwMode="auto">
              <a:xfrm>
                <a:off x="2299970" y="-21590"/>
                <a:ext cx="1388745" cy="487045"/>
                <a:chOff x="4447" y="1175"/>
                <a:chExt cx="2187" cy="767"/>
              </a:xfrm>
            </p:grpSpPr>
            <p:sp>
              <p:nvSpPr>
                <p:cNvPr id="120" name="AutoShape 3">
                  <a:extLst>
                    <a:ext uri="{FF2B5EF4-FFF2-40B4-BE49-F238E27FC236}">
                      <a16:creationId xmlns:a16="http://schemas.microsoft.com/office/drawing/2014/main" id="{C1BDA91D-6095-9B1E-0139-2ACC9685151F}"/>
                    </a:ext>
                  </a:extLst>
                </p:cNvPr>
                <p:cNvSpPr>
                  <a:spLocks noChangeArrowheads="1"/>
                </p:cNvSpPr>
                <p:nvPr/>
              </p:nvSpPr>
              <p:spPr bwMode="auto">
                <a:xfrm>
                  <a:off x="4447" y="1175"/>
                  <a:ext cx="2187" cy="767"/>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lnSpc>
                      <a:spcPts val="1200"/>
                    </a:lnSpc>
                  </a:pPr>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1" name="Rectangle 4">
                  <a:extLst>
                    <a:ext uri="{FF2B5EF4-FFF2-40B4-BE49-F238E27FC236}">
                      <a16:creationId xmlns:a16="http://schemas.microsoft.com/office/drawing/2014/main" id="{103161D7-B69E-CAB0-03CD-E2F5161C5D97}"/>
                    </a:ext>
                  </a:extLst>
                </p:cNvPr>
                <p:cNvSpPr>
                  <a:spLocks noChangeArrowheads="1"/>
                </p:cNvSpPr>
                <p:nvPr/>
              </p:nvSpPr>
              <p:spPr bwMode="auto">
                <a:xfrm>
                  <a:off x="4654" y="1287"/>
                  <a:ext cx="1733"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日常点検又は</a:t>
                  </a:r>
                </a:p>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定期点検</a:t>
                  </a:r>
                </a:p>
              </p:txBody>
            </p:sp>
          </p:grpSp>
          <p:sp>
            <p:nvSpPr>
              <p:cNvPr id="110" name="ひし形 109">
                <a:extLst>
                  <a:ext uri="{FF2B5EF4-FFF2-40B4-BE49-F238E27FC236}">
                    <a16:creationId xmlns:a16="http://schemas.microsoft.com/office/drawing/2014/main" id="{FE2D97A8-3918-289A-FB10-4E376716B3F2}"/>
                  </a:ext>
                </a:extLst>
              </p:cNvPr>
              <p:cNvSpPr>
                <a:spLocks noChangeArrowheads="1"/>
              </p:cNvSpPr>
              <p:nvPr/>
            </p:nvSpPr>
            <p:spPr bwMode="auto">
              <a:xfrm>
                <a:off x="1914151" y="690524"/>
                <a:ext cx="2159115" cy="458087"/>
              </a:xfrm>
              <a:prstGeom prst="diamond">
                <a:avLst/>
              </a:prstGeom>
              <a:solidFill>
                <a:srgbClr val="FFFFFF"/>
              </a:solidFill>
              <a:ln w="19050">
                <a:solidFill>
                  <a:schemeClr val="accent1">
                    <a:lumMod val="95000"/>
                    <a:lumOff val="0"/>
                  </a:schemeClr>
                </a:solidFill>
                <a:miter lim="800000"/>
                <a:headEnd/>
                <a:tailEnd/>
              </a:ln>
            </p:spPr>
            <p:txBody>
              <a:bodyPr rot="0" vert="horz" wrap="square" lIns="74295" tIns="8890" rIns="74295" bIns="8890" anchor="ctr" anchorCtr="0" upright="1">
                <a:noAutofit/>
              </a:bodyPr>
              <a:lstStyle/>
              <a:p>
                <a:pPr algn="just"/>
                <a:r>
                  <a:rPr lang="ja-JP" sz="800" kern="100" spc="-40" dirty="0">
                    <a:effectLst/>
                    <a:latin typeface="Meiryo UI" panose="020B0604030504040204" pitchFamily="50" charset="-128"/>
                    <a:ea typeface="Meiryo UI" panose="020B0604030504040204" pitchFamily="50" charset="-128"/>
                    <a:cs typeface="Times New Roman" panose="02020603050405020304" pitchFamily="18" charset="0"/>
                  </a:rPr>
                  <a:t>異常の有無</a:t>
                </a:r>
                <a:r>
                  <a:rPr lang="ja-JP" sz="800" kern="100" spc="-4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１</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11" name="グループ化 110">
                <a:extLst>
                  <a:ext uri="{FF2B5EF4-FFF2-40B4-BE49-F238E27FC236}">
                    <a16:creationId xmlns:a16="http://schemas.microsoft.com/office/drawing/2014/main" id="{0040E179-E827-C845-5B08-CA66736963F8}"/>
                  </a:ext>
                </a:extLst>
              </p:cNvPr>
              <p:cNvGrpSpPr>
                <a:grpSpLocks/>
              </p:cNvGrpSpPr>
              <p:nvPr/>
            </p:nvGrpSpPr>
            <p:grpSpPr bwMode="auto">
              <a:xfrm>
                <a:off x="1974218" y="1398290"/>
                <a:ext cx="2013776" cy="722476"/>
                <a:chOff x="-172082" y="-112185"/>
                <a:chExt cx="2013776" cy="722476"/>
              </a:xfrm>
            </p:grpSpPr>
            <p:sp>
              <p:nvSpPr>
                <p:cNvPr id="118" name="AutoShape 7">
                  <a:extLst>
                    <a:ext uri="{FF2B5EF4-FFF2-40B4-BE49-F238E27FC236}">
                      <a16:creationId xmlns:a16="http://schemas.microsoft.com/office/drawing/2014/main" id="{AD74FFC6-5442-7801-7485-A4B18930A086}"/>
                    </a:ext>
                  </a:extLst>
                </p:cNvPr>
                <p:cNvSpPr>
                  <a:spLocks noChangeArrowheads="1"/>
                </p:cNvSpPr>
                <p:nvPr/>
              </p:nvSpPr>
              <p:spPr bwMode="auto">
                <a:xfrm>
                  <a:off x="-172082" y="-112185"/>
                  <a:ext cx="2013776" cy="722476"/>
                </a:xfrm>
                <a:prstGeom prst="diamond">
                  <a:avLst/>
                </a:prstGeom>
                <a:solidFill>
                  <a:srgbClr val="FFFFFF"/>
                </a:solidFill>
                <a:ln w="19050">
                  <a:solidFill>
                    <a:schemeClr val="accent1">
                      <a:lumMod val="95000"/>
                      <a:lumOff val="0"/>
                    </a:schemeClr>
                  </a:solidFill>
                  <a:miter lim="800000"/>
                  <a:headEnd/>
                  <a:tailEnd/>
                </a:ln>
              </p:spPr>
              <p:txBody>
                <a:bodyPr rot="0" vert="horz" wrap="square" lIns="74295" tIns="8890" rIns="74295" bIns="8890" anchor="ctr" anchorCtr="0" upright="1">
                  <a:noAutofit/>
                </a:bodyPr>
                <a:lstStyle/>
                <a:p>
                  <a:pPr algn="just"/>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9" name="Rectangle 8">
                  <a:extLst>
                    <a:ext uri="{FF2B5EF4-FFF2-40B4-BE49-F238E27FC236}">
                      <a16:creationId xmlns:a16="http://schemas.microsoft.com/office/drawing/2014/main" id="{9D501CD1-F55D-691D-A85E-AE4443EE05DF}"/>
                    </a:ext>
                  </a:extLst>
                </p:cNvPr>
                <p:cNvSpPr>
                  <a:spLocks noChangeArrowheads="1"/>
                </p:cNvSpPr>
                <p:nvPr/>
              </p:nvSpPr>
              <p:spPr bwMode="auto">
                <a:xfrm>
                  <a:off x="-31616" y="75651"/>
                  <a:ext cx="1704149"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危険性の判断</a:t>
                  </a:r>
                </a:p>
                <a:p>
                  <a:pPr algn="ctr"/>
                  <a:r>
                    <a:rPr lang="ja-JP" sz="8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や診断評価</a:t>
                  </a:r>
                </a:p>
              </p:txBody>
            </p:sp>
          </p:grpSp>
          <p:sp>
            <p:nvSpPr>
              <p:cNvPr id="112" name="角丸四角形 281">
                <a:extLst>
                  <a:ext uri="{FF2B5EF4-FFF2-40B4-BE49-F238E27FC236}">
                    <a16:creationId xmlns:a16="http://schemas.microsoft.com/office/drawing/2014/main" id="{55F4C47B-4C77-2345-8E23-ED5FCB90912C}"/>
                  </a:ext>
                </a:extLst>
              </p:cNvPr>
              <p:cNvSpPr>
                <a:spLocks noChangeArrowheads="1"/>
              </p:cNvSpPr>
              <p:nvPr/>
            </p:nvSpPr>
            <p:spPr bwMode="auto">
              <a:xfrm>
                <a:off x="0" y="749300"/>
                <a:ext cx="1014095" cy="330835"/>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a:effectLst/>
                    <a:latin typeface="Meiryo UI" panose="020B0604030504040204" pitchFamily="50" charset="-128"/>
                    <a:ea typeface="Meiryo UI" panose="020B0604030504040204" pitchFamily="50" charset="-128"/>
                    <a:cs typeface="Times New Roman" panose="02020603050405020304" pitchFamily="18" charset="0"/>
                  </a:rPr>
                  <a:t>継続使用</a:t>
                </a:r>
              </a:p>
            </p:txBody>
          </p:sp>
          <p:cxnSp>
            <p:nvCxnSpPr>
              <p:cNvPr id="113" name="直線矢印コネクタ 112">
                <a:extLst>
                  <a:ext uri="{FF2B5EF4-FFF2-40B4-BE49-F238E27FC236}">
                    <a16:creationId xmlns:a16="http://schemas.microsoft.com/office/drawing/2014/main" id="{859F4DBF-508D-BBED-FB5A-3DC944D835E1}"/>
                  </a:ext>
                </a:extLst>
              </p:cNvPr>
              <p:cNvCxnSpPr>
                <a:cxnSpLocks noChangeShapeType="1"/>
                <a:stCxn id="120" idx="2"/>
                <a:endCxn id="110" idx="0"/>
              </p:cNvCxnSpPr>
              <p:nvPr/>
            </p:nvCxnSpPr>
            <p:spPr bwMode="auto">
              <a:xfrm flipH="1">
                <a:off x="2993709" y="465454"/>
                <a:ext cx="635" cy="225070"/>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14" name="直線矢印コネクタ 113">
                <a:extLst>
                  <a:ext uri="{FF2B5EF4-FFF2-40B4-BE49-F238E27FC236}">
                    <a16:creationId xmlns:a16="http://schemas.microsoft.com/office/drawing/2014/main" id="{C677BFC6-5315-AA7D-7FD7-59A44716FB41}"/>
                  </a:ext>
                </a:extLst>
              </p:cNvPr>
              <p:cNvCxnSpPr>
                <a:cxnSpLocks noChangeShapeType="1"/>
                <a:stCxn id="110" idx="1"/>
              </p:cNvCxnSpPr>
              <p:nvPr/>
            </p:nvCxnSpPr>
            <p:spPr bwMode="auto">
              <a:xfrm flipH="1" flipV="1">
                <a:off x="1005205" y="912494"/>
                <a:ext cx="908946" cy="7074"/>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116" name="Rectangle 8">
                <a:extLst>
                  <a:ext uri="{FF2B5EF4-FFF2-40B4-BE49-F238E27FC236}">
                    <a16:creationId xmlns:a16="http://schemas.microsoft.com/office/drawing/2014/main" id="{813DEB84-C963-35A9-49CB-F9E5C07DFD95}"/>
                  </a:ext>
                </a:extLst>
              </p:cNvPr>
              <p:cNvSpPr>
                <a:spLocks noChangeArrowheads="1"/>
              </p:cNvSpPr>
              <p:nvPr/>
            </p:nvSpPr>
            <p:spPr bwMode="auto">
              <a:xfrm>
                <a:off x="1171117" y="604503"/>
                <a:ext cx="803100" cy="2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異常なし</a:t>
                </a:r>
              </a:p>
            </p:txBody>
          </p:sp>
          <p:sp>
            <p:nvSpPr>
              <p:cNvPr id="117" name="Rectangle 8">
                <a:extLst>
                  <a:ext uri="{FF2B5EF4-FFF2-40B4-BE49-F238E27FC236}">
                    <a16:creationId xmlns:a16="http://schemas.microsoft.com/office/drawing/2014/main" id="{E8F51CCF-0FA0-F7D0-A5F2-A4BD08AAE21A}"/>
                  </a:ext>
                </a:extLst>
              </p:cNvPr>
              <p:cNvSpPr>
                <a:spLocks noChangeArrowheads="1"/>
              </p:cNvSpPr>
              <p:nvPr/>
            </p:nvSpPr>
            <p:spPr bwMode="auto">
              <a:xfrm>
                <a:off x="3048000" y="1206500"/>
                <a:ext cx="835026" cy="1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異常あり</a:t>
                </a:r>
              </a:p>
            </p:txBody>
          </p:sp>
        </p:grpSp>
        <p:grpSp>
          <p:nvGrpSpPr>
            <p:cNvPr id="12" name="グループ化 11">
              <a:extLst>
                <a:ext uri="{FF2B5EF4-FFF2-40B4-BE49-F238E27FC236}">
                  <a16:creationId xmlns:a16="http://schemas.microsoft.com/office/drawing/2014/main" id="{9D66C3A7-659E-233C-497D-0BB8039BC8DF}"/>
                </a:ext>
              </a:extLst>
            </p:cNvPr>
            <p:cNvGrpSpPr>
              <a:grpSpLocks/>
            </p:cNvGrpSpPr>
            <p:nvPr/>
          </p:nvGrpSpPr>
          <p:grpSpPr bwMode="auto">
            <a:xfrm>
              <a:off x="-32492" y="4995701"/>
              <a:ext cx="5153202" cy="2028905"/>
              <a:chOff x="-190147" y="142431"/>
              <a:chExt cx="5153202" cy="2065297"/>
            </a:xfrm>
          </p:grpSpPr>
          <p:grpSp>
            <p:nvGrpSpPr>
              <p:cNvPr id="88" name="グループ化 87">
                <a:extLst>
                  <a:ext uri="{FF2B5EF4-FFF2-40B4-BE49-F238E27FC236}">
                    <a16:creationId xmlns:a16="http://schemas.microsoft.com/office/drawing/2014/main" id="{19CB47FB-C539-37EB-F525-6EF2DC17597F}"/>
                  </a:ext>
                </a:extLst>
              </p:cNvPr>
              <p:cNvGrpSpPr>
                <a:grpSpLocks/>
              </p:cNvGrpSpPr>
              <p:nvPr/>
            </p:nvGrpSpPr>
            <p:grpSpPr bwMode="auto">
              <a:xfrm>
                <a:off x="3000103" y="1013152"/>
                <a:ext cx="1962952" cy="497205"/>
                <a:chOff x="-19322" y="-53648"/>
                <a:chExt cx="1962952" cy="497205"/>
              </a:xfrm>
            </p:grpSpPr>
            <p:sp>
              <p:nvSpPr>
                <p:cNvPr id="107" name="AutoShape 14">
                  <a:extLst>
                    <a:ext uri="{FF2B5EF4-FFF2-40B4-BE49-F238E27FC236}">
                      <a16:creationId xmlns:a16="http://schemas.microsoft.com/office/drawing/2014/main" id="{BC2F9B37-5719-5A27-D04E-F5356558A289}"/>
                    </a:ext>
                  </a:extLst>
                </p:cNvPr>
                <p:cNvSpPr>
                  <a:spLocks noChangeArrowheads="1"/>
                </p:cNvSpPr>
                <p:nvPr/>
              </p:nvSpPr>
              <p:spPr bwMode="auto">
                <a:xfrm>
                  <a:off x="-19322" y="-53648"/>
                  <a:ext cx="1962952" cy="497205"/>
                </a:xfrm>
                <a:prstGeom prst="diamond">
                  <a:avLst/>
                </a:prstGeom>
                <a:solidFill>
                  <a:srgbClr val="FFFFFF"/>
                </a:solidFill>
                <a:ln w="19050">
                  <a:solidFill>
                    <a:schemeClr val="accent1">
                      <a:lumMod val="95000"/>
                      <a:lumOff val="0"/>
                    </a:schemeClr>
                  </a:solidFill>
                  <a:miter lim="800000"/>
                  <a:headEnd/>
                  <a:tailEnd/>
                </a:ln>
              </p:spPr>
              <p:txBody>
                <a:bodyPr rot="0" vert="horz" wrap="square" lIns="74295" tIns="8890" rIns="74295" bIns="8890" anchor="ctr" anchorCtr="0" upright="1">
                  <a:noAutofit/>
                </a:bodyPr>
                <a:lstStyle/>
                <a:p>
                  <a:pPr algn="just"/>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8" name="Rectangle 15">
                  <a:extLst>
                    <a:ext uri="{FF2B5EF4-FFF2-40B4-BE49-F238E27FC236}">
                      <a16:creationId xmlns:a16="http://schemas.microsoft.com/office/drawing/2014/main" id="{E4B447F2-59A8-EACE-51B7-3B760A345B5B}"/>
                    </a:ext>
                  </a:extLst>
                </p:cNvPr>
                <p:cNvSpPr>
                  <a:spLocks noChangeArrowheads="1"/>
                </p:cNvSpPr>
                <p:nvPr/>
              </p:nvSpPr>
              <p:spPr bwMode="auto">
                <a:xfrm>
                  <a:off x="400730" y="60383"/>
                  <a:ext cx="1165052" cy="23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軽易な修繕</a:t>
                  </a:r>
                  <a:r>
                    <a:rPr lang="ja-JP"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5</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89" name="角丸四角形 356">
                <a:extLst>
                  <a:ext uri="{FF2B5EF4-FFF2-40B4-BE49-F238E27FC236}">
                    <a16:creationId xmlns:a16="http://schemas.microsoft.com/office/drawing/2014/main" id="{4CF845AF-8D06-4B1F-9C37-D2AB0CAE2BC8}"/>
                  </a:ext>
                </a:extLst>
              </p:cNvPr>
              <p:cNvSpPr>
                <a:spLocks noChangeArrowheads="1"/>
              </p:cNvSpPr>
              <p:nvPr/>
            </p:nvSpPr>
            <p:spPr bwMode="auto">
              <a:xfrm>
                <a:off x="-190147" y="1075282"/>
                <a:ext cx="1112328" cy="340496"/>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修繕等の実施</a:t>
                </a:r>
              </a:p>
            </p:txBody>
          </p:sp>
          <p:grpSp>
            <p:nvGrpSpPr>
              <p:cNvPr id="90" name="グループ化 89">
                <a:extLst>
                  <a:ext uri="{FF2B5EF4-FFF2-40B4-BE49-F238E27FC236}">
                    <a16:creationId xmlns:a16="http://schemas.microsoft.com/office/drawing/2014/main" id="{B7298C6C-1FFC-BA94-B3A6-7C00B6AB0ED1}"/>
                  </a:ext>
                </a:extLst>
              </p:cNvPr>
              <p:cNvGrpSpPr>
                <a:grpSpLocks/>
              </p:cNvGrpSpPr>
              <p:nvPr/>
            </p:nvGrpSpPr>
            <p:grpSpPr bwMode="auto">
              <a:xfrm>
                <a:off x="1134603" y="1005123"/>
                <a:ext cx="1516688" cy="455228"/>
                <a:chOff x="-303672" y="-166452"/>
                <a:chExt cx="1516688" cy="455228"/>
              </a:xfrm>
            </p:grpSpPr>
            <p:sp>
              <p:nvSpPr>
                <p:cNvPr id="105" name="角丸四角形 358">
                  <a:extLst>
                    <a:ext uri="{FF2B5EF4-FFF2-40B4-BE49-F238E27FC236}">
                      <a16:creationId xmlns:a16="http://schemas.microsoft.com/office/drawing/2014/main" id="{31F8984B-1963-4646-DCAF-6F8309B8538B}"/>
                    </a:ext>
                  </a:extLst>
                </p:cNvPr>
                <p:cNvSpPr>
                  <a:spLocks noChangeArrowheads="1"/>
                </p:cNvSpPr>
                <p:nvPr/>
              </p:nvSpPr>
              <p:spPr bwMode="auto">
                <a:xfrm>
                  <a:off x="-210894" y="-166452"/>
                  <a:ext cx="1331868" cy="455228"/>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6" name="Rectangle 8">
                  <a:extLst>
                    <a:ext uri="{FF2B5EF4-FFF2-40B4-BE49-F238E27FC236}">
                      <a16:creationId xmlns:a16="http://schemas.microsoft.com/office/drawing/2014/main" id="{C169875F-C7BD-DC72-CD9D-01C65A3872ED}"/>
                    </a:ext>
                  </a:extLst>
                </p:cNvPr>
                <p:cNvSpPr>
                  <a:spLocks noChangeArrowheads="1"/>
                </p:cNvSpPr>
                <p:nvPr/>
              </p:nvSpPr>
              <p:spPr bwMode="auto">
                <a:xfrm>
                  <a:off x="-303672" y="-143145"/>
                  <a:ext cx="1516688" cy="40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修繕方法等の検討</a:t>
                  </a:r>
                </a:p>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（作業方針の決定）</a:t>
                  </a:r>
                </a:p>
              </p:txBody>
            </p:sp>
          </p:grpSp>
          <p:cxnSp>
            <p:nvCxnSpPr>
              <p:cNvPr id="91" name="直線矢印コネクタ 90">
                <a:extLst>
                  <a:ext uri="{FF2B5EF4-FFF2-40B4-BE49-F238E27FC236}">
                    <a16:creationId xmlns:a16="http://schemas.microsoft.com/office/drawing/2014/main" id="{5972D2AF-343E-41E8-1F1C-43FFFEDE18AD}"/>
                  </a:ext>
                </a:extLst>
              </p:cNvPr>
              <p:cNvCxnSpPr>
                <a:cxnSpLocks noChangeShapeType="1"/>
                <a:stCxn id="105" idx="1"/>
                <a:endCxn id="89" idx="3"/>
              </p:cNvCxnSpPr>
              <p:nvPr/>
            </p:nvCxnSpPr>
            <p:spPr bwMode="auto">
              <a:xfrm flipH="1">
                <a:off x="922181" y="1232739"/>
                <a:ext cx="305200" cy="12792"/>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92" name="直線矢印コネクタ 91">
                <a:extLst>
                  <a:ext uri="{FF2B5EF4-FFF2-40B4-BE49-F238E27FC236}">
                    <a16:creationId xmlns:a16="http://schemas.microsoft.com/office/drawing/2014/main" id="{F987A573-479F-90B8-1E93-5C718F81846B}"/>
                  </a:ext>
                </a:extLst>
              </p:cNvPr>
              <p:cNvCxnSpPr>
                <a:cxnSpLocks noChangeShapeType="1"/>
              </p:cNvCxnSpPr>
              <p:nvPr/>
            </p:nvCxnSpPr>
            <p:spPr bwMode="auto">
              <a:xfrm>
                <a:off x="353041" y="142431"/>
                <a:ext cx="0" cy="927700"/>
              </a:xfrm>
              <a:prstGeom prst="straightConnector1">
                <a:avLst/>
              </a:prstGeom>
              <a:noFill/>
              <a:ln w="19050">
                <a:solidFill>
                  <a:schemeClr val="accent1">
                    <a:lumMod val="95000"/>
                    <a:lumOff val="0"/>
                  </a:schemeClr>
                </a:solidFill>
                <a:round/>
                <a:headEnd type="arrow" w="med" len="med"/>
                <a:tailEnd type="none" w="med" len="med"/>
              </a:ln>
              <a:extLst>
                <a:ext uri="{909E8E84-426E-40DD-AFC4-6F175D3DCCD1}">
                  <a14:hiddenFill xmlns:a14="http://schemas.microsoft.com/office/drawing/2010/main">
                    <a:noFill/>
                  </a14:hiddenFill>
                </a:ext>
              </a:extLst>
            </p:spPr>
          </p:cxnSp>
          <p:grpSp>
            <p:nvGrpSpPr>
              <p:cNvPr id="93" name="グループ化 92">
                <a:extLst>
                  <a:ext uri="{FF2B5EF4-FFF2-40B4-BE49-F238E27FC236}">
                    <a16:creationId xmlns:a16="http://schemas.microsoft.com/office/drawing/2014/main" id="{CDCB3B2A-67B0-B884-803C-424E5B602091}"/>
                  </a:ext>
                </a:extLst>
              </p:cNvPr>
              <p:cNvGrpSpPr>
                <a:grpSpLocks/>
              </p:cNvGrpSpPr>
              <p:nvPr/>
            </p:nvGrpSpPr>
            <p:grpSpPr bwMode="auto">
              <a:xfrm>
                <a:off x="2573479" y="1018697"/>
                <a:ext cx="629167" cy="236626"/>
                <a:chOff x="20779" y="-105253"/>
                <a:chExt cx="629167" cy="236626"/>
              </a:xfrm>
            </p:grpSpPr>
            <p:cxnSp>
              <p:nvCxnSpPr>
                <p:cNvPr id="103" name="直線矢印コネクタ 102">
                  <a:extLst>
                    <a:ext uri="{FF2B5EF4-FFF2-40B4-BE49-F238E27FC236}">
                      <a16:creationId xmlns:a16="http://schemas.microsoft.com/office/drawing/2014/main" id="{74333411-2720-A4F1-3DB2-DA47474E106B}"/>
                    </a:ext>
                  </a:extLst>
                </p:cNvPr>
                <p:cNvCxnSpPr>
                  <a:cxnSpLocks noChangeShapeType="1"/>
                </p:cNvCxnSpPr>
                <p:nvPr/>
              </p:nvCxnSpPr>
              <p:spPr bwMode="auto">
                <a:xfrm rot="5400000">
                  <a:off x="228598" y="-76446"/>
                  <a:ext cx="0" cy="415637"/>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104" name="Rectangle 8">
                  <a:extLst>
                    <a:ext uri="{FF2B5EF4-FFF2-40B4-BE49-F238E27FC236}">
                      <a16:creationId xmlns:a16="http://schemas.microsoft.com/office/drawing/2014/main" id="{FBB5A10C-3FD7-4233-35CE-051E2A234E69}"/>
                    </a:ext>
                  </a:extLst>
                </p:cNvPr>
                <p:cNvSpPr>
                  <a:spLocks noChangeArrowheads="1"/>
                </p:cNvSpPr>
                <p:nvPr/>
              </p:nvSpPr>
              <p:spPr bwMode="auto">
                <a:xfrm>
                  <a:off x="46218" y="-105253"/>
                  <a:ext cx="603728" cy="1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はい</a:t>
                  </a:r>
                </a:p>
              </p:txBody>
            </p:sp>
          </p:grpSp>
          <p:grpSp>
            <p:nvGrpSpPr>
              <p:cNvPr id="94" name="グループ化 93">
                <a:extLst>
                  <a:ext uri="{FF2B5EF4-FFF2-40B4-BE49-F238E27FC236}">
                    <a16:creationId xmlns:a16="http://schemas.microsoft.com/office/drawing/2014/main" id="{F29CCA8A-BFD4-2EC6-28E2-3FB5D7F4D790}"/>
                  </a:ext>
                </a:extLst>
              </p:cNvPr>
              <p:cNvGrpSpPr>
                <a:grpSpLocks/>
              </p:cNvGrpSpPr>
              <p:nvPr/>
            </p:nvGrpSpPr>
            <p:grpSpPr bwMode="auto">
              <a:xfrm>
                <a:off x="3114969" y="1495563"/>
                <a:ext cx="1535975" cy="712165"/>
                <a:chOff x="133644" y="-66537"/>
                <a:chExt cx="1535975" cy="712165"/>
              </a:xfrm>
            </p:grpSpPr>
            <p:grpSp>
              <p:nvGrpSpPr>
                <p:cNvPr id="98" name="グループ化 97">
                  <a:extLst>
                    <a:ext uri="{FF2B5EF4-FFF2-40B4-BE49-F238E27FC236}">
                      <a16:creationId xmlns:a16="http://schemas.microsoft.com/office/drawing/2014/main" id="{AEF9EEBD-CDEC-AA6A-3AC0-AA3F88B3CF09}"/>
                    </a:ext>
                  </a:extLst>
                </p:cNvPr>
                <p:cNvGrpSpPr>
                  <a:grpSpLocks/>
                </p:cNvGrpSpPr>
                <p:nvPr/>
              </p:nvGrpSpPr>
              <p:grpSpPr bwMode="auto">
                <a:xfrm>
                  <a:off x="133644" y="-66537"/>
                  <a:ext cx="859314" cy="712165"/>
                  <a:chOff x="133644" y="-66537"/>
                  <a:chExt cx="859314" cy="712165"/>
                </a:xfrm>
              </p:grpSpPr>
              <p:cxnSp>
                <p:nvCxnSpPr>
                  <p:cNvPr id="100" name="直線矢印コネクタ 99">
                    <a:extLst>
                      <a:ext uri="{FF2B5EF4-FFF2-40B4-BE49-F238E27FC236}">
                        <a16:creationId xmlns:a16="http://schemas.microsoft.com/office/drawing/2014/main" id="{DF5D4FDB-E88C-FA90-32A9-FD474DD95011}"/>
                      </a:ext>
                    </a:extLst>
                  </p:cNvPr>
                  <p:cNvCxnSpPr>
                    <a:cxnSpLocks noChangeShapeType="1"/>
                  </p:cNvCxnSpPr>
                  <p:nvPr/>
                </p:nvCxnSpPr>
                <p:spPr bwMode="auto">
                  <a:xfrm>
                    <a:off x="992958" y="-66537"/>
                    <a:ext cx="0" cy="331312"/>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101" name="直線矢印コネクタ 100">
                    <a:extLst>
                      <a:ext uri="{FF2B5EF4-FFF2-40B4-BE49-F238E27FC236}">
                        <a16:creationId xmlns:a16="http://schemas.microsoft.com/office/drawing/2014/main" id="{63871FD8-F97A-1511-FD3A-548A52EC85A0}"/>
                      </a:ext>
                    </a:extLst>
                  </p:cNvPr>
                  <p:cNvCxnSpPr>
                    <a:cxnSpLocks noChangeShapeType="1"/>
                  </p:cNvCxnSpPr>
                  <p:nvPr/>
                </p:nvCxnSpPr>
                <p:spPr bwMode="auto">
                  <a:xfrm flipH="1">
                    <a:off x="133644" y="254005"/>
                    <a:ext cx="859314" cy="0"/>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102" name="直線矢印コネクタ 101">
                    <a:extLst>
                      <a:ext uri="{FF2B5EF4-FFF2-40B4-BE49-F238E27FC236}">
                        <a16:creationId xmlns:a16="http://schemas.microsoft.com/office/drawing/2014/main" id="{D5252FCD-D47F-38F6-34B4-1FB25E00F0E4}"/>
                      </a:ext>
                    </a:extLst>
                  </p:cNvPr>
                  <p:cNvCxnSpPr>
                    <a:cxnSpLocks noChangeShapeType="1"/>
                  </p:cNvCxnSpPr>
                  <p:nvPr/>
                </p:nvCxnSpPr>
                <p:spPr bwMode="auto">
                  <a:xfrm>
                    <a:off x="134377" y="250500"/>
                    <a:ext cx="0" cy="395128"/>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99" name="Rectangle 8">
                  <a:extLst>
                    <a:ext uri="{FF2B5EF4-FFF2-40B4-BE49-F238E27FC236}">
                      <a16:creationId xmlns:a16="http://schemas.microsoft.com/office/drawing/2014/main" id="{18C2F002-4430-D324-72C5-5A8F04F9BE5D}"/>
                    </a:ext>
                  </a:extLst>
                </p:cNvPr>
                <p:cNvSpPr>
                  <a:spLocks noChangeArrowheads="1"/>
                </p:cNvSpPr>
                <p:nvPr/>
              </p:nvSpPr>
              <p:spPr bwMode="auto">
                <a:xfrm>
                  <a:off x="981075" y="0"/>
                  <a:ext cx="688544" cy="23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いいえ</a:t>
                  </a:r>
                </a:p>
              </p:txBody>
            </p:sp>
          </p:grpSp>
        </p:grpSp>
        <p:grpSp>
          <p:nvGrpSpPr>
            <p:cNvPr id="13" name="グループ化 12">
              <a:extLst>
                <a:ext uri="{FF2B5EF4-FFF2-40B4-BE49-F238E27FC236}">
                  <a16:creationId xmlns:a16="http://schemas.microsoft.com/office/drawing/2014/main" id="{E36400D2-95EF-9DF1-FDDC-99D0C5C748E8}"/>
                </a:ext>
              </a:extLst>
            </p:cNvPr>
            <p:cNvGrpSpPr>
              <a:grpSpLocks/>
            </p:cNvGrpSpPr>
            <p:nvPr/>
          </p:nvGrpSpPr>
          <p:grpSpPr bwMode="auto">
            <a:xfrm>
              <a:off x="220432" y="6263509"/>
              <a:ext cx="3608778" cy="2296453"/>
              <a:chOff x="15480" y="-82248"/>
              <a:chExt cx="3608778" cy="2337642"/>
            </a:xfrm>
          </p:grpSpPr>
          <p:grpSp>
            <p:nvGrpSpPr>
              <p:cNvPr id="70" name="グループ化 69">
                <a:extLst>
                  <a:ext uri="{FF2B5EF4-FFF2-40B4-BE49-F238E27FC236}">
                    <a16:creationId xmlns:a16="http://schemas.microsoft.com/office/drawing/2014/main" id="{5C728F00-5CA5-A4FA-DC5F-EC6F0E8433ED}"/>
                  </a:ext>
                </a:extLst>
              </p:cNvPr>
              <p:cNvGrpSpPr>
                <a:grpSpLocks/>
              </p:cNvGrpSpPr>
              <p:nvPr/>
            </p:nvGrpSpPr>
            <p:grpSpPr bwMode="auto">
              <a:xfrm>
                <a:off x="15480" y="1013470"/>
                <a:ext cx="3589346" cy="1241924"/>
                <a:chOff x="15480" y="13345"/>
                <a:chExt cx="3589346" cy="1241924"/>
              </a:xfrm>
            </p:grpSpPr>
            <p:cxnSp>
              <p:nvCxnSpPr>
                <p:cNvPr id="80" name="直線矢印コネクタ 79">
                  <a:extLst>
                    <a:ext uri="{FF2B5EF4-FFF2-40B4-BE49-F238E27FC236}">
                      <a16:creationId xmlns:a16="http://schemas.microsoft.com/office/drawing/2014/main" id="{D9DDC5B6-1F73-5282-B04A-0EDBB055753B}"/>
                    </a:ext>
                  </a:extLst>
                </p:cNvPr>
                <p:cNvCxnSpPr>
                  <a:cxnSpLocks noChangeShapeType="1"/>
                </p:cNvCxnSpPr>
                <p:nvPr/>
              </p:nvCxnSpPr>
              <p:spPr bwMode="auto">
                <a:xfrm>
                  <a:off x="3067672" y="13345"/>
                  <a:ext cx="0" cy="900099"/>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sp>
              <p:nvSpPr>
                <p:cNvPr id="81" name="角丸四角形 328">
                  <a:extLst>
                    <a:ext uri="{FF2B5EF4-FFF2-40B4-BE49-F238E27FC236}">
                      <a16:creationId xmlns:a16="http://schemas.microsoft.com/office/drawing/2014/main" id="{73F10B88-98CC-9453-9220-B9AD2E9AA2CB}"/>
                    </a:ext>
                  </a:extLst>
                </p:cNvPr>
                <p:cNvSpPr>
                  <a:spLocks noChangeArrowheads="1"/>
                </p:cNvSpPr>
                <p:nvPr/>
              </p:nvSpPr>
              <p:spPr bwMode="auto">
                <a:xfrm>
                  <a:off x="2508187" y="924434"/>
                  <a:ext cx="1096639" cy="330835"/>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改修・更新等</a:t>
                  </a:r>
                </a:p>
              </p:txBody>
            </p:sp>
            <p:cxnSp>
              <p:nvCxnSpPr>
                <p:cNvPr id="82" name="直線矢印コネクタ 81">
                  <a:extLst>
                    <a:ext uri="{FF2B5EF4-FFF2-40B4-BE49-F238E27FC236}">
                      <a16:creationId xmlns:a16="http://schemas.microsoft.com/office/drawing/2014/main" id="{10F3A0AA-FA55-7919-F6F0-F898BF648756}"/>
                    </a:ext>
                  </a:extLst>
                </p:cNvPr>
                <p:cNvCxnSpPr>
                  <a:cxnSpLocks noChangeShapeType="1"/>
                  <a:stCxn id="81" idx="1"/>
                </p:cNvCxnSpPr>
                <p:nvPr/>
              </p:nvCxnSpPr>
              <p:spPr bwMode="auto">
                <a:xfrm flipH="1">
                  <a:off x="957908" y="1089852"/>
                  <a:ext cx="1550279" cy="2054"/>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84" name="正方形/長方形 83">
                  <a:extLst>
                    <a:ext uri="{FF2B5EF4-FFF2-40B4-BE49-F238E27FC236}">
                      <a16:creationId xmlns:a16="http://schemas.microsoft.com/office/drawing/2014/main" id="{520D3441-36C1-E22E-A004-FF1B3F85583E}"/>
                    </a:ext>
                  </a:extLst>
                </p:cNvPr>
                <p:cNvSpPr>
                  <a:spLocks noChangeArrowheads="1"/>
                </p:cNvSpPr>
                <p:nvPr/>
              </p:nvSpPr>
              <p:spPr bwMode="auto">
                <a:xfrm>
                  <a:off x="15480" y="46920"/>
                  <a:ext cx="2278473" cy="719747"/>
                </a:xfrm>
                <a:prstGeom prst="rect">
                  <a:avLst/>
                </a:prstGeom>
                <a:noFill/>
                <a:ln w="34925" cap="flat" cmpd="dbl" algn="ctr">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l"/>
                  <a:r>
                    <a:rPr lang="ja-JP" sz="8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修繕費の範囲内を超えるなど指定管理者では対応困難な修繕等又は施設全体の改修等が必要</a:t>
                  </a:r>
                </a:p>
              </p:txBody>
            </p:sp>
            <p:cxnSp>
              <p:nvCxnSpPr>
                <p:cNvPr id="85" name="直線矢印コネクタ 84">
                  <a:extLst>
                    <a:ext uri="{FF2B5EF4-FFF2-40B4-BE49-F238E27FC236}">
                      <a16:creationId xmlns:a16="http://schemas.microsoft.com/office/drawing/2014/main" id="{7487DE9E-8F71-3159-600C-A52A2133D2F3}"/>
                    </a:ext>
                  </a:extLst>
                </p:cNvPr>
                <p:cNvCxnSpPr>
                  <a:cxnSpLocks noChangeShapeType="1"/>
                </p:cNvCxnSpPr>
                <p:nvPr/>
              </p:nvCxnSpPr>
              <p:spPr bwMode="auto">
                <a:xfrm flipH="1" flipV="1">
                  <a:off x="2305061" y="403928"/>
                  <a:ext cx="762611" cy="3"/>
                </a:xfrm>
                <a:prstGeom prst="straightConnector1">
                  <a:avLst/>
                </a:prstGeom>
                <a:noFill/>
                <a:ln w="34925" cmpd="dbl">
                  <a:solidFill>
                    <a:srgbClr val="0000FF"/>
                  </a:solidFill>
                  <a:round/>
                  <a:headEnd type="oval" w="med" len="med"/>
                  <a:tailEnd type="none" w="med" len="med"/>
                </a:ln>
                <a:extLst>
                  <a:ext uri="{909E8E84-426E-40DD-AFC4-6F175D3DCCD1}">
                    <a14:hiddenFill xmlns:a14="http://schemas.microsoft.com/office/drawing/2010/main">
                      <a:noFill/>
                    </a14:hiddenFill>
                  </a:ext>
                </a:extLst>
              </p:spPr>
            </p:cxnSp>
          </p:grpSp>
          <p:grpSp>
            <p:nvGrpSpPr>
              <p:cNvPr id="71" name="グループ化 70">
                <a:extLst>
                  <a:ext uri="{FF2B5EF4-FFF2-40B4-BE49-F238E27FC236}">
                    <a16:creationId xmlns:a16="http://schemas.microsoft.com/office/drawing/2014/main" id="{0427049A-6535-341D-6D19-35C9F066B1DE}"/>
                  </a:ext>
                </a:extLst>
              </p:cNvPr>
              <p:cNvGrpSpPr>
                <a:grpSpLocks/>
              </p:cNvGrpSpPr>
              <p:nvPr/>
            </p:nvGrpSpPr>
            <p:grpSpPr bwMode="auto">
              <a:xfrm>
                <a:off x="2527616" y="680545"/>
                <a:ext cx="1096642" cy="429896"/>
                <a:chOff x="175029" y="109084"/>
                <a:chExt cx="1097222" cy="430028"/>
              </a:xfrm>
            </p:grpSpPr>
            <p:sp>
              <p:nvSpPr>
                <p:cNvPr id="78" name="フローチャート : カード 346">
                  <a:extLst>
                    <a:ext uri="{FF2B5EF4-FFF2-40B4-BE49-F238E27FC236}">
                      <a16:creationId xmlns:a16="http://schemas.microsoft.com/office/drawing/2014/main" id="{ECEA0E9F-D30D-34CD-3A52-4AEEF19CF58E}"/>
                    </a:ext>
                  </a:extLst>
                </p:cNvPr>
                <p:cNvSpPr>
                  <a:spLocks noChangeArrowheads="1"/>
                </p:cNvSpPr>
                <p:nvPr/>
              </p:nvSpPr>
              <p:spPr bwMode="auto">
                <a:xfrm>
                  <a:off x="175029" y="109084"/>
                  <a:ext cx="1097222" cy="430028"/>
                </a:xfrm>
                <a:prstGeom prst="flowChartPunchedCard">
                  <a:avLst/>
                </a:prstGeom>
                <a:solidFill>
                  <a:schemeClr val="bg1">
                    <a:lumMod val="100000"/>
                    <a:lumOff val="0"/>
                  </a:schemeClr>
                </a:solidFill>
                <a:ln w="25400" cap="flat" cmpd="sng" algn="ctr">
                  <a:solidFill>
                    <a:srgbClr val="457AB9"/>
                  </a:solidFill>
                  <a:prstDash val="solid"/>
                  <a:miter lim="800000"/>
                  <a:headEnd/>
                  <a:tailEnd/>
                </a:ln>
              </p:spPr>
              <p:txBody>
                <a:bodyPr rot="0" vert="horz" wrap="square" lIns="91440" tIns="45720" rIns="91440" bIns="45720" anchor="ctr" anchorCtr="0" upright="1">
                  <a:noAutofit/>
                </a:bodyPr>
                <a:lstStyle/>
                <a:p>
                  <a:pPr algn="just"/>
                  <a:r>
                    <a:rPr lang="en-US" sz="8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9" name="Rectangle 8">
                  <a:extLst>
                    <a:ext uri="{FF2B5EF4-FFF2-40B4-BE49-F238E27FC236}">
                      <a16:creationId xmlns:a16="http://schemas.microsoft.com/office/drawing/2014/main" id="{C7F84ECD-7689-766B-4ED7-0ECCE7C35E6A}"/>
                    </a:ext>
                  </a:extLst>
                </p:cNvPr>
                <p:cNvSpPr>
                  <a:spLocks noChangeArrowheads="1"/>
                </p:cNvSpPr>
                <p:nvPr/>
              </p:nvSpPr>
              <p:spPr bwMode="auto">
                <a:xfrm>
                  <a:off x="191775" y="145470"/>
                  <a:ext cx="10652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対応について</a:t>
                  </a:r>
                </a:p>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大阪府と協議</a:t>
                  </a:r>
                </a:p>
              </p:txBody>
            </p:sp>
          </p:grpSp>
          <p:grpSp>
            <p:nvGrpSpPr>
              <p:cNvPr id="72" name="グループ化 71">
                <a:extLst>
                  <a:ext uri="{FF2B5EF4-FFF2-40B4-BE49-F238E27FC236}">
                    <a16:creationId xmlns:a16="http://schemas.microsoft.com/office/drawing/2014/main" id="{6C19B861-3A8F-0D60-8FF2-3A1B4969E9E5}"/>
                  </a:ext>
                </a:extLst>
              </p:cNvPr>
              <p:cNvGrpSpPr>
                <a:grpSpLocks/>
              </p:cNvGrpSpPr>
              <p:nvPr/>
            </p:nvGrpSpPr>
            <p:grpSpPr bwMode="auto">
              <a:xfrm>
                <a:off x="288538" y="-82248"/>
                <a:ext cx="2216864" cy="1007304"/>
                <a:chOff x="-121037" y="-82248"/>
                <a:chExt cx="2216864" cy="1007304"/>
              </a:xfrm>
            </p:grpSpPr>
            <p:cxnSp>
              <p:nvCxnSpPr>
                <p:cNvPr id="73" name="直線矢印コネクタ 72">
                  <a:extLst>
                    <a:ext uri="{FF2B5EF4-FFF2-40B4-BE49-F238E27FC236}">
                      <a16:creationId xmlns:a16="http://schemas.microsoft.com/office/drawing/2014/main" id="{97EFB3A2-DAFA-6992-440E-0EB7913256B5}"/>
                    </a:ext>
                  </a:extLst>
                </p:cNvPr>
                <p:cNvCxnSpPr>
                  <a:cxnSpLocks noChangeShapeType="1"/>
                </p:cNvCxnSpPr>
                <p:nvPr/>
              </p:nvCxnSpPr>
              <p:spPr bwMode="auto">
                <a:xfrm flipH="1">
                  <a:off x="-113935" y="920171"/>
                  <a:ext cx="2209762" cy="0"/>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74" name="直線矢印コネクタ 73">
                  <a:extLst>
                    <a:ext uri="{FF2B5EF4-FFF2-40B4-BE49-F238E27FC236}">
                      <a16:creationId xmlns:a16="http://schemas.microsoft.com/office/drawing/2014/main" id="{F8335D48-A8E0-F67C-D23E-B0768AA90693}"/>
                    </a:ext>
                  </a:extLst>
                </p:cNvPr>
                <p:cNvCxnSpPr>
                  <a:cxnSpLocks noChangeShapeType="1"/>
                </p:cNvCxnSpPr>
                <p:nvPr/>
              </p:nvCxnSpPr>
              <p:spPr bwMode="auto">
                <a:xfrm flipH="1">
                  <a:off x="-121037" y="-82248"/>
                  <a:ext cx="7102" cy="1007304"/>
                </a:xfrm>
                <a:prstGeom prst="straightConnector1">
                  <a:avLst/>
                </a:prstGeom>
                <a:noFill/>
                <a:ln w="19050">
                  <a:solidFill>
                    <a:schemeClr val="accent1">
                      <a:lumMod val="95000"/>
                      <a:lumOff val="0"/>
                    </a:schemeClr>
                  </a:solidFill>
                  <a:round/>
                  <a:headEnd type="arrow" w="med" len="med"/>
                  <a:tailEnd type="none" w="med" len="med"/>
                </a:ln>
                <a:extLst>
                  <a:ext uri="{909E8E84-426E-40DD-AFC4-6F175D3DCCD1}">
                    <a14:hiddenFill xmlns:a14="http://schemas.microsoft.com/office/drawing/2010/main">
                      <a:noFill/>
                    </a14:hiddenFill>
                  </a:ext>
                </a:extLst>
              </p:spPr>
            </p:cxnSp>
            <p:grpSp>
              <p:nvGrpSpPr>
                <p:cNvPr id="75" name="グループ化 74">
                  <a:extLst>
                    <a:ext uri="{FF2B5EF4-FFF2-40B4-BE49-F238E27FC236}">
                      <a16:creationId xmlns:a16="http://schemas.microsoft.com/office/drawing/2014/main" id="{F10AC714-149B-5769-648B-BEF90780A548}"/>
                    </a:ext>
                  </a:extLst>
                </p:cNvPr>
                <p:cNvGrpSpPr>
                  <a:grpSpLocks/>
                </p:cNvGrpSpPr>
                <p:nvPr/>
              </p:nvGrpSpPr>
              <p:grpSpPr bwMode="auto">
                <a:xfrm>
                  <a:off x="34925" y="10399"/>
                  <a:ext cx="2017691" cy="904889"/>
                  <a:chOff x="-88900" y="-142001"/>
                  <a:chExt cx="2017691" cy="904889"/>
                </a:xfrm>
              </p:grpSpPr>
              <p:sp>
                <p:nvSpPr>
                  <p:cNvPr id="76" name="正方形/長方形 75">
                    <a:extLst>
                      <a:ext uri="{FF2B5EF4-FFF2-40B4-BE49-F238E27FC236}">
                        <a16:creationId xmlns:a16="http://schemas.microsoft.com/office/drawing/2014/main" id="{168E01FC-8950-9797-2B6F-AC84B764E7CB}"/>
                      </a:ext>
                    </a:extLst>
                  </p:cNvPr>
                  <p:cNvSpPr>
                    <a:spLocks noChangeArrowheads="1"/>
                  </p:cNvSpPr>
                  <p:nvPr/>
                </p:nvSpPr>
                <p:spPr bwMode="auto">
                  <a:xfrm>
                    <a:off x="-88900" y="-142001"/>
                    <a:ext cx="2017691" cy="749114"/>
                  </a:xfrm>
                  <a:prstGeom prst="rect">
                    <a:avLst/>
                  </a:prstGeom>
                  <a:noFill/>
                  <a:ln w="34925" cap="flat" cmpd="dbl" algn="ctr">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l"/>
                    <a:r>
                      <a:rPr lang="ja-JP" sz="800" kern="100" spc="-1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修繕費の範囲内で対応可能又は指定管理者のマネジメント等により対応可能な修繕等</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77" name="直線矢印コネクタ 76">
                    <a:extLst>
                      <a:ext uri="{FF2B5EF4-FFF2-40B4-BE49-F238E27FC236}">
                        <a16:creationId xmlns:a16="http://schemas.microsoft.com/office/drawing/2014/main" id="{FC98A9C0-059F-EABC-C6D5-5A26864B1F1E}"/>
                      </a:ext>
                    </a:extLst>
                  </p:cNvPr>
                  <p:cNvCxnSpPr>
                    <a:cxnSpLocks noChangeShapeType="1"/>
                  </p:cNvCxnSpPr>
                  <p:nvPr/>
                </p:nvCxnSpPr>
                <p:spPr bwMode="auto">
                  <a:xfrm>
                    <a:off x="812800" y="580520"/>
                    <a:ext cx="0" cy="182368"/>
                  </a:xfrm>
                  <a:prstGeom prst="straightConnector1">
                    <a:avLst/>
                  </a:prstGeom>
                  <a:noFill/>
                  <a:ln w="34925" cmpd="dbl">
                    <a:solidFill>
                      <a:srgbClr val="0000FF"/>
                    </a:solidFill>
                    <a:round/>
                    <a:headEnd/>
                    <a:tailEnd type="oval" w="med" len="med"/>
                  </a:ln>
                  <a:extLst>
                    <a:ext uri="{909E8E84-426E-40DD-AFC4-6F175D3DCCD1}">
                      <a14:hiddenFill xmlns:a14="http://schemas.microsoft.com/office/drawing/2010/main">
                        <a:noFill/>
                      </a14:hiddenFill>
                    </a:ext>
                  </a:extLst>
                </p:spPr>
              </p:cxnSp>
            </p:grpSp>
          </p:grpSp>
        </p:grpSp>
        <p:grpSp>
          <p:nvGrpSpPr>
            <p:cNvPr id="14" name="グループ化 13">
              <a:extLst>
                <a:ext uri="{FF2B5EF4-FFF2-40B4-BE49-F238E27FC236}">
                  <a16:creationId xmlns:a16="http://schemas.microsoft.com/office/drawing/2014/main" id="{0212B809-F675-F46B-A557-13BFBCFFAA7F}"/>
                </a:ext>
              </a:extLst>
            </p:cNvPr>
            <p:cNvGrpSpPr>
              <a:grpSpLocks/>
            </p:cNvGrpSpPr>
            <p:nvPr/>
          </p:nvGrpSpPr>
          <p:grpSpPr bwMode="auto">
            <a:xfrm>
              <a:off x="154999" y="1711514"/>
              <a:ext cx="4901972" cy="1583062"/>
              <a:chOff x="-2656" y="-39148"/>
              <a:chExt cx="4901972" cy="1611457"/>
            </a:xfrm>
          </p:grpSpPr>
          <p:sp>
            <p:nvSpPr>
              <p:cNvPr id="55" name="角丸四角形 290">
                <a:extLst>
                  <a:ext uri="{FF2B5EF4-FFF2-40B4-BE49-F238E27FC236}">
                    <a16:creationId xmlns:a16="http://schemas.microsoft.com/office/drawing/2014/main" id="{9CE824EC-1018-B1D1-9358-5A794303BD8F}"/>
                  </a:ext>
                </a:extLst>
              </p:cNvPr>
              <p:cNvSpPr>
                <a:spLocks noChangeArrowheads="1"/>
              </p:cNvSpPr>
              <p:nvPr/>
            </p:nvSpPr>
            <p:spPr bwMode="auto">
              <a:xfrm>
                <a:off x="-2656" y="1082035"/>
                <a:ext cx="1014095" cy="330834"/>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継続使用</a:t>
                </a:r>
              </a:p>
            </p:txBody>
          </p:sp>
          <p:sp>
            <p:nvSpPr>
              <p:cNvPr id="56" name="角丸四角形 291">
                <a:extLst>
                  <a:ext uri="{FF2B5EF4-FFF2-40B4-BE49-F238E27FC236}">
                    <a16:creationId xmlns:a16="http://schemas.microsoft.com/office/drawing/2014/main" id="{67CE6D1B-B648-0855-4DE4-2B17D6CC9253}"/>
                  </a:ext>
                </a:extLst>
              </p:cNvPr>
              <p:cNvSpPr>
                <a:spLocks noChangeArrowheads="1"/>
              </p:cNvSpPr>
              <p:nvPr/>
            </p:nvSpPr>
            <p:spPr bwMode="auto">
              <a:xfrm>
                <a:off x="1549920" y="1062985"/>
                <a:ext cx="1014095" cy="330834"/>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対応措置</a:t>
                </a:r>
              </a:p>
            </p:txBody>
          </p:sp>
          <p:grpSp>
            <p:nvGrpSpPr>
              <p:cNvPr id="57" name="グループ化 56">
                <a:extLst>
                  <a:ext uri="{FF2B5EF4-FFF2-40B4-BE49-F238E27FC236}">
                    <a16:creationId xmlns:a16="http://schemas.microsoft.com/office/drawing/2014/main" id="{FEF8216F-2430-0571-8F04-DDF5514A58DD}"/>
                  </a:ext>
                </a:extLst>
              </p:cNvPr>
              <p:cNvGrpSpPr>
                <a:grpSpLocks/>
              </p:cNvGrpSpPr>
              <p:nvPr/>
            </p:nvGrpSpPr>
            <p:grpSpPr bwMode="auto">
              <a:xfrm>
                <a:off x="3065262" y="861649"/>
                <a:ext cx="1834054" cy="710660"/>
                <a:chOff x="55362" y="-224201"/>
                <a:chExt cx="1834054" cy="710660"/>
              </a:xfrm>
            </p:grpSpPr>
            <p:sp>
              <p:nvSpPr>
                <p:cNvPr id="68" name="AutoShape 14">
                  <a:extLst>
                    <a:ext uri="{FF2B5EF4-FFF2-40B4-BE49-F238E27FC236}">
                      <a16:creationId xmlns:a16="http://schemas.microsoft.com/office/drawing/2014/main" id="{A88D5EF3-4B75-F2C4-7494-DB68CC719A28}"/>
                    </a:ext>
                  </a:extLst>
                </p:cNvPr>
                <p:cNvSpPr>
                  <a:spLocks noChangeArrowheads="1"/>
                </p:cNvSpPr>
                <p:nvPr/>
              </p:nvSpPr>
              <p:spPr bwMode="auto">
                <a:xfrm>
                  <a:off x="55362" y="-224201"/>
                  <a:ext cx="1834054" cy="710660"/>
                </a:xfrm>
                <a:prstGeom prst="diamond">
                  <a:avLst/>
                </a:prstGeom>
                <a:solidFill>
                  <a:srgbClr val="FFFFFF"/>
                </a:solidFill>
                <a:ln w="19050">
                  <a:solidFill>
                    <a:schemeClr val="accent1">
                      <a:lumMod val="95000"/>
                      <a:lumOff val="0"/>
                    </a:schemeClr>
                  </a:solidFill>
                  <a:miter lim="800000"/>
                  <a:headEnd/>
                  <a:tailEnd/>
                </a:ln>
              </p:spPr>
              <p:txBody>
                <a:bodyPr rot="0" vert="horz" wrap="square" lIns="74295" tIns="8890" rIns="74295" bIns="8890" anchor="ctr" anchorCtr="0" upright="1">
                  <a:noAutofit/>
                </a:bodyPr>
                <a:lstStyle/>
                <a:p>
                  <a:pPr algn="just"/>
                  <a:r>
                    <a:rPr lang="en-US" sz="8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9" name="Rectangle 15">
                  <a:extLst>
                    <a:ext uri="{FF2B5EF4-FFF2-40B4-BE49-F238E27FC236}">
                      <a16:creationId xmlns:a16="http://schemas.microsoft.com/office/drawing/2014/main" id="{4E2E1238-12A4-BE93-6073-DA4B4515A2C6}"/>
                    </a:ext>
                  </a:extLst>
                </p:cNvPr>
                <p:cNvSpPr>
                  <a:spLocks noChangeArrowheads="1"/>
                </p:cNvSpPr>
                <p:nvPr/>
              </p:nvSpPr>
              <p:spPr bwMode="auto">
                <a:xfrm>
                  <a:off x="456980" y="-51612"/>
                  <a:ext cx="1134908" cy="34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l"/>
                  <a:r>
                    <a:rPr lang="ja-JP" sz="8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点検時に対応</a:t>
                  </a:r>
                </a:p>
                <a:p>
                  <a:pPr algn="l"/>
                  <a:r>
                    <a:rPr lang="ja-JP" sz="8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可能なもの</a:t>
                  </a:r>
                </a:p>
              </p:txBody>
            </p:sp>
          </p:grpSp>
          <p:cxnSp>
            <p:nvCxnSpPr>
              <p:cNvPr id="58" name="直線矢印コネクタ 57">
                <a:extLst>
                  <a:ext uri="{FF2B5EF4-FFF2-40B4-BE49-F238E27FC236}">
                    <a16:creationId xmlns:a16="http://schemas.microsoft.com/office/drawing/2014/main" id="{4772EF14-DA07-A7AF-6E84-446C2D3202B7}"/>
                  </a:ext>
                </a:extLst>
              </p:cNvPr>
              <p:cNvCxnSpPr>
                <a:cxnSpLocks noChangeShapeType="1"/>
                <a:stCxn id="68" idx="1"/>
              </p:cNvCxnSpPr>
              <p:nvPr/>
            </p:nvCxnSpPr>
            <p:spPr bwMode="auto">
              <a:xfrm flipH="1" flipV="1">
                <a:off x="2568095" y="1213762"/>
                <a:ext cx="497167" cy="3217"/>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59" name="直線矢印コネクタ 58">
                <a:extLst>
                  <a:ext uri="{FF2B5EF4-FFF2-40B4-BE49-F238E27FC236}">
                    <a16:creationId xmlns:a16="http://schemas.microsoft.com/office/drawing/2014/main" id="{E8AAD6F3-6EB0-C4B0-4B7A-71F18173E3BE}"/>
                  </a:ext>
                </a:extLst>
              </p:cNvPr>
              <p:cNvCxnSpPr>
                <a:cxnSpLocks noChangeShapeType="1"/>
              </p:cNvCxnSpPr>
              <p:nvPr/>
            </p:nvCxnSpPr>
            <p:spPr bwMode="auto">
              <a:xfrm rot="5400000">
                <a:off x="1283220" y="986785"/>
                <a:ext cx="0" cy="532765"/>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60" name="Rectangle 8">
                <a:extLst>
                  <a:ext uri="{FF2B5EF4-FFF2-40B4-BE49-F238E27FC236}">
                    <a16:creationId xmlns:a16="http://schemas.microsoft.com/office/drawing/2014/main" id="{AACA969F-374D-0C5E-B0B4-6DAB29DDCDFC}"/>
                  </a:ext>
                </a:extLst>
              </p:cNvPr>
              <p:cNvSpPr>
                <a:spLocks noChangeArrowheads="1"/>
              </p:cNvSpPr>
              <p:nvPr/>
            </p:nvSpPr>
            <p:spPr bwMode="auto">
              <a:xfrm>
                <a:off x="882681" y="-39148"/>
                <a:ext cx="1101060" cy="2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経過観察</a:t>
                </a:r>
                <a:r>
                  <a:rPr lang="ja-JP"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61" name="グループ化 60">
                <a:extLst>
                  <a:ext uri="{FF2B5EF4-FFF2-40B4-BE49-F238E27FC236}">
                    <a16:creationId xmlns:a16="http://schemas.microsoft.com/office/drawing/2014/main" id="{917F4B7C-646F-4F01-AE2D-1A212EFC131B}"/>
                  </a:ext>
                </a:extLst>
              </p:cNvPr>
              <p:cNvGrpSpPr>
                <a:grpSpLocks/>
              </p:cNvGrpSpPr>
              <p:nvPr/>
            </p:nvGrpSpPr>
            <p:grpSpPr bwMode="auto">
              <a:xfrm>
                <a:off x="3962401" y="197171"/>
                <a:ext cx="702834" cy="659479"/>
                <a:chOff x="142876" y="-2854"/>
                <a:chExt cx="702834" cy="659479"/>
              </a:xfrm>
            </p:grpSpPr>
            <p:cxnSp>
              <p:nvCxnSpPr>
                <p:cNvPr id="66" name="直線矢印コネクタ 65">
                  <a:extLst>
                    <a:ext uri="{FF2B5EF4-FFF2-40B4-BE49-F238E27FC236}">
                      <a16:creationId xmlns:a16="http://schemas.microsoft.com/office/drawing/2014/main" id="{10A3CD9C-6205-9585-6E47-32809C8CBAF2}"/>
                    </a:ext>
                  </a:extLst>
                </p:cNvPr>
                <p:cNvCxnSpPr>
                  <a:cxnSpLocks noChangeShapeType="1"/>
                </p:cNvCxnSpPr>
                <p:nvPr/>
              </p:nvCxnSpPr>
              <p:spPr bwMode="auto">
                <a:xfrm>
                  <a:off x="169922" y="-2854"/>
                  <a:ext cx="1328" cy="659479"/>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67" name="Rectangle 8">
                  <a:extLst>
                    <a:ext uri="{FF2B5EF4-FFF2-40B4-BE49-F238E27FC236}">
                      <a16:creationId xmlns:a16="http://schemas.microsoft.com/office/drawing/2014/main" id="{AE1EAB63-7655-AF96-D9E3-9221919D223E}"/>
                    </a:ext>
                  </a:extLst>
                </p:cNvPr>
                <p:cNvSpPr>
                  <a:spLocks noChangeArrowheads="1"/>
                </p:cNvSpPr>
                <p:nvPr/>
              </p:nvSpPr>
              <p:spPr bwMode="auto">
                <a:xfrm>
                  <a:off x="142876" y="260489"/>
                  <a:ext cx="702834" cy="2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要措置</a:t>
                  </a:r>
                </a:p>
              </p:txBody>
            </p:sp>
          </p:grpSp>
          <p:sp>
            <p:nvSpPr>
              <p:cNvPr id="62" name="Rectangle 8">
                <a:extLst>
                  <a:ext uri="{FF2B5EF4-FFF2-40B4-BE49-F238E27FC236}">
                    <a16:creationId xmlns:a16="http://schemas.microsoft.com/office/drawing/2014/main" id="{57B9231E-624F-EB67-3EEB-9692EB1CD641}"/>
                  </a:ext>
                </a:extLst>
              </p:cNvPr>
              <p:cNvSpPr>
                <a:spLocks noChangeArrowheads="1"/>
              </p:cNvSpPr>
              <p:nvPr/>
            </p:nvSpPr>
            <p:spPr bwMode="auto">
              <a:xfrm>
                <a:off x="2574707" y="923600"/>
                <a:ext cx="641549" cy="22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可能</a:t>
                </a:r>
              </a:p>
            </p:txBody>
          </p:sp>
          <p:grpSp>
            <p:nvGrpSpPr>
              <p:cNvPr id="63" name="グループ化 62">
                <a:extLst>
                  <a:ext uri="{FF2B5EF4-FFF2-40B4-BE49-F238E27FC236}">
                    <a16:creationId xmlns:a16="http://schemas.microsoft.com/office/drawing/2014/main" id="{F84C2702-A29C-7638-232B-113D6E09252A}"/>
                  </a:ext>
                </a:extLst>
              </p:cNvPr>
              <p:cNvGrpSpPr>
                <a:grpSpLocks/>
              </p:cNvGrpSpPr>
              <p:nvPr/>
            </p:nvGrpSpPr>
            <p:grpSpPr bwMode="auto">
              <a:xfrm>
                <a:off x="523876" y="200027"/>
                <a:ext cx="1450343" cy="862959"/>
                <a:chOff x="1" y="2"/>
                <a:chExt cx="1450343" cy="862959"/>
              </a:xfrm>
            </p:grpSpPr>
            <p:cxnSp>
              <p:nvCxnSpPr>
                <p:cNvPr id="64" name="直線矢印コネクタ 63">
                  <a:extLst>
                    <a:ext uri="{FF2B5EF4-FFF2-40B4-BE49-F238E27FC236}">
                      <a16:creationId xmlns:a16="http://schemas.microsoft.com/office/drawing/2014/main" id="{773659DE-7761-51FF-8877-306441768E67}"/>
                    </a:ext>
                  </a:extLst>
                </p:cNvPr>
                <p:cNvCxnSpPr>
                  <a:cxnSpLocks noChangeShapeType="1"/>
                  <a:stCxn id="118" idx="1"/>
                </p:cNvCxnSpPr>
                <p:nvPr/>
              </p:nvCxnSpPr>
              <p:spPr bwMode="auto">
                <a:xfrm flipH="1" flipV="1">
                  <a:off x="1" y="2"/>
                  <a:ext cx="1450343" cy="2818"/>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65" name="直線矢印コネクタ 64">
                  <a:extLst>
                    <a:ext uri="{FF2B5EF4-FFF2-40B4-BE49-F238E27FC236}">
                      <a16:creationId xmlns:a16="http://schemas.microsoft.com/office/drawing/2014/main" id="{00E4D60D-BF52-5395-6BED-B3B504BEE666}"/>
                    </a:ext>
                  </a:extLst>
                </p:cNvPr>
                <p:cNvCxnSpPr>
                  <a:cxnSpLocks noChangeShapeType="1"/>
                </p:cNvCxnSpPr>
                <p:nvPr/>
              </p:nvCxnSpPr>
              <p:spPr bwMode="auto">
                <a:xfrm flipH="1">
                  <a:off x="1" y="10559"/>
                  <a:ext cx="8489" cy="852402"/>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grpSp>
        </p:grpSp>
        <p:grpSp>
          <p:nvGrpSpPr>
            <p:cNvPr id="15" name="グループ化 14">
              <a:extLst>
                <a:ext uri="{FF2B5EF4-FFF2-40B4-BE49-F238E27FC236}">
                  <a16:creationId xmlns:a16="http://schemas.microsoft.com/office/drawing/2014/main" id="{065DABA3-1D1E-FAC6-1C1B-88C51960056E}"/>
                </a:ext>
              </a:extLst>
            </p:cNvPr>
            <p:cNvGrpSpPr>
              <a:grpSpLocks/>
            </p:cNvGrpSpPr>
            <p:nvPr/>
          </p:nvGrpSpPr>
          <p:grpSpPr bwMode="auto">
            <a:xfrm>
              <a:off x="1480049" y="3266312"/>
              <a:ext cx="4642196" cy="3969060"/>
              <a:chOff x="-206861" y="-29196"/>
              <a:chExt cx="4642196" cy="4040251"/>
            </a:xfrm>
          </p:grpSpPr>
          <p:grpSp>
            <p:nvGrpSpPr>
              <p:cNvPr id="16" name="グループ化 15">
                <a:extLst>
                  <a:ext uri="{FF2B5EF4-FFF2-40B4-BE49-F238E27FC236}">
                    <a16:creationId xmlns:a16="http://schemas.microsoft.com/office/drawing/2014/main" id="{DA087FE2-BAEA-5328-2A5A-A37C8CE311F9}"/>
                  </a:ext>
                </a:extLst>
              </p:cNvPr>
              <p:cNvGrpSpPr>
                <a:grpSpLocks/>
              </p:cNvGrpSpPr>
              <p:nvPr/>
            </p:nvGrpSpPr>
            <p:grpSpPr bwMode="auto">
              <a:xfrm>
                <a:off x="2125672" y="2355791"/>
                <a:ext cx="1936020" cy="1655264"/>
                <a:chOff x="163522" y="-92134"/>
                <a:chExt cx="1936020" cy="1655264"/>
              </a:xfrm>
            </p:grpSpPr>
            <p:cxnSp>
              <p:nvCxnSpPr>
                <p:cNvPr id="52" name="直線矢印コネクタ 51">
                  <a:extLst>
                    <a:ext uri="{FF2B5EF4-FFF2-40B4-BE49-F238E27FC236}">
                      <a16:creationId xmlns:a16="http://schemas.microsoft.com/office/drawing/2014/main" id="{DD46EF40-7ABD-C785-D60F-BE9B1B08A793}"/>
                    </a:ext>
                  </a:extLst>
                </p:cNvPr>
                <p:cNvCxnSpPr>
                  <a:cxnSpLocks noChangeShapeType="1"/>
                </p:cNvCxnSpPr>
                <p:nvPr/>
              </p:nvCxnSpPr>
              <p:spPr bwMode="auto">
                <a:xfrm flipH="1">
                  <a:off x="163522" y="1555468"/>
                  <a:ext cx="1793765" cy="0"/>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53" name="直線矢印コネクタ 52">
                  <a:extLst>
                    <a:ext uri="{FF2B5EF4-FFF2-40B4-BE49-F238E27FC236}">
                      <a16:creationId xmlns:a16="http://schemas.microsoft.com/office/drawing/2014/main" id="{D376C8EB-7C84-61C0-B59B-E9C25C8EBA79}"/>
                    </a:ext>
                  </a:extLst>
                </p:cNvPr>
                <p:cNvCxnSpPr>
                  <a:cxnSpLocks noChangeShapeType="1"/>
                </p:cNvCxnSpPr>
                <p:nvPr/>
              </p:nvCxnSpPr>
              <p:spPr bwMode="auto">
                <a:xfrm>
                  <a:off x="1957287" y="-92134"/>
                  <a:ext cx="0" cy="1655264"/>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sp>
              <p:nvSpPr>
                <p:cNvPr id="54" name="Rectangle 8">
                  <a:extLst>
                    <a:ext uri="{FF2B5EF4-FFF2-40B4-BE49-F238E27FC236}">
                      <a16:creationId xmlns:a16="http://schemas.microsoft.com/office/drawing/2014/main" id="{5934C7E7-E4EC-291F-041A-4BBB449185C3}"/>
                    </a:ext>
                  </a:extLst>
                </p:cNvPr>
                <p:cNvSpPr>
                  <a:spLocks noChangeArrowheads="1"/>
                </p:cNvSpPr>
                <p:nvPr/>
              </p:nvSpPr>
              <p:spPr bwMode="auto">
                <a:xfrm>
                  <a:off x="170042" y="1265527"/>
                  <a:ext cx="1929500" cy="2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大阪府に点検結果を報告</a:t>
                  </a:r>
                </a:p>
              </p:txBody>
            </p:sp>
          </p:grpSp>
          <p:grpSp>
            <p:nvGrpSpPr>
              <p:cNvPr id="17" name="グループ化 16">
                <a:extLst>
                  <a:ext uri="{FF2B5EF4-FFF2-40B4-BE49-F238E27FC236}">
                    <a16:creationId xmlns:a16="http://schemas.microsoft.com/office/drawing/2014/main" id="{09CC4DE9-9A95-9B39-7A45-54B3DD448AA7}"/>
                  </a:ext>
                </a:extLst>
              </p:cNvPr>
              <p:cNvGrpSpPr>
                <a:grpSpLocks/>
              </p:cNvGrpSpPr>
              <p:nvPr/>
            </p:nvGrpSpPr>
            <p:grpSpPr bwMode="auto">
              <a:xfrm>
                <a:off x="-206861" y="-29196"/>
                <a:ext cx="4642196" cy="2634354"/>
                <a:chOff x="-206861" y="-29196"/>
                <a:chExt cx="4642196" cy="2634354"/>
              </a:xfrm>
            </p:grpSpPr>
            <p:cxnSp>
              <p:nvCxnSpPr>
                <p:cNvPr id="27" name="直線矢印コネクタ 26">
                  <a:extLst>
                    <a:ext uri="{FF2B5EF4-FFF2-40B4-BE49-F238E27FC236}">
                      <a16:creationId xmlns:a16="http://schemas.microsoft.com/office/drawing/2014/main" id="{972DCBB5-B8E6-75B6-2667-F2D982D32B0D}"/>
                    </a:ext>
                  </a:extLst>
                </p:cNvPr>
                <p:cNvCxnSpPr>
                  <a:cxnSpLocks noChangeShapeType="1"/>
                </p:cNvCxnSpPr>
                <p:nvPr/>
              </p:nvCxnSpPr>
              <p:spPr bwMode="auto">
                <a:xfrm>
                  <a:off x="2458740" y="1930518"/>
                  <a:ext cx="0" cy="674640"/>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18" name="角丸四角形 306">
                  <a:extLst>
                    <a:ext uri="{FF2B5EF4-FFF2-40B4-BE49-F238E27FC236}">
                      <a16:creationId xmlns:a16="http://schemas.microsoft.com/office/drawing/2014/main" id="{30AB49E1-BAD2-D49C-95E8-F2BB8E3F684D}"/>
                    </a:ext>
                  </a:extLst>
                </p:cNvPr>
                <p:cNvSpPr>
                  <a:spLocks noChangeArrowheads="1"/>
                </p:cNvSpPr>
                <p:nvPr/>
              </p:nvSpPr>
              <p:spPr bwMode="auto">
                <a:xfrm>
                  <a:off x="-206861" y="793478"/>
                  <a:ext cx="1479254" cy="403757"/>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応急措置</a:t>
                  </a:r>
                  <a:endParaRPr lang="en-US" altLang="ja-JP" sz="8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sz="800" kern="100" spc="-7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（必要に応じて実施）</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9" name="グループ化 18">
                  <a:extLst>
                    <a:ext uri="{FF2B5EF4-FFF2-40B4-BE49-F238E27FC236}">
                      <a16:creationId xmlns:a16="http://schemas.microsoft.com/office/drawing/2014/main" id="{662503E2-F142-6D62-E229-FD57343E67AF}"/>
                    </a:ext>
                  </a:extLst>
                </p:cNvPr>
                <p:cNvGrpSpPr>
                  <a:grpSpLocks/>
                </p:cNvGrpSpPr>
                <p:nvPr/>
              </p:nvGrpSpPr>
              <p:grpSpPr bwMode="auto">
                <a:xfrm>
                  <a:off x="1468016" y="1476375"/>
                  <a:ext cx="1974446" cy="497205"/>
                  <a:chOff x="-17884" y="0"/>
                  <a:chExt cx="1974446" cy="497205"/>
                </a:xfrm>
              </p:grpSpPr>
              <p:sp>
                <p:nvSpPr>
                  <p:cNvPr id="50" name="AutoShape 14">
                    <a:extLst>
                      <a:ext uri="{FF2B5EF4-FFF2-40B4-BE49-F238E27FC236}">
                        <a16:creationId xmlns:a16="http://schemas.microsoft.com/office/drawing/2014/main" id="{CAEBA6D7-6F1B-F537-3166-693F78D6915B}"/>
                      </a:ext>
                    </a:extLst>
                  </p:cNvPr>
                  <p:cNvSpPr>
                    <a:spLocks noChangeArrowheads="1"/>
                  </p:cNvSpPr>
                  <p:nvPr/>
                </p:nvSpPr>
                <p:spPr bwMode="auto">
                  <a:xfrm>
                    <a:off x="-17884" y="0"/>
                    <a:ext cx="1974446" cy="497205"/>
                  </a:xfrm>
                  <a:prstGeom prst="diamond">
                    <a:avLst/>
                  </a:prstGeom>
                  <a:solidFill>
                    <a:srgbClr val="FFFFFF"/>
                  </a:solidFill>
                  <a:ln w="19050">
                    <a:solidFill>
                      <a:schemeClr val="accent1">
                        <a:lumMod val="95000"/>
                        <a:lumOff val="0"/>
                      </a:schemeClr>
                    </a:solidFill>
                    <a:miter lim="800000"/>
                    <a:headEnd/>
                    <a:tailEnd/>
                  </a:ln>
                </p:spPr>
                <p:txBody>
                  <a:bodyPr rot="0" vert="horz" wrap="square" lIns="74295" tIns="8890" rIns="74295" bIns="8890" anchor="ctr" anchorCtr="0" upright="1">
                    <a:noAutofit/>
                  </a:bodyPr>
                  <a:lstStyle/>
                  <a:p>
                    <a:pPr algn="just"/>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Rectangle 15">
                    <a:extLst>
                      <a:ext uri="{FF2B5EF4-FFF2-40B4-BE49-F238E27FC236}">
                        <a16:creationId xmlns:a16="http://schemas.microsoft.com/office/drawing/2014/main" id="{CFC77928-D1FC-6873-58D2-E134F30C6BBD}"/>
                      </a:ext>
                    </a:extLst>
                  </p:cNvPr>
                  <p:cNvSpPr>
                    <a:spLocks noChangeArrowheads="1"/>
                  </p:cNvSpPr>
                  <p:nvPr/>
                </p:nvSpPr>
                <p:spPr bwMode="auto">
                  <a:xfrm>
                    <a:off x="301841" y="148309"/>
                    <a:ext cx="1379118" cy="1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詳細点検の要否</a:t>
                    </a:r>
                    <a:r>
                      <a:rPr lang="ja-JP"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4</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20" name="角丸四角形 310">
                  <a:extLst>
                    <a:ext uri="{FF2B5EF4-FFF2-40B4-BE49-F238E27FC236}">
                      <a16:creationId xmlns:a16="http://schemas.microsoft.com/office/drawing/2014/main" id="{223B74F0-3BAD-AC55-C9DF-0049B5DA0837}"/>
                    </a:ext>
                  </a:extLst>
                </p:cNvPr>
                <p:cNvSpPr>
                  <a:spLocks noChangeArrowheads="1"/>
                </p:cNvSpPr>
                <p:nvPr/>
              </p:nvSpPr>
              <p:spPr bwMode="auto">
                <a:xfrm>
                  <a:off x="0" y="1562100"/>
                  <a:ext cx="1014095" cy="330835"/>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一時使用</a:t>
                  </a:r>
                </a:p>
              </p:txBody>
            </p:sp>
            <p:grpSp>
              <p:nvGrpSpPr>
                <p:cNvPr id="21" name="グループ化 20">
                  <a:extLst>
                    <a:ext uri="{FF2B5EF4-FFF2-40B4-BE49-F238E27FC236}">
                      <a16:creationId xmlns:a16="http://schemas.microsoft.com/office/drawing/2014/main" id="{BB28BFF1-3CED-DA26-42F5-8A9154E25339}"/>
                    </a:ext>
                  </a:extLst>
                </p:cNvPr>
                <p:cNvGrpSpPr>
                  <a:grpSpLocks/>
                </p:cNvGrpSpPr>
                <p:nvPr/>
              </p:nvGrpSpPr>
              <p:grpSpPr bwMode="auto">
                <a:xfrm>
                  <a:off x="1710453" y="790575"/>
                  <a:ext cx="1510837" cy="476525"/>
                  <a:chOff x="-4047" y="0"/>
                  <a:chExt cx="1510837" cy="476525"/>
                </a:xfrm>
              </p:grpSpPr>
              <p:sp>
                <p:nvSpPr>
                  <p:cNvPr id="48" name="角丸四角形 312">
                    <a:extLst>
                      <a:ext uri="{FF2B5EF4-FFF2-40B4-BE49-F238E27FC236}">
                        <a16:creationId xmlns:a16="http://schemas.microsoft.com/office/drawing/2014/main" id="{E3453EF4-5025-B1A1-4E4B-880696C8A6A3}"/>
                      </a:ext>
                    </a:extLst>
                  </p:cNvPr>
                  <p:cNvSpPr>
                    <a:spLocks noChangeArrowheads="1"/>
                  </p:cNvSpPr>
                  <p:nvPr/>
                </p:nvSpPr>
                <p:spPr bwMode="auto">
                  <a:xfrm>
                    <a:off x="-4047" y="0"/>
                    <a:ext cx="1510837" cy="476525"/>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9" name="Rectangle 8">
                    <a:extLst>
                      <a:ext uri="{FF2B5EF4-FFF2-40B4-BE49-F238E27FC236}">
                        <a16:creationId xmlns:a16="http://schemas.microsoft.com/office/drawing/2014/main" id="{3F371F2E-BB21-0D3E-17B4-906EBE64EB19}"/>
                      </a:ext>
                    </a:extLst>
                  </p:cNvPr>
                  <p:cNvSpPr>
                    <a:spLocks noChangeArrowheads="1"/>
                  </p:cNvSpPr>
                  <p:nvPr/>
                </p:nvSpPr>
                <p:spPr bwMode="auto">
                  <a:xfrm>
                    <a:off x="51415" y="62909"/>
                    <a:ext cx="1385699" cy="33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使用禁止措置</a:t>
                    </a:r>
                  </a:p>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（全部又は一部）</a:t>
                    </a:r>
                  </a:p>
                </p:txBody>
              </p:sp>
            </p:grpSp>
            <p:cxnSp>
              <p:nvCxnSpPr>
                <p:cNvPr id="22" name="直線矢印コネクタ 21">
                  <a:extLst>
                    <a:ext uri="{FF2B5EF4-FFF2-40B4-BE49-F238E27FC236}">
                      <a16:creationId xmlns:a16="http://schemas.microsoft.com/office/drawing/2014/main" id="{6DBA30DC-F37A-522E-6270-E68AE98F7BC1}"/>
                    </a:ext>
                  </a:extLst>
                </p:cNvPr>
                <p:cNvCxnSpPr>
                  <a:cxnSpLocks noChangeShapeType="1"/>
                </p:cNvCxnSpPr>
                <p:nvPr/>
              </p:nvCxnSpPr>
              <p:spPr bwMode="auto">
                <a:xfrm>
                  <a:off x="542925" y="1193123"/>
                  <a:ext cx="0" cy="361357"/>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23" name="直線矢印コネクタ 22">
                  <a:extLst>
                    <a:ext uri="{FF2B5EF4-FFF2-40B4-BE49-F238E27FC236}">
                      <a16:creationId xmlns:a16="http://schemas.microsoft.com/office/drawing/2014/main" id="{75B98DEB-9587-AC41-B985-BF0948DA6085}"/>
                    </a:ext>
                  </a:extLst>
                </p:cNvPr>
                <p:cNvCxnSpPr>
                  <a:cxnSpLocks noChangeShapeType="1"/>
                </p:cNvCxnSpPr>
                <p:nvPr/>
              </p:nvCxnSpPr>
              <p:spPr bwMode="auto">
                <a:xfrm>
                  <a:off x="2448330" y="1266287"/>
                  <a:ext cx="0" cy="209813"/>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grpSp>
              <p:nvGrpSpPr>
                <p:cNvPr id="24" name="グループ化 23">
                  <a:extLst>
                    <a:ext uri="{FF2B5EF4-FFF2-40B4-BE49-F238E27FC236}">
                      <a16:creationId xmlns:a16="http://schemas.microsoft.com/office/drawing/2014/main" id="{8E185DEE-C5F2-513F-3A82-841267B68FF5}"/>
                    </a:ext>
                  </a:extLst>
                </p:cNvPr>
                <p:cNvGrpSpPr>
                  <a:grpSpLocks/>
                </p:cNvGrpSpPr>
                <p:nvPr/>
              </p:nvGrpSpPr>
              <p:grpSpPr bwMode="auto">
                <a:xfrm>
                  <a:off x="523875" y="86168"/>
                  <a:ext cx="1857862" cy="716667"/>
                  <a:chOff x="0" y="57593"/>
                  <a:chExt cx="1857862" cy="716667"/>
                </a:xfrm>
              </p:grpSpPr>
              <p:grpSp>
                <p:nvGrpSpPr>
                  <p:cNvPr id="44" name="グループ化 43">
                    <a:extLst>
                      <a:ext uri="{FF2B5EF4-FFF2-40B4-BE49-F238E27FC236}">
                        <a16:creationId xmlns:a16="http://schemas.microsoft.com/office/drawing/2014/main" id="{A88AAB0E-4898-9459-701C-527C8DDA231D}"/>
                      </a:ext>
                    </a:extLst>
                  </p:cNvPr>
                  <p:cNvGrpSpPr>
                    <a:grpSpLocks/>
                  </p:cNvGrpSpPr>
                  <p:nvPr/>
                </p:nvGrpSpPr>
                <p:grpSpPr bwMode="auto">
                  <a:xfrm>
                    <a:off x="0" y="347347"/>
                    <a:ext cx="1857862" cy="426913"/>
                    <a:chOff x="0" y="-5078"/>
                    <a:chExt cx="1857862" cy="426913"/>
                  </a:xfrm>
                </p:grpSpPr>
                <p:cxnSp>
                  <p:nvCxnSpPr>
                    <p:cNvPr id="46" name="直線矢印コネクタ 45">
                      <a:extLst>
                        <a:ext uri="{FF2B5EF4-FFF2-40B4-BE49-F238E27FC236}">
                          <a16:creationId xmlns:a16="http://schemas.microsoft.com/office/drawing/2014/main" id="{505515A9-AF10-648A-98BE-799E0A934A7E}"/>
                        </a:ext>
                      </a:extLst>
                    </p:cNvPr>
                    <p:cNvCxnSpPr>
                      <a:cxnSpLocks noChangeShapeType="1"/>
                      <a:stCxn id="41" idx="1"/>
                    </p:cNvCxnSpPr>
                    <p:nvPr/>
                  </p:nvCxnSpPr>
                  <p:spPr bwMode="auto">
                    <a:xfrm flipH="1">
                      <a:off x="0" y="-5078"/>
                      <a:ext cx="1857862" cy="5078"/>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47" name="直線矢印コネクタ 46">
                      <a:extLst>
                        <a:ext uri="{FF2B5EF4-FFF2-40B4-BE49-F238E27FC236}">
                          <a16:creationId xmlns:a16="http://schemas.microsoft.com/office/drawing/2014/main" id="{6016D8DD-18AA-5F1B-23FA-087F811AA89B}"/>
                        </a:ext>
                      </a:extLst>
                    </p:cNvPr>
                    <p:cNvCxnSpPr>
                      <a:cxnSpLocks noChangeShapeType="1"/>
                    </p:cNvCxnSpPr>
                    <p:nvPr/>
                  </p:nvCxnSpPr>
                  <p:spPr bwMode="auto">
                    <a:xfrm>
                      <a:off x="8890" y="635"/>
                      <a:ext cx="0" cy="421200"/>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45" name="Rectangle 8">
                    <a:extLst>
                      <a:ext uri="{FF2B5EF4-FFF2-40B4-BE49-F238E27FC236}">
                        <a16:creationId xmlns:a16="http://schemas.microsoft.com/office/drawing/2014/main" id="{4DE9F5FB-D5CC-C176-A9E2-AEABC0DCC0C1}"/>
                      </a:ext>
                    </a:extLst>
                  </p:cNvPr>
                  <p:cNvSpPr>
                    <a:spLocks noChangeArrowheads="1"/>
                  </p:cNvSpPr>
                  <p:nvPr/>
                </p:nvSpPr>
                <p:spPr bwMode="auto">
                  <a:xfrm>
                    <a:off x="61555" y="57593"/>
                    <a:ext cx="1540241" cy="28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l"/>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安全管理上問題ない</a:t>
                    </a:r>
                  </a:p>
                </p:txBody>
              </p:sp>
            </p:grpSp>
            <p:grpSp>
              <p:nvGrpSpPr>
                <p:cNvPr id="25" name="グループ化 24">
                  <a:extLst>
                    <a:ext uri="{FF2B5EF4-FFF2-40B4-BE49-F238E27FC236}">
                      <a16:creationId xmlns:a16="http://schemas.microsoft.com/office/drawing/2014/main" id="{BA578089-CEFD-B81D-3608-537AB018B841}"/>
                    </a:ext>
                  </a:extLst>
                </p:cNvPr>
                <p:cNvGrpSpPr>
                  <a:grpSpLocks/>
                </p:cNvGrpSpPr>
                <p:nvPr/>
              </p:nvGrpSpPr>
              <p:grpSpPr bwMode="auto">
                <a:xfrm>
                  <a:off x="2381737" y="-29196"/>
                  <a:ext cx="1468097" cy="814691"/>
                  <a:chOff x="133837" y="-29196"/>
                  <a:chExt cx="1468097" cy="814691"/>
                </a:xfrm>
              </p:grpSpPr>
              <p:grpSp>
                <p:nvGrpSpPr>
                  <p:cNvPr id="36" name="グループ化 35">
                    <a:extLst>
                      <a:ext uri="{FF2B5EF4-FFF2-40B4-BE49-F238E27FC236}">
                        <a16:creationId xmlns:a16="http://schemas.microsoft.com/office/drawing/2014/main" id="{7C912E47-8A96-83DA-676C-50CD1A5C5301}"/>
                      </a:ext>
                    </a:extLst>
                  </p:cNvPr>
                  <p:cNvGrpSpPr>
                    <a:grpSpLocks/>
                  </p:cNvGrpSpPr>
                  <p:nvPr/>
                </p:nvGrpSpPr>
                <p:grpSpPr bwMode="auto">
                  <a:xfrm>
                    <a:off x="133837" y="0"/>
                    <a:ext cx="171450" cy="785495"/>
                    <a:chOff x="133837" y="0"/>
                    <a:chExt cx="171450" cy="785495"/>
                  </a:xfrm>
                </p:grpSpPr>
                <p:sp>
                  <p:nvSpPr>
                    <p:cNvPr id="41" name="ひし形 40">
                      <a:extLst>
                        <a:ext uri="{FF2B5EF4-FFF2-40B4-BE49-F238E27FC236}">
                          <a16:creationId xmlns:a16="http://schemas.microsoft.com/office/drawing/2014/main" id="{66FCBB9D-CB63-9D56-EB64-0ED254AFBC14}"/>
                        </a:ext>
                      </a:extLst>
                    </p:cNvPr>
                    <p:cNvSpPr>
                      <a:spLocks noChangeAspect="1" noChangeArrowheads="1"/>
                    </p:cNvSpPr>
                    <p:nvPr/>
                  </p:nvSpPr>
                  <p:spPr bwMode="auto">
                    <a:xfrm>
                      <a:off x="133837" y="314325"/>
                      <a:ext cx="171450" cy="123190"/>
                    </a:xfrm>
                    <a:prstGeom prst="diamond">
                      <a:avLst/>
                    </a:prstGeom>
                    <a:solidFill>
                      <a:srgbClr val="0070C0"/>
                    </a:solidFill>
                    <a:ln w="19050">
                      <a:solidFill>
                        <a:schemeClr val="accent1">
                          <a:lumMod val="95000"/>
                          <a:lumOff val="0"/>
                        </a:schemeClr>
                      </a:solidFill>
                      <a:miter lim="800000"/>
                      <a:headEnd/>
                      <a:tailEnd/>
                    </a:ln>
                  </p:spPr>
                  <p:txBody>
                    <a:bodyPr rot="0" vert="horz" wrap="square" lIns="74295" tIns="8890" rIns="74295" bIns="8890" anchor="ctr" anchorCtr="0" upright="1">
                      <a:noAutofit/>
                    </a:bodyPr>
                    <a:lstStyle/>
                    <a:p>
                      <a:pPr algn="just"/>
                      <a:r>
                        <a:rPr lang="en-US" sz="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矢印コネクタ 41">
                      <a:extLst>
                        <a:ext uri="{FF2B5EF4-FFF2-40B4-BE49-F238E27FC236}">
                          <a16:creationId xmlns:a16="http://schemas.microsoft.com/office/drawing/2014/main" id="{C99DEEB4-DF0C-F83E-1626-2DF02A79D7B9}"/>
                        </a:ext>
                      </a:extLst>
                    </p:cNvPr>
                    <p:cNvCxnSpPr>
                      <a:cxnSpLocks noChangeShapeType="1"/>
                    </p:cNvCxnSpPr>
                    <p:nvPr/>
                  </p:nvCxnSpPr>
                  <p:spPr bwMode="auto">
                    <a:xfrm>
                      <a:off x="219563" y="0"/>
                      <a:ext cx="0" cy="337820"/>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43" name="直線矢印コネクタ 42">
                      <a:extLst>
                        <a:ext uri="{FF2B5EF4-FFF2-40B4-BE49-F238E27FC236}">
                          <a16:creationId xmlns:a16="http://schemas.microsoft.com/office/drawing/2014/main" id="{E0772924-7DB4-7D5F-F841-ABA0C839EC62}"/>
                        </a:ext>
                      </a:extLst>
                    </p:cNvPr>
                    <p:cNvCxnSpPr>
                      <a:cxnSpLocks noChangeShapeType="1"/>
                    </p:cNvCxnSpPr>
                    <p:nvPr/>
                  </p:nvCxnSpPr>
                  <p:spPr bwMode="auto">
                    <a:xfrm>
                      <a:off x="219567" y="447675"/>
                      <a:ext cx="0" cy="337820"/>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37" name="Rectangle 8">
                    <a:extLst>
                      <a:ext uri="{FF2B5EF4-FFF2-40B4-BE49-F238E27FC236}">
                        <a16:creationId xmlns:a16="http://schemas.microsoft.com/office/drawing/2014/main" id="{680A79CC-E5C1-291A-EF04-0DCB869CD244}"/>
                      </a:ext>
                    </a:extLst>
                  </p:cNvPr>
                  <p:cNvSpPr>
                    <a:spLocks noChangeArrowheads="1"/>
                  </p:cNvSpPr>
                  <p:nvPr/>
                </p:nvSpPr>
                <p:spPr bwMode="auto">
                  <a:xfrm>
                    <a:off x="303919" y="-29196"/>
                    <a:ext cx="728472" cy="17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不可</a:t>
                    </a:r>
                  </a:p>
                </p:txBody>
              </p:sp>
              <p:sp>
                <p:nvSpPr>
                  <p:cNvPr id="38" name="Rectangle 8">
                    <a:extLst>
                      <a:ext uri="{FF2B5EF4-FFF2-40B4-BE49-F238E27FC236}">
                        <a16:creationId xmlns:a16="http://schemas.microsoft.com/office/drawing/2014/main" id="{06CDBCBC-4437-0DD9-5EF7-30018A07A1D0}"/>
                      </a:ext>
                    </a:extLst>
                  </p:cNvPr>
                  <p:cNvSpPr>
                    <a:spLocks noChangeArrowheads="1"/>
                  </p:cNvSpPr>
                  <p:nvPr/>
                </p:nvSpPr>
                <p:spPr bwMode="auto">
                  <a:xfrm>
                    <a:off x="305288" y="341534"/>
                    <a:ext cx="1296646" cy="38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l"/>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安全管理上</a:t>
                    </a:r>
                  </a:p>
                  <a:p>
                    <a:pPr algn="l"/>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問題あり</a:t>
                    </a:r>
                    <a:r>
                      <a:rPr lang="ja-JP"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800" kern="100" baseline="30000" dirty="0">
                        <a:effectLst/>
                        <a:latin typeface="Meiryo UI" panose="020B0604030504040204" pitchFamily="50" charset="-128"/>
                        <a:ea typeface="Meiryo UI" panose="020B0604030504040204" pitchFamily="50" charset="-128"/>
                        <a:cs typeface="Times New Roman" panose="02020603050405020304" pitchFamily="18" charset="0"/>
                      </a:rPr>
                      <a:t>3</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26" name="角丸四角形 355">
                  <a:extLst>
                    <a:ext uri="{FF2B5EF4-FFF2-40B4-BE49-F238E27FC236}">
                      <a16:creationId xmlns:a16="http://schemas.microsoft.com/office/drawing/2014/main" id="{B97A467B-B2D1-0D00-88E2-5AE6B676F1F7}"/>
                    </a:ext>
                  </a:extLst>
                </p:cNvPr>
                <p:cNvSpPr>
                  <a:spLocks noChangeArrowheads="1"/>
                </p:cNvSpPr>
                <p:nvPr/>
              </p:nvSpPr>
              <p:spPr bwMode="auto">
                <a:xfrm>
                  <a:off x="3421240" y="2108304"/>
                  <a:ext cx="1014095" cy="330835"/>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sz="800" kern="100">
                      <a:effectLst/>
                      <a:latin typeface="Meiryo UI" panose="020B0604030504040204" pitchFamily="50" charset="-128"/>
                      <a:ea typeface="Meiryo UI" panose="020B0604030504040204" pitchFamily="50" charset="-128"/>
                      <a:cs typeface="Times New Roman" panose="02020603050405020304" pitchFamily="18" charset="0"/>
                    </a:rPr>
                    <a:t>詳細点検</a:t>
                  </a:r>
                </a:p>
              </p:txBody>
            </p:sp>
            <p:grpSp>
              <p:nvGrpSpPr>
                <p:cNvPr id="28" name="グループ化 27">
                  <a:extLst>
                    <a:ext uri="{FF2B5EF4-FFF2-40B4-BE49-F238E27FC236}">
                      <a16:creationId xmlns:a16="http://schemas.microsoft.com/office/drawing/2014/main" id="{793D0542-7A5B-877E-BC38-A5071FADE26F}"/>
                    </a:ext>
                  </a:extLst>
                </p:cNvPr>
                <p:cNvGrpSpPr>
                  <a:grpSpLocks/>
                </p:cNvGrpSpPr>
                <p:nvPr/>
              </p:nvGrpSpPr>
              <p:grpSpPr bwMode="auto">
                <a:xfrm>
                  <a:off x="533401" y="1885950"/>
                  <a:ext cx="1914928" cy="442080"/>
                  <a:chOff x="1" y="0"/>
                  <a:chExt cx="1914928" cy="442080"/>
                </a:xfrm>
              </p:grpSpPr>
              <p:cxnSp>
                <p:nvCxnSpPr>
                  <p:cNvPr id="34" name="直線矢印コネクタ 33">
                    <a:extLst>
                      <a:ext uri="{FF2B5EF4-FFF2-40B4-BE49-F238E27FC236}">
                        <a16:creationId xmlns:a16="http://schemas.microsoft.com/office/drawing/2014/main" id="{ACCE2477-C87C-5E3B-75A0-28DBF67FB46A}"/>
                      </a:ext>
                    </a:extLst>
                  </p:cNvPr>
                  <p:cNvCxnSpPr>
                    <a:cxnSpLocks noChangeShapeType="1"/>
                  </p:cNvCxnSpPr>
                  <p:nvPr/>
                </p:nvCxnSpPr>
                <p:spPr bwMode="auto">
                  <a:xfrm>
                    <a:off x="3810" y="0"/>
                    <a:ext cx="0" cy="442080"/>
                  </a:xfrm>
                  <a:prstGeom prst="straightConnector1">
                    <a:avLst/>
                  </a:prstGeom>
                  <a:noFill/>
                  <a:ln w="19050">
                    <a:solidFill>
                      <a:schemeClr val="accent1">
                        <a:lumMod val="95000"/>
                        <a:lumOff val="0"/>
                      </a:schemeClr>
                    </a:solidFill>
                    <a:round/>
                    <a:headEnd/>
                    <a:tailEnd type="none" w="med" len="med"/>
                  </a:ln>
                  <a:extLst>
                    <a:ext uri="{909E8E84-426E-40DD-AFC4-6F175D3DCCD1}">
                      <a14:hiddenFill xmlns:a14="http://schemas.microsoft.com/office/drawing/2010/main">
                        <a:noFill/>
                      </a14:hiddenFill>
                    </a:ext>
                  </a:extLst>
                </p:spPr>
              </p:cxnSp>
              <p:cxnSp>
                <p:nvCxnSpPr>
                  <p:cNvPr id="35" name="直線矢印コネクタ 34">
                    <a:extLst>
                      <a:ext uri="{FF2B5EF4-FFF2-40B4-BE49-F238E27FC236}">
                        <a16:creationId xmlns:a16="http://schemas.microsoft.com/office/drawing/2014/main" id="{E8886706-EA2B-D8C8-8DF5-49ECA97B0AD0}"/>
                      </a:ext>
                    </a:extLst>
                  </p:cNvPr>
                  <p:cNvCxnSpPr>
                    <a:cxnSpLocks noChangeShapeType="1"/>
                  </p:cNvCxnSpPr>
                  <p:nvPr/>
                </p:nvCxnSpPr>
                <p:spPr bwMode="auto">
                  <a:xfrm flipH="1" flipV="1">
                    <a:off x="1" y="441960"/>
                    <a:ext cx="1914928" cy="3"/>
                  </a:xfrm>
                  <a:prstGeom prst="straightConnector1">
                    <a:avLst/>
                  </a:prstGeom>
                  <a:noFill/>
                  <a:ln w="19050">
                    <a:solidFill>
                      <a:schemeClr val="accent1">
                        <a:lumMod val="95000"/>
                        <a:lumOff val="0"/>
                      </a:schemeClr>
                    </a:solidFill>
                    <a:round/>
                    <a:headEnd type="arrow" w="med" len="med"/>
                    <a:tailEnd type="none" w="med" len="med"/>
                  </a:ln>
                  <a:extLst>
                    <a:ext uri="{909E8E84-426E-40DD-AFC4-6F175D3DCCD1}">
                      <a14:hiddenFill xmlns:a14="http://schemas.microsoft.com/office/drawing/2010/main">
                        <a:noFill/>
                      </a14:hiddenFill>
                    </a:ext>
                  </a:extLst>
                </p:spPr>
              </p:cxnSp>
            </p:grpSp>
            <p:sp>
              <p:nvSpPr>
                <p:cNvPr id="29" name="Rectangle 8">
                  <a:extLst>
                    <a:ext uri="{FF2B5EF4-FFF2-40B4-BE49-F238E27FC236}">
                      <a16:creationId xmlns:a16="http://schemas.microsoft.com/office/drawing/2014/main" id="{24979DA5-8B4F-A9C0-EE00-17AC3F7FD0E2}"/>
                    </a:ext>
                  </a:extLst>
                </p:cNvPr>
                <p:cNvSpPr>
                  <a:spLocks noChangeArrowheads="1"/>
                </p:cNvSpPr>
                <p:nvPr/>
              </p:nvSpPr>
              <p:spPr bwMode="auto">
                <a:xfrm>
                  <a:off x="3424652" y="1493192"/>
                  <a:ext cx="52197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必要</a:t>
                  </a:r>
                </a:p>
              </p:txBody>
            </p:sp>
            <p:sp>
              <p:nvSpPr>
                <p:cNvPr id="30" name="Rectangle 8">
                  <a:extLst>
                    <a:ext uri="{FF2B5EF4-FFF2-40B4-BE49-F238E27FC236}">
                      <a16:creationId xmlns:a16="http://schemas.microsoft.com/office/drawing/2014/main" id="{8F1F14CD-8F94-0B86-6DC1-6016CBBDC23A}"/>
                    </a:ext>
                  </a:extLst>
                </p:cNvPr>
                <p:cNvSpPr>
                  <a:spLocks noChangeArrowheads="1"/>
                </p:cNvSpPr>
                <p:nvPr/>
              </p:nvSpPr>
              <p:spPr bwMode="auto">
                <a:xfrm>
                  <a:off x="1895438" y="2026294"/>
                  <a:ext cx="620993" cy="17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ctr" anchorCtr="0" upright="1">
                  <a:noAutofit/>
                </a:bodyPr>
                <a:lstStyle/>
                <a:p>
                  <a:pPr algn="ct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不要</a:t>
                  </a:r>
                </a:p>
              </p:txBody>
            </p:sp>
            <p:grpSp>
              <p:nvGrpSpPr>
                <p:cNvPr id="31" name="グループ化 30">
                  <a:extLst>
                    <a:ext uri="{FF2B5EF4-FFF2-40B4-BE49-F238E27FC236}">
                      <a16:creationId xmlns:a16="http://schemas.microsoft.com/office/drawing/2014/main" id="{0A5051FC-C0C5-DF7A-D5DC-311DDD92A8D0}"/>
                    </a:ext>
                  </a:extLst>
                </p:cNvPr>
                <p:cNvGrpSpPr>
                  <a:grpSpLocks/>
                </p:cNvGrpSpPr>
                <p:nvPr/>
              </p:nvGrpSpPr>
              <p:grpSpPr bwMode="auto">
                <a:xfrm>
                  <a:off x="3442462" y="1714500"/>
                  <a:ext cx="497539" cy="392040"/>
                  <a:chOff x="251587" y="0"/>
                  <a:chExt cx="497539" cy="392040"/>
                </a:xfrm>
              </p:grpSpPr>
              <p:cxnSp>
                <p:nvCxnSpPr>
                  <p:cNvPr id="32" name="直線矢印コネクタ 31">
                    <a:extLst>
                      <a:ext uri="{FF2B5EF4-FFF2-40B4-BE49-F238E27FC236}">
                        <a16:creationId xmlns:a16="http://schemas.microsoft.com/office/drawing/2014/main" id="{03CC7A6B-B1DC-A36E-28BD-39960870064F}"/>
                      </a:ext>
                    </a:extLst>
                  </p:cNvPr>
                  <p:cNvCxnSpPr>
                    <a:cxnSpLocks noChangeShapeType="1"/>
                  </p:cNvCxnSpPr>
                  <p:nvPr/>
                </p:nvCxnSpPr>
                <p:spPr bwMode="auto">
                  <a:xfrm>
                    <a:off x="737152" y="0"/>
                    <a:ext cx="0" cy="392040"/>
                  </a:xfrm>
                  <a:prstGeom prst="straightConnector1">
                    <a:avLst/>
                  </a:prstGeom>
                  <a:noFill/>
                  <a:ln w="1905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33" name="直線矢印コネクタ 32">
                    <a:extLst>
                      <a:ext uri="{FF2B5EF4-FFF2-40B4-BE49-F238E27FC236}">
                        <a16:creationId xmlns:a16="http://schemas.microsoft.com/office/drawing/2014/main" id="{4BECC026-2F18-4652-342E-17DEF75D2AA7}"/>
                      </a:ext>
                    </a:extLst>
                  </p:cNvPr>
                  <p:cNvCxnSpPr>
                    <a:cxnSpLocks noChangeShapeType="1"/>
                    <a:endCxn id="50" idx="3"/>
                  </p:cNvCxnSpPr>
                  <p:nvPr/>
                </p:nvCxnSpPr>
                <p:spPr bwMode="auto">
                  <a:xfrm flipH="1">
                    <a:off x="251587" y="5881"/>
                    <a:ext cx="497539" cy="4596"/>
                  </a:xfrm>
                  <a:prstGeom prst="straightConnector1">
                    <a:avLst/>
                  </a:prstGeom>
                  <a:noFill/>
                  <a:ln w="19050">
                    <a:solidFill>
                      <a:schemeClr val="accent1">
                        <a:lumMod val="95000"/>
                        <a:lumOff val="0"/>
                      </a:schemeClr>
                    </a:solidFill>
                    <a:round/>
                    <a:headEnd type="none" w="med" len="med"/>
                    <a:tailEnd type="none" w="med" len="med"/>
                  </a:ln>
                  <a:extLst>
                    <a:ext uri="{909E8E84-426E-40DD-AFC4-6F175D3DCCD1}">
                      <a14:hiddenFill xmlns:a14="http://schemas.microsoft.com/office/drawing/2010/main">
                        <a:noFill/>
                      </a14:hiddenFill>
                    </a:ext>
                  </a:extLst>
                </p:spPr>
              </p:cxnSp>
            </p:grpSp>
          </p:grpSp>
        </p:grpSp>
      </p:grpSp>
      <p:sp>
        <p:nvSpPr>
          <p:cNvPr id="123" name="角丸四角形 310">
            <a:extLst>
              <a:ext uri="{FF2B5EF4-FFF2-40B4-BE49-F238E27FC236}">
                <a16:creationId xmlns:a16="http://schemas.microsoft.com/office/drawing/2014/main" id="{E8600E9F-CFBD-411C-8A9B-BD0381E72B2D}"/>
              </a:ext>
            </a:extLst>
          </p:cNvPr>
          <p:cNvSpPr>
            <a:spLocks noChangeArrowheads="1"/>
          </p:cNvSpPr>
          <p:nvPr/>
        </p:nvSpPr>
        <p:spPr bwMode="auto">
          <a:xfrm>
            <a:off x="278095" y="3915107"/>
            <a:ext cx="827020" cy="193462"/>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使用本格再開</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4" name="角丸四角形 310">
            <a:extLst>
              <a:ext uri="{FF2B5EF4-FFF2-40B4-BE49-F238E27FC236}">
                <a16:creationId xmlns:a16="http://schemas.microsoft.com/office/drawing/2014/main" id="{1E5F9B51-66E7-96E9-5729-28AC7AAED7F2}"/>
              </a:ext>
            </a:extLst>
          </p:cNvPr>
          <p:cNvSpPr>
            <a:spLocks noChangeArrowheads="1"/>
          </p:cNvSpPr>
          <p:nvPr/>
        </p:nvSpPr>
        <p:spPr bwMode="auto">
          <a:xfrm>
            <a:off x="365350" y="6126897"/>
            <a:ext cx="782612" cy="190026"/>
          </a:xfrm>
          <a:prstGeom prst="roundRect">
            <a:avLst>
              <a:gd name="adj" fmla="val 16667"/>
            </a:avLst>
          </a:prstGeom>
          <a:solidFill>
            <a:srgbClr val="FFFFFF"/>
          </a:solidFill>
          <a:ln w="19050">
            <a:solidFill>
              <a:schemeClr val="accent1">
                <a:lumMod val="95000"/>
                <a:lumOff val="0"/>
              </a:schemeClr>
            </a:solidFill>
            <a:round/>
            <a:headEnd/>
            <a:tailEnd/>
          </a:ln>
        </p:spPr>
        <p:txBody>
          <a:bodyPr rot="0" vert="horz" wrap="square" lIns="74295" tIns="8890" rIns="74295" bIns="8890" anchor="ctr" anchorCtr="0" upright="1">
            <a:noAutofit/>
          </a:bodyPr>
          <a:lstStyle/>
          <a:p>
            <a:pPr algn="ct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使用本格再開</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3" name="テキスト ボックス 44083">
            <a:extLst>
              <a:ext uri="{FF2B5EF4-FFF2-40B4-BE49-F238E27FC236}">
                <a16:creationId xmlns:a16="http://schemas.microsoft.com/office/drawing/2014/main" id="{E1F8E696-DA6B-E27A-3920-9779410FAB58}"/>
              </a:ext>
            </a:extLst>
          </p:cNvPr>
          <p:cNvSpPr txBox="1">
            <a:spLocks noChangeArrowheads="1"/>
          </p:cNvSpPr>
          <p:nvPr/>
        </p:nvSpPr>
        <p:spPr bwMode="auto">
          <a:xfrm>
            <a:off x="1160627" y="6480558"/>
            <a:ext cx="2430197" cy="216317"/>
          </a:xfrm>
          <a:prstGeom prst="rect">
            <a:avLst/>
          </a:prstGeom>
          <a:noFill/>
          <a:ln>
            <a:noFill/>
          </a:ln>
          <a:extLst>
            <a:ext uri="{909E8E84-426E-40DD-AFC4-6F175D3DCCD1}">
              <a14:hiddenFill xmlns:a14="http://schemas.microsoft.com/office/drawing/2010/main">
                <a:solidFill>
                  <a:schemeClr val="bg1">
                    <a:lumMod val="100000"/>
                    <a:lumOff val="0"/>
                  </a:schemeClr>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l">
              <a:spcBef>
                <a:spcPts val="600"/>
              </a:spcBef>
            </a:pPr>
            <a:r>
              <a:rPr lang="ja-JP" sz="9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図 </a:t>
            </a:r>
            <a:r>
              <a:rPr lang="en-US" sz="9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3.</a:t>
            </a:r>
            <a:r>
              <a:rPr lang="en-US" altLang="ja-JP" sz="9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4</a:t>
            </a:r>
            <a:r>
              <a:rPr lang="en-US" sz="9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r>
              <a:rPr lang="en-US" altLang="ja-JP" sz="9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11</a:t>
            </a:r>
            <a:r>
              <a:rPr lang="ja-JP" sz="900" kern="100" dirty="0">
                <a:solidFill>
                  <a:srgbClr val="00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点検から修繕等にいたる対応フロー</a:t>
            </a:r>
            <a:r>
              <a:rPr lang="en-US" sz="9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endParaRPr lang="ja-JP" sz="9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62" name="グループ化 161">
            <a:extLst>
              <a:ext uri="{FF2B5EF4-FFF2-40B4-BE49-F238E27FC236}">
                <a16:creationId xmlns:a16="http://schemas.microsoft.com/office/drawing/2014/main" id="{FF8FD878-96EC-39F7-9733-08BCC1379E31}"/>
              </a:ext>
            </a:extLst>
          </p:cNvPr>
          <p:cNvGrpSpPr/>
          <p:nvPr/>
        </p:nvGrpSpPr>
        <p:grpSpPr>
          <a:xfrm>
            <a:off x="4776635" y="1036071"/>
            <a:ext cx="4301006" cy="4315800"/>
            <a:chOff x="-5973" y="-75536"/>
            <a:chExt cx="5855678" cy="4316652"/>
          </a:xfrm>
        </p:grpSpPr>
        <p:sp>
          <p:nvSpPr>
            <p:cNvPr id="163" name="Rectangle 15">
              <a:extLst>
                <a:ext uri="{FF2B5EF4-FFF2-40B4-BE49-F238E27FC236}">
                  <a16:creationId xmlns:a16="http://schemas.microsoft.com/office/drawing/2014/main" id="{B4D63872-5CE7-4257-C9FE-1FE5AB7FB1C4}"/>
                </a:ext>
              </a:extLst>
            </p:cNvPr>
            <p:cNvSpPr>
              <a:spLocks noChangeArrowheads="1"/>
            </p:cNvSpPr>
            <p:nvPr/>
          </p:nvSpPr>
          <p:spPr bwMode="auto">
            <a:xfrm>
              <a:off x="61932" y="1620595"/>
              <a:ext cx="5644515" cy="37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t" anchorCtr="0" upright="1">
              <a:noAutofit/>
            </a:bodyPr>
            <a:lstStyle/>
            <a:p>
              <a:pPr marL="342900" indent="-342900" algn="l">
                <a:lnSpc>
                  <a:spcPct val="120000"/>
                </a:lnSpc>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4" name="Rectangle 15">
              <a:extLst>
                <a:ext uri="{FF2B5EF4-FFF2-40B4-BE49-F238E27FC236}">
                  <a16:creationId xmlns:a16="http://schemas.microsoft.com/office/drawing/2014/main" id="{FE76477A-D74F-5EE8-1471-4A47E520FB7A}"/>
                </a:ext>
              </a:extLst>
            </p:cNvPr>
            <p:cNvSpPr>
              <a:spLocks noChangeArrowheads="1"/>
            </p:cNvSpPr>
            <p:nvPr/>
          </p:nvSpPr>
          <p:spPr bwMode="auto">
            <a:xfrm>
              <a:off x="42784" y="190606"/>
              <a:ext cx="5593080" cy="337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t" anchorCtr="0" upright="1">
              <a:noAutofit/>
            </a:bodyPr>
            <a:lstStyle/>
            <a:p>
              <a:pPr marL="342900" indent="-342900" algn="l">
                <a:lnSpc>
                  <a:spcPct val="120000"/>
                </a:lnSpc>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※１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施設の不具合があれば異常ありとなる。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※２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経過観察のうち、修繕等のタイミングなどの判断から、特に劣化損傷等の変化に注意する必要があるものは、要観察として定期的にモニタリングする。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※３　当該施設の劣化損傷等の部位・程度、利用状況などから、事故の危険性が高い又は施設の故障を招く恐れがあるなど、施設の継続使用が望ましくない場合は、事故や故障等の危険性等が取り除かれるまで、使用禁止措置をと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※４　詳細点検には、遊具の臨時精密点検なども含んでいる。また、詳細点検の要否は、適宜、大阪府と協議する。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※５　軽易な修繕は、府営公園管理要領に記載されている「補修、修繕の例示区分」に示された内容で、各公園で定められている修繕費の範囲内で対応可能な修繕。修繕金額が一定額を超えるものや、既存施設の構造等を変えるような修繕等は大阪府と協議する。</a:t>
              </a:r>
            </a:p>
            <a:p>
              <a:pPr marL="342900" indent="-342900">
                <a:lnSpc>
                  <a:spcPct val="120000"/>
                </a:lnSpc>
              </a:pP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ct val="120000"/>
                </a:lnSpc>
              </a:pP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ct val="120000"/>
                </a:lnSpc>
              </a:pP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l">
                <a:lnSpc>
                  <a:spcPct val="120000"/>
                </a:lnSpc>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6" name="Rectangle 462">
              <a:extLst>
                <a:ext uri="{FF2B5EF4-FFF2-40B4-BE49-F238E27FC236}">
                  <a16:creationId xmlns:a16="http://schemas.microsoft.com/office/drawing/2014/main" id="{BBD178FC-CCB3-D315-7E13-5E23B6F9E09B}"/>
                </a:ext>
              </a:extLst>
            </p:cNvPr>
            <p:cNvSpPr>
              <a:spLocks noChangeArrowheads="1"/>
            </p:cNvSpPr>
            <p:nvPr/>
          </p:nvSpPr>
          <p:spPr bwMode="auto">
            <a:xfrm>
              <a:off x="198205" y="3295575"/>
              <a:ext cx="56515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t" anchorCtr="0" upright="1">
              <a:noAutofit/>
            </a:bodyPr>
            <a:lstStyle/>
            <a:p>
              <a:pPr indent="342900" algn="l">
                <a:lnSpc>
                  <a:spcPts val="1200"/>
                </a:lnSpc>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7" name="Rectangle 463">
              <a:extLst>
                <a:ext uri="{FF2B5EF4-FFF2-40B4-BE49-F238E27FC236}">
                  <a16:creationId xmlns:a16="http://schemas.microsoft.com/office/drawing/2014/main" id="{6557EDBB-6778-C71C-45E2-4A1B1522EA53}"/>
                </a:ext>
              </a:extLst>
            </p:cNvPr>
            <p:cNvSpPr>
              <a:spLocks noChangeArrowheads="1"/>
            </p:cNvSpPr>
            <p:nvPr/>
          </p:nvSpPr>
          <p:spPr bwMode="auto">
            <a:xfrm>
              <a:off x="106218" y="3720416"/>
              <a:ext cx="559308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lumMod val="95000"/>
                      <a:lumOff val="0"/>
                    </a:schemeClr>
                  </a:solidFill>
                  <a:miter lim="800000"/>
                  <a:headEnd/>
                  <a:tailEnd/>
                </a14:hiddenLine>
              </a:ext>
            </a:extLst>
          </p:spPr>
          <p:txBody>
            <a:bodyPr rot="0" vert="horz" wrap="square" lIns="74295" tIns="8890" rIns="74295" bIns="8890" anchor="t" anchorCtr="0" upright="1">
              <a:noAutofit/>
            </a:bodyPr>
            <a:lstStyle/>
            <a:p>
              <a:pPr marL="342900" indent="-342900" algn="l">
                <a:lnSpc>
                  <a:spcPct val="120000"/>
                </a:lnSpc>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8" name="テキスト ボックス 1372461373">
              <a:extLst>
                <a:ext uri="{FF2B5EF4-FFF2-40B4-BE49-F238E27FC236}">
                  <a16:creationId xmlns:a16="http://schemas.microsoft.com/office/drawing/2014/main" id="{983CBF44-7B43-A8DB-FB3A-E6430E9111B6}"/>
                </a:ext>
              </a:extLst>
            </p:cNvPr>
            <p:cNvSpPr txBox="1"/>
            <p:nvPr/>
          </p:nvSpPr>
          <p:spPr>
            <a:xfrm>
              <a:off x="-5973" y="-75536"/>
              <a:ext cx="1021487"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注釈</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170" name="正方形/長方形 169">
            <a:extLst>
              <a:ext uri="{FF2B5EF4-FFF2-40B4-BE49-F238E27FC236}">
                <a16:creationId xmlns:a16="http://schemas.microsoft.com/office/drawing/2014/main" id="{0E1D6DC5-7E61-9B06-A1BC-647CC42356EC}"/>
              </a:ext>
            </a:extLst>
          </p:cNvPr>
          <p:cNvSpPr/>
          <p:nvPr/>
        </p:nvSpPr>
        <p:spPr>
          <a:xfrm>
            <a:off x="4778658" y="1031294"/>
            <a:ext cx="4188508" cy="3643611"/>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2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213</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Tree>
    <p:extLst>
      <p:ext uri="{BB962C8B-B14F-4D97-AF65-F5344CB8AC3E}">
        <p14:creationId xmlns:p14="http://schemas.microsoft.com/office/powerpoint/2010/main" val="13925217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14447"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214</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B896CC07-51E3-771E-68F8-365B37AFEB78}"/>
              </a:ext>
            </a:extLst>
          </p:cNvPr>
          <p:cNvSpPr txBox="1"/>
          <p:nvPr/>
        </p:nvSpPr>
        <p:spPr>
          <a:xfrm>
            <a:off x="85448" y="541077"/>
            <a:ext cx="3388895" cy="369332"/>
          </a:xfrm>
          <a:prstGeom prst="rect">
            <a:avLst/>
          </a:prstGeom>
          <a:noFill/>
        </p:spPr>
        <p:txBody>
          <a:bodyPr wrap="square">
            <a:spAutoFit/>
          </a:bodyPr>
          <a:lstStyle/>
          <a:p>
            <a:pPr algn="just"/>
            <a:r>
              <a:rPr lang="en-US" altLang="ja-JP" b="1" kern="100" dirty="0">
                <a:solidFill>
                  <a:srgbClr val="000000"/>
                </a:solidFill>
                <a:effectLst/>
                <a:latin typeface="Meiryo UI" panose="020B0604030504040204" pitchFamily="50" charset="-128"/>
                <a:ea typeface="Meiryo UI" panose="020B0604030504040204" pitchFamily="50" charset="-128"/>
              </a:rPr>
              <a:t>3.</a:t>
            </a:r>
            <a:r>
              <a:rPr lang="ja-JP" altLang="en-US" b="1" kern="100" dirty="0">
                <a:solidFill>
                  <a:srgbClr val="000000"/>
                </a:solidFill>
                <a:effectLst/>
                <a:latin typeface="Meiryo UI" panose="020B0604030504040204" pitchFamily="50" charset="-128"/>
                <a:ea typeface="Meiryo UI" panose="020B0604030504040204" pitchFamily="50" charset="-128"/>
              </a:rPr>
              <a:t>４</a:t>
            </a:r>
            <a:r>
              <a:rPr lang="en-US" altLang="ja-JP" b="1" kern="100" dirty="0">
                <a:solidFill>
                  <a:srgbClr val="000000"/>
                </a:solidFill>
                <a:effectLst/>
                <a:latin typeface="Meiryo UI" panose="020B0604030504040204" pitchFamily="50" charset="-128"/>
                <a:ea typeface="Meiryo UI" panose="020B0604030504040204" pitchFamily="50" charset="-128"/>
              </a:rPr>
              <a:t>.5</a:t>
            </a:r>
            <a:r>
              <a:rPr lang="ja-JP" altLang="ja-JP" b="1" kern="100" dirty="0">
                <a:solidFill>
                  <a:srgbClr val="000000"/>
                </a:solidFill>
                <a:effectLst/>
                <a:latin typeface="Meiryo UI" panose="020B0604030504040204" pitchFamily="50" charset="-128"/>
                <a:ea typeface="Meiryo UI" panose="020B0604030504040204" pitchFamily="50" charset="-128"/>
              </a:rPr>
              <a:t>　</a:t>
            </a:r>
            <a:r>
              <a:rPr lang="ja-JP" altLang="ja-JP" b="1" kern="100" dirty="0">
                <a:effectLst/>
                <a:latin typeface="Meiryo UI" panose="020B0604030504040204" pitchFamily="50" charset="-128"/>
                <a:ea typeface="Meiryo UI" panose="020B0604030504040204" pitchFamily="50" charset="-128"/>
              </a:rPr>
              <a:t>日常的な維持管理</a:t>
            </a:r>
          </a:p>
        </p:txBody>
      </p:sp>
      <p:sp>
        <p:nvSpPr>
          <p:cNvPr id="7" name="Rectangle 4">
            <a:extLst>
              <a:ext uri="{FF2B5EF4-FFF2-40B4-BE49-F238E27FC236}">
                <a16:creationId xmlns:a16="http://schemas.microsoft.com/office/drawing/2014/main" id="{BE2E99E9-7F59-0E95-9E8D-BDA8B2FCD878}"/>
              </a:ext>
            </a:extLst>
          </p:cNvPr>
          <p:cNvSpPr>
            <a:spLocks noChangeArrowheads="1"/>
          </p:cNvSpPr>
          <p:nvPr/>
        </p:nvSpPr>
        <p:spPr bwMode="auto">
          <a:xfrm>
            <a:off x="128047" y="34591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6" name="テキスト ボックス 85">
            <a:extLst>
              <a:ext uri="{FF2B5EF4-FFF2-40B4-BE49-F238E27FC236}">
                <a16:creationId xmlns:a16="http://schemas.microsoft.com/office/drawing/2014/main" id="{8BA1EA1C-6972-32F1-A2CE-15DE3F7FE0B8}"/>
              </a:ext>
            </a:extLst>
          </p:cNvPr>
          <p:cNvSpPr txBox="1"/>
          <p:nvPr/>
        </p:nvSpPr>
        <p:spPr>
          <a:xfrm>
            <a:off x="75032" y="978274"/>
            <a:ext cx="4647304" cy="6050631"/>
          </a:xfrm>
          <a:prstGeom prst="rect">
            <a:avLst/>
          </a:prstGeom>
          <a:noFill/>
        </p:spPr>
        <p:txBody>
          <a:bodyPr wrap="square">
            <a:spAutoFit/>
          </a:bodyPr>
          <a:lstStyle/>
          <a:p>
            <a:pPr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【維持管理作業上の留意点】</a:t>
            </a:r>
          </a:p>
          <a:p>
            <a:pPr indent="133350"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○共通</a:t>
            </a:r>
          </a:p>
          <a:p>
            <a:pPr marL="133350" indent="133350"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・損傷している施設や損傷の恐れのある施設などに対し、迅速な応</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急復旧や事故等を未然に防止するための予防措置を行い、</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利用</a:t>
            </a:r>
            <a:endPar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l">
              <a:lnSpc>
                <a:spcPct val="120000"/>
              </a:lnSpc>
            </a:pPr>
            <a:r>
              <a:rPr lang="en-US" altLang="ja-JP" sz="1200" kern="100" dirty="0">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者の安全を確保する。</a:t>
            </a:r>
          </a:p>
          <a:p>
            <a:pPr indent="266700"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・各施設に異常や不具合があった場合で、使用中止とする場合は、</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立入防止措置（立入フェンスの設置等）や、施設をシートで覆う</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など、当該施設を使用することができないように適切な措置を講じ</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ると共に、看板等による注意喚起を行うなど、利用者の安全確保・</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信頼確保に努める。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266700"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・施設の清掃や除草は周辺状況に応じて、施設の機能や環境を損わ</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ないよう維持管理する。</a:t>
            </a:r>
          </a:p>
          <a:p>
            <a:pPr marL="133350" indent="133350"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・点検に連動した保守業務として、周期的・継続的に消耗部品（</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小部品など）の取替え、注油、汚れの除去、部品の調整などの軽</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微な作業を適切に実施し、施設の劣化抑制に努める。</a:t>
            </a:r>
          </a:p>
          <a:p>
            <a:pPr indent="266700" algn="l">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・誤った保守や修繕は、施設の機能低下を招く恐れがあることから、施</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l">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設の構造等の特性を十分把握した上で、保守業務及び修繕等を</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l">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行う。</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・比較的小規模で簡易な作業を行うことで、機能回復は期待できな</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いものの劣化を抑制することができる場合があることから、このような</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作業を計画的かつ継続的に実施することで長寿命化に努める。</a:t>
            </a:r>
          </a:p>
          <a:p>
            <a:pPr indent="266700"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・日常的な維持管理において、各種法令に基づいて有資格者を配置</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すると共に、有資格者又は専門業者による法定点検を実施し、必</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要な保守業務や点検結果に基づく修繕等を行う。</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66700"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修繕等の際は、単なる原状復旧でなく耐久性に優れた材質への交</a:t>
            </a:r>
            <a:endPar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indent="266700" algn="l">
              <a:lnSpc>
                <a:spcPct val="120000"/>
              </a:lnSpc>
            </a:pPr>
            <a:r>
              <a:rPr lang="en-US" altLang="ja-JP" sz="1200" kern="100" dirty="0">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換、利用者の利便性を考えた形状への変更など、</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適宜、</a:t>
            </a:r>
          </a:p>
          <a:p>
            <a:pPr indent="266700" algn="l">
              <a:lnSpc>
                <a:spcPct val="120000"/>
              </a:lnSpc>
            </a:pP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63583F17-DFC4-6755-B3C5-1A106B6FDF16}"/>
              </a:ext>
            </a:extLst>
          </p:cNvPr>
          <p:cNvSpPr txBox="1"/>
          <p:nvPr/>
        </p:nvSpPr>
        <p:spPr>
          <a:xfrm>
            <a:off x="4720393" y="978274"/>
            <a:ext cx="4266734" cy="1754326"/>
          </a:xfrm>
          <a:prstGeom prst="rect">
            <a:avLst/>
          </a:prstGeom>
          <a:noFill/>
        </p:spPr>
        <p:txBody>
          <a:bodyPr wrap="square">
            <a:spAutoFit/>
          </a:bodyPr>
          <a:lstStyle/>
          <a:p>
            <a:pPr marL="360363" indent="-93663" algn="l"/>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耐用年数の向上や機能付加などにも配慮する。</a:t>
            </a:r>
            <a:endParaRPr lang="en-US"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360363" indent="-93663" algn="l"/>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また、事案に応じて、適宜、専門業者による修繕等の対応に</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より施工品質の向上に努める。</a:t>
            </a:r>
          </a:p>
          <a:p>
            <a:pPr marL="133350" indent="133350" algn="l"/>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・多くの異なる目的・用途の施設が存在するため、施設の劣化</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9875" algn="l"/>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状況に加えて、施設の重要性</a:t>
            </a:r>
          </a:p>
          <a:p>
            <a:pPr marL="133350" indent="136525" algn="l">
              <a:spcAft>
                <a:spcPts val="0"/>
              </a:spcAf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（機能停止時の公園利用の影響性等）や設備の耐用年数</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6525" algn="l">
              <a:spcAft>
                <a:spcPts val="0"/>
              </a:spcAf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目標寿命や</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製造メーカーの推奨年数も含め）、事故の危険</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6525" algn="l">
              <a:spcAft>
                <a:spcPts val="0"/>
              </a:spcAft>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性、ＬＣＣなどを考慮し、緊急性の高いものから、順次修繕</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6525" algn="l">
              <a:spcAft>
                <a:spcPts val="0"/>
              </a:spcAft>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等を行う。</a:t>
            </a:r>
          </a:p>
        </p:txBody>
      </p:sp>
      <p:graphicFrame>
        <p:nvGraphicFramePr>
          <p:cNvPr id="6" name="表 5">
            <a:extLst>
              <a:ext uri="{FF2B5EF4-FFF2-40B4-BE49-F238E27FC236}">
                <a16:creationId xmlns:a16="http://schemas.microsoft.com/office/drawing/2014/main" id="{AD6EACF0-3F37-E3EB-7BE1-8F0F6A8317A0}"/>
              </a:ext>
            </a:extLst>
          </p:cNvPr>
          <p:cNvGraphicFramePr>
            <a:graphicFrameLocks noGrp="1"/>
          </p:cNvGraphicFramePr>
          <p:nvPr/>
        </p:nvGraphicFramePr>
        <p:xfrm>
          <a:off x="4820993" y="2701899"/>
          <a:ext cx="4194960" cy="3630974"/>
        </p:xfrm>
        <a:graphic>
          <a:graphicData uri="http://schemas.openxmlformats.org/drawingml/2006/table">
            <a:tbl>
              <a:tblPr firstRow="1" firstCol="1" bandRow="1">
                <a:tableStyleId>{5C22544A-7EE6-4342-B048-85BDC9FD1C3A}</a:tableStyleId>
              </a:tblPr>
              <a:tblGrid>
                <a:gridCol w="658860">
                  <a:extLst>
                    <a:ext uri="{9D8B030D-6E8A-4147-A177-3AD203B41FA5}">
                      <a16:colId xmlns:a16="http://schemas.microsoft.com/office/drawing/2014/main" val="3525350898"/>
                    </a:ext>
                  </a:extLst>
                </a:gridCol>
                <a:gridCol w="3536100">
                  <a:extLst>
                    <a:ext uri="{9D8B030D-6E8A-4147-A177-3AD203B41FA5}">
                      <a16:colId xmlns:a16="http://schemas.microsoft.com/office/drawing/2014/main" val="4294377596"/>
                    </a:ext>
                  </a:extLst>
                </a:gridCol>
              </a:tblGrid>
              <a:tr h="176764">
                <a:tc>
                  <a:txBody>
                    <a:bodyPr/>
                    <a:lstStyle/>
                    <a:p>
                      <a:pPr marL="0" indent="0" algn="ctr"/>
                      <a:r>
                        <a:rPr lang="ja-JP" sz="1000" b="0" kern="100" dirty="0">
                          <a:solidFill>
                            <a:sysClr val="windowText" lastClr="000000"/>
                          </a:solidFill>
                          <a:effectLst/>
                          <a:latin typeface="Meiryo UI" panose="020B0604030504040204" pitchFamily="50" charset="-128"/>
                          <a:ea typeface="Meiryo UI" panose="020B0604030504040204" pitchFamily="50" charset="-128"/>
                        </a:rPr>
                        <a:t>施設</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52400" algn="ctr"/>
                      <a:r>
                        <a:rPr lang="ja-JP" sz="1000" b="0" kern="100" dirty="0">
                          <a:solidFill>
                            <a:sysClr val="windowText" lastClr="000000"/>
                          </a:solidFill>
                          <a:effectLst/>
                          <a:latin typeface="Meiryo UI" panose="020B0604030504040204" pitchFamily="50" charset="-128"/>
                          <a:ea typeface="Meiryo UI" panose="020B0604030504040204" pitchFamily="50" charset="-128"/>
                        </a:rPr>
                        <a:t>留意点</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24330979"/>
                  </a:ext>
                </a:extLst>
              </a:tr>
              <a:tr h="3369895">
                <a:tc>
                  <a:txBody>
                    <a:bodyPr/>
                    <a:lstStyle/>
                    <a:p>
                      <a:pPr algn="l"/>
                      <a:r>
                        <a:rPr lang="ja-JP" sz="1000" b="0" kern="100" spc="-30" dirty="0">
                          <a:solidFill>
                            <a:sysClr val="windowText" lastClr="000000"/>
                          </a:solidFill>
                          <a:effectLst/>
                          <a:latin typeface="Meiryo UI" panose="020B0604030504040204" pitchFamily="50" charset="-128"/>
                          <a:ea typeface="Meiryo UI" panose="020B0604030504040204" pitchFamily="50" charset="-128"/>
                        </a:rPr>
                        <a:t>公園関連設備</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635" algn="l">
                        <a:lnSpc>
                          <a:spcPct val="1200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・設備は機器周辺の清掃やグリスアップ、消耗部品の交換などの保</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marL="635" algn="l">
                        <a:lnSpc>
                          <a:spcPct val="1200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守業務や定期点検を実施し日常的に長寿命化に努めるとともに、</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marL="635" algn="l">
                        <a:lnSpc>
                          <a:spcPct val="1200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必要な機能が発揮できるよう計画的な修繕等（定期的な部品交</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marL="635" algn="l">
                        <a:lnSpc>
                          <a:spcPct val="1200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換等）を行うなど、日常の維持管理・修繕等に努める。なお、電</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marL="635" algn="l">
                        <a:lnSpc>
                          <a:spcPct val="1200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気設備については感電事故等を発生しないように注意を払いなが</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marL="635" algn="l">
                        <a:lnSpc>
                          <a:spcPct val="1200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ら実施する。</a:t>
                      </a:r>
                      <a:endParaRPr lang="ja-JP" sz="1050" b="0" kern="100" dirty="0">
                        <a:solidFill>
                          <a:sysClr val="windowText" lastClr="000000"/>
                        </a:solidFill>
                        <a:effectLst/>
                        <a:latin typeface="Meiryo UI" panose="020B0604030504040204" pitchFamily="50" charset="-128"/>
                        <a:ea typeface="Meiryo UI" panose="020B0604030504040204" pitchFamily="50" charset="-128"/>
                      </a:endParaRPr>
                    </a:p>
                    <a:p>
                      <a:pPr algn="l">
                        <a:lnSpc>
                          <a:spcPct val="1200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・園内ライフラインとなる受変電設備等の電気設備は、定期的な消</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algn="l">
                        <a:lnSpc>
                          <a:spcPct val="1200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耗部品の交換や修繕等が必要となってくることから、法令点検等の</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algn="l">
                        <a:lnSpc>
                          <a:spcPct val="1200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結果に基づき、日常の維持管理・修繕等に努める。</a:t>
                      </a:r>
                      <a:endParaRPr lang="ja-JP" sz="1050" b="0" kern="100" dirty="0">
                        <a:solidFill>
                          <a:sysClr val="windowText" lastClr="000000"/>
                        </a:solidFill>
                        <a:effectLst/>
                        <a:latin typeface="Meiryo UI" panose="020B0604030504040204" pitchFamily="50" charset="-128"/>
                        <a:ea typeface="Meiryo UI" panose="020B0604030504040204" pitchFamily="50" charset="-128"/>
                      </a:endParaRPr>
                    </a:p>
                    <a:p>
                      <a:pPr algn="l">
                        <a:lnSpc>
                          <a:spcPct val="1200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・施設の安全性に係る消防設備などは、定期的な消耗部品の交換</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algn="l">
                        <a:lnSpc>
                          <a:spcPct val="1200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や修繕等が必要となってくることから、法令点検結果に基づき、日</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algn="l">
                        <a:lnSpc>
                          <a:spcPct val="1200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常の維持管理・修繕等に努める。</a:t>
                      </a:r>
                      <a:endParaRPr lang="ja-JP" sz="1050" b="0" kern="100" dirty="0">
                        <a:solidFill>
                          <a:sysClr val="windowText" lastClr="000000"/>
                        </a:solidFill>
                        <a:effectLst/>
                        <a:latin typeface="Meiryo UI" panose="020B0604030504040204" pitchFamily="50" charset="-128"/>
                        <a:ea typeface="Meiryo UI" panose="020B0604030504040204" pitchFamily="50" charset="-128"/>
                      </a:endParaRPr>
                    </a:p>
                    <a:p>
                      <a:pPr algn="l">
                        <a:lnSpc>
                          <a:spcPct val="1200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・汚水ポンプピットは、定期的な清掃や点検・保守を行うなど、日常的に長寿命化に努める。</a:t>
                      </a:r>
                      <a:endParaRPr lang="ja-JP" sz="1050" b="0" kern="100" dirty="0">
                        <a:solidFill>
                          <a:sysClr val="windowText" lastClr="000000"/>
                        </a:solidFill>
                        <a:effectLst/>
                        <a:latin typeface="Meiryo UI" panose="020B0604030504040204" pitchFamily="50" charset="-128"/>
                        <a:ea typeface="Meiryo UI" panose="020B0604030504040204" pitchFamily="50" charset="-128"/>
                      </a:endParaRPr>
                    </a:p>
                    <a:p>
                      <a:pPr algn="l">
                        <a:lnSpc>
                          <a:spcPct val="1200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・噴水や水流などの親水設備は、定期的な清掃を行うともに、</a:t>
                      </a:r>
                      <a:r>
                        <a:rPr lang="en-US" sz="1000" b="0" kern="100" dirty="0">
                          <a:solidFill>
                            <a:sysClr val="windowText" lastClr="000000"/>
                          </a:solidFill>
                          <a:effectLst/>
                          <a:latin typeface="Meiryo UI" panose="020B0604030504040204" pitchFamily="50" charset="-128"/>
                          <a:ea typeface="Meiryo UI" panose="020B0604030504040204" pitchFamily="50" charset="-128"/>
                        </a:rPr>
                        <a:t>O-  </a:t>
                      </a:r>
                    </a:p>
                    <a:p>
                      <a:pPr algn="l">
                        <a:lnSpc>
                          <a:spcPct val="120000"/>
                        </a:lnSpc>
                      </a:pPr>
                      <a:r>
                        <a:rPr lang="en-US" sz="1000" b="0" kern="100" dirty="0">
                          <a:solidFill>
                            <a:sysClr val="windowText" lastClr="000000"/>
                          </a:solidFill>
                          <a:effectLst/>
                          <a:latin typeface="Meiryo UI" panose="020B0604030504040204" pitchFamily="50" charset="-128"/>
                          <a:ea typeface="Meiryo UI" panose="020B0604030504040204" pitchFamily="50" charset="-128"/>
                        </a:rPr>
                        <a:t> 157</a:t>
                      </a:r>
                      <a:r>
                        <a:rPr lang="ja-JP" sz="1000" b="0" kern="100" dirty="0">
                          <a:solidFill>
                            <a:sysClr val="windowText" lastClr="000000"/>
                          </a:solidFill>
                          <a:effectLst/>
                          <a:latin typeface="Meiryo UI" panose="020B0604030504040204" pitchFamily="50" charset="-128"/>
                          <a:ea typeface="Meiryo UI" panose="020B0604030504040204" pitchFamily="50" charset="-128"/>
                        </a:rPr>
                        <a:t>などの感染症が発生しやすい夏期において水質検査を行うなど、</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algn="l">
                        <a:lnSpc>
                          <a:spcPct val="1200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衛生管理に努める。</a:t>
                      </a:r>
                      <a:endParaRPr lang="ja-JP" sz="1050" b="0" kern="100" dirty="0">
                        <a:solidFill>
                          <a:sysClr val="windowText" lastClr="000000"/>
                        </a:solidFill>
                        <a:effectLst/>
                        <a:latin typeface="Meiryo UI" panose="020B0604030504040204" pitchFamily="50" charset="-128"/>
                        <a:ea typeface="Meiryo UI" panose="020B0604030504040204" pitchFamily="50" charset="-128"/>
                      </a:endParaRPr>
                    </a:p>
                    <a:p>
                      <a:pPr algn="l">
                        <a:lnSpc>
                          <a:spcPct val="120000"/>
                        </a:lnSpc>
                      </a:pPr>
                      <a:r>
                        <a:rPr lang="ja-JP" sz="1000" b="0" kern="100" dirty="0">
                          <a:solidFill>
                            <a:sysClr val="windowText" lastClr="000000"/>
                          </a:solidFill>
                          <a:effectLst/>
                          <a:latin typeface="Meiryo UI" panose="020B0604030504040204" pitchFamily="50" charset="-128"/>
                          <a:ea typeface="Meiryo UI" panose="020B0604030504040204" pitchFamily="50" charset="-128"/>
                        </a:rPr>
                        <a:t>・排水設備は、定期的に配管内等の清掃を行うなど、日常的に排</a:t>
                      </a:r>
                      <a:endParaRPr lang="en-US" altLang="ja-JP" sz="1000" b="0" kern="100" dirty="0">
                        <a:solidFill>
                          <a:sysClr val="windowText" lastClr="000000"/>
                        </a:solidFill>
                        <a:effectLst/>
                        <a:latin typeface="Meiryo UI" panose="020B0604030504040204" pitchFamily="50" charset="-128"/>
                        <a:ea typeface="Meiryo UI" panose="020B0604030504040204" pitchFamily="50" charset="-128"/>
                      </a:endParaRPr>
                    </a:p>
                    <a:p>
                      <a:pPr algn="l">
                        <a:lnSpc>
                          <a:spcPct val="120000"/>
                        </a:lnSpc>
                      </a:pPr>
                      <a:r>
                        <a:rPr lang="en-US" altLang="ja-JP" sz="1000" b="0" kern="100" dirty="0">
                          <a:solidFill>
                            <a:sysClr val="windowText" lastClr="000000"/>
                          </a:solidFill>
                          <a:effectLst/>
                          <a:latin typeface="Meiryo UI" panose="020B0604030504040204" pitchFamily="50" charset="-128"/>
                          <a:ea typeface="Meiryo UI" panose="020B0604030504040204" pitchFamily="50" charset="-128"/>
                        </a:rPr>
                        <a:t>  </a:t>
                      </a:r>
                      <a:r>
                        <a:rPr lang="ja-JP" sz="1000" b="0" kern="100" dirty="0">
                          <a:solidFill>
                            <a:sysClr val="windowText" lastClr="000000"/>
                          </a:solidFill>
                          <a:effectLst/>
                          <a:latin typeface="Meiryo UI" panose="020B0604030504040204" pitchFamily="50" charset="-128"/>
                          <a:ea typeface="Meiryo UI" panose="020B0604030504040204" pitchFamily="50" charset="-128"/>
                        </a:rPr>
                        <a:t>水機能の長寿命化に努める。</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3463774"/>
                  </a:ext>
                </a:extLst>
              </a:tr>
            </a:tbl>
          </a:graphicData>
        </a:graphic>
      </p:graphicFrame>
      <p:sp>
        <p:nvSpPr>
          <p:cNvPr id="9" name="テキスト ボックス 8">
            <a:extLst>
              <a:ext uri="{FF2B5EF4-FFF2-40B4-BE49-F238E27FC236}">
                <a16:creationId xmlns:a16="http://schemas.microsoft.com/office/drawing/2014/main" id="{49847F4B-80ED-EED1-DD56-B0A8CD1AF882}"/>
              </a:ext>
            </a:extLst>
          </p:cNvPr>
          <p:cNvSpPr txBox="1"/>
          <p:nvPr/>
        </p:nvSpPr>
        <p:spPr>
          <a:xfrm>
            <a:off x="4900076" y="6323049"/>
            <a:ext cx="4115877" cy="458395"/>
          </a:xfrm>
          <a:prstGeom prst="rect">
            <a:avLst/>
          </a:prstGeom>
          <a:noFill/>
        </p:spPr>
        <p:txBody>
          <a:bodyPr wrap="square">
            <a:spAutoFit/>
          </a:bodyPr>
          <a:lstStyle/>
          <a:p>
            <a:pPr>
              <a:lnSpc>
                <a:spcPct val="1200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※各施設単位の詳細の留意点は、公園の特性なども踏まえて、府営公園</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管理要領等で定める。</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276861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14447"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B896CC07-51E3-771E-68F8-365B37AFEB78}"/>
              </a:ext>
            </a:extLst>
          </p:cNvPr>
          <p:cNvSpPr txBox="1"/>
          <p:nvPr/>
        </p:nvSpPr>
        <p:spPr>
          <a:xfrm>
            <a:off x="85448" y="541077"/>
            <a:ext cx="3388895" cy="369332"/>
          </a:xfrm>
          <a:prstGeom prst="rect">
            <a:avLst/>
          </a:prstGeom>
          <a:noFill/>
        </p:spPr>
        <p:txBody>
          <a:bodyPr wrap="square">
            <a:spAutoFit/>
          </a:bodyPr>
          <a:lstStyle/>
          <a:p>
            <a:pPr algn="just"/>
            <a:r>
              <a:rPr lang="en-US" altLang="ja-JP" b="1" kern="100" dirty="0">
                <a:solidFill>
                  <a:srgbClr val="000000"/>
                </a:solidFill>
                <a:effectLst/>
                <a:latin typeface="Meiryo UI" panose="020B0604030504040204" pitchFamily="50" charset="-128"/>
                <a:ea typeface="Meiryo UI" panose="020B0604030504040204" pitchFamily="50" charset="-128"/>
              </a:rPr>
              <a:t>3.</a:t>
            </a:r>
            <a:r>
              <a:rPr lang="ja-JP" altLang="en-US" b="1" kern="100" dirty="0">
                <a:solidFill>
                  <a:srgbClr val="000000"/>
                </a:solidFill>
                <a:effectLst/>
                <a:latin typeface="Meiryo UI" panose="020B0604030504040204" pitchFamily="50" charset="-128"/>
                <a:ea typeface="Meiryo UI" panose="020B0604030504040204" pitchFamily="50" charset="-128"/>
              </a:rPr>
              <a:t>４</a:t>
            </a:r>
            <a:r>
              <a:rPr lang="en-US" altLang="ja-JP" b="1" kern="100" dirty="0">
                <a:solidFill>
                  <a:srgbClr val="000000"/>
                </a:solidFill>
                <a:effectLst/>
                <a:latin typeface="Meiryo UI" panose="020B0604030504040204" pitchFamily="50" charset="-128"/>
                <a:ea typeface="Meiryo UI" panose="020B0604030504040204" pitchFamily="50" charset="-128"/>
              </a:rPr>
              <a:t>.5</a:t>
            </a:r>
            <a:r>
              <a:rPr lang="ja-JP" altLang="ja-JP" b="1" kern="100" dirty="0">
                <a:solidFill>
                  <a:srgbClr val="000000"/>
                </a:solidFill>
                <a:effectLst/>
                <a:latin typeface="Meiryo UI" panose="020B0604030504040204" pitchFamily="50" charset="-128"/>
                <a:ea typeface="Meiryo UI" panose="020B0604030504040204" pitchFamily="50" charset="-128"/>
              </a:rPr>
              <a:t>　</a:t>
            </a:r>
            <a:r>
              <a:rPr lang="ja-JP" altLang="ja-JP" b="1" kern="100" dirty="0">
                <a:effectLst/>
                <a:latin typeface="Meiryo UI" panose="020B0604030504040204" pitchFamily="50" charset="-128"/>
                <a:ea typeface="Meiryo UI" panose="020B0604030504040204" pitchFamily="50" charset="-128"/>
              </a:rPr>
              <a:t>日常的な維持管理</a:t>
            </a:r>
          </a:p>
        </p:txBody>
      </p:sp>
      <p:sp>
        <p:nvSpPr>
          <p:cNvPr id="7" name="Rectangle 4">
            <a:extLst>
              <a:ext uri="{FF2B5EF4-FFF2-40B4-BE49-F238E27FC236}">
                <a16:creationId xmlns:a16="http://schemas.microsoft.com/office/drawing/2014/main" id="{BE2E99E9-7F59-0E95-9E8D-BDA8B2FCD878}"/>
              </a:ext>
            </a:extLst>
          </p:cNvPr>
          <p:cNvSpPr>
            <a:spLocks noChangeArrowheads="1"/>
          </p:cNvSpPr>
          <p:nvPr/>
        </p:nvSpPr>
        <p:spPr bwMode="auto">
          <a:xfrm>
            <a:off x="128047" y="34591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テキスト ボックス 4">
            <a:extLst>
              <a:ext uri="{FF2B5EF4-FFF2-40B4-BE49-F238E27FC236}">
                <a16:creationId xmlns:a16="http://schemas.microsoft.com/office/drawing/2014/main" id="{6DDAF040-00F1-BF09-0CAB-5859362B6FA8}"/>
              </a:ext>
            </a:extLst>
          </p:cNvPr>
          <p:cNvSpPr txBox="1"/>
          <p:nvPr/>
        </p:nvSpPr>
        <p:spPr>
          <a:xfrm>
            <a:off x="441314" y="1024276"/>
            <a:ext cx="2945353" cy="276999"/>
          </a:xfrm>
          <a:prstGeom prst="rect">
            <a:avLst/>
          </a:prstGeom>
          <a:noFill/>
        </p:spPr>
        <p:txBody>
          <a:bodyPr wrap="square">
            <a:spAutoFit/>
          </a:bodyPr>
          <a:lstStyle/>
          <a:p>
            <a:pPr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５）　維持管理作業計画の策定</a:t>
            </a:r>
          </a:p>
        </p:txBody>
      </p:sp>
      <p:sp>
        <p:nvSpPr>
          <p:cNvPr id="8" name="テキスト ボックス 7">
            <a:extLst>
              <a:ext uri="{FF2B5EF4-FFF2-40B4-BE49-F238E27FC236}">
                <a16:creationId xmlns:a16="http://schemas.microsoft.com/office/drawing/2014/main" id="{CB8862EC-89B0-08FA-3D94-2AEA9E079739}"/>
              </a:ext>
            </a:extLst>
          </p:cNvPr>
          <p:cNvSpPr txBox="1"/>
          <p:nvPr/>
        </p:nvSpPr>
        <p:spPr>
          <a:xfrm>
            <a:off x="595336" y="1328257"/>
            <a:ext cx="3976664" cy="1175450"/>
          </a:xfrm>
          <a:prstGeom prst="rect">
            <a:avLst/>
          </a:prstGeom>
          <a:noFill/>
        </p:spPr>
        <p:txBody>
          <a:bodyPr wrap="square">
            <a:spAutoFit/>
          </a:bodyPr>
          <a:lstStyle/>
          <a:p>
            <a:pPr algn="just">
              <a:lnSpc>
                <a:spcPct val="120000"/>
              </a:lnSpc>
            </a:pP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維持管理作業を効率的・効果的に実践するために、日常的</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に実施する作業について、具体的な維持管理作業計画</a:t>
            </a:r>
            <a:r>
              <a:rPr lang="ja-JP" altLang="ja-JP" sz="1200" kern="100" baseline="300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19</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参照）を策定する。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※なお、指定管理者は毎年度作成する事業実施計画書にて</a:t>
            </a:r>
            <a:endParaRPr lang="en-US"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定める。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848E40BE-8014-1F6F-B186-89AE1CDBC9D5}"/>
              </a:ext>
            </a:extLst>
          </p:cNvPr>
          <p:cNvSpPr txBox="1"/>
          <p:nvPr/>
        </p:nvSpPr>
        <p:spPr>
          <a:xfrm>
            <a:off x="1294618" y="2530689"/>
            <a:ext cx="2578100" cy="253888"/>
          </a:xfrm>
          <a:prstGeom prst="rect">
            <a:avLst/>
          </a:prstGeom>
          <a:noFill/>
        </p:spPr>
        <p:txBody>
          <a:bodyPr wrap="square">
            <a:spAutoFit/>
          </a:bodyPr>
          <a:lstStyle/>
          <a:p>
            <a:pPr algn="ctr">
              <a:spcBef>
                <a:spcPts val="600"/>
              </a:spcBef>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3.4‑19</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維持管理作業計画（例示）</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2" name="表 11">
            <a:extLst>
              <a:ext uri="{FF2B5EF4-FFF2-40B4-BE49-F238E27FC236}">
                <a16:creationId xmlns:a16="http://schemas.microsoft.com/office/drawing/2014/main" id="{92816861-AF3B-B747-9458-0B4FDA9ACB92}"/>
              </a:ext>
            </a:extLst>
          </p:cNvPr>
          <p:cNvGraphicFramePr>
            <a:graphicFrameLocks noGrp="1"/>
          </p:cNvGraphicFramePr>
          <p:nvPr/>
        </p:nvGraphicFramePr>
        <p:xfrm>
          <a:off x="231140" y="2810401"/>
          <a:ext cx="4340860" cy="1527620"/>
        </p:xfrm>
        <a:graphic>
          <a:graphicData uri="http://schemas.openxmlformats.org/drawingml/2006/table">
            <a:tbl>
              <a:tblPr>
                <a:tableStyleId>{5C22544A-7EE6-4342-B048-85BDC9FD1C3A}</a:tableStyleId>
              </a:tblPr>
              <a:tblGrid>
                <a:gridCol w="600149">
                  <a:extLst>
                    <a:ext uri="{9D8B030D-6E8A-4147-A177-3AD203B41FA5}">
                      <a16:colId xmlns:a16="http://schemas.microsoft.com/office/drawing/2014/main" val="1533143835"/>
                    </a:ext>
                  </a:extLst>
                </a:gridCol>
                <a:gridCol w="3740711">
                  <a:extLst>
                    <a:ext uri="{9D8B030D-6E8A-4147-A177-3AD203B41FA5}">
                      <a16:colId xmlns:a16="http://schemas.microsoft.com/office/drawing/2014/main" val="3030109064"/>
                    </a:ext>
                  </a:extLst>
                </a:gridCol>
              </a:tblGrid>
              <a:tr h="203835">
                <a:tc>
                  <a:txBody>
                    <a:bodyPr/>
                    <a:lstStyle/>
                    <a:p>
                      <a:pPr algn="ctr">
                        <a:lnSpc>
                          <a:spcPts val="1400"/>
                        </a:lnSpc>
                      </a:pPr>
                      <a:r>
                        <a:rPr lang="ja-JP" sz="1000" kern="100" dirty="0">
                          <a:solidFill>
                            <a:sysClr val="windowText" lastClr="000000"/>
                          </a:solidFill>
                          <a:effectLst/>
                        </a:rPr>
                        <a:t>項目</a:t>
                      </a:r>
                      <a:endParaRPr lang="ja-JP" sz="105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144780" algn="ctr">
                        <a:lnSpc>
                          <a:spcPts val="1400"/>
                        </a:lnSpc>
                      </a:pPr>
                      <a:r>
                        <a:rPr lang="ja-JP" sz="1000" kern="100" dirty="0">
                          <a:solidFill>
                            <a:sysClr val="windowText" lastClr="000000"/>
                          </a:solidFill>
                          <a:effectLst/>
                        </a:rPr>
                        <a:t>内容</a:t>
                      </a:r>
                      <a:endParaRPr lang="ja-JP" sz="105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05401613"/>
                  </a:ext>
                </a:extLst>
              </a:tr>
              <a:tr h="595630">
                <a:tc>
                  <a:txBody>
                    <a:bodyPr/>
                    <a:lstStyle/>
                    <a:p>
                      <a:pPr algn="just">
                        <a:lnSpc>
                          <a:spcPts val="1800"/>
                        </a:lnSpc>
                      </a:pPr>
                      <a:r>
                        <a:rPr lang="ja-JP" sz="1050" kern="100" dirty="0">
                          <a:solidFill>
                            <a:sysClr val="windowText" lastClr="000000"/>
                          </a:solidFill>
                          <a:effectLst/>
                        </a:rPr>
                        <a:t>維持管理作業</a:t>
                      </a:r>
                      <a:endParaRPr lang="ja-JP" sz="105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87313" lvl="0" indent="-87313" algn="just">
                        <a:lnSpc>
                          <a:spcPct val="120000"/>
                        </a:lnSpc>
                        <a:buFont typeface="Wingdings" panose="05000000000000000000" pitchFamily="2" charset="2"/>
                        <a:buChar char=""/>
                      </a:pPr>
                      <a:r>
                        <a:rPr lang="ja-JP" sz="1050" kern="100" dirty="0">
                          <a:solidFill>
                            <a:sysClr val="windowText" lastClr="000000"/>
                          </a:solidFill>
                          <a:effectLst/>
                        </a:rPr>
                        <a:t>指定管理者等で実施可能な修繕業務の整理</a:t>
                      </a:r>
                    </a:p>
                    <a:p>
                      <a:pPr marL="0" lvl="0" indent="0" algn="just">
                        <a:lnSpc>
                          <a:spcPct val="120000"/>
                        </a:lnSpc>
                        <a:buFont typeface="Wingdings" panose="05000000000000000000" pitchFamily="2" charset="2"/>
                        <a:buChar char=""/>
                      </a:pPr>
                      <a:r>
                        <a:rPr lang="ja-JP" sz="1050" kern="100" dirty="0">
                          <a:solidFill>
                            <a:sysClr val="windowText" lastClr="000000"/>
                          </a:solidFill>
                          <a:effectLst/>
                        </a:rPr>
                        <a:t>応急対応時の初動体制・緊急連絡網の整理</a:t>
                      </a:r>
                    </a:p>
                    <a:p>
                      <a:pPr marL="0" lvl="0" indent="0" algn="just">
                        <a:lnSpc>
                          <a:spcPct val="120000"/>
                        </a:lnSpc>
                        <a:buFont typeface="Wingdings" panose="05000000000000000000" pitchFamily="2" charset="2"/>
                        <a:buChar char=""/>
                      </a:pPr>
                      <a:r>
                        <a:rPr lang="ja-JP" sz="1050" kern="100" dirty="0">
                          <a:solidFill>
                            <a:sysClr val="windowText" lastClr="000000"/>
                          </a:solidFill>
                          <a:effectLst/>
                        </a:rPr>
                        <a:t>清掃、除草、美化活動（清掃・啓発等）等の維持作業の整</a:t>
                      </a:r>
                      <a:endParaRPr lang="en-US" altLang="ja-JP" sz="1050" kern="100" dirty="0">
                        <a:solidFill>
                          <a:sysClr val="windowText" lastClr="000000"/>
                        </a:solidFill>
                        <a:effectLst/>
                      </a:endParaRPr>
                    </a:p>
                    <a:p>
                      <a:pPr marL="0" lvl="0" indent="0" algn="just">
                        <a:lnSpc>
                          <a:spcPct val="120000"/>
                        </a:lnSpc>
                        <a:buFont typeface="Wingdings" panose="05000000000000000000" pitchFamily="2" charset="2"/>
                        <a:buNone/>
                      </a:pPr>
                      <a:r>
                        <a:rPr lang="ja-JP" altLang="en-US" sz="1050" kern="100" dirty="0">
                          <a:solidFill>
                            <a:sysClr val="windowText" lastClr="000000"/>
                          </a:solidFill>
                          <a:effectLst/>
                        </a:rPr>
                        <a:t>　</a:t>
                      </a:r>
                      <a:r>
                        <a:rPr lang="ja-JP" sz="1050" kern="100" dirty="0">
                          <a:solidFill>
                            <a:sysClr val="windowText" lastClr="000000"/>
                          </a:solidFill>
                          <a:effectLst/>
                        </a:rPr>
                        <a:t>理</a:t>
                      </a:r>
                    </a:p>
                    <a:p>
                      <a:pPr marL="0" lvl="0" indent="0" algn="just">
                        <a:lnSpc>
                          <a:spcPct val="120000"/>
                        </a:lnSpc>
                        <a:buFont typeface="Wingdings" panose="05000000000000000000" pitchFamily="2" charset="2"/>
                        <a:buChar char=""/>
                      </a:pPr>
                      <a:r>
                        <a:rPr lang="ja-JP" sz="1050" kern="100" dirty="0">
                          <a:solidFill>
                            <a:sysClr val="windowText" lastClr="000000"/>
                          </a:solidFill>
                          <a:effectLst/>
                        </a:rPr>
                        <a:t>長寿命化に資するきめ細やかな計画的修繕作業の整理</a:t>
                      </a:r>
                      <a:endParaRPr lang="en-US" altLang="ja-JP" sz="1050" kern="100" dirty="0">
                        <a:solidFill>
                          <a:sysClr val="windowText" lastClr="000000"/>
                        </a:solidFill>
                        <a:effectLst/>
                      </a:endParaRPr>
                    </a:p>
                    <a:p>
                      <a:pPr marL="0" lvl="0" indent="0" algn="just">
                        <a:lnSpc>
                          <a:spcPct val="120000"/>
                        </a:lnSpc>
                        <a:buFont typeface="Wingdings" panose="05000000000000000000" pitchFamily="2" charset="2"/>
                        <a:buChar char=""/>
                      </a:pPr>
                      <a:r>
                        <a:rPr lang="ja-JP" sz="1050" kern="100" dirty="0">
                          <a:solidFill>
                            <a:sysClr val="windowText" lastClr="000000"/>
                          </a:solidFill>
                          <a:effectLst/>
                        </a:rPr>
                        <a:t>利用者による損傷などの人為的な問題の排除方法</a:t>
                      </a:r>
                      <a:br>
                        <a:rPr lang="en-US" sz="1050" kern="100" dirty="0">
                          <a:solidFill>
                            <a:sysClr val="windowText" lastClr="000000"/>
                          </a:solidFill>
                          <a:effectLst/>
                        </a:rPr>
                      </a:br>
                      <a:r>
                        <a:rPr lang="ja-JP" sz="1050" kern="100" dirty="0">
                          <a:solidFill>
                            <a:sysClr val="windowText" lastClr="000000"/>
                          </a:solidFill>
                          <a:effectLst/>
                        </a:rPr>
                        <a:t>＜利用者への指導徹底など＞</a:t>
                      </a:r>
                      <a:endParaRPr lang="ja-JP" sz="1050" kern="100" dirty="0">
                        <a:solidFill>
                          <a:sysClr val="windowText" lastClr="0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5404656"/>
                  </a:ext>
                </a:extLst>
              </a:tr>
            </a:tbl>
          </a:graphicData>
        </a:graphic>
      </p:graphicFrame>
      <p:sp>
        <p:nvSpPr>
          <p:cNvPr id="14" name="テキスト ボックス 13">
            <a:extLst>
              <a:ext uri="{FF2B5EF4-FFF2-40B4-BE49-F238E27FC236}">
                <a16:creationId xmlns:a16="http://schemas.microsoft.com/office/drawing/2014/main" id="{44C3A94A-71B6-682D-E115-649AC0DB7AA3}"/>
              </a:ext>
            </a:extLst>
          </p:cNvPr>
          <p:cNvSpPr txBox="1"/>
          <p:nvPr/>
        </p:nvSpPr>
        <p:spPr>
          <a:xfrm>
            <a:off x="114447" y="4481836"/>
            <a:ext cx="2044700" cy="277799"/>
          </a:xfrm>
          <a:prstGeom prst="rect">
            <a:avLst/>
          </a:prstGeom>
          <a:noFill/>
        </p:spPr>
        <p:txBody>
          <a:bodyPr wrap="square">
            <a:spAutoFit/>
          </a:bodyPr>
          <a:lstStyle/>
          <a:p>
            <a:r>
              <a:rPr lang="ja-JP" altLang="ja-JP" sz="1200" b="1" kern="100" dirty="0">
                <a:effectLst/>
                <a:highlight>
                  <a:srgbClr val="FFFF99"/>
                </a:highlight>
                <a:latin typeface="Meiryo UI" panose="020B0604030504040204" pitchFamily="50" charset="-128"/>
                <a:ea typeface="Meiryo UI" panose="020B0604030504040204" pitchFamily="50" charset="-128"/>
              </a:rPr>
              <a:t>（２） データの蓄積・管理</a:t>
            </a:r>
          </a:p>
        </p:txBody>
      </p:sp>
      <p:sp>
        <p:nvSpPr>
          <p:cNvPr id="16" name="テキスト ボックス 15">
            <a:extLst>
              <a:ext uri="{FF2B5EF4-FFF2-40B4-BE49-F238E27FC236}">
                <a16:creationId xmlns:a16="http://schemas.microsoft.com/office/drawing/2014/main" id="{7DDCD362-2DAB-F7D8-7003-61D18378CA20}"/>
              </a:ext>
            </a:extLst>
          </p:cNvPr>
          <p:cNvSpPr txBox="1"/>
          <p:nvPr/>
        </p:nvSpPr>
        <p:spPr>
          <a:xfrm>
            <a:off x="478632" y="4813397"/>
            <a:ext cx="4093368" cy="1618648"/>
          </a:xfrm>
          <a:prstGeom prst="rect">
            <a:avLst/>
          </a:prstGeom>
          <a:noFill/>
        </p:spPr>
        <p:txBody>
          <a:bodyPr wrap="square">
            <a:spAutoFit/>
          </a:bodyPr>
          <a:lstStyle/>
          <a:p>
            <a:pPr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１）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維持管理データベースシステムによる管理</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355600"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維持管理のデータについては、基本的に建設</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CALS</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システム</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p>
          <a:p>
            <a:pPr indent="177800" algn="l">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や維持管理データベースシステム</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で管理・蓄積しているが、公</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77800"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園分野では建設</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CALS</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システムや</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維持管理データベースシステ</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177800" algn="l">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ム</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とは独立したシステムで管理しているものがある。公園分野に</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77800"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おいては、指定管理者による包括的管理により、指定管理者</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77800" algn="l">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にデータの管理や蓄積を依存しているところがある。</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p>
        </p:txBody>
      </p:sp>
      <p:sp>
        <p:nvSpPr>
          <p:cNvPr id="17" name="テキスト ボックス 16">
            <a:extLst>
              <a:ext uri="{FF2B5EF4-FFF2-40B4-BE49-F238E27FC236}">
                <a16:creationId xmlns:a16="http://schemas.microsoft.com/office/drawing/2014/main" id="{7D673CB5-1549-E5E4-22FE-5220484B1386}"/>
              </a:ext>
            </a:extLst>
          </p:cNvPr>
          <p:cNvSpPr txBox="1"/>
          <p:nvPr/>
        </p:nvSpPr>
        <p:spPr>
          <a:xfrm>
            <a:off x="4827754" y="955251"/>
            <a:ext cx="4093368" cy="1397049"/>
          </a:xfrm>
          <a:prstGeom prst="rect">
            <a:avLst/>
          </a:prstGeom>
          <a:noFill/>
        </p:spPr>
        <p:txBody>
          <a:bodyPr wrap="square">
            <a:spAutoFit/>
          </a:bodyPr>
          <a:lstStyle/>
          <a:p>
            <a:pPr algn="l">
              <a:lnSpc>
                <a:spcPct val="120000"/>
              </a:lnSpc>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指定管理者にて実施した設備点検などのデータについては、</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177800" algn="l">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電子データ化し維持管理データベースシステムにて管理や蓄積</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177800" algn="l">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を行い、大阪府との情報共有と連携を図る。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77800" algn="l">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以上を踏まえ、今後、効率的・効果的な維持管理に向け、</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77800" algn="l">
              <a:lnSpc>
                <a:spcPct val="120000"/>
              </a:lnSpc>
            </a:pP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点検データ等を有効に活用していくためには、</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維持管理データ</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indent="177800" algn="l">
              <a:lnSpc>
                <a:spcPct val="120000"/>
              </a:lnSpc>
            </a:pP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ベースシステムにてデータの蓄積と管理を行う。</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049" name="図 13">
            <a:extLst>
              <a:ext uri="{FF2B5EF4-FFF2-40B4-BE49-F238E27FC236}">
                <a16:creationId xmlns:a16="http://schemas.microsoft.com/office/drawing/2014/main" id="{6E5C0853-5504-C532-776F-B1B2B4F3AA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8628" y="4347787"/>
            <a:ext cx="4050925" cy="2300850"/>
          </a:xfrm>
          <a:prstGeom prst="rect">
            <a:avLst/>
          </a:prstGeom>
          <a:solidFill>
            <a:srgbClr val="FDFDE7"/>
          </a:solidFill>
          <a:ln>
            <a:noFill/>
          </a:ln>
        </p:spPr>
      </p:pic>
      <p:sp>
        <p:nvSpPr>
          <p:cNvPr id="18" name="テキスト ボックス 17">
            <a:extLst>
              <a:ext uri="{FF2B5EF4-FFF2-40B4-BE49-F238E27FC236}">
                <a16:creationId xmlns:a16="http://schemas.microsoft.com/office/drawing/2014/main" id="{E671EA4B-CDD3-40FA-9621-88DF408F6DC1}"/>
              </a:ext>
            </a:extLst>
          </p:cNvPr>
          <p:cNvSpPr txBox="1"/>
          <p:nvPr/>
        </p:nvSpPr>
        <p:spPr>
          <a:xfrm>
            <a:off x="5599952" y="2343145"/>
            <a:ext cx="2289424" cy="276999"/>
          </a:xfrm>
          <a:prstGeom prst="rect">
            <a:avLst/>
          </a:prstGeom>
          <a:noFill/>
        </p:spPr>
        <p:txBody>
          <a:bodyPr wrap="square">
            <a:spAutoFit/>
          </a:bodyPr>
          <a:lstStyle/>
          <a:p>
            <a:pPr algn="ctr">
              <a:spcBef>
                <a:spcPts val="600"/>
              </a:spcBef>
              <a:spcAft>
                <a:spcPts val="0"/>
              </a:spcAf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表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3.4‑20</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0" dirty="0">
                <a:effectLst/>
                <a:latin typeface="Meiryo UI" panose="020B0604030504040204" pitchFamily="50" charset="-128"/>
                <a:ea typeface="Meiryo UI" panose="020B0604030504040204" pitchFamily="50" charset="-128"/>
                <a:cs typeface="Times New Roman" panose="02020603050405020304" pitchFamily="18" charset="0"/>
              </a:rPr>
              <a:t>個別の管理システム</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215</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graphicFrame>
        <p:nvGraphicFramePr>
          <p:cNvPr id="9" name="表 8">
            <a:extLst>
              <a:ext uri="{FF2B5EF4-FFF2-40B4-BE49-F238E27FC236}">
                <a16:creationId xmlns:a16="http://schemas.microsoft.com/office/drawing/2014/main" id="{47C32E05-9C7F-41BC-8EF7-0A9957108340}"/>
              </a:ext>
            </a:extLst>
          </p:cNvPr>
          <p:cNvGraphicFramePr>
            <a:graphicFrameLocks noGrp="1"/>
          </p:cNvGraphicFramePr>
          <p:nvPr/>
        </p:nvGraphicFramePr>
        <p:xfrm>
          <a:off x="4861937" y="2589688"/>
          <a:ext cx="4050925" cy="1471333"/>
        </p:xfrm>
        <a:graphic>
          <a:graphicData uri="http://schemas.openxmlformats.org/drawingml/2006/table">
            <a:tbl>
              <a:tblPr>
                <a:tableStyleId>{5C22544A-7EE6-4342-B048-85BDC9FD1C3A}</a:tableStyleId>
              </a:tblPr>
              <a:tblGrid>
                <a:gridCol w="486371">
                  <a:extLst>
                    <a:ext uri="{9D8B030D-6E8A-4147-A177-3AD203B41FA5}">
                      <a16:colId xmlns:a16="http://schemas.microsoft.com/office/drawing/2014/main" val="2133671029"/>
                    </a:ext>
                  </a:extLst>
                </a:gridCol>
                <a:gridCol w="737532">
                  <a:extLst>
                    <a:ext uri="{9D8B030D-6E8A-4147-A177-3AD203B41FA5}">
                      <a16:colId xmlns:a16="http://schemas.microsoft.com/office/drawing/2014/main" val="1797867750"/>
                    </a:ext>
                  </a:extLst>
                </a:gridCol>
                <a:gridCol w="2827022">
                  <a:extLst>
                    <a:ext uri="{9D8B030D-6E8A-4147-A177-3AD203B41FA5}">
                      <a16:colId xmlns:a16="http://schemas.microsoft.com/office/drawing/2014/main" val="1238825204"/>
                    </a:ext>
                  </a:extLst>
                </a:gridCol>
              </a:tblGrid>
              <a:tr h="176682">
                <a:tc>
                  <a:txBody>
                    <a:bodyPr/>
                    <a:lstStyle/>
                    <a:p>
                      <a:pPr algn="ctr">
                        <a:lnSpc>
                          <a:spcPts val="14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分野</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4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名称</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4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内容</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35432144"/>
                  </a:ext>
                </a:extLst>
              </a:tr>
              <a:tr h="523606">
                <a:tc rowSpan="2">
                  <a:txBody>
                    <a:bodyPr/>
                    <a:lstStyle/>
                    <a:p>
                      <a:pPr algn="just">
                        <a:lnSpc>
                          <a:spcPts val="14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公園関連設備　</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ts val="14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法令点検</a:t>
                      </a:r>
                      <a:endParaRPr lang="en-US" altLang="ja-JP" sz="1000" kern="100" dirty="0">
                        <a:solidFill>
                          <a:sysClr val="windowText" lastClr="000000"/>
                        </a:solidFill>
                        <a:effectLst/>
                        <a:latin typeface="Meiryo UI" panose="020B0604030504040204" pitchFamily="50" charset="-128"/>
                        <a:ea typeface="Meiryo UI" panose="020B0604030504040204" pitchFamily="50" charset="-128"/>
                      </a:endParaRPr>
                    </a:p>
                    <a:p>
                      <a:pPr algn="just">
                        <a:lnSpc>
                          <a:spcPts val="14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データ</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4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現在、紙ベースで管理している定期点検結果を、先ずはエクセルベースによるデータ管理に移行。</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962495"/>
                  </a:ext>
                </a:extLst>
              </a:tr>
              <a:tr h="771045">
                <a:tc vMerge="1">
                  <a:txBody>
                    <a:bodyPr/>
                    <a:lstStyle/>
                    <a:p>
                      <a:endParaRPr kumimoji="1" lang="ja-JP" altLang="en-US"/>
                    </a:p>
                  </a:txBody>
                  <a:tcPr/>
                </a:tc>
                <a:tc>
                  <a:txBody>
                    <a:bodyPr/>
                    <a:lstStyle/>
                    <a:p>
                      <a:pPr algn="just">
                        <a:lnSpc>
                          <a:spcPts val="14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上記以外の</a:t>
                      </a:r>
                    </a:p>
                    <a:p>
                      <a:pPr algn="just">
                        <a:lnSpc>
                          <a:spcPts val="14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点検データ</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400"/>
                        </a:lnSpc>
                      </a:pPr>
                      <a:r>
                        <a:rPr lang="ja-JP" sz="1000" kern="100" dirty="0">
                          <a:solidFill>
                            <a:sysClr val="windowText" lastClr="000000"/>
                          </a:solidFill>
                          <a:effectLst/>
                          <a:latin typeface="Meiryo UI" panose="020B0604030504040204" pitchFamily="50" charset="-128"/>
                          <a:ea typeface="Meiryo UI" panose="020B0604030504040204" pitchFamily="50" charset="-128"/>
                        </a:rPr>
                        <a:t>現在、大阪府で蓄積・管理していないデータについては蓄積・管理の必要性を整理し、必要なデータは電子化し、維持管理データベースシステムに登録し、大阪府においても蓄積管理を進める。</a:t>
                      </a:r>
                      <a:endParaRPr lang="ja-JP" sz="100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0404540"/>
                  </a:ext>
                </a:extLst>
              </a:tr>
            </a:tbl>
          </a:graphicData>
        </a:graphic>
      </p:graphicFrame>
      <p:sp>
        <p:nvSpPr>
          <p:cNvPr id="22" name="テキスト ボックス 21">
            <a:extLst>
              <a:ext uri="{FF2B5EF4-FFF2-40B4-BE49-F238E27FC236}">
                <a16:creationId xmlns:a16="http://schemas.microsoft.com/office/drawing/2014/main" id="{BF59C778-BF2F-469F-966E-44EC42D1D191}"/>
              </a:ext>
            </a:extLst>
          </p:cNvPr>
          <p:cNvSpPr txBox="1"/>
          <p:nvPr/>
        </p:nvSpPr>
        <p:spPr>
          <a:xfrm>
            <a:off x="5273040" y="4094675"/>
            <a:ext cx="3540760" cy="276999"/>
          </a:xfrm>
          <a:prstGeom prst="rect">
            <a:avLst/>
          </a:prstGeom>
          <a:noFill/>
        </p:spPr>
        <p:txBody>
          <a:bodyPr wrap="square">
            <a:spAutoFit/>
          </a:bodyPr>
          <a:lstStyle/>
          <a:p>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図</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3.1‑12</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維持管理データベースシステム（イメージ）</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905195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14447"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216</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B896CC07-51E3-771E-68F8-365B37AFEB78}"/>
              </a:ext>
            </a:extLst>
          </p:cNvPr>
          <p:cNvSpPr txBox="1"/>
          <p:nvPr/>
        </p:nvSpPr>
        <p:spPr>
          <a:xfrm>
            <a:off x="72004" y="581123"/>
            <a:ext cx="4499996" cy="323165"/>
          </a:xfrm>
          <a:prstGeom prst="rect">
            <a:avLst/>
          </a:prstGeom>
          <a:noFill/>
        </p:spPr>
        <p:txBody>
          <a:bodyPr wrap="square">
            <a:spAutoFit/>
          </a:bodyPr>
          <a:lstStyle/>
          <a:p>
            <a:pPr algn="just"/>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500" b="1" kern="100" dirty="0">
                <a:effectLst/>
                <a:latin typeface="Meiryo UI" panose="020B0604030504040204" pitchFamily="50" charset="-128"/>
                <a:ea typeface="Meiryo UI" panose="020B0604030504040204" pitchFamily="50" charset="-128"/>
                <a:cs typeface="Times New Roman" panose="02020603050405020304" pitchFamily="18" charset="0"/>
              </a:rPr>
              <a:t>４</a:t>
            </a:r>
            <a:r>
              <a:rPr lang="en-US"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.6</a:t>
            </a:r>
            <a:r>
              <a:rPr lang="ja-JP" altLang="ja-JP" sz="1500" b="1" kern="100" dirty="0">
                <a:effectLst/>
                <a:latin typeface="Meiryo UI" panose="020B0604030504040204" pitchFamily="50" charset="-128"/>
                <a:ea typeface="Meiryo UI" panose="020B0604030504040204" pitchFamily="50" charset="-128"/>
                <a:cs typeface="Times New Roman" panose="02020603050405020304" pitchFamily="18" charset="0"/>
              </a:rPr>
              <a:t>　維持管理段階における長寿命化に資する工夫</a:t>
            </a:r>
            <a:endParaRPr lang="ja-JP" altLang="ja-JP" sz="1500" b="1" kern="100" dirty="0">
              <a:effectLst/>
              <a:latin typeface="Meiryo UI" panose="020B0604030504040204" pitchFamily="50" charset="-128"/>
              <a:ea typeface="Meiryo UI" panose="020B0604030504040204" pitchFamily="50" charset="-128"/>
            </a:endParaRPr>
          </a:p>
        </p:txBody>
      </p:sp>
      <p:sp>
        <p:nvSpPr>
          <p:cNvPr id="7" name="Rectangle 4">
            <a:extLst>
              <a:ext uri="{FF2B5EF4-FFF2-40B4-BE49-F238E27FC236}">
                <a16:creationId xmlns:a16="http://schemas.microsoft.com/office/drawing/2014/main" id="{BE2E99E9-7F59-0E95-9E8D-BDA8B2FCD878}"/>
              </a:ext>
            </a:extLst>
          </p:cNvPr>
          <p:cNvSpPr>
            <a:spLocks noChangeArrowheads="1"/>
          </p:cNvSpPr>
          <p:nvPr/>
        </p:nvSpPr>
        <p:spPr bwMode="auto">
          <a:xfrm>
            <a:off x="128047" y="34591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テキスト ボックス 4">
            <a:extLst>
              <a:ext uri="{FF2B5EF4-FFF2-40B4-BE49-F238E27FC236}">
                <a16:creationId xmlns:a16="http://schemas.microsoft.com/office/drawing/2014/main" id="{94B5746B-FE10-87B0-337B-9114969E29C8}"/>
              </a:ext>
            </a:extLst>
          </p:cNvPr>
          <p:cNvSpPr txBox="1"/>
          <p:nvPr/>
        </p:nvSpPr>
        <p:spPr>
          <a:xfrm>
            <a:off x="215900" y="1067092"/>
            <a:ext cx="4356100" cy="3388748"/>
          </a:xfrm>
          <a:prstGeom prst="rect">
            <a:avLst/>
          </a:prstGeom>
          <a:noFill/>
        </p:spPr>
        <p:txBody>
          <a:bodyPr wrap="square">
            <a:spAutoFit/>
          </a:bodyPr>
          <a:lstStyle/>
          <a:p>
            <a:pPr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建設</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および補修・補強の計画、設計等の段階において、最小限の</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維持管理でこれまで以上に施設の長寿命化が実現できる構造・工</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法等を検討し、ライフサイクルコストの縮減を図る。</a:t>
            </a:r>
          </a:p>
          <a:p>
            <a:pPr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a:t>
            </a:r>
            <a:r>
              <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長寿命化やコスト縮減のための工夫</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に関する 情報を共有化</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するとともに、その中で、効率性に優れているものや高い効果が得られ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た</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もの</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など</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については、</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検証結果の共有を図る。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以下に事例を</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紹介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・園内照明を</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ＬＥＤ照明へ変更</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することで、長寿命化とランニング</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ct val="120000"/>
              </a:lnSpc>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コストの低減を実施。</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49263" indent="-449263" algn="l">
              <a:lnSpc>
                <a:spcPct val="120000"/>
              </a:lnSpc>
            </a:pP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49263" indent="-449263" algn="l">
              <a:lnSpc>
                <a:spcPct val="120000"/>
              </a:lnSpc>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・臨海部に位置する公園等では、設置環境に合わせ</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塩害対策</a:t>
            </a:r>
            <a:r>
              <a:rPr lang="ja-JP" altLang="en-US"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に</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449263" indent="-449263" algn="l">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配慮した材質</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を選定</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し耐久性の向上を図るなど、補修、更新にか</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49263" indent="-449263" algn="l">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かるサイクルの長期化を実施。　</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700"/>
              </a:lnSpc>
            </a:pP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B5F6733-6A11-2886-1746-5603CBC7CA33}"/>
              </a:ext>
            </a:extLst>
          </p:cNvPr>
          <p:cNvSpPr txBox="1"/>
          <p:nvPr/>
        </p:nvSpPr>
        <p:spPr>
          <a:xfrm>
            <a:off x="4700047" y="534956"/>
            <a:ext cx="2310352" cy="369332"/>
          </a:xfrm>
          <a:prstGeom prst="rect">
            <a:avLst/>
          </a:prstGeom>
          <a:noFill/>
        </p:spPr>
        <p:txBody>
          <a:bodyPr wrap="square">
            <a:spAutoFit/>
          </a:bodyPr>
          <a:lstStyle/>
          <a:p>
            <a:pPr marL="363220" indent="-363220" algn="just"/>
            <a:r>
              <a:rPr lang="en-US" altLang="ja-JP" sz="1800" b="1" kern="100" dirty="0">
                <a:effectLst/>
                <a:latin typeface="HG丸ｺﾞｼｯｸM-PRO" panose="020F0400000000000000" pitchFamily="50" charset="-128"/>
                <a:ea typeface="HG丸ｺﾞｼｯｸM-PRO" panose="020F0400000000000000" pitchFamily="50" charset="-128"/>
              </a:rPr>
              <a:t>3.</a:t>
            </a:r>
            <a:r>
              <a:rPr lang="ja-JP" altLang="en-US" sz="1800" b="1" kern="100" dirty="0">
                <a:effectLst/>
                <a:latin typeface="HG丸ｺﾞｼｯｸM-PRO" panose="020F0400000000000000" pitchFamily="50" charset="-128"/>
                <a:ea typeface="HG丸ｺﾞｼｯｸM-PRO" panose="020F0400000000000000" pitchFamily="50" charset="-128"/>
              </a:rPr>
              <a:t>４</a:t>
            </a:r>
            <a:r>
              <a:rPr lang="en-US" altLang="ja-JP" sz="1800" b="1" kern="100" dirty="0">
                <a:effectLst/>
                <a:latin typeface="HG丸ｺﾞｼｯｸM-PRO" panose="020F0400000000000000" pitchFamily="50" charset="-128"/>
                <a:ea typeface="HG丸ｺﾞｼｯｸM-PRO" panose="020F0400000000000000" pitchFamily="50" charset="-128"/>
              </a:rPr>
              <a:t>.7</a:t>
            </a:r>
            <a:r>
              <a:rPr lang="ja-JP" altLang="ja-JP" sz="1800" b="1" kern="100" dirty="0">
                <a:effectLst/>
                <a:latin typeface="HG丸ｺﾞｼｯｸM-PRO" panose="020F0400000000000000" pitchFamily="50" charset="-128"/>
                <a:ea typeface="HG丸ｺﾞｼｯｸM-PRO" panose="020F0400000000000000" pitchFamily="50" charset="-128"/>
              </a:rPr>
              <a:t>新技術の活用</a:t>
            </a:r>
          </a:p>
        </p:txBody>
      </p:sp>
      <p:sp>
        <p:nvSpPr>
          <p:cNvPr id="10" name="テキスト ボックス 9">
            <a:extLst>
              <a:ext uri="{FF2B5EF4-FFF2-40B4-BE49-F238E27FC236}">
                <a16:creationId xmlns:a16="http://schemas.microsoft.com/office/drawing/2014/main" id="{9B05676B-0B46-E527-C415-9DD864A2475F}"/>
              </a:ext>
            </a:extLst>
          </p:cNvPr>
          <p:cNvSpPr txBox="1"/>
          <p:nvPr/>
        </p:nvSpPr>
        <p:spPr>
          <a:xfrm>
            <a:off x="4812631" y="1068005"/>
            <a:ext cx="4203321" cy="5499775"/>
          </a:xfrm>
          <a:prstGeom prst="rect">
            <a:avLst/>
          </a:prstGeom>
          <a:noFill/>
        </p:spPr>
        <p:txBody>
          <a:bodyPr wrap="square">
            <a:spAutoFit/>
          </a:bodyPr>
          <a:lstStyle/>
          <a:p>
            <a:pPr indent="177800" algn="l">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維持管理では、新たな技術、材料、工法等を積極的に取り</a:t>
            </a:r>
            <a:r>
              <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p>
          <a:p>
            <a:pPr algn="l">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入れ、活用していくことが、より効率的・効果的に推進していく方策のひとつであると考えられる。</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93663" algn="just">
              <a:lnSpc>
                <a:spcPct val="120000"/>
              </a:lnSpc>
            </a:pPr>
            <a:r>
              <a:rPr lang="ja-JP" altLang="en-US"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新技術の取り組みでは、国土交通省やデジタル庁においてデジタル技術を活用した維持管理などの取り組みが行われているところである。</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77800" algn="just">
              <a:lnSpc>
                <a:spcPct val="120000"/>
              </a:lnSpc>
            </a:pPr>
            <a:r>
              <a:rPr lang="en-US"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AI</a:t>
            </a: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活用した自動運転による監視制御システムや運転状態の変化を監視し、保守提案を行うなど、維持管理を効率的、効果的に行う技術の取り組みが行われている。但し、これらの技術は、実証実験中の技術が多い状況である。</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778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新技術としてのデジタル技術の活用では、職員の減少に対する個人にかかる業務負荷の軽減（時間の確保）と技術水準（技術力）の維持を主目的としつつ、非常時の府民への安全確保（防災上）も目的に、デジタル技術の活用を意識し、今後の技術の動向に注視し維持管理を進めていきたい。</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77800" algn="just">
              <a:lnSpc>
                <a:spcPct val="120000"/>
              </a:lnSpc>
            </a:pPr>
            <a:r>
              <a:rPr lang="ja-JP" altLang="ja-JP" sz="105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現在注目される技術は、個人にかかる業務負荷の軽減として、各種カメラを用 いた遠隔臨場や遠隔監視による故障の予兆、傾向監視などを自動化することによる技術的判断を補足する技術など、技術水準の維持を目的とした技術の伝承では、ＡＲや動画撮影による視覚を意識した技術資料の作成など、非常時への対応では、定点監視カメラなどを活用するデジタル技術の取り組みなどが注目されるところであるが、技術開発の動向を注視し、</a:t>
            </a:r>
            <a:r>
              <a:rPr lang="ja-JP" altLang="ja-JP" sz="10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設計検討の段階から各種技術の比較検証を行い、効率的、効果的な維持管理の実現に向けて導入検討を積極的に</a:t>
            </a:r>
            <a:r>
              <a:rPr lang="ja-JP" altLang="en-US" sz="10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行っていく。</a:t>
            </a:r>
            <a:endParaRPr lang="en-US" altLang="ja-JP" sz="10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20000"/>
              </a:lnSpc>
              <a:tabLst>
                <a:tab pos="4860925" algn="l"/>
              </a:tabLst>
            </a:pPr>
            <a:r>
              <a:rPr lang="ja-JP" altLang="en-US" sz="105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また、</a:t>
            </a:r>
            <a:r>
              <a:rPr lang="ja-JP" altLang="en-US" sz="105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rPr>
              <a:t>導入検討では、基本方針に示す</a:t>
            </a:r>
            <a:r>
              <a:rPr lang="en-US" altLang="ja-JP" sz="105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rPr>
              <a:t>新技術等の活用方針</a:t>
            </a:r>
            <a:r>
              <a:rPr lang="en-US" altLang="ja-JP" sz="105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に基づき、</a:t>
            </a:r>
            <a:endParaRPr lang="en-US" altLang="ja-JP" sz="105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20000"/>
              </a:lnSpc>
              <a:tabLst>
                <a:tab pos="4860925" algn="l"/>
              </a:tabLst>
            </a:pPr>
            <a:r>
              <a:rPr lang="ja-JP" altLang="ja-JP" sz="1050" dirty="0">
                <a:solidFill>
                  <a:srgbClr val="FF0000"/>
                </a:solidFill>
                <a:highlight>
                  <a:srgbClr val="FFFF99"/>
                </a:highlight>
                <a:latin typeface="Meiryo UI" panose="020B0604030504040204" pitchFamily="50" charset="-128"/>
                <a:ea typeface="Meiryo UI" panose="020B0604030504040204" pitchFamily="50" charset="-128"/>
              </a:rPr>
              <a:t>様々な機会を通して、</a:t>
            </a:r>
            <a:r>
              <a:rPr lang="ja-JP" altLang="ja-JP" sz="1050" dirty="0">
                <a:solidFill>
                  <a:srgbClr val="FF0000"/>
                </a:solidFill>
                <a:latin typeface="Meiryo UI" panose="020B0604030504040204" pitchFamily="50" charset="-128"/>
                <a:ea typeface="Meiryo UI" panose="020B0604030504040204" pitchFamily="50" charset="-128"/>
              </a:rPr>
              <a:t>管理者ニーズの発信や技術シーズを知る機会を広げ、</a:t>
            </a:r>
            <a:endParaRPr lang="en-US" altLang="ja-JP" sz="1050" dirty="0">
              <a:solidFill>
                <a:srgbClr val="FF0000"/>
              </a:solidFill>
              <a:latin typeface="Meiryo UI" panose="020B0604030504040204" pitchFamily="50" charset="-128"/>
              <a:ea typeface="Meiryo UI" panose="020B0604030504040204" pitchFamily="50" charset="-128"/>
            </a:endParaRPr>
          </a:p>
          <a:p>
            <a:pPr marL="133350" indent="-133350" algn="just">
              <a:lnSpc>
                <a:spcPct val="120000"/>
              </a:lnSpc>
              <a:tabLst>
                <a:tab pos="4860925" algn="l"/>
              </a:tabLst>
            </a:pPr>
            <a:r>
              <a:rPr lang="ja-JP" altLang="en-US" sz="1050" dirty="0">
                <a:solidFill>
                  <a:srgbClr val="FF0000"/>
                </a:solidFill>
                <a:latin typeface="Meiryo UI" panose="020B0604030504040204" pitchFamily="50" charset="-128"/>
                <a:ea typeface="Meiryo UI" panose="020B0604030504040204" pitchFamily="50" charset="-128"/>
              </a:rPr>
              <a:t>且つ、</a:t>
            </a:r>
            <a:r>
              <a:rPr lang="ja-JP" altLang="ja-JP" sz="1050" dirty="0">
                <a:solidFill>
                  <a:srgbClr val="FF0000"/>
                </a:solidFill>
                <a:highlight>
                  <a:srgbClr val="FFFF99"/>
                </a:highlight>
                <a:latin typeface="Meiryo UI" panose="020B0604030504040204" pitchFamily="50" charset="-128"/>
                <a:ea typeface="Meiryo UI" panose="020B0604030504040204" pitchFamily="50" charset="-128"/>
              </a:rPr>
              <a:t>大学や研究機関との情報共有や連携の強化</a:t>
            </a:r>
            <a:r>
              <a:rPr lang="ja-JP" altLang="en-US" sz="1050" dirty="0">
                <a:solidFill>
                  <a:srgbClr val="FF0000"/>
                </a:solidFill>
                <a:highlight>
                  <a:srgbClr val="FFFF99"/>
                </a:highlight>
                <a:latin typeface="Meiryo UI" panose="020B0604030504040204" pitchFamily="50" charset="-128"/>
                <a:ea typeface="Meiryo UI" panose="020B0604030504040204" pitchFamily="50" charset="-128"/>
              </a:rPr>
              <a:t>、</a:t>
            </a:r>
            <a:r>
              <a:rPr lang="ja-JP" altLang="en-US" sz="1050" b="0" i="0" u="none" strike="noStrike" baseline="0" dirty="0">
                <a:solidFill>
                  <a:srgbClr val="FF0000"/>
                </a:solidFill>
                <a:highlight>
                  <a:srgbClr val="FFFF99"/>
                </a:highlight>
                <a:latin typeface="Meiryo UI" panose="020B0604030504040204" pitchFamily="50" charset="-128"/>
                <a:ea typeface="Meiryo UI" panose="020B0604030504040204" pitchFamily="50" charset="-128"/>
              </a:rPr>
              <a:t>民間が所有する新技</a:t>
            </a:r>
            <a:endParaRPr lang="en-US" altLang="ja-JP" sz="1050" b="0" i="0" u="none" strike="noStrike" baseline="0" dirty="0">
              <a:solidFill>
                <a:srgbClr val="FF0000"/>
              </a:solidFill>
              <a:highlight>
                <a:srgbClr val="FFFF99"/>
              </a:highlight>
              <a:latin typeface="Meiryo UI" panose="020B0604030504040204" pitchFamily="50" charset="-128"/>
              <a:ea typeface="Meiryo UI" panose="020B0604030504040204" pitchFamily="50" charset="-128"/>
            </a:endParaRPr>
          </a:p>
          <a:p>
            <a:pPr marL="0" lvl="1" algn="just">
              <a:lnSpc>
                <a:spcPct val="120000"/>
              </a:lnSpc>
              <a:tabLst>
                <a:tab pos="4860925" algn="l"/>
              </a:tabLst>
            </a:pPr>
            <a:r>
              <a:rPr lang="ja-JP" altLang="en-US" sz="1050" b="0" i="0" u="none" strike="noStrike" baseline="0" dirty="0">
                <a:solidFill>
                  <a:srgbClr val="FF0000"/>
                </a:solidFill>
                <a:highlight>
                  <a:srgbClr val="FFFF99"/>
                </a:highlight>
                <a:latin typeface="Meiryo UI" panose="020B0604030504040204" pitchFamily="50" charset="-128"/>
                <a:ea typeface="Meiryo UI" panose="020B0604030504040204" pitchFamily="50" charset="-128"/>
              </a:rPr>
              <a:t>術や新材料等を試行・検証できるようフィールドの提供を推進し</a:t>
            </a:r>
            <a:r>
              <a:rPr lang="ja-JP" altLang="en-US" sz="1050" b="0" i="0" u="none" strike="noStrike" baseline="0" dirty="0">
                <a:solidFill>
                  <a:srgbClr val="FF0000"/>
                </a:solidFill>
                <a:latin typeface="Meiryo UI" panose="020B0604030504040204" pitchFamily="50" charset="-128"/>
                <a:ea typeface="Meiryo UI" panose="020B0604030504040204" pitchFamily="50" charset="-128"/>
              </a:rPr>
              <a:t>、より活発な技術開発を促進する取り組みを活用しならが</a:t>
            </a:r>
            <a:r>
              <a:rPr lang="ja-JP" altLang="en-US" sz="1050" b="0" i="0" u="none" strike="noStrike" baseline="0" dirty="0">
                <a:solidFill>
                  <a:srgbClr val="FF0000"/>
                </a:solidFill>
                <a:highlight>
                  <a:srgbClr val="FFFF99"/>
                </a:highlight>
                <a:latin typeface="Meiryo UI" panose="020B0604030504040204" pitchFamily="50" charset="-128"/>
                <a:ea typeface="Meiryo UI" panose="020B0604030504040204" pitchFamily="50" charset="-128"/>
              </a:rPr>
              <a:t>新技術の導入検討を図ります。</a:t>
            </a:r>
            <a:endParaRPr lang="en-US" altLang="ja-JP" sz="10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indent="177800" algn="just">
              <a:lnSpc>
                <a:spcPct val="120000"/>
              </a:lnSpc>
            </a:pPr>
            <a:endParaRPr lang="en-US" altLang="ja-JP" sz="105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57947400-2B2F-051C-D6F2-023924168E67}"/>
              </a:ext>
            </a:extLst>
          </p:cNvPr>
          <p:cNvSpPr txBox="1"/>
          <p:nvPr/>
        </p:nvSpPr>
        <p:spPr>
          <a:xfrm>
            <a:off x="1393257" y="5127075"/>
            <a:ext cx="4634564" cy="264496"/>
          </a:xfrm>
          <a:prstGeom prst="rect">
            <a:avLst/>
          </a:prstGeom>
          <a:noFill/>
        </p:spPr>
        <p:txBody>
          <a:bodyPr wrap="square">
            <a:spAutoFit/>
          </a:bodyPr>
          <a:lstStyle/>
          <a:p>
            <a:pPr marL="133350" indent="-133350" algn="just">
              <a:lnSpc>
                <a:spcPct val="120000"/>
              </a:lnSpc>
              <a:tabLst>
                <a:tab pos="4860925" algn="l"/>
              </a:tabLst>
            </a:pP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05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9059688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DDBB917B-8929-1270-3428-53C404358A25}"/>
              </a:ext>
            </a:extLst>
          </p:cNvPr>
          <p:cNvSpPr/>
          <p:nvPr/>
        </p:nvSpPr>
        <p:spPr>
          <a:xfrm>
            <a:off x="114447" y="954456"/>
            <a:ext cx="4499996" cy="5805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indent="269875" algn="just"/>
            <a:r>
              <a:rPr lang="x-none" altLang="ja-JP" sz="1800" b="1" u="sng" kern="100">
                <a:effectLst/>
                <a:latin typeface="HG丸ｺﾞｼｯｸM-PRO" panose="020F0400000000000000" pitchFamily="50" charset="-128"/>
                <a:ea typeface="HG丸ｺﾞｼｯｸM-PRO" panose="020F0400000000000000" pitchFamily="50" charset="-128"/>
              </a:rPr>
              <a:t>(1)</a:t>
            </a:r>
            <a:r>
              <a:rPr lang="ja-JP" altLang="ja-JP" sz="1800" b="1" u="sng" kern="100">
                <a:effectLst/>
                <a:latin typeface="HG丸ｺﾞｼｯｸM-PRO" panose="020F0400000000000000" pitchFamily="50" charset="-128"/>
                <a:ea typeface="HG丸ｺﾞｼｯｸM-PRO" panose="020F0400000000000000" pitchFamily="50" charset="-128"/>
              </a:rPr>
              <a:t>　</a:t>
            </a:r>
            <a:r>
              <a:rPr lang="x-none" altLang="ja-JP" sz="1800" b="1" u="sng" kern="100">
                <a:effectLst/>
                <a:latin typeface="HG丸ｺﾞｼｯｸM-PRO" panose="020F0400000000000000" pitchFamily="50" charset="-128"/>
                <a:ea typeface="HG丸ｺﾞｼｯｸM-PRO" panose="020F0400000000000000" pitchFamily="50" charset="-128"/>
              </a:rPr>
              <a:t>基本的な考え方</a:t>
            </a:r>
            <a:endParaRPr lang="ja-JP" altLang="ja-JP" sz="1800" b="1" kern="100">
              <a:effectLst/>
              <a:latin typeface="HG丸ｺﾞｼｯｸM-PRO" panose="020F0400000000000000" pitchFamily="50" charset="-128"/>
              <a:ea typeface="HG丸ｺﾞｼｯｸM-PRO" panose="020F0400000000000000" pitchFamily="50" charset="-128"/>
            </a:endParaRPr>
          </a:p>
        </p:txBody>
      </p:sp>
      <p:sp>
        <p:nvSpPr>
          <p:cNvPr id="40" name="正方形/長方形 39">
            <a:extLst>
              <a:ext uri="{FF2B5EF4-FFF2-40B4-BE49-F238E27FC236}">
                <a16:creationId xmlns:a16="http://schemas.microsoft.com/office/drawing/2014/main" id="{57B647AE-A8D5-A590-8256-A0DDF8B12053}"/>
              </a:ext>
            </a:extLst>
          </p:cNvPr>
          <p:cNvSpPr/>
          <p:nvPr/>
        </p:nvSpPr>
        <p:spPr>
          <a:xfrm>
            <a:off x="4702762" y="954456"/>
            <a:ext cx="4343354" cy="5805870"/>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4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217</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409000000000000" pitchFamily="49" charset="-128"/>
              <a:cs typeface="+mn-cs"/>
            </a:endParaRPr>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■行動計画の改定について</a:t>
            </a:r>
            <a:r>
              <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資料４－５</a:t>
            </a:r>
            <a:endParaRPr kumimoji="1" lang="ja-JP" altLang="en-US" sz="20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7" name="Rectangle 4">
            <a:extLst>
              <a:ext uri="{FF2B5EF4-FFF2-40B4-BE49-F238E27FC236}">
                <a16:creationId xmlns:a16="http://schemas.microsoft.com/office/drawing/2014/main" id="{BE2E99E9-7F59-0E95-9E8D-BDA8B2FCD878}"/>
              </a:ext>
            </a:extLst>
          </p:cNvPr>
          <p:cNvSpPr>
            <a:spLocks noChangeArrowheads="1"/>
          </p:cNvSpPr>
          <p:nvPr/>
        </p:nvSpPr>
        <p:spPr bwMode="auto">
          <a:xfrm>
            <a:off x="128047" y="34591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テキスト ボックス 4">
            <a:extLst>
              <a:ext uri="{FF2B5EF4-FFF2-40B4-BE49-F238E27FC236}">
                <a16:creationId xmlns:a16="http://schemas.microsoft.com/office/drawing/2014/main" id="{DE699919-D451-6B9D-98C8-0D3EAE2B39AD}"/>
              </a:ext>
            </a:extLst>
          </p:cNvPr>
          <p:cNvSpPr txBox="1"/>
          <p:nvPr/>
        </p:nvSpPr>
        <p:spPr>
          <a:xfrm>
            <a:off x="114447" y="554172"/>
            <a:ext cx="2407778" cy="369332"/>
          </a:xfrm>
          <a:prstGeom prst="rect">
            <a:avLst/>
          </a:prstGeom>
          <a:noFill/>
        </p:spPr>
        <p:txBody>
          <a:bodyPr wrap="square">
            <a:spAutoFit/>
          </a:bodyPr>
          <a:lstStyle/>
          <a:p>
            <a:pPr marL="363220" indent="-363220" algn="just"/>
            <a:r>
              <a:rPr lang="en-US" altLang="ja-JP" sz="1800" b="1" kern="100" dirty="0">
                <a:effectLst/>
                <a:latin typeface="Meiryo UI" panose="020B0604030504040204" pitchFamily="50" charset="-128"/>
                <a:ea typeface="Meiryo UI" panose="020B0604030504040204" pitchFamily="50" charset="-128"/>
              </a:rPr>
              <a:t>3.</a:t>
            </a:r>
            <a:r>
              <a:rPr lang="ja-JP" altLang="en-US" sz="1800" b="1" kern="100" dirty="0">
                <a:effectLst/>
                <a:latin typeface="Meiryo UI" panose="020B0604030504040204" pitchFamily="50" charset="-128"/>
                <a:ea typeface="Meiryo UI" panose="020B0604030504040204" pitchFamily="50" charset="-128"/>
              </a:rPr>
              <a:t>４</a:t>
            </a:r>
            <a:r>
              <a:rPr lang="en-US" altLang="ja-JP" sz="1800" b="1" kern="100" dirty="0">
                <a:effectLst/>
                <a:latin typeface="Meiryo UI" panose="020B0604030504040204" pitchFamily="50" charset="-128"/>
                <a:ea typeface="Meiryo UI" panose="020B0604030504040204" pitchFamily="50" charset="-128"/>
              </a:rPr>
              <a:t>.</a:t>
            </a:r>
            <a:r>
              <a:rPr lang="ja-JP" altLang="ja-JP" sz="1800" b="1" kern="100" dirty="0">
                <a:effectLst/>
                <a:latin typeface="Meiryo UI" panose="020B0604030504040204" pitchFamily="50" charset="-128"/>
                <a:ea typeface="Meiryo UI" panose="020B0604030504040204" pitchFamily="50" charset="-128"/>
              </a:rPr>
              <a:t>８　効果の検証</a:t>
            </a:r>
          </a:p>
        </p:txBody>
      </p:sp>
      <p:sp>
        <p:nvSpPr>
          <p:cNvPr id="8" name="テキスト ボックス 7">
            <a:extLst>
              <a:ext uri="{FF2B5EF4-FFF2-40B4-BE49-F238E27FC236}">
                <a16:creationId xmlns:a16="http://schemas.microsoft.com/office/drawing/2014/main" id="{90D6BABB-46A5-CF79-A113-5BF6D5972B26}"/>
              </a:ext>
            </a:extLst>
          </p:cNvPr>
          <p:cNvSpPr txBox="1"/>
          <p:nvPr/>
        </p:nvSpPr>
        <p:spPr>
          <a:xfrm>
            <a:off x="138182" y="1108005"/>
            <a:ext cx="4378947" cy="5385833"/>
          </a:xfrm>
          <a:prstGeom prst="rect">
            <a:avLst/>
          </a:prstGeom>
          <a:noFill/>
        </p:spPr>
        <p:txBody>
          <a:bodyPr wrap="square">
            <a:spAutoFit/>
          </a:bodyPr>
          <a:lstStyle/>
          <a:p>
            <a:pPr marL="66675" indent="133350"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公園関連設備は、府民の憩いや癒し、スポーツレクレーション施設などの機能保全に必要となる雨水や汚水を排水するためのポンプ設備や、非常時のバックアップ電源の機能を担う非常用発電設備、プールや修景施設に設置されている給水用ポンプ設備など、多岐に渡る設備が設置されてい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目標管理水準は、４段階評価の内の</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B</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を目標管理水準とし、利用者の安全性と施設の快適性の維持に努めることとしている。</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本行動計画の効果の検証を１０年周期で行い、見直しを行う。</a:t>
            </a:r>
            <a:endParaRPr lang="ja-JP" altLang="ja-JP" sz="1200" kern="100" dirty="0">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66675" indent="133350"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効果の検証は、各対象設備に対し、次の視点で検証を行う。</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0480" indent="196215" algn="just">
              <a:lnSpc>
                <a:spcPct val="120000"/>
              </a:lnSpc>
            </a:pP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【効果検証の視点】</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lvl="0" indent="-71438" algn="just">
              <a:lnSpc>
                <a:spcPct val="120000"/>
              </a:lnSpc>
              <a:buFont typeface="HG丸ｺﾞｼｯｸM-PRO" panose="020F0400000000000000" pitchFamily="50" charset="-128"/>
              <a:buChar char="・"/>
              <a:tabLst>
                <a:tab pos="540385" algn="l"/>
                <a:tab pos="630555" algn="l"/>
              </a:tabLst>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健全度</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C</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以下の設備数と状態を把握し、</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「公園関連設備の</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71462" lvl="0" algn="just">
              <a:lnSpc>
                <a:spcPct val="120000"/>
              </a:lnSpc>
              <a:tabLst>
                <a:tab pos="540385" algn="l"/>
                <a:tab pos="630555" algn="l"/>
              </a:tabLst>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solidFill>
                  <a:srgbClr val="FF0000"/>
                </a:solidFill>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更新判定フロー」に基づく、機能回復や更新が有効</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に機能し</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71462" lvl="0" algn="just">
              <a:lnSpc>
                <a:spcPct val="120000"/>
              </a:lnSpc>
              <a:tabLst>
                <a:tab pos="540385" algn="l"/>
                <a:tab pos="630555" algn="l"/>
              </a:tabLst>
            </a:pP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ているか。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lvl="0" indent="-71438" algn="just">
              <a:lnSpc>
                <a:spcPct val="120000"/>
              </a:lnSpc>
              <a:buFont typeface="HG丸ｺﾞｼｯｸM-PRO" panose="020F0400000000000000" pitchFamily="50" charset="-128"/>
              <a:buChar char="・"/>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重点化</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・優先順位が適正に機能</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しているか。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lvl="0" indent="-71438" algn="just">
              <a:lnSpc>
                <a:spcPct val="120000"/>
              </a:lnSpc>
              <a:buFont typeface="HG丸ｺﾞｼｯｸM-PRO" panose="020F0400000000000000" pitchFamily="50" charset="-128"/>
              <a:buChar char="・"/>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メンテナンスマネジメント会議にて</a:t>
            </a:r>
            <a:r>
              <a:rPr lang="ja-JP" altLang="ja-JP" sz="1200" kern="100" dirty="0">
                <a:solidFill>
                  <a:srgbClr val="FF0000"/>
                </a:solidFill>
                <a:effectLst/>
                <a:highlight>
                  <a:srgbClr val="FFFFCC"/>
                </a:highligh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健全度</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C</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以下の施設の状</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382905"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況を確認し、</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立案された改善策と有効な対策が実施されて</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66675" indent="382905"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いるか。</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342900" lvl="0" indent="-71438" algn="just">
              <a:lnSpc>
                <a:spcPct val="120000"/>
              </a:lnSpc>
              <a:buFont typeface="HG丸ｺﾞｼｯｸM-PRO" panose="020F0400000000000000" pitchFamily="50" charset="-128"/>
              <a:buChar char="・"/>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指定管理者にて行われている</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日常点検、定期</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点検の報告</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71462" lvl="0" algn="just">
              <a:lnSpc>
                <a:spcPct val="120000"/>
              </a:lnSpc>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書を確認し、維持管理計画の立案</a:t>
            </a:r>
            <a:r>
              <a:rPr lang="ja-JP" altLang="en-US"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と実施</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が的確におこなわ</a:t>
            </a:r>
            <a:endPar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71462" lvl="0" algn="just">
              <a:lnSpc>
                <a:spcPct val="120000"/>
              </a:lnSpc>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れているか。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lvl="0" indent="-71438" algn="just">
              <a:lnSpc>
                <a:spcPct val="120000"/>
              </a:lnSpc>
              <a:buFont typeface="HG丸ｺﾞｼｯｸM-PRO" panose="020F0400000000000000" pitchFamily="50" charset="-128"/>
              <a:buChar char="・"/>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日常点検や定期</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点検の記録が、維持管理データベースに登</a:t>
            </a:r>
            <a:endPar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endParaRPr>
          </a:p>
          <a:p>
            <a:pPr marL="271462" lvl="0" algn="just">
              <a:lnSpc>
                <a:spcPct val="120000"/>
              </a:lnSpc>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rgbClr val="FF0000"/>
                </a:solidFill>
                <a:effectLst/>
                <a:highlight>
                  <a:srgbClr val="FFFF99"/>
                </a:highlight>
                <a:latin typeface="Meiryo UI" panose="020B0604030504040204" pitchFamily="50" charset="-128"/>
                <a:ea typeface="Meiryo UI" panose="020B0604030504040204" pitchFamily="50" charset="-128"/>
                <a:cs typeface="Times New Roman" panose="02020603050405020304" pitchFamily="18" charset="0"/>
              </a:rPr>
              <a:t>録され</a:t>
            </a:r>
            <a:r>
              <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維持管理計画の立案等に有効に活用されているか。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382905" algn="just">
              <a:lnSpc>
                <a:spcPct val="120000"/>
              </a:lnSpc>
            </a:pP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75912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1137247"/>
            <a:ext cx="4398905" cy="5611047"/>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150</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03005" y="1137247"/>
            <a:ext cx="4343354" cy="5611046"/>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【補足】</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体制は主に行っている実施主体を記載しており、これによらない場合もある。</a:t>
            </a: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1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日常点検の頻度は当該路線により異なり、交通量</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万台</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日以上の路線では週</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回、それ以外では週</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回の頻度で実施。</a:t>
            </a: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臨時的に行う緊急点検等は必要に応じて随意実施。</a:t>
            </a:r>
            <a:endPar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54101817-EEB0-07A2-092C-B8AF6592A185}"/>
              </a:ext>
            </a:extLst>
          </p:cNvPr>
          <p:cNvSpPr txBox="1"/>
          <p:nvPr/>
        </p:nvSpPr>
        <p:spPr>
          <a:xfrm>
            <a:off x="83996" y="521549"/>
            <a:ext cx="2744787" cy="369332"/>
          </a:xfrm>
          <a:prstGeom prst="rect">
            <a:avLst/>
          </a:prstGeom>
          <a:noFill/>
        </p:spPr>
        <p:txBody>
          <a:bodyPr wrap="square">
            <a:spAutoFit/>
          </a:bodyPr>
          <a:lstStyle/>
          <a:p>
            <a:pPr marL="255905" indent="-255905" algn="just">
              <a:spcBef>
                <a:spcPts val="1200"/>
              </a:spcBef>
              <a:spcAft>
                <a:spcPts val="600"/>
              </a:spcAft>
            </a:pPr>
            <a:r>
              <a:rPr lang="ja-JP" altLang="ja-JP" sz="1800" b="1" dirty="0">
                <a:effectLst/>
                <a:latin typeface="Meiryo UI" panose="020B0604030504040204" pitchFamily="50" charset="-128"/>
                <a:ea typeface="Meiryo UI" panose="020B0604030504040204" pitchFamily="50" charset="-128"/>
              </a:rPr>
              <a:t>２</a:t>
            </a:r>
            <a:r>
              <a:rPr lang="en-US" altLang="ja-JP" sz="1800" b="1" dirty="0">
                <a:effectLst/>
                <a:latin typeface="Meiryo UI" panose="020B0604030504040204" pitchFamily="50" charset="-128"/>
                <a:ea typeface="Meiryo UI" panose="020B0604030504040204" pitchFamily="50" charset="-128"/>
              </a:rPr>
              <a:t>.</a:t>
            </a:r>
            <a:r>
              <a:rPr lang="ja-JP" altLang="ja-JP" sz="1800" b="1" dirty="0">
                <a:effectLst/>
                <a:latin typeface="Meiryo UI" panose="020B0604030504040204" pitchFamily="50" charset="-128"/>
                <a:ea typeface="Meiryo UI" panose="020B0604030504040204" pitchFamily="50" charset="-128"/>
              </a:rPr>
              <a:t>２</a:t>
            </a:r>
            <a:r>
              <a:rPr lang="en-US" altLang="ja-JP" sz="1800" b="1" dirty="0">
                <a:effectLst/>
                <a:latin typeface="Meiryo UI" panose="020B0604030504040204" pitchFamily="50" charset="-128"/>
                <a:ea typeface="Meiryo UI" panose="020B0604030504040204" pitchFamily="50" charset="-128"/>
              </a:rPr>
              <a:t>.</a:t>
            </a:r>
            <a:r>
              <a:rPr lang="ja-JP" altLang="ja-JP" sz="1800" b="1" dirty="0">
                <a:effectLst/>
                <a:latin typeface="Meiryo UI" panose="020B0604030504040204" pitchFamily="50" charset="-128"/>
                <a:ea typeface="Meiryo UI" panose="020B0604030504040204" pitchFamily="50" charset="-128"/>
              </a:rPr>
              <a:t>１ 維持管理の現状</a:t>
            </a:r>
          </a:p>
        </p:txBody>
      </p:sp>
      <p:sp>
        <p:nvSpPr>
          <p:cNvPr id="6" name="テキスト ボックス 5">
            <a:extLst>
              <a:ext uri="{FF2B5EF4-FFF2-40B4-BE49-F238E27FC236}">
                <a16:creationId xmlns:a16="http://schemas.microsoft.com/office/drawing/2014/main" id="{84D44C26-308A-ED77-AF25-71B1552BB010}"/>
              </a:ext>
            </a:extLst>
          </p:cNvPr>
          <p:cNvSpPr txBox="1"/>
          <p:nvPr/>
        </p:nvSpPr>
        <p:spPr>
          <a:xfrm>
            <a:off x="180314" y="1281625"/>
            <a:ext cx="1869707" cy="261610"/>
          </a:xfrm>
          <a:prstGeom prst="rect">
            <a:avLst/>
          </a:prstGeom>
          <a:noFill/>
        </p:spPr>
        <p:txBody>
          <a:bodyPr wrap="square">
            <a:spAutoFit/>
          </a:bodyPr>
          <a:lstStyle/>
          <a:p>
            <a:pPr marL="0" lvl="3" algn="l" fontAlgn="base">
              <a:spcBef>
                <a:spcPts val="600"/>
              </a:spcBef>
              <a:spcAft>
                <a:spcPts val="120"/>
              </a:spcAft>
              <a:buClr>
                <a:srgbClr val="000000"/>
              </a:buClr>
            </a:pPr>
            <a:r>
              <a:rPr lang="en-US" altLang="ja-JP" sz="1100" b="1" dirty="0">
                <a:latin typeface="Meiryo UI" panose="020B0604030504040204" pitchFamily="50" charset="-128"/>
                <a:ea typeface="Meiryo UI" panose="020B0604030504040204" pitchFamily="50" charset="-128"/>
                <a:cs typeface="Times New Roman" panose="02020603050405020304" pitchFamily="18" charset="0"/>
              </a:rPr>
              <a:t>(7) </a:t>
            </a:r>
            <a:r>
              <a:rPr lang="en-US" altLang="ja-JP" sz="110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b="1" u="none" strike="noStrike" spc="0" dirty="0">
                <a:effectLst/>
                <a:latin typeface="Meiryo UI" panose="020B0604030504040204" pitchFamily="50" charset="-128"/>
                <a:ea typeface="Meiryo UI" panose="020B0604030504040204" pitchFamily="50" charset="-128"/>
                <a:cs typeface="Times New Roman" panose="02020603050405020304" pitchFamily="18" charset="0"/>
              </a:rPr>
              <a:t>維持管理手法の課題</a:t>
            </a:r>
            <a:endParaRPr lang="ja-JP" altLang="ja-JP" sz="1100" b="1" u="none" strike="noStrike" spc="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92B3AEF9-876E-175C-581C-C1375AF67679}"/>
              </a:ext>
            </a:extLst>
          </p:cNvPr>
          <p:cNvSpPr txBox="1"/>
          <p:nvPr/>
        </p:nvSpPr>
        <p:spPr>
          <a:xfrm>
            <a:off x="257109" y="1566022"/>
            <a:ext cx="4128725" cy="3725956"/>
          </a:xfrm>
          <a:prstGeom prst="rect">
            <a:avLst/>
          </a:prstGeom>
          <a:noFill/>
        </p:spPr>
        <p:txBody>
          <a:bodyPr wrap="square">
            <a:spAutoFit/>
          </a:bodyPr>
          <a:lstStyle/>
          <a:p>
            <a:pPr algn="just">
              <a:lnSpc>
                <a:spcPct val="120000"/>
              </a:lnSpc>
            </a:pP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平成１８年度から、</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民間事業者のノウハウを活用し、より効果的、効</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率的な管理運営を行うことを目的として、指定管理者制度を導入して</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包括的維持管理を行っている。そのため、日常的な維持管理は指定</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管理者が実施し、計画的な改修・更新等は大阪府が実施しているが、</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施設の老朽化が進む中、公園施設の安全性・快適性等の確保の為</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には、大阪府と指定管理者が一体となった総合的な維持管理の構築</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が必要である。</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限られた予算の中で施設の機能保全や快適性を確保していかなけれ</a:t>
            </a:r>
            <a:endParaRPr lang="en-US"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ばならないことから、</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長寿命化や快適性の視点を取り入れた維持管</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理が重要である。このため、各施設の目標管理水準を設定し、補修</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等のタイミングの判断基準をより明確にすることで、指定管理者におけ</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るきめ細かな修繕等と大阪府における計画的な改修・更新等を、効</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率的・効果的に組みわせた維持管理に取り組む必要がある。</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20000"/>
              </a:lnSpc>
            </a:pP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・大阪府がこれまで実施した補修工事（大規模補修など）に対する効</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果検証や指定管理者が実施した修繕実績に対する分析などが十分</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になされていない。従って、これらを分析することで施設のウィークポイン</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トや補修タイミング・補修工法の妥当性などを検証し、補修工事の工</a:t>
            </a:r>
            <a:endParaRPr lang="en-US" altLang="ja-JP" sz="1100" dirty="0">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effectLst/>
                <a:latin typeface="Meiryo UI" panose="020B0604030504040204" pitchFamily="50" charset="-128"/>
                <a:ea typeface="Meiryo UI" panose="020B0604030504040204" pitchFamily="50" charset="-128"/>
                <a:cs typeface="Meiryo UI" panose="020B0604030504040204" pitchFamily="50" charset="-128"/>
              </a:rPr>
              <a:t>法選定や維持管理方法の検討などに活用することが重要である</a:t>
            </a:r>
            <a:endParaRPr lang="ja-JP" altLang="en-US" sz="11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51219AF-E50B-AE4C-432E-DF62C0BE1B70}"/>
              </a:ext>
            </a:extLst>
          </p:cNvPr>
          <p:cNvSpPr txBox="1"/>
          <p:nvPr/>
        </p:nvSpPr>
        <p:spPr>
          <a:xfrm>
            <a:off x="4697642" y="500235"/>
            <a:ext cx="3429467" cy="369332"/>
          </a:xfrm>
          <a:prstGeom prst="rect">
            <a:avLst/>
          </a:prstGeom>
          <a:noFill/>
        </p:spPr>
        <p:txBody>
          <a:bodyPr wrap="square">
            <a:spAutoFit/>
          </a:bodyPr>
          <a:lstStyle/>
          <a:p>
            <a:pPr marL="255905" indent="-255905" algn="just">
              <a:spcBef>
                <a:spcPts val="1200"/>
              </a:spcBef>
              <a:spcAft>
                <a:spcPts val="600"/>
              </a:spcAft>
            </a:pPr>
            <a:r>
              <a:rPr lang="ja-JP" altLang="ja-JP" sz="1800" b="1" dirty="0">
                <a:effectLst/>
                <a:latin typeface="Meiryo UI" panose="020B0604030504040204" pitchFamily="50" charset="-128"/>
                <a:ea typeface="Meiryo UI" panose="020B0604030504040204" pitchFamily="50" charset="-128"/>
              </a:rPr>
              <a:t>２</a:t>
            </a:r>
            <a:r>
              <a:rPr lang="en-US" altLang="ja-JP" sz="1800" b="1" dirty="0">
                <a:effectLst/>
                <a:latin typeface="Meiryo UI" panose="020B0604030504040204" pitchFamily="50" charset="-128"/>
                <a:ea typeface="Meiryo UI" panose="020B0604030504040204" pitchFamily="50" charset="-128"/>
              </a:rPr>
              <a:t>.</a:t>
            </a:r>
            <a:r>
              <a:rPr lang="ja-JP" altLang="ja-JP" sz="1800" b="1" dirty="0">
                <a:effectLst/>
                <a:latin typeface="Meiryo UI" panose="020B0604030504040204" pitchFamily="50" charset="-128"/>
                <a:ea typeface="Meiryo UI" panose="020B0604030504040204" pitchFamily="50" charset="-128"/>
              </a:rPr>
              <a:t>２ 維持管理戦略の概要</a:t>
            </a:r>
          </a:p>
        </p:txBody>
      </p:sp>
      <p:sp>
        <p:nvSpPr>
          <p:cNvPr id="14" name="テキスト ボックス 13">
            <a:extLst>
              <a:ext uri="{FF2B5EF4-FFF2-40B4-BE49-F238E27FC236}">
                <a16:creationId xmlns:a16="http://schemas.microsoft.com/office/drawing/2014/main" id="{F2589B8B-7C16-5056-912C-DCD363188D62}"/>
              </a:ext>
            </a:extLst>
          </p:cNvPr>
          <p:cNvSpPr txBox="1"/>
          <p:nvPr/>
        </p:nvSpPr>
        <p:spPr>
          <a:xfrm>
            <a:off x="4808565" y="790901"/>
            <a:ext cx="4126245" cy="307777"/>
          </a:xfrm>
          <a:prstGeom prst="rect">
            <a:avLst/>
          </a:prstGeom>
          <a:noFill/>
        </p:spPr>
        <p:txBody>
          <a:bodyPr wrap="square">
            <a:spAutoFit/>
          </a:bodyPr>
          <a:lstStyle/>
          <a:p>
            <a:pPr marL="381000" indent="-381000" algn="just">
              <a:spcBef>
                <a:spcPts val="600"/>
              </a:spcBef>
              <a:spcAft>
                <a:spcPts val="600"/>
              </a:spcAft>
            </a:pP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dirty="0">
                <a:effectLst/>
                <a:latin typeface="Meiryo UI" panose="020B0604030504040204" pitchFamily="50" charset="-128"/>
                <a:ea typeface="Meiryo UI" panose="020B0604030504040204" pitchFamily="50" charset="-128"/>
                <a:cs typeface="Times New Roman" panose="02020603050405020304" pitchFamily="18" charset="0"/>
              </a:rPr>
              <a:t>２ 点検、診断・評価の手法や体制等の充実</a:t>
            </a:r>
          </a:p>
        </p:txBody>
      </p:sp>
      <p:sp>
        <p:nvSpPr>
          <p:cNvPr id="16" name="テキスト ボックス 15">
            <a:extLst>
              <a:ext uri="{FF2B5EF4-FFF2-40B4-BE49-F238E27FC236}">
                <a16:creationId xmlns:a16="http://schemas.microsoft.com/office/drawing/2014/main" id="{5DDE8AD0-16EE-2D78-354B-5C117137E607}"/>
              </a:ext>
            </a:extLst>
          </p:cNvPr>
          <p:cNvSpPr txBox="1"/>
          <p:nvPr/>
        </p:nvSpPr>
        <p:spPr>
          <a:xfrm>
            <a:off x="4808565" y="1259231"/>
            <a:ext cx="1755864" cy="261610"/>
          </a:xfrm>
          <a:prstGeom prst="rect">
            <a:avLst/>
          </a:prstGeom>
          <a:noFill/>
        </p:spPr>
        <p:txBody>
          <a:bodyPr wrap="square">
            <a:spAutoFit/>
          </a:bodyPr>
          <a:lstStyle/>
          <a:p>
            <a:pPr marL="381000" indent="-381000" algn="just">
              <a:spcBef>
                <a:spcPts val="600"/>
              </a:spcBef>
              <a:spcAft>
                <a:spcPts val="600"/>
              </a:spcAft>
            </a:pPr>
            <a:r>
              <a:rPr lang="ja-JP" altLang="ja-JP" sz="1100" b="1" dirty="0">
                <a:effectLst/>
                <a:latin typeface="Meiryo UI" panose="020B0604030504040204" pitchFamily="50" charset="-128"/>
                <a:ea typeface="Meiryo UI" panose="020B0604030504040204" pitchFamily="50" charset="-128"/>
                <a:cs typeface="Times New Roman" panose="02020603050405020304" pitchFamily="18" charset="0"/>
              </a:rPr>
              <a:t>（１）</a:t>
            </a:r>
            <a:r>
              <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rPr>
              <a:t>点検業務の充実</a:t>
            </a:r>
            <a:endParaRPr lang="ja-JP" altLang="ja-JP" sz="1100" b="1"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6AA1AE0-EA65-E707-BCF3-C19E5A7A5C29}"/>
              </a:ext>
            </a:extLst>
          </p:cNvPr>
          <p:cNvSpPr txBox="1"/>
          <p:nvPr/>
        </p:nvSpPr>
        <p:spPr>
          <a:xfrm>
            <a:off x="5042092" y="1499521"/>
            <a:ext cx="3998903" cy="1288366"/>
          </a:xfrm>
          <a:prstGeom prst="rect">
            <a:avLst/>
          </a:prstGeom>
          <a:noFill/>
        </p:spPr>
        <p:txBody>
          <a:bodyPr wrap="square">
            <a:spAutoFit/>
          </a:bodyPr>
          <a:lstStyle/>
          <a:p>
            <a:pPr algn="just" fontAlgn="auto">
              <a:lnSpc>
                <a:spcPct val="120000"/>
              </a:lnSpc>
            </a:pPr>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点検業務（点検、診断・評価）は、「施設の現状を把握し、不具合の早期発見、適切な処置により、利用者および第三者への安全を確保すること」および「点検データ（基礎資料）を蓄積し、点検の充実や予防保全対策の拡充、計画的な補修や更新の最適化など効率的・効果的な維持管理・補修・更新につなげること」の視点で充実を図っていく。</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18" name="図 217">
            <a:extLst>
              <a:ext uri="{FF2B5EF4-FFF2-40B4-BE49-F238E27FC236}">
                <a16:creationId xmlns:a16="http://schemas.microsoft.com/office/drawing/2014/main" id="{1CFC7C49-4816-E5CF-AB56-6E87FDD81F6A}"/>
              </a:ext>
            </a:extLst>
          </p:cNvPr>
          <p:cNvPicPr>
            <a:picLocks noChangeAspect="1"/>
          </p:cNvPicPr>
          <p:nvPr/>
        </p:nvPicPr>
        <p:blipFill>
          <a:blip r:embed="rId2"/>
          <a:stretch>
            <a:fillRect/>
          </a:stretch>
        </p:blipFill>
        <p:spPr>
          <a:xfrm>
            <a:off x="4898768" y="2871986"/>
            <a:ext cx="2891367" cy="2525163"/>
          </a:xfrm>
          <a:prstGeom prst="rect">
            <a:avLst/>
          </a:prstGeom>
        </p:spPr>
      </p:pic>
      <p:grpSp>
        <p:nvGrpSpPr>
          <p:cNvPr id="219" name="Group 1307">
            <a:extLst>
              <a:ext uri="{FF2B5EF4-FFF2-40B4-BE49-F238E27FC236}">
                <a16:creationId xmlns:a16="http://schemas.microsoft.com/office/drawing/2014/main" id="{C326E6B6-7B48-731A-C392-EA5A20ABE0A0}"/>
              </a:ext>
            </a:extLst>
          </p:cNvPr>
          <p:cNvGrpSpPr>
            <a:grpSpLocks/>
          </p:cNvGrpSpPr>
          <p:nvPr/>
        </p:nvGrpSpPr>
        <p:grpSpPr bwMode="auto">
          <a:xfrm>
            <a:off x="7745343" y="3808931"/>
            <a:ext cx="1295652" cy="1131570"/>
            <a:chOff x="8595" y="5262"/>
            <a:chExt cx="2748" cy="1782"/>
          </a:xfrm>
        </p:grpSpPr>
        <p:sp>
          <p:nvSpPr>
            <p:cNvPr id="220" name="Rectangle 1294">
              <a:extLst>
                <a:ext uri="{FF2B5EF4-FFF2-40B4-BE49-F238E27FC236}">
                  <a16:creationId xmlns:a16="http://schemas.microsoft.com/office/drawing/2014/main" id="{CED72E2A-EF18-0D10-4DD0-A5D2AFF8BB3D}"/>
                </a:ext>
              </a:extLst>
            </p:cNvPr>
            <p:cNvSpPr>
              <a:spLocks noChangeArrowheads="1"/>
            </p:cNvSpPr>
            <p:nvPr/>
          </p:nvSpPr>
          <p:spPr bwMode="auto">
            <a:xfrm>
              <a:off x="8595" y="5262"/>
              <a:ext cx="2700" cy="17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en-US" sz="1050">
                  <a:effectLst/>
                  <a:latin typeface="HG丸ｺﾞｼｯｸM-PRO" panose="020F0400000000000000" pitchFamily="50" charset="-128"/>
                  <a:ea typeface="ＭＳ Ｐゴシック" panose="020B0600070205080204" pitchFamily="50" charset="-128"/>
                  <a:cs typeface="Times New Roman" panose="02020603050405020304" pitchFamily="18" charset="0"/>
                </a:rPr>
                <a:t> </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nvGrpSpPr>
            <p:cNvPr id="221" name="Group 1306">
              <a:extLst>
                <a:ext uri="{FF2B5EF4-FFF2-40B4-BE49-F238E27FC236}">
                  <a16:creationId xmlns:a16="http://schemas.microsoft.com/office/drawing/2014/main" id="{75E77550-835E-41AB-8580-EE6AE7A4E0AA}"/>
                </a:ext>
              </a:extLst>
            </p:cNvPr>
            <p:cNvGrpSpPr>
              <a:grpSpLocks/>
            </p:cNvGrpSpPr>
            <p:nvPr/>
          </p:nvGrpSpPr>
          <p:grpSpPr bwMode="auto">
            <a:xfrm>
              <a:off x="8790" y="5448"/>
              <a:ext cx="2553" cy="1412"/>
              <a:chOff x="8790" y="5343"/>
              <a:chExt cx="2553" cy="1412"/>
            </a:xfrm>
          </p:grpSpPr>
          <p:grpSp>
            <p:nvGrpSpPr>
              <p:cNvPr id="222" name="Group 1304">
                <a:extLst>
                  <a:ext uri="{FF2B5EF4-FFF2-40B4-BE49-F238E27FC236}">
                    <a16:creationId xmlns:a16="http://schemas.microsoft.com/office/drawing/2014/main" id="{4B879F94-A971-BC7A-02C1-B1A2751DC32F}"/>
                  </a:ext>
                </a:extLst>
              </p:cNvPr>
              <p:cNvGrpSpPr>
                <a:grpSpLocks/>
              </p:cNvGrpSpPr>
              <p:nvPr/>
            </p:nvGrpSpPr>
            <p:grpSpPr bwMode="auto">
              <a:xfrm>
                <a:off x="8794" y="6404"/>
                <a:ext cx="2538" cy="351"/>
                <a:chOff x="8794" y="6404"/>
                <a:chExt cx="2538" cy="351"/>
              </a:xfrm>
            </p:grpSpPr>
            <p:sp>
              <p:nvSpPr>
                <p:cNvPr id="229" name="Rectangle 1292">
                  <a:extLst>
                    <a:ext uri="{FF2B5EF4-FFF2-40B4-BE49-F238E27FC236}">
                      <a16:creationId xmlns:a16="http://schemas.microsoft.com/office/drawing/2014/main" id="{8789859D-00E3-4835-3B16-CD92A89D9C6E}"/>
                    </a:ext>
                  </a:extLst>
                </p:cNvPr>
                <p:cNvSpPr>
                  <a:spLocks noChangeArrowheads="1"/>
                </p:cNvSpPr>
                <p:nvPr/>
              </p:nvSpPr>
              <p:spPr bwMode="auto">
                <a:xfrm>
                  <a:off x="8794" y="6404"/>
                  <a:ext cx="885" cy="351"/>
                </a:xfrm>
                <a:prstGeom prst="rect">
                  <a:avLst/>
                </a:prstGeom>
                <a:noFill/>
                <a:ln w="28575" cap="flat" cmpd="sng">
                  <a:solidFill>
                    <a:srgbClr val="385D8A"/>
                  </a:solidFill>
                  <a:prstDash val="solid"/>
                  <a:miter lim="800000"/>
                  <a:headEnd/>
                  <a:tailEnd/>
                </a:ln>
                <a:extLst>
                  <a:ext uri="{909E8E84-426E-40DD-AFC4-6F175D3DCCD1}">
                    <a14:hiddenFill xmlns:a14="http://schemas.microsoft.com/office/drawing/2010/main">
                      <a:solidFill>
                        <a:srgbClr val="385D8A"/>
                      </a:solidFill>
                    </a14:hiddenFill>
                  </a:ext>
                </a:extLst>
              </p:spPr>
              <p:txBody>
                <a:bodyPr rot="0" vert="horz" wrap="square" lIns="74295" tIns="8890" rIns="74295" bIns="8890" anchor="t" anchorCtr="0" upright="1">
                  <a:noAutofit/>
                </a:bodyPr>
                <a:lstStyle/>
                <a:p>
                  <a:pPr algn="just">
                    <a:lnSpc>
                      <a:spcPts val="1300"/>
                    </a:lnSpc>
                  </a:pPr>
                  <a:r>
                    <a:rPr lang="en-US" sz="900">
                      <a:effectLst/>
                      <a:latin typeface="HG丸ｺﾞｼｯｸM-PRO" panose="020F0400000000000000" pitchFamily="50" charset="-128"/>
                      <a:ea typeface="ＭＳ Ｐゴシック" panose="020B0600070205080204" pitchFamily="50" charset="-128"/>
                      <a:cs typeface="Times New Roman" panose="02020603050405020304" pitchFamily="18" charset="0"/>
                    </a:rPr>
                    <a:t> </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30" name="Rectangle 1293">
                  <a:extLst>
                    <a:ext uri="{FF2B5EF4-FFF2-40B4-BE49-F238E27FC236}">
                      <a16:creationId xmlns:a16="http://schemas.microsoft.com/office/drawing/2014/main" id="{66F92634-0EC3-6BBD-4E8E-C873AB963EFC}"/>
                    </a:ext>
                  </a:extLst>
                </p:cNvPr>
                <p:cNvSpPr>
                  <a:spLocks noChangeArrowheads="1"/>
                </p:cNvSpPr>
                <p:nvPr/>
              </p:nvSpPr>
              <p:spPr bwMode="auto">
                <a:xfrm>
                  <a:off x="9724" y="6454"/>
                  <a:ext cx="1608"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lnSpc>
                      <a:spcPts val="1000"/>
                    </a:lnSpc>
                  </a:pPr>
                  <a:r>
                    <a:rPr lang="ja-JP" sz="700" spc="-3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点検業務の観点</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grpSp>
            <p:nvGrpSpPr>
              <p:cNvPr id="223" name="Group 1302">
                <a:extLst>
                  <a:ext uri="{FF2B5EF4-FFF2-40B4-BE49-F238E27FC236}">
                    <a16:creationId xmlns:a16="http://schemas.microsoft.com/office/drawing/2014/main" id="{43F10CB2-ECB4-E581-A774-88887F15CF96}"/>
                  </a:ext>
                </a:extLst>
              </p:cNvPr>
              <p:cNvGrpSpPr>
                <a:grpSpLocks/>
              </p:cNvGrpSpPr>
              <p:nvPr/>
            </p:nvGrpSpPr>
            <p:grpSpPr bwMode="auto">
              <a:xfrm>
                <a:off x="8793" y="5343"/>
                <a:ext cx="2173" cy="356"/>
                <a:chOff x="8793" y="5343"/>
                <a:chExt cx="2173" cy="356"/>
              </a:xfrm>
            </p:grpSpPr>
            <p:sp>
              <p:nvSpPr>
                <p:cNvPr id="227" name="Rectangle 1288">
                  <a:extLst>
                    <a:ext uri="{FF2B5EF4-FFF2-40B4-BE49-F238E27FC236}">
                      <a16:creationId xmlns:a16="http://schemas.microsoft.com/office/drawing/2014/main" id="{37A1DCD6-52B4-1D15-B6E7-CB435DF5933C}"/>
                    </a:ext>
                  </a:extLst>
                </p:cNvPr>
                <p:cNvSpPr>
                  <a:spLocks noChangeArrowheads="1"/>
                </p:cNvSpPr>
                <p:nvPr/>
              </p:nvSpPr>
              <p:spPr bwMode="auto">
                <a:xfrm>
                  <a:off x="8793" y="5348"/>
                  <a:ext cx="885" cy="351"/>
                </a:xfrm>
                <a:prstGeom prst="rect">
                  <a:avLst/>
                </a:prstGeom>
                <a:solidFill>
                  <a:srgbClr val="385D8A">
                    <a:alpha val="60001"/>
                  </a:srgbClr>
                </a:solidFill>
                <a:ln w="28575">
                  <a:solidFill>
                    <a:srgbClr val="385D8A"/>
                  </a:solidFill>
                  <a:miter lim="800000"/>
                  <a:headEnd/>
                  <a:tailEnd/>
                </a:ln>
              </p:spPr>
              <p:txBody>
                <a:bodyPr rot="0" vert="horz" wrap="square" lIns="74295" tIns="8890" rIns="74295" bIns="8890" anchor="t" anchorCtr="0" upright="1">
                  <a:noAutofit/>
                </a:bodyPr>
                <a:lstStyle/>
                <a:p>
                  <a:pPr algn="just">
                    <a:lnSpc>
                      <a:spcPts val="1300"/>
                    </a:lnSpc>
                  </a:pPr>
                  <a:r>
                    <a:rPr lang="en-US" sz="900">
                      <a:effectLst/>
                      <a:latin typeface="HG丸ｺﾞｼｯｸM-PRO" panose="020F0400000000000000" pitchFamily="50" charset="-128"/>
                      <a:ea typeface="ＭＳ Ｐゴシック" panose="020B0600070205080204" pitchFamily="50" charset="-128"/>
                      <a:cs typeface="Times New Roman" panose="02020603050405020304" pitchFamily="18" charset="0"/>
                    </a:rPr>
                    <a:t> </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28" name="Rectangle 1289">
                  <a:extLst>
                    <a:ext uri="{FF2B5EF4-FFF2-40B4-BE49-F238E27FC236}">
                      <a16:creationId xmlns:a16="http://schemas.microsoft.com/office/drawing/2014/main" id="{5A67D064-3137-E7AA-45A0-F1319A61C50B}"/>
                    </a:ext>
                  </a:extLst>
                </p:cNvPr>
                <p:cNvSpPr>
                  <a:spLocks noChangeArrowheads="1"/>
                </p:cNvSpPr>
                <p:nvPr/>
              </p:nvSpPr>
              <p:spPr bwMode="auto">
                <a:xfrm>
                  <a:off x="9724" y="5343"/>
                  <a:ext cx="124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lnSpc>
                      <a:spcPts val="1300"/>
                    </a:lnSpc>
                  </a:pPr>
                  <a:r>
                    <a:rPr lang="ja-JP" sz="70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点検業務</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grpSp>
            <p:nvGrpSpPr>
              <p:cNvPr id="224" name="Group 1305">
                <a:extLst>
                  <a:ext uri="{FF2B5EF4-FFF2-40B4-BE49-F238E27FC236}">
                    <a16:creationId xmlns:a16="http://schemas.microsoft.com/office/drawing/2014/main" id="{9AA7BAA2-FE4E-1E24-2603-1D72A5066E8B}"/>
                  </a:ext>
                </a:extLst>
              </p:cNvPr>
              <p:cNvGrpSpPr>
                <a:grpSpLocks/>
              </p:cNvGrpSpPr>
              <p:nvPr/>
            </p:nvGrpSpPr>
            <p:grpSpPr bwMode="auto">
              <a:xfrm>
                <a:off x="8790" y="5876"/>
                <a:ext cx="2553" cy="373"/>
                <a:chOff x="8790" y="5876"/>
                <a:chExt cx="2553" cy="373"/>
              </a:xfrm>
            </p:grpSpPr>
            <p:sp>
              <p:nvSpPr>
                <p:cNvPr id="225" name="Rectangle 1290">
                  <a:extLst>
                    <a:ext uri="{FF2B5EF4-FFF2-40B4-BE49-F238E27FC236}">
                      <a16:creationId xmlns:a16="http://schemas.microsoft.com/office/drawing/2014/main" id="{0AF555BF-759E-F947-E6CE-87A7692F53D6}"/>
                    </a:ext>
                  </a:extLst>
                </p:cNvPr>
                <p:cNvSpPr>
                  <a:spLocks noChangeArrowheads="1"/>
                </p:cNvSpPr>
                <p:nvPr/>
              </p:nvSpPr>
              <p:spPr bwMode="auto">
                <a:xfrm>
                  <a:off x="8790" y="5876"/>
                  <a:ext cx="885" cy="351"/>
                </a:xfrm>
                <a:prstGeom prst="rect">
                  <a:avLst/>
                </a:prstGeom>
                <a:noFill/>
                <a:ln w="28575" cap="flat">
                  <a:solidFill>
                    <a:srgbClr val="385D8A"/>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lnSpc>
                      <a:spcPts val="1300"/>
                    </a:lnSpc>
                  </a:pPr>
                  <a:r>
                    <a:rPr lang="en-US" sz="900">
                      <a:effectLst/>
                      <a:latin typeface="HG丸ｺﾞｼｯｸM-PRO" panose="020F0400000000000000" pitchFamily="50" charset="-128"/>
                      <a:ea typeface="ＭＳ Ｐゴシック" panose="020B0600070205080204" pitchFamily="50" charset="-128"/>
                      <a:cs typeface="Times New Roman" panose="02020603050405020304" pitchFamily="18" charset="0"/>
                    </a:rPr>
                    <a:t> </a:t>
                  </a:r>
                  <a:endParaRPr lang="ja-JP" sz="105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26" name="Rectangle 1291">
                  <a:extLst>
                    <a:ext uri="{FF2B5EF4-FFF2-40B4-BE49-F238E27FC236}">
                      <a16:creationId xmlns:a16="http://schemas.microsoft.com/office/drawing/2014/main" id="{78C8FCBA-9355-1E2C-59E5-50ED684F062B}"/>
                    </a:ext>
                  </a:extLst>
                </p:cNvPr>
                <p:cNvSpPr>
                  <a:spLocks noChangeArrowheads="1"/>
                </p:cNvSpPr>
                <p:nvPr/>
              </p:nvSpPr>
              <p:spPr bwMode="auto">
                <a:xfrm>
                  <a:off x="9709" y="5919"/>
                  <a:ext cx="163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lnSpc>
                      <a:spcPts val="1000"/>
                    </a:lnSpc>
                  </a:pPr>
                  <a:r>
                    <a:rPr lang="ja-JP" sz="700" spc="-30" dirty="0">
                      <a:effectLst/>
                      <a:latin typeface="ＭＳ Ｐゴシック" panose="020B0600070205080204" pitchFamily="50" charset="-128"/>
                      <a:ea typeface="HG丸ｺﾞｼｯｸM-PRO" panose="020F0400000000000000" pitchFamily="50" charset="-128"/>
                      <a:cs typeface="Times New Roman" panose="02020603050405020304" pitchFamily="18" charset="0"/>
                    </a:rPr>
                    <a:t>点検業務の目的</a:t>
                  </a:r>
                  <a:endParaRPr lang="ja-JP" sz="7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grpSp>
      </p:grpSp>
      <p:sp>
        <p:nvSpPr>
          <p:cNvPr id="19" name="テキスト ボックス 18">
            <a:extLst>
              <a:ext uri="{FF2B5EF4-FFF2-40B4-BE49-F238E27FC236}">
                <a16:creationId xmlns:a16="http://schemas.microsoft.com/office/drawing/2014/main" id="{6A52AF7E-C3D2-4720-9515-897C7A5DB168}"/>
              </a:ext>
            </a:extLst>
          </p:cNvPr>
          <p:cNvSpPr txBox="1"/>
          <p:nvPr/>
        </p:nvSpPr>
        <p:spPr>
          <a:xfrm>
            <a:off x="5522383" y="5286848"/>
            <a:ext cx="2620433" cy="268257"/>
          </a:xfrm>
          <a:prstGeom prst="rect">
            <a:avLst/>
          </a:prstGeom>
          <a:noFill/>
        </p:spPr>
        <p:txBody>
          <a:bodyPr wrap="square">
            <a:spAutoFit/>
          </a:bodyPr>
          <a:lstStyle/>
          <a:p>
            <a:pPr algn="ctr" fontAlgn="auto">
              <a:spcBef>
                <a:spcPts val="600"/>
              </a:spcBef>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点検業務の充実に向けた観点</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4CA5D502-6D6D-2012-4FFE-51BC3481C79E}"/>
              </a:ext>
            </a:extLst>
          </p:cNvPr>
          <p:cNvSpPr txBox="1"/>
          <p:nvPr/>
        </p:nvSpPr>
        <p:spPr>
          <a:xfrm>
            <a:off x="4898768" y="5585425"/>
            <a:ext cx="4119596" cy="430887"/>
          </a:xfrm>
          <a:prstGeom prst="rect">
            <a:avLst/>
          </a:prstGeom>
          <a:noFill/>
        </p:spPr>
        <p:txBody>
          <a:bodyPr wrap="square">
            <a:spAutoFit/>
          </a:bodyPr>
          <a:lstStyle/>
          <a:p>
            <a:pPr algn="l" fontAlgn="auto"/>
            <a:r>
              <a:rPr lang="en-US"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上記のことを踏まえて、公園においては、以下の「点検業務の方針」及び「点検の視点」により、点検業務の充実に取り組んでいく。</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99510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E1E9CA9-E379-4A5A-8FFA-99FB678FCD4D}"/>
              </a:ext>
            </a:extLst>
          </p:cNvPr>
          <p:cNvSpPr/>
          <p:nvPr/>
        </p:nvSpPr>
        <p:spPr>
          <a:xfrm>
            <a:off x="4697642" y="869567"/>
            <a:ext cx="4398905"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【補足】</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体制は主に行っている実施主体を記載しており、これによらない場合もある。</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日常点検の頻度は当該路線により異なり、交通量</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万台</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日以上の路線では週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回、それ以外では週</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1</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回の頻度で実施。</a:t>
            </a: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a:t>
            </a:r>
            <a:r>
              <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2	</a:t>
            </a:r>
            <a:r>
              <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rPr>
              <a:t>臨時的に行う緊急点検等は必要に応じて随意実施。</a:t>
            </a:r>
            <a:endParaRPr kumimoji="1" lang="en-US" altLang="ja-JP" sz="1800" b="0" i="0" u="none" strike="noStrike" kern="100" cap="none" spc="0" normalizeH="0" baseline="0" noProof="0" dirty="0">
              <a:ln>
                <a:noFill/>
              </a:ln>
              <a:solidFill>
                <a:prstClr val="white"/>
              </a:solidFill>
              <a:effectLst/>
              <a:uLnTx/>
              <a:uFillTx/>
              <a:latin typeface="Century" panose="02040604050505020304" pitchFamily="18" charset="0"/>
              <a:ea typeface="HG丸ｺﾞｼｯｸM-PRO" panose="020F0400000000000000"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F12F405-0EC6-46D5-9F01-57E83E3BEA23}"/>
              </a:ext>
            </a:extLst>
          </p:cNvPr>
          <p:cNvSpPr>
            <a:spLocks noGrp="1"/>
          </p:cNvSpPr>
          <p:nvPr>
            <p:ph type="sldNum" sz="quarter" idx="12"/>
          </p:nvPr>
        </p:nvSpPr>
        <p:spPr/>
        <p:txBody>
          <a:bodyPr/>
          <a:lstStyle/>
          <a:p>
            <a:fld id="{682EF9F9-C4E8-46B2-BBF1-33E3162B856A}" type="slidenum">
              <a:rPr kumimoji="1" lang="ja-JP" altLang="en-US" smtClean="0"/>
              <a:t>151</a:t>
            </a:fld>
            <a:endParaRPr kumimoji="1" lang="ja-JP" altLang="en-US" dirty="0"/>
          </a:p>
        </p:txBody>
      </p:sp>
      <p:sp>
        <p:nvSpPr>
          <p:cNvPr id="4" name="テキスト ボックス 3">
            <a:extLst>
              <a:ext uri="{FF2B5EF4-FFF2-40B4-BE49-F238E27FC236}">
                <a16:creationId xmlns:a16="http://schemas.microsoft.com/office/drawing/2014/main" id="{A6A3CB3C-F9A0-4580-AA82-4756D00505D0}"/>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■行動計画の改定について</a:t>
            </a:r>
            <a:r>
              <a:rPr lang="ja-JP" altLang="en-US" sz="2000" dirty="0">
                <a:solidFill>
                  <a:schemeClr val="bg1"/>
                </a:solidFill>
                <a:latin typeface="Meiryo UI" pitchFamily="50" charset="-128"/>
                <a:ea typeface="Meiryo UI" pitchFamily="50" charset="-128"/>
                <a:cs typeface="Meiryo UI" pitchFamily="50" charset="-128"/>
              </a:rPr>
              <a:t>　　　公園設備　　　　　　　　　　　　</a:t>
            </a:r>
            <a:r>
              <a:rPr lang="ja-JP" altLang="en-US" sz="2000" b="1" dirty="0">
                <a:solidFill>
                  <a:schemeClr val="bg1"/>
                </a:solidFill>
                <a:latin typeface="Meiryo UI" pitchFamily="50" charset="-128"/>
                <a:ea typeface="Meiryo UI" pitchFamily="50" charset="-128"/>
                <a:cs typeface="Meiryo UI" pitchFamily="50" charset="-128"/>
              </a:rPr>
              <a:t>資料４－</a:t>
            </a:r>
            <a:r>
              <a:rPr lang="en-US" altLang="ja-JP" sz="2000" b="1" dirty="0">
                <a:solidFill>
                  <a:schemeClr val="bg1"/>
                </a:solidFill>
                <a:latin typeface="Meiryo UI" pitchFamily="50" charset="-128"/>
                <a:ea typeface="Meiryo UI" pitchFamily="50" charset="-128"/>
                <a:cs typeface="Meiryo UI" pitchFamily="50" charset="-128"/>
              </a:rPr>
              <a:t>5</a:t>
            </a:r>
            <a:endParaRPr lang="ja-JP" altLang="en-US" sz="2000" dirty="0">
              <a:solidFill>
                <a:schemeClr val="bg1"/>
              </a:solidFill>
              <a:latin typeface="Meiryo UI" pitchFamily="50" charset="-128"/>
              <a:ea typeface="Meiryo UI" pitchFamily="50" charset="-128"/>
              <a:cs typeface="Meiryo UI" pitchFamily="50" charset="-128"/>
            </a:endParaRPr>
          </a:p>
        </p:txBody>
      </p:sp>
      <p:sp>
        <p:nvSpPr>
          <p:cNvPr id="13" name="正方形/長方形 12">
            <a:extLst>
              <a:ext uri="{FF2B5EF4-FFF2-40B4-BE49-F238E27FC236}">
                <a16:creationId xmlns:a16="http://schemas.microsoft.com/office/drawing/2014/main" id="{A549381B-86D1-43BF-B288-B4C569F2FEA3}"/>
              </a:ext>
            </a:extLst>
          </p:cNvPr>
          <p:cNvSpPr/>
          <p:nvPr/>
        </p:nvSpPr>
        <p:spPr>
          <a:xfrm>
            <a:off x="103005" y="869567"/>
            <a:ext cx="4343354" cy="5878728"/>
          </a:xfrm>
          <a:prstGeom prst="rect">
            <a:avLst/>
          </a:prstGeom>
          <a:solidFill>
            <a:schemeClr val="bg1"/>
          </a:solidFill>
          <a:ln>
            <a:solidFill>
              <a:schemeClr val="accent1">
                <a:shade val="15000"/>
                <a:shade val="75000"/>
                <a:satMod val="125000"/>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 marR="0" lvl="0" indent="0" algn="just" defTabSz="914400" rtl="0" eaLnBrk="1" fontAlgn="auto" latinLnBrk="0" hangingPunct="1">
              <a:lnSpc>
                <a:spcPts val="1200"/>
              </a:lnSpc>
              <a:spcBef>
                <a:spcPts val="0"/>
              </a:spcBef>
              <a:spcAft>
                <a:spcPts val="0"/>
              </a:spcAft>
              <a:buClrTx/>
              <a:buSzTx/>
              <a:buFontTx/>
              <a:buNone/>
              <a:tabLst>
                <a:tab pos="320040" algn="l"/>
                <a:tab pos="630555"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【補足】</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体制は主に行っている実施主体を記載しており、これによらない場合もある。</a:t>
            </a:r>
          </a:p>
          <a:p>
            <a:pPr marL="90170" marR="0" lvl="0" indent="-635"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1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日常点検の頻度は当該路線により異なり、交通量</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万台</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日以上の路線では週</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回、それ以外では週</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回の頻度で実施。</a:t>
            </a: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2	</a:t>
            </a:r>
            <a:r>
              <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臨時的に行う緊急点検等は必要に応じて随意実施。</a:t>
            </a:r>
            <a:endParaRPr kumimoji="1" lang="en-US"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89535" marR="0" lvl="0" indent="0" algn="just" defTabSz="914400" rtl="0" eaLnBrk="1" fontAlgn="auto" latinLnBrk="0" hangingPunct="1">
              <a:lnSpc>
                <a:spcPts val="1200"/>
              </a:lnSpc>
              <a:spcBef>
                <a:spcPts val="0"/>
              </a:spcBef>
              <a:spcAft>
                <a:spcPts val="0"/>
              </a:spcAft>
              <a:buClrTx/>
              <a:buSzTx/>
              <a:buFontTx/>
              <a:buNone/>
              <a:tabLst>
                <a:tab pos="320040" algn="l"/>
              </a:tabLst>
              <a:defRPr/>
            </a:pPr>
            <a:endParaRPr kumimoji="1" lang="ja-JP" altLang="ja-JP" sz="18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6FD2ECAE-2895-C761-EF8B-790336DF98D9}"/>
              </a:ext>
            </a:extLst>
          </p:cNvPr>
          <p:cNvSpPr txBox="1"/>
          <p:nvPr/>
        </p:nvSpPr>
        <p:spPr>
          <a:xfrm>
            <a:off x="324853" y="997783"/>
            <a:ext cx="1292865" cy="261610"/>
          </a:xfrm>
          <a:prstGeom prst="rect">
            <a:avLst/>
          </a:prstGeom>
          <a:noFill/>
        </p:spPr>
        <p:txBody>
          <a:bodyPr wrap="square">
            <a:spAutoFit/>
          </a:bodyPr>
          <a:lstStyle/>
          <a:p>
            <a:pPr algn="l"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【点検業務の方針】</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94">
            <a:extLst>
              <a:ext uri="{FF2B5EF4-FFF2-40B4-BE49-F238E27FC236}">
                <a16:creationId xmlns:a16="http://schemas.microsoft.com/office/drawing/2014/main" id="{9208CC4E-5F05-36BE-4025-6EC9DDF6EA78}"/>
              </a:ext>
            </a:extLst>
          </p:cNvPr>
          <p:cNvSpPr txBox="1">
            <a:spLocks noChangeArrowheads="1"/>
          </p:cNvSpPr>
          <p:nvPr/>
        </p:nvSpPr>
        <p:spPr bwMode="auto">
          <a:xfrm>
            <a:off x="324853" y="1297673"/>
            <a:ext cx="4035390" cy="1594809"/>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pPr lvl="0" algn="just" hangingPunct="0">
              <a:lnSpc>
                <a:spcPct val="120000"/>
              </a:lnSpc>
              <a:buFont typeface="ＭＳ ゴシック" panose="020B0609070205080204" pitchFamily="49" charset="-128"/>
              <a:buChar char="‧"/>
              <a:tabLst>
                <a:tab pos="533400" algn="l"/>
              </a:tabLst>
            </a:pPr>
            <a:r>
              <a:rPr lang="en-US" alt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利用者の安全性を確保する為、事故につながる危険個所の早期発見</a:t>
            </a:r>
            <a:endParaRPr lang="en-US" alt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tabLst>
                <a:tab pos="533400" algn="l"/>
              </a:tabLst>
            </a:pPr>
            <a:r>
              <a:rPr lang="en-US" alt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に取り組む。</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buFont typeface="ＭＳ ゴシック" panose="020B0609070205080204" pitchFamily="49" charset="-128"/>
              <a:buChar char="‧"/>
              <a:tabLst>
                <a:tab pos="264795" algn="l"/>
                <a:tab pos="533400" algn="l"/>
              </a:tabLst>
            </a:pPr>
            <a:r>
              <a:rPr lang="en-US" alt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施設の快適性を維持する為、利用者目線での施設の不具合の確認に</a:t>
            </a:r>
            <a:endParaRPr lang="en-US" alt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tabLst>
                <a:tab pos="264795" algn="l"/>
                <a:tab pos="533400" algn="l"/>
              </a:tabLst>
            </a:pPr>
            <a:r>
              <a:rPr lang="en-US" alt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取り組む。</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buFont typeface="ＭＳ ゴシック" panose="020B0609070205080204" pitchFamily="49" charset="-128"/>
              <a:buChar char="‧"/>
              <a:tabLst>
                <a:tab pos="533400" algn="l"/>
              </a:tabLst>
            </a:pPr>
            <a:r>
              <a:rPr lang="en-US" alt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施設の機能保全を図る為、施設の劣化損傷状態の程度と内容を正確</a:t>
            </a:r>
            <a:endParaRPr lang="en-US" alt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tabLst>
                <a:tab pos="533400" algn="l"/>
              </a:tabLst>
            </a:pPr>
            <a:r>
              <a:rPr lang="en-US" alt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に把握する。</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buFont typeface="ＭＳ ゴシック" panose="020B0609070205080204" pitchFamily="49" charset="-128"/>
              <a:buChar char="‧"/>
              <a:tabLst>
                <a:tab pos="264795" algn="l"/>
                <a:tab pos="533400" algn="l"/>
              </a:tabLst>
            </a:pPr>
            <a:r>
              <a:rPr lang="en-US" alt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施設の計画的な維持管理や補修更新等を行う為、点検データを蓄積・</a:t>
            </a:r>
            <a:endParaRPr lang="en-US" alt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lgn="just" hangingPunct="0">
              <a:lnSpc>
                <a:spcPct val="120000"/>
              </a:lnSpc>
              <a:tabLst>
                <a:tab pos="264795" algn="l"/>
                <a:tab pos="533400" algn="l"/>
              </a:tabLst>
            </a:pPr>
            <a:r>
              <a:rPr lang="en-US" alt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管理・活用する。</a:t>
            </a:r>
            <a:endParaRPr 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92D07989-F620-F567-9F7A-2CDD4CC52347}"/>
              </a:ext>
            </a:extLst>
          </p:cNvPr>
          <p:cNvSpPr>
            <a:spLocks noChangeArrowheads="1"/>
          </p:cNvSpPr>
          <p:nvPr/>
        </p:nvSpPr>
        <p:spPr bwMode="auto">
          <a:xfrm>
            <a:off x="324853" y="3015831"/>
            <a:ext cx="4035390" cy="504825"/>
          </a:xfrm>
          <a:prstGeom prst="rect">
            <a:avLst/>
          </a:prstGeom>
          <a:noFill/>
          <a:ln>
            <a:noFill/>
          </a:ln>
        </p:spPr>
        <p:txBody>
          <a:bodyPr rot="0" vert="horz" wrap="square" lIns="74295" tIns="8890" rIns="74295" bIns="8890" anchor="t" anchorCtr="0" upright="1">
            <a:noAutofit/>
          </a:bodyPr>
          <a:lstStyle/>
          <a:p>
            <a:pPr algn="l">
              <a:lnSpc>
                <a:spcPts val="1200"/>
              </a:lnSpc>
            </a:pPr>
            <a:r>
              <a:rPr lang="ja-JP" sz="800" dirty="0">
                <a:effectLst/>
                <a:latin typeface="Meiryo UI" panose="020B0604030504040204" pitchFamily="50" charset="-128"/>
                <a:ea typeface="Meiryo UI" panose="020B0604030504040204" pitchFamily="50" charset="-128"/>
                <a:cs typeface="Times New Roman" panose="02020603050405020304" pitchFamily="18" charset="0"/>
              </a:rPr>
              <a:t>※『本計画における点検業務は、管理対象施設の状態や変状の程度などを、あらかじめ定めた手</a:t>
            </a:r>
            <a:r>
              <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rPr>
              <a:t> </a:t>
            </a:r>
          </a:p>
          <a:p>
            <a:pPr algn="l">
              <a:lnSpc>
                <a:spcPts val="1200"/>
              </a:lnSpc>
            </a:pPr>
            <a:r>
              <a:rPr lang="en-US" altLang="ja-JP" sz="800" dirty="0">
                <a:latin typeface="Meiryo UI" panose="020B0604030504040204" pitchFamily="50" charset="-128"/>
                <a:ea typeface="Meiryo UI" panose="020B0604030504040204" pitchFamily="50" charset="-128"/>
                <a:cs typeface="Times New Roman" panose="02020603050405020304" pitchFamily="18" charset="0"/>
              </a:rPr>
              <a:t>  </a:t>
            </a:r>
            <a:r>
              <a:rPr lang="ja-JP" sz="800" dirty="0">
                <a:effectLst/>
                <a:latin typeface="Meiryo UI" panose="020B0604030504040204" pitchFamily="50" charset="-128"/>
                <a:ea typeface="Meiryo UI" panose="020B0604030504040204" pitchFamily="50" charset="-128"/>
                <a:cs typeface="Times New Roman" panose="02020603050405020304" pitchFamily="18" charset="0"/>
              </a:rPr>
              <a:t>順により検査・診断・評価・記録することをいい、施設の異常または機能低下がある場合に必要</a:t>
            </a:r>
            <a:endParaRPr lang="en-US" altLang="ja-JP" sz="8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200"/>
              </a:lnSpc>
            </a:pPr>
            <a:r>
              <a:rPr lang="en-US" altLang="ja-JP" sz="800" dirty="0">
                <a:latin typeface="Meiryo UI" panose="020B0604030504040204" pitchFamily="50" charset="-128"/>
                <a:ea typeface="Meiryo UI" panose="020B0604030504040204" pitchFamily="50" charset="-128"/>
                <a:cs typeface="Times New Roman" panose="02020603050405020304" pitchFamily="18" charset="0"/>
              </a:rPr>
              <a:t>  </a:t>
            </a:r>
            <a:r>
              <a:rPr lang="ja-JP" sz="800" dirty="0">
                <a:effectLst/>
                <a:latin typeface="Meiryo UI" panose="020B0604030504040204" pitchFamily="50" charset="-128"/>
                <a:ea typeface="Meiryo UI" panose="020B0604030504040204" pitchFamily="50" charset="-128"/>
                <a:cs typeface="Times New Roman" panose="02020603050405020304" pitchFamily="18" charset="0"/>
              </a:rPr>
              <a:t>に応じて対応措置について判断することを含む。』</a:t>
            </a:r>
          </a:p>
        </p:txBody>
      </p:sp>
      <p:sp>
        <p:nvSpPr>
          <p:cNvPr id="11" name="テキスト ボックス 10">
            <a:extLst>
              <a:ext uri="{FF2B5EF4-FFF2-40B4-BE49-F238E27FC236}">
                <a16:creationId xmlns:a16="http://schemas.microsoft.com/office/drawing/2014/main" id="{F47A19D8-43D5-13CA-DD09-E42A7B4DAE1C}"/>
              </a:ext>
            </a:extLst>
          </p:cNvPr>
          <p:cNvSpPr txBox="1"/>
          <p:nvPr/>
        </p:nvSpPr>
        <p:spPr>
          <a:xfrm>
            <a:off x="324853" y="3760445"/>
            <a:ext cx="897555" cy="253916"/>
          </a:xfrm>
          <a:prstGeom prst="rect">
            <a:avLst/>
          </a:prstGeom>
          <a:noFill/>
          <a:ln>
            <a:solidFill>
              <a:schemeClr val="accent1">
                <a:shade val="15000"/>
                <a:shade val="75000"/>
                <a:satMod val="125000"/>
                <a:lumMod val="75000"/>
              </a:schemeClr>
            </a:solidFill>
          </a:ln>
        </p:spPr>
        <p:txBody>
          <a:bodyPr wrap="square">
            <a:spAutoFit/>
          </a:bodyPr>
          <a:lstStyle/>
          <a:p>
            <a:pPr algn="l" fontAlgn="auto"/>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 点検の視点 </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9DFC7124-40A1-7830-AB82-40E27F337533}"/>
              </a:ext>
            </a:extLst>
          </p:cNvPr>
          <p:cNvSpPr txBox="1"/>
          <p:nvPr/>
        </p:nvSpPr>
        <p:spPr>
          <a:xfrm>
            <a:off x="260966" y="4106792"/>
            <a:ext cx="4163164" cy="1427891"/>
          </a:xfrm>
          <a:prstGeom prst="rect">
            <a:avLst/>
          </a:prstGeom>
          <a:noFill/>
        </p:spPr>
        <p:txBody>
          <a:bodyPr wrap="square">
            <a:spAutoFit/>
          </a:bodyPr>
          <a:lstStyle/>
          <a:p>
            <a:pPr algn="l" fontAlgn="auto">
              <a:lnSpc>
                <a:spcPct val="1200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① 安全性の確認（施設の破損、見通しの確保等）</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② 施設の機能保全確認（消耗、劣化した部材、排水機能、設備機器の</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正常な作動等）</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③ 衛生状態や快適性の確認（落書き・汚物等による汚損等）</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④ 施設の利用環境の確認（不適切な利用、施設の利用頻度等）</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⑤ 周辺施設に対する影響の確認（越境枝、排水処理等）</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a:p>
            <a:pPr algn="l" fontAlgn="auto">
              <a:lnSpc>
                <a:spcPct val="120000"/>
              </a:lnSpc>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⑥ 劣化等の施設情報の収集・記録</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15F8A8ED-EC2E-531E-F0DD-FF273B75B752}"/>
              </a:ext>
            </a:extLst>
          </p:cNvPr>
          <p:cNvSpPr txBox="1"/>
          <p:nvPr/>
        </p:nvSpPr>
        <p:spPr>
          <a:xfrm>
            <a:off x="4783795" y="996267"/>
            <a:ext cx="1952552" cy="261610"/>
          </a:xfrm>
          <a:prstGeom prst="rect">
            <a:avLst/>
          </a:prstGeom>
          <a:noFill/>
        </p:spPr>
        <p:txBody>
          <a:bodyPr wrap="square">
            <a:spAutoFit/>
          </a:bodyPr>
          <a:lstStyle/>
          <a:p>
            <a:pPr algn="just" fontAlgn="auto"/>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（２）点検業務の標準フロー</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D30696C3-ED7B-B458-93ED-F7F534DD8B6B}"/>
              </a:ext>
            </a:extLst>
          </p:cNvPr>
          <p:cNvSpPr txBox="1"/>
          <p:nvPr/>
        </p:nvSpPr>
        <p:spPr>
          <a:xfrm>
            <a:off x="4515318" y="1257877"/>
            <a:ext cx="4525677" cy="1897764"/>
          </a:xfrm>
          <a:prstGeom prst="rect">
            <a:avLst/>
          </a:prstGeom>
          <a:noFill/>
        </p:spPr>
        <p:txBody>
          <a:bodyPr wrap="square">
            <a:spAutoFit/>
          </a:bodyPr>
          <a:lstStyle/>
          <a:p>
            <a:pPr marL="466725" indent="133350" algn="just" fontAlgn="auto">
              <a:lnSpc>
                <a:spcPct val="120000"/>
              </a:lnSpc>
            </a:pP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公園における点検業務は、まず、施設毎の点検種別を選定し、それに基づき点検を実施する。点検にあたっては、利用者等の安全確保の観点から緊急対応の有無を確認し、必要な場合は応急措置を行うこととし、必要のない場合は、診断・評価を行い、対策の要否を判定し、それらデータを確実に蓄積・管理するとともに、長寿命化計画の立案などに活用し、計画的な補修等につなげる。また、診断・評価や対策要否の判定結果を踏まえ、点検の頻度・内容などの改善が必要であれば、点検業務の見直しを行う。以上の点を踏まえ、点検業務の標準フローを図</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２ｰ</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２に示す。</a:t>
            </a:r>
            <a:endPar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3" name="テキスト ボックス 62">
            <a:extLst>
              <a:ext uri="{FF2B5EF4-FFF2-40B4-BE49-F238E27FC236}">
                <a16:creationId xmlns:a16="http://schemas.microsoft.com/office/drawing/2014/main" id="{B0FB5B2B-5C6A-7B23-9972-55D2D1771706}"/>
              </a:ext>
            </a:extLst>
          </p:cNvPr>
          <p:cNvSpPr txBox="1"/>
          <p:nvPr/>
        </p:nvSpPr>
        <p:spPr>
          <a:xfrm>
            <a:off x="5793863" y="6492875"/>
            <a:ext cx="2352527" cy="253916"/>
          </a:xfrm>
          <a:prstGeom prst="rect">
            <a:avLst/>
          </a:prstGeom>
          <a:noFill/>
        </p:spPr>
        <p:txBody>
          <a:bodyPr wrap="square">
            <a:spAutoFit/>
          </a:bodyPr>
          <a:lstStyle/>
          <a:p>
            <a:pPr algn="ctr" fontAlgn="auto">
              <a:spcBef>
                <a:spcPts val="600"/>
              </a:spcBef>
            </a:pP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点検業務の標準フロー</a:t>
            </a:r>
            <a:endPar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5A7CD0A1-BDBA-6096-D02D-F6A3F51BD264}"/>
              </a:ext>
            </a:extLst>
          </p:cNvPr>
          <p:cNvSpPr txBox="1"/>
          <p:nvPr/>
        </p:nvSpPr>
        <p:spPr>
          <a:xfrm>
            <a:off x="103005" y="548291"/>
            <a:ext cx="4468995" cy="338554"/>
          </a:xfrm>
          <a:prstGeom prst="rect">
            <a:avLst/>
          </a:prstGeom>
          <a:noFill/>
        </p:spPr>
        <p:txBody>
          <a:bodyPr wrap="square">
            <a:spAutoFit/>
          </a:bodyPr>
          <a:lstStyle/>
          <a:p>
            <a:pPr marL="381000" indent="-381000" algn="just">
              <a:spcBef>
                <a:spcPts val="600"/>
              </a:spcBef>
              <a:spcAft>
                <a:spcPts val="600"/>
              </a:spcAft>
            </a:pPr>
            <a:r>
              <a:rPr lang="ja-JP" altLang="ja-JP" sz="16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b="1" dirty="0">
                <a:effectLst/>
                <a:latin typeface="Meiryo UI" panose="020B0604030504040204" pitchFamily="50" charset="-128"/>
                <a:ea typeface="Meiryo UI" panose="020B0604030504040204" pitchFamily="50" charset="-128"/>
                <a:cs typeface="Times New Roman" panose="02020603050405020304" pitchFamily="18" charset="0"/>
              </a:rPr>
              <a:t>２ 点検、診断・評価の手法や体制等の充実</a:t>
            </a:r>
          </a:p>
        </p:txBody>
      </p:sp>
      <p:pic>
        <p:nvPicPr>
          <p:cNvPr id="10" name="図 9">
            <a:extLst>
              <a:ext uri="{FF2B5EF4-FFF2-40B4-BE49-F238E27FC236}">
                <a16:creationId xmlns:a16="http://schemas.microsoft.com/office/drawing/2014/main" id="{3E024E61-CC03-4C8A-8A91-E9E5E26CEDE1}"/>
              </a:ext>
            </a:extLst>
          </p:cNvPr>
          <p:cNvPicPr>
            <a:picLocks noChangeAspect="1"/>
          </p:cNvPicPr>
          <p:nvPr/>
        </p:nvPicPr>
        <p:blipFill>
          <a:blip r:embed="rId2"/>
          <a:stretch>
            <a:fillRect/>
          </a:stretch>
        </p:blipFill>
        <p:spPr>
          <a:xfrm>
            <a:off x="5080000" y="3151794"/>
            <a:ext cx="3739147" cy="3339577"/>
          </a:xfrm>
          <a:prstGeom prst="rect">
            <a:avLst/>
          </a:prstGeom>
        </p:spPr>
      </p:pic>
    </p:spTree>
    <p:extLst>
      <p:ext uri="{BB962C8B-B14F-4D97-AF65-F5344CB8AC3E}">
        <p14:creationId xmlns:p14="http://schemas.microsoft.com/office/powerpoint/2010/main" val="259039974"/>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10" ma:contentTypeDescription="新しいドキュメントを作成します。" ma:contentTypeScope="" ma:versionID="da5c38a7568c2cb169f3dfb5d615830a">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7969e1d4cbe33eda784cf13c1b5d183"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3580F3-5003-4643-A841-F6D2432542D8}">
  <ds:schemaRefs>
    <ds:schemaRef ds:uri="http://schemas.microsoft.com/office/2006/documentManagement/types"/>
    <ds:schemaRef ds:uri="4e21aece-359b-4e6f-8f54-c70e1e237c6a"/>
    <ds:schemaRef ds:uri="http://www.w3.org/XML/1998/namespace"/>
    <ds:schemaRef ds:uri="http://schemas.microsoft.com/sharepoint/v3"/>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7994B66-4D8C-4F15-A005-DFAC228B6534}"/>
</file>

<file path=customXml/itemProps3.xml><?xml version="1.0" encoding="utf-8"?>
<ds:datastoreItem xmlns:ds="http://schemas.openxmlformats.org/officeDocument/2006/customXml" ds:itemID="{F537A8C2-C6E1-41B4-B797-BE76C7836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29609</TotalTime>
  <Words>45762</Words>
  <Application>Microsoft Office PowerPoint</Application>
  <PresentationFormat>画面に合わせる (4:3)</PresentationFormat>
  <Paragraphs>3307</Paragraphs>
  <Slides>75</Slides>
  <Notes>4</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75</vt:i4>
      </vt:variant>
    </vt:vector>
  </HeadingPairs>
  <TitlesOfParts>
    <vt:vector size="91" baseType="lpstr">
      <vt:lpstr>HGｺﾞｼｯｸM</vt:lpstr>
      <vt:lpstr>HG丸ｺﾞｼｯｸM-PRO</vt:lpstr>
      <vt:lpstr>Meiryo UI</vt:lpstr>
      <vt:lpstr>ＭＳ Ｐゴシック</vt:lpstr>
      <vt:lpstr>ＭＳ ゴシック</vt:lpstr>
      <vt:lpstr>ＭＳ 明朝</vt:lpstr>
      <vt:lpstr>游明朝</vt:lpstr>
      <vt:lpstr>Arial</vt:lpstr>
      <vt:lpstr>Calibri</vt:lpstr>
      <vt:lpstr>Century</vt:lpstr>
      <vt:lpstr>Georgia</vt:lpstr>
      <vt:lpstr>Times New Roman</vt:lpstr>
      <vt:lpstr>Trebuchet MS</vt:lpstr>
      <vt:lpstr>Wingdings</vt:lpstr>
      <vt:lpstr>スリップストリーム</vt:lpstr>
      <vt:lpstr>Visio.Drawing.11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田村　寧啓</cp:lastModifiedBy>
  <cp:revision>881</cp:revision>
  <cp:lastPrinted>2024-10-17T23:18:35Z</cp:lastPrinted>
  <dcterms:created xsi:type="dcterms:W3CDTF">2013-06-19T04:48:16Z</dcterms:created>
  <dcterms:modified xsi:type="dcterms:W3CDTF">2024-11-07T00:43:33Z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